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699" r:id="rId2"/>
  </p:sldMasterIdLst>
  <p:notesMasterIdLst>
    <p:notesMasterId r:id="rId10"/>
  </p:notesMasterIdLst>
  <p:sldIdLst>
    <p:sldId id="2147483502" r:id="rId3"/>
    <p:sldId id="2147473215" r:id="rId4"/>
    <p:sldId id="2147473224" r:id="rId5"/>
    <p:sldId id="2147483507" r:id="rId6"/>
    <p:sldId id="2147483503" r:id="rId7"/>
    <p:sldId id="2147483493" r:id="rId8"/>
    <p:sldId id="2147483508" r:id="rId9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狩野　俊明" initials="狩野　俊明" lastIdx="1" clrIdx="0">
    <p:extLst>
      <p:ext uri="{19B8F6BF-5375-455C-9EA6-DF929625EA0E}">
        <p15:presenceInfo xmlns:p15="http://schemas.microsoft.com/office/powerpoint/2012/main" userId="S::KanoT@lan.pref.osaka.jp::ab9f2703-04fa-4ce1-831d-f130fef09c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71" autoAdjust="0"/>
    <p:restoredTop sz="95842" autoAdjust="0"/>
  </p:normalViewPr>
  <p:slideViewPr>
    <p:cSldViewPr snapToGrid="0">
      <p:cViewPr varScale="1">
        <p:scale>
          <a:sx n="63" d="100"/>
          <a:sy n="63" d="100"/>
        </p:scale>
        <p:origin x="636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309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C6A6-2DA8-4F1A-A559-F7AD3FC57C4D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8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8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9C066-9787-47C9-93C9-A51808AD3F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650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89C066-9787-47C9-93C9-A51808AD3F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158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89C066-9787-47C9-93C9-A51808AD3FF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608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7FB19D-DABD-4E12-8670-2F06AE91F53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527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en-US" sz="1200" b="0" i="0" u="none" strike="noStrike" dirty="0"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7FB19D-DABD-4E12-8670-2F06AE91F53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24962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89C066-9787-47C9-93C9-A51808AD3FFB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6381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dirty="0">
              <a:solidFill>
                <a:schemeClr val="bg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89C066-9787-47C9-93C9-A51808AD3FFB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1425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89C066-9787-47C9-93C9-A51808AD3FFB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350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909D-3A8A-4CAE-BD6E-E5B84F1B082B}" type="datetime1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284-9D2A-472E-A1F4-461FC825C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97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612D-5685-48D8-9EEB-39C055086BE7}" type="datetime1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284-9D2A-472E-A1F4-461FC825C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327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8B5BC-5D0C-4AB8-BE92-27286529EB50}" type="datetime1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284-9D2A-472E-A1F4-461FC825C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141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7E6F-8073-44ED-BCCB-C3BD84101BF4}" type="datetime1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284-9D2A-472E-A1F4-461FC825C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181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7B90D-249A-4BDE-906F-3933BCFDA433}" type="datetime1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284-9D2A-472E-A1F4-461FC825C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246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6C646-1C33-402A-B4D3-58043C378699}" type="datetime1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284-9D2A-472E-A1F4-461FC825C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8292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4C44B-0B1B-46FD-8594-0E2C2A5F82F6}" type="datetime1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284-9D2A-472E-A1F4-461FC825C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8164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8D26-FE6F-4826-BE6E-28D608204C39}" type="datetime1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284-9D2A-472E-A1F4-461FC825C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1555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13E80-D3C5-4F8C-9864-108E81256C8C}" type="datetime1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284-9D2A-472E-A1F4-461FC825C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7533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2FD6-CA37-4551-993D-1D1F01199E11}" type="datetime1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284-9D2A-472E-A1F4-461FC825C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2018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762A8-AE4D-4746-8749-D80D67B3704F}" type="datetime1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284-9D2A-472E-A1F4-461FC825C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516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D7378-65A6-4624-80B3-A4D7E4DBDCC4}" type="datetime1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284-9D2A-472E-A1F4-461FC825C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1577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52E6-A3E5-47BC-94DF-E415D4CD5BEF}" type="datetime1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284-9D2A-472E-A1F4-461FC825C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15902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ED5C6-678C-418A-B047-E59A7F74B97B}" type="datetime1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284-9D2A-472E-A1F4-461FC825C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4539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858C-333B-4662-B919-9DB0B27C8BEA}" type="datetime1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284-9D2A-472E-A1F4-461FC825C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848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736-61C3-469C-860E-EF4D85DC21BA}" type="datetime1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284-9D2A-472E-A1F4-461FC825C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180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B0114-0D3A-4692-96A4-F7A63D7CD62C}" type="datetime1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284-9D2A-472E-A1F4-461FC825C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65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841D-37A7-442A-815E-8C115808B52F}" type="datetime1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284-9D2A-472E-A1F4-461FC825C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9498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B5643-4AA2-41E6-A676-626BAB0324AB}" type="datetime1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284-9D2A-472E-A1F4-461FC825C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18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44499-7E68-48A3-B42F-790B88FE998F}" type="datetime1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284-9D2A-472E-A1F4-461FC825C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611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D7A35-295F-408A-9C35-64E693AF9C1B}" type="datetime1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284-9D2A-472E-A1F4-461FC825C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983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EAD6-4997-41EF-81E3-6CFDF10370F0}" type="datetime1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2284-9D2A-472E-A1F4-461FC825C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060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F1D4C9D-C44F-4217-A36C-A9F9AD65D2C9}" type="datetime1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037B2284-9D2A-472E-A1F4-461FC825C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198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kumimoji="1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ED206-C8AB-43B9-B0EB-04864C76DF63}" type="datetime1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B2284-9D2A-472E-A1F4-461FC825C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5743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orden-system@gbox.pref.osaka.lg.jp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gpos.task-asp.net/cu/270008/ea/residents/procedures/apply/20842844-68aa-4bf7-9783-d80d5d629d67/star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8AA92A5-ADE5-446B-A853-C2D8F6C15E88}"/>
              </a:ext>
            </a:extLst>
          </p:cNvPr>
          <p:cNvSpPr txBox="1"/>
          <p:nvPr/>
        </p:nvSpPr>
        <p:spPr>
          <a:xfrm>
            <a:off x="0" y="3334261"/>
            <a:ext cx="8072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>
              <a:defRPr/>
            </a:pPr>
            <a:r>
              <a:rPr kumimoji="1" lang="en-US" altLang="ja-JP" sz="3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ODPO※</a:t>
            </a:r>
            <a:r>
              <a:rPr kumimoji="1" lang="ja-JP" altLang="en-US" sz="3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32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ご案内とご参加について</a:t>
            </a:r>
            <a:endParaRPr kumimoji="1" lang="en-US" altLang="ja-JP" sz="32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サブタイトル 2">
            <a:extLst>
              <a:ext uri="{FF2B5EF4-FFF2-40B4-BE49-F238E27FC236}">
                <a16:creationId xmlns:a16="http://schemas.microsoft.com/office/drawing/2014/main" id="{67CD1506-108B-4885-A1D0-2D4EC22A1D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64829" y="5665508"/>
            <a:ext cx="2616638" cy="348793"/>
          </a:xfrm>
        </p:spPr>
        <p:txBody>
          <a:bodyPr>
            <a:noAutofit/>
          </a:bodyPr>
          <a:lstStyle/>
          <a:p>
            <a:pPr algn="r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大阪府スマートシティ戦略部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27E2470-3ECC-4E39-8540-0779E56D5835}"/>
              </a:ext>
            </a:extLst>
          </p:cNvPr>
          <p:cNvSpPr txBox="1"/>
          <p:nvPr/>
        </p:nvSpPr>
        <p:spPr>
          <a:xfrm>
            <a:off x="189879" y="6149738"/>
            <a:ext cx="560906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*ODPO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（オーディーピーオー）とは・・・　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『Open Data Platform in Osaka』 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の頭文字</a:t>
            </a:r>
            <a:endParaRPr lang="en-US" altLang="ja-JP" sz="1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A153579-11CD-407F-AA5C-0A849772E1FB}"/>
              </a:ext>
            </a:extLst>
          </p:cNvPr>
          <p:cNvSpPr txBox="1"/>
          <p:nvPr/>
        </p:nvSpPr>
        <p:spPr>
          <a:xfrm>
            <a:off x="10830908" y="780394"/>
            <a:ext cx="1343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2024.8.27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1157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6C551241-D4FA-47F8-BAE3-27DA97E43F5A}"/>
              </a:ext>
            </a:extLst>
          </p:cNvPr>
          <p:cNvSpPr/>
          <p:nvPr/>
        </p:nvSpPr>
        <p:spPr>
          <a:xfrm>
            <a:off x="1376313" y="4656834"/>
            <a:ext cx="5118755" cy="126162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四角形: 角を丸くする 95">
            <a:extLst>
              <a:ext uri="{FF2B5EF4-FFF2-40B4-BE49-F238E27FC236}">
                <a16:creationId xmlns:a16="http://schemas.microsoft.com/office/drawing/2014/main" id="{B4181622-8B41-489B-B0DC-9615514EED42}"/>
              </a:ext>
            </a:extLst>
          </p:cNvPr>
          <p:cNvSpPr/>
          <p:nvPr/>
        </p:nvSpPr>
        <p:spPr>
          <a:xfrm>
            <a:off x="4854804" y="4658405"/>
            <a:ext cx="5279009" cy="1261626"/>
          </a:xfrm>
          <a:prstGeom prst="roundRect">
            <a:avLst/>
          </a:prstGeom>
          <a:solidFill>
            <a:schemeClr val="accent6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4C880B1C-4D57-4482-B440-2314924CD26C}"/>
              </a:ext>
            </a:extLst>
          </p:cNvPr>
          <p:cNvCxnSpPr/>
          <p:nvPr/>
        </p:nvCxnSpPr>
        <p:spPr>
          <a:xfrm flipH="1">
            <a:off x="9127300" y="4236412"/>
            <a:ext cx="0" cy="756000"/>
          </a:xfrm>
          <a:prstGeom prst="line">
            <a:avLst/>
          </a:prstGeom>
          <a:ln w="349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0F457122-5A72-4457-ABE6-7E3D5F5FC116}"/>
              </a:ext>
            </a:extLst>
          </p:cNvPr>
          <p:cNvCxnSpPr/>
          <p:nvPr/>
        </p:nvCxnSpPr>
        <p:spPr>
          <a:xfrm flipH="1">
            <a:off x="5725303" y="4221923"/>
            <a:ext cx="0" cy="756000"/>
          </a:xfrm>
          <a:prstGeom prst="line">
            <a:avLst/>
          </a:prstGeom>
          <a:ln w="349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D4DC7CAA-F8CB-4660-8B6F-D54880BEBEC5}"/>
              </a:ext>
            </a:extLst>
          </p:cNvPr>
          <p:cNvCxnSpPr/>
          <p:nvPr/>
        </p:nvCxnSpPr>
        <p:spPr>
          <a:xfrm flipH="1">
            <a:off x="7505892" y="4255265"/>
            <a:ext cx="0" cy="756000"/>
          </a:xfrm>
          <a:prstGeom prst="line">
            <a:avLst/>
          </a:prstGeom>
          <a:ln w="349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直線コネクタ 110">
            <a:extLst>
              <a:ext uri="{FF2B5EF4-FFF2-40B4-BE49-F238E27FC236}">
                <a16:creationId xmlns:a16="http://schemas.microsoft.com/office/drawing/2014/main" id="{BAEBAB52-69BD-4A80-8986-3C02BCE6F7AA}"/>
              </a:ext>
            </a:extLst>
          </p:cNvPr>
          <p:cNvCxnSpPr>
            <a:cxnSpLocks/>
          </p:cNvCxnSpPr>
          <p:nvPr/>
        </p:nvCxnSpPr>
        <p:spPr>
          <a:xfrm flipV="1">
            <a:off x="0" y="4500783"/>
            <a:ext cx="120240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角丸四角形 51">
            <a:extLst>
              <a:ext uri="{FF2B5EF4-FFF2-40B4-BE49-F238E27FC236}">
                <a16:creationId xmlns:a16="http://schemas.microsoft.com/office/drawing/2014/main" id="{C1CF60FC-E1CB-4E46-92AA-4961B242D052}"/>
              </a:ext>
            </a:extLst>
          </p:cNvPr>
          <p:cNvSpPr/>
          <p:nvPr/>
        </p:nvSpPr>
        <p:spPr>
          <a:xfrm>
            <a:off x="9034544" y="1849236"/>
            <a:ext cx="1127062" cy="1080000"/>
          </a:xfrm>
          <a:prstGeom prst="roundRect">
            <a:avLst>
              <a:gd name="adj" fmla="val 7939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t" anchorCtr="0"/>
          <a:lstStyle/>
          <a:p>
            <a:pPr algn="ctr"/>
            <a:r>
              <a:rPr kumimoji="1" lang="en-US" altLang="ja-JP" sz="1600" b="1" dirty="0">
                <a:solidFill>
                  <a:schemeClr val="tx1"/>
                </a:solidFill>
              </a:rPr>
              <a:t>【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行政活用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】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72" name="角丸四角形 9">
            <a:extLst>
              <a:ext uri="{FF2B5EF4-FFF2-40B4-BE49-F238E27FC236}">
                <a16:creationId xmlns:a16="http://schemas.microsoft.com/office/drawing/2014/main" id="{F828139B-313E-40CA-BD53-121531957224}"/>
              </a:ext>
            </a:extLst>
          </p:cNvPr>
          <p:cNvSpPr/>
          <p:nvPr/>
        </p:nvSpPr>
        <p:spPr>
          <a:xfrm>
            <a:off x="5105799" y="1841184"/>
            <a:ext cx="3816000" cy="10800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1"/>
          <a:lstStyle/>
          <a:p>
            <a:pPr algn="ctr"/>
            <a:r>
              <a:rPr kumimoji="1" lang="en-US" altLang="ja-JP" sz="1600" b="1" dirty="0">
                <a:solidFill>
                  <a:schemeClr val="tx1"/>
                </a:solidFill>
              </a:rPr>
              <a:t>【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行政サービス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】</a:t>
            </a:r>
          </a:p>
        </p:txBody>
      </p:sp>
      <p:sp>
        <p:nvSpPr>
          <p:cNvPr id="73" name="角丸四角形 10">
            <a:extLst>
              <a:ext uri="{FF2B5EF4-FFF2-40B4-BE49-F238E27FC236}">
                <a16:creationId xmlns:a16="http://schemas.microsoft.com/office/drawing/2014/main" id="{6CD08E66-06EB-4A75-9C31-D998A32A5AB4}"/>
              </a:ext>
            </a:extLst>
          </p:cNvPr>
          <p:cNvSpPr/>
          <p:nvPr/>
        </p:nvSpPr>
        <p:spPr>
          <a:xfrm>
            <a:off x="1375748" y="1809300"/>
            <a:ext cx="3478248" cy="11118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t" anchorCtr="0"/>
          <a:lstStyle/>
          <a:p>
            <a:pPr algn="ctr"/>
            <a:r>
              <a:rPr kumimoji="1" lang="en-US" altLang="ja-JP" sz="1600" b="1" dirty="0">
                <a:solidFill>
                  <a:schemeClr val="tx1"/>
                </a:solidFill>
              </a:rPr>
              <a:t>【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民間サービス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】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78" name="角丸四角形 85">
            <a:extLst>
              <a:ext uri="{FF2B5EF4-FFF2-40B4-BE49-F238E27FC236}">
                <a16:creationId xmlns:a16="http://schemas.microsoft.com/office/drawing/2014/main" id="{40D7D63C-9373-4F31-9776-63139D53ED04}"/>
              </a:ext>
            </a:extLst>
          </p:cNvPr>
          <p:cNvSpPr/>
          <p:nvPr/>
        </p:nvSpPr>
        <p:spPr>
          <a:xfrm>
            <a:off x="10634554" y="1826482"/>
            <a:ext cx="1339490" cy="1080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</a:rPr>
              <a:t>各種サービス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90" name="直線コネクタ 89"/>
          <p:cNvCxnSpPr>
            <a:cxnSpLocks/>
          </p:cNvCxnSpPr>
          <p:nvPr/>
        </p:nvCxnSpPr>
        <p:spPr>
          <a:xfrm>
            <a:off x="11304299" y="2755067"/>
            <a:ext cx="0" cy="612000"/>
          </a:xfrm>
          <a:prstGeom prst="line">
            <a:avLst/>
          </a:prstGeom>
          <a:ln w="349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コネクタ 46"/>
          <p:cNvCxnSpPr>
            <a:cxnSpLocks/>
          </p:cNvCxnSpPr>
          <p:nvPr/>
        </p:nvCxnSpPr>
        <p:spPr>
          <a:xfrm>
            <a:off x="6806939" y="2755067"/>
            <a:ext cx="0" cy="612000"/>
          </a:xfrm>
          <a:prstGeom prst="line">
            <a:avLst/>
          </a:prstGeom>
          <a:ln w="349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cxnSpLocks/>
          </p:cNvCxnSpPr>
          <p:nvPr/>
        </p:nvCxnSpPr>
        <p:spPr>
          <a:xfrm>
            <a:off x="2085278" y="2755067"/>
            <a:ext cx="0" cy="612000"/>
          </a:xfrm>
          <a:prstGeom prst="line">
            <a:avLst/>
          </a:prstGeom>
          <a:ln w="349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線コネクタ 50"/>
          <p:cNvCxnSpPr>
            <a:cxnSpLocks/>
          </p:cNvCxnSpPr>
          <p:nvPr/>
        </p:nvCxnSpPr>
        <p:spPr>
          <a:xfrm>
            <a:off x="4107140" y="2755067"/>
            <a:ext cx="0" cy="612000"/>
          </a:xfrm>
          <a:prstGeom prst="line">
            <a:avLst/>
          </a:prstGeom>
          <a:ln w="349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直線コネクタ 84"/>
          <p:cNvCxnSpPr>
            <a:cxnSpLocks/>
          </p:cNvCxnSpPr>
          <p:nvPr/>
        </p:nvCxnSpPr>
        <p:spPr>
          <a:xfrm>
            <a:off x="9598528" y="2726787"/>
            <a:ext cx="0" cy="612000"/>
          </a:xfrm>
          <a:prstGeom prst="line">
            <a:avLst/>
          </a:prstGeom>
          <a:ln w="349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0" name="直線コネクタ 139">
            <a:extLst>
              <a:ext uri="{FF2B5EF4-FFF2-40B4-BE49-F238E27FC236}">
                <a16:creationId xmlns:a16="http://schemas.microsoft.com/office/drawing/2014/main" id="{3C8A9A1B-6762-44F5-97FA-CAC68F508CFA}"/>
              </a:ext>
            </a:extLst>
          </p:cNvPr>
          <p:cNvCxnSpPr>
            <a:cxnSpLocks/>
          </p:cNvCxnSpPr>
          <p:nvPr/>
        </p:nvCxnSpPr>
        <p:spPr>
          <a:xfrm>
            <a:off x="8351890" y="2755067"/>
            <a:ext cx="0" cy="612000"/>
          </a:xfrm>
          <a:prstGeom prst="line">
            <a:avLst/>
          </a:prstGeom>
          <a:ln w="349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直線コネクタ 90"/>
          <p:cNvCxnSpPr/>
          <p:nvPr/>
        </p:nvCxnSpPr>
        <p:spPr>
          <a:xfrm flipH="1">
            <a:off x="11304299" y="4138634"/>
            <a:ext cx="0" cy="972000"/>
          </a:xfrm>
          <a:prstGeom prst="line">
            <a:avLst/>
          </a:prstGeom>
          <a:ln w="349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直線コネクタ 75"/>
          <p:cNvCxnSpPr/>
          <p:nvPr/>
        </p:nvCxnSpPr>
        <p:spPr>
          <a:xfrm flipH="1">
            <a:off x="2235815" y="4163792"/>
            <a:ext cx="0" cy="756000"/>
          </a:xfrm>
          <a:prstGeom prst="line">
            <a:avLst/>
          </a:prstGeom>
          <a:ln w="349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 flipH="1">
            <a:off x="3893853" y="4197134"/>
            <a:ext cx="0" cy="756000"/>
          </a:xfrm>
          <a:prstGeom prst="line">
            <a:avLst/>
          </a:prstGeom>
          <a:ln w="349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F9CEC22-0506-4DE9-868B-E84470AAA7F5}"/>
              </a:ext>
            </a:extLst>
          </p:cNvPr>
          <p:cNvSpPr/>
          <p:nvPr/>
        </p:nvSpPr>
        <p:spPr>
          <a:xfrm>
            <a:off x="1375746" y="3259132"/>
            <a:ext cx="10737697" cy="104400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5908" tIns="35908" rIns="35908" bIns="35908" rtlCol="0" anchor="ctr"/>
          <a:lstStyle/>
          <a:p>
            <a:r>
              <a:rPr lang="ja-JP" altLang="en-US" sz="279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endParaRPr lang="ja-JP" altLang="en-US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62027" y="3254418"/>
            <a:ext cx="900215" cy="104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solidFill>
              <a:schemeClr val="tx1"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</a:rPr>
              <a:t>データ</a:t>
            </a:r>
            <a:endParaRPr kumimoji="1" lang="en-US" altLang="ja-JP" sz="16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600" b="1" dirty="0">
                <a:solidFill>
                  <a:schemeClr val="bg1"/>
                </a:solidFill>
              </a:rPr>
              <a:t>連携基盤</a:t>
            </a:r>
            <a:endParaRPr kumimoji="1" lang="en-US" altLang="ja-JP" sz="1600" b="1" dirty="0">
              <a:solidFill>
                <a:schemeClr val="bg1"/>
              </a:solidFill>
            </a:endParaRPr>
          </a:p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（都市</a:t>
            </a:r>
            <a:r>
              <a:rPr lang="en-US" altLang="ja-JP" sz="1400" b="1" dirty="0">
                <a:solidFill>
                  <a:schemeClr val="bg1"/>
                </a:solidFill>
              </a:rPr>
              <a:t>OS</a:t>
            </a:r>
            <a:r>
              <a:rPr lang="ja-JP" altLang="en-US" sz="1400" b="1" dirty="0">
                <a:solidFill>
                  <a:schemeClr val="bg1"/>
                </a:solidFill>
              </a:rPr>
              <a:t>）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62027" y="4664838"/>
            <a:ext cx="900215" cy="125519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solidFill>
              <a:schemeClr val="tx1"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</a:rPr>
              <a:t>データ</a:t>
            </a:r>
            <a:endParaRPr kumimoji="1" lang="en-US" altLang="ja-JP" sz="1600" b="1" dirty="0">
              <a:solidFill>
                <a:schemeClr val="bg1"/>
              </a:solidFill>
            </a:endParaRPr>
          </a:p>
          <a:p>
            <a:pPr algn="ctr"/>
            <a:r>
              <a:rPr lang="ja-JP" altLang="en-US" sz="1600" b="1" dirty="0">
                <a:solidFill>
                  <a:schemeClr val="bg1"/>
                </a:solidFill>
              </a:rPr>
              <a:t>層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88" name="円柱 87"/>
          <p:cNvSpPr/>
          <p:nvPr/>
        </p:nvSpPr>
        <p:spPr>
          <a:xfrm>
            <a:off x="10617411" y="4739224"/>
            <a:ext cx="1336069" cy="936000"/>
          </a:xfrm>
          <a:prstGeom prst="can">
            <a:avLst>
              <a:gd name="adj" fmla="val 39956"/>
            </a:avLst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altLang="ja-JP" sz="1000" dirty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各府県による</a:t>
            </a:r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各種データ</a:t>
            </a:r>
            <a:endParaRPr lang="en-US" altLang="ja-JP" sz="1050" dirty="0">
              <a:solidFill>
                <a:schemeClr val="tx1"/>
              </a:solidFill>
            </a:endParaRPr>
          </a:p>
        </p:txBody>
      </p:sp>
      <p:sp>
        <p:nvSpPr>
          <p:cNvPr id="104" name="四角形: 角を丸くする 103"/>
          <p:cNvSpPr/>
          <p:nvPr/>
        </p:nvSpPr>
        <p:spPr>
          <a:xfrm>
            <a:off x="1491805" y="3368041"/>
            <a:ext cx="3780706" cy="46748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FF0000"/>
            </a:solidFill>
          </a:ln>
        </p:spPr>
        <p:txBody>
          <a:bodyPr wrap="none" anchor="ctr" anchorCtr="0">
            <a:noAutofit/>
          </a:bodyPr>
          <a:lstStyle/>
          <a:p>
            <a:pPr algn="ctr" defTabSz="456057">
              <a:defRPr/>
            </a:pP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非パーソナルデータ連携基盤</a:t>
            </a:r>
            <a:endParaRPr lang="en-US" altLang="ja-JP" sz="16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456057">
              <a:defRPr/>
            </a:pP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ODPO</a:t>
            </a: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3EBB75F7-9A8A-48C5-8A72-31A7FCEF13CB}"/>
              </a:ext>
            </a:extLst>
          </p:cNvPr>
          <p:cNvCxnSpPr>
            <a:cxnSpLocks/>
          </p:cNvCxnSpPr>
          <p:nvPr/>
        </p:nvCxnSpPr>
        <p:spPr>
          <a:xfrm flipV="1">
            <a:off x="-453" y="3104163"/>
            <a:ext cx="120240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四角形: 角を丸くする 92">
            <a:extLst>
              <a:ext uri="{FF2B5EF4-FFF2-40B4-BE49-F238E27FC236}">
                <a16:creationId xmlns:a16="http://schemas.microsoft.com/office/drawing/2014/main" id="{2268E75D-0B2C-4A23-B082-05B78E7E6B31}"/>
              </a:ext>
            </a:extLst>
          </p:cNvPr>
          <p:cNvSpPr/>
          <p:nvPr/>
        </p:nvSpPr>
        <p:spPr>
          <a:xfrm>
            <a:off x="5680161" y="3376030"/>
            <a:ext cx="3528000" cy="45435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none" anchor="ctr" anchorCtr="0">
            <a:noAutofit/>
          </a:bodyPr>
          <a:lstStyle/>
          <a:p>
            <a:pPr algn="ctr" defTabSz="456057">
              <a:defRPr/>
            </a:pPr>
            <a:r>
              <a:rPr lang="en-US" altLang="ja-JP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</a:t>
            </a: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連携基盤</a:t>
            </a:r>
          </a:p>
        </p:txBody>
      </p:sp>
      <p:sp>
        <p:nvSpPr>
          <p:cNvPr id="75" name="矢印: 右 74">
            <a:extLst>
              <a:ext uri="{FF2B5EF4-FFF2-40B4-BE49-F238E27FC236}">
                <a16:creationId xmlns:a16="http://schemas.microsoft.com/office/drawing/2014/main" id="{18B78DF6-28A5-44B6-9BE6-0CB56C4AB7DE}"/>
              </a:ext>
            </a:extLst>
          </p:cNvPr>
          <p:cNvSpPr/>
          <p:nvPr/>
        </p:nvSpPr>
        <p:spPr>
          <a:xfrm rot="11434605">
            <a:off x="7215620" y="821811"/>
            <a:ext cx="2004784" cy="742749"/>
          </a:xfrm>
          <a:prstGeom prst="rightArrow">
            <a:avLst>
              <a:gd name="adj1" fmla="val 59506"/>
              <a:gd name="adj2" fmla="val 50000"/>
            </a:avLst>
          </a:prstGeom>
          <a:gradFill flip="none" rotWithShape="1">
            <a:gsLst>
              <a:gs pos="0">
                <a:schemeClr val="bg1"/>
              </a:gs>
              <a:gs pos="71000">
                <a:schemeClr val="accent2">
                  <a:lumMod val="40000"/>
                  <a:lumOff val="60000"/>
                </a:schemeClr>
              </a:gs>
              <a:gs pos="83000">
                <a:schemeClr val="accent2">
                  <a:lumMod val="60000"/>
                  <a:lumOff val="40000"/>
                </a:schemeClr>
              </a:gs>
              <a:gs pos="10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DC6D36E4-BD8C-47D9-849C-558151FCC963}"/>
              </a:ext>
            </a:extLst>
          </p:cNvPr>
          <p:cNvSpPr/>
          <p:nvPr/>
        </p:nvSpPr>
        <p:spPr>
          <a:xfrm>
            <a:off x="262027" y="1849236"/>
            <a:ext cx="900215" cy="105724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solidFill>
              <a:schemeClr val="tx1"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</a:rPr>
              <a:t>サービス</a:t>
            </a:r>
            <a:endParaRPr kumimoji="1" lang="en-US" altLang="ja-JP" sz="16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600" b="1" dirty="0">
                <a:solidFill>
                  <a:schemeClr val="bg1"/>
                </a:solidFill>
              </a:rPr>
              <a:t>層</a:t>
            </a:r>
          </a:p>
        </p:txBody>
      </p:sp>
      <p:sp>
        <p:nvSpPr>
          <p:cNvPr id="83" name="四角形: 角を丸くする 82">
            <a:extLst>
              <a:ext uri="{FF2B5EF4-FFF2-40B4-BE49-F238E27FC236}">
                <a16:creationId xmlns:a16="http://schemas.microsoft.com/office/drawing/2014/main" id="{726C1664-332E-4225-A6DF-90E4F3138B98}"/>
              </a:ext>
            </a:extLst>
          </p:cNvPr>
          <p:cNvSpPr/>
          <p:nvPr/>
        </p:nvSpPr>
        <p:spPr>
          <a:xfrm>
            <a:off x="262027" y="759365"/>
            <a:ext cx="900215" cy="851121"/>
          </a:xfrm>
          <a:prstGeom prst="roundRect">
            <a:avLst>
              <a:gd name="adj" fmla="val 14253"/>
            </a:avLst>
          </a:prstGeom>
          <a:solidFill>
            <a:srgbClr val="FFFF00"/>
          </a:solidFill>
          <a:ln>
            <a:solidFill>
              <a:schemeClr val="tx1"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</a:rPr>
              <a:t>利用者</a:t>
            </a:r>
            <a:endParaRPr kumimoji="1"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19BC7048-8C0D-48F4-9171-057103F23649}"/>
              </a:ext>
            </a:extLst>
          </p:cNvPr>
          <p:cNvSpPr txBox="1"/>
          <p:nvPr/>
        </p:nvSpPr>
        <p:spPr>
          <a:xfrm>
            <a:off x="1550413" y="1311792"/>
            <a:ext cx="828000" cy="28092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none" rtlCol="0">
            <a:noAutofit/>
          </a:bodyPr>
          <a:lstStyle/>
          <a:p>
            <a:pPr algn="ctr"/>
            <a:r>
              <a:rPr kumimoji="1" lang="ja-JP" altLang="en-US" sz="1050" dirty="0"/>
              <a:t>登録事業者</a:t>
            </a: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2C4A72E1-3162-4071-9508-CF6B4F98C5FD}"/>
              </a:ext>
            </a:extLst>
          </p:cNvPr>
          <p:cNvSpPr/>
          <p:nvPr/>
        </p:nvSpPr>
        <p:spPr>
          <a:xfrm>
            <a:off x="9197313" y="2234151"/>
            <a:ext cx="802430" cy="480767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EB</a:t>
            </a:r>
            <a:r>
              <a:rPr lang="en-US" altLang="ja-JP" sz="1200" dirty="0">
                <a:solidFill>
                  <a:schemeClr val="tx1"/>
                </a:solidFill>
              </a:rPr>
              <a:t>PM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866F410D-5B64-4DD1-9797-E2C9D9FE7991}"/>
              </a:ext>
            </a:extLst>
          </p:cNvPr>
          <p:cNvSpPr/>
          <p:nvPr/>
        </p:nvSpPr>
        <p:spPr>
          <a:xfrm>
            <a:off x="10841965" y="2206417"/>
            <a:ext cx="941539" cy="576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100" b="1" dirty="0">
                <a:solidFill>
                  <a:schemeClr val="tx1"/>
                </a:solidFill>
              </a:rPr>
              <a:t>カタログ</a:t>
            </a:r>
            <a:endParaRPr kumimoji="1" lang="en-US" altLang="ja-JP" sz="11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1100" b="1" dirty="0">
                <a:solidFill>
                  <a:schemeClr val="tx1"/>
                </a:solidFill>
              </a:rPr>
              <a:t>ポータル</a:t>
            </a:r>
            <a:endParaRPr lang="en-US" altLang="ja-JP" sz="11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100" b="1" dirty="0">
                <a:solidFill>
                  <a:schemeClr val="tx1"/>
                </a:solidFill>
              </a:rPr>
              <a:t>プロジェクト等</a:t>
            </a:r>
            <a:endParaRPr kumimoji="1" lang="en-US" altLang="ja-JP" sz="1100" b="1" dirty="0">
              <a:solidFill>
                <a:schemeClr val="tx1"/>
              </a:solidFill>
            </a:endParaRPr>
          </a:p>
        </p:txBody>
      </p:sp>
      <p:pic>
        <p:nvPicPr>
          <p:cNvPr id="105" name="Picture 2" descr="地域の強みを最大限に活かし、イオンが5500人を対象とした人事制度変更 年収1000万円も夢じゃない？ | SR 人事メディア">
            <a:extLst>
              <a:ext uri="{FF2B5EF4-FFF2-40B4-BE49-F238E27FC236}">
                <a16:creationId xmlns:a16="http://schemas.microsoft.com/office/drawing/2014/main" id="{28375FBA-FCC8-40EA-B103-ED4C0566D0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48063" y="654437"/>
            <a:ext cx="867162" cy="559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" name="楕円 105">
            <a:extLst>
              <a:ext uri="{FF2B5EF4-FFF2-40B4-BE49-F238E27FC236}">
                <a16:creationId xmlns:a16="http://schemas.microsoft.com/office/drawing/2014/main" id="{42CEFE08-2339-471F-8329-58158150B77D}"/>
              </a:ext>
            </a:extLst>
          </p:cNvPr>
          <p:cNvSpPr/>
          <p:nvPr/>
        </p:nvSpPr>
        <p:spPr>
          <a:xfrm>
            <a:off x="5369327" y="1098803"/>
            <a:ext cx="1752435" cy="54055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35908" rIns="0" bIns="35908"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住民</a:t>
            </a:r>
            <a:endParaRPr kumimoji="1" lang="en-US" altLang="ja-JP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QOL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向上</a:t>
            </a:r>
          </a:p>
        </p:txBody>
      </p:sp>
      <p:sp>
        <p:nvSpPr>
          <p:cNvPr id="112" name="矢印: 右 111">
            <a:extLst>
              <a:ext uri="{FF2B5EF4-FFF2-40B4-BE49-F238E27FC236}">
                <a16:creationId xmlns:a16="http://schemas.microsoft.com/office/drawing/2014/main" id="{85E528A8-9C2B-4FAC-B58B-A3E27345608D}"/>
              </a:ext>
            </a:extLst>
          </p:cNvPr>
          <p:cNvSpPr/>
          <p:nvPr/>
        </p:nvSpPr>
        <p:spPr>
          <a:xfrm rot="20980749">
            <a:off x="2883386" y="832907"/>
            <a:ext cx="2512096" cy="742749"/>
          </a:xfrm>
          <a:prstGeom prst="rightArrow">
            <a:avLst>
              <a:gd name="adj1" fmla="val 59506"/>
              <a:gd name="adj2" fmla="val 50000"/>
            </a:avLst>
          </a:prstGeom>
          <a:gradFill flip="none" rotWithShape="1">
            <a:gsLst>
              <a:gs pos="0">
                <a:schemeClr val="bg1"/>
              </a:gs>
              <a:gs pos="71000">
                <a:schemeClr val="accent2">
                  <a:lumMod val="40000"/>
                  <a:lumOff val="60000"/>
                </a:schemeClr>
              </a:gs>
              <a:gs pos="83000">
                <a:schemeClr val="accent2">
                  <a:lumMod val="60000"/>
                  <a:lumOff val="40000"/>
                </a:schemeClr>
              </a:gs>
              <a:gs pos="10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楕円 112">
            <a:extLst>
              <a:ext uri="{FF2B5EF4-FFF2-40B4-BE49-F238E27FC236}">
                <a16:creationId xmlns:a16="http://schemas.microsoft.com/office/drawing/2014/main" id="{6410EF3D-1E9B-4399-AC11-260EB6103293}"/>
              </a:ext>
            </a:extLst>
          </p:cNvPr>
          <p:cNvSpPr/>
          <p:nvPr/>
        </p:nvSpPr>
        <p:spPr>
          <a:xfrm>
            <a:off x="4228649" y="1391001"/>
            <a:ext cx="850486" cy="258385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35908" rIns="0" bIns="35908" rtlCol="0" anchor="ctr"/>
          <a:lstStyle/>
          <a:p>
            <a:pPr algn="ctr"/>
            <a:r>
              <a:rPr kumimoji="1" lang="ja-JP" altLang="en-US" sz="119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公的機関</a:t>
            </a:r>
          </a:p>
        </p:txBody>
      </p:sp>
      <p:sp>
        <p:nvSpPr>
          <p:cNvPr id="114" name="楕円 113">
            <a:extLst>
              <a:ext uri="{FF2B5EF4-FFF2-40B4-BE49-F238E27FC236}">
                <a16:creationId xmlns:a16="http://schemas.microsoft.com/office/drawing/2014/main" id="{E3228C54-36B7-4263-931B-A277F1325B15}"/>
              </a:ext>
            </a:extLst>
          </p:cNvPr>
          <p:cNvSpPr/>
          <p:nvPr/>
        </p:nvSpPr>
        <p:spPr>
          <a:xfrm>
            <a:off x="3138865" y="1378159"/>
            <a:ext cx="850486" cy="258385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35908" rIns="0" bIns="35908" rtlCol="0" anchor="ctr"/>
          <a:lstStyle/>
          <a:p>
            <a:pPr algn="ctr"/>
            <a:r>
              <a:rPr kumimoji="1" lang="ja-JP" altLang="en-US" sz="119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ベンチャー</a:t>
            </a:r>
          </a:p>
        </p:txBody>
      </p:sp>
      <p:sp>
        <p:nvSpPr>
          <p:cNvPr id="115" name="楕円 114">
            <a:extLst>
              <a:ext uri="{FF2B5EF4-FFF2-40B4-BE49-F238E27FC236}">
                <a16:creationId xmlns:a16="http://schemas.microsoft.com/office/drawing/2014/main" id="{2F5F62AD-94EE-4BED-ADD3-1599D75A2092}"/>
              </a:ext>
            </a:extLst>
          </p:cNvPr>
          <p:cNvSpPr/>
          <p:nvPr/>
        </p:nvSpPr>
        <p:spPr>
          <a:xfrm>
            <a:off x="2510922" y="1144289"/>
            <a:ext cx="850486" cy="258385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35908" rIns="0" bIns="35908" rtlCol="0" anchor="ctr"/>
          <a:lstStyle/>
          <a:p>
            <a:pPr algn="ctr"/>
            <a:r>
              <a:rPr kumimoji="1" lang="ja-JP" altLang="en-US" sz="119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事業者</a:t>
            </a:r>
          </a:p>
        </p:txBody>
      </p:sp>
      <p:sp>
        <p:nvSpPr>
          <p:cNvPr id="116" name="楕円 115">
            <a:extLst>
              <a:ext uri="{FF2B5EF4-FFF2-40B4-BE49-F238E27FC236}">
                <a16:creationId xmlns:a16="http://schemas.microsoft.com/office/drawing/2014/main" id="{C674DCAD-C933-4E26-8D78-9D220DB8F474}"/>
              </a:ext>
            </a:extLst>
          </p:cNvPr>
          <p:cNvSpPr/>
          <p:nvPr/>
        </p:nvSpPr>
        <p:spPr>
          <a:xfrm>
            <a:off x="3754396" y="1144289"/>
            <a:ext cx="850486" cy="258385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35908" rIns="0" bIns="35908" rtlCol="0" anchor="ctr"/>
          <a:lstStyle/>
          <a:p>
            <a:pPr algn="ctr"/>
            <a:r>
              <a:rPr kumimoji="1" lang="en-US" altLang="ja-JP" sz="119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NPO</a:t>
            </a:r>
            <a:endParaRPr kumimoji="1" lang="ja-JP" altLang="en-US" sz="1197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7" name="楕円 116">
            <a:extLst>
              <a:ext uri="{FF2B5EF4-FFF2-40B4-BE49-F238E27FC236}">
                <a16:creationId xmlns:a16="http://schemas.microsoft.com/office/drawing/2014/main" id="{710C2B89-46DD-4AEA-A0D3-B005E755F642}"/>
              </a:ext>
            </a:extLst>
          </p:cNvPr>
          <p:cNvSpPr/>
          <p:nvPr/>
        </p:nvSpPr>
        <p:spPr>
          <a:xfrm>
            <a:off x="7956558" y="1144289"/>
            <a:ext cx="850486" cy="258385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35908" rIns="0" bIns="35908" rtlCol="0" anchor="ctr"/>
          <a:lstStyle/>
          <a:p>
            <a:pPr algn="ctr"/>
            <a:r>
              <a:rPr lang="ja-JP" altLang="en-US" sz="119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市町村</a:t>
            </a:r>
            <a:endParaRPr kumimoji="1" lang="ja-JP" altLang="en-US" sz="1197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8" name="楕円 117">
            <a:extLst>
              <a:ext uri="{FF2B5EF4-FFF2-40B4-BE49-F238E27FC236}">
                <a16:creationId xmlns:a16="http://schemas.microsoft.com/office/drawing/2014/main" id="{78F3D25E-EF49-4757-B795-DD78D696DF98}"/>
              </a:ext>
            </a:extLst>
          </p:cNvPr>
          <p:cNvSpPr/>
          <p:nvPr/>
        </p:nvSpPr>
        <p:spPr>
          <a:xfrm>
            <a:off x="9316998" y="1144289"/>
            <a:ext cx="850486" cy="258385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35908" rIns="0" bIns="35908" rtlCol="0" anchor="ctr"/>
          <a:lstStyle/>
          <a:p>
            <a:pPr algn="ctr"/>
            <a:r>
              <a:rPr kumimoji="1" lang="ja-JP" altLang="en-US" sz="119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</a:p>
        </p:txBody>
      </p:sp>
      <p:sp>
        <p:nvSpPr>
          <p:cNvPr id="119" name="楕円 118">
            <a:extLst>
              <a:ext uri="{FF2B5EF4-FFF2-40B4-BE49-F238E27FC236}">
                <a16:creationId xmlns:a16="http://schemas.microsoft.com/office/drawing/2014/main" id="{4C672A47-89CC-4FC3-A90F-8ECF3D8B53BA}"/>
              </a:ext>
            </a:extLst>
          </p:cNvPr>
          <p:cNvSpPr/>
          <p:nvPr/>
        </p:nvSpPr>
        <p:spPr>
          <a:xfrm>
            <a:off x="7198397" y="1385236"/>
            <a:ext cx="850486" cy="258385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35908" rIns="0" bIns="35908" rtlCol="0" anchor="ctr"/>
          <a:lstStyle/>
          <a:p>
            <a:pPr algn="ctr"/>
            <a:r>
              <a:rPr lang="ja-JP" altLang="en-US" sz="119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観光客</a:t>
            </a:r>
            <a:endParaRPr kumimoji="1" lang="ja-JP" altLang="en-US" sz="1197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0" name="楕円 119">
            <a:extLst>
              <a:ext uri="{FF2B5EF4-FFF2-40B4-BE49-F238E27FC236}">
                <a16:creationId xmlns:a16="http://schemas.microsoft.com/office/drawing/2014/main" id="{747959D6-24E0-47BE-88D3-552F6639AF9E}"/>
              </a:ext>
            </a:extLst>
          </p:cNvPr>
          <p:cNvSpPr/>
          <p:nvPr/>
        </p:nvSpPr>
        <p:spPr>
          <a:xfrm>
            <a:off x="8746835" y="1389955"/>
            <a:ext cx="850486" cy="258385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35908" rIns="0" bIns="35908" rtlCol="0" anchor="ctr"/>
          <a:lstStyle/>
          <a:p>
            <a:pPr algn="ctr"/>
            <a:r>
              <a:rPr kumimoji="1" lang="ja-JP" altLang="en-US" sz="119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大学</a:t>
            </a:r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96EE6765-D046-407A-844A-A5E1E9403B7A}"/>
              </a:ext>
            </a:extLst>
          </p:cNvPr>
          <p:cNvSpPr txBox="1"/>
          <p:nvPr/>
        </p:nvSpPr>
        <p:spPr>
          <a:xfrm>
            <a:off x="1660987" y="726601"/>
            <a:ext cx="426031" cy="2272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1050" b="1" dirty="0"/>
              <a:t>PHR</a:t>
            </a:r>
            <a:endParaRPr kumimoji="1" lang="en-US" altLang="ja-JP" sz="1050" b="1" dirty="0"/>
          </a:p>
        </p:txBody>
      </p:sp>
      <p:sp>
        <p:nvSpPr>
          <p:cNvPr id="122" name="テキスト ボックス 121">
            <a:extLst>
              <a:ext uri="{FF2B5EF4-FFF2-40B4-BE49-F238E27FC236}">
                <a16:creationId xmlns:a16="http://schemas.microsoft.com/office/drawing/2014/main" id="{A727B427-3935-460E-940E-84C4073F53B3}"/>
              </a:ext>
            </a:extLst>
          </p:cNvPr>
          <p:cNvSpPr txBox="1"/>
          <p:nvPr/>
        </p:nvSpPr>
        <p:spPr>
          <a:xfrm>
            <a:off x="1443441" y="997903"/>
            <a:ext cx="540000" cy="288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050" b="1" dirty="0" err="1"/>
              <a:t>MaaS</a:t>
            </a:r>
            <a:endParaRPr kumimoji="1" lang="en-US" altLang="ja-JP" sz="1050" b="1" dirty="0"/>
          </a:p>
        </p:txBody>
      </p:sp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4BAA0D3B-48BB-4DE7-8119-6E6DAF4D1726}"/>
              </a:ext>
            </a:extLst>
          </p:cNvPr>
          <p:cNvSpPr txBox="1"/>
          <p:nvPr/>
        </p:nvSpPr>
        <p:spPr>
          <a:xfrm>
            <a:off x="2025003" y="971981"/>
            <a:ext cx="453080" cy="2272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sz="1050" b="1" dirty="0"/>
              <a:t>アプリ</a:t>
            </a:r>
            <a:endParaRPr kumimoji="1" lang="en-US" altLang="ja-JP" sz="1050" b="1" dirty="0"/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32806A46-2FAE-4CC1-868F-2937353C2C6B}"/>
              </a:ext>
            </a:extLst>
          </p:cNvPr>
          <p:cNvSpPr txBox="1"/>
          <p:nvPr/>
        </p:nvSpPr>
        <p:spPr>
          <a:xfrm>
            <a:off x="2050210" y="694269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/>
              <a:t>商品開発</a:t>
            </a:r>
          </a:p>
        </p:txBody>
      </p:sp>
      <p:sp>
        <p:nvSpPr>
          <p:cNvPr id="128" name="テキスト ボックス 127">
            <a:extLst>
              <a:ext uri="{FF2B5EF4-FFF2-40B4-BE49-F238E27FC236}">
                <a16:creationId xmlns:a16="http://schemas.microsoft.com/office/drawing/2014/main" id="{0A25A938-7068-4CDD-9FBC-541868C4DD9A}"/>
              </a:ext>
            </a:extLst>
          </p:cNvPr>
          <p:cNvSpPr txBox="1"/>
          <p:nvPr/>
        </p:nvSpPr>
        <p:spPr>
          <a:xfrm>
            <a:off x="10766873" y="1283066"/>
            <a:ext cx="1054339" cy="36933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他地域</a:t>
            </a:r>
          </a:p>
        </p:txBody>
      </p:sp>
      <p:sp>
        <p:nvSpPr>
          <p:cNvPr id="129" name="正方形/長方形 128">
            <a:extLst>
              <a:ext uri="{FF2B5EF4-FFF2-40B4-BE49-F238E27FC236}">
                <a16:creationId xmlns:a16="http://schemas.microsoft.com/office/drawing/2014/main" id="{5AC3827B-0D7C-4528-9499-EFBC4F2B4931}"/>
              </a:ext>
            </a:extLst>
          </p:cNvPr>
          <p:cNvSpPr/>
          <p:nvPr/>
        </p:nvSpPr>
        <p:spPr>
          <a:xfrm>
            <a:off x="3289847" y="2226678"/>
            <a:ext cx="1432602" cy="540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プロジェクト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algn="ctr"/>
            <a:endParaRPr kumimoji="1" lang="en-US" altLang="ja-JP" sz="4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（スーパーシティ等）</a:t>
            </a:r>
            <a:endParaRPr kumimoji="1" lang="en-US" altLang="ja-JP" sz="900" dirty="0">
              <a:solidFill>
                <a:schemeClr val="tx1"/>
              </a:solidFill>
            </a:endParaRPr>
          </a:p>
        </p:txBody>
      </p:sp>
      <p:cxnSp>
        <p:nvCxnSpPr>
          <p:cNvPr id="130" name="直線コネクタ 129">
            <a:extLst>
              <a:ext uri="{FF2B5EF4-FFF2-40B4-BE49-F238E27FC236}">
                <a16:creationId xmlns:a16="http://schemas.microsoft.com/office/drawing/2014/main" id="{6DA9F2D7-4CC5-4396-A3AE-59FD13050AEC}"/>
              </a:ext>
            </a:extLst>
          </p:cNvPr>
          <p:cNvCxnSpPr/>
          <p:nvPr/>
        </p:nvCxnSpPr>
        <p:spPr>
          <a:xfrm>
            <a:off x="4859218" y="2341849"/>
            <a:ext cx="246583" cy="0"/>
          </a:xfrm>
          <a:prstGeom prst="line">
            <a:avLst/>
          </a:prstGeom>
          <a:ln w="34925"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1" name="正方形/長方形 130">
            <a:extLst>
              <a:ext uri="{FF2B5EF4-FFF2-40B4-BE49-F238E27FC236}">
                <a16:creationId xmlns:a16="http://schemas.microsoft.com/office/drawing/2014/main" id="{30F3CC52-C06D-4EE1-BECA-147C1527D9EC}"/>
              </a:ext>
            </a:extLst>
          </p:cNvPr>
          <p:cNvSpPr/>
          <p:nvPr/>
        </p:nvSpPr>
        <p:spPr>
          <a:xfrm>
            <a:off x="5538849" y="2193628"/>
            <a:ext cx="2232000" cy="584519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US" altLang="ja-JP" sz="1200" b="1" dirty="0">
                <a:solidFill>
                  <a:schemeClr val="tx1"/>
                </a:solidFill>
              </a:rPr>
              <a:t> </a:t>
            </a:r>
            <a:r>
              <a:rPr lang="en-US" altLang="ja-JP" sz="1200" b="1" dirty="0" err="1">
                <a:solidFill>
                  <a:schemeClr val="tx1"/>
                </a:solidFill>
              </a:rPr>
              <a:t>mydoor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r>
              <a:rPr kumimoji="1" lang="en-US" altLang="ja-JP" sz="1200" b="1" dirty="0">
                <a:solidFill>
                  <a:schemeClr val="tx1"/>
                </a:solidFill>
              </a:rPr>
              <a:t> OSAKA</a:t>
            </a:r>
          </a:p>
        </p:txBody>
      </p: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8FC07299-8367-405D-96E3-9870C32E07FA}"/>
              </a:ext>
            </a:extLst>
          </p:cNvPr>
          <p:cNvSpPr/>
          <p:nvPr/>
        </p:nvSpPr>
        <p:spPr>
          <a:xfrm>
            <a:off x="7077592" y="2311955"/>
            <a:ext cx="612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府庁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ja-JP" altLang="en-US" sz="1100" dirty="0">
                <a:solidFill>
                  <a:schemeClr val="tx1"/>
                </a:solidFill>
              </a:rPr>
              <a:t>サービス</a:t>
            </a:r>
            <a:endParaRPr kumimoji="1" lang="en-US" altLang="ja-JP" sz="1100" dirty="0">
              <a:solidFill>
                <a:schemeClr val="tx1"/>
              </a:solidFill>
            </a:endParaRPr>
          </a:p>
        </p:txBody>
      </p: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16B25FEA-7114-4D50-9EEC-3526BA8144AB}"/>
              </a:ext>
            </a:extLst>
          </p:cNvPr>
          <p:cNvSpPr/>
          <p:nvPr/>
        </p:nvSpPr>
        <p:spPr>
          <a:xfrm>
            <a:off x="6389701" y="2311955"/>
            <a:ext cx="612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</a:rPr>
              <a:t>市町村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サービス</a:t>
            </a:r>
            <a:endParaRPr kumimoji="1" lang="en-US" altLang="ja-JP" sz="1100" dirty="0">
              <a:solidFill>
                <a:schemeClr val="tx1"/>
              </a:solidFill>
            </a:endParaRPr>
          </a:p>
        </p:txBody>
      </p:sp>
      <p:sp>
        <p:nvSpPr>
          <p:cNvPr id="136" name="正方形/長方形 135">
            <a:extLst>
              <a:ext uri="{FF2B5EF4-FFF2-40B4-BE49-F238E27FC236}">
                <a16:creationId xmlns:a16="http://schemas.microsoft.com/office/drawing/2014/main" id="{CC3692F9-A278-4317-9DDA-5D68545EDF2F}"/>
              </a:ext>
            </a:extLst>
          </p:cNvPr>
          <p:cNvSpPr/>
          <p:nvPr/>
        </p:nvSpPr>
        <p:spPr>
          <a:xfrm>
            <a:off x="1593130" y="2226678"/>
            <a:ext cx="1368923" cy="5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r>
              <a:rPr lang="ja-JP" altLang="en-US" sz="1200" b="1" dirty="0">
                <a:solidFill>
                  <a:srgbClr val="FF0000"/>
                </a:solidFill>
              </a:rPr>
              <a:t>掲載</a:t>
            </a:r>
            <a:r>
              <a:rPr lang="ja-JP" altLang="en-US" sz="1200" b="1">
                <a:solidFill>
                  <a:srgbClr val="FF0000"/>
                </a:solidFill>
              </a:rPr>
              <a:t>データの活用事業</a:t>
            </a:r>
            <a:endParaRPr lang="en-US" altLang="ja-JP" sz="1200" b="1" dirty="0">
              <a:solidFill>
                <a:srgbClr val="FF0000"/>
              </a:solidFill>
            </a:endParaRPr>
          </a:p>
        </p:txBody>
      </p:sp>
      <p:pic>
        <p:nvPicPr>
          <p:cNvPr id="137" name="図 136">
            <a:extLst>
              <a:ext uri="{FF2B5EF4-FFF2-40B4-BE49-F238E27FC236}">
                <a16:creationId xmlns:a16="http://schemas.microsoft.com/office/drawing/2014/main" id="{80469C41-6040-43E7-944C-074EB68DAE58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5306" y="1936795"/>
            <a:ext cx="396000" cy="672375"/>
          </a:xfrm>
          <a:prstGeom prst="rect">
            <a:avLst/>
          </a:prstGeom>
        </p:spPr>
      </p:pic>
      <p:cxnSp>
        <p:nvCxnSpPr>
          <p:cNvPr id="138" name="直線矢印コネクタ 137">
            <a:extLst>
              <a:ext uri="{FF2B5EF4-FFF2-40B4-BE49-F238E27FC236}">
                <a16:creationId xmlns:a16="http://schemas.microsoft.com/office/drawing/2014/main" id="{9ABEB584-C8C2-42BA-B91A-4CC4E57CDF2A}"/>
              </a:ext>
            </a:extLst>
          </p:cNvPr>
          <p:cNvCxnSpPr>
            <a:cxnSpLocks/>
          </p:cNvCxnSpPr>
          <p:nvPr/>
        </p:nvCxnSpPr>
        <p:spPr>
          <a:xfrm>
            <a:off x="1974761" y="1588199"/>
            <a:ext cx="0" cy="6480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1AFC23FA-8484-4BA9-A408-CA605A76C217}"/>
              </a:ext>
            </a:extLst>
          </p:cNvPr>
          <p:cNvSpPr/>
          <p:nvPr/>
        </p:nvSpPr>
        <p:spPr>
          <a:xfrm>
            <a:off x="7875409" y="2216518"/>
            <a:ext cx="972000" cy="5400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プロジェクト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algn="ctr"/>
            <a:endParaRPr kumimoji="1" lang="en-US" altLang="ja-JP" sz="4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100" b="1" dirty="0">
                <a:solidFill>
                  <a:schemeClr val="tx1"/>
                </a:solidFill>
              </a:rPr>
              <a:t>・施策等</a:t>
            </a:r>
            <a:endParaRPr kumimoji="1" lang="en-US" altLang="ja-JP" sz="1100" b="1" dirty="0">
              <a:solidFill>
                <a:schemeClr val="tx1"/>
              </a:solidFill>
            </a:endParaRPr>
          </a:p>
        </p:txBody>
      </p:sp>
      <p:sp>
        <p:nvSpPr>
          <p:cNvPr id="141" name="円柱 140">
            <a:extLst>
              <a:ext uri="{FF2B5EF4-FFF2-40B4-BE49-F238E27FC236}">
                <a16:creationId xmlns:a16="http://schemas.microsoft.com/office/drawing/2014/main" id="{4ECAEC9E-AFB0-4D15-B99A-E282A800768B}"/>
              </a:ext>
            </a:extLst>
          </p:cNvPr>
          <p:cNvSpPr/>
          <p:nvPr/>
        </p:nvSpPr>
        <p:spPr>
          <a:xfrm>
            <a:off x="1585376" y="4772639"/>
            <a:ext cx="1368000" cy="864000"/>
          </a:xfrm>
          <a:prstGeom prst="can">
            <a:avLst>
              <a:gd name="adj" fmla="val 44298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地図・気象データ</a:t>
            </a:r>
            <a:endParaRPr lang="en-US" altLang="ja-JP" sz="1000" dirty="0">
              <a:solidFill>
                <a:schemeClr val="tx1"/>
              </a:solidFill>
            </a:endParaRPr>
          </a:p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交通・人流データ　等</a:t>
            </a:r>
            <a:endParaRPr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142" name="正方形/長方形 141">
            <a:extLst>
              <a:ext uri="{FF2B5EF4-FFF2-40B4-BE49-F238E27FC236}">
                <a16:creationId xmlns:a16="http://schemas.microsoft.com/office/drawing/2014/main" id="{DDDDE197-7D7A-4B1B-94C6-A6C7E9163BF4}"/>
              </a:ext>
            </a:extLst>
          </p:cNvPr>
          <p:cNvSpPr/>
          <p:nvPr/>
        </p:nvSpPr>
        <p:spPr>
          <a:xfrm>
            <a:off x="1680937" y="4748591"/>
            <a:ext cx="1151277" cy="4385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b="1" dirty="0"/>
              <a:t>民間データ</a:t>
            </a:r>
            <a:endParaRPr lang="en-US" altLang="ja-JP" sz="1200" b="1" dirty="0"/>
          </a:p>
          <a:p>
            <a:pPr algn="ctr"/>
            <a:r>
              <a:rPr lang="ja-JP" altLang="en-US" sz="1050" b="1" dirty="0"/>
              <a:t>＜非パーソナル＞</a:t>
            </a:r>
            <a:endParaRPr lang="en-US" altLang="ja-JP" sz="1050" b="1" dirty="0"/>
          </a:p>
        </p:txBody>
      </p:sp>
      <p:sp>
        <p:nvSpPr>
          <p:cNvPr id="151" name="円柱 150">
            <a:extLst>
              <a:ext uri="{FF2B5EF4-FFF2-40B4-BE49-F238E27FC236}">
                <a16:creationId xmlns:a16="http://schemas.microsoft.com/office/drawing/2014/main" id="{C8528C91-C6B1-49F5-AF9E-940039AEBE94}"/>
              </a:ext>
            </a:extLst>
          </p:cNvPr>
          <p:cNvSpPr/>
          <p:nvPr/>
        </p:nvSpPr>
        <p:spPr>
          <a:xfrm>
            <a:off x="3203015" y="4772639"/>
            <a:ext cx="1368000" cy="864000"/>
          </a:xfrm>
          <a:prstGeom prst="can">
            <a:avLst>
              <a:gd name="adj" fmla="val 44298"/>
            </a:avLst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r>
              <a:rPr lang="en-US" altLang="ja-JP" sz="1000" dirty="0">
                <a:solidFill>
                  <a:schemeClr val="tx1"/>
                </a:solidFill>
              </a:rPr>
              <a:t>PHR</a:t>
            </a:r>
            <a:r>
              <a:rPr lang="ja-JP" altLang="en-US" sz="1000" dirty="0">
                <a:solidFill>
                  <a:schemeClr val="tx1"/>
                </a:solidFill>
              </a:rPr>
              <a:t>・購買データ</a:t>
            </a:r>
          </a:p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医療情報・等</a:t>
            </a:r>
            <a:endParaRPr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144" name="正方形/長方形 143">
            <a:extLst>
              <a:ext uri="{FF2B5EF4-FFF2-40B4-BE49-F238E27FC236}">
                <a16:creationId xmlns:a16="http://schemas.microsoft.com/office/drawing/2014/main" id="{352C8CA3-7C53-42FB-AE23-ADBBE3D51446}"/>
              </a:ext>
            </a:extLst>
          </p:cNvPr>
          <p:cNvSpPr/>
          <p:nvPr/>
        </p:nvSpPr>
        <p:spPr>
          <a:xfrm>
            <a:off x="3343679" y="4744744"/>
            <a:ext cx="1058303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b="1" dirty="0"/>
              <a:t>民間データ</a:t>
            </a:r>
            <a:endParaRPr lang="en-US" altLang="ja-JP" sz="1200" b="1" dirty="0"/>
          </a:p>
          <a:p>
            <a:pPr algn="ctr"/>
            <a:r>
              <a:rPr lang="ja-JP" altLang="en-US" sz="1100" b="1" dirty="0"/>
              <a:t>＜パーソナル＞</a:t>
            </a:r>
            <a:endParaRPr lang="en-US" altLang="ja-JP" sz="1100" b="1" dirty="0"/>
          </a:p>
        </p:txBody>
      </p:sp>
      <p:sp>
        <p:nvSpPr>
          <p:cNvPr id="84" name="円柱 83">
            <a:extLst>
              <a:ext uri="{FF2B5EF4-FFF2-40B4-BE49-F238E27FC236}">
                <a16:creationId xmlns:a16="http://schemas.microsoft.com/office/drawing/2014/main" id="{9A334BA3-BFC7-422C-8926-FF632F1EE30F}"/>
              </a:ext>
            </a:extLst>
          </p:cNvPr>
          <p:cNvSpPr/>
          <p:nvPr/>
        </p:nvSpPr>
        <p:spPr>
          <a:xfrm>
            <a:off x="5014534" y="4772639"/>
            <a:ext cx="1368000" cy="864000"/>
          </a:xfrm>
          <a:prstGeom prst="can">
            <a:avLst>
              <a:gd name="adj" fmla="val 44298"/>
            </a:avLst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経済団体・大学・</a:t>
            </a:r>
            <a:endParaRPr lang="en-US" altLang="ja-JP" sz="1000" dirty="0">
              <a:solidFill>
                <a:schemeClr val="tx1"/>
              </a:solidFill>
            </a:endParaRPr>
          </a:p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病院・研究機関　等</a:t>
            </a:r>
          </a:p>
        </p:txBody>
      </p:sp>
      <p:sp>
        <p:nvSpPr>
          <p:cNvPr id="86" name="円柱 85">
            <a:extLst>
              <a:ext uri="{FF2B5EF4-FFF2-40B4-BE49-F238E27FC236}">
                <a16:creationId xmlns:a16="http://schemas.microsoft.com/office/drawing/2014/main" id="{0CD2A836-E4A6-4398-B603-7C9A770F7403}"/>
              </a:ext>
            </a:extLst>
          </p:cNvPr>
          <p:cNvSpPr/>
          <p:nvPr/>
        </p:nvSpPr>
        <p:spPr>
          <a:xfrm>
            <a:off x="6815057" y="4772639"/>
            <a:ext cx="1368000" cy="864000"/>
          </a:xfrm>
          <a:prstGeom prst="can">
            <a:avLst>
              <a:gd name="adj" fmla="val 44298"/>
            </a:avLst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人口・世帯・産業</a:t>
            </a:r>
          </a:p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　　環境・施設・イベント等</a:t>
            </a:r>
          </a:p>
        </p:txBody>
      </p:sp>
      <p:sp>
        <p:nvSpPr>
          <p:cNvPr id="87" name="円柱 86">
            <a:extLst>
              <a:ext uri="{FF2B5EF4-FFF2-40B4-BE49-F238E27FC236}">
                <a16:creationId xmlns:a16="http://schemas.microsoft.com/office/drawing/2014/main" id="{0ED4AA3F-1D3F-4A10-A088-2A18DD6D6B24}"/>
              </a:ext>
            </a:extLst>
          </p:cNvPr>
          <p:cNvSpPr/>
          <p:nvPr/>
        </p:nvSpPr>
        <p:spPr>
          <a:xfrm>
            <a:off x="8455317" y="4772639"/>
            <a:ext cx="1368000" cy="864000"/>
          </a:xfrm>
          <a:prstGeom prst="can">
            <a:avLst>
              <a:gd name="adj" fmla="val 44298"/>
            </a:avLst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住基情報・国保・</a:t>
            </a:r>
          </a:p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　年金・所得等</a:t>
            </a:r>
            <a:endParaRPr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146" name="正方形/長方形 145">
            <a:extLst>
              <a:ext uri="{FF2B5EF4-FFF2-40B4-BE49-F238E27FC236}">
                <a16:creationId xmlns:a16="http://schemas.microsoft.com/office/drawing/2014/main" id="{AC73461A-450E-40F2-BD4E-E7B0D9EAC486}"/>
              </a:ext>
            </a:extLst>
          </p:cNvPr>
          <p:cNvSpPr/>
          <p:nvPr/>
        </p:nvSpPr>
        <p:spPr>
          <a:xfrm>
            <a:off x="5207053" y="4753967"/>
            <a:ext cx="1032654" cy="4385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b="1" dirty="0"/>
              <a:t>準公共データ</a:t>
            </a:r>
            <a:endParaRPr lang="en-US" altLang="ja-JP" sz="1200" b="1" dirty="0"/>
          </a:p>
          <a:p>
            <a:pPr algn="ctr"/>
            <a:r>
              <a:rPr lang="ja-JP" altLang="en-US" sz="1000" b="1" dirty="0"/>
              <a:t>＜非パ・パ＞</a:t>
            </a:r>
            <a:endParaRPr lang="en-US" altLang="ja-JP" sz="1000" b="1" dirty="0"/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0097445B-A1E2-44B3-A448-DC6718F296EA}"/>
              </a:ext>
            </a:extLst>
          </p:cNvPr>
          <p:cNvSpPr/>
          <p:nvPr/>
        </p:nvSpPr>
        <p:spPr>
          <a:xfrm>
            <a:off x="6909389" y="4729737"/>
            <a:ext cx="1180131" cy="4385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b="1" dirty="0"/>
              <a:t>行政データ</a:t>
            </a:r>
            <a:endParaRPr lang="en-US" altLang="ja-JP" sz="1200" b="1" dirty="0"/>
          </a:p>
          <a:p>
            <a:pPr algn="ctr"/>
            <a:r>
              <a:rPr lang="ja-JP" altLang="en-US" sz="1050" b="1" dirty="0"/>
              <a:t>＜非パーソナル＞</a:t>
            </a:r>
            <a:endParaRPr lang="en-US" altLang="ja-JP" sz="1050" b="1" dirty="0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706053F2-56DC-4AB6-B31C-186D36294A95}"/>
              </a:ext>
            </a:extLst>
          </p:cNvPr>
          <p:cNvSpPr/>
          <p:nvPr/>
        </p:nvSpPr>
        <p:spPr>
          <a:xfrm>
            <a:off x="8614838" y="4744744"/>
            <a:ext cx="1058302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b="1" dirty="0"/>
              <a:t>行政データ</a:t>
            </a:r>
            <a:endParaRPr lang="en-US" altLang="ja-JP" sz="1200" b="1" dirty="0"/>
          </a:p>
          <a:p>
            <a:pPr algn="ctr"/>
            <a:r>
              <a:rPr lang="ja-JP" altLang="en-US" sz="1100" b="1" dirty="0"/>
              <a:t>＜パーソナル＞</a:t>
            </a:r>
            <a:endParaRPr lang="en-US" altLang="ja-JP" sz="1100" b="1" dirty="0"/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E15F3549-97F9-4AA3-9A7B-FCE25A4BC558}"/>
              </a:ext>
            </a:extLst>
          </p:cNvPr>
          <p:cNvSpPr txBox="1"/>
          <p:nvPr/>
        </p:nvSpPr>
        <p:spPr>
          <a:xfrm>
            <a:off x="3289847" y="3852994"/>
            <a:ext cx="4959911" cy="400110"/>
          </a:xfrm>
          <a:prstGeom prst="rect">
            <a:avLst/>
          </a:prstGeom>
          <a:noFill/>
        </p:spPr>
        <p:txBody>
          <a:bodyPr wrap="square" anchor="ctr" anchorCtr="0">
            <a:spAutoFit/>
          </a:bodyPr>
          <a:lstStyle/>
          <a:p>
            <a:pPr algn="ctr"/>
            <a:r>
              <a:rPr lang="en-US" altLang="ja-JP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ORDEN</a:t>
            </a:r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大阪広域データ連携基盤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1600" dirty="0"/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DC89E927-F708-467C-9E7B-ED872F924F78}"/>
              </a:ext>
            </a:extLst>
          </p:cNvPr>
          <p:cNvSpPr txBox="1"/>
          <p:nvPr/>
        </p:nvSpPr>
        <p:spPr>
          <a:xfrm>
            <a:off x="2335491" y="5631666"/>
            <a:ext cx="143523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1400" b="1" dirty="0"/>
              <a:t>【</a:t>
            </a:r>
            <a:r>
              <a:rPr lang="ja-JP" altLang="en-US" sz="1400" b="1" dirty="0"/>
              <a:t>民間データ</a:t>
            </a:r>
            <a:r>
              <a:rPr lang="en-US" altLang="ja-JP" sz="1400" b="1" dirty="0"/>
              <a:t>】</a:t>
            </a: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43EE12AD-2A7E-4552-A71E-7B18AFCC227A}"/>
              </a:ext>
            </a:extLst>
          </p:cNvPr>
          <p:cNvSpPr txBox="1"/>
          <p:nvPr/>
        </p:nvSpPr>
        <p:spPr>
          <a:xfrm>
            <a:off x="7625501" y="5623810"/>
            <a:ext cx="143523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1400" b="1" dirty="0"/>
              <a:t>【</a:t>
            </a:r>
            <a:r>
              <a:rPr lang="ja-JP" altLang="en-US" sz="1400" b="1" dirty="0"/>
              <a:t>行政データ</a:t>
            </a:r>
            <a:r>
              <a:rPr lang="en-US" altLang="ja-JP" sz="1400" b="1" dirty="0"/>
              <a:t>】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F9CEC22-0506-4DE9-868B-E84470AAA7F5}"/>
              </a:ext>
            </a:extLst>
          </p:cNvPr>
          <p:cNvSpPr/>
          <p:nvPr/>
        </p:nvSpPr>
        <p:spPr>
          <a:xfrm>
            <a:off x="10597361" y="3355941"/>
            <a:ext cx="1413877" cy="8640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5908" tIns="35908" rIns="35908" bIns="35908" rtlCol="0" anchor="ctr"/>
          <a:lstStyle/>
          <a:p>
            <a:pPr algn="ctr"/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ORDEN</a:t>
            </a:r>
            <a:b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広域共同利用</a:t>
            </a:r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7" name="直線コネクタ 16"/>
          <p:cNvCxnSpPr>
            <a:cxnSpLocks/>
            <a:stCxn id="18" idx="1"/>
          </p:cNvCxnSpPr>
          <p:nvPr/>
        </p:nvCxnSpPr>
        <p:spPr>
          <a:xfrm flipH="1">
            <a:off x="10001839" y="3787941"/>
            <a:ext cx="595522" cy="0"/>
          </a:xfrm>
          <a:prstGeom prst="line">
            <a:avLst/>
          </a:prstGeom>
          <a:ln w="63500"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4E7E2E03-C8DF-40C6-B7AE-40C0DFF58239}"/>
              </a:ext>
            </a:extLst>
          </p:cNvPr>
          <p:cNvSpPr/>
          <p:nvPr/>
        </p:nvSpPr>
        <p:spPr>
          <a:xfrm>
            <a:off x="254171" y="6162411"/>
            <a:ext cx="900215" cy="56832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solidFill>
              <a:schemeClr val="tx1"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</a:rPr>
              <a:t>運用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2618BE6-8903-414B-B3A0-2201D100EB19}"/>
              </a:ext>
            </a:extLst>
          </p:cNvPr>
          <p:cNvSpPr/>
          <p:nvPr/>
        </p:nvSpPr>
        <p:spPr>
          <a:xfrm>
            <a:off x="1338606" y="6174556"/>
            <a:ext cx="10680569" cy="576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C20D8A65-041F-4C6F-AA1E-D9B7D0103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5240" y="6408033"/>
            <a:ext cx="2743200" cy="365125"/>
          </a:xfrm>
        </p:spPr>
        <p:txBody>
          <a:bodyPr/>
          <a:lstStyle/>
          <a:p>
            <a:fld id="{27776798-D7FC-4546-9C3E-B04D5C666DB3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3166B4FD-4811-41EC-3099-D6B49BF02899}"/>
              </a:ext>
            </a:extLst>
          </p:cNvPr>
          <p:cNvCxnSpPr/>
          <p:nvPr/>
        </p:nvCxnSpPr>
        <p:spPr>
          <a:xfrm>
            <a:off x="10359222" y="1255023"/>
            <a:ext cx="0" cy="547200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2" name="テキスト ボックス 151">
            <a:extLst>
              <a:ext uri="{FF2B5EF4-FFF2-40B4-BE49-F238E27FC236}">
                <a16:creationId xmlns:a16="http://schemas.microsoft.com/office/drawing/2014/main" id="{E6187B29-2002-41F8-9756-C929E380D6A1}"/>
              </a:ext>
            </a:extLst>
          </p:cNvPr>
          <p:cNvSpPr txBox="1"/>
          <p:nvPr/>
        </p:nvSpPr>
        <p:spPr>
          <a:xfrm>
            <a:off x="1442299" y="6254937"/>
            <a:ext cx="2036190" cy="369332"/>
          </a:xfrm>
          <a:prstGeom prst="rect">
            <a:avLst/>
          </a:prstGeom>
          <a:noFill/>
        </p:spPr>
        <p:txBody>
          <a:bodyPr wrap="square" anchor="ctr" anchorCtr="0">
            <a:spAutoFit/>
          </a:bodyPr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運用・ガバナンス</a:t>
            </a:r>
            <a:endParaRPr lang="ja-JP" altLang="en-US" sz="1400" dirty="0"/>
          </a:p>
        </p:txBody>
      </p:sp>
      <p:sp>
        <p:nvSpPr>
          <p:cNvPr id="153" name="四角形: 角を丸くする 82">
            <a:extLst>
              <a:ext uri="{FF2B5EF4-FFF2-40B4-BE49-F238E27FC236}">
                <a16:creationId xmlns:a16="http://schemas.microsoft.com/office/drawing/2014/main" id="{F9104E06-5AC5-42B8-9953-F7518098BB31}"/>
              </a:ext>
            </a:extLst>
          </p:cNvPr>
          <p:cNvSpPr/>
          <p:nvPr/>
        </p:nvSpPr>
        <p:spPr>
          <a:xfrm>
            <a:off x="3595583" y="6257756"/>
            <a:ext cx="7920000" cy="396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5908" tIns="35908" rIns="35908" bIns="35908" rtlCol="0" anchor="ctr"/>
          <a:lstStyle/>
          <a:p>
            <a:pPr algn="ctr" defTabSz="456057"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ビジョン・全体計画 ／ ポリシー・ルール ／ 利用規定・ガイドライン ／ マニュアル ／ セキュリティ ／ 推進体制　</a:t>
            </a:r>
            <a:endParaRPr kumimoji="1" lang="ja-JP" altLang="en-US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54" name="直線コネクタ 153">
            <a:extLst>
              <a:ext uri="{FF2B5EF4-FFF2-40B4-BE49-F238E27FC236}">
                <a16:creationId xmlns:a16="http://schemas.microsoft.com/office/drawing/2014/main" id="{16A60C52-A0CF-49E7-B7AE-F3D6993F125B}"/>
              </a:ext>
            </a:extLst>
          </p:cNvPr>
          <p:cNvCxnSpPr>
            <a:cxnSpLocks/>
          </p:cNvCxnSpPr>
          <p:nvPr/>
        </p:nvCxnSpPr>
        <p:spPr>
          <a:xfrm flipV="1">
            <a:off x="67558" y="6048351"/>
            <a:ext cx="120240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2B57E897-39F9-464C-8D3A-06376A34B301}"/>
              </a:ext>
            </a:extLst>
          </p:cNvPr>
          <p:cNvSpPr txBox="1"/>
          <p:nvPr/>
        </p:nvSpPr>
        <p:spPr>
          <a:xfrm>
            <a:off x="-1" y="-1"/>
            <a:ext cx="6715226" cy="520616"/>
          </a:xfrm>
          <a:prstGeom prst="rect">
            <a:avLst/>
          </a:prstGeom>
          <a:solidFill>
            <a:schemeClr val="tx2"/>
          </a:solidFill>
        </p:spPr>
        <p:txBody>
          <a:bodyPr wrap="none" rtlCol="0" anchor="ctr" anchorCtr="0">
            <a:no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</a:rPr>
              <a:t>データ駆動型スマートシティ　</a:t>
            </a:r>
            <a:r>
              <a:rPr kumimoji="1" lang="en-US" altLang="ja-JP" sz="2400" b="1" dirty="0">
                <a:solidFill>
                  <a:schemeClr val="bg1"/>
                </a:solidFill>
              </a:rPr>
              <a:t>ORDEN</a:t>
            </a:r>
            <a:r>
              <a:rPr kumimoji="1" lang="ja-JP" altLang="en-US" sz="2400" b="1" dirty="0">
                <a:solidFill>
                  <a:schemeClr val="bg1"/>
                </a:solidFill>
              </a:rPr>
              <a:t>構想の全体像</a:t>
            </a:r>
          </a:p>
        </p:txBody>
      </p:sp>
    </p:spTree>
    <p:extLst>
      <p:ext uri="{BB962C8B-B14F-4D97-AF65-F5344CB8AC3E}">
        <p14:creationId xmlns:p14="http://schemas.microsoft.com/office/powerpoint/2010/main" val="1138594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9DDE91E-883C-4E39-9F4C-3267A6A91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07950" y="6441613"/>
            <a:ext cx="2743200" cy="365125"/>
          </a:xfrm>
        </p:spPr>
        <p:txBody>
          <a:bodyPr/>
          <a:lstStyle/>
          <a:p>
            <a:fld id="{679AD67B-EE35-4F79-B0FD-AEAE5EF91B90}" type="slidenum">
              <a:rPr kumimoji="1" lang="ja-JP" altLang="en-US" sz="1600" smtClean="0"/>
              <a:t>3</a:t>
            </a:fld>
            <a:endParaRPr kumimoji="1" lang="ja-JP" altLang="en-US" sz="160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0339AB9-7884-4BE1-9301-4CA98A894DDC}"/>
              </a:ext>
            </a:extLst>
          </p:cNvPr>
          <p:cNvSpPr txBox="1"/>
          <p:nvPr/>
        </p:nvSpPr>
        <p:spPr>
          <a:xfrm>
            <a:off x="106969" y="532228"/>
            <a:ext cx="12044181" cy="1138773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700" dirty="0"/>
              <a:t>・</a:t>
            </a:r>
            <a:r>
              <a:rPr lang="en-US" altLang="ja-JP" sz="1700" dirty="0"/>
              <a:t>ODPO</a:t>
            </a:r>
            <a:r>
              <a:rPr lang="ja-JP" altLang="en-US" sz="1700" dirty="0"/>
              <a:t>は</a:t>
            </a:r>
            <a:r>
              <a:rPr lang="en-US" altLang="ja-JP" sz="1700" dirty="0"/>
              <a:t>SaaS</a:t>
            </a:r>
            <a:r>
              <a:rPr lang="ja-JP" altLang="en-US" sz="1700" dirty="0"/>
              <a:t>型のアプリケーションを利用</a:t>
            </a:r>
            <a:endParaRPr lang="en-US" altLang="ja-JP" sz="1700" dirty="0"/>
          </a:p>
          <a:p>
            <a:r>
              <a:rPr lang="ja-JP" altLang="en-US" sz="1700" dirty="0"/>
              <a:t>・流れは①データの概要を表すカタログを作成→②カタログとデータを紐づけ→③データ利用希望者にデータを連携</a:t>
            </a:r>
            <a:endParaRPr lang="en-US" altLang="ja-JP" sz="1700" dirty="0"/>
          </a:p>
          <a:p>
            <a:r>
              <a:rPr lang="ja-JP" altLang="en-US" sz="1700" dirty="0"/>
              <a:t>　→①のカタログは</a:t>
            </a:r>
            <a:r>
              <a:rPr kumimoji="1" lang="ja-JP" altLang="en-US" sz="1700" dirty="0"/>
              <a:t>視認性の高い表紙（図の左側）とデータ概要の詳細が記載されたメタデータ（図の右側）に分かれます</a:t>
            </a:r>
            <a:endParaRPr kumimoji="1" lang="en-US" altLang="ja-JP" sz="1700" dirty="0"/>
          </a:p>
          <a:p>
            <a:r>
              <a:rPr kumimoji="1" lang="ja-JP" altLang="en-US" sz="1700" dirty="0"/>
              <a:t>　→②の紐づけは</a:t>
            </a:r>
            <a:r>
              <a:rPr kumimoji="1" lang="en-US" altLang="ja-JP" sz="1700" dirty="0"/>
              <a:t>ODPO</a:t>
            </a:r>
            <a:r>
              <a:rPr kumimoji="1" lang="ja-JP" altLang="en-US" sz="1700" dirty="0"/>
              <a:t>のストレージに格納する方法やデータの格納場所を用意いただき、</a:t>
            </a:r>
            <a:r>
              <a:rPr kumimoji="1" lang="en-US" altLang="ja-JP" sz="1700" dirty="0"/>
              <a:t>URL</a:t>
            </a:r>
            <a:r>
              <a:rPr kumimoji="1" lang="ja-JP" altLang="en-US" sz="1700" dirty="0"/>
              <a:t>を介しデータ連携する等の方法があります</a:t>
            </a:r>
            <a:endParaRPr kumimoji="1" lang="en-US" altLang="ja-JP" sz="1700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A316BC2-8E81-4831-B5CE-305CD0C28A8A}"/>
              </a:ext>
            </a:extLst>
          </p:cNvPr>
          <p:cNvSpPr txBox="1"/>
          <p:nvPr/>
        </p:nvSpPr>
        <p:spPr>
          <a:xfrm>
            <a:off x="0" y="-1"/>
            <a:ext cx="3783724" cy="540000"/>
          </a:xfrm>
          <a:prstGeom prst="rect">
            <a:avLst/>
          </a:prstGeom>
          <a:solidFill>
            <a:schemeClr val="tx2"/>
          </a:solidFill>
        </p:spPr>
        <p:txBody>
          <a:bodyPr wrap="none" rtlCol="0" anchor="ctr" anchorCtr="0">
            <a:noAutofit/>
          </a:bodyPr>
          <a:lstStyle/>
          <a:p>
            <a:r>
              <a:rPr kumimoji="1" lang="en-US" altLang="ja-JP" sz="2400" b="1" dirty="0">
                <a:solidFill>
                  <a:schemeClr val="bg1"/>
                </a:solidFill>
              </a:rPr>
              <a:t>ODPO</a:t>
            </a:r>
            <a:r>
              <a:rPr kumimoji="1" lang="ja-JP" altLang="en-US" sz="2400" b="1" dirty="0">
                <a:solidFill>
                  <a:schemeClr val="bg1"/>
                </a:solidFill>
              </a:rPr>
              <a:t>概要</a:t>
            </a: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316BDC5D-CA44-4863-A520-9A2C9DBF7590}"/>
              </a:ext>
            </a:extLst>
          </p:cNvPr>
          <p:cNvGrpSpPr/>
          <p:nvPr/>
        </p:nvGrpSpPr>
        <p:grpSpPr>
          <a:xfrm>
            <a:off x="6702014" y="1886431"/>
            <a:ext cx="4565425" cy="4854109"/>
            <a:chOff x="5432977" y="1367903"/>
            <a:chExt cx="4771966" cy="5073710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C42B9212-570D-449B-9640-D524293075E4}"/>
                </a:ext>
              </a:extLst>
            </p:cNvPr>
            <p:cNvPicPr preferRelativeResize="0"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461369" y="2314837"/>
              <a:ext cx="4715183" cy="4126776"/>
            </a:xfrm>
            <a:prstGeom prst="rect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D66F178F-70E7-4F72-A67C-FC542C07BB31}"/>
                </a:ext>
              </a:extLst>
            </p:cNvPr>
            <p:cNvPicPr preferRelativeResize="0"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432977" y="1367903"/>
              <a:ext cx="4771966" cy="931622"/>
            </a:xfrm>
            <a:prstGeom prst="rect">
              <a:avLst/>
            </a:prstGeom>
          </p:spPr>
        </p:pic>
      </p:grpSp>
      <p:sp>
        <p:nvSpPr>
          <p:cNvPr id="2" name="吹き出し: 角を丸めた四角形 1">
            <a:extLst>
              <a:ext uri="{FF2B5EF4-FFF2-40B4-BE49-F238E27FC236}">
                <a16:creationId xmlns:a16="http://schemas.microsoft.com/office/drawing/2014/main" id="{AAD8989E-5481-4785-8D3D-51E2C37DFAB8}"/>
              </a:ext>
            </a:extLst>
          </p:cNvPr>
          <p:cNvSpPr/>
          <p:nvPr/>
        </p:nvSpPr>
        <p:spPr>
          <a:xfrm>
            <a:off x="9579163" y="3078476"/>
            <a:ext cx="2400774" cy="1219200"/>
          </a:xfrm>
          <a:prstGeom prst="wedgeRoundRectCallout">
            <a:avLst>
              <a:gd name="adj1" fmla="val -15630"/>
              <a:gd name="adj2" fmla="val -9052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データ自体は</a:t>
            </a:r>
            <a:r>
              <a:rPr kumimoji="1" lang="en-US" altLang="ja-JP" dirty="0"/>
              <a:t>ORDP</a:t>
            </a:r>
            <a:r>
              <a:rPr kumimoji="1" lang="ja-JP" altLang="en-US" dirty="0"/>
              <a:t>自体に格納あるいは</a:t>
            </a:r>
            <a:r>
              <a:rPr kumimoji="1" lang="en-US" altLang="ja-JP" dirty="0"/>
              <a:t>URL</a:t>
            </a:r>
            <a:r>
              <a:rPr kumimoji="1" lang="ja-JP" altLang="en-US" dirty="0"/>
              <a:t>で連携して紐づけ</a:t>
            </a:r>
          </a:p>
        </p:txBody>
      </p:sp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218757EC-BC14-4CF2-92FF-A88A1029CB62}"/>
              </a:ext>
            </a:extLst>
          </p:cNvPr>
          <p:cNvSpPr/>
          <p:nvPr/>
        </p:nvSpPr>
        <p:spPr>
          <a:xfrm>
            <a:off x="9508692" y="5059394"/>
            <a:ext cx="2400774" cy="1219200"/>
          </a:xfrm>
          <a:prstGeom prst="wedgeRoundRectCallout">
            <a:avLst>
              <a:gd name="adj1" fmla="val -65221"/>
              <a:gd name="adj2" fmla="val -3669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カタログは表紙とメタデータで構成。</a:t>
            </a:r>
            <a:endParaRPr kumimoji="1" lang="en-US" altLang="ja-JP" dirty="0"/>
          </a:p>
          <a:p>
            <a:r>
              <a:rPr kumimoji="1" lang="ja-JP" altLang="en-US" dirty="0"/>
              <a:t>これはメタデータ</a:t>
            </a:r>
            <a:endParaRPr kumimoji="1" lang="en-US" altLang="ja-JP" dirty="0"/>
          </a:p>
          <a:p>
            <a:r>
              <a:rPr kumimoji="1" lang="ja-JP" altLang="en-US" dirty="0"/>
              <a:t>データ概要の詳細</a:t>
            </a: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1F64705C-8260-472A-93EC-BCE8273067D7}"/>
              </a:ext>
            </a:extLst>
          </p:cNvPr>
          <p:cNvCxnSpPr>
            <a:cxnSpLocks/>
          </p:cNvCxnSpPr>
          <p:nvPr/>
        </p:nvCxnSpPr>
        <p:spPr>
          <a:xfrm>
            <a:off x="5178313" y="4580965"/>
            <a:ext cx="1523701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0EFDCCC0-8853-4698-BE9E-7DE16E9E1907}"/>
              </a:ext>
            </a:extLst>
          </p:cNvPr>
          <p:cNvGrpSpPr/>
          <p:nvPr/>
        </p:nvGrpSpPr>
        <p:grpSpPr>
          <a:xfrm>
            <a:off x="106970" y="1884382"/>
            <a:ext cx="5038325" cy="4916244"/>
            <a:chOff x="150519" y="1265145"/>
            <a:chExt cx="5577203" cy="5442065"/>
          </a:xfrm>
        </p:grpSpPr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75425BF3-8928-434A-89E6-D5BAFB9610EE}"/>
                </a:ext>
              </a:extLst>
            </p:cNvPr>
            <p:cNvPicPr/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50519" y="1265145"/>
              <a:ext cx="5577203" cy="54420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D3C89759-AD12-4308-AF16-564143FAF7D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43783" y="5981793"/>
              <a:ext cx="1087120" cy="354942"/>
            </a:xfrm>
            <a:prstGeom prst="rect">
              <a:avLst/>
            </a:prstGeom>
          </p:spPr>
        </p:pic>
      </p:grp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56D15BB4-A744-42DC-9F5A-EB1586946586}"/>
              </a:ext>
            </a:extLst>
          </p:cNvPr>
          <p:cNvSpPr/>
          <p:nvPr/>
        </p:nvSpPr>
        <p:spPr>
          <a:xfrm>
            <a:off x="2072446" y="2097741"/>
            <a:ext cx="2143760" cy="988004"/>
          </a:xfrm>
          <a:prstGeom prst="wedgeRoundRectCallout">
            <a:avLst>
              <a:gd name="adj1" fmla="val -19979"/>
              <a:gd name="adj2" fmla="val 844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カタログは表紙とメタデータで構成。</a:t>
            </a:r>
            <a:endParaRPr kumimoji="1" lang="en-US" altLang="ja-JP" dirty="0"/>
          </a:p>
          <a:p>
            <a:r>
              <a:rPr kumimoji="1" lang="ja-JP" altLang="en-US" dirty="0"/>
              <a:t>これは表紙</a:t>
            </a:r>
          </a:p>
        </p:txBody>
      </p:sp>
      <p:sp>
        <p:nvSpPr>
          <p:cNvPr id="18" name="吹き出し: 角を丸めた四角形 17">
            <a:extLst>
              <a:ext uri="{FF2B5EF4-FFF2-40B4-BE49-F238E27FC236}">
                <a16:creationId xmlns:a16="http://schemas.microsoft.com/office/drawing/2014/main" id="{5DC38C89-9216-4F90-8A8E-A26169DB77C0}"/>
              </a:ext>
            </a:extLst>
          </p:cNvPr>
          <p:cNvSpPr/>
          <p:nvPr/>
        </p:nvSpPr>
        <p:spPr>
          <a:xfrm>
            <a:off x="5109802" y="3291839"/>
            <a:ext cx="1732062" cy="1003235"/>
          </a:xfrm>
          <a:prstGeom prst="wedgeRoundRectCallout">
            <a:avLst>
              <a:gd name="adj1" fmla="val -53255"/>
              <a:gd name="adj2" fmla="val 7448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表紙をクリックするとメタデータに遷移</a:t>
            </a:r>
          </a:p>
        </p:txBody>
      </p:sp>
    </p:spTree>
    <p:extLst>
      <p:ext uri="{BB962C8B-B14F-4D97-AF65-F5344CB8AC3E}">
        <p14:creationId xmlns:p14="http://schemas.microsoft.com/office/powerpoint/2010/main" val="1626937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9DDE91E-883C-4E39-9F4C-3267A6A91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07950" y="6441613"/>
            <a:ext cx="2743200" cy="365125"/>
          </a:xfrm>
        </p:spPr>
        <p:txBody>
          <a:bodyPr/>
          <a:lstStyle/>
          <a:p>
            <a:fld id="{679AD67B-EE35-4F79-B0FD-AEAE5EF91B90}" type="slidenum">
              <a:rPr kumimoji="1" lang="ja-JP" altLang="en-US" sz="1600" smtClean="0"/>
              <a:t>4</a:t>
            </a:fld>
            <a:endParaRPr kumimoji="1" lang="ja-JP" altLang="en-US" sz="16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A316BC2-8E81-4831-B5CE-305CD0C28A8A}"/>
              </a:ext>
            </a:extLst>
          </p:cNvPr>
          <p:cNvSpPr txBox="1"/>
          <p:nvPr/>
        </p:nvSpPr>
        <p:spPr>
          <a:xfrm>
            <a:off x="0" y="-2"/>
            <a:ext cx="12151150" cy="579408"/>
          </a:xfrm>
          <a:prstGeom prst="rect">
            <a:avLst/>
          </a:prstGeom>
          <a:solidFill>
            <a:schemeClr val="tx2"/>
          </a:solidFill>
        </p:spPr>
        <p:txBody>
          <a:bodyPr wrap="none" rtlCol="0" anchor="ctr" anchorCtr="0">
            <a:noAutofit/>
          </a:bodyPr>
          <a:lstStyle/>
          <a:p>
            <a:r>
              <a:rPr kumimoji="1"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ODPO</a:t>
            </a:r>
            <a:r>
              <a:rPr kumimoji="1"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活用例</a:t>
            </a:r>
          </a:p>
        </p:txBody>
      </p:sp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373A314C-9BB4-4780-A047-AD9990DED8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664416"/>
              </p:ext>
            </p:extLst>
          </p:nvPr>
        </p:nvGraphicFramePr>
        <p:xfrm>
          <a:off x="273377" y="1167155"/>
          <a:ext cx="11645245" cy="2203611"/>
        </p:xfrm>
        <a:graphic>
          <a:graphicData uri="http://schemas.openxmlformats.org/drawingml/2006/table">
            <a:tbl>
              <a:tblPr/>
              <a:tblGrid>
                <a:gridCol w="2002319">
                  <a:extLst>
                    <a:ext uri="{9D8B030D-6E8A-4147-A177-3AD203B41FA5}">
                      <a16:colId xmlns:a16="http://schemas.microsoft.com/office/drawing/2014/main" val="2770403247"/>
                    </a:ext>
                  </a:extLst>
                </a:gridCol>
                <a:gridCol w="4211414">
                  <a:extLst>
                    <a:ext uri="{9D8B030D-6E8A-4147-A177-3AD203B41FA5}">
                      <a16:colId xmlns:a16="http://schemas.microsoft.com/office/drawing/2014/main" val="3679305159"/>
                    </a:ext>
                  </a:extLst>
                </a:gridCol>
                <a:gridCol w="5431512">
                  <a:extLst>
                    <a:ext uri="{9D8B030D-6E8A-4147-A177-3AD203B41FA5}">
                      <a16:colId xmlns:a16="http://schemas.microsoft.com/office/drawing/2014/main" val="4294339056"/>
                    </a:ext>
                  </a:extLst>
                </a:gridCol>
              </a:tblGrid>
              <a:tr h="32944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利用シーン</a:t>
                      </a:r>
                    </a:p>
                  </a:txBody>
                  <a:tcPr marL="7321" marR="7321" marT="73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内容</a:t>
                      </a:r>
                    </a:p>
                  </a:txBody>
                  <a:tcPr marL="7321" marR="7321" marT="73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効果</a:t>
                      </a:r>
                    </a:p>
                  </a:txBody>
                  <a:tcPr marL="7321" marR="7321" marT="7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6569168"/>
                  </a:ext>
                </a:extLst>
              </a:tr>
              <a:tr h="49050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データ掲載</a:t>
                      </a:r>
                    </a:p>
                  </a:txBody>
                  <a:tcPr marL="89868" marR="89868" marT="44934" marB="4493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オープンデータの提供</a:t>
                      </a:r>
                    </a:p>
                  </a:txBody>
                  <a:tcPr marL="7321" marR="7321" marT="73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・保有データを広く活用してもらうことにより様々な広がりの可能性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・保有データ提供者の認知度向上</a:t>
                      </a:r>
                    </a:p>
                  </a:txBody>
                  <a:tcPr marL="7321" marR="7321" marT="7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382699"/>
                  </a:ext>
                </a:extLst>
              </a:tr>
              <a:tr h="4612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データ連携を伴う自社サービスの紹介</a:t>
                      </a:r>
                    </a:p>
                  </a:txBody>
                  <a:tcPr marL="7321" marR="7321" marT="73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・自社サービスを宣伝できる</a:t>
                      </a:r>
                      <a:b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・データ販売のチャネルの一つ</a:t>
                      </a:r>
                    </a:p>
                  </a:txBody>
                  <a:tcPr marL="7321" marR="7321" marT="7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980316"/>
                  </a:ext>
                </a:extLst>
              </a:tr>
              <a:tr h="46122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データ利用</a:t>
                      </a:r>
                    </a:p>
                  </a:txBody>
                  <a:tcPr marL="89868" marR="89868" marT="44934" marB="4493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自治体等保有のオープンデータの取得</a:t>
                      </a:r>
                    </a:p>
                  </a:txBody>
                  <a:tcPr marL="7321" marR="7321" marT="73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自治体保有のばらばらなデータを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ODPO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で一元化。簡易に取得できる（今後整備予定）</a:t>
                      </a:r>
                    </a:p>
                  </a:txBody>
                  <a:tcPr marL="7321" marR="7321" marT="7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531983"/>
                  </a:ext>
                </a:extLst>
              </a:tr>
              <a:tr h="4612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将来的にはデータカタログの百貨店</a:t>
                      </a:r>
                    </a:p>
                  </a:txBody>
                  <a:tcPr marL="7321" marR="7321" marT="73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とにかく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ODPO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を見ればほしいデータがある</a:t>
                      </a:r>
                    </a:p>
                  </a:txBody>
                  <a:tcPr marL="7321" marR="7321" marT="7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1488051"/>
                  </a:ext>
                </a:extLst>
              </a:tr>
            </a:tbl>
          </a:graphicData>
        </a:graphic>
      </p:graphicFrame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D564AA8F-E4DF-46A3-8CC6-C7849370B781}"/>
              </a:ext>
            </a:extLst>
          </p:cNvPr>
          <p:cNvGrpSpPr/>
          <p:nvPr/>
        </p:nvGrpSpPr>
        <p:grpSpPr>
          <a:xfrm>
            <a:off x="273377" y="3433113"/>
            <a:ext cx="4392917" cy="3323290"/>
            <a:chOff x="40850" y="3568390"/>
            <a:chExt cx="4546000" cy="2940872"/>
          </a:xfrm>
        </p:grpSpPr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AFFF6BB8-18F6-4EE4-9900-B29E3F90BE7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6842" y="3978351"/>
              <a:ext cx="4490008" cy="2227487"/>
            </a:xfrm>
            <a:prstGeom prst="rect">
              <a:avLst/>
            </a:prstGeom>
          </p:spPr>
        </p:pic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50E8AA3D-B990-4807-AA14-10F0482E4BF5}"/>
                </a:ext>
              </a:extLst>
            </p:cNvPr>
            <p:cNvSpPr/>
            <p:nvPr/>
          </p:nvSpPr>
          <p:spPr>
            <a:xfrm>
              <a:off x="40850" y="3568390"/>
              <a:ext cx="4546000" cy="294087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kumimoji="1" lang="ja-JP" altLang="en-US" sz="1600" dirty="0">
                  <a:solidFill>
                    <a:schemeClr val="tx1"/>
                  </a:solidFill>
                </a:rPr>
                <a:t>「オープンデータの提供」例：大阪府オープンデータ</a:t>
              </a:r>
            </a:p>
          </p:txBody>
        </p:sp>
      </p:grp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EB81865-85A3-4E7E-ADC3-D963B678CD51}"/>
              </a:ext>
            </a:extLst>
          </p:cNvPr>
          <p:cNvSpPr txBox="1"/>
          <p:nvPr/>
        </p:nvSpPr>
        <p:spPr>
          <a:xfrm>
            <a:off x="0" y="625676"/>
            <a:ext cx="1207761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ja-JP" altLang="ja-JP" sz="18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利用</a:t>
            </a:r>
            <a:r>
              <a:rPr lang="ja-JP" altLang="en-US" sz="18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シーンとしてデータを掲載するシーン、データを取得し利用するシーンがあります。それぞれのシーンの活用例です。</a:t>
            </a:r>
            <a:endParaRPr kumimoji="1" lang="en-US" altLang="ja-JP" dirty="0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86E14E4A-7A3F-4F67-921D-132D962D1DCA}"/>
              </a:ext>
            </a:extLst>
          </p:cNvPr>
          <p:cNvGrpSpPr/>
          <p:nvPr/>
        </p:nvGrpSpPr>
        <p:grpSpPr>
          <a:xfrm>
            <a:off x="4817097" y="3399898"/>
            <a:ext cx="7101525" cy="3406838"/>
            <a:chOff x="4817097" y="3399898"/>
            <a:chExt cx="7101525" cy="3406838"/>
          </a:xfrm>
        </p:grpSpPr>
        <p:grpSp>
          <p:nvGrpSpPr>
            <p:cNvPr id="30" name="グループ化 29">
              <a:extLst>
                <a:ext uri="{FF2B5EF4-FFF2-40B4-BE49-F238E27FC236}">
                  <a16:creationId xmlns:a16="http://schemas.microsoft.com/office/drawing/2014/main" id="{E870C4F4-2660-480C-9858-2CF5DA88446D}"/>
                </a:ext>
              </a:extLst>
            </p:cNvPr>
            <p:cNvGrpSpPr/>
            <p:nvPr/>
          </p:nvGrpSpPr>
          <p:grpSpPr>
            <a:xfrm>
              <a:off x="4817097" y="3399898"/>
              <a:ext cx="7101525" cy="3406838"/>
              <a:chOff x="4739268" y="3466366"/>
              <a:chExt cx="7270595" cy="3042896"/>
            </a:xfrm>
          </p:grpSpPr>
          <p:sp>
            <p:nvSpPr>
              <p:cNvPr id="24" name="正方形/長方形 23">
                <a:extLst>
                  <a:ext uri="{FF2B5EF4-FFF2-40B4-BE49-F238E27FC236}">
                    <a16:creationId xmlns:a16="http://schemas.microsoft.com/office/drawing/2014/main" id="{B61742D3-9945-41AA-80E9-87B5AF24A7A4}"/>
                  </a:ext>
                </a:extLst>
              </p:cNvPr>
              <p:cNvSpPr/>
              <p:nvPr/>
            </p:nvSpPr>
            <p:spPr>
              <a:xfrm>
                <a:off x="4739268" y="3466366"/>
                <a:ext cx="7270595" cy="3016877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r>
                  <a:rPr kumimoji="1" lang="ja-JP" altLang="en-US" sz="1600" dirty="0">
                    <a:solidFill>
                      <a:schemeClr val="tx1"/>
                    </a:solidFill>
                  </a:rPr>
                  <a:t>「データ連携を伴う自社サービス・ソリューションの紹介」例：</a:t>
                </a:r>
                <a:r>
                  <a:rPr kumimoji="1" lang="en-US" altLang="ja-JP" sz="1600" dirty="0">
                    <a:solidFill>
                      <a:schemeClr val="tx1"/>
                    </a:solidFill>
                  </a:rPr>
                  <a:t>Osaka Metro</a:t>
                </a:r>
                <a:r>
                  <a:rPr kumimoji="1" lang="ja-JP" altLang="en-US" sz="1600" dirty="0">
                    <a:solidFill>
                      <a:schemeClr val="tx1"/>
                    </a:solidFill>
                  </a:rPr>
                  <a:t>駅レポート</a:t>
                </a:r>
                <a:endParaRPr kumimoji="1" lang="en-US" altLang="ja-JP" sz="1600" dirty="0">
                  <a:solidFill>
                    <a:schemeClr val="tx1"/>
                  </a:solidFill>
                </a:endParaRPr>
              </a:p>
              <a:p>
                <a:r>
                  <a:rPr kumimoji="1" lang="en-US" altLang="ja-JP" sz="1600" dirty="0">
                    <a:solidFill>
                      <a:schemeClr val="tx1"/>
                    </a:solidFill>
                  </a:rPr>
                  <a:t>1</a:t>
                </a:r>
                <a:r>
                  <a:rPr kumimoji="1" lang="ja-JP" altLang="en-US" sz="1600" dirty="0">
                    <a:solidFill>
                      <a:schemeClr val="tx1"/>
                    </a:solidFill>
                  </a:rPr>
                  <a:t>駅・</a:t>
                </a:r>
                <a:r>
                  <a:rPr kumimoji="1" lang="en-US" altLang="ja-JP" sz="1600" dirty="0">
                    <a:solidFill>
                      <a:schemeClr val="tx1"/>
                    </a:solidFill>
                  </a:rPr>
                  <a:t>1</a:t>
                </a:r>
                <a:r>
                  <a:rPr kumimoji="1" lang="ja-JP" altLang="en-US" sz="1600" dirty="0">
                    <a:solidFill>
                      <a:schemeClr val="tx1"/>
                    </a:solidFill>
                  </a:rPr>
                  <a:t>か月</a:t>
                </a:r>
                <a:r>
                  <a:rPr kumimoji="1" lang="en-US" altLang="ja-JP" sz="1600" dirty="0">
                    <a:solidFill>
                      <a:schemeClr val="tx1"/>
                    </a:solidFill>
                  </a:rPr>
                  <a:t>1</a:t>
                </a:r>
                <a:r>
                  <a:rPr kumimoji="1" lang="ja-JP" altLang="en-US" sz="1600" dirty="0">
                    <a:solidFill>
                      <a:schemeClr val="tx1"/>
                    </a:solidFill>
                  </a:rPr>
                  <a:t>万円からデータ販売するサービス</a:t>
                </a:r>
                <a:endParaRPr kumimoji="1" lang="en-US" altLang="ja-JP" sz="1600" dirty="0">
                  <a:solidFill>
                    <a:schemeClr val="tx1"/>
                  </a:solidFill>
                </a:endParaRPr>
              </a:p>
              <a:p>
                <a:endParaRPr kumimoji="1" lang="ja-JP" altLang="en-US" sz="16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9" name="グループ化 28">
                <a:extLst>
                  <a:ext uri="{FF2B5EF4-FFF2-40B4-BE49-F238E27FC236}">
                    <a16:creationId xmlns:a16="http://schemas.microsoft.com/office/drawing/2014/main" id="{EBF4A8CE-E83A-438B-A928-68C44D72B976}"/>
                  </a:ext>
                </a:extLst>
              </p:cNvPr>
              <p:cNvGrpSpPr/>
              <p:nvPr/>
            </p:nvGrpSpPr>
            <p:grpSpPr>
              <a:xfrm>
                <a:off x="4780188" y="3910703"/>
                <a:ext cx="7123257" cy="2598559"/>
                <a:chOff x="4780195" y="4378439"/>
                <a:chExt cx="7123267" cy="2909357"/>
              </a:xfrm>
            </p:grpSpPr>
            <p:pic>
              <p:nvPicPr>
                <p:cNvPr id="15" name="図 14">
                  <a:extLst>
                    <a:ext uri="{FF2B5EF4-FFF2-40B4-BE49-F238E27FC236}">
                      <a16:creationId xmlns:a16="http://schemas.microsoft.com/office/drawing/2014/main" id="{F5B16C8B-D8BB-4EE8-ACE6-89ED120EDD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/>
              </p:blipFill>
              <p:spPr>
                <a:xfrm>
                  <a:off x="4780195" y="4378439"/>
                  <a:ext cx="1315814" cy="2833617"/>
                </a:xfrm>
                <a:prstGeom prst="rect">
                  <a:avLst/>
                </a:prstGeom>
              </p:spPr>
            </p:pic>
            <p:pic>
              <p:nvPicPr>
                <p:cNvPr id="16" name="図 15">
                  <a:extLst>
                    <a:ext uri="{FF2B5EF4-FFF2-40B4-BE49-F238E27FC236}">
                      <a16:creationId xmlns:a16="http://schemas.microsoft.com/office/drawing/2014/main" id="{5CAB5918-89BE-4365-9E21-52383763776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6504178" y="4454178"/>
                  <a:ext cx="5399284" cy="2833618"/>
                </a:xfrm>
                <a:prstGeom prst="rect">
                  <a:avLst/>
                </a:prstGeom>
              </p:spPr>
            </p:pic>
            <p:cxnSp>
              <p:nvCxnSpPr>
                <p:cNvPr id="26" name="直線矢印コネクタ 25">
                  <a:extLst>
                    <a:ext uri="{FF2B5EF4-FFF2-40B4-BE49-F238E27FC236}">
                      <a16:creationId xmlns:a16="http://schemas.microsoft.com/office/drawing/2014/main" id="{FA03F308-3C62-48AA-BCE8-B01A60E6F94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185210" y="5153856"/>
                  <a:ext cx="285784" cy="0"/>
                </a:xfrm>
                <a:prstGeom prst="straightConnector1">
                  <a:avLst/>
                </a:prstGeom>
                <a:ln w="3492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7F21CFB7-2CFE-4D9A-A923-597E8B92A462}"/>
                </a:ext>
              </a:extLst>
            </p:cNvPr>
            <p:cNvSpPr txBox="1"/>
            <p:nvPr/>
          </p:nvSpPr>
          <p:spPr>
            <a:xfrm>
              <a:off x="9878786" y="4065855"/>
              <a:ext cx="1796143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en-US" altLang="ja-JP" sz="800" dirty="0"/>
                <a:t>Osaka Metro</a:t>
              </a:r>
              <a:r>
                <a:rPr kumimoji="1" lang="ja-JP" altLang="en-US" sz="800" dirty="0"/>
                <a:t>では地下鉄の大阪港駅におけるサンプルデータを公開区分で掲載中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6674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DFB8B3A-83D9-4757-BDEB-67E5E09BA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1940" y="6375204"/>
            <a:ext cx="2743200" cy="365125"/>
          </a:xfrm>
        </p:spPr>
        <p:txBody>
          <a:bodyPr/>
          <a:lstStyle/>
          <a:p>
            <a:fld id="{037B2284-9D2A-472E-A1F4-461FC825C127}" type="slidenum">
              <a:rPr kumimoji="1" lang="ja-JP" altLang="en-US" smtClean="0"/>
              <a:t>5</a:t>
            </a:fld>
            <a:endParaRPr kumimoji="1" lang="ja-JP" altLang="en-US"/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C801284B-10D4-4D97-8D66-6841513E099C}"/>
              </a:ext>
            </a:extLst>
          </p:cNvPr>
          <p:cNvCxnSpPr/>
          <p:nvPr/>
        </p:nvCxnSpPr>
        <p:spPr>
          <a:xfrm>
            <a:off x="235711" y="531620"/>
            <a:ext cx="1195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CA6E231-B18A-4AE9-82AE-D108F2EE7EF9}"/>
              </a:ext>
            </a:extLst>
          </p:cNvPr>
          <p:cNvSpPr txBox="1"/>
          <p:nvPr/>
        </p:nvSpPr>
        <p:spPr>
          <a:xfrm>
            <a:off x="-1" y="-1"/>
            <a:ext cx="4175761" cy="540000"/>
          </a:xfrm>
          <a:prstGeom prst="rect">
            <a:avLst/>
          </a:prstGeom>
          <a:solidFill>
            <a:schemeClr val="tx2"/>
          </a:solidFill>
        </p:spPr>
        <p:txBody>
          <a:bodyPr wrap="none" rtlCol="0" anchor="ctr" anchorCtr="0">
            <a:noAutofit/>
          </a:bodyPr>
          <a:lstStyle/>
          <a:p>
            <a:r>
              <a:rPr kumimoji="1" lang="en-US" altLang="ja-JP" sz="2400" b="1" dirty="0">
                <a:solidFill>
                  <a:schemeClr val="bg1"/>
                </a:solidFill>
              </a:rPr>
              <a:t>ODPO</a:t>
            </a:r>
            <a:r>
              <a:rPr kumimoji="1" lang="ja-JP" altLang="en-US" sz="2400" b="1" dirty="0">
                <a:solidFill>
                  <a:schemeClr val="bg1"/>
                </a:solidFill>
              </a:rPr>
              <a:t>の強み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77F36E6-37E5-4659-9674-E855FE08527C}"/>
              </a:ext>
            </a:extLst>
          </p:cNvPr>
          <p:cNvSpPr txBox="1"/>
          <p:nvPr/>
        </p:nvSpPr>
        <p:spPr>
          <a:xfrm>
            <a:off x="235710" y="6193126"/>
            <a:ext cx="1195200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600"/>
              </a:spcAft>
              <a:buClr>
                <a:srgbClr val="4472C4"/>
              </a:buClr>
              <a:buFont typeface="Wingdings" panose="05000000000000000000" pitchFamily="2" charset="2"/>
              <a:buChar char=""/>
            </a:pPr>
            <a:r>
              <a:rPr lang="ja-JP" altLang="ja-JP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現時点で基本的な機能を利用する際には利用料金は発生しません</a:t>
            </a:r>
            <a:r>
              <a:rPr lang="ja-JP" altLang="en-US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ので、</a:t>
            </a:r>
            <a:r>
              <a:rPr kumimoji="1"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気軽にご参加いただけます</a:t>
            </a:r>
            <a:r>
              <a:rPr lang="ja-JP" altLang="ja-JP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endParaRPr lang="en-US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spcAft>
                <a:spcPts val="600"/>
              </a:spcAft>
              <a:buClr>
                <a:srgbClr val="4472C4"/>
              </a:buClr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一部の高度な</a:t>
            </a:r>
            <a:r>
              <a:rPr lang="ja-JP" altLang="ja-JP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オプション機能使用</a:t>
            </a:r>
            <a:r>
              <a:rPr lang="ja-JP" altLang="en-US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時</a:t>
            </a:r>
            <a:r>
              <a:rPr kumimoji="1" lang="ja-JP" altLang="en-US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は費用が発生します。</a:t>
            </a:r>
            <a:endParaRPr kumimoji="1" lang="en-US" altLang="ja-JP" sz="1600" b="1" u="sng" kern="1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54ACE9F-4667-4194-B91B-56FA237CCE0F}"/>
              </a:ext>
            </a:extLst>
          </p:cNvPr>
          <p:cNvSpPr txBox="1"/>
          <p:nvPr/>
        </p:nvSpPr>
        <p:spPr>
          <a:xfrm>
            <a:off x="81486" y="625676"/>
            <a:ext cx="1199612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u"/>
              <a:tabLst/>
              <a:defRPr/>
            </a:pPr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利用にあたり</a:t>
            </a:r>
            <a:r>
              <a:rPr lang="ja-JP" altLang="en-US" sz="18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基本的に</a:t>
            </a:r>
            <a:r>
              <a:rPr lang="en-US" altLang="ja-JP" sz="18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ODPO</a:t>
            </a:r>
            <a:r>
              <a:rPr lang="ja-JP" altLang="en-US" sz="18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ja-JP" sz="18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利用料金は発生しません</a:t>
            </a:r>
            <a:r>
              <a:rPr lang="ja-JP" altLang="en-US" sz="18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r>
              <a:rPr kumimoji="1" lang="ja-JP" altLang="en-US" sz="1800" kern="100" dirty="0">
                <a:latin typeface="Meiryo UI" panose="020B0604030504040204" pitchFamily="50" charset="-128"/>
                <a:ea typeface="Meiryo UI" panose="020B0604030504040204" pitchFamily="50" charset="-128"/>
              </a:rPr>
              <a:t>気軽にご参加いただけます</a:t>
            </a:r>
            <a:r>
              <a:rPr lang="ja-JP" altLang="ja-JP" sz="18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kumimoji="1" lang="en-US" altLang="ja-JP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57F6ADA-B96D-4817-A660-7B0FC98D5C78}"/>
              </a:ext>
            </a:extLst>
          </p:cNvPr>
          <p:cNvSpPr txBox="1"/>
          <p:nvPr/>
        </p:nvSpPr>
        <p:spPr>
          <a:xfrm>
            <a:off x="81486" y="5775726"/>
            <a:ext cx="1615234" cy="408623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dirty="0"/>
              <a:t>4.</a:t>
            </a:r>
            <a:r>
              <a:rPr kumimoji="1" lang="ja-JP" altLang="en-US" dirty="0"/>
              <a:t>費用負担</a:t>
            </a:r>
            <a:endParaRPr kumimoji="1" lang="en-US" altLang="ja-JP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55ACC21-1EED-43FB-80B3-6CB3F592BB8B}"/>
              </a:ext>
            </a:extLst>
          </p:cNvPr>
          <p:cNvSpPr txBox="1"/>
          <p:nvPr/>
        </p:nvSpPr>
        <p:spPr>
          <a:xfrm>
            <a:off x="235710" y="4814531"/>
            <a:ext cx="119520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spcAft>
                <a:spcPts val="600"/>
              </a:spcAft>
              <a:buClr>
                <a:srgbClr val="4472C4"/>
              </a:buClr>
              <a:buFont typeface="Wingdings" panose="05000000000000000000" pitchFamily="2" charset="2"/>
              <a:buChar char="l"/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現状、</a:t>
            </a:r>
            <a:r>
              <a: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ODPO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では非パーソナルデータのみを取り扱うため、掲載データ上では個人情報の取扱いは行いません。</a:t>
            </a:r>
            <a:endParaRPr lang="en-US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285750" lvl="0" indent="-285750">
              <a:spcAft>
                <a:spcPts val="600"/>
              </a:spcAft>
              <a:buClr>
                <a:srgbClr val="4472C4"/>
              </a:buClr>
              <a:buFont typeface="Wingdings" panose="05000000000000000000" pitchFamily="2" charset="2"/>
              <a:buChar char="l"/>
            </a:pPr>
            <a:r>
              <a: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ODPO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の基盤である大阪広域データ連携基盤</a:t>
            </a:r>
            <a:r>
              <a: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(ORDEN)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は、スーパーシティ型国家戦略特区の区域計画の特定事業に認定されており、その認定に当たっては、内閣府提示のプライバシー・セキュリティ対策等の</a:t>
            </a:r>
            <a:r>
              <a: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116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の推奨ガイドラインをクリアするなど、高い信頼性を誇ります。</a:t>
            </a:r>
            <a:endParaRPr lang="en-US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F49858E-4CDF-42B1-94B3-98960F5D7447}"/>
              </a:ext>
            </a:extLst>
          </p:cNvPr>
          <p:cNvSpPr txBox="1"/>
          <p:nvPr/>
        </p:nvSpPr>
        <p:spPr>
          <a:xfrm>
            <a:off x="81486" y="4394208"/>
            <a:ext cx="2031794" cy="408623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dirty="0"/>
              <a:t>3.</a:t>
            </a:r>
            <a:r>
              <a:rPr kumimoji="1" lang="ja-JP" altLang="en-US" dirty="0"/>
              <a:t>高いセキュリティ</a:t>
            </a:r>
            <a:endParaRPr kumimoji="1" lang="en-US" altLang="ja-JP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5CA27EF-C39F-4F1D-B725-554CF6DA3EB9}"/>
              </a:ext>
            </a:extLst>
          </p:cNvPr>
          <p:cNvSpPr txBox="1"/>
          <p:nvPr/>
        </p:nvSpPr>
        <p:spPr>
          <a:xfrm>
            <a:off x="240000" y="3767978"/>
            <a:ext cx="118376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Clr>
                <a:srgbClr val="4472C4"/>
              </a:buClr>
              <a:buFont typeface="Wingdings" panose="05000000000000000000" pitchFamily="2" charset="2"/>
              <a:buChar char="l"/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デジタル庁による「デジタル実装の優良事例を支えるサービス</a:t>
            </a:r>
            <a:r>
              <a: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/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システムのカタログ」にも掲載しており、大阪府では</a:t>
            </a:r>
            <a:r>
              <a:rPr lang="ja-JP" altLang="en-US" sz="1600" kern="100" dirty="0">
                <a:ea typeface="Meiryo UI" panose="020B0604030504040204" pitchFamily="50" charset="-128"/>
                <a:cs typeface="Times New Roman" panose="02020603050405020304" pitchFamily="18" charset="0"/>
              </a:rPr>
              <a:t>今後、全国の</a:t>
            </a:r>
            <a:r>
              <a:rPr kumimoji="0" lang="ja-JP" altLang="en-US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Meiryo UI" panose="020B0604030504040204" pitchFamily="50" charset="-128"/>
                <a:cs typeface="+mn-cs"/>
              </a:rPr>
              <a:t>自治体間での共用化を目指しています。</a:t>
            </a:r>
            <a:r>
              <a:rPr lang="ja-JP" altLang="en-US" sz="1600" dirty="0">
                <a:ea typeface="Meiryo UI" panose="020B0604030504040204" pitchFamily="50" charset="-128"/>
              </a:rPr>
              <a:t>流通させたいデータを全国的に展開、幅広くデータを取得できる可能性があります。</a:t>
            </a:r>
            <a:endParaRPr lang="en-US" altLang="ja-JP" sz="1600" dirty="0"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02CD7E4-D425-435A-9857-2A0F81543181}"/>
              </a:ext>
            </a:extLst>
          </p:cNvPr>
          <p:cNvSpPr txBox="1"/>
          <p:nvPr/>
        </p:nvSpPr>
        <p:spPr>
          <a:xfrm>
            <a:off x="81486" y="3350321"/>
            <a:ext cx="4937554" cy="408623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dirty="0"/>
              <a:t>2.ODPO</a:t>
            </a:r>
            <a:r>
              <a:rPr kumimoji="1" lang="ja-JP" altLang="en-US" dirty="0"/>
              <a:t>の</a:t>
            </a:r>
            <a:r>
              <a:rPr lang="ja-JP" altLang="en-US" sz="1800" dirty="0">
                <a:ea typeface="Meiryo UI" panose="020B0604030504040204" pitchFamily="50" charset="-128"/>
              </a:rPr>
              <a:t>全国的</a:t>
            </a:r>
            <a:r>
              <a:rPr lang="ja-JP" altLang="en-US" dirty="0">
                <a:ea typeface="Meiryo UI" panose="020B0604030504040204" pitchFamily="50" charset="-128"/>
              </a:rPr>
              <a:t>な自治体への</a:t>
            </a:r>
            <a:r>
              <a:rPr kumimoji="1" lang="ja-JP" altLang="en-US" dirty="0"/>
              <a:t>事業展開</a:t>
            </a:r>
            <a:endParaRPr kumimoji="1" lang="en-US" altLang="ja-JP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545D53B-E271-44E4-BBB8-43BEA8301B26}"/>
              </a:ext>
            </a:extLst>
          </p:cNvPr>
          <p:cNvSpPr txBox="1"/>
          <p:nvPr/>
        </p:nvSpPr>
        <p:spPr>
          <a:xfrm>
            <a:off x="235710" y="1564764"/>
            <a:ext cx="1183761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600"/>
              </a:spcAft>
              <a:buClr>
                <a:srgbClr val="4472C4"/>
              </a:buClr>
              <a:buFont typeface="Wingdings" panose="05000000000000000000" pitchFamily="2" charset="2"/>
              <a:buChar char=""/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データカタログの公開範囲を</a:t>
            </a:r>
            <a:r>
              <a: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種類から選択可能であり、幅広い使用方法に対応しています。</a:t>
            </a:r>
            <a:endParaRPr lang="en-US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spcAft>
                <a:spcPts val="600"/>
              </a:spcAft>
              <a:buClr>
                <a:srgbClr val="4472C4"/>
              </a:buClr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①公　　　開：カタログとデータを両方とも公開し、誰でも同じ条件でデータを利用できます。（自治体のオープンデータ、イベントデータ</a:t>
            </a:r>
            <a:endParaRPr lang="en-US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spcAft>
                <a:spcPts val="600"/>
              </a:spcAft>
              <a:buClr>
                <a:srgbClr val="4472C4"/>
              </a:buClr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　民間企業保有の有償データやそれらを用いたサービス・ソリューションの周知）</a:t>
            </a:r>
            <a:endParaRPr lang="en-US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spcAft>
                <a:spcPts val="600"/>
              </a:spcAft>
              <a:buClr>
                <a:srgbClr val="4472C4"/>
              </a:buClr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②限定公開：カタログのみ公開し、データは公開しません。データ取得には提供者の許可が必要となります。（提供先を選別したい場合等）</a:t>
            </a:r>
            <a:endParaRPr lang="en-US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spcAft>
                <a:spcPts val="600"/>
              </a:spcAft>
              <a:buClr>
                <a:srgbClr val="4472C4"/>
              </a:buClr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③秘　　　密：カタログ・データ双方とも非公開です。自テナントからのみ確認できます。（プロジェクト参加企業間でののデータ連携の場合）</a:t>
            </a:r>
            <a:endParaRPr lang="en-US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707E185-2ACB-43E6-A870-624D6C198887}"/>
              </a:ext>
            </a:extLst>
          </p:cNvPr>
          <p:cNvSpPr txBox="1"/>
          <p:nvPr/>
        </p:nvSpPr>
        <p:spPr>
          <a:xfrm>
            <a:off x="81486" y="1154832"/>
            <a:ext cx="3291634" cy="408623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dirty="0"/>
              <a:t>1.</a:t>
            </a:r>
            <a:r>
              <a:rPr kumimoji="1" lang="ja-JP" altLang="en-US" dirty="0"/>
              <a:t>幅広い利活用シーンに対応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7287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DFB8B3A-83D9-4757-BDEB-67E5E09BA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1940" y="6375204"/>
            <a:ext cx="2743200" cy="365125"/>
          </a:xfrm>
        </p:spPr>
        <p:txBody>
          <a:bodyPr/>
          <a:lstStyle/>
          <a:p>
            <a:fld id="{037B2284-9D2A-472E-A1F4-461FC825C127}" type="slidenum">
              <a:rPr kumimoji="1" lang="ja-JP" altLang="en-US" smtClean="0"/>
              <a:t>6</a:t>
            </a:fld>
            <a:endParaRPr kumimoji="1" lang="ja-JP" altLang="en-US"/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C801284B-10D4-4D97-8D66-6841513E099C}"/>
              </a:ext>
            </a:extLst>
          </p:cNvPr>
          <p:cNvCxnSpPr/>
          <p:nvPr/>
        </p:nvCxnSpPr>
        <p:spPr>
          <a:xfrm>
            <a:off x="235711" y="531620"/>
            <a:ext cx="1195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CA6E231-B18A-4AE9-82AE-D108F2EE7EF9}"/>
              </a:ext>
            </a:extLst>
          </p:cNvPr>
          <p:cNvSpPr txBox="1"/>
          <p:nvPr/>
        </p:nvSpPr>
        <p:spPr>
          <a:xfrm>
            <a:off x="-1" y="-1"/>
            <a:ext cx="5588001" cy="540000"/>
          </a:xfrm>
          <a:prstGeom prst="rect">
            <a:avLst/>
          </a:prstGeom>
          <a:solidFill>
            <a:schemeClr val="tx2"/>
          </a:solidFill>
        </p:spPr>
        <p:txBody>
          <a:bodyPr wrap="none" rtlCol="0" anchor="ctr" anchorCtr="0">
            <a:noAutofit/>
          </a:bodyPr>
          <a:lstStyle/>
          <a:p>
            <a:r>
              <a:rPr kumimoji="1" lang="en-US" altLang="ja-JP" sz="2400" b="1" dirty="0">
                <a:solidFill>
                  <a:schemeClr val="bg1"/>
                </a:solidFill>
              </a:rPr>
              <a:t>ODPO</a:t>
            </a:r>
            <a:r>
              <a:rPr kumimoji="1" lang="ja-JP" altLang="en-US" sz="2400" b="1" dirty="0">
                <a:solidFill>
                  <a:schemeClr val="bg1"/>
                </a:solidFill>
              </a:rPr>
              <a:t>の利用までの流れ</a:t>
            </a:r>
          </a:p>
        </p:txBody>
      </p:sp>
      <p:sp>
        <p:nvSpPr>
          <p:cNvPr id="11" name="吹き出し: 四角形 10">
            <a:extLst>
              <a:ext uri="{FF2B5EF4-FFF2-40B4-BE49-F238E27FC236}">
                <a16:creationId xmlns:a16="http://schemas.microsoft.com/office/drawing/2014/main" id="{637D7938-46B7-499F-AC66-1DEC083FA1CC}"/>
              </a:ext>
            </a:extLst>
          </p:cNvPr>
          <p:cNvSpPr/>
          <p:nvPr/>
        </p:nvSpPr>
        <p:spPr>
          <a:xfrm>
            <a:off x="4618183" y="609602"/>
            <a:ext cx="7569528" cy="2214878"/>
          </a:xfrm>
          <a:prstGeom prst="wedgeRectCallout">
            <a:avLst>
              <a:gd name="adj1" fmla="val -54855"/>
              <a:gd name="adj2" fmla="val 4143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t" anchorCtr="0"/>
          <a:lstStyle/>
          <a:p>
            <a:r>
              <a:rPr kumimoji="1" lang="ja-JP" altLang="en-US" dirty="0"/>
              <a:t>利用目的の確認とは、住民の</a:t>
            </a:r>
            <a:r>
              <a:rPr kumimoji="1" lang="en-US" altLang="ja-JP" dirty="0"/>
              <a:t>QOL</a:t>
            </a:r>
            <a:r>
              <a:rPr kumimoji="1" lang="ja-JP" altLang="en-US" dirty="0"/>
              <a:t>の向上につながるものであるか。例えば</a:t>
            </a:r>
          </a:p>
          <a:p>
            <a:r>
              <a:rPr kumimoji="1" lang="ja-JP" altLang="en-US" dirty="0"/>
              <a:t>・大阪府・大阪市のスーパーシティに関連する事業やサービス等に従事</a:t>
            </a:r>
          </a:p>
          <a:p>
            <a:r>
              <a:rPr kumimoji="1" lang="ja-JP" altLang="en-US" dirty="0"/>
              <a:t>・大阪・関西万博に関連する事業やサービス等に従事</a:t>
            </a:r>
          </a:p>
          <a:p>
            <a:r>
              <a:rPr kumimoji="1" lang="ja-JP" altLang="en-US" dirty="0"/>
              <a:t>・福祉、医療、健康、教育、生活支援、環境、住宅、まちづくり、都市整備、労働の推進、防災に関すること</a:t>
            </a:r>
          </a:p>
          <a:p>
            <a:r>
              <a:rPr kumimoji="1" lang="ja-JP" altLang="en-US" dirty="0"/>
              <a:t>・観光、芸術、文化、産業、農林水産業の振興に関すること</a:t>
            </a:r>
          </a:p>
          <a:p>
            <a:r>
              <a:rPr kumimoji="1" lang="ja-JP" altLang="en-US" dirty="0"/>
              <a:t>等（「</a:t>
            </a:r>
            <a:r>
              <a:rPr kumimoji="1" lang="en-US" altLang="ja-JP" dirty="0"/>
              <a:t>ODPO</a:t>
            </a:r>
            <a:r>
              <a:rPr kumimoji="1" lang="ja-JP" altLang="en-US" dirty="0"/>
              <a:t>（</a:t>
            </a:r>
            <a:r>
              <a:rPr kumimoji="1" lang="en-US" altLang="ja-JP" dirty="0"/>
              <a:t>ORDP</a:t>
            </a:r>
            <a:r>
              <a:rPr kumimoji="1" lang="ja-JP" altLang="en-US" dirty="0"/>
              <a:t>）利用要綱 ガイドライン」に記載）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C1E875F-9FBC-4EE4-8988-99DFA42EAC2D}"/>
              </a:ext>
            </a:extLst>
          </p:cNvPr>
          <p:cNvSpPr txBox="1"/>
          <p:nvPr/>
        </p:nvSpPr>
        <p:spPr>
          <a:xfrm>
            <a:off x="4618183" y="3641649"/>
            <a:ext cx="7301163" cy="3077766"/>
          </a:xfrm>
          <a:prstGeom prst="rect">
            <a:avLst/>
          </a:prstGeom>
          <a:noFill/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・利用規約の確認、申請書は大阪府</a:t>
            </a:r>
            <a:r>
              <a:rPr kumimoji="1" lang="en-US" altLang="ja-JP" dirty="0"/>
              <a:t>HP</a:t>
            </a:r>
          </a:p>
          <a:p>
            <a:r>
              <a:rPr kumimoji="1" lang="en-US" altLang="ja-JP" sz="1400" dirty="0"/>
              <a:t>https://www.pref.osaka.lg.jp/tokku_suishin2/orden/orden_riyou.html</a:t>
            </a:r>
          </a:p>
          <a:p>
            <a:r>
              <a:rPr kumimoji="1" lang="ja-JP" altLang="en-US" dirty="0"/>
              <a:t>でご確認・ダウンロードいただけます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・申請書の提出先</a:t>
            </a:r>
            <a:endParaRPr kumimoji="1" lang="en-US" altLang="ja-JP" dirty="0"/>
          </a:p>
          <a:p>
            <a:r>
              <a:rPr kumimoji="1" lang="en-US" altLang="ja-JP" dirty="0"/>
              <a:t>ORDEN</a:t>
            </a:r>
            <a:r>
              <a:rPr kumimoji="1" lang="ja-JP" altLang="en-US" dirty="0"/>
              <a:t>事務局：</a:t>
            </a:r>
            <a:r>
              <a:rPr kumimoji="1" lang="en-US" altLang="ja-JP" dirty="0">
                <a:hlinkClick r:id="rId3"/>
              </a:rPr>
              <a:t>orden-system@gbox.pref.osaka.lg.jp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・ご利用までは申請書の提出後５営業日程度</a:t>
            </a:r>
            <a:endParaRPr kumimoji="1" lang="en-US" altLang="ja-JP" dirty="0"/>
          </a:p>
          <a:p>
            <a:r>
              <a:rPr kumimoji="1" lang="ja-JP" altLang="en-US" dirty="0"/>
              <a:t>（「テナントおよびテナント管理者登録等申請書」を即日にご提出いただいた場合）</a:t>
            </a:r>
            <a:endParaRPr kumimoji="1" lang="en-US" altLang="ja-JP" dirty="0"/>
          </a:p>
          <a:p>
            <a:endParaRPr kumimoji="1" lang="en-US" altLang="ja-JP" dirty="0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0D5DBA39-F839-4D3F-A9C7-0E1599CF5A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1819" y="539999"/>
            <a:ext cx="4336289" cy="6203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022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DFB8B3A-83D9-4757-BDEB-67E5E09BA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1940" y="6375204"/>
            <a:ext cx="2743200" cy="365125"/>
          </a:xfrm>
        </p:spPr>
        <p:txBody>
          <a:bodyPr/>
          <a:lstStyle/>
          <a:p>
            <a:fld id="{037B2284-9D2A-472E-A1F4-461FC825C127}" type="slidenum">
              <a:rPr kumimoji="1" lang="ja-JP" altLang="en-US" smtClean="0"/>
              <a:t>7</a:t>
            </a:fld>
            <a:endParaRPr kumimoji="1" lang="ja-JP" altLang="en-US"/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C801284B-10D4-4D97-8D66-6841513E099C}"/>
              </a:ext>
            </a:extLst>
          </p:cNvPr>
          <p:cNvCxnSpPr/>
          <p:nvPr/>
        </p:nvCxnSpPr>
        <p:spPr>
          <a:xfrm>
            <a:off x="235711" y="531620"/>
            <a:ext cx="119520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CA6E231-B18A-4AE9-82AE-D108F2EE7EF9}"/>
              </a:ext>
            </a:extLst>
          </p:cNvPr>
          <p:cNvSpPr txBox="1"/>
          <p:nvPr/>
        </p:nvSpPr>
        <p:spPr>
          <a:xfrm>
            <a:off x="-1" y="-1"/>
            <a:ext cx="5289331" cy="540000"/>
          </a:xfrm>
          <a:prstGeom prst="rect">
            <a:avLst/>
          </a:prstGeom>
          <a:solidFill>
            <a:schemeClr val="tx2"/>
          </a:solidFill>
        </p:spPr>
        <p:txBody>
          <a:bodyPr wrap="none" rtlCol="0" anchor="ctr" anchorCtr="0">
            <a:noAutofit/>
          </a:bodyPr>
          <a:lstStyle/>
          <a:p>
            <a:r>
              <a:rPr kumimoji="1" lang="en-US" altLang="ja-JP" sz="2400" b="1" dirty="0">
                <a:solidFill>
                  <a:schemeClr val="bg1"/>
                </a:solidFill>
              </a:rPr>
              <a:t>ODPO</a:t>
            </a:r>
            <a:r>
              <a:rPr kumimoji="1" lang="ja-JP" altLang="en-US" sz="2400" b="1" dirty="0">
                <a:solidFill>
                  <a:schemeClr val="bg1"/>
                </a:solidFill>
              </a:rPr>
              <a:t>掲載データ・お問合せ先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77F36E6-37E5-4659-9674-E855FE08527C}"/>
              </a:ext>
            </a:extLst>
          </p:cNvPr>
          <p:cNvSpPr txBox="1"/>
          <p:nvPr/>
        </p:nvSpPr>
        <p:spPr>
          <a:xfrm>
            <a:off x="120000" y="2618226"/>
            <a:ext cx="11952000" cy="3939540"/>
          </a:xfrm>
          <a:prstGeom prst="rect">
            <a:avLst/>
          </a:prstGeom>
          <a:noFill/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  <a:buClr>
                <a:srgbClr val="4472C4"/>
              </a:buClr>
            </a:pPr>
            <a:r>
              <a:rPr lang="ja-JP" altLang="en-US" sz="3200" kern="100" dirty="0">
                <a:ea typeface="Meiryo UI" panose="020B0604030504040204" pitchFamily="50" charset="-128"/>
                <a:cs typeface="Times New Roman" panose="02020603050405020304" pitchFamily="18" charset="0"/>
              </a:rPr>
              <a:t>◆お問合せ先</a:t>
            </a:r>
            <a:endParaRPr lang="en-US" altLang="ja-JP" sz="3200" kern="100" dirty="0"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spcAft>
                <a:spcPts val="600"/>
              </a:spcAft>
              <a:buClr>
                <a:srgbClr val="4472C4"/>
              </a:buClr>
            </a:pPr>
            <a:r>
              <a:rPr lang="ja-JP" altLang="en-US" sz="3200" kern="100" dirty="0">
                <a:ea typeface="Meiryo UI" panose="020B0604030504040204" pitchFamily="50" charset="-128"/>
                <a:cs typeface="Times New Roman" panose="02020603050405020304" pitchFamily="18" charset="0"/>
              </a:rPr>
              <a:t>大阪府スマートシティ戦略部一同、ご参加を心よりお待ちしております。　　</a:t>
            </a:r>
            <a:endParaRPr lang="en-US" altLang="ja-JP" sz="3200" kern="100" dirty="0"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spcAft>
                <a:spcPts val="600"/>
              </a:spcAft>
              <a:buClr>
                <a:srgbClr val="4472C4"/>
              </a:buClr>
            </a:pPr>
            <a:endParaRPr lang="en-US" altLang="ja-JP" kern="100" dirty="0"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buClr>
                <a:srgbClr val="4472C4"/>
              </a:buClr>
            </a:pPr>
            <a:r>
              <a:rPr lang="en-US" altLang="ja-JP" sz="2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ODPO</a:t>
            </a:r>
            <a:r>
              <a:rPr lang="ja-JP" altLang="en-US" sz="2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についてお気軽にご相談・お問い合わせください。</a:t>
            </a:r>
            <a:endParaRPr lang="en-US" altLang="ja-JP" sz="2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buClr>
                <a:srgbClr val="4472C4"/>
              </a:buClr>
            </a:pPr>
            <a:r>
              <a:rPr lang="ja-JP" altLang="en-US" sz="2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↓の</a:t>
            </a:r>
            <a:r>
              <a:rPr lang="ja-JP" altLang="en-US" sz="2400" i="0" dirty="0">
                <a:solidFill>
                  <a:srgbClr val="222222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受付・問合せフォームからお願いいたします。</a:t>
            </a:r>
            <a:endParaRPr lang="en-US" altLang="ja-JP" sz="2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spcAft>
                <a:spcPts val="600"/>
              </a:spcAft>
              <a:buClr>
                <a:srgbClr val="4472C4"/>
              </a:buClr>
            </a:pPr>
            <a:endParaRPr lang="en-US" altLang="ja-JP" kern="100" dirty="0"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b="1" i="0" dirty="0">
                <a:solidFill>
                  <a:srgbClr val="222222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★受付・問合せフォーム</a:t>
            </a:r>
          </a:p>
          <a:p>
            <a:pPr algn="l"/>
            <a:r>
              <a:rPr lang="ja-JP" altLang="en-US" b="0" i="0" dirty="0">
                <a:solidFill>
                  <a:srgbClr val="222222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インターネット（電子申請）で受け付けています。下記</a:t>
            </a:r>
            <a:r>
              <a:rPr lang="en-US" altLang="ja-JP" b="0" i="0" dirty="0">
                <a:solidFill>
                  <a:srgbClr val="222222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URL</a:t>
            </a:r>
            <a:r>
              <a:rPr lang="ja-JP" altLang="en-US" b="0" i="0" dirty="0">
                <a:solidFill>
                  <a:srgbClr val="222222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よりお進みください。</a:t>
            </a:r>
          </a:p>
          <a:p>
            <a:pPr algn="l"/>
            <a:r>
              <a:rPr lang="ja-JP" altLang="en-US" b="0" i="0" u="sng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hlinkClick r:id="rId3"/>
              </a:rPr>
              <a:t>大阪府行政オンラインシステム（外部サイトへリンク）</a:t>
            </a:r>
            <a:endParaRPr lang="ja-JP" altLang="en-US" b="0" i="0" dirty="0">
              <a:solidFill>
                <a:srgbClr val="222222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lvl="0">
              <a:spcAft>
                <a:spcPts val="600"/>
              </a:spcAft>
              <a:buClr>
                <a:srgbClr val="4472C4"/>
              </a:buClr>
            </a:pPr>
            <a:endParaRPr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2C132EB-29E1-4FE2-A98C-678557416FA3}"/>
              </a:ext>
            </a:extLst>
          </p:cNvPr>
          <p:cNvSpPr txBox="1"/>
          <p:nvPr/>
        </p:nvSpPr>
        <p:spPr>
          <a:xfrm>
            <a:off x="120000" y="659821"/>
            <a:ext cx="11952000" cy="1477328"/>
          </a:xfrm>
          <a:prstGeom prst="rect">
            <a:avLst/>
          </a:prstGeom>
          <a:noFill/>
          <a:ln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  <a:buClr>
                <a:srgbClr val="4472C4"/>
              </a:buClr>
            </a:pPr>
            <a:r>
              <a:rPr lang="ja-JP" altLang="en-US" sz="3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◆</a:t>
            </a:r>
            <a:r>
              <a:rPr lang="en-US" altLang="ja-JP" sz="3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ODPO</a:t>
            </a:r>
            <a:r>
              <a:rPr lang="ja-JP" altLang="en-US" sz="3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掲載データ</a:t>
            </a:r>
            <a:endParaRPr lang="en-US" altLang="ja-JP" sz="3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spcAft>
                <a:spcPts val="600"/>
              </a:spcAft>
              <a:buClr>
                <a:srgbClr val="4472C4"/>
              </a:buClr>
            </a:pPr>
            <a:r>
              <a:rPr lang="en-US" altLang="ja-JP" sz="2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ODPO</a:t>
            </a:r>
            <a:r>
              <a:rPr lang="ja-JP" altLang="en-US" sz="2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掲載データは表にして大阪府の</a:t>
            </a:r>
            <a:r>
              <a:rPr lang="en-US" altLang="ja-JP" sz="2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HP</a:t>
            </a:r>
            <a:r>
              <a:rPr lang="ja-JP" altLang="en-US" sz="2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に掲載予定です。</a:t>
            </a:r>
            <a:endParaRPr lang="en-US" altLang="ja-JP" sz="2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>
              <a:spcAft>
                <a:spcPts val="600"/>
              </a:spcAft>
              <a:buClr>
                <a:srgbClr val="4472C4"/>
              </a:buClr>
            </a:pPr>
            <a:r>
              <a:rPr lang="ja-JP" altLang="en-US" sz="2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掲載の準備ができ次第、本資料や大阪府の</a:t>
            </a:r>
            <a:r>
              <a:rPr lang="en-US" altLang="ja-JP" sz="2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HP</a:t>
            </a:r>
            <a:r>
              <a:rPr lang="ja-JP" altLang="en-US" sz="2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にてお知らせいたします。</a:t>
            </a:r>
            <a:endParaRPr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785344"/>
      </p:ext>
    </p:extLst>
  </p:cSld>
  <p:clrMapOvr>
    <a:masterClrMapping/>
  </p:clrMapOvr>
</p:sld>
</file>

<file path=ppt/theme/theme1.xml><?xml version="1.0" encoding="utf-8"?>
<a:theme xmlns:a="http://schemas.openxmlformats.org/drawingml/2006/main" name="フレーム">
  <a:themeElements>
    <a:clrScheme name="フレーム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フレーム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5707</TotalTime>
  <Words>1279</Words>
  <Application>Microsoft Office PowerPoint</Application>
  <PresentationFormat>ワイド画面</PresentationFormat>
  <Paragraphs>178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Meiryo UI</vt:lpstr>
      <vt:lpstr>游ゴシック</vt:lpstr>
      <vt:lpstr>Arial</vt:lpstr>
      <vt:lpstr>Wingdings</vt:lpstr>
      <vt:lpstr>Wingdings 2</vt:lpstr>
      <vt:lpstr>フレーム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狩野　俊明</dc:creator>
  <cp:lastModifiedBy>矢崎　真帆</cp:lastModifiedBy>
  <cp:revision>380</cp:revision>
  <cp:lastPrinted>2024-04-11T00:47:07Z</cp:lastPrinted>
  <dcterms:created xsi:type="dcterms:W3CDTF">2023-07-02T16:15:50Z</dcterms:created>
  <dcterms:modified xsi:type="dcterms:W3CDTF">2024-08-27T01:33:37Z</dcterms:modified>
</cp:coreProperties>
</file>