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3" r:id="rId5"/>
  </p:sldMasterIdLst>
  <p:notesMasterIdLst>
    <p:notesMasterId r:id="rId7"/>
  </p:notesMasterIdLst>
  <p:handoutMasterIdLst>
    <p:handoutMasterId r:id="rId8"/>
  </p:handoutMasterIdLst>
  <p:sldIdLst>
    <p:sldId id="4851" r:id="rId6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阪府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DEADA"/>
    <a:srgbClr val="E6E6E6"/>
    <a:srgbClr val="FF0000"/>
    <a:srgbClr val="FFCCCC"/>
    <a:srgbClr val="EDEDED"/>
    <a:srgbClr val="00FFCC"/>
    <a:srgbClr val="FEA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434" autoAdjust="0"/>
  </p:normalViewPr>
  <p:slideViewPr>
    <p:cSldViewPr>
      <p:cViewPr varScale="1">
        <p:scale>
          <a:sx n="69" d="100"/>
          <a:sy n="69" d="100"/>
        </p:scale>
        <p:origin x="870" y="6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2950529" cy="497524"/>
          </a:xfrm>
          <a:prstGeom prst="rect">
            <a:avLst/>
          </a:prstGeom>
        </p:spPr>
        <p:txBody>
          <a:bodyPr vert="horz" lIns="91476" tIns="45736" rIns="91476" bIns="4573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6" y="4"/>
            <a:ext cx="2950529" cy="497524"/>
          </a:xfrm>
          <a:prstGeom prst="rect">
            <a:avLst/>
          </a:prstGeom>
        </p:spPr>
        <p:txBody>
          <a:bodyPr vert="horz" lIns="91476" tIns="45736" rIns="91476" bIns="45736" rtlCol="0"/>
          <a:lstStyle>
            <a:lvl1pPr algn="r">
              <a:defRPr sz="1200"/>
            </a:lvl1pPr>
          </a:lstStyle>
          <a:p>
            <a:fld id="{12744D9B-23E1-4398-B2F4-A846A8E934F8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441814"/>
            <a:ext cx="2950529" cy="497524"/>
          </a:xfrm>
          <a:prstGeom prst="rect">
            <a:avLst/>
          </a:prstGeom>
        </p:spPr>
        <p:txBody>
          <a:bodyPr vert="horz" lIns="91476" tIns="45736" rIns="91476" bIns="4573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6" y="9441814"/>
            <a:ext cx="2950529" cy="497524"/>
          </a:xfrm>
          <a:prstGeom prst="rect">
            <a:avLst/>
          </a:prstGeom>
        </p:spPr>
        <p:txBody>
          <a:bodyPr vert="horz" lIns="91476" tIns="45736" rIns="91476" bIns="45736" rtlCol="0" anchor="b"/>
          <a:lstStyle>
            <a:lvl1pPr algn="r">
              <a:defRPr sz="1200"/>
            </a:lvl1pPr>
          </a:lstStyle>
          <a:p>
            <a:fld id="{614B1A33-BABA-492D-9BBB-ECEB4F3420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61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49786" cy="496967"/>
          </a:xfrm>
          <a:prstGeom prst="rect">
            <a:avLst/>
          </a:prstGeom>
        </p:spPr>
        <p:txBody>
          <a:bodyPr vert="horz" lIns="91476" tIns="45736" rIns="91476" bIns="4573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1"/>
            <a:ext cx="2949786" cy="496967"/>
          </a:xfrm>
          <a:prstGeom prst="rect">
            <a:avLst/>
          </a:prstGeom>
        </p:spPr>
        <p:txBody>
          <a:bodyPr vert="horz" lIns="91476" tIns="45736" rIns="91476" bIns="45736" rtlCol="0"/>
          <a:lstStyle>
            <a:lvl1pPr algn="r">
              <a:defRPr sz="1200"/>
            </a:lvl1pPr>
          </a:lstStyle>
          <a:p>
            <a:fld id="{089A5742-8843-48D4-A22C-7E9F204C1C3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6" tIns="45736" rIns="91476" bIns="4573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9"/>
            <a:ext cx="5445760" cy="4472702"/>
          </a:xfrm>
          <a:prstGeom prst="rect">
            <a:avLst/>
          </a:prstGeom>
        </p:spPr>
        <p:txBody>
          <a:bodyPr vert="horz" lIns="91476" tIns="45736" rIns="91476" bIns="457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440653"/>
            <a:ext cx="2949786" cy="496967"/>
          </a:xfrm>
          <a:prstGeom prst="rect">
            <a:avLst/>
          </a:prstGeom>
        </p:spPr>
        <p:txBody>
          <a:bodyPr vert="horz" lIns="91476" tIns="45736" rIns="91476" bIns="4573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53"/>
            <a:ext cx="2949786" cy="496967"/>
          </a:xfrm>
          <a:prstGeom prst="rect">
            <a:avLst/>
          </a:prstGeom>
        </p:spPr>
        <p:txBody>
          <a:bodyPr vert="horz" lIns="91476" tIns="45736" rIns="91476" bIns="45736" rtlCol="0" anchor="b"/>
          <a:lstStyle>
            <a:lvl1pPr algn="r">
              <a:defRPr sz="1200"/>
            </a:lvl1pPr>
          </a:lstStyle>
          <a:p>
            <a:fld id="{01924E22-6FBB-4827-8519-E27A279523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475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382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586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20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n_R_J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en_R_J01.png" descr="ten_R_J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948884" y="6291185"/>
            <a:ext cx="404917" cy="4954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11886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3F8CD0-63BC-4AB3-A279-8FEBA508A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691D56-754B-49D2-A80C-4F52217D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AAF4DA-FE1F-4127-B4FC-F0D14B84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8ABFAD-5C18-4405-9B85-243CC263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BF56B3-AD4C-448C-A48B-0562B0B8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124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72F8B-0054-4513-8110-DB007415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D1AFB7-C517-4DD3-BED3-01622953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236AF2-1CA6-4606-87C1-C40E7466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65321A-126C-41A6-8155-79358B3F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E57407-ECE7-4412-9AB0-9B669567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874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3DB64-1AAB-43BD-A7B8-CC9288E6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683939-4180-4CBA-A057-A55EEAA0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659330-5155-4F7D-9767-55FF732E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AA4C82-9F91-431E-8B93-899ECE96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9EE25A-67E7-4867-A58E-9EC2C45E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50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43C6C3-43B0-404A-A492-BC933424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7E29F6-A36D-4287-BDA2-8713AAE77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9BBCF4-2FAE-44E6-A46D-0E85AD904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7CB807-F0BB-4049-A2C1-1F148B3E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64307D-3210-4D5C-82D5-1B1DCA85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047CEA-976D-4710-8FF9-15913200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291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DDCC57-1ADC-4999-8511-815CEB9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3702AF-0DD0-49C4-9057-AF697B658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08478A-39DD-4FB9-947A-86B4FAE64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2CA18F-777E-4540-A3E1-83C4446A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942DC9-0F83-49E4-8AA6-D929ADE39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1D942C7-FC79-4B1A-A84B-EC656C90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14402B-C88E-4F75-9206-03D56B2A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21EB71-FFBB-4D89-8026-56835CC9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5143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91E05F-B365-4F81-82F6-8CAB820E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1B5425A-B3EF-4056-A012-44C19305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C96FC3-F774-4EF7-93D4-9F075BD9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1B49B0-D1BC-4856-864F-EC4A11FD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2654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504AA7-1A40-4B5E-9A97-50968300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3FA4A19-B783-4D9F-AB9E-EA233E01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B0485B-7B5D-49F0-A049-62837409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47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23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00F8B-C7A5-41A9-B7BD-9F01DFE7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3B5060-A748-4FC0-82B0-1E0E97B4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E97043-0D89-4F21-8F2B-7F09AF7C3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13C5E0-B0DA-450F-8700-57CEDE5C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lang="ja-JP" altLang="en-US" smtClean="0"/>
              <a:pPr/>
              <a:t>2023/11/1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29ADC8-6E93-498F-9A5C-29EAE564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782E4C-EE39-4740-B70E-24A53DE7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946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2CE6DB-0F5A-4A88-AC53-EEB2F509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88973C-F572-48E7-9338-C328B15AA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347E07-689E-43D7-8211-5D76C4DFC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A8C677-CE90-44A7-B290-02643E0F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DC3F34-1546-4DE8-B6BE-B92EBFF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C1B34B-A60D-4E5E-A0B4-FCF612AA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4963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1D5E2-A357-438C-B78F-9FDE5622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C4FE66-0292-4CF0-B256-F0F5EA05A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D2B877-39E7-45D9-9131-621263E8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lang="ja-JP" altLang="en-US" smtClean="0"/>
              <a:pPr/>
              <a:t>2023/11/1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D74A5C-CF7C-4B77-ACA8-2377FE55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942ADD-2E3D-4C14-A8A4-0C1B9CA2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81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4A4BE8-3659-46A8-BEAE-CA86D744B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DBE4F0-1F7A-473D-B22C-0CCC7A0AE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284E37-092F-4ECA-ADE1-098DA566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lang="ja-JP" altLang="en-US" smtClean="0"/>
              <a:pPr/>
              <a:t>2023/11/1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205068-3D92-409F-9156-63FCE88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791426-32C5-4CFF-93CD-8CB72D94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170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n_R_J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0948884" y="6291185"/>
            <a:ext cx="404917" cy="49545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3727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674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035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5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9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86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60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1B7-6AA0-4580-918F-882AFBD1D48C}" type="datetimeFigureOut">
              <a:rPr kumimoji="1" lang="ja-JP" altLang="en-US" smtClean="0"/>
              <a:t>2023/11/1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41B-4E0D-4739-8965-75B3C9BF1E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6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A0C321B7-6AA0-4580-918F-882AFBD1D48C}" type="datetimeFigureOut">
              <a:rPr lang="ja-JP" altLang="en-US" smtClean="0"/>
              <a:pPr/>
              <a:t>2023/11/1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四角形: 角を丸くする 3">
            <a:extLst>
              <a:ext uri="{FF2B5EF4-FFF2-40B4-BE49-F238E27FC236}">
                <a16:creationId xmlns:a16="http://schemas.microsoft.com/office/drawing/2014/main" id="{7D22FC63-3776-4845-A1E8-0676AFAB23B2}"/>
              </a:ext>
            </a:extLst>
          </p:cNvPr>
          <p:cNvSpPr/>
          <p:nvPr userDrawn="1"/>
        </p:nvSpPr>
        <p:spPr>
          <a:xfrm>
            <a:off x="890578" y="908972"/>
            <a:ext cx="10410844" cy="5040056"/>
          </a:xfrm>
          <a:prstGeom prst="roundRect">
            <a:avLst>
              <a:gd name="adj" fmla="val 3258"/>
            </a:avLst>
          </a:prstGeom>
          <a:noFill/>
          <a:ln w="3175"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楕円 4">
            <a:extLst>
              <a:ext uri="{FF2B5EF4-FFF2-40B4-BE49-F238E27FC236}">
                <a16:creationId xmlns:a16="http://schemas.microsoft.com/office/drawing/2014/main" id="{630A02EF-275E-4C76-AB06-9F0CC9A1690F}"/>
              </a:ext>
            </a:extLst>
          </p:cNvPr>
          <p:cNvSpPr/>
          <p:nvPr userDrawn="1"/>
        </p:nvSpPr>
        <p:spPr>
          <a:xfrm>
            <a:off x="1291903" y="6030916"/>
            <a:ext cx="424513" cy="132877"/>
          </a:xfrm>
          <a:prstGeom prst="ellipse">
            <a:avLst/>
          </a:prstGeom>
          <a:noFill/>
          <a:ln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楕円 14">
            <a:extLst>
              <a:ext uri="{FF2B5EF4-FFF2-40B4-BE49-F238E27FC236}">
                <a16:creationId xmlns:a16="http://schemas.microsoft.com/office/drawing/2014/main" id="{C7AFB862-5607-4B3A-82E2-3E1A198068C3}"/>
              </a:ext>
            </a:extLst>
          </p:cNvPr>
          <p:cNvSpPr/>
          <p:nvPr userDrawn="1"/>
        </p:nvSpPr>
        <p:spPr>
          <a:xfrm>
            <a:off x="1145945" y="6149805"/>
            <a:ext cx="157306" cy="83007"/>
          </a:xfrm>
          <a:prstGeom prst="ellipse">
            <a:avLst/>
          </a:prstGeom>
          <a:noFill/>
          <a:ln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" name="図 9" descr="アイコン  自動的に生成された説明">
            <a:extLst>
              <a:ext uri="{FF2B5EF4-FFF2-40B4-BE49-F238E27FC236}">
                <a16:creationId xmlns:a16="http://schemas.microsoft.com/office/drawing/2014/main" id="{87971058-09CA-6043-BFBE-6AE144C55E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3935FEF-27EB-4DA9-BCAD-69011840F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7" t="7087" r="3621" b="11986"/>
          <a:stretch/>
        </p:blipFill>
        <p:spPr>
          <a:xfrm>
            <a:off x="515938" y="5979121"/>
            <a:ext cx="630007" cy="799366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BB5A72C-F794-40AD-8E11-D5AC5BAEA0FF}"/>
              </a:ext>
            </a:extLst>
          </p:cNvPr>
          <p:cNvSpPr/>
          <p:nvPr userDrawn="1"/>
        </p:nvSpPr>
        <p:spPr>
          <a:xfrm>
            <a:off x="10489457" y="126589"/>
            <a:ext cx="1567587" cy="3651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kumimoji="1" lang="ja-JP" altLang="en-US" sz="1200" b="1" i="0" spc="0" dirty="0">
                <a:solidFill>
                  <a:srgbClr val="E6001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関係者のみ閲覧可</a:t>
            </a:r>
          </a:p>
        </p:txBody>
      </p:sp>
    </p:spTree>
    <p:extLst>
      <p:ext uri="{BB962C8B-B14F-4D97-AF65-F5344CB8AC3E}">
        <p14:creationId xmlns:p14="http://schemas.microsoft.com/office/powerpoint/2010/main" val="20129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8E6EA09-99B3-47D7-BFF2-4111C2B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2A1DCB-EEDC-4F07-9E79-3460321D2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77AB7A-5795-405B-A7DE-E3844B2EB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21B7-6AA0-4580-918F-882AFBD1D48C}" type="datetimeFigureOut">
              <a:rPr lang="ja-JP" altLang="en-US" smtClean="0"/>
              <a:pPr/>
              <a:t>2023/11/1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D38A89-0991-4884-A45E-24557CBDF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DFFB7-BB01-4B4A-B97B-99A91E62A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E41B-4E0D-4739-8965-75B3C9BF1E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四角形: 角を丸くする 3">
            <a:extLst>
              <a:ext uri="{FF2B5EF4-FFF2-40B4-BE49-F238E27FC236}">
                <a16:creationId xmlns:a16="http://schemas.microsoft.com/office/drawing/2014/main" id="{7E53C19F-5F0D-409F-9867-5E7D541BD078}"/>
              </a:ext>
            </a:extLst>
          </p:cNvPr>
          <p:cNvSpPr/>
          <p:nvPr userDrawn="1"/>
        </p:nvSpPr>
        <p:spPr>
          <a:xfrm>
            <a:off x="890578" y="908972"/>
            <a:ext cx="10410844" cy="5040056"/>
          </a:xfrm>
          <a:prstGeom prst="roundRect">
            <a:avLst>
              <a:gd name="adj" fmla="val 3258"/>
            </a:avLst>
          </a:prstGeom>
          <a:noFill/>
          <a:ln w="3175"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楕円 4">
            <a:extLst>
              <a:ext uri="{FF2B5EF4-FFF2-40B4-BE49-F238E27FC236}">
                <a16:creationId xmlns:a16="http://schemas.microsoft.com/office/drawing/2014/main" id="{1D202014-B670-43F1-A780-6B28A8CF9226}"/>
              </a:ext>
            </a:extLst>
          </p:cNvPr>
          <p:cNvSpPr/>
          <p:nvPr userDrawn="1"/>
        </p:nvSpPr>
        <p:spPr>
          <a:xfrm>
            <a:off x="1291903" y="6030916"/>
            <a:ext cx="424513" cy="132877"/>
          </a:xfrm>
          <a:prstGeom prst="ellipse">
            <a:avLst/>
          </a:prstGeom>
          <a:noFill/>
          <a:ln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楕円 14">
            <a:extLst>
              <a:ext uri="{FF2B5EF4-FFF2-40B4-BE49-F238E27FC236}">
                <a16:creationId xmlns:a16="http://schemas.microsoft.com/office/drawing/2014/main" id="{F9CBB5E6-D041-47D7-944A-3349D0CF90F9}"/>
              </a:ext>
            </a:extLst>
          </p:cNvPr>
          <p:cNvSpPr/>
          <p:nvPr userDrawn="1"/>
        </p:nvSpPr>
        <p:spPr>
          <a:xfrm>
            <a:off x="1145945" y="6149805"/>
            <a:ext cx="157306" cy="83007"/>
          </a:xfrm>
          <a:prstGeom prst="ellipse">
            <a:avLst/>
          </a:prstGeom>
          <a:noFill/>
          <a:ln>
            <a:solidFill>
              <a:srgbClr val="D2D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" name="図 9" descr="アイコン  自動的に生成された説明">
            <a:extLst>
              <a:ext uri="{FF2B5EF4-FFF2-40B4-BE49-F238E27FC236}">
                <a16:creationId xmlns:a16="http://schemas.microsoft.com/office/drawing/2014/main" id="{6653D720-7D4F-4392-B014-A778EC7411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9F57178-221C-4E67-9C7A-9A50183AD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7" t="7087" r="3621" b="11986"/>
          <a:stretch/>
        </p:blipFill>
        <p:spPr>
          <a:xfrm>
            <a:off x="515938" y="5979121"/>
            <a:ext cx="630007" cy="799366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6CA32E6-9E3C-4487-A704-BDF10B2F4B4E}"/>
              </a:ext>
            </a:extLst>
          </p:cNvPr>
          <p:cNvSpPr/>
          <p:nvPr userDrawn="1"/>
        </p:nvSpPr>
        <p:spPr>
          <a:xfrm>
            <a:off x="10489457" y="126589"/>
            <a:ext cx="1567587" cy="3651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kumimoji="1" lang="ja-JP" altLang="en-US" sz="1200" b="1" i="0" spc="0" dirty="0">
                <a:solidFill>
                  <a:srgbClr val="E6001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rPr>
              <a:t>関係者のみ閲覧可</a:t>
            </a:r>
          </a:p>
        </p:txBody>
      </p:sp>
    </p:spTree>
    <p:extLst>
      <p:ext uri="{BB962C8B-B14F-4D97-AF65-F5344CB8AC3E}">
        <p14:creationId xmlns:p14="http://schemas.microsoft.com/office/powerpoint/2010/main" val="14440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9">
            <a:extLst>
              <a:ext uri="{FF2B5EF4-FFF2-40B4-BE49-F238E27FC236}">
                <a16:creationId xmlns:a16="http://schemas.microsoft.com/office/drawing/2014/main" id="{3EDEB4CE-83A4-E446-65EA-8213C9951E9D}"/>
              </a:ext>
            </a:extLst>
          </p:cNvPr>
          <p:cNvSpPr txBox="1">
            <a:spLocks/>
          </p:cNvSpPr>
          <p:nvPr/>
        </p:nvSpPr>
        <p:spPr>
          <a:xfrm>
            <a:off x="673623" y="116633"/>
            <a:ext cx="9644571" cy="5760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会場建設費の増額にかかる大阪府・市の対応方針</a:t>
            </a:r>
            <a:r>
              <a:rPr lang="ja-JP" altLang="en-US" sz="3200" b="1" spc="-15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（案）</a:t>
            </a:r>
            <a:endParaRPr kumimoji="1" lang="en-US" altLang="ja-JP" sz="3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734473-688E-FC6A-9169-77948B32D023}"/>
              </a:ext>
            </a:extLst>
          </p:cNvPr>
          <p:cNvSpPr txBox="1"/>
          <p:nvPr/>
        </p:nvSpPr>
        <p:spPr>
          <a:xfrm>
            <a:off x="483877" y="888639"/>
            <a:ext cx="5252083" cy="5852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altLang="ja-JP" sz="2000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358775" marR="0" lvl="0" indent="-358775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今回の増額は、前回増額時の想定を上回る物価上昇が主な理由で、予備費の計上についても必要性が認められる一方、工事内容の見直しによる削減努力もなされており、精査結果はやむを得ないものと判断</a:t>
            </a:r>
            <a:endParaRPr lang="en-US" altLang="ja-JP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R="0" lvl="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altLang="ja-JP" sz="800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358775" marR="0" lvl="0" indent="-358775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また、博覧会協会から、今後に向けて、以下の対応を行うことを確認</a:t>
            </a:r>
            <a:endParaRPr lang="en-US" altLang="ja-JP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00000" marR="0" lvl="0" indent="-34290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ja-JP" altLang="en-US" spc="-4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一層厳格</a:t>
            </a:r>
            <a:r>
              <a:rPr lang="ja-JP" altLang="en-US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な執行管理とコスト縮減に</a:t>
            </a:r>
            <a:r>
              <a:rPr lang="ja-JP" altLang="en-US" spc="-4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努め、増額は今回が</a:t>
            </a:r>
            <a:r>
              <a:rPr lang="ja-JP" altLang="en-US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最後となるよう取り組む</a:t>
            </a:r>
            <a:endParaRPr lang="en-US" altLang="ja-JP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00000" marR="0" lvl="0" indent="-34290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ja-JP" altLang="en-US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会場建設費の執行状況を定期的に取りまとめて公表する</a:t>
            </a:r>
            <a:endParaRPr lang="en-US" altLang="ja-JP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900000" marR="0" lvl="0" indent="-34290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ja-JP" altLang="en-US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予備費執行にあたって事前に協議する</a:t>
            </a:r>
            <a:endParaRPr lang="en-US" altLang="ja-JP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557100" marR="0" lvl="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altLang="ja-JP" sz="800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358775" marR="0" lvl="0" indent="-358775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加えて、政府からは、国の責任による必要な警備費の確保、未来社会の実験場や機運醸成などについても、しっかり取り組んでいくとの発言</a:t>
            </a:r>
            <a:endParaRPr lang="en-US" altLang="ja-JP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タイトル 9">
            <a:extLst>
              <a:ext uri="{FF2B5EF4-FFF2-40B4-BE49-F238E27FC236}">
                <a16:creationId xmlns:a16="http://schemas.microsoft.com/office/drawing/2014/main" id="{69FB89DC-9798-5DD7-9AEA-9A93CE173BCE}"/>
              </a:ext>
            </a:extLst>
          </p:cNvPr>
          <p:cNvSpPr txBox="1">
            <a:spLocks/>
          </p:cNvSpPr>
          <p:nvPr/>
        </p:nvSpPr>
        <p:spPr>
          <a:xfrm>
            <a:off x="623392" y="731136"/>
            <a:ext cx="1440000" cy="4657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確認事項</a:t>
            </a:r>
            <a:endParaRPr kumimoji="1" lang="en-US" altLang="ja-JP" sz="240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9C69D1FB-903D-AAB0-1900-936393BD2ED8}"/>
              </a:ext>
            </a:extLst>
          </p:cNvPr>
          <p:cNvSpPr/>
          <p:nvPr/>
        </p:nvSpPr>
        <p:spPr>
          <a:xfrm rot="5400000">
            <a:off x="4278000" y="3670987"/>
            <a:ext cx="3636000" cy="28803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673D3B-5739-BDAE-4527-B1C30BA45139}"/>
              </a:ext>
            </a:extLst>
          </p:cNvPr>
          <p:cNvSpPr txBox="1"/>
          <p:nvPr/>
        </p:nvSpPr>
        <p:spPr>
          <a:xfrm>
            <a:off x="6384032" y="888639"/>
            <a:ext cx="5544616" cy="5852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altLang="ja-JP" sz="2400" b="1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ja-JP" altLang="en-US" sz="2400" b="1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博覧会協会より提示のあった会場建設費の</a:t>
            </a:r>
            <a:r>
              <a:rPr lang="ja-JP" altLang="en-US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増額（</a:t>
            </a:r>
            <a:r>
              <a:rPr lang="en-US" altLang="ja-JP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1,850</a:t>
            </a:r>
            <a:r>
              <a:rPr lang="ja-JP" altLang="en-US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億円→</a:t>
            </a:r>
            <a:r>
              <a:rPr lang="en-US" altLang="ja-JP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2,350</a:t>
            </a:r>
            <a:r>
              <a:rPr lang="ja-JP" altLang="en-US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億円）を受け入れることとする。</a:t>
            </a:r>
            <a:endParaRPr lang="en-US" altLang="ja-JP" sz="2400" b="1" u="sng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ja-JP" altLang="en-US" sz="2400" b="1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この増額分については、平成</a:t>
            </a:r>
            <a:r>
              <a:rPr lang="en-US" altLang="ja-JP" sz="2400" b="1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29</a:t>
            </a:r>
            <a:r>
              <a:rPr lang="ja-JP" altLang="en-US" sz="2400" b="1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年の閣議了解に基づき、大阪府・市において、</a:t>
            </a:r>
            <a:r>
              <a:rPr lang="en-US" altLang="ja-JP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1/3</a:t>
            </a:r>
            <a:r>
              <a:rPr lang="ja-JP" altLang="en-US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（約</a:t>
            </a:r>
            <a:r>
              <a:rPr lang="en-US" altLang="ja-JP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167</a:t>
            </a:r>
            <a:r>
              <a:rPr lang="ja-JP" altLang="en-US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億円）を折半</a:t>
            </a:r>
            <a:r>
              <a:rPr lang="ja-JP" altLang="en-US" sz="2400" b="1" u="sng" spc="-4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（各約８４億円</a:t>
            </a:r>
            <a:r>
              <a:rPr lang="ja-JP" altLang="en-US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）で負担する。</a:t>
            </a:r>
            <a:endParaRPr lang="en-US" altLang="ja-JP" sz="2400" b="1" u="sng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ja-JP" altLang="en-US" sz="2400" b="1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今後、国の動向を踏まえ、</a:t>
            </a:r>
            <a:r>
              <a:rPr lang="ja-JP" altLang="en-US" sz="2400" b="1" u="sng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必要な予算を議会に提案</a:t>
            </a:r>
            <a:r>
              <a:rPr lang="ja-JP" altLang="en-US" sz="2400" b="1" spc="-4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していく。</a:t>
            </a:r>
            <a:endParaRPr lang="en-US" altLang="ja-JP" sz="2400" b="1" spc="-4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タイトル 9">
            <a:extLst>
              <a:ext uri="{FF2B5EF4-FFF2-40B4-BE49-F238E27FC236}">
                <a16:creationId xmlns:a16="http://schemas.microsoft.com/office/drawing/2014/main" id="{6399A750-29F8-9D9F-7D90-784CE8F1408F}"/>
              </a:ext>
            </a:extLst>
          </p:cNvPr>
          <p:cNvSpPr txBox="1">
            <a:spLocks/>
          </p:cNvSpPr>
          <p:nvPr/>
        </p:nvSpPr>
        <p:spPr>
          <a:xfrm>
            <a:off x="6595555" y="731136"/>
            <a:ext cx="2020725" cy="4657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対応方針</a:t>
            </a:r>
            <a:r>
              <a:rPr kumimoji="1" lang="en-US" altLang="ja-JP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案</a:t>
            </a:r>
            <a:r>
              <a:rPr kumimoji="1" lang="en-US" altLang="ja-JP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10" name="左大かっこ 9">
            <a:extLst>
              <a:ext uri="{FF2B5EF4-FFF2-40B4-BE49-F238E27FC236}">
                <a16:creationId xmlns:a16="http://schemas.microsoft.com/office/drawing/2014/main" id="{8C75513E-1159-FE72-04D6-55ED9282C024}"/>
              </a:ext>
            </a:extLst>
          </p:cNvPr>
          <p:cNvSpPr/>
          <p:nvPr/>
        </p:nvSpPr>
        <p:spPr>
          <a:xfrm>
            <a:off x="983432" y="3861048"/>
            <a:ext cx="73152" cy="147600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0414A2-48AD-B3A8-BA29-1575D644C856}"/>
              </a:ext>
            </a:extLst>
          </p:cNvPr>
          <p:cNvSpPr txBox="1"/>
          <p:nvPr/>
        </p:nvSpPr>
        <p:spPr>
          <a:xfrm>
            <a:off x="10443757" y="138698"/>
            <a:ext cx="167363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資料３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大阪府・市万博推進局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9108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8b9832-3ade-4806-96aa-a6d0dfe1c1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CA25A5431870D4A856EFCB9BDCA1779" ma:contentTypeVersion="3" ma:contentTypeDescription="新しいドキュメントを作成します。" ma:contentTypeScope="" ma:versionID="497c86b7e0aae6eff68c4ab0ee8503a2">
  <xsd:schema xmlns:xsd="http://www.w3.org/2001/XMLSchema" xmlns:xs="http://www.w3.org/2001/XMLSchema" xmlns:p="http://schemas.microsoft.com/office/2006/metadata/properties" xmlns:ns3="a18b9832-3ade-4806-96aa-a6d0dfe1c170" targetNamespace="http://schemas.microsoft.com/office/2006/metadata/properties" ma:root="true" ma:fieldsID="54b3eef67e1e7ec99c1bc72bbca1c96e" ns3:_="">
    <xsd:import namespace="a18b9832-3ade-4806-96aa-a6d0dfe1c1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b9832-3ade-4806-96aa-a6d0dfe1c1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DE06C7-3A6C-4C0D-B8F9-8B3AD70FFD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95304-287A-436F-BA8D-62727134619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a18b9832-3ade-4806-96aa-a6d0dfe1c17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2D66D5-93E8-48A5-9908-C0A74D129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8b9832-3ade-4806-96aa-a6d0dfe1c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253</Words>
  <Application>Microsoft Office PowerPoint</Application>
  <PresentationFormat>ワイド画面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UD デジタル 教科書体 NK-B</vt:lpstr>
      <vt:lpstr>游ゴシック</vt:lpstr>
      <vt:lpstr>游ゴシック Light</vt:lpstr>
      <vt:lpstr>Arial</vt:lpstr>
      <vt:lpstr>Calibri</vt:lpstr>
      <vt:lpstr>Wingdings</vt:lpstr>
      <vt:lpstr>1_デザインの設定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竹森　耕大</dc:creator>
  <cp:lastModifiedBy>川崎　泰稔</cp:lastModifiedBy>
  <cp:revision>5</cp:revision>
  <cp:lastPrinted>2023-11-01T04:38:21Z</cp:lastPrinted>
  <dcterms:modified xsi:type="dcterms:W3CDTF">2023-11-01T06:27:13Z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0x010100DCA25A5431870D4A856EFCB9BDCA1779</vt:lpwstr>
  </property>
</Properties>
</file>