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10"/>
  </p:notesMasterIdLst>
  <p:handoutMasterIdLst>
    <p:handoutMasterId r:id="rId11"/>
  </p:handoutMasterIdLst>
  <p:sldIdLst>
    <p:sldId id="4858" r:id="rId6"/>
    <p:sldId id="4854" r:id="rId7"/>
    <p:sldId id="4857" r:id="rId8"/>
    <p:sldId id="4853"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5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O" lastIdx="0" clrIdx="0"/>
  <p:cmAuthor id="2" name="清水　梓" initials="清水　梓" lastIdx="1" clrIdx="1">
    <p:extLst>
      <p:ext uri="{19B8F6BF-5375-455C-9EA6-DF929625EA0E}">
        <p15:presenceInfo xmlns:p15="http://schemas.microsoft.com/office/powerpoint/2012/main" userId="S::ShimizuAz@lan.pref.osaka.jp::c566e599-fd8e-4d0e-ab8f-68d9c735ce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FCD5B5"/>
    <a:srgbClr val="E6E6E6"/>
    <a:srgbClr val="FF0000"/>
    <a:srgbClr val="FFCCCC"/>
    <a:srgbClr val="EDEDED"/>
    <a:srgbClr val="00FFCC"/>
    <a:srgbClr val="FEA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94434" autoAdjust="0"/>
  </p:normalViewPr>
  <p:slideViewPr>
    <p:cSldViewPr>
      <p:cViewPr varScale="1">
        <p:scale>
          <a:sx n="62" d="100"/>
          <a:sy n="62" d="100"/>
        </p:scale>
        <p:origin x="912" y="52"/>
      </p:cViewPr>
      <p:guideLst>
        <p:guide orient="horz" pos="3067"/>
        <p:guide pos="513"/>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4"/>
            <a:ext cx="2950529" cy="497524"/>
          </a:xfrm>
          <a:prstGeom prst="rect">
            <a:avLst/>
          </a:prstGeom>
        </p:spPr>
        <p:txBody>
          <a:bodyPr vert="horz" lIns="91476" tIns="45736" rIns="91476" bIns="4573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086" y="4"/>
            <a:ext cx="2950529" cy="497524"/>
          </a:xfrm>
          <a:prstGeom prst="rect">
            <a:avLst/>
          </a:prstGeom>
        </p:spPr>
        <p:txBody>
          <a:bodyPr vert="horz" lIns="91476" tIns="45736" rIns="91476" bIns="45736" rtlCol="0"/>
          <a:lstStyle>
            <a:lvl1pPr algn="r">
              <a:defRPr sz="1200"/>
            </a:lvl1pPr>
          </a:lstStyle>
          <a:p>
            <a:fld id="{12744D9B-23E1-4398-B2F4-A846A8E934F8}" type="datetimeFigureOut">
              <a:rPr kumimoji="1" lang="ja-JP" altLang="en-US" smtClean="0"/>
              <a:t>2024/9/2</a:t>
            </a:fld>
            <a:endParaRPr kumimoji="1" lang="ja-JP" altLang="en-US" dirty="0"/>
          </a:p>
        </p:txBody>
      </p:sp>
      <p:sp>
        <p:nvSpPr>
          <p:cNvPr id="4" name="フッター プレースホルダー 3"/>
          <p:cNvSpPr>
            <a:spLocks noGrp="1"/>
          </p:cNvSpPr>
          <p:nvPr>
            <p:ph type="ftr" sz="quarter" idx="2"/>
          </p:nvPr>
        </p:nvSpPr>
        <p:spPr>
          <a:xfrm>
            <a:off x="9" y="9441814"/>
            <a:ext cx="2950529" cy="497524"/>
          </a:xfrm>
          <a:prstGeom prst="rect">
            <a:avLst/>
          </a:prstGeom>
        </p:spPr>
        <p:txBody>
          <a:bodyPr vert="horz" lIns="91476" tIns="45736" rIns="91476" bIns="4573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086" y="9441814"/>
            <a:ext cx="2950529" cy="497524"/>
          </a:xfrm>
          <a:prstGeom prst="rect">
            <a:avLst/>
          </a:prstGeom>
        </p:spPr>
        <p:txBody>
          <a:bodyPr vert="horz" lIns="91476" tIns="45736" rIns="91476" bIns="45736" rtlCol="0" anchor="b"/>
          <a:lstStyle>
            <a:lvl1pPr algn="r">
              <a:defRPr sz="1200"/>
            </a:lvl1pPr>
          </a:lstStyle>
          <a:p>
            <a:fld id="{614B1A33-BABA-492D-9BBB-ECEB4F34207F}" type="slidenum">
              <a:rPr kumimoji="1" lang="ja-JP" altLang="en-US" smtClean="0"/>
              <a:t>‹#›</a:t>
            </a:fld>
            <a:endParaRPr kumimoji="1" lang="ja-JP" altLang="en-US" dirty="0"/>
          </a:p>
        </p:txBody>
      </p:sp>
    </p:spTree>
    <p:extLst>
      <p:ext uri="{BB962C8B-B14F-4D97-AF65-F5344CB8AC3E}">
        <p14:creationId xmlns:p14="http://schemas.microsoft.com/office/powerpoint/2010/main" val="196461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
            <a:ext cx="2949786" cy="496967"/>
          </a:xfrm>
          <a:prstGeom prst="rect">
            <a:avLst/>
          </a:prstGeom>
        </p:spPr>
        <p:txBody>
          <a:bodyPr vert="horz" lIns="91476" tIns="45736" rIns="91476" bIns="4573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1" y="1"/>
            <a:ext cx="2949786" cy="496967"/>
          </a:xfrm>
          <a:prstGeom prst="rect">
            <a:avLst/>
          </a:prstGeom>
        </p:spPr>
        <p:txBody>
          <a:bodyPr vert="horz" lIns="91476" tIns="45736" rIns="91476" bIns="45736" rtlCol="0"/>
          <a:lstStyle>
            <a:lvl1pPr algn="r">
              <a:defRPr sz="1200"/>
            </a:lvl1pPr>
          </a:lstStyle>
          <a:p>
            <a:fld id="{089A5742-8843-48D4-A22C-7E9F204C1C3C}" type="datetimeFigureOut">
              <a:rPr kumimoji="1" lang="ja-JP" altLang="en-US" smtClean="0"/>
              <a:t>2024/9/2</a:t>
            </a:fld>
            <a:endParaRPr kumimoji="1" lang="ja-JP" altLang="en-US" dirty="0"/>
          </a:p>
        </p:txBody>
      </p:sp>
      <p:sp>
        <p:nvSpPr>
          <p:cNvPr id="4" name="スライド イメージ プレースホルダー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476" tIns="45736" rIns="91476" bIns="45736" rtlCol="0" anchor="ctr"/>
          <a:lstStyle/>
          <a:p>
            <a:endParaRPr lang="ja-JP" altLang="en-US" dirty="0"/>
          </a:p>
        </p:txBody>
      </p:sp>
      <p:sp>
        <p:nvSpPr>
          <p:cNvPr id="5" name="ノート プレースホルダー 4"/>
          <p:cNvSpPr>
            <a:spLocks noGrp="1"/>
          </p:cNvSpPr>
          <p:nvPr>
            <p:ph type="body" sz="quarter" idx="3"/>
          </p:nvPr>
        </p:nvSpPr>
        <p:spPr>
          <a:xfrm>
            <a:off x="680721" y="4721189"/>
            <a:ext cx="5445760" cy="4472702"/>
          </a:xfrm>
          <a:prstGeom prst="rect">
            <a:avLst/>
          </a:prstGeom>
        </p:spPr>
        <p:txBody>
          <a:bodyPr vert="horz" lIns="91476" tIns="45736" rIns="91476" bIns="45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40653"/>
            <a:ext cx="2949786" cy="496967"/>
          </a:xfrm>
          <a:prstGeom prst="rect">
            <a:avLst/>
          </a:prstGeom>
        </p:spPr>
        <p:txBody>
          <a:bodyPr vert="horz" lIns="91476" tIns="45736" rIns="91476" bIns="4573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1" y="9440653"/>
            <a:ext cx="2949786" cy="496967"/>
          </a:xfrm>
          <a:prstGeom prst="rect">
            <a:avLst/>
          </a:prstGeom>
        </p:spPr>
        <p:txBody>
          <a:bodyPr vert="horz" lIns="91476" tIns="45736" rIns="91476" bIns="45736" rtlCol="0" anchor="b"/>
          <a:lstStyle>
            <a:lvl1pPr algn="r">
              <a:defRPr sz="1200"/>
            </a:lvl1pPr>
          </a:lstStyle>
          <a:p>
            <a:fld id="{01924E22-6FBB-4827-8519-E27A27952369}" type="slidenum">
              <a:rPr kumimoji="1" lang="ja-JP" altLang="en-US" smtClean="0"/>
              <a:t>‹#›</a:t>
            </a:fld>
            <a:endParaRPr kumimoji="1" lang="ja-JP" altLang="en-US" dirty="0"/>
          </a:p>
        </p:txBody>
      </p:sp>
    </p:spTree>
    <p:extLst>
      <p:ext uri="{BB962C8B-B14F-4D97-AF65-F5344CB8AC3E}">
        <p14:creationId xmlns:p14="http://schemas.microsoft.com/office/powerpoint/2010/main" val="39047523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924E22-6FBB-4827-8519-E27A27952369}" type="slidenum">
              <a:rPr kumimoji="1" lang="ja-JP" altLang="en-US" smtClean="0"/>
              <a:t>1</a:t>
            </a:fld>
            <a:endParaRPr kumimoji="1" lang="ja-JP" altLang="en-US" dirty="0"/>
          </a:p>
        </p:txBody>
      </p:sp>
    </p:spTree>
    <p:extLst>
      <p:ext uri="{BB962C8B-B14F-4D97-AF65-F5344CB8AC3E}">
        <p14:creationId xmlns:p14="http://schemas.microsoft.com/office/powerpoint/2010/main" val="397261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07382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57586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27203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25511886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F8CD0-63BC-4AB3-A279-8FEBA508A2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691D56-754B-49D2-A80C-4F52217DF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4AAF4DA-FE1F-4127-B4FC-F0D14B84BD0D}"/>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a:extLst>
              <a:ext uri="{FF2B5EF4-FFF2-40B4-BE49-F238E27FC236}">
                <a16:creationId xmlns:a16="http://schemas.microsoft.com/office/drawing/2014/main" id="{7D8ABFAD-5C18-4405-9B85-243CC2635447}"/>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6BF56B3-AD4C-448C-A48B-0562B0B83B2D}"/>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02124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72F8B-0054-4513-8110-DB007415A9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D1AFB7-C517-4DD3-BED3-016229531F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236AF2-1CA6-4606-87C1-C40E7466741D}"/>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a:extLst>
              <a:ext uri="{FF2B5EF4-FFF2-40B4-BE49-F238E27FC236}">
                <a16:creationId xmlns:a16="http://schemas.microsoft.com/office/drawing/2014/main" id="{4965321A-126C-41A6-8155-79358B3F848C}"/>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21E57407-ECE7-4412-9AB0-9B669567DB66}"/>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708742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3DB64-1AAB-43BD-A7B8-CC9288E6CA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683939-4180-4CBA-A057-A55EEAA0C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D659330-5155-4F7D-9767-55FF732EB62F}"/>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a:extLst>
              <a:ext uri="{FF2B5EF4-FFF2-40B4-BE49-F238E27FC236}">
                <a16:creationId xmlns:a16="http://schemas.microsoft.com/office/drawing/2014/main" id="{6BAA4C82-9F91-431E-8B93-899ECE965C9A}"/>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39EE25A-67E7-4867-A58E-9EC2C45EE3AB}"/>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88050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3C6C3-43B0-404A-A492-BC93342440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7E29F6-A36D-4287-BDA2-8713AAE771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9BBCF4-2FAE-44E6-A46D-0E85AD904CB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7CB807-F0BB-4049-A2C1-1F148B3E456E}"/>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6" name="フッター プレースホルダー 5">
            <a:extLst>
              <a:ext uri="{FF2B5EF4-FFF2-40B4-BE49-F238E27FC236}">
                <a16:creationId xmlns:a16="http://schemas.microsoft.com/office/drawing/2014/main" id="{7164307D-3210-4D5C-82D5-1B1DCA85044D}"/>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CD047CEA-976D-4710-8FF9-159132007FC4}"/>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49291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DCC57-1ADC-4999-8511-815CEB93A11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3702AF-0DD0-49C4-9057-AF697B658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108478A-39DD-4FB9-947A-86B4FAE6419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B2CA18F-777E-4540-A3E1-83C4446AD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942DC9-0F83-49E4-8AA6-D929ADE39C5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D942C7-FC79-4B1A-A84B-EC656C902762}"/>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8" name="フッター プレースホルダー 7">
            <a:extLst>
              <a:ext uri="{FF2B5EF4-FFF2-40B4-BE49-F238E27FC236}">
                <a16:creationId xmlns:a16="http://schemas.microsoft.com/office/drawing/2014/main" id="{4C14402B-C88E-4F75-9206-03D56B2A1467}"/>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4921EB71-FFBB-4D89-8026-56835CC981E1}"/>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2514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1E05F-B365-4F81-82F6-8CAB820EB7C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B5425A-B3EF-4056-A012-44C1930592BC}"/>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4" name="フッター プレースホルダー 3">
            <a:extLst>
              <a:ext uri="{FF2B5EF4-FFF2-40B4-BE49-F238E27FC236}">
                <a16:creationId xmlns:a16="http://schemas.microsoft.com/office/drawing/2014/main" id="{F6C96FC3-F774-4EF7-93D4-9F075BD9A7AB}"/>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21B49B0-D1BC-4856-864F-EC4A11FD733A}"/>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64265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504AA7-1A40-4B5E-9A97-509683000DDD}"/>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3" name="フッター プレースホルダー 2">
            <a:extLst>
              <a:ext uri="{FF2B5EF4-FFF2-40B4-BE49-F238E27FC236}">
                <a16:creationId xmlns:a16="http://schemas.microsoft.com/office/drawing/2014/main" id="{93FA4A19-B783-4D9F-AB9E-EA233E014414}"/>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2B0485B-7B5D-49F0-A049-628374092C06}"/>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32470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6923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00F8B-C7A5-41A9-B7BD-9F01DFE7F8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3B5060-A748-4FC0-82B0-1E0E97B41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9E97043-0D89-4F21-8F2B-7F09AF7C3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13C5E0-B0DA-450F-8700-57CEDE5CCDE1}"/>
              </a:ext>
            </a:extLst>
          </p:cNvPr>
          <p:cNvSpPr>
            <a:spLocks noGrp="1"/>
          </p:cNvSpPr>
          <p:nvPr>
            <p:ph type="dt" sz="half" idx="10"/>
          </p:nvPr>
        </p:nvSpPr>
        <p:spPr/>
        <p:txBody>
          <a:bodyPr/>
          <a:lstStyle/>
          <a:p>
            <a:fld id="{A0C321B7-6AA0-4580-918F-882AFBD1D48C}" type="datetimeFigureOut">
              <a:rPr lang="ja-JP" altLang="en-US" smtClean="0"/>
              <a:pPr/>
              <a:t>2024/9/2</a:t>
            </a:fld>
            <a:endParaRPr lang="ja-JP" altLang="en-US" dirty="0"/>
          </a:p>
        </p:txBody>
      </p:sp>
      <p:sp>
        <p:nvSpPr>
          <p:cNvPr id="6" name="フッター プレースホルダー 5">
            <a:extLst>
              <a:ext uri="{FF2B5EF4-FFF2-40B4-BE49-F238E27FC236}">
                <a16:creationId xmlns:a16="http://schemas.microsoft.com/office/drawing/2014/main" id="{3E29ADC8-6E93-498F-9A5C-29EAE564E40C}"/>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F5782E4C-EE39-4740-B70E-24A53DE715A7}"/>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489463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CE6DB-0F5A-4A88-AC53-EEB2F5092B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88973C-F572-48E7-9338-C328B15AA2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1347E07-689E-43D7-8211-5D76C4DFC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A8C677-CE90-44A7-B290-02643E0FD967}"/>
              </a:ext>
            </a:extLst>
          </p:cNvPr>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6" name="フッター プレースホルダー 5">
            <a:extLst>
              <a:ext uri="{FF2B5EF4-FFF2-40B4-BE49-F238E27FC236}">
                <a16:creationId xmlns:a16="http://schemas.microsoft.com/office/drawing/2014/main" id="{E5DC3F34-1546-4DE8-B6BE-B92EBFF83F35}"/>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97C1B34B-A60D-4E5E-A0B4-FCF612AA461A}"/>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614963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1D5E2-A357-438C-B78F-9FDE562268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C4FE66-0292-4CF0-B256-F0F5EA05A7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D2B877-39E7-45D9-9131-621263E82B62}"/>
              </a:ext>
            </a:extLst>
          </p:cNvPr>
          <p:cNvSpPr>
            <a:spLocks noGrp="1"/>
          </p:cNvSpPr>
          <p:nvPr>
            <p:ph type="dt" sz="half" idx="10"/>
          </p:nvPr>
        </p:nvSpPr>
        <p:spPr/>
        <p:txBody>
          <a:bodyPr/>
          <a:lstStyle/>
          <a:p>
            <a:fld id="{A0C321B7-6AA0-4580-918F-882AFBD1D48C}" type="datetimeFigureOut">
              <a:rPr lang="ja-JP" altLang="en-US" smtClean="0"/>
              <a:pPr/>
              <a:t>2024/9/2</a:t>
            </a:fld>
            <a:endParaRPr lang="ja-JP" altLang="en-US" dirty="0"/>
          </a:p>
        </p:txBody>
      </p:sp>
      <p:sp>
        <p:nvSpPr>
          <p:cNvPr id="5" name="フッター プレースホルダー 4">
            <a:extLst>
              <a:ext uri="{FF2B5EF4-FFF2-40B4-BE49-F238E27FC236}">
                <a16:creationId xmlns:a16="http://schemas.microsoft.com/office/drawing/2014/main" id="{12D74A5C-CF7C-4B77-ACA8-2377FE55089E}"/>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C6942ADD-2E3D-4C14-A8A4-0C1B9CA2F102}"/>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199181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4A4BE8-3659-46A8-BEAE-CA86D744BE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DBE4F0-1F7A-473D-B22C-0CCC7A0AE0F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284E37-092F-4ECA-ADE1-098DA566FA93}"/>
              </a:ext>
            </a:extLst>
          </p:cNvPr>
          <p:cNvSpPr>
            <a:spLocks noGrp="1"/>
          </p:cNvSpPr>
          <p:nvPr>
            <p:ph type="dt" sz="half" idx="10"/>
          </p:nvPr>
        </p:nvSpPr>
        <p:spPr/>
        <p:txBody>
          <a:bodyPr/>
          <a:lstStyle/>
          <a:p>
            <a:fld id="{A0C321B7-6AA0-4580-918F-882AFBD1D48C}" type="datetimeFigureOut">
              <a:rPr lang="ja-JP" altLang="en-US" smtClean="0"/>
              <a:pPr/>
              <a:t>2024/9/2</a:t>
            </a:fld>
            <a:endParaRPr lang="ja-JP" altLang="en-US" dirty="0"/>
          </a:p>
        </p:txBody>
      </p:sp>
      <p:sp>
        <p:nvSpPr>
          <p:cNvPr id="5" name="フッター プレースホルダー 4">
            <a:extLst>
              <a:ext uri="{FF2B5EF4-FFF2-40B4-BE49-F238E27FC236}">
                <a16:creationId xmlns:a16="http://schemas.microsoft.com/office/drawing/2014/main" id="{9C205068-3D92-409F-9156-63FCE8878539}"/>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1A791426-32C5-4CFF-93CD-8CB72D9498E6}"/>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252170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11853727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6674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32035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49457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2259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417860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14260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2024/9/2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4776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0C321B7-6AA0-4580-918F-882AFBD1D48C}" type="datetimeFigureOut">
              <a:rPr lang="ja-JP" altLang="en-US" smtClean="0"/>
              <a:pPr/>
              <a:t>2024/9/2</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B04E41B-4E0D-4739-8965-75B3C9BF1E1E}" type="slidenum">
              <a:rPr lang="ja-JP" altLang="en-US" smtClean="0"/>
              <a:pPr/>
              <a:t>‹#›</a:t>
            </a:fld>
            <a:endParaRPr lang="ja-JP" altLang="en-US" dirty="0"/>
          </a:p>
        </p:txBody>
      </p:sp>
      <p:sp>
        <p:nvSpPr>
          <p:cNvPr id="7" name="四角形: 角を丸くする 3">
            <a:extLst>
              <a:ext uri="{FF2B5EF4-FFF2-40B4-BE49-F238E27FC236}">
                <a16:creationId xmlns:a16="http://schemas.microsoft.com/office/drawing/2014/main" id="{7D22FC63-3776-4845-A1E8-0676AFAB23B2}"/>
              </a:ext>
            </a:extLst>
          </p:cNvPr>
          <p:cNvSpPr/>
          <p:nvPr userDrawn="1"/>
        </p:nvSpPr>
        <p:spPr>
          <a:xfrm>
            <a:off x="890578" y="908972"/>
            <a:ext cx="10410844" cy="5040056"/>
          </a:xfrm>
          <a:prstGeom prst="roundRect">
            <a:avLst>
              <a:gd name="adj" fmla="val 3258"/>
            </a:avLst>
          </a:prstGeom>
          <a:noFill/>
          <a:ln w="3175">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8" name="楕円 4">
            <a:extLst>
              <a:ext uri="{FF2B5EF4-FFF2-40B4-BE49-F238E27FC236}">
                <a16:creationId xmlns:a16="http://schemas.microsoft.com/office/drawing/2014/main" id="{630A02EF-275E-4C76-AB06-9F0CC9A1690F}"/>
              </a:ext>
            </a:extLst>
          </p:cNvPr>
          <p:cNvSpPr/>
          <p:nvPr userDrawn="1"/>
        </p:nvSpPr>
        <p:spPr>
          <a:xfrm>
            <a:off x="1291903" y="6030916"/>
            <a:ext cx="424513" cy="13287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9" name="楕円 14">
            <a:extLst>
              <a:ext uri="{FF2B5EF4-FFF2-40B4-BE49-F238E27FC236}">
                <a16:creationId xmlns:a16="http://schemas.microsoft.com/office/drawing/2014/main" id="{C7AFB862-5607-4B3A-82E2-3E1A198068C3}"/>
              </a:ext>
            </a:extLst>
          </p:cNvPr>
          <p:cNvSpPr/>
          <p:nvPr userDrawn="1"/>
        </p:nvSpPr>
        <p:spPr>
          <a:xfrm>
            <a:off x="1145945" y="6149805"/>
            <a:ext cx="157306" cy="8300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pic>
        <p:nvPicPr>
          <p:cNvPr id="10" name="図 9" descr="アイコン  自動的に生成された説明">
            <a:extLst>
              <a:ext uri="{FF2B5EF4-FFF2-40B4-BE49-F238E27FC236}">
                <a16:creationId xmlns:a16="http://schemas.microsoft.com/office/drawing/2014/main" id="{87971058-09CA-6043-BFBE-6AE144C55EB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3935FEF-27EB-4DA9-BCAD-69011840FC3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0867" t="7087" r="3621" b="11986"/>
          <a:stretch/>
        </p:blipFill>
        <p:spPr>
          <a:xfrm>
            <a:off x="515938" y="5979121"/>
            <a:ext cx="630007" cy="799366"/>
          </a:xfrm>
          <a:prstGeom prst="rect">
            <a:avLst/>
          </a:prstGeom>
        </p:spPr>
      </p:pic>
      <p:sp>
        <p:nvSpPr>
          <p:cNvPr id="12" name="四角形: 角を丸くする 11">
            <a:extLst>
              <a:ext uri="{FF2B5EF4-FFF2-40B4-BE49-F238E27FC236}">
                <a16:creationId xmlns:a16="http://schemas.microsoft.com/office/drawing/2014/main" id="{EBB5A72C-F794-40AD-8E11-D5AC5BAEA0FF}"/>
              </a:ext>
            </a:extLst>
          </p:cNvPr>
          <p:cNvSpPr/>
          <p:nvPr userDrawn="1"/>
        </p:nvSpPr>
        <p:spPr>
          <a:xfrm>
            <a:off x="10489457" y="126589"/>
            <a:ext cx="1567587" cy="3651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dirty="0">
                <a:solidFill>
                  <a:srgbClr val="E60012"/>
                </a:solidFill>
                <a:effectLst/>
                <a:latin typeface="游ゴシック" panose="020B0400000000000000" pitchFamily="50" charset="-128"/>
                <a:ea typeface="游ゴシック" panose="020B0400000000000000" pitchFamily="50" charset="-128"/>
                <a:cs typeface="Arial" panose="020B0604020202020204" pitchFamily="34" charset="0"/>
              </a:rPr>
              <a:t>関係者のみ閲覧可</a:t>
            </a:r>
          </a:p>
        </p:txBody>
      </p:sp>
    </p:spTree>
    <p:extLst>
      <p:ext uri="{BB962C8B-B14F-4D97-AF65-F5344CB8AC3E}">
        <p14:creationId xmlns:p14="http://schemas.microsoft.com/office/powerpoint/2010/main" val="2012922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E6EA09-99B3-47D7-BFF2-4111C2B24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2A1DCB-EEDC-4F07-9E79-3460321D2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77AB7A-5795-405B-A7DE-E3844B2EB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21B7-6AA0-4580-918F-882AFBD1D48C}" type="datetimeFigureOut">
              <a:rPr lang="ja-JP" altLang="en-US" smtClean="0"/>
              <a:pPr/>
              <a:t>2024/9/2</a:t>
            </a:fld>
            <a:endParaRPr lang="ja-JP" altLang="en-US" dirty="0"/>
          </a:p>
        </p:txBody>
      </p:sp>
      <p:sp>
        <p:nvSpPr>
          <p:cNvPr id="5" name="フッター プレースホルダー 4">
            <a:extLst>
              <a:ext uri="{FF2B5EF4-FFF2-40B4-BE49-F238E27FC236}">
                <a16:creationId xmlns:a16="http://schemas.microsoft.com/office/drawing/2014/main" id="{DFD38A89-0991-4884-A45E-24557CBDF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A40DFFB7-BB01-4B4A-B97B-99A91E62A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E41B-4E0D-4739-8965-75B3C9BF1E1E}" type="slidenum">
              <a:rPr lang="ja-JP" altLang="en-US" smtClean="0"/>
              <a:pPr/>
              <a:t>‹#›</a:t>
            </a:fld>
            <a:endParaRPr lang="ja-JP" altLang="en-US" dirty="0"/>
          </a:p>
        </p:txBody>
      </p:sp>
      <p:sp>
        <p:nvSpPr>
          <p:cNvPr id="7" name="四角形: 角を丸くする 3">
            <a:extLst>
              <a:ext uri="{FF2B5EF4-FFF2-40B4-BE49-F238E27FC236}">
                <a16:creationId xmlns:a16="http://schemas.microsoft.com/office/drawing/2014/main" id="{7E53C19F-5F0D-409F-9867-5E7D541BD078}"/>
              </a:ext>
            </a:extLst>
          </p:cNvPr>
          <p:cNvSpPr/>
          <p:nvPr userDrawn="1"/>
        </p:nvSpPr>
        <p:spPr>
          <a:xfrm>
            <a:off x="890578" y="908972"/>
            <a:ext cx="10410844" cy="5040056"/>
          </a:xfrm>
          <a:prstGeom prst="roundRect">
            <a:avLst>
              <a:gd name="adj" fmla="val 3258"/>
            </a:avLst>
          </a:prstGeom>
          <a:noFill/>
          <a:ln w="3175">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8" name="楕円 4">
            <a:extLst>
              <a:ext uri="{FF2B5EF4-FFF2-40B4-BE49-F238E27FC236}">
                <a16:creationId xmlns:a16="http://schemas.microsoft.com/office/drawing/2014/main" id="{1D202014-B670-43F1-A780-6B28A8CF9226}"/>
              </a:ext>
            </a:extLst>
          </p:cNvPr>
          <p:cNvSpPr/>
          <p:nvPr userDrawn="1"/>
        </p:nvSpPr>
        <p:spPr>
          <a:xfrm>
            <a:off x="1291903" y="6030916"/>
            <a:ext cx="424513" cy="13287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9" name="楕円 14">
            <a:extLst>
              <a:ext uri="{FF2B5EF4-FFF2-40B4-BE49-F238E27FC236}">
                <a16:creationId xmlns:a16="http://schemas.microsoft.com/office/drawing/2014/main" id="{F9CBB5E6-D041-47D7-944A-3349D0CF90F9}"/>
              </a:ext>
            </a:extLst>
          </p:cNvPr>
          <p:cNvSpPr/>
          <p:nvPr userDrawn="1"/>
        </p:nvSpPr>
        <p:spPr>
          <a:xfrm>
            <a:off x="1145945" y="6149805"/>
            <a:ext cx="157306" cy="8300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pic>
        <p:nvPicPr>
          <p:cNvPr id="10" name="図 9" descr="アイコン  自動的に生成された説明">
            <a:extLst>
              <a:ext uri="{FF2B5EF4-FFF2-40B4-BE49-F238E27FC236}">
                <a16:creationId xmlns:a16="http://schemas.microsoft.com/office/drawing/2014/main" id="{6653D720-7D4F-4392-B014-A778EC7411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9F57178-221C-4E67-9C7A-9A50183ADE2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0867" t="7087" r="3621" b="11986"/>
          <a:stretch/>
        </p:blipFill>
        <p:spPr>
          <a:xfrm>
            <a:off x="515938" y="5979121"/>
            <a:ext cx="630007" cy="799366"/>
          </a:xfrm>
          <a:prstGeom prst="rect">
            <a:avLst/>
          </a:prstGeom>
        </p:spPr>
      </p:pic>
      <p:sp>
        <p:nvSpPr>
          <p:cNvPr id="12" name="四角形: 角を丸くする 11">
            <a:extLst>
              <a:ext uri="{FF2B5EF4-FFF2-40B4-BE49-F238E27FC236}">
                <a16:creationId xmlns:a16="http://schemas.microsoft.com/office/drawing/2014/main" id="{76CA32E6-9E3C-4487-A704-BDF10B2F4B4E}"/>
              </a:ext>
            </a:extLst>
          </p:cNvPr>
          <p:cNvSpPr/>
          <p:nvPr userDrawn="1"/>
        </p:nvSpPr>
        <p:spPr>
          <a:xfrm>
            <a:off x="10489457" y="126589"/>
            <a:ext cx="1567587" cy="3651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dirty="0">
                <a:solidFill>
                  <a:srgbClr val="E60012"/>
                </a:solidFill>
                <a:effectLst/>
                <a:latin typeface="游ゴシック" panose="020B0400000000000000" pitchFamily="50" charset="-128"/>
                <a:ea typeface="游ゴシック" panose="020B0400000000000000" pitchFamily="50" charset="-128"/>
                <a:cs typeface="Arial" panose="020B0604020202020204" pitchFamily="34" charset="0"/>
              </a:rPr>
              <a:t>関係者のみ閲覧可</a:t>
            </a:r>
          </a:p>
        </p:txBody>
      </p:sp>
    </p:spTree>
    <p:extLst>
      <p:ext uri="{BB962C8B-B14F-4D97-AF65-F5344CB8AC3E}">
        <p14:creationId xmlns:p14="http://schemas.microsoft.com/office/powerpoint/2010/main" val="1444028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A54AD565-FAE2-433F-8416-20C2AC8A72F6}"/>
              </a:ext>
            </a:extLst>
          </p:cNvPr>
          <p:cNvGrpSpPr/>
          <p:nvPr/>
        </p:nvGrpSpPr>
        <p:grpSpPr>
          <a:xfrm>
            <a:off x="806777" y="4064584"/>
            <a:ext cx="7973156" cy="0"/>
            <a:chOff x="805870" y="4590497"/>
            <a:chExt cx="7973156" cy="0"/>
          </a:xfrm>
        </p:grpSpPr>
        <p:cxnSp>
          <p:nvCxnSpPr>
            <p:cNvPr id="7" name="直線コネクタ 6">
              <a:extLst>
                <a:ext uri="{FF2B5EF4-FFF2-40B4-BE49-F238E27FC236}">
                  <a16:creationId xmlns:a16="http://schemas.microsoft.com/office/drawing/2014/main" id="{FA7C52A8-09B1-4885-9D33-F81D013F4ACC}"/>
                </a:ext>
              </a:extLst>
            </p:cNvPr>
            <p:cNvCxnSpPr>
              <a:cxnSpLocks/>
            </p:cNvCxnSpPr>
            <p:nvPr/>
          </p:nvCxnSpPr>
          <p:spPr>
            <a:xfrm>
              <a:off x="2443026" y="4590497"/>
              <a:ext cx="6336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2E142269-6E98-477F-A47F-724AC2F69D7F}"/>
                </a:ext>
              </a:extLst>
            </p:cNvPr>
            <p:cNvCxnSpPr>
              <a:cxnSpLocks/>
            </p:cNvCxnSpPr>
            <p:nvPr/>
          </p:nvCxnSpPr>
          <p:spPr>
            <a:xfrm>
              <a:off x="805870" y="4590497"/>
              <a:ext cx="936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1</a:t>
            </a:fld>
            <a:endParaRPr lang="ja-JP" altLang="en-US" b="1" dirty="0">
              <a:solidFill>
                <a:schemeClr val="tx1"/>
              </a:solidFill>
            </a:endParaRPr>
          </a:p>
        </p:txBody>
      </p:sp>
      <p:sp>
        <p:nvSpPr>
          <p:cNvPr id="2" name="タイトル 9">
            <a:extLst>
              <a:ext uri="{FF2B5EF4-FFF2-40B4-BE49-F238E27FC236}">
                <a16:creationId xmlns:a16="http://schemas.microsoft.com/office/drawing/2014/main" id="{3EDEB4CE-83A4-E446-65EA-8213C9951E9D}"/>
              </a:ext>
            </a:extLst>
          </p:cNvPr>
          <p:cNvSpPr txBox="1">
            <a:spLocks/>
          </p:cNvSpPr>
          <p:nvPr/>
        </p:nvSpPr>
        <p:spPr>
          <a:xfrm>
            <a:off x="699901" y="53133"/>
            <a:ext cx="9644571" cy="576064"/>
          </a:xfrm>
          <a:prstGeom prst="rect">
            <a:avLst/>
          </a:prstGeom>
          <a:solidFill>
            <a:schemeClr val="accent1"/>
          </a:solidFill>
          <a:ln>
            <a:solidFill>
              <a:schemeClr val="accent1"/>
            </a:solidFill>
          </a:ln>
        </p:spPr>
        <p:txBody>
          <a:bodyPr vert="horz" lIns="68580" tIns="34290" rIns="68580" bIns="3429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spc="-15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協会の精査結果に対する大阪府・市の検証</a:t>
            </a:r>
            <a:endParaRPr kumimoji="1" lang="en-US" altLang="ja-JP" sz="3200" b="1" i="0" u="none" strike="noStrike" kern="12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6" name="正方形/長方形 5"/>
          <p:cNvSpPr/>
          <p:nvPr/>
        </p:nvSpPr>
        <p:spPr>
          <a:xfrm>
            <a:off x="440786" y="534688"/>
            <a:ext cx="3494973" cy="669414"/>
          </a:xfrm>
          <a:prstGeom prst="rect">
            <a:avLst/>
          </a:prstGeom>
        </p:spPr>
        <p:txBody>
          <a:bodyPr wrap="square">
            <a:spAutoFit/>
          </a:bodyPr>
          <a:lstStyle/>
          <a:p>
            <a:pPr marL="358775" lvl="0" indent="-358775">
              <a:lnSpc>
                <a:spcPts val="4500"/>
              </a:lnSpc>
              <a:defRPr/>
            </a:pPr>
            <a:r>
              <a:rPr lang="en-US" altLang="ja-JP" sz="2400" b="1"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400" b="1" spc="-40" dirty="0">
                <a:solidFill>
                  <a:prstClr val="black"/>
                </a:solidFill>
                <a:latin typeface="UD デジタル 教科書体 NK-B" panose="02020700000000000000" pitchFamily="18" charset="-128"/>
                <a:ea typeface="UD デジタル 教科書体 NK-B" panose="02020700000000000000" pitchFamily="18" charset="-128"/>
              </a:rPr>
              <a:t>会場建設費の全体像</a:t>
            </a:r>
            <a:r>
              <a:rPr lang="en-US" altLang="ja-JP" sz="2400" b="1"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ja-JP" altLang="en-US" sz="2400" b="1" spc="-40" dirty="0">
              <a:solidFill>
                <a:prstClr val="black"/>
              </a:solidFill>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D29BAD28-CEC1-9963-C8C4-70883E527ACD}"/>
              </a:ext>
            </a:extLst>
          </p:cNvPr>
          <p:cNvCxnSpPr>
            <a:cxnSpLocks/>
          </p:cNvCxnSpPr>
          <p:nvPr/>
        </p:nvCxnSpPr>
        <p:spPr>
          <a:xfrm>
            <a:off x="790218" y="3137932"/>
            <a:ext cx="79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32342D9-3B14-9648-4737-B26796FC037F}"/>
              </a:ext>
            </a:extLst>
          </p:cNvPr>
          <p:cNvCxnSpPr>
            <a:cxnSpLocks/>
          </p:cNvCxnSpPr>
          <p:nvPr/>
        </p:nvCxnSpPr>
        <p:spPr>
          <a:xfrm>
            <a:off x="2443026" y="3146950"/>
            <a:ext cx="6348685" cy="57140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29BAD28-CEC1-9963-C8C4-70883E527ACD}"/>
              </a:ext>
            </a:extLst>
          </p:cNvPr>
          <p:cNvCxnSpPr>
            <a:cxnSpLocks/>
          </p:cNvCxnSpPr>
          <p:nvPr/>
        </p:nvCxnSpPr>
        <p:spPr>
          <a:xfrm>
            <a:off x="790218" y="2775128"/>
            <a:ext cx="79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E5821A7-E87C-7D99-46F0-FE6F827FE096}"/>
              </a:ext>
            </a:extLst>
          </p:cNvPr>
          <p:cNvSpPr/>
          <p:nvPr/>
        </p:nvSpPr>
        <p:spPr bwMode="auto">
          <a:xfrm>
            <a:off x="8791711" y="2440895"/>
            <a:ext cx="720000" cy="1260000"/>
          </a:xfrm>
          <a:prstGeom prst="rect">
            <a:avLst/>
          </a:prstGeom>
          <a:solidFill>
            <a:srgbClr val="00FFCC">
              <a:alpha val="30000"/>
            </a:srgb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物価影響</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rPr>
              <a:t>527</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900" b="1" dirty="0">
                <a:solidFill>
                  <a:prstClr val="black"/>
                </a:solidFill>
                <a:latin typeface="Meiryo UI" panose="020B0604030504040204" pitchFamily="50" charset="-128"/>
                <a:ea typeface="Meiryo UI" panose="020B0604030504040204" pitchFamily="50" charset="-128"/>
              </a:rPr>
              <a:t>（</a:t>
            </a:r>
            <a:r>
              <a:rPr lang="en-US" altLang="ja-JP" sz="900" b="1" dirty="0">
                <a:solidFill>
                  <a:prstClr val="black"/>
                </a:solidFill>
                <a:latin typeface="Meiryo UI" panose="020B0604030504040204" pitchFamily="50" charset="-128"/>
                <a:ea typeface="Meiryo UI" panose="020B0604030504040204" pitchFamily="50" charset="-128"/>
              </a:rPr>
              <a:t>343</a:t>
            </a:r>
            <a:r>
              <a:rPr lang="ja-JP" altLang="en-US" sz="900" b="1" dirty="0">
                <a:solidFill>
                  <a:prstClr val="black"/>
                </a:solidFill>
                <a:latin typeface="Meiryo UI" panose="020B0604030504040204" pitchFamily="50" charset="-128"/>
                <a:ea typeface="Meiryo UI" panose="020B0604030504040204" pitchFamily="50" charset="-128"/>
              </a:rPr>
              <a:t>＋</a:t>
            </a:r>
            <a:r>
              <a:rPr lang="en-US" altLang="ja-JP" sz="900" b="1" dirty="0">
                <a:solidFill>
                  <a:prstClr val="black"/>
                </a:solidFill>
                <a:latin typeface="Meiryo UI" panose="020B0604030504040204" pitchFamily="50" charset="-128"/>
                <a:ea typeface="Meiryo UI" panose="020B0604030504040204" pitchFamily="50" charset="-128"/>
              </a:rPr>
              <a:t>184</a:t>
            </a:r>
            <a:r>
              <a:rPr lang="ja-JP" altLang="en-US" sz="900" b="1" dirty="0">
                <a:solidFill>
                  <a:prstClr val="black"/>
                </a:solidFill>
                <a:latin typeface="Meiryo UI" panose="020B0604030504040204" pitchFamily="50" charset="-128"/>
                <a:ea typeface="Meiryo UI" panose="020B0604030504040204" pitchFamily="50" charset="-128"/>
              </a:rPr>
              <a:t>）</a:t>
            </a:r>
            <a:endParaRPr lang="ja-JP" altLang="en-US" sz="1000" b="1" dirty="0">
              <a:solidFill>
                <a:prstClr val="black"/>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D29BAD28-CEC1-9963-C8C4-70883E527ACD}"/>
              </a:ext>
            </a:extLst>
          </p:cNvPr>
          <p:cNvCxnSpPr>
            <a:cxnSpLocks/>
          </p:cNvCxnSpPr>
          <p:nvPr/>
        </p:nvCxnSpPr>
        <p:spPr>
          <a:xfrm>
            <a:off x="790218" y="2086154"/>
            <a:ext cx="9970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7EAD624-A825-1E5E-12B0-89DF8BABBAD4}"/>
              </a:ext>
            </a:extLst>
          </p:cNvPr>
          <p:cNvSpPr txBox="1"/>
          <p:nvPr/>
        </p:nvSpPr>
        <p:spPr>
          <a:xfrm>
            <a:off x="696054" y="2492896"/>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1,850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17EAD624-A825-1E5E-12B0-89DF8BABBAD4}"/>
              </a:ext>
            </a:extLst>
          </p:cNvPr>
          <p:cNvSpPr txBox="1"/>
          <p:nvPr/>
        </p:nvSpPr>
        <p:spPr>
          <a:xfrm>
            <a:off x="696054" y="1491858"/>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2,350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a:extLst>
              <a:ext uri="{FF2B5EF4-FFF2-40B4-BE49-F238E27FC236}">
                <a16:creationId xmlns:a16="http://schemas.microsoft.com/office/drawing/2014/main" id="{D29BAD28-CEC1-9963-C8C4-70883E527ACD}"/>
              </a:ext>
            </a:extLst>
          </p:cNvPr>
          <p:cNvCxnSpPr>
            <a:cxnSpLocks/>
          </p:cNvCxnSpPr>
          <p:nvPr/>
        </p:nvCxnSpPr>
        <p:spPr>
          <a:xfrm>
            <a:off x="790218" y="1761861"/>
            <a:ext cx="997031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038C233-006C-6D21-94F5-72E5ABF89DC7}"/>
              </a:ext>
            </a:extLst>
          </p:cNvPr>
          <p:cNvSpPr txBox="1"/>
          <p:nvPr/>
        </p:nvSpPr>
        <p:spPr>
          <a:xfrm>
            <a:off x="1741870" y="1115147"/>
            <a:ext cx="1851707" cy="523220"/>
          </a:xfrm>
          <a:prstGeom prst="rect">
            <a:avLst/>
          </a:prstGeom>
          <a:noFill/>
        </p:spPr>
        <p:txBody>
          <a:bodyPr wrap="square" rtlCol="0">
            <a:spAutoFit/>
          </a:bodyPr>
          <a:lstStyle/>
          <a:p>
            <a:pPr algn="ctr" defTabSz="844042">
              <a:defRPr/>
            </a:pP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1850</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億円決定時点</a:t>
            </a:r>
            <a:endPar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42">
              <a:defRPr/>
            </a:pP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17EAD624-A825-1E5E-12B0-89DF8BABBAD4}"/>
              </a:ext>
            </a:extLst>
          </p:cNvPr>
          <p:cNvSpPr txBox="1"/>
          <p:nvPr/>
        </p:nvSpPr>
        <p:spPr>
          <a:xfrm>
            <a:off x="696054" y="1830783"/>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2,220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5038C233-006C-6D21-94F5-72E5ABF89DC7}"/>
              </a:ext>
            </a:extLst>
          </p:cNvPr>
          <p:cNvSpPr txBox="1"/>
          <p:nvPr/>
        </p:nvSpPr>
        <p:spPr>
          <a:xfrm>
            <a:off x="6096000" y="1256789"/>
            <a:ext cx="3780763" cy="307777"/>
          </a:xfrm>
          <a:prstGeom prst="rect">
            <a:avLst/>
          </a:prstGeom>
          <a:noFill/>
        </p:spPr>
        <p:txBody>
          <a:bodyPr wrap="square" rtlCol="0">
            <a:spAutoFit/>
          </a:bodyPr>
          <a:lstStyle/>
          <a:p>
            <a:pPr algn="ctr" defTabSz="844042">
              <a:defRPr/>
            </a:pP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協会の精査（</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月）を検証</a:t>
            </a:r>
            <a:endParaRPr kumimoji="1" lang="en-US" altLang="ja-JP" sz="14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右矢印 18"/>
          <p:cNvSpPr/>
          <p:nvPr/>
        </p:nvSpPr>
        <p:spPr bwMode="auto">
          <a:xfrm>
            <a:off x="4092519" y="4033876"/>
            <a:ext cx="492336" cy="1160970"/>
          </a:xfrm>
          <a:prstGeom prst="right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0" rIns="0" bIns="0" rtlCol="0" anchor="ctr"/>
          <a:lstStyle/>
          <a:p>
            <a:pPr algn="ctr"/>
            <a:r>
              <a:rPr lang="ja-JP" altLang="en-US" sz="1200" b="1" dirty="0">
                <a:latin typeface="Meiryo UI" panose="020B0604030504040204" pitchFamily="50" charset="-128"/>
                <a:ea typeface="Meiryo UI" panose="020B0604030504040204" pitchFamily="50" charset="-128"/>
              </a:rPr>
              <a:t>精査</a:t>
            </a:r>
          </a:p>
        </p:txBody>
      </p:sp>
      <p:sp>
        <p:nvSpPr>
          <p:cNvPr id="20" name="テキスト ボックス 19">
            <a:extLst>
              <a:ext uri="{FF2B5EF4-FFF2-40B4-BE49-F238E27FC236}">
                <a16:creationId xmlns:a16="http://schemas.microsoft.com/office/drawing/2014/main" id="{17EAD624-A825-1E5E-12B0-89DF8BABBAD4}"/>
              </a:ext>
            </a:extLst>
          </p:cNvPr>
          <p:cNvSpPr txBox="1"/>
          <p:nvPr/>
        </p:nvSpPr>
        <p:spPr>
          <a:xfrm>
            <a:off x="692008" y="2881463"/>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1,700</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DF0FDACE-ACFB-3AB2-0331-1C125F64BF6D}"/>
              </a:ext>
            </a:extLst>
          </p:cNvPr>
          <p:cNvSpPr/>
          <p:nvPr/>
        </p:nvSpPr>
        <p:spPr bwMode="auto">
          <a:xfrm>
            <a:off x="8791711" y="3700895"/>
            <a:ext cx="720000" cy="2509201"/>
          </a:xfrm>
          <a:prstGeom prst="rect">
            <a:avLst/>
          </a:prstGeom>
          <a:solidFill>
            <a:srgbClr val="92D050">
              <a:alpha val="5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1,543</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1000" b="1" dirty="0">
                <a:solidFill>
                  <a:prstClr val="black"/>
                </a:solidFill>
                <a:latin typeface="Meiryo UI" panose="020B0604030504040204" pitchFamily="50" charset="-128"/>
                <a:ea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rPr>
              <a:t>1,357</a:t>
            </a: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algn="r" defTabSz="844042">
              <a:defRPr/>
            </a:pPr>
            <a:r>
              <a:rPr lang="en-US" altLang="ja-JP" sz="1000" b="1" dirty="0">
                <a:solidFill>
                  <a:prstClr val="black"/>
                </a:solidFill>
                <a:latin typeface="Meiryo UI" panose="020B0604030504040204" pitchFamily="50" charset="-128"/>
                <a:ea typeface="Meiryo UI" panose="020B0604030504040204" pitchFamily="50" charset="-128"/>
              </a:rPr>
              <a:t>343‐157</a:t>
            </a:r>
            <a:r>
              <a:rPr lang="ja-JP" altLang="en-US" sz="1000" b="1" dirty="0">
                <a:solidFill>
                  <a:prstClr val="black"/>
                </a:solidFill>
                <a:latin typeface="Meiryo UI" panose="020B0604030504040204" pitchFamily="50" charset="-128"/>
                <a:ea typeface="Meiryo UI" panose="020B0604030504040204" pitchFamily="50" charset="-128"/>
              </a:rPr>
              <a:t>）</a:t>
            </a:r>
            <a:endParaRPr lang="ja-JP" altLang="en-US" sz="900" b="1"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CECAAA4-5E5D-390A-D16E-5532FA556EC2}"/>
              </a:ext>
            </a:extLst>
          </p:cNvPr>
          <p:cNvSpPr/>
          <p:nvPr/>
        </p:nvSpPr>
        <p:spPr bwMode="auto">
          <a:xfrm>
            <a:off x="9708840" y="3588130"/>
            <a:ext cx="1224000" cy="2621968"/>
          </a:xfrm>
          <a:prstGeom prst="rect">
            <a:avLst/>
          </a:prstGeom>
          <a:solidFill>
            <a:srgbClr val="FCD5B5"/>
          </a:solidFill>
          <a:ln w="9525">
            <a:solidFill>
              <a:schemeClr val="tx1"/>
            </a:solidFill>
            <a:miter lim="800000"/>
            <a:headEnd/>
            <a:tailEnd/>
          </a:ln>
          <a:effectLst/>
        </p:spPr>
        <p:txBody>
          <a:bodyPr wrap="none" lIns="3600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契約済額</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1,464</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（物価影響含）</a:t>
            </a: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spcBef>
                <a:spcPts val="300"/>
              </a:spcBef>
              <a:defRPr/>
            </a:pPr>
            <a:r>
              <a:rPr lang="ja-JP" altLang="en-US" sz="900" b="1" dirty="0">
                <a:solidFill>
                  <a:prstClr val="black"/>
                </a:solidFill>
                <a:latin typeface="Meiryo UI" panose="020B0604030504040204" pitchFamily="50" charset="-128"/>
                <a:ea typeface="Meiryo UI" panose="020B0604030504040204" pitchFamily="50" charset="-128"/>
              </a:rPr>
              <a:t>・大工区　　  　</a:t>
            </a:r>
            <a:r>
              <a:rPr lang="en-US" altLang="ja-JP" sz="900" b="1" dirty="0">
                <a:solidFill>
                  <a:prstClr val="black"/>
                </a:solidFill>
                <a:latin typeface="Meiryo UI" panose="020B0604030504040204" pitchFamily="50" charset="-128"/>
                <a:ea typeface="Meiryo UI" panose="020B0604030504040204" pitchFamily="50" charset="-128"/>
              </a:rPr>
              <a:t>840</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・主要施設　   </a:t>
            </a:r>
            <a:r>
              <a:rPr lang="en-US" altLang="ja-JP" sz="900" b="1" dirty="0">
                <a:solidFill>
                  <a:prstClr val="black"/>
                </a:solidFill>
                <a:latin typeface="Meiryo UI" panose="020B0604030504040204" pitchFamily="50" charset="-128"/>
                <a:ea typeface="Meiryo UI" panose="020B0604030504040204" pitchFamily="50" charset="-128"/>
              </a:rPr>
              <a:t>212</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・土木工区   　　</a:t>
            </a:r>
            <a:r>
              <a:rPr lang="en-US" altLang="ja-JP" sz="900" b="1" dirty="0">
                <a:solidFill>
                  <a:prstClr val="black"/>
                </a:solidFill>
                <a:latin typeface="Meiryo UI" panose="020B0604030504040204" pitchFamily="50" charset="-128"/>
                <a:ea typeface="Meiryo UI" panose="020B0604030504040204" pitchFamily="50" charset="-128"/>
              </a:rPr>
              <a:t>99</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・インフラ設備  </a:t>
            </a:r>
            <a:r>
              <a:rPr lang="en-US" altLang="ja-JP" sz="900" b="1" dirty="0">
                <a:solidFill>
                  <a:prstClr val="black"/>
                </a:solidFill>
                <a:latin typeface="Meiryo UI" panose="020B0604030504040204" pitchFamily="50" charset="-128"/>
                <a:ea typeface="Meiryo UI" panose="020B0604030504040204" pitchFamily="50" charset="-128"/>
              </a:rPr>
              <a:t>201</a:t>
            </a:r>
            <a:r>
              <a:rPr lang="ja-JP" altLang="en-US" sz="900" b="1" dirty="0">
                <a:solidFill>
                  <a:prstClr val="black"/>
                </a:solidFill>
                <a:latin typeface="Meiryo UI" panose="020B0604030504040204" pitchFamily="50" charset="-128"/>
                <a:ea typeface="Meiryo UI" panose="020B0604030504040204" pitchFamily="50" charset="-128"/>
              </a:rPr>
              <a:t>億円　</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・交通施設　　 　</a:t>
            </a:r>
            <a:r>
              <a:rPr lang="en-US" altLang="ja-JP" sz="900" b="1" dirty="0">
                <a:solidFill>
                  <a:prstClr val="black"/>
                </a:solidFill>
                <a:latin typeface="Meiryo UI" panose="020B0604030504040204" pitchFamily="50" charset="-128"/>
                <a:ea typeface="Meiryo UI" panose="020B0604030504040204" pitchFamily="50" charset="-128"/>
              </a:rPr>
              <a:t>60</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・調査設計　 　　</a:t>
            </a:r>
            <a:r>
              <a:rPr lang="en-US" altLang="ja-JP" sz="900" b="1" dirty="0">
                <a:solidFill>
                  <a:prstClr val="black"/>
                </a:solidFill>
                <a:latin typeface="Meiryo UI" panose="020B0604030504040204" pitchFamily="50" charset="-128"/>
                <a:ea typeface="Meiryo UI" panose="020B0604030504040204" pitchFamily="50" charset="-128"/>
              </a:rPr>
              <a:t>52</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spcBef>
                <a:spcPts val="300"/>
              </a:spcBef>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844042">
              <a:spcBef>
                <a:spcPts val="300"/>
              </a:spcBef>
              <a:defRPr/>
            </a:pP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05C3875-1B59-05A1-ECF5-0E00B1C0866B}"/>
              </a:ext>
            </a:extLst>
          </p:cNvPr>
          <p:cNvSpPr/>
          <p:nvPr/>
        </p:nvSpPr>
        <p:spPr bwMode="auto">
          <a:xfrm>
            <a:off x="9708840" y="2066677"/>
            <a:ext cx="1224000" cy="1730553"/>
          </a:xfrm>
          <a:prstGeom prst="rect">
            <a:avLst/>
          </a:prstGeom>
          <a:solidFill>
            <a:srgbClr val="FDEADA"/>
          </a:solidFill>
          <a:ln w="9525">
            <a:solidFill>
              <a:schemeClr val="tx1"/>
            </a:solidFill>
            <a:miter lim="800000"/>
            <a:headEnd/>
            <a:tailEnd/>
          </a:ln>
          <a:effectLst/>
        </p:spPr>
        <p:txBody>
          <a:bodyPr wrap="none" lIns="36000" rIns="0" rtlCol="0" anchor="t"/>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今後の執行予定</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756</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（物価影響含）</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spcBef>
                <a:spcPts val="300"/>
              </a:spcBef>
              <a:defRPr/>
            </a:pPr>
            <a:r>
              <a:rPr lang="ja-JP" altLang="en-US" sz="900" b="1" dirty="0">
                <a:solidFill>
                  <a:prstClr val="black"/>
                </a:solidFill>
                <a:latin typeface="Meiryo UI" panose="020B0604030504040204" pitchFamily="50" charset="-128"/>
                <a:ea typeface="Meiryo UI" panose="020B0604030504040204" pitchFamily="50" charset="-128"/>
              </a:rPr>
              <a:t>・大工区　　  　</a:t>
            </a:r>
            <a:r>
              <a:rPr lang="en-US" altLang="ja-JP" sz="900" b="1" dirty="0">
                <a:solidFill>
                  <a:prstClr val="black"/>
                </a:solidFill>
                <a:latin typeface="Meiryo UI" panose="020B0604030504040204" pitchFamily="50" charset="-128"/>
                <a:ea typeface="Meiryo UI" panose="020B0604030504040204" pitchFamily="50" charset="-128"/>
              </a:rPr>
              <a:t>360</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・主要施設　  　 </a:t>
            </a:r>
            <a:r>
              <a:rPr lang="en-US" altLang="ja-JP" sz="900" b="1" dirty="0">
                <a:solidFill>
                  <a:prstClr val="black"/>
                </a:solidFill>
                <a:latin typeface="Meiryo UI" panose="020B0604030504040204" pitchFamily="50" charset="-128"/>
                <a:ea typeface="Meiryo UI" panose="020B0604030504040204" pitchFamily="50" charset="-128"/>
              </a:rPr>
              <a:t>83</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・土木工区   　　</a:t>
            </a:r>
            <a:r>
              <a:rPr lang="en-US" altLang="ja-JP" sz="900" b="1" dirty="0">
                <a:solidFill>
                  <a:prstClr val="black"/>
                </a:solidFill>
                <a:latin typeface="Meiryo UI" panose="020B0604030504040204" pitchFamily="50" charset="-128"/>
                <a:ea typeface="Meiryo UI" panose="020B0604030504040204" pitchFamily="50" charset="-128"/>
              </a:rPr>
              <a:t>33</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・インフラ設備  　</a:t>
            </a:r>
            <a:r>
              <a:rPr lang="en-US" altLang="ja-JP" sz="900" b="1" dirty="0">
                <a:solidFill>
                  <a:prstClr val="black"/>
                </a:solidFill>
                <a:latin typeface="Meiryo UI" panose="020B0604030504040204" pitchFamily="50" charset="-128"/>
                <a:ea typeface="Meiryo UI" panose="020B0604030504040204" pitchFamily="50" charset="-128"/>
              </a:rPr>
              <a:t>77</a:t>
            </a:r>
            <a:r>
              <a:rPr lang="ja-JP" altLang="en-US" sz="900" b="1" dirty="0">
                <a:solidFill>
                  <a:prstClr val="black"/>
                </a:solidFill>
                <a:latin typeface="Meiryo UI" panose="020B0604030504040204" pitchFamily="50" charset="-128"/>
                <a:ea typeface="Meiryo UI" panose="020B0604030504040204" pitchFamily="50" charset="-128"/>
              </a:rPr>
              <a:t>億円　</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・交通施設　　 </a:t>
            </a:r>
            <a:r>
              <a:rPr lang="en-US" altLang="ja-JP" sz="900" b="1" dirty="0">
                <a:solidFill>
                  <a:prstClr val="black"/>
                </a:solidFill>
                <a:latin typeface="Meiryo UI" panose="020B0604030504040204" pitchFamily="50" charset="-128"/>
                <a:ea typeface="Meiryo UI" panose="020B0604030504040204" pitchFamily="50" charset="-128"/>
              </a:rPr>
              <a:t>114</a:t>
            </a:r>
            <a:r>
              <a:rPr lang="ja-JP" altLang="en-US" sz="900" b="1" dirty="0">
                <a:solidFill>
                  <a:prstClr val="black"/>
                </a:solidFill>
                <a:latin typeface="Meiryo UI" panose="020B0604030504040204" pitchFamily="50" charset="-128"/>
                <a:ea typeface="Meiryo UI" panose="020B0604030504040204" pitchFamily="50" charset="-128"/>
              </a:rPr>
              <a:t>億円</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・調査設計　 　　　</a:t>
            </a:r>
            <a:r>
              <a:rPr lang="en-US" altLang="ja-JP" sz="900" b="1" dirty="0">
                <a:solidFill>
                  <a:prstClr val="black"/>
                </a:solidFill>
                <a:latin typeface="Meiryo UI" panose="020B0604030504040204" pitchFamily="50" charset="-128"/>
                <a:ea typeface="Meiryo UI" panose="020B0604030504040204" pitchFamily="50" charset="-128"/>
              </a:rPr>
              <a:t>5</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・施工環境　　　 </a:t>
            </a:r>
            <a:r>
              <a:rPr lang="en-US" altLang="ja-JP" sz="900" b="1" dirty="0">
                <a:solidFill>
                  <a:prstClr val="black"/>
                </a:solidFill>
                <a:latin typeface="Meiryo UI" panose="020B0604030504040204" pitchFamily="50" charset="-128"/>
                <a:ea typeface="Meiryo UI" panose="020B0604030504040204" pitchFamily="50" charset="-128"/>
              </a:rPr>
              <a:t>84</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endParaRPr lang="ja-JP" altLang="en-US" sz="1000" b="1" dirty="0">
              <a:solidFill>
                <a:prstClr val="black"/>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1FE05-5617-E91E-A0D4-8312E0104B4A}"/>
              </a:ext>
            </a:extLst>
          </p:cNvPr>
          <p:cNvSpPr/>
          <p:nvPr/>
        </p:nvSpPr>
        <p:spPr bwMode="auto">
          <a:xfrm>
            <a:off x="2538714" y="2775129"/>
            <a:ext cx="1224000" cy="3434968"/>
          </a:xfrm>
          <a:prstGeom prst="rect">
            <a:avLst/>
          </a:prstGeom>
          <a:solidFill>
            <a:srgbClr val="FCD5B5"/>
          </a:solidFill>
          <a:ln w="9525">
            <a:solidFill>
              <a:schemeClr val="tx1"/>
            </a:solidFill>
            <a:miter lim="800000"/>
            <a:headEnd/>
            <a:tailEnd/>
          </a:ln>
          <a:effectLst/>
        </p:spPr>
        <p:txBody>
          <a:bodyPr wrap="none" lIns="3600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当初計画</a:t>
            </a: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　　　　　　</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1,850</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（物価上昇含）</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endParaRPr lang="en-US" altLang="ja-JP" sz="1000" b="1" dirty="0">
              <a:solidFill>
                <a:prstClr val="black"/>
              </a:solidFill>
              <a:latin typeface="Meiryo UI" panose="020B0604030504040204" pitchFamily="50" charset="-128"/>
              <a:ea typeface="Meiryo UI" panose="020B0604030504040204" pitchFamily="50" charset="-128"/>
            </a:endParaRPr>
          </a:p>
          <a:p>
            <a:pPr defTabSz="844042">
              <a:defRPr/>
            </a:pPr>
            <a:r>
              <a:rPr lang="en-US" altLang="ja-JP" sz="900" b="1" dirty="0">
                <a:solidFill>
                  <a:prstClr val="black"/>
                </a:solidFill>
                <a:latin typeface="Meiryo UI" panose="020B0604030504040204" pitchFamily="50" charset="-128"/>
                <a:ea typeface="Meiryo UI" panose="020B0604030504040204" pitchFamily="50" charset="-128"/>
              </a:rPr>
              <a:t>&lt;</a:t>
            </a:r>
            <a:r>
              <a:rPr lang="ja-JP" altLang="en-US" sz="900" b="1" dirty="0">
                <a:solidFill>
                  <a:prstClr val="black"/>
                </a:solidFill>
                <a:latin typeface="Meiryo UI" panose="020B0604030504040204" pitchFamily="50" charset="-128"/>
                <a:ea typeface="Meiryo UI" panose="020B0604030504040204" pitchFamily="50" charset="-128"/>
              </a:rPr>
              <a:t>内訳</a:t>
            </a:r>
            <a:r>
              <a:rPr lang="en-US" altLang="ja-JP" sz="900" b="1" dirty="0">
                <a:solidFill>
                  <a:prstClr val="black"/>
                </a:solidFill>
                <a:latin typeface="Meiryo UI" panose="020B0604030504040204" pitchFamily="50" charset="-128"/>
                <a:ea typeface="Meiryo UI" panose="020B0604030504040204" pitchFamily="50" charset="-128"/>
              </a:rPr>
              <a:t>&gt;</a:t>
            </a: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・大工区　　  </a:t>
            </a:r>
            <a:r>
              <a:rPr lang="en-US" altLang="ja-JP" sz="900" b="1" dirty="0">
                <a:solidFill>
                  <a:prstClr val="black"/>
                </a:solidFill>
                <a:latin typeface="Meiryo UI" panose="020B0604030504040204" pitchFamily="50" charset="-128"/>
                <a:ea typeface="Meiryo UI" panose="020B0604030504040204" pitchFamily="50" charset="-128"/>
              </a:rPr>
              <a:t>1019</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・主要施設　   </a:t>
            </a:r>
            <a:r>
              <a:rPr lang="en-US" altLang="ja-JP" sz="900" b="1" dirty="0">
                <a:solidFill>
                  <a:prstClr val="black"/>
                </a:solidFill>
                <a:latin typeface="Meiryo UI" panose="020B0604030504040204" pitchFamily="50" charset="-128"/>
                <a:ea typeface="Meiryo UI" panose="020B0604030504040204" pitchFamily="50" charset="-128"/>
              </a:rPr>
              <a:t>253</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・土木工区   　</a:t>
            </a:r>
            <a:r>
              <a:rPr lang="en-US" altLang="ja-JP" sz="900" b="1" dirty="0">
                <a:solidFill>
                  <a:prstClr val="black"/>
                </a:solidFill>
                <a:latin typeface="Meiryo UI" panose="020B0604030504040204" pitchFamily="50" charset="-128"/>
                <a:ea typeface="Meiryo UI" panose="020B0604030504040204" pitchFamily="50" charset="-128"/>
              </a:rPr>
              <a:t>122</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・インフラ設備  </a:t>
            </a:r>
            <a:r>
              <a:rPr lang="en-US" altLang="ja-JP" sz="900" b="1" dirty="0">
                <a:solidFill>
                  <a:prstClr val="black"/>
                </a:solidFill>
                <a:latin typeface="Meiryo UI" panose="020B0604030504040204" pitchFamily="50" charset="-128"/>
                <a:ea typeface="Meiryo UI" panose="020B0604030504040204" pitchFamily="50" charset="-128"/>
              </a:rPr>
              <a:t>269</a:t>
            </a:r>
            <a:r>
              <a:rPr lang="ja-JP" altLang="en-US" sz="900" b="1" dirty="0">
                <a:solidFill>
                  <a:prstClr val="black"/>
                </a:solidFill>
                <a:latin typeface="Meiryo UI" panose="020B0604030504040204" pitchFamily="50" charset="-128"/>
                <a:ea typeface="Meiryo UI" panose="020B0604030504040204" pitchFamily="50" charset="-128"/>
              </a:rPr>
              <a:t>億円　</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・交通施設　　 </a:t>
            </a:r>
            <a:r>
              <a:rPr lang="en-US" altLang="ja-JP" sz="900" b="1" dirty="0">
                <a:solidFill>
                  <a:prstClr val="black"/>
                </a:solidFill>
                <a:latin typeface="Meiryo UI" panose="020B0604030504040204" pitchFamily="50" charset="-128"/>
                <a:ea typeface="Meiryo UI" panose="020B0604030504040204" pitchFamily="50" charset="-128"/>
              </a:rPr>
              <a:t>115</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・調査設計　 　　</a:t>
            </a:r>
            <a:r>
              <a:rPr lang="en-US" altLang="ja-JP" sz="900" b="1" dirty="0">
                <a:solidFill>
                  <a:prstClr val="black"/>
                </a:solidFill>
                <a:latin typeface="Meiryo UI" panose="020B0604030504040204" pitchFamily="50" charset="-128"/>
                <a:ea typeface="Meiryo UI" panose="020B0604030504040204" pitchFamily="50" charset="-128"/>
              </a:rPr>
              <a:t>72</a:t>
            </a:r>
            <a:r>
              <a:rPr lang="ja-JP" altLang="en-US" sz="900" b="1" dirty="0">
                <a:solidFill>
                  <a:prstClr val="black"/>
                </a:solidFill>
                <a:latin typeface="Meiryo UI" panose="020B0604030504040204" pitchFamily="50" charset="-128"/>
                <a:ea typeface="Meiryo UI" panose="020B0604030504040204" pitchFamily="50" charset="-128"/>
              </a:rPr>
              <a:t>億円</a:t>
            </a:r>
            <a:endParaRPr lang="en-US" altLang="ja-JP" sz="900" b="1" dirty="0">
              <a:solidFill>
                <a:prstClr val="black"/>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2395B38A-7DEA-4097-2F0B-59285987ADE5}"/>
              </a:ext>
            </a:extLst>
          </p:cNvPr>
          <p:cNvSpPr/>
          <p:nvPr/>
        </p:nvSpPr>
        <p:spPr bwMode="auto">
          <a:xfrm>
            <a:off x="1724869" y="2779649"/>
            <a:ext cx="720000" cy="360000"/>
          </a:xfrm>
          <a:prstGeom prst="rect">
            <a:avLst/>
          </a:prstGeom>
          <a:solidFill>
            <a:schemeClr val="tx2">
              <a:lumMod val="20000"/>
              <a:lumOff val="80000"/>
            </a:scheme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物価上昇</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26" name="正方形/長方形 25">
            <a:extLst>
              <a:ext uri="{FF2B5EF4-FFF2-40B4-BE49-F238E27FC236}">
                <a16:creationId xmlns:a16="http://schemas.microsoft.com/office/drawing/2014/main" id="{2EFD3B1A-4FC2-8513-D90A-CD5679ABE160}"/>
              </a:ext>
            </a:extLst>
          </p:cNvPr>
          <p:cNvSpPr/>
          <p:nvPr/>
        </p:nvSpPr>
        <p:spPr bwMode="auto">
          <a:xfrm>
            <a:off x="1723027" y="3137231"/>
            <a:ext cx="720000" cy="3072866"/>
          </a:xfrm>
          <a:prstGeom prst="rect">
            <a:avLst/>
          </a:prstGeom>
          <a:solidFill>
            <a:srgbClr val="92D050">
              <a:alpha val="5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1,700</a:t>
            </a:r>
            <a:r>
              <a:rPr lang="ja-JP" altLang="en-US" sz="1000" b="1" dirty="0">
                <a:solidFill>
                  <a:prstClr val="black"/>
                </a:solidFill>
                <a:latin typeface="Meiryo UI" panose="020B0604030504040204" pitchFamily="50" charset="-128"/>
                <a:ea typeface="Meiryo UI" panose="020B0604030504040204" pitchFamily="50" charset="-128"/>
              </a:rPr>
              <a:t>億円</a:t>
            </a:r>
          </a:p>
        </p:txBody>
      </p:sp>
      <p:cxnSp>
        <p:nvCxnSpPr>
          <p:cNvPr id="28" name="直線コネクタ 27">
            <a:extLst>
              <a:ext uri="{FF2B5EF4-FFF2-40B4-BE49-F238E27FC236}">
                <a16:creationId xmlns:a16="http://schemas.microsoft.com/office/drawing/2014/main" id="{EC358A34-42AE-4856-1D2C-6EAFFF0048B1}"/>
              </a:ext>
            </a:extLst>
          </p:cNvPr>
          <p:cNvCxnSpPr>
            <a:cxnSpLocks/>
          </p:cNvCxnSpPr>
          <p:nvPr/>
        </p:nvCxnSpPr>
        <p:spPr>
          <a:xfrm>
            <a:off x="911424" y="6210096"/>
            <a:ext cx="984910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DF4A4E8-BC4F-4C73-CD1F-8D84AD11980C}"/>
              </a:ext>
            </a:extLst>
          </p:cNvPr>
          <p:cNvCxnSpPr>
            <a:cxnSpLocks/>
          </p:cNvCxnSpPr>
          <p:nvPr/>
        </p:nvCxnSpPr>
        <p:spPr>
          <a:xfrm flipV="1">
            <a:off x="2443026" y="2102328"/>
            <a:ext cx="6348685" cy="6814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2A4D95F3-3824-EC22-8D0B-DBC274D05FD9}"/>
              </a:ext>
            </a:extLst>
          </p:cNvPr>
          <p:cNvSpPr/>
          <p:nvPr/>
        </p:nvSpPr>
        <p:spPr bwMode="auto">
          <a:xfrm>
            <a:off x="8791711" y="1764311"/>
            <a:ext cx="720000" cy="324000"/>
          </a:xfrm>
          <a:prstGeom prst="rect">
            <a:avLst/>
          </a:prstGeom>
          <a:solidFill>
            <a:srgbClr val="FFFF00"/>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予備費</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130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31" name="正方形/長方形 30">
            <a:extLst>
              <a:ext uri="{FF2B5EF4-FFF2-40B4-BE49-F238E27FC236}">
                <a16:creationId xmlns:a16="http://schemas.microsoft.com/office/drawing/2014/main" id="{CD0BD870-DF10-48F5-82B7-5BCE568BDCEA}"/>
              </a:ext>
            </a:extLst>
          </p:cNvPr>
          <p:cNvSpPr/>
          <p:nvPr/>
        </p:nvSpPr>
        <p:spPr bwMode="auto">
          <a:xfrm>
            <a:off x="5382024" y="4064585"/>
            <a:ext cx="720000" cy="2145512"/>
          </a:xfrm>
          <a:prstGeom prst="rect">
            <a:avLst/>
          </a:prstGeom>
          <a:solidFill>
            <a:srgbClr val="92D050">
              <a:alpha val="5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     </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1,357</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32" name="正方形/長方形 31">
            <a:extLst>
              <a:ext uri="{FF2B5EF4-FFF2-40B4-BE49-F238E27FC236}">
                <a16:creationId xmlns:a16="http://schemas.microsoft.com/office/drawing/2014/main" id="{28598DE9-E585-4AA4-B5D7-4083C255EBCC}"/>
              </a:ext>
            </a:extLst>
          </p:cNvPr>
          <p:cNvSpPr/>
          <p:nvPr/>
        </p:nvSpPr>
        <p:spPr bwMode="auto">
          <a:xfrm>
            <a:off x="5380840" y="3128584"/>
            <a:ext cx="720000" cy="936000"/>
          </a:xfrm>
          <a:prstGeom prst="rect">
            <a:avLst/>
          </a:prstGeom>
          <a:solidFill>
            <a:srgbClr val="00FFCC">
              <a:alpha val="30000"/>
            </a:srgb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物価影響</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+343</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33" name="テキスト ボックス 32">
            <a:extLst>
              <a:ext uri="{FF2B5EF4-FFF2-40B4-BE49-F238E27FC236}">
                <a16:creationId xmlns:a16="http://schemas.microsoft.com/office/drawing/2014/main" id="{02262B64-BB34-46FE-8230-7701E2C28D95}"/>
              </a:ext>
            </a:extLst>
          </p:cNvPr>
          <p:cNvSpPr txBox="1"/>
          <p:nvPr/>
        </p:nvSpPr>
        <p:spPr>
          <a:xfrm>
            <a:off x="696961" y="3799737"/>
            <a:ext cx="1032196" cy="292388"/>
          </a:xfrm>
          <a:prstGeom prst="rect">
            <a:avLst/>
          </a:prstGeom>
          <a:noFill/>
        </p:spPr>
        <p:txBody>
          <a:bodyPr wrap="square" rtlCol="0">
            <a:spAutoFit/>
          </a:bodyPr>
          <a:lstStyle/>
          <a:p>
            <a:pPr defTabSz="844042">
              <a:defRPr/>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1,357</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左中かっこ 33">
            <a:extLst>
              <a:ext uri="{FF2B5EF4-FFF2-40B4-BE49-F238E27FC236}">
                <a16:creationId xmlns:a16="http://schemas.microsoft.com/office/drawing/2014/main" id="{4C9723BC-AE41-413F-9515-4C02B09DD880}"/>
              </a:ext>
            </a:extLst>
          </p:cNvPr>
          <p:cNvSpPr/>
          <p:nvPr/>
        </p:nvSpPr>
        <p:spPr>
          <a:xfrm>
            <a:off x="5139403" y="2783751"/>
            <a:ext cx="261590" cy="1290499"/>
          </a:xfrm>
          <a:prstGeom prst="leftBrace">
            <a:avLst>
              <a:gd name="adj1" fmla="val 8333"/>
              <a:gd name="adj2" fmla="val 22638"/>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A2FE35E-0FE6-41AA-AAD0-B498A0F6A233}"/>
              </a:ext>
            </a:extLst>
          </p:cNvPr>
          <p:cNvSpPr txBox="1"/>
          <p:nvPr/>
        </p:nvSpPr>
        <p:spPr>
          <a:xfrm>
            <a:off x="4735109" y="2694471"/>
            <a:ext cx="558623" cy="400110"/>
          </a:xfrm>
          <a:prstGeom prst="rect">
            <a:avLst/>
          </a:prstGeom>
          <a:noFill/>
        </p:spPr>
        <p:txBody>
          <a:bodyPr wrap="square" rtlCol="0">
            <a:spAutoFit/>
          </a:bodyPr>
          <a:lstStyle/>
          <a:p>
            <a:pPr algn="ctr" defTabSz="844042">
              <a:defRPr/>
            </a:pPr>
            <a:r>
              <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493</a:t>
            </a:r>
          </a:p>
          <a:p>
            <a:pPr algn="ctr" defTabSz="844042">
              <a:defRPr/>
            </a:pPr>
            <a:r>
              <a:rPr kumimoji="1"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0C0A1304-AF52-4128-8454-9AC2EAC08B10}"/>
              </a:ext>
            </a:extLst>
          </p:cNvPr>
          <p:cNvSpPr/>
          <p:nvPr/>
        </p:nvSpPr>
        <p:spPr bwMode="auto">
          <a:xfrm>
            <a:off x="8791711" y="2085959"/>
            <a:ext cx="720000" cy="360000"/>
          </a:xfrm>
          <a:prstGeom prst="rect">
            <a:avLst/>
          </a:prstGeom>
          <a:solidFill>
            <a:schemeClr val="tx2">
              <a:lumMod val="20000"/>
              <a:lumOff val="80000"/>
            </a:scheme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2" name="正方形/長方形 41">
            <a:extLst>
              <a:ext uri="{FF2B5EF4-FFF2-40B4-BE49-F238E27FC236}">
                <a16:creationId xmlns:a16="http://schemas.microsoft.com/office/drawing/2014/main" id="{2395B38A-7DEA-4097-2F0B-59285987ADE5}"/>
              </a:ext>
            </a:extLst>
          </p:cNvPr>
          <p:cNvSpPr/>
          <p:nvPr/>
        </p:nvSpPr>
        <p:spPr bwMode="auto">
          <a:xfrm>
            <a:off x="5382024" y="2777932"/>
            <a:ext cx="720000" cy="360000"/>
          </a:xfrm>
          <a:prstGeom prst="rect">
            <a:avLst/>
          </a:prstGeom>
          <a:solidFill>
            <a:schemeClr val="tx2">
              <a:lumMod val="20000"/>
              <a:lumOff val="80000"/>
            </a:schemeClr>
          </a:solidFill>
          <a:ln w="9525">
            <a:solidFill>
              <a:schemeClr val="tx1"/>
            </a:solidFill>
            <a:miter lim="800000"/>
            <a:headEnd/>
            <a:tailEnd/>
          </a:ln>
          <a:effectLst/>
        </p:spPr>
        <p:txBody>
          <a:bodyPr wrap="none" lIns="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150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4" name="正方形/長方形 43">
            <a:extLst>
              <a:ext uri="{FF2B5EF4-FFF2-40B4-BE49-F238E27FC236}">
                <a16:creationId xmlns:a16="http://schemas.microsoft.com/office/drawing/2014/main" id="{2A4D95F3-3824-EC22-8D0B-DBC274D05FD9}"/>
              </a:ext>
            </a:extLst>
          </p:cNvPr>
          <p:cNvSpPr/>
          <p:nvPr/>
        </p:nvSpPr>
        <p:spPr bwMode="auto">
          <a:xfrm>
            <a:off x="9708840" y="1765887"/>
            <a:ext cx="1224000" cy="324000"/>
          </a:xfrm>
          <a:prstGeom prst="rect">
            <a:avLst/>
          </a:prstGeom>
          <a:solidFill>
            <a:srgbClr val="FFFF00"/>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予備費</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130</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5" name="テキスト ボックス 44">
            <a:extLst>
              <a:ext uri="{FF2B5EF4-FFF2-40B4-BE49-F238E27FC236}">
                <a16:creationId xmlns:a16="http://schemas.microsoft.com/office/drawing/2014/main" id="{6A2FE35E-0FE6-41AA-AAD0-B498A0F6A233}"/>
              </a:ext>
            </a:extLst>
          </p:cNvPr>
          <p:cNvSpPr txBox="1"/>
          <p:nvPr/>
        </p:nvSpPr>
        <p:spPr>
          <a:xfrm>
            <a:off x="6165286" y="4990070"/>
            <a:ext cx="309696" cy="400110"/>
          </a:xfrm>
          <a:prstGeom prst="rect">
            <a:avLst/>
          </a:prstGeom>
          <a:noFill/>
        </p:spPr>
        <p:txBody>
          <a:bodyPr wrap="square" rtlCol="0">
            <a:spAutoFit/>
          </a:bodyPr>
          <a:lstStyle/>
          <a:p>
            <a:pPr algn="ctr" defTabSz="844042">
              <a:defRPr/>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6A2FE35E-0FE6-41AA-AAD0-B498A0F6A233}"/>
              </a:ext>
            </a:extLst>
          </p:cNvPr>
          <p:cNvSpPr txBox="1"/>
          <p:nvPr/>
        </p:nvSpPr>
        <p:spPr>
          <a:xfrm>
            <a:off x="7433529" y="5444540"/>
            <a:ext cx="309696" cy="400110"/>
          </a:xfrm>
          <a:prstGeom prst="rect">
            <a:avLst/>
          </a:prstGeom>
          <a:noFill/>
        </p:spPr>
        <p:txBody>
          <a:bodyPr wrap="square" rtlCol="0">
            <a:spAutoFit/>
          </a:bodyPr>
          <a:lstStyle/>
          <a:p>
            <a:pPr algn="ctr" defTabSz="844042">
              <a:defRPr/>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6A2FE35E-0FE6-41AA-AAD0-B498A0F6A233}"/>
              </a:ext>
            </a:extLst>
          </p:cNvPr>
          <p:cNvSpPr txBox="1"/>
          <p:nvPr/>
        </p:nvSpPr>
        <p:spPr>
          <a:xfrm>
            <a:off x="8404863" y="5194603"/>
            <a:ext cx="309696" cy="400110"/>
          </a:xfrm>
          <a:prstGeom prst="rect">
            <a:avLst/>
          </a:prstGeom>
          <a:noFill/>
        </p:spPr>
        <p:txBody>
          <a:bodyPr wrap="square" rtlCol="0">
            <a:spAutoFit/>
          </a:bodyPr>
          <a:lstStyle/>
          <a:p>
            <a:pPr algn="ctr" defTabSz="844042">
              <a:defRPr/>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CD0BD870-DF10-48F5-82B7-5BCE568BDCEA}"/>
              </a:ext>
            </a:extLst>
          </p:cNvPr>
          <p:cNvSpPr/>
          <p:nvPr/>
        </p:nvSpPr>
        <p:spPr bwMode="auto">
          <a:xfrm>
            <a:off x="6599897" y="5272405"/>
            <a:ext cx="720000" cy="936000"/>
          </a:xfrm>
          <a:prstGeom prst="rect">
            <a:avLst/>
          </a:prstGeom>
          <a:solidFill>
            <a:srgbClr val="92D050">
              <a:alpha val="50000"/>
            </a:srgbClr>
          </a:solidFill>
          <a:ln w="9525">
            <a:solidFill>
              <a:schemeClr val="tx1"/>
            </a:solidFill>
            <a:miter lim="800000"/>
            <a:headEnd/>
            <a:tailEnd/>
          </a:ln>
          <a:effectLst/>
        </p:spPr>
        <p:txBody>
          <a:bodyPr wrap="none" rtlCol="0" anchor="ctr"/>
          <a:lstStyle/>
          <a:p>
            <a:pP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a:t>
            </a:r>
            <a:r>
              <a:rPr lang="en-US" altLang="ja-JP" sz="1000" b="1" dirty="0">
                <a:solidFill>
                  <a:prstClr val="black"/>
                </a:solidFill>
                <a:latin typeface="Meiryo UI" panose="020B0604030504040204" pitchFamily="50" charset="-128"/>
                <a:ea typeface="Meiryo UI" panose="020B0604030504040204" pitchFamily="50" charset="-128"/>
              </a:rPr>
              <a:t>】</a:t>
            </a:r>
          </a:p>
          <a:p>
            <a:pPr defTabSz="844042">
              <a:defRPr/>
            </a:pPr>
            <a:r>
              <a:rPr lang="en-US" altLang="ja-JP" sz="1000" b="1" dirty="0">
                <a:solidFill>
                  <a:prstClr val="black"/>
                </a:solidFill>
                <a:latin typeface="Meiryo UI" panose="020B0604030504040204" pitchFamily="50" charset="-128"/>
                <a:ea typeface="Meiryo UI" panose="020B0604030504040204" pitchFamily="50" charset="-128"/>
              </a:rPr>
              <a:t>343</a:t>
            </a:r>
            <a:r>
              <a:rPr lang="ja-JP" altLang="en-US" sz="1000" b="1" dirty="0">
                <a:solidFill>
                  <a:prstClr val="black"/>
                </a:solidFill>
                <a:latin typeface="Meiryo UI" panose="020B0604030504040204" pitchFamily="50" charset="-128"/>
                <a:ea typeface="Meiryo UI" panose="020B0604030504040204" pitchFamily="50" charset="-128"/>
              </a:rPr>
              <a:t>億円</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0C0A1304-AF52-4128-8454-9AC2EAC08B10}"/>
              </a:ext>
            </a:extLst>
          </p:cNvPr>
          <p:cNvSpPr/>
          <p:nvPr/>
        </p:nvSpPr>
        <p:spPr bwMode="auto">
          <a:xfrm>
            <a:off x="6582380" y="3630635"/>
            <a:ext cx="720000" cy="432000"/>
          </a:xfrm>
          <a:prstGeom prst="rect">
            <a:avLst/>
          </a:prstGeom>
          <a:solidFill>
            <a:srgbClr val="00FFCC">
              <a:alpha val="30000"/>
            </a:srgbClr>
          </a:solidFill>
          <a:ln w="9525">
            <a:solidFill>
              <a:schemeClr val="tx1"/>
            </a:solidFill>
            <a:miter lim="800000"/>
            <a:headEnd/>
            <a:tailEnd/>
          </a:ln>
          <a:effectLst/>
        </p:spPr>
        <p:txBody>
          <a:bodyPr wrap="none" lIns="36000" rIns="0"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物価影響</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184</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48" name="正方形/長方形 47">
            <a:extLst>
              <a:ext uri="{FF2B5EF4-FFF2-40B4-BE49-F238E27FC236}">
                <a16:creationId xmlns:a16="http://schemas.microsoft.com/office/drawing/2014/main" id="{CD0BD870-DF10-48F5-82B7-5BCE568BDCEA}"/>
              </a:ext>
            </a:extLst>
          </p:cNvPr>
          <p:cNvSpPr/>
          <p:nvPr/>
        </p:nvSpPr>
        <p:spPr bwMode="auto">
          <a:xfrm>
            <a:off x="7753738" y="6212690"/>
            <a:ext cx="720000" cy="494609"/>
          </a:xfrm>
          <a:prstGeom prst="rect">
            <a:avLst/>
          </a:prstGeom>
          <a:solidFill>
            <a:srgbClr val="92D050">
              <a:alpha val="50000"/>
            </a:srgbClr>
          </a:solidFill>
          <a:ln w="9525">
            <a:solidFill>
              <a:schemeClr val="tx1"/>
            </a:solidFill>
            <a:miter lim="800000"/>
            <a:headEnd/>
            <a:tailEnd/>
          </a:ln>
          <a:effectLst/>
        </p:spPr>
        <p:txBody>
          <a:bodyPr wrap="none" rtlCol="0" anchor="ctr"/>
          <a:lstStyle/>
          <a:p>
            <a:pPr algn="ctr" defTabSz="844042">
              <a:defRPr/>
            </a:pPr>
            <a:r>
              <a:rPr lang="en-US" altLang="ja-JP" sz="1000" b="1" dirty="0">
                <a:solidFill>
                  <a:prstClr val="black"/>
                </a:solidFill>
                <a:latin typeface="Meiryo UI" panose="020B0604030504040204" pitchFamily="50" charset="-128"/>
                <a:ea typeface="Meiryo UI"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rPr>
              <a:t>工事内容の</a:t>
            </a: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見直しほか</a:t>
            </a:r>
            <a:r>
              <a:rPr lang="en-US" altLang="ja-JP" sz="1000" b="1" dirty="0">
                <a:solidFill>
                  <a:prstClr val="black"/>
                </a:solidFill>
                <a:latin typeface="Meiryo UI" panose="020B0604030504040204" pitchFamily="50" charset="-128"/>
                <a:ea typeface="Meiryo UI" panose="020B0604030504040204" pitchFamily="50" charset="-128"/>
              </a:rPr>
              <a:t>】</a:t>
            </a:r>
          </a:p>
          <a:p>
            <a:pPr algn="ctr" defTabSz="844042">
              <a:defRPr/>
            </a:pPr>
            <a:r>
              <a:rPr lang="ja-JP" altLang="en-US" sz="1000" b="1" dirty="0">
                <a:solidFill>
                  <a:prstClr val="black"/>
                </a:solidFill>
                <a:latin typeface="Meiryo UI" panose="020B0604030504040204" pitchFamily="50" charset="-128"/>
                <a:ea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rPr>
              <a:t>157</a:t>
            </a:r>
            <a:r>
              <a:rPr lang="ja-JP" altLang="en-US" sz="1000" b="1" dirty="0">
                <a:solidFill>
                  <a:prstClr val="black"/>
                </a:solidFill>
                <a:latin typeface="Meiryo UI" panose="020B0604030504040204" pitchFamily="50" charset="-128"/>
                <a:ea typeface="Meiryo UI" panose="020B0604030504040204" pitchFamily="50" charset="-128"/>
              </a:rPr>
              <a:t>億円</a:t>
            </a:r>
          </a:p>
        </p:txBody>
      </p:sp>
      <p:sp>
        <p:nvSpPr>
          <p:cNvPr id="68" name="角丸四角形 67"/>
          <p:cNvSpPr/>
          <p:nvPr/>
        </p:nvSpPr>
        <p:spPr bwMode="auto">
          <a:xfrm>
            <a:off x="4831970" y="1632078"/>
            <a:ext cx="6345877" cy="5172785"/>
          </a:xfrm>
          <a:prstGeom prst="roundRect">
            <a:avLst>
              <a:gd name="adj" fmla="val 5859"/>
            </a:avLst>
          </a:prstGeom>
          <a:noFill/>
          <a:ln w="38100">
            <a:solidFill>
              <a:schemeClr val="tx1"/>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50" name="直線矢印コネクタ 49">
            <a:extLst>
              <a:ext uri="{FF2B5EF4-FFF2-40B4-BE49-F238E27FC236}">
                <a16:creationId xmlns:a16="http://schemas.microsoft.com/office/drawing/2014/main" id="{5D1021D3-DBDF-4DC7-85AE-1A3EAB1E8225}"/>
              </a:ext>
            </a:extLst>
          </p:cNvPr>
          <p:cNvCxnSpPr>
            <a:cxnSpLocks/>
          </p:cNvCxnSpPr>
          <p:nvPr/>
        </p:nvCxnSpPr>
        <p:spPr>
          <a:xfrm>
            <a:off x="6097993" y="3797230"/>
            <a:ext cx="565497" cy="14669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吹き出し: 角を丸めた四角形 70">
            <a:extLst>
              <a:ext uri="{FF2B5EF4-FFF2-40B4-BE49-F238E27FC236}">
                <a16:creationId xmlns:a16="http://schemas.microsoft.com/office/drawing/2014/main" id="{7D216E82-0687-4203-8113-6E4BC24760AA}"/>
              </a:ext>
            </a:extLst>
          </p:cNvPr>
          <p:cNvSpPr/>
          <p:nvPr/>
        </p:nvSpPr>
        <p:spPr>
          <a:xfrm>
            <a:off x="6863628" y="4224277"/>
            <a:ext cx="1048526" cy="529352"/>
          </a:xfrm>
          <a:prstGeom prst="wedgeRoundRectCallout">
            <a:avLst>
              <a:gd name="adj1" fmla="val -87043"/>
              <a:gd name="adj2" fmla="val 47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物価の影響を受けて発注できなかった</a:t>
            </a:r>
            <a:endParaRPr lang="en-US" altLang="ja-JP" sz="900" b="1" dirty="0">
              <a:solidFill>
                <a:prstClr val="black"/>
              </a:solidFill>
              <a:latin typeface="Meiryo UI" panose="020B0604030504040204" pitchFamily="50" charset="-128"/>
              <a:ea typeface="Meiryo UI" panose="020B0604030504040204" pitchFamily="50" charset="-128"/>
            </a:endParaRPr>
          </a:p>
          <a:p>
            <a:pPr defTabSz="844042">
              <a:defRPr/>
            </a:pPr>
            <a:r>
              <a:rPr lang="ja-JP" altLang="en-US" sz="900" b="1" dirty="0">
                <a:solidFill>
                  <a:prstClr val="black"/>
                </a:solidFill>
                <a:latin typeface="Meiryo UI" panose="020B0604030504040204" pitchFamily="50" charset="-128"/>
                <a:ea typeface="Meiryo UI" panose="020B0604030504040204" pitchFamily="50" charset="-128"/>
              </a:rPr>
              <a:t>工事費</a:t>
            </a:r>
          </a:p>
        </p:txBody>
      </p:sp>
      <p:grpSp>
        <p:nvGrpSpPr>
          <p:cNvPr id="73" name="グループ化 72">
            <a:extLst>
              <a:ext uri="{FF2B5EF4-FFF2-40B4-BE49-F238E27FC236}">
                <a16:creationId xmlns:a16="http://schemas.microsoft.com/office/drawing/2014/main" id="{48B30C57-4F6B-4101-88A8-84D55C2D8929}"/>
              </a:ext>
            </a:extLst>
          </p:cNvPr>
          <p:cNvGrpSpPr/>
          <p:nvPr/>
        </p:nvGrpSpPr>
        <p:grpSpPr>
          <a:xfrm>
            <a:off x="5244287" y="5983869"/>
            <a:ext cx="995473" cy="96346"/>
            <a:chOff x="0" y="0"/>
            <a:chExt cx="4822566" cy="497448"/>
          </a:xfrm>
        </p:grpSpPr>
        <p:sp>
          <p:nvSpPr>
            <p:cNvPr id="74" name="フリーフォーム: 図形 73">
              <a:extLst>
                <a:ext uri="{FF2B5EF4-FFF2-40B4-BE49-F238E27FC236}">
                  <a16:creationId xmlns:a16="http://schemas.microsoft.com/office/drawing/2014/main" id="{AEEBA1E9-A3CF-41E5-9992-B108A5703DD1}"/>
                </a:ext>
              </a:extLst>
            </p:cNvPr>
            <p:cNvSpPr/>
            <p:nvPr/>
          </p:nvSpPr>
          <p:spPr>
            <a:xfrm>
              <a:off x="0" y="0"/>
              <a:ext cx="4811097" cy="247854"/>
            </a:xfrm>
            <a:custGeom>
              <a:avLst/>
              <a:gdLst>
                <a:gd name="connsiteX0" fmla="*/ 0 w 4811097"/>
                <a:gd name="connsiteY0" fmla="*/ 233267 h 247854"/>
                <a:gd name="connsiteX1" fmla="*/ 685217 w 4811097"/>
                <a:gd name="connsiteY1" fmla="*/ 9721 h 247854"/>
                <a:gd name="connsiteX2" fmla="*/ 1375293 w 4811097"/>
                <a:gd name="connsiteY2" fmla="*/ 247846 h 247854"/>
                <a:gd name="connsiteX3" fmla="*/ 2060510 w 4811097"/>
                <a:gd name="connsiteY3" fmla="*/ 2 h 247854"/>
                <a:gd name="connsiteX4" fmla="*/ 2740867 w 4811097"/>
                <a:gd name="connsiteY4" fmla="*/ 242987 h 247854"/>
                <a:gd name="connsiteX5" fmla="*/ 3430944 w 4811097"/>
                <a:gd name="connsiteY5" fmla="*/ 9721 h 247854"/>
                <a:gd name="connsiteX6" fmla="*/ 4111301 w 4811097"/>
                <a:gd name="connsiteY6" fmla="*/ 242987 h 247854"/>
                <a:gd name="connsiteX7" fmla="*/ 4811097 w 4811097"/>
                <a:gd name="connsiteY7" fmla="*/ 9721 h 24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097" h="247854">
                  <a:moveTo>
                    <a:pt x="0" y="233267"/>
                  </a:moveTo>
                  <a:cubicBezTo>
                    <a:pt x="228001" y="120279"/>
                    <a:pt x="456002" y="7291"/>
                    <a:pt x="685217" y="9721"/>
                  </a:cubicBezTo>
                  <a:cubicBezTo>
                    <a:pt x="914432" y="12151"/>
                    <a:pt x="1146078" y="249466"/>
                    <a:pt x="1375293" y="247846"/>
                  </a:cubicBezTo>
                  <a:cubicBezTo>
                    <a:pt x="1604508" y="246226"/>
                    <a:pt x="1832914" y="812"/>
                    <a:pt x="2060510" y="2"/>
                  </a:cubicBezTo>
                  <a:cubicBezTo>
                    <a:pt x="2288106" y="-808"/>
                    <a:pt x="2512461" y="241367"/>
                    <a:pt x="2740867" y="242987"/>
                  </a:cubicBezTo>
                  <a:cubicBezTo>
                    <a:pt x="2969273" y="244607"/>
                    <a:pt x="3202538" y="9721"/>
                    <a:pt x="3430944" y="9721"/>
                  </a:cubicBezTo>
                  <a:cubicBezTo>
                    <a:pt x="3659350" y="9721"/>
                    <a:pt x="3881276" y="242987"/>
                    <a:pt x="4111301" y="242987"/>
                  </a:cubicBezTo>
                  <a:cubicBezTo>
                    <a:pt x="4341326" y="242987"/>
                    <a:pt x="4576211" y="126354"/>
                    <a:pt x="4811097" y="972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5" name="フリーフォーム: 図形 74">
              <a:extLst>
                <a:ext uri="{FF2B5EF4-FFF2-40B4-BE49-F238E27FC236}">
                  <a16:creationId xmlns:a16="http://schemas.microsoft.com/office/drawing/2014/main" id="{5AA9569A-1B2B-40EE-8108-7A3E24816A49}"/>
                </a:ext>
              </a:extLst>
            </p:cNvPr>
            <p:cNvSpPr/>
            <p:nvPr/>
          </p:nvSpPr>
          <p:spPr>
            <a:xfrm>
              <a:off x="11469" y="249594"/>
              <a:ext cx="4811097" cy="247854"/>
            </a:xfrm>
            <a:custGeom>
              <a:avLst/>
              <a:gdLst>
                <a:gd name="connsiteX0" fmla="*/ 0 w 4811097"/>
                <a:gd name="connsiteY0" fmla="*/ 233267 h 247854"/>
                <a:gd name="connsiteX1" fmla="*/ 685217 w 4811097"/>
                <a:gd name="connsiteY1" fmla="*/ 9721 h 247854"/>
                <a:gd name="connsiteX2" fmla="*/ 1375293 w 4811097"/>
                <a:gd name="connsiteY2" fmla="*/ 247846 h 247854"/>
                <a:gd name="connsiteX3" fmla="*/ 2060510 w 4811097"/>
                <a:gd name="connsiteY3" fmla="*/ 2 h 247854"/>
                <a:gd name="connsiteX4" fmla="*/ 2740867 w 4811097"/>
                <a:gd name="connsiteY4" fmla="*/ 242987 h 247854"/>
                <a:gd name="connsiteX5" fmla="*/ 3430944 w 4811097"/>
                <a:gd name="connsiteY5" fmla="*/ 9721 h 247854"/>
                <a:gd name="connsiteX6" fmla="*/ 4111301 w 4811097"/>
                <a:gd name="connsiteY6" fmla="*/ 242987 h 247854"/>
                <a:gd name="connsiteX7" fmla="*/ 4811097 w 4811097"/>
                <a:gd name="connsiteY7" fmla="*/ 9721 h 24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097" h="247854">
                  <a:moveTo>
                    <a:pt x="0" y="233267"/>
                  </a:moveTo>
                  <a:cubicBezTo>
                    <a:pt x="228001" y="120279"/>
                    <a:pt x="456002" y="7291"/>
                    <a:pt x="685217" y="9721"/>
                  </a:cubicBezTo>
                  <a:cubicBezTo>
                    <a:pt x="914432" y="12151"/>
                    <a:pt x="1146078" y="249466"/>
                    <a:pt x="1375293" y="247846"/>
                  </a:cubicBezTo>
                  <a:cubicBezTo>
                    <a:pt x="1604508" y="246226"/>
                    <a:pt x="1832914" y="812"/>
                    <a:pt x="2060510" y="2"/>
                  </a:cubicBezTo>
                  <a:cubicBezTo>
                    <a:pt x="2288106" y="-808"/>
                    <a:pt x="2512461" y="241367"/>
                    <a:pt x="2740867" y="242987"/>
                  </a:cubicBezTo>
                  <a:cubicBezTo>
                    <a:pt x="2969273" y="244607"/>
                    <a:pt x="3202538" y="9721"/>
                    <a:pt x="3430944" y="9721"/>
                  </a:cubicBezTo>
                  <a:cubicBezTo>
                    <a:pt x="3659350" y="9721"/>
                    <a:pt x="3881276" y="242987"/>
                    <a:pt x="4111301" y="242987"/>
                  </a:cubicBezTo>
                  <a:cubicBezTo>
                    <a:pt x="4341326" y="242987"/>
                    <a:pt x="4576211" y="126354"/>
                    <a:pt x="4811097" y="972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76" name="グループ化 75">
            <a:extLst>
              <a:ext uri="{FF2B5EF4-FFF2-40B4-BE49-F238E27FC236}">
                <a16:creationId xmlns:a16="http://schemas.microsoft.com/office/drawing/2014/main" id="{56636D59-9166-4F39-B551-628ECE9E01C1}"/>
              </a:ext>
            </a:extLst>
          </p:cNvPr>
          <p:cNvGrpSpPr/>
          <p:nvPr/>
        </p:nvGrpSpPr>
        <p:grpSpPr>
          <a:xfrm>
            <a:off x="1665494" y="5966037"/>
            <a:ext cx="2178869" cy="154361"/>
            <a:chOff x="0" y="0"/>
            <a:chExt cx="7661869" cy="481523"/>
          </a:xfrm>
        </p:grpSpPr>
        <p:sp>
          <p:nvSpPr>
            <p:cNvPr id="77" name="フリーフォーム: 図形 76">
              <a:extLst>
                <a:ext uri="{FF2B5EF4-FFF2-40B4-BE49-F238E27FC236}">
                  <a16:creationId xmlns:a16="http://schemas.microsoft.com/office/drawing/2014/main" id="{C19ECDA7-CAF4-4BA6-AD57-DF35FA8220AA}"/>
                </a:ext>
              </a:extLst>
            </p:cNvPr>
            <p:cNvSpPr/>
            <p:nvPr/>
          </p:nvSpPr>
          <p:spPr>
            <a:xfrm>
              <a:off x="0" y="0"/>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8" name="フリーフォーム: 図形 77">
              <a:extLst>
                <a:ext uri="{FF2B5EF4-FFF2-40B4-BE49-F238E27FC236}">
                  <a16:creationId xmlns:a16="http://schemas.microsoft.com/office/drawing/2014/main" id="{C1AD5F3C-E469-4011-9DA6-CFC8F294C9B8}"/>
                </a:ext>
              </a:extLst>
            </p:cNvPr>
            <p:cNvSpPr/>
            <p:nvPr/>
          </p:nvSpPr>
          <p:spPr>
            <a:xfrm>
              <a:off x="31402" y="230276"/>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94" name="グループ化 93">
            <a:extLst>
              <a:ext uri="{FF2B5EF4-FFF2-40B4-BE49-F238E27FC236}">
                <a16:creationId xmlns:a16="http://schemas.microsoft.com/office/drawing/2014/main" id="{5964C0B4-2BFC-4CE7-B143-25E785F7AB2E}"/>
              </a:ext>
            </a:extLst>
          </p:cNvPr>
          <p:cNvGrpSpPr/>
          <p:nvPr/>
        </p:nvGrpSpPr>
        <p:grpSpPr>
          <a:xfrm>
            <a:off x="8688288" y="5920454"/>
            <a:ext cx="2304000" cy="154361"/>
            <a:chOff x="0" y="0"/>
            <a:chExt cx="7661869" cy="481523"/>
          </a:xfrm>
        </p:grpSpPr>
        <p:sp>
          <p:nvSpPr>
            <p:cNvPr id="95" name="フリーフォーム: 図形 94">
              <a:extLst>
                <a:ext uri="{FF2B5EF4-FFF2-40B4-BE49-F238E27FC236}">
                  <a16:creationId xmlns:a16="http://schemas.microsoft.com/office/drawing/2014/main" id="{83BC803A-8A8D-4F37-B5E8-071A74C34B04}"/>
                </a:ext>
              </a:extLst>
            </p:cNvPr>
            <p:cNvSpPr/>
            <p:nvPr/>
          </p:nvSpPr>
          <p:spPr>
            <a:xfrm>
              <a:off x="0" y="0"/>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6" name="フリーフォーム: 図形 95">
              <a:extLst>
                <a:ext uri="{FF2B5EF4-FFF2-40B4-BE49-F238E27FC236}">
                  <a16:creationId xmlns:a16="http://schemas.microsoft.com/office/drawing/2014/main" id="{73F07862-8FDC-474F-9D9F-F70674855551}"/>
                </a:ext>
              </a:extLst>
            </p:cNvPr>
            <p:cNvSpPr/>
            <p:nvPr/>
          </p:nvSpPr>
          <p:spPr>
            <a:xfrm>
              <a:off x="31402" y="230276"/>
              <a:ext cx="7630467" cy="251247"/>
            </a:xfrm>
            <a:custGeom>
              <a:avLst/>
              <a:gdLst>
                <a:gd name="connsiteX0" fmla="*/ 0 w 7630467"/>
                <a:gd name="connsiteY0" fmla="*/ 251209 h 251247"/>
                <a:gd name="connsiteX1" fmla="*/ 690824 w 7630467"/>
                <a:gd name="connsiteY1" fmla="*/ 20934 h 251247"/>
                <a:gd name="connsiteX2" fmla="*/ 1413050 w 7630467"/>
                <a:gd name="connsiteY2" fmla="*/ 230275 h 251247"/>
                <a:gd name="connsiteX3" fmla="*/ 2093407 w 7630467"/>
                <a:gd name="connsiteY3" fmla="*/ 10467 h 251247"/>
                <a:gd name="connsiteX4" fmla="*/ 2794698 w 7630467"/>
                <a:gd name="connsiteY4" fmla="*/ 240742 h 251247"/>
                <a:gd name="connsiteX5" fmla="*/ 3485522 w 7630467"/>
                <a:gd name="connsiteY5" fmla="*/ 10467 h 251247"/>
                <a:gd name="connsiteX6" fmla="*/ 4165879 w 7630467"/>
                <a:gd name="connsiteY6" fmla="*/ 240742 h 251247"/>
                <a:gd name="connsiteX7" fmla="*/ 4856703 w 7630467"/>
                <a:gd name="connsiteY7" fmla="*/ 10467 h 251247"/>
                <a:gd name="connsiteX8" fmla="*/ 5547528 w 7630467"/>
                <a:gd name="connsiteY8" fmla="*/ 251209 h 251247"/>
                <a:gd name="connsiteX9" fmla="*/ 6238352 w 7630467"/>
                <a:gd name="connsiteY9" fmla="*/ 20934 h 251247"/>
                <a:gd name="connsiteX10" fmla="*/ 6929176 w 7630467"/>
                <a:gd name="connsiteY10" fmla="*/ 251209 h 251247"/>
                <a:gd name="connsiteX11" fmla="*/ 7630467 w 7630467"/>
                <a:gd name="connsiteY11" fmla="*/ 0 h 2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0467" h="251247">
                  <a:moveTo>
                    <a:pt x="0" y="251209"/>
                  </a:moveTo>
                  <a:cubicBezTo>
                    <a:pt x="227658" y="137816"/>
                    <a:pt x="455316" y="24423"/>
                    <a:pt x="690824" y="20934"/>
                  </a:cubicBezTo>
                  <a:cubicBezTo>
                    <a:pt x="926332" y="17445"/>
                    <a:pt x="1179286" y="232019"/>
                    <a:pt x="1413050" y="230275"/>
                  </a:cubicBezTo>
                  <a:cubicBezTo>
                    <a:pt x="1646814" y="228531"/>
                    <a:pt x="1863132" y="8723"/>
                    <a:pt x="2093407" y="10467"/>
                  </a:cubicBezTo>
                  <a:cubicBezTo>
                    <a:pt x="2323682" y="12211"/>
                    <a:pt x="2562679" y="240742"/>
                    <a:pt x="2794698" y="240742"/>
                  </a:cubicBezTo>
                  <a:cubicBezTo>
                    <a:pt x="3026717" y="240742"/>
                    <a:pt x="3256992" y="10467"/>
                    <a:pt x="3485522" y="10467"/>
                  </a:cubicBezTo>
                  <a:cubicBezTo>
                    <a:pt x="3714052" y="10467"/>
                    <a:pt x="3937349" y="240742"/>
                    <a:pt x="4165879" y="240742"/>
                  </a:cubicBezTo>
                  <a:cubicBezTo>
                    <a:pt x="4394409" y="240742"/>
                    <a:pt x="4626428" y="8723"/>
                    <a:pt x="4856703" y="10467"/>
                  </a:cubicBezTo>
                  <a:cubicBezTo>
                    <a:pt x="5086978" y="12211"/>
                    <a:pt x="5317253" y="249465"/>
                    <a:pt x="5547528" y="251209"/>
                  </a:cubicBezTo>
                  <a:cubicBezTo>
                    <a:pt x="5777803" y="252953"/>
                    <a:pt x="6008077" y="20934"/>
                    <a:pt x="6238352" y="20934"/>
                  </a:cubicBezTo>
                  <a:cubicBezTo>
                    <a:pt x="6468627" y="20934"/>
                    <a:pt x="6697157" y="254698"/>
                    <a:pt x="6929176" y="251209"/>
                  </a:cubicBezTo>
                  <a:cubicBezTo>
                    <a:pt x="7161195" y="247720"/>
                    <a:pt x="7395831" y="123860"/>
                    <a:pt x="7630467"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 name="テキスト ボックス 3">
            <a:extLst>
              <a:ext uri="{FF2B5EF4-FFF2-40B4-BE49-F238E27FC236}">
                <a16:creationId xmlns:a16="http://schemas.microsoft.com/office/drawing/2014/main" id="{96C12B38-182A-BE18-866E-7861BB045CB2}"/>
              </a:ext>
            </a:extLst>
          </p:cNvPr>
          <p:cNvSpPr txBox="1"/>
          <p:nvPr/>
        </p:nvSpPr>
        <p:spPr>
          <a:xfrm>
            <a:off x="10437812" y="64166"/>
            <a:ext cx="1673636" cy="553998"/>
          </a:xfrm>
          <a:prstGeom prst="rect">
            <a:avLst/>
          </a:prstGeom>
          <a:noFill/>
          <a:ln>
            <a:solidFill>
              <a:schemeClr val="tx1"/>
            </a:solid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資料２</a:t>
            </a:r>
            <a:endParaRPr lang="en-US" altLang="ja-JP"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大阪府・市万博推進局</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4430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2</a:t>
            </a:fld>
            <a:endParaRPr lang="ja-JP" altLang="en-US" b="1" dirty="0">
              <a:solidFill>
                <a:schemeClr val="tx1"/>
              </a:solidFill>
            </a:endParaRPr>
          </a:p>
        </p:txBody>
      </p:sp>
      <p:sp>
        <p:nvSpPr>
          <p:cNvPr id="3" name="正方形/長方形 2">
            <a:extLst>
              <a:ext uri="{FF2B5EF4-FFF2-40B4-BE49-F238E27FC236}">
                <a16:creationId xmlns:a16="http://schemas.microsoft.com/office/drawing/2014/main" id="{CADF502E-6F6D-13D3-7FAD-1F4A49C0B3CE}"/>
              </a:ext>
            </a:extLst>
          </p:cNvPr>
          <p:cNvSpPr/>
          <p:nvPr/>
        </p:nvSpPr>
        <p:spPr>
          <a:xfrm>
            <a:off x="10595865" y="186983"/>
            <a:ext cx="1369421" cy="50571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正方形/長方形 5"/>
          <p:cNvSpPr/>
          <p:nvPr/>
        </p:nvSpPr>
        <p:spPr>
          <a:xfrm>
            <a:off x="289640" y="57564"/>
            <a:ext cx="6336704" cy="669414"/>
          </a:xfrm>
          <a:prstGeom prst="rect">
            <a:avLst/>
          </a:prstGeom>
        </p:spPr>
        <p:txBody>
          <a:bodyPr wrap="square">
            <a:spAutoFit/>
          </a:bodyPr>
          <a:lstStyle/>
          <a:p>
            <a:pPr marL="358775" lvl="0" indent="-358775">
              <a:lnSpc>
                <a:spcPts val="4500"/>
              </a:lnSpc>
              <a:defRPr/>
            </a:pP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rPr>
              <a:t>物価上昇＋</a:t>
            </a: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527</a:t>
            </a:r>
            <a:r>
              <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rPr>
              <a:t>億円について</a:t>
            </a: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 name="正方形/長方形 7"/>
          <p:cNvSpPr/>
          <p:nvPr/>
        </p:nvSpPr>
        <p:spPr>
          <a:xfrm>
            <a:off x="335360" y="620688"/>
            <a:ext cx="11629926" cy="839204"/>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○物価上昇＋</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527</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億円の算出のもとになる会場建設費の各年度の事業費は、</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000" spc="-40" dirty="0">
                <a:latin typeface="UD デジタル 教科書体 NK-B" panose="02020700000000000000" pitchFamily="18" charset="-128"/>
                <a:ea typeface="UD デジタル 教科書体 NK-B" panose="02020700000000000000" pitchFamily="18" charset="-128"/>
              </a:rPr>
              <a:t>大阪府・市が会場建設費補助金の執行管理において、これまで確認してきた年割額と整合</a:t>
            </a:r>
            <a:endParaRPr lang="en-US" altLang="ja-JP" sz="2000" spc="-40" dirty="0">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679DEAEF-B972-42E0-946D-0888F8FF2D84}"/>
              </a:ext>
            </a:extLst>
          </p:cNvPr>
          <p:cNvSpPr/>
          <p:nvPr/>
        </p:nvSpPr>
        <p:spPr>
          <a:xfrm>
            <a:off x="373133" y="3141179"/>
            <a:ext cx="11629926" cy="1223925"/>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○協会の物価影響額は、一般社団法人日本建設連合会が公表</a:t>
            </a:r>
            <a:r>
              <a:rPr lang="en-US" altLang="ja-JP" sz="11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している、</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2021</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年</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1</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月から</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2023</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年</a:t>
            </a:r>
            <a:r>
              <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rPr>
              <a:t>3</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月（２６か月）の資材価格（２８％）及び労務費（１０％）の上昇率をもとに算出</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この上昇率を年平均にすると、</a:t>
            </a:r>
            <a:r>
              <a:rPr lang="ja-JP" altLang="en-US" sz="2000" spc="-40" dirty="0">
                <a:latin typeface="UD デジタル 教科書体 NK-B" panose="02020700000000000000" pitchFamily="18" charset="-128"/>
                <a:ea typeface="UD デジタル 教科書体 NK-B" panose="02020700000000000000" pitchFamily="18" charset="-128"/>
              </a:rPr>
              <a:t>年９％（資材・労務込）</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に相当</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3" name="正方形/長方形 12">
            <a:extLst>
              <a:ext uri="{FF2B5EF4-FFF2-40B4-BE49-F238E27FC236}">
                <a16:creationId xmlns:a16="http://schemas.microsoft.com/office/drawing/2014/main" id="{91174EDA-E2AC-4909-9C90-B1F564302AD4}"/>
              </a:ext>
            </a:extLst>
          </p:cNvPr>
          <p:cNvSpPr/>
          <p:nvPr/>
        </p:nvSpPr>
        <p:spPr>
          <a:xfrm>
            <a:off x="717005" y="1492891"/>
            <a:ext cx="7508282" cy="439800"/>
          </a:xfrm>
          <a:prstGeom prst="rect">
            <a:avLst/>
          </a:prstGeom>
        </p:spPr>
        <p:txBody>
          <a:bodyPr wrap="square">
            <a:spAutoFit/>
          </a:bodyPr>
          <a:lstStyle/>
          <a:p>
            <a:pPr marL="358775" lvl="0" indent="-358775">
              <a:lnSpc>
                <a:spcPts val="3000"/>
              </a:lnSpc>
              <a:defRPr/>
            </a:pP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大阪府市の補助金交付手続きで確認している各年度の年度割額（</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2023</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年度まで）</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a:t>
            </a:r>
          </a:p>
        </p:txBody>
      </p:sp>
      <p:graphicFrame>
        <p:nvGraphicFramePr>
          <p:cNvPr id="2" name="表 3">
            <a:extLst>
              <a:ext uri="{FF2B5EF4-FFF2-40B4-BE49-F238E27FC236}">
                <a16:creationId xmlns:a16="http://schemas.microsoft.com/office/drawing/2014/main" id="{3B0BA1B6-7E63-4ABB-8775-3A6D43B22555}"/>
              </a:ext>
            </a:extLst>
          </p:cNvPr>
          <p:cNvGraphicFramePr>
            <a:graphicFrameLocks noGrp="1"/>
          </p:cNvGraphicFramePr>
          <p:nvPr>
            <p:extLst>
              <p:ext uri="{D42A27DB-BD31-4B8C-83A1-F6EECF244321}">
                <p14:modId xmlns:p14="http://schemas.microsoft.com/office/powerpoint/2010/main" val="2308875144"/>
              </p:ext>
            </p:extLst>
          </p:nvPr>
        </p:nvGraphicFramePr>
        <p:xfrm>
          <a:off x="741471" y="2111256"/>
          <a:ext cx="7416104" cy="7416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723470890"/>
                    </a:ext>
                  </a:extLst>
                </a:gridCol>
                <a:gridCol w="1296000">
                  <a:extLst>
                    <a:ext uri="{9D8B030D-6E8A-4147-A177-3AD203B41FA5}">
                      <a16:colId xmlns:a16="http://schemas.microsoft.com/office/drawing/2014/main" val="1043781151"/>
                    </a:ext>
                  </a:extLst>
                </a:gridCol>
                <a:gridCol w="1296000">
                  <a:extLst>
                    <a:ext uri="{9D8B030D-6E8A-4147-A177-3AD203B41FA5}">
                      <a16:colId xmlns:a16="http://schemas.microsoft.com/office/drawing/2014/main" val="1870671443"/>
                    </a:ext>
                  </a:extLst>
                </a:gridCol>
                <a:gridCol w="1296000">
                  <a:extLst>
                    <a:ext uri="{9D8B030D-6E8A-4147-A177-3AD203B41FA5}">
                      <a16:colId xmlns:a16="http://schemas.microsoft.com/office/drawing/2014/main" val="2250417721"/>
                    </a:ext>
                  </a:extLst>
                </a:gridCol>
                <a:gridCol w="1296000">
                  <a:extLst>
                    <a:ext uri="{9D8B030D-6E8A-4147-A177-3AD203B41FA5}">
                      <a16:colId xmlns:a16="http://schemas.microsoft.com/office/drawing/2014/main" val="132333258"/>
                    </a:ext>
                  </a:extLst>
                </a:gridCol>
                <a:gridCol w="1296000">
                  <a:extLst>
                    <a:ext uri="{9D8B030D-6E8A-4147-A177-3AD203B41FA5}">
                      <a16:colId xmlns:a16="http://schemas.microsoft.com/office/drawing/2014/main" val="1361660476"/>
                    </a:ext>
                  </a:extLst>
                </a:gridCol>
              </a:tblGrid>
              <a:tr h="370840">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年度</a:t>
                      </a: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2019</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2020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2021</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２０２２</a:t>
                      </a: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2023</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4145232293"/>
                  </a:ext>
                </a:extLst>
              </a:tr>
              <a:tr h="370840">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事業費</a:t>
                      </a: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508</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483</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1,213</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4,309</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1600" dirty="0">
                          <a:latin typeface="UD デジタル 教科書体 NK-B" panose="02020700000000000000" pitchFamily="18" charset="-128"/>
                          <a:ea typeface="UD デジタル 教科書体 NK-B" panose="02020700000000000000" pitchFamily="18" charset="-128"/>
                        </a:rPr>
                        <a:t>28,209</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532413389"/>
                  </a:ext>
                </a:extLst>
              </a:tr>
            </a:tbl>
          </a:graphicData>
        </a:graphic>
      </p:graphicFrame>
      <p:sp>
        <p:nvSpPr>
          <p:cNvPr id="14" name="正方形/長方形 13">
            <a:extLst>
              <a:ext uri="{FF2B5EF4-FFF2-40B4-BE49-F238E27FC236}">
                <a16:creationId xmlns:a16="http://schemas.microsoft.com/office/drawing/2014/main" id="{0B0CC125-9BBF-4615-9B18-28F8D31BA7AD}"/>
              </a:ext>
            </a:extLst>
          </p:cNvPr>
          <p:cNvSpPr/>
          <p:nvPr/>
        </p:nvSpPr>
        <p:spPr>
          <a:xfrm>
            <a:off x="677176" y="4554840"/>
            <a:ext cx="8280938" cy="347848"/>
          </a:xfrm>
          <a:prstGeom prst="rect">
            <a:avLst/>
          </a:prstGeom>
        </p:spPr>
        <p:txBody>
          <a:bodyPr wrap="square">
            <a:spAutoFit/>
          </a:bodyPr>
          <a:lstStyle/>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10</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月</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20</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日の協会報告の（一社）日本建設連合会の指標から年当たり上昇率を算出＞</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 name="正方形/長方形 3">
            <a:extLst>
              <a:ext uri="{FF2B5EF4-FFF2-40B4-BE49-F238E27FC236}">
                <a16:creationId xmlns:a16="http://schemas.microsoft.com/office/drawing/2014/main" id="{B51FBFA1-7022-4ACF-A2E4-84097FD5A6F2}"/>
              </a:ext>
            </a:extLst>
          </p:cNvPr>
          <p:cNvSpPr/>
          <p:nvPr/>
        </p:nvSpPr>
        <p:spPr>
          <a:xfrm>
            <a:off x="533177" y="4509120"/>
            <a:ext cx="11323463" cy="2116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6" name="表 15">
            <a:extLst>
              <a:ext uri="{FF2B5EF4-FFF2-40B4-BE49-F238E27FC236}">
                <a16:creationId xmlns:a16="http://schemas.microsoft.com/office/drawing/2014/main" id="{AF418789-5FCF-4821-B9DD-BEAFB5AE0408}"/>
              </a:ext>
            </a:extLst>
          </p:cNvPr>
          <p:cNvGraphicFramePr>
            <a:graphicFrameLocks noGrp="1"/>
          </p:cNvGraphicFramePr>
          <p:nvPr>
            <p:extLst>
              <p:ext uri="{D42A27DB-BD31-4B8C-83A1-F6EECF244321}">
                <p14:modId xmlns:p14="http://schemas.microsoft.com/office/powerpoint/2010/main" val="3048763514"/>
              </p:ext>
            </p:extLst>
          </p:nvPr>
        </p:nvGraphicFramePr>
        <p:xfrm>
          <a:off x="893218" y="5335781"/>
          <a:ext cx="4464496" cy="835833"/>
        </p:xfrm>
        <a:graphic>
          <a:graphicData uri="http://schemas.openxmlformats.org/drawingml/2006/table">
            <a:tbl>
              <a:tblPr firstRow="1" firstCol="1" bandRow="1"/>
              <a:tblGrid>
                <a:gridCol w="885598">
                  <a:extLst>
                    <a:ext uri="{9D8B030D-6E8A-4147-A177-3AD203B41FA5}">
                      <a16:colId xmlns:a16="http://schemas.microsoft.com/office/drawing/2014/main" val="3532957931"/>
                    </a:ext>
                  </a:extLst>
                </a:gridCol>
                <a:gridCol w="1612768">
                  <a:extLst>
                    <a:ext uri="{9D8B030D-6E8A-4147-A177-3AD203B41FA5}">
                      <a16:colId xmlns:a16="http://schemas.microsoft.com/office/drawing/2014/main" val="1359343425"/>
                    </a:ext>
                  </a:extLst>
                </a:gridCol>
                <a:gridCol w="1966130">
                  <a:extLst>
                    <a:ext uri="{9D8B030D-6E8A-4147-A177-3AD203B41FA5}">
                      <a16:colId xmlns:a16="http://schemas.microsoft.com/office/drawing/2014/main" val="1159479726"/>
                    </a:ext>
                  </a:extLst>
                </a:gridCol>
              </a:tblGrid>
              <a:tr h="278611">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項目</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月数</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上昇率</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5190823"/>
                  </a:ext>
                </a:extLst>
              </a:tr>
              <a:tr h="278611">
                <a:tc>
                  <a:txBody>
                    <a:bodyPr/>
                    <a:lstStyle/>
                    <a:p>
                      <a:pPr algn="ctr">
                        <a:lnSpc>
                          <a:spcPts val="1400"/>
                        </a:lnSpc>
                      </a:pPr>
                      <a:r>
                        <a:rPr lang="ja-JP" sz="1400" kern="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資材</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a:lnSpc>
                          <a:spcPts val="1400"/>
                        </a:lnSpc>
                      </a:pPr>
                      <a:r>
                        <a:rPr lang="ja-JP" sz="1400" kern="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２６</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２８％</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175769"/>
                  </a:ext>
                </a:extLst>
              </a:tr>
              <a:tr h="278611">
                <a:tc>
                  <a:txBody>
                    <a:bodyPr/>
                    <a:lstStyle/>
                    <a:p>
                      <a:pPr algn="ctr">
                        <a:lnSpc>
                          <a:spcPts val="1400"/>
                        </a:lnSpc>
                      </a:pPr>
                      <a:r>
                        <a:rPr lang="ja-JP" sz="1400" kern="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労務</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１０％</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2941132"/>
                  </a:ext>
                </a:extLst>
              </a:tr>
            </a:tbl>
          </a:graphicData>
        </a:graphic>
      </p:graphicFrame>
      <p:sp>
        <p:nvSpPr>
          <p:cNvPr id="17" name="正方形/長方形 16">
            <a:extLst>
              <a:ext uri="{FF2B5EF4-FFF2-40B4-BE49-F238E27FC236}">
                <a16:creationId xmlns:a16="http://schemas.microsoft.com/office/drawing/2014/main" id="{EEB3EB9A-5BB3-4882-85EF-22BF03A59096}"/>
              </a:ext>
            </a:extLst>
          </p:cNvPr>
          <p:cNvSpPr/>
          <p:nvPr/>
        </p:nvSpPr>
        <p:spPr>
          <a:xfrm>
            <a:off x="723265" y="4970796"/>
            <a:ext cx="4356493" cy="343620"/>
          </a:xfrm>
          <a:prstGeom prst="rect">
            <a:avLst/>
          </a:prstGeom>
        </p:spPr>
        <p:txBody>
          <a:bodyPr wrap="square">
            <a:spAutoFit/>
          </a:bodyPr>
          <a:lstStyle/>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（２０２１年１月から２０２３年３月までの上昇）</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9" name="四角形: 角を丸くする 18">
            <a:extLst>
              <a:ext uri="{FF2B5EF4-FFF2-40B4-BE49-F238E27FC236}">
                <a16:creationId xmlns:a16="http://schemas.microsoft.com/office/drawing/2014/main" id="{A5238C01-015E-4807-BF22-2E5AF6A9EC58}"/>
              </a:ext>
            </a:extLst>
          </p:cNvPr>
          <p:cNvSpPr/>
          <p:nvPr/>
        </p:nvSpPr>
        <p:spPr>
          <a:xfrm>
            <a:off x="5616059" y="4969203"/>
            <a:ext cx="5976665" cy="1296027"/>
          </a:xfrm>
          <a:prstGeom prst="roundRect">
            <a:avLst>
              <a:gd name="adj" fmla="val 13163"/>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07D7087-1743-4427-92AC-F3ADD5EE41F3}"/>
              </a:ext>
            </a:extLst>
          </p:cNvPr>
          <p:cNvSpPr/>
          <p:nvPr/>
        </p:nvSpPr>
        <p:spPr>
          <a:xfrm>
            <a:off x="5663952" y="5038345"/>
            <a:ext cx="5976665" cy="1228478"/>
          </a:xfrm>
          <a:prstGeom prst="rect">
            <a:avLst/>
          </a:prstGeom>
        </p:spPr>
        <p:txBody>
          <a:bodyPr wrap="square">
            <a:spAutoFit/>
          </a:bodyPr>
          <a:lstStyle/>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（一社）日本建設連合会のレポートから、</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事業費の構成を資材</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6</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割、労務３割、その他</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1</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割として加重平均し、</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当該期間の上昇率を算出　＝　</a:t>
            </a:r>
            <a:r>
              <a:rPr lang="ja-JP" altLang="en-US" sz="1600" u="sng" spc="-40" dirty="0">
                <a:solidFill>
                  <a:prstClr val="black"/>
                </a:solidFill>
                <a:latin typeface="UD デジタル 教科書体 NK-B" panose="02020700000000000000" pitchFamily="18" charset="-128"/>
                <a:ea typeface="UD デジタル 教科書体 NK-B" panose="02020700000000000000" pitchFamily="18" charset="-128"/>
              </a:rPr>
              <a:t>１９．８％（２６か月）</a:t>
            </a:r>
            <a:endParaRPr lang="en-US" altLang="ja-JP" sz="1600" u="sng"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900"/>
              </a:lnSpc>
              <a:defRPr/>
            </a:pPr>
            <a:endParaRPr lang="en-US" altLang="ja-JP" sz="1600" u="sng"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1600" u="sng" spc="-40" dirty="0">
                <a:solidFill>
                  <a:prstClr val="black"/>
                </a:solidFill>
                <a:latin typeface="UD デジタル 教科書体 NK-B" panose="02020700000000000000" pitchFamily="18" charset="-128"/>
                <a:ea typeface="UD デジタル 教科書体 NK-B" panose="02020700000000000000" pitchFamily="18" charset="-128"/>
              </a:rPr>
              <a:t>年当たり換算　９％</a:t>
            </a:r>
            <a:endParaRPr lang="en-US" altLang="ja-JP" sz="1600" u="sng"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0" name="正方形/長方形 19">
            <a:extLst>
              <a:ext uri="{FF2B5EF4-FFF2-40B4-BE49-F238E27FC236}">
                <a16:creationId xmlns:a16="http://schemas.microsoft.com/office/drawing/2014/main" id="{37F57ED8-0669-497C-8558-3AF8E07C6FE9}"/>
              </a:ext>
            </a:extLst>
          </p:cNvPr>
          <p:cNvSpPr/>
          <p:nvPr/>
        </p:nvSpPr>
        <p:spPr>
          <a:xfrm>
            <a:off x="6970694" y="1735651"/>
            <a:ext cx="1647702" cy="439800"/>
          </a:xfrm>
          <a:prstGeom prst="rect">
            <a:avLst/>
          </a:prstGeom>
        </p:spPr>
        <p:txBody>
          <a:bodyPr wrap="square">
            <a:spAutoFit/>
          </a:bodyPr>
          <a:lstStyle/>
          <a:p>
            <a:pPr marL="358775" lvl="0" indent="-358775">
              <a:lnSpc>
                <a:spcPts val="3000"/>
              </a:lnSpc>
              <a:defRPr/>
            </a:pPr>
            <a:r>
              <a:rPr lang="ja-JP" altLang="en-US" sz="1400" spc="-40" dirty="0">
                <a:solidFill>
                  <a:prstClr val="black"/>
                </a:solidFill>
                <a:latin typeface="UD デジタル 教科書体 NK-B" panose="02020700000000000000" pitchFamily="18" charset="-128"/>
                <a:ea typeface="UD デジタル 教科書体 NK-B" panose="02020700000000000000" pitchFamily="18" charset="-128"/>
              </a:rPr>
              <a:t>単位：百万円</a:t>
            </a:r>
            <a:endParaRPr lang="en-US" altLang="ja-JP" sz="14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77EF1E1E-8497-4562-BC3A-257781D473A5}"/>
              </a:ext>
            </a:extLst>
          </p:cNvPr>
          <p:cNvSpPr txBox="1"/>
          <p:nvPr/>
        </p:nvSpPr>
        <p:spPr>
          <a:xfrm>
            <a:off x="8604391" y="4047799"/>
            <a:ext cx="3783109" cy="276999"/>
          </a:xfrm>
          <a:prstGeom prst="rect">
            <a:avLst/>
          </a:prstGeom>
          <a:noFill/>
        </p:spPr>
        <p:txBody>
          <a:bodyPr wrap="square" rtlCol="0">
            <a:spAutoFit/>
          </a:bodyPr>
          <a:lstStyle/>
          <a:p>
            <a:r>
              <a:rPr lang="en-US" altLang="ja-JP" sz="1200" dirty="0">
                <a:latin typeface="UD デジタル 教科書体 NK-B" panose="02020700000000000000" pitchFamily="18" charset="-128"/>
                <a:ea typeface="UD デジタル 教科書体 NK-B" panose="02020700000000000000" pitchFamily="18" charset="-128"/>
              </a:rPr>
              <a:t>※</a:t>
            </a:r>
            <a:r>
              <a:rPr kumimoji="1" lang="zh-TW" altLang="en-US" sz="1200" dirty="0">
                <a:latin typeface="UD デジタル 教科書体 NK-B" panose="02020700000000000000" pitchFamily="18" charset="-128"/>
                <a:ea typeface="UD デジタル 教科書体 NK-B" panose="02020700000000000000" pitchFamily="18" charset="-128"/>
              </a:rPr>
              <a:t>一般財団法人 建設物価調査会</a:t>
            </a:r>
            <a:r>
              <a:rPr kumimoji="1" lang="ja-JP" altLang="en-US" sz="1200" dirty="0">
                <a:latin typeface="UD デジタル 教科書体 NK-B" panose="02020700000000000000" pitchFamily="18" charset="-128"/>
                <a:ea typeface="UD デジタル 教科書体 NK-B" panose="02020700000000000000" pitchFamily="18" charset="-128"/>
              </a:rPr>
              <a:t>をもとに作成</a:t>
            </a:r>
          </a:p>
        </p:txBody>
      </p:sp>
    </p:spTree>
    <p:extLst>
      <p:ext uri="{BB962C8B-B14F-4D97-AF65-F5344CB8AC3E}">
        <p14:creationId xmlns:p14="http://schemas.microsoft.com/office/powerpoint/2010/main" val="4896510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18F8B31-BA70-4351-A47C-D1965B07E3DB}"/>
              </a:ext>
            </a:extLst>
          </p:cNvPr>
          <p:cNvSpPr/>
          <p:nvPr/>
        </p:nvSpPr>
        <p:spPr>
          <a:xfrm>
            <a:off x="911424" y="786948"/>
            <a:ext cx="10522884" cy="754752"/>
          </a:xfrm>
          <a:prstGeom prst="roundRect">
            <a:avLst>
              <a:gd name="adj" fmla="val 13306"/>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214C231-B16C-4E2C-8B60-BE7362C3A036}"/>
              </a:ext>
            </a:extLst>
          </p:cNvPr>
          <p:cNvSpPr/>
          <p:nvPr/>
        </p:nvSpPr>
        <p:spPr>
          <a:xfrm>
            <a:off x="407368" y="156871"/>
            <a:ext cx="9979966" cy="459028"/>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○協会の試算と同じ時期に</a:t>
            </a:r>
            <a:r>
              <a:rPr lang="ja-JP" altLang="en-US" sz="2000" spc="-40" dirty="0">
                <a:latin typeface="UD デジタル 教科書体 NK-B" panose="02020700000000000000" pitchFamily="18" charset="-128"/>
                <a:ea typeface="UD デジタル 教科書体 NK-B" panose="02020700000000000000" pitchFamily="18" charset="-128"/>
              </a:rPr>
              <a:t>大阪府・市で発注した公共事業における物価上昇率</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の確認</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F2C33EED-EC14-4F73-9F33-DEA96D95C78F}"/>
              </a:ext>
            </a:extLst>
          </p:cNvPr>
          <p:cNvSpPr/>
          <p:nvPr/>
        </p:nvSpPr>
        <p:spPr>
          <a:xfrm>
            <a:off x="2792624" y="5805264"/>
            <a:ext cx="8064896" cy="839204"/>
          </a:xfrm>
          <a:prstGeom prst="rect">
            <a:avLst/>
          </a:prstGeom>
        </p:spPr>
        <p:txBody>
          <a:bodyPr wrap="square">
            <a:spAutoFit/>
          </a:bodyPr>
          <a:lstStyle/>
          <a:p>
            <a:pPr marL="358775" lvl="0" indent="-358775">
              <a:lnSpc>
                <a:spcPts val="3000"/>
              </a:lnSpc>
              <a:defRPr/>
            </a:pPr>
            <a:r>
              <a:rPr lang="ja-JP" altLang="en-US" sz="2000" spc="-40" dirty="0">
                <a:latin typeface="UD デジタル 教科書体 NK-B" panose="02020700000000000000" pitchFamily="18" charset="-128"/>
                <a:ea typeface="UD デジタル 教科書体 NK-B" panose="02020700000000000000" pitchFamily="18" charset="-128"/>
              </a:rPr>
              <a:t>大阪府・市の事例でも上昇率：年７％　～　年１０％となり、</a:t>
            </a:r>
            <a:endParaRPr lang="en-US" altLang="ja-JP" sz="2000"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u="sng" spc="-40" dirty="0">
                <a:solidFill>
                  <a:srgbClr val="FF0000"/>
                </a:solidFill>
                <a:latin typeface="UD デジタル 教科書体 NK-B" panose="02020700000000000000" pitchFamily="18" charset="-128"/>
                <a:ea typeface="UD デジタル 教科書体 NK-B" panose="02020700000000000000" pitchFamily="18" charset="-128"/>
              </a:rPr>
              <a:t>協会が用いた上昇率：年９％もこの範囲に収まっている</a:t>
            </a:r>
            <a:endParaRPr lang="en-US" altLang="ja-JP" sz="2000" spc="-40"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A2E17B9A-21E5-4510-821D-6708690F855F}"/>
              </a:ext>
            </a:extLst>
          </p:cNvPr>
          <p:cNvSpPr/>
          <p:nvPr/>
        </p:nvSpPr>
        <p:spPr>
          <a:xfrm>
            <a:off x="1035108" y="836508"/>
            <a:ext cx="10255184" cy="605294"/>
          </a:xfrm>
          <a:prstGeom prst="rect">
            <a:avLst/>
          </a:prstGeom>
        </p:spPr>
        <p:txBody>
          <a:bodyPr wrap="square">
            <a:spAutoFit/>
          </a:bodyPr>
          <a:lstStyle/>
          <a:p>
            <a:pPr marL="358775" lvl="0" indent="-358775">
              <a:lnSpc>
                <a:spcPts val="2000"/>
              </a:lnSpc>
              <a:defRPr/>
            </a:pP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事例１</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大阪府デフレーター（建築工事）の対前年度比を掛け、上昇率を算出</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2021</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年度から</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2023</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年度までの</a:t>
            </a: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上昇率　＝</a:t>
            </a:r>
            <a:r>
              <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rPr>
              <a:t>13.2</a:t>
            </a: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年当たり換算　７％</a:t>
            </a:r>
            <a:endPar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8" name="四角形: 角を丸くする 7">
            <a:extLst>
              <a:ext uri="{FF2B5EF4-FFF2-40B4-BE49-F238E27FC236}">
                <a16:creationId xmlns:a16="http://schemas.microsoft.com/office/drawing/2014/main" id="{AD687ABB-F264-42C6-90B1-620E3F3995C9}"/>
              </a:ext>
            </a:extLst>
          </p:cNvPr>
          <p:cNvSpPr/>
          <p:nvPr/>
        </p:nvSpPr>
        <p:spPr>
          <a:xfrm>
            <a:off x="911424" y="1677777"/>
            <a:ext cx="10522884" cy="1899579"/>
          </a:xfrm>
          <a:prstGeom prst="roundRect">
            <a:avLst>
              <a:gd name="adj" fmla="val 6085"/>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58C33D7-4AB9-4CD5-A52C-2B2611991566}"/>
              </a:ext>
            </a:extLst>
          </p:cNvPr>
          <p:cNvSpPr/>
          <p:nvPr/>
        </p:nvSpPr>
        <p:spPr>
          <a:xfrm>
            <a:off x="1035108" y="1768951"/>
            <a:ext cx="9190304" cy="348813"/>
          </a:xfrm>
          <a:prstGeom prst="rect">
            <a:avLst/>
          </a:prstGeom>
        </p:spPr>
        <p:txBody>
          <a:bodyPr wrap="square">
            <a:spAutoFit/>
          </a:bodyPr>
          <a:lstStyle/>
          <a:p>
            <a:pPr marL="358775" lvl="0" indent="-358775">
              <a:lnSpc>
                <a:spcPts val="2000"/>
              </a:lnSpc>
              <a:defRPr/>
            </a:pP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事例２</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市営住宅について、契約年度が異なる同程度の規模の建設工事を比較</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graphicFrame>
        <p:nvGraphicFramePr>
          <p:cNvPr id="10" name="表 9">
            <a:extLst>
              <a:ext uri="{FF2B5EF4-FFF2-40B4-BE49-F238E27FC236}">
                <a16:creationId xmlns:a16="http://schemas.microsoft.com/office/drawing/2014/main" id="{FC6639D0-6271-40D5-B9B5-FF3633726489}"/>
              </a:ext>
            </a:extLst>
          </p:cNvPr>
          <p:cNvGraphicFramePr>
            <a:graphicFrameLocks noGrp="1"/>
          </p:cNvGraphicFramePr>
          <p:nvPr>
            <p:extLst>
              <p:ext uri="{D42A27DB-BD31-4B8C-83A1-F6EECF244321}">
                <p14:modId xmlns:p14="http://schemas.microsoft.com/office/powerpoint/2010/main" val="1003630732"/>
              </p:ext>
            </p:extLst>
          </p:nvPr>
        </p:nvGraphicFramePr>
        <p:xfrm>
          <a:off x="1209172" y="2252046"/>
          <a:ext cx="4176464" cy="1141872"/>
        </p:xfrm>
        <a:graphic>
          <a:graphicData uri="http://schemas.openxmlformats.org/drawingml/2006/table">
            <a:tbl>
              <a:tblPr firstRow="1" firstCol="1" bandRow="1"/>
              <a:tblGrid>
                <a:gridCol w="1440160">
                  <a:extLst>
                    <a:ext uri="{9D8B030D-6E8A-4147-A177-3AD203B41FA5}">
                      <a16:colId xmlns:a16="http://schemas.microsoft.com/office/drawing/2014/main" val="1800888339"/>
                    </a:ext>
                  </a:extLst>
                </a:gridCol>
                <a:gridCol w="2736304">
                  <a:extLst>
                    <a:ext uri="{9D8B030D-6E8A-4147-A177-3AD203B41FA5}">
                      <a16:colId xmlns:a16="http://schemas.microsoft.com/office/drawing/2014/main" val="3269924749"/>
                    </a:ext>
                  </a:extLst>
                </a:gridCol>
              </a:tblGrid>
              <a:tr h="562095">
                <a:tc>
                  <a:txBody>
                    <a:bodyPr/>
                    <a:lstStyle/>
                    <a:p>
                      <a:pPr algn="just">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契約年度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延べ床面積あたりの工事費</a:t>
                      </a:r>
                      <a:endParaRPr lang="en-US" alt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（千円</a:t>
                      </a: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ｍ２）</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9266929"/>
                  </a:ext>
                </a:extLst>
              </a:tr>
              <a:tr h="308278">
                <a:tc>
                  <a:txBody>
                    <a:bodyPr/>
                    <a:lstStyle/>
                    <a:p>
                      <a:pPr algn="just">
                        <a:lnSpc>
                          <a:spcPts val="1400"/>
                        </a:lnSpc>
                      </a:pPr>
                      <a:r>
                        <a:rPr lang="en-US"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2020</a:t>
                      </a:r>
                      <a:r>
                        <a:rPr lang="ja-JP"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１４６</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2441672"/>
                  </a:ext>
                </a:extLst>
              </a:tr>
              <a:tr h="271499">
                <a:tc>
                  <a:txBody>
                    <a:bodyPr/>
                    <a:lstStyle/>
                    <a:p>
                      <a:pPr algn="just">
                        <a:lnSpc>
                          <a:spcPts val="1400"/>
                        </a:lnSpc>
                      </a:pPr>
                      <a:r>
                        <a:rPr lang="en-US"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2023</a:t>
                      </a:r>
                      <a:r>
                        <a:rPr lang="ja-JP" sz="1400" kern="10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１７８</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7579523"/>
                  </a:ext>
                </a:extLst>
              </a:tr>
            </a:tbl>
          </a:graphicData>
        </a:graphic>
      </p:graphicFrame>
      <p:sp>
        <p:nvSpPr>
          <p:cNvPr id="13" name="矢印: 左カーブ 12">
            <a:extLst>
              <a:ext uri="{FF2B5EF4-FFF2-40B4-BE49-F238E27FC236}">
                <a16:creationId xmlns:a16="http://schemas.microsoft.com/office/drawing/2014/main" id="{24FAF7F3-0C52-40BC-AD16-9875CC152155}"/>
              </a:ext>
            </a:extLst>
          </p:cNvPr>
          <p:cNvSpPr/>
          <p:nvPr/>
        </p:nvSpPr>
        <p:spPr>
          <a:xfrm>
            <a:off x="5488124" y="2929284"/>
            <a:ext cx="360040" cy="348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2F11FA75-8735-4730-966F-9299EC036A64}"/>
              </a:ext>
            </a:extLst>
          </p:cNvPr>
          <p:cNvSpPr/>
          <p:nvPr/>
        </p:nvSpPr>
        <p:spPr>
          <a:xfrm>
            <a:off x="5943092" y="2788624"/>
            <a:ext cx="1108288" cy="605294"/>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上昇率</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rPr>
              <a:t>21.9</a:t>
            </a: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6" name="正方形/長方形 15">
            <a:extLst>
              <a:ext uri="{FF2B5EF4-FFF2-40B4-BE49-F238E27FC236}">
                <a16:creationId xmlns:a16="http://schemas.microsoft.com/office/drawing/2014/main" id="{F8D2A9AB-B36C-45DC-84EF-7B120005B41C}"/>
              </a:ext>
            </a:extLst>
          </p:cNvPr>
          <p:cNvSpPr/>
          <p:nvPr/>
        </p:nvSpPr>
        <p:spPr>
          <a:xfrm>
            <a:off x="6825072" y="2916864"/>
            <a:ext cx="2719848" cy="348813"/>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年当たり換算　７％</a:t>
            </a:r>
            <a:endPar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7" name="四角形: 角を丸くする 16">
            <a:extLst>
              <a:ext uri="{FF2B5EF4-FFF2-40B4-BE49-F238E27FC236}">
                <a16:creationId xmlns:a16="http://schemas.microsoft.com/office/drawing/2014/main" id="{6E67CF8D-CA19-46CA-BD6C-E43DF9F242F8}"/>
              </a:ext>
            </a:extLst>
          </p:cNvPr>
          <p:cNvSpPr/>
          <p:nvPr/>
        </p:nvSpPr>
        <p:spPr>
          <a:xfrm>
            <a:off x="911424" y="3732173"/>
            <a:ext cx="10522884" cy="1899579"/>
          </a:xfrm>
          <a:prstGeom prst="roundRect">
            <a:avLst>
              <a:gd name="adj" fmla="val 6085"/>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5A1CDBD-C2F8-4EE2-9794-E03D71A44CE2}"/>
              </a:ext>
            </a:extLst>
          </p:cNvPr>
          <p:cNvSpPr/>
          <p:nvPr/>
        </p:nvSpPr>
        <p:spPr>
          <a:xfrm>
            <a:off x="1022884" y="3810905"/>
            <a:ext cx="9190304" cy="348813"/>
          </a:xfrm>
          <a:prstGeom prst="rect">
            <a:avLst/>
          </a:prstGeom>
        </p:spPr>
        <p:txBody>
          <a:bodyPr wrap="square">
            <a:spAutoFit/>
          </a:bodyPr>
          <a:lstStyle/>
          <a:p>
            <a:pPr marL="358775" lvl="0" indent="-358775">
              <a:lnSpc>
                <a:spcPts val="2000"/>
              </a:lnSpc>
              <a:defRPr/>
            </a:pP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事例３</a:t>
            </a:r>
            <a:r>
              <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警察庁舎について、契約年度が異なる同程度の規模の建設工事を比較</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graphicFrame>
        <p:nvGraphicFramePr>
          <p:cNvPr id="19" name="表 18">
            <a:extLst>
              <a:ext uri="{FF2B5EF4-FFF2-40B4-BE49-F238E27FC236}">
                <a16:creationId xmlns:a16="http://schemas.microsoft.com/office/drawing/2014/main" id="{2A5E3CDB-8CF8-418A-A100-36546999E5F1}"/>
              </a:ext>
            </a:extLst>
          </p:cNvPr>
          <p:cNvGraphicFramePr>
            <a:graphicFrameLocks noGrp="1"/>
          </p:cNvGraphicFramePr>
          <p:nvPr>
            <p:extLst>
              <p:ext uri="{D42A27DB-BD31-4B8C-83A1-F6EECF244321}">
                <p14:modId xmlns:p14="http://schemas.microsoft.com/office/powerpoint/2010/main" val="1922777485"/>
              </p:ext>
            </p:extLst>
          </p:nvPr>
        </p:nvGraphicFramePr>
        <p:xfrm>
          <a:off x="1209172" y="4244554"/>
          <a:ext cx="4176464" cy="1141872"/>
        </p:xfrm>
        <a:graphic>
          <a:graphicData uri="http://schemas.openxmlformats.org/drawingml/2006/table">
            <a:tbl>
              <a:tblPr firstRow="1" firstCol="1" bandRow="1"/>
              <a:tblGrid>
                <a:gridCol w="1440160">
                  <a:extLst>
                    <a:ext uri="{9D8B030D-6E8A-4147-A177-3AD203B41FA5}">
                      <a16:colId xmlns:a16="http://schemas.microsoft.com/office/drawing/2014/main" val="1800888339"/>
                    </a:ext>
                  </a:extLst>
                </a:gridCol>
                <a:gridCol w="2736304">
                  <a:extLst>
                    <a:ext uri="{9D8B030D-6E8A-4147-A177-3AD203B41FA5}">
                      <a16:colId xmlns:a16="http://schemas.microsoft.com/office/drawing/2014/main" val="3269924749"/>
                    </a:ext>
                  </a:extLst>
                </a:gridCol>
              </a:tblGrid>
              <a:tr h="562095">
                <a:tc>
                  <a:txBody>
                    <a:bodyPr/>
                    <a:lstStyle/>
                    <a:p>
                      <a:pPr algn="just">
                        <a:lnSpc>
                          <a:spcPts val="14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契約年度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延べ床面積あたりの工事費</a:t>
                      </a:r>
                      <a:endParaRPr lang="en-US" alt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lnSpc>
                          <a:spcPts val="1800"/>
                        </a:lnSpc>
                      </a:pP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（千円</a:t>
                      </a: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ｍ２）</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9266929"/>
                  </a:ext>
                </a:extLst>
              </a:tr>
              <a:tr h="308278">
                <a:tc>
                  <a:txBody>
                    <a:bodyPr/>
                    <a:lstStyle/>
                    <a:p>
                      <a:pPr algn="just">
                        <a:lnSpc>
                          <a:spcPts val="1400"/>
                        </a:lnSpc>
                      </a:pP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a:t>
                      </a:r>
                      <a:r>
                        <a:rPr lang="en-US" alt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19</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altLang="en-US"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５０２</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2441672"/>
                  </a:ext>
                </a:extLst>
              </a:tr>
              <a:tr h="271499">
                <a:tc>
                  <a:txBody>
                    <a:bodyPr/>
                    <a:lstStyle/>
                    <a:p>
                      <a:pPr algn="just">
                        <a:lnSpc>
                          <a:spcPts val="1400"/>
                        </a:lnSpc>
                      </a:pPr>
                      <a:r>
                        <a:rPr 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2023</a:t>
                      </a:r>
                      <a:r>
                        <a:rPr lang="ja-JP"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ts val="1400"/>
                        </a:lnSpc>
                      </a:pPr>
                      <a:r>
                        <a:rPr lang="ja-JP" altLang="en-US" sz="1400" kern="1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７１１</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7579523"/>
                  </a:ext>
                </a:extLst>
              </a:tr>
            </a:tbl>
          </a:graphicData>
        </a:graphic>
      </p:graphicFrame>
      <p:sp>
        <p:nvSpPr>
          <p:cNvPr id="20" name="矢印: 左カーブ 19">
            <a:extLst>
              <a:ext uri="{FF2B5EF4-FFF2-40B4-BE49-F238E27FC236}">
                <a16:creationId xmlns:a16="http://schemas.microsoft.com/office/drawing/2014/main" id="{621FB6C5-F71B-423B-AC54-D198755AB4BB}"/>
              </a:ext>
            </a:extLst>
          </p:cNvPr>
          <p:cNvSpPr/>
          <p:nvPr/>
        </p:nvSpPr>
        <p:spPr>
          <a:xfrm>
            <a:off x="5488124" y="4900051"/>
            <a:ext cx="360040" cy="348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a:extLst>
              <a:ext uri="{FF2B5EF4-FFF2-40B4-BE49-F238E27FC236}">
                <a16:creationId xmlns:a16="http://schemas.microsoft.com/office/drawing/2014/main" id="{106D7001-A591-4AC5-A643-6289FD0DAC26}"/>
              </a:ext>
            </a:extLst>
          </p:cNvPr>
          <p:cNvSpPr/>
          <p:nvPr/>
        </p:nvSpPr>
        <p:spPr>
          <a:xfrm>
            <a:off x="5933532" y="4781132"/>
            <a:ext cx="1108288" cy="605294"/>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上昇率</a:t>
            </a:r>
            <a:endParaRPr lang="en-US" altLang="ja-JP" sz="17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r>
              <a:rPr lang="ja-JP" altLang="en-US" sz="1700" u="sng" spc="-40" dirty="0">
                <a:solidFill>
                  <a:prstClr val="black"/>
                </a:solidFill>
                <a:latin typeface="UD デジタル 教科書体 NK-B" panose="02020700000000000000" pitchFamily="18" charset="-128"/>
                <a:ea typeface="UD デジタル 教科書体 NK-B" panose="02020700000000000000" pitchFamily="18" charset="-128"/>
              </a:rPr>
              <a:t>４１．６％</a:t>
            </a:r>
            <a:endParaRPr lang="en-US" altLang="ja-JP" sz="1700" u="sng"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2" name="正方形/長方形 21">
            <a:extLst>
              <a:ext uri="{FF2B5EF4-FFF2-40B4-BE49-F238E27FC236}">
                <a16:creationId xmlns:a16="http://schemas.microsoft.com/office/drawing/2014/main" id="{3339F64A-18FD-4C4A-B0A3-2FF4883BE3A4}"/>
              </a:ext>
            </a:extLst>
          </p:cNvPr>
          <p:cNvSpPr/>
          <p:nvPr/>
        </p:nvSpPr>
        <p:spPr>
          <a:xfrm>
            <a:off x="6830360" y="4841203"/>
            <a:ext cx="2719848" cy="348813"/>
          </a:xfrm>
          <a:prstGeom prst="rect">
            <a:avLst/>
          </a:prstGeom>
        </p:spPr>
        <p:txBody>
          <a:bodyPr wrap="square">
            <a:spAutoFit/>
          </a:bodyPr>
          <a:lstStyle/>
          <a:p>
            <a:pPr marL="358775" lvl="0" indent="-358775">
              <a:lnSpc>
                <a:spcPts val="2000"/>
              </a:lnSpc>
              <a:defRPr/>
            </a:pPr>
            <a:r>
              <a:rPr lang="ja-JP" altLang="en-US" sz="17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年当たり換算　</a:t>
            </a:r>
            <a:r>
              <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rPr>
              <a:t>10</a:t>
            </a:r>
            <a:r>
              <a:rPr lang="ja-JP" altLang="en-US" sz="1700" u="sng" spc="-40" dirty="0">
                <a:solidFill>
                  <a:srgbClr val="FF0000"/>
                </a:solidFill>
                <a:latin typeface="UD デジタル 教科書体 NK-B" panose="02020700000000000000" pitchFamily="18" charset="-128"/>
                <a:ea typeface="UD デジタル 教科書体 NK-B" panose="02020700000000000000" pitchFamily="18" charset="-128"/>
              </a:rPr>
              <a:t>％</a:t>
            </a:r>
            <a:endParaRPr lang="en-US" altLang="ja-JP" sz="1700" u="sng" spc="-4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3" name="矢印: 右 22">
            <a:extLst>
              <a:ext uri="{FF2B5EF4-FFF2-40B4-BE49-F238E27FC236}">
                <a16:creationId xmlns:a16="http://schemas.microsoft.com/office/drawing/2014/main" id="{201E00A8-4E65-496A-B74E-9ABE25C4A84D}"/>
              </a:ext>
            </a:extLst>
          </p:cNvPr>
          <p:cNvSpPr/>
          <p:nvPr/>
        </p:nvSpPr>
        <p:spPr>
          <a:xfrm>
            <a:off x="1703512" y="5866406"/>
            <a:ext cx="936104" cy="58693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a:extLst>
              <a:ext uri="{FF2B5EF4-FFF2-40B4-BE49-F238E27FC236}">
                <a16:creationId xmlns:a16="http://schemas.microsoft.com/office/drawing/2014/main" id="{BA13B32B-38A1-4BB3-9F80-B1D66ABF7147}"/>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3</a:t>
            </a:fld>
            <a:endParaRPr lang="ja-JP" altLang="en-US" b="1" dirty="0">
              <a:solidFill>
                <a:schemeClr val="tx1"/>
              </a:solidFill>
            </a:endParaRPr>
          </a:p>
        </p:txBody>
      </p:sp>
    </p:spTree>
    <p:extLst>
      <p:ext uri="{BB962C8B-B14F-4D97-AF65-F5344CB8AC3E}">
        <p14:creationId xmlns:p14="http://schemas.microsoft.com/office/powerpoint/2010/main" val="39048770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93986"/>
            <a:ext cx="236601" cy="494494"/>
          </a:xfrm>
        </p:spPr>
        <p:txBody>
          <a:bodyPr/>
          <a:lstStyle/>
          <a:p>
            <a:fld id="{86CB4B4D-7CA3-9044-876B-883B54F8677D}" type="slidenum">
              <a:rPr lang="en-US" altLang="ja-JP" b="1" smtClean="0">
                <a:solidFill>
                  <a:schemeClr val="tx1"/>
                </a:solidFill>
              </a:rPr>
              <a:t>4</a:t>
            </a:fld>
            <a:endParaRPr lang="ja-JP" altLang="en-US" b="1" dirty="0">
              <a:solidFill>
                <a:schemeClr val="tx1"/>
              </a:solidFill>
            </a:endParaRPr>
          </a:p>
        </p:txBody>
      </p:sp>
      <p:sp>
        <p:nvSpPr>
          <p:cNvPr id="3" name="正方形/長方形 2">
            <a:extLst>
              <a:ext uri="{FF2B5EF4-FFF2-40B4-BE49-F238E27FC236}">
                <a16:creationId xmlns:a16="http://schemas.microsoft.com/office/drawing/2014/main" id="{CADF502E-6F6D-13D3-7FAD-1F4A49C0B3CE}"/>
              </a:ext>
            </a:extLst>
          </p:cNvPr>
          <p:cNvSpPr/>
          <p:nvPr/>
        </p:nvSpPr>
        <p:spPr>
          <a:xfrm>
            <a:off x="10595865" y="186983"/>
            <a:ext cx="1369421" cy="50571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正方形/長方形 9"/>
          <p:cNvSpPr/>
          <p:nvPr/>
        </p:nvSpPr>
        <p:spPr>
          <a:xfrm>
            <a:off x="263352" y="116632"/>
            <a:ext cx="4392488" cy="620939"/>
          </a:xfrm>
          <a:prstGeom prst="rect">
            <a:avLst/>
          </a:prstGeom>
        </p:spPr>
        <p:txBody>
          <a:bodyPr wrap="square">
            <a:spAutoFit/>
          </a:bodyPr>
          <a:lstStyle/>
          <a:p>
            <a:pPr marL="358775" lvl="0" indent="-358775">
              <a:lnSpc>
                <a:spcPts val="4500"/>
              </a:lnSpc>
              <a:defRPr/>
            </a:pP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rPr>
              <a:t>予備費＋１３０億円について</a:t>
            </a:r>
            <a:r>
              <a:rPr lang="en-US" altLang="ja-JP" sz="2600" b="1" spc="-40" dirty="0">
                <a:solidFill>
                  <a:prstClr val="black"/>
                </a:solidFill>
                <a:latin typeface="UD デジタル 教科書体 NK-B" panose="02020700000000000000" pitchFamily="18" charset="-128"/>
                <a:ea typeface="UD デジタル 教科書体 NK-B" panose="02020700000000000000" pitchFamily="18" charset="-128"/>
              </a:rPr>
              <a:t>】</a:t>
            </a:r>
            <a:endParaRPr lang="ja-JP" altLang="en-US" sz="2600" b="1"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3" name="正方形/長方形 12"/>
          <p:cNvSpPr/>
          <p:nvPr/>
        </p:nvSpPr>
        <p:spPr>
          <a:xfrm>
            <a:off x="306414" y="762881"/>
            <a:ext cx="11623848" cy="2634567"/>
          </a:xfrm>
          <a:prstGeom prst="rect">
            <a:avLst/>
          </a:prstGeom>
        </p:spPr>
        <p:txBody>
          <a:bodyPr wrap="square">
            <a:spAutoFit/>
          </a:bodyPr>
          <a:lstStyle/>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○協会の示す予備費については、</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・閣議了解において、会場建設費のうち国・大阪府市・民間の各１／３で負担することが決定。</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各々の予算措置のタイミングを勘案すれば緊急的な財源確保は困難。</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000" spc="-40" dirty="0">
                <a:latin typeface="UD デジタル 教科書体 NK-B" panose="02020700000000000000" pitchFamily="18" charset="-128"/>
                <a:ea typeface="UD デジタル 教科書体 NK-B" panose="02020700000000000000" pitchFamily="18" charset="-128"/>
              </a:rPr>
              <a:t>予期せぬ万一の事態が発生した場合にも、速やかに財源を確保することは、</a:t>
            </a:r>
            <a:endParaRPr lang="en-US" altLang="ja-JP" sz="2000"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latin typeface="UD デジタル 教科書体 NK-B" panose="02020700000000000000" pitchFamily="18" charset="-128"/>
                <a:ea typeface="UD デジタル 教科書体 NK-B" panose="02020700000000000000" pitchFamily="18" charset="-128"/>
              </a:rPr>
              <a:t>　　　円滑に工事を進めるためには必要な措置であると考える</a:t>
            </a:r>
            <a:endParaRPr lang="en-US" altLang="ja-JP" sz="2000"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000"/>
              </a:lnSpc>
              <a:defRPr/>
            </a:pPr>
            <a:endParaRPr lang="en-US" altLang="ja-JP" sz="2000" u="sng" spc="-40" dirty="0">
              <a:solidFill>
                <a:prstClr val="black"/>
              </a:solidFill>
              <a:latin typeface="UD デジタル 教科書体 NK-B" panose="02020700000000000000" pitchFamily="18" charset="-128"/>
              <a:ea typeface="UD デジタル 教科書体 NK-B" panose="02020700000000000000" pitchFamily="18" charset="-128"/>
            </a:endParaRPr>
          </a:p>
          <a:p>
            <a:pPr marL="358775" lvl="0" indent="-358775">
              <a:lnSpc>
                <a:spcPts val="3000"/>
              </a:lnSpc>
              <a:defRPr/>
            </a:pP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○積算に用いられた</a:t>
            </a:r>
            <a:r>
              <a:rPr lang="ja-JP" altLang="en-US" sz="2000" spc="-40" dirty="0">
                <a:latin typeface="UD デジタル 教科書体 NK-B" panose="02020700000000000000" pitchFamily="18" charset="-128"/>
                <a:ea typeface="UD デジタル 教科書体 NK-B" panose="02020700000000000000" pitchFamily="18" charset="-128"/>
              </a:rPr>
              <a:t>６％の予備費率</a:t>
            </a:r>
            <a:r>
              <a:rPr lang="ja-JP" altLang="en-US" sz="2000" spc="-40" dirty="0">
                <a:solidFill>
                  <a:prstClr val="black"/>
                </a:solidFill>
                <a:latin typeface="UD デジタル 教科書体 NK-B" panose="02020700000000000000" pitchFamily="18" charset="-128"/>
                <a:ea typeface="UD デジタル 教科書体 NK-B" panose="02020700000000000000" pitchFamily="18" charset="-128"/>
              </a:rPr>
              <a:t>については、大阪府市でも民間の専門事業者への聞き取りや文献を確認</a:t>
            </a:r>
            <a:endParaRPr lang="en-US" altLang="ja-JP" sz="20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4" name="正方形/長方形 13"/>
          <p:cNvSpPr/>
          <p:nvPr/>
        </p:nvSpPr>
        <p:spPr>
          <a:xfrm>
            <a:off x="214974" y="3518912"/>
            <a:ext cx="11885586" cy="2909386"/>
          </a:xfrm>
          <a:prstGeom prst="rect">
            <a:avLst/>
          </a:prstGeom>
          <a:solidFill>
            <a:schemeClr val="bg1"/>
          </a:solidFill>
          <a:ln>
            <a:solidFill>
              <a:schemeClr val="tx1"/>
            </a:solidFill>
            <a:prstDash val="sysDash"/>
          </a:ln>
        </p:spPr>
        <p:txBody>
          <a:bodyPr wrap="square">
            <a:spAutoFit/>
          </a:bodyPr>
          <a:lstStyle/>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予備費に関する聞き取り等</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en-US" altLang="ja-JP" b="1" spc="-40" dirty="0">
                <a:latin typeface="UD デジタル 教科書体 NK-B" panose="02020700000000000000" pitchFamily="18" charset="-128"/>
                <a:ea typeface="UD デジタル 教科書体 NK-B" panose="02020700000000000000" pitchFamily="18" charset="-128"/>
              </a:rPr>
              <a:t>【</a:t>
            </a:r>
            <a:r>
              <a:rPr lang="ja-JP" altLang="en-US" b="1" spc="-40" dirty="0">
                <a:latin typeface="UD デジタル 教科書体 NK-B" panose="02020700000000000000" pitchFamily="18" charset="-128"/>
                <a:ea typeface="UD デジタル 教科書体 NK-B" panose="02020700000000000000" pitchFamily="18" charset="-128"/>
              </a:rPr>
              <a:t>民間の専門事業者への聞き取り</a:t>
            </a:r>
            <a:r>
              <a:rPr lang="en-US" altLang="ja-JP" b="1" spc="-40" dirty="0">
                <a:latin typeface="UD デジタル 教科書体 NK-B" panose="02020700000000000000" pitchFamily="18" charset="-128"/>
                <a:ea typeface="UD デジタル 教科書体 NK-B" panose="02020700000000000000" pitchFamily="18" charset="-128"/>
              </a:rPr>
              <a:t>】</a:t>
            </a: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「最大で８％程度が計上されていることが一般的」</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en-US" altLang="ja-JP" b="1" spc="-40" dirty="0">
                <a:latin typeface="UD デジタル 教科書体 NK-B" panose="02020700000000000000" pitchFamily="18" charset="-128"/>
                <a:ea typeface="UD デジタル 教科書体 NK-B" panose="02020700000000000000" pitchFamily="18" charset="-128"/>
              </a:rPr>
              <a:t>【</a:t>
            </a:r>
            <a:r>
              <a:rPr lang="ja-JP" altLang="en-US" b="1" spc="-40" dirty="0">
                <a:latin typeface="UD デジタル 教科書体 NK-B" panose="02020700000000000000" pitchFamily="18" charset="-128"/>
                <a:ea typeface="UD デジタル 教科書体 NK-B" panose="02020700000000000000" pitchFamily="18" charset="-128"/>
              </a:rPr>
              <a:t>各種文献</a:t>
            </a:r>
            <a:r>
              <a:rPr lang="en-US" altLang="ja-JP" b="1" spc="-40" dirty="0">
                <a:latin typeface="UD デジタル 教科書体 NK-B" panose="02020700000000000000" pitchFamily="18" charset="-128"/>
                <a:ea typeface="UD デジタル 教科書体 NK-B" panose="02020700000000000000" pitchFamily="18" charset="-128"/>
              </a:rPr>
              <a:t>】</a:t>
            </a: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・参照文献：建築コスト研究</a:t>
            </a:r>
            <a:r>
              <a:rPr lang="en-US" altLang="ja-JP" b="1" spc="-40" dirty="0">
                <a:latin typeface="UD デジタル 教科書体 NK-B" panose="02020700000000000000" pitchFamily="18" charset="-128"/>
                <a:ea typeface="UD デジタル 教科書体 NK-B" panose="02020700000000000000" pitchFamily="18" charset="-128"/>
              </a:rPr>
              <a:t>No.79</a:t>
            </a:r>
            <a:r>
              <a:rPr lang="ja-JP" altLang="en-US" b="1" spc="-40" dirty="0">
                <a:latin typeface="UD デジタル 教科書体 NK-B" panose="02020700000000000000" pitchFamily="18" charset="-128"/>
                <a:ea typeface="UD デジタル 教科書体 NK-B" panose="02020700000000000000" pitchFamily="18" charset="-128"/>
              </a:rPr>
              <a:t>　</a:t>
            </a:r>
            <a:r>
              <a:rPr lang="en-US" altLang="ja-JP" b="1" spc="-40" dirty="0">
                <a:latin typeface="UD デジタル 教科書体 NK-B" panose="02020700000000000000" pitchFamily="18" charset="-128"/>
                <a:ea typeface="UD デジタル 教科書体 NK-B" panose="02020700000000000000" pitchFamily="18" charset="-128"/>
              </a:rPr>
              <a:t>2012.</a:t>
            </a:r>
            <a:r>
              <a:rPr lang="ja-JP" altLang="en-US" b="1" spc="-40" dirty="0">
                <a:latin typeface="UD デジタル 教科書体 NK-B" panose="02020700000000000000" pitchFamily="18" charset="-128"/>
                <a:ea typeface="UD デジタル 教科書体 NK-B" panose="02020700000000000000" pitchFamily="18" charset="-128"/>
              </a:rPr>
              <a:t>１０　京都大学工学研究科准教授　古阪秀三氏（執筆当時）</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「予備費は、通常は工事のパーセントで算出され、ある事例（アメリカ）では、工事費の６％（内訳は３％設計／計画等のスコープの変更、２％はリスク、そして１％は政治リスク）」</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・参考文献：原価計算研究　</a:t>
            </a:r>
            <a:r>
              <a:rPr lang="en-US" altLang="ja-JP" b="1" spc="-40" dirty="0">
                <a:latin typeface="UD デジタル 教科書体 NK-B" panose="02020700000000000000" pitchFamily="18" charset="-128"/>
                <a:ea typeface="UD デジタル 教科書体 NK-B" panose="02020700000000000000" pitchFamily="18" charset="-128"/>
              </a:rPr>
              <a:t>2016 Vol.40 No.2 </a:t>
            </a:r>
            <a:r>
              <a:rPr lang="ja-JP" altLang="en-US" b="1" spc="-40" dirty="0">
                <a:latin typeface="UD デジタル 教科書体 NK-B" panose="02020700000000000000" pitchFamily="18" charset="-128"/>
                <a:ea typeface="UD デジタル 教科書体 NK-B" panose="02020700000000000000" pitchFamily="18" charset="-128"/>
              </a:rPr>
              <a:t>　齊藤毅氏</a:t>
            </a:r>
            <a:endParaRPr lang="en-US" altLang="ja-JP" b="1" spc="-40" dirty="0">
              <a:latin typeface="UD デジタル 教科書体 NK-B" panose="02020700000000000000" pitchFamily="18" charset="-128"/>
              <a:ea typeface="UD デジタル 教科書体 NK-B" panose="02020700000000000000" pitchFamily="18" charset="-128"/>
            </a:endParaRPr>
          </a:p>
          <a:p>
            <a:pPr marL="358775" lvl="0" indent="-358775">
              <a:lnSpc>
                <a:spcPts val="2200"/>
              </a:lnSpc>
              <a:defRPr/>
            </a:pPr>
            <a:r>
              <a:rPr lang="ja-JP" altLang="en-US" b="1" spc="-40" dirty="0">
                <a:latin typeface="UD デジタル 教科書体 NK-B" panose="02020700000000000000" pitchFamily="18" charset="-128"/>
                <a:ea typeface="UD デジタル 教科書体 NK-B" panose="02020700000000000000" pitchFamily="18" charset="-128"/>
              </a:rPr>
              <a:t>　「プラント建設業</a:t>
            </a:r>
            <a:r>
              <a:rPr lang="en-US" altLang="ja-JP" b="1" spc="-40" dirty="0">
                <a:latin typeface="UD デジタル 教科書体 NK-B" panose="02020700000000000000" pitchFamily="18" charset="-128"/>
                <a:ea typeface="UD デジタル 教科書体 NK-B" panose="02020700000000000000" pitchFamily="18" charset="-128"/>
              </a:rPr>
              <a:t>A</a:t>
            </a:r>
            <a:r>
              <a:rPr lang="ja-JP" altLang="en-US" b="1" spc="-40" dirty="0">
                <a:latin typeface="UD デジタル 教科書体 NK-B" panose="02020700000000000000" pitchFamily="18" charset="-128"/>
                <a:ea typeface="UD デジタル 教科書体 NK-B" panose="02020700000000000000" pitchFamily="18" charset="-128"/>
              </a:rPr>
              <a:t>社の事例では、約</a:t>
            </a:r>
            <a:r>
              <a:rPr lang="en-US" altLang="ja-JP" b="1" spc="-40" dirty="0">
                <a:latin typeface="UD デジタル 教科書体 NK-B" panose="02020700000000000000" pitchFamily="18" charset="-128"/>
                <a:ea typeface="UD デジタル 教科書体 NK-B" panose="02020700000000000000" pitchFamily="18" charset="-128"/>
              </a:rPr>
              <a:t>60</a:t>
            </a:r>
            <a:r>
              <a:rPr lang="ja-JP" altLang="en-US" b="1" spc="-40" dirty="0">
                <a:latin typeface="UD デジタル 教科書体 NK-B" panose="02020700000000000000" pitchFamily="18" charset="-128"/>
                <a:ea typeface="UD デジタル 教科書体 NK-B" panose="02020700000000000000" pitchFamily="18" charset="-128"/>
              </a:rPr>
              <a:t>億円の予算規模に対し、予備費は約</a:t>
            </a:r>
            <a:r>
              <a:rPr lang="en-US" altLang="ja-JP" b="1" spc="-40" dirty="0">
                <a:latin typeface="UD デジタル 教科書体 NK-B" panose="02020700000000000000" pitchFamily="18" charset="-128"/>
                <a:ea typeface="UD デジタル 教科書体 NK-B" panose="02020700000000000000" pitchFamily="18" charset="-128"/>
              </a:rPr>
              <a:t>4.3</a:t>
            </a:r>
            <a:r>
              <a:rPr lang="ja-JP" altLang="en-US" b="1" spc="-40" dirty="0">
                <a:latin typeface="UD デジタル 教科書体 NK-B" panose="02020700000000000000" pitchFamily="18" charset="-128"/>
                <a:ea typeface="UD デジタル 教科書体 NK-B" panose="02020700000000000000" pitchFamily="18" charset="-128"/>
              </a:rPr>
              <a:t>億円であり、プロジェクトの予算の約７％」</a:t>
            </a:r>
            <a:endParaRPr lang="en-US" altLang="ja-JP" b="1" spc="-4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169023013"/>
      </p:ext>
    </p:extLst>
  </p:cSld>
  <p:clrMapOvr>
    <a:masterClrMapping/>
  </p:clrMapOvr>
  <p:transition spd="med"/>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18b9832-3ade-4806-96aa-a6d0dfe1c1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CA25A5431870D4A856EFCB9BDCA1779" ma:contentTypeVersion="3" ma:contentTypeDescription="新しいドキュメントを作成します。" ma:contentTypeScope="" ma:versionID="497c86b7e0aae6eff68c4ab0ee8503a2">
  <xsd:schema xmlns:xsd="http://www.w3.org/2001/XMLSchema" xmlns:xs="http://www.w3.org/2001/XMLSchema" xmlns:p="http://schemas.microsoft.com/office/2006/metadata/properties" xmlns:ns3="a18b9832-3ade-4806-96aa-a6d0dfe1c170" targetNamespace="http://schemas.microsoft.com/office/2006/metadata/properties" ma:root="true" ma:fieldsID="54b3eef67e1e7ec99c1bc72bbca1c96e" ns3:_="">
    <xsd:import namespace="a18b9832-3ade-4806-96aa-a6d0dfe1c170"/>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b9832-3ade-4806-96aa-a6d0dfe1c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95304-287A-436F-BA8D-627271346193}">
  <ds:schemaRefs>
    <ds:schemaRef ds:uri="http://schemas.microsoft.com/office/2006/metadata/properties"/>
    <ds:schemaRef ds:uri="http://purl.org/dc/terms/"/>
    <ds:schemaRef ds:uri="http://purl.org/dc/elements/1.1/"/>
    <ds:schemaRef ds:uri="a18b9832-3ade-4806-96aa-a6d0dfe1c170"/>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EDE06C7-3A6C-4C0D-B8F9-8B3AD70FFDAF}">
  <ds:schemaRefs>
    <ds:schemaRef ds:uri="http://schemas.microsoft.com/sharepoint/v3/contenttype/forms"/>
  </ds:schemaRefs>
</ds:datastoreItem>
</file>

<file path=customXml/itemProps3.xml><?xml version="1.0" encoding="utf-8"?>
<ds:datastoreItem xmlns:ds="http://schemas.openxmlformats.org/officeDocument/2006/customXml" ds:itemID="{9E2D66D5-93E8-48A5-9908-C0A74D129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b9832-3ade-4806-96aa-a6d0dfe1c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1047</Words>
  <Application>Microsoft Office PowerPoint</Application>
  <PresentationFormat>ワイド画面</PresentationFormat>
  <Paragraphs>164</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vt:i4>
      </vt:variant>
    </vt:vector>
  </HeadingPairs>
  <TitlesOfParts>
    <vt:vector size="13" baseType="lpstr">
      <vt:lpstr>Meiryo UI</vt:lpstr>
      <vt:lpstr>ＭＳ ゴシック</vt:lpstr>
      <vt:lpstr>UD デジタル 教科書体 NK-B</vt:lpstr>
      <vt:lpstr>游ゴシック</vt:lpstr>
      <vt:lpstr>游ゴシック Light</vt:lpstr>
      <vt:lpstr>Arial</vt:lpstr>
      <vt:lpstr>Calibri</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廣瀬　成則</cp:lastModifiedBy>
  <cp:revision>7</cp:revision>
  <dcterms:modified xsi:type="dcterms:W3CDTF">2024-09-02T09:21:42Z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0x010100DCA25A5431870D4A856EFCB9BDCA1779</vt:lpwstr>
  </property>
</Properties>
</file>