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076138829" r:id="rId2"/>
    <p:sldId id="2076138836" r:id="rId3"/>
    <p:sldId id="2076138819" r:id="rId4"/>
    <p:sldId id="2076138837" r:id="rId5"/>
    <p:sldId id="2076138839" r:id="rId6"/>
    <p:sldId id="2076138838" r:id="rId7"/>
    <p:sldId id="2076138835" r:id="rId8"/>
    <p:sldId id="2076138810" r:id="rId9"/>
    <p:sldId id="2076138811" r:id="rId10"/>
    <p:sldId id="2076138812" r:id="rId11"/>
    <p:sldId id="2076138813"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51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snapToGrid="0">
      <p:cViewPr varScale="1">
        <p:scale>
          <a:sx n="64" d="100"/>
          <a:sy n="64" d="100"/>
        </p:scale>
        <p:origin x="135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8693"/>
          </a:xfrm>
          <a:prstGeom prst="rect">
            <a:avLst/>
          </a:prstGeom>
        </p:spPr>
        <p:txBody>
          <a:bodyPr vert="horz" lIns="91422" tIns="45710" rIns="91422"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422" tIns="45710" rIns="91422" bIns="45710" rtlCol="0"/>
          <a:lstStyle>
            <a:lvl1pPr algn="r">
              <a:defRPr sz="1200"/>
            </a:lvl1pPr>
          </a:lstStyle>
          <a:p>
            <a:fld id="{4387E14C-13E5-4223-ABC6-C7F8534A66F2}" type="datetimeFigureOut">
              <a:rPr kumimoji="1" lang="ja-JP" altLang="en-US" smtClean="0"/>
              <a:t>2023/12/19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2" tIns="45710" rIns="91422" bIns="45710"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2" tIns="45710" rIns="91422"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6" cy="498692"/>
          </a:xfrm>
          <a:prstGeom prst="rect">
            <a:avLst/>
          </a:prstGeom>
        </p:spPr>
        <p:txBody>
          <a:bodyPr vert="horz" lIns="91422" tIns="45710" rIns="91422"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422" tIns="45710" rIns="91422" bIns="45710" rtlCol="0" anchor="b"/>
          <a:lstStyle>
            <a:lvl1pPr algn="r">
              <a:defRPr sz="1200"/>
            </a:lvl1pPr>
          </a:lstStyle>
          <a:p>
            <a:fld id="{686B67E4-A1F0-48E2-BC34-00D995E040C4}" type="slidenum">
              <a:rPr kumimoji="1" lang="ja-JP" altLang="en-US" smtClean="0"/>
              <a:t>‹#›</a:t>
            </a:fld>
            <a:endParaRPr kumimoji="1" lang="ja-JP" altLang="en-US"/>
          </a:p>
        </p:txBody>
      </p:sp>
    </p:spTree>
    <p:extLst>
      <p:ext uri="{BB962C8B-B14F-4D97-AF65-F5344CB8AC3E}">
        <p14:creationId xmlns:p14="http://schemas.microsoft.com/office/powerpoint/2010/main" val="33069077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6B67E4-A1F0-48E2-BC34-00D995E040C4}" type="slidenum">
              <a:rPr kumimoji="1" lang="ja-JP" altLang="en-US" smtClean="0"/>
              <a:t>4</a:t>
            </a:fld>
            <a:endParaRPr kumimoji="1" lang="ja-JP" altLang="en-US"/>
          </a:p>
        </p:txBody>
      </p:sp>
    </p:spTree>
    <p:extLst>
      <p:ext uri="{BB962C8B-B14F-4D97-AF65-F5344CB8AC3E}">
        <p14:creationId xmlns:p14="http://schemas.microsoft.com/office/powerpoint/2010/main" val="2395153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6B67E4-A1F0-48E2-BC34-00D995E040C4}" type="slidenum">
              <a:rPr kumimoji="1" lang="ja-JP" altLang="en-US" smtClean="0"/>
              <a:t>5</a:t>
            </a:fld>
            <a:endParaRPr kumimoji="1" lang="ja-JP" altLang="en-US"/>
          </a:p>
        </p:txBody>
      </p:sp>
    </p:spTree>
    <p:extLst>
      <p:ext uri="{BB962C8B-B14F-4D97-AF65-F5344CB8AC3E}">
        <p14:creationId xmlns:p14="http://schemas.microsoft.com/office/powerpoint/2010/main" val="276094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2103231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295983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425403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63258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861848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990879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44797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701790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43291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2305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2023/12/19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84751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A1566-54AC-4C48-88EE-20FD023B25AA}" type="datetimeFigureOut">
              <a:rPr kumimoji="1" lang="ja-JP" altLang="en-US" smtClean="0"/>
              <a:t>2023/12/19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140586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A260DE3-D3D0-D7FD-A73B-61AB42AE57D3}"/>
              </a:ext>
            </a:extLst>
          </p:cNvPr>
          <p:cNvSpPr txBox="1"/>
          <p:nvPr/>
        </p:nvSpPr>
        <p:spPr>
          <a:xfrm>
            <a:off x="1979466" y="5075629"/>
            <a:ext cx="5194300" cy="830997"/>
          </a:xfrm>
          <a:prstGeom prst="rect">
            <a:avLst/>
          </a:prstGeom>
          <a:noFill/>
        </p:spPr>
        <p:txBody>
          <a:bodyPr wrap="square" rtlCol="0">
            <a:spAutoFit/>
          </a:bodyPr>
          <a:lstStyle/>
          <a:p>
            <a:pPr algn="ctr"/>
            <a:r>
              <a:rPr lang="en-US" altLang="ja-JP" sz="2400" b="1" dirty="0">
                <a:latin typeface="Meiryo UI" panose="020B0604030504040204" pitchFamily="50" charset="-128"/>
                <a:ea typeface="Meiryo UI" panose="020B0604030504040204" pitchFamily="50" charset="-128"/>
              </a:rPr>
              <a:t>2023</a:t>
            </a:r>
            <a:r>
              <a:rPr lang="ja-JP" altLang="en-US" sz="2400" b="1" dirty="0">
                <a:latin typeface="Meiryo UI" panose="020B0604030504040204" pitchFamily="50" charset="-128"/>
                <a:ea typeface="Meiryo UI" panose="020B0604030504040204" pitchFamily="50" charset="-128"/>
              </a:rPr>
              <a:t>年</a:t>
            </a:r>
            <a:r>
              <a:rPr lang="en-US" altLang="ja-JP" sz="2400" b="1" dirty="0">
                <a:latin typeface="Meiryo UI" panose="020B0604030504040204" pitchFamily="50" charset="-128"/>
                <a:ea typeface="Meiryo UI" panose="020B0604030504040204" pitchFamily="50" charset="-128"/>
              </a:rPr>
              <a:t>12</a:t>
            </a:r>
            <a:r>
              <a:rPr lang="ja-JP" altLang="en-US" sz="2400" b="1" dirty="0">
                <a:latin typeface="Meiryo UI" panose="020B0604030504040204" pitchFamily="50" charset="-128"/>
                <a:ea typeface="Meiryo UI" panose="020B0604030504040204" pitchFamily="50" charset="-128"/>
              </a:rPr>
              <a:t>月</a:t>
            </a:r>
            <a:r>
              <a:rPr lang="en-US" altLang="ja-JP" sz="2400" b="1" dirty="0">
                <a:latin typeface="Meiryo UI" panose="020B0604030504040204" pitchFamily="50" charset="-128"/>
                <a:ea typeface="Meiryo UI" panose="020B0604030504040204" pitchFamily="50" charset="-128"/>
              </a:rPr>
              <a:t>19</a:t>
            </a:r>
            <a:r>
              <a:rPr lang="ja-JP" altLang="en-US" sz="2400" b="1" dirty="0">
                <a:latin typeface="Meiryo UI" panose="020B0604030504040204" pitchFamily="50" charset="-128"/>
                <a:ea typeface="Meiryo UI" panose="020B0604030504040204" pitchFamily="50" charset="-128"/>
              </a:rPr>
              <a:t>日</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大阪府市万博推進局</a:t>
            </a:r>
            <a:endParaRPr lang="en-US" altLang="ja-JP" sz="2400" b="1" dirty="0">
              <a:latin typeface="Meiryo UI" panose="020B0604030504040204" pitchFamily="50" charset="-128"/>
              <a:ea typeface="Meiryo UI" panose="020B0604030504040204" pitchFamily="50" charset="-128"/>
            </a:endParaRPr>
          </a:p>
        </p:txBody>
      </p:sp>
      <p:sp>
        <p:nvSpPr>
          <p:cNvPr id="6" name="タイトル 1">
            <a:extLst>
              <a:ext uri="{FF2B5EF4-FFF2-40B4-BE49-F238E27FC236}">
                <a16:creationId xmlns:a16="http://schemas.microsoft.com/office/drawing/2014/main" id="{89185B1E-72D0-975D-0A1F-61116D940001}"/>
              </a:ext>
            </a:extLst>
          </p:cNvPr>
          <p:cNvSpPr>
            <a:spLocks noGrp="1"/>
          </p:cNvSpPr>
          <p:nvPr/>
        </p:nvSpPr>
        <p:spPr>
          <a:xfrm>
            <a:off x="685800" y="808886"/>
            <a:ext cx="7772400" cy="2387600"/>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Meiryo UI" panose="020B0604030504040204" pitchFamily="50" charset="-128"/>
                <a:ea typeface="Meiryo UI" panose="020B0604030504040204" pitchFamily="50" charset="-128"/>
              </a:rPr>
              <a:t>大阪・関西万博に要する府市の費用</a:t>
            </a:r>
            <a:br>
              <a:rPr lang="en-US" altLang="ja-JP" sz="3200" b="1" dirty="0">
                <a:latin typeface="Meiryo UI" panose="020B0604030504040204" pitchFamily="50" charset="-128"/>
                <a:ea typeface="Meiryo UI" panose="020B0604030504040204" pitchFamily="50" charset="-128"/>
              </a:rPr>
            </a:br>
            <a:r>
              <a:rPr lang="ja-JP" altLang="en-US" sz="3200" b="1" dirty="0">
                <a:latin typeface="Meiryo UI" panose="020B0604030504040204" pitchFamily="50" charset="-128"/>
                <a:ea typeface="Meiryo UI" panose="020B0604030504040204" pitchFamily="50" charset="-128"/>
              </a:rPr>
              <a:t>について</a:t>
            </a:r>
          </a:p>
        </p:txBody>
      </p:sp>
    </p:spTree>
    <p:extLst>
      <p:ext uri="{BB962C8B-B14F-4D97-AF65-F5344CB8AC3E}">
        <p14:creationId xmlns:p14="http://schemas.microsoft.com/office/powerpoint/2010/main" val="3139759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905" y="2696566"/>
            <a:ext cx="4690080" cy="3016210"/>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①ライフサイエンス</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lang="en-US" altLang="ja-JP" sz="1013" dirty="0" err="1">
                <a:solidFill>
                  <a:prstClr val="black"/>
                </a:solidFill>
                <a:latin typeface="Meiryo UI" panose="020B0604030504040204" pitchFamily="50" charset="-128"/>
                <a:ea typeface="Meiryo UI" panose="020B0604030504040204" pitchFamily="50" charset="-128"/>
              </a:rPr>
              <a:t>iPS</a:t>
            </a:r>
            <a:r>
              <a:rPr lang="ja-JP" altLang="en-US" sz="1013" dirty="0">
                <a:solidFill>
                  <a:prstClr val="black"/>
                </a:solidFill>
                <a:latin typeface="Meiryo UI" panose="020B0604030504040204" pitchFamily="50" charset="-128"/>
                <a:ea typeface="Meiryo UI" panose="020B0604030504040204" pitchFamily="50" charset="-128"/>
              </a:rPr>
              <a:t>細胞やヒト体性幹細胞を活用した再生医療の産業化</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・ライフサイエンス拠点（「彩都」「健都」「中之島（未来医療国際拠点）」）の形成</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・多様なプレーヤー（医療、企業、スタートアップ、アカデミア等）との共創による、</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再生医療の産業化推進プラットフォームの構築等</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・再生医療の社会受容性向上に向けて、万博会場と連動したコンテンツ展示やイベン</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ト等を検討中</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・大阪ヘルスケアパビリオンにおいて、最先端の医療技術やそれがもたらす未来社会を</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体験できる展示内容を検討</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②次世代ヘルスケア</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・アスマイルの推進（会員登録数増加に向けた普及啓発、マイナポータルとのデータ連</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携、　民間事業者との連携による機能向上）</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・「大阪スマートシティ戦略</a:t>
            </a:r>
            <a:r>
              <a:rPr lang="en-US" altLang="ja-JP" sz="1013" dirty="0">
                <a:solidFill>
                  <a:prstClr val="black"/>
                </a:solidFill>
                <a:latin typeface="Meiryo UI" panose="020B0604030504040204" pitchFamily="50" charset="-128"/>
                <a:ea typeface="Meiryo UI" panose="020B0604030504040204" pitchFamily="50" charset="-128"/>
              </a:rPr>
              <a:t>ver.2.0</a:t>
            </a:r>
            <a:r>
              <a:rPr lang="ja-JP" altLang="en-US" sz="1013" dirty="0">
                <a:solidFill>
                  <a:prstClr val="black"/>
                </a:solidFill>
                <a:latin typeface="Meiryo UI" panose="020B0604030504040204" pitchFamily="50" charset="-128"/>
                <a:ea typeface="Meiryo UI" panose="020B0604030504040204" pitchFamily="50" charset="-128"/>
              </a:rPr>
              <a:t>」に基づく、公民連携によるスマートヘルスシティの推</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・北大阪健康医療都市（健都）への企業等の集積及び国立循環器病研究セン</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ターや国立健康・栄養研究所を中核とした住民参加型の実証事業の推進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・万博を契機とした地域住民の健康づくりに向けた意識の高揚（検診の受診促進、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運動・スポーツを通じた地域住民の健康づくり）</a:t>
            </a:r>
          </a:p>
        </p:txBody>
      </p:sp>
      <p:sp>
        <p:nvSpPr>
          <p:cNvPr id="11" name="テキスト ボックス 10"/>
          <p:cNvSpPr txBox="1"/>
          <p:nvPr/>
        </p:nvSpPr>
        <p:spPr>
          <a:xfrm>
            <a:off x="-36905" y="2364645"/>
            <a:ext cx="4997893"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r>
              <a:rPr lang="ja-JP" altLang="en-US" sz="1350" b="1" spc="-50" dirty="0">
                <a:solidFill>
                  <a:prstClr val="black"/>
                </a:solidFill>
                <a:latin typeface="Meiryo UI" panose="020B0604030504040204" pitchFamily="50" charset="-128"/>
                <a:ea typeface="Meiryo UI" panose="020B0604030504040204" pitchFamily="50" charset="-128"/>
              </a:rPr>
              <a:t>健康・医療</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lang="en-US" altLang="ja-JP" sz="1350" b="1" spc="-50" dirty="0">
                <a:solidFill>
                  <a:prstClr val="black"/>
                </a:solidFill>
                <a:latin typeface="Meiryo UI" panose="020B0604030504040204" pitchFamily="50" charset="-128"/>
                <a:ea typeface="Meiryo UI" panose="020B0604030504040204" pitchFamily="50" charset="-128"/>
              </a:rPr>
              <a:t>7.1</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4" name="テキスト ボックス 13"/>
          <p:cNvSpPr txBox="1"/>
          <p:nvPr/>
        </p:nvSpPr>
        <p:spPr>
          <a:xfrm>
            <a:off x="4551251" y="2343240"/>
            <a:ext cx="4690080"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２．モビリティ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lang="en-US" altLang="ja-JP" sz="1350" b="1" dirty="0">
                <a:latin typeface="Meiryo UI" panose="020B0604030504040204" pitchFamily="50" charset="-128"/>
                <a:ea typeface="Meiryo UI" panose="020B0604030504040204" pitchFamily="50" charset="-128"/>
              </a:rPr>
              <a:t>3.0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6" name="テキスト ボックス 5"/>
          <p:cNvSpPr txBox="1"/>
          <p:nvPr/>
        </p:nvSpPr>
        <p:spPr>
          <a:xfrm>
            <a:off x="4616630" y="2662558"/>
            <a:ext cx="4648306" cy="3170099"/>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③空飛ぶクルマ</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・空飛ぶクルマ大阪ラウンドテーブルの運営、ロードマップの進捗管理</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・空飛ぶクルマの実現に必要な事業環境整備に向けた調査・検討</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・空飛ぶクルマの社会受容性向上に向けた情報発信・普及啓発</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・事業者による実証事業等への支援（補助、フィールドの提供等）</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・離着陸場（ポート）整備に向けた支援（補助、府・市有地の提供等） </a:t>
            </a:r>
            <a:endParaRPr kumimoji="0" lang="ja-JP"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④</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自動運転</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・自動運転の実証事業・実装支援（実証フィールドの提供など） </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・有識者や国、バス事業者等を含めて、大阪市自動運転バス実装協議会を開催</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⑤</a:t>
            </a:r>
            <a:r>
              <a:rPr lang="en-US" altLang="ja-JP" sz="1013" dirty="0" err="1">
                <a:solidFill>
                  <a:prstClr val="black"/>
                </a:solidFill>
                <a:latin typeface="Meiryo UI" panose="020B0604030504040204" pitchFamily="50" charset="-128"/>
                <a:ea typeface="Meiryo UI" panose="020B0604030504040204" pitchFamily="50" charset="-128"/>
              </a:rPr>
              <a:t>MaaS</a:t>
            </a:r>
            <a:r>
              <a:rPr lang="ja-JP" altLang="en-US" sz="1013" dirty="0">
                <a:solidFill>
                  <a:prstClr val="black"/>
                </a:solidFill>
                <a:latin typeface="Meiryo UI" panose="020B0604030504040204" pitchFamily="50" charset="-128"/>
                <a:ea typeface="Meiryo UI" panose="020B0604030504040204" pitchFamily="50" charset="-128"/>
              </a:rPr>
              <a:t>（マース）</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・「関西</a:t>
            </a:r>
            <a:r>
              <a:rPr lang="en-US" altLang="ja-JP" sz="1013" dirty="0" err="1">
                <a:solidFill>
                  <a:prstClr val="black"/>
                </a:solidFill>
                <a:latin typeface="Meiryo UI" panose="020B0604030504040204" pitchFamily="50" charset="-128"/>
                <a:ea typeface="Meiryo UI" panose="020B0604030504040204" pitchFamily="50" charset="-128"/>
              </a:rPr>
              <a:t>MaaS</a:t>
            </a:r>
            <a:r>
              <a:rPr lang="ja-JP" altLang="en-US" sz="1013" dirty="0">
                <a:solidFill>
                  <a:prstClr val="black"/>
                </a:solidFill>
                <a:latin typeface="Meiryo UI" panose="020B0604030504040204" pitchFamily="50" charset="-128"/>
                <a:ea typeface="Meiryo UI" panose="020B0604030504040204" pitchFamily="50" charset="-128"/>
              </a:rPr>
              <a:t>推進連絡会議」への参画、事業者間調整支援等</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013"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MaaS</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促進に向け、鉄道事業者の</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QR</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コード対応改札等によるキャッシュレス化の</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取組みへの補助</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・事業者が実施する</a:t>
            </a:r>
            <a:r>
              <a:rPr lang="en-US" altLang="ja-JP" sz="1013" dirty="0">
                <a:solidFill>
                  <a:prstClr val="black"/>
                </a:solidFill>
                <a:latin typeface="Meiryo UI" panose="020B0604030504040204" pitchFamily="50" charset="-128"/>
                <a:ea typeface="Meiryo UI" panose="020B0604030504040204" pitchFamily="50" charset="-128"/>
              </a:rPr>
              <a:t>AI</a:t>
            </a:r>
            <a:r>
              <a:rPr lang="ja-JP" altLang="en-US" sz="1013" dirty="0">
                <a:solidFill>
                  <a:prstClr val="black"/>
                </a:solidFill>
                <a:latin typeface="Meiryo UI" panose="020B0604030504040204" pitchFamily="50" charset="-128"/>
                <a:ea typeface="Meiryo UI" panose="020B0604030504040204" pitchFamily="50" charset="-128"/>
              </a:rPr>
              <a:t>オンデマンド交通実証事業への支援</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・路線バスから取得する様々なデータを活用した渋滞緩和などの取組みに向けた検討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⑥ゼロエミッションモビリティ</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lang="en-US" altLang="ja-JP" sz="1013" dirty="0">
                <a:solidFill>
                  <a:prstClr val="black"/>
                </a:solidFill>
                <a:latin typeface="Meiryo UI" panose="020B0604030504040204" pitchFamily="50" charset="-128"/>
                <a:ea typeface="Meiryo UI" panose="020B0604030504040204" pitchFamily="50" charset="-128"/>
              </a:rPr>
              <a:t>EV</a:t>
            </a:r>
            <a:r>
              <a:rPr lang="ja-JP" altLang="en-US" sz="1013" dirty="0">
                <a:solidFill>
                  <a:prstClr val="black"/>
                </a:solidFill>
                <a:latin typeface="Meiryo UI" panose="020B0604030504040204" pitchFamily="50" charset="-128"/>
                <a:ea typeface="Meiryo UI" panose="020B0604030504040204" pitchFamily="50" charset="-128"/>
              </a:rPr>
              <a:t>・</a:t>
            </a:r>
            <a:r>
              <a:rPr lang="en-US" altLang="ja-JP" sz="1013" dirty="0">
                <a:solidFill>
                  <a:prstClr val="black"/>
                </a:solidFill>
                <a:latin typeface="Meiryo UI" panose="020B0604030504040204" pitchFamily="50" charset="-128"/>
                <a:ea typeface="Meiryo UI" panose="020B0604030504040204" pitchFamily="50" charset="-128"/>
              </a:rPr>
              <a:t>FC</a:t>
            </a:r>
            <a:r>
              <a:rPr lang="ja-JP" altLang="en-US" sz="1013" dirty="0">
                <a:solidFill>
                  <a:prstClr val="black"/>
                </a:solidFill>
                <a:latin typeface="Meiryo UI" panose="020B0604030504040204" pitchFamily="50" charset="-128"/>
                <a:ea typeface="Meiryo UI" panose="020B0604030504040204" pitchFamily="50" charset="-128"/>
              </a:rPr>
              <a:t>バス導入に対する補助制度</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EF26190D-FB50-C638-1BED-7DD9B1A9FC4E}"/>
              </a:ext>
            </a:extLst>
          </p:cNvPr>
          <p:cNvSpPr txBox="1"/>
          <p:nvPr/>
        </p:nvSpPr>
        <p:spPr>
          <a:xfrm>
            <a:off x="152768" y="229030"/>
            <a:ext cx="5387671" cy="40011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（２）大阪版万博アクションプラン掲載取組一覧</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ABB92187-6197-685F-A740-6F7F9202108D}"/>
              </a:ext>
            </a:extLst>
          </p:cNvPr>
          <p:cNvSpPr txBox="1"/>
          <p:nvPr/>
        </p:nvSpPr>
        <p:spPr>
          <a:xfrm>
            <a:off x="152768" y="1057701"/>
            <a:ext cx="8745627" cy="600164"/>
          </a:xfrm>
          <a:prstGeom prst="rect">
            <a:avLst/>
          </a:prstGeom>
          <a:noFill/>
          <a:ln>
            <a:solidFill>
              <a:schemeClr val="tx1"/>
            </a:solidFill>
          </a:ln>
        </p:spPr>
        <p:txBody>
          <a:bodyPr wrap="square" rtlCol="0">
            <a:spAutoFit/>
          </a:bodyPr>
          <a:lstStyle/>
          <a:p>
            <a:pPr lvl="0">
              <a:defRPr/>
            </a:pPr>
            <a:r>
              <a:rPr kumimoji="1" lang="ja-JP" altLang="en-US" sz="1100" dirty="0">
                <a:solidFill>
                  <a:prstClr val="black"/>
                </a:solidFill>
                <a:latin typeface="Meiryo UI" panose="020B0604030504040204" pitchFamily="50" charset="-128"/>
                <a:ea typeface="Meiryo UI" panose="020B0604030504040204" pitchFamily="50" charset="-128"/>
              </a:rPr>
              <a:t>大阪版万博アクションプランに掲載されている取組のうち、</a:t>
            </a:r>
            <a:r>
              <a:rPr lang="ja-JP" altLang="en-US" sz="1100" u="sng" dirty="0">
                <a:latin typeface="Meiryo UI" panose="020B0604030504040204" pitchFamily="50" charset="-128"/>
                <a:ea typeface="Meiryo UI" panose="020B0604030504040204" pitchFamily="50" charset="-128"/>
              </a:rPr>
              <a:t>本来の行政目的のために実施し、</a:t>
            </a:r>
            <a:r>
              <a:rPr kumimoji="1" lang="ja-JP" altLang="en-US" sz="1100" b="1" u="sng" dirty="0">
                <a:solidFill>
                  <a:prstClr val="black"/>
                </a:solidFill>
                <a:latin typeface="Meiryo UI" panose="020B0604030504040204" pitchFamily="50" charset="-128"/>
                <a:ea typeface="Meiryo UI" panose="020B0604030504040204" pitchFamily="50" charset="-128"/>
              </a:rPr>
              <a:t>万博後の大阪・関西の成長・発展に資する事業</a:t>
            </a:r>
            <a:r>
              <a:rPr kumimoji="1" lang="ja-JP" altLang="en-US" sz="1100" u="sng" dirty="0">
                <a:solidFill>
                  <a:prstClr val="black"/>
                </a:solidFill>
                <a:latin typeface="Meiryo UI" panose="020B0604030504040204" pitchFamily="50" charset="-128"/>
                <a:ea typeface="Meiryo UI" panose="020B0604030504040204" pitchFamily="50" charset="-128"/>
              </a:rPr>
              <a:t>であることから、大阪・関西万博のみに資する金額を算出することが困難なもの</a:t>
            </a:r>
            <a:r>
              <a:rPr kumimoji="1" lang="ja-JP" altLang="en-US" sz="1100" dirty="0">
                <a:solidFill>
                  <a:prstClr val="black"/>
                </a:solidFill>
                <a:latin typeface="Meiryo UI" panose="020B0604030504040204" pitchFamily="50" charset="-128"/>
                <a:ea typeface="Meiryo UI" panose="020B0604030504040204" pitchFamily="50" charset="-128"/>
              </a:rPr>
              <a:t>。大阪府市各部局の既存事業の執行に当たり、</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万博も活用して実証や発信をしようとするものであり、</a:t>
            </a:r>
            <a:r>
              <a:rPr kumimoji="1" lang="ja-JP" altLang="en-US" sz="1100" dirty="0">
                <a:solidFill>
                  <a:prstClr val="black"/>
                </a:solidFill>
                <a:latin typeface="Meiryo UI" panose="020B0604030504040204" pitchFamily="50" charset="-128"/>
                <a:ea typeface="Meiryo UI" panose="020B0604030504040204" pitchFamily="50" charset="-128"/>
              </a:rPr>
              <a:t>大阪・関西万博のための新規又は追加的なものではないが、その上で敢えて各事業ごとの合計額を示したもの。</a:t>
            </a:r>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52FF4BB1-D5CB-AC33-0E7C-5709BF5E81E9}"/>
              </a:ext>
            </a:extLst>
          </p:cNvPr>
          <p:cNvSpPr txBox="1"/>
          <p:nvPr/>
        </p:nvSpPr>
        <p:spPr>
          <a:xfrm>
            <a:off x="4616630" y="628237"/>
            <a:ext cx="9174194" cy="338554"/>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約</a:t>
            </a:r>
            <a:r>
              <a:rPr kumimoji="1" lang="en-US" altLang="ja-JP" sz="1600" b="1" dirty="0">
                <a:latin typeface="Meiryo UI" panose="020B0604030504040204" pitchFamily="50" charset="-128"/>
                <a:ea typeface="Meiryo UI" panose="020B0604030504040204" pitchFamily="50" charset="-128"/>
              </a:rPr>
              <a:t>30.5</a:t>
            </a:r>
            <a:r>
              <a:rPr kumimoji="1" lang="ja-JP" altLang="en-US" sz="1600" b="1" dirty="0">
                <a:latin typeface="Meiryo UI" panose="020B0604030504040204" pitchFamily="50" charset="-128"/>
                <a:ea typeface="Meiryo UI" panose="020B0604030504040204" pitchFamily="50" charset="-128"/>
              </a:rPr>
              <a:t>億円（令和</a:t>
            </a:r>
            <a:r>
              <a:rPr kumimoji="1" lang="en-US" altLang="ja-JP" sz="1600" b="1" dirty="0">
                <a:latin typeface="Meiryo UI" panose="020B0604030504040204" pitchFamily="50" charset="-128"/>
                <a:ea typeface="Meiryo UI" panose="020B0604030504040204" pitchFamily="50" charset="-128"/>
              </a:rPr>
              <a:t>5</a:t>
            </a:r>
            <a:r>
              <a:rPr kumimoji="1" lang="ja-JP" altLang="en-US" sz="1600" b="1" dirty="0">
                <a:latin typeface="Meiryo UI" panose="020B0604030504040204" pitchFamily="50" charset="-128"/>
                <a:ea typeface="Meiryo UI" panose="020B0604030504040204" pitchFamily="50" charset="-128"/>
              </a:rPr>
              <a:t>年度府市負担分）</a:t>
            </a:r>
            <a:r>
              <a:rPr kumimoji="1" lang="en-US" altLang="ja-JP" sz="1600" b="1" dirty="0">
                <a:latin typeface="Meiryo UI" panose="020B0604030504040204" pitchFamily="50" charset="-128"/>
                <a:ea typeface="Meiryo UI" panose="020B0604030504040204" pitchFamily="50" charset="-128"/>
              </a:rPr>
              <a:t>】</a:t>
            </a:r>
            <a:endParaRPr kumimoji="1" lang="en-US" altLang="ja-JP" sz="1600" b="1" spc="-5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1B7189C-4039-0D21-90DD-0B78F0CFE25A}"/>
              </a:ext>
            </a:extLst>
          </p:cNvPr>
          <p:cNvSpPr txBox="1"/>
          <p:nvPr/>
        </p:nvSpPr>
        <p:spPr>
          <a:xfrm>
            <a:off x="7342909" y="216550"/>
            <a:ext cx="1487516"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（参考（２））</a:t>
            </a:r>
          </a:p>
        </p:txBody>
      </p:sp>
      <p:sp>
        <p:nvSpPr>
          <p:cNvPr id="19" name="テキスト ボックス 18">
            <a:extLst>
              <a:ext uri="{FF2B5EF4-FFF2-40B4-BE49-F238E27FC236}">
                <a16:creationId xmlns:a16="http://schemas.microsoft.com/office/drawing/2014/main" id="{CBE3E5E1-2757-497A-8C56-B04A16FD2EE8}"/>
              </a:ext>
            </a:extLst>
          </p:cNvPr>
          <p:cNvSpPr txBox="1"/>
          <p:nvPr/>
        </p:nvSpPr>
        <p:spPr>
          <a:xfrm>
            <a:off x="-36906" y="1889490"/>
            <a:ext cx="4997893"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sng"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万博を契機とした「未来社会」の実現に向けて</a:t>
            </a:r>
            <a:endParaRPr kumimoji="0" lang="en-US" altLang="ja-JP" sz="1350" b="1" i="0" u="sng"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BB235077-BDAD-41EF-89EE-00C4DF0B405E}"/>
              </a:ext>
            </a:extLst>
          </p:cNvPr>
          <p:cNvSpPr txBox="1"/>
          <p:nvPr/>
        </p:nvSpPr>
        <p:spPr>
          <a:xfrm>
            <a:off x="142810" y="6044007"/>
            <a:ext cx="8816882" cy="371512"/>
          </a:xfrm>
          <a:prstGeom prst="rect">
            <a:avLst/>
          </a:prstGeom>
          <a:noFill/>
          <a:ln w="12700">
            <a:solidFill>
              <a:schemeClr val="tx1"/>
            </a:solidFill>
            <a:prstDash val="sysDash"/>
          </a:ln>
        </p:spPr>
        <p:txBody>
          <a:bodyPr wrap="square" rtlCol="0">
            <a:spAutoFit/>
          </a:bodyPr>
          <a:lstStyle/>
          <a:p>
            <a:pPr lvl="0">
              <a:defRPr/>
            </a:pPr>
            <a:r>
              <a:rPr kumimoji="1" lang="en-US" altLang="ja-JP" sz="907" dirty="0">
                <a:latin typeface="Meiryo UI" panose="020B0604030504040204" pitchFamily="50" charset="-128"/>
                <a:ea typeface="Meiryo UI" panose="020B0604030504040204" pitchFamily="50" charset="-128"/>
              </a:rPr>
              <a:t>※</a:t>
            </a:r>
            <a:r>
              <a:rPr kumimoji="1" lang="ja-JP" altLang="en-US" sz="907" dirty="0">
                <a:latin typeface="Meiryo UI" panose="020B0604030504040204" pitchFamily="50" charset="-128"/>
                <a:ea typeface="Meiryo UI" panose="020B0604030504040204" pitchFamily="50" charset="-128"/>
              </a:rPr>
              <a:t>アクションプランに掲載された府市の取組の令和５年度当初予算及び令和</a:t>
            </a:r>
            <a:r>
              <a:rPr kumimoji="1" lang="en-US" altLang="ja-JP" sz="907" dirty="0">
                <a:latin typeface="Meiryo UI" panose="020B0604030504040204" pitchFamily="50" charset="-128"/>
                <a:ea typeface="Meiryo UI" panose="020B0604030504040204" pitchFamily="50" charset="-128"/>
              </a:rPr>
              <a:t>5</a:t>
            </a:r>
            <a:r>
              <a:rPr kumimoji="1" lang="ja-JP" altLang="en-US" sz="907" dirty="0">
                <a:latin typeface="Meiryo UI" panose="020B0604030504040204" pitchFamily="50" charset="-128"/>
                <a:ea typeface="Meiryo UI" panose="020B0604030504040204" pitchFamily="50" charset="-128"/>
              </a:rPr>
              <a:t>年度補正予算の地方負担分の合計額を記載。なお、既出の項目に含まれるものは除く。</a:t>
            </a:r>
            <a:endParaRPr kumimoji="1" lang="en-US" altLang="ja-JP" sz="907" dirty="0">
              <a:latin typeface="Meiryo UI" panose="020B0604030504040204" pitchFamily="50" charset="-128"/>
              <a:ea typeface="Meiryo UI" panose="020B0604030504040204" pitchFamily="50" charset="-128"/>
            </a:endParaRPr>
          </a:p>
          <a:p>
            <a:pPr lvl="0">
              <a:defRPr/>
            </a:pPr>
            <a:r>
              <a:rPr kumimoji="1" lang="ja-JP" altLang="en-US" sz="907" dirty="0">
                <a:latin typeface="Meiryo UI" panose="020B0604030504040204" pitchFamily="50" charset="-128"/>
                <a:ea typeface="Meiryo UI" panose="020B0604030504040204" pitchFamily="50" charset="-128"/>
              </a:rPr>
              <a:t>計数は、それぞれ四捨五入によっているため、端数において合計とは合致しないものがある。</a:t>
            </a:r>
          </a:p>
        </p:txBody>
      </p:sp>
      <p:sp>
        <p:nvSpPr>
          <p:cNvPr id="16" name="スライド番号プレースホルダー 1">
            <a:extLst>
              <a:ext uri="{FF2B5EF4-FFF2-40B4-BE49-F238E27FC236}">
                <a16:creationId xmlns:a16="http://schemas.microsoft.com/office/drawing/2014/main" id="{B53DAE8B-7C8A-4910-8572-0D7EE1DC2179}"/>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02890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369931" y="482612"/>
            <a:ext cx="4709017" cy="2246769"/>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⑨スマートシティ</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・大阪府・市による「スマートシティ戦略 </a:t>
            </a:r>
            <a:r>
              <a:rPr lang="en-US" altLang="ja-JP" sz="1013" dirty="0">
                <a:solidFill>
                  <a:prstClr val="black"/>
                </a:solidFill>
                <a:latin typeface="Meiryo UI" panose="020B0604030504040204" pitchFamily="50" charset="-128"/>
                <a:ea typeface="Meiryo UI" panose="020B0604030504040204" pitchFamily="50" charset="-128"/>
              </a:rPr>
              <a:t>ver.2.0</a:t>
            </a:r>
            <a:r>
              <a:rPr lang="ja-JP" altLang="en-US" sz="1013" dirty="0">
                <a:solidFill>
                  <a:prstClr val="black"/>
                </a:solidFill>
                <a:latin typeface="Meiryo UI" panose="020B0604030504040204" pitchFamily="50" charset="-128"/>
                <a:ea typeface="Meiryo UI" panose="020B0604030504040204" pitchFamily="50" charset="-128"/>
              </a:rPr>
              <a:t>」の推進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・大阪府・市によるスーパーシティ構想の推進</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⑩スタートアップ　</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府：商労、市：経戦</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・大阪パビリオンにおいて、大阪の優れたスタートアップ等を発掘し、技術力や魅力を発信</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する「展示・出展ゾーン」を設置</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・京阪神の産官学と連携した大学発スタートアップ創出支援</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・資金調達促進に向けた首都圏ベンチャーキャピタリストとの接点を創出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・大阪・関西資本の事業会社・金融機関等へ向けた投資ノウハウ提供などのセミナー</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開催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・カーボンニュートラル等の新技術を活用するスタートアップの創出・成長支援</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・うめきたエリアを人、シーズ、課題等のイノベーションの源泉が集結する中心地としての</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機能強化</a:t>
            </a:r>
            <a:endPar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p:cNvSpPr txBox="1"/>
          <p:nvPr/>
        </p:nvSpPr>
        <p:spPr>
          <a:xfrm>
            <a:off x="4321759" y="157306"/>
            <a:ext cx="4730448"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350" b="1" spc="-40" dirty="0">
                <a:solidFill>
                  <a:prstClr val="black"/>
                </a:solidFill>
                <a:latin typeface="Meiryo UI" panose="020B0604030504040204" pitchFamily="50" charset="-128"/>
                <a:ea typeface="Meiryo UI" panose="020B0604030504040204" pitchFamily="50" charset="-128"/>
              </a:rPr>
              <a:t>４</a:t>
            </a:r>
            <a:r>
              <a:rPr kumimoji="0" lang="ja-JP" altLang="en-US"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．スマートシティ、スタートアップ　</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a:t>
            </a:r>
            <a:r>
              <a:rPr kumimoji="0" lang="ja-JP" altLang="en-US"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0" name="テキスト ボックス 9">
            <a:extLst>
              <a:ext uri="{FF2B5EF4-FFF2-40B4-BE49-F238E27FC236}">
                <a16:creationId xmlns:a16="http://schemas.microsoft.com/office/drawing/2014/main" id="{00DD15FB-5F5E-484F-8D0E-717D292D5CA2}"/>
              </a:ext>
            </a:extLst>
          </p:cNvPr>
          <p:cNvSpPr txBox="1"/>
          <p:nvPr/>
        </p:nvSpPr>
        <p:spPr>
          <a:xfrm>
            <a:off x="4321759" y="2850351"/>
            <a:ext cx="4730448"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５．観光・文化、おもてなし　</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15.8</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 name="テキスト ボックス 11">
            <a:extLst>
              <a:ext uri="{FF2B5EF4-FFF2-40B4-BE49-F238E27FC236}">
                <a16:creationId xmlns:a16="http://schemas.microsoft.com/office/drawing/2014/main" id="{5F17F6A4-BEC9-4C8E-BF6D-63E59BBA3B7C}"/>
              </a:ext>
            </a:extLst>
          </p:cNvPr>
          <p:cNvSpPr txBox="1"/>
          <p:nvPr/>
        </p:nvSpPr>
        <p:spPr>
          <a:xfrm>
            <a:off x="4369931" y="3160912"/>
            <a:ext cx="4805363" cy="3323987"/>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⑪多様な都市魅力の創出・発信</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lang="ja-JP" altLang="en-US" sz="1013" dirty="0">
                <a:solidFill>
                  <a:prstClr val="black"/>
                </a:solidFill>
                <a:latin typeface="Meiryo UI" panose="020B0604030504040204" pitchFamily="50" charset="-128"/>
                <a:ea typeface="Meiryo UI" panose="020B0604030504040204" pitchFamily="50" charset="-128"/>
              </a:rPr>
              <a:t>　●大阪・関西の都市魅力の創出・発信</a:t>
            </a:r>
            <a:endParaRPr lang="en-US" altLang="ja-JP" sz="1013" dirty="0">
              <a:solidFill>
                <a:prstClr val="black"/>
              </a:solidFill>
              <a:latin typeface="Meiryo UI" panose="020B0604030504040204" pitchFamily="50" charset="-128"/>
              <a:ea typeface="Meiryo UI" panose="020B0604030504040204" pitchFamily="50" charset="-128"/>
            </a:endParaRPr>
          </a:p>
          <a:p>
            <a:pPr>
              <a:lnSpc>
                <a:spcPts val="1200"/>
              </a:lnSpc>
              <a:defRPr/>
            </a:pPr>
            <a:r>
              <a:rPr lang="ja-JP" altLang="en-US" sz="1013" dirty="0">
                <a:solidFill>
                  <a:prstClr val="black"/>
                </a:solidFill>
                <a:latin typeface="Meiryo UI" panose="020B0604030504040204" pitchFamily="50" charset="-128"/>
                <a:ea typeface="Meiryo UI" panose="020B0604030504040204" pitchFamily="50" charset="-128"/>
              </a:rPr>
              <a:t>　　・国内外からの観光誘客を図るための取組みの推進、来訪者の受入環境等整備</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・大阪の文化芸術活動の回復・活性化に向けた取組みの推進</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・多様な観光・文化資源の魅力を強力に発信する大規模コンテンツ（イベント）や</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新規性のある仕掛けの実施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・大阪のスポーツ資源を活用した都市魅力の向上・地域活性化に向けた取組みの実施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⑫</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移動の利便性</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●水上交通ネットワークの構築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・海上交通の活性化に向けた社会実験（海上交通ルート、事業化実現可能性の</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検討）の実施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・水上・海上交通の運航拠点（船着場、旅客ターミナル等）の整備</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・市町等との連携によるにぎわいづくり</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●ユニバーサルデザイン（ＵＤ）タクシーの普及促進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UD</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タクシー導入に対する補助事業の実施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⑬</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空港運用の強化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●関西国際空港の運用強化</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lang="ja-JP" altLang="en-US" sz="1013" dirty="0">
                <a:solidFill>
                  <a:prstClr val="black"/>
                </a:solidFill>
                <a:latin typeface="Meiryo UI" panose="020B0604030504040204" pitchFamily="50" charset="-128"/>
                <a:ea typeface="Meiryo UI" panose="020B0604030504040204" pitchFamily="50" charset="-128"/>
              </a:rPr>
              <a:t>　　・関西国際空港全体構想促進協議会等を通じて、関西国際空港の更なる機能</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強化、地域振興を図る取組みを支援</a:t>
            </a:r>
            <a:endPar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6C83E2E4-BCAC-42D7-B644-D1F253EC043A}"/>
              </a:ext>
            </a:extLst>
          </p:cNvPr>
          <p:cNvSpPr txBox="1"/>
          <p:nvPr/>
        </p:nvSpPr>
        <p:spPr>
          <a:xfrm>
            <a:off x="0" y="432164"/>
            <a:ext cx="4466649" cy="6247864"/>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⑦カーボンニュートラル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●最先端技術の開発・実用化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・カーボンニュートラルに資する技術の試作開発や実証等の取組みに対する補助</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・産学官連携による研究開発・技術支援（大阪公立大学、大阪産業技術研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究所）</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・府内企業による電池関連の研究開発や実証事業等に対する補助支援</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・産学官プラットフォーム</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(H2Osaka</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ビジョン推進会議</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による産学官の交流等を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通じた水素関連プロジェクト創出・事業化など</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・脱炭素に資する環境・エネルギー技術の導入と</a:t>
            </a:r>
            <a:r>
              <a:rPr lang="en-US" altLang="ja-JP" sz="1013" dirty="0">
                <a:solidFill>
                  <a:prstClr val="black"/>
                </a:solidFill>
                <a:latin typeface="Meiryo UI" panose="020B0604030504040204" pitchFamily="50" charset="-128"/>
                <a:ea typeface="Meiryo UI" panose="020B0604030504040204" pitchFamily="50" charset="-128"/>
              </a:rPr>
              <a:t>CO2</a:t>
            </a:r>
            <a:r>
              <a:rPr lang="ja-JP" altLang="en-US" sz="1013" dirty="0">
                <a:solidFill>
                  <a:prstClr val="black"/>
                </a:solidFill>
                <a:latin typeface="Meiryo UI" panose="020B0604030504040204" pitchFamily="50" charset="-128"/>
                <a:ea typeface="Meiryo UI" panose="020B0604030504040204" pitchFamily="50" charset="-128"/>
              </a:rPr>
              <a:t>排出削減効果等の発信</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を行うモデル事業に対する補助</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・「豊かな大阪湾」保全・再生・創出プラン及び大阪府海域ブルーカーボン生態</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系ビジョンの策定</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・大阪府「豊かな大阪湾」環境改善モデル事業（環境改善技術の実証）</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・企業護岸地先を活用した藻場の創出（環境省 令和４年度「令和の里海づ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くり」モデル事業の活用）</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●事業者や府民の行動変容</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・事業者の脱炭素経営を促進するための脱炭素経営宣言登録制度の運用開始</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・率先して排出削減に取り組む中小事業者に対する最適な金融サービス活用</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支援（</a:t>
            </a:r>
            <a:r>
              <a:rPr lang="en-US" altLang="ja-JP" sz="1013" dirty="0">
                <a:solidFill>
                  <a:prstClr val="black"/>
                </a:solidFill>
                <a:latin typeface="Meiryo UI" panose="020B0604030504040204" pitchFamily="50" charset="-128"/>
                <a:ea typeface="Meiryo UI" panose="020B0604030504040204" pitchFamily="50" charset="-128"/>
              </a:rPr>
              <a:t>ESG</a:t>
            </a:r>
            <a:r>
              <a:rPr lang="ja-JP" altLang="en-US" sz="1013" dirty="0">
                <a:solidFill>
                  <a:prstClr val="black"/>
                </a:solidFill>
                <a:latin typeface="Meiryo UI" panose="020B0604030504040204" pitchFamily="50" charset="-128"/>
                <a:ea typeface="Meiryo UI" panose="020B0604030504040204" pitchFamily="50" charset="-128"/>
              </a:rPr>
              <a:t>投融資の促進）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・府内事業者による</a:t>
            </a:r>
            <a:r>
              <a:rPr lang="en-US" altLang="ja-JP" sz="1013" dirty="0">
                <a:solidFill>
                  <a:prstClr val="black"/>
                </a:solidFill>
                <a:latin typeface="Meiryo UI" panose="020B0604030504040204" pitchFamily="50" charset="-128"/>
                <a:ea typeface="Meiryo UI" panose="020B0604030504040204" pitchFamily="50" charset="-128"/>
              </a:rPr>
              <a:t>CO2</a:t>
            </a:r>
            <a:r>
              <a:rPr lang="ja-JP" altLang="en-US" sz="1013" dirty="0">
                <a:solidFill>
                  <a:prstClr val="black"/>
                </a:solidFill>
                <a:latin typeface="Meiryo UI" panose="020B0604030504040204" pitchFamily="50" charset="-128"/>
                <a:ea typeface="Meiryo UI" panose="020B0604030504040204" pitchFamily="50" charset="-128"/>
              </a:rPr>
              <a:t>削減分をクレジット化し、万博への寄附につなげる事業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の推進</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・カーボンフットプリント（</a:t>
            </a:r>
            <a:r>
              <a:rPr lang="en-US" altLang="ja-JP" sz="1013" dirty="0">
                <a:solidFill>
                  <a:prstClr val="black"/>
                </a:solidFill>
                <a:latin typeface="Meiryo UI" panose="020B0604030504040204" pitchFamily="50" charset="-128"/>
                <a:ea typeface="Meiryo UI" panose="020B0604030504040204" pitchFamily="50" charset="-128"/>
              </a:rPr>
              <a:t>CFP</a:t>
            </a:r>
            <a:r>
              <a:rPr lang="ja-JP" altLang="en-US" sz="1013" dirty="0">
                <a:solidFill>
                  <a:prstClr val="black"/>
                </a:solidFill>
                <a:latin typeface="Meiryo UI" panose="020B0604030504040204" pitchFamily="50" charset="-128"/>
                <a:ea typeface="Meiryo UI" panose="020B0604030504040204" pitchFamily="50" charset="-128"/>
              </a:rPr>
              <a:t>）を活用した農作物及び製品単位での</a:t>
            </a:r>
            <a:r>
              <a:rPr lang="en-US" altLang="ja-JP" sz="1013" dirty="0">
                <a:solidFill>
                  <a:prstClr val="black"/>
                </a:solidFill>
                <a:latin typeface="Meiryo UI" panose="020B0604030504040204" pitchFamily="50" charset="-128"/>
                <a:ea typeface="Meiryo UI" panose="020B0604030504040204" pitchFamily="50" charset="-128"/>
              </a:rPr>
              <a:t>CO2</a:t>
            </a:r>
            <a:r>
              <a:rPr lang="ja-JP" altLang="en-US" sz="1013" dirty="0">
                <a:solidFill>
                  <a:prstClr val="black"/>
                </a:solidFill>
                <a:latin typeface="Meiryo UI" panose="020B0604030504040204" pitchFamily="50" charset="-128"/>
                <a:ea typeface="Meiryo UI" panose="020B0604030504040204" pitchFamily="50" charset="-128"/>
              </a:rPr>
              <a:t>見える</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化及び消費者啓発の推進</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・脱炭素に配慮した消費行動を促すポイント制度の拡大に向けた事業の推進</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・万博を契機とした観光分野における温室効果ガス排出量の可視化・脱炭素化</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支援事業</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⑧大阪ブルー・オーシャン・ビジョン</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・「大阪ブルー・オーシャン・ビジョン」実行計画の推進（プラスチック製品の使用抑</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制・環境への流出削減等の取組み）</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・「おおさかプラスチック対策推進プラットフォーム」運営（プラスチックごみ対策調</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査・検討、モデル事業実施）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マイボトル・マイ容器の利用促進</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lang="en-US" altLang="ja-JP" sz="1013" dirty="0">
                <a:solidFill>
                  <a:prstClr val="black"/>
                </a:solidFill>
                <a:latin typeface="Meiryo UI" panose="020B0604030504040204" pitchFamily="50" charset="-128"/>
                <a:ea typeface="Meiryo UI" panose="020B0604030504040204" pitchFamily="50" charset="-128"/>
              </a:rPr>
              <a:t>AI</a:t>
            </a:r>
            <a:r>
              <a:rPr lang="ja-JP" altLang="en-US" sz="1013" dirty="0">
                <a:solidFill>
                  <a:prstClr val="black"/>
                </a:solidFill>
                <a:latin typeface="Meiryo UI" panose="020B0604030504040204" pitchFamily="50" charset="-128"/>
                <a:ea typeface="Meiryo UI" panose="020B0604030504040204" pitchFamily="50" charset="-128"/>
              </a:rPr>
              <a:t>技術を活用したプラスチックごみの大阪湾への流入量把握、排出実態に応じ</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た効果的な対策推進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・海洋プラスチック対策先進技術の導入と環境負荷低減効果等の発信を行うモ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デル事業に対する補助</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・おおさか３Ｒキャンペーン等を活用した使い捨てプラスチック削減取組みの啓発 </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・バイオプラスチックの研究開発・技術支援</a:t>
            </a:r>
            <a:r>
              <a:rPr lang="en-US" altLang="ja-JP" sz="1013" dirty="0">
                <a:solidFill>
                  <a:prstClr val="black"/>
                </a:solidFill>
                <a:latin typeface="Meiryo UI" panose="020B0604030504040204" pitchFamily="50" charset="-128"/>
                <a:ea typeface="Meiryo UI" panose="020B0604030504040204" pitchFamily="50" charset="-128"/>
              </a:rPr>
              <a:t>(</a:t>
            </a:r>
            <a:r>
              <a:rPr lang="ja-JP" altLang="en-US" sz="1013" dirty="0">
                <a:solidFill>
                  <a:prstClr val="black"/>
                </a:solidFill>
                <a:latin typeface="Meiryo UI" panose="020B0604030504040204" pitchFamily="50" charset="-128"/>
                <a:ea typeface="Meiryo UI" panose="020B0604030504040204" pitchFamily="50" charset="-128"/>
              </a:rPr>
              <a:t>大阪産業技術研究所）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・バイオプラスチック製品のビジネス化プロジェクトの組成・開発経費の支援</a:t>
            </a:r>
          </a:p>
        </p:txBody>
      </p:sp>
      <p:sp>
        <p:nvSpPr>
          <p:cNvPr id="16" name="テキスト ボックス 15">
            <a:extLst>
              <a:ext uri="{FF2B5EF4-FFF2-40B4-BE49-F238E27FC236}">
                <a16:creationId xmlns:a16="http://schemas.microsoft.com/office/drawing/2014/main" id="{79048D8A-08B1-45EF-9DB4-0F56BA274160}"/>
              </a:ext>
            </a:extLst>
          </p:cNvPr>
          <p:cNvSpPr txBox="1"/>
          <p:nvPr/>
        </p:nvSpPr>
        <p:spPr>
          <a:xfrm>
            <a:off x="-12726" y="157306"/>
            <a:ext cx="4690079"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a:t>
            </a:r>
            <a:r>
              <a:rPr lang="ja-JP" altLang="en-US" sz="1350" b="1" spc="-50" dirty="0">
                <a:solidFill>
                  <a:prstClr val="black"/>
                </a:solidFill>
                <a:latin typeface="Meiryo UI" panose="020B0604030504040204" pitchFamily="50" charset="-128"/>
                <a:ea typeface="Meiryo UI" panose="020B0604030504040204" pitchFamily="50" charset="-128"/>
              </a:rPr>
              <a:t>環境</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1.2</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 name="テキスト ボックス 12">
            <a:extLst>
              <a:ext uri="{FF2B5EF4-FFF2-40B4-BE49-F238E27FC236}">
                <a16:creationId xmlns:a16="http://schemas.microsoft.com/office/drawing/2014/main" id="{23B731D6-F99B-418F-8CEE-445FC6EE715A}"/>
              </a:ext>
            </a:extLst>
          </p:cNvPr>
          <p:cNvSpPr txBox="1"/>
          <p:nvPr/>
        </p:nvSpPr>
        <p:spPr>
          <a:xfrm>
            <a:off x="7647709" y="100659"/>
            <a:ext cx="1431239"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（参考（２））</a:t>
            </a:r>
          </a:p>
        </p:txBody>
      </p:sp>
      <p:sp>
        <p:nvSpPr>
          <p:cNvPr id="9" name="スライド番号プレースホルダー 1">
            <a:extLst>
              <a:ext uri="{FF2B5EF4-FFF2-40B4-BE49-F238E27FC236}">
                <a16:creationId xmlns:a16="http://schemas.microsoft.com/office/drawing/2014/main" id="{BC8BA379-0C51-4981-9796-073D59A8995A}"/>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9067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DBE3682-FB21-1979-EC8B-C70DE2AA2AD1}"/>
              </a:ext>
            </a:extLst>
          </p:cNvPr>
          <p:cNvSpPr txBox="1"/>
          <p:nvPr/>
        </p:nvSpPr>
        <p:spPr>
          <a:xfrm>
            <a:off x="468217" y="3063143"/>
            <a:ext cx="8205502" cy="2616101"/>
          </a:xfrm>
          <a:prstGeom prst="rect">
            <a:avLst/>
          </a:prstGeom>
          <a:noFill/>
          <a:ln>
            <a:noFill/>
          </a:ln>
        </p:spPr>
        <p:txBody>
          <a:bodyPr wrap="square" rtlCol="0">
            <a:spAutoFit/>
          </a:bodyPr>
          <a:lstStyle/>
          <a:p>
            <a:r>
              <a:rPr lang="ja-JP" altLang="en-US" sz="2400" b="1" dirty="0">
                <a:latin typeface="Meiryo UI" panose="020B0604030504040204" pitchFamily="50" charset="-128"/>
                <a:ea typeface="Meiryo UI" panose="020B0604030504040204" pitchFamily="50" charset="-128"/>
              </a:rPr>
              <a:t>１．大阪・関西万博に要する府市の費用について・・・・・</a:t>
            </a:r>
            <a:r>
              <a:rPr lang="en-US" altLang="ja-JP" sz="2400" b="1" dirty="0">
                <a:latin typeface="Meiryo UI" panose="020B0604030504040204" pitchFamily="50" charset="-128"/>
                <a:ea typeface="Meiryo UI" panose="020B0604030504040204" pitchFamily="50" charset="-128"/>
              </a:rPr>
              <a:t>P.3</a:t>
            </a:r>
          </a:p>
          <a:p>
            <a:r>
              <a:rPr lang="en-US" altLang="ja-JP" sz="1600" b="1" dirty="0">
                <a:latin typeface="Meiryo UI" panose="020B0604030504040204" pitchFamily="50" charset="-128"/>
                <a:ea typeface="Meiryo UI" panose="020B0604030504040204" pitchFamily="50" charset="-128"/>
              </a:rPr>
              <a:t>(1)</a:t>
            </a:r>
            <a:r>
              <a:rPr kumimoji="1" lang="ja-JP" altLang="en-US" sz="1600" b="1" spc="0" dirty="0">
                <a:latin typeface="Meiryo UI" panose="020B0604030504040204" pitchFamily="50" charset="-128"/>
                <a:ea typeface="Meiryo UI" panose="020B0604030504040204" pitchFamily="50" charset="-128"/>
              </a:rPr>
              <a:t>大阪府・市による会場建設費</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(2)</a:t>
            </a:r>
            <a:r>
              <a:rPr kumimoji="1" lang="ja-JP" altLang="en-US" sz="1600" b="1" spc="0" dirty="0">
                <a:solidFill>
                  <a:schemeClr val="tx1"/>
                </a:solidFill>
                <a:latin typeface="Meiryo UI" panose="020B0604030504040204" pitchFamily="50" charset="-128"/>
                <a:ea typeface="Meiryo UI" panose="020B0604030504040204" pitchFamily="50" charset="-128"/>
              </a:rPr>
              <a:t>夢洲地区埋立工事にかかる一般会計負担</a:t>
            </a:r>
            <a:endParaRPr kumimoji="1" lang="en-US" altLang="ja-JP" sz="1600" b="1" spc="0" dirty="0">
              <a:solidFill>
                <a:schemeClr val="tx1"/>
              </a:solidFill>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(3)</a:t>
            </a:r>
            <a:r>
              <a:rPr kumimoji="1" lang="ja-JP" altLang="en-US" sz="1600" b="1" spc="0" dirty="0">
                <a:latin typeface="Meiryo UI" panose="020B0604030504040204" pitchFamily="50" charset="-128"/>
                <a:ea typeface="Meiryo UI" panose="020B0604030504040204" pitchFamily="50" charset="-128"/>
              </a:rPr>
              <a:t>大阪メトロ中央線輸送力増強等</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(4)</a:t>
            </a:r>
            <a:r>
              <a:rPr kumimoji="1" lang="ja-JP" altLang="en-US" sz="1600" b="1" u="none" spc="0" dirty="0">
                <a:latin typeface="Meiryo UI" panose="020B0604030504040204" pitchFamily="50" charset="-128"/>
                <a:ea typeface="Meiryo UI" panose="020B0604030504040204" pitchFamily="50" charset="-128"/>
              </a:rPr>
              <a:t>大阪ヘルスケアパビリオンの建設等</a:t>
            </a:r>
            <a:r>
              <a:rPr kumimoji="1" lang="ja-JP" altLang="en-US" sz="1600"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　</a:t>
            </a:r>
            <a:endParaRPr kumimoji="1" lang="en-US" altLang="ja-JP" b="1" spc="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２．その他の費用について　　　　　　　　　　　　　　・・・・・</a:t>
            </a:r>
            <a:r>
              <a:rPr kumimoji="1" lang="en-US" altLang="ja-JP" sz="2400" b="1" dirty="0">
                <a:latin typeface="Meiryo UI" panose="020B0604030504040204" pitchFamily="50" charset="-128"/>
                <a:ea typeface="Meiryo UI" panose="020B0604030504040204" pitchFamily="50" charset="-128"/>
              </a:rPr>
              <a:t>P.6</a:t>
            </a:r>
          </a:p>
          <a:p>
            <a:r>
              <a:rPr kumimoji="1" lang="en-US" altLang="ja-JP" sz="1600" b="1" dirty="0">
                <a:latin typeface="Meiryo UI" panose="020B0604030504040204" pitchFamily="50" charset="-128"/>
                <a:ea typeface="Meiryo UI" panose="020B0604030504040204" pitchFamily="50" charset="-128"/>
              </a:rPr>
              <a:t>(1)</a:t>
            </a:r>
            <a:r>
              <a:rPr kumimoji="1" lang="ja-JP" altLang="en-US" sz="1600" b="1" dirty="0">
                <a:latin typeface="Meiryo UI" panose="020B0604030504040204" pitchFamily="50" charset="-128"/>
                <a:ea typeface="Meiryo UI" panose="020B0604030504040204" pitchFamily="50" charset="-128"/>
              </a:rPr>
              <a:t>「インフラ整備計画」掲載事業</a:t>
            </a:r>
          </a:p>
          <a:p>
            <a:r>
              <a:rPr kumimoji="1" lang="en-US" altLang="ja-JP" sz="1600" b="1" dirty="0">
                <a:latin typeface="Meiryo UI" panose="020B0604030504040204" pitchFamily="50" charset="-128"/>
                <a:ea typeface="Meiryo UI" panose="020B0604030504040204" pitchFamily="50" charset="-128"/>
              </a:rPr>
              <a:t>(2)</a:t>
            </a:r>
            <a:r>
              <a:rPr kumimoji="1" lang="ja-JP" altLang="en-US" sz="1600" b="1" dirty="0">
                <a:latin typeface="Meiryo UI" panose="020B0604030504040204" pitchFamily="50" charset="-128"/>
                <a:ea typeface="Meiryo UI" panose="020B0604030504040204" pitchFamily="50" charset="-128"/>
              </a:rPr>
              <a:t>「大阪版万博アクションプラン」掲載取組</a:t>
            </a:r>
          </a:p>
        </p:txBody>
      </p:sp>
      <p:sp>
        <p:nvSpPr>
          <p:cNvPr id="5" name="テキスト ボックス 4">
            <a:extLst>
              <a:ext uri="{FF2B5EF4-FFF2-40B4-BE49-F238E27FC236}">
                <a16:creationId xmlns:a16="http://schemas.microsoft.com/office/drawing/2014/main" id="{804C9FDA-A044-4BFC-977B-5E41C1736862}"/>
              </a:ext>
            </a:extLst>
          </p:cNvPr>
          <p:cNvSpPr txBox="1"/>
          <p:nvPr/>
        </p:nvSpPr>
        <p:spPr>
          <a:xfrm>
            <a:off x="482072" y="581153"/>
            <a:ext cx="8205502" cy="1738938"/>
          </a:xfrm>
          <a:prstGeom prst="rect">
            <a:avLst/>
          </a:prstGeom>
          <a:noFill/>
          <a:ln w="12700">
            <a:solidFill>
              <a:schemeClr val="tx1"/>
            </a:solidFill>
            <a:prstDash val="sysDot"/>
          </a:ln>
        </p:spPr>
        <p:txBody>
          <a:bodyPr wrap="square" rtlCol="0" anchor="ctr" anchorCtr="0">
            <a:spAutoFit/>
          </a:bodyPr>
          <a:lstStyle/>
          <a:p>
            <a:r>
              <a:rPr lang="ja-JP" altLang="en-US" sz="1300" dirty="0">
                <a:latin typeface="Meiryo UI" panose="020B0604030504040204" pitchFamily="50" charset="-128"/>
                <a:ea typeface="Meiryo UI" panose="020B0604030504040204" pitchFamily="50" charset="-128"/>
              </a:rPr>
              <a:t>〇　今回の大阪・関西万博に要する費用については、これまでも各年度の予算発表等の機会を通じて、大阪府・市において　</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公表してきたものであるが、本日、国が公表する「大阪・関西万博に関連する国の費用について」の考え方に沿って改めて整</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理し、お示しするもの。</a:t>
            </a:r>
            <a:endParaRPr lang="en-US" altLang="ja-JP" sz="13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〇　具体的には、「会場建設費」や「大阪ヘルスケアパビリオンの建設等」、「機運醸成等」といった項目ごとに、今後の費用総</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額の見通しに加え、これまでの府市の予算額等を記載している。</a:t>
            </a:r>
            <a:endParaRPr lang="en-US" altLang="ja-JP" sz="13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〇　また、その他の費用として、本来の行政目的のために実施する事業であり、万博後も大阪・関西の成長・発展に資する事</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業についてもお示ししている。</a:t>
            </a:r>
            <a:endParaRPr lang="en-US" altLang="ja-JP" sz="13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1D5C042-534D-4D37-8247-B5EEE6860BB6}"/>
              </a:ext>
            </a:extLst>
          </p:cNvPr>
          <p:cNvSpPr txBox="1"/>
          <p:nvPr/>
        </p:nvSpPr>
        <p:spPr>
          <a:xfrm>
            <a:off x="4800792" y="3429000"/>
            <a:ext cx="3202187" cy="1077218"/>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参加促進</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(6)</a:t>
            </a:r>
            <a:r>
              <a:rPr lang="ja-JP" altLang="en-US" sz="1600" b="1" dirty="0">
                <a:latin typeface="Meiryo UI" panose="020B0604030504040204" pitchFamily="50" charset="-128"/>
                <a:ea typeface="Meiryo UI" panose="020B0604030504040204" pitchFamily="50" charset="-128"/>
              </a:rPr>
              <a:t>機運醸成等</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(7)</a:t>
            </a:r>
            <a:r>
              <a:rPr lang="ja-JP" altLang="en-US" sz="1600" b="1" dirty="0">
                <a:latin typeface="Meiryo UI" panose="020B0604030504040204" pitchFamily="50" charset="-128"/>
                <a:ea typeface="Meiryo UI" panose="020B0604030504040204" pitchFamily="50" charset="-128"/>
              </a:rPr>
              <a:t>誘致に要した費用</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(8)(1)</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(7)</a:t>
            </a:r>
            <a:r>
              <a:rPr lang="ja-JP" altLang="en-US" sz="1600" b="1" dirty="0">
                <a:latin typeface="Meiryo UI" panose="020B0604030504040204" pitchFamily="50" charset="-128"/>
                <a:ea typeface="Meiryo UI" panose="020B0604030504040204" pitchFamily="50" charset="-128"/>
              </a:rPr>
              <a:t>以外の費用</a:t>
            </a:r>
            <a:endParaRPr kumimoji="1" lang="en-US" altLang="ja-JP" sz="1600" b="1" spc="0" dirty="0">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1C680A0D-A865-0053-CD91-B7AD41C66CAB}"/>
              </a:ext>
            </a:extLst>
          </p:cNvPr>
          <p:cNvSpPr>
            <a:spLocks noGrp="1"/>
          </p:cNvSpPr>
          <p:nvPr>
            <p:ph type="sldNum" sz="quarter" idx="12"/>
          </p:nvPr>
        </p:nvSpPr>
        <p:spPr>
          <a:xfrm>
            <a:off x="83300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0482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A4A28A89-EB33-7518-1913-B8281986C5D3}"/>
              </a:ext>
            </a:extLst>
          </p:cNvPr>
          <p:cNvGraphicFramePr>
            <a:graphicFrameLocks noGrp="1"/>
          </p:cNvGraphicFramePr>
          <p:nvPr>
            <p:extLst>
              <p:ext uri="{D42A27DB-BD31-4B8C-83A1-F6EECF244321}">
                <p14:modId xmlns:p14="http://schemas.microsoft.com/office/powerpoint/2010/main" val="4167926581"/>
              </p:ext>
            </p:extLst>
          </p:nvPr>
        </p:nvGraphicFramePr>
        <p:xfrm>
          <a:off x="72000" y="653602"/>
          <a:ext cx="9068118" cy="5704985"/>
        </p:xfrm>
        <a:graphic>
          <a:graphicData uri="http://schemas.openxmlformats.org/drawingml/2006/table">
            <a:tbl>
              <a:tblPr firstRow="1" bandRow="1">
                <a:tableStyleId>{5C22544A-7EE6-4342-B048-85BDC9FD1C3A}</a:tableStyleId>
              </a:tblPr>
              <a:tblGrid>
                <a:gridCol w="2701641">
                  <a:extLst>
                    <a:ext uri="{9D8B030D-6E8A-4147-A177-3AD203B41FA5}">
                      <a16:colId xmlns:a16="http://schemas.microsoft.com/office/drawing/2014/main" val="1360430564"/>
                    </a:ext>
                  </a:extLst>
                </a:gridCol>
                <a:gridCol w="3449782">
                  <a:extLst>
                    <a:ext uri="{9D8B030D-6E8A-4147-A177-3AD203B41FA5}">
                      <a16:colId xmlns:a16="http://schemas.microsoft.com/office/drawing/2014/main" val="3865181785"/>
                    </a:ext>
                  </a:extLst>
                </a:gridCol>
                <a:gridCol w="1061518">
                  <a:extLst>
                    <a:ext uri="{9D8B030D-6E8A-4147-A177-3AD203B41FA5}">
                      <a16:colId xmlns:a16="http://schemas.microsoft.com/office/drawing/2014/main" val="756300335"/>
                    </a:ext>
                  </a:extLst>
                </a:gridCol>
                <a:gridCol w="897774">
                  <a:extLst>
                    <a:ext uri="{9D8B030D-6E8A-4147-A177-3AD203B41FA5}">
                      <a16:colId xmlns:a16="http://schemas.microsoft.com/office/drawing/2014/main" val="8578648"/>
                    </a:ext>
                  </a:extLst>
                </a:gridCol>
                <a:gridCol w="957403">
                  <a:extLst>
                    <a:ext uri="{9D8B030D-6E8A-4147-A177-3AD203B41FA5}">
                      <a16:colId xmlns:a16="http://schemas.microsoft.com/office/drawing/2014/main" val="3764289078"/>
                    </a:ext>
                  </a:extLst>
                </a:gridCol>
              </a:tblGrid>
              <a:tr h="343782">
                <a:tc rowSpan="3">
                  <a:txBody>
                    <a:bodyPr/>
                    <a:lstStyle/>
                    <a:p>
                      <a:pPr>
                        <a:lnSpc>
                          <a:spcPct val="100000"/>
                        </a:lnSpc>
                        <a:spcBef>
                          <a:spcPts val="0"/>
                        </a:spcBef>
                        <a:spcAft>
                          <a:spcPts val="0"/>
                        </a:spcAft>
                      </a:pPr>
                      <a:endParaRPr kumimoji="1" lang="ja-JP" altLang="en-US" sz="1200" spc="0" dirty="0">
                        <a:latin typeface="Meiryo UI" panose="020B0604030504040204" pitchFamily="50" charset="-128"/>
                        <a:ea typeface="Meiryo UI" panose="020B0604030504040204" pitchFamily="50" charset="-128"/>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spc="0" dirty="0">
                          <a:latin typeface="Meiryo UI" panose="020B0604030504040204" pitchFamily="50" charset="-128"/>
                          <a:ea typeface="Meiryo UI" panose="020B0604030504040204" pitchFamily="50" charset="-128"/>
                        </a:rPr>
                        <a:t>今後も含めた大阪府・市の</a:t>
                      </a:r>
                      <a:endParaRPr kumimoji="1" lang="en-US" altLang="ja-JP" sz="1400" spc="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spc="0" dirty="0">
                          <a:latin typeface="Meiryo UI" panose="020B0604030504040204" pitchFamily="50" charset="-128"/>
                          <a:ea typeface="Meiryo UI" panose="020B0604030504040204" pitchFamily="50" charset="-128"/>
                        </a:rPr>
                        <a:t>費用総額の見通し</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3">
                  <a:txBody>
                    <a:bodyPr/>
                    <a:lstStyle/>
                    <a:p>
                      <a:pPr algn="ctr">
                        <a:lnSpc>
                          <a:spcPct val="100000"/>
                        </a:lnSpc>
                        <a:spcBef>
                          <a:spcPts val="0"/>
                        </a:spcBef>
                        <a:spcAft>
                          <a:spcPts val="0"/>
                        </a:spcAft>
                      </a:pPr>
                      <a:r>
                        <a:rPr kumimoji="1" lang="ja-JP" altLang="en-US" sz="1200" spc="0" dirty="0">
                          <a:latin typeface="Meiryo UI" panose="020B0604030504040204" pitchFamily="50" charset="-128"/>
                          <a:ea typeface="Meiryo UI" panose="020B0604030504040204" pitchFamily="50" charset="-128"/>
                        </a:rPr>
                        <a:t>これまでの大阪府・市の予算への計上状況</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69408979"/>
                  </a:ext>
                </a:extLst>
              </a:tr>
              <a:tr h="468337">
                <a:tc vMerge="1">
                  <a:txBody>
                    <a:bodyPr/>
                    <a:lstStyle/>
                    <a:p>
                      <a:endParaRPr kumimoji="1" lang="ja-JP" altLang="en-US" sz="1050">
                        <a:latin typeface="Meiryo UI" panose="020B0604030504040204" pitchFamily="50" charset="-128"/>
                        <a:ea typeface="Meiryo UI" panose="020B0604030504040204" pitchFamily="50" charset="-128"/>
                      </a:endParaRPr>
                    </a:p>
                  </a:txBody>
                  <a:tcPr>
                    <a:lnR w="38100" cap="flat" cmpd="sng" algn="ctr">
                      <a:solidFill>
                        <a:schemeClr val="bg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2">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～令和</a:t>
                      </a:r>
                      <a:r>
                        <a:rPr kumimoji="1" lang="en-US" altLang="ja-JP" sz="1200" b="0" spc="0" dirty="0">
                          <a:solidFill>
                            <a:schemeClr val="tx1"/>
                          </a:solidFill>
                          <a:latin typeface="Meiryo UI" panose="020B0604030504040204" pitchFamily="50" charset="-128"/>
                          <a:ea typeface="Meiryo UI" panose="020B0604030504040204" pitchFamily="50" charset="-128"/>
                        </a:rPr>
                        <a:t>5</a:t>
                      </a:r>
                      <a:r>
                        <a:rPr kumimoji="1" lang="ja-JP" altLang="en-US" sz="1200" b="0" spc="0" dirty="0">
                          <a:solidFill>
                            <a:schemeClr val="tx1"/>
                          </a:solidFill>
                          <a:latin typeface="Meiryo UI" panose="020B0604030504040204" pitchFamily="50" charset="-128"/>
                          <a:ea typeface="Meiryo UI" panose="020B0604030504040204" pitchFamily="50" charset="-128"/>
                        </a:rPr>
                        <a:t>年度当初予算</a:t>
                      </a:r>
                      <a:endParaRPr kumimoji="1" lang="en-US" altLang="ja-JP" sz="1200" b="0" spc="0" dirty="0">
                        <a:solidFill>
                          <a:schemeClr val="tx1"/>
                        </a:solidFill>
                        <a:latin typeface="Meiryo UI" panose="020B0604030504040204" pitchFamily="50" charset="-128"/>
                        <a:ea typeface="Meiryo UI" panose="020B0604030504040204" pitchFamily="50" charset="-128"/>
                      </a:endParaRPr>
                    </a:p>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a:t>
                      </a:r>
                      <a:r>
                        <a:rPr kumimoji="1" lang="ja-JP" altLang="en-US" sz="1200" b="0" spc="0" dirty="0">
                          <a:solidFill>
                            <a:schemeClr val="tx1"/>
                          </a:solidFill>
                          <a:latin typeface="Meiryo UI" panose="020B0604030504040204" pitchFamily="50" charset="-128"/>
                          <a:ea typeface="Meiryo UI" panose="020B0604030504040204" pitchFamily="50" charset="-128"/>
                        </a:rPr>
                        <a:t>令和</a:t>
                      </a:r>
                      <a:r>
                        <a:rPr kumimoji="1" lang="en-US" altLang="ja-JP" sz="1200" b="0" spc="0" dirty="0">
                          <a:solidFill>
                            <a:schemeClr val="tx1"/>
                          </a:solidFill>
                          <a:latin typeface="Meiryo UI" panose="020B0604030504040204" pitchFamily="50" charset="-128"/>
                          <a:ea typeface="Meiryo UI" panose="020B0604030504040204" pitchFamily="50" charset="-128"/>
                        </a:rPr>
                        <a:t>5</a:t>
                      </a:r>
                      <a:r>
                        <a:rPr kumimoji="1" lang="ja-JP" altLang="en-US" sz="1200" b="0" spc="0" dirty="0">
                          <a:solidFill>
                            <a:schemeClr val="tx1"/>
                          </a:solidFill>
                          <a:latin typeface="Meiryo UI" panose="020B0604030504040204" pitchFamily="50" charset="-128"/>
                          <a:ea typeface="Meiryo UI" panose="020B0604030504040204" pitchFamily="50" charset="-128"/>
                        </a:rPr>
                        <a:t>年度補正予算含む</a:t>
                      </a:r>
                      <a:r>
                        <a:rPr kumimoji="1" lang="en-US" altLang="ja-JP" sz="12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ctr">
                        <a:lnSpc>
                          <a:spcPct val="100000"/>
                        </a:lnSpc>
                        <a:spcBef>
                          <a:spcPts val="0"/>
                        </a:spcBef>
                        <a:spcAft>
                          <a:spcPts val="0"/>
                        </a:spcAft>
                      </a:pP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2">
                  <a:txBody>
                    <a:bodyPr/>
                    <a:lstStyle/>
                    <a:p>
                      <a:pPr algn="ctr">
                        <a:lnSpc>
                          <a:spcPct val="100000"/>
                        </a:lnSpc>
                        <a:spcBef>
                          <a:spcPts val="0"/>
                        </a:spcBef>
                        <a:spcAft>
                          <a:spcPts val="0"/>
                        </a:spcAft>
                      </a:pPr>
                      <a:r>
                        <a:rPr kumimoji="1" lang="ja-JP" altLang="en-US" sz="1400" b="0" spc="0" dirty="0">
                          <a:latin typeface="Meiryo UI" panose="020B0604030504040204" pitchFamily="50" charset="-128"/>
                          <a:ea typeface="Meiryo UI" panose="020B0604030504040204" pitchFamily="50" charset="-128"/>
                        </a:rPr>
                        <a:t>計</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46500103"/>
                  </a:ext>
                </a:extLst>
              </a:tr>
              <a:tr h="281002">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大阪府</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大阪市</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61686483"/>
                  </a:ext>
                </a:extLst>
              </a:tr>
              <a:tr h="680773">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(1) </a:t>
                      </a:r>
                      <a:r>
                        <a:rPr kumimoji="1" lang="ja-JP" altLang="en-US" sz="1200" b="1" spc="0" dirty="0">
                          <a:latin typeface="Meiryo UI" panose="020B0604030504040204" pitchFamily="50" charset="-128"/>
                          <a:ea typeface="Meiryo UI" panose="020B0604030504040204" pitchFamily="50" charset="-128"/>
                        </a:rPr>
                        <a:t>大阪府・市による会場建設費</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latin typeface="Meiryo UI" panose="020B0604030504040204" pitchFamily="50" charset="-128"/>
                          <a:ea typeface="Meiryo UI" panose="020B0604030504040204" pitchFamily="50" charset="-128"/>
                        </a:rPr>
                        <a:t>最大</a:t>
                      </a: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783</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（最大</a:t>
                      </a:r>
                      <a:r>
                        <a:rPr kumimoji="1" lang="en-US" altLang="ja-JP" sz="900" b="0" spc="0" dirty="0">
                          <a:solidFill>
                            <a:schemeClr val="tx1"/>
                          </a:solidFill>
                          <a:latin typeface="Meiryo UI" panose="020B0604030504040204" pitchFamily="50" charset="-128"/>
                          <a:ea typeface="Meiryo UI" panose="020B0604030504040204" pitchFamily="50" charset="-128"/>
                        </a:rPr>
                        <a:t>2350</a:t>
                      </a:r>
                      <a:r>
                        <a:rPr kumimoji="1" lang="ja-JP" altLang="en-US" sz="900" b="0" spc="0" dirty="0">
                          <a:solidFill>
                            <a:schemeClr val="tx1"/>
                          </a:solidFill>
                          <a:latin typeface="Meiryo UI" panose="020B0604030504040204" pitchFamily="50" charset="-128"/>
                          <a:ea typeface="Meiryo UI" panose="020B0604030504040204" pitchFamily="50" charset="-128"/>
                        </a:rPr>
                        <a:t>億円を国、大阪府・市、経済界で</a:t>
                      </a:r>
                      <a:r>
                        <a:rPr kumimoji="1" lang="en-US" altLang="ja-JP" sz="900" b="0" spc="0" dirty="0">
                          <a:solidFill>
                            <a:schemeClr val="tx1"/>
                          </a:solidFill>
                          <a:latin typeface="Meiryo UI" panose="020B0604030504040204" pitchFamily="50" charset="-128"/>
                          <a:ea typeface="Meiryo UI" panose="020B0604030504040204" pitchFamily="50" charset="-128"/>
                        </a:rPr>
                        <a:t>1/3</a:t>
                      </a:r>
                      <a:r>
                        <a:rPr kumimoji="1" lang="ja-JP" altLang="en-US" sz="900" b="0" spc="0" dirty="0">
                          <a:solidFill>
                            <a:schemeClr val="tx1"/>
                          </a:solidFill>
                          <a:latin typeface="Meiryo UI" panose="020B0604030504040204" pitchFamily="50" charset="-128"/>
                          <a:ea typeface="Meiryo UI" panose="020B0604030504040204" pitchFamily="50" charset="-128"/>
                        </a:rPr>
                        <a:t>ずつ負担）</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latin typeface="Meiryo UI" panose="020B0604030504040204" pitchFamily="50" charset="-128"/>
                          <a:ea typeface="Meiryo UI" panose="020B0604030504040204" pitchFamily="50" charset="-128"/>
                        </a:rPr>
                        <a:t>57.9</a:t>
                      </a:r>
                      <a:endParaRPr kumimoji="1" lang="ja-JP" altLang="en-US" sz="1200" b="0" spc="0" dirty="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latin typeface="Meiryo UI" panose="020B0604030504040204" pitchFamily="50" charset="-128"/>
                          <a:ea typeface="Meiryo UI" panose="020B0604030504040204" pitchFamily="50" charset="-128"/>
                        </a:rPr>
                        <a:t>57.9</a:t>
                      </a:r>
                      <a:endParaRPr kumimoji="1" lang="ja-JP" altLang="en-US" sz="1200" b="0" spc="0" dirty="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latin typeface="Meiryo UI" panose="020B0604030504040204" pitchFamily="50" charset="-128"/>
                          <a:ea typeface="Meiryo UI" panose="020B0604030504040204" pitchFamily="50" charset="-128"/>
                        </a:rPr>
                        <a:t>115.8</a:t>
                      </a:r>
                      <a:endParaRPr kumimoji="1" lang="ja-JP" altLang="en-US" sz="1200" b="0" spc="0" dirty="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4812965"/>
                  </a:ext>
                </a:extLst>
              </a:tr>
              <a:tr h="306772">
                <a:tc>
                  <a:txBody>
                    <a:bodyPr/>
                    <a:lstStyle/>
                    <a:p>
                      <a:pPr marL="180000" marR="0" lvl="0" indent="-144000" algn="just" defTabSz="914400" rtl="0" eaLnBrk="1" fontAlgn="auto" latinLnBrk="0" hangingPunct="1">
                        <a:lnSpc>
                          <a:spcPct val="100000"/>
                        </a:lnSpc>
                        <a:spcBef>
                          <a:spcPts val="0"/>
                        </a:spcBef>
                        <a:spcAft>
                          <a:spcPts val="0"/>
                        </a:spcAft>
                        <a:buClrTx/>
                        <a:buSzTx/>
                        <a:buFontTx/>
                        <a:buNone/>
                        <a:tabLst/>
                        <a:defRPr/>
                      </a:pPr>
                      <a:r>
                        <a:rPr kumimoji="1" lang="en-US" altLang="ja-JP" sz="1200" b="1" spc="0" dirty="0">
                          <a:solidFill>
                            <a:schemeClr val="tx1"/>
                          </a:solidFill>
                          <a:latin typeface="Meiryo UI" panose="020B0604030504040204" pitchFamily="50" charset="-128"/>
                          <a:ea typeface="Meiryo UI" panose="020B0604030504040204" pitchFamily="50" charset="-128"/>
                        </a:rPr>
                        <a:t>(2)</a:t>
                      </a:r>
                      <a:r>
                        <a:rPr kumimoji="1" lang="ja-JP" altLang="en-US" sz="1200" b="1" spc="0" dirty="0">
                          <a:solidFill>
                            <a:schemeClr val="tx1"/>
                          </a:solidFill>
                          <a:latin typeface="Meiryo UI" panose="020B0604030504040204" pitchFamily="50" charset="-128"/>
                          <a:ea typeface="Meiryo UI" panose="020B0604030504040204" pitchFamily="50" charset="-128"/>
                        </a:rPr>
                        <a:t> 夢洲地区埋立工事にかかる</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80000" marR="0" lvl="0" indent="-144000" algn="just"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chemeClr val="tx1"/>
                          </a:solidFill>
                          <a:latin typeface="Meiryo UI" panose="020B0604030504040204" pitchFamily="50" charset="-128"/>
                          <a:ea typeface="Meiryo UI" panose="020B0604030504040204" pitchFamily="50" charset="-128"/>
                        </a:rPr>
                        <a:t>　　　一般会計負担</a:t>
                      </a:r>
                      <a:r>
                        <a:rPr kumimoji="1" lang="ja-JP" altLang="en-US" sz="1050" b="1" spc="0" dirty="0">
                          <a:solidFill>
                            <a:schemeClr val="tx1"/>
                          </a:solidFill>
                          <a:latin typeface="Meiryo UI" panose="020B0604030504040204" pitchFamily="50" charset="-128"/>
                          <a:ea typeface="Meiryo UI" panose="020B0604030504040204" pitchFamily="50" charset="-128"/>
                        </a:rPr>
                        <a:t>　　　　 </a:t>
                      </a:r>
                      <a:r>
                        <a:rPr kumimoji="1" lang="en-US" altLang="ja-JP" sz="1000" b="1" spc="0" dirty="0">
                          <a:solidFill>
                            <a:schemeClr val="tx1"/>
                          </a:solidFill>
                          <a:latin typeface="Meiryo UI" panose="020B0604030504040204" pitchFamily="50" charset="-128"/>
                          <a:ea typeface="Meiryo UI" panose="020B0604030504040204" pitchFamily="50" charset="-128"/>
                        </a:rPr>
                        <a:t>(</a:t>
                      </a: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endParaRPr kumimoji="1" lang="ja-JP" altLang="en-US" sz="1200" b="1" spc="0" dirty="0">
                        <a:solidFill>
                          <a:schemeClr val="tx1"/>
                        </a:solidFill>
                        <a:latin typeface="Meiryo UI" panose="020B0604030504040204" pitchFamily="50" charset="-128"/>
                        <a:ea typeface="Meiryo UI" panose="020B0604030504040204" pitchFamily="50" charset="-128"/>
                      </a:endParaRP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21.4</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（万博会場整備のために急ぎ施工した埋立工事）</a:t>
                      </a:r>
                      <a:endParaRPr kumimoji="1" lang="en-US" altLang="ja-JP" sz="900" b="0" spc="0" dirty="0">
                        <a:solidFill>
                          <a:schemeClr val="tx1"/>
                        </a:solidFill>
                        <a:highlight>
                          <a:srgbClr val="FFFF00"/>
                        </a:highlight>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10.7</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10.7</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21.4</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19987735"/>
                  </a:ext>
                </a:extLst>
              </a:tr>
              <a:tr h="561215">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(3)</a:t>
                      </a:r>
                      <a:r>
                        <a:rPr kumimoji="1" lang="ja-JP" altLang="en-US" sz="1200" b="1" spc="0" dirty="0">
                          <a:latin typeface="Meiryo UI" panose="020B0604030504040204" pitchFamily="50" charset="-128"/>
                          <a:ea typeface="Meiryo UI" panose="020B0604030504040204" pitchFamily="50" charset="-128"/>
                        </a:rPr>
                        <a:t> 大阪メトロ中央線輸送力増強等</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47.0</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（一般交通への働きかけ</a:t>
                      </a:r>
                      <a:r>
                        <a:rPr kumimoji="1" lang="en-US" altLang="ja-JP" sz="900" b="0" spc="0" dirty="0">
                          <a:solidFill>
                            <a:schemeClr val="tx1"/>
                          </a:solidFill>
                          <a:latin typeface="Meiryo UI" panose="020B0604030504040204" pitchFamily="50" charset="-128"/>
                          <a:ea typeface="Meiryo UI" panose="020B0604030504040204" pitchFamily="50" charset="-128"/>
                        </a:rPr>
                        <a:t>TDM</a:t>
                      </a:r>
                      <a:r>
                        <a:rPr kumimoji="1" lang="ja-JP" altLang="en-US" sz="900" b="0" spc="0" dirty="0">
                          <a:solidFill>
                            <a:schemeClr val="tx1"/>
                          </a:solidFill>
                          <a:latin typeface="Meiryo UI" panose="020B0604030504040204" pitchFamily="50" charset="-128"/>
                          <a:ea typeface="Meiryo UI" panose="020B0604030504040204" pitchFamily="50" charset="-128"/>
                        </a:rPr>
                        <a:t>含む）</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11.1</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11.1</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22.2</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16000910"/>
                  </a:ext>
                </a:extLst>
              </a:tr>
              <a:tr h="624449">
                <a:tc>
                  <a:txBody>
                    <a:bodyPr/>
                    <a:lstStyle/>
                    <a:p>
                      <a:pPr marL="180000" indent="-144000" algn="just">
                        <a:lnSpc>
                          <a:spcPct val="100000"/>
                        </a:lnSpc>
                        <a:spcBef>
                          <a:spcPts val="0"/>
                        </a:spcBef>
                        <a:spcAft>
                          <a:spcPts val="0"/>
                        </a:spcAft>
                      </a:pPr>
                      <a:r>
                        <a:rPr kumimoji="1" lang="en-US" altLang="ja-JP" sz="1200" b="1" u="none" spc="0" dirty="0">
                          <a:latin typeface="Meiryo UI" panose="020B0604030504040204" pitchFamily="50" charset="-128"/>
                          <a:ea typeface="Meiryo UI" panose="020B0604030504040204" pitchFamily="50" charset="-128"/>
                        </a:rPr>
                        <a:t>(4)</a:t>
                      </a:r>
                      <a:r>
                        <a:rPr kumimoji="1" lang="ja-JP" altLang="en-US" sz="1200" b="1" u="none" spc="0" dirty="0">
                          <a:latin typeface="Meiryo UI" panose="020B0604030504040204" pitchFamily="50" charset="-128"/>
                          <a:ea typeface="Meiryo UI" panose="020B0604030504040204" pitchFamily="50" charset="-128"/>
                        </a:rPr>
                        <a:t> 大阪ヘルスケアパビリオンの建設等</a:t>
                      </a:r>
                      <a:endParaRPr kumimoji="1" lang="en-US" altLang="ja-JP" sz="1200" b="1" u="none" spc="0" dirty="0">
                        <a:latin typeface="Meiryo UI" panose="020B0604030504040204" pitchFamily="50" charset="-128"/>
                        <a:ea typeface="Meiryo UI" panose="020B0604030504040204" pitchFamily="50" charset="-128"/>
                      </a:endParaRPr>
                    </a:p>
                    <a:p>
                      <a:pPr marL="177800" marR="0" lvl="0" indent="-177800" algn="r" defTabSz="914400" rtl="0" eaLnBrk="1" fontAlgn="auto" latinLnBrk="0" hangingPunct="1">
                        <a:lnSpc>
                          <a:spcPct val="100000"/>
                        </a:lnSpc>
                        <a:spcBef>
                          <a:spcPts val="0"/>
                        </a:spcBef>
                        <a:spcAft>
                          <a:spcPts val="0"/>
                        </a:spcAft>
                        <a:buClrTx/>
                        <a:buSzTx/>
                        <a:buFontTx/>
                        <a:buNone/>
                        <a:tabLst/>
                        <a:defRPr/>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118.6</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050" b="1" spc="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（再生医療発信事業含む。別途、</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民間企業からの協賛金あり。</a:t>
                      </a:r>
                      <a:r>
                        <a:rPr kumimoji="1" lang="ja-JP" altLang="en-US" sz="900" b="0" spc="0" dirty="0">
                          <a:solidFill>
                            <a:schemeClr val="tx1"/>
                          </a:solidFill>
                          <a:latin typeface="Meiryo UI" panose="020B0604030504040204" pitchFamily="50" charset="-128"/>
                          <a:ea typeface="Meiryo UI" panose="020B0604030504040204" pitchFamily="50" charset="-128"/>
                        </a:rPr>
                        <a:t>）</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14.0</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14.0</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28.0</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0155364"/>
                  </a:ext>
                </a:extLst>
              </a:tr>
              <a:tr h="565507">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(5) </a:t>
                      </a:r>
                      <a:r>
                        <a:rPr kumimoji="1" lang="ja-JP" altLang="en-US" sz="1200" b="1" spc="0" dirty="0">
                          <a:latin typeface="Meiryo UI" panose="020B0604030504040204" pitchFamily="50" charset="-128"/>
                          <a:ea typeface="Meiryo UI" panose="020B0604030504040204" pitchFamily="50" charset="-128"/>
                        </a:rPr>
                        <a:t>参加促進</a:t>
                      </a:r>
                      <a:endParaRPr kumimoji="1" lang="en-US" altLang="ja-JP" sz="1200" b="1" spc="0" dirty="0">
                        <a:latin typeface="Meiryo UI" panose="020B0604030504040204" pitchFamily="50" charset="-128"/>
                        <a:ea typeface="Meiryo UI" panose="020B0604030504040204" pitchFamily="50" charset="-128"/>
                      </a:endParaRPr>
                    </a:p>
                    <a:p>
                      <a:pPr marL="177800" marR="0" lvl="0" indent="-177800" algn="r" defTabSz="914400" rtl="0" eaLnBrk="1" fontAlgn="auto" latinLnBrk="0" hangingPunct="1">
                        <a:lnSpc>
                          <a:spcPct val="100000"/>
                        </a:lnSpc>
                        <a:spcBef>
                          <a:spcPts val="0"/>
                        </a:spcBef>
                        <a:spcAft>
                          <a:spcPts val="0"/>
                        </a:spcAft>
                        <a:buClrTx/>
                        <a:buSzTx/>
                        <a:buFontTx/>
                        <a:buNone/>
                        <a:tabLst/>
                        <a:defRPr/>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40.4</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（ボランティアの受入準備・活動拠点の整備、自治体催事等）</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1.1</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1.1</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2.2</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56129751"/>
                  </a:ext>
                </a:extLst>
              </a:tr>
              <a:tr h="618346">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(6)</a:t>
                      </a:r>
                      <a:r>
                        <a:rPr kumimoji="1" lang="ja-JP" altLang="en-US" sz="1200" b="1" spc="0" dirty="0">
                          <a:latin typeface="Meiryo UI" panose="020B0604030504040204" pitchFamily="50" charset="-128"/>
                          <a:ea typeface="Meiryo UI" panose="020B0604030504040204" pitchFamily="50" charset="-128"/>
                        </a:rPr>
                        <a:t> 機運醸成等</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39.2</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800" b="0" spc="0" dirty="0">
                          <a:solidFill>
                            <a:schemeClr val="tx1"/>
                          </a:solidFill>
                          <a:latin typeface="Meiryo UI" panose="020B0604030504040204" pitchFamily="50" charset="-128"/>
                          <a:ea typeface="Meiryo UI" panose="020B0604030504040204" pitchFamily="50" charset="-128"/>
                        </a:rPr>
                        <a:t>（</a:t>
                      </a:r>
                      <a:r>
                        <a:rPr kumimoji="1" lang="ja-JP" altLang="en-US" sz="900" b="0" spc="0" dirty="0">
                          <a:solidFill>
                            <a:schemeClr val="tx1"/>
                          </a:solidFill>
                          <a:latin typeface="Meiryo UI" panose="020B0604030504040204" pitchFamily="50" charset="-128"/>
                          <a:ea typeface="Meiryo UI" panose="020B0604030504040204" pitchFamily="50" charset="-128"/>
                        </a:rPr>
                        <a:t>大規模イベント、主要エリアでのシティドレッシング、情報発信等</a:t>
                      </a:r>
                      <a:r>
                        <a:rPr kumimoji="1" lang="ja-JP" altLang="en-US" sz="800" b="0" spc="0" dirty="0">
                          <a:solidFill>
                            <a:schemeClr val="tx1"/>
                          </a:solidFill>
                          <a:latin typeface="Meiryo UI" panose="020B0604030504040204" pitchFamily="50" charset="-128"/>
                          <a:ea typeface="Meiryo UI" panose="020B0604030504040204" pitchFamily="50" charset="-128"/>
                        </a:rPr>
                        <a:t>）</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4.6</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5.9</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10.5</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6720798"/>
                  </a:ext>
                </a:extLst>
              </a:tr>
              <a:tr h="552187">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(7)</a:t>
                      </a:r>
                      <a:r>
                        <a:rPr kumimoji="1" lang="ja-JP" altLang="en-US" sz="1200" b="1" spc="0" dirty="0">
                          <a:latin typeface="Meiryo UI" panose="020B0604030504040204" pitchFamily="50" charset="-128"/>
                          <a:ea typeface="Meiryo UI" panose="020B0604030504040204" pitchFamily="50" charset="-128"/>
                        </a:rPr>
                        <a:t> 誘致に要した費用</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約</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4.2</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05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dirty="0">
                          <a:solidFill>
                            <a:schemeClr val="tx1"/>
                          </a:solidFill>
                          <a:latin typeface="Meiryo UI" panose="020B0604030504040204" pitchFamily="50" charset="-128"/>
                          <a:ea typeface="Meiryo UI" panose="020B0604030504040204" pitchFamily="50" charset="-128"/>
                        </a:rPr>
                        <a:t>別途、経済界の負担あり。</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2.3</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1.8</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4.2</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48245918"/>
                  </a:ext>
                </a:extLst>
              </a:tr>
              <a:tr h="552187">
                <a:tc>
                  <a:txBody>
                    <a:bodyPr/>
                    <a:lstStyle/>
                    <a:p>
                      <a:pPr marL="180000" indent="-144000" algn="just">
                        <a:lnSpc>
                          <a:spcPct val="100000"/>
                        </a:lnSpc>
                        <a:spcBef>
                          <a:spcPts val="0"/>
                        </a:spcBef>
                        <a:spcAft>
                          <a:spcPts val="0"/>
                        </a:spcAft>
                      </a:pPr>
                      <a:r>
                        <a:rPr kumimoji="1" lang="en-US" altLang="ja-JP" sz="1200" b="1" spc="20" baseline="0" dirty="0">
                          <a:latin typeface="Meiryo UI" panose="020B0604030504040204" pitchFamily="50" charset="-128"/>
                          <a:ea typeface="Meiryo UI" panose="020B0604030504040204" pitchFamily="50" charset="-128"/>
                        </a:rPr>
                        <a:t>(8)</a:t>
                      </a:r>
                      <a:r>
                        <a:rPr kumimoji="1" lang="ja-JP" altLang="en-US" sz="1200" b="1" spc="20" baseline="0" dirty="0">
                          <a:latin typeface="Meiryo UI" panose="020B0604030504040204" pitchFamily="50" charset="-128"/>
                          <a:ea typeface="Meiryo UI" panose="020B0604030504040204" pitchFamily="50" charset="-128"/>
                        </a:rPr>
                        <a:t> </a:t>
                      </a:r>
                      <a:r>
                        <a:rPr kumimoji="1" lang="en-US" altLang="ja-JP" sz="1200" b="1" spc="20" baseline="0" dirty="0">
                          <a:latin typeface="Meiryo UI" panose="020B0604030504040204" pitchFamily="50" charset="-128"/>
                          <a:ea typeface="Meiryo UI" panose="020B0604030504040204" pitchFamily="50" charset="-128"/>
                        </a:rPr>
                        <a:t>(1)</a:t>
                      </a:r>
                      <a:r>
                        <a:rPr kumimoji="1" lang="ja-JP" altLang="en-US" sz="1200" b="1" spc="20" baseline="0" dirty="0">
                          <a:latin typeface="Meiryo UI" panose="020B0604030504040204" pitchFamily="50" charset="-128"/>
                          <a:ea typeface="Meiryo UI" panose="020B0604030504040204" pitchFamily="50" charset="-128"/>
                        </a:rPr>
                        <a:t>～</a:t>
                      </a:r>
                      <a:r>
                        <a:rPr kumimoji="1" lang="en-US" altLang="ja-JP" sz="1200" b="1" spc="20" baseline="0" dirty="0">
                          <a:latin typeface="Meiryo UI" panose="020B0604030504040204" pitchFamily="50" charset="-128"/>
                          <a:ea typeface="Meiryo UI" panose="020B0604030504040204" pitchFamily="50" charset="-128"/>
                        </a:rPr>
                        <a:t>(7)</a:t>
                      </a:r>
                      <a:r>
                        <a:rPr kumimoji="1" lang="ja-JP" altLang="en-US" sz="1200" b="1" spc="20" baseline="0" dirty="0">
                          <a:latin typeface="Meiryo UI" panose="020B0604030504040204" pitchFamily="50" charset="-128"/>
                          <a:ea typeface="Meiryo UI" panose="020B0604030504040204" pitchFamily="50" charset="-128"/>
                        </a:rPr>
                        <a:t>以外の費用</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（他部局）</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約</a:t>
                      </a:r>
                      <a:r>
                        <a:rPr kumimoji="1" lang="en-US" altLang="ja-JP" sz="1400" b="1" dirty="0">
                          <a:solidFill>
                            <a:schemeClr val="tx1"/>
                          </a:solidFill>
                          <a:latin typeface="Meiryo UI" panose="020B0604030504040204" pitchFamily="50" charset="-128"/>
                          <a:ea typeface="Meiryo UI" panose="020B0604030504040204" pitchFamily="50" charset="-128"/>
                        </a:rPr>
                        <a:t>58.9</a:t>
                      </a:r>
                      <a:r>
                        <a:rPr kumimoji="1" lang="ja-JP" altLang="en-US" sz="1400" b="1" dirty="0">
                          <a:solidFill>
                            <a:schemeClr val="tx1"/>
                          </a:solidFill>
                          <a:latin typeface="Meiryo UI" panose="020B0604030504040204" pitchFamily="50" charset="-128"/>
                          <a:ea typeface="Meiryo UI" panose="020B0604030504040204" pitchFamily="50" charset="-128"/>
                        </a:rPr>
                        <a:t>億円＋今後の費用</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3.7</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55.2</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58.9</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86766553"/>
                  </a:ext>
                </a:extLst>
              </a:tr>
            </a:tbl>
          </a:graphicData>
        </a:graphic>
      </p:graphicFrame>
      <p:sp>
        <p:nvSpPr>
          <p:cNvPr id="13" name="テキスト ボックス 12">
            <a:extLst>
              <a:ext uri="{FF2B5EF4-FFF2-40B4-BE49-F238E27FC236}">
                <a16:creationId xmlns:a16="http://schemas.microsoft.com/office/drawing/2014/main" id="{94D15CCC-98E8-A790-76C5-1BAAE6B80888}"/>
              </a:ext>
            </a:extLst>
          </p:cNvPr>
          <p:cNvSpPr txBox="1"/>
          <p:nvPr/>
        </p:nvSpPr>
        <p:spPr>
          <a:xfrm>
            <a:off x="90000" y="85733"/>
            <a:ext cx="896399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１．大阪・関西万博に</a:t>
            </a:r>
            <a:r>
              <a:rPr kumimoji="1" lang="ja-JP" altLang="en-US" sz="2400" b="1" dirty="0">
                <a:solidFill>
                  <a:prstClr val="black"/>
                </a:solidFill>
                <a:latin typeface="Meiryo UI" panose="020B0604030504040204" pitchFamily="50" charset="-128"/>
                <a:ea typeface="Meiryo UI" panose="020B0604030504040204" pitchFamily="50" charset="-128"/>
              </a:rPr>
              <a:t>要</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a:t>
            </a:r>
            <a:r>
              <a:rPr kumimoji="1" lang="ja-JP" altLang="en-US" sz="2400" b="1" dirty="0">
                <a:solidFill>
                  <a:prstClr val="black"/>
                </a:solidFill>
                <a:latin typeface="Meiryo UI" panose="020B0604030504040204" pitchFamily="50" charset="-128"/>
                <a:ea typeface="Meiryo UI" panose="020B0604030504040204" pitchFamily="50" charset="-128"/>
              </a:rPr>
              <a:t>府市の費用について</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A92286D8-A0D3-3DF3-9FDC-AAE5F55D108B}"/>
              </a:ext>
            </a:extLst>
          </p:cNvPr>
          <p:cNvSpPr txBox="1"/>
          <p:nvPr/>
        </p:nvSpPr>
        <p:spPr>
          <a:xfrm>
            <a:off x="72000" y="6343791"/>
            <a:ext cx="9072000" cy="246221"/>
          </a:xfrm>
          <a:prstGeom prst="rect">
            <a:avLst/>
          </a:prstGeom>
          <a:noFill/>
        </p:spPr>
        <p:txBody>
          <a:bodyPr wrap="square" rtlCol="0">
            <a:spAutoFit/>
          </a:bodyPr>
          <a:lstStyle/>
          <a:p>
            <a:pPr marL="180000" marR="0" lvl="0" indent="-360000" algn="just"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計数は、それぞれ四捨五入によっているため、端数において合計とは合致しないものがある。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9C5182-F77B-AA02-4FC2-5D471F09156B}"/>
              </a:ext>
            </a:extLst>
          </p:cNvPr>
          <p:cNvSpPr txBox="1"/>
          <p:nvPr/>
        </p:nvSpPr>
        <p:spPr>
          <a:xfrm>
            <a:off x="8198111" y="316565"/>
            <a:ext cx="1034047" cy="2308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1">
            <a:extLst>
              <a:ext uri="{FF2B5EF4-FFF2-40B4-BE49-F238E27FC236}">
                <a16:creationId xmlns:a16="http://schemas.microsoft.com/office/drawing/2014/main" id="{1C680A0D-A865-0053-CD91-B7AD41C66CAB}"/>
              </a:ext>
            </a:extLst>
          </p:cNvPr>
          <p:cNvSpPr>
            <a:spLocks noGrp="1"/>
          </p:cNvSpPr>
          <p:nvPr>
            <p:ph type="sldNum" sz="quarter" idx="12"/>
          </p:nvPr>
        </p:nvSpPr>
        <p:spPr>
          <a:xfrm>
            <a:off x="83300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560589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スライド番号プレースホルダー 1">
            <a:extLst>
              <a:ext uri="{FF2B5EF4-FFF2-40B4-BE49-F238E27FC236}">
                <a16:creationId xmlns:a16="http://schemas.microsoft.com/office/drawing/2014/main" id="{A895DACA-A3B3-8321-AA3C-7C41CB3771BD}"/>
              </a:ext>
            </a:extLst>
          </p:cNvPr>
          <p:cNvSpPr>
            <a:spLocks noGrp="1"/>
          </p:cNvSpPr>
          <p:nvPr>
            <p:ph type="sldNum" sz="quarter" idx="12"/>
          </p:nvPr>
        </p:nvSpPr>
        <p:spPr>
          <a:xfrm>
            <a:off x="8291945" y="641982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p:cNvSpPr/>
          <p:nvPr/>
        </p:nvSpPr>
        <p:spPr>
          <a:xfrm>
            <a:off x="243218" y="1168709"/>
            <a:ext cx="8640575" cy="1495799"/>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テキスト ボックス 4"/>
          <p:cNvSpPr txBox="1"/>
          <p:nvPr/>
        </p:nvSpPr>
        <p:spPr>
          <a:xfrm>
            <a:off x="-123224" y="1264695"/>
            <a:ext cx="8897523" cy="307777"/>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anose="020B0600070205080204" pitchFamily="50" charset="-128"/>
                <a:ea typeface="ＭＳ Ｐゴシック" panose="020B0600070205080204" pitchFamily="50" charset="-128"/>
              </a:rPr>
              <a:t>万博の円滑な開催に向けて、中小企業等の参加促進や脱炭素化などの事業を実施</a:t>
            </a:r>
            <a:endParaRPr lang="en-US" altLang="ja-JP" sz="900" dirty="0">
              <a:latin typeface="ＭＳ Ｐゴシック" pitchFamily="50" charset="-128"/>
              <a:ea typeface="ＭＳ Ｐゴシック" charset="-128"/>
            </a:endParaRPr>
          </a:p>
        </p:txBody>
      </p:sp>
      <p:sp>
        <p:nvSpPr>
          <p:cNvPr id="7" name="四角形: 角を丸くする 6">
            <a:extLst>
              <a:ext uri="{FF2B5EF4-FFF2-40B4-BE49-F238E27FC236}">
                <a16:creationId xmlns:a16="http://schemas.microsoft.com/office/drawing/2014/main" id="{FBEF7CC0-E8B6-63F3-14B1-05056376F37E}"/>
              </a:ext>
            </a:extLst>
          </p:cNvPr>
          <p:cNvSpPr/>
          <p:nvPr/>
        </p:nvSpPr>
        <p:spPr>
          <a:xfrm>
            <a:off x="243218" y="884075"/>
            <a:ext cx="4902842" cy="36313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万博開催に向けた環境整備等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 name="テキスト ボックス 17">
            <a:extLst>
              <a:ext uri="{FF2B5EF4-FFF2-40B4-BE49-F238E27FC236}">
                <a16:creationId xmlns:a16="http://schemas.microsoft.com/office/drawing/2014/main" id="{7E750E76-1D14-2C40-F76B-1762A5F50824}"/>
              </a:ext>
            </a:extLst>
          </p:cNvPr>
          <p:cNvSpPr txBox="1"/>
          <p:nvPr/>
        </p:nvSpPr>
        <p:spPr>
          <a:xfrm>
            <a:off x="-153242" y="3352897"/>
            <a:ext cx="8494394" cy="574516"/>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万博開催に向けて、様々なイベント等において万博を</a:t>
            </a:r>
            <a:r>
              <a:rPr lang="en-US" altLang="ja-JP" sz="1400" dirty="0">
                <a:latin typeface="ＭＳ Ｐゴシック" pitchFamily="50" charset="-128"/>
                <a:ea typeface="ＭＳ Ｐゴシック" charset="-128"/>
              </a:rPr>
              <a:t>PR</a:t>
            </a:r>
            <a:r>
              <a:rPr lang="ja-JP" altLang="en-US" sz="1400" dirty="0">
                <a:latin typeface="ＭＳ Ｐゴシック" pitchFamily="50" charset="-128"/>
                <a:ea typeface="ＭＳ Ｐゴシック" charset="-128"/>
              </a:rPr>
              <a:t>する事業等を実施</a:t>
            </a:r>
            <a:endParaRPr lang="en-US" altLang="ja-JP" sz="1400" dirty="0">
              <a:latin typeface="ＭＳ Ｐゴシック" pitchFamily="50" charset="-128"/>
              <a:ea typeface="ＭＳ Ｐゴシック" charset="-128"/>
            </a:endParaRPr>
          </a:p>
          <a:p>
            <a:pPr marL="756000" indent="-285750">
              <a:spcBef>
                <a:spcPts val="170"/>
              </a:spcBef>
              <a:spcAft>
                <a:spcPts val="170"/>
              </a:spcAft>
              <a:buFont typeface="Wingdings" panose="05000000000000000000" pitchFamily="2" charset="2"/>
              <a:buChar char="Ø"/>
              <a:defRPr/>
            </a:pPr>
            <a:endParaRPr lang="en-US" altLang="ja-JP" sz="1400" dirty="0">
              <a:latin typeface="ＭＳ Ｐゴシック" pitchFamily="50" charset="-128"/>
              <a:ea typeface="ＭＳ Ｐゴシック" charset="-128"/>
            </a:endParaRPr>
          </a:p>
        </p:txBody>
      </p:sp>
      <p:sp>
        <p:nvSpPr>
          <p:cNvPr id="20" name="正方形/長方形 19">
            <a:extLst>
              <a:ext uri="{FF2B5EF4-FFF2-40B4-BE49-F238E27FC236}">
                <a16:creationId xmlns:a16="http://schemas.microsoft.com/office/drawing/2014/main" id="{D24DB49B-E8A2-7D9F-39DA-6D49E386FD43}"/>
              </a:ext>
            </a:extLst>
          </p:cNvPr>
          <p:cNvSpPr/>
          <p:nvPr/>
        </p:nvSpPr>
        <p:spPr>
          <a:xfrm>
            <a:off x="228145" y="3162580"/>
            <a:ext cx="8640575" cy="1753068"/>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59A8A695-265C-F810-15B3-B9CB1E74F847}"/>
              </a:ext>
            </a:extLst>
          </p:cNvPr>
          <p:cNvSpPr/>
          <p:nvPr/>
        </p:nvSpPr>
        <p:spPr>
          <a:xfrm>
            <a:off x="228145" y="2932550"/>
            <a:ext cx="4902842" cy="38495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万博開催に向けた機運醸成イベント等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9A9F2509-E01A-1DF6-92A7-3A133EA7186A}"/>
              </a:ext>
            </a:extLst>
          </p:cNvPr>
          <p:cNvSpPr txBox="1"/>
          <p:nvPr/>
        </p:nvSpPr>
        <p:spPr>
          <a:xfrm>
            <a:off x="5347417" y="883333"/>
            <a:ext cx="2620444"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年度当初</a:t>
            </a:r>
          </a:p>
        </p:txBody>
      </p:sp>
      <p:sp>
        <p:nvSpPr>
          <p:cNvPr id="27" name="テキスト ボックス 26">
            <a:extLst>
              <a:ext uri="{FF2B5EF4-FFF2-40B4-BE49-F238E27FC236}">
                <a16:creationId xmlns:a16="http://schemas.microsoft.com/office/drawing/2014/main" id="{5C77F4FC-72D0-E97C-AD18-CDB621E07236}"/>
              </a:ext>
            </a:extLst>
          </p:cNvPr>
          <p:cNvSpPr txBox="1"/>
          <p:nvPr/>
        </p:nvSpPr>
        <p:spPr>
          <a:xfrm>
            <a:off x="5355990" y="2836452"/>
            <a:ext cx="2710324"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年度当初～令和５年度補正</a:t>
            </a:r>
          </a:p>
        </p:txBody>
      </p:sp>
      <p:sp>
        <p:nvSpPr>
          <p:cNvPr id="32" name="テキスト ボックス 31"/>
          <p:cNvSpPr txBox="1"/>
          <p:nvPr/>
        </p:nvSpPr>
        <p:spPr>
          <a:xfrm>
            <a:off x="4278399" y="1609743"/>
            <a:ext cx="4013093" cy="748923"/>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クレジットを活用した事業者による脱炭素経営促進</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テロ・サイバー等防犯対策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など　　　　　　　　　　　　　　　　　　　　　　　</a:t>
            </a:r>
            <a:endParaRPr lang="en-US" altLang="ja-JP" sz="1200" dirty="0">
              <a:latin typeface="ＭＳ Ｐゴシック" pitchFamily="50" charset="-128"/>
              <a:ea typeface="ＭＳ Ｐゴシック" charset="-128"/>
            </a:endParaRPr>
          </a:p>
        </p:txBody>
      </p:sp>
      <p:sp>
        <p:nvSpPr>
          <p:cNvPr id="33" name="テキスト ボックス 32">
            <a:extLst>
              <a:ext uri="{FF2B5EF4-FFF2-40B4-BE49-F238E27FC236}">
                <a16:creationId xmlns:a16="http://schemas.microsoft.com/office/drawing/2014/main" id="{7E750E76-1D14-2C40-F76B-1762A5F50824}"/>
              </a:ext>
            </a:extLst>
          </p:cNvPr>
          <p:cNvSpPr txBox="1"/>
          <p:nvPr/>
        </p:nvSpPr>
        <p:spPr>
          <a:xfrm>
            <a:off x="-178778" y="3722203"/>
            <a:ext cx="4680000" cy="748923"/>
          </a:xfrm>
          <a:prstGeom prst="rect">
            <a:avLst/>
          </a:prstGeom>
          <a:noFill/>
        </p:spPr>
        <p:txBody>
          <a:bodyPr wrap="square" rtlCol="0">
            <a:spAutoFit/>
          </a:bodyPr>
          <a:lstStyle/>
          <a:p>
            <a:pPr marL="723900" lvl="0">
              <a:spcBef>
                <a:spcPts val="170"/>
              </a:spcBef>
              <a:spcAft>
                <a:spcPts val="170"/>
              </a:spcAft>
              <a:defRPr/>
            </a:pPr>
            <a:r>
              <a:rPr lang="ja-JP" altLang="en-US" sz="1200" dirty="0">
                <a:latin typeface="ＭＳ Ｐゴシック" pitchFamily="50" charset="-128"/>
                <a:ea typeface="ＭＳ Ｐゴシック" charset="-128"/>
              </a:rPr>
              <a:t>・ 大阪の子どもたちの万博会場への招待</a:t>
            </a:r>
            <a:endParaRPr lang="en-US" altLang="ja-JP" sz="1200" dirty="0">
              <a:latin typeface="ＭＳ Ｐゴシック" pitchFamily="50" charset="-128"/>
              <a:ea typeface="ＭＳ Ｐゴシック" charset="-128"/>
            </a:endParaRPr>
          </a:p>
          <a:p>
            <a:pPr marL="723900" lvl="0">
              <a:spcBef>
                <a:spcPts val="170"/>
              </a:spcBef>
              <a:spcAft>
                <a:spcPts val="170"/>
              </a:spcAft>
              <a:defRPr/>
            </a:pPr>
            <a:r>
              <a:rPr lang="ja-JP" altLang="en-US" sz="1200" dirty="0">
                <a:latin typeface="ＭＳ Ｐゴシック" pitchFamily="50" charset="-128"/>
                <a:ea typeface="ＭＳ Ｐゴシック" charset="-128"/>
              </a:rPr>
              <a:t>・ 万博プレイベントワクワク</a:t>
            </a:r>
            <a:r>
              <a:rPr lang="en-US" altLang="ja-JP" sz="1200" dirty="0">
                <a:latin typeface="ＭＳ Ｐゴシック" pitchFamily="50" charset="-128"/>
                <a:ea typeface="ＭＳ Ｐゴシック" charset="-128"/>
              </a:rPr>
              <a:t>Expo in Osaka</a:t>
            </a:r>
            <a:r>
              <a:rPr lang="ja-JP" altLang="en-US" sz="1200" dirty="0">
                <a:latin typeface="ＭＳ Ｐゴシック" pitchFamily="50" charset="-128"/>
                <a:ea typeface="ＭＳ Ｐゴシック" charset="-128"/>
              </a:rPr>
              <a:t>の開催</a:t>
            </a:r>
            <a:endParaRPr lang="en-US" altLang="ja-JP" sz="1200" dirty="0">
              <a:latin typeface="ＭＳ Ｐゴシック" pitchFamily="50" charset="-128"/>
              <a:ea typeface="ＭＳ Ｐゴシック" charset="-128"/>
            </a:endParaRPr>
          </a:p>
          <a:p>
            <a:pPr marL="723900" lvl="0">
              <a:spcBef>
                <a:spcPts val="170"/>
              </a:spcBef>
              <a:spcAft>
                <a:spcPts val="170"/>
              </a:spcAft>
              <a:defRPr/>
            </a:pPr>
            <a:r>
              <a:rPr lang="ja-JP" altLang="en-US" sz="1200" dirty="0">
                <a:latin typeface="ＭＳ Ｐゴシック" pitchFamily="50" charset="-128"/>
                <a:ea typeface="ＭＳ Ｐゴシック" charset="-128"/>
              </a:rPr>
              <a:t>・ ＪＲ６社と連携した全国規模の観光キャンベーンの推進</a:t>
            </a:r>
            <a:endParaRPr lang="en-US" altLang="ja-JP" sz="1200" dirty="0">
              <a:latin typeface="ＭＳ Ｐゴシック" pitchFamily="50" charset="-128"/>
              <a:ea typeface="ＭＳ Ｐゴシック" charset="-128"/>
            </a:endParaRPr>
          </a:p>
        </p:txBody>
      </p:sp>
      <p:sp>
        <p:nvSpPr>
          <p:cNvPr id="34" name="テキスト ボックス 33">
            <a:extLst>
              <a:ext uri="{FF2B5EF4-FFF2-40B4-BE49-F238E27FC236}">
                <a16:creationId xmlns:a16="http://schemas.microsoft.com/office/drawing/2014/main" id="{7E750E76-1D14-2C40-F76B-1762A5F50824}"/>
              </a:ext>
            </a:extLst>
          </p:cNvPr>
          <p:cNvSpPr txBox="1"/>
          <p:nvPr/>
        </p:nvSpPr>
        <p:spPr>
          <a:xfrm>
            <a:off x="4158731" y="3722202"/>
            <a:ext cx="4182421" cy="748923"/>
          </a:xfrm>
          <a:prstGeom prst="rect">
            <a:avLst/>
          </a:prstGeom>
          <a:noFill/>
        </p:spPr>
        <p:txBody>
          <a:bodyPr wrap="square" rtlCol="0">
            <a:spAutoFit/>
          </a:bodyPr>
          <a:lstStyle/>
          <a:p>
            <a:pPr marL="723900">
              <a:spcBef>
                <a:spcPts val="170"/>
              </a:spcBef>
              <a:spcAft>
                <a:spcPts val="170"/>
              </a:spcAft>
              <a:defRPr/>
            </a:pPr>
            <a:r>
              <a:rPr lang="ja-JP" altLang="en-US" sz="1200" dirty="0">
                <a:latin typeface="ＭＳ Ｐゴシック" pitchFamily="50" charset="-128"/>
                <a:ea typeface="ＭＳ Ｐゴシック" charset="-128"/>
              </a:rPr>
              <a:t>・ バーチャル大阪を活用した万博のＰＲ</a:t>
            </a:r>
            <a:endParaRPr lang="en-US" altLang="ja-JP" sz="1200" dirty="0">
              <a:latin typeface="ＭＳ Ｐゴシック" pitchFamily="50" charset="-128"/>
              <a:ea typeface="ＭＳ Ｐゴシック" charset="-128"/>
            </a:endParaRPr>
          </a:p>
          <a:p>
            <a:pPr marL="723900">
              <a:spcBef>
                <a:spcPts val="170"/>
              </a:spcBef>
              <a:spcAft>
                <a:spcPts val="170"/>
              </a:spcAft>
              <a:defRPr/>
            </a:pPr>
            <a:r>
              <a:rPr lang="ja-JP" altLang="en-US" sz="1200" dirty="0">
                <a:latin typeface="ＭＳ Ｐゴシック" pitchFamily="50" charset="-128"/>
                <a:ea typeface="ＭＳ Ｐゴシック" charset="-128"/>
              </a:rPr>
              <a:t>・ 市町村主催イベント等における万博の</a:t>
            </a:r>
            <a:r>
              <a:rPr lang="en-US" altLang="ja-JP" sz="1200" dirty="0">
                <a:latin typeface="ＭＳ Ｐゴシック" pitchFamily="50" charset="-128"/>
                <a:ea typeface="ＭＳ Ｐゴシック" charset="-128"/>
              </a:rPr>
              <a:t>PR</a:t>
            </a:r>
          </a:p>
          <a:p>
            <a:pPr marL="723900">
              <a:spcBef>
                <a:spcPts val="170"/>
              </a:spcBef>
              <a:spcAft>
                <a:spcPts val="170"/>
              </a:spcAft>
              <a:defRPr/>
            </a:pPr>
            <a:r>
              <a:rPr lang="ja-JP" altLang="en-US" sz="1200" dirty="0">
                <a:latin typeface="ＭＳ Ｐゴシック" pitchFamily="50" charset="-128"/>
                <a:ea typeface="ＭＳ Ｐゴシック" charset="-128"/>
              </a:rPr>
              <a:t>　　　　　　　　　　　　　　　　　　　　　　　　     など</a:t>
            </a:r>
            <a:endParaRPr lang="en-US" altLang="ja-JP" sz="1200" dirty="0">
              <a:latin typeface="+mn-ea"/>
            </a:endParaRPr>
          </a:p>
        </p:txBody>
      </p:sp>
      <p:sp>
        <p:nvSpPr>
          <p:cNvPr id="39" name="テキスト ボックス 38">
            <a:extLst>
              <a:ext uri="{FF2B5EF4-FFF2-40B4-BE49-F238E27FC236}">
                <a16:creationId xmlns:a16="http://schemas.microsoft.com/office/drawing/2014/main" id="{645B9F13-F05A-42EC-B845-38BC253FA747}"/>
              </a:ext>
            </a:extLst>
          </p:cNvPr>
          <p:cNvSpPr txBox="1"/>
          <p:nvPr/>
        </p:nvSpPr>
        <p:spPr>
          <a:xfrm>
            <a:off x="19877" y="1636679"/>
            <a:ext cx="4552123" cy="512961"/>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物品、運営サービスや農林水産物等のサプライヤーリスト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「万博商談もずやんモール」の構築・運営</a:t>
            </a:r>
            <a:endParaRPr lang="en-US" altLang="ja-JP" sz="1200" dirty="0">
              <a:latin typeface="ＭＳ Ｐゴシック" pitchFamily="50" charset="-128"/>
              <a:ea typeface="ＭＳ Ｐゴシック" charset="-128"/>
            </a:endParaRPr>
          </a:p>
        </p:txBody>
      </p:sp>
      <p:sp>
        <p:nvSpPr>
          <p:cNvPr id="3" name="テキスト ボックス 2">
            <a:extLst>
              <a:ext uri="{FF2B5EF4-FFF2-40B4-BE49-F238E27FC236}">
                <a16:creationId xmlns:a16="http://schemas.microsoft.com/office/drawing/2014/main" id="{E56F919B-3B4E-6A53-8F94-B5F10A8B752B}"/>
              </a:ext>
            </a:extLst>
          </p:cNvPr>
          <p:cNvSpPr txBox="1"/>
          <p:nvPr/>
        </p:nvSpPr>
        <p:spPr>
          <a:xfrm>
            <a:off x="113066" y="272994"/>
            <a:ext cx="7459735" cy="461665"/>
          </a:xfrm>
          <a:prstGeom prst="rect">
            <a:avLst/>
          </a:prstGeom>
          <a:noFill/>
        </p:spPr>
        <p:txBody>
          <a:bodyPr wrap="square" rtlCol="0">
            <a:spAutoFit/>
          </a:bodyPr>
          <a:lstStyle/>
          <a:p>
            <a:pPr>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（参考） </a:t>
            </a:r>
            <a:r>
              <a:rPr kumimoji="1" lang="en-US" altLang="ja-JP" sz="2400" b="1" spc="20" baseline="0" dirty="0">
                <a:latin typeface="Meiryo UI" panose="020B0604030504040204" pitchFamily="50" charset="-128"/>
                <a:ea typeface="Meiryo UI" panose="020B0604030504040204" pitchFamily="50" charset="-128"/>
              </a:rPr>
              <a:t>(8)</a:t>
            </a:r>
            <a:r>
              <a:rPr kumimoji="1" lang="ja-JP" altLang="en-US" sz="2400" b="1" spc="20" baseline="0" dirty="0">
                <a:latin typeface="Meiryo UI" panose="020B0604030504040204" pitchFamily="50" charset="-128"/>
                <a:ea typeface="Meiryo UI" panose="020B0604030504040204" pitchFamily="50" charset="-128"/>
              </a:rPr>
              <a:t> </a:t>
            </a:r>
            <a:r>
              <a:rPr kumimoji="1" lang="en-US" altLang="ja-JP" sz="2400" b="1" spc="20" baseline="0" dirty="0">
                <a:latin typeface="Meiryo UI" panose="020B0604030504040204" pitchFamily="50" charset="-128"/>
                <a:ea typeface="Meiryo UI" panose="020B0604030504040204" pitchFamily="50" charset="-128"/>
              </a:rPr>
              <a:t>(1)</a:t>
            </a:r>
            <a:r>
              <a:rPr kumimoji="1" lang="ja-JP" altLang="en-US" sz="2400" b="1" spc="20" baseline="0" dirty="0">
                <a:latin typeface="Meiryo UI" panose="020B0604030504040204" pitchFamily="50" charset="-128"/>
                <a:ea typeface="Meiryo UI" panose="020B0604030504040204" pitchFamily="50" charset="-128"/>
              </a:rPr>
              <a:t>～</a:t>
            </a:r>
            <a:r>
              <a:rPr kumimoji="1" lang="en-US" altLang="ja-JP" sz="2400" b="1" spc="20" baseline="0" dirty="0">
                <a:latin typeface="Meiryo UI" panose="020B0604030504040204" pitchFamily="50" charset="-128"/>
                <a:ea typeface="Meiryo UI" panose="020B0604030504040204" pitchFamily="50" charset="-128"/>
              </a:rPr>
              <a:t>(7)</a:t>
            </a:r>
            <a:r>
              <a:rPr kumimoji="1" lang="ja-JP" altLang="en-US" sz="2400" b="1" spc="20" baseline="0" dirty="0">
                <a:latin typeface="Meiryo UI" panose="020B0604030504040204" pitchFamily="50" charset="-128"/>
                <a:ea typeface="Meiryo UI" panose="020B0604030504040204" pitchFamily="50" charset="-128"/>
              </a:rPr>
              <a:t>以外の費用</a:t>
            </a:r>
            <a:r>
              <a:rPr kumimoji="1" lang="ja-JP" altLang="en-US" sz="2400" b="1" dirty="0">
                <a:solidFill>
                  <a:prstClr val="black"/>
                </a:solidFill>
                <a:latin typeface="Meiryo UI" panose="020B0604030504040204" pitchFamily="50" charset="-128"/>
                <a:ea typeface="Meiryo UI" panose="020B0604030504040204" pitchFamily="50" charset="-128"/>
              </a:rPr>
              <a:t>（うち大阪府）</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66707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23340" y="1158715"/>
            <a:ext cx="8640575" cy="144646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テキスト ボックス 4"/>
          <p:cNvSpPr txBox="1"/>
          <p:nvPr/>
        </p:nvSpPr>
        <p:spPr>
          <a:xfrm>
            <a:off x="-143101" y="1409196"/>
            <a:ext cx="8435046" cy="497572"/>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万博の円滑な開催に向けて市内各エリアにおける環境整備などを実施</a:t>
            </a:r>
            <a:endParaRPr lang="en-US" altLang="ja-JP" sz="1400" dirty="0">
              <a:latin typeface="ＭＳ Ｐゴシック" pitchFamily="50" charset="-128"/>
              <a:ea typeface="ＭＳ Ｐゴシック" charset="-128"/>
            </a:endParaRPr>
          </a:p>
          <a:p>
            <a:pPr marL="622300">
              <a:spcBef>
                <a:spcPts val="170"/>
              </a:spcBef>
              <a:spcAft>
                <a:spcPts val="170"/>
              </a:spcAft>
              <a:defRPr/>
            </a:pPr>
            <a:r>
              <a:rPr lang="ja-JP" altLang="en-US" sz="900" dirty="0">
                <a:latin typeface="ＭＳ Ｐゴシック" panose="020B0600070205080204" pitchFamily="50" charset="-128"/>
                <a:ea typeface="ＭＳ Ｐゴシック" panose="020B0600070205080204" pitchFamily="50" charset="-128"/>
              </a:rPr>
              <a:t> </a:t>
            </a:r>
            <a:endParaRPr lang="en-US" altLang="ja-JP" sz="900" dirty="0">
              <a:latin typeface="ＭＳ Ｐゴシック" panose="020B0600070205080204" pitchFamily="50" charset="-128"/>
              <a:ea typeface="ＭＳ Ｐゴシック" panose="020B0600070205080204" pitchFamily="50" charset="-128"/>
            </a:endParaRPr>
          </a:p>
        </p:txBody>
      </p:sp>
      <p:sp>
        <p:nvSpPr>
          <p:cNvPr id="7" name="四角形: 角を丸くする 6">
            <a:extLst>
              <a:ext uri="{FF2B5EF4-FFF2-40B4-BE49-F238E27FC236}">
                <a16:creationId xmlns:a16="http://schemas.microsoft.com/office/drawing/2014/main" id="{FBEF7CC0-E8B6-63F3-14B1-05056376F37E}"/>
              </a:ext>
            </a:extLst>
          </p:cNvPr>
          <p:cNvSpPr/>
          <p:nvPr/>
        </p:nvSpPr>
        <p:spPr>
          <a:xfrm>
            <a:off x="223340" y="1028576"/>
            <a:ext cx="4902842" cy="36313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万博開催に向けた環境整備等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53.5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 name="テキスト ボックス 17">
            <a:extLst>
              <a:ext uri="{FF2B5EF4-FFF2-40B4-BE49-F238E27FC236}">
                <a16:creationId xmlns:a16="http://schemas.microsoft.com/office/drawing/2014/main" id="{7E750E76-1D14-2C40-F76B-1762A5F50824}"/>
              </a:ext>
            </a:extLst>
          </p:cNvPr>
          <p:cNvSpPr txBox="1"/>
          <p:nvPr/>
        </p:nvSpPr>
        <p:spPr>
          <a:xfrm>
            <a:off x="-143101" y="3261040"/>
            <a:ext cx="8494394"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万博開催に向けた様々な機運醸成・ホスピタリティ向上に取り組むとともに、観光・文化・スポーツなどの分野においても都市魅力向上による相乗効果をめざす事業を実施</a:t>
            </a:r>
            <a:endParaRPr lang="en-US" altLang="ja-JP" sz="1400" dirty="0">
              <a:latin typeface="ＭＳ Ｐゴシック" pitchFamily="50" charset="-128"/>
              <a:ea typeface="ＭＳ Ｐゴシック" charset="-128"/>
            </a:endParaRPr>
          </a:p>
        </p:txBody>
      </p:sp>
      <p:sp>
        <p:nvSpPr>
          <p:cNvPr id="20" name="正方形/長方形 19">
            <a:extLst>
              <a:ext uri="{FF2B5EF4-FFF2-40B4-BE49-F238E27FC236}">
                <a16:creationId xmlns:a16="http://schemas.microsoft.com/office/drawing/2014/main" id="{D24DB49B-E8A2-7D9F-39DA-6D49E386FD43}"/>
              </a:ext>
            </a:extLst>
          </p:cNvPr>
          <p:cNvSpPr/>
          <p:nvPr/>
        </p:nvSpPr>
        <p:spPr>
          <a:xfrm>
            <a:off x="223340" y="3131698"/>
            <a:ext cx="8640575" cy="1573867"/>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59A8A695-265C-F810-15B3-B9CB1E74F847}"/>
              </a:ext>
            </a:extLst>
          </p:cNvPr>
          <p:cNvSpPr/>
          <p:nvPr/>
        </p:nvSpPr>
        <p:spPr>
          <a:xfrm>
            <a:off x="223340" y="2872782"/>
            <a:ext cx="4902842" cy="38495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地域特性等を活かした機運醸成・ホスピタリティ向上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0.8</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8AF6D4B2-3C66-CC53-A996-BCAF24AA6299}"/>
              </a:ext>
            </a:extLst>
          </p:cNvPr>
          <p:cNvSpPr txBox="1"/>
          <p:nvPr/>
        </p:nvSpPr>
        <p:spPr>
          <a:xfrm>
            <a:off x="-143101" y="5372879"/>
            <a:ext cx="8623886"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万博のインパクトを活かし、大阪の中小企業等の持続的な成長・発展や国際ビジネス交流の推進を見据えた事業を実施</a:t>
            </a:r>
          </a:p>
        </p:txBody>
      </p:sp>
      <p:sp>
        <p:nvSpPr>
          <p:cNvPr id="11" name="正方形/長方形 10">
            <a:extLst>
              <a:ext uri="{FF2B5EF4-FFF2-40B4-BE49-F238E27FC236}">
                <a16:creationId xmlns:a16="http://schemas.microsoft.com/office/drawing/2014/main" id="{4CFF0629-56F3-840C-9BE4-A85EF8F5AD08}"/>
              </a:ext>
            </a:extLst>
          </p:cNvPr>
          <p:cNvSpPr/>
          <p:nvPr/>
        </p:nvSpPr>
        <p:spPr>
          <a:xfrm>
            <a:off x="214498" y="5232085"/>
            <a:ext cx="8640575" cy="1304999"/>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 name="四角形: 角を丸くする 11">
            <a:extLst>
              <a:ext uri="{FF2B5EF4-FFF2-40B4-BE49-F238E27FC236}">
                <a16:creationId xmlns:a16="http://schemas.microsoft.com/office/drawing/2014/main" id="{38E678C2-6562-CDD9-EDDF-94EB207A9461}"/>
              </a:ext>
            </a:extLst>
          </p:cNvPr>
          <p:cNvSpPr/>
          <p:nvPr/>
        </p:nvSpPr>
        <p:spPr>
          <a:xfrm>
            <a:off x="214498" y="4965083"/>
            <a:ext cx="4911683" cy="407796"/>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未来社会への投資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dirty="0">
                <a:solidFill>
                  <a:schemeClr val="tx1"/>
                </a:solidFill>
                <a:latin typeface="Meiryo UI" panose="020B0604030504040204" pitchFamily="50" charset="-128"/>
                <a:ea typeface="Meiryo UI" panose="020B0604030504040204" pitchFamily="50" charset="-128"/>
              </a:rPr>
              <a:t>0.9</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 name="スライド番号プレースホルダー 1">
            <a:extLst>
              <a:ext uri="{FF2B5EF4-FFF2-40B4-BE49-F238E27FC236}">
                <a16:creationId xmlns:a16="http://schemas.microsoft.com/office/drawing/2014/main" id="{A895DACA-A3B3-8321-AA3C-7C41CB3771BD}"/>
              </a:ext>
            </a:extLst>
          </p:cNvPr>
          <p:cNvSpPr>
            <a:spLocks noGrp="1"/>
          </p:cNvSpPr>
          <p:nvPr>
            <p:ph type="sldNum" sz="quarter" idx="12"/>
          </p:nvPr>
        </p:nvSpPr>
        <p:spPr>
          <a:xfrm>
            <a:off x="8291945" y="641982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9A9F2509-E01A-1DF6-92A7-3A133EA7186A}"/>
              </a:ext>
            </a:extLst>
          </p:cNvPr>
          <p:cNvSpPr txBox="1"/>
          <p:nvPr/>
        </p:nvSpPr>
        <p:spPr>
          <a:xfrm>
            <a:off x="5259912" y="912145"/>
            <a:ext cx="2620444"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年度当初～令和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r>
              <a:rPr kumimoji="1" lang="ja-JP" altLang="en-US" sz="1200" dirty="0">
                <a:solidFill>
                  <a:prstClr val="black"/>
                </a:solidFill>
                <a:latin typeface="Meiryo UI" panose="020B0604030504040204" pitchFamily="50" charset="-128"/>
                <a:ea typeface="Meiryo UI" panose="020B0604030504040204" pitchFamily="50" charset="-128"/>
              </a:rPr>
              <a:t>補正</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a:extLst>
              <a:ext uri="{FF2B5EF4-FFF2-40B4-BE49-F238E27FC236}">
                <a16:creationId xmlns:a16="http://schemas.microsoft.com/office/drawing/2014/main" id="{5C77F4FC-72D0-E97C-AD18-CDB621E07236}"/>
              </a:ext>
            </a:extLst>
          </p:cNvPr>
          <p:cNvSpPr txBox="1"/>
          <p:nvPr/>
        </p:nvSpPr>
        <p:spPr>
          <a:xfrm>
            <a:off x="5281662" y="2876718"/>
            <a:ext cx="1516534"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年度当初</a:t>
            </a:r>
          </a:p>
        </p:txBody>
      </p:sp>
      <p:sp>
        <p:nvSpPr>
          <p:cNvPr id="2" name="テキスト ボックス 1">
            <a:extLst>
              <a:ext uri="{FF2B5EF4-FFF2-40B4-BE49-F238E27FC236}">
                <a16:creationId xmlns:a16="http://schemas.microsoft.com/office/drawing/2014/main" id="{F5AF5788-4360-3831-610F-85249D43A924}"/>
              </a:ext>
            </a:extLst>
          </p:cNvPr>
          <p:cNvSpPr txBox="1"/>
          <p:nvPr/>
        </p:nvSpPr>
        <p:spPr>
          <a:xfrm>
            <a:off x="214498" y="249558"/>
            <a:ext cx="7459735" cy="461665"/>
          </a:xfrm>
          <a:prstGeom prst="rect">
            <a:avLst/>
          </a:prstGeom>
          <a:noFill/>
        </p:spPr>
        <p:txBody>
          <a:bodyPr wrap="square" rtlCol="0">
            <a:spAutoFit/>
          </a:bodyPr>
          <a:lstStyle/>
          <a:p>
            <a:pPr>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（参考）</a:t>
            </a:r>
            <a:r>
              <a:rPr kumimoji="1" lang="en-US" altLang="ja-JP" sz="2400" b="1" spc="20" baseline="0" dirty="0">
                <a:latin typeface="Meiryo UI" panose="020B0604030504040204" pitchFamily="50" charset="-128"/>
                <a:ea typeface="Meiryo UI" panose="020B0604030504040204" pitchFamily="50" charset="-128"/>
              </a:rPr>
              <a:t>(8)</a:t>
            </a:r>
            <a:r>
              <a:rPr kumimoji="1" lang="ja-JP" altLang="en-US" sz="2400" b="1" spc="20" baseline="0" dirty="0">
                <a:latin typeface="Meiryo UI" panose="020B0604030504040204" pitchFamily="50" charset="-128"/>
                <a:ea typeface="Meiryo UI" panose="020B0604030504040204" pitchFamily="50" charset="-128"/>
              </a:rPr>
              <a:t> </a:t>
            </a:r>
            <a:r>
              <a:rPr kumimoji="1" lang="en-US" altLang="ja-JP" sz="2400" b="1" spc="20" baseline="0" dirty="0">
                <a:latin typeface="Meiryo UI" panose="020B0604030504040204" pitchFamily="50" charset="-128"/>
                <a:ea typeface="Meiryo UI" panose="020B0604030504040204" pitchFamily="50" charset="-128"/>
              </a:rPr>
              <a:t>(1)</a:t>
            </a:r>
            <a:r>
              <a:rPr kumimoji="1" lang="ja-JP" altLang="en-US" sz="2400" b="1" spc="20" baseline="0" dirty="0">
                <a:latin typeface="Meiryo UI" panose="020B0604030504040204" pitchFamily="50" charset="-128"/>
                <a:ea typeface="Meiryo UI" panose="020B0604030504040204" pitchFamily="50" charset="-128"/>
              </a:rPr>
              <a:t>～</a:t>
            </a:r>
            <a:r>
              <a:rPr kumimoji="1" lang="en-US" altLang="ja-JP" sz="2400" b="1" spc="20" baseline="0" dirty="0">
                <a:latin typeface="Meiryo UI" panose="020B0604030504040204" pitchFamily="50" charset="-128"/>
                <a:ea typeface="Meiryo UI" panose="020B0604030504040204" pitchFamily="50" charset="-128"/>
              </a:rPr>
              <a:t>(7)</a:t>
            </a:r>
            <a:r>
              <a:rPr kumimoji="1" lang="ja-JP" altLang="en-US" sz="2400" b="1" spc="20" baseline="0" dirty="0">
                <a:latin typeface="Meiryo UI" panose="020B0604030504040204" pitchFamily="50" charset="-128"/>
                <a:ea typeface="Meiryo UI" panose="020B0604030504040204" pitchFamily="50" charset="-128"/>
              </a:rPr>
              <a:t>以外の費用</a:t>
            </a:r>
            <a:r>
              <a:rPr kumimoji="1" lang="ja-JP" altLang="en-US" sz="2400" b="1" dirty="0">
                <a:solidFill>
                  <a:prstClr val="black"/>
                </a:solidFill>
                <a:latin typeface="Meiryo UI" panose="020B0604030504040204" pitchFamily="50" charset="-128"/>
                <a:ea typeface="Meiryo UI" panose="020B0604030504040204" pitchFamily="50" charset="-128"/>
              </a:rPr>
              <a:t>（うち大阪市）</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テキスト ボックス 29">
            <a:extLst>
              <a:ext uri="{FF2B5EF4-FFF2-40B4-BE49-F238E27FC236}">
                <a16:creationId xmlns:a16="http://schemas.microsoft.com/office/drawing/2014/main" id="{5C77F4FC-72D0-E97C-AD18-CDB621E07236}"/>
              </a:ext>
            </a:extLst>
          </p:cNvPr>
          <p:cNvSpPr txBox="1"/>
          <p:nvPr/>
        </p:nvSpPr>
        <p:spPr>
          <a:xfrm>
            <a:off x="5357349" y="4969513"/>
            <a:ext cx="1516534"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年度当初</a:t>
            </a:r>
          </a:p>
        </p:txBody>
      </p:sp>
      <p:sp>
        <p:nvSpPr>
          <p:cNvPr id="31" name="テキスト ボックス 30"/>
          <p:cNvSpPr txBox="1"/>
          <p:nvPr/>
        </p:nvSpPr>
        <p:spPr>
          <a:xfrm>
            <a:off x="4145281" y="1762274"/>
            <a:ext cx="4680000" cy="748923"/>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万博を契機としたバス事業者の脱炭素化促進事業</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・空コンテナ返却場所の一時移転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・ターミナルゲート時間延長　　　など</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33076" y="1749890"/>
            <a:ext cx="4680000" cy="748923"/>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万博来場者の安全・円滑な移動にかかるアクセスルート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の整備</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主要集客エリアにおける環境整備・景観向上</a:t>
            </a:r>
            <a:endParaRPr lang="en-US" altLang="ja-JP" sz="1200" dirty="0">
              <a:latin typeface="ＭＳ Ｐゴシック" pitchFamily="50" charset="-128"/>
              <a:ea typeface="ＭＳ Ｐゴシック" charset="-128"/>
            </a:endParaRPr>
          </a:p>
        </p:txBody>
      </p:sp>
      <p:sp>
        <p:nvSpPr>
          <p:cNvPr id="34" name="テキスト ボックス 33">
            <a:extLst>
              <a:ext uri="{FF2B5EF4-FFF2-40B4-BE49-F238E27FC236}">
                <a16:creationId xmlns:a16="http://schemas.microsoft.com/office/drawing/2014/main" id="{7E750E76-1D14-2C40-F76B-1762A5F50824}"/>
              </a:ext>
            </a:extLst>
          </p:cNvPr>
          <p:cNvSpPr txBox="1"/>
          <p:nvPr/>
        </p:nvSpPr>
        <p:spPr>
          <a:xfrm>
            <a:off x="-348630" y="3822766"/>
            <a:ext cx="8601434" cy="276999"/>
          </a:xfrm>
          <a:prstGeom prst="rect">
            <a:avLst/>
          </a:prstGeom>
          <a:noFill/>
        </p:spPr>
        <p:txBody>
          <a:bodyPr wrap="square" rtlCol="0">
            <a:spAutoFit/>
          </a:bodyPr>
          <a:lstStyle/>
          <a:p>
            <a:pPr marL="723900" lvl="0">
              <a:spcBef>
                <a:spcPts val="170"/>
              </a:spcBef>
              <a:spcAft>
                <a:spcPts val="170"/>
              </a:spcAft>
              <a:defRPr/>
            </a:pPr>
            <a:r>
              <a:rPr lang="ja-JP" altLang="en-US" sz="1200" dirty="0">
                <a:latin typeface="ＭＳ Ｐゴシック" pitchFamily="50" charset="-128"/>
                <a:ea typeface="ＭＳ Ｐゴシック" charset="-128"/>
              </a:rPr>
              <a:t>・ 学校園への啓発及び参加促進　　　　　　　　　　　　　　　　　　　　　・ デザインマンホール　　　など</a:t>
            </a:r>
            <a:endParaRPr lang="en-US" altLang="ja-JP" sz="1200" dirty="0">
              <a:latin typeface="+mn-ea"/>
            </a:endParaRPr>
          </a:p>
        </p:txBody>
      </p:sp>
      <p:sp>
        <p:nvSpPr>
          <p:cNvPr id="37" name="テキスト ボックス 36">
            <a:extLst>
              <a:ext uri="{FF2B5EF4-FFF2-40B4-BE49-F238E27FC236}">
                <a16:creationId xmlns:a16="http://schemas.microsoft.com/office/drawing/2014/main" id="{8AF6D4B2-3C66-CC53-A996-BCAF24AA6299}"/>
              </a:ext>
            </a:extLst>
          </p:cNvPr>
          <p:cNvSpPr txBox="1"/>
          <p:nvPr/>
        </p:nvSpPr>
        <p:spPr>
          <a:xfrm>
            <a:off x="-136373" y="5933754"/>
            <a:ext cx="4680000" cy="512961"/>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万博を契機としたものづくり中小企業の技術開発支援</a:t>
            </a:r>
            <a:endParaRPr lang="en-US" altLang="ja-JP" sz="1200" dirty="0">
              <a:latin typeface="ＭＳ Ｐゴシック" pitchFamily="50" charset="-128"/>
              <a:ea typeface="ＭＳ Ｐゴシック" charset="-128"/>
            </a:endParaRPr>
          </a:p>
          <a:p>
            <a:pPr marL="615950" lvl="0">
              <a:spcBef>
                <a:spcPts val="170"/>
              </a:spcBef>
              <a:spcAft>
                <a:spcPts val="170"/>
              </a:spcAft>
              <a:defRPr/>
            </a:pPr>
            <a:r>
              <a:rPr lang="ja-JP" altLang="en-US" sz="1200" dirty="0">
                <a:latin typeface="ＭＳ Ｐゴシック" pitchFamily="50" charset="-128"/>
                <a:ea typeface="ＭＳ Ｐゴシック" charset="-128"/>
              </a:rPr>
              <a:t>　（Ｂｅｙｏｎｄ５Ｇ）</a:t>
            </a:r>
          </a:p>
        </p:txBody>
      </p:sp>
      <p:sp>
        <p:nvSpPr>
          <p:cNvPr id="38" name="テキスト ボックス 37">
            <a:extLst>
              <a:ext uri="{FF2B5EF4-FFF2-40B4-BE49-F238E27FC236}">
                <a16:creationId xmlns:a16="http://schemas.microsoft.com/office/drawing/2014/main" id="{8AF6D4B2-3C66-CC53-A996-BCAF24AA6299}"/>
              </a:ext>
            </a:extLst>
          </p:cNvPr>
          <p:cNvSpPr txBox="1"/>
          <p:nvPr/>
        </p:nvSpPr>
        <p:spPr>
          <a:xfrm>
            <a:off x="4074422" y="5914772"/>
            <a:ext cx="4680000" cy="277000"/>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万博での中小企業の参画機会の創出</a:t>
            </a:r>
          </a:p>
        </p:txBody>
      </p:sp>
      <p:sp>
        <p:nvSpPr>
          <p:cNvPr id="3" name="テキスト ボックス 2">
            <a:extLst>
              <a:ext uri="{FF2B5EF4-FFF2-40B4-BE49-F238E27FC236}">
                <a16:creationId xmlns:a16="http://schemas.microsoft.com/office/drawing/2014/main" id="{4C1D842A-1574-0CF9-A890-7DEDF0EED53D}"/>
              </a:ext>
            </a:extLst>
          </p:cNvPr>
          <p:cNvSpPr txBox="1"/>
          <p:nvPr/>
        </p:nvSpPr>
        <p:spPr>
          <a:xfrm>
            <a:off x="-91499" y="4083071"/>
            <a:ext cx="7406699" cy="512961"/>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万博公式キャラクター入りナンバープレート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（原動機付自転車）の交付　　　　　　　　　　　　　　　　　　　　　　　　　　　　　　　　　　　　　</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49418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94D15CCC-98E8-A790-76C5-1BAAE6B80888}"/>
              </a:ext>
            </a:extLst>
          </p:cNvPr>
          <p:cNvSpPr txBox="1"/>
          <p:nvPr/>
        </p:nvSpPr>
        <p:spPr>
          <a:xfrm>
            <a:off x="-84245" y="396781"/>
            <a:ext cx="745973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black"/>
                </a:solidFill>
                <a:latin typeface="Meiryo UI" panose="020B0604030504040204" pitchFamily="50" charset="-128"/>
                <a:ea typeface="Meiryo UI" panose="020B0604030504040204" pitchFamily="50" charset="-128"/>
              </a:rPr>
              <a:t>　２．</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その他の費用について</a:t>
            </a:r>
          </a:p>
        </p:txBody>
      </p:sp>
      <p:sp>
        <p:nvSpPr>
          <p:cNvPr id="2" name="スライド番号プレースホルダー 1">
            <a:extLst>
              <a:ext uri="{FF2B5EF4-FFF2-40B4-BE49-F238E27FC236}">
                <a16:creationId xmlns:a16="http://schemas.microsoft.com/office/drawing/2014/main" id="{836208F6-13A3-F485-FED3-5499AC02D169}"/>
              </a:ext>
            </a:extLst>
          </p:cNvPr>
          <p:cNvSpPr>
            <a:spLocks noGrp="1"/>
          </p:cNvSpPr>
          <p:nvPr>
            <p:ph type="sldNum" sz="quarter" idx="12"/>
          </p:nvPr>
        </p:nvSpPr>
        <p:spPr>
          <a:xfrm>
            <a:off x="83300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3184A2AF-F7C0-1EEC-7D0B-2A14E0CD5E8A}"/>
              </a:ext>
            </a:extLst>
          </p:cNvPr>
          <p:cNvSpPr txBox="1"/>
          <p:nvPr/>
        </p:nvSpPr>
        <p:spPr>
          <a:xfrm>
            <a:off x="0" y="968688"/>
            <a:ext cx="9022078" cy="1014701"/>
          </a:xfrm>
          <a:prstGeom prst="rect">
            <a:avLst/>
          </a:prstGeom>
          <a:noFill/>
        </p:spPr>
        <p:txBody>
          <a:bodyPr wrap="square" rtlCol="0">
            <a:spAutoFit/>
          </a:bodyPr>
          <a:lstStyle/>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6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本来の行政目的のために実施する事業であり、大阪・関西万博の</a:t>
            </a:r>
            <a:r>
              <a:rPr kumimoji="1" lang="ja-JP" altLang="en-US" sz="1600" b="1" u="sng" dirty="0">
                <a:latin typeface="Meiryo UI" panose="020B0604030504040204" pitchFamily="50" charset="-128"/>
                <a:ea typeface="Meiryo UI" panose="020B0604030504040204" pitchFamily="50" charset="-128"/>
              </a:rPr>
              <a:t>みに資する</a:t>
            </a:r>
            <a:r>
              <a:rPr kumimoji="1" lang="ja-JP" altLang="en-US" sz="16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ものではないが、</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参考として</a:t>
            </a:r>
            <a:endParaRPr kumimoji="1" lang="en-US" altLang="ja-JP"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　</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事業費等</a:t>
            </a:r>
            <a:r>
              <a:rPr kumimoji="1" lang="ja-JP" altLang="en-US" sz="1600" dirty="0">
                <a:latin typeface="Meiryo UI" panose="020B0604030504040204" pitchFamily="50" charset="-128"/>
                <a:ea typeface="Meiryo UI" panose="020B0604030504040204" pitchFamily="50" charset="-128"/>
              </a:rPr>
              <a:t>を</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示すもの。</a:t>
            </a:r>
            <a:r>
              <a:rPr kumimoji="1" lang="ja-JP" altLang="en-US" sz="1600" dirty="0">
                <a:latin typeface="Meiryo UI" panose="020B0604030504040204" pitchFamily="50" charset="-128"/>
                <a:ea typeface="Meiryo UI" panose="020B0604030504040204" pitchFamily="50" charset="-128"/>
              </a:rPr>
              <a:t>なお、下記（１）及び（２）は、</a:t>
            </a:r>
            <a:r>
              <a:rPr kumimoji="1" lang="ja-JP" altLang="en-US" sz="1600" b="1" u="sng" dirty="0">
                <a:latin typeface="Meiryo UI" panose="020B0604030504040204" pitchFamily="50" charset="-128"/>
                <a:ea typeface="Meiryo UI" panose="020B0604030504040204" pitchFamily="50" charset="-128"/>
              </a:rPr>
              <a:t>大阪</a:t>
            </a:r>
            <a:r>
              <a:rPr kumimoji="1" lang="ja-JP" altLang="en-US" sz="16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・関西万博のための新規又は追加的</a:t>
            </a:r>
            <a:r>
              <a:rPr kumimoji="1" lang="ja-JP" altLang="en-US" sz="1600" b="1" u="sng" dirty="0">
                <a:latin typeface="Meiryo UI" panose="020B0604030504040204" pitchFamily="50" charset="-128"/>
                <a:ea typeface="Meiryo UI" panose="020B0604030504040204" pitchFamily="50" charset="-128"/>
              </a:rPr>
              <a:t>なもの</a:t>
            </a:r>
            <a:endParaRPr kumimoji="1" lang="en-US" altLang="ja-JP" sz="1600" b="1" u="sng" dirty="0">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ではない。</a:t>
            </a:r>
            <a:endParaRPr kumimoji="1" lang="en-US" altLang="ja-JP"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aphicFrame>
        <p:nvGraphicFramePr>
          <p:cNvPr id="4" name="表 14">
            <a:extLst>
              <a:ext uri="{FF2B5EF4-FFF2-40B4-BE49-F238E27FC236}">
                <a16:creationId xmlns:a16="http://schemas.microsoft.com/office/drawing/2014/main" id="{ECB33286-FB8B-4B34-894B-10DF79D62C8C}"/>
              </a:ext>
            </a:extLst>
          </p:cNvPr>
          <p:cNvGraphicFramePr>
            <a:graphicFrameLocks noGrp="1"/>
          </p:cNvGraphicFramePr>
          <p:nvPr>
            <p:extLst>
              <p:ext uri="{D42A27DB-BD31-4B8C-83A1-F6EECF244321}">
                <p14:modId xmlns:p14="http://schemas.microsoft.com/office/powerpoint/2010/main" val="4144098713"/>
              </p:ext>
            </p:extLst>
          </p:nvPr>
        </p:nvGraphicFramePr>
        <p:xfrm>
          <a:off x="60961" y="2177760"/>
          <a:ext cx="9023666" cy="4142160"/>
        </p:xfrm>
        <a:graphic>
          <a:graphicData uri="http://schemas.openxmlformats.org/drawingml/2006/table">
            <a:tbl>
              <a:tblPr firstRow="1" bandRow="1">
                <a:tableStyleId>{5C22544A-7EE6-4342-B048-85BDC9FD1C3A}</a:tableStyleId>
              </a:tblPr>
              <a:tblGrid>
                <a:gridCol w="4511039">
                  <a:extLst>
                    <a:ext uri="{9D8B030D-6E8A-4147-A177-3AD203B41FA5}">
                      <a16:colId xmlns:a16="http://schemas.microsoft.com/office/drawing/2014/main" val="2472046003"/>
                    </a:ext>
                  </a:extLst>
                </a:gridCol>
                <a:gridCol w="4512627">
                  <a:extLst>
                    <a:ext uri="{9D8B030D-6E8A-4147-A177-3AD203B41FA5}">
                      <a16:colId xmlns:a16="http://schemas.microsoft.com/office/drawing/2014/main" val="3976021888"/>
                    </a:ext>
                  </a:extLst>
                </a:gridCol>
              </a:tblGrid>
              <a:tr h="1300659">
                <a:tc>
                  <a:txBody>
                    <a:bodyPr/>
                    <a:lstStyle/>
                    <a:p>
                      <a:pPr marL="177800" indent="-177800">
                        <a:spcAft>
                          <a:spcPts val="600"/>
                        </a:spcAft>
                      </a:pPr>
                      <a:r>
                        <a:rPr kumimoji="1" lang="en-US" altLang="ja-JP" sz="1400" b="1" dirty="0">
                          <a:solidFill>
                            <a:schemeClr val="tx1"/>
                          </a:solidFill>
                          <a:latin typeface="Meiryo UI" panose="020B0604030504040204" pitchFamily="50" charset="-128"/>
                          <a:ea typeface="Meiryo UI" panose="020B0604030504040204" pitchFamily="50" charset="-128"/>
                        </a:rPr>
                        <a:t>(1) </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2025</a:t>
                      </a:r>
                      <a:r>
                        <a:rPr kumimoji="1" lang="ja-JP" altLang="en-US" sz="1400" b="1" dirty="0">
                          <a:solidFill>
                            <a:schemeClr val="tx1"/>
                          </a:solidFill>
                          <a:latin typeface="Meiryo UI" panose="020B0604030504040204" pitchFamily="50" charset="-128"/>
                          <a:ea typeface="Meiryo UI" panose="020B0604030504040204" pitchFamily="50" charset="-128"/>
                        </a:rPr>
                        <a:t>年に開催される大阪・関西万博に関連するインフラ整備計画」掲載事業</a:t>
                      </a:r>
                      <a:endParaRPr kumimoji="1" lang="ja-JP" altLang="en-US" sz="1400" b="1" spc="-4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P</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P</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9</a:t>
                      </a:r>
                      <a:endParaRPr kumimoji="1" lang="en-US" altLang="ja-JP" sz="1300" b="1" u="none"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インフラ整備計画に関係する施策は、あくまでも本来の行政目的のために実施する事業であり、大阪・関西万博のみに資する金額を算出することが困難なもの。</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万博後も「大阪・関西地域の社会経済活動を支える基盤」</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として継続的に利用されるものであり、</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大阪・関西万博のための新規又は追加的なものではない</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が、その上で敢えて各事業ごとの合計額を示したもの。</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今後、国等関係機関と調整のうえ、府域内事業を抽出していく。</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144000" marB="144000" anchor="ctr">
                    <a:solidFill>
                      <a:schemeClr val="accent5">
                        <a:lumMod val="60000"/>
                        <a:lumOff val="40000"/>
                      </a:schemeClr>
                    </a:solidFill>
                  </a:tcPr>
                </a:tc>
                <a:extLst>
                  <a:ext uri="{0D108BD9-81ED-4DB2-BD59-A6C34878D82A}">
                    <a16:rowId xmlns:a16="http://schemas.microsoft.com/office/drawing/2014/main" val="3191763477"/>
                  </a:ext>
                </a:extLst>
              </a:tr>
              <a:tr h="1300659">
                <a:tc>
                  <a:txBody>
                    <a:bodyPr/>
                    <a:lstStyle/>
                    <a:p>
                      <a:pPr marL="177800" marR="0" lvl="0" indent="-177800" algn="l" defTabSz="914400" rtl="0" eaLnBrk="1" fontAlgn="auto" latinLnBrk="0" hangingPunct="1">
                        <a:lnSpc>
                          <a:spcPct val="100000"/>
                        </a:lnSpc>
                        <a:spcBef>
                          <a:spcPts val="0"/>
                        </a:spcBef>
                        <a:spcAft>
                          <a:spcPts val="600"/>
                        </a:spcAft>
                        <a:buClrTx/>
                        <a:buSzTx/>
                        <a:buFontTx/>
                        <a:buNone/>
                        <a:tabLst/>
                        <a:defRPr/>
                      </a:pPr>
                      <a:r>
                        <a:rPr kumimoji="1" lang="en-US" altLang="ja-JP" sz="1400" b="1" dirty="0">
                          <a:solidFill>
                            <a:schemeClr val="tx1"/>
                          </a:solidFill>
                          <a:latin typeface="Meiryo UI" panose="020B0604030504040204" pitchFamily="50" charset="-128"/>
                          <a:ea typeface="Meiryo UI" panose="020B0604030504040204" pitchFamily="50" charset="-128"/>
                        </a:rPr>
                        <a:t>(2) </a:t>
                      </a:r>
                      <a:r>
                        <a:rPr kumimoji="1" lang="ja-JP" altLang="en-US" sz="1400" b="1" dirty="0">
                          <a:solidFill>
                            <a:schemeClr val="tx1"/>
                          </a:solidFill>
                          <a:latin typeface="Meiryo UI" panose="020B0604030504040204" pitchFamily="50" charset="-128"/>
                          <a:ea typeface="Meiryo UI" panose="020B0604030504040204" pitchFamily="50" charset="-128"/>
                        </a:rPr>
                        <a:t>「大阪版万博アクションプラン」掲載取組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・Ｐ．</a:t>
                      </a:r>
                      <a:r>
                        <a:rPr kumimoji="1" lang="en-US" altLang="ja-JP"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10</a:t>
                      </a:r>
                      <a:r>
                        <a:rPr kumimoji="1" lang="ja-JP" altLang="en-US"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～Ｐ．</a:t>
                      </a:r>
                      <a:r>
                        <a:rPr kumimoji="1" lang="en-US" altLang="ja-JP"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11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300" u="none" dirty="0">
                          <a:solidFill>
                            <a:prstClr val="black"/>
                          </a:solidFill>
                          <a:latin typeface="Meiryo UI" panose="020B0604030504040204" pitchFamily="50" charset="-128"/>
                          <a:ea typeface="Meiryo UI" panose="020B0604030504040204" pitchFamily="50" charset="-128"/>
                        </a:rPr>
                        <a:t>大阪版万博アクションプランに掲載されている取組のうち、</a:t>
                      </a:r>
                      <a:r>
                        <a:rPr lang="ja-JP" altLang="en-US" sz="1300" u="none" dirty="0">
                          <a:latin typeface="Meiryo UI" panose="020B0604030504040204" pitchFamily="50" charset="-128"/>
                          <a:ea typeface="Meiryo UI" panose="020B0604030504040204" pitchFamily="50" charset="-128"/>
                        </a:rPr>
                        <a:t>本来の行政目的のために実施し、</a:t>
                      </a:r>
                      <a:r>
                        <a:rPr kumimoji="1" lang="ja-JP" altLang="en-US" sz="1300" b="1" u="none" dirty="0">
                          <a:solidFill>
                            <a:prstClr val="black"/>
                          </a:solidFill>
                          <a:latin typeface="Meiryo UI" panose="020B0604030504040204" pitchFamily="50" charset="-128"/>
                          <a:ea typeface="Meiryo UI" panose="020B0604030504040204" pitchFamily="50" charset="-128"/>
                        </a:rPr>
                        <a:t>万博後の大阪・関西の成長・発展に資する事業</a:t>
                      </a:r>
                      <a:r>
                        <a:rPr kumimoji="1" lang="ja-JP" altLang="en-US" sz="1300" u="none" dirty="0">
                          <a:solidFill>
                            <a:prstClr val="black"/>
                          </a:solidFill>
                          <a:latin typeface="Meiryo UI" panose="020B0604030504040204" pitchFamily="50" charset="-128"/>
                          <a:ea typeface="Meiryo UI" panose="020B0604030504040204" pitchFamily="50" charset="-128"/>
                        </a:rPr>
                        <a:t>であることから、大阪・関西万博のみに資する金額を算出することが困難なもの。大阪府市各部局の既存事業の執行に当たり、</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万博も活用して実証や発信をしようとするものであり、</a:t>
                      </a:r>
                      <a:r>
                        <a:rPr kumimoji="1" lang="ja-JP" altLang="en-US" sz="1300" b="1" u="none" dirty="0">
                          <a:solidFill>
                            <a:prstClr val="black"/>
                          </a:solidFill>
                          <a:latin typeface="Meiryo UI" panose="020B0604030504040204" pitchFamily="50" charset="-128"/>
                          <a:ea typeface="Meiryo UI" panose="020B0604030504040204" pitchFamily="50" charset="-128"/>
                        </a:rPr>
                        <a:t>大阪・関西万博のための新規又は追加的なものではない</a:t>
                      </a:r>
                      <a:r>
                        <a:rPr kumimoji="1" lang="ja-JP" altLang="en-US" sz="1300" u="none" dirty="0">
                          <a:solidFill>
                            <a:prstClr val="black"/>
                          </a:solidFill>
                          <a:latin typeface="Meiryo UI" panose="020B0604030504040204" pitchFamily="50" charset="-128"/>
                          <a:ea typeface="Meiryo UI" panose="020B0604030504040204" pitchFamily="50" charset="-128"/>
                        </a:rPr>
                        <a:t>が、その上で敢えて各事業ごとの合計額を示したもの。</a:t>
                      </a:r>
                      <a:endParaRPr kumimoji="1" lang="en-US" altLang="ja-JP" sz="1300" u="none" dirty="0">
                        <a:solidFill>
                          <a:prstClr val="black"/>
                        </a:solidFill>
                        <a:latin typeface="Meiryo UI" panose="020B0604030504040204" pitchFamily="50" charset="-128"/>
                        <a:ea typeface="Meiryo UI" panose="020B0604030504040204" pitchFamily="50" charset="-128"/>
                      </a:endParaRPr>
                    </a:p>
                  </a:txBody>
                  <a:tcPr marT="144000" marB="144000" anchor="ctr"/>
                </a:tc>
                <a:extLst>
                  <a:ext uri="{0D108BD9-81ED-4DB2-BD59-A6C34878D82A}">
                    <a16:rowId xmlns:a16="http://schemas.microsoft.com/office/drawing/2014/main" val="710561007"/>
                  </a:ext>
                </a:extLst>
              </a:tr>
            </a:tbl>
          </a:graphicData>
        </a:graphic>
      </p:graphicFrame>
    </p:spTree>
    <p:extLst>
      <p:ext uri="{BB962C8B-B14F-4D97-AF65-F5344CB8AC3E}">
        <p14:creationId xmlns:p14="http://schemas.microsoft.com/office/powerpoint/2010/main" val="272859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0F82679-EE32-E7FB-BBB5-01D9CCE4EC91}"/>
              </a:ext>
            </a:extLst>
          </p:cNvPr>
          <p:cNvSpPr txBox="1"/>
          <p:nvPr/>
        </p:nvSpPr>
        <p:spPr>
          <a:xfrm>
            <a:off x="4405829" y="1296281"/>
            <a:ext cx="4628516" cy="569386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２．会場へのアクセス向上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7,580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関西広域から会場へのアクセスのため、「空港や港湾、主要ルートとなる高速道路や鉄 道の強化」、「主要ルートに接続する道路、隣接する府県から大阪府域へのアクセス道路の機能強化」、「道路や鉄道の安全施設の整備やバリアフリー化」及び「会場への歩行者、自転車によるアクセス機能強化」に資する事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道路整備 （三国塚口線（国道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号～大阪池田線）、十三高槻線（正雀工区）、内里高野道線（大阪府域）、美原太子線（粟ケ池バイパス）、国道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371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石仏バイパス</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号（若樫工区）、大阪岸和田南海線（府中工区）、淀川南岸線、淀川左岸線（豊崎入路）、西野田中津線、長柄堺線（あべの筋）、桜島東野田線、</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長尾杉線（杉工区）、北山通線、宇治田原大石東線（龍門工区）、 山城総合運動公園城陽線（城陽橋）、国道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307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号（郷之口、市辺～奈島）、 宇治木屋線第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工区（宇治田原山手線）、宇治木屋線第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工区（犬打峠）、 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312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号（大宮峰山インター線）、内里高野道線（京都府域）、 南港山東線（西浜～関戸）、泉佐野打田線（重行～打田）、井関御坊線（原谷～萩原）、 すさみ古座線（西向）、千穂王子ヶ浜線（千穂～春日）） </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淀川左岸サイクルロード整備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25000"/>
                  </a:schemeClr>
                </a:solidFill>
                <a:effectLst/>
                <a:uLnTx/>
                <a:uFillTx/>
                <a:latin typeface="Meiryo UI" panose="020B0604030504040204" pitchFamily="50" charset="-128"/>
                <a:ea typeface="Meiryo UI" panose="020B0604030504040204" pitchFamily="50" charset="-128"/>
                <a:cs typeface="+mn-cs"/>
              </a:rPr>
              <a:t>（仮称）大和川サイクルライン整備</a:t>
            </a:r>
            <a:endParaRPr kumimoji="0" lang="en-US" altLang="ja-JP" sz="1000" b="0" i="0" u="none" strike="noStrike" kern="1200" cap="none" spc="0" normalizeH="0" baseline="0" noProof="0" dirty="0">
              <a:ln>
                <a:noFill/>
              </a:ln>
              <a:solidFill>
                <a:schemeClr val="bg2">
                  <a:lumMod val="25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正蓮寺川歩行者専用道整備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堺泉北港国際物流ターミナル整備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南海本線･高師浜線（高石市）連続立体交差事業推進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鉄道駅バリアフリー化（大阪メトロ、</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JR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西日本ほか民営鉄道主要駅）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北大阪急行延伸</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〇空港関係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関西国際空港の機能強化</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〇公安委員会関係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会場周辺の道路やアクセス道路における交通の安全と円滑化を確保するための交通安全施設等整備 </a:t>
            </a:r>
            <a:endParaRPr kumimoji="0" lang="en-US" altLang="ja-JP" sz="8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テキスト ボックス 3">
            <a:extLst>
              <a:ext uri="{FF2B5EF4-FFF2-40B4-BE49-F238E27FC236}">
                <a16:creationId xmlns:a16="http://schemas.microsoft.com/office/drawing/2014/main" id="{F715A874-5C78-5325-63A6-BE87BA575747}"/>
              </a:ext>
            </a:extLst>
          </p:cNvPr>
          <p:cNvSpPr txBox="1"/>
          <p:nvPr/>
        </p:nvSpPr>
        <p:spPr>
          <a:xfrm>
            <a:off x="76141" y="52795"/>
            <a:ext cx="788451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（１）インフラ整備計画掲載事業一覧</a:t>
            </a:r>
          </a:p>
        </p:txBody>
      </p:sp>
      <p:sp>
        <p:nvSpPr>
          <p:cNvPr id="5" name="テキスト ボックス 4">
            <a:extLst>
              <a:ext uri="{FF2B5EF4-FFF2-40B4-BE49-F238E27FC236}">
                <a16:creationId xmlns:a16="http://schemas.microsoft.com/office/drawing/2014/main" id="{974CBAB4-F7A7-C793-F8B7-79F23CF5193A}"/>
              </a:ext>
            </a:extLst>
          </p:cNvPr>
          <p:cNvSpPr txBox="1"/>
          <p:nvPr/>
        </p:nvSpPr>
        <p:spPr>
          <a:xfrm>
            <a:off x="254634" y="1296281"/>
            <a:ext cx="4099876" cy="338554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１．会場周辺のインフラ整備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810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万博の着実かつ円滑な開催のため、「会場周辺における基盤整備」、「来場者の輸送力増強のための道路や鉄道の整備」及び「物流機能の強化」に資する事業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下水道整備（舞洲抽水所、此花下水処理場）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 </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阪神港におけるコンテナ物流の効率化（</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AI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ターミナル）</a:t>
            </a:r>
            <a:endParaRPr kumimoji="0" lang="en-US" altLang="ja-JP" sz="800" b="0" i="0" u="none" strike="noStrike" kern="1200" cap="none" spc="0" normalizeH="0" baseline="3000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大阪港北港南</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夢洲</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地区国際海上コンテナターミナル整備</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荷捌き地の拡張</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水上交通ネットワークの整備（係留施設の整備）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此花大橋拡幅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舞洲幹線道路の立体交差化</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夢舞大橋拡幅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夢洲域内幹線道路拡幅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大阪メトロ中央線延伸（鉄道南ルート）</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航路整備（尼崎西宮芦屋港 東海岸町沖地区）</a:t>
            </a:r>
            <a:endParaRPr kumimoji="0" lang="en-US" altLang="ja-JP" sz="105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61AF5234-1D74-BD45-71A6-EAEE866729E1}"/>
              </a:ext>
            </a:extLst>
          </p:cNvPr>
          <p:cNvSpPr txBox="1"/>
          <p:nvPr/>
        </p:nvSpPr>
        <p:spPr>
          <a:xfrm>
            <a:off x="127460" y="6096167"/>
            <a:ext cx="4099876" cy="661720"/>
          </a:xfrm>
          <a:prstGeom prst="rect">
            <a:avLst/>
          </a:prstGeom>
          <a:noFill/>
          <a:ln w="12700">
            <a:solidFill>
              <a:schemeClr val="tx1"/>
            </a:solidFill>
            <a:prstDash val="sysDash"/>
          </a:ln>
        </p:spPr>
        <p:txBody>
          <a:bodyPr wrap="square" rtlCol="0">
            <a:spAutoFit/>
          </a:bodyPr>
          <a:lstStyle/>
          <a:p>
            <a:pPr marL="176213" marR="0" lvl="0" indent="-176213"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※1</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大阪・関西万博開催決定前から開始している事業や、大阪・関西万博開催期間以降も実 施する事業があり、総事業費は事業開始から完了までのトータルの事業費を計上。以下同じ。</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58775" marR="0" lvl="0" indent="-358775"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※2 </a:t>
            </a:r>
            <a:r>
              <a:rPr kumimoji="1" lang="ja-JP" altLang="en-US" sz="800" dirty="0">
                <a:solidFill>
                  <a:prstClr val="black"/>
                </a:solidFill>
                <a:latin typeface="Meiryo UI" panose="020B0604030504040204" pitchFamily="50" charset="-128"/>
                <a:ea typeface="Meiryo UI" panose="020B0604030504040204" pitchFamily="50" charset="-128"/>
              </a:rPr>
              <a:t>国費</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負担分以外は、自治体、民間の負担分。</a:t>
            </a:r>
            <a:endParaRPr kumimoji="1" lang="en-US" altLang="ja-JP" sz="800" dirty="0">
              <a:solidFill>
                <a:prstClr val="black"/>
              </a:solidFill>
              <a:latin typeface="Meiryo UI" panose="020B0604030504040204" pitchFamily="50" charset="-128"/>
              <a:ea typeface="Meiryo UI" panose="020B0604030504040204" pitchFamily="50" charset="-128"/>
            </a:endParaRPr>
          </a:p>
          <a:p>
            <a:pPr marL="358775" marR="0" lvl="0" indent="-358775"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※3 R5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までの執行額の合計を計上。</a:t>
            </a: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1">
            <a:extLst>
              <a:ext uri="{FF2B5EF4-FFF2-40B4-BE49-F238E27FC236}">
                <a16:creationId xmlns:a16="http://schemas.microsoft.com/office/drawing/2014/main" id="{842443EA-E8C2-0E6B-8C1F-8EAA3359A120}"/>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1CD77CF5-2B57-F4DD-6BE2-0AA04AB0FB16}"/>
              </a:ext>
            </a:extLst>
          </p:cNvPr>
          <p:cNvSpPr txBox="1"/>
          <p:nvPr/>
        </p:nvSpPr>
        <p:spPr>
          <a:xfrm>
            <a:off x="127460" y="707432"/>
            <a:ext cx="8889081" cy="600164"/>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インフラ整備計画に関係する施策は、</a:t>
            </a:r>
            <a:r>
              <a:rPr kumimoji="1" lang="ja-JP" altLang="en-US" sz="11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あくまでも本来の行政目的のために実施する事業であり、大阪・関西万博のみに資する金額を算出することが困難なもの</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。万博後も</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「大阪・関西地域の社会経済活動を支える基盤」</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として継続的に利用されるものであり、大阪・関西万博のための新規又は追加的なものではないが、その上で敢えて各事業ごとの合計額を示したもの。</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a:extLst>
              <a:ext uri="{FF2B5EF4-FFF2-40B4-BE49-F238E27FC236}">
                <a16:creationId xmlns:a16="http://schemas.microsoft.com/office/drawing/2014/main" id="{262CE828-A338-5239-FAAD-76838A8FE1D1}"/>
              </a:ext>
            </a:extLst>
          </p:cNvPr>
          <p:cNvSpPr txBox="1"/>
          <p:nvPr/>
        </p:nvSpPr>
        <p:spPr>
          <a:xfrm>
            <a:off x="5445471" y="6577914"/>
            <a:ext cx="550505" cy="24622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※3</a:t>
            </a:r>
          </a:p>
        </p:txBody>
      </p:sp>
      <p:sp>
        <p:nvSpPr>
          <p:cNvPr id="14" name="テキスト ボックス 13">
            <a:extLst>
              <a:ext uri="{FF2B5EF4-FFF2-40B4-BE49-F238E27FC236}">
                <a16:creationId xmlns:a16="http://schemas.microsoft.com/office/drawing/2014/main" id="{1807AE35-E67C-43C6-B89E-C3372D81E7C4}"/>
              </a:ext>
            </a:extLst>
          </p:cNvPr>
          <p:cNvSpPr txBox="1"/>
          <p:nvPr/>
        </p:nvSpPr>
        <p:spPr>
          <a:xfrm>
            <a:off x="3209401" y="3040659"/>
            <a:ext cx="550505" cy="24622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a:t>
            </a:r>
            <a:endParaRPr kumimoji="0" lang="ja-JP" altLang="en-US" sz="1000" b="0" i="0" u="none" strike="noStrike" kern="1200" cap="none" spc="0" normalizeH="0" baseline="0" noProof="0" dirty="0">
              <a:ln>
                <a:noFill/>
              </a:ln>
              <a:solidFill>
                <a:schemeClr val="bg2">
                  <a:lumMod val="50000"/>
                </a:schemeClr>
              </a:solidFill>
              <a:effectLst/>
              <a:uLnTx/>
              <a:uFillTx/>
              <a:latin typeface="Calibri" panose="020F0502020204030204"/>
              <a:ea typeface="游ゴシック" panose="020B0400000000000000" pitchFamily="50" charset="-128"/>
              <a:cs typeface="+mn-cs"/>
            </a:endParaRPr>
          </a:p>
        </p:txBody>
      </p:sp>
      <p:sp>
        <p:nvSpPr>
          <p:cNvPr id="10" name="テキスト ボックス 9">
            <a:extLst>
              <a:ext uri="{FF2B5EF4-FFF2-40B4-BE49-F238E27FC236}">
                <a16:creationId xmlns:a16="http://schemas.microsoft.com/office/drawing/2014/main" id="{D2C89323-632D-D5AC-1FEC-457D27A40692}"/>
              </a:ext>
            </a:extLst>
          </p:cNvPr>
          <p:cNvSpPr txBox="1"/>
          <p:nvPr/>
        </p:nvSpPr>
        <p:spPr>
          <a:xfrm>
            <a:off x="254634" y="382062"/>
            <a:ext cx="8622487"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9.7</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兆円の内数（</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１）のうちの</a:t>
            </a:r>
            <a:r>
              <a:rPr kumimoji="1" lang="ja-JP" altLang="en-US" sz="1600" b="1" dirty="0">
                <a:latin typeface="Meiryo UI" panose="020B0604030504040204" pitchFamily="50" charset="-128"/>
                <a:ea typeface="Meiryo UI" panose="020B0604030504040204" pitchFamily="50" charset="-128"/>
              </a:rPr>
              <a:t>国費</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負担分</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7B455703-08E2-06EB-BC3C-61E020ADC6C0}"/>
              </a:ext>
            </a:extLst>
          </p:cNvPr>
          <p:cNvSpPr txBox="1"/>
          <p:nvPr/>
        </p:nvSpPr>
        <p:spPr>
          <a:xfrm>
            <a:off x="7427742" y="157887"/>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6" name="大かっこ 5">
            <a:extLst>
              <a:ext uri="{FF2B5EF4-FFF2-40B4-BE49-F238E27FC236}">
                <a16:creationId xmlns:a16="http://schemas.microsoft.com/office/drawing/2014/main" id="{3CA13143-EC63-3AE1-731C-740DF427FDA8}"/>
              </a:ext>
            </a:extLst>
          </p:cNvPr>
          <p:cNvSpPr/>
          <p:nvPr/>
        </p:nvSpPr>
        <p:spPr>
          <a:xfrm>
            <a:off x="113394" y="4623535"/>
            <a:ext cx="4209243" cy="1472632"/>
          </a:xfrm>
          <a:prstGeom prst="bracketPair">
            <a:avLst>
              <a:gd name="adj" fmla="val 9976"/>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tab pos="88900" algn="l"/>
              </a:tabLst>
              <a:defRPr/>
            </a:pP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□別途、</a:t>
            </a:r>
            <a:r>
              <a:rPr lang="ja-JP" altLang="en-US" sz="1000" b="1" dirty="0">
                <a:latin typeface="Meiryo UI" panose="020B0604030504040204" pitchFamily="50" charset="-128"/>
                <a:ea typeface="Meiryo UI" panose="020B0604030504040204" pitchFamily="50" charset="-128"/>
              </a:rPr>
              <a:t>上記インフラ整備計画掲載事業</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以外の市単独事業</a:t>
            </a:r>
            <a:endParaRPr kumimoji="0"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tab pos="88900" algn="l"/>
              </a:tabLst>
              <a:defRPr/>
            </a:pPr>
            <a:r>
              <a:rPr lang="ja-JP" altLang="en-US" sz="1000" b="1" dirty="0">
                <a:latin typeface="Meiryo UI" panose="020B0604030504040204" pitchFamily="50" charset="-128"/>
                <a:ea typeface="Meiryo UI" panose="020B0604030504040204" pitchFamily="50" charset="-128"/>
              </a:rPr>
              <a:t>　　　　　　　　　　　　　　　　　　　　　　　　　　　　　　　</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（約</a:t>
            </a:r>
            <a:r>
              <a:rPr lang="en-US" altLang="ja-JP" sz="1000" b="1" dirty="0">
                <a:latin typeface="Meiryo UI" panose="020B0604030504040204" pitchFamily="50" charset="-128"/>
                <a:ea typeface="Meiryo UI" panose="020B0604030504040204" pitchFamily="50" charset="-128"/>
              </a:rPr>
              <a:t>430</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億円）</a:t>
            </a:r>
            <a:endParaRPr kumimoji="0"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埋立・盛土</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観光外周道路、高架道路、咲洲コスモ北線</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駅前施設</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上水道（ポンプ、</a:t>
            </a:r>
            <a:r>
              <a:rPr lang="ja-JP" altLang="en-US" sz="1000" dirty="0">
                <a:latin typeface="Meiryo UI" panose="020B0604030504040204" pitchFamily="50" charset="-128"/>
                <a:ea typeface="Meiryo UI" panose="020B0604030504040204" pitchFamily="50" charset="-128"/>
              </a:rPr>
              <a:t>配</a:t>
            </a: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水管等）</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鉄道事前調査</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新たな港湾情報システム「</a:t>
            </a:r>
            <a:r>
              <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CONPAS</a:t>
            </a: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の導入</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車両待機場の整備　　　　　　等</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000964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99E918-CB9B-BF2D-23B7-DF6F5E3AF852}"/>
              </a:ext>
            </a:extLst>
          </p:cNvPr>
          <p:cNvSpPr txBox="1"/>
          <p:nvPr/>
        </p:nvSpPr>
        <p:spPr>
          <a:xfrm>
            <a:off x="314325" y="819110"/>
            <a:ext cx="4111625" cy="43935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３．安全性の向上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25,490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の内数</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安全・安心な大阪・関西万博の開催を確保するため、「南海トラフ巨大地震対策をはじ めとした地震津波対策として、施設の耐震化や災害時の活動拠点の整備」、「近年激甚化している台風等による浸水対策として、治水施設及び海岸保全施設の整備」及び「アクセス ルートの安全性の確保やテロ等に備えた保安対策」に資する事業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橋梁の耐震対策（茨木寝屋川線、国道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 等）</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無電柱化（国道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号、福島桜島線、築港深江線、大阪生駒線 等）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駅前広場の整備（阪急服部天神駅前広場）</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大阪駅前地下空間の防災･減災対策（大阪駅前地下道東広場）</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端建蔵橋の架替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〇河川関係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淀川の河川改修</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大和川流域の強靭化（遊水地整備、河川改修、流域貯留浸透事業推進等）</a:t>
            </a:r>
            <a:r>
              <a:rPr kumimoji="0" lang="en-US" altLang="ja-JP" sz="10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安威川ダム建設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法善寺多目的遊水地整備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布施公園調節池整備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寝屋川北部地下河川整備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南海トラフ巨大地震対策（六軒家川、道頓堀川、住吉川）</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桂川、宇治川、木津川の河道掘削、河川改修等</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CA6D7F59-10A8-62E0-83FB-54A4D74A4C38}"/>
              </a:ext>
            </a:extLst>
          </p:cNvPr>
          <p:cNvSpPr txBox="1"/>
          <p:nvPr/>
        </p:nvSpPr>
        <p:spPr>
          <a:xfrm>
            <a:off x="4480560" y="1250482"/>
            <a:ext cx="4572000" cy="524759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門真守口増補幹線整備（門真市速見町～守口市大久保町１丁目））</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雨水ポンプ更新（安威川流域、淀川右岸流域、寝屋川流域、大和川流域））</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雨水排水等下水道施設の電気設備更新（猪名川流域、安威川流域、淀川右岸流域、寝屋川流域、大和川流域、南大阪湾岸流域））</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浸水対策（淀の大放水路（大隅～十八条幹線）、此花ポンプ場建設、豊崎～茶屋町幹線）</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下水道施設の耐震化（福島桜島線、築港深江線、大阪生駒線、国道１号、国道２号、 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いろは呑龍トンネル整備（桂川右岸流域下水道） </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大阪港の国際港湾施設における保安対策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南海トラフ巨大地震対策（南港ポートタウン線、大阪メトロ中央線、新木津川大橋、 大阪港海岸）</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排水機場等の更新（新川排水機場、見落川水門、北境川水門）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鉄道施設の耐震性強化（大阪メトロ中央線ほか民営鉄道主要駅や鉄道の高架橋）</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ホームドア、可動式ホーム柵整備（大阪メトロ中央線、御堂筋線、谷町線、四つ橋線、堺筋線ほか民営鉄道主要駅）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〇公園関係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防災公園整備（久宝寺緑地、蜻蛉池公園）</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〇住宅関係</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zh-TW"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延焼遮断帯整備促進（三国塚口線、寝屋川大東線）</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広域緊急交通路沿道建築物耐震化促進（国道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号、大阪和泉泉南線等）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1">
            <a:extLst>
              <a:ext uri="{FF2B5EF4-FFF2-40B4-BE49-F238E27FC236}">
                <a16:creationId xmlns:a16="http://schemas.microsoft.com/office/drawing/2014/main" id="{FAD986D7-1991-29F8-432B-2272DFEFF0C7}"/>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74C5A4C9-37B3-63DB-07F6-DD5C40E8805C}"/>
              </a:ext>
            </a:extLst>
          </p:cNvPr>
          <p:cNvSpPr txBox="1"/>
          <p:nvPr/>
        </p:nvSpPr>
        <p:spPr>
          <a:xfrm>
            <a:off x="166977" y="6396335"/>
            <a:ext cx="2203160"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注）「１．会場周辺のインフラ整備」の「大阪港北港南</a:t>
            </a:r>
            <a:r>
              <a:rPr kumimoji="0"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夢洲</a:t>
            </a:r>
            <a:r>
              <a:rPr kumimoji="0"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地区国際海上コンテナターミナル整備</a:t>
            </a:r>
            <a:r>
              <a:rPr kumimoji="0"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荷捌き地の拡張</a:t>
            </a:r>
            <a:r>
              <a:rPr kumimoji="0"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」と同一の再掲事業</a:t>
            </a:r>
          </a:p>
        </p:txBody>
      </p:sp>
      <p:sp>
        <p:nvSpPr>
          <p:cNvPr id="4" name="テキスト ボックス 3">
            <a:extLst>
              <a:ext uri="{FF2B5EF4-FFF2-40B4-BE49-F238E27FC236}">
                <a16:creationId xmlns:a16="http://schemas.microsoft.com/office/drawing/2014/main" id="{53E45C7E-E30A-1012-DD50-5B018759B04D}"/>
              </a:ext>
            </a:extLst>
          </p:cNvPr>
          <p:cNvSpPr txBox="1"/>
          <p:nvPr/>
        </p:nvSpPr>
        <p:spPr>
          <a:xfrm>
            <a:off x="1968658" y="1021582"/>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5" name="テキスト ボックス 4">
            <a:extLst>
              <a:ext uri="{FF2B5EF4-FFF2-40B4-BE49-F238E27FC236}">
                <a16:creationId xmlns:a16="http://schemas.microsoft.com/office/drawing/2014/main" id="{91A32BAF-C863-F4EC-4979-0E4BD6CF1530}"/>
              </a:ext>
            </a:extLst>
          </p:cNvPr>
          <p:cNvSpPr txBox="1"/>
          <p:nvPr/>
        </p:nvSpPr>
        <p:spPr>
          <a:xfrm>
            <a:off x="7427742" y="157887"/>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3192237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99E918-CB9B-BF2D-23B7-DF6F5E3AF852}"/>
              </a:ext>
            </a:extLst>
          </p:cNvPr>
          <p:cNvSpPr txBox="1"/>
          <p:nvPr/>
        </p:nvSpPr>
        <p:spPr>
          <a:xfrm>
            <a:off x="117475" y="323398"/>
            <a:ext cx="4312285" cy="644791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４．にぎわい・魅力の向上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3,410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億円の内数</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大阪・関西万博来場者の交流拡大を図るため、「新たな都市拠点の形成や魅力ある公共 空間づくり」、「大阪・関西が有する歴史観光資源や、和食や伝統芸能等豊かな文化資源な どとのネットワーク強化」に資する事業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自転車通行環境整備（国道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479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号、旧大阪中央環状線、大阪八尾線、堺阪南線、大阪和泉泉南線、みなと通り、北港通り、国道１７６号、なにわ筋 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〇まちづくり関係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うめきた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期開発（新駅、東海道線支線地下化、公園）</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御堂筋の道路空間再編･活性化（側道の利活用）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水都大阪再生地区（中之島）まちなかウォーカブル推進事業（中之島通の歩行者空間再編 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観光魅力向上のための歴史･文化的なまちなみ創出</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大阪市内の無電柱化等）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なんば駅周辺における空間再編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大浜北町市有地活用事業の推進</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枚方市駅周辺地区第一種市街地再開発</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〇河川関係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淀川舟運活性化（淀川大堰閘門等）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大和川･堺市かわまちづくり事業促進</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道頓堀川･東横堀川の水辺魅力空間づくり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合流式下水道の改善（深野北ポンプ場）</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道頓堀川･東横堀川の水辺魅力空間づくり（中浜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MBR</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天保山クルーズ客船受入機能強化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〇公園関係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難波宮跡公園の整備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都市公園の整備･魅力向上（箕面公園、りんくう公園、毛馬桜之宮公園、正蓮寺川公園、 鶴見緑地、</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（仮称）小松公園、木津川運動公園、鴨川公園）</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0A2BD291-517C-F8C3-E008-B2161E89EB29}"/>
              </a:ext>
            </a:extLst>
          </p:cNvPr>
          <p:cNvSpPr txBox="1"/>
          <p:nvPr/>
        </p:nvSpPr>
        <p:spPr>
          <a:xfrm>
            <a:off x="4299794" y="317440"/>
            <a:ext cx="4790019" cy="660950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５．広域的な交通インフラの整備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59,280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8890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関西圏の環状高速道路ネットワークの形成、大規模災害等に備えた強靱な国土づくり 及び夢洲、新大阪、関西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空港への鉄道アクセスの強化など、大阪・関西の成長基盤となる広域的な交通インフラの強化に資する事業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〇広域幹線道路関係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新名神高速道路整備（八幡京田辺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～高槻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 大津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～城陽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期）整備（再掲）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大阪湾岸道路西伸部整備（六甲アイランド北～駒栄）</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神戸西バイパス整備</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北近畿豊岡自動車道整備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483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号（豊岡道路、豊岡道路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Ⅱ</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期）</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鳥取豊岡宮津自動車道（山陰近畿自動車道）整備 （京丹後大宮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～大宮峰山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（大宮峰山道路）、浜坂道路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Ⅱ</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期、竹野道路、岩美道路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中国横断自動車道姫路鳥取線整備 （播磨自動車道（播磨新宮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～宍粟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）、鳥取自動車道（志戸坂峠））</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東播磨道整備（八幡稲美ランプ～（仮）国道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175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号ランプ）</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東播丹波連絡道路整備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175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号（西脇北バイパス）</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近畿自動車道敦賀線（舞鶴若狭自動車道）整備（舞鶴東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～小浜西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の一部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近畿自動車道紀勢線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号道路整備 （すさみ串本道路、串本太地道路、新宮道路、新宮紀宝道路）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号湯浅御坊道路及び近畿自動車道松原那智勝浦線の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 （御坊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～南紀田辺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中国横断自動車道（米子自動車道）整備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江府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付近･溝口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付近の付加車線整備、県境部･江府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～溝口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山陰自動車道整備（北条道路）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四国縦貫自動車道の４車線化（土成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～美馬ＩＣ）</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四国横断自動車道整備（徳島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～阿南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阿南安芸自動車道整備（阿南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～小野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、海部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～野根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中部縦貫自動車道整備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158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号（大野油坂道路）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淀川左岸線延伸部整備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名神湾岸連絡線整備</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京奈和自動車道整備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24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号（大和北道路、大和御所道路）</a:t>
            </a:r>
            <a:r>
              <a:rPr kumimoji="0" lang="ja-JP" altLang="en-US" sz="1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〇鉄道・軌道関係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なにわ筋線整備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北大阪急行延伸（再掲）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大阪メトロ中央線延伸（鉄道南ルート）（再掲）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大阪モノレール延伸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1">
            <a:extLst>
              <a:ext uri="{FF2B5EF4-FFF2-40B4-BE49-F238E27FC236}">
                <a16:creationId xmlns:a16="http://schemas.microsoft.com/office/drawing/2014/main" id="{F3CF442F-AEA2-50F9-28F1-BCF3F51125AB}"/>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a:extLst>
              <a:ext uri="{FF2B5EF4-FFF2-40B4-BE49-F238E27FC236}">
                <a16:creationId xmlns:a16="http://schemas.microsoft.com/office/drawing/2014/main" id="{66DBE34C-E34C-0732-7BD6-07B5F48C82A3}"/>
              </a:ext>
            </a:extLst>
          </p:cNvPr>
          <p:cNvSpPr txBox="1"/>
          <p:nvPr/>
        </p:nvSpPr>
        <p:spPr>
          <a:xfrm>
            <a:off x="2277949" y="604322"/>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17" name="テキスト ボックス 16">
            <a:extLst>
              <a:ext uri="{FF2B5EF4-FFF2-40B4-BE49-F238E27FC236}">
                <a16:creationId xmlns:a16="http://schemas.microsoft.com/office/drawing/2014/main" id="{C5305B24-DA39-7BCC-3EF1-ECBB776901B7}"/>
              </a:ext>
            </a:extLst>
          </p:cNvPr>
          <p:cNvSpPr txBox="1"/>
          <p:nvPr/>
        </p:nvSpPr>
        <p:spPr>
          <a:xfrm>
            <a:off x="6866051" y="594991"/>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4" name="テキスト ボックス 3">
            <a:extLst>
              <a:ext uri="{FF2B5EF4-FFF2-40B4-BE49-F238E27FC236}">
                <a16:creationId xmlns:a16="http://schemas.microsoft.com/office/drawing/2014/main" id="{D7CCE02F-F99D-2F3F-045C-87F2AEBD39E2}"/>
              </a:ext>
            </a:extLst>
          </p:cNvPr>
          <p:cNvSpPr txBox="1"/>
          <p:nvPr/>
        </p:nvSpPr>
        <p:spPr>
          <a:xfrm>
            <a:off x="7427742" y="73479"/>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4599161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5614</Words>
  <Application>Microsoft Office PowerPoint</Application>
  <PresentationFormat>画面に合わせる (4:3)</PresentationFormat>
  <Paragraphs>447</Paragraphs>
  <Slides>11</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Meiryo UI</vt:lpstr>
      <vt:lpstr>ＭＳ Ｐゴシック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西田　絢菜</cp:lastModifiedBy>
  <cp:revision>12</cp:revision>
  <cp:lastPrinted>2023-12-19T01:35:51Z</cp:lastPrinted>
  <dcterms:modified xsi:type="dcterms:W3CDTF">2023-12-19T01:48:43Z</dcterms:modified>
</cp:coreProperties>
</file>