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20" r:id="rId1"/>
  </p:sldMasterIdLst>
  <p:notesMasterIdLst>
    <p:notesMasterId r:id="rId3"/>
  </p:notesMasterIdLst>
  <p:sldIdLst>
    <p:sldId id="263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80" y="8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99F586-2312-4151-9D6A-62BF6C5D04E5}" type="datetimeFigureOut">
              <a:rPr kumimoji="1" lang="ja-JP" altLang="en-US" smtClean="0"/>
              <a:t>2023/9/13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77722D-79EE-4F74-BD33-33C66792A2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46435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FB7E3-9B4C-49CB-91E2-A1CFFFFEAECD}" type="datetime1">
              <a:rPr kumimoji="1" lang="ja-JP" altLang="en-US" smtClean="0"/>
              <a:t>2023/9/13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D7449-DCC6-4534-AC59-23788DCD23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8318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78A34-949A-46E9-A108-95B1DB645D7A}" type="datetime1">
              <a:rPr kumimoji="1" lang="ja-JP" altLang="en-US" smtClean="0"/>
              <a:t>2023/9/13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D7449-DCC6-4534-AC59-23788DCD23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8243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A09D3-0D36-4999-BCD8-639E051622C5}" type="datetime1">
              <a:rPr kumimoji="1" lang="ja-JP" altLang="en-US" smtClean="0"/>
              <a:t>2023/9/13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D7449-DCC6-4534-AC59-23788DCD23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8557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17B43-779D-4EB1-AE0F-B515599D1618}" type="datetime1">
              <a:rPr kumimoji="1" lang="ja-JP" altLang="en-US" smtClean="0"/>
              <a:t>2023/9/13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D7449-DCC6-4534-AC59-23788DCD23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5578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75C4E-0049-4892-BA01-03637C12FD65}" type="datetime1">
              <a:rPr kumimoji="1" lang="ja-JP" altLang="en-US" smtClean="0"/>
              <a:t>2023/9/13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D7449-DCC6-4534-AC59-23788DCD23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7122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18CA7-CCA1-4D4E-AB26-431D6A0EE934}" type="datetime1">
              <a:rPr kumimoji="1" lang="ja-JP" altLang="en-US" smtClean="0"/>
              <a:t>2023/9/13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D7449-DCC6-4534-AC59-23788DCD23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2211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CDFA9-ACC5-4E91-94BB-DD3102F56004}" type="datetime1">
              <a:rPr kumimoji="1" lang="ja-JP" altLang="en-US" smtClean="0"/>
              <a:t>2023/9/13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D7449-DCC6-4534-AC59-23788DCD23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4765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ADF9B-AB98-45AD-BBDB-10EF5A2F53B5}" type="datetime1">
              <a:rPr kumimoji="1" lang="ja-JP" altLang="en-US" smtClean="0"/>
              <a:t>2023/9/13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D7449-DCC6-4534-AC59-23788DCD23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1507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D72A1-85A0-44AE-8376-C4004920955B}" type="datetime1">
              <a:rPr kumimoji="1" lang="ja-JP" altLang="en-US" smtClean="0"/>
              <a:t>2023/9/13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D7449-DCC6-4534-AC59-23788DCD23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3197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8C556-0732-4451-AC6C-10EC90A34727}" type="datetime1">
              <a:rPr kumimoji="1" lang="ja-JP" altLang="en-US" smtClean="0"/>
              <a:t>2023/9/13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D7449-DCC6-4534-AC59-23788DCD23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2248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ECEBF-64DA-4ED3-A59A-60C0C55BE60B}" type="datetime1">
              <a:rPr kumimoji="1" lang="ja-JP" altLang="en-US" smtClean="0"/>
              <a:t>2023/9/13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D7449-DCC6-4534-AC59-23788DCD23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9761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61863D-9453-42A0-B4D9-B476781DA17B}" type="datetime1">
              <a:rPr kumimoji="1" lang="ja-JP" altLang="en-US" smtClean="0"/>
              <a:t>2023/9/13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CD7449-DCC6-4534-AC59-23788DCD23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6932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-14303"/>
            <a:ext cx="9144000" cy="45502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ja-JP" altLang="en-US" sz="2400" dirty="0">
                <a:solidFill>
                  <a:prstClr val="white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今後のスケジュール</a:t>
            </a: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aphicFrame>
        <p:nvGraphicFramePr>
          <p:cNvPr id="13" name="表 13">
            <a:extLst>
              <a:ext uri="{FF2B5EF4-FFF2-40B4-BE49-F238E27FC236}">
                <a16:creationId xmlns:a16="http://schemas.microsoft.com/office/drawing/2014/main" id="{FCCED2FF-D99E-4697-83D1-1CBDEEEBB9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6101756"/>
              </p:ext>
            </p:extLst>
          </p:nvPr>
        </p:nvGraphicFramePr>
        <p:xfrm>
          <a:off x="654049" y="1502570"/>
          <a:ext cx="8468678" cy="49952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1771">
                  <a:extLst>
                    <a:ext uri="{9D8B030D-6E8A-4147-A177-3AD203B41FA5}">
                      <a16:colId xmlns:a16="http://schemas.microsoft.com/office/drawing/2014/main" val="936938714"/>
                    </a:ext>
                  </a:extLst>
                </a:gridCol>
                <a:gridCol w="848592">
                  <a:extLst>
                    <a:ext uri="{9D8B030D-6E8A-4147-A177-3AD203B41FA5}">
                      <a16:colId xmlns:a16="http://schemas.microsoft.com/office/drawing/2014/main" val="1258905187"/>
                    </a:ext>
                  </a:extLst>
                </a:gridCol>
                <a:gridCol w="848592">
                  <a:extLst>
                    <a:ext uri="{9D8B030D-6E8A-4147-A177-3AD203B41FA5}">
                      <a16:colId xmlns:a16="http://schemas.microsoft.com/office/drawing/2014/main" val="3005815900"/>
                    </a:ext>
                  </a:extLst>
                </a:gridCol>
                <a:gridCol w="848592">
                  <a:extLst>
                    <a:ext uri="{9D8B030D-6E8A-4147-A177-3AD203B41FA5}">
                      <a16:colId xmlns:a16="http://schemas.microsoft.com/office/drawing/2014/main" val="3985105631"/>
                    </a:ext>
                  </a:extLst>
                </a:gridCol>
                <a:gridCol w="848592">
                  <a:extLst>
                    <a:ext uri="{9D8B030D-6E8A-4147-A177-3AD203B41FA5}">
                      <a16:colId xmlns:a16="http://schemas.microsoft.com/office/drawing/2014/main" val="1288312345"/>
                    </a:ext>
                  </a:extLst>
                </a:gridCol>
                <a:gridCol w="848592">
                  <a:extLst>
                    <a:ext uri="{9D8B030D-6E8A-4147-A177-3AD203B41FA5}">
                      <a16:colId xmlns:a16="http://schemas.microsoft.com/office/drawing/2014/main" val="3287471706"/>
                    </a:ext>
                  </a:extLst>
                </a:gridCol>
                <a:gridCol w="848592">
                  <a:extLst>
                    <a:ext uri="{9D8B030D-6E8A-4147-A177-3AD203B41FA5}">
                      <a16:colId xmlns:a16="http://schemas.microsoft.com/office/drawing/2014/main" val="2175076537"/>
                    </a:ext>
                  </a:extLst>
                </a:gridCol>
                <a:gridCol w="848592">
                  <a:extLst>
                    <a:ext uri="{9D8B030D-6E8A-4147-A177-3AD203B41FA5}">
                      <a16:colId xmlns:a16="http://schemas.microsoft.com/office/drawing/2014/main" val="517934109"/>
                    </a:ext>
                  </a:extLst>
                </a:gridCol>
                <a:gridCol w="848592">
                  <a:extLst>
                    <a:ext uri="{9D8B030D-6E8A-4147-A177-3AD203B41FA5}">
                      <a16:colId xmlns:a16="http://schemas.microsoft.com/office/drawing/2014/main" val="417305078"/>
                    </a:ext>
                  </a:extLst>
                </a:gridCol>
                <a:gridCol w="848171">
                  <a:extLst>
                    <a:ext uri="{9D8B030D-6E8A-4147-A177-3AD203B41FA5}">
                      <a16:colId xmlns:a16="http://schemas.microsoft.com/office/drawing/2014/main" val="2144320542"/>
                    </a:ext>
                  </a:extLst>
                </a:gridCol>
              </a:tblGrid>
              <a:tr h="328949">
                <a:tc gridSpan="10"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令和</a:t>
                      </a: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5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年度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0392678"/>
                  </a:ext>
                </a:extLst>
              </a:tr>
              <a:tr h="328949">
                <a:tc>
                  <a:txBody>
                    <a:bodyPr/>
                    <a:lstStyle/>
                    <a:p>
                      <a:pPr algn="ctr"/>
                      <a:endParaRPr kumimoji="1" lang="ja-JP" altLang="en-US" sz="1600" b="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8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月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9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月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10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月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11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月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12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月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月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月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月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b="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7045132"/>
                  </a:ext>
                </a:extLst>
              </a:tr>
              <a:tr h="4324739">
                <a:tc>
                  <a:txBody>
                    <a:bodyPr/>
                    <a:lstStyle/>
                    <a:p>
                      <a:pPr algn="ctr"/>
                      <a:endParaRPr kumimoji="1" lang="ja-JP" altLang="en-US" sz="1600" b="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b="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b="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b="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b="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b="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b="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b="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b="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b="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1164658"/>
                  </a:ext>
                </a:extLst>
              </a:tr>
            </a:tbl>
          </a:graphicData>
        </a:graphic>
      </p:graphicFrame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4EC19AEC-B20B-4920-A030-D0CE233C127E}"/>
              </a:ext>
            </a:extLst>
          </p:cNvPr>
          <p:cNvSpPr/>
          <p:nvPr/>
        </p:nvSpPr>
        <p:spPr>
          <a:xfrm>
            <a:off x="3799736" y="4528019"/>
            <a:ext cx="648000" cy="3377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0" rtlCol="0" anchor="ctr"/>
          <a:lstStyle/>
          <a:p>
            <a:r>
              <a:rPr kumimoji="1"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★部会</a:t>
            </a:r>
          </a:p>
        </p:txBody>
      </p:sp>
      <p:sp>
        <p:nvSpPr>
          <p:cNvPr id="23" name="矢印: 五方向 22">
            <a:extLst>
              <a:ext uri="{FF2B5EF4-FFF2-40B4-BE49-F238E27FC236}">
                <a16:creationId xmlns:a16="http://schemas.microsoft.com/office/drawing/2014/main" id="{55370956-946E-4A42-937E-6503348BC7EB}"/>
              </a:ext>
            </a:extLst>
          </p:cNvPr>
          <p:cNvSpPr/>
          <p:nvPr/>
        </p:nvSpPr>
        <p:spPr>
          <a:xfrm>
            <a:off x="2081570" y="3335001"/>
            <a:ext cx="2340000" cy="540000"/>
          </a:xfrm>
          <a:prstGeom prst="homePlate">
            <a:avLst/>
          </a:prstGeom>
          <a:solidFill>
            <a:schemeClr val="accent4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0" rtlCol="0" anchor="ctr"/>
          <a:lstStyle/>
          <a:p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計画素案</a:t>
            </a:r>
            <a:endParaRPr lang="en-US" altLang="ja-JP" sz="1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作成</a:t>
            </a:r>
            <a:endParaRPr kumimoji="1" lang="ja-JP" altLang="en-US" sz="1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0933AF8B-2203-4B0B-88E3-3571952C46EB}"/>
              </a:ext>
            </a:extLst>
          </p:cNvPr>
          <p:cNvSpPr/>
          <p:nvPr/>
        </p:nvSpPr>
        <p:spPr>
          <a:xfrm>
            <a:off x="6304293" y="4629143"/>
            <a:ext cx="1260000" cy="3377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0" rtlCol="0" anchor="ctr"/>
          <a:lstStyle/>
          <a:p>
            <a:r>
              <a:rPr kumimoji="1"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★第</a:t>
            </a:r>
            <a:r>
              <a:rPr kumimoji="1"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</a:t>
            </a:r>
            <a:r>
              <a:rPr kumimoji="1"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回協議会</a:t>
            </a:r>
          </a:p>
        </p:txBody>
      </p:sp>
      <p:sp>
        <p:nvSpPr>
          <p:cNvPr id="25" name="矢印: 五方向 24">
            <a:extLst>
              <a:ext uri="{FF2B5EF4-FFF2-40B4-BE49-F238E27FC236}">
                <a16:creationId xmlns:a16="http://schemas.microsoft.com/office/drawing/2014/main" id="{ACFEBF68-A84E-4356-A4EE-E8C705720201}"/>
              </a:ext>
            </a:extLst>
          </p:cNvPr>
          <p:cNvSpPr/>
          <p:nvPr/>
        </p:nvSpPr>
        <p:spPr>
          <a:xfrm>
            <a:off x="6579334" y="3335000"/>
            <a:ext cx="828000" cy="540000"/>
          </a:xfrm>
          <a:prstGeom prst="homePlate">
            <a:avLst/>
          </a:prstGeom>
          <a:solidFill>
            <a:schemeClr val="accent4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0" rtlCol="0" anchor="ctr"/>
          <a:lstStyle/>
          <a:p>
            <a:pPr algn="dist"/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パブコメ</a:t>
            </a:r>
            <a:endParaRPr kumimoji="1" lang="ja-JP" altLang="en-US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BFFE0969-0C6C-4A48-B2FB-95C76BB8C3F5}"/>
              </a:ext>
            </a:extLst>
          </p:cNvPr>
          <p:cNvSpPr/>
          <p:nvPr/>
        </p:nvSpPr>
        <p:spPr>
          <a:xfrm>
            <a:off x="7834182" y="3349389"/>
            <a:ext cx="1167353" cy="5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0" rtlCol="0" anchor="ctr"/>
          <a:lstStyle/>
          <a:p>
            <a:r>
              <a:rPr kumimoji="1"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●計画</a:t>
            </a:r>
            <a:endParaRPr kumimoji="1" lang="en-US" altLang="ja-JP" sz="1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策定・公表</a:t>
            </a:r>
            <a:endParaRPr kumimoji="1" lang="ja-JP" altLang="en-US" sz="1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8" name="矢印: 五方向 22">
            <a:extLst>
              <a:ext uri="{FF2B5EF4-FFF2-40B4-BE49-F238E27FC236}">
                <a16:creationId xmlns:a16="http://schemas.microsoft.com/office/drawing/2014/main" id="{55370956-946E-4A42-937E-6503348BC7EB}"/>
              </a:ext>
            </a:extLst>
          </p:cNvPr>
          <p:cNvSpPr/>
          <p:nvPr/>
        </p:nvSpPr>
        <p:spPr>
          <a:xfrm>
            <a:off x="651730" y="2319591"/>
            <a:ext cx="936000" cy="540000"/>
          </a:xfrm>
          <a:prstGeom prst="homePlate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0" rtlCol="0" anchor="ctr"/>
          <a:lstStyle/>
          <a:p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促進事業</a:t>
            </a:r>
            <a:endParaRPr lang="en-US" altLang="ja-JP" sz="1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一次集約</a:t>
            </a:r>
          </a:p>
        </p:txBody>
      </p:sp>
      <p:sp>
        <p:nvSpPr>
          <p:cNvPr id="39" name="矢印: 五方向 22">
            <a:extLst>
              <a:ext uri="{FF2B5EF4-FFF2-40B4-BE49-F238E27FC236}">
                <a16:creationId xmlns:a16="http://schemas.microsoft.com/office/drawing/2014/main" id="{55370956-946E-4A42-937E-6503348BC7EB}"/>
              </a:ext>
            </a:extLst>
          </p:cNvPr>
          <p:cNvSpPr/>
          <p:nvPr/>
        </p:nvSpPr>
        <p:spPr>
          <a:xfrm>
            <a:off x="2075207" y="2319591"/>
            <a:ext cx="1584000" cy="792000"/>
          </a:xfrm>
          <a:prstGeom prst="homePlate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0" rtlCol="0" anchor="ctr"/>
          <a:lstStyle/>
          <a:p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促進事業、</a:t>
            </a:r>
            <a:r>
              <a:rPr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KPI</a:t>
            </a:r>
          </a:p>
          <a:p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二次集約</a:t>
            </a:r>
            <a:endParaRPr lang="en-US" altLang="ja-JP" sz="1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事業効果の算出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4EC19AEC-B20B-4920-A030-D0CE233C127E}"/>
              </a:ext>
            </a:extLst>
          </p:cNvPr>
          <p:cNvSpPr/>
          <p:nvPr/>
        </p:nvSpPr>
        <p:spPr>
          <a:xfrm>
            <a:off x="1908066" y="4528019"/>
            <a:ext cx="1728000" cy="5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0" rtlCol="0" anchor="ctr"/>
          <a:lstStyle/>
          <a:p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★</a:t>
            </a:r>
            <a:r>
              <a:rPr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8/22</a:t>
            </a:r>
          </a:p>
          <a:p>
            <a:r>
              <a:rPr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</a:t>
            </a:r>
            <a:r>
              <a:rPr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回協議会</a:t>
            </a:r>
            <a:endParaRPr kumimoji="1" lang="ja-JP" altLang="en-US" sz="1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0" name="矢印: 五方向 22">
            <a:extLst>
              <a:ext uri="{FF2B5EF4-FFF2-40B4-BE49-F238E27FC236}">
                <a16:creationId xmlns:a16="http://schemas.microsoft.com/office/drawing/2014/main" id="{55370956-946E-4A42-937E-6503348BC7EB}"/>
              </a:ext>
            </a:extLst>
          </p:cNvPr>
          <p:cNvSpPr/>
          <p:nvPr/>
        </p:nvSpPr>
        <p:spPr>
          <a:xfrm>
            <a:off x="651730" y="3335001"/>
            <a:ext cx="1224000" cy="540000"/>
          </a:xfrm>
          <a:prstGeom prst="homePlate">
            <a:avLst/>
          </a:prstGeom>
          <a:solidFill>
            <a:schemeClr val="accent4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0" rtlCol="0" anchor="ctr"/>
          <a:lstStyle/>
          <a:p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計画骨子案作成</a:t>
            </a:r>
          </a:p>
        </p:txBody>
      </p:sp>
      <p:cxnSp>
        <p:nvCxnSpPr>
          <p:cNvPr id="9" name="直線矢印コネクタ 8"/>
          <p:cNvCxnSpPr/>
          <p:nvPr/>
        </p:nvCxnSpPr>
        <p:spPr>
          <a:xfrm>
            <a:off x="3799736" y="5341251"/>
            <a:ext cx="6120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0933AF8B-2203-4B0B-88E3-3571952C46EB}"/>
              </a:ext>
            </a:extLst>
          </p:cNvPr>
          <p:cNvSpPr/>
          <p:nvPr/>
        </p:nvSpPr>
        <p:spPr>
          <a:xfrm>
            <a:off x="3846997" y="4946652"/>
            <a:ext cx="2196000" cy="3377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0" rtlCol="0" anchor="ctr"/>
          <a:lstStyle/>
          <a:p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構成員等へ意見照会・反映</a:t>
            </a: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0933AF8B-2203-4B0B-88E3-3571952C46EB}"/>
              </a:ext>
            </a:extLst>
          </p:cNvPr>
          <p:cNvSpPr/>
          <p:nvPr/>
        </p:nvSpPr>
        <p:spPr>
          <a:xfrm>
            <a:off x="4434728" y="5824155"/>
            <a:ext cx="1836000" cy="3377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0" rtlCol="0" anchor="ctr"/>
          <a:lstStyle/>
          <a:p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◇国土交通省協議期間</a:t>
            </a:r>
            <a:endParaRPr lang="en-US" altLang="ja-JP" sz="1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cxnSp>
        <p:nvCxnSpPr>
          <p:cNvPr id="44" name="直線矢印コネクタ 43"/>
          <p:cNvCxnSpPr/>
          <p:nvPr/>
        </p:nvCxnSpPr>
        <p:spPr>
          <a:xfrm>
            <a:off x="4447736" y="6137586"/>
            <a:ext cx="11520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矢印: 五方向 22">
            <a:extLst>
              <a:ext uri="{FF2B5EF4-FFF2-40B4-BE49-F238E27FC236}">
                <a16:creationId xmlns:a16="http://schemas.microsoft.com/office/drawing/2014/main" id="{55370956-946E-4A42-937E-6503348BC7EB}"/>
              </a:ext>
            </a:extLst>
          </p:cNvPr>
          <p:cNvSpPr/>
          <p:nvPr/>
        </p:nvSpPr>
        <p:spPr>
          <a:xfrm>
            <a:off x="5589616" y="3335000"/>
            <a:ext cx="792000" cy="540000"/>
          </a:xfrm>
          <a:prstGeom prst="homePlate">
            <a:avLst/>
          </a:prstGeom>
          <a:solidFill>
            <a:schemeClr val="accent4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0" rtlCol="0" anchor="ctr"/>
          <a:lstStyle/>
          <a:p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計画案</a:t>
            </a:r>
            <a:endParaRPr lang="en-US" altLang="ja-JP" sz="1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作成</a:t>
            </a:r>
            <a:endParaRPr lang="en-US" altLang="ja-JP" sz="1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cxnSp>
        <p:nvCxnSpPr>
          <p:cNvPr id="17" name="直線矢印コネクタ 16"/>
          <p:cNvCxnSpPr/>
          <p:nvPr/>
        </p:nvCxnSpPr>
        <p:spPr>
          <a:xfrm>
            <a:off x="4436699" y="3656774"/>
            <a:ext cx="0" cy="248400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矢印コネクタ 46"/>
          <p:cNvCxnSpPr/>
          <p:nvPr/>
        </p:nvCxnSpPr>
        <p:spPr>
          <a:xfrm>
            <a:off x="1917711" y="3703665"/>
            <a:ext cx="0" cy="936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線矢印コネクタ 51"/>
          <p:cNvCxnSpPr/>
          <p:nvPr/>
        </p:nvCxnSpPr>
        <p:spPr>
          <a:xfrm flipV="1">
            <a:off x="5589616" y="3875000"/>
            <a:ext cx="0" cy="226800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矢印コネクタ 53"/>
          <p:cNvCxnSpPr/>
          <p:nvPr/>
        </p:nvCxnSpPr>
        <p:spPr>
          <a:xfrm>
            <a:off x="6381616" y="3656773"/>
            <a:ext cx="0" cy="108000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線矢印コネクタ 55"/>
          <p:cNvCxnSpPr>
            <a:cxnSpLocks/>
          </p:cNvCxnSpPr>
          <p:nvPr/>
        </p:nvCxnSpPr>
        <p:spPr>
          <a:xfrm flipV="1">
            <a:off x="2075207" y="3881576"/>
            <a:ext cx="6363" cy="646443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矢印コネクタ 57"/>
          <p:cNvCxnSpPr/>
          <p:nvPr/>
        </p:nvCxnSpPr>
        <p:spPr>
          <a:xfrm flipV="1">
            <a:off x="6499818" y="3656772"/>
            <a:ext cx="0" cy="108000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矢印コネクタ 59"/>
          <p:cNvCxnSpPr/>
          <p:nvPr/>
        </p:nvCxnSpPr>
        <p:spPr>
          <a:xfrm>
            <a:off x="7884547" y="3633699"/>
            <a:ext cx="0" cy="219600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正方形/長方形 61">
            <a:extLst>
              <a:ext uri="{FF2B5EF4-FFF2-40B4-BE49-F238E27FC236}">
                <a16:creationId xmlns:a16="http://schemas.microsoft.com/office/drawing/2014/main" id="{0933AF8B-2203-4B0B-88E3-3571952C46EB}"/>
              </a:ext>
            </a:extLst>
          </p:cNvPr>
          <p:cNvSpPr/>
          <p:nvPr/>
        </p:nvSpPr>
        <p:spPr>
          <a:xfrm>
            <a:off x="7766368" y="5824155"/>
            <a:ext cx="1288545" cy="5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0" rtlCol="0" anchor="ctr"/>
          <a:lstStyle/>
          <a:p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◇国土交通省へ  </a:t>
            </a:r>
            <a:endParaRPr lang="en-US" altLang="ja-JP" sz="1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送付</a:t>
            </a:r>
            <a:endParaRPr lang="en-US" altLang="ja-JP" sz="1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3" name="正方形/長方形 62">
            <a:extLst>
              <a:ext uri="{FF2B5EF4-FFF2-40B4-BE49-F238E27FC236}">
                <a16:creationId xmlns:a16="http://schemas.microsoft.com/office/drawing/2014/main" id="{4EC19AEC-B20B-4920-A030-D0CE233C127E}"/>
              </a:ext>
            </a:extLst>
          </p:cNvPr>
          <p:cNvSpPr/>
          <p:nvPr/>
        </p:nvSpPr>
        <p:spPr>
          <a:xfrm>
            <a:off x="10593" y="2603494"/>
            <a:ext cx="612000" cy="50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0"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計画</a:t>
            </a:r>
            <a:endParaRPr lang="en-US" altLang="ja-JP" sz="1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策定</a:t>
            </a:r>
            <a:endParaRPr kumimoji="1" lang="ja-JP" altLang="en-US" sz="1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4EC19AEC-B20B-4920-A030-D0CE233C127E}"/>
              </a:ext>
            </a:extLst>
          </p:cNvPr>
          <p:cNvSpPr/>
          <p:nvPr/>
        </p:nvSpPr>
        <p:spPr>
          <a:xfrm>
            <a:off x="10593" y="3752589"/>
            <a:ext cx="612000" cy="50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0"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協議会</a:t>
            </a:r>
            <a:endParaRPr kumimoji="1" lang="ja-JP" altLang="en-US" sz="1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4EC19AEC-B20B-4920-A030-D0CE233C127E}"/>
              </a:ext>
            </a:extLst>
          </p:cNvPr>
          <p:cNvSpPr/>
          <p:nvPr/>
        </p:nvSpPr>
        <p:spPr>
          <a:xfrm>
            <a:off x="10593" y="4831517"/>
            <a:ext cx="612000" cy="50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0" rtlCol="0" anchor="ctr"/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国土</a:t>
            </a:r>
            <a:endParaRPr kumimoji="1" lang="en-US" altLang="ja-JP" sz="1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交通省</a:t>
            </a:r>
          </a:p>
        </p:txBody>
      </p:sp>
      <p:sp>
        <p:nvSpPr>
          <p:cNvPr id="75" name="テキスト ボックス 74">
            <a:extLst>
              <a:ext uri="{FF2B5EF4-FFF2-40B4-BE49-F238E27FC236}">
                <a16:creationId xmlns:a16="http://schemas.microsoft.com/office/drawing/2014/main" id="{53239356-E492-4EF4-A364-1687472A59EC}"/>
              </a:ext>
            </a:extLst>
          </p:cNvPr>
          <p:cNvSpPr txBox="1"/>
          <p:nvPr/>
        </p:nvSpPr>
        <p:spPr>
          <a:xfrm>
            <a:off x="15444" y="664741"/>
            <a:ext cx="88582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＜計画策定に向けたスケジュール＞</a:t>
            </a:r>
            <a:endParaRPr lang="ja-JP" altLang="ja-JP" sz="2000" b="1" u="sng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C74AAE7-C493-8DF8-9052-3ACA0C2907A6}"/>
              </a:ext>
            </a:extLst>
          </p:cNvPr>
          <p:cNvSpPr txBox="1"/>
          <p:nvPr/>
        </p:nvSpPr>
        <p:spPr>
          <a:xfrm>
            <a:off x="7980058" y="10706"/>
            <a:ext cx="1142673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4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資料５</a:t>
            </a:r>
            <a:endParaRPr kumimoji="1" lang="ja-JP" altLang="en-US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713943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98</Words>
  <Application>Microsoft Office PowerPoint</Application>
  <PresentationFormat>画面に合わせる (4:3)</PresentationFormat>
  <Paragraphs>38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modified xsi:type="dcterms:W3CDTF">2023-09-13T10:40:55Z</dcterms:modified>
</cp:coreProperties>
</file>