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11"/>
  </p:notesMasterIdLst>
  <p:sldIdLst>
    <p:sldId id="267" r:id="rId2"/>
    <p:sldId id="273" r:id="rId3"/>
    <p:sldId id="268" r:id="rId4"/>
    <p:sldId id="277" r:id="rId5"/>
    <p:sldId id="278" r:id="rId6"/>
    <p:sldId id="272" r:id="rId7"/>
    <p:sldId id="276" r:id="rId8"/>
    <p:sldId id="274" r:id="rId9"/>
    <p:sldId id="271"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4" d="100"/>
          <a:sy n="104" d="100"/>
        </p:scale>
        <p:origin x="138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99F586-2312-4151-9D6A-62BF6C5D04E5}" type="datetimeFigureOut">
              <a:rPr kumimoji="1" lang="ja-JP" altLang="en-US" smtClean="0"/>
              <a:t>2023/9/13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977722D-79EE-4F74-BD33-33C66792A27A}" type="slidenum">
              <a:rPr kumimoji="1" lang="ja-JP" altLang="en-US" smtClean="0"/>
              <a:t>‹#›</a:t>
            </a:fld>
            <a:endParaRPr kumimoji="1" lang="ja-JP" altLang="en-US"/>
          </a:p>
        </p:txBody>
      </p:sp>
    </p:spTree>
    <p:extLst>
      <p:ext uri="{BB962C8B-B14F-4D97-AF65-F5344CB8AC3E}">
        <p14:creationId xmlns:p14="http://schemas.microsoft.com/office/powerpoint/2010/main" val="1694643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16E41B2-28D6-45ED-9767-E18C46D13E6F}"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5831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E5AADFC-2222-4D74-AC86-E8DA678736FF}"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824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A09D091-1898-4F2F-B625-F21342763E39}"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77855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D7594-8782-41FD-949B-D408305C0DBA}"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32557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75509CA-38ED-4F53-AB2E-87E7F290321A}" type="datetime1">
              <a:rPr kumimoji="1" lang="ja-JP" altLang="en-US" smtClean="0"/>
              <a:t>2023/9/13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712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01D5AC6-0651-48D9-93E9-D892593C44C0}" type="datetime1">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99221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00628F-D89C-4079-A292-894A69935200}" type="datetime1">
              <a:rPr kumimoji="1" lang="ja-JP" altLang="en-US" smtClean="0"/>
              <a:t>2023/9/13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3476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AB41BAE-1AC3-48B6-AFCD-521E096D3516}" type="datetime1">
              <a:rPr kumimoji="1" lang="ja-JP" altLang="en-US" smtClean="0"/>
              <a:t>2023/9/13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83150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AEFC6B-A25B-4B64-899C-967F29668A57}" type="datetime1">
              <a:rPr kumimoji="1" lang="ja-JP" altLang="en-US" smtClean="0"/>
              <a:t>2023/9/13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833197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C5563E1-8F6B-40AE-A222-67A9B288E15D}" type="datetime1">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0224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705D90-6534-4C70-9643-EC6CE68848B9}" type="datetime1">
              <a:rPr kumimoji="1" lang="ja-JP" altLang="en-US" smtClean="0"/>
              <a:t>2023/9/13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49761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1BEEE61-A239-43AC-B7FD-A83AF3C77EE7}" type="datetime1">
              <a:rPr kumimoji="1" lang="ja-JP" altLang="en-US" smtClean="0"/>
              <a:t>2023/9/13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1769327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大阪港・堺泉北港・阪南港港湾脱炭素化推進計画骨子案の概要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209004" y="3983104"/>
            <a:ext cx="8919552" cy="2909771"/>
          </a:xfrm>
          <a:prstGeom prst="rect">
            <a:avLst/>
          </a:prstGeom>
          <a:noFill/>
        </p:spPr>
        <p:txBody>
          <a:bodyPr wrap="square" rtlCol="0">
            <a:spAutoFit/>
          </a:bodyPr>
          <a:lstStyle/>
          <a:p>
            <a:pPr marL="285750" indent="-285750">
              <a:lnSpc>
                <a:spcPts val="2800"/>
              </a:lnSpc>
              <a:buFont typeface="Wingdings" panose="05000000000000000000" pitchFamily="2" charset="2"/>
              <a:buChar char="l"/>
            </a:pPr>
            <a:r>
              <a:rPr lang="ja-JP" altLang="en-US" dirty="0">
                <a:latin typeface="HG丸ｺﾞｼｯｸM-PRO" panose="020F0600000000000000" pitchFamily="50" charset="-128"/>
                <a:ea typeface="HG丸ｺﾞｼｯｸM-PRO" panose="020F0600000000000000" pitchFamily="50" charset="-128"/>
              </a:rPr>
              <a:t>大阪“みなと”（大阪港・堺泉北港・阪南港）として一体の計画を策定</a:t>
            </a: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800"/>
              </a:lnSpc>
              <a:buFont typeface="Wingdings" panose="05000000000000000000" pitchFamily="2" charset="2"/>
              <a:buChar char="l"/>
            </a:pPr>
            <a:r>
              <a:rPr lang="ja-JP" altLang="en-US" dirty="0">
                <a:latin typeface="HG丸ｺﾞｼｯｸM-PRO" panose="020F0600000000000000" pitchFamily="50" charset="-128"/>
                <a:ea typeface="HG丸ｺﾞｼｯｸM-PRO" panose="020F0600000000000000" pitchFamily="50" charset="-128"/>
              </a:rPr>
              <a:t>現在の</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形成計画をベースに推進計画作成マニュアルに基づき内容を拡充</a:t>
            </a:r>
            <a:endParaRPr lang="en-US" altLang="ja-JP" dirty="0">
              <a:latin typeface="HG丸ｺﾞｼｯｸM-PRO" panose="020F0600000000000000" pitchFamily="50" charset="-128"/>
              <a:ea typeface="HG丸ｺﾞｼｯｸM-PRO" panose="020F0600000000000000" pitchFamily="50" charset="-128"/>
            </a:endParaRPr>
          </a:p>
          <a:p>
            <a:pPr marL="742950" lvl="1" indent="-285750">
              <a:lnSpc>
                <a:spcPts val="2800"/>
              </a:lnSpc>
              <a:buFont typeface="Wingdings" panose="05000000000000000000" pitchFamily="2" charset="2"/>
              <a:buChar char="Ø"/>
            </a:pPr>
            <a:r>
              <a:rPr lang="ja-JP" altLang="en-US" dirty="0">
                <a:latin typeface="HG丸ｺﾞｼｯｸM-PRO" panose="020F0600000000000000" pitchFamily="50" charset="-128"/>
                <a:ea typeface="HG丸ｺﾞｼｯｸM-PRO" panose="020F0600000000000000" pitchFamily="50" charset="-128"/>
              </a:rPr>
              <a:t>大阪港</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形成計画・堺泉北港</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形成計画・阪南港</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形成計画を統合</a:t>
            </a:r>
            <a:endParaRPr lang="en-US" altLang="ja-JP" dirty="0">
              <a:latin typeface="HG丸ｺﾞｼｯｸM-PRO" panose="020F0600000000000000" pitchFamily="50" charset="-128"/>
              <a:ea typeface="HG丸ｺﾞｼｯｸM-PRO" panose="020F0600000000000000" pitchFamily="50" charset="-128"/>
            </a:endParaRPr>
          </a:p>
          <a:p>
            <a:pPr marL="742950" lvl="1" indent="-285750">
              <a:lnSpc>
                <a:spcPts val="2800"/>
              </a:lnSpc>
              <a:buFont typeface="Wingdings" panose="05000000000000000000" pitchFamily="2" charset="2"/>
              <a:buChar char="Ø"/>
            </a:pPr>
            <a:r>
              <a:rPr lang="en-US" altLang="ja-JP" dirty="0">
                <a:latin typeface="HG丸ｺﾞｼｯｸM-PRO" panose="020F0600000000000000" pitchFamily="50" charset="-128"/>
                <a:ea typeface="HG丸ｺﾞｼｯｸM-PRO" panose="020F0600000000000000" pitchFamily="50" charset="-128"/>
              </a:rPr>
              <a:t>2013</a:t>
            </a:r>
            <a:r>
              <a:rPr lang="ja-JP" altLang="en-US" dirty="0">
                <a:latin typeface="HG丸ｺﾞｼｯｸM-PRO" panose="020F0600000000000000" pitchFamily="50" charset="-128"/>
                <a:ea typeface="HG丸ｺﾞｼｯｸM-PRO" panose="020F0600000000000000" pitchFamily="50" charset="-128"/>
              </a:rPr>
              <a:t>年度・</a:t>
            </a:r>
            <a:r>
              <a:rPr lang="en-US" altLang="ja-JP" dirty="0">
                <a:latin typeface="HG丸ｺﾞｼｯｸM-PRO" panose="020F0600000000000000" pitchFamily="50" charset="-128"/>
                <a:ea typeface="HG丸ｺﾞｼｯｸM-PRO" panose="020F0600000000000000" pitchFamily="50" charset="-128"/>
              </a:rPr>
              <a:t>2021</a:t>
            </a:r>
            <a:r>
              <a:rPr lang="ja-JP" altLang="en-US" dirty="0">
                <a:latin typeface="HG丸ｺﾞｼｯｸM-PRO" panose="020F0600000000000000" pitchFamily="50" charset="-128"/>
                <a:ea typeface="HG丸ｺﾞｼｯｸM-PRO" panose="020F0600000000000000" pitchFamily="50" charset="-128"/>
              </a:rPr>
              <a:t>年度の</a:t>
            </a:r>
            <a:r>
              <a:rPr lang="en-US" altLang="ja-JP" dirty="0">
                <a:latin typeface="HG丸ｺﾞｼｯｸM-PRO" panose="020F0600000000000000" pitchFamily="50" charset="-128"/>
                <a:ea typeface="HG丸ｺﾞｼｯｸM-PRO" panose="020F0600000000000000" pitchFamily="50" charset="-128"/>
              </a:rPr>
              <a:t>CO2</a:t>
            </a:r>
            <a:r>
              <a:rPr lang="ja-JP" altLang="en-US" dirty="0">
                <a:latin typeface="HG丸ｺﾞｼｯｸM-PRO" panose="020F0600000000000000" pitchFamily="50" charset="-128"/>
                <a:ea typeface="HG丸ｺﾞｼｯｸM-PRO" panose="020F0600000000000000" pitchFamily="50" charset="-128"/>
              </a:rPr>
              <a:t>排出量、</a:t>
            </a:r>
            <a:r>
              <a:rPr lang="en-US" altLang="ja-JP" dirty="0">
                <a:latin typeface="HG丸ｺﾞｼｯｸM-PRO" panose="020F0600000000000000" pitchFamily="50" charset="-128"/>
                <a:ea typeface="HG丸ｺﾞｼｯｸM-PRO" panose="020F0600000000000000" pitchFamily="50" charset="-128"/>
              </a:rPr>
              <a:t>2030</a:t>
            </a:r>
            <a:r>
              <a:rPr lang="ja-JP" altLang="en-US" dirty="0">
                <a:latin typeface="HG丸ｺﾞｼｯｸM-PRO" panose="020F0600000000000000" pitchFamily="50" charset="-128"/>
                <a:ea typeface="HG丸ｺﾞｼｯｸM-PRO" panose="020F0600000000000000" pitchFamily="50" charset="-128"/>
              </a:rPr>
              <a:t>年度・</a:t>
            </a:r>
            <a:r>
              <a:rPr lang="en-US" altLang="ja-JP" dirty="0">
                <a:latin typeface="HG丸ｺﾞｼｯｸM-PRO" panose="020F0600000000000000" pitchFamily="50" charset="-128"/>
                <a:ea typeface="HG丸ｺﾞｼｯｸM-PRO" panose="020F0600000000000000" pitchFamily="50" charset="-128"/>
              </a:rPr>
              <a:t>2050</a:t>
            </a:r>
            <a:r>
              <a:rPr lang="ja-JP" altLang="en-US" dirty="0">
                <a:latin typeface="HG丸ｺﾞｼｯｸM-PRO" panose="020F0600000000000000" pitchFamily="50" charset="-128"/>
                <a:ea typeface="HG丸ｺﾞｼｯｸM-PRO" panose="020F0600000000000000" pitchFamily="50" charset="-128"/>
              </a:rPr>
              <a:t>年の水素・アンモニア等需要量は</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形成計画の値を使用</a:t>
            </a:r>
            <a:endParaRPr lang="en-US" altLang="ja-JP" dirty="0">
              <a:latin typeface="HG丸ｺﾞｼｯｸM-PRO" panose="020F0600000000000000" pitchFamily="50" charset="-128"/>
              <a:ea typeface="HG丸ｺﾞｼｯｸM-PRO" panose="020F0600000000000000" pitchFamily="50" charset="-128"/>
            </a:endParaRPr>
          </a:p>
          <a:p>
            <a:pPr marL="742950" lvl="1" indent="-285750">
              <a:lnSpc>
                <a:spcPts val="2800"/>
              </a:lnSpc>
              <a:buFont typeface="Wingdings" panose="05000000000000000000" pitchFamily="2" charset="2"/>
              <a:buChar char="Ø"/>
            </a:pPr>
            <a:r>
              <a:rPr lang="ja-JP" altLang="en-US" dirty="0">
                <a:latin typeface="HG丸ｺﾞｼｯｸM-PRO" panose="020F0600000000000000" pitchFamily="50" charset="-128"/>
                <a:ea typeface="HG丸ｺﾞｼｯｸM-PRO" panose="020F0600000000000000" pitchFamily="50" charset="-128"/>
              </a:rPr>
              <a:t>港湾脱炭素化促進事業（以下、促進事業）を追加　等</a:t>
            </a:r>
            <a:endParaRPr lang="en-US" altLang="ja-JP" dirty="0">
              <a:latin typeface="HG丸ｺﾞｼｯｸM-PRO" panose="020F0600000000000000" pitchFamily="50" charset="-128"/>
              <a:ea typeface="HG丸ｺﾞｼｯｸM-PRO" panose="020F0600000000000000" pitchFamily="50" charset="-128"/>
            </a:endParaRPr>
          </a:p>
          <a:p>
            <a:pPr>
              <a:lnSpc>
                <a:spcPts val="2800"/>
              </a:lnSpc>
            </a:pPr>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※CO2</a:t>
            </a:r>
            <a:r>
              <a:rPr lang="ja-JP" altLang="en-US" sz="1600" dirty="0">
                <a:latin typeface="HG丸ｺﾞｼｯｸM-PRO" panose="020F0600000000000000" pitchFamily="50" charset="-128"/>
                <a:ea typeface="HG丸ｺﾞｼｯｸM-PRO" panose="020F0600000000000000" pitchFamily="50" charset="-128"/>
              </a:rPr>
              <a:t>削減に関する事業、</a:t>
            </a:r>
            <a:r>
              <a:rPr lang="en-US" altLang="ja-JP" sz="1600" dirty="0">
                <a:latin typeface="HG丸ｺﾞｼｯｸM-PRO" panose="020F0600000000000000" pitchFamily="50" charset="-128"/>
                <a:ea typeface="HG丸ｺﾞｼｯｸM-PRO" panose="020F0600000000000000" pitchFamily="50" charset="-128"/>
              </a:rPr>
              <a:t>CO2</a:t>
            </a:r>
            <a:r>
              <a:rPr lang="ja-JP" altLang="en-US" sz="1600" dirty="0">
                <a:latin typeface="HG丸ｺﾞｼｯｸM-PRO" panose="020F0600000000000000" pitchFamily="50" charset="-128"/>
                <a:ea typeface="HG丸ｺﾞｼｯｸM-PRO" panose="020F0600000000000000" pitchFamily="50" charset="-128"/>
              </a:rPr>
              <a:t>吸収に関する事業、水素等の供給に関する事業等</a:t>
            </a:r>
            <a:endParaRPr lang="en-US" altLang="ja-JP" sz="1600" dirty="0">
              <a:latin typeface="HG丸ｺﾞｼｯｸM-PRO" panose="020F0600000000000000" pitchFamily="50" charset="-128"/>
              <a:ea typeface="HG丸ｺﾞｼｯｸM-PRO" panose="020F0600000000000000" pitchFamily="50" charset="-128"/>
            </a:endParaRPr>
          </a:p>
          <a:p>
            <a:pPr>
              <a:lnSpc>
                <a:spcPts val="2800"/>
              </a:lnSpc>
            </a:pPr>
            <a:r>
              <a:rPr lang="ja-JP" altLang="en-US" sz="1600" dirty="0">
                <a:latin typeface="HG丸ｺﾞｼｯｸM-PRO" panose="020F0600000000000000" pitchFamily="50" charset="-128"/>
                <a:ea typeface="HG丸ｺﾞｼｯｸM-PRO" panose="020F0600000000000000" pitchFamily="50" charset="-128"/>
              </a:rPr>
              <a:t>　　　　　実施主体、実施期間、事業の効果等を記載</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53239356-E492-4EF4-A364-1687472A59EC}"/>
              </a:ext>
            </a:extLst>
          </p:cNvPr>
          <p:cNvSpPr txBox="1"/>
          <p:nvPr/>
        </p:nvSpPr>
        <p:spPr>
          <a:xfrm>
            <a:off x="15444" y="3675729"/>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＜策定の考え方＞</a:t>
            </a:r>
            <a:endParaRPr lang="ja-JP" altLang="ja-JP" sz="2000" b="1" u="sng"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53239356-E492-4EF4-A364-1687472A59EC}"/>
              </a:ext>
            </a:extLst>
          </p:cNvPr>
          <p:cNvSpPr txBox="1"/>
          <p:nvPr/>
        </p:nvSpPr>
        <p:spPr>
          <a:xfrm>
            <a:off x="74142" y="864620"/>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＜港湾脱炭素化推進計画に定める事項＞</a:t>
            </a:r>
            <a:endParaRPr lang="ja-JP" altLang="ja-JP" sz="2000" b="1" u="sng"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339634" y="1281735"/>
            <a:ext cx="8626900" cy="2400657"/>
          </a:xfrm>
          <a:prstGeom prst="rect">
            <a:avLst/>
          </a:prstGeom>
          <a:noFill/>
          <a:ln>
            <a:solidFill>
              <a:schemeClr val="tx1"/>
            </a:solidFill>
          </a:ln>
        </p:spPr>
        <p:txBody>
          <a:bodyPr wrap="square" rtlCol="0">
            <a:spAutoFit/>
          </a:bodyPr>
          <a:lstStyle/>
          <a:p>
            <a:pPr lvl="1">
              <a:lnSpc>
                <a:spcPts val="3000"/>
              </a:lnSpc>
            </a:pPr>
            <a:r>
              <a:rPr lang="ja-JP" altLang="en-US" dirty="0">
                <a:latin typeface="HG丸ｺﾞｼｯｸM-PRO" panose="020F0600000000000000" pitchFamily="50" charset="-128"/>
                <a:ea typeface="HG丸ｺﾞｼｯｸM-PRO" panose="020F0600000000000000" pitchFamily="50" charset="-128"/>
              </a:rPr>
              <a:t>１．基本的な方針</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港湾の概要、対象範囲、取組方針等</a:t>
            </a:r>
            <a:r>
              <a:rPr lang="en-US" altLang="ja-JP" dirty="0">
                <a:latin typeface="HG丸ｺﾞｼｯｸM-PRO" panose="020F0600000000000000" pitchFamily="50" charset="-128"/>
                <a:ea typeface="HG丸ｺﾞｼｯｸM-PRO" panose="020F0600000000000000" pitchFamily="50" charset="-128"/>
              </a:rPr>
              <a:t>)</a:t>
            </a:r>
          </a:p>
          <a:p>
            <a:pPr lvl="1">
              <a:lnSpc>
                <a:spcPts val="3000"/>
              </a:lnSpc>
            </a:pPr>
            <a:r>
              <a:rPr lang="ja-JP" altLang="en-US" dirty="0">
                <a:latin typeface="HG丸ｺﾞｼｯｸM-PRO" panose="020F0600000000000000" pitchFamily="50" charset="-128"/>
                <a:ea typeface="HG丸ｺﾞｼｯｸM-PRO" panose="020F0600000000000000" pitchFamily="50" charset="-128"/>
              </a:rPr>
              <a:t>２．計画の目標</a:t>
            </a:r>
            <a:r>
              <a:rPr lang="en-US" altLang="ja-JP" dirty="0">
                <a:latin typeface="HG丸ｺﾞｼｯｸM-PRO" panose="020F0600000000000000" pitchFamily="50" charset="-128"/>
                <a:ea typeface="HG丸ｺﾞｼｯｸM-PRO" panose="020F0600000000000000" pitchFamily="50" charset="-128"/>
              </a:rPr>
              <a:t>(KPI</a:t>
            </a:r>
            <a:r>
              <a:rPr lang="ja-JP" altLang="en-US" dirty="0">
                <a:latin typeface="HG丸ｺﾞｼｯｸM-PRO" panose="020F0600000000000000" pitchFamily="50" charset="-128"/>
                <a:ea typeface="HG丸ｺﾞｼｯｸM-PRO" panose="020F0600000000000000" pitchFamily="50" charset="-128"/>
              </a:rPr>
              <a:t>等の目標、排出量等推計、削減目標、水素等需要推計等</a:t>
            </a:r>
            <a:r>
              <a:rPr lang="en-US" altLang="ja-JP" dirty="0">
                <a:latin typeface="HG丸ｺﾞｼｯｸM-PRO" panose="020F0600000000000000" pitchFamily="50" charset="-128"/>
                <a:ea typeface="HG丸ｺﾞｼｯｸM-PRO" panose="020F0600000000000000" pitchFamily="50" charset="-128"/>
              </a:rPr>
              <a:t>)</a:t>
            </a:r>
          </a:p>
          <a:p>
            <a:pPr lvl="1">
              <a:lnSpc>
                <a:spcPts val="3000"/>
              </a:lnSpc>
            </a:pPr>
            <a:r>
              <a:rPr lang="ja-JP" altLang="en-US" dirty="0">
                <a:latin typeface="HG丸ｺﾞｼｯｸM-PRO" panose="020F0600000000000000" pitchFamily="50" charset="-128"/>
                <a:ea typeface="HG丸ｺﾞｼｯｸM-PRO" panose="020F0600000000000000" pitchFamily="50" charset="-128"/>
              </a:rPr>
              <a:t>３．港湾脱炭素化促進事業・実施主体</a:t>
            </a:r>
            <a:endParaRPr lang="en-US" altLang="ja-JP" dirty="0">
              <a:latin typeface="HG丸ｺﾞｼｯｸM-PRO" panose="020F0600000000000000" pitchFamily="50" charset="-128"/>
              <a:ea typeface="HG丸ｺﾞｼｯｸM-PRO" panose="020F0600000000000000" pitchFamily="50" charset="-128"/>
            </a:endParaRPr>
          </a:p>
          <a:p>
            <a:pPr lvl="1">
              <a:lnSpc>
                <a:spcPts val="3000"/>
              </a:lnSpc>
            </a:pPr>
            <a:r>
              <a:rPr lang="ja-JP" altLang="en-US" dirty="0">
                <a:latin typeface="HG丸ｺﾞｼｯｸM-PRO" panose="020F0600000000000000" pitchFamily="50" charset="-128"/>
                <a:ea typeface="HG丸ｺﾞｼｯｸM-PRO" panose="020F0600000000000000" pitchFamily="50" charset="-128"/>
              </a:rPr>
              <a:t>４．計画の達成状況の評価に関する事項</a:t>
            </a:r>
            <a:endParaRPr lang="en-US" altLang="ja-JP" dirty="0">
              <a:latin typeface="HG丸ｺﾞｼｯｸM-PRO" panose="020F0600000000000000" pitchFamily="50" charset="-128"/>
              <a:ea typeface="HG丸ｺﾞｼｯｸM-PRO" panose="020F0600000000000000" pitchFamily="50" charset="-128"/>
            </a:endParaRPr>
          </a:p>
          <a:p>
            <a:pPr lvl="1">
              <a:lnSpc>
                <a:spcPts val="3000"/>
              </a:lnSpc>
            </a:pPr>
            <a:r>
              <a:rPr lang="ja-JP" altLang="en-US" dirty="0">
                <a:latin typeface="HG丸ｺﾞｼｯｸM-PRO" panose="020F0600000000000000" pitchFamily="50" charset="-128"/>
                <a:ea typeface="HG丸ｺﾞｼｯｸM-PRO" panose="020F0600000000000000" pitchFamily="50" charset="-128"/>
              </a:rPr>
              <a:t>５．計画期間</a:t>
            </a:r>
            <a:endParaRPr lang="en-US" altLang="ja-JP" dirty="0">
              <a:latin typeface="HG丸ｺﾞｼｯｸM-PRO" panose="020F0600000000000000" pitchFamily="50" charset="-128"/>
              <a:ea typeface="HG丸ｺﾞｼｯｸM-PRO" panose="020F0600000000000000" pitchFamily="50" charset="-128"/>
            </a:endParaRPr>
          </a:p>
          <a:p>
            <a:pPr lvl="1">
              <a:lnSpc>
                <a:spcPts val="3000"/>
              </a:lnSpc>
            </a:pPr>
            <a:r>
              <a:rPr lang="ja-JP" altLang="en-US" dirty="0">
                <a:latin typeface="HG丸ｺﾞｼｯｸM-PRO" panose="020F0600000000000000" pitchFamily="50" charset="-128"/>
                <a:ea typeface="HG丸ｺﾞｼｯｸM-PRO" panose="020F0600000000000000" pitchFamily="50" charset="-128"/>
              </a:rPr>
              <a:t>６．その他港湾管理者が必要と認める事項</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将来の構想、ロードマップ等</a:t>
            </a:r>
            <a:r>
              <a:rPr lang="en-US" altLang="ja-JP" dirty="0">
                <a:latin typeface="HG丸ｺﾞｼｯｸM-PRO" panose="020F0600000000000000" pitchFamily="50" charset="-128"/>
                <a:ea typeface="HG丸ｺﾞｼｯｸM-PRO" panose="020F0600000000000000" pitchFamily="50" charset="-128"/>
              </a:rPr>
              <a:t>)</a:t>
            </a:r>
          </a:p>
        </p:txBody>
      </p:sp>
      <p:sp>
        <p:nvSpPr>
          <p:cNvPr id="2" name="スライド番号プレースホルダー 1"/>
          <p:cNvSpPr>
            <a:spLocks noGrp="1"/>
          </p:cNvSpPr>
          <p:nvPr>
            <p:ph type="sldNum" sz="quarter" idx="12"/>
          </p:nvPr>
        </p:nvSpPr>
        <p:spPr>
          <a:xfrm>
            <a:off x="7086600" y="6447784"/>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1</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4B46D140-1C8E-36C2-FC7C-262A4B2AFDB9}"/>
              </a:ext>
            </a:extLst>
          </p:cNvPr>
          <p:cNvSpPr txBox="1"/>
          <p:nvPr/>
        </p:nvSpPr>
        <p:spPr>
          <a:xfrm>
            <a:off x="7835705" y="434573"/>
            <a:ext cx="1130829" cy="461665"/>
          </a:xfrm>
          <a:prstGeom prst="rect">
            <a:avLst/>
          </a:prstGeom>
          <a:solidFill>
            <a:schemeClr val="bg1"/>
          </a:solidFill>
          <a:ln>
            <a:solidFill>
              <a:schemeClr val="tx1"/>
            </a:solidFill>
          </a:ln>
        </p:spPr>
        <p:txBody>
          <a:bodyPr wrap="square" rtlCol="0">
            <a:spAutoFit/>
          </a:bodyPr>
          <a:lstStyle/>
          <a:p>
            <a:pPr algn="ctr"/>
            <a:r>
              <a:rPr kumimoji="1" lang="ja-JP" altLang="en-US" sz="2400" dirty="0">
                <a:latin typeface="HG丸ｺﾞｼｯｸM-PRO" panose="020F0600000000000000" pitchFamily="50" charset="-128"/>
                <a:ea typeface="HG丸ｺﾞｼｯｸM-PRO" panose="020F0600000000000000" pitchFamily="50" charset="-128"/>
              </a:rPr>
              <a:t>資料３</a:t>
            </a:r>
          </a:p>
        </p:txBody>
      </p:sp>
      <p:sp>
        <p:nvSpPr>
          <p:cNvPr id="10" name="テキスト ボックス 9">
            <a:extLst>
              <a:ext uri="{FF2B5EF4-FFF2-40B4-BE49-F238E27FC236}">
                <a16:creationId xmlns:a16="http://schemas.microsoft.com/office/drawing/2014/main" id="{53239356-E492-4EF4-A364-1687472A59EC}"/>
              </a:ext>
            </a:extLst>
          </p:cNvPr>
          <p:cNvSpPr txBox="1"/>
          <p:nvPr/>
        </p:nvSpPr>
        <p:spPr>
          <a:xfrm>
            <a:off x="74142" y="491108"/>
            <a:ext cx="7691819" cy="307777"/>
          </a:xfrm>
          <a:prstGeom prst="rect">
            <a:avLst/>
          </a:prstGeom>
          <a:noFill/>
          <a:ln>
            <a:solidFill>
              <a:schemeClr val="tx1"/>
            </a:solidFill>
          </a:ln>
        </p:spPr>
        <p:txBody>
          <a:bodyPr wrap="square" rtlCol="0">
            <a:spAutoFit/>
          </a:bodyPr>
          <a:lstStyle/>
          <a:p>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骨子案の記載内容は作成段階のものであり、国土交通省との協議等を踏まえ今後修正していく</a:t>
            </a:r>
            <a:endParaRPr lang="ja-JP" altLang="ja-JP" sz="1400" b="1" u="sng"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88113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大阪港・堺泉北港・阪南港港湾脱炭素化推進計画骨子案の概要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53239356-E492-4EF4-A364-1687472A59EC}"/>
              </a:ext>
            </a:extLst>
          </p:cNvPr>
          <p:cNvSpPr txBox="1"/>
          <p:nvPr/>
        </p:nvSpPr>
        <p:spPr>
          <a:xfrm>
            <a:off x="15444" y="950759"/>
            <a:ext cx="8858250" cy="2031325"/>
          </a:xfrm>
          <a:prstGeom prst="rect">
            <a:avLst/>
          </a:prstGeom>
          <a:noFill/>
        </p:spPr>
        <p:txBody>
          <a:bodyPr wrap="square" rtlCol="0">
            <a:spAutoFit/>
          </a:bodyPr>
          <a:lstStyle/>
          <a:p>
            <a:r>
              <a:rPr lang="ja-JP" altLang="en-US" u="sng" dirty="0">
                <a:latin typeface="HG丸ｺﾞｼｯｸM-PRO" panose="020F0600000000000000" pitchFamily="50" charset="-128"/>
                <a:ea typeface="HG丸ｺﾞｼｯｸM-PRO" panose="020F0600000000000000" pitchFamily="50" charset="-128"/>
              </a:rPr>
              <a:t>１</a:t>
            </a:r>
            <a:r>
              <a:rPr lang="en-US" altLang="ja-JP" u="sng" dirty="0">
                <a:latin typeface="HG丸ｺﾞｼｯｸM-PRO" panose="020F0600000000000000" pitchFamily="50" charset="-128"/>
                <a:ea typeface="HG丸ｺﾞｼｯｸM-PRO" panose="020F0600000000000000" pitchFamily="50" charset="-128"/>
              </a:rPr>
              <a:t>-</a:t>
            </a:r>
            <a:r>
              <a:rPr lang="ja-JP" altLang="en-US" u="sng" dirty="0">
                <a:latin typeface="HG丸ｺﾞｼｯｸM-PRO" panose="020F0600000000000000" pitchFamily="50" charset="-128"/>
                <a:ea typeface="HG丸ｺﾞｼｯｸM-PRO" panose="020F0600000000000000" pitchFamily="50" charset="-128"/>
              </a:rPr>
              <a:t>１～３　港湾の概要、対象範囲、取組方針</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53239356-E492-4EF4-A364-1687472A59EC}"/>
              </a:ext>
            </a:extLst>
          </p:cNvPr>
          <p:cNvSpPr txBox="1"/>
          <p:nvPr/>
        </p:nvSpPr>
        <p:spPr>
          <a:xfrm>
            <a:off x="15444" y="506204"/>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＜１．基本的な方針における主な記載内容＞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FE53F57A-FC27-4AB1-8760-3408E4AAEFD6}"/>
              </a:ext>
            </a:extLst>
          </p:cNvPr>
          <p:cNvGraphicFramePr>
            <a:graphicFrameLocks noGrp="1"/>
          </p:cNvGraphicFramePr>
          <p:nvPr>
            <p:extLst>
              <p:ext uri="{D42A27DB-BD31-4B8C-83A1-F6EECF244321}">
                <p14:modId xmlns:p14="http://schemas.microsoft.com/office/powerpoint/2010/main" val="2503940005"/>
              </p:ext>
            </p:extLst>
          </p:nvPr>
        </p:nvGraphicFramePr>
        <p:xfrm>
          <a:off x="287206" y="1575607"/>
          <a:ext cx="8187092" cy="3953147"/>
        </p:xfrm>
        <a:graphic>
          <a:graphicData uri="http://schemas.openxmlformats.org/drawingml/2006/table">
            <a:tbl>
              <a:tblPr firstRow="1" bandRow="1">
                <a:tableStyleId>{5C22544A-7EE6-4342-B048-85BDC9FD1C3A}</a:tableStyleId>
              </a:tblPr>
              <a:tblGrid>
                <a:gridCol w="1017497">
                  <a:extLst>
                    <a:ext uri="{9D8B030D-6E8A-4147-A177-3AD203B41FA5}">
                      <a16:colId xmlns:a16="http://schemas.microsoft.com/office/drawing/2014/main" val="1905241061"/>
                    </a:ext>
                  </a:extLst>
                </a:gridCol>
                <a:gridCol w="2389865">
                  <a:extLst>
                    <a:ext uri="{9D8B030D-6E8A-4147-A177-3AD203B41FA5}">
                      <a16:colId xmlns:a16="http://schemas.microsoft.com/office/drawing/2014/main" val="836286386"/>
                    </a:ext>
                  </a:extLst>
                </a:gridCol>
                <a:gridCol w="2389865">
                  <a:extLst>
                    <a:ext uri="{9D8B030D-6E8A-4147-A177-3AD203B41FA5}">
                      <a16:colId xmlns:a16="http://schemas.microsoft.com/office/drawing/2014/main" val="3705130867"/>
                    </a:ext>
                  </a:extLst>
                </a:gridCol>
                <a:gridCol w="2389865">
                  <a:extLst>
                    <a:ext uri="{9D8B030D-6E8A-4147-A177-3AD203B41FA5}">
                      <a16:colId xmlns:a16="http://schemas.microsoft.com/office/drawing/2014/main" val="1769381"/>
                    </a:ext>
                  </a:extLst>
                </a:gridCol>
              </a:tblGrid>
              <a:tr h="428553">
                <a:tc>
                  <a:txBody>
                    <a:bodyPr/>
                    <a:lstStyle/>
                    <a:p>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大阪港</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堺泉北港</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阪南港</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6801317"/>
                  </a:ext>
                </a:extLst>
              </a:tr>
              <a:tr h="868143">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港湾の</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概要</a:t>
                      </a:r>
                    </a:p>
                  </a:txBody>
                  <a:tcPr marL="88028" marR="88028" marT="44014" marB="440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・西日本の一大物流拠点</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・近畿圏の経済活動を支え</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る輸出入の拠点</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・原油や</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LNG</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等のエネル</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ギー供給拠点</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・中古車輸出拠点</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・製造業や物流・保管施設</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等の企業進出の進展</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4160640"/>
                  </a:ext>
                </a:extLst>
              </a:tr>
              <a:tr h="808859">
                <a:tc>
                  <a:txBody>
                    <a:bodyPr/>
                    <a:lstStyle/>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対象範囲</a:t>
                      </a:r>
                    </a:p>
                  </a:txBody>
                  <a:tcPr marL="88028" marR="88028" marT="44014" marB="440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１）港湾ターミナル内</a:t>
                      </a:r>
                    </a:p>
                    <a:p>
                      <a:r>
                        <a:rPr lang="ja-JP" altLang="en-US" sz="1400" dirty="0">
                          <a:solidFill>
                            <a:schemeClr val="tx1"/>
                          </a:solidFill>
                          <a:latin typeface="HG丸ｺﾞｼｯｸM-PRO" panose="020F0600000000000000" pitchFamily="50" charset="-128"/>
                          <a:ea typeface="HG丸ｺﾞｼｯｸM-PRO" panose="020F0600000000000000" pitchFamily="50" charset="-128"/>
                        </a:rPr>
                        <a:t>２）港湾ターミナルを出入りする船舶・車両</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３）港湾ターミナル外</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929934"/>
                  </a:ext>
                </a:extLst>
              </a:tr>
              <a:tr h="808859">
                <a:tc rowSpan="3">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HG丸ｺﾞｼｯｸM-PRO" panose="020F0600000000000000" pitchFamily="50" charset="-128"/>
                          <a:ea typeface="HG丸ｺﾞｼｯｸM-PRO" panose="020F0600000000000000" pitchFamily="50" charset="-128"/>
                        </a:rPr>
                        <a:t>取組方針</a:t>
                      </a:r>
                    </a:p>
                  </a:txBody>
                  <a:tcPr marL="88028" marR="88028" marT="44014" marB="440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水素・燃料アンモニア・</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e-methane</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e-</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メタン）等次世代エネルギーの二次受入・供給拠点化</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水素・燃料アンモニア・</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e-methane</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e-</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メタン）等の次世代エネルギーの輸入拠点化</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水素・燃料アンモニア・</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e-methane</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e-</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メタン）等次世代エネルギーの二次受入・供給拠点化</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1623854"/>
                  </a:ext>
                </a:extLst>
              </a:tr>
              <a:tr h="37422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gridSpan="3">
                  <a:txBody>
                    <a:bodyPr/>
                    <a:lstStyle/>
                    <a:p>
                      <a:pPr algn="l"/>
                      <a:r>
                        <a:rPr kumimoji="1" lang="ja-JP" altLang="en-US" sz="1400" b="0" u="none" dirty="0">
                          <a:solidFill>
                            <a:schemeClr val="tx1"/>
                          </a:solidFill>
                          <a:latin typeface="HG丸ｺﾞｼｯｸM-PRO" panose="020F0600000000000000" pitchFamily="50" charset="-128"/>
                          <a:ea typeface="HG丸ｺﾞｼｯｸM-PRO" panose="020F0600000000000000" pitchFamily="50" charset="-128"/>
                        </a:rPr>
                        <a:t>・船舶への水素・燃料アンモニア・</a:t>
                      </a:r>
                      <a:r>
                        <a:rPr kumimoji="1" lang="en-US" altLang="ja-JP" sz="1400" b="0" u="none" dirty="0">
                          <a:solidFill>
                            <a:schemeClr val="tx1"/>
                          </a:solidFill>
                          <a:latin typeface="HG丸ｺﾞｼｯｸM-PRO" panose="020F0600000000000000" pitchFamily="50" charset="-128"/>
                          <a:ea typeface="HG丸ｺﾞｼｯｸM-PRO" panose="020F0600000000000000" pitchFamily="50" charset="-128"/>
                        </a:rPr>
                        <a:t>e-</a:t>
                      </a:r>
                      <a:r>
                        <a:rPr kumimoji="1" lang="ja-JP" altLang="en-US" sz="1400" b="0" u="none" dirty="0">
                          <a:solidFill>
                            <a:schemeClr val="tx1"/>
                          </a:solidFill>
                          <a:latin typeface="HG丸ｺﾞｼｯｸM-PRO" panose="020F0600000000000000" pitchFamily="50" charset="-128"/>
                          <a:ea typeface="HG丸ｺﾞｼｯｸM-PRO" panose="020F0600000000000000" pitchFamily="50" charset="-128"/>
                        </a:rPr>
                        <a:t>メタン等のバンカリング拠点の形成、</a:t>
                      </a:r>
                      <a:r>
                        <a:rPr kumimoji="1" lang="en-US" altLang="ja-JP" sz="1400" b="0" u="none" dirty="0">
                          <a:solidFill>
                            <a:schemeClr val="tx1"/>
                          </a:solidFill>
                          <a:latin typeface="HG丸ｺﾞｼｯｸM-PRO" panose="020F0600000000000000" pitchFamily="50" charset="-128"/>
                          <a:ea typeface="HG丸ｺﾞｼｯｸM-PRO" panose="020F0600000000000000" pitchFamily="50" charset="-128"/>
                        </a:rPr>
                        <a:t>LNG</a:t>
                      </a:r>
                      <a:r>
                        <a:rPr kumimoji="1" lang="ja-JP" altLang="en-US" sz="1400" b="0" u="none" dirty="0">
                          <a:solidFill>
                            <a:schemeClr val="tx1"/>
                          </a:solidFill>
                          <a:latin typeface="HG丸ｺﾞｼｯｸM-PRO" panose="020F0600000000000000" pitchFamily="50" charset="-128"/>
                          <a:ea typeface="HG丸ｺﾞｼｯｸM-PRO" panose="020F0600000000000000" pitchFamily="50" charset="-128"/>
                        </a:rPr>
                        <a:t>バン</a:t>
                      </a:r>
                      <a:endParaRPr kumimoji="1" lang="en-US" altLang="ja-JP" sz="1400" b="0" u="none"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400" b="0" u="none" dirty="0">
                          <a:solidFill>
                            <a:schemeClr val="tx1"/>
                          </a:solidFill>
                          <a:latin typeface="HG丸ｺﾞｼｯｸM-PRO" panose="020F0600000000000000" pitchFamily="50" charset="-128"/>
                          <a:ea typeface="HG丸ｺﾞｼｯｸM-PRO" panose="020F0600000000000000" pitchFamily="50" charset="-128"/>
                        </a:rPr>
                        <a:t>　カリング拠点の形成</a:t>
                      </a: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tc>
                <a:tc hMerge="1">
                  <a:txBody>
                    <a:bodyPr/>
                    <a:lstStyle/>
                    <a:p>
                      <a:endParaRPr kumimoji="1" lang="ja-JP" altLang="en-US"/>
                    </a:p>
                  </a:txBody>
                  <a:tcPr/>
                </a:tc>
                <a:extLst>
                  <a:ext uri="{0D108BD9-81ED-4DB2-BD59-A6C34878D82A}">
                    <a16:rowId xmlns:a16="http://schemas.microsoft.com/office/drawing/2014/main" val="871110311"/>
                  </a:ext>
                </a:extLst>
              </a:tr>
              <a:tr h="391376">
                <a:tc vMerge="1">
                  <a:txBody>
                    <a:bodyPr/>
                    <a:lstStyle/>
                    <a:p>
                      <a:endParaRPr kumimoji="1" lang="ja-JP" altLang="en-US"/>
                    </a:p>
                  </a:txBody>
                  <a:tcPr/>
                </a:tc>
                <a:tc grid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・停泊船舶への陸上電力供給・港湾荷役機械の低炭素化・脱炭素化</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txBody>
                  <a:tcPr marL="88028" marR="88028" marT="44014" marB="440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6180639"/>
                  </a:ext>
                </a:extLst>
              </a:tr>
            </a:tbl>
          </a:graphicData>
        </a:graphic>
      </p:graphicFrame>
      <p:sp>
        <p:nvSpPr>
          <p:cNvPr id="3" name="スライド番号プレースホルダー 2"/>
          <p:cNvSpPr>
            <a:spLocks noGrp="1"/>
          </p:cNvSpPr>
          <p:nvPr>
            <p:ph type="sldNum" sz="quarter" idx="12"/>
          </p:nvPr>
        </p:nvSpPr>
        <p:spPr>
          <a:xfrm>
            <a:off x="7086600" y="6356351"/>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2</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3E52968A-193C-6F4C-DDB2-DC0151548CAA}"/>
              </a:ext>
            </a:extLst>
          </p:cNvPr>
          <p:cNvSpPr txBox="1"/>
          <p:nvPr/>
        </p:nvSpPr>
        <p:spPr>
          <a:xfrm>
            <a:off x="6042991" y="5588038"/>
            <a:ext cx="2542249"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内容は</a:t>
            </a:r>
            <a:r>
              <a:rPr lang="en-US" altLang="ja-JP" sz="1200" dirty="0">
                <a:latin typeface="HG丸ｺﾞｼｯｸM-PRO" panose="020F0600000000000000" pitchFamily="50" charset="-128"/>
                <a:ea typeface="HG丸ｺﾞｼｯｸM-PRO" panose="020F0600000000000000" pitchFamily="50" charset="-128"/>
              </a:rPr>
              <a:t>CNP</a:t>
            </a:r>
            <a:r>
              <a:rPr lang="ja-JP" altLang="en-US" sz="1200" dirty="0">
                <a:latin typeface="HG丸ｺﾞｼｯｸM-PRO" panose="020F0600000000000000" pitchFamily="50" charset="-128"/>
                <a:ea typeface="HG丸ｺﾞｼｯｸM-PRO" panose="020F0600000000000000" pitchFamily="50" charset="-128"/>
              </a:rPr>
              <a:t>形成計画のとおり</a:t>
            </a:r>
            <a:endParaRPr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26889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大阪港・堺泉北港・阪南港港湾脱炭素化推進計画骨子案の概要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53239356-E492-4EF4-A364-1687472A59EC}"/>
              </a:ext>
            </a:extLst>
          </p:cNvPr>
          <p:cNvSpPr txBox="1"/>
          <p:nvPr/>
        </p:nvSpPr>
        <p:spPr>
          <a:xfrm>
            <a:off x="15444" y="916259"/>
            <a:ext cx="8858250" cy="369332"/>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2-1. </a:t>
            </a:r>
            <a:r>
              <a:rPr lang="ja-JP" altLang="en-US" u="sng" dirty="0">
                <a:latin typeface="HG丸ｺﾞｼｯｸM-PRO" panose="020F0600000000000000" pitchFamily="50" charset="-128"/>
                <a:ea typeface="HG丸ｺﾞｼｯｸM-PRO" panose="020F0600000000000000" pitchFamily="50" charset="-128"/>
              </a:rPr>
              <a:t>港湾脱炭素化推進計画の目標</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53239356-E492-4EF4-A364-1687472A59EC}"/>
              </a:ext>
            </a:extLst>
          </p:cNvPr>
          <p:cNvSpPr txBox="1"/>
          <p:nvPr/>
        </p:nvSpPr>
        <p:spPr>
          <a:xfrm>
            <a:off x="15444" y="506204"/>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＜２．計画の目標における主な記載内容＞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56825221"/>
              </p:ext>
            </p:extLst>
          </p:nvPr>
        </p:nvGraphicFramePr>
        <p:xfrm>
          <a:off x="607987" y="1298214"/>
          <a:ext cx="7806873" cy="1259840"/>
        </p:xfrm>
        <a:graphic>
          <a:graphicData uri="http://schemas.openxmlformats.org/drawingml/2006/table">
            <a:tbl>
              <a:tblPr firstRow="1" bandRow="1">
                <a:tableStyleId>{5C22544A-7EE6-4342-B048-85BDC9FD1C3A}</a:tableStyleId>
              </a:tblPr>
              <a:tblGrid>
                <a:gridCol w="1918291">
                  <a:extLst>
                    <a:ext uri="{9D8B030D-6E8A-4147-A177-3AD203B41FA5}">
                      <a16:colId xmlns:a16="http://schemas.microsoft.com/office/drawing/2014/main" val="885350541"/>
                    </a:ext>
                  </a:extLst>
                </a:gridCol>
                <a:gridCol w="1918291">
                  <a:extLst>
                    <a:ext uri="{9D8B030D-6E8A-4147-A177-3AD203B41FA5}">
                      <a16:colId xmlns:a16="http://schemas.microsoft.com/office/drawing/2014/main" val="3492071281"/>
                    </a:ext>
                  </a:extLst>
                </a:gridCol>
                <a:gridCol w="2052000">
                  <a:extLst>
                    <a:ext uri="{9D8B030D-6E8A-4147-A177-3AD203B41FA5}">
                      <a16:colId xmlns:a16="http://schemas.microsoft.com/office/drawing/2014/main" val="1763592885"/>
                    </a:ext>
                  </a:extLst>
                </a:gridCol>
                <a:gridCol w="1918291">
                  <a:extLst>
                    <a:ext uri="{9D8B030D-6E8A-4147-A177-3AD203B41FA5}">
                      <a16:colId xmlns:a16="http://schemas.microsoft.com/office/drawing/2014/main" val="3477320140"/>
                    </a:ext>
                  </a:extLst>
                </a:gridCol>
              </a:tblGrid>
              <a:tr h="370840">
                <a:tc rowSpan="2">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KPI</a:t>
                      </a:r>
                    </a:p>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（重要達成度指標）</a:t>
                      </a:r>
                      <a:endParaRPr kumimoji="1" lang="en-US" altLang="ja-JP" sz="14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具体的な数値目標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5112107"/>
                  </a:ext>
                </a:extLst>
              </a:tr>
              <a:tr h="370840">
                <a:tc v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短期（</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2025</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中期（</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2030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長期（</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2050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7572"/>
                  </a:ext>
                </a:extLst>
              </a:tr>
              <a:tr h="370840">
                <a:tc>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KPI</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CO2</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排出量）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err="1">
                          <a:solidFill>
                            <a:schemeClr val="tx1"/>
                          </a:solidFill>
                          <a:latin typeface="HG丸ｺﾞｼｯｸM-PRO" panose="020F0600000000000000" pitchFamily="50" charset="-128"/>
                          <a:ea typeface="HG丸ｺﾞｼｯｸM-PRO" panose="020F0600000000000000" pitchFamily="50" charset="-128"/>
                        </a:rPr>
                        <a:t>ー</a:t>
                      </a:r>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4,314</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2013</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46%</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実質</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2000887"/>
                  </a:ext>
                </a:extLst>
              </a:tr>
            </a:tbl>
          </a:graphicData>
        </a:graphic>
      </p:graphicFrame>
      <p:sp>
        <p:nvSpPr>
          <p:cNvPr id="2" name="スライド番号プレースホルダー 1"/>
          <p:cNvSpPr>
            <a:spLocks noGrp="1"/>
          </p:cNvSpPr>
          <p:nvPr>
            <p:ph type="sldNum" sz="quarter" idx="12"/>
          </p:nvPr>
        </p:nvSpPr>
        <p:spPr>
          <a:xfrm>
            <a:off x="7086600" y="6356351"/>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3</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C4E586A1-DC0B-3100-2955-6448CD3819B6}"/>
              </a:ext>
            </a:extLst>
          </p:cNvPr>
          <p:cNvSpPr txBox="1"/>
          <p:nvPr/>
        </p:nvSpPr>
        <p:spPr>
          <a:xfrm>
            <a:off x="15444" y="3262126"/>
            <a:ext cx="8858250" cy="369332"/>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2-2. </a:t>
            </a:r>
            <a:r>
              <a:rPr lang="ja-JP" altLang="en-US" u="sng" dirty="0">
                <a:latin typeface="HG丸ｺﾞｼｯｸM-PRO" panose="020F0600000000000000" pitchFamily="50" charset="-128"/>
                <a:ea typeface="HG丸ｺﾞｼｯｸM-PRO" panose="020F0600000000000000" pitchFamily="50" charset="-128"/>
              </a:rPr>
              <a:t>温室効果ガス（</a:t>
            </a:r>
            <a:r>
              <a:rPr lang="en-US" altLang="ja-JP" u="sng" dirty="0">
                <a:latin typeface="HG丸ｺﾞｼｯｸM-PRO" panose="020F0600000000000000" pitchFamily="50" charset="-128"/>
                <a:ea typeface="HG丸ｺﾞｼｯｸM-PRO" panose="020F0600000000000000" pitchFamily="50" charset="-128"/>
              </a:rPr>
              <a:t>CO2</a:t>
            </a:r>
            <a:r>
              <a:rPr lang="ja-JP" altLang="en-US" u="sng" dirty="0">
                <a:latin typeface="HG丸ｺﾞｼｯｸM-PRO" panose="020F0600000000000000" pitchFamily="50" charset="-128"/>
                <a:ea typeface="HG丸ｺﾞｼｯｸM-PRO" panose="020F0600000000000000" pitchFamily="50" charset="-128"/>
              </a:rPr>
              <a:t>）の排出量の推計</a:t>
            </a:r>
            <a:endParaRPr lang="en-US" altLang="ja-JP" u="sng" dirty="0">
              <a:latin typeface="HG丸ｺﾞｼｯｸM-PRO" panose="020F0600000000000000" pitchFamily="50" charset="-128"/>
              <a:ea typeface="HG丸ｺﾞｼｯｸM-PRO" panose="020F0600000000000000" pitchFamily="50" charset="-128"/>
            </a:endParaRPr>
          </a:p>
        </p:txBody>
      </p:sp>
      <p:graphicFrame>
        <p:nvGraphicFramePr>
          <p:cNvPr id="14" name="表 14">
            <a:extLst>
              <a:ext uri="{FF2B5EF4-FFF2-40B4-BE49-F238E27FC236}">
                <a16:creationId xmlns:a16="http://schemas.microsoft.com/office/drawing/2014/main" id="{F22B3295-8912-DF16-FF33-ABE2989B12C1}"/>
              </a:ext>
            </a:extLst>
          </p:cNvPr>
          <p:cNvGraphicFramePr>
            <a:graphicFrameLocks noGrp="1"/>
          </p:cNvGraphicFramePr>
          <p:nvPr>
            <p:extLst>
              <p:ext uri="{D42A27DB-BD31-4B8C-83A1-F6EECF244321}">
                <p14:modId xmlns:p14="http://schemas.microsoft.com/office/powerpoint/2010/main" val="2207174729"/>
              </p:ext>
            </p:extLst>
          </p:nvPr>
        </p:nvGraphicFramePr>
        <p:xfrm>
          <a:off x="607986" y="3697966"/>
          <a:ext cx="7806873" cy="2225040"/>
        </p:xfrm>
        <a:graphic>
          <a:graphicData uri="http://schemas.openxmlformats.org/drawingml/2006/table">
            <a:tbl>
              <a:tblPr firstRow="1" bandRow="1">
                <a:tableStyleId>{5C22544A-7EE6-4342-B048-85BDC9FD1C3A}</a:tableStyleId>
              </a:tblPr>
              <a:tblGrid>
                <a:gridCol w="1933435">
                  <a:extLst>
                    <a:ext uri="{9D8B030D-6E8A-4147-A177-3AD203B41FA5}">
                      <a16:colId xmlns:a16="http://schemas.microsoft.com/office/drawing/2014/main" val="169119895"/>
                    </a:ext>
                  </a:extLst>
                </a:gridCol>
                <a:gridCol w="1954555">
                  <a:extLst>
                    <a:ext uri="{9D8B030D-6E8A-4147-A177-3AD203B41FA5}">
                      <a16:colId xmlns:a16="http://schemas.microsoft.com/office/drawing/2014/main" val="3254314555"/>
                    </a:ext>
                  </a:extLst>
                </a:gridCol>
                <a:gridCol w="1954555">
                  <a:extLst>
                    <a:ext uri="{9D8B030D-6E8A-4147-A177-3AD203B41FA5}">
                      <a16:colId xmlns:a16="http://schemas.microsoft.com/office/drawing/2014/main" val="759284685"/>
                    </a:ext>
                  </a:extLst>
                </a:gridCol>
                <a:gridCol w="1964328">
                  <a:extLst>
                    <a:ext uri="{9D8B030D-6E8A-4147-A177-3AD203B41FA5}">
                      <a16:colId xmlns:a16="http://schemas.microsoft.com/office/drawing/2014/main" val="2942516152"/>
                    </a:ext>
                  </a:extLst>
                </a:gridCol>
              </a:tblGrid>
              <a:tr h="370840">
                <a:tc rowSpan="2">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所有・管理者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CO2</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排出量（年間）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3544945"/>
                  </a:ext>
                </a:extLst>
              </a:tr>
              <a:tr h="370840">
                <a:tc v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2013</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2021</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37960750"/>
                  </a:ext>
                </a:extLst>
              </a:tr>
              <a:tr h="370840">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大阪市</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港湾管理者</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2,045</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1,933</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359795"/>
                  </a:ext>
                </a:extLst>
              </a:tr>
              <a:tr h="370840">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堺泉北港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大阪府</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港湾管理者</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5,452</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5,183</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9095614"/>
                  </a:ext>
                </a:extLst>
              </a:tr>
              <a:tr h="370840">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阪南港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大阪府</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港湾管理者</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493</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348</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5953439"/>
                  </a:ext>
                </a:extLst>
              </a:tr>
              <a:tr h="370840">
                <a:tc gridSpan="2">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7,990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7,464</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5145583"/>
                  </a:ext>
                </a:extLst>
              </a:tr>
            </a:tbl>
          </a:graphicData>
        </a:graphic>
      </p:graphicFrame>
      <p:sp>
        <p:nvSpPr>
          <p:cNvPr id="16" name="テキスト ボックス 15">
            <a:extLst>
              <a:ext uri="{FF2B5EF4-FFF2-40B4-BE49-F238E27FC236}">
                <a16:creationId xmlns:a16="http://schemas.microsoft.com/office/drawing/2014/main" id="{3E52968A-193C-6F4C-DDB2-DC0151548CAA}"/>
              </a:ext>
            </a:extLst>
          </p:cNvPr>
          <p:cNvSpPr txBox="1"/>
          <p:nvPr/>
        </p:nvSpPr>
        <p:spPr>
          <a:xfrm>
            <a:off x="6029739" y="5962762"/>
            <a:ext cx="2485611"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内容は</a:t>
            </a:r>
            <a:r>
              <a:rPr lang="en-US" altLang="ja-JP" sz="1200" dirty="0">
                <a:latin typeface="HG丸ｺﾞｼｯｸM-PRO" panose="020F0600000000000000" pitchFamily="50" charset="-128"/>
                <a:ea typeface="HG丸ｺﾞｼｯｸM-PRO" panose="020F0600000000000000" pitchFamily="50" charset="-128"/>
              </a:rPr>
              <a:t>CNP</a:t>
            </a:r>
            <a:r>
              <a:rPr lang="ja-JP" altLang="en-US" sz="1200" dirty="0">
                <a:latin typeface="HG丸ｺﾞｼｯｸM-PRO" panose="020F0600000000000000" pitchFamily="50" charset="-128"/>
                <a:ea typeface="HG丸ｺﾞｼｯｸM-PRO" panose="020F0600000000000000" pitchFamily="50" charset="-128"/>
              </a:rPr>
              <a:t>形成計画のとおり</a:t>
            </a:r>
            <a:endParaRPr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0408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大阪港・堺泉北港・阪南港港湾脱炭素化推進計画骨子案の概要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356351"/>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4</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FA39BEF1-0DAE-8E1D-78FD-FD0F76FB7AF6}"/>
              </a:ext>
            </a:extLst>
          </p:cNvPr>
          <p:cNvSpPr txBox="1"/>
          <p:nvPr/>
        </p:nvSpPr>
        <p:spPr>
          <a:xfrm>
            <a:off x="15444" y="866493"/>
            <a:ext cx="8858250" cy="369332"/>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2-3. </a:t>
            </a:r>
            <a:r>
              <a:rPr lang="ja-JP" altLang="en-US" u="sng" dirty="0">
                <a:latin typeface="HG丸ｺﾞｼｯｸM-PRO" panose="020F0600000000000000" pitchFamily="50" charset="-128"/>
                <a:ea typeface="HG丸ｺﾞｼｯｸM-PRO" panose="020F0600000000000000" pitchFamily="50" charset="-128"/>
              </a:rPr>
              <a:t>温室効果ガスの吸収量の推計</a:t>
            </a:r>
            <a:endParaRPr lang="en-US" altLang="ja-JP" u="sng"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A9E1A5CC-22F0-21F3-6554-60838E6D72D2}"/>
              </a:ext>
            </a:extLst>
          </p:cNvPr>
          <p:cNvSpPr txBox="1"/>
          <p:nvPr/>
        </p:nvSpPr>
        <p:spPr>
          <a:xfrm>
            <a:off x="4850296" y="3517090"/>
            <a:ext cx="2548048"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内容は</a:t>
            </a:r>
            <a:r>
              <a:rPr lang="en-US" altLang="ja-JP" sz="1200" dirty="0">
                <a:latin typeface="HG丸ｺﾞｼｯｸM-PRO" panose="020F0600000000000000" pitchFamily="50" charset="-128"/>
                <a:ea typeface="HG丸ｺﾞｼｯｸM-PRO" panose="020F0600000000000000" pitchFamily="50" charset="-128"/>
              </a:rPr>
              <a:t>CNP</a:t>
            </a:r>
            <a:r>
              <a:rPr lang="ja-JP" altLang="en-US" sz="1200" dirty="0">
                <a:latin typeface="HG丸ｺﾞｼｯｸM-PRO" panose="020F0600000000000000" pitchFamily="50" charset="-128"/>
                <a:ea typeface="HG丸ｺﾞｼｯｸM-PRO" panose="020F0600000000000000" pitchFamily="50" charset="-128"/>
              </a:rPr>
              <a:t>形成計画のとおり</a:t>
            </a:r>
            <a:endParaRPr lang="en-US" altLang="ja-JP" sz="1200" dirty="0">
              <a:latin typeface="HG丸ｺﾞｼｯｸM-PRO" panose="020F0600000000000000" pitchFamily="50" charset="-128"/>
              <a:ea typeface="HG丸ｺﾞｼｯｸM-PRO" panose="020F0600000000000000" pitchFamily="50" charset="-128"/>
            </a:endParaRPr>
          </a:p>
        </p:txBody>
      </p:sp>
      <p:graphicFrame>
        <p:nvGraphicFramePr>
          <p:cNvPr id="9" name="表 14">
            <a:extLst>
              <a:ext uri="{FF2B5EF4-FFF2-40B4-BE49-F238E27FC236}">
                <a16:creationId xmlns:a16="http://schemas.microsoft.com/office/drawing/2014/main" id="{AE5A3F00-95D4-4ED7-9208-D0A7BA8134C9}"/>
              </a:ext>
            </a:extLst>
          </p:cNvPr>
          <p:cNvGraphicFramePr>
            <a:graphicFrameLocks noGrp="1"/>
          </p:cNvGraphicFramePr>
          <p:nvPr>
            <p:extLst>
              <p:ext uri="{D42A27DB-BD31-4B8C-83A1-F6EECF244321}">
                <p14:modId xmlns:p14="http://schemas.microsoft.com/office/powerpoint/2010/main" val="820330551"/>
              </p:ext>
            </p:extLst>
          </p:nvPr>
        </p:nvGraphicFramePr>
        <p:xfrm>
          <a:off x="1694970" y="1271101"/>
          <a:ext cx="5499198" cy="2225040"/>
        </p:xfrm>
        <a:graphic>
          <a:graphicData uri="http://schemas.openxmlformats.org/drawingml/2006/table">
            <a:tbl>
              <a:tblPr firstRow="1" bandRow="1">
                <a:tableStyleId>{5C22544A-7EE6-4342-B048-85BDC9FD1C3A}</a:tableStyleId>
              </a:tblPr>
              <a:tblGrid>
                <a:gridCol w="1900321">
                  <a:extLst>
                    <a:ext uri="{9D8B030D-6E8A-4147-A177-3AD203B41FA5}">
                      <a16:colId xmlns:a16="http://schemas.microsoft.com/office/drawing/2014/main" val="169119895"/>
                    </a:ext>
                  </a:extLst>
                </a:gridCol>
                <a:gridCol w="1921079">
                  <a:extLst>
                    <a:ext uri="{9D8B030D-6E8A-4147-A177-3AD203B41FA5}">
                      <a16:colId xmlns:a16="http://schemas.microsoft.com/office/drawing/2014/main" val="3254314555"/>
                    </a:ext>
                  </a:extLst>
                </a:gridCol>
                <a:gridCol w="1677798">
                  <a:extLst>
                    <a:ext uri="{9D8B030D-6E8A-4147-A177-3AD203B41FA5}">
                      <a16:colId xmlns:a16="http://schemas.microsoft.com/office/drawing/2014/main" val="2942516152"/>
                    </a:ext>
                  </a:extLst>
                </a:gridCol>
              </a:tblGrid>
              <a:tr h="370840">
                <a:tc rowSpan="2">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所有・管理者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CO2</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吸収量</a:t>
                      </a:r>
                      <a:endParaRPr kumimoji="1" lang="en-US" altLang="ja-JP" sz="14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3544945"/>
                  </a:ext>
                </a:extLst>
              </a:tr>
              <a:tr h="370840">
                <a:tc v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2021</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37960750"/>
                  </a:ext>
                </a:extLst>
              </a:tr>
              <a:tr h="370840">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大阪市</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港湾管理者</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170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359795"/>
                  </a:ext>
                </a:extLst>
              </a:tr>
              <a:tr h="370840">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堺泉北港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大阪府</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港湾管理者</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26</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9095614"/>
                  </a:ext>
                </a:extLst>
              </a:tr>
              <a:tr h="370840">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阪南港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大阪府</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港湾管理者</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13</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5953439"/>
                  </a:ext>
                </a:extLst>
              </a:tr>
              <a:tr h="370840">
                <a:tc gridSpan="2">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209</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5145583"/>
                  </a:ext>
                </a:extLst>
              </a:tr>
            </a:tbl>
          </a:graphicData>
        </a:graphic>
      </p:graphicFrame>
      <p:sp>
        <p:nvSpPr>
          <p:cNvPr id="11" name="テキスト ボックス 10">
            <a:extLst>
              <a:ext uri="{FF2B5EF4-FFF2-40B4-BE49-F238E27FC236}">
                <a16:creationId xmlns:a16="http://schemas.microsoft.com/office/drawing/2014/main" id="{8494BD43-849E-1EEF-F43B-B82AB51FA351}"/>
              </a:ext>
            </a:extLst>
          </p:cNvPr>
          <p:cNvSpPr txBox="1"/>
          <p:nvPr/>
        </p:nvSpPr>
        <p:spPr>
          <a:xfrm>
            <a:off x="15444" y="4046758"/>
            <a:ext cx="8858250" cy="923330"/>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2-4. </a:t>
            </a:r>
            <a:r>
              <a:rPr lang="ja-JP" altLang="en-US" u="sng" dirty="0">
                <a:latin typeface="HG丸ｺﾞｼｯｸM-PRO" panose="020F0600000000000000" pitchFamily="50" charset="-128"/>
                <a:ea typeface="HG丸ｺﾞｼｯｸM-PRO" panose="020F0600000000000000" pitchFamily="50" charset="-128"/>
              </a:rPr>
              <a:t>温室効果ガスの排出量の削減目標の検討</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中期目標（</a:t>
            </a:r>
            <a:r>
              <a:rPr lang="en-US" altLang="ja-JP" dirty="0">
                <a:latin typeface="HG丸ｺﾞｼｯｸM-PRO" panose="020F0600000000000000" pitchFamily="50" charset="-128"/>
                <a:ea typeface="HG丸ｺﾞｼｯｸM-PRO" panose="020F0600000000000000" pitchFamily="50" charset="-128"/>
              </a:rPr>
              <a:t>2030</a:t>
            </a:r>
            <a:r>
              <a:rPr lang="ja-JP" altLang="en-US" dirty="0">
                <a:latin typeface="HG丸ｺﾞｼｯｸM-PRO" panose="020F0600000000000000" pitchFamily="50" charset="-128"/>
                <a:ea typeface="HG丸ｺﾞｼｯｸM-PRO" panose="020F0600000000000000" pitchFamily="50" charset="-128"/>
              </a:rPr>
              <a:t>年度）：</a:t>
            </a:r>
            <a:r>
              <a:rPr lang="en-US" altLang="ja-JP" dirty="0">
                <a:latin typeface="HG丸ｺﾞｼｯｸM-PRO" panose="020F0600000000000000" pitchFamily="50" charset="-128"/>
                <a:ea typeface="HG丸ｺﾞｼｯｸM-PRO" panose="020F0600000000000000" pitchFamily="50" charset="-128"/>
              </a:rPr>
              <a:t>2013</a:t>
            </a:r>
            <a:r>
              <a:rPr lang="ja-JP" altLang="en-US" dirty="0">
                <a:latin typeface="HG丸ｺﾞｼｯｸM-PRO" panose="020F0600000000000000" pitchFamily="50" charset="-128"/>
                <a:ea typeface="HG丸ｺﾞｼｯｸM-PRO" panose="020F0600000000000000" pitchFamily="50" charset="-128"/>
              </a:rPr>
              <a:t>年度比で</a:t>
            </a:r>
            <a:r>
              <a:rPr lang="en-US" altLang="ja-JP" dirty="0">
                <a:latin typeface="HG丸ｺﾞｼｯｸM-PRO" panose="020F0600000000000000" pitchFamily="50" charset="-128"/>
                <a:ea typeface="HG丸ｺﾞｼｯｸM-PRO" panose="020F0600000000000000" pitchFamily="50" charset="-128"/>
              </a:rPr>
              <a:t>46</a:t>
            </a:r>
            <a:r>
              <a:rPr lang="ja-JP" altLang="en-US" dirty="0">
                <a:latin typeface="HG丸ｺﾞｼｯｸM-PRO" panose="020F0600000000000000" pitchFamily="50" charset="-128"/>
                <a:ea typeface="HG丸ｺﾞｼｯｸM-PRO" panose="020F0600000000000000" pitchFamily="50" charset="-128"/>
              </a:rPr>
              <a:t>％削減</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長期目標（</a:t>
            </a:r>
            <a:r>
              <a:rPr lang="en-US" altLang="ja-JP" dirty="0">
                <a:latin typeface="HG丸ｺﾞｼｯｸM-PRO" panose="020F0600000000000000" pitchFamily="50" charset="-128"/>
                <a:ea typeface="HG丸ｺﾞｼｯｸM-PRO" panose="020F0600000000000000" pitchFamily="50" charset="-128"/>
              </a:rPr>
              <a:t>2050</a:t>
            </a:r>
            <a:r>
              <a:rPr lang="ja-JP" altLang="en-US" dirty="0">
                <a:latin typeface="HG丸ｺﾞｼｯｸM-PRO" panose="020F0600000000000000" pitchFamily="50" charset="-128"/>
                <a:ea typeface="HG丸ｺﾞｼｯｸM-PRO" panose="020F0600000000000000" pitchFamily="50" charset="-128"/>
              </a:rPr>
              <a:t>年）　：</a:t>
            </a:r>
            <a:r>
              <a:rPr lang="en-US" altLang="ja-JP" dirty="0">
                <a:latin typeface="HG丸ｺﾞｼｯｸM-PRO" panose="020F0600000000000000" pitchFamily="50" charset="-128"/>
                <a:ea typeface="HG丸ｺﾞｼｯｸM-PRO" panose="020F0600000000000000" pitchFamily="50" charset="-128"/>
              </a:rPr>
              <a:t>2013</a:t>
            </a:r>
            <a:r>
              <a:rPr lang="ja-JP" altLang="en-US" dirty="0">
                <a:latin typeface="HG丸ｺﾞｼｯｸM-PRO" panose="020F0600000000000000" pitchFamily="50" charset="-128"/>
                <a:ea typeface="HG丸ｺﾞｼｯｸM-PRO" panose="020F0600000000000000" pitchFamily="50" charset="-128"/>
              </a:rPr>
              <a:t>年度比で</a:t>
            </a:r>
            <a:r>
              <a:rPr lang="en-US" altLang="ja-JP" dirty="0">
                <a:latin typeface="HG丸ｺﾞｼｯｸM-PRO" panose="020F0600000000000000" pitchFamily="50" charset="-128"/>
                <a:ea typeface="HG丸ｺﾞｼｯｸM-PRO" panose="020F0600000000000000" pitchFamily="50" charset="-128"/>
              </a:rPr>
              <a:t>100%</a:t>
            </a:r>
            <a:r>
              <a:rPr lang="ja-JP" altLang="en-US" dirty="0">
                <a:latin typeface="HG丸ｺﾞｼｯｸM-PRO" panose="020F0600000000000000" pitchFamily="50" charset="-128"/>
                <a:ea typeface="HG丸ｺﾞｼｯｸM-PRO" panose="020F0600000000000000" pitchFamily="50" charset="-128"/>
              </a:rPr>
              <a:t>削減</a:t>
            </a:r>
            <a:endParaRPr lang="en-US" altLang="ja-JP" dirty="0">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7B8FACE4-809F-5D8E-258F-722597A5EECF}"/>
              </a:ext>
            </a:extLst>
          </p:cNvPr>
          <p:cNvSpPr txBox="1"/>
          <p:nvPr/>
        </p:nvSpPr>
        <p:spPr>
          <a:xfrm>
            <a:off x="0" y="526296"/>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＜２．計画の目標における主な記載内容＞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3E52968A-193C-6F4C-DDB2-DC0151548CAA}"/>
              </a:ext>
            </a:extLst>
          </p:cNvPr>
          <p:cNvSpPr txBox="1"/>
          <p:nvPr/>
        </p:nvSpPr>
        <p:spPr>
          <a:xfrm>
            <a:off x="3458600" y="5009844"/>
            <a:ext cx="2624147"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内容は</a:t>
            </a:r>
            <a:r>
              <a:rPr lang="en-US" altLang="ja-JP" sz="1200" dirty="0">
                <a:latin typeface="HG丸ｺﾞｼｯｸM-PRO" panose="020F0600000000000000" pitchFamily="50" charset="-128"/>
                <a:ea typeface="HG丸ｺﾞｼｯｸM-PRO" panose="020F0600000000000000" pitchFamily="50" charset="-128"/>
              </a:rPr>
              <a:t>CNP</a:t>
            </a:r>
            <a:r>
              <a:rPr lang="ja-JP" altLang="en-US" sz="1200" dirty="0">
                <a:latin typeface="HG丸ｺﾞｼｯｸM-PRO" panose="020F0600000000000000" pitchFamily="50" charset="-128"/>
                <a:ea typeface="HG丸ｺﾞｼｯｸM-PRO" panose="020F0600000000000000" pitchFamily="50" charset="-128"/>
              </a:rPr>
              <a:t>形成計画のとおり</a:t>
            </a:r>
            <a:endParaRPr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4951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大阪港・堺泉北港・阪南港港湾脱炭素化推進計画骨子案の概要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356351"/>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5</a:t>
            </a:fld>
            <a:endParaRPr kumimoji="1" lang="ja-JP" altLang="en-US" sz="140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083266D6-9868-F466-3DC9-B1EE2094A508}"/>
              </a:ext>
            </a:extLst>
          </p:cNvPr>
          <p:cNvSpPr txBox="1"/>
          <p:nvPr/>
        </p:nvSpPr>
        <p:spPr>
          <a:xfrm>
            <a:off x="0" y="901436"/>
            <a:ext cx="8858250" cy="369332"/>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2-5. </a:t>
            </a:r>
            <a:r>
              <a:rPr lang="ja-JP" altLang="en-US" u="sng" dirty="0">
                <a:latin typeface="HG丸ｺﾞｼｯｸM-PRO" panose="020F0600000000000000" pitchFamily="50" charset="-128"/>
                <a:ea typeface="HG丸ｺﾞｼｯｸM-PRO" panose="020F0600000000000000" pitchFamily="50" charset="-128"/>
              </a:rPr>
              <a:t>水素・アンモニア等の需要推計及び供給目標の検討</a:t>
            </a:r>
            <a:endParaRPr lang="en-US" altLang="ja-JP" u="sng" dirty="0">
              <a:latin typeface="HG丸ｺﾞｼｯｸM-PRO" panose="020F0600000000000000" pitchFamily="50" charset="-128"/>
              <a:ea typeface="HG丸ｺﾞｼｯｸM-PRO" panose="020F0600000000000000" pitchFamily="50" charset="-128"/>
            </a:endParaRPr>
          </a:p>
        </p:txBody>
      </p:sp>
      <p:graphicFrame>
        <p:nvGraphicFramePr>
          <p:cNvPr id="3" name="表 13">
            <a:extLst>
              <a:ext uri="{FF2B5EF4-FFF2-40B4-BE49-F238E27FC236}">
                <a16:creationId xmlns:a16="http://schemas.microsoft.com/office/drawing/2014/main" id="{9B733C6D-7D4C-2359-25C3-6807D49BF6B7}"/>
              </a:ext>
            </a:extLst>
          </p:cNvPr>
          <p:cNvGraphicFramePr>
            <a:graphicFrameLocks noGrp="1"/>
          </p:cNvGraphicFramePr>
          <p:nvPr>
            <p:extLst>
              <p:ext uri="{D42A27DB-BD31-4B8C-83A1-F6EECF244321}">
                <p14:modId xmlns:p14="http://schemas.microsoft.com/office/powerpoint/2010/main" val="3220048344"/>
              </p:ext>
            </p:extLst>
          </p:nvPr>
        </p:nvGraphicFramePr>
        <p:xfrm>
          <a:off x="890336" y="1555252"/>
          <a:ext cx="7363328" cy="3264354"/>
        </p:xfrm>
        <a:graphic>
          <a:graphicData uri="http://schemas.openxmlformats.org/drawingml/2006/table">
            <a:tbl>
              <a:tblPr firstRow="1" bandRow="1">
                <a:tableStyleId>{5C22544A-7EE6-4342-B048-85BDC9FD1C3A}</a:tableStyleId>
              </a:tblPr>
              <a:tblGrid>
                <a:gridCol w="1840832">
                  <a:extLst>
                    <a:ext uri="{9D8B030D-6E8A-4147-A177-3AD203B41FA5}">
                      <a16:colId xmlns:a16="http://schemas.microsoft.com/office/drawing/2014/main" val="1463133638"/>
                    </a:ext>
                  </a:extLst>
                </a:gridCol>
                <a:gridCol w="1840832">
                  <a:extLst>
                    <a:ext uri="{9D8B030D-6E8A-4147-A177-3AD203B41FA5}">
                      <a16:colId xmlns:a16="http://schemas.microsoft.com/office/drawing/2014/main" val="937101017"/>
                    </a:ext>
                  </a:extLst>
                </a:gridCol>
                <a:gridCol w="1840832">
                  <a:extLst>
                    <a:ext uri="{9D8B030D-6E8A-4147-A177-3AD203B41FA5}">
                      <a16:colId xmlns:a16="http://schemas.microsoft.com/office/drawing/2014/main" val="2174205899"/>
                    </a:ext>
                  </a:extLst>
                </a:gridCol>
                <a:gridCol w="1840832">
                  <a:extLst>
                    <a:ext uri="{9D8B030D-6E8A-4147-A177-3AD203B41FA5}">
                      <a16:colId xmlns:a16="http://schemas.microsoft.com/office/drawing/2014/main" val="4291930101"/>
                    </a:ext>
                  </a:extLst>
                </a:gridCol>
              </a:tblGrid>
              <a:tr h="362706">
                <a:tc>
                  <a:txBody>
                    <a:bodyPr/>
                    <a:lstStyle/>
                    <a:p>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中期（</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2030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長期（</a:t>
                      </a: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2050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1143679"/>
                  </a:ext>
                </a:extLst>
              </a:tr>
              <a:tr h="362706">
                <a:tc rowSpan="2">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大阪港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水素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47</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190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872665353"/>
                  </a:ext>
                </a:extLst>
              </a:tr>
              <a:tr h="362706">
                <a:tc vMerge="1">
                  <a:txBody>
                    <a:bodyPr/>
                    <a:lstStyle/>
                    <a:p>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アンモニア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0589787"/>
                  </a:ext>
                </a:extLst>
              </a:tr>
              <a:tr h="362706">
                <a:tc rowSpan="2">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堺泉北港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水素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170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668</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4184216911"/>
                  </a:ext>
                </a:extLst>
              </a:tr>
              <a:tr h="362706">
                <a:tc vMerge="1">
                  <a:txBody>
                    <a:bodyPr/>
                    <a:lstStyle/>
                    <a:p>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アンモニア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87</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1,147</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609946"/>
                  </a:ext>
                </a:extLst>
              </a:tr>
              <a:tr h="362706">
                <a:tc rowSpan="2">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阪南港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水素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15</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52</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3833240970"/>
                  </a:ext>
                </a:extLst>
              </a:tr>
              <a:tr h="362706">
                <a:tc vMerge="1">
                  <a:txBody>
                    <a:bodyPr/>
                    <a:lstStyle/>
                    <a:p>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アンモニア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6212269"/>
                  </a:ext>
                </a:extLst>
              </a:tr>
              <a:tr h="362706">
                <a:tc rowSpan="2">
                  <a:txBody>
                    <a:bodyPr/>
                    <a:lstStyle/>
                    <a:p>
                      <a:pPr algn="ct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水素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232</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910</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2849208368"/>
                  </a:ext>
                </a:extLst>
              </a:tr>
              <a:tr h="362706">
                <a:tc vMerge="1">
                  <a:txBody>
                    <a:bodyPr/>
                    <a:lstStyle/>
                    <a:p>
                      <a:endParaRPr kumimoji="1" lang="ja-JP" altLang="en-US" sz="14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アンモニア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87</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HG丸ｺﾞｼｯｸM-PRO" panose="020F0600000000000000" pitchFamily="50" charset="-128"/>
                          <a:ea typeface="HG丸ｺﾞｼｯｸM-PRO" panose="020F0600000000000000" pitchFamily="50" charset="-128"/>
                        </a:rPr>
                        <a:t>1,147</a:t>
                      </a:r>
                      <a:r>
                        <a:rPr kumimoji="1" lang="ja-JP" altLang="en-US" sz="1400" b="0" dirty="0">
                          <a:solidFill>
                            <a:schemeClr val="tx1"/>
                          </a:solidFill>
                          <a:latin typeface="HG丸ｺﾞｼｯｸM-PRO" panose="020F0600000000000000" pitchFamily="50" charset="-128"/>
                          <a:ea typeface="HG丸ｺﾞｼｯｸM-PRO" panose="020F0600000000000000" pitchFamily="50" charset="-128"/>
                        </a:rPr>
                        <a:t>千トン／年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5914270"/>
                  </a:ext>
                </a:extLst>
              </a:tr>
            </a:tbl>
          </a:graphicData>
        </a:graphic>
      </p:graphicFrame>
      <p:sp>
        <p:nvSpPr>
          <p:cNvPr id="4" name="テキスト ボックス 3">
            <a:extLst>
              <a:ext uri="{FF2B5EF4-FFF2-40B4-BE49-F238E27FC236}">
                <a16:creationId xmlns:a16="http://schemas.microsoft.com/office/drawing/2014/main" id="{C27BEF26-C0D5-A280-335B-5F6282F1D4DC}"/>
              </a:ext>
            </a:extLst>
          </p:cNvPr>
          <p:cNvSpPr txBox="1"/>
          <p:nvPr/>
        </p:nvSpPr>
        <p:spPr>
          <a:xfrm>
            <a:off x="5830958" y="4846110"/>
            <a:ext cx="2581628"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内容は</a:t>
            </a:r>
            <a:r>
              <a:rPr lang="en-US" altLang="ja-JP" sz="1200" dirty="0">
                <a:latin typeface="HG丸ｺﾞｼｯｸM-PRO" panose="020F0600000000000000" pitchFamily="50" charset="-128"/>
                <a:ea typeface="HG丸ｺﾞｼｯｸM-PRO" panose="020F0600000000000000" pitchFamily="50" charset="-128"/>
              </a:rPr>
              <a:t>CNP</a:t>
            </a:r>
            <a:r>
              <a:rPr lang="ja-JP" altLang="en-US" sz="1200" dirty="0">
                <a:latin typeface="HG丸ｺﾞｼｯｸM-PRO" panose="020F0600000000000000" pitchFamily="50" charset="-128"/>
                <a:ea typeface="HG丸ｺﾞｼｯｸM-PRO" panose="020F0600000000000000" pitchFamily="50" charset="-128"/>
              </a:rPr>
              <a:t>形成計画のとおり</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D1A69F5E-F843-CB10-A2CD-7F906172AB3D}"/>
              </a:ext>
            </a:extLst>
          </p:cNvPr>
          <p:cNvSpPr txBox="1"/>
          <p:nvPr/>
        </p:nvSpPr>
        <p:spPr>
          <a:xfrm>
            <a:off x="0" y="526296"/>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＜２．計画の目標における主な記載内容＞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03750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大阪港・堺泉北港・阪南港港湾脱炭素化推進計画骨子案の概要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53239356-E492-4EF4-A364-1687472A59EC}"/>
              </a:ext>
            </a:extLst>
          </p:cNvPr>
          <p:cNvSpPr txBox="1"/>
          <p:nvPr/>
        </p:nvSpPr>
        <p:spPr>
          <a:xfrm>
            <a:off x="15444" y="918860"/>
            <a:ext cx="8858250" cy="646331"/>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3-1. </a:t>
            </a:r>
            <a:r>
              <a:rPr lang="ja-JP" altLang="en-US" u="sng" dirty="0">
                <a:latin typeface="HG丸ｺﾞｼｯｸM-PRO" panose="020F0600000000000000" pitchFamily="50" charset="-128"/>
                <a:ea typeface="HG丸ｺﾞｼｯｸM-PRO" panose="020F0600000000000000" pitchFamily="50" charset="-128"/>
              </a:rPr>
              <a:t>温室効果ガスの排出量の削減並びに吸収作用の保全及び強化に関する事業</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en-US" altLang="ja-JP" dirty="0">
                <a:latin typeface="HG丸ｺﾞｼｯｸM-PRO" panose="020F0600000000000000" pitchFamily="50" charset="-128"/>
                <a:ea typeface="HG丸ｺﾞｼｯｸM-PRO" panose="020F0600000000000000" pitchFamily="50" charset="-128"/>
              </a:rPr>
              <a:t>CO2</a:t>
            </a:r>
            <a:r>
              <a:rPr lang="ja-JP" altLang="en-US" dirty="0">
                <a:latin typeface="HG丸ｺﾞｼｯｸM-PRO" panose="020F0600000000000000" pitchFamily="50" charset="-128"/>
                <a:ea typeface="HG丸ｺﾞｼｯｸM-PRO" panose="020F0600000000000000" pitchFamily="50" charset="-128"/>
              </a:rPr>
              <a:t>削減・吸収に直接寄与する促進事業）</a:t>
            </a:r>
            <a:endParaRPr lang="en-US" altLang="ja-JP" dirty="0">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53239356-E492-4EF4-A364-1687472A59EC}"/>
              </a:ext>
            </a:extLst>
          </p:cNvPr>
          <p:cNvSpPr txBox="1"/>
          <p:nvPr/>
        </p:nvSpPr>
        <p:spPr>
          <a:xfrm>
            <a:off x="15444" y="506204"/>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＜３．港湾脱炭素化促進事業・実施主体における主な記載内容＞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369636"/>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6</a:t>
            </a:fld>
            <a:endParaRPr kumimoji="1" lang="ja-JP" altLang="en-US" sz="1400">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53239356-E492-4EF4-A364-1687472A59EC}"/>
              </a:ext>
            </a:extLst>
          </p:cNvPr>
          <p:cNvSpPr txBox="1"/>
          <p:nvPr/>
        </p:nvSpPr>
        <p:spPr>
          <a:xfrm>
            <a:off x="3942000" y="1758719"/>
            <a:ext cx="1260000" cy="523220"/>
          </a:xfrm>
          <a:prstGeom prst="rect">
            <a:avLst/>
          </a:prstGeom>
          <a:solidFill>
            <a:schemeClr val="bg1"/>
          </a:solidFill>
          <a:ln>
            <a:solidFill>
              <a:schemeClr val="tx1"/>
            </a:solidFill>
          </a:ln>
        </p:spPr>
        <p:txBody>
          <a:bodyPr wrap="square" rtlCol="0">
            <a:spAutoFit/>
          </a:bodyPr>
          <a:lstStyle/>
          <a:p>
            <a:r>
              <a:rPr lang="ja-JP" altLang="en-US" sz="2800" dirty="0">
                <a:solidFill>
                  <a:srgbClr val="FF0000"/>
                </a:solidFill>
                <a:latin typeface="HG丸ｺﾞｼｯｸM-PRO" panose="020F0600000000000000" pitchFamily="50" charset="-128"/>
                <a:ea typeface="HG丸ｺﾞｼｯｸM-PRO" panose="020F0600000000000000" pitchFamily="50" charset="-128"/>
              </a:rPr>
              <a:t>非公表</a:t>
            </a:r>
          </a:p>
        </p:txBody>
      </p:sp>
      <p:sp>
        <p:nvSpPr>
          <p:cNvPr id="3" name="テキスト ボックス 2">
            <a:extLst>
              <a:ext uri="{FF2B5EF4-FFF2-40B4-BE49-F238E27FC236}">
                <a16:creationId xmlns:a16="http://schemas.microsoft.com/office/drawing/2014/main" id="{5885670B-C6B4-ADE6-FD8A-2B1568678519}"/>
              </a:ext>
            </a:extLst>
          </p:cNvPr>
          <p:cNvSpPr txBox="1"/>
          <p:nvPr/>
        </p:nvSpPr>
        <p:spPr>
          <a:xfrm>
            <a:off x="15444" y="5000097"/>
            <a:ext cx="8858250" cy="646331"/>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3-3. </a:t>
            </a:r>
            <a:r>
              <a:rPr lang="ja-JP" altLang="en-US" u="sng" dirty="0">
                <a:latin typeface="HG丸ｺﾞｼｯｸM-PRO" panose="020F0600000000000000" pitchFamily="50" charset="-128"/>
                <a:ea typeface="HG丸ｺﾞｼｯｸM-PRO" panose="020F0600000000000000" pitchFamily="50" charset="-128"/>
              </a:rPr>
              <a:t>港湾法第</a:t>
            </a:r>
            <a:r>
              <a:rPr lang="en-US" altLang="ja-JP" u="sng" dirty="0">
                <a:latin typeface="HG丸ｺﾞｼｯｸM-PRO" panose="020F0600000000000000" pitchFamily="50" charset="-128"/>
                <a:ea typeface="HG丸ｺﾞｼｯｸM-PRO" panose="020F0600000000000000" pitchFamily="50" charset="-128"/>
              </a:rPr>
              <a:t>50</a:t>
            </a:r>
            <a:r>
              <a:rPr lang="ja-JP" altLang="en-US" u="sng" dirty="0">
                <a:latin typeface="HG丸ｺﾞｼｯｸM-PRO" panose="020F0600000000000000" pitchFamily="50" charset="-128"/>
                <a:ea typeface="HG丸ｺﾞｼｯｸM-PRO" panose="020F0600000000000000" pitchFamily="50" charset="-128"/>
              </a:rPr>
              <a:t>条の２第</a:t>
            </a:r>
            <a:r>
              <a:rPr lang="en-US" altLang="ja-JP" u="sng" dirty="0">
                <a:latin typeface="HG丸ｺﾞｼｯｸM-PRO" panose="020F0600000000000000" pitchFamily="50" charset="-128"/>
                <a:ea typeface="HG丸ｺﾞｼｯｸM-PRO" panose="020F0600000000000000" pitchFamily="50" charset="-128"/>
              </a:rPr>
              <a:t>3</a:t>
            </a:r>
            <a:r>
              <a:rPr lang="ja-JP" altLang="en-US" u="sng" dirty="0">
                <a:latin typeface="HG丸ｺﾞｼｯｸM-PRO" panose="020F0600000000000000" pitchFamily="50" charset="-128"/>
                <a:ea typeface="HG丸ｺﾞｼｯｸM-PRO" panose="020F0600000000000000" pitchFamily="50" charset="-128"/>
              </a:rPr>
              <a:t>項に掲げる事項</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大阪港・堺泉北港・阪南港において当該条項にかかる事項はなし</a:t>
            </a:r>
            <a:endParaRPr lang="en-US" altLang="ja-JP"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66EA7343-516D-419D-05D5-F864B79B3FD9}"/>
              </a:ext>
            </a:extLst>
          </p:cNvPr>
          <p:cNvSpPr txBox="1"/>
          <p:nvPr/>
        </p:nvSpPr>
        <p:spPr>
          <a:xfrm>
            <a:off x="279188" y="5761900"/>
            <a:ext cx="6831707" cy="369332"/>
          </a:xfrm>
          <a:prstGeom prst="rect">
            <a:avLst/>
          </a:prstGeom>
          <a:noFill/>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港湾法第</a:t>
            </a:r>
            <a:r>
              <a:rPr lang="en-US" altLang="ja-JP" dirty="0">
                <a:latin typeface="HG丸ｺﾞｼｯｸM-PRO" panose="020F0600000000000000" pitchFamily="50" charset="-128"/>
                <a:ea typeface="HG丸ｺﾞｼｯｸM-PRO" panose="020F0600000000000000" pitchFamily="50" charset="-128"/>
              </a:rPr>
              <a:t>50</a:t>
            </a:r>
            <a:r>
              <a:rPr lang="ja-JP" altLang="en-US" dirty="0">
                <a:latin typeface="HG丸ｺﾞｼｯｸM-PRO" panose="020F0600000000000000" pitchFamily="50" charset="-128"/>
                <a:ea typeface="HG丸ｺﾞｼｯｸM-PRO" panose="020F0600000000000000" pitchFamily="50" charset="-128"/>
              </a:rPr>
              <a:t>条の</a:t>
            </a:r>
            <a:r>
              <a:rPr lang="en-US" altLang="ja-JP" dirty="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第</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項については、参考資料４を参照　</a:t>
            </a:r>
            <a:endParaRPr lang="en-US" altLang="ja-JP"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9D58B87F-AEB8-0183-15D3-3DB730BF8137}"/>
              </a:ext>
            </a:extLst>
          </p:cNvPr>
          <p:cNvSpPr txBox="1"/>
          <p:nvPr/>
        </p:nvSpPr>
        <p:spPr>
          <a:xfrm>
            <a:off x="0" y="2920270"/>
            <a:ext cx="8858250" cy="646331"/>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3-2. </a:t>
            </a:r>
            <a:r>
              <a:rPr lang="ja-JP" altLang="en-US" u="sng" dirty="0">
                <a:latin typeface="HG丸ｺﾞｼｯｸM-PRO" panose="020F0600000000000000" pitchFamily="50" charset="-128"/>
                <a:ea typeface="HG丸ｺﾞｼｯｸM-PRO" panose="020F0600000000000000" pitchFamily="50" charset="-128"/>
              </a:rPr>
              <a:t>港湾・臨海部の脱炭素化に貢献する事業</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en-US" altLang="ja-JP" dirty="0">
                <a:latin typeface="HG丸ｺﾞｼｯｸM-PRO" panose="020F0600000000000000" pitchFamily="50" charset="-128"/>
                <a:ea typeface="HG丸ｺﾞｼｯｸM-PRO" panose="020F0600000000000000" pitchFamily="50" charset="-128"/>
              </a:rPr>
              <a:t>CO2</a:t>
            </a:r>
            <a:r>
              <a:rPr lang="ja-JP" altLang="en-US" dirty="0">
                <a:latin typeface="HG丸ｺﾞｼｯｸM-PRO" panose="020F0600000000000000" pitchFamily="50" charset="-128"/>
                <a:ea typeface="HG丸ｺﾞｼｯｸM-PRO" panose="020F0600000000000000" pitchFamily="50" charset="-128"/>
              </a:rPr>
              <a:t>削減・吸収に間接的に寄与する促進事業）</a:t>
            </a:r>
            <a:endParaRPr lang="en-US" altLang="ja-JP"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58ACAA83-2427-59C9-BAD4-42D78EA166CC}"/>
              </a:ext>
            </a:extLst>
          </p:cNvPr>
          <p:cNvSpPr txBox="1"/>
          <p:nvPr/>
        </p:nvSpPr>
        <p:spPr>
          <a:xfrm>
            <a:off x="3942000" y="3753669"/>
            <a:ext cx="1260000" cy="523220"/>
          </a:xfrm>
          <a:prstGeom prst="rect">
            <a:avLst/>
          </a:prstGeom>
          <a:solidFill>
            <a:schemeClr val="bg1"/>
          </a:solidFill>
          <a:ln>
            <a:solidFill>
              <a:schemeClr val="tx1"/>
            </a:solidFill>
          </a:ln>
        </p:spPr>
        <p:txBody>
          <a:bodyPr wrap="square" rtlCol="0">
            <a:spAutoFit/>
          </a:bodyPr>
          <a:lstStyle/>
          <a:p>
            <a:r>
              <a:rPr lang="ja-JP" altLang="en-US" sz="2800" dirty="0">
                <a:solidFill>
                  <a:srgbClr val="FF0000"/>
                </a:solidFill>
                <a:latin typeface="HG丸ｺﾞｼｯｸM-PRO" panose="020F0600000000000000" pitchFamily="50" charset="-128"/>
                <a:ea typeface="HG丸ｺﾞｼｯｸM-PRO" panose="020F0600000000000000" pitchFamily="50" charset="-128"/>
              </a:rPr>
              <a:t>非公表</a:t>
            </a:r>
          </a:p>
        </p:txBody>
      </p:sp>
    </p:spTree>
    <p:extLst>
      <p:ext uri="{BB962C8B-B14F-4D97-AF65-F5344CB8AC3E}">
        <p14:creationId xmlns:p14="http://schemas.microsoft.com/office/powerpoint/2010/main" val="142647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53239356-E492-4EF4-A364-1687472A59EC}"/>
              </a:ext>
            </a:extLst>
          </p:cNvPr>
          <p:cNvSpPr txBox="1"/>
          <p:nvPr/>
        </p:nvSpPr>
        <p:spPr>
          <a:xfrm>
            <a:off x="15444" y="944618"/>
            <a:ext cx="8858250" cy="1200329"/>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4-1.</a:t>
            </a:r>
            <a:r>
              <a:rPr lang="ja-JP" altLang="en-US" u="sng" dirty="0">
                <a:latin typeface="HG丸ｺﾞｼｯｸM-PRO" panose="020F0600000000000000" pitchFamily="50" charset="-128"/>
                <a:ea typeface="HG丸ｺﾞｼｯｸM-PRO" panose="020F0600000000000000" pitchFamily="50" charset="-128"/>
              </a:rPr>
              <a:t>計画の達成状況の評価等の実施体制</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計画の作成後は、年１回程度協議会を開催し、促進事業の実施主体からの情報提供を受けて計画の進捗状況を確認・評価するものとし、それらを踏まえ、計画の見直しの要否等を検討するなど、ＰＤＣＡサイクルに取り組む体制を構築。</a:t>
            </a:r>
            <a:endParaRPr lang="en-US" altLang="ja-JP" dirty="0">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53239356-E492-4EF4-A364-1687472A59EC}"/>
              </a:ext>
            </a:extLst>
          </p:cNvPr>
          <p:cNvSpPr txBox="1"/>
          <p:nvPr/>
        </p:nvSpPr>
        <p:spPr>
          <a:xfrm>
            <a:off x="15444" y="506204"/>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＜４．計画の達成状況の評価に関する事項＞</a:t>
            </a:r>
            <a:endParaRPr lang="en-US" altLang="ja-JP" sz="2000" b="1" u="sng"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356351"/>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7</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463329DE-CC1B-2C9A-2C5E-99349842E8B2}"/>
              </a:ext>
            </a:extLst>
          </p:cNvPr>
          <p:cNvSpPr txBox="1"/>
          <p:nvPr/>
        </p:nvSpPr>
        <p:spPr>
          <a:xfrm>
            <a:off x="15444" y="2411851"/>
            <a:ext cx="8858250" cy="1754326"/>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4-2.</a:t>
            </a:r>
            <a:r>
              <a:rPr lang="ja-JP" altLang="en-US" u="sng" dirty="0">
                <a:latin typeface="HG丸ｺﾞｼｯｸM-PRO" panose="020F0600000000000000" pitchFamily="50" charset="-128"/>
                <a:ea typeface="HG丸ｺﾞｼｯｸM-PRO" panose="020F0600000000000000" pitchFamily="50" charset="-128"/>
              </a:rPr>
              <a:t>計画の達成状況の評価の手法</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計画の達成状況の評価は、年１回程度開催する協議会において行う。評価に当たっては、促進事業の進捗などによる</a:t>
            </a:r>
            <a:r>
              <a:rPr lang="en-US" altLang="ja-JP" dirty="0">
                <a:latin typeface="HG丸ｺﾞｼｯｸM-PRO" panose="020F0600000000000000" pitchFamily="50" charset="-128"/>
                <a:ea typeface="HG丸ｺﾞｼｯｸM-PRO" panose="020F0600000000000000" pitchFamily="50" charset="-128"/>
              </a:rPr>
              <a:t>CO2</a:t>
            </a:r>
            <a:r>
              <a:rPr lang="ja-JP" altLang="en-US" dirty="0">
                <a:latin typeface="HG丸ｺﾞｼｯｸM-PRO" panose="020F0600000000000000" pitchFamily="50" charset="-128"/>
                <a:ea typeface="HG丸ｺﾞｼｯｸM-PRO" panose="020F0600000000000000" pitchFamily="50" charset="-128"/>
              </a:rPr>
              <a:t>排出量の削減量を把握するなど、脱炭素化の効果を定量的に把握する。また、設定した</a:t>
            </a:r>
            <a:r>
              <a:rPr lang="en-US" altLang="ja-JP" dirty="0">
                <a:latin typeface="HG丸ｺﾞｼｯｸM-PRO" panose="020F0600000000000000" pitchFamily="50" charset="-128"/>
                <a:ea typeface="HG丸ｺﾞｼｯｸM-PRO" panose="020F0600000000000000" pitchFamily="50" charset="-128"/>
              </a:rPr>
              <a:t>KPI</a:t>
            </a:r>
            <a:r>
              <a:rPr lang="ja-JP" altLang="en-US" dirty="0">
                <a:latin typeface="HG丸ｺﾞｼｯｸM-PRO" panose="020F0600000000000000" pitchFamily="50" charset="-128"/>
                <a:ea typeface="HG丸ｺﾞｼｯｸM-PRO" panose="020F0600000000000000" pitchFamily="50" charset="-128"/>
              </a:rPr>
              <a:t>に関し、目標年次においては数値目標と実績値を比較し、目標年次以外においては実績値が目標年次に向けて到達可能なものであるかを評価する。</a:t>
            </a:r>
            <a:endParaRPr lang="en-US" altLang="ja-JP"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F7DFD8C3-B8E2-0215-ADC6-1B8490EEB091}"/>
              </a:ext>
            </a:extLst>
          </p:cNvPr>
          <p:cNvSpPr txBox="1"/>
          <p:nvPr/>
        </p:nvSpPr>
        <p:spPr>
          <a:xfrm>
            <a:off x="15444" y="4439375"/>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＜５．計画期間＞</a:t>
            </a:r>
            <a:endParaRPr lang="en-US" altLang="ja-JP" sz="2000" b="1" u="sng"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C303FA52-1914-352E-FEBA-FAA6DF414557}"/>
              </a:ext>
            </a:extLst>
          </p:cNvPr>
          <p:cNvSpPr txBox="1"/>
          <p:nvPr/>
        </p:nvSpPr>
        <p:spPr>
          <a:xfrm>
            <a:off x="15444" y="4839485"/>
            <a:ext cx="8858250" cy="646331"/>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　本計画の計画期間は</a:t>
            </a:r>
            <a:r>
              <a:rPr lang="en-US" altLang="ja-JP" dirty="0">
                <a:latin typeface="HG丸ｺﾞｼｯｸM-PRO" panose="020F0600000000000000" pitchFamily="50" charset="-128"/>
                <a:ea typeface="HG丸ｺﾞｼｯｸM-PRO" panose="020F0600000000000000" pitchFamily="50" charset="-128"/>
              </a:rPr>
              <a:t>2050</a:t>
            </a:r>
            <a:r>
              <a:rPr lang="ja-JP" altLang="en-US" dirty="0">
                <a:latin typeface="HG丸ｺﾞｼｯｸM-PRO" panose="020F0600000000000000" pitchFamily="50" charset="-128"/>
                <a:ea typeface="HG丸ｺﾞｼｯｸM-PRO" panose="020F0600000000000000" pitchFamily="50" charset="-128"/>
              </a:rPr>
              <a:t>年までとする。なお、本計画は対象範囲の情勢の変化等を踏まえ、適時適切に見直しを行うものとする。</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3858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53239356-E492-4EF4-A364-1687472A59EC}"/>
              </a:ext>
            </a:extLst>
          </p:cNvPr>
          <p:cNvSpPr txBox="1"/>
          <p:nvPr/>
        </p:nvSpPr>
        <p:spPr>
          <a:xfrm>
            <a:off x="15444" y="860728"/>
            <a:ext cx="9113112" cy="2031325"/>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6-1.</a:t>
            </a:r>
            <a:r>
              <a:rPr lang="ja-JP" altLang="en-US" u="sng" dirty="0">
                <a:latin typeface="HG丸ｺﾞｼｯｸM-PRO" panose="020F0600000000000000" pitchFamily="50" charset="-128"/>
                <a:ea typeface="HG丸ｺﾞｼｯｸM-PRO" panose="020F0600000000000000" pitchFamily="50" charset="-128"/>
              </a:rPr>
              <a:t>港湾における脱炭素化の促進に資する将来の構想</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現時点で促進事業として記載するほどの熟度はないものの、中期・長期的に脱炭素化の取組として、実現に向けて検討を行うものについて、港湾における脱炭素化の促進に資する「将来の構想」として記載</a:t>
            </a:r>
            <a:endParaRPr lang="en-US" altLang="ja-JP" dirty="0">
              <a:latin typeface="HG丸ｺﾞｼｯｸM-PRO" panose="020F0600000000000000" pitchFamily="50" charset="-128"/>
              <a:ea typeface="HG丸ｺﾞｼｯｸM-PRO" panose="020F0600000000000000" pitchFamily="50" charset="-128"/>
            </a:endParaRPr>
          </a:p>
          <a:p>
            <a:pPr algn="ctr"/>
            <a:r>
              <a:rPr lang="ja-JP" altLang="en-US" dirty="0">
                <a:solidFill>
                  <a:srgbClr val="FF0000"/>
                </a:solidFill>
                <a:latin typeface="HG丸ｺﾞｼｯｸM-PRO" panose="020F0600000000000000" pitchFamily="50" charset="-128"/>
                <a:ea typeface="HG丸ｺﾞｼｯｸM-PRO" panose="020F0600000000000000" pitchFamily="50" charset="-128"/>
              </a:rPr>
              <a:t>記載項目検討中　</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→脱炭素化の取組の具体化に応じ、推進計画を見直し、促進事業へ追加</a:t>
            </a:r>
            <a:endParaRPr lang="en-US" altLang="ja-JP" dirty="0">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53239356-E492-4EF4-A364-1687472A59EC}"/>
              </a:ext>
            </a:extLst>
          </p:cNvPr>
          <p:cNvSpPr txBox="1"/>
          <p:nvPr/>
        </p:nvSpPr>
        <p:spPr>
          <a:xfrm>
            <a:off x="15444" y="506204"/>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＜６．その他港湾管理者が必要と認める事項における主な記載内容＞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8585200" y="6490575"/>
            <a:ext cx="550935"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8</a:t>
            </a:fld>
            <a:endParaRPr kumimoji="1" lang="ja-JP" altLang="en-US" sz="140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9E43E3AC-A364-B9AB-7475-7CBBC445578D}"/>
              </a:ext>
            </a:extLst>
          </p:cNvPr>
          <p:cNvSpPr txBox="1"/>
          <p:nvPr/>
        </p:nvSpPr>
        <p:spPr>
          <a:xfrm>
            <a:off x="15444" y="2992824"/>
            <a:ext cx="8858250" cy="646331"/>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6-2.</a:t>
            </a:r>
            <a:r>
              <a:rPr lang="ja-JP" altLang="en-US" u="sng" dirty="0">
                <a:latin typeface="HG丸ｺﾞｼｯｸM-PRO" panose="020F0600000000000000" pitchFamily="50" charset="-128"/>
                <a:ea typeface="HG丸ｺﾞｼｯｸM-PRO" panose="020F0600000000000000" pitchFamily="50" charset="-128"/>
              </a:rPr>
              <a:t>脱炭素化推進地区制度の活用等を見据えた土地利用の方向性</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今後、必要に応じて脱炭素化推進地区を定めることを検討する。</a:t>
            </a:r>
            <a:endParaRPr lang="en-US" altLang="ja-JP"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156D3254-5A66-BAF2-05BA-9EE2A6AB7A5A}"/>
              </a:ext>
            </a:extLst>
          </p:cNvPr>
          <p:cNvSpPr txBox="1"/>
          <p:nvPr/>
        </p:nvSpPr>
        <p:spPr>
          <a:xfrm>
            <a:off x="0" y="3720621"/>
            <a:ext cx="8858250" cy="2031325"/>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6-3.</a:t>
            </a:r>
            <a:r>
              <a:rPr lang="ja-JP" altLang="en-US" u="sng" dirty="0">
                <a:latin typeface="HG丸ｺﾞｼｯｸM-PRO" panose="020F0600000000000000" pitchFamily="50" charset="-128"/>
                <a:ea typeface="HG丸ｺﾞｼｯｸM-PRO" panose="020F0600000000000000" pitchFamily="50" charset="-128"/>
              </a:rPr>
              <a:t>港湾及び産業の競争力強化に資する脱炭素化に関連する取組</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大阪“みなと”においては、</a:t>
            </a:r>
            <a:r>
              <a:rPr lang="en-US" altLang="ja-JP" dirty="0">
                <a:latin typeface="HG丸ｺﾞｼｯｸM-PRO" panose="020F0600000000000000" pitchFamily="50" charset="-128"/>
                <a:ea typeface="HG丸ｺﾞｼｯｸM-PRO" panose="020F0600000000000000" pitchFamily="50" charset="-128"/>
              </a:rPr>
              <a:t>SDGs</a:t>
            </a:r>
            <a:r>
              <a:rPr lang="ja-JP" altLang="en-US" dirty="0">
                <a:latin typeface="HG丸ｺﾞｼｯｸM-PRO" panose="020F0600000000000000" pitchFamily="50" charset="-128"/>
                <a:ea typeface="HG丸ｺﾞｼｯｸM-PRO" panose="020F0600000000000000" pitchFamily="50" charset="-128"/>
              </a:rPr>
              <a:t>や</a:t>
            </a:r>
            <a:r>
              <a:rPr lang="en-US" altLang="ja-JP" dirty="0">
                <a:latin typeface="HG丸ｺﾞｼｯｸM-PRO" panose="020F0600000000000000" pitchFamily="50" charset="-128"/>
                <a:ea typeface="HG丸ｺﾞｼｯｸM-PRO" panose="020F0600000000000000" pitchFamily="50" charset="-128"/>
              </a:rPr>
              <a:t>ESG</a:t>
            </a:r>
            <a:r>
              <a:rPr lang="ja-JP" altLang="en-US" dirty="0">
                <a:latin typeface="HG丸ｺﾞｼｯｸM-PRO" panose="020F0600000000000000" pitchFamily="50" charset="-128"/>
                <a:ea typeface="HG丸ｺﾞｼｯｸM-PRO" panose="020F0600000000000000" pitchFamily="50" charset="-128"/>
              </a:rPr>
              <a:t>投資に関心の高い荷主・船会社の寄港を誘致し、国際競争力の強化を図るとともに、港湾の利便性向上を通じて、産業立地や投資を呼び込む港湾をめざす。</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（例）・次世代エネルギーの取扱いを可能とする港湾インフラの計画・整備</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・大阪港、堺泉北港におけるモーダルシフトの促進</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・陸上電力供給設備の導入、港湾荷役機械等の</a:t>
            </a:r>
            <a:r>
              <a:rPr lang="en-US" altLang="ja-JP" dirty="0">
                <a:latin typeface="HG丸ｺﾞｼｯｸM-PRO" panose="020F0600000000000000" pitchFamily="50" charset="-128"/>
                <a:ea typeface="HG丸ｺﾞｼｯｸM-PRO" panose="020F0600000000000000" pitchFamily="50" charset="-128"/>
              </a:rPr>
              <a:t>FC</a:t>
            </a:r>
            <a:r>
              <a:rPr lang="ja-JP" altLang="en-US" dirty="0">
                <a:latin typeface="HG丸ｺﾞｼｯｸM-PRO" panose="020F0600000000000000" pitchFamily="50" charset="-128"/>
                <a:ea typeface="HG丸ｺﾞｼｯｸM-PRO" panose="020F0600000000000000" pitchFamily="50" charset="-128"/>
              </a:rPr>
              <a:t>化などの積極的な検討</a:t>
            </a:r>
            <a:endParaRPr lang="en-US" altLang="ja-JP"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E1AFEE2F-781D-C3E5-578E-D8E65BC6FD92}"/>
              </a:ext>
            </a:extLst>
          </p:cNvPr>
          <p:cNvSpPr txBox="1"/>
          <p:nvPr/>
        </p:nvSpPr>
        <p:spPr>
          <a:xfrm>
            <a:off x="0" y="5824920"/>
            <a:ext cx="8858250" cy="923330"/>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6-4.</a:t>
            </a:r>
            <a:r>
              <a:rPr lang="ja-JP" altLang="en-US" u="sng" dirty="0">
                <a:latin typeface="HG丸ｺﾞｼｯｸM-PRO" panose="020F0600000000000000" pitchFamily="50" charset="-128"/>
                <a:ea typeface="HG丸ｺﾞｼｯｸM-PRO" panose="020F0600000000000000" pitchFamily="50" charset="-128"/>
              </a:rPr>
              <a:t>水素・アンモニア等のサプライチェーンの強靭化に関する計画</a:t>
            </a:r>
            <a:endParaRPr lang="en-US" altLang="ja-JP" u="sng"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供給施設の整備箇所について事業者の意向も踏まえつつ、適地の配置等を検討したうえで、供給施設を構成する岸壁等の耐震対策などに取り組む。</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87242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大阪港・堺泉北港・阪南港港湾脱炭素化推進計画骨子（案）概要</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53239356-E492-4EF4-A364-1687472A59EC}"/>
              </a:ext>
            </a:extLst>
          </p:cNvPr>
          <p:cNvSpPr txBox="1"/>
          <p:nvPr/>
        </p:nvSpPr>
        <p:spPr>
          <a:xfrm>
            <a:off x="15444" y="506204"/>
            <a:ext cx="8858250" cy="400110"/>
          </a:xfrm>
          <a:prstGeom prst="rect">
            <a:avLst/>
          </a:prstGeom>
          <a:noFill/>
        </p:spPr>
        <p:txBody>
          <a:bodyPr wrap="square" rtlCol="0">
            <a:spAutoFit/>
          </a:bodyPr>
          <a:lstStyle/>
          <a:p>
            <a:r>
              <a:rPr lang="ja-JP" altLang="en-US" sz="2000" b="1" u="sng" dirty="0">
                <a:latin typeface="HG丸ｺﾞｼｯｸM-PRO" panose="020F0600000000000000" pitchFamily="50" charset="-128"/>
                <a:ea typeface="HG丸ｺﾞｼｯｸM-PRO" panose="020F0600000000000000" pitchFamily="50" charset="-128"/>
              </a:rPr>
              <a:t>＜６．その他港湾管理者が必要と認める事項における主な記載内容＞</a:t>
            </a:r>
            <a:endParaRPr lang="en-US" altLang="ja-JP" sz="2000" b="1" u="sng"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53239356-E492-4EF4-A364-1687472A59EC}"/>
              </a:ext>
            </a:extLst>
          </p:cNvPr>
          <p:cNvSpPr txBox="1"/>
          <p:nvPr/>
        </p:nvSpPr>
        <p:spPr>
          <a:xfrm>
            <a:off x="15444" y="904907"/>
            <a:ext cx="8858250" cy="369332"/>
          </a:xfrm>
          <a:prstGeom prst="rect">
            <a:avLst/>
          </a:prstGeom>
          <a:noFill/>
        </p:spPr>
        <p:txBody>
          <a:bodyPr wrap="square" rtlCol="0">
            <a:spAutoFit/>
          </a:bodyPr>
          <a:lstStyle/>
          <a:p>
            <a:r>
              <a:rPr lang="en-US" altLang="ja-JP" u="sng" dirty="0">
                <a:latin typeface="HG丸ｺﾞｼｯｸM-PRO" panose="020F0600000000000000" pitchFamily="50" charset="-128"/>
                <a:ea typeface="HG丸ｺﾞｼｯｸM-PRO" panose="020F0600000000000000" pitchFamily="50" charset="-128"/>
              </a:rPr>
              <a:t>6-5. </a:t>
            </a:r>
            <a:r>
              <a:rPr lang="ja-JP" altLang="en-US" u="sng" dirty="0">
                <a:latin typeface="HG丸ｺﾞｼｯｸM-PRO" panose="020F0600000000000000" pitchFamily="50" charset="-128"/>
                <a:ea typeface="HG丸ｺﾞｼｯｸM-PRO" panose="020F0600000000000000" pitchFamily="50" charset="-128"/>
              </a:rPr>
              <a:t>ロードマップ</a:t>
            </a:r>
          </a:p>
        </p:txBody>
      </p:sp>
      <p:sp>
        <p:nvSpPr>
          <p:cNvPr id="2" name="スライド番号プレースホルダー 1">
            <a:extLst>
              <a:ext uri="{FF2B5EF4-FFF2-40B4-BE49-F238E27FC236}">
                <a16:creationId xmlns:a16="http://schemas.microsoft.com/office/drawing/2014/main" id="{BAF6A8B6-8CBC-6169-2222-4C8140D47F72}"/>
              </a:ext>
            </a:extLst>
          </p:cNvPr>
          <p:cNvSpPr>
            <a:spLocks noGrp="1"/>
          </p:cNvSpPr>
          <p:nvPr>
            <p:ph type="sldNum" sz="quarter" idx="12"/>
          </p:nvPr>
        </p:nvSpPr>
        <p:spPr>
          <a:xfrm>
            <a:off x="7086600" y="6356351"/>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9</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7FF7EDAC-CD10-C486-DEA0-E19C7F6AF319}"/>
              </a:ext>
            </a:extLst>
          </p:cNvPr>
          <p:cNvSpPr txBox="1"/>
          <p:nvPr/>
        </p:nvSpPr>
        <p:spPr>
          <a:xfrm>
            <a:off x="3942000" y="1672942"/>
            <a:ext cx="1260000" cy="523220"/>
          </a:xfrm>
          <a:prstGeom prst="rect">
            <a:avLst/>
          </a:prstGeom>
          <a:solidFill>
            <a:schemeClr val="bg1"/>
          </a:solidFill>
          <a:ln>
            <a:solidFill>
              <a:schemeClr val="tx1"/>
            </a:solidFill>
          </a:ln>
        </p:spPr>
        <p:txBody>
          <a:bodyPr wrap="square" rtlCol="0">
            <a:spAutoFit/>
          </a:bodyPr>
          <a:lstStyle/>
          <a:p>
            <a:r>
              <a:rPr lang="ja-JP" altLang="en-US" sz="2800" dirty="0">
                <a:solidFill>
                  <a:srgbClr val="FF0000"/>
                </a:solidFill>
                <a:latin typeface="HG丸ｺﾞｼｯｸM-PRO" panose="020F0600000000000000" pitchFamily="50" charset="-128"/>
                <a:ea typeface="HG丸ｺﾞｼｯｸM-PRO" panose="020F0600000000000000" pitchFamily="50" charset="-128"/>
              </a:rPr>
              <a:t>非公表</a:t>
            </a:r>
          </a:p>
        </p:txBody>
      </p:sp>
    </p:spTree>
    <p:extLst>
      <p:ext uri="{BB962C8B-B14F-4D97-AF65-F5344CB8AC3E}">
        <p14:creationId xmlns:p14="http://schemas.microsoft.com/office/powerpoint/2010/main" val="36321517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1693</Words>
  <Application>Microsoft Office PowerPoint</Application>
  <PresentationFormat>画面に合わせる (4:3)</PresentationFormat>
  <Paragraphs>193</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HG丸ｺﾞｼｯｸM-PRO</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2023-09-13T10:34:21Z</dcterms:modified>
</cp:coreProperties>
</file>