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1"/>
  </p:sldMasterIdLst>
  <p:notesMasterIdLst>
    <p:notesMasterId r:id="rId11"/>
  </p:notesMasterIdLst>
  <p:sldIdLst>
    <p:sldId id="267" r:id="rId2"/>
    <p:sldId id="273" r:id="rId3"/>
    <p:sldId id="268" r:id="rId4"/>
    <p:sldId id="277" r:id="rId5"/>
    <p:sldId id="278" r:id="rId6"/>
    <p:sldId id="272" r:id="rId7"/>
    <p:sldId id="276" r:id="rId8"/>
    <p:sldId id="274" r:id="rId9"/>
    <p:sldId id="271"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4" d="100"/>
          <a:sy n="104" d="100"/>
        </p:scale>
        <p:origin x="138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299F586-2312-4151-9D6A-62BF6C5D04E5}" type="datetimeFigureOut">
              <a:rPr kumimoji="1" lang="ja-JP" altLang="en-US" smtClean="0"/>
              <a:t>2023/9/13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977722D-79EE-4F74-BD33-33C66792A27A}" type="slidenum">
              <a:rPr kumimoji="1" lang="ja-JP" altLang="en-US" smtClean="0"/>
              <a:t>‹#›</a:t>
            </a:fld>
            <a:endParaRPr kumimoji="1" lang="ja-JP" altLang="en-US"/>
          </a:p>
        </p:txBody>
      </p:sp>
    </p:spTree>
    <p:extLst>
      <p:ext uri="{BB962C8B-B14F-4D97-AF65-F5344CB8AC3E}">
        <p14:creationId xmlns:p14="http://schemas.microsoft.com/office/powerpoint/2010/main" val="16946435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16E41B2-28D6-45ED-9767-E18C46D13E6F}" type="datetime1">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145831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E5AADFC-2222-4D74-AC86-E8DA678736FF}" type="datetime1">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224824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A09D091-1898-4F2F-B625-F21342763E39}" type="datetime1">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778557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DD7594-8782-41FD-949B-D408305C0DBA}" type="datetime1">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1325578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75509CA-38ED-4F53-AB2E-87E7F290321A}" type="datetime1">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2247122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01D5AC6-0651-48D9-93E9-D892593C44C0}" type="datetime1">
              <a:rPr kumimoji="1" lang="ja-JP" altLang="en-US" smtClean="0"/>
              <a:t>2023/9/13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99221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00628F-D89C-4079-A292-894A69935200}" type="datetime1">
              <a:rPr kumimoji="1" lang="ja-JP" altLang="en-US" smtClean="0"/>
              <a:t>2023/9/13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23476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AB41BAE-1AC3-48B6-AFCD-521E096D3516}" type="datetime1">
              <a:rPr kumimoji="1" lang="ja-JP" altLang="en-US" smtClean="0"/>
              <a:t>2023/9/13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2831507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AEFC6B-A25B-4B64-899C-967F29668A57}" type="datetime1">
              <a:rPr kumimoji="1" lang="ja-JP" altLang="en-US" smtClean="0"/>
              <a:t>2023/9/13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833197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C5563E1-8F6B-40AE-A222-67A9B288E15D}" type="datetime1">
              <a:rPr kumimoji="1" lang="ja-JP" altLang="en-US" smtClean="0"/>
              <a:t>2023/9/13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140224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3705D90-6534-4C70-9643-EC6CE68848B9}" type="datetime1">
              <a:rPr kumimoji="1" lang="ja-JP" altLang="en-US" smtClean="0"/>
              <a:t>2023/9/13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249761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1BEEE61-A239-43AC-B7FD-A83AF3C77EE7}" type="datetime1">
              <a:rPr kumimoji="1" lang="ja-JP" altLang="en-US" smtClean="0"/>
              <a:t>2023/9/13</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1769327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4303"/>
            <a:ext cx="9144000" cy="45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prstClr val="white"/>
                </a:solidFill>
                <a:latin typeface="HG丸ｺﾞｼｯｸM-PRO" panose="020F0600000000000000" pitchFamily="50" charset="-128"/>
                <a:ea typeface="HG丸ｺﾞｼｯｸM-PRO" panose="020F0600000000000000" pitchFamily="50" charset="-128"/>
              </a:rPr>
              <a:t>大阪港・堺泉北港・阪南港港湾脱炭素化推進計画骨子案の概要</a:t>
            </a:r>
            <a:endParaRPr kumimoji="1" lang="ja-JP" altLang="en-US" sz="2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209004" y="3983104"/>
            <a:ext cx="8919552" cy="2909771"/>
          </a:xfrm>
          <a:prstGeom prst="rect">
            <a:avLst/>
          </a:prstGeom>
          <a:noFill/>
        </p:spPr>
        <p:txBody>
          <a:bodyPr wrap="square" rtlCol="0">
            <a:spAutoFit/>
          </a:bodyPr>
          <a:lstStyle/>
          <a:p>
            <a:pPr marL="285750" indent="-285750">
              <a:lnSpc>
                <a:spcPts val="2800"/>
              </a:lnSpc>
              <a:buFont typeface="Wingdings" panose="05000000000000000000" pitchFamily="2" charset="2"/>
              <a:buChar char="l"/>
            </a:pPr>
            <a:r>
              <a:rPr lang="ja-JP" altLang="en-US" dirty="0">
                <a:latin typeface="HG丸ｺﾞｼｯｸM-PRO" panose="020F0600000000000000" pitchFamily="50" charset="-128"/>
                <a:ea typeface="HG丸ｺﾞｼｯｸM-PRO" panose="020F0600000000000000" pitchFamily="50" charset="-128"/>
              </a:rPr>
              <a:t>大阪“みなと”（大阪港・堺泉北港・阪南港）として一体の計画を策定</a:t>
            </a:r>
            <a:endParaRPr lang="en-US" altLang="ja-JP" dirty="0">
              <a:latin typeface="HG丸ｺﾞｼｯｸM-PRO" panose="020F0600000000000000" pitchFamily="50" charset="-128"/>
              <a:ea typeface="HG丸ｺﾞｼｯｸM-PRO" panose="020F0600000000000000" pitchFamily="50" charset="-128"/>
            </a:endParaRPr>
          </a:p>
          <a:p>
            <a:pPr marL="285750" indent="-285750">
              <a:lnSpc>
                <a:spcPts val="2800"/>
              </a:lnSpc>
              <a:buFont typeface="Wingdings" panose="05000000000000000000" pitchFamily="2" charset="2"/>
              <a:buChar char="l"/>
            </a:pPr>
            <a:r>
              <a:rPr lang="ja-JP" altLang="en-US" dirty="0">
                <a:latin typeface="HG丸ｺﾞｼｯｸM-PRO" panose="020F0600000000000000" pitchFamily="50" charset="-128"/>
                <a:ea typeface="HG丸ｺﾞｼｯｸM-PRO" panose="020F0600000000000000" pitchFamily="50" charset="-128"/>
              </a:rPr>
              <a:t>現在の</a:t>
            </a:r>
            <a:r>
              <a:rPr lang="en-US" altLang="ja-JP" dirty="0">
                <a:latin typeface="HG丸ｺﾞｼｯｸM-PRO" panose="020F0600000000000000" pitchFamily="50" charset="-128"/>
                <a:ea typeface="HG丸ｺﾞｼｯｸM-PRO" panose="020F0600000000000000" pitchFamily="50" charset="-128"/>
              </a:rPr>
              <a:t>CNP</a:t>
            </a:r>
            <a:r>
              <a:rPr lang="ja-JP" altLang="en-US" dirty="0">
                <a:latin typeface="HG丸ｺﾞｼｯｸM-PRO" panose="020F0600000000000000" pitchFamily="50" charset="-128"/>
                <a:ea typeface="HG丸ｺﾞｼｯｸM-PRO" panose="020F0600000000000000" pitchFamily="50" charset="-128"/>
              </a:rPr>
              <a:t>形成計画をベースに推進計画作成マニュアルに基づき内容を拡充</a:t>
            </a:r>
            <a:endParaRPr lang="en-US" altLang="ja-JP" dirty="0">
              <a:latin typeface="HG丸ｺﾞｼｯｸM-PRO" panose="020F0600000000000000" pitchFamily="50" charset="-128"/>
              <a:ea typeface="HG丸ｺﾞｼｯｸM-PRO" panose="020F0600000000000000" pitchFamily="50" charset="-128"/>
            </a:endParaRPr>
          </a:p>
          <a:p>
            <a:pPr marL="742950" lvl="1" indent="-285750">
              <a:lnSpc>
                <a:spcPts val="2800"/>
              </a:lnSpc>
              <a:buFont typeface="Wingdings" panose="05000000000000000000" pitchFamily="2" charset="2"/>
              <a:buChar char="Ø"/>
            </a:pPr>
            <a:r>
              <a:rPr lang="ja-JP" altLang="en-US" dirty="0">
                <a:latin typeface="HG丸ｺﾞｼｯｸM-PRO" panose="020F0600000000000000" pitchFamily="50" charset="-128"/>
                <a:ea typeface="HG丸ｺﾞｼｯｸM-PRO" panose="020F0600000000000000" pitchFamily="50" charset="-128"/>
              </a:rPr>
              <a:t>大阪港</a:t>
            </a:r>
            <a:r>
              <a:rPr lang="en-US" altLang="ja-JP" dirty="0">
                <a:latin typeface="HG丸ｺﾞｼｯｸM-PRO" panose="020F0600000000000000" pitchFamily="50" charset="-128"/>
                <a:ea typeface="HG丸ｺﾞｼｯｸM-PRO" panose="020F0600000000000000" pitchFamily="50" charset="-128"/>
              </a:rPr>
              <a:t>CNP</a:t>
            </a:r>
            <a:r>
              <a:rPr lang="ja-JP" altLang="en-US" dirty="0">
                <a:latin typeface="HG丸ｺﾞｼｯｸM-PRO" panose="020F0600000000000000" pitchFamily="50" charset="-128"/>
                <a:ea typeface="HG丸ｺﾞｼｯｸM-PRO" panose="020F0600000000000000" pitchFamily="50" charset="-128"/>
              </a:rPr>
              <a:t>形成計画・堺泉北港</a:t>
            </a:r>
            <a:r>
              <a:rPr lang="en-US" altLang="ja-JP" dirty="0">
                <a:latin typeface="HG丸ｺﾞｼｯｸM-PRO" panose="020F0600000000000000" pitchFamily="50" charset="-128"/>
                <a:ea typeface="HG丸ｺﾞｼｯｸM-PRO" panose="020F0600000000000000" pitchFamily="50" charset="-128"/>
              </a:rPr>
              <a:t>CNP</a:t>
            </a:r>
            <a:r>
              <a:rPr lang="ja-JP" altLang="en-US" dirty="0">
                <a:latin typeface="HG丸ｺﾞｼｯｸM-PRO" panose="020F0600000000000000" pitchFamily="50" charset="-128"/>
                <a:ea typeface="HG丸ｺﾞｼｯｸM-PRO" panose="020F0600000000000000" pitchFamily="50" charset="-128"/>
              </a:rPr>
              <a:t>形成計画・阪南港</a:t>
            </a:r>
            <a:r>
              <a:rPr lang="en-US" altLang="ja-JP" dirty="0">
                <a:latin typeface="HG丸ｺﾞｼｯｸM-PRO" panose="020F0600000000000000" pitchFamily="50" charset="-128"/>
                <a:ea typeface="HG丸ｺﾞｼｯｸM-PRO" panose="020F0600000000000000" pitchFamily="50" charset="-128"/>
              </a:rPr>
              <a:t>CNP</a:t>
            </a:r>
            <a:r>
              <a:rPr lang="ja-JP" altLang="en-US" dirty="0">
                <a:latin typeface="HG丸ｺﾞｼｯｸM-PRO" panose="020F0600000000000000" pitchFamily="50" charset="-128"/>
                <a:ea typeface="HG丸ｺﾞｼｯｸM-PRO" panose="020F0600000000000000" pitchFamily="50" charset="-128"/>
              </a:rPr>
              <a:t>形成計画を統合</a:t>
            </a:r>
            <a:endParaRPr lang="en-US" altLang="ja-JP" dirty="0">
              <a:latin typeface="HG丸ｺﾞｼｯｸM-PRO" panose="020F0600000000000000" pitchFamily="50" charset="-128"/>
              <a:ea typeface="HG丸ｺﾞｼｯｸM-PRO" panose="020F0600000000000000" pitchFamily="50" charset="-128"/>
            </a:endParaRPr>
          </a:p>
          <a:p>
            <a:pPr marL="742950" lvl="1" indent="-285750">
              <a:lnSpc>
                <a:spcPts val="2800"/>
              </a:lnSpc>
              <a:buFont typeface="Wingdings" panose="05000000000000000000" pitchFamily="2" charset="2"/>
              <a:buChar char="Ø"/>
            </a:pPr>
            <a:r>
              <a:rPr lang="en-US" altLang="ja-JP" dirty="0">
                <a:latin typeface="HG丸ｺﾞｼｯｸM-PRO" panose="020F0600000000000000" pitchFamily="50" charset="-128"/>
                <a:ea typeface="HG丸ｺﾞｼｯｸM-PRO" panose="020F0600000000000000" pitchFamily="50" charset="-128"/>
              </a:rPr>
              <a:t>2013</a:t>
            </a:r>
            <a:r>
              <a:rPr lang="ja-JP" altLang="en-US" dirty="0">
                <a:latin typeface="HG丸ｺﾞｼｯｸM-PRO" panose="020F0600000000000000" pitchFamily="50" charset="-128"/>
                <a:ea typeface="HG丸ｺﾞｼｯｸM-PRO" panose="020F0600000000000000" pitchFamily="50" charset="-128"/>
              </a:rPr>
              <a:t>年度・</a:t>
            </a:r>
            <a:r>
              <a:rPr lang="en-US" altLang="ja-JP" dirty="0">
                <a:latin typeface="HG丸ｺﾞｼｯｸM-PRO" panose="020F0600000000000000" pitchFamily="50" charset="-128"/>
                <a:ea typeface="HG丸ｺﾞｼｯｸM-PRO" panose="020F0600000000000000" pitchFamily="50" charset="-128"/>
              </a:rPr>
              <a:t>2021</a:t>
            </a:r>
            <a:r>
              <a:rPr lang="ja-JP" altLang="en-US" dirty="0">
                <a:latin typeface="HG丸ｺﾞｼｯｸM-PRO" panose="020F0600000000000000" pitchFamily="50" charset="-128"/>
                <a:ea typeface="HG丸ｺﾞｼｯｸM-PRO" panose="020F0600000000000000" pitchFamily="50" charset="-128"/>
              </a:rPr>
              <a:t>年度の</a:t>
            </a:r>
            <a:r>
              <a:rPr lang="en-US" altLang="ja-JP" dirty="0">
                <a:latin typeface="HG丸ｺﾞｼｯｸM-PRO" panose="020F0600000000000000" pitchFamily="50" charset="-128"/>
                <a:ea typeface="HG丸ｺﾞｼｯｸM-PRO" panose="020F0600000000000000" pitchFamily="50" charset="-128"/>
              </a:rPr>
              <a:t>CO2</a:t>
            </a:r>
            <a:r>
              <a:rPr lang="ja-JP" altLang="en-US" dirty="0">
                <a:latin typeface="HG丸ｺﾞｼｯｸM-PRO" panose="020F0600000000000000" pitchFamily="50" charset="-128"/>
                <a:ea typeface="HG丸ｺﾞｼｯｸM-PRO" panose="020F0600000000000000" pitchFamily="50" charset="-128"/>
              </a:rPr>
              <a:t>排出量、</a:t>
            </a:r>
            <a:r>
              <a:rPr lang="en-US" altLang="ja-JP" dirty="0">
                <a:latin typeface="HG丸ｺﾞｼｯｸM-PRO" panose="020F0600000000000000" pitchFamily="50" charset="-128"/>
                <a:ea typeface="HG丸ｺﾞｼｯｸM-PRO" panose="020F0600000000000000" pitchFamily="50" charset="-128"/>
              </a:rPr>
              <a:t>2030</a:t>
            </a:r>
            <a:r>
              <a:rPr lang="ja-JP" altLang="en-US" dirty="0">
                <a:latin typeface="HG丸ｺﾞｼｯｸM-PRO" panose="020F0600000000000000" pitchFamily="50" charset="-128"/>
                <a:ea typeface="HG丸ｺﾞｼｯｸM-PRO" panose="020F0600000000000000" pitchFamily="50" charset="-128"/>
              </a:rPr>
              <a:t>年度・</a:t>
            </a:r>
            <a:r>
              <a:rPr lang="en-US" altLang="ja-JP" dirty="0">
                <a:latin typeface="HG丸ｺﾞｼｯｸM-PRO" panose="020F0600000000000000" pitchFamily="50" charset="-128"/>
                <a:ea typeface="HG丸ｺﾞｼｯｸM-PRO" panose="020F0600000000000000" pitchFamily="50" charset="-128"/>
              </a:rPr>
              <a:t>2050</a:t>
            </a:r>
            <a:r>
              <a:rPr lang="ja-JP" altLang="en-US" dirty="0">
                <a:latin typeface="HG丸ｺﾞｼｯｸM-PRO" panose="020F0600000000000000" pitchFamily="50" charset="-128"/>
                <a:ea typeface="HG丸ｺﾞｼｯｸM-PRO" panose="020F0600000000000000" pitchFamily="50" charset="-128"/>
              </a:rPr>
              <a:t>年の水素・アンモニア等需要量は</a:t>
            </a:r>
            <a:r>
              <a:rPr lang="en-US" altLang="ja-JP" dirty="0">
                <a:latin typeface="HG丸ｺﾞｼｯｸM-PRO" panose="020F0600000000000000" pitchFamily="50" charset="-128"/>
                <a:ea typeface="HG丸ｺﾞｼｯｸM-PRO" panose="020F0600000000000000" pitchFamily="50" charset="-128"/>
              </a:rPr>
              <a:t>CNP</a:t>
            </a:r>
            <a:r>
              <a:rPr lang="ja-JP" altLang="en-US" dirty="0">
                <a:latin typeface="HG丸ｺﾞｼｯｸM-PRO" panose="020F0600000000000000" pitchFamily="50" charset="-128"/>
                <a:ea typeface="HG丸ｺﾞｼｯｸM-PRO" panose="020F0600000000000000" pitchFamily="50" charset="-128"/>
              </a:rPr>
              <a:t>形成計画の値を使用</a:t>
            </a:r>
            <a:endParaRPr lang="en-US" altLang="ja-JP" dirty="0">
              <a:latin typeface="HG丸ｺﾞｼｯｸM-PRO" panose="020F0600000000000000" pitchFamily="50" charset="-128"/>
              <a:ea typeface="HG丸ｺﾞｼｯｸM-PRO" panose="020F0600000000000000" pitchFamily="50" charset="-128"/>
            </a:endParaRPr>
          </a:p>
          <a:p>
            <a:pPr marL="742950" lvl="1" indent="-285750">
              <a:lnSpc>
                <a:spcPts val="2800"/>
              </a:lnSpc>
              <a:buFont typeface="Wingdings" panose="05000000000000000000" pitchFamily="2" charset="2"/>
              <a:buChar char="Ø"/>
            </a:pPr>
            <a:r>
              <a:rPr lang="ja-JP" altLang="en-US" dirty="0">
                <a:latin typeface="HG丸ｺﾞｼｯｸM-PRO" panose="020F0600000000000000" pitchFamily="50" charset="-128"/>
                <a:ea typeface="HG丸ｺﾞｼｯｸM-PRO" panose="020F0600000000000000" pitchFamily="50" charset="-128"/>
              </a:rPr>
              <a:t>港湾脱炭素化促進事業（以下、促進事業）を追加　等</a:t>
            </a:r>
            <a:endParaRPr lang="en-US" altLang="ja-JP" dirty="0">
              <a:latin typeface="HG丸ｺﾞｼｯｸM-PRO" panose="020F0600000000000000" pitchFamily="50" charset="-128"/>
              <a:ea typeface="HG丸ｺﾞｼｯｸM-PRO" panose="020F0600000000000000" pitchFamily="50" charset="-128"/>
            </a:endParaRPr>
          </a:p>
          <a:p>
            <a:pPr>
              <a:lnSpc>
                <a:spcPts val="2800"/>
              </a:lnSpc>
            </a:pPr>
            <a:r>
              <a:rPr lang="ja-JP" altLang="en-US" sz="1600" dirty="0">
                <a:latin typeface="HG丸ｺﾞｼｯｸM-PRO" panose="020F0600000000000000" pitchFamily="50" charset="-128"/>
                <a:ea typeface="HG丸ｺﾞｼｯｸM-PRO" panose="020F0600000000000000" pitchFamily="50" charset="-128"/>
              </a:rPr>
              <a:t>　　　　</a:t>
            </a:r>
            <a:r>
              <a:rPr lang="en-US" altLang="ja-JP" sz="1600" dirty="0">
                <a:latin typeface="HG丸ｺﾞｼｯｸM-PRO" panose="020F0600000000000000" pitchFamily="50" charset="-128"/>
                <a:ea typeface="HG丸ｺﾞｼｯｸM-PRO" panose="020F0600000000000000" pitchFamily="50" charset="-128"/>
              </a:rPr>
              <a:t>※CO2</a:t>
            </a:r>
            <a:r>
              <a:rPr lang="ja-JP" altLang="en-US" sz="1600" dirty="0">
                <a:latin typeface="HG丸ｺﾞｼｯｸM-PRO" panose="020F0600000000000000" pitchFamily="50" charset="-128"/>
                <a:ea typeface="HG丸ｺﾞｼｯｸM-PRO" panose="020F0600000000000000" pitchFamily="50" charset="-128"/>
              </a:rPr>
              <a:t>削減に関する事業、</a:t>
            </a:r>
            <a:r>
              <a:rPr lang="en-US" altLang="ja-JP" sz="1600" dirty="0">
                <a:latin typeface="HG丸ｺﾞｼｯｸM-PRO" panose="020F0600000000000000" pitchFamily="50" charset="-128"/>
                <a:ea typeface="HG丸ｺﾞｼｯｸM-PRO" panose="020F0600000000000000" pitchFamily="50" charset="-128"/>
              </a:rPr>
              <a:t>CO2</a:t>
            </a:r>
            <a:r>
              <a:rPr lang="ja-JP" altLang="en-US" sz="1600" dirty="0">
                <a:latin typeface="HG丸ｺﾞｼｯｸM-PRO" panose="020F0600000000000000" pitchFamily="50" charset="-128"/>
                <a:ea typeface="HG丸ｺﾞｼｯｸM-PRO" panose="020F0600000000000000" pitchFamily="50" charset="-128"/>
              </a:rPr>
              <a:t>吸収に関する事業、水素等の供給に関する事業等</a:t>
            </a:r>
            <a:endParaRPr lang="en-US" altLang="ja-JP" sz="1600" dirty="0">
              <a:latin typeface="HG丸ｺﾞｼｯｸM-PRO" panose="020F0600000000000000" pitchFamily="50" charset="-128"/>
              <a:ea typeface="HG丸ｺﾞｼｯｸM-PRO" panose="020F0600000000000000" pitchFamily="50" charset="-128"/>
            </a:endParaRPr>
          </a:p>
          <a:p>
            <a:pPr>
              <a:lnSpc>
                <a:spcPts val="2800"/>
              </a:lnSpc>
            </a:pPr>
            <a:r>
              <a:rPr lang="ja-JP" altLang="en-US" sz="1600" dirty="0">
                <a:latin typeface="HG丸ｺﾞｼｯｸM-PRO" panose="020F0600000000000000" pitchFamily="50" charset="-128"/>
                <a:ea typeface="HG丸ｺﾞｼｯｸM-PRO" panose="020F0600000000000000" pitchFamily="50" charset="-128"/>
              </a:rPr>
              <a:t>　　　　　実施主体、実施期間、事業の効果等を記載</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53239356-E492-4EF4-A364-1687472A59EC}"/>
              </a:ext>
            </a:extLst>
          </p:cNvPr>
          <p:cNvSpPr txBox="1"/>
          <p:nvPr/>
        </p:nvSpPr>
        <p:spPr>
          <a:xfrm>
            <a:off x="15444" y="3675729"/>
            <a:ext cx="8858250" cy="400110"/>
          </a:xfrm>
          <a:prstGeom prst="rect">
            <a:avLst/>
          </a:prstGeom>
          <a:noFill/>
        </p:spPr>
        <p:txBody>
          <a:bodyPr wrap="square" rtlCol="0">
            <a:spAutoFit/>
          </a:bodyPr>
          <a:lstStyle/>
          <a:p>
            <a:r>
              <a:rPr lang="ja-JP" altLang="en-US" sz="2000" b="1" u="sng" dirty="0">
                <a:latin typeface="HG丸ｺﾞｼｯｸM-PRO" panose="020F0600000000000000" pitchFamily="50" charset="-128"/>
                <a:ea typeface="HG丸ｺﾞｼｯｸM-PRO" panose="020F0600000000000000" pitchFamily="50" charset="-128"/>
              </a:rPr>
              <a:t>＜策定の考え方＞</a:t>
            </a:r>
            <a:endParaRPr lang="ja-JP" altLang="ja-JP" sz="2000" b="1" u="sng"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53239356-E492-4EF4-A364-1687472A59EC}"/>
              </a:ext>
            </a:extLst>
          </p:cNvPr>
          <p:cNvSpPr txBox="1"/>
          <p:nvPr/>
        </p:nvSpPr>
        <p:spPr>
          <a:xfrm>
            <a:off x="74142" y="864620"/>
            <a:ext cx="8858250" cy="400110"/>
          </a:xfrm>
          <a:prstGeom prst="rect">
            <a:avLst/>
          </a:prstGeom>
          <a:noFill/>
        </p:spPr>
        <p:txBody>
          <a:bodyPr wrap="square" rtlCol="0">
            <a:spAutoFit/>
          </a:bodyPr>
          <a:lstStyle/>
          <a:p>
            <a:r>
              <a:rPr lang="ja-JP" altLang="en-US" sz="2000" b="1" u="sng" dirty="0">
                <a:latin typeface="HG丸ｺﾞｼｯｸM-PRO" panose="020F0600000000000000" pitchFamily="50" charset="-128"/>
                <a:ea typeface="HG丸ｺﾞｼｯｸM-PRO" panose="020F0600000000000000" pitchFamily="50" charset="-128"/>
              </a:rPr>
              <a:t>＜港湾脱炭素化推進計画に定める事項＞</a:t>
            </a:r>
            <a:endParaRPr lang="ja-JP" altLang="ja-JP" sz="2000" b="1" u="sng"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339634" y="1281735"/>
            <a:ext cx="8626900" cy="2400657"/>
          </a:xfrm>
          <a:prstGeom prst="rect">
            <a:avLst/>
          </a:prstGeom>
          <a:noFill/>
          <a:ln>
            <a:solidFill>
              <a:schemeClr val="tx1"/>
            </a:solidFill>
          </a:ln>
        </p:spPr>
        <p:txBody>
          <a:bodyPr wrap="square" rtlCol="0">
            <a:spAutoFit/>
          </a:bodyPr>
          <a:lstStyle/>
          <a:p>
            <a:pPr lvl="1">
              <a:lnSpc>
                <a:spcPts val="3000"/>
              </a:lnSpc>
            </a:pPr>
            <a:r>
              <a:rPr lang="ja-JP" altLang="en-US" dirty="0">
                <a:latin typeface="HG丸ｺﾞｼｯｸM-PRO" panose="020F0600000000000000" pitchFamily="50" charset="-128"/>
                <a:ea typeface="HG丸ｺﾞｼｯｸM-PRO" panose="020F0600000000000000" pitchFamily="50" charset="-128"/>
              </a:rPr>
              <a:t>１．基本的な方針</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港湾の概要、対象範囲、取組方針等</a:t>
            </a:r>
            <a:r>
              <a:rPr lang="en-US" altLang="ja-JP" dirty="0">
                <a:latin typeface="HG丸ｺﾞｼｯｸM-PRO" panose="020F0600000000000000" pitchFamily="50" charset="-128"/>
                <a:ea typeface="HG丸ｺﾞｼｯｸM-PRO" panose="020F0600000000000000" pitchFamily="50" charset="-128"/>
              </a:rPr>
              <a:t>)</a:t>
            </a:r>
          </a:p>
          <a:p>
            <a:pPr lvl="1">
              <a:lnSpc>
                <a:spcPts val="3000"/>
              </a:lnSpc>
            </a:pPr>
            <a:r>
              <a:rPr lang="ja-JP" altLang="en-US" dirty="0">
                <a:latin typeface="HG丸ｺﾞｼｯｸM-PRO" panose="020F0600000000000000" pitchFamily="50" charset="-128"/>
                <a:ea typeface="HG丸ｺﾞｼｯｸM-PRO" panose="020F0600000000000000" pitchFamily="50" charset="-128"/>
              </a:rPr>
              <a:t>２．計画の目標</a:t>
            </a:r>
            <a:r>
              <a:rPr lang="en-US" altLang="ja-JP" dirty="0">
                <a:latin typeface="HG丸ｺﾞｼｯｸM-PRO" panose="020F0600000000000000" pitchFamily="50" charset="-128"/>
                <a:ea typeface="HG丸ｺﾞｼｯｸM-PRO" panose="020F0600000000000000" pitchFamily="50" charset="-128"/>
              </a:rPr>
              <a:t>(KPI</a:t>
            </a:r>
            <a:r>
              <a:rPr lang="ja-JP" altLang="en-US" dirty="0">
                <a:latin typeface="HG丸ｺﾞｼｯｸM-PRO" panose="020F0600000000000000" pitchFamily="50" charset="-128"/>
                <a:ea typeface="HG丸ｺﾞｼｯｸM-PRO" panose="020F0600000000000000" pitchFamily="50" charset="-128"/>
              </a:rPr>
              <a:t>等の目標、排出量等推計、削減目標、水素等需要推計等</a:t>
            </a:r>
            <a:r>
              <a:rPr lang="en-US" altLang="ja-JP" dirty="0">
                <a:latin typeface="HG丸ｺﾞｼｯｸM-PRO" panose="020F0600000000000000" pitchFamily="50" charset="-128"/>
                <a:ea typeface="HG丸ｺﾞｼｯｸM-PRO" panose="020F0600000000000000" pitchFamily="50" charset="-128"/>
              </a:rPr>
              <a:t>)</a:t>
            </a:r>
          </a:p>
          <a:p>
            <a:pPr lvl="1">
              <a:lnSpc>
                <a:spcPts val="3000"/>
              </a:lnSpc>
            </a:pPr>
            <a:r>
              <a:rPr lang="ja-JP" altLang="en-US" dirty="0">
                <a:latin typeface="HG丸ｺﾞｼｯｸM-PRO" panose="020F0600000000000000" pitchFamily="50" charset="-128"/>
                <a:ea typeface="HG丸ｺﾞｼｯｸM-PRO" panose="020F0600000000000000" pitchFamily="50" charset="-128"/>
              </a:rPr>
              <a:t>３．港湾脱炭素化促進事業・実施主体</a:t>
            </a:r>
            <a:endParaRPr lang="en-US" altLang="ja-JP" dirty="0">
              <a:latin typeface="HG丸ｺﾞｼｯｸM-PRO" panose="020F0600000000000000" pitchFamily="50" charset="-128"/>
              <a:ea typeface="HG丸ｺﾞｼｯｸM-PRO" panose="020F0600000000000000" pitchFamily="50" charset="-128"/>
            </a:endParaRPr>
          </a:p>
          <a:p>
            <a:pPr lvl="1">
              <a:lnSpc>
                <a:spcPts val="3000"/>
              </a:lnSpc>
            </a:pPr>
            <a:r>
              <a:rPr lang="ja-JP" altLang="en-US" dirty="0">
                <a:latin typeface="HG丸ｺﾞｼｯｸM-PRO" panose="020F0600000000000000" pitchFamily="50" charset="-128"/>
                <a:ea typeface="HG丸ｺﾞｼｯｸM-PRO" panose="020F0600000000000000" pitchFamily="50" charset="-128"/>
              </a:rPr>
              <a:t>４．計画の達成状況の評価に関する事項</a:t>
            </a:r>
            <a:endParaRPr lang="en-US" altLang="ja-JP" dirty="0">
              <a:latin typeface="HG丸ｺﾞｼｯｸM-PRO" panose="020F0600000000000000" pitchFamily="50" charset="-128"/>
              <a:ea typeface="HG丸ｺﾞｼｯｸM-PRO" panose="020F0600000000000000" pitchFamily="50" charset="-128"/>
            </a:endParaRPr>
          </a:p>
          <a:p>
            <a:pPr lvl="1">
              <a:lnSpc>
                <a:spcPts val="3000"/>
              </a:lnSpc>
            </a:pPr>
            <a:r>
              <a:rPr lang="ja-JP" altLang="en-US" dirty="0">
                <a:latin typeface="HG丸ｺﾞｼｯｸM-PRO" panose="020F0600000000000000" pitchFamily="50" charset="-128"/>
                <a:ea typeface="HG丸ｺﾞｼｯｸM-PRO" panose="020F0600000000000000" pitchFamily="50" charset="-128"/>
              </a:rPr>
              <a:t>５．計画期間</a:t>
            </a:r>
            <a:endParaRPr lang="en-US" altLang="ja-JP" dirty="0">
              <a:latin typeface="HG丸ｺﾞｼｯｸM-PRO" panose="020F0600000000000000" pitchFamily="50" charset="-128"/>
              <a:ea typeface="HG丸ｺﾞｼｯｸM-PRO" panose="020F0600000000000000" pitchFamily="50" charset="-128"/>
            </a:endParaRPr>
          </a:p>
          <a:p>
            <a:pPr lvl="1">
              <a:lnSpc>
                <a:spcPts val="3000"/>
              </a:lnSpc>
            </a:pPr>
            <a:r>
              <a:rPr lang="ja-JP" altLang="en-US" dirty="0">
                <a:latin typeface="HG丸ｺﾞｼｯｸM-PRO" panose="020F0600000000000000" pitchFamily="50" charset="-128"/>
                <a:ea typeface="HG丸ｺﾞｼｯｸM-PRO" panose="020F0600000000000000" pitchFamily="50" charset="-128"/>
              </a:rPr>
              <a:t>６．その他港湾管理者が必要と認める事項</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将来の構想、ロードマップ等</a:t>
            </a:r>
            <a:r>
              <a:rPr lang="en-US" altLang="ja-JP" dirty="0">
                <a:latin typeface="HG丸ｺﾞｼｯｸM-PRO" panose="020F0600000000000000" pitchFamily="50" charset="-128"/>
                <a:ea typeface="HG丸ｺﾞｼｯｸM-PRO" panose="020F0600000000000000" pitchFamily="50" charset="-128"/>
              </a:rPr>
              <a:t>)</a:t>
            </a:r>
          </a:p>
        </p:txBody>
      </p:sp>
      <p:sp>
        <p:nvSpPr>
          <p:cNvPr id="2" name="スライド番号プレースホルダー 1"/>
          <p:cNvSpPr>
            <a:spLocks noGrp="1"/>
          </p:cNvSpPr>
          <p:nvPr>
            <p:ph type="sldNum" sz="quarter" idx="12"/>
          </p:nvPr>
        </p:nvSpPr>
        <p:spPr>
          <a:xfrm>
            <a:off x="7086600" y="6447784"/>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1</a:t>
            </a:fld>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4B46D140-1C8E-36C2-FC7C-262A4B2AFDB9}"/>
              </a:ext>
            </a:extLst>
          </p:cNvPr>
          <p:cNvSpPr txBox="1"/>
          <p:nvPr/>
        </p:nvSpPr>
        <p:spPr>
          <a:xfrm>
            <a:off x="7835705" y="434573"/>
            <a:ext cx="1130829" cy="461665"/>
          </a:xfrm>
          <a:prstGeom prst="rect">
            <a:avLst/>
          </a:prstGeom>
          <a:solidFill>
            <a:schemeClr val="bg1"/>
          </a:solidFill>
          <a:ln>
            <a:solidFill>
              <a:schemeClr val="tx1"/>
            </a:solidFill>
          </a:ln>
        </p:spPr>
        <p:txBody>
          <a:bodyPr wrap="square" rtlCol="0">
            <a:spAutoFit/>
          </a:bodyPr>
          <a:lstStyle/>
          <a:p>
            <a:pPr algn="ctr"/>
            <a:r>
              <a:rPr kumimoji="1" lang="ja-JP" altLang="en-US" sz="2400" dirty="0">
                <a:latin typeface="HG丸ｺﾞｼｯｸM-PRO" panose="020F0600000000000000" pitchFamily="50" charset="-128"/>
                <a:ea typeface="HG丸ｺﾞｼｯｸM-PRO" panose="020F0600000000000000" pitchFamily="50" charset="-128"/>
              </a:rPr>
              <a:t>資料３</a:t>
            </a:r>
          </a:p>
        </p:txBody>
      </p:sp>
      <p:sp>
        <p:nvSpPr>
          <p:cNvPr id="10" name="テキスト ボックス 9">
            <a:extLst>
              <a:ext uri="{FF2B5EF4-FFF2-40B4-BE49-F238E27FC236}">
                <a16:creationId xmlns:a16="http://schemas.microsoft.com/office/drawing/2014/main" id="{53239356-E492-4EF4-A364-1687472A59EC}"/>
              </a:ext>
            </a:extLst>
          </p:cNvPr>
          <p:cNvSpPr txBox="1"/>
          <p:nvPr/>
        </p:nvSpPr>
        <p:spPr>
          <a:xfrm>
            <a:off x="74142" y="491108"/>
            <a:ext cx="7691819" cy="307777"/>
          </a:xfrm>
          <a:prstGeom prst="rect">
            <a:avLst/>
          </a:prstGeom>
          <a:noFill/>
          <a:ln>
            <a:solidFill>
              <a:schemeClr val="tx1"/>
            </a:solidFill>
          </a:ln>
        </p:spPr>
        <p:txBody>
          <a:bodyPr wrap="square" rtlCol="0">
            <a:spAutoFit/>
          </a:bodyPr>
          <a:lstStyle/>
          <a:p>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骨子案の記載内容は作成段階のものであり、国土交通省との協議等を踏まえ今後修正していく</a:t>
            </a:r>
            <a:endParaRPr lang="ja-JP" altLang="ja-JP" sz="1400" b="1" u="sng"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88113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4303"/>
            <a:ext cx="9144000" cy="45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prstClr val="white"/>
                </a:solidFill>
                <a:latin typeface="HG丸ｺﾞｼｯｸM-PRO" panose="020F0600000000000000" pitchFamily="50" charset="-128"/>
                <a:ea typeface="HG丸ｺﾞｼｯｸM-PRO" panose="020F0600000000000000" pitchFamily="50" charset="-128"/>
              </a:rPr>
              <a:t>大阪港・堺泉北港・阪南港港湾脱炭素化推進計画骨子案の概要</a:t>
            </a:r>
            <a:endParaRPr kumimoji="1" lang="ja-JP" altLang="en-US" sz="2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53239356-E492-4EF4-A364-1687472A59EC}"/>
              </a:ext>
            </a:extLst>
          </p:cNvPr>
          <p:cNvSpPr txBox="1"/>
          <p:nvPr/>
        </p:nvSpPr>
        <p:spPr>
          <a:xfrm>
            <a:off x="15444" y="950759"/>
            <a:ext cx="8858250" cy="2031325"/>
          </a:xfrm>
          <a:prstGeom prst="rect">
            <a:avLst/>
          </a:prstGeom>
          <a:noFill/>
        </p:spPr>
        <p:txBody>
          <a:bodyPr wrap="square" rtlCol="0">
            <a:spAutoFit/>
          </a:bodyPr>
          <a:lstStyle/>
          <a:p>
            <a:r>
              <a:rPr lang="ja-JP" altLang="en-US" u="sng" dirty="0">
                <a:latin typeface="HG丸ｺﾞｼｯｸM-PRO" panose="020F0600000000000000" pitchFamily="50" charset="-128"/>
                <a:ea typeface="HG丸ｺﾞｼｯｸM-PRO" panose="020F0600000000000000" pitchFamily="50" charset="-128"/>
              </a:rPr>
              <a:t>１</a:t>
            </a:r>
            <a:r>
              <a:rPr lang="en-US" altLang="ja-JP" u="sng" dirty="0">
                <a:latin typeface="HG丸ｺﾞｼｯｸM-PRO" panose="020F0600000000000000" pitchFamily="50" charset="-128"/>
                <a:ea typeface="HG丸ｺﾞｼｯｸM-PRO" panose="020F0600000000000000" pitchFamily="50" charset="-128"/>
              </a:rPr>
              <a:t>-</a:t>
            </a:r>
            <a:r>
              <a:rPr lang="ja-JP" altLang="en-US" u="sng" dirty="0">
                <a:latin typeface="HG丸ｺﾞｼｯｸM-PRO" panose="020F0600000000000000" pitchFamily="50" charset="-128"/>
                <a:ea typeface="HG丸ｺﾞｼｯｸM-PRO" panose="020F0600000000000000" pitchFamily="50" charset="-128"/>
              </a:rPr>
              <a:t>１～３　港湾の概要、対象範囲、取組方針</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53239356-E492-4EF4-A364-1687472A59EC}"/>
              </a:ext>
            </a:extLst>
          </p:cNvPr>
          <p:cNvSpPr txBox="1"/>
          <p:nvPr/>
        </p:nvSpPr>
        <p:spPr>
          <a:xfrm>
            <a:off x="15444" y="506204"/>
            <a:ext cx="8858250" cy="400110"/>
          </a:xfrm>
          <a:prstGeom prst="rect">
            <a:avLst/>
          </a:prstGeom>
          <a:noFill/>
        </p:spPr>
        <p:txBody>
          <a:bodyPr wrap="square" rtlCol="0">
            <a:spAutoFit/>
          </a:bodyPr>
          <a:lstStyle/>
          <a:p>
            <a:r>
              <a:rPr lang="ja-JP" altLang="en-US" sz="2000" b="1" u="sng" dirty="0">
                <a:latin typeface="HG丸ｺﾞｼｯｸM-PRO" panose="020F0600000000000000" pitchFamily="50" charset="-128"/>
                <a:ea typeface="HG丸ｺﾞｼｯｸM-PRO" panose="020F0600000000000000" pitchFamily="50" charset="-128"/>
              </a:rPr>
              <a:t>＜１．基本的な方針における主な記載内容＞</a:t>
            </a:r>
            <a:endParaRPr lang="en-US" altLang="ja-JP" sz="2000" b="1" u="sng" dirty="0">
              <a:latin typeface="HG丸ｺﾞｼｯｸM-PRO" panose="020F0600000000000000" pitchFamily="50" charset="-128"/>
              <a:ea typeface="HG丸ｺﾞｼｯｸM-PRO" panose="020F0600000000000000" pitchFamily="50" charset="-128"/>
            </a:endParaRPr>
          </a:p>
        </p:txBody>
      </p:sp>
      <p:graphicFrame>
        <p:nvGraphicFramePr>
          <p:cNvPr id="6" name="表 5">
            <a:extLst>
              <a:ext uri="{FF2B5EF4-FFF2-40B4-BE49-F238E27FC236}">
                <a16:creationId xmlns:a16="http://schemas.microsoft.com/office/drawing/2014/main" id="{FE53F57A-FC27-4AB1-8760-3408E4AAEFD6}"/>
              </a:ext>
            </a:extLst>
          </p:cNvPr>
          <p:cNvGraphicFramePr>
            <a:graphicFrameLocks noGrp="1"/>
          </p:cNvGraphicFramePr>
          <p:nvPr>
            <p:extLst>
              <p:ext uri="{D42A27DB-BD31-4B8C-83A1-F6EECF244321}">
                <p14:modId xmlns:p14="http://schemas.microsoft.com/office/powerpoint/2010/main" val="2503940005"/>
              </p:ext>
            </p:extLst>
          </p:nvPr>
        </p:nvGraphicFramePr>
        <p:xfrm>
          <a:off x="287206" y="1575607"/>
          <a:ext cx="8187092" cy="3953147"/>
        </p:xfrm>
        <a:graphic>
          <a:graphicData uri="http://schemas.openxmlformats.org/drawingml/2006/table">
            <a:tbl>
              <a:tblPr firstRow="1" bandRow="1">
                <a:tableStyleId>{5C22544A-7EE6-4342-B048-85BDC9FD1C3A}</a:tableStyleId>
              </a:tblPr>
              <a:tblGrid>
                <a:gridCol w="1017497">
                  <a:extLst>
                    <a:ext uri="{9D8B030D-6E8A-4147-A177-3AD203B41FA5}">
                      <a16:colId xmlns:a16="http://schemas.microsoft.com/office/drawing/2014/main" val="1905241061"/>
                    </a:ext>
                  </a:extLst>
                </a:gridCol>
                <a:gridCol w="2389865">
                  <a:extLst>
                    <a:ext uri="{9D8B030D-6E8A-4147-A177-3AD203B41FA5}">
                      <a16:colId xmlns:a16="http://schemas.microsoft.com/office/drawing/2014/main" val="836286386"/>
                    </a:ext>
                  </a:extLst>
                </a:gridCol>
                <a:gridCol w="2389865">
                  <a:extLst>
                    <a:ext uri="{9D8B030D-6E8A-4147-A177-3AD203B41FA5}">
                      <a16:colId xmlns:a16="http://schemas.microsoft.com/office/drawing/2014/main" val="3705130867"/>
                    </a:ext>
                  </a:extLst>
                </a:gridCol>
                <a:gridCol w="2389865">
                  <a:extLst>
                    <a:ext uri="{9D8B030D-6E8A-4147-A177-3AD203B41FA5}">
                      <a16:colId xmlns:a16="http://schemas.microsoft.com/office/drawing/2014/main" val="1769381"/>
                    </a:ext>
                  </a:extLst>
                </a:gridCol>
              </a:tblGrid>
              <a:tr h="428553">
                <a:tc>
                  <a:txBody>
                    <a:bodyPr/>
                    <a:lstStyle/>
                    <a:p>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a:txBody>
                  <a:tcPr marL="88028" marR="88028" marT="44014" marB="440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大阪港</a:t>
                      </a:r>
                    </a:p>
                  </a:txBody>
                  <a:tcPr marL="88028" marR="88028" marT="44014" marB="440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堺泉北港</a:t>
                      </a:r>
                    </a:p>
                  </a:txBody>
                  <a:tcPr marL="88028" marR="88028" marT="44014" marB="440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阪南港</a:t>
                      </a:r>
                    </a:p>
                  </a:txBody>
                  <a:tcPr marL="88028" marR="88028" marT="44014" marB="440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6801317"/>
                  </a:ext>
                </a:extLst>
              </a:tr>
              <a:tr h="868143">
                <a:tc>
                  <a:txBody>
                    <a:bodyPr/>
                    <a:lstStyle/>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港湾の</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概要</a:t>
                      </a:r>
                    </a:p>
                  </a:txBody>
                  <a:tcPr marL="88028" marR="88028" marT="44014" marB="440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・西日本の一大物流拠点</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・近畿圏の経済活動を支え</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る輸出入の拠点</a:t>
                      </a:r>
                    </a:p>
                  </a:txBody>
                  <a:tcPr marL="88028" marR="88028" marT="44014" marB="440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・原油や</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LNG</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等のエネル</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ギー供給拠点</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・中古車輸出拠点</a:t>
                      </a:r>
                    </a:p>
                  </a:txBody>
                  <a:tcPr marL="88028" marR="88028" marT="44014" marB="440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・製造業や物流・保管施設</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等の企業進出の進展</a:t>
                      </a:r>
                    </a:p>
                  </a:txBody>
                  <a:tcPr marL="88028" marR="88028" marT="44014" marB="440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4160640"/>
                  </a:ext>
                </a:extLst>
              </a:tr>
              <a:tr h="808859">
                <a:tc>
                  <a:txBody>
                    <a:bodyPr/>
                    <a:lstStyle/>
                    <a:p>
                      <a:pPr algn="l"/>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対象範囲</a:t>
                      </a:r>
                    </a:p>
                  </a:txBody>
                  <a:tcPr marL="88028" marR="88028" marT="44014" marB="440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r>
                        <a:rPr lang="ja-JP" altLang="en-US" sz="1400" dirty="0">
                          <a:solidFill>
                            <a:schemeClr val="tx1"/>
                          </a:solidFill>
                          <a:latin typeface="HG丸ｺﾞｼｯｸM-PRO" panose="020F0600000000000000" pitchFamily="50" charset="-128"/>
                          <a:ea typeface="HG丸ｺﾞｼｯｸM-PRO" panose="020F0600000000000000" pitchFamily="50" charset="-128"/>
                        </a:rPr>
                        <a:t>１）港湾ターミナル内</a:t>
                      </a:r>
                    </a:p>
                    <a:p>
                      <a:r>
                        <a:rPr lang="ja-JP" altLang="en-US" sz="1400" dirty="0">
                          <a:solidFill>
                            <a:schemeClr val="tx1"/>
                          </a:solidFill>
                          <a:latin typeface="HG丸ｺﾞｼｯｸM-PRO" panose="020F0600000000000000" pitchFamily="50" charset="-128"/>
                          <a:ea typeface="HG丸ｺﾞｼｯｸM-PRO" panose="020F0600000000000000" pitchFamily="50" charset="-128"/>
                        </a:rPr>
                        <a:t>２）港湾ターミナルを出入りする船舶・車両</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３）港湾ターミナル外</a:t>
                      </a:r>
                    </a:p>
                  </a:txBody>
                  <a:tcPr marL="88028" marR="88028" marT="44014" marB="440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3929934"/>
                  </a:ext>
                </a:extLst>
              </a:tr>
              <a:tr h="808859">
                <a:tc rowSpan="3">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HG丸ｺﾞｼｯｸM-PRO" panose="020F0600000000000000" pitchFamily="50" charset="-128"/>
                          <a:ea typeface="HG丸ｺﾞｼｯｸM-PRO" panose="020F0600000000000000" pitchFamily="50" charset="-128"/>
                        </a:rPr>
                        <a:t>取組方針</a:t>
                      </a:r>
                    </a:p>
                  </a:txBody>
                  <a:tcPr marL="88028" marR="88028" marT="44014" marB="440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水素・燃料アンモニア・</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e-methane</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e-</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メタン）等次世代エネルギーの二次受入・供給拠点化</a:t>
                      </a:r>
                    </a:p>
                  </a:txBody>
                  <a:tcPr marL="88028" marR="88028" marT="44014" marB="440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水素・燃料アンモニア・</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e-methane</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e-</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メタン）等の次世代エネルギーの輸入拠点化</a:t>
                      </a:r>
                    </a:p>
                  </a:txBody>
                  <a:tcPr marL="88028" marR="88028" marT="44014" marB="440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水素・燃料アンモニア・</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e-methane</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e-</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メタン）等次世代エネルギーの二次受入・供給拠点化</a:t>
                      </a:r>
                    </a:p>
                  </a:txBody>
                  <a:tcPr marL="88028" marR="88028" marT="44014" marB="440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1623854"/>
                  </a:ext>
                </a:extLst>
              </a:tr>
              <a:tr h="37422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gridSpan="3">
                  <a:txBody>
                    <a:bodyPr/>
                    <a:lstStyle/>
                    <a:p>
                      <a:pPr algn="l"/>
                      <a:r>
                        <a:rPr kumimoji="1" lang="ja-JP" altLang="en-US" sz="1400" b="0" u="none" dirty="0">
                          <a:solidFill>
                            <a:schemeClr val="tx1"/>
                          </a:solidFill>
                          <a:latin typeface="HG丸ｺﾞｼｯｸM-PRO" panose="020F0600000000000000" pitchFamily="50" charset="-128"/>
                          <a:ea typeface="HG丸ｺﾞｼｯｸM-PRO" panose="020F0600000000000000" pitchFamily="50" charset="-128"/>
                        </a:rPr>
                        <a:t>・船舶への水素・燃料アンモニア・</a:t>
                      </a:r>
                      <a:r>
                        <a:rPr kumimoji="1" lang="en-US" altLang="ja-JP" sz="1400" b="0" u="none" dirty="0">
                          <a:solidFill>
                            <a:schemeClr val="tx1"/>
                          </a:solidFill>
                          <a:latin typeface="HG丸ｺﾞｼｯｸM-PRO" panose="020F0600000000000000" pitchFamily="50" charset="-128"/>
                          <a:ea typeface="HG丸ｺﾞｼｯｸM-PRO" panose="020F0600000000000000" pitchFamily="50" charset="-128"/>
                        </a:rPr>
                        <a:t>e-</a:t>
                      </a:r>
                      <a:r>
                        <a:rPr kumimoji="1" lang="ja-JP" altLang="en-US" sz="1400" b="0" u="none" dirty="0">
                          <a:solidFill>
                            <a:schemeClr val="tx1"/>
                          </a:solidFill>
                          <a:latin typeface="HG丸ｺﾞｼｯｸM-PRO" panose="020F0600000000000000" pitchFamily="50" charset="-128"/>
                          <a:ea typeface="HG丸ｺﾞｼｯｸM-PRO" panose="020F0600000000000000" pitchFamily="50" charset="-128"/>
                        </a:rPr>
                        <a:t>メタン等のバンカリング拠点の形成、</a:t>
                      </a:r>
                      <a:r>
                        <a:rPr kumimoji="1" lang="en-US" altLang="ja-JP" sz="1400" b="0" u="none" dirty="0">
                          <a:solidFill>
                            <a:schemeClr val="tx1"/>
                          </a:solidFill>
                          <a:latin typeface="HG丸ｺﾞｼｯｸM-PRO" panose="020F0600000000000000" pitchFamily="50" charset="-128"/>
                          <a:ea typeface="HG丸ｺﾞｼｯｸM-PRO" panose="020F0600000000000000" pitchFamily="50" charset="-128"/>
                        </a:rPr>
                        <a:t>LNG</a:t>
                      </a:r>
                      <a:r>
                        <a:rPr kumimoji="1" lang="ja-JP" altLang="en-US" sz="1400" b="0" u="none" dirty="0">
                          <a:solidFill>
                            <a:schemeClr val="tx1"/>
                          </a:solidFill>
                          <a:latin typeface="HG丸ｺﾞｼｯｸM-PRO" panose="020F0600000000000000" pitchFamily="50" charset="-128"/>
                          <a:ea typeface="HG丸ｺﾞｼｯｸM-PRO" panose="020F0600000000000000" pitchFamily="50" charset="-128"/>
                        </a:rPr>
                        <a:t>バン</a:t>
                      </a:r>
                      <a:endParaRPr kumimoji="1" lang="en-US" altLang="ja-JP" sz="1400" b="0" u="none" dirty="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400" b="0" u="none" dirty="0">
                          <a:solidFill>
                            <a:schemeClr val="tx1"/>
                          </a:solidFill>
                          <a:latin typeface="HG丸ｺﾞｼｯｸM-PRO" panose="020F0600000000000000" pitchFamily="50" charset="-128"/>
                          <a:ea typeface="HG丸ｺﾞｼｯｸM-PRO" panose="020F0600000000000000" pitchFamily="50" charset="-128"/>
                        </a:rPr>
                        <a:t>　カリング拠点の形成</a:t>
                      </a:r>
                    </a:p>
                  </a:txBody>
                  <a:tcPr marL="88028" marR="88028" marT="44014" marB="440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600" dirty="0"/>
                    </a:p>
                  </a:txBody>
                  <a:tcPr/>
                </a:tc>
                <a:tc hMerge="1">
                  <a:txBody>
                    <a:bodyPr/>
                    <a:lstStyle/>
                    <a:p>
                      <a:endParaRPr kumimoji="1" lang="ja-JP" altLang="en-US"/>
                    </a:p>
                  </a:txBody>
                  <a:tcPr/>
                </a:tc>
                <a:extLst>
                  <a:ext uri="{0D108BD9-81ED-4DB2-BD59-A6C34878D82A}">
                    <a16:rowId xmlns:a16="http://schemas.microsoft.com/office/drawing/2014/main" val="871110311"/>
                  </a:ext>
                </a:extLst>
              </a:tr>
              <a:tr h="391376">
                <a:tc vMerge="1">
                  <a:txBody>
                    <a:bodyPr/>
                    <a:lstStyle/>
                    <a:p>
                      <a:endParaRPr kumimoji="1" lang="ja-JP" altLang="en-US"/>
                    </a:p>
                  </a:txBody>
                  <a:tcPr/>
                </a:tc>
                <a:tc gridSpan="3">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・停泊船舶への陸上電力供給・港湾荷役機械の低炭素化・脱炭素化</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txBody>
                  <a:tcPr marL="88028" marR="88028" marT="44014" marB="440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06180639"/>
                  </a:ext>
                </a:extLst>
              </a:tr>
            </a:tbl>
          </a:graphicData>
        </a:graphic>
      </p:graphicFrame>
      <p:sp>
        <p:nvSpPr>
          <p:cNvPr id="3" name="スライド番号プレースホルダー 2"/>
          <p:cNvSpPr>
            <a:spLocks noGrp="1"/>
          </p:cNvSpPr>
          <p:nvPr>
            <p:ph type="sldNum" sz="quarter" idx="12"/>
          </p:nvPr>
        </p:nvSpPr>
        <p:spPr>
          <a:xfrm>
            <a:off x="7086600" y="6356351"/>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2</a:t>
            </a:fld>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3E52968A-193C-6F4C-DDB2-DC0151548CAA}"/>
              </a:ext>
            </a:extLst>
          </p:cNvPr>
          <p:cNvSpPr txBox="1"/>
          <p:nvPr/>
        </p:nvSpPr>
        <p:spPr>
          <a:xfrm>
            <a:off x="6042991" y="5588038"/>
            <a:ext cx="2542249"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内容は</a:t>
            </a:r>
            <a:r>
              <a:rPr lang="en-US" altLang="ja-JP" sz="1200" dirty="0">
                <a:latin typeface="HG丸ｺﾞｼｯｸM-PRO" panose="020F0600000000000000" pitchFamily="50" charset="-128"/>
                <a:ea typeface="HG丸ｺﾞｼｯｸM-PRO" panose="020F0600000000000000" pitchFamily="50" charset="-128"/>
              </a:rPr>
              <a:t>CNP</a:t>
            </a:r>
            <a:r>
              <a:rPr lang="ja-JP" altLang="en-US" sz="1200" dirty="0">
                <a:latin typeface="HG丸ｺﾞｼｯｸM-PRO" panose="020F0600000000000000" pitchFamily="50" charset="-128"/>
                <a:ea typeface="HG丸ｺﾞｼｯｸM-PRO" panose="020F0600000000000000" pitchFamily="50" charset="-128"/>
              </a:rPr>
              <a:t>形成計画のとおり</a:t>
            </a:r>
            <a:endParaRPr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26889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4303"/>
            <a:ext cx="9144000" cy="45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prstClr val="white"/>
                </a:solidFill>
                <a:latin typeface="HG丸ｺﾞｼｯｸM-PRO" panose="020F0600000000000000" pitchFamily="50" charset="-128"/>
                <a:ea typeface="HG丸ｺﾞｼｯｸM-PRO" panose="020F0600000000000000" pitchFamily="50" charset="-128"/>
              </a:rPr>
              <a:t>大阪港・堺泉北港・阪南港港湾脱炭素化推進計画骨子案の概要</a:t>
            </a:r>
            <a:endParaRPr kumimoji="1" lang="ja-JP" altLang="en-US" sz="2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53239356-E492-4EF4-A364-1687472A59EC}"/>
              </a:ext>
            </a:extLst>
          </p:cNvPr>
          <p:cNvSpPr txBox="1"/>
          <p:nvPr/>
        </p:nvSpPr>
        <p:spPr>
          <a:xfrm>
            <a:off x="15444" y="916259"/>
            <a:ext cx="8858250" cy="369332"/>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2-1. </a:t>
            </a:r>
            <a:r>
              <a:rPr lang="ja-JP" altLang="en-US" u="sng" dirty="0">
                <a:latin typeface="HG丸ｺﾞｼｯｸM-PRO" panose="020F0600000000000000" pitchFamily="50" charset="-128"/>
                <a:ea typeface="HG丸ｺﾞｼｯｸM-PRO" panose="020F0600000000000000" pitchFamily="50" charset="-128"/>
              </a:rPr>
              <a:t>港湾脱炭素化推進計画の目標</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53239356-E492-4EF4-A364-1687472A59EC}"/>
              </a:ext>
            </a:extLst>
          </p:cNvPr>
          <p:cNvSpPr txBox="1"/>
          <p:nvPr/>
        </p:nvSpPr>
        <p:spPr>
          <a:xfrm>
            <a:off x="15444" y="506204"/>
            <a:ext cx="8858250" cy="400110"/>
          </a:xfrm>
          <a:prstGeom prst="rect">
            <a:avLst/>
          </a:prstGeom>
          <a:noFill/>
        </p:spPr>
        <p:txBody>
          <a:bodyPr wrap="square" rtlCol="0">
            <a:spAutoFit/>
          </a:bodyPr>
          <a:lstStyle/>
          <a:p>
            <a:r>
              <a:rPr lang="ja-JP" altLang="en-US" sz="2000" b="1" u="sng" dirty="0">
                <a:latin typeface="HG丸ｺﾞｼｯｸM-PRO" panose="020F0600000000000000" pitchFamily="50" charset="-128"/>
                <a:ea typeface="HG丸ｺﾞｼｯｸM-PRO" panose="020F0600000000000000" pitchFamily="50" charset="-128"/>
              </a:rPr>
              <a:t>＜２．計画の目標における主な記載内容＞</a:t>
            </a:r>
            <a:endParaRPr lang="en-US" altLang="ja-JP" sz="2000" b="1" u="sng" dirty="0">
              <a:latin typeface="HG丸ｺﾞｼｯｸM-PRO" panose="020F0600000000000000" pitchFamily="50" charset="-128"/>
              <a:ea typeface="HG丸ｺﾞｼｯｸM-PRO" panose="020F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56825221"/>
              </p:ext>
            </p:extLst>
          </p:nvPr>
        </p:nvGraphicFramePr>
        <p:xfrm>
          <a:off x="607987" y="1298214"/>
          <a:ext cx="7806873" cy="1259840"/>
        </p:xfrm>
        <a:graphic>
          <a:graphicData uri="http://schemas.openxmlformats.org/drawingml/2006/table">
            <a:tbl>
              <a:tblPr firstRow="1" bandRow="1">
                <a:tableStyleId>{5C22544A-7EE6-4342-B048-85BDC9FD1C3A}</a:tableStyleId>
              </a:tblPr>
              <a:tblGrid>
                <a:gridCol w="1918291">
                  <a:extLst>
                    <a:ext uri="{9D8B030D-6E8A-4147-A177-3AD203B41FA5}">
                      <a16:colId xmlns:a16="http://schemas.microsoft.com/office/drawing/2014/main" val="885350541"/>
                    </a:ext>
                  </a:extLst>
                </a:gridCol>
                <a:gridCol w="1918291">
                  <a:extLst>
                    <a:ext uri="{9D8B030D-6E8A-4147-A177-3AD203B41FA5}">
                      <a16:colId xmlns:a16="http://schemas.microsoft.com/office/drawing/2014/main" val="3492071281"/>
                    </a:ext>
                  </a:extLst>
                </a:gridCol>
                <a:gridCol w="2052000">
                  <a:extLst>
                    <a:ext uri="{9D8B030D-6E8A-4147-A177-3AD203B41FA5}">
                      <a16:colId xmlns:a16="http://schemas.microsoft.com/office/drawing/2014/main" val="1763592885"/>
                    </a:ext>
                  </a:extLst>
                </a:gridCol>
                <a:gridCol w="1918291">
                  <a:extLst>
                    <a:ext uri="{9D8B030D-6E8A-4147-A177-3AD203B41FA5}">
                      <a16:colId xmlns:a16="http://schemas.microsoft.com/office/drawing/2014/main" val="3477320140"/>
                    </a:ext>
                  </a:extLst>
                </a:gridCol>
              </a:tblGrid>
              <a:tr h="370840">
                <a:tc rowSpan="2">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KPI</a:t>
                      </a:r>
                    </a:p>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（重要達成度指標）</a:t>
                      </a:r>
                      <a:endParaRPr kumimoji="1" lang="en-US" altLang="ja-JP" sz="1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具体的な数値目標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5112107"/>
                  </a:ext>
                </a:extLst>
              </a:tr>
              <a:tr h="370840">
                <a:tc vMerge="1">
                  <a:txBody>
                    <a:bodyPr/>
                    <a:lstStyle/>
                    <a:p>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短期（</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2025</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中期（</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2030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長期（</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2050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87572"/>
                  </a:ext>
                </a:extLst>
              </a:tr>
              <a:tr h="370840">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KPI</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CO2</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排出量）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err="1">
                          <a:solidFill>
                            <a:schemeClr val="tx1"/>
                          </a:solidFill>
                          <a:latin typeface="HG丸ｺﾞｼｯｸM-PRO" panose="020F0600000000000000" pitchFamily="50" charset="-128"/>
                          <a:ea typeface="HG丸ｺﾞｼｯｸM-PRO" panose="020F0600000000000000" pitchFamily="50" charset="-128"/>
                        </a:rPr>
                        <a:t>ー</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約</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4,314</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2013</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46%</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実質</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トン</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2000887"/>
                  </a:ext>
                </a:extLst>
              </a:tr>
            </a:tbl>
          </a:graphicData>
        </a:graphic>
      </p:graphicFrame>
      <p:sp>
        <p:nvSpPr>
          <p:cNvPr id="2" name="スライド番号プレースホルダー 1"/>
          <p:cNvSpPr>
            <a:spLocks noGrp="1"/>
          </p:cNvSpPr>
          <p:nvPr>
            <p:ph type="sldNum" sz="quarter" idx="12"/>
          </p:nvPr>
        </p:nvSpPr>
        <p:spPr>
          <a:xfrm>
            <a:off x="7086600" y="6356351"/>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3</a:t>
            </a:fld>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C4E586A1-DC0B-3100-2955-6448CD3819B6}"/>
              </a:ext>
            </a:extLst>
          </p:cNvPr>
          <p:cNvSpPr txBox="1"/>
          <p:nvPr/>
        </p:nvSpPr>
        <p:spPr>
          <a:xfrm>
            <a:off x="15444" y="3262126"/>
            <a:ext cx="8858250" cy="369332"/>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2-2. </a:t>
            </a:r>
            <a:r>
              <a:rPr lang="ja-JP" altLang="en-US" u="sng" dirty="0">
                <a:latin typeface="HG丸ｺﾞｼｯｸM-PRO" panose="020F0600000000000000" pitchFamily="50" charset="-128"/>
                <a:ea typeface="HG丸ｺﾞｼｯｸM-PRO" panose="020F0600000000000000" pitchFamily="50" charset="-128"/>
              </a:rPr>
              <a:t>温室効果ガス（</a:t>
            </a:r>
            <a:r>
              <a:rPr lang="en-US" altLang="ja-JP" u="sng" dirty="0">
                <a:latin typeface="HG丸ｺﾞｼｯｸM-PRO" panose="020F0600000000000000" pitchFamily="50" charset="-128"/>
                <a:ea typeface="HG丸ｺﾞｼｯｸM-PRO" panose="020F0600000000000000" pitchFamily="50" charset="-128"/>
              </a:rPr>
              <a:t>CO2</a:t>
            </a:r>
            <a:r>
              <a:rPr lang="ja-JP" altLang="en-US" u="sng" dirty="0">
                <a:latin typeface="HG丸ｺﾞｼｯｸM-PRO" panose="020F0600000000000000" pitchFamily="50" charset="-128"/>
                <a:ea typeface="HG丸ｺﾞｼｯｸM-PRO" panose="020F0600000000000000" pitchFamily="50" charset="-128"/>
              </a:rPr>
              <a:t>）の排出量の推計</a:t>
            </a:r>
            <a:endParaRPr lang="en-US" altLang="ja-JP" u="sng" dirty="0">
              <a:latin typeface="HG丸ｺﾞｼｯｸM-PRO" panose="020F0600000000000000" pitchFamily="50" charset="-128"/>
              <a:ea typeface="HG丸ｺﾞｼｯｸM-PRO" panose="020F0600000000000000" pitchFamily="50" charset="-128"/>
            </a:endParaRPr>
          </a:p>
        </p:txBody>
      </p:sp>
      <p:graphicFrame>
        <p:nvGraphicFramePr>
          <p:cNvPr id="14" name="表 14">
            <a:extLst>
              <a:ext uri="{FF2B5EF4-FFF2-40B4-BE49-F238E27FC236}">
                <a16:creationId xmlns:a16="http://schemas.microsoft.com/office/drawing/2014/main" id="{F22B3295-8912-DF16-FF33-ABE2989B12C1}"/>
              </a:ext>
            </a:extLst>
          </p:cNvPr>
          <p:cNvGraphicFramePr>
            <a:graphicFrameLocks noGrp="1"/>
          </p:cNvGraphicFramePr>
          <p:nvPr>
            <p:extLst>
              <p:ext uri="{D42A27DB-BD31-4B8C-83A1-F6EECF244321}">
                <p14:modId xmlns:p14="http://schemas.microsoft.com/office/powerpoint/2010/main" val="2207174729"/>
              </p:ext>
            </p:extLst>
          </p:nvPr>
        </p:nvGraphicFramePr>
        <p:xfrm>
          <a:off x="607986" y="3697966"/>
          <a:ext cx="7806873" cy="2225040"/>
        </p:xfrm>
        <a:graphic>
          <a:graphicData uri="http://schemas.openxmlformats.org/drawingml/2006/table">
            <a:tbl>
              <a:tblPr firstRow="1" bandRow="1">
                <a:tableStyleId>{5C22544A-7EE6-4342-B048-85BDC9FD1C3A}</a:tableStyleId>
              </a:tblPr>
              <a:tblGrid>
                <a:gridCol w="1933435">
                  <a:extLst>
                    <a:ext uri="{9D8B030D-6E8A-4147-A177-3AD203B41FA5}">
                      <a16:colId xmlns:a16="http://schemas.microsoft.com/office/drawing/2014/main" val="169119895"/>
                    </a:ext>
                  </a:extLst>
                </a:gridCol>
                <a:gridCol w="1954555">
                  <a:extLst>
                    <a:ext uri="{9D8B030D-6E8A-4147-A177-3AD203B41FA5}">
                      <a16:colId xmlns:a16="http://schemas.microsoft.com/office/drawing/2014/main" val="3254314555"/>
                    </a:ext>
                  </a:extLst>
                </a:gridCol>
                <a:gridCol w="1954555">
                  <a:extLst>
                    <a:ext uri="{9D8B030D-6E8A-4147-A177-3AD203B41FA5}">
                      <a16:colId xmlns:a16="http://schemas.microsoft.com/office/drawing/2014/main" val="759284685"/>
                    </a:ext>
                  </a:extLst>
                </a:gridCol>
                <a:gridCol w="1964328">
                  <a:extLst>
                    <a:ext uri="{9D8B030D-6E8A-4147-A177-3AD203B41FA5}">
                      <a16:colId xmlns:a16="http://schemas.microsoft.com/office/drawing/2014/main" val="2942516152"/>
                    </a:ext>
                  </a:extLst>
                </a:gridCol>
              </a:tblGrid>
              <a:tr h="370840">
                <a:tc rowSpan="2">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港名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所有・管理者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CO2</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排出量（年間）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3544945"/>
                  </a:ext>
                </a:extLst>
              </a:tr>
              <a:tr h="370840">
                <a:tc vMerge="1">
                  <a:txBody>
                    <a:bodyPr/>
                    <a:lstStyle/>
                    <a:p>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2013</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2021</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37960750"/>
                  </a:ext>
                </a:extLst>
              </a:tr>
              <a:tr h="370840">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大阪港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大阪市</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港湾管理者</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約</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2,045</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約</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1,933</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359795"/>
                  </a:ext>
                </a:extLst>
              </a:tr>
              <a:tr h="370840">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堺泉北港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大阪府</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港湾管理者</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約</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5,452</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約</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5,183</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9095614"/>
                  </a:ext>
                </a:extLst>
              </a:tr>
              <a:tr h="370840">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阪南港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大阪府</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港湾管理者</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約</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493</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約</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348</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5953439"/>
                  </a:ext>
                </a:extLst>
              </a:tr>
              <a:tr h="370840">
                <a:tc gridSpan="2">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約</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7,990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約</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7,464</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5145583"/>
                  </a:ext>
                </a:extLst>
              </a:tr>
            </a:tbl>
          </a:graphicData>
        </a:graphic>
      </p:graphicFrame>
      <p:sp>
        <p:nvSpPr>
          <p:cNvPr id="16" name="テキスト ボックス 15">
            <a:extLst>
              <a:ext uri="{FF2B5EF4-FFF2-40B4-BE49-F238E27FC236}">
                <a16:creationId xmlns:a16="http://schemas.microsoft.com/office/drawing/2014/main" id="{3E52968A-193C-6F4C-DDB2-DC0151548CAA}"/>
              </a:ext>
            </a:extLst>
          </p:cNvPr>
          <p:cNvSpPr txBox="1"/>
          <p:nvPr/>
        </p:nvSpPr>
        <p:spPr>
          <a:xfrm>
            <a:off x="6029739" y="5962762"/>
            <a:ext cx="2485611"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内容は</a:t>
            </a:r>
            <a:r>
              <a:rPr lang="en-US" altLang="ja-JP" sz="1200" dirty="0">
                <a:latin typeface="HG丸ｺﾞｼｯｸM-PRO" panose="020F0600000000000000" pitchFamily="50" charset="-128"/>
                <a:ea typeface="HG丸ｺﾞｼｯｸM-PRO" panose="020F0600000000000000" pitchFamily="50" charset="-128"/>
              </a:rPr>
              <a:t>CNP</a:t>
            </a:r>
            <a:r>
              <a:rPr lang="ja-JP" altLang="en-US" sz="1200" dirty="0">
                <a:latin typeface="HG丸ｺﾞｼｯｸM-PRO" panose="020F0600000000000000" pitchFamily="50" charset="-128"/>
                <a:ea typeface="HG丸ｺﾞｼｯｸM-PRO" panose="020F0600000000000000" pitchFamily="50" charset="-128"/>
              </a:rPr>
              <a:t>形成計画のとおり</a:t>
            </a:r>
            <a:endParaRPr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0408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4303"/>
            <a:ext cx="9144000" cy="45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prstClr val="white"/>
                </a:solidFill>
                <a:latin typeface="HG丸ｺﾞｼｯｸM-PRO" panose="020F0600000000000000" pitchFamily="50" charset="-128"/>
                <a:ea typeface="HG丸ｺﾞｼｯｸM-PRO" panose="020F0600000000000000" pitchFamily="50" charset="-128"/>
              </a:rPr>
              <a:t>大阪港・堺泉北港・阪南港港湾脱炭素化推進計画骨子案の概要</a:t>
            </a:r>
            <a:endParaRPr kumimoji="1" lang="ja-JP" altLang="en-US" sz="2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86600" y="6356351"/>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4</a:t>
            </a:fld>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FA39BEF1-0DAE-8E1D-78FD-FD0F76FB7AF6}"/>
              </a:ext>
            </a:extLst>
          </p:cNvPr>
          <p:cNvSpPr txBox="1"/>
          <p:nvPr/>
        </p:nvSpPr>
        <p:spPr>
          <a:xfrm>
            <a:off x="15444" y="866493"/>
            <a:ext cx="8858250" cy="369332"/>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2-3. </a:t>
            </a:r>
            <a:r>
              <a:rPr lang="ja-JP" altLang="en-US" u="sng" dirty="0">
                <a:latin typeface="HG丸ｺﾞｼｯｸM-PRO" panose="020F0600000000000000" pitchFamily="50" charset="-128"/>
                <a:ea typeface="HG丸ｺﾞｼｯｸM-PRO" panose="020F0600000000000000" pitchFamily="50" charset="-128"/>
              </a:rPr>
              <a:t>温室効果ガスの吸収量の推計</a:t>
            </a:r>
            <a:endParaRPr lang="en-US" altLang="ja-JP" u="sng"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A9E1A5CC-22F0-21F3-6554-60838E6D72D2}"/>
              </a:ext>
            </a:extLst>
          </p:cNvPr>
          <p:cNvSpPr txBox="1"/>
          <p:nvPr/>
        </p:nvSpPr>
        <p:spPr>
          <a:xfrm>
            <a:off x="4850296" y="3517090"/>
            <a:ext cx="2548048"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内容は</a:t>
            </a:r>
            <a:r>
              <a:rPr lang="en-US" altLang="ja-JP" sz="1200" dirty="0">
                <a:latin typeface="HG丸ｺﾞｼｯｸM-PRO" panose="020F0600000000000000" pitchFamily="50" charset="-128"/>
                <a:ea typeface="HG丸ｺﾞｼｯｸM-PRO" panose="020F0600000000000000" pitchFamily="50" charset="-128"/>
              </a:rPr>
              <a:t>CNP</a:t>
            </a:r>
            <a:r>
              <a:rPr lang="ja-JP" altLang="en-US" sz="1200" dirty="0">
                <a:latin typeface="HG丸ｺﾞｼｯｸM-PRO" panose="020F0600000000000000" pitchFamily="50" charset="-128"/>
                <a:ea typeface="HG丸ｺﾞｼｯｸM-PRO" panose="020F0600000000000000" pitchFamily="50" charset="-128"/>
              </a:rPr>
              <a:t>形成計画のとおり</a:t>
            </a:r>
            <a:endParaRPr lang="en-US" altLang="ja-JP" sz="1200" dirty="0">
              <a:latin typeface="HG丸ｺﾞｼｯｸM-PRO" panose="020F0600000000000000" pitchFamily="50" charset="-128"/>
              <a:ea typeface="HG丸ｺﾞｼｯｸM-PRO" panose="020F0600000000000000" pitchFamily="50" charset="-128"/>
            </a:endParaRPr>
          </a:p>
        </p:txBody>
      </p:sp>
      <p:graphicFrame>
        <p:nvGraphicFramePr>
          <p:cNvPr id="9" name="表 14">
            <a:extLst>
              <a:ext uri="{FF2B5EF4-FFF2-40B4-BE49-F238E27FC236}">
                <a16:creationId xmlns:a16="http://schemas.microsoft.com/office/drawing/2014/main" id="{AE5A3F00-95D4-4ED7-9208-D0A7BA8134C9}"/>
              </a:ext>
            </a:extLst>
          </p:cNvPr>
          <p:cNvGraphicFramePr>
            <a:graphicFrameLocks noGrp="1"/>
          </p:cNvGraphicFramePr>
          <p:nvPr>
            <p:extLst>
              <p:ext uri="{D42A27DB-BD31-4B8C-83A1-F6EECF244321}">
                <p14:modId xmlns:p14="http://schemas.microsoft.com/office/powerpoint/2010/main" val="820330551"/>
              </p:ext>
            </p:extLst>
          </p:nvPr>
        </p:nvGraphicFramePr>
        <p:xfrm>
          <a:off x="1694970" y="1271101"/>
          <a:ext cx="5499198" cy="2225040"/>
        </p:xfrm>
        <a:graphic>
          <a:graphicData uri="http://schemas.openxmlformats.org/drawingml/2006/table">
            <a:tbl>
              <a:tblPr firstRow="1" bandRow="1">
                <a:tableStyleId>{5C22544A-7EE6-4342-B048-85BDC9FD1C3A}</a:tableStyleId>
              </a:tblPr>
              <a:tblGrid>
                <a:gridCol w="1900321">
                  <a:extLst>
                    <a:ext uri="{9D8B030D-6E8A-4147-A177-3AD203B41FA5}">
                      <a16:colId xmlns:a16="http://schemas.microsoft.com/office/drawing/2014/main" val="169119895"/>
                    </a:ext>
                  </a:extLst>
                </a:gridCol>
                <a:gridCol w="1921079">
                  <a:extLst>
                    <a:ext uri="{9D8B030D-6E8A-4147-A177-3AD203B41FA5}">
                      <a16:colId xmlns:a16="http://schemas.microsoft.com/office/drawing/2014/main" val="3254314555"/>
                    </a:ext>
                  </a:extLst>
                </a:gridCol>
                <a:gridCol w="1677798">
                  <a:extLst>
                    <a:ext uri="{9D8B030D-6E8A-4147-A177-3AD203B41FA5}">
                      <a16:colId xmlns:a16="http://schemas.microsoft.com/office/drawing/2014/main" val="2942516152"/>
                    </a:ext>
                  </a:extLst>
                </a:gridCol>
              </a:tblGrid>
              <a:tr h="370840">
                <a:tc rowSpan="2">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港名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所有・管理者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CO2</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吸収量</a:t>
                      </a:r>
                      <a:endParaRPr kumimoji="1" lang="en-US" altLang="ja-JP" sz="1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3544945"/>
                  </a:ext>
                </a:extLst>
              </a:tr>
              <a:tr h="370840">
                <a:tc vMerge="1">
                  <a:txBody>
                    <a:bodyPr/>
                    <a:lstStyle/>
                    <a:p>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2021</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37960750"/>
                  </a:ext>
                </a:extLst>
              </a:tr>
              <a:tr h="370840">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大阪港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大阪市</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港湾管理者</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170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トン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359795"/>
                  </a:ext>
                </a:extLst>
              </a:tr>
              <a:tr h="370840">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堺泉北港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大阪府</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港湾管理者</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26</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トン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9095614"/>
                  </a:ext>
                </a:extLst>
              </a:tr>
              <a:tr h="370840">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阪南港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大阪府</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港湾管理者</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13</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トン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5953439"/>
                  </a:ext>
                </a:extLst>
              </a:tr>
              <a:tr h="370840">
                <a:tc gridSpan="2">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209</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トン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5145583"/>
                  </a:ext>
                </a:extLst>
              </a:tr>
            </a:tbl>
          </a:graphicData>
        </a:graphic>
      </p:graphicFrame>
      <p:sp>
        <p:nvSpPr>
          <p:cNvPr id="11" name="テキスト ボックス 10">
            <a:extLst>
              <a:ext uri="{FF2B5EF4-FFF2-40B4-BE49-F238E27FC236}">
                <a16:creationId xmlns:a16="http://schemas.microsoft.com/office/drawing/2014/main" id="{8494BD43-849E-1EEF-F43B-B82AB51FA351}"/>
              </a:ext>
            </a:extLst>
          </p:cNvPr>
          <p:cNvSpPr txBox="1"/>
          <p:nvPr/>
        </p:nvSpPr>
        <p:spPr>
          <a:xfrm>
            <a:off x="15444" y="4046758"/>
            <a:ext cx="8858250" cy="923330"/>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2-4. </a:t>
            </a:r>
            <a:r>
              <a:rPr lang="ja-JP" altLang="en-US" u="sng" dirty="0">
                <a:latin typeface="HG丸ｺﾞｼｯｸM-PRO" panose="020F0600000000000000" pitchFamily="50" charset="-128"/>
                <a:ea typeface="HG丸ｺﾞｼｯｸM-PRO" panose="020F0600000000000000" pitchFamily="50" charset="-128"/>
              </a:rPr>
              <a:t>温室効果ガスの排出量の削減目標の検討</a:t>
            </a:r>
            <a:endParaRPr lang="en-US" altLang="ja-JP" u="sng"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中期目標（</a:t>
            </a:r>
            <a:r>
              <a:rPr lang="en-US" altLang="ja-JP" dirty="0">
                <a:latin typeface="HG丸ｺﾞｼｯｸM-PRO" panose="020F0600000000000000" pitchFamily="50" charset="-128"/>
                <a:ea typeface="HG丸ｺﾞｼｯｸM-PRO" panose="020F0600000000000000" pitchFamily="50" charset="-128"/>
              </a:rPr>
              <a:t>2030</a:t>
            </a:r>
            <a:r>
              <a:rPr lang="ja-JP" altLang="en-US" dirty="0">
                <a:latin typeface="HG丸ｺﾞｼｯｸM-PRO" panose="020F0600000000000000" pitchFamily="50" charset="-128"/>
                <a:ea typeface="HG丸ｺﾞｼｯｸM-PRO" panose="020F0600000000000000" pitchFamily="50" charset="-128"/>
              </a:rPr>
              <a:t>年度）：</a:t>
            </a:r>
            <a:r>
              <a:rPr lang="en-US" altLang="ja-JP" dirty="0">
                <a:latin typeface="HG丸ｺﾞｼｯｸM-PRO" panose="020F0600000000000000" pitchFamily="50" charset="-128"/>
                <a:ea typeface="HG丸ｺﾞｼｯｸM-PRO" panose="020F0600000000000000" pitchFamily="50" charset="-128"/>
              </a:rPr>
              <a:t>2013</a:t>
            </a:r>
            <a:r>
              <a:rPr lang="ja-JP" altLang="en-US" dirty="0">
                <a:latin typeface="HG丸ｺﾞｼｯｸM-PRO" panose="020F0600000000000000" pitchFamily="50" charset="-128"/>
                <a:ea typeface="HG丸ｺﾞｼｯｸM-PRO" panose="020F0600000000000000" pitchFamily="50" charset="-128"/>
              </a:rPr>
              <a:t>年度比で</a:t>
            </a:r>
            <a:r>
              <a:rPr lang="en-US" altLang="ja-JP" dirty="0">
                <a:latin typeface="HG丸ｺﾞｼｯｸM-PRO" panose="020F0600000000000000" pitchFamily="50" charset="-128"/>
                <a:ea typeface="HG丸ｺﾞｼｯｸM-PRO" panose="020F0600000000000000" pitchFamily="50" charset="-128"/>
              </a:rPr>
              <a:t>46</a:t>
            </a:r>
            <a:r>
              <a:rPr lang="ja-JP" altLang="en-US" dirty="0">
                <a:latin typeface="HG丸ｺﾞｼｯｸM-PRO" panose="020F0600000000000000" pitchFamily="50" charset="-128"/>
                <a:ea typeface="HG丸ｺﾞｼｯｸM-PRO" panose="020F0600000000000000" pitchFamily="50" charset="-128"/>
              </a:rPr>
              <a:t>％削減</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長期目標（</a:t>
            </a:r>
            <a:r>
              <a:rPr lang="en-US" altLang="ja-JP" dirty="0">
                <a:latin typeface="HG丸ｺﾞｼｯｸM-PRO" panose="020F0600000000000000" pitchFamily="50" charset="-128"/>
                <a:ea typeface="HG丸ｺﾞｼｯｸM-PRO" panose="020F0600000000000000" pitchFamily="50" charset="-128"/>
              </a:rPr>
              <a:t>2050</a:t>
            </a:r>
            <a:r>
              <a:rPr lang="ja-JP" altLang="en-US" dirty="0">
                <a:latin typeface="HG丸ｺﾞｼｯｸM-PRO" panose="020F0600000000000000" pitchFamily="50" charset="-128"/>
                <a:ea typeface="HG丸ｺﾞｼｯｸM-PRO" panose="020F0600000000000000" pitchFamily="50" charset="-128"/>
              </a:rPr>
              <a:t>年）　：</a:t>
            </a:r>
            <a:r>
              <a:rPr lang="en-US" altLang="ja-JP" dirty="0">
                <a:latin typeface="HG丸ｺﾞｼｯｸM-PRO" panose="020F0600000000000000" pitchFamily="50" charset="-128"/>
                <a:ea typeface="HG丸ｺﾞｼｯｸM-PRO" panose="020F0600000000000000" pitchFamily="50" charset="-128"/>
              </a:rPr>
              <a:t>2013</a:t>
            </a:r>
            <a:r>
              <a:rPr lang="ja-JP" altLang="en-US" dirty="0">
                <a:latin typeface="HG丸ｺﾞｼｯｸM-PRO" panose="020F0600000000000000" pitchFamily="50" charset="-128"/>
                <a:ea typeface="HG丸ｺﾞｼｯｸM-PRO" panose="020F0600000000000000" pitchFamily="50" charset="-128"/>
              </a:rPr>
              <a:t>年度比で</a:t>
            </a:r>
            <a:r>
              <a:rPr lang="en-US" altLang="ja-JP" dirty="0">
                <a:latin typeface="HG丸ｺﾞｼｯｸM-PRO" panose="020F0600000000000000" pitchFamily="50" charset="-128"/>
                <a:ea typeface="HG丸ｺﾞｼｯｸM-PRO" panose="020F0600000000000000" pitchFamily="50" charset="-128"/>
              </a:rPr>
              <a:t>100%</a:t>
            </a:r>
            <a:r>
              <a:rPr lang="ja-JP" altLang="en-US" dirty="0">
                <a:latin typeface="HG丸ｺﾞｼｯｸM-PRO" panose="020F0600000000000000" pitchFamily="50" charset="-128"/>
                <a:ea typeface="HG丸ｺﾞｼｯｸM-PRO" panose="020F0600000000000000" pitchFamily="50" charset="-128"/>
              </a:rPr>
              <a:t>削減</a:t>
            </a:r>
            <a:endParaRPr lang="en-US" altLang="ja-JP" dirty="0">
              <a:latin typeface="HG丸ｺﾞｼｯｸM-PRO" panose="020F0600000000000000" pitchFamily="50" charset="-128"/>
              <a:ea typeface="HG丸ｺﾞｼｯｸM-PRO" panose="020F0600000000000000" pitchFamily="50" charset="-128"/>
            </a:endParaRPr>
          </a:p>
        </p:txBody>
      </p:sp>
      <p:sp>
        <p:nvSpPr>
          <p:cNvPr id="14" name="テキスト ボックス 13">
            <a:extLst>
              <a:ext uri="{FF2B5EF4-FFF2-40B4-BE49-F238E27FC236}">
                <a16:creationId xmlns:a16="http://schemas.microsoft.com/office/drawing/2014/main" id="{7B8FACE4-809F-5D8E-258F-722597A5EECF}"/>
              </a:ext>
            </a:extLst>
          </p:cNvPr>
          <p:cNvSpPr txBox="1"/>
          <p:nvPr/>
        </p:nvSpPr>
        <p:spPr>
          <a:xfrm>
            <a:off x="0" y="526296"/>
            <a:ext cx="8858250" cy="400110"/>
          </a:xfrm>
          <a:prstGeom prst="rect">
            <a:avLst/>
          </a:prstGeom>
          <a:noFill/>
        </p:spPr>
        <p:txBody>
          <a:bodyPr wrap="square" rtlCol="0">
            <a:spAutoFit/>
          </a:bodyPr>
          <a:lstStyle/>
          <a:p>
            <a:r>
              <a:rPr lang="ja-JP" altLang="en-US" sz="2000" b="1" u="sng" dirty="0">
                <a:latin typeface="HG丸ｺﾞｼｯｸM-PRO" panose="020F0600000000000000" pitchFamily="50" charset="-128"/>
                <a:ea typeface="HG丸ｺﾞｼｯｸM-PRO" panose="020F0600000000000000" pitchFamily="50" charset="-128"/>
              </a:rPr>
              <a:t>＜２．計画の目標における主な記載内容＞</a:t>
            </a:r>
            <a:endParaRPr lang="en-US" altLang="ja-JP" sz="2000" b="1" u="sng" dirty="0">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3E52968A-193C-6F4C-DDB2-DC0151548CAA}"/>
              </a:ext>
            </a:extLst>
          </p:cNvPr>
          <p:cNvSpPr txBox="1"/>
          <p:nvPr/>
        </p:nvSpPr>
        <p:spPr>
          <a:xfrm>
            <a:off x="3458600" y="5009844"/>
            <a:ext cx="2624147"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内容は</a:t>
            </a:r>
            <a:r>
              <a:rPr lang="en-US" altLang="ja-JP" sz="1200" dirty="0">
                <a:latin typeface="HG丸ｺﾞｼｯｸM-PRO" panose="020F0600000000000000" pitchFamily="50" charset="-128"/>
                <a:ea typeface="HG丸ｺﾞｼｯｸM-PRO" panose="020F0600000000000000" pitchFamily="50" charset="-128"/>
              </a:rPr>
              <a:t>CNP</a:t>
            </a:r>
            <a:r>
              <a:rPr lang="ja-JP" altLang="en-US" sz="1200" dirty="0">
                <a:latin typeface="HG丸ｺﾞｼｯｸM-PRO" panose="020F0600000000000000" pitchFamily="50" charset="-128"/>
                <a:ea typeface="HG丸ｺﾞｼｯｸM-PRO" panose="020F0600000000000000" pitchFamily="50" charset="-128"/>
              </a:rPr>
              <a:t>形成計画のとおり</a:t>
            </a:r>
            <a:endParaRPr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49510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4303"/>
            <a:ext cx="9144000" cy="45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prstClr val="white"/>
                </a:solidFill>
                <a:latin typeface="HG丸ｺﾞｼｯｸM-PRO" panose="020F0600000000000000" pitchFamily="50" charset="-128"/>
                <a:ea typeface="HG丸ｺﾞｼｯｸM-PRO" panose="020F0600000000000000" pitchFamily="50" charset="-128"/>
              </a:rPr>
              <a:t>大阪港・堺泉北港・阪南港港湾脱炭素化推進計画骨子案の概要</a:t>
            </a:r>
            <a:endParaRPr kumimoji="1" lang="ja-JP" altLang="en-US" sz="2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86600" y="6356351"/>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5</a:t>
            </a:fld>
            <a:endParaRPr kumimoji="1" lang="ja-JP" altLang="en-US" sz="140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083266D6-9868-F466-3DC9-B1EE2094A508}"/>
              </a:ext>
            </a:extLst>
          </p:cNvPr>
          <p:cNvSpPr txBox="1"/>
          <p:nvPr/>
        </p:nvSpPr>
        <p:spPr>
          <a:xfrm>
            <a:off x="0" y="901436"/>
            <a:ext cx="8858250" cy="369332"/>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2-5. </a:t>
            </a:r>
            <a:r>
              <a:rPr lang="ja-JP" altLang="en-US" u="sng" dirty="0">
                <a:latin typeface="HG丸ｺﾞｼｯｸM-PRO" panose="020F0600000000000000" pitchFamily="50" charset="-128"/>
                <a:ea typeface="HG丸ｺﾞｼｯｸM-PRO" panose="020F0600000000000000" pitchFamily="50" charset="-128"/>
              </a:rPr>
              <a:t>水素・アンモニア等の需要推計及び供給目標の検討</a:t>
            </a:r>
            <a:endParaRPr lang="en-US" altLang="ja-JP" u="sng" dirty="0">
              <a:latin typeface="HG丸ｺﾞｼｯｸM-PRO" panose="020F0600000000000000" pitchFamily="50" charset="-128"/>
              <a:ea typeface="HG丸ｺﾞｼｯｸM-PRO" panose="020F0600000000000000" pitchFamily="50" charset="-128"/>
            </a:endParaRPr>
          </a:p>
        </p:txBody>
      </p:sp>
      <p:graphicFrame>
        <p:nvGraphicFramePr>
          <p:cNvPr id="3" name="表 13">
            <a:extLst>
              <a:ext uri="{FF2B5EF4-FFF2-40B4-BE49-F238E27FC236}">
                <a16:creationId xmlns:a16="http://schemas.microsoft.com/office/drawing/2014/main" id="{9B733C6D-7D4C-2359-25C3-6807D49BF6B7}"/>
              </a:ext>
            </a:extLst>
          </p:cNvPr>
          <p:cNvGraphicFramePr>
            <a:graphicFrameLocks noGrp="1"/>
          </p:cNvGraphicFramePr>
          <p:nvPr>
            <p:extLst>
              <p:ext uri="{D42A27DB-BD31-4B8C-83A1-F6EECF244321}">
                <p14:modId xmlns:p14="http://schemas.microsoft.com/office/powerpoint/2010/main" val="3220048344"/>
              </p:ext>
            </p:extLst>
          </p:nvPr>
        </p:nvGraphicFramePr>
        <p:xfrm>
          <a:off x="890336" y="1555252"/>
          <a:ext cx="7363328" cy="3264354"/>
        </p:xfrm>
        <a:graphic>
          <a:graphicData uri="http://schemas.openxmlformats.org/drawingml/2006/table">
            <a:tbl>
              <a:tblPr firstRow="1" bandRow="1">
                <a:tableStyleId>{5C22544A-7EE6-4342-B048-85BDC9FD1C3A}</a:tableStyleId>
              </a:tblPr>
              <a:tblGrid>
                <a:gridCol w="1840832">
                  <a:extLst>
                    <a:ext uri="{9D8B030D-6E8A-4147-A177-3AD203B41FA5}">
                      <a16:colId xmlns:a16="http://schemas.microsoft.com/office/drawing/2014/main" val="1463133638"/>
                    </a:ext>
                  </a:extLst>
                </a:gridCol>
                <a:gridCol w="1840832">
                  <a:extLst>
                    <a:ext uri="{9D8B030D-6E8A-4147-A177-3AD203B41FA5}">
                      <a16:colId xmlns:a16="http://schemas.microsoft.com/office/drawing/2014/main" val="937101017"/>
                    </a:ext>
                  </a:extLst>
                </a:gridCol>
                <a:gridCol w="1840832">
                  <a:extLst>
                    <a:ext uri="{9D8B030D-6E8A-4147-A177-3AD203B41FA5}">
                      <a16:colId xmlns:a16="http://schemas.microsoft.com/office/drawing/2014/main" val="2174205899"/>
                    </a:ext>
                  </a:extLst>
                </a:gridCol>
                <a:gridCol w="1840832">
                  <a:extLst>
                    <a:ext uri="{9D8B030D-6E8A-4147-A177-3AD203B41FA5}">
                      <a16:colId xmlns:a16="http://schemas.microsoft.com/office/drawing/2014/main" val="4291930101"/>
                    </a:ext>
                  </a:extLst>
                </a:gridCol>
              </a:tblGrid>
              <a:tr h="362706">
                <a:tc>
                  <a:txBody>
                    <a:bodyPr/>
                    <a:lstStyle/>
                    <a:p>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中期（</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2030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長期（</a:t>
                      </a: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2050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1143679"/>
                  </a:ext>
                </a:extLst>
              </a:tr>
              <a:tr h="362706">
                <a:tc rowSpan="2">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大阪港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水素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47</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190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872665353"/>
                  </a:ext>
                </a:extLst>
              </a:tr>
              <a:tr h="362706">
                <a:tc vMerge="1">
                  <a:txBody>
                    <a:bodyPr/>
                    <a:lstStyle/>
                    <a:p>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アンモニア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0589787"/>
                  </a:ext>
                </a:extLst>
              </a:tr>
              <a:tr h="362706">
                <a:tc rowSpan="2">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堺泉北港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水素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170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668</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4184216911"/>
                  </a:ext>
                </a:extLst>
              </a:tr>
              <a:tr h="362706">
                <a:tc vMerge="1">
                  <a:txBody>
                    <a:bodyPr/>
                    <a:lstStyle/>
                    <a:p>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アンモニア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87</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1,147</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609946"/>
                  </a:ext>
                </a:extLst>
              </a:tr>
              <a:tr h="362706">
                <a:tc rowSpan="2">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阪南港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水素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15</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52</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3833240970"/>
                  </a:ext>
                </a:extLst>
              </a:tr>
              <a:tr h="362706">
                <a:tc vMerge="1">
                  <a:txBody>
                    <a:bodyPr/>
                    <a:lstStyle/>
                    <a:p>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アンモニア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6212269"/>
                  </a:ext>
                </a:extLst>
              </a:tr>
              <a:tr h="362706">
                <a:tc rowSpan="2">
                  <a:txBody>
                    <a:bodyPr/>
                    <a:lstStyle/>
                    <a:p>
                      <a:pPr algn="ct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合　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水素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232</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910</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2849208368"/>
                  </a:ext>
                </a:extLst>
              </a:tr>
              <a:tr h="362706">
                <a:tc vMerge="1">
                  <a:txBody>
                    <a:bodyPr/>
                    <a:lstStyle/>
                    <a:p>
                      <a:endParaRPr kumimoji="1" lang="ja-JP" altLang="en-US" sz="14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アンモニア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87</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HG丸ｺﾞｼｯｸM-PRO" panose="020F0600000000000000" pitchFamily="50" charset="-128"/>
                          <a:ea typeface="HG丸ｺﾞｼｯｸM-PRO" panose="020F0600000000000000" pitchFamily="50" charset="-128"/>
                        </a:rPr>
                        <a:t>1,147</a:t>
                      </a:r>
                      <a:r>
                        <a:rPr kumimoji="1" lang="ja-JP" altLang="en-US" sz="1400" b="0" dirty="0">
                          <a:solidFill>
                            <a:schemeClr val="tx1"/>
                          </a:solidFill>
                          <a:latin typeface="HG丸ｺﾞｼｯｸM-PRO" panose="020F0600000000000000" pitchFamily="50" charset="-128"/>
                          <a:ea typeface="HG丸ｺﾞｼｯｸM-PRO" panose="020F0600000000000000" pitchFamily="50" charset="-128"/>
                        </a:rPr>
                        <a:t>千トン／年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5914270"/>
                  </a:ext>
                </a:extLst>
              </a:tr>
            </a:tbl>
          </a:graphicData>
        </a:graphic>
      </p:graphicFrame>
      <p:sp>
        <p:nvSpPr>
          <p:cNvPr id="4" name="テキスト ボックス 3">
            <a:extLst>
              <a:ext uri="{FF2B5EF4-FFF2-40B4-BE49-F238E27FC236}">
                <a16:creationId xmlns:a16="http://schemas.microsoft.com/office/drawing/2014/main" id="{C27BEF26-C0D5-A280-335B-5F6282F1D4DC}"/>
              </a:ext>
            </a:extLst>
          </p:cNvPr>
          <p:cNvSpPr txBox="1"/>
          <p:nvPr/>
        </p:nvSpPr>
        <p:spPr>
          <a:xfrm>
            <a:off x="5830958" y="4846110"/>
            <a:ext cx="2581628"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内容は</a:t>
            </a:r>
            <a:r>
              <a:rPr lang="en-US" altLang="ja-JP" sz="1200" dirty="0">
                <a:latin typeface="HG丸ｺﾞｼｯｸM-PRO" panose="020F0600000000000000" pitchFamily="50" charset="-128"/>
                <a:ea typeface="HG丸ｺﾞｼｯｸM-PRO" panose="020F0600000000000000" pitchFamily="50" charset="-128"/>
              </a:rPr>
              <a:t>CNP</a:t>
            </a:r>
            <a:r>
              <a:rPr lang="ja-JP" altLang="en-US" sz="1200" dirty="0">
                <a:latin typeface="HG丸ｺﾞｼｯｸM-PRO" panose="020F0600000000000000" pitchFamily="50" charset="-128"/>
                <a:ea typeface="HG丸ｺﾞｼｯｸM-PRO" panose="020F0600000000000000" pitchFamily="50" charset="-128"/>
              </a:rPr>
              <a:t>形成計画のとおり</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D1A69F5E-F843-CB10-A2CD-7F906172AB3D}"/>
              </a:ext>
            </a:extLst>
          </p:cNvPr>
          <p:cNvSpPr txBox="1"/>
          <p:nvPr/>
        </p:nvSpPr>
        <p:spPr>
          <a:xfrm>
            <a:off x="0" y="526296"/>
            <a:ext cx="8858250" cy="400110"/>
          </a:xfrm>
          <a:prstGeom prst="rect">
            <a:avLst/>
          </a:prstGeom>
          <a:noFill/>
        </p:spPr>
        <p:txBody>
          <a:bodyPr wrap="square" rtlCol="0">
            <a:spAutoFit/>
          </a:bodyPr>
          <a:lstStyle/>
          <a:p>
            <a:r>
              <a:rPr lang="ja-JP" altLang="en-US" sz="2000" b="1" u="sng" dirty="0">
                <a:latin typeface="HG丸ｺﾞｼｯｸM-PRO" panose="020F0600000000000000" pitchFamily="50" charset="-128"/>
                <a:ea typeface="HG丸ｺﾞｼｯｸM-PRO" panose="020F0600000000000000" pitchFamily="50" charset="-128"/>
              </a:rPr>
              <a:t>＜２．計画の目標における主な記載内容＞</a:t>
            </a:r>
            <a:endParaRPr lang="en-US" altLang="ja-JP" sz="2000" b="1" u="sng"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03750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4303"/>
            <a:ext cx="9144000" cy="45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prstClr val="white"/>
                </a:solidFill>
                <a:latin typeface="HG丸ｺﾞｼｯｸM-PRO" panose="020F0600000000000000" pitchFamily="50" charset="-128"/>
                <a:ea typeface="HG丸ｺﾞｼｯｸM-PRO" panose="020F0600000000000000" pitchFamily="50" charset="-128"/>
              </a:rPr>
              <a:t>大阪港・堺泉北港・阪南港港湾脱炭素化推進計画骨子案の概要</a:t>
            </a:r>
            <a:endParaRPr kumimoji="1" lang="ja-JP" altLang="en-US" sz="2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53239356-E492-4EF4-A364-1687472A59EC}"/>
              </a:ext>
            </a:extLst>
          </p:cNvPr>
          <p:cNvSpPr txBox="1"/>
          <p:nvPr/>
        </p:nvSpPr>
        <p:spPr>
          <a:xfrm>
            <a:off x="15444" y="918860"/>
            <a:ext cx="8858250" cy="646331"/>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3-1. </a:t>
            </a:r>
            <a:r>
              <a:rPr lang="ja-JP" altLang="en-US" u="sng" dirty="0">
                <a:latin typeface="HG丸ｺﾞｼｯｸM-PRO" panose="020F0600000000000000" pitchFamily="50" charset="-128"/>
                <a:ea typeface="HG丸ｺﾞｼｯｸM-PRO" panose="020F0600000000000000" pitchFamily="50" charset="-128"/>
              </a:rPr>
              <a:t>温室効果ガスの排出量の削減並びに吸収作用の保全及び強化に関する事業</a:t>
            </a:r>
            <a:endParaRPr lang="en-US" altLang="ja-JP" u="sng"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CO2</a:t>
            </a:r>
            <a:r>
              <a:rPr lang="ja-JP" altLang="en-US" dirty="0">
                <a:latin typeface="HG丸ｺﾞｼｯｸM-PRO" panose="020F0600000000000000" pitchFamily="50" charset="-128"/>
                <a:ea typeface="HG丸ｺﾞｼｯｸM-PRO" panose="020F0600000000000000" pitchFamily="50" charset="-128"/>
              </a:rPr>
              <a:t>削減・吸収に直接寄与する促進事業）</a:t>
            </a:r>
            <a:endParaRPr lang="en-US" altLang="ja-JP" dirty="0">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53239356-E492-4EF4-A364-1687472A59EC}"/>
              </a:ext>
            </a:extLst>
          </p:cNvPr>
          <p:cNvSpPr txBox="1"/>
          <p:nvPr/>
        </p:nvSpPr>
        <p:spPr>
          <a:xfrm>
            <a:off x="15444" y="506204"/>
            <a:ext cx="8858250" cy="400110"/>
          </a:xfrm>
          <a:prstGeom prst="rect">
            <a:avLst/>
          </a:prstGeom>
          <a:noFill/>
        </p:spPr>
        <p:txBody>
          <a:bodyPr wrap="square" rtlCol="0">
            <a:spAutoFit/>
          </a:bodyPr>
          <a:lstStyle/>
          <a:p>
            <a:r>
              <a:rPr lang="ja-JP" altLang="en-US" sz="2000" b="1" u="sng" dirty="0">
                <a:latin typeface="HG丸ｺﾞｼｯｸM-PRO" panose="020F0600000000000000" pitchFamily="50" charset="-128"/>
                <a:ea typeface="HG丸ｺﾞｼｯｸM-PRO" panose="020F0600000000000000" pitchFamily="50" charset="-128"/>
              </a:rPr>
              <a:t>＜３．港湾脱炭素化促進事業・実施主体における主な記載内容＞</a:t>
            </a:r>
            <a:endParaRPr lang="en-US" altLang="ja-JP" sz="2000" b="1" u="sng"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86600" y="6369636"/>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6</a:t>
            </a:fld>
            <a:endParaRPr kumimoji="1" lang="ja-JP" altLang="en-US" sz="1400">
              <a:latin typeface="HG丸ｺﾞｼｯｸM-PRO" panose="020F0600000000000000" pitchFamily="50" charset="-128"/>
              <a:ea typeface="HG丸ｺﾞｼｯｸM-PRO" panose="020F0600000000000000" pitchFamily="50" charset="-128"/>
            </a:endParaRPr>
          </a:p>
        </p:txBody>
      </p:sp>
      <p:sp>
        <p:nvSpPr>
          <p:cNvPr id="14" name="テキスト ボックス 13">
            <a:extLst>
              <a:ext uri="{FF2B5EF4-FFF2-40B4-BE49-F238E27FC236}">
                <a16:creationId xmlns:a16="http://schemas.microsoft.com/office/drawing/2014/main" id="{53239356-E492-4EF4-A364-1687472A59EC}"/>
              </a:ext>
            </a:extLst>
          </p:cNvPr>
          <p:cNvSpPr txBox="1"/>
          <p:nvPr/>
        </p:nvSpPr>
        <p:spPr>
          <a:xfrm>
            <a:off x="3942000" y="1758719"/>
            <a:ext cx="1260000" cy="523220"/>
          </a:xfrm>
          <a:prstGeom prst="rect">
            <a:avLst/>
          </a:prstGeom>
          <a:solidFill>
            <a:schemeClr val="bg1"/>
          </a:solidFill>
          <a:ln>
            <a:solidFill>
              <a:schemeClr val="tx1"/>
            </a:solidFill>
          </a:ln>
        </p:spPr>
        <p:txBody>
          <a:bodyPr wrap="square" rtlCol="0">
            <a:spAutoFit/>
          </a:bodyPr>
          <a:lstStyle/>
          <a:p>
            <a:r>
              <a:rPr lang="ja-JP" altLang="en-US" sz="2800" dirty="0">
                <a:solidFill>
                  <a:srgbClr val="FF0000"/>
                </a:solidFill>
                <a:latin typeface="HG丸ｺﾞｼｯｸM-PRO" panose="020F0600000000000000" pitchFamily="50" charset="-128"/>
                <a:ea typeface="HG丸ｺﾞｼｯｸM-PRO" panose="020F0600000000000000" pitchFamily="50" charset="-128"/>
              </a:rPr>
              <a:t>非公表</a:t>
            </a:r>
          </a:p>
        </p:txBody>
      </p:sp>
      <p:sp>
        <p:nvSpPr>
          <p:cNvPr id="3" name="テキスト ボックス 2">
            <a:extLst>
              <a:ext uri="{FF2B5EF4-FFF2-40B4-BE49-F238E27FC236}">
                <a16:creationId xmlns:a16="http://schemas.microsoft.com/office/drawing/2014/main" id="{5885670B-C6B4-ADE6-FD8A-2B1568678519}"/>
              </a:ext>
            </a:extLst>
          </p:cNvPr>
          <p:cNvSpPr txBox="1"/>
          <p:nvPr/>
        </p:nvSpPr>
        <p:spPr>
          <a:xfrm>
            <a:off x="15444" y="5000097"/>
            <a:ext cx="8858250" cy="646331"/>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3-3. </a:t>
            </a:r>
            <a:r>
              <a:rPr lang="ja-JP" altLang="en-US" u="sng" dirty="0">
                <a:latin typeface="HG丸ｺﾞｼｯｸM-PRO" panose="020F0600000000000000" pitchFamily="50" charset="-128"/>
                <a:ea typeface="HG丸ｺﾞｼｯｸM-PRO" panose="020F0600000000000000" pitchFamily="50" charset="-128"/>
              </a:rPr>
              <a:t>港湾法第</a:t>
            </a:r>
            <a:r>
              <a:rPr lang="en-US" altLang="ja-JP" u="sng" dirty="0">
                <a:latin typeface="HG丸ｺﾞｼｯｸM-PRO" panose="020F0600000000000000" pitchFamily="50" charset="-128"/>
                <a:ea typeface="HG丸ｺﾞｼｯｸM-PRO" panose="020F0600000000000000" pitchFamily="50" charset="-128"/>
              </a:rPr>
              <a:t>50</a:t>
            </a:r>
            <a:r>
              <a:rPr lang="ja-JP" altLang="en-US" u="sng" dirty="0">
                <a:latin typeface="HG丸ｺﾞｼｯｸM-PRO" panose="020F0600000000000000" pitchFamily="50" charset="-128"/>
                <a:ea typeface="HG丸ｺﾞｼｯｸM-PRO" panose="020F0600000000000000" pitchFamily="50" charset="-128"/>
              </a:rPr>
              <a:t>条の２第</a:t>
            </a:r>
            <a:r>
              <a:rPr lang="en-US" altLang="ja-JP" u="sng" dirty="0">
                <a:latin typeface="HG丸ｺﾞｼｯｸM-PRO" panose="020F0600000000000000" pitchFamily="50" charset="-128"/>
                <a:ea typeface="HG丸ｺﾞｼｯｸM-PRO" panose="020F0600000000000000" pitchFamily="50" charset="-128"/>
              </a:rPr>
              <a:t>3</a:t>
            </a:r>
            <a:r>
              <a:rPr lang="ja-JP" altLang="en-US" u="sng" dirty="0">
                <a:latin typeface="HG丸ｺﾞｼｯｸM-PRO" panose="020F0600000000000000" pitchFamily="50" charset="-128"/>
                <a:ea typeface="HG丸ｺﾞｼｯｸM-PRO" panose="020F0600000000000000" pitchFamily="50" charset="-128"/>
              </a:rPr>
              <a:t>項に掲げる事項</a:t>
            </a:r>
            <a:endParaRPr lang="en-US" altLang="ja-JP" u="sng"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大阪港・堺泉北港・阪南港において当該条項にかかる事項はなし</a:t>
            </a:r>
            <a:endParaRPr lang="en-US" altLang="ja-JP"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66EA7343-516D-419D-05D5-F864B79B3FD9}"/>
              </a:ext>
            </a:extLst>
          </p:cNvPr>
          <p:cNvSpPr txBox="1"/>
          <p:nvPr/>
        </p:nvSpPr>
        <p:spPr>
          <a:xfrm>
            <a:off x="279188" y="5761900"/>
            <a:ext cx="6831707" cy="369332"/>
          </a:xfrm>
          <a:prstGeom prst="rect">
            <a:avLst/>
          </a:prstGeom>
          <a:noFill/>
        </p:spPr>
        <p:txBody>
          <a:bodyPr wrap="square" rtlCol="0">
            <a:spAutoFit/>
          </a:bodyPr>
          <a:lstStyle/>
          <a:p>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港湾法第</a:t>
            </a:r>
            <a:r>
              <a:rPr lang="en-US" altLang="ja-JP" dirty="0">
                <a:latin typeface="HG丸ｺﾞｼｯｸM-PRO" panose="020F0600000000000000" pitchFamily="50" charset="-128"/>
                <a:ea typeface="HG丸ｺﾞｼｯｸM-PRO" panose="020F0600000000000000" pitchFamily="50" charset="-128"/>
              </a:rPr>
              <a:t>50</a:t>
            </a:r>
            <a:r>
              <a:rPr lang="ja-JP" altLang="en-US" dirty="0">
                <a:latin typeface="HG丸ｺﾞｼｯｸM-PRO" panose="020F0600000000000000" pitchFamily="50" charset="-128"/>
                <a:ea typeface="HG丸ｺﾞｼｯｸM-PRO" panose="020F0600000000000000" pitchFamily="50" charset="-128"/>
              </a:rPr>
              <a:t>条の</a:t>
            </a: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第</a:t>
            </a:r>
            <a:r>
              <a:rPr lang="en-US" altLang="ja-JP" dirty="0">
                <a:latin typeface="HG丸ｺﾞｼｯｸM-PRO" panose="020F0600000000000000" pitchFamily="50" charset="-128"/>
                <a:ea typeface="HG丸ｺﾞｼｯｸM-PRO" panose="020F0600000000000000" pitchFamily="50" charset="-128"/>
              </a:rPr>
              <a:t>3</a:t>
            </a:r>
            <a:r>
              <a:rPr lang="ja-JP" altLang="en-US" dirty="0">
                <a:latin typeface="HG丸ｺﾞｼｯｸM-PRO" panose="020F0600000000000000" pitchFamily="50" charset="-128"/>
                <a:ea typeface="HG丸ｺﾞｼｯｸM-PRO" panose="020F0600000000000000" pitchFamily="50" charset="-128"/>
              </a:rPr>
              <a:t>項については、参考資料４を参照　</a:t>
            </a:r>
            <a:endParaRPr lang="en-US" altLang="ja-JP" dirty="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9D58B87F-AEB8-0183-15D3-3DB730BF8137}"/>
              </a:ext>
            </a:extLst>
          </p:cNvPr>
          <p:cNvSpPr txBox="1"/>
          <p:nvPr/>
        </p:nvSpPr>
        <p:spPr>
          <a:xfrm>
            <a:off x="0" y="2920270"/>
            <a:ext cx="8858250" cy="646331"/>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3-2. </a:t>
            </a:r>
            <a:r>
              <a:rPr lang="ja-JP" altLang="en-US" u="sng" dirty="0">
                <a:latin typeface="HG丸ｺﾞｼｯｸM-PRO" panose="020F0600000000000000" pitchFamily="50" charset="-128"/>
                <a:ea typeface="HG丸ｺﾞｼｯｸM-PRO" panose="020F0600000000000000" pitchFamily="50" charset="-128"/>
              </a:rPr>
              <a:t>港湾・臨海部の脱炭素化に貢献する事業</a:t>
            </a:r>
            <a:endParaRPr lang="en-US" altLang="ja-JP" u="sng"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CO2</a:t>
            </a:r>
            <a:r>
              <a:rPr lang="ja-JP" altLang="en-US" dirty="0">
                <a:latin typeface="HG丸ｺﾞｼｯｸM-PRO" panose="020F0600000000000000" pitchFamily="50" charset="-128"/>
                <a:ea typeface="HG丸ｺﾞｼｯｸM-PRO" panose="020F0600000000000000" pitchFamily="50" charset="-128"/>
              </a:rPr>
              <a:t>削減・吸収に間接的に寄与する促進事業）</a:t>
            </a:r>
            <a:endParaRPr lang="en-US" altLang="ja-JP"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58ACAA83-2427-59C9-BAD4-42D78EA166CC}"/>
              </a:ext>
            </a:extLst>
          </p:cNvPr>
          <p:cNvSpPr txBox="1"/>
          <p:nvPr/>
        </p:nvSpPr>
        <p:spPr>
          <a:xfrm>
            <a:off x="3942000" y="3753669"/>
            <a:ext cx="1260000" cy="523220"/>
          </a:xfrm>
          <a:prstGeom prst="rect">
            <a:avLst/>
          </a:prstGeom>
          <a:solidFill>
            <a:schemeClr val="bg1"/>
          </a:solidFill>
          <a:ln>
            <a:solidFill>
              <a:schemeClr val="tx1"/>
            </a:solidFill>
          </a:ln>
        </p:spPr>
        <p:txBody>
          <a:bodyPr wrap="square" rtlCol="0">
            <a:spAutoFit/>
          </a:bodyPr>
          <a:lstStyle/>
          <a:p>
            <a:r>
              <a:rPr lang="ja-JP" altLang="en-US" sz="2800" dirty="0">
                <a:solidFill>
                  <a:srgbClr val="FF0000"/>
                </a:solidFill>
                <a:latin typeface="HG丸ｺﾞｼｯｸM-PRO" panose="020F0600000000000000" pitchFamily="50" charset="-128"/>
                <a:ea typeface="HG丸ｺﾞｼｯｸM-PRO" panose="020F0600000000000000" pitchFamily="50" charset="-128"/>
              </a:rPr>
              <a:t>非公表</a:t>
            </a:r>
          </a:p>
        </p:txBody>
      </p:sp>
    </p:spTree>
    <p:extLst>
      <p:ext uri="{BB962C8B-B14F-4D97-AF65-F5344CB8AC3E}">
        <p14:creationId xmlns:p14="http://schemas.microsoft.com/office/powerpoint/2010/main" val="142647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4303"/>
            <a:ext cx="9144000" cy="45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prstClr val="white"/>
                </a:solidFill>
                <a:latin typeface="HG丸ｺﾞｼｯｸM-PRO" panose="020F0600000000000000" pitchFamily="50" charset="-128"/>
                <a:ea typeface="HG丸ｺﾞｼｯｸM-PRO" panose="020F0600000000000000" pitchFamily="50" charset="-128"/>
              </a:rPr>
              <a:t>大阪港・堺泉北港・阪南港港湾脱炭素化推進計画骨子（案）概要</a:t>
            </a:r>
            <a:endParaRPr kumimoji="1" lang="ja-JP" altLang="en-US" sz="2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53239356-E492-4EF4-A364-1687472A59EC}"/>
              </a:ext>
            </a:extLst>
          </p:cNvPr>
          <p:cNvSpPr txBox="1"/>
          <p:nvPr/>
        </p:nvSpPr>
        <p:spPr>
          <a:xfrm>
            <a:off x="15444" y="944618"/>
            <a:ext cx="8858250" cy="1200329"/>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4-1.</a:t>
            </a:r>
            <a:r>
              <a:rPr lang="ja-JP" altLang="en-US" u="sng" dirty="0">
                <a:latin typeface="HG丸ｺﾞｼｯｸM-PRO" panose="020F0600000000000000" pitchFamily="50" charset="-128"/>
                <a:ea typeface="HG丸ｺﾞｼｯｸM-PRO" panose="020F0600000000000000" pitchFamily="50" charset="-128"/>
              </a:rPr>
              <a:t>計画の達成状況の評価等の実施体制</a:t>
            </a:r>
            <a:endParaRPr lang="en-US" altLang="ja-JP" u="sng"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計画の作成後は、年１回程度協議会を開催し、促進事業の実施主体からの情報提供を受けて計画の進捗状況を確認・評価するものとし、それらを踏まえ、計画の見直しの要否等を検討するなど、ＰＤＣＡサイクルに取り組む体制を構築。</a:t>
            </a:r>
            <a:endParaRPr lang="en-US" altLang="ja-JP" dirty="0">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53239356-E492-4EF4-A364-1687472A59EC}"/>
              </a:ext>
            </a:extLst>
          </p:cNvPr>
          <p:cNvSpPr txBox="1"/>
          <p:nvPr/>
        </p:nvSpPr>
        <p:spPr>
          <a:xfrm>
            <a:off x="15444" y="506204"/>
            <a:ext cx="8858250" cy="400110"/>
          </a:xfrm>
          <a:prstGeom prst="rect">
            <a:avLst/>
          </a:prstGeom>
          <a:noFill/>
        </p:spPr>
        <p:txBody>
          <a:bodyPr wrap="square" rtlCol="0">
            <a:spAutoFit/>
          </a:bodyPr>
          <a:lstStyle/>
          <a:p>
            <a:r>
              <a:rPr lang="ja-JP" altLang="en-US" sz="2000" b="1" u="sng" dirty="0">
                <a:latin typeface="HG丸ｺﾞｼｯｸM-PRO" panose="020F0600000000000000" pitchFamily="50" charset="-128"/>
                <a:ea typeface="HG丸ｺﾞｼｯｸM-PRO" panose="020F0600000000000000" pitchFamily="50" charset="-128"/>
              </a:rPr>
              <a:t>＜４．計画の達成状況の評価に関する事項＞</a:t>
            </a:r>
            <a:endParaRPr lang="en-US" altLang="ja-JP" sz="2000" b="1" u="sng"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86600" y="6356351"/>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7</a:t>
            </a:fld>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463329DE-CC1B-2C9A-2C5E-99349842E8B2}"/>
              </a:ext>
            </a:extLst>
          </p:cNvPr>
          <p:cNvSpPr txBox="1"/>
          <p:nvPr/>
        </p:nvSpPr>
        <p:spPr>
          <a:xfrm>
            <a:off x="15444" y="2411851"/>
            <a:ext cx="8858250" cy="1754326"/>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4-2.</a:t>
            </a:r>
            <a:r>
              <a:rPr lang="ja-JP" altLang="en-US" u="sng" dirty="0">
                <a:latin typeface="HG丸ｺﾞｼｯｸM-PRO" panose="020F0600000000000000" pitchFamily="50" charset="-128"/>
                <a:ea typeface="HG丸ｺﾞｼｯｸM-PRO" panose="020F0600000000000000" pitchFamily="50" charset="-128"/>
              </a:rPr>
              <a:t>計画の達成状況の評価の手法</a:t>
            </a:r>
            <a:endParaRPr lang="en-US" altLang="ja-JP" u="sng"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計画の達成状況の評価は、年１回程度開催する協議会において行う。評価に当たっては、促進事業の進捗などによる</a:t>
            </a:r>
            <a:r>
              <a:rPr lang="en-US" altLang="ja-JP" dirty="0">
                <a:latin typeface="HG丸ｺﾞｼｯｸM-PRO" panose="020F0600000000000000" pitchFamily="50" charset="-128"/>
                <a:ea typeface="HG丸ｺﾞｼｯｸM-PRO" panose="020F0600000000000000" pitchFamily="50" charset="-128"/>
              </a:rPr>
              <a:t>CO2</a:t>
            </a:r>
            <a:r>
              <a:rPr lang="ja-JP" altLang="en-US" dirty="0">
                <a:latin typeface="HG丸ｺﾞｼｯｸM-PRO" panose="020F0600000000000000" pitchFamily="50" charset="-128"/>
                <a:ea typeface="HG丸ｺﾞｼｯｸM-PRO" panose="020F0600000000000000" pitchFamily="50" charset="-128"/>
              </a:rPr>
              <a:t>排出量の削減量を把握するなど、脱炭素化の効果を定量的に把握する。また、設定した</a:t>
            </a:r>
            <a:r>
              <a:rPr lang="en-US" altLang="ja-JP" dirty="0">
                <a:latin typeface="HG丸ｺﾞｼｯｸM-PRO" panose="020F0600000000000000" pitchFamily="50" charset="-128"/>
                <a:ea typeface="HG丸ｺﾞｼｯｸM-PRO" panose="020F0600000000000000" pitchFamily="50" charset="-128"/>
              </a:rPr>
              <a:t>KPI</a:t>
            </a:r>
            <a:r>
              <a:rPr lang="ja-JP" altLang="en-US" dirty="0">
                <a:latin typeface="HG丸ｺﾞｼｯｸM-PRO" panose="020F0600000000000000" pitchFamily="50" charset="-128"/>
                <a:ea typeface="HG丸ｺﾞｼｯｸM-PRO" panose="020F0600000000000000" pitchFamily="50" charset="-128"/>
              </a:rPr>
              <a:t>に関し、目標年次においては数値目標と実績値を比較し、目標年次以外においては実績値が目標年次に向けて到達可能なものであるかを評価する。</a:t>
            </a:r>
            <a:endParaRPr lang="en-US" altLang="ja-JP" dirty="0">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F7DFD8C3-B8E2-0215-ADC6-1B8490EEB091}"/>
              </a:ext>
            </a:extLst>
          </p:cNvPr>
          <p:cNvSpPr txBox="1"/>
          <p:nvPr/>
        </p:nvSpPr>
        <p:spPr>
          <a:xfrm>
            <a:off x="15444" y="4439375"/>
            <a:ext cx="8858250" cy="400110"/>
          </a:xfrm>
          <a:prstGeom prst="rect">
            <a:avLst/>
          </a:prstGeom>
          <a:noFill/>
        </p:spPr>
        <p:txBody>
          <a:bodyPr wrap="square" rtlCol="0">
            <a:spAutoFit/>
          </a:bodyPr>
          <a:lstStyle/>
          <a:p>
            <a:r>
              <a:rPr lang="ja-JP" altLang="en-US" sz="2000" b="1" u="sng" dirty="0">
                <a:latin typeface="HG丸ｺﾞｼｯｸM-PRO" panose="020F0600000000000000" pitchFamily="50" charset="-128"/>
                <a:ea typeface="HG丸ｺﾞｼｯｸM-PRO" panose="020F0600000000000000" pitchFamily="50" charset="-128"/>
              </a:rPr>
              <a:t>＜５．計画期間＞</a:t>
            </a:r>
            <a:endParaRPr lang="en-US" altLang="ja-JP" sz="2000" b="1" u="sng"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C303FA52-1914-352E-FEBA-FAA6DF414557}"/>
              </a:ext>
            </a:extLst>
          </p:cNvPr>
          <p:cNvSpPr txBox="1"/>
          <p:nvPr/>
        </p:nvSpPr>
        <p:spPr>
          <a:xfrm>
            <a:off x="15444" y="4839485"/>
            <a:ext cx="8858250" cy="646331"/>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　本計画の計画期間は</a:t>
            </a:r>
            <a:r>
              <a:rPr lang="en-US" altLang="ja-JP" dirty="0">
                <a:latin typeface="HG丸ｺﾞｼｯｸM-PRO" panose="020F0600000000000000" pitchFamily="50" charset="-128"/>
                <a:ea typeface="HG丸ｺﾞｼｯｸM-PRO" panose="020F0600000000000000" pitchFamily="50" charset="-128"/>
              </a:rPr>
              <a:t>2050</a:t>
            </a:r>
            <a:r>
              <a:rPr lang="ja-JP" altLang="en-US" dirty="0">
                <a:latin typeface="HG丸ｺﾞｼｯｸM-PRO" panose="020F0600000000000000" pitchFamily="50" charset="-128"/>
                <a:ea typeface="HG丸ｺﾞｼｯｸM-PRO" panose="020F0600000000000000" pitchFamily="50" charset="-128"/>
              </a:rPr>
              <a:t>年までとする。なお、本計画は対象範囲の情勢の変化等を踏まえ、適時適切に見直しを行うものとする。</a:t>
            </a:r>
            <a:endParaRPr lang="en-US" altLang="ja-JP"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738584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4303"/>
            <a:ext cx="9144000" cy="45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prstClr val="white"/>
                </a:solidFill>
                <a:latin typeface="HG丸ｺﾞｼｯｸM-PRO" panose="020F0600000000000000" pitchFamily="50" charset="-128"/>
                <a:ea typeface="HG丸ｺﾞｼｯｸM-PRO" panose="020F0600000000000000" pitchFamily="50" charset="-128"/>
              </a:rPr>
              <a:t>大阪港・堺泉北港・阪南港港湾脱炭素化推進計画骨子（案）概要</a:t>
            </a:r>
            <a:endParaRPr kumimoji="1" lang="ja-JP" altLang="en-US" sz="2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53239356-E492-4EF4-A364-1687472A59EC}"/>
              </a:ext>
            </a:extLst>
          </p:cNvPr>
          <p:cNvSpPr txBox="1"/>
          <p:nvPr/>
        </p:nvSpPr>
        <p:spPr>
          <a:xfrm>
            <a:off x="15444" y="860728"/>
            <a:ext cx="9113112" cy="2031325"/>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6-1.</a:t>
            </a:r>
            <a:r>
              <a:rPr lang="ja-JP" altLang="en-US" u="sng" dirty="0">
                <a:latin typeface="HG丸ｺﾞｼｯｸM-PRO" panose="020F0600000000000000" pitchFamily="50" charset="-128"/>
                <a:ea typeface="HG丸ｺﾞｼｯｸM-PRO" panose="020F0600000000000000" pitchFamily="50" charset="-128"/>
              </a:rPr>
              <a:t>港湾における脱炭素化の促進に資する将来の構想</a:t>
            </a:r>
            <a:endParaRPr lang="en-US" altLang="ja-JP" u="sng"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現時点で促進事業として記載するほどの熟度はないものの、中期・長期的に脱炭素化の取組として、実現に向けて検討を行うものについて、港湾における脱炭素化の促進に資する「将来の構想」として記載</a:t>
            </a:r>
            <a:endParaRPr lang="en-US" altLang="ja-JP" dirty="0">
              <a:latin typeface="HG丸ｺﾞｼｯｸM-PRO" panose="020F0600000000000000" pitchFamily="50" charset="-128"/>
              <a:ea typeface="HG丸ｺﾞｼｯｸM-PRO" panose="020F0600000000000000" pitchFamily="50" charset="-128"/>
            </a:endParaRPr>
          </a:p>
          <a:p>
            <a:pPr algn="ctr"/>
            <a:r>
              <a:rPr lang="ja-JP" altLang="en-US" dirty="0">
                <a:solidFill>
                  <a:srgbClr val="FF0000"/>
                </a:solidFill>
                <a:latin typeface="HG丸ｺﾞｼｯｸM-PRO" panose="020F0600000000000000" pitchFamily="50" charset="-128"/>
                <a:ea typeface="HG丸ｺﾞｼｯｸM-PRO" panose="020F0600000000000000" pitchFamily="50" charset="-128"/>
              </a:rPr>
              <a:t>記載項目検討中　</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→脱炭素化の取組の具体化に応じ、推進計画を見直し、促進事業へ追加</a:t>
            </a:r>
            <a:endParaRPr lang="en-US" altLang="ja-JP" dirty="0">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53239356-E492-4EF4-A364-1687472A59EC}"/>
              </a:ext>
            </a:extLst>
          </p:cNvPr>
          <p:cNvSpPr txBox="1"/>
          <p:nvPr/>
        </p:nvSpPr>
        <p:spPr>
          <a:xfrm>
            <a:off x="15444" y="506204"/>
            <a:ext cx="8858250" cy="400110"/>
          </a:xfrm>
          <a:prstGeom prst="rect">
            <a:avLst/>
          </a:prstGeom>
          <a:noFill/>
        </p:spPr>
        <p:txBody>
          <a:bodyPr wrap="square" rtlCol="0">
            <a:spAutoFit/>
          </a:bodyPr>
          <a:lstStyle/>
          <a:p>
            <a:r>
              <a:rPr lang="ja-JP" altLang="en-US" sz="2000" b="1" u="sng" dirty="0">
                <a:latin typeface="HG丸ｺﾞｼｯｸM-PRO" panose="020F0600000000000000" pitchFamily="50" charset="-128"/>
                <a:ea typeface="HG丸ｺﾞｼｯｸM-PRO" panose="020F0600000000000000" pitchFamily="50" charset="-128"/>
              </a:rPr>
              <a:t>＜６．その他港湾管理者が必要と認める事項における主な記載内容＞</a:t>
            </a:r>
            <a:endParaRPr lang="en-US" altLang="ja-JP" sz="2000" b="1" u="sng"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8585200" y="6490575"/>
            <a:ext cx="550935"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8</a:t>
            </a:fld>
            <a:endParaRPr kumimoji="1" lang="ja-JP" altLang="en-US" sz="140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9E43E3AC-A364-B9AB-7475-7CBBC445578D}"/>
              </a:ext>
            </a:extLst>
          </p:cNvPr>
          <p:cNvSpPr txBox="1"/>
          <p:nvPr/>
        </p:nvSpPr>
        <p:spPr>
          <a:xfrm>
            <a:off x="15444" y="2992824"/>
            <a:ext cx="8858250" cy="646331"/>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6-2.</a:t>
            </a:r>
            <a:r>
              <a:rPr lang="ja-JP" altLang="en-US" u="sng" dirty="0">
                <a:latin typeface="HG丸ｺﾞｼｯｸM-PRO" panose="020F0600000000000000" pitchFamily="50" charset="-128"/>
                <a:ea typeface="HG丸ｺﾞｼｯｸM-PRO" panose="020F0600000000000000" pitchFamily="50" charset="-128"/>
              </a:rPr>
              <a:t>脱炭素化推進地区制度の活用等を見据えた土地利用の方向性</a:t>
            </a:r>
            <a:endParaRPr lang="en-US" altLang="ja-JP" u="sng"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今後、必要に応じて脱炭素化推進地区を定めることを検討する。</a:t>
            </a:r>
            <a:endParaRPr lang="en-US" altLang="ja-JP" dirty="0">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156D3254-5A66-BAF2-05BA-9EE2A6AB7A5A}"/>
              </a:ext>
            </a:extLst>
          </p:cNvPr>
          <p:cNvSpPr txBox="1"/>
          <p:nvPr/>
        </p:nvSpPr>
        <p:spPr>
          <a:xfrm>
            <a:off x="0" y="3720621"/>
            <a:ext cx="8858250" cy="2031325"/>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6-3.</a:t>
            </a:r>
            <a:r>
              <a:rPr lang="ja-JP" altLang="en-US" u="sng" dirty="0">
                <a:latin typeface="HG丸ｺﾞｼｯｸM-PRO" panose="020F0600000000000000" pitchFamily="50" charset="-128"/>
                <a:ea typeface="HG丸ｺﾞｼｯｸM-PRO" panose="020F0600000000000000" pitchFamily="50" charset="-128"/>
              </a:rPr>
              <a:t>港湾及び産業の競争力強化に資する脱炭素化に関連する取組</a:t>
            </a:r>
            <a:endParaRPr lang="en-US" altLang="ja-JP" u="sng"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大阪“みなと”においては、</a:t>
            </a:r>
            <a:r>
              <a:rPr lang="en-US" altLang="ja-JP" dirty="0">
                <a:latin typeface="HG丸ｺﾞｼｯｸM-PRO" panose="020F0600000000000000" pitchFamily="50" charset="-128"/>
                <a:ea typeface="HG丸ｺﾞｼｯｸM-PRO" panose="020F0600000000000000" pitchFamily="50" charset="-128"/>
              </a:rPr>
              <a:t>SDGs</a:t>
            </a:r>
            <a:r>
              <a:rPr lang="ja-JP" altLang="en-US" dirty="0">
                <a:latin typeface="HG丸ｺﾞｼｯｸM-PRO" panose="020F0600000000000000" pitchFamily="50" charset="-128"/>
                <a:ea typeface="HG丸ｺﾞｼｯｸM-PRO" panose="020F0600000000000000" pitchFamily="50" charset="-128"/>
              </a:rPr>
              <a:t>や</a:t>
            </a:r>
            <a:r>
              <a:rPr lang="en-US" altLang="ja-JP" dirty="0">
                <a:latin typeface="HG丸ｺﾞｼｯｸM-PRO" panose="020F0600000000000000" pitchFamily="50" charset="-128"/>
                <a:ea typeface="HG丸ｺﾞｼｯｸM-PRO" panose="020F0600000000000000" pitchFamily="50" charset="-128"/>
              </a:rPr>
              <a:t>ESG</a:t>
            </a:r>
            <a:r>
              <a:rPr lang="ja-JP" altLang="en-US" dirty="0">
                <a:latin typeface="HG丸ｺﾞｼｯｸM-PRO" panose="020F0600000000000000" pitchFamily="50" charset="-128"/>
                <a:ea typeface="HG丸ｺﾞｼｯｸM-PRO" panose="020F0600000000000000" pitchFamily="50" charset="-128"/>
              </a:rPr>
              <a:t>投資に関心の高い荷主・船会社の寄港を誘致し、国際競争力の強化を図るとともに、港湾の利便性向上を通じて、産業立地や投資を呼び込む港湾をめざす。</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（例）・次世代エネルギーの取扱いを可能とする港湾インフラの計画・整備</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・大阪港、堺泉北港におけるモーダルシフトの促進</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・陸上電力供給設備の導入、港湾荷役機械等の</a:t>
            </a:r>
            <a:r>
              <a:rPr lang="en-US" altLang="ja-JP" dirty="0">
                <a:latin typeface="HG丸ｺﾞｼｯｸM-PRO" panose="020F0600000000000000" pitchFamily="50" charset="-128"/>
                <a:ea typeface="HG丸ｺﾞｼｯｸM-PRO" panose="020F0600000000000000" pitchFamily="50" charset="-128"/>
              </a:rPr>
              <a:t>FC</a:t>
            </a:r>
            <a:r>
              <a:rPr lang="ja-JP" altLang="en-US" dirty="0">
                <a:latin typeface="HG丸ｺﾞｼｯｸM-PRO" panose="020F0600000000000000" pitchFamily="50" charset="-128"/>
                <a:ea typeface="HG丸ｺﾞｼｯｸM-PRO" panose="020F0600000000000000" pitchFamily="50" charset="-128"/>
              </a:rPr>
              <a:t>化などの積極的な検討</a:t>
            </a:r>
            <a:endParaRPr lang="en-US" altLang="ja-JP"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E1AFEE2F-781D-C3E5-578E-D8E65BC6FD92}"/>
              </a:ext>
            </a:extLst>
          </p:cNvPr>
          <p:cNvSpPr txBox="1"/>
          <p:nvPr/>
        </p:nvSpPr>
        <p:spPr>
          <a:xfrm>
            <a:off x="0" y="5824920"/>
            <a:ext cx="8858250" cy="923330"/>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6-4.</a:t>
            </a:r>
            <a:r>
              <a:rPr lang="ja-JP" altLang="en-US" u="sng" dirty="0">
                <a:latin typeface="HG丸ｺﾞｼｯｸM-PRO" panose="020F0600000000000000" pitchFamily="50" charset="-128"/>
                <a:ea typeface="HG丸ｺﾞｼｯｸM-PRO" panose="020F0600000000000000" pitchFamily="50" charset="-128"/>
              </a:rPr>
              <a:t>水素・アンモニア等のサプライチェーンの強靭化に関する計画</a:t>
            </a:r>
            <a:endParaRPr lang="en-US" altLang="ja-JP" u="sng"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供給施設の整備箇所について事業者の意向も踏まえつつ、適地の配置等を検討したうえで、供給施設を構成する岸壁等の耐震対策などに取り組む。</a:t>
            </a:r>
            <a:endParaRPr lang="en-US" altLang="ja-JP"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87242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4303"/>
            <a:ext cx="9144000" cy="45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prstClr val="white"/>
                </a:solidFill>
                <a:latin typeface="HG丸ｺﾞｼｯｸM-PRO" panose="020F0600000000000000" pitchFamily="50" charset="-128"/>
                <a:ea typeface="HG丸ｺﾞｼｯｸM-PRO" panose="020F0600000000000000" pitchFamily="50" charset="-128"/>
              </a:rPr>
              <a:t>大阪港・堺泉北港・阪南港港湾脱炭素化推進計画骨子（案）概要</a:t>
            </a:r>
            <a:endParaRPr kumimoji="1" lang="ja-JP" altLang="en-US" sz="2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53239356-E492-4EF4-A364-1687472A59EC}"/>
              </a:ext>
            </a:extLst>
          </p:cNvPr>
          <p:cNvSpPr txBox="1"/>
          <p:nvPr/>
        </p:nvSpPr>
        <p:spPr>
          <a:xfrm>
            <a:off x="15444" y="506204"/>
            <a:ext cx="8858250" cy="400110"/>
          </a:xfrm>
          <a:prstGeom prst="rect">
            <a:avLst/>
          </a:prstGeom>
          <a:noFill/>
        </p:spPr>
        <p:txBody>
          <a:bodyPr wrap="square" rtlCol="0">
            <a:spAutoFit/>
          </a:bodyPr>
          <a:lstStyle/>
          <a:p>
            <a:r>
              <a:rPr lang="ja-JP" altLang="en-US" sz="2000" b="1" u="sng" dirty="0">
                <a:latin typeface="HG丸ｺﾞｼｯｸM-PRO" panose="020F0600000000000000" pitchFamily="50" charset="-128"/>
                <a:ea typeface="HG丸ｺﾞｼｯｸM-PRO" panose="020F0600000000000000" pitchFamily="50" charset="-128"/>
              </a:rPr>
              <a:t>＜６．その他港湾管理者が必要と認める事項における主な記載内容＞</a:t>
            </a:r>
            <a:endParaRPr lang="en-US" altLang="ja-JP" sz="2000" b="1" u="sng"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53239356-E492-4EF4-A364-1687472A59EC}"/>
              </a:ext>
            </a:extLst>
          </p:cNvPr>
          <p:cNvSpPr txBox="1"/>
          <p:nvPr/>
        </p:nvSpPr>
        <p:spPr>
          <a:xfrm>
            <a:off x="15444" y="904907"/>
            <a:ext cx="8858250" cy="369332"/>
          </a:xfrm>
          <a:prstGeom prst="rect">
            <a:avLst/>
          </a:prstGeom>
          <a:noFill/>
        </p:spPr>
        <p:txBody>
          <a:bodyPr wrap="square" rtlCol="0">
            <a:spAutoFit/>
          </a:bodyPr>
          <a:lstStyle/>
          <a:p>
            <a:r>
              <a:rPr lang="en-US" altLang="ja-JP" u="sng" dirty="0">
                <a:latin typeface="HG丸ｺﾞｼｯｸM-PRO" panose="020F0600000000000000" pitchFamily="50" charset="-128"/>
                <a:ea typeface="HG丸ｺﾞｼｯｸM-PRO" panose="020F0600000000000000" pitchFamily="50" charset="-128"/>
              </a:rPr>
              <a:t>6-5. </a:t>
            </a:r>
            <a:r>
              <a:rPr lang="ja-JP" altLang="en-US" u="sng" dirty="0">
                <a:latin typeface="HG丸ｺﾞｼｯｸM-PRO" panose="020F0600000000000000" pitchFamily="50" charset="-128"/>
                <a:ea typeface="HG丸ｺﾞｼｯｸM-PRO" panose="020F0600000000000000" pitchFamily="50" charset="-128"/>
              </a:rPr>
              <a:t>ロードマップ</a:t>
            </a:r>
          </a:p>
        </p:txBody>
      </p:sp>
      <p:sp>
        <p:nvSpPr>
          <p:cNvPr id="2" name="スライド番号プレースホルダー 1">
            <a:extLst>
              <a:ext uri="{FF2B5EF4-FFF2-40B4-BE49-F238E27FC236}">
                <a16:creationId xmlns:a16="http://schemas.microsoft.com/office/drawing/2014/main" id="{BAF6A8B6-8CBC-6169-2222-4C8140D47F72}"/>
              </a:ext>
            </a:extLst>
          </p:cNvPr>
          <p:cNvSpPr>
            <a:spLocks noGrp="1"/>
          </p:cNvSpPr>
          <p:nvPr>
            <p:ph type="sldNum" sz="quarter" idx="12"/>
          </p:nvPr>
        </p:nvSpPr>
        <p:spPr>
          <a:xfrm>
            <a:off x="7086600" y="6356351"/>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9</a:t>
            </a:fld>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7FF7EDAC-CD10-C486-DEA0-E19C7F6AF319}"/>
              </a:ext>
            </a:extLst>
          </p:cNvPr>
          <p:cNvSpPr txBox="1"/>
          <p:nvPr/>
        </p:nvSpPr>
        <p:spPr>
          <a:xfrm>
            <a:off x="3942000" y="1672942"/>
            <a:ext cx="1260000" cy="523220"/>
          </a:xfrm>
          <a:prstGeom prst="rect">
            <a:avLst/>
          </a:prstGeom>
          <a:solidFill>
            <a:schemeClr val="bg1"/>
          </a:solidFill>
          <a:ln>
            <a:solidFill>
              <a:schemeClr val="tx1"/>
            </a:solidFill>
          </a:ln>
        </p:spPr>
        <p:txBody>
          <a:bodyPr wrap="square" rtlCol="0">
            <a:spAutoFit/>
          </a:bodyPr>
          <a:lstStyle/>
          <a:p>
            <a:r>
              <a:rPr lang="ja-JP" altLang="en-US" sz="2800" dirty="0">
                <a:solidFill>
                  <a:srgbClr val="FF0000"/>
                </a:solidFill>
                <a:latin typeface="HG丸ｺﾞｼｯｸM-PRO" panose="020F0600000000000000" pitchFamily="50" charset="-128"/>
                <a:ea typeface="HG丸ｺﾞｼｯｸM-PRO" panose="020F0600000000000000" pitchFamily="50" charset="-128"/>
              </a:rPr>
              <a:t>非公表</a:t>
            </a:r>
          </a:p>
        </p:txBody>
      </p:sp>
    </p:spTree>
    <p:extLst>
      <p:ext uri="{BB962C8B-B14F-4D97-AF65-F5344CB8AC3E}">
        <p14:creationId xmlns:p14="http://schemas.microsoft.com/office/powerpoint/2010/main" val="36321517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1693</Words>
  <Application>Microsoft Office PowerPoint</Application>
  <PresentationFormat>画面に合わせる (4:3)</PresentationFormat>
  <Paragraphs>193</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HG丸ｺﾞｼｯｸM-PRO</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2023-09-13T10:34:21Z</dcterms:modified>
</cp:coreProperties>
</file>