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4"/>
  </p:notesMasterIdLst>
  <p:sldIdLst>
    <p:sldId id="269" r:id="rId2"/>
    <p:sldId id="267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0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9F586-2312-4151-9D6A-62BF6C5D04E5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7722D-79EE-4F74-BD33-33C66792A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64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B7E3-9B4C-49CB-91E2-A1CFFFFEAECD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31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8A34-949A-46E9-A108-95B1DB645D7A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243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09D3-0D36-4999-BCD8-639E051622C5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55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17B43-779D-4EB1-AE0F-B515599D1618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57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75C4E-0049-4892-BA01-03637C12FD65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12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8CA7-CCA1-4D4E-AB26-431D6A0EE934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211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DFA9-ACC5-4E91-94BB-DD3102F56004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76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DF9B-AB98-45AD-BBDB-10EF5A2F53B5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50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72A1-85A0-44AE-8376-C4004920955B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19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8C556-0732-4451-AC6C-10EC90A34727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24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ECEBF-64DA-4ED3-A59A-60C0C55BE60B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76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1863D-9453-42A0-B4D9-B476781DA17B}" type="datetime1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D7449-DCC6-4534-AC59-23788DCD2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93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-14303"/>
            <a:ext cx="9144000" cy="4550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ja-JP" altLang="ja-JP" sz="2000" dirty="0">
                <a:solidFill>
                  <a:schemeClr val="bg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港湾脱炭素化推進計画検討部会及び</a:t>
            </a:r>
            <a:r>
              <a:rPr lang="en-US" altLang="ja-JP" sz="2000" dirty="0">
                <a:solidFill>
                  <a:schemeClr val="bg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LNG</a:t>
            </a:r>
            <a:r>
              <a:rPr lang="ja-JP" altLang="ja-JP" sz="2000" dirty="0">
                <a:solidFill>
                  <a:schemeClr val="bg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バンカリング拠点形成部会の設置</a:t>
            </a:r>
            <a:r>
              <a:rPr lang="en-US" altLang="ja-JP" sz="2000" dirty="0">
                <a:solidFill>
                  <a:schemeClr val="bg1"/>
                </a:solidFill>
                <a:ea typeface="HG丸ｺﾞｼｯｸM-PRO" panose="020F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案</a:t>
            </a:r>
            <a:r>
              <a:rPr lang="en-US" altLang="ja-JP" sz="2000" dirty="0">
                <a:solidFill>
                  <a:schemeClr val="bg1"/>
                </a:solidFill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)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4E48A3-FD94-E29A-F31F-0D84179642C2}"/>
              </a:ext>
            </a:extLst>
          </p:cNvPr>
          <p:cNvSpPr txBox="1"/>
          <p:nvPr/>
        </p:nvSpPr>
        <p:spPr>
          <a:xfrm>
            <a:off x="8115300" y="411364"/>
            <a:ext cx="1008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36000" rIns="36000" rtlCol="0">
            <a:spAutoFit/>
          </a:bodyPr>
          <a:lstStyle/>
          <a:p>
            <a:pPr algn="ctr"/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6009B6-7798-CCB3-8277-6665DE06AF5F}"/>
              </a:ext>
            </a:extLst>
          </p:cNvPr>
          <p:cNvSpPr txBox="1"/>
          <p:nvPr/>
        </p:nvSpPr>
        <p:spPr>
          <a:xfrm>
            <a:off x="65905" y="492279"/>
            <a:ext cx="1419995" cy="4426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ja-JP" altLang="en-US" sz="2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■構　成</a:t>
            </a:r>
            <a:endParaRPr lang="ja-JP" altLang="ja-JP" sz="20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D2075D-0224-6C85-B941-D6ED069BE074}"/>
              </a:ext>
            </a:extLst>
          </p:cNvPr>
          <p:cNvSpPr txBox="1"/>
          <p:nvPr/>
        </p:nvSpPr>
        <p:spPr>
          <a:xfrm>
            <a:off x="861393" y="1391478"/>
            <a:ext cx="727544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大阪“みなと”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カーボンニュートラルポート（ＣＮＰ）推進協議会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1D49EB-7005-4138-DA20-57DB82D023EF}"/>
              </a:ext>
            </a:extLst>
          </p:cNvPr>
          <p:cNvSpPr txBox="1"/>
          <p:nvPr/>
        </p:nvSpPr>
        <p:spPr>
          <a:xfrm>
            <a:off x="333140" y="4735348"/>
            <a:ext cx="3403973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港湾脱炭素化推進計画検討部会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4760C42-C6FE-53A9-6EF0-B3712057F2B9}"/>
              </a:ext>
            </a:extLst>
          </p:cNvPr>
          <p:cNvSpPr txBox="1"/>
          <p:nvPr/>
        </p:nvSpPr>
        <p:spPr>
          <a:xfrm>
            <a:off x="5406889" y="4735348"/>
            <a:ext cx="3525076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LNG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バンカリング拠点形成部会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CCECA08F-520A-17D0-D3E4-3878110D3DEA}"/>
              </a:ext>
            </a:extLst>
          </p:cNvPr>
          <p:cNvGrpSpPr/>
          <p:nvPr/>
        </p:nvGrpSpPr>
        <p:grpSpPr>
          <a:xfrm>
            <a:off x="2035125" y="2314808"/>
            <a:ext cx="5073749" cy="2420540"/>
            <a:chOff x="2035125" y="2314808"/>
            <a:chExt cx="5073749" cy="2420540"/>
          </a:xfrm>
        </p:grpSpPr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2092EBA6-F788-F305-3D8A-830A0FBDDB53}"/>
                </a:ext>
              </a:extLst>
            </p:cNvPr>
            <p:cNvCxnSpPr>
              <a:cxnSpLocks/>
              <a:stCxn id="9" idx="0"/>
            </p:cNvCxnSpPr>
            <p:nvPr/>
          </p:nvCxnSpPr>
          <p:spPr>
            <a:xfrm flipV="1">
              <a:off x="2035127" y="3525078"/>
              <a:ext cx="0" cy="121027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37735DAA-FE5C-B9D7-3A56-1E73144DC35B}"/>
                </a:ext>
              </a:extLst>
            </p:cNvPr>
            <p:cNvCxnSpPr/>
            <p:nvPr/>
          </p:nvCxnSpPr>
          <p:spPr>
            <a:xfrm>
              <a:off x="2035125" y="3525078"/>
              <a:ext cx="5073749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FF2AA46C-905F-C3A4-226F-EBB3C7DA4309}"/>
                </a:ext>
              </a:extLst>
            </p:cNvPr>
            <p:cNvCxnSpPr>
              <a:cxnSpLocks/>
              <a:stCxn id="7" idx="2"/>
            </p:cNvCxnSpPr>
            <p:nvPr/>
          </p:nvCxnSpPr>
          <p:spPr>
            <a:xfrm>
              <a:off x="4499114" y="2314808"/>
              <a:ext cx="12561" cy="120626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114D1EF5-6920-DEF8-BDD9-271700A444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03166" y="3525078"/>
              <a:ext cx="0" cy="121027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00FB46F-4D9F-F606-99A0-33D5C475D756}"/>
              </a:ext>
            </a:extLst>
          </p:cNvPr>
          <p:cNvSpPr txBox="1"/>
          <p:nvPr/>
        </p:nvSpPr>
        <p:spPr>
          <a:xfrm>
            <a:off x="-93123" y="5777948"/>
            <a:ext cx="4024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〈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促進事業等の検討・議論</a:t>
            </a:r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〉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3D4BC26-5E8D-EECB-EC3A-260FE2F8C8A8}"/>
              </a:ext>
            </a:extLst>
          </p:cNvPr>
          <p:cNvSpPr txBox="1"/>
          <p:nvPr/>
        </p:nvSpPr>
        <p:spPr>
          <a:xfrm>
            <a:off x="4995712" y="5777948"/>
            <a:ext cx="4506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〈</a:t>
            </a:r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LNG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バンカリングの情報共有・意見交換</a:t>
            </a:r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〉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E90B26A-B41D-835B-0B7B-1719773E510F}"/>
              </a:ext>
            </a:extLst>
          </p:cNvPr>
          <p:cNvSpPr txBox="1"/>
          <p:nvPr/>
        </p:nvSpPr>
        <p:spPr>
          <a:xfrm>
            <a:off x="1285462" y="1058064"/>
            <a:ext cx="6374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〈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大阪“みなと”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CNP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形成に向けた具体的な取組の検討及び推進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〉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2011064-A092-72F9-ACD5-6C5DF591E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47784"/>
            <a:ext cx="2057400" cy="365125"/>
          </a:xfrm>
        </p:spPr>
        <p:txBody>
          <a:bodyPr/>
          <a:lstStyle/>
          <a:p>
            <a:fld id="{54CD7449-DCC6-4534-AC59-23788DCD2300}" type="slidenum">
              <a:rPr kumimoji="1" lang="ja-JP" altLang="en-US" sz="14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fld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788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-14303"/>
            <a:ext cx="9144000" cy="45502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ja-JP" altLang="ja-JP" sz="2000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港湾脱炭素化推進計画検討部会及び</a:t>
            </a:r>
            <a:r>
              <a:rPr lang="en-US" altLang="ja-JP" sz="2000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LNG</a:t>
            </a:r>
            <a:r>
              <a:rPr lang="ja-JP" altLang="ja-JP" sz="2000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バンカリング拠点形成部会の設置</a:t>
            </a:r>
            <a:r>
              <a:rPr lang="en-US" altLang="ja-JP" sz="2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案</a:t>
            </a:r>
            <a:r>
              <a:rPr lang="en-US" altLang="ja-JP" sz="2000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)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3F3E2FE7-68D1-4AC0-59B3-85549FE08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47784"/>
            <a:ext cx="2057400" cy="365125"/>
          </a:xfrm>
        </p:spPr>
        <p:txBody>
          <a:bodyPr/>
          <a:lstStyle/>
          <a:p>
            <a:fld id="{54CD7449-DCC6-4534-AC59-23788DCD2300}" type="slidenum">
              <a:rPr kumimoji="1" lang="ja-JP" altLang="en-US" sz="14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fld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3" name="表 13">
            <a:extLst>
              <a:ext uri="{FF2B5EF4-FFF2-40B4-BE49-F238E27FC236}">
                <a16:creationId xmlns:a16="http://schemas.microsoft.com/office/drawing/2014/main" id="{7AB9794F-5F9B-9DC0-5590-CE28D4C5B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196228"/>
              </p:ext>
            </p:extLst>
          </p:nvPr>
        </p:nvGraphicFramePr>
        <p:xfrm>
          <a:off x="0" y="1079369"/>
          <a:ext cx="9129932" cy="51562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368738">
                  <a:extLst>
                    <a:ext uri="{9D8B030D-6E8A-4147-A177-3AD203B41FA5}">
                      <a16:colId xmlns:a16="http://schemas.microsoft.com/office/drawing/2014/main" val="657687388"/>
                    </a:ext>
                  </a:extLst>
                </a:gridCol>
                <a:gridCol w="3880597">
                  <a:extLst>
                    <a:ext uri="{9D8B030D-6E8A-4147-A177-3AD203B41FA5}">
                      <a16:colId xmlns:a16="http://schemas.microsoft.com/office/drawing/2014/main" val="1707438474"/>
                    </a:ext>
                  </a:extLst>
                </a:gridCol>
                <a:gridCol w="3880597">
                  <a:extLst>
                    <a:ext uri="{9D8B030D-6E8A-4147-A177-3AD203B41FA5}">
                      <a16:colId xmlns:a16="http://schemas.microsoft.com/office/drawing/2014/main" val="292145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港湾脱炭素化推進計画検討部会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LNG</a:t>
                      </a:r>
                      <a:r>
                        <a:rPr lang="ja-JP" alt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バンカリング拠点形成部会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97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取組対象</a:t>
                      </a:r>
                      <a:endParaRPr kumimoji="1" lang="ja-JP" altLang="en-US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</a:pPr>
                      <a:r>
                        <a:rPr lang="en-US" alt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港湾脱炭素化推進計画の策定</a:t>
                      </a:r>
                      <a:r>
                        <a:rPr lang="ja-JP" altLang="en-US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ja-JP" alt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改訂に際して、同計画に位置付け</a:t>
                      </a:r>
                      <a:r>
                        <a:rPr lang="ja-JP" altLang="en-US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を行う</a:t>
                      </a:r>
                      <a:r>
                        <a:rPr lang="ja-JP" alt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促進事業</a:t>
                      </a:r>
                      <a:r>
                        <a:rPr lang="ja-JP" altLang="en-US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ja-JP" alt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数値目標の達成手法</a:t>
                      </a:r>
                      <a:r>
                        <a:rPr lang="ja-JP" altLang="en-US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</a:t>
                      </a:r>
                      <a:r>
                        <a:rPr lang="en-US" alt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KPI</a:t>
                      </a:r>
                      <a:r>
                        <a:rPr lang="ja-JP" alt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設定、</a:t>
                      </a:r>
                      <a:r>
                        <a:rPr lang="ja-JP" altLang="en-US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及びその他計画に盛り込むことが必要と考えられる事項について、</a:t>
                      </a:r>
                      <a:r>
                        <a:rPr lang="ja-JP" alt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検討・議論する</a:t>
                      </a:r>
                      <a:r>
                        <a:rPr lang="ja-JP" altLang="en-US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場</a:t>
                      </a:r>
                      <a:r>
                        <a:rPr lang="ja-JP" altLang="ja-JP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として設置する。</a:t>
                      </a:r>
                      <a:endParaRPr lang="ja-JP" altLang="ja-JP" sz="18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LNG</a:t>
                      </a:r>
                      <a:r>
                        <a:rPr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バンカリング船を活用し、</a:t>
                      </a:r>
                      <a:r>
                        <a:rPr lang="en-US" altLang="ja-JP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LNG</a:t>
                      </a:r>
                      <a:r>
                        <a:rPr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燃料船の寄港を促進するため、これらの主体となる事業者間の情報共有・意見交換や必要施設の検討、対外的</a:t>
                      </a:r>
                      <a:r>
                        <a:rPr lang="en-US" altLang="ja-JP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PR</a:t>
                      </a:r>
                      <a:r>
                        <a:rPr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の調整を行う場として設置する。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4420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対象構成員</a:t>
                      </a:r>
                      <a:endParaRPr kumimoji="1" lang="ja-JP" altLang="en-US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ja-JP" altLang="en-US" sz="1800" b="1" u="none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8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促進事業の実施主体の候補者</a:t>
                      </a:r>
                      <a:r>
                        <a:rPr lang="ja-JP" altLang="en-US" sz="1800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（主に二酸化炭素排出大口事業者やエネルギー取扱事業者）及び</a:t>
                      </a:r>
                      <a:r>
                        <a:rPr lang="ja-JP" altLang="en-US" sz="1800" b="1" u="sng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港湾脱炭素化推進に係る実効性の観点から関連が深い事業者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1" u="none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800" b="1" u="sng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LNG</a:t>
                      </a:r>
                      <a:r>
                        <a:rPr lang="ja-JP" altLang="ja-JP" sz="1800" b="1" u="sng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バンカリング</a:t>
                      </a:r>
                      <a:r>
                        <a:rPr lang="ja-JP" altLang="en-US" sz="1800" b="1" u="sng" kern="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船及び</a:t>
                      </a:r>
                      <a:r>
                        <a:rPr lang="en-US" altLang="ja-JP" sz="1800" b="1" u="sng" kern="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LNG</a:t>
                      </a:r>
                      <a:r>
                        <a:rPr lang="ja-JP" altLang="en-US" sz="1800" b="1" u="sng" kern="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燃料船の所有・運航・造船に係る事業者</a:t>
                      </a:r>
                      <a:r>
                        <a:rPr lang="ja-JP" altLang="en-US" sz="1800" u="sng" kern="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（将来計画がある事業者を含む）</a:t>
                      </a:r>
                      <a:r>
                        <a:rPr lang="ja-JP" altLang="ja-JP" sz="1800" u="sng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lang="en-US" altLang="ja-JP" sz="1800" b="1" u="sng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LNG</a:t>
                      </a:r>
                      <a:r>
                        <a:rPr lang="ja-JP" altLang="ja-JP" sz="1800" b="1" u="sng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取扱事業者</a:t>
                      </a:r>
                      <a:endParaRPr kumimoji="1" lang="ja-JP" altLang="en-US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368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800" kern="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設置日（案）</a:t>
                      </a:r>
                      <a:endParaRPr kumimoji="1" lang="ja-JP" altLang="en-US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第１回協議会開催</a:t>
                      </a:r>
                      <a:r>
                        <a:rPr lang="ja-JP" altLang="en-US" sz="1800" kern="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日（</a:t>
                      </a:r>
                      <a:r>
                        <a:rPr lang="en-US" altLang="ja-JP" sz="1800" kern="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8/22</a:t>
                      </a:r>
                      <a:r>
                        <a:rPr lang="ja-JP" altLang="en-US" sz="1800" kern="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）より</a:t>
                      </a:r>
                      <a:r>
                        <a:rPr lang="ja-JP" altLang="en-US" sz="18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設置</a:t>
                      </a:r>
                      <a:endParaRPr kumimoji="1" lang="ja-JP" altLang="en-US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650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113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画面に合わせる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UDゴシック</vt:lpstr>
      <vt:lpstr>HG丸ｺﾞｼｯｸM-PRO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2023-09-13T10:33:23Z</dcterms:modified>
</cp:coreProperties>
</file>