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77C95C-4441-44C9-B0B0-79E611A6C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C5DD5E-7FFD-4E3B-8FD0-134079BEF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BE8DCC-82B0-41A0-BC21-0903CB42C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C74495-F6FD-41E8-8A3F-56847337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457FC0-DDED-4DC6-86E4-F95D23597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44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FB00A5-C4D3-4D6A-BCB3-619FDBCD1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D6DA9B-5837-4A63-BC07-F02A3B9E8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40EF2-A4DB-48D9-87A5-E0978FD7B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A82E8D-2F32-42F8-9E73-6E67093A7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D22BAC-2D96-4455-823A-E11DBE6B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6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F1DC6A-1732-4B8C-ADDD-9113DC22A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B901FB-3288-4662-AE8A-7BB75FC7B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7D2499-32B8-469B-9B3D-59624CB0F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83FCD4-7012-4A9B-B6D4-1C59AE4D3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B01837-D104-4C27-BEA6-BE01E65FC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78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B1AB8E-FF32-40B1-BF35-8F96FE22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FC3507-5275-42F9-BB36-1D356A1F5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3C40EE-E198-4087-AC23-B5496EA8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FD0722-2E4B-4542-9585-73CA1836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E4B449-D9A4-406A-A933-99784604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41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A21FA-C74C-4D1B-8047-66FF27576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2A2DC1-7F12-4515-B67B-AEEBF0639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CBB1CC-BF20-4212-9B9F-7F2EEED2A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DB2ED9-E01F-414C-AF8A-62985C407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0C1E56-4B9D-4A28-84F9-CABDCF65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21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B1BF9F-CF0B-4DB0-A6EA-F8976F5C3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345330-B694-4D73-A588-125EB9C87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8C0D5B-0C9A-4BAE-9250-557377B46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80BF0A-FD26-4395-A275-ACBB58D1F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A26CA9-52FE-4ABA-969C-10F2FCC00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66A2B9-8128-449D-A4A1-BDA7A176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2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B30AC-14E3-4AB6-A7EB-CB1996D69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256DB9-2146-49A4-AE94-11B6F94F4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67D01C-5C79-401F-88C1-01081C69D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C5B1BDF-41EB-4998-B8BE-96A0ACD2D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BE58CC-7713-4B08-9DE0-AEAFCFCC3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0666357-AFA0-413B-9B8D-DC956F4A1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CAAF98A-BC75-4084-A4F8-AB3901900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71ED7D-8724-45E2-9466-DF44BBC25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71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273497-F9F4-4091-A110-A19E693E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95F197-EA7F-48CD-9065-40002F9B3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1E2F6D6-8AFF-4316-867C-FCC255FA9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015343-92C4-43A6-A71D-DDD08A162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66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DE8729-76D2-46AB-8C08-AF947B9CC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D6F1739-CCFB-4109-A9B0-C925B85C2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EE013C-AC7B-493F-9034-29860F5E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45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19583C-185F-467F-8F6B-3DC4489B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F34DDD-F6E6-44FF-9214-91D2ADA5D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F0EE5F-E37F-4823-BAA1-786ACDFBD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2DE5BE-1596-4F5B-9509-D65F90FBB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2842CE-6167-47C0-B87E-4D4BF73E3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B6B3D3-A77A-4B00-A1F5-019F95FD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37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6610C4-CF85-437E-A123-98E3CDC39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B98D39-EFD3-4D42-9531-38F9ACB47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61D609-26C6-4F9A-9DA7-88DFB48B4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D388D2-176A-40FF-8169-9127171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B588E2-1055-422E-BDF7-9AFC53C99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913507-A4AE-430A-A287-39014937A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68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83E9ED1-8E17-4A24-8915-BD4340E8B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56E360-FD7D-4014-9280-E9EB1D145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E7613-2376-4AF8-8A96-94FE05937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CD99-94AD-425D-8364-20F24FD3366D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92C94A-D96E-47C8-B576-873AF99745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729BB4-546A-4644-A3B0-D606E4637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E87A-5411-411A-9AF6-B259B8D64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5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AD538708-0F30-4BE2-8C52-1C5E1B7F91EE}"/>
              </a:ext>
            </a:extLst>
          </p:cNvPr>
          <p:cNvSpPr/>
          <p:nvPr/>
        </p:nvSpPr>
        <p:spPr>
          <a:xfrm>
            <a:off x="6210477" y="1849710"/>
            <a:ext cx="2223928" cy="27964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100" dirty="0"/>
              <a:t>・</a:t>
            </a:r>
            <a:endParaRPr kumimoji="1" lang="en-US" altLang="ja-JP" sz="1100" dirty="0"/>
          </a:p>
          <a:p>
            <a:r>
              <a:rPr lang="ja-JP" altLang="en-US" sz="1100" dirty="0"/>
              <a:t>・</a:t>
            </a:r>
            <a:endParaRPr lang="en-US" altLang="ja-JP" sz="1100" dirty="0"/>
          </a:p>
          <a:p>
            <a:r>
              <a:rPr kumimoji="1" lang="ja-JP" altLang="en-US" sz="1100" dirty="0"/>
              <a:t>・</a:t>
            </a:r>
            <a:endParaRPr kumimoji="1" lang="en-US" altLang="ja-JP" sz="1100" dirty="0"/>
          </a:p>
          <a:p>
            <a:r>
              <a:rPr kumimoji="1" lang="en-US" altLang="ja-JP" sz="1100" dirty="0"/>
              <a:t>1-3</a:t>
            </a:r>
            <a:r>
              <a:rPr kumimoji="1" lang="ja-JP" altLang="en-US" sz="1100" dirty="0"/>
              <a:t>　計画の進行管理</a:t>
            </a:r>
            <a:endParaRPr kumimoji="1" lang="en-US" altLang="ja-JP" sz="1100" dirty="0"/>
          </a:p>
          <a:p>
            <a:r>
              <a:rPr lang="ja-JP" altLang="en-US" sz="1100" dirty="0"/>
              <a:t>・</a:t>
            </a:r>
            <a:endParaRPr lang="en-US" altLang="ja-JP" sz="1100" dirty="0"/>
          </a:p>
          <a:p>
            <a:r>
              <a:rPr kumimoji="1" lang="ja-JP" altLang="en-US" sz="1100" dirty="0"/>
              <a:t>・</a:t>
            </a:r>
            <a:endParaRPr kumimoji="1" lang="en-US" altLang="ja-JP" sz="1100" dirty="0"/>
          </a:p>
          <a:p>
            <a:r>
              <a:rPr lang="ja-JP" altLang="en-US" sz="1100" dirty="0"/>
              <a:t>・</a:t>
            </a:r>
            <a:endParaRPr lang="en-US" altLang="ja-JP" sz="1100" dirty="0"/>
          </a:p>
          <a:p>
            <a:r>
              <a:rPr kumimoji="1" lang="en-US" altLang="ja-JP" sz="1100" dirty="0"/>
              <a:t>4-1</a:t>
            </a:r>
            <a:r>
              <a:rPr kumimoji="1" lang="ja-JP" altLang="en-US" sz="1100" dirty="0"/>
              <a:t>　平常時の災害予防対策</a:t>
            </a:r>
            <a:endParaRPr kumimoji="1" lang="en-US" altLang="ja-JP" sz="1100" dirty="0"/>
          </a:p>
          <a:p>
            <a:endParaRPr kumimoji="1" lang="en-US" altLang="ja-JP" sz="1100" dirty="0"/>
          </a:p>
          <a:p>
            <a:r>
              <a:rPr lang="en-US" altLang="ja-JP" sz="1100" dirty="0"/>
              <a:t>4-2</a:t>
            </a:r>
            <a:r>
              <a:rPr lang="ja-JP" altLang="en-US" sz="1100" dirty="0"/>
              <a:t>　自然災害予防対策</a:t>
            </a:r>
            <a:endParaRPr lang="en-US" altLang="ja-JP" sz="1100" dirty="0"/>
          </a:p>
          <a:p>
            <a:endParaRPr lang="en-US" altLang="ja-JP" sz="1100" dirty="0"/>
          </a:p>
          <a:p>
            <a:r>
              <a:rPr kumimoji="1" lang="en-US" altLang="ja-JP" sz="1100" dirty="0"/>
              <a:t>4-3</a:t>
            </a:r>
            <a:r>
              <a:rPr kumimoji="1" lang="ja-JP" altLang="en-US" sz="1100" dirty="0"/>
              <a:t>　防災施設・資機材等</a:t>
            </a:r>
            <a:endParaRPr kumimoji="1" lang="en-US" altLang="ja-JP" sz="1100" dirty="0"/>
          </a:p>
          <a:p>
            <a:endParaRPr kumimoji="1" lang="en-US" altLang="ja-JP" sz="1100" dirty="0"/>
          </a:p>
          <a:p>
            <a:r>
              <a:rPr lang="en-US" altLang="ja-JP" sz="1100" dirty="0"/>
              <a:t>4-4</a:t>
            </a:r>
            <a:r>
              <a:rPr lang="ja-JP" altLang="en-US" sz="1100" dirty="0"/>
              <a:t>　防災教育・防災訓練</a:t>
            </a:r>
            <a:endParaRPr lang="en-US" altLang="ja-JP" sz="1100" dirty="0"/>
          </a:p>
          <a:p>
            <a:r>
              <a:rPr kumimoji="1" lang="ja-JP" altLang="en-US" sz="1100" dirty="0"/>
              <a:t>・</a:t>
            </a:r>
            <a:endParaRPr kumimoji="1" lang="en-US" altLang="ja-JP" sz="1100" dirty="0"/>
          </a:p>
          <a:p>
            <a:r>
              <a:rPr lang="ja-JP" altLang="en-US" sz="1100" dirty="0"/>
              <a:t>・</a:t>
            </a:r>
            <a:endParaRPr kumimoji="1" lang="ja-JP" altLang="en-US" sz="11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384EDE7-8D02-4E7C-8743-4D7F3D9108E6}"/>
              </a:ext>
            </a:extLst>
          </p:cNvPr>
          <p:cNvSpPr/>
          <p:nvPr/>
        </p:nvSpPr>
        <p:spPr>
          <a:xfrm>
            <a:off x="269817" y="1930203"/>
            <a:ext cx="2223928" cy="2715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100" dirty="0"/>
              <a:t>・</a:t>
            </a:r>
            <a:endParaRPr kumimoji="1" lang="en-US" altLang="ja-JP" sz="1100" dirty="0"/>
          </a:p>
          <a:p>
            <a:r>
              <a:rPr lang="ja-JP" altLang="en-US" sz="1100" dirty="0"/>
              <a:t>・</a:t>
            </a:r>
            <a:endParaRPr lang="en-US" altLang="ja-JP" sz="1100" dirty="0"/>
          </a:p>
          <a:p>
            <a:r>
              <a:rPr kumimoji="1" lang="ja-JP" altLang="en-US" sz="1100" dirty="0"/>
              <a:t>・</a:t>
            </a:r>
            <a:endParaRPr kumimoji="1" lang="en-US" altLang="ja-JP" sz="1100" dirty="0"/>
          </a:p>
          <a:p>
            <a:r>
              <a:rPr kumimoji="1" lang="en-US" altLang="ja-JP" sz="1100" dirty="0"/>
              <a:t>1-3</a:t>
            </a:r>
            <a:r>
              <a:rPr kumimoji="1" lang="ja-JP" altLang="en-US" sz="1100" dirty="0"/>
              <a:t>　計画の進行管理</a:t>
            </a:r>
            <a:endParaRPr kumimoji="1" lang="en-US" altLang="ja-JP" sz="1100" dirty="0"/>
          </a:p>
          <a:p>
            <a:r>
              <a:rPr lang="ja-JP" altLang="en-US" sz="1100" dirty="0"/>
              <a:t>・</a:t>
            </a:r>
            <a:endParaRPr lang="en-US" altLang="ja-JP" sz="1100" dirty="0"/>
          </a:p>
          <a:p>
            <a:r>
              <a:rPr kumimoji="1" lang="ja-JP" altLang="en-US" sz="1100" dirty="0"/>
              <a:t>・</a:t>
            </a:r>
            <a:endParaRPr kumimoji="1" lang="en-US" altLang="ja-JP" sz="1100" dirty="0"/>
          </a:p>
          <a:p>
            <a:r>
              <a:rPr lang="ja-JP" altLang="en-US" sz="1100" dirty="0"/>
              <a:t>・</a:t>
            </a:r>
            <a:endParaRPr lang="en-US" altLang="ja-JP" sz="1100" dirty="0"/>
          </a:p>
          <a:p>
            <a:r>
              <a:rPr kumimoji="1" lang="en-US" altLang="ja-JP" sz="1100" dirty="0"/>
              <a:t>4-1</a:t>
            </a:r>
            <a:r>
              <a:rPr kumimoji="1" lang="ja-JP" altLang="en-US" sz="1100" dirty="0"/>
              <a:t>　平常時の災害予防対策</a:t>
            </a:r>
            <a:endParaRPr kumimoji="1" lang="en-US" altLang="ja-JP" sz="1100" dirty="0"/>
          </a:p>
          <a:p>
            <a:endParaRPr kumimoji="1" lang="en-US" altLang="ja-JP" sz="1100" dirty="0"/>
          </a:p>
          <a:p>
            <a:r>
              <a:rPr lang="en-US" altLang="ja-JP" sz="1100" dirty="0"/>
              <a:t>4-2</a:t>
            </a:r>
            <a:r>
              <a:rPr lang="ja-JP" altLang="en-US" sz="1100" dirty="0"/>
              <a:t>　自然災害予防対策</a:t>
            </a:r>
            <a:endParaRPr lang="en-US" altLang="ja-JP" sz="1100" dirty="0"/>
          </a:p>
          <a:p>
            <a:endParaRPr lang="en-US" altLang="ja-JP" sz="1100" dirty="0"/>
          </a:p>
          <a:p>
            <a:r>
              <a:rPr kumimoji="1" lang="en-US" altLang="ja-JP" sz="1100" dirty="0"/>
              <a:t>4-3</a:t>
            </a:r>
            <a:r>
              <a:rPr kumimoji="1" lang="ja-JP" altLang="en-US" sz="1100" dirty="0"/>
              <a:t>　防災施設・資機材等</a:t>
            </a:r>
            <a:endParaRPr kumimoji="1" lang="en-US" altLang="ja-JP" sz="1100" dirty="0"/>
          </a:p>
          <a:p>
            <a:endParaRPr kumimoji="1" lang="en-US" altLang="ja-JP" sz="1100" dirty="0"/>
          </a:p>
          <a:p>
            <a:r>
              <a:rPr lang="en-US" altLang="ja-JP" sz="1100" dirty="0"/>
              <a:t>4-4</a:t>
            </a:r>
            <a:r>
              <a:rPr lang="ja-JP" altLang="en-US" sz="1100" dirty="0"/>
              <a:t>　防災教育・防災訓練</a:t>
            </a:r>
            <a:endParaRPr lang="en-US" altLang="ja-JP" sz="1100" dirty="0"/>
          </a:p>
          <a:p>
            <a:r>
              <a:rPr kumimoji="1" lang="ja-JP" altLang="en-US" sz="1100" dirty="0"/>
              <a:t>・</a:t>
            </a:r>
            <a:endParaRPr kumimoji="1" lang="en-US" altLang="ja-JP" sz="1100" dirty="0"/>
          </a:p>
          <a:p>
            <a:r>
              <a:rPr lang="ja-JP" altLang="en-US" sz="1100" dirty="0"/>
              <a:t>・</a:t>
            </a:r>
            <a:endParaRPr kumimoji="1" lang="ja-JP" altLang="en-US" sz="1100" dirty="0"/>
          </a:p>
        </p:txBody>
      </p:sp>
      <p:pic>
        <p:nvPicPr>
          <p:cNvPr id="10" name="グラフィックス 9" descr="カスタマー レビュー 単色塗りつぶし">
            <a:extLst>
              <a:ext uri="{FF2B5EF4-FFF2-40B4-BE49-F238E27FC236}">
                <a16:creationId xmlns:a16="http://schemas.microsoft.com/office/drawing/2014/main" id="{DAF27811-3812-4297-9573-83F70A97D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16837" y="730660"/>
            <a:ext cx="914400" cy="9144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C247BB2-A5D1-4702-B57B-B2891FBC5389}"/>
              </a:ext>
            </a:extLst>
          </p:cNvPr>
          <p:cNvSpPr txBox="1"/>
          <p:nvPr/>
        </p:nvSpPr>
        <p:spPr>
          <a:xfrm>
            <a:off x="2829637" y="936626"/>
            <a:ext cx="2069797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進行管理検討部会</a:t>
            </a:r>
            <a:endParaRPr kumimoji="1" lang="en-US" altLang="ja-JP" dirty="0"/>
          </a:p>
          <a:p>
            <a:r>
              <a:rPr lang="ja-JP" altLang="en-US" sz="1050" dirty="0"/>
              <a:t>（学識経験者・消防・事業者）</a:t>
            </a:r>
            <a:endParaRPr kumimoji="1" lang="ja-JP" altLang="en-US" sz="1050" dirty="0"/>
          </a:p>
        </p:txBody>
      </p:sp>
      <p:pic>
        <p:nvPicPr>
          <p:cNvPr id="14" name="グラフィックス 13" descr="チェックリスト 単色塗りつぶし">
            <a:extLst>
              <a:ext uri="{FF2B5EF4-FFF2-40B4-BE49-F238E27FC236}">
                <a16:creationId xmlns:a16="http://schemas.microsoft.com/office/drawing/2014/main" id="{7B6887F6-CAD0-4132-8001-8E4ACFF8A5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72731" y="3221387"/>
            <a:ext cx="914400" cy="91440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FACF50-DBEF-41DC-BF5F-5EDE30BABD33}"/>
              </a:ext>
            </a:extLst>
          </p:cNvPr>
          <p:cNvSpPr txBox="1"/>
          <p:nvPr/>
        </p:nvSpPr>
        <p:spPr>
          <a:xfrm>
            <a:off x="3364101" y="3277693"/>
            <a:ext cx="2031325" cy="807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１～３期対策計画</a:t>
            </a:r>
            <a:endParaRPr kumimoji="1" lang="en-US" altLang="ja-JP" b="1" dirty="0"/>
          </a:p>
          <a:p>
            <a:r>
              <a:rPr lang="ja-JP" altLang="en-US" dirty="0"/>
              <a:t>（重点項目）</a:t>
            </a:r>
            <a:endParaRPr lang="en-US" altLang="ja-JP" dirty="0"/>
          </a:p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本部が策定・進行管理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5F61E56-0540-4872-9AC8-2B0B01538440}"/>
              </a:ext>
            </a:extLst>
          </p:cNvPr>
          <p:cNvSpPr txBox="1"/>
          <p:nvPr/>
        </p:nvSpPr>
        <p:spPr>
          <a:xfrm>
            <a:off x="3269234" y="2464335"/>
            <a:ext cx="139653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防災本部</a:t>
            </a:r>
            <a:endParaRPr kumimoji="1" lang="en-US" altLang="ja-JP" dirty="0"/>
          </a:p>
          <a:p>
            <a:r>
              <a:rPr lang="ja-JP" altLang="en-US" sz="1050" dirty="0"/>
              <a:t>（事務局＝大阪府）</a:t>
            </a:r>
            <a:endParaRPr kumimoji="1" lang="ja-JP" altLang="en-US" sz="1050" dirty="0"/>
          </a:p>
        </p:txBody>
      </p:sp>
      <p:pic>
        <p:nvPicPr>
          <p:cNvPr id="18" name="グラフィックス 17" descr="都市 単色塗りつぶし">
            <a:extLst>
              <a:ext uri="{FF2B5EF4-FFF2-40B4-BE49-F238E27FC236}">
                <a16:creationId xmlns:a16="http://schemas.microsoft.com/office/drawing/2014/main" id="{60B65E36-9A90-4D22-A38C-01907C1AE9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30762" y="5099460"/>
            <a:ext cx="914400" cy="914400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BEEFA94-FAFC-49A0-A5F6-19768F5C911B}"/>
              </a:ext>
            </a:extLst>
          </p:cNvPr>
          <p:cNvSpPr txBox="1"/>
          <p:nvPr/>
        </p:nvSpPr>
        <p:spPr>
          <a:xfrm>
            <a:off x="3202870" y="5337298"/>
            <a:ext cx="1338828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特定事業所</a:t>
            </a:r>
            <a:endParaRPr kumimoji="1" lang="en-US" altLang="ja-JP" dirty="0"/>
          </a:p>
          <a:p>
            <a:r>
              <a:rPr kumimoji="1" lang="ja-JP" altLang="en-US" sz="1050" dirty="0"/>
              <a:t>対策の実施と報告</a:t>
            </a:r>
          </a:p>
        </p:txBody>
      </p:sp>
      <p:pic>
        <p:nvPicPr>
          <p:cNvPr id="21" name="グラフィックス 20" descr="矢印: 反時計回りの曲線 単色塗りつぶし">
            <a:extLst>
              <a:ext uri="{FF2B5EF4-FFF2-40B4-BE49-F238E27FC236}">
                <a16:creationId xmlns:a16="http://schemas.microsoft.com/office/drawing/2014/main" id="{96A52069-C965-4BD2-A466-50109B8FB4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916018">
            <a:off x="3293264" y="4280874"/>
            <a:ext cx="914400" cy="914400"/>
          </a:xfrm>
          <a:prstGeom prst="rect">
            <a:avLst/>
          </a:prstGeom>
        </p:spPr>
      </p:pic>
      <p:pic>
        <p:nvPicPr>
          <p:cNvPr id="25" name="グラフィックス 24" descr="戻る 単色塗りつぶし">
            <a:extLst>
              <a:ext uri="{FF2B5EF4-FFF2-40B4-BE49-F238E27FC236}">
                <a16:creationId xmlns:a16="http://schemas.microsoft.com/office/drawing/2014/main" id="{9BA302B1-E763-4F66-80E2-B11655939A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5799923">
            <a:off x="2384938" y="4243890"/>
            <a:ext cx="914400" cy="914400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AA78D11-127A-457B-B800-C018926830CC}"/>
              </a:ext>
            </a:extLst>
          </p:cNvPr>
          <p:cNvSpPr txBox="1"/>
          <p:nvPr/>
        </p:nvSpPr>
        <p:spPr>
          <a:xfrm>
            <a:off x="1917363" y="4796241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進行管理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97AB180-886E-439E-91E9-494E7518D5A9}"/>
              </a:ext>
            </a:extLst>
          </p:cNvPr>
          <p:cNvSpPr txBox="1"/>
          <p:nvPr/>
        </p:nvSpPr>
        <p:spPr>
          <a:xfrm>
            <a:off x="3987694" y="4440467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/>
              <a:t>実績報告</a:t>
            </a:r>
            <a:endParaRPr kumimoji="1" lang="ja-JP" altLang="en-US" sz="1050" dirty="0"/>
          </a:p>
        </p:txBody>
      </p:sp>
      <p:pic>
        <p:nvPicPr>
          <p:cNvPr id="28" name="グラフィックス 27" descr="矢印: 反時計回りの曲線 単色塗りつぶし">
            <a:extLst>
              <a:ext uri="{FF2B5EF4-FFF2-40B4-BE49-F238E27FC236}">
                <a16:creationId xmlns:a16="http://schemas.microsoft.com/office/drawing/2014/main" id="{FCA2BDB3-0182-4844-ACF8-2157893F9A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916018">
            <a:off x="3852202" y="1541104"/>
            <a:ext cx="914400" cy="914400"/>
          </a:xfrm>
          <a:prstGeom prst="rect">
            <a:avLst/>
          </a:prstGeom>
        </p:spPr>
      </p:pic>
      <p:pic>
        <p:nvPicPr>
          <p:cNvPr id="29" name="グラフィックス 28" descr="戻る 単色塗りつぶし">
            <a:extLst>
              <a:ext uri="{FF2B5EF4-FFF2-40B4-BE49-F238E27FC236}">
                <a16:creationId xmlns:a16="http://schemas.microsoft.com/office/drawing/2014/main" id="{F42C9C30-2813-4147-8600-A17A1FCCDB6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5799923">
            <a:off x="2931237" y="1556450"/>
            <a:ext cx="914400" cy="914400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ACE4663-E14C-4456-840B-E3161C47AC7D}"/>
              </a:ext>
            </a:extLst>
          </p:cNvPr>
          <p:cNvSpPr txBox="1"/>
          <p:nvPr/>
        </p:nvSpPr>
        <p:spPr>
          <a:xfrm>
            <a:off x="2779929" y="1773817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/>
              <a:t>報告</a:t>
            </a:r>
            <a:endParaRPr kumimoji="1" lang="ja-JP" altLang="en-US" sz="105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B813B05-24B1-422C-903B-17D79164D96C}"/>
              </a:ext>
            </a:extLst>
          </p:cNvPr>
          <p:cNvSpPr txBox="1"/>
          <p:nvPr/>
        </p:nvSpPr>
        <p:spPr>
          <a:xfrm>
            <a:off x="4445464" y="1795579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部会開催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BA45D36-7879-4512-850C-B1E393B62D1F}"/>
              </a:ext>
            </a:extLst>
          </p:cNvPr>
          <p:cNvSpPr txBox="1"/>
          <p:nvPr/>
        </p:nvSpPr>
        <p:spPr>
          <a:xfrm>
            <a:off x="3876916" y="467622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毎年度報告</a:t>
            </a:r>
            <a:endParaRPr lang="en-US" altLang="ja-JP" sz="1600" dirty="0"/>
          </a:p>
          <a:p>
            <a:r>
              <a:rPr kumimoji="1" lang="ja-JP" altLang="en-US" sz="1600" dirty="0"/>
              <a:t>１期３か年</a:t>
            </a:r>
            <a:r>
              <a:rPr kumimoji="1" lang="en-US" altLang="ja-JP" sz="1600" dirty="0"/>
              <a:t>×</a:t>
            </a:r>
            <a:r>
              <a:rPr kumimoji="1" lang="ja-JP" altLang="en-US" sz="1600" dirty="0"/>
              <a:t>３期</a:t>
            </a:r>
            <a:endParaRPr kumimoji="1" lang="en-US" altLang="ja-JP" sz="1600" dirty="0"/>
          </a:p>
        </p:txBody>
      </p:sp>
      <p:pic>
        <p:nvPicPr>
          <p:cNvPr id="33" name="グラフィックス 32" descr="カスタマー レビュー 単色塗りつぶし">
            <a:extLst>
              <a:ext uri="{FF2B5EF4-FFF2-40B4-BE49-F238E27FC236}">
                <a16:creationId xmlns:a16="http://schemas.microsoft.com/office/drawing/2014/main" id="{96EADAB3-AEAA-4EF0-A16C-9C7679BF0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04604" y="691747"/>
            <a:ext cx="914400" cy="914400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EB776A0-C10C-4007-ABD5-9FBDFC1D3B08}"/>
              </a:ext>
            </a:extLst>
          </p:cNvPr>
          <p:cNvSpPr txBox="1"/>
          <p:nvPr/>
        </p:nvSpPr>
        <p:spPr>
          <a:xfrm>
            <a:off x="8917404" y="897713"/>
            <a:ext cx="2069797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進行管理検討部会</a:t>
            </a:r>
            <a:endParaRPr kumimoji="1" lang="en-US" altLang="ja-JP" dirty="0"/>
          </a:p>
          <a:p>
            <a:r>
              <a:rPr lang="ja-JP" altLang="en-US" sz="1050" dirty="0"/>
              <a:t>（学識経験者・消防・事業者）</a:t>
            </a:r>
            <a:endParaRPr kumimoji="1" lang="ja-JP" altLang="en-US" sz="1050" dirty="0"/>
          </a:p>
        </p:txBody>
      </p:sp>
      <p:pic>
        <p:nvPicPr>
          <p:cNvPr id="35" name="グラフィックス 34" descr="チェックリスト 単色塗りつぶし">
            <a:extLst>
              <a:ext uri="{FF2B5EF4-FFF2-40B4-BE49-F238E27FC236}">
                <a16:creationId xmlns:a16="http://schemas.microsoft.com/office/drawing/2014/main" id="{42BE9C69-69BB-4013-90D1-88B5193B8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61804" y="3277693"/>
            <a:ext cx="1014742" cy="1014392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605D3FD-44FD-456D-A0C9-93A0B70E1D09}"/>
              </a:ext>
            </a:extLst>
          </p:cNvPr>
          <p:cNvSpPr txBox="1"/>
          <p:nvPr/>
        </p:nvSpPr>
        <p:spPr>
          <a:xfrm>
            <a:off x="9376855" y="3284288"/>
            <a:ext cx="1875835" cy="13619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ガイドライン</a:t>
            </a:r>
            <a:endParaRPr kumimoji="1" lang="en-US" altLang="ja-JP" b="1" dirty="0"/>
          </a:p>
          <a:p>
            <a:r>
              <a:rPr lang="ja-JP" altLang="en-US" dirty="0"/>
              <a:t>・重点項目</a:t>
            </a:r>
            <a:endParaRPr lang="en-US" altLang="ja-JP" dirty="0"/>
          </a:p>
          <a:p>
            <a:r>
              <a:rPr lang="ja-JP" altLang="en-US" dirty="0"/>
              <a:t>・教育、訓練</a:t>
            </a:r>
            <a:endParaRPr lang="en-US" altLang="ja-JP" dirty="0"/>
          </a:p>
          <a:p>
            <a:r>
              <a:rPr lang="ja-JP" altLang="en-US" dirty="0"/>
              <a:t>・</a:t>
            </a:r>
            <a:r>
              <a:rPr lang="en-US" altLang="ja-JP" dirty="0"/>
              <a:t>PR</a:t>
            </a:r>
            <a:r>
              <a:rPr lang="ja-JP" altLang="en-US" dirty="0"/>
              <a:t>、地域連携</a:t>
            </a:r>
            <a:endParaRPr lang="en-US" altLang="ja-JP" dirty="0"/>
          </a:p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本部が策定・進行管理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12FB93F-EBB4-4B62-A7BB-2F3A506DA4E4}"/>
              </a:ext>
            </a:extLst>
          </p:cNvPr>
          <p:cNvSpPr txBox="1"/>
          <p:nvPr/>
        </p:nvSpPr>
        <p:spPr>
          <a:xfrm>
            <a:off x="9466204" y="2410550"/>
            <a:ext cx="1396536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防災本部</a:t>
            </a:r>
            <a:endParaRPr kumimoji="1" lang="en-US" altLang="ja-JP" dirty="0"/>
          </a:p>
          <a:p>
            <a:r>
              <a:rPr lang="ja-JP" altLang="en-US" sz="1050" dirty="0"/>
              <a:t>（事務局＝大阪府）</a:t>
            </a:r>
            <a:endParaRPr kumimoji="1" lang="ja-JP" altLang="en-US" sz="1050" dirty="0"/>
          </a:p>
        </p:txBody>
      </p:sp>
      <p:pic>
        <p:nvPicPr>
          <p:cNvPr id="38" name="グラフィックス 37" descr="都市 単色塗りつぶし">
            <a:extLst>
              <a:ext uri="{FF2B5EF4-FFF2-40B4-BE49-F238E27FC236}">
                <a16:creationId xmlns:a16="http://schemas.microsoft.com/office/drawing/2014/main" id="{2E5B1F23-D660-4BF0-AB47-1AFB9E8E3E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23246" y="5383672"/>
            <a:ext cx="914400" cy="914400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FFAE6C1-4324-4873-850F-7DA52349D8B7}"/>
              </a:ext>
            </a:extLst>
          </p:cNvPr>
          <p:cNvSpPr txBox="1"/>
          <p:nvPr/>
        </p:nvSpPr>
        <p:spPr>
          <a:xfrm>
            <a:off x="9716520" y="5556620"/>
            <a:ext cx="1338828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特定事業所</a:t>
            </a:r>
            <a:endParaRPr kumimoji="1" lang="en-US" altLang="ja-JP" dirty="0"/>
          </a:p>
          <a:p>
            <a:r>
              <a:rPr kumimoji="1" lang="ja-JP" altLang="en-US" sz="1050" dirty="0"/>
              <a:t>対策の実施と報告</a:t>
            </a:r>
          </a:p>
        </p:txBody>
      </p:sp>
      <p:pic>
        <p:nvPicPr>
          <p:cNvPr id="40" name="グラフィックス 39" descr="矢印: 反時計回りの曲線 単色塗りつぶし">
            <a:extLst>
              <a:ext uri="{FF2B5EF4-FFF2-40B4-BE49-F238E27FC236}">
                <a16:creationId xmlns:a16="http://schemas.microsoft.com/office/drawing/2014/main" id="{2992DE79-D1A9-4CD7-910B-DE348B2070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916018">
            <a:off x="10105177" y="4592957"/>
            <a:ext cx="914400" cy="914400"/>
          </a:xfrm>
          <a:prstGeom prst="rect">
            <a:avLst/>
          </a:prstGeom>
        </p:spPr>
      </p:pic>
      <p:pic>
        <p:nvPicPr>
          <p:cNvPr id="41" name="グラフィックス 40" descr="戻る 単色塗りつぶし">
            <a:extLst>
              <a:ext uri="{FF2B5EF4-FFF2-40B4-BE49-F238E27FC236}">
                <a16:creationId xmlns:a16="http://schemas.microsoft.com/office/drawing/2014/main" id="{745C391B-265B-4202-B272-BD4281C8385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5799923">
            <a:off x="9295225" y="4616600"/>
            <a:ext cx="914400" cy="914400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6ABD600-E57F-47FE-B0C3-70EA000C399F}"/>
              </a:ext>
            </a:extLst>
          </p:cNvPr>
          <p:cNvSpPr txBox="1"/>
          <p:nvPr/>
        </p:nvSpPr>
        <p:spPr>
          <a:xfrm>
            <a:off x="8837537" y="4841658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進行管理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4EA29DA-17EE-49FB-8F6D-3F2A223BB0B3}"/>
              </a:ext>
            </a:extLst>
          </p:cNvPr>
          <p:cNvSpPr txBox="1"/>
          <p:nvPr/>
        </p:nvSpPr>
        <p:spPr>
          <a:xfrm>
            <a:off x="10790164" y="4714700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/>
              <a:t>実績報告</a:t>
            </a:r>
            <a:endParaRPr kumimoji="1" lang="ja-JP" altLang="en-US" sz="1050" dirty="0"/>
          </a:p>
        </p:txBody>
      </p:sp>
      <p:pic>
        <p:nvPicPr>
          <p:cNvPr id="44" name="グラフィックス 43" descr="矢印: 反時計回りの曲線 単色塗りつぶし">
            <a:extLst>
              <a:ext uri="{FF2B5EF4-FFF2-40B4-BE49-F238E27FC236}">
                <a16:creationId xmlns:a16="http://schemas.microsoft.com/office/drawing/2014/main" id="{FAB2C62F-1672-4217-AD54-8562A6F3876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916018">
            <a:off x="9939969" y="1502191"/>
            <a:ext cx="914400" cy="914400"/>
          </a:xfrm>
          <a:prstGeom prst="rect">
            <a:avLst/>
          </a:prstGeom>
        </p:spPr>
      </p:pic>
      <p:pic>
        <p:nvPicPr>
          <p:cNvPr id="45" name="グラフィックス 44" descr="戻る 単色塗りつぶし">
            <a:extLst>
              <a:ext uri="{FF2B5EF4-FFF2-40B4-BE49-F238E27FC236}">
                <a16:creationId xmlns:a16="http://schemas.microsoft.com/office/drawing/2014/main" id="{747F3D76-915A-4A92-9F72-D1020460F3F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5799923">
            <a:off x="9259320" y="1530482"/>
            <a:ext cx="914400" cy="914400"/>
          </a:xfrm>
          <a:prstGeom prst="rect">
            <a:avLst/>
          </a:prstGeom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8C7ED7B-049E-439F-BD73-9A2D7E4E22A6}"/>
              </a:ext>
            </a:extLst>
          </p:cNvPr>
          <p:cNvSpPr txBox="1"/>
          <p:nvPr/>
        </p:nvSpPr>
        <p:spPr>
          <a:xfrm>
            <a:off x="9083774" y="1734867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/>
              <a:t>報告</a:t>
            </a:r>
            <a:endParaRPr kumimoji="1" lang="ja-JP" altLang="en-US" sz="105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24202BE-1354-4012-AFAB-3C15DABF4FED}"/>
              </a:ext>
            </a:extLst>
          </p:cNvPr>
          <p:cNvSpPr txBox="1"/>
          <p:nvPr/>
        </p:nvSpPr>
        <p:spPr>
          <a:xfrm>
            <a:off x="10533231" y="1756666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部会開催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D6C2321-61D6-4518-AED7-55CDC74CEB7D}"/>
              </a:ext>
            </a:extLst>
          </p:cNvPr>
          <p:cNvSpPr txBox="1"/>
          <p:nvPr/>
        </p:nvSpPr>
        <p:spPr>
          <a:xfrm>
            <a:off x="10772033" y="4971845"/>
            <a:ext cx="1233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毎年度報告</a:t>
            </a:r>
            <a:endParaRPr lang="en-US" altLang="ja-JP" sz="1600" dirty="0"/>
          </a:p>
          <a:p>
            <a:r>
              <a:rPr kumimoji="1" lang="en-US" altLang="ja-JP" sz="1600" dirty="0"/>
              <a:t>10</a:t>
            </a:r>
            <a:r>
              <a:rPr kumimoji="1" lang="ja-JP" altLang="en-US" sz="1600" dirty="0"/>
              <a:t>年間</a:t>
            </a:r>
            <a:endParaRPr kumimoji="1" lang="en-US" altLang="ja-JP" sz="1600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5138D2C-9D51-4EDC-8781-DEEE4ADD7429}"/>
              </a:ext>
            </a:extLst>
          </p:cNvPr>
          <p:cNvSpPr/>
          <p:nvPr/>
        </p:nvSpPr>
        <p:spPr>
          <a:xfrm>
            <a:off x="6032945" y="502049"/>
            <a:ext cx="5972118" cy="597495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7EEA37A-C862-4ED5-A1EC-3E0B54983E29}"/>
              </a:ext>
            </a:extLst>
          </p:cNvPr>
          <p:cNvSpPr/>
          <p:nvPr/>
        </p:nvSpPr>
        <p:spPr>
          <a:xfrm>
            <a:off x="134904" y="502049"/>
            <a:ext cx="5518645" cy="597495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C5A019-FD4E-46B1-9919-BADD617622B4}"/>
              </a:ext>
            </a:extLst>
          </p:cNvPr>
          <p:cNvSpPr txBox="1"/>
          <p:nvPr/>
        </p:nvSpPr>
        <p:spPr>
          <a:xfrm>
            <a:off x="269817" y="624030"/>
            <a:ext cx="1107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これまで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AAA0033-1BBF-4EA4-B0B9-C987DFE0440E}"/>
              </a:ext>
            </a:extLst>
          </p:cNvPr>
          <p:cNvSpPr txBox="1"/>
          <p:nvPr/>
        </p:nvSpPr>
        <p:spPr>
          <a:xfrm>
            <a:off x="6215771" y="624030"/>
            <a:ext cx="6463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今後</a:t>
            </a:r>
            <a:endParaRPr kumimoji="1" lang="ja-JP" altLang="en-US" dirty="0"/>
          </a:p>
        </p:txBody>
      </p:sp>
      <p:sp>
        <p:nvSpPr>
          <p:cNvPr id="57" name="矢印: 右 56">
            <a:extLst>
              <a:ext uri="{FF2B5EF4-FFF2-40B4-BE49-F238E27FC236}">
                <a16:creationId xmlns:a16="http://schemas.microsoft.com/office/drawing/2014/main" id="{745245C6-1620-4BD1-B6C3-D4114E412CFA}"/>
              </a:ext>
            </a:extLst>
          </p:cNvPr>
          <p:cNvSpPr/>
          <p:nvPr/>
        </p:nvSpPr>
        <p:spPr>
          <a:xfrm>
            <a:off x="5357600" y="2995250"/>
            <a:ext cx="804865" cy="12351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17697877-A7B4-4D96-B569-8DA320FEC881}"/>
              </a:ext>
            </a:extLst>
          </p:cNvPr>
          <p:cNvSpPr/>
          <p:nvPr/>
        </p:nvSpPr>
        <p:spPr>
          <a:xfrm>
            <a:off x="3145162" y="2410550"/>
            <a:ext cx="1542126" cy="622470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1F722968-E3EA-4621-B492-44F5B9AFE59C}"/>
              </a:ext>
            </a:extLst>
          </p:cNvPr>
          <p:cNvSpPr/>
          <p:nvPr/>
        </p:nvSpPr>
        <p:spPr>
          <a:xfrm>
            <a:off x="3131207" y="5281305"/>
            <a:ext cx="1542126" cy="622470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FC5D1D0A-FFDF-475D-B8D8-3964C81FF4C7}"/>
              </a:ext>
            </a:extLst>
          </p:cNvPr>
          <p:cNvSpPr/>
          <p:nvPr/>
        </p:nvSpPr>
        <p:spPr>
          <a:xfrm>
            <a:off x="2861160" y="911557"/>
            <a:ext cx="1952009" cy="622470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027715F6-8870-4831-9C8F-DDBED58F6A1E}"/>
              </a:ext>
            </a:extLst>
          </p:cNvPr>
          <p:cNvSpPr/>
          <p:nvPr/>
        </p:nvSpPr>
        <p:spPr>
          <a:xfrm>
            <a:off x="8947617" y="847930"/>
            <a:ext cx="2011005" cy="622470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78E13E89-C259-419A-9ED5-4F537ECE1CEC}"/>
              </a:ext>
            </a:extLst>
          </p:cNvPr>
          <p:cNvSpPr/>
          <p:nvPr/>
        </p:nvSpPr>
        <p:spPr>
          <a:xfrm>
            <a:off x="9376855" y="2370682"/>
            <a:ext cx="1542126" cy="622470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0CEF1594-4842-4838-9654-D3CC439B7F90}"/>
              </a:ext>
            </a:extLst>
          </p:cNvPr>
          <p:cNvSpPr/>
          <p:nvPr/>
        </p:nvSpPr>
        <p:spPr>
          <a:xfrm>
            <a:off x="9637646" y="5529637"/>
            <a:ext cx="1542126" cy="622470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2728E97-329D-4B2B-BC8D-7A2C97813BFB}"/>
              </a:ext>
            </a:extLst>
          </p:cNvPr>
          <p:cNvSpPr txBox="1"/>
          <p:nvPr/>
        </p:nvSpPr>
        <p:spPr>
          <a:xfrm>
            <a:off x="243440" y="156087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防災計画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5EC1E18-7FCC-49AF-9548-00555014CBCA}"/>
              </a:ext>
            </a:extLst>
          </p:cNvPr>
          <p:cNvSpPr txBox="1"/>
          <p:nvPr/>
        </p:nvSpPr>
        <p:spPr>
          <a:xfrm>
            <a:off x="6137858" y="150834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防災計画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C8543AD-86F5-4814-A34F-323D5BBF97DF}"/>
              </a:ext>
            </a:extLst>
          </p:cNvPr>
          <p:cNvSpPr txBox="1"/>
          <p:nvPr/>
        </p:nvSpPr>
        <p:spPr>
          <a:xfrm>
            <a:off x="3060540" y="117545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概要</a:t>
            </a:r>
            <a:r>
              <a:rPr kumimoji="1" lang="en-US" altLang="ja-JP" dirty="0"/>
              <a:t>】</a:t>
            </a:r>
            <a:r>
              <a:rPr kumimoji="1" lang="ja-JP" altLang="en-US" dirty="0"/>
              <a:t>ガイドラインによる進行管理（イメージ）</a:t>
            </a:r>
          </a:p>
        </p:txBody>
      </p:sp>
      <p:pic>
        <p:nvPicPr>
          <p:cNvPr id="68" name="グラフィックス 67" descr="戻る 単色塗りつぶし">
            <a:extLst>
              <a:ext uri="{FF2B5EF4-FFF2-40B4-BE49-F238E27FC236}">
                <a16:creationId xmlns:a16="http://schemas.microsoft.com/office/drawing/2014/main" id="{99081F23-BE12-417E-B60C-7DD72B9BC18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20165263">
            <a:off x="1160648" y="1461242"/>
            <a:ext cx="1579240" cy="914400"/>
          </a:xfrm>
          <a:prstGeom prst="rect">
            <a:avLst/>
          </a:prstGeom>
        </p:spPr>
      </p:pic>
      <p:pic>
        <p:nvPicPr>
          <p:cNvPr id="69" name="グラフィックス 68" descr="戻る 単色塗りつぶし">
            <a:extLst>
              <a:ext uri="{FF2B5EF4-FFF2-40B4-BE49-F238E27FC236}">
                <a16:creationId xmlns:a16="http://schemas.microsoft.com/office/drawing/2014/main" id="{218FDF01-4B75-44A7-AF61-AFF8BF4F598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20165263">
            <a:off x="7236921" y="1396655"/>
            <a:ext cx="1420770" cy="914400"/>
          </a:xfrm>
          <a:prstGeom prst="rect">
            <a:avLst/>
          </a:prstGeom>
        </p:spPr>
      </p:pic>
      <p:sp>
        <p:nvSpPr>
          <p:cNvPr id="70" name="矢印: 右 69">
            <a:extLst>
              <a:ext uri="{FF2B5EF4-FFF2-40B4-BE49-F238E27FC236}">
                <a16:creationId xmlns:a16="http://schemas.microsoft.com/office/drawing/2014/main" id="{F366AE9B-D695-4659-B40C-A320E4745C3A}"/>
              </a:ext>
            </a:extLst>
          </p:cNvPr>
          <p:cNvSpPr/>
          <p:nvPr/>
        </p:nvSpPr>
        <p:spPr>
          <a:xfrm>
            <a:off x="2171241" y="3367645"/>
            <a:ext cx="627019" cy="363109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F94FA77-DF54-4947-B351-52FA6A98DE9A}"/>
              </a:ext>
            </a:extLst>
          </p:cNvPr>
          <p:cNvSpPr txBox="1"/>
          <p:nvPr/>
        </p:nvSpPr>
        <p:spPr>
          <a:xfrm>
            <a:off x="10778961" y="66246"/>
            <a:ext cx="100380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資料</a:t>
            </a:r>
            <a:r>
              <a:rPr lang="en-US" altLang="ja-JP" dirty="0"/>
              <a:t>1-3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1D539E-E326-471A-B688-466A2AE3615B}"/>
              </a:ext>
            </a:extLst>
          </p:cNvPr>
          <p:cNvSpPr/>
          <p:nvPr/>
        </p:nvSpPr>
        <p:spPr>
          <a:xfrm>
            <a:off x="345843" y="3432659"/>
            <a:ext cx="1749372" cy="249267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8BBEA683-83EC-4C95-A9E7-D4816AD92AA5}"/>
              </a:ext>
            </a:extLst>
          </p:cNvPr>
          <p:cNvSpPr/>
          <p:nvPr/>
        </p:nvSpPr>
        <p:spPr>
          <a:xfrm>
            <a:off x="6250966" y="3350496"/>
            <a:ext cx="1749372" cy="249267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0DAD48FE-9861-4DC5-8F13-C14CE29FE145}"/>
              </a:ext>
            </a:extLst>
          </p:cNvPr>
          <p:cNvSpPr/>
          <p:nvPr/>
        </p:nvSpPr>
        <p:spPr>
          <a:xfrm>
            <a:off x="6259725" y="4024773"/>
            <a:ext cx="1749372" cy="249267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矢印: 右 74">
            <a:extLst>
              <a:ext uri="{FF2B5EF4-FFF2-40B4-BE49-F238E27FC236}">
                <a16:creationId xmlns:a16="http://schemas.microsoft.com/office/drawing/2014/main" id="{1F8011F6-933D-43B5-89DF-22336E1C32EE}"/>
              </a:ext>
            </a:extLst>
          </p:cNvPr>
          <p:cNvSpPr/>
          <p:nvPr/>
        </p:nvSpPr>
        <p:spPr>
          <a:xfrm>
            <a:off x="8058597" y="3324798"/>
            <a:ext cx="627019" cy="36310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矢印: 右 75">
            <a:extLst>
              <a:ext uri="{FF2B5EF4-FFF2-40B4-BE49-F238E27FC236}">
                <a16:creationId xmlns:a16="http://schemas.microsoft.com/office/drawing/2014/main" id="{31478463-54C6-4031-805F-77C48049D850}"/>
              </a:ext>
            </a:extLst>
          </p:cNvPr>
          <p:cNvSpPr/>
          <p:nvPr/>
        </p:nvSpPr>
        <p:spPr>
          <a:xfrm>
            <a:off x="8053051" y="3950789"/>
            <a:ext cx="627019" cy="36310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87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210</Words>
  <Application>Microsoft Office PowerPoint</Application>
  <PresentationFormat>ワイド画面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川添　恵祐</dc:creator>
  <cp:lastModifiedBy>川添　恵祐</cp:lastModifiedBy>
  <cp:revision>18</cp:revision>
  <cp:lastPrinted>2023-10-20T01:29:58Z</cp:lastPrinted>
  <dcterms:created xsi:type="dcterms:W3CDTF">2023-09-15T06:04:57Z</dcterms:created>
  <dcterms:modified xsi:type="dcterms:W3CDTF">2023-10-20T01:30:42Z</dcterms:modified>
</cp:coreProperties>
</file>