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60" r:id="rId4"/>
    <p:sldMasterId id="2147483672" r:id="rId5"/>
  </p:sldMasterIdLst>
  <p:notesMasterIdLst>
    <p:notesMasterId r:id="rId10"/>
  </p:notesMasterIdLst>
  <p:handoutMasterIdLst>
    <p:handoutMasterId r:id="rId11"/>
  </p:handoutMasterIdLst>
  <p:sldIdLst>
    <p:sldId id="141169266" r:id="rId6"/>
    <p:sldId id="141169291" r:id="rId7"/>
    <p:sldId id="141169289" r:id="rId8"/>
    <p:sldId id="141169290" r:id="rId9"/>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a:srgbClr val="DAE3F3"/>
    <a:srgbClr val="008000"/>
    <a:srgbClr val="2F528F"/>
    <a:srgbClr val="33CC33"/>
    <a:srgbClr val="66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00" autoAdjust="0"/>
    <p:restoredTop sz="94660"/>
  </p:normalViewPr>
  <p:slideViewPr>
    <p:cSldViewPr snapToGrid="0">
      <p:cViewPr varScale="1">
        <p:scale>
          <a:sx n="69" d="100"/>
          <a:sy n="69" d="100"/>
        </p:scale>
        <p:origin x="1524" y="78"/>
      </p:cViewPr>
      <p:guideLst>
        <p:guide orient="horz" pos="2137"/>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6" cy="498475"/>
          </a:xfrm>
          <a:prstGeom prst="rect">
            <a:avLst/>
          </a:prstGeom>
        </p:spPr>
        <p:txBody>
          <a:bodyPr vert="horz" lIns="91394" tIns="45697" rIns="91394" bIns="4569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9" y="0"/>
            <a:ext cx="2949576" cy="498475"/>
          </a:xfrm>
          <a:prstGeom prst="rect">
            <a:avLst/>
          </a:prstGeom>
        </p:spPr>
        <p:txBody>
          <a:bodyPr vert="horz" lIns="91394" tIns="45697" rIns="91394" bIns="45697" rtlCol="0"/>
          <a:lstStyle>
            <a:lvl1pPr algn="r">
              <a:defRPr sz="1200"/>
            </a:lvl1pPr>
          </a:lstStyle>
          <a:p>
            <a:fld id="{232AD951-7E19-4004-B83F-A7C7A1215E4B}" type="datetimeFigureOut">
              <a:rPr kumimoji="1" lang="ja-JP" altLang="en-US" smtClean="0"/>
              <a:t>2023/8/22</a:t>
            </a:fld>
            <a:endParaRPr kumimoji="1" lang="ja-JP" altLang="en-US"/>
          </a:p>
        </p:txBody>
      </p:sp>
      <p:sp>
        <p:nvSpPr>
          <p:cNvPr id="4" name="フッター プレースホルダー 3"/>
          <p:cNvSpPr>
            <a:spLocks noGrp="1"/>
          </p:cNvSpPr>
          <p:nvPr>
            <p:ph type="ftr" sz="quarter" idx="2"/>
          </p:nvPr>
        </p:nvSpPr>
        <p:spPr>
          <a:xfrm>
            <a:off x="1" y="9440865"/>
            <a:ext cx="2949576" cy="498475"/>
          </a:xfrm>
          <a:prstGeom prst="rect">
            <a:avLst/>
          </a:prstGeom>
        </p:spPr>
        <p:txBody>
          <a:bodyPr vert="horz" lIns="91394" tIns="45697" rIns="91394" bIns="4569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9" y="9440865"/>
            <a:ext cx="2949576" cy="498475"/>
          </a:xfrm>
          <a:prstGeom prst="rect">
            <a:avLst/>
          </a:prstGeom>
        </p:spPr>
        <p:txBody>
          <a:bodyPr vert="horz" lIns="91394" tIns="45697" rIns="91394" bIns="45697" rtlCol="0" anchor="b"/>
          <a:lstStyle>
            <a:lvl1pPr algn="r">
              <a:defRPr sz="1200"/>
            </a:lvl1pPr>
          </a:lstStyle>
          <a:p>
            <a:fld id="{86E37F45-AADA-497B-AA67-8FD842FC9E6D}" type="slidenum">
              <a:rPr kumimoji="1" lang="ja-JP" altLang="en-US" smtClean="0"/>
              <a:t>‹#›</a:t>
            </a:fld>
            <a:endParaRPr kumimoji="1" lang="ja-JP" altLang="en-US"/>
          </a:p>
        </p:txBody>
      </p:sp>
    </p:spTree>
    <p:extLst>
      <p:ext uri="{BB962C8B-B14F-4D97-AF65-F5344CB8AC3E}">
        <p14:creationId xmlns:p14="http://schemas.microsoft.com/office/powerpoint/2010/main" val="231272847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2"/>
            <a:ext cx="2949786" cy="498693"/>
          </a:xfrm>
          <a:prstGeom prst="rect">
            <a:avLst/>
          </a:prstGeom>
        </p:spPr>
        <p:txBody>
          <a:bodyPr vert="horz" lIns="91507" tIns="45754" rIns="91507" bIns="4575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2" y="2"/>
            <a:ext cx="2949786" cy="498693"/>
          </a:xfrm>
          <a:prstGeom prst="rect">
            <a:avLst/>
          </a:prstGeom>
        </p:spPr>
        <p:txBody>
          <a:bodyPr vert="horz" lIns="91507" tIns="45754" rIns="91507" bIns="45754" rtlCol="0"/>
          <a:lstStyle>
            <a:lvl1pPr algn="r">
              <a:defRPr sz="1200"/>
            </a:lvl1pPr>
          </a:lstStyle>
          <a:p>
            <a:fld id="{AFD2E2CB-6C4B-4969-8D8B-067DE241F3A1}" type="datetimeFigureOut">
              <a:rPr kumimoji="1" lang="ja-JP" altLang="en-US" smtClean="0"/>
              <a:t>2023/8/22</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2800"/>
          </a:xfrm>
          <a:prstGeom prst="rect">
            <a:avLst/>
          </a:prstGeom>
          <a:noFill/>
          <a:ln w="12700">
            <a:solidFill>
              <a:prstClr val="black"/>
            </a:solidFill>
          </a:ln>
        </p:spPr>
        <p:txBody>
          <a:bodyPr vert="horz" lIns="91507" tIns="45754" rIns="91507" bIns="45754" rtlCol="0" anchor="ctr"/>
          <a:lstStyle/>
          <a:p>
            <a:endParaRPr lang="ja-JP" altLang="en-US"/>
          </a:p>
        </p:txBody>
      </p:sp>
      <p:sp>
        <p:nvSpPr>
          <p:cNvPr id="5" name="ノート プレースホルダー 4"/>
          <p:cNvSpPr>
            <a:spLocks noGrp="1"/>
          </p:cNvSpPr>
          <p:nvPr>
            <p:ph type="body" sz="quarter" idx="3"/>
          </p:nvPr>
        </p:nvSpPr>
        <p:spPr>
          <a:xfrm>
            <a:off x="680721" y="4783307"/>
            <a:ext cx="5445760" cy="3913615"/>
          </a:xfrm>
          <a:prstGeom prst="rect">
            <a:avLst/>
          </a:prstGeom>
        </p:spPr>
        <p:txBody>
          <a:bodyPr vert="horz" lIns="91507" tIns="45754" rIns="91507" bIns="4575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4" y="9440650"/>
            <a:ext cx="2949786" cy="498692"/>
          </a:xfrm>
          <a:prstGeom prst="rect">
            <a:avLst/>
          </a:prstGeom>
        </p:spPr>
        <p:txBody>
          <a:bodyPr vert="horz" lIns="91507" tIns="45754" rIns="91507" bIns="4575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2" y="9440650"/>
            <a:ext cx="2949786" cy="498692"/>
          </a:xfrm>
          <a:prstGeom prst="rect">
            <a:avLst/>
          </a:prstGeom>
        </p:spPr>
        <p:txBody>
          <a:bodyPr vert="horz" lIns="91507" tIns="45754" rIns="91507" bIns="45754" rtlCol="0" anchor="b"/>
          <a:lstStyle>
            <a:lvl1pPr algn="r">
              <a:defRPr sz="1200"/>
            </a:lvl1pPr>
          </a:lstStyle>
          <a:p>
            <a:fld id="{788224F5-572F-4180-BE90-3186629E4736}" type="slidenum">
              <a:rPr kumimoji="1" lang="ja-JP" altLang="en-US" smtClean="0"/>
              <a:t>‹#›</a:t>
            </a:fld>
            <a:endParaRPr kumimoji="1" lang="ja-JP" altLang="en-US"/>
          </a:p>
        </p:txBody>
      </p:sp>
    </p:spTree>
    <p:extLst>
      <p:ext uri="{BB962C8B-B14F-4D97-AF65-F5344CB8AC3E}">
        <p14:creationId xmlns:p14="http://schemas.microsoft.com/office/powerpoint/2010/main" val="406199569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6972300" y="6356350"/>
            <a:ext cx="2057400" cy="365125"/>
          </a:xfrm>
          <a:prstGeom prst="rect">
            <a:avLst/>
          </a:prstGeom>
        </p:spPr>
        <p:txBody>
          <a:bodyPr/>
          <a:lstStyle>
            <a:lvl1pPr algn="r">
              <a:defRPr sz="1600" b="1">
                <a:solidFill>
                  <a:schemeClr val="tx1"/>
                </a:solidFill>
                <a:latin typeface="BIZ UDゴシック" panose="020B0400000000000000" pitchFamily="49" charset="-128"/>
                <a:ea typeface="BIZ UDゴシック" panose="020B0400000000000000" pitchFamily="49" charset="-128"/>
              </a:defRPr>
            </a:lvl1pPr>
          </a:lstStyle>
          <a:p>
            <a:fld id="{50F88186-B17D-4CE3-A887-D91699CF601C}" type="slidenum">
              <a:rPr kumimoji="1" lang="ja-JP" altLang="en-US" smtClean="0"/>
              <a:pPr/>
              <a:t>‹#›</a:t>
            </a:fld>
            <a:endParaRPr kumimoji="1" lang="ja-JP" altLang="en-US"/>
          </a:p>
        </p:txBody>
      </p:sp>
    </p:spTree>
    <p:extLst>
      <p:ext uri="{BB962C8B-B14F-4D97-AF65-F5344CB8AC3E}">
        <p14:creationId xmlns:p14="http://schemas.microsoft.com/office/powerpoint/2010/main" val="2289018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4287913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9513694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C70B0F2-96E1-428C-9FDB-41BD8D4E5E46}" type="slidenum">
              <a:rPr kumimoji="1" lang="ja-JP" altLang="en-US" smtClean="0"/>
              <a:t>‹#›</a:t>
            </a:fld>
            <a:endParaRPr kumimoji="1" lang="ja-JP" altLang="en-US"/>
          </a:p>
        </p:txBody>
      </p:sp>
    </p:spTree>
    <p:extLst>
      <p:ext uri="{BB962C8B-B14F-4D97-AF65-F5344CB8AC3E}">
        <p14:creationId xmlns:p14="http://schemas.microsoft.com/office/powerpoint/2010/main" val="8068773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C70B0F2-96E1-428C-9FDB-41BD8D4E5E46}" type="slidenum">
              <a:rPr kumimoji="1" lang="ja-JP" altLang="en-US" smtClean="0"/>
              <a:t>‹#›</a:t>
            </a:fld>
            <a:endParaRPr kumimoji="1" lang="ja-JP" altLang="en-US"/>
          </a:p>
        </p:txBody>
      </p:sp>
    </p:spTree>
    <p:extLst>
      <p:ext uri="{BB962C8B-B14F-4D97-AF65-F5344CB8AC3E}">
        <p14:creationId xmlns:p14="http://schemas.microsoft.com/office/powerpoint/2010/main" val="13395334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C70B0F2-96E1-428C-9FDB-41BD8D4E5E46}" type="slidenum">
              <a:rPr kumimoji="1" lang="ja-JP" altLang="en-US" smtClean="0"/>
              <a:t>‹#›</a:t>
            </a:fld>
            <a:endParaRPr kumimoji="1" lang="ja-JP" altLang="en-US"/>
          </a:p>
        </p:txBody>
      </p:sp>
    </p:spTree>
    <p:extLst>
      <p:ext uri="{BB962C8B-B14F-4D97-AF65-F5344CB8AC3E}">
        <p14:creationId xmlns:p14="http://schemas.microsoft.com/office/powerpoint/2010/main" val="15325578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C70B0F2-96E1-428C-9FDB-41BD8D4E5E46}" type="slidenum">
              <a:rPr kumimoji="1" lang="ja-JP" altLang="en-US" smtClean="0"/>
              <a:t>‹#›</a:t>
            </a:fld>
            <a:endParaRPr kumimoji="1" lang="ja-JP" altLang="en-US"/>
          </a:p>
        </p:txBody>
      </p:sp>
    </p:spTree>
    <p:extLst>
      <p:ext uri="{BB962C8B-B14F-4D97-AF65-F5344CB8AC3E}">
        <p14:creationId xmlns:p14="http://schemas.microsoft.com/office/powerpoint/2010/main" val="9735443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C70B0F2-96E1-428C-9FDB-41BD8D4E5E46}" type="slidenum">
              <a:rPr kumimoji="1" lang="ja-JP" altLang="en-US" smtClean="0"/>
              <a:t>‹#›</a:t>
            </a:fld>
            <a:endParaRPr kumimoji="1" lang="ja-JP" altLang="en-US"/>
          </a:p>
        </p:txBody>
      </p:sp>
    </p:spTree>
    <p:extLst>
      <p:ext uri="{BB962C8B-B14F-4D97-AF65-F5344CB8AC3E}">
        <p14:creationId xmlns:p14="http://schemas.microsoft.com/office/powerpoint/2010/main" val="17172580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C70B0F2-96E1-428C-9FDB-41BD8D4E5E46}" type="slidenum">
              <a:rPr kumimoji="1" lang="ja-JP" altLang="en-US" smtClean="0"/>
              <a:t>‹#›</a:t>
            </a:fld>
            <a:endParaRPr kumimoji="1" lang="ja-JP" altLang="en-US"/>
          </a:p>
        </p:txBody>
      </p:sp>
    </p:spTree>
    <p:extLst>
      <p:ext uri="{BB962C8B-B14F-4D97-AF65-F5344CB8AC3E}">
        <p14:creationId xmlns:p14="http://schemas.microsoft.com/office/powerpoint/2010/main" val="11998352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C70B0F2-96E1-428C-9FDB-41BD8D4E5E46}" type="slidenum">
              <a:rPr kumimoji="1" lang="ja-JP" altLang="en-US" smtClean="0"/>
              <a:t>‹#›</a:t>
            </a:fld>
            <a:endParaRPr kumimoji="1" lang="ja-JP" altLang="en-US"/>
          </a:p>
        </p:txBody>
      </p:sp>
    </p:spTree>
    <p:extLst>
      <p:ext uri="{BB962C8B-B14F-4D97-AF65-F5344CB8AC3E}">
        <p14:creationId xmlns:p14="http://schemas.microsoft.com/office/powerpoint/2010/main" val="5197800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C70B0F2-96E1-428C-9FDB-41BD8D4E5E46}" type="slidenum">
              <a:rPr kumimoji="1" lang="ja-JP" altLang="en-US" smtClean="0"/>
              <a:t>‹#›</a:t>
            </a:fld>
            <a:endParaRPr kumimoji="1" lang="ja-JP" altLang="en-US"/>
          </a:p>
        </p:txBody>
      </p:sp>
    </p:spTree>
    <p:extLst>
      <p:ext uri="{BB962C8B-B14F-4D97-AF65-F5344CB8AC3E}">
        <p14:creationId xmlns:p14="http://schemas.microsoft.com/office/powerpoint/2010/main" val="2300579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7" name="Slide Number Placeholder 5"/>
          <p:cNvSpPr>
            <a:spLocks noGrp="1"/>
          </p:cNvSpPr>
          <p:nvPr>
            <p:ph type="sldNum" sz="quarter" idx="12"/>
          </p:nvPr>
        </p:nvSpPr>
        <p:spPr>
          <a:xfrm>
            <a:off x="7086600" y="6376296"/>
            <a:ext cx="2057400" cy="365125"/>
          </a:xfrm>
          <a:prstGeom prst="rect">
            <a:avLst/>
          </a:prstGeom>
        </p:spPr>
        <p:txBody>
          <a:bodyPr/>
          <a:lstStyle>
            <a:lvl1pPr>
              <a:defRPr sz="1600" b="1">
                <a:solidFill>
                  <a:schemeClr val="tx1"/>
                </a:solidFill>
                <a:latin typeface="BIZ UDゴシック" panose="020B0400000000000000" pitchFamily="49" charset="-128"/>
                <a:ea typeface="BIZ UDゴシック" panose="020B0400000000000000" pitchFamily="49" charset="-128"/>
              </a:defRPr>
            </a:lvl1pPr>
          </a:lstStyle>
          <a:p>
            <a:fld id="{50F88186-B17D-4CE3-A887-D91699CF601C}" type="slidenum">
              <a:rPr kumimoji="1" lang="ja-JP" altLang="en-US" smtClean="0"/>
              <a:pPr/>
              <a:t>‹#›</a:t>
            </a:fld>
            <a:endParaRPr kumimoji="1" lang="ja-JP" altLang="en-US"/>
          </a:p>
        </p:txBody>
      </p:sp>
    </p:spTree>
    <p:extLst>
      <p:ext uri="{BB962C8B-B14F-4D97-AF65-F5344CB8AC3E}">
        <p14:creationId xmlns:p14="http://schemas.microsoft.com/office/powerpoint/2010/main" val="39329724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C70B0F2-96E1-428C-9FDB-41BD8D4E5E46}" type="slidenum">
              <a:rPr kumimoji="1" lang="ja-JP" altLang="en-US" smtClean="0"/>
              <a:t>‹#›</a:t>
            </a:fld>
            <a:endParaRPr kumimoji="1" lang="ja-JP" altLang="en-US"/>
          </a:p>
        </p:txBody>
      </p:sp>
    </p:spTree>
    <p:extLst>
      <p:ext uri="{BB962C8B-B14F-4D97-AF65-F5344CB8AC3E}">
        <p14:creationId xmlns:p14="http://schemas.microsoft.com/office/powerpoint/2010/main" val="41622156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C70B0F2-96E1-428C-9FDB-41BD8D4E5E46}" type="slidenum">
              <a:rPr kumimoji="1" lang="ja-JP" altLang="en-US" smtClean="0"/>
              <a:t>‹#›</a:t>
            </a:fld>
            <a:endParaRPr kumimoji="1" lang="ja-JP" altLang="en-US"/>
          </a:p>
        </p:txBody>
      </p:sp>
    </p:spTree>
    <p:extLst>
      <p:ext uri="{BB962C8B-B14F-4D97-AF65-F5344CB8AC3E}">
        <p14:creationId xmlns:p14="http://schemas.microsoft.com/office/powerpoint/2010/main" val="2596368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C70B0F2-96E1-428C-9FDB-41BD8D4E5E46}" type="slidenum">
              <a:rPr kumimoji="1" lang="ja-JP" altLang="en-US" smtClean="0"/>
              <a:t>‹#›</a:t>
            </a:fld>
            <a:endParaRPr kumimoji="1" lang="ja-JP" altLang="en-US"/>
          </a:p>
        </p:txBody>
      </p:sp>
    </p:spTree>
    <p:extLst>
      <p:ext uri="{BB962C8B-B14F-4D97-AF65-F5344CB8AC3E}">
        <p14:creationId xmlns:p14="http://schemas.microsoft.com/office/powerpoint/2010/main" val="3128168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2293445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3322107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1813385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1290090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2676100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3775406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3079108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Tree>
    <p:extLst>
      <p:ext uri="{BB962C8B-B14F-4D97-AF65-F5344CB8AC3E}">
        <p14:creationId xmlns:p14="http://schemas.microsoft.com/office/powerpoint/2010/main" val="6526175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70B0F2-96E1-428C-9FDB-41BD8D4E5E46}" type="slidenum">
              <a:rPr kumimoji="1" lang="ja-JP" altLang="en-US" smtClean="0"/>
              <a:t>‹#›</a:t>
            </a:fld>
            <a:endParaRPr kumimoji="1" lang="ja-JP" altLang="en-US"/>
          </a:p>
        </p:txBody>
      </p:sp>
    </p:spTree>
    <p:extLst>
      <p:ext uri="{BB962C8B-B14F-4D97-AF65-F5344CB8AC3E}">
        <p14:creationId xmlns:p14="http://schemas.microsoft.com/office/powerpoint/2010/main" val="2527316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idx="4294967295"/>
          </p:nvPr>
        </p:nvSpPr>
        <p:spPr>
          <a:xfrm>
            <a:off x="0" y="2566339"/>
            <a:ext cx="9144000" cy="1238250"/>
          </a:xfrm>
        </p:spPr>
        <p:txBody>
          <a:bodyPr>
            <a:normAutofit/>
          </a:bodyPr>
          <a:lstStyle/>
          <a:p>
            <a:pPr algn="ctr">
              <a:lnSpc>
                <a:spcPts val="3321"/>
              </a:lnSpc>
              <a:spcBef>
                <a:spcPts val="1139"/>
              </a:spcBef>
            </a:pPr>
            <a:r>
              <a:rPr lang="ja-JP" altLang="en-US" sz="2400" b="1" dirty="0">
                <a:solidFill>
                  <a:srgbClr val="002060"/>
                </a:solidFill>
                <a:latin typeface="BIZ UDゴシック" panose="020B0400000000000000" pitchFamily="49" charset="-128"/>
                <a:ea typeface="BIZ UDゴシック" panose="020B0400000000000000" pitchFamily="49" charset="-128"/>
                <a:cs typeface="Meiryo UI" panose="020B0604030504040204" pitchFamily="50" charset="-128"/>
              </a:rPr>
              <a:t>国への働きかけに</a:t>
            </a:r>
            <a:r>
              <a:rPr lang="ja-JP" altLang="en-US" sz="2400" b="1" dirty="0" smtClean="0">
                <a:solidFill>
                  <a:srgbClr val="002060"/>
                </a:solidFill>
                <a:latin typeface="BIZ UDゴシック" panose="020B0400000000000000" pitchFamily="49" charset="-128"/>
                <a:ea typeface="BIZ UDゴシック" panose="020B0400000000000000" pitchFamily="49" charset="-128"/>
                <a:cs typeface="Meiryo UI" panose="020B0604030504040204" pitchFamily="50" charset="-128"/>
              </a:rPr>
              <a:t>向けた副首都化を後押しする</a:t>
            </a:r>
            <a:r>
              <a:rPr lang="en-US" altLang="ja-JP" sz="2400" b="1" dirty="0" smtClean="0">
                <a:solidFill>
                  <a:srgbClr val="002060"/>
                </a:solidFill>
                <a:latin typeface="BIZ UDゴシック" panose="020B0400000000000000" pitchFamily="49" charset="-128"/>
                <a:ea typeface="BIZ UDゴシック" panose="020B0400000000000000" pitchFamily="49" charset="-128"/>
                <a:cs typeface="Meiryo UI" panose="020B0604030504040204" pitchFamily="50" charset="-128"/>
              </a:rPr>
              <a:t/>
            </a:r>
            <a:br>
              <a:rPr lang="en-US" altLang="ja-JP" sz="2400" b="1" dirty="0" smtClean="0">
                <a:solidFill>
                  <a:srgbClr val="002060"/>
                </a:solidFill>
                <a:latin typeface="BIZ UDゴシック" panose="020B0400000000000000" pitchFamily="49" charset="-128"/>
                <a:ea typeface="BIZ UDゴシック" panose="020B0400000000000000" pitchFamily="49" charset="-128"/>
                <a:cs typeface="Meiryo UI" panose="020B0604030504040204" pitchFamily="50" charset="-128"/>
              </a:rPr>
            </a:br>
            <a:r>
              <a:rPr lang="ja-JP" altLang="en-US" sz="2400" b="1" dirty="0" smtClean="0">
                <a:solidFill>
                  <a:srgbClr val="002060"/>
                </a:solidFill>
                <a:latin typeface="BIZ UDゴシック" panose="020B0400000000000000" pitchFamily="49" charset="-128"/>
                <a:ea typeface="BIZ UDゴシック" panose="020B0400000000000000" pitchFamily="49" charset="-128"/>
                <a:cs typeface="Meiryo UI" panose="020B0604030504040204" pitchFamily="50" charset="-128"/>
              </a:rPr>
              <a:t>仕組みづくり</a:t>
            </a:r>
            <a:r>
              <a:rPr lang="ja-JP" altLang="en-US" sz="2400" b="1" dirty="0">
                <a:solidFill>
                  <a:srgbClr val="002060"/>
                </a:solidFill>
                <a:latin typeface="BIZ UDゴシック" panose="020B0400000000000000" pitchFamily="49" charset="-128"/>
                <a:ea typeface="BIZ UDゴシック" panose="020B0400000000000000" pitchFamily="49" charset="-128"/>
                <a:cs typeface="Meiryo UI" panose="020B0604030504040204" pitchFamily="50" charset="-128"/>
              </a:rPr>
              <a:t>に関する意見交換会について</a:t>
            </a:r>
          </a:p>
        </p:txBody>
      </p:sp>
      <p:sp>
        <p:nvSpPr>
          <p:cNvPr id="5" name="サブタイトル 4"/>
          <p:cNvSpPr>
            <a:spLocks noGrp="1"/>
          </p:cNvSpPr>
          <p:nvPr>
            <p:ph type="subTitle" idx="4294967295"/>
          </p:nvPr>
        </p:nvSpPr>
        <p:spPr>
          <a:xfrm>
            <a:off x="0" y="5050091"/>
            <a:ext cx="9144000" cy="568917"/>
          </a:xfrm>
        </p:spPr>
        <p:txBody>
          <a:bodyPr>
            <a:normAutofit/>
          </a:bodyPr>
          <a:lstStyle/>
          <a:p>
            <a:pPr marL="0" indent="0" algn="ctr">
              <a:buNone/>
            </a:pPr>
            <a:r>
              <a:rPr lang="ja-JP" altLang="en-US" sz="2400" b="1" dirty="0">
                <a:solidFill>
                  <a:srgbClr val="002060"/>
                </a:solidFill>
                <a:latin typeface="BIZ UDゴシック" panose="020B0400000000000000" pitchFamily="49" charset="-128"/>
                <a:ea typeface="BIZ UDゴシック" panose="020B0400000000000000" pitchFamily="49" charset="-128"/>
                <a:cs typeface="Meiryo UI" panose="020B0604030504040204" pitchFamily="50" charset="-128"/>
              </a:rPr>
              <a:t>副首都推進局</a:t>
            </a:r>
            <a:endParaRPr lang="ja-JP" altLang="en-US" sz="2400" b="1" dirty="0">
              <a:solidFill>
                <a:srgbClr val="002060"/>
              </a:solidFill>
              <a:latin typeface="BIZ UDゴシック" panose="020B0400000000000000" pitchFamily="49" charset="-128"/>
              <a:ea typeface="BIZ UDゴシック" panose="020B0400000000000000" pitchFamily="49" charset="-128"/>
            </a:endParaRPr>
          </a:p>
        </p:txBody>
      </p:sp>
      <p:sp>
        <p:nvSpPr>
          <p:cNvPr id="4" name="正方形/長方形 3"/>
          <p:cNvSpPr/>
          <p:nvPr/>
        </p:nvSpPr>
        <p:spPr>
          <a:xfrm>
            <a:off x="233432" y="175074"/>
            <a:ext cx="8677137" cy="34165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709" dirty="0">
              <a:latin typeface="Meiryo UI" panose="020B0604030504040204" pitchFamily="50" charset="-128"/>
              <a:ea typeface="Meiryo UI" panose="020B0604030504040204" pitchFamily="50" charset="-128"/>
            </a:endParaRPr>
          </a:p>
        </p:txBody>
      </p:sp>
      <p:cxnSp>
        <p:nvCxnSpPr>
          <p:cNvPr id="6" name="直線コネクタ 5"/>
          <p:cNvCxnSpPr/>
          <p:nvPr/>
        </p:nvCxnSpPr>
        <p:spPr>
          <a:xfrm>
            <a:off x="728779" y="3700014"/>
            <a:ext cx="7686441"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2909456" y="660686"/>
            <a:ext cx="6001114" cy="502702"/>
          </a:xfrm>
          <a:prstGeom prst="rect">
            <a:avLst/>
          </a:prstGeom>
          <a:noFill/>
        </p:spPr>
        <p:txBody>
          <a:bodyPr wrap="square" rtlCol="0">
            <a:spAutoFit/>
          </a:bodyPr>
          <a:lstStyle/>
          <a:p>
            <a:pPr algn="r">
              <a:lnSpc>
                <a:spcPts val="1600"/>
              </a:lnSpc>
            </a:pPr>
            <a:r>
              <a:rPr lang="en-US" altLang="ja-JP" sz="1100" dirty="0" smtClean="0">
                <a:solidFill>
                  <a:srgbClr val="002060"/>
                </a:solidFill>
                <a:latin typeface="BIZ UDゴシック" panose="020B0400000000000000" pitchFamily="49" charset="-128"/>
                <a:ea typeface="BIZ UDゴシック" panose="020B0400000000000000" pitchFamily="49" charset="-128"/>
                <a:cs typeface="Meiryo UI" panose="020B0604030504040204" pitchFamily="50" charset="-128"/>
              </a:rPr>
              <a:t>2023</a:t>
            </a:r>
            <a:r>
              <a:rPr kumimoji="1" lang="en-US" altLang="ja-JP" sz="1100" dirty="0" smtClean="0">
                <a:solidFill>
                  <a:srgbClr val="002060"/>
                </a:solidFill>
                <a:latin typeface="BIZ UDゴシック" panose="020B0400000000000000" pitchFamily="49" charset="-128"/>
                <a:ea typeface="BIZ UDゴシック" panose="020B0400000000000000" pitchFamily="49" charset="-128"/>
                <a:cs typeface="Meiryo UI" panose="020B0604030504040204" pitchFamily="50" charset="-128"/>
              </a:rPr>
              <a:t>.</a:t>
            </a:r>
            <a:r>
              <a:rPr kumimoji="1" lang="ja-JP" altLang="en-US" sz="1100" dirty="0" smtClean="0">
                <a:solidFill>
                  <a:srgbClr val="002060"/>
                </a:solidFill>
                <a:latin typeface="BIZ UDゴシック" panose="020B0400000000000000" pitchFamily="49" charset="-128"/>
                <a:ea typeface="BIZ UDゴシック" panose="020B0400000000000000" pitchFamily="49" charset="-128"/>
                <a:cs typeface="Meiryo UI" panose="020B0604030504040204" pitchFamily="50" charset="-128"/>
              </a:rPr>
              <a:t>８</a:t>
            </a:r>
            <a:r>
              <a:rPr kumimoji="1" lang="en-US" altLang="ja-JP" sz="1100" dirty="0" smtClean="0">
                <a:solidFill>
                  <a:srgbClr val="002060"/>
                </a:solidFill>
                <a:latin typeface="BIZ UDゴシック" panose="020B0400000000000000" pitchFamily="49" charset="-128"/>
                <a:ea typeface="BIZ UDゴシック" panose="020B0400000000000000" pitchFamily="49" charset="-128"/>
                <a:cs typeface="Meiryo UI" panose="020B0604030504040204" pitchFamily="50" charset="-128"/>
              </a:rPr>
              <a:t>.23</a:t>
            </a:r>
            <a:endParaRPr kumimoji="1" lang="en-US" altLang="ja-JP" sz="1100" dirty="0">
              <a:solidFill>
                <a:srgbClr val="002060"/>
              </a:solidFill>
              <a:latin typeface="BIZ UDゴシック" panose="020B0400000000000000" pitchFamily="49" charset="-128"/>
              <a:ea typeface="BIZ UDゴシック" panose="020B0400000000000000" pitchFamily="49" charset="-128"/>
              <a:cs typeface="Meiryo UI" panose="020B0604030504040204" pitchFamily="50" charset="-128"/>
            </a:endParaRPr>
          </a:p>
          <a:p>
            <a:pPr algn="r">
              <a:lnSpc>
                <a:spcPts val="1600"/>
              </a:lnSpc>
            </a:pPr>
            <a:r>
              <a:rPr lang="ja-JP" altLang="en-US" sz="1100" smtClean="0">
                <a:solidFill>
                  <a:srgbClr val="002060"/>
                </a:solidFill>
                <a:latin typeface="BIZ UDゴシック" panose="020B0400000000000000" pitchFamily="49" charset="-128"/>
                <a:ea typeface="BIZ UDゴシック" panose="020B0400000000000000" pitchFamily="49" charset="-128"/>
                <a:cs typeface="Meiryo UI" panose="020B0604030504040204" pitchFamily="50" charset="-128"/>
              </a:rPr>
              <a:t>第１回 国</a:t>
            </a:r>
            <a:r>
              <a:rPr lang="ja-JP" altLang="en-US" sz="1100" dirty="0">
                <a:solidFill>
                  <a:srgbClr val="002060"/>
                </a:solidFill>
                <a:latin typeface="BIZ UDゴシック" panose="020B0400000000000000" pitchFamily="49" charset="-128"/>
                <a:ea typeface="BIZ UDゴシック" panose="020B0400000000000000" pitchFamily="49" charset="-128"/>
                <a:cs typeface="Meiryo UI" panose="020B0604030504040204" pitchFamily="50" charset="-128"/>
              </a:rPr>
              <a:t>への働きかけ</a:t>
            </a:r>
            <a:r>
              <a:rPr lang="ja-JP" altLang="en-US" sz="1100" dirty="0" smtClean="0">
                <a:solidFill>
                  <a:srgbClr val="002060"/>
                </a:solidFill>
                <a:latin typeface="BIZ UDゴシック" panose="020B0400000000000000" pitchFamily="49" charset="-128"/>
                <a:ea typeface="BIZ UDゴシック" panose="020B0400000000000000" pitchFamily="49" charset="-128"/>
                <a:cs typeface="Meiryo UI" panose="020B0604030504040204" pitchFamily="50" charset="-128"/>
              </a:rPr>
              <a:t>に向けた副首都化</a:t>
            </a:r>
            <a:r>
              <a:rPr lang="ja-JP" altLang="en-US" sz="1100" dirty="0">
                <a:solidFill>
                  <a:srgbClr val="002060"/>
                </a:solidFill>
                <a:latin typeface="BIZ UDゴシック" panose="020B0400000000000000" pitchFamily="49" charset="-128"/>
                <a:ea typeface="BIZ UDゴシック" panose="020B0400000000000000" pitchFamily="49" charset="-128"/>
                <a:cs typeface="Meiryo UI" panose="020B0604030504040204" pitchFamily="50" charset="-128"/>
              </a:rPr>
              <a:t>を後押しする</a:t>
            </a:r>
            <a:r>
              <a:rPr lang="ja-JP" altLang="en-US" sz="1100" dirty="0" smtClean="0">
                <a:solidFill>
                  <a:srgbClr val="002060"/>
                </a:solidFill>
                <a:latin typeface="BIZ UDゴシック" panose="020B0400000000000000" pitchFamily="49" charset="-128"/>
                <a:ea typeface="BIZ UDゴシック" panose="020B0400000000000000" pitchFamily="49" charset="-128"/>
                <a:cs typeface="Meiryo UI" panose="020B0604030504040204" pitchFamily="50" charset="-128"/>
              </a:rPr>
              <a:t>仕組みづくりに</a:t>
            </a:r>
            <a:r>
              <a:rPr lang="ja-JP" altLang="en-US" sz="1100" dirty="0">
                <a:solidFill>
                  <a:srgbClr val="002060"/>
                </a:solidFill>
                <a:latin typeface="BIZ UDゴシック" panose="020B0400000000000000" pitchFamily="49" charset="-128"/>
                <a:ea typeface="BIZ UDゴシック" panose="020B0400000000000000" pitchFamily="49" charset="-128"/>
                <a:cs typeface="Meiryo UI" panose="020B0604030504040204" pitchFamily="50" charset="-128"/>
              </a:rPr>
              <a:t>関する意見交換会</a:t>
            </a:r>
            <a:endParaRPr kumimoji="1" lang="ja-JP" altLang="en-US" sz="1100" dirty="0">
              <a:solidFill>
                <a:srgbClr val="002060"/>
              </a:solidFill>
              <a:latin typeface="BIZ UDゴシック" panose="020B0400000000000000" pitchFamily="49" charset="-128"/>
              <a:ea typeface="BIZ UDゴシック" panose="020B0400000000000000" pitchFamily="49" charset="-128"/>
              <a:cs typeface="Meiryo UI" panose="020B0604030504040204" pitchFamily="50" charset="-128"/>
            </a:endParaRPr>
          </a:p>
        </p:txBody>
      </p:sp>
      <p:sp>
        <p:nvSpPr>
          <p:cNvPr id="8" name="正方形/長方形 7"/>
          <p:cNvSpPr/>
          <p:nvPr/>
        </p:nvSpPr>
        <p:spPr>
          <a:xfrm>
            <a:off x="7483999" y="1190452"/>
            <a:ext cx="1426570" cy="391804"/>
          </a:xfrm>
          <a:prstGeom prst="rect">
            <a:avLst/>
          </a:prstGeom>
          <a:noFill/>
          <a:ln w="9525">
            <a:solidFill>
              <a:schemeClr val="tx1"/>
            </a:solidFill>
          </a:ln>
        </p:spPr>
        <p:style>
          <a:lnRef idx="2">
            <a:schemeClr val="dk1"/>
          </a:lnRef>
          <a:fillRef idx="1">
            <a:schemeClr val="lt1"/>
          </a:fillRef>
          <a:effectRef idx="0">
            <a:schemeClr val="dk1"/>
          </a:effectRef>
          <a:fontRef idx="minor">
            <a:schemeClr val="dk1"/>
          </a:fontRef>
        </p:style>
        <p:txBody>
          <a:bodyPr wrap="none" rtlCol="0" anchor="ctr"/>
          <a:lstStyle/>
          <a:p>
            <a:pPr algn="ctr"/>
            <a:r>
              <a:rPr kumimoji="1" lang="ja-JP" altLang="en-US" sz="1709" dirty="0">
                <a:solidFill>
                  <a:srgbClr val="002060"/>
                </a:solidFill>
                <a:latin typeface="BIZ UDゴシック" panose="020B0400000000000000" pitchFamily="49" charset="-128"/>
                <a:ea typeface="BIZ UDゴシック" panose="020B0400000000000000" pitchFamily="49" charset="-128"/>
                <a:cs typeface="Meiryo UI" panose="020B0604030504040204" pitchFamily="50" charset="-128"/>
              </a:rPr>
              <a:t>資料</a:t>
            </a:r>
            <a:r>
              <a:rPr kumimoji="1" lang="ja-JP" altLang="en-US" sz="1709" dirty="0" smtClean="0">
                <a:solidFill>
                  <a:srgbClr val="002060"/>
                </a:solidFill>
                <a:latin typeface="BIZ UDゴシック" panose="020B0400000000000000" pitchFamily="49" charset="-128"/>
                <a:ea typeface="BIZ UDゴシック" panose="020B0400000000000000" pitchFamily="49" charset="-128"/>
                <a:cs typeface="Meiryo UI" panose="020B0604030504040204" pitchFamily="50" charset="-128"/>
              </a:rPr>
              <a:t>１</a:t>
            </a:r>
            <a:endParaRPr kumimoji="1" lang="en-US" altLang="ja-JP" sz="1709" dirty="0">
              <a:solidFill>
                <a:srgbClr val="002060"/>
              </a:solidFill>
              <a:latin typeface="BIZ UDゴシック" panose="020B0400000000000000" pitchFamily="49" charset="-128"/>
              <a:ea typeface="BIZ UDゴシック" panose="020B0400000000000000" pitchFamily="49" charset="-128"/>
              <a:cs typeface="Meiryo UI" panose="020B0604030504040204" pitchFamily="50" charset="-128"/>
            </a:endParaRPr>
          </a:p>
        </p:txBody>
      </p:sp>
    </p:spTree>
    <p:extLst>
      <p:ext uri="{BB962C8B-B14F-4D97-AF65-F5344CB8AC3E}">
        <p14:creationId xmlns:p14="http://schemas.microsoft.com/office/powerpoint/2010/main" val="1266739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8" name="ホームベース 7"/>
          <p:cNvSpPr/>
          <p:nvPr/>
        </p:nvSpPr>
        <p:spPr>
          <a:xfrm>
            <a:off x="138545" y="313729"/>
            <a:ext cx="2520000" cy="432000"/>
          </a:xfrm>
          <a:prstGeom prst="homePlate">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white"/>
                </a:solidFill>
                <a:effectLst/>
                <a:uLnTx/>
                <a:uFillTx/>
                <a:latin typeface="BIZ UDゴシック" panose="020B0400000000000000" pitchFamily="49" charset="-128"/>
                <a:ea typeface="BIZ UDゴシック" panose="020B0400000000000000" pitchFamily="49" charset="-128"/>
                <a:cs typeface="+mn-cs"/>
              </a:rPr>
              <a:t>　目　的</a:t>
            </a:r>
            <a:endParaRPr kumimoji="1" lang="ja-JP" altLang="en-US" sz="1600" b="1" i="0" u="none" strike="noStrike" kern="1200" cap="none" spc="0" normalizeH="0" baseline="0" noProof="0" dirty="0">
              <a:ln>
                <a:noFill/>
              </a:ln>
              <a:solidFill>
                <a:prstClr val="white"/>
              </a:solidFill>
              <a:effectLst/>
              <a:uLnTx/>
              <a:uFillTx/>
              <a:latin typeface="BIZ UDゴシック" panose="020B0400000000000000" pitchFamily="49" charset="-128"/>
              <a:ea typeface="BIZ UDゴシック" panose="020B0400000000000000" pitchFamily="49" charset="-128"/>
              <a:cs typeface="+mn-cs"/>
            </a:endParaRPr>
          </a:p>
        </p:txBody>
      </p:sp>
      <p:sp>
        <p:nvSpPr>
          <p:cNvPr id="9" name="ホームベース 8"/>
          <p:cNvSpPr/>
          <p:nvPr/>
        </p:nvSpPr>
        <p:spPr>
          <a:xfrm>
            <a:off x="138545" y="1719993"/>
            <a:ext cx="2520000" cy="432000"/>
          </a:xfrm>
          <a:prstGeom prst="homePlate">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white"/>
                </a:solidFill>
                <a:effectLst/>
                <a:uLnTx/>
                <a:uFillTx/>
                <a:latin typeface="BIZ UDゴシック" panose="020B0400000000000000" pitchFamily="49" charset="-128"/>
                <a:ea typeface="BIZ UDゴシック" panose="020B0400000000000000" pitchFamily="49" charset="-128"/>
                <a:cs typeface="+mn-cs"/>
              </a:rPr>
              <a:t>　メンバー</a:t>
            </a:r>
            <a:endParaRPr kumimoji="1" lang="ja-JP" altLang="en-US" sz="1600" b="1" i="0" u="none" strike="noStrike" kern="1200" cap="none" spc="0" normalizeH="0" baseline="0" noProof="0" dirty="0">
              <a:ln>
                <a:noFill/>
              </a:ln>
              <a:solidFill>
                <a:prstClr val="white"/>
              </a:solidFill>
              <a:effectLst/>
              <a:uLnTx/>
              <a:uFillTx/>
              <a:latin typeface="BIZ UDゴシック" panose="020B0400000000000000" pitchFamily="49" charset="-128"/>
              <a:ea typeface="BIZ UDゴシック" panose="020B0400000000000000" pitchFamily="49" charset="-128"/>
              <a:cs typeface="+mn-cs"/>
            </a:endParaRPr>
          </a:p>
        </p:txBody>
      </p:sp>
      <p:graphicFrame>
        <p:nvGraphicFramePr>
          <p:cNvPr id="11" name="表 10"/>
          <p:cNvGraphicFramePr>
            <a:graphicFrameLocks noGrp="1"/>
          </p:cNvGraphicFramePr>
          <p:nvPr>
            <p:extLst>
              <p:ext uri="{D42A27DB-BD31-4B8C-83A1-F6EECF244321}">
                <p14:modId xmlns:p14="http://schemas.microsoft.com/office/powerpoint/2010/main" val="3739288560"/>
              </p:ext>
            </p:extLst>
          </p:nvPr>
        </p:nvGraphicFramePr>
        <p:xfrm>
          <a:off x="264459" y="2449050"/>
          <a:ext cx="8698240" cy="3780001"/>
        </p:xfrm>
        <a:graphic>
          <a:graphicData uri="http://schemas.openxmlformats.org/drawingml/2006/table">
            <a:tbl>
              <a:tblPr firstRow="1" firstCol="1" bandRow="1">
                <a:tableStyleId>{5940675A-B579-460E-94D1-54222C63F5DA}</a:tableStyleId>
              </a:tblPr>
              <a:tblGrid>
                <a:gridCol w="1750240">
                  <a:extLst>
                    <a:ext uri="{9D8B030D-6E8A-4147-A177-3AD203B41FA5}">
                      <a16:colId xmlns:a16="http://schemas.microsoft.com/office/drawing/2014/main" val="2022094995"/>
                    </a:ext>
                  </a:extLst>
                </a:gridCol>
                <a:gridCol w="4320000">
                  <a:extLst>
                    <a:ext uri="{9D8B030D-6E8A-4147-A177-3AD203B41FA5}">
                      <a16:colId xmlns:a16="http://schemas.microsoft.com/office/drawing/2014/main" val="1404609525"/>
                    </a:ext>
                  </a:extLst>
                </a:gridCol>
                <a:gridCol w="2628000">
                  <a:extLst>
                    <a:ext uri="{9D8B030D-6E8A-4147-A177-3AD203B41FA5}">
                      <a16:colId xmlns:a16="http://schemas.microsoft.com/office/drawing/2014/main" val="3579589072"/>
                    </a:ext>
                  </a:extLst>
                </a:gridCol>
              </a:tblGrid>
              <a:tr h="482211">
                <a:tc>
                  <a:txBody>
                    <a:bodyPr/>
                    <a:lstStyle/>
                    <a:p>
                      <a:pPr algn="ctr">
                        <a:spcAft>
                          <a:spcPts val="0"/>
                        </a:spcAft>
                      </a:pPr>
                      <a:r>
                        <a:rPr lang="ja-JP" sz="1600" kern="100" dirty="0" smtClean="0">
                          <a:effectLst/>
                          <a:latin typeface="BIZ UDゴシック" panose="020B0400000000000000" pitchFamily="49" charset="-128"/>
                          <a:ea typeface="BIZ UDゴシック" panose="020B0400000000000000" pitchFamily="49" charset="-128"/>
                        </a:rPr>
                        <a:t>氏</a:t>
                      </a:r>
                      <a:r>
                        <a:rPr lang="ja-JP" altLang="en-US" sz="1600" kern="100" dirty="0" smtClean="0">
                          <a:effectLst/>
                          <a:latin typeface="BIZ UDゴシック" panose="020B0400000000000000" pitchFamily="49" charset="-128"/>
                          <a:ea typeface="BIZ UDゴシック" panose="020B0400000000000000" pitchFamily="49" charset="-128"/>
                        </a:rPr>
                        <a:t>　　</a:t>
                      </a:r>
                      <a:r>
                        <a:rPr lang="ja-JP" sz="1600" kern="100" dirty="0" smtClean="0">
                          <a:effectLst/>
                          <a:latin typeface="BIZ UDゴシック" panose="020B0400000000000000" pitchFamily="49" charset="-128"/>
                          <a:ea typeface="BIZ UDゴシック" panose="020B0400000000000000" pitchFamily="49" charset="-128"/>
                        </a:rPr>
                        <a:t>名</a:t>
                      </a:r>
                      <a:endParaRPr lang="ja-JP" sz="16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68580" marR="68580" marT="36000" marB="36000" anchor="ctr">
                    <a:solidFill>
                      <a:schemeClr val="accent1">
                        <a:lumMod val="20000"/>
                        <a:lumOff val="80000"/>
                      </a:schemeClr>
                    </a:solidFill>
                  </a:tcPr>
                </a:tc>
                <a:tc>
                  <a:txBody>
                    <a:bodyPr/>
                    <a:lstStyle/>
                    <a:p>
                      <a:pPr algn="ctr">
                        <a:spcAft>
                          <a:spcPts val="0"/>
                        </a:spcAft>
                      </a:pPr>
                      <a:r>
                        <a:rPr lang="ja-JP" sz="1600" kern="100" dirty="0" smtClean="0">
                          <a:effectLst/>
                          <a:latin typeface="BIZ UDゴシック" panose="020B0400000000000000" pitchFamily="49" charset="-128"/>
                          <a:ea typeface="BIZ UDゴシック" panose="020B0400000000000000" pitchFamily="49" charset="-128"/>
                        </a:rPr>
                        <a:t>職</a:t>
                      </a:r>
                      <a:r>
                        <a:rPr lang="ja-JP" altLang="en-US" sz="1600" kern="100" dirty="0" smtClean="0">
                          <a:effectLst/>
                          <a:latin typeface="BIZ UDゴシック" panose="020B0400000000000000" pitchFamily="49" charset="-128"/>
                          <a:ea typeface="BIZ UDゴシック" panose="020B0400000000000000" pitchFamily="49" charset="-128"/>
                        </a:rPr>
                        <a:t>　　</a:t>
                      </a:r>
                      <a:r>
                        <a:rPr lang="ja-JP" sz="1600" kern="100" dirty="0" smtClean="0">
                          <a:effectLst/>
                          <a:latin typeface="BIZ UDゴシック" panose="020B0400000000000000" pitchFamily="49" charset="-128"/>
                          <a:ea typeface="BIZ UDゴシック" panose="020B0400000000000000" pitchFamily="49" charset="-128"/>
                        </a:rPr>
                        <a:t>名</a:t>
                      </a:r>
                      <a:endParaRPr lang="ja-JP" sz="16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68580" marR="68580" marT="36000" marB="36000" anchor="ctr">
                    <a:solidFill>
                      <a:schemeClr val="accent1">
                        <a:lumMod val="20000"/>
                        <a:lumOff val="80000"/>
                      </a:schemeClr>
                    </a:solidFill>
                  </a:tcPr>
                </a:tc>
                <a:tc>
                  <a:txBody>
                    <a:bodyPr/>
                    <a:lstStyle/>
                    <a:p>
                      <a:pPr algn="ctr">
                        <a:spcAft>
                          <a:spcPts val="0"/>
                        </a:spcAft>
                      </a:pPr>
                      <a:r>
                        <a:rPr lang="ja-JP" altLang="en-US" sz="1600" kern="100" dirty="0" smtClean="0">
                          <a:effectLst/>
                          <a:latin typeface="BIZ UDゴシック" panose="020B0400000000000000" pitchFamily="49" charset="-128"/>
                          <a:ea typeface="BIZ UDゴシック" panose="020B0400000000000000" pitchFamily="49" charset="-128"/>
                          <a:cs typeface="Times New Roman" panose="02020603050405020304" pitchFamily="18" charset="0"/>
                        </a:rPr>
                        <a:t>専門・研究分野等</a:t>
                      </a:r>
                      <a:endParaRPr lang="ja-JP" sz="16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68580" marR="68580" marT="36000" marB="36000" anchor="ctr">
                    <a:solidFill>
                      <a:schemeClr val="accent1">
                        <a:lumMod val="20000"/>
                        <a:lumOff val="80000"/>
                      </a:schemeClr>
                    </a:solidFill>
                  </a:tcPr>
                </a:tc>
                <a:extLst>
                  <a:ext uri="{0D108BD9-81ED-4DB2-BD59-A6C34878D82A}">
                    <a16:rowId xmlns:a16="http://schemas.microsoft.com/office/drawing/2014/main" val="4037556737"/>
                  </a:ext>
                </a:extLst>
              </a:tr>
              <a:tr h="659558">
                <a:tc>
                  <a:txBody>
                    <a:bodyPr/>
                    <a:lstStyle/>
                    <a:p>
                      <a:pPr algn="ctr">
                        <a:lnSpc>
                          <a:spcPts val="1300"/>
                        </a:lnSpc>
                        <a:spcAft>
                          <a:spcPts val="0"/>
                        </a:spcAft>
                      </a:pPr>
                      <a:r>
                        <a:rPr lang="ja-JP" sz="1600" kern="100" dirty="0" smtClean="0">
                          <a:effectLst/>
                          <a:latin typeface="BIZ UDゴシック" panose="020B0400000000000000" pitchFamily="49" charset="-128"/>
                          <a:ea typeface="BIZ UDゴシック" panose="020B0400000000000000" pitchFamily="49" charset="-128"/>
                        </a:rPr>
                        <a:t>伊藤</a:t>
                      </a:r>
                      <a:r>
                        <a:rPr lang="ja-JP" sz="1600" kern="100" dirty="0">
                          <a:effectLst/>
                          <a:latin typeface="BIZ UDゴシック" panose="020B0400000000000000" pitchFamily="49" charset="-128"/>
                          <a:ea typeface="BIZ UDゴシック" panose="020B0400000000000000" pitchFamily="49" charset="-128"/>
                        </a:rPr>
                        <a:t>　正次</a:t>
                      </a:r>
                      <a:endParaRPr lang="ja-JP" sz="16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68580" marR="68580" marT="36000" marB="36000" anchor="ctr"/>
                </a:tc>
                <a:tc>
                  <a:txBody>
                    <a:bodyPr/>
                    <a:lstStyle/>
                    <a:p>
                      <a:pPr algn="just">
                        <a:lnSpc>
                          <a:spcPts val="1300"/>
                        </a:lnSpc>
                        <a:spcAft>
                          <a:spcPts val="0"/>
                        </a:spcAft>
                      </a:pPr>
                      <a:r>
                        <a:rPr lang="ja-JP" sz="1600" kern="100" dirty="0">
                          <a:effectLst/>
                          <a:latin typeface="BIZ UDゴシック" panose="020B0400000000000000" pitchFamily="49" charset="-128"/>
                          <a:ea typeface="BIZ UDゴシック" panose="020B0400000000000000" pitchFamily="49" charset="-128"/>
                        </a:rPr>
                        <a:t>東京都立</a:t>
                      </a:r>
                      <a:r>
                        <a:rPr lang="ja-JP" sz="1600" kern="100" dirty="0" smtClean="0">
                          <a:effectLst/>
                          <a:latin typeface="BIZ UDゴシック" panose="020B0400000000000000" pitchFamily="49" charset="-128"/>
                          <a:ea typeface="BIZ UDゴシック" panose="020B0400000000000000" pitchFamily="49" charset="-128"/>
                        </a:rPr>
                        <a:t>大学</a:t>
                      </a:r>
                      <a:r>
                        <a:rPr lang="ja-JP" altLang="en-US" sz="1600" kern="100" dirty="0" smtClean="0">
                          <a:effectLst/>
                          <a:latin typeface="BIZ UDゴシック" panose="020B0400000000000000" pitchFamily="49" charset="-128"/>
                          <a:ea typeface="BIZ UDゴシック" panose="020B0400000000000000" pitchFamily="49" charset="-128"/>
                        </a:rPr>
                        <a:t>　</a:t>
                      </a:r>
                      <a:r>
                        <a:rPr lang="ja-JP" sz="1600" kern="100" dirty="0" smtClean="0">
                          <a:effectLst/>
                          <a:latin typeface="BIZ UDゴシック" panose="020B0400000000000000" pitchFamily="49" charset="-128"/>
                          <a:ea typeface="BIZ UDゴシック" panose="020B0400000000000000" pitchFamily="49" charset="-128"/>
                        </a:rPr>
                        <a:t>法学部</a:t>
                      </a:r>
                      <a:r>
                        <a:rPr lang="ja-JP" altLang="en-US" sz="1600" kern="100" dirty="0" smtClean="0">
                          <a:effectLst/>
                          <a:latin typeface="BIZ UDゴシック" panose="020B0400000000000000" pitchFamily="49" charset="-128"/>
                          <a:ea typeface="BIZ UDゴシック" panose="020B0400000000000000" pitchFamily="49" charset="-128"/>
                        </a:rPr>
                        <a:t>　</a:t>
                      </a:r>
                      <a:r>
                        <a:rPr lang="ja-JP" sz="1600" kern="100" dirty="0" smtClean="0">
                          <a:effectLst/>
                          <a:latin typeface="BIZ UDゴシック" panose="020B0400000000000000" pitchFamily="49" charset="-128"/>
                          <a:ea typeface="BIZ UDゴシック" panose="020B0400000000000000" pitchFamily="49" charset="-128"/>
                        </a:rPr>
                        <a:t>教授</a:t>
                      </a:r>
                      <a:endParaRPr lang="ja-JP" sz="16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68580" marR="68580" marT="36000" marB="36000" anchor="ctr"/>
                </a:tc>
                <a:tc>
                  <a:txBody>
                    <a:bodyPr/>
                    <a:lstStyle/>
                    <a:p>
                      <a:pPr algn="just">
                        <a:lnSpc>
                          <a:spcPts val="1300"/>
                        </a:lnSpc>
                        <a:spcAft>
                          <a:spcPts val="0"/>
                        </a:spcAft>
                      </a:pPr>
                      <a:r>
                        <a:rPr lang="ja-JP" altLang="en-US" sz="1600" kern="100" dirty="0" smtClean="0">
                          <a:effectLst/>
                          <a:latin typeface="BIZ UDゴシック" panose="020B0400000000000000" pitchFamily="49" charset="-128"/>
                          <a:ea typeface="BIZ UDゴシック" panose="020B0400000000000000" pitchFamily="49" charset="-128"/>
                          <a:cs typeface="Times New Roman" panose="02020603050405020304" pitchFamily="18" charset="0"/>
                        </a:rPr>
                        <a:t>行政学・都市行政論</a:t>
                      </a:r>
                      <a:endParaRPr lang="ja-JP" sz="16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68580" marR="68580" marT="36000" marB="36000" anchor="ctr"/>
                </a:tc>
                <a:extLst>
                  <a:ext uri="{0D108BD9-81ED-4DB2-BD59-A6C34878D82A}">
                    <a16:rowId xmlns:a16="http://schemas.microsoft.com/office/drawing/2014/main" val="2784800715"/>
                  </a:ext>
                </a:extLst>
              </a:tr>
              <a:tr h="659558">
                <a:tc>
                  <a:txBody>
                    <a:bodyPr/>
                    <a:lstStyle/>
                    <a:p>
                      <a:pPr algn="ctr">
                        <a:lnSpc>
                          <a:spcPts val="1300"/>
                        </a:lnSpc>
                        <a:spcAft>
                          <a:spcPts val="0"/>
                        </a:spcAft>
                      </a:pPr>
                      <a:r>
                        <a:rPr lang="ja-JP" sz="1600" kern="100" dirty="0" smtClean="0">
                          <a:effectLst/>
                          <a:latin typeface="BIZ UDゴシック" panose="020B0400000000000000" pitchFamily="49" charset="-128"/>
                          <a:ea typeface="BIZ UDゴシック" panose="020B0400000000000000" pitchFamily="49" charset="-128"/>
                        </a:rPr>
                        <a:t>大屋</a:t>
                      </a:r>
                      <a:r>
                        <a:rPr lang="ja-JP" sz="1600" kern="100" dirty="0">
                          <a:effectLst/>
                          <a:latin typeface="BIZ UDゴシック" panose="020B0400000000000000" pitchFamily="49" charset="-128"/>
                          <a:ea typeface="BIZ UDゴシック" panose="020B0400000000000000" pitchFamily="49" charset="-128"/>
                        </a:rPr>
                        <a:t>　雄裕</a:t>
                      </a:r>
                      <a:endParaRPr lang="ja-JP" sz="16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68580" marR="68580" marT="36000" marB="36000" anchor="ctr"/>
                </a:tc>
                <a:tc>
                  <a:txBody>
                    <a:bodyPr/>
                    <a:lstStyle/>
                    <a:p>
                      <a:pPr algn="just">
                        <a:lnSpc>
                          <a:spcPts val="1300"/>
                        </a:lnSpc>
                        <a:spcAft>
                          <a:spcPts val="0"/>
                        </a:spcAft>
                      </a:pPr>
                      <a:r>
                        <a:rPr lang="ja-JP" sz="1600" kern="100" dirty="0">
                          <a:effectLst/>
                          <a:latin typeface="BIZ UDゴシック" panose="020B0400000000000000" pitchFamily="49" charset="-128"/>
                          <a:ea typeface="BIZ UDゴシック" panose="020B0400000000000000" pitchFamily="49" charset="-128"/>
                        </a:rPr>
                        <a:t>慶應義塾</a:t>
                      </a:r>
                      <a:r>
                        <a:rPr lang="ja-JP" sz="1600" kern="100" dirty="0" smtClean="0">
                          <a:effectLst/>
                          <a:latin typeface="BIZ UDゴシック" panose="020B0400000000000000" pitchFamily="49" charset="-128"/>
                          <a:ea typeface="BIZ UDゴシック" panose="020B0400000000000000" pitchFamily="49" charset="-128"/>
                        </a:rPr>
                        <a:t>大学</a:t>
                      </a:r>
                      <a:r>
                        <a:rPr lang="ja-JP" altLang="en-US" sz="1600" kern="100" dirty="0" smtClean="0">
                          <a:effectLst/>
                          <a:latin typeface="BIZ UDゴシック" panose="020B0400000000000000" pitchFamily="49" charset="-128"/>
                          <a:ea typeface="BIZ UDゴシック" panose="020B0400000000000000" pitchFamily="49" charset="-128"/>
                        </a:rPr>
                        <a:t>　</a:t>
                      </a:r>
                      <a:r>
                        <a:rPr lang="ja-JP" sz="1600" kern="100" dirty="0" smtClean="0">
                          <a:effectLst/>
                          <a:latin typeface="BIZ UDゴシック" panose="020B0400000000000000" pitchFamily="49" charset="-128"/>
                          <a:ea typeface="BIZ UDゴシック" panose="020B0400000000000000" pitchFamily="49" charset="-128"/>
                        </a:rPr>
                        <a:t>法学部</a:t>
                      </a:r>
                      <a:r>
                        <a:rPr lang="ja-JP" altLang="en-US" sz="1600" kern="100" dirty="0" smtClean="0">
                          <a:effectLst/>
                          <a:latin typeface="BIZ UDゴシック" panose="020B0400000000000000" pitchFamily="49" charset="-128"/>
                          <a:ea typeface="BIZ UDゴシック" panose="020B0400000000000000" pitchFamily="49" charset="-128"/>
                        </a:rPr>
                        <a:t>　</a:t>
                      </a:r>
                      <a:r>
                        <a:rPr lang="ja-JP" sz="1600" kern="100" dirty="0" smtClean="0">
                          <a:effectLst/>
                          <a:latin typeface="BIZ UDゴシック" panose="020B0400000000000000" pitchFamily="49" charset="-128"/>
                          <a:ea typeface="BIZ UDゴシック" panose="020B0400000000000000" pitchFamily="49" charset="-128"/>
                        </a:rPr>
                        <a:t>教授</a:t>
                      </a:r>
                      <a:endParaRPr lang="ja-JP" sz="16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68580" marR="68580" marT="36000" marB="36000" anchor="ctr"/>
                </a:tc>
                <a:tc>
                  <a:txBody>
                    <a:bodyPr/>
                    <a:lstStyle/>
                    <a:p>
                      <a:pPr algn="just">
                        <a:lnSpc>
                          <a:spcPts val="1300"/>
                        </a:lnSpc>
                        <a:spcAft>
                          <a:spcPts val="0"/>
                        </a:spcAft>
                      </a:pPr>
                      <a:r>
                        <a:rPr lang="ja-JP" altLang="en-US" sz="1600" kern="100" dirty="0" smtClean="0">
                          <a:effectLst/>
                          <a:latin typeface="BIZ UDゴシック" panose="020B0400000000000000" pitchFamily="49" charset="-128"/>
                          <a:ea typeface="BIZ UDゴシック" panose="020B0400000000000000" pitchFamily="49" charset="-128"/>
                          <a:cs typeface="Times New Roman" panose="02020603050405020304" pitchFamily="18" charset="0"/>
                        </a:rPr>
                        <a:t>法哲学</a:t>
                      </a:r>
                      <a:endParaRPr lang="ja-JP" sz="16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68580" marR="68580" marT="36000" marB="36000" anchor="ctr"/>
                </a:tc>
                <a:extLst>
                  <a:ext uri="{0D108BD9-81ED-4DB2-BD59-A6C34878D82A}">
                    <a16:rowId xmlns:a16="http://schemas.microsoft.com/office/drawing/2014/main" val="2423610739"/>
                  </a:ext>
                </a:extLst>
              </a:tr>
              <a:tr h="659558">
                <a:tc>
                  <a:txBody>
                    <a:bodyPr/>
                    <a:lstStyle/>
                    <a:p>
                      <a:pPr algn="ctr">
                        <a:lnSpc>
                          <a:spcPts val="1300"/>
                        </a:lnSpc>
                        <a:spcAft>
                          <a:spcPts val="0"/>
                        </a:spcAft>
                      </a:pPr>
                      <a:r>
                        <a:rPr lang="ja-JP" sz="1600" kern="100" dirty="0" smtClean="0">
                          <a:effectLst/>
                          <a:latin typeface="BIZ UDゴシック" panose="020B0400000000000000" pitchFamily="49" charset="-128"/>
                          <a:ea typeface="BIZ UDゴシック" panose="020B0400000000000000" pitchFamily="49" charset="-128"/>
                        </a:rPr>
                        <a:t>倉本</a:t>
                      </a:r>
                      <a:r>
                        <a:rPr lang="ja-JP" sz="1600" kern="100" dirty="0">
                          <a:effectLst/>
                          <a:latin typeface="BIZ UDゴシック" panose="020B0400000000000000" pitchFamily="49" charset="-128"/>
                          <a:ea typeface="BIZ UDゴシック" panose="020B0400000000000000" pitchFamily="49" charset="-128"/>
                        </a:rPr>
                        <a:t>　宜史</a:t>
                      </a:r>
                      <a:endParaRPr lang="ja-JP" sz="16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68580" marR="68580" marT="36000" marB="36000" anchor="ctr"/>
                </a:tc>
                <a:tc>
                  <a:txBody>
                    <a:bodyPr/>
                    <a:lstStyle/>
                    <a:p>
                      <a:pPr algn="just">
                        <a:lnSpc>
                          <a:spcPts val="1300"/>
                        </a:lnSpc>
                        <a:spcAft>
                          <a:spcPts val="0"/>
                        </a:spcAft>
                      </a:pPr>
                      <a:r>
                        <a:rPr lang="ja-JP" sz="1600" kern="100" dirty="0">
                          <a:effectLst/>
                          <a:latin typeface="BIZ UDゴシック" panose="020B0400000000000000" pitchFamily="49" charset="-128"/>
                          <a:ea typeface="BIZ UDゴシック" panose="020B0400000000000000" pitchFamily="49" charset="-128"/>
                        </a:rPr>
                        <a:t>京都</a:t>
                      </a:r>
                      <a:r>
                        <a:rPr lang="ja-JP" sz="1600" kern="100" dirty="0" smtClean="0">
                          <a:effectLst/>
                          <a:latin typeface="BIZ UDゴシック" panose="020B0400000000000000" pitchFamily="49" charset="-128"/>
                          <a:ea typeface="BIZ UDゴシック" panose="020B0400000000000000" pitchFamily="49" charset="-128"/>
                        </a:rPr>
                        <a:t>産業大学</a:t>
                      </a:r>
                      <a:r>
                        <a:rPr lang="ja-JP" altLang="en-US" sz="1600" kern="100" dirty="0" smtClean="0">
                          <a:effectLst/>
                          <a:latin typeface="BIZ UDゴシック" panose="020B0400000000000000" pitchFamily="49" charset="-128"/>
                          <a:ea typeface="BIZ UDゴシック" panose="020B0400000000000000" pitchFamily="49" charset="-128"/>
                        </a:rPr>
                        <a:t>　</a:t>
                      </a:r>
                      <a:r>
                        <a:rPr lang="ja-JP" sz="1600" kern="100" dirty="0" smtClean="0">
                          <a:effectLst/>
                          <a:latin typeface="BIZ UDゴシック" panose="020B0400000000000000" pitchFamily="49" charset="-128"/>
                          <a:ea typeface="BIZ UDゴシック" panose="020B0400000000000000" pitchFamily="49" charset="-128"/>
                        </a:rPr>
                        <a:t>経済学部</a:t>
                      </a:r>
                      <a:r>
                        <a:rPr lang="ja-JP" altLang="en-US" sz="1600" kern="100" dirty="0" smtClean="0">
                          <a:effectLst/>
                          <a:latin typeface="BIZ UDゴシック" panose="020B0400000000000000" pitchFamily="49" charset="-128"/>
                          <a:ea typeface="BIZ UDゴシック" panose="020B0400000000000000" pitchFamily="49" charset="-128"/>
                        </a:rPr>
                        <a:t>　</a:t>
                      </a:r>
                      <a:r>
                        <a:rPr lang="ja-JP" sz="1600" kern="100" dirty="0" smtClean="0">
                          <a:effectLst/>
                          <a:latin typeface="BIZ UDゴシック" panose="020B0400000000000000" pitchFamily="49" charset="-128"/>
                          <a:ea typeface="BIZ UDゴシック" panose="020B0400000000000000" pitchFamily="49" charset="-128"/>
                        </a:rPr>
                        <a:t>准</a:t>
                      </a:r>
                      <a:r>
                        <a:rPr lang="ja-JP" sz="1600" kern="100" dirty="0">
                          <a:effectLst/>
                          <a:latin typeface="BIZ UDゴシック" panose="020B0400000000000000" pitchFamily="49" charset="-128"/>
                          <a:ea typeface="BIZ UDゴシック" panose="020B0400000000000000" pitchFamily="49" charset="-128"/>
                        </a:rPr>
                        <a:t>教授</a:t>
                      </a:r>
                      <a:endParaRPr lang="ja-JP" sz="16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68580" marR="68580" marT="36000" marB="36000" anchor="ctr"/>
                </a:tc>
                <a:tc>
                  <a:txBody>
                    <a:bodyPr/>
                    <a:lstStyle/>
                    <a:p>
                      <a:pPr algn="just">
                        <a:lnSpc>
                          <a:spcPts val="1300"/>
                        </a:lnSpc>
                        <a:spcAft>
                          <a:spcPts val="0"/>
                        </a:spcAft>
                      </a:pPr>
                      <a:r>
                        <a:rPr lang="ja-JP" altLang="en-US" sz="1600" kern="100" dirty="0" smtClean="0">
                          <a:effectLst/>
                          <a:latin typeface="BIZ UDゴシック" panose="020B0400000000000000" pitchFamily="49" charset="-128"/>
                          <a:ea typeface="BIZ UDゴシック" panose="020B0400000000000000" pitchFamily="49" charset="-128"/>
                          <a:cs typeface="Times New Roman" panose="02020603050405020304" pitchFamily="18" charset="0"/>
                        </a:rPr>
                        <a:t>経済政策・地方財政</a:t>
                      </a:r>
                      <a:endParaRPr lang="ja-JP" sz="16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68580" marR="68580" marT="36000" marB="36000" anchor="ctr"/>
                </a:tc>
                <a:extLst>
                  <a:ext uri="{0D108BD9-81ED-4DB2-BD59-A6C34878D82A}">
                    <a16:rowId xmlns:a16="http://schemas.microsoft.com/office/drawing/2014/main" val="517844645"/>
                  </a:ext>
                </a:extLst>
              </a:tr>
              <a:tr h="659558">
                <a:tc>
                  <a:txBody>
                    <a:bodyPr/>
                    <a:lstStyle/>
                    <a:p>
                      <a:pPr algn="ctr">
                        <a:lnSpc>
                          <a:spcPts val="1300"/>
                        </a:lnSpc>
                        <a:spcAft>
                          <a:spcPts val="0"/>
                        </a:spcAft>
                      </a:pPr>
                      <a:r>
                        <a:rPr lang="ja-JP" sz="1600" kern="100" dirty="0" smtClean="0">
                          <a:effectLst/>
                          <a:latin typeface="BIZ UDゴシック" panose="020B0400000000000000" pitchFamily="49" charset="-128"/>
                          <a:ea typeface="BIZ UDゴシック" panose="020B0400000000000000" pitchFamily="49" charset="-128"/>
                        </a:rPr>
                        <a:t>後藤</a:t>
                      </a:r>
                      <a:r>
                        <a:rPr lang="ja-JP" sz="1600" kern="100" dirty="0">
                          <a:effectLst/>
                          <a:latin typeface="BIZ UDゴシック" panose="020B0400000000000000" pitchFamily="49" charset="-128"/>
                          <a:ea typeface="BIZ UDゴシック" panose="020B0400000000000000" pitchFamily="49" charset="-128"/>
                        </a:rPr>
                        <a:t>　玲子</a:t>
                      </a:r>
                      <a:endParaRPr lang="ja-JP" sz="16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68580" marR="68580" marT="36000" marB="36000" anchor="ctr"/>
                </a:tc>
                <a:tc>
                  <a:txBody>
                    <a:bodyPr/>
                    <a:lstStyle/>
                    <a:p>
                      <a:pPr algn="just">
                        <a:lnSpc>
                          <a:spcPts val="1300"/>
                        </a:lnSpc>
                        <a:spcAft>
                          <a:spcPts val="0"/>
                        </a:spcAft>
                      </a:pPr>
                      <a:r>
                        <a:rPr lang="ja-JP" sz="1600" kern="100" dirty="0">
                          <a:effectLst/>
                          <a:latin typeface="BIZ UDゴシック" panose="020B0400000000000000" pitchFamily="49" charset="-128"/>
                          <a:ea typeface="BIZ UDゴシック" panose="020B0400000000000000" pitchFamily="49" charset="-128"/>
                        </a:rPr>
                        <a:t>茨城</a:t>
                      </a:r>
                      <a:r>
                        <a:rPr lang="ja-JP" sz="1600" kern="100" dirty="0" smtClean="0">
                          <a:effectLst/>
                          <a:latin typeface="BIZ UDゴシック" panose="020B0400000000000000" pitchFamily="49" charset="-128"/>
                          <a:ea typeface="BIZ UDゴシック" panose="020B0400000000000000" pitchFamily="49" charset="-128"/>
                        </a:rPr>
                        <a:t>大学</a:t>
                      </a:r>
                      <a:r>
                        <a:rPr lang="ja-JP" altLang="en-US" sz="1600" kern="100" dirty="0" smtClean="0">
                          <a:effectLst/>
                          <a:latin typeface="BIZ UDゴシック" panose="020B0400000000000000" pitchFamily="49" charset="-128"/>
                          <a:ea typeface="BIZ UDゴシック" panose="020B0400000000000000" pitchFamily="49" charset="-128"/>
                        </a:rPr>
                        <a:t>　</a:t>
                      </a:r>
                      <a:r>
                        <a:rPr lang="ja-JP" sz="1600" kern="100" dirty="0" smtClean="0">
                          <a:effectLst/>
                          <a:latin typeface="BIZ UDゴシック" panose="020B0400000000000000" pitchFamily="49" charset="-128"/>
                          <a:ea typeface="BIZ UDゴシック" panose="020B0400000000000000" pitchFamily="49" charset="-128"/>
                        </a:rPr>
                        <a:t>人文</a:t>
                      </a:r>
                      <a:r>
                        <a:rPr lang="ja-JP" sz="1600" kern="100" dirty="0">
                          <a:effectLst/>
                          <a:latin typeface="BIZ UDゴシック" panose="020B0400000000000000" pitchFamily="49" charset="-128"/>
                          <a:ea typeface="BIZ UDゴシック" panose="020B0400000000000000" pitchFamily="49" charset="-128"/>
                        </a:rPr>
                        <a:t>社会</a:t>
                      </a:r>
                      <a:r>
                        <a:rPr lang="ja-JP" sz="1600" kern="100" dirty="0" smtClean="0">
                          <a:effectLst/>
                          <a:latin typeface="BIZ UDゴシック" panose="020B0400000000000000" pitchFamily="49" charset="-128"/>
                          <a:ea typeface="BIZ UDゴシック" panose="020B0400000000000000" pitchFamily="49" charset="-128"/>
                        </a:rPr>
                        <a:t>科学部</a:t>
                      </a:r>
                      <a:r>
                        <a:rPr lang="ja-JP" altLang="en-US" sz="1600" kern="100" dirty="0" smtClean="0">
                          <a:effectLst/>
                          <a:latin typeface="BIZ UDゴシック" panose="020B0400000000000000" pitchFamily="49" charset="-128"/>
                          <a:ea typeface="BIZ UDゴシック" panose="020B0400000000000000" pitchFamily="49" charset="-128"/>
                        </a:rPr>
                        <a:t>　</a:t>
                      </a:r>
                      <a:r>
                        <a:rPr lang="ja-JP" sz="1600" kern="100" dirty="0" smtClean="0">
                          <a:effectLst/>
                          <a:latin typeface="BIZ UDゴシック" panose="020B0400000000000000" pitchFamily="49" charset="-128"/>
                          <a:ea typeface="BIZ UDゴシック" panose="020B0400000000000000" pitchFamily="49" charset="-128"/>
                        </a:rPr>
                        <a:t>教授</a:t>
                      </a:r>
                      <a:endParaRPr lang="ja-JP" sz="16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68580" marR="68580" marT="36000" marB="36000" anchor="ctr"/>
                </a:tc>
                <a:tc>
                  <a:txBody>
                    <a:bodyPr/>
                    <a:lstStyle/>
                    <a:p>
                      <a:pPr algn="just">
                        <a:lnSpc>
                          <a:spcPct val="100000"/>
                        </a:lnSpc>
                        <a:spcAft>
                          <a:spcPts val="0"/>
                        </a:spcAft>
                      </a:pPr>
                      <a:r>
                        <a:rPr lang="ja-JP" altLang="en-US" sz="1600" kern="100" smtClean="0">
                          <a:effectLst/>
                          <a:latin typeface="BIZ UDゴシック" panose="020B0400000000000000" pitchFamily="49" charset="-128"/>
                          <a:ea typeface="BIZ UDゴシック" panose="020B0400000000000000" pitchFamily="49" charset="-128"/>
                          <a:cs typeface="Times New Roman" panose="02020603050405020304" pitchFamily="18" charset="0"/>
                        </a:rPr>
                        <a:t>政策評価</a:t>
                      </a:r>
                      <a:endParaRPr lang="ja-JP" altLang="en-US" sz="1600" kern="100" dirty="0" smtClean="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68580" marR="68580" marT="36000" marB="36000" anchor="ctr"/>
                </a:tc>
                <a:extLst>
                  <a:ext uri="{0D108BD9-81ED-4DB2-BD59-A6C34878D82A}">
                    <a16:rowId xmlns:a16="http://schemas.microsoft.com/office/drawing/2014/main" val="1249114132"/>
                  </a:ext>
                </a:extLst>
              </a:tr>
              <a:tr h="659558">
                <a:tc>
                  <a:txBody>
                    <a:bodyPr/>
                    <a:lstStyle/>
                    <a:p>
                      <a:pPr algn="ctr">
                        <a:lnSpc>
                          <a:spcPts val="1300"/>
                        </a:lnSpc>
                        <a:spcAft>
                          <a:spcPts val="0"/>
                        </a:spcAft>
                      </a:pPr>
                      <a:r>
                        <a:rPr lang="ja-JP" sz="1600" kern="100" dirty="0" smtClean="0">
                          <a:effectLst/>
                          <a:latin typeface="BIZ UDゴシック" panose="020B0400000000000000" pitchFamily="49" charset="-128"/>
                          <a:ea typeface="BIZ UDゴシック" panose="020B0400000000000000" pitchFamily="49" charset="-128"/>
                        </a:rPr>
                        <a:t>野田</a:t>
                      </a:r>
                      <a:r>
                        <a:rPr lang="ja-JP" sz="1600" kern="100" dirty="0">
                          <a:effectLst/>
                          <a:latin typeface="BIZ UDゴシック" panose="020B0400000000000000" pitchFamily="49" charset="-128"/>
                          <a:ea typeface="BIZ UDゴシック" panose="020B0400000000000000" pitchFamily="49" charset="-128"/>
                        </a:rPr>
                        <a:t>　遊</a:t>
                      </a:r>
                      <a:endParaRPr lang="ja-JP" sz="16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68580" marR="68580" marT="36000" marB="36000" anchor="ctr"/>
                </a:tc>
                <a:tc>
                  <a:txBody>
                    <a:bodyPr/>
                    <a:lstStyle/>
                    <a:p>
                      <a:pPr algn="just">
                        <a:lnSpc>
                          <a:spcPts val="1300"/>
                        </a:lnSpc>
                        <a:spcAft>
                          <a:spcPts val="0"/>
                        </a:spcAft>
                      </a:pPr>
                      <a:r>
                        <a:rPr lang="ja-JP" sz="1600" kern="100" dirty="0">
                          <a:effectLst/>
                          <a:latin typeface="BIZ UDゴシック" panose="020B0400000000000000" pitchFamily="49" charset="-128"/>
                          <a:ea typeface="BIZ UDゴシック" panose="020B0400000000000000" pitchFamily="49" charset="-128"/>
                        </a:rPr>
                        <a:t>同志社</a:t>
                      </a:r>
                      <a:r>
                        <a:rPr lang="ja-JP" sz="1600" kern="100" dirty="0" smtClean="0">
                          <a:effectLst/>
                          <a:latin typeface="BIZ UDゴシック" panose="020B0400000000000000" pitchFamily="49" charset="-128"/>
                          <a:ea typeface="BIZ UDゴシック" panose="020B0400000000000000" pitchFamily="49" charset="-128"/>
                        </a:rPr>
                        <a:t>大学</a:t>
                      </a:r>
                      <a:r>
                        <a:rPr lang="ja-JP" altLang="en-US" sz="1600" kern="100" dirty="0" smtClean="0">
                          <a:effectLst/>
                          <a:latin typeface="BIZ UDゴシック" panose="020B0400000000000000" pitchFamily="49" charset="-128"/>
                          <a:ea typeface="BIZ UDゴシック" panose="020B0400000000000000" pitchFamily="49" charset="-128"/>
                        </a:rPr>
                        <a:t>　</a:t>
                      </a:r>
                      <a:r>
                        <a:rPr lang="ja-JP" sz="1600" kern="100" smtClean="0">
                          <a:effectLst/>
                          <a:latin typeface="BIZ UDゴシック" panose="020B0400000000000000" pitchFamily="49" charset="-128"/>
                          <a:ea typeface="BIZ UDゴシック" panose="020B0400000000000000" pitchFamily="49" charset="-128"/>
                        </a:rPr>
                        <a:t>政策学部</a:t>
                      </a:r>
                      <a:r>
                        <a:rPr lang="ja-JP" altLang="en-US" sz="1600" kern="100" smtClean="0">
                          <a:effectLst/>
                          <a:latin typeface="BIZ UDゴシック" panose="020B0400000000000000" pitchFamily="49" charset="-128"/>
                          <a:ea typeface="BIZ UDゴシック" panose="020B0400000000000000" pitchFamily="49" charset="-128"/>
                        </a:rPr>
                        <a:t>　</a:t>
                      </a:r>
                      <a:r>
                        <a:rPr lang="ja-JP" sz="1600" kern="100" smtClean="0">
                          <a:effectLst/>
                          <a:latin typeface="BIZ UDゴシック" panose="020B0400000000000000" pitchFamily="49" charset="-128"/>
                          <a:ea typeface="BIZ UDゴシック" panose="020B0400000000000000" pitchFamily="49" charset="-128"/>
                        </a:rPr>
                        <a:t>教授</a:t>
                      </a:r>
                      <a:endParaRPr lang="ja-JP" sz="16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68580" marR="68580" marT="36000" marB="36000" anchor="ctr"/>
                </a:tc>
                <a:tc>
                  <a:txBody>
                    <a:bodyPr/>
                    <a:lstStyle/>
                    <a:p>
                      <a:pPr algn="just">
                        <a:lnSpc>
                          <a:spcPts val="1300"/>
                        </a:lnSpc>
                        <a:spcAft>
                          <a:spcPts val="0"/>
                        </a:spcAft>
                      </a:pPr>
                      <a:r>
                        <a:rPr lang="ja-JP" altLang="en-US" sz="1600" kern="100" dirty="0" smtClean="0">
                          <a:effectLst/>
                          <a:latin typeface="BIZ UDゴシック" panose="020B0400000000000000" pitchFamily="49" charset="-128"/>
                          <a:ea typeface="BIZ UDゴシック" panose="020B0400000000000000" pitchFamily="49" charset="-128"/>
                          <a:cs typeface="Times New Roman" panose="02020603050405020304" pitchFamily="18" charset="0"/>
                        </a:rPr>
                        <a:t>行政学・地方自治論</a:t>
                      </a:r>
                      <a:endParaRPr lang="ja-JP" sz="16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68580" marR="68580" marT="36000" marB="36000" anchor="ctr"/>
                </a:tc>
                <a:extLst>
                  <a:ext uri="{0D108BD9-81ED-4DB2-BD59-A6C34878D82A}">
                    <a16:rowId xmlns:a16="http://schemas.microsoft.com/office/drawing/2014/main" val="2133306348"/>
                  </a:ext>
                </a:extLst>
              </a:tr>
            </a:tbl>
          </a:graphicData>
        </a:graphic>
      </p:graphicFrame>
      <p:sp>
        <p:nvSpPr>
          <p:cNvPr id="14" name="Rectangle 4"/>
          <p:cNvSpPr>
            <a:spLocks noChangeArrowheads="1"/>
          </p:cNvSpPr>
          <p:nvPr/>
        </p:nvSpPr>
        <p:spPr bwMode="auto">
          <a:xfrm>
            <a:off x="23223" y="926252"/>
            <a:ext cx="797846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20002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200025" algn="l" defTabSz="914400" rtl="0" eaLnBrk="0" fontAlgn="base" latinLnBrk="0" hangingPunct="0">
              <a:lnSpc>
                <a:spcPct val="100000"/>
              </a:lnSpc>
              <a:spcBef>
                <a:spcPct val="0"/>
              </a:spcBef>
              <a:spcAft>
                <a:spcPct val="0"/>
              </a:spcAft>
              <a:buClrTx/>
              <a:buSzTx/>
              <a:buFontTx/>
              <a:buNone/>
              <a:tabLst/>
              <a:defRPr/>
            </a:pPr>
            <a:r>
              <a:rPr kumimoji="0" lang="ja-JP" altLang="en-US" sz="1600" b="0" i="0" u="none" strike="noStrike" kern="12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rPr>
              <a:t>国への働きかけに向けた、大阪の</a:t>
            </a:r>
            <a:r>
              <a:rPr kumimoji="0" lang="ja-JP" altLang="ja-JP" sz="1600" b="0" i="0" u="none" strike="noStrike" kern="12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rPr>
              <a:t>副首都</a:t>
            </a:r>
            <a:r>
              <a:rPr kumimoji="0" lang="ja-JP" altLang="en-US" sz="1600" b="0" i="0" u="none" strike="noStrike" kern="12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rPr>
              <a:t>化を後押しする仕組みづくりに関する</a:t>
            </a:r>
            <a:r>
              <a:rPr kumimoji="0" lang="ja-JP" altLang="ja-JP" sz="1600" b="0" i="0" u="none" strike="noStrike" kern="12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rPr>
              <a:t>検討</a:t>
            </a:r>
            <a:endParaRPr kumimoji="0" lang="ja-JP" altLang="ja-JP" sz="3600" b="0" i="0" u="none" strike="noStrike" kern="12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p:txBody>
      </p:sp>
      <p:sp>
        <p:nvSpPr>
          <p:cNvPr id="2" name="スライド番号プレースホルダー 1"/>
          <p:cNvSpPr>
            <a:spLocks noGrp="1"/>
          </p:cNvSpPr>
          <p:nvPr>
            <p:ph type="sldNum" sz="quarter" idx="12"/>
          </p:nvPr>
        </p:nvSpPr>
        <p:spPr/>
        <p:txBody>
          <a:bodyPr/>
          <a:lstStyle/>
          <a:p>
            <a:fld id="{6C70B0F2-96E1-428C-9FDB-41BD8D4E5E46}" type="slidenum">
              <a:rPr kumimoji="1" lang="ja-JP" altLang="en-US" sz="1600" b="1">
                <a:solidFill>
                  <a:schemeClr val="tx1"/>
                </a:solidFill>
                <a:latin typeface="BIZ UDゴシック" panose="020B0400000000000000" pitchFamily="49" charset="-128"/>
                <a:ea typeface="BIZ UDゴシック" panose="020B0400000000000000" pitchFamily="49" charset="-128"/>
              </a:rPr>
              <a:pPr/>
              <a:t>1</a:t>
            </a:fld>
            <a:endParaRPr kumimoji="1" lang="ja-JP" altLang="en-US" sz="1600" b="1">
              <a:solidFill>
                <a:schemeClr val="tx1"/>
              </a:solidFill>
              <a:latin typeface="BIZ UDゴシック" panose="020B0400000000000000" pitchFamily="49" charset="-128"/>
              <a:ea typeface="BIZ UDゴシック" panose="020B0400000000000000" pitchFamily="49" charset="-128"/>
            </a:endParaRPr>
          </a:p>
        </p:txBody>
      </p:sp>
      <p:sp>
        <p:nvSpPr>
          <p:cNvPr id="3" name="テキスト ボックス 2"/>
          <p:cNvSpPr txBox="1"/>
          <p:nvPr/>
        </p:nvSpPr>
        <p:spPr>
          <a:xfrm>
            <a:off x="6457950" y="2151993"/>
            <a:ext cx="2493818" cy="276999"/>
          </a:xfrm>
          <a:prstGeom prst="rect">
            <a:avLst/>
          </a:prstGeom>
          <a:noFill/>
        </p:spPr>
        <p:txBody>
          <a:bodyPr wrap="square" rtlCol="0">
            <a:spAutoFit/>
          </a:bodyPr>
          <a:lstStyle/>
          <a:p>
            <a:pPr algn="r"/>
            <a:r>
              <a:rPr kumimoji="1" lang="ja-JP" altLang="en-US" sz="1200" dirty="0" smtClean="0">
                <a:latin typeface="BIZ UDゴシック" panose="020B0400000000000000" pitchFamily="49" charset="-128"/>
                <a:ea typeface="BIZ UDゴシック" panose="020B0400000000000000" pitchFamily="49" charset="-128"/>
              </a:rPr>
              <a:t>（五十音順・敬称略）</a:t>
            </a:r>
            <a:endParaRPr kumimoji="1" lang="ja-JP" altLang="en-US" sz="1200" dirty="0">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2305849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ホームベース 3"/>
          <p:cNvSpPr/>
          <p:nvPr/>
        </p:nvSpPr>
        <p:spPr>
          <a:xfrm>
            <a:off x="138543" y="422524"/>
            <a:ext cx="4959929" cy="648000"/>
          </a:xfrm>
          <a:prstGeom prst="homePlate">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1600" b="1" dirty="0">
                <a:solidFill>
                  <a:prstClr val="white"/>
                </a:solidFill>
                <a:latin typeface="BIZ UDゴシック" panose="020B0400000000000000" pitchFamily="49" charset="-128"/>
                <a:ea typeface="BIZ UDゴシック" panose="020B0400000000000000" pitchFamily="49" charset="-128"/>
              </a:rPr>
              <a:t>　</a:t>
            </a:r>
            <a:r>
              <a:rPr kumimoji="1" lang="ja-JP" altLang="en-US" sz="1600" b="1" dirty="0" smtClean="0">
                <a:solidFill>
                  <a:prstClr val="white"/>
                </a:solidFill>
                <a:latin typeface="BIZ UDゴシック" panose="020B0400000000000000" pitchFamily="49" charset="-128"/>
                <a:ea typeface="BIZ UDゴシック" panose="020B0400000000000000" pitchFamily="49" charset="-128"/>
              </a:rPr>
              <a:t>現時点で想定している</a:t>
            </a:r>
            <a:r>
              <a:rPr kumimoji="1" lang="ja-JP" altLang="en-US" sz="1600" b="1" i="0" u="none" strike="noStrike" kern="1200" cap="none" spc="0" normalizeH="0" baseline="0" noProof="0" dirty="0" smtClean="0">
                <a:ln>
                  <a:noFill/>
                </a:ln>
                <a:solidFill>
                  <a:prstClr val="white"/>
                </a:solidFill>
                <a:effectLst/>
                <a:uLnTx/>
                <a:uFillTx/>
                <a:latin typeface="BIZ UDゴシック" panose="020B0400000000000000" pitchFamily="49" charset="-128"/>
                <a:ea typeface="BIZ UDゴシック" panose="020B0400000000000000" pitchFamily="49" charset="-128"/>
                <a:cs typeface="+mn-cs"/>
              </a:rPr>
              <a:t>検討項目と</a:t>
            </a:r>
            <a:r>
              <a:rPr kumimoji="1" lang="en-US" altLang="ja-JP" sz="1600" b="1" i="0" u="none" strike="noStrike" kern="1200" cap="none" spc="0" normalizeH="0" baseline="0" noProof="0" dirty="0" smtClean="0">
                <a:ln>
                  <a:noFill/>
                </a:ln>
                <a:solidFill>
                  <a:prstClr val="white"/>
                </a:solidFill>
                <a:effectLst/>
                <a:uLnTx/>
                <a:uFillTx/>
                <a:latin typeface="BIZ UDゴシック" panose="020B0400000000000000" pitchFamily="49" charset="-128"/>
                <a:ea typeface="BIZ UDゴシック" panose="020B0400000000000000" pitchFamily="49" charset="-128"/>
                <a:cs typeface="+mn-cs"/>
              </a:rPr>
              <a:t/>
            </a:r>
            <a:br>
              <a:rPr kumimoji="1" lang="en-US" altLang="ja-JP" sz="1600" b="1" i="0" u="none" strike="noStrike" kern="1200" cap="none" spc="0" normalizeH="0" baseline="0" noProof="0" dirty="0" smtClean="0">
                <a:ln>
                  <a:noFill/>
                </a:ln>
                <a:solidFill>
                  <a:prstClr val="white"/>
                </a:solidFill>
                <a:effectLst/>
                <a:uLnTx/>
                <a:uFillTx/>
                <a:latin typeface="BIZ UDゴシック" panose="020B0400000000000000" pitchFamily="49" charset="-128"/>
                <a:ea typeface="BIZ UDゴシック" panose="020B0400000000000000" pitchFamily="49" charset="-128"/>
                <a:cs typeface="+mn-cs"/>
              </a:rPr>
            </a:br>
            <a:r>
              <a:rPr kumimoji="1" lang="ja-JP" altLang="en-US" sz="1600" b="1" i="0" u="none" strike="noStrike" kern="1200" cap="none" spc="0" normalizeH="0" baseline="0" noProof="0" dirty="0" smtClean="0">
                <a:ln>
                  <a:noFill/>
                </a:ln>
                <a:solidFill>
                  <a:prstClr val="white"/>
                </a:solidFill>
                <a:effectLst/>
                <a:uLnTx/>
                <a:uFillTx/>
                <a:latin typeface="BIZ UDゴシック" panose="020B0400000000000000" pitchFamily="49" charset="-128"/>
                <a:ea typeface="BIZ UDゴシック" panose="020B0400000000000000" pitchFamily="49" charset="-128"/>
                <a:cs typeface="+mn-cs"/>
              </a:rPr>
              <a:t>　概ねのスケジュール</a:t>
            </a:r>
            <a:endParaRPr kumimoji="1" lang="ja-JP" altLang="en-US" sz="1600" b="1" i="0" u="none" strike="noStrike" kern="1200" cap="none" spc="0" normalizeH="0" baseline="0" noProof="0" dirty="0">
              <a:ln>
                <a:noFill/>
              </a:ln>
              <a:solidFill>
                <a:prstClr val="white"/>
              </a:solidFill>
              <a:effectLst/>
              <a:uLnTx/>
              <a:uFillTx/>
              <a:latin typeface="BIZ UDゴシック" panose="020B0400000000000000" pitchFamily="49" charset="-128"/>
              <a:ea typeface="BIZ UDゴシック" panose="020B0400000000000000" pitchFamily="49" charset="-128"/>
              <a:cs typeface="+mn-cs"/>
            </a:endParaRPr>
          </a:p>
        </p:txBody>
      </p:sp>
      <p:sp>
        <p:nvSpPr>
          <p:cNvPr id="5" name="正方形/長方形 4"/>
          <p:cNvSpPr/>
          <p:nvPr/>
        </p:nvSpPr>
        <p:spPr>
          <a:xfrm>
            <a:off x="304801" y="1336102"/>
            <a:ext cx="8700654" cy="3824124"/>
          </a:xfrm>
          <a:prstGeom prst="rect">
            <a:avLst/>
          </a:prstGeom>
        </p:spPr>
        <p:txBody>
          <a:bodyPr wrap="square">
            <a:spAutoFit/>
          </a:bodyPr>
          <a:lstStyle/>
          <a:p>
            <a:pPr marL="342900" lvl="0" indent="-342900">
              <a:lnSpc>
                <a:spcPts val="1800"/>
              </a:lnSpc>
              <a:spcAft>
                <a:spcPts val="600"/>
              </a:spcAft>
              <a:buFont typeface="+mj-cs"/>
              <a:buAutoNum type="arabicDbPlain"/>
              <a:defRPr/>
            </a:pPr>
            <a:r>
              <a:rPr kumimoji="0" lang="ja-JP" altLang="en-US" sz="1600" b="0" i="0" u="none" strike="noStrike" kern="1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rPr>
              <a:t>「集権・画一・一極集中」型と</a:t>
            </a:r>
            <a:r>
              <a:rPr lang="ja-JP" altLang="en-US" sz="1600" kern="100" dirty="0">
                <a:solidFill>
                  <a:prstClr val="black"/>
                </a:solidFill>
                <a:latin typeface="BIZ UDゴシック" panose="020B0400000000000000" pitchFamily="49" charset="-128"/>
                <a:ea typeface="BIZ UDゴシック" panose="020B0400000000000000" pitchFamily="49" charset="-128"/>
                <a:cs typeface="Times New Roman" panose="02020603050405020304" pitchFamily="18" charset="0"/>
              </a:rPr>
              <a:t>「自律・分散</a:t>
            </a:r>
            <a:r>
              <a:rPr kumimoji="0" lang="ja-JP" altLang="en-US" sz="1600" b="0" i="0" u="none" strike="noStrike" kern="100" cap="none" spc="0" normalizeH="0" baseline="0" noProof="0" smtClean="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rPr>
              <a:t>・ネットワーク</a:t>
            </a:r>
            <a:r>
              <a:rPr kumimoji="0" lang="ja-JP" altLang="en-US" sz="1600" b="0" i="0" u="none" strike="noStrike" kern="1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rPr>
              <a:t>」型について、以下のような観点から幅広く議論</a:t>
            </a:r>
            <a:endParaRPr kumimoji="0" lang="ja-JP" altLang="ja-JP" sz="1600" b="0" i="0" u="sng" strike="noStrike" kern="1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endParaRPr>
          </a:p>
          <a:p>
            <a:pPr marL="742950" lvl="1" indent="-285750">
              <a:lnSpc>
                <a:spcPts val="1800"/>
              </a:lnSpc>
              <a:spcAft>
                <a:spcPts val="300"/>
              </a:spcAft>
              <a:buFont typeface="+mj-ea"/>
              <a:buAutoNum type="circleNumDbPlain"/>
              <a:defRPr/>
            </a:pPr>
            <a:r>
              <a:rPr lang="ja-JP" altLang="en-US" sz="1600" kern="100" dirty="0" smtClean="0">
                <a:solidFill>
                  <a:prstClr val="black"/>
                </a:solidFill>
                <a:latin typeface="BIZ UDゴシック" panose="020B0400000000000000" pitchFamily="49" charset="-128"/>
                <a:ea typeface="BIZ UDゴシック" panose="020B0400000000000000" pitchFamily="49" charset="-128"/>
                <a:cs typeface="Times New Roman" panose="02020603050405020304" pitchFamily="18" charset="0"/>
              </a:rPr>
              <a:t>経済、危機事象</a:t>
            </a:r>
            <a:r>
              <a:rPr kumimoji="0" lang="ja-JP" altLang="en-US" sz="1600" b="0" i="0" u="none" strike="noStrike" kern="1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rPr>
              <a:t>（通信・ＩＴ、金融、物流</a:t>
            </a:r>
            <a:r>
              <a:rPr kumimoji="0" lang="ja-JP" altLang="ja-JP" sz="1600" b="0" i="0" u="none" strike="noStrike" kern="1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rPr>
              <a:t>等</a:t>
            </a:r>
            <a:r>
              <a:rPr kumimoji="0" lang="ja-JP" altLang="en-US" sz="1600" b="0" i="0" u="none" strike="noStrike" kern="1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rPr>
              <a:t>）</a:t>
            </a:r>
            <a:endParaRPr kumimoji="0" lang="ja-JP" altLang="ja-JP" sz="1600" b="0" i="0" u="none" strike="noStrike" kern="1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endParaRPr>
          </a:p>
          <a:p>
            <a:pPr marL="742950" lvl="1" indent="-285750">
              <a:lnSpc>
                <a:spcPts val="1800"/>
              </a:lnSpc>
              <a:spcAft>
                <a:spcPts val="300"/>
              </a:spcAft>
              <a:buFont typeface="+mj-ea"/>
              <a:buAutoNum type="circleNumDbPlain"/>
              <a:defRPr/>
            </a:pPr>
            <a:r>
              <a:rPr kumimoji="0" lang="ja-JP" altLang="ja-JP" sz="1600" b="0" i="0" u="none" strike="noStrike" kern="1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rPr>
              <a:t>大阪</a:t>
            </a:r>
            <a:r>
              <a:rPr kumimoji="0" lang="ja-JP" altLang="ja-JP" sz="1600" b="0" i="0" u="none" strike="noStrike" kern="1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rPr>
              <a:t>の都市の</a:t>
            </a:r>
            <a:r>
              <a:rPr kumimoji="0" lang="ja-JP" altLang="ja-JP" sz="1600" b="0" i="0" u="none" strike="noStrike" kern="1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rPr>
              <a:t>広がり</a:t>
            </a:r>
            <a:r>
              <a:rPr lang="ja-JP" altLang="en-US" sz="1600" kern="100" dirty="0">
                <a:solidFill>
                  <a:prstClr val="black"/>
                </a:solidFill>
                <a:latin typeface="BIZ UDゴシック" panose="020B0400000000000000" pitchFamily="49" charset="-128"/>
                <a:ea typeface="BIZ UDゴシック" panose="020B0400000000000000" pitchFamily="49" charset="-128"/>
                <a:cs typeface="Times New Roman" panose="02020603050405020304" pitchFamily="18" charset="0"/>
              </a:rPr>
              <a:t>と</a:t>
            </a:r>
            <a:r>
              <a:rPr lang="ja-JP" altLang="en-US" sz="1600" kern="100" dirty="0" smtClean="0">
                <a:solidFill>
                  <a:prstClr val="black"/>
                </a:solidFill>
                <a:latin typeface="BIZ UDゴシック" panose="020B0400000000000000" pitchFamily="49" charset="-128"/>
                <a:ea typeface="BIZ UDゴシック" panose="020B0400000000000000" pitchFamily="49" charset="-128"/>
                <a:cs typeface="Times New Roman" panose="02020603050405020304" pitchFamily="18" charset="0"/>
              </a:rPr>
              <a:t>圏域（</a:t>
            </a:r>
            <a:r>
              <a:rPr kumimoji="0" lang="ja-JP" altLang="ja-JP" sz="1600" b="0" i="0" u="none" strike="noStrike" kern="1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rPr>
              <a:t>大阪市 </a:t>
            </a:r>
            <a:r>
              <a:rPr kumimoji="0" lang="ja-JP" altLang="ja-JP" sz="1600" b="0" i="0" u="none" strike="noStrike" kern="1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rPr>
              <a:t>→ 大阪府 → </a:t>
            </a:r>
            <a:r>
              <a:rPr kumimoji="0" lang="ja-JP" altLang="ja-JP" sz="1600" b="0" i="0" u="none" strike="noStrike" kern="1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rPr>
              <a:t>京阪神</a:t>
            </a:r>
            <a:r>
              <a:rPr kumimoji="0" lang="ja-JP" altLang="en-US" sz="1600" b="0" i="0" u="none" strike="noStrike" kern="1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rPr>
              <a:t>）</a:t>
            </a:r>
            <a:endParaRPr kumimoji="0" lang="en-US" altLang="ja-JP" sz="1600" b="0" i="0" u="none" strike="noStrike" kern="1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endParaRPr>
          </a:p>
          <a:p>
            <a:pPr marL="742950" lvl="1" indent="-285750">
              <a:lnSpc>
                <a:spcPts val="1800"/>
              </a:lnSpc>
              <a:spcAft>
                <a:spcPts val="300"/>
              </a:spcAft>
              <a:buFont typeface="+mj-ea"/>
              <a:buAutoNum type="circleNumDbPlain"/>
              <a:defRPr/>
            </a:pPr>
            <a:r>
              <a:rPr lang="ja-JP" altLang="en-US" sz="1600" kern="100" dirty="0" smtClean="0">
                <a:solidFill>
                  <a:prstClr val="black"/>
                </a:solidFill>
                <a:latin typeface="BIZ UDゴシック" panose="020B0400000000000000" pitchFamily="49" charset="-128"/>
                <a:ea typeface="BIZ UDゴシック" panose="020B0400000000000000" pitchFamily="49" charset="-128"/>
                <a:cs typeface="Times New Roman" panose="02020603050405020304" pitchFamily="18" charset="0"/>
              </a:rPr>
              <a:t>海外</a:t>
            </a:r>
            <a:r>
              <a:rPr lang="ja-JP" altLang="en-US" sz="1600" kern="100" dirty="0">
                <a:solidFill>
                  <a:prstClr val="black"/>
                </a:solidFill>
                <a:latin typeface="BIZ UDゴシック" panose="020B0400000000000000" pitchFamily="49" charset="-128"/>
                <a:ea typeface="BIZ UDゴシック" panose="020B0400000000000000" pitchFamily="49" charset="-128"/>
                <a:cs typeface="Times New Roman" panose="02020603050405020304" pitchFamily="18" charset="0"/>
              </a:rPr>
              <a:t>の第二都市等</a:t>
            </a:r>
            <a:r>
              <a:rPr lang="ja-JP" altLang="en-US" sz="1600" kern="100" dirty="0" smtClean="0">
                <a:solidFill>
                  <a:prstClr val="black"/>
                </a:solidFill>
                <a:latin typeface="BIZ UDゴシック" panose="020B0400000000000000" pitchFamily="49" charset="-128"/>
                <a:ea typeface="BIZ UDゴシック" panose="020B0400000000000000" pitchFamily="49" charset="-128"/>
                <a:cs typeface="Times New Roman" panose="02020603050405020304" pitchFamily="18" charset="0"/>
              </a:rPr>
              <a:t>の状況（</a:t>
            </a:r>
            <a:r>
              <a:rPr lang="ja-JP" altLang="en-US" sz="1600" kern="100" dirty="0">
                <a:solidFill>
                  <a:prstClr val="black"/>
                </a:solidFill>
                <a:latin typeface="BIZ UDゴシック" panose="020B0400000000000000" pitchFamily="49" charset="-128"/>
                <a:ea typeface="BIZ UDゴシック" panose="020B0400000000000000" pitchFamily="49" charset="-128"/>
                <a:cs typeface="Times New Roman" panose="02020603050405020304" pitchFamily="18" charset="0"/>
              </a:rPr>
              <a:t>エリア、規模、国の役割・支援、地方行政等</a:t>
            </a:r>
            <a:r>
              <a:rPr lang="ja-JP" altLang="en-US" sz="1600" kern="100" dirty="0" smtClean="0">
                <a:solidFill>
                  <a:prstClr val="black"/>
                </a:solidFill>
                <a:latin typeface="BIZ UDゴシック" panose="020B0400000000000000" pitchFamily="49" charset="-128"/>
                <a:ea typeface="BIZ UDゴシック" panose="020B0400000000000000" pitchFamily="49" charset="-128"/>
                <a:cs typeface="Times New Roman" panose="02020603050405020304" pitchFamily="18" charset="0"/>
              </a:rPr>
              <a:t>）</a:t>
            </a:r>
            <a:endParaRPr lang="en-US" altLang="ja-JP" sz="1600" kern="100" dirty="0" smtClean="0">
              <a:solidFill>
                <a:prstClr val="black"/>
              </a:solidFill>
              <a:latin typeface="BIZ UDゴシック" panose="020B0400000000000000" pitchFamily="49" charset="-128"/>
              <a:ea typeface="BIZ UDゴシック" panose="020B0400000000000000" pitchFamily="49" charset="-128"/>
              <a:cs typeface="Times New Roman" panose="02020603050405020304" pitchFamily="18" charset="0"/>
            </a:endParaRPr>
          </a:p>
          <a:p>
            <a:pPr marL="742950" lvl="1" indent="-285750">
              <a:lnSpc>
                <a:spcPts val="1800"/>
              </a:lnSpc>
              <a:spcAft>
                <a:spcPts val="1200"/>
              </a:spcAft>
              <a:buFont typeface="+mj-ea"/>
              <a:buAutoNum type="circleNumDbPlain"/>
              <a:defRPr/>
            </a:pPr>
            <a:r>
              <a:rPr kumimoji="0" lang="ja-JP" altLang="en-US" sz="1600" b="0" i="0" u="none" strike="noStrike" kern="1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rPr>
              <a:t>エネルギー、ＩＴ、文化創造の観点から見た都市のあり方</a:t>
            </a:r>
            <a:endParaRPr kumimoji="0" lang="ja-JP" altLang="ja-JP" sz="1600" b="0" i="0" u="none" strike="noStrike" kern="1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endParaRPr>
          </a:p>
          <a:p>
            <a:pPr marL="342900" indent="-342900">
              <a:lnSpc>
                <a:spcPts val="1800"/>
              </a:lnSpc>
              <a:spcAft>
                <a:spcPts val="600"/>
              </a:spcAft>
              <a:buFont typeface="+mj-cs"/>
              <a:buAutoNum type="arabicDbPlain"/>
              <a:defRPr/>
            </a:pPr>
            <a:r>
              <a:rPr kumimoji="0" lang="ja-JP" altLang="en-US" sz="1600" b="0" i="0" u="none" strike="noStrike" kern="1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rPr>
              <a:t>副首都としての</a:t>
            </a:r>
            <a:r>
              <a:rPr kumimoji="0" lang="ja-JP" altLang="ja-JP" sz="1600" b="0" i="0" u="none" strike="noStrike" kern="1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rPr>
              <a:t>ある</a:t>
            </a:r>
            <a:r>
              <a:rPr kumimoji="0" lang="ja-JP" altLang="ja-JP" sz="1600" b="0" i="0" u="none" strike="noStrike" kern="1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rPr>
              <a:t>べき</a:t>
            </a:r>
            <a:r>
              <a:rPr kumimoji="0" lang="ja-JP" altLang="ja-JP" sz="1600" b="0" i="0" u="none" strike="noStrike" kern="1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rPr>
              <a:t>姿</a:t>
            </a:r>
            <a:r>
              <a:rPr lang="ja-JP" altLang="en-US" sz="1600" kern="100" dirty="0" smtClean="0">
                <a:solidFill>
                  <a:prstClr val="black"/>
                </a:solidFill>
                <a:latin typeface="BIZ UDゴシック" panose="020B0400000000000000" pitchFamily="49" charset="-128"/>
                <a:ea typeface="BIZ UDゴシック" panose="020B0400000000000000" pitchFamily="49" charset="-128"/>
                <a:cs typeface="Times New Roman" panose="02020603050405020304" pitchFamily="18" charset="0"/>
              </a:rPr>
              <a:t>とそれを支える仕組みづくりの</a:t>
            </a:r>
            <a:r>
              <a:rPr kumimoji="0" lang="ja-JP" altLang="ja-JP" sz="1600" b="0" i="0" u="none" strike="noStrike" kern="1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rPr>
              <a:t>方向性</a:t>
            </a:r>
            <a:r>
              <a:rPr kumimoji="0" lang="ja-JP" altLang="en-US" sz="1600" b="0" i="0" u="none" strike="noStrike" kern="1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rPr>
              <a:t>など</a:t>
            </a:r>
            <a:endParaRPr lang="ja-JP" altLang="en-US" sz="1600" kern="100" dirty="0" smtClean="0">
              <a:solidFill>
                <a:prstClr val="black"/>
              </a:solidFill>
              <a:latin typeface="BIZ UDゴシック" panose="020B0400000000000000" pitchFamily="49" charset="-128"/>
              <a:ea typeface="BIZ UDゴシック" panose="020B0400000000000000" pitchFamily="49" charset="-128"/>
              <a:cs typeface="Times New Roman" panose="02020603050405020304" pitchFamily="18" charset="0"/>
            </a:endParaRPr>
          </a:p>
          <a:p>
            <a:pPr marL="742950" lvl="1" indent="-285750">
              <a:lnSpc>
                <a:spcPts val="1800"/>
              </a:lnSpc>
              <a:spcAft>
                <a:spcPts val="300"/>
              </a:spcAft>
              <a:buFont typeface="+mj-ea"/>
              <a:buAutoNum type="circleNumDbPlain"/>
              <a:defRPr/>
            </a:pPr>
            <a:r>
              <a:rPr lang="ja-JP" altLang="en-US" sz="1600" kern="100" dirty="0" smtClean="0">
                <a:solidFill>
                  <a:prstClr val="black"/>
                </a:solidFill>
                <a:latin typeface="BIZ UDゴシック" panose="020B0400000000000000" pitchFamily="49" charset="-128"/>
                <a:ea typeface="BIZ UDゴシック" panose="020B0400000000000000" pitchFamily="49" charset="-128"/>
                <a:cs typeface="Times New Roman" panose="02020603050405020304" pitchFamily="18" charset="0"/>
              </a:rPr>
              <a:t>副首都の必要性</a:t>
            </a:r>
            <a:endParaRPr lang="en-US" altLang="ja-JP" sz="1600" kern="100" dirty="0" smtClean="0">
              <a:solidFill>
                <a:prstClr val="black"/>
              </a:solidFill>
              <a:latin typeface="BIZ UDゴシック" panose="020B0400000000000000" pitchFamily="49" charset="-128"/>
              <a:ea typeface="BIZ UDゴシック" panose="020B0400000000000000" pitchFamily="49" charset="-128"/>
              <a:cs typeface="Times New Roman" panose="02020603050405020304" pitchFamily="18" charset="0"/>
            </a:endParaRPr>
          </a:p>
          <a:p>
            <a:pPr marL="742950" lvl="1" indent="-285750">
              <a:lnSpc>
                <a:spcPts val="1800"/>
              </a:lnSpc>
              <a:spcAft>
                <a:spcPts val="300"/>
              </a:spcAft>
              <a:buFont typeface="+mj-ea"/>
              <a:buAutoNum type="circleNumDbPlain"/>
              <a:defRPr/>
            </a:pPr>
            <a:r>
              <a:rPr kumimoji="0" lang="ja-JP" altLang="ja-JP" sz="1600" b="0" i="0" u="none" strike="noStrike" kern="1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rPr>
              <a:t>副首都・大阪の圏域の設定</a:t>
            </a:r>
          </a:p>
          <a:p>
            <a:pPr marL="742950" marR="0" lvl="1" indent="-285750" defTabSz="457200" rtl="0" eaLnBrk="1" fontAlgn="auto" latinLnBrk="0" hangingPunct="1">
              <a:lnSpc>
                <a:spcPts val="1800"/>
              </a:lnSpc>
              <a:spcBef>
                <a:spcPts val="0"/>
              </a:spcBef>
              <a:spcAft>
                <a:spcPts val="300"/>
              </a:spcAft>
              <a:buClrTx/>
              <a:buSzTx/>
              <a:buFont typeface="+mj-ea"/>
              <a:buAutoNum type="circleNumDbPlain"/>
              <a:tabLst/>
              <a:defRPr/>
            </a:pPr>
            <a:r>
              <a:rPr kumimoji="0" lang="ja-JP" altLang="ja-JP" sz="1600" b="0" i="0" u="none" strike="noStrike" kern="1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rPr>
              <a:t>国と地方の関係</a:t>
            </a:r>
          </a:p>
          <a:p>
            <a:pPr marL="742950" marR="0" lvl="1" indent="-285750" defTabSz="457200" rtl="0" eaLnBrk="1" fontAlgn="auto" latinLnBrk="0" hangingPunct="1">
              <a:lnSpc>
                <a:spcPts val="1800"/>
              </a:lnSpc>
              <a:spcBef>
                <a:spcPts val="0"/>
              </a:spcBef>
              <a:spcAft>
                <a:spcPts val="300"/>
              </a:spcAft>
              <a:buClrTx/>
              <a:buSzTx/>
              <a:buFont typeface="+mj-ea"/>
              <a:buAutoNum type="circleNumDbPlain"/>
              <a:tabLst/>
              <a:defRPr/>
            </a:pPr>
            <a:r>
              <a:rPr kumimoji="0" lang="ja-JP" altLang="ja-JP" sz="1600" b="0" i="0" u="none" strike="noStrike" kern="1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rPr>
              <a:t>広域行政</a:t>
            </a:r>
            <a:endParaRPr kumimoji="0" lang="ja-JP" altLang="ja-JP" sz="1600" b="0" i="0" u="none" strike="noStrike" kern="1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endParaRPr>
          </a:p>
          <a:p>
            <a:pPr marL="742950" marR="0" lvl="1" indent="-285750" defTabSz="457200" rtl="0" eaLnBrk="1" fontAlgn="auto" latinLnBrk="0" hangingPunct="1">
              <a:lnSpc>
                <a:spcPts val="1800"/>
              </a:lnSpc>
              <a:spcBef>
                <a:spcPts val="0"/>
              </a:spcBef>
              <a:spcAft>
                <a:spcPts val="1200"/>
              </a:spcAft>
              <a:buClrTx/>
              <a:buSzTx/>
              <a:buFont typeface="+mj-ea"/>
              <a:buAutoNum type="circleNumDbPlain"/>
              <a:tabLst/>
              <a:defRPr/>
            </a:pPr>
            <a:r>
              <a:rPr kumimoji="0" lang="ja-JP" altLang="ja-JP" sz="1600" b="0" i="0" u="none" strike="noStrike" kern="1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rPr>
              <a:t>基礎自治</a:t>
            </a:r>
          </a:p>
          <a:p>
            <a:pPr lvl="0">
              <a:lnSpc>
                <a:spcPts val="1800"/>
              </a:lnSpc>
              <a:defRPr/>
            </a:pPr>
            <a:r>
              <a:rPr kumimoji="0" lang="ja-JP" altLang="en-US" sz="1600" b="0" i="0" u="none" strike="noStrike" kern="1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rPr>
              <a:t>３　考えられる仕組み（</a:t>
            </a:r>
            <a:r>
              <a:rPr kumimoji="0" lang="ja-JP" altLang="ja-JP" sz="1600" b="0" i="0" u="none" strike="noStrike" kern="1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rPr>
              <a:t>バリエーション</a:t>
            </a:r>
            <a:r>
              <a:rPr lang="ja-JP" altLang="en-US" sz="1600" kern="100" noProof="0" dirty="0" smtClean="0">
                <a:solidFill>
                  <a:prstClr val="black"/>
                </a:solidFill>
                <a:latin typeface="BIZ UDゴシック" panose="020B0400000000000000" pitchFamily="49" charset="-128"/>
                <a:ea typeface="BIZ UDゴシック" panose="020B0400000000000000" pitchFamily="49" charset="-128"/>
                <a:cs typeface="Times New Roman" panose="02020603050405020304" pitchFamily="18" charset="0"/>
              </a:rPr>
              <a:t>）と</a:t>
            </a:r>
            <a:r>
              <a:rPr kumimoji="0" lang="ja-JP" altLang="ja-JP" sz="1600" b="0" i="0" u="none" strike="noStrike" kern="1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rPr>
              <a:t>国支援</a:t>
            </a:r>
            <a:r>
              <a:rPr lang="ja-JP" altLang="en-US" sz="1600" kern="100" dirty="0">
                <a:solidFill>
                  <a:prstClr val="black"/>
                </a:solidFill>
                <a:latin typeface="BIZ UDゴシック" panose="020B0400000000000000" pitchFamily="49" charset="-128"/>
                <a:ea typeface="BIZ UDゴシック" panose="020B0400000000000000" pitchFamily="49" charset="-128"/>
                <a:cs typeface="Times New Roman" panose="02020603050405020304" pitchFamily="18" charset="0"/>
              </a:rPr>
              <a:t>　</a:t>
            </a:r>
            <a:endParaRPr kumimoji="0" lang="ja-JP" altLang="ja-JP" sz="1600" b="0" i="0" u="none" strike="noStrike" kern="1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endParaRPr>
          </a:p>
        </p:txBody>
      </p:sp>
      <p:sp>
        <p:nvSpPr>
          <p:cNvPr id="7" name="正方形/長方形 6"/>
          <p:cNvSpPr/>
          <p:nvPr/>
        </p:nvSpPr>
        <p:spPr>
          <a:xfrm>
            <a:off x="2606386" y="6271087"/>
            <a:ext cx="3906982" cy="323165"/>
          </a:xfrm>
          <a:prstGeom prst="rect">
            <a:avLst/>
          </a:prstGeom>
        </p:spPr>
        <p:txBody>
          <a:bodyPr wrap="square">
            <a:spAutoFit/>
          </a:bodyPr>
          <a:lstStyle/>
          <a:p>
            <a:pPr marL="89535" marR="0" lvl="0" indent="0" algn="ctr" defTabSz="457200" rtl="0" eaLnBrk="1" fontAlgn="auto" latinLnBrk="0" hangingPunct="1">
              <a:lnSpc>
                <a:spcPts val="1800"/>
              </a:lnSpc>
              <a:spcBef>
                <a:spcPts val="0"/>
              </a:spcBef>
              <a:spcAft>
                <a:spcPts val="0"/>
              </a:spcAft>
              <a:buClrTx/>
              <a:buSzTx/>
              <a:buFontTx/>
              <a:buNone/>
              <a:tabLst/>
              <a:defRPr/>
            </a:pPr>
            <a:r>
              <a:rPr lang="ja-JP" altLang="en-US" sz="1600" b="1" u="sng" kern="100" dirty="0" smtClean="0">
                <a:solidFill>
                  <a:prstClr val="black"/>
                </a:solidFill>
                <a:latin typeface="BIZ UDゴシック" panose="020B0400000000000000" pitchFamily="49" charset="-128"/>
                <a:ea typeface="BIZ UDゴシック" panose="020B0400000000000000" pitchFamily="49" charset="-128"/>
                <a:cs typeface="Times New Roman" panose="02020603050405020304" pitchFamily="18" charset="0"/>
              </a:rPr>
              <a:t>来年夏ごろをめどに一定整理</a:t>
            </a:r>
            <a:endParaRPr kumimoji="0" lang="ja-JP" altLang="ja-JP" sz="1600" b="1" i="0" u="sng" strike="noStrike" kern="1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endParaRPr>
          </a:p>
        </p:txBody>
      </p:sp>
      <p:sp>
        <p:nvSpPr>
          <p:cNvPr id="3" name="スライド番号プレースホルダー 2"/>
          <p:cNvSpPr>
            <a:spLocks noGrp="1"/>
          </p:cNvSpPr>
          <p:nvPr>
            <p:ph type="sldNum" sz="quarter" idx="12"/>
          </p:nvPr>
        </p:nvSpPr>
        <p:spPr>
          <a:xfrm>
            <a:off x="6513368" y="6388531"/>
            <a:ext cx="2057400" cy="365125"/>
          </a:xfrm>
        </p:spPr>
        <p:txBody>
          <a:bodyPr vert="horz" lIns="91440" tIns="45720" rIns="91440" bIns="45720" rtlCol="0" anchor="ctr"/>
          <a:lstStyle/>
          <a:p>
            <a:fld id="{6C70B0F2-96E1-428C-9FDB-41BD8D4E5E46}" type="slidenum">
              <a:rPr kumimoji="1" lang="ja-JP" altLang="en-US" sz="1600" b="1">
                <a:solidFill>
                  <a:schemeClr val="tx1"/>
                </a:solidFill>
                <a:latin typeface="BIZ UDゴシック" panose="020B0400000000000000" pitchFamily="49" charset="-128"/>
                <a:ea typeface="BIZ UDゴシック" panose="020B0400000000000000" pitchFamily="49" charset="-128"/>
              </a:rPr>
              <a:pPr/>
              <a:t>2</a:t>
            </a:fld>
            <a:endParaRPr kumimoji="1" lang="ja-JP" altLang="en-US" sz="1600" b="1">
              <a:solidFill>
                <a:schemeClr val="tx1"/>
              </a:solidFill>
              <a:latin typeface="BIZ UDゴシック" panose="020B0400000000000000" pitchFamily="49" charset="-128"/>
              <a:ea typeface="BIZ UDゴシック" panose="020B0400000000000000" pitchFamily="49" charset="-128"/>
            </a:endParaRPr>
          </a:p>
        </p:txBody>
      </p:sp>
      <p:sp>
        <p:nvSpPr>
          <p:cNvPr id="8" name="二等辺三角形 7"/>
          <p:cNvSpPr/>
          <p:nvPr/>
        </p:nvSpPr>
        <p:spPr>
          <a:xfrm flipV="1">
            <a:off x="3512125" y="5828269"/>
            <a:ext cx="2119746" cy="33251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457201" y="5213737"/>
            <a:ext cx="7716981" cy="323165"/>
          </a:xfrm>
          <a:prstGeom prst="rect">
            <a:avLst/>
          </a:prstGeom>
        </p:spPr>
        <p:txBody>
          <a:bodyPr wrap="square">
            <a:spAutoFit/>
          </a:bodyPr>
          <a:lstStyle/>
          <a:p>
            <a:pPr marL="89535" marR="0" lvl="0" indent="0" defTabSz="457200" rtl="0" eaLnBrk="1" fontAlgn="auto" latinLnBrk="0" hangingPunct="1">
              <a:lnSpc>
                <a:spcPts val="1800"/>
              </a:lnSpc>
              <a:spcBef>
                <a:spcPts val="0"/>
              </a:spcBef>
              <a:spcAft>
                <a:spcPts val="0"/>
              </a:spcAft>
              <a:buClrTx/>
              <a:buSzTx/>
              <a:buFontTx/>
              <a:buNone/>
              <a:tabLst/>
              <a:defRPr/>
            </a:pPr>
            <a:r>
              <a:rPr lang="en-US" altLang="ja-JP" sz="1600" kern="100" dirty="0" smtClean="0">
                <a:solidFill>
                  <a:prstClr val="black"/>
                </a:solidFill>
                <a:latin typeface="BIZ UDゴシック" panose="020B0400000000000000" pitchFamily="49" charset="-128"/>
                <a:ea typeface="BIZ UDゴシック" panose="020B0400000000000000" pitchFamily="49" charset="-128"/>
                <a:cs typeface="Times New Roman" panose="02020603050405020304" pitchFamily="18" charset="0"/>
              </a:rPr>
              <a:t>※</a:t>
            </a:r>
            <a:r>
              <a:rPr lang="ja-JP" altLang="en-US" sz="1600" kern="100" dirty="0" smtClean="0">
                <a:solidFill>
                  <a:prstClr val="black"/>
                </a:solidFill>
                <a:latin typeface="BIZ UDゴシック" panose="020B0400000000000000" pitchFamily="49" charset="-128"/>
                <a:ea typeface="BIZ UDゴシック" panose="020B0400000000000000" pitchFamily="49" charset="-128"/>
                <a:cs typeface="Times New Roman" panose="02020603050405020304" pitchFamily="18" charset="0"/>
              </a:rPr>
              <a:t>議論の進捗に応じて、特別顧問やゲストスピーカーの参加も予定</a:t>
            </a:r>
            <a:endParaRPr kumimoji="0" lang="ja-JP" altLang="ja-JP" sz="1600" i="0" strike="noStrike" kern="1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endParaRPr>
          </a:p>
        </p:txBody>
      </p:sp>
    </p:spTree>
    <p:extLst>
      <p:ext uri="{BB962C8B-B14F-4D97-AF65-F5344CB8AC3E}">
        <p14:creationId xmlns:p14="http://schemas.microsoft.com/office/powerpoint/2010/main" val="14677575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114276"/>
            <a:ext cx="8562108" cy="323165"/>
          </a:xfrm>
          <a:prstGeom prst="rect">
            <a:avLst/>
          </a:prstGeom>
        </p:spPr>
        <p:txBody>
          <a:bodyPr wrap="square">
            <a:spAutoFit/>
          </a:bodyPr>
          <a:lstStyle/>
          <a:p>
            <a:pPr marL="0" marR="0" lvl="0" indent="0" algn="just" defTabSz="457200" rtl="0" eaLnBrk="1" fontAlgn="auto" latinLnBrk="0" hangingPunct="1">
              <a:lnSpc>
                <a:spcPts val="1800"/>
              </a:lnSpc>
              <a:spcBef>
                <a:spcPts val="0"/>
              </a:spcBef>
              <a:spcAft>
                <a:spcPts val="0"/>
              </a:spcAft>
              <a:buClrTx/>
              <a:buSzTx/>
              <a:buFontTx/>
              <a:buNone/>
              <a:tabLst/>
              <a:defRPr/>
            </a:pPr>
            <a:r>
              <a:rPr kumimoji="0" lang="ja-JP" altLang="en-US" sz="1600" b="0" i="0" u="none" strike="noStrike" kern="1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rPr>
              <a:t>（参考：令和５年２月大阪府議会・大阪市会における質疑の概要）</a:t>
            </a:r>
            <a:endParaRPr kumimoji="0" lang="ja-JP" altLang="ja-JP" sz="1600" b="0" i="0" u="none" strike="noStrike" kern="1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endParaRPr>
          </a:p>
        </p:txBody>
      </p:sp>
      <p:sp>
        <p:nvSpPr>
          <p:cNvPr id="6" name="正方形/長方形 5"/>
          <p:cNvSpPr/>
          <p:nvPr/>
        </p:nvSpPr>
        <p:spPr>
          <a:xfrm>
            <a:off x="0" y="590537"/>
            <a:ext cx="8991600" cy="2631490"/>
          </a:xfrm>
          <a:prstGeom prst="rect">
            <a:avLst/>
          </a:prstGeom>
        </p:spPr>
        <p:txBody>
          <a:bodyPr wrap="square">
            <a:spAutoFit/>
          </a:bodyPr>
          <a:lstStyle/>
          <a:p>
            <a:pPr marL="442913" marR="0" lvl="0" indent="-442913" algn="just" defTabSz="457200" rtl="0" eaLnBrk="1" fontAlgn="auto" latinLnBrk="0" hangingPunct="1">
              <a:lnSpc>
                <a:spcPct val="100000"/>
              </a:lnSpc>
              <a:spcBef>
                <a:spcPts val="0"/>
              </a:spcBef>
              <a:spcAft>
                <a:spcPts val="600"/>
              </a:spcAft>
              <a:buClrTx/>
              <a:buSzTx/>
              <a:buFontTx/>
              <a:buNone/>
              <a:tabLst/>
              <a:defRPr/>
            </a:pPr>
            <a:r>
              <a:rPr kumimoji="0" lang="ja-JP" altLang="en-US" sz="1600" b="0" i="0" u="none" strike="noStrike" kern="1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rPr>
              <a:t>　Ｑ：副首都推進に向けた国への働きかけについて、今後どのような点に注力して検討を深めていくのか。</a:t>
            </a:r>
            <a:endParaRPr kumimoji="0" lang="en-US" altLang="ja-JP" sz="1600" b="0" i="0" u="none" strike="noStrike" kern="1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endParaRPr>
          </a:p>
          <a:p>
            <a:pPr marL="442913" marR="0" lvl="0" indent="-442913" algn="just"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rPr>
              <a:t>　Ａ</a:t>
            </a:r>
            <a:r>
              <a:rPr kumimoji="0" lang="ja-JP" altLang="en-US" sz="1600" b="0" i="0" u="none" strike="noStrike" kern="1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rPr>
              <a:t>：大阪が副首都と</a:t>
            </a:r>
            <a:r>
              <a:rPr kumimoji="0" lang="ja-JP" altLang="en-US" sz="1600" b="0" i="0" u="none" strike="noStrike" kern="1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rPr>
              <a:t>して、平時の日本の成長、非常時の首都機能のバックアップを担えるよう、それを後押しする仕組みや制度設計の</a:t>
            </a:r>
            <a:r>
              <a:rPr kumimoji="0" lang="ja-JP" altLang="en-US" sz="1600" b="0" i="0" u="none" strike="noStrike" kern="1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rPr>
              <a:t>検討について、知事から指示</a:t>
            </a:r>
            <a:r>
              <a:rPr kumimoji="0" lang="ja-JP" altLang="en-US" sz="1600" b="0" i="0" u="none" strike="noStrike" kern="1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rPr>
              <a:t>を受けた</a:t>
            </a:r>
            <a:r>
              <a:rPr kumimoji="0" lang="ja-JP" altLang="en-US" sz="1600" b="0" i="0" u="none" strike="noStrike" kern="1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rPr>
              <a:t>ところ。</a:t>
            </a:r>
            <a:endParaRPr kumimoji="0" lang="en-US" altLang="ja-JP" sz="1600" b="0" i="0" u="none" strike="noStrike" kern="1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endParaRPr>
          </a:p>
          <a:p>
            <a:pPr marL="442913" marR="0" lvl="0" indent="-442913" algn="just"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rPr>
              <a:t>　</a:t>
            </a:r>
            <a:r>
              <a:rPr kumimoji="0" lang="ja-JP" altLang="en-US" sz="1600" b="0" i="0" u="none" strike="noStrike" kern="1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rPr>
              <a:t>　　検討</a:t>
            </a:r>
            <a:r>
              <a:rPr kumimoji="0" lang="ja-JP" altLang="en-US" sz="1600" b="0" i="0" u="none" strike="noStrike" kern="1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rPr>
              <a:t>に</a:t>
            </a:r>
            <a:r>
              <a:rPr kumimoji="0" lang="ja-JP" altLang="en-US" sz="1600" b="0" i="0" u="none" strike="noStrike" kern="1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rPr>
              <a:t>当たっては、何故</a:t>
            </a:r>
            <a:r>
              <a:rPr kumimoji="0" lang="ja-JP" altLang="en-US" sz="1600" b="0" i="0" u="none" strike="noStrike" kern="1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rPr>
              <a:t>、東京一極集中で</a:t>
            </a:r>
            <a:r>
              <a:rPr kumimoji="0" lang="ja-JP" altLang="en-US" sz="1600" b="0" i="0" u="none" strike="noStrike" kern="1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rPr>
              <a:t>はダメなの</a:t>
            </a:r>
            <a:r>
              <a:rPr kumimoji="0" lang="ja-JP" altLang="en-US" sz="1600" b="0" i="0" u="none" strike="noStrike" kern="1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rPr>
              <a:t>か、何故、東京の危機時の対応が首都圏の</a:t>
            </a:r>
            <a:r>
              <a:rPr kumimoji="0" lang="ja-JP" altLang="en-US" sz="1600" b="0" i="0" u="none" strike="noStrike" kern="1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rPr>
              <a:t>立川</a:t>
            </a:r>
            <a:r>
              <a:rPr kumimoji="0" lang="ja-JP" altLang="en-US" sz="1600" b="0" i="0" u="none" strike="noStrike" kern="1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rPr>
              <a:t>止まり</a:t>
            </a:r>
            <a:r>
              <a:rPr kumimoji="0" lang="ja-JP" altLang="en-US" sz="1600" b="0" i="0" u="none" strike="noStrike" kern="1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rPr>
              <a:t>ではダメなの</a:t>
            </a:r>
            <a:r>
              <a:rPr kumimoji="0" lang="ja-JP" altLang="en-US" sz="1600" b="0" i="0" u="none" strike="noStrike" kern="1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rPr>
              <a:t>か、そして、成長・バックアップの役割を担うのが何故、</a:t>
            </a:r>
            <a:r>
              <a:rPr kumimoji="0" lang="ja-JP" altLang="en-US" sz="1600" b="0" i="0" u="none" strike="noStrike" kern="1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rPr>
              <a:t>副首都・大阪</a:t>
            </a:r>
            <a:r>
              <a:rPr kumimoji="0" lang="ja-JP" altLang="en-US" sz="1600" b="0" i="0" u="none" strike="noStrike" kern="1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rPr>
              <a:t>なの</a:t>
            </a:r>
            <a:r>
              <a:rPr kumimoji="0" lang="ja-JP" altLang="en-US" sz="1600" b="0" i="0" u="none" strike="noStrike" kern="1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rPr>
              <a:t>か等について、諸外国</a:t>
            </a:r>
            <a:r>
              <a:rPr kumimoji="0" lang="ja-JP" altLang="en-US" sz="1600" b="0" i="0" u="none" strike="noStrike" kern="1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rPr>
              <a:t>の首都</a:t>
            </a:r>
            <a:r>
              <a:rPr kumimoji="0" lang="ja-JP" altLang="en-US" sz="1600" b="0" i="0" u="none" strike="noStrike" kern="1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rPr>
              <a:t>とそれ</a:t>
            </a:r>
            <a:r>
              <a:rPr kumimoji="0" lang="ja-JP" altLang="en-US" sz="1600" b="0" i="0" u="none" strike="noStrike" kern="1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rPr>
              <a:t>以外の都市のあり方</a:t>
            </a:r>
            <a:r>
              <a:rPr kumimoji="0" lang="ja-JP" altLang="en-US" sz="1600" b="0" i="0" u="none" strike="noStrike" kern="1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rPr>
              <a:t>も確認</a:t>
            </a:r>
            <a:r>
              <a:rPr kumimoji="0" lang="ja-JP" altLang="en-US" sz="1600" b="0" i="0" u="none" strike="noStrike" kern="1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rPr>
              <a:t>し、それも踏まえて、いわゆる立法</a:t>
            </a:r>
            <a:r>
              <a:rPr kumimoji="0" lang="ja-JP" altLang="en-US" sz="1600" b="0" i="0" u="none" strike="noStrike" kern="1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rPr>
              <a:t>事実、副首都の必要性</a:t>
            </a:r>
            <a:r>
              <a:rPr kumimoji="0" lang="ja-JP" altLang="en-US" sz="1600" b="0" i="0" u="none" strike="noStrike" kern="1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rPr>
              <a:t>を丁寧におさえながら、国にどのように投げかけ、共感を広げていくのかも</a:t>
            </a:r>
            <a:r>
              <a:rPr kumimoji="0" lang="ja-JP" altLang="en-US" sz="1600" b="0" i="0" u="none" strike="noStrike" kern="1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rPr>
              <a:t>含め、有識者</a:t>
            </a:r>
            <a:r>
              <a:rPr kumimoji="0" lang="ja-JP" altLang="en-US" sz="1600" b="0" i="0" u="none" strike="noStrike" kern="1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rPr>
              <a:t>とも意見を交わして、納得感のあるしくみ・制度設計となるよう</a:t>
            </a:r>
            <a:r>
              <a:rPr kumimoji="0" lang="ja-JP" altLang="en-US" sz="1600" b="0" i="0" u="none" strike="noStrike" kern="1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rPr>
              <a:t>、検討</a:t>
            </a:r>
            <a:r>
              <a:rPr kumimoji="0" lang="ja-JP" altLang="en-US" sz="1600" b="0" i="0" u="none" strike="noStrike" kern="1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rPr>
              <a:t>を積み上げて</a:t>
            </a:r>
            <a:r>
              <a:rPr kumimoji="0" lang="ja-JP" altLang="en-US" sz="1600" b="0" i="0" u="none" strike="noStrike" kern="1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rPr>
              <a:t>いきたい。</a:t>
            </a:r>
            <a:endParaRPr kumimoji="0" lang="ja-JP" altLang="ja-JP" sz="1600" b="0" i="0" u="none" strike="noStrike" kern="1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endParaRPr>
          </a:p>
        </p:txBody>
      </p:sp>
      <p:sp>
        <p:nvSpPr>
          <p:cNvPr id="7" name="正方形/長方形 6"/>
          <p:cNvSpPr/>
          <p:nvPr/>
        </p:nvSpPr>
        <p:spPr>
          <a:xfrm>
            <a:off x="0" y="3859362"/>
            <a:ext cx="8562108" cy="323165"/>
          </a:xfrm>
          <a:prstGeom prst="rect">
            <a:avLst/>
          </a:prstGeom>
        </p:spPr>
        <p:txBody>
          <a:bodyPr wrap="square">
            <a:spAutoFit/>
          </a:bodyPr>
          <a:lstStyle/>
          <a:p>
            <a:pPr marL="0" marR="0" lvl="0" indent="0" algn="just" defTabSz="457200" rtl="0" eaLnBrk="1" fontAlgn="auto" latinLnBrk="0" hangingPunct="1">
              <a:lnSpc>
                <a:spcPts val="1800"/>
              </a:lnSpc>
              <a:spcBef>
                <a:spcPts val="0"/>
              </a:spcBef>
              <a:spcAft>
                <a:spcPts val="0"/>
              </a:spcAft>
              <a:buClrTx/>
              <a:buSzTx/>
              <a:buFontTx/>
              <a:buNone/>
              <a:tabLst/>
              <a:defRPr/>
            </a:pPr>
            <a:r>
              <a:rPr kumimoji="0" lang="ja-JP" altLang="en-US" sz="1600" b="0" i="0" u="none" strike="noStrike" kern="1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rPr>
              <a:t>（参考：第９回副首都推進本部（大阪府市）会議（</a:t>
            </a:r>
            <a:r>
              <a:rPr kumimoji="0" lang="en-US" altLang="ja-JP" sz="1600" b="0" i="0" u="none" strike="noStrike" kern="1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rPr>
              <a:t>2023/</a:t>
            </a:r>
            <a:r>
              <a:rPr kumimoji="0" lang="ja-JP" altLang="en-US" sz="1600" b="0" i="0" u="none" strike="noStrike" kern="1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rPr>
              <a:t>６</a:t>
            </a:r>
            <a:r>
              <a:rPr kumimoji="0" lang="en-US" altLang="ja-JP" sz="1600" b="0" i="0" u="none" strike="noStrike" kern="1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rPr>
              <a:t>/</a:t>
            </a:r>
            <a:r>
              <a:rPr kumimoji="0" lang="ja-JP" altLang="en-US" sz="1600" b="0" i="0" u="none" strike="noStrike" kern="1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rPr>
              <a:t>２）　吉村知事発言の概要）</a:t>
            </a:r>
            <a:endParaRPr kumimoji="0" lang="ja-JP" altLang="ja-JP" sz="1600" b="0" i="0" u="none" strike="noStrike" kern="1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endParaRPr>
          </a:p>
        </p:txBody>
      </p:sp>
      <p:sp>
        <p:nvSpPr>
          <p:cNvPr id="8" name="正方形/長方形 7"/>
          <p:cNvSpPr/>
          <p:nvPr/>
        </p:nvSpPr>
        <p:spPr>
          <a:xfrm>
            <a:off x="152400" y="4310406"/>
            <a:ext cx="8991600" cy="1723549"/>
          </a:xfrm>
          <a:prstGeom prst="rect">
            <a:avLst/>
          </a:prstGeom>
        </p:spPr>
        <p:txBody>
          <a:bodyPr wrap="square">
            <a:spAutoFit/>
          </a:bodyPr>
          <a:lstStyle/>
          <a:p>
            <a:pPr marL="0" marR="0" lvl="0" indent="0" algn="just" defTabSz="457200" rtl="0" eaLnBrk="1" fontAlgn="auto" latinLnBrk="0" hangingPunct="1">
              <a:lnSpc>
                <a:spcPct val="100000"/>
              </a:lnSpc>
              <a:spcBef>
                <a:spcPts val="0"/>
              </a:spcBef>
              <a:spcAft>
                <a:spcPts val="600"/>
              </a:spcAft>
              <a:buClrTx/>
              <a:buSzTx/>
              <a:buFontTx/>
              <a:buNone/>
              <a:tabLst/>
              <a:defRPr/>
            </a:pPr>
            <a:r>
              <a:rPr kumimoji="0" lang="ja-JP" altLang="en-US" sz="1600" b="0" i="0" u="none" strike="noStrike" kern="1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rPr>
              <a:t>　</a:t>
            </a:r>
            <a:r>
              <a:rPr kumimoji="0" lang="ja-JP" altLang="en-US" sz="1600" b="0" i="0" u="none" strike="noStrike" kern="1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rPr>
              <a:t>大阪のＧＤＰを２倍にするという目標を実現するため、行政の統治機構のあり方を含め、副首都の必要性、あるべき姿などについて検討してもらいたい。</a:t>
            </a:r>
            <a:endParaRPr kumimoji="0" lang="en-US" altLang="ja-JP" sz="1600" b="0" i="0" u="none" strike="noStrike" kern="1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endParaRPr>
          </a:p>
          <a:p>
            <a:pPr marL="0" marR="0" lvl="0" indent="0" algn="just" defTabSz="457200" rtl="0" eaLnBrk="1" fontAlgn="auto" latinLnBrk="0" hangingPunct="1">
              <a:lnSpc>
                <a:spcPct val="100000"/>
              </a:lnSpc>
              <a:spcBef>
                <a:spcPts val="0"/>
              </a:spcBef>
              <a:spcAft>
                <a:spcPts val="600"/>
              </a:spcAft>
              <a:buClrTx/>
              <a:buSzTx/>
              <a:buFontTx/>
              <a:buNone/>
              <a:tabLst/>
              <a:defRPr/>
            </a:pPr>
            <a:r>
              <a:rPr kumimoji="0" lang="ja-JP" altLang="en-US" sz="1600" b="0" i="0" u="none" strike="noStrike" kern="1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rPr>
              <a:t> この</a:t>
            </a:r>
            <a:r>
              <a:rPr kumimoji="0" lang="en-US" altLang="ja-JP" sz="1600" b="0" i="0" u="none" strike="noStrike" kern="1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rPr>
              <a:t>30</a:t>
            </a:r>
            <a:r>
              <a:rPr kumimoji="0" lang="ja-JP" altLang="en-US" sz="1600" b="0" i="0" u="none" strike="noStrike" kern="1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rPr>
              <a:t>年の低迷する日本の現状を踏まえ、大阪が副首都として日本の経済を引っ張るエリアとなるための位置づけ、法制度のあり方などを詰めてほしい。</a:t>
            </a:r>
            <a:endParaRPr kumimoji="0" lang="en-US" altLang="ja-JP" sz="1600" b="0" i="0" u="none" strike="noStrike" kern="1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US" altLang="ja-JP" sz="1600" b="0" i="0" u="none" strike="noStrike" kern="1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rPr>
              <a:t> </a:t>
            </a:r>
            <a:r>
              <a:rPr kumimoji="0" lang="ja-JP" altLang="en-US" sz="1600" b="0" i="0" u="none" strike="noStrike" kern="1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rPr>
              <a:t>東京の非常時に大阪が副首都として機能を発揮するため、何が必要となるのか、国との関係も含めて、ゼロベースで考えてもらいたい。</a:t>
            </a:r>
            <a:endParaRPr kumimoji="0" lang="ja-JP" altLang="ja-JP" sz="1600" b="0" i="0" u="none" strike="noStrike" kern="1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endParaRPr>
          </a:p>
        </p:txBody>
      </p:sp>
      <p:sp>
        <p:nvSpPr>
          <p:cNvPr id="3" name="スライド番号プレースホルダー 2"/>
          <p:cNvSpPr>
            <a:spLocks noGrp="1"/>
          </p:cNvSpPr>
          <p:nvPr>
            <p:ph type="sldNum" sz="quarter" idx="12"/>
          </p:nvPr>
        </p:nvSpPr>
        <p:spPr/>
        <p:txBody>
          <a:bodyPr vert="horz" lIns="91440" tIns="45720" rIns="91440" bIns="45720" rtlCol="0" anchor="ctr"/>
          <a:lstStyle/>
          <a:p>
            <a:fld id="{6C70B0F2-96E1-428C-9FDB-41BD8D4E5E46}" type="slidenum">
              <a:rPr kumimoji="1" lang="ja-JP" altLang="en-US" sz="1600" b="1">
                <a:solidFill>
                  <a:schemeClr val="tx1"/>
                </a:solidFill>
                <a:latin typeface="BIZ UDゴシック" panose="020B0400000000000000" pitchFamily="49" charset="-128"/>
                <a:ea typeface="BIZ UDゴシック" panose="020B0400000000000000" pitchFamily="49" charset="-128"/>
              </a:rPr>
              <a:pPr/>
              <a:t>3</a:t>
            </a:fld>
            <a:endParaRPr kumimoji="1" lang="ja-JP" altLang="en-US" sz="1600" b="1">
              <a:solidFill>
                <a:schemeClr val="tx1"/>
              </a:solidFill>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289562539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Meiryo UI">
      <a:majorFont>
        <a:latin typeface="Meiryo UI"/>
        <a:ea typeface="Meiryo UI"/>
        <a:cs typeface=""/>
      </a:majorFont>
      <a:minorFont>
        <a:latin typeface="Meiryo UI"/>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コメント_x3000_ xmlns="2be2acaf-88a6-4029-b366-c28176c79890"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チームサイト用共有ライブラリ" ma:contentTypeID="0x01010016B13BF77A90F249889FB5DD587B167C0039D37C264BF6024199D1523A07C22F7B" ma:contentTypeVersion="" ma:contentTypeDescription="" ma:contentTypeScope="" ma:versionID="2fd4aecbf0a67636e045d890bab3e494">
  <xsd:schema xmlns:xsd="http://www.w3.org/2001/XMLSchema" xmlns:xs="http://www.w3.org/2001/XMLSchema" xmlns:p="http://schemas.microsoft.com/office/2006/metadata/properties" xmlns:ns2="2be2acaf-88a6-4029-b366-c28176c79890" targetNamespace="http://schemas.microsoft.com/office/2006/metadata/properties" ma:root="true" ma:fieldsID="2f1a7762e99f23df00567060dae6aafc" ns2:_="">
    <xsd:import namespace="2be2acaf-88a6-4029-b366-c28176c79890"/>
    <xsd:element name="properties">
      <xsd:complexType>
        <xsd:sequence>
          <xsd:element name="documentManagement">
            <xsd:complexType>
              <xsd:all>
                <xsd:element ref="ns2:コメント_x300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e2acaf-88a6-4029-b366-c28176c79890" elementFormDefault="qualified">
    <xsd:import namespace="http://schemas.microsoft.com/office/2006/documentManagement/types"/>
    <xsd:import namespace="http://schemas.microsoft.com/office/infopath/2007/PartnerControls"/>
    <xsd:element name="コメント_x3000_" ma:index="8" nillable="true" ma:displayName="コメント　" ma:internalName="_x30b3__x30e1__x30f3__x30c8__x3000_">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0838804-5B4B-4692-B3C9-83A3CC12003B}">
  <ds:schemaRefs>
    <ds:schemaRef ds:uri="http://purl.org/dc/elements/1.1/"/>
    <ds:schemaRef ds:uri="http://schemas.microsoft.com/office/2006/metadata/properties"/>
    <ds:schemaRef ds:uri="2be2acaf-88a6-4029-b366-c28176c79890"/>
    <ds:schemaRef ds:uri="http://purl.org/dc/terms/"/>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B2CA1BF9-9EC3-4FEC-BFAE-E67E229EF193}">
  <ds:schemaRefs>
    <ds:schemaRef ds:uri="http://schemas.microsoft.com/sharepoint/v3/contenttype/forms"/>
  </ds:schemaRefs>
</ds:datastoreItem>
</file>

<file path=customXml/itemProps3.xml><?xml version="1.0" encoding="utf-8"?>
<ds:datastoreItem xmlns:ds="http://schemas.openxmlformats.org/officeDocument/2006/customXml" ds:itemID="{93698144-2A08-4995-8412-A3FC09E95D6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e2acaf-88a6-4029-b366-c28176c798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697</Words>
  <Application>Microsoft Office PowerPoint</Application>
  <PresentationFormat>画面に合わせる (4:3)</PresentationFormat>
  <Paragraphs>53</Paragraphs>
  <Slides>4</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2</vt:i4>
      </vt:variant>
      <vt:variant>
        <vt:lpstr>スライド タイトル</vt:lpstr>
      </vt:variant>
      <vt:variant>
        <vt:i4>4</vt:i4>
      </vt:variant>
    </vt:vector>
  </HeadingPairs>
  <TitlesOfParts>
    <vt:vector size="14" baseType="lpstr">
      <vt:lpstr>BIZ UDゴシック</vt:lpstr>
      <vt:lpstr>Meiryo UI</vt:lpstr>
      <vt:lpstr>游ゴシック</vt:lpstr>
      <vt:lpstr>游ゴシック Light</vt:lpstr>
      <vt:lpstr>Arial</vt:lpstr>
      <vt:lpstr>Calibri</vt:lpstr>
      <vt:lpstr>Calibri Light</vt:lpstr>
      <vt:lpstr>Times New Roman</vt:lpstr>
      <vt:lpstr>Office テーマ</vt:lpstr>
      <vt:lpstr>1_Office テーマ</vt:lpstr>
      <vt:lpstr>国への働きかけに向けた副首都化を後押しする 仕組みづくりに関する意見交換会について</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2023-08-22T07:45:35Z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0x01010016B13BF77A90F249889FB5DD587B167C0039D37C264BF6024199D1523A07C22F7B</vt:lpwstr>
  </property>
</Properties>
</file>