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4"/>
    <p:sldMasterId id="2147483672" r:id="rId5"/>
  </p:sldMasterIdLst>
  <p:notesMasterIdLst>
    <p:notesMasterId r:id="rId10"/>
  </p:notesMasterIdLst>
  <p:handoutMasterIdLst>
    <p:handoutMasterId r:id="rId11"/>
  </p:handoutMasterIdLst>
  <p:sldIdLst>
    <p:sldId id="141169266" r:id="rId6"/>
    <p:sldId id="141169291" r:id="rId7"/>
    <p:sldId id="141169289" r:id="rId8"/>
    <p:sldId id="141169290"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DAE3F3"/>
    <a:srgbClr val="008000"/>
    <a:srgbClr val="2F528F"/>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00" autoAdjust="0"/>
    <p:restoredTop sz="94660"/>
  </p:normalViewPr>
  <p:slideViewPr>
    <p:cSldViewPr snapToGrid="0">
      <p:cViewPr varScale="1">
        <p:scale>
          <a:sx n="69" d="100"/>
          <a:sy n="69" d="100"/>
        </p:scale>
        <p:origin x="1524" y="78"/>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6" cy="498475"/>
          </a:xfrm>
          <a:prstGeom prst="rect">
            <a:avLst/>
          </a:prstGeom>
        </p:spPr>
        <p:txBody>
          <a:bodyPr vert="horz" lIns="91394" tIns="45697" rIns="91394" bIns="4569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6" cy="498475"/>
          </a:xfrm>
          <a:prstGeom prst="rect">
            <a:avLst/>
          </a:prstGeom>
        </p:spPr>
        <p:txBody>
          <a:bodyPr vert="horz" lIns="91394" tIns="45697" rIns="91394" bIns="45697" rtlCol="0"/>
          <a:lstStyle>
            <a:lvl1pPr algn="r">
              <a:defRPr sz="1200"/>
            </a:lvl1pPr>
          </a:lstStyle>
          <a:p>
            <a:fld id="{232AD951-7E19-4004-B83F-A7C7A1215E4B}" type="datetimeFigureOut">
              <a:rPr kumimoji="1" lang="ja-JP" altLang="en-US" smtClean="0"/>
              <a:t>2023/8/22</a:t>
            </a:fld>
            <a:endParaRPr kumimoji="1" lang="ja-JP" altLang="en-US"/>
          </a:p>
        </p:txBody>
      </p:sp>
      <p:sp>
        <p:nvSpPr>
          <p:cNvPr id="4" name="フッター プレースホルダー 3"/>
          <p:cNvSpPr>
            <a:spLocks noGrp="1"/>
          </p:cNvSpPr>
          <p:nvPr>
            <p:ph type="ftr" sz="quarter" idx="2"/>
          </p:nvPr>
        </p:nvSpPr>
        <p:spPr>
          <a:xfrm>
            <a:off x="1" y="9440865"/>
            <a:ext cx="2949576" cy="498475"/>
          </a:xfrm>
          <a:prstGeom prst="rect">
            <a:avLst/>
          </a:prstGeom>
        </p:spPr>
        <p:txBody>
          <a:bodyPr vert="horz" lIns="91394" tIns="45697" rIns="91394" bIns="4569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6" cy="498475"/>
          </a:xfrm>
          <a:prstGeom prst="rect">
            <a:avLst/>
          </a:prstGeom>
        </p:spPr>
        <p:txBody>
          <a:bodyPr vert="horz" lIns="91394" tIns="45697" rIns="91394" bIns="45697"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49786" cy="498693"/>
          </a:xfrm>
          <a:prstGeom prst="rect">
            <a:avLst/>
          </a:prstGeom>
        </p:spPr>
        <p:txBody>
          <a:bodyPr vert="horz" lIns="91507" tIns="45754" rIns="91507" bIns="457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2"/>
            <a:ext cx="2949786" cy="498693"/>
          </a:xfrm>
          <a:prstGeom prst="rect">
            <a:avLst/>
          </a:prstGeom>
        </p:spPr>
        <p:txBody>
          <a:bodyPr vert="horz" lIns="91507" tIns="45754" rIns="91507" bIns="45754" rtlCol="0"/>
          <a:lstStyle>
            <a:lvl1pPr algn="r">
              <a:defRPr sz="1200"/>
            </a:lvl1pPr>
          </a:lstStyle>
          <a:p>
            <a:fld id="{AFD2E2CB-6C4B-4969-8D8B-067DE241F3A1}" type="datetimeFigureOut">
              <a:rPr kumimoji="1" lang="ja-JP" altLang="en-US" smtClean="0"/>
              <a:t>2023/8/22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07" tIns="45754" rIns="91507" bIns="45754"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507" tIns="45754" rIns="91507" bIns="457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50"/>
            <a:ext cx="2949786" cy="498692"/>
          </a:xfrm>
          <a:prstGeom prst="rect">
            <a:avLst/>
          </a:prstGeom>
        </p:spPr>
        <p:txBody>
          <a:bodyPr vert="horz" lIns="91507" tIns="45754" rIns="91507" bIns="457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6" cy="498692"/>
          </a:xfrm>
          <a:prstGeom prst="rect">
            <a:avLst/>
          </a:prstGeom>
        </p:spPr>
        <p:txBody>
          <a:bodyPr vert="horz" lIns="91507" tIns="45754" rIns="91507" bIns="45754"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972300" y="6356350"/>
            <a:ext cx="2057400" cy="365125"/>
          </a:xfrm>
          <a:prstGeom prst="rect">
            <a:avLst/>
          </a:prstGeom>
        </p:spPr>
        <p:txBody>
          <a:bodyPr/>
          <a:lstStyle>
            <a:lvl1pPr algn="r">
              <a:defRPr sz="16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806877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1339533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1532557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973544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17172580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11998352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5197800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2300579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12"/>
          </p:nvPr>
        </p:nvSpPr>
        <p:spPr>
          <a:xfrm>
            <a:off x="7086600" y="6376296"/>
            <a:ext cx="2057400" cy="365125"/>
          </a:xfrm>
          <a:prstGeom prst="rect">
            <a:avLst/>
          </a:prstGeom>
        </p:spPr>
        <p:txBody>
          <a:bodyPr/>
          <a:lstStyle>
            <a:lvl1pPr>
              <a:defRPr sz="16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41622156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2596368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3128168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0B0F2-96E1-428C-9FDB-41BD8D4E5E46}" type="slidenum">
              <a:rPr kumimoji="1" lang="ja-JP" altLang="en-US" smtClean="0"/>
              <a:t>‹#›</a:t>
            </a:fld>
            <a:endParaRPr kumimoji="1" lang="ja-JP" altLang="en-US"/>
          </a:p>
        </p:txBody>
      </p:sp>
    </p:spTree>
    <p:extLst>
      <p:ext uri="{BB962C8B-B14F-4D97-AF65-F5344CB8AC3E}">
        <p14:creationId xmlns:p14="http://schemas.microsoft.com/office/powerpoint/2010/main" val="252731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0" y="2566339"/>
            <a:ext cx="9144000" cy="1238250"/>
          </a:xfrm>
        </p:spPr>
        <p:txBody>
          <a:bodyPr>
            <a:normAutofit/>
          </a:bodyPr>
          <a:lstStyle/>
          <a:p>
            <a:pPr algn="ctr">
              <a:lnSpc>
                <a:spcPts val="3321"/>
              </a:lnSpc>
              <a:spcBef>
                <a:spcPts val="1139"/>
              </a:spcBef>
            </a:pPr>
            <a:r>
              <a:rPr lang="ja-JP" altLang="en-US" sz="24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国への働きかけに</a:t>
            </a:r>
            <a:r>
              <a:rPr lang="ja-JP" altLang="en-US" sz="2400" b="1"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向けた副首都化を後押しする</a:t>
            </a:r>
            <a:r>
              <a:rPr lang="en-US" altLang="ja-JP" sz="2400" b="1"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
            </a:r>
            <a:br>
              <a:rPr lang="en-US" altLang="ja-JP" sz="2400" b="1"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br>
            <a:r>
              <a:rPr lang="ja-JP" altLang="en-US" sz="2400" b="1"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仕組みづくり</a:t>
            </a:r>
            <a:r>
              <a:rPr lang="ja-JP" altLang="en-US" sz="24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に関する意見交換会について</a:t>
            </a:r>
          </a:p>
        </p:txBody>
      </p:sp>
      <p:sp>
        <p:nvSpPr>
          <p:cNvPr id="5" name="サブタイトル 4"/>
          <p:cNvSpPr>
            <a:spLocks noGrp="1"/>
          </p:cNvSpPr>
          <p:nvPr>
            <p:ph type="subTitle" idx="4294967295"/>
          </p:nvPr>
        </p:nvSpPr>
        <p:spPr>
          <a:xfrm>
            <a:off x="0" y="5050091"/>
            <a:ext cx="9144000" cy="568917"/>
          </a:xfrm>
        </p:spPr>
        <p:txBody>
          <a:bodyPr>
            <a:normAutofit/>
          </a:bodyPr>
          <a:lstStyle/>
          <a:p>
            <a:pPr marL="0" indent="0" algn="ctr">
              <a:buNone/>
            </a:pPr>
            <a:r>
              <a:rPr lang="ja-JP" altLang="en-US" sz="24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sz="2400"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728779" y="3700014"/>
            <a:ext cx="76864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909456" y="660686"/>
            <a:ext cx="6001114" cy="502702"/>
          </a:xfrm>
          <a:prstGeom prst="rect">
            <a:avLst/>
          </a:prstGeom>
          <a:noFill/>
        </p:spPr>
        <p:txBody>
          <a:bodyPr wrap="square" rtlCol="0">
            <a:spAutoFit/>
          </a:bodyPr>
          <a:lstStyle/>
          <a:p>
            <a:pPr algn="r">
              <a:lnSpc>
                <a:spcPts val="1600"/>
              </a:lnSpc>
            </a:pPr>
            <a:r>
              <a:rPr lang="en-US" altLang="ja-JP" sz="1100"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2023</a:t>
            </a:r>
            <a:r>
              <a:rPr kumimoji="1" lang="en-US" altLang="ja-JP" sz="1100"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100"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８</a:t>
            </a:r>
            <a:r>
              <a:rPr kumimoji="1" lang="en-US" altLang="ja-JP" sz="1100"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.23</a:t>
            </a:r>
            <a:endParaRPr kumimoji="1" lang="en-US" altLang="ja-JP"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endParaRPr>
          </a:p>
          <a:p>
            <a:pPr algn="r">
              <a:lnSpc>
                <a:spcPts val="1600"/>
              </a:lnSpc>
            </a:pPr>
            <a:r>
              <a:rPr lang="ja-JP" altLang="en-US" sz="110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第１回 国</a:t>
            </a:r>
            <a:r>
              <a:rPr lang="ja-JP" altLang="en-US"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への働きかけ</a:t>
            </a:r>
            <a:r>
              <a:rPr lang="ja-JP" altLang="en-US" sz="1100"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に向けた副首都化</a:t>
            </a:r>
            <a:r>
              <a:rPr lang="ja-JP" altLang="en-US"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を後押しする</a:t>
            </a:r>
            <a:r>
              <a:rPr lang="ja-JP" altLang="en-US" sz="1100"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仕組みづくりに</a:t>
            </a:r>
            <a:r>
              <a:rPr lang="ja-JP" altLang="en-US"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関する意見交換会</a:t>
            </a:r>
            <a:endParaRPr kumimoji="1" lang="ja-JP" altLang="en-US" sz="11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7483999" y="1190452"/>
            <a:ext cx="1426570"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709"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資料</a:t>
            </a:r>
            <a:r>
              <a:rPr kumimoji="1" lang="ja-JP" altLang="en-US" sz="1709" dirty="0" smtClean="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１</a:t>
            </a:r>
            <a:endParaRPr kumimoji="1" lang="en-US" altLang="ja-JP" sz="1709"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26673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ホームベース 7"/>
          <p:cNvSpPr/>
          <p:nvPr/>
        </p:nvSpPr>
        <p:spPr>
          <a:xfrm>
            <a:off x="138545" y="313729"/>
            <a:ext cx="2520000" cy="432000"/>
          </a:xfrm>
          <a:prstGeom prst="homePlat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　目　的</a:t>
            </a:r>
            <a:endParaRPr kumimoji="1" lang="ja-JP" altLang="en-US" sz="16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9" name="ホームベース 8"/>
          <p:cNvSpPr/>
          <p:nvPr/>
        </p:nvSpPr>
        <p:spPr>
          <a:xfrm>
            <a:off x="138545" y="1719993"/>
            <a:ext cx="2520000" cy="432000"/>
          </a:xfrm>
          <a:prstGeom prst="homePlat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　メンバー</a:t>
            </a:r>
            <a:endParaRPr kumimoji="1" lang="ja-JP" altLang="en-US" sz="16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graphicFrame>
        <p:nvGraphicFramePr>
          <p:cNvPr id="11" name="表 10"/>
          <p:cNvGraphicFramePr>
            <a:graphicFrameLocks noGrp="1"/>
          </p:cNvGraphicFramePr>
          <p:nvPr>
            <p:extLst>
              <p:ext uri="{D42A27DB-BD31-4B8C-83A1-F6EECF244321}">
                <p14:modId xmlns:p14="http://schemas.microsoft.com/office/powerpoint/2010/main" val="3739288560"/>
              </p:ext>
            </p:extLst>
          </p:nvPr>
        </p:nvGraphicFramePr>
        <p:xfrm>
          <a:off x="264459" y="2449050"/>
          <a:ext cx="8698240" cy="3780001"/>
        </p:xfrm>
        <a:graphic>
          <a:graphicData uri="http://schemas.openxmlformats.org/drawingml/2006/table">
            <a:tbl>
              <a:tblPr firstRow="1" firstCol="1" bandRow="1">
                <a:tableStyleId>{5940675A-B579-460E-94D1-54222C63F5DA}</a:tableStyleId>
              </a:tblPr>
              <a:tblGrid>
                <a:gridCol w="1750240">
                  <a:extLst>
                    <a:ext uri="{9D8B030D-6E8A-4147-A177-3AD203B41FA5}">
                      <a16:colId xmlns:a16="http://schemas.microsoft.com/office/drawing/2014/main" val="2022094995"/>
                    </a:ext>
                  </a:extLst>
                </a:gridCol>
                <a:gridCol w="4320000">
                  <a:extLst>
                    <a:ext uri="{9D8B030D-6E8A-4147-A177-3AD203B41FA5}">
                      <a16:colId xmlns:a16="http://schemas.microsoft.com/office/drawing/2014/main" val="1404609525"/>
                    </a:ext>
                  </a:extLst>
                </a:gridCol>
                <a:gridCol w="2628000">
                  <a:extLst>
                    <a:ext uri="{9D8B030D-6E8A-4147-A177-3AD203B41FA5}">
                      <a16:colId xmlns:a16="http://schemas.microsoft.com/office/drawing/2014/main" val="3579589072"/>
                    </a:ext>
                  </a:extLst>
                </a:gridCol>
              </a:tblGrid>
              <a:tr h="482211">
                <a:tc>
                  <a:txBody>
                    <a:bodyPr/>
                    <a:lstStyle/>
                    <a:p>
                      <a:pPr algn="ctr">
                        <a:spcAft>
                          <a:spcPts val="0"/>
                        </a:spcAft>
                      </a:pPr>
                      <a:r>
                        <a:rPr lang="ja-JP" sz="1600" kern="100" dirty="0" smtClean="0">
                          <a:effectLst/>
                          <a:latin typeface="BIZ UDゴシック" panose="020B0400000000000000" pitchFamily="49" charset="-128"/>
                          <a:ea typeface="BIZ UDゴシック" panose="020B0400000000000000" pitchFamily="49" charset="-128"/>
                        </a:rPr>
                        <a:t>氏</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名</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solidFill>
                      <a:schemeClr val="accent1">
                        <a:lumMod val="20000"/>
                        <a:lumOff val="80000"/>
                      </a:schemeClr>
                    </a:solidFill>
                  </a:tcPr>
                </a:tc>
                <a:tc>
                  <a:txBody>
                    <a:bodyPr/>
                    <a:lstStyle/>
                    <a:p>
                      <a:pPr algn="ctr">
                        <a:spcAft>
                          <a:spcPts val="0"/>
                        </a:spcAft>
                      </a:pPr>
                      <a:r>
                        <a:rPr lang="ja-JP" sz="1600" kern="100" dirty="0" smtClean="0">
                          <a:effectLst/>
                          <a:latin typeface="BIZ UDゴシック" panose="020B0400000000000000" pitchFamily="49" charset="-128"/>
                          <a:ea typeface="BIZ UDゴシック" panose="020B0400000000000000" pitchFamily="49" charset="-128"/>
                        </a:rPr>
                        <a:t>職</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名</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solidFill>
                      <a:schemeClr val="accent1">
                        <a:lumMod val="20000"/>
                        <a:lumOff val="80000"/>
                      </a:schemeClr>
                    </a:solidFill>
                  </a:tcPr>
                </a:tc>
                <a:tc>
                  <a:txBody>
                    <a:bodyPr/>
                    <a:lstStyle/>
                    <a:p>
                      <a:pPr algn="ctr">
                        <a:spcAft>
                          <a:spcPts val="0"/>
                        </a:spcAft>
                      </a:pPr>
                      <a:r>
                        <a:rPr lang="ja-JP" altLang="en-US"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専門・研究分野等</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solidFill>
                      <a:schemeClr val="accent1">
                        <a:lumMod val="20000"/>
                        <a:lumOff val="80000"/>
                      </a:schemeClr>
                    </a:solidFill>
                  </a:tcPr>
                </a:tc>
                <a:extLst>
                  <a:ext uri="{0D108BD9-81ED-4DB2-BD59-A6C34878D82A}">
                    <a16:rowId xmlns:a16="http://schemas.microsoft.com/office/drawing/2014/main" val="4037556737"/>
                  </a:ext>
                </a:extLst>
              </a:tr>
              <a:tr h="659558">
                <a:tc>
                  <a:txBody>
                    <a:bodyPr/>
                    <a:lstStyle/>
                    <a:p>
                      <a:pPr algn="ctr">
                        <a:lnSpc>
                          <a:spcPts val="1300"/>
                        </a:lnSpc>
                        <a:spcAft>
                          <a:spcPts val="0"/>
                        </a:spcAft>
                      </a:pPr>
                      <a:r>
                        <a:rPr lang="ja-JP" sz="1600" kern="100" dirty="0" smtClean="0">
                          <a:effectLst/>
                          <a:latin typeface="BIZ UDゴシック" panose="020B0400000000000000" pitchFamily="49" charset="-128"/>
                          <a:ea typeface="BIZ UDゴシック" panose="020B0400000000000000" pitchFamily="49" charset="-128"/>
                        </a:rPr>
                        <a:t>伊藤</a:t>
                      </a:r>
                      <a:r>
                        <a:rPr lang="ja-JP" sz="1600" kern="100" dirty="0">
                          <a:effectLst/>
                          <a:latin typeface="BIZ UDゴシック" panose="020B0400000000000000" pitchFamily="49" charset="-128"/>
                          <a:ea typeface="BIZ UDゴシック" panose="020B0400000000000000" pitchFamily="49" charset="-128"/>
                        </a:rPr>
                        <a:t>　正次</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sz="1600" kern="100" dirty="0">
                          <a:effectLst/>
                          <a:latin typeface="BIZ UDゴシック" panose="020B0400000000000000" pitchFamily="49" charset="-128"/>
                          <a:ea typeface="BIZ UDゴシック" panose="020B0400000000000000" pitchFamily="49" charset="-128"/>
                        </a:rPr>
                        <a:t>東京都立</a:t>
                      </a:r>
                      <a:r>
                        <a:rPr lang="ja-JP" sz="1600" kern="100" dirty="0" smtClean="0">
                          <a:effectLst/>
                          <a:latin typeface="BIZ UDゴシック" panose="020B0400000000000000" pitchFamily="49" charset="-128"/>
                          <a:ea typeface="BIZ UDゴシック" panose="020B0400000000000000" pitchFamily="49" charset="-128"/>
                        </a:rPr>
                        <a:t>大学</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法学部</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教授</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altLang="en-US"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行政学・都市行政論</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extLst>
                  <a:ext uri="{0D108BD9-81ED-4DB2-BD59-A6C34878D82A}">
                    <a16:rowId xmlns:a16="http://schemas.microsoft.com/office/drawing/2014/main" val="2784800715"/>
                  </a:ext>
                </a:extLst>
              </a:tr>
              <a:tr h="659558">
                <a:tc>
                  <a:txBody>
                    <a:bodyPr/>
                    <a:lstStyle/>
                    <a:p>
                      <a:pPr algn="ctr">
                        <a:lnSpc>
                          <a:spcPts val="1300"/>
                        </a:lnSpc>
                        <a:spcAft>
                          <a:spcPts val="0"/>
                        </a:spcAft>
                      </a:pPr>
                      <a:r>
                        <a:rPr lang="ja-JP" sz="1600" kern="100" dirty="0" smtClean="0">
                          <a:effectLst/>
                          <a:latin typeface="BIZ UDゴシック" panose="020B0400000000000000" pitchFamily="49" charset="-128"/>
                          <a:ea typeface="BIZ UDゴシック" panose="020B0400000000000000" pitchFamily="49" charset="-128"/>
                        </a:rPr>
                        <a:t>大屋</a:t>
                      </a:r>
                      <a:r>
                        <a:rPr lang="ja-JP" sz="1600" kern="100" dirty="0">
                          <a:effectLst/>
                          <a:latin typeface="BIZ UDゴシック" panose="020B0400000000000000" pitchFamily="49" charset="-128"/>
                          <a:ea typeface="BIZ UDゴシック" panose="020B0400000000000000" pitchFamily="49" charset="-128"/>
                        </a:rPr>
                        <a:t>　雄裕</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sz="1600" kern="100" dirty="0">
                          <a:effectLst/>
                          <a:latin typeface="BIZ UDゴシック" panose="020B0400000000000000" pitchFamily="49" charset="-128"/>
                          <a:ea typeface="BIZ UDゴシック" panose="020B0400000000000000" pitchFamily="49" charset="-128"/>
                        </a:rPr>
                        <a:t>慶應義塾</a:t>
                      </a:r>
                      <a:r>
                        <a:rPr lang="ja-JP" sz="1600" kern="100" dirty="0" smtClean="0">
                          <a:effectLst/>
                          <a:latin typeface="BIZ UDゴシック" panose="020B0400000000000000" pitchFamily="49" charset="-128"/>
                          <a:ea typeface="BIZ UDゴシック" panose="020B0400000000000000" pitchFamily="49" charset="-128"/>
                        </a:rPr>
                        <a:t>大学</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法学部</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教授</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altLang="en-US"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法哲学</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extLst>
                  <a:ext uri="{0D108BD9-81ED-4DB2-BD59-A6C34878D82A}">
                    <a16:rowId xmlns:a16="http://schemas.microsoft.com/office/drawing/2014/main" val="2423610739"/>
                  </a:ext>
                </a:extLst>
              </a:tr>
              <a:tr h="659558">
                <a:tc>
                  <a:txBody>
                    <a:bodyPr/>
                    <a:lstStyle/>
                    <a:p>
                      <a:pPr algn="ctr">
                        <a:lnSpc>
                          <a:spcPts val="1300"/>
                        </a:lnSpc>
                        <a:spcAft>
                          <a:spcPts val="0"/>
                        </a:spcAft>
                      </a:pPr>
                      <a:r>
                        <a:rPr lang="ja-JP" sz="1600" kern="100" dirty="0" smtClean="0">
                          <a:effectLst/>
                          <a:latin typeface="BIZ UDゴシック" panose="020B0400000000000000" pitchFamily="49" charset="-128"/>
                          <a:ea typeface="BIZ UDゴシック" panose="020B0400000000000000" pitchFamily="49" charset="-128"/>
                        </a:rPr>
                        <a:t>倉本</a:t>
                      </a:r>
                      <a:r>
                        <a:rPr lang="ja-JP" sz="1600" kern="100" dirty="0">
                          <a:effectLst/>
                          <a:latin typeface="BIZ UDゴシック" panose="020B0400000000000000" pitchFamily="49" charset="-128"/>
                          <a:ea typeface="BIZ UDゴシック" panose="020B0400000000000000" pitchFamily="49" charset="-128"/>
                        </a:rPr>
                        <a:t>　宜史</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sz="1600" kern="100" dirty="0">
                          <a:effectLst/>
                          <a:latin typeface="BIZ UDゴシック" panose="020B0400000000000000" pitchFamily="49" charset="-128"/>
                          <a:ea typeface="BIZ UDゴシック" panose="020B0400000000000000" pitchFamily="49" charset="-128"/>
                        </a:rPr>
                        <a:t>京都</a:t>
                      </a:r>
                      <a:r>
                        <a:rPr lang="ja-JP" sz="1600" kern="100" dirty="0" smtClean="0">
                          <a:effectLst/>
                          <a:latin typeface="BIZ UDゴシック" panose="020B0400000000000000" pitchFamily="49" charset="-128"/>
                          <a:ea typeface="BIZ UDゴシック" panose="020B0400000000000000" pitchFamily="49" charset="-128"/>
                        </a:rPr>
                        <a:t>産業大学</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経済学部</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准</a:t>
                      </a:r>
                      <a:r>
                        <a:rPr lang="ja-JP" sz="1600" kern="100" dirty="0">
                          <a:effectLst/>
                          <a:latin typeface="BIZ UDゴシック" panose="020B0400000000000000" pitchFamily="49" charset="-128"/>
                          <a:ea typeface="BIZ UDゴシック" panose="020B0400000000000000" pitchFamily="49" charset="-128"/>
                        </a:rPr>
                        <a:t>教授</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altLang="en-US"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経済政策・地方財政</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extLst>
                  <a:ext uri="{0D108BD9-81ED-4DB2-BD59-A6C34878D82A}">
                    <a16:rowId xmlns:a16="http://schemas.microsoft.com/office/drawing/2014/main" val="517844645"/>
                  </a:ext>
                </a:extLst>
              </a:tr>
              <a:tr h="659558">
                <a:tc>
                  <a:txBody>
                    <a:bodyPr/>
                    <a:lstStyle/>
                    <a:p>
                      <a:pPr algn="ctr">
                        <a:lnSpc>
                          <a:spcPts val="1300"/>
                        </a:lnSpc>
                        <a:spcAft>
                          <a:spcPts val="0"/>
                        </a:spcAft>
                      </a:pPr>
                      <a:r>
                        <a:rPr lang="ja-JP" sz="1600" kern="100" dirty="0" smtClean="0">
                          <a:effectLst/>
                          <a:latin typeface="BIZ UDゴシック" panose="020B0400000000000000" pitchFamily="49" charset="-128"/>
                          <a:ea typeface="BIZ UDゴシック" panose="020B0400000000000000" pitchFamily="49" charset="-128"/>
                        </a:rPr>
                        <a:t>後藤</a:t>
                      </a:r>
                      <a:r>
                        <a:rPr lang="ja-JP" sz="1600" kern="100" dirty="0">
                          <a:effectLst/>
                          <a:latin typeface="BIZ UDゴシック" panose="020B0400000000000000" pitchFamily="49" charset="-128"/>
                          <a:ea typeface="BIZ UDゴシック" panose="020B0400000000000000" pitchFamily="49" charset="-128"/>
                        </a:rPr>
                        <a:t>　玲子</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sz="1600" kern="100" dirty="0">
                          <a:effectLst/>
                          <a:latin typeface="BIZ UDゴシック" panose="020B0400000000000000" pitchFamily="49" charset="-128"/>
                          <a:ea typeface="BIZ UDゴシック" panose="020B0400000000000000" pitchFamily="49" charset="-128"/>
                        </a:rPr>
                        <a:t>茨城</a:t>
                      </a:r>
                      <a:r>
                        <a:rPr lang="ja-JP" sz="1600" kern="100" dirty="0" smtClean="0">
                          <a:effectLst/>
                          <a:latin typeface="BIZ UDゴシック" panose="020B0400000000000000" pitchFamily="49" charset="-128"/>
                          <a:ea typeface="BIZ UDゴシック" panose="020B0400000000000000" pitchFamily="49" charset="-128"/>
                        </a:rPr>
                        <a:t>大学</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人文</a:t>
                      </a:r>
                      <a:r>
                        <a:rPr lang="ja-JP" sz="1600" kern="100" dirty="0">
                          <a:effectLst/>
                          <a:latin typeface="BIZ UDゴシック" panose="020B0400000000000000" pitchFamily="49" charset="-128"/>
                          <a:ea typeface="BIZ UDゴシック" panose="020B0400000000000000" pitchFamily="49" charset="-128"/>
                        </a:rPr>
                        <a:t>社会</a:t>
                      </a:r>
                      <a:r>
                        <a:rPr lang="ja-JP" sz="1600" kern="100" dirty="0" smtClean="0">
                          <a:effectLst/>
                          <a:latin typeface="BIZ UDゴシック" panose="020B0400000000000000" pitchFamily="49" charset="-128"/>
                          <a:ea typeface="BIZ UDゴシック" panose="020B0400000000000000" pitchFamily="49" charset="-128"/>
                        </a:rPr>
                        <a:t>科学部</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dirty="0" smtClean="0">
                          <a:effectLst/>
                          <a:latin typeface="BIZ UDゴシック" panose="020B0400000000000000" pitchFamily="49" charset="-128"/>
                          <a:ea typeface="BIZ UDゴシック" panose="020B0400000000000000" pitchFamily="49" charset="-128"/>
                        </a:rPr>
                        <a:t>教授</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ct val="100000"/>
                        </a:lnSpc>
                        <a:spcAft>
                          <a:spcPts val="0"/>
                        </a:spcAft>
                      </a:pPr>
                      <a:r>
                        <a:rPr lang="ja-JP" altLang="en-US" sz="1600" kern="100" smtClean="0">
                          <a:effectLst/>
                          <a:latin typeface="BIZ UDゴシック" panose="020B0400000000000000" pitchFamily="49" charset="-128"/>
                          <a:ea typeface="BIZ UDゴシック" panose="020B0400000000000000" pitchFamily="49" charset="-128"/>
                          <a:cs typeface="Times New Roman" panose="02020603050405020304" pitchFamily="18" charset="0"/>
                        </a:rPr>
                        <a:t>政策評価</a:t>
                      </a:r>
                      <a:endParaRPr lang="ja-JP" altLang="en-US"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extLst>
                  <a:ext uri="{0D108BD9-81ED-4DB2-BD59-A6C34878D82A}">
                    <a16:rowId xmlns:a16="http://schemas.microsoft.com/office/drawing/2014/main" val="1249114132"/>
                  </a:ext>
                </a:extLst>
              </a:tr>
              <a:tr h="659558">
                <a:tc>
                  <a:txBody>
                    <a:bodyPr/>
                    <a:lstStyle/>
                    <a:p>
                      <a:pPr algn="ctr">
                        <a:lnSpc>
                          <a:spcPts val="1300"/>
                        </a:lnSpc>
                        <a:spcAft>
                          <a:spcPts val="0"/>
                        </a:spcAft>
                      </a:pPr>
                      <a:r>
                        <a:rPr lang="ja-JP" sz="1600" kern="100" dirty="0" smtClean="0">
                          <a:effectLst/>
                          <a:latin typeface="BIZ UDゴシック" panose="020B0400000000000000" pitchFamily="49" charset="-128"/>
                          <a:ea typeface="BIZ UDゴシック" panose="020B0400000000000000" pitchFamily="49" charset="-128"/>
                        </a:rPr>
                        <a:t>野田</a:t>
                      </a:r>
                      <a:r>
                        <a:rPr lang="ja-JP" sz="1600" kern="100" dirty="0">
                          <a:effectLst/>
                          <a:latin typeface="BIZ UDゴシック" panose="020B0400000000000000" pitchFamily="49" charset="-128"/>
                          <a:ea typeface="BIZ UDゴシック" panose="020B0400000000000000" pitchFamily="49" charset="-128"/>
                        </a:rPr>
                        <a:t>　遊</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sz="1600" kern="100" dirty="0">
                          <a:effectLst/>
                          <a:latin typeface="BIZ UDゴシック" panose="020B0400000000000000" pitchFamily="49" charset="-128"/>
                          <a:ea typeface="BIZ UDゴシック" panose="020B0400000000000000" pitchFamily="49" charset="-128"/>
                        </a:rPr>
                        <a:t>同志社</a:t>
                      </a:r>
                      <a:r>
                        <a:rPr lang="ja-JP" sz="1600" kern="100" dirty="0" smtClean="0">
                          <a:effectLst/>
                          <a:latin typeface="BIZ UDゴシック" panose="020B0400000000000000" pitchFamily="49" charset="-128"/>
                          <a:ea typeface="BIZ UDゴシック" panose="020B0400000000000000" pitchFamily="49" charset="-128"/>
                        </a:rPr>
                        <a:t>大学</a:t>
                      </a:r>
                      <a:r>
                        <a:rPr lang="ja-JP" altLang="en-US" sz="1600" kern="100" dirty="0" smtClean="0">
                          <a:effectLst/>
                          <a:latin typeface="BIZ UDゴシック" panose="020B0400000000000000" pitchFamily="49" charset="-128"/>
                          <a:ea typeface="BIZ UDゴシック" panose="020B0400000000000000" pitchFamily="49" charset="-128"/>
                        </a:rPr>
                        <a:t>　</a:t>
                      </a:r>
                      <a:r>
                        <a:rPr lang="ja-JP" sz="1600" kern="100" smtClean="0">
                          <a:effectLst/>
                          <a:latin typeface="BIZ UDゴシック" panose="020B0400000000000000" pitchFamily="49" charset="-128"/>
                          <a:ea typeface="BIZ UDゴシック" panose="020B0400000000000000" pitchFamily="49" charset="-128"/>
                        </a:rPr>
                        <a:t>政策学部</a:t>
                      </a:r>
                      <a:r>
                        <a:rPr lang="ja-JP" altLang="en-US" sz="1600" kern="100" smtClean="0">
                          <a:effectLst/>
                          <a:latin typeface="BIZ UDゴシック" panose="020B0400000000000000" pitchFamily="49" charset="-128"/>
                          <a:ea typeface="BIZ UDゴシック" panose="020B0400000000000000" pitchFamily="49" charset="-128"/>
                        </a:rPr>
                        <a:t>　</a:t>
                      </a:r>
                      <a:r>
                        <a:rPr lang="ja-JP" sz="1600" kern="100" smtClean="0">
                          <a:effectLst/>
                          <a:latin typeface="BIZ UDゴシック" panose="020B0400000000000000" pitchFamily="49" charset="-128"/>
                          <a:ea typeface="BIZ UDゴシック" panose="020B0400000000000000" pitchFamily="49" charset="-128"/>
                        </a:rPr>
                        <a:t>教授</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tc>
                  <a:txBody>
                    <a:bodyPr/>
                    <a:lstStyle/>
                    <a:p>
                      <a:pPr algn="just">
                        <a:lnSpc>
                          <a:spcPts val="1300"/>
                        </a:lnSpc>
                        <a:spcAft>
                          <a:spcPts val="0"/>
                        </a:spcAft>
                      </a:pPr>
                      <a:r>
                        <a:rPr lang="ja-JP" altLang="en-US" sz="1600" kern="100" dirty="0" smtClean="0">
                          <a:effectLst/>
                          <a:latin typeface="BIZ UDゴシック" panose="020B0400000000000000" pitchFamily="49" charset="-128"/>
                          <a:ea typeface="BIZ UDゴシック" panose="020B0400000000000000" pitchFamily="49" charset="-128"/>
                          <a:cs typeface="Times New Roman" panose="02020603050405020304" pitchFamily="18" charset="0"/>
                        </a:rPr>
                        <a:t>行政学・地方自治論</a:t>
                      </a:r>
                      <a:endParaRPr lang="ja-JP" sz="16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36000" marB="36000" anchor="ctr"/>
                </a:tc>
                <a:extLst>
                  <a:ext uri="{0D108BD9-81ED-4DB2-BD59-A6C34878D82A}">
                    <a16:rowId xmlns:a16="http://schemas.microsoft.com/office/drawing/2014/main" val="2133306348"/>
                  </a:ext>
                </a:extLst>
              </a:tr>
            </a:tbl>
          </a:graphicData>
        </a:graphic>
      </p:graphicFrame>
      <p:sp>
        <p:nvSpPr>
          <p:cNvPr id="14" name="Rectangle 4"/>
          <p:cNvSpPr>
            <a:spLocks noChangeArrowheads="1"/>
          </p:cNvSpPr>
          <p:nvPr/>
        </p:nvSpPr>
        <p:spPr bwMode="auto">
          <a:xfrm>
            <a:off x="23223" y="926252"/>
            <a:ext cx="79784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000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00025" algn="l" defTabSz="914400" rtl="0" eaLnBrk="0" fontAlgn="base" latinLnBrk="0" hangingPunct="0">
              <a:lnSpc>
                <a:spcPct val="100000"/>
              </a:lnSpc>
              <a:spcBef>
                <a:spcPct val="0"/>
              </a:spcBef>
              <a:spcAft>
                <a:spcPct val="0"/>
              </a:spcAft>
              <a:buClrTx/>
              <a:buSzTx/>
              <a:buFontTx/>
              <a:buNone/>
              <a:tabLst/>
              <a:defRPr/>
            </a:pPr>
            <a:r>
              <a:rPr kumimoji="0" lang="ja-JP" altLang="en-US" sz="16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国への働きかけに向けた、大阪の</a:t>
            </a:r>
            <a:r>
              <a:rPr kumimoji="0" lang="ja-JP" altLang="ja-JP" sz="16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副首都</a:t>
            </a:r>
            <a:r>
              <a:rPr kumimoji="0" lang="ja-JP" altLang="en-US" sz="16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化を後押しする仕組みづくりに関する</a:t>
            </a:r>
            <a:r>
              <a:rPr kumimoji="0" lang="ja-JP" altLang="ja-JP" sz="16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検討</a:t>
            </a:r>
            <a:endParaRPr kumimoji="0" lang="ja-JP" altLang="ja-JP" sz="36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スライド番号プレースホルダー 1"/>
          <p:cNvSpPr>
            <a:spLocks noGrp="1"/>
          </p:cNvSpPr>
          <p:nvPr>
            <p:ph type="sldNum" sz="quarter" idx="12"/>
          </p:nvPr>
        </p:nvSpPr>
        <p:spPr/>
        <p:txBody>
          <a:bodyPr/>
          <a:lstStyle/>
          <a:p>
            <a:fld id="{6C70B0F2-96E1-428C-9FDB-41BD8D4E5E46}" type="slidenum">
              <a:rPr kumimoji="1" lang="ja-JP" altLang="en-US" sz="1600" b="1">
                <a:solidFill>
                  <a:schemeClr val="tx1"/>
                </a:solidFill>
                <a:latin typeface="BIZ UDゴシック" panose="020B0400000000000000" pitchFamily="49" charset="-128"/>
                <a:ea typeface="BIZ UDゴシック" panose="020B0400000000000000" pitchFamily="49" charset="-128"/>
              </a:rPr>
              <a:pPr/>
              <a:t>1</a:t>
            </a:fld>
            <a:endParaRPr kumimoji="1" lang="ja-JP" altLang="en-US" sz="1600" b="1">
              <a:solidFill>
                <a:schemeClr val="tx1"/>
              </a:solidFill>
              <a:latin typeface="BIZ UDゴシック" panose="020B0400000000000000" pitchFamily="49" charset="-128"/>
              <a:ea typeface="BIZ UDゴシック" panose="020B0400000000000000" pitchFamily="49" charset="-128"/>
            </a:endParaRPr>
          </a:p>
        </p:txBody>
      </p:sp>
      <p:sp>
        <p:nvSpPr>
          <p:cNvPr id="3" name="テキスト ボックス 2"/>
          <p:cNvSpPr txBox="1"/>
          <p:nvPr/>
        </p:nvSpPr>
        <p:spPr>
          <a:xfrm>
            <a:off x="6457950" y="2151993"/>
            <a:ext cx="2493818" cy="276999"/>
          </a:xfrm>
          <a:prstGeom prst="rect">
            <a:avLst/>
          </a:prstGeom>
          <a:noFill/>
        </p:spPr>
        <p:txBody>
          <a:bodyPr wrap="square" rtlCol="0">
            <a:spAutoFit/>
          </a:bodyPr>
          <a:lstStyle/>
          <a:p>
            <a:pPr algn="r"/>
            <a:r>
              <a:rPr kumimoji="1" lang="ja-JP" altLang="en-US" sz="1200" dirty="0" smtClean="0">
                <a:latin typeface="BIZ UDゴシック" panose="020B0400000000000000" pitchFamily="49" charset="-128"/>
                <a:ea typeface="BIZ UDゴシック" panose="020B0400000000000000" pitchFamily="49" charset="-128"/>
              </a:rPr>
              <a:t>（五十音順・敬称略）</a:t>
            </a:r>
            <a:endParaRPr kumimoji="1" lang="ja-JP" altLang="en-US" sz="12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305849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ホームベース 3"/>
          <p:cNvSpPr/>
          <p:nvPr/>
        </p:nvSpPr>
        <p:spPr>
          <a:xfrm>
            <a:off x="138543" y="422524"/>
            <a:ext cx="4959929" cy="648000"/>
          </a:xfrm>
          <a:prstGeom prst="homePlat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white"/>
                </a:solidFill>
                <a:latin typeface="BIZ UDゴシック" panose="020B0400000000000000" pitchFamily="49" charset="-128"/>
                <a:ea typeface="BIZ UDゴシック" panose="020B0400000000000000" pitchFamily="49" charset="-128"/>
              </a:rPr>
              <a:t>　</a:t>
            </a:r>
            <a:r>
              <a:rPr kumimoji="1" lang="ja-JP" altLang="en-US" sz="1600" b="1" dirty="0" smtClean="0">
                <a:solidFill>
                  <a:prstClr val="white"/>
                </a:solidFill>
                <a:latin typeface="BIZ UDゴシック" panose="020B0400000000000000" pitchFamily="49" charset="-128"/>
                <a:ea typeface="BIZ UDゴシック" panose="020B0400000000000000" pitchFamily="49" charset="-128"/>
              </a:rPr>
              <a:t>現時点で想定している</a:t>
            </a:r>
            <a:r>
              <a:rPr kumimoji="1" lang="ja-JP" altLang="en-US" sz="16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検討項目と</a:t>
            </a:r>
            <a:r>
              <a:rPr kumimoji="1" lang="en-US" altLang="ja-JP" sz="16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
            </a:r>
            <a:br>
              <a:rPr kumimoji="1" lang="en-US" altLang="ja-JP" sz="16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br>
            <a:r>
              <a:rPr kumimoji="1" lang="ja-JP" altLang="en-US" sz="1600" b="1" i="0" u="none" strike="noStrike" kern="1200" cap="none" spc="0" normalizeH="0" baseline="0" noProof="0" dirty="0" smtClean="0">
                <a:ln>
                  <a:noFill/>
                </a:ln>
                <a:solidFill>
                  <a:prstClr val="white"/>
                </a:solidFill>
                <a:effectLst/>
                <a:uLnTx/>
                <a:uFillTx/>
                <a:latin typeface="BIZ UDゴシック" panose="020B0400000000000000" pitchFamily="49" charset="-128"/>
                <a:ea typeface="BIZ UDゴシック" panose="020B0400000000000000" pitchFamily="49" charset="-128"/>
                <a:cs typeface="+mn-cs"/>
              </a:rPr>
              <a:t>　概ねのスケジュール</a:t>
            </a:r>
            <a:endParaRPr kumimoji="1" lang="ja-JP" altLang="en-US" sz="16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cs typeface="+mn-cs"/>
            </a:endParaRPr>
          </a:p>
        </p:txBody>
      </p:sp>
      <p:sp>
        <p:nvSpPr>
          <p:cNvPr id="5" name="正方形/長方形 4"/>
          <p:cNvSpPr/>
          <p:nvPr/>
        </p:nvSpPr>
        <p:spPr>
          <a:xfrm>
            <a:off x="304801" y="1336102"/>
            <a:ext cx="8700654" cy="3824124"/>
          </a:xfrm>
          <a:prstGeom prst="rect">
            <a:avLst/>
          </a:prstGeom>
        </p:spPr>
        <p:txBody>
          <a:bodyPr wrap="square">
            <a:spAutoFit/>
          </a:bodyPr>
          <a:lstStyle/>
          <a:p>
            <a:pPr marL="342900" lvl="0" indent="-342900">
              <a:lnSpc>
                <a:spcPts val="1800"/>
              </a:lnSpc>
              <a:spcAft>
                <a:spcPts val="600"/>
              </a:spcAft>
              <a:buFont typeface="+mj-cs"/>
              <a:buAutoNum type="arabicDbPlain"/>
              <a:defRPr/>
            </a:pP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「集権・画一・一極集中」型と</a:t>
            </a:r>
            <a:r>
              <a:rPr lang="ja-JP" altLang="en-US" sz="1600" kern="100" dirty="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「自律・分散</a:t>
            </a:r>
            <a:r>
              <a:rPr kumimoji="0" lang="ja-JP" altLang="en-US" sz="1600" b="0" i="0" u="none" strike="noStrike" kern="100" cap="none" spc="0" normalizeH="0" baseline="0" noProof="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・ネットワーク</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」型について、以下のような観点から幅広く議論</a:t>
            </a:r>
            <a:endParaRPr kumimoji="0" lang="ja-JP" altLang="ja-JP" sz="1600" b="0" i="0" u="sng"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742950" lvl="1" indent="-285750">
              <a:lnSpc>
                <a:spcPts val="1800"/>
              </a:lnSpc>
              <a:spcAft>
                <a:spcPts val="300"/>
              </a:spcAft>
              <a:buFont typeface="+mj-ea"/>
              <a:buAutoNum type="circleNumDbPlain"/>
              <a:defRPr/>
            </a:pP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経済、危機事象</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（通信・ＩＴ、金融、物流</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等</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a:t>
            </a:r>
            <a:endPar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742950" lvl="1" indent="-285750">
              <a:lnSpc>
                <a:spcPts val="1800"/>
              </a:lnSpc>
              <a:spcAft>
                <a:spcPts val="300"/>
              </a:spcAft>
              <a:buFont typeface="+mj-ea"/>
              <a:buAutoNum type="circleNumDbPlain"/>
              <a:defRPr/>
            </a:pP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大阪</a:t>
            </a:r>
            <a:r>
              <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の都市の</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広がり</a:t>
            </a:r>
            <a:r>
              <a:rPr lang="ja-JP" altLang="en-US" sz="1600" kern="100" dirty="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と</a:t>
            </a: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圏域（</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大阪市 </a:t>
            </a:r>
            <a:r>
              <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大阪府 → </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京阪神</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a:t>
            </a:r>
            <a:endParaRPr kumimoji="0" lang="en-US"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742950" lvl="1" indent="-285750">
              <a:lnSpc>
                <a:spcPts val="1800"/>
              </a:lnSpc>
              <a:spcAft>
                <a:spcPts val="300"/>
              </a:spcAft>
              <a:buFont typeface="+mj-ea"/>
              <a:buAutoNum type="circleNumDbPlain"/>
              <a:defRPr/>
            </a:pP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海外</a:t>
            </a:r>
            <a:r>
              <a:rPr lang="ja-JP" altLang="en-US" sz="1600" kern="100" dirty="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の第二都市等</a:t>
            </a: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の状況（</a:t>
            </a:r>
            <a:r>
              <a:rPr lang="ja-JP" altLang="en-US" sz="1600" kern="100" dirty="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エリア、規模、国の役割・支援、地方行政等</a:t>
            </a: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a:t>
            </a:r>
            <a:endParaRPr lang="en-US" altLang="ja-JP"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742950" lvl="1" indent="-285750">
              <a:lnSpc>
                <a:spcPts val="1800"/>
              </a:lnSpc>
              <a:spcAft>
                <a:spcPts val="1200"/>
              </a:spcAft>
              <a:buFont typeface="+mj-ea"/>
              <a:buAutoNum type="circleNumDbPlain"/>
              <a:defRPr/>
            </a:pP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エネルギー、ＩＴ、文化創造の観点から見た都市のあり方</a:t>
            </a:r>
            <a:endPar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342900" indent="-342900">
              <a:lnSpc>
                <a:spcPts val="1800"/>
              </a:lnSpc>
              <a:spcAft>
                <a:spcPts val="600"/>
              </a:spcAft>
              <a:buFont typeface="+mj-cs"/>
              <a:buAutoNum type="arabicDbPlain"/>
              <a:defRPr/>
            </a:pP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副首都としての</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ある</a:t>
            </a:r>
            <a:r>
              <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べき</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姿</a:t>
            </a: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とそれを支える仕組みづくりの</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方向性</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など</a:t>
            </a:r>
            <a:endPar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742950" lvl="1" indent="-285750">
              <a:lnSpc>
                <a:spcPts val="1800"/>
              </a:lnSpc>
              <a:spcAft>
                <a:spcPts val="300"/>
              </a:spcAft>
              <a:buFont typeface="+mj-ea"/>
              <a:buAutoNum type="circleNumDbPlain"/>
              <a:defRPr/>
            </a:pP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副首都の必要性</a:t>
            </a:r>
            <a:endParaRPr lang="en-US" altLang="ja-JP"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742950" lvl="1" indent="-285750">
              <a:lnSpc>
                <a:spcPts val="1800"/>
              </a:lnSpc>
              <a:spcAft>
                <a:spcPts val="300"/>
              </a:spcAft>
              <a:buFont typeface="+mj-ea"/>
              <a:buAutoNum type="circleNumDbPlain"/>
              <a:defRPr/>
            </a:pP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副首都・大阪の圏域の設定</a:t>
            </a:r>
          </a:p>
          <a:p>
            <a:pPr marL="742950" marR="0" lvl="1" indent="-285750" defTabSz="457200" rtl="0" eaLnBrk="1" fontAlgn="auto" latinLnBrk="0" hangingPunct="1">
              <a:lnSpc>
                <a:spcPts val="1800"/>
              </a:lnSpc>
              <a:spcBef>
                <a:spcPts val="0"/>
              </a:spcBef>
              <a:spcAft>
                <a:spcPts val="300"/>
              </a:spcAft>
              <a:buClrTx/>
              <a:buSzTx/>
              <a:buFont typeface="+mj-ea"/>
              <a:buAutoNum type="circleNumDbPlain"/>
              <a:tabLst/>
              <a:defRPr/>
            </a:pP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国と地方の関係</a:t>
            </a:r>
          </a:p>
          <a:p>
            <a:pPr marL="742950" marR="0" lvl="1" indent="-285750" defTabSz="457200" rtl="0" eaLnBrk="1" fontAlgn="auto" latinLnBrk="0" hangingPunct="1">
              <a:lnSpc>
                <a:spcPts val="1800"/>
              </a:lnSpc>
              <a:spcBef>
                <a:spcPts val="0"/>
              </a:spcBef>
              <a:spcAft>
                <a:spcPts val="300"/>
              </a:spcAft>
              <a:buClrTx/>
              <a:buSzTx/>
              <a:buFont typeface="+mj-ea"/>
              <a:buAutoNum type="circleNumDbPlain"/>
              <a:tabLst/>
              <a:defRPr/>
            </a:pP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広域行政</a:t>
            </a:r>
            <a:endPar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742950" marR="0" lvl="1" indent="-285750" defTabSz="457200" rtl="0" eaLnBrk="1" fontAlgn="auto" latinLnBrk="0" hangingPunct="1">
              <a:lnSpc>
                <a:spcPts val="1800"/>
              </a:lnSpc>
              <a:spcBef>
                <a:spcPts val="0"/>
              </a:spcBef>
              <a:spcAft>
                <a:spcPts val="1200"/>
              </a:spcAft>
              <a:buClrTx/>
              <a:buSzTx/>
              <a:buFont typeface="+mj-ea"/>
              <a:buAutoNum type="circleNumDbPlain"/>
              <a:tabLst/>
              <a:defRPr/>
            </a:pPr>
            <a:r>
              <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基礎自治</a:t>
            </a:r>
          </a:p>
          <a:p>
            <a:pPr lvl="0">
              <a:lnSpc>
                <a:spcPts val="1800"/>
              </a:lnSpc>
              <a:defRPr/>
            </a:pP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３　考えられる仕組み（</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バリエーション</a:t>
            </a:r>
            <a:r>
              <a:rPr lang="ja-JP" altLang="en-US" sz="1600" kern="100" noProof="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）と</a:t>
            </a:r>
            <a:r>
              <a:rPr kumimoji="0" lang="ja-JP"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国支援</a:t>
            </a:r>
            <a:r>
              <a:rPr lang="ja-JP" altLang="en-US" sz="1600" kern="100" dirty="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　</a:t>
            </a:r>
            <a:endPar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7" name="正方形/長方形 6"/>
          <p:cNvSpPr/>
          <p:nvPr/>
        </p:nvSpPr>
        <p:spPr>
          <a:xfrm>
            <a:off x="2606386" y="6271087"/>
            <a:ext cx="3906982" cy="323165"/>
          </a:xfrm>
          <a:prstGeom prst="rect">
            <a:avLst/>
          </a:prstGeom>
        </p:spPr>
        <p:txBody>
          <a:bodyPr wrap="square">
            <a:spAutoFit/>
          </a:bodyPr>
          <a:lstStyle/>
          <a:p>
            <a:pPr marL="89535" marR="0" lvl="0" indent="0" algn="ctr" defTabSz="457200" rtl="0" eaLnBrk="1" fontAlgn="auto" latinLnBrk="0" hangingPunct="1">
              <a:lnSpc>
                <a:spcPts val="1800"/>
              </a:lnSpc>
              <a:spcBef>
                <a:spcPts val="0"/>
              </a:spcBef>
              <a:spcAft>
                <a:spcPts val="0"/>
              </a:spcAft>
              <a:buClrTx/>
              <a:buSzTx/>
              <a:buFontTx/>
              <a:buNone/>
              <a:tabLst/>
              <a:defRPr/>
            </a:pPr>
            <a:r>
              <a:rPr lang="ja-JP" altLang="en-US" sz="1600" b="1" u="sng"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来年夏ごろをめどに一定整理</a:t>
            </a:r>
            <a:endParaRPr kumimoji="0" lang="ja-JP" altLang="ja-JP" sz="1600" b="1" i="0" u="sng"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6513368" y="6388531"/>
            <a:ext cx="2057400" cy="365125"/>
          </a:xfrm>
        </p:spPr>
        <p:txBody>
          <a:bodyPr vert="horz" lIns="91440" tIns="45720" rIns="91440" bIns="45720" rtlCol="0" anchor="ctr"/>
          <a:lstStyle/>
          <a:p>
            <a:fld id="{6C70B0F2-96E1-428C-9FDB-41BD8D4E5E46}" type="slidenum">
              <a:rPr kumimoji="1" lang="ja-JP" altLang="en-US" sz="1600" b="1">
                <a:solidFill>
                  <a:schemeClr val="tx1"/>
                </a:solidFill>
                <a:latin typeface="BIZ UDゴシック" panose="020B0400000000000000" pitchFamily="49" charset="-128"/>
                <a:ea typeface="BIZ UDゴシック" panose="020B0400000000000000" pitchFamily="49" charset="-128"/>
              </a:rPr>
              <a:pPr/>
              <a:t>2</a:t>
            </a:fld>
            <a:endParaRPr kumimoji="1" lang="ja-JP" altLang="en-US" sz="1600" b="1">
              <a:solidFill>
                <a:schemeClr val="tx1"/>
              </a:solidFill>
              <a:latin typeface="BIZ UDゴシック" panose="020B0400000000000000" pitchFamily="49" charset="-128"/>
              <a:ea typeface="BIZ UDゴシック" panose="020B0400000000000000" pitchFamily="49" charset="-128"/>
            </a:endParaRPr>
          </a:p>
        </p:txBody>
      </p:sp>
      <p:sp>
        <p:nvSpPr>
          <p:cNvPr id="8" name="二等辺三角形 7"/>
          <p:cNvSpPr/>
          <p:nvPr/>
        </p:nvSpPr>
        <p:spPr>
          <a:xfrm flipV="1">
            <a:off x="3512125" y="5828269"/>
            <a:ext cx="2119746" cy="33251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57201" y="5213737"/>
            <a:ext cx="7716981" cy="323165"/>
          </a:xfrm>
          <a:prstGeom prst="rect">
            <a:avLst/>
          </a:prstGeom>
        </p:spPr>
        <p:txBody>
          <a:bodyPr wrap="square">
            <a:spAutoFit/>
          </a:bodyPr>
          <a:lstStyle/>
          <a:p>
            <a:pPr marL="89535" marR="0" lvl="0" indent="0" defTabSz="457200" rtl="0" eaLnBrk="1" fontAlgn="auto" latinLnBrk="0" hangingPunct="1">
              <a:lnSpc>
                <a:spcPts val="1800"/>
              </a:lnSpc>
              <a:spcBef>
                <a:spcPts val="0"/>
              </a:spcBef>
              <a:spcAft>
                <a:spcPts val="0"/>
              </a:spcAft>
              <a:buClrTx/>
              <a:buSzTx/>
              <a:buFontTx/>
              <a:buNone/>
              <a:tabLst/>
              <a:defRPr/>
            </a:pPr>
            <a:r>
              <a:rPr lang="en-US" altLang="ja-JP"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600" kern="100" dirty="0" smtClean="0">
                <a:solidFill>
                  <a:prstClr val="black"/>
                </a:solidFill>
                <a:latin typeface="BIZ UDゴシック" panose="020B0400000000000000" pitchFamily="49" charset="-128"/>
                <a:ea typeface="BIZ UDゴシック" panose="020B0400000000000000" pitchFamily="49" charset="-128"/>
                <a:cs typeface="Times New Roman" panose="02020603050405020304" pitchFamily="18" charset="0"/>
              </a:rPr>
              <a:t>議論の進捗に応じて、特別顧問やゲストスピーカーの参加も予定</a:t>
            </a:r>
            <a:endParaRPr kumimoji="0" lang="ja-JP" altLang="ja-JP" sz="1600" i="0"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spTree>
    <p:extLst>
      <p:ext uri="{BB962C8B-B14F-4D97-AF65-F5344CB8AC3E}">
        <p14:creationId xmlns:p14="http://schemas.microsoft.com/office/powerpoint/2010/main" val="1467757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4276"/>
            <a:ext cx="8562108" cy="323165"/>
          </a:xfrm>
          <a:prstGeom prst="rect">
            <a:avLst/>
          </a:prstGeom>
        </p:spPr>
        <p:txBody>
          <a:bodyPr wrap="square">
            <a:spAutoFit/>
          </a:bodyPr>
          <a:lstStyle/>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（参考：令和５年２月大阪府議会・大阪市会における質疑の概要）</a:t>
            </a:r>
            <a:endPar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6" name="正方形/長方形 5"/>
          <p:cNvSpPr/>
          <p:nvPr/>
        </p:nvSpPr>
        <p:spPr>
          <a:xfrm>
            <a:off x="0" y="590537"/>
            <a:ext cx="8991600" cy="2631490"/>
          </a:xfrm>
          <a:prstGeom prst="rect">
            <a:avLst/>
          </a:prstGeom>
        </p:spPr>
        <p:txBody>
          <a:bodyPr wrap="square">
            <a:spAutoFit/>
          </a:bodyPr>
          <a:lstStyle/>
          <a:p>
            <a:pPr marL="442913" marR="0" lvl="0" indent="-442913" algn="just" defTabSz="457200" rtl="0" eaLnBrk="1" fontAlgn="auto" latinLnBrk="0" hangingPunct="1">
              <a:lnSpc>
                <a:spcPct val="100000"/>
              </a:lnSpc>
              <a:spcBef>
                <a:spcPts val="0"/>
              </a:spcBef>
              <a:spcAft>
                <a:spcPts val="600"/>
              </a:spcAft>
              <a:buClrTx/>
              <a:buSzTx/>
              <a:buFontTx/>
              <a:buNone/>
              <a:tabLst/>
              <a:defRPr/>
            </a:pP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Ｑ：副首都推進に向けた国への働きかけについて、今後どのような点に注力して検討を深めていくのか。</a:t>
            </a:r>
            <a:endParaRPr kumimoji="0" lang="en-US"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442913" marR="0" lvl="0" indent="-442913" algn="just"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Ａ</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：大阪が副首都と</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して、平時の日本の成長、非常時の首都機能のバックアップを担えるよう、それを後押しする仕組みや制度設計の</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検討について、知事から指示</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を受けた</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ところ。</a:t>
            </a:r>
            <a:endParaRPr kumimoji="0" lang="en-US"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442913" marR="0" lvl="0" indent="-442913" algn="just"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検討</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に</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当たっては、何故</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、東京一極集中で</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はダメなの</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か、何故、東京の危機時の対応が首都圏の</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立川</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止まり</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ではダメなの</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か、そして、成長・バックアップの役割を担うのが何故、</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副首都・大阪</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なの</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か等について、諸外国</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の首都</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とそれ</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以外の都市のあり方</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も確認</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し、それも踏まえて、いわゆる立法</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事実、副首都の必要性</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を丁寧におさえながら、国にどのように投げかけ、共感を広げていくのかも</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含め、有識者</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とも意見を交わして、納得感のあるしくみ・制度設計となるよう</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、検討</a:t>
            </a: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を積み上げて</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いきたい。</a:t>
            </a:r>
            <a:endPar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7" name="正方形/長方形 6"/>
          <p:cNvSpPr/>
          <p:nvPr/>
        </p:nvSpPr>
        <p:spPr>
          <a:xfrm>
            <a:off x="0" y="3859362"/>
            <a:ext cx="8562108" cy="323165"/>
          </a:xfrm>
          <a:prstGeom prst="rect">
            <a:avLst/>
          </a:prstGeom>
        </p:spPr>
        <p:txBody>
          <a:bodyPr wrap="square">
            <a:spAutoFit/>
          </a:bodyPr>
          <a:lstStyle/>
          <a:p>
            <a:pPr marL="0" marR="0" lvl="0" indent="0" algn="just" defTabSz="457200" rtl="0" eaLnBrk="1" fontAlgn="auto" latinLnBrk="0" hangingPunct="1">
              <a:lnSpc>
                <a:spcPts val="1800"/>
              </a:lnSpc>
              <a:spcBef>
                <a:spcPts val="0"/>
              </a:spcBef>
              <a:spcAft>
                <a:spcPts val="0"/>
              </a:spcAft>
              <a:buClrTx/>
              <a:buSzTx/>
              <a:buFontTx/>
              <a:buNone/>
              <a:tabLst/>
              <a:defRPr/>
            </a:pP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（参考：第９回副首都推進本部（大阪府市）会議（</a:t>
            </a:r>
            <a:r>
              <a:rPr kumimoji="0" lang="en-US"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2023/</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６</a:t>
            </a:r>
            <a:r>
              <a:rPr kumimoji="0" lang="en-US"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２）　吉村知事発言の概要）</a:t>
            </a:r>
            <a:endPar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8" name="正方形/長方形 7"/>
          <p:cNvSpPr/>
          <p:nvPr/>
        </p:nvSpPr>
        <p:spPr>
          <a:xfrm>
            <a:off x="152400" y="4310406"/>
            <a:ext cx="8991600" cy="172354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600"/>
              </a:spcAft>
              <a:buClrTx/>
              <a:buSzTx/>
              <a:buFontTx/>
              <a:buNone/>
              <a:tabLst/>
              <a:defRPr/>
            </a:pPr>
            <a:r>
              <a:rPr kumimoji="0" lang="ja-JP" altLang="en-US"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大阪のＧＤＰを２倍にするという目標を実現するため、行政の統治機構のあり方を含め、副首都の必要性、あるべき姿などについて検討してもらいたい。</a:t>
            </a:r>
            <a:endParaRPr kumimoji="0" lang="en-US"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600"/>
              </a:spcAft>
              <a:buClrTx/>
              <a:buSzTx/>
              <a:buFontTx/>
              <a:buNone/>
              <a:tabLst/>
              <a:defRPr/>
            </a:pP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この</a:t>
            </a:r>
            <a:r>
              <a:rPr kumimoji="0" lang="en-US"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30</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年の低迷する日本の現状を踏まえ、大阪が副首都として日本の経済を引っ張るエリアとなるための位置づけ、法制度のあり方などを詰めてほしい。</a:t>
            </a:r>
            <a:endParaRPr kumimoji="0" lang="en-US"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 </a:t>
            </a:r>
            <a:r>
              <a:rPr kumimoji="0" lang="ja-JP" altLang="en-US" sz="1600" b="0" i="0" u="none" strike="noStrike" kern="1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rPr>
              <a:t>東京の非常時に大阪が副首都として機能を発揮するため、何が必要となるのか、国との関係も含めて、ゼロベースで考えてもらいたい。</a:t>
            </a:r>
            <a:endParaRPr kumimoji="0" lang="ja-JP" altLang="ja-JP" sz="1600" b="0" i="0" u="none" strike="noStrike" kern="1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vert="horz" lIns="91440" tIns="45720" rIns="91440" bIns="45720" rtlCol="0" anchor="ctr"/>
          <a:lstStyle/>
          <a:p>
            <a:fld id="{6C70B0F2-96E1-428C-9FDB-41BD8D4E5E46}" type="slidenum">
              <a:rPr kumimoji="1" lang="ja-JP" altLang="en-US" sz="1600" b="1">
                <a:solidFill>
                  <a:schemeClr val="tx1"/>
                </a:solidFill>
                <a:latin typeface="BIZ UDゴシック" panose="020B0400000000000000" pitchFamily="49" charset="-128"/>
                <a:ea typeface="BIZ UDゴシック" panose="020B0400000000000000" pitchFamily="49" charset="-128"/>
              </a:rPr>
              <a:pPr/>
              <a:t>3</a:t>
            </a:fld>
            <a:endParaRPr kumimoji="1" lang="ja-JP" altLang="en-US" sz="1600" b="1">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8956253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838804-5B4B-4692-B3C9-83A3CC12003B}">
  <ds:schemaRefs>
    <ds:schemaRef ds:uri="http://purl.org/dc/elements/1.1/"/>
    <ds:schemaRef ds:uri="http://schemas.microsoft.com/office/2006/metadata/properties"/>
    <ds:schemaRef ds:uri="2be2acaf-88a6-4029-b366-c28176c79890"/>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2CA1BF9-9EC3-4FEC-BFAE-E67E229EF193}">
  <ds:schemaRefs>
    <ds:schemaRef ds:uri="http://schemas.microsoft.com/sharepoint/v3/contenttype/forms"/>
  </ds:schemaRefs>
</ds:datastoreItem>
</file>

<file path=customXml/itemProps3.xml><?xml version="1.0" encoding="utf-8"?>
<ds:datastoreItem xmlns:ds="http://schemas.openxmlformats.org/officeDocument/2006/customXml" ds:itemID="{93698144-2A08-4995-8412-A3FC09E95D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697</Words>
  <Application>Microsoft Office PowerPoint</Application>
  <PresentationFormat>画面に合わせる (4:3)</PresentationFormat>
  <Paragraphs>53</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BIZ UDゴシック</vt:lpstr>
      <vt:lpstr>Meiryo UI</vt:lpstr>
      <vt:lpstr>游ゴシック</vt:lpstr>
      <vt:lpstr>游ゴシック Light</vt:lpstr>
      <vt:lpstr>Arial</vt:lpstr>
      <vt:lpstr>Calibri</vt:lpstr>
      <vt:lpstr>Calibri Light</vt:lpstr>
      <vt:lpstr>Times New Roman</vt:lpstr>
      <vt:lpstr>Office テーマ</vt:lpstr>
      <vt:lpstr>1_Office テーマ</vt:lpstr>
      <vt:lpstr>国への働きかけに向けた副首都化を後押しする 仕組みづくりに関する意見交換会について</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2023-08-22T07:45:35Z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