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6"></Relationship><Relationship Target="docProps/thumbnail.jpeg" Type="http://schemas.openxmlformats.org/package/2006/relationships/metadata/thumbnail" Id="rId7"></Relationship><Relationship Target="docProps/custom.xml" Type="http://schemas.openxmlformats.org/officeDocument/2006/relationships/custom-properties" Id="rId8"></Relationship><Relationship Target="docProps/app.xml" Type="http://schemas.openxmlformats.org/officeDocument/2006/relationships/extended-properties" Id="rId9"></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4"/>
  </p:sldMasterIdLst>
  <p:notesMasterIdLst>
    <p:notesMasterId r:id="rId21"/>
  </p:notesMasterIdLst>
  <p:handoutMasterIdLst>
    <p:handoutMasterId r:id="rId22"/>
  </p:handoutMasterIdLst>
  <p:sldIdLst>
    <p:sldId id="141169266" r:id="rId5"/>
    <p:sldId id="141169330" r:id="rId6"/>
    <p:sldId id="141169268" r:id="rId7"/>
    <p:sldId id="141169269" r:id="rId8"/>
    <p:sldId id="141169270" r:id="rId9"/>
    <p:sldId id="141169200" r:id="rId10"/>
    <p:sldId id="141169304" r:id="rId11"/>
    <p:sldId id="141169298" r:id="rId12"/>
    <p:sldId id="141169299" r:id="rId13"/>
    <p:sldId id="141169300" r:id="rId14"/>
    <p:sldId id="141169301" r:id="rId15"/>
    <p:sldId id="141169229" r:id="rId16"/>
    <p:sldId id="141169230" r:id="rId17"/>
    <p:sldId id="141169328" r:id="rId18"/>
    <p:sldId id="141169329" r:id="rId19"/>
    <p:sldId id="141169321" r:id="rId2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DAE3F3"/>
    <a:srgbClr val="008000"/>
    <a:srgbClr val="2F528F"/>
    <a:srgbClr val="33CC3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60"/>
  </p:normalViewPr>
  <p:slideViewPr>
    <p:cSldViewPr snapToGrid="0">
      <p:cViewPr>
        <p:scale>
          <a:sx n="200" d="100"/>
          <a:sy n="200" d="100"/>
        </p:scale>
        <p:origin x="-4368" y="-570"/>
      </p:cViewPr>
      <p:guideLst>
        <p:guide orient="horz" pos="2115"/>
        <p:guide pos="2880"/>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4.xml" Type="http://schemas.openxmlformats.org/officeDocument/2006/relationships/slide" Id="rId8"></Relationship><Relationship Target="slides/slide9.xml" Type="http://schemas.openxmlformats.org/officeDocument/2006/relationships/slide" Id="rId13"></Relationship><Relationship Target="slides/slide14.xml" Type="http://schemas.openxmlformats.org/officeDocument/2006/relationships/slide" Id="rId18"></Relationship><Relationship Target="tableStyles.xml" Type="http://schemas.openxmlformats.org/officeDocument/2006/relationships/tableStyles" Id="rId26"></Relationship><Relationship Target="../customXml/item3.xml" Type="http://schemas.openxmlformats.org/officeDocument/2006/relationships/customXml" Id="rId3"></Relationship><Relationship Target="notesMasters/notesMaster1.xml" Type="http://schemas.openxmlformats.org/officeDocument/2006/relationships/notesMaster" Id="rId21"></Relationship><Relationship Target="slides/slide3.xml" Type="http://schemas.openxmlformats.org/officeDocument/2006/relationships/slide" Id="rId7"></Relationship><Relationship Target="slides/slide8.xml" Type="http://schemas.openxmlformats.org/officeDocument/2006/relationships/slide" Id="rId12"></Relationship><Relationship Target="slides/slide13.xml" Type="http://schemas.openxmlformats.org/officeDocument/2006/relationships/slide" Id="rId17"></Relationship><Relationship Target="theme/theme1.xml" Type="http://schemas.openxmlformats.org/officeDocument/2006/relationships/theme" Id="rId25"></Relationship><Relationship Target="../customXml/item2.xml" Type="http://schemas.openxmlformats.org/officeDocument/2006/relationships/customXml" Id="rId2"></Relationship><Relationship Target="slides/slide12.xml" Type="http://schemas.openxmlformats.org/officeDocument/2006/relationships/slide" Id="rId16"></Relationship><Relationship Target="slides/slide16.xml" Type="http://schemas.openxmlformats.org/officeDocument/2006/relationships/slide" Id="rId20"></Relationship><Relationship Target="../customXml/item1.xml" Type="http://schemas.openxmlformats.org/officeDocument/2006/relationships/customXml" Id="rId1"></Relationship><Relationship Target="slides/slide2.xml" Type="http://schemas.openxmlformats.org/officeDocument/2006/relationships/slide" Id="rId6"></Relationship><Relationship Target="slides/slide7.xml" Type="http://schemas.openxmlformats.org/officeDocument/2006/relationships/slide" Id="rId11"></Relationship><Relationship Target="viewProps.xml" Type="http://schemas.openxmlformats.org/officeDocument/2006/relationships/viewProps" Id="rId24"></Relationship><Relationship Target="slides/slide1.xml" Type="http://schemas.openxmlformats.org/officeDocument/2006/relationships/slide" Id="rId5"></Relationship><Relationship Target="slides/slide11.xml" Type="http://schemas.openxmlformats.org/officeDocument/2006/relationships/slide" Id="rId15"></Relationship><Relationship Target="presProps.xml" Type="http://schemas.openxmlformats.org/officeDocument/2006/relationships/presProps" Id="rId23"></Relationship><Relationship Target="slides/slide6.xml" Type="http://schemas.openxmlformats.org/officeDocument/2006/relationships/slide" Id="rId10"></Relationship><Relationship Target="slides/slide15.xml" Type="http://schemas.openxmlformats.org/officeDocument/2006/relationships/slide" Id="rId19"></Relationship><Relationship Target="slideMasters/slideMaster1.xml" Type="http://schemas.openxmlformats.org/officeDocument/2006/relationships/slideMaster" Id="rId4"></Relationship><Relationship Target="slides/slide5.xml" Type="http://schemas.openxmlformats.org/officeDocument/2006/relationships/slide" Id="rId9"></Relationship><Relationship Target="slides/slide10.xml" Type="http://schemas.openxmlformats.org/officeDocument/2006/relationships/slide" Id="rId14"></Relationship><Relationship Target="handoutMasters/handoutMaster1.xml" Type="http://schemas.openxmlformats.org/officeDocument/2006/relationships/handoutMaster" Id="rId22"></Relationship></Relationships>
</file>

<file path=ppt/handoutMasters/_rels/handoutMaster1.xml.rels><?xml version="1.0" encoding="UTF-8" ?><Relationships xmlns="http://schemas.openxmlformats.org/package/2006/relationships"><Relationship Target="../theme/theme3.xml" Type="http://schemas.openxmlformats.org/officeDocument/2006/relationships/theme" Id="rId1"></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6" cy="498475"/>
          </a:xfrm>
          <a:prstGeom prst="rect">
            <a:avLst/>
          </a:prstGeom>
        </p:spPr>
        <p:txBody>
          <a:bodyPr vert="horz" lIns="91394" tIns="45697" rIns="91394" bIns="4569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6" cy="498475"/>
          </a:xfrm>
          <a:prstGeom prst="rect">
            <a:avLst/>
          </a:prstGeom>
        </p:spPr>
        <p:txBody>
          <a:bodyPr vert="horz" lIns="91394" tIns="45697" rIns="91394" bIns="45697" rtlCol="0"/>
          <a:lstStyle>
            <a:lvl1pPr algn="r">
              <a:defRPr sz="1200"/>
            </a:lvl1pPr>
          </a:lstStyle>
          <a:p>
            <a:fld id="{232AD951-7E19-4004-B83F-A7C7A1215E4B}" type="datetimeFigureOut">
              <a:rPr kumimoji="1" lang="ja-JP" altLang="en-US" smtClean="0"/>
              <a:t>2023/8/29</a:t>
            </a:fld>
            <a:endParaRPr kumimoji="1" lang="ja-JP" altLang="en-US"/>
          </a:p>
        </p:txBody>
      </p:sp>
      <p:sp>
        <p:nvSpPr>
          <p:cNvPr id="4" name="フッター プレースホルダー 3"/>
          <p:cNvSpPr>
            <a:spLocks noGrp="1"/>
          </p:cNvSpPr>
          <p:nvPr>
            <p:ph type="ftr" sz="quarter" idx="2"/>
          </p:nvPr>
        </p:nvSpPr>
        <p:spPr>
          <a:xfrm>
            <a:off x="1" y="9440865"/>
            <a:ext cx="2949576" cy="498475"/>
          </a:xfrm>
          <a:prstGeom prst="rect">
            <a:avLst/>
          </a:prstGeom>
        </p:spPr>
        <p:txBody>
          <a:bodyPr vert="horz" lIns="91394" tIns="45697" rIns="91394" bIns="4569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5"/>
            <a:ext cx="2949576" cy="498475"/>
          </a:xfrm>
          <a:prstGeom prst="rect">
            <a:avLst/>
          </a:prstGeom>
        </p:spPr>
        <p:txBody>
          <a:bodyPr vert="horz" lIns="91394" tIns="45697" rIns="91394" bIns="45697"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9786" cy="498693"/>
          </a:xfrm>
          <a:prstGeom prst="rect">
            <a:avLst/>
          </a:prstGeom>
        </p:spPr>
        <p:txBody>
          <a:bodyPr vert="horz" lIns="91507" tIns="45754" rIns="91507" bIns="4575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2"/>
            <a:ext cx="2949786" cy="498693"/>
          </a:xfrm>
          <a:prstGeom prst="rect">
            <a:avLst/>
          </a:prstGeom>
        </p:spPr>
        <p:txBody>
          <a:bodyPr vert="horz" lIns="91507" tIns="45754" rIns="91507" bIns="45754" rtlCol="0"/>
          <a:lstStyle>
            <a:lvl1pPr algn="r">
              <a:defRPr sz="1200"/>
            </a:lvl1pPr>
          </a:lstStyle>
          <a:p>
            <a:fld id="{AFD2E2CB-6C4B-4969-8D8B-067DE241F3A1}" type="datetimeFigureOut">
              <a:rPr kumimoji="1" lang="ja-JP" altLang="en-US" smtClean="0"/>
              <a:t>2023/8/29</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07" tIns="45754" rIns="91507" bIns="4575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5"/>
          </a:xfrm>
          <a:prstGeom prst="rect">
            <a:avLst/>
          </a:prstGeom>
        </p:spPr>
        <p:txBody>
          <a:bodyPr vert="horz" lIns="91507" tIns="45754" rIns="91507" bIns="4575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50"/>
            <a:ext cx="2949786" cy="498692"/>
          </a:xfrm>
          <a:prstGeom prst="rect">
            <a:avLst/>
          </a:prstGeom>
        </p:spPr>
        <p:txBody>
          <a:bodyPr vert="horz" lIns="91507" tIns="45754" rIns="91507" bIns="4575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0"/>
            <a:ext cx="2949786" cy="498692"/>
          </a:xfrm>
          <a:prstGeom prst="rect">
            <a:avLst/>
          </a:prstGeom>
        </p:spPr>
        <p:txBody>
          <a:bodyPr vert="horz" lIns="91507" tIns="45754" rIns="91507" bIns="45754"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972300" y="6356350"/>
            <a:ext cx="2057400" cy="365125"/>
          </a:xfrm>
          <a:prstGeom prst="rect">
            <a:avLst/>
          </a:prstGeom>
        </p:spPr>
        <p:txBody>
          <a:bodyPr/>
          <a:lstStyle>
            <a:lvl1pPr algn="r">
              <a:defRPr sz="16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28B36CC-4B5A-4798-B51C-82F6DF6DBAFA}"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EF6EB01-459E-49C4-9F06-56F1E7ECAF5C}"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394F19A-FDE7-4E16-8047-F93D494BE68C}" type="datetimeFigureOut">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AD9A32C-DEF9-478E-B695-C8CA943CAF7B}" type="slidenum">
              <a:rPr kumimoji="1" lang="ja-JP" altLang="en-US" smtClean="0"/>
              <a:t>‹#›</a:t>
            </a:fld>
            <a:endParaRPr kumimoji="1" lang="ja-JP" altLang="en-US"/>
          </a:p>
        </p:txBody>
      </p:sp>
    </p:spTree>
    <p:extLst>
      <p:ext uri="{BB962C8B-B14F-4D97-AF65-F5344CB8AC3E}">
        <p14:creationId xmlns:p14="http://schemas.microsoft.com/office/powerpoint/2010/main" val="417115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AE0A4C6-5F4F-4A69-8F1C-5BB7840EDAE6}"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p:cNvSpPr>
            <a:spLocks noGrp="1"/>
          </p:cNvSpPr>
          <p:nvPr>
            <p:ph type="sldNum" sz="quarter" idx="12"/>
          </p:nvPr>
        </p:nvSpPr>
        <p:spPr>
          <a:xfrm>
            <a:off x="7086600" y="6376296"/>
            <a:ext cx="2057400" cy="365125"/>
          </a:xfrm>
          <a:prstGeom prst="rect">
            <a:avLst/>
          </a:prstGeom>
        </p:spPr>
        <p:txBody>
          <a:bodyPr/>
          <a:lstStyle>
            <a:lvl1pPr>
              <a:defRPr sz="16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8920E7-0EBC-4905-B52A-A79987E6C304}" type="datetime1">
              <a:rPr kumimoji="1" lang="ja-JP" altLang="en-US" smtClean="0"/>
              <a:t>2023/8/29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61FC5FE-8B25-41AB-98A1-D9F34F3CA048}"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43916AA-EAFF-44C7-B83E-37D72CB52486}" type="datetime1">
              <a:rPr kumimoji="1" lang="ja-JP" altLang="en-US" smtClean="0"/>
              <a:t>2023/8/29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4F73AAD-4370-49D7-AA1F-DDFD105932D1}" type="datetime1">
              <a:rPr kumimoji="1" lang="ja-JP" altLang="en-US" smtClean="0"/>
              <a:t>2023/8/29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BFA15-71FA-4311-8D8C-77823EF752B8}" type="datetime1">
              <a:rPr kumimoji="1" lang="ja-JP" altLang="en-US" smtClean="0"/>
              <a:t>2023/8/29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742D17-9F14-40C5-A0A0-864B7DDFF558}"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A4C6E86-931D-4C01-A1F6-82A891983202}" type="datetime1">
              <a:rPr kumimoji="1" lang="ja-JP" altLang="en-US" smtClean="0"/>
              <a:t>2023/8/29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theme/theme1.xml" Type="http://schemas.openxmlformats.org/officeDocument/2006/relationships/theme"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70D76-9EAA-4F37-9AE1-B2DB809BB8F5}" type="datetime1">
              <a:rPr kumimoji="1" lang="ja-JP" altLang="en-US" smtClean="0"/>
              <a:t>2023/8/29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1.png" Type="http://schemas.openxmlformats.org/officeDocument/2006/relationships/image" Id="rId3"></Relationship><Relationship Target="../media/image10.png" Type="http://schemas.openxmlformats.org/officeDocument/2006/relationships/image" Id="rId2"></Relationship><Relationship Target="../slideLayouts/slideLayout1.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12.png" Type="http://schemas.openxmlformats.org/officeDocument/2006/relationships/image" Id="rId2"></Relationship><Relationship Target="../slideLayouts/slideLayout1.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14.png" Type="http://schemas.openxmlformats.org/officeDocument/2006/relationships/image" Id="rId3"></Relationship><Relationship Target="../media/image13.png" Type="http://schemas.openxmlformats.org/officeDocument/2006/relationships/image" Id="rId2"></Relationship><Relationship Target="../slideLayouts/slideLayout1.xml" Type="http://schemas.openxmlformats.org/officeDocument/2006/relationships/slideLayout" Id="rId1"></Relationship><Relationship Target="../media/image16.png" Type="http://schemas.openxmlformats.org/officeDocument/2006/relationships/image" Id="rId5"></Relationship><Relationship Target="../media/image15.png" Type="http://schemas.openxmlformats.org/officeDocument/2006/relationships/image" Id="rId4"></Relationship></Relationships>
</file>

<file path=ppt/slides/_rels/slide14.xml.rels><?xml version="1.0" encoding="UTF-8" ?><Relationships xmlns="http://schemas.openxmlformats.org/package/2006/relationships"><Relationship Target="../media/image17.png" Type="http://schemas.openxmlformats.org/officeDocument/2006/relationships/image" Id="rId2"></Relationship><Relationship Target="../slideLayouts/slideLayout12.xml" Type="http://schemas.openxmlformats.org/officeDocument/2006/relationships/slideLayout" Id="rId1"></Relationship></Relationships>
</file>

<file path=ppt/slides/_rels/slide15.xml.rels><?xml version="1.0" encoding="UTF-8" ?><Relationships xmlns="http://schemas.openxmlformats.org/package/2006/relationships"><Relationship Target="../media/image19.png" Type="http://schemas.openxmlformats.org/officeDocument/2006/relationships/image" Id="rId3"></Relationship><Relationship Target="../media/image18.png" Type="http://schemas.openxmlformats.org/officeDocument/2006/relationships/image" Id="rId2"></Relationship><Relationship Target="../slideLayouts/slideLayout1.xml" Type="http://schemas.openxmlformats.org/officeDocument/2006/relationships/slideLayout" Id="rId1"></Relationship><Relationship Target="../media/image20.png" Type="http://schemas.openxmlformats.org/officeDocument/2006/relationships/image" Id="rId4"></Relationship></Relationships>
</file>

<file path=ppt/slides/_rels/slide16.xml.rels><?xml version="1.0" encoding="UTF-8" ?><Relationships xmlns="http://schemas.openxmlformats.org/package/2006/relationships"><Relationship Target="../media/image22.png" Type="http://schemas.openxmlformats.org/officeDocument/2006/relationships/image" Id="rId3"></Relationship><Relationship Target="../media/image21.png" Type="http://schemas.openxmlformats.org/officeDocument/2006/relationships/image" Id="rId2"></Relationship><Relationship Target="../slideLayouts/slideLayout1.xml" Type="http://schemas.openxmlformats.org/officeDocument/2006/relationships/slideLayout" Id="rId1"></Relationship><Relationship Target="../media/image23.png" Type="http://schemas.openxmlformats.org/officeDocument/2006/relationships/image" Id="rId4"></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6.xml.rels><?xml version="1.0" encoding="UTF-8" ?><Relationships xmlns="http://schemas.openxmlformats.org/package/2006/relationships"><Relationship Target="../media/image2.png" Type="http://schemas.openxmlformats.org/officeDocument/2006/relationships/image" Id="rId3"></Relationship><Relationship Target="../media/image1.png" Type="http://schemas.openxmlformats.org/officeDocument/2006/relationships/image" Id="rId2"></Relationship><Relationship Target="../slideLayouts/slideLayout2.xml" Type="http://schemas.openxmlformats.org/officeDocument/2006/relationships/slideLayout" Id="rId1"></Relationship><Relationship Target="../media/image4.png" Type="http://schemas.openxmlformats.org/officeDocument/2006/relationships/image" Id="rId5"></Relationship><Relationship Target="../media/image3.png" Type="http://schemas.openxmlformats.org/officeDocument/2006/relationships/image" Id="rId4"></Relationship></Relationships>
</file>

<file path=ppt/slides/_rels/slide7.xml.rels><?xml version="1.0" encoding="UTF-8" ?><Relationships xmlns="http://schemas.openxmlformats.org/package/2006/relationships"><Relationship Target="../media/image5.png" Type="http://schemas.openxmlformats.org/officeDocument/2006/relationships/image" Id="rId2"></Relationship><Relationship Target="../slideLayouts/slideLayout1.xml" Type="http://schemas.openxmlformats.org/officeDocument/2006/relationships/slideLayout" Id="rId1"></Relationship></Relationships>
</file>

<file path=ppt/slides/_rels/slide8.xml.rels><?xml version="1.0" encoding="UTF-8" ?><Relationships xmlns="http://schemas.openxmlformats.org/package/2006/relationships"><Relationship Target="../media/image7.png" Type="http://schemas.openxmlformats.org/officeDocument/2006/relationships/image" Id="rId3"></Relationship><Relationship Target="../media/image6.png" Type="http://schemas.openxmlformats.org/officeDocument/2006/relationships/image" Id="rId2"></Relationship><Relationship Target="../slideLayouts/slideLayout1.xml" Type="http://schemas.openxmlformats.org/officeDocument/2006/relationships/slideLayout" Id="rId1"></Relationship></Relationships>
</file>

<file path=ppt/slides/_rels/slide9.xml.rels><?xml version="1.0" encoding="UTF-8" ?><Relationships xmlns="http://schemas.openxmlformats.org/package/2006/relationships"><Relationship Target="../media/image9.png" Type="http://schemas.openxmlformats.org/officeDocument/2006/relationships/image" Id="rId3"></Relationship><Relationship Target="../media/image8.png" Type="http://schemas.openxmlformats.org/officeDocument/2006/relationships/image" Id="rId2"></Relationship><Relationship Target="../slideLayouts/slideLayout1.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idx="4294967295"/>
          </p:nvPr>
        </p:nvSpPr>
        <p:spPr>
          <a:xfrm>
            <a:off x="0" y="2566339"/>
            <a:ext cx="9144000" cy="1238250"/>
          </a:xfrm>
        </p:spPr>
        <p:txBody>
          <a:bodyPr>
            <a:normAutofit/>
          </a:bodyPr>
          <a:lstStyle/>
          <a:p>
            <a:pPr algn="ctr">
              <a:lnSpc>
                <a:spcPts val="3321"/>
              </a:lnSpc>
              <a:spcBef>
                <a:spcPts val="1139"/>
              </a:spcBef>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経済関係の資料</a:t>
            </a:r>
          </a:p>
        </p:txBody>
      </p:sp>
      <p:sp>
        <p:nvSpPr>
          <p:cNvPr id="5" name="サブタイトル 4"/>
          <p:cNvSpPr>
            <a:spLocks noGrp="1"/>
          </p:cNvSpPr>
          <p:nvPr>
            <p:ph type="subTitle" idx="4294967295"/>
          </p:nvPr>
        </p:nvSpPr>
        <p:spPr>
          <a:xfrm>
            <a:off x="-1" y="5079705"/>
            <a:ext cx="9144000" cy="568917"/>
          </a:xfrm>
        </p:spPr>
        <p:txBody>
          <a:bodyPr>
            <a:normAutofit/>
          </a:bodyPr>
          <a:lstStyle/>
          <a:p>
            <a:pPr marL="0" indent="0" algn="ctr">
              <a:buNone/>
            </a:pPr>
            <a:r>
              <a:rPr lang="ja-JP" altLang="en-US" sz="24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副首都推進局</a:t>
            </a:r>
            <a:endParaRPr lang="ja-JP" altLang="en-US" sz="2400" b="1" dirty="0">
              <a:solidFill>
                <a:srgbClr val="002060"/>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233432" y="175074"/>
            <a:ext cx="8677137"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709"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728779" y="3700014"/>
            <a:ext cx="7686441"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252870" y="660686"/>
            <a:ext cx="6657699" cy="471732"/>
          </a:xfrm>
          <a:prstGeom prst="rect">
            <a:avLst/>
          </a:prstGeom>
          <a:noFill/>
        </p:spPr>
        <p:txBody>
          <a:bodyPr wrap="square" rtlCol="0">
            <a:spAutoFit/>
          </a:bodyPr>
          <a:lstStyle/>
          <a:p>
            <a:pPr algn="r">
              <a:lnSpc>
                <a:spcPts val="1600"/>
              </a:lnSpc>
            </a:pPr>
            <a:r>
              <a:rPr lang="en-US" altLang="ja-JP"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en-US" altLang="ja-JP"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８</a:t>
            </a:r>
            <a:r>
              <a:rPr kumimoji="1" lang="en-US" altLang="ja-JP"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.23</a:t>
            </a:r>
          </a:p>
          <a:p>
            <a:pPr algn="r">
              <a:lnSpc>
                <a:spcPts val="1600"/>
              </a:lnSpc>
            </a:pPr>
            <a:r>
              <a:rPr lang="ja-JP" altLang="en-US"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第１回　国への働きかけに向けた副首都化を後押しする仕組みづくりに関する意見交換会</a:t>
            </a:r>
            <a:endParaRPr kumimoji="1" lang="ja-JP" altLang="en-US" sz="11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7483999" y="1190452"/>
            <a:ext cx="1426570" cy="39180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709"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参考資料１</a:t>
            </a:r>
            <a:endParaRPr kumimoji="1" lang="en-US" altLang="ja-JP" sz="1709"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9" name="テキスト ボックス 8"/>
          <p:cNvSpPr txBox="1"/>
          <p:nvPr/>
        </p:nvSpPr>
        <p:spPr>
          <a:xfrm>
            <a:off x="7483999" y="1582256"/>
            <a:ext cx="1503325" cy="23937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ja-JP" sz="90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2023</a:t>
            </a:r>
            <a:r>
              <a:rPr kumimoji="1" lang="en-US" altLang="ja-JP" sz="90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.8.</a:t>
            </a:r>
            <a:r>
              <a:rPr lang="en-US" altLang="ja-JP" sz="90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31</a:t>
            </a:r>
            <a:r>
              <a:rPr kumimoji="1" lang="en-US" altLang="ja-JP" sz="90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 </a:t>
            </a:r>
            <a:r>
              <a:rPr kumimoji="1" lang="ja-JP" altLang="en-US" sz="900" dirty="0" smtClean="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訂正版</a:t>
            </a:r>
            <a:endParaRPr kumimoji="1" lang="en-US" altLang="ja-JP" sz="9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216668" y="1544976"/>
            <a:ext cx="8206317" cy="523220"/>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　大学発ベンチャー創出数</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a:t>
            </a:r>
            <a:r>
              <a:rPr lang="ja-JP" altLang="en-US" sz="900" b="1" dirty="0">
                <a:latin typeface="BIZ UDゴシック" panose="020B0400000000000000" pitchFamily="49" charset="-128"/>
                <a:ea typeface="BIZ UDゴシック" panose="020B0400000000000000" pitchFamily="49" charset="-128"/>
              </a:rPr>
              <a:t>（</a:t>
            </a:r>
            <a:r>
              <a:rPr lang="en-US" altLang="ja-JP" sz="900" b="1" dirty="0">
                <a:latin typeface="BIZ UDゴシック" panose="020B0400000000000000" pitchFamily="49" charset="-128"/>
                <a:ea typeface="BIZ UDゴシック" panose="020B0400000000000000" pitchFamily="49" charset="-128"/>
              </a:rPr>
              <a:t>2022</a:t>
            </a:r>
            <a:r>
              <a:rPr lang="ja-JP" altLang="en-US" sz="900" b="1" dirty="0">
                <a:latin typeface="BIZ UDゴシック" panose="020B0400000000000000" pitchFamily="49" charset="-128"/>
                <a:ea typeface="BIZ UDゴシック" panose="020B0400000000000000" pitchFamily="49" charset="-128"/>
              </a:rPr>
              <a:t>年度時点）</a:t>
            </a:r>
            <a:endParaRPr kumimoji="1" lang="ja-JP" altLang="en-US" sz="900" b="1"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r>
              <a:rPr kumimoji="1" lang="en-US" altLang="ja-JP" dirty="0"/>
              <a:t>8</a:t>
            </a:r>
            <a:endParaRPr kumimoji="1" lang="ja-JP" altLang="en-US" dirty="0"/>
          </a:p>
        </p:txBody>
      </p:sp>
      <p:sp>
        <p:nvSpPr>
          <p:cNvPr id="10" name="テキスト ボックス 9"/>
          <p:cNvSpPr txBox="1"/>
          <p:nvPr/>
        </p:nvSpPr>
        <p:spPr>
          <a:xfrm>
            <a:off x="4579791" y="1543303"/>
            <a:ext cx="4661051" cy="523220"/>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　大学発ベンチャー本社所在数</a:t>
            </a:r>
            <a:endParaRPr lang="en-US" altLang="ja-JP" sz="1400" b="1" dirty="0">
              <a:latin typeface="BIZ UDゴシック" panose="020B0400000000000000" pitchFamily="49" charset="-128"/>
              <a:ea typeface="BIZ UDゴシック" panose="020B0400000000000000" pitchFamily="49" charset="-128"/>
            </a:endParaRPr>
          </a:p>
          <a:p>
            <a:r>
              <a:rPr lang="ja-JP" altLang="en-US" sz="1400" b="1" dirty="0">
                <a:latin typeface="BIZ UDゴシック" panose="020B0400000000000000" pitchFamily="49" charset="-128"/>
                <a:ea typeface="BIZ UDゴシック" panose="020B0400000000000000" pitchFamily="49" charset="-128"/>
              </a:rPr>
              <a:t>　　</a:t>
            </a:r>
            <a:r>
              <a:rPr lang="ja-JP" altLang="en-US" sz="900" b="1" dirty="0">
                <a:latin typeface="BIZ UDゴシック" panose="020B0400000000000000" pitchFamily="49" charset="-128"/>
                <a:ea typeface="BIZ UDゴシック" panose="020B0400000000000000" pitchFamily="49" charset="-128"/>
              </a:rPr>
              <a:t>（</a:t>
            </a:r>
            <a:r>
              <a:rPr lang="en-US" altLang="ja-JP" sz="900" b="1" dirty="0">
                <a:latin typeface="BIZ UDゴシック" panose="020B0400000000000000" pitchFamily="49" charset="-128"/>
                <a:ea typeface="BIZ UDゴシック" panose="020B0400000000000000" pitchFamily="49" charset="-128"/>
              </a:rPr>
              <a:t>2022</a:t>
            </a:r>
            <a:r>
              <a:rPr lang="ja-JP" altLang="en-US" sz="900" b="1" dirty="0">
                <a:latin typeface="BIZ UDゴシック" panose="020B0400000000000000" pitchFamily="49" charset="-128"/>
                <a:ea typeface="BIZ UDゴシック" panose="020B0400000000000000" pitchFamily="49" charset="-128"/>
              </a:rPr>
              <a:t>年度時点）</a:t>
            </a:r>
            <a:endParaRPr kumimoji="1" lang="ja-JP" altLang="en-US" sz="900" b="1"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C04CD1B5-F732-4A5C-A8C2-0AE547D85819}"/>
              </a:ext>
            </a:extLst>
          </p:cNvPr>
          <p:cNvSpPr txBox="1"/>
          <p:nvPr/>
        </p:nvSpPr>
        <p:spPr>
          <a:xfrm>
            <a:off x="1356419" y="6467796"/>
            <a:ext cx="767328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出典：経済産業省「令和４年度産業技術調査大学発ベンチャーに関する実態等調査」をもとに副首都推進局で作成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graphicFrame>
        <p:nvGraphicFramePr>
          <p:cNvPr id="9" name="表 8">
            <a:extLst>
              <a:ext uri="{FF2B5EF4-FFF2-40B4-BE49-F238E27FC236}">
                <a16:creationId xmlns:a16="http://schemas.microsoft.com/office/drawing/2014/main" id="{1E3BC46C-4CC8-26F2-3410-9479EFD0B38F}"/>
              </a:ext>
            </a:extLst>
          </p:cNvPr>
          <p:cNvGraphicFramePr>
            <a:graphicFrameLocks noGrp="1"/>
          </p:cNvGraphicFramePr>
          <p:nvPr/>
        </p:nvGraphicFramePr>
        <p:xfrm>
          <a:off x="522365" y="2165862"/>
          <a:ext cx="3678192" cy="4066805"/>
        </p:xfrm>
        <a:graphic>
          <a:graphicData uri="http://schemas.openxmlformats.org/drawingml/2006/table">
            <a:tbl>
              <a:tblPr>
                <a:tableStyleId>{5C22544A-7EE6-4342-B048-85BDC9FD1C3A}</a:tableStyleId>
              </a:tblPr>
              <a:tblGrid>
                <a:gridCol w="1036774">
                  <a:extLst>
                    <a:ext uri="{9D8B030D-6E8A-4147-A177-3AD203B41FA5}">
                      <a16:colId xmlns:a16="http://schemas.microsoft.com/office/drawing/2014/main" val="4253357384"/>
                    </a:ext>
                  </a:extLst>
                </a:gridCol>
                <a:gridCol w="1320709">
                  <a:extLst>
                    <a:ext uri="{9D8B030D-6E8A-4147-A177-3AD203B41FA5}">
                      <a16:colId xmlns:a16="http://schemas.microsoft.com/office/drawing/2014/main" val="2142944651"/>
                    </a:ext>
                  </a:extLst>
                </a:gridCol>
                <a:gridCol w="1320709">
                  <a:extLst>
                    <a:ext uri="{9D8B030D-6E8A-4147-A177-3AD203B41FA5}">
                      <a16:colId xmlns:a16="http://schemas.microsoft.com/office/drawing/2014/main" val="2050789367"/>
                    </a:ext>
                  </a:extLst>
                </a:gridCol>
              </a:tblGrid>
              <a:tr h="337817">
                <a:tc>
                  <a:txBody>
                    <a:bodyPr/>
                    <a:lstStyle/>
                    <a:p>
                      <a:pPr algn="l" fontAlgn="ctr"/>
                      <a:endPar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数</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割合</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778778176"/>
                  </a:ext>
                </a:extLst>
              </a:tr>
              <a:tr h="310749">
                <a:tc>
                  <a:txBody>
                    <a:bodyPr/>
                    <a:lstStyle/>
                    <a:p>
                      <a:pPr algn="ctr" fontAlgn="b"/>
                      <a:r>
                        <a:rPr lang="ja-JP" altLang="en-US" sz="1500" b="1" i="0" u="none" strike="noStrike" dirty="0">
                          <a:solidFill>
                            <a:srgbClr val="000000"/>
                          </a:solidFill>
                          <a:effectLst/>
                          <a:latin typeface="BIZ UDゴシック" panose="020B0400000000000000" pitchFamily="49" charset="-128"/>
                          <a:ea typeface="BIZ UDゴシック" panose="020B0400000000000000" pitchFamily="49" charset="-128"/>
                        </a:rPr>
                        <a:t>東京都</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500" b="1" i="0" u="none" strike="noStrike" dirty="0">
                          <a:solidFill>
                            <a:srgbClr val="000000"/>
                          </a:solidFill>
                          <a:effectLst/>
                          <a:latin typeface="BIZ UDゴシック" panose="020B0400000000000000" pitchFamily="49" charset="-128"/>
                          <a:ea typeface="BIZ UDゴシック" panose="020B0400000000000000" pitchFamily="49" charset="-128"/>
                        </a:rPr>
                        <a:t>1339</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500" b="1" i="0" u="none" strike="noStrike" dirty="0">
                          <a:solidFill>
                            <a:srgbClr val="000000"/>
                          </a:solidFill>
                          <a:effectLst/>
                          <a:latin typeface="BIZ UDゴシック" panose="020B0400000000000000" pitchFamily="49" charset="-128"/>
                          <a:ea typeface="BIZ UDゴシック" panose="020B0400000000000000" pitchFamily="49" charset="-128"/>
                        </a:rPr>
                        <a:t>33.0%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4526804"/>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京都府</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448</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11.0%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98051092"/>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大阪府</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307</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7.6%</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92206361"/>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茨城県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220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5.4%</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49485967"/>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愛知県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216</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5.3%</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65411160"/>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福岡県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203</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5.0%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470679620"/>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宮城県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179</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4.4%</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48921245"/>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北海道</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95</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2.3%</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17285398"/>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静岡県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81</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2.0%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08888792"/>
                  </a:ext>
                </a:extLst>
              </a:tr>
              <a:tr h="310749">
                <a:tc>
                  <a:txBody>
                    <a:bodyPr/>
                    <a:lstStyle/>
                    <a:p>
                      <a:pPr algn="ctr" fontAlgn="b"/>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兵庫県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76</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1.9%</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79788092"/>
                  </a:ext>
                </a:extLst>
              </a:tr>
              <a:tr h="3107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その他</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896</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22.1%</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53582018"/>
                  </a:ext>
                </a:extLst>
              </a:tr>
              <a:tr h="31074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合計</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4060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100.0</a:t>
                      </a: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18614649"/>
                  </a:ext>
                </a:extLst>
              </a:tr>
            </a:tbl>
          </a:graphicData>
        </a:graphic>
      </p:graphicFrame>
      <p:sp>
        <p:nvSpPr>
          <p:cNvPr id="11" name="正方形/長方形 10">
            <a:extLst>
              <a:ext uri="{FF2B5EF4-FFF2-40B4-BE49-F238E27FC236}">
                <a16:creationId xmlns:a16="http://schemas.microsoft.com/office/drawing/2014/main" id="{B794D710-8F73-68B9-0C82-F2F4EC9B350D}"/>
              </a:ext>
            </a:extLst>
          </p:cNvPr>
          <p:cNvSpPr/>
          <p:nvPr/>
        </p:nvSpPr>
        <p:spPr>
          <a:xfrm>
            <a:off x="522366" y="2504660"/>
            <a:ext cx="3678192" cy="30777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graphicFrame>
        <p:nvGraphicFramePr>
          <p:cNvPr id="13" name="表 12">
            <a:extLst>
              <a:ext uri="{FF2B5EF4-FFF2-40B4-BE49-F238E27FC236}">
                <a16:creationId xmlns:a16="http://schemas.microsoft.com/office/drawing/2014/main" id="{0B09474A-D9D6-F386-A56F-A1E9BDE1C7EB}"/>
              </a:ext>
            </a:extLst>
          </p:cNvPr>
          <p:cNvGraphicFramePr>
            <a:graphicFrameLocks noGrp="1"/>
          </p:cNvGraphicFramePr>
          <p:nvPr/>
        </p:nvGraphicFramePr>
        <p:xfrm>
          <a:off x="4964019" y="2122398"/>
          <a:ext cx="3678192" cy="4066805"/>
        </p:xfrm>
        <a:graphic>
          <a:graphicData uri="http://schemas.openxmlformats.org/drawingml/2006/table">
            <a:tbl>
              <a:tblPr>
                <a:tableStyleId>{5C22544A-7EE6-4342-B048-85BDC9FD1C3A}</a:tableStyleId>
              </a:tblPr>
              <a:tblGrid>
                <a:gridCol w="1036774">
                  <a:extLst>
                    <a:ext uri="{9D8B030D-6E8A-4147-A177-3AD203B41FA5}">
                      <a16:colId xmlns:a16="http://schemas.microsoft.com/office/drawing/2014/main" val="4253357384"/>
                    </a:ext>
                  </a:extLst>
                </a:gridCol>
                <a:gridCol w="1320709">
                  <a:extLst>
                    <a:ext uri="{9D8B030D-6E8A-4147-A177-3AD203B41FA5}">
                      <a16:colId xmlns:a16="http://schemas.microsoft.com/office/drawing/2014/main" val="2142944651"/>
                    </a:ext>
                  </a:extLst>
                </a:gridCol>
                <a:gridCol w="1320709">
                  <a:extLst>
                    <a:ext uri="{9D8B030D-6E8A-4147-A177-3AD203B41FA5}">
                      <a16:colId xmlns:a16="http://schemas.microsoft.com/office/drawing/2014/main" val="2050789367"/>
                    </a:ext>
                  </a:extLst>
                </a:gridCol>
              </a:tblGrid>
              <a:tr h="337817">
                <a:tc>
                  <a:txBody>
                    <a:bodyPr/>
                    <a:lstStyle/>
                    <a:p>
                      <a:pPr algn="l" fontAlgn="ct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数</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ctr"/>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割合</a:t>
                      </a:r>
                      <a:endPar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778778176"/>
                  </a:ext>
                </a:extLst>
              </a:tr>
              <a:tr h="310749">
                <a:tc>
                  <a:txBody>
                    <a:bodyPr/>
                    <a:lstStyle/>
                    <a:p>
                      <a:pPr algn="ctr" fontAlgn="b"/>
                      <a:r>
                        <a:rPr lang="ja-JP" altLang="en-US" sz="1500" b="1" i="0" u="none" strike="noStrike" dirty="0">
                          <a:solidFill>
                            <a:srgbClr val="000000"/>
                          </a:solidFill>
                          <a:effectLst/>
                          <a:latin typeface="BIZ UDゴシック" panose="020B0400000000000000" pitchFamily="49" charset="-128"/>
                          <a:ea typeface="BIZ UDゴシック" panose="020B0400000000000000" pitchFamily="49" charset="-128"/>
                        </a:rPr>
                        <a:t>東京都</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500" b="1" i="0" u="none" strike="noStrike" dirty="0">
                          <a:solidFill>
                            <a:srgbClr val="000000"/>
                          </a:solidFill>
                          <a:effectLst/>
                          <a:latin typeface="BIZ UDゴシック" panose="020B0400000000000000" pitchFamily="49" charset="-128"/>
                          <a:ea typeface="BIZ UDゴシック" panose="020B0400000000000000" pitchFamily="49" charset="-128"/>
                        </a:rPr>
                        <a:t>1352</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500" b="1" i="0" u="none" strike="noStrike" dirty="0">
                          <a:solidFill>
                            <a:srgbClr val="000000"/>
                          </a:solidFill>
                          <a:effectLst/>
                          <a:latin typeface="BIZ UDゴシック" panose="020B0400000000000000" pitchFamily="49" charset="-128"/>
                          <a:ea typeface="BIZ UDゴシック" panose="020B0400000000000000" pitchFamily="49" charset="-128"/>
                        </a:rPr>
                        <a:t>36.0%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94526804"/>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大阪府</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271</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7.2%</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798051092"/>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京都府</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236</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6.3%</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492206361"/>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神奈川県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207</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5.5%</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49485967"/>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福岡県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162</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4.3%</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965411160"/>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愛知県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161</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4.3%</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470679620"/>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茨城県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120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3.2%</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848921245"/>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宮城県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112</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3.0%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117285398"/>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北海道</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94</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2.5%</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508888792"/>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静岡県</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a:solidFill>
                            <a:srgbClr val="000000"/>
                          </a:solidFill>
                          <a:effectLst/>
                          <a:latin typeface="BIZ UDゴシック" panose="020B0400000000000000" pitchFamily="49" charset="-128"/>
                          <a:ea typeface="BIZ UDゴシック" panose="020B0400000000000000" pitchFamily="49" charset="-128"/>
                        </a:rPr>
                        <a:t>79</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2.1%</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881685679"/>
                  </a:ext>
                </a:extLst>
              </a:tr>
              <a:tr h="310749">
                <a:tc>
                  <a:txBody>
                    <a:bodyPr/>
                    <a:lstStyle/>
                    <a:p>
                      <a:pPr algn="ctr" fontAlgn="b"/>
                      <a:r>
                        <a:rPr lang="ja-JP" altLang="en-US" sz="1400" b="0" i="0" u="none" strike="noStrike">
                          <a:solidFill>
                            <a:srgbClr val="000000"/>
                          </a:solidFill>
                          <a:effectLst/>
                          <a:latin typeface="BIZ UDゴシック" panose="020B0400000000000000" pitchFamily="49" charset="-128"/>
                          <a:ea typeface="BIZ UDゴシック" panose="020B0400000000000000" pitchFamily="49" charset="-128"/>
                        </a:rPr>
                        <a:t>その他</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961</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25.6%</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353582018"/>
                  </a:ext>
                </a:extLst>
              </a:tr>
              <a:tr h="310749">
                <a:tc>
                  <a:txBody>
                    <a:bodyPr/>
                    <a:lstStyle/>
                    <a:p>
                      <a:pPr algn="ctr" fontAlgn="b"/>
                      <a:r>
                        <a:rPr lang="ja-JP" altLang="en-US" sz="1400" b="0" i="0" u="none" strike="noStrike" dirty="0">
                          <a:solidFill>
                            <a:srgbClr val="000000"/>
                          </a:solidFill>
                          <a:effectLst/>
                          <a:latin typeface="BIZ UDゴシック" panose="020B0400000000000000" pitchFamily="49" charset="-128"/>
                          <a:ea typeface="BIZ UDゴシック" panose="020B0400000000000000" pitchFamily="49" charset="-128"/>
                        </a:rPr>
                        <a:t>合計</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3755</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tc>
                  <a:txBody>
                    <a:bodyPr/>
                    <a:lstStyle/>
                    <a:p>
                      <a:pPr algn="ctr" fontAlgn="b"/>
                      <a:r>
                        <a:rPr lang="en-US" altLang="ja-JP" sz="1400" b="0" i="0" u="none" strike="noStrike" dirty="0">
                          <a:solidFill>
                            <a:srgbClr val="000000"/>
                          </a:solidFill>
                          <a:effectLst/>
                          <a:latin typeface="BIZ UDゴシック" panose="020B0400000000000000" pitchFamily="49" charset="-128"/>
                          <a:ea typeface="BIZ UDゴシック" panose="020B0400000000000000" pitchFamily="49" charset="-128"/>
                        </a:rPr>
                        <a:t>100.0%</a:t>
                      </a:r>
                    </a:p>
                  </a:txBody>
                  <a:tcPr marL="9525" marR="9525" marT="9525"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18614649"/>
                  </a:ext>
                </a:extLst>
              </a:tr>
            </a:tbl>
          </a:graphicData>
        </a:graphic>
      </p:graphicFrame>
      <p:sp>
        <p:nvSpPr>
          <p:cNvPr id="14" name="正方形/長方形 13">
            <a:extLst>
              <a:ext uri="{FF2B5EF4-FFF2-40B4-BE49-F238E27FC236}">
                <a16:creationId xmlns:a16="http://schemas.microsoft.com/office/drawing/2014/main" id="{FB9E8A2D-F8AF-03DB-6487-D801B56181E0}"/>
              </a:ext>
            </a:extLst>
          </p:cNvPr>
          <p:cNvSpPr/>
          <p:nvPr/>
        </p:nvSpPr>
        <p:spPr>
          <a:xfrm>
            <a:off x="4964020" y="2461196"/>
            <a:ext cx="3678192" cy="307777"/>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2" name="正方形/長方形 1">
            <a:extLst>
              <a:ext uri="{FF2B5EF4-FFF2-40B4-BE49-F238E27FC236}">
                <a16:creationId xmlns:a16="http://schemas.microsoft.com/office/drawing/2014/main" id="{B4D87715-00CF-E0CB-E2BE-C94AE247E1C8}"/>
              </a:ext>
            </a:extLst>
          </p:cNvPr>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大学発ベンチャーについて、都道府県別の創出数と本社所在地数をみると、いずれも東京に集中している。</a:t>
            </a:r>
          </a:p>
        </p:txBody>
      </p:sp>
      <p:sp>
        <p:nvSpPr>
          <p:cNvPr id="4" name="正方形/長方形 3">
            <a:extLst>
              <a:ext uri="{FF2B5EF4-FFF2-40B4-BE49-F238E27FC236}">
                <a16:creationId xmlns:a16="http://schemas.microsoft.com/office/drawing/2014/main" id="{F90AE884-4F5C-BFBC-BA56-D1833D1A9EC9}"/>
              </a:ext>
            </a:extLst>
          </p:cNvPr>
          <p:cNvSpPr/>
          <p:nvPr/>
        </p:nvSpPr>
        <p:spPr>
          <a:xfrm>
            <a:off x="335017" y="47950"/>
            <a:ext cx="850341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２．④大学発ベンチャーの集積状況</a:t>
            </a:r>
            <a:endParaRPr lang="en-US" altLang="ja-JP" sz="20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75137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737388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２．⑤スタートアップの集積状況</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35016" y="537744"/>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スタートアップ</a:t>
            </a:r>
            <a:r>
              <a:rPr lang="ja-JP" altLang="en-US" sz="14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資金</a:t>
            </a:r>
            <a:r>
              <a:rPr lang="ja-JP" altLang="en-US" sz="14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調達社数</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と資金調達額をみると、いずれも東京に集中している。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4603286" y="1632024"/>
            <a:ext cx="382828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主要都市のスタートアップの資金調達額</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r>
              <a:rPr kumimoji="1" lang="en-US" altLang="ja-JP" dirty="0"/>
              <a:t>9</a:t>
            </a:r>
            <a:endParaRPr kumimoji="1" lang="ja-JP" altLang="en-US" dirty="0"/>
          </a:p>
        </p:txBody>
      </p:sp>
      <p:pic>
        <p:nvPicPr>
          <p:cNvPr id="21" name="図 20"/>
          <p:cNvPicPr>
            <a:picLocks noChangeAspect="1"/>
          </p:cNvPicPr>
          <p:nvPr/>
        </p:nvPicPr>
        <p:blipFill>
          <a:blip r:embed="rId2"/>
          <a:stretch>
            <a:fillRect/>
          </a:stretch>
        </p:blipFill>
        <p:spPr>
          <a:xfrm>
            <a:off x="223701" y="2263359"/>
            <a:ext cx="4121253" cy="3590855"/>
          </a:xfrm>
          <a:prstGeom prst="rect">
            <a:avLst/>
          </a:prstGeom>
        </p:spPr>
      </p:pic>
      <p:pic>
        <p:nvPicPr>
          <p:cNvPr id="22" name="図 21"/>
          <p:cNvPicPr>
            <a:picLocks noChangeAspect="1"/>
          </p:cNvPicPr>
          <p:nvPr/>
        </p:nvPicPr>
        <p:blipFill>
          <a:blip r:embed="rId3"/>
          <a:stretch>
            <a:fillRect/>
          </a:stretch>
        </p:blipFill>
        <p:spPr>
          <a:xfrm>
            <a:off x="4468694" y="2207437"/>
            <a:ext cx="4352921" cy="3584759"/>
          </a:xfrm>
          <a:prstGeom prst="rect">
            <a:avLst/>
          </a:prstGeom>
        </p:spPr>
      </p:pic>
      <p:sp>
        <p:nvSpPr>
          <p:cNvPr id="23" name="テキスト ボックス 3"/>
          <p:cNvSpPr txBox="1"/>
          <p:nvPr/>
        </p:nvSpPr>
        <p:spPr>
          <a:xfrm>
            <a:off x="6289165" y="2094815"/>
            <a:ext cx="1733167"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 東京都のみ右軸を参照</a:t>
            </a:r>
            <a:endParaRPr kumimoji="1" lang="ja-JP" altLang="en-US" sz="105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4" name="テキスト ボックス 3"/>
          <p:cNvSpPr txBox="1"/>
          <p:nvPr/>
        </p:nvSpPr>
        <p:spPr>
          <a:xfrm>
            <a:off x="2305407" y="2160145"/>
            <a:ext cx="1733167"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BIZ UDゴシック" panose="020B0400000000000000" pitchFamily="49" charset="-128"/>
                <a:ea typeface="BIZ UDゴシック" panose="020B0400000000000000" pitchFamily="49" charset="-128"/>
              </a:rPr>
              <a:t> 東京都のみ右軸を参照</a:t>
            </a:r>
            <a:endParaRPr kumimoji="1" lang="ja-JP" altLang="en-US" sz="1050" b="0" i="0" u="none" strike="noStrike" kern="1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5" name="テキスト ボックス 24"/>
          <p:cNvSpPr txBox="1"/>
          <p:nvPr/>
        </p:nvSpPr>
        <p:spPr>
          <a:xfrm>
            <a:off x="1649895" y="6201858"/>
            <a:ext cx="7111571" cy="430887"/>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出典</a:t>
            </a:r>
            <a:r>
              <a:rPr lang="ja-JP" altLang="en-US" sz="1100" dirty="0">
                <a:solidFill>
                  <a:prstClr val="black"/>
                </a:solidFill>
                <a:latin typeface="BIZ UDゴシック" panose="020B0400000000000000" pitchFamily="49" charset="-128"/>
                <a:ea typeface="BIZ UDゴシック" panose="020B0400000000000000" pitchFamily="49" charset="-128"/>
              </a:rPr>
              <a:t>：株式会社ユーザベース</a:t>
            </a:r>
            <a:r>
              <a:rPr lang="en-US" altLang="ja-JP" sz="1100" dirty="0">
                <a:solidFill>
                  <a:prstClr val="black"/>
                </a:solidFill>
                <a:latin typeface="BIZ UDゴシック" panose="020B0400000000000000" pitchFamily="49" charset="-128"/>
                <a:ea typeface="BIZ UDゴシック" panose="020B0400000000000000" pitchFamily="49" charset="-128"/>
              </a:rPr>
              <a:t> </a:t>
            </a:r>
            <a:r>
              <a:rPr lang="ja-JP" altLang="en-US" sz="1100" dirty="0">
                <a:solidFill>
                  <a:prstClr val="black"/>
                </a:solidFill>
                <a:latin typeface="BIZ UDゴシック" panose="020B0400000000000000" pitchFamily="49" charset="-128"/>
                <a:ea typeface="BIZ UDゴシック" panose="020B0400000000000000" pitchFamily="49" charset="-128"/>
              </a:rPr>
              <a:t>「</a:t>
            </a:r>
            <a:r>
              <a:rPr lang="en-US" altLang="ja-JP" sz="1100" dirty="0">
                <a:solidFill>
                  <a:prstClr val="black"/>
                </a:solidFill>
                <a:latin typeface="BIZ UDゴシック" panose="020B0400000000000000" pitchFamily="49" charset="-128"/>
                <a:ea typeface="BIZ UDゴシック" panose="020B0400000000000000" pitchFamily="49" charset="-128"/>
              </a:rPr>
              <a:t>2021</a:t>
            </a:r>
            <a:r>
              <a:rPr lang="ja-JP" altLang="en-US" sz="1100" dirty="0">
                <a:solidFill>
                  <a:prstClr val="black"/>
                </a:solidFill>
                <a:latin typeface="BIZ UDゴシック" panose="020B0400000000000000" pitchFamily="49" charset="-128"/>
                <a:ea typeface="BIZ UDゴシック" panose="020B0400000000000000" pitchFamily="49" charset="-128"/>
              </a:rPr>
              <a:t>年 </a:t>
            </a:r>
            <a:r>
              <a:rPr lang="en-US" altLang="ja-JP" sz="1100" dirty="0">
                <a:solidFill>
                  <a:prstClr val="black"/>
                </a:solidFill>
                <a:latin typeface="BIZ UDゴシック" panose="020B0400000000000000" pitchFamily="49" charset="-128"/>
                <a:ea typeface="BIZ UDゴシック" panose="020B0400000000000000" pitchFamily="49" charset="-128"/>
              </a:rPr>
              <a:t>Japan Startup Finance</a:t>
            </a:r>
            <a:r>
              <a:rPr lang="ja-JP" altLang="en-US" sz="1100" dirty="0">
                <a:solidFill>
                  <a:prstClr val="black"/>
                </a:solidFill>
                <a:latin typeface="BIZ UDゴシック" panose="020B0400000000000000" pitchFamily="49" charset="-128"/>
                <a:ea typeface="BIZ UDゴシック" panose="020B0400000000000000" pitchFamily="49" charset="-128"/>
              </a:rPr>
              <a:t>～国内スタートアップ資金調達動向決定版～」</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lvl="0">
              <a:defRPr/>
            </a:pPr>
            <a:r>
              <a:rPr lang="ja-JP" altLang="en-US" sz="1100" dirty="0">
                <a:solidFill>
                  <a:prstClr val="black"/>
                </a:solidFill>
                <a:latin typeface="BIZ UDゴシック" panose="020B0400000000000000" pitchFamily="49" charset="-128"/>
                <a:ea typeface="BIZ UDゴシック" panose="020B0400000000000000" pitchFamily="49" charset="-128"/>
              </a:rPr>
              <a:t>　　　をもとに副首都推進局で作成</a:t>
            </a:r>
          </a:p>
        </p:txBody>
      </p:sp>
      <p:sp>
        <p:nvSpPr>
          <p:cNvPr id="26" name="テキスト ボックス 25"/>
          <p:cNvSpPr txBox="1"/>
          <p:nvPr/>
        </p:nvSpPr>
        <p:spPr>
          <a:xfrm>
            <a:off x="4440510" y="2052423"/>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dirty="0">
                <a:solidFill>
                  <a:prstClr val="black"/>
                </a:solidFill>
                <a:latin typeface="BIZ UDゴシック" panose="020B0400000000000000" pitchFamily="49" charset="-128"/>
                <a:ea typeface="BIZ UDゴシック" panose="020B0400000000000000" pitchFamily="49" charset="-128"/>
              </a:rPr>
              <a:t>億円</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7" name="テキスト ボックス 26"/>
          <p:cNvSpPr txBox="1"/>
          <p:nvPr/>
        </p:nvSpPr>
        <p:spPr>
          <a:xfrm>
            <a:off x="8323668" y="2040095"/>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dirty="0">
                <a:solidFill>
                  <a:prstClr val="black"/>
                </a:solidFill>
                <a:latin typeface="BIZ UDゴシック" panose="020B0400000000000000" pitchFamily="49" charset="-128"/>
                <a:ea typeface="BIZ UDゴシック" panose="020B0400000000000000" pitchFamily="49" charset="-128"/>
              </a:rPr>
              <a:t>億円</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8" name="テキスト ボックス 27"/>
          <p:cNvSpPr txBox="1"/>
          <p:nvPr/>
        </p:nvSpPr>
        <p:spPr>
          <a:xfrm>
            <a:off x="3991286" y="2107185"/>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noProof="0" dirty="0">
                <a:solidFill>
                  <a:prstClr val="black"/>
                </a:solidFill>
                <a:latin typeface="BIZ UDゴシック" panose="020B0400000000000000" pitchFamily="49" charset="-128"/>
                <a:ea typeface="BIZ UDゴシック" panose="020B0400000000000000" pitchFamily="49" charset="-128"/>
              </a:rPr>
              <a:t>社</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9" name="テキスト ボックス 28"/>
          <p:cNvSpPr txBox="1"/>
          <p:nvPr/>
        </p:nvSpPr>
        <p:spPr>
          <a:xfrm>
            <a:off x="275883" y="2107185"/>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lang="ja-JP" altLang="en-US" sz="800" noProof="0" dirty="0">
                <a:solidFill>
                  <a:prstClr val="black"/>
                </a:solidFill>
                <a:latin typeface="BIZ UDゴシック" panose="020B0400000000000000" pitchFamily="49" charset="-128"/>
                <a:ea typeface="BIZ UDゴシック" panose="020B0400000000000000" pitchFamily="49" charset="-128"/>
              </a:rPr>
              <a:t>社</a:t>
            </a:r>
            <a:r>
              <a:rPr kumimoji="1"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1"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35" name="正方形/長方形 34">
            <a:extLst>
              <a:ext uri="{FF2B5EF4-FFF2-40B4-BE49-F238E27FC236}">
                <a16:creationId xmlns:a16="http://schemas.microsoft.com/office/drawing/2014/main" id="{D5BCED1F-767B-4CDE-801A-CC746D13C784}"/>
              </a:ext>
            </a:extLst>
          </p:cNvPr>
          <p:cNvSpPr/>
          <p:nvPr/>
        </p:nvSpPr>
        <p:spPr>
          <a:xfrm>
            <a:off x="7971224" y="3959906"/>
            <a:ext cx="580685" cy="352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福岡県</a:t>
            </a:r>
          </a:p>
        </p:txBody>
      </p:sp>
      <p:sp>
        <p:nvSpPr>
          <p:cNvPr id="36" name="正方形/長方形 35">
            <a:extLst>
              <a:ext uri="{FF2B5EF4-FFF2-40B4-BE49-F238E27FC236}">
                <a16:creationId xmlns:a16="http://schemas.microsoft.com/office/drawing/2014/main" id="{2720F2FD-3943-4BE1-A9A4-30F4FF9D6B3E}"/>
              </a:ext>
            </a:extLst>
          </p:cNvPr>
          <p:cNvSpPr/>
          <p:nvPr/>
        </p:nvSpPr>
        <p:spPr>
          <a:xfrm>
            <a:off x="7869816" y="208235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東京都</a:t>
            </a:r>
          </a:p>
        </p:txBody>
      </p:sp>
      <p:sp>
        <p:nvSpPr>
          <p:cNvPr id="37" name="正方形/長方形 36">
            <a:extLst>
              <a:ext uri="{FF2B5EF4-FFF2-40B4-BE49-F238E27FC236}">
                <a16:creationId xmlns:a16="http://schemas.microsoft.com/office/drawing/2014/main" id="{B08BFA0F-EF63-46E0-841F-FED37310A763}"/>
              </a:ext>
            </a:extLst>
          </p:cNvPr>
          <p:cNvSpPr/>
          <p:nvPr/>
        </p:nvSpPr>
        <p:spPr>
          <a:xfrm>
            <a:off x="8425850" y="4477624"/>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大阪府</a:t>
            </a:r>
          </a:p>
        </p:txBody>
      </p:sp>
      <p:sp>
        <p:nvSpPr>
          <p:cNvPr id="40" name="正方形/長方形 39">
            <a:extLst>
              <a:ext uri="{FF2B5EF4-FFF2-40B4-BE49-F238E27FC236}">
                <a16:creationId xmlns:a16="http://schemas.microsoft.com/office/drawing/2014/main" id="{28DF9CCC-FB52-4B41-B8E0-E7AFCCAE91F0}"/>
              </a:ext>
            </a:extLst>
          </p:cNvPr>
          <p:cNvSpPr/>
          <p:nvPr/>
        </p:nvSpPr>
        <p:spPr>
          <a:xfrm>
            <a:off x="3495961" y="2885717"/>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東京都</a:t>
            </a:r>
          </a:p>
        </p:txBody>
      </p:sp>
      <p:sp>
        <p:nvSpPr>
          <p:cNvPr id="41" name="正方形/長方形 40">
            <a:extLst>
              <a:ext uri="{FF2B5EF4-FFF2-40B4-BE49-F238E27FC236}">
                <a16:creationId xmlns:a16="http://schemas.microsoft.com/office/drawing/2014/main" id="{0D198C1C-897D-41F0-B4D3-F441CED4A270}"/>
              </a:ext>
            </a:extLst>
          </p:cNvPr>
          <p:cNvSpPr/>
          <p:nvPr/>
        </p:nvSpPr>
        <p:spPr>
          <a:xfrm>
            <a:off x="2918182" y="3486518"/>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大阪府</a:t>
            </a:r>
          </a:p>
        </p:txBody>
      </p:sp>
      <p:sp>
        <p:nvSpPr>
          <p:cNvPr id="42" name="正方形/長方形 41">
            <a:extLst>
              <a:ext uri="{FF2B5EF4-FFF2-40B4-BE49-F238E27FC236}">
                <a16:creationId xmlns:a16="http://schemas.microsoft.com/office/drawing/2014/main" id="{BE3AC6EC-414C-411A-9452-F30E4F143218}"/>
              </a:ext>
            </a:extLst>
          </p:cNvPr>
          <p:cNvSpPr/>
          <p:nvPr/>
        </p:nvSpPr>
        <p:spPr>
          <a:xfrm>
            <a:off x="3454734" y="4580298"/>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福岡県</a:t>
            </a:r>
          </a:p>
        </p:txBody>
      </p:sp>
      <p:sp>
        <p:nvSpPr>
          <p:cNvPr id="43" name="正方形/長方形 42">
            <a:extLst>
              <a:ext uri="{FF2B5EF4-FFF2-40B4-BE49-F238E27FC236}">
                <a16:creationId xmlns:a16="http://schemas.microsoft.com/office/drawing/2014/main" id="{B08BFA0F-EF63-46E0-841F-FED37310A763}"/>
              </a:ext>
            </a:extLst>
          </p:cNvPr>
          <p:cNvSpPr/>
          <p:nvPr/>
        </p:nvSpPr>
        <p:spPr>
          <a:xfrm>
            <a:off x="8137585" y="5081047"/>
            <a:ext cx="502796" cy="296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BIZ UDゴシック" panose="020B0400000000000000" pitchFamily="49" charset="-128"/>
                <a:ea typeface="BIZ UDゴシック" panose="020B0400000000000000" pitchFamily="49" charset="-128"/>
              </a:rPr>
              <a:t>愛知県</a:t>
            </a:r>
          </a:p>
        </p:txBody>
      </p:sp>
      <p:sp>
        <p:nvSpPr>
          <p:cNvPr id="44" name="テキスト ボックス 43"/>
          <p:cNvSpPr txBox="1"/>
          <p:nvPr/>
        </p:nvSpPr>
        <p:spPr>
          <a:xfrm>
            <a:off x="275883" y="1646873"/>
            <a:ext cx="402606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主要都市のスタートアップ</a:t>
            </a:r>
            <a:r>
              <a:rPr lang="ja-JP" altLang="en-US" sz="1400" b="1" dirty="0" smtClean="0">
                <a:latin typeface="BIZ UDゴシック" panose="020B0400000000000000" pitchFamily="49" charset="-128"/>
                <a:ea typeface="BIZ UDゴシック" panose="020B0400000000000000" pitchFamily="49" charset="-128"/>
              </a:rPr>
              <a:t>の</a:t>
            </a:r>
            <a:r>
              <a:rPr lang="ja-JP" altLang="en-US" sz="1400" b="1" dirty="0">
                <a:latin typeface="BIZ UDゴシック" panose="020B0400000000000000" pitchFamily="49" charset="-128"/>
                <a:ea typeface="BIZ UDゴシック" panose="020B0400000000000000" pitchFamily="49" charset="-128"/>
              </a:rPr>
              <a:t>資金</a:t>
            </a:r>
            <a:r>
              <a:rPr lang="ja-JP" altLang="en-US" sz="1400" b="1" dirty="0" smtClean="0">
                <a:latin typeface="BIZ UDゴシック" panose="020B0400000000000000" pitchFamily="49" charset="-128"/>
                <a:ea typeface="BIZ UDゴシック" panose="020B0400000000000000" pitchFamily="49" charset="-128"/>
              </a:rPr>
              <a:t>調達社数</a:t>
            </a:r>
            <a:endParaRPr kumimoji="1" lang="ja-JP" altLang="en-US" sz="14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07876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28083" y="662609"/>
            <a:ext cx="8503417" cy="1391475"/>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IT</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・通信の分野では、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e</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メールによる交信やホームページからの発信といった</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web1.0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、さらに、プラットフォーマーによる個人データの集中が進行した</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web2.0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の時代から、ブロックチェーン技術を基盤とした</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web3.0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へと、新たなネットワーク化、分散による価値の共創等が進んでいる。</a:t>
            </a:r>
          </a:p>
        </p:txBody>
      </p:sp>
      <p:sp>
        <p:nvSpPr>
          <p:cNvPr id="6" name="正方形/長方形 5">
            <a:extLst>
              <a:ext uri="{FF2B5EF4-FFF2-40B4-BE49-F238E27FC236}">
                <a16:creationId xmlns:a16="http://schemas.microsoft.com/office/drawing/2014/main" id="{AB23A3E4-6E6B-C8EC-6178-8BB03997C120}"/>
              </a:ext>
            </a:extLst>
          </p:cNvPr>
          <p:cNvSpPr/>
          <p:nvPr/>
        </p:nvSpPr>
        <p:spPr>
          <a:xfrm>
            <a:off x="216668" y="33702"/>
            <a:ext cx="723682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３．分散型ネットワーク社会への動き </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①</a:t>
            </a:r>
            <a:r>
              <a:rPr lang="en-US" altLang="ja-JP" sz="2000" b="1" dirty="0">
                <a:latin typeface="BIZ UDゴシック" panose="020B0400000000000000" pitchFamily="49" charset="-128"/>
                <a:ea typeface="BIZ UDゴシック" panose="020B0400000000000000" pitchFamily="49" charset="-128"/>
              </a:rPr>
              <a:t>IT</a:t>
            </a:r>
            <a:r>
              <a:rPr lang="ja-JP" altLang="en-US" sz="2000" b="1" dirty="0">
                <a:latin typeface="BIZ UDゴシック" panose="020B0400000000000000" pitchFamily="49" charset="-128"/>
                <a:ea typeface="BIZ UDゴシック" panose="020B0400000000000000" pitchFamily="49" charset="-128"/>
              </a:rPr>
              <a:t>・通信</a:t>
            </a:r>
            <a:r>
              <a:rPr lang="en-US" altLang="ja-JP" sz="2000" b="1" dirty="0">
                <a:latin typeface="BIZ UDゴシック" panose="020B0400000000000000" pitchFamily="49" charset="-128"/>
                <a:ea typeface="BIZ UDゴシック" panose="020B0400000000000000" pitchFamily="49" charset="-128"/>
              </a:rPr>
              <a:t>】</a:t>
            </a:r>
          </a:p>
        </p:txBody>
      </p:sp>
      <p:pic>
        <p:nvPicPr>
          <p:cNvPr id="12" name="図 11">
            <a:extLst>
              <a:ext uri="{FF2B5EF4-FFF2-40B4-BE49-F238E27FC236}">
                <a16:creationId xmlns:a16="http://schemas.microsoft.com/office/drawing/2014/main" id="{B9B20927-2B46-161F-52BA-C35DBD211733}"/>
              </a:ext>
            </a:extLst>
          </p:cNvPr>
          <p:cNvPicPr>
            <a:picLocks noChangeAspect="1"/>
          </p:cNvPicPr>
          <p:nvPr/>
        </p:nvPicPr>
        <p:blipFill>
          <a:blip r:embed="rId2"/>
          <a:stretch>
            <a:fillRect/>
          </a:stretch>
        </p:blipFill>
        <p:spPr>
          <a:xfrm>
            <a:off x="1150820" y="2369635"/>
            <a:ext cx="6630325" cy="4324954"/>
          </a:xfrm>
          <a:prstGeom prst="rect">
            <a:avLst/>
          </a:prstGeom>
        </p:spPr>
      </p:pic>
      <p:sp>
        <p:nvSpPr>
          <p:cNvPr id="33" name="テキスト ボックス 32">
            <a:extLst>
              <a:ext uri="{FF2B5EF4-FFF2-40B4-BE49-F238E27FC236}">
                <a16:creationId xmlns:a16="http://schemas.microsoft.com/office/drawing/2014/main" id="{C04CD1B5-F732-4A5C-A8C2-0AE547D85819}"/>
              </a:ext>
            </a:extLst>
          </p:cNvPr>
          <p:cNvSpPr txBox="1"/>
          <p:nvPr/>
        </p:nvSpPr>
        <p:spPr>
          <a:xfrm>
            <a:off x="6694050" y="6446422"/>
            <a:ext cx="2613900"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出典：経済産業省ホームページ</a:t>
            </a:r>
          </a:p>
        </p:txBody>
      </p:sp>
      <p:sp>
        <p:nvSpPr>
          <p:cNvPr id="2" name="スライド番号プレースホルダー 1"/>
          <p:cNvSpPr>
            <a:spLocks noGrp="1"/>
          </p:cNvSpPr>
          <p:nvPr>
            <p:ph type="sldNum" sz="quarter" idx="12"/>
          </p:nvPr>
        </p:nvSpPr>
        <p:spPr/>
        <p:txBody>
          <a:bodyPr/>
          <a:lstStyle/>
          <a:p>
            <a:r>
              <a:rPr kumimoji="1" lang="en-US" altLang="ja-JP" dirty="0"/>
              <a:t>10</a:t>
            </a:r>
            <a:endParaRPr kumimoji="1" lang="ja-JP" altLang="en-US" dirty="0"/>
          </a:p>
        </p:txBody>
      </p:sp>
    </p:spTree>
    <p:extLst>
      <p:ext uri="{BB962C8B-B14F-4D97-AF65-F5344CB8AC3E}">
        <p14:creationId xmlns:p14="http://schemas.microsoft.com/office/powerpoint/2010/main" val="74266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a:xfrm>
            <a:off x="7048153" y="6360848"/>
            <a:ext cx="2057400" cy="365125"/>
          </a:xfrm>
        </p:spPr>
        <p:txBody>
          <a:bodyPr/>
          <a:lstStyle/>
          <a:p>
            <a:r>
              <a:rPr kumimoji="1" lang="en-US" altLang="ja-JP" dirty="0"/>
              <a:t>11</a:t>
            </a:r>
            <a:endParaRPr kumimoji="1" lang="ja-JP" altLang="en-US" dirty="0"/>
          </a:p>
        </p:txBody>
      </p:sp>
      <p:sp>
        <p:nvSpPr>
          <p:cNvPr id="6" name="正方形/長方形 5">
            <a:extLst>
              <a:ext uri="{FF2B5EF4-FFF2-40B4-BE49-F238E27FC236}">
                <a16:creationId xmlns:a16="http://schemas.microsoft.com/office/drawing/2014/main" id="{AB23A3E4-6E6B-C8EC-6178-8BB03997C120}"/>
              </a:ext>
            </a:extLst>
          </p:cNvPr>
          <p:cNvSpPr/>
          <p:nvPr/>
        </p:nvSpPr>
        <p:spPr>
          <a:xfrm>
            <a:off x="216668" y="33702"/>
            <a:ext cx="723682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３．分散型ネットワーク社会への動き </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②エネルギー</a:t>
            </a:r>
            <a:r>
              <a:rPr lang="en-US" altLang="ja-JP" sz="2000" b="1" dirty="0">
                <a:latin typeface="BIZ UDゴシック" panose="020B0400000000000000" pitchFamily="49" charset="-128"/>
                <a:ea typeface="BIZ UDゴシック" panose="020B0400000000000000" pitchFamily="49" charset="-128"/>
              </a:rPr>
              <a:t>】</a:t>
            </a:r>
          </a:p>
        </p:txBody>
      </p:sp>
      <p:pic>
        <p:nvPicPr>
          <p:cNvPr id="4" name="図 3"/>
          <p:cNvPicPr>
            <a:picLocks noChangeAspect="1"/>
          </p:cNvPicPr>
          <p:nvPr/>
        </p:nvPicPr>
        <p:blipFill>
          <a:blip r:embed="rId2"/>
          <a:stretch>
            <a:fillRect/>
          </a:stretch>
        </p:blipFill>
        <p:spPr>
          <a:xfrm>
            <a:off x="51652" y="2524009"/>
            <a:ext cx="4269270" cy="1590944"/>
          </a:xfrm>
          <a:prstGeom prst="rect">
            <a:avLst/>
          </a:prstGeom>
          <a:ln>
            <a:noFill/>
          </a:ln>
        </p:spPr>
      </p:pic>
      <p:sp>
        <p:nvSpPr>
          <p:cNvPr id="10" name="テキスト ボックス 9"/>
          <p:cNvSpPr txBox="1"/>
          <p:nvPr/>
        </p:nvSpPr>
        <p:spPr>
          <a:xfrm>
            <a:off x="809934" y="4209152"/>
            <a:ext cx="3561823" cy="400110"/>
          </a:xfrm>
          <a:prstGeom prst="rect">
            <a:avLst/>
          </a:prstGeom>
          <a:noFill/>
        </p:spPr>
        <p:txBody>
          <a:bodyPr wrap="square" rtlCol="0">
            <a:spAutoFit/>
          </a:bodyPr>
          <a:lstStyle/>
          <a:p>
            <a:r>
              <a:rPr kumimoji="1" lang="ja-JP" altLang="en-US" sz="1000" dirty="0">
                <a:latin typeface="BIZ UDゴシック" panose="020B0400000000000000" pitchFamily="49" charset="-128"/>
                <a:ea typeface="BIZ UDゴシック" panose="020B0400000000000000" pitchFamily="49" charset="-128"/>
              </a:rPr>
              <a:t>出典：資源エネルギー庁「ネットワーク</a:t>
            </a:r>
            <a:r>
              <a:rPr kumimoji="1" lang="ja-JP" altLang="en-US" sz="1000" dirty="0" smtClean="0">
                <a:latin typeface="BIZ UDゴシック" panose="020B0400000000000000" pitchFamily="49" charset="-128"/>
                <a:ea typeface="BIZ UDゴシック" panose="020B0400000000000000" pitchFamily="49" charset="-128"/>
              </a:rPr>
              <a:t>の次</a:t>
            </a:r>
            <a:r>
              <a:rPr kumimoji="1" lang="ja-JP" altLang="en-US" sz="1000" dirty="0">
                <a:latin typeface="BIZ UDゴシック" panose="020B0400000000000000" pitchFamily="49" charset="-128"/>
                <a:ea typeface="BIZ UDゴシック" panose="020B0400000000000000" pitchFamily="49" charset="-128"/>
              </a:rPr>
              <a:t>世代化</a:t>
            </a:r>
            <a:r>
              <a:rPr kumimoji="1" lang="ja-JP" altLang="en-US" sz="1000" dirty="0" smtClean="0">
                <a:latin typeface="BIZ UDゴシック" panose="020B0400000000000000" pitchFamily="49" charset="-128"/>
                <a:ea typeface="BIZ UDゴシック" panose="020B0400000000000000" pitchFamily="49" charset="-128"/>
              </a:rPr>
              <a:t>に</a:t>
            </a:r>
            <a:endParaRPr kumimoji="1" lang="en-US" altLang="ja-JP" sz="1000" dirty="0" smtClean="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a:t>
            </a:r>
            <a:r>
              <a:rPr kumimoji="1" lang="ja-JP" altLang="en-US" sz="1000" dirty="0" smtClean="0">
                <a:latin typeface="BIZ UDゴシック" panose="020B0400000000000000" pitchFamily="49" charset="-128"/>
                <a:ea typeface="BIZ UDゴシック" panose="020B0400000000000000" pitchFamily="49" charset="-128"/>
              </a:rPr>
              <a:t>　　向けた取組</a:t>
            </a:r>
            <a:r>
              <a:rPr kumimoji="1" lang="ja-JP" altLang="en-US" sz="1000" dirty="0">
                <a:latin typeface="BIZ UDゴシック" panose="020B0400000000000000" pitchFamily="49" charset="-128"/>
                <a:ea typeface="BIZ UDゴシック" panose="020B0400000000000000" pitchFamily="49" charset="-128"/>
              </a:rPr>
              <a:t>と課題</a:t>
            </a:r>
            <a:r>
              <a:rPr kumimoji="1" lang="ja-JP" altLang="en-US" sz="1000" dirty="0" smtClean="0">
                <a:latin typeface="BIZ UDゴシック" panose="020B0400000000000000" pitchFamily="49" charset="-128"/>
                <a:ea typeface="BIZ UDゴシック" panose="020B0400000000000000" pitchFamily="49" charset="-128"/>
              </a:rPr>
              <a:t>」をもとに副首都推進局で作成</a:t>
            </a:r>
            <a:endParaRPr kumimoji="1" lang="ja-JP" altLang="en-US" sz="1000" dirty="0">
              <a:latin typeface="BIZ UDゴシック" panose="020B0400000000000000" pitchFamily="49" charset="-128"/>
              <a:ea typeface="BIZ UDゴシック" panose="020B0400000000000000" pitchFamily="49" charset="-128"/>
            </a:endParaRPr>
          </a:p>
        </p:txBody>
      </p:sp>
      <p:pic>
        <p:nvPicPr>
          <p:cNvPr id="19" name="図 18"/>
          <p:cNvPicPr>
            <a:picLocks noChangeAspect="1"/>
          </p:cNvPicPr>
          <p:nvPr/>
        </p:nvPicPr>
        <p:blipFill>
          <a:blip r:embed="rId3"/>
          <a:stretch>
            <a:fillRect/>
          </a:stretch>
        </p:blipFill>
        <p:spPr>
          <a:xfrm>
            <a:off x="4395506" y="1547396"/>
            <a:ext cx="4653244" cy="3178254"/>
          </a:xfrm>
          <a:prstGeom prst="rect">
            <a:avLst/>
          </a:prstGeom>
        </p:spPr>
      </p:pic>
      <p:grpSp>
        <p:nvGrpSpPr>
          <p:cNvPr id="8" name="グループ化 7"/>
          <p:cNvGrpSpPr/>
          <p:nvPr/>
        </p:nvGrpSpPr>
        <p:grpSpPr>
          <a:xfrm>
            <a:off x="133981" y="1577404"/>
            <a:ext cx="4224233" cy="861759"/>
            <a:chOff x="64136" y="1714272"/>
            <a:chExt cx="4224233" cy="904471"/>
          </a:xfrm>
        </p:grpSpPr>
        <p:sp>
          <p:nvSpPr>
            <p:cNvPr id="3" name="テキスト ボックス 2"/>
            <p:cNvSpPr txBox="1"/>
            <p:nvPr/>
          </p:nvSpPr>
          <p:spPr>
            <a:xfrm>
              <a:off x="64136" y="2041662"/>
              <a:ext cx="4224233" cy="577081"/>
            </a:xfrm>
            <a:prstGeom prst="rect">
              <a:avLst/>
            </a:prstGeom>
            <a:noFill/>
          </p:spPr>
          <p:txBody>
            <a:bodyPr wrap="none" rtlCol="0">
              <a:spAutoFit/>
            </a:bodyPr>
            <a:lstStyle/>
            <a:p>
              <a:r>
                <a:rPr kumimoji="1" lang="ja-JP" altLang="en-US" sz="1050" dirty="0" smtClean="0">
                  <a:latin typeface="BIZ UDゴシック" panose="020B0400000000000000" pitchFamily="49" charset="-128"/>
                  <a:ea typeface="BIZ UDゴシック" panose="020B0400000000000000" pitchFamily="49" charset="-128"/>
                </a:rPr>
                <a:t>〇パリ協定を踏まえたエネルギー転換・脱炭素化</a:t>
              </a:r>
              <a:endParaRPr kumimoji="1" lang="en-US" altLang="ja-JP" sz="1050" dirty="0" smtClean="0">
                <a:latin typeface="BIZ UDゴシック" panose="020B0400000000000000" pitchFamily="49" charset="-128"/>
                <a:ea typeface="BIZ UDゴシック" panose="020B0400000000000000" pitchFamily="49" charset="-128"/>
              </a:endParaRPr>
            </a:p>
            <a:p>
              <a:r>
                <a:rPr kumimoji="1" lang="ja-JP" altLang="en-US" sz="1050" dirty="0" smtClean="0">
                  <a:latin typeface="BIZ UDゴシック" panose="020B0400000000000000" pitchFamily="49" charset="-128"/>
                  <a:ea typeface="BIZ UDゴシック" panose="020B0400000000000000" pitchFamily="49" charset="-128"/>
                </a:rPr>
                <a:t>〇人口減少を踏まえた持続可能なインフラ整備、レジリエンス強化</a:t>
              </a:r>
              <a:endParaRPr kumimoji="1" lang="en-US" altLang="ja-JP" sz="1050" dirty="0" smtClean="0">
                <a:latin typeface="BIZ UDゴシック" panose="020B0400000000000000" pitchFamily="49" charset="-128"/>
                <a:ea typeface="BIZ UDゴシック" panose="020B0400000000000000" pitchFamily="49" charset="-128"/>
              </a:endParaRPr>
            </a:p>
            <a:p>
              <a:r>
                <a:rPr kumimoji="1" lang="ja-JP" altLang="en-US" sz="1050" dirty="0" smtClean="0">
                  <a:latin typeface="BIZ UDゴシック" panose="020B0400000000000000" pitchFamily="49" charset="-128"/>
                  <a:ea typeface="BIZ UDゴシック" panose="020B0400000000000000" pitchFamily="49" charset="-128"/>
                </a:rPr>
                <a:t>〇</a:t>
              </a:r>
              <a:r>
                <a:rPr kumimoji="1" lang="en-US" altLang="ja-JP" sz="1050" dirty="0" smtClean="0">
                  <a:latin typeface="BIZ UDゴシック" panose="020B0400000000000000" pitchFamily="49" charset="-128"/>
                  <a:ea typeface="BIZ UDゴシック" panose="020B0400000000000000" pitchFamily="49" charset="-128"/>
                </a:rPr>
                <a:t>AI</a:t>
              </a:r>
              <a:r>
                <a:rPr kumimoji="1" lang="ja-JP" altLang="en-US" sz="1050" dirty="0" smtClean="0">
                  <a:latin typeface="BIZ UDゴシック" panose="020B0400000000000000" pitchFamily="49" charset="-128"/>
                  <a:ea typeface="BIZ UDゴシック" panose="020B0400000000000000" pitchFamily="49" charset="-128"/>
                </a:rPr>
                <a:t>・</a:t>
              </a:r>
              <a:r>
                <a:rPr kumimoji="1" lang="en-US" altLang="ja-JP" sz="1050" dirty="0" err="1" smtClean="0">
                  <a:latin typeface="BIZ UDゴシック" panose="020B0400000000000000" pitchFamily="49" charset="-128"/>
                  <a:ea typeface="BIZ UDゴシック" panose="020B0400000000000000" pitchFamily="49" charset="-128"/>
                </a:rPr>
                <a:t>IoT</a:t>
              </a:r>
              <a:r>
                <a:rPr kumimoji="1" lang="ja-JP" altLang="en-US" sz="1050" dirty="0" smtClean="0">
                  <a:latin typeface="BIZ UDゴシック" panose="020B0400000000000000" pitchFamily="49" charset="-128"/>
                  <a:ea typeface="BIZ UDゴシック" panose="020B0400000000000000" pitchFamily="49" charset="-128"/>
                </a:rPr>
                <a:t>やブロックチェーン技術など、デジタル化の進展</a:t>
              </a:r>
              <a:endParaRPr kumimoji="1" lang="en-US" altLang="ja-JP" dirty="0" smtClean="0">
                <a:latin typeface="BIZ UDゴシック" panose="020B0400000000000000" pitchFamily="49" charset="-128"/>
                <a:ea typeface="BIZ UDゴシック" panose="020B0400000000000000" pitchFamily="49" charset="-128"/>
              </a:endParaRPr>
            </a:p>
          </p:txBody>
        </p:sp>
        <p:sp>
          <p:nvSpPr>
            <p:cNvPr id="7" name="角丸四角形 6"/>
            <p:cNvSpPr/>
            <p:nvPr/>
          </p:nvSpPr>
          <p:spPr>
            <a:xfrm>
              <a:off x="520147" y="1714272"/>
              <a:ext cx="2752725" cy="301115"/>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marL="238227" indent="-238227" algn="ctr" defTabSz="413309">
                <a:lnSpc>
                  <a:spcPts val="2600"/>
                </a:lnSpc>
              </a:pPr>
              <a:r>
                <a:rPr kumimoji="1" lang="ja-JP" altLang="en-US" sz="1100" dirty="0" smtClean="0">
                  <a:solidFill>
                    <a:schemeClr val="bg1"/>
                  </a:solidFill>
                  <a:latin typeface="BIZ UDゴシック" panose="020B0400000000000000" pitchFamily="49" charset="-128"/>
                  <a:ea typeface="BIZ UDゴシック" panose="020B0400000000000000" pitchFamily="49" charset="-128"/>
                </a:rPr>
                <a:t>エネルギー産業のメガトレンド</a:t>
              </a:r>
              <a:endParaRPr kumimoji="1" lang="ja-JP" altLang="en-US" sz="1100" dirty="0">
                <a:solidFill>
                  <a:schemeClr val="bg1"/>
                </a:solidFill>
                <a:latin typeface="BIZ UDゴシック" panose="020B0400000000000000" pitchFamily="49" charset="-128"/>
                <a:ea typeface="BIZ UDゴシック" panose="020B0400000000000000" pitchFamily="49" charset="-128"/>
              </a:endParaRPr>
            </a:p>
          </p:txBody>
        </p:sp>
      </p:grpSp>
      <p:sp>
        <p:nvSpPr>
          <p:cNvPr id="16" name="テキスト ボックス 15"/>
          <p:cNvSpPr txBox="1"/>
          <p:nvPr/>
        </p:nvSpPr>
        <p:spPr>
          <a:xfrm>
            <a:off x="124735" y="4734968"/>
            <a:ext cx="1723549" cy="646331"/>
          </a:xfrm>
          <a:prstGeom prst="rect">
            <a:avLst/>
          </a:prstGeom>
          <a:noFill/>
        </p:spPr>
        <p:txBody>
          <a:bodyPr wrap="none" rtlCol="0">
            <a:spAutoFit/>
          </a:bodyPr>
          <a:lstStyle/>
          <a:p>
            <a:r>
              <a:rPr kumimoji="1" lang="en-US" altLang="ja-JP" sz="1150" dirty="0" smtClean="0">
                <a:latin typeface="BIZ UDゴシック" panose="020B0400000000000000" pitchFamily="49" charset="-128"/>
                <a:ea typeface="BIZ UDゴシック" panose="020B0400000000000000" pitchFamily="49" charset="-128"/>
              </a:rPr>
              <a:t>【</a:t>
            </a:r>
            <a:r>
              <a:rPr kumimoji="1" lang="ja-JP" altLang="en-US" sz="1150" dirty="0" smtClean="0">
                <a:latin typeface="BIZ UDゴシック" panose="020B0400000000000000" pitchFamily="49" charset="-128"/>
                <a:ea typeface="BIZ UDゴシック" panose="020B0400000000000000" pitchFamily="49" charset="-128"/>
              </a:rPr>
              <a:t>参考</a:t>
            </a:r>
            <a:r>
              <a:rPr kumimoji="1" lang="en-US" altLang="ja-JP" sz="1150" dirty="0" smtClean="0">
                <a:latin typeface="BIZ UDゴシック" panose="020B0400000000000000" pitchFamily="49" charset="-128"/>
                <a:ea typeface="BIZ UDゴシック" panose="020B0400000000000000" pitchFamily="49" charset="-128"/>
              </a:rPr>
              <a:t>】</a:t>
            </a:r>
            <a:r>
              <a:rPr kumimoji="1" lang="ja-JP" altLang="en-US" sz="1150" dirty="0" smtClean="0">
                <a:latin typeface="BIZ UDゴシック" panose="020B0400000000000000" pitchFamily="49" charset="-128"/>
                <a:ea typeface="BIZ UDゴシック" panose="020B0400000000000000" pitchFamily="49" charset="-128"/>
              </a:rPr>
              <a:t>日本</a:t>
            </a:r>
            <a:r>
              <a:rPr kumimoji="1" lang="ja-JP" altLang="en-US" sz="1150" dirty="0">
                <a:latin typeface="BIZ UDゴシック" panose="020B0400000000000000" pitchFamily="49" charset="-128"/>
                <a:ea typeface="BIZ UDゴシック" panose="020B0400000000000000" pitchFamily="49" charset="-128"/>
              </a:rPr>
              <a:t>の石油</a:t>
            </a:r>
            <a:r>
              <a:rPr kumimoji="1" lang="ja-JP" altLang="en-US" sz="1150" dirty="0" smtClean="0">
                <a:latin typeface="BIZ UDゴシック" panose="020B0400000000000000" pitchFamily="49" charset="-128"/>
                <a:ea typeface="BIZ UDゴシック" panose="020B0400000000000000" pitchFamily="49" charset="-128"/>
              </a:rPr>
              <a:t>・</a:t>
            </a:r>
            <a:endParaRPr kumimoji="1" lang="en-US" altLang="ja-JP" sz="1150" dirty="0" smtClean="0">
              <a:latin typeface="BIZ UDゴシック" panose="020B0400000000000000" pitchFamily="49" charset="-128"/>
              <a:ea typeface="BIZ UDゴシック" panose="020B0400000000000000" pitchFamily="49" charset="-128"/>
            </a:endParaRPr>
          </a:p>
          <a:p>
            <a:r>
              <a:rPr kumimoji="1" lang="ja-JP" altLang="en-US" sz="1150" dirty="0">
                <a:latin typeface="BIZ UDゴシック" panose="020B0400000000000000" pitchFamily="49" charset="-128"/>
                <a:ea typeface="BIZ UDゴシック" panose="020B0400000000000000" pitchFamily="49" charset="-128"/>
              </a:rPr>
              <a:t>　</a:t>
            </a:r>
            <a:r>
              <a:rPr kumimoji="1" lang="ja-JP" altLang="en-US" sz="1150" dirty="0" smtClean="0">
                <a:latin typeface="BIZ UDゴシック" panose="020B0400000000000000" pitchFamily="49" charset="-128"/>
                <a:ea typeface="BIZ UDゴシック" panose="020B0400000000000000" pitchFamily="49" charset="-128"/>
              </a:rPr>
              <a:t>　　　天然</a:t>
            </a:r>
            <a:r>
              <a:rPr kumimoji="1" lang="ja-JP" altLang="en-US" sz="1150" dirty="0">
                <a:latin typeface="BIZ UDゴシック" panose="020B0400000000000000" pitchFamily="49" charset="-128"/>
                <a:ea typeface="BIZ UDゴシック" panose="020B0400000000000000" pitchFamily="49" charset="-128"/>
              </a:rPr>
              <a:t>ガス</a:t>
            </a:r>
            <a:r>
              <a:rPr kumimoji="1" lang="ja-JP" altLang="en-US" sz="1150" dirty="0" smtClean="0">
                <a:latin typeface="BIZ UDゴシック" panose="020B0400000000000000" pitchFamily="49" charset="-128"/>
                <a:ea typeface="BIZ UDゴシック" panose="020B0400000000000000" pitchFamily="49" charset="-128"/>
              </a:rPr>
              <a:t>の</a:t>
            </a:r>
            <a:endParaRPr kumimoji="1" lang="en-US" altLang="ja-JP" sz="1150" dirty="0" smtClean="0">
              <a:latin typeface="BIZ UDゴシック" panose="020B0400000000000000" pitchFamily="49" charset="-128"/>
              <a:ea typeface="BIZ UDゴシック" panose="020B0400000000000000" pitchFamily="49" charset="-128"/>
            </a:endParaRPr>
          </a:p>
          <a:p>
            <a:r>
              <a:rPr kumimoji="1" lang="ja-JP" altLang="en-US" sz="1150" dirty="0">
                <a:latin typeface="BIZ UDゴシック" panose="020B0400000000000000" pitchFamily="49" charset="-128"/>
                <a:ea typeface="BIZ UDゴシック" panose="020B0400000000000000" pitchFamily="49" charset="-128"/>
              </a:rPr>
              <a:t>　</a:t>
            </a:r>
            <a:r>
              <a:rPr kumimoji="1" lang="ja-JP" altLang="en-US" sz="1150" dirty="0" smtClean="0">
                <a:latin typeface="BIZ UDゴシック" panose="020B0400000000000000" pitchFamily="49" charset="-128"/>
                <a:ea typeface="BIZ UDゴシック" panose="020B0400000000000000" pitchFamily="49" charset="-128"/>
              </a:rPr>
              <a:t>　　　輸入量</a:t>
            </a:r>
            <a:endParaRPr kumimoji="1" lang="ja-JP" altLang="en-US" sz="1150" dirty="0">
              <a:latin typeface="BIZ UDゴシック" panose="020B0400000000000000" pitchFamily="49" charset="-128"/>
              <a:ea typeface="BIZ UDゴシック" panose="020B0400000000000000" pitchFamily="49" charset="-128"/>
            </a:endParaRPr>
          </a:p>
        </p:txBody>
      </p:sp>
      <p:sp>
        <p:nvSpPr>
          <p:cNvPr id="14" name="テキスト ボックス 13">
            <a:extLst>
              <a:ext uri="{FF2B5EF4-FFF2-40B4-BE49-F238E27FC236}">
                <a16:creationId xmlns:a16="http://schemas.microsoft.com/office/drawing/2014/main" id="{F5B9D854-6158-DF72-3F6F-3F6551FE9DD9}"/>
              </a:ext>
            </a:extLst>
          </p:cNvPr>
          <p:cNvSpPr txBox="1"/>
          <p:nvPr/>
        </p:nvSpPr>
        <p:spPr>
          <a:xfrm>
            <a:off x="5252356" y="4410829"/>
            <a:ext cx="4702366"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出典：環境省「令和</a:t>
            </a:r>
            <a:r>
              <a:rPr lang="en-US" altLang="ja-JP" sz="1000" dirty="0">
                <a:latin typeface="BIZ UDゴシック" panose="020B0400000000000000" pitchFamily="49" charset="-128"/>
                <a:ea typeface="BIZ UDゴシック" panose="020B0400000000000000" pitchFamily="49" charset="-128"/>
              </a:rPr>
              <a:t>3</a:t>
            </a:r>
            <a:r>
              <a:rPr lang="ja-JP" altLang="en-US" sz="1000" dirty="0">
                <a:latin typeface="BIZ UDゴシック" panose="020B0400000000000000" pitchFamily="49" charset="-128"/>
                <a:ea typeface="BIZ UDゴシック" panose="020B0400000000000000" pitchFamily="49" charset="-128"/>
              </a:rPr>
              <a:t>年版　環境・循環型社会・生物多様性白書」</a:t>
            </a:r>
          </a:p>
        </p:txBody>
      </p:sp>
      <p:pic>
        <p:nvPicPr>
          <p:cNvPr id="17" name="図 16"/>
          <p:cNvPicPr>
            <a:picLocks noChangeAspect="1"/>
          </p:cNvPicPr>
          <p:nvPr/>
        </p:nvPicPr>
        <p:blipFill>
          <a:blip r:embed="rId4"/>
          <a:stretch>
            <a:fillRect/>
          </a:stretch>
        </p:blipFill>
        <p:spPr>
          <a:xfrm>
            <a:off x="5001902" y="4785968"/>
            <a:ext cx="1972858" cy="1972858"/>
          </a:xfrm>
          <a:prstGeom prst="rect">
            <a:avLst/>
          </a:prstGeom>
        </p:spPr>
      </p:pic>
      <p:sp>
        <p:nvSpPr>
          <p:cNvPr id="15" name="正方形/長方形 14">
            <a:extLst>
              <a:ext uri="{FF2B5EF4-FFF2-40B4-BE49-F238E27FC236}">
                <a16:creationId xmlns:a16="http://schemas.microsoft.com/office/drawing/2014/main" id="{A7D91116-CD8B-90FE-B326-BDB260EF654C}"/>
              </a:ext>
            </a:extLst>
          </p:cNvPr>
          <p:cNvSpPr/>
          <p:nvPr/>
        </p:nvSpPr>
        <p:spPr>
          <a:xfrm>
            <a:off x="343285" y="515773"/>
            <a:ext cx="8473016" cy="10130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エネルギーの分野では</a:t>
            </a:r>
            <a:r>
              <a:rPr lang="ja-JP" altLang="en-US" sz="1400" dirty="0" smtClean="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、資源の枯渇懸念や環境負荷軽減、地政学的リスクへの対応、さらには、国内供給体制のレジリエンス強化などの観点を踏まえ、従来</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の大手電力会社が発電所と需要家を系統でつなぐシステムから、多様なエネルギーリソースを柔軟に活用する新たな分散型エネルギーシステムへの転換をはかる、官民共同での検討が進んでいる。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22" name="図 21"/>
          <p:cNvPicPr>
            <a:picLocks noChangeAspect="1"/>
          </p:cNvPicPr>
          <p:nvPr/>
        </p:nvPicPr>
        <p:blipFill>
          <a:blip r:embed="rId5"/>
          <a:stretch>
            <a:fillRect/>
          </a:stretch>
        </p:blipFill>
        <p:spPr>
          <a:xfrm>
            <a:off x="2000513" y="4792017"/>
            <a:ext cx="1987386" cy="2057943"/>
          </a:xfrm>
          <a:prstGeom prst="rect">
            <a:avLst/>
          </a:prstGeom>
        </p:spPr>
      </p:pic>
      <p:cxnSp>
        <p:nvCxnSpPr>
          <p:cNvPr id="12" name="直線コネクタ 11"/>
          <p:cNvCxnSpPr/>
          <p:nvPr/>
        </p:nvCxnSpPr>
        <p:spPr>
          <a:xfrm>
            <a:off x="216668" y="4703462"/>
            <a:ext cx="8599633" cy="4515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5B9D854-6158-DF72-3F6F-3F6551FE9DD9}"/>
              </a:ext>
            </a:extLst>
          </p:cNvPr>
          <p:cNvSpPr txBox="1"/>
          <p:nvPr/>
        </p:nvSpPr>
        <p:spPr>
          <a:xfrm>
            <a:off x="6028130" y="6634978"/>
            <a:ext cx="3150817" cy="246221"/>
          </a:xfrm>
          <a:prstGeom prst="rect">
            <a:avLst/>
          </a:prstGeom>
          <a:noFill/>
        </p:spPr>
        <p:txBody>
          <a:bodyPr wrap="square">
            <a:spAutoFit/>
          </a:bodyPr>
          <a:lstStyle/>
          <a:p>
            <a:r>
              <a:rPr lang="ja-JP" altLang="en-US" sz="1000" dirty="0">
                <a:latin typeface="BIZ UDゴシック" panose="020B0400000000000000" pitchFamily="49" charset="-128"/>
                <a:ea typeface="BIZ UDゴシック" panose="020B0400000000000000" pitchFamily="49" charset="-128"/>
              </a:rPr>
              <a:t>出典</a:t>
            </a:r>
            <a:r>
              <a:rPr lang="ja-JP" altLang="en-US" sz="1000" dirty="0" smtClean="0">
                <a:latin typeface="BIZ UDゴシック" panose="020B0400000000000000" pitchFamily="49" charset="-128"/>
                <a:ea typeface="BIZ UDゴシック" panose="020B0400000000000000" pitchFamily="49" charset="-128"/>
              </a:rPr>
              <a:t>：</a:t>
            </a:r>
            <a:r>
              <a:rPr lang="ja-JP" altLang="en-US" sz="1000" dirty="0">
                <a:latin typeface="BIZ UDゴシック" panose="020B0400000000000000" pitchFamily="49" charset="-128"/>
                <a:ea typeface="BIZ UDゴシック" panose="020B0400000000000000" pitchFamily="49" charset="-128"/>
              </a:rPr>
              <a:t>資源</a:t>
            </a:r>
            <a:r>
              <a:rPr lang="ja-JP" altLang="en-US" sz="1000" dirty="0" smtClean="0">
                <a:latin typeface="BIZ UDゴシック" panose="020B0400000000000000" pitchFamily="49" charset="-128"/>
                <a:ea typeface="BIZ UDゴシック" panose="020B0400000000000000" pitchFamily="49" charset="-128"/>
              </a:rPr>
              <a:t>エネルギー庁「エネルギー白書</a:t>
            </a:r>
            <a:r>
              <a:rPr lang="en-US" altLang="ja-JP" sz="1000" dirty="0" smtClean="0">
                <a:latin typeface="BIZ UDゴシック" panose="020B0400000000000000" pitchFamily="49" charset="-128"/>
                <a:ea typeface="BIZ UDゴシック" panose="020B0400000000000000" pitchFamily="49" charset="-128"/>
              </a:rPr>
              <a:t>(2020)</a:t>
            </a:r>
            <a:r>
              <a:rPr lang="ja-JP" altLang="en-US" sz="1000" dirty="0" smtClean="0">
                <a:latin typeface="BIZ UDゴシック" panose="020B0400000000000000" pitchFamily="49" charset="-128"/>
                <a:ea typeface="BIZ UDゴシック" panose="020B0400000000000000" pitchFamily="49" charset="-128"/>
              </a:rPr>
              <a:t>」</a:t>
            </a:r>
            <a:endParaRPr lang="ja-JP" altLang="en-US" sz="1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99269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a:extLst>
              <a:ext uri="{FF2B5EF4-FFF2-40B4-BE49-F238E27FC236}">
                <a16:creationId xmlns:a16="http://schemas.microsoft.com/office/drawing/2014/main" id="{13A67DB6-4653-A226-8B2F-4F7E564AB51D}"/>
              </a:ext>
            </a:extLst>
          </p:cNvPr>
          <p:cNvSpPr/>
          <p:nvPr/>
        </p:nvSpPr>
        <p:spPr>
          <a:xfrm>
            <a:off x="335016" y="537744"/>
            <a:ext cx="8503417" cy="141574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金融の分野では、現在の顧客が金融機関を介しサービスにアクセスする仕組み（「金融機関ハブ型」）から、今後は、フィンテック等の進展により、顧客とのインターフェイスをつかさどる企業が顧客ニーズに沿ってサービスを組み合わせて提供する仕組み（「インターフェイス企業中心型」）、さらには、顧客が直接取引所に参加する仕組み（「取引所型」）、ルール設定等を担う仲介役の下で顧客同士が直接取引を行う仕組み（「分散型」）へ変化していくと考えられ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903" y="2173538"/>
            <a:ext cx="8638016" cy="3977881"/>
          </a:xfrm>
          <a:prstGeom prst="rect">
            <a:avLst/>
          </a:prstGeom>
        </p:spPr>
      </p:pic>
      <p:sp>
        <p:nvSpPr>
          <p:cNvPr id="8" name="テキスト ボックス 7"/>
          <p:cNvSpPr txBox="1"/>
          <p:nvPr/>
        </p:nvSpPr>
        <p:spPr>
          <a:xfrm>
            <a:off x="1115221" y="6408107"/>
            <a:ext cx="7542357" cy="261610"/>
          </a:xfrm>
          <a:prstGeom prst="rect">
            <a:avLst/>
          </a:prstGeom>
          <a:noFill/>
        </p:spPr>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出典）金融審議会「金融制度スタディ・グループ」（第１回</a:t>
            </a:r>
            <a:r>
              <a:rPr kumimoji="1" lang="en-US" altLang="ja-JP" sz="1100" dirty="0">
                <a:latin typeface="BIZ UDゴシック" panose="020B0400000000000000" pitchFamily="49" charset="-128"/>
                <a:ea typeface="BIZ UDゴシック" panose="020B0400000000000000" pitchFamily="49" charset="-128"/>
              </a:rPr>
              <a:t>H29.11.29</a:t>
            </a:r>
            <a:r>
              <a:rPr kumimoji="1" lang="ja-JP" altLang="en-US" sz="1100" dirty="0">
                <a:latin typeface="BIZ UDゴシック" panose="020B0400000000000000" pitchFamily="49" charset="-128"/>
                <a:ea typeface="BIZ UDゴシック" panose="020B0400000000000000" pitchFamily="49" charset="-128"/>
              </a:rPr>
              <a:t>）事務局説明資料をもとに副首都推進局で作成</a:t>
            </a:r>
          </a:p>
        </p:txBody>
      </p:sp>
      <p:sp>
        <p:nvSpPr>
          <p:cNvPr id="2" name="下矢印 1"/>
          <p:cNvSpPr/>
          <p:nvPr/>
        </p:nvSpPr>
        <p:spPr>
          <a:xfrm>
            <a:off x="4093690" y="3752524"/>
            <a:ext cx="373203" cy="67275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2701017" flipV="1">
            <a:off x="4658235" y="3719131"/>
            <a:ext cx="373203" cy="67275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rot="16200000">
            <a:off x="4699799" y="4251853"/>
            <a:ext cx="373203" cy="672759"/>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A20F71F-DACC-C953-93A3-C1CE2955F52D}"/>
              </a:ext>
            </a:extLst>
          </p:cNvPr>
          <p:cNvSpPr/>
          <p:nvPr/>
        </p:nvSpPr>
        <p:spPr>
          <a:xfrm>
            <a:off x="216668" y="33702"/>
            <a:ext cx="723682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３．分散型ネットワーク社会への動き </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③金融</a:t>
            </a:r>
            <a:r>
              <a:rPr lang="en-US" altLang="ja-JP" sz="2000" b="1" dirty="0">
                <a:latin typeface="BIZ UDゴシック" panose="020B0400000000000000" pitchFamily="49" charset="-128"/>
                <a:ea typeface="BIZ UDゴシック" panose="020B0400000000000000" pitchFamily="49" charset="-128"/>
              </a:rPr>
              <a:t>】</a:t>
            </a:r>
          </a:p>
        </p:txBody>
      </p:sp>
      <p:sp>
        <p:nvSpPr>
          <p:cNvPr id="11" name="スライド番号プレースホルダー 1"/>
          <p:cNvSpPr>
            <a:spLocks noGrp="1"/>
          </p:cNvSpPr>
          <p:nvPr>
            <p:ph type="sldNum" sz="quarter" idx="12"/>
          </p:nvPr>
        </p:nvSpPr>
        <p:spPr>
          <a:xfrm>
            <a:off x="6972300" y="6356350"/>
            <a:ext cx="2057400" cy="365125"/>
          </a:xfrm>
        </p:spPr>
        <p:txBody>
          <a:bodyPr/>
          <a:lstStyle/>
          <a:p>
            <a:pPr algn="r"/>
            <a:r>
              <a:rPr kumimoji="1" lang="en-US" altLang="ja-JP" sz="1600" b="1" dirty="0">
                <a:latin typeface="BIZ UDゴシック" panose="020B0400000000000000" pitchFamily="49" charset="-128"/>
                <a:ea typeface="BIZ UDゴシック" panose="020B0400000000000000" pitchFamily="49" charset="-128"/>
              </a:rPr>
              <a:t>12</a:t>
            </a:r>
            <a:endParaRPr kumimoji="1" lang="ja-JP" altLang="en-US" sz="1600"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260571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5567273" y="1740878"/>
            <a:ext cx="3451860" cy="43088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・労働生産性の改善に向けた取組</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ラストワンマイル配送の持続可能性の確保　など</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26" name="テキスト ボックス 25"/>
          <p:cNvSpPr txBox="1"/>
          <p:nvPr/>
        </p:nvSpPr>
        <p:spPr>
          <a:xfrm>
            <a:off x="281665" y="3558025"/>
            <a:ext cx="5384898" cy="43088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・感染症などの有事への備え、産業の国際競争力強化、</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　地球環境の持続可能性を確保するための物流ネットワークの構築　など</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45" name="テキスト ボックス 44"/>
          <p:cNvSpPr txBox="1"/>
          <p:nvPr/>
        </p:nvSpPr>
        <p:spPr>
          <a:xfrm>
            <a:off x="281665" y="6257138"/>
            <a:ext cx="8373555" cy="5539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1000" dirty="0">
                <a:latin typeface="BIZ UDゴシック" panose="020B0400000000000000" pitchFamily="49" charset="-128"/>
                <a:ea typeface="BIZ UDゴシック" panose="020B0400000000000000" pitchFamily="49" charset="-128"/>
              </a:rPr>
              <a:t>※1</a:t>
            </a:r>
            <a:r>
              <a:rPr kumimoji="1" lang="ja-JP" altLang="en-US" sz="1000" dirty="0">
                <a:latin typeface="BIZ UDゴシック" panose="020B0400000000000000" pitchFamily="49" charset="-128"/>
                <a:ea typeface="BIZ UDゴシック" panose="020B0400000000000000" pitchFamily="49" charset="-128"/>
              </a:rPr>
              <a:t> </a:t>
            </a:r>
            <a:r>
              <a:rPr kumimoji="1" lang="en-US" altLang="ja-JP" sz="1000" dirty="0">
                <a:latin typeface="BIZ UDゴシック" panose="020B0400000000000000" pitchFamily="49" charset="-128"/>
                <a:ea typeface="BIZ UDゴシック" panose="020B0400000000000000" pitchFamily="49" charset="-128"/>
              </a:rPr>
              <a:t>2024</a:t>
            </a:r>
            <a:r>
              <a:rPr kumimoji="1" lang="ja-JP" altLang="en-US" sz="1000" dirty="0">
                <a:latin typeface="BIZ UDゴシック" panose="020B0400000000000000" pitchFamily="49" charset="-128"/>
                <a:ea typeface="BIZ UDゴシック" panose="020B0400000000000000" pitchFamily="49" charset="-128"/>
              </a:rPr>
              <a:t>年問題　</a:t>
            </a:r>
            <a:r>
              <a:rPr kumimoji="1" lang="en-US" altLang="ja-JP" sz="1000" dirty="0">
                <a:latin typeface="BIZ UDゴシック" panose="020B0400000000000000" pitchFamily="49" charset="-128"/>
                <a:ea typeface="BIZ UDゴシック" panose="020B0400000000000000" pitchFamily="49" charset="-128"/>
              </a:rPr>
              <a:t>2024</a:t>
            </a:r>
            <a:r>
              <a:rPr kumimoji="1" lang="ja-JP" altLang="en-US" sz="1000" dirty="0">
                <a:latin typeface="BIZ UDゴシック" panose="020B0400000000000000" pitchFamily="49" charset="-128"/>
                <a:ea typeface="BIZ UDゴシック" panose="020B0400000000000000" pitchFamily="49" charset="-128"/>
              </a:rPr>
              <a:t>年４月に、トラックドライバーの労働環境を改善するため、時間外労働の上限が年間</a:t>
            </a:r>
            <a:r>
              <a:rPr kumimoji="1" lang="en-US" altLang="ja-JP" sz="1000" dirty="0">
                <a:latin typeface="BIZ UDゴシック" panose="020B0400000000000000" pitchFamily="49" charset="-128"/>
                <a:ea typeface="BIZ UDゴシック" panose="020B0400000000000000" pitchFamily="49" charset="-128"/>
              </a:rPr>
              <a:t>960</a:t>
            </a:r>
            <a:r>
              <a:rPr kumimoji="1" lang="ja-JP" altLang="en-US" sz="1000" dirty="0">
                <a:latin typeface="BIZ UDゴシック" panose="020B0400000000000000" pitchFamily="49" charset="-128"/>
                <a:ea typeface="BIZ UDゴシック" panose="020B0400000000000000" pitchFamily="49" charset="-128"/>
              </a:rPr>
              <a:t>時間に規制されること　　</a:t>
            </a:r>
            <a:endParaRPr kumimoji="1" lang="en-US" altLang="ja-JP" sz="1000" dirty="0">
              <a:latin typeface="BIZ UDゴシック" panose="020B0400000000000000" pitchFamily="49" charset="-128"/>
              <a:ea typeface="BIZ UDゴシック" panose="020B0400000000000000" pitchFamily="49" charset="-128"/>
            </a:endParaRPr>
          </a:p>
          <a:p>
            <a:r>
              <a:rPr kumimoji="1" lang="ja-JP" altLang="en-US" sz="1000" dirty="0">
                <a:latin typeface="BIZ UDゴシック" panose="020B0400000000000000" pitchFamily="49" charset="-128"/>
                <a:ea typeface="BIZ UDゴシック" panose="020B0400000000000000" pitchFamily="49" charset="-128"/>
              </a:rPr>
              <a:t>　　に伴い、ドライバーの拘束時間の減少、売上・利益の減少、ドライバーの収入の減少により、様々な問題が起こるとされているもの。</a:t>
            </a:r>
            <a:endParaRPr kumimoji="1" lang="en-US" altLang="ja-JP" sz="1000" dirty="0">
              <a:latin typeface="BIZ UDゴシック" panose="020B0400000000000000" pitchFamily="49" charset="-128"/>
              <a:ea typeface="BIZ UDゴシック" panose="020B0400000000000000" pitchFamily="49" charset="-128"/>
            </a:endParaRPr>
          </a:p>
          <a:p>
            <a:r>
              <a:rPr kumimoji="1" lang="en-US" altLang="ja-JP" sz="1000" dirty="0">
                <a:latin typeface="BIZ UDゴシック" panose="020B0400000000000000" pitchFamily="49" charset="-128"/>
                <a:ea typeface="BIZ UDゴシック" panose="020B0400000000000000" pitchFamily="49" charset="-128"/>
              </a:rPr>
              <a:t>※2 </a:t>
            </a:r>
            <a:r>
              <a:rPr kumimoji="1" lang="ja-JP" altLang="en-US" sz="1000" dirty="0">
                <a:latin typeface="BIZ UDゴシック" panose="020B0400000000000000" pitchFamily="49" charset="-128"/>
                <a:ea typeface="BIZ UDゴシック" panose="020B0400000000000000" pitchFamily="49" charset="-128"/>
              </a:rPr>
              <a:t>モーダルシフト  トラック等の自動車で行われている貨物輸送を、大量輸送機関である鉄道や船舶の利用へと転換すること。</a:t>
            </a:r>
            <a:endParaRPr kumimoji="1" lang="en-US" altLang="ja-JP" sz="1000" dirty="0">
              <a:latin typeface="BIZ UDゴシック" panose="020B0400000000000000" pitchFamily="49" charset="-128"/>
              <a:ea typeface="BIZ UDゴシック" panose="020B0400000000000000" pitchFamily="49" charset="-128"/>
            </a:endParaRPr>
          </a:p>
        </p:txBody>
      </p:sp>
      <p:sp>
        <p:nvSpPr>
          <p:cNvPr id="43" name="テキスト ボックス 42"/>
          <p:cNvSpPr txBox="1"/>
          <p:nvPr/>
        </p:nvSpPr>
        <p:spPr>
          <a:xfrm>
            <a:off x="0" y="4049813"/>
            <a:ext cx="3759354"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lIns="36000" rIns="36000" rtlCol="0">
            <a:spAutoFit/>
          </a:bodyPr>
          <a:lstStyle/>
          <a:p>
            <a:pPr algn="ctr"/>
            <a:r>
              <a:rPr kumimoji="1" lang="ja-JP" altLang="en-US" sz="1400" b="1" dirty="0">
                <a:latin typeface="BIZ UDゴシック" panose="020B0400000000000000" pitchFamily="49" charset="-128"/>
                <a:ea typeface="BIZ UDゴシック" panose="020B0400000000000000" pitchFamily="49" charset="-128"/>
              </a:rPr>
              <a:t>○物流ネットワークの変化（企業の事例）</a:t>
            </a:r>
            <a:endParaRPr kumimoji="1" lang="en-US" altLang="ja-JP" sz="1400" b="1" dirty="0">
              <a:latin typeface="BIZ UDゴシック" panose="020B0400000000000000" pitchFamily="49" charset="-128"/>
              <a:ea typeface="BIZ UDゴシック" panose="020B0400000000000000" pitchFamily="49" charset="-128"/>
            </a:endParaRPr>
          </a:p>
        </p:txBody>
      </p:sp>
      <p:sp>
        <p:nvSpPr>
          <p:cNvPr id="24" name="テキスト ボックス 23"/>
          <p:cNvSpPr txBox="1"/>
          <p:nvPr/>
        </p:nvSpPr>
        <p:spPr>
          <a:xfrm>
            <a:off x="274853" y="1731208"/>
            <a:ext cx="4583137" cy="26161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100" dirty="0">
                <a:latin typeface="BIZ UDゴシック" panose="020B0400000000000000" pitchFamily="49" charset="-128"/>
                <a:ea typeface="BIZ UDゴシック" panose="020B0400000000000000" pitchFamily="49" charset="-128"/>
              </a:rPr>
              <a:t>・物流デジタル化の推進、物流施設の自動化・機械化　など</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39" name="テキスト ボックス 38"/>
          <p:cNvSpPr txBox="1"/>
          <p:nvPr/>
        </p:nvSpPr>
        <p:spPr>
          <a:xfrm>
            <a:off x="12915" y="1256379"/>
            <a:ext cx="3822164" cy="307777"/>
          </a:xfrm>
          <a:prstGeom prst="rect">
            <a:avLst/>
          </a:prstGeom>
          <a:ln>
            <a:noFill/>
          </a:ln>
        </p:spPr>
        <p:style>
          <a:lnRef idx="2">
            <a:schemeClr val="dk1"/>
          </a:lnRef>
          <a:fillRef idx="1">
            <a:schemeClr val="lt1"/>
          </a:fillRef>
          <a:effectRef idx="0">
            <a:schemeClr val="dk1"/>
          </a:effectRef>
          <a:fontRef idx="minor">
            <a:schemeClr val="dk1"/>
          </a:fontRef>
        </p:style>
        <p:txBody>
          <a:bodyPr wrap="square" lIns="36000" rIns="36000" rtlCol="0">
            <a:spAutoFit/>
          </a:bodyPr>
          <a:lstStyle/>
          <a:p>
            <a:pPr algn="ctr"/>
            <a:r>
              <a:rPr kumimoji="1" lang="ja-JP" altLang="en-US" sz="1400" b="1" dirty="0">
                <a:latin typeface="BIZ UDゴシック" panose="020B0400000000000000" pitchFamily="49" charset="-128"/>
                <a:ea typeface="BIZ UDゴシック" panose="020B0400000000000000" pitchFamily="49" charset="-128"/>
              </a:rPr>
              <a:t>○総合物流施策大綱（</a:t>
            </a:r>
            <a:r>
              <a:rPr kumimoji="1" lang="en-US" altLang="ja-JP" sz="1400" b="1" dirty="0">
                <a:latin typeface="BIZ UDゴシック" panose="020B0400000000000000" pitchFamily="49" charset="-128"/>
                <a:ea typeface="BIZ UDゴシック" panose="020B0400000000000000" pitchFamily="49" charset="-128"/>
              </a:rPr>
              <a:t>2021</a:t>
            </a:r>
            <a:r>
              <a:rPr kumimoji="1" lang="ja-JP" altLang="en-US" sz="1400" b="1" dirty="0">
                <a:latin typeface="BIZ UDゴシック" panose="020B0400000000000000" pitchFamily="49" charset="-128"/>
                <a:ea typeface="BIZ UDゴシック" panose="020B0400000000000000" pitchFamily="49" charset="-128"/>
              </a:rPr>
              <a:t>年度～</a:t>
            </a:r>
            <a:r>
              <a:rPr kumimoji="1" lang="en-US" altLang="ja-JP" sz="1400" b="1" dirty="0">
                <a:latin typeface="BIZ UDゴシック" panose="020B0400000000000000" pitchFamily="49" charset="-128"/>
                <a:ea typeface="BIZ UDゴシック" panose="020B0400000000000000" pitchFamily="49" charset="-128"/>
              </a:rPr>
              <a:t>2025</a:t>
            </a:r>
            <a:r>
              <a:rPr kumimoji="1" lang="ja-JP" altLang="en-US" sz="1400" b="1" dirty="0">
                <a:latin typeface="BIZ UDゴシック" panose="020B0400000000000000" pitchFamily="49" charset="-128"/>
                <a:ea typeface="BIZ UDゴシック" panose="020B0400000000000000" pitchFamily="49" charset="-128"/>
              </a:rPr>
              <a:t>年度）</a:t>
            </a:r>
            <a:endParaRPr kumimoji="1" lang="en-US" altLang="ja-JP" sz="1400" b="1" dirty="0">
              <a:latin typeface="BIZ UDゴシック" panose="020B0400000000000000" pitchFamily="49" charset="-128"/>
              <a:ea typeface="BIZ UDゴシック" panose="020B0400000000000000" pitchFamily="49" charset="-128"/>
            </a:endParaRPr>
          </a:p>
        </p:txBody>
      </p:sp>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30" name="正方形/長方形 29"/>
          <p:cNvSpPr/>
          <p:nvPr/>
        </p:nvSpPr>
        <p:spPr>
          <a:xfrm>
            <a:off x="327104" y="502893"/>
            <a:ext cx="8503417" cy="708741"/>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物流の分野では、従来の、生産拠点を集中して需要に応じ各地域へ輸送していた物流モデルから転換し、ＤＸの取組を活用したサプライチェーンの最適化や、</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2024</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年問題（</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１）に備えた物流拠点の各地域への分散・拡充の取組が進んでいる。</a:t>
            </a:r>
          </a:p>
        </p:txBody>
      </p:sp>
      <p:sp>
        <p:nvSpPr>
          <p:cNvPr id="2" name="スライド番号プレースホルダー 1"/>
          <p:cNvSpPr>
            <a:spLocks noGrp="1"/>
          </p:cNvSpPr>
          <p:nvPr>
            <p:ph type="sldNum" sz="quarter" idx="12"/>
          </p:nvPr>
        </p:nvSpPr>
        <p:spPr>
          <a:xfrm>
            <a:off x="7086600" y="6516968"/>
            <a:ext cx="2057400" cy="365125"/>
          </a:xfrm>
        </p:spPr>
        <p:txBody>
          <a:bodyPr/>
          <a:lstStyle/>
          <a:p>
            <a:r>
              <a:rPr kumimoji="1" lang="en-US" altLang="ja-JP" dirty="0"/>
              <a:t>13</a:t>
            </a:r>
            <a:endParaRPr kumimoji="1" lang="ja-JP" altLang="en-US" dirty="0"/>
          </a:p>
        </p:txBody>
      </p:sp>
      <p:sp>
        <p:nvSpPr>
          <p:cNvPr id="6" name="正方形/長方形 5">
            <a:extLst>
              <a:ext uri="{FF2B5EF4-FFF2-40B4-BE49-F238E27FC236}">
                <a16:creationId xmlns:a16="http://schemas.microsoft.com/office/drawing/2014/main" id="{AB23A3E4-6E6B-C8EC-6178-8BB03997C120}"/>
              </a:ext>
            </a:extLst>
          </p:cNvPr>
          <p:cNvSpPr/>
          <p:nvPr/>
        </p:nvSpPr>
        <p:spPr>
          <a:xfrm>
            <a:off x="216668" y="33702"/>
            <a:ext cx="7236823"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３．分散型ネットワーク社会への動き </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④物流</a:t>
            </a:r>
            <a:r>
              <a:rPr lang="en-US" altLang="ja-JP" sz="2000" b="1" dirty="0">
                <a:latin typeface="BIZ UDゴシック" panose="020B0400000000000000" pitchFamily="49" charset="-128"/>
                <a:ea typeface="BIZ UDゴシック" panose="020B0400000000000000" pitchFamily="49" charset="-128"/>
              </a:rPr>
              <a:t>】</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3729829" y="1331670"/>
            <a:ext cx="5351780" cy="230832"/>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出典：国土交通省「</a:t>
            </a:r>
            <a:r>
              <a:rPr lang="zh-TW" altLang="en-US" sz="900" dirty="0">
                <a:latin typeface="BIZ UDPゴシック" panose="020B0400000000000000" pitchFamily="50" charset="-128"/>
                <a:ea typeface="BIZ UDPゴシック" panose="020B0400000000000000" pitchFamily="50" charset="-128"/>
              </a:rPr>
              <a:t>総合物流施策大綱</a:t>
            </a:r>
            <a:r>
              <a:rPr lang="ja-JP" altLang="en-US" sz="900" dirty="0">
                <a:latin typeface="BIZ UDPゴシック" panose="020B0400000000000000" pitchFamily="50" charset="-128"/>
                <a:ea typeface="BIZ UDPゴシック" panose="020B0400000000000000" pitchFamily="50" charset="-128"/>
              </a:rPr>
              <a:t>（</a:t>
            </a:r>
            <a:r>
              <a:rPr lang="en-US" altLang="ja-JP" sz="900" dirty="0">
                <a:latin typeface="BIZ UDPゴシック" panose="020B0400000000000000" pitchFamily="50" charset="-128"/>
                <a:ea typeface="BIZ UDPゴシック" panose="020B0400000000000000" pitchFamily="50" charset="-128"/>
              </a:rPr>
              <a:t>2021</a:t>
            </a:r>
            <a:r>
              <a:rPr lang="ja-JP" altLang="en-US" sz="900" dirty="0">
                <a:latin typeface="BIZ UDPゴシック" panose="020B0400000000000000" pitchFamily="50" charset="-128"/>
                <a:ea typeface="BIZ UDPゴシック" panose="020B0400000000000000" pitchFamily="50" charset="-128"/>
              </a:rPr>
              <a:t>年度～</a:t>
            </a:r>
            <a:r>
              <a:rPr lang="en-US" altLang="ja-JP" sz="900" dirty="0">
                <a:latin typeface="BIZ UDPゴシック" panose="020B0400000000000000" pitchFamily="50" charset="-128"/>
                <a:ea typeface="BIZ UDPゴシック" panose="020B0400000000000000" pitchFamily="50" charset="-128"/>
              </a:rPr>
              <a:t>2025</a:t>
            </a:r>
            <a:r>
              <a:rPr lang="ja-JP" altLang="en-US" sz="900" dirty="0">
                <a:latin typeface="BIZ UDPゴシック" panose="020B0400000000000000" pitchFamily="50" charset="-128"/>
                <a:ea typeface="BIZ UDPゴシック" panose="020B0400000000000000" pitchFamily="50" charset="-128"/>
              </a:rPr>
              <a:t>年度）概要」をもとに副首都推進局で作成</a:t>
            </a:r>
          </a:p>
        </p:txBody>
      </p:sp>
      <p:sp>
        <p:nvSpPr>
          <p:cNvPr id="21" name="テキスト ボックス 20"/>
          <p:cNvSpPr txBox="1"/>
          <p:nvPr/>
        </p:nvSpPr>
        <p:spPr>
          <a:xfrm>
            <a:off x="124249" y="1527294"/>
            <a:ext cx="5384898"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■物流</a:t>
            </a:r>
            <a:r>
              <a:rPr kumimoji="1" lang="en-US" altLang="ja-JP" sz="1200" b="1" dirty="0">
                <a:latin typeface="BIZ UDゴシック" panose="020B0400000000000000" pitchFamily="49" charset="-128"/>
                <a:ea typeface="BIZ UDゴシック" panose="020B0400000000000000" pitchFamily="49" charset="-128"/>
              </a:rPr>
              <a:t>DX</a:t>
            </a:r>
            <a:r>
              <a:rPr kumimoji="1" lang="ja-JP" altLang="en-US" sz="1200" b="1" dirty="0">
                <a:latin typeface="BIZ UDゴシック" panose="020B0400000000000000" pitchFamily="49" charset="-128"/>
                <a:ea typeface="BIZ UDゴシック" panose="020B0400000000000000" pitchFamily="49" charset="-128"/>
              </a:rPr>
              <a:t>や物流標準化の推進によるサプライチェーン全体の徹底した最適化</a:t>
            </a:r>
            <a:endParaRPr kumimoji="1" lang="en-US" altLang="ja-JP" sz="1200" b="1" dirty="0">
              <a:latin typeface="BIZ UDゴシック" panose="020B0400000000000000" pitchFamily="49" charset="-128"/>
              <a:ea typeface="BIZ UDゴシック" panose="020B0400000000000000" pitchFamily="49" charset="-128"/>
            </a:endParaRPr>
          </a:p>
        </p:txBody>
      </p:sp>
      <p:sp>
        <p:nvSpPr>
          <p:cNvPr id="22" name="テキスト ボックス 21"/>
          <p:cNvSpPr txBox="1"/>
          <p:nvPr/>
        </p:nvSpPr>
        <p:spPr>
          <a:xfrm>
            <a:off x="5509147" y="1517697"/>
            <a:ext cx="2981711"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■労働力不足対策と物流構造改革の推進</a:t>
            </a:r>
            <a:endParaRPr kumimoji="1" lang="en-US" altLang="ja-JP" sz="1200" b="1" dirty="0">
              <a:latin typeface="BIZ UDゴシック" panose="020B0400000000000000" pitchFamily="49" charset="-128"/>
              <a:ea typeface="BIZ UDゴシック" panose="020B0400000000000000" pitchFamily="49" charset="-128"/>
            </a:endParaRPr>
          </a:p>
        </p:txBody>
      </p:sp>
      <p:sp>
        <p:nvSpPr>
          <p:cNvPr id="23" name="テキスト ボックス 22"/>
          <p:cNvSpPr txBox="1"/>
          <p:nvPr/>
        </p:nvSpPr>
        <p:spPr>
          <a:xfrm>
            <a:off x="124249" y="3345960"/>
            <a:ext cx="3230917"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■強靭で持続可能な物流ネットワークの構築</a:t>
            </a:r>
            <a:endParaRPr kumimoji="1" lang="en-US" altLang="ja-JP" sz="1200" b="1" dirty="0">
              <a:latin typeface="BIZ UDゴシック" panose="020B0400000000000000" pitchFamily="49" charset="-128"/>
              <a:ea typeface="BIZ UDゴシック" panose="020B0400000000000000" pitchFamily="49" charset="-128"/>
            </a:endParaRPr>
          </a:p>
        </p:txBody>
      </p:sp>
      <p:pic>
        <p:nvPicPr>
          <p:cNvPr id="8" name="図 7"/>
          <p:cNvPicPr>
            <a:picLocks noChangeAspect="1"/>
          </p:cNvPicPr>
          <p:nvPr/>
        </p:nvPicPr>
        <p:blipFill rotWithShape="1">
          <a:blip r:embed="rId2"/>
          <a:srcRect l="7435" t="2364" r="6303" b="2467"/>
          <a:stretch/>
        </p:blipFill>
        <p:spPr>
          <a:xfrm>
            <a:off x="7698345" y="2419967"/>
            <a:ext cx="1320788" cy="978583"/>
          </a:xfrm>
          <a:prstGeom prst="rect">
            <a:avLst/>
          </a:prstGeom>
        </p:spPr>
      </p:pic>
      <p:sp>
        <p:nvSpPr>
          <p:cNvPr id="31" name="テキスト ボックス 30"/>
          <p:cNvSpPr txBox="1"/>
          <p:nvPr/>
        </p:nvSpPr>
        <p:spPr>
          <a:xfrm>
            <a:off x="7691825" y="2171765"/>
            <a:ext cx="833097" cy="21544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800" dirty="0">
                <a:latin typeface="BIZ UDゴシック" panose="020B0400000000000000" pitchFamily="49" charset="-128"/>
                <a:ea typeface="BIZ UDゴシック" panose="020B0400000000000000" pitchFamily="49" charset="-128"/>
              </a:rPr>
              <a:t>ドローン配送</a:t>
            </a:r>
            <a:endParaRPr kumimoji="1" lang="en-US" altLang="ja-JP" sz="800" dirty="0">
              <a:latin typeface="BIZ UDゴシック" panose="020B0400000000000000" pitchFamily="49" charset="-128"/>
              <a:ea typeface="BIZ UDゴシック" panose="020B0400000000000000" pitchFamily="49" charset="-128"/>
            </a:endParaRPr>
          </a:p>
        </p:txBody>
      </p:sp>
      <p:pic>
        <p:nvPicPr>
          <p:cNvPr id="12" name="図 11"/>
          <p:cNvPicPr>
            <a:picLocks noChangeAspect="1"/>
          </p:cNvPicPr>
          <p:nvPr/>
        </p:nvPicPr>
        <p:blipFill rotWithShape="1">
          <a:blip r:embed="rId3"/>
          <a:srcRect t="-1" r="6845" b="2219"/>
          <a:stretch/>
        </p:blipFill>
        <p:spPr>
          <a:xfrm>
            <a:off x="5620067" y="2434448"/>
            <a:ext cx="2115252" cy="1525184"/>
          </a:xfrm>
          <a:prstGeom prst="rect">
            <a:avLst/>
          </a:prstGeom>
        </p:spPr>
      </p:pic>
      <p:sp>
        <p:nvSpPr>
          <p:cNvPr id="32" name="テキスト ボックス 31"/>
          <p:cNvSpPr txBox="1"/>
          <p:nvPr/>
        </p:nvSpPr>
        <p:spPr>
          <a:xfrm>
            <a:off x="5623820" y="2178981"/>
            <a:ext cx="1563798" cy="21544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800" dirty="0">
                <a:latin typeface="BIZ UDゴシック" panose="020B0400000000000000" pitchFamily="49" charset="-128"/>
                <a:ea typeface="BIZ UDゴシック" panose="020B0400000000000000" pitchFamily="49" charset="-128"/>
              </a:rPr>
              <a:t>再配達の削減（実証の取組）</a:t>
            </a:r>
            <a:endParaRPr kumimoji="1" lang="en-US" altLang="ja-JP" sz="800" dirty="0">
              <a:latin typeface="BIZ UDゴシック" panose="020B0400000000000000" pitchFamily="49" charset="-128"/>
              <a:ea typeface="BIZ UDゴシック" panose="020B0400000000000000" pitchFamily="49" charset="-128"/>
            </a:endParaRPr>
          </a:p>
        </p:txBody>
      </p:sp>
      <p:sp>
        <p:nvSpPr>
          <p:cNvPr id="37" name="テキスト ボックス 36"/>
          <p:cNvSpPr txBox="1"/>
          <p:nvPr/>
        </p:nvSpPr>
        <p:spPr>
          <a:xfrm>
            <a:off x="444670" y="1991299"/>
            <a:ext cx="1056784" cy="46166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sz="800" dirty="0">
                <a:latin typeface="BIZ UDゴシック" panose="020B0400000000000000" pitchFamily="49" charset="-128"/>
                <a:ea typeface="BIZ UDゴシック" panose="020B0400000000000000" pitchFamily="49" charset="-128"/>
              </a:rPr>
              <a:t>サプライチェーン全体の最適化を見据えたデジタル化</a:t>
            </a:r>
            <a:endParaRPr kumimoji="1" lang="en-US" altLang="ja-JP" sz="800" dirty="0">
              <a:latin typeface="BIZ UDゴシック" panose="020B0400000000000000" pitchFamily="49" charset="-128"/>
              <a:ea typeface="BIZ UDゴシック" panose="020B0400000000000000" pitchFamily="49" charset="-128"/>
            </a:endParaRPr>
          </a:p>
        </p:txBody>
      </p:sp>
      <p:pic>
        <p:nvPicPr>
          <p:cNvPr id="38" name="図 37"/>
          <p:cNvPicPr>
            <a:picLocks noChangeAspect="1"/>
          </p:cNvPicPr>
          <p:nvPr/>
        </p:nvPicPr>
        <p:blipFill rotWithShape="1">
          <a:blip r:embed="rId4"/>
          <a:srcRect l="2697" t="10896" r="1474" b="4156"/>
          <a:stretch/>
        </p:blipFill>
        <p:spPr>
          <a:xfrm>
            <a:off x="1527176" y="1975827"/>
            <a:ext cx="3588684" cy="1410106"/>
          </a:xfrm>
          <a:prstGeom prst="rect">
            <a:avLst/>
          </a:prstGeom>
        </p:spPr>
      </p:pic>
      <p:graphicFrame>
        <p:nvGraphicFramePr>
          <p:cNvPr id="44" name="表 43"/>
          <p:cNvGraphicFramePr>
            <a:graphicFrameLocks noGrp="1"/>
          </p:cNvGraphicFramePr>
          <p:nvPr>
            <p:extLst>
              <p:ext uri="{D42A27DB-BD31-4B8C-83A1-F6EECF244321}">
                <p14:modId xmlns:p14="http://schemas.microsoft.com/office/powerpoint/2010/main" val="2729293781"/>
              </p:ext>
            </p:extLst>
          </p:nvPr>
        </p:nvGraphicFramePr>
        <p:xfrm>
          <a:off x="327104" y="4365982"/>
          <a:ext cx="8542576" cy="1905032"/>
        </p:xfrm>
        <a:graphic>
          <a:graphicData uri="http://schemas.openxmlformats.org/drawingml/2006/table">
            <a:tbl>
              <a:tblPr firstRow="1" bandRow="1">
                <a:tableStyleId>{5940675A-B579-460E-94D1-54222C63F5DA}</a:tableStyleId>
              </a:tblPr>
              <a:tblGrid>
                <a:gridCol w="900932">
                  <a:extLst>
                    <a:ext uri="{9D8B030D-6E8A-4147-A177-3AD203B41FA5}">
                      <a16:colId xmlns:a16="http://schemas.microsoft.com/office/drawing/2014/main" val="699478956"/>
                    </a:ext>
                  </a:extLst>
                </a:gridCol>
                <a:gridCol w="6408000">
                  <a:extLst>
                    <a:ext uri="{9D8B030D-6E8A-4147-A177-3AD203B41FA5}">
                      <a16:colId xmlns:a16="http://schemas.microsoft.com/office/drawing/2014/main" val="685082819"/>
                    </a:ext>
                  </a:extLst>
                </a:gridCol>
                <a:gridCol w="1233644">
                  <a:extLst>
                    <a:ext uri="{9D8B030D-6E8A-4147-A177-3AD203B41FA5}">
                      <a16:colId xmlns:a16="http://schemas.microsoft.com/office/drawing/2014/main" val="3893314235"/>
                    </a:ext>
                  </a:extLst>
                </a:gridCol>
              </a:tblGrid>
              <a:tr h="248852">
                <a:tc>
                  <a:txBody>
                    <a:bodyPr/>
                    <a:lstStyle/>
                    <a:p>
                      <a:r>
                        <a:rPr kumimoji="1" lang="ja-JP" altLang="en-US" sz="1050" dirty="0">
                          <a:latin typeface="BIZ UDゴシック" panose="020B0400000000000000" pitchFamily="49" charset="-128"/>
                          <a:ea typeface="BIZ UDゴシック" panose="020B0400000000000000" pitchFamily="49" charset="-128"/>
                        </a:rPr>
                        <a:t>企業</a:t>
                      </a:r>
                    </a:p>
                  </a:txBody>
                  <a:tcPr marL="36000" marR="36000" marT="36000" marB="36000">
                    <a:solidFill>
                      <a:schemeClr val="bg2">
                        <a:lumMod val="90000"/>
                      </a:schemeClr>
                    </a:solidFill>
                  </a:tcPr>
                </a:tc>
                <a:tc>
                  <a:txBody>
                    <a:bodyPr/>
                    <a:lstStyle/>
                    <a:p>
                      <a:r>
                        <a:rPr kumimoji="1" lang="ja-JP" altLang="en-US" sz="1050" dirty="0">
                          <a:latin typeface="BIZ UDゴシック" panose="020B0400000000000000" pitchFamily="49" charset="-128"/>
                          <a:ea typeface="BIZ UDゴシック" panose="020B0400000000000000" pitchFamily="49" charset="-128"/>
                        </a:rPr>
                        <a:t>事例</a:t>
                      </a:r>
                    </a:p>
                  </a:txBody>
                  <a:tcPr marL="36000" marR="36000" marT="36000" marB="36000">
                    <a:solidFill>
                      <a:schemeClr val="bg2">
                        <a:lumMod val="90000"/>
                      </a:schemeClr>
                    </a:solidFill>
                  </a:tcPr>
                </a:tc>
                <a:tc>
                  <a:txBody>
                    <a:bodyPr/>
                    <a:lstStyle/>
                    <a:p>
                      <a:r>
                        <a:rPr kumimoji="1" lang="ja-JP" altLang="en-US" sz="1050" dirty="0">
                          <a:latin typeface="BIZ UDゴシック" panose="020B0400000000000000" pitchFamily="49" charset="-128"/>
                          <a:ea typeface="BIZ UDゴシック" panose="020B0400000000000000" pitchFamily="49" charset="-128"/>
                        </a:rPr>
                        <a:t>出典</a:t>
                      </a:r>
                    </a:p>
                  </a:txBody>
                  <a:tcPr marL="36000" marR="36000" marT="36000" marB="36000">
                    <a:solidFill>
                      <a:schemeClr val="bg2">
                        <a:lumMod val="90000"/>
                      </a:schemeClr>
                    </a:solidFill>
                  </a:tcPr>
                </a:tc>
                <a:extLst>
                  <a:ext uri="{0D108BD9-81ED-4DB2-BD59-A6C34878D82A}">
                    <a16:rowId xmlns:a16="http://schemas.microsoft.com/office/drawing/2014/main" val="1948280024"/>
                  </a:ext>
                </a:extLst>
              </a:tr>
              <a:tr h="540000">
                <a:tc>
                  <a:txBody>
                    <a:bodyPr/>
                    <a:lstStyle/>
                    <a:p>
                      <a:r>
                        <a:rPr kumimoji="1" lang="en-US" altLang="ja-JP" sz="1050" dirty="0">
                          <a:latin typeface="BIZ UDゴシック" panose="020B0400000000000000" pitchFamily="49" charset="-128"/>
                          <a:ea typeface="BIZ UDゴシック" panose="020B0400000000000000" pitchFamily="49" charset="-128"/>
                        </a:rPr>
                        <a:t>EC</a:t>
                      </a:r>
                      <a:r>
                        <a:rPr kumimoji="1" lang="ja-JP" altLang="en-US" sz="1050" dirty="0">
                          <a:latin typeface="BIZ UDゴシック" panose="020B0400000000000000" pitchFamily="49" charset="-128"/>
                          <a:ea typeface="BIZ UDゴシック" panose="020B0400000000000000" pitchFamily="49" charset="-128"/>
                        </a:rPr>
                        <a:t>事業者</a:t>
                      </a:r>
                    </a:p>
                  </a:txBody>
                  <a:tcPr marL="36000" marR="36000" marT="36000" marB="36000"/>
                </a:tc>
                <a:tc>
                  <a:txBody>
                    <a:bodyPr/>
                    <a:lstStyle/>
                    <a:p>
                      <a:r>
                        <a:rPr kumimoji="1" lang="ja-JP" altLang="en-US" sz="1050" dirty="0">
                          <a:latin typeface="BIZ UDゴシック" panose="020B0400000000000000" pitchFamily="49" charset="-128"/>
                          <a:ea typeface="BIZ UDゴシック" panose="020B0400000000000000" pitchFamily="49" charset="-128"/>
                        </a:rPr>
                        <a:t>宅配の仕分けなどを担う拠点を</a:t>
                      </a:r>
                      <a:r>
                        <a:rPr kumimoji="1" lang="en-US" altLang="ja-JP" sz="1050" dirty="0">
                          <a:latin typeface="BIZ UDゴシック" panose="020B0400000000000000" pitchFamily="49" charset="-128"/>
                          <a:ea typeface="BIZ UDゴシック" panose="020B0400000000000000" pitchFamily="49" charset="-128"/>
                        </a:rPr>
                        <a:t>2023</a:t>
                      </a:r>
                      <a:r>
                        <a:rPr kumimoji="1" lang="ja-JP" altLang="en-US" sz="1050" dirty="0">
                          <a:latin typeface="BIZ UDゴシック" panose="020B0400000000000000" pitchFamily="49" charset="-128"/>
                          <a:ea typeface="BIZ UDゴシック" panose="020B0400000000000000" pitchFamily="49" charset="-128"/>
                        </a:rPr>
                        <a:t>年中に３割増の全国</a:t>
                      </a:r>
                      <a:r>
                        <a:rPr kumimoji="1" lang="en-US" altLang="ja-JP" sz="1050" dirty="0">
                          <a:latin typeface="BIZ UDゴシック" panose="020B0400000000000000" pitchFamily="49" charset="-128"/>
                          <a:ea typeface="BIZ UDゴシック" panose="020B0400000000000000" pitchFamily="49" charset="-128"/>
                        </a:rPr>
                        <a:t>50</a:t>
                      </a:r>
                      <a:r>
                        <a:rPr kumimoji="1" lang="ja-JP" altLang="en-US" sz="1050" dirty="0">
                          <a:latin typeface="BIZ UDゴシック" panose="020B0400000000000000" pitchFamily="49" charset="-128"/>
                          <a:ea typeface="BIZ UDゴシック" panose="020B0400000000000000" pitchFamily="49" charset="-128"/>
                        </a:rPr>
                        <a:t>カ所以上に拡大。荷物を地域別に集約する「デリバリーステーション」と呼ばれる施設を</a:t>
                      </a:r>
                      <a:r>
                        <a:rPr kumimoji="1" lang="en-US" altLang="ja-JP" sz="1050" dirty="0">
                          <a:latin typeface="BIZ UDゴシック" panose="020B0400000000000000" pitchFamily="49" charset="-128"/>
                          <a:ea typeface="BIZ UDゴシック" panose="020B0400000000000000" pitchFamily="49" charset="-128"/>
                        </a:rPr>
                        <a:t>11</a:t>
                      </a:r>
                      <a:r>
                        <a:rPr kumimoji="1" lang="ja-JP" altLang="en-US" sz="1050" dirty="0">
                          <a:latin typeface="BIZ UDゴシック" panose="020B0400000000000000" pitchFamily="49" charset="-128"/>
                          <a:ea typeface="BIZ UDゴシック" panose="020B0400000000000000" pitchFamily="49" charset="-128"/>
                        </a:rPr>
                        <a:t>カ所設ける。集約拠点が利用者の近くにできることで、翌日配送が可能に。</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ゴシック" panose="020B0400000000000000" pitchFamily="49" charset="-128"/>
                          <a:ea typeface="BIZ UDゴシック" panose="020B0400000000000000" pitchFamily="49" charset="-128"/>
                        </a:rPr>
                        <a:t>日本経済新聞朝刊</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a:t>
                      </a:r>
                      <a:r>
                        <a:rPr kumimoji="1" lang="en-US" altLang="ja-JP" sz="1050" dirty="0">
                          <a:latin typeface="BIZ UDゴシック" panose="020B0400000000000000" pitchFamily="49" charset="-128"/>
                          <a:ea typeface="BIZ UDゴシック" panose="020B0400000000000000" pitchFamily="49" charset="-128"/>
                        </a:rPr>
                        <a:t>2023.</a:t>
                      </a:r>
                      <a:r>
                        <a:rPr kumimoji="1" lang="ja-JP" altLang="en-US" sz="1050" dirty="0">
                          <a:latin typeface="BIZ UDゴシック" panose="020B0400000000000000" pitchFamily="49" charset="-128"/>
                          <a:ea typeface="BIZ UDゴシック" panose="020B0400000000000000" pitchFamily="49" charset="-128"/>
                        </a:rPr>
                        <a:t>７</a:t>
                      </a:r>
                      <a:r>
                        <a:rPr kumimoji="1" lang="en-US" altLang="ja-JP" sz="1050" dirty="0">
                          <a:latin typeface="BIZ UDゴシック" panose="020B0400000000000000" pitchFamily="49" charset="-128"/>
                          <a:ea typeface="BIZ UDゴシック" panose="020B0400000000000000" pitchFamily="49" charset="-128"/>
                        </a:rPr>
                        <a:t>.</a:t>
                      </a:r>
                      <a:r>
                        <a:rPr kumimoji="1" lang="ja-JP" altLang="en-US" sz="1050" dirty="0">
                          <a:latin typeface="BIZ UDゴシック" panose="020B0400000000000000" pitchFamily="49" charset="-128"/>
                          <a:ea typeface="BIZ UDゴシック" panose="020B0400000000000000" pitchFamily="49" charset="-128"/>
                        </a:rPr>
                        <a:t>７）</a:t>
                      </a:r>
                      <a:endParaRPr kumimoji="1" lang="en-US" altLang="ja-JP" sz="1050" dirty="0">
                        <a:latin typeface="BIZ UDゴシック" panose="020B0400000000000000" pitchFamily="49" charset="-128"/>
                        <a:ea typeface="BIZ UDゴシック" panose="020B0400000000000000" pitchFamily="49" charset="-128"/>
                      </a:endParaRPr>
                    </a:p>
                  </a:txBody>
                  <a:tcPr marL="36000" marR="36000" marT="36000" marB="36000"/>
                </a:tc>
                <a:extLst>
                  <a:ext uri="{0D108BD9-81ED-4DB2-BD59-A6C34878D82A}">
                    <a16:rowId xmlns:a16="http://schemas.microsoft.com/office/drawing/2014/main" val="3775597890"/>
                  </a:ext>
                </a:extLst>
              </a:tr>
              <a:tr h="540000">
                <a:tc>
                  <a:txBody>
                    <a:bodyPr/>
                    <a:lstStyle/>
                    <a:p>
                      <a:r>
                        <a:rPr kumimoji="1" lang="ja-JP" altLang="en-US" sz="1050" dirty="0">
                          <a:latin typeface="BIZ UDゴシック" panose="020B0400000000000000" pitchFamily="49" charset="-128"/>
                          <a:ea typeface="BIZ UDゴシック" panose="020B0400000000000000" pitchFamily="49" charset="-128"/>
                        </a:rPr>
                        <a:t>オフィス家具販売事業者</a:t>
                      </a:r>
                    </a:p>
                  </a:txBody>
                  <a:tcPr marL="36000" marR="36000" marT="36000" marB="36000"/>
                </a:tc>
                <a:tc>
                  <a:txBody>
                    <a:bodyPr/>
                    <a:lstStyle/>
                    <a:p>
                      <a:r>
                        <a:rPr kumimoji="1" lang="ja-JP" altLang="en-US" sz="1050" dirty="0">
                          <a:latin typeface="BIZ UDゴシック" panose="020B0400000000000000" pitchFamily="49" charset="-128"/>
                          <a:ea typeface="BIZ UDゴシック" panose="020B0400000000000000" pitchFamily="49" charset="-128"/>
                        </a:rPr>
                        <a:t>首都圏の物流施設を分散し、都内や神奈川県などの販売店に近い場所に分散させることで運送効率を改善し、「</a:t>
                      </a:r>
                      <a:r>
                        <a:rPr kumimoji="1" lang="en-US" altLang="ja-JP" sz="1050" dirty="0">
                          <a:latin typeface="BIZ UDゴシック" panose="020B0400000000000000" pitchFamily="49" charset="-128"/>
                          <a:ea typeface="BIZ UDゴシック" panose="020B0400000000000000" pitchFamily="49" charset="-128"/>
                        </a:rPr>
                        <a:t>2024</a:t>
                      </a:r>
                      <a:r>
                        <a:rPr kumimoji="1" lang="ja-JP" altLang="en-US" sz="1050" dirty="0">
                          <a:latin typeface="BIZ UDゴシック" panose="020B0400000000000000" pitchFamily="49" charset="-128"/>
                          <a:ea typeface="BIZ UDゴシック" panose="020B0400000000000000" pitchFamily="49" charset="-128"/>
                        </a:rPr>
                        <a:t>年問題」に備える。拠点分散効果で都内にある販売代理店などへの輸送距離も短くなるため、１日あたりのトラック配送量は３割ほど増える見込み。</a:t>
                      </a:r>
                    </a:p>
                  </a:txBody>
                  <a:tcPr marL="36000" marR="36000" marT="36000" marB="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dirty="0">
                          <a:latin typeface="BIZ UDゴシック" panose="020B0400000000000000" pitchFamily="49" charset="-128"/>
                          <a:ea typeface="BIZ UDゴシック" panose="020B0400000000000000" pitchFamily="49" charset="-128"/>
                        </a:rPr>
                        <a:t>日本経済新聞朝刊</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a:t>
                      </a:r>
                      <a:r>
                        <a:rPr kumimoji="1" lang="en-US" altLang="ja-JP" sz="1050" dirty="0">
                          <a:latin typeface="BIZ UDゴシック" panose="020B0400000000000000" pitchFamily="49" charset="-128"/>
                          <a:ea typeface="BIZ UDゴシック" panose="020B0400000000000000" pitchFamily="49" charset="-128"/>
                        </a:rPr>
                        <a:t>2023.</a:t>
                      </a:r>
                      <a:r>
                        <a:rPr kumimoji="1" lang="ja-JP" altLang="en-US" sz="1050" dirty="0">
                          <a:latin typeface="BIZ UDゴシック" panose="020B0400000000000000" pitchFamily="49" charset="-128"/>
                          <a:ea typeface="BIZ UDゴシック" panose="020B0400000000000000" pitchFamily="49" charset="-128"/>
                        </a:rPr>
                        <a:t>８</a:t>
                      </a:r>
                      <a:r>
                        <a:rPr kumimoji="1" lang="en-US" altLang="ja-JP" sz="1050" dirty="0">
                          <a:latin typeface="BIZ UDゴシック" panose="020B0400000000000000" pitchFamily="49" charset="-128"/>
                          <a:ea typeface="BIZ UDゴシック" panose="020B0400000000000000" pitchFamily="49" charset="-128"/>
                        </a:rPr>
                        <a:t>.16</a:t>
                      </a:r>
                      <a:r>
                        <a:rPr kumimoji="1" lang="ja-JP" altLang="en-US" sz="1050" dirty="0">
                          <a:latin typeface="BIZ UDゴシック" panose="020B0400000000000000" pitchFamily="49" charset="-128"/>
                          <a:ea typeface="BIZ UDゴシック" panose="020B0400000000000000" pitchFamily="49" charset="-128"/>
                        </a:rPr>
                        <a:t>）</a:t>
                      </a:r>
                      <a:endParaRPr kumimoji="1" lang="en-US" altLang="ja-JP" sz="1050" dirty="0">
                        <a:latin typeface="BIZ UDゴシック" panose="020B0400000000000000" pitchFamily="49" charset="-128"/>
                        <a:ea typeface="BIZ UDゴシック" panose="020B0400000000000000" pitchFamily="49" charset="-128"/>
                      </a:endParaRPr>
                    </a:p>
                    <a:p>
                      <a:endParaRPr kumimoji="1" lang="ja-JP" altLang="en-US" sz="1050" dirty="0">
                        <a:latin typeface="BIZ UDゴシック" panose="020B0400000000000000" pitchFamily="49" charset="-128"/>
                        <a:ea typeface="BIZ UDゴシック" panose="020B0400000000000000" pitchFamily="49" charset="-128"/>
                      </a:endParaRPr>
                    </a:p>
                  </a:txBody>
                  <a:tcPr marL="36000" marR="36000" marT="36000" marB="36000"/>
                </a:tc>
                <a:extLst>
                  <a:ext uri="{0D108BD9-81ED-4DB2-BD59-A6C34878D82A}">
                    <a16:rowId xmlns:a16="http://schemas.microsoft.com/office/drawing/2014/main" val="2299875506"/>
                  </a:ext>
                </a:extLst>
              </a:tr>
              <a:tr h="540000">
                <a:tc>
                  <a:txBody>
                    <a:bodyPr/>
                    <a:lstStyle/>
                    <a:p>
                      <a:r>
                        <a:rPr kumimoji="1" lang="ja-JP" altLang="en-US" sz="1050" dirty="0">
                          <a:latin typeface="BIZ UDゴシック" panose="020B0400000000000000" pitchFamily="49" charset="-128"/>
                          <a:ea typeface="BIZ UDゴシック" panose="020B0400000000000000" pitchFamily="49" charset="-128"/>
                        </a:rPr>
                        <a:t>物流事業者</a:t>
                      </a:r>
                    </a:p>
                  </a:txBody>
                  <a:tcPr marL="36000" marR="36000" marT="36000" marB="36000"/>
                </a:tc>
                <a:tc>
                  <a:txBody>
                    <a:bodyPr/>
                    <a:lstStyle/>
                    <a:p>
                      <a:r>
                        <a:rPr kumimoji="1" lang="en-US" altLang="ja-JP" sz="1050" dirty="0">
                          <a:latin typeface="BIZ UDゴシック" panose="020B0400000000000000" pitchFamily="49" charset="-128"/>
                          <a:ea typeface="BIZ UDゴシック" panose="020B0400000000000000" pitchFamily="49" charset="-128"/>
                        </a:rPr>
                        <a:t>2024</a:t>
                      </a:r>
                      <a:r>
                        <a:rPr kumimoji="1" lang="ja-JP" altLang="en-US" sz="1050" dirty="0">
                          <a:latin typeface="BIZ UDゴシック" panose="020B0400000000000000" pitchFamily="49" charset="-128"/>
                          <a:ea typeface="BIZ UDゴシック" panose="020B0400000000000000" pitchFamily="49" charset="-128"/>
                        </a:rPr>
                        <a:t>年問題対応として、納品先までの距離が約</a:t>
                      </a:r>
                      <a:r>
                        <a:rPr kumimoji="1" lang="en-US" altLang="ja-JP" sz="1050" dirty="0">
                          <a:latin typeface="BIZ UDゴシック" panose="020B0400000000000000" pitchFamily="49" charset="-128"/>
                          <a:ea typeface="BIZ UDゴシック" panose="020B0400000000000000" pitchFamily="49" charset="-128"/>
                        </a:rPr>
                        <a:t>150km</a:t>
                      </a:r>
                      <a:r>
                        <a:rPr kumimoji="1" lang="ja-JP" altLang="en-US" sz="1050" dirty="0">
                          <a:latin typeface="BIZ UDゴシック" panose="020B0400000000000000" pitchFamily="49" charset="-128"/>
                          <a:ea typeface="BIZ UDゴシック" panose="020B0400000000000000" pitchFamily="49" charset="-128"/>
                        </a:rPr>
                        <a:t>以内に収まるように、在庫型配送拠点を新設・移転・拡張して配置。在庫型配送拠点への補充輸送は、幹線トラックの効率向上と、長距離輸送を対象としたモーダルシフト</a:t>
                      </a:r>
                      <a:r>
                        <a:rPr kumimoji="1" lang="ja-JP" altLang="en-US" sz="900" dirty="0">
                          <a:latin typeface="BIZ UDゴシック" panose="020B0400000000000000" pitchFamily="49" charset="-128"/>
                          <a:ea typeface="BIZ UDゴシック" panose="020B0400000000000000" pitchFamily="49" charset="-128"/>
                        </a:rPr>
                        <a:t>（</a:t>
                      </a:r>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２）</a:t>
                      </a:r>
                      <a:r>
                        <a:rPr kumimoji="1" lang="ja-JP" altLang="en-US" sz="1050" dirty="0">
                          <a:latin typeface="BIZ UDゴシック" panose="020B0400000000000000" pitchFamily="49" charset="-128"/>
                          <a:ea typeface="BIZ UDゴシック" panose="020B0400000000000000" pitchFamily="49" charset="-128"/>
                        </a:rPr>
                        <a:t>の２つのアプローチで最適化を図る。</a:t>
                      </a:r>
                    </a:p>
                  </a:txBody>
                  <a:tcPr marL="36000" marR="36000" marT="36000" marB="36000"/>
                </a:tc>
                <a:tc>
                  <a:txBody>
                    <a:bodyPr/>
                    <a:lstStyle/>
                    <a:p>
                      <a:r>
                        <a:rPr kumimoji="1" lang="ja-JP" altLang="en-US" sz="1050" dirty="0" smtClean="0">
                          <a:latin typeface="BIZ UDゴシック" panose="020B0400000000000000" pitchFamily="49" charset="-128"/>
                          <a:ea typeface="BIZ UDゴシック" panose="020B0400000000000000" pitchFamily="49" charset="-128"/>
                        </a:rPr>
                        <a:t>月刊ロジスティクス</a:t>
                      </a:r>
                      <a:r>
                        <a:rPr kumimoji="1" lang="ja-JP" altLang="en-US" sz="1050" dirty="0">
                          <a:latin typeface="BIZ UDゴシック" panose="020B0400000000000000" pitchFamily="49" charset="-128"/>
                          <a:ea typeface="BIZ UDゴシック" panose="020B0400000000000000" pitchFamily="49" charset="-128"/>
                        </a:rPr>
                        <a:t>・ビジネス</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a:t>
                      </a:r>
                      <a:r>
                        <a:rPr kumimoji="1" lang="en-US" altLang="ja-JP" sz="1050" dirty="0">
                          <a:latin typeface="BIZ UDゴシック" panose="020B0400000000000000" pitchFamily="49" charset="-128"/>
                          <a:ea typeface="BIZ UDゴシック" panose="020B0400000000000000" pitchFamily="49" charset="-128"/>
                        </a:rPr>
                        <a:t>2023.</a:t>
                      </a:r>
                      <a:r>
                        <a:rPr kumimoji="1" lang="ja-JP" altLang="en-US" sz="1050" dirty="0">
                          <a:latin typeface="BIZ UDゴシック" panose="020B0400000000000000" pitchFamily="49" charset="-128"/>
                          <a:ea typeface="BIZ UDゴシック" panose="020B0400000000000000" pitchFamily="49" charset="-128"/>
                        </a:rPr>
                        <a:t>８）</a:t>
                      </a:r>
                    </a:p>
                  </a:txBody>
                  <a:tcPr marL="36000" marR="36000" marT="36000" marB="36000"/>
                </a:tc>
                <a:extLst>
                  <a:ext uri="{0D108BD9-81ED-4DB2-BD59-A6C34878D82A}">
                    <a16:rowId xmlns:a16="http://schemas.microsoft.com/office/drawing/2014/main" val="257666312"/>
                  </a:ext>
                </a:extLst>
              </a:tr>
            </a:tbl>
          </a:graphicData>
        </a:graphic>
      </p:graphicFrame>
    </p:spTree>
    <p:extLst>
      <p:ext uri="{BB962C8B-B14F-4D97-AF65-F5344CB8AC3E}">
        <p14:creationId xmlns:p14="http://schemas.microsoft.com/office/powerpoint/2010/main" val="201863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p:cNvSpPr/>
          <p:nvPr/>
        </p:nvSpPr>
        <p:spPr>
          <a:xfrm>
            <a:off x="476239" y="626195"/>
            <a:ext cx="8297540" cy="1835544"/>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イギリスの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Parkinson</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らの研究</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(2012)</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によると、</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31</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か国の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124</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の第二階層都市と首都のデータ分析、</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EU</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地域の９都市を対象としたケーススタディなどを用いた分析の結果、</a:t>
            </a:r>
            <a:r>
              <a:rPr lang="ja-JP" altLang="en-US" sz="14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突出した首都をもつよりも、むしろ高い経済パフォーマンスを持つ第二階層都市を多く形成することによって潜在的な経済力を総力として強化すべき</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であるとされている。そして、</a:t>
            </a:r>
            <a:r>
              <a:rPr lang="ja-JP" altLang="en-US" sz="14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第二階層都市</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が持っている産業活動、民間資本や社会資本、人的資本、創造性といった大きなストックを活用しないのは損であり、</a:t>
            </a:r>
            <a:r>
              <a:rPr lang="ja-JP" altLang="en-US" sz="14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これらの都市が適切なインフラ、権限と財源を持ちさえすれば、首都に匹敵する集積の経済を持ちうる</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とされ、</a:t>
            </a:r>
            <a:r>
              <a:rPr lang="ja-JP" altLang="en-US" sz="1400" b="1" u="sng"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責任、権限、リソース、投資を一都市に集中させるのではなく、様々な都市に分散させ、高いパフォーマンスを促進することが国家的利益を生み出す</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、との分析がなされている。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74590" y="2495461"/>
            <a:ext cx="3654832"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a:t>
            </a:r>
            <a:r>
              <a:rPr lang="en-US" altLang="ja-JP" sz="1400" b="1" dirty="0">
                <a:latin typeface="BIZ UDゴシック" panose="020B0400000000000000" pitchFamily="49" charset="-128"/>
                <a:ea typeface="BIZ UDゴシック" panose="020B0400000000000000" pitchFamily="49" charset="-128"/>
              </a:rPr>
              <a:t>31</a:t>
            </a:r>
            <a:r>
              <a:rPr lang="ja-JP" altLang="en-US" sz="1400" b="1" dirty="0">
                <a:latin typeface="BIZ UDゴシック" panose="020B0400000000000000" pitchFamily="49" charset="-128"/>
                <a:ea typeface="BIZ UDゴシック" panose="020B0400000000000000" pitchFamily="49" charset="-128"/>
              </a:rPr>
              <a:t>か国</a:t>
            </a:r>
            <a:r>
              <a:rPr lang="en-US" altLang="ja-JP" sz="1400" b="1" dirty="0">
                <a:latin typeface="BIZ UDゴシック" panose="020B0400000000000000" pitchFamily="49" charset="-128"/>
                <a:ea typeface="BIZ UDゴシック" panose="020B0400000000000000" pitchFamily="49" charset="-128"/>
              </a:rPr>
              <a:t>124</a:t>
            </a:r>
            <a:r>
              <a:rPr lang="ja-JP" altLang="en-US" sz="1400" b="1" dirty="0">
                <a:latin typeface="BIZ UDゴシック" panose="020B0400000000000000" pitchFamily="49" charset="-128"/>
                <a:ea typeface="BIZ UDゴシック" panose="020B0400000000000000" pitchFamily="49" charset="-128"/>
              </a:rPr>
              <a:t>の第二階層都市と首都の分析</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3034748" y="6611551"/>
            <a:ext cx="6300199"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Parkinson et al.(2012)</a:t>
            </a:r>
            <a:r>
              <a:rPr lang="ja-JP" altLang="en-US" sz="1100" dirty="0">
                <a:latin typeface="BIZ UDゴシック" panose="020B0400000000000000" pitchFamily="49" charset="-128"/>
                <a:ea typeface="BIZ UDゴシック" panose="020B0400000000000000" pitchFamily="49" charset="-128"/>
              </a:rPr>
              <a:t>、翻訳は林宜嗣「東京一極集中と第二階層都市の再生」を参照</a:t>
            </a:r>
          </a:p>
        </p:txBody>
      </p:sp>
      <p:sp>
        <p:nvSpPr>
          <p:cNvPr id="2" name="スライド番号プレースホルダー 1"/>
          <p:cNvSpPr>
            <a:spLocks noGrp="1"/>
          </p:cNvSpPr>
          <p:nvPr>
            <p:ph type="sldNum" sz="quarter" idx="12"/>
          </p:nvPr>
        </p:nvSpPr>
        <p:spPr>
          <a:xfrm>
            <a:off x="7151564" y="6344107"/>
            <a:ext cx="2057400" cy="365125"/>
          </a:xfrm>
        </p:spPr>
        <p:txBody>
          <a:bodyPr/>
          <a:lstStyle/>
          <a:p>
            <a:r>
              <a:rPr kumimoji="1" lang="en-US" altLang="ja-JP" dirty="0"/>
              <a:t>14</a:t>
            </a:r>
            <a:endParaRPr kumimoji="1" lang="ja-JP" altLang="en-US" dirty="0"/>
          </a:p>
        </p:txBody>
      </p:sp>
      <p:sp>
        <p:nvSpPr>
          <p:cNvPr id="24" name="正方形/長方形 23"/>
          <p:cNvSpPr/>
          <p:nvPr/>
        </p:nvSpPr>
        <p:spPr>
          <a:xfrm>
            <a:off x="214928" y="215817"/>
            <a:ext cx="1132519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（参考）：第二階層都市の発展の重要性（海外の研究例）</a:t>
            </a:r>
            <a:endParaRPr lang="en-US" altLang="ja-JP" sz="2000" b="1" dirty="0">
              <a:latin typeface="BIZ UDゴシック" panose="020B0400000000000000" pitchFamily="49" charset="-128"/>
              <a:ea typeface="BIZ UDゴシック" panose="020B0400000000000000" pitchFamily="49" charset="-128"/>
            </a:endParaRPr>
          </a:p>
        </p:txBody>
      </p:sp>
      <p:sp>
        <p:nvSpPr>
          <p:cNvPr id="9" name="正方形/長方形 8">
            <a:extLst>
              <a:ext uri="{FF2B5EF4-FFF2-40B4-BE49-F238E27FC236}">
                <a16:creationId xmlns:a16="http://schemas.microsoft.com/office/drawing/2014/main" id="{56834C4D-B4CA-6AC3-6672-A472B2A24837}"/>
              </a:ext>
            </a:extLst>
          </p:cNvPr>
          <p:cNvSpPr/>
          <p:nvPr/>
        </p:nvSpPr>
        <p:spPr>
          <a:xfrm>
            <a:off x="275842" y="205213"/>
            <a:ext cx="8592316" cy="6420874"/>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pic>
        <p:nvPicPr>
          <p:cNvPr id="11" name="図 10">
            <a:extLst>
              <a:ext uri="{FF2B5EF4-FFF2-40B4-BE49-F238E27FC236}">
                <a16:creationId xmlns:a16="http://schemas.microsoft.com/office/drawing/2014/main" id="{104C8F71-6CCA-7724-3BAA-103557A29B40}"/>
              </a:ext>
            </a:extLst>
          </p:cNvPr>
          <p:cNvPicPr>
            <a:picLocks noChangeAspect="1"/>
          </p:cNvPicPr>
          <p:nvPr/>
        </p:nvPicPr>
        <p:blipFill>
          <a:blip r:embed="rId2"/>
          <a:stretch>
            <a:fillRect/>
          </a:stretch>
        </p:blipFill>
        <p:spPr>
          <a:xfrm>
            <a:off x="4586703" y="3522331"/>
            <a:ext cx="4022816" cy="1345850"/>
          </a:xfrm>
          <a:prstGeom prst="rect">
            <a:avLst/>
          </a:prstGeom>
        </p:spPr>
      </p:pic>
      <p:pic>
        <p:nvPicPr>
          <p:cNvPr id="14" name="図 13">
            <a:extLst>
              <a:ext uri="{FF2B5EF4-FFF2-40B4-BE49-F238E27FC236}">
                <a16:creationId xmlns:a16="http://schemas.microsoft.com/office/drawing/2014/main" id="{C95B0643-D455-76B9-51D0-6EBA0B95D2EB}"/>
              </a:ext>
            </a:extLst>
          </p:cNvPr>
          <p:cNvPicPr>
            <a:picLocks noChangeAspect="1"/>
          </p:cNvPicPr>
          <p:nvPr/>
        </p:nvPicPr>
        <p:blipFill>
          <a:blip r:embed="rId3"/>
          <a:stretch>
            <a:fillRect/>
          </a:stretch>
        </p:blipFill>
        <p:spPr>
          <a:xfrm>
            <a:off x="4557070" y="4995925"/>
            <a:ext cx="4052449" cy="1345850"/>
          </a:xfrm>
          <a:prstGeom prst="rect">
            <a:avLst/>
          </a:prstGeom>
        </p:spPr>
      </p:pic>
      <p:sp>
        <p:nvSpPr>
          <p:cNvPr id="18" name="四角形: 角を丸くする 17">
            <a:extLst>
              <a:ext uri="{FF2B5EF4-FFF2-40B4-BE49-F238E27FC236}">
                <a16:creationId xmlns:a16="http://schemas.microsoft.com/office/drawing/2014/main" id="{49FEF441-982E-37D5-EC53-1A71CC94C6BE}"/>
              </a:ext>
            </a:extLst>
          </p:cNvPr>
          <p:cNvSpPr/>
          <p:nvPr/>
        </p:nvSpPr>
        <p:spPr>
          <a:xfrm>
            <a:off x="4502039" y="3397128"/>
            <a:ext cx="4166372" cy="3048133"/>
          </a:xfrm>
          <a:prstGeom prst="roundRect">
            <a:avLst>
              <a:gd name="adj" fmla="val 5473"/>
            </a:avLst>
          </a:prstGeom>
          <a:no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02B10EAB-CA5E-1894-9F5E-246C249EBA97}"/>
              </a:ext>
            </a:extLst>
          </p:cNvPr>
          <p:cNvSpPr txBox="1"/>
          <p:nvPr/>
        </p:nvSpPr>
        <p:spPr>
          <a:xfrm>
            <a:off x="5042068" y="3532599"/>
            <a:ext cx="2773863" cy="230832"/>
          </a:xfrm>
          <a:prstGeom prst="rect">
            <a:avLst/>
          </a:prstGeom>
          <a:solidFill>
            <a:schemeClr val="bg1"/>
          </a:solidFill>
          <a:ln w="3175">
            <a:solidFill>
              <a:schemeClr val="tx1"/>
            </a:solidFill>
          </a:ln>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第二階層都市が首都の</a:t>
            </a:r>
            <a:r>
              <a:rPr lang="en-US" altLang="ja-JP" sz="900" dirty="0">
                <a:latin typeface="BIZ UDゴシック" panose="020B0400000000000000" pitchFamily="49" charset="-128"/>
                <a:ea typeface="BIZ UDゴシック" panose="020B0400000000000000" pitchFamily="49" charset="-128"/>
              </a:rPr>
              <a:t>1.5</a:t>
            </a:r>
            <a:r>
              <a:rPr lang="ja-JP" altLang="en-US" sz="900" dirty="0">
                <a:latin typeface="BIZ UDゴシック" panose="020B0400000000000000" pitchFamily="49" charset="-128"/>
                <a:ea typeface="BIZ UDゴシック" panose="020B0400000000000000" pitchFamily="49" charset="-128"/>
              </a:rPr>
              <a:t>倍以上の成長率を示す国</a:t>
            </a:r>
          </a:p>
        </p:txBody>
      </p:sp>
      <p:sp>
        <p:nvSpPr>
          <p:cNvPr id="20" name="テキスト ボックス 19">
            <a:extLst>
              <a:ext uri="{FF2B5EF4-FFF2-40B4-BE49-F238E27FC236}">
                <a16:creationId xmlns:a16="http://schemas.microsoft.com/office/drawing/2014/main" id="{6038E1FE-90E9-CE23-0BF9-6F303F520B55}"/>
              </a:ext>
            </a:extLst>
          </p:cNvPr>
          <p:cNvSpPr txBox="1"/>
          <p:nvPr/>
        </p:nvSpPr>
        <p:spPr>
          <a:xfrm>
            <a:off x="5048454" y="5088139"/>
            <a:ext cx="2901745" cy="230832"/>
          </a:xfrm>
          <a:prstGeom prst="rect">
            <a:avLst/>
          </a:prstGeom>
          <a:solidFill>
            <a:schemeClr val="bg1"/>
          </a:solidFill>
          <a:ln w="3175">
            <a:solidFill>
              <a:schemeClr val="tx1"/>
            </a:solidFill>
          </a:ln>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第二階層都市が首都の</a:t>
            </a:r>
            <a:r>
              <a:rPr lang="en-US" altLang="ja-JP" sz="900" dirty="0">
                <a:latin typeface="BIZ UDゴシック" panose="020B0400000000000000" pitchFamily="49" charset="-128"/>
                <a:ea typeface="BIZ UDゴシック" panose="020B0400000000000000" pitchFamily="49" charset="-128"/>
              </a:rPr>
              <a:t>1</a:t>
            </a:r>
            <a:r>
              <a:rPr lang="ja-JP" altLang="en-US" sz="900" dirty="0">
                <a:latin typeface="BIZ UDゴシック" panose="020B0400000000000000" pitchFamily="49" charset="-128"/>
                <a:ea typeface="BIZ UDゴシック" panose="020B0400000000000000" pitchFamily="49" charset="-128"/>
              </a:rPr>
              <a:t>倍～</a:t>
            </a:r>
            <a:r>
              <a:rPr lang="en-US" altLang="ja-JP" sz="900" dirty="0">
                <a:latin typeface="BIZ UDゴシック" panose="020B0400000000000000" pitchFamily="49" charset="-128"/>
                <a:ea typeface="BIZ UDゴシック" panose="020B0400000000000000" pitchFamily="49" charset="-128"/>
              </a:rPr>
              <a:t>1.5</a:t>
            </a:r>
            <a:r>
              <a:rPr lang="ja-JP" altLang="en-US" sz="900" dirty="0">
                <a:latin typeface="BIZ UDゴシック" panose="020B0400000000000000" pitchFamily="49" charset="-128"/>
                <a:ea typeface="BIZ UDゴシック" panose="020B0400000000000000" pitchFamily="49" charset="-128"/>
              </a:rPr>
              <a:t>倍の成長率を示す国</a:t>
            </a:r>
          </a:p>
        </p:txBody>
      </p:sp>
      <p:sp>
        <p:nvSpPr>
          <p:cNvPr id="5" name="テキスト ボックス 4">
            <a:extLst>
              <a:ext uri="{FF2B5EF4-FFF2-40B4-BE49-F238E27FC236}">
                <a16:creationId xmlns:a16="http://schemas.microsoft.com/office/drawing/2014/main" id="{7C220943-9F0E-E85B-5159-F3CAA5B75D02}"/>
              </a:ext>
            </a:extLst>
          </p:cNvPr>
          <p:cNvSpPr txBox="1"/>
          <p:nvPr/>
        </p:nvSpPr>
        <p:spPr>
          <a:xfrm>
            <a:off x="4288915" y="2450261"/>
            <a:ext cx="4855085"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第二階層都市が首都より大きい成長率を示す国の例</a:t>
            </a:r>
            <a:endParaRPr lang="en-US" altLang="ja-JP" sz="1400" b="1" dirty="0">
              <a:latin typeface="BIZ UDゴシック" panose="020B0400000000000000" pitchFamily="49" charset="-128"/>
              <a:ea typeface="BIZ UDゴシック" panose="020B0400000000000000" pitchFamily="49" charset="-128"/>
            </a:endParaRPr>
          </a:p>
        </p:txBody>
      </p:sp>
      <p:sp>
        <p:nvSpPr>
          <p:cNvPr id="6" name="矢印: 右 5">
            <a:extLst>
              <a:ext uri="{FF2B5EF4-FFF2-40B4-BE49-F238E27FC236}">
                <a16:creationId xmlns:a16="http://schemas.microsoft.com/office/drawing/2014/main" id="{1D7DFDCB-A67D-4305-8CB8-E290CE8CD695}"/>
              </a:ext>
            </a:extLst>
          </p:cNvPr>
          <p:cNvSpPr/>
          <p:nvPr/>
        </p:nvSpPr>
        <p:spPr>
          <a:xfrm>
            <a:off x="3956464" y="3965661"/>
            <a:ext cx="399855" cy="1237894"/>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484DE59C-C0E9-8ECB-C98F-A40431DE8D1D}"/>
              </a:ext>
            </a:extLst>
          </p:cNvPr>
          <p:cNvPicPr>
            <a:picLocks noChangeAspect="1"/>
          </p:cNvPicPr>
          <p:nvPr/>
        </p:nvPicPr>
        <p:blipFill>
          <a:blip r:embed="rId4"/>
          <a:stretch>
            <a:fillRect/>
          </a:stretch>
        </p:blipFill>
        <p:spPr>
          <a:xfrm>
            <a:off x="732359" y="2913872"/>
            <a:ext cx="3188814" cy="3578629"/>
          </a:xfrm>
          <a:prstGeom prst="rect">
            <a:avLst/>
          </a:prstGeom>
        </p:spPr>
      </p:pic>
      <p:sp>
        <p:nvSpPr>
          <p:cNvPr id="12" name="テキスト ボックス 11">
            <a:extLst>
              <a:ext uri="{FF2B5EF4-FFF2-40B4-BE49-F238E27FC236}">
                <a16:creationId xmlns:a16="http://schemas.microsoft.com/office/drawing/2014/main" id="{9E767C72-4A8B-0D78-B5D6-0353FADBC687}"/>
              </a:ext>
            </a:extLst>
          </p:cNvPr>
          <p:cNvSpPr txBox="1"/>
          <p:nvPr/>
        </p:nvSpPr>
        <p:spPr>
          <a:xfrm>
            <a:off x="4602784" y="2685473"/>
            <a:ext cx="4364122" cy="577081"/>
          </a:xfrm>
          <a:prstGeom prst="rect">
            <a:avLst/>
          </a:prstGeom>
          <a:noFill/>
        </p:spPr>
        <p:txBody>
          <a:bodyPr wrap="square" rtlCol="0">
            <a:spAutoFit/>
          </a:bodyPr>
          <a:lstStyle/>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１　各国のグラフについて、一番左の棒グラフが首位都市（首都）、</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それより右側が第二階層都市</a:t>
            </a:r>
            <a:endParaRPr lang="en-US" altLang="ja-JP" sz="1050" dirty="0">
              <a:latin typeface="BIZ UDゴシック" panose="020B0400000000000000" pitchFamily="49" charset="-128"/>
              <a:ea typeface="BIZ UDゴシック" panose="020B0400000000000000" pitchFamily="49" charset="-128"/>
            </a:endParaRPr>
          </a:p>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２　調査対象国の多くで、第二階層都市が国家の経済に大きく貢献</a:t>
            </a:r>
            <a:endParaRPr lang="en-US" altLang="ja-JP" sz="105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085F3B22-D85D-2485-0BD2-4E0B3644B311}"/>
              </a:ext>
            </a:extLst>
          </p:cNvPr>
          <p:cNvSpPr txBox="1"/>
          <p:nvPr/>
        </p:nvSpPr>
        <p:spPr>
          <a:xfrm>
            <a:off x="4572000" y="3407415"/>
            <a:ext cx="452267" cy="169277"/>
          </a:xfrm>
          <a:prstGeom prst="rect">
            <a:avLst/>
          </a:prstGeom>
          <a:noFill/>
        </p:spPr>
        <p:txBody>
          <a:bodyPr wrap="square" rtlCol="0">
            <a:spAutoFit/>
          </a:bodyPr>
          <a:lstStyle/>
          <a:p>
            <a:r>
              <a:rPr lang="ja-JP" altLang="en-US" sz="500" dirty="0">
                <a:latin typeface="BIZ UDゴシック" panose="020B0400000000000000" pitchFamily="49" charset="-128"/>
                <a:ea typeface="BIZ UDゴシック" panose="020B0400000000000000" pitchFamily="49" charset="-128"/>
              </a:rPr>
              <a:t>単位：％</a:t>
            </a:r>
            <a:endParaRPr lang="en-US" altLang="ja-JP" sz="500" dirty="0">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813A30C7-85C0-C947-45DB-695768461697}"/>
              </a:ext>
            </a:extLst>
          </p:cNvPr>
          <p:cNvSpPr txBox="1"/>
          <p:nvPr/>
        </p:nvSpPr>
        <p:spPr>
          <a:xfrm>
            <a:off x="4557070" y="4840069"/>
            <a:ext cx="452267" cy="169277"/>
          </a:xfrm>
          <a:prstGeom prst="rect">
            <a:avLst/>
          </a:prstGeom>
          <a:noFill/>
        </p:spPr>
        <p:txBody>
          <a:bodyPr wrap="square" rtlCol="0">
            <a:spAutoFit/>
          </a:bodyPr>
          <a:lstStyle/>
          <a:p>
            <a:r>
              <a:rPr lang="ja-JP" altLang="en-US" sz="500" dirty="0">
                <a:latin typeface="BIZ UDゴシック" panose="020B0400000000000000" pitchFamily="49" charset="-128"/>
                <a:ea typeface="BIZ UDゴシック" panose="020B0400000000000000" pitchFamily="49" charset="-128"/>
              </a:rPr>
              <a:t>単位：％</a:t>
            </a:r>
            <a:endParaRPr lang="en-US" altLang="ja-JP" sz="5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7056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CB41F08-E20E-F05F-C035-6058C1B65951}"/>
              </a:ext>
            </a:extLst>
          </p:cNvPr>
          <p:cNvSpPr txBox="1"/>
          <p:nvPr/>
        </p:nvSpPr>
        <p:spPr>
          <a:xfrm>
            <a:off x="2484143" y="3109970"/>
            <a:ext cx="4175713" cy="638060"/>
          </a:xfrm>
          <a:prstGeom prst="rect">
            <a:avLst/>
          </a:prstGeom>
          <a:noFill/>
          <a:ln>
            <a:solidFill>
              <a:schemeClr val="accent1"/>
            </a:solidFill>
            <a:prstDash val="dash"/>
          </a:ln>
        </p:spPr>
        <p:txBody>
          <a:bodyPr wrap="square" rtlCol="0">
            <a:spAutoFit/>
          </a:bodyPr>
          <a:lstStyle/>
          <a:p>
            <a:pPr>
              <a:lnSpc>
                <a:spcPts val="2300"/>
              </a:lnSpc>
            </a:pPr>
            <a:r>
              <a:rPr lang="ja-JP" altLang="en-US" sz="16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第１回目の自由討論の参考資料として作成。</a:t>
            </a:r>
            <a:endParaRPr lang="en-US" altLang="ja-JP" sz="16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2300"/>
              </a:lnSpc>
            </a:pPr>
            <a:r>
              <a:rPr lang="ja-JP" altLang="en-US" sz="16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今後、議論を踏まえて充実させていくもの。</a:t>
            </a:r>
            <a:endParaRPr kumimoji="1" lang="ja-JP" altLang="en-US" sz="16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542740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0271" y="158300"/>
            <a:ext cx="3892732" cy="370551"/>
          </a:xfrm>
          <a:prstGeom prst="rect">
            <a:avLst/>
          </a:prstGeom>
        </p:spPr>
        <p:txBody>
          <a:bodyPr wrap="square">
            <a:spAutoFit/>
          </a:bodyPr>
          <a:lstStyle/>
          <a:p>
            <a:pPr defTabSz="413309"/>
            <a:r>
              <a:rPr lang="ja-JP" altLang="en-US" b="1" dirty="0">
                <a:solidFill>
                  <a:prstClr val="black"/>
                </a:solidFill>
                <a:latin typeface="BIZ UDゴシック" panose="020B0400000000000000" pitchFamily="49" charset="-128"/>
                <a:ea typeface="BIZ UDゴシック" panose="020B0400000000000000" pitchFamily="49" charset="-128"/>
              </a:rPr>
              <a:t>■ 資料の要約</a:t>
            </a:r>
            <a:endParaRPr lang="ja-JP" altLang="en-US" sz="994" dirty="0">
              <a:solidFill>
                <a:prstClr val="black"/>
              </a:solidFill>
              <a:latin typeface="BIZ UDゴシック" panose="020B0400000000000000" pitchFamily="49" charset="-128"/>
              <a:ea typeface="BIZ UDゴシック" panose="020B0400000000000000" pitchFamily="49" charset="-128"/>
            </a:endParaRPr>
          </a:p>
        </p:txBody>
      </p:sp>
      <p:sp>
        <p:nvSpPr>
          <p:cNvPr id="3" name="角丸四角形 2"/>
          <p:cNvSpPr/>
          <p:nvPr/>
        </p:nvSpPr>
        <p:spPr>
          <a:xfrm>
            <a:off x="210271" y="1543167"/>
            <a:ext cx="8819429" cy="3769038"/>
          </a:xfrm>
          <a:prstGeom prst="roundRect">
            <a:avLst>
              <a:gd name="adj" fmla="val 3141"/>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80000" tIns="252000" rIns="180000" bIns="252000" rtlCol="0" anchor="t"/>
          <a:lstStyle/>
          <a:p>
            <a:pPr marL="238227" indent="-238227" defTabSz="413309">
              <a:lnSpc>
                <a:spcPts val="2600"/>
              </a:lnSpc>
            </a:pPr>
            <a:r>
              <a:rPr lang="ja-JP" altLang="en-US" dirty="0">
                <a:solidFill>
                  <a:schemeClr val="tx1"/>
                </a:solidFill>
                <a:latin typeface="BIZ UDゴシック" panose="020B0400000000000000" pitchFamily="49" charset="-128"/>
                <a:ea typeface="BIZ UDゴシック" panose="020B0400000000000000" pitchFamily="49" charset="-128"/>
              </a:rPr>
              <a:t>〇　全国画一的な経済政策・東京一極集中のなかで、生産性の向上、産業の新陳代謝が進まないなど、主要国と比較して日本のプレゼンス低下が顕著となっている。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2600"/>
              </a:lnSpc>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2600"/>
              </a:lnSpc>
            </a:pPr>
            <a:r>
              <a:rPr lang="ja-JP" altLang="en-US" dirty="0">
                <a:solidFill>
                  <a:schemeClr val="tx1"/>
                </a:solidFill>
                <a:latin typeface="BIZ UDゴシック" panose="020B0400000000000000" pitchFamily="49" charset="-128"/>
                <a:ea typeface="BIZ UDゴシック" panose="020B0400000000000000" pitchFamily="49" charset="-128"/>
              </a:rPr>
              <a:t>〇　一方で、ＩＴ・通信やエネルギー、金融（システム）、物流の分野を中心に、世界から日本へ、分散型ネットワーク社会への動きが波及してきている。</a:t>
            </a:r>
            <a:endParaRPr lang="en-US" altLang="ja-JP"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2600"/>
              </a:lnSpc>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2600"/>
              </a:lnSpc>
            </a:pPr>
            <a:endParaRPr lang="en-US" altLang="ja-JP" dirty="0">
              <a:solidFill>
                <a:schemeClr val="tx1"/>
              </a:solidFill>
              <a:latin typeface="BIZ UDゴシック" panose="020B0400000000000000" pitchFamily="49" charset="-128"/>
              <a:ea typeface="BIZ UDゴシック" panose="020B0400000000000000" pitchFamily="49" charset="-128"/>
            </a:endParaRPr>
          </a:p>
          <a:p>
            <a:pPr marL="238227" indent="-238227" defTabSz="413309">
              <a:lnSpc>
                <a:spcPts val="2600"/>
              </a:lnSpc>
            </a:pPr>
            <a:r>
              <a:rPr lang="ja-JP" altLang="en-US" dirty="0">
                <a:solidFill>
                  <a:schemeClr val="tx1"/>
                </a:solidFill>
                <a:latin typeface="BIZ UDゴシック" panose="020B0400000000000000" pitchFamily="49" charset="-128"/>
                <a:ea typeface="BIZ UDゴシック" panose="020B0400000000000000" pitchFamily="49" charset="-128"/>
              </a:rPr>
              <a:t>⇒ 　こうした中、副首都化に向けた示唆として、どのようなことが考えられるか。</a:t>
            </a:r>
            <a:endParaRPr lang="en-US" altLang="ja-JP" dirty="0">
              <a:solidFill>
                <a:schemeClr val="tx1"/>
              </a:solidFill>
              <a:latin typeface="BIZ UDゴシック" panose="020B0400000000000000" pitchFamily="49" charset="-128"/>
              <a:ea typeface="BIZ UDゴシック" panose="020B0400000000000000" pitchFamily="49" charset="-128"/>
            </a:endParaRPr>
          </a:p>
        </p:txBody>
      </p:sp>
      <p:sp>
        <p:nvSpPr>
          <p:cNvPr id="4" name="スライド番号プレースホルダー 1">
            <a:extLst>
              <a:ext uri="{FF2B5EF4-FFF2-40B4-BE49-F238E27FC236}">
                <a16:creationId xmlns:a16="http://schemas.microsoft.com/office/drawing/2014/main" id="{B0DD937B-DC65-3822-AA26-56D0D52C7967}"/>
              </a:ext>
            </a:extLst>
          </p:cNvPr>
          <p:cNvSpPr>
            <a:spLocks noGrp="1"/>
          </p:cNvSpPr>
          <p:nvPr>
            <p:ph type="sldNum" sz="quarter" idx="12"/>
          </p:nvPr>
        </p:nvSpPr>
        <p:spPr>
          <a:xfrm>
            <a:off x="6972300" y="6356350"/>
            <a:ext cx="2057400" cy="365125"/>
          </a:xfrm>
        </p:spPr>
        <p:txBody>
          <a:bodyPr/>
          <a:lstStyle/>
          <a:p>
            <a:r>
              <a:rPr kumimoji="1" lang="en-US" altLang="ja-JP" dirty="0"/>
              <a:t>1</a:t>
            </a:r>
            <a:endParaRPr kumimoji="1" lang="ja-JP" altLang="en-US" dirty="0"/>
          </a:p>
        </p:txBody>
      </p:sp>
    </p:spTree>
    <p:extLst>
      <p:ext uri="{BB962C8B-B14F-4D97-AF65-F5344CB8AC3E}">
        <p14:creationId xmlns:p14="http://schemas.microsoft.com/office/powerpoint/2010/main" val="2175680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3">
            <a:extLst>
              <a:ext uri="{FF2B5EF4-FFF2-40B4-BE49-F238E27FC236}">
                <a16:creationId xmlns:a16="http://schemas.microsoft.com/office/drawing/2014/main" id="{E0513322-FDDA-458F-97FB-86D32D326D81}"/>
              </a:ext>
            </a:extLst>
          </p:cNvPr>
          <p:cNvGraphicFramePr>
            <a:graphicFrameLocks noGrp="1"/>
          </p:cNvGraphicFramePr>
          <p:nvPr/>
        </p:nvGraphicFramePr>
        <p:xfrm>
          <a:off x="216667" y="2532055"/>
          <a:ext cx="8797087" cy="4282245"/>
        </p:xfrm>
        <a:graphic>
          <a:graphicData uri="http://schemas.openxmlformats.org/drawingml/2006/table">
            <a:tbl>
              <a:tblPr firstRow="1" bandRow="1">
                <a:tableStyleId>{2D5ABB26-0587-4C30-8999-92F81FD0307C}</a:tableStyleId>
              </a:tblPr>
              <a:tblGrid>
                <a:gridCol w="1309087">
                  <a:extLst>
                    <a:ext uri="{9D8B030D-6E8A-4147-A177-3AD203B41FA5}">
                      <a16:colId xmlns:a16="http://schemas.microsoft.com/office/drawing/2014/main" val="3822818661"/>
                    </a:ext>
                  </a:extLst>
                </a:gridCol>
                <a:gridCol w="1872000">
                  <a:extLst>
                    <a:ext uri="{9D8B030D-6E8A-4147-A177-3AD203B41FA5}">
                      <a16:colId xmlns:a16="http://schemas.microsoft.com/office/drawing/2014/main" val="3922357223"/>
                    </a:ext>
                  </a:extLst>
                </a:gridCol>
                <a:gridCol w="1872000">
                  <a:extLst>
                    <a:ext uri="{9D8B030D-6E8A-4147-A177-3AD203B41FA5}">
                      <a16:colId xmlns:a16="http://schemas.microsoft.com/office/drawing/2014/main" val="1586775745"/>
                    </a:ext>
                  </a:extLst>
                </a:gridCol>
                <a:gridCol w="1872000">
                  <a:extLst>
                    <a:ext uri="{9D8B030D-6E8A-4147-A177-3AD203B41FA5}">
                      <a16:colId xmlns:a16="http://schemas.microsoft.com/office/drawing/2014/main" val="1436176693"/>
                    </a:ext>
                  </a:extLst>
                </a:gridCol>
                <a:gridCol w="1872000">
                  <a:extLst>
                    <a:ext uri="{9D8B030D-6E8A-4147-A177-3AD203B41FA5}">
                      <a16:colId xmlns:a16="http://schemas.microsoft.com/office/drawing/2014/main" val="1878274787"/>
                    </a:ext>
                  </a:extLst>
                </a:gridCol>
              </a:tblGrid>
              <a:tr h="278278">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アメリカ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欧州</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EU</a:t>
                      </a:r>
                      <a:r>
                        <a:rPr kumimoji="1" lang="ja-JP" altLang="en-US" sz="800" dirty="0">
                          <a:latin typeface="BIZ UDゴシック" panose="020B0400000000000000" pitchFamily="49" charset="-128"/>
                          <a:ea typeface="BIZ UDゴシック" panose="020B0400000000000000" pitchFamily="49" charset="-128"/>
                        </a:rPr>
                        <a:t>又はユーロ圏）</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中国</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日本</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37256573"/>
                  </a:ext>
                </a:extLst>
              </a:tr>
              <a:tr h="556557">
                <a:tc>
                  <a:txBody>
                    <a:bodyPr/>
                    <a:lstStyle/>
                    <a:p>
                      <a:pPr algn="ctr"/>
                      <a:r>
                        <a:rPr kumimoji="1" lang="en-US" altLang="ja-JP" sz="1100" dirty="0">
                          <a:latin typeface="BIZ UDゴシック" panose="020B0400000000000000" pitchFamily="49" charset="-128"/>
                          <a:ea typeface="BIZ UDゴシック" panose="020B0400000000000000" pitchFamily="49" charset="-128"/>
                        </a:rPr>
                        <a:t>GDP</a:t>
                      </a:r>
                    </a:p>
                    <a:p>
                      <a:pPr algn="ctr"/>
                      <a:r>
                        <a:rPr kumimoji="1" lang="ja-JP" altLang="en-US" sz="900" dirty="0">
                          <a:latin typeface="BIZ UDゴシック" panose="020B0400000000000000" pitchFamily="49" charset="-128"/>
                          <a:ea typeface="BIZ UDゴシック" panose="020B0400000000000000" pitchFamily="49" charset="-128"/>
                        </a:rPr>
                        <a:t>（付加価値・</a:t>
                      </a:r>
                      <a:endParaRPr kumimoji="1" lang="en-US" altLang="ja-JP" sz="900" dirty="0">
                        <a:latin typeface="BIZ UDゴシック" panose="020B0400000000000000" pitchFamily="49" charset="-128"/>
                        <a:ea typeface="BIZ UDゴシック" panose="020B0400000000000000" pitchFamily="49" charset="-128"/>
                      </a:endParaRPr>
                    </a:p>
                    <a:p>
                      <a:pPr algn="ctr"/>
                      <a:r>
                        <a:rPr kumimoji="1" lang="ja-JP" altLang="en-US" sz="900" dirty="0">
                          <a:latin typeface="BIZ UDゴシック" panose="020B0400000000000000" pitchFamily="49" charset="-128"/>
                          <a:ea typeface="BIZ UDゴシック" panose="020B0400000000000000" pitchFamily="49" charset="-128"/>
                        </a:rPr>
                        <a:t>対前年成長率）</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2,510</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(4.08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15</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兆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490</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(2.71</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21</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3,726</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(2.99</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ja-JP" altLang="en-US" sz="900" b="1" dirty="0">
                          <a:solidFill>
                            <a:schemeClr val="tx1"/>
                          </a:solidFill>
                          <a:latin typeface="BIZ UDゴシック" panose="020B0400000000000000" pitchFamily="49" charset="-128"/>
                          <a:ea typeface="BIZ UDゴシック" panose="020B0400000000000000" pitchFamily="49" charset="-128"/>
                        </a:rPr>
                        <a:t>→</a:t>
                      </a:r>
                      <a:r>
                        <a:rPr kumimoji="1" lang="en-US" altLang="ja-JP" sz="900" b="1" dirty="0">
                          <a:solidFill>
                            <a:schemeClr val="tx1"/>
                          </a:solidFill>
                          <a:latin typeface="BIZ UDゴシック" panose="020B0400000000000000" pitchFamily="49" charset="-128"/>
                          <a:ea typeface="BIZ UDゴシック" panose="020B0400000000000000" pitchFamily="49" charset="-128"/>
                        </a:rPr>
                        <a:t>20</a:t>
                      </a:r>
                      <a:r>
                        <a:rPr kumimoji="1" lang="ja-JP" altLang="en-US" sz="900" b="1" dirty="0">
                          <a:solidFill>
                            <a:schemeClr val="tx1"/>
                          </a:solidFill>
                          <a:latin typeface="BIZ UDゴシック" panose="020B0400000000000000" pitchFamily="49" charset="-128"/>
                          <a:ea typeface="BIZ UDゴシック" panose="020B0400000000000000" pitchFamily="49" charset="-128"/>
                        </a:rPr>
                        <a:t>年間で約</a:t>
                      </a:r>
                      <a:r>
                        <a:rPr kumimoji="1" lang="en-US" altLang="ja-JP" sz="900" b="1" dirty="0">
                          <a:solidFill>
                            <a:schemeClr val="tx1"/>
                          </a:solidFill>
                          <a:latin typeface="BIZ UDゴシック" panose="020B0400000000000000" pitchFamily="49" charset="-128"/>
                          <a:ea typeface="BIZ UDゴシック" panose="020B0400000000000000" pitchFamily="49" charset="-128"/>
                        </a:rPr>
                        <a:t>2.1</a:t>
                      </a:r>
                      <a:r>
                        <a:rPr kumimoji="1" lang="ja-JP" altLang="en-US" sz="900" b="1" dirty="0">
                          <a:solidFill>
                            <a:schemeClr val="tx1"/>
                          </a:solidFill>
                          <a:latin typeface="BIZ UDゴシック" panose="020B0400000000000000" pitchFamily="49" charset="-128"/>
                          <a:ea typeface="BIZ UDゴシック" panose="020B0400000000000000" pitchFamily="49" charset="-128"/>
                        </a:rPr>
                        <a:t>倍</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7</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2,667</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(3.92</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14</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5,586</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(2.12</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15</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6,825</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dirty="0">
                          <a:solidFill>
                            <a:schemeClr val="tx1"/>
                          </a:solidFill>
                          <a:latin typeface="BIZ UDゴシック" panose="020B0400000000000000" pitchFamily="49" charset="-128"/>
                          <a:ea typeface="BIZ UDゴシック" panose="020B0400000000000000" pitchFamily="49" charset="-128"/>
                        </a:rPr>
                        <a:t> (1.95</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ja-JP" altLang="en-US" sz="900" b="1" u="none" dirty="0">
                          <a:solidFill>
                            <a:schemeClr val="tx1"/>
                          </a:solidFill>
                          <a:latin typeface="BIZ UDゴシック" panose="020B0400000000000000" pitchFamily="49" charset="-128"/>
                          <a:ea typeface="BIZ UDゴシック" panose="020B0400000000000000" pitchFamily="49" charset="-128"/>
                        </a:rPr>
                        <a:t>→</a:t>
                      </a:r>
                      <a:r>
                        <a:rPr kumimoji="1" lang="en-US" altLang="ja-JP" sz="900" b="1" u="none" dirty="0">
                          <a:solidFill>
                            <a:schemeClr val="tx1"/>
                          </a:solidFill>
                          <a:latin typeface="BIZ UDゴシック" panose="020B0400000000000000" pitchFamily="49" charset="-128"/>
                          <a:ea typeface="BIZ UDゴシック" panose="020B0400000000000000" pitchFamily="49" charset="-128"/>
                        </a:rPr>
                        <a:t>20</a:t>
                      </a:r>
                      <a:r>
                        <a:rPr kumimoji="1" lang="ja-JP" altLang="en-US" sz="900" b="1" u="none" dirty="0">
                          <a:solidFill>
                            <a:schemeClr val="tx1"/>
                          </a:solidFill>
                          <a:latin typeface="BIZ UDゴシック" panose="020B0400000000000000" pitchFamily="49" charset="-128"/>
                          <a:ea typeface="BIZ UDゴシック" panose="020B0400000000000000" pitchFamily="49" charset="-128"/>
                        </a:rPr>
                        <a:t>年間で約</a:t>
                      </a:r>
                      <a:r>
                        <a:rPr kumimoji="1" lang="en-US" altLang="ja-JP" sz="900" b="1" u="none" dirty="0">
                          <a:solidFill>
                            <a:schemeClr val="tx1"/>
                          </a:solidFill>
                          <a:latin typeface="BIZ UDゴシック" panose="020B0400000000000000" pitchFamily="49" charset="-128"/>
                          <a:ea typeface="BIZ UDゴシック" panose="020B0400000000000000" pitchFamily="49" charset="-128"/>
                        </a:rPr>
                        <a:t>2.2</a:t>
                      </a:r>
                      <a:r>
                        <a:rPr kumimoji="1" lang="ja-JP" altLang="en-US" sz="900" b="1" u="none" dirty="0">
                          <a:solidFill>
                            <a:schemeClr val="tx1"/>
                          </a:solidFill>
                          <a:latin typeface="BIZ UDゴシック" panose="020B0400000000000000" pitchFamily="49" charset="-128"/>
                          <a:ea typeface="BIZ UDゴシック" panose="020B0400000000000000" pitchFamily="49" charset="-128"/>
                        </a:rPr>
                        <a:t>倍</a:t>
                      </a:r>
                      <a:endParaRPr kumimoji="1" lang="en-US" altLang="ja-JP" sz="900" b="1" u="none"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兆</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2,055</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8.47</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6</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兆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338</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10.61</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14</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兆</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3,406</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 (5.95</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a:t>
                      </a:r>
                    </a:p>
                    <a:p>
                      <a:pPr algn="l"/>
                      <a:r>
                        <a:rPr kumimoji="1" lang="ja-JP" altLang="en-US" sz="900" b="1" u="none"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b="1" u="none" baseline="0" dirty="0">
                          <a:solidFill>
                            <a:schemeClr val="tx1"/>
                          </a:solidFill>
                          <a:latin typeface="BIZ UDゴシック" panose="020B0400000000000000" pitchFamily="49" charset="-128"/>
                          <a:ea typeface="BIZ UDゴシック" panose="020B0400000000000000" pitchFamily="49" charset="-128"/>
                        </a:rPr>
                        <a:t>20</a:t>
                      </a:r>
                      <a:r>
                        <a:rPr kumimoji="1" lang="ja-JP" altLang="en-US" sz="900" b="1" u="none" baseline="0" dirty="0">
                          <a:solidFill>
                            <a:schemeClr val="tx1"/>
                          </a:solidFill>
                          <a:latin typeface="BIZ UDゴシック" panose="020B0400000000000000" pitchFamily="49" charset="-128"/>
                          <a:ea typeface="BIZ UDゴシック" panose="020B0400000000000000" pitchFamily="49" charset="-128"/>
                        </a:rPr>
                        <a:t>年間で約</a:t>
                      </a:r>
                      <a:r>
                        <a:rPr kumimoji="1" lang="en-US" altLang="ja-JP" sz="900" b="1" u="none" baseline="0" dirty="0">
                          <a:solidFill>
                            <a:schemeClr val="tx1"/>
                          </a:solidFill>
                          <a:latin typeface="BIZ UDゴシック" panose="020B0400000000000000" pitchFamily="49" charset="-128"/>
                          <a:ea typeface="BIZ UDゴシック" panose="020B0400000000000000" pitchFamily="49" charset="-128"/>
                        </a:rPr>
                        <a:t>11.9</a:t>
                      </a:r>
                      <a:r>
                        <a:rPr kumimoji="1" lang="ja-JP" altLang="en-US" sz="900" b="1" u="none" baseline="0" dirty="0">
                          <a:solidFill>
                            <a:schemeClr val="tx1"/>
                          </a:solidFill>
                          <a:latin typeface="BIZ UDゴシック" panose="020B0400000000000000" pitchFamily="49" charset="-128"/>
                          <a:ea typeface="BIZ UDゴシック" panose="020B0400000000000000" pitchFamily="49" charset="-128"/>
                        </a:rPr>
                        <a:t>倍</a:t>
                      </a:r>
                      <a:endParaRPr kumimoji="1" lang="en-US" altLang="ja-JP" sz="900" b="1" u="none"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9,684</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dirty="0">
                          <a:solidFill>
                            <a:schemeClr val="tx1"/>
                          </a:solidFill>
                          <a:latin typeface="BIZ UDゴシック" panose="020B0400000000000000" pitchFamily="49" charset="-128"/>
                          <a:ea typeface="BIZ UDゴシック" panose="020B0400000000000000" pitchFamily="49" charset="-128"/>
                        </a:rPr>
                        <a:t> (2.77</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7,591</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(4.10</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1,359</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dirty="0">
                          <a:solidFill>
                            <a:schemeClr val="tx1"/>
                          </a:solidFill>
                          <a:latin typeface="BIZ UDゴシック" panose="020B0400000000000000" pitchFamily="49" charset="-128"/>
                          <a:ea typeface="BIZ UDゴシック" panose="020B0400000000000000" pitchFamily="49" charset="-128"/>
                        </a:rPr>
                        <a:t> (0.02</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b="1" dirty="0">
                          <a:solidFill>
                            <a:schemeClr val="tx1"/>
                          </a:solidFill>
                          <a:latin typeface="BIZ UDゴシック" panose="020B0400000000000000" pitchFamily="49" charset="-128"/>
                          <a:ea typeface="BIZ UDゴシック" panose="020B0400000000000000" pitchFamily="49" charset="-128"/>
                        </a:rPr>
                        <a:t>20</a:t>
                      </a:r>
                      <a:r>
                        <a:rPr kumimoji="1" lang="ja-JP" altLang="en-US" sz="900" b="1" dirty="0">
                          <a:solidFill>
                            <a:schemeClr val="tx1"/>
                          </a:solidFill>
                          <a:latin typeface="BIZ UDゴシック" panose="020B0400000000000000" pitchFamily="49" charset="-128"/>
                          <a:ea typeface="BIZ UDゴシック" panose="020B0400000000000000" pitchFamily="49" charset="-128"/>
                        </a:rPr>
                        <a:t>年間で約</a:t>
                      </a:r>
                      <a:r>
                        <a:rPr kumimoji="1" lang="en-US" altLang="ja-JP" sz="900" b="1" dirty="0">
                          <a:solidFill>
                            <a:schemeClr val="tx1"/>
                          </a:solidFill>
                          <a:latin typeface="BIZ UDゴシック" panose="020B0400000000000000" pitchFamily="49" charset="-128"/>
                          <a:ea typeface="BIZ UDゴシック" panose="020B0400000000000000" pitchFamily="49" charset="-128"/>
                        </a:rPr>
                        <a:t>1.03</a:t>
                      </a:r>
                      <a:r>
                        <a:rPr kumimoji="1" lang="ja-JP" altLang="en-US" sz="900" b="1" dirty="0">
                          <a:solidFill>
                            <a:schemeClr val="tx1"/>
                          </a:solidFill>
                          <a:latin typeface="BIZ UDゴシック" panose="020B0400000000000000" pitchFamily="49" charset="-128"/>
                          <a:ea typeface="BIZ UDゴシック" panose="020B0400000000000000" pitchFamily="49" charset="-128"/>
                        </a:rPr>
                        <a:t>倍</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824049"/>
                  </a:ext>
                </a:extLst>
              </a:tr>
              <a:tr h="417419">
                <a:tc>
                  <a:txBody>
                    <a:bodyPr/>
                    <a:lstStyle/>
                    <a:p>
                      <a:pPr algn="ctr"/>
                      <a:r>
                        <a:rPr lang="ja-JP" altLang="en-US" sz="1100" dirty="0">
                          <a:latin typeface="BIZ UDゴシック" panose="020B0400000000000000" pitchFamily="49" charset="-128"/>
                          <a:ea typeface="BIZ UDゴシック" panose="020B0400000000000000" pitchFamily="49" charset="-128"/>
                        </a:rPr>
                        <a:t>インフレ率</a:t>
                      </a:r>
                      <a:endParaRPr lang="en-US" altLang="ja-JP" sz="1100" dirty="0">
                        <a:latin typeface="BIZ UDゴシック" panose="020B0400000000000000" pitchFamily="49" charset="-128"/>
                        <a:ea typeface="BIZ UDゴシック" panose="020B0400000000000000" pitchFamily="49" charset="-128"/>
                      </a:endParaRPr>
                    </a:p>
                    <a:p>
                      <a:pPr algn="ctr"/>
                      <a:r>
                        <a:rPr lang="ja-JP" altLang="en-US" sz="900" dirty="0">
                          <a:latin typeface="BIZ UDゴシック" panose="020B0400000000000000" pitchFamily="49" charset="-128"/>
                          <a:ea typeface="BIZ UDゴシック" panose="020B0400000000000000" pitchFamily="49" charset="-128"/>
                        </a:rPr>
                        <a:t>（</a:t>
                      </a:r>
                      <a:r>
                        <a:rPr lang="en-US" altLang="ja-JP" sz="900" dirty="0">
                          <a:latin typeface="BIZ UDゴシック" panose="020B0400000000000000" pitchFamily="49" charset="-128"/>
                          <a:ea typeface="BIZ UDゴシック" panose="020B0400000000000000" pitchFamily="49" charset="-128"/>
                        </a:rPr>
                        <a:t>2015</a:t>
                      </a:r>
                      <a:r>
                        <a:rPr lang="ja-JP" altLang="en-US" sz="900" dirty="0">
                          <a:latin typeface="BIZ UDゴシック" panose="020B0400000000000000" pitchFamily="49" charset="-128"/>
                          <a:ea typeface="BIZ UDゴシック" panose="020B0400000000000000" pitchFamily="49" charset="-128"/>
                        </a:rPr>
                        <a:t>年＝</a:t>
                      </a:r>
                      <a:r>
                        <a:rPr lang="en-US" altLang="ja-JP" sz="900" dirty="0">
                          <a:latin typeface="BIZ UDゴシック" panose="020B0400000000000000" pitchFamily="49" charset="-128"/>
                          <a:ea typeface="BIZ UDゴシック" panose="020B0400000000000000" pitchFamily="49" charset="-128"/>
                        </a:rPr>
                        <a:t>100</a:t>
                      </a:r>
                      <a:r>
                        <a:rPr lang="ja-JP" altLang="en-US" sz="900" dirty="0">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ja-JP" sz="900" dirty="0">
                          <a:latin typeface="BIZ UDゴシック" panose="020B0400000000000000" pitchFamily="49" charset="-128"/>
                          <a:ea typeface="BIZ UDゴシック" panose="020B0400000000000000" pitchFamily="49" charset="-128"/>
                        </a:rPr>
                        <a:t>00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72.65</a:t>
                      </a:r>
                    </a:p>
                    <a:p>
                      <a:r>
                        <a:rPr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92</a:t>
                      </a:r>
                    </a:p>
                    <a:p>
                      <a:r>
                        <a:rPr lang="en-US" altLang="ja-JP" sz="900" dirty="0">
                          <a:latin typeface="BIZ UDゴシック" panose="020B0400000000000000" pitchFamily="49" charset="-128"/>
                          <a:ea typeface="BIZ UDゴシック" panose="020B0400000000000000" pitchFamily="49" charset="-128"/>
                        </a:rPr>
                        <a:t>19</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107.86</a:t>
                      </a:r>
                      <a:endParaRPr lang="ja-JP" altLang="en-US" sz="9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latin typeface="BIZ UDゴシック" panose="020B0400000000000000" pitchFamily="49" charset="-128"/>
                          <a:ea typeface="BIZ UDゴシック" panose="020B0400000000000000" pitchFamily="49" charset="-128"/>
                        </a:rPr>
                        <a:t>00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73.13</a:t>
                      </a:r>
                    </a:p>
                    <a:p>
                      <a:r>
                        <a:rPr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93.03</a:t>
                      </a:r>
                    </a:p>
                    <a:p>
                      <a:r>
                        <a:rPr lang="en-US" altLang="ja-JP" sz="900" dirty="0">
                          <a:latin typeface="BIZ UDゴシック" panose="020B0400000000000000" pitchFamily="49" charset="-128"/>
                          <a:ea typeface="BIZ UDゴシック" panose="020B0400000000000000" pitchFamily="49" charset="-128"/>
                        </a:rPr>
                        <a:t>19</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105.04</a:t>
                      </a:r>
                      <a:endParaRPr lang="ja-JP" altLang="en-US" sz="9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latin typeface="BIZ UDゴシック" panose="020B0400000000000000" pitchFamily="49" charset="-128"/>
                          <a:ea typeface="BIZ UDゴシック" panose="020B0400000000000000" pitchFamily="49" charset="-128"/>
                        </a:rPr>
                        <a:t>00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70.46</a:t>
                      </a:r>
                    </a:p>
                    <a:p>
                      <a:r>
                        <a:rPr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87.02</a:t>
                      </a:r>
                    </a:p>
                    <a:p>
                      <a:r>
                        <a:rPr lang="en-US" altLang="ja-JP" sz="900" dirty="0">
                          <a:latin typeface="BIZ UDゴシック" panose="020B0400000000000000" pitchFamily="49" charset="-128"/>
                          <a:ea typeface="BIZ UDゴシック" panose="020B0400000000000000" pitchFamily="49" charset="-128"/>
                        </a:rPr>
                        <a:t>19 </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108.84</a:t>
                      </a:r>
                      <a:endParaRPr lang="ja-JP" altLang="en-US" sz="9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latin typeface="BIZ UDゴシック" panose="020B0400000000000000" pitchFamily="49" charset="-128"/>
                          <a:ea typeface="BIZ UDゴシック" panose="020B0400000000000000" pitchFamily="49" charset="-128"/>
                        </a:rPr>
                        <a:t>00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99.05</a:t>
                      </a:r>
                    </a:p>
                    <a:p>
                      <a:r>
                        <a:rPr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96.53</a:t>
                      </a:r>
                    </a:p>
                    <a:p>
                      <a:r>
                        <a:rPr lang="en-US" altLang="ja-JP" sz="900" dirty="0">
                          <a:latin typeface="BIZ UDゴシック" panose="020B0400000000000000" pitchFamily="49" charset="-128"/>
                          <a:ea typeface="BIZ UDゴシック" panose="020B0400000000000000" pitchFamily="49" charset="-128"/>
                        </a:rPr>
                        <a:t>19</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101.82</a:t>
                      </a:r>
                      <a:endParaRPr lang="ja-JP" altLang="en-US" sz="9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477837"/>
                  </a:ext>
                </a:extLst>
              </a:tr>
              <a:tr h="435568">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失業率</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3.98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9.61</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3.68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8.98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10.28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7.57</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3.10</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4.14</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3.62</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4.73</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5.06</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2.36</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123248"/>
                  </a:ext>
                </a:extLst>
              </a:tr>
              <a:tr h="1067597">
                <a:tc>
                  <a:txBody>
                    <a:bodyPr/>
                    <a:lstStyle/>
                    <a:p>
                      <a:pPr algn="l"/>
                      <a:r>
                        <a:rPr kumimoji="1" lang="ja-JP" altLang="en-US" sz="1100" dirty="0">
                          <a:solidFill>
                            <a:schemeClr val="tx1"/>
                          </a:solidFill>
                          <a:latin typeface="BIZ UDゴシック" panose="020B0400000000000000" pitchFamily="49" charset="-128"/>
                          <a:ea typeface="BIZ UDゴシック" panose="020B0400000000000000" pitchFamily="49" charset="-128"/>
                        </a:rPr>
                        <a:t>　　　経常収支</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1100" dirty="0">
                          <a:solidFill>
                            <a:schemeClr val="tx1"/>
                          </a:solidFill>
                          <a:latin typeface="BIZ UDゴシック" panose="020B0400000000000000" pitchFamily="49" charset="-128"/>
                          <a:ea typeface="BIZ UDゴシック" panose="020B0400000000000000" pitchFamily="49" charset="-128"/>
                        </a:rPr>
                        <a:t>　　　　及び</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1100" dirty="0">
                          <a:solidFill>
                            <a:schemeClr val="tx1"/>
                          </a:solidFill>
                          <a:latin typeface="BIZ UDゴシック" panose="020B0400000000000000" pitchFamily="49" charset="-128"/>
                          <a:ea typeface="BIZ UDゴシック" panose="020B0400000000000000" pitchFamily="49" charset="-128"/>
                        </a:rPr>
                        <a:t>左：貿易ｻｰﾋﾞｽ収支</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1100" dirty="0">
                          <a:solidFill>
                            <a:schemeClr val="tx1"/>
                          </a:solidFill>
                          <a:latin typeface="BIZ UDゴシック" panose="020B0400000000000000" pitchFamily="49" charset="-128"/>
                          <a:ea typeface="BIZ UDゴシック" panose="020B0400000000000000" pitchFamily="49" charset="-128"/>
                        </a:rPr>
                        <a:t>右：一次所得収支</a:t>
                      </a:r>
                      <a:r>
                        <a:rPr kumimoji="1" lang="en-US" altLang="ja-JP" sz="650" dirty="0">
                          <a:solidFill>
                            <a:schemeClr val="tx1"/>
                          </a:solidFill>
                          <a:latin typeface="BIZ UDゴシック" panose="020B0400000000000000" pitchFamily="49" charset="-128"/>
                          <a:ea typeface="BIZ UDゴシック" panose="020B0400000000000000" pitchFamily="49" charset="-128"/>
                        </a:rPr>
                        <a:t>※</a:t>
                      </a:r>
                    </a:p>
                    <a:p>
                      <a:pPr algn="l">
                        <a:spcBef>
                          <a:spcPts val="300"/>
                        </a:spcBef>
                      </a:pPr>
                      <a:r>
                        <a:rPr kumimoji="1" lang="en-US" altLang="ja-JP" sz="800" dirty="0">
                          <a:solidFill>
                            <a:schemeClr val="tx1"/>
                          </a:solidFill>
                          <a:latin typeface="BIZ UDゴシック" panose="020B0400000000000000" pitchFamily="49" charset="-128"/>
                          <a:ea typeface="BIZ UDゴシック" panose="020B0400000000000000" pitchFamily="49" charset="-128"/>
                        </a:rPr>
                        <a:t>※</a:t>
                      </a:r>
                      <a:r>
                        <a:rPr kumimoji="1" lang="ja-JP" altLang="en-US" sz="800" dirty="0">
                          <a:solidFill>
                            <a:schemeClr val="tx1"/>
                          </a:solidFill>
                          <a:latin typeface="BIZ UDゴシック" panose="020B0400000000000000" pitchFamily="49" charset="-128"/>
                          <a:ea typeface="BIZ UDゴシック" panose="020B0400000000000000" pitchFamily="49" charset="-128"/>
                        </a:rPr>
                        <a:t>対外金融債権・債務から生じる</a:t>
                      </a:r>
                      <a:r>
                        <a:rPr kumimoji="1" lang="ja-JP" altLang="en-US" sz="800" b="1" dirty="0">
                          <a:solidFill>
                            <a:schemeClr val="tx1"/>
                          </a:solidFill>
                          <a:latin typeface="BIZ UDゴシック" panose="020B0400000000000000" pitchFamily="49" charset="-128"/>
                          <a:ea typeface="BIZ UDゴシック" panose="020B0400000000000000" pitchFamily="49" charset="-128"/>
                        </a:rPr>
                        <a:t>金融関連</a:t>
                      </a:r>
                      <a:r>
                        <a:rPr kumimoji="1" lang="ja-JP" altLang="en-US" sz="800" dirty="0">
                          <a:solidFill>
                            <a:schemeClr val="tx1"/>
                          </a:solidFill>
                          <a:latin typeface="BIZ UDゴシック" panose="020B0400000000000000" pitchFamily="49" charset="-128"/>
                          <a:ea typeface="BIZ UDゴシック" panose="020B0400000000000000" pitchFamily="49" charset="-128"/>
                        </a:rPr>
                        <a:t>の収支</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4,019</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a:t>
                      </a:r>
                      <a:r>
                        <a:rPr kumimoji="1" lang="ja-JP" altLang="en-US" sz="700" dirty="0">
                          <a:solidFill>
                            <a:schemeClr val="tx1"/>
                          </a:solidFill>
                          <a:latin typeface="BIZ UDゴシック" panose="020B0400000000000000" pitchFamily="49" charset="-128"/>
                          <a:ea typeface="BIZ UDゴシック" panose="020B0400000000000000" pitchFamily="49" charset="-128"/>
                        </a:rPr>
                        <a:t>▲</a:t>
                      </a:r>
                      <a:r>
                        <a:rPr kumimoji="1" lang="en-US" altLang="ja-JP" sz="700" dirty="0">
                          <a:solidFill>
                            <a:schemeClr val="tx1"/>
                          </a:solidFill>
                          <a:latin typeface="BIZ UDゴシック" panose="020B0400000000000000" pitchFamily="49" charset="-128"/>
                          <a:ea typeface="BIZ UDゴシック" panose="020B0400000000000000" pitchFamily="49" charset="-128"/>
                        </a:rPr>
                        <a:t>3,696</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a:t>
                      </a:r>
                      <a:r>
                        <a:rPr kumimoji="1" lang="ja-JP" altLang="en-US" sz="700" dirty="0">
                          <a:solidFill>
                            <a:schemeClr val="tx1"/>
                          </a:solidFill>
                          <a:latin typeface="BIZ UDゴシック" panose="020B0400000000000000" pitchFamily="49" charset="-128"/>
                          <a:ea typeface="BIZ UDゴシック" panose="020B0400000000000000" pitchFamily="49" charset="-128"/>
                        </a:rPr>
                        <a:t>　</a:t>
                      </a:r>
                      <a:r>
                        <a:rPr kumimoji="1" lang="en-US" altLang="ja-JP" sz="700" dirty="0">
                          <a:solidFill>
                            <a:schemeClr val="tx1"/>
                          </a:solidFill>
                          <a:latin typeface="BIZ UDゴシック" panose="020B0400000000000000" pitchFamily="49" charset="-128"/>
                          <a:ea typeface="BIZ UDゴシック" panose="020B0400000000000000" pitchFamily="49" charset="-128"/>
                        </a:rPr>
                        <a:t>146</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4,320</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a:t>
                      </a:r>
                      <a:r>
                        <a:rPr kumimoji="1" lang="ja-JP" altLang="en-US" sz="700" dirty="0">
                          <a:solidFill>
                            <a:schemeClr val="tx1"/>
                          </a:solidFill>
                          <a:latin typeface="BIZ UDゴシック" panose="020B0400000000000000" pitchFamily="49" charset="-128"/>
                          <a:ea typeface="BIZ UDゴシック" panose="020B0400000000000000" pitchFamily="49" charset="-128"/>
                        </a:rPr>
                        <a:t>▲</a:t>
                      </a:r>
                      <a:r>
                        <a:rPr kumimoji="1" lang="en-US" altLang="ja-JP" sz="700" dirty="0">
                          <a:solidFill>
                            <a:schemeClr val="tx1"/>
                          </a:solidFill>
                          <a:latin typeface="BIZ UDゴシック" panose="020B0400000000000000" pitchFamily="49" charset="-128"/>
                          <a:ea typeface="BIZ UDゴシック" panose="020B0400000000000000" pitchFamily="49" charset="-128"/>
                        </a:rPr>
                        <a:t>5,031</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:1,699</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4,721</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a:t>
                      </a:r>
                      <a:r>
                        <a:rPr kumimoji="1" lang="ja-JP" altLang="en-US" sz="700" dirty="0">
                          <a:solidFill>
                            <a:schemeClr val="tx1"/>
                          </a:solidFill>
                          <a:latin typeface="BIZ UDゴシック" panose="020B0400000000000000" pitchFamily="49" charset="-128"/>
                          <a:ea typeface="BIZ UDゴシック" panose="020B0400000000000000" pitchFamily="49" charset="-128"/>
                        </a:rPr>
                        <a:t>▲</a:t>
                      </a:r>
                      <a:r>
                        <a:rPr kumimoji="1" lang="en-US" altLang="ja-JP" sz="700" dirty="0">
                          <a:solidFill>
                            <a:schemeClr val="tx1"/>
                          </a:solidFill>
                          <a:latin typeface="BIZ UDゴシック" panose="020B0400000000000000" pitchFamily="49" charset="-128"/>
                          <a:ea typeface="BIZ UDゴシック" panose="020B0400000000000000" pitchFamily="49" charset="-128"/>
                        </a:rPr>
                        <a:t>5,763</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:2,319</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838</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    72</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a:t>
                      </a:r>
                      <a:r>
                        <a:rPr kumimoji="1" lang="ja-JP" altLang="en-US" sz="700" dirty="0">
                          <a:solidFill>
                            <a:schemeClr val="tx1"/>
                          </a:solidFill>
                          <a:latin typeface="BIZ UDゴシック" panose="020B0400000000000000" pitchFamily="49" charset="-128"/>
                          <a:ea typeface="BIZ UDゴシック" panose="020B0400000000000000" pitchFamily="49" charset="-128"/>
                        </a:rPr>
                        <a:t>▲</a:t>
                      </a:r>
                      <a:r>
                        <a:rPr kumimoji="1" lang="en-US" altLang="ja-JP" sz="700" dirty="0">
                          <a:solidFill>
                            <a:schemeClr val="tx1"/>
                          </a:solidFill>
                          <a:latin typeface="BIZ UDゴシック" panose="020B0400000000000000" pitchFamily="49" charset="-128"/>
                          <a:ea typeface="BIZ UDゴシック" panose="020B0400000000000000" pitchFamily="49" charset="-128"/>
                        </a:rPr>
                        <a:t>412</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412</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  993</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   402</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:3,102</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:3,850</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     967</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205</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  289</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a:t>
                      </a:r>
                      <a:r>
                        <a:rPr kumimoji="1" lang="ja-JP" altLang="en-US" sz="700" dirty="0">
                          <a:solidFill>
                            <a:schemeClr val="tx1"/>
                          </a:solidFill>
                          <a:latin typeface="BIZ UDゴシック" panose="020B0400000000000000" pitchFamily="49" charset="-128"/>
                          <a:ea typeface="BIZ UDゴシック" panose="020B0400000000000000" pitchFamily="49" charset="-128"/>
                        </a:rPr>
                        <a:t>▲</a:t>
                      </a:r>
                      <a:r>
                        <a:rPr kumimoji="1" lang="en-US" altLang="ja-JP" sz="700" dirty="0">
                          <a:solidFill>
                            <a:schemeClr val="tx1"/>
                          </a:solidFill>
                          <a:latin typeface="BIZ UDゴシック" panose="020B0400000000000000" pitchFamily="49" charset="-128"/>
                          <a:ea typeface="BIZ UDゴシック" panose="020B0400000000000000" pitchFamily="49" charset="-128"/>
                        </a:rPr>
                        <a:t>147</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:2,378</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:2,230</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  259</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:1,029</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:1,318</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a:t>
                      </a:r>
                      <a:r>
                        <a:rPr kumimoji="1" lang="ja-JP" altLang="en-US" sz="700" dirty="0">
                          <a:solidFill>
                            <a:schemeClr val="tx1"/>
                          </a:solidFill>
                          <a:latin typeface="BIZ UDゴシック" panose="020B0400000000000000" pitchFamily="49" charset="-128"/>
                          <a:ea typeface="BIZ UDゴシック" panose="020B0400000000000000" pitchFamily="49" charset="-128"/>
                        </a:rPr>
                        <a:t>▲</a:t>
                      </a:r>
                      <a:r>
                        <a:rPr kumimoji="1" lang="en-US" altLang="ja-JP" sz="700" dirty="0">
                          <a:solidFill>
                            <a:schemeClr val="tx1"/>
                          </a:solidFill>
                          <a:latin typeface="BIZ UDゴシック" panose="020B0400000000000000" pitchFamily="49" charset="-128"/>
                          <a:ea typeface="BIZ UDゴシック" panose="020B0400000000000000" pitchFamily="49" charset="-128"/>
                        </a:rPr>
                        <a:t>392</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:1,307</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:691</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    714</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:2,209</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:782</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 1,551</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経常</a:t>
                      </a:r>
                      <a:r>
                        <a:rPr kumimoji="1" lang="en-US" altLang="ja-JP" sz="900" dirty="0">
                          <a:solidFill>
                            <a:schemeClr val="tx1"/>
                          </a:solidFill>
                          <a:latin typeface="BIZ UDゴシック" panose="020B0400000000000000" pitchFamily="49" charset="-128"/>
                          <a:ea typeface="BIZ UDゴシック" panose="020B0400000000000000" pitchFamily="49" charset="-128"/>
                        </a:rPr>
                        <a:t>:1,762</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700" dirty="0">
                          <a:solidFill>
                            <a:schemeClr val="tx1"/>
                          </a:solidFill>
                          <a:latin typeface="BIZ UDゴシック" panose="020B0400000000000000" pitchFamily="49" charset="-128"/>
                          <a:ea typeface="BIZ UDゴシック" panose="020B0400000000000000" pitchFamily="49" charset="-128"/>
                        </a:rPr>
                        <a:t>　→貿サ</a:t>
                      </a:r>
                      <a:r>
                        <a:rPr kumimoji="1" lang="en-US" altLang="ja-JP" sz="700" dirty="0">
                          <a:solidFill>
                            <a:schemeClr val="tx1"/>
                          </a:solidFill>
                          <a:latin typeface="BIZ UDゴシック" panose="020B0400000000000000" pitchFamily="49" charset="-128"/>
                          <a:ea typeface="BIZ UDゴシック" panose="020B0400000000000000" pitchFamily="49" charset="-128"/>
                        </a:rPr>
                        <a:t>:</a:t>
                      </a:r>
                      <a:r>
                        <a:rPr kumimoji="1" lang="ja-JP" altLang="en-US" sz="700" dirty="0">
                          <a:solidFill>
                            <a:schemeClr val="tx1"/>
                          </a:solidFill>
                          <a:latin typeface="BIZ UDゴシック" panose="020B0400000000000000" pitchFamily="49" charset="-128"/>
                          <a:ea typeface="BIZ UDゴシック" panose="020B0400000000000000" pitchFamily="49" charset="-128"/>
                        </a:rPr>
                        <a:t>▲</a:t>
                      </a:r>
                      <a:r>
                        <a:rPr kumimoji="1" lang="en-US" altLang="ja-JP" sz="700" dirty="0">
                          <a:solidFill>
                            <a:schemeClr val="tx1"/>
                          </a:solidFill>
                          <a:latin typeface="BIZ UDゴシック" panose="020B0400000000000000" pitchFamily="49" charset="-128"/>
                          <a:ea typeface="BIZ UDゴシック" panose="020B0400000000000000" pitchFamily="49" charset="-128"/>
                        </a:rPr>
                        <a:t>86</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　一次</a:t>
                      </a:r>
                      <a:r>
                        <a:rPr kumimoji="1" lang="en-US" altLang="ja-JP" sz="700" dirty="0">
                          <a:solidFill>
                            <a:schemeClr val="tx1"/>
                          </a:solidFill>
                          <a:latin typeface="BIZ UDゴシック" panose="020B0400000000000000" pitchFamily="49" charset="-128"/>
                          <a:ea typeface="BIZ UDゴシック" panose="020B0400000000000000" pitchFamily="49" charset="-128"/>
                        </a:rPr>
                        <a:t>:1,974</a:t>
                      </a:r>
                      <a:r>
                        <a:rPr kumimoji="1" lang="ja-JP" altLang="en-US" sz="7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665588"/>
                  </a:ext>
                </a:extLst>
              </a:tr>
              <a:tr h="590826">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産業構造</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GDP</a:t>
                      </a:r>
                      <a:r>
                        <a:rPr kumimoji="1" lang="ja-JP" altLang="en-US" sz="800" dirty="0">
                          <a:solidFill>
                            <a:schemeClr val="tx1"/>
                          </a:solidFill>
                          <a:latin typeface="BIZ UDゴシック" panose="020B0400000000000000" pitchFamily="49" charset="-128"/>
                          <a:ea typeface="BIZ UDゴシック" panose="020B0400000000000000" pitchFamily="49" charset="-128"/>
                        </a:rPr>
                        <a:t>に占める割合）</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→欧州については</a:t>
                      </a:r>
                      <a:r>
                        <a:rPr kumimoji="1" lang="en-US" altLang="ja-JP" sz="700" dirty="0">
                          <a:solidFill>
                            <a:schemeClr val="tx1"/>
                          </a:solidFill>
                          <a:latin typeface="BIZ UDゴシック" panose="020B0400000000000000" pitchFamily="49" charset="-128"/>
                          <a:ea typeface="BIZ UDゴシック" panose="020B0400000000000000" pitchFamily="49" charset="-128"/>
                        </a:rPr>
                        <a:t>EU</a:t>
                      </a:r>
                      <a:r>
                        <a:rPr kumimoji="1" lang="ja-JP" altLang="en-US" sz="700" dirty="0">
                          <a:solidFill>
                            <a:schemeClr val="tx1"/>
                          </a:solidFill>
                          <a:latin typeface="BIZ UDゴシック" panose="020B0400000000000000" pitchFamily="49" charset="-128"/>
                          <a:ea typeface="BIZ UDゴシック" panose="020B0400000000000000" pitchFamily="49" charset="-128"/>
                        </a:rPr>
                        <a:t>において</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変化の大きいﾌﾗﾝｽを例に記載</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04</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en-US" altLang="ja-JP" sz="900" dirty="0">
                          <a:solidFill>
                            <a:schemeClr val="tx1"/>
                          </a:solidFill>
                          <a:latin typeface="BIZ UDゴシック" panose="020B0400000000000000" pitchFamily="49" charset="-128"/>
                          <a:ea typeface="BIZ UDゴシック" panose="020B0400000000000000" pitchFamily="49" charset="-128"/>
                        </a:rPr>
                        <a:t>16</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第一次　 </a:t>
                      </a:r>
                      <a:r>
                        <a:rPr kumimoji="1" lang="en-US" altLang="ja-JP" sz="900" dirty="0">
                          <a:solidFill>
                            <a:schemeClr val="tx1"/>
                          </a:solidFill>
                          <a:latin typeface="BIZ UDゴシック" panose="020B0400000000000000" pitchFamily="49" charset="-128"/>
                          <a:ea typeface="BIZ UDゴシック" panose="020B0400000000000000" pitchFamily="49" charset="-128"/>
                        </a:rPr>
                        <a:t>1.2</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  </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 </a:t>
                      </a: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第二次　</a:t>
                      </a:r>
                      <a:r>
                        <a:rPr kumimoji="1" lang="en-US" altLang="ja-JP" sz="900" dirty="0">
                          <a:solidFill>
                            <a:schemeClr val="tx1"/>
                          </a:solidFill>
                          <a:latin typeface="BIZ UDゴシック" panose="020B0400000000000000" pitchFamily="49" charset="-128"/>
                          <a:ea typeface="BIZ UDゴシック" panose="020B0400000000000000" pitchFamily="49" charset="-128"/>
                        </a:rPr>
                        <a:t>21.4</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19.5</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第三次</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77.4</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79.4</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04</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en-US" altLang="ja-JP" sz="900" dirty="0">
                          <a:solidFill>
                            <a:schemeClr val="tx1"/>
                          </a:solidFill>
                          <a:latin typeface="BIZ UDゴシック" panose="020B0400000000000000" pitchFamily="49" charset="-128"/>
                          <a:ea typeface="BIZ UDゴシック" panose="020B0400000000000000" pitchFamily="49" charset="-128"/>
                        </a:rPr>
                        <a:t>17</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第一次　   </a:t>
                      </a:r>
                      <a:r>
                        <a:rPr kumimoji="1" lang="en-US" altLang="ja-JP" sz="900" dirty="0">
                          <a:solidFill>
                            <a:schemeClr val="tx1"/>
                          </a:solidFill>
                          <a:latin typeface="BIZ UDゴシック" panose="020B0400000000000000" pitchFamily="49" charset="-128"/>
                          <a:ea typeface="BIZ UDゴシック" panose="020B0400000000000000" pitchFamily="49" charset="-128"/>
                        </a:rPr>
                        <a:t>2.5</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   1.7</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 </a:t>
                      </a: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第二次　　</a:t>
                      </a:r>
                      <a:r>
                        <a:rPr kumimoji="1" lang="en-US" altLang="ja-JP" sz="900" dirty="0">
                          <a:solidFill>
                            <a:schemeClr val="tx1"/>
                          </a:solidFill>
                          <a:latin typeface="BIZ UDゴシック" panose="020B0400000000000000" pitchFamily="49" charset="-128"/>
                          <a:ea typeface="BIZ UDゴシック" panose="020B0400000000000000" pitchFamily="49" charset="-128"/>
                        </a:rPr>
                        <a:t>21.3</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19.5</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 </a:t>
                      </a: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第三次　  </a:t>
                      </a:r>
                      <a:r>
                        <a:rPr kumimoji="1" lang="en-US" altLang="ja-JP" sz="900" dirty="0">
                          <a:solidFill>
                            <a:schemeClr val="tx1"/>
                          </a:solidFill>
                          <a:latin typeface="BIZ UDゴシック" panose="020B0400000000000000" pitchFamily="49" charset="-128"/>
                          <a:ea typeface="BIZ UDゴシック" panose="020B0400000000000000" pitchFamily="49" charset="-128"/>
                        </a:rPr>
                        <a:t>76.3</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78.8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en-US" altLang="ja-JP" sz="900" dirty="0">
                          <a:solidFill>
                            <a:schemeClr val="tx1"/>
                          </a:solidFill>
                          <a:latin typeface="BIZ UDゴシック" panose="020B0400000000000000" pitchFamily="49" charset="-128"/>
                          <a:ea typeface="BIZ UDゴシック" panose="020B0400000000000000" pitchFamily="49" charset="-128"/>
                        </a:rPr>
                        <a:t>16</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第一次　 </a:t>
                      </a:r>
                      <a:r>
                        <a:rPr kumimoji="1" lang="en-US" altLang="ja-JP" sz="900" dirty="0">
                          <a:solidFill>
                            <a:schemeClr val="tx1"/>
                          </a:solidFill>
                          <a:latin typeface="BIZ UDゴシック" panose="020B0400000000000000" pitchFamily="49" charset="-128"/>
                          <a:ea typeface="BIZ UDゴシック" panose="020B0400000000000000" pitchFamily="49" charset="-128"/>
                        </a:rPr>
                        <a:t>10.1</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  8.9</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 </a:t>
                      </a: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第二次　</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46.7</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40.0</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第三次　 </a:t>
                      </a:r>
                      <a:r>
                        <a:rPr kumimoji="1" lang="en-US" altLang="ja-JP" sz="900" dirty="0">
                          <a:solidFill>
                            <a:schemeClr val="tx1"/>
                          </a:solidFill>
                          <a:latin typeface="BIZ UDゴシック" panose="020B0400000000000000" pitchFamily="49" charset="-128"/>
                          <a:ea typeface="BIZ UDゴシック" panose="020B0400000000000000" pitchFamily="49" charset="-128"/>
                        </a:rPr>
                        <a:t>43.2</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51.1</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04</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en-US" altLang="ja-JP" sz="900" dirty="0">
                          <a:solidFill>
                            <a:schemeClr val="tx1"/>
                          </a:solidFill>
                          <a:latin typeface="BIZ UDゴシック" panose="020B0400000000000000" pitchFamily="49" charset="-128"/>
                          <a:ea typeface="BIZ UDゴシック" panose="020B0400000000000000" pitchFamily="49" charset="-128"/>
                        </a:rPr>
                        <a:t>17</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第一次　</a:t>
                      </a:r>
                      <a:r>
                        <a:rPr kumimoji="1" lang="en-US" altLang="ja-JP" sz="900" dirty="0">
                          <a:solidFill>
                            <a:schemeClr val="tx1"/>
                          </a:solidFill>
                          <a:latin typeface="BIZ UDゴシック" panose="020B0400000000000000" pitchFamily="49" charset="-128"/>
                          <a:ea typeface="BIZ UDゴシック" panose="020B0400000000000000" pitchFamily="49" charset="-128"/>
                        </a:rPr>
                        <a:t>1.5</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    1.2</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第二 　</a:t>
                      </a:r>
                      <a:r>
                        <a:rPr kumimoji="1" lang="en-US" altLang="ja-JP" sz="900" dirty="0">
                          <a:solidFill>
                            <a:schemeClr val="tx1"/>
                          </a:solidFill>
                          <a:latin typeface="BIZ UDゴシック" panose="020B0400000000000000" pitchFamily="49" charset="-128"/>
                          <a:ea typeface="BIZ UDゴシック" panose="020B0400000000000000" pitchFamily="49" charset="-128"/>
                        </a:rPr>
                        <a:t>30.1</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29.3</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第三   </a:t>
                      </a:r>
                      <a:r>
                        <a:rPr kumimoji="1" lang="en-US" altLang="ja-JP" sz="900" dirty="0">
                          <a:solidFill>
                            <a:schemeClr val="tx1"/>
                          </a:solidFill>
                          <a:latin typeface="BIZ UDゴシック" panose="020B0400000000000000" pitchFamily="49" charset="-128"/>
                          <a:ea typeface="BIZ UDゴシック" panose="020B0400000000000000" pitchFamily="49" charset="-128"/>
                        </a:rPr>
                        <a:t>68.4</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69.5</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042765"/>
                  </a:ext>
                </a:extLst>
              </a:tr>
              <a:tr h="93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資金供給</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rPr>
                        <a:t>左：マネタリーベース</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BIZ UDゴシック" panose="020B0400000000000000" pitchFamily="49" charset="-128"/>
                          <a:ea typeface="BIZ UDゴシック" panose="020B0400000000000000" pitchFamily="49" charset="-128"/>
                        </a:rPr>
                        <a:t>右：マネーストック</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800" dirty="0">
                          <a:solidFill>
                            <a:schemeClr val="tx1"/>
                          </a:solidFill>
                          <a:latin typeface="BIZ UDゴシック" panose="020B0400000000000000" pitchFamily="49" charset="-128"/>
                          <a:ea typeface="BIZ UDゴシック" panose="020B0400000000000000" pitchFamily="49" charset="-128"/>
                        </a:rPr>
                        <a:t>08</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r>
                        <a:rPr kumimoji="1" lang="en-US" altLang="ja-JP" sz="800" dirty="0">
                          <a:solidFill>
                            <a:schemeClr val="tx1"/>
                          </a:solidFill>
                          <a:latin typeface="BIZ UDゴシック" panose="020B0400000000000000" pitchFamily="49" charset="-128"/>
                          <a:ea typeface="BIZ UDゴシック" panose="020B0400000000000000" pitchFamily="49" charset="-128"/>
                        </a:rPr>
                        <a:t>9</a:t>
                      </a:r>
                      <a:r>
                        <a:rPr kumimoji="1" lang="ja-JP" altLang="en-US" sz="800" dirty="0">
                          <a:solidFill>
                            <a:schemeClr val="tx1"/>
                          </a:solidFill>
                          <a:latin typeface="BIZ UDゴシック" panose="020B0400000000000000" pitchFamily="49" charset="-128"/>
                          <a:ea typeface="BIZ UDゴシック" panose="020B0400000000000000" pitchFamily="49" charset="-128"/>
                        </a:rPr>
                        <a:t>月</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800" dirty="0">
                          <a:solidFill>
                            <a:schemeClr val="tx1"/>
                          </a:solidFill>
                          <a:latin typeface="BIZ UDゴシック" panose="020B0400000000000000" pitchFamily="49" charset="-128"/>
                          <a:ea typeface="BIZ UDゴシック" panose="020B0400000000000000" pitchFamily="49" charset="-128"/>
                        </a:rPr>
                        <a:t>　     </a:t>
                      </a:r>
                      <a:r>
                        <a:rPr kumimoji="1" lang="en-US" altLang="ja-JP" sz="800" dirty="0">
                          <a:solidFill>
                            <a:schemeClr val="tx1"/>
                          </a:solidFill>
                          <a:latin typeface="BIZ UDゴシック" panose="020B0400000000000000" pitchFamily="49" charset="-128"/>
                          <a:ea typeface="BIZ UDゴシック" panose="020B0400000000000000" pitchFamily="49" charset="-128"/>
                        </a:rPr>
                        <a:t>9,096</a:t>
                      </a:r>
                      <a:r>
                        <a:rPr kumimoji="1" lang="ja-JP" altLang="en-US" sz="800" dirty="0">
                          <a:solidFill>
                            <a:schemeClr val="tx1"/>
                          </a:solidFill>
                          <a:latin typeface="BIZ UDゴシック" panose="020B0400000000000000" pitchFamily="49" charset="-128"/>
                          <a:ea typeface="BIZ UDゴシック" panose="020B0400000000000000" pitchFamily="49" charset="-128"/>
                        </a:rPr>
                        <a:t>億ﾄﾞﾙ／</a:t>
                      </a:r>
                      <a:r>
                        <a:rPr kumimoji="1" lang="en-US" altLang="ja-JP" sz="800" dirty="0">
                          <a:solidFill>
                            <a:schemeClr val="tx1"/>
                          </a:solidFill>
                          <a:latin typeface="BIZ UDゴシック" panose="020B0400000000000000" pitchFamily="49" charset="-128"/>
                          <a:ea typeface="BIZ UDゴシック" panose="020B0400000000000000" pitchFamily="49" charset="-128"/>
                        </a:rPr>
                        <a:t>1</a:t>
                      </a:r>
                      <a:r>
                        <a:rPr kumimoji="1" lang="ja-JP" altLang="en-US" sz="800" dirty="0">
                          <a:solidFill>
                            <a:schemeClr val="tx1"/>
                          </a:solidFill>
                          <a:latin typeface="BIZ UDゴシック" panose="020B0400000000000000" pitchFamily="49" charset="-128"/>
                          <a:ea typeface="BIZ UDゴシック" panose="020B0400000000000000" pitchFamily="49" charset="-128"/>
                        </a:rPr>
                        <a:t>兆</a:t>
                      </a:r>
                      <a:r>
                        <a:rPr kumimoji="1" lang="en-US" altLang="ja-JP" sz="800" dirty="0">
                          <a:solidFill>
                            <a:schemeClr val="tx1"/>
                          </a:solidFill>
                          <a:latin typeface="BIZ UDゴシック" panose="020B0400000000000000" pitchFamily="49" charset="-128"/>
                          <a:ea typeface="BIZ UDゴシック" panose="020B0400000000000000" pitchFamily="49" charset="-128"/>
                        </a:rPr>
                        <a:t>4,607</a:t>
                      </a:r>
                      <a:r>
                        <a:rPr kumimoji="1" lang="ja-JP" altLang="en-US" sz="8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800" dirty="0">
                          <a:solidFill>
                            <a:schemeClr val="tx1"/>
                          </a:solidFill>
                          <a:latin typeface="BIZ UDゴシック" panose="020B0400000000000000" pitchFamily="49" charset="-128"/>
                          <a:ea typeface="BIZ UDゴシック" panose="020B0400000000000000" pitchFamily="49" charset="-128"/>
                        </a:rPr>
                        <a:t>18</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r>
                        <a:rPr kumimoji="1" lang="en-US" altLang="ja-JP" sz="800" dirty="0">
                          <a:solidFill>
                            <a:schemeClr val="tx1"/>
                          </a:solidFill>
                          <a:latin typeface="BIZ UDゴシック" panose="020B0400000000000000" pitchFamily="49" charset="-128"/>
                          <a:ea typeface="BIZ UDゴシック" panose="020B0400000000000000" pitchFamily="49" charset="-128"/>
                        </a:rPr>
                        <a:t>6</a:t>
                      </a:r>
                      <a:r>
                        <a:rPr kumimoji="1" lang="ja-JP" altLang="en-US" sz="800" dirty="0">
                          <a:solidFill>
                            <a:schemeClr val="tx1"/>
                          </a:solidFill>
                          <a:latin typeface="BIZ UDゴシック" panose="020B0400000000000000" pitchFamily="49" charset="-128"/>
                          <a:ea typeface="BIZ UDゴシック" panose="020B0400000000000000" pitchFamily="49" charset="-128"/>
                        </a:rPr>
                        <a:t>月</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800" dirty="0">
                          <a:solidFill>
                            <a:schemeClr val="tx1"/>
                          </a:solidFill>
                          <a:latin typeface="BIZ UDゴシック" panose="020B0400000000000000" pitchFamily="49" charset="-128"/>
                          <a:ea typeface="BIZ UDゴシック" panose="020B0400000000000000" pitchFamily="49" charset="-128"/>
                        </a:rPr>
                        <a:t>　</a:t>
                      </a:r>
                      <a:r>
                        <a:rPr kumimoji="1" lang="en-US" altLang="ja-JP" sz="800" dirty="0">
                          <a:solidFill>
                            <a:schemeClr val="tx1"/>
                          </a:solidFill>
                          <a:latin typeface="BIZ UDゴシック" panose="020B0400000000000000" pitchFamily="49" charset="-128"/>
                          <a:ea typeface="BIZ UDゴシック" panose="020B0400000000000000" pitchFamily="49" charset="-128"/>
                        </a:rPr>
                        <a:t>3</a:t>
                      </a:r>
                      <a:r>
                        <a:rPr kumimoji="1" lang="ja-JP" altLang="en-US" sz="800" dirty="0">
                          <a:solidFill>
                            <a:schemeClr val="tx1"/>
                          </a:solidFill>
                          <a:latin typeface="BIZ UDゴシック" panose="020B0400000000000000" pitchFamily="49" charset="-128"/>
                          <a:ea typeface="BIZ UDゴシック" panose="020B0400000000000000" pitchFamily="49" charset="-128"/>
                        </a:rPr>
                        <a:t>兆</a:t>
                      </a:r>
                      <a:r>
                        <a:rPr kumimoji="1" lang="en-US" altLang="ja-JP" sz="800" dirty="0">
                          <a:solidFill>
                            <a:schemeClr val="tx1"/>
                          </a:solidFill>
                          <a:latin typeface="BIZ UDゴシック" panose="020B0400000000000000" pitchFamily="49" charset="-128"/>
                          <a:ea typeface="BIZ UDゴシック" panose="020B0400000000000000" pitchFamily="49" charset="-128"/>
                        </a:rPr>
                        <a:t>6,505</a:t>
                      </a:r>
                      <a:r>
                        <a:rPr kumimoji="1" lang="ja-JP" altLang="en-US" sz="800" dirty="0">
                          <a:solidFill>
                            <a:schemeClr val="tx1"/>
                          </a:solidFill>
                          <a:latin typeface="BIZ UDゴシック" panose="020B0400000000000000" pitchFamily="49" charset="-128"/>
                          <a:ea typeface="BIZ UDゴシック" panose="020B0400000000000000" pitchFamily="49" charset="-128"/>
                        </a:rPr>
                        <a:t>億ﾄﾞﾙ／</a:t>
                      </a:r>
                      <a:r>
                        <a:rPr kumimoji="1" lang="en-US" altLang="ja-JP" sz="800" dirty="0">
                          <a:solidFill>
                            <a:schemeClr val="tx1"/>
                          </a:solidFill>
                          <a:latin typeface="BIZ UDゴシック" panose="020B0400000000000000" pitchFamily="49" charset="-128"/>
                          <a:ea typeface="BIZ UDゴシック" panose="020B0400000000000000" pitchFamily="49" charset="-128"/>
                        </a:rPr>
                        <a:t>3</a:t>
                      </a:r>
                      <a:r>
                        <a:rPr kumimoji="1" lang="ja-JP" altLang="en-US" sz="800" dirty="0">
                          <a:solidFill>
                            <a:schemeClr val="tx1"/>
                          </a:solidFill>
                          <a:latin typeface="BIZ UDゴシック" panose="020B0400000000000000" pitchFamily="49" charset="-128"/>
                          <a:ea typeface="BIZ UDゴシック" panose="020B0400000000000000" pitchFamily="49" charset="-128"/>
                        </a:rPr>
                        <a:t>兆</a:t>
                      </a:r>
                      <a:r>
                        <a:rPr kumimoji="1" lang="en-US" altLang="ja-JP" sz="800" dirty="0">
                          <a:solidFill>
                            <a:schemeClr val="tx1"/>
                          </a:solidFill>
                          <a:latin typeface="BIZ UDゴシック" panose="020B0400000000000000" pitchFamily="49" charset="-128"/>
                          <a:ea typeface="BIZ UDゴシック" panose="020B0400000000000000" pitchFamily="49" charset="-128"/>
                        </a:rPr>
                        <a:t>6,557</a:t>
                      </a:r>
                      <a:r>
                        <a:rPr kumimoji="1" lang="ja-JP" altLang="en-US" sz="800" dirty="0">
                          <a:solidFill>
                            <a:schemeClr val="tx1"/>
                          </a:solidFill>
                          <a:latin typeface="BIZ UDゴシック" panose="020B0400000000000000" pitchFamily="49" charset="-128"/>
                          <a:ea typeface="BIZ UDゴシック" panose="020B0400000000000000" pitchFamily="49" charset="-128"/>
                        </a:rPr>
                        <a:t>億ﾄﾞﾙ</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800" dirty="0">
                          <a:solidFill>
                            <a:schemeClr val="tx1"/>
                          </a:solidFill>
                          <a:latin typeface="BIZ UDゴシック" panose="020B0400000000000000" pitchFamily="49" charset="-128"/>
                          <a:ea typeface="BIZ UDゴシック" panose="020B0400000000000000" pitchFamily="49" charset="-128"/>
                        </a:rPr>
                        <a:t>05</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r>
                        <a:rPr kumimoji="1" lang="en-US" altLang="ja-JP" sz="800" dirty="0">
                          <a:solidFill>
                            <a:schemeClr val="tx1"/>
                          </a:solidFill>
                          <a:latin typeface="BIZ UDゴシック" panose="020B0400000000000000" pitchFamily="49" charset="-128"/>
                          <a:ea typeface="BIZ UDゴシック" panose="020B0400000000000000" pitchFamily="49" charset="-128"/>
                        </a:rPr>
                        <a:t>7</a:t>
                      </a:r>
                      <a:r>
                        <a:rPr kumimoji="1" lang="ja-JP" altLang="en-US" sz="800" dirty="0">
                          <a:solidFill>
                            <a:schemeClr val="tx1"/>
                          </a:solidFill>
                          <a:latin typeface="BIZ UDゴシック" panose="020B0400000000000000" pitchFamily="49" charset="-128"/>
                          <a:ea typeface="BIZ UDゴシック" panose="020B0400000000000000" pitchFamily="49" charset="-128"/>
                        </a:rPr>
                        <a:t>月（右は</a:t>
                      </a:r>
                      <a:r>
                        <a:rPr kumimoji="1" lang="en-US" altLang="ja-JP" sz="800" dirty="0">
                          <a:solidFill>
                            <a:schemeClr val="tx1"/>
                          </a:solidFill>
                          <a:latin typeface="BIZ UDゴシック" panose="020B0400000000000000" pitchFamily="49" charset="-128"/>
                          <a:ea typeface="BIZ UDゴシック" panose="020B0400000000000000" pitchFamily="49" charset="-128"/>
                        </a:rPr>
                        <a:t>05</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800" dirty="0">
                          <a:solidFill>
                            <a:schemeClr val="tx1"/>
                          </a:solidFill>
                          <a:latin typeface="BIZ UDゴシック" panose="020B0400000000000000" pitchFamily="49" charset="-128"/>
                          <a:ea typeface="BIZ UDゴシック" panose="020B0400000000000000" pitchFamily="49" charset="-128"/>
                        </a:rPr>
                        <a:t>　  </a:t>
                      </a:r>
                      <a:r>
                        <a:rPr kumimoji="1" lang="en-US" altLang="ja-JP" sz="800" dirty="0">
                          <a:solidFill>
                            <a:schemeClr val="tx1"/>
                          </a:solidFill>
                          <a:latin typeface="BIZ UDゴシック" panose="020B0400000000000000" pitchFamily="49" charset="-128"/>
                          <a:ea typeface="BIZ UDゴシック" panose="020B0400000000000000" pitchFamily="49" charset="-128"/>
                        </a:rPr>
                        <a:t>5</a:t>
                      </a:r>
                      <a:r>
                        <a:rPr kumimoji="1" lang="ja-JP" altLang="en-US" sz="800" dirty="0">
                          <a:solidFill>
                            <a:schemeClr val="tx1"/>
                          </a:solidFill>
                          <a:latin typeface="BIZ UDゴシック" panose="020B0400000000000000" pitchFamily="49" charset="-128"/>
                          <a:ea typeface="BIZ UDゴシック" panose="020B0400000000000000" pitchFamily="49" charset="-128"/>
                        </a:rPr>
                        <a:t>兆</a:t>
                      </a:r>
                      <a:r>
                        <a:rPr kumimoji="1" lang="en-US" altLang="ja-JP" sz="800" dirty="0">
                          <a:solidFill>
                            <a:schemeClr val="tx1"/>
                          </a:solidFill>
                          <a:latin typeface="BIZ UDゴシック" panose="020B0400000000000000" pitchFamily="49" charset="-128"/>
                          <a:ea typeface="BIZ UDゴシック" panose="020B0400000000000000" pitchFamily="49" charset="-128"/>
                        </a:rPr>
                        <a:t>8,271</a:t>
                      </a:r>
                      <a:r>
                        <a:rPr kumimoji="1" lang="ja-JP" altLang="en-US" sz="800" dirty="0">
                          <a:solidFill>
                            <a:schemeClr val="tx1"/>
                          </a:solidFill>
                          <a:latin typeface="BIZ UDゴシック" panose="020B0400000000000000" pitchFamily="49" charset="-128"/>
                          <a:ea typeface="BIZ UDゴシック" panose="020B0400000000000000" pitchFamily="49" charset="-128"/>
                        </a:rPr>
                        <a:t>億元／約</a:t>
                      </a:r>
                      <a:r>
                        <a:rPr kumimoji="1" lang="en-US" altLang="ja-JP" sz="800" dirty="0">
                          <a:solidFill>
                            <a:schemeClr val="tx1"/>
                          </a:solidFill>
                          <a:latin typeface="BIZ UDゴシック" panose="020B0400000000000000" pitchFamily="49" charset="-128"/>
                          <a:ea typeface="BIZ UDゴシック" panose="020B0400000000000000" pitchFamily="49" charset="-128"/>
                        </a:rPr>
                        <a:t>29.9</a:t>
                      </a:r>
                      <a:r>
                        <a:rPr kumimoji="1" lang="ja-JP" altLang="en-US" sz="800" dirty="0">
                          <a:solidFill>
                            <a:schemeClr val="tx1"/>
                          </a:solidFill>
                          <a:latin typeface="BIZ UDゴシック" panose="020B0400000000000000" pitchFamily="49" charset="-128"/>
                          <a:ea typeface="BIZ UDゴシック" panose="020B0400000000000000" pitchFamily="49" charset="-128"/>
                        </a:rPr>
                        <a:t>兆元</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800" dirty="0">
                          <a:solidFill>
                            <a:schemeClr val="tx1"/>
                          </a:solidFill>
                          <a:latin typeface="BIZ UDゴシック" panose="020B0400000000000000" pitchFamily="49" charset="-128"/>
                          <a:ea typeface="BIZ UDゴシック" panose="020B0400000000000000" pitchFamily="49" charset="-128"/>
                        </a:rPr>
                        <a:t>14</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r>
                        <a:rPr kumimoji="1" lang="en-US" altLang="ja-JP" sz="800" dirty="0">
                          <a:solidFill>
                            <a:schemeClr val="tx1"/>
                          </a:solidFill>
                          <a:latin typeface="BIZ UDゴシック" panose="020B0400000000000000" pitchFamily="49" charset="-128"/>
                          <a:ea typeface="BIZ UDゴシック" panose="020B0400000000000000" pitchFamily="49" charset="-128"/>
                        </a:rPr>
                        <a:t>5</a:t>
                      </a:r>
                      <a:r>
                        <a:rPr kumimoji="1" lang="ja-JP" altLang="en-US" sz="800" dirty="0">
                          <a:solidFill>
                            <a:schemeClr val="tx1"/>
                          </a:solidFill>
                          <a:latin typeface="BIZ UDゴシック" panose="020B0400000000000000" pitchFamily="49" charset="-128"/>
                          <a:ea typeface="BIZ UDゴシック" panose="020B0400000000000000" pitchFamily="49" charset="-128"/>
                        </a:rPr>
                        <a:t>月（右は</a:t>
                      </a:r>
                      <a:r>
                        <a:rPr kumimoji="1" lang="en-US" altLang="ja-JP" sz="800" dirty="0">
                          <a:solidFill>
                            <a:schemeClr val="tx1"/>
                          </a:solidFill>
                          <a:latin typeface="BIZ UDゴシック" panose="020B0400000000000000" pitchFamily="49" charset="-128"/>
                          <a:ea typeface="BIZ UDゴシック" panose="020B0400000000000000" pitchFamily="49" charset="-128"/>
                        </a:rPr>
                        <a:t>15</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800" dirty="0">
                          <a:solidFill>
                            <a:schemeClr val="tx1"/>
                          </a:solidFill>
                          <a:latin typeface="BIZ UDゴシック" panose="020B0400000000000000" pitchFamily="49" charset="-128"/>
                          <a:ea typeface="BIZ UDゴシック" panose="020B0400000000000000" pitchFamily="49" charset="-128"/>
                        </a:rPr>
                        <a:t>　</a:t>
                      </a:r>
                      <a:r>
                        <a:rPr kumimoji="1" lang="en-US" altLang="ja-JP" sz="800" dirty="0">
                          <a:solidFill>
                            <a:schemeClr val="tx1"/>
                          </a:solidFill>
                          <a:latin typeface="BIZ UDゴシック" panose="020B0400000000000000" pitchFamily="49" charset="-128"/>
                          <a:ea typeface="BIZ UDゴシック" panose="020B0400000000000000" pitchFamily="49" charset="-128"/>
                        </a:rPr>
                        <a:t>27</a:t>
                      </a:r>
                      <a:r>
                        <a:rPr kumimoji="1" lang="ja-JP" altLang="en-US" sz="800" dirty="0">
                          <a:solidFill>
                            <a:schemeClr val="tx1"/>
                          </a:solidFill>
                          <a:latin typeface="BIZ UDゴシック" panose="020B0400000000000000" pitchFamily="49" charset="-128"/>
                          <a:ea typeface="BIZ UDゴシック" panose="020B0400000000000000" pitchFamily="49" charset="-128"/>
                        </a:rPr>
                        <a:t>兆</a:t>
                      </a:r>
                      <a:r>
                        <a:rPr kumimoji="1" lang="en-US" altLang="ja-JP" sz="800" dirty="0">
                          <a:solidFill>
                            <a:schemeClr val="tx1"/>
                          </a:solidFill>
                          <a:latin typeface="BIZ UDゴシック" panose="020B0400000000000000" pitchFamily="49" charset="-128"/>
                          <a:ea typeface="BIZ UDゴシック" panose="020B0400000000000000" pitchFamily="49" charset="-128"/>
                        </a:rPr>
                        <a:t>3,929</a:t>
                      </a:r>
                      <a:r>
                        <a:rPr kumimoji="1" lang="ja-JP" altLang="en-US" sz="800" dirty="0">
                          <a:solidFill>
                            <a:schemeClr val="tx1"/>
                          </a:solidFill>
                          <a:latin typeface="BIZ UDゴシック" panose="020B0400000000000000" pitchFamily="49" charset="-128"/>
                          <a:ea typeface="BIZ UDゴシック" panose="020B0400000000000000" pitchFamily="49" charset="-128"/>
                        </a:rPr>
                        <a:t>億元／</a:t>
                      </a:r>
                      <a:r>
                        <a:rPr kumimoji="1" lang="en-US" altLang="ja-JP" sz="800" dirty="0">
                          <a:solidFill>
                            <a:schemeClr val="tx1"/>
                          </a:solidFill>
                          <a:latin typeface="BIZ UDゴシック" panose="020B0400000000000000" pitchFamily="49" charset="-128"/>
                          <a:ea typeface="BIZ UDゴシック" panose="020B0400000000000000" pitchFamily="49" charset="-128"/>
                        </a:rPr>
                        <a:t>139.2</a:t>
                      </a:r>
                      <a:r>
                        <a:rPr kumimoji="1" lang="ja-JP" altLang="en-US" sz="800" dirty="0">
                          <a:solidFill>
                            <a:schemeClr val="tx1"/>
                          </a:solidFill>
                          <a:latin typeface="BIZ UDゴシック" panose="020B0400000000000000" pitchFamily="49" charset="-128"/>
                          <a:ea typeface="BIZ UDゴシック" panose="020B0400000000000000" pitchFamily="49" charset="-128"/>
                        </a:rPr>
                        <a:t>兆元</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800" dirty="0">
                          <a:solidFill>
                            <a:schemeClr val="tx1"/>
                          </a:solidFill>
                          <a:latin typeface="BIZ UDゴシック" panose="020B0400000000000000" pitchFamily="49" charset="-128"/>
                          <a:ea typeface="BIZ UDゴシック" panose="020B0400000000000000" pitchFamily="49" charset="-128"/>
                        </a:rPr>
                        <a:t>12</a:t>
                      </a:r>
                      <a:r>
                        <a:rPr kumimoji="1" lang="ja-JP" altLang="en-US" sz="800" dirty="0">
                          <a:solidFill>
                            <a:schemeClr val="tx1"/>
                          </a:solidFill>
                          <a:latin typeface="BIZ UDゴシック" panose="020B0400000000000000" pitchFamily="49" charset="-128"/>
                          <a:ea typeface="BIZ UDゴシック" panose="020B0400000000000000" pitchFamily="49" charset="-128"/>
                        </a:rPr>
                        <a:t>年末（右は</a:t>
                      </a:r>
                      <a:r>
                        <a:rPr kumimoji="1" lang="en-US" altLang="ja-JP" sz="800" dirty="0">
                          <a:solidFill>
                            <a:schemeClr val="tx1"/>
                          </a:solidFill>
                          <a:latin typeface="BIZ UDゴシック" panose="020B0400000000000000" pitchFamily="49" charset="-128"/>
                          <a:ea typeface="BIZ UDゴシック" panose="020B0400000000000000" pitchFamily="49" charset="-128"/>
                        </a:rPr>
                        <a:t>13</a:t>
                      </a:r>
                      <a:r>
                        <a:rPr kumimoji="1" lang="ja-JP" altLang="en-US" sz="800" dirty="0">
                          <a:solidFill>
                            <a:schemeClr val="tx1"/>
                          </a:solidFill>
                          <a:latin typeface="BIZ UDゴシック" panose="020B0400000000000000" pitchFamily="49" charset="-128"/>
                          <a:ea typeface="BIZ UDゴシック" panose="020B0400000000000000" pitchFamily="49" charset="-128"/>
                        </a:rPr>
                        <a:t>年</a:t>
                      </a:r>
                      <a:r>
                        <a:rPr kumimoji="1" lang="en-US" altLang="ja-JP" sz="800" dirty="0">
                          <a:solidFill>
                            <a:schemeClr val="tx1"/>
                          </a:solidFill>
                          <a:latin typeface="BIZ UDゴシック" panose="020B0400000000000000" pitchFamily="49" charset="-128"/>
                          <a:ea typeface="BIZ UDゴシック" panose="020B0400000000000000" pitchFamily="49" charset="-128"/>
                        </a:rPr>
                        <a:t>1</a:t>
                      </a:r>
                      <a:r>
                        <a:rPr kumimoji="1" lang="ja-JP" altLang="en-US" sz="800" dirty="0">
                          <a:solidFill>
                            <a:schemeClr val="tx1"/>
                          </a:solidFill>
                          <a:latin typeface="BIZ UDゴシック" panose="020B0400000000000000" pitchFamily="49" charset="-128"/>
                          <a:ea typeface="BIZ UDゴシック" panose="020B0400000000000000" pitchFamily="49" charset="-128"/>
                        </a:rPr>
                        <a:t>月）</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800" dirty="0">
                          <a:solidFill>
                            <a:schemeClr val="tx1"/>
                          </a:solidFill>
                          <a:latin typeface="BIZ UDゴシック" panose="020B0400000000000000" pitchFamily="49" charset="-128"/>
                          <a:ea typeface="BIZ UDゴシック" panose="020B0400000000000000" pitchFamily="49" charset="-128"/>
                        </a:rPr>
                        <a:t>　</a:t>
                      </a:r>
                      <a:r>
                        <a:rPr kumimoji="1" lang="en-US" altLang="ja-JP" sz="800" dirty="0">
                          <a:solidFill>
                            <a:schemeClr val="tx1"/>
                          </a:solidFill>
                          <a:latin typeface="BIZ UDゴシック" panose="020B0400000000000000" pitchFamily="49" charset="-128"/>
                          <a:ea typeface="BIZ UDゴシック" panose="020B0400000000000000" pitchFamily="49" charset="-128"/>
                        </a:rPr>
                        <a:t>131.9</a:t>
                      </a:r>
                      <a:r>
                        <a:rPr kumimoji="1" lang="ja-JP" altLang="en-US" sz="800" dirty="0">
                          <a:solidFill>
                            <a:schemeClr val="tx1"/>
                          </a:solidFill>
                          <a:latin typeface="BIZ UDゴシック" panose="020B0400000000000000" pitchFamily="49" charset="-128"/>
                          <a:ea typeface="BIZ UDゴシック" panose="020B0400000000000000" pitchFamily="49" charset="-128"/>
                        </a:rPr>
                        <a:t>兆円／</a:t>
                      </a:r>
                      <a:r>
                        <a:rPr kumimoji="1" lang="en-US" altLang="ja-JP" sz="800" dirty="0">
                          <a:solidFill>
                            <a:schemeClr val="tx1"/>
                          </a:solidFill>
                          <a:latin typeface="BIZ UDゴシック" panose="020B0400000000000000" pitchFamily="49" charset="-128"/>
                          <a:ea typeface="BIZ UDゴシック" panose="020B0400000000000000" pitchFamily="49" charset="-128"/>
                        </a:rPr>
                        <a:t>546.7</a:t>
                      </a:r>
                      <a:r>
                        <a:rPr kumimoji="1" lang="ja-JP" altLang="en-US" sz="800" dirty="0">
                          <a:solidFill>
                            <a:schemeClr val="tx1"/>
                          </a:solidFill>
                          <a:latin typeface="BIZ UDゴシック" panose="020B0400000000000000" pitchFamily="49" charset="-128"/>
                          <a:ea typeface="BIZ UDゴシック" panose="020B0400000000000000" pitchFamily="49" charset="-128"/>
                        </a:rPr>
                        <a:t>兆円</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800" dirty="0">
                          <a:solidFill>
                            <a:schemeClr val="tx1"/>
                          </a:solidFill>
                          <a:latin typeface="BIZ UDゴシック" panose="020B0400000000000000" pitchFamily="49" charset="-128"/>
                          <a:ea typeface="BIZ UDゴシック" panose="020B0400000000000000" pitchFamily="49" charset="-128"/>
                        </a:rPr>
                        <a:t>17</a:t>
                      </a:r>
                      <a:r>
                        <a:rPr kumimoji="1" lang="ja-JP" altLang="en-US" sz="800" dirty="0">
                          <a:solidFill>
                            <a:schemeClr val="tx1"/>
                          </a:solidFill>
                          <a:latin typeface="BIZ UDゴシック" panose="020B0400000000000000" pitchFamily="49" charset="-128"/>
                          <a:ea typeface="BIZ UDゴシック" panose="020B0400000000000000" pitchFamily="49" charset="-128"/>
                        </a:rPr>
                        <a:t>年末</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800" dirty="0">
                          <a:solidFill>
                            <a:schemeClr val="tx1"/>
                          </a:solidFill>
                          <a:latin typeface="BIZ UDゴシック" panose="020B0400000000000000" pitchFamily="49" charset="-128"/>
                          <a:ea typeface="BIZ UDゴシック" panose="020B0400000000000000" pitchFamily="49" charset="-128"/>
                        </a:rPr>
                        <a:t>　</a:t>
                      </a:r>
                      <a:r>
                        <a:rPr kumimoji="1" lang="en-US" altLang="ja-JP" sz="800" dirty="0">
                          <a:solidFill>
                            <a:schemeClr val="tx1"/>
                          </a:solidFill>
                          <a:latin typeface="BIZ UDゴシック" panose="020B0400000000000000" pitchFamily="49" charset="-128"/>
                          <a:ea typeface="BIZ UDゴシック" panose="020B0400000000000000" pitchFamily="49" charset="-128"/>
                        </a:rPr>
                        <a:t>474.1</a:t>
                      </a:r>
                      <a:r>
                        <a:rPr kumimoji="1" lang="ja-JP" altLang="en-US" sz="800" dirty="0">
                          <a:solidFill>
                            <a:schemeClr val="tx1"/>
                          </a:solidFill>
                          <a:latin typeface="BIZ UDゴシック" panose="020B0400000000000000" pitchFamily="49" charset="-128"/>
                          <a:ea typeface="BIZ UDゴシック" panose="020B0400000000000000" pitchFamily="49" charset="-128"/>
                        </a:rPr>
                        <a:t>兆円／</a:t>
                      </a:r>
                      <a:r>
                        <a:rPr kumimoji="1" lang="en-US" altLang="ja-JP" sz="800" dirty="0">
                          <a:solidFill>
                            <a:schemeClr val="tx1"/>
                          </a:solidFill>
                          <a:latin typeface="BIZ UDゴシック" panose="020B0400000000000000" pitchFamily="49" charset="-128"/>
                          <a:ea typeface="BIZ UDゴシック" panose="020B0400000000000000" pitchFamily="49" charset="-128"/>
                        </a:rPr>
                        <a:t>734.6</a:t>
                      </a:r>
                      <a:r>
                        <a:rPr kumimoji="1" lang="ja-JP" altLang="en-US" sz="800" dirty="0">
                          <a:solidFill>
                            <a:schemeClr val="tx1"/>
                          </a:solidFill>
                          <a:latin typeface="BIZ UDゴシック" panose="020B0400000000000000" pitchFamily="49" charset="-128"/>
                          <a:ea typeface="BIZ UDゴシック" panose="020B0400000000000000" pitchFamily="49" charset="-128"/>
                        </a:rPr>
                        <a:t>兆円</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algn="l"/>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4076000"/>
                  </a:ext>
                </a:extLst>
              </a:tr>
            </a:tbl>
          </a:graphicData>
        </a:graphic>
      </p:graphicFrame>
      <p:graphicFrame>
        <p:nvGraphicFramePr>
          <p:cNvPr id="8" name="表 3">
            <a:extLst>
              <a:ext uri="{FF2B5EF4-FFF2-40B4-BE49-F238E27FC236}">
                <a16:creationId xmlns:a16="http://schemas.microsoft.com/office/drawing/2014/main" id="{E0513322-FDDA-458F-97FB-86D32D326D81}"/>
              </a:ext>
            </a:extLst>
          </p:cNvPr>
          <p:cNvGraphicFramePr>
            <a:graphicFrameLocks noGrp="1"/>
          </p:cNvGraphicFramePr>
          <p:nvPr/>
        </p:nvGraphicFramePr>
        <p:xfrm>
          <a:off x="1829495" y="2030174"/>
          <a:ext cx="7146056" cy="450228"/>
        </p:xfrm>
        <a:graphic>
          <a:graphicData uri="http://schemas.openxmlformats.org/drawingml/2006/table">
            <a:tbl>
              <a:tblPr firstRow="1" bandRow="1">
                <a:tableStyleId>{2D5ABB26-0587-4C30-8999-92F81FD0307C}</a:tableStyleId>
              </a:tblPr>
              <a:tblGrid>
                <a:gridCol w="7146056">
                  <a:extLst>
                    <a:ext uri="{9D8B030D-6E8A-4147-A177-3AD203B41FA5}">
                      <a16:colId xmlns:a16="http://schemas.microsoft.com/office/drawing/2014/main" val="3822818661"/>
                    </a:ext>
                  </a:extLst>
                </a:gridCol>
              </a:tblGrid>
              <a:tr h="450228">
                <a:tc>
                  <a:txBody>
                    <a:bodyPr/>
                    <a:lstStyle/>
                    <a:p>
                      <a:pPr algn="l"/>
                      <a:r>
                        <a:rPr kumimoji="1" lang="ja-JP" altLang="en-US" sz="1200" dirty="0">
                          <a:latin typeface="BIZ UDゴシック" panose="020B0400000000000000" pitchFamily="49" charset="-128"/>
                          <a:ea typeface="BIZ UDゴシック" panose="020B0400000000000000" pitchFamily="49" charset="-128"/>
                        </a:rPr>
                        <a:t>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37256573"/>
                  </a:ext>
                </a:extLst>
              </a:tr>
            </a:tbl>
          </a:graphicData>
        </a:graphic>
      </p:graphicFrame>
      <p:sp>
        <p:nvSpPr>
          <p:cNvPr id="10" name="正方形/長方形 9"/>
          <p:cNvSpPr/>
          <p:nvPr/>
        </p:nvSpPr>
        <p:spPr>
          <a:xfrm>
            <a:off x="3801184" y="2027447"/>
            <a:ext cx="1086213"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2000</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11" name="正方形/長方形 10"/>
          <p:cNvSpPr/>
          <p:nvPr/>
        </p:nvSpPr>
        <p:spPr>
          <a:xfrm>
            <a:off x="2043817" y="2031033"/>
            <a:ext cx="1431760" cy="3077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世界の経済⇒</a:t>
            </a:r>
          </a:p>
        </p:txBody>
      </p:sp>
      <p:sp>
        <p:nvSpPr>
          <p:cNvPr id="12" name="正方形/長方形 11"/>
          <p:cNvSpPr/>
          <p:nvPr/>
        </p:nvSpPr>
        <p:spPr>
          <a:xfrm>
            <a:off x="1829495" y="2244241"/>
            <a:ext cx="1728721"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GDP</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）は対前年比増減率</a:t>
            </a:r>
          </a:p>
        </p:txBody>
      </p:sp>
      <p:sp>
        <p:nvSpPr>
          <p:cNvPr id="13" name="正方形/長方形 12"/>
          <p:cNvSpPr/>
          <p:nvPr/>
        </p:nvSpPr>
        <p:spPr>
          <a:xfrm>
            <a:off x="3419833" y="2191043"/>
            <a:ext cx="2245659"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34</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兆</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160</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億ドル</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(4.8</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4" name="正方形/長方形 13"/>
          <p:cNvSpPr/>
          <p:nvPr/>
        </p:nvSpPr>
        <p:spPr>
          <a:xfrm>
            <a:off x="5907075" y="2018541"/>
            <a:ext cx="1086213"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2010</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15" name="正方形/長方形 14"/>
          <p:cNvSpPr/>
          <p:nvPr/>
        </p:nvSpPr>
        <p:spPr>
          <a:xfrm>
            <a:off x="5335225" y="2182137"/>
            <a:ext cx="216816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66</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兆</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3650</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億ドル</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(5.4</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7724433" y="2018541"/>
            <a:ext cx="1086213"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2019</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a:t>
            </a:r>
          </a:p>
        </p:txBody>
      </p:sp>
      <p:sp>
        <p:nvSpPr>
          <p:cNvPr id="18" name="正方形/長方形 17"/>
          <p:cNvSpPr/>
          <p:nvPr/>
        </p:nvSpPr>
        <p:spPr>
          <a:xfrm>
            <a:off x="7143058" y="2182137"/>
            <a:ext cx="2000942"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87</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兆</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3908</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億ドル</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(2.8</a:t>
            </a:r>
            <a:r>
              <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r>
              <a:rPr kumimoji="0" lang="en-US" altLang="ja-JP"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0" lang="ja-JP" altLang="en-US" sz="12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24" name="正方形/長方形 23"/>
          <p:cNvSpPr/>
          <p:nvPr/>
        </p:nvSpPr>
        <p:spPr>
          <a:xfrm>
            <a:off x="2527805" y="3418728"/>
            <a:ext cx="792000" cy="276999"/>
          </a:xfrm>
          <a:prstGeom prst="rect">
            <a:avLst/>
          </a:prstGeom>
          <a:ln>
            <a:solidFill>
              <a:schemeClr val="tx1"/>
            </a:solidFill>
            <a:prstDash val="dash"/>
          </a:ln>
        </p:spPr>
        <p:txBody>
          <a:bodyPr wrap="square" lIns="72000" tIns="0" rIns="36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年で約</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35</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ﾎﾟｲﾝﾄ上昇</a:t>
            </a:r>
          </a:p>
        </p:txBody>
      </p:sp>
      <p:sp>
        <p:nvSpPr>
          <p:cNvPr id="25" name="正方形/長方形 24"/>
          <p:cNvSpPr/>
          <p:nvPr/>
        </p:nvSpPr>
        <p:spPr>
          <a:xfrm>
            <a:off x="4399769" y="3421342"/>
            <a:ext cx="792000" cy="276999"/>
          </a:xfrm>
          <a:prstGeom prst="rect">
            <a:avLst/>
          </a:prstGeom>
          <a:ln>
            <a:solidFill>
              <a:schemeClr val="tx1"/>
            </a:solidFill>
            <a:prstDash val="dash"/>
          </a:ln>
        </p:spPr>
        <p:txBody>
          <a:bodyPr wrap="square" lIns="72000" tIns="0" rIns="36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年で約</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32</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ﾎﾟｲﾝﾄ上昇</a:t>
            </a:r>
          </a:p>
        </p:txBody>
      </p:sp>
      <p:sp>
        <p:nvSpPr>
          <p:cNvPr id="26" name="正方形/長方形 25"/>
          <p:cNvSpPr/>
          <p:nvPr/>
        </p:nvSpPr>
        <p:spPr>
          <a:xfrm>
            <a:off x="6269828" y="3429969"/>
            <a:ext cx="792000" cy="276999"/>
          </a:xfrm>
          <a:prstGeom prst="rect">
            <a:avLst/>
          </a:prstGeom>
          <a:ln>
            <a:solidFill>
              <a:schemeClr val="tx1"/>
            </a:solidFill>
            <a:prstDash val="dash"/>
          </a:ln>
        </p:spPr>
        <p:txBody>
          <a:bodyPr wrap="square" lIns="72000" tIns="0" rIns="36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年で約</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38</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ﾎﾟｲﾝﾄ上昇</a:t>
            </a:r>
          </a:p>
        </p:txBody>
      </p:sp>
      <p:sp>
        <p:nvSpPr>
          <p:cNvPr id="27" name="正方形/長方形 26"/>
          <p:cNvSpPr/>
          <p:nvPr/>
        </p:nvSpPr>
        <p:spPr>
          <a:xfrm>
            <a:off x="8158784" y="3419400"/>
            <a:ext cx="792000" cy="276999"/>
          </a:xfrm>
          <a:prstGeom prst="rect">
            <a:avLst/>
          </a:prstGeom>
          <a:ln>
            <a:solidFill>
              <a:schemeClr val="tx1"/>
            </a:solidFill>
            <a:prstDash val="dash"/>
          </a:ln>
        </p:spPr>
        <p:txBody>
          <a:bodyPr wrap="square" lIns="72000" tIns="0" rIns="36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年で約</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ﾎﾟｲﾝﾄ上昇</a:t>
            </a:r>
          </a:p>
        </p:txBody>
      </p:sp>
      <p:sp>
        <p:nvSpPr>
          <p:cNvPr id="31" name="正方形/長方形 30">
            <a:extLst>
              <a:ext uri="{FF2B5EF4-FFF2-40B4-BE49-F238E27FC236}">
                <a16:creationId xmlns:a16="http://schemas.microsoft.com/office/drawing/2014/main" id="{9B800AE9-09A9-456C-9E95-505756143691}"/>
              </a:ext>
            </a:extLst>
          </p:cNvPr>
          <p:cNvSpPr/>
          <p:nvPr/>
        </p:nvSpPr>
        <p:spPr>
          <a:xfrm>
            <a:off x="2531044" y="3847773"/>
            <a:ext cx="792000" cy="276999"/>
          </a:xfrm>
          <a:prstGeom prst="rect">
            <a:avLst/>
          </a:prstGeom>
          <a:ln>
            <a:solidFill>
              <a:schemeClr val="tx1"/>
            </a:solidFill>
            <a:prstDash val="dash"/>
          </a:ln>
        </p:spPr>
        <p:txBody>
          <a:bodyPr wrap="square" lIns="72000" tIns="0" rIns="36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平均</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5.88</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32" name="正方形/長方形 31">
            <a:extLst>
              <a:ext uri="{FF2B5EF4-FFF2-40B4-BE49-F238E27FC236}">
                <a16:creationId xmlns:a16="http://schemas.microsoft.com/office/drawing/2014/main" id="{CB989398-5B1F-4D9A-B7F5-0D533CD50F9B}"/>
              </a:ext>
            </a:extLst>
          </p:cNvPr>
          <p:cNvSpPr/>
          <p:nvPr/>
        </p:nvSpPr>
        <p:spPr>
          <a:xfrm>
            <a:off x="4408563" y="3846057"/>
            <a:ext cx="792000" cy="276999"/>
          </a:xfrm>
          <a:prstGeom prst="rect">
            <a:avLst/>
          </a:prstGeom>
          <a:ln>
            <a:solidFill>
              <a:schemeClr val="tx1"/>
            </a:solidFill>
            <a:prstDash val="dash"/>
          </a:ln>
        </p:spPr>
        <p:txBody>
          <a:bodyPr wrap="square" lIns="72000" tIns="0" rIns="36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平均</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9.42</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33" name="正方形/長方形 32">
            <a:extLst>
              <a:ext uri="{FF2B5EF4-FFF2-40B4-BE49-F238E27FC236}">
                <a16:creationId xmlns:a16="http://schemas.microsoft.com/office/drawing/2014/main" id="{B5F94541-FF59-4FDD-866D-D23D92C505A0}"/>
              </a:ext>
            </a:extLst>
          </p:cNvPr>
          <p:cNvSpPr/>
          <p:nvPr/>
        </p:nvSpPr>
        <p:spPr>
          <a:xfrm>
            <a:off x="6261868" y="3837709"/>
            <a:ext cx="792000" cy="276999"/>
          </a:xfrm>
          <a:prstGeom prst="rect">
            <a:avLst/>
          </a:prstGeom>
          <a:ln>
            <a:solidFill>
              <a:schemeClr val="tx1"/>
            </a:solidFill>
            <a:prstDash val="dash"/>
          </a:ln>
        </p:spPr>
        <p:txBody>
          <a:bodyPr wrap="square" lIns="72000" tIns="0" rIns="36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平均</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3.99</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34" name="正方形/長方形 33">
            <a:extLst>
              <a:ext uri="{FF2B5EF4-FFF2-40B4-BE49-F238E27FC236}">
                <a16:creationId xmlns:a16="http://schemas.microsoft.com/office/drawing/2014/main" id="{50BF19DE-CAD8-4408-8A8D-88CA702BA2A1}"/>
              </a:ext>
            </a:extLst>
          </p:cNvPr>
          <p:cNvSpPr/>
          <p:nvPr/>
        </p:nvSpPr>
        <p:spPr>
          <a:xfrm>
            <a:off x="8158437" y="3843022"/>
            <a:ext cx="792000" cy="276999"/>
          </a:xfrm>
          <a:prstGeom prst="rect">
            <a:avLst/>
          </a:prstGeom>
          <a:ln>
            <a:solidFill>
              <a:schemeClr val="tx1"/>
            </a:solidFill>
            <a:prstDash val="dash"/>
          </a:ln>
        </p:spPr>
        <p:txBody>
          <a:bodyPr wrap="square" lIns="72000" tIns="0" rIns="36000" bIns="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平均</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4.11</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43" name="正方形/長方形 42">
            <a:extLst>
              <a:ext uri="{FF2B5EF4-FFF2-40B4-BE49-F238E27FC236}">
                <a16:creationId xmlns:a16="http://schemas.microsoft.com/office/drawing/2014/main" id="{CA7187BB-9030-4058-B394-0E3D8C87AC24}"/>
              </a:ext>
            </a:extLst>
          </p:cNvPr>
          <p:cNvSpPr/>
          <p:nvPr/>
        </p:nvSpPr>
        <p:spPr>
          <a:xfrm>
            <a:off x="2593348" y="5303574"/>
            <a:ext cx="756000" cy="108000"/>
          </a:xfrm>
          <a:prstGeom prst="rect">
            <a:avLst/>
          </a:prstGeom>
          <a:ln>
            <a:solidFill>
              <a:schemeClr val="tx1"/>
            </a:solidFill>
            <a:prstDash val="dash"/>
          </a:ln>
        </p:spPr>
        <p:txBody>
          <a:bodyPr wrap="square" lIns="72000" tIns="0" rIns="7200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第三次増加</a:t>
            </a:r>
          </a:p>
        </p:txBody>
      </p:sp>
      <p:sp>
        <p:nvSpPr>
          <p:cNvPr id="44" name="正方形/長方形 43">
            <a:extLst>
              <a:ext uri="{FF2B5EF4-FFF2-40B4-BE49-F238E27FC236}">
                <a16:creationId xmlns:a16="http://schemas.microsoft.com/office/drawing/2014/main" id="{D0718B9D-EFAA-4CC3-9270-D23AD41DE503}"/>
              </a:ext>
            </a:extLst>
          </p:cNvPr>
          <p:cNvSpPr/>
          <p:nvPr/>
        </p:nvSpPr>
        <p:spPr>
          <a:xfrm>
            <a:off x="4441575" y="5304494"/>
            <a:ext cx="756000" cy="108000"/>
          </a:xfrm>
          <a:prstGeom prst="rect">
            <a:avLst/>
          </a:prstGeom>
          <a:ln>
            <a:solidFill>
              <a:schemeClr val="tx1"/>
            </a:solidFill>
            <a:prstDash val="dash"/>
          </a:ln>
        </p:spPr>
        <p:txBody>
          <a:bodyPr wrap="square" lIns="72000" tIns="0" rIns="7200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第三次増加</a:t>
            </a:r>
          </a:p>
        </p:txBody>
      </p:sp>
      <p:sp>
        <p:nvSpPr>
          <p:cNvPr id="45" name="正方形/長方形 44">
            <a:extLst>
              <a:ext uri="{FF2B5EF4-FFF2-40B4-BE49-F238E27FC236}">
                <a16:creationId xmlns:a16="http://schemas.microsoft.com/office/drawing/2014/main" id="{1225B2FB-E3B3-45E7-8B7C-287CFDD0B57F}"/>
              </a:ext>
            </a:extLst>
          </p:cNvPr>
          <p:cNvSpPr/>
          <p:nvPr/>
        </p:nvSpPr>
        <p:spPr>
          <a:xfrm>
            <a:off x="6326430" y="5306927"/>
            <a:ext cx="756000" cy="108000"/>
          </a:xfrm>
          <a:prstGeom prst="rect">
            <a:avLst/>
          </a:prstGeom>
          <a:ln>
            <a:solidFill>
              <a:schemeClr val="tx1"/>
            </a:solidFill>
            <a:prstDash val="dash"/>
          </a:ln>
        </p:spPr>
        <p:txBody>
          <a:bodyPr wrap="square" lIns="72000" tIns="0" rIns="7200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第三次増加</a:t>
            </a:r>
          </a:p>
        </p:txBody>
      </p:sp>
      <p:sp>
        <p:nvSpPr>
          <p:cNvPr id="46" name="正方形/長方形 45">
            <a:extLst>
              <a:ext uri="{FF2B5EF4-FFF2-40B4-BE49-F238E27FC236}">
                <a16:creationId xmlns:a16="http://schemas.microsoft.com/office/drawing/2014/main" id="{0BEABA98-655C-4567-96A6-C7484AACA7D5}"/>
              </a:ext>
            </a:extLst>
          </p:cNvPr>
          <p:cNvSpPr/>
          <p:nvPr/>
        </p:nvSpPr>
        <p:spPr>
          <a:xfrm>
            <a:off x="8158437" y="5293847"/>
            <a:ext cx="787185" cy="107722"/>
          </a:xfrm>
          <a:prstGeom prst="rect">
            <a:avLst/>
          </a:prstGeom>
          <a:ln>
            <a:solidFill>
              <a:schemeClr val="tx1"/>
            </a:solidFill>
            <a:prstDash val="dash"/>
          </a:ln>
        </p:spPr>
        <p:txBody>
          <a:bodyPr wrap="square" lIns="72000" tIns="0" rIns="7200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固定化・硬直化</a:t>
            </a:r>
          </a:p>
        </p:txBody>
      </p:sp>
      <p:sp>
        <p:nvSpPr>
          <p:cNvPr id="55" name="右矢印 54"/>
          <p:cNvSpPr/>
          <p:nvPr/>
        </p:nvSpPr>
        <p:spPr>
          <a:xfrm rot="2720067">
            <a:off x="2588372" y="5602671"/>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58" name="右矢印 57"/>
          <p:cNvSpPr/>
          <p:nvPr/>
        </p:nvSpPr>
        <p:spPr>
          <a:xfrm rot="2720067">
            <a:off x="2581397" y="5454921"/>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59" name="右矢印 58"/>
          <p:cNvSpPr/>
          <p:nvPr/>
        </p:nvSpPr>
        <p:spPr>
          <a:xfrm rot="19102008">
            <a:off x="2594331" y="5740692"/>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0" name="右矢印 59"/>
          <p:cNvSpPr/>
          <p:nvPr/>
        </p:nvSpPr>
        <p:spPr>
          <a:xfrm rot="2720067">
            <a:off x="4481741" y="5599069"/>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1" name="右矢印 60"/>
          <p:cNvSpPr/>
          <p:nvPr/>
        </p:nvSpPr>
        <p:spPr>
          <a:xfrm rot="2720067">
            <a:off x="4473228" y="5459599"/>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2" name="右矢印 61"/>
          <p:cNvSpPr/>
          <p:nvPr/>
        </p:nvSpPr>
        <p:spPr>
          <a:xfrm rot="19102008">
            <a:off x="4477950" y="5746022"/>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3" name="右矢印 62"/>
          <p:cNvSpPr/>
          <p:nvPr/>
        </p:nvSpPr>
        <p:spPr>
          <a:xfrm rot="2720067">
            <a:off x="6311930" y="5597820"/>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5" name="右矢印 64"/>
          <p:cNvSpPr/>
          <p:nvPr/>
        </p:nvSpPr>
        <p:spPr>
          <a:xfrm rot="19102008">
            <a:off x="6326626" y="5726973"/>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7" name="右矢印 66"/>
          <p:cNvSpPr/>
          <p:nvPr/>
        </p:nvSpPr>
        <p:spPr>
          <a:xfrm rot="2720067">
            <a:off x="6311930" y="5468580"/>
            <a:ext cx="10520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8" name="右矢印 67"/>
          <p:cNvSpPr/>
          <p:nvPr/>
        </p:nvSpPr>
        <p:spPr>
          <a:xfrm>
            <a:off x="8213066" y="5448319"/>
            <a:ext cx="12012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9" name="右矢印 68"/>
          <p:cNvSpPr/>
          <p:nvPr/>
        </p:nvSpPr>
        <p:spPr>
          <a:xfrm>
            <a:off x="8213066" y="5594942"/>
            <a:ext cx="12012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70" name="右矢印 69"/>
          <p:cNvSpPr/>
          <p:nvPr/>
        </p:nvSpPr>
        <p:spPr>
          <a:xfrm>
            <a:off x="8213066" y="5733406"/>
            <a:ext cx="120120" cy="774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64" name="正方形/長方形 63">
            <a:extLst>
              <a:ext uri="{FF2B5EF4-FFF2-40B4-BE49-F238E27FC236}">
                <a16:creationId xmlns:a16="http://schemas.microsoft.com/office/drawing/2014/main" id="{CA7187BB-9030-4058-B394-0E3D8C87AC24}"/>
              </a:ext>
            </a:extLst>
          </p:cNvPr>
          <p:cNvSpPr/>
          <p:nvPr/>
        </p:nvSpPr>
        <p:spPr>
          <a:xfrm>
            <a:off x="1603735" y="5018937"/>
            <a:ext cx="1728240" cy="175295"/>
          </a:xfrm>
          <a:prstGeom prst="rect">
            <a:avLst/>
          </a:prstGeom>
          <a:ln>
            <a:solidFill>
              <a:schemeClr val="tx1"/>
            </a:solidFill>
            <a:prstDash val="dash"/>
          </a:ln>
        </p:spPr>
        <p:txBody>
          <a:bodyPr wrap="square" lIns="72000" tIns="36000" rIns="72000" bIns="36000" anchor="b" anchorCtr="0">
            <a:spAutoFit/>
          </a:bodyPr>
          <a:lstStyle/>
          <a:p>
            <a:pPr marL="0" marR="0" lvl="0" indent="0" algn="ctr" defTabSz="457200" rtl="0" eaLnBrk="1" fontAlgn="auto" latinLnBrk="0" hangingPunct="1">
              <a:lnSpc>
                <a:spcPts val="8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一次所得収支が</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年で約</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15.9</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sp>
        <p:nvSpPr>
          <p:cNvPr id="66" name="正方形/長方形 65">
            <a:extLst>
              <a:ext uri="{FF2B5EF4-FFF2-40B4-BE49-F238E27FC236}">
                <a16:creationId xmlns:a16="http://schemas.microsoft.com/office/drawing/2014/main" id="{CA7187BB-9030-4058-B394-0E3D8C87AC24}"/>
              </a:ext>
            </a:extLst>
          </p:cNvPr>
          <p:cNvSpPr/>
          <p:nvPr/>
        </p:nvSpPr>
        <p:spPr>
          <a:xfrm>
            <a:off x="3459017" y="5026030"/>
            <a:ext cx="1728240" cy="175295"/>
          </a:xfrm>
          <a:prstGeom prst="rect">
            <a:avLst/>
          </a:prstGeom>
          <a:ln>
            <a:solidFill>
              <a:schemeClr val="tx1"/>
            </a:solidFill>
            <a:prstDash val="dash"/>
          </a:ln>
        </p:spPr>
        <p:txBody>
          <a:bodyPr wrap="square" lIns="72000" tIns="36000" rIns="72000" bIns="36000" anchor="b" anchorCtr="0">
            <a:spAutoFit/>
          </a:bodyPr>
          <a:lstStyle/>
          <a:p>
            <a:pPr marL="0" marR="0" lvl="0" indent="0" algn="ctr" defTabSz="457200" rtl="0" eaLnBrk="1" fontAlgn="auto" latinLnBrk="0" hangingPunct="1">
              <a:lnSpc>
                <a:spcPts val="8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一次所得収支が</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年で約</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3.3</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sp>
        <p:nvSpPr>
          <p:cNvPr id="71" name="正方形/長方形 70">
            <a:extLst>
              <a:ext uri="{FF2B5EF4-FFF2-40B4-BE49-F238E27FC236}">
                <a16:creationId xmlns:a16="http://schemas.microsoft.com/office/drawing/2014/main" id="{CA7187BB-9030-4058-B394-0E3D8C87AC24}"/>
              </a:ext>
            </a:extLst>
          </p:cNvPr>
          <p:cNvSpPr/>
          <p:nvPr/>
        </p:nvSpPr>
        <p:spPr>
          <a:xfrm>
            <a:off x="5310336" y="5030773"/>
            <a:ext cx="1776373" cy="175295"/>
          </a:xfrm>
          <a:prstGeom prst="rect">
            <a:avLst/>
          </a:prstGeom>
          <a:ln>
            <a:solidFill>
              <a:schemeClr val="tx1"/>
            </a:solidFill>
            <a:prstDash val="dash"/>
          </a:ln>
        </p:spPr>
        <p:txBody>
          <a:bodyPr wrap="square" lIns="72000" tIns="36000" rIns="72000" bIns="36000" anchor="b" anchorCtr="0">
            <a:spAutoFit/>
          </a:bodyPr>
          <a:lstStyle/>
          <a:p>
            <a:pPr marL="0" marR="0" lvl="0" indent="0" algn="ctr" defTabSz="457200" rtl="0" eaLnBrk="1" fontAlgn="auto" latinLnBrk="0" hangingPunct="1">
              <a:lnSpc>
                <a:spcPts val="8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一次所得収支が</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年で約▲</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2.7</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sp>
        <p:nvSpPr>
          <p:cNvPr id="72" name="正方形/長方形 71">
            <a:extLst>
              <a:ext uri="{FF2B5EF4-FFF2-40B4-BE49-F238E27FC236}">
                <a16:creationId xmlns:a16="http://schemas.microsoft.com/office/drawing/2014/main" id="{CA7187BB-9030-4058-B394-0E3D8C87AC24}"/>
              </a:ext>
            </a:extLst>
          </p:cNvPr>
          <p:cNvSpPr/>
          <p:nvPr/>
        </p:nvSpPr>
        <p:spPr>
          <a:xfrm>
            <a:off x="7209788" y="5029133"/>
            <a:ext cx="1728240" cy="175295"/>
          </a:xfrm>
          <a:prstGeom prst="rect">
            <a:avLst/>
          </a:prstGeom>
          <a:ln>
            <a:solidFill>
              <a:schemeClr val="tx1"/>
            </a:solidFill>
            <a:prstDash val="dash"/>
          </a:ln>
        </p:spPr>
        <p:txBody>
          <a:bodyPr wrap="square" lIns="72000" tIns="36000" rIns="72000" bIns="36000" anchor="b" anchorCtr="0">
            <a:spAutoFit/>
          </a:bodyPr>
          <a:lstStyle/>
          <a:p>
            <a:pPr marL="0" marR="0" lvl="0" indent="0" algn="ctr" defTabSz="457200" rtl="0" eaLnBrk="1" fontAlgn="auto" latinLnBrk="0" hangingPunct="1">
              <a:lnSpc>
                <a:spcPts val="8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一次所得収支が</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年で約</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2.8</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cxnSp>
        <p:nvCxnSpPr>
          <p:cNvPr id="3" name="直線コネクタ 2"/>
          <p:cNvCxnSpPr/>
          <p:nvPr/>
        </p:nvCxnSpPr>
        <p:spPr>
          <a:xfrm flipV="1">
            <a:off x="3365646" y="5898169"/>
            <a:ext cx="1872719" cy="905312"/>
          </a:xfrm>
          <a:prstGeom prst="line">
            <a:avLst/>
          </a:prstGeom>
        </p:spPr>
        <p:style>
          <a:lnRef idx="1">
            <a:schemeClr val="accent1"/>
          </a:lnRef>
          <a:fillRef idx="0">
            <a:schemeClr val="accent1"/>
          </a:fillRef>
          <a:effectRef idx="0">
            <a:schemeClr val="accent1"/>
          </a:effectRef>
          <a:fontRef idx="minor">
            <a:schemeClr val="tx1"/>
          </a:fontRef>
        </p:style>
      </p:cxnSp>
      <p:sp>
        <p:nvSpPr>
          <p:cNvPr id="74" name="正方形/長方形 73">
            <a:extLst>
              <a:ext uri="{FF2B5EF4-FFF2-40B4-BE49-F238E27FC236}">
                <a16:creationId xmlns:a16="http://schemas.microsoft.com/office/drawing/2014/main" id="{CA7187BB-9030-4058-B394-0E3D8C87AC24}"/>
              </a:ext>
            </a:extLst>
          </p:cNvPr>
          <p:cNvSpPr/>
          <p:nvPr/>
        </p:nvSpPr>
        <p:spPr>
          <a:xfrm>
            <a:off x="1619377" y="6480465"/>
            <a:ext cx="1728000" cy="267184"/>
          </a:xfrm>
          <a:prstGeom prst="rect">
            <a:avLst/>
          </a:prstGeom>
          <a:ln>
            <a:solidFill>
              <a:schemeClr val="tx1"/>
            </a:solidFill>
            <a:prstDash val="dash"/>
          </a:ln>
        </p:spPr>
        <p:txBody>
          <a:bodyPr wrap="square" lIns="72000" tIns="18000" rIns="72000" bIns="18000" anchor="ctr" anchorCtr="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マネタリーベースが約</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倍に増大</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マネーストックも約</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2.5</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倍に増大</a:t>
            </a:r>
          </a:p>
        </p:txBody>
      </p:sp>
      <p:sp>
        <p:nvSpPr>
          <p:cNvPr id="75" name="正方形/長方形 74">
            <a:extLst>
              <a:ext uri="{FF2B5EF4-FFF2-40B4-BE49-F238E27FC236}">
                <a16:creationId xmlns:a16="http://schemas.microsoft.com/office/drawing/2014/main" id="{CA7187BB-9030-4058-B394-0E3D8C87AC24}"/>
              </a:ext>
            </a:extLst>
          </p:cNvPr>
          <p:cNvSpPr/>
          <p:nvPr/>
        </p:nvSpPr>
        <p:spPr>
          <a:xfrm>
            <a:off x="7206021" y="6403048"/>
            <a:ext cx="1769529" cy="382600"/>
          </a:xfrm>
          <a:prstGeom prst="rect">
            <a:avLst/>
          </a:prstGeom>
          <a:ln>
            <a:solidFill>
              <a:schemeClr val="tx1"/>
            </a:solidFill>
            <a:prstDash val="dash"/>
          </a:ln>
        </p:spPr>
        <p:txBody>
          <a:bodyPr wrap="square" lIns="36000" tIns="18000" rIns="36000" bIns="18000" anchor="ctr" anchorCtr="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マネタリーベースが約</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3.61</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倍になったがマネーストックは</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34</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％増大したにとどまる</a:t>
            </a:r>
          </a:p>
        </p:txBody>
      </p:sp>
      <p:sp>
        <p:nvSpPr>
          <p:cNvPr id="76" name="正方形/長方形 75">
            <a:extLst>
              <a:ext uri="{FF2B5EF4-FFF2-40B4-BE49-F238E27FC236}">
                <a16:creationId xmlns:a16="http://schemas.microsoft.com/office/drawing/2014/main" id="{CA7187BB-9030-4058-B394-0E3D8C87AC24}"/>
              </a:ext>
            </a:extLst>
          </p:cNvPr>
          <p:cNvSpPr/>
          <p:nvPr/>
        </p:nvSpPr>
        <p:spPr>
          <a:xfrm>
            <a:off x="5336247" y="6468839"/>
            <a:ext cx="1728000" cy="267184"/>
          </a:xfrm>
          <a:prstGeom prst="rect">
            <a:avLst/>
          </a:prstGeom>
          <a:ln>
            <a:solidFill>
              <a:schemeClr val="tx1"/>
            </a:solidFill>
            <a:prstDash val="dash"/>
          </a:ln>
        </p:spPr>
        <p:txBody>
          <a:bodyPr wrap="square" lIns="72000" tIns="18000" rIns="72000" bIns="18000" anchor="ctr" anchorCtr="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マネタリーベースが約</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4.7</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倍に増大</a:t>
            </a:r>
          </a:p>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マネーストックも約</a:t>
            </a:r>
            <a:r>
              <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4.7</a:t>
            </a: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倍に増大</a:t>
            </a:r>
          </a:p>
        </p:txBody>
      </p:sp>
      <p:sp>
        <p:nvSpPr>
          <p:cNvPr id="85" name="テキスト ボックス 84"/>
          <p:cNvSpPr txBox="1"/>
          <p:nvPr/>
        </p:nvSpPr>
        <p:spPr>
          <a:xfrm>
            <a:off x="153799" y="2336283"/>
            <a:ext cx="1568392" cy="44627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主要国と日本の比較</a:t>
            </a:r>
            <a:endParaRPr kumimoji="0" lang="en-US" altLang="ja-JP" sz="12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100" b="1" dirty="0">
                <a:solidFill>
                  <a:prstClr val="white"/>
                </a:solidFill>
                <a:latin typeface="BIZ UDゴシック" panose="020B0400000000000000" pitchFamily="49" charset="-128"/>
                <a:ea typeface="BIZ UDゴシック" panose="020B0400000000000000" pitchFamily="49" charset="-128"/>
              </a:rPr>
              <a:t>（</a:t>
            </a:r>
            <a:r>
              <a:rPr lang="en-US" altLang="ja-JP" sz="1100" b="1" dirty="0">
                <a:solidFill>
                  <a:prstClr val="white"/>
                </a:solidFill>
                <a:latin typeface="BIZ UDゴシック" panose="020B0400000000000000" pitchFamily="49" charset="-128"/>
                <a:ea typeface="BIZ UDゴシック" panose="020B0400000000000000" pitchFamily="49" charset="-128"/>
              </a:rPr>
              <a:t>2000</a:t>
            </a:r>
            <a:r>
              <a:rPr lang="ja-JP" altLang="en-US" sz="1100" b="1" dirty="0">
                <a:solidFill>
                  <a:prstClr val="white"/>
                </a:solidFill>
                <a:latin typeface="BIZ UDゴシック" panose="020B0400000000000000" pitchFamily="49" charset="-128"/>
                <a:ea typeface="BIZ UDゴシック" panose="020B0400000000000000" pitchFamily="49" charset="-128"/>
              </a:rPr>
              <a:t>～</a:t>
            </a:r>
            <a:r>
              <a:rPr lang="en-US" altLang="ja-JP" sz="1100" b="1" dirty="0">
                <a:solidFill>
                  <a:prstClr val="white"/>
                </a:solidFill>
                <a:latin typeface="BIZ UDゴシック" panose="020B0400000000000000" pitchFamily="49" charset="-128"/>
                <a:ea typeface="BIZ UDゴシック" panose="020B0400000000000000" pitchFamily="49" charset="-128"/>
              </a:rPr>
              <a:t>2019</a:t>
            </a:r>
            <a:r>
              <a:rPr lang="ja-JP" altLang="en-US" sz="1100" b="1" dirty="0">
                <a:solidFill>
                  <a:prstClr val="white"/>
                </a:solidFill>
                <a:latin typeface="BIZ UDゴシック" panose="020B0400000000000000" pitchFamily="49" charset="-128"/>
                <a:ea typeface="BIZ UDゴシック" panose="020B0400000000000000" pitchFamily="49" charset="-128"/>
              </a:rPr>
              <a:t>年）</a:t>
            </a:r>
            <a:endParaRPr kumimoji="0" lang="ja-JP" altLang="ja-JP" sz="11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57" name="正方形/長方形 56"/>
          <p:cNvSpPr/>
          <p:nvPr/>
        </p:nvSpPr>
        <p:spPr>
          <a:xfrm>
            <a:off x="5310336" y="108851"/>
            <a:ext cx="4687257" cy="20005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第３回「副首都ビジョン」のバージョンアップに向けた有識者意見交換会資料に一部追記</a:t>
            </a:r>
          </a:p>
        </p:txBody>
      </p:sp>
      <p:sp>
        <p:nvSpPr>
          <p:cNvPr id="91" name="正方形/長方形 90"/>
          <p:cNvSpPr/>
          <p:nvPr/>
        </p:nvSpPr>
        <p:spPr>
          <a:xfrm>
            <a:off x="-154059" y="-68263"/>
            <a:ext cx="1132519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１．世界経済の動き</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①主要国と日本の比較</a:t>
            </a:r>
            <a:r>
              <a:rPr lang="en-US" altLang="ja-JP" sz="2000" b="1" dirty="0">
                <a:latin typeface="BIZ UDゴシック" panose="020B0400000000000000" pitchFamily="49" charset="-128"/>
                <a:ea typeface="BIZ UDゴシック" panose="020B0400000000000000" pitchFamily="49" charset="-128"/>
              </a:rPr>
              <a:t>】</a:t>
            </a:r>
          </a:p>
        </p:txBody>
      </p:sp>
      <p:sp>
        <p:nvSpPr>
          <p:cNvPr id="77" name="正方形/長方形 76"/>
          <p:cNvSpPr/>
          <p:nvPr/>
        </p:nvSpPr>
        <p:spPr>
          <a:xfrm>
            <a:off x="160896" y="306309"/>
            <a:ext cx="8875901" cy="166064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lnSpc>
                <a:spcPts val="1500"/>
              </a:lnSpc>
              <a:buFont typeface="Wingdings" panose="05000000000000000000" pitchFamily="2" charset="2"/>
              <a:buChar char="p"/>
            </a:pPr>
            <a:r>
              <a:rPr lang="en-US" altLang="ja-JP"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2000</a:t>
            </a:r>
            <a:r>
              <a:rPr lang="ja-JP" altLang="en-US"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en-US" altLang="ja-JP"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年の世界経済の動きをみると、日本は生産性が低く、産業構造が固定化した状況。</a:t>
            </a:r>
            <a:endParaRPr lang="en-US" altLang="ja-JP"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500"/>
              </a:lnSpc>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生産性の低い企業が退出せず経済の新陳代謝が進んでいない、経済や社会全般におけるデジタル化の遅れ　など</a:t>
            </a:r>
            <a:endParaRPr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nSpc>
                <a:spcPts val="1500"/>
              </a:lnSpc>
              <a:spcBef>
                <a:spcPts val="600"/>
              </a:spcBef>
              <a:buFont typeface="Wingdings" panose="05000000000000000000" pitchFamily="2" charset="2"/>
              <a:buChar char="p"/>
            </a:pPr>
            <a:r>
              <a:rPr lang="ja-JP" altLang="en-US"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労働、人材面では、失業率は低いが、成長分野へのシフトが進まず、賃金も横ばい。女性の労働参加も限定的。</a:t>
            </a:r>
            <a:endParaRPr lang="en-US" altLang="ja-JP"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500"/>
              </a:lnSpc>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企業と労働者の固着性の高さ、企業に紐づく制度（社会保障等）が多く転職への心理的ハードルが高い　など</a:t>
            </a:r>
            <a:endParaRPr lang="en-US" altLang="ja-JP"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marL="285750" indent="-285750">
              <a:lnSpc>
                <a:spcPts val="1500"/>
              </a:lnSpc>
              <a:spcBef>
                <a:spcPts val="600"/>
              </a:spcBef>
              <a:buFont typeface="Wingdings" panose="05000000000000000000" pitchFamily="2" charset="2"/>
              <a:buChar char="p"/>
            </a:pPr>
            <a:r>
              <a:rPr lang="ja-JP" altLang="en-US"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資金、投資面では、消費や設備投資が不活発で、マネタリーベースの拡大がマネーストックの増加につながっていない。</a:t>
            </a:r>
            <a:endParaRPr lang="en-US" altLang="ja-JP"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500"/>
              </a:lnSpc>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a:t>
            </a:r>
            <a:r>
              <a:rPr lang="ja-JP" altLang="en-US" sz="12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リスクマネーの共有体制が不十分、将来の不確実性の高まり等で資金需要への展望が見いだせない　など</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スライド番号プレースホルダー 2">
            <a:extLst>
              <a:ext uri="{FF2B5EF4-FFF2-40B4-BE49-F238E27FC236}">
                <a16:creationId xmlns:a16="http://schemas.microsoft.com/office/drawing/2014/main" id="{49525EFE-FC2D-290A-7B5F-8A07B8D29885}"/>
              </a:ext>
            </a:extLst>
          </p:cNvPr>
          <p:cNvSpPr>
            <a:spLocks noGrp="1"/>
          </p:cNvSpPr>
          <p:nvPr>
            <p:ph type="sldNum" sz="quarter" idx="12"/>
          </p:nvPr>
        </p:nvSpPr>
        <p:spPr>
          <a:xfrm>
            <a:off x="7162129" y="6517360"/>
            <a:ext cx="2057400" cy="365125"/>
          </a:xfrm>
        </p:spPr>
        <p:txBody>
          <a:bodyPr/>
          <a:lstStyle/>
          <a:p>
            <a:r>
              <a:rPr kumimoji="1" lang="en-US" altLang="ja-JP" dirty="0"/>
              <a:t>2</a:t>
            </a:r>
            <a:endParaRPr kumimoji="1" lang="ja-JP" altLang="en-US" dirty="0"/>
          </a:p>
        </p:txBody>
      </p:sp>
    </p:spTree>
    <p:extLst>
      <p:ext uri="{BB962C8B-B14F-4D97-AF65-F5344CB8AC3E}">
        <p14:creationId xmlns:p14="http://schemas.microsoft.com/office/powerpoint/2010/main" val="486445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3">
            <a:extLst>
              <a:ext uri="{FF2B5EF4-FFF2-40B4-BE49-F238E27FC236}">
                <a16:creationId xmlns:a16="http://schemas.microsoft.com/office/drawing/2014/main" id="{E0513322-FDDA-458F-97FB-86D32D326D81}"/>
              </a:ext>
            </a:extLst>
          </p:cNvPr>
          <p:cNvGraphicFramePr>
            <a:graphicFrameLocks noGrp="1"/>
          </p:cNvGraphicFramePr>
          <p:nvPr/>
        </p:nvGraphicFramePr>
        <p:xfrm>
          <a:off x="78910" y="76461"/>
          <a:ext cx="9013087" cy="3832077"/>
        </p:xfrm>
        <a:graphic>
          <a:graphicData uri="http://schemas.openxmlformats.org/drawingml/2006/table">
            <a:tbl>
              <a:tblPr firstRow="1" bandRow="1">
                <a:tableStyleId>{2D5ABB26-0587-4C30-8999-92F81FD0307C}</a:tableStyleId>
              </a:tblPr>
              <a:tblGrid>
                <a:gridCol w="1309087">
                  <a:extLst>
                    <a:ext uri="{9D8B030D-6E8A-4147-A177-3AD203B41FA5}">
                      <a16:colId xmlns:a16="http://schemas.microsoft.com/office/drawing/2014/main" val="3822818661"/>
                    </a:ext>
                  </a:extLst>
                </a:gridCol>
                <a:gridCol w="1944000">
                  <a:extLst>
                    <a:ext uri="{9D8B030D-6E8A-4147-A177-3AD203B41FA5}">
                      <a16:colId xmlns:a16="http://schemas.microsoft.com/office/drawing/2014/main" val="3922357223"/>
                    </a:ext>
                  </a:extLst>
                </a:gridCol>
                <a:gridCol w="1944000">
                  <a:extLst>
                    <a:ext uri="{9D8B030D-6E8A-4147-A177-3AD203B41FA5}">
                      <a16:colId xmlns:a16="http://schemas.microsoft.com/office/drawing/2014/main" val="1586775745"/>
                    </a:ext>
                  </a:extLst>
                </a:gridCol>
                <a:gridCol w="1944000">
                  <a:extLst>
                    <a:ext uri="{9D8B030D-6E8A-4147-A177-3AD203B41FA5}">
                      <a16:colId xmlns:a16="http://schemas.microsoft.com/office/drawing/2014/main" val="1436176693"/>
                    </a:ext>
                  </a:extLst>
                </a:gridCol>
                <a:gridCol w="1872000">
                  <a:extLst>
                    <a:ext uri="{9D8B030D-6E8A-4147-A177-3AD203B41FA5}">
                      <a16:colId xmlns:a16="http://schemas.microsoft.com/office/drawing/2014/main" val="1878274787"/>
                    </a:ext>
                  </a:extLst>
                </a:gridCol>
              </a:tblGrid>
              <a:tr h="220351">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アメリカ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欧州</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EU</a:t>
                      </a:r>
                      <a:r>
                        <a:rPr kumimoji="1" lang="ja-JP" altLang="en-US" sz="800" dirty="0">
                          <a:latin typeface="BIZ UDゴシック" panose="020B0400000000000000" pitchFamily="49" charset="-128"/>
                          <a:ea typeface="BIZ UDゴシック" panose="020B0400000000000000" pitchFamily="49" charset="-128"/>
                        </a:rPr>
                        <a:t>又はユーロ圏）</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中国</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日本</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37256573"/>
                  </a:ext>
                </a:extLst>
              </a:tr>
              <a:tr h="4101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BIZ UDゴシック" panose="020B0400000000000000" pitchFamily="49" charset="-128"/>
                          <a:ea typeface="BIZ UDゴシック" panose="020B0400000000000000" pitchFamily="49" charset="-128"/>
                        </a:rPr>
                        <a:t>企業の内部留保</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2005</a:t>
                      </a:r>
                      <a:r>
                        <a:rPr kumimoji="1" lang="ja-JP" altLang="en-US" sz="800" dirty="0">
                          <a:solidFill>
                            <a:schemeClr val="tx1"/>
                          </a:solidFill>
                          <a:latin typeface="BIZ UDゴシック" panose="020B0400000000000000" pitchFamily="49" charset="-128"/>
                          <a:ea typeface="BIZ UDゴシック" panose="020B0400000000000000" pitchFamily="49" charset="-128"/>
                        </a:rPr>
                        <a:t>年の</a:t>
                      </a:r>
                      <a:r>
                        <a:rPr kumimoji="1" lang="en-US" altLang="ja-JP" sz="800" dirty="0">
                          <a:solidFill>
                            <a:schemeClr val="tx1"/>
                          </a:solidFill>
                          <a:latin typeface="BIZ UDゴシック" panose="020B0400000000000000" pitchFamily="49" charset="-128"/>
                          <a:ea typeface="BIZ UDゴシック" panose="020B0400000000000000" pitchFamily="49" charset="-128"/>
                        </a:rPr>
                        <a:t>GDP</a:t>
                      </a:r>
                      <a:r>
                        <a:rPr kumimoji="1" lang="ja-JP" altLang="en-US" sz="800" dirty="0">
                          <a:solidFill>
                            <a:schemeClr val="tx1"/>
                          </a:solidFill>
                          <a:latin typeface="BIZ UDゴシック" panose="020B0400000000000000" pitchFamily="49" charset="-128"/>
                          <a:ea typeface="BIZ UDゴシック" panose="020B0400000000000000" pitchFamily="49" charset="-128"/>
                        </a:rPr>
                        <a:t>＝</a:t>
                      </a:r>
                      <a:r>
                        <a:rPr kumimoji="1" lang="en-US" altLang="ja-JP" sz="800" dirty="0">
                          <a:solidFill>
                            <a:schemeClr val="tx1"/>
                          </a:solidFill>
                          <a:latin typeface="BIZ UDゴシック" panose="020B0400000000000000" pitchFamily="49" charset="-128"/>
                          <a:ea typeface="BIZ UDゴシック" panose="020B0400000000000000" pitchFamily="49" charset="-128"/>
                        </a:rPr>
                        <a:t>100</a:t>
                      </a:r>
                      <a:r>
                        <a:rPr kumimoji="1" lang="ja-JP" altLang="en-US" sz="800" dirty="0">
                          <a:solidFill>
                            <a:schemeClr val="tx1"/>
                          </a:solidFill>
                          <a:latin typeface="BIZ UDゴシック" panose="020B0400000000000000" pitchFamily="49" charset="-128"/>
                          <a:ea typeface="BIZ UDゴシック" panose="020B0400000000000000" pitchFamily="49" charset="-128"/>
                        </a:rPr>
                        <a:t>）</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00" dirty="0">
                          <a:solidFill>
                            <a:schemeClr val="tx1"/>
                          </a:solidFill>
                          <a:latin typeface="BIZ UDゴシック" panose="020B0400000000000000" pitchFamily="49" charset="-128"/>
                          <a:ea typeface="BIZ UDゴシック" panose="020B0400000000000000" pitchFamily="49" charset="-128"/>
                        </a:rPr>
                        <a:t>→欧州はﾌﾗﾝｽの例</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US" altLang="ja-JP" sz="900" dirty="0">
                          <a:latin typeface="BIZ UDゴシック" panose="020B0400000000000000" pitchFamily="49" charset="-128"/>
                          <a:ea typeface="BIZ UDゴシック" panose="020B0400000000000000" pitchFamily="49" charset="-128"/>
                        </a:rPr>
                        <a:t>05</a:t>
                      </a:r>
                      <a:r>
                        <a:rPr lang="ja-JP" altLang="en-US" sz="900" dirty="0">
                          <a:latin typeface="BIZ UDゴシック" panose="020B0400000000000000" pitchFamily="49" charset="-128"/>
                          <a:ea typeface="BIZ UDゴシック" panose="020B0400000000000000" pitchFamily="49" charset="-128"/>
                        </a:rPr>
                        <a:t>年　約</a:t>
                      </a:r>
                      <a:r>
                        <a:rPr lang="en-US" altLang="ja-JP" sz="900" dirty="0">
                          <a:latin typeface="BIZ UDゴシック" panose="020B0400000000000000" pitchFamily="49" charset="-128"/>
                          <a:ea typeface="BIZ UDゴシック" panose="020B0400000000000000" pitchFamily="49" charset="-128"/>
                        </a:rPr>
                        <a:t>14</a:t>
                      </a:r>
                      <a:r>
                        <a:rPr lang="ja-JP" altLang="en-US" sz="900" dirty="0">
                          <a:latin typeface="BIZ UDゴシック" panose="020B0400000000000000" pitchFamily="49" charset="-128"/>
                          <a:ea typeface="BIZ UDゴシック" panose="020B0400000000000000" pitchFamily="49" charset="-128"/>
                        </a:rPr>
                        <a:t>％　</a:t>
                      </a:r>
                      <a:endParaRPr lang="en-US" altLang="ja-JP" sz="900" dirty="0">
                        <a:latin typeface="BIZ UDゴシック" panose="020B0400000000000000" pitchFamily="49" charset="-128"/>
                        <a:ea typeface="BIZ UDゴシック" panose="020B0400000000000000" pitchFamily="49" charset="-128"/>
                      </a:endParaRPr>
                    </a:p>
                    <a:p>
                      <a:pPr algn="l"/>
                      <a:r>
                        <a:rPr lang="en-US" altLang="ja-JP" sz="900" dirty="0">
                          <a:latin typeface="BIZ UDゴシック" panose="020B0400000000000000" pitchFamily="49" charset="-128"/>
                          <a:ea typeface="BIZ UDゴシック" panose="020B0400000000000000" pitchFamily="49" charset="-128"/>
                        </a:rPr>
                        <a:t>16</a:t>
                      </a:r>
                      <a:r>
                        <a:rPr lang="ja-JP" altLang="en-US" sz="900" dirty="0">
                          <a:latin typeface="BIZ UDゴシック" panose="020B0400000000000000" pitchFamily="49" charset="-128"/>
                          <a:ea typeface="BIZ UDゴシック" panose="020B0400000000000000" pitchFamily="49" charset="-128"/>
                        </a:rPr>
                        <a:t>年  約</a:t>
                      </a:r>
                      <a:r>
                        <a:rPr lang="en-US" altLang="ja-JP" sz="900" dirty="0">
                          <a:latin typeface="BIZ UDゴシック" panose="020B0400000000000000" pitchFamily="49" charset="-128"/>
                          <a:ea typeface="BIZ UDゴシック" panose="020B0400000000000000" pitchFamily="49" charset="-128"/>
                        </a:rPr>
                        <a:t>30</a:t>
                      </a:r>
                      <a:r>
                        <a:rPr lang="ja-JP" altLang="en-US" sz="900" dirty="0">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900" dirty="0">
                          <a:latin typeface="BIZ UDゴシック" panose="020B0400000000000000" pitchFamily="49" charset="-128"/>
                          <a:ea typeface="BIZ UDゴシック" panose="020B0400000000000000" pitchFamily="49" charset="-128"/>
                        </a:rPr>
                        <a:t>05</a:t>
                      </a:r>
                      <a:r>
                        <a:rPr lang="ja-JP" altLang="en-US" sz="900" dirty="0">
                          <a:latin typeface="BIZ UDゴシック" panose="020B0400000000000000" pitchFamily="49" charset="-128"/>
                          <a:ea typeface="BIZ UDゴシック" panose="020B0400000000000000" pitchFamily="49" charset="-128"/>
                        </a:rPr>
                        <a:t>年　約</a:t>
                      </a:r>
                      <a:r>
                        <a:rPr lang="en-US" altLang="ja-JP" sz="900" dirty="0">
                          <a:latin typeface="BIZ UDゴシック" panose="020B0400000000000000" pitchFamily="49" charset="-128"/>
                          <a:ea typeface="BIZ UDゴシック" panose="020B0400000000000000" pitchFamily="49" charset="-128"/>
                        </a:rPr>
                        <a:t>16</a:t>
                      </a:r>
                      <a:r>
                        <a:rPr lang="ja-JP" altLang="en-US" sz="900" dirty="0">
                          <a:latin typeface="BIZ UDゴシック" panose="020B0400000000000000" pitchFamily="49" charset="-128"/>
                          <a:ea typeface="BIZ UDゴシック" panose="020B0400000000000000" pitchFamily="49" charset="-128"/>
                        </a:rPr>
                        <a:t>％　</a:t>
                      </a:r>
                      <a:endParaRPr lang="en-US" altLang="ja-JP" sz="900" dirty="0">
                        <a:latin typeface="BIZ UDゴシック" panose="020B0400000000000000" pitchFamily="49" charset="-128"/>
                        <a:ea typeface="BIZ UDゴシック" panose="020B0400000000000000" pitchFamily="49" charset="-128"/>
                      </a:endParaRPr>
                    </a:p>
                    <a:p>
                      <a:pPr algn="l"/>
                      <a:r>
                        <a:rPr lang="en-US" altLang="ja-JP" sz="900" dirty="0">
                          <a:latin typeface="BIZ UDゴシック" panose="020B0400000000000000" pitchFamily="49" charset="-128"/>
                          <a:ea typeface="BIZ UDゴシック" panose="020B0400000000000000" pitchFamily="49" charset="-128"/>
                        </a:rPr>
                        <a:t>16</a:t>
                      </a:r>
                      <a:r>
                        <a:rPr lang="ja-JP" altLang="en-US" sz="900" dirty="0">
                          <a:latin typeface="BIZ UDゴシック" panose="020B0400000000000000" pitchFamily="49" charset="-128"/>
                          <a:ea typeface="BIZ UDゴシック" panose="020B0400000000000000" pitchFamily="49" charset="-128"/>
                        </a:rPr>
                        <a:t>年  約</a:t>
                      </a:r>
                      <a:r>
                        <a:rPr lang="en-US" altLang="ja-JP" sz="900" dirty="0">
                          <a:latin typeface="BIZ UDゴシック" panose="020B0400000000000000" pitchFamily="49" charset="-128"/>
                          <a:ea typeface="BIZ UDゴシック" panose="020B0400000000000000" pitchFamily="49" charset="-128"/>
                        </a:rPr>
                        <a:t>56</a:t>
                      </a:r>
                      <a:r>
                        <a:rPr lang="ja-JP" altLang="en-US" sz="900" dirty="0">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900" dirty="0">
                          <a:latin typeface="BIZ UDゴシック" panose="020B0400000000000000" pitchFamily="49" charset="-128"/>
                          <a:ea typeface="BIZ UDゴシック" panose="020B0400000000000000" pitchFamily="49" charset="-128"/>
                        </a:rPr>
                        <a:t>05</a:t>
                      </a:r>
                      <a:r>
                        <a:rPr lang="ja-JP" altLang="en-US" sz="900" dirty="0">
                          <a:latin typeface="BIZ UDゴシック" panose="020B0400000000000000" pitchFamily="49" charset="-128"/>
                          <a:ea typeface="BIZ UDゴシック" panose="020B0400000000000000" pitchFamily="49" charset="-128"/>
                        </a:rPr>
                        <a:t>年　約４％</a:t>
                      </a:r>
                      <a:endParaRPr lang="en-US" altLang="ja-JP" sz="900" dirty="0">
                        <a:latin typeface="BIZ UDゴシック" panose="020B0400000000000000" pitchFamily="49" charset="-128"/>
                        <a:ea typeface="BIZ UDゴシック" panose="020B0400000000000000" pitchFamily="49" charset="-128"/>
                      </a:endParaRPr>
                    </a:p>
                    <a:p>
                      <a:pPr algn="l"/>
                      <a:r>
                        <a:rPr lang="en-US" altLang="ja-JP" sz="900" dirty="0">
                          <a:latin typeface="BIZ UDゴシック" panose="020B0400000000000000" pitchFamily="49" charset="-128"/>
                          <a:ea typeface="BIZ UDゴシック" panose="020B0400000000000000" pitchFamily="49" charset="-128"/>
                        </a:rPr>
                        <a:t>16</a:t>
                      </a:r>
                      <a:r>
                        <a:rPr lang="ja-JP" altLang="en-US" sz="900" dirty="0">
                          <a:latin typeface="BIZ UDゴシック" panose="020B0400000000000000" pitchFamily="49" charset="-128"/>
                          <a:ea typeface="BIZ UDゴシック" panose="020B0400000000000000" pitchFamily="49" charset="-128"/>
                        </a:rPr>
                        <a:t>年  約</a:t>
                      </a:r>
                      <a:r>
                        <a:rPr lang="en-US" altLang="ja-JP" sz="900" dirty="0">
                          <a:latin typeface="BIZ UDゴシック" panose="020B0400000000000000" pitchFamily="49" charset="-128"/>
                          <a:ea typeface="BIZ UDゴシック" panose="020B0400000000000000" pitchFamily="49" charset="-128"/>
                        </a:rPr>
                        <a:t>52</a:t>
                      </a:r>
                      <a:r>
                        <a:rPr lang="ja-JP" altLang="en-US" sz="900" dirty="0">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altLang="ja-JP" sz="900" dirty="0">
                          <a:latin typeface="BIZ UDゴシック" panose="020B0400000000000000" pitchFamily="49" charset="-128"/>
                          <a:ea typeface="BIZ UDゴシック" panose="020B0400000000000000" pitchFamily="49" charset="-128"/>
                        </a:rPr>
                        <a:t>05</a:t>
                      </a:r>
                      <a:r>
                        <a:rPr lang="ja-JP" altLang="en-US" sz="900" dirty="0">
                          <a:latin typeface="BIZ UDゴシック" panose="020B0400000000000000" pitchFamily="49" charset="-128"/>
                          <a:ea typeface="BIZ UDゴシック" panose="020B0400000000000000" pitchFamily="49" charset="-128"/>
                        </a:rPr>
                        <a:t>年 約 </a:t>
                      </a:r>
                      <a:r>
                        <a:rPr lang="en-US" altLang="ja-JP" sz="900" dirty="0">
                          <a:latin typeface="BIZ UDゴシック" panose="020B0400000000000000" pitchFamily="49" charset="-128"/>
                          <a:ea typeface="BIZ UDゴシック" panose="020B0400000000000000" pitchFamily="49" charset="-128"/>
                        </a:rPr>
                        <a:t>20</a:t>
                      </a:r>
                      <a:r>
                        <a:rPr lang="ja-JP" altLang="en-US" sz="900" dirty="0">
                          <a:latin typeface="BIZ UDゴシック" panose="020B0400000000000000" pitchFamily="49" charset="-128"/>
                          <a:ea typeface="BIZ UDゴシック" panose="020B0400000000000000" pitchFamily="49" charset="-128"/>
                        </a:rPr>
                        <a:t>％</a:t>
                      </a:r>
                      <a:endParaRPr lang="en-US" altLang="ja-JP" sz="900" dirty="0">
                        <a:latin typeface="BIZ UDゴシック" panose="020B0400000000000000" pitchFamily="49" charset="-128"/>
                        <a:ea typeface="BIZ UDゴシック" panose="020B0400000000000000" pitchFamily="49" charset="-128"/>
                      </a:endParaRPr>
                    </a:p>
                    <a:p>
                      <a:pPr algn="l"/>
                      <a:r>
                        <a:rPr lang="en-US" altLang="ja-JP" sz="900" dirty="0">
                          <a:latin typeface="BIZ UDゴシック" panose="020B0400000000000000" pitchFamily="49" charset="-128"/>
                          <a:ea typeface="BIZ UDゴシック" panose="020B0400000000000000" pitchFamily="49" charset="-128"/>
                        </a:rPr>
                        <a:t>16</a:t>
                      </a:r>
                      <a:r>
                        <a:rPr lang="ja-JP" altLang="en-US" sz="900" dirty="0">
                          <a:latin typeface="BIZ UDゴシック" panose="020B0400000000000000" pitchFamily="49" charset="-128"/>
                          <a:ea typeface="BIZ UDゴシック" panose="020B0400000000000000" pitchFamily="49" charset="-128"/>
                        </a:rPr>
                        <a:t>年 約</a:t>
                      </a:r>
                      <a:r>
                        <a:rPr lang="en-US" altLang="ja-JP" sz="900" dirty="0">
                          <a:latin typeface="BIZ UDゴシック" panose="020B0400000000000000" pitchFamily="49" charset="-128"/>
                          <a:ea typeface="BIZ UDゴシック" panose="020B0400000000000000" pitchFamily="49" charset="-128"/>
                        </a:rPr>
                        <a:t>122</a:t>
                      </a:r>
                      <a:r>
                        <a:rPr lang="ja-JP" altLang="en-US" sz="900" dirty="0">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6696344"/>
                  </a:ext>
                </a:extLst>
              </a:tr>
              <a:tr h="410159">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労働市場の流動性</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主要国と比較して労働市場の流動性が高い</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800" dirty="0">
                          <a:solidFill>
                            <a:schemeClr val="tx1"/>
                          </a:solidFill>
                          <a:latin typeface="BIZ UDゴシック" panose="020B0400000000000000" pitchFamily="49" charset="-128"/>
                          <a:ea typeface="BIZ UDゴシック" panose="020B0400000000000000" pitchFamily="49" charset="-128"/>
                        </a:rPr>
                        <a:t>ﾌﾗﾝｽ、ﾄﾞｲﾂ、英国は、労働市場の流動性が日本よりは高いが、主要国と比較して低い</a:t>
                      </a:r>
                      <a:endParaRPr kumimoji="1" lang="en-US" altLang="ja-JP" sz="8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主要国と比較して労働市場の流動性が低い</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385898"/>
                  </a:ext>
                </a:extLst>
              </a:tr>
              <a:tr h="410159">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平均賃金</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→欧州はﾌﾗﾝｽの例、</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　　中国は上海市の例</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（中国のみ月額・最低賃金）</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55,366</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61,048</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66,383</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38,782</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44,325</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47,112</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445</a:t>
                      </a:r>
                      <a:r>
                        <a:rPr kumimoji="1" lang="ja-JP" altLang="en-US" sz="900" dirty="0">
                          <a:solidFill>
                            <a:schemeClr val="tx1"/>
                          </a:solidFill>
                          <a:latin typeface="BIZ UDゴシック" panose="020B0400000000000000" pitchFamily="49" charset="-128"/>
                          <a:ea typeface="BIZ UDゴシック" panose="020B0400000000000000" pitchFamily="49" charset="-128"/>
                        </a:rPr>
                        <a:t>元</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1,120</a:t>
                      </a:r>
                      <a:r>
                        <a:rPr kumimoji="1" lang="ja-JP" altLang="en-US" sz="900" dirty="0">
                          <a:solidFill>
                            <a:schemeClr val="tx1"/>
                          </a:solidFill>
                          <a:latin typeface="BIZ UDゴシック" panose="020B0400000000000000" pitchFamily="49" charset="-128"/>
                          <a:ea typeface="BIZ UDゴシック" panose="020B0400000000000000" pitchFamily="49" charset="-128"/>
                        </a:rPr>
                        <a:t>元</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2,420</a:t>
                      </a:r>
                      <a:r>
                        <a:rPr kumimoji="1" lang="ja-JP" altLang="en-US" sz="900" dirty="0">
                          <a:solidFill>
                            <a:schemeClr val="tx1"/>
                          </a:solidFill>
                          <a:latin typeface="BIZ UDゴシック" panose="020B0400000000000000" pitchFamily="49" charset="-128"/>
                          <a:ea typeface="BIZ UDゴシック" panose="020B0400000000000000" pitchFamily="49" charset="-128"/>
                        </a:rPr>
                        <a:t>元</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38,365</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38,085</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19</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39,041</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720643"/>
                  </a:ext>
                </a:extLst>
              </a:tr>
              <a:tr h="468000">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労働生産性</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→欧州はﾌﾗﾝｽの例</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73,665</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106,038</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139,724</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62,102</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87,032</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111,524</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5,116</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16,265</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32,337</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51,887</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68,346</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75,830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916188"/>
                  </a:ext>
                </a:extLst>
              </a:tr>
              <a:tr h="410159">
                <a:tc>
                  <a:txBody>
                    <a:bodyPr/>
                    <a:lstStyle/>
                    <a:p>
                      <a:pPr algn="ctr"/>
                      <a:r>
                        <a:rPr kumimoji="1" lang="ja-JP" altLang="en-US" sz="1100" dirty="0">
                          <a:latin typeface="BIZ UDゴシック" panose="020B0400000000000000" pitchFamily="49" charset="-128"/>
                          <a:ea typeface="BIZ UDゴシック" panose="020B0400000000000000" pitchFamily="49" charset="-128"/>
                        </a:rPr>
                        <a:t>労働の多様性</a:t>
                      </a:r>
                      <a:endParaRPr kumimoji="1" lang="en-US" altLang="ja-JP" sz="11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（男女の就業率の差と</a:t>
                      </a:r>
                      <a:endParaRPr kumimoji="1" lang="en-US" altLang="ja-JP" sz="700" dirty="0">
                        <a:latin typeface="BIZ UDゴシック" panose="020B0400000000000000" pitchFamily="49" charset="-128"/>
                        <a:ea typeface="BIZ UDゴシック" panose="020B0400000000000000" pitchFamily="49" charset="-128"/>
                      </a:endParaRPr>
                    </a:p>
                    <a:p>
                      <a:pPr algn="ctr"/>
                      <a:r>
                        <a:rPr kumimoji="1" lang="ja-JP" altLang="en-US" sz="700" dirty="0">
                          <a:latin typeface="BIZ UDゴシック" panose="020B0400000000000000" pitchFamily="49" charset="-128"/>
                          <a:ea typeface="BIZ UDゴシック" panose="020B0400000000000000" pitchFamily="49" charset="-128"/>
                        </a:rPr>
                        <a:t>賃金格差　</a:t>
                      </a:r>
                      <a:r>
                        <a:rPr kumimoji="1" lang="en-US" altLang="ja-JP" sz="700" dirty="0">
                          <a:latin typeface="BIZ UDゴシック" panose="020B0400000000000000" pitchFamily="49" charset="-128"/>
                          <a:ea typeface="BIZ UDゴシック" panose="020B0400000000000000" pitchFamily="49" charset="-128"/>
                        </a:rPr>
                        <a:t>2019</a:t>
                      </a:r>
                      <a:r>
                        <a:rPr kumimoji="1" lang="ja-JP" altLang="en-US" sz="700" dirty="0">
                          <a:latin typeface="BIZ UDゴシック" panose="020B0400000000000000" pitchFamily="49" charset="-128"/>
                          <a:ea typeface="BIZ UDゴシック" panose="020B0400000000000000" pitchFamily="49" charset="-128"/>
                        </a:rPr>
                        <a:t>年）</a:t>
                      </a:r>
                      <a:endParaRPr kumimoji="1" lang="en-US" altLang="ja-JP" sz="7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男女の就業率の差　</a:t>
                      </a:r>
                      <a:r>
                        <a:rPr kumimoji="1" lang="en-US" altLang="ja-JP" sz="900" dirty="0">
                          <a:solidFill>
                            <a:schemeClr val="tx1"/>
                          </a:solidFill>
                          <a:latin typeface="BIZ UDゴシック" panose="020B0400000000000000" pitchFamily="49" charset="-128"/>
                          <a:ea typeface="BIZ UDゴシック" panose="020B0400000000000000" pitchFamily="49" charset="-128"/>
                        </a:rPr>
                        <a:t>10.19</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男女の賃金格差</a:t>
                      </a:r>
                      <a:r>
                        <a:rPr kumimoji="1" lang="ja-JP" altLang="en-US" sz="7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18.47</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男女の就業率の差　</a:t>
                      </a:r>
                      <a:r>
                        <a:rPr kumimoji="1" lang="en-US" altLang="ja-JP" sz="900" dirty="0">
                          <a:solidFill>
                            <a:schemeClr val="tx1"/>
                          </a:solidFill>
                          <a:latin typeface="BIZ UDゴシック" panose="020B0400000000000000" pitchFamily="49" charset="-128"/>
                          <a:ea typeface="BIZ UDゴシック" panose="020B0400000000000000" pitchFamily="49" charset="-128"/>
                        </a:rPr>
                        <a:t>10.68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男女の賃金格差</a:t>
                      </a:r>
                      <a:r>
                        <a:rPr kumimoji="1" lang="ja-JP" altLang="en-US" sz="7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11.24</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男女の就業率</a:t>
                      </a:r>
                      <a:r>
                        <a:rPr kumimoji="1" lang="ja-JP" altLang="en-US" sz="900">
                          <a:solidFill>
                            <a:schemeClr val="tx1"/>
                          </a:solidFill>
                          <a:latin typeface="BIZ UDゴシック" panose="020B0400000000000000" pitchFamily="49" charset="-128"/>
                          <a:ea typeface="BIZ UDゴシック" panose="020B0400000000000000" pitchFamily="49" charset="-128"/>
                        </a:rPr>
                        <a:t>の差 </a:t>
                      </a:r>
                      <a:r>
                        <a:rPr kumimoji="1" lang="en-US" altLang="ja-JP" sz="900">
                          <a:solidFill>
                            <a:schemeClr val="tx1"/>
                          </a:solidFill>
                          <a:latin typeface="BIZ UDゴシック" panose="020B0400000000000000" pitchFamily="49" charset="-128"/>
                          <a:ea typeface="BIZ UDゴシック" panose="020B0400000000000000" pitchFamily="49" charset="-128"/>
                        </a:rPr>
                        <a:t>13.29</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男女の賃金格差   </a:t>
                      </a:r>
                      <a:r>
                        <a:rPr kumimoji="1" lang="en-US" altLang="ja-JP" sz="900" dirty="0">
                          <a:solidFill>
                            <a:schemeClr val="tx1"/>
                          </a:solidFill>
                          <a:latin typeface="BIZ UDゴシック" panose="020B0400000000000000" pitchFamily="49" charset="-128"/>
                          <a:ea typeface="BIZ UDゴシック" panose="020B0400000000000000" pitchFamily="49" charset="-128"/>
                        </a:rPr>
                        <a:t>23.48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9323383"/>
                  </a:ext>
                </a:extLst>
              </a:tr>
              <a:tr h="1296000">
                <a:tc>
                  <a:txBody>
                    <a:bodyPr/>
                    <a:lstStyle/>
                    <a:p>
                      <a:pPr algn="ctr"/>
                      <a:r>
                        <a:rPr kumimoji="1" lang="ja-JP" altLang="en-US" sz="1000" dirty="0">
                          <a:latin typeface="BIZ UDゴシック" panose="020B0400000000000000" pitchFamily="49" charset="-128"/>
                          <a:ea typeface="BIZ UDゴシック" panose="020B0400000000000000" pitchFamily="49" charset="-128"/>
                        </a:rPr>
                        <a:t>トピックス</a:t>
                      </a:r>
                      <a:endParaRPr kumimoji="1" lang="en-US" altLang="ja-JP" sz="10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年代　規制緩和、競争政策</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en-US" altLang="ja-JP" sz="900" dirty="0">
                          <a:solidFill>
                            <a:schemeClr val="tx1"/>
                          </a:solidFill>
                          <a:latin typeface="BIZ UDゴシック" panose="020B0400000000000000" pitchFamily="49" charset="-128"/>
                          <a:ea typeface="BIZ UDゴシック" panose="020B0400000000000000" pitchFamily="49" charset="-128"/>
                        </a:rPr>
                        <a:t>IT</a:t>
                      </a:r>
                      <a:r>
                        <a:rPr kumimoji="1" lang="ja-JP" altLang="en-US" sz="900" dirty="0">
                          <a:solidFill>
                            <a:schemeClr val="tx1"/>
                          </a:solidFill>
                          <a:latin typeface="BIZ UDゴシック" panose="020B0400000000000000" pitchFamily="49" charset="-128"/>
                          <a:ea typeface="BIZ UDゴシック" panose="020B0400000000000000" pitchFamily="49" charset="-128"/>
                        </a:rPr>
                        <a:t>関連産業）</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IT</a:t>
                      </a:r>
                      <a:r>
                        <a:rPr kumimoji="1" lang="ja-JP" altLang="en-US" sz="900" dirty="0">
                          <a:solidFill>
                            <a:schemeClr val="tx1"/>
                          </a:solidFill>
                          <a:latin typeface="BIZ UDゴシック" panose="020B0400000000000000" pitchFamily="49" charset="-128"/>
                          <a:ea typeface="BIZ UDゴシック" panose="020B0400000000000000" pitchFamily="49" charset="-128"/>
                        </a:rPr>
                        <a:t>バブル崩壊</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08</a:t>
                      </a:r>
                      <a:r>
                        <a:rPr kumimoji="1" lang="ja-JP" altLang="en-US" sz="900" dirty="0">
                          <a:solidFill>
                            <a:schemeClr val="tx1"/>
                          </a:solidFill>
                          <a:latin typeface="BIZ UDゴシック" panose="020B0400000000000000" pitchFamily="49" charset="-128"/>
                          <a:ea typeface="BIZ UDゴシック" panose="020B0400000000000000" pitchFamily="49" charset="-128"/>
                        </a:rPr>
                        <a:t>年　ﾘｰﾏﾝｼｮｯｸ、公的資金注入、</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　　　特別融資、金融緩和</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●金融サービス等拡大</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●情報通信産業の拡大</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GAFAM</a:t>
                      </a:r>
                      <a:r>
                        <a:rPr kumimoji="1" lang="ja-JP" altLang="en-US" sz="900" dirty="0">
                          <a:solidFill>
                            <a:schemeClr val="tx1"/>
                          </a:solidFill>
                          <a:latin typeface="BIZ UDゴシック" panose="020B0400000000000000" pitchFamily="49" charset="-128"/>
                          <a:ea typeface="BIZ UDゴシック" panose="020B0400000000000000" pitchFamily="49" charset="-128"/>
                        </a:rPr>
                        <a:t>の急成長</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●投資ファンドの大規模化・国際化</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u="none" dirty="0">
                          <a:solidFill>
                            <a:schemeClr val="tx1"/>
                          </a:solidFill>
                          <a:latin typeface="BIZ UDゴシック" panose="020B0400000000000000" pitchFamily="49" charset="-128"/>
                          <a:ea typeface="BIZ UDゴシック" panose="020B0400000000000000" pitchFamily="49" charset="-128"/>
                        </a:rPr>
                        <a:t>(99</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年　欧州中央銀行設立</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　　　</a:t>
                      </a:r>
                      <a:r>
                        <a:rPr kumimoji="1" lang="ja-JP" altLang="en-US" sz="900" u="none"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ユーロ導入、金融市場統合</a:t>
                      </a:r>
                      <a:r>
                        <a:rPr kumimoji="1" lang="en-US" altLang="ja-JP" sz="900" u="none"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u="none" dirty="0">
                          <a:solidFill>
                            <a:schemeClr val="tx1"/>
                          </a:solidFill>
                          <a:latin typeface="BIZ UDゴシック" panose="020B0400000000000000" pitchFamily="49" charset="-128"/>
                          <a:ea typeface="BIZ UDゴシック" panose="020B0400000000000000" pitchFamily="49" charset="-128"/>
                        </a:rPr>
                        <a:t>08</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年　ﾘｰﾏﾝｼｮｯｸ波及、</a:t>
                      </a:r>
                      <a:r>
                        <a:rPr kumimoji="1" lang="ja-JP" altLang="en-US" sz="800" u="none" dirty="0">
                          <a:solidFill>
                            <a:schemeClr val="tx1"/>
                          </a:solidFill>
                          <a:latin typeface="BIZ UDゴシック" panose="020B0400000000000000" pitchFamily="49" charset="-128"/>
                          <a:ea typeface="BIZ UDゴシック" panose="020B0400000000000000" pitchFamily="49" charset="-128"/>
                        </a:rPr>
                        <a:t>欧州通貨危機、</a:t>
                      </a:r>
                      <a:endParaRPr kumimoji="1" lang="en-US" altLang="ja-JP" sz="8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800" u="none" dirty="0">
                          <a:solidFill>
                            <a:schemeClr val="tx1"/>
                          </a:solidFill>
                          <a:latin typeface="BIZ UDゴシック" panose="020B0400000000000000" pitchFamily="49" charset="-128"/>
                          <a:ea typeface="BIZ UDゴシック" panose="020B0400000000000000" pitchFamily="49" charset="-128"/>
                        </a:rPr>
                        <a:t>　　　 </a:t>
                      </a:r>
                      <a:r>
                        <a:rPr kumimoji="1" lang="en-US" altLang="ja-JP" sz="900" u="none" dirty="0">
                          <a:solidFill>
                            <a:schemeClr val="tx1"/>
                          </a:solidFill>
                          <a:latin typeface="BIZ UDゴシック" panose="020B0400000000000000" pitchFamily="49" charset="-128"/>
                          <a:ea typeface="BIZ UDゴシック" panose="020B0400000000000000" pitchFamily="49" charset="-128"/>
                        </a:rPr>
                        <a:t>EU</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や</a:t>
                      </a:r>
                      <a:r>
                        <a:rPr kumimoji="1" lang="en-US" altLang="ja-JP" sz="900" u="none" dirty="0">
                          <a:solidFill>
                            <a:schemeClr val="tx1"/>
                          </a:solidFill>
                          <a:latin typeface="BIZ UDゴシック" panose="020B0400000000000000" pitchFamily="49" charset="-128"/>
                          <a:ea typeface="BIZ UDゴシック" panose="020B0400000000000000" pitchFamily="49" charset="-128"/>
                        </a:rPr>
                        <a:t>IMF</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による金融支援</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u="none" dirty="0">
                          <a:solidFill>
                            <a:schemeClr val="tx1"/>
                          </a:solidFill>
                          <a:latin typeface="BIZ UDゴシック" panose="020B0400000000000000" pitchFamily="49" charset="-128"/>
                          <a:ea typeface="BIZ UDゴシック" panose="020B0400000000000000" pitchFamily="49" charset="-128"/>
                        </a:rPr>
                        <a:t>(20</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年　イギリスが</a:t>
                      </a:r>
                      <a:r>
                        <a:rPr kumimoji="1" lang="en-US" altLang="ja-JP" sz="900" u="none" dirty="0">
                          <a:solidFill>
                            <a:schemeClr val="tx1"/>
                          </a:solidFill>
                          <a:latin typeface="BIZ UDゴシック" panose="020B0400000000000000" pitchFamily="49" charset="-128"/>
                          <a:ea typeface="BIZ UDゴシック" panose="020B0400000000000000" pitchFamily="49" charset="-128"/>
                        </a:rPr>
                        <a:t>EU</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離脱</a:t>
                      </a:r>
                      <a:r>
                        <a:rPr kumimoji="1" lang="en-US" altLang="ja-JP" sz="900" u="none" dirty="0">
                          <a:solidFill>
                            <a:schemeClr val="tx1"/>
                          </a:solidFill>
                          <a:latin typeface="BIZ UDゴシック" panose="020B0400000000000000" pitchFamily="49" charset="-128"/>
                          <a:ea typeface="BIZ UDゴシック" panose="020B0400000000000000" pitchFamily="49" charset="-128"/>
                        </a:rPr>
                        <a:t>)</a:t>
                      </a: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●域内経済活性化（国によって差）</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a:t>
                      </a:r>
                      <a:r>
                        <a:rPr kumimoji="1" lang="en-US" altLang="ja-JP" sz="900" u="none" dirty="0">
                          <a:solidFill>
                            <a:schemeClr val="tx1"/>
                          </a:solidFill>
                          <a:latin typeface="BIZ UDゴシック" panose="020B0400000000000000" pitchFamily="49" charset="-128"/>
                          <a:ea typeface="BIZ UDゴシック" panose="020B0400000000000000" pitchFamily="49" charset="-128"/>
                        </a:rPr>
                        <a:t>EV</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シフト、電池産業創出</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●グリーンディールやデジタル戦略</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u="none" dirty="0">
                          <a:solidFill>
                            <a:schemeClr val="tx1"/>
                          </a:solidFill>
                          <a:latin typeface="BIZ UDゴシック" panose="020B0400000000000000" pitchFamily="49" charset="-128"/>
                          <a:ea typeface="BIZ UDゴシック" panose="020B0400000000000000" pitchFamily="49" charset="-128"/>
                        </a:rPr>
                        <a:t>  </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などの世界のルールづくり</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u="none" dirty="0">
                          <a:solidFill>
                            <a:schemeClr val="tx1"/>
                          </a:solidFill>
                          <a:latin typeface="BIZ UDゴシック" panose="020B0400000000000000" pitchFamily="49" charset="-128"/>
                          <a:ea typeface="BIZ UDゴシック" panose="020B0400000000000000" pitchFamily="49" charset="-128"/>
                        </a:rPr>
                        <a:t>01</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年　</a:t>
                      </a:r>
                      <a:r>
                        <a:rPr kumimoji="1" lang="en-US" altLang="ja-JP" sz="900" u="none" dirty="0">
                          <a:solidFill>
                            <a:schemeClr val="tx1"/>
                          </a:solidFill>
                          <a:latin typeface="BIZ UDゴシック" panose="020B0400000000000000" pitchFamily="49" charset="-128"/>
                          <a:ea typeface="BIZ UDゴシック" panose="020B0400000000000000" pitchFamily="49" charset="-128"/>
                        </a:rPr>
                        <a:t>WTO</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加盟　</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　　　輸出主導型経済成長</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u="none" dirty="0">
                          <a:solidFill>
                            <a:schemeClr val="tx1"/>
                          </a:solidFill>
                          <a:latin typeface="BIZ UDゴシック" panose="020B0400000000000000" pitchFamily="49" charset="-128"/>
                          <a:ea typeface="BIZ UDゴシック" panose="020B0400000000000000" pitchFamily="49" charset="-128"/>
                        </a:rPr>
                        <a:t>08</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年　ﾘｰﾏﾝｼｮｯｸ、輸出入で欧米打撃</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　　　公共事業での景気刺激</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●世界の工場（グローバルサプライ　</a:t>
                      </a:r>
                      <a:r>
                        <a:rPr kumimoji="1" lang="ja-JP" altLang="en-US" sz="900" u="none" baseline="0" dirty="0">
                          <a:solidFill>
                            <a:schemeClr val="tx1"/>
                          </a:solidFill>
                          <a:latin typeface="BIZ UDゴシック" panose="020B0400000000000000" pitchFamily="49" charset="-128"/>
                          <a:ea typeface="BIZ UDゴシック" panose="020B0400000000000000" pitchFamily="49" charset="-128"/>
                        </a:rPr>
                        <a:t>  </a:t>
                      </a:r>
                      <a:endParaRPr kumimoji="1" lang="en-US" altLang="ja-JP" sz="900" u="none" baseline="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u="none"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900" u="none" dirty="0">
                          <a:solidFill>
                            <a:schemeClr val="tx1"/>
                          </a:solidFill>
                          <a:latin typeface="BIZ UDゴシック" panose="020B0400000000000000" pitchFamily="49" charset="-128"/>
                          <a:ea typeface="BIZ UDゴシック" panose="020B0400000000000000" pitchFamily="49" charset="-128"/>
                        </a:rPr>
                        <a:t>チェーンの集中）</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●投資主導から消費主導、第三次</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　産業へのシフト</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u="none" dirty="0">
                          <a:solidFill>
                            <a:schemeClr val="tx1"/>
                          </a:solidFill>
                          <a:latin typeface="BIZ UDゴシック" panose="020B0400000000000000" pitchFamily="49" charset="-128"/>
                          <a:ea typeface="BIZ UDゴシック" panose="020B0400000000000000" pitchFamily="49" charset="-128"/>
                        </a:rPr>
                        <a:t>●一帯一路構想による投資先確保</a:t>
                      </a:r>
                      <a:endParaRPr kumimoji="1" lang="en-US" altLang="ja-JP" sz="900" u="none"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バブル崩壊、銀行再編、</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　　　 </a:t>
                      </a:r>
                      <a:r>
                        <a:rPr kumimoji="1" lang="ja-JP" altLang="en-US" sz="800" dirty="0">
                          <a:solidFill>
                            <a:schemeClr val="tx1"/>
                          </a:solidFill>
                          <a:latin typeface="BIZ UDゴシック" panose="020B0400000000000000" pitchFamily="49" charset="-128"/>
                          <a:ea typeface="BIZ UDゴシック" panose="020B0400000000000000" pitchFamily="49" charset="-128"/>
                        </a:rPr>
                        <a:t>負債過剰設備処理、合理化</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08</a:t>
                      </a:r>
                      <a:r>
                        <a:rPr kumimoji="1" lang="ja-JP" altLang="en-US" sz="900" dirty="0">
                          <a:solidFill>
                            <a:schemeClr val="tx1"/>
                          </a:solidFill>
                          <a:latin typeface="BIZ UDゴシック" panose="020B0400000000000000" pitchFamily="49" charset="-128"/>
                          <a:ea typeface="BIZ UDゴシック" panose="020B0400000000000000" pitchFamily="49" charset="-128"/>
                        </a:rPr>
                        <a:t>年　ﾘｰﾏﾝｼｮｯｸ、輸出産業に打撃</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11</a:t>
                      </a:r>
                      <a:r>
                        <a:rPr kumimoji="1" lang="ja-JP" altLang="en-US" sz="900" dirty="0">
                          <a:solidFill>
                            <a:schemeClr val="tx1"/>
                          </a:solidFill>
                          <a:latin typeface="BIZ UDゴシック" panose="020B0400000000000000" pitchFamily="49" charset="-128"/>
                          <a:ea typeface="BIZ UDゴシック" panose="020B0400000000000000" pitchFamily="49" charset="-128"/>
                        </a:rPr>
                        <a:t>年　東日本大震災</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12</a:t>
                      </a:r>
                      <a:r>
                        <a:rPr kumimoji="1" lang="ja-JP" altLang="en-US" sz="900" dirty="0">
                          <a:solidFill>
                            <a:schemeClr val="tx1"/>
                          </a:solidFill>
                          <a:latin typeface="BIZ UDゴシック" panose="020B0400000000000000" pitchFamily="49" charset="-128"/>
                          <a:ea typeface="BIZ UDゴシック" panose="020B0400000000000000" pitchFamily="49" charset="-128"/>
                        </a:rPr>
                        <a:t>年　アベノミクス</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●ﾏﾈﾀﾘｰﾍﾞｰｽ拡大が経済活性化に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　大きくつながらず（流動性の  </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  </a:t>
                      </a:r>
                      <a:r>
                        <a:rPr kumimoji="1" lang="ja-JP" altLang="en-US" sz="900" dirty="0">
                          <a:solidFill>
                            <a:schemeClr val="tx1"/>
                          </a:solidFill>
                          <a:latin typeface="BIZ UDゴシック" panose="020B0400000000000000" pitchFamily="49" charset="-128"/>
                          <a:ea typeface="BIZ UDゴシック" panose="020B0400000000000000" pitchFamily="49" charset="-128"/>
                        </a:rPr>
                        <a:t>罠）</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●企業内部留保、家計資産拡大</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●失われた</a:t>
                      </a:r>
                      <a:r>
                        <a:rPr kumimoji="1" lang="en-US" altLang="ja-JP" sz="900" dirty="0">
                          <a:solidFill>
                            <a:schemeClr val="tx1"/>
                          </a:solidFill>
                          <a:latin typeface="BIZ UDゴシック" panose="020B0400000000000000" pitchFamily="49" charset="-128"/>
                          <a:ea typeface="BIZ UDゴシック" panose="020B0400000000000000" pitchFamily="49" charset="-128"/>
                        </a:rPr>
                        <a:t>20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en-US" altLang="ja-JP" sz="900" dirty="0">
                          <a:solidFill>
                            <a:schemeClr val="tx1"/>
                          </a:solidFill>
                          <a:latin typeface="BIZ UDゴシック" panose="020B0400000000000000" pitchFamily="49" charset="-128"/>
                          <a:ea typeface="BIZ UDゴシック" panose="020B0400000000000000" pitchFamily="49" charset="-128"/>
                        </a:rPr>
                        <a:t>30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123248"/>
                  </a:ext>
                </a:extLst>
              </a:tr>
            </a:tbl>
          </a:graphicData>
        </a:graphic>
      </p:graphicFrame>
      <p:sp>
        <p:nvSpPr>
          <p:cNvPr id="33" name="テキスト ボックス 32"/>
          <p:cNvSpPr txBox="1"/>
          <p:nvPr/>
        </p:nvSpPr>
        <p:spPr>
          <a:xfrm>
            <a:off x="190046" y="3984191"/>
            <a:ext cx="2737744"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rPr>
              <a:t>コロナ禍以後の世界経済の動き</a:t>
            </a:r>
            <a:endParaRPr kumimoji="0" lang="ja-JP" altLang="ja-JP" sz="14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sp>
        <p:nvSpPr>
          <p:cNvPr id="14" name="角丸四角形 13"/>
          <p:cNvSpPr/>
          <p:nvPr/>
        </p:nvSpPr>
        <p:spPr>
          <a:xfrm>
            <a:off x="190046" y="4323682"/>
            <a:ext cx="8820000" cy="2482212"/>
          </a:xfrm>
          <a:prstGeom prst="roundRect">
            <a:avLst>
              <a:gd name="adj" fmla="val 2804"/>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t"/>
          <a:lstStyle/>
          <a:p>
            <a:pPr marL="174625" marR="0" lvl="0" indent="-174625" algn="l" defTabSz="457200" rtl="0" eaLnBrk="1" fontAlgn="auto" latinLnBrk="0" hangingPunct="1">
              <a:lnSpc>
                <a:spcPts val="12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主な世界経済の動向</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174625" marR="0" lvl="0" indent="-174625" algn="l" defTabSz="457200" rtl="0" eaLnBrk="1" fontAlgn="auto" latinLnBrk="0" hangingPunct="1">
              <a:lnSpc>
                <a:spcPts val="1100"/>
              </a:lnSpc>
              <a:buClrTx/>
              <a:buSzTx/>
              <a:buFontTx/>
              <a:buNone/>
              <a:tabLst/>
              <a:defRPr/>
            </a:pPr>
            <a:r>
              <a:rPr lang="ja-JP" altLang="en-US" sz="900" dirty="0">
                <a:solidFill>
                  <a:prstClr val="black"/>
                </a:solidFill>
                <a:latin typeface="BIZ UDゴシック" panose="020B0400000000000000" pitchFamily="49" charset="-128"/>
                <a:ea typeface="BIZ UDゴシック" panose="020B0400000000000000" pitchFamily="49" charset="-128"/>
              </a:rPr>
              <a:t>　　・</a:t>
            </a:r>
            <a:r>
              <a:rPr kumimoji="0" lang="en-US" altLang="ja-JP" sz="9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2020</a:t>
            </a:r>
            <a:r>
              <a:rPr kumimoji="0" lang="ja-JP" altLang="en-US" sz="9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年初以降、新型コロナウィルス感染症</a:t>
            </a:r>
            <a:r>
              <a:rPr kumimoji="0" lang="ja-JP" altLang="en-US" sz="900" i="0"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（以下、「感染症」）拡大に伴う経済活動の抑制により、</a:t>
            </a:r>
            <a:r>
              <a:rPr kumimoji="0" lang="ja-JP" altLang="en-US" sz="9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世界経済にリーマンショック以来の大きな危機</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265113" marR="0" lvl="0" indent="-265113" algn="l" defTabSz="457200" rtl="0" eaLnBrk="1" fontAlgn="auto" latinLnBrk="0" hangingPunct="1">
              <a:lnSpc>
                <a:spcPts val="1100"/>
              </a:lnSpc>
              <a:spcBef>
                <a:spcPts val="300"/>
              </a:spcBef>
              <a:buClrTx/>
              <a:buSzTx/>
              <a:buFontTx/>
              <a:buNone/>
              <a:tabLst/>
              <a:defRPr/>
            </a:pPr>
            <a:r>
              <a:rPr lang="en-US" altLang="ja-JP" sz="900" dirty="0">
                <a:solidFill>
                  <a:prstClr val="black"/>
                </a:solidFill>
                <a:latin typeface="BIZ UDゴシック" panose="020B0400000000000000" pitchFamily="49" charset="-128"/>
                <a:ea typeface="BIZ UDゴシック" panose="020B0400000000000000" pitchFamily="49" charset="-128"/>
              </a:rPr>
              <a:t>    </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en-US" altLang="ja-JP" sz="900" b="1" u="sng" dirty="0">
                <a:solidFill>
                  <a:prstClr val="black"/>
                </a:solidFill>
                <a:latin typeface="BIZ UDゴシック" panose="020B0400000000000000" pitchFamily="49" charset="-128"/>
                <a:ea typeface="BIZ UDゴシック" panose="020B0400000000000000" pitchFamily="49" charset="-128"/>
              </a:rPr>
              <a:t>2021</a:t>
            </a:r>
            <a:r>
              <a:rPr lang="ja-JP" altLang="en-US" sz="900" b="1" u="sng" dirty="0">
                <a:solidFill>
                  <a:prstClr val="black"/>
                </a:solidFill>
                <a:latin typeface="BIZ UDゴシック" panose="020B0400000000000000" pitchFamily="49" charset="-128"/>
                <a:ea typeface="BIZ UDゴシック" panose="020B0400000000000000" pitchFamily="49" charset="-128"/>
              </a:rPr>
              <a:t>年は、</a:t>
            </a:r>
            <a:r>
              <a:rPr lang="ja-JP" altLang="en-US" sz="900" dirty="0">
                <a:solidFill>
                  <a:prstClr val="black"/>
                </a:solidFill>
                <a:latin typeface="BIZ UDゴシック" panose="020B0400000000000000" pitchFamily="49" charset="-128"/>
                <a:ea typeface="BIZ UDゴシック" panose="020B0400000000000000" pitchFamily="49" charset="-128"/>
              </a:rPr>
              <a:t>感染症の拡大防止のための</a:t>
            </a:r>
            <a:r>
              <a:rPr lang="ja-JP" altLang="en-US" sz="900" b="1" u="sng" dirty="0">
                <a:solidFill>
                  <a:prstClr val="black"/>
                </a:solidFill>
                <a:latin typeface="BIZ UDゴシック" panose="020B0400000000000000" pitchFamily="49" charset="-128"/>
                <a:ea typeface="BIZ UDゴシック" panose="020B0400000000000000" pitchFamily="49" charset="-128"/>
              </a:rPr>
              <a:t>経済活動措置が各国で段階的に緩和</a:t>
            </a:r>
            <a:r>
              <a:rPr lang="ja-JP" altLang="en-US" sz="900" dirty="0">
                <a:solidFill>
                  <a:prstClr val="black"/>
                </a:solidFill>
                <a:latin typeface="BIZ UDゴシック" panose="020B0400000000000000" pitchFamily="49" charset="-128"/>
                <a:ea typeface="BIZ UDゴシック" panose="020B0400000000000000" pitchFamily="49" charset="-128"/>
              </a:rPr>
              <a:t>されたことを受け、</a:t>
            </a:r>
            <a:r>
              <a:rPr lang="ja-JP" altLang="en-US" sz="900" b="1" u="sng" dirty="0">
                <a:solidFill>
                  <a:prstClr val="black"/>
                </a:solidFill>
                <a:latin typeface="BIZ UDゴシック" panose="020B0400000000000000" pitchFamily="49" charset="-128"/>
                <a:ea typeface="BIZ UDゴシック" panose="020B0400000000000000" pitchFamily="49" charset="-128"/>
              </a:rPr>
              <a:t>欧米を中心に世界経済が持ち直す中、</a:t>
            </a:r>
            <a:r>
              <a:rPr lang="ja-JP" altLang="en-US" sz="900" dirty="0">
                <a:solidFill>
                  <a:prstClr val="black"/>
                </a:solidFill>
                <a:latin typeface="BIZ UDゴシック" panose="020B0400000000000000" pitchFamily="49" charset="-128"/>
                <a:ea typeface="BIZ UDゴシック" panose="020B0400000000000000" pitchFamily="49" charset="-128"/>
              </a:rPr>
              <a:t>原材料及び人手不足や</a:t>
            </a:r>
            <a:r>
              <a:rPr lang="ja-JP" altLang="en-US" sz="900" b="1" u="sng" dirty="0">
                <a:solidFill>
                  <a:prstClr val="black"/>
                </a:solidFill>
                <a:latin typeface="BIZ UDゴシック" panose="020B0400000000000000" pitchFamily="49" charset="-128"/>
                <a:ea typeface="BIZ UDゴシック" panose="020B0400000000000000" pitchFamily="49" charset="-128"/>
              </a:rPr>
              <a:t>価格</a:t>
            </a:r>
            <a:r>
              <a:rPr lang="en-US" altLang="ja-JP" sz="900" b="1" u="sng" dirty="0">
                <a:solidFill>
                  <a:prstClr val="black"/>
                </a:solidFill>
                <a:latin typeface="BIZ UDゴシック" panose="020B0400000000000000" pitchFamily="49" charset="-128"/>
                <a:ea typeface="BIZ UDゴシック" panose="020B0400000000000000" pitchFamily="49" charset="-128"/>
              </a:rPr>
              <a:t/>
            </a:r>
            <a:br>
              <a:rPr lang="en-US" altLang="ja-JP" sz="900" b="1" u="sng" dirty="0">
                <a:solidFill>
                  <a:prstClr val="black"/>
                </a:solidFill>
                <a:latin typeface="BIZ UDゴシック" panose="020B0400000000000000" pitchFamily="49" charset="-128"/>
                <a:ea typeface="BIZ UDゴシック" panose="020B0400000000000000" pitchFamily="49" charset="-128"/>
              </a:rPr>
            </a:br>
            <a:r>
              <a:rPr lang="en-US" altLang="ja-JP" sz="900" b="1" dirty="0">
                <a:solidFill>
                  <a:prstClr val="black"/>
                </a:solidFill>
                <a:latin typeface="BIZ UDゴシック" panose="020B0400000000000000" pitchFamily="49" charset="-128"/>
                <a:ea typeface="BIZ UDゴシック" panose="020B0400000000000000" pitchFamily="49" charset="-128"/>
              </a:rPr>
              <a:t> </a:t>
            </a:r>
            <a:r>
              <a:rPr lang="ja-JP" altLang="en-US" sz="900" b="1" u="sng" dirty="0">
                <a:solidFill>
                  <a:prstClr val="black"/>
                </a:solidFill>
                <a:latin typeface="BIZ UDゴシック" panose="020B0400000000000000" pitchFamily="49" charset="-128"/>
                <a:ea typeface="BIZ UDゴシック" panose="020B0400000000000000" pitchFamily="49" charset="-128"/>
              </a:rPr>
              <a:t>上昇が生じ、需給がひっ迫</a:t>
            </a:r>
            <a:r>
              <a:rPr lang="ja-JP" altLang="en-US" sz="900" dirty="0">
                <a:solidFill>
                  <a:prstClr val="black"/>
                </a:solidFill>
                <a:latin typeface="BIZ UDゴシック" panose="020B0400000000000000" pitchFamily="49" charset="-128"/>
                <a:ea typeface="BIZ UDゴシック" panose="020B0400000000000000" pitchFamily="49" charset="-128"/>
              </a:rPr>
              <a:t>。</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marL="265113" marR="0" lvl="0" indent="-265113" algn="l" defTabSz="457200" rtl="0" eaLnBrk="1" fontAlgn="auto" latinLnBrk="0" hangingPunct="1">
              <a:lnSpc>
                <a:spcPts val="1100"/>
              </a:lnSpc>
              <a:spcBef>
                <a:spcPts val="300"/>
              </a:spcBef>
              <a:buClrTx/>
              <a:buSzTx/>
              <a:buFontTx/>
              <a:buNone/>
              <a:tabLst/>
              <a:defRPr/>
            </a:pPr>
            <a:r>
              <a:rPr lang="ja-JP" altLang="en-US" sz="900" dirty="0">
                <a:solidFill>
                  <a:prstClr val="black"/>
                </a:solidFill>
                <a:latin typeface="BIZ UDゴシック" panose="020B0400000000000000" pitchFamily="49" charset="-128"/>
                <a:ea typeface="BIZ UDゴシック" panose="020B0400000000000000" pitchFamily="49" charset="-128"/>
              </a:rPr>
              <a:t>　　・</a:t>
            </a:r>
            <a:r>
              <a:rPr lang="en-US" altLang="ja-JP" sz="900" b="1" u="sng" dirty="0">
                <a:solidFill>
                  <a:prstClr val="black"/>
                </a:solidFill>
                <a:latin typeface="BIZ UDゴシック" panose="020B0400000000000000" pitchFamily="49" charset="-128"/>
                <a:ea typeface="BIZ UDゴシック" panose="020B0400000000000000" pitchFamily="49" charset="-128"/>
              </a:rPr>
              <a:t>2022</a:t>
            </a:r>
            <a:r>
              <a:rPr lang="ja-JP" altLang="en-US" sz="900" b="1" u="sng" dirty="0">
                <a:solidFill>
                  <a:prstClr val="black"/>
                </a:solidFill>
                <a:latin typeface="BIZ UDゴシック" panose="020B0400000000000000" pitchFamily="49" charset="-128"/>
                <a:ea typeface="BIZ UDゴシック" panose="020B0400000000000000" pitchFamily="49" charset="-128"/>
              </a:rPr>
              <a:t>年は、</a:t>
            </a:r>
            <a:r>
              <a:rPr lang="ja-JP" altLang="en-US" sz="900" dirty="0">
                <a:solidFill>
                  <a:prstClr val="black"/>
                </a:solidFill>
                <a:latin typeface="BIZ UDゴシック" panose="020B0400000000000000" pitchFamily="49" charset="-128"/>
                <a:ea typeface="BIZ UDゴシック" panose="020B0400000000000000" pitchFamily="49" charset="-128"/>
              </a:rPr>
              <a:t>社会経済活動の正常化が進む中、</a:t>
            </a:r>
            <a:r>
              <a:rPr lang="ja-JP" altLang="en-US" sz="900" b="1" u="sng" dirty="0">
                <a:solidFill>
                  <a:prstClr val="black"/>
                </a:solidFill>
                <a:latin typeface="BIZ UDゴシック" panose="020B0400000000000000" pitchFamily="49" charset="-128"/>
                <a:ea typeface="BIZ UDゴシック" panose="020B0400000000000000" pitchFamily="49" charset="-128"/>
              </a:rPr>
              <a:t>ウクライナ情勢</a:t>
            </a:r>
            <a:r>
              <a:rPr lang="ja-JP" altLang="en-US" sz="900" dirty="0">
                <a:solidFill>
                  <a:prstClr val="black"/>
                </a:solidFill>
                <a:latin typeface="BIZ UDゴシック" panose="020B0400000000000000" pitchFamily="49" charset="-128"/>
                <a:ea typeface="BIZ UDゴシック" panose="020B0400000000000000" pitchFamily="49" charset="-128"/>
              </a:rPr>
              <a:t>によるエネルギーや食料の供給懸念が相まって物価上昇が一段と進行。急速に金融引き締めも進</a:t>
            </a:r>
            <a:r>
              <a:rPr lang="ja-JP" altLang="en-US" sz="900" dirty="0" err="1">
                <a:solidFill>
                  <a:prstClr val="black"/>
                </a:solidFill>
                <a:latin typeface="BIZ UDゴシック" panose="020B0400000000000000" pitchFamily="49" charset="-128"/>
                <a:ea typeface="BIZ UDゴシック" panose="020B0400000000000000" pitchFamily="49" charset="-128"/>
              </a:rPr>
              <a:t>ん</a:t>
            </a:r>
            <a:r>
              <a:rPr lang="en-US" altLang="ja-JP" sz="900" dirty="0">
                <a:solidFill>
                  <a:prstClr val="black"/>
                </a:solidFill>
                <a:latin typeface="BIZ UDゴシック" panose="020B0400000000000000" pitchFamily="49" charset="-128"/>
                <a:ea typeface="BIZ UDゴシック" panose="020B0400000000000000" pitchFamily="49" charset="-128"/>
              </a:rPr>
              <a:t/>
            </a:r>
            <a:br>
              <a:rPr lang="en-US" altLang="ja-JP" sz="900" dirty="0">
                <a:solidFill>
                  <a:prstClr val="black"/>
                </a:solidFill>
                <a:latin typeface="BIZ UDゴシック" panose="020B0400000000000000" pitchFamily="49" charset="-128"/>
                <a:ea typeface="BIZ UDゴシック" panose="020B0400000000000000" pitchFamily="49" charset="-128"/>
              </a:rPr>
            </a:br>
            <a:r>
              <a:rPr lang="en-US" altLang="ja-JP" sz="900" dirty="0">
                <a:solidFill>
                  <a:prstClr val="black"/>
                </a:solidFill>
                <a:latin typeface="BIZ UDゴシック" panose="020B0400000000000000" pitchFamily="49" charset="-128"/>
                <a:ea typeface="BIZ UDゴシック" panose="020B0400000000000000" pitchFamily="49" charset="-128"/>
              </a:rPr>
              <a:t> </a:t>
            </a:r>
            <a:r>
              <a:rPr lang="ja-JP" altLang="en-US" sz="900" dirty="0">
                <a:solidFill>
                  <a:prstClr val="black"/>
                </a:solidFill>
                <a:latin typeface="BIZ UDゴシック" panose="020B0400000000000000" pitchFamily="49" charset="-128"/>
                <a:ea typeface="BIZ UDゴシック" panose="020B0400000000000000" pitchFamily="49" charset="-128"/>
              </a:rPr>
              <a:t>だ。また、中国の厳格な防疫措置により貿易等でつながりの深い各国の生産や貿易の鈍化がみられた。一方で、旅行・飲食等のサービス消費や設備投資の増加、</a:t>
            </a:r>
            <a:r>
              <a:rPr lang="en-US" altLang="ja-JP" sz="900" dirty="0">
                <a:solidFill>
                  <a:prstClr val="black"/>
                </a:solidFill>
                <a:latin typeface="BIZ UDゴシック" panose="020B0400000000000000" pitchFamily="49" charset="-128"/>
                <a:ea typeface="BIZ UDゴシック" panose="020B0400000000000000" pitchFamily="49" charset="-128"/>
              </a:rPr>
              <a:t/>
            </a:r>
            <a:br>
              <a:rPr lang="en-US" altLang="ja-JP" sz="900" dirty="0">
                <a:solidFill>
                  <a:prstClr val="black"/>
                </a:solidFill>
                <a:latin typeface="BIZ UDゴシック" panose="020B0400000000000000" pitchFamily="49" charset="-128"/>
                <a:ea typeface="BIZ UDゴシック" panose="020B0400000000000000" pitchFamily="49" charset="-128"/>
              </a:rPr>
            </a:br>
            <a:r>
              <a:rPr lang="en-US" altLang="ja-JP" sz="900" dirty="0">
                <a:solidFill>
                  <a:prstClr val="black"/>
                </a:solidFill>
                <a:latin typeface="BIZ UDゴシック" panose="020B0400000000000000" pitchFamily="49" charset="-128"/>
                <a:ea typeface="BIZ UDゴシック" panose="020B0400000000000000" pitchFamily="49" charset="-128"/>
              </a:rPr>
              <a:t> </a:t>
            </a:r>
            <a:r>
              <a:rPr lang="ja-JP" altLang="en-US" sz="900" dirty="0">
                <a:solidFill>
                  <a:prstClr val="black"/>
                </a:solidFill>
                <a:latin typeface="BIZ UDゴシック" panose="020B0400000000000000" pitchFamily="49" charset="-128"/>
                <a:ea typeface="BIZ UDゴシック" panose="020B0400000000000000" pitchFamily="49" charset="-128"/>
              </a:rPr>
              <a:t>雇用の安定等により経済の底堅い動きも見られた。</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marL="174625" indent="-174625">
              <a:lnSpc>
                <a:spcPts val="1100"/>
              </a:lnSpc>
              <a:spcBef>
                <a:spcPts val="600"/>
              </a:spcBef>
              <a:defRPr/>
            </a:pPr>
            <a:r>
              <a:rPr lang="ja-JP" altLang="en-US" sz="900" dirty="0">
                <a:solidFill>
                  <a:prstClr val="black"/>
                </a:solidFill>
                <a:latin typeface="BIZ UDゴシック" panose="020B0400000000000000" pitchFamily="49" charset="-128"/>
                <a:ea typeface="BIZ UDゴシック" panose="020B0400000000000000" pitchFamily="49" charset="-128"/>
              </a:rPr>
              <a:t>● </a:t>
            </a:r>
            <a:r>
              <a:rPr kumimoji="0" lang="ja-JP" altLang="en-US" sz="9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アメリカの実質</a:t>
            </a:r>
            <a:r>
              <a:rPr kumimoji="0" lang="en-US" altLang="ja-JP" sz="9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GDP</a:t>
            </a:r>
            <a:r>
              <a:rPr kumimoji="0" lang="ja-JP" altLang="en-US" sz="900" b="1" i="0" u="sng"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成長率</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は、</a:t>
            </a:r>
            <a:r>
              <a:rPr lang="ja-JP" altLang="en-US" sz="900" dirty="0">
                <a:solidFill>
                  <a:prstClr val="black"/>
                </a:solidFill>
                <a:latin typeface="BIZ UDゴシック" panose="020B0400000000000000" pitchFamily="49" charset="-128"/>
                <a:ea typeface="BIZ UDゴシック" panose="020B0400000000000000" pitchFamily="49" charset="-128"/>
              </a:rPr>
              <a:t>通年で、</a:t>
            </a:r>
            <a:r>
              <a:rPr lang="en-US" altLang="ja-JP" sz="900" dirty="0">
                <a:solidFill>
                  <a:prstClr val="black"/>
                </a:solidFill>
                <a:latin typeface="BIZ UDゴシック" panose="020B0400000000000000" pitchFamily="49" charset="-128"/>
                <a:ea typeface="BIZ UDゴシック" panose="020B0400000000000000" pitchFamily="49" charset="-128"/>
              </a:rPr>
              <a:t>2020</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3.5</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en-US" altLang="ja-JP" sz="900" dirty="0">
                <a:solidFill>
                  <a:prstClr val="black"/>
                </a:solidFill>
                <a:latin typeface="BIZ UDゴシック" panose="020B0400000000000000" pitchFamily="49" charset="-128"/>
                <a:ea typeface="BIZ UDゴシック" panose="020B0400000000000000" pitchFamily="49" charset="-128"/>
              </a:rPr>
              <a:t>2021</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5.7</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en-US" altLang="ja-JP" sz="900" dirty="0">
                <a:solidFill>
                  <a:prstClr val="black"/>
                </a:solidFill>
                <a:latin typeface="BIZ UDゴシック" panose="020B0400000000000000" pitchFamily="49" charset="-128"/>
                <a:ea typeface="BIZ UDゴシック" panose="020B0400000000000000" pitchFamily="49" charset="-128"/>
              </a:rPr>
              <a:t>2022</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2.1</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ja-JP" altLang="en-US" sz="900" b="1" u="sng" dirty="0">
                <a:solidFill>
                  <a:prstClr val="black"/>
                </a:solidFill>
                <a:latin typeface="BIZ UDゴシック" panose="020B0400000000000000" pitchFamily="49" charset="-128"/>
                <a:ea typeface="BIZ UDゴシック" panose="020B0400000000000000" pitchFamily="49" charset="-128"/>
              </a:rPr>
              <a:t>欧州（ユーロ圏）</a:t>
            </a:r>
            <a:r>
              <a:rPr lang="ja-JP" altLang="en-US" sz="900" dirty="0">
                <a:solidFill>
                  <a:prstClr val="black"/>
                </a:solidFill>
                <a:latin typeface="BIZ UDゴシック" panose="020B0400000000000000" pitchFamily="49" charset="-128"/>
                <a:ea typeface="BIZ UDゴシック" panose="020B0400000000000000" pitchFamily="49" charset="-128"/>
              </a:rPr>
              <a:t>は、</a:t>
            </a:r>
            <a:r>
              <a:rPr lang="en-US" altLang="ja-JP" sz="900" dirty="0">
                <a:solidFill>
                  <a:prstClr val="black"/>
                </a:solidFill>
                <a:latin typeface="BIZ UDゴシック" panose="020B0400000000000000" pitchFamily="49" charset="-128"/>
                <a:ea typeface="BIZ UDゴシック" panose="020B0400000000000000" pitchFamily="49" charset="-128"/>
              </a:rPr>
              <a:t>2020</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6.6</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en-US" altLang="ja-JP" sz="900" dirty="0">
                <a:solidFill>
                  <a:prstClr val="black"/>
                </a:solidFill>
                <a:latin typeface="BIZ UDゴシック" panose="020B0400000000000000" pitchFamily="49" charset="-128"/>
                <a:ea typeface="BIZ UDゴシック" panose="020B0400000000000000" pitchFamily="49" charset="-128"/>
              </a:rPr>
              <a:t>2021</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5.3</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en-US" altLang="ja-JP" sz="900" dirty="0">
                <a:solidFill>
                  <a:prstClr val="black"/>
                </a:solidFill>
                <a:latin typeface="BIZ UDゴシック" panose="020B0400000000000000" pitchFamily="49" charset="-128"/>
                <a:ea typeface="BIZ UDゴシック" panose="020B0400000000000000" pitchFamily="49" charset="-128"/>
              </a:rPr>
              <a:t>2022</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3.5</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ja-JP" altLang="en-US" sz="900" b="1" u="sng" dirty="0">
                <a:solidFill>
                  <a:prstClr val="black"/>
                </a:solidFill>
                <a:latin typeface="BIZ UDゴシック" panose="020B0400000000000000" pitchFamily="49" charset="-128"/>
                <a:ea typeface="BIZ UDゴシック" panose="020B0400000000000000" pitchFamily="49" charset="-128"/>
              </a:rPr>
              <a:t>中国</a:t>
            </a:r>
            <a:r>
              <a:rPr lang="ja-JP" altLang="en-US" sz="900" dirty="0">
                <a:solidFill>
                  <a:prstClr val="black"/>
                </a:solidFill>
                <a:latin typeface="BIZ UDゴシック" panose="020B0400000000000000" pitchFamily="49" charset="-128"/>
                <a:ea typeface="BIZ UDゴシック" panose="020B0400000000000000" pitchFamily="49" charset="-128"/>
              </a:rPr>
              <a:t>は、</a:t>
            </a:r>
            <a:r>
              <a:rPr lang="en-US" altLang="ja-JP" sz="900" dirty="0">
                <a:solidFill>
                  <a:prstClr val="black"/>
                </a:solidFill>
                <a:latin typeface="BIZ UDゴシック" panose="020B0400000000000000" pitchFamily="49" charset="-128"/>
                <a:ea typeface="BIZ UDゴシック" panose="020B0400000000000000" pitchFamily="49" charset="-128"/>
              </a:rPr>
              <a:t>2020</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2.3</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en-US" altLang="ja-JP" sz="900" dirty="0">
                <a:solidFill>
                  <a:prstClr val="black"/>
                </a:solidFill>
                <a:latin typeface="BIZ UDゴシック" panose="020B0400000000000000" pitchFamily="49" charset="-128"/>
                <a:ea typeface="BIZ UDゴシック" panose="020B0400000000000000" pitchFamily="49" charset="-128"/>
              </a:rPr>
              <a:t>2021</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8.1</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en-US" altLang="ja-JP" sz="900" dirty="0">
                <a:solidFill>
                  <a:prstClr val="black"/>
                </a:solidFill>
                <a:latin typeface="BIZ UDゴシック" panose="020B0400000000000000" pitchFamily="49" charset="-128"/>
                <a:ea typeface="BIZ UDゴシック" panose="020B0400000000000000" pitchFamily="49" charset="-128"/>
              </a:rPr>
              <a:t> 2022</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ja-JP" altLang="en-US" sz="900" b="1" u="sng" dirty="0">
                <a:solidFill>
                  <a:prstClr val="black"/>
                </a:solidFill>
                <a:latin typeface="BIZ UDゴシック" panose="020B0400000000000000" pitchFamily="49" charset="-128"/>
                <a:ea typeface="BIZ UDゴシック" panose="020B0400000000000000" pitchFamily="49" charset="-128"/>
              </a:rPr>
              <a:t>日本</a:t>
            </a:r>
            <a:r>
              <a:rPr lang="ja-JP" altLang="en-US" sz="900" dirty="0">
                <a:solidFill>
                  <a:prstClr val="black"/>
                </a:solidFill>
                <a:latin typeface="BIZ UDゴシック" panose="020B0400000000000000" pitchFamily="49" charset="-128"/>
                <a:ea typeface="BIZ UDゴシック" panose="020B0400000000000000" pitchFamily="49" charset="-128"/>
              </a:rPr>
              <a:t>は、</a:t>
            </a:r>
            <a:r>
              <a:rPr lang="en-US" altLang="ja-JP" sz="900" dirty="0">
                <a:solidFill>
                  <a:prstClr val="black"/>
                </a:solidFill>
                <a:latin typeface="BIZ UDゴシック" panose="020B0400000000000000" pitchFamily="49" charset="-128"/>
                <a:ea typeface="BIZ UDゴシック" panose="020B0400000000000000" pitchFamily="49" charset="-128"/>
              </a:rPr>
              <a:t>2020</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4.1</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en-US" altLang="ja-JP" sz="900" dirty="0">
                <a:solidFill>
                  <a:prstClr val="black"/>
                </a:solidFill>
                <a:latin typeface="BIZ UDゴシック" panose="020B0400000000000000" pitchFamily="49" charset="-128"/>
                <a:ea typeface="BIZ UDゴシック" panose="020B0400000000000000" pitchFamily="49" charset="-128"/>
              </a:rPr>
              <a:t>2021</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2.6</a:t>
            </a:r>
            <a:r>
              <a:rPr lang="ja-JP" altLang="en-US" sz="900" dirty="0">
                <a:solidFill>
                  <a:prstClr val="black"/>
                </a:solidFill>
                <a:latin typeface="BIZ UDゴシック" panose="020B0400000000000000" pitchFamily="49" charset="-128"/>
                <a:ea typeface="BIZ UDゴシック" panose="020B0400000000000000" pitchFamily="49" charset="-128"/>
              </a:rPr>
              <a:t>％、</a:t>
            </a:r>
            <a:r>
              <a:rPr lang="en-US" altLang="ja-JP" sz="900" dirty="0">
                <a:solidFill>
                  <a:prstClr val="black"/>
                </a:solidFill>
                <a:latin typeface="BIZ UDゴシック" panose="020B0400000000000000" pitchFamily="49" charset="-128"/>
                <a:ea typeface="BIZ UDゴシック" panose="020B0400000000000000" pitchFamily="49" charset="-128"/>
              </a:rPr>
              <a:t> 2022</a:t>
            </a:r>
            <a:r>
              <a:rPr lang="ja-JP" altLang="en-US" sz="900" dirty="0">
                <a:solidFill>
                  <a:prstClr val="black"/>
                </a:solidFill>
                <a:latin typeface="BIZ UDゴシック" panose="020B0400000000000000" pitchFamily="49" charset="-128"/>
                <a:ea typeface="BIZ UDゴシック" panose="020B0400000000000000" pitchFamily="49" charset="-128"/>
              </a:rPr>
              <a:t>年が＋</a:t>
            </a:r>
            <a:r>
              <a:rPr lang="en-US" altLang="ja-JP" sz="900" dirty="0">
                <a:solidFill>
                  <a:prstClr val="black"/>
                </a:solidFill>
                <a:latin typeface="BIZ UDゴシック" panose="020B0400000000000000" pitchFamily="49" charset="-128"/>
                <a:ea typeface="BIZ UDゴシック" panose="020B0400000000000000" pitchFamily="49" charset="-128"/>
              </a:rPr>
              <a:t>1.4</a:t>
            </a:r>
            <a:r>
              <a:rPr lang="ja-JP" altLang="en-US" sz="900" dirty="0">
                <a:solidFill>
                  <a:prstClr val="black"/>
                </a:solidFill>
                <a:latin typeface="BIZ UDゴシック" panose="020B0400000000000000" pitchFamily="49" charset="-128"/>
                <a:ea typeface="BIZ UDゴシック" panose="020B0400000000000000" pitchFamily="49" charset="-128"/>
              </a:rPr>
              <a:t>％となっており、いずれも、感染症に伴う</a:t>
            </a:r>
            <a:r>
              <a:rPr lang="en-US" altLang="ja-JP" sz="900" dirty="0">
                <a:solidFill>
                  <a:prstClr val="black"/>
                </a:solidFill>
                <a:latin typeface="BIZ UDゴシック" panose="020B0400000000000000" pitchFamily="49" charset="-128"/>
                <a:ea typeface="BIZ UDゴシック" panose="020B0400000000000000" pitchFamily="49" charset="-128"/>
              </a:rPr>
              <a:t>2020</a:t>
            </a:r>
            <a:r>
              <a:rPr lang="ja-JP" altLang="en-US" sz="900" dirty="0">
                <a:solidFill>
                  <a:prstClr val="black"/>
                </a:solidFill>
                <a:latin typeface="BIZ UDゴシック" panose="020B0400000000000000" pitchFamily="49" charset="-128"/>
                <a:ea typeface="BIZ UDゴシック" panose="020B0400000000000000" pitchFamily="49" charset="-128"/>
              </a:rPr>
              <a:t>年の落ち込みから</a:t>
            </a:r>
            <a:r>
              <a:rPr lang="en-US" altLang="ja-JP" sz="900" dirty="0">
                <a:solidFill>
                  <a:prstClr val="black"/>
                </a:solidFill>
                <a:latin typeface="BIZ UDゴシック" panose="020B0400000000000000" pitchFamily="49" charset="-128"/>
                <a:ea typeface="BIZ UDゴシック" panose="020B0400000000000000" pitchFamily="49" charset="-128"/>
              </a:rPr>
              <a:t>2021</a:t>
            </a:r>
            <a:r>
              <a:rPr lang="ja-JP" altLang="en-US" sz="900" dirty="0">
                <a:solidFill>
                  <a:prstClr val="black"/>
                </a:solidFill>
                <a:latin typeface="BIZ UDゴシック" panose="020B0400000000000000" pitchFamily="49" charset="-128"/>
                <a:ea typeface="BIZ UDゴシック" panose="020B0400000000000000" pitchFamily="49" charset="-128"/>
              </a:rPr>
              <a:t>年での回復、</a:t>
            </a:r>
            <a:r>
              <a:rPr lang="en-US" altLang="ja-JP" sz="900" dirty="0">
                <a:solidFill>
                  <a:prstClr val="black"/>
                </a:solidFill>
                <a:latin typeface="BIZ UDゴシック" panose="020B0400000000000000" pitchFamily="49" charset="-128"/>
                <a:ea typeface="BIZ UDゴシック" panose="020B0400000000000000" pitchFamily="49" charset="-128"/>
              </a:rPr>
              <a:t>2022</a:t>
            </a:r>
            <a:r>
              <a:rPr lang="ja-JP" altLang="en-US" sz="900" dirty="0">
                <a:solidFill>
                  <a:prstClr val="black"/>
                </a:solidFill>
                <a:latin typeface="BIZ UDゴシック" panose="020B0400000000000000" pitchFamily="49" charset="-128"/>
                <a:ea typeface="BIZ UDゴシック" panose="020B0400000000000000" pitchFamily="49" charset="-128"/>
              </a:rPr>
              <a:t>年は低い伸びにとどまる状況。</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marL="174625" marR="0" lvl="0" indent="-174625" algn="l" defTabSz="457200" rtl="0" eaLnBrk="1" fontAlgn="auto" latinLnBrk="0" hangingPunct="1">
              <a:lnSpc>
                <a:spcPts val="1100"/>
              </a:lnSpc>
              <a:spcBef>
                <a:spcPts val="600"/>
              </a:spcBef>
              <a:buClrTx/>
              <a:buSzTx/>
              <a:buFontTx/>
              <a:buNone/>
              <a:tabLst/>
              <a:defRPr/>
            </a:pPr>
            <a:r>
              <a:rPr lang="ja-JP" altLang="en-US" sz="900" dirty="0">
                <a:solidFill>
                  <a:prstClr val="black"/>
                </a:solidFill>
                <a:latin typeface="BIZ UDゴシック" panose="020B0400000000000000" pitchFamily="49" charset="-128"/>
                <a:ea typeface="BIZ UDゴシック" panose="020B0400000000000000" pitchFamily="49" charset="-128"/>
              </a:rPr>
              <a:t>● この間、</a:t>
            </a:r>
            <a:r>
              <a:rPr lang="ja-JP" altLang="en-US" sz="900" b="1" u="sng" dirty="0">
                <a:solidFill>
                  <a:prstClr val="black"/>
                </a:solidFill>
                <a:latin typeface="BIZ UDゴシック" panose="020B0400000000000000" pitchFamily="49" charset="-128"/>
                <a:ea typeface="BIZ UDゴシック" panose="020B0400000000000000" pitchFamily="49" charset="-128"/>
              </a:rPr>
              <a:t>日本経済は、感染症の影響により戦後最大の落ち込み</a:t>
            </a:r>
            <a:r>
              <a:rPr lang="ja-JP" altLang="en-US" sz="900" dirty="0">
                <a:solidFill>
                  <a:prstClr val="black"/>
                </a:solidFill>
                <a:latin typeface="BIZ UDゴシック" panose="020B0400000000000000" pitchFamily="49" charset="-128"/>
                <a:ea typeface="BIZ UDゴシック" panose="020B0400000000000000" pitchFamily="49" charset="-128"/>
              </a:rPr>
              <a:t>を経験したが</a:t>
            </a:r>
            <a:r>
              <a:rPr lang="en-US" altLang="ja-JP" sz="900" b="1" u="sng" dirty="0">
                <a:solidFill>
                  <a:prstClr val="black"/>
                </a:solidFill>
                <a:latin typeface="BIZ UDゴシック" panose="020B0400000000000000" pitchFamily="49" charset="-128"/>
                <a:ea typeface="BIZ UDゴシック" panose="020B0400000000000000" pitchFamily="49" charset="-128"/>
              </a:rPr>
              <a:t>2021</a:t>
            </a:r>
            <a:r>
              <a:rPr lang="ja-JP" altLang="en-US" sz="900" b="1" u="sng" dirty="0">
                <a:solidFill>
                  <a:prstClr val="black"/>
                </a:solidFill>
                <a:latin typeface="BIZ UDゴシック" panose="020B0400000000000000" pitchFamily="49" charset="-128"/>
                <a:ea typeface="BIZ UDゴシック" panose="020B0400000000000000" pitchFamily="49" charset="-128"/>
              </a:rPr>
              <a:t>年秋以降は経済社会活動の正常化</a:t>
            </a:r>
            <a:r>
              <a:rPr lang="ja-JP" altLang="en-US" sz="900" dirty="0">
                <a:solidFill>
                  <a:prstClr val="black"/>
                </a:solidFill>
                <a:latin typeface="BIZ UDゴシック" panose="020B0400000000000000" pitchFamily="49" charset="-128"/>
                <a:ea typeface="BIZ UDゴシック" panose="020B0400000000000000" pitchFamily="49" charset="-128"/>
              </a:rPr>
              <a:t>が進んでいる状況。</a:t>
            </a:r>
            <a:r>
              <a:rPr lang="ja-JP" altLang="en-US" sz="900" b="1" u="sng" dirty="0">
                <a:solidFill>
                  <a:prstClr val="black"/>
                </a:solidFill>
                <a:latin typeface="BIZ UDゴシック" panose="020B0400000000000000" pitchFamily="49" charset="-128"/>
                <a:ea typeface="BIZ UDゴシック" panose="020B0400000000000000" pitchFamily="49" charset="-128"/>
              </a:rPr>
              <a:t>一方</a:t>
            </a:r>
            <a:r>
              <a:rPr lang="ja-JP" altLang="en-US" sz="900" dirty="0">
                <a:solidFill>
                  <a:prstClr val="black"/>
                </a:solidFill>
                <a:latin typeface="BIZ UDゴシック" panose="020B0400000000000000" pitchFamily="49" charset="-128"/>
                <a:ea typeface="BIZ UDゴシック" panose="020B0400000000000000" pitchFamily="49" charset="-128"/>
              </a:rPr>
              <a:t>、ウクライナ情勢などを背景とした原材料価格の高騰に伴う</a:t>
            </a:r>
            <a:r>
              <a:rPr lang="ja-JP" altLang="en-US" sz="900" b="1" u="sng" dirty="0">
                <a:solidFill>
                  <a:prstClr val="black"/>
                </a:solidFill>
                <a:latin typeface="BIZ UDゴシック" panose="020B0400000000000000" pitchFamily="49" charset="-128"/>
                <a:ea typeface="BIZ UDゴシック" panose="020B0400000000000000" pitchFamily="49" charset="-128"/>
              </a:rPr>
              <a:t>世界的な物価上昇と海外への所得流出という課題に直面</a:t>
            </a:r>
            <a:r>
              <a:rPr lang="ja-JP" altLang="en-US" sz="900" dirty="0">
                <a:solidFill>
                  <a:prstClr val="black"/>
                </a:solidFill>
                <a:latin typeface="BIZ UDゴシック" panose="020B0400000000000000" pitchFamily="49" charset="-128"/>
                <a:ea typeface="BIZ UDゴシック" panose="020B0400000000000000" pitchFamily="49" charset="-128"/>
              </a:rPr>
              <a:t>しているが、現時点では、原油価格等の上昇に起因する輸入インフレにとどまっており、日本の</a:t>
            </a:r>
            <a:r>
              <a:rPr lang="ja-JP" altLang="en-US" sz="900" b="1" u="sng" dirty="0">
                <a:solidFill>
                  <a:prstClr val="black"/>
                </a:solidFill>
                <a:latin typeface="BIZ UDゴシック" panose="020B0400000000000000" pitchFamily="49" charset="-128"/>
                <a:ea typeface="BIZ UDゴシック" panose="020B0400000000000000" pitchFamily="49" charset="-128"/>
              </a:rPr>
              <a:t>物価上昇圧力は、欧米と比べ弱い</a:t>
            </a:r>
            <a:r>
              <a:rPr lang="ja-JP" altLang="en-US" sz="900" dirty="0">
                <a:solidFill>
                  <a:prstClr val="black"/>
                </a:solidFill>
                <a:latin typeface="BIZ UDゴシック" panose="020B0400000000000000" pitchFamily="49" charset="-128"/>
                <a:ea typeface="BIZ UDゴシック" panose="020B0400000000000000" pitchFamily="49" charset="-128"/>
              </a:rPr>
              <a:t>状況。感染症後は、</a:t>
            </a:r>
            <a:r>
              <a:rPr lang="ja-JP" altLang="en-US" sz="900" b="1" u="sng" dirty="0">
                <a:solidFill>
                  <a:prstClr val="black"/>
                </a:solidFill>
                <a:latin typeface="BIZ UDゴシック" panose="020B0400000000000000" pitchFamily="49" charset="-128"/>
                <a:ea typeface="BIZ UDゴシック" panose="020B0400000000000000" pitchFamily="49" charset="-128"/>
              </a:rPr>
              <a:t>テレワークの普及等を通じた新たな働き方や暮らし方の可能性の広がり</a:t>
            </a:r>
            <a:r>
              <a:rPr lang="ja-JP" altLang="en-US" sz="900" dirty="0">
                <a:solidFill>
                  <a:prstClr val="black"/>
                </a:solidFill>
                <a:latin typeface="BIZ UDゴシック" panose="020B0400000000000000" pitchFamily="49" charset="-128"/>
                <a:ea typeface="BIZ UDゴシック" panose="020B0400000000000000" pitchFamily="49" charset="-128"/>
              </a:rPr>
              <a:t>など、新たな行動様式による影響も見られ始めている。この他、世界的な供給制約による</a:t>
            </a:r>
            <a:r>
              <a:rPr lang="ja-JP" altLang="en-US" sz="900" b="1" u="sng" dirty="0">
                <a:solidFill>
                  <a:prstClr val="black"/>
                </a:solidFill>
                <a:latin typeface="BIZ UDゴシック" panose="020B0400000000000000" pitchFamily="49" charset="-128"/>
                <a:ea typeface="BIZ UDゴシック" panose="020B0400000000000000" pitchFamily="49" charset="-128"/>
              </a:rPr>
              <a:t>サプライチェーン再構築</a:t>
            </a:r>
            <a:r>
              <a:rPr lang="ja-JP" altLang="en-US" sz="900" dirty="0">
                <a:solidFill>
                  <a:prstClr val="black"/>
                </a:solidFill>
                <a:latin typeface="BIZ UDゴシック" panose="020B0400000000000000" pitchFamily="49" charset="-128"/>
                <a:ea typeface="BIZ UDゴシック" panose="020B0400000000000000" pitchFamily="49" charset="-128"/>
              </a:rPr>
              <a:t>、世界的に進展する</a:t>
            </a:r>
            <a:r>
              <a:rPr lang="ja-JP" altLang="en-US" sz="900" b="1" u="sng" dirty="0">
                <a:solidFill>
                  <a:prstClr val="black"/>
                </a:solidFill>
                <a:latin typeface="BIZ UDゴシック" panose="020B0400000000000000" pitchFamily="49" charset="-128"/>
                <a:ea typeface="BIZ UDゴシック" panose="020B0400000000000000" pitchFamily="49" charset="-128"/>
              </a:rPr>
              <a:t>デジタル化、グリーン化</a:t>
            </a:r>
            <a:r>
              <a:rPr lang="ja-JP" altLang="en-US" sz="900" dirty="0">
                <a:solidFill>
                  <a:prstClr val="black"/>
                </a:solidFill>
                <a:latin typeface="BIZ UDゴシック" panose="020B0400000000000000" pitchFamily="49" charset="-128"/>
                <a:ea typeface="BIZ UDゴシック" panose="020B0400000000000000" pitchFamily="49" charset="-128"/>
              </a:rPr>
              <a:t>などへ対応する必要性にも迫られている。</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cxnSp>
        <p:nvCxnSpPr>
          <p:cNvPr id="11" name="直線コネクタ 10"/>
          <p:cNvCxnSpPr/>
          <p:nvPr/>
        </p:nvCxnSpPr>
        <p:spPr>
          <a:xfrm flipV="1">
            <a:off x="5293985" y="2130720"/>
            <a:ext cx="1845528" cy="3930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5285462" y="791191"/>
            <a:ext cx="1854051" cy="347749"/>
          </a:xfrm>
          <a:prstGeom prst="line">
            <a:avLst/>
          </a:prstGeom>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id="{CA7187BB-9030-4058-B394-0E3D8C87AC24}"/>
              </a:ext>
            </a:extLst>
          </p:cNvPr>
          <p:cNvSpPr/>
          <p:nvPr/>
        </p:nvSpPr>
        <p:spPr>
          <a:xfrm>
            <a:off x="8068735" y="397924"/>
            <a:ext cx="900000" cy="307777"/>
          </a:xfrm>
          <a:prstGeom prst="rect">
            <a:avLst/>
          </a:prstGeom>
          <a:ln>
            <a:solidFill>
              <a:schemeClr val="tx1"/>
            </a:solidFill>
            <a:prstDash val="dash"/>
          </a:ln>
        </p:spPr>
        <p:txBody>
          <a:bodyPr wrap="square" tIns="0" rIns="36000" bIns="0" anchor="ctr" anchorCtr="0">
            <a:spAutoFit/>
          </a:bodyPr>
          <a:lstStyle/>
          <a:p>
            <a:pPr marL="0" marR="0" lvl="0" indent="0" algn="l" defTabSz="457200" rtl="0" eaLnBrk="1" fontAlgn="auto" latinLnBrk="0" hangingPunct="1">
              <a:lnSpc>
                <a:spcPts val="8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16</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年には</a:t>
            </a: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05</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年の</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8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GDP</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を超える額の</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8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内部留保がある</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331A8707-0802-4920-9351-8007733139F8}"/>
              </a:ext>
            </a:extLst>
          </p:cNvPr>
          <p:cNvSpPr/>
          <p:nvPr/>
        </p:nvSpPr>
        <p:spPr>
          <a:xfrm>
            <a:off x="2591390" y="1232301"/>
            <a:ext cx="684000" cy="349702"/>
          </a:xfrm>
          <a:prstGeom prst="rect">
            <a:avLst/>
          </a:prstGeom>
          <a:ln>
            <a:solidFill>
              <a:schemeClr val="tx1"/>
            </a:solidFill>
            <a:prstDash val="dash"/>
          </a:ln>
        </p:spPr>
        <p:txBody>
          <a:bodyPr wrap="square" lIns="72000" tIns="72000" anchor="ctr" anchorCtr="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約</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sp>
        <p:nvSpPr>
          <p:cNvPr id="19" name="正方形/長方形 18">
            <a:extLst>
              <a:ext uri="{FF2B5EF4-FFF2-40B4-BE49-F238E27FC236}">
                <a16:creationId xmlns:a16="http://schemas.microsoft.com/office/drawing/2014/main" id="{25D52625-7792-4F08-87D5-C85D75781F03}"/>
              </a:ext>
            </a:extLst>
          </p:cNvPr>
          <p:cNvSpPr/>
          <p:nvPr/>
        </p:nvSpPr>
        <p:spPr>
          <a:xfrm>
            <a:off x="4528304" y="1231703"/>
            <a:ext cx="684000" cy="349702"/>
          </a:xfrm>
          <a:prstGeom prst="rect">
            <a:avLst/>
          </a:prstGeom>
          <a:ln>
            <a:solidFill>
              <a:schemeClr val="tx1"/>
            </a:solidFill>
            <a:prstDash val="dash"/>
          </a:ln>
        </p:spPr>
        <p:txBody>
          <a:bodyPr wrap="square" lIns="72000" tIns="72000" anchor="ctr" anchorCtr="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約</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1.21</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sp>
        <p:nvSpPr>
          <p:cNvPr id="20" name="正方形/長方形 19">
            <a:extLst>
              <a:ext uri="{FF2B5EF4-FFF2-40B4-BE49-F238E27FC236}">
                <a16:creationId xmlns:a16="http://schemas.microsoft.com/office/drawing/2014/main" id="{15589D56-2FFA-4E40-B03E-1CE4DCB40A81}"/>
              </a:ext>
            </a:extLst>
          </p:cNvPr>
          <p:cNvSpPr/>
          <p:nvPr/>
        </p:nvSpPr>
        <p:spPr>
          <a:xfrm>
            <a:off x="8347443" y="1232301"/>
            <a:ext cx="684000" cy="349702"/>
          </a:xfrm>
          <a:prstGeom prst="rect">
            <a:avLst/>
          </a:prstGeom>
          <a:ln>
            <a:solidFill>
              <a:schemeClr val="tx1"/>
            </a:solidFill>
            <a:prstDash val="dash"/>
          </a:ln>
        </p:spPr>
        <p:txBody>
          <a:bodyPr wrap="square" lIns="72000" tIns="72000" anchor="ctr" anchorCtr="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約</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1.02</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sp>
        <p:nvSpPr>
          <p:cNvPr id="21" name="正方形/長方形 20">
            <a:extLst>
              <a:ext uri="{FF2B5EF4-FFF2-40B4-BE49-F238E27FC236}">
                <a16:creationId xmlns:a16="http://schemas.microsoft.com/office/drawing/2014/main" id="{C3964AA1-BEA2-407E-ACBD-E606826EBD17}"/>
              </a:ext>
            </a:extLst>
          </p:cNvPr>
          <p:cNvSpPr/>
          <p:nvPr/>
        </p:nvSpPr>
        <p:spPr>
          <a:xfrm>
            <a:off x="6438465" y="1231703"/>
            <a:ext cx="684000" cy="349702"/>
          </a:xfrm>
          <a:prstGeom prst="rect">
            <a:avLst/>
          </a:prstGeom>
          <a:ln>
            <a:solidFill>
              <a:schemeClr val="tx1"/>
            </a:solidFill>
            <a:prstDash val="dash"/>
          </a:ln>
        </p:spPr>
        <p:txBody>
          <a:bodyPr wrap="square" lIns="72000" tIns="72000" anchor="ctr" anchorCtr="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約</a:t>
            </a: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5.44</a:t>
            </a:r>
            <a:r>
              <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倍</a:t>
            </a:r>
          </a:p>
        </p:txBody>
      </p:sp>
      <p:sp>
        <p:nvSpPr>
          <p:cNvPr id="22" name="正方形/長方形 21">
            <a:extLst>
              <a:ext uri="{FF2B5EF4-FFF2-40B4-BE49-F238E27FC236}">
                <a16:creationId xmlns:a16="http://schemas.microsoft.com/office/drawing/2014/main" id="{45CB12D7-02D8-4036-8EBD-E475071A8EF9}"/>
              </a:ext>
            </a:extLst>
          </p:cNvPr>
          <p:cNvSpPr/>
          <p:nvPr/>
        </p:nvSpPr>
        <p:spPr>
          <a:xfrm>
            <a:off x="2701020" y="1711721"/>
            <a:ext cx="576000" cy="342008"/>
          </a:xfrm>
          <a:prstGeom prst="rect">
            <a:avLst/>
          </a:prstGeom>
          <a:ln>
            <a:solidFill>
              <a:schemeClr val="tx1"/>
            </a:solidFill>
            <a:prstDash val="dash"/>
          </a:ln>
        </p:spPr>
        <p:txBody>
          <a:bodyPr wrap="square" lIns="72000" tIns="36000" rIns="36000" bIns="36000" anchor="ctr" anchorCtr="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7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6.6</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万ﾄﾞﾙ</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7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増加</a:t>
            </a:r>
          </a:p>
        </p:txBody>
      </p:sp>
      <p:sp>
        <p:nvSpPr>
          <p:cNvPr id="23" name="正方形/長方形 22">
            <a:extLst>
              <a:ext uri="{FF2B5EF4-FFF2-40B4-BE49-F238E27FC236}">
                <a16:creationId xmlns:a16="http://schemas.microsoft.com/office/drawing/2014/main" id="{45CB12D7-02D8-4036-8EBD-E475071A8EF9}"/>
              </a:ext>
            </a:extLst>
          </p:cNvPr>
          <p:cNvSpPr/>
          <p:nvPr/>
        </p:nvSpPr>
        <p:spPr>
          <a:xfrm>
            <a:off x="4645030" y="1709782"/>
            <a:ext cx="576000" cy="342008"/>
          </a:xfrm>
          <a:prstGeom prst="rect">
            <a:avLst/>
          </a:prstGeom>
          <a:ln>
            <a:solidFill>
              <a:schemeClr val="tx1"/>
            </a:solidFill>
            <a:prstDash val="dash"/>
          </a:ln>
        </p:spPr>
        <p:txBody>
          <a:bodyPr wrap="square" lIns="72000" tIns="36000" rIns="36000" bIns="36000" anchor="ctr" anchorCtr="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7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4.9</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万ﾄﾞﾙ</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7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増加</a:t>
            </a:r>
          </a:p>
        </p:txBody>
      </p:sp>
      <p:sp>
        <p:nvSpPr>
          <p:cNvPr id="24" name="正方形/長方形 23">
            <a:extLst>
              <a:ext uri="{FF2B5EF4-FFF2-40B4-BE49-F238E27FC236}">
                <a16:creationId xmlns:a16="http://schemas.microsoft.com/office/drawing/2014/main" id="{45CB12D7-02D8-4036-8EBD-E475071A8EF9}"/>
              </a:ext>
            </a:extLst>
          </p:cNvPr>
          <p:cNvSpPr/>
          <p:nvPr/>
        </p:nvSpPr>
        <p:spPr>
          <a:xfrm>
            <a:off x="6509268" y="1709782"/>
            <a:ext cx="576000" cy="342008"/>
          </a:xfrm>
          <a:prstGeom prst="rect">
            <a:avLst/>
          </a:prstGeom>
          <a:ln>
            <a:solidFill>
              <a:schemeClr val="tx1"/>
            </a:solidFill>
            <a:prstDash val="dash"/>
          </a:ln>
        </p:spPr>
        <p:txBody>
          <a:bodyPr wrap="square" lIns="72000" tIns="36000" rIns="36000" bIns="36000" anchor="ctr" anchorCtr="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7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2.7</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万ﾄﾞﾙ</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7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増加</a:t>
            </a:r>
          </a:p>
        </p:txBody>
      </p:sp>
      <p:sp>
        <p:nvSpPr>
          <p:cNvPr id="25" name="正方形/長方形 24">
            <a:extLst>
              <a:ext uri="{FF2B5EF4-FFF2-40B4-BE49-F238E27FC236}">
                <a16:creationId xmlns:a16="http://schemas.microsoft.com/office/drawing/2014/main" id="{45CB12D7-02D8-4036-8EBD-E475071A8EF9}"/>
              </a:ext>
            </a:extLst>
          </p:cNvPr>
          <p:cNvSpPr/>
          <p:nvPr/>
        </p:nvSpPr>
        <p:spPr>
          <a:xfrm>
            <a:off x="8421310" y="1713320"/>
            <a:ext cx="576000" cy="342008"/>
          </a:xfrm>
          <a:prstGeom prst="rect">
            <a:avLst/>
          </a:prstGeom>
          <a:ln>
            <a:solidFill>
              <a:schemeClr val="tx1"/>
            </a:solidFill>
            <a:prstDash val="dash"/>
          </a:ln>
        </p:spPr>
        <p:txBody>
          <a:bodyPr wrap="square" lIns="72000" tIns="36000" rIns="36000" bIns="36000" anchor="ctr" anchorCtr="0">
            <a:spAutoFit/>
          </a:bodyPr>
          <a:lstStyle/>
          <a:p>
            <a:pPr marL="0" marR="0" lvl="0" indent="0" algn="l" defTabSz="457200" rtl="0" eaLnBrk="1" fontAlgn="auto" latinLnBrk="0" hangingPunct="1">
              <a:lnSpc>
                <a:spcPts val="7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20</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年で</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700"/>
              </a:lnSpc>
              <a:spcBef>
                <a:spcPts val="0"/>
              </a:spcBef>
              <a:spcAft>
                <a:spcPts val="0"/>
              </a:spcAft>
              <a:buClrTx/>
              <a:buSzTx/>
              <a:buFontTx/>
              <a:buNone/>
              <a:tabLst/>
              <a:defRPr/>
            </a:pPr>
            <a:r>
              <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2.4</a:t>
            </a: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万ﾄﾞﾙ</a:t>
            </a:r>
            <a:endParaRPr kumimoji="0" lang="en-US" altLang="ja-JP"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l" defTabSz="457200" rtl="0" eaLnBrk="1" fontAlgn="auto" latinLnBrk="0" hangingPunct="1">
              <a:lnSpc>
                <a:spcPts val="7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増加</a:t>
            </a:r>
          </a:p>
        </p:txBody>
      </p:sp>
      <p:sp>
        <p:nvSpPr>
          <p:cNvPr id="17" name="テキスト ボックス 16">
            <a:extLst>
              <a:ext uri="{FF2B5EF4-FFF2-40B4-BE49-F238E27FC236}">
                <a16:creationId xmlns:a16="http://schemas.microsoft.com/office/drawing/2014/main" id="{C04CD1B5-F732-4A5C-A8C2-0AE547D85819}"/>
              </a:ext>
            </a:extLst>
          </p:cNvPr>
          <p:cNvSpPr txBox="1"/>
          <p:nvPr/>
        </p:nvSpPr>
        <p:spPr>
          <a:xfrm>
            <a:off x="4586361" y="4092850"/>
            <a:ext cx="4557639" cy="2308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出典：内閣府「年次経済財政報告」、「世界経済の潮流」、経済産業省「通商白書」</a:t>
            </a:r>
          </a:p>
        </p:txBody>
      </p:sp>
      <p:sp>
        <p:nvSpPr>
          <p:cNvPr id="2" name="スライド番号プレースホルダー 2">
            <a:extLst>
              <a:ext uri="{FF2B5EF4-FFF2-40B4-BE49-F238E27FC236}">
                <a16:creationId xmlns:a16="http://schemas.microsoft.com/office/drawing/2014/main" id="{F95EB82E-15BB-5A1C-4CE0-CD60F775B06E}"/>
              </a:ext>
            </a:extLst>
          </p:cNvPr>
          <p:cNvSpPr>
            <a:spLocks noGrp="1"/>
          </p:cNvSpPr>
          <p:nvPr>
            <p:ph type="sldNum" sz="quarter" idx="12"/>
          </p:nvPr>
        </p:nvSpPr>
        <p:spPr>
          <a:xfrm>
            <a:off x="7139513" y="6528726"/>
            <a:ext cx="2057400" cy="365125"/>
          </a:xfrm>
        </p:spPr>
        <p:txBody>
          <a:bodyPr/>
          <a:lstStyle/>
          <a:p>
            <a:r>
              <a:rPr kumimoji="1" lang="en-US" altLang="ja-JP" dirty="0"/>
              <a:t>3</a:t>
            </a:r>
            <a:endParaRPr kumimoji="1" lang="ja-JP" altLang="en-US" dirty="0"/>
          </a:p>
        </p:txBody>
      </p:sp>
    </p:spTree>
    <p:extLst>
      <p:ext uri="{BB962C8B-B14F-4D97-AF65-F5344CB8AC3E}">
        <p14:creationId xmlns:p14="http://schemas.microsoft.com/office/powerpoint/2010/main" val="3719372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74244"/>
            <a:ext cx="8726251" cy="0"/>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EBE40337-5FAC-43BE-86DC-EF22BE0A5F1F}"/>
              </a:ext>
            </a:extLst>
          </p:cNvPr>
          <p:cNvSpPr txBox="1"/>
          <p:nvPr/>
        </p:nvSpPr>
        <p:spPr>
          <a:xfrm>
            <a:off x="216668" y="486971"/>
            <a:ext cx="3133499"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a:t>
            </a:r>
            <a:r>
              <a:rPr lang="ja-JP" altLang="en-US" sz="1200" b="1" dirty="0">
                <a:latin typeface="BIZ UDゴシック" panose="020B0400000000000000" pitchFamily="49" charset="-128"/>
                <a:ea typeface="BIZ UDゴシック" panose="020B0400000000000000" pitchFamily="49" charset="-128"/>
              </a:rPr>
              <a:t>　主要国の</a:t>
            </a:r>
            <a:r>
              <a:rPr lang="en-US" altLang="ja-JP" sz="1200" b="1" dirty="0">
                <a:latin typeface="BIZ UDゴシック" panose="020B0400000000000000" pitchFamily="49" charset="-128"/>
                <a:ea typeface="BIZ UDゴシック" panose="020B0400000000000000" pitchFamily="49" charset="-128"/>
              </a:rPr>
              <a:t>GDP</a:t>
            </a:r>
            <a:r>
              <a:rPr lang="ja-JP" altLang="en-US" sz="1200" b="1" dirty="0">
                <a:latin typeface="BIZ UDゴシック" panose="020B0400000000000000" pitchFamily="49" charset="-128"/>
                <a:ea typeface="BIZ UDゴシック" panose="020B0400000000000000" pitchFamily="49" charset="-128"/>
              </a:rPr>
              <a:t>推移</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29" name="角丸四角形 8">
            <a:extLst>
              <a:ext uri="{FF2B5EF4-FFF2-40B4-BE49-F238E27FC236}">
                <a16:creationId xmlns:a16="http://schemas.microsoft.com/office/drawing/2014/main" id="{214A07E3-69BF-C7F3-4C2C-1F99EFEA7293}"/>
              </a:ext>
            </a:extLst>
          </p:cNvPr>
          <p:cNvSpPr/>
          <p:nvPr/>
        </p:nvSpPr>
        <p:spPr>
          <a:xfrm>
            <a:off x="8302807" y="889957"/>
            <a:ext cx="679476"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アメリカ</a:t>
            </a:r>
          </a:p>
        </p:txBody>
      </p:sp>
      <p:sp>
        <p:nvSpPr>
          <p:cNvPr id="30" name="角丸四角形 8">
            <a:extLst>
              <a:ext uri="{FF2B5EF4-FFF2-40B4-BE49-F238E27FC236}">
                <a16:creationId xmlns:a16="http://schemas.microsoft.com/office/drawing/2014/main" id="{729792A7-F249-5718-4578-D6DE6D7FD71B}"/>
              </a:ext>
            </a:extLst>
          </p:cNvPr>
          <p:cNvSpPr/>
          <p:nvPr/>
        </p:nvSpPr>
        <p:spPr>
          <a:xfrm>
            <a:off x="8232661" y="1938770"/>
            <a:ext cx="1019214"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tx1"/>
                </a:solidFill>
                <a:latin typeface="BIZ UDゴシック" panose="020B0400000000000000" pitchFamily="49" charset="-128"/>
                <a:ea typeface="BIZ UDゴシック" panose="020B0400000000000000" pitchFamily="49" charset="-128"/>
              </a:rPr>
              <a:t>OECD</a:t>
            </a:r>
            <a:r>
              <a:rPr kumimoji="1" lang="ja-JP" altLang="en-US" sz="800" dirty="0">
                <a:solidFill>
                  <a:schemeClr val="tx1"/>
                </a:solidFill>
                <a:latin typeface="BIZ UDゴシック" panose="020B0400000000000000" pitchFamily="49" charset="-128"/>
                <a:ea typeface="BIZ UDゴシック" panose="020B0400000000000000" pitchFamily="49" charset="-128"/>
              </a:rPr>
              <a:t>平均</a:t>
            </a:r>
          </a:p>
        </p:txBody>
      </p:sp>
      <p:sp>
        <p:nvSpPr>
          <p:cNvPr id="31" name="角丸四角形 8">
            <a:extLst>
              <a:ext uri="{FF2B5EF4-FFF2-40B4-BE49-F238E27FC236}">
                <a16:creationId xmlns:a16="http://schemas.microsoft.com/office/drawing/2014/main" id="{991E797A-C5FA-BE22-8500-C49594F6150C}"/>
              </a:ext>
            </a:extLst>
          </p:cNvPr>
          <p:cNvSpPr/>
          <p:nvPr/>
        </p:nvSpPr>
        <p:spPr>
          <a:xfrm>
            <a:off x="8300917" y="2518294"/>
            <a:ext cx="679476"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日本</a:t>
            </a:r>
          </a:p>
        </p:txBody>
      </p:sp>
      <p:sp>
        <p:nvSpPr>
          <p:cNvPr id="32" name="角丸四角形 8">
            <a:extLst>
              <a:ext uri="{FF2B5EF4-FFF2-40B4-BE49-F238E27FC236}">
                <a16:creationId xmlns:a16="http://schemas.microsoft.com/office/drawing/2014/main" id="{2586EB48-6C40-4FA9-FCEE-17887C1D6ED8}"/>
              </a:ext>
            </a:extLst>
          </p:cNvPr>
          <p:cNvSpPr/>
          <p:nvPr/>
        </p:nvSpPr>
        <p:spPr>
          <a:xfrm>
            <a:off x="8306817" y="1756693"/>
            <a:ext cx="679476"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ドイツ</a:t>
            </a:r>
          </a:p>
        </p:txBody>
      </p:sp>
      <p:sp>
        <p:nvSpPr>
          <p:cNvPr id="33" name="角丸四角形 8">
            <a:extLst>
              <a:ext uri="{FF2B5EF4-FFF2-40B4-BE49-F238E27FC236}">
                <a16:creationId xmlns:a16="http://schemas.microsoft.com/office/drawing/2014/main" id="{000B78B2-81F2-FD3E-4FF0-F281ECD41A9B}"/>
              </a:ext>
            </a:extLst>
          </p:cNvPr>
          <p:cNvSpPr/>
          <p:nvPr/>
        </p:nvSpPr>
        <p:spPr>
          <a:xfrm>
            <a:off x="8331894" y="2220123"/>
            <a:ext cx="728010"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フランス</a:t>
            </a:r>
          </a:p>
        </p:txBody>
      </p:sp>
      <p:sp>
        <p:nvSpPr>
          <p:cNvPr id="34" name="角丸四角形 8">
            <a:extLst>
              <a:ext uri="{FF2B5EF4-FFF2-40B4-BE49-F238E27FC236}">
                <a16:creationId xmlns:a16="http://schemas.microsoft.com/office/drawing/2014/main" id="{E53F4A69-2784-7298-06BC-A40F886E9FEA}"/>
              </a:ext>
            </a:extLst>
          </p:cNvPr>
          <p:cNvSpPr/>
          <p:nvPr/>
        </p:nvSpPr>
        <p:spPr>
          <a:xfrm>
            <a:off x="8331894" y="2091494"/>
            <a:ext cx="728010" cy="230829"/>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BIZ UDゴシック" panose="020B0400000000000000" pitchFamily="49" charset="-128"/>
                <a:ea typeface="BIZ UDゴシック" panose="020B0400000000000000" pitchFamily="49" charset="-128"/>
              </a:rPr>
              <a:t>イギリス</a:t>
            </a:r>
          </a:p>
        </p:txBody>
      </p:sp>
      <p:sp>
        <p:nvSpPr>
          <p:cNvPr id="35" name="角丸四角形 8">
            <a:extLst>
              <a:ext uri="{FF2B5EF4-FFF2-40B4-BE49-F238E27FC236}">
                <a16:creationId xmlns:a16="http://schemas.microsoft.com/office/drawing/2014/main" id="{A817EF68-C80E-5EE3-52C6-7CF20BFAEBAF}"/>
              </a:ext>
            </a:extLst>
          </p:cNvPr>
          <p:cNvSpPr/>
          <p:nvPr/>
        </p:nvSpPr>
        <p:spPr>
          <a:xfrm>
            <a:off x="4841562" y="861255"/>
            <a:ext cx="679477" cy="100205"/>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600" dirty="0">
                <a:solidFill>
                  <a:schemeClr val="tx1"/>
                </a:solidFill>
                <a:latin typeface="BIZ UDゴシック" panose="020B0400000000000000" pitchFamily="49" charset="-128"/>
                <a:ea typeface="BIZ UDゴシック" panose="020B0400000000000000" pitchFamily="49" charset="-128"/>
              </a:rPr>
              <a:t>(</a:t>
            </a:r>
            <a:r>
              <a:rPr kumimoji="1" lang="ja-JP" altLang="en-US" sz="600" dirty="0">
                <a:solidFill>
                  <a:schemeClr val="tx1"/>
                </a:solidFill>
                <a:latin typeface="BIZ UDゴシック" panose="020B0400000000000000" pitchFamily="49" charset="-128"/>
                <a:ea typeface="BIZ UDゴシック" panose="020B0400000000000000" pitchFamily="49" charset="-128"/>
              </a:rPr>
              <a:t>米ドル</a:t>
            </a:r>
            <a:r>
              <a:rPr kumimoji="1" lang="en-US" altLang="ja-JP" sz="600" dirty="0">
                <a:solidFill>
                  <a:schemeClr val="tx1"/>
                </a:solidFill>
                <a:latin typeface="BIZ UDゴシック" panose="020B0400000000000000" pitchFamily="49" charset="-128"/>
                <a:ea typeface="BIZ UDゴシック" panose="020B0400000000000000" pitchFamily="49" charset="-128"/>
              </a:rPr>
              <a:t>)</a:t>
            </a:r>
            <a:endParaRPr kumimoji="1" lang="ja-JP" altLang="en-US" sz="600" dirty="0">
              <a:solidFill>
                <a:schemeClr val="tx1"/>
              </a:solidFill>
              <a:latin typeface="BIZ UDゴシック" panose="020B0400000000000000" pitchFamily="49" charset="-128"/>
              <a:ea typeface="BIZ UDゴシック" panose="020B0400000000000000" pitchFamily="49" charset="-128"/>
            </a:endParaRPr>
          </a:p>
        </p:txBody>
      </p:sp>
      <p:sp>
        <p:nvSpPr>
          <p:cNvPr id="36" name="テキスト ボックス 35">
            <a:extLst>
              <a:ext uri="{FF2B5EF4-FFF2-40B4-BE49-F238E27FC236}">
                <a16:creationId xmlns:a16="http://schemas.microsoft.com/office/drawing/2014/main" id="{6A8F9B7F-A431-846B-AC6A-FCB5E695B23A}"/>
              </a:ext>
            </a:extLst>
          </p:cNvPr>
          <p:cNvSpPr txBox="1"/>
          <p:nvPr/>
        </p:nvSpPr>
        <p:spPr>
          <a:xfrm>
            <a:off x="4497658" y="569169"/>
            <a:ext cx="2134709"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a:t>
            </a:r>
            <a:r>
              <a:rPr lang="ja-JP" altLang="en-US" sz="1200" b="1" dirty="0">
                <a:latin typeface="BIZ UDゴシック" panose="020B0400000000000000" pitchFamily="49" charset="-128"/>
                <a:ea typeface="BIZ UDゴシック" panose="020B0400000000000000" pitchFamily="49" charset="-128"/>
              </a:rPr>
              <a:t>　主要国の平均賃金推移</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37" name="テキスト ボックス 36">
            <a:extLst>
              <a:ext uri="{FF2B5EF4-FFF2-40B4-BE49-F238E27FC236}">
                <a16:creationId xmlns:a16="http://schemas.microsoft.com/office/drawing/2014/main" id="{83B71EBF-86D9-B3EB-826F-8ECD21716CE5}"/>
              </a:ext>
            </a:extLst>
          </p:cNvPr>
          <p:cNvSpPr txBox="1"/>
          <p:nvPr/>
        </p:nvSpPr>
        <p:spPr>
          <a:xfrm>
            <a:off x="6168854" y="3475164"/>
            <a:ext cx="3180032"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出典：</a:t>
            </a:r>
            <a:r>
              <a:rPr lang="en-US" altLang="ja-JP" sz="800" dirty="0">
                <a:latin typeface="BIZ UDゴシック" panose="020B0400000000000000" pitchFamily="49" charset="-128"/>
                <a:ea typeface="BIZ UDゴシック" panose="020B0400000000000000" pitchFamily="49" charset="-128"/>
              </a:rPr>
              <a:t>OECD</a:t>
            </a:r>
            <a:r>
              <a:rPr lang="ja-JP" altLang="en-US" sz="800" dirty="0">
                <a:latin typeface="BIZ UDゴシック" panose="020B0400000000000000" pitchFamily="49" charset="-128"/>
                <a:ea typeface="BIZ UDゴシック" panose="020B0400000000000000" pitchFamily="49" charset="-128"/>
              </a:rPr>
              <a:t>統計データをもとに副首都推進局で作成</a:t>
            </a:r>
            <a:endParaRPr lang="en-US" altLang="ja-JP" sz="800" dirty="0">
              <a:latin typeface="BIZ UDゴシック" panose="020B0400000000000000" pitchFamily="49" charset="-128"/>
              <a:ea typeface="BIZ UDゴシック" panose="020B0400000000000000" pitchFamily="49" charset="-128"/>
            </a:endParaRPr>
          </a:p>
        </p:txBody>
      </p:sp>
      <p:sp>
        <p:nvSpPr>
          <p:cNvPr id="38" name="テキスト ボックス 37">
            <a:extLst>
              <a:ext uri="{FF2B5EF4-FFF2-40B4-BE49-F238E27FC236}">
                <a16:creationId xmlns:a16="http://schemas.microsoft.com/office/drawing/2014/main" id="{71351654-FC97-FC29-4F49-3E82F9F40A01}"/>
              </a:ext>
            </a:extLst>
          </p:cNvPr>
          <p:cNvSpPr txBox="1"/>
          <p:nvPr/>
        </p:nvSpPr>
        <p:spPr>
          <a:xfrm>
            <a:off x="4407469" y="3303060"/>
            <a:ext cx="3292044" cy="246221"/>
          </a:xfrm>
          <a:prstGeom prst="rect">
            <a:avLst/>
          </a:prstGeom>
          <a:noFill/>
        </p:spPr>
        <p:txBody>
          <a:bodyPr wrap="square" rtlCol="0">
            <a:spAutoFit/>
          </a:bodyPr>
          <a:lstStyle/>
          <a:p>
            <a:r>
              <a:rPr lang="en-US" altLang="ja-JP" sz="500" dirty="0">
                <a:latin typeface="BIZ UDゴシック" panose="020B0400000000000000" pitchFamily="49" charset="-128"/>
                <a:ea typeface="BIZ UDゴシック" panose="020B0400000000000000" pitchFamily="49" charset="-128"/>
              </a:rPr>
              <a:t>※</a:t>
            </a:r>
            <a:r>
              <a:rPr lang="ja-JP" altLang="en-US" sz="500" dirty="0">
                <a:latin typeface="BIZ UDゴシック" panose="020B0400000000000000" pitchFamily="49" charset="-128"/>
                <a:ea typeface="BIZ UDゴシック" panose="020B0400000000000000" pitchFamily="49" charset="-128"/>
              </a:rPr>
              <a:t>国民経済計算に基づく賃金総額を、経済全体の平均雇用者数で割り、全雇用者の週平均労働</a:t>
            </a:r>
            <a:endParaRPr lang="en-US" altLang="ja-JP" sz="500" dirty="0">
              <a:latin typeface="BIZ UDゴシック" panose="020B0400000000000000" pitchFamily="49" charset="-128"/>
              <a:ea typeface="BIZ UDゴシック" panose="020B0400000000000000" pitchFamily="49" charset="-128"/>
            </a:endParaRPr>
          </a:p>
          <a:p>
            <a:r>
              <a:rPr lang="ja-JP" altLang="en-US" sz="500" dirty="0">
                <a:latin typeface="BIZ UDゴシック" panose="020B0400000000000000" pitchFamily="49" charset="-128"/>
                <a:ea typeface="BIZ UDゴシック" panose="020B0400000000000000" pitchFamily="49" charset="-128"/>
              </a:rPr>
              <a:t>　 時間に対するフルタイム雇用者</a:t>
            </a:r>
            <a:r>
              <a:rPr lang="en-US" altLang="ja-JP" sz="500" dirty="0">
                <a:latin typeface="BIZ UDゴシック" panose="020B0400000000000000" pitchFamily="49" charset="-128"/>
                <a:ea typeface="BIZ UDゴシック" panose="020B0400000000000000" pitchFamily="49" charset="-128"/>
              </a:rPr>
              <a:t>1</a:t>
            </a:r>
            <a:r>
              <a:rPr lang="ja-JP" altLang="en-US" sz="500" dirty="0">
                <a:latin typeface="BIZ UDゴシック" panose="020B0400000000000000" pitchFamily="49" charset="-128"/>
                <a:ea typeface="BIZ UDゴシック" panose="020B0400000000000000" pitchFamily="49" charset="-128"/>
              </a:rPr>
              <a:t>人当たりの週平均労働時間の割合を掛け合わせて算出。</a:t>
            </a:r>
            <a:endParaRPr lang="en-US" altLang="ja-JP" sz="500" dirty="0">
              <a:latin typeface="BIZ UDゴシック" panose="020B0400000000000000" pitchFamily="49" charset="-128"/>
              <a:ea typeface="BIZ UDゴシック" panose="020B0400000000000000" pitchFamily="49" charset="-128"/>
            </a:endParaRPr>
          </a:p>
        </p:txBody>
      </p:sp>
      <p:pic>
        <p:nvPicPr>
          <p:cNvPr id="39" name="図 38">
            <a:extLst>
              <a:ext uri="{FF2B5EF4-FFF2-40B4-BE49-F238E27FC236}">
                <a16:creationId xmlns:a16="http://schemas.microsoft.com/office/drawing/2014/main" id="{BDA39E46-C56B-C1CA-2154-B406696E24B5}"/>
              </a:ext>
            </a:extLst>
          </p:cNvPr>
          <p:cNvPicPr>
            <a:picLocks noChangeAspect="1"/>
          </p:cNvPicPr>
          <p:nvPr/>
        </p:nvPicPr>
        <p:blipFill>
          <a:blip r:embed="rId2"/>
          <a:stretch>
            <a:fillRect/>
          </a:stretch>
        </p:blipFill>
        <p:spPr>
          <a:xfrm>
            <a:off x="4672291" y="4114701"/>
            <a:ext cx="4272150" cy="2525295"/>
          </a:xfrm>
          <a:prstGeom prst="rect">
            <a:avLst/>
          </a:prstGeom>
        </p:spPr>
      </p:pic>
      <p:sp>
        <p:nvSpPr>
          <p:cNvPr id="40" name="テキスト ボックス 39">
            <a:extLst>
              <a:ext uri="{FF2B5EF4-FFF2-40B4-BE49-F238E27FC236}">
                <a16:creationId xmlns:a16="http://schemas.microsoft.com/office/drawing/2014/main" id="{D0391711-6096-B542-9263-10A9140C9535}"/>
              </a:ext>
            </a:extLst>
          </p:cNvPr>
          <p:cNvSpPr txBox="1"/>
          <p:nvPr/>
        </p:nvSpPr>
        <p:spPr>
          <a:xfrm>
            <a:off x="4672291" y="3834953"/>
            <a:ext cx="4323469"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a:t>
            </a:r>
            <a:r>
              <a:rPr lang="ja-JP" altLang="en-US" sz="1200" b="1" dirty="0">
                <a:latin typeface="BIZ UDゴシック" panose="020B0400000000000000" pitchFamily="49" charset="-128"/>
                <a:ea typeface="BIZ UDゴシック" panose="020B0400000000000000" pitchFamily="49" charset="-128"/>
              </a:rPr>
              <a:t>　主要国の労働市場の流動性と労働生産性の関係</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41" name="楕円 40">
            <a:extLst>
              <a:ext uri="{FF2B5EF4-FFF2-40B4-BE49-F238E27FC236}">
                <a16:creationId xmlns:a16="http://schemas.microsoft.com/office/drawing/2014/main" id="{1A6E7B97-9C82-A0F3-3F77-46E0574D5954}"/>
              </a:ext>
            </a:extLst>
          </p:cNvPr>
          <p:cNvSpPr/>
          <p:nvPr/>
        </p:nvSpPr>
        <p:spPr>
          <a:xfrm>
            <a:off x="5760327" y="5794996"/>
            <a:ext cx="274320" cy="40421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000" dirty="0">
              <a:latin typeface="BIZ UDゴシック" panose="020B0400000000000000" pitchFamily="49" charset="-128"/>
              <a:ea typeface="BIZ UDゴシック" panose="020B0400000000000000" pitchFamily="49" charset="-128"/>
            </a:endParaRPr>
          </a:p>
        </p:txBody>
      </p:sp>
      <p:sp>
        <p:nvSpPr>
          <p:cNvPr id="42" name="矢印: 上 94">
            <a:extLst>
              <a:ext uri="{FF2B5EF4-FFF2-40B4-BE49-F238E27FC236}">
                <a16:creationId xmlns:a16="http://schemas.microsoft.com/office/drawing/2014/main" id="{F88A2B02-7A03-B49E-F231-29172F2A0E7B}"/>
              </a:ext>
            </a:extLst>
          </p:cNvPr>
          <p:cNvSpPr/>
          <p:nvPr/>
        </p:nvSpPr>
        <p:spPr>
          <a:xfrm rot="5400000">
            <a:off x="7349865" y="5152587"/>
            <a:ext cx="487152" cy="1873259"/>
          </a:xfrm>
          <a:prstGeom prst="upArrow">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kumimoji="1" lang="ja-JP" altLang="en-US" sz="1200" dirty="0">
                <a:latin typeface="BIZ UDゴシック" panose="020B0400000000000000" pitchFamily="49" charset="-128"/>
                <a:ea typeface="BIZ UDゴシック" panose="020B0400000000000000" pitchFamily="49" charset="-128"/>
              </a:rPr>
              <a:t>労働市場の流動性</a:t>
            </a:r>
          </a:p>
        </p:txBody>
      </p:sp>
      <p:sp>
        <p:nvSpPr>
          <p:cNvPr id="43" name="矢印: 上 94">
            <a:extLst>
              <a:ext uri="{FF2B5EF4-FFF2-40B4-BE49-F238E27FC236}">
                <a16:creationId xmlns:a16="http://schemas.microsoft.com/office/drawing/2014/main" id="{26A76A9C-C0C5-B773-6B19-8D872C0FADA8}"/>
              </a:ext>
            </a:extLst>
          </p:cNvPr>
          <p:cNvSpPr/>
          <p:nvPr/>
        </p:nvSpPr>
        <p:spPr>
          <a:xfrm>
            <a:off x="5154881" y="4305519"/>
            <a:ext cx="487152" cy="1873259"/>
          </a:xfrm>
          <a:prstGeom prst="upArrow">
            <a:avLst/>
          </a:prstGeom>
          <a:solidFill>
            <a:schemeClr val="accent5">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a:latin typeface="BIZ UDゴシック" panose="020B0400000000000000" pitchFamily="49" charset="-128"/>
                <a:ea typeface="BIZ UDゴシック" panose="020B0400000000000000" pitchFamily="49" charset="-128"/>
              </a:rPr>
              <a:t>労働生産性</a:t>
            </a:r>
          </a:p>
        </p:txBody>
      </p:sp>
      <p:sp>
        <p:nvSpPr>
          <p:cNvPr id="44" name="テキスト ボックス 43">
            <a:extLst>
              <a:ext uri="{FF2B5EF4-FFF2-40B4-BE49-F238E27FC236}">
                <a16:creationId xmlns:a16="http://schemas.microsoft.com/office/drawing/2014/main" id="{D26B4F29-7153-4E92-14AB-7611E91E1C03}"/>
              </a:ext>
            </a:extLst>
          </p:cNvPr>
          <p:cNvSpPr txBox="1"/>
          <p:nvPr/>
        </p:nvSpPr>
        <p:spPr>
          <a:xfrm>
            <a:off x="6656811" y="6591423"/>
            <a:ext cx="3007386"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出典：経済産業省「第１回未来人材会議資料」</a:t>
            </a:r>
            <a:endParaRPr lang="en-US" altLang="ja-JP" sz="800" dirty="0">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5302247B-44D8-1E2F-5561-284E0D6D0190}"/>
              </a:ext>
            </a:extLst>
          </p:cNvPr>
          <p:cNvSpPr txBox="1"/>
          <p:nvPr/>
        </p:nvSpPr>
        <p:spPr>
          <a:xfrm>
            <a:off x="248655" y="3893418"/>
            <a:ext cx="2184879" cy="276999"/>
          </a:xfrm>
          <a:prstGeom prst="rect">
            <a:avLst/>
          </a:prstGeom>
          <a:noFill/>
        </p:spPr>
        <p:txBody>
          <a:bodyPr wrap="square" rtlCol="0">
            <a:spAutoFit/>
          </a:bodyPr>
          <a:lstStyle/>
          <a:p>
            <a:r>
              <a:rPr kumimoji="1" lang="ja-JP" altLang="en-US" sz="1200" b="1" dirty="0">
                <a:latin typeface="BIZ UDゴシック" panose="020B0400000000000000" pitchFamily="49" charset="-128"/>
                <a:ea typeface="BIZ UDゴシック" panose="020B0400000000000000" pitchFamily="49" charset="-128"/>
              </a:rPr>
              <a:t>■</a:t>
            </a:r>
            <a:r>
              <a:rPr lang="ja-JP" altLang="en-US" sz="1200" b="1" dirty="0">
                <a:latin typeface="BIZ UDゴシック" panose="020B0400000000000000" pitchFamily="49" charset="-128"/>
                <a:ea typeface="BIZ UDゴシック" panose="020B0400000000000000" pitchFamily="49" charset="-128"/>
              </a:rPr>
              <a:t>　主要国の労働生産性推移</a:t>
            </a:r>
            <a:endParaRPr kumimoji="1" lang="ja-JP" altLang="en-US" sz="1200" b="1" dirty="0">
              <a:latin typeface="BIZ UDゴシック" panose="020B0400000000000000" pitchFamily="49" charset="-128"/>
              <a:ea typeface="BIZ UDゴシック" panose="020B0400000000000000" pitchFamily="49" charset="-128"/>
            </a:endParaRPr>
          </a:p>
        </p:txBody>
      </p:sp>
      <p:sp>
        <p:nvSpPr>
          <p:cNvPr id="47" name="角丸四角形 8">
            <a:extLst>
              <a:ext uri="{FF2B5EF4-FFF2-40B4-BE49-F238E27FC236}">
                <a16:creationId xmlns:a16="http://schemas.microsoft.com/office/drawing/2014/main" id="{4028539B-BE6B-1C2A-4348-0EF838E933C0}"/>
              </a:ext>
            </a:extLst>
          </p:cNvPr>
          <p:cNvSpPr/>
          <p:nvPr/>
        </p:nvSpPr>
        <p:spPr>
          <a:xfrm>
            <a:off x="3936052" y="4162074"/>
            <a:ext cx="751493" cy="130270"/>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アメリカ</a:t>
            </a:r>
          </a:p>
        </p:txBody>
      </p:sp>
      <p:sp>
        <p:nvSpPr>
          <p:cNvPr id="48" name="角丸四角形 8">
            <a:extLst>
              <a:ext uri="{FF2B5EF4-FFF2-40B4-BE49-F238E27FC236}">
                <a16:creationId xmlns:a16="http://schemas.microsoft.com/office/drawing/2014/main" id="{3A8DD8E6-3911-464F-3D00-E96DC403C743}"/>
              </a:ext>
            </a:extLst>
          </p:cNvPr>
          <p:cNvSpPr/>
          <p:nvPr/>
        </p:nvSpPr>
        <p:spPr>
          <a:xfrm>
            <a:off x="4021348" y="4789885"/>
            <a:ext cx="599624" cy="54524"/>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ドイツ</a:t>
            </a:r>
          </a:p>
        </p:txBody>
      </p:sp>
      <p:sp>
        <p:nvSpPr>
          <p:cNvPr id="49" name="角丸四角形 8">
            <a:extLst>
              <a:ext uri="{FF2B5EF4-FFF2-40B4-BE49-F238E27FC236}">
                <a16:creationId xmlns:a16="http://schemas.microsoft.com/office/drawing/2014/main" id="{47B38FC2-23CB-9C63-BDAB-8C962F9D47DB}"/>
              </a:ext>
            </a:extLst>
          </p:cNvPr>
          <p:cNvSpPr/>
          <p:nvPr/>
        </p:nvSpPr>
        <p:spPr>
          <a:xfrm>
            <a:off x="3825812" y="5911079"/>
            <a:ext cx="953373" cy="178506"/>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中国</a:t>
            </a:r>
          </a:p>
        </p:txBody>
      </p:sp>
      <p:sp>
        <p:nvSpPr>
          <p:cNvPr id="50" name="角丸四角形 8">
            <a:extLst>
              <a:ext uri="{FF2B5EF4-FFF2-40B4-BE49-F238E27FC236}">
                <a16:creationId xmlns:a16="http://schemas.microsoft.com/office/drawing/2014/main" id="{1DD966A1-479B-39F0-33B0-6D6290A3F9E3}"/>
              </a:ext>
            </a:extLst>
          </p:cNvPr>
          <p:cNvSpPr/>
          <p:nvPr/>
        </p:nvSpPr>
        <p:spPr>
          <a:xfrm>
            <a:off x="4075335" y="5177013"/>
            <a:ext cx="454326" cy="130270"/>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日本</a:t>
            </a:r>
          </a:p>
        </p:txBody>
      </p:sp>
      <p:sp>
        <p:nvSpPr>
          <p:cNvPr id="51" name="角丸四角形 8">
            <a:extLst>
              <a:ext uri="{FF2B5EF4-FFF2-40B4-BE49-F238E27FC236}">
                <a16:creationId xmlns:a16="http://schemas.microsoft.com/office/drawing/2014/main" id="{F9FF25BC-EF1B-327B-276F-2F3BD943D695}"/>
              </a:ext>
            </a:extLst>
          </p:cNvPr>
          <p:cNvSpPr/>
          <p:nvPr/>
        </p:nvSpPr>
        <p:spPr>
          <a:xfrm>
            <a:off x="3921565" y="4902549"/>
            <a:ext cx="808121" cy="178506"/>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イギリス</a:t>
            </a:r>
          </a:p>
        </p:txBody>
      </p:sp>
      <p:sp>
        <p:nvSpPr>
          <p:cNvPr id="52" name="角丸四角形 8">
            <a:extLst>
              <a:ext uri="{FF2B5EF4-FFF2-40B4-BE49-F238E27FC236}">
                <a16:creationId xmlns:a16="http://schemas.microsoft.com/office/drawing/2014/main" id="{399A68B5-24DE-9F30-5178-DF4949E5ABFC}"/>
              </a:ext>
            </a:extLst>
          </p:cNvPr>
          <p:cNvSpPr/>
          <p:nvPr/>
        </p:nvSpPr>
        <p:spPr>
          <a:xfrm>
            <a:off x="3921565" y="4598189"/>
            <a:ext cx="808121" cy="137171"/>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フランス</a:t>
            </a:r>
          </a:p>
        </p:txBody>
      </p:sp>
      <p:sp>
        <p:nvSpPr>
          <p:cNvPr id="53" name="角丸四角形 8">
            <a:extLst>
              <a:ext uri="{FF2B5EF4-FFF2-40B4-BE49-F238E27FC236}">
                <a16:creationId xmlns:a16="http://schemas.microsoft.com/office/drawing/2014/main" id="{9367576F-0F39-C1CC-DFB0-3A84C78D630F}"/>
              </a:ext>
            </a:extLst>
          </p:cNvPr>
          <p:cNvSpPr/>
          <p:nvPr/>
        </p:nvSpPr>
        <p:spPr>
          <a:xfrm>
            <a:off x="57218" y="4009100"/>
            <a:ext cx="1504482" cy="591134"/>
          </a:xfrm>
          <a:prstGeom prst="roundRect">
            <a:avLst>
              <a:gd name="adj" fmla="val 3402"/>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購買力平価換算</a:t>
            </a:r>
            <a:r>
              <a:rPr kumimoji="1" lang="en-US" altLang="ja-JP" sz="700" dirty="0">
                <a:solidFill>
                  <a:schemeClr val="tx1"/>
                </a:solidFill>
                <a:latin typeface="BIZ UDゴシック" panose="020B0400000000000000" pitchFamily="49" charset="-128"/>
                <a:ea typeface="BIZ UDゴシック" panose="020B0400000000000000" pitchFamily="49" charset="-128"/>
              </a:rPr>
              <a:t>US</a:t>
            </a:r>
            <a:r>
              <a:rPr kumimoji="1" lang="ja-JP" altLang="en-US" sz="7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（世界銀行換算レート）　</a:t>
            </a:r>
          </a:p>
        </p:txBody>
      </p:sp>
      <p:sp>
        <p:nvSpPr>
          <p:cNvPr id="55" name="大かっこ 54">
            <a:extLst>
              <a:ext uri="{FF2B5EF4-FFF2-40B4-BE49-F238E27FC236}">
                <a16:creationId xmlns:a16="http://schemas.microsoft.com/office/drawing/2014/main" id="{DACDB48B-DE32-081C-B35A-12B4EEF68D70}"/>
              </a:ext>
            </a:extLst>
          </p:cNvPr>
          <p:cNvSpPr/>
          <p:nvPr/>
        </p:nvSpPr>
        <p:spPr>
          <a:xfrm>
            <a:off x="270139" y="4180074"/>
            <a:ext cx="1007787" cy="21204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56" name="テキスト ボックス 55">
            <a:extLst>
              <a:ext uri="{FF2B5EF4-FFF2-40B4-BE49-F238E27FC236}">
                <a16:creationId xmlns:a16="http://schemas.microsoft.com/office/drawing/2014/main" id="{4345E087-F4FB-4C24-4917-449105C91BE9}"/>
              </a:ext>
            </a:extLst>
          </p:cNvPr>
          <p:cNvSpPr txBox="1"/>
          <p:nvPr/>
        </p:nvSpPr>
        <p:spPr>
          <a:xfrm>
            <a:off x="661761" y="6602470"/>
            <a:ext cx="4427091"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出典：日本生産性本部「労働生産性の国際比較</a:t>
            </a:r>
            <a:r>
              <a:rPr lang="en-US" altLang="ja-JP" sz="800" dirty="0">
                <a:latin typeface="BIZ UDゴシック" panose="020B0400000000000000" pitchFamily="49" charset="-128"/>
                <a:ea typeface="BIZ UDゴシック" panose="020B0400000000000000" pitchFamily="49" charset="-128"/>
              </a:rPr>
              <a:t>2021</a:t>
            </a:r>
            <a:r>
              <a:rPr lang="ja-JP" altLang="en-US" sz="800" dirty="0">
                <a:latin typeface="BIZ UDゴシック" panose="020B0400000000000000" pitchFamily="49" charset="-128"/>
                <a:ea typeface="BIZ UDゴシック" panose="020B0400000000000000" pitchFamily="49" charset="-128"/>
              </a:rPr>
              <a:t>」をもとに副首都推進局で作成</a:t>
            </a:r>
            <a:endParaRPr lang="en-US" altLang="ja-JP" sz="800" dirty="0">
              <a:latin typeface="BIZ UDゴシック" panose="020B0400000000000000" pitchFamily="49" charset="-128"/>
              <a:ea typeface="BIZ UDゴシック" panose="020B0400000000000000" pitchFamily="49" charset="-128"/>
            </a:endParaRPr>
          </a:p>
        </p:txBody>
      </p:sp>
      <p:sp>
        <p:nvSpPr>
          <p:cNvPr id="57" name="正方形/長方形 56">
            <a:extLst>
              <a:ext uri="{FF2B5EF4-FFF2-40B4-BE49-F238E27FC236}">
                <a16:creationId xmlns:a16="http://schemas.microsoft.com/office/drawing/2014/main" id="{93500015-40CF-73DC-3AE4-B42E1C5D468D}"/>
              </a:ext>
            </a:extLst>
          </p:cNvPr>
          <p:cNvSpPr/>
          <p:nvPr/>
        </p:nvSpPr>
        <p:spPr>
          <a:xfrm>
            <a:off x="2893" y="48527"/>
            <a:ext cx="11325197"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　１．世界経済の動き</a:t>
            </a:r>
            <a:r>
              <a:rPr lang="en-US" altLang="ja-JP"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②主要国と日本の比較（主な指標）</a:t>
            </a:r>
            <a:r>
              <a:rPr lang="en-US" altLang="ja-JP" sz="2000" b="1" dirty="0">
                <a:latin typeface="BIZ UDゴシック" panose="020B0400000000000000" pitchFamily="49" charset="-128"/>
                <a:ea typeface="BIZ UDゴシック" panose="020B0400000000000000" pitchFamily="49" charset="-128"/>
              </a:rPr>
              <a:t>】</a:t>
            </a:r>
          </a:p>
        </p:txBody>
      </p:sp>
      <p:sp>
        <p:nvSpPr>
          <p:cNvPr id="2" name="スライド番号プレースホルダー 2">
            <a:extLst>
              <a:ext uri="{FF2B5EF4-FFF2-40B4-BE49-F238E27FC236}">
                <a16:creationId xmlns:a16="http://schemas.microsoft.com/office/drawing/2014/main" id="{6F85CC17-7246-2F1D-F03A-ECC1E58A3082}"/>
              </a:ext>
            </a:extLst>
          </p:cNvPr>
          <p:cNvSpPr>
            <a:spLocks noGrp="1"/>
          </p:cNvSpPr>
          <p:nvPr>
            <p:ph type="sldNum" sz="quarter" idx="12"/>
          </p:nvPr>
        </p:nvSpPr>
        <p:spPr>
          <a:xfrm>
            <a:off x="6972300" y="6356350"/>
            <a:ext cx="2057400" cy="365125"/>
          </a:xfrm>
        </p:spPr>
        <p:txBody>
          <a:bodyPr/>
          <a:lstStyle/>
          <a:p>
            <a:pPr algn="r"/>
            <a:r>
              <a:rPr kumimoji="1" lang="en-US" altLang="ja-JP" dirty="0"/>
              <a:t>4</a:t>
            </a:r>
            <a:endParaRPr kumimoji="1" lang="ja-JP" altLang="en-US" dirty="0"/>
          </a:p>
        </p:txBody>
      </p:sp>
      <p:pic>
        <p:nvPicPr>
          <p:cNvPr id="7" name="図 6"/>
          <p:cNvPicPr>
            <a:picLocks noChangeAspect="1"/>
          </p:cNvPicPr>
          <p:nvPr/>
        </p:nvPicPr>
        <p:blipFill>
          <a:blip r:embed="rId3"/>
          <a:stretch>
            <a:fillRect/>
          </a:stretch>
        </p:blipFill>
        <p:spPr>
          <a:xfrm>
            <a:off x="0" y="720932"/>
            <a:ext cx="4535817" cy="3066554"/>
          </a:xfrm>
          <a:prstGeom prst="rect">
            <a:avLst/>
          </a:prstGeom>
        </p:spPr>
      </p:pic>
      <p:pic>
        <p:nvPicPr>
          <p:cNvPr id="17" name="図 16"/>
          <p:cNvPicPr>
            <a:picLocks noChangeAspect="1"/>
          </p:cNvPicPr>
          <p:nvPr/>
        </p:nvPicPr>
        <p:blipFill>
          <a:blip r:embed="rId4"/>
          <a:stretch>
            <a:fillRect/>
          </a:stretch>
        </p:blipFill>
        <p:spPr>
          <a:xfrm>
            <a:off x="4366023" y="682598"/>
            <a:ext cx="4237087" cy="2719052"/>
          </a:xfrm>
          <a:prstGeom prst="rect">
            <a:avLst/>
          </a:prstGeom>
        </p:spPr>
      </p:pic>
      <p:pic>
        <p:nvPicPr>
          <p:cNvPr id="19" name="図 18"/>
          <p:cNvPicPr>
            <a:picLocks noChangeAspect="1"/>
          </p:cNvPicPr>
          <p:nvPr/>
        </p:nvPicPr>
        <p:blipFill>
          <a:blip r:embed="rId5"/>
          <a:stretch>
            <a:fillRect/>
          </a:stretch>
        </p:blipFill>
        <p:spPr>
          <a:xfrm>
            <a:off x="128371" y="4124358"/>
            <a:ext cx="4407790" cy="2493480"/>
          </a:xfrm>
          <a:prstGeom prst="rect">
            <a:avLst/>
          </a:prstGeom>
        </p:spPr>
      </p:pic>
    </p:spTree>
    <p:extLst>
      <p:ext uri="{BB962C8B-B14F-4D97-AF65-F5344CB8AC3E}">
        <p14:creationId xmlns:p14="http://schemas.microsoft.com/office/powerpoint/2010/main" val="2167304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883002" y="1682959"/>
            <a:ext cx="7395089" cy="4749196"/>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6559289"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２．①人口の集中状況</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28083" y="522386"/>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東京都の人口は約</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1,405</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万人で全国の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11.1%</a:t>
            </a:r>
            <a:r>
              <a:rPr lang="ja-JP" altLang="en-US" sz="1400" dirty="0" err="1">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首都圏（１都３県）では約</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3,691</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万人で全国の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29.3</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％を占める。</a:t>
            </a:r>
          </a:p>
        </p:txBody>
      </p:sp>
      <p:sp>
        <p:nvSpPr>
          <p:cNvPr id="31" name="テキスト ボックス 30"/>
          <p:cNvSpPr txBox="1"/>
          <p:nvPr/>
        </p:nvSpPr>
        <p:spPr>
          <a:xfrm>
            <a:off x="335017" y="1450986"/>
            <a:ext cx="820631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都道府県別人口（</a:t>
            </a:r>
            <a:r>
              <a:rPr lang="en-US" altLang="ja-JP" sz="1400" b="1" dirty="0">
                <a:latin typeface="BIZ UDゴシック" panose="020B0400000000000000" pitchFamily="49" charset="-128"/>
                <a:ea typeface="BIZ UDゴシック" panose="020B0400000000000000" pitchFamily="49" charset="-128"/>
              </a:rPr>
              <a:t>2020</a:t>
            </a:r>
            <a:r>
              <a:rPr lang="ja-JP" altLang="en-US" sz="1400" b="1" dirty="0">
                <a:latin typeface="BIZ UDゴシック" panose="020B0400000000000000" pitchFamily="49" charset="-128"/>
                <a:ea typeface="BIZ UDゴシック" panose="020B0400000000000000" pitchFamily="49" charset="-128"/>
              </a:rPr>
              <a:t>年度）</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4192116" y="6402518"/>
            <a:ext cx="4461023"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zh-TW" altLang="en-US" sz="1100" dirty="0">
                <a:latin typeface="BIZ UDゴシック" panose="020B0400000000000000" pitchFamily="49" charset="-128"/>
                <a:ea typeface="BIZ UDゴシック" panose="020B0400000000000000" pitchFamily="49" charset="-128"/>
              </a:rPr>
              <a:t>総務省「</a:t>
            </a:r>
            <a:r>
              <a:rPr lang="ja-JP" altLang="en-US" sz="1100" dirty="0">
                <a:latin typeface="BIZ UDゴシック" panose="020B0400000000000000" pitchFamily="49" charset="-128"/>
                <a:ea typeface="BIZ UDゴシック" panose="020B0400000000000000" pitchFamily="49" charset="-128"/>
              </a:rPr>
              <a:t>令和２年</a:t>
            </a:r>
            <a:r>
              <a:rPr lang="zh-TW" altLang="en-US" sz="1100" dirty="0">
                <a:latin typeface="BIZ UDゴシック" panose="020B0400000000000000" pitchFamily="49" charset="-128"/>
                <a:ea typeface="BIZ UDゴシック" panose="020B0400000000000000" pitchFamily="49" charset="-128"/>
              </a:rPr>
              <a:t>国勢調査」</a:t>
            </a:r>
            <a:r>
              <a:rPr lang="ja-JP" altLang="en-US" sz="1100" dirty="0">
                <a:latin typeface="BIZ UDゴシック" panose="020B0400000000000000" pitchFamily="49" charset="-128"/>
                <a:ea typeface="BIZ UDゴシック" panose="020B0400000000000000" pitchFamily="49" charset="-128"/>
              </a:rPr>
              <a:t>より副首都推進局で作成</a:t>
            </a:r>
          </a:p>
        </p:txBody>
      </p:sp>
      <p:sp>
        <p:nvSpPr>
          <p:cNvPr id="10" name="テキスト ボックス 9">
            <a:extLst>
              <a:ext uri="{FF2B5EF4-FFF2-40B4-BE49-F238E27FC236}">
                <a16:creationId xmlns:a16="http://schemas.microsoft.com/office/drawing/2014/main" id="{C04CD1B5-F732-4A5C-A8C2-0AE547D85819}"/>
              </a:ext>
            </a:extLst>
          </p:cNvPr>
          <p:cNvSpPr txBox="1"/>
          <p:nvPr/>
        </p:nvSpPr>
        <p:spPr>
          <a:xfrm>
            <a:off x="864972" y="1728486"/>
            <a:ext cx="1082756"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（単位：人）</a:t>
            </a:r>
            <a:endParaRPr lang="en-US" altLang="ja-JP" sz="8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r>
              <a:rPr kumimoji="1" lang="en-US" altLang="ja-JP" dirty="0"/>
              <a:t>5</a:t>
            </a:r>
            <a:endParaRPr kumimoji="1" lang="ja-JP" altLang="en-US" dirty="0"/>
          </a:p>
        </p:txBody>
      </p:sp>
      <p:sp>
        <p:nvSpPr>
          <p:cNvPr id="13" name="正方形/長方形 12"/>
          <p:cNvSpPr/>
          <p:nvPr/>
        </p:nvSpPr>
        <p:spPr>
          <a:xfrm>
            <a:off x="2994992" y="2025150"/>
            <a:ext cx="556592" cy="439547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endParaRPr>
          </a:p>
        </p:txBody>
      </p:sp>
      <p:sp>
        <p:nvSpPr>
          <p:cNvPr id="11" name="四角形吹き出し 10"/>
          <p:cNvSpPr/>
          <p:nvPr/>
        </p:nvSpPr>
        <p:spPr>
          <a:xfrm>
            <a:off x="4078255" y="2107247"/>
            <a:ext cx="1525474" cy="425522"/>
          </a:xfrm>
          <a:prstGeom prst="wedgeRectCallout">
            <a:avLst>
              <a:gd name="adj1" fmla="val -89651"/>
              <a:gd name="adj2" fmla="val -42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BIZ UDゴシック" panose="020B0400000000000000" pitchFamily="49" charset="-128"/>
                <a:ea typeface="BIZ UDゴシック" panose="020B0400000000000000" pitchFamily="49" charset="-128"/>
              </a:rPr>
              <a:t>首都圏（１都３県）で</a:t>
            </a:r>
            <a:r>
              <a:rPr kumimoji="1" lang="en-US" altLang="ja-JP" sz="1000" dirty="0">
                <a:latin typeface="BIZ UDゴシック" panose="020B0400000000000000" pitchFamily="49" charset="-128"/>
                <a:ea typeface="BIZ UDゴシック" panose="020B0400000000000000" pitchFamily="49" charset="-128"/>
              </a:rPr>
              <a:t>29.3</a:t>
            </a:r>
            <a:r>
              <a:rPr kumimoji="1" lang="ja-JP" altLang="en-US" sz="1000" dirty="0">
                <a:latin typeface="BIZ UDゴシック" panose="020B0400000000000000" pitchFamily="49" charset="-128"/>
                <a:ea typeface="BIZ UDゴシック" panose="020B0400000000000000" pitchFamily="49" charset="-128"/>
              </a:rPr>
              <a:t>％を占める</a:t>
            </a:r>
          </a:p>
        </p:txBody>
      </p:sp>
    </p:spTree>
    <p:extLst>
      <p:ext uri="{BB962C8B-B14F-4D97-AF65-F5344CB8AC3E}">
        <p14:creationId xmlns:p14="http://schemas.microsoft.com/office/powerpoint/2010/main" val="954733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37599" y="2053160"/>
            <a:ext cx="7834039" cy="4316342"/>
          </a:xfrm>
          <a:prstGeom prst="rect">
            <a:avLst/>
          </a:prstGeom>
        </p:spPr>
      </p:pic>
      <p:pic>
        <p:nvPicPr>
          <p:cNvPr id="4" name="図 3"/>
          <p:cNvPicPr>
            <a:picLocks noChangeAspect="1"/>
          </p:cNvPicPr>
          <p:nvPr/>
        </p:nvPicPr>
        <p:blipFill>
          <a:blip r:embed="rId3"/>
          <a:stretch>
            <a:fillRect/>
          </a:stretch>
        </p:blipFill>
        <p:spPr>
          <a:xfrm>
            <a:off x="4572505" y="2497602"/>
            <a:ext cx="4365114" cy="2316681"/>
          </a:xfrm>
          <a:prstGeom prst="rect">
            <a:avLst/>
          </a:prstGeom>
        </p:spPr>
      </p:pic>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7581074"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２．②</a:t>
            </a:r>
            <a:r>
              <a:rPr lang="en-US" altLang="ja-JP" sz="2000" b="1" dirty="0">
                <a:latin typeface="BIZ UDゴシック" panose="020B0400000000000000" pitchFamily="49" charset="-128"/>
                <a:ea typeface="BIZ UDゴシック" panose="020B0400000000000000" pitchFamily="49" charset="-128"/>
              </a:rPr>
              <a:t>GDP</a:t>
            </a:r>
            <a:r>
              <a:rPr lang="ja-JP" altLang="en-US" sz="2000" b="1" dirty="0">
                <a:latin typeface="BIZ UDゴシック" panose="020B0400000000000000" pitchFamily="49" charset="-128"/>
                <a:ea typeface="BIZ UDゴシック" panose="020B0400000000000000" pitchFamily="49" charset="-128"/>
              </a:rPr>
              <a:t>（付加価値）の集中状況</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35016" y="537744"/>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東京都の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（都内総生産・</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2019</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年度）は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115.6</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兆円で、全国シェアは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20.8</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％となっている。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28083" y="1534516"/>
            <a:ext cx="382828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県内総生産と国内シェア（</a:t>
            </a:r>
            <a:r>
              <a:rPr lang="en-US" altLang="ja-JP" sz="1400" b="1" dirty="0">
                <a:latin typeface="BIZ UDゴシック" panose="020B0400000000000000" pitchFamily="49" charset="-128"/>
                <a:ea typeface="BIZ UDゴシック" panose="020B0400000000000000" pitchFamily="49" charset="-128"/>
              </a:rPr>
              <a:t>2019</a:t>
            </a:r>
            <a:r>
              <a:rPr lang="ja-JP" altLang="en-US" sz="1400" b="1" dirty="0">
                <a:latin typeface="BIZ UDゴシック" panose="020B0400000000000000" pitchFamily="49" charset="-128"/>
                <a:ea typeface="BIZ UDゴシック" panose="020B0400000000000000" pitchFamily="49" charset="-128"/>
              </a:rPr>
              <a:t>年度）</a:t>
            </a:r>
          </a:p>
        </p:txBody>
      </p:sp>
      <p:sp>
        <p:nvSpPr>
          <p:cNvPr id="33" name="テキスト ボックス 32">
            <a:extLst>
              <a:ext uri="{FF2B5EF4-FFF2-40B4-BE49-F238E27FC236}">
                <a16:creationId xmlns:a16="http://schemas.microsoft.com/office/drawing/2014/main" id="{C04CD1B5-F732-4A5C-A8C2-0AE547D85819}"/>
              </a:ext>
            </a:extLst>
          </p:cNvPr>
          <p:cNvSpPr txBox="1"/>
          <p:nvPr/>
        </p:nvSpPr>
        <p:spPr>
          <a:xfrm>
            <a:off x="4595283" y="6555581"/>
            <a:ext cx="4115911"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出典：内閣府「国民経済計算」をもとに副首都推進局で作成</a:t>
            </a: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604702" y="1842293"/>
            <a:ext cx="1787978"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（単位：</a:t>
            </a:r>
            <a:r>
              <a:rPr lang="en-US" altLang="ja-JP" sz="800" dirty="0">
                <a:latin typeface="BIZ UDゴシック" panose="020B0400000000000000" pitchFamily="49" charset="-128"/>
                <a:ea typeface="BIZ UDゴシック" panose="020B0400000000000000" pitchFamily="49" charset="-128"/>
              </a:rPr>
              <a:t>100</a:t>
            </a:r>
            <a:r>
              <a:rPr lang="ja-JP" altLang="en-US" sz="800" dirty="0">
                <a:latin typeface="BIZ UDゴシック" panose="020B0400000000000000" pitchFamily="49" charset="-128"/>
                <a:ea typeface="BIZ UDゴシック" panose="020B0400000000000000" pitchFamily="49" charset="-128"/>
              </a:rPr>
              <a:t>万円）</a:t>
            </a:r>
            <a:endParaRPr lang="en-US" altLang="ja-JP" sz="800" dirty="0">
              <a:latin typeface="BIZ UDゴシック" panose="020B0400000000000000" pitchFamily="49" charset="-128"/>
              <a:ea typeface="BIZ UDゴシック" panose="020B0400000000000000" pitchFamily="49" charset="-128"/>
            </a:endParaRPr>
          </a:p>
        </p:txBody>
      </p:sp>
      <p:sp>
        <p:nvSpPr>
          <p:cNvPr id="16" name="正方形/長方形 15"/>
          <p:cNvSpPr/>
          <p:nvPr/>
        </p:nvSpPr>
        <p:spPr>
          <a:xfrm>
            <a:off x="6751015" y="2802862"/>
            <a:ext cx="2485451"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1</a:t>
            </a:r>
            <a:r>
              <a:rPr kumimoji="1" lang="ja-JP" altLang="en-US" sz="1200" dirty="0">
                <a:solidFill>
                  <a:schemeClr val="tx1"/>
                </a:solidFill>
                <a:latin typeface="BIZ UDゴシック" panose="020B0400000000000000" pitchFamily="49" charset="-128"/>
                <a:ea typeface="BIZ UDゴシック" panose="020B0400000000000000" pitchFamily="49" charset="-128"/>
              </a:rPr>
              <a:t>位 東京都</a:t>
            </a:r>
            <a:r>
              <a:rPr kumimoji="1" lang="en-US" altLang="ja-JP" sz="1200" dirty="0">
                <a:solidFill>
                  <a:schemeClr val="tx1"/>
                </a:solidFill>
                <a:latin typeface="BIZ UDゴシック" panose="020B0400000000000000" pitchFamily="49" charset="-128"/>
                <a:ea typeface="BIZ UDゴシック" panose="020B0400000000000000" pitchFamily="49" charset="-128"/>
              </a:rPr>
              <a:t>20.8</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p>
        </p:txBody>
      </p:sp>
      <p:sp>
        <p:nvSpPr>
          <p:cNvPr id="17" name="正方形/長方形 16"/>
          <p:cNvSpPr/>
          <p:nvPr/>
        </p:nvSpPr>
        <p:spPr>
          <a:xfrm>
            <a:off x="6770339" y="3376359"/>
            <a:ext cx="2485451"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2</a:t>
            </a:r>
            <a:r>
              <a:rPr kumimoji="1" lang="ja-JP" altLang="en-US" sz="1200" dirty="0">
                <a:solidFill>
                  <a:schemeClr val="tx1"/>
                </a:solidFill>
                <a:latin typeface="BIZ UDゴシック" panose="020B0400000000000000" pitchFamily="49" charset="-128"/>
                <a:ea typeface="BIZ UDゴシック" panose="020B0400000000000000" pitchFamily="49" charset="-128"/>
              </a:rPr>
              <a:t>位 大阪府</a:t>
            </a:r>
            <a:r>
              <a:rPr kumimoji="1" lang="en-US" altLang="ja-JP" sz="1200" dirty="0">
                <a:solidFill>
                  <a:schemeClr val="tx1"/>
                </a:solidFill>
                <a:latin typeface="BIZ UDゴシック" panose="020B0400000000000000" pitchFamily="49" charset="-128"/>
                <a:ea typeface="BIZ UDゴシック" panose="020B0400000000000000" pitchFamily="49" charset="-128"/>
              </a:rPr>
              <a:t>7.4</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p>
        </p:txBody>
      </p:sp>
      <p:sp>
        <p:nvSpPr>
          <p:cNvPr id="18" name="正方形/長方形 17"/>
          <p:cNvSpPr/>
          <p:nvPr/>
        </p:nvSpPr>
        <p:spPr>
          <a:xfrm>
            <a:off x="6751015" y="3794381"/>
            <a:ext cx="2485451"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3</a:t>
            </a:r>
            <a:r>
              <a:rPr kumimoji="1" lang="ja-JP" altLang="en-US" sz="1200" dirty="0">
                <a:solidFill>
                  <a:schemeClr val="tx1"/>
                </a:solidFill>
                <a:latin typeface="BIZ UDゴシック" panose="020B0400000000000000" pitchFamily="49" charset="-128"/>
                <a:ea typeface="BIZ UDゴシック" panose="020B0400000000000000" pitchFamily="49" charset="-128"/>
              </a:rPr>
              <a:t>位 愛知県</a:t>
            </a:r>
            <a:r>
              <a:rPr kumimoji="1" lang="en-US" altLang="ja-JP" sz="1200" dirty="0">
                <a:solidFill>
                  <a:schemeClr val="tx1"/>
                </a:solidFill>
                <a:latin typeface="BIZ UDゴシック" panose="020B0400000000000000" pitchFamily="49" charset="-128"/>
                <a:ea typeface="BIZ UDゴシック" panose="020B0400000000000000" pitchFamily="49" charset="-128"/>
              </a:rPr>
              <a:t>7.3</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p>
        </p:txBody>
      </p:sp>
      <p:sp>
        <p:nvSpPr>
          <p:cNvPr id="19" name="正方形/長方形 18"/>
          <p:cNvSpPr/>
          <p:nvPr/>
        </p:nvSpPr>
        <p:spPr>
          <a:xfrm>
            <a:off x="6332040" y="4098363"/>
            <a:ext cx="2811960"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4</a:t>
            </a:r>
            <a:r>
              <a:rPr kumimoji="1" lang="ja-JP" altLang="en-US" sz="1200" dirty="0">
                <a:solidFill>
                  <a:schemeClr val="tx1"/>
                </a:solidFill>
                <a:latin typeface="BIZ UDゴシック" panose="020B0400000000000000" pitchFamily="49" charset="-128"/>
                <a:ea typeface="BIZ UDゴシック" panose="020B0400000000000000" pitchFamily="49" charset="-128"/>
              </a:rPr>
              <a:t>位 神奈川県</a:t>
            </a:r>
            <a:r>
              <a:rPr kumimoji="1" lang="en-US" altLang="ja-JP" sz="1200" dirty="0">
                <a:solidFill>
                  <a:schemeClr val="tx1"/>
                </a:solidFill>
                <a:latin typeface="BIZ UDゴシック" panose="020B0400000000000000" pitchFamily="49" charset="-128"/>
                <a:ea typeface="BIZ UDゴシック" panose="020B0400000000000000" pitchFamily="49" charset="-128"/>
              </a:rPr>
              <a:t>6.3</a:t>
            </a:r>
            <a:r>
              <a:rPr kumimoji="1" lang="ja-JP" altLang="en-US" sz="1200" dirty="0">
                <a:solidFill>
                  <a:schemeClr val="tx1"/>
                </a:solidFill>
                <a:latin typeface="BIZ UDゴシック" panose="020B0400000000000000" pitchFamily="49" charset="-128"/>
                <a:ea typeface="BIZ UDゴシック" panose="020B0400000000000000" pitchFamily="49" charset="-128"/>
              </a:rPr>
              <a:t>％　</a:t>
            </a:r>
          </a:p>
        </p:txBody>
      </p:sp>
      <p:sp>
        <p:nvSpPr>
          <p:cNvPr id="21" name="正方形/長方形 20"/>
          <p:cNvSpPr/>
          <p:nvPr/>
        </p:nvSpPr>
        <p:spPr>
          <a:xfrm>
            <a:off x="5527613" y="2229365"/>
            <a:ext cx="2485451" cy="452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latin typeface="BIZ UDゴシック" panose="020B0400000000000000" pitchFamily="49" charset="-128"/>
                <a:ea typeface="BIZ UDゴシック" panose="020B0400000000000000" pitchFamily="49" charset="-128"/>
              </a:rPr>
              <a:t>【</a:t>
            </a:r>
            <a:r>
              <a:rPr kumimoji="1" lang="ja-JP" altLang="en-US" sz="1200" dirty="0">
                <a:solidFill>
                  <a:schemeClr val="tx1"/>
                </a:solidFill>
                <a:latin typeface="BIZ UDゴシック" panose="020B0400000000000000" pitchFamily="49" charset="-128"/>
                <a:ea typeface="BIZ UDゴシック" panose="020B0400000000000000" pitchFamily="49" charset="-128"/>
              </a:rPr>
              <a:t>全国シェア</a:t>
            </a:r>
            <a:r>
              <a:rPr kumimoji="1" lang="en-US" altLang="ja-JP" sz="1200" dirty="0">
                <a:solidFill>
                  <a:schemeClr val="tx1"/>
                </a:solidFill>
                <a:latin typeface="BIZ UDゴシック" panose="020B0400000000000000" pitchFamily="49" charset="-128"/>
                <a:ea typeface="BIZ UDゴシック" panose="020B0400000000000000" pitchFamily="49" charset="-128"/>
              </a:rPr>
              <a:t>】</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sp>
        <p:nvSpPr>
          <p:cNvPr id="22" name="四角形吹き出し 21"/>
          <p:cNvSpPr/>
          <p:nvPr/>
        </p:nvSpPr>
        <p:spPr>
          <a:xfrm>
            <a:off x="3614661" y="2099706"/>
            <a:ext cx="2440187" cy="407996"/>
          </a:xfrm>
          <a:prstGeom prst="wedgeRectCallout">
            <a:avLst>
              <a:gd name="adj1" fmla="val -59569"/>
              <a:gd name="adj2" fmla="val 62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dirty="0">
                <a:latin typeface="BIZ UDゴシック" panose="020B0400000000000000" pitchFamily="49" charset="-128"/>
                <a:ea typeface="BIZ UDゴシック" panose="020B0400000000000000" pitchFamily="49" charset="-128"/>
              </a:rPr>
              <a:t>東京都</a:t>
            </a:r>
            <a:r>
              <a:rPr kumimoji="1" lang="en-US" altLang="ja-JP" sz="1200" dirty="0">
                <a:latin typeface="BIZ UDゴシック" panose="020B0400000000000000" pitchFamily="49" charset="-128"/>
                <a:ea typeface="BIZ UDゴシック" panose="020B0400000000000000" pitchFamily="49" charset="-128"/>
              </a:rPr>
              <a:t>115.6</a:t>
            </a:r>
            <a:r>
              <a:rPr kumimoji="1" lang="ja-JP" altLang="en-US" sz="1200" dirty="0">
                <a:latin typeface="BIZ UDゴシック" panose="020B0400000000000000" pitchFamily="49" charset="-128"/>
                <a:ea typeface="BIZ UDゴシック" panose="020B0400000000000000" pitchFamily="49" charset="-128"/>
              </a:rPr>
              <a:t>兆円</a:t>
            </a:r>
          </a:p>
        </p:txBody>
      </p:sp>
      <p:sp>
        <p:nvSpPr>
          <p:cNvPr id="20" name="正方形/長方形 19"/>
          <p:cNvSpPr/>
          <p:nvPr/>
        </p:nvSpPr>
        <p:spPr>
          <a:xfrm>
            <a:off x="5014599" y="3394975"/>
            <a:ext cx="2313099" cy="402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BIZ UDゴシック" panose="020B0400000000000000" pitchFamily="49" charset="-128"/>
                <a:ea typeface="BIZ UDゴシック" panose="020B0400000000000000" pitchFamily="49" charset="-128"/>
              </a:rPr>
              <a:t>その他</a:t>
            </a:r>
          </a:p>
        </p:txBody>
      </p:sp>
      <p:sp>
        <p:nvSpPr>
          <p:cNvPr id="2" name="スライド番号プレースホルダー 1"/>
          <p:cNvSpPr>
            <a:spLocks noGrp="1"/>
          </p:cNvSpPr>
          <p:nvPr>
            <p:ph type="sldNum" sz="quarter" idx="12"/>
          </p:nvPr>
        </p:nvSpPr>
        <p:spPr/>
        <p:txBody>
          <a:bodyPr/>
          <a:lstStyle/>
          <a:p>
            <a:r>
              <a:rPr kumimoji="1" lang="en-US" altLang="ja-JP" dirty="0"/>
              <a:t>6</a:t>
            </a:r>
            <a:endParaRPr kumimoji="1" lang="ja-JP" altLang="en-US" dirty="0"/>
          </a:p>
        </p:txBody>
      </p:sp>
    </p:spTree>
    <p:extLst>
      <p:ext uri="{BB962C8B-B14F-4D97-AF65-F5344CB8AC3E}">
        <p14:creationId xmlns:p14="http://schemas.microsoft.com/office/powerpoint/2010/main" val="184042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8" y="449732"/>
            <a:ext cx="8726251" cy="0"/>
          </a:xfrm>
          <a:prstGeom prst="line">
            <a:avLst/>
          </a:prstGeom>
        </p:spPr>
        <p:style>
          <a:lnRef idx="1">
            <a:schemeClr val="dk1"/>
          </a:lnRef>
          <a:fillRef idx="0">
            <a:schemeClr val="dk1"/>
          </a:fillRef>
          <a:effectRef idx="0">
            <a:schemeClr val="dk1"/>
          </a:effectRef>
          <a:fontRef idx="minor">
            <a:schemeClr val="tx1"/>
          </a:fontRef>
        </p:style>
      </p:cxnSp>
      <p:sp>
        <p:nvSpPr>
          <p:cNvPr id="6" name="正方形/長方形 5"/>
          <p:cNvSpPr/>
          <p:nvPr/>
        </p:nvSpPr>
        <p:spPr>
          <a:xfrm>
            <a:off x="335017" y="47950"/>
            <a:ext cx="6559289" cy="400110"/>
          </a:xfrm>
          <a:prstGeom prst="rect">
            <a:avLst/>
          </a:prstGeom>
        </p:spPr>
        <p:txBody>
          <a:bodyPr wrap="square">
            <a:spAutoFit/>
          </a:bodyPr>
          <a:lstStyle/>
          <a:p>
            <a:r>
              <a:rPr lang="ja-JP" altLang="en-US" sz="2000" b="1" dirty="0">
                <a:latin typeface="BIZ UDゴシック" panose="020B0400000000000000" pitchFamily="49" charset="-128"/>
                <a:ea typeface="BIZ UDゴシック" panose="020B0400000000000000" pitchFamily="49" charset="-128"/>
              </a:rPr>
              <a:t>２．③企業本社の集積状況</a:t>
            </a:r>
            <a:endParaRPr lang="en-US" altLang="ja-JP" sz="2000" b="1" dirty="0">
              <a:latin typeface="BIZ UDゴシック" panose="020B0400000000000000" pitchFamily="49" charset="-128"/>
              <a:ea typeface="BIZ UDゴシック" panose="020B0400000000000000" pitchFamily="49" charset="-128"/>
            </a:endParaRPr>
          </a:p>
        </p:txBody>
      </p:sp>
      <p:sp>
        <p:nvSpPr>
          <p:cNvPr id="30" name="正方形/長方形 29"/>
          <p:cNvSpPr/>
          <p:nvPr/>
        </p:nvSpPr>
        <p:spPr>
          <a:xfrm>
            <a:off x="335016" y="537744"/>
            <a:ext cx="8503417" cy="821717"/>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東証一部上場企業の本社の</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52%</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が東京に、</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60%</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が首都圏に立地。また、外資系企業本社は</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76%</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が東京に、</a:t>
            </a:r>
            <a:r>
              <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88</a:t>
            </a:r>
            <a:r>
              <a:rPr lang="ja-JP" altLang="en-US"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％が首都圏に立地しており、いずれも東京・首都圏に集中している。</a:t>
            </a:r>
            <a:endParaRPr lang="en-US" altLang="ja-JP" sz="14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31" name="テキスト ボックス 30"/>
          <p:cNvSpPr txBox="1"/>
          <p:nvPr/>
        </p:nvSpPr>
        <p:spPr>
          <a:xfrm>
            <a:off x="328083" y="1610337"/>
            <a:ext cx="382828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東証一部上場企業本社所在地の内訳</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32" name="テキスト ボックス 31"/>
          <p:cNvSpPr txBox="1"/>
          <p:nvPr/>
        </p:nvSpPr>
        <p:spPr>
          <a:xfrm>
            <a:off x="4980165" y="1610336"/>
            <a:ext cx="3828281"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外資系企業本社所在地の内訳</a:t>
            </a:r>
            <a:endParaRPr kumimoji="1" lang="ja-JP" altLang="en-US" sz="1400" b="1" dirty="0">
              <a:latin typeface="BIZ UDゴシック" panose="020B0400000000000000" pitchFamily="49" charset="-128"/>
              <a:ea typeface="BIZ UDゴシック" panose="020B0400000000000000" pitchFamily="49" charset="-128"/>
            </a:endParaRPr>
          </a:p>
        </p:txBody>
      </p:sp>
      <p:pic>
        <p:nvPicPr>
          <p:cNvPr id="2" name="図 1"/>
          <p:cNvPicPr>
            <a:picLocks noChangeAspect="1"/>
          </p:cNvPicPr>
          <p:nvPr/>
        </p:nvPicPr>
        <p:blipFill>
          <a:blip r:embed="rId2"/>
          <a:stretch>
            <a:fillRect/>
          </a:stretch>
        </p:blipFill>
        <p:spPr>
          <a:xfrm>
            <a:off x="640304" y="1928441"/>
            <a:ext cx="4039811" cy="3932370"/>
          </a:xfrm>
          <a:prstGeom prst="rect">
            <a:avLst/>
          </a:prstGeom>
        </p:spPr>
      </p:pic>
      <p:pic>
        <p:nvPicPr>
          <p:cNvPr id="4" name="図 3"/>
          <p:cNvPicPr>
            <a:picLocks noChangeAspect="1"/>
          </p:cNvPicPr>
          <p:nvPr/>
        </p:nvPicPr>
        <p:blipFill>
          <a:blip r:embed="rId3"/>
          <a:stretch>
            <a:fillRect/>
          </a:stretch>
        </p:blipFill>
        <p:spPr>
          <a:xfrm>
            <a:off x="4929678" y="1997714"/>
            <a:ext cx="3984673" cy="3745810"/>
          </a:xfrm>
          <a:prstGeom prst="rect">
            <a:avLst/>
          </a:prstGeom>
        </p:spPr>
      </p:pic>
      <p:sp>
        <p:nvSpPr>
          <p:cNvPr id="33" name="テキスト ボックス 32">
            <a:extLst>
              <a:ext uri="{FF2B5EF4-FFF2-40B4-BE49-F238E27FC236}">
                <a16:creationId xmlns:a16="http://schemas.microsoft.com/office/drawing/2014/main" id="{C04CD1B5-F732-4A5C-A8C2-0AE547D85819}"/>
              </a:ext>
            </a:extLst>
          </p:cNvPr>
          <p:cNvSpPr txBox="1"/>
          <p:nvPr/>
        </p:nvSpPr>
        <p:spPr>
          <a:xfrm>
            <a:off x="2572030" y="6065815"/>
            <a:ext cx="6457670"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出典：内閣府「選択する未来」委員会「地域の未来ワーキング・グループ報告書　参考資料１」</a:t>
            </a:r>
            <a:endParaRPr lang="en-US" altLang="ja-JP" sz="1100" dirty="0">
              <a:latin typeface="BIZ UDゴシック" panose="020B0400000000000000" pitchFamily="49" charset="-128"/>
              <a:ea typeface="BIZ UDゴシック" panose="020B0400000000000000" pitchFamily="49" charset="-128"/>
            </a:endParaRPr>
          </a:p>
        </p:txBody>
      </p:sp>
      <p:sp>
        <p:nvSpPr>
          <p:cNvPr id="34" name="大かっこ 33"/>
          <p:cNvSpPr/>
          <p:nvPr/>
        </p:nvSpPr>
        <p:spPr>
          <a:xfrm>
            <a:off x="1674257" y="6345490"/>
            <a:ext cx="7002648" cy="34198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p>
            <a:r>
              <a:rPr kumimoji="1" lang="ja-JP" altLang="en-US" sz="1100" dirty="0">
                <a:latin typeface="BIZ UDゴシック" panose="020B0400000000000000" pitchFamily="49" charset="-128"/>
                <a:ea typeface="BIZ UDゴシック" panose="020B0400000000000000" pitchFamily="49" charset="-128"/>
              </a:rPr>
              <a:t>左：東京証券取引所ホームページ「東証上場会社情報サービス」の一部上場企業検索結果より内閣府作成。</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右：東洋経済新報社「</a:t>
            </a:r>
            <a:r>
              <a:rPr kumimoji="1" lang="en-US" altLang="ja-JP" sz="1100" dirty="0">
                <a:latin typeface="BIZ UDゴシック" panose="020B0400000000000000" pitchFamily="49" charset="-128"/>
                <a:ea typeface="BIZ UDゴシック" panose="020B0400000000000000" pitchFamily="49" charset="-128"/>
              </a:rPr>
              <a:t>2013</a:t>
            </a:r>
            <a:r>
              <a:rPr kumimoji="1" lang="ja-JP" altLang="en-US" sz="1100" dirty="0">
                <a:latin typeface="BIZ UDゴシック" panose="020B0400000000000000" pitchFamily="49" charset="-128"/>
                <a:ea typeface="BIZ UDゴシック" panose="020B0400000000000000" pitchFamily="49" charset="-128"/>
              </a:rPr>
              <a:t>外資系企業総覧」より内閣府作成　首都圏は東京都・神奈川県・千葉県・埼玉県</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3" name="スライド番号プレースホルダー 2"/>
          <p:cNvSpPr>
            <a:spLocks noGrp="1"/>
          </p:cNvSpPr>
          <p:nvPr>
            <p:ph type="sldNum" sz="quarter" idx="12"/>
          </p:nvPr>
        </p:nvSpPr>
        <p:spPr/>
        <p:txBody>
          <a:bodyPr/>
          <a:lstStyle/>
          <a:p>
            <a:r>
              <a:rPr kumimoji="1" lang="en-US" altLang="ja-JP" dirty="0"/>
              <a:t>7</a:t>
            </a:r>
            <a:endParaRPr kumimoji="1" lang="ja-JP" altLang="en-US" dirty="0"/>
          </a:p>
        </p:txBody>
      </p:sp>
    </p:spTree>
    <p:extLst>
      <p:ext uri="{BB962C8B-B14F-4D97-AF65-F5344CB8AC3E}">
        <p14:creationId xmlns:p14="http://schemas.microsoft.com/office/powerpoint/2010/main" val="395323458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spPr>
      <a:bodyPr lIns="360000" tIns="252000" rIns="360000" bIns="360000" rtlCol="0" anchor="t"/>
      <a:lstStyle>
        <a:defPPr marL="238227" indent="-238227" defTabSz="413309">
          <a:lnSpc>
            <a:spcPts val="2600"/>
          </a:lnSpc>
          <a:defRPr dirty="0">
            <a:solidFill>
              <a:schemeClr val="tx1"/>
            </a:solidFill>
            <a:latin typeface="BIZ UDゴシック" panose="020B0400000000000000" pitchFamily="49" charset="-128"/>
            <a:ea typeface="BIZ UDゴシック" panose="020B0400000000000000" pitchFamily="49"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698144-2A08-4995-8412-A3FC09E95D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e2acaf-88a6-4029-b366-c28176c798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838804-5B4B-4692-B3C9-83A3CC12003B}">
  <ds:schemaRefs>
    <ds:schemaRef ds:uri="2be2acaf-88a6-4029-b366-c28176c79890"/>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CA1BF9-9EC3-4FEC-BFAE-E67E229EF1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4844</Words>
  <Application>Microsoft Office PowerPoint</Application>
  <PresentationFormat>画面に合わせる (4:3)</PresentationFormat>
  <Paragraphs>540</Paragraphs>
  <Slides>16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BIZ UDPゴシック</vt:lpstr>
      <vt:lpstr>BIZ UDゴシック</vt:lpstr>
      <vt:lpstr>Meiryo UI</vt:lpstr>
      <vt:lpstr>游ゴシック</vt:lpstr>
      <vt:lpstr>Arial</vt:lpstr>
      <vt:lpstr>Times New Roman</vt:lpstr>
      <vt:lpstr>Wingdings</vt:lpstr>
      <vt:lpstr>Office テーマ</vt:lpstr>
      <vt:lpstr>経済関係の資料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2023-08-29T07:21:34Z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