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ContentType="application/vnd.openxmlformats-officedocument.extended-properties+xml" PartName="/docProps/app.xml"/>
  <Override ContentType="application/vnd.openxmlformats-package.core-properties+xml" PartName="/docProps/core.xml"/>
  <Override ContentType="application/vnd.openxmlformats-officedocument.presentationml.handoutMaster+xml" PartName="/ppt/handoutMasters/handoutMaster1.xml"/>
  <Override ContentType="application/vnd.openxmlformats-officedocument.presentationml.notesMaster+xml" PartName="/ppt/notesMasters/notesMaster1.xml"/>
  <Override ContentType="application/vnd.openxmlformats-officedocument.presentationml.presProps+xml" PartName="/ppt/presProps.xml"/>
  <Override ContentType="application/vnd.openxmlformats-officedocument.presentationml.presentation.main+xml" PartName="/ppt/presentation.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11.xml"/>
  <Override ContentType="application/vnd.openxmlformats-officedocument.presentationml.slideLayout+xml" PartName="/ppt/slideLayouts/slideLayout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6.xml"/>
  <Override ContentType="application/vnd.openxmlformats-officedocument.presentationml.slideLayout+xml" PartName="/ppt/slideLayouts/slideLayout7.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1.xml"/>
  <Override ContentType="application/vnd.openxmlformats-officedocument.presentationml.slide+xml" PartName="/ppt/slides/slide10.xml"/>
  <Override ContentType="application/vnd.openxmlformats-officedocument.presentationml.slide+xml" PartName="/ppt/slides/slide11.xml"/>
  <Override ContentType="application/vnd.openxmlformats-officedocument.presentationml.slide+xml" PartName="/ppt/slides/slide12.xml"/>
  <Override ContentType="application/vnd.openxmlformats-officedocument.presentationml.slide+xml" PartName="/ppt/slides/slide13.xml"/>
  <Override ContentType="application/vnd.openxmlformats-officedocument.presentationml.slide+xml" PartName="/ppt/slides/slide14.xml"/>
  <Override ContentType="application/vnd.openxmlformats-officedocument.presentationml.slide+xml" PartName="/ppt/slides/slide15.xml"/>
  <Override ContentType="application/vnd.openxmlformats-officedocument.presentationml.slide+xml" PartName="/ppt/slides/slide16.xml"/>
  <Override ContentType="application/vnd.openxmlformats-officedocument.presentationml.slide+xml" PartName="/ppt/slides/slide17.xml"/>
  <Override ContentType="application/vnd.openxmlformats-officedocument.presentationml.slide+xml" PartName="/ppt/slides/slide18.xml"/>
  <Override ContentType="application/vnd.openxmlformats-officedocument.presentationml.slide+xml" PartName="/ppt/slides/slide19.xml"/>
  <Override ContentType="application/vnd.openxmlformats-officedocument.presentationml.slide+xml" PartName="/ppt/slides/slide2.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22.xml"/>
  <Override ContentType="application/vnd.openxmlformats-officedocument.presentationml.slide+xml" PartName="/ppt/slides/slide23.xml"/>
  <Override ContentType="application/vnd.openxmlformats-officedocument.presentationml.slide+xml" PartName="/ppt/slides/slide24.xml"/>
  <Override ContentType="application/vnd.openxmlformats-officedocument.presentationml.slide+xml" PartName="/ppt/slides/slide25.xml"/>
  <Override ContentType="application/vnd.openxmlformats-officedocument.presentationml.slide+xml" PartName="/ppt/slides/slide26.xml"/>
  <Override ContentType="application/vnd.openxmlformats-officedocument.presentationml.slide+xml" PartName="/ppt/slides/slide27.xml"/>
  <Override ContentType="application/vnd.openxmlformats-officedocument.presentationml.slide+xml" PartName="/ppt/slides/slide28.xml"/>
  <Override ContentType="application/vnd.openxmlformats-officedocument.presentationml.slide+xml" PartName="/ppt/slides/slide29.xml"/>
  <Override ContentType="application/vnd.openxmlformats-officedocument.presentationml.slide+xml" PartName="/ppt/slides/slide3.xml"/>
  <Override ContentType="application/vnd.openxmlformats-officedocument.presentationml.slide+xml" PartName="/ppt/slides/slide30.xml"/>
  <Override ContentType="application/vnd.openxmlformats-officedocument.presentationml.slide+xml" PartName="/ppt/slides/slide31.xml"/>
  <Override ContentType="application/vnd.openxmlformats-officedocument.presentationml.slide+xml" PartName="/ppt/slides/slide4.xml"/>
  <Override ContentType="application/vnd.openxmlformats-officedocument.presentationml.slide+xml" PartName="/ppt/slides/slide5.xml"/>
  <Override ContentType="application/vnd.openxmlformats-officedocument.presentationml.slide+xml" PartName="/ppt/slides/slide6.xml"/>
  <Override ContentType="application/vnd.openxmlformats-officedocument.presentationml.slide+xml" PartName="/ppt/slides/slide7.xml"/>
  <Override ContentType="application/vnd.openxmlformats-officedocument.presentationml.slide+xml" PartName="/ppt/slides/slide8.xml"/>
  <Override ContentType="application/vnd.openxmlformats-officedocument.presentationml.slide+xml" PartName="/ppt/slides/slide9.xml"/>
  <Override ContentType="application/vnd.openxmlformats-officedocument.presentationml.tableStyles+xml" PartName="/ppt/tableStyle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presentationml.viewProps+xml" PartName="/ppt/viewProps.xml"/>
</Types>
</file>

<file path=_rels/.rels><?xml version="1.0" encoding="UTF-8" ?><Relationships xmlns="http://schemas.openxmlformats.org/package/2006/relationships"><Relationship Target="ppt/presentation.xml" Type="http://schemas.openxmlformats.org/officeDocument/2006/relationships/officeDocument" Id="rId1"></Relationship><Relationship Target="docProps/core.xml" Type="http://schemas.openxmlformats.org/package/2006/relationships/metadata/core-properties" Id="rId5"></Relationship><Relationship Target="docProps/thumbnail.jpeg" Type="http://schemas.openxmlformats.org/package/2006/relationships/metadata/thumbnail" Id="rId6"></Relationship><Relationship Target="docProps/app.xml" Type="http://schemas.openxmlformats.org/officeDocument/2006/relationships/extended-properties" Id="rId7"></Relationship></Relationships>
</file>

<file path=ppt/presentation.xml><?xml version="1.0" encoding="utf-8"?>
<p:presentation xmlns:a="http://schemas.openxmlformats.org/drawingml/2006/main" xmlns:r="http://schemas.openxmlformats.org/officeDocument/2006/relationships" xmlns:p="http://schemas.openxmlformats.org/presentationml/2006/main" firstSlideNum="0" removePersonalInfoOnSave="1" saveSubsetFonts="1">
  <p:sldMasterIdLst>
    <p:sldMasterId id="2147483660" r:id="rId1"/>
  </p:sldMasterIdLst>
  <p:notesMasterIdLst>
    <p:notesMasterId r:id="rId33"/>
  </p:notesMasterIdLst>
  <p:handoutMasterIdLst>
    <p:handoutMasterId r:id="rId34"/>
  </p:handoutMasterIdLst>
  <p:sldIdLst>
    <p:sldId id="141169266" r:id="rId2"/>
    <p:sldId id="141169331" r:id="rId3"/>
    <p:sldId id="141169268" r:id="rId4"/>
    <p:sldId id="141169341" r:id="rId5"/>
    <p:sldId id="141169330" r:id="rId6"/>
    <p:sldId id="141169343" r:id="rId7"/>
    <p:sldId id="141169324" r:id="rId8"/>
    <p:sldId id="141169340" r:id="rId9"/>
    <p:sldId id="141169286" r:id="rId10"/>
    <p:sldId id="141169289" r:id="rId11"/>
    <p:sldId id="141169332" r:id="rId12"/>
    <p:sldId id="141169344" r:id="rId13"/>
    <p:sldId id="141169345" r:id="rId14"/>
    <p:sldId id="141169296" r:id="rId15"/>
    <p:sldId id="141169312" r:id="rId16"/>
    <p:sldId id="141169313" r:id="rId17"/>
    <p:sldId id="141169314" r:id="rId18"/>
    <p:sldId id="141169315" r:id="rId19"/>
    <p:sldId id="141169339" r:id="rId20"/>
    <p:sldId id="141169298" r:id="rId21"/>
    <p:sldId id="141169299" r:id="rId22"/>
    <p:sldId id="141169300" r:id="rId23"/>
    <p:sldId id="141169301" r:id="rId24"/>
    <p:sldId id="141169304" r:id="rId25"/>
    <p:sldId id="141169305" r:id="rId26"/>
    <p:sldId id="141169306" r:id="rId27"/>
    <p:sldId id="141169346" r:id="rId28"/>
    <p:sldId id="141169309" r:id="rId29"/>
    <p:sldId id="141169310" r:id="rId30"/>
    <p:sldId id="141169320" r:id="rId31"/>
    <p:sldId id="141169321" r:id="rId32"/>
  </p:sldIdLst>
  <p:sldSz cx="9144000" cy="6858000" type="screen4x3"/>
  <p:notesSz cx="6807200" cy="99393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37"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6E6E6"/>
    <a:srgbClr val="DAE3F3"/>
    <a:srgbClr val="008000"/>
    <a:srgbClr val="2F528F"/>
    <a:srgbClr val="33CC33"/>
    <a:srgbClr val="66FF9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スタイルなし、表のグリッド線あり">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616DA210-FB5B-4158-B5E0-FEB733F419BA}" styleName="スタイル (淡色)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0735" autoAdjust="0"/>
    <p:restoredTop sz="94660"/>
  </p:normalViewPr>
  <p:slideViewPr>
    <p:cSldViewPr snapToGrid="0">
      <p:cViewPr varScale="1">
        <p:scale>
          <a:sx n="72" d="100"/>
          <a:sy n="72" d="100"/>
        </p:scale>
        <p:origin x="1524" y="60"/>
      </p:cViewPr>
      <p:guideLst>
        <p:guide orient="horz" pos="2137"/>
        <p:guide pos="2880"/>
      </p:guideLst>
    </p:cSldViewPr>
  </p:slideViewPr>
  <p:notesTextViewPr>
    <p:cViewPr>
      <p:scale>
        <a:sx n="1" d="1"/>
        <a:sy n="1" d="1"/>
      </p:scale>
      <p:origin x="0" y="0"/>
    </p:cViewPr>
  </p:notesTextViewPr>
  <p:gridSpacing cx="72008" cy="72008"/>
</p:viewPr>
</file>

<file path=ppt/_rels/presentation.xml.rels><?xml version="1.0" encoding="UTF-8" ?><Relationships xmlns="http://schemas.openxmlformats.org/package/2006/relationships"><Relationship Target="slides/slide7.xml" Type="http://schemas.openxmlformats.org/officeDocument/2006/relationships/slide" Id="rId8"></Relationship><Relationship Target="slides/slide12.xml" Type="http://schemas.openxmlformats.org/officeDocument/2006/relationships/slide" Id="rId13"></Relationship><Relationship Target="slides/slide17.xml" Type="http://schemas.openxmlformats.org/officeDocument/2006/relationships/slide" Id="rId18"></Relationship><Relationship Target="slides/slide25.xml" Type="http://schemas.openxmlformats.org/officeDocument/2006/relationships/slide" Id="rId26"></Relationship><Relationship Target="slides/slide2.xml" Type="http://schemas.openxmlformats.org/officeDocument/2006/relationships/slide" Id="rId3"></Relationship><Relationship Target="slides/slide20.xml" Type="http://schemas.openxmlformats.org/officeDocument/2006/relationships/slide" Id="rId21"></Relationship><Relationship Target="handoutMasters/handoutMaster1.xml" Type="http://schemas.openxmlformats.org/officeDocument/2006/relationships/handoutMaster" Id="rId34"></Relationship><Relationship Target="slides/slide6.xml" Type="http://schemas.openxmlformats.org/officeDocument/2006/relationships/slide" Id="rId7"></Relationship><Relationship Target="slides/slide11.xml" Type="http://schemas.openxmlformats.org/officeDocument/2006/relationships/slide" Id="rId12"></Relationship><Relationship Target="slides/slide16.xml" Type="http://schemas.openxmlformats.org/officeDocument/2006/relationships/slide" Id="rId17"></Relationship><Relationship Target="slides/slide24.xml" Type="http://schemas.openxmlformats.org/officeDocument/2006/relationships/slide" Id="rId25"></Relationship><Relationship Target="notesMasters/notesMaster1.xml" Type="http://schemas.openxmlformats.org/officeDocument/2006/relationships/notesMaster" Id="rId33"></Relationship><Relationship Target="tableStyles.xml" Type="http://schemas.openxmlformats.org/officeDocument/2006/relationships/tableStyles" Id="rId38"></Relationship><Relationship Target="slides/slide1.xml" Type="http://schemas.openxmlformats.org/officeDocument/2006/relationships/slide" Id="rId2"></Relationship><Relationship Target="slides/slide15.xml" Type="http://schemas.openxmlformats.org/officeDocument/2006/relationships/slide" Id="rId16"></Relationship><Relationship Target="slides/slide19.xml" Type="http://schemas.openxmlformats.org/officeDocument/2006/relationships/slide" Id="rId20"></Relationship><Relationship Target="slides/slide28.xml" Type="http://schemas.openxmlformats.org/officeDocument/2006/relationships/slide" Id="rId29"></Relationship><Relationship Target="slideMasters/slideMaster1.xml" Type="http://schemas.openxmlformats.org/officeDocument/2006/relationships/slideMaster" Id="rId1"></Relationship><Relationship Target="slides/slide5.xml" Type="http://schemas.openxmlformats.org/officeDocument/2006/relationships/slide" Id="rId6"></Relationship><Relationship Target="slides/slide10.xml" Type="http://schemas.openxmlformats.org/officeDocument/2006/relationships/slide" Id="rId11"></Relationship><Relationship Target="slides/slide23.xml" Type="http://schemas.openxmlformats.org/officeDocument/2006/relationships/slide" Id="rId24"></Relationship><Relationship Target="slides/slide31.xml" Type="http://schemas.openxmlformats.org/officeDocument/2006/relationships/slide" Id="rId32"></Relationship><Relationship Target="theme/theme1.xml" Type="http://schemas.openxmlformats.org/officeDocument/2006/relationships/theme" Id="rId37"></Relationship><Relationship Target="slides/slide4.xml" Type="http://schemas.openxmlformats.org/officeDocument/2006/relationships/slide" Id="rId5"></Relationship><Relationship Target="slides/slide14.xml" Type="http://schemas.openxmlformats.org/officeDocument/2006/relationships/slide" Id="rId15"></Relationship><Relationship Target="slides/slide22.xml" Type="http://schemas.openxmlformats.org/officeDocument/2006/relationships/slide" Id="rId23"></Relationship><Relationship Target="slides/slide27.xml" Type="http://schemas.openxmlformats.org/officeDocument/2006/relationships/slide" Id="rId28"></Relationship><Relationship Target="viewProps.xml" Type="http://schemas.openxmlformats.org/officeDocument/2006/relationships/viewProps" Id="rId36"></Relationship><Relationship Target="slides/slide9.xml" Type="http://schemas.openxmlformats.org/officeDocument/2006/relationships/slide" Id="rId10"></Relationship><Relationship Target="slides/slide18.xml" Type="http://schemas.openxmlformats.org/officeDocument/2006/relationships/slide" Id="rId19"></Relationship><Relationship Target="slides/slide30.xml" Type="http://schemas.openxmlformats.org/officeDocument/2006/relationships/slide" Id="rId31"></Relationship><Relationship Target="slides/slide3.xml" Type="http://schemas.openxmlformats.org/officeDocument/2006/relationships/slide" Id="rId4"></Relationship><Relationship Target="slides/slide8.xml" Type="http://schemas.openxmlformats.org/officeDocument/2006/relationships/slide" Id="rId9"></Relationship><Relationship Target="slides/slide13.xml" Type="http://schemas.openxmlformats.org/officeDocument/2006/relationships/slide" Id="rId14"></Relationship><Relationship Target="slides/slide21.xml" Type="http://schemas.openxmlformats.org/officeDocument/2006/relationships/slide" Id="rId22"></Relationship><Relationship Target="slides/slide26.xml" Type="http://schemas.openxmlformats.org/officeDocument/2006/relationships/slide" Id="rId27"></Relationship><Relationship Target="slides/slide29.xml" Type="http://schemas.openxmlformats.org/officeDocument/2006/relationships/slide" Id="rId30"></Relationship><Relationship Target="presProps.xml" Type="http://schemas.openxmlformats.org/officeDocument/2006/relationships/presProps" Id="rId35"></Relationship></Relationships>
</file>

<file path=ppt/handoutMasters/_rels/handoutMaster1.xml.rels><?xml version="1.0" encoding="UTF-8" ?><Relationships xmlns="http://schemas.openxmlformats.org/package/2006/relationships"><Relationship Target="../theme/theme3.xml" Type="http://schemas.openxmlformats.org/officeDocument/2006/relationships/theme" Id="rId1"></Relationship></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1" y="0"/>
            <a:ext cx="2949576" cy="498475"/>
          </a:xfrm>
          <a:prstGeom prst="rect">
            <a:avLst/>
          </a:prstGeom>
        </p:spPr>
        <p:txBody>
          <a:bodyPr vert="horz" lIns="91394" tIns="45697" rIns="91394" bIns="45697" rtlCol="0"/>
          <a:lstStyle>
            <a:lvl1pPr algn="l">
              <a:defRPr sz="1200"/>
            </a:lvl1pPr>
          </a:lstStyle>
          <a:p>
            <a:endParaRPr kumimoji="1" lang="ja-JP" altLang="en-US"/>
          </a:p>
        </p:txBody>
      </p:sp>
      <p:sp>
        <p:nvSpPr>
          <p:cNvPr id="3" name="日付プレースホルダー 2"/>
          <p:cNvSpPr>
            <a:spLocks noGrp="1"/>
          </p:cNvSpPr>
          <p:nvPr>
            <p:ph type="dt" sz="quarter" idx="1"/>
          </p:nvPr>
        </p:nvSpPr>
        <p:spPr>
          <a:xfrm>
            <a:off x="3856039" y="0"/>
            <a:ext cx="2949576" cy="498475"/>
          </a:xfrm>
          <a:prstGeom prst="rect">
            <a:avLst/>
          </a:prstGeom>
        </p:spPr>
        <p:txBody>
          <a:bodyPr vert="horz" lIns="91394" tIns="45697" rIns="91394" bIns="45697" rtlCol="0"/>
          <a:lstStyle>
            <a:lvl1pPr algn="r">
              <a:defRPr sz="1200"/>
            </a:lvl1pPr>
          </a:lstStyle>
          <a:p>
            <a:fld id="{232AD951-7E19-4004-B83F-A7C7A1215E4B}" type="datetimeFigureOut">
              <a:rPr kumimoji="1" lang="ja-JP" altLang="en-US" smtClean="0"/>
              <a:t>2023/10/24</a:t>
            </a:fld>
            <a:endParaRPr kumimoji="1" lang="ja-JP" altLang="en-US"/>
          </a:p>
        </p:txBody>
      </p:sp>
      <p:sp>
        <p:nvSpPr>
          <p:cNvPr id="4" name="フッター プレースホルダー 3"/>
          <p:cNvSpPr>
            <a:spLocks noGrp="1"/>
          </p:cNvSpPr>
          <p:nvPr>
            <p:ph type="ftr" sz="quarter" idx="2"/>
          </p:nvPr>
        </p:nvSpPr>
        <p:spPr>
          <a:xfrm>
            <a:off x="1" y="9440865"/>
            <a:ext cx="2949576" cy="498475"/>
          </a:xfrm>
          <a:prstGeom prst="rect">
            <a:avLst/>
          </a:prstGeom>
        </p:spPr>
        <p:txBody>
          <a:bodyPr vert="horz" lIns="91394" tIns="45697" rIns="91394" bIns="45697" rtlCol="0" anchor="b"/>
          <a:lstStyle>
            <a:lvl1pPr algn="l">
              <a:defRPr sz="1200"/>
            </a:lvl1pPr>
          </a:lstStyle>
          <a:p>
            <a:endParaRPr kumimoji="1" lang="ja-JP" altLang="en-US"/>
          </a:p>
        </p:txBody>
      </p:sp>
      <p:sp>
        <p:nvSpPr>
          <p:cNvPr id="5" name="スライド番号プレースホルダー 4"/>
          <p:cNvSpPr>
            <a:spLocks noGrp="1"/>
          </p:cNvSpPr>
          <p:nvPr>
            <p:ph type="sldNum" sz="quarter" idx="3"/>
          </p:nvPr>
        </p:nvSpPr>
        <p:spPr>
          <a:xfrm>
            <a:off x="3856039" y="9440865"/>
            <a:ext cx="2949576" cy="498475"/>
          </a:xfrm>
          <a:prstGeom prst="rect">
            <a:avLst/>
          </a:prstGeom>
        </p:spPr>
        <p:txBody>
          <a:bodyPr vert="horz" lIns="91394" tIns="45697" rIns="91394" bIns="45697" rtlCol="0" anchor="b"/>
          <a:lstStyle>
            <a:lvl1pPr algn="r">
              <a:defRPr sz="1200"/>
            </a:lvl1pPr>
          </a:lstStyle>
          <a:p>
            <a:fld id="{86E37F45-AADA-497B-AA67-8FD842FC9E6D}" type="slidenum">
              <a:rPr kumimoji="1" lang="ja-JP" altLang="en-US" smtClean="0"/>
              <a:t>‹#›</a:t>
            </a:fld>
            <a:endParaRPr kumimoji="1" lang="ja-JP" altLang="en-US"/>
          </a:p>
        </p:txBody>
      </p:sp>
    </p:spTree>
    <p:extLst>
      <p:ext uri="{BB962C8B-B14F-4D97-AF65-F5344CB8AC3E}">
        <p14:creationId xmlns:p14="http://schemas.microsoft.com/office/powerpoint/2010/main" val="2312728472"/>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Relationships xmlns="http://schemas.openxmlformats.org/package/2006/relationships"><Relationship Target="../theme/theme2.xml" Type="http://schemas.openxmlformats.org/officeDocument/2006/relationships/theme" Id="rId1"></Relationship></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4" y="2"/>
            <a:ext cx="2949786" cy="498693"/>
          </a:xfrm>
          <a:prstGeom prst="rect">
            <a:avLst/>
          </a:prstGeom>
        </p:spPr>
        <p:txBody>
          <a:bodyPr vert="horz" lIns="91507" tIns="45754" rIns="91507" bIns="45754" rtlCol="0"/>
          <a:lstStyle>
            <a:lvl1pPr algn="l">
              <a:defRPr sz="1200"/>
            </a:lvl1pPr>
          </a:lstStyle>
          <a:p>
            <a:endParaRPr kumimoji="1" lang="ja-JP" altLang="en-US"/>
          </a:p>
        </p:txBody>
      </p:sp>
      <p:sp>
        <p:nvSpPr>
          <p:cNvPr id="3" name="日付プレースホルダー 2"/>
          <p:cNvSpPr>
            <a:spLocks noGrp="1"/>
          </p:cNvSpPr>
          <p:nvPr>
            <p:ph type="dt" idx="1"/>
          </p:nvPr>
        </p:nvSpPr>
        <p:spPr>
          <a:xfrm>
            <a:off x="3855842" y="2"/>
            <a:ext cx="2949786" cy="498693"/>
          </a:xfrm>
          <a:prstGeom prst="rect">
            <a:avLst/>
          </a:prstGeom>
        </p:spPr>
        <p:txBody>
          <a:bodyPr vert="horz" lIns="91507" tIns="45754" rIns="91507" bIns="45754" rtlCol="0"/>
          <a:lstStyle>
            <a:lvl1pPr algn="r">
              <a:defRPr sz="1200"/>
            </a:lvl1pPr>
          </a:lstStyle>
          <a:p>
            <a:fld id="{AFD2E2CB-6C4B-4969-8D8B-067DE241F3A1}" type="datetimeFigureOut">
              <a:rPr kumimoji="1" lang="ja-JP" altLang="en-US" smtClean="0"/>
              <a:t>2023/10/24</a:t>
            </a:fld>
            <a:endParaRPr kumimoji="1" lang="ja-JP" altLang="en-US"/>
          </a:p>
        </p:txBody>
      </p:sp>
      <p:sp>
        <p:nvSpPr>
          <p:cNvPr id="4" name="スライド イメージ プレースホルダー 3"/>
          <p:cNvSpPr>
            <a:spLocks noGrp="1" noRot="1" noChangeAspect="1"/>
          </p:cNvSpPr>
          <p:nvPr>
            <p:ph type="sldImg" idx="2"/>
          </p:nvPr>
        </p:nvSpPr>
        <p:spPr>
          <a:xfrm>
            <a:off x="1168400" y="1243013"/>
            <a:ext cx="4470400" cy="3352800"/>
          </a:xfrm>
          <a:prstGeom prst="rect">
            <a:avLst/>
          </a:prstGeom>
          <a:noFill/>
          <a:ln w="12700">
            <a:solidFill>
              <a:prstClr val="black"/>
            </a:solidFill>
          </a:ln>
        </p:spPr>
        <p:txBody>
          <a:bodyPr vert="horz" lIns="91507" tIns="45754" rIns="91507" bIns="45754" rtlCol="0" anchor="ctr"/>
          <a:lstStyle/>
          <a:p>
            <a:endParaRPr lang="ja-JP" altLang="en-US"/>
          </a:p>
        </p:txBody>
      </p:sp>
      <p:sp>
        <p:nvSpPr>
          <p:cNvPr id="5" name="ノート プレースホルダー 4"/>
          <p:cNvSpPr>
            <a:spLocks noGrp="1"/>
          </p:cNvSpPr>
          <p:nvPr>
            <p:ph type="body" sz="quarter" idx="3"/>
          </p:nvPr>
        </p:nvSpPr>
        <p:spPr>
          <a:xfrm>
            <a:off x="680721" y="4783307"/>
            <a:ext cx="5445760" cy="3913615"/>
          </a:xfrm>
          <a:prstGeom prst="rect">
            <a:avLst/>
          </a:prstGeom>
        </p:spPr>
        <p:txBody>
          <a:bodyPr vert="horz" lIns="91507" tIns="45754" rIns="91507" bIns="45754"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4" y="9440650"/>
            <a:ext cx="2949786" cy="498692"/>
          </a:xfrm>
          <a:prstGeom prst="rect">
            <a:avLst/>
          </a:prstGeom>
        </p:spPr>
        <p:txBody>
          <a:bodyPr vert="horz" lIns="91507" tIns="45754" rIns="91507" bIns="45754"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55842" y="9440650"/>
            <a:ext cx="2949786" cy="498692"/>
          </a:xfrm>
          <a:prstGeom prst="rect">
            <a:avLst/>
          </a:prstGeom>
        </p:spPr>
        <p:txBody>
          <a:bodyPr vert="horz" lIns="91507" tIns="45754" rIns="91507" bIns="45754" rtlCol="0" anchor="b"/>
          <a:lstStyle>
            <a:lvl1pPr algn="r">
              <a:defRPr sz="1200"/>
            </a:lvl1pPr>
          </a:lstStyle>
          <a:p>
            <a:fld id="{788224F5-572F-4180-BE90-3186629E4736}" type="slidenum">
              <a:rPr kumimoji="1" lang="ja-JP" altLang="en-US" smtClean="0"/>
              <a:t>‹#›</a:t>
            </a:fld>
            <a:endParaRPr kumimoji="1" lang="ja-JP" altLang="en-US"/>
          </a:p>
        </p:txBody>
      </p:sp>
    </p:spTree>
    <p:extLst>
      <p:ext uri="{BB962C8B-B14F-4D97-AF65-F5344CB8AC3E}">
        <p14:creationId xmlns:p14="http://schemas.microsoft.com/office/powerpoint/2010/main" val="4061995698"/>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slideLayouts/_rels/slideLayout1.xml.rels><?xml version="1.0" encoding="UTF-8" ?><Relationships xmlns="http://schemas.openxmlformats.org/package/2006/relationships"><Relationship Target="../slideMasters/slideMaster1.xml" Type="http://schemas.openxmlformats.org/officeDocument/2006/relationships/slideMaster" Id="rId1"></Relationship></Relationships>
</file>

<file path=ppt/slideLayouts/_rels/slideLayout10.xml.rels><?xml version="1.0" encoding="UTF-8" ?><Relationships xmlns="http://schemas.openxmlformats.org/package/2006/relationships"><Relationship Target="../slideMasters/slideMaster1.xml" Type="http://schemas.openxmlformats.org/officeDocument/2006/relationships/slideMaster" Id="rId1"></Relationship></Relationships>
</file>

<file path=ppt/slideLayouts/_rels/slideLayout11.xml.rels><?xml version="1.0" encoding="UTF-8" ?><Relationships xmlns="http://schemas.openxmlformats.org/package/2006/relationships"><Relationship Target="../slideMasters/slideMaster1.xml" Type="http://schemas.openxmlformats.org/officeDocument/2006/relationships/slideMaster" Id="rId1"></Relationship></Relationships>
</file>

<file path=ppt/slideLayouts/_rels/slideLayout2.xml.rels><?xml version="1.0" encoding="UTF-8" ?><Relationships xmlns="http://schemas.openxmlformats.org/package/2006/relationships"><Relationship Target="../slideMasters/slideMaster1.xml" Type="http://schemas.openxmlformats.org/officeDocument/2006/relationships/slideMaster" Id="rId1"></Relationship></Relationships>
</file>

<file path=ppt/slideLayouts/_rels/slideLayout3.xml.rels><?xml version="1.0" encoding="UTF-8" ?><Relationships xmlns="http://schemas.openxmlformats.org/package/2006/relationships"><Relationship Target="../slideMasters/slideMaster1.xml" Type="http://schemas.openxmlformats.org/officeDocument/2006/relationships/slideMaster" Id="rId1"></Relationship></Relationships>
</file>

<file path=ppt/slideLayouts/_rels/slideLayout4.xml.rels><?xml version="1.0" encoding="UTF-8" ?><Relationships xmlns="http://schemas.openxmlformats.org/package/2006/relationships"><Relationship Target="../slideMasters/slideMaster1.xml" Type="http://schemas.openxmlformats.org/officeDocument/2006/relationships/slideMaster" Id="rId1"></Relationship></Relationships>
</file>

<file path=ppt/slideLayouts/_rels/slideLayout5.xml.rels><?xml version="1.0" encoding="UTF-8" ?><Relationships xmlns="http://schemas.openxmlformats.org/package/2006/relationships"><Relationship Target="../slideMasters/slideMaster1.xml" Type="http://schemas.openxmlformats.org/officeDocument/2006/relationships/slideMaster" Id="rId1"></Relationship></Relationships>
</file>

<file path=ppt/slideLayouts/_rels/slideLayout6.xml.rels><?xml version="1.0" encoding="UTF-8" ?><Relationships xmlns="http://schemas.openxmlformats.org/package/2006/relationships"><Relationship Target="../slideMasters/slideMaster1.xml" Type="http://schemas.openxmlformats.org/officeDocument/2006/relationships/slideMaster" Id="rId1"></Relationship></Relationships>
</file>

<file path=ppt/slideLayouts/_rels/slideLayout7.xml.rels><?xml version="1.0" encoding="UTF-8" ?><Relationships xmlns="http://schemas.openxmlformats.org/package/2006/relationships"><Relationship Target="../slideMasters/slideMaster1.xml" Type="http://schemas.openxmlformats.org/officeDocument/2006/relationships/slideMaster" Id="rId1"></Relationship></Relationships>
</file>

<file path=ppt/slideLayouts/_rels/slideLayout8.xml.rels><?xml version="1.0" encoding="UTF-8" ?><Relationships xmlns="http://schemas.openxmlformats.org/package/2006/relationships"><Relationship Target="../slideMasters/slideMaster1.xml" Type="http://schemas.openxmlformats.org/officeDocument/2006/relationships/slideMaster" Id="rId1"></Relationship></Relationships>
</file>

<file path=ppt/slideLayouts/_rels/slideLayout9.xml.rels><?xml version="1.0" encoding="UTF-8" ?><Relationships xmlns="http://schemas.openxmlformats.org/package/2006/relationships"><Relationship Target="../slideMasters/slideMaster1.xml" Type="http://schemas.openxmlformats.org/officeDocument/2006/relationships/slideMaster" Id="rId1"></Relationship></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タイトル スライド">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a:xfrm>
            <a:off x="6972300" y="6356350"/>
            <a:ext cx="2057400" cy="365125"/>
          </a:xfrm>
          <a:prstGeom prst="rect">
            <a:avLst/>
          </a:prstGeom>
        </p:spPr>
        <p:txBody>
          <a:bodyPr/>
          <a:lstStyle>
            <a:lvl1pPr algn="r">
              <a:defRPr sz="1600" b="1">
                <a:solidFill>
                  <a:schemeClr val="tx1"/>
                </a:solidFill>
                <a:latin typeface="BIZ UDゴシック" panose="020B0400000000000000" pitchFamily="49" charset="-128"/>
                <a:ea typeface="BIZ UDゴシック" panose="020B0400000000000000" pitchFamily="49" charset="-128"/>
              </a:defRPr>
            </a:lvl1pPr>
          </a:lstStyle>
          <a:p>
            <a:fld id="{50F88186-B17D-4CE3-A887-D91699CF601C}" type="slidenum">
              <a:rPr kumimoji="1" lang="ja-JP" altLang="en-US" smtClean="0"/>
              <a:pPr/>
              <a:t>‹#›</a:t>
            </a:fld>
            <a:endParaRPr kumimoji="1" lang="ja-JP" altLang="en-US"/>
          </a:p>
        </p:txBody>
      </p:sp>
    </p:spTree>
    <p:extLst>
      <p:ext uri="{BB962C8B-B14F-4D97-AF65-F5344CB8AC3E}">
        <p14:creationId xmlns:p14="http://schemas.microsoft.com/office/powerpoint/2010/main" val="228901803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a:xfrm>
            <a:off x="6457950" y="6356351"/>
            <a:ext cx="2057400" cy="365125"/>
          </a:xfrm>
          <a:prstGeom prst="rect">
            <a:avLst/>
          </a:prstGeom>
        </p:spPr>
        <p:txBody>
          <a:bodyPr/>
          <a:lstStyle/>
          <a:p>
            <a:fld id="{50F88186-B17D-4CE3-A887-D91699CF601C}" type="slidenum">
              <a:rPr kumimoji="1" lang="ja-JP" altLang="en-US" smtClean="0"/>
              <a:t>‹#›</a:t>
            </a:fld>
            <a:endParaRPr kumimoji="1" lang="ja-JP" altLang="en-US"/>
          </a:p>
        </p:txBody>
      </p:sp>
    </p:spTree>
    <p:extLst>
      <p:ext uri="{BB962C8B-B14F-4D97-AF65-F5344CB8AC3E}">
        <p14:creationId xmlns:p14="http://schemas.microsoft.com/office/powerpoint/2010/main" val="428791397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 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a:xfrm>
            <a:off x="6457950" y="6356351"/>
            <a:ext cx="2057400" cy="365125"/>
          </a:xfrm>
          <a:prstGeom prst="rect">
            <a:avLst/>
          </a:prstGeom>
        </p:spPr>
        <p:txBody>
          <a:bodyPr/>
          <a:lstStyle/>
          <a:p>
            <a:fld id="{50F88186-B17D-4CE3-A887-D91699CF601C}" type="slidenum">
              <a:rPr kumimoji="1" lang="ja-JP" altLang="en-US" smtClean="0"/>
              <a:t>‹#›</a:t>
            </a:fld>
            <a:endParaRPr kumimoji="1" lang="ja-JP" altLang="en-US"/>
          </a:p>
        </p:txBody>
      </p:sp>
    </p:spTree>
    <p:extLst>
      <p:ext uri="{BB962C8B-B14F-4D97-AF65-F5344CB8AC3E}">
        <p14:creationId xmlns:p14="http://schemas.microsoft.com/office/powerpoint/2010/main" val="9513694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7" name="Slide Number Placeholder 5"/>
          <p:cNvSpPr>
            <a:spLocks noGrp="1"/>
          </p:cNvSpPr>
          <p:nvPr>
            <p:ph type="sldNum" sz="quarter" idx="12"/>
          </p:nvPr>
        </p:nvSpPr>
        <p:spPr>
          <a:xfrm>
            <a:off x="7086600" y="6376296"/>
            <a:ext cx="2057400" cy="365125"/>
          </a:xfrm>
          <a:prstGeom prst="rect">
            <a:avLst/>
          </a:prstGeom>
        </p:spPr>
        <p:txBody>
          <a:bodyPr/>
          <a:lstStyle>
            <a:lvl1pPr>
              <a:defRPr sz="1600" b="1">
                <a:solidFill>
                  <a:schemeClr val="tx1"/>
                </a:solidFill>
                <a:latin typeface="BIZ UDゴシック" panose="020B0400000000000000" pitchFamily="49" charset="-128"/>
                <a:ea typeface="BIZ UDゴシック" panose="020B0400000000000000" pitchFamily="49" charset="-128"/>
              </a:defRPr>
            </a:lvl1pPr>
          </a:lstStyle>
          <a:p>
            <a:fld id="{50F88186-B17D-4CE3-A887-D91699CF601C}" type="slidenum">
              <a:rPr kumimoji="1" lang="ja-JP" altLang="en-US" smtClean="0"/>
              <a:pPr/>
              <a:t>‹#›</a:t>
            </a:fld>
            <a:endParaRPr kumimoji="1" lang="ja-JP" altLang="en-US"/>
          </a:p>
        </p:txBody>
      </p:sp>
    </p:spTree>
    <p:extLst>
      <p:ext uri="{BB962C8B-B14F-4D97-AF65-F5344CB8AC3E}">
        <p14:creationId xmlns:p14="http://schemas.microsoft.com/office/powerpoint/2010/main" val="39329724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a:xfrm>
            <a:off x="6457950" y="6356351"/>
            <a:ext cx="2057400" cy="365125"/>
          </a:xfrm>
          <a:prstGeom prst="rect">
            <a:avLst/>
          </a:prstGeom>
        </p:spPr>
        <p:txBody>
          <a:bodyPr/>
          <a:lstStyle/>
          <a:p>
            <a:fld id="{50F88186-B17D-4CE3-A887-D91699CF601C}" type="slidenum">
              <a:rPr kumimoji="1" lang="ja-JP" altLang="en-US" smtClean="0"/>
              <a:t>‹#›</a:t>
            </a:fld>
            <a:endParaRPr kumimoji="1" lang="ja-JP" altLang="en-US"/>
          </a:p>
        </p:txBody>
      </p:sp>
    </p:spTree>
    <p:extLst>
      <p:ext uri="{BB962C8B-B14F-4D97-AF65-F5344CB8AC3E}">
        <p14:creationId xmlns:p14="http://schemas.microsoft.com/office/powerpoint/2010/main" val="229344503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a:xfrm>
            <a:off x="6457950" y="6356351"/>
            <a:ext cx="2057400" cy="365125"/>
          </a:xfrm>
          <a:prstGeom prst="rect">
            <a:avLst/>
          </a:prstGeom>
        </p:spPr>
        <p:txBody>
          <a:bodyPr/>
          <a:lstStyle/>
          <a:p>
            <a:fld id="{50F88186-B17D-4CE3-A887-D91699CF601C}" type="slidenum">
              <a:rPr kumimoji="1" lang="ja-JP" altLang="en-US" smtClean="0"/>
              <a:t>‹#›</a:t>
            </a:fld>
            <a:endParaRPr kumimoji="1" lang="ja-JP" altLang="en-US"/>
          </a:p>
        </p:txBody>
      </p:sp>
    </p:spTree>
    <p:extLst>
      <p:ext uri="{BB962C8B-B14F-4D97-AF65-F5344CB8AC3E}">
        <p14:creationId xmlns:p14="http://schemas.microsoft.com/office/powerpoint/2010/main" val="33221071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Content Placeholder 3"/>
          <p:cNvSpPr>
            <a:spLocks noGrp="1"/>
          </p:cNvSpPr>
          <p:nvPr>
            <p:ph sz="half" idx="2"/>
          </p:nvPr>
        </p:nvSpPr>
        <p:spPr>
          <a:xfrm>
            <a:off x="629842" y="2505075"/>
            <a:ext cx="3868340"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Content Placeholder 5"/>
          <p:cNvSpPr>
            <a:spLocks noGrp="1"/>
          </p:cNvSpPr>
          <p:nvPr>
            <p:ph sz="quarter" idx="4"/>
          </p:nvPr>
        </p:nvSpPr>
        <p:spPr>
          <a:xfrm>
            <a:off x="4629150" y="2505075"/>
            <a:ext cx="3887391"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a:xfrm>
            <a:off x="6457950" y="6356351"/>
            <a:ext cx="2057400" cy="365125"/>
          </a:xfrm>
          <a:prstGeom prst="rect">
            <a:avLst/>
          </a:prstGeom>
        </p:spPr>
        <p:txBody>
          <a:bodyPr/>
          <a:lstStyle/>
          <a:p>
            <a:fld id="{50F88186-B17D-4CE3-A887-D91699CF601C}" type="slidenum">
              <a:rPr kumimoji="1" lang="ja-JP" altLang="en-US" smtClean="0"/>
              <a:t>‹#›</a:t>
            </a:fld>
            <a:endParaRPr kumimoji="1" lang="ja-JP" altLang="en-US"/>
          </a:p>
        </p:txBody>
      </p:sp>
    </p:spTree>
    <p:extLst>
      <p:ext uri="{BB962C8B-B14F-4D97-AF65-F5344CB8AC3E}">
        <p14:creationId xmlns:p14="http://schemas.microsoft.com/office/powerpoint/2010/main" val="181338525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a:xfrm>
            <a:off x="6457950" y="6356351"/>
            <a:ext cx="2057400" cy="365125"/>
          </a:xfrm>
          <a:prstGeom prst="rect">
            <a:avLst/>
          </a:prstGeom>
        </p:spPr>
        <p:txBody>
          <a:bodyPr/>
          <a:lstStyle/>
          <a:p>
            <a:fld id="{50F88186-B17D-4CE3-A887-D91699CF601C}" type="slidenum">
              <a:rPr kumimoji="1" lang="ja-JP" altLang="en-US" smtClean="0"/>
              <a:t>‹#›</a:t>
            </a:fld>
            <a:endParaRPr kumimoji="1" lang="ja-JP" altLang="en-US"/>
          </a:p>
        </p:txBody>
      </p:sp>
    </p:spTree>
    <p:extLst>
      <p:ext uri="{BB962C8B-B14F-4D97-AF65-F5344CB8AC3E}">
        <p14:creationId xmlns:p14="http://schemas.microsoft.com/office/powerpoint/2010/main" val="129009024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a:xfrm>
            <a:off x="6457950" y="6356351"/>
            <a:ext cx="2057400" cy="365125"/>
          </a:xfrm>
          <a:prstGeom prst="rect">
            <a:avLst/>
          </a:prstGeom>
        </p:spPr>
        <p:txBody>
          <a:bodyPr/>
          <a:lstStyle/>
          <a:p>
            <a:fld id="{50F88186-B17D-4CE3-A887-D91699CF601C}" type="slidenum">
              <a:rPr kumimoji="1" lang="ja-JP" altLang="en-US" smtClean="0"/>
              <a:t>‹#›</a:t>
            </a:fld>
            <a:endParaRPr kumimoji="1" lang="ja-JP" altLang="en-US"/>
          </a:p>
        </p:txBody>
      </p:sp>
    </p:spTree>
    <p:extLst>
      <p:ext uri="{BB962C8B-B14F-4D97-AF65-F5344CB8AC3E}">
        <p14:creationId xmlns:p14="http://schemas.microsoft.com/office/powerpoint/2010/main" val="267610046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a:xfrm>
            <a:off x="6457950" y="6356351"/>
            <a:ext cx="2057400" cy="365125"/>
          </a:xfrm>
          <a:prstGeom prst="rect">
            <a:avLst/>
          </a:prstGeom>
        </p:spPr>
        <p:txBody>
          <a:bodyPr/>
          <a:lstStyle/>
          <a:p>
            <a:fld id="{50F88186-B17D-4CE3-A887-D91699CF601C}" type="slidenum">
              <a:rPr kumimoji="1" lang="ja-JP" altLang="en-US" smtClean="0"/>
              <a:t>‹#›</a:t>
            </a:fld>
            <a:endParaRPr kumimoji="1" lang="ja-JP" altLang="en-US"/>
          </a:p>
        </p:txBody>
      </p:sp>
    </p:spTree>
    <p:extLst>
      <p:ext uri="{BB962C8B-B14F-4D97-AF65-F5344CB8AC3E}">
        <p14:creationId xmlns:p14="http://schemas.microsoft.com/office/powerpoint/2010/main" val="377540648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a:xfrm>
            <a:off x="6457950" y="6356351"/>
            <a:ext cx="2057400" cy="365125"/>
          </a:xfrm>
          <a:prstGeom prst="rect">
            <a:avLst/>
          </a:prstGeom>
        </p:spPr>
        <p:txBody>
          <a:bodyPr/>
          <a:lstStyle/>
          <a:p>
            <a:fld id="{50F88186-B17D-4CE3-A887-D91699CF601C}" type="slidenum">
              <a:rPr kumimoji="1" lang="ja-JP" altLang="en-US" smtClean="0"/>
              <a:t>‹#›</a:t>
            </a:fld>
            <a:endParaRPr kumimoji="1" lang="ja-JP" altLang="en-US"/>
          </a:p>
        </p:txBody>
      </p:sp>
    </p:spTree>
    <p:extLst>
      <p:ext uri="{BB962C8B-B14F-4D97-AF65-F5344CB8AC3E}">
        <p14:creationId xmlns:p14="http://schemas.microsoft.com/office/powerpoint/2010/main" val="3079108767"/>
      </p:ext>
    </p:extLst>
  </p:cSld>
  <p:clrMapOvr>
    <a:masterClrMapping/>
  </p:clrMapOvr>
</p:sldLayout>
</file>

<file path=ppt/slideMasters/_rels/slideMaster1.xml.rels><?xml version="1.0" encoding="UTF-8" ?><Relationships xmlns="http://schemas.openxmlformats.org/package/2006/relationships"><Relationship Target="../slideLayouts/slideLayout8.xml" Type="http://schemas.openxmlformats.org/officeDocument/2006/relationships/slideLayout" Id="rId8"></Relationship><Relationship Target="../slideLayouts/slideLayout3.xml" Type="http://schemas.openxmlformats.org/officeDocument/2006/relationships/slideLayout" Id="rId3"></Relationship><Relationship Target="../slideLayouts/slideLayout7.xml" Type="http://schemas.openxmlformats.org/officeDocument/2006/relationships/slideLayout" Id="rId7"></Relationship><Relationship Target="../theme/theme1.xml" Type="http://schemas.openxmlformats.org/officeDocument/2006/relationships/theme" Id="rId12"></Relationship><Relationship Target="../slideLayouts/slideLayout2.xml" Type="http://schemas.openxmlformats.org/officeDocument/2006/relationships/slideLayout" Id="rId2"></Relationship><Relationship Target="../slideLayouts/slideLayout1.xml" Type="http://schemas.openxmlformats.org/officeDocument/2006/relationships/slideLayout" Id="rId1"></Relationship><Relationship Target="../slideLayouts/slideLayout6.xml" Type="http://schemas.openxmlformats.org/officeDocument/2006/relationships/slideLayout" Id="rId6"></Relationship><Relationship Target="../slideLayouts/slideLayout11.xml" Type="http://schemas.openxmlformats.org/officeDocument/2006/relationships/slideLayout" Id="rId11"></Relationship><Relationship Target="../slideLayouts/slideLayout5.xml" Type="http://schemas.openxmlformats.org/officeDocument/2006/relationships/slideLayout" Id="rId5"></Relationship><Relationship Target="../slideLayouts/slideLayout10.xml" Type="http://schemas.openxmlformats.org/officeDocument/2006/relationships/slideLayout" Id="rId10"></Relationship><Relationship Target="../slideLayouts/slideLayout4.xml" Type="http://schemas.openxmlformats.org/officeDocument/2006/relationships/slideLayout" Id="rId4"></Relationship><Relationship Target="../slideLayouts/slideLayout9.xml" Type="http://schemas.openxmlformats.org/officeDocument/2006/relationships/slideLayout" Id="rId9"></Relationship></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kumimoji="1" lang="ja-JP" alt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Tree>
    <p:extLst>
      <p:ext uri="{BB962C8B-B14F-4D97-AF65-F5344CB8AC3E}">
        <p14:creationId xmlns:p14="http://schemas.microsoft.com/office/powerpoint/2010/main" val="65261757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Relationships xmlns="http://schemas.openxmlformats.org/package/2006/relationships"><Relationship Target="../slideLayouts/slideLayout1.xml" Type="http://schemas.openxmlformats.org/officeDocument/2006/relationships/slideLayout" Id="rId1"></Relationship></Relationships>
</file>

<file path=ppt/slides/_rels/slide10.xml.rels><?xml version="1.0" encoding="UTF-8" ?><Relationships xmlns="http://schemas.openxmlformats.org/package/2006/relationships"><Relationship Target="../media/image16.png" Type="http://schemas.openxmlformats.org/officeDocument/2006/relationships/image" Id="rId3"></Relationship><Relationship Target="../media/image15.png" Type="http://schemas.openxmlformats.org/officeDocument/2006/relationships/image" Id="rId2"></Relationship><Relationship Target="../slideLayouts/slideLayout1.xml" Type="http://schemas.openxmlformats.org/officeDocument/2006/relationships/slideLayout" Id="rId1"></Relationship></Relationships>
</file>

<file path=ppt/slides/_rels/slide11.xml.rels><?xml version="1.0" encoding="UTF-8" ?><Relationships xmlns="http://schemas.openxmlformats.org/package/2006/relationships"><Relationship Target="../media/image18.png" Type="http://schemas.openxmlformats.org/officeDocument/2006/relationships/image" Id="rId3"></Relationship><Relationship Target="../media/image17.png" Type="http://schemas.openxmlformats.org/officeDocument/2006/relationships/image" Id="rId2"></Relationship><Relationship Target="../slideLayouts/slideLayout1.xml" Type="http://schemas.openxmlformats.org/officeDocument/2006/relationships/slideLayout" Id="rId1"></Relationship><Relationship Target="../media/image19.png" Type="http://schemas.openxmlformats.org/officeDocument/2006/relationships/image" Id="rId4"></Relationship></Relationships>
</file>

<file path=ppt/slides/_rels/slide12.xml.rels><?xml version="1.0" encoding="UTF-8" ?><Relationships xmlns="http://schemas.openxmlformats.org/package/2006/relationships"><Relationship Target="../media/image21.png" Type="http://schemas.openxmlformats.org/officeDocument/2006/relationships/image" Id="rId3"></Relationship><Relationship Target="../media/image20.png" Type="http://schemas.openxmlformats.org/officeDocument/2006/relationships/image" Id="rId2"></Relationship><Relationship Target="../slideLayouts/slideLayout2.xml" Type="http://schemas.openxmlformats.org/officeDocument/2006/relationships/slideLayout" Id="rId1"></Relationship><Relationship Target="../media/image22.png" Type="http://schemas.openxmlformats.org/officeDocument/2006/relationships/image" Id="rId4"></Relationship></Relationships>
</file>

<file path=ppt/slides/_rels/slide13.xml.rels><?xml version="1.0" encoding="UTF-8" ?><Relationships xmlns="http://schemas.openxmlformats.org/package/2006/relationships"><Relationship Target="../media/image23.png" Type="http://schemas.openxmlformats.org/officeDocument/2006/relationships/image" Id="rId2"></Relationship><Relationship Target="../slideLayouts/slideLayout1.xml" Type="http://schemas.openxmlformats.org/officeDocument/2006/relationships/slideLayout" Id="rId1"></Relationship></Relationships>
</file>

<file path=ppt/slides/_rels/slide14.xml.rels><?xml version="1.0" encoding="UTF-8" ?><Relationships xmlns="http://schemas.openxmlformats.org/package/2006/relationships"><Relationship Target="../media/image25.png" Type="http://schemas.openxmlformats.org/officeDocument/2006/relationships/image" Id="rId3"></Relationship><Relationship Target="../media/image24.png" Type="http://schemas.openxmlformats.org/officeDocument/2006/relationships/image" Id="rId2"></Relationship><Relationship Target="../slideLayouts/slideLayout1.xml" Type="http://schemas.openxmlformats.org/officeDocument/2006/relationships/slideLayout" Id="rId1"></Relationship></Relationships>
</file>

<file path=ppt/slides/_rels/slide15.xml.rels><?xml version="1.0" encoding="UTF-8" ?><Relationships xmlns="http://schemas.openxmlformats.org/package/2006/relationships"><Relationship Target="../media/image26.png" Type="http://schemas.openxmlformats.org/officeDocument/2006/relationships/image" Id="rId2"></Relationship><Relationship Target="../slideLayouts/slideLayout1.xml" Type="http://schemas.openxmlformats.org/officeDocument/2006/relationships/slideLayout" Id="rId1"></Relationship></Relationships>
</file>

<file path=ppt/slides/_rels/slide16.xml.rels><?xml version="1.0" encoding="UTF-8" ?><Relationships xmlns="http://schemas.openxmlformats.org/package/2006/relationships"><Relationship Target="../media/image27.png" Type="http://schemas.openxmlformats.org/officeDocument/2006/relationships/image" Id="rId2"></Relationship><Relationship Target="../slideLayouts/slideLayout1.xml" Type="http://schemas.openxmlformats.org/officeDocument/2006/relationships/slideLayout" Id="rId1"></Relationship></Relationships>
</file>

<file path=ppt/slides/_rels/slide17.xml.rels><?xml version="1.0" encoding="UTF-8" ?><Relationships xmlns="http://schemas.openxmlformats.org/package/2006/relationships"><Relationship Target="../media/image28.png" Type="http://schemas.openxmlformats.org/officeDocument/2006/relationships/image" Id="rId2"></Relationship><Relationship Target="../slideLayouts/slideLayout1.xml" Type="http://schemas.openxmlformats.org/officeDocument/2006/relationships/slideLayout" Id="rId1"></Relationship></Relationships>
</file>

<file path=ppt/slides/_rels/slide18.xml.rels><?xml version="1.0" encoding="UTF-8" ?><Relationships xmlns="http://schemas.openxmlformats.org/package/2006/relationships"><Relationship Target="../media/image30.png" Type="http://schemas.openxmlformats.org/officeDocument/2006/relationships/image" Id="rId3"></Relationship><Relationship Target="../media/image29.png" Type="http://schemas.openxmlformats.org/officeDocument/2006/relationships/image" Id="rId2"></Relationship><Relationship Target="../slideLayouts/slideLayout1.xml" Type="http://schemas.openxmlformats.org/officeDocument/2006/relationships/slideLayout" Id="rId1"></Relationship></Relationships>
</file>

<file path=ppt/slides/_rels/slide19.xml.rels><?xml version="1.0" encoding="UTF-8" ?><Relationships xmlns="http://schemas.openxmlformats.org/package/2006/relationships"><Relationship Target="../media/image32.png" Type="http://schemas.openxmlformats.org/officeDocument/2006/relationships/image" Id="rId3"></Relationship><Relationship Target="../media/image31.png" Type="http://schemas.openxmlformats.org/officeDocument/2006/relationships/image" Id="rId2"></Relationship><Relationship Target="../slideLayouts/slideLayout1.xml" Type="http://schemas.openxmlformats.org/officeDocument/2006/relationships/slideLayout" Id="rId1"></Relationship></Relationships>
</file>

<file path=ppt/slides/_rels/slide2.xml.rels><?xml version="1.0" encoding="UTF-8" ?><Relationships xmlns="http://schemas.openxmlformats.org/package/2006/relationships"><Relationship Target="../slideLayouts/slideLayout2.xml" Type="http://schemas.openxmlformats.org/officeDocument/2006/relationships/slideLayout" Id="rId1"></Relationship></Relationships>
</file>

<file path=ppt/slides/_rels/slide20.xml.rels><?xml version="1.0" encoding="UTF-8" ?><Relationships xmlns="http://schemas.openxmlformats.org/package/2006/relationships"><Relationship Target="../media/image34.png" Type="http://schemas.openxmlformats.org/officeDocument/2006/relationships/image" Id="rId3"></Relationship><Relationship Target="../media/image33.png" Type="http://schemas.openxmlformats.org/officeDocument/2006/relationships/image" Id="rId2"></Relationship><Relationship Target="../slideLayouts/slideLayout1.xml" Type="http://schemas.openxmlformats.org/officeDocument/2006/relationships/slideLayout" Id="rId1"></Relationship></Relationships>
</file>

<file path=ppt/slides/_rels/slide21.xml.rels><?xml version="1.0" encoding="UTF-8" ?><Relationships xmlns="http://schemas.openxmlformats.org/package/2006/relationships"><Relationship Target="../media/image36.png" Type="http://schemas.openxmlformats.org/officeDocument/2006/relationships/image" Id="rId3"></Relationship><Relationship Target="../media/image35.png" Type="http://schemas.openxmlformats.org/officeDocument/2006/relationships/image" Id="rId2"></Relationship><Relationship Target="../slideLayouts/slideLayout1.xml" Type="http://schemas.openxmlformats.org/officeDocument/2006/relationships/slideLayout" Id="rId1"></Relationship><Relationship Target="../media/image37.png" Type="http://schemas.openxmlformats.org/officeDocument/2006/relationships/image" Id="rId4"></Relationship></Relationships>
</file>

<file path=ppt/slides/_rels/slide22.xml.rels><?xml version="1.0" encoding="UTF-8" ?><Relationships xmlns="http://schemas.openxmlformats.org/package/2006/relationships"><Relationship Target="../media/image39.png" Type="http://schemas.openxmlformats.org/officeDocument/2006/relationships/image" Id="rId3"></Relationship><Relationship Target="../media/image38.png" Type="http://schemas.openxmlformats.org/officeDocument/2006/relationships/image" Id="rId2"></Relationship><Relationship Target="../slideLayouts/slideLayout1.xml" Type="http://schemas.openxmlformats.org/officeDocument/2006/relationships/slideLayout" Id="rId1"></Relationship></Relationships>
</file>

<file path=ppt/slides/_rels/slide23.xml.rels><?xml version="1.0" encoding="UTF-8" ?><Relationships xmlns="http://schemas.openxmlformats.org/package/2006/relationships"><Relationship Target="../media/image41.png" Type="http://schemas.openxmlformats.org/officeDocument/2006/relationships/image" Id="rId3"></Relationship><Relationship Target="../media/image40.png" Type="http://schemas.openxmlformats.org/officeDocument/2006/relationships/image" Id="rId2"></Relationship><Relationship Target="../slideLayouts/slideLayout1.xml" Type="http://schemas.openxmlformats.org/officeDocument/2006/relationships/slideLayout" Id="rId1"></Relationship></Relationships>
</file>

<file path=ppt/slides/_rels/slide24.xml.rels><?xml version="1.0" encoding="UTF-8" ?><Relationships xmlns="http://schemas.openxmlformats.org/package/2006/relationships"><Relationship Target="../media/image42.png" Type="http://schemas.openxmlformats.org/officeDocument/2006/relationships/image" Id="rId2"></Relationship><Relationship Target="../slideLayouts/slideLayout1.xml" Type="http://schemas.openxmlformats.org/officeDocument/2006/relationships/slideLayout" Id="rId1"></Relationship></Relationships>
</file>

<file path=ppt/slides/_rels/slide25.xml.rels><?xml version="1.0" encoding="UTF-8" ?><Relationships xmlns="http://schemas.openxmlformats.org/package/2006/relationships"><Relationship Target="../media/image44.png" Type="http://schemas.openxmlformats.org/officeDocument/2006/relationships/image" Id="rId3"></Relationship><Relationship Target="../media/image43.png" Type="http://schemas.openxmlformats.org/officeDocument/2006/relationships/image" Id="rId2"></Relationship><Relationship Target="../slideLayouts/slideLayout1.xml" Type="http://schemas.openxmlformats.org/officeDocument/2006/relationships/slideLayout" Id="rId1"></Relationship></Relationships>
</file>

<file path=ppt/slides/_rels/slide26.xml.rels><?xml version="1.0" encoding="UTF-8" ?><Relationships xmlns="http://schemas.openxmlformats.org/package/2006/relationships"><Relationship Target="../media/image45.png" Type="http://schemas.openxmlformats.org/officeDocument/2006/relationships/image" Id="rId2"></Relationship><Relationship Target="../slideLayouts/slideLayout1.xml" Type="http://schemas.openxmlformats.org/officeDocument/2006/relationships/slideLayout" Id="rId1"></Relationship></Relationships>
</file>

<file path=ppt/slides/_rels/slide27.xml.rels><?xml version="1.0" encoding="UTF-8" ?><Relationships xmlns="http://schemas.openxmlformats.org/package/2006/relationships"><Relationship Target="../media/image47.png" Type="http://schemas.openxmlformats.org/officeDocument/2006/relationships/image" Id="rId3"></Relationship><Relationship Target="../media/image46.png" Type="http://schemas.openxmlformats.org/officeDocument/2006/relationships/image" Id="rId2"></Relationship><Relationship Target="../slideLayouts/slideLayout1.xml" Type="http://schemas.openxmlformats.org/officeDocument/2006/relationships/slideLayout" Id="rId1"></Relationship><Relationship Target="../media/image49.png" Type="http://schemas.openxmlformats.org/officeDocument/2006/relationships/image" Id="rId5"></Relationship><Relationship Target="../media/image48.png" Type="http://schemas.openxmlformats.org/officeDocument/2006/relationships/image" Id="rId4"></Relationship></Relationships>
</file>

<file path=ppt/slides/_rels/slide28.xml.rels><?xml version="1.0" encoding="UTF-8" ?><Relationships xmlns="http://schemas.openxmlformats.org/package/2006/relationships"><Relationship Target="../media/image50.png" Type="http://schemas.openxmlformats.org/officeDocument/2006/relationships/image" Id="rId2"></Relationship><Relationship Target="../slideLayouts/slideLayout1.xml" Type="http://schemas.openxmlformats.org/officeDocument/2006/relationships/slideLayout" Id="rId1"></Relationship></Relationships>
</file>

<file path=ppt/slides/_rels/slide29.xml.rels><?xml version="1.0" encoding="UTF-8" ?><Relationships xmlns="http://schemas.openxmlformats.org/package/2006/relationships"><Relationship Target="../media/image52.png" Type="http://schemas.openxmlformats.org/officeDocument/2006/relationships/image" Id="rId3"></Relationship><Relationship Target="../media/image51.png" Type="http://schemas.openxmlformats.org/officeDocument/2006/relationships/image" Id="rId2"></Relationship><Relationship Target="../slideLayouts/slideLayout1.xml" Type="http://schemas.openxmlformats.org/officeDocument/2006/relationships/slideLayout" Id="rId1"></Relationship></Relationships>
</file>

<file path=ppt/slides/_rels/slide3.xml.rels><?xml version="1.0" encoding="UTF-8" ?><Relationships xmlns="http://schemas.openxmlformats.org/package/2006/relationships"><Relationship Target="../slideLayouts/slideLayout1.xml" Type="http://schemas.openxmlformats.org/officeDocument/2006/relationships/slideLayout" Id="rId1"></Relationship></Relationships>
</file>

<file path=ppt/slides/_rels/slide30.xml.rels><?xml version="1.0" encoding="UTF-8" ?><Relationships xmlns="http://schemas.openxmlformats.org/package/2006/relationships"><Relationship Target="../media/image53.png" Type="http://schemas.openxmlformats.org/officeDocument/2006/relationships/image" Id="rId2"></Relationship><Relationship Target="../slideLayouts/slideLayout1.xml" Type="http://schemas.openxmlformats.org/officeDocument/2006/relationships/slideLayout" Id="rId1"></Relationship></Relationships>
</file>

<file path=ppt/slides/_rels/slide31.xml.rels><?xml version="1.0" encoding="UTF-8" ?><Relationships xmlns="http://schemas.openxmlformats.org/package/2006/relationships"><Relationship Target="../media/image55.png" Type="http://schemas.openxmlformats.org/officeDocument/2006/relationships/image" Id="rId3"></Relationship><Relationship Target="../media/image54.png" Type="http://schemas.openxmlformats.org/officeDocument/2006/relationships/image" Id="rId2"></Relationship><Relationship Target="../slideLayouts/slideLayout1.xml" Type="http://schemas.openxmlformats.org/officeDocument/2006/relationships/slideLayout" Id="rId1"></Relationship><Relationship Target="../media/image56.png" Type="http://schemas.openxmlformats.org/officeDocument/2006/relationships/image" Id="rId4"></Relationship></Relationships>
</file>

<file path=ppt/slides/_rels/slide4.xml.rels><?xml version="1.0" encoding="UTF-8" ?><Relationships xmlns="http://schemas.openxmlformats.org/package/2006/relationships"><Relationship Target="../media/image2.png" Type="http://schemas.openxmlformats.org/officeDocument/2006/relationships/image" Id="rId3"></Relationship><Relationship Target="../media/image1.png" Type="http://schemas.openxmlformats.org/officeDocument/2006/relationships/image" Id="rId2"></Relationship><Relationship Target="../slideLayouts/slideLayout1.xml" Type="http://schemas.openxmlformats.org/officeDocument/2006/relationships/slideLayout" Id="rId1"></Relationship></Relationships>
</file>

<file path=ppt/slides/_rels/slide5.xml.rels><?xml version="1.0" encoding="UTF-8" ?><Relationships xmlns="http://schemas.openxmlformats.org/package/2006/relationships"><Relationship Target="../media/image3.png" Type="http://schemas.openxmlformats.org/officeDocument/2006/relationships/image" Id="rId2"></Relationship><Relationship Target="../slideLayouts/slideLayout1.xml" Type="http://schemas.openxmlformats.org/officeDocument/2006/relationships/slideLayout" Id="rId1"></Relationship></Relationships>
</file>

<file path=ppt/slides/_rels/slide6.xml.rels><?xml version="1.0" encoding="UTF-8" ?><Relationships xmlns="http://schemas.openxmlformats.org/package/2006/relationships"><Relationship Target="../media/image4.png" Type="http://schemas.openxmlformats.org/officeDocument/2006/relationships/image" Id="rId2"></Relationship><Relationship Target="../slideLayouts/slideLayout1.xml" Type="http://schemas.openxmlformats.org/officeDocument/2006/relationships/slideLayout" Id="rId1"></Relationship></Relationships>
</file>

<file path=ppt/slides/_rels/slide7.xml.rels><?xml version="1.0" encoding="UTF-8" ?><Relationships xmlns="http://schemas.openxmlformats.org/package/2006/relationships"><Relationship Target="../media/image6.png" Type="http://schemas.openxmlformats.org/officeDocument/2006/relationships/image" Id="rId3"></Relationship><Relationship Target="../media/image5.png" Type="http://schemas.openxmlformats.org/officeDocument/2006/relationships/image" Id="rId2"></Relationship><Relationship Target="../slideLayouts/slideLayout1.xml" Type="http://schemas.openxmlformats.org/officeDocument/2006/relationships/slideLayout" Id="rId1"></Relationship><Relationship Target="../media/image8.png" Type="http://schemas.openxmlformats.org/officeDocument/2006/relationships/image" Id="rId5"></Relationship><Relationship Target="../media/image7.png" Type="http://schemas.openxmlformats.org/officeDocument/2006/relationships/image" Id="rId4"></Relationship></Relationships>
</file>

<file path=ppt/slides/_rels/slide8.xml.rels><?xml version="1.0" encoding="UTF-8" ?><Relationships xmlns="http://schemas.openxmlformats.org/package/2006/relationships"><Relationship Target="../media/image10.png" Type="http://schemas.openxmlformats.org/officeDocument/2006/relationships/image" Id="rId3"></Relationship><Relationship Target="../media/image9.png" Type="http://schemas.openxmlformats.org/officeDocument/2006/relationships/image" Id="rId2"></Relationship><Relationship Target="../slideLayouts/slideLayout1.xml" Type="http://schemas.openxmlformats.org/officeDocument/2006/relationships/slideLayout" Id="rId1"></Relationship></Relationships>
</file>

<file path=ppt/slides/_rels/slide9.xml.rels><?xml version="1.0" encoding="UTF-8" ?><Relationships xmlns="http://schemas.openxmlformats.org/package/2006/relationships"><Relationship Target="../media/image12.png" Type="http://schemas.openxmlformats.org/officeDocument/2006/relationships/image" Id="rId3"></Relationship><Relationship Target="../media/image11.png" Type="http://schemas.openxmlformats.org/officeDocument/2006/relationships/image" Id="rId2"></Relationship><Relationship Target="../slideLayouts/slideLayout1.xml" Type="http://schemas.openxmlformats.org/officeDocument/2006/relationships/slideLayout" Id="rId1"></Relationship><Relationship Target="../media/image14.png" Type="http://schemas.openxmlformats.org/officeDocument/2006/relationships/image" Id="rId5"></Relationship><Relationship Target="../media/image13.png" Type="http://schemas.openxmlformats.org/officeDocument/2006/relationships/image" Id="rId4"></Relationship></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idx="4294967295"/>
          </p:nvPr>
        </p:nvSpPr>
        <p:spPr>
          <a:xfrm>
            <a:off x="0" y="2566339"/>
            <a:ext cx="9144000" cy="1238250"/>
          </a:xfrm>
        </p:spPr>
        <p:txBody>
          <a:bodyPr>
            <a:normAutofit/>
          </a:bodyPr>
          <a:lstStyle/>
          <a:p>
            <a:pPr algn="ctr">
              <a:lnSpc>
                <a:spcPts val="3321"/>
              </a:lnSpc>
              <a:spcBef>
                <a:spcPts val="1139"/>
              </a:spcBef>
            </a:pPr>
            <a:r>
              <a:rPr lang="ja-JP" altLang="en-US" sz="2400" b="1" dirty="0">
                <a:solidFill>
                  <a:srgbClr val="002060"/>
                </a:solidFill>
                <a:latin typeface="BIZ UDゴシック" panose="020B0400000000000000" pitchFamily="49" charset="-128"/>
                <a:ea typeface="BIZ UDゴシック" panose="020B0400000000000000" pitchFamily="49" charset="-128"/>
                <a:cs typeface="Meiryo UI" panose="020B0604030504040204" pitchFamily="50" charset="-128"/>
              </a:rPr>
              <a:t>東京一極集中について</a:t>
            </a:r>
          </a:p>
        </p:txBody>
      </p:sp>
      <p:sp>
        <p:nvSpPr>
          <p:cNvPr id="5" name="サブタイトル 4"/>
          <p:cNvSpPr>
            <a:spLocks noGrp="1"/>
          </p:cNvSpPr>
          <p:nvPr>
            <p:ph type="subTitle" idx="4294967295"/>
          </p:nvPr>
        </p:nvSpPr>
        <p:spPr>
          <a:xfrm>
            <a:off x="0" y="5050091"/>
            <a:ext cx="9144000" cy="568917"/>
          </a:xfrm>
        </p:spPr>
        <p:txBody>
          <a:bodyPr>
            <a:normAutofit/>
          </a:bodyPr>
          <a:lstStyle/>
          <a:p>
            <a:pPr marL="0" indent="0" algn="ctr">
              <a:buNone/>
            </a:pPr>
            <a:r>
              <a:rPr lang="ja-JP" altLang="en-US" sz="2400" b="1" dirty="0">
                <a:solidFill>
                  <a:srgbClr val="002060"/>
                </a:solidFill>
                <a:latin typeface="BIZ UDゴシック" panose="020B0400000000000000" pitchFamily="49" charset="-128"/>
                <a:ea typeface="BIZ UDゴシック" panose="020B0400000000000000" pitchFamily="49" charset="-128"/>
                <a:cs typeface="Meiryo UI" panose="020B0604030504040204" pitchFamily="50" charset="-128"/>
              </a:rPr>
              <a:t>副首都推進局</a:t>
            </a:r>
            <a:endParaRPr lang="ja-JP" altLang="en-US" sz="2400" b="1" dirty="0">
              <a:solidFill>
                <a:srgbClr val="002060"/>
              </a:solidFill>
              <a:latin typeface="BIZ UDゴシック" panose="020B0400000000000000" pitchFamily="49" charset="-128"/>
              <a:ea typeface="BIZ UDゴシック" panose="020B0400000000000000" pitchFamily="49" charset="-128"/>
            </a:endParaRPr>
          </a:p>
        </p:txBody>
      </p:sp>
      <p:sp>
        <p:nvSpPr>
          <p:cNvPr id="4" name="正方形/長方形 3"/>
          <p:cNvSpPr/>
          <p:nvPr/>
        </p:nvSpPr>
        <p:spPr>
          <a:xfrm>
            <a:off x="233432" y="175074"/>
            <a:ext cx="8677137" cy="34165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709" dirty="0">
              <a:latin typeface="Meiryo UI" panose="020B0604030504040204" pitchFamily="50" charset="-128"/>
              <a:ea typeface="Meiryo UI" panose="020B0604030504040204" pitchFamily="50" charset="-128"/>
            </a:endParaRPr>
          </a:p>
        </p:txBody>
      </p:sp>
      <p:cxnSp>
        <p:nvCxnSpPr>
          <p:cNvPr id="6" name="直線コネクタ 5"/>
          <p:cNvCxnSpPr/>
          <p:nvPr/>
        </p:nvCxnSpPr>
        <p:spPr>
          <a:xfrm>
            <a:off x="728779" y="3700014"/>
            <a:ext cx="7686441" cy="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sp>
        <p:nvSpPr>
          <p:cNvPr id="7" name="テキスト ボックス 6"/>
          <p:cNvSpPr txBox="1"/>
          <p:nvPr/>
        </p:nvSpPr>
        <p:spPr>
          <a:xfrm>
            <a:off x="2252870" y="660686"/>
            <a:ext cx="6657699" cy="471732"/>
          </a:xfrm>
          <a:prstGeom prst="rect">
            <a:avLst/>
          </a:prstGeom>
          <a:noFill/>
        </p:spPr>
        <p:txBody>
          <a:bodyPr wrap="square" rtlCol="0">
            <a:spAutoFit/>
          </a:bodyPr>
          <a:lstStyle/>
          <a:p>
            <a:pPr algn="r">
              <a:lnSpc>
                <a:spcPts val="1600"/>
              </a:lnSpc>
            </a:pPr>
            <a:r>
              <a:rPr lang="en-US" altLang="ja-JP" sz="1100" dirty="0">
                <a:solidFill>
                  <a:srgbClr val="002060"/>
                </a:solidFill>
                <a:latin typeface="BIZ UDゴシック" panose="020B0400000000000000" pitchFamily="49" charset="-128"/>
                <a:ea typeface="BIZ UDゴシック" panose="020B0400000000000000" pitchFamily="49" charset="-128"/>
                <a:cs typeface="Meiryo UI" panose="020B0604030504040204" pitchFamily="50" charset="-128"/>
              </a:rPr>
              <a:t>2023</a:t>
            </a:r>
            <a:r>
              <a:rPr kumimoji="1" lang="en-US" altLang="ja-JP" sz="1100" dirty="0">
                <a:solidFill>
                  <a:srgbClr val="002060"/>
                </a:solidFill>
                <a:latin typeface="BIZ UDゴシック" panose="020B0400000000000000" pitchFamily="49" charset="-128"/>
                <a:ea typeface="BIZ UDゴシック" panose="020B0400000000000000" pitchFamily="49" charset="-128"/>
                <a:cs typeface="Meiryo UI" panose="020B0604030504040204" pitchFamily="50" charset="-128"/>
              </a:rPr>
              <a:t>.10.25</a:t>
            </a:r>
          </a:p>
          <a:p>
            <a:pPr algn="r">
              <a:lnSpc>
                <a:spcPts val="1600"/>
              </a:lnSpc>
            </a:pPr>
            <a:r>
              <a:rPr lang="ja-JP" altLang="en-US" sz="1100" dirty="0">
                <a:solidFill>
                  <a:srgbClr val="002060"/>
                </a:solidFill>
                <a:latin typeface="BIZ UDゴシック" panose="020B0400000000000000" pitchFamily="49" charset="-128"/>
                <a:ea typeface="BIZ UDゴシック" panose="020B0400000000000000" pitchFamily="49" charset="-128"/>
                <a:cs typeface="Meiryo UI" panose="020B0604030504040204" pitchFamily="50" charset="-128"/>
              </a:rPr>
              <a:t>第２回　国への働きかけに向けた副首都化を後押しする仕組みづくりに関する意見交換会</a:t>
            </a:r>
            <a:endParaRPr kumimoji="1" lang="ja-JP" altLang="en-US" sz="1100" dirty="0">
              <a:solidFill>
                <a:srgbClr val="002060"/>
              </a:solidFill>
              <a:latin typeface="BIZ UDゴシック" panose="020B0400000000000000" pitchFamily="49" charset="-128"/>
              <a:ea typeface="BIZ UDゴシック" panose="020B0400000000000000" pitchFamily="49" charset="-128"/>
              <a:cs typeface="Meiryo UI" panose="020B0604030504040204" pitchFamily="50" charset="-128"/>
            </a:endParaRPr>
          </a:p>
        </p:txBody>
      </p:sp>
      <p:sp>
        <p:nvSpPr>
          <p:cNvPr id="8" name="正方形/長方形 7"/>
          <p:cNvSpPr/>
          <p:nvPr/>
        </p:nvSpPr>
        <p:spPr>
          <a:xfrm>
            <a:off x="7483999" y="1190452"/>
            <a:ext cx="1426570" cy="391804"/>
          </a:xfrm>
          <a:prstGeom prst="rect">
            <a:avLst/>
          </a:prstGeom>
          <a:noFill/>
          <a:ln w="9525">
            <a:solidFill>
              <a:schemeClr val="tx1"/>
            </a:solidFill>
          </a:ln>
        </p:spPr>
        <p:style>
          <a:lnRef idx="2">
            <a:schemeClr val="dk1"/>
          </a:lnRef>
          <a:fillRef idx="1">
            <a:schemeClr val="lt1"/>
          </a:fillRef>
          <a:effectRef idx="0">
            <a:schemeClr val="dk1"/>
          </a:effectRef>
          <a:fontRef idx="minor">
            <a:schemeClr val="dk1"/>
          </a:fontRef>
        </p:style>
        <p:txBody>
          <a:bodyPr wrap="none" rtlCol="0" anchor="ctr"/>
          <a:lstStyle/>
          <a:p>
            <a:pPr algn="ctr"/>
            <a:r>
              <a:rPr kumimoji="1" lang="ja-JP" altLang="en-US" sz="1709" dirty="0">
                <a:solidFill>
                  <a:srgbClr val="002060"/>
                </a:solidFill>
                <a:latin typeface="BIZ UDゴシック" panose="020B0400000000000000" pitchFamily="49" charset="-128"/>
                <a:ea typeface="BIZ UDゴシック" panose="020B0400000000000000" pitchFamily="49" charset="-128"/>
                <a:cs typeface="Meiryo UI" panose="020B0604030504040204" pitchFamily="50" charset="-128"/>
              </a:rPr>
              <a:t>資料１</a:t>
            </a:r>
            <a:endParaRPr kumimoji="1" lang="en-US" altLang="ja-JP" sz="1709" dirty="0">
              <a:solidFill>
                <a:srgbClr val="002060"/>
              </a:solidFill>
              <a:latin typeface="BIZ UDゴシック" panose="020B0400000000000000" pitchFamily="49" charset="-128"/>
              <a:ea typeface="BIZ UDゴシック" panose="020B0400000000000000" pitchFamily="49" charset="-128"/>
              <a:cs typeface="Meiryo UI" panose="020B0604030504040204" pitchFamily="50" charset="-128"/>
            </a:endParaRPr>
          </a:p>
        </p:txBody>
      </p:sp>
    </p:spTree>
    <p:extLst>
      <p:ext uri="{BB962C8B-B14F-4D97-AF65-F5344CB8AC3E}">
        <p14:creationId xmlns:p14="http://schemas.microsoft.com/office/powerpoint/2010/main" val="126673959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図 7">
            <a:extLst>
              <a:ext uri="{FF2B5EF4-FFF2-40B4-BE49-F238E27FC236}">
                <a16:creationId xmlns:a16="http://schemas.microsoft.com/office/drawing/2014/main" id="{CFFF9A91-AB0B-8B89-CD86-B0EB72AB51D0}"/>
              </a:ext>
            </a:extLst>
          </p:cNvPr>
          <p:cNvPicPr>
            <a:picLocks noChangeAspect="1"/>
          </p:cNvPicPr>
          <p:nvPr/>
        </p:nvPicPr>
        <p:blipFill>
          <a:blip r:embed="rId2"/>
          <a:stretch>
            <a:fillRect/>
          </a:stretch>
        </p:blipFill>
        <p:spPr>
          <a:xfrm>
            <a:off x="4665891" y="2613071"/>
            <a:ext cx="4371211" cy="2310584"/>
          </a:xfrm>
          <a:prstGeom prst="rect">
            <a:avLst/>
          </a:prstGeom>
        </p:spPr>
      </p:pic>
      <p:pic>
        <p:nvPicPr>
          <p:cNvPr id="7" name="図 6">
            <a:extLst>
              <a:ext uri="{FF2B5EF4-FFF2-40B4-BE49-F238E27FC236}">
                <a16:creationId xmlns:a16="http://schemas.microsoft.com/office/drawing/2014/main" id="{0ED3E01B-D9F7-F4B9-6462-F9B2500D6372}"/>
              </a:ext>
            </a:extLst>
          </p:cNvPr>
          <p:cNvPicPr>
            <a:picLocks noChangeAspect="1"/>
          </p:cNvPicPr>
          <p:nvPr/>
        </p:nvPicPr>
        <p:blipFill>
          <a:blip r:embed="rId3"/>
          <a:stretch>
            <a:fillRect/>
          </a:stretch>
        </p:blipFill>
        <p:spPr>
          <a:xfrm>
            <a:off x="173860" y="2613173"/>
            <a:ext cx="4371211" cy="2322777"/>
          </a:xfrm>
          <a:prstGeom prst="rect">
            <a:avLst/>
          </a:prstGeom>
        </p:spPr>
      </p:pic>
      <p:cxnSp>
        <p:nvCxnSpPr>
          <p:cNvPr id="5" name="直線コネクタ 4"/>
          <p:cNvCxnSpPr/>
          <p:nvPr/>
        </p:nvCxnSpPr>
        <p:spPr>
          <a:xfrm>
            <a:off x="216668" y="449732"/>
            <a:ext cx="8726251" cy="0"/>
          </a:xfrm>
          <a:prstGeom prst="line">
            <a:avLst/>
          </a:prstGeom>
        </p:spPr>
        <p:style>
          <a:lnRef idx="1">
            <a:schemeClr val="dk1"/>
          </a:lnRef>
          <a:fillRef idx="0">
            <a:schemeClr val="dk1"/>
          </a:fillRef>
          <a:effectRef idx="0">
            <a:schemeClr val="dk1"/>
          </a:effectRef>
          <a:fontRef idx="minor">
            <a:schemeClr val="tx1"/>
          </a:fontRef>
        </p:style>
      </p:cxnSp>
      <p:sp>
        <p:nvSpPr>
          <p:cNvPr id="30" name="正方形/長方形 29"/>
          <p:cNvSpPr/>
          <p:nvPr/>
        </p:nvSpPr>
        <p:spPr>
          <a:xfrm>
            <a:off x="328083" y="522387"/>
            <a:ext cx="8503417" cy="785714"/>
          </a:xfrm>
          <a:prstGeom prst="rect">
            <a:avLst/>
          </a:prstGeom>
          <a:noFill/>
          <a:ln w="12700">
            <a:solidFill>
              <a:schemeClr val="tx1"/>
            </a:solidFill>
            <a:prstDash val="sysDash"/>
          </a:ln>
        </p:spPr>
        <p:style>
          <a:lnRef idx="2">
            <a:schemeClr val="accent6"/>
          </a:lnRef>
          <a:fillRef idx="1">
            <a:schemeClr val="lt1"/>
          </a:fillRef>
          <a:effectRef idx="0">
            <a:schemeClr val="accent6"/>
          </a:effectRef>
          <a:fontRef idx="minor">
            <a:schemeClr val="dk1"/>
          </a:fontRef>
        </p:style>
        <p:txBody>
          <a:bodyPr rtlCol="0" anchor="ctr"/>
          <a:lstStyle/>
          <a:p>
            <a:pPr marL="285750" indent="-285750">
              <a:buFont typeface="Wingdings" panose="05000000000000000000" pitchFamily="2" charset="2"/>
              <a:buChar char="p"/>
            </a:pPr>
            <a:r>
              <a:rPr lang="ja-JP" altLang="en-US" sz="1400" dirty="0">
                <a:solidFill>
                  <a:schemeClr val="tx1"/>
                </a:solidFill>
                <a:latin typeface="BIZ UDゴシック" panose="020B0400000000000000" pitchFamily="49" charset="-128"/>
                <a:ea typeface="BIZ UDゴシック" panose="020B0400000000000000" pitchFamily="49" charset="-128"/>
                <a:cs typeface="Meiryo UI" panose="020B0604030504040204" pitchFamily="50" charset="-128"/>
              </a:rPr>
              <a:t>東京都のバブル期以降の</a:t>
            </a:r>
            <a:r>
              <a:rPr lang="en-US" altLang="ja-JP" sz="1400" dirty="0">
                <a:solidFill>
                  <a:schemeClr val="tx1"/>
                </a:solidFill>
                <a:latin typeface="BIZ UDゴシック" panose="020B0400000000000000" pitchFamily="49" charset="-128"/>
                <a:ea typeface="BIZ UDゴシック" panose="020B0400000000000000" pitchFamily="49" charset="-128"/>
                <a:cs typeface="Meiryo UI" panose="020B0604030504040204" pitchFamily="50" charset="-128"/>
              </a:rPr>
              <a:t>GDP</a:t>
            </a:r>
            <a:r>
              <a:rPr lang="ja-JP" altLang="en-US" sz="1400" dirty="0">
                <a:solidFill>
                  <a:schemeClr val="tx1"/>
                </a:solidFill>
                <a:latin typeface="BIZ UDゴシック" panose="020B0400000000000000" pitchFamily="49" charset="-128"/>
                <a:ea typeface="BIZ UDゴシック" panose="020B0400000000000000" pitchFamily="49" charset="-128"/>
                <a:cs typeface="Meiryo UI" panose="020B0604030504040204" pitchFamily="50" charset="-128"/>
              </a:rPr>
              <a:t>成長率と１人当たりの</a:t>
            </a:r>
            <a:r>
              <a:rPr lang="en-US" altLang="ja-JP" sz="1400" dirty="0">
                <a:solidFill>
                  <a:schemeClr val="tx1"/>
                </a:solidFill>
                <a:latin typeface="BIZ UDゴシック" panose="020B0400000000000000" pitchFamily="49" charset="-128"/>
                <a:ea typeface="BIZ UDゴシック" panose="020B0400000000000000" pitchFamily="49" charset="-128"/>
                <a:cs typeface="Meiryo UI" panose="020B0604030504040204" pitchFamily="50" charset="-128"/>
              </a:rPr>
              <a:t>GDP</a:t>
            </a:r>
            <a:r>
              <a:rPr lang="ja-JP" altLang="en-US" sz="1400" dirty="0">
                <a:solidFill>
                  <a:schemeClr val="tx1"/>
                </a:solidFill>
                <a:latin typeface="BIZ UDゴシック" panose="020B0400000000000000" pitchFamily="49" charset="-128"/>
                <a:ea typeface="BIZ UDゴシック" panose="020B0400000000000000" pitchFamily="49" charset="-128"/>
                <a:cs typeface="Meiryo UI" panose="020B0604030504040204" pitchFamily="50" charset="-128"/>
              </a:rPr>
              <a:t>成長率について、リーマンショック前後の差を比較すると、大阪府より低下している。</a:t>
            </a:r>
            <a:endParaRPr lang="en-US" altLang="ja-JP" sz="1400" dirty="0">
              <a:solidFill>
                <a:schemeClr val="tx1"/>
              </a:solidFill>
              <a:latin typeface="BIZ UDゴシック" panose="020B0400000000000000" pitchFamily="49" charset="-128"/>
              <a:ea typeface="BIZ UDゴシック" panose="020B0400000000000000" pitchFamily="49" charset="-128"/>
              <a:cs typeface="Meiryo UI" panose="020B0604030504040204" pitchFamily="50" charset="-128"/>
            </a:endParaRPr>
          </a:p>
        </p:txBody>
      </p:sp>
      <p:sp>
        <p:nvSpPr>
          <p:cNvPr id="31" name="テキスト ボックス 30"/>
          <p:cNvSpPr txBox="1"/>
          <p:nvPr/>
        </p:nvSpPr>
        <p:spPr>
          <a:xfrm>
            <a:off x="34570" y="2035749"/>
            <a:ext cx="4537430" cy="446276"/>
          </a:xfrm>
          <a:prstGeom prst="rect">
            <a:avLst/>
          </a:prstGeom>
          <a:noFill/>
        </p:spPr>
        <p:txBody>
          <a:bodyPr wrap="square" rtlCol="0">
            <a:spAutoFit/>
          </a:bodyPr>
          <a:lstStyle/>
          <a:p>
            <a:r>
              <a:rPr kumimoji="1" lang="ja-JP" altLang="en-US" sz="1400" b="1" dirty="0">
                <a:latin typeface="BIZ UDゴシック" panose="020B0400000000000000" pitchFamily="49" charset="-128"/>
                <a:ea typeface="BIZ UDゴシック" panose="020B0400000000000000" pitchFamily="49" charset="-128"/>
              </a:rPr>
              <a:t>■</a:t>
            </a:r>
            <a:r>
              <a:rPr lang="ja-JP" altLang="en-US" sz="1400" b="1" dirty="0">
                <a:latin typeface="BIZ UDゴシック" panose="020B0400000000000000" pitchFamily="49" charset="-128"/>
                <a:ea typeface="BIZ UDゴシック" panose="020B0400000000000000" pitchFamily="49" charset="-128"/>
              </a:rPr>
              <a:t>　</a:t>
            </a:r>
            <a:r>
              <a:rPr lang="en-US" altLang="ja-JP" sz="1400" b="1" dirty="0">
                <a:latin typeface="BIZ UDゴシック" panose="020B0400000000000000" pitchFamily="49" charset="-128"/>
                <a:ea typeface="BIZ UDゴシック" panose="020B0400000000000000" pitchFamily="49" charset="-128"/>
              </a:rPr>
              <a:t>GDP</a:t>
            </a:r>
            <a:r>
              <a:rPr lang="ja-JP" altLang="en-US" sz="1400" b="1" dirty="0">
                <a:latin typeface="BIZ UDゴシック" panose="020B0400000000000000" pitchFamily="49" charset="-128"/>
                <a:ea typeface="BIZ UDゴシック" panose="020B0400000000000000" pitchFamily="49" charset="-128"/>
              </a:rPr>
              <a:t>成長率</a:t>
            </a:r>
            <a:endParaRPr lang="en-US" altLang="ja-JP" sz="1400" b="1" dirty="0">
              <a:latin typeface="BIZ UDゴシック" panose="020B0400000000000000" pitchFamily="49" charset="-128"/>
              <a:ea typeface="BIZ UDゴシック" panose="020B0400000000000000" pitchFamily="49" charset="-128"/>
            </a:endParaRPr>
          </a:p>
          <a:p>
            <a:r>
              <a:rPr lang="ja-JP" altLang="en-US" sz="900" b="1" dirty="0">
                <a:latin typeface="BIZ UDゴシック" panose="020B0400000000000000" pitchFamily="49" charset="-128"/>
                <a:ea typeface="BIZ UDゴシック" panose="020B0400000000000000" pitchFamily="49" charset="-128"/>
              </a:rPr>
              <a:t>（</a:t>
            </a:r>
            <a:r>
              <a:rPr lang="en-US" altLang="ja-JP" sz="900" b="1" dirty="0">
                <a:latin typeface="BIZ UDゴシック" panose="020B0400000000000000" pitchFamily="49" charset="-128"/>
                <a:ea typeface="BIZ UDゴシック" panose="020B0400000000000000" pitchFamily="49" charset="-128"/>
              </a:rPr>
              <a:t>1996</a:t>
            </a:r>
            <a:r>
              <a:rPr lang="ja-JP" altLang="en-US" sz="900" b="1" dirty="0">
                <a:latin typeface="BIZ UDゴシック" panose="020B0400000000000000" pitchFamily="49" charset="-128"/>
                <a:ea typeface="BIZ UDゴシック" panose="020B0400000000000000" pitchFamily="49" charset="-128"/>
              </a:rPr>
              <a:t>年度～</a:t>
            </a:r>
            <a:r>
              <a:rPr lang="en-US" altLang="ja-JP" sz="900" b="1" dirty="0">
                <a:latin typeface="BIZ UDゴシック" panose="020B0400000000000000" pitchFamily="49" charset="-128"/>
                <a:ea typeface="BIZ UDゴシック" panose="020B0400000000000000" pitchFamily="49" charset="-128"/>
              </a:rPr>
              <a:t>2008</a:t>
            </a:r>
            <a:r>
              <a:rPr lang="ja-JP" altLang="en-US" sz="900" b="1" dirty="0">
                <a:latin typeface="BIZ UDゴシック" panose="020B0400000000000000" pitchFamily="49" charset="-128"/>
                <a:ea typeface="BIZ UDゴシック" panose="020B0400000000000000" pitchFamily="49" charset="-128"/>
              </a:rPr>
              <a:t>年度と</a:t>
            </a:r>
            <a:r>
              <a:rPr lang="en-US" altLang="ja-JP" sz="900" b="1" dirty="0">
                <a:latin typeface="BIZ UDゴシック" panose="020B0400000000000000" pitchFamily="49" charset="-128"/>
                <a:ea typeface="BIZ UDゴシック" panose="020B0400000000000000" pitchFamily="49" charset="-128"/>
              </a:rPr>
              <a:t>2008</a:t>
            </a:r>
            <a:r>
              <a:rPr lang="ja-JP" altLang="en-US" sz="900" b="1" dirty="0">
                <a:latin typeface="BIZ UDゴシック" panose="020B0400000000000000" pitchFamily="49" charset="-128"/>
                <a:ea typeface="BIZ UDゴシック" panose="020B0400000000000000" pitchFamily="49" charset="-128"/>
              </a:rPr>
              <a:t>年度～</a:t>
            </a:r>
            <a:r>
              <a:rPr lang="en-US" altLang="ja-JP" sz="900" b="1" dirty="0">
                <a:latin typeface="BIZ UDゴシック" panose="020B0400000000000000" pitchFamily="49" charset="-128"/>
                <a:ea typeface="BIZ UDゴシック" panose="020B0400000000000000" pitchFamily="49" charset="-128"/>
              </a:rPr>
              <a:t>2019</a:t>
            </a:r>
            <a:r>
              <a:rPr lang="ja-JP" altLang="en-US" sz="900" b="1" dirty="0">
                <a:latin typeface="BIZ UDゴシック" panose="020B0400000000000000" pitchFamily="49" charset="-128"/>
                <a:ea typeface="BIZ UDゴシック" panose="020B0400000000000000" pitchFamily="49" charset="-128"/>
              </a:rPr>
              <a:t>年度の年平均成長率及びその差）</a:t>
            </a:r>
          </a:p>
        </p:txBody>
      </p:sp>
      <p:sp>
        <p:nvSpPr>
          <p:cNvPr id="33" name="テキスト ボックス 32">
            <a:extLst>
              <a:ext uri="{FF2B5EF4-FFF2-40B4-BE49-F238E27FC236}">
                <a16:creationId xmlns:a16="http://schemas.microsoft.com/office/drawing/2014/main" id="{C04CD1B5-F732-4A5C-A8C2-0AE547D85819}"/>
              </a:ext>
            </a:extLst>
          </p:cNvPr>
          <p:cNvSpPr txBox="1"/>
          <p:nvPr/>
        </p:nvSpPr>
        <p:spPr>
          <a:xfrm>
            <a:off x="1994958" y="6101275"/>
            <a:ext cx="7215717" cy="261610"/>
          </a:xfrm>
          <a:prstGeom prst="rect">
            <a:avLst/>
          </a:prstGeom>
          <a:noFill/>
        </p:spPr>
        <p:txBody>
          <a:bodyPr wrap="square" rtlCol="0">
            <a:spAutoFit/>
          </a:bodyPr>
          <a:lstStyle/>
          <a:p>
            <a:r>
              <a:rPr lang="ja-JP" altLang="en-US" sz="1100" dirty="0">
                <a:latin typeface="BIZ UDゴシック" panose="020B0400000000000000" pitchFamily="49" charset="-128"/>
                <a:ea typeface="BIZ UDゴシック" panose="020B0400000000000000" pitchFamily="49" charset="-128"/>
              </a:rPr>
              <a:t>出典：内閣府「県民経済計算（</a:t>
            </a:r>
            <a:r>
              <a:rPr lang="en-US" altLang="ja-JP" sz="1100" dirty="0">
                <a:latin typeface="BIZ UDゴシック" panose="020B0400000000000000" pitchFamily="49" charset="-128"/>
                <a:ea typeface="BIZ UDゴシック" panose="020B0400000000000000" pitchFamily="49" charset="-128"/>
              </a:rPr>
              <a:t>2023</a:t>
            </a:r>
            <a:r>
              <a:rPr lang="ja-JP" altLang="en-US" sz="1100" dirty="0">
                <a:latin typeface="BIZ UDゴシック" panose="020B0400000000000000" pitchFamily="49" charset="-128"/>
                <a:ea typeface="BIZ UDゴシック" panose="020B0400000000000000" pitchFamily="49" charset="-128"/>
              </a:rPr>
              <a:t>年</a:t>
            </a:r>
            <a:r>
              <a:rPr lang="en-US" altLang="ja-JP" sz="1100" dirty="0">
                <a:latin typeface="BIZ UDゴシック" panose="020B0400000000000000" pitchFamily="49" charset="-128"/>
                <a:ea typeface="BIZ UDゴシック" panose="020B0400000000000000" pitchFamily="49" charset="-128"/>
              </a:rPr>
              <a:t>6</a:t>
            </a:r>
            <a:r>
              <a:rPr lang="ja-JP" altLang="en-US" sz="1100" dirty="0">
                <a:latin typeface="BIZ UDゴシック" panose="020B0400000000000000" pitchFamily="49" charset="-128"/>
                <a:ea typeface="BIZ UDゴシック" panose="020B0400000000000000" pitchFamily="49" charset="-128"/>
              </a:rPr>
              <a:t>月時点で公表されている</a:t>
            </a:r>
            <a:r>
              <a:rPr lang="en-US" altLang="ja-JP" sz="1100" dirty="0">
                <a:latin typeface="BIZ UDゴシック" panose="020B0400000000000000" pitchFamily="49" charset="-128"/>
                <a:ea typeface="BIZ UDゴシック" panose="020B0400000000000000" pitchFamily="49" charset="-128"/>
              </a:rPr>
              <a:t>2019</a:t>
            </a:r>
            <a:r>
              <a:rPr lang="ja-JP" altLang="en-US" sz="1100" dirty="0">
                <a:latin typeface="BIZ UDゴシック" panose="020B0400000000000000" pitchFamily="49" charset="-128"/>
                <a:ea typeface="BIZ UDゴシック" panose="020B0400000000000000" pitchFamily="49" charset="-128"/>
              </a:rPr>
              <a:t>年度まで）」をもとに副首都推進局で作成</a:t>
            </a:r>
          </a:p>
        </p:txBody>
      </p:sp>
      <p:sp>
        <p:nvSpPr>
          <p:cNvPr id="2" name="スライド番号プレースホルダー 1"/>
          <p:cNvSpPr>
            <a:spLocks noGrp="1"/>
          </p:cNvSpPr>
          <p:nvPr>
            <p:ph type="sldNum" sz="quarter" idx="12"/>
          </p:nvPr>
        </p:nvSpPr>
        <p:spPr/>
        <p:txBody>
          <a:bodyPr/>
          <a:lstStyle/>
          <a:p>
            <a:fld id="{50F88186-B17D-4CE3-A887-D91699CF601C}" type="slidenum">
              <a:rPr kumimoji="1" lang="ja-JP" altLang="en-US" smtClean="0"/>
              <a:t>9</a:t>
            </a:fld>
            <a:endParaRPr kumimoji="1" lang="ja-JP" altLang="en-US" dirty="0"/>
          </a:p>
        </p:txBody>
      </p:sp>
      <p:sp>
        <p:nvSpPr>
          <p:cNvPr id="10" name="テキスト ボックス 9"/>
          <p:cNvSpPr txBox="1"/>
          <p:nvPr/>
        </p:nvSpPr>
        <p:spPr>
          <a:xfrm>
            <a:off x="4518704" y="2034076"/>
            <a:ext cx="4537430" cy="469359"/>
          </a:xfrm>
          <a:prstGeom prst="rect">
            <a:avLst/>
          </a:prstGeom>
          <a:noFill/>
        </p:spPr>
        <p:txBody>
          <a:bodyPr wrap="square" rtlCol="0">
            <a:spAutoFit/>
          </a:bodyPr>
          <a:lstStyle/>
          <a:p>
            <a:r>
              <a:rPr kumimoji="1" lang="ja-JP" altLang="en-US" sz="1400" b="1" dirty="0">
                <a:latin typeface="BIZ UDゴシック" panose="020B0400000000000000" pitchFamily="49" charset="-128"/>
                <a:ea typeface="BIZ UDゴシック" panose="020B0400000000000000" pitchFamily="49" charset="-128"/>
              </a:rPr>
              <a:t>■</a:t>
            </a:r>
            <a:r>
              <a:rPr lang="ja-JP" altLang="en-US" sz="1400" b="1" dirty="0">
                <a:latin typeface="BIZ UDゴシック" panose="020B0400000000000000" pitchFamily="49" charset="-128"/>
                <a:ea typeface="BIZ UDゴシック" panose="020B0400000000000000" pitchFamily="49" charset="-128"/>
              </a:rPr>
              <a:t>　１人あたり</a:t>
            </a:r>
            <a:r>
              <a:rPr lang="en-US" altLang="ja-JP" sz="1400" b="1" dirty="0">
                <a:latin typeface="BIZ UDゴシック" panose="020B0400000000000000" pitchFamily="49" charset="-128"/>
                <a:ea typeface="BIZ UDゴシック" panose="020B0400000000000000" pitchFamily="49" charset="-128"/>
              </a:rPr>
              <a:t>GDP</a:t>
            </a:r>
            <a:r>
              <a:rPr lang="ja-JP" altLang="en-US" sz="1400" b="1" dirty="0">
                <a:latin typeface="BIZ UDゴシック" panose="020B0400000000000000" pitchFamily="49" charset="-128"/>
                <a:ea typeface="BIZ UDゴシック" panose="020B0400000000000000" pitchFamily="49" charset="-128"/>
              </a:rPr>
              <a:t>成長率</a:t>
            </a:r>
            <a:endParaRPr lang="en-US" altLang="ja-JP" sz="1400" b="1" dirty="0">
              <a:latin typeface="BIZ UDゴシック" panose="020B0400000000000000" pitchFamily="49" charset="-128"/>
              <a:ea typeface="BIZ UDゴシック" panose="020B0400000000000000" pitchFamily="49" charset="-128"/>
            </a:endParaRPr>
          </a:p>
          <a:p>
            <a:r>
              <a:rPr lang="ja-JP" altLang="en-US" sz="1050" b="1" dirty="0">
                <a:latin typeface="BIZ UDゴシック" panose="020B0400000000000000" pitchFamily="49" charset="-128"/>
                <a:ea typeface="BIZ UDゴシック" panose="020B0400000000000000" pitchFamily="49" charset="-128"/>
              </a:rPr>
              <a:t>（</a:t>
            </a:r>
            <a:r>
              <a:rPr lang="en-US" altLang="ja-JP" sz="900" b="1" dirty="0">
                <a:latin typeface="BIZ UDゴシック" panose="020B0400000000000000" pitchFamily="49" charset="-128"/>
                <a:ea typeface="BIZ UDゴシック" panose="020B0400000000000000" pitchFamily="49" charset="-128"/>
              </a:rPr>
              <a:t>1996</a:t>
            </a:r>
            <a:r>
              <a:rPr lang="ja-JP" altLang="en-US" sz="900" b="1" dirty="0">
                <a:latin typeface="BIZ UDゴシック" panose="020B0400000000000000" pitchFamily="49" charset="-128"/>
                <a:ea typeface="BIZ UDゴシック" panose="020B0400000000000000" pitchFamily="49" charset="-128"/>
              </a:rPr>
              <a:t>年度～</a:t>
            </a:r>
            <a:r>
              <a:rPr lang="en-US" altLang="ja-JP" sz="900" b="1" dirty="0">
                <a:latin typeface="BIZ UDゴシック" panose="020B0400000000000000" pitchFamily="49" charset="-128"/>
                <a:ea typeface="BIZ UDゴシック" panose="020B0400000000000000" pitchFamily="49" charset="-128"/>
              </a:rPr>
              <a:t>2008</a:t>
            </a:r>
            <a:r>
              <a:rPr lang="ja-JP" altLang="en-US" sz="900" b="1" dirty="0">
                <a:latin typeface="BIZ UDゴシック" panose="020B0400000000000000" pitchFamily="49" charset="-128"/>
                <a:ea typeface="BIZ UDゴシック" panose="020B0400000000000000" pitchFamily="49" charset="-128"/>
              </a:rPr>
              <a:t>年度と</a:t>
            </a:r>
            <a:r>
              <a:rPr lang="en-US" altLang="ja-JP" sz="900" b="1" dirty="0">
                <a:latin typeface="BIZ UDゴシック" panose="020B0400000000000000" pitchFamily="49" charset="-128"/>
                <a:ea typeface="BIZ UDゴシック" panose="020B0400000000000000" pitchFamily="49" charset="-128"/>
              </a:rPr>
              <a:t>2008</a:t>
            </a:r>
            <a:r>
              <a:rPr lang="ja-JP" altLang="en-US" sz="900" b="1" dirty="0">
                <a:latin typeface="BIZ UDゴシック" panose="020B0400000000000000" pitchFamily="49" charset="-128"/>
                <a:ea typeface="BIZ UDゴシック" panose="020B0400000000000000" pitchFamily="49" charset="-128"/>
              </a:rPr>
              <a:t>年度～</a:t>
            </a:r>
            <a:r>
              <a:rPr lang="en-US" altLang="ja-JP" sz="900" b="1" dirty="0">
                <a:latin typeface="BIZ UDゴシック" panose="020B0400000000000000" pitchFamily="49" charset="-128"/>
                <a:ea typeface="BIZ UDゴシック" panose="020B0400000000000000" pitchFamily="49" charset="-128"/>
              </a:rPr>
              <a:t>2019</a:t>
            </a:r>
            <a:r>
              <a:rPr lang="ja-JP" altLang="en-US" sz="900" b="1" dirty="0">
                <a:latin typeface="BIZ UDゴシック" panose="020B0400000000000000" pitchFamily="49" charset="-128"/>
                <a:ea typeface="BIZ UDゴシック" panose="020B0400000000000000" pitchFamily="49" charset="-128"/>
              </a:rPr>
              <a:t>年度の年平均成長率及びその差）</a:t>
            </a:r>
          </a:p>
        </p:txBody>
      </p:sp>
      <p:sp>
        <p:nvSpPr>
          <p:cNvPr id="6" name="正方形/長方形 5">
            <a:extLst>
              <a:ext uri="{FF2B5EF4-FFF2-40B4-BE49-F238E27FC236}">
                <a16:creationId xmlns:a16="http://schemas.microsoft.com/office/drawing/2014/main" id="{AB23A3E4-6E6B-C8EC-6178-8BB03997C120}"/>
              </a:ext>
            </a:extLst>
          </p:cNvPr>
          <p:cNvSpPr/>
          <p:nvPr/>
        </p:nvSpPr>
        <p:spPr>
          <a:xfrm>
            <a:off x="-212035" y="34372"/>
            <a:ext cx="7069312" cy="400110"/>
          </a:xfrm>
          <a:prstGeom prst="rect">
            <a:avLst/>
          </a:prstGeom>
        </p:spPr>
        <p:txBody>
          <a:bodyPr wrap="square">
            <a:spAutoFit/>
          </a:bodyPr>
          <a:lstStyle/>
          <a:p>
            <a:r>
              <a:rPr lang="ja-JP" altLang="en-US" sz="2000" b="1" dirty="0">
                <a:latin typeface="BIZ UDゴシック" panose="020B0400000000000000" pitchFamily="49" charset="-128"/>
                <a:ea typeface="BIZ UDゴシック" panose="020B0400000000000000" pitchFamily="49" charset="-128"/>
              </a:rPr>
              <a:t>　 ２（２）東京、大阪、愛知の</a:t>
            </a:r>
            <a:r>
              <a:rPr lang="en-US" altLang="ja-JP" sz="2000" b="1" dirty="0">
                <a:latin typeface="BIZ UDゴシック" panose="020B0400000000000000" pitchFamily="49" charset="-128"/>
                <a:ea typeface="BIZ UDゴシック" panose="020B0400000000000000" pitchFamily="49" charset="-128"/>
              </a:rPr>
              <a:t>GDP</a:t>
            </a:r>
            <a:r>
              <a:rPr lang="ja-JP" altLang="en-US" sz="2000" b="1" dirty="0">
                <a:latin typeface="BIZ UDゴシック" panose="020B0400000000000000" pitchFamily="49" charset="-128"/>
                <a:ea typeface="BIZ UDゴシック" panose="020B0400000000000000" pitchFamily="49" charset="-128"/>
              </a:rPr>
              <a:t>成長率</a:t>
            </a:r>
            <a:endParaRPr lang="en-US" altLang="ja-JP" sz="2000" b="1" dirty="0">
              <a:latin typeface="BIZ UDゴシック" panose="020B0400000000000000" pitchFamily="49" charset="-128"/>
              <a:ea typeface="BIZ UDゴシック" panose="020B0400000000000000" pitchFamily="49" charset="-128"/>
            </a:endParaRPr>
          </a:p>
        </p:txBody>
      </p:sp>
    </p:spTree>
    <p:extLst>
      <p:ext uri="{BB962C8B-B14F-4D97-AF65-F5344CB8AC3E}">
        <p14:creationId xmlns:p14="http://schemas.microsoft.com/office/powerpoint/2010/main" val="241199233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図 24">
            <a:extLst>
              <a:ext uri="{FF2B5EF4-FFF2-40B4-BE49-F238E27FC236}">
                <a16:creationId xmlns:a16="http://schemas.microsoft.com/office/drawing/2014/main" id="{A8915CB1-2983-C884-A00C-3C219957F47F}"/>
              </a:ext>
            </a:extLst>
          </p:cNvPr>
          <p:cNvPicPr>
            <a:picLocks noChangeAspect="1"/>
          </p:cNvPicPr>
          <p:nvPr/>
        </p:nvPicPr>
        <p:blipFill>
          <a:blip r:embed="rId2"/>
          <a:stretch>
            <a:fillRect/>
          </a:stretch>
        </p:blipFill>
        <p:spPr>
          <a:xfrm>
            <a:off x="4338287" y="4154476"/>
            <a:ext cx="4310246" cy="2645893"/>
          </a:xfrm>
          <a:prstGeom prst="rect">
            <a:avLst/>
          </a:prstGeom>
        </p:spPr>
      </p:pic>
      <p:pic>
        <p:nvPicPr>
          <p:cNvPr id="23" name="図 22">
            <a:extLst>
              <a:ext uri="{FF2B5EF4-FFF2-40B4-BE49-F238E27FC236}">
                <a16:creationId xmlns:a16="http://schemas.microsoft.com/office/drawing/2014/main" id="{27E4C5F3-3BCB-3811-C0E6-6336D96E4261}"/>
              </a:ext>
            </a:extLst>
          </p:cNvPr>
          <p:cNvPicPr>
            <a:picLocks noChangeAspect="1"/>
          </p:cNvPicPr>
          <p:nvPr/>
        </p:nvPicPr>
        <p:blipFill>
          <a:blip r:embed="rId3"/>
          <a:stretch>
            <a:fillRect/>
          </a:stretch>
        </p:blipFill>
        <p:spPr>
          <a:xfrm>
            <a:off x="116623" y="4017460"/>
            <a:ext cx="4176122" cy="2725148"/>
          </a:xfrm>
          <a:prstGeom prst="rect">
            <a:avLst/>
          </a:prstGeom>
        </p:spPr>
      </p:pic>
      <p:pic>
        <p:nvPicPr>
          <p:cNvPr id="14" name="図 13">
            <a:extLst>
              <a:ext uri="{FF2B5EF4-FFF2-40B4-BE49-F238E27FC236}">
                <a16:creationId xmlns:a16="http://schemas.microsoft.com/office/drawing/2014/main" id="{0963E36E-3B66-0126-F00C-1698F44E548D}"/>
              </a:ext>
            </a:extLst>
          </p:cNvPr>
          <p:cNvPicPr>
            <a:picLocks noChangeAspect="1"/>
          </p:cNvPicPr>
          <p:nvPr/>
        </p:nvPicPr>
        <p:blipFill>
          <a:blip r:embed="rId4"/>
          <a:stretch>
            <a:fillRect/>
          </a:stretch>
        </p:blipFill>
        <p:spPr>
          <a:xfrm>
            <a:off x="2263395" y="1647137"/>
            <a:ext cx="4230991" cy="2572735"/>
          </a:xfrm>
          <a:prstGeom prst="rect">
            <a:avLst/>
          </a:prstGeom>
        </p:spPr>
      </p:pic>
      <p:sp>
        <p:nvSpPr>
          <p:cNvPr id="33" name="テキスト ボックス 32"/>
          <p:cNvSpPr txBox="1"/>
          <p:nvPr/>
        </p:nvSpPr>
        <p:spPr>
          <a:xfrm>
            <a:off x="431849" y="1254896"/>
            <a:ext cx="8448329" cy="369332"/>
          </a:xfrm>
          <a:prstGeom prst="rect">
            <a:avLst/>
          </a:prstGeom>
          <a:noFill/>
        </p:spPr>
        <p:txBody>
          <a:bodyPr wrap="square" rtlCol="0">
            <a:spAutoFit/>
          </a:bodyPr>
          <a:lstStyle/>
          <a:p>
            <a:r>
              <a:rPr kumimoji="1" lang="ja-JP" altLang="en-US" sz="900" b="1" dirty="0">
                <a:latin typeface="BIZ UDゴシック" panose="020B0400000000000000" pitchFamily="49" charset="-128"/>
                <a:ea typeface="BIZ UDゴシック" panose="020B0400000000000000" pitchFamily="49" charset="-128"/>
              </a:rPr>
              <a:t>■</a:t>
            </a:r>
            <a:r>
              <a:rPr lang="ja-JP" altLang="en-US" sz="900" b="1" dirty="0">
                <a:latin typeface="BIZ UDゴシック" panose="020B0400000000000000" pitchFamily="49" charset="-128"/>
                <a:ea typeface="BIZ UDゴシック" panose="020B0400000000000000" pitchFamily="49" charset="-128"/>
              </a:rPr>
              <a:t>　東京都の「製造業」、「卸売・小売業」、「情報通信業」、「金融・保険業」、「専門・科学技術、業務支援サービス業」における</a:t>
            </a:r>
            <a:br>
              <a:rPr lang="en-US" altLang="ja-JP" sz="900" b="1" dirty="0">
                <a:latin typeface="BIZ UDゴシック" panose="020B0400000000000000" pitchFamily="49" charset="-128"/>
                <a:ea typeface="BIZ UDゴシック" panose="020B0400000000000000" pitchFamily="49" charset="-128"/>
              </a:rPr>
            </a:br>
            <a:r>
              <a:rPr lang="ja-JP" altLang="en-US" sz="900" b="1" dirty="0">
                <a:latin typeface="BIZ UDゴシック" panose="020B0400000000000000" pitchFamily="49" charset="-128"/>
                <a:ea typeface="BIZ UDゴシック" panose="020B0400000000000000" pitchFamily="49" charset="-128"/>
              </a:rPr>
              <a:t>　　付加価値額の推移（</a:t>
            </a:r>
            <a:r>
              <a:rPr lang="en-US" altLang="ja-JP" sz="900" b="1" dirty="0">
                <a:latin typeface="BIZ UDゴシック" panose="020B0400000000000000" pitchFamily="49" charset="-128"/>
                <a:ea typeface="BIZ UDゴシック" panose="020B0400000000000000" pitchFamily="49" charset="-128"/>
              </a:rPr>
              <a:t>1994</a:t>
            </a:r>
            <a:r>
              <a:rPr lang="ja-JP" altLang="en-US" sz="900" b="1" dirty="0">
                <a:latin typeface="BIZ UDゴシック" panose="020B0400000000000000" pitchFamily="49" charset="-128"/>
                <a:ea typeface="BIZ UDゴシック" panose="020B0400000000000000" pitchFamily="49" charset="-128"/>
              </a:rPr>
              <a:t>年→</a:t>
            </a:r>
            <a:r>
              <a:rPr lang="en-US" altLang="ja-JP" sz="900" b="1" dirty="0">
                <a:latin typeface="BIZ UDゴシック" panose="020B0400000000000000" pitchFamily="49" charset="-128"/>
                <a:ea typeface="BIZ UDゴシック" panose="020B0400000000000000" pitchFamily="49" charset="-128"/>
              </a:rPr>
              <a:t>2018</a:t>
            </a:r>
            <a:r>
              <a:rPr lang="ja-JP" altLang="en-US" sz="900" b="1" dirty="0">
                <a:latin typeface="BIZ UDゴシック" panose="020B0400000000000000" pitchFamily="49" charset="-128"/>
                <a:ea typeface="BIZ UDゴシック" panose="020B0400000000000000" pitchFamily="49" charset="-128"/>
              </a:rPr>
              <a:t>年）</a:t>
            </a:r>
          </a:p>
        </p:txBody>
      </p:sp>
      <p:sp>
        <p:nvSpPr>
          <p:cNvPr id="92" name="テキスト ボックス 91">
            <a:extLst>
              <a:ext uri="{FF2B5EF4-FFF2-40B4-BE49-F238E27FC236}">
                <a16:creationId xmlns:a16="http://schemas.microsoft.com/office/drawing/2014/main" id="{C04CD1B5-F732-4A5C-A8C2-0AE547D85819}"/>
              </a:ext>
            </a:extLst>
          </p:cNvPr>
          <p:cNvSpPr txBox="1"/>
          <p:nvPr/>
        </p:nvSpPr>
        <p:spPr>
          <a:xfrm>
            <a:off x="5009880" y="6646432"/>
            <a:ext cx="4179591" cy="261610"/>
          </a:xfrm>
          <a:prstGeom prst="rect">
            <a:avLst/>
          </a:prstGeom>
          <a:noFill/>
        </p:spPr>
        <p:txBody>
          <a:bodyPr wrap="square" rtlCol="0">
            <a:spAutoFit/>
          </a:bodyPr>
          <a:lstStyle/>
          <a:p>
            <a:r>
              <a:rPr lang="ja-JP" altLang="en-US" sz="1100" dirty="0">
                <a:latin typeface="BIZ UDゴシック" panose="020B0400000000000000" pitchFamily="49" charset="-128"/>
                <a:ea typeface="BIZ UDゴシック" panose="020B0400000000000000" pitchFamily="49" charset="-128"/>
              </a:rPr>
              <a:t>出典：</a:t>
            </a:r>
            <a:r>
              <a:rPr lang="en-US" altLang="ja-JP" sz="1100" dirty="0">
                <a:latin typeface="BIZ UDゴシック" panose="020B0400000000000000" pitchFamily="49" charset="-128"/>
                <a:ea typeface="BIZ UDゴシック" panose="020B0400000000000000" pitchFamily="49" charset="-128"/>
              </a:rPr>
              <a:t>R-JIP</a:t>
            </a:r>
            <a:r>
              <a:rPr lang="ja-JP" altLang="en-US" sz="1100" dirty="0">
                <a:latin typeface="BIZ UDゴシック" panose="020B0400000000000000" pitchFamily="49" charset="-128"/>
                <a:ea typeface="BIZ UDゴシック" panose="020B0400000000000000" pitchFamily="49" charset="-128"/>
              </a:rPr>
              <a:t>データベース</a:t>
            </a:r>
            <a:r>
              <a:rPr lang="en-US" altLang="ja-JP" sz="1100" dirty="0">
                <a:latin typeface="BIZ UDゴシック" panose="020B0400000000000000" pitchFamily="49" charset="-128"/>
                <a:ea typeface="BIZ UDゴシック" panose="020B0400000000000000" pitchFamily="49" charset="-128"/>
              </a:rPr>
              <a:t>2021</a:t>
            </a:r>
            <a:r>
              <a:rPr lang="ja-JP" altLang="en-US" sz="1100" dirty="0">
                <a:latin typeface="BIZ UDゴシック" panose="020B0400000000000000" pitchFamily="49" charset="-128"/>
                <a:ea typeface="BIZ UDゴシック" panose="020B0400000000000000" pitchFamily="49" charset="-128"/>
              </a:rPr>
              <a:t>をもとに副首都推進局で作成</a:t>
            </a:r>
            <a:endParaRPr lang="en-US" altLang="ja-JP" sz="1100" dirty="0">
              <a:latin typeface="BIZ UDゴシック" panose="020B0400000000000000" pitchFamily="49" charset="-128"/>
              <a:ea typeface="BIZ UDゴシック" panose="020B0400000000000000" pitchFamily="49" charset="-128"/>
            </a:endParaRPr>
          </a:p>
        </p:txBody>
      </p:sp>
      <p:sp>
        <p:nvSpPr>
          <p:cNvPr id="2" name="スライド番号プレースホルダー 1"/>
          <p:cNvSpPr>
            <a:spLocks noGrp="1"/>
          </p:cNvSpPr>
          <p:nvPr>
            <p:ph type="sldNum" sz="quarter" idx="12"/>
          </p:nvPr>
        </p:nvSpPr>
        <p:spPr/>
        <p:txBody>
          <a:bodyPr/>
          <a:lstStyle/>
          <a:p>
            <a:fld id="{50F88186-B17D-4CE3-A887-D91699CF601C}" type="slidenum">
              <a:rPr kumimoji="1" lang="ja-JP" altLang="en-US" smtClean="0"/>
              <a:t>10</a:t>
            </a:fld>
            <a:endParaRPr kumimoji="1" lang="ja-JP" altLang="en-US" dirty="0"/>
          </a:p>
        </p:txBody>
      </p:sp>
      <p:sp>
        <p:nvSpPr>
          <p:cNvPr id="34" name="正方形/長方形 33"/>
          <p:cNvSpPr/>
          <p:nvPr/>
        </p:nvSpPr>
        <p:spPr>
          <a:xfrm>
            <a:off x="328082" y="522385"/>
            <a:ext cx="8701618" cy="684000"/>
          </a:xfrm>
          <a:prstGeom prst="rect">
            <a:avLst/>
          </a:prstGeom>
          <a:noFill/>
          <a:ln w="12700">
            <a:solidFill>
              <a:schemeClr val="tx1"/>
            </a:solidFill>
            <a:prstDash val="sysDash"/>
          </a:ln>
        </p:spPr>
        <p:style>
          <a:lnRef idx="2">
            <a:schemeClr val="accent6"/>
          </a:lnRef>
          <a:fillRef idx="1">
            <a:schemeClr val="lt1"/>
          </a:fillRef>
          <a:effectRef idx="0">
            <a:schemeClr val="accent6"/>
          </a:effectRef>
          <a:fontRef idx="minor">
            <a:schemeClr val="dk1"/>
          </a:fontRef>
        </p:style>
        <p:txBody>
          <a:bodyPr rtlCol="0" anchor="ctr"/>
          <a:lstStyle/>
          <a:p>
            <a:pPr marL="285750" indent="-285750">
              <a:buFont typeface="Wingdings" panose="05000000000000000000" pitchFamily="2" charset="2"/>
              <a:buChar char="p"/>
            </a:pPr>
            <a:r>
              <a:rPr lang="ja-JP" altLang="en-US" sz="1400" dirty="0">
                <a:solidFill>
                  <a:schemeClr val="tx1"/>
                </a:solidFill>
                <a:latin typeface="BIZ UDゴシック" panose="020B0400000000000000" pitchFamily="49" charset="-128"/>
                <a:ea typeface="BIZ UDゴシック" panose="020B0400000000000000" pitchFamily="49" charset="-128"/>
                <a:cs typeface="Meiryo UI" panose="020B0604030504040204" pitchFamily="50" charset="-128"/>
              </a:rPr>
              <a:t>主な産業別の付加価値の推移をみると、東京都は「情報通信業」、「金融・保険業」、「専門・科学技術サービス業」の付加価値が増加している。</a:t>
            </a:r>
          </a:p>
        </p:txBody>
      </p:sp>
      <p:sp>
        <p:nvSpPr>
          <p:cNvPr id="7" name="テキスト ボックス 96">
            <a:extLst>
              <a:ext uri="{FF2B5EF4-FFF2-40B4-BE49-F238E27FC236}">
                <a16:creationId xmlns:a16="http://schemas.microsoft.com/office/drawing/2014/main" id="{1BE24FB3-96F6-6D13-8336-68C0F0A07846}"/>
              </a:ext>
            </a:extLst>
          </p:cNvPr>
          <p:cNvSpPr txBox="1"/>
          <p:nvPr/>
        </p:nvSpPr>
        <p:spPr>
          <a:xfrm>
            <a:off x="3801218" y="6013024"/>
            <a:ext cx="786472" cy="200055"/>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ja-JP" altLang="en-US" sz="700" dirty="0">
                <a:latin typeface="BIZ UDゴシック" panose="020B0400000000000000" pitchFamily="49" charset="-128"/>
                <a:ea typeface="BIZ UDゴシック" panose="020B0400000000000000" pitchFamily="49" charset="-128"/>
              </a:rPr>
              <a:t>卸売・小売業</a:t>
            </a:r>
            <a:endParaRPr lang="en-US" altLang="ja-JP" sz="700" dirty="0">
              <a:latin typeface="BIZ UDゴシック" panose="020B0400000000000000" pitchFamily="49" charset="-128"/>
              <a:ea typeface="BIZ UDゴシック" panose="020B0400000000000000" pitchFamily="49" charset="-128"/>
            </a:endParaRPr>
          </a:p>
        </p:txBody>
      </p:sp>
      <p:sp>
        <p:nvSpPr>
          <p:cNvPr id="8" name="テキスト ボックス 94">
            <a:extLst>
              <a:ext uri="{FF2B5EF4-FFF2-40B4-BE49-F238E27FC236}">
                <a16:creationId xmlns:a16="http://schemas.microsoft.com/office/drawing/2014/main" id="{7ABFE345-A32E-5271-B18E-425CEEF80C6E}"/>
              </a:ext>
            </a:extLst>
          </p:cNvPr>
          <p:cNvSpPr txBox="1"/>
          <p:nvPr/>
        </p:nvSpPr>
        <p:spPr>
          <a:xfrm>
            <a:off x="3817987" y="6252422"/>
            <a:ext cx="460717" cy="200055"/>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ja-JP" altLang="en-US" sz="700" dirty="0">
                <a:latin typeface="BIZ UDゴシック" panose="020B0400000000000000" pitchFamily="49" charset="-128"/>
                <a:ea typeface="BIZ UDゴシック" panose="020B0400000000000000" pitchFamily="49" charset="-128"/>
              </a:rPr>
              <a:t>製造業</a:t>
            </a:r>
            <a:endParaRPr lang="en-US" altLang="ja-JP" sz="700" dirty="0">
              <a:latin typeface="BIZ UDゴシック" panose="020B0400000000000000" pitchFamily="49" charset="-128"/>
              <a:ea typeface="BIZ UDゴシック" panose="020B0400000000000000" pitchFamily="49" charset="-128"/>
            </a:endParaRPr>
          </a:p>
        </p:txBody>
      </p:sp>
      <p:sp>
        <p:nvSpPr>
          <p:cNvPr id="9" name="テキスト ボックス 95">
            <a:extLst>
              <a:ext uri="{FF2B5EF4-FFF2-40B4-BE49-F238E27FC236}">
                <a16:creationId xmlns:a16="http://schemas.microsoft.com/office/drawing/2014/main" id="{5E02FC02-CB2F-EF92-8403-D045C2653D1A}"/>
              </a:ext>
            </a:extLst>
          </p:cNvPr>
          <p:cNvSpPr txBox="1"/>
          <p:nvPr/>
        </p:nvSpPr>
        <p:spPr>
          <a:xfrm>
            <a:off x="3626381" y="5582240"/>
            <a:ext cx="991817" cy="200055"/>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ja-JP" altLang="en-US" sz="700" dirty="0">
                <a:latin typeface="BIZ UDゴシック" panose="020B0400000000000000" pitchFamily="49" charset="-128"/>
                <a:ea typeface="BIZ UDゴシック" panose="020B0400000000000000" pitchFamily="49" charset="-128"/>
              </a:rPr>
              <a:t>専門・科学技術等</a:t>
            </a:r>
            <a:endParaRPr lang="en-US" altLang="ja-JP" sz="700" dirty="0">
              <a:latin typeface="BIZ UDゴシック" panose="020B0400000000000000" pitchFamily="49" charset="-128"/>
              <a:ea typeface="BIZ UDゴシック" panose="020B0400000000000000" pitchFamily="49" charset="-128"/>
            </a:endParaRPr>
          </a:p>
        </p:txBody>
      </p:sp>
      <p:sp>
        <p:nvSpPr>
          <p:cNvPr id="10" name="テキスト ボックス 95">
            <a:extLst>
              <a:ext uri="{FF2B5EF4-FFF2-40B4-BE49-F238E27FC236}">
                <a16:creationId xmlns:a16="http://schemas.microsoft.com/office/drawing/2014/main" id="{FA4DA8D0-E01E-708A-C528-C4A40414B34A}"/>
              </a:ext>
            </a:extLst>
          </p:cNvPr>
          <p:cNvSpPr txBox="1"/>
          <p:nvPr/>
        </p:nvSpPr>
        <p:spPr>
          <a:xfrm>
            <a:off x="3799961" y="5905592"/>
            <a:ext cx="786472" cy="200055"/>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ja-JP" altLang="en-US" sz="700" dirty="0">
                <a:latin typeface="BIZ UDゴシック" panose="020B0400000000000000" pitchFamily="49" charset="-128"/>
                <a:ea typeface="BIZ UDゴシック" panose="020B0400000000000000" pitchFamily="49" charset="-128"/>
              </a:rPr>
              <a:t>情報通信業</a:t>
            </a:r>
            <a:endParaRPr lang="en-US" altLang="ja-JP" sz="700" dirty="0">
              <a:latin typeface="BIZ UDゴシック" panose="020B0400000000000000" pitchFamily="49" charset="-128"/>
              <a:ea typeface="BIZ UDゴシック" panose="020B0400000000000000" pitchFamily="49" charset="-128"/>
            </a:endParaRPr>
          </a:p>
        </p:txBody>
      </p:sp>
      <p:sp>
        <p:nvSpPr>
          <p:cNvPr id="15" name="テキスト ボックス 96">
            <a:extLst>
              <a:ext uri="{FF2B5EF4-FFF2-40B4-BE49-F238E27FC236}">
                <a16:creationId xmlns:a16="http://schemas.microsoft.com/office/drawing/2014/main" id="{DB27E04C-4385-DD05-D7FC-CCFDE996A7EE}"/>
              </a:ext>
            </a:extLst>
          </p:cNvPr>
          <p:cNvSpPr txBox="1"/>
          <p:nvPr/>
        </p:nvSpPr>
        <p:spPr>
          <a:xfrm>
            <a:off x="8177151" y="5944763"/>
            <a:ext cx="786472" cy="200055"/>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ja-JP" altLang="en-US" sz="700" dirty="0">
                <a:latin typeface="BIZ UDゴシック" panose="020B0400000000000000" pitchFamily="49" charset="-128"/>
                <a:ea typeface="BIZ UDゴシック" panose="020B0400000000000000" pitchFamily="49" charset="-128"/>
              </a:rPr>
              <a:t>卸売・小売業</a:t>
            </a:r>
            <a:endParaRPr lang="en-US" altLang="ja-JP" sz="700" dirty="0">
              <a:latin typeface="BIZ UDゴシック" panose="020B0400000000000000" pitchFamily="49" charset="-128"/>
              <a:ea typeface="BIZ UDゴシック" panose="020B0400000000000000" pitchFamily="49" charset="-128"/>
            </a:endParaRPr>
          </a:p>
        </p:txBody>
      </p:sp>
      <p:sp>
        <p:nvSpPr>
          <p:cNvPr id="16" name="テキスト ボックス 94">
            <a:extLst>
              <a:ext uri="{FF2B5EF4-FFF2-40B4-BE49-F238E27FC236}">
                <a16:creationId xmlns:a16="http://schemas.microsoft.com/office/drawing/2014/main" id="{D4D60CA9-411A-F79B-2FAF-4C31CB85861E}"/>
              </a:ext>
            </a:extLst>
          </p:cNvPr>
          <p:cNvSpPr txBox="1"/>
          <p:nvPr/>
        </p:nvSpPr>
        <p:spPr>
          <a:xfrm rot="10800000" flipV="1">
            <a:off x="8232650" y="6191467"/>
            <a:ext cx="675475" cy="200055"/>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ja-JP" altLang="en-US" sz="700" dirty="0">
                <a:latin typeface="BIZ UDゴシック" panose="020B0400000000000000" pitchFamily="49" charset="-128"/>
                <a:ea typeface="BIZ UDゴシック" panose="020B0400000000000000" pitchFamily="49" charset="-128"/>
              </a:rPr>
              <a:t>製造業</a:t>
            </a:r>
            <a:endParaRPr lang="en-US" altLang="ja-JP" sz="700" dirty="0">
              <a:latin typeface="BIZ UDゴシック" panose="020B0400000000000000" pitchFamily="49" charset="-128"/>
              <a:ea typeface="BIZ UDゴシック" panose="020B0400000000000000" pitchFamily="49" charset="-128"/>
            </a:endParaRPr>
          </a:p>
        </p:txBody>
      </p:sp>
      <p:sp>
        <p:nvSpPr>
          <p:cNvPr id="17" name="テキスト ボックス 95">
            <a:extLst>
              <a:ext uri="{FF2B5EF4-FFF2-40B4-BE49-F238E27FC236}">
                <a16:creationId xmlns:a16="http://schemas.microsoft.com/office/drawing/2014/main" id="{1C60AC3F-A07C-7DC3-47FE-1EBA793A25A9}"/>
              </a:ext>
            </a:extLst>
          </p:cNvPr>
          <p:cNvSpPr txBox="1"/>
          <p:nvPr/>
        </p:nvSpPr>
        <p:spPr>
          <a:xfrm>
            <a:off x="7929261" y="5543803"/>
            <a:ext cx="991817" cy="200055"/>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ja-JP" altLang="en-US" sz="700" dirty="0">
                <a:latin typeface="BIZ UDゴシック" panose="020B0400000000000000" pitchFamily="49" charset="-128"/>
                <a:ea typeface="BIZ UDゴシック" panose="020B0400000000000000" pitchFamily="49" charset="-128"/>
              </a:rPr>
              <a:t>専門・科学技術等</a:t>
            </a:r>
            <a:endParaRPr lang="en-US" altLang="ja-JP" sz="700" dirty="0">
              <a:latin typeface="BIZ UDゴシック" panose="020B0400000000000000" pitchFamily="49" charset="-128"/>
              <a:ea typeface="BIZ UDゴシック" panose="020B0400000000000000" pitchFamily="49" charset="-128"/>
            </a:endParaRPr>
          </a:p>
        </p:txBody>
      </p:sp>
      <p:sp>
        <p:nvSpPr>
          <p:cNvPr id="18" name="テキスト ボックス 95">
            <a:extLst>
              <a:ext uri="{FF2B5EF4-FFF2-40B4-BE49-F238E27FC236}">
                <a16:creationId xmlns:a16="http://schemas.microsoft.com/office/drawing/2014/main" id="{C1D19D1D-51E4-DC63-6932-4E794FEF0888}"/>
              </a:ext>
            </a:extLst>
          </p:cNvPr>
          <p:cNvSpPr txBox="1"/>
          <p:nvPr/>
        </p:nvSpPr>
        <p:spPr>
          <a:xfrm>
            <a:off x="8171210" y="5833885"/>
            <a:ext cx="786472" cy="200055"/>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ja-JP" altLang="en-US" sz="700" dirty="0">
                <a:latin typeface="BIZ UDゴシック" panose="020B0400000000000000" pitchFamily="49" charset="-128"/>
                <a:ea typeface="BIZ UDゴシック" panose="020B0400000000000000" pitchFamily="49" charset="-128"/>
              </a:rPr>
              <a:t>情報通信業</a:t>
            </a:r>
            <a:endParaRPr lang="en-US" altLang="ja-JP" sz="700" dirty="0">
              <a:latin typeface="BIZ UDゴシック" panose="020B0400000000000000" pitchFamily="49" charset="-128"/>
              <a:ea typeface="BIZ UDゴシック" panose="020B0400000000000000" pitchFamily="49" charset="-128"/>
            </a:endParaRPr>
          </a:p>
        </p:txBody>
      </p:sp>
      <p:cxnSp>
        <p:nvCxnSpPr>
          <p:cNvPr id="4" name="直線コネクタ 3">
            <a:extLst>
              <a:ext uri="{FF2B5EF4-FFF2-40B4-BE49-F238E27FC236}">
                <a16:creationId xmlns:a16="http://schemas.microsoft.com/office/drawing/2014/main" id="{84AC23FD-7822-C2FD-3247-3AFD7F8CB929}"/>
              </a:ext>
            </a:extLst>
          </p:cNvPr>
          <p:cNvCxnSpPr/>
          <p:nvPr/>
        </p:nvCxnSpPr>
        <p:spPr>
          <a:xfrm>
            <a:off x="203968" y="437032"/>
            <a:ext cx="8726251" cy="0"/>
          </a:xfrm>
          <a:prstGeom prst="line">
            <a:avLst/>
          </a:prstGeom>
        </p:spPr>
        <p:style>
          <a:lnRef idx="1">
            <a:schemeClr val="dk1"/>
          </a:lnRef>
          <a:fillRef idx="0">
            <a:schemeClr val="dk1"/>
          </a:fillRef>
          <a:effectRef idx="0">
            <a:schemeClr val="dk1"/>
          </a:effectRef>
          <a:fontRef idx="minor">
            <a:schemeClr val="tx1"/>
          </a:fontRef>
        </p:style>
      </p:cxnSp>
      <p:sp>
        <p:nvSpPr>
          <p:cNvPr id="19" name="正方形/長方形 18">
            <a:extLst>
              <a:ext uri="{FF2B5EF4-FFF2-40B4-BE49-F238E27FC236}">
                <a16:creationId xmlns:a16="http://schemas.microsoft.com/office/drawing/2014/main" id="{840200CC-369F-CDE3-BE18-EDF3D2208F71}"/>
              </a:ext>
            </a:extLst>
          </p:cNvPr>
          <p:cNvSpPr/>
          <p:nvPr/>
        </p:nvSpPr>
        <p:spPr>
          <a:xfrm>
            <a:off x="-159027" y="-4787"/>
            <a:ext cx="9490921" cy="400110"/>
          </a:xfrm>
          <a:prstGeom prst="rect">
            <a:avLst/>
          </a:prstGeom>
        </p:spPr>
        <p:txBody>
          <a:bodyPr wrap="square">
            <a:spAutoFit/>
          </a:bodyPr>
          <a:lstStyle/>
          <a:p>
            <a:r>
              <a:rPr lang="ja-JP" altLang="en-US" sz="2000" b="1" dirty="0">
                <a:latin typeface="BIZ UDゴシック" panose="020B0400000000000000" pitchFamily="49" charset="-128"/>
                <a:ea typeface="BIZ UDゴシック" panose="020B0400000000000000" pitchFamily="49" charset="-128"/>
              </a:rPr>
              <a:t>　 ２（３）東京、大阪、愛知の産業別の付加価値額の推移</a:t>
            </a:r>
            <a:endParaRPr lang="en-US" altLang="ja-JP" sz="2000" b="1" dirty="0">
              <a:latin typeface="BIZ UDゴシック" panose="020B0400000000000000" pitchFamily="49" charset="-128"/>
              <a:ea typeface="BIZ UDゴシック" panose="020B0400000000000000" pitchFamily="49" charset="-128"/>
            </a:endParaRPr>
          </a:p>
        </p:txBody>
      </p:sp>
      <p:sp>
        <p:nvSpPr>
          <p:cNvPr id="11" name="テキスト ボックス 94">
            <a:extLst>
              <a:ext uri="{FF2B5EF4-FFF2-40B4-BE49-F238E27FC236}">
                <a16:creationId xmlns:a16="http://schemas.microsoft.com/office/drawing/2014/main" id="{FA6B8621-19CE-B82C-7C15-E77F805E3D44}"/>
              </a:ext>
            </a:extLst>
          </p:cNvPr>
          <p:cNvSpPr txBox="1"/>
          <p:nvPr/>
        </p:nvSpPr>
        <p:spPr>
          <a:xfrm>
            <a:off x="6086843" y="3725577"/>
            <a:ext cx="525209" cy="200056"/>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ja-JP" altLang="en-US" sz="700" dirty="0">
                <a:latin typeface="BIZ UDゴシック" panose="020B0400000000000000" pitchFamily="49" charset="-128"/>
                <a:ea typeface="BIZ UDゴシック" panose="020B0400000000000000" pitchFamily="49" charset="-128"/>
              </a:rPr>
              <a:t>製造業</a:t>
            </a:r>
            <a:endParaRPr lang="en-US" altLang="ja-JP" sz="700" dirty="0">
              <a:latin typeface="BIZ UDゴシック" panose="020B0400000000000000" pitchFamily="49" charset="-128"/>
              <a:ea typeface="BIZ UDゴシック" panose="020B0400000000000000" pitchFamily="49" charset="-128"/>
            </a:endParaRPr>
          </a:p>
        </p:txBody>
      </p:sp>
      <p:sp>
        <p:nvSpPr>
          <p:cNvPr id="20" name="テキスト ボックス 95">
            <a:extLst>
              <a:ext uri="{FF2B5EF4-FFF2-40B4-BE49-F238E27FC236}">
                <a16:creationId xmlns:a16="http://schemas.microsoft.com/office/drawing/2014/main" id="{8AE6134F-0403-D4BE-9F74-2FCC44F47C6E}"/>
              </a:ext>
            </a:extLst>
          </p:cNvPr>
          <p:cNvSpPr txBox="1"/>
          <p:nvPr/>
        </p:nvSpPr>
        <p:spPr>
          <a:xfrm>
            <a:off x="6045594" y="2774929"/>
            <a:ext cx="704781" cy="200032"/>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ja-JP" altLang="en-US" sz="700" dirty="0">
                <a:latin typeface="BIZ UDゴシック" panose="020B0400000000000000" pitchFamily="49" charset="-128"/>
                <a:ea typeface="BIZ UDゴシック" panose="020B0400000000000000" pitchFamily="49" charset="-128"/>
              </a:rPr>
              <a:t>情報通信業</a:t>
            </a:r>
            <a:endParaRPr lang="en-US" altLang="ja-JP" sz="700" dirty="0">
              <a:latin typeface="BIZ UDゴシック" panose="020B0400000000000000" pitchFamily="49" charset="-128"/>
              <a:ea typeface="BIZ UDゴシック" panose="020B0400000000000000" pitchFamily="49" charset="-128"/>
            </a:endParaRPr>
          </a:p>
        </p:txBody>
      </p:sp>
      <p:sp>
        <p:nvSpPr>
          <p:cNvPr id="21" name="テキスト ボックス 96">
            <a:extLst>
              <a:ext uri="{FF2B5EF4-FFF2-40B4-BE49-F238E27FC236}">
                <a16:creationId xmlns:a16="http://schemas.microsoft.com/office/drawing/2014/main" id="{31282951-0D1C-C1C1-9CDC-4D298587F8F3}"/>
              </a:ext>
            </a:extLst>
          </p:cNvPr>
          <p:cNvSpPr txBox="1"/>
          <p:nvPr/>
        </p:nvSpPr>
        <p:spPr>
          <a:xfrm>
            <a:off x="6029874" y="3235439"/>
            <a:ext cx="865048" cy="200056"/>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ja-JP" altLang="en-US" sz="700" dirty="0">
                <a:latin typeface="BIZ UDゴシック" panose="020B0400000000000000" pitchFamily="49" charset="-128"/>
                <a:ea typeface="BIZ UDゴシック" panose="020B0400000000000000" pitchFamily="49" charset="-128"/>
              </a:rPr>
              <a:t>卸売・小売業</a:t>
            </a:r>
            <a:endParaRPr lang="en-US" altLang="ja-JP" sz="700" dirty="0">
              <a:latin typeface="BIZ UDゴシック" panose="020B0400000000000000" pitchFamily="49" charset="-128"/>
              <a:ea typeface="BIZ UDゴシック" panose="020B0400000000000000" pitchFamily="49" charset="-128"/>
            </a:endParaRPr>
          </a:p>
        </p:txBody>
      </p:sp>
      <p:sp>
        <p:nvSpPr>
          <p:cNvPr id="22" name="テキスト ボックス 95">
            <a:extLst>
              <a:ext uri="{FF2B5EF4-FFF2-40B4-BE49-F238E27FC236}">
                <a16:creationId xmlns:a16="http://schemas.microsoft.com/office/drawing/2014/main" id="{0E767F76-0B8C-60D9-E93C-940C89316AA1}"/>
              </a:ext>
            </a:extLst>
          </p:cNvPr>
          <p:cNvSpPr txBox="1"/>
          <p:nvPr/>
        </p:nvSpPr>
        <p:spPr>
          <a:xfrm>
            <a:off x="6029874" y="2145034"/>
            <a:ext cx="1069802" cy="200056"/>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ja-JP" altLang="en-US" sz="700" dirty="0">
                <a:latin typeface="BIZ UDゴシック" panose="020B0400000000000000" pitchFamily="49" charset="-128"/>
                <a:ea typeface="BIZ UDゴシック" panose="020B0400000000000000" pitchFamily="49" charset="-128"/>
              </a:rPr>
              <a:t>専門・科学技術等</a:t>
            </a:r>
            <a:endParaRPr lang="en-US" altLang="ja-JP" sz="700" dirty="0">
              <a:latin typeface="BIZ UDゴシック" panose="020B0400000000000000" pitchFamily="49" charset="-128"/>
              <a:ea typeface="BIZ UDゴシック" panose="020B0400000000000000" pitchFamily="49" charset="-128"/>
            </a:endParaRPr>
          </a:p>
        </p:txBody>
      </p:sp>
      <p:cxnSp>
        <p:nvCxnSpPr>
          <p:cNvPr id="26" name="直線コネクタ 25">
            <a:extLst>
              <a:ext uri="{FF2B5EF4-FFF2-40B4-BE49-F238E27FC236}">
                <a16:creationId xmlns:a16="http://schemas.microsoft.com/office/drawing/2014/main" id="{5494F258-CD05-E82D-301E-447524766FA2}"/>
              </a:ext>
            </a:extLst>
          </p:cNvPr>
          <p:cNvCxnSpPr>
            <a:cxnSpLocks/>
          </p:cNvCxnSpPr>
          <p:nvPr/>
        </p:nvCxnSpPr>
        <p:spPr>
          <a:xfrm flipV="1">
            <a:off x="4090657" y="2124075"/>
            <a:ext cx="609931" cy="342191"/>
          </a:xfrm>
          <a:prstGeom prst="line">
            <a:avLst/>
          </a:prstGeom>
          <a:ln w="3175">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29" name="直線コネクタ 28">
            <a:extLst>
              <a:ext uri="{FF2B5EF4-FFF2-40B4-BE49-F238E27FC236}">
                <a16:creationId xmlns:a16="http://schemas.microsoft.com/office/drawing/2014/main" id="{698C3513-A27B-65DD-9CB1-0379CFB72777}"/>
              </a:ext>
            </a:extLst>
          </p:cNvPr>
          <p:cNvCxnSpPr>
            <a:cxnSpLocks/>
          </p:cNvCxnSpPr>
          <p:nvPr/>
        </p:nvCxnSpPr>
        <p:spPr>
          <a:xfrm>
            <a:off x="4122761" y="3632684"/>
            <a:ext cx="581761" cy="38168"/>
          </a:xfrm>
          <a:prstGeom prst="line">
            <a:avLst/>
          </a:prstGeom>
          <a:ln w="3175">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5" name="テキスト ボックス 95">
            <a:extLst>
              <a:ext uri="{FF2B5EF4-FFF2-40B4-BE49-F238E27FC236}">
                <a16:creationId xmlns:a16="http://schemas.microsoft.com/office/drawing/2014/main" id="{213FE2DB-8828-BA5B-4D32-347644A00022}"/>
              </a:ext>
            </a:extLst>
          </p:cNvPr>
          <p:cNvSpPr txBox="1"/>
          <p:nvPr/>
        </p:nvSpPr>
        <p:spPr>
          <a:xfrm>
            <a:off x="3797854" y="5782295"/>
            <a:ext cx="786472" cy="200055"/>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ja-JP" altLang="en-US" sz="700" dirty="0">
                <a:latin typeface="BIZ UDゴシック" panose="020B0400000000000000" pitchFamily="49" charset="-128"/>
                <a:ea typeface="BIZ UDゴシック" panose="020B0400000000000000" pitchFamily="49" charset="-128"/>
              </a:rPr>
              <a:t>金融・保険業</a:t>
            </a:r>
            <a:endParaRPr lang="en-US" altLang="ja-JP" sz="700" dirty="0">
              <a:latin typeface="BIZ UDゴシック" panose="020B0400000000000000" pitchFamily="49" charset="-128"/>
              <a:ea typeface="BIZ UDゴシック" panose="020B0400000000000000" pitchFamily="49" charset="-128"/>
            </a:endParaRPr>
          </a:p>
        </p:txBody>
      </p:sp>
      <p:sp>
        <p:nvSpPr>
          <p:cNvPr id="6" name="テキスト ボックス 95">
            <a:extLst>
              <a:ext uri="{FF2B5EF4-FFF2-40B4-BE49-F238E27FC236}">
                <a16:creationId xmlns:a16="http://schemas.microsoft.com/office/drawing/2014/main" id="{6F663F35-C3C1-67F8-6A73-828FE7137A42}"/>
              </a:ext>
            </a:extLst>
          </p:cNvPr>
          <p:cNvSpPr txBox="1"/>
          <p:nvPr/>
        </p:nvSpPr>
        <p:spPr>
          <a:xfrm>
            <a:off x="6029874" y="2439983"/>
            <a:ext cx="786472" cy="200055"/>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ja-JP" altLang="en-US" sz="700" dirty="0">
                <a:latin typeface="BIZ UDゴシック" panose="020B0400000000000000" pitchFamily="49" charset="-128"/>
                <a:ea typeface="BIZ UDゴシック" panose="020B0400000000000000" pitchFamily="49" charset="-128"/>
              </a:rPr>
              <a:t>金融・保険業</a:t>
            </a:r>
            <a:endParaRPr lang="en-US" altLang="ja-JP" sz="700" dirty="0">
              <a:latin typeface="BIZ UDゴシック" panose="020B0400000000000000" pitchFamily="49" charset="-128"/>
              <a:ea typeface="BIZ UDゴシック" panose="020B0400000000000000" pitchFamily="49" charset="-128"/>
            </a:endParaRPr>
          </a:p>
        </p:txBody>
      </p:sp>
      <p:sp>
        <p:nvSpPr>
          <p:cNvPr id="13" name="テキスト ボックス 95">
            <a:extLst>
              <a:ext uri="{FF2B5EF4-FFF2-40B4-BE49-F238E27FC236}">
                <a16:creationId xmlns:a16="http://schemas.microsoft.com/office/drawing/2014/main" id="{E71FBAE1-6529-B97E-05C5-5CEC9A283780}"/>
              </a:ext>
            </a:extLst>
          </p:cNvPr>
          <p:cNvSpPr txBox="1"/>
          <p:nvPr/>
        </p:nvSpPr>
        <p:spPr>
          <a:xfrm>
            <a:off x="8173317" y="5717281"/>
            <a:ext cx="786472" cy="200055"/>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ja-JP" altLang="en-US" sz="700" dirty="0">
                <a:latin typeface="BIZ UDゴシック" panose="020B0400000000000000" pitchFamily="49" charset="-128"/>
                <a:ea typeface="BIZ UDゴシック" panose="020B0400000000000000" pitchFamily="49" charset="-128"/>
              </a:rPr>
              <a:t>金融・保険業</a:t>
            </a:r>
            <a:endParaRPr lang="en-US" altLang="ja-JP" sz="700" dirty="0">
              <a:latin typeface="BIZ UDゴシック" panose="020B0400000000000000" pitchFamily="49" charset="-128"/>
              <a:ea typeface="BIZ UDゴシック" panose="020B0400000000000000" pitchFamily="49" charset="-128"/>
            </a:endParaRPr>
          </a:p>
        </p:txBody>
      </p:sp>
      <p:cxnSp>
        <p:nvCxnSpPr>
          <p:cNvPr id="28" name="直線コネクタ 27">
            <a:extLst>
              <a:ext uri="{FF2B5EF4-FFF2-40B4-BE49-F238E27FC236}">
                <a16:creationId xmlns:a16="http://schemas.microsoft.com/office/drawing/2014/main" id="{D1E55F89-4297-59C0-98B1-8ADB657EA84D}"/>
              </a:ext>
            </a:extLst>
          </p:cNvPr>
          <p:cNvCxnSpPr>
            <a:cxnSpLocks/>
          </p:cNvCxnSpPr>
          <p:nvPr/>
        </p:nvCxnSpPr>
        <p:spPr>
          <a:xfrm flipV="1">
            <a:off x="4102184" y="2400300"/>
            <a:ext cx="598404" cy="259248"/>
          </a:xfrm>
          <a:prstGeom prst="line">
            <a:avLst/>
          </a:prstGeom>
          <a:ln w="3175">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36" name="直線コネクタ 35">
            <a:extLst>
              <a:ext uri="{FF2B5EF4-FFF2-40B4-BE49-F238E27FC236}">
                <a16:creationId xmlns:a16="http://schemas.microsoft.com/office/drawing/2014/main" id="{5EBDC58C-585C-A1FF-54D9-CEADCFBEDC38}"/>
              </a:ext>
            </a:extLst>
          </p:cNvPr>
          <p:cNvCxnSpPr>
            <a:cxnSpLocks/>
          </p:cNvCxnSpPr>
          <p:nvPr/>
        </p:nvCxnSpPr>
        <p:spPr>
          <a:xfrm>
            <a:off x="5069862" y="2659548"/>
            <a:ext cx="602276" cy="7452"/>
          </a:xfrm>
          <a:prstGeom prst="line">
            <a:avLst/>
          </a:prstGeom>
          <a:ln w="3175">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40" name="テキスト ボックス 39">
            <a:extLst>
              <a:ext uri="{FF2B5EF4-FFF2-40B4-BE49-F238E27FC236}">
                <a16:creationId xmlns:a16="http://schemas.microsoft.com/office/drawing/2014/main" id="{C082C38E-8978-86D5-2B57-728D8C6DBEA2}"/>
              </a:ext>
            </a:extLst>
          </p:cNvPr>
          <p:cNvSpPr txBox="1"/>
          <p:nvPr/>
        </p:nvSpPr>
        <p:spPr>
          <a:xfrm>
            <a:off x="4567093" y="1547296"/>
            <a:ext cx="660351" cy="230832"/>
          </a:xfrm>
          <a:prstGeom prst="rect">
            <a:avLst/>
          </a:prstGeom>
          <a:noFill/>
        </p:spPr>
        <p:txBody>
          <a:bodyPr wrap="square" rtlCol="0">
            <a:spAutoFit/>
          </a:bodyPr>
          <a:lstStyle/>
          <a:p>
            <a:r>
              <a:rPr lang="ja-JP" altLang="en-US" sz="900" b="1" dirty="0">
                <a:latin typeface="BIZ UDゴシック" panose="020B0400000000000000" pitchFamily="49" charset="-128"/>
                <a:ea typeface="BIZ UDゴシック" panose="020B0400000000000000" pitchFamily="49" charset="-128"/>
              </a:rPr>
              <a:t>東京都</a:t>
            </a:r>
          </a:p>
        </p:txBody>
      </p:sp>
      <p:sp>
        <p:nvSpPr>
          <p:cNvPr id="41" name="テキスト ボックス 40">
            <a:extLst>
              <a:ext uri="{FF2B5EF4-FFF2-40B4-BE49-F238E27FC236}">
                <a16:creationId xmlns:a16="http://schemas.microsoft.com/office/drawing/2014/main" id="{24151F35-BE5F-6A34-045E-6F4DE8CF0C1D}"/>
              </a:ext>
            </a:extLst>
          </p:cNvPr>
          <p:cNvSpPr txBox="1"/>
          <p:nvPr/>
        </p:nvSpPr>
        <p:spPr>
          <a:xfrm>
            <a:off x="2145973" y="3962827"/>
            <a:ext cx="660351" cy="230832"/>
          </a:xfrm>
          <a:prstGeom prst="rect">
            <a:avLst/>
          </a:prstGeom>
          <a:noFill/>
        </p:spPr>
        <p:txBody>
          <a:bodyPr wrap="square" rtlCol="0">
            <a:spAutoFit/>
          </a:bodyPr>
          <a:lstStyle/>
          <a:p>
            <a:r>
              <a:rPr lang="ja-JP" altLang="en-US" sz="900" b="1" dirty="0">
                <a:latin typeface="BIZ UDゴシック" panose="020B0400000000000000" pitchFamily="49" charset="-128"/>
                <a:ea typeface="BIZ UDゴシック" panose="020B0400000000000000" pitchFamily="49" charset="-128"/>
              </a:rPr>
              <a:t>大阪府</a:t>
            </a:r>
          </a:p>
        </p:txBody>
      </p:sp>
      <p:sp>
        <p:nvSpPr>
          <p:cNvPr id="42" name="テキスト ボックス 41">
            <a:extLst>
              <a:ext uri="{FF2B5EF4-FFF2-40B4-BE49-F238E27FC236}">
                <a16:creationId xmlns:a16="http://schemas.microsoft.com/office/drawing/2014/main" id="{44621C50-DB81-7CA9-2737-61A2BD3D534A}"/>
              </a:ext>
            </a:extLst>
          </p:cNvPr>
          <p:cNvSpPr txBox="1"/>
          <p:nvPr/>
        </p:nvSpPr>
        <p:spPr>
          <a:xfrm>
            <a:off x="6551648" y="3997236"/>
            <a:ext cx="660351" cy="230832"/>
          </a:xfrm>
          <a:prstGeom prst="rect">
            <a:avLst/>
          </a:prstGeom>
          <a:noFill/>
        </p:spPr>
        <p:txBody>
          <a:bodyPr wrap="square" rtlCol="0">
            <a:spAutoFit/>
          </a:bodyPr>
          <a:lstStyle/>
          <a:p>
            <a:r>
              <a:rPr lang="ja-JP" altLang="en-US" sz="900" b="1" dirty="0">
                <a:latin typeface="BIZ UDゴシック" panose="020B0400000000000000" pitchFamily="49" charset="-128"/>
                <a:ea typeface="BIZ UDゴシック" panose="020B0400000000000000" pitchFamily="49" charset="-128"/>
              </a:rPr>
              <a:t>愛知県</a:t>
            </a:r>
          </a:p>
        </p:txBody>
      </p:sp>
    </p:spTree>
    <p:extLst>
      <p:ext uri="{BB962C8B-B14F-4D97-AF65-F5344CB8AC3E}">
        <p14:creationId xmlns:p14="http://schemas.microsoft.com/office/powerpoint/2010/main" val="425163281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図 4">
            <a:extLst>
              <a:ext uri="{FF2B5EF4-FFF2-40B4-BE49-F238E27FC236}">
                <a16:creationId xmlns:a16="http://schemas.microsoft.com/office/drawing/2014/main" id="{406469F6-BC3D-906B-12BB-BE9E0B1746BE}"/>
              </a:ext>
            </a:extLst>
          </p:cNvPr>
          <p:cNvPicPr>
            <a:picLocks noChangeAspect="1"/>
          </p:cNvPicPr>
          <p:nvPr/>
        </p:nvPicPr>
        <p:blipFill>
          <a:blip r:embed="rId2"/>
          <a:stretch>
            <a:fillRect/>
          </a:stretch>
        </p:blipFill>
        <p:spPr>
          <a:xfrm>
            <a:off x="216668" y="4111194"/>
            <a:ext cx="4291956" cy="2523963"/>
          </a:xfrm>
          <a:prstGeom prst="rect">
            <a:avLst/>
          </a:prstGeom>
        </p:spPr>
      </p:pic>
      <p:pic>
        <p:nvPicPr>
          <p:cNvPr id="4" name="図 3">
            <a:extLst>
              <a:ext uri="{FF2B5EF4-FFF2-40B4-BE49-F238E27FC236}">
                <a16:creationId xmlns:a16="http://schemas.microsoft.com/office/drawing/2014/main" id="{719E613B-18E5-308C-A517-37A93E519A44}"/>
              </a:ext>
            </a:extLst>
          </p:cNvPr>
          <p:cNvPicPr>
            <a:picLocks noChangeAspect="1"/>
          </p:cNvPicPr>
          <p:nvPr/>
        </p:nvPicPr>
        <p:blipFill>
          <a:blip r:embed="rId3"/>
          <a:stretch>
            <a:fillRect/>
          </a:stretch>
        </p:blipFill>
        <p:spPr>
          <a:xfrm>
            <a:off x="4652194" y="4223470"/>
            <a:ext cx="4322439" cy="2578832"/>
          </a:xfrm>
          <a:prstGeom prst="rect">
            <a:avLst/>
          </a:prstGeom>
        </p:spPr>
      </p:pic>
      <p:pic>
        <p:nvPicPr>
          <p:cNvPr id="2" name="図 1">
            <a:extLst>
              <a:ext uri="{FF2B5EF4-FFF2-40B4-BE49-F238E27FC236}">
                <a16:creationId xmlns:a16="http://schemas.microsoft.com/office/drawing/2014/main" id="{63AF6811-45A0-14BA-25BB-37C759561CD4}"/>
              </a:ext>
            </a:extLst>
          </p:cNvPr>
          <p:cNvPicPr>
            <a:picLocks noChangeAspect="1"/>
          </p:cNvPicPr>
          <p:nvPr/>
        </p:nvPicPr>
        <p:blipFill>
          <a:blip r:embed="rId4"/>
          <a:stretch>
            <a:fillRect/>
          </a:stretch>
        </p:blipFill>
        <p:spPr>
          <a:xfrm>
            <a:off x="225928" y="1679319"/>
            <a:ext cx="4157832" cy="2591025"/>
          </a:xfrm>
          <a:prstGeom prst="rect">
            <a:avLst/>
          </a:prstGeom>
        </p:spPr>
      </p:pic>
      <p:sp>
        <p:nvSpPr>
          <p:cNvPr id="35" name="直角三角形 34">
            <a:extLst>
              <a:ext uri="{FF2B5EF4-FFF2-40B4-BE49-F238E27FC236}">
                <a16:creationId xmlns:a16="http://schemas.microsoft.com/office/drawing/2014/main" id="{47A9AB7A-D9E6-AFF7-48B2-5D0739D71F2E}"/>
              </a:ext>
            </a:extLst>
          </p:cNvPr>
          <p:cNvSpPr/>
          <p:nvPr/>
        </p:nvSpPr>
        <p:spPr>
          <a:xfrm flipH="1">
            <a:off x="2968169" y="2527732"/>
            <a:ext cx="165193" cy="57071"/>
          </a:xfrm>
          <a:prstGeom prst="rtTriangl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3" name="テキスト ボックス 22"/>
          <p:cNvSpPr txBox="1"/>
          <p:nvPr/>
        </p:nvSpPr>
        <p:spPr>
          <a:xfrm>
            <a:off x="328083" y="1324514"/>
            <a:ext cx="8111355" cy="461665"/>
          </a:xfrm>
          <a:prstGeom prst="rect">
            <a:avLst/>
          </a:prstGeom>
          <a:noFill/>
        </p:spPr>
        <p:txBody>
          <a:bodyPr wrap="square" rtlCol="0">
            <a:spAutoFit/>
          </a:bodyPr>
          <a:lstStyle/>
          <a:p>
            <a:r>
              <a:rPr kumimoji="1" lang="ja-JP" altLang="en-US" sz="1200" b="1" dirty="0">
                <a:latin typeface="BIZ UDゴシック" panose="020B0400000000000000" pitchFamily="49" charset="-128"/>
                <a:ea typeface="BIZ UDゴシック" panose="020B0400000000000000" pitchFamily="49" charset="-128"/>
              </a:rPr>
              <a:t>■</a:t>
            </a:r>
            <a:r>
              <a:rPr lang="ja-JP" altLang="en-US" sz="1200" b="1" dirty="0">
                <a:latin typeface="BIZ UDゴシック" panose="020B0400000000000000" pitchFamily="49" charset="-128"/>
                <a:ea typeface="BIZ UDゴシック" panose="020B0400000000000000" pitchFamily="49" charset="-128"/>
              </a:rPr>
              <a:t>　東京都、大阪府、愛知県の資本ストックからみた限界生産力</a:t>
            </a:r>
            <a:endParaRPr lang="en-US" altLang="ja-JP" sz="1200" b="1" dirty="0">
              <a:latin typeface="BIZ UDゴシック" panose="020B0400000000000000" pitchFamily="49" charset="-128"/>
              <a:ea typeface="BIZ UDゴシック" panose="020B0400000000000000" pitchFamily="49" charset="-128"/>
            </a:endParaRPr>
          </a:p>
          <a:p>
            <a:r>
              <a:rPr kumimoji="1" lang="ja-JP" altLang="en-US" sz="1200" b="1" dirty="0">
                <a:latin typeface="BIZ UDゴシック" panose="020B0400000000000000" pitchFamily="49" charset="-128"/>
                <a:ea typeface="BIZ UDゴシック" panose="020B0400000000000000" pitchFamily="49" charset="-128"/>
              </a:rPr>
              <a:t>　　（①</a:t>
            </a:r>
            <a:r>
              <a:rPr kumimoji="1" lang="en-US" altLang="ja-JP" sz="1200" b="1" dirty="0">
                <a:latin typeface="BIZ UDゴシック" panose="020B0400000000000000" pitchFamily="49" charset="-128"/>
                <a:ea typeface="BIZ UDゴシック" panose="020B0400000000000000" pitchFamily="49" charset="-128"/>
              </a:rPr>
              <a:t>1970</a:t>
            </a:r>
            <a:r>
              <a:rPr kumimoji="1" lang="ja-JP" altLang="en-US" sz="1200" b="1" dirty="0">
                <a:latin typeface="BIZ UDゴシック" panose="020B0400000000000000" pitchFamily="49" charset="-128"/>
                <a:ea typeface="BIZ UDゴシック" panose="020B0400000000000000" pitchFamily="49" charset="-128"/>
              </a:rPr>
              <a:t>～</a:t>
            </a:r>
            <a:r>
              <a:rPr kumimoji="1" lang="en-US" altLang="ja-JP" sz="1200" b="1" dirty="0">
                <a:latin typeface="BIZ UDゴシック" panose="020B0400000000000000" pitchFamily="49" charset="-128"/>
                <a:ea typeface="BIZ UDゴシック" panose="020B0400000000000000" pitchFamily="49" charset="-128"/>
              </a:rPr>
              <a:t>1990</a:t>
            </a:r>
            <a:r>
              <a:rPr kumimoji="1" lang="ja-JP" altLang="en-US" sz="1200" b="1" dirty="0">
                <a:latin typeface="BIZ UDゴシック" panose="020B0400000000000000" pitchFamily="49" charset="-128"/>
                <a:ea typeface="BIZ UDゴシック" panose="020B0400000000000000" pitchFamily="49" charset="-128"/>
              </a:rPr>
              <a:t>年と②</a:t>
            </a:r>
            <a:r>
              <a:rPr kumimoji="1" lang="en-US" altLang="ja-JP" sz="1200" b="1" dirty="0">
                <a:latin typeface="BIZ UDゴシック" panose="020B0400000000000000" pitchFamily="49" charset="-128"/>
                <a:ea typeface="BIZ UDゴシック" panose="020B0400000000000000" pitchFamily="49" charset="-128"/>
              </a:rPr>
              <a:t>1991</a:t>
            </a:r>
            <a:r>
              <a:rPr kumimoji="1" lang="ja-JP" altLang="en-US" sz="1200" b="1" dirty="0">
                <a:latin typeface="BIZ UDゴシック" panose="020B0400000000000000" pitchFamily="49" charset="-128"/>
                <a:ea typeface="BIZ UDゴシック" panose="020B0400000000000000" pitchFamily="49" charset="-128"/>
              </a:rPr>
              <a:t>～</a:t>
            </a:r>
            <a:r>
              <a:rPr kumimoji="1" lang="en-US" altLang="ja-JP" sz="1200" b="1" dirty="0">
                <a:latin typeface="BIZ UDゴシック" panose="020B0400000000000000" pitchFamily="49" charset="-128"/>
                <a:ea typeface="BIZ UDゴシック" panose="020B0400000000000000" pitchFamily="49" charset="-128"/>
              </a:rPr>
              <a:t>2012</a:t>
            </a:r>
            <a:r>
              <a:rPr kumimoji="1" lang="ja-JP" altLang="en-US" sz="1200" b="1" dirty="0">
                <a:latin typeface="BIZ UDゴシック" panose="020B0400000000000000" pitchFamily="49" charset="-128"/>
                <a:ea typeface="BIZ UDゴシック" panose="020B0400000000000000" pitchFamily="49" charset="-128"/>
              </a:rPr>
              <a:t>年の比較）</a:t>
            </a:r>
            <a:r>
              <a:rPr kumimoji="1" lang="en-US" altLang="ja-JP" sz="1200" b="1" dirty="0">
                <a:latin typeface="BIZ UDゴシック" panose="020B0400000000000000" pitchFamily="49" charset="-128"/>
                <a:ea typeface="BIZ UDゴシック" panose="020B0400000000000000" pitchFamily="49" charset="-128"/>
              </a:rPr>
              <a:t>※</a:t>
            </a:r>
            <a:r>
              <a:rPr kumimoji="1" lang="ja-JP" altLang="en-US" sz="1200" b="1" dirty="0">
                <a:latin typeface="BIZ UDゴシック" panose="020B0400000000000000" pitchFamily="49" charset="-128"/>
                <a:ea typeface="BIZ UDゴシック" panose="020B0400000000000000" pitchFamily="49" charset="-128"/>
              </a:rPr>
              <a:t>労働投入量一定と仮定した場合</a:t>
            </a:r>
          </a:p>
        </p:txBody>
      </p:sp>
      <p:sp>
        <p:nvSpPr>
          <p:cNvPr id="26" name="正方形/長方形 25"/>
          <p:cNvSpPr/>
          <p:nvPr/>
        </p:nvSpPr>
        <p:spPr>
          <a:xfrm>
            <a:off x="4949505" y="1935139"/>
            <a:ext cx="3993414" cy="2036786"/>
          </a:xfrm>
          <a:prstGeom prst="rect">
            <a:avLst/>
          </a:prstGeom>
          <a:noFill/>
          <a:ln w="12700">
            <a:solidFill>
              <a:schemeClr val="tx1"/>
            </a:solidFill>
            <a:prstDash val="sysDash"/>
          </a:ln>
        </p:spPr>
        <p:style>
          <a:lnRef idx="2">
            <a:schemeClr val="accent6"/>
          </a:lnRef>
          <a:fillRef idx="1">
            <a:schemeClr val="lt1"/>
          </a:fillRef>
          <a:effectRef idx="0">
            <a:schemeClr val="accent6"/>
          </a:effectRef>
          <a:fontRef idx="minor">
            <a:schemeClr val="dk1"/>
          </a:fontRef>
        </p:style>
        <p:txBody>
          <a:bodyPr rtlCol="0" anchor="t"/>
          <a:lstStyle/>
          <a:p>
            <a:pPr marL="285750" indent="-285750">
              <a:buFont typeface="Wingdings" panose="05000000000000000000" pitchFamily="2" charset="2"/>
              <a:buChar char="p"/>
            </a:pPr>
            <a:r>
              <a:rPr lang="en-US" altLang="ja-JP" sz="900" dirty="0">
                <a:solidFill>
                  <a:schemeClr val="tx1"/>
                </a:solidFill>
                <a:latin typeface="BIZ UDゴシック" panose="020B0400000000000000" pitchFamily="49" charset="-128"/>
                <a:ea typeface="BIZ UDゴシック" panose="020B0400000000000000" pitchFamily="49" charset="-128"/>
                <a:cs typeface="Meiryo UI" panose="020B0604030504040204" pitchFamily="50" charset="-128"/>
              </a:rPr>
              <a:t>R-ZIP</a:t>
            </a:r>
            <a:r>
              <a:rPr lang="ja-JP" altLang="en-US" sz="900" dirty="0">
                <a:solidFill>
                  <a:schemeClr val="tx1"/>
                </a:solidFill>
                <a:latin typeface="BIZ UDゴシック" panose="020B0400000000000000" pitchFamily="49" charset="-128"/>
                <a:ea typeface="BIZ UDゴシック" panose="020B0400000000000000" pitchFamily="49" charset="-128"/>
                <a:cs typeface="Meiryo UI" panose="020B0604030504040204" pitchFamily="50" charset="-128"/>
              </a:rPr>
              <a:t>データベース</a:t>
            </a:r>
            <a:r>
              <a:rPr lang="en-US" altLang="ja-JP" sz="900" dirty="0">
                <a:solidFill>
                  <a:schemeClr val="tx1"/>
                </a:solidFill>
                <a:latin typeface="BIZ UDゴシック" panose="020B0400000000000000" pitchFamily="49" charset="-128"/>
                <a:ea typeface="BIZ UDゴシック" panose="020B0400000000000000" pitchFamily="49" charset="-128"/>
                <a:cs typeface="Meiryo UI" panose="020B0604030504040204" pitchFamily="50" charset="-128"/>
              </a:rPr>
              <a:t>2017</a:t>
            </a:r>
            <a:r>
              <a:rPr lang="ja-JP" altLang="en-US" sz="900" dirty="0">
                <a:solidFill>
                  <a:schemeClr val="tx1"/>
                </a:solidFill>
                <a:latin typeface="BIZ UDゴシック" panose="020B0400000000000000" pitchFamily="49" charset="-128"/>
                <a:ea typeface="BIZ UDゴシック" panose="020B0400000000000000" pitchFamily="49" charset="-128"/>
                <a:cs typeface="Meiryo UI" panose="020B0604030504040204" pitchFamily="50" charset="-128"/>
              </a:rPr>
              <a:t>を用いて、</a:t>
            </a:r>
            <a:r>
              <a:rPr lang="en-US" altLang="ja-JP" sz="900" dirty="0">
                <a:solidFill>
                  <a:schemeClr val="tx1"/>
                </a:solidFill>
                <a:latin typeface="BIZ UDゴシック" panose="020B0400000000000000" pitchFamily="49" charset="-128"/>
                <a:ea typeface="BIZ UDゴシック" panose="020B0400000000000000" pitchFamily="49" charset="-128"/>
                <a:cs typeface="Meiryo UI" panose="020B0604030504040204" pitchFamily="50" charset="-128"/>
              </a:rPr>
              <a:t>1970</a:t>
            </a:r>
            <a:r>
              <a:rPr lang="ja-JP" altLang="en-US" sz="900" dirty="0">
                <a:solidFill>
                  <a:schemeClr val="tx1"/>
                </a:solidFill>
                <a:latin typeface="BIZ UDゴシック" panose="020B0400000000000000" pitchFamily="49" charset="-128"/>
                <a:ea typeface="BIZ UDゴシック" panose="020B0400000000000000" pitchFamily="49" charset="-128"/>
                <a:cs typeface="Meiryo UI" panose="020B0604030504040204" pitchFamily="50" charset="-128"/>
              </a:rPr>
              <a:t>年～</a:t>
            </a:r>
            <a:r>
              <a:rPr lang="en-US" altLang="ja-JP" sz="900" dirty="0">
                <a:solidFill>
                  <a:schemeClr val="tx1"/>
                </a:solidFill>
                <a:latin typeface="BIZ UDゴシック" panose="020B0400000000000000" pitchFamily="49" charset="-128"/>
                <a:ea typeface="BIZ UDゴシック" panose="020B0400000000000000" pitchFamily="49" charset="-128"/>
                <a:cs typeface="Meiryo UI" panose="020B0604030504040204" pitchFamily="50" charset="-128"/>
              </a:rPr>
              <a:t>1990</a:t>
            </a:r>
            <a:r>
              <a:rPr lang="ja-JP" altLang="en-US" sz="900" dirty="0">
                <a:solidFill>
                  <a:schemeClr val="tx1"/>
                </a:solidFill>
                <a:latin typeface="BIZ UDゴシック" panose="020B0400000000000000" pitchFamily="49" charset="-128"/>
                <a:ea typeface="BIZ UDゴシック" panose="020B0400000000000000" pitchFamily="49" charset="-128"/>
                <a:cs typeface="Meiryo UI" panose="020B0604030504040204" pitchFamily="50" charset="-128"/>
              </a:rPr>
              <a:t>年と</a:t>
            </a:r>
            <a:r>
              <a:rPr lang="en-US" altLang="ja-JP" sz="900" dirty="0">
                <a:solidFill>
                  <a:schemeClr val="tx1"/>
                </a:solidFill>
                <a:latin typeface="BIZ UDゴシック" panose="020B0400000000000000" pitchFamily="49" charset="-128"/>
                <a:ea typeface="BIZ UDゴシック" panose="020B0400000000000000" pitchFamily="49" charset="-128"/>
                <a:cs typeface="Meiryo UI" panose="020B0604030504040204" pitchFamily="50" charset="-128"/>
              </a:rPr>
              <a:t>1991</a:t>
            </a:r>
            <a:r>
              <a:rPr lang="ja-JP" altLang="en-US" sz="900" dirty="0">
                <a:solidFill>
                  <a:schemeClr val="tx1"/>
                </a:solidFill>
                <a:latin typeface="BIZ UDゴシック" panose="020B0400000000000000" pitchFamily="49" charset="-128"/>
                <a:ea typeface="BIZ UDゴシック" panose="020B0400000000000000" pitchFamily="49" charset="-128"/>
                <a:cs typeface="Meiryo UI" panose="020B0604030504040204" pitchFamily="50" charset="-128"/>
              </a:rPr>
              <a:t>年から</a:t>
            </a:r>
            <a:r>
              <a:rPr lang="en-US" altLang="ja-JP" sz="900" dirty="0">
                <a:solidFill>
                  <a:schemeClr val="tx1"/>
                </a:solidFill>
                <a:latin typeface="BIZ UDゴシック" panose="020B0400000000000000" pitchFamily="49" charset="-128"/>
                <a:ea typeface="BIZ UDゴシック" panose="020B0400000000000000" pitchFamily="49" charset="-128"/>
                <a:cs typeface="Meiryo UI" panose="020B0604030504040204" pitchFamily="50" charset="-128"/>
              </a:rPr>
              <a:t>2012</a:t>
            </a:r>
            <a:r>
              <a:rPr lang="ja-JP" altLang="en-US" sz="900" dirty="0">
                <a:solidFill>
                  <a:schemeClr val="tx1"/>
                </a:solidFill>
                <a:latin typeface="BIZ UDゴシック" panose="020B0400000000000000" pitchFamily="49" charset="-128"/>
                <a:ea typeface="BIZ UDゴシック" panose="020B0400000000000000" pitchFamily="49" charset="-128"/>
                <a:cs typeface="Meiryo UI" panose="020B0604030504040204" pitchFamily="50" charset="-128"/>
              </a:rPr>
              <a:t>年のコブ・ダグラス型生産関数を設定し、労働生産性をそれぞれ一定とした場合の付加価値の増加傾向を確認。</a:t>
            </a:r>
            <a:endParaRPr lang="en-US" altLang="ja-JP" sz="900" dirty="0">
              <a:solidFill>
                <a:schemeClr val="tx1"/>
              </a:solidFill>
              <a:latin typeface="BIZ UDゴシック" panose="020B0400000000000000" pitchFamily="49" charset="-128"/>
              <a:ea typeface="BIZ UDゴシック" panose="020B0400000000000000" pitchFamily="49" charset="-128"/>
              <a:cs typeface="Meiryo UI" panose="020B0604030504040204" pitchFamily="50" charset="-128"/>
            </a:endParaRPr>
          </a:p>
          <a:p>
            <a:r>
              <a:rPr lang="en-US" altLang="ja-JP" sz="900" dirty="0">
                <a:solidFill>
                  <a:schemeClr val="tx1"/>
                </a:solidFill>
                <a:latin typeface="BIZ UDゴシック" panose="020B0400000000000000" pitchFamily="49" charset="-128"/>
                <a:ea typeface="BIZ UDゴシック" panose="020B0400000000000000" pitchFamily="49" charset="-128"/>
              </a:rPr>
              <a:t>          【</a:t>
            </a:r>
            <a:r>
              <a:rPr lang="ja-JP" altLang="en-US" sz="900" dirty="0">
                <a:solidFill>
                  <a:schemeClr val="tx1"/>
                </a:solidFill>
                <a:latin typeface="BIZ UDゴシック" panose="020B0400000000000000" pitchFamily="49" charset="-128"/>
                <a:ea typeface="BIZ UDゴシック" panose="020B0400000000000000" pitchFamily="49" charset="-128"/>
              </a:rPr>
              <a:t>東京</a:t>
            </a:r>
            <a:r>
              <a:rPr lang="en-US" altLang="ja-JP" sz="900" dirty="0">
                <a:solidFill>
                  <a:schemeClr val="tx1"/>
                </a:solidFill>
                <a:latin typeface="BIZ UDゴシック" panose="020B0400000000000000" pitchFamily="49" charset="-128"/>
                <a:ea typeface="BIZ UDゴシック" panose="020B0400000000000000" pitchFamily="49" charset="-128"/>
              </a:rPr>
              <a:t>】</a:t>
            </a:r>
            <a:br>
              <a:rPr lang="en-US" altLang="ja-JP" sz="900" dirty="0">
                <a:solidFill>
                  <a:schemeClr val="tx1"/>
                </a:solidFill>
                <a:latin typeface="BIZ UDゴシック" panose="020B0400000000000000" pitchFamily="49" charset="-128"/>
                <a:ea typeface="BIZ UDゴシック" panose="020B0400000000000000" pitchFamily="49" charset="-128"/>
              </a:rPr>
            </a:br>
            <a:r>
              <a:rPr lang="ja-JP" altLang="en-US" sz="900" dirty="0">
                <a:solidFill>
                  <a:schemeClr val="tx1"/>
                </a:solidFill>
                <a:latin typeface="BIZ UDゴシック" panose="020B0400000000000000" pitchFamily="49" charset="-128"/>
                <a:ea typeface="BIZ UDゴシック" panose="020B0400000000000000" pitchFamily="49" charset="-128"/>
              </a:rPr>
              <a:t>　　　  </a:t>
            </a:r>
            <a:r>
              <a:rPr lang="en-US" altLang="ja-JP" sz="900" dirty="0">
                <a:solidFill>
                  <a:schemeClr val="tx1"/>
                </a:solidFill>
                <a:latin typeface="BIZ UDゴシック" panose="020B0400000000000000" pitchFamily="49" charset="-128"/>
                <a:ea typeface="BIZ UDゴシック" panose="020B0400000000000000" pitchFamily="49" charset="-128"/>
              </a:rPr>
              <a:t>1970</a:t>
            </a:r>
            <a:r>
              <a:rPr lang="ja-JP" altLang="en-US" sz="900" dirty="0">
                <a:solidFill>
                  <a:schemeClr val="tx1"/>
                </a:solidFill>
                <a:latin typeface="BIZ UDゴシック" panose="020B0400000000000000" pitchFamily="49" charset="-128"/>
                <a:ea typeface="BIZ UDゴシック" panose="020B0400000000000000" pitchFamily="49" charset="-128"/>
              </a:rPr>
              <a:t>年～</a:t>
            </a:r>
            <a:r>
              <a:rPr lang="en-US" altLang="ja-JP" sz="900" dirty="0">
                <a:solidFill>
                  <a:schemeClr val="tx1"/>
                </a:solidFill>
                <a:latin typeface="BIZ UDゴシック" panose="020B0400000000000000" pitchFamily="49" charset="-128"/>
                <a:ea typeface="BIZ UDゴシック" panose="020B0400000000000000" pitchFamily="49" charset="-128"/>
              </a:rPr>
              <a:t>1990</a:t>
            </a:r>
            <a:r>
              <a:rPr lang="ja-JP" altLang="en-US" sz="900" dirty="0">
                <a:solidFill>
                  <a:schemeClr val="tx1"/>
                </a:solidFill>
                <a:latin typeface="BIZ UDゴシック" panose="020B0400000000000000" pitchFamily="49" charset="-128"/>
                <a:ea typeface="BIZ UDゴシック" panose="020B0400000000000000" pitchFamily="49" charset="-128"/>
              </a:rPr>
              <a:t>年：</a:t>
            </a:r>
            <a:r>
              <a:rPr lang="en-US" altLang="ja-JP" sz="900" dirty="0">
                <a:solidFill>
                  <a:schemeClr val="tx1"/>
                </a:solidFill>
                <a:latin typeface="BIZ UDゴシック" panose="020B0400000000000000" pitchFamily="49" charset="-128"/>
                <a:ea typeface="BIZ UDゴシック" panose="020B0400000000000000" pitchFamily="49" charset="-128"/>
              </a:rPr>
              <a:t>Y=0.5228K</a:t>
            </a:r>
            <a:r>
              <a:rPr lang="en-US" altLang="ja-JP" sz="900" baseline="30000" dirty="0">
                <a:solidFill>
                  <a:schemeClr val="tx1"/>
                </a:solidFill>
                <a:latin typeface="BIZ UDゴシック" panose="020B0400000000000000" pitchFamily="49" charset="-128"/>
                <a:ea typeface="BIZ UDゴシック" panose="020B0400000000000000" pitchFamily="49" charset="-128"/>
              </a:rPr>
              <a:t>0.93</a:t>
            </a:r>
            <a:r>
              <a:rPr lang="en-US" altLang="ja-JP" sz="900" dirty="0">
                <a:solidFill>
                  <a:schemeClr val="tx1"/>
                </a:solidFill>
                <a:latin typeface="BIZ UDゴシック" panose="020B0400000000000000" pitchFamily="49" charset="-128"/>
                <a:ea typeface="BIZ UDゴシック" panose="020B0400000000000000" pitchFamily="49" charset="-128"/>
              </a:rPr>
              <a:t>L</a:t>
            </a:r>
            <a:r>
              <a:rPr lang="en-US" altLang="ja-JP" sz="900" baseline="30000" dirty="0">
                <a:solidFill>
                  <a:schemeClr val="tx1"/>
                </a:solidFill>
                <a:latin typeface="BIZ UDゴシック" panose="020B0400000000000000" pitchFamily="49" charset="-128"/>
                <a:ea typeface="BIZ UDゴシック" panose="020B0400000000000000" pitchFamily="49" charset="-128"/>
              </a:rPr>
              <a:t>0.07</a:t>
            </a:r>
            <a:br>
              <a:rPr lang="en-US" altLang="ja-JP" sz="900" baseline="30000" dirty="0">
                <a:solidFill>
                  <a:schemeClr val="tx1"/>
                </a:solidFill>
                <a:latin typeface="BIZ UDゴシック" panose="020B0400000000000000" pitchFamily="49" charset="-128"/>
                <a:ea typeface="BIZ UDゴシック" panose="020B0400000000000000" pitchFamily="49" charset="-128"/>
              </a:rPr>
            </a:br>
            <a:r>
              <a:rPr lang="ja-JP" altLang="en-US" sz="900" baseline="30000" dirty="0">
                <a:solidFill>
                  <a:schemeClr val="tx1"/>
                </a:solidFill>
                <a:latin typeface="BIZ UDゴシック" panose="020B0400000000000000" pitchFamily="49" charset="-128"/>
                <a:ea typeface="BIZ UDゴシック" panose="020B0400000000000000" pitchFamily="49" charset="-128"/>
              </a:rPr>
              <a:t>　　　　　　</a:t>
            </a:r>
            <a:r>
              <a:rPr lang="en-US" altLang="ja-JP" sz="900" dirty="0">
                <a:solidFill>
                  <a:schemeClr val="tx1"/>
                </a:solidFill>
                <a:latin typeface="BIZ UDゴシック" panose="020B0400000000000000" pitchFamily="49" charset="-128"/>
                <a:ea typeface="BIZ UDゴシック" panose="020B0400000000000000" pitchFamily="49" charset="-128"/>
              </a:rPr>
              <a:t>1991</a:t>
            </a:r>
            <a:r>
              <a:rPr lang="ja-JP" altLang="en-US" sz="900" dirty="0">
                <a:solidFill>
                  <a:schemeClr val="tx1"/>
                </a:solidFill>
                <a:latin typeface="BIZ UDゴシック" panose="020B0400000000000000" pitchFamily="49" charset="-128"/>
                <a:ea typeface="BIZ UDゴシック" panose="020B0400000000000000" pitchFamily="49" charset="-128"/>
              </a:rPr>
              <a:t>年～</a:t>
            </a:r>
            <a:r>
              <a:rPr lang="en-US" altLang="ja-JP" sz="900" dirty="0">
                <a:solidFill>
                  <a:schemeClr val="tx1"/>
                </a:solidFill>
                <a:latin typeface="BIZ UDゴシック" panose="020B0400000000000000" pitchFamily="49" charset="-128"/>
                <a:ea typeface="BIZ UDゴシック" panose="020B0400000000000000" pitchFamily="49" charset="-128"/>
              </a:rPr>
              <a:t>2012</a:t>
            </a:r>
            <a:r>
              <a:rPr lang="ja-JP" altLang="en-US" sz="900" dirty="0">
                <a:solidFill>
                  <a:schemeClr val="tx1"/>
                </a:solidFill>
                <a:latin typeface="BIZ UDゴシック" panose="020B0400000000000000" pitchFamily="49" charset="-128"/>
                <a:ea typeface="BIZ UDゴシック" panose="020B0400000000000000" pitchFamily="49" charset="-128"/>
              </a:rPr>
              <a:t>年：</a:t>
            </a:r>
            <a:r>
              <a:rPr lang="en-US" altLang="ja-JP" sz="900" dirty="0">
                <a:solidFill>
                  <a:schemeClr val="tx1"/>
                </a:solidFill>
                <a:latin typeface="BIZ UDゴシック" panose="020B0400000000000000" pitchFamily="49" charset="-128"/>
                <a:ea typeface="BIZ UDゴシック" panose="020B0400000000000000" pitchFamily="49" charset="-128"/>
              </a:rPr>
              <a:t>Y=0.5174K</a:t>
            </a:r>
            <a:r>
              <a:rPr lang="en-US" altLang="ja-JP" sz="900" baseline="30000" dirty="0">
                <a:solidFill>
                  <a:schemeClr val="tx1"/>
                </a:solidFill>
                <a:latin typeface="BIZ UDゴシック" panose="020B0400000000000000" pitchFamily="49" charset="-128"/>
                <a:ea typeface="BIZ UDゴシック" panose="020B0400000000000000" pitchFamily="49" charset="-128"/>
              </a:rPr>
              <a:t>0.96</a:t>
            </a:r>
            <a:r>
              <a:rPr lang="en-US" altLang="ja-JP" sz="900" dirty="0">
                <a:solidFill>
                  <a:schemeClr val="tx1"/>
                </a:solidFill>
                <a:latin typeface="BIZ UDゴシック" panose="020B0400000000000000" pitchFamily="49" charset="-128"/>
                <a:ea typeface="BIZ UDゴシック" panose="020B0400000000000000" pitchFamily="49" charset="-128"/>
              </a:rPr>
              <a:t>L</a:t>
            </a:r>
            <a:r>
              <a:rPr lang="en-US" altLang="ja-JP" sz="900" baseline="30000" dirty="0">
                <a:solidFill>
                  <a:schemeClr val="tx1"/>
                </a:solidFill>
                <a:latin typeface="BIZ UDゴシック" panose="020B0400000000000000" pitchFamily="49" charset="-128"/>
                <a:ea typeface="BIZ UDゴシック" panose="020B0400000000000000" pitchFamily="49" charset="-128"/>
              </a:rPr>
              <a:t>0.04</a:t>
            </a:r>
            <a:endParaRPr lang="en-US" altLang="ja-JP" sz="900" dirty="0">
              <a:solidFill>
                <a:schemeClr val="tx1"/>
              </a:solidFill>
              <a:latin typeface="BIZ UDゴシック" panose="020B0400000000000000" pitchFamily="49" charset="-128"/>
              <a:ea typeface="BIZ UDゴシック" panose="020B0400000000000000" pitchFamily="49" charset="-128"/>
            </a:endParaRPr>
          </a:p>
          <a:p>
            <a:r>
              <a:rPr lang="ja-JP" altLang="en-US" sz="900" dirty="0">
                <a:solidFill>
                  <a:schemeClr val="tx1"/>
                </a:solidFill>
                <a:latin typeface="BIZ UDゴシック" panose="020B0400000000000000" pitchFamily="49" charset="-128"/>
                <a:ea typeface="BIZ UDゴシック" panose="020B0400000000000000" pitchFamily="49" charset="-128"/>
              </a:rPr>
              <a:t>　　　　　</a:t>
            </a:r>
            <a:r>
              <a:rPr lang="en-US" altLang="ja-JP" sz="900" dirty="0">
                <a:solidFill>
                  <a:schemeClr val="tx1"/>
                </a:solidFill>
                <a:latin typeface="BIZ UDゴシック" panose="020B0400000000000000" pitchFamily="49" charset="-128"/>
                <a:ea typeface="BIZ UDゴシック" panose="020B0400000000000000" pitchFamily="49" charset="-128"/>
              </a:rPr>
              <a:t>【</a:t>
            </a:r>
            <a:r>
              <a:rPr lang="ja-JP" altLang="en-US" sz="900" dirty="0">
                <a:solidFill>
                  <a:schemeClr val="tx1"/>
                </a:solidFill>
                <a:latin typeface="BIZ UDゴシック" panose="020B0400000000000000" pitchFamily="49" charset="-128"/>
                <a:ea typeface="BIZ UDゴシック" panose="020B0400000000000000" pitchFamily="49" charset="-128"/>
              </a:rPr>
              <a:t>大阪</a:t>
            </a:r>
            <a:r>
              <a:rPr lang="en-US" altLang="ja-JP" sz="900" dirty="0">
                <a:solidFill>
                  <a:schemeClr val="tx1"/>
                </a:solidFill>
                <a:latin typeface="BIZ UDゴシック" panose="020B0400000000000000" pitchFamily="49" charset="-128"/>
                <a:ea typeface="BIZ UDゴシック" panose="020B0400000000000000" pitchFamily="49" charset="-128"/>
              </a:rPr>
              <a:t>】</a:t>
            </a:r>
          </a:p>
          <a:p>
            <a:r>
              <a:rPr lang="ja-JP" altLang="en-US" sz="900" dirty="0">
                <a:solidFill>
                  <a:schemeClr val="tx1"/>
                </a:solidFill>
                <a:latin typeface="BIZ UDゴシック" panose="020B0400000000000000" pitchFamily="49" charset="-128"/>
                <a:ea typeface="BIZ UDゴシック" panose="020B0400000000000000" pitchFamily="49" charset="-128"/>
              </a:rPr>
              <a:t>　　　  </a:t>
            </a:r>
            <a:r>
              <a:rPr lang="en-US" altLang="ja-JP" sz="900" dirty="0">
                <a:solidFill>
                  <a:schemeClr val="tx1"/>
                </a:solidFill>
                <a:latin typeface="BIZ UDゴシック" panose="020B0400000000000000" pitchFamily="49" charset="-128"/>
                <a:ea typeface="BIZ UDゴシック" panose="020B0400000000000000" pitchFamily="49" charset="-128"/>
              </a:rPr>
              <a:t>1970</a:t>
            </a:r>
            <a:r>
              <a:rPr lang="ja-JP" altLang="en-US" sz="900" dirty="0">
                <a:solidFill>
                  <a:schemeClr val="tx1"/>
                </a:solidFill>
                <a:latin typeface="BIZ UDゴシック" panose="020B0400000000000000" pitchFamily="49" charset="-128"/>
                <a:ea typeface="BIZ UDゴシック" panose="020B0400000000000000" pitchFamily="49" charset="-128"/>
              </a:rPr>
              <a:t>年～</a:t>
            </a:r>
            <a:r>
              <a:rPr lang="en-US" altLang="ja-JP" sz="900" dirty="0">
                <a:solidFill>
                  <a:schemeClr val="tx1"/>
                </a:solidFill>
                <a:latin typeface="BIZ UDゴシック" panose="020B0400000000000000" pitchFamily="49" charset="-128"/>
                <a:ea typeface="BIZ UDゴシック" panose="020B0400000000000000" pitchFamily="49" charset="-128"/>
              </a:rPr>
              <a:t>1990</a:t>
            </a:r>
            <a:r>
              <a:rPr lang="ja-JP" altLang="en-US" sz="900" dirty="0">
                <a:solidFill>
                  <a:schemeClr val="tx1"/>
                </a:solidFill>
                <a:latin typeface="BIZ UDゴシック" panose="020B0400000000000000" pitchFamily="49" charset="-128"/>
                <a:ea typeface="BIZ UDゴシック" panose="020B0400000000000000" pitchFamily="49" charset="-128"/>
              </a:rPr>
              <a:t>年：</a:t>
            </a:r>
            <a:r>
              <a:rPr lang="en-US" altLang="ja-JP" sz="900" dirty="0">
                <a:solidFill>
                  <a:schemeClr val="tx1"/>
                </a:solidFill>
                <a:latin typeface="BIZ UDゴシック" panose="020B0400000000000000" pitchFamily="49" charset="-128"/>
                <a:ea typeface="BIZ UDゴシック" panose="020B0400000000000000" pitchFamily="49" charset="-128"/>
              </a:rPr>
              <a:t>Y=0.1194K</a:t>
            </a:r>
            <a:r>
              <a:rPr lang="en-US" altLang="ja-JP" sz="900" baseline="30000" dirty="0">
                <a:solidFill>
                  <a:schemeClr val="tx1"/>
                </a:solidFill>
                <a:latin typeface="BIZ UDゴシック" panose="020B0400000000000000" pitchFamily="49" charset="-128"/>
                <a:ea typeface="BIZ UDゴシック" panose="020B0400000000000000" pitchFamily="49" charset="-128"/>
              </a:rPr>
              <a:t>0.69</a:t>
            </a:r>
            <a:r>
              <a:rPr lang="en-US" altLang="ja-JP" sz="900" dirty="0">
                <a:solidFill>
                  <a:schemeClr val="tx1"/>
                </a:solidFill>
                <a:latin typeface="BIZ UDゴシック" panose="020B0400000000000000" pitchFamily="49" charset="-128"/>
                <a:ea typeface="BIZ UDゴシック" panose="020B0400000000000000" pitchFamily="49" charset="-128"/>
              </a:rPr>
              <a:t>L</a:t>
            </a:r>
            <a:r>
              <a:rPr lang="en-US" altLang="ja-JP" sz="900" baseline="30000" dirty="0">
                <a:solidFill>
                  <a:schemeClr val="tx1"/>
                </a:solidFill>
                <a:latin typeface="BIZ UDゴシック" panose="020B0400000000000000" pitchFamily="49" charset="-128"/>
                <a:ea typeface="BIZ UDゴシック" panose="020B0400000000000000" pitchFamily="49" charset="-128"/>
              </a:rPr>
              <a:t>0.31</a:t>
            </a:r>
          </a:p>
          <a:p>
            <a:r>
              <a:rPr lang="ja-JP" altLang="en-US" sz="900" baseline="30000" dirty="0">
                <a:solidFill>
                  <a:schemeClr val="tx1"/>
                </a:solidFill>
                <a:latin typeface="BIZ UDゴシック" panose="020B0400000000000000" pitchFamily="49" charset="-128"/>
                <a:ea typeface="BIZ UDゴシック" panose="020B0400000000000000" pitchFamily="49" charset="-128"/>
              </a:rPr>
              <a:t>　　　　  　</a:t>
            </a:r>
            <a:r>
              <a:rPr lang="en-US" altLang="ja-JP" sz="900" dirty="0">
                <a:solidFill>
                  <a:schemeClr val="tx1"/>
                </a:solidFill>
                <a:latin typeface="BIZ UDゴシック" panose="020B0400000000000000" pitchFamily="49" charset="-128"/>
                <a:ea typeface="BIZ UDゴシック" panose="020B0400000000000000" pitchFamily="49" charset="-128"/>
              </a:rPr>
              <a:t>1991</a:t>
            </a:r>
            <a:r>
              <a:rPr lang="ja-JP" altLang="en-US" sz="900" dirty="0">
                <a:solidFill>
                  <a:schemeClr val="tx1"/>
                </a:solidFill>
                <a:latin typeface="BIZ UDゴシック" panose="020B0400000000000000" pitchFamily="49" charset="-128"/>
                <a:ea typeface="BIZ UDゴシック" panose="020B0400000000000000" pitchFamily="49" charset="-128"/>
              </a:rPr>
              <a:t>年～</a:t>
            </a:r>
            <a:r>
              <a:rPr lang="en-US" altLang="ja-JP" sz="900" dirty="0">
                <a:solidFill>
                  <a:schemeClr val="tx1"/>
                </a:solidFill>
                <a:latin typeface="BIZ UDゴシック" panose="020B0400000000000000" pitchFamily="49" charset="-128"/>
                <a:ea typeface="BIZ UDゴシック" panose="020B0400000000000000" pitchFamily="49" charset="-128"/>
              </a:rPr>
              <a:t>2012</a:t>
            </a:r>
            <a:r>
              <a:rPr lang="ja-JP" altLang="en-US" sz="900" dirty="0">
                <a:solidFill>
                  <a:schemeClr val="tx1"/>
                </a:solidFill>
                <a:latin typeface="BIZ UDゴシック" panose="020B0400000000000000" pitchFamily="49" charset="-128"/>
                <a:ea typeface="BIZ UDゴシック" panose="020B0400000000000000" pitchFamily="49" charset="-128"/>
              </a:rPr>
              <a:t>年：</a:t>
            </a:r>
            <a:r>
              <a:rPr lang="en-US" altLang="ja-JP" sz="900" dirty="0">
                <a:solidFill>
                  <a:schemeClr val="tx1"/>
                </a:solidFill>
                <a:latin typeface="BIZ UDゴシック" panose="020B0400000000000000" pitchFamily="49" charset="-128"/>
                <a:ea typeface="BIZ UDゴシック" panose="020B0400000000000000" pitchFamily="49" charset="-128"/>
              </a:rPr>
              <a:t>Y=0.0961K</a:t>
            </a:r>
            <a:r>
              <a:rPr lang="en-US" altLang="ja-JP" sz="900" baseline="30000" dirty="0">
                <a:solidFill>
                  <a:schemeClr val="tx1"/>
                </a:solidFill>
                <a:latin typeface="BIZ UDゴシック" panose="020B0400000000000000" pitchFamily="49" charset="-128"/>
                <a:ea typeface="BIZ UDゴシック" panose="020B0400000000000000" pitchFamily="49" charset="-128"/>
              </a:rPr>
              <a:t>0.66</a:t>
            </a:r>
            <a:r>
              <a:rPr lang="en-US" altLang="ja-JP" sz="900" dirty="0">
                <a:solidFill>
                  <a:schemeClr val="tx1"/>
                </a:solidFill>
                <a:latin typeface="BIZ UDゴシック" panose="020B0400000000000000" pitchFamily="49" charset="-128"/>
                <a:ea typeface="BIZ UDゴシック" panose="020B0400000000000000" pitchFamily="49" charset="-128"/>
              </a:rPr>
              <a:t>L</a:t>
            </a:r>
            <a:r>
              <a:rPr lang="en-US" altLang="ja-JP" sz="900" baseline="30000" dirty="0">
                <a:solidFill>
                  <a:schemeClr val="tx1"/>
                </a:solidFill>
                <a:latin typeface="BIZ UDゴシック" panose="020B0400000000000000" pitchFamily="49" charset="-128"/>
                <a:ea typeface="BIZ UDゴシック" panose="020B0400000000000000" pitchFamily="49" charset="-128"/>
              </a:rPr>
              <a:t>0.34</a:t>
            </a:r>
            <a:endParaRPr lang="en-US" altLang="ja-JP" sz="900" dirty="0">
              <a:solidFill>
                <a:schemeClr val="tx1"/>
              </a:solidFill>
              <a:latin typeface="BIZ UDゴシック" panose="020B0400000000000000" pitchFamily="49" charset="-128"/>
              <a:ea typeface="BIZ UDゴシック" panose="020B0400000000000000" pitchFamily="49" charset="-128"/>
            </a:endParaRPr>
          </a:p>
          <a:p>
            <a:r>
              <a:rPr lang="ja-JP" altLang="en-US" sz="900" dirty="0">
                <a:solidFill>
                  <a:schemeClr val="tx1"/>
                </a:solidFill>
                <a:latin typeface="BIZ UDゴシック" panose="020B0400000000000000" pitchFamily="49" charset="-128"/>
                <a:ea typeface="BIZ UDゴシック" panose="020B0400000000000000" pitchFamily="49" charset="-128"/>
              </a:rPr>
              <a:t>　　　　　</a:t>
            </a:r>
            <a:r>
              <a:rPr lang="en-US" altLang="ja-JP" sz="900" dirty="0">
                <a:solidFill>
                  <a:schemeClr val="tx1"/>
                </a:solidFill>
                <a:latin typeface="BIZ UDゴシック" panose="020B0400000000000000" pitchFamily="49" charset="-128"/>
                <a:ea typeface="BIZ UDゴシック" panose="020B0400000000000000" pitchFamily="49" charset="-128"/>
              </a:rPr>
              <a:t>【</a:t>
            </a:r>
            <a:r>
              <a:rPr lang="ja-JP" altLang="en-US" sz="900" dirty="0">
                <a:solidFill>
                  <a:schemeClr val="tx1"/>
                </a:solidFill>
                <a:latin typeface="BIZ UDゴシック" panose="020B0400000000000000" pitchFamily="49" charset="-128"/>
                <a:ea typeface="BIZ UDゴシック" panose="020B0400000000000000" pitchFamily="49" charset="-128"/>
              </a:rPr>
              <a:t>愛知</a:t>
            </a:r>
            <a:r>
              <a:rPr lang="en-US" altLang="ja-JP" sz="900" dirty="0">
                <a:solidFill>
                  <a:schemeClr val="tx1"/>
                </a:solidFill>
                <a:latin typeface="BIZ UDゴシック" panose="020B0400000000000000" pitchFamily="49" charset="-128"/>
                <a:ea typeface="BIZ UDゴシック" panose="020B0400000000000000" pitchFamily="49" charset="-128"/>
              </a:rPr>
              <a:t>】</a:t>
            </a:r>
          </a:p>
          <a:p>
            <a:r>
              <a:rPr lang="ja-JP" altLang="en-US" sz="900" dirty="0">
                <a:solidFill>
                  <a:schemeClr val="tx1"/>
                </a:solidFill>
                <a:latin typeface="BIZ UDゴシック" panose="020B0400000000000000" pitchFamily="49" charset="-128"/>
                <a:ea typeface="BIZ UDゴシック" panose="020B0400000000000000" pitchFamily="49" charset="-128"/>
              </a:rPr>
              <a:t>　　　  </a:t>
            </a:r>
            <a:r>
              <a:rPr lang="en-US" altLang="ja-JP" sz="900" dirty="0">
                <a:solidFill>
                  <a:schemeClr val="tx1"/>
                </a:solidFill>
                <a:latin typeface="BIZ UDゴシック" panose="020B0400000000000000" pitchFamily="49" charset="-128"/>
                <a:ea typeface="BIZ UDゴシック" panose="020B0400000000000000" pitchFamily="49" charset="-128"/>
              </a:rPr>
              <a:t>1970</a:t>
            </a:r>
            <a:r>
              <a:rPr lang="ja-JP" altLang="en-US" sz="900" dirty="0">
                <a:solidFill>
                  <a:schemeClr val="tx1"/>
                </a:solidFill>
                <a:latin typeface="BIZ UDゴシック" panose="020B0400000000000000" pitchFamily="49" charset="-128"/>
                <a:ea typeface="BIZ UDゴシック" panose="020B0400000000000000" pitchFamily="49" charset="-128"/>
              </a:rPr>
              <a:t>年～</a:t>
            </a:r>
            <a:r>
              <a:rPr lang="en-US" altLang="ja-JP" sz="900" dirty="0">
                <a:solidFill>
                  <a:schemeClr val="tx1"/>
                </a:solidFill>
                <a:latin typeface="BIZ UDゴシック" panose="020B0400000000000000" pitchFamily="49" charset="-128"/>
                <a:ea typeface="BIZ UDゴシック" panose="020B0400000000000000" pitchFamily="49" charset="-128"/>
              </a:rPr>
              <a:t>1990</a:t>
            </a:r>
            <a:r>
              <a:rPr lang="ja-JP" altLang="en-US" sz="900" dirty="0">
                <a:solidFill>
                  <a:schemeClr val="tx1"/>
                </a:solidFill>
                <a:latin typeface="BIZ UDゴシック" panose="020B0400000000000000" pitchFamily="49" charset="-128"/>
                <a:ea typeface="BIZ UDゴシック" panose="020B0400000000000000" pitchFamily="49" charset="-128"/>
              </a:rPr>
              <a:t>年：</a:t>
            </a:r>
            <a:r>
              <a:rPr lang="en-US" altLang="ja-JP" sz="900" dirty="0">
                <a:solidFill>
                  <a:schemeClr val="tx1"/>
                </a:solidFill>
                <a:latin typeface="BIZ UDゴシック" panose="020B0400000000000000" pitchFamily="49" charset="-128"/>
                <a:ea typeface="BIZ UDゴシック" panose="020B0400000000000000" pitchFamily="49" charset="-128"/>
              </a:rPr>
              <a:t>Y=0.1262K</a:t>
            </a:r>
            <a:r>
              <a:rPr lang="en-US" altLang="ja-JP" sz="900" baseline="30000" dirty="0">
                <a:solidFill>
                  <a:schemeClr val="tx1"/>
                </a:solidFill>
                <a:latin typeface="BIZ UDゴシック" panose="020B0400000000000000" pitchFamily="49" charset="-128"/>
                <a:ea typeface="BIZ UDゴシック" panose="020B0400000000000000" pitchFamily="49" charset="-128"/>
              </a:rPr>
              <a:t>0.72</a:t>
            </a:r>
            <a:r>
              <a:rPr lang="en-US" altLang="ja-JP" sz="900" dirty="0">
                <a:solidFill>
                  <a:schemeClr val="tx1"/>
                </a:solidFill>
                <a:latin typeface="BIZ UDゴシック" panose="020B0400000000000000" pitchFamily="49" charset="-128"/>
                <a:ea typeface="BIZ UDゴシック" panose="020B0400000000000000" pitchFamily="49" charset="-128"/>
              </a:rPr>
              <a:t>L</a:t>
            </a:r>
            <a:r>
              <a:rPr lang="en-US" altLang="ja-JP" sz="900" baseline="30000" dirty="0">
                <a:solidFill>
                  <a:schemeClr val="tx1"/>
                </a:solidFill>
                <a:latin typeface="BIZ UDゴシック" panose="020B0400000000000000" pitchFamily="49" charset="-128"/>
                <a:ea typeface="BIZ UDゴシック" panose="020B0400000000000000" pitchFamily="49" charset="-128"/>
              </a:rPr>
              <a:t>0.28</a:t>
            </a:r>
          </a:p>
          <a:p>
            <a:r>
              <a:rPr lang="ja-JP" altLang="en-US" sz="900" baseline="30000" dirty="0">
                <a:solidFill>
                  <a:schemeClr val="tx1"/>
                </a:solidFill>
                <a:latin typeface="BIZ UDゴシック" panose="020B0400000000000000" pitchFamily="49" charset="-128"/>
                <a:ea typeface="BIZ UDゴシック" panose="020B0400000000000000" pitchFamily="49" charset="-128"/>
              </a:rPr>
              <a:t>　　　　  　</a:t>
            </a:r>
            <a:r>
              <a:rPr lang="en-US" altLang="ja-JP" sz="900" dirty="0">
                <a:solidFill>
                  <a:schemeClr val="tx1"/>
                </a:solidFill>
                <a:latin typeface="BIZ UDゴシック" panose="020B0400000000000000" pitchFamily="49" charset="-128"/>
                <a:ea typeface="BIZ UDゴシック" panose="020B0400000000000000" pitchFamily="49" charset="-128"/>
              </a:rPr>
              <a:t>1991</a:t>
            </a:r>
            <a:r>
              <a:rPr lang="ja-JP" altLang="en-US" sz="900" dirty="0">
                <a:solidFill>
                  <a:schemeClr val="tx1"/>
                </a:solidFill>
                <a:latin typeface="BIZ UDゴシック" panose="020B0400000000000000" pitchFamily="49" charset="-128"/>
                <a:ea typeface="BIZ UDゴシック" panose="020B0400000000000000" pitchFamily="49" charset="-128"/>
              </a:rPr>
              <a:t>年～</a:t>
            </a:r>
            <a:r>
              <a:rPr lang="en-US" altLang="ja-JP" sz="900" dirty="0">
                <a:solidFill>
                  <a:schemeClr val="tx1"/>
                </a:solidFill>
                <a:latin typeface="BIZ UDゴシック" panose="020B0400000000000000" pitchFamily="49" charset="-128"/>
                <a:ea typeface="BIZ UDゴシック" panose="020B0400000000000000" pitchFamily="49" charset="-128"/>
              </a:rPr>
              <a:t>2012</a:t>
            </a:r>
            <a:r>
              <a:rPr lang="ja-JP" altLang="en-US" sz="900" dirty="0">
                <a:solidFill>
                  <a:schemeClr val="tx1"/>
                </a:solidFill>
                <a:latin typeface="BIZ UDゴシック" panose="020B0400000000000000" pitchFamily="49" charset="-128"/>
                <a:ea typeface="BIZ UDゴシック" panose="020B0400000000000000" pitchFamily="49" charset="-128"/>
              </a:rPr>
              <a:t>年：</a:t>
            </a:r>
            <a:r>
              <a:rPr lang="en-US" altLang="ja-JP" sz="900" dirty="0">
                <a:solidFill>
                  <a:schemeClr val="tx1"/>
                </a:solidFill>
                <a:latin typeface="BIZ UDゴシック" panose="020B0400000000000000" pitchFamily="49" charset="-128"/>
                <a:ea typeface="BIZ UDゴシック" panose="020B0400000000000000" pitchFamily="49" charset="-128"/>
              </a:rPr>
              <a:t>Y=0.1735K</a:t>
            </a:r>
            <a:r>
              <a:rPr lang="en-US" altLang="ja-JP" sz="900" baseline="30000" dirty="0">
                <a:solidFill>
                  <a:schemeClr val="tx1"/>
                </a:solidFill>
                <a:latin typeface="BIZ UDゴシック" panose="020B0400000000000000" pitchFamily="49" charset="-128"/>
                <a:ea typeface="BIZ UDゴシック" panose="020B0400000000000000" pitchFamily="49" charset="-128"/>
              </a:rPr>
              <a:t>0.80</a:t>
            </a:r>
            <a:r>
              <a:rPr lang="en-US" altLang="ja-JP" sz="900" dirty="0">
                <a:solidFill>
                  <a:schemeClr val="tx1"/>
                </a:solidFill>
                <a:latin typeface="BIZ UDゴシック" panose="020B0400000000000000" pitchFamily="49" charset="-128"/>
                <a:ea typeface="BIZ UDゴシック" panose="020B0400000000000000" pitchFamily="49" charset="-128"/>
              </a:rPr>
              <a:t>L</a:t>
            </a:r>
            <a:r>
              <a:rPr lang="en-US" altLang="ja-JP" sz="900" baseline="30000" dirty="0">
                <a:solidFill>
                  <a:schemeClr val="tx1"/>
                </a:solidFill>
                <a:latin typeface="BIZ UDゴシック" panose="020B0400000000000000" pitchFamily="49" charset="-128"/>
                <a:ea typeface="BIZ UDゴシック" panose="020B0400000000000000" pitchFamily="49" charset="-128"/>
              </a:rPr>
              <a:t>0.20</a:t>
            </a:r>
            <a:endParaRPr lang="en-US" altLang="ja-JP" sz="900" dirty="0">
              <a:solidFill>
                <a:schemeClr val="tx1"/>
              </a:solidFill>
              <a:latin typeface="BIZ UDゴシック" panose="020B0400000000000000" pitchFamily="49" charset="-128"/>
              <a:ea typeface="BIZ UDゴシック" panose="020B0400000000000000" pitchFamily="49" charset="-128"/>
            </a:endParaRPr>
          </a:p>
          <a:p>
            <a:endParaRPr lang="en-US" altLang="ja-JP" sz="900" dirty="0">
              <a:solidFill>
                <a:schemeClr val="tx1"/>
              </a:solidFill>
              <a:latin typeface="BIZ UDゴシック" panose="020B0400000000000000" pitchFamily="49" charset="-128"/>
              <a:ea typeface="BIZ UDゴシック" panose="020B0400000000000000" pitchFamily="49" charset="-128"/>
            </a:endParaRPr>
          </a:p>
          <a:p>
            <a:r>
              <a:rPr lang="ja-JP" altLang="en-US" sz="900" dirty="0">
                <a:solidFill>
                  <a:schemeClr val="tx1"/>
                </a:solidFill>
                <a:latin typeface="BIZ UDゴシック" panose="020B0400000000000000" pitchFamily="49" charset="-128"/>
                <a:ea typeface="BIZ UDゴシック" panose="020B0400000000000000" pitchFamily="49" charset="-128"/>
              </a:rPr>
              <a:t>⇒東京、大阪、愛知ともに資本ストックからみた限界生産力は逓減傾向。</a:t>
            </a:r>
            <a:endParaRPr lang="en-US" altLang="ja-JP" sz="900" dirty="0">
              <a:solidFill>
                <a:schemeClr val="tx1"/>
              </a:solidFill>
              <a:latin typeface="BIZ UDゴシック" panose="020B0400000000000000" pitchFamily="49" charset="-128"/>
              <a:ea typeface="BIZ UDゴシック" panose="020B0400000000000000" pitchFamily="49" charset="-128"/>
            </a:endParaRPr>
          </a:p>
          <a:p>
            <a:pPr marL="285750" indent="-285750">
              <a:buFont typeface="Wingdings" panose="05000000000000000000" pitchFamily="2" charset="2"/>
              <a:buChar char="p"/>
            </a:pPr>
            <a:endParaRPr lang="en-US" altLang="ja-JP" sz="900" dirty="0">
              <a:solidFill>
                <a:schemeClr val="tx1"/>
              </a:solidFill>
              <a:latin typeface="BIZ UDゴシック" panose="020B0400000000000000" pitchFamily="49" charset="-128"/>
              <a:ea typeface="BIZ UDゴシック" panose="020B0400000000000000" pitchFamily="49" charset="-128"/>
            </a:endParaRPr>
          </a:p>
          <a:p>
            <a:endParaRPr lang="en-US" altLang="ja-JP" sz="900" dirty="0">
              <a:solidFill>
                <a:schemeClr val="tx1"/>
              </a:solidFill>
              <a:latin typeface="BIZ UDゴシック" panose="020B0400000000000000" pitchFamily="49" charset="-128"/>
              <a:ea typeface="BIZ UDゴシック" panose="020B0400000000000000" pitchFamily="49" charset="-128"/>
            </a:endParaRPr>
          </a:p>
        </p:txBody>
      </p:sp>
      <p:sp>
        <p:nvSpPr>
          <p:cNvPr id="21" name="テキスト ボックス 20">
            <a:extLst>
              <a:ext uri="{FF2B5EF4-FFF2-40B4-BE49-F238E27FC236}">
                <a16:creationId xmlns:a16="http://schemas.microsoft.com/office/drawing/2014/main" id="{C04CD1B5-F732-4A5C-A8C2-0AE547D85819}"/>
              </a:ext>
            </a:extLst>
          </p:cNvPr>
          <p:cNvSpPr txBox="1"/>
          <p:nvPr/>
        </p:nvSpPr>
        <p:spPr>
          <a:xfrm>
            <a:off x="4844219" y="6540692"/>
            <a:ext cx="6010365" cy="261610"/>
          </a:xfrm>
          <a:prstGeom prst="rect">
            <a:avLst/>
          </a:prstGeom>
          <a:noFill/>
        </p:spPr>
        <p:txBody>
          <a:bodyPr wrap="square" rtlCol="0">
            <a:spAutoFit/>
          </a:bodyPr>
          <a:lstStyle/>
          <a:p>
            <a:r>
              <a:rPr lang="ja-JP" altLang="en-US" sz="1100" dirty="0">
                <a:latin typeface="BIZ UDゴシック" panose="020B0400000000000000" pitchFamily="49" charset="-128"/>
                <a:ea typeface="BIZ UDゴシック" panose="020B0400000000000000" pitchFamily="49" charset="-128"/>
              </a:rPr>
              <a:t>出典：</a:t>
            </a:r>
            <a:r>
              <a:rPr lang="en-US" altLang="ja-JP" sz="1100" dirty="0">
                <a:latin typeface="BIZ UDゴシック" panose="020B0400000000000000" pitchFamily="49" charset="-128"/>
                <a:ea typeface="BIZ UDゴシック" panose="020B0400000000000000" pitchFamily="49" charset="-128"/>
              </a:rPr>
              <a:t>R-ZIP</a:t>
            </a:r>
            <a:r>
              <a:rPr lang="ja-JP" altLang="en-US" sz="1100" dirty="0">
                <a:latin typeface="BIZ UDゴシック" panose="020B0400000000000000" pitchFamily="49" charset="-128"/>
                <a:ea typeface="BIZ UDゴシック" panose="020B0400000000000000" pitchFamily="49" charset="-128"/>
              </a:rPr>
              <a:t>データベース</a:t>
            </a:r>
            <a:r>
              <a:rPr lang="en-US" altLang="ja-JP" sz="1100" dirty="0">
                <a:latin typeface="BIZ UDゴシック" panose="020B0400000000000000" pitchFamily="49" charset="-128"/>
                <a:ea typeface="BIZ UDゴシック" panose="020B0400000000000000" pitchFamily="49" charset="-128"/>
              </a:rPr>
              <a:t>2017</a:t>
            </a:r>
            <a:r>
              <a:rPr lang="ja-JP" altLang="en-US" sz="1100" dirty="0">
                <a:latin typeface="BIZ UDゴシック" panose="020B0400000000000000" pitchFamily="49" charset="-128"/>
                <a:ea typeface="BIZ UDゴシック" panose="020B0400000000000000" pitchFamily="49" charset="-128"/>
              </a:rPr>
              <a:t>をもとに副首都推進局で作成</a:t>
            </a:r>
          </a:p>
        </p:txBody>
      </p:sp>
      <p:cxnSp>
        <p:nvCxnSpPr>
          <p:cNvPr id="27" name="直線コネクタ 26"/>
          <p:cNvCxnSpPr/>
          <p:nvPr/>
        </p:nvCxnSpPr>
        <p:spPr>
          <a:xfrm>
            <a:off x="216668" y="449732"/>
            <a:ext cx="8726251" cy="0"/>
          </a:xfrm>
          <a:prstGeom prst="line">
            <a:avLst/>
          </a:prstGeom>
        </p:spPr>
        <p:style>
          <a:lnRef idx="1">
            <a:schemeClr val="dk1"/>
          </a:lnRef>
          <a:fillRef idx="0">
            <a:schemeClr val="dk1"/>
          </a:fillRef>
          <a:effectRef idx="0">
            <a:schemeClr val="dk1"/>
          </a:effectRef>
          <a:fontRef idx="minor">
            <a:schemeClr val="tx1"/>
          </a:fontRef>
        </p:style>
      </p:cxnSp>
      <p:sp>
        <p:nvSpPr>
          <p:cNvPr id="28" name="正方形/長方形 27"/>
          <p:cNvSpPr/>
          <p:nvPr/>
        </p:nvSpPr>
        <p:spPr>
          <a:xfrm>
            <a:off x="-7105" y="7560"/>
            <a:ext cx="6559289" cy="400110"/>
          </a:xfrm>
          <a:prstGeom prst="rect">
            <a:avLst/>
          </a:prstGeom>
        </p:spPr>
        <p:txBody>
          <a:bodyPr wrap="square">
            <a:spAutoFit/>
          </a:bodyPr>
          <a:lstStyle/>
          <a:p>
            <a:r>
              <a:rPr lang="ja-JP" altLang="en-US" sz="2000" b="1" dirty="0">
                <a:latin typeface="BIZ UDゴシック" panose="020B0400000000000000" pitchFamily="49" charset="-128"/>
                <a:ea typeface="BIZ UDゴシック" panose="020B0400000000000000" pitchFamily="49" charset="-128"/>
              </a:rPr>
              <a:t>　２（４）東京、大阪、愛知の限界生産力</a:t>
            </a:r>
            <a:endParaRPr lang="en-US" altLang="ja-JP" sz="2000" b="1" dirty="0">
              <a:latin typeface="BIZ UDゴシック" panose="020B0400000000000000" pitchFamily="49" charset="-128"/>
              <a:ea typeface="BIZ UDゴシック" panose="020B0400000000000000" pitchFamily="49" charset="-128"/>
            </a:endParaRPr>
          </a:p>
        </p:txBody>
      </p:sp>
      <p:sp>
        <p:nvSpPr>
          <p:cNvPr id="29" name="正方形/長方形 28"/>
          <p:cNvSpPr/>
          <p:nvPr/>
        </p:nvSpPr>
        <p:spPr>
          <a:xfrm>
            <a:off x="328083" y="522386"/>
            <a:ext cx="8503417" cy="821717"/>
          </a:xfrm>
          <a:prstGeom prst="rect">
            <a:avLst/>
          </a:prstGeom>
          <a:noFill/>
          <a:ln w="12700">
            <a:solidFill>
              <a:schemeClr val="tx1"/>
            </a:solidFill>
            <a:prstDash val="sysDash"/>
          </a:ln>
        </p:spPr>
        <p:style>
          <a:lnRef idx="2">
            <a:schemeClr val="accent6"/>
          </a:lnRef>
          <a:fillRef idx="1">
            <a:schemeClr val="lt1"/>
          </a:fillRef>
          <a:effectRef idx="0">
            <a:schemeClr val="accent6"/>
          </a:effectRef>
          <a:fontRef idx="minor">
            <a:schemeClr val="dk1"/>
          </a:fontRef>
        </p:style>
        <p:txBody>
          <a:bodyPr rtlCol="0" anchor="ctr"/>
          <a:lstStyle/>
          <a:p>
            <a:pPr marL="285750" indent="-285750">
              <a:buFont typeface="Wingdings" panose="05000000000000000000" pitchFamily="2" charset="2"/>
              <a:buChar char="p"/>
            </a:pPr>
            <a:r>
              <a:rPr lang="ja-JP" altLang="en-US" sz="1400" dirty="0">
                <a:solidFill>
                  <a:schemeClr val="tx1"/>
                </a:solidFill>
                <a:latin typeface="BIZ UDゴシック" panose="020B0400000000000000" pitchFamily="49" charset="-128"/>
                <a:ea typeface="BIZ UDゴシック" panose="020B0400000000000000" pitchFamily="49" charset="-128"/>
                <a:cs typeface="Meiryo UI" panose="020B0604030504040204" pitchFamily="50" charset="-128"/>
              </a:rPr>
              <a:t>東京都、大阪府、愛知県の限界生産力（生産要素を１単位増加させたときに、生産量がどれだけ増えるか）について、バブル期を境に比較すると、バブル期以降の限界生産力が低下している。</a:t>
            </a:r>
          </a:p>
        </p:txBody>
      </p:sp>
      <p:sp>
        <p:nvSpPr>
          <p:cNvPr id="3" name="スライド番号プレースホルダー 2">
            <a:extLst>
              <a:ext uri="{FF2B5EF4-FFF2-40B4-BE49-F238E27FC236}">
                <a16:creationId xmlns:a16="http://schemas.microsoft.com/office/drawing/2014/main" id="{AD57938B-0575-ACB1-B1BD-FB13489DD27A}"/>
              </a:ext>
            </a:extLst>
          </p:cNvPr>
          <p:cNvSpPr txBox="1">
            <a:spLocks/>
          </p:cNvSpPr>
          <p:nvPr/>
        </p:nvSpPr>
        <p:spPr>
          <a:xfrm>
            <a:off x="7139513" y="6528726"/>
            <a:ext cx="2057400" cy="365125"/>
          </a:xfrm>
          <a:prstGeom prst="rect">
            <a:avLst/>
          </a:prstGeom>
        </p:spPr>
        <p:txBody>
          <a:bodyPr/>
          <a:lstStyle>
            <a:defPPr>
              <a:defRPr lang="en-US"/>
            </a:defPPr>
            <a:lvl1pPr marL="0" algn="l" defTabSz="457200" rtl="0" eaLnBrk="1" latinLnBrk="0" hangingPunct="1">
              <a:defRPr sz="1600" b="1" kern="1200">
                <a:solidFill>
                  <a:schemeClr val="tx1"/>
                </a:solidFill>
                <a:latin typeface="BIZ UDゴシック" panose="020B0400000000000000" pitchFamily="49" charset="-128"/>
                <a:ea typeface="BIZ UDゴシック" panose="020B0400000000000000" pitchFamily="49" charset="-128"/>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50F88186-B17D-4CE3-A887-D91699CF601C}" type="slidenum">
              <a:rPr kumimoji="1" lang="ja-JP" altLang="en-US" smtClean="0"/>
              <a:pPr algn="r"/>
              <a:t>11</a:t>
            </a:fld>
            <a:endParaRPr kumimoji="1" lang="ja-JP" altLang="en-US" dirty="0"/>
          </a:p>
        </p:txBody>
      </p:sp>
      <p:sp>
        <p:nvSpPr>
          <p:cNvPr id="14" name="角丸四角形 65">
            <a:extLst>
              <a:ext uri="{FF2B5EF4-FFF2-40B4-BE49-F238E27FC236}">
                <a16:creationId xmlns:a16="http://schemas.microsoft.com/office/drawing/2014/main" id="{5193A6EE-C854-B150-6452-1F26546F9978}"/>
              </a:ext>
            </a:extLst>
          </p:cNvPr>
          <p:cNvSpPr/>
          <p:nvPr/>
        </p:nvSpPr>
        <p:spPr>
          <a:xfrm rot="20176829">
            <a:off x="1249438" y="2828486"/>
            <a:ext cx="1182541" cy="402116"/>
          </a:xfrm>
          <a:prstGeom prst="roundRect">
            <a:avLst>
              <a:gd name="adj" fmla="val 9007"/>
            </a:avLst>
          </a:prstGeom>
          <a:noFill/>
          <a:ln>
            <a:noFill/>
          </a:ln>
        </p:spPr>
        <p:style>
          <a:lnRef idx="2">
            <a:schemeClr val="accent6"/>
          </a:lnRef>
          <a:fillRef idx="1">
            <a:schemeClr val="lt1"/>
          </a:fillRef>
          <a:effectRef idx="0">
            <a:schemeClr val="accent6"/>
          </a:effectRef>
          <a:fontRef idx="minor">
            <a:schemeClr val="dk1"/>
          </a:fontRef>
        </p:style>
        <p:txBody>
          <a:bodyPr rtlCol="0" anchor="ctr"/>
          <a:lstStyle/>
          <a:p>
            <a:r>
              <a:rPr kumimoji="1" lang="ja-JP" altLang="en-US" sz="800" dirty="0">
                <a:solidFill>
                  <a:schemeClr val="tx1"/>
                </a:solidFill>
                <a:latin typeface="BIZ UDゴシック" panose="020B0400000000000000" pitchFamily="49" charset="-128"/>
                <a:ea typeface="BIZ UDゴシック" panose="020B0400000000000000" pitchFamily="49" charset="-128"/>
              </a:rPr>
              <a:t>①</a:t>
            </a:r>
            <a:r>
              <a:rPr kumimoji="1" lang="en-US" altLang="ja-JP" sz="800" dirty="0">
                <a:solidFill>
                  <a:schemeClr val="tx1"/>
                </a:solidFill>
                <a:latin typeface="BIZ UDゴシック" panose="020B0400000000000000" pitchFamily="49" charset="-128"/>
                <a:ea typeface="BIZ UDゴシック" panose="020B0400000000000000" pitchFamily="49" charset="-128"/>
              </a:rPr>
              <a:t>1970</a:t>
            </a:r>
            <a:r>
              <a:rPr kumimoji="1" lang="ja-JP" altLang="en-US" sz="800" dirty="0">
                <a:solidFill>
                  <a:schemeClr val="tx1"/>
                </a:solidFill>
                <a:latin typeface="BIZ UDゴシック" panose="020B0400000000000000" pitchFamily="49" charset="-128"/>
                <a:ea typeface="BIZ UDゴシック" panose="020B0400000000000000" pitchFamily="49" charset="-128"/>
              </a:rPr>
              <a:t>～</a:t>
            </a:r>
            <a:r>
              <a:rPr kumimoji="1" lang="en-US" altLang="ja-JP" sz="800" dirty="0">
                <a:solidFill>
                  <a:schemeClr val="tx1"/>
                </a:solidFill>
                <a:latin typeface="BIZ UDゴシック" panose="020B0400000000000000" pitchFamily="49" charset="-128"/>
                <a:ea typeface="BIZ UDゴシック" panose="020B0400000000000000" pitchFamily="49" charset="-128"/>
              </a:rPr>
              <a:t>1990</a:t>
            </a:r>
            <a:r>
              <a:rPr kumimoji="1" lang="ja-JP" altLang="en-US" sz="800" dirty="0">
                <a:solidFill>
                  <a:schemeClr val="tx1"/>
                </a:solidFill>
                <a:latin typeface="BIZ UDゴシック" panose="020B0400000000000000" pitchFamily="49" charset="-128"/>
                <a:ea typeface="BIZ UDゴシック" panose="020B0400000000000000" pitchFamily="49" charset="-128"/>
              </a:rPr>
              <a:t>年</a:t>
            </a:r>
            <a:endParaRPr kumimoji="1" lang="en-US" altLang="ja-JP" sz="800" dirty="0">
              <a:solidFill>
                <a:schemeClr val="tx1"/>
              </a:solidFill>
              <a:latin typeface="BIZ UDゴシック" panose="020B0400000000000000" pitchFamily="49" charset="-128"/>
              <a:ea typeface="BIZ UDゴシック" panose="020B0400000000000000" pitchFamily="49" charset="-128"/>
            </a:endParaRPr>
          </a:p>
        </p:txBody>
      </p:sp>
      <p:sp>
        <p:nvSpPr>
          <p:cNvPr id="15" name="角丸四角形 66">
            <a:extLst>
              <a:ext uri="{FF2B5EF4-FFF2-40B4-BE49-F238E27FC236}">
                <a16:creationId xmlns:a16="http://schemas.microsoft.com/office/drawing/2014/main" id="{3E7911C3-B9CA-95BE-5439-508BB83D7A24}"/>
              </a:ext>
            </a:extLst>
          </p:cNvPr>
          <p:cNvSpPr/>
          <p:nvPr/>
        </p:nvSpPr>
        <p:spPr>
          <a:xfrm rot="19973259">
            <a:off x="1791914" y="2982363"/>
            <a:ext cx="1182542" cy="402116"/>
          </a:xfrm>
          <a:prstGeom prst="roundRect">
            <a:avLst>
              <a:gd name="adj" fmla="val 9007"/>
            </a:avLst>
          </a:prstGeom>
          <a:noFill/>
          <a:ln>
            <a:noFill/>
          </a:ln>
        </p:spPr>
        <p:style>
          <a:lnRef idx="2">
            <a:schemeClr val="accent6"/>
          </a:lnRef>
          <a:fillRef idx="1">
            <a:schemeClr val="lt1"/>
          </a:fillRef>
          <a:effectRef idx="0">
            <a:schemeClr val="accent6"/>
          </a:effectRef>
          <a:fontRef idx="minor">
            <a:schemeClr val="dk1"/>
          </a:fontRef>
        </p:style>
        <p:txBody>
          <a:bodyPr rtlCol="0" anchor="ctr"/>
          <a:lstStyle/>
          <a:p>
            <a:r>
              <a:rPr kumimoji="1" lang="ja-JP" altLang="en-US" sz="800" dirty="0">
                <a:solidFill>
                  <a:schemeClr val="tx1"/>
                </a:solidFill>
                <a:latin typeface="BIZ UDゴシック" panose="020B0400000000000000" pitchFamily="49" charset="-128"/>
                <a:ea typeface="BIZ UDゴシック" panose="020B0400000000000000" pitchFamily="49" charset="-128"/>
              </a:rPr>
              <a:t>②</a:t>
            </a:r>
            <a:r>
              <a:rPr kumimoji="1" lang="en-US" altLang="ja-JP" sz="800" dirty="0">
                <a:solidFill>
                  <a:schemeClr val="tx1"/>
                </a:solidFill>
                <a:latin typeface="BIZ UDゴシック" panose="020B0400000000000000" pitchFamily="49" charset="-128"/>
                <a:ea typeface="BIZ UDゴシック" panose="020B0400000000000000" pitchFamily="49" charset="-128"/>
              </a:rPr>
              <a:t>1991</a:t>
            </a:r>
            <a:r>
              <a:rPr kumimoji="1" lang="ja-JP" altLang="en-US" sz="800" dirty="0">
                <a:solidFill>
                  <a:schemeClr val="tx1"/>
                </a:solidFill>
                <a:latin typeface="BIZ UDゴシック" panose="020B0400000000000000" pitchFamily="49" charset="-128"/>
                <a:ea typeface="BIZ UDゴシック" panose="020B0400000000000000" pitchFamily="49" charset="-128"/>
              </a:rPr>
              <a:t>～</a:t>
            </a:r>
            <a:r>
              <a:rPr kumimoji="1" lang="en-US" altLang="ja-JP" sz="800" dirty="0">
                <a:solidFill>
                  <a:schemeClr val="tx1"/>
                </a:solidFill>
                <a:latin typeface="BIZ UDゴシック" panose="020B0400000000000000" pitchFamily="49" charset="-128"/>
                <a:ea typeface="BIZ UDゴシック" panose="020B0400000000000000" pitchFamily="49" charset="-128"/>
              </a:rPr>
              <a:t>2012</a:t>
            </a:r>
            <a:r>
              <a:rPr kumimoji="1" lang="ja-JP" altLang="en-US" sz="800" dirty="0">
                <a:solidFill>
                  <a:schemeClr val="tx1"/>
                </a:solidFill>
                <a:latin typeface="BIZ UDゴシック" panose="020B0400000000000000" pitchFamily="49" charset="-128"/>
                <a:ea typeface="BIZ UDゴシック" panose="020B0400000000000000" pitchFamily="49" charset="-128"/>
              </a:rPr>
              <a:t>年</a:t>
            </a:r>
            <a:endParaRPr kumimoji="1" lang="en-US" altLang="ja-JP" sz="800" dirty="0">
              <a:solidFill>
                <a:schemeClr val="tx1"/>
              </a:solidFill>
              <a:latin typeface="BIZ UDゴシック" panose="020B0400000000000000" pitchFamily="49" charset="-128"/>
              <a:ea typeface="BIZ UDゴシック" panose="020B0400000000000000" pitchFamily="49" charset="-128"/>
            </a:endParaRPr>
          </a:p>
        </p:txBody>
      </p:sp>
      <p:sp>
        <p:nvSpPr>
          <p:cNvPr id="16" name="正方形/長方形 15">
            <a:extLst>
              <a:ext uri="{FF2B5EF4-FFF2-40B4-BE49-F238E27FC236}">
                <a16:creationId xmlns:a16="http://schemas.microsoft.com/office/drawing/2014/main" id="{60ADA124-3A52-0124-41F2-0CA2C41A4BDE}"/>
              </a:ext>
            </a:extLst>
          </p:cNvPr>
          <p:cNvSpPr/>
          <p:nvPr/>
        </p:nvSpPr>
        <p:spPr>
          <a:xfrm>
            <a:off x="1186039" y="1993594"/>
            <a:ext cx="2317699" cy="37843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700" dirty="0">
                <a:solidFill>
                  <a:schemeClr val="tx1"/>
                </a:solidFill>
                <a:latin typeface="BIZ UDゴシック" panose="020B0400000000000000" pitchFamily="49" charset="-128"/>
                <a:ea typeface="BIZ UDゴシック" panose="020B0400000000000000" pitchFamily="49" charset="-128"/>
              </a:rPr>
              <a:t>限界生産力について</a:t>
            </a:r>
            <a:endParaRPr kumimoji="1" lang="en-US" altLang="ja-JP" sz="700" dirty="0">
              <a:solidFill>
                <a:schemeClr val="tx1"/>
              </a:solidFill>
              <a:latin typeface="BIZ UDゴシック" panose="020B0400000000000000" pitchFamily="49" charset="-128"/>
              <a:ea typeface="BIZ UDゴシック" panose="020B0400000000000000" pitchFamily="49" charset="-128"/>
            </a:endParaRPr>
          </a:p>
          <a:p>
            <a:r>
              <a:rPr kumimoji="1" lang="ja-JP" altLang="en-US" sz="700" dirty="0">
                <a:solidFill>
                  <a:schemeClr val="tx1"/>
                </a:solidFill>
                <a:latin typeface="BIZ UDゴシック" panose="020B0400000000000000" pitchFamily="49" charset="-128"/>
                <a:ea typeface="BIZ UDゴシック" panose="020B0400000000000000" pitchFamily="49" charset="-128"/>
              </a:rPr>
              <a:t>①</a:t>
            </a:r>
            <a:r>
              <a:rPr kumimoji="1" lang="en-US" altLang="ja-JP" sz="700" dirty="0">
                <a:solidFill>
                  <a:schemeClr val="tx1"/>
                </a:solidFill>
                <a:latin typeface="BIZ UDゴシック" panose="020B0400000000000000" pitchFamily="49" charset="-128"/>
                <a:ea typeface="BIZ UDゴシック" panose="020B0400000000000000" pitchFamily="49" charset="-128"/>
              </a:rPr>
              <a:t>1970</a:t>
            </a:r>
            <a:r>
              <a:rPr kumimoji="1" lang="ja-JP" altLang="en-US" sz="700" dirty="0">
                <a:solidFill>
                  <a:schemeClr val="tx1"/>
                </a:solidFill>
                <a:latin typeface="BIZ UDゴシック" panose="020B0400000000000000" pitchFamily="49" charset="-128"/>
                <a:ea typeface="BIZ UDゴシック" panose="020B0400000000000000" pitchFamily="49" charset="-128"/>
              </a:rPr>
              <a:t>～</a:t>
            </a:r>
            <a:r>
              <a:rPr kumimoji="1" lang="en-US" altLang="ja-JP" sz="700" dirty="0">
                <a:solidFill>
                  <a:schemeClr val="tx1"/>
                </a:solidFill>
                <a:latin typeface="BIZ UDゴシック" panose="020B0400000000000000" pitchFamily="49" charset="-128"/>
                <a:ea typeface="BIZ UDゴシック" panose="020B0400000000000000" pitchFamily="49" charset="-128"/>
              </a:rPr>
              <a:t>1990</a:t>
            </a:r>
            <a:r>
              <a:rPr kumimoji="1" lang="ja-JP" altLang="en-US" sz="700" dirty="0">
                <a:solidFill>
                  <a:schemeClr val="tx1"/>
                </a:solidFill>
                <a:latin typeface="BIZ UDゴシック" panose="020B0400000000000000" pitchFamily="49" charset="-128"/>
                <a:ea typeface="BIZ UDゴシック" panose="020B0400000000000000" pitchFamily="49" charset="-128"/>
              </a:rPr>
              <a:t>年よりも②</a:t>
            </a:r>
            <a:r>
              <a:rPr kumimoji="1" lang="en-US" altLang="ja-JP" sz="700" dirty="0">
                <a:solidFill>
                  <a:schemeClr val="tx1"/>
                </a:solidFill>
                <a:latin typeface="BIZ UDゴシック" panose="020B0400000000000000" pitchFamily="49" charset="-128"/>
                <a:ea typeface="BIZ UDゴシック" panose="020B0400000000000000" pitchFamily="49" charset="-128"/>
              </a:rPr>
              <a:t>1991</a:t>
            </a:r>
            <a:r>
              <a:rPr kumimoji="1" lang="ja-JP" altLang="en-US" sz="700" dirty="0">
                <a:solidFill>
                  <a:schemeClr val="tx1"/>
                </a:solidFill>
                <a:latin typeface="BIZ UDゴシック" panose="020B0400000000000000" pitchFamily="49" charset="-128"/>
                <a:ea typeface="BIZ UDゴシック" panose="020B0400000000000000" pitchFamily="49" charset="-128"/>
              </a:rPr>
              <a:t>年～</a:t>
            </a:r>
            <a:r>
              <a:rPr kumimoji="1" lang="en-US" altLang="ja-JP" sz="700" dirty="0">
                <a:solidFill>
                  <a:schemeClr val="tx1"/>
                </a:solidFill>
                <a:latin typeface="BIZ UDゴシック" panose="020B0400000000000000" pitchFamily="49" charset="-128"/>
                <a:ea typeface="BIZ UDゴシック" panose="020B0400000000000000" pitchFamily="49" charset="-128"/>
              </a:rPr>
              <a:t>2012</a:t>
            </a:r>
            <a:r>
              <a:rPr kumimoji="1" lang="ja-JP" altLang="en-US" sz="700" dirty="0">
                <a:solidFill>
                  <a:schemeClr val="tx1"/>
                </a:solidFill>
                <a:latin typeface="BIZ UDゴシック" panose="020B0400000000000000" pitchFamily="49" charset="-128"/>
                <a:ea typeface="BIZ UDゴシック" panose="020B0400000000000000" pitchFamily="49" charset="-128"/>
              </a:rPr>
              <a:t>年のほうが低下している（グラフの傾きが小さくなっている）。</a:t>
            </a:r>
          </a:p>
        </p:txBody>
      </p:sp>
      <p:sp>
        <p:nvSpPr>
          <p:cNvPr id="17" name="右矢印 11">
            <a:extLst>
              <a:ext uri="{FF2B5EF4-FFF2-40B4-BE49-F238E27FC236}">
                <a16:creationId xmlns:a16="http://schemas.microsoft.com/office/drawing/2014/main" id="{9CB09AE4-BE43-27B7-DC81-3A9277B8F5DB}"/>
              </a:ext>
            </a:extLst>
          </p:cNvPr>
          <p:cNvSpPr/>
          <p:nvPr/>
        </p:nvSpPr>
        <p:spPr>
          <a:xfrm rot="3766095">
            <a:off x="2642503" y="2762479"/>
            <a:ext cx="311259" cy="144198"/>
          </a:xfrm>
          <a:prstGeom prst="rightArrow">
            <a:avLst/>
          </a:prstGeom>
          <a:solidFill>
            <a:schemeClr val="accent1">
              <a:alpha val="3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BIZ UDゴシック" panose="020B0400000000000000" pitchFamily="49" charset="-128"/>
              <a:ea typeface="BIZ UDゴシック" panose="020B0400000000000000" pitchFamily="49" charset="-128"/>
            </a:endParaRPr>
          </a:p>
        </p:txBody>
      </p:sp>
      <p:sp>
        <p:nvSpPr>
          <p:cNvPr id="19" name="角丸四角形 33">
            <a:extLst>
              <a:ext uri="{FF2B5EF4-FFF2-40B4-BE49-F238E27FC236}">
                <a16:creationId xmlns:a16="http://schemas.microsoft.com/office/drawing/2014/main" id="{98736512-B60A-C072-B091-F490502A8CA6}"/>
              </a:ext>
            </a:extLst>
          </p:cNvPr>
          <p:cNvSpPr/>
          <p:nvPr/>
        </p:nvSpPr>
        <p:spPr>
          <a:xfrm rot="20998384">
            <a:off x="3190930" y="4996855"/>
            <a:ext cx="985631" cy="221579"/>
          </a:xfrm>
          <a:prstGeom prst="roundRect">
            <a:avLst>
              <a:gd name="adj" fmla="val 9007"/>
            </a:avLst>
          </a:prstGeom>
          <a:noFill/>
          <a:ln>
            <a:noFill/>
          </a:ln>
        </p:spPr>
        <p:style>
          <a:lnRef idx="2">
            <a:schemeClr val="accent6"/>
          </a:lnRef>
          <a:fillRef idx="1">
            <a:schemeClr val="lt1"/>
          </a:fillRef>
          <a:effectRef idx="0">
            <a:schemeClr val="accent6"/>
          </a:effectRef>
          <a:fontRef idx="minor">
            <a:schemeClr val="dk1"/>
          </a:fontRef>
        </p:style>
        <p:txBody>
          <a:bodyPr rtlCol="0" anchor="ctr"/>
          <a:lstStyle/>
          <a:p>
            <a:r>
              <a:rPr kumimoji="1" lang="ja-JP" altLang="en-US" sz="800" dirty="0">
                <a:solidFill>
                  <a:schemeClr val="tx1"/>
                </a:solidFill>
                <a:latin typeface="BIZ UDゴシック" panose="020B0400000000000000" pitchFamily="49" charset="-128"/>
                <a:ea typeface="BIZ UDゴシック" panose="020B0400000000000000" pitchFamily="49" charset="-128"/>
              </a:rPr>
              <a:t>①</a:t>
            </a:r>
            <a:r>
              <a:rPr kumimoji="1" lang="en-US" altLang="ja-JP" sz="800" dirty="0">
                <a:solidFill>
                  <a:schemeClr val="tx1"/>
                </a:solidFill>
                <a:latin typeface="BIZ UDゴシック" panose="020B0400000000000000" pitchFamily="49" charset="-128"/>
                <a:ea typeface="BIZ UDゴシック" panose="020B0400000000000000" pitchFamily="49" charset="-128"/>
              </a:rPr>
              <a:t>1970</a:t>
            </a:r>
            <a:r>
              <a:rPr kumimoji="1" lang="ja-JP" altLang="en-US" sz="800" dirty="0">
                <a:solidFill>
                  <a:schemeClr val="tx1"/>
                </a:solidFill>
                <a:latin typeface="BIZ UDゴシック" panose="020B0400000000000000" pitchFamily="49" charset="-128"/>
                <a:ea typeface="BIZ UDゴシック" panose="020B0400000000000000" pitchFamily="49" charset="-128"/>
              </a:rPr>
              <a:t>～</a:t>
            </a:r>
            <a:r>
              <a:rPr kumimoji="1" lang="en-US" altLang="ja-JP" sz="800" dirty="0">
                <a:solidFill>
                  <a:schemeClr val="tx1"/>
                </a:solidFill>
                <a:latin typeface="BIZ UDゴシック" panose="020B0400000000000000" pitchFamily="49" charset="-128"/>
                <a:ea typeface="BIZ UDゴシック" panose="020B0400000000000000" pitchFamily="49" charset="-128"/>
              </a:rPr>
              <a:t>1990</a:t>
            </a:r>
            <a:r>
              <a:rPr kumimoji="1" lang="ja-JP" altLang="en-US" sz="800" dirty="0">
                <a:solidFill>
                  <a:schemeClr val="tx1"/>
                </a:solidFill>
                <a:latin typeface="BIZ UDゴシック" panose="020B0400000000000000" pitchFamily="49" charset="-128"/>
                <a:ea typeface="BIZ UDゴシック" panose="020B0400000000000000" pitchFamily="49" charset="-128"/>
              </a:rPr>
              <a:t>年</a:t>
            </a:r>
            <a:endParaRPr kumimoji="1" lang="en-US" altLang="ja-JP" sz="800" dirty="0">
              <a:solidFill>
                <a:schemeClr val="tx1"/>
              </a:solidFill>
              <a:latin typeface="BIZ UDゴシック" panose="020B0400000000000000" pitchFamily="49" charset="-128"/>
              <a:ea typeface="BIZ UDゴシック" panose="020B0400000000000000" pitchFamily="49" charset="-128"/>
            </a:endParaRPr>
          </a:p>
        </p:txBody>
      </p:sp>
      <p:sp>
        <p:nvSpPr>
          <p:cNvPr id="20" name="角丸四角形 34">
            <a:extLst>
              <a:ext uri="{FF2B5EF4-FFF2-40B4-BE49-F238E27FC236}">
                <a16:creationId xmlns:a16="http://schemas.microsoft.com/office/drawing/2014/main" id="{270064A8-66E8-588F-2191-F214E00AD3F1}"/>
              </a:ext>
            </a:extLst>
          </p:cNvPr>
          <p:cNvSpPr/>
          <p:nvPr/>
        </p:nvSpPr>
        <p:spPr>
          <a:xfrm rot="21052183">
            <a:off x="3314236" y="5343691"/>
            <a:ext cx="973886" cy="198512"/>
          </a:xfrm>
          <a:prstGeom prst="roundRect">
            <a:avLst>
              <a:gd name="adj" fmla="val 9007"/>
            </a:avLst>
          </a:prstGeom>
          <a:noFill/>
          <a:ln>
            <a:noFill/>
          </a:ln>
        </p:spPr>
        <p:style>
          <a:lnRef idx="2">
            <a:schemeClr val="accent6"/>
          </a:lnRef>
          <a:fillRef idx="1">
            <a:schemeClr val="lt1"/>
          </a:fillRef>
          <a:effectRef idx="0">
            <a:schemeClr val="accent6"/>
          </a:effectRef>
          <a:fontRef idx="minor">
            <a:schemeClr val="dk1"/>
          </a:fontRef>
        </p:style>
        <p:txBody>
          <a:bodyPr rtlCol="0" anchor="ctr"/>
          <a:lstStyle/>
          <a:p>
            <a:r>
              <a:rPr kumimoji="1" lang="ja-JP" altLang="en-US" sz="800" dirty="0">
                <a:solidFill>
                  <a:schemeClr val="tx1"/>
                </a:solidFill>
                <a:latin typeface="BIZ UDゴシック" panose="020B0400000000000000" pitchFamily="49" charset="-128"/>
                <a:ea typeface="BIZ UDゴシック" panose="020B0400000000000000" pitchFamily="49" charset="-128"/>
              </a:rPr>
              <a:t>②</a:t>
            </a:r>
            <a:r>
              <a:rPr kumimoji="1" lang="en-US" altLang="ja-JP" sz="800" dirty="0">
                <a:solidFill>
                  <a:schemeClr val="tx1"/>
                </a:solidFill>
                <a:latin typeface="BIZ UDゴシック" panose="020B0400000000000000" pitchFamily="49" charset="-128"/>
                <a:ea typeface="BIZ UDゴシック" panose="020B0400000000000000" pitchFamily="49" charset="-128"/>
              </a:rPr>
              <a:t>1991</a:t>
            </a:r>
            <a:r>
              <a:rPr kumimoji="1" lang="ja-JP" altLang="en-US" sz="800" dirty="0">
                <a:solidFill>
                  <a:schemeClr val="tx1"/>
                </a:solidFill>
                <a:latin typeface="BIZ UDゴシック" panose="020B0400000000000000" pitchFamily="49" charset="-128"/>
                <a:ea typeface="BIZ UDゴシック" panose="020B0400000000000000" pitchFamily="49" charset="-128"/>
              </a:rPr>
              <a:t>～</a:t>
            </a:r>
            <a:r>
              <a:rPr kumimoji="1" lang="en-US" altLang="ja-JP" sz="800" dirty="0">
                <a:solidFill>
                  <a:schemeClr val="tx1"/>
                </a:solidFill>
                <a:latin typeface="BIZ UDゴシック" panose="020B0400000000000000" pitchFamily="49" charset="-128"/>
                <a:ea typeface="BIZ UDゴシック" panose="020B0400000000000000" pitchFamily="49" charset="-128"/>
              </a:rPr>
              <a:t>2012</a:t>
            </a:r>
            <a:r>
              <a:rPr kumimoji="1" lang="ja-JP" altLang="en-US" sz="800" dirty="0">
                <a:solidFill>
                  <a:schemeClr val="tx1"/>
                </a:solidFill>
                <a:latin typeface="BIZ UDゴシック" panose="020B0400000000000000" pitchFamily="49" charset="-128"/>
                <a:ea typeface="BIZ UDゴシック" panose="020B0400000000000000" pitchFamily="49" charset="-128"/>
              </a:rPr>
              <a:t>年</a:t>
            </a:r>
            <a:endParaRPr kumimoji="1" lang="en-US" altLang="ja-JP" sz="800" dirty="0">
              <a:solidFill>
                <a:schemeClr val="tx1"/>
              </a:solidFill>
              <a:latin typeface="BIZ UDゴシック" panose="020B0400000000000000" pitchFamily="49" charset="-128"/>
              <a:ea typeface="BIZ UDゴシック" panose="020B0400000000000000" pitchFamily="49" charset="-128"/>
            </a:endParaRPr>
          </a:p>
        </p:txBody>
      </p:sp>
      <p:sp>
        <p:nvSpPr>
          <p:cNvPr id="24" name="テキスト ボックス 23">
            <a:extLst>
              <a:ext uri="{FF2B5EF4-FFF2-40B4-BE49-F238E27FC236}">
                <a16:creationId xmlns:a16="http://schemas.microsoft.com/office/drawing/2014/main" id="{CDEBE893-B995-891E-0DBA-001C3B4E19F6}"/>
              </a:ext>
            </a:extLst>
          </p:cNvPr>
          <p:cNvSpPr txBox="1"/>
          <p:nvPr/>
        </p:nvSpPr>
        <p:spPr>
          <a:xfrm>
            <a:off x="2300621" y="1689432"/>
            <a:ext cx="855285" cy="276999"/>
          </a:xfrm>
          <a:prstGeom prst="rect">
            <a:avLst/>
          </a:prstGeom>
          <a:noFill/>
        </p:spPr>
        <p:txBody>
          <a:bodyPr wrap="square" rtlCol="0">
            <a:spAutoFit/>
          </a:bodyPr>
          <a:lstStyle/>
          <a:p>
            <a:r>
              <a:rPr lang="ja-JP" altLang="en-US" sz="1200" b="1" dirty="0">
                <a:latin typeface="BIZ UDゴシック" panose="020B0400000000000000" pitchFamily="49" charset="-128"/>
                <a:ea typeface="BIZ UDゴシック" panose="020B0400000000000000" pitchFamily="49" charset="-128"/>
              </a:rPr>
              <a:t>東京都</a:t>
            </a:r>
            <a:endParaRPr kumimoji="1" lang="ja-JP" altLang="en-US" sz="1200" b="1" dirty="0">
              <a:latin typeface="BIZ UDゴシック" panose="020B0400000000000000" pitchFamily="49" charset="-128"/>
              <a:ea typeface="BIZ UDゴシック" panose="020B0400000000000000" pitchFamily="49" charset="-128"/>
            </a:endParaRPr>
          </a:p>
        </p:txBody>
      </p:sp>
      <p:sp>
        <p:nvSpPr>
          <p:cNvPr id="25" name="テキスト ボックス 24">
            <a:extLst>
              <a:ext uri="{FF2B5EF4-FFF2-40B4-BE49-F238E27FC236}">
                <a16:creationId xmlns:a16="http://schemas.microsoft.com/office/drawing/2014/main" id="{1B54AE70-3AAE-0765-4A58-986F223B0813}"/>
              </a:ext>
            </a:extLst>
          </p:cNvPr>
          <p:cNvSpPr txBox="1"/>
          <p:nvPr/>
        </p:nvSpPr>
        <p:spPr>
          <a:xfrm>
            <a:off x="2317539" y="4225721"/>
            <a:ext cx="855285" cy="276999"/>
          </a:xfrm>
          <a:prstGeom prst="rect">
            <a:avLst/>
          </a:prstGeom>
          <a:noFill/>
        </p:spPr>
        <p:txBody>
          <a:bodyPr wrap="square" rtlCol="0">
            <a:spAutoFit/>
          </a:bodyPr>
          <a:lstStyle/>
          <a:p>
            <a:r>
              <a:rPr lang="ja-JP" altLang="en-US" sz="1200" b="1" dirty="0">
                <a:latin typeface="BIZ UDゴシック" panose="020B0400000000000000" pitchFamily="49" charset="-128"/>
                <a:ea typeface="BIZ UDゴシック" panose="020B0400000000000000" pitchFamily="49" charset="-128"/>
              </a:rPr>
              <a:t>大阪府</a:t>
            </a:r>
            <a:endParaRPr kumimoji="1" lang="ja-JP" altLang="en-US" sz="1200" b="1" dirty="0">
              <a:latin typeface="BIZ UDゴシック" panose="020B0400000000000000" pitchFamily="49" charset="-128"/>
              <a:ea typeface="BIZ UDゴシック" panose="020B0400000000000000" pitchFamily="49" charset="-128"/>
            </a:endParaRPr>
          </a:p>
        </p:txBody>
      </p:sp>
      <p:sp>
        <p:nvSpPr>
          <p:cNvPr id="32" name="正方形/長方形 31">
            <a:extLst>
              <a:ext uri="{FF2B5EF4-FFF2-40B4-BE49-F238E27FC236}">
                <a16:creationId xmlns:a16="http://schemas.microsoft.com/office/drawing/2014/main" id="{E7A28D3E-CF93-93D4-C710-6DFE2385FACE}"/>
              </a:ext>
            </a:extLst>
          </p:cNvPr>
          <p:cNvSpPr/>
          <p:nvPr/>
        </p:nvSpPr>
        <p:spPr>
          <a:xfrm>
            <a:off x="1169083" y="4468768"/>
            <a:ext cx="1803133" cy="506996"/>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700" dirty="0">
                <a:solidFill>
                  <a:schemeClr val="tx1"/>
                </a:solidFill>
                <a:latin typeface="BIZ UDゴシック" panose="020B0400000000000000" pitchFamily="49" charset="-128"/>
                <a:ea typeface="BIZ UDゴシック" panose="020B0400000000000000" pitchFamily="49" charset="-128"/>
              </a:rPr>
              <a:t>限界生産力について</a:t>
            </a:r>
            <a:endParaRPr kumimoji="1" lang="en-US" altLang="ja-JP" sz="700" dirty="0">
              <a:solidFill>
                <a:schemeClr val="tx1"/>
              </a:solidFill>
              <a:latin typeface="BIZ UDゴシック" panose="020B0400000000000000" pitchFamily="49" charset="-128"/>
              <a:ea typeface="BIZ UDゴシック" panose="020B0400000000000000" pitchFamily="49" charset="-128"/>
            </a:endParaRPr>
          </a:p>
          <a:p>
            <a:r>
              <a:rPr kumimoji="1" lang="ja-JP" altLang="en-US" sz="700" dirty="0">
                <a:solidFill>
                  <a:schemeClr val="tx1"/>
                </a:solidFill>
                <a:latin typeface="BIZ UDゴシック" panose="020B0400000000000000" pitchFamily="49" charset="-128"/>
                <a:ea typeface="BIZ UDゴシック" panose="020B0400000000000000" pitchFamily="49" charset="-128"/>
              </a:rPr>
              <a:t>①</a:t>
            </a:r>
            <a:r>
              <a:rPr kumimoji="1" lang="en-US" altLang="ja-JP" sz="700" dirty="0">
                <a:solidFill>
                  <a:schemeClr val="tx1"/>
                </a:solidFill>
                <a:latin typeface="BIZ UDゴシック" panose="020B0400000000000000" pitchFamily="49" charset="-128"/>
                <a:ea typeface="BIZ UDゴシック" panose="020B0400000000000000" pitchFamily="49" charset="-128"/>
              </a:rPr>
              <a:t>1970</a:t>
            </a:r>
            <a:r>
              <a:rPr kumimoji="1" lang="ja-JP" altLang="en-US" sz="700" dirty="0">
                <a:solidFill>
                  <a:schemeClr val="tx1"/>
                </a:solidFill>
                <a:latin typeface="BIZ UDゴシック" panose="020B0400000000000000" pitchFamily="49" charset="-128"/>
                <a:ea typeface="BIZ UDゴシック" panose="020B0400000000000000" pitchFamily="49" charset="-128"/>
              </a:rPr>
              <a:t>～</a:t>
            </a:r>
            <a:r>
              <a:rPr kumimoji="1" lang="en-US" altLang="ja-JP" sz="700" dirty="0">
                <a:solidFill>
                  <a:schemeClr val="tx1"/>
                </a:solidFill>
                <a:latin typeface="BIZ UDゴシック" panose="020B0400000000000000" pitchFamily="49" charset="-128"/>
                <a:ea typeface="BIZ UDゴシック" panose="020B0400000000000000" pitchFamily="49" charset="-128"/>
              </a:rPr>
              <a:t>1990</a:t>
            </a:r>
            <a:r>
              <a:rPr kumimoji="1" lang="ja-JP" altLang="en-US" sz="700" dirty="0">
                <a:solidFill>
                  <a:schemeClr val="tx1"/>
                </a:solidFill>
                <a:latin typeface="BIZ UDゴシック" panose="020B0400000000000000" pitchFamily="49" charset="-128"/>
                <a:ea typeface="BIZ UDゴシック" panose="020B0400000000000000" pitchFamily="49" charset="-128"/>
              </a:rPr>
              <a:t>年よりも②</a:t>
            </a:r>
            <a:r>
              <a:rPr kumimoji="1" lang="en-US" altLang="ja-JP" sz="700" dirty="0">
                <a:solidFill>
                  <a:schemeClr val="tx1"/>
                </a:solidFill>
                <a:latin typeface="BIZ UDゴシック" panose="020B0400000000000000" pitchFamily="49" charset="-128"/>
                <a:ea typeface="BIZ UDゴシック" panose="020B0400000000000000" pitchFamily="49" charset="-128"/>
              </a:rPr>
              <a:t>1991</a:t>
            </a:r>
            <a:r>
              <a:rPr kumimoji="1" lang="ja-JP" altLang="en-US" sz="700" dirty="0">
                <a:solidFill>
                  <a:schemeClr val="tx1"/>
                </a:solidFill>
                <a:latin typeface="BIZ UDゴシック" panose="020B0400000000000000" pitchFamily="49" charset="-128"/>
                <a:ea typeface="BIZ UDゴシック" panose="020B0400000000000000" pitchFamily="49" charset="-128"/>
              </a:rPr>
              <a:t>年～</a:t>
            </a:r>
            <a:r>
              <a:rPr kumimoji="1" lang="en-US" altLang="ja-JP" sz="700" dirty="0">
                <a:solidFill>
                  <a:schemeClr val="tx1"/>
                </a:solidFill>
                <a:latin typeface="BIZ UDゴシック" panose="020B0400000000000000" pitchFamily="49" charset="-128"/>
                <a:ea typeface="BIZ UDゴシック" panose="020B0400000000000000" pitchFamily="49" charset="-128"/>
              </a:rPr>
              <a:t>2012</a:t>
            </a:r>
            <a:r>
              <a:rPr kumimoji="1" lang="ja-JP" altLang="en-US" sz="700" dirty="0">
                <a:solidFill>
                  <a:schemeClr val="tx1"/>
                </a:solidFill>
                <a:latin typeface="BIZ UDゴシック" panose="020B0400000000000000" pitchFamily="49" charset="-128"/>
                <a:ea typeface="BIZ UDゴシック" panose="020B0400000000000000" pitchFamily="49" charset="-128"/>
              </a:rPr>
              <a:t>年のほうが低下している（グラフの傾きが小さくなっている）。</a:t>
            </a:r>
          </a:p>
        </p:txBody>
      </p:sp>
      <p:sp>
        <p:nvSpPr>
          <p:cNvPr id="12" name="角丸四角形 33">
            <a:extLst>
              <a:ext uri="{FF2B5EF4-FFF2-40B4-BE49-F238E27FC236}">
                <a16:creationId xmlns:a16="http://schemas.microsoft.com/office/drawing/2014/main" id="{1B794961-9C8A-06B9-B53A-7F62DDE54E6D}"/>
              </a:ext>
            </a:extLst>
          </p:cNvPr>
          <p:cNvSpPr/>
          <p:nvPr/>
        </p:nvSpPr>
        <p:spPr>
          <a:xfrm rot="20925605">
            <a:off x="7601528" y="5072427"/>
            <a:ext cx="1012123" cy="206202"/>
          </a:xfrm>
          <a:prstGeom prst="roundRect">
            <a:avLst>
              <a:gd name="adj" fmla="val 9007"/>
            </a:avLst>
          </a:prstGeom>
          <a:noFill/>
          <a:ln>
            <a:noFill/>
          </a:ln>
        </p:spPr>
        <p:style>
          <a:lnRef idx="2">
            <a:schemeClr val="accent6"/>
          </a:lnRef>
          <a:fillRef idx="1">
            <a:schemeClr val="lt1"/>
          </a:fillRef>
          <a:effectRef idx="0">
            <a:schemeClr val="accent6"/>
          </a:effectRef>
          <a:fontRef idx="minor">
            <a:schemeClr val="dk1"/>
          </a:fontRef>
        </p:style>
        <p:txBody>
          <a:bodyPr rtlCol="0" anchor="ctr"/>
          <a:lstStyle/>
          <a:p>
            <a:r>
              <a:rPr kumimoji="1" lang="ja-JP" altLang="en-US" sz="800" dirty="0">
                <a:solidFill>
                  <a:schemeClr val="tx1"/>
                </a:solidFill>
                <a:latin typeface="BIZ UDゴシック" panose="020B0400000000000000" pitchFamily="49" charset="-128"/>
                <a:ea typeface="BIZ UDゴシック" panose="020B0400000000000000" pitchFamily="49" charset="-128"/>
              </a:rPr>
              <a:t>①</a:t>
            </a:r>
            <a:r>
              <a:rPr kumimoji="1" lang="en-US" altLang="ja-JP" sz="800" dirty="0">
                <a:solidFill>
                  <a:schemeClr val="tx1"/>
                </a:solidFill>
                <a:latin typeface="BIZ UDゴシック" panose="020B0400000000000000" pitchFamily="49" charset="-128"/>
                <a:ea typeface="BIZ UDゴシック" panose="020B0400000000000000" pitchFamily="49" charset="-128"/>
              </a:rPr>
              <a:t>1970</a:t>
            </a:r>
            <a:r>
              <a:rPr kumimoji="1" lang="ja-JP" altLang="en-US" sz="800" dirty="0">
                <a:solidFill>
                  <a:schemeClr val="tx1"/>
                </a:solidFill>
                <a:latin typeface="BIZ UDゴシック" panose="020B0400000000000000" pitchFamily="49" charset="-128"/>
                <a:ea typeface="BIZ UDゴシック" panose="020B0400000000000000" pitchFamily="49" charset="-128"/>
              </a:rPr>
              <a:t>～</a:t>
            </a:r>
            <a:r>
              <a:rPr kumimoji="1" lang="en-US" altLang="ja-JP" sz="800" dirty="0">
                <a:solidFill>
                  <a:schemeClr val="tx1"/>
                </a:solidFill>
                <a:latin typeface="BIZ UDゴシック" panose="020B0400000000000000" pitchFamily="49" charset="-128"/>
                <a:ea typeface="BIZ UDゴシック" panose="020B0400000000000000" pitchFamily="49" charset="-128"/>
              </a:rPr>
              <a:t>1990</a:t>
            </a:r>
            <a:r>
              <a:rPr kumimoji="1" lang="ja-JP" altLang="en-US" sz="800" dirty="0">
                <a:solidFill>
                  <a:schemeClr val="tx1"/>
                </a:solidFill>
                <a:latin typeface="BIZ UDゴシック" panose="020B0400000000000000" pitchFamily="49" charset="-128"/>
                <a:ea typeface="BIZ UDゴシック" panose="020B0400000000000000" pitchFamily="49" charset="-128"/>
              </a:rPr>
              <a:t>年</a:t>
            </a:r>
            <a:endParaRPr kumimoji="1" lang="en-US" altLang="ja-JP" sz="800" dirty="0">
              <a:solidFill>
                <a:schemeClr val="tx1"/>
              </a:solidFill>
              <a:latin typeface="BIZ UDゴシック" panose="020B0400000000000000" pitchFamily="49" charset="-128"/>
              <a:ea typeface="BIZ UDゴシック" panose="020B0400000000000000" pitchFamily="49" charset="-128"/>
            </a:endParaRPr>
          </a:p>
        </p:txBody>
      </p:sp>
      <p:sp>
        <p:nvSpPr>
          <p:cNvPr id="31" name="角丸四角形 34">
            <a:extLst>
              <a:ext uri="{FF2B5EF4-FFF2-40B4-BE49-F238E27FC236}">
                <a16:creationId xmlns:a16="http://schemas.microsoft.com/office/drawing/2014/main" id="{D3A4AA7C-9B7D-3954-65B3-EDBA3097DDF0}"/>
              </a:ext>
            </a:extLst>
          </p:cNvPr>
          <p:cNvSpPr/>
          <p:nvPr/>
        </p:nvSpPr>
        <p:spPr>
          <a:xfrm rot="20876721">
            <a:off x="7707646" y="5171358"/>
            <a:ext cx="1182542" cy="402116"/>
          </a:xfrm>
          <a:prstGeom prst="roundRect">
            <a:avLst>
              <a:gd name="adj" fmla="val 9007"/>
            </a:avLst>
          </a:prstGeom>
          <a:noFill/>
          <a:ln>
            <a:noFill/>
          </a:ln>
        </p:spPr>
        <p:style>
          <a:lnRef idx="2">
            <a:schemeClr val="accent6"/>
          </a:lnRef>
          <a:fillRef idx="1">
            <a:schemeClr val="lt1"/>
          </a:fillRef>
          <a:effectRef idx="0">
            <a:schemeClr val="accent6"/>
          </a:effectRef>
          <a:fontRef idx="minor">
            <a:schemeClr val="dk1"/>
          </a:fontRef>
        </p:style>
        <p:txBody>
          <a:bodyPr rtlCol="0" anchor="ctr"/>
          <a:lstStyle/>
          <a:p>
            <a:r>
              <a:rPr kumimoji="1" lang="ja-JP" altLang="en-US" sz="800" dirty="0">
                <a:solidFill>
                  <a:schemeClr val="tx1"/>
                </a:solidFill>
                <a:latin typeface="BIZ UDゴシック" panose="020B0400000000000000" pitchFamily="49" charset="-128"/>
                <a:ea typeface="BIZ UDゴシック" panose="020B0400000000000000" pitchFamily="49" charset="-128"/>
              </a:rPr>
              <a:t>②</a:t>
            </a:r>
            <a:r>
              <a:rPr kumimoji="1" lang="en-US" altLang="ja-JP" sz="800" dirty="0">
                <a:solidFill>
                  <a:schemeClr val="tx1"/>
                </a:solidFill>
                <a:latin typeface="BIZ UDゴシック" panose="020B0400000000000000" pitchFamily="49" charset="-128"/>
                <a:ea typeface="BIZ UDゴシック" panose="020B0400000000000000" pitchFamily="49" charset="-128"/>
              </a:rPr>
              <a:t>1991</a:t>
            </a:r>
            <a:r>
              <a:rPr kumimoji="1" lang="ja-JP" altLang="en-US" sz="800" dirty="0">
                <a:solidFill>
                  <a:schemeClr val="tx1"/>
                </a:solidFill>
                <a:latin typeface="BIZ UDゴシック" panose="020B0400000000000000" pitchFamily="49" charset="-128"/>
                <a:ea typeface="BIZ UDゴシック" panose="020B0400000000000000" pitchFamily="49" charset="-128"/>
              </a:rPr>
              <a:t>～</a:t>
            </a:r>
            <a:r>
              <a:rPr kumimoji="1" lang="en-US" altLang="ja-JP" sz="800" dirty="0">
                <a:solidFill>
                  <a:schemeClr val="tx1"/>
                </a:solidFill>
                <a:latin typeface="BIZ UDゴシック" panose="020B0400000000000000" pitchFamily="49" charset="-128"/>
                <a:ea typeface="BIZ UDゴシック" panose="020B0400000000000000" pitchFamily="49" charset="-128"/>
              </a:rPr>
              <a:t>2012</a:t>
            </a:r>
            <a:r>
              <a:rPr kumimoji="1" lang="ja-JP" altLang="en-US" sz="800" dirty="0">
                <a:solidFill>
                  <a:schemeClr val="tx1"/>
                </a:solidFill>
                <a:latin typeface="BIZ UDゴシック" panose="020B0400000000000000" pitchFamily="49" charset="-128"/>
                <a:ea typeface="BIZ UDゴシック" panose="020B0400000000000000" pitchFamily="49" charset="-128"/>
              </a:rPr>
              <a:t>年</a:t>
            </a:r>
            <a:endParaRPr kumimoji="1" lang="en-US" altLang="ja-JP" sz="800" dirty="0">
              <a:solidFill>
                <a:schemeClr val="tx1"/>
              </a:solidFill>
              <a:latin typeface="BIZ UDゴシック" panose="020B0400000000000000" pitchFamily="49" charset="-128"/>
              <a:ea typeface="BIZ UDゴシック" panose="020B0400000000000000" pitchFamily="49" charset="-128"/>
            </a:endParaRPr>
          </a:p>
        </p:txBody>
      </p:sp>
    </p:spTree>
    <p:extLst>
      <p:ext uri="{BB962C8B-B14F-4D97-AF65-F5344CB8AC3E}">
        <p14:creationId xmlns:p14="http://schemas.microsoft.com/office/powerpoint/2010/main" val="364560564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直線コネクタ 4"/>
          <p:cNvCxnSpPr/>
          <p:nvPr/>
        </p:nvCxnSpPr>
        <p:spPr>
          <a:xfrm>
            <a:off x="216668" y="449732"/>
            <a:ext cx="8726251" cy="0"/>
          </a:xfrm>
          <a:prstGeom prst="line">
            <a:avLst/>
          </a:prstGeom>
        </p:spPr>
        <p:style>
          <a:lnRef idx="1">
            <a:schemeClr val="dk1"/>
          </a:lnRef>
          <a:fillRef idx="0">
            <a:schemeClr val="dk1"/>
          </a:fillRef>
          <a:effectRef idx="0">
            <a:schemeClr val="dk1"/>
          </a:effectRef>
          <a:fontRef idx="minor">
            <a:schemeClr val="tx1"/>
          </a:fontRef>
        </p:style>
      </p:cxnSp>
      <p:sp>
        <p:nvSpPr>
          <p:cNvPr id="30" name="正方形/長方形 29"/>
          <p:cNvSpPr/>
          <p:nvPr/>
        </p:nvSpPr>
        <p:spPr>
          <a:xfrm>
            <a:off x="335016" y="537744"/>
            <a:ext cx="8503417" cy="1040028"/>
          </a:xfrm>
          <a:prstGeom prst="rect">
            <a:avLst/>
          </a:prstGeom>
          <a:noFill/>
          <a:ln w="12700">
            <a:solidFill>
              <a:schemeClr val="tx1"/>
            </a:solidFill>
            <a:prstDash val="sysDash"/>
          </a:ln>
        </p:spPr>
        <p:style>
          <a:lnRef idx="2">
            <a:schemeClr val="accent6"/>
          </a:lnRef>
          <a:fillRef idx="1">
            <a:schemeClr val="lt1"/>
          </a:fillRef>
          <a:effectRef idx="0">
            <a:schemeClr val="accent6"/>
          </a:effectRef>
          <a:fontRef idx="minor">
            <a:schemeClr val="dk1"/>
          </a:fontRef>
        </p:style>
        <p:txBody>
          <a:bodyPr rtlCol="0" anchor="ctr"/>
          <a:lstStyle/>
          <a:p>
            <a:pPr marL="285750" indent="-285750">
              <a:buFont typeface="Wingdings" panose="05000000000000000000" pitchFamily="2" charset="2"/>
              <a:buChar char="p"/>
            </a:pPr>
            <a:r>
              <a:rPr lang="ja-JP" altLang="en-US" sz="1400" dirty="0">
                <a:solidFill>
                  <a:schemeClr val="tx1"/>
                </a:solidFill>
                <a:latin typeface="BIZ UDゴシック" panose="020B0400000000000000" pitchFamily="49" charset="-128"/>
                <a:ea typeface="BIZ UDゴシック" panose="020B0400000000000000" pitchFamily="49" charset="-128"/>
                <a:cs typeface="Meiryo UI" panose="020B0604030504040204" pitchFamily="50" charset="-128"/>
              </a:rPr>
              <a:t>国内の都道府県それぞれの「１人あたり県民所得（</a:t>
            </a:r>
            <a:r>
              <a:rPr lang="en-US" altLang="ja-JP" sz="1400" dirty="0">
                <a:solidFill>
                  <a:schemeClr val="tx1"/>
                </a:solidFill>
                <a:latin typeface="BIZ UDゴシック" panose="020B0400000000000000" pitchFamily="49" charset="-128"/>
                <a:ea typeface="BIZ UDゴシック" panose="020B0400000000000000" pitchFamily="49" charset="-128"/>
                <a:cs typeface="Meiryo UI" panose="020B0604030504040204" pitchFamily="50" charset="-128"/>
              </a:rPr>
              <a:t>2019</a:t>
            </a:r>
            <a:r>
              <a:rPr lang="ja-JP" altLang="en-US" sz="1400" dirty="0">
                <a:solidFill>
                  <a:schemeClr val="tx1"/>
                </a:solidFill>
                <a:latin typeface="BIZ UDゴシック" panose="020B0400000000000000" pitchFamily="49" charset="-128"/>
                <a:ea typeface="BIZ UDゴシック" panose="020B0400000000000000" pitchFamily="49" charset="-128"/>
                <a:cs typeface="Meiryo UI" panose="020B0604030504040204" pitchFamily="50" charset="-128"/>
              </a:rPr>
              <a:t>年度）」と、その伸び率（</a:t>
            </a:r>
            <a:r>
              <a:rPr lang="en-US" altLang="ja-JP" sz="1400" dirty="0">
                <a:solidFill>
                  <a:schemeClr val="tx1"/>
                </a:solidFill>
                <a:latin typeface="BIZ UDゴシック" panose="020B0400000000000000" pitchFamily="49" charset="-128"/>
                <a:ea typeface="BIZ UDゴシック" panose="020B0400000000000000" pitchFamily="49" charset="-128"/>
                <a:cs typeface="Meiryo UI" panose="020B0604030504040204" pitchFamily="50" charset="-128"/>
              </a:rPr>
              <a:t>2008</a:t>
            </a:r>
            <a:r>
              <a:rPr lang="ja-JP" altLang="en-US" sz="1400" dirty="0">
                <a:solidFill>
                  <a:schemeClr val="tx1"/>
                </a:solidFill>
                <a:latin typeface="BIZ UDゴシック" panose="020B0400000000000000" pitchFamily="49" charset="-128"/>
                <a:ea typeface="BIZ UDゴシック" panose="020B0400000000000000" pitchFamily="49" charset="-128"/>
                <a:cs typeface="Meiryo UI" panose="020B0604030504040204" pitchFamily="50" charset="-128"/>
              </a:rPr>
              <a:t>～</a:t>
            </a:r>
            <a:r>
              <a:rPr lang="en-US" altLang="ja-JP" sz="1400" dirty="0">
                <a:solidFill>
                  <a:schemeClr val="tx1"/>
                </a:solidFill>
                <a:latin typeface="BIZ UDゴシック" panose="020B0400000000000000" pitchFamily="49" charset="-128"/>
                <a:ea typeface="BIZ UDゴシック" panose="020B0400000000000000" pitchFamily="49" charset="-128"/>
                <a:cs typeface="Meiryo UI" panose="020B0604030504040204" pitchFamily="50" charset="-128"/>
              </a:rPr>
              <a:t>2019</a:t>
            </a:r>
            <a:r>
              <a:rPr lang="ja-JP" altLang="en-US" sz="1400" dirty="0">
                <a:solidFill>
                  <a:schemeClr val="tx1"/>
                </a:solidFill>
                <a:latin typeface="BIZ UDゴシック" panose="020B0400000000000000" pitchFamily="49" charset="-128"/>
                <a:ea typeface="BIZ UDゴシック" panose="020B0400000000000000" pitchFamily="49" charset="-128"/>
                <a:cs typeface="Meiryo UI" panose="020B0604030504040204" pitchFamily="50" charset="-128"/>
              </a:rPr>
              <a:t>年度）をみると、東京は、１人あたり県民所得は突出しているが、伸び率は高いとはいえない。</a:t>
            </a:r>
          </a:p>
        </p:txBody>
      </p:sp>
      <p:sp>
        <p:nvSpPr>
          <p:cNvPr id="13" name="スライド番号プレースホルダー 1"/>
          <p:cNvSpPr>
            <a:spLocks noGrp="1"/>
          </p:cNvSpPr>
          <p:nvPr>
            <p:ph type="sldNum" sz="quarter" idx="12"/>
          </p:nvPr>
        </p:nvSpPr>
        <p:spPr>
          <a:xfrm>
            <a:off x="6972300" y="6356350"/>
            <a:ext cx="2057400" cy="365125"/>
          </a:xfrm>
        </p:spPr>
        <p:txBody>
          <a:bodyPr/>
          <a:lstStyle/>
          <a:p>
            <a:fld id="{50F88186-B17D-4CE3-A887-D91699CF601C}" type="slidenum">
              <a:rPr kumimoji="1" lang="ja-JP" altLang="en-US" smtClean="0"/>
              <a:t>12</a:t>
            </a:fld>
            <a:endParaRPr kumimoji="1" lang="ja-JP" altLang="en-US"/>
          </a:p>
        </p:txBody>
      </p:sp>
      <p:sp>
        <p:nvSpPr>
          <p:cNvPr id="14" name="テキスト ボックス 13">
            <a:extLst>
              <a:ext uri="{FF2B5EF4-FFF2-40B4-BE49-F238E27FC236}">
                <a16:creationId xmlns:a16="http://schemas.microsoft.com/office/drawing/2014/main" id="{879977B0-A55C-671B-9A73-8C0A5B3A0661}"/>
              </a:ext>
            </a:extLst>
          </p:cNvPr>
          <p:cNvSpPr txBox="1"/>
          <p:nvPr/>
        </p:nvSpPr>
        <p:spPr>
          <a:xfrm>
            <a:off x="410476" y="1671389"/>
            <a:ext cx="7713107" cy="307777"/>
          </a:xfrm>
          <a:prstGeom prst="rect">
            <a:avLst/>
          </a:prstGeom>
          <a:noFill/>
        </p:spPr>
        <p:txBody>
          <a:bodyPr wrap="square" rtlCol="0">
            <a:spAutoFit/>
          </a:bodyPr>
          <a:lstStyle/>
          <a:p>
            <a:r>
              <a:rPr kumimoji="1" lang="ja-JP" altLang="en-US" sz="1400" b="1" dirty="0">
                <a:latin typeface="BIZ UDゴシック" panose="020B0400000000000000" pitchFamily="49" charset="-128"/>
                <a:ea typeface="BIZ UDゴシック" panose="020B0400000000000000" pitchFamily="49" charset="-128"/>
              </a:rPr>
              <a:t>■都道府県別の</a:t>
            </a:r>
            <a:r>
              <a:rPr kumimoji="1" lang="en-US" altLang="ja-JP" sz="1400" b="1" dirty="0">
                <a:latin typeface="BIZ UDゴシック" panose="020B0400000000000000" pitchFamily="49" charset="-128"/>
                <a:ea typeface="BIZ UDゴシック" panose="020B0400000000000000" pitchFamily="49" charset="-128"/>
              </a:rPr>
              <a:t>1</a:t>
            </a:r>
            <a:r>
              <a:rPr kumimoji="1" lang="ja-JP" altLang="en-US" sz="1400" b="1" dirty="0">
                <a:latin typeface="BIZ UDゴシック" panose="020B0400000000000000" pitchFamily="49" charset="-128"/>
                <a:ea typeface="BIZ UDゴシック" panose="020B0400000000000000" pitchFamily="49" charset="-128"/>
              </a:rPr>
              <a:t>人あたり県民所得</a:t>
            </a:r>
            <a:r>
              <a:rPr lang="ja-JP" altLang="en-US" sz="1400" b="1" dirty="0">
                <a:latin typeface="BIZ UDゴシック" panose="020B0400000000000000" pitchFamily="49" charset="-128"/>
                <a:ea typeface="BIZ UDゴシック" panose="020B0400000000000000" pitchFamily="49" charset="-128"/>
              </a:rPr>
              <a:t>（</a:t>
            </a:r>
            <a:r>
              <a:rPr lang="en-US" altLang="ja-JP" sz="1400" b="1" dirty="0">
                <a:latin typeface="BIZ UDゴシック" panose="020B0400000000000000" pitchFamily="49" charset="-128"/>
                <a:ea typeface="BIZ UDゴシック" panose="020B0400000000000000" pitchFamily="49" charset="-128"/>
              </a:rPr>
              <a:t>2019</a:t>
            </a:r>
            <a:r>
              <a:rPr lang="ja-JP" altLang="en-US" sz="1400" b="1" dirty="0">
                <a:latin typeface="BIZ UDゴシック" panose="020B0400000000000000" pitchFamily="49" charset="-128"/>
                <a:ea typeface="BIZ UDゴシック" panose="020B0400000000000000" pitchFamily="49" charset="-128"/>
              </a:rPr>
              <a:t>年度）と伸び率（</a:t>
            </a:r>
            <a:r>
              <a:rPr lang="en-US" altLang="ja-JP" sz="1400" b="1" dirty="0">
                <a:latin typeface="BIZ UDゴシック" panose="020B0400000000000000" pitchFamily="49" charset="-128"/>
                <a:ea typeface="BIZ UDゴシック" panose="020B0400000000000000" pitchFamily="49" charset="-128"/>
              </a:rPr>
              <a:t>2008</a:t>
            </a:r>
            <a:r>
              <a:rPr lang="ja-JP" altLang="en-US" sz="1400" b="1" dirty="0">
                <a:latin typeface="BIZ UDゴシック" panose="020B0400000000000000" pitchFamily="49" charset="-128"/>
                <a:ea typeface="BIZ UDゴシック" panose="020B0400000000000000" pitchFamily="49" charset="-128"/>
              </a:rPr>
              <a:t>～</a:t>
            </a:r>
            <a:r>
              <a:rPr lang="en-US" altLang="ja-JP" sz="1400" b="1" dirty="0">
                <a:latin typeface="BIZ UDゴシック" panose="020B0400000000000000" pitchFamily="49" charset="-128"/>
                <a:ea typeface="BIZ UDゴシック" panose="020B0400000000000000" pitchFamily="49" charset="-128"/>
              </a:rPr>
              <a:t>2019</a:t>
            </a:r>
            <a:r>
              <a:rPr lang="ja-JP" altLang="en-US" sz="1400" b="1" dirty="0">
                <a:latin typeface="BIZ UDゴシック" panose="020B0400000000000000" pitchFamily="49" charset="-128"/>
                <a:ea typeface="BIZ UDゴシック" panose="020B0400000000000000" pitchFamily="49" charset="-128"/>
              </a:rPr>
              <a:t>年度）</a:t>
            </a:r>
            <a:endParaRPr lang="ja-JP" altLang="en-US" sz="1100" dirty="0">
              <a:latin typeface="BIZ UDゴシック" panose="020B0400000000000000" pitchFamily="49" charset="-128"/>
              <a:ea typeface="BIZ UDゴシック" panose="020B0400000000000000" pitchFamily="49" charset="-128"/>
            </a:endParaRPr>
          </a:p>
        </p:txBody>
      </p:sp>
      <p:sp>
        <p:nvSpPr>
          <p:cNvPr id="15" name="テキスト ボックス 14">
            <a:extLst>
              <a:ext uri="{FF2B5EF4-FFF2-40B4-BE49-F238E27FC236}">
                <a16:creationId xmlns:a16="http://schemas.microsoft.com/office/drawing/2014/main" id="{B3F5EC67-CA49-FBF9-99AB-7169547997AD}"/>
              </a:ext>
            </a:extLst>
          </p:cNvPr>
          <p:cNvSpPr txBox="1"/>
          <p:nvPr/>
        </p:nvSpPr>
        <p:spPr>
          <a:xfrm>
            <a:off x="3653520" y="6458317"/>
            <a:ext cx="5184913" cy="261610"/>
          </a:xfrm>
          <a:prstGeom prst="rect">
            <a:avLst/>
          </a:prstGeom>
          <a:noFill/>
        </p:spPr>
        <p:txBody>
          <a:bodyPr wrap="square" rtlCol="0">
            <a:spAutoFit/>
          </a:bodyPr>
          <a:lstStyle/>
          <a:p>
            <a:r>
              <a:rPr lang="ja-JP" altLang="en-US" sz="1100" dirty="0">
                <a:latin typeface="BIZ UDゴシック" panose="020B0400000000000000" pitchFamily="49" charset="-128"/>
                <a:ea typeface="BIZ UDゴシック" panose="020B0400000000000000" pitchFamily="49" charset="-128"/>
              </a:rPr>
              <a:t>出典：内閣府「国民経済計算」「県民経済計算」をもとに副首都推進局で作成</a:t>
            </a:r>
            <a:endParaRPr lang="en-US" altLang="ja-JP" sz="1100" dirty="0">
              <a:latin typeface="BIZ UDゴシック" panose="020B0400000000000000" pitchFamily="49" charset="-128"/>
              <a:ea typeface="BIZ UDゴシック" panose="020B0400000000000000" pitchFamily="49" charset="-128"/>
            </a:endParaRPr>
          </a:p>
        </p:txBody>
      </p:sp>
      <p:sp>
        <p:nvSpPr>
          <p:cNvPr id="4" name="正方形/長方形 3">
            <a:extLst>
              <a:ext uri="{FF2B5EF4-FFF2-40B4-BE49-F238E27FC236}">
                <a16:creationId xmlns:a16="http://schemas.microsoft.com/office/drawing/2014/main" id="{0C75757C-6344-591D-A952-8F1DB12505BF}"/>
              </a:ext>
            </a:extLst>
          </p:cNvPr>
          <p:cNvSpPr/>
          <p:nvPr/>
        </p:nvSpPr>
        <p:spPr>
          <a:xfrm>
            <a:off x="-9561" y="59691"/>
            <a:ext cx="9039261" cy="400110"/>
          </a:xfrm>
          <a:prstGeom prst="rect">
            <a:avLst/>
          </a:prstGeom>
        </p:spPr>
        <p:txBody>
          <a:bodyPr wrap="square">
            <a:spAutoFit/>
          </a:bodyPr>
          <a:lstStyle/>
          <a:p>
            <a:r>
              <a:rPr lang="ja-JP" altLang="en-US" sz="2000" b="1" dirty="0">
                <a:latin typeface="BIZ UDゴシック" panose="020B0400000000000000" pitchFamily="49" charset="-128"/>
                <a:ea typeface="BIZ UDゴシック" panose="020B0400000000000000" pitchFamily="49" charset="-128"/>
              </a:rPr>
              <a:t>　２（５）東京、大阪、愛知の１人あたり県民所得とその伸び率</a:t>
            </a:r>
            <a:endParaRPr lang="en-US" altLang="ja-JP" sz="2000" b="1" dirty="0">
              <a:latin typeface="BIZ UDゴシック" panose="020B0400000000000000" pitchFamily="49" charset="-128"/>
              <a:ea typeface="BIZ UDゴシック" panose="020B0400000000000000" pitchFamily="49" charset="-128"/>
            </a:endParaRPr>
          </a:p>
        </p:txBody>
      </p:sp>
      <p:sp>
        <p:nvSpPr>
          <p:cNvPr id="3" name="テキスト ボックス 2">
            <a:extLst>
              <a:ext uri="{FF2B5EF4-FFF2-40B4-BE49-F238E27FC236}">
                <a16:creationId xmlns:a16="http://schemas.microsoft.com/office/drawing/2014/main" id="{71359705-93F1-9708-4E42-B83FF7C0D3FD}"/>
              </a:ext>
            </a:extLst>
          </p:cNvPr>
          <p:cNvSpPr txBox="1"/>
          <p:nvPr/>
        </p:nvSpPr>
        <p:spPr>
          <a:xfrm>
            <a:off x="117033" y="2421854"/>
            <a:ext cx="898236" cy="215444"/>
          </a:xfrm>
          <a:prstGeom prst="rect">
            <a:avLst/>
          </a:prstGeom>
          <a:noFill/>
        </p:spPr>
        <p:txBody>
          <a:bodyPr wrap="square" rtlCol="0">
            <a:spAutoFit/>
          </a:bodyPr>
          <a:lstStyle/>
          <a:p>
            <a:r>
              <a:rPr lang="ja-JP" altLang="en-US" sz="800" dirty="0">
                <a:latin typeface="BIZ UDゴシック" panose="020B0400000000000000" pitchFamily="49" charset="-128"/>
                <a:ea typeface="BIZ UDゴシック" panose="020B0400000000000000" pitchFamily="49" charset="-128"/>
              </a:rPr>
              <a:t>単位：千円</a:t>
            </a:r>
            <a:endParaRPr lang="en-US" altLang="ja-JP" sz="800" dirty="0">
              <a:latin typeface="BIZ UDゴシック" panose="020B0400000000000000" pitchFamily="49" charset="-128"/>
              <a:ea typeface="BIZ UDゴシック" panose="020B0400000000000000" pitchFamily="49" charset="-128"/>
            </a:endParaRPr>
          </a:p>
        </p:txBody>
      </p:sp>
      <p:pic>
        <p:nvPicPr>
          <p:cNvPr id="10" name="図 9">
            <a:extLst>
              <a:ext uri="{FF2B5EF4-FFF2-40B4-BE49-F238E27FC236}">
                <a16:creationId xmlns:a16="http://schemas.microsoft.com/office/drawing/2014/main" id="{F326FC94-8BE4-C983-F25E-28E6F7B8F702}"/>
              </a:ext>
            </a:extLst>
          </p:cNvPr>
          <p:cNvPicPr>
            <a:picLocks noChangeAspect="1"/>
          </p:cNvPicPr>
          <p:nvPr/>
        </p:nvPicPr>
        <p:blipFill>
          <a:blip r:embed="rId2"/>
          <a:stretch>
            <a:fillRect/>
          </a:stretch>
        </p:blipFill>
        <p:spPr>
          <a:xfrm>
            <a:off x="-9561" y="2230482"/>
            <a:ext cx="9144000" cy="4358640"/>
          </a:xfrm>
          <a:prstGeom prst="rect">
            <a:avLst/>
          </a:prstGeom>
        </p:spPr>
      </p:pic>
    </p:spTree>
    <p:extLst>
      <p:ext uri="{BB962C8B-B14F-4D97-AF65-F5344CB8AC3E}">
        <p14:creationId xmlns:p14="http://schemas.microsoft.com/office/powerpoint/2010/main" val="407602520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直線コネクタ 4"/>
          <p:cNvCxnSpPr/>
          <p:nvPr/>
        </p:nvCxnSpPr>
        <p:spPr>
          <a:xfrm>
            <a:off x="216668" y="449732"/>
            <a:ext cx="8726251" cy="0"/>
          </a:xfrm>
          <a:prstGeom prst="line">
            <a:avLst/>
          </a:prstGeom>
        </p:spPr>
        <p:style>
          <a:lnRef idx="1">
            <a:schemeClr val="dk1"/>
          </a:lnRef>
          <a:fillRef idx="0">
            <a:schemeClr val="dk1"/>
          </a:fillRef>
          <a:effectRef idx="0">
            <a:schemeClr val="dk1"/>
          </a:effectRef>
          <a:fontRef idx="minor">
            <a:schemeClr val="tx1"/>
          </a:fontRef>
        </p:style>
      </p:cxnSp>
      <p:sp>
        <p:nvSpPr>
          <p:cNvPr id="30" name="正方形/長方形 29"/>
          <p:cNvSpPr/>
          <p:nvPr/>
        </p:nvSpPr>
        <p:spPr>
          <a:xfrm>
            <a:off x="328083" y="522385"/>
            <a:ext cx="8503417" cy="1506779"/>
          </a:xfrm>
          <a:prstGeom prst="rect">
            <a:avLst/>
          </a:prstGeom>
          <a:noFill/>
          <a:ln w="12700">
            <a:solidFill>
              <a:schemeClr val="tx1"/>
            </a:solidFill>
            <a:prstDash val="sysDash"/>
          </a:ln>
        </p:spPr>
        <p:style>
          <a:lnRef idx="2">
            <a:schemeClr val="accent6"/>
          </a:lnRef>
          <a:fillRef idx="1">
            <a:schemeClr val="lt1"/>
          </a:fillRef>
          <a:effectRef idx="0">
            <a:schemeClr val="accent6"/>
          </a:effectRef>
          <a:fontRef idx="minor">
            <a:schemeClr val="dk1"/>
          </a:fontRef>
        </p:style>
        <p:txBody>
          <a:bodyPr rtlCol="0" anchor="ctr"/>
          <a:lstStyle/>
          <a:p>
            <a:pPr marL="285750" indent="-285750">
              <a:buFont typeface="Wingdings" panose="05000000000000000000" pitchFamily="2" charset="2"/>
              <a:buChar char="p"/>
            </a:pPr>
            <a:r>
              <a:rPr lang="ja-JP" altLang="en-US" sz="1400" dirty="0">
                <a:solidFill>
                  <a:schemeClr val="tx1"/>
                </a:solidFill>
                <a:latin typeface="BIZ UDゴシック" panose="020B0400000000000000" pitchFamily="49" charset="-128"/>
                <a:ea typeface="BIZ UDゴシック" panose="020B0400000000000000" pitchFamily="49" charset="-128"/>
                <a:cs typeface="Meiryo UI" panose="020B0604030504040204" pitchFamily="50" charset="-128"/>
              </a:rPr>
              <a:t>日本の首都圏の通勤に要する平均時間は、ロンドン、ニューヨーク、パリと比べて、</a:t>
            </a:r>
            <a:r>
              <a:rPr lang="en-US" altLang="ja-JP" sz="1400" dirty="0">
                <a:solidFill>
                  <a:schemeClr val="tx1"/>
                </a:solidFill>
                <a:latin typeface="BIZ UDゴシック" panose="020B0400000000000000" pitchFamily="49" charset="-128"/>
                <a:ea typeface="BIZ UDゴシック" panose="020B0400000000000000" pitchFamily="49" charset="-128"/>
                <a:cs typeface="Meiryo UI" panose="020B0604030504040204" pitchFamily="50" charset="-128"/>
              </a:rPr>
              <a:t>30</a:t>
            </a:r>
            <a:r>
              <a:rPr lang="ja-JP" altLang="en-US" sz="1400" dirty="0">
                <a:solidFill>
                  <a:schemeClr val="tx1"/>
                </a:solidFill>
                <a:latin typeface="BIZ UDゴシック" panose="020B0400000000000000" pitchFamily="49" charset="-128"/>
                <a:ea typeface="BIZ UDゴシック" panose="020B0400000000000000" pitchFamily="49" charset="-128"/>
                <a:cs typeface="Meiryo UI" panose="020B0604030504040204" pitchFamily="50" charset="-128"/>
              </a:rPr>
              <a:t>分程度長い。</a:t>
            </a:r>
            <a:endParaRPr lang="en-US" altLang="ja-JP" sz="1400" dirty="0">
              <a:solidFill>
                <a:schemeClr val="tx1"/>
              </a:solidFill>
              <a:latin typeface="BIZ UDゴシック" panose="020B0400000000000000" pitchFamily="49" charset="-128"/>
              <a:ea typeface="BIZ UDゴシック" panose="020B0400000000000000" pitchFamily="49" charset="-128"/>
              <a:cs typeface="Meiryo UI" panose="020B0604030504040204" pitchFamily="50" charset="-128"/>
            </a:endParaRPr>
          </a:p>
          <a:p>
            <a:pPr marL="285750" indent="-285750">
              <a:buFont typeface="Wingdings" panose="05000000000000000000" pitchFamily="2" charset="2"/>
              <a:buChar char="p"/>
            </a:pPr>
            <a:r>
              <a:rPr lang="ja-JP" altLang="en-US" sz="1400" dirty="0">
                <a:solidFill>
                  <a:schemeClr val="tx1"/>
                </a:solidFill>
                <a:latin typeface="BIZ UDゴシック" panose="020B0400000000000000" pitchFamily="49" charset="-128"/>
                <a:ea typeface="BIZ UDゴシック" panose="020B0400000000000000" pitchFamily="49" charset="-128"/>
                <a:cs typeface="Meiryo UI" panose="020B0604030504040204" pitchFamily="50" charset="-128"/>
              </a:rPr>
              <a:t>通勤時間を各都道府県の所定内給与で費用換算したところ、東京の値が最も高く、また、首都圏が上位を占めている状況。</a:t>
            </a:r>
            <a:endParaRPr lang="en-US" altLang="ja-JP" sz="1400" dirty="0">
              <a:solidFill>
                <a:schemeClr val="tx1"/>
              </a:solidFill>
              <a:latin typeface="BIZ UDゴシック" panose="020B0400000000000000" pitchFamily="49" charset="-128"/>
              <a:ea typeface="BIZ UDゴシック" panose="020B0400000000000000" pitchFamily="49" charset="-128"/>
              <a:cs typeface="Meiryo UI" panose="020B0604030504040204" pitchFamily="50" charset="-128"/>
            </a:endParaRPr>
          </a:p>
          <a:p>
            <a:pPr marL="285750" indent="-285750">
              <a:buFont typeface="Wingdings" panose="05000000000000000000" pitchFamily="2" charset="2"/>
              <a:buChar char="p"/>
            </a:pPr>
            <a:r>
              <a:rPr lang="ja-JP" altLang="en-US" sz="1400" dirty="0">
                <a:solidFill>
                  <a:schemeClr val="tx1"/>
                </a:solidFill>
                <a:latin typeface="BIZ UDゴシック" panose="020B0400000000000000" pitchFamily="49" charset="-128"/>
                <a:ea typeface="BIZ UDゴシック" panose="020B0400000000000000" pitchFamily="49" charset="-128"/>
                <a:cs typeface="Meiryo UI" panose="020B0604030504040204" pitchFamily="50" charset="-128"/>
              </a:rPr>
              <a:t>長い通勤時間により、「多様な社会参加やインフォーマルなコミュニケーションの時間の確保が難しい」といった意見がある。</a:t>
            </a:r>
            <a:endParaRPr lang="en-US" altLang="ja-JP" sz="1400" dirty="0">
              <a:solidFill>
                <a:schemeClr val="tx1"/>
              </a:solidFill>
              <a:latin typeface="BIZ UDゴシック" panose="020B0400000000000000" pitchFamily="49" charset="-128"/>
              <a:ea typeface="BIZ UDゴシック" panose="020B0400000000000000" pitchFamily="49" charset="-128"/>
              <a:cs typeface="Meiryo UI" panose="020B0604030504040204" pitchFamily="50" charset="-128"/>
            </a:endParaRPr>
          </a:p>
        </p:txBody>
      </p:sp>
      <p:sp>
        <p:nvSpPr>
          <p:cNvPr id="31" name="テキスト ボックス 30"/>
          <p:cNvSpPr txBox="1"/>
          <p:nvPr/>
        </p:nvSpPr>
        <p:spPr>
          <a:xfrm>
            <a:off x="4314689" y="2163260"/>
            <a:ext cx="4628230" cy="523220"/>
          </a:xfrm>
          <a:prstGeom prst="rect">
            <a:avLst/>
          </a:prstGeom>
          <a:noFill/>
        </p:spPr>
        <p:txBody>
          <a:bodyPr wrap="square" rtlCol="0">
            <a:spAutoFit/>
          </a:bodyPr>
          <a:lstStyle/>
          <a:p>
            <a:r>
              <a:rPr kumimoji="1" lang="ja-JP" altLang="en-US" sz="1400" b="1" dirty="0">
                <a:latin typeface="BIZ UDゴシック" panose="020B0400000000000000" pitchFamily="49" charset="-128"/>
                <a:ea typeface="BIZ UDゴシック" panose="020B0400000000000000" pitchFamily="49" charset="-128"/>
              </a:rPr>
              <a:t>■</a:t>
            </a:r>
            <a:r>
              <a:rPr lang="ja-JP" altLang="en-US" sz="1400" b="1" dirty="0">
                <a:latin typeface="BIZ UDゴシック" panose="020B0400000000000000" pitchFamily="49" charset="-128"/>
                <a:ea typeface="BIZ UDゴシック" panose="020B0400000000000000" pitchFamily="49" charset="-128"/>
              </a:rPr>
              <a:t>　都道府県別の通勤時間の費用換算（月単位）</a:t>
            </a:r>
            <a:endParaRPr lang="en-US" altLang="ja-JP" sz="1400" b="1" dirty="0">
              <a:latin typeface="BIZ UDゴシック" panose="020B0400000000000000" pitchFamily="49" charset="-128"/>
              <a:ea typeface="BIZ UDゴシック" panose="020B0400000000000000" pitchFamily="49" charset="-128"/>
            </a:endParaRPr>
          </a:p>
          <a:p>
            <a:r>
              <a:rPr kumimoji="1" lang="ja-JP" altLang="en-US" sz="1400" b="1" dirty="0">
                <a:latin typeface="BIZ UDゴシック" panose="020B0400000000000000" pitchFamily="49" charset="-128"/>
                <a:ea typeface="BIZ UDゴシック" panose="020B0400000000000000" pitchFamily="49" charset="-128"/>
              </a:rPr>
              <a:t>　　（平成</a:t>
            </a:r>
            <a:r>
              <a:rPr kumimoji="1" lang="en-US" altLang="ja-JP" sz="1400" b="1" dirty="0">
                <a:latin typeface="BIZ UDゴシック" panose="020B0400000000000000" pitchFamily="49" charset="-128"/>
                <a:ea typeface="BIZ UDゴシック" panose="020B0400000000000000" pitchFamily="49" charset="-128"/>
              </a:rPr>
              <a:t>30</a:t>
            </a:r>
            <a:r>
              <a:rPr kumimoji="1" lang="ja-JP" altLang="en-US" sz="1400" b="1" dirty="0">
                <a:latin typeface="BIZ UDゴシック" panose="020B0400000000000000" pitchFamily="49" charset="-128"/>
                <a:ea typeface="BIZ UDゴシック" panose="020B0400000000000000" pitchFamily="49" charset="-128"/>
              </a:rPr>
              <a:t>年の通勤時間ベース）</a:t>
            </a:r>
          </a:p>
        </p:txBody>
      </p:sp>
      <p:sp>
        <p:nvSpPr>
          <p:cNvPr id="33" name="テキスト ボックス 32">
            <a:extLst>
              <a:ext uri="{FF2B5EF4-FFF2-40B4-BE49-F238E27FC236}">
                <a16:creationId xmlns:a16="http://schemas.microsoft.com/office/drawing/2014/main" id="{C04CD1B5-F732-4A5C-A8C2-0AE547D85819}"/>
              </a:ext>
            </a:extLst>
          </p:cNvPr>
          <p:cNvSpPr txBox="1"/>
          <p:nvPr/>
        </p:nvSpPr>
        <p:spPr>
          <a:xfrm>
            <a:off x="4393173" y="5827113"/>
            <a:ext cx="4636528" cy="430887"/>
          </a:xfrm>
          <a:prstGeom prst="rect">
            <a:avLst/>
          </a:prstGeom>
          <a:noFill/>
        </p:spPr>
        <p:txBody>
          <a:bodyPr wrap="square" rtlCol="0">
            <a:spAutoFit/>
          </a:bodyPr>
          <a:lstStyle/>
          <a:p>
            <a:r>
              <a:rPr lang="ja-JP" altLang="en-US" sz="1100" dirty="0">
                <a:latin typeface="BIZ UDゴシック" panose="020B0400000000000000" pitchFamily="49" charset="-128"/>
                <a:ea typeface="BIZ UDゴシック" panose="020B0400000000000000" pitchFamily="49" charset="-128"/>
              </a:rPr>
              <a:t>出典</a:t>
            </a:r>
            <a:r>
              <a:rPr lang="ja-JP" altLang="en-US" sz="1100" dirty="0">
                <a:latin typeface="BIZ UDゴシック" panose="020B0400000000000000" pitchFamily="49" charset="-128"/>
                <a:ea typeface="BIZ UDゴシック" panose="020B0400000000000000" pitchFamily="49" charset="-128"/>
                <a:sym typeface="Wingdings" panose="05000000000000000000" pitchFamily="2" charset="2"/>
              </a:rPr>
              <a:t>：</a:t>
            </a:r>
            <a:r>
              <a:rPr lang="ja-JP" altLang="en-US" sz="1100" dirty="0">
                <a:latin typeface="BIZ UDゴシック" panose="020B0400000000000000" pitchFamily="49" charset="-128"/>
                <a:ea typeface="BIZ UDゴシック" panose="020B0400000000000000" pitchFamily="49" charset="-128"/>
              </a:rPr>
              <a:t>国土交通省「企業等の東京一極集中に関する懇談会とりまとめ（参考資料）」を</a:t>
            </a:r>
            <a:r>
              <a:rPr lang="ja-JP" altLang="en-US" sz="1100">
                <a:latin typeface="BIZ UDゴシック" panose="020B0400000000000000" pitchFamily="49" charset="-128"/>
                <a:ea typeface="BIZ UDゴシック" panose="020B0400000000000000" pitchFamily="49" charset="-128"/>
              </a:rPr>
              <a:t>もとに副首都</a:t>
            </a:r>
            <a:r>
              <a:rPr lang="ja-JP" altLang="en-US" sz="1100" dirty="0">
                <a:latin typeface="BIZ UDゴシック" panose="020B0400000000000000" pitchFamily="49" charset="-128"/>
                <a:ea typeface="BIZ UDゴシック" panose="020B0400000000000000" pitchFamily="49" charset="-128"/>
              </a:rPr>
              <a:t>推進局で一部加工</a:t>
            </a:r>
            <a:endParaRPr lang="en-US" altLang="ja-JP" sz="1100" dirty="0">
              <a:latin typeface="BIZ UDゴシック" panose="020B0400000000000000" pitchFamily="49" charset="-128"/>
              <a:ea typeface="BIZ UDゴシック" panose="020B0400000000000000" pitchFamily="49" charset="-128"/>
            </a:endParaRPr>
          </a:p>
        </p:txBody>
      </p:sp>
      <p:sp>
        <p:nvSpPr>
          <p:cNvPr id="3" name="スライド番号プレースホルダー 2"/>
          <p:cNvSpPr>
            <a:spLocks noGrp="1"/>
          </p:cNvSpPr>
          <p:nvPr>
            <p:ph type="sldNum" sz="quarter" idx="12"/>
          </p:nvPr>
        </p:nvSpPr>
        <p:spPr>
          <a:xfrm>
            <a:off x="7172000" y="5960710"/>
            <a:ext cx="2057400" cy="365125"/>
          </a:xfrm>
        </p:spPr>
        <p:txBody>
          <a:bodyPr/>
          <a:lstStyle/>
          <a:p>
            <a:fld id="{50F88186-B17D-4CE3-A887-D91699CF601C}" type="slidenum">
              <a:rPr kumimoji="1" lang="ja-JP" altLang="en-US" smtClean="0"/>
              <a:t>13</a:t>
            </a:fld>
            <a:endParaRPr kumimoji="1" lang="ja-JP" altLang="en-US" dirty="0"/>
          </a:p>
        </p:txBody>
      </p:sp>
      <p:sp>
        <p:nvSpPr>
          <p:cNvPr id="4" name="テキスト ボックス 3">
            <a:extLst>
              <a:ext uri="{FF2B5EF4-FFF2-40B4-BE49-F238E27FC236}">
                <a16:creationId xmlns:a16="http://schemas.microsoft.com/office/drawing/2014/main" id="{3FBAE97F-486B-E32D-94C4-72DABA25349C}"/>
              </a:ext>
            </a:extLst>
          </p:cNvPr>
          <p:cNvSpPr txBox="1"/>
          <p:nvPr/>
        </p:nvSpPr>
        <p:spPr>
          <a:xfrm>
            <a:off x="312481" y="2163260"/>
            <a:ext cx="4162494" cy="307776"/>
          </a:xfrm>
          <a:prstGeom prst="rect">
            <a:avLst/>
          </a:prstGeom>
          <a:noFill/>
        </p:spPr>
        <p:txBody>
          <a:bodyPr wrap="square" rtlCol="0">
            <a:spAutoFit/>
          </a:bodyPr>
          <a:lstStyle/>
          <a:p>
            <a:r>
              <a:rPr kumimoji="1" lang="ja-JP" altLang="en-US" sz="1400" b="1" dirty="0">
                <a:latin typeface="BIZ UDゴシック" panose="020B0400000000000000" pitchFamily="49" charset="-128"/>
                <a:ea typeface="BIZ UDゴシック" panose="020B0400000000000000" pitchFamily="49" charset="-128"/>
              </a:rPr>
              <a:t>■</a:t>
            </a:r>
            <a:r>
              <a:rPr lang="ja-JP" altLang="en-US" sz="1400" b="1" dirty="0">
                <a:latin typeface="BIZ UDゴシック" panose="020B0400000000000000" pitchFamily="49" charset="-128"/>
                <a:ea typeface="BIZ UDゴシック" panose="020B0400000000000000" pitchFamily="49" charset="-128"/>
              </a:rPr>
              <a:t>　都市別平均通勤時間（片道）の国際比較</a:t>
            </a:r>
          </a:p>
        </p:txBody>
      </p:sp>
      <p:pic>
        <p:nvPicPr>
          <p:cNvPr id="7" name="図 6">
            <a:extLst>
              <a:ext uri="{FF2B5EF4-FFF2-40B4-BE49-F238E27FC236}">
                <a16:creationId xmlns:a16="http://schemas.microsoft.com/office/drawing/2014/main" id="{4E3D206B-5752-0CBB-5D00-419557A696B8}"/>
              </a:ext>
            </a:extLst>
          </p:cNvPr>
          <p:cNvPicPr>
            <a:picLocks noChangeAspect="1"/>
          </p:cNvPicPr>
          <p:nvPr/>
        </p:nvPicPr>
        <p:blipFill>
          <a:blip r:embed="rId2"/>
          <a:stretch>
            <a:fillRect/>
          </a:stretch>
        </p:blipFill>
        <p:spPr>
          <a:xfrm>
            <a:off x="0" y="2847943"/>
            <a:ext cx="3993772" cy="2995330"/>
          </a:xfrm>
          <a:prstGeom prst="rect">
            <a:avLst/>
          </a:prstGeom>
        </p:spPr>
      </p:pic>
      <p:sp>
        <p:nvSpPr>
          <p:cNvPr id="8" name="テキスト ボックス 7">
            <a:extLst>
              <a:ext uri="{FF2B5EF4-FFF2-40B4-BE49-F238E27FC236}">
                <a16:creationId xmlns:a16="http://schemas.microsoft.com/office/drawing/2014/main" id="{C225E280-E2FB-45F5-60B7-9A08AAD3391C}"/>
              </a:ext>
            </a:extLst>
          </p:cNvPr>
          <p:cNvSpPr txBox="1"/>
          <p:nvPr/>
        </p:nvSpPr>
        <p:spPr>
          <a:xfrm>
            <a:off x="1089964" y="5811238"/>
            <a:ext cx="3103508" cy="261610"/>
          </a:xfrm>
          <a:prstGeom prst="rect">
            <a:avLst/>
          </a:prstGeom>
          <a:noFill/>
        </p:spPr>
        <p:txBody>
          <a:bodyPr wrap="square" rtlCol="0">
            <a:spAutoFit/>
          </a:bodyPr>
          <a:lstStyle/>
          <a:p>
            <a:r>
              <a:rPr lang="ja-JP" altLang="en-US" sz="1100" dirty="0">
                <a:latin typeface="BIZ UDゴシック" panose="020B0400000000000000" pitchFamily="49" charset="-128"/>
                <a:ea typeface="BIZ UDゴシック" panose="020B0400000000000000" pitchFamily="49" charset="-128"/>
              </a:rPr>
              <a:t>出典：国土交通省「平成</a:t>
            </a:r>
            <a:r>
              <a:rPr lang="en-US" altLang="ja-JP" sz="1100" dirty="0">
                <a:latin typeface="BIZ UDゴシック" panose="020B0400000000000000" pitchFamily="49" charset="-128"/>
                <a:ea typeface="BIZ UDゴシック" panose="020B0400000000000000" pitchFamily="49" charset="-128"/>
              </a:rPr>
              <a:t>24</a:t>
            </a:r>
            <a:r>
              <a:rPr lang="ja-JP" altLang="en-US" sz="1100" dirty="0">
                <a:latin typeface="BIZ UDゴシック" panose="020B0400000000000000" pitchFamily="49" charset="-128"/>
                <a:ea typeface="BIZ UDゴシック" panose="020B0400000000000000" pitchFamily="49" charset="-128"/>
              </a:rPr>
              <a:t>年度首都圏白書」</a:t>
            </a:r>
            <a:endParaRPr lang="en-US" altLang="ja-JP" sz="1100" dirty="0">
              <a:latin typeface="BIZ UDゴシック" panose="020B0400000000000000" pitchFamily="49" charset="-128"/>
              <a:ea typeface="BIZ UDゴシック" panose="020B0400000000000000" pitchFamily="49" charset="-128"/>
            </a:endParaRPr>
          </a:p>
        </p:txBody>
      </p:sp>
      <p:pic>
        <p:nvPicPr>
          <p:cNvPr id="10" name="図 9">
            <a:extLst>
              <a:ext uri="{FF2B5EF4-FFF2-40B4-BE49-F238E27FC236}">
                <a16:creationId xmlns:a16="http://schemas.microsoft.com/office/drawing/2014/main" id="{26A73A2A-56A5-483F-92E8-BAC8F78558DB}"/>
              </a:ext>
            </a:extLst>
          </p:cNvPr>
          <p:cNvPicPr>
            <a:picLocks noChangeAspect="1"/>
          </p:cNvPicPr>
          <p:nvPr/>
        </p:nvPicPr>
        <p:blipFill>
          <a:blip r:embed="rId3"/>
          <a:stretch>
            <a:fillRect/>
          </a:stretch>
        </p:blipFill>
        <p:spPr>
          <a:xfrm>
            <a:off x="4193472" y="2856891"/>
            <a:ext cx="4793527" cy="2986382"/>
          </a:xfrm>
          <a:prstGeom prst="rect">
            <a:avLst/>
          </a:prstGeom>
        </p:spPr>
      </p:pic>
      <p:sp>
        <p:nvSpPr>
          <p:cNvPr id="11" name="正方形/長方形 10">
            <a:extLst>
              <a:ext uri="{FF2B5EF4-FFF2-40B4-BE49-F238E27FC236}">
                <a16:creationId xmlns:a16="http://schemas.microsoft.com/office/drawing/2014/main" id="{200FA5BA-68DD-AE9C-0565-D6E7EBDB12FC}"/>
              </a:ext>
            </a:extLst>
          </p:cNvPr>
          <p:cNvSpPr/>
          <p:nvPr/>
        </p:nvSpPr>
        <p:spPr>
          <a:xfrm>
            <a:off x="4549559" y="3525078"/>
            <a:ext cx="108088" cy="2318195"/>
          </a:xfrm>
          <a:prstGeom prst="rect">
            <a:avLst/>
          </a:prstGeom>
          <a:noFill/>
          <a:ln w="222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BIZ UDゴシック" panose="020B0400000000000000" pitchFamily="49" charset="-128"/>
              <a:ea typeface="BIZ UDゴシック" panose="020B0400000000000000" pitchFamily="49" charset="-128"/>
            </a:endParaRPr>
          </a:p>
        </p:txBody>
      </p:sp>
      <p:sp>
        <p:nvSpPr>
          <p:cNvPr id="6" name="正方形/長方形 5">
            <a:extLst>
              <a:ext uri="{FF2B5EF4-FFF2-40B4-BE49-F238E27FC236}">
                <a16:creationId xmlns:a16="http://schemas.microsoft.com/office/drawing/2014/main" id="{724E6845-72A5-4DED-9614-265CE49CE8C5}"/>
              </a:ext>
            </a:extLst>
          </p:cNvPr>
          <p:cNvSpPr/>
          <p:nvPr/>
        </p:nvSpPr>
        <p:spPr>
          <a:xfrm>
            <a:off x="0" y="47950"/>
            <a:ext cx="11010900" cy="400110"/>
          </a:xfrm>
          <a:prstGeom prst="rect">
            <a:avLst/>
          </a:prstGeom>
        </p:spPr>
        <p:txBody>
          <a:bodyPr wrap="square">
            <a:spAutoFit/>
          </a:bodyPr>
          <a:lstStyle/>
          <a:p>
            <a:r>
              <a:rPr lang="ja-JP" altLang="en-US" sz="2000" b="1" dirty="0">
                <a:latin typeface="BIZ UDゴシック" panose="020B0400000000000000" pitchFamily="49" charset="-128"/>
                <a:ea typeface="BIZ UDゴシック" panose="020B0400000000000000" pitchFamily="49" charset="-128"/>
              </a:rPr>
              <a:t>　３（１）通勤時間比較</a:t>
            </a:r>
          </a:p>
        </p:txBody>
      </p:sp>
      <p:sp>
        <p:nvSpPr>
          <p:cNvPr id="2" name="テキスト ボックス 1">
            <a:extLst>
              <a:ext uri="{FF2B5EF4-FFF2-40B4-BE49-F238E27FC236}">
                <a16:creationId xmlns:a16="http://schemas.microsoft.com/office/drawing/2014/main" id="{F7F88CEA-B1C7-C1EE-164B-04C026E54892}"/>
              </a:ext>
            </a:extLst>
          </p:cNvPr>
          <p:cNvSpPr txBox="1"/>
          <p:nvPr/>
        </p:nvSpPr>
        <p:spPr>
          <a:xfrm>
            <a:off x="4231570" y="6270167"/>
            <a:ext cx="4836229" cy="507831"/>
          </a:xfrm>
          <a:prstGeom prst="rect">
            <a:avLst/>
          </a:prstGeom>
          <a:noFill/>
        </p:spPr>
        <p:txBody>
          <a:bodyPr wrap="square" rtlCol="0">
            <a:spAutoFit/>
          </a:bodyPr>
          <a:lstStyle/>
          <a:p>
            <a:r>
              <a:rPr lang="ja-JP" altLang="en-US" sz="900" dirty="0">
                <a:latin typeface="BIZ UDゴシック" panose="020B0400000000000000" pitchFamily="49" charset="-128"/>
                <a:ea typeface="BIZ UDゴシック" panose="020B0400000000000000" pitchFamily="49" charset="-128"/>
                <a:sym typeface="Wingdings" panose="05000000000000000000" pitchFamily="2" charset="2"/>
              </a:rPr>
              <a:t>「</a:t>
            </a:r>
            <a:r>
              <a:rPr lang="ja-JP" altLang="en-US" sz="900" dirty="0">
                <a:latin typeface="BIZ UDゴシック" panose="020B0400000000000000" pitchFamily="49" charset="-128"/>
                <a:ea typeface="BIZ UDゴシック" panose="020B0400000000000000" pitchFamily="49" charset="-128"/>
              </a:rPr>
              <a:t>平成</a:t>
            </a:r>
            <a:r>
              <a:rPr lang="en-US" altLang="ja-JP" sz="900" dirty="0">
                <a:latin typeface="BIZ UDゴシック" panose="020B0400000000000000" pitchFamily="49" charset="-128"/>
                <a:ea typeface="BIZ UDゴシック" panose="020B0400000000000000" pitchFamily="49" charset="-128"/>
              </a:rPr>
              <a:t>30</a:t>
            </a:r>
            <a:r>
              <a:rPr lang="ja-JP" altLang="en-US" sz="900" dirty="0">
                <a:latin typeface="BIZ UDゴシック" panose="020B0400000000000000" pitchFamily="49" charset="-128"/>
                <a:ea typeface="BIZ UDゴシック" panose="020B0400000000000000" pitchFamily="49" charset="-128"/>
              </a:rPr>
              <a:t>年住宅土地統計の通勤時間」、「令和元年毎月勤労統計地方調査における１カ月当たり出勤日数」及び「令和元年賃金構造基本統計における一時間あたり所定内給与」の積（所定内給与は居住都道府県における数値を適用）</a:t>
            </a:r>
            <a:endParaRPr lang="en-US" altLang="ja-JP" sz="900" dirty="0">
              <a:latin typeface="BIZ UDゴシック" panose="020B0400000000000000" pitchFamily="49" charset="-128"/>
              <a:ea typeface="BIZ UDゴシック" panose="020B0400000000000000" pitchFamily="49" charset="-128"/>
            </a:endParaRPr>
          </a:p>
        </p:txBody>
      </p:sp>
      <p:sp>
        <p:nvSpPr>
          <p:cNvPr id="9" name="大かっこ 8">
            <a:extLst>
              <a:ext uri="{FF2B5EF4-FFF2-40B4-BE49-F238E27FC236}">
                <a16:creationId xmlns:a16="http://schemas.microsoft.com/office/drawing/2014/main" id="{FF47A3A2-018B-5BFE-55F2-D5EEBDFCC143}"/>
              </a:ext>
            </a:extLst>
          </p:cNvPr>
          <p:cNvSpPr/>
          <p:nvPr/>
        </p:nvSpPr>
        <p:spPr>
          <a:xfrm>
            <a:off x="4193470" y="6258000"/>
            <a:ext cx="4836229" cy="552050"/>
          </a:xfrm>
          <a:prstGeom prst="bracketPair">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14" name="テキスト ボックス 13">
            <a:extLst>
              <a:ext uri="{FF2B5EF4-FFF2-40B4-BE49-F238E27FC236}">
                <a16:creationId xmlns:a16="http://schemas.microsoft.com/office/drawing/2014/main" id="{05ECD780-ED1C-7DA6-CEF7-244B53E4AA03}"/>
              </a:ext>
            </a:extLst>
          </p:cNvPr>
          <p:cNvSpPr txBox="1"/>
          <p:nvPr/>
        </p:nvSpPr>
        <p:spPr>
          <a:xfrm>
            <a:off x="274001" y="6112030"/>
            <a:ext cx="3819617" cy="584775"/>
          </a:xfrm>
          <a:prstGeom prst="rect">
            <a:avLst/>
          </a:prstGeom>
          <a:noFill/>
        </p:spPr>
        <p:txBody>
          <a:bodyPr wrap="square">
            <a:spAutoFit/>
          </a:bodyPr>
          <a:lstStyle/>
          <a:p>
            <a:r>
              <a:rPr lang="en-US" altLang="ja-JP" sz="800" dirty="0">
                <a:latin typeface="BIZ UDゴシック" panose="020B0400000000000000" pitchFamily="49" charset="-128"/>
                <a:ea typeface="BIZ UDゴシック" panose="020B0400000000000000" pitchFamily="49" charset="-128"/>
              </a:rPr>
              <a:t>※</a:t>
            </a:r>
            <a:r>
              <a:rPr lang="ja-JP" altLang="en-US" sz="800" dirty="0">
                <a:latin typeface="BIZ UDゴシック" panose="020B0400000000000000" pitchFamily="49" charset="-128"/>
                <a:ea typeface="BIZ UDゴシック" panose="020B0400000000000000" pitchFamily="49" charset="-128"/>
              </a:rPr>
              <a:t>日本国内の圏域は、首都圏の場合は東京駅、中京圏は名古屋駅、近畿圏は大　</a:t>
            </a:r>
            <a:endParaRPr lang="en-US" altLang="ja-JP" sz="800" dirty="0">
              <a:latin typeface="BIZ UDゴシック" panose="020B0400000000000000" pitchFamily="49" charset="-128"/>
              <a:ea typeface="BIZ UDゴシック" panose="020B0400000000000000" pitchFamily="49" charset="-128"/>
            </a:endParaRPr>
          </a:p>
          <a:p>
            <a:r>
              <a:rPr lang="ja-JP" altLang="en-US" sz="800" dirty="0">
                <a:latin typeface="BIZ UDゴシック" panose="020B0400000000000000" pitchFamily="49" charset="-128"/>
                <a:ea typeface="BIZ UDゴシック" panose="020B0400000000000000" pitchFamily="49" charset="-128"/>
              </a:rPr>
              <a:t>　阪駅までの鉄道所要時間が２時間以内（中京圏は１時間</a:t>
            </a:r>
            <a:r>
              <a:rPr lang="en-US" altLang="ja-JP" sz="800" dirty="0">
                <a:latin typeface="BIZ UDゴシック" panose="020B0400000000000000" pitchFamily="49" charset="-128"/>
                <a:ea typeface="BIZ UDゴシック" panose="020B0400000000000000" pitchFamily="49" charset="-128"/>
              </a:rPr>
              <a:t>30</a:t>
            </a:r>
            <a:r>
              <a:rPr lang="ja-JP" altLang="en-US" sz="800" dirty="0">
                <a:latin typeface="BIZ UDゴシック" panose="020B0400000000000000" pitchFamily="49" charset="-128"/>
                <a:ea typeface="BIZ UDゴシック" panose="020B0400000000000000" pitchFamily="49" charset="-128"/>
              </a:rPr>
              <a:t>分）及び首都圏は</a:t>
            </a:r>
            <a:endParaRPr lang="en-US" altLang="ja-JP" sz="800" dirty="0">
              <a:latin typeface="BIZ UDゴシック" panose="020B0400000000000000" pitchFamily="49" charset="-128"/>
              <a:ea typeface="BIZ UDゴシック" panose="020B0400000000000000" pitchFamily="49" charset="-128"/>
            </a:endParaRPr>
          </a:p>
          <a:p>
            <a:r>
              <a:rPr lang="ja-JP" altLang="en-US" sz="800" dirty="0">
                <a:latin typeface="BIZ UDゴシック" panose="020B0400000000000000" pitchFamily="49" charset="-128"/>
                <a:ea typeface="BIZ UDゴシック" panose="020B0400000000000000" pitchFamily="49" charset="-128"/>
              </a:rPr>
              <a:t>　東京都</a:t>
            </a:r>
            <a:r>
              <a:rPr lang="en-US" altLang="ja-JP" sz="800" dirty="0">
                <a:latin typeface="BIZ UDゴシック" panose="020B0400000000000000" pitchFamily="49" charset="-128"/>
                <a:ea typeface="BIZ UDゴシック" panose="020B0400000000000000" pitchFamily="49" charset="-128"/>
              </a:rPr>
              <a:t>23</a:t>
            </a:r>
            <a:r>
              <a:rPr lang="ja-JP" altLang="en-US" sz="800" dirty="0">
                <a:latin typeface="BIZ UDゴシック" panose="020B0400000000000000" pitchFamily="49" charset="-128"/>
                <a:ea typeface="BIZ UDゴシック" panose="020B0400000000000000" pitchFamily="49" charset="-128"/>
              </a:rPr>
              <a:t>区、中京圏は名古屋市、近畿圏は大阪市への通勤・通学者数比率が</a:t>
            </a:r>
            <a:endParaRPr lang="en-US" altLang="ja-JP" sz="800" dirty="0">
              <a:latin typeface="BIZ UDゴシック" panose="020B0400000000000000" pitchFamily="49" charset="-128"/>
              <a:ea typeface="BIZ UDゴシック" panose="020B0400000000000000" pitchFamily="49" charset="-128"/>
            </a:endParaRPr>
          </a:p>
          <a:p>
            <a:r>
              <a:rPr lang="ja-JP" altLang="en-US" sz="800" dirty="0">
                <a:latin typeface="BIZ UDゴシック" panose="020B0400000000000000" pitchFamily="49" charset="-128"/>
                <a:ea typeface="BIZ UDゴシック" panose="020B0400000000000000" pitchFamily="49" charset="-128"/>
              </a:rPr>
              <a:t>　３％以上かつ</a:t>
            </a:r>
            <a:r>
              <a:rPr lang="en-US" altLang="ja-JP" sz="800" dirty="0">
                <a:latin typeface="BIZ UDゴシック" panose="020B0400000000000000" pitchFamily="49" charset="-128"/>
                <a:ea typeface="BIZ UDゴシック" panose="020B0400000000000000" pitchFamily="49" charset="-128"/>
              </a:rPr>
              <a:t>500</a:t>
            </a:r>
            <a:r>
              <a:rPr lang="ja-JP" altLang="en-US" sz="800" dirty="0">
                <a:latin typeface="BIZ UDゴシック" panose="020B0400000000000000" pitchFamily="49" charset="-128"/>
                <a:ea typeface="BIZ UDゴシック" panose="020B0400000000000000" pitchFamily="49" charset="-128"/>
              </a:rPr>
              <a:t>人以上を満たす市区町村等。</a:t>
            </a:r>
          </a:p>
        </p:txBody>
      </p:sp>
    </p:spTree>
    <p:extLst>
      <p:ext uri="{BB962C8B-B14F-4D97-AF65-F5344CB8AC3E}">
        <p14:creationId xmlns:p14="http://schemas.microsoft.com/office/powerpoint/2010/main" val="115206318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図 7">
            <a:extLst>
              <a:ext uri="{FF2B5EF4-FFF2-40B4-BE49-F238E27FC236}">
                <a16:creationId xmlns:a16="http://schemas.microsoft.com/office/drawing/2014/main" id="{C282A104-D49F-4E5C-53CB-1C1C18BB3791}"/>
              </a:ext>
            </a:extLst>
          </p:cNvPr>
          <p:cNvPicPr>
            <a:picLocks noChangeAspect="1"/>
          </p:cNvPicPr>
          <p:nvPr/>
        </p:nvPicPr>
        <p:blipFill>
          <a:blip r:embed="rId2"/>
          <a:stretch>
            <a:fillRect/>
          </a:stretch>
        </p:blipFill>
        <p:spPr>
          <a:xfrm>
            <a:off x="1118990" y="1748221"/>
            <a:ext cx="7047587" cy="4621169"/>
          </a:xfrm>
          <a:prstGeom prst="rect">
            <a:avLst/>
          </a:prstGeom>
        </p:spPr>
      </p:pic>
      <p:cxnSp>
        <p:nvCxnSpPr>
          <p:cNvPr id="5" name="直線コネクタ 4"/>
          <p:cNvCxnSpPr/>
          <p:nvPr/>
        </p:nvCxnSpPr>
        <p:spPr>
          <a:xfrm>
            <a:off x="216668" y="449732"/>
            <a:ext cx="8726251" cy="0"/>
          </a:xfrm>
          <a:prstGeom prst="line">
            <a:avLst/>
          </a:prstGeom>
        </p:spPr>
        <p:style>
          <a:lnRef idx="1">
            <a:schemeClr val="dk1"/>
          </a:lnRef>
          <a:fillRef idx="0">
            <a:schemeClr val="dk1"/>
          </a:fillRef>
          <a:effectRef idx="0">
            <a:schemeClr val="dk1"/>
          </a:effectRef>
          <a:fontRef idx="minor">
            <a:schemeClr val="tx1"/>
          </a:fontRef>
        </p:style>
      </p:cxnSp>
      <p:sp>
        <p:nvSpPr>
          <p:cNvPr id="6" name="正方形/長方形 5"/>
          <p:cNvSpPr/>
          <p:nvPr/>
        </p:nvSpPr>
        <p:spPr>
          <a:xfrm>
            <a:off x="10682" y="44840"/>
            <a:ext cx="7474639" cy="400110"/>
          </a:xfrm>
          <a:prstGeom prst="rect">
            <a:avLst/>
          </a:prstGeom>
        </p:spPr>
        <p:txBody>
          <a:bodyPr wrap="square">
            <a:spAutoFit/>
          </a:bodyPr>
          <a:lstStyle/>
          <a:p>
            <a:r>
              <a:rPr lang="ja-JP" altLang="en-US" sz="2000" b="1" dirty="0">
                <a:latin typeface="BIZ UDゴシック" panose="020B0400000000000000" pitchFamily="49" charset="-128"/>
                <a:ea typeface="BIZ UDゴシック" panose="020B0400000000000000" pitchFamily="49" charset="-128"/>
              </a:rPr>
              <a:t>　</a:t>
            </a:r>
            <a:r>
              <a:rPr lang="en-US" altLang="ja-JP" sz="2000" b="1" dirty="0">
                <a:latin typeface="BIZ UDゴシック" panose="020B0400000000000000" pitchFamily="49" charset="-128"/>
                <a:ea typeface="BIZ UDゴシック" panose="020B0400000000000000" pitchFamily="49" charset="-128"/>
              </a:rPr>
              <a:t> </a:t>
            </a:r>
            <a:r>
              <a:rPr lang="ja-JP" altLang="en-US" sz="2000" b="1" dirty="0">
                <a:latin typeface="BIZ UDゴシック" panose="020B0400000000000000" pitchFamily="49" charset="-128"/>
                <a:ea typeface="BIZ UDゴシック" panose="020B0400000000000000" pitchFamily="49" charset="-128"/>
              </a:rPr>
              <a:t>３（２）地価</a:t>
            </a:r>
            <a:endParaRPr lang="en-US" altLang="ja-JP" sz="2000" b="1" dirty="0">
              <a:latin typeface="BIZ UDゴシック" panose="020B0400000000000000" pitchFamily="49" charset="-128"/>
              <a:ea typeface="BIZ UDゴシック" panose="020B0400000000000000" pitchFamily="49" charset="-128"/>
            </a:endParaRPr>
          </a:p>
        </p:txBody>
      </p:sp>
      <p:sp>
        <p:nvSpPr>
          <p:cNvPr id="30" name="正方形/長方形 29"/>
          <p:cNvSpPr/>
          <p:nvPr/>
        </p:nvSpPr>
        <p:spPr>
          <a:xfrm>
            <a:off x="328083" y="522386"/>
            <a:ext cx="8503417" cy="754510"/>
          </a:xfrm>
          <a:prstGeom prst="rect">
            <a:avLst/>
          </a:prstGeom>
          <a:noFill/>
          <a:ln w="12700">
            <a:solidFill>
              <a:schemeClr val="tx1"/>
            </a:solidFill>
            <a:prstDash val="sysDash"/>
          </a:ln>
        </p:spPr>
        <p:style>
          <a:lnRef idx="2">
            <a:schemeClr val="accent6"/>
          </a:lnRef>
          <a:fillRef idx="1">
            <a:schemeClr val="lt1"/>
          </a:fillRef>
          <a:effectRef idx="0">
            <a:schemeClr val="accent6"/>
          </a:effectRef>
          <a:fontRef idx="minor">
            <a:schemeClr val="dk1"/>
          </a:fontRef>
        </p:style>
        <p:txBody>
          <a:bodyPr rtlCol="0" anchor="ctr"/>
          <a:lstStyle/>
          <a:p>
            <a:pPr marL="285750" indent="-285750">
              <a:buFont typeface="Wingdings" panose="05000000000000000000" pitchFamily="2" charset="2"/>
              <a:buChar char="p"/>
            </a:pPr>
            <a:r>
              <a:rPr lang="ja-JP" altLang="en-US" sz="1400" dirty="0">
                <a:solidFill>
                  <a:schemeClr val="tx1"/>
                </a:solidFill>
                <a:latin typeface="BIZ UDゴシック" panose="020B0400000000000000" pitchFamily="49" charset="-128"/>
                <a:ea typeface="BIZ UDゴシック" panose="020B0400000000000000" pitchFamily="49" charset="-128"/>
                <a:cs typeface="Meiryo UI" panose="020B0604030504040204" pitchFamily="50" charset="-128"/>
              </a:rPr>
              <a:t>都道府県別に、法人所有土地１㎡あたりの平均価格を比較すると、生産性を考慮した場合、していない場合のいずれにおいても、東京都が高い。</a:t>
            </a:r>
            <a:endParaRPr lang="en-US" altLang="ja-JP" sz="1400" dirty="0">
              <a:solidFill>
                <a:schemeClr val="tx1"/>
              </a:solidFill>
              <a:latin typeface="BIZ UDゴシック" panose="020B0400000000000000" pitchFamily="49" charset="-128"/>
              <a:ea typeface="BIZ UDゴシック" panose="020B0400000000000000" pitchFamily="49" charset="-128"/>
              <a:cs typeface="Meiryo UI" panose="020B0604030504040204" pitchFamily="50" charset="-128"/>
            </a:endParaRPr>
          </a:p>
        </p:txBody>
      </p:sp>
      <p:sp>
        <p:nvSpPr>
          <p:cNvPr id="31" name="テキスト ボックス 30"/>
          <p:cNvSpPr txBox="1"/>
          <p:nvPr/>
        </p:nvSpPr>
        <p:spPr>
          <a:xfrm>
            <a:off x="328083" y="1354332"/>
            <a:ext cx="8815917" cy="307777"/>
          </a:xfrm>
          <a:prstGeom prst="rect">
            <a:avLst/>
          </a:prstGeom>
          <a:noFill/>
        </p:spPr>
        <p:txBody>
          <a:bodyPr wrap="square" rtlCol="0">
            <a:spAutoFit/>
          </a:bodyPr>
          <a:lstStyle/>
          <a:p>
            <a:r>
              <a:rPr kumimoji="1" lang="ja-JP" altLang="en-US" sz="1400" b="1" dirty="0">
                <a:latin typeface="BIZ UDゴシック" panose="020B0400000000000000" pitchFamily="49" charset="-128"/>
                <a:ea typeface="BIZ UDゴシック" panose="020B0400000000000000" pitchFamily="49" charset="-128"/>
              </a:rPr>
              <a:t>■</a:t>
            </a:r>
            <a:r>
              <a:rPr lang="ja-JP" altLang="en-US" sz="1400" b="1" dirty="0">
                <a:latin typeface="BIZ UDゴシック" panose="020B0400000000000000" pitchFamily="49" charset="-128"/>
                <a:ea typeface="BIZ UDゴシック" panose="020B0400000000000000" pitchFamily="49" charset="-128"/>
              </a:rPr>
              <a:t>　法人所有土地１㎡あたりの平均価格（生産性を考慮した場合としていない場合）</a:t>
            </a:r>
          </a:p>
        </p:txBody>
      </p:sp>
      <p:sp>
        <p:nvSpPr>
          <p:cNvPr id="33" name="テキスト ボックス 32">
            <a:extLst>
              <a:ext uri="{FF2B5EF4-FFF2-40B4-BE49-F238E27FC236}">
                <a16:creationId xmlns:a16="http://schemas.microsoft.com/office/drawing/2014/main" id="{C04CD1B5-F732-4A5C-A8C2-0AE547D85819}"/>
              </a:ext>
            </a:extLst>
          </p:cNvPr>
          <p:cNvSpPr txBox="1"/>
          <p:nvPr/>
        </p:nvSpPr>
        <p:spPr>
          <a:xfrm>
            <a:off x="1802879" y="6433787"/>
            <a:ext cx="6796617" cy="261610"/>
          </a:xfrm>
          <a:prstGeom prst="rect">
            <a:avLst/>
          </a:prstGeom>
          <a:noFill/>
        </p:spPr>
        <p:txBody>
          <a:bodyPr wrap="square" rtlCol="0">
            <a:spAutoFit/>
          </a:bodyPr>
          <a:lstStyle/>
          <a:p>
            <a:r>
              <a:rPr lang="ja-JP" altLang="en-US" sz="1100" dirty="0">
                <a:latin typeface="BIZ UDゴシック" panose="020B0400000000000000" pitchFamily="49" charset="-128"/>
                <a:ea typeface="BIZ UDゴシック" panose="020B0400000000000000" pitchFamily="49" charset="-128"/>
              </a:rPr>
              <a:t>出典：内閣府「県民経済計算」及び総務省「固定資産の価格等の概要調書」をもとに副首都推進局で作成</a:t>
            </a:r>
          </a:p>
        </p:txBody>
      </p:sp>
      <p:sp>
        <p:nvSpPr>
          <p:cNvPr id="11" name="角丸四角形 10"/>
          <p:cNvSpPr/>
          <p:nvPr/>
        </p:nvSpPr>
        <p:spPr>
          <a:xfrm>
            <a:off x="1118990" y="1703896"/>
            <a:ext cx="1079778" cy="402116"/>
          </a:xfrm>
          <a:prstGeom prst="roundRect">
            <a:avLst>
              <a:gd name="adj" fmla="val 9007"/>
            </a:avLst>
          </a:prstGeom>
          <a:noFill/>
          <a:ln>
            <a:noFill/>
          </a:ln>
        </p:spPr>
        <p:style>
          <a:lnRef idx="2">
            <a:schemeClr val="accent6"/>
          </a:lnRef>
          <a:fillRef idx="1">
            <a:schemeClr val="lt1"/>
          </a:fillRef>
          <a:effectRef idx="0">
            <a:schemeClr val="accent6"/>
          </a:effectRef>
          <a:fontRef idx="minor">
            <a:schemeClr val="dk1"/>
          </a:fontRef>
        </p:style>
        <p:txBody>
          <a:bodyPr rtlCol="0" anchor="ctr"/>
          <a:lstStyle/>
          <a:p>
            <a:r>
              <a:rPr kumimoji="1" lang="ja-JP" altLang="en-US" sz="800" dirty="0">
                <a:solidFill>
                  <a:schemeClr val="tx1"/>
                </a:solidFill>
                <a:latin typeface="BIZ UDゴシック" panose="020B0400000000000000" pitchFamily="49" charset="-128"/>
                <a:ea typeface="BIZ UDゴシック" panose="020B0400000000000000" pitchFamily="49" charset="-128"/>
              </a:rPr>
              <a:t>法人所有土地１㎡あたり平均価格</a:t>
            </a:r>
            <a:endParaRPr kumimoji="1" lang="en-US" altLang="ja-JP" sz="800" dirty="0">
              <a:solidFill>
                <a:schemeClr val="tx1"/>
              </a:solidFill>
              <a:latin typeface="BIZ UDゴシック" panose="020B0400000000000000" pitchFamily="49" charset="-128"/>
              <a:ea typeface="BIZ UDゴシック" panose="020B0400000000000000" pitchFamily="49" charset="-128"/>
            </a:endParaRPr>
          </a:p>
          <a:p>
            <a:r>
              <a:rPr kumimoji="1" lang="ja-JP" altLang="en-US" sz="800" dirty="0">
                <a:solidFill>
                  <a:schemeClr val="tx1"/>
                </a:solidFill>
                <a:latin typeface="BIZ UDゴシック" panose="020B0400000000000000" pitchFamily="49" charset="-128"/>
                <a:ea typeface="BIZ UDゴシック" panose="020B0400000000000000" pitchFamily="49" charset="-128"/>
              </a:rPr>
              <a:t>（単位：円）</a:t>
            </a:r>
          </a:p>
        </p:txBody>
      </p:sp>
      <p:sp>
        <p:nvSpPr>
          <p:cNvPr id="12" name="角丸四角形 11"/>
          <p:cNvSpPr/>
          <p:nvPr/>
        </p:nvSpPr>
        <p:spPr>
          <a:xfrm>
            <a:off x="7241634" y="1709936"/>
            <a:ext cx="1159416" cy="402116"/>
          </a:xfrm>
          <a:prstGeom prst="roundRect">
            <a:avLst>
              <a:gd name="adj" fmla="val 9007"/>
            </a:avLst>
          </a:prstGeom>
          <a:noFill/>
          <a:ln>
            <a:noFill/>
          </a:ln>
        </p:spPr>
        <p:style>
          <a:lnRef idx="2">
            <a:schemeClr val="accent6"/>
          </a:lnRef>
          <a:fillRef idx="1">
            <a:schemeClr val="lt1"/>
          </a:fillRef>
          <a:effectRef idx="0">
            <a:schemeClr val="accent6"/>
          </a:effectRef>
          <a:fontRef idx="minor">
            <a:schemeClr val="dk1"/>
          </a:fontRef>
        </p:style>
        <p:txBody>
          <a:bodyPr rtlCol="0" anchor="ctr"/>
          <a:lstStyle/>
          <a:p>
            <a:r>
              <a:rPr kumimoji="1" lang="ja-JP" altLang="en-US" sz="800" dirty="0">
                <a:solidFill>
                  <a:schemeClr val="tx1"/>
                </a:solidFill>
                <a:latin typeface="BIZ UDゴシック" panose="020B0400000000000000" pitchFamily="49" charset="-128"/>
                <a:ea typeface="BIZ UDゴシック" panose="020B0400000000000000" pitchFamily="49" charset="-128"/>
              </a:rPr>
              <a:t>土地生産性調整後の法人所有土地１㎡あたり価格</a:t>
            </a:r>
            <a:endParaRPr kumimoji="1" lang="en-US" altLang="ja-JP" sz="800" dirty="0">
              <a:solidFill>
                <a:schemeClr val="tx1"/>
              </a:solidFill>
              <a:latin typeface="BIZ UDゴシック" panose="020B0400000000000000" pitchFamily="49" charset="-128"/>
              <a:ea typeface="BIZ UDゴシック" panose="020B0400000000000000" pitchFamily="49" charset="-128"/>
            </a:endParaRPr>
          </a:p>
          <a:p>
            <a:r>
              <a:rPr kumimoji="1" lang="ja-JP" altLang="en-US" sz="800" dirty="0">
                <a:solidFill>
                  <a:schemeClr val="tx1"/>
                </a:solidFill>
                <a:latin typeface="BIZ UDゴシック" panose="020B0400000000000000" pitchFamily="49" charset="-128"/>
                <a:ea typeface="BIZ UDゴシック" panose="020B0400000000000000" pitchFamily="49" charset="-128"/>
              </a:rPr>
              <a:t>（単位：円）</a:t>
            </a:r>
          </a:p>
        </p:txBody>
      </p:sp>
      <p:sp>
        <p:nvSpPr>
          <p:cNvPr id="2" name="スライド番号プレースホルダー 1"/>
          <p:cNvSpPr>
            <a:spLocks noGrp="1"/>
          </p:cNvSpPr>
          <p:nvPr>
            <p:ph type="sldNum" sz="quarter" idx="12"/>
          </p:nvPr>
        </p:nvSpPr>
        <p:spPr/>
        <p:txBody>
          <a:bodyPr/>
          <a:lstStyle/>
          <a:p>
            <a:fld id="{50F88186-B17D-4CE3-A887-D91699CF601C}" type="slidenum">
              <a:rPr kumimoji="1" lang="ja-JP" altLang="en-US" smtClean="0"/>
              <a:t>14</a:t>
            </a:fld>
            <a:endParaRPr kumimoji="1" lang="ja-JP" altLang="en-US"/>
          </a:p>
        </p:txBody>
      </p:sp>
      <p:sp>
        <p:nvSpPr>
          <p:cNvPr id="15" name="テキスト ボックス 14"/>
          <p:cNvSpPr txBox="1"/>
          <p:nvPr/>
        </p:nvSpPr>
        <p:spPr>
          <a:xfrm>
            <a:off x="2406481" y="4664860"/>
            <a:ext cx="1657519" cy="400110"/>
          </a:xfrm>
          <a:prstGeom prst="rect">
            <a:avLst/>
          </a:prstGeom>
          <a:noFill/>
        </p:spPr>
        <p:txBody>
          <a:bodyPr wrap="square" rtlCol="0">
            <a:spAutoFit/>
          </a:bodyPr>
          <a:lstStyle/>
          <a:p>
            <a:r>
              <a:rPr kumimoji="1" lang="ja-JP" altLang="en-US" sz="1000" dirty="0">
                <a:latin typeface="BIZ UDゴシック" panose="020B0400000000000000" pitchFamily="49" charset="-128"/>
                <a:ea typeface="BIZ UDゴシック" panose="020B0400000000000000" pitchFamily="49" charset="-128"/>
              </a:rPr>
              <a:t>法人所有土地１㎡あたり</a:t>
            </a:r>
            <a:endParaRPr kumimoji="1" lang="en-US" altLang="ja-JP" sz="1000" dirty="0">
              <a:latin typeface="BIZ UDゴシック" panose="020B0400000000000000" pitchFamily="49" charset="-128"/>
              <a:ea typeface="BIZ UDゴシック" panose="020B0400000000000000" pitchFamily="49" charset="-128"/>
            </a:endParaRPr>
          </a:p>
          <a:p>
            <a:r>
              <a:rPr kumimoji="1" lang="ja-JP" altLang="en-US" sz="1000" dirty="0">
                <a:latin typeface="BIZ UDゴシック" panose="020B0400000000000000" pitchFamily="49" charset="-128"/>
                <a:ea typeface="BIZ UDゴシック" panose="020B0400000000000000" pitchFamily="49" charset="-128"/>
              </a:rPr>
              <a:t>平均価格</a:t>
            </a:r>
          </a:p>
        </p:txBody>
      </p:sp>
      <p:cxnSp>
        <p:nvCxnSpPr>
          <p:cNvPr id="7" name="直線矢印コネクタ 6"/>
          <p:cNvCxnSpPr/>
          <p:nvPr/>
        </p:nvCxnSpPr>
        <p:spPr>
          <a:xfrm flipH="1">
            <a:off x="2184932" y="4794719"/>
            <a:ext cx="244979" cy="18198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8" name="テキスト ボックス 17"/>
          <p:cNvSpPr txBox="1"/>
          <p:nvPr/>
        </p:nvSpPr>
        <p:spPr>
          <a:xfrm>
            <a:off x="2406481" y="2877046"/>
            <a:ext cx="1657519" cy="400110"/>
          </a:xfrm>
          <a:prstGeom prst="rect">
            <a:avLst/>
          </a:prstGeom>
          <a:noFill/>
        </p:spPr>
        <p:txBody>
          <a:bodyPr wrap="square" rtlCol="0">
            <a:spAutoFit/>
          </a:bodyPr>
          <a:lstStyle/>
          <a:p>
            <a:r>
              <a:rPr kumimoji="1" lang="ja-JP" altLang="en-US" sz="1000" dirty="0">
                <a:latin typeface="BIZ UDゴシック" panose="020B0400000000000000" pitchFamily="49" charset="-128"/>
                <a:ea typeface="BIZ UDゴシック" panose="020B0400000000000000" pitchFamily="49" charset="-128"/>
              </a:rPr>
              <a:t>土地の生産性を考慮した</a:t>
            </a:r>
            <a:endParaRPr kumimoji="1" lang="en-US" altLang="ja-JP" sz="1000" dirty="0">
              <a:latin typeface="BIZ UDゴシック" panose="020B0400000000000000" pitchFamily="49" charset="-128"/>
              <a:ea typeface="BIZ UDゴシック" panose="020B0400000000000000" pitchFamily="49" charset="-128"/>
            </a:endParaRPr>
          </a:p>
          <a:p>
            <a:r>
              <a:rPr kumimoji="1" lang="ja-JP" altLang="en-US" sz="1000" dirty="0">
                <a:latin typeface="BIZ UDゴシック" panose="020B0400000000000000" pitchFamily="49" charset="-128"/>
                <a:ea typeface="BIZ UDゴシック" panose="020B0400000000000000" pitchFamily="49" charset="-128"/>
              </a:rPr>
              <a:t>１㎡あたり平均価格</a:t>
            </a:r>
          </a:p>
        </p:txBody>
      </p:sp>
      <p:cxnSp>
        <p:nvCxnSpPr>
          <p:cNvPr id="19" name="直線矢印コネクタ 18"/>
          <p:cNvCxnSpPr>
            <a:stCxn id="18" idx="2"/>
          </p:cNvCxnSpPr>
          <p:nvPr/>
        </p:nvCxnSpPr>
        <p:spPr>
          <a:xfrm flipH="1">
            <a:off x="2813965" y="3277156"/>
            <a:ext cx="421276" cy="25021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0" name="テキスト ボックス 19"/>
          <p:cNvSpPr txBox="1"/>
          <p:nvPr/>
        </p:nvSpPr>
        <p:spPr>
          <a:xfrm>
            <a:off x="4415243" y="3897636"/>
            <a:ext cx="842557" cy="246221"/>
          </a:xfrm>
          <a:prstGeom prst="rect">
            <a:avLst/>
          </a:prstGeom>
          <a:noFill/>
        </p:spPr>
        <p:txBody>
          <a:bodyPr wrap="square" rtlCol="0">
            <a:spAutoFit/>
          </a:bodyPr>
          <a:lstStyle/>
          <a:p>
            <a:r>
              <a:rPr kumimoji="1" lang="ja-JP" altLang="en-US" sz="1000" dirty="0">
                <a:latin typeface="BIZ UDゴシック" panose="020B0400000000000000" pitchFamily="49" charset="-128"/>
                <a:ea typeface="BIZ UDゴシック" panose="020B0400000000000000" pitchFamily="49" charset="-128"/>
              </a:rPr>
              <a:t>近似曲線</a:t>
            </a:r>
          </a:p>
        </p:txBody>
      </p:sp>
      <p:cxnSp>
        <p:nvCxnSpPr>
          <p:cNvPr id="21" name="直線矢印コネクタ 20"/>
          <p:cNvCxnSpPr/>
          <p:nvPr/>
        </p:nvCxnSpPr>
        <p:spPr>
          <a:xfrm flipH="1">
            <a:off x="4571327" y="4109529"/>
            <a:ext cx="244979" cy="18198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2" name="正方形/長方形 21"/>
          <p:cNvSpPr/>
          <p:nvPr/>
        </p:nvSpPr>
        <p:spPr>
          <a:xfrm>
            <a:off x="4064000" y="2276118"/>
            <a:ext cx="3421321" cy="1348710"/>
          </a:xfrm>
          <a:prstGeom prst="rect">
            <a:avLst/>
          </a:prstGeom>
          <a:solidFill>
            <a:schemeClr val="bg1"/>
          </a:solidFill>
          <a:ln w="3175" cmpd="sng">
            <a:solidFill>
              <a:schemeClr val="tx1"/>
            </a:solidFill>
            <a:prstDash val="solid"/>
          </a:ln>
        </p:spPr>
        <p:style>
          <a:lnRef idx="2">
            <a:schemeClr val="accent6"/>
          </a:lnRef>
          <a:fillRef idx="1">
            <a:schemeClr val="lt1"/>
          </a:fillRef>
          <a:effectRef idx="0">
            <a:schemeClr val="accent6"/>
          </a:effectRef>
          <a:fontRef idx="minor">
            <a:schemeClr val="dk1"/>
          </a:fontRef>
        </p:style>
        <p:txBody>
          <a:bodyPr rtlCol="0" anchor="ctr"/>
          <a:lstStyle/>
          <a:p>
            <a:pPr marL="85725" indent="-85725"/>
            <a:r>
              <a:rPr lang="ja-JP" altLang="en-US" sz="900" dirty="0">
                <a:solidFill>
                  <a:schemeClr val="tx1"/>
                </a:solidFill>
                <a:latin typeface="BIZ UDゴシック" panose="020B0400000000000000" pitchFamily="49" charset="-128"/>
                <a:ea typeface="BIZ UDゴシック" panose="020B0400000000000000" pitchFamily="49" charset="-128"/>
                <a:cs typeface="Meiryo UI" panose="020B0604030504040204" pitchFamily="50" charset="-128"/>
              </a:rPr>
              <a:t>・土地生産性については、内閣府「県民経済計算」における</a:t>
            </a:r>
            <a:br>
              <a:rPr lang="ja-JP" altLang="en-US" sz="900" dirty="0">
                <a:solidFill>
                  <a:schemeClr val="tx1"/>
                </a:solidFill>
                <a:latin typeface="BIZ UDゴシック" panose="020B0400000000000000" pitchFamily="49" charset="-128"/>
                <a:ea typeface="BIZ UDゴシック" panose="020B0400000000000000" pitchFamily="49" charset="-128"/>
                <a:cs typeface="Meiryo UI" panose="020B0604030504040204" pitchFamily="50" charset="-128"/>
              </a:rPr>
            </a:br>
            <a:r>
              <a:rPr lang="ja-JP" altLang="en-US" sz="900" dirty="0">
                <a:solidFill>
                  <a:schemeClr val="tx1"/>
                </a:solidFill>
                <a:latin typeface="BIZ UDゴシック" panose="020B0400000000000000" pitchFamily="49" charset="-128"/>
                <a:ea typeface="BIZ UDゴシック" panose="020B0400000000000000" pitchFamily="49" charset="-128"/>
                <a:cs typeface="Meiryo UI" panose="020B0604030504040204" pitchFamily="50" charset="-128"/>
              </a:rPr>
              <a:t>　「経済活動別県内総生産（名目）の表から、都道府県別に</a:t>
            </a:r>
            <a:r>
              <a:rPr lang="ja-JP" altLang="en-US" sz="900" b="1" u="sng" dirty="0">
                <a:solidFill>
                  <a:schemeClr val="tx1"/>
                </a:solidFill>
                <a:latin typeface="BIZ UDゴシック" panose="020B0400000000000000" pitchFamily="49" charset="-128"/>
                <a:ea typeface="BIZ UDゴシック" panose="020B0400000000000000" pitchFamily="49" charset="-128"/>
                <a:cs typeface="Meiryo UI" panose="020B0604030504040204" pitchFamily="50" charset="-128"/>
              </a:rPr>
              <a:t>第二次産業と第三次産業の総生産額を合計したものについて、</a:t>
            </a:r>
            <a:r>
              <a:rPr lang="ja-JP" altLang="en-US" sz="900" dirty="0">
                <a:solidFill>
                  <a:schemeClr val="tx1"/>
                </a:solidFill>
                <a:latin typeface="BIZ UDゴシック" panose="020B0400000000000000" pitchFamily="49" charset="-128"/>
                <a:ea typeface="BIZ UDゴシック" panose="020B0400000000000000" pitchFamily="49" charset="-128"/>
                <a:cs typeface="Meiryo UI" panose="020B0604030504040204" pitchFamily="50" charset="-128"/>
              </a:rPr>
              <a:t>それぞれ総務省「固定資産の価格等の概要調書」における</a:t>
            </a:r>
            <a:r>
              <a:rPr lang="ja-JP" altLang="en-US" sz="900" b="1" u="sng" dirty="0">
                <a:solidFill>
                  <a:schemeClr val="tx1"/>
                </a:solidFill>
                <a:latin typeface="BIZ UDゴシック" panose="020B0400000000000000" pitchFamily="49" charset="-128"/>
                <a:ea typeface="BIZ UDゴシック" panose="020B0400000000000000" pitchFamily="49" charset="-128"/>
                <a:cs typeface="Meiryo UI" panose="020B0604030504040204" pitchFamily="50" charset="-128"/>
              </a:rPr>
              <a:t>都道府県別の法人所有宅地の面積で除したものを使用</a:t>
            </a:r>
          </a:p>
          <a:p>
            <a:pPr marL="85725" indent="-85725">
              <a:spcBef>
                <a:spcPts val="300"/>
              </a:spcBef>
            </a:pPr>
            <a:r>
              <a:rPr lang="ja-JP" altLang="en-US" sz="900" dirty="0">
                <a:solidFill>
                  <a:schemeClr val="tx1"/>
                </a:solidFill>
                <a:latin typeface="BIZ UDゴシック" panose="020B0400000000000000" pitchFamily="49" charset="-128"/>
                <a:ea typeface="BIZ UDゴシック" panose="020B0400000000000000" pitchFamily="49" charset="-128"/>
                <a:cs typeface="Meiryo UI" panose="020B0604030504040204" pitchFamily="50" charset="-128"/>
              </a:rPr>
              <a:t>・土地生産性格差調整後の額は、</a:t>
            </a:r>
            <a:endParaRPr lang="en-US" altLang="ja-JP" sz="900" dirty="0">
              <a:solidFill>
                <a:schemeClr val="tx1"/>
              </a:solidFill>
              <a:latin typeface="BIZ UDゴシック" panose="020B0400000000000000" pitchFamily="49" charset="-128"/>
              <a:ea typeface="BIZ UDゴシック" panose="020B0400000000000000" pitchFamily="49" charset="-128"/>
              <a:cs typeface="Meiryo UI" panose="020B0604030504040204" pitchFamily="50" charset="-128"/>
            </a:endParaRPr>
          </a:p>
          <a:p>
            <a:pPr marL="85725" indent="-85725"/>
            <a:r>
              <a:rPr lang="ja-JP" altLang="en-US" sz="900" b="1" dirty="0">
                <a:solidFill>
                  <a:schemeClr val="tx1"/>
                </a:solidFill>
                <a:latin typeface="BIZ UDゴシック" panose="020B0400000000000000" pitchFamily="49" charset="-128"/>
                <a:ea typeface="BIZ UDゴシック" panose="020B0400000000000000" pitchFamily="49" charset="-128"/>
                <a:cs typeface="Meiryo UI" panose="020B0604030504040204" pitchFamily="50" charset="-128"/>
              </a:rPr>
              <a:t>　</a:t>
            </a:r>
            <a:r>
              <a:rPr lang="ja-JP" altLang="en-US" sz="900" b="1" u="sng" dirty="0">
                <a:solidFill>
                  <a:schemeClr val="tx1"/>
                </a:solidFill>
                <a:latin typeface="BIZ UDゴシック" panose="020B0400000000000000" pitchFamily="49" charset="-128"/>
                <a:ea typeface="BIZ UDゴシック" panose="020B0400000000000000" pitchFamily="49" charset="-128"/>
                <a:cs typeface="Meiryo UI" panose="020B0604030504040204" pitchFamily="50" charset="-128"/>
              </a:rPr>
              <a:t>都道府県の法人所有土地１㎡あたり平均単価／（当該都道府県の土地の生産性／土地の生産性の全国平均値）</a:t>
            </a:r>
            <a:r>
              <a:rPr lang="ja-JP" altLang="en-US" sz="900" dirty="0">
                <a:solidFill>
                  <a:schemeClr val="tx1"/>
                </a:solidFill>
                <a:latin typeface="BIZ UDゴシック" panose="020B0400000000000000" pitchFamily="49" charset="-128"/>
                <a:ea typeface="BIZ UDゴシック" panose="020B0400000000000000" pitchFamily="49" charset="-128"/>
                <a:cs typeface="Meiryo UI" panose="020B0604030504040204" pitchFamily="50" charset="-128"/>
              </a:rPr>
              <a:t>で算出</a:t>
            </a:r>
          </a:p>
        </p:txBody>
      </p:sp>
      <p:sp>
        <p:nvSpPr>
          <p:cNvPr id="3" name="楕円 2"/>
          <p:cNvSpPr/>
          <p:nvPr/>
        </p:nvSpPr>
        <p:spPr>
          <a:xfrm>
            <a:off x="1658879" y="2211524"/>
            <a:ext cx="422584" cy="39652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 name="正方形/長方形 3"/>
          <p:cNvSpPr/>
          <p:nvPr/>
        </p:nvSpPr>
        <p:spPr>
          <a:xfrm>
            <a:off x="1666499" y="5572248"/>
            <a:ext cx="144000" cy="238408"/>
          </a:xfrm>
          <a:prstGeom prst="rect">
            <a:avLst/>
          </a:prstGeom>
          <a:noFill/>
          <a:ln w="222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176476600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直線コネクタ 4"/>
          <p:cNvCxnSpPr/>
          <p:nvPr/>
        </p:nvCxnSpPr>
        <p:spPr>
          <a:xfrm>
            <a:off x="216668" y="449732"/>
            <a:ext cx="8726251" cy="0"/>
          </a:xfrm>
          <a:prstGeom prst="line">
            <a:avLst/>
          </a:prstGeom>
        </p:spPr>
        <p:style>
          <a:lnRef idx="1">
            <a:schemeClr val="dk1"/>
          </a:lnRef>
          <a:fillRef idx="0">
            <a:schemeClr val="dk1"/>
          </a:fillRef>
          <a:effectRef idx="0">
            <a:schemeClr val="dk1"/>
          </a:effectRef>
          <a:fontRef idx="minor">
            <a:schemeClr val="tx1"/>
          </a:fontRef>
        </p:style>
      </p:cxnSp>
      <p:sp>
        <p:nvSpPr>
          <p:cNvPr id="30" name="正方形/長方形 29"/>
          <p:cNvSpPr/>
          <p:nvPr/>
        </p:nvSpPr>
        <p:spPr>
          <a:xfrm>
            <a:off x="239183" y="522386"/>
            <a:ext cx="8701617" cy="821717"/>
          </a:xfrm>
          <a:prstGeom prst="rect">
            <a:avLst/>
          </a:prstGeom>
          <a:noFill/>
          <a:ln w="12700">
            <a:solidFill>
              <a:schemeClr val="tx1"/>
            </a:solidFill>
            <a:prstDash val="sysDash"/>
          </a:ln>
        </p:spPr>
        <p:style>
          <a:lnRef idx="2">
            <a:schemeClr val="accent6"/>
          </a:lnRef>
          <a:fillRef idx="1">
            <a:schemeClr val="lt1"/>
          </a:fillRef>
          <a:effectRef idx="0">
            <a:schemeClr val="accent6"/>
          </a:effectRef>
          <a:fontRef idx="minor">
            <a:schemeClr val="dk1"/>
          </a:fontRef>
        </p:style>
        <p:txBody>
          <a:bodyPr rtlCol="0" anchor="ctr"/>
          <a:lstStyle/>
          <a:p>
            <a:pPr marL="285750" indent="-285750">
              <a:buFont typeface="Wingdings" panose="05000000000000000000" pitchFamily="2" charset="2"/>
              <a:buChar char="p"/>
            </a:pPr>
            <a:r>
              <a:rPr lang="ja-JP" altLang="en-US" sz="1400" dirty="0">
                <a:solidFill>
                  <a:schemeClr val="tx1"/>
                </a:solidFill>
                <a:latin typeface="BIZ UDゴシック" panose="020B0400000000000000" pitchFamily="49" charset="-128"/>
                <a:ea typeface="BIZ UDゴシック" panose="020B0400000000000000" pitchFamily="49" charset="-128"/>
                <a:cs typeface="Meiryo UI" panose="020B0604030504040204" pitchFamily="50" charset="-128"/>
              </a:rPr>
              <a:t>事務所整備費用（土地取得費、建設コスト）を主な都道府県別に比較すると、東京都が高い。</a:t>
            </a:r>
            <a:endParaRPr lang="en-US" altLang="ja-JP" sz="1400" dirty="0">
              <a:solidFill>
                <a:schemeClr val="tx1"/>
              </a:solidFill>
              <a:latin typeface="BIZ UDゴシック" panose="020B0400000000000000" pitchFamily="49" charset="-128"/>
              <a:ea typeface="BIZ UDゴシック" panose="020B0400000000000000" pitchFamily="49" charset="-128"/>
              <a:cs typeface="Meiryo UI" panose="020B0604030504040204" pitchFamily="50" charset="-128"/>
            </a:endParaRPr>
          </a:p>
        </p:txBody>
      </p:sp>
      <p:sp>
        <p:nvSpPr>
          <p:cNvPr id="31" name="テキスト ボックス 30"/>
          <p:cNvSpPr txBox="1"/>
          <p:nvPr/>
        </p:nvSpPr>
        <p:spPr>
          <a:xfrm>
            <a:off x="335017" y="1470898"/>
            <a:ext cx="8206317" cy="307777"/>
          </a:xfrm>
          <a:prstGeom prst="rect">
            <a:avLst/>
          </a:prstGeom>
          <a:noFill/>
        </p:spPr>
        <p:txBody>
          <a:bodyPr wrap="square" rtlCol="0">
            <a:spAutoFit/>
          </a:bodyPr>
          <a:lstStyle/>
          <a:p>
            <a:r>
              <a:rPr kumimoji="1" lang="ja-JP" altLang="en-US" sz="1400" b="1" dirty="0">
                <a:latin typeface="BIZ UDゴシック" panose="020B0400000000000000" pitchFamily="49" charset="-128"/>
                <a:ea typeface="BIZ UDゴシック" panose="020B0400000000000000" pitchFamily="49" charset="-128"/>
              </a:rPr>
              <a:t>■</a:t>
            </a:r>
            <a:r>
              <a:rPr lang="ja-JP" altLang="en-US" sz="1400" b="1" dirty="0">
                <a:latin typeface="BIZ UDゴシック" panose="020B0400000000000000" pitchFamily="49" charset="-128"/>
                <a:ea typeface="BIZ UDゴシック" panose="020B0400000000000000" pitchFamily="49" charset="-128"/>
              </a:rPr>
              <a:t>　事務所整備費用（</a:t>
            </a:r>
            <a:r>
              <a:rPr lang="en-US" altLang="ja-JP" sz="1400" b="1" dirty="0">
                <a:latin typeface="BIZ UDゴシック" panose="020B0400000000000000" pitchFamily="49" charset="-128"/>
                <a:ea typeface="BIZ UDゴシック" panose="020B0400000000000000" pitchFamily="49" charset="-128"/>
              </a:rPr>
              <a:t>100㎡</a:t>
            </a:r>
            <a:r>
              <a:rPr lang="ja-JP" altLang="en-US" sz="1400" b="1" dirty="0">
                <a:latin typeface="BIZ UDゴシック" panose="020B0400000000000000" pitchFamily="49" charset="-128"/>
                <a:ea typeface="BIZ UDゴシック" panose="020B0400000000000000" pitchFamily="49" charset="-128"/>
              </a:rPr>
              <a:t>の土地に</a:t>
            </a:r>
            <a:r>
              <a:rPr lang="en-US" altLang="ja-JP" sz="1400" b="1" dirty="0">
                <a:latin typeface="BIZ UDゴシック" panose="020B0400000000000000" pitchFamily="49" charset="-128"/>
                <a:ea typeface="BIZ UDゴシック" panose="020B0400000000000000" pitchFamily="49" charset="-128"/>
              </a:rPr>
              <a:t>300㎡</a:t>
            </a:r>
            <a:r>
              <a:rPr lang="ja-JP" altLang="en-US" sz="1400" b="1" dirty="0">
                <a:latin typeface="BIZ UDゴシック" panose="020B0400000000000000" pitchFamily="49" charset="-128"/>
                <a:ea typeface="BIZ UDゴシック" panose="020B0400000000000000" pitchFamily="49" charset="-128"/>
              </a:rPr>
              <a:t>の事務所を整備した場合）</a:t>
            </a:r>
            <a:endParaRPr kumimoji="1" lang="ja-JP" altLang="en-US" sz="1400" b="1" dirty="0">
              <a:latin typeface="BIZ UDゴシック" panose="020B0400000000000000" pitchFamily="49" charset="-128"/>
              <a:ea typeface="BIZ UDゴシック" panose="020B0400000000000000" pitchFamily="49" charset="-128"/>
            </a:endParaRPr>
          </a:p>
        </p:txBody>
      </p:sp>
      <p:sp>
        <p:nvSpPr>
          <p:cNvPr id="33" name="テキスト ボックス 32">
            <a:extLst>
              <a:ext uri="{FF2B5EF4-FFF2-40B4-BE49-F238E27FC236}">
                <a16:creationId xmlns:a16="http://schemas.microsoft.com/office/drawing/2014/main" id="{C04CD1B5-F732-4A5C-A8C2-0AE547D85819}"/>
              </a:ext>
            </a:extLst>
          </p:cNvPr>
          <p:cNvSpPr txBox="1"/>
          <p:nvPr/>
        </p:nvSpPr>
        <p:spPr>
          <a:xfrm>
            <a:off x="2722617" y="6075210"/>
            <a:ext cx="6010365" cy="261610"/>
          </a:xfrm>
          <a:prstGeom prst="rect">
            <a:avLst/>
          </a:prstGeom>
          <a:noFill/>
        </p:spPr>
        <p:txBody>
          <a:bodyPr wrap="square" rtlCol="0">
            <a:spAutoFit/>
          </a:bodyPr>
          <a:lstStyle/>
          <a:p>
            <a:r>
              <a:rPr lang="ja-JP" altLang="en-US" sz="1100" dirty="0">
                <a:latin typeface="BIZ UDゴシック" panose="020B0400000000000000" pitchFamily="49" charset="-128"/>
                <a:ea typeface="BIZ UDゴシック" panose="020B0400000000000000" pitchFamily="49" charset="-128"/>
              </a:rPr>
              <a:t>出典：東京都「東京と日本の成長を考える検討会報告書～地方自治　真の処方箋～」</a:t>
            </a:r>
            <a:endParaRPr lang="en-US" altLang="ja-JP" sz="1100" dirty="0">
              <a:latin typeface="BIZ UDゴシック" panose="020B0400000000000000" pitchFamily="49" charset="-128"/>
              <a:ea typeface="BIZ UDゴシック" panose="020B0400000000000000" pitchFamily="49" charset="-128"/>
            </a:endParaRPr>
          </a:p>
        </p:txBody>
      </p:sp>
      <p:pic>
        <p:nvPicPr>
          <p:cNvPr id="9" name="図 8"/>
          <p:cNvPicPr>
            <a:picLocks noChangeAspect="1"/>
          </p:cNvPicPr>
          <p:nvPr/>
        </p:nvPicPr>
        <p:blipFill>
          <a:blip r:embed="rId2"/>
          <a:stretch>
            <a:fillRect/>
          </a:stretch>
        </p:blipFill>
        <p:spPr>
          <a:xfrm>
            <a:off x="1175657" y="2013856"/>
            <a:ext cx="6604825" cy="3978497"/>
          </a:xfrm>
          <a:prstGeom prst="rect">
            <a:avLst/>
          </a:prstGeom>
        </p:spPr>
      </p:pic>
      <p:sp>
        <p:nvSpPr>
          <p:cNvPr id="2" name="スライド番号プレースホルダー 1"/>
          <p:cNvSpPr>
            <a:spLocks noGrp="1"/>
          </p:cNvSpPr>
          <p:nvPr>
            <p:ph type="sldNum" sz="quarter" idx="12"/>
          </p:nvPr>
        </p:nvSpPr>
        <p:spPr/>
        <p:txBody>
          <a:bodyPr/>
          <a:lstStyle/>
          <a:p>
            <a:fld id="{50F88186-B17D-4CE3-A887-D91699CF601C}" type="slidenum">
              <a:rPr kumimoji="1" lang="ja-JP" altLang="en-US" smtClean="0"/>
              <a:t>15</a:t>
            </a:fld>
            <a:endParaRPr kumimoji="1" lang="ja-JP" altLang="en-US"/>
          </a:p>
        </p:txBody>
      </p:sp>
      <p:sp>
        <p:nvSpPr>
          <p:cNvPr id="10" name="大かっこ 9"/>
          <p:cNvSpPr/>
          <p:nvPr/>
        </p:nvSpPr>
        <p:spPr>
          <a:xfrm>
            <a:off x="2206011" y="6336820"/>
            <a:ext cx="6023589" cy="184095"/>
          </a:xfrm>
          <a:prstGeom prst="bracketPair">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tIns="0" rtlCol="0" anchor="t" anchorCtr="0"/>
          <a:lstStyle/>
          <a:p>
            <a:r>
              <a:rPr kumimoji="1" lang="ja-JP" altLang="en-US" sz="1100" dirty="0">
                <a:latin typeface="BIZ UDゴシック" panose="020B0400000000000000" pitchFamily="49" charset="-128"/>
                <a:ea typeface="BIZ UDゴシック" panose="020B0400000000000000" pitchFamily="49" charset="-128"/>
              </a:rPr>
              <a:t>国土交通省「地価公示」及び国土交通省「建設着工統計調査」をもとに外部調査機関が作成</a:t>
            </a:r>
          </a:p>
        </p:txBody>
      </p:sp>
      <p:sp>
        <p:nvSpPr>
          <p:cNvPr id="3" name="正方形/長方形 2">
            <a:extLst>
              <a:ext uri="{FF2B5EF4-FFF2-40B4-BE49-F238E27FC236}">
                <a16:creationId xmlns:a16="http://schemas.microsoft.com/office/drawing/2014/main" id="{FF770B71-9A28-4105-DC9C-7B1B1E068638}"/>
              </a:ext>
            </a:extLst>
          </p:cNvPr>
          <p:cNvSpPr/>
          <p:nvPr/>
        </p:nvSpPr>
        <p:spPr>
          <a:xfrm>
            <a:off x="10682" y="44840"/>
            <a:ext cx="7198501" cy="400110"/>
          </a:xfrm>
          <a:prstGeom prst="rect">
            <a:avLst/>
          </a:prstGeom>
        </p:spPr>
        <p:txBody>
          <a:bodyPr wrap="square">
            <a:spAutoFit/>
          </a:bodyPr>
          <a:lstStyle/>
          <a:p>
            <a:r>
              <a:rPr lang="ja-JP" altLang="en-US" sz="2000" b="1" dirty="0">
                <a:latin typeface="BIZ UDゴシック" panose="020B0400000000000000" pitchFamily="49" charset="-128"/>
                <a:ea typeface="BIZ UDゴシック" panose="020B0400000000000000" pitchFamily="49" charset="-128"/>
              </a:rPr>
              <a:t>　</a:t>
            </a:r>
            <a:r>
              <a:rPr lang="en-US" altLang="ja-JP" sz="2000" b="1" dirty="0">
                <a:latin typeface="BIZ UDゴシック" panose="020B0400000000000000" pitchFamily="49" charset="-128"/>
                <a:ea typeface="BIZ UDゴシック" panose="020B0400000000000000" pitchFamily="49" charset="-128"/>
              </a:rPr>
              <a:t> </a:t>
            </a:r>
            <a:r>
              <a:rPr lang="ja-JP" altLang="en-US" sz="2000" b="1" dirty="0">
                <a:latin typeface="BIZ UDゴシック" panose="020B0400000000000000" pitchFamily="49" charset="-128"/>
                <a:ea typeface="BIZ UDゴシック" panose="020B0400000000000000" pitchFamily="49" charset="-128"/>
              </a:rPr>
              <a:t>３（３）事務所整備費</a:t>
            </a:r>
            <a:endParaRPr lang="en-US" altLang="ja-JP" sz="2000" b="1" dirty="0">
              <a:latin typeface="BIZ UDゴシック" panose="020B0400000000000000" pitchFamily="49" charset="-128"/>
              <a:ea typeface="BIZ UDゴシック" panose="020B0400000000000000" pitchFamily="49" charset="-128"/>
            </a:endParaRPr>
          </a:p>
        </p:txBody>
      </p:sp>
    </p:spTree>
    <p:extLst>
      <p:ext uri="{BB962C8B-B14F-4D97-AF65-F5344CB8AC3E}">
        <p14:creationId xmlns:p14="http://schemas.microsoft.com/office/powerpoint/2010/main" val="208737262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直線コネクタ 4"/>
          <p:cNvCxnSpPr/>
          <p:nvPr/>
        </p:nvCxnSpPr>
        <p:spPr>
          <a:xfrm>
            <a:off x="216668" y="449732"/>
            <a:ext cx="8726251" cy="0"/>
          </a:xfrm>
          <a:prstGeom prst="line">
            <a:avLst/>
          </a:prstGeom>
        </p:spPr>
        <p:style>
          <a:lnRef idx="1">
            <a:schemeClr val="dk1"/>
          </a:lnRef>
          <a:fillRef idx="0">
            <a:schemeClr val="dk1"/>
          </a:fillRef>
          <a:effectRef idx="0">
            <a:schemeClr val="dk1"/>
          </a:effectRef>
          <a:fontRef idx="minor">
            <a:schemeClr val="tx1"/>
          </a:fontRef>
        </p:style>
      </p:cxnSp>
      <p:sp>
        <p:nvSpPr>
          <p:cNvPr id="30" name="正方形/長方形 29"/>
          <p:cNvSpPr/>
          <p:nvPr/>
        </p:nvSpPr>
        <p:spPr>
          <a:xfrm>
            <a:off x="328083" y="522386"/>
            <a:ext cx="8503417" cy="821717"/>
          </a:xfrm>
          <a:prstGeom prst="rect">
            <a:avLst/>
          </a:prstGeom>
          <a:noFill/>
          <a:ln w="12700">
            <a:solidFill>
              <a:schemeClr val="tx1"/>
            </a:solidFill>
            <a:prstDash val="sysDash"/>
          </a:ln>
        </p:spPr>
        <p:style>
          <a:lnRef idx="2">
            <a:schemeClr val="accent6"/>
          </a:lnRef>
          <a:fillRef idx="1">
            <a:schemeClr val="lt1"/>
          </a:fillRef>
          <a:effectRef idx="0">
            <a:schemeClr val="accent6"/>
          </a:effectRef>
          <a:fontRef idx="minor">
            <a:schemeClr val="dk1"/>
          </a:fontRef>
        </p:style>
        <p:txBody>
          <a:bodyPr rtlCol="0" anchor="ctr"/>
          <a:lstStyle/>
          <a:p>
            <a:pPr marL="285750" indent="-285750">
              <a:buFont typeface="Wingdings" panose="05000000000000000000" pitchFamily="2" charset="2"/>
              <a:buChar char="p"/>
            </a:pPr>
            <a:r>
              <a:rPr lang="ja-JP" altLang="en-US" sz="1400" dirty="0">
                <a:solidFill>
                  <a:schemeClr val="tx1"/>
                </a:solidFill>
                <a:latin typeface="BIZ UDゴシック" panose="020B0400000000000000" pitchFamily="49" charset="-128"/>
                <a:ea typeface="BIZ UDゴシック" panose="020B0400000000000000" pitchFamily="49" charset="-128"/>
                <a:cs typeface="Meiryo UI" panose="020B0604030504040204" pitchFamily="50" charset="-128"/>
              </a:rPr>
              <a:t>東京都の住宅価格（戸建住宅地）を世界の主要都市と比較すると、</a:t>
            </a:r>
            <a:r>
              <a:rPr lang="en-US" altLang="ja-JP" sz="1400" dirty="0">
                <a:solidFill>
                  <a:schemeClr val="tx1"/>
                </a:solidFill>
                <a:latin typeface="BIZ UDゴシック" panose="020B0400000000000000" pitchFamily="49" charset="-128"/>
                <a:ea typeface="BIZ UDゴシック" panose="020B0400000000000000" pitchFamily="49" charset="-128"/>
                <a:cs typeface="Meiryo UI" panose="020B0604030504040204" pitchFamily="50" charset="-128"/>
              </a:rPr>
              <a:t>OECD</a:t>
            </a:r>
            <a:r>
              <a:rPr lang="ja-JP" altLang="en-US" sz="1400" dirty="0">
                <a:solidFill>
                  <a:schemeClr val="tx1"/>
                </a:solidFill>
                <a:latin typeface="BIZ UDゴシック" panose="020B0400000000000000" pitchFamily="49" charset="-128"/>
                <a:ea typeface="BIZ UDゴシック" panose="020B0400000000000000" pitchFamily="49" charset="-128"/>
                <a:cs typeface="Meiryo UI" panose="020B0604030504040204" pitchFamily="50" charset="-128"/>
              </a:rPr>
              <a:t>加盟国ではロンドンに次いで高い。</a:t>
            </a:r>
            <a:endParaRPr lang="en-US" altLang="ja-JP" sz="1400" dirty="0">
              <a:solidFill>
                <a:schemeClr val="tx1"/>
              </a:solidFill>
              <a:latin typeface="BIZ UDゴシック" panose="020B0400000000000000" pitchFamily="49" charset="-128"/>
              <a:ea typeface="BIZ UDゴシック" panose="020B0400000000000000" pitchFamily="49" charset="-128"/>
              <a:cs typeface="Meiryo UI" panose="020B0604030504040204" pitchFamily="50" charset="-128"/>
            </a:endParaRPr>
          </a:p>
        </p:txBody>
      </p:sp>
      <p:sp>
        <p:nvSpPr>
          <p:cNvPr id="31" name="テキスト ボックス 30"/>
          <p:cNvSpPr txBox="1"/>
          <p:nvPr/>
        </p:nvSpPr>
        <p:spPr>
          <a:xfrm>
            <a:off x="335017" y="1470898"/>
            <a:ext cx="8206317" cy="307777"/>
          </a:xfrm>
          <a:prstGeom prst="rect">
            <a:avLst/>
          </a:prstGeom>
          <a:noFill/>
        </p:spPr>
        <p:txBody>
          <a:bodyPr wrap="square" rtlCol="0">
            <a:spAutoFit/>
          </a:bodyPr>
          <a:lstStyle/>
          <a:p>
            <a:r>
              <a:rPr kumimoji="1" lang="ja-JP" altLang="en-US" sz="1400" b="1" dirty="0">
                <a:latin typeface="BIZ UDゴシック" panose="020B0400000000000000" pitchFamily="49" charset="-128"/>
                <a:ea typeface="BIZ UDゴシック" panose="020B0400000000000000" pitchFamily="49" charset="-128"/>
              </a:rPr>
              <a:t>■</a:t>
            </a:r>
            <a:r>
              <a:rPr lang="ja-JP" altLang="en-US" sz="1400" b="1" dirty="0">
                <a:latin typeface="BIZ UDゴシック" panose="020B0400000000000000" pitchFamily="49" charset="-128"/>
                <a:ea typeface="BIZ UDゴシック" panose="020B0400000000000000" pitchFamily="49" charset="-128"/>
              </a:rPr>
              <a:t>　戸建住宅地の調査地点の住宅価格の比較（購買力平価による）</a:t>
            </a:r>
            <a:endParaRPr kumimoji="1" lang="ja-JP" altLang="en-US" sz="1400" b="1" dirty="0">
              <a:latin typeface="BIZ UDゴシック" panose="020B0400000000000000" pitchFamily="49" charset="-128"/>
              <a:ea typeface="BIZ UDゴシック" panose="020B0400000000000000" pitchFamily="49" charset="-128"/>
            </a:endParaRPr>
          </a:p>
        </p:txBody>
      </p:sp>
      <p:pic>
        <p:nvPicPr>
          <p:cNvPr id="9" name="図 8"/>
          <p:cNvPicPr>
            <a:picLocks noChangeAspect="1"/>
          </p:cNvPicPr>
          <p:nvPr/>
        </p:nvPicPr>
        <p:blipFill>
          <a:blip r:embed="rId2"/>
          <a:stretch>
            <a:fillRect/>
          </a:stretch>
        </p:blipFill>
        <p:spPr>
          <a:xfrm>
            <a:off x="2122420" y="1778675"/>
            <a:ext cx="5091180" cy="5014625"/>
          </a:xfrm>
          <a:prstGeom prst="rect">
            <a:avLst/>
          </a:prstGeom>
        </p:spPr>
      </p:pic>
      <p:sp>
        <p:nvSpPr>
          <p:cNvPr id="2" name="スライド番号プレースホルダー 1"/>
          <p:cNvSpPr>
            <a:spLocks noGrp="1"/>
          </p:cNvSpPr>
          <p:nvPr>
            <p:ph type="sldNum" sz="quarter" idx="12"/>
          </p:nvPr>
        </p:nvSpPr>
        <p:spPr/>
        <p:txBody>
          <a:bodyPr/>
          <a:lstStyle/>
          <a:p>
            <a:fld id="{50F88186-B17D-4CE3-A887-D91699CF601C}" type="slidenum">
              <a:rPr kumimoji="1" lang="ja-JP" altLang="en-US" smtClean="0"/>
              <a:t>16</a:t>
            </a:fld>
            <a:endParaRPr kumimoji="1" lang="ja-JP" altLang="en-US"/>
          </a:p>
        </p:txBody>
      </p:sp>
      <p:sp>
        <p:nvSpPr>
          <p:cNvPr id="3" name="正方形/長方形 2"/>
          <p:cNvSpPr/>
          <p:nvPr/>
        </p:nvSpPr>
        <p:spPr>
          <a:xfrm>
            <a:off x="2552700" y="2178097"/>
            <a:ext cx="3060700" cy="330200"/>
          </a:xfrm>
          <a:prstGeom prst="rect">
            <a:avLst/>
          </a:prstGeom>
          <a:noFill/>
          <a:ln w="22225">
            <a:solidFill>
              <a:schemeClr val="tx1">
                <a:lumMod val="95000"/>
                <a:lumOff val="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 name="正方形/長方形 3">
            <a:extLst>
              <a:ext uri="{FF2B5EF4-FFF2-40B4-BE49-F238E27FC236}">
                <a16:creationId xmlns:a16="http://schemas.microsoft.com/office/drawing/2014/main" id="{6425D1E6-CA8B-F5B7-A3C0-86D6C3E20841}"/>
              </a:ext>
            </a:extLst>
          </p:cNvPr>
          <p:cNvSpPr/>
          <p:nvPr/>
        </p:nvSpPr>
        <p:spPr>
          <a:xfrm>
            <a:off x="216668" y="44840"/>
            <a:ext cx="7268653" cy="400110"/>
          </a:xfrm>
          <a:prstGeom prst="rect">
            <a:avLst/>
          </a:prstGeom>
        </p:spPr>
        <p:txBody>
          <a:bodyPr wrap="square">
            <a:spAutoFit/>
          </a:bodyPr>
          <a:lstStyle/>
          <a:p>
            <a:r>
              <a:rPr lang="ja-JP" altLang="en-US" sz="2000" b="1" dirty="0">
                <a:latin typeface="BIZ UDゴシック" panose="020B0400000000000000" pitchFamily="49" charset="-128"/>
                <a:ea typeface="BIZ UDゴシック" panose="020B0400000000000000" pitchFamily="49" charset="-128"/>
              </a:rPr>
              <a:t>３（４）住宅価格</a:t>
            </a:r>
            <a:endParaRPr lang="en-US" altLang="ja-JP" sz="2000" b="1" dirty="0">
              <a:latin typeface="BIZ UDゴシック" panose="020B0400000000000000" pitchFamily="49" charset="-128"/>
              <a:ea typeface="BIZ UDゴシック" panose="020B0400000000000000" pitchFamily="49" charset="-128"/>
            </a:endParaRPr>
          </a:p>
        </p:txBody>
      </p:sp>
      <p:sp>
        <p:nvSpPr>
          <p:cNvPr id="33" name="テキスト ボックス 32">
            <a:extLst>
              <a:ext uri="{FF2B5EF4-FFF2-40B4-BE49-F238E27FC236}">
                <a16:creationId xmlns:a16="http://schemas.microsoft.com/office/drawing/2014/main" id="{C04CD1B5-F732-4A5C-A8C2-0AE547D85819}"/>
              </a:ext>
            </a:extLst>
          </p:cNvPr>
          <p:cNvSpPr txBox="1"/>
          <p:nvPr/>
        </p:nvSpPr>
        <p:spPr>
          <a:xfrm>
            <a:off x="6943603" y="5691240"/>
            <a:ext cx="2057400" cy="600164"/>
          </a:xfrm>
          <a:prstGeom prst="rect">
            <a:avLst/>
          </a:prstGeom>
          <a:noFill/>
        </p:spPr>
        <p:txBody>
          <a:bodyPr wrap="square" rtlCol="0">
            <a:spAutoFit/>
          </a:bodyPr>
          <a:lstStyle/>
          <a:p>
            <a:r>
              <a:rPr lang="ja-JP" altLang="en-US" sz="1100" dirty="0">
                <a:latin typeface="BIZ UDゴシック" panose="020B0400000000000000" pitchFamily="49" charset="-128"/>
                <a:ea typeface="BIZ UDゴシック" panose="020B0400000000000000" pitchFamily="49" charset="-128"/>
              </a:rPr>
              <a:t>出典：公益財団法人</a:t>
            </a:r>
            <a:endParaRPr lang="en-US" altLang="ja-JP" sz="1100" dirty="0">
              <a:latin typeface="BIZ UDゴシック" panose="020B0400000000000000" pitchFamily="49" charset="-128"/>
              <a:ea typeface="BIZ UDゴシック" panose="020B0400000000000000" pitchFamily="49" charset="-128"/>
            </a:endParaRPr>
          </a:p>
          <a:p>
            <a:r>
              <a:rPr lang="ja-JP" altLang="en-US" sz="1100" dirty="0">
                <a:latin typeface="BIZ UDゴシック" panose="020B0400000000000000" pitchFamily="49" charset="-128"/>
                <a:ea typeface="BIZ UDゴシック" panose="020B0400000000000000" pitchFamily="49" charset="-128"/>
              </a:rPr>
              <a:t>日本不動産鑑定士協会連合会</a:t>
            </a:r>
            <a:endParaRPr lang="en-US" altLang="ja-JP" sz="1100" dirty="0">
              <a:latin typeface="BIZ UDゴシック" panose="020B0400000000000000" pitchFamily="49" charset="-128"/>
              <a:ea typeface="BIZ UDゴシック" panose="020B0400000000000000" pitchFamily="49" charset="-128"/>
            </a:endParaRPr>
          </a:p>
          <a:p>
            <a:r>
              <a:rPr lang="ja-JP" altLang="en-US" sz="1100" dirty="0">
                <a:latin typeface="BIZ UDゴシック" panose="020B0400000000000000" pitchFamily="49" charset="-128"/>
                <a:ea typeface="BIZ UDゴシック" panose="020B0400000000000000" pitchFamily="49" charset="-128"/>
              </a:rPr>
              <a:t>「平成</a:t>
            </a:r>
            <a:r>
              <a:rPr lang="en-US" altLang="ja-JP" sz="1100" dirty="0">
                <a:latin typeface="BIZ UDゴシック" panose="020B0400000000000000" pitchFamily="49" charset="-128"/>
                <a:ea typeface="BIZ UDゴシック" panose="020B0400000000000000" pitchFamily="49" charset="-128"/>
              </a:rPr>
              <a:t>25</a:t>
            </a:r>
            <a:r>
              <a:rPr lang="ja-JP" altLang="en-US" sz="1100" dirty="0">
                <a:latin typeface="BIZ UDゴシック" panose="020B0400000000000000" pitchFamily="49" charset="-128"/>
                <a:ea typeface="BIZ UDゴシック" panose="020B0400000000000000" pitchFamily="49" charset="-128"/>
              </a:rPr>
              <a:t>年世界地価等調査」</a:t>
            </a:r>
            <a:endParaRPr lang="en-US" altLang="ja-JP" sz="1100" dirty="0">
              <a:latin typeface="BIZ UDゴシック" panose="020B0400000000000000" pitchFamily="49" charset="-128"/>
              <a:ea typeface="BIZ UDゴシック" panose="020B0400000000000000" pitchFamily="49" charset="-128"/>
            </a:endParaRPr>
          </a:p>
        </p:txBody>
      </p:sp>
    </p:spTree>
    <p:extLst>
      <p:ext uri="{BB962C8B-B14F-4D97-AF65-F5344CB8AC3E}">
        <p14:creationId xmlns:p14="http://schemas.microsoft.com/office/powerpoint/2010/main" val="330687328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499DE7C4-59BB-D8E5-9E29-8297EE975847}"/>
              </a:ext>
            </a:extLst>
          </p:cNvPr>
          <p:cNvPicPr>
            <a:picLocks noChangeAspect="1"/>
          </p:cNvPicPr>
          <p:nvPr/>
        </p:nvPicPr>
        <p:blipFill>
          <a:blip r:embed="rId2"/>
          <a:stretch>
            <a:fillRect/>
          </a:stretch>
        </p:blipFill>
        <p:spPr>
          <a:xfrm>
            <a:off x="4747082" y="2128411"/>
            <a:ext cx="4084674" cy="3261643"/>
          </a:xfrm>
          <a:prstGeom prst="rect">
            <a:avLst/>
          </a:prstGeom>
        </p:spPr>
      </p:pic>
      <p:pic>
        <p:nvPicPr>
          <p:cNvPr id="10" name="図 9">
            <a:extLst>
              <a:ext uri="{FF2B5EF4-FFF2-40B4-BE49-F238E27FC236}">
                <a16:creationId xmlns:a16="http://schemas.microsoft.com/office/drawing/2014/main" id="{2CF746BA-9FE4-74EE-C076-59D4E97EEF14}"/>
              </a:ext>
            </a:extLst>
          </p:cNvPr>
          <p:cNvPicPr>
            <a:picLocks noChangeAspect="1"/>
          </p:cNvPicPr>
          <p:nvPr/>
        </p:nvPicPr>
        <p:blipFill>
          <a:blip r:embed="rId3"/>
          <a:stretch>
            <a:fillRect/>
          </a:stretch>
        </p:blipFill>
        <p:spPr>
          <a:xfrm>
            <a:off x="505429" y="2185644"/>
            <a:ext cx="4206605" cy="3261643"/>
          </a:xfrm>
          <a:prstGeom prst="rect">
            <a:avLst/>
          </a:prstGeom>
        </p:spPr>
      </p:pic>
      <p:cxnSp>
        <p:nvCxnSpPr>
          <p:cNvPr id="5" name="直線コネクタ 4"/>
          <p:cNvCxnSpPr/>
          <p:nvPr/>
        </p:nvCxnSpPr>
        <p:spPr>
          <a:xfrm>
            <a:off x="216668" y="449732"/>
            <a:ext cx="8726251" cy="0"/>
          </a:xfrm>
          <a:prstGeom prst="line">
            <a:avLst/>
          </a:prstGeom>
        </p:spPr>
        <p:style>
          <a:lnRef idx="1">
            <a:schemeClr val="dk1"/>
          </a:lnRef>
          <a:fillRef idx="0">
            <a:schemeClr val="dk1"/>
          </a:fillRef>
          <a:effectRef idx="0">
            <a:schemeClr val="dk1"/>
          </a:effectRef>
          <a:fontRef idx="minor">
            <a:schemeClr val="tx1"/>
          </a:fontRef>
        </p:style>
      </p:cxnSp>
      <p:sp>
        <p:nvSpPr>
          <p:cNvPr id="30" name="正方形/長方形 29"/>
          <p:cNvSpPr/>
          <p:nvPr/>
        </p:nvSpPr>
        <p:spPr>
          <a:xfrm>
            <a:off x="328083" y="522386"/>
            <a:ext cx="8503417" cy="821717"/>
          </a:xfrm>
          <a:prstGeom prst="rect">
            <a:avLst/>
          </a:prstGeom>
          <a:noFill/>
          <a:ln w="12700">
            <a:solidFill>
              <a:schemeClr val="tx1"/>
            </a:solidFill>
            <a:prstDash val="sysDash"/>
          </a:ln>
        </p:spPr>
        <p:style>
          <a:lnRef idx="2">
            <a:schemeClr val="accent6"/>
          </a:lnRef>
          <a:fillRef idx="1">
            <a:schemeClr val="lt1"/>
          </a:fillRef>
          <a:effectRef idx="0">
            <a:schemeClr val="accent6"/>
          </a:effectRef>
          <a:fontRef idx="minor">
            <a:schemeClr val="dk1"/>
          </a:fontRef>
        </p:style>
        <p:txBody>
          <a:bodyPr rtlCol="0" anchor="ctr"/>
          <a:lstStyle/>
          <a:p>
            <a:pPr marL="285750" indent="-285750">
              <a:buFont typeface="Wingdings" panose="05000000000000000000" pitchFamily="2" charset="2"/>
              <a:buChar char="p"/>
            </a:pPr>
            <a:r>
              <a:rPr lang="ja-JP" altLang="en-US" sz="1400" dirty="0">
                <a:solidFill>
                  <a:schemeClr val="tx1"/>
                </a:solidFill>
                <a:latin typeface="BIZ UDゴシック" panose="020B0400000000000000" pitchFamily="49" charset="-128"/>
                <a:ea typeface="BIZ UDゴシック" panose="020B0400000000000000" pitchFamily="49" charset="-128"/>
                <a:cs typeface="Meiryo UI" panose="020B0604030504040204" pitchFamily="50" charset="-128"/>
              </a:rPr>
              <a:t>借家の１カ月あたり家賃を主要都市で比較すると、東京都が最も高い。</a:t>
            </a:r>
            <a:endParaRPr lang="en-US" altLang="ja-JP" sz="1400" dirty="0">
              <a:solidFill>
                <a:srgbClr val="FF0000"/>
              </a:solidFill>
              <a:latin typeface="BIZ UDゴシック" panose="020B0400000000000000" pitchFamily="49" charset="-128"/>
              <a:ea typeface="BIZ UDゴシック" panose="020B0400000000000000" pitchFamily="49" charset="-128"/>
              <a:cs typeface="Meiryo UI" panose="020B0604030504040204" pitchFamily="50" charset="-128"/>
            </a:endParaRPr>
          </a:p>
          <a:p>
            <a:pPr marL="285750" indent="-285750">
              <a:buFont typeface="Wingdings" panose="05000000000000000000" pitchFamily="2" charset="2"/>
              <a:buChar char="p"/>
            </a:pPr>
            <a:r>
              <a:rPr lang="ja-JP" altLang="en-US" sz="1400" dirty="0">
                <a:solidFill>
                  <a:schemeClr val="tx1"/>
                </a:solidFill>
                <a:latin typeface="BIZ UDゴシック" panose="020B0400000000000000" pitchFamily="49" charset="-128"/>
                <a:ea typeface="BIZ UDゴシック" panose="020B0400000000000000" pitchFamily="49" charset="-128"/>
                <a:cs typeface="Meiryo UI" panose="020B0604030504040204" pitchFamily="50" charset="-128"/>
              </a:rPr>
              <a:t>首都圏では、新築分譲マンションの平均価格は高騰している。</a:t>
            </a:r>
            <a:endParaRPr lang="en-US" altLang="ja-JP" sz="1400" dirty="0">
              <a:solidFill>
                <a:schemeClr val="tx1"/>
              </a:solidFill>
              <a:latin typeface="BIZ UDゴシック" panose="020B0400000000000000" pitchFamily="49" charset="-128"/>
              <a:ea typeface="BIZ UDゴシック" panose="020B0400000000000000" pitchFamily="49" charset="-128"/>
              <a:cs typeface="Meiryo UI" panose="020B0604030504040204" pitchFamily="50" charset="-128"/>
            </a:endParaRPr>
          </a:p>
        </p:txBody>
      </p:sp>
      <p:sp>
        <p:nvSpPr>
          <p:cNvPr id="31" name="テキスト ボックス 30"/>
          <p:cNvSpPr txBox="1"/>
          <p:nvPr/>
        </p:nvSpPr>
        <p:spPr>
          <a:xfrm>
            <a:off x="335017" y="1679904"/>
            <a:ext cx="8206317" cy="307777"/>
          </a:xfrm>
          <a:prstGeom prst="rect">
            <a:avLst/>
          </a:prstGeom>
          <a:noFill/>
        </p:spPr>
        <p:txBody>
          <a:bodyPr wrap="square" rtlCol="0">
            <a:spAutoFit/>
          </a:bodyPr>
          <a:lstStyle/>
          <a:p>
            <a:r>
              <a:rPr kumimoji="1" lang="ja-JP" altLang="en-US" sz="1400" b="1" dirty="0">
                <a:latin typeface="BIZ UDゴシック" panose="020B0400000000000000" pitchFamily="49" charset="-128"/>
                <a:ea typeface="BIZ UDゴシック" panose="020B0400000000000000" pitchFamily="49" charset="-128"/>
              </a:rPr>
              <a:t>■</a:t>
            </a:r>
            <a:r>
              <a:rPr lang="ja-JP" altLang="en-US" sz="1400" b="1" dirty="0">
                <a:latin typeface="BIZ UDゴシック" panose="020B0400000000000000" pitchFamily="49" charset="-128"/>
                <a:ea typeface="BIZ UDゴシック" panose="020B0400000000000000" pitchFamily="49" charset="-128"/>
              </a:rPr>
              <a:t>　借家の１カ月当たり家賃</a:t>
            </a:r>
            <a:endParaRPr kumimoji="1" lang="ja-JP" altLang="en-US" sz="1400" b="1" dirty="0">
              <a:latin typeface="BIZ UDゴシック" panose="020B0400000000000000" pitchFamily="49" charset="-128"/>
              <a:ea typeface="BIZ UDゴシック" panose="020B0400000000000000" pitchFamily="49" charset="-128"/>
            </a:endParaRPr>
          </a:p>
        </p:txBody>
      </p:sp>
      <p:sp>
        <p:nvSpPr>
          <p:cNvPr id="33" name="テキスト ボックス 32">
            <a:extLst>
              <a:ext uri="{FF2B5EF4-FFF2-40B4-BE49-F238E27FC236}">
                <a16:creationId xmlns:a16="http://schemas.microsoft.com/office/drawing/2014/main" id="{C04CD1B5-F732-4A5C-A8C2-0AE547D85819}"/>
              </a:ext>
            </a:extLst>
          </p:cNvPr>
          <p:cNvSpPr txBox="1"/>
          <p:nvPr/>
        </p:nvSpPr>
        <p:spPr>
          <a:xfrm>
            <a:off x="2956217" y="6228622"/>
            <a:ext cx="5875283" cy="430887"/>
          </a:xfrm>
          <a:prstGeom prst="rect">
            <a:avLst/>
          </a:prstGeom>
          <a:noFill/>
        </p:spPr>
        <p:txBody>
          <a:bodyPr wrap="square" rtlCol="0">
            <a:spAutoFit/>
          </a:bodyPr>
          <a:lstStyle/>
          <a:p>
            <a:r>
              <a:rPr lang="ja-JP" altLang="en-US" sz="1100" dirty="0">
                <a:latin typeface="BIZ UDゴシック" panose="020B0400000000000000" pitchFamily="49" charset="-128"/>
                <a:ea typeface="BIZ UDゴシック" panose="020B0400000000000000" pitchFamily="49" charset="-128"/>
              </a:rPr>
              <a:t>出典</a:t>
            </a:r>
            <a:r>
              <a:rPr lang="ja-JP" altLang="en-US" sz="1100" dirty="0">
                <a:latin typeface="BIZ UDゴシック" panose="020B0400000000000000" pitchFamily="49" charset="-128"/>
                <a:ea typeface="BIZ UDゴシック" panose="020B0400000000000000" pitchFamily="49" charset="-128"/>
                <a:sym typeface="Wingdings" panose="05000000000000000000" pitchFamily="2" charset="2"/>
              </a:rPr>
              <a:t>：（左）</a:t>
            </a:r>
            <a:r>
              <a:rPr lang="ja-JP" altLang="en-US" sz="1100" dirty="0">
                <a:latin typeface="BIZ UDゴシック" panose="020B0400000000000000" pitchFamily="49" charset="-128"/>
                <a:ea typeface="BIZ UDゴシック" panose="020B0400000000000000" pitchFamily="49" charset="-128"/>
              </a:rPr>
              <a:t>総務省「平成</a:t>
            </a:r>
            <a:r>
              <a:rPr lang="en-US" altLang="ja-JP" sz="1100" dirty="0">
                <a:latin typeface="BIZ UDゴシック" panose="020B0400000000000000" pitchFamily="49" charset="-128"/>
                <a:ea typeface="BIZ UDゴシック" panose="020B0400000000000000" pitchFamily="49" charset="-128"/>
              </a:rPr>
              <a:t>30</a:t>
            </a:r>
            <a:r>
              <a:rPr lang="ja-JP" altLang="en-US" sz="1100" dirty="0">
                <a:latin typeface="BIZ UDゴシック" panose="020B0400000000000000" pitchFamily="49" charset="-128"/>
                <a:ea typeface="BIZ UDゴシック" panose="020B0400000000000000" pitchFamily="49" charset="-128"/>
              </a:rPr>
              <a:t>年住宅・土地統計調査」をもとに副首都推進局で作成</a:t>
            </a:r>
            <a:endParaRPr lang="en-US" altLang="ja-JP" sz="1100" dirty="0">
              <a:latin typeface="BIZ UDゴシック" panose="020B0400000000000000" pitchFamily="49" charset="-128"/>
              <a:ea typeface="BIZ UDゴシック" panose="020B0400000000000000" pitchFamily="49" charset="-128"/>
            </a:endParaRPr>
          </a:p>
          <a:p>
            <a:r>
              <a:rPr lang="ja-JP" altLang="en-US" sz="1100" dirty="0">
                <a:latin typeface="BIZ UDゴシック" panose="020B0400000000000000" pitchFamily="49" charset="-128"/>
                <a:ea typeface="BIZ UDゴシック" panose="020B0400000000000000" pitchFamily="49" charset="-128"/>
              </a:rPr>
              <a:t>　　　（右）国土交通省「令和４年度住宅経済関連データ」をもとに副首都推進局で作成</a:t>
            </a:r>
            <a:endParaRPr lang="en-US" altLang="ja-JP" sz="1100" dirty="0">
              <a:latin typeface="BIZ UDゴシック" panose="020B0400000000000000" pitchFamily="49" charset="-128"/>
              <a:ea typeface="BIZ UDゴシック" panose="020B0400000000000000" pitchFamily="49" charset="-128"/>
            </a:endParaRPr>
          </a:p>
        </p:txBody>
      </p:sp>
      <p:sp>
        <p:nvSpPr>
          <p:cNvPr id="14" name="テキスト ボックス 13"/>
          <p:cNvSpPr txBox="1"/>
          <p:nvPr/>
        </p:nvSpPr>
        <p:spPr>
          <a:xfrm>
            <a:off x="4572000" y="1679904"/>
            <a:ext cx="4467497" cy="307777"/>
          </a:xfrm>
          <a:prstGeom prst="rect">
            <a:avLst/>
          </a:prstGeom>
          <a:noFill/>
        </p:spPr>
        <p:txBody>
          <a:bodyPr wrap="square" rtlCol="0">
            <a:spAutoFit/>
          </a:bodyPr>
          <a:lstStyle/>
          <a:p>
            <a:r>
              <a:rPr kumimoji="1" lang="ja-JP" altLang="en-US" sz="1400" b="1" dirty="0">
                <a:latin typeface="BIZ UDゴシック" panose="020B0400000000000000" pitchFamily="49" charset="-128"/>
                <a:ea typeface="BIZ UDゴシック" panose="020B0400000000000000" pitchFamily="49" charset="-128"/>
              </a:rPr>
              <a:t>■</a:t>
            </a:r>
            <a:r>
              <a:rPr lang="ja-JP" altLang="en-US" sz="1400" b="1" dirty="0">
                <a:latin typeface="BIZ UDゴシック" panose="020B0400000000000000" pitchFamily="49" charset="-128"/>
                <a:ea typeface="BIZ UDゴシック" panose="020B0400000000000000" pitchFamily="49" charset="-128"/>
              </a:rPr>
              <a:t>　新築分譲マンション平均価格（首都圏と近畿圏）</a:t>
            </a:r>
            <a:endParaRPr kumimoji="1" lang="ja-JP" altLang="en-US" sz="1400" b="1" dirty="0">
              <a:latin typeface="BIZ UDゴシック" panose="020B0400000000000000" pitchFamily="49" charset="-128"/>
              <a:ea typeface="BIZ UDゴシック" panose="020B0400000000000000" pitchFamily="49" charset="-128"/>
            </a:endParaRPr>
          </a:p>
        </p:txBody>
      </p:sp>
      <p:sp>
        <p:nvSpPr>
          <p:cNvPr id="2" name="スライド番号プレースホルダー 1"/>
          <p:cNvSpPr>
            <a:spLocks noGrp="1"/>
          </p:cNvSpPr>
          <p:nvPr>
            <p:ph type="sldNum" sz="quarter" idx="12"/>
          </p:nvPr>
        </p:nvSpPr>
        <p:spPr/>
        <p:txBody>
          <a:bodyPr/>
          <a:lstStyle/>
          <a:p>
            <a:fld id="{50F88186-B17D-4CE3-A887-D91699CF601C}" type="slidenum">
              <a:rPr kumimoji="1" lang="ja-JP" altLang="en-US" smtClean="0"/>
              <a:t>17</a:t>
            </a:fld>
            <a:endParaRPr kumimoji="1" lang="ja-JP" altLang="en-US" dirty="0"/>
          </a:p>
        </p:txBody>
      </p:sp>
      <p:sp>
        <p:nvSpPr>
          <p:cNvPr id="17" name="テキスト ボックス 16"/>
          <p:cNvSpPr txBox="1"/>
          <p:nvPr/>
        </p:nvSpPr>
        <p:spPr>
          <a:xfrm>
            <a:off x="53695" y="3228945"/>
            <a:ext cx="729463" cy="400110"/>
          </a:xfrm>
          <a:prstGeom prst="rect">
            <a:avLst/>
          </a:prstGeom>
          <a:noFill/>
        </p:spPr>
        <p:txBody>
          <a:bodyPr wrap="square" rtlCol="0">
            <a:spAutoFit/>
          </a:bodyPr>
          <a:lstStyle/>
          <a:p>
            <a:r>
              <a:rPr lang="ja-JP" altLang="en-US" sz="1000" dirty="0">
                <a:latin typeface="BIZ UDゴシック" panose="020B0400000000000000" pitchFamily="49" charset="-128"/>
                <a:ea typeface="BIZ UDゴシック" panose="020B0400000000000000" pitchFamily="49" charset="-128"/>
              </a:rPr>
              <a:t>全国</a:t>
            </a:r>
            <a:endParaRPr lang="en-US" altLang="ja-JP" sz="1000" dirty="0">
              <a:latin typeface="BIZ UDゴシック" panose="020B0400000000000000" pitchFamily="49" charset="-128"/>
              <a:ea typeface="BIZ UDゴシック" panose="020B0400000000000000" pitchFamily="49" charset="-128"/>
            </a:endParaRPr>
          </a:p>
          <a:p>
            <a:r>
              <a:rPr lang="ja-JP" altLang="en-US" sz="1000" dirty="0">
                <a:latin typeface="BIZ UDゴシック" panose="020B0400000000000000" pitchFamily="49" charset="-128"/>
                <a:ea typeface="BIZ UDゴシック" panose="020B0400000000000000" pitchFamily="49" charset="-128"/>
              </a:rPr>
              <a:t>ライン</a:t>
            </a:r>
            <a:endParaRPr kumimoji="1" lang="ja-JP" altLang="en-US" sz="1000" dirty="0">
              <a:latin typeface="BIZ UDゴシック" panose="020B0400000000000000" pitchFamily="49" charset="-128"/>
              <a:ea typeface="BIZ UDゴシック" panose="020B0400000000000000" pitchFamily="49" charset="-128"/>
            </a:endParaRPr>
          </a:p>
        </p:txBody>
      </p:sp>
      <p:sp>
        <p:nvSpPr>
          <p:cNvPr id="20" name="テキスト ボックス 19"/>
          <p:cNvSpPr txBox="1"/>
          <p:nvPr/>
        </p:nvSpPr>
        <p:spPr>
          <a:xfrm>
            <a:off x="4702632" y="1987681"/>
            <a:ext cx="967918" cy="246221"/>
          </a:xfrm>
          <a:prstGeom prst="rect">
            <a:avLst/>
          </a:prstGeom>
          <a:noFill/>
        </p:spPr>
        <p:txBody>
          <a:bodyPr wrap="square" rtlCol="0">
            <a:spAutoFit/>
          </a:bodyPr>
          <a:lstStyle/>
          <a:p>
            <a:r>
              <a:rPr lang="ja-JP" altLang="en-US" sz="1000" dirty="0">
                <a:latin typeface="BIZ UDゴシック" panose="020B0400000000000000" pitchFamily="49" charset="-128"/>
                <a:ea typeface="BIZ UDゴシック" panose="020B0400000000000000" pitchFamily="49" charset="-128"/>
              </a:rPr>
              <a:t>単位：万円</a:t>
            </a:r>
            <a:endParaRPr kumimoji="1" lang="ja-JP" altLang="en-US" sz="1000" dirty="0">
              <a:latin typeface="BIZ UDゴシック" panose="020B0400000000000000" pitchFamily="49" charset="-128"/>
              <a:ea typeface="BIZ UDゴシック" panose="020B0400000000000000" pitchFamily="49" charset="-128"/>
            </a:endParaRPr>
          </a:p>
        </p:txBody>
      </p:sp>
      <p:sp>
        <p:nvSpPr>
          <p:cNvPr id="21" name="テキスト ボックス 20"/>
          <p:cNvSpPr txBox="1"/>
          <p:nvPr/>
        </p:nvSpPr>
        <p:spPr>
          <a:xfrm>
            <a:off x="7908032" y="2276139"/>
            <a:ext cx="967918" cy="246221"/>
          </a:xfrm>
          <a:prstGeom prst="rect">
            <a:avLst/>
          </a:prstGeom>
          <a:noFill/>
        </p:spPr>
        <p:txBody>
          <a:bodyPr wrap="square" rtlCol="0">
            <a:spAutoFit/>
          </a:bodyPr>
          <a:lstStyle/>
          <a:p>
            <a:r>
              <a:rPr kumimoji="1" lang="ja-JP" altLang="en-US" sz="1000" dirty="0">
                <a:latin typeface="BIZ UDゴシック" panose="020B0400000000000000" pitchFamily="49" charset="-128"/>
                <a:ea typeface="BIZ UDゴシック" panose="020B0400000000000000" pitchFamily="49" charset="-128"/>
              </a:rPr>
              <a:t>首都圏</a:t>
            </a:r>
          </a:p>
        </p:txBody>
      </p:sp>
      <p:sp>
        <p:nvSpPr>
          <p:cNvPr id="22" name="テキスト ボックス 21"/>
          <p:cNvSpPr txBox="1"/>
          <p:nvPr/>
        </p:nvSpPr>
        <p:spPr>
          <a:xfrm>
            <a:off x="7885807" y="3517664"/>
            <a:ext cx="967918" cy="246221"/>
          </a:xfrm>
          <a:prstGeom prst="rect">
            <a:avLst/>
          </a:prstGeom>
          <a:noFill/>
        </p:spPr>
        <p:txBody>
          <a:bodyPr wrap="square" rtlCol="0">
            <a:spAutoFit/>
          </a:bodyPr>
          <a:lstStyle/>
          <a:p>
            <a:r>
              <a:rPr kumimoji="1" lang="ja-JP" altLang="en-US" sz="1000" dirty="0">
                <a:latin typeface="BIZ UDゴシック" panose="020B0400000000000000" pitchFamily="49" charset="-128"/>
                <a:ea typeface="BIZ UDゴシック" panose="020B0400000000000000" pitchFamily="49" charset="-128"/>
              </a:rPr>
              <a:t>近畿圏</a:t>
            </a:r>
          </a:p>
        </p:txBody>
      </p:sp>
      <p:sp>
        <p:nvSpPr>
          <p:cNvPr id="3" name="正方形/長方形 2"/>
          <p:cNvSpPr/>
          <p:nvPr/>
        </p:nvSpPr>
        <p:spPr>
          <a:xfrm>
            <a:off x="4835751" y="5511876"/>
            <a:ext cx="4117109" cy="461665"/>
          </a:xfrm>
          <a:prstGeom prst="rect">
            <a:avLst/>
          </a:prstGeom>
        </p:spPr>
        <p:txBody>
          <a:bodyPr wrap="square">
            <a:spAutoFit/>
          </a:bodyPr>
          <a:lstStyle/>
          <a:p>
            <a:r>
              <a:rPr lang="ja-JP" altLang="en-US" sz="800" dirty="0">
                <a:latin typeface="BIZ UDゴシック" panose="020B0400000000000000" pitchFamily="49" charset="-128"/>
                <a:ea typeface="BIZ UDゴシック" panose="020B0400000000000000" pitchFamily="49" charset="-128"/>
              </a:rPr>
              <a:t>平均価格：発売戸数につき戸あたりの平均価格</a:t>
            </a:r>
            <a:endParaRPr lang="en-US" altLang="ja-JP" sz="800" dirty="0">
              <a:latin typeface="BIZ UDゴシック" panose="020B0400000000000000" pitchFamily="49" charset="-128"/>
              <a:ea typeface="BIZ UDゴシック" panose="020B0400000000000000" pitchFamily="49" charset="-128"/>
            </a:endParaRPr>
          </a:p>
          <a:p>
            <a:r>
              <a:rPr lang="ja-JP" altLang="en-US" sz="800" dirty="0">
                <a:latin typeface="BIZ UDゴシック" panose="020B0400000000000000" pitchFamily="49" charset="-128"/>
                <a:ea typeface="BIZ UDゴシック" panose="020B0400000000000000" pitchFamily="49" charset="-128"/>
              </a:rPr>
              <a:t>首都圏：東京都、神奈川県、埼玉県、千葉県の１都３県</a:t>
            </a:r>
            <a:endParaRPr lang="en-US" altLang="ja-JP" sz="800" dirty="0">
              <a:latin typeface="BIZ UDゴシック" panose="020B0400000000000000" pitchFamily="49" charset="-128"/>
              <a:ea typeface="BIZ UDゴシック" panose="020B0400000000000000" pitchFamily="49" charset="-128"/>
            </a:endParaRPr>
          </a:p>
          <a:p>
            <a:r>
              <a:rPr lang="ja-JP" altLang="en-US" sz="800" dirty="0">
                <a:latin typeface="BIZ UDゴシック" panose="020B0400000000000000" pitchFamily="49" charset="-128"/>
                <a:ea typeface="BIZ UDゴシック" panose="020B0400000000000000" pitchFamily="49" charset="-128"/>
              </a:rPr>
              <a:t>近畿圏：大阪府、兵庫県、京都府、奈良県、滋賀県、和歌山県の２府４県</a:t>
            </a:r>
          </a:p>
        </p:txBody>
      </p:sp>
      <p:sp>
        <p:nvSpPr>
          <p:cNvPr id="4" name="正方形/長方形 3"/>
          <p:cNvSpPr/>
          <p:nvPr/>
        </p:nvSpPr>
        <p:spPr>
          <a:xfrm>
            <a:off x="2017083" y="2252597"/>
            <a:ext cx="698500" cy="3194690"/>
          </a:xfrm>
          <a:prstGeom prst="rect">
            <a:avLst/>
          </a:prstGeom>
          <a:noFill/>
          <a:ln w="22225">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正方形/長方形 7">
            <a:extLst>
              <a:ext uri="{FF2B5EF4-FFF2-40B4-BE49-F238E27FC236}">
                <a16:creationId xmlns:a16="http://schemas.microsoft.com/office/drawing/2014/main" id="{70CF2BF4-9157-9A25-15FB-11B16D1E29C3}"/>
              </a:ext>
            </a:extLst>
          </p:cNvPr>
          <p:cNvSpPr/>
          <p:nvPr/>
        </p:nvSpPr>
        <p:spPr>
          <a:xfrm>
            <a:off x="328083" y="44840"/>
            <a:ext cx="7157238" cy="400110"/>
          </a:xfrm>
          <a:prstGeom prst="rect">
            <a:avLst/>
          </a:prstGeom>
        </p:spPr>
        <p:txBody>
          <a:bodyPr wrap="square">
            <a:spAutoFit/>
          </a:bodyPr>
          <a:lstStyle/>
          <a:p>
            <a:r>
              <a:rPr lang="ja-JP" altLang="en-US" sz="2000" b="1" dirty="0">
                <a:latin typeface="BIZ UDゴシック" panose="020B0400000000000000" pitchFamily="49" charset="-128"/>
                <a:ea typeface="BIZ UDゴシック" panose="020B0400000000000000" pitchFamily="49" charset="-128"/>
              </a:rPr>
              <a:t>３（５）借家の家賃、マンション価格</a:t>
            </a:r>
            <a:endParaRPr lang="en-US" altLang="ja-JP" sz="2000" b="1" dirty="0">
              <a:latin typeface="BIZ UDゴシック" panose="020B0400000000000000" pitchFamily="49" charset="-128"/>
              <a:ea typeface="BIZ UDゴシック" panose="020B0400000000000000" pitchFamily="49" charset="-128"/>
            </a:endParaRPr>
          </a:p>
        </p:txBody>
      </p:sp>
      <p:cxnSp>
        <p:nvCxnSpPr>
          <p:cNvPr id="7" name="直線コネクタ 6"/>
          <p:cNvCxnSpPr/>
          <p:nvPr/>
        </p:nvCxnSpPr>
        <p:spPr>
          <a:xfrm>
            <a:off x="418427" y="3384276"/>
            <a:ext cx="4284205"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6" name="テキスト ボックス 5">
            <a:extLst>
              <a:ext uri="{FF2B5EF4-FFF2-40B4-BE49-F238E27FC236}">
                <a16:creationId xmlns:a16="http://schemas.microsoft.com/office/drawing/2014/main" id="{E8FB796C-A72F-BCDC-EBB2-FA291ED90E4A}"/>
              </a:ext>
            </a:extLst>
          </p:cNvPr>
          <p:cNvSpPr txBox="1"/>
          <p:nvPr/>
        </p:nvSpPr>
        <p:spPr>
          <a:xfrm>
            <a:off x="418426" y="1987681"/>
            <a:ext cx="967918" cy="246221"/>
          </a:xfrm>
          <a:prstGeom prst="rect">
            <a:avLst/>
          </a:prstGeom>
          <a:noFill/>
        </p:spPr>
        <p:txBody>
          <a:bodyPr wrap="square" rtlCol="0">
            <a:spAutoFit/>
          </a:bodyPr>
          <a:lstStyle/>
          <a:p>
            <a:r>
              <a:rPr lang="ja-JP" altLang="en-US" sz="1000" dirty="0">
                <a:latin typeface="BIZ UDゴシック" panose="020B0400000000000000" pitchFamily="49" charset="-128"/>
                <a:ea typeface="BIZ UDゴシック" panose="020B0400000000000000" pitchFamily="49" charset="-128"/>
              </a:rPr>
              <a:t>単位：円</a:t>
            </a:r>
            <a:endParaRPr kumimoji="1" lang="ja-JP" altLang="en-US" sz="1000" dirty="0">
              <a:latin typeface="BIZ UDゴシック" panose="020B0400000000000000" pitchFamily="49" charset="-128"/>
              <a:ea typeface="BIZ UDゴシック" panose="020B0400000000000000" pitchFamily="49" charset="-128"/>
            </a:endParaRPr>
          </a:p>
        </p:txBody>
      </p:sp>
    </p:spTree>
    <p:extLst>
      <p:ext uri="{BB962C8B-B14F-4D97-AF65-F5344CB8AC3E}">
        <p14:creationId xmlns:p14="http://schemas.microsoft.com/office/powerpoint/2010/main" val="229128939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図 12">
            <a:extLst>
              <a:ext uri="{FF2B5EF4-FFF2-40B4-BE49-F238E27FC236}">
                <a16:creationId xmlns:a16="http://schemas.microsoft.com/office/drawing/2014/main" id="{E8934F9A-DFF5-9354-D5F1-603668CD8CA7}"/>
              </a:ext>
            </a:extLst>
          </p:cNvPr>
          <p:cNvPicPr>
            <a:picLocks noChangeAspect="1"/>
          </p:cNvPicPr>
          <p:nvPr/>
        </p:nvPicPr>
        <p:blipFill>
          <a:blip r:embed="rId2"/>
          <a:stretch>
            <a:fillRect/>
          </a:stretch>
        </p:blipFill>
        <p:spPr>
          <a:xfrm>
            <a:off x="5536198" y="3081497"/>
            <a:ext cx="3535986" cy="2755631"/>
          </a:xfrm>
          <a:prstGeom prst="rect">
            <a:avLst/>
          </a:prstGeom>
        </p:spPr>
      </p:pic>
      <p:cxnSp>
        <p:nvCxnSpPr>
          <p:cNvPr id="5" name="直線コネクタ 4"/>
          <p:cNvCxnSpPr/>
          <p:nvPr/>
        </p:nvCxnSpPr>
        <p:spPr>
          <a:xfrm>
            <a:off x="216668" y="449732"/>
            <a:ext cx="8726251" cy="0"/>
          </a:xfrm>
          <a:prstGeom prst="line">
            <a:avLst/>
          </a:prstGeom>
        </p:spPr>
        <p:style>
          <a:lnRef idx="1">
            <a:schemeClr val="dk1"/>
          </a:lnRef>
          <a:fillRef idx="0">
            <a:schemeClr val="dk1"/>
          </a:fillRef>
          <a:effectRef idx="0">
            <a:schemeClr val="dk1"/>
          </a:effectRef>
          <a:fontRef idx="minor">
            <a:schemeClr val="tx1"/>
          </a:fontRef>
        </p:style>
      </p:cxnSp>
      <p:sp>
        <p:nvSpPr>
          <p:cNvPr id="30" name="正方形/長方形 29"/>
          <p:cNvSpPr/>
          <p:nvPr/>
        </p:nvSpPr>
        <p:spPr>
          <a:xfrm>
            <a:off x="328083" y="522386"/>
            <a:ext cx="8503417" cy="821717"/>
          </a:xfrm>
          <a:prstGeom prst="rect">
            <a:avLst/>
          </a:prstGeom>
          <a:noFill/>
          <a:ln w="12700">
            <a:solidFill>
              <a:schemeClr val="tx1"/>
            </a:solidFill>
            <a:prstDash val="sysDash"/>
          </a:ln>
        </p:spPr>
        <p:style>
          <a:lnRef idx="2">
            <a:schemeClr val="accent6"/>
          </a:lnRef>
          <a:fillRef idx="1">
            <a:schemeClr val="lt1"/>
          </a:fillRef>
          <a:effectRef idx="0">
            <a:schemeClr val="accent6"/>
          </a:effectRef>
          <a:fontRef idx="minor">
            <a:schemeClr val="dk1"/>
          </a:fontRef>
        </p:style>
        <p:txBody>
          <a:bodyPr rtlCol="0" anchor="ctr"/>
          <a:lstStyle/>
          <a:p>
            <a:pPr marL="285750" indent="-285750">
              <a:buFont typeface="Wingdings" panose="05000000000000000000" pitchFamily="2" charset="2"/>
              <a:buChar char="p"/>
            </a:pPr>
            <a:r>
              <a:rPr lang="ja-JP" altLang="en-US" sz="1400" dirty="0">
                <a:solidFill>
                  <a:schemeClr val="tx1"/>
                </a:solidFill>
                <a:latin typeface="BIZ UDゴシック" panose="020B0400000000000000" pitchFamily="49" charset="-128"/>
                <a:ea typeface="BIZ UDゴシック" panose="020B0400000000000000" pitchFamily="49" charset="-128"/>
                <a:cs typeface="Meiryo UI" panose="020B0604030504040204" pitchFamily="50" charset="-128"/>
              </a:rPr>
              <a:t>東京都の物価は、全国のなかで最も高い。</a:t>
            </a:r>
            <a:endParaRPr lang="en-US" altLang="ja-JP" sz="1400" dirty="0">
              <a:solidFill>
                <a:schemeClr val="tx1"/>
              </a:solidFill>
              <a:latin typeface="BIZ UDゴシック" panose="020B0400000000000000" pitchFamily="49" charset="-128"/>
              <a:ea typeface="BIZ UDゴシック" panose="020B0400000000000000" pitchFamily="49" charset="-128"/>
              <a:cs typeface="Meiryo UI" panose="020B0604030504040204" pitchFamily="50" charset="-128"/>
            </a:endParaRPr>
          </a:p>
        </p:txBody>
      </p:sp>
      <p:sp>
        <p:nvSpPr>
          <p:cNvPr id="31" name="テキスト ボックス 30"/>
          <p:cNvSpPr txBox="1"/>
          <p:nvPr/>
        </p:nvSpPr>
        <p:spPr>
          <a:xfrm>
            <a:off x="335018" y="1679904"/>
            <a:ext cx="3680392" cy="307777"/>
          </a:xfrm>
          <a:prstGeom prst="rect">
            <a:avLst/>
          </a:prstGeom>
          <a:noFill/>
        </p:spPr>
        <p:txBody>
          <a:bodyPr wrap="square" rtlCol="0">
            <a:spAutoFit/>
          </a:bodyPr>
          <a:lstStyle/>
          <a:p>
            <a:r>
              <a:rPr kumimoji="1" lang="ja-JP" altLang="en-US" sz="1400" b="1" dirty="0">
                <a:latin typeface="BIZ UDゴシック" panose="020B0400000000000000" pitchFamily="49" charset="-128"/>
                <a:ea typeface="BIZ UDゴシック" panose="020B0400000000000000" pitchFamily="49" charset="-128"/>
              </a:rPr>
              <a:t>■</a:t>
            </a:r>
            <a:r>
              <a:rPr lang="ja-JP" altLang="en-US" sz="1400" b="1" dirty="0">
                <a:latin typeface="BIZ UDゴシック" panose="020B0400000000000000" pitchFamily="49" charset="-128"/>
                <a:ea typeface="BIZ UDゴシック" panose="020B0400000000000000" pitchFamily="49" charset="-128"/>
              </a:rPr>
              <a:t>　消費者物価地域差指数（</a:t>
            </a:r>
            <a:r>
              <a:rPr lang="en-US" altLang="ja-JP" sz="1400" b="1" dirty="0">
                <a:latin typeface="BIZ UDゴシック" panose="020B0400000000000000" pitchFamily="49" charset="-128"/>
                <a:ea typeface="BIZ UDゴシック" panose="020B0400000000000000" pitchFamily="49" charset="-128"/>
              </a:rPr>
              <a:t>2021</a:t>
            </a:r>
            <a:r>
              <a:rPr lang="ja-JP" altLang="en-US" sz="1400" b="1" dirty="0">
                <a:latin typeface="BIZ UDゴシック" panose="020B0400000000000000" pitchFamily="49" charset="-128"/>
                <a:ea typeface="BIZ UDゴシック" panose="020B0400000000000000" pitchFamily="49" charset="-128"/>
              </a:rPr>
              <a:t>年）</a:t>
            </a:r>
            <a:endParaRPr kumimoji="1" lang="ja-JP" altLang="en-US" sz="1400" b="1" dirty="0">
              <a:latin typeface="BIZ UDゴシック" panose="020B0400000000000000" pitchFamily="49" charset="-128"/>
              <a:ea typeface="BIZ UDゴシック" panose="020B0400000000000000" pitchFamily="49" charset="-128"/>
            </a:endParaRPr>
          </a:p>
        </p:txBody>
      </p:sp>
      <p:sp>
        <p:nvSpPr>
          <p:cNvPr id="33" name="テキスト ボックス 32">
            <a:extLst>
              <a:ext uri="{FF2B5EF4-FFF2-40B4-BE49-F238E27FC236}">
                <a16:creationId xmlns:a16="http://schemas.microsoft.com/office/drawing/2014/main" id="{C04CD1B5-F732-4A5C-A8C2-0AE547D85819}"/>
              </a:ext>
            </a:extLst>
          </p:cNvPr>
          <p:cNvSpPr txBox="1"/>
          <p:nvPr/>
        </p:nvSpPr>
        <p:spPr>
          <a:xfrm>
            <a:off x="3594101" y="6364935"/>
            <a:ext cx="5237400" cy="430887"/>
          </a:xfrm>
          <a:prstGeom prst="rect">
            <a:avLst/>
          </a:prstGeom>
          <a:noFill/>
        </p:spPr>
        <p:txBody>
          <a:bodyPr wrap="square" rtlCol="0">
            <a:spAutoFit/>
          </a:bodyPr>
          <a:lstStyle/>
          <a:p>
            <a:r>
              <a:rPr lang="ja-JP" altLang="en-US" sz="1100" dirty="0">
                <a:latin typeface="BIZ UDゴシック" panose="020B0400000000000000" pitchFamily="49" charset="-128"/>
                <a:ea typeface="BIZ UDゴシック" panose="020B0400000000000000" pitchFamily="49" charset="-128"/>
              </a:rPr>
              <a:t>出典</a:t>
            </a:r>
            <a:r>
              <a:rPr lang="ja-JP" altLang="en-US" sz="1100" dirty="0">
                <a:latin typeface="BIZ UDゴシック" panose="020B0400000000000000" pitchFamily="49" charset="-128"/>
                <a:ea typeface="BIZ UDゴシック" panose="020B0400000000000000" pitchFamily="49" charset="-128"/>
                <a:sym typeface="Wingdings" panose="05000000000000000000" pitchFamily="2" charset="2"/>
              </a:rPr>
              <a:t>：左：</a:t>
            </a:r>
            <a:r>
              <a:rPr lang="zh-TW" altLang="en-US" sz="1100" dirty="0">
                <a:latin typeface="BIZ UDゴシック" panose="020B0400000000000000" pitchFamily="49" charset="-128"/>
                <a:ea typeface="BIZ UDゴシック" panose="020B0400000000000000" pitchFamily="49" charset="-128"/>
                <a:sym typeface="Wingdings" panose="05000000000000000000" pitchFamily="2" charset="2"/>
              </a:rPr>
              <a:t>総務省「小売物価統計調査」</a:t>
            </a:r>
            <a:r>
              <a:rPr lang="ja-JP" altLang="en-US" sz="1100" dirty="0">
                <a:latin typeface="BIZ UDゴシック" panose="020B0400000000000000" pitchFamily="49" charset="-128"/>
                <a:ea typeface="BIZ UDゴシック" panose="020B0400000000000000" pitchFamily="49" charset="-128"/>
                <a:sym typeface="Wingdings" panose="05000000000000000000" pitchFamily="2" charset="2"/>
              </a:rPr>
              <a:t>をもとに副首都推進局で一部加工</a:t>
            </a:r>
            <a:endParaRPr lang="en-US" altLang="ja-JP" sz="1100" dirty="0">
              <a:latin typeface="BIZ UDゴシック" panose="020B0400000000000000" pitchFamily="49" charset="-128"/>
              <a:ea typeface="BIZ UDゴシック" panose="020B0400000000000000" pitchFamily="49" charset="-128"/>
              <a:sym typeface="Wingdings" panose="05000000000000000000" pitchFamily="2" charset="2"/>
            </a:endParaRPr>
          </a:p>
          <a:p>
            <a:r>
              <a:rPr lang="ja-JP" altLang="en-US" sz="1100" dirty="0">
                <a:latin typeface="BIZ UDゴシック" panose="020B0400000000000000" pitchFamily="49" charset="-128"/>
                <a:ea typeface="BIZ UDゴシック" panose="020B0400000000000000" pitchFamily="49" charset="-128"/>
                <a:sym typeface="Wingdings" panose="05000000000000000000" pitchFamily="2" charset="2"/>
              </a:rPr>
              <a:t>　　　右：総務省「消費者物価指数」をもとに副首都推進局で作成</a:t>
            </a:r>
            <a:endParaRPr lang="en-US" altLang="ja-JP" sz="1100" dirty="0">
              <a:latin typeface="BIZ UDゴシック" panose="020B0400000000000000" pitchFamily="49" charset="-128"/>
              <a:ea typeface="BIZ UDゴシック" panose="020B0400000000000000" pitchFamily="49" charset="-128"/>
            </a:endParaRPr>
          </a:p>
        </p:txBody>
      </p:sp>
      <p:sp>
        <p:nvSpPr>
          <p:cNvPr id="2" name="スライド番号プレースホルダー 1"/>
          <p:cNvSpPr>
            <a:spLocks noGrp="1"/>
          </p:cNvSpPr>
          <p:nvPr>
            <p:ph type="sldNum" sz="quarter" idx="12"/>
          </p:nvPr>
        </p:nvSpPr>
        <p:spPr/>
        <p:txBody>
          <a:bodyPr/>
          <a:lstStyle/>
          <a:p>
            <a:fld id="{50F88186-B17D-4CE3-A887-D91699CF601C}" type="slidenum">
              <a:rPr kumimoji="1" lang="ja-JP" altLang="en-US" smtClean="0"/>
              <a:t>18</a:t>
            </a:fld>
            <a:endParaRPr kumimoji="1" lang="ja-JP" altLang="en-US" dirty="0"/>
          </a:p>
        </p:txBody>
      </p:sp>
      <p:sp>
        <p:nvSpPr>
          <p:cNvPr id="8" name="正方形/長方形 7">
            <a:extLst>
              <a:ext uri="{FF2B5EF4-FFF2-40B4-BE49-F238E27FC236}">
                <a16:creationId xmlns:a16="http://schemas.microsoft.com/office/drawing/2014/main" id="{70CF2BF4-9157-9A25-15FB-11B16D1E29C3}"/>
              </a:ext>
            </a:extLst>
          </p:cNvPr>
          <p:cNvSpPr/>
          <p:nvPr/>
        </p:nvSpPr>
        <p:spPr>
          <a:xfrm>
            <a:off x="328083" y="44840"/>
            <a:ext cx="7157238" cy="400110"/>
          </a:xfrm>
          <a:prstGeom prst="rect">
            <a:avLst/>
          </a:prstGeom>
        </p:spPr>
        <p:txBody>
          <a:bodyPr wrap="square">
            <a:spAutoFit/>
          </a:bodyPr>
          <a:lstStyle/>
          <a:p>
            <a:r>
              <a:rPr lang="ja-JP" altLang="en-US" sz="2000" b="1" dirty="0">
                <a:latin typeface="BIZ UDゴシック" panose="020B0400000000000000" pitchFamily="49" charset="-128"/>
                <a:ea typeface="BIZ UDゴシック" panose="020B0400000000000000" pitchFamily="49" charset="-128"/>
              </a:rPr>
              <a:t>３（６）物価</a:t>
            </a:r>
            <a:endParaRPr lang="en-US" altLang="ja-JP" sz="2000" b="1" dirty="0">
              <a:latin typeface="BIZ UDゴシック" panose="020B0400000000000000" pitchFamily="49" charset="-128"/>
              <a:ea typeface="BIZ UDゴシック" panose="020B0400000000000000" pitchFamily="49" charset="-128"/>
            </a:endParaRPr>
          </a:p>
        </p:txBody>
      </p:sp>
      <p:pic>
        <p:nvPicPr>
          <p:cNvPr id="6" name="図 5">
            <a:extLst>
              <a:ext uri="{FF2B5EF4-FFF2-40B4-BE49-F238E27FC236}">
                <a16:creationId xmlns:a16="http://schemas.microsoft.com/office/drawing/2014/main" id="{E22061A2-2224-FAE4-44A4-6E8EEA1FB07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0891" y="2845162"/>
            <a:ext cx="4806826" cy="3515481"/>
          </a:xfrm>
          <a:prstGeom prst="rect">
            <a:avLst/>
          </a:prstGeom>
        </p:spPr>
      </p:pic>
      <p:sp>
        <p:nvSpPr>
          <p:cNvPr id="10" name="正方形/長方形 9">
            <a:extLst>
              <a:ext uri="{FF2B5EF4-FFF2-40B4-BE49-F238E27FC236}">
                <a16:creationId xmlns:a16="http://schemas.microsoft.com/office/drawing/2014/main" id="{B74CB385-AEB2-6D39-6740-40586150B23D}"/>
              </a:ext>
            </a:extLst>
          </p:cNvPr>
          <p:cNvSpPr/>
          <p:nvPr/>
        </p:nvSpPr>
        <p:spPr>
          <a:xfrm>
            <a:off x="706264" y="2924347"/>
            <a:ext cx="110089" cy="3305176"/>
          </a:xfrm>
          <a:prstGeom prst="rect">
            <a:avLst/>
          </a:prstGeom>
          <a:noFill/>
          <a:ln w="28575" cap="flat" cmpd="sng" algn="ctr">
            <a:solidFill>
              <a:srgbClr val="FF0000"/>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ja-JP" altLang="en-US"/>
          </a:p>
        </p:txBody>
      </p:sp>
      <p:sp>
        <p:nvSpPr>
          <p:cNvPr id="4" name="テキスト ボックス 3">
            <a:extLst>
              <a:ext uri="{FF2B5EF4-FFF2-40B4-BE49-F238E27FC236}">
                <a16:creationId xmlns:a16="http://schemas.microsoft.com/office/drawing/2014/main" id="{B73CD6A4-F292-7C51-A1F1-50C7309D2E78}"/>
              </a:ext>
            </a:extLst>
          </p:cNvPr>
          <p:cNvSpPr txBox="1"/>
          <p:nvPr/>
        </p:nvSpPr>
        <p:spPr>
          <a:xfrm>
            <a:off x="592002" y="2103453"/>
            <a:ext cx="4806826" cy="553998"/>
          </a:xfrm>
          <a:prstGeom prst="rect">
            <a:avLst/>
          </a:prstGeom>
          <a:noFill/>
        </p:spPr>
        <p:txBody>
          <a:bodyPr wrap="square">
            <a:spAutoFit/>
          </a:bodyPr>
          <a:lstStyle/>
          <a:p>
            <a:pPr algn="l"/>
            <a:r>
              <a:rPr lang="en-US" altLang="ja-JP" sz="1000" b="0" i="0" u="none" strike="noStrike" baseline="0" dirty="0">
                <a:latin typeface="MS-Mincho"/>
              </a:rPr>
              <a:t>※</a:t>
            </a:r>
            <a:r>
              <a:rPr lang="ja-JP" altLang="en-US" sz="1000" b="0" i="0" u="none" strike="noStrike" baseline="0" dirty="0">
                <a:latin typeface="MS-Mincho"/>
              </a:rPr>
              <a:t>消費者物価地域差指数</a:t>
            </a:r>
            <a:endParaRPr lang="en-US" altLang="ja-JP" sz="1000" b="0" i="0" u="none" strike="noStrike" baseline="0" dirty="0">
              <a:latin typeface="MS-Mincho"/>
            </a:endParaRPr>
          </a:p>
          <a:p>
            <a:pPr algn="l"/>
            <a:r>
              <a:rPr lang="ja-JP" altLang="en-US" sz="1000" dirty="0">
                <a:latin typeface="MS-Mincho"/>
              </a:rPr>
              <a:t>　</a:t>
            </a:r>
            <a:r>
              <a:rPr lang="ja-JP" altLang="en-US" sz="1000" b="0" i="0" u="none" strike="noStrike" baseline="0" dirty="0">
                <a:latin typeface="MS-Mincho"/>
              </a:rPr>
              <a:t>世帯が購入する各種の財及びサービスの価格を総合した物価水準の地域間の差を、全国平均価格を基準（＝</a:t>
            </a:r>
            <a:r>
              <a:rPr lang="en-US" altLang="ja-JP" sz="1000" b="0" i="0" u="none" strike="noStrike" baseline="0" dirty="0">
                <a:latin typeface="MS-Mincho"/>
              </a:rPr>
              <a:t>100</a:t>
            </a:r>
            <a:r>
              <a:rPr lang="ja-JP" altLang="en-US" sz="1000" b="0" i="0" u="none" strike="noStrike" baseline="0" dirty="0">
                <a:latin typeface="MS-Mincho"/>
              </a:rPr>
              <a:t>）とした指数値で表したもの</a:t>
            </a:r>
            <a:r>
              <a:rPr lang="ja-JP" altLang="en-US" sz="1000" dirty="0">
                <a:latin typeface="MS-Mincho"/>
              </a:rPr>
              <a:t>。</a:t>
            </a:r>
            <a:endParaRPr lang="en-US" altLang="ja-JP" sz="1000" dirty="0">
              <a:latin typeface="MS-Mincho"/>
            </a:endParaRPr>
          </a:p>
        </p:txBody>
      </p:sp>
      <p:sp>
        <p:nvSpPr>
          <p:cNvPr id="7" name="テキスト ボックス 6">
            <a:extLst>
              <a:ext uri="{FF2B5EF4-FFF2-40B4-BE49-F238E27FC236}">
                <a16:creationId xmlns:a16="http://schemas.microsoft.com/office/drawing/2014/main" id="{4563F285-F665-F75E-10B8-754AA1826A36}"/>
              </a:ext>
            </a:extLst>
          </p:cNvPr>
          <p:cNvSpPr txBox="1"/>
          <p:nvPr/>
        </p:nvSpPr>
        <p:spPr>
          <a:xfrm>
            <a:off x="5508288" y="3495277"/>
            <a:ext cx="674459" cy="215444"/>
          </a:xfrm>
          <a:prstGeom prst="rect">
            <a:avLst/>
          </a:prstGeom>
          <a:noFill/>
        </p:spPr>
        <p:txBody>
          <a:bodyPr wrap="square" rtlCol="0">
            <a:spAutoFit/>
          </a:bodyPr>
          <a:lstStyle/>
          <a:p>
            <a:r>
              <a:rPr lang="ja-JP" altLang="en-US" sz="800" dirty="0">
                <a:latin typeface="BIZ UDゴシック" panose="020B0400000000000000" pitchFamily="49" charset="-128"/>
                <a:ea typeface="BIZ UDゴシック" panose="020B0400000000000000" pitchFamily="49" charset="-128"/>
              </a:rPr>
              <a:t>単位：％</a:t>
            </a:r>
            <a:endParaRPr kumimoji="1" lang="ja-JP" altLang="en-US" sz="800" dirty="0">
              <a:latin typeface="BIZ UDゴシック" panose="020B0400000000000000" pitchFamily="49" charset="-128"/>
              <a:ea typeface="BIZ UDゴシック" panose="020B0400000000000000" pitchFamily="49" charset="-128"/>
            </a:endParaRPr>
          </a:p>
        </p:txBody>
      </p:sp>
      <p:sp>
        <p:nvSpPr>
          <p:cNvPr id="9" name="テキスト ボックス 8">
            <a:extLst>
              <a:ext uri="{FF2B5EF4-FFF2-40B4-BE49-F238E27FC236}">
                <a16:creationId xmlns:a16="http://schemas.microsoft.com/office/drawing/2014/main" id="{2DAF82E5-3A69-E092-B8AD-F319D9E27511}"/>
              </a:ext>
            </a:extLst>
          </p:cNvPr>
          <p:cNvSpPr txBox="1"/>
          <p:nvPr/>
        </p:nvSpPr>
        <p:spPr>
          <a:xfrm>
            <a:off x="8400065" y="3406947"/>
            <a:ext cx="1348918" cy="338554"/>
          </a:xfrm>
          <a:prstGeom prst="rect">
            <a:avLst/>
          </a:prstGeom>
          <a:noFill/>
        </p:spPr>
        <p:txBody>
          <a:bodyPr wrap="square" rtlCol="0">
            <a:spAutoFit/>
          </a:bodyPr>
          <a:lstStyle/>
          <a:p>
            <a:r>
              <a:rPr kumimoji="1" lang="ja-JP" altLang="en-US" sz="800" dirty="0">
                <a:latin typeface="BIZ UDゴシック" panose="020B0400000000000000" pitchFamily="49" charset="-128"/>
                <a:ea typeface="BIZ UDゴシック" panose="020B0400000000000000" pitchFamily="49" charset="-128"/>
              </a:rPr>
              <a:t>　　指数</a:t>
            </a:r>
            <a:endParaRPr kumimoji="1" lang="en-US" altLang="ja-JP" sz="800" dirty="0">
              <a:latin typeface="BIZ UDゴシック" panose="020B0400000000000000" pitchFamily="49" charset="-128"/>
              <a:ea typeface="BIZ UDゴシック" panose="020B0400000000000000" pitchFamily="49" charset="-128"/>
            </a:endParaRPr>
          </a:p>
          <a:p>
            <a:r>
              <a:rPr kumimoji="1" lang="ja-JP" altLang="en-US" sz="800" dirty="0">
                <a:latin typeface="BIZ UDゴシック" panose="020B0400000000000000" pitchFamily="49" charset="-128"/>
                <a:ea typeface="BIZ UDゴシック" panose="020B0400000000000000" pitchFamily="49" charset="-128"/>
              </a:rPr>
              <a:t>（</a:t>
            </a:r>
            <a:r>
              <a:rPr kumimoji="1" lang="en-US" altLang="ja-JP" sz="800" dirty="0">
                <a:latin typeface="BIZ UDゴシック" panose="020B0400000000000000" pitchFamily="49" charset="-128"/>
                <a:ea typeface="BIZ UDゴシック" panose="020B0400000000000000" pitchFamily="49" charset="-128"/>
              </a:rPr>
              <a:t>2020</a:t>
            </a:r>
            <a:r>
              <a:rPr kumimoji="1" lang="ja-JP" altLang="en-US" sz="800" dirty="0">
                <a:latin typeface="BIZ UDゴシック" panose="020B0400000000000000" pitchFamily="49" charset="-128"/>
                <a:ea typeface="BIZ UDゴシック" panose="020B0400000000000000" pitchFamily="49" charset="-128"/>
              </a:rPr>
              <a:t>＝</a:t>
            </a:r>
            <a:r>
              <a:rPr kumimoji="1" lang="en-US" altLang="ja-JP" sz="800" dirty="0">
                <a:latin typeface="BIZ UDゴシック" panose="020B0400000000000000" pitchFamily="49" charset="-128"/>
                <a:ea typeface="BIZ UDゴシック" panose="020B0400000000000000" pitchFamily="49" charset="-128"/>
              </a:rPr>
              <a:t>100</a:t>
            </a:r>
            <a:r>
              <a:rPr kumimoji="1" lang="ja-JP" altLang="en-US" sz="800" dirty="0">
                <a:latin typeface="BIZ UDゴシック" panose="020B0400000000000000" pitchFamily="49" charset="-128"/>
                <a:ea typeface="BIZ UDゴシック" panose="020B0400000000000000" pitchFamily="49" charset="-128"/>
              </a:rPr>
              <a:t>）</a:t>
            </a:r>
          </a:p>
        </p:txBody>
      </p:sp>
      <p:sp>
        <p:nvSpPr>
          <p:cNvPr id="11" name="テキスト ボックス 10">
            <a:extLst>
              <a:ext uri="{FF2B5EF4-FFF2-40B4-BE49-F238E27FC236}">
                <a16:creationId xmlns:a16="http://schemas.microsoft.com/office/drawing/2014/main" id="{E32BE69C-C476-ECD5-926F-EEDD2933BA7E}"/>
              </a:ext>
            </a:extLst>
          </p:cNvPr>
          <p:cNvSpPr txBox="1"/>
          <p:nvPr/>
        </p:nvSpPr>
        <p:spPr>
          <a:xfrm>
            <a:off x="7645376" y="4576935"/>
            <a:ext cx="1148585" cy="215444"/>
          </a:xfrm>
          <a:prstGeom prst="rect">
            <a:avLst/>
          </a:prstGeom>
          <a:noFill/>
        </p:spPr>
        <p:txBody>
          <a:bodyPr wrap="square" rtlCol="0">
            <a:spAutoFit/>
          </a:bodyPr>
          <a:lstStyle/>
          <a:p>
            <a:r>
              <a:rPr kumimoji="1" lang="ja-JP" altLang="en-US" sz="800" dirty="0">
                <a:latin typeface="BIZ UDゴシック" panose="020B0400000000000000" pitchFamily="49" charset="-128"/>
                <a:ea typeface="BIZ UDゴシック" panose="020B0400000000000000" pitchFamily="49" charset="-128"/>
              </a:rPr>
              <a:t>東京の人口シェア</a:t>
            </a:r>
          </a:p>
        </p:txBody>
      </p:sp>
      <p:sp>
        <p:nvSpPr>
          <p:cNvPr id="12" name="テキスト ボックス 11">
            <a:extLst>
              <a:ext uri="{FF2B5EF4-FFF2-40B4-BE49-F238E27FC236}">
                <a16:creationId xmlns:a16="http://schemas.microsoft.com/office/drawing/2014/main" id="{D85C255B-ED63-C733-7DA8-4A1AC221E267}"/>
              </a:ext>
            </a:extLst>
          </p:cNvPr>
          <p:cNvSpPr txBox="1"/>
          <p:nvPr/>
        </p:nvSpPr>
        <p:spPr>
          <a:xfrm>
            <a:off x="7278621" y="3710721"/>
            <a:ext cx="1631184" cy="215444"/>
          </a:xfrm>
          <a:prstGeom prst="rect">
            <a:avLst/>
          </a:prstGeom>
          <a:noFill/>
        </p:spPr>
        <p:txBody>
          <a:bodyPr wrap="square" rtlCol="0">
            <a:spAutoFit/>
          </a:bodyPr>
          <a:lstStyle/>
          <a:p>
            <a:r>
              <a:rPr kumimoji="1" lang="ja-JP" altLang="en-US" sz="800" dirty="0">
                <a:latin typeface="BIZ UDゴシック" panose="020B0400000000000000" pitchFamily="49" charset="-128"/>
                <a:ea typeface="BIZ UDゴシック" panose="020B0400000000000000" pitchFamily="49" charset="-128"/>
              </a:rPr>
              <a:t>消費者物価指数</a:t>
            </a:r>
          </a:p>
        </p:txBody>
      </p:sp>
    </p:spTree>
    <p:extLst>
      <p:ext uri="{BB962C8B-B14F-4D97-AF65-F5344CB8AC3E}">
        <p14:creationId xmlns:p14="http://schemas.microsoft.com/office/powerpoint/2010/main" val="135616809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a:extLst>
              <a:ext uri="{FF2B5EF4-FFF2-40B4-BE49-F238E27FC236}">
                <a16:creationId xmlns:a16="http://schemas.microsoft.com/office/drawing/2014/main" id="{6BBECBC1-5C7A-212B-0B19-AB5E619BB05A}"/>
              </a:ext>
            </a:extLst>
          </p:cNvPr>
          <p:cNvSpPr>
            <a:spLocks noGrp="1"/>
          </p:cNvSpPr>
          <p:nvPr>
            <p:ph type="sldNum" sz="quarter" idx="12"/>
          </p:nvPr>
        </p:nvSpPr>
        <p:spPr/>
        <p:txBody>
          <a:bodyPr/>
          <a:lstStyle/>
          <a:p>
            <a:pPr algn="r"/>
            <a:fld id="{50F88186-B17D-4CE3-A887-D91699CF601C}" type="slidenum">
              <a:rPr kumimoji="1" lang="ja-JP" altLang="en-US" smtClean="0"/>
              <a:pPr algn="r"/>
              <a:t>1</a:t>
            </a:fld>
            <a:endParaRPr kumimoji="1" lang="ja-JP" altLang="en-US"/>
          </a:p>
        </p:txBody>
      </p:sp>
      <p:sp>
        <p:nvSpPr>
          <p:cNvPr id="2" name="正方形/長方形 1">
            <a:extLst>
              <a:ext uri="{FF2B5EF4-FFF2-40B4-BE49-F238E27FC236}">
                <a16:creationId xmlns:a16="http://schemas.microsoft.com/office/drawing/2014/main" id="{B1F292FB-9F03-73C6-3236-76D747D5C1F9}"/>
              </a:ext>
            </a:extLst>
          </p:cNvPr>
          <p:cNvSpPr/>
          <p:nvPr/>
        </p:nvSpPr>
        <p:spPr>
          <a:xfrm>
            <a:off x="789947" y="536532"/>
            <a:ext cx="1983918" cy="369332"/>
          </a:xfrm>
          <a:prstGeom prst="rect">
            <a:avLst/>
          </a:prstGeom>
        </p:spPr>
        <p:txBody>
          <a:bodyPr wrap="square">
            <a:spAutoFit/>
          </a:bodyPr>
          <a:lstStyle/>
          <a:p>
            <a:pPr defTabSz="413309"/>
            <a:r>
              <a:rPr lang="ja-JP" altLang="en-US" b="1" dirty="0">
                <a:solidFill>
                  <a:prstClr val="black"/>
                </a:solidFill>
                <a:latin typeface="BIZ UDゴシック" panose="020B0400000000000000" pitchFamily="49" charset="-128"/>
                <a:ea typeface="BIZ UDゴシック" panose="020B0400000000000000" pitchFamily="49" charset="-128"/>
              </a:rPr>
              <a:t>目　次</a:t>
            </a:r>
            <a:endParaRPr lang="ja-JP" altLang="en-US" dirty="0">
              <a:solidFill>
                <a:prstClr val="black"/>
              </a:solidFill>
              <a:latin typeface="BIZ UDゴシック" panose="020B0400000000000000" pitchFamily="49" charset="-128"/>
              <a:ea typeface="BIZ UDゴシック" panose="020B0400000000000000" pitchFamily="49" charset="-128"/>
            </a:endParaRPr>
          </a:p>
        </p:txBody>
      </p:sp>
      <p:sp>
        <p:nvSpPr>
          <p:cNvPr id="3" name="正方形/長方形 2">
            <a:extLst>
              <a:ext uri="{FF2B5EF4-FFF2-40B4-BE49-F238E27FC236}">
                <a16:creationId xmlns:a16="http://schemas.microsoft.com/office/drawing/2014/main" id="{18B3FDD7-DB0B-DA33-C6F0-51062CE6BD66}"/>
              </a:ext>
            </a:extLst>
          </p:cNvPr>
          <p:cNvSpPr/>
          <p:nvPr/>
        </p:nvSpPr>
        <p:spPr>
          <a:xfrm>
            <a:off x="662609" y="2104482"/>
            <a:ext cx="7964556" cy="2382575"/>
          </a:xfrm>
          <a:prstGeom prst="rect">
            <a:avLst/>
          </a:prstGeom>
        </p:spPr>
        <p:txBody>
          <a:bodyPr wrap="square">
            <a:spAutoFit/>
          </a:bodyPr>
          <a:lstStyle/>
          <a:p>
            <a:pPr defTabSz="413309">
              <a:lnSpc>
                <a:spcPts val="3200"/>
              </a:lnSpc>
              <a:spcBef>
                <a:spcPts val="600"/>
              </a:spcBef>
            </a:pPr>
            <a:r>
              <a:rPr lang="ja-JP" altLang="en-US" b="1" dirty="0">
                <a:solidFill>
                  <a:prstClr val="black"/>
                </a:solidFill>
                <a:latin typeface="BIZ UDゴシック" panose="020B0400000000000000" pitchFamily="49" charset="-128"/>
                <a:ea typeface="BIZ UDゴシック" panose="020B0400000000000000" pitchFamily="49" charset="-128"/>
              </a:rPr>
              <a:t>１．東京都への人口・ＧＤＰ等の集中度（国内外の比較）・・・・３</a:t>
            </a:r>
            <a:endParaRPr lang="en-US" altLang="ja-JP" b="1" dirty="0">
              <a:solidFill>
                <a:prstClr val="black"/>
              </a:solidFill>
              <a:latin typeface="BIZ UDゴシック" panose="020B0400000000000000" pitchFamily="49" charset="-128"/>
              <a:ea typeface="BIZ UDゴシック" panose="020B0400000000000000" pitchFamily="49" charset="-128"/>
            </a:endParaRPr>
          </a:p>
          <a:p>
            <a:pPr defTabSz="413309">
              <a:lnSpc>
                <a:spcPts val="3200"/>
              </a:lnSpc>
              <a:spcBef>
                <a:spcPts val="600"/>
              </a:spcBef>
            </a:pPr>
            <a:r>
              <a:rPr lang="ja-JP" altLang="en-US" b="1" dirty="0">
                <a:solidFill>
                  <a:prstClr val="black"/>
                </a:solidFill>
                <a:latin typeface="BIZ UDゴシック" panose="020B0400000000000000" pitchFamily="49" charset="-128"/>
                <a:ea typeface="BIZ UDゴシック" panose="020B0400000000000000" pitchFamily="49" charset="-128"/>
              </a:rPr>
              <a:t>２．東京都の経済の動き・・・・・・・・・・・・・・・・・・・８</a:t>
            </a:r>
            <a:endParaRPr lang="en-US" altLang="ja-JP" b="1" dirty="0">
              <a:solidFill>
                <a:prstClr val="black"/>
              </a:solidFill>
              <a:latin typeface="BIZ UDゴシック" panose="020B0400000000000000" pitchFamily="49" charset="-128"/>
              <a:ea typeface="BIZ UDゴシック" panose="020B0400000000000000" pitchFamily="49" charset="-128"/>
            </a:endParaRPr>
          </a:p>
          <a:p>
            <a:pPr defTabSz="413309">
              <a:lnSpc>
                <a:spcPts val="3200"/>
              </a:lnSpc>
              <a:spcBef>
                <a:spcPts val="600"/>
              </a:spcBef>
            </a:pPr>
            <a:r>
              <a:rPr lang="ja-JP" altLang="en-US" b="1" dirty="0">
                <a:solidFill>
                  <a:prstClr val="black"/>
                </a:solidFill>
                <a:latin typeface="BIZ UDゴシック" panose="020B0400000000000000" pitchFamily="49" charset="-128"/>
                <a:ea typeface="BIZ UDゴシック" panose="020B0400000000000000" pitchFamily="49" charset="-128"/>
              </a:rPr>
              <a:t>３．東京一極集中がもたらすコスト・・・・・・・・・・・・・・</a:t>
            </a:r>
            <a:r>
              <a:rPr lang="en-US" altLang="ja-JP" b="1" dirty="0">
                <a:solidFill>
                  <a:prstClr val="black"/>
                </a:solidFill>
                <a:latin typeface="BIZ UDゴシック" panose="020B0400000000000000" pitchFamily="49" charset="-128"/>
                <a:ea typeface="BIZ UDゴシック" panose="020B0400000000000000" pitchFamily="49" charset="-128"/>
              </a:rPr>
              <a:t>13</a:t>
            </a:r>
          </a:p>
          <a:p>
            <a:pPr defTabSz="413309">
              <a:lnSpc>
                <a:spcPts val="3200"/>
              </a:lnSpc>
              <a:spcBef>
                <a:spcPts val="600"/>
              </a:spcBef>
            </a:pPr>
            <a:r>
              <a:rPr lang="ja-JP" altLang="en-US" b="1" dirty="0">
                <a:solidFill>
                  <a:prstClr val="black"/>
                </a:solidFill>
                <a:latin typeface="BIZ UDゴシック" panose="020B0400000000000000" pitchFamily="49" charset="-128"/>
                <a:ea typeface="BIZ UDゴシック" panose="020B0400000000000000" pitchFamily="49" charset="-128"/>
              </a:rPr>
              <a:t>４．東京一極集中の現状・・・・・・・・・・・・・・・・・・・</a:t>
            </a:r>
            <a:r>
              <a:rPr lang="en-US" altLang="ja-JP" b="1" dirty="0">
                <a:solidFill>
                  <a:prstClr val="black"/>
                </a:solidFill>
                <a:latin typeface="BIZ UDゴシック" panose="020B0400000000000000" pitchFamily="49" charset="-128"/>
                <a:ea typeface="BIZ UDゴシック" panose="020B0400000000000000" pitchFamily="49" charset="-128"/>
              </a:rPr>
              <a:t>19</a:t>
            </a:r>
          </a:p>
          <a:p>
            <a:pPr defTabSz="413309">
              <a:lnSpc>
                <a:spcPts val="3200"/>
              </a:lnSpc>
              <a:spcBef>
                <a:spcPts val="600"/>
              </a:spcBef>
            </a:pPr>
            <a:r>
              <a:rPr lang="ja-JP" altLang="en-US" b="1" dirty="0">
                <a:solidFill>
                  <a:prstClr val="black"/>
                </a:solidFill>
                <a:latin typeface="BIZ UDゴシック" panose="020B0400000000000000" pitchFamily="49" charset="-128"/>
                <a:ea typeface="BIZ UDゴシック" panose="020B0400000000000000" pitchFamily="49" charset="-128"/>
              </a:rPr>
              <a:t>（参考）・・・・・・・・・・・・・・・・・・・・・・・・・・</a:t>
            </a:r>
            <a:r>
              <a:rPr lang="en-US" altLang="ja-JP" b="1" dirty="0">
                <a:solidFill>
                  <a:prstClr val="black"/>
                </a:solidFill>
                <a:latin typeface="BIZ UDゴシック" panose="020B0400000000000000" pitchFamily="49" charset="-128"/>
                <a:ea typeface="BIZ UDゴシック" panose="020B0400000000000000" pitchFamily="49" charset="-128"/>
              </a:rPr>
              <a:t>29</a:t>
            </a:r>
            <a:endParaRPr lang="ja-JP" altLang="en-US" b="1" dirty="0">
              <a:solidFill>
                <a:prstClr val="black"/>
              </a:solidFill>
              <a:latin typeface="BIZ UDゴシック" panose="020B0400000000000000" pitchFamily="49" charset="-128"/>
              <a:ea typeface="BIZ UDゴシック" panose="020B0400000000000000" pitchFamily="49" charset="-128"/>
            </a:endParaRPr>
          </a:p>
        </p:txBody>
      </p:sp>
    </p:spTree>
    <p:extLst>
      <p:ext uri="{BB962C8B-B14F-4D97-AF65-F5344CB8AC3E}">
        <p14:creationId xmlns:p14="http://schemas.microsoft.com/office/powerpoint/2010/main" val="267250417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a:extLst>
              <a:ext uri="{FF2B5EF4-FFF2-40B4-BE49-F238E27FC236}">
                <a16:creationId xmlns:a16="http://schemas.microsoft.com/office/drawing/2014/main" id="{C9BEB60D-9F8E-E968-4BD8-98FA7BA3609F}"/>
              </a:ext>
            </a:extLst>
          </p:cNvPr>
          <p:cNvPicPr>
            <a:picLocks noChangeAspect="1"/>
          </p:cNvPicPr>
          <p:nvPr/>
        </p:nvPicPr>
        <p:blipFill>
          <a:blip r:embed="rId2"/>
          <a:stretch>
            <a:fillRect/>
          </a:stretch>
        </p:blipFill>
        <p:spPr>
          <a:xfrm>
            <a:off x="650208" y="2057493"/>
            <a:ext cx="7834039" cy="4316342"/>
          </a:xfrm>
          <a:prstGeom prst="rect">
            <a:avLst/>
          </a:prstGeom>
        </p:spPr>
      </p:pic>
      <p:pic>
        <p:nvPicPr>
          <p:cNvPr id="4" name="図 3">
            <a:extLst>
              <a:ext uri="{FF2B5EF4-FFF2-40B4-BE49-F238E27FC236}">
                <a16:creationId xmlns:a16="http://schemas.microsoft.com/office/drawing/2014/main" id="{15DD4F73-DF7F-B8BE-CCDE-F44E59B082D6}"/>
              </a:ext>
            </a:extLst>
          </p:cNvPr>
          <p:cNvPicPr>
            <a:picLocks noChangeAspect="1"/>
          </p:cNvPicPr>
          <p:nvPr/>
        </p:nvPicPr>
        <p:blipFill>
          <a:blip r:embed="rId3"/>
          <a:stretch>
            <a:fillRect/>
          </a:stretch>
        </p:blipFill>
        <p:spPr>
          <a:xfrm>
            <a:off x="4561702" y="2489576"/>
            <a:ext cx="4365114" cy="2316681"/>
          </a:xfrm>
          <a:prstGeom prst="rect">
            <a:avLst/>
          </a:prstGeom>
        </p:spPr>
      </p:pic>
      <p:cxnSp>
        <p:nvCxnSpPr>
          <p:cNvPr id="5" name="直線コネクタ 4"/>
          <p:cNvCxnSpPr/>
          <p:nvPr/>
        </p:nvCxnSpPr>
        <p:spPr>
          <a:xfrm>
            <a:off x="216668" y="449732"/>
            <a:ext cx="8726251" cy="0"/>
          </a:xfrm>
          <a:prstGeom prst="line">
            <a:avLst/>
          </a:prstGeom>
        </p:spPr>
        <p:style>
          <a:lnRef idx="1">
            <a:schemeClr val="dk1"/>
          </a:lnRef>
          <a:fillRef idx="0">
            <a:schemeClr val="dk1"/>
          </a:fillRef>
          <a:effectRef idx="0">
            <a:schemeClr val="dk1"/>
          </a:effectRef>
          <a:fontRef idx="minor">
            <a:schemeClr val="tx1"/>
          </a:fontRef>
        </p:style>
      </p:cxnSp>
      <p:sp>
        <p:nvSpPr>
          <p:cNvPr id="6" name="正方形/長方形 5"/>
          <p:cNvSpPr/>
          <p:nvPr/>
        </p:nvSpPr>
        <p:spPr>
          <a:xfrm>
            <a:off x="335017" y="47950"/>
            <a:ext cx="7581074" cy="400110"/>
          </a:xfrm>
          <a:prstGeom prst="rect">
            <a:avLst/>
          </a:prstGeom>
        </p:spPr>
        <p:txBody>
          <a:bodyPr wrap="square">
            <a:spAutoFit/>
          </a:bodyPr>
          <a:lstStyle/>
          <a:p>
            <a:r>
              <a:rPr lang="ja-JP" altLang="en-US" sz="2000" b="1" dirty="0">
                <a:latin typeface="BIZ UDゴシック" panose="020B0400000000000000" pitchFamily="49" charset="-128"/>
                <a:ea typeface="BIZ UDゴシック" panose="020B0400000000000000" pitchFamily="49" charset="-128"/>
              </a:rPr>
              <a:t>４（１）</a:t>
            </a:r>
            <a:r>
              <a:rPr lang="en-US" altLang="ja-JP" sz="2000" b="1">
                <a:latin typeface="BIZ UDゴシック" panose="020B0400000000000000" pitchFamily="49" charset="-128"/>
                <a:ea typeface="BIZ UDゴシック" panose="020B0400000000000000" pitchFamily="49" charset="-128"/>
              </a:rPr>
              <a:t>GDP</a:t>
            </a:r>
            <a:r>
              <a:rPr lang="ja-JP" altLang="en-US" sz="2000" b="1">
                <a:latin typeface="BIZ UDゴシック" panose="020B0400000000000000" pitchFamily="49" charset="-128"/>
                <a:ea typeface="BIZ UDゴシック" panose="020B0400000000000000" pitchFamily="49" charset="-128"/>
              </a:rPr>
              <a:t>の</a:t>
            </a:r>
            <a:r>
              <a:rPr lang="ja-JP" altLang="en-US" sz="2000" b="1" dirty="0">
                <a:latin typeface="BIZ UDゴシック" panose="020B0400000000000000" pitchFamily="49" charset="-128"/>
                <a:ea typeface="BIZ UDゴシック" panose="020B0400000000000000" pitchFamily="49" charset="-128"/>
              </a:rPr>
              <a:t>規模</a:t>
            </a:r>
            <a:endParaRPr lang="en-US" altLang="ja-JP" sz="2000" b="1" dirty="0">
              <a:latin typeface="BIZ UDゴシック" panose="020B0400000000000000" pitchFamily="49" charset="-128"/>
              <a:ea typeface="BIZ UDゴシック" panose="020B0400000000000000" pitchFamily="49" charset="-128"/>
            </a:endParaRPr>
          </a:p>
        </p:txBody>
      </p:sp>
      <p:sp>
        <p:nvSpPr>
          <p:cNvPr id="30" name="正方形/長方形 29"/>
          <p:cNvSpPr/>
          <p:nvPr/>
        </p:nvSpPr>
        <p:spPr>
          <a:xfrm>
            <a:off x="335016" y="537744"/>
            <a:ext cx="8503417" cy="821717"/>
          </a:xfrm>
          <a:prstGeom prst="rect">
            <a:avLst/>
          </a:prstGeom>
          <a:noFill/>
          <a:ln w="12700">
            <a:solidFill>
              <a:schemeClr val="tx1"/>
            </a:solidFill>
            <a:prstDash val="sysDash"/>
          </a:ln>
        </p:spPr>
        <p:style>
          <a:lnRef idx="2">
            <a:schemeClr val="accent6"/>
          </a:lnRef>
          <a:fillRef idx="1">
            <a:schemeClr val="lt1"/>
          </a:fillRef>
          <a:effectRef idx="0">
            <a:schemeClr val="accent6"/>
          </a:effectRef>
          <a:fontRef idx="minor">
            <a:schemeClr val="dk1"/>
          </a:fontRef>
        </p:style>
        <p:txBody>
          <a:bodyPr rtlCol="0" anchor="ctr"/>
          <a:lstStyle/>
          <a:p>
            <a:pPr marL="285750" indent="-285750">
              <a:buFont typeface="Wingdings" panose="05000000000000000000" pitchFamily="2" charset="2"/>
              <a:buChar char="p"/>
            </a:pPr>
            <a:r>
              <a:rPr lang="ja-JP" altLang="en-US" sz="1400" dirty="0">
                <a:solidFill>
                  <a:schemeClr val="tx1"/>
                </a:solidFill>
                <a:latin typeface="BIZ UDゴシック" panose="020B0400000000000000" pitchFamily="49" charset="-128"/>
                <a:ea typeface="BIZ UDゴシック" panose="020B0400000000000000" pitchFamily="49" charset="-128"/>
                <a:cs typeface="Meiryo UI" panose="020B0604030504040204" pitchFamily="50" charset="-128"/>
              </a:rPr>
              <a:t>東京都の</a:t>
            </a:r>
            <a:r>
              <a:rPr lang="en-US" altLang="ja-JP" sz="1400" dirty="0">
                <a:solidFill>
                  <a:schemeClr val="tx1"/>
                </a:solidFill>
                <a:latin typeface="BIZ UDゴシック" panose="020B0400000000000000" pitchFamily="49" charset="-128"/>
                <a:ea typeface="BIZ UDゴシック" panose="020B0400000000000000" pitchFamily="49" charset="-128"/>
                <a:cs typeface="Meiryo UI" panose="020B0604030504040204" pitchFamily="50" charset="-128"/>
              </a:rPr>
              <a:t>GDP</a:t>
            </a:r>
            <a:r>
              <a:rPr lang="ja-JP" altLang="en-US" sz="1400" dirty="0">
                <a:solidFill>
                  <a:schemeClr val="tx1"/>
                </a:solidFill>
                <a:latin typeface="BIZ UDゴシック" panose="020B0400000000000000" pitchFamily="49" charset="-128"/>
                <a:ea typeface="BIZ UDゴシック" panose="020B0400000000000000" pitchFamily="49" charset="-128"/>
                <a:cs typeface="Meiryo UI" panose="020B0604030504040204" pitchFamily="50" charset="-128"/>
              </a:rPr>
              <a:t>（都内総生産・</a:t>
            </a:r>
            <a:r>
              <a:rPr lang="en-US" altLang="ja-JP" sz="1400" dirty="0">
                <a:solidFill>
                  <a:schemeClr val="tx1"/>
                </a:solidFill>
                <a:latin typeface="BIZ UDゴシック" panose="020B0400000000000000" pitchFamily="49" charset="-128"/>
                <a:ea typeface="BIZ UDゴシック" panose="020B0400000000000000" pitchFamily="49" charset="-128"/>
                <a:cs typeface="Meiryo UI" panose="020B0604030504040204" pitchFamily="50" charset="-128"/>
              </a:rPr>
              <a:t>2019</a:t>
            </a:r>
            <a:r>
              <a:rPr lang="ja-JP" altLang="en-US" sz="1400" dirty="0">
                <a:solidFill>
                  <a:schemeClr val="tx1"/>
                </a:solidFill>
                <a:latin typeface="BIZ UDゴシック" panose="020B0400000000000000" pitchFamily="49" charset="-128"/>
                <a:ea typeface="BIZ UDゴシック" panose="020B0400000000000000" pitchFamily="49" charset="-128"/>
                <a:cs typeface="Meiryo UI" panose="020B0604030504040204" pitchFamily="50" charset="-128"/>
              </a:rPr>
              <a:t>年度）は</a:t>
            </a:r>
            <a:r>
              <a:rPr lang="en-US" altLang="ja-JP" sz="1400" dirty="0">
                <a:solidFill>
                  <a:schemeClr val="tx1"/>
                </a:solidFill>
                <a:latin typeface="BIZ UDゴシック" panose="020B0400000000000000" pitchFamily="49" charset="-128"/>
                <a:ea typeface="BIZ UDゴシック" panose="020B0400000000000000" pitchFamily="49" charset="-128"/>
                <a:cs typeface="Meiryo UI" panose="020B0604030504040204" pitchFamily="50" charset="-128"/>
              </a:rPr>
              <a:t>115.6</a:t>
            </a:r>
            <a:r>
              <a:rPr lang="ja-JP" altLang="en-US" sz="1400" dirty="0">
                <a:solidFill>
                  <a:schemeClr val="tx1"/>
                </a:solidFill>
                <a:latin typeface="BIZ UDゴシック" panose="020B0400000000000000" pitchFamily="49" charset="-128"/>
                <a:ea typeface="BIZ UDゴシック" panose="020B0400000000000000" pitchFamily="49" charset="-128"/>
                <a:cs typeface="Meiryo UI" panose="020B0604030504040204" pitchFamily="50" charset="-128"/>
              </a:rPr>
              <a:t>兆円で、全国シェアは</a:t>
            </a:r>
            <a:r>
              <a:rPr lang="en-US" altLang="ja-JP" sz="1400" dirty="0">
                <a:solidFill>
                  <a:schemeClr val="tx1"/>
                </a:solidFill>
                <a:latin typeface="BIZ UDゴシック" panose="020B0400000000000000" pitchFamily="49" charset="-128"/>
                <a:ea typeface="BIZ UDゴシック" panose="020B0400000000000000" pitchFamily="49" charset="-128"/>
                <a:cs typeface="Meiryo UI" panose="020B0604030504040204" pitchFamily="50" charset="-128"/>
              </a:rPr>
              <a:t>20.8</a:t>
            </a:r>
            <a:r>
              <a:rPr lang="ja-JP" altLang="en-US" sz="1400" dirty="0">
                <a:solidFill>
                  <a:schemeClr val="tx1"/>
                </a:solidFill>
                <a:latin typeface="BIZ UDゴシック" panose="020B0400000000000000" pitchFamily="49" charset="-128"/>
                <a:ea typeface="BIZ UDゴシック" panose="020B0400000000000000" pitchFamily="49" charset="-128"/>
                <a:cs typeface="Meiryo UI" panose="020B0604030504040204" pitchFamily="50" charset="-128"/>
              </a:rPr>
              <a:t>％となっている。</a:t>
            </a:r>
            <a:endParaRPr lang="en-US" altLang="ja-JP" sz="1400" dirty="0">
              <a:solidFill>
                <a:schemeClr val="tx1"/>
              </a:solidFill>
              <a:latin typeface="BIZ UDゴシック" panose="020B0400000000000000" pitchFamily="49" charset="-128"/>
              <a:ea typeface="BIZ UDゴシック" panose="020B0400000000000000" pitchFamily="49" charset="-128"/>
              <a:cs typeface="Meiryo UI" panose="020B0604030504040204" pitchFamily="50" charset="-128"/>
            </a:endParaRPr>
          </a:p>
        </p:txBody>
      </p:sp>
      <p:sp>
        <p:nvSpPr>
          <p:cNvPr id="31" name="テキスト ボックス 30"/>
          <p:cNvSpPr txBox="1"/>
          <p:nvPr/>
        </p:nvSpPr>
        <p:spPr>
          <a:xfrm>
            <a:off x="328083" y="1534516"/>
            <a:ext cx="3828281" cy="307777"/>
          </a:xfrm>
          <a:prstGeom prst="rect">
            <a:avLst/>
          </a:prstGeom>
          <a:noFill/>
        </p:spPr>
        <p:txBody>
          <a:bodyPr wrap="square" rtlCol="0">
            <a:spAutoFit/>
          </a:bodyPr>
          <a:lstStyle/>
          <a:p>
            <a:r>
              <a:rPr kumimoji="1" lang="ja-JP" altLang="en-US" sz="1400" b="1" dirty="0">
                <a:latin typeface="BIZ UDゴシック" panose="020B0400000000000000" pitchFamily="49" charset="-128"/>
                <a:ea typeface="BIZ UDゴシック" panose="020B0400000000000000" pitchFamily="49" charset="-128"/>
              </a:rPr>
              <a:t>■</a:t>
            </a:r>
            <a:r>
              <a:rPr lang="ja-JP" altLang="en-US" sz="1400" b="1" dirty="0">
                <a:latin typeface="BIZ UDゴシック" panose="020B0400000000000000" pitchFamily="49" charset="-128"/>
                <a:ea typeface="BIZ UDゴシック" panose="020B0400000000000000" pitchFamily="49" charset="-128"/>
              </a:rPr>
              <a:t>　県内総生産と国内シェア（</a:t>
            </a:r>
            <a:r>
              <a:rPr lang="en-US" altLang="ja-JP" sz="1400" b="1" dirty="0">
                <a:latin typeface="BIZ UDゴシック" panose="020B0400000000000000" pitchFamily="49" charset="-128"/>
                <a:ea typeface="BIZ UDゴシック" panose="020B0400000000000000" pitchFamily="49" charset="-128"/>
              </a:rPr>
              <a:t>2019</a:t>
            </a:r>
            <a:r>
              <a:rPr lang="ja-JP" altLang="en-US" sz="1400" b="1" dirty="0">
                <a:latin typeface="BIZ UDゴシック" panose="020B0400000000000000" pitchFamily="49" charset="-128"/>
                <a:ea typeface="BIZ UDゴシック" panose="020B0400000000000000" pitchFamily="49" charset="-128"/>
              </a:rPr>
              <a:t>年度）</a:t>
            </a:r>
          </a:p>
        </p:txBody>
      </p:sp>
      <p:sp>
        <p:nvSpPr>
          <p:cNvPr id="33" name="テキスト ボックス 32">
            <a:extLst>
              <a:ext uri="{FF2B5EF4-FFF2-40B4-BE49-F238E27FC236}">
                <a16:creationId xmlns:a16="http://schemas.microsoft.com/office/drawing/2014/main" id="{C04CD1B5-F732-4A5C-A8C2-0AE547D85819}"/>
              </a:ext>
            </a:extLst>
          </p:cNvPr>
          <p:cNvSpPr txBox="1"/>
          <p:nvPr/>
        </p:nvSpPr>
        <p:spPr>
          <a:xfrm>
            <a:off x="4558552" y="6382653"/>
            <a:ext cx="4115911" cy="261610"/>
          </a:xfrm>
          <a:prstGeom prst="rect">
            <a:avLst/>
          </a:prstGeom>
          <a:noFill/>
        </p:spPr>
        <p:txBody>
          <a:bodyPr wrap="square" rtlCol="0">
            <a:spAutoFit/>
          </a:bodyPr>
          <a:lstStyle/>
          <a:p>
            <a:r>
              <a:rPr lang="ja-JP" altLang="en-US" sz="1100" dirty="0">
                <a:latin typeface="BIZ UDゴシック" panose="020B0400000000000000" pitchFamily="49" charset="-128"/>
                <a:ea typeface="BIZ UDゴシック" panose="020B0400000000000000" pitchFamily="49" charset="-128"/>
              </a:rPr>
              <a:t>出典：内閣府「国民経済計算」をもとに副首都推進局で作成</a:t>
            </a:r>
          </a:p>
        </p:txBody>
      </p:sp>
      <p:sp>
        <p:nvSpPr>
          <p:cNvPr id="13" name="テキスト ボックス 12">
            <a:extLst>
              <a:ext uri="{FF2B5EF4-FFF2-40B4-BE49-F238E27FC236}">
                <a16:creationId xmlns:a16="http://schemas.microsoft.com/office/drawing/2014/main" id="{C04CD1B5-F732-4A5C-A8C2-0AE547D85819}"/>
              </a:ext>
            </a:extLst>
          </p:cNvPr>
          <p:cNvSpPr txBox="1"/>
          <p:nvPr/>
        </p:nvSpPr>
        <p:spPr>
          <a:xfrm>
            <a:off x="604702" y="1842293"/>
            <a:ext cx="1787978" cy="215444"/>
          </a:xfrm>
          <a:prstGeom prst="rect">
            <a:avLst/>
          </a:prstGeom>
          <a:noFill/>
        </p:spPr>
        <p:txBody>
          <a:bodyPr wrap="square" rtlCol="0">
            <a:spAutoFit/>
          </a:bodyPr>
          <a:lstStyle/>
          <a:p>
            <a:r>
              <a:rPr lang="ja-JP" altLang="en-US" sz="800" dirty="0">
                <a:latin typeface="BIZ UDゴシック" panose="020B0400000000000000" pitchFamily="49" charset="-128"/>
                <a:ea typeface="BIZ UDゴシック" panose="020B0400000000000000" pitchFamily="49" charset="-128"/>
              </a:rPr>
              <a:t>（単位：</a:t>
            </a:r>
            <a:r>
              <a:rPr lang="en-US" altLang="ja-JP" sz="800" dirty="0">
                <a:latin typeface="BIZ UDゴシック" panose="020B0400000000000000" pitchFamily="49" charset="-128"/>
                <a:ea typeface="BIZ UDゴシック" panose="020B0400000000000000" pitchFamily="49" charset="-128"/>
              </a:rPr>
              <a:t>100</a:t>
            </a:r>
            <a:r>
              <a:rPr lang="ja-JP" altLang="en-US" sz="800" dirty="0">
                <a:latin typeface="BIZ UDゴシック" panose="020B0400000000000000" pitchFamily="49" charset="-128"/>
                <a:ea typeface="BIZ UDゴシック" panose="020B0400000000000000" pitchFamily="49" charset="-128"/>
              </a:rPr>
              <a:t>万円）</a:t>
            </a:r>
            <a:endParaRPr lang="en-US" altLang="ja-JP" sz="800" dirty="0">
              <a:latin typeface="BIZ UDゴシック" panose="020B0400000000000000" pitchFamily="49" charset="-128"/>
              <a:ea typeface="BIZ UDゴシック" panose="020B0400000000000000" pitchFamily="49" charset="-128"/>
            </a:endParaRPr>
          </a:p>
        </p:txBody>
      </p:sp>
      <p:sp>
        <p:nvSpPr>
          <p:cNvPr id="16" name="正方形/長方形 15"/>
          <p:cNvSpPr/>
          <p:nvPr/>
        </p:nvSpPr>
        <p:spPr>
          <a:xfrm>
            <a:off x="6751015" y="2802862"/>
            <a:ext cx="2485451" cy="45249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200" dirty="0">
                <a:solidFill>
                  <a:schemeClr val="tx1"/>
                </a:solidFill>
                <a:latin typeface="BIZ UDゴシック" panose="020B0400000000000000" pitchFamily="49" charset="-128"/>
                <a:ea typeface="BIZ UDゴシック" panose="020B0400000000000000" pitchFamily="49" charset="-128"/>
              </a:rPr>
              <a:t>1</a:t>
            </a:r>
            <a:r>
              <a:rPr kumimoji="1" lang="ja-JP" altLang="en-US" sz="1200" dirty="0">
                <a:solidFill>
                  <a:schemeClr val="tx1"/>
                </a:solidFill>
                <a:latin typeface="BIZ UDゴシック" panose="020B0400000000000000" pitchFamily="49" charset="-128"/>
                <a:ea typeface="BIZ UDゴシック" panose="020B0400000000000000" pitchFamily="49" charset="-128"/>
              </a:rPr>
              <a:t>位 東京都</a:t>
            </a:r>
            <a:r>
              <a:rPr kumimoji="1" lang="en-US" altLang="ja-JP" sz="1200" dirty="0">
                <a:solidFill>
                  <a:schemeClr val="tx1"/>
                </a:solidFill>
                <a:latin typeface="BIZ UDゴシック" panose="020B0400000000000000" pitchFamily="49" charset="-128"/>
                <a:ea typeface="BIZ UDゴシック" panose="020B0400000000000000" pitchFamily="49" charset="-128"/>
              </a:rPr>
              <a:t>20.8</a:t>
            </a:r>
            <a:r>
              <a:rPr kumimoji="1" lang="ja-JP" altLang="en-US" sz="1200" dirty="0">
                <a:solidFill>
                  <a:schemeClr val="tx1"/>
                </a:solidFill>
                <a:latin typeface="BIZ UDゴシック" panose="020B0400000000000000" pitchFamily="49" charset="-128"/>
                <a:ea typeface="BIZ UDゴシック" panose="020B0400000000000000" pitchFamily="49" charset="-128"/>
              </a:rPr>
              <a:t>％　</a:t>
            </a:r>
          </a:p>
        </p:txBody>
      </p:sp>
      <p:sp>
        <p:nvSpPr>
          <p:cNvPr id="17" name="正方形/長方形 16"/>
          <p:cNvSpPr/>
          <p:nvPr/>
        </p:nvSpPr>
        <p:spPr>
          <a:xfrm>
            <a:off x="6770339" y="3376359"/>
            <a:ext cx="2485451" cy="45249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200" dirty="0">
                <a:solidFill>
                  <a:schemeClr val="tx1"/>
                </a:solidFill>
                <a:latin typeface="BIZ UDゴシック" panose="020B0400000000000000" pitchFamily="49" charset="-128"/>
                <a:ea typeface="BIZ UDゴシック" panose="020B0400000000000000" pitchFamily="49" charset="-128"/>
              </a:rPr>
              <a:t>2</a:t>
            </a:r>
            <a:r>
              <a:rPr kumimoji="1" lang="ja-JP" altLang="en-US" sz="1200" dirty="0">
                <a:solidFill>
                  <a:schemeClr val="tx1"/>
                </a:solidFill>
                <a:latin typeface="BIZ UDゴシック" panose="020B0400000000000000" pitchFamily="49" charset="-128"/>
                <a:ea typeface="BIZ UDゴシック" panose="020B0400000000000000" pitchFamily="49" charset="-128"/>
              </a:rPr>
              <a:t>位 大阪府</a:t>
            </a:r>
            <a:r>
              <a:rPr kumimoji="1" lang="en-US" altLang="ja-JP" sz="1200" dirty="0">
                <a:solidFill>
                  <a:schemeClr val="tx1"/>
                </a:solidFill>
                <a:latin typeface="BIZ UDゴシック" panose="020B0400000000000000" pitchFamily="49" charset="-128"/>
                <a:ea typeface="BIZ UDゴシック" panose="020B0400000000000000" pitchFamily="49" charset="-128"/>
              </a:rPr>
              <a:t>7.4</a:t>
            </a:r>
            <a:r>
              <a:rPr kumimoji="1" lang="ja-JP" altLang="en-US" sz="1200" dirty="0">
                <a:solidFill>
                  <a:schemeClr val="tx1"/>
                </a:solidFill>
                <a:latin typeface="BIZ UDゴシック" panose="020B0400000000000000" pitchFamily="49" charset="-128"/>
                <a:ea typeface="BIZ UDゴシック" panose="020B0400000000000000" pitchFamily="49" charset="-128"/>
              </a:rPr>
              <a:t>％　</a:t>
            </a:r>
          </a:p>
        </p:txBody>
      </p:sp>
      <p:sp>
        <p:nvSpPr>
          <p:cNvPr id="18" name="正方形/長方形 17"/>
          <p:cNvSpPr/>
          <p:nvPr/>
        </p:nvSpPr>
        <p:spPr>
          <a:xfrm>
            <a:off x="6751015" y="3794381"/>
            <a:ext cx="2485451" cy="45249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200" dirty="0">
                <a:solidFill>
                  <a:schemeClr val="tx1"/>
                </a:solidFill>
                <a:latin typeface="BIZ UDゴシック" panose="020B0400000000000000" pitchFamily="49" charset="-128"/>
                <a:ea typeface="BIZ UDゴシック" panose="020B0400000000000000" pitchFamily="49" charset="-128"/>
              </a:rPr>
              <a:t>3</a:t>
            </a:r>
            <a:r>
              <a:rPr kumimoji="1" lang="ja-JP" altLang="en-US" sz="1200" dirty="0">
                <a:solidFill>
                  <a:schemeClr val="tx1"/>
                </a:solidFill>
                <a:latin typeface="BIZ UDゴシック" panose="020B0400000000000000" pitchFamily="49" charset="-128"/>
                <a:ea typeface="BIZ UDゴシック" panose="020B0400000000000000" pitchFamily="49" charset="-128"/>
              </a:rPr>
              <a:t>位 愛知県</a:t>
            </a:r>
            <a:r>
              <a:rPr kumimoji="1" lang="en-US" altLang="ja-JP" sz="1200" dirty="0">
                <a:solidFill>
                  <a:schemeClr val="tx1"/>
                </a:solidFill>
                <a:latin typeface="BIZ UDゴシック" panose="020B0400000000000000" pitchFamily="49" charset="-128"/>
                <a:ea typeface="BIZ UDゴシック" panose="020B0400000000000000" pitchFamily="49" charset="-128"/>
              </a:rPr>
              <a:t>7.3</a:t>
            </a:r>
            <a:r>
              <a:rPr kumimoji="1" lang="ja-JP" altLang="en-US" sz="1200" dirty="0">
                <a:solidFill>
                  <a:schemeClr val="tx1"/>
                </a:solidFill>
                <a:latin typeface="BIZ UDゴシック" panose="020B0400000000000000" pitchFamily="49" charset="-128"/>
                <a:ea typeface="BIZ UDゴシック" panose="020B0400000000000000" pitchFamily="49" charset="-128"/>
              </a:rPr>
              <a:t>％　</a:t>
            </a:r>
          </a:p>
        </p:txBody>
      </p:sp>
      <p:sp>
        <p:nvSpPr>
          <p:cNvPr id="19" name="正方形/長方形 18"/>
          <p:cNvSpPr/>
          <p:nvPr/>
        </p:nvSpPr>
        <p:spPr>
          <a:xfrm>
            <a:off x="6332040" y="4098363"/>
            <a:ext cx="2811960" cy="45249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200" dirty="0">
                <a:solidFill>
                  <a:schemeClr val="tx1"/>
                </a:solidFill>
                <a:latin typeface="BIZ UDゴシック" panose="020B0400000000000000" pitchFamily="49" charset="-128"/>
                <a:ea typeface="BIZ UDゴシック" panose="020B0400000000000000" pitchFamily="49" charset="-128"/>
              </a:rPr>
              <a:t>4</a:t>
            </a:r>
            <a:r>
              <a:rPr kumimoji="1" lang="ja-JP" altLang="en-US" sz="1200" dirty="0">
                <a:solidFill>
                  <a:schemeClr val="tx1"/>
                </a:solidFill>
                <a:latin typeface="BIZ UDゴシック" panose="020B0400000000000000" pitchFamily="49" charset="-128"/>
                <a:ea typeface="BIZ UDゴシック" panose="020B0400000000000000" pitchFamily="49" charset="-128"/>
              </a:rPr>
              <a:t>位 神奈川県</a:t>
            </a:r>
            <a:r>
              <a:rPr kumimoji="1" lang="en-US" altLang="ja-JP" sz="1200" dirty="0">
                <a:solidFill>
                  <a:schemeClr val="tx1"/>
                </a:solidFill>
                <a:latin typeface="BIZ UDゴシック" panose="020B0400000000000000" pitchFamily="49" charset="-128"/>
                <a:ea typeface="BIZ UDゴシック" panose="020B0400000000000000" pitchFamily="49" charset="-128"/>
              </a:rPr>
              <a:t>6.3</a:t>
            </a:r>
            <a:r>
              <a:rPr kumimoji="1" lang="ja-JP" altLang="en-US" sz="1200" dirty="0">
                <a:solidFill>
                  <a:schemeClr val="tx1"/>
                </a:solidFill>
                <a:latin typeface="BIZ UDゴシック" panose="020B0400000000000000" pitchFamily="49" charset="-128"/>
                <a:ea typeface="BIZ UDゴシック" panose="020B0400000000000000" pitchFamily="49" charset="-128"/>
              </a:rPr>
              <a:t>％　</a:t>
            </a:r>
          </a:p>
        </p:txBody>
      </p:sp>
      <p:sp>
        <p:nvSpPr>
          <p:cNvPr id="21" name="正方形/長方形 20"/>
          <p:cNvSpPr/>
          <p:nvPr/>
        </p:nvSpPr>
        <p:spPr>
          <a:xfrm>
            <a:off x="5527613" y="2229365"/>
            <a:ext cx="2485451" cy="45249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200" dirty="0">
                <a:solidFill>
                  <a:schemeClr val="tx1"/>
                </a:solidFill>
                <a:latin typeface="BIZ UDゴシック" panose="020B0400000000000000" pitchFamily="49" charset="-128"/>
                <a:ea typeface="BIZ UDゴシック" panose="020B0400000000000000" pitchFamily="49" charset="-128"/>
              </a:rPr>
              <a:t>【</a:t>
            </a:r>
            <a:r>
              <a:rPr kumimoji="1" lang="ja-JP" altLang="en-US" sz="1200" dirty="0">
                <a:solidFill>
                  <a:schemeClr val="tx1"/>
                </a:solidFill>
                <a:latin typeface="BIZ UDゴシック" panose="020B0400000000000000" pitchFamily="49" charset="-128"/>
                <a:ea typeface="BIZ UDゴシック" panose="020B0400000000000000" pitchFamily="49" charset="-128"/>
              </a:rPr>
              <a:t>全国シェア</a:t>
            </a:r>
            <a:r>
              <a:rPr kumimoji="1" lang="en-US" altLang="ja-JP" sz="1200" dirty="0">
                <a:solidFill>
                  <a:schemeClr val="tx1"/>
                </a:solidFill>
                <a:latin typeface="BIZ UDゴシック" panose="020B0400000000000000" pitchFamily="49" charset="-128"/>
                <a:ea typeface="BIZ UDゴシック" panose="020B0400000000000000" pitchFamily="49" charset="-128"/>
              </a:rPr>
              <a:t>】</a:t>
            </a:r>
            <a:endParaRPr kumimoji="1" lang="ja-JP" altLang="en-US" sz="1200" dirty="0">
              <a:solidFill>
                <a:schemeClr val="tx1"/>
              </a:solidFill>
              <a:latin typeface="BIZ UDゴシック" panose="020B0400000000000000" pitchFamily="49" charset="-128"/>
              <a:ea typeface="BIZ UDゴシック" panose="020B0400000000000000" pitchFamily="49" charset="-128"/>
            </a:endParaRPr>
          </a:p>
        </p:txBody>
      </p:sp>
      <p:sp>
        <p:nvSpPr>
          <p:cNvPr id="22" name="四角形吹き出し 21"/>
          <p:cNvSpPr/>
          <p:nvPr/>
        </p:nvSpPr>
        <p:spPr>
          <a:xfrm>
            <a:off x="3614661" y="2099706"/>
            <a:ext cx="2440187" cy="407996"/>
          </a:xfrm>
          <a:prstGeom prst="wedgeRectCallout">
            <a:avLst>
              <a:gd name="adj1" fmla="val -59569"/>
              <a:gd name="adj2" fmla="val 6259"/>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kumimoji="1" lang="ja-JP" altLang="en-US" sz="1200" dirty="0">
                <a:latin typeface="BIZ UDゴシック" panose="020B0400000000000000" pitchFamily="49" charset="-128"/>
                <a:ea typeface="BIZ UDゴシック" panose="020B0400000000000000" pitchFamily="49" charset="-128"/>
              </a:rPr>
              <a:t>東京都</a:t>
            </a:r>
            <a:r>
              <a:rPr kumimoji="1" lang="en-US" altLang="ja-JP" sz="1200" dirty="0">
                <a:latin typeface="BIZ UDゴシック" panose="020B0400000000000000" pitchFamily="49" charset="-128"/>
                <a:ea typeface="BIZ UDゴシック" panose="020B0400000000000000" pitchFamily="49" charset="-128"/>
              </a:rPr>
              <a:t>115.6</a:t>
            </a:r>
            <a:r>
              <a:rPr kumimoji="1" lang="ja-JP" altLang="en-US" sz="1200" dirty="0">
                <a:latin typeface="BIZ UDゴシック" panose="020B0400000000000000" pitchFamily="49" charset="-128"/>
                <a:ea typeface="BIZ UDゴシック" panose="020B0400000000000000" pitchFamily="49" charset="-128"/>
              </a:rPr>
              <a:t>兆円</a:t>
            </a:r>
          </a:p>
        </p:txBody>
      </p:sp>
      <p:sp>
        <p:nvSpPr>
          <p:cNvPr id="20" name="正方形/長方形 19"/>
          <p:cNvSpPr/>
          <p:nvPr/>
        </p:nvSpPr>
        <p:spPr>
          <a:xfrm>
            <a:off x="5014599" y="3394975"/>
            <a:ext cx="2313099" cy="40200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dirty="0">
                <a:solidFill>
                  <a:schemeClr val="tx1"/>
                </a:solidFill>
                <a:latin typeface="BIZ UDゴシック" panose="020B0400000000000000" pitchFamily="49" charset="-128"/>
                <a:ea typeface="BIZ UDゴシック" panose="020B0400000000000000" pitchFamily="49" charset="-128"/>
              </a:rPr>
              <a:t>その他</a:t>
            </a:r>
          </a:p>
        </p:txBody>
      </p:sp>
      <p:sp>
        <p:nvSpPr>
          <p:cNvPr id="2" name="スライド番号プレースホルダー 1"/>
          <p:cNvSpPr>
            <a:spLocks noGrp="1"/>
          </p:cNvSpPr>
          <p:nvPr>
            <p:ph type="sldNum" sz="quarter" idx="12"/>
          </p:nvPr>
        </p:nvSpPr>
        <p:spPr/>
        <p:txBody>
          <a:bodyPr/>
          <a:lstStyle/>
          <a:p>
            <a:fld id="{50F88186-B17D-4CE3-A887-D91699CF601C}" type="slidenum">
              <a:rPr kumimoji="1" lang="ja-JP" altLang="en-US" smtClean="0"/>
              <a:t>19</a:t>
            </a:fld>
            <a:endParaRPr kumimoji="1" lang="ja-JP" altLang="en-US"/>
          </a:p>
        </p:txBody>
      </p:sp>
    </p:spTree>
    <p:extLst>
      <p:ext uri="{BB962C8B-B14F-4D97-AF65-F5344CB8AC3E}">
        <p14:creationId xmlns:p14="http://schemas.microsoft.com/office/powerpoint/2010/main" val="184042218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直線コネクタ 4"/>
          <p:cNvCxnSpPr/>
          <p:nvPr/>
        </p:nvCxnSpPr>
        <p:spPr>
          <a:xfrm>
            <a:off x="216668" y="449732"/>
            <a:ext cx="8726251" cy="0"/>
          </a:xfrm>
          <a:prstGeom prst="line">
            <a:avLst/>
          </a:prstGeom>
        </p:spPr>
        <p:style>
          <a:lnRef idx="1">
            <a:schemeClr val="dk1"/>
          </a:lnRef>
          <a:fillRef idx="0">
            <a:schemeClr val="dk1"/>
          </a:fillRef>
          <a:effectRef idx="0">
            <a:schemeClr val="dk1"/>
          </a:effectRef>
          <a:fontRef idx="minor">
            <a:schemeClr val="tx1"/>
          </a:fontRef>
        </p:style>
      </p:cxnSp>
      <p:sp>
        <p:nvSpPr>
          <p:cNvPr id="6" name="正方形/長方形 5"/>
          <p:cNvSpPr/>
          <p:nvPr/>
        </p:nvSpPr>
        <p:spPr>
          <a:xfrm>
            <a:off x="335017" y="47950"/>
            <a:ext cx="8607902" cy="400110"/>
          </a:xfrm>
          <a:prstGeom prst="rect">
            <a:avLst/>
          </a:prstGeom>
        </p:spPr>
        <p:txBody>
          <a:bodyPr wrap="square">
            <a:spAutoFit/>
          </a:bodyPr>
          <a:lstStyle/>
          <a:p>
            <a:r>
              <a:rPr lang="ja-JP" altLang="en-US" sz="2000" b="1" dirty="0">
                <a:latin typeface="BIZ UDゴシック" panose="020B0400000000000000" pitchFamily="49" charset="-128"/>
                <a:ea typeface="BIZ UDゴシック" panose="020B0400000000000000" pitchFamily="49" charset="-128"/>
              </a:rPr>
              <a:t>４（２）企業本社・本社企業の立地に伴う東京都外からの資金流入</a:t>
            </a:r>
            <a:endParaRPr lang="en-US" altLang="ja-JP" sz="2000" b="1" dirty="0">
              <a:latin typeface="BIZ UDゴシック" panose="020B0400000000000000" pitchFamily="49" charset="-128"/>
              <a:ea typeface="BIZ UDゴシック" panose="020B0400000000000000" pitchFamily="49" charset="-128"/>
            </a:endParaRPr>
          </a:p>
        </p:txBody>
      </p:sp>
      <p:sp>
        <p:nvSpPr>
          <p:cNvPr id="30" name="正方形/長方形 29"/>
          <p:cNvSpPr/>
          <p:nvPr/>
        </p:nvSpPr>
        <p:spPr>
          <a:xfrm>
            <a:off x="335016" y="537745"/>
            <a:ext cx="8503417" cy="1247410"/>
          </a:xfrm>
          <a:prstGeom prst="rect">
            <a:avLst/>
          </a:prstGeom>
          <a:noFill/>
          <a:ln w="12700">
            <a:solidFill>
              <a:schemeClr val="tx1"/>
            </a:solidFill>
            <a:prstDash val="sysDash"/>
          </a:ln>
        </p:spPr>
        <p:style>
          <a:lnRef idx="2">
            <a:schemeClr val="accent6"/>
          </a:lnRef>
          <a:fillRef idx="1">
            <a:schemeClr val="lt1"/>
          </a:fillRef>
          <a:effectRef idx="0">
            <a:schemeClr val="accent6"/>
          </a:effectRef>
          <a:fontRef idx="minor">
            <a:schemeClr val="dk1"/>
          </a:fontRef>
        </p:style>
        <p:txBody>
          <a:bodyPr rtlCol="0" anchor="ctr"/>
          <a:lstStyle/>
          <a:p>
            <a:pPr marL="285750" indent="-285750">
              <a:buFont typeface="Wingdings" panose="05000000000000000000" pitchFamily="2" charset="2"/>
              <a:buChar char="p"/>
            </a:pPr>
            <a:r>
              <a:rPr lang="ja-JP" altLang="en-US" sz="1400" dirty="0">
                <a:solidFill>
                  <a:schemeClr val="tx1"/>
                </a:solidFill>
                <a:latin typeface="BIZ UDゴシック" panose="020B0400000000000000" pitchFamily="49" charset="-128"/>
                <a:ea typeface="BIZ UDゴシック" panose="020B0400000000000000" pitchFamily="49" charset="-128"/>
                <a:cs typeface="Meiryo UI" panose="020B0604030504040204" pitchFamily="50" charset="-128"/>
              </a:rPr>
              <a:t>東証一部上場企業の本社の</a:t>
            </a:r>
            <a:r>
              <a:rPr lang="en-US" altLang="ja-JP" sz="1400" dirty="0">
                <a:solidFill>
                  <a:schemeClr val="tx1"/>
                </a:solidFill>
                <a:latin typeface="BIZ UDゴシック" panose="020B0400000000000000" pitchFamily="49" charset="-128"/>
                <a:ea typeface="BIZ UDゴシック" panose="020B0400000000000000" pitchFamily="49" charset="-128"/>
                <a:cs typeface="Meiryo UI" panose="020B0604030504040204" pitchFamily="50" charset="-128"/>
              </a:rPr>
              <a:t>52%</a:t>
            </a:r>
            <a:r>
              <a:rPr lang="ja-JP" altLang="en-US" sz="1400" dirty="0">
                <a:solidFill>
                  <a:schemeClr val="tx1"/>
                </a:solidFill>
                <a:latin typeface="BIZ UDゴシック" panose="020B0400000000000000" pitchFamily="49" charset="-128"/>
                <a:ea typeface="BIZ UDゴシック" panose="020B0400000000000000" pitchFamily="49" charset="-128"/>
                <a:cs typeface="Meiryo UI" panose="020B0604030504040204" pitchFamily="50" charset="-128"/>
              </a:rPr>
              <a:t>が東京に、</a:t>
            </a:r>
            <a:r>
              <a:rPr lang="en-US" altLang="ja-JP" sz="1400" dirty="0">
                <a:solidFill>
                  <a:schemeClr val="tx1"/>
                </a:solidFill>
                <a:latin typeface="BIZ UDゴシック" panose="020B0400000000000000" pitchFamily="49" charset="-128"/>
                <a:ea typeface="BIZ UDゴシック" panose="020B0400000000000000" pitchFamily="49" charset="-128"/>
                <a:cs typeface="Meiryo UI" panose="020B0604030504040204" pitchFamily="50" charset="-128"/>
              </a:rPr>
              <a:t>60%</a:t>
            </a:r>
            <a:r>
              <a:rPr lang="ja-JP" altLang="en-US" sz="1400" dirty="0">
                <a:solidFill>
                  <a:schemeClr val="tx1"/>
                </a:solidFill>
                <a:latin typeface="BIZ UDゴシック" panose="020B0400000000000000" pitchFamily="49" charset="-128"/>
                <a:ea typeface="BIZ UDゴシック" panose="020B0400000000000000" pitchFamily="49" charset="-128"/>
                <a:cs typeface="Meiryo UI" panose="020B0604030504040204" pitchFamily="50" charset="-128"/>
              </a:rPr>
              <a:t>が首都圏に立地。また、外資系企業本社は</a:t>
            </a:r>
            <a:r>
              <a:rPr lang="en-US" altLang="ja-JP" sz="1400" dirty="0">
                <a:solidFill>
                  <a:schemeClr val="tx1"/>
                </a:solidFill>
                <a:latin typeface="BIZ UDゴシック" panose="020B0400000000000000" pitchFamily="49" charset="-128"/>
                <a:ea typeface="BIZ UDゴシック" panose="020B0400000000000000" pitchFamily="49" charset="-128"/>
                <a:cs typeface="Meiryo UI" panose="020B0604030504040204" pitchFamily="50" charset="-128"/>
              </a:rPr>
              <a:t>76%</a:t>
            </a:r>
            <a:r>
              <a:rPr lang="ja-JP" altLang="en-US" sz="1400" dirty="0">
                <a:solidFill>
                  <a:schemeClr val="tx1"/>
                </a:solidFill>
                <a:latin typeface="BIZ UDゴシック" panose="020B0400000000000000" pitchFamily="49" charset="-128"/>
                <a:ea typeface="BIZ UDゴシック" panose="020B0400000000000000" pitchFamily="49" charset="-128"/>
                <a:cs typeface="Meiryo UI" panose="020B0604030504040204" pitchFamily="50" charset="-128"/>
              </a:rPr>
              <a:t>が東京に、</a:t>
            </a:r>
            <a:r>
              <a:rPr lang="en-US" altLang="ja-JP" sz="1400" dirty="0">
                <a:solidFill>
                  <a:schemeClr val="tx1"/>
                </a:solidFill>
                <a:latin typeface="BIZ UDゴシック" panose="020B0400000000000000" pitchFamily="49" charset="-128"/>
                <a:ea typeface="BIZ UDゴシック" panose="020B0400000000000000" pitchFamily="49" charset="-128"/>
                <a:cs typeface="Meiryo UI" panose="020B0604030504040204" pitchFamily="50" charset="-128"/>
              </a:rPr>
              <a:t>88</a:t>
            </a:r>
            <a:r>
              <a:rPr lang="ja-JP" altLang="en-US" sz="1400" dirty="0">
                <a:solidFill>
                  <a:schemeClr val="tx1"/>
                </a:solidFill>
                <a:latin typeface="BIZ UDゴシック" panose="020B0400000000000000" pitchFamily="49" charset="-128"/>
                <a:ea typeface="BIZ UDゴシック" panose="020B0400000000000000" pitchFamily="49" charset="-128"/>
                <a:cs typeface="Meiryo UI" panose="020B0604030504040204" pitchFamily="50" charset="-128"/>
              </a:rPr>
              <a:t>％が首都圏に立地しており、いずれも東京・首都圏に集中している。</a:t>
            </a:r>
            <a:endParaRPr lang="en-US" altLang="ja-JP" sz="1400" dirty="0">
              <a:solidFill>
                <a:schemeClr val="tx1"/>
              </a:solidFill>
              <a:latin typeface="BIZ UDゴシック" panose="020B0400000000000000" pitchFamily="49" charset="-128"/>
              <a:ea typeface="BIZ UDゴシック" panose="020B0400000000000000" pitchFamily="49" charset="-128"/>
              <a:cs typeface="Meiryo UI" panose="020B0604030504040204" pitchFamily="50" charset="-128"/>
            </a:endParaRPr>
          </a:p>
          <a:p>
            <a:pPr marL="285750" indent="-285750">
              <a:buFont typeface="Wingdings" panose="05000000000000000000" pitchFamily="2" charset="2"/>
              <a:buChar char="p"/>
            </a:pPr>
            <a:r>
              <a:rPr lang="ja-JP" altLang="en-US" sz="1400" dirty="0">
                <a:solidFill>
                  <a:schemeClr val="tx1"/>
                </a:solidFill>
                <a:latin typeface="BIZ UDゴシック" panose="020B0400000000000000" pitchFamily="49" charset="-128"/>
                <a:ea typeface="BIZ UDゴシック" panose="020B0400000000000000" pitchFamily="49" charset="-128"/>
                <a:cs typeface="Meiryo UI" panose="020B0604030504040204" pitchFamily="50" charset="-128"/>
              </a:rPr>
              <a:t>東京都の産業連関表のうち、移出入収支の内訳をみると、東京都の移入超過額（約</a:t>
            </a:r>
            <a:r>
              <a:rPr lang="en-US" altLang="ja-JP" sz="1400" dirty="0">
                <a:solidFill>
                  <a:schemeClr val="tx1"/>
                </a:solidFill>
                <a:latin typeface="BIZ UDゴシック" panose="020B0400000000000000" pitchFamily="49" charset="-128"/>
                <a:ea typeface="BIZ UDゴシック" panose="020B0400000000000000" pitchFamily="49" charset="-128"/>
                <a:cs typeface="Meiryo UI" panose="020B0604030504040204" pitchFamily="50" charset="-128"/>
              </a:rPr>
              <a:t>30</a:t>
            </a:r>
            <a:r>
              <a:rPr lang="ja-JP" altLang="en-US" sz="1400" dirty="0">
                <a:solidFill>
                  <a:schemeClr val="tx1"/>
                </a:solidFill>
                <a:latin typeface="BIZ UDゴシック" panose="020B0400000000000000" pitchFamily="49" charset="-128"/>
                <a:ea typeface="BIZ UDゴシック" panose="020B0400000000000000" pitchFamily="49" charset="-128"/>
                <a:cs typeface="Meiryo UI" panose="020B0604030504040204" pitchFamily="50" charset="-128"/>
              </a:rPr>
              <a:t>兆円）の概ね半分（約</a:t>
            </a:r>
            <a:r>
              <a:rPr lang="en-US" altLang="ja-JP" sz="1400" dirty="0">
                <a:solidFill>
                  <a:schemeClr val="tx1"/>
                </a:solidFill>
                <a:latin typeface="BIZ UDゴシック" panose="020B0400000000000000" pitchFamily="49" charset="-128"/>
                <a:ea typeface="BIZ UDゴシック" panose="020B0400000000000000" pitchFamily="49" charset="-128"/>
                <a:cs typeface="Meiryo UI" panose="020B0604030504040204" pitchFamily="50" charset="-128"/>
              </a:rPr>
              <a:t>15</a:t>
            </a:r>
            <a:r>
              <a:rPr lang="ja-JP" altLang="en-US" sz="1400" dirty="0">
                <a:solidFill>
                  <a:schemeClr val="tx1"/>
                </a:solidFill>
                <a:latin typeface="BIZ UDゴシック" panose="020B0400000000000000" pitchFamily="49" charset="-128"/>
                <a:ea typeface="BIZ UDゴシック" panose="020B0400000000000000" pitchFamily="49" charset="-128"/>
                <a:cs typeface="Meiryo UI" panose="020B0604030504040204" pitchFamily="50" charset="-128"/>
              </a:rPr>
              <a:t>兆円）は、本社サービスの移出（東京外の事業所やフランチャイズ経営の店舗で発生した所得の一部の資金流入）となっている。</a:t>
            </a:r>
            <a:endParaRPr lang="en-US" altLang="ja-JP" sz="1400" dirty="0">
              <a:solidFill>
                <a:schemeClr val="tx1"/>
              </a:solidFill>
              <a:latin typeface="BIZ UDゴシック" panose="020B0400000000000000" pitchFamily="49" charset="-128"/>
              <a:ea typeface="BIZ UDゴシック" panose="020B0400000000000000" pitchFamily="49" charset="-128"/>
              <a:cs typeface="Meiryo UI" panose="020B0604030504040204" pitchFamily="50" charset="-128"/>
            </a:endParaRPr>
          </a:p>
        </p:txBody>
      </p:sp>
      <p:sp>
        <p:nvSpPr>
          <p:cNvPr id="31" name="テキスト ボックス 30"/>
          <p:cNvSpPr txBox="1"/>
          <p:nvPr/>
        </p:nvSpPr>
        <p:spPr>
          <a:xfrm>
            <a:off x="0" y="2057437"/>
            <a:ext cx="3828281" cy="523220"/>
          </a:xfrm>
          <a:prstGeom prst="rect">
            <a:avLst/>
          </a:prstGeom>
          <a:noFill/>
        </p:spPr>
        <p:txBody>
          <a:bodyPr wrap="square" rtlCol="0">
            <a:spAutoFit/>
          </a:bodyPr>
          <a:lstStyle/>
          <a:p>
            <a:r>
              <a:rPr kumimoji="1" lang="ja-JP" altLang="en-US" sz="1400" b="1" dirty="0">
                <a:latin typeface="BIZ UDゴシック" panose="020B0400000000000000" pitchFamily="49" charset="-128"/>
                <a:ea typeface="BIZ UDゴシック" panose="020B0400000000000000" pitchFamily="49" charset="-128"/>
              </a:rPr>
              <a:t>■</a:t>
            </a:r>
            <a:r>
              <a:rPr lang="ja-JP" altLang="en-US" sz="1400" b="1" dirty="0">
                <a:latin typeface="BIZ UDゴシック" panose="020B0400000000000000" pitchFamily="49" charset="-128"/>
                <a:ea typeface="BIZ UDゴシック" panose="020B0400000000000000" pitchFamily="49" charset="-128"/>
              </a:rPr>
              <a:t>　東証一部上場企業</a:t>
            </a:r>
            <a:endParaRPr lang="en-US" altLang="ja-JP" sz="1400" b="1" dirty="0">
              <a:latin typeface="BIZ UDゴシック" panose="020B0400000000000000" pitchFamily="49" charset="-128"/>
              <a:ea typeface="BIZ UDゴシック" panose="020B0400000000000000" pitchFamily="49" charset="-128"/>
            </a:endParaRPr>
          </a:p>
          <a:p>
            <a:r>
              <a:rPr lang="ja-JP" altLang="en-US" sz="1400" b="1" dirty="0">
                <a:latin typeface="BIZ UDゴシック" panose="020B0400000000000000" pitchFamily="49" charset="-128"/>
                <a:ea typeface="BIZ UDゴシック" panose="020B0400000000000000" pitchFamily="49" charset="-128"/>
              </a:rPr>
              <a:t>　　本社所在地の内訳</a:t>
            </a:r>
            <a:endParaRPr kumimoji="1" lang="ja-JP" altLang="en-US" sz="1400" b="1" dirty="0">
              <a:latin typeface="BIZ UDゴシック" panose="020B0400000000000000" pitchFamily="49" charset="-128"/>
              <a:ea typeface="BIZ UDゴシック" panose="020B0400000000000000" pitchFamily="49" charset="-128"/>
            </a:endParaRPr>
          </a:p>
        </p:txBody>
      </p:sp>
      <p:sp>
        <p:nvSpPr>
          <p:cNvPr id="32" name="テキスト ボックス 31"/>
          <p:cNvSpPr txBox="1"/>
          <p:nvPr/>
        </p:nvSpPr>
        <p:spPr>
          <a:xfrm>
            <a:off x="2547125" y="2057437"/>
            <a:ext cx="2144145" cy="523220"/>
          </a:xfrm>
          <a:prstGeom prst="rect">
            <a:avLst/>
          </a:prstGeom>
          <a:noFill/>
        </p:spPr>
        <p:txBody>
          <a:bodyPr wrap="square" rtlCol="0">
            <a:spAutoFit/>
          </a:bodyPr>
          <a:lstStyle/>
          <a:p>
            <a:r>
              <a:rPr kumimoji="1" lang="ja-JP" altLang="en-US" sz="1400" b="1" dirty="0">
                <a:latin typeface="BIZ UDゴシック" panose="020B0400000000000000" pitchFamily="49" charset="-128"/>
                <a:ea typeface="BIZ UDゴシック" panose="020B0400000000000000" pitchFamily="49" charset="-128"/>
              </a:rPr>
              <a:t>■</a:t>
            </a:r>
            <a:r>
              <a:rPr lang="ja-JP" altLang="en-US" sz="1400" b="1" dirty="0">
                <a:latin typeface="BIZ UDゴシック" panose="020B0400000000000000" pitchFamily="49" charset="-128"/>
                <a:ea typeface="BIZ UDゴシック" panose="020B0400000000000000" pitchFamily="49" charset="-128"/>
              </a:rPr>
              <a:t>　外資系企業</a:t>
            </a:r>
            <a:endParaRPr lang="en-US" altLang="ja-JP" sz="1400" b="1" dirty="0">
              <a:latin typeface="BIZ UDゴシック" panose="020B0400000000000000" pitchFamily="49" charset="-128"/>
              <a:ea typeface="BIZ UDゴシック" panose="020B0400000000000000" pitchFamily="49" charset="-128"/>
            </a:endParaRPr>
          </a:p>
          <a:p>
            <a:r>
              <a:rPr lang="ja-JP" altLang="en-US" sz="1400" b="1" dirty="0">
                <a:latin typeface="BIZ UDゴシック" panose="020B0400000000000000" pitchFamily="49" charset="-128"/>
                <a:ea typeface="BIZ UDゴシック" panose="020B0400000000000000" pitchFamily="49" charset="-128"/>
              </a:rPr>
              <a:t>　　本社所在地の内訳</a:t>
            </a:r>
            <a:endParaRPr kumimoji="1" lang="ja-JP" altLang="en-US" sz="1400" b="1" dirty="0">
              <a:latin typeface="BIZ UDゴシック" panose="020B0400000000000000" pitchFamily="49" charset="-128"/>
              <a:ea typeface="BIZ UDゴシック" panose="020B0400000000000000" pitchFamily="49" charset="-128"/>
            </a:endParaRPr>
          </a:p>
        </p:txBody>
      </p:sp>
      <p:pic>
        <p:nvPicPr>
          <p:cNvPr id="2" name="図 1"/>
          <p:cNvPicPr>
            <a:picLocks noChangeAspect="1"/>
          </p:cNvPicPr>
          <p:nvPr/>
        </p:nvPicPr>
        <p:blipFill>
          <a:blip r:embed="rId2"/>
          <a:stretch>
            <a:fillRect/>
          </a:stretch>
        </p:blipFill>
        <p:spPr>
          <a:xfrm>
            <a:off x="0" y="2801581"/>
            <a:ext cx="2712495" cy="2640355"/>
          </a:xfrm>
          <a:prstGeom prst="rect">
            <a:avLst/>
          </a:prstGeom>
        </p:spPr>
      </p:pic>
      <p:pic>
        <p:nvPicPr>
          <p:cNvPr id="4" name="図 3"/>
          <p:cNvPicPr>
            <a:picLocks noChangeAspect="1"/>
          </p:cNvPicPr>
          <p:nvPr/>
        </p:nvPicPr>
        <p:blipFill>
          <a:blip r:embed="rId3"/>
          <a:stretch>
            <a:fillRect/>
          </a:stretch>
        </p:blipFill>
        <p:spPr>
          <a:xfrm>
            <a:off x="2712495" y="2830413"/>
            <a:ext cx="2712495" cy="2549893"/>
          </a:xfrm>
          <a:prstGeom prst="rect">
            <a:avLst/>
          </a:prstGeom>
        </p:spPr>
      </p:pic>
      <p:sp>
        <p:nvSpPr>
          <p:cNvPr id="33" name="テキスト ボックス 32">
            <a:extLst>
              <a:ext uri="{FF2B5EF4-FFF2-40B4-BE49-F238E27FC236}">
                <a16:creationId xmlns:a16="http://schemas.microsoft.com/office/drawing/2014/main" id="{C04CD1B5-F732-4A5C-A8C2-0AE547D85819}"/>
              </a:ext>
            </a:extLst>
          </p:cNvPr>
          <p:cNvSpPr txBox="1"/>
          <p:nvPr/>
        </p:nvSpPr>
        <p:spPr>
          <a:xfrm>
            <a:off x="1656522" y="5735200"/>
            <a:ext cx="7286397" cy="261610"/>
          </a:xfrm>
          <a:prstGeom prst="rect">
            <a:avLst/>
          </a:prstGeom>
          <a:noFill/>
        </p:spPr>
        <p:txBody>
          <a:bodyPr wrap="square" rtlCol="0">
            <a:spAutoFit/>
          </a:bodyPr>
          <a:lstStyle/>
          <a:p>
            <a:r>
              <a:rPr lang="ja-JP" altLang="en-US" sz="1100" dirty="0">
                <a:latin typeface="BIZ UDゴシック" panose="020B0400000000000000" pitchFamily="49" charset="-128"/>
                <a:ea typeface="BIZ UDゴシック" panose="020B0400000000000000" pitchFamily="49" charset="-128"/>
              </a:rPr>
              <a:t>出典（円グラフ）：内閣府「選択する未来」委員会「地域の未来ワーキング・グループ報告書　参考資料１」</a:t>
            </a:r>
            <a:endParaRPr lang="en-US" altLang="ja-JP" sz="1100" dirty="0">
              <a:latin typeface="BIZ UDゴシック" panose="020B0400000000000000" pitchFamily="49" charset="-128"/>
              <a:ea typeface="BIZ UDゴシック" panose="020B0400000000000000" pitchFamily="49" charset="-128"/>
            </a:endParaRPr>
          </a:p>
        </p:txBody>
      </p:sp>
      <p:sp>
        <p:nvSpPr>
          <p:cNvPr id="34" name="大かっこ 33"/>
          <p:cNvSpPr/>
          <p:nvPr/>
        </p:nvSpPr>
        <p:spPr>
          <a:xfrm>
            <a:off x="1851745" y="6031041"/>
            <a:ext cx="7002648" cy="341982"/>
          </a:xfrm>
          <a:prstGeom prst="bracketPair">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tIns="0" rtlCol="0" anchor="t" anchorCtr="0"/>
          <a:lstStyle/>
          <a:p>
            <a:r>
              <a:rPr kumimoji="1" lang="ja-JP" altLang="en-US" sz="1100" dirty="0">
                <a:latin typeface="BIZ UDゴシック" panose="020B0400000000000000" pitchFamily="49" charset="-128"/>
                <a:ea typeface="BIZ UDゴシック" panose="020B0400000000000000" pitchFamily="49" charset="-128"/>
              </a:rPr>
              <a:t>左：東京証券取引所ホームページ「東証上場会社情報サービス」の一部上場企業検索結果より内閣府作成</a:t>
            </a:r>
            <a:endParaRPr kumimoji="1" lang="en-US" altLang="ja-JP" sz="1100" dirty="0">
              <a:latin typeface="BIZ UDゴシック" panose="020B0400000000000000" pitchFamily="49" charset="-128"/>
              <a:ea typeface="BIZ UDゴシック" panose="020B0400000000000000" pitchFamily="49" charset="-128"/>
            </a:endParaRPr>
          </a:p>
          <a:p>
            <a:r>
              <a:rPr kumimoji="1" lang="ja-JP" altLang="en-US" sz="1100" dirty="0">
                <a:latin typeface="BIZ UDゴシック" panose="020B0400000000000000" pitchFamily="49" charset="-128"/>
                <a:ea typeface="BIZ UDゴシック" panose="020B0400000000000000" pitchFamily="49" charset="-128"/>
              </a:rPr>
              <a:t>中：東洋経済新報社「</a:t>
            </a:r>
            <a:r>
              <a:rPr kumimoji="1" lang="en-US" altLang="ja-JP" sz="1100" dirty="0">
                <a:latin typeface="BIZ UDゴシック" panose="020B0400000000000000" pitchFamily="49" charset="-128"/>
                <a:ea typeface="BIZ UDゴシック" panose="020B0400000000000000" pitchFamily="49" charset="-128"/>
              </a:rPr>
              <a:t>2013</a:t>
            </a:r>
            <a:r>
              <a:rPr kumimoji="1" lang="ja-JP" altLang="en-US" sz="1100" dirty="0">
                <a:latin typeface="BIZ UDゴシック" panose="020B0400000000000000" pitchFamily="49" charset="-128"/>
                <a:ea typeface="BIZ UDゴシック" panose="020B0400000000000000" pitchFamily="49" charset="-128"/>
              </a:rPr>
              <a:t>外資系企業総覧」より内閣府作成　首都圏は東京都・神奈川県・千葉県・埼玉県</a:t>
            </a:r>
            <a:endParaRPr kumimoji="1" lang="en-US" altLang="ja-JP" sz="1100" dirty="0">
              <a:latin typeface="BIZ UDゴシック" panose="020B0400000000000000" pitchFamily="49" charset="-128"/>
              <a:ea typeface="BIZ UDゴシック" panose="020B0400000000000000" pitchFamily="49" charset="-128"/>
            </a:endParaRPr>
          </a:p>
        </p:txBody>
      </p:sp>
      <p:sp>
        <p:nvSpPr>
          <p:cNvPr id="3" name="スライド番号プレースホルダー 2"/>
          <p:cNvSpPr>
            <a:spLocks noGrp="1"/>
          </p:cNvSpPr>
          <p:nvPr>
            <p:ph type="sldNum" sz="quarter" idx="12"/>
          </p:nvPr>
        </p:nvSpPr>
        <p:spPr/>
        <p:txBody>
          <a:bodyPr/>
          <a:lstStyle/>
          <a:p>
            <a:fld id="{50F88186-B17D-4CE3-A887-D91699CF601C}" type="slidenum">
              <a:rPr kumimoji="1" lang="ja-JP" altLang="en-US" smtClean="0"/>
              <a:t>20</a:t>
            </a:fld>
            <a:endParaRPr kumimoji="1" lang="ja-JP" altLang="en-US"/>
          </a:p>
        </p:txBody>
      </p:sp>
      <p:pic>
        <p:nvPicPr>
          <p:cNvPr id="10" name="図 9">
            <a:extLst>
              <a:ext uri="{FF2B5EF4-FFF2-40B4-BE49-F238E27FC236}">
                <a16:creationId xmlns:a16="http://schemas.microsoft.com/office/drawing/2014/main" id="{40AD644D-251B-7D4B-DF5F-ADFCDF9CC835}"/>
              </a:ext>
            </a:extLst>
          </p:cNvPr>
          <p:cNvPicPr>
            <a:picLocks noChangeAspect="1"/>
          </p:cNvPicPr>
          <p:nvPr/>
        </p:nvPicPr>
        <p:blipFill>
          <a:blip r:embed="rId4"/>
          <a:stretch>
            <a:fillRect/>
          </a:stretch>
        </p:blipFill>
        <p:spPr>
          <a:xfrm>
            <a:off x="5544348" y="2580657"/>
            <a:ext cx="3599652" cy="3077004"/>
          </a:xfrm>
          <a:prstGeom prst="rect">
            <a:avLst/>
          </a:prstGeom>
        </p:spPr>
      </p:pic>
      <p:sp>
        <p:nvSpPr>
          <p:cNvPr id="11" name="テキスト ボックス 10">
            <a:extLst>
              <a:ext uri="{FF2B5EF4-FFF2-40B4-BE49-F238E27FC236}">
                <a16:creationId xmlns:a16="http://schemas.microsoft.com/office/drawing/2014/main" id="{BFF93771-A867-F2FB-AE6F-63EE2222CC67}"/>
              </a:ext>
            </a:extLst>
          </p:cNvPr>
          <p:cNvSpPr txBox="1"/>
          <p:nvPr/>
        </p:nvSpPr>
        <p:spPr>
          <a:xfrm>
            <a:off x="5116436" y="2064829"/>
            <a:ext cx="4243917" cy="307777"/>
          </a:xfrm>
          <a:prstGeom prst="rect">
            <a:avLst/>
          </a:prstGeom>
          <a:noFill/>
        </p:spPr>
        <p:txBody>
          <a:bodyPr wrap="square" rtlCol="0">
            <a:spAutoFit/>
          </a:bodyPr>
          <a:lstStyle/>
          <a:p>
            <a:r>
              <a:rPr kumimoji="1" lang="ja-JP" altLang="en-US" sz="1400" b="1" dirty="0">
                <a:latin typeface="BIZ UDゴシック" panose="020B0400000000000000" pitchFamily="49" charset="-128"/>
                <a:ea typeface="BIZ UDゴシック" panose="020B0400000000000000" pitchFamily="49" charset="-128"/>
              </a:rPr>
              <a:t>■</a:t>
            </a:r>
            <a:r>
              <a:rPr lang="ja-JP" altLang="en-US" sz="1400" b="1" dirty="0">
                <a:latin typeface="BIZ UDゴシック" panose="020B0400000000000000" pitchFamily="49" charset="-128"/>
                <a:ea typeface="BIZ UDゴシック" panose="020B0400000000000000" pitchFamily="49" charset="-128"/>
              </a:rPr>
              <a:t>　東京都における移出入収支（単位：</a:t>
            </a:r>
            <a:r>
              <a:rPr lang="en-US" altLang="ja-JP" sz="1400" b="1" dirty="0">
                <a:latin typeface="BIZ UDゴシック" panose="020B0400000000000000" pitchFamily="49" charset="-128"/>
                <a:ea typeface="BIZ UDゴシック" panose="020B0400000000000000" pitchFamily="49" charset="-128"/>
              </a:rPr>
              <a:t>10</a:t>
            </a:r>
            <a:r>
              <a:rPr lang="ja-JP" altLang="en-US" sz="1400" b="1" dirty="0">
                <a:latin typeface="BIZ UDゴシック" panose="020B0400000000000000" pitchFamily="49" charset="-128"/>
                <a:ea typeface="BIZ UDゴシック" panose="020B0400000000000000" pitchFamily="49" charset="-128"/>
              </a:rPr>
              <a:t>億円）</a:t>
            </a:r>
            <a:endParaRPr kumimoji="1" lang="ja-JP" altLang="en-US" sz="1400" b="1" dirty="0">
              <a:latin typeface="BIZ UDゴシック" panose="020B0400000000000000" pitchFamily="49" charset="-128"/>
              <a:ea typeface="BIZ UDゴシック" panose="020B0400000000000000" pitchFamily="49" charset="-128"/>
            </a:endParaRPr>
          </a:p>
        </p:txBody>
      </p:sp>
      <p:sp>
        <p:nvSpPr>
          <p:cNvPr id="12" name="テキスト ボックス 11">
            <a:extLst>
              <a:ext uri="{FF2B5EF4-FFF2-40B4-BE49-F238E27FC236}">
                <a16:creationId xmlns:a16="http://schemas.microsoft.com/office/drawing/2014/main" id="{5F86A2C2-FDA4-0210-0D2E-146426331162}"/>
              </a:ext>
            </a:extLst>
          </p:cNvPr>
          <p:cNvSpPr txBox="1"/>
          <p:nvPr/>
        </p:nvSpPr>
        <p:spPr>
          <a:xfrm>
            <a:off x="1686087" y="6538912"/>
            <a:ext cx="6010365" cy="261610"/>
          </a:xfrm>
          <a:prstGeom prst="rect">
            <a:avLst/>
          </a:prstGeom>
          <a:noFill/>
        </p:spPr>
        <p:txBody>
          <a:bodyPr wrap="square" rtlCol="0">
            <a:spAutoFit/>
          </a:bodyPr>
          <a:lstStyle/>
          <a:p>
            <a:r>
              <a:rPr lang="ja-JP" altLang="en-US" sz="1100" dirty="0">
                <a:latin typeface="BIZ UDゴシック" panose="020B0400000000000000" pitchFamily="49" charset="-128"/>
                <a:ea typeface="BIZ UDゴシック" panose="020B0400000000000000" pitchFamily="49" charset="-128"/>
              </a:rPr>
              <a:t>出典（右表）：東京都「東京都産業連関表（</a:t>
            </a:r>
            <a:r>
              <a:rPr lang="en-US" altLang="ja-JP" sz="1100" dirty="0">
                <a:latin typeface="BIZ UDゴシック" panose="020B0400000000000000" pitchFamily="49" charset="-128"/>
                <a:ea typeface="BIZ UDゴシック" panose="020B0400000000000000" pitchFamily="49" charset="-128"/>
              </a:rPr>
              <a:t>2015</a:t>
            </a:r>
            <a:r>
              <a:rPr lang="ja-JP" altLang="en-US" sz="1100" dirty="0">
                <a:latin typeface="BIZ UDゴシック" panose="020B0400000000000000" pitchFamily="49" charset="-128"/>
                <a:ea typeface="BIZ UDゴシック" panose="020B0400000000000000" pitchFamily="49" charset="-128"/>
              </a:rPr>
              <a:t>年）」をもとに副首都推進局で作成</a:t>
            </a:r>
            <a:endParaRPr lang="en-US" altLang="ja-JP" sz="1100" dirty="0">
              <a:latin typeface="BIZ UDゴシック" panose="020B0400000000000000" pitchFamily="49" charset="-128"/>
              <a:ea typeface="BIZ UDゴシック" panose="020B0400000000000000" pitchFamily="49" charset="-128"/>
            </a:endParaRPr>
          </a:p>
        </p:txBody>
      </p:sp>
    </p:spTree>
    <p:extLst>
      <p:ext uri="{BB962C8B-B14F-4D97-AF65-F5344CB8AC3E}">
        <p14:creationId xmlns:p14="http://schemas.microsoft.com/office/powerpoint/2010/main" val="395323458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図 6">
            <a:extLst>
              <a:ext uri="{FF2B5EF4-FFF2-40B4-BE49-F238E27FC236}">
                <a16:creationId xmlns:a16="http://schemas.microsoft.com/office/drawing/2014/main" id="{642E4024-4D39-C48F-F463-31B6AEDD36BF}"/>
              </a:ext>
            </a:extLst>
          </p:cNvPr>
          <p:cNvPicPr>
            <a:picLocks noChangeAspect="1"/>
          </p:cNvPicPr>
          <p:nvPr/>
        </p:nvPicPr>
        <p:blipFill>
          <a:blip r:embed="rId2"/>
          <a:stretch>
            <a:fillRect/>
          </a:stretch>
        </p:blipFill>
        <p:spPr>
          <a:xfrm>
            <a:off x="4964019" y="2121788"/>
            <a:ext cx="3700593" cy="4182218"/>
          </a:xfrm>
          <a:prstGeom prst="rect">
            <a:avLst/>
          </a:prstGeom>
        </p:spPr>
      </p:pic>
      <p:pic>
        <p:nvPicPr>
          <p:cNvPr id="6" name="図 5">
            <a:extLst>
              <a:ext uri="{FF2B5EF4-FFF2-40B4-BE49-F238E27FC236}">
                <a16:creationId xmlns:a16="http://schemas.microsoft.com/office/drawing/2014/main" id="{BE880AAF-EAD8-5AE1-8EAC-86AB9FE1A22F}"/>
              </a:ext>
            </a:extLst>
          </p:cNvPr>
          <p:cNvPicPr>
            <a:picLocks noChangeAspect="1"/>
          </p:cNvPicPr>
          <p:nvPr/>
        </p:nvPicPr>
        <p:blipFill>
          <a:blip r:embed="rId3"/>
          <a:stretch>
            <a:fillRect/>
          </a:stretch>
        </p:blipFill>
        <p:spPr>
          <a:xfrm>
            <a:off x="522365" y="2160262"/>
            <a:ext cx="3706689" cy="4182218"/>
          </a:xfrm>
          <a:prstGeom prst="rect">
            <a:avLst/>
          </a:prstGeom>
        </p:spPr>
      </p:pic>
      <p:cxnSp>
        <p:nvCxnSpPr>
          <p:cNvPr id="5" name="直線コネクタ 4"/>
          <p:cNvCxnSpPr/>
          <p:nvPr/>
        </p:nvCxnSpPr>
        <p:spPr>
          <a:xfrm>
            <a:off x="216668" y="449732"/>
            <a:ext cx="8726251" cy="0"/>
          </a:xfrm>
          <a:prstGeom prst="line">
            <a:avLst/>
          </a:prstGeom>
        </p:spPr>
        <p:style>
          <a:lnRef idx="1">
            <a:schemeClr val="dk1"/>
          </a:lnRef>
          <a:fillRef idx="0">
            <a:schemeClr val="dk1"/>
          </a:fillRef>
          <a:effectRef idx="0">
            <a:schemeClr val="dk1"/>
          </a:effectRef>
          <a:fontRef idx="minor">
            <a:schemeClr val="tx1"/>
          </a:fontRef>
        </p:style>
      </p:cxnSp>
      <p:sp>
        <p:nvSpPr>
          <p:cNvPr id="31" name="テキスト ボックス 30"/>
          <p:cNvSpPr txBox="1"/>
          <p:nvPr/>
        </p:nvSpPr>
        <p:spPr>
          <a:xfrm>
            <a:off x="216668" y="1544976"/>
            <a:ext cx="8206317" cy="523220"/>
          </a:xfrm>
          <a:prstGeom prst="rect">
            <a:avLst/>
          </a:prstGeom>
          <a:noFill/>
        </p:spPr>
        <p:txBody>
          <a:bodyPr wrap="square" rtlCol="0">
            <a:spAutoFit/>
          </a:bodyPr>
          <a:lstStyle/>
          <a:p>
            <a:r>
              <a:rPr kumimoji="1" lang="ja-JP" altLang="en-US" sz="1400" b="1" dirty="0">
                <a:latin typeface="BIZ UDゴシック" panose="020B0400000000000000" pitchFamily="49" charset="-128"/>
                <a:ea typeface="BIZ UDゴシック" panose="020B0400000000000000" pitchFamily="49" charset="-128"/>
              </a:rPr>
              <a:t>■</a:t>
            </a:r>
            <a:r>
              <a:rPr lang="ja-JP" altLang="en-US" sz="1400" b="1" dirty="0">
                <a:latin typeface="BIZ UDゴシック" panose="020B0400000000000000" pitchFamily="49" charset="-128"/>
                <a:ea typeface="BIZ UDゴシック" panose="020B0400000000000000" pitchFamily="49" charset="-128"/>
              </a:rPr>
              <a:t>　都道府県別　大学発ベンチャー創出数</a:t>
            </a:r>
            <a:endParaRPr lang="en-US" altLang="ja-JP" sz="1400" b="1" dirty="0">
              <a:latin typeface="BIZ UDゴシック" panose="020B0400000000000000" pitchFamily="49" charset="-128"/>
              <a:ea typeface="BIZ UDゴシック" panose="020B0400000000000000" pitchFamily="49" charset="-128"/>
            </a:endParaRPr>
          </a:p>
          <a:p>
            <a:r>
              <a:rPr lang="ja-JP" altLang="en-US" sz="1400" b="1" dirty="0">
                <a:latin typeface="BIZ UDゴシック" panose="020B0400000000000000" pitchFamily="49" charset="-128"/>
                <a:ea typeface="BIZ UDゴシック" panose="020B0400000000000000" pitchFamily="49" charset="-128"/>
              </a:rPr>
              <a:t>　　</a:t>
            </a:r>
            <a:r>
              <a:rPr lang="ja-JP" altLang="en-US" sz="900" b="1" dirty="0">
                <a:latin typeface="BIZ UDゴシック" panose="020B0400000000000000" pitchFamily="49" charset="-128"/>
                <a:ea typeface="BIZ UDゴシック" panose="020B0400000000000000" pitchFamily="49" charset="-128"/>
              </a:rPr>
              <a:t>（</a:t>
            </a:r>
            <a:r>
              <a:rPr lang="en-US" altLang="ja-JP" sz="900" b="1" dirty="0">
                <a:latin typeface="BIZ UDゴシック" panose="020B0400000000000000" pitchFamily="49" charset="-128"/>
                <a:ea typeface="BIZ UDゴシック" panose="020B0400000000000000" pitchFamily="49" charset="-128"/>
              </a:rPr>
              <a:t>2022</a:t>
            </a:r>
            <a:r>
              <a:rPr lang="ja-JP" altLang="en-US" sz="900" b="1" dirty="0">
                <a:latin typeface="BIZ UDゴシック" panose="020B0400000000000000" pitchFamily="49" charset="-128"/>
                <a:ea typeface="BIZ UDゴシック" panose="020B0400000000000000" pitchFamily="49" charset="-128"/>
              </a:rPr>
              <a:t>年度時点）</a:t>
            </a:r>
            <a:endParaRPr kumimoji="1" lang="ja-JP" altLang="en-US" sz="900" b="1" dirty="0">
              <a:latin typeface="BIZ UDゴシック" panose="020B0400000000000000" pitchFamily="49" charset="-128"/>
              <a:ea typeface="BIZ UDゴシック" panose="020B0400000000000000" pitchFamily="49" charset="-128"/>
            </a:endParaRPr>
          </a:p>
        </p:txBody>
      </p:sp>
      <p:sp>
        <p:nvSpPr>
          <p:cNvPr id="3" name="スライド番号プレースホルダー 2"/>
          <p:cNvSpPr>
            <a:spLocks noGrp="1"/>
          </p:cNvSpPr>
          <p:nvPr>
            <p:ph type="sldNum" sz="quarter" idx="12"/>
          </p:nvPr>
        </p:nvSpPr>
        <p:spPr/>
        <p:txBody>
          <a:bodyPr/>
          <a:lstStyle/>
          <a:p>
            <a:fld id="{50F88186-B17D-4CE3-A887-D91699CF601C}" type="slidenum">
              <a:rPr kumimoji="1" lang="ja-JP" altLang="en-US" smtClean="0"/>
              <a:t>21</a:t>
            </a:fld>
            <a:endParaRPr kumimoji="1" lang="ja-JP" altLang="en-US"/>
          </a:p>
        </p:txBody>
      </p:sp>
      <p:sp>
        <p:nvSpPr>
          <p:cNvPr id="10" name="テキスト ボックス 9"/>
          <p:cNvSpPr txBox="1"/>
          <p:nvPr/>
        </p:nvSpPr>
        <p:spPr>
          <a:xfrm>
            <a:off x="4579791" y="1543303"/>
            <a:ext cx="4661051" cy="523220"/>
          </a:xfrm>
          <a:prstGeom prst="rect">
            <a:avLst/>
          </a:prstGeom>
          <a:noFill/>
        </p:spPr>
        <p:txBody>
          <a:bodyPr wrap="square" rtlCol="0">
            <a:spAutoFit/>
          </a:bodyPr>
          <a:lstStyle/>
          <a:p>
            <a:r>
              <a:rPr kumimoji="1" lang="ja-JP" altLang="en-US" sz="1400" b="1" dirty="0">
                <a:latin typeface="BIZ UDゴシック" panose="020B0400000000000000" pitchFamily="49" charset="-128"/>
                <a:ea typeface="BIZ UDゴシック" panose="020B0400000000000000" pitchFamily="49" charset="-128"/>
              </a:rPr>
              <a:t>■</a:t>
            </a:r>
            <a:r>
              <a:rPr lang="ja-JP" altLang="en-US" sz="1400" b="1" dirty="0">
                <a:latin typeface="BIZ UDゴシック" panose="020B0400000000000000" pitchFamily="49" charset="-128"/>
                <a:ea typeface="BIZ UDゴシック" panose="020B0400000000000000" pitchFamily="49" charset="-128"/>
              </a:rPr>
              <a:t>　都道府県別　大学発ベンチャー本社所在数</a:t>
            </a:r>
            <a:endParaRPr lang="en-US" altLang="ja-JP" sz="1400" b="1" dirty="0">
              <a:latin typeface="BIZ UDゴシック" panose="020B0400000000000000" pitchFamily="49" charset="-128"/>
              <a:ea typeface="BIZ UDゴシック" panose="020B0400000000000000" pitchFamily="49" charset="-128"/>
            </a:endParaRPr>
          </a:p>
          <a:p>
            <a:r>
              <a:rPr lang="ja-JP" altLang="en-US" sz="1400" b="1" dirty="0">
                <a:latin typeface="BIZ UDゴシック" panose="020B0400000000000000" pitchFamily="49" charset="-128"/>
                <a:ea typeface="BIZ UDゴシック" panose="020B0400000000000000" pitchFamily="49" charset="-128"/>
              </a:rPr>
              <a:t>　　</a:t>
            </a:r>
            <a:r>
              <a:rPr lang="ja-JP" altLang="en-US" sz="900" b="1" dirty="0">
                <a:latin typeface="BIZ UDゴシック" panose="020B0400000000000000" pitchFamily="49" charset="-128"/>
                <a:ea typeface="BIZ UDゴシック" panose="020B0400000000000000" pitchFamily="49" charset="-128"/>
              </a:rPr>
              <a:t>（</a:t>
            </a:r>
            <a:r>
              <a:rPr lang="en-US" altLang="ja-JP" sz="900" b="1" dirty="0">
                <a:latin typeface="BIZ UDゴシック" panose="020B0400000000000000" pitchFamily="49" charset="-128"/>
                <a:ea typeface="BIZ UDゴシック" panose="020B0400000000000000" pitchFamily="49" charset="-128"/>
              </a:rPr>
              <a:t>2022</a:t>
            </a:r>
            <a:r>
              <a:rPr lang="ja-JP" altLang="en-US" sz="900" b="1" dirty="0">
                <a:latin typeface="BIZ UDゴシック" panose="020B0400000000000000" pitchFamily="49" charset="-128"/>
                <a:ea typeface="BIZ UDゴシック" panose="020B0400000000000000" pitchFamily="49" charset="-128"/>
              </a:rPr>
              <a:t>年度時点）</a:t>
            </a:r>
            <a:endParaRPr kumimoji="1" lang="ja-JP" altLang="en-US" sz="900" b="1" dirty="0">
              <a:latin typeface="BIZ UDゴシック" panose="020B0400000000000000" pitchFamily="49" charset="-128"/>
              <a:ea typeface="BIZ UDゴシック" panose="020B0400000000000000" pitchFamily="49" charset="-128"/>
            </a:endParaRPr>
          </a:p>
        </p:txBody>
      </p:sp>
      <p:sp>
        <p:nvSpPr>
          <p:cNvPr id="8" name="テキスト ボックス 7">
            <a:extLst>
              <a:ext uri="{FF2B5EF4-FFF2-40B4-BE49-F238E27FC236}">
                <a16:creationId xmlns:a16="http://schemas.microsoft.com/office/drawing/2014/main" id="{C04CD1B5-F732-4A5C-A8C2-0AE547D85819}"/>
              </a:ext>
            </a:extLst>
          </p:cNvPr>
          <p:cNvSpPr txBox="1"/>
          <p:nvPr/>
        </p:nvSpPr>
        <p:spPr>
          <a:xfrm>
            <a:off x="1302295" y="6407521"/>
            <a:ext cx="7673281" cy="261610"/>
          </a:xfrm>
          <a:prstGeom prst="rect">
            <a:avLst/>
          </a:prstGeom>
          <a:noFill/>
        </p:spPr>
        <p:txBody>
          <a:bodyPr wrap="square" rtlCol="0">
            <a:spAutoFit/>
          </a:bodyPr>
          <a:lstStyle/>
          <a:p>
            <a:r>
              <a:rPr lang="ja-JP" altLang="en-US" sz="1100" dirty="0">
                <a:latin typeface="BIZ UDゴシック" panose="020B0400000000000000" pitchFamily="49" charset="-128"/>
                <a:ea typeface="BIZ UDゴシック" panose="020B0400000000000000" pitchFamily="49" charset="-128"/>
              </a:rPr>
              <a:t>出典：経済産業省「令和４年度産業技術調査大学発ベンチャーに関する実態等調査」をもとに副首都推進局で作成</a:t>
            </a:r>
            <a:endParaRPr lang="en-US" altLang="ja-JP" sz="1100" dirty="0">
              <a:latin typeface="BIZ UDゴシック" panose="020B0400000000000000" pitchFamily="49" charset="-128"/>
              <a:ea typeface="BIZ UDゴシック" panose="020B0400000000000000" pitchFamily="49" charset="-128"/>
            </a:endParaRPr>
          </a:p>
        </p:txBody>
      </p:sp>
      <p:sp>
        <p:nvSpPr>
          <p:cNvPr id="11" name="正方形/長方形 10">
            <a:extLst>
              <a:ext uri="{FF2B5EF4-FFF2-40B4-BE49-F238E27FC236}">
                <a16:creationId xmlns:a16="http://schemas.microsoft.com/office/drawing/2014/main" id="{B794D710-8F73-68B9-0C82-F2F4EC9B350D}"/>
              </a:ext>
            </a:extLst>
          </p:cNvPr>
          <p:cNvSpPr/>
          <p:nvPr/>
        </p:nvSpPr>
        <p:spPr>
          <a:xfrm>
            <a:off x="522366" y="2519900"/>
            <a:ext cx="3678192" cy="307777"/>
          </a:xfrm>
          <a:prstGeom prst="rect">
            <a:avLst/>
          </a:prstGeom>
          <a:noFill/>
          <a:ln w="349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kumimoji="1" lang="ja-JP" altLang="en-US" sz="800" dirty="0">
              <a:solidFill>
                <a:schemeClr val="tx1"/>
              </a:solidFill>
              <a:latin typeface="BIZ UDゴシック" panose="020B0400000000000000" pitchFamily="49" charset="-128"/>
              <a:ea typeface="BIZ UDゴシック" panose="020B0400000000000000" pitchFamily="49" charset="-128"/>
            </a:endParaRPr>
          </a:p>
        </p:txBody>
      </p:sp>
      <p:sp>
        <p:nvSpPr>
          <p:cNvPr id="14" name="正方形/長方形 13">
            <a:extLst>
              <a:ext uri="{FF2B5EF4-FFF2-40B4-BE49-F238E27FC236}">
                <a16:creationId xmlns:a16="http://schemas.microsoft.com/office/drawing/2014/main" id="{FB9E8A2D-F8AF-03DB-6487-D801B56181E0}"/>
              </a:ext>
            </a:extLst>
          </p:cNvPr>
          <p:cNvSpPr/>
          <p:nvPr/>
        </p:nvSpPr>
        <p:spPr>
          <a:xfrm>
            <a:off x="4964020" y="2476436"/>
            <a:ext cx="3678192" cy="307777"/>
          </a:xfrm>
          <a:prstGeom prst="rect">
            <a:avLst/>
          </a:prstGeom>
          <a:noFill/>
          <a:ln w="349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kumimoji="1" lang="ja-JP" altLang="en-US" sz="800" dirty="0">
              <a:solidFill>
                <a:schemeClr val="tx1"/>
              </a:solidFill>
              <a:latin typeface="BIZ UDゴシック" panose="020B0400000000000000" pitchFamily="49" charset="-128"/>
              <a:ea typeface="BIZ UDゴシック" panose="020B0400000000000000" pitchFamily="49" charset="-128"/>
            </a:endParaRPr>
          </a:p>
        </p:txBody>
      </p:sp>
      <p:sp>
        <p:nvSpPr>
          <p:cNvPr id="2" name="正方形/長方形 1">
            <a:extLst>
              <a:ext uri="{FF2B5EF4-FFF2-40B4-BE49-F238E27FC236}">
                <a16:creationId xmlns:a16="http://schemas.microsoft.com/office/drawing/2014/main" id="{B4D87715-00CF-E0CB-E2BE-C94AE247E1C8}"/>
              </a:ext>
            </a:extLst>
          </p:cNvPr>
          <p:cNvSpPr/>
          <p:nvPr/>
        </p:nvSpPr>
        <p:spPr>
          <a:xfrm>
            <a:off x="328083" y="522386"/>
            <a:ext cx="8503417" cy="821717"/>
          </a:xfrm>
          <a:prstGeom prst="rect">
            <a:avLst/>
          </a:prstGeom>
          <a:noFill/>
          <a:ln w="12700">
            <a:solidFill>
              <a:schemeClr val="tx1"/>
            </a:solidFill>
            <a:prstDash val="sysDash"/>
          </a:ln>
        </p:spPr>
        <p:style>
          <a:lnRef idx="2">
            <a:schemeClr val="accent6"/>
          </a:lnRef>
          <a:fillRef idx="1">
            <a:schemeClr val="lt1"/>
          </a:fillRef>
          <a:effectRef idx="0">
            <a:schemeClr val="accent6"/>
          </a:effectRef>
          <a:fontRef idx="minor">
            <a:schemeClr val="dk1"/>
          </a:fontRef>
        </p:style>
        <p:txBody>
          <a:bodyPr rtlCol="0" anchor="ctr"/>
          <a:lstStyle/>
          <a:p>
            <a:pPr marL="285750" indent="-285750">
              <a:buFont typeface="Wingdings" panose="05000000000000000000" pitchFamily="2" charset="2"/>
              <a:buChar char="p"/>
            </a:pPr>
            <a:r>
              <a:rPr lang="ja-JP" altLang="en-US" sz="1400" dirty="0">
                <a:solidFill>
                  <a:schemeClr val="tx1"/>
                </a:solidFill>
                <a:latin typeface="BIZ UDゴシック" panose="020B0400000000000000" pitchFamily="49" charset="-128"/>
                <a:ea typeface="BIZ UDゴシック" panose="020B0400000000000000" pitchFamily="49" charset="-128"/>
                <a:cs typeface="Meiryo UI" panose="020B0604030504040204" pitchFamily="50" charset="-128"/>
              </a:rPr>
              <a:t>大学発ベンチャーについて、都道府県別の創出数と本社所在地数をみると、いずれも東京に集中している。</a:t>
            </a:r>
          </a:p>
        </p:txBody>
      </p:sp>
      <p:sp>
        <p:nvSpPr>
          <p:cNvPr id="4" name="正方形/長方形 3">
            <a:extLst>
              <a:ext uri="{FF2B5EF4-FFF2-40B4-BE49-F238E27FC236}">
                <a16:creationId xmlns:a16="http://schemas.microsoft.com/office/drawing/2014/main" id="{F90AE884-4F5C-BFBC-BA56-D1833D1A9EC9}"/>
              </a:ext>
            </a:extLst>
          </p:cNvPr>
          <p:cNvSpPr/>
          <p:nvPr/>
        </p:nvSpPr>
        <p:spPr>
          <a:xfrm>
            <a:off x="335017" y="47950"/>
            <a:ext cx="8503417" cy="400110"/>
          </a:xfrm>
          <a:prstGeom prst="rect">
            <a:avLst/>
          </a:prstGeom>
        </p:spPr>
        <p:txBody>
          <a:bodyPr wrap="square">
            <a:spAutoFit/>
          </a:bodyPr>
          <a:lstStyle/>
          <a:p>
            <a:r>
              <a:rPr lang="ja-JP" altLang="en-US" sz="2000" b="1" dirty="0">
                <a:latin typeface="BIZ UDゴシック" panose="020B0400000000000000" pitchFamily="49" charset="-128"/>
                <a:ea typeface="BIZ UDゴシック" panose="020B0400000000000000" pitchFamily="49" charset="-128"/>
              </a:rPr>
              <a:t>４（３）大学発ベンチャー</a:t>
            </a:r>
            <a:endParaRPr lang="en-US" altLang="ja-JP" sz="2000" b="1" dirty="0">
              <a:latin typeface="BIZ UDゴシック" panose="020B0400000000000000" pitchFamily="49" charset="-128"/>
              <a:ea typeface="BIZ UDゴシック" panose="020B0400000000000000" pitchFamily="49" charset="-128"/>
            </a:endParaRPr>
          </a:p>
        </p:txBody>
      </p:sp>
    </p:spTree>
    <p:extLst>
      <p:ext uri="{BB962C8B-B14F-4D97-AF65-F5344CB8AC3E}">
        <p14:creationId xmlns:p14="http://schemas.microsoft.com/office/powerpoint/2010/main" val="157513740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a:extLst>
              <a:ext uri="{FF2B5EF4-FFF2-40B4-BE49-F238E27FC236}">
                <a16:creationId xmlns:a16="http://schemas.microsoft.com/office/drawing/2014/main" id="{AA799532-6254-2638-16B8-2B33BAA3C22E}"/>
              </a:ext>
            </a:extLst>
          </p:cNvPr>
          <p:cNvPicPr>
            <a:picLocks noChangeAspect="1"/>
          </p:cNvPicPr>
          <p:nvPr/>
        </p:nvPicPr>
        <p:blipFill>
          <a:blip r:embed="rId2"/>
          <a:stretch>
            <a:fillRect/>
          </a:stretch>
        </p:blipFill>
        <p:spPr>
          <a:xfrm>
            <a:off x="4440510" y="2310301"/>
            <a:ext cx="4352921" cy="3407959"/>
          </a:xfrm>
          <a:prstGeom prst="rect">
            <a:avLst/>
          </a:prstGeom>
        </p:spPr>
      </p:pic>
      <p:cxnSp>
        <p:nvCxnSpPr>
          <p:cNvPr id="5" name="直線コネクタ 4"/>
          <p:cNvCxnSpPr/>
          <p:nvPr/>
        </p:nvCxnSpPr>
        <p:spPr>
          <a:xfrm>
            <a:off x="216668" y="449732"/>
            <a:ext cx="8726251" cy="0"/>
          </a:xfrm>
          <a:prstGeom prst="line">
            <a:avLst/>
          </a:prstGeom>
        </p:spPr>
        <p:style>
          <a:lnRef idx="1">
            <a:schemeClr val="dk1"/>
          </a:lnRef>
          <a:fillRef idx="0">
            <a:schemeClr val="dk1"/>
          </a:fillRef>
          <a:effectRef idx="0">
            <a:schemeClr val="dk1"/>
          </a:effectRef>
          <a:fontRef idx="minor">
            <a:schemeClr val="tx1"/>
          </a:fontRef>
        </p:style>
      </p:cxnSp>
      <p:sp>
        <p:nvSpPr>
          <p:cNvPr id="6" name="正方形/長方形 5"/>
          <p:cNvSpPr/>
          <p:nvPr/>
        </p:nvSpPr>
        <p:spPr>
          <a:xfrm>
            <a:off x="335017" y="47950"/>
            <a:ext cx="7373883" cy="400110"/>
          </a:xfrm>
          <a:prstGeom prst="rect">
            <a:avLst/>
          </a:prstGeom>
        </p:spPr>
        <p:txBody>
          <a:bodyPr wrap="square">
            <a:spAutoFit/>
          </a:bodyPr>
          <a:lstStyle/>
          <a:p>
            <a:r>
              <a:rPr lang="ja-JP" altLang="en-US" sz="2000" b="1" dirty="0">
                <a:latin typeface="BIZ UDゴシック" panose="020B0400000000000000" pitchFamily="49" charset="-128"/>
                <a:ea typeface="BIZ UDゴシック" panose="020B0400000000000000" pitchFamily="49" charset="-128"/>
              </a:rPr>
              <a:t>４（４）スタートアップ</a:t>
            </a:r>
            <a:endParaRPr lang="en-US" altLang="ja-JP" sz="2000" b="1" dirty="0">
              <a:latin typeface="BIZ UDゴシック" panose="020B0400000000000000" pitchFamily="49" charset="-128"/>
              <a:ea typeface="BIZ UDゴシック" panose="020B0400000000000000" pitchFamily="49" charset="-128"/>
            </a:endParaRPr>
          </a:p>
        </p:txBody>
      </p:sp>
      <p:sp>
        <p:nvSpPr>
          <p:cNvPr id="30" name="正方形/長方形 29"/>
          <p:cNvSpPr/>
          <p:nvPr/>
        </p:nvSpPr>
        <p:spPr>
          <a:xfrm>
            <a:off x="335016" y="537744"/>
            <a:ext cx="8503417" cy="821717"/>
          </a:xfrm>
          <a:prstGeom prst="rect">
            <a:avLst/>
          </a:prstGeom>
          <a:noFill/>
          <a:ln w="12700">
            <a:solidFill>
              <a:schemeClr val="tx1"/>
            </a:solidFill>
            <a:prstDash val="sysDash"/>
          </a:ln>
        </p:spPr>
        <p:style>
          <a:lnRef idx="2">
            <a:schemeClr val="accent6"/>
          </a:lnRef>
          <a:fillRef idx="1">
            <a:schemeClr val="lt1"/>
          </a:fillRef>
          <a:effectRef idx="0">
            <a:schemeClr val="accent6"/>
          </a:effectRef>
          <a:fontRef idx="minor">
            <a:schemeClr val="dk1"/>
          </a:fontRef>
        </p:style>
        <p:txBody>
          <a:bodyPr rtlCol="0" anchor="ctr"/>
          <a:lstStyle/>
          <a:p>
            <a:pPr marL="285750" indent="-285750">
              <a:buFont typeface="Wingdings" panose="05000000000000000000" pitchFamily="2" charset="2"/>
              <a:buChar char="p"/>
            </a:pPr>
            <a:r>
              <a:rPr lang="ja-JP" altLang="en-US" sz="1400" dirty="0">
                <a:solidFill>
                  <a:schemeClr val="tx1"/>
                </a:solidFill>
                <a:latin typeface="BIZ UDゴシック" panose="020B0400000000000000" pitchFamily="49" charset="-128"/>
                <a:ea typeface="BIZ UDゴシック" panose="020B0400000000000000" pitchFamily="49" charset="-128"/>
                <a:cs typeface="Meiryo UI" panose="020B0604030504040204" pitchFamily="50" charset="-128"/>
              </a:rPr>
              <a:t>スタートアップの資金調達企業数と資金調達額をみると、いずれも東京に集中している。</a:t>
            </a:r>
            <a:endParaRPr lang="en-US" altLang="ja-JP" sz="1400" dirty="0">
              <a:solidFill>
                <a:schemeClr val="tx1"/>
              </a:solidFill>
              <a:latin typeface="BIZ UDゴシック" panose="020B0400000000000000" pitchFamily="49" charset="-128"/>
              <a:ea typeface="BIZ UDゴシック" panose="020B0400000000000000" pitchFamily="49" charset="-128"/>
              <a:cs typeface="Meiryo UI" panose="020B0604030504040204" pitchFamily="50" charset="-128"/>
            </a:endParaRPr>
          </a:p>
        </p:txBody>
      </p:sp>
      <p:sp>
        <p:nvSpPr>
          <p:cNvPr id="31" name="テキスト ボックス 30"/>
          <p:cNvSpPr txBox="1"/>
          <p:nvPr/>
        </p:nvSpPr>
        <p:spPr>
          <a:xfrm>
            <a:off x="4603286" y="1632024"/>
            <a:ext cx="3828281" cy="307777"/>
          </a:xfrm>
          <a:prstGeom prst="rect">
            <a:avLst/>
          </a:prstGeom>
          <a:noFill/>
        </p:spPr>
        <p:txBody>
          <a:bodyPr wrap="square" rtlCol="0">
            <a:spAutoFit/>
          </a:bodyPr>
          <a:lstStyle/>
          <a:p>
            <a:r>
              <a:rPr kumimoji="1" lang="ja-JP" altLang="en-US" sz="1400" b="1" dirty="0">
                <a:latin typeface="BIZ UDゴシック" panose="020B0400000000000000" pitchFamily="49" charset="-128"/>
                <a:ea typeface="BIZ UDゴシック" panose="020B0400000000000000" pitchFamily="49" charset="-128"/>
              </a:rPr>
              <a:t>■</a:t>
            </a:r>
            <a:r>
              <a:rPr lang="ja-JP" altLang="en-US" sz="1400" b="1" dirty="0">
                <a:latin typeface="BIZ UDゴシック" panose="020B0400000000000000" pitchFamily="49" charset="-128"/>
                <a:ea typeface="BIZ UDゴシック" panose="020B0400000000000000" pitchFamily="49" charset="-128"/>
              </a:rPr>
              <a:t>　主要都市のスタートアップの資金調達額</a:t>
            </a:r>
            <a:endParaRPr kumimoji="1" lang="ja-JP" altLang="en-US" sz="1400" b="1" dirty="0">
              <a:latin typeface="BIZ UDゴシック" panose="020B0400000000000000" pitchFamily="49" charset="-128"/>
              <a:ea typeface="BIZ UDゴシック" panose="020B0400000000000000" pitchFamily="49" charset="-128"/>
            </a:endParaRPr>
          </a:p>
        </p:txBody>
      </p:sp>
      <p:sp>
        <p:nvSpPr>
          <p:cNvPr id="3" name="スライド番号プレースホルダー 2"/>
          <p:cNvSpPr>
            <a:spLocks noGrp="1"/>
          </p:cNvSpPr>
          <p:nvPr>
            <p:ph type="sldNum" sz="quarter" idx="12"/>
          </p:nvPr>
        </p:nvSpPr>
        <p:spPr/>
        <p:txBody>
          <a:bodyPr/>
          <a:lstStyle/>
          <a:p>
            <a:fld id="{50F88186-B17D-4CE3-A887-D91699CF601C}" type="slidenum">
              <a:rPr kumimoji="1" lang="ja-JP" altLang="en-US" smtClean="0"/>
              <a:t>22</a:t>
            </a:fld>
            <a:endParaRPr kumimoji="1" lang="ja-JP" altLang="en-US"/>
          </a:p>
        </p:txBody>
      </p:sp>
      <p:pic>
        <p:nvPicPr>
          <p:cNvPr id="21" name="図 20"/>
          <p:cNvPicPr>
            <a:picLocks noChangeAspect="1"/>
          </p:cNvPicPr>
          <p:nvPr/>
        </p:nvPicPr>
        <p:blipFill>
          <a:blip r:embed="rId3"/>
          <a:stretch>
            <a:fillRect/>
          </a:stretch>
        </p:blipFill>
        <p:spPr>
          <a:xfrm>
            <a:off x="223701" y="2263359"/>
            <a:ext cx="4121253" cy="3590855"/>
          </a:xfrm>
          <a:prstGeom prst="rect">
            <a:avLst/>
          </a:prstGeom>
        </p:spPr>
      </p:pic>
      <p:sp>
        <p:nvSpPr>
          <p:cNvPr id="23" name="テキスト ボックス 3"/>
          <p:cNvSpPr txBox="1"/>
          <p:nvPr/>
        </p:nvSpPr>
        <p:spPr>
          <a:xfrm>
            <a:off x="6289165" y="2094815"/>
            <a:ext cx="1733167" cy="253916"/>
          </a:xfrm>
          <a:prstGeom prst="rect">
            <a:avLst/>
          </a:prstGeom>
          <a:noFill/>
        </p:spPr>
        <p:txBody>
          <a:bodyPr wrap="non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1" lang="en-US" altLang="ja-JP" sz="1050" b="0" i="0" u="none" strike="noStrike" kern="1200" cap="none" spc="0" normalizeH="0" baseline="0" noProof="0" dirty="0">
                <a:ln>
                  <a:noFill/>
                </a:ln>
                <a:solidFill>
                  <a:srgbClr val="000000"/>
                </a:solidFill>
                <a:effectLst/>
                <a:uLnTx/>
                <a:uFillTx/>
                <a:latin typeface="BIZ UDゴシック" panose="020B0400000000000000" pitchFamily="49" charset="-128"/>
                <a:ea typeface="BIZ UDゴシック" panose="020B0400000000000000" pitchFamily="49" charset="-128"/>
                <a:cs typeface="Times New Roman" panose="02020603050405020304" pitchFamily="18" charset="0"/>
              </a:rPr>
              <a:t>※</a:t>
            </a:r>
            <a:r>
              <a:rPr kumimoji="1" lang="ja-JP" altLang="en-US" sz="1050" b="0" i="0" u="none" strike="noStrike" kern="1200" cap="none" spc="0" normalizeH="0" baseline="0" noProof="0" dirty="0">
                <a:ln>
                  <a:noFill/>
                </a:ln>
                <a:solidFill>
                  <a:srgbClr val="000000"/>
                </a:solidFill>
                <a:effectLst/>
                <a:uLnTx/>
                <a:uFillTx/>
                <a:latin typeface="BIZ UDゴシック" panose="020B0400000000000000" pitchFamily="49" charset="-128"/>
                <a:ea typeface="BIZ UDゴシック" panose="020B0400000000000000" pitchFamily="49" charset="-128"/>
                <a:cs typeface="Times New Roman" panose="02020603050405020304" pitchFamily="18" charset="0"/>
              </a:rPr>
              <a:t> 東京都のみ右軸を参照</a:t>
            </a:r>
            <a:endParaRPr kumimoji="1" lang="ja-JP" altLang="en-US" sz="1050" b="0" i="0" u="none" strike="noStrike" kern="1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endParaRPr>
          </a:p>
        </p:txBody>
      </p:sp>
      <p:sp>
        <p:nvSpPr>
          <p:cNvPr id="24" name="テキスト ボックス 3"/>
          <p:cNvSpPr txBox="1"/>
          <p:nvPr/>
        </p:nvSpPr>
        <p:spPr>
          <a:xfrm>
            <a:off x="2305407" y="2160145"/>
            <a:ext cx="1733167" cy="253916"/>
          </a:xfrm>
          <a:prstGeom prst="rect">
            <a:avLst/>
          </a:prstGeom>
          <a:noFill/>
        </p:spPr>
        <p:txBody>
          <a:bodyPr wrap="non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1" lang="en-US" altLang="ja-JP" sz="1050" b="0" i="0" u="none" strike="noStrike" kern="1200" cap="none" spc="0" normalizeH="0" baseline="0" noProof="0" dirty="0">
                <a:ln>
                  <a:noFill/>
                </a:ln>
                <a:solidFill>
                  <a:srgbClr val="000000"/>
                </a:solidFill>
                <a:effectLst/>
                <a:uLnTx/>
                <a:uFillTx/>
                <a:latin typeface="BIZ UDゴシック" panose="020B0400000000000000" pitchFamily="49" charset="-128"/>
                <a:ea typeface="BIZ UDゴシック" panose="020B0400000000000000" pitchFamily="49" charset="-128"/>
                <a:cs typeface="Times New Roman" panose="02020603050405020304" pitchFamily="18" charset="0"/>
              </a:rPr>
              <a:t>※</a:t>
            </a:r>
            <a:r>
              <a:rPr kumimoji="1" lang="ja-JP" altLang="en-US" sz="1050" b="0" i="0" u="none" strike="noStrike" kern="1200" cap="none" spc="0" normalizeH="0" baseline="0" noProof="0" dirty="0">
                <a:ln>
                  <a:noFill/>
                </a:ln>
                <a:solidFill>
                  <a:srgbClr val="000000"/>
                </a:solidFill>
                <a:effectLst/>
                <a:uLnTx/>
                <a:uFillTx/>
                <a:latin typeface="BIZ UDゴシック" panose="020B0400000000000000" pitchFamily="49" charset="-128"/>
                <a:ea typeface="BIZ UDゴシック" panose="020B0400000000000000" pitchFamily="49" charset="-128"/>
              </a:rPr>
              <a:t> 東京都のみ右軸を参照</a:t>
            </a:r>
            <a:endParaRPr kumimoji="1" lang="ja-JP" altLang="en-US" sz="1050" b="0" i="0" u="none" strike="noStrike" kern="1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endParaRPr>
          </a:p>
        </p:txBody>
      </p:sp>
      <p:sp>
        <p:nvSpPr>
          <p:cNvPr id="25" name="テキスト ボックス 24"/>
          <p:cNvSpPr txBox="1"/>
          <p:nvPr/>
        </p:nvSpPr>
        <p:spPr>
          <a:xfrm>
            <a:off x="1649895" y="6201858"/>
            <a:ext cx="7111571" cy="430887"/>
          </a:xfrm>
          <a:prstGeom prst="rect">
            <a:avLst/>
          </a:prstGeom>
          <a:noFill/>
        </p:spPr>
        <p:txBody>
          <a:bodyPr wrap="square" rtlCol="0">
            <a:spAutoFit/>
          </a:bodyPr>
          <a:lstStyle/>
          <a:p>
            <a:pPr lvl="0">
              <a:defRPr/>
            </a:pPr>
            <a:r>
              <a:rPr kumimoji="1" lang="ja-JP" altLang="en-US" sz="11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rPr>
              <a:t>出典</a:t>
            </a:r>
            <a:r>
              <a:rPr lang="ja-JP" altLang="en-US" sz="1100" dirty="0">
                <a:solidFill>
                  <a:prstClr val="black"/>
                </a:solidFill>
                <a:latin typeface="BIZ UDゴシック" panose="020B0400000000000000" pitchFamily="49" charset="-128"/>
                <a:ea typeface="BIZ UDゴシック" panose="020B0400000000000000" pitchFamily="49" charset="-128"/>
              </a:rPr>
              <a:t>：株式会社ユーザベース</a:t>
            </a:r>
            <a:r>
              <a:rPr lang="en-US" altLang="ja-JP" sz="1100" dirty="0">
                <a:solidFill>
                  <a:prstClr val="black"/>
                </a:solidFill>
                <a:latin typeface="BIZ UDゴシック" panose="020B0400000000000000" pitchFamily="49" charset="-128"/>
                <a:ea typeface="BIZ UDゴシック" panose="020B0400000000000000" pitchFamily="49" charset="-128"/>
              </a:rPr>
              <a:t> </a:t>
            </a:r>
            <a:r>
              <a:rPr lang="ja-JP" altLang="en-US" sz="1100" dirty="0">
                <a:solidFill>
                  <a:prstClr val="black"/>
                </a:solidFill>
                <a:latin typeface="BIZ UDゴシック" panose="020B0400000000000000" pitchFamily="49" charset="-128"/>
                <a:ea typeface="BIZ UDゴシック" panose="020B0400000000000000" pitchFamily="49" charset="-128"/>
              </a:rPr>
              <a:t>「</a:t>
            </a:r>
            <a:r>
              <a:rPr lang="en-US" altLang="ja-JP" sz="1100" dirty="0">
                <a:solidFill>
                  <a:prstClr val="black"/>
                </a:solidFill>
                <a:latin typeface="BIZ UDゴシック" panose="020B0400000000000000" pitchFamily="49" charset="-128"/>
                <a:ea typeface="BIZ UDゴシック" panose="020B0400000000000000" pitchFamily="49" charset="-128"/>
              </a:rPr>
              <a:t>2021</a:t>
            </a:r>
            <a:r>
              <a:rPr lang="ja-JP" altLang="en-US" sz="1100" dirty="0">
                <a:solidFill>
                  <a:prstClr val="black"/>
                </a:solidFill>
                <a:latin typeface="BIZ UDゴシック" panose="020B0400000000000000" pitchFamily="49" charset="-128"/>
                <a:ea typeface="BIZ UDゴシック" panose="020B0400000000000000" pitchFamily="49" charset="-128"/>
              </a:rPr>
              <a:t>年 </a:t>
            </a:r>
            <a:r>
              <a:rPr lang="en-US" altLang="ja-JP" sz="1100" dirty="0">
                <a:solidFill>
                  <a:prstClr val="black"/>
                </a:solidFill>
                <a:latin typeface="BIZ UDゴシック" panose="020B0400000000000000" pitchFamily="49" charset="-128"/>
                <a:ea typeface="BIZ UDゴシック" panose="020B0400000000000000" pitchFamily="49" charset="-128"/>
              </a:rPr>
              <a:t>Japan Startup Finance</a:t>
            </a:r>
            <a:r>
              <a:rPr lang="ja-JP" altLang="en-US" sz="1100" dirty="0">
                <a:solidFill>
                  <a:prstClr val="black"/>
                </a:solidFill>
                <a:latin typeface="BIZ UDゴシック" panose="020B0400000000000000" pitchFamily="49" charset="-128"/>
                <a:ea typeface="BIZ UDゴシック" panose="020B0400000000000000" pitchFamily="49" charset="-128"/>
              </a:rPr>
              <a:t>～国内スタートアップ資金調達動向決定版～」</a:t>
            </a:r>
            <a:endParaRPr lang="en-US" altLang="ja-JP" sz="1100" dirty="0">
              <a:solidFill>
                <a:prstClr val="black"/>
              </a:solidFill>
              <a:latin typeface="BIZ UDゴシック" panose="020B0400000000000000" pitchFamily="49" charset="-128"/>
              <a:ea typeface="BIZ UDゴシック" panose="020B0400000000000000" pitchFamily="49" charset="-128"/>
            </a:endParaRPr>
          </a:p>
          <a:p>
            <a:pPr lvl="0">
              <a:defRPr/>
            </a:pPr>
            <a:r>
              <a:rPr lang="ja-JP" altLang="en-US" sz="1100" dirty="0">
                <a:solidFill>
                  <a:prstClr val="black"/>
                </a:solidFill>
                <a:latin typeface="BIZ UDゴシック" panose="020B0400000000000000" pitchFamily="49" charset="-128"/>
                <a:ea typeface="BIZ UDゴシック" panose="020B0400000000000000" pitchFamily="49" charset="-128"/>
              </a:rPr>
              <a:t>　　　をもとに副首都推進局で作成</a:t>
            </a:r>
          </a:p>
        </p:txBody>
      </p:sp>
      <p:sp>
        <p:nvSpPr>
          <p:cNvPr id="26" name="テキスト ボックス 25"/>
          <p:cNvSpPr txBox="1"/>
          <p:nvPr/>
        </p:nvSpPr>
        <p:spPr>
          <a:xfrm>
            <a:off x="4440510" y="2052423"/>
            <a:ext cx="612000" cy="21544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8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rPr>
              <a:t>（</a:t>
            </a:r>
            <a:r>
              <a:rPr lang="ja-JP" altLang="en-US" sz="800" dirty="0">
                <a:solidFill>
                  <a:prstClr val="black"/>
                </a:solidFill>
                <a:latin typeface="BIZ UDゴシック" panose="020B0400000000000000" pitchFamily="49" charset="-128"/>
                <a:ea typeface="BIZ UDゴシック" panose="020B0400000000000000" pitchFamily="49" charset="-128"/>
              </a:rPr>
              <a:t>億円</a:t>
            </a:r>
            <a:r>
              <a:rPr kumimoji="1" lang="ja-JP" altLang="en-US" sz="8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rPr>
              <a:t>）</a:t>
            </a:r>
            <a:endParaRPr kumimoji="1" lang="en-US" altLang="ja-JP" sz="8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endParaRPr>
          </a:p>
        </p:txBody>
      </p:sp>
      <p:sp>
        <p:nvSpPr>
          <p:cNvPr id="27" name="テキスト ボックス 26"/>
          <p:cNvSpPr txBox="1"/>
          <p:nvPr/>
        </p:nvSpPr>
        <p:spPr>
          <a:xfrm>
            <a:off x="8323668" y="2040095"/>
            <a:ext cx="612000" cy="21544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8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rPr>
              <a:t>（</a:t>
            </a:r>
            <a:r>
              <a:rPr lang="ja-JP" altLang="en-US" sz="800" dirty="0">
                <a:solidFill>
                  <a:prstClr val="black"/>
                </a:solidFill>
                <a:latin typeface="BIZ UDゴシック" panose="020B0400000000000000" pitchFamily="49" charset="-128"/>
                <a:ea typeface="BIZ UDゴシック" panose="020B0400000000000000" pitchFamily="49" charset="-128"/>
              </a:rPr>
              <a:t>億円</a:t>
            </a:r>
            <a:r>
              <a:rPr kumimoji="1" lang="ja-JP" altLang="en-US" sz="8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rPr>
              <a:t>）</a:t>
            </a:r>
            <a:endParaRPr kumimoji="1" lang="en-US" altLang="ja-JP" sz="8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endParaRPr>
          </a:p>
        </p:txBody>
      </p:sp>
      <p:sp>
        <p:nvSpPr>
          <p:cNvPr id="28" name="テキスト ボックス 27"/>
          <p:cNvSpPr txBox="1"/>
          <p:nvPr/>
        </p:nvSpPr>
        <p:spPr>
          <a:xfrm>
            <a:off x="3991286" y="2107185"/>
            <a:ext cx="612000" cy="21544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8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rPr>
              <a:t>（</a:t>
            </a:r>
            <a:r>
              <a:rPr lang="ja-JP" altLang="en-US" sz="800" noProof="0" dirty="0">
                <a:solidFill>
                  <a:prstClr val="black"/>
                </a:solidFill>
                <a:latin typeface="BIZ UDゴシック" panose="020B0400000000000000" pitchFamily="49" charset="-128"/>
                <a:ea typeface="BIZ UDゴシック" panose="020B0400000000000000" pitchFamily="49" charset="-128"/>
              </a:rPr>
              <a:t>社</a:t>
            </a:r>
            <a:r>
              <a:rPr kumimoji="1" lang="ja-JP" altLang="en-US" sz="8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rPr>
              <a:t>）</a:t>
            </a:r>
            <a:endParaRPr kumimoji="1" lang="en-US" altLang="ja-JP" sz="8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endParaRPr>
          </a:p>
        </p:txBody>
      </p:sp>
      <p:sp>
        <p:nvSpPr>
          <p:cNvPr id="29" name="テキスト ボックス 28"/>
          <p:cNvSpPr txBox="1"/>
          <p:nvPr/>
        </p:nvSpPr>
        <p:spPr>
          <a:xfrm>
            <a:off x="275883" y="2107185"/>
            <a:ext cx="612000" cy="21544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8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rPr>
              <a:t>（</a:t>
            </a:r>
            <a:r>
              <a:rPr lang="ja-JP" altLang="en-US" sz="800" noProof="0" dirty="0">
                <a:solidFill>
                  <a:prstClr val="black"/>
                </a:solidFill>
                <a:latin typeface="BIZ UDゴシック" panose="020B0400000000000000" pitchFamily="49" charset="-128"/>
                <a:ea typeface="BIZ UDゴシック" panose="020B0400000000000000" pitchFamily="49" charset="-128"/>
              </a:rPr>
              <a:t>社</a:t>
            </a:r>
            <a:r>
              <a:rPr kumimoji="1" lang="ja-JP" altLang="en-US" sz="8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rPr>
              <a:t>）</a:t>
            </a:r>
            <a:endParaRPr kumimoji="1" lang="en-US" altLang="ja-JP" sz="8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endParaRPr>
          </a:p>
        </p:txBody>
      </p:sp>
      <p:sp>
        <p:nvSpPr>
          <p:cNvPr id="36" name="正方形/長方形 35">
            <a:extLst>
              <a:ext uri="{FF2B5EF4-FFF2-40B4-BE49-F238E27FC236}">
                <a16:creationId xmlns:a16="http://schemas.microsoft.com/office/drawing/2014/main" id="{2720F2FD-3943-4BE1-A9A4-30F4FF9D6B3E}"/>
              </a:ext>
            </a:extLst>
          </p:cNvPr>
          <p:cNvSpPr/>
          <p:nvPr/>
        </p:nvSpPr>
        <p:spPr>
          <a:xfrm>
            <a:off x="8167226" y="2392942"/>
            <a:ext cx="1073103" cy="50937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800" dirty="0">
                <a:solidFill>
                  <a:schemeClr val="tx1"/>
                </a:solidFill>
                <a:latin typeface="BIZ UDゴシック" panose="020B0400000000000000" pitchFamily="49" charset="-128"/>
                <a:ea typeface="BIZ UDゴシック" panose="020B0400000000000000" pitchFamily="49" charset="-128"/>
              </a:rPr>
              <a:t>東京都</a:t>
            </a:r>
          </a:p>
        </p:txBody>
      </p:sp>
      <p:sp>
        <p:nvSpPr>
          <p:cNvPr id="37" name="正方形/長方形 36">
            <a:extLst>
              <a:ext uri="{FF2B5EF4-FFF2-40B4-BE49-F238E27FC236}">
                <a16:creationId xmlns:a16="http://schemas.microsoft.com/office/drawing/2014/main" id="{B08BFA0F-EF63-46E0-841F-FED37310A763}"/>
              </a:ext>
            </a:extLst>
          </p:cNvPr>
          <p:cNvSpPr/>
          <p:nvPr/>
        </p:nvSpPr>
        <p:spPr>
          <a:xfrm>
            <a:off x="8093116" y="4070919"/>
            <a:ext cx="1073103" cy="50937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800" dirty="0">
                <a:solidFill>
                  <a:schemeClr val="tx1"/>
                </a:solidFill>
                <a:latin typeface="BIZ UDゴシック" panose="020B0400000000000000" pitchFamily="49" charset="-128"/>
                <a:ea typeface="BIZ UDゴシック" panose="020B0400000000000000" pitchFamily="49" charset="-128"/>
              </a:rPr>
              <a:t>大阪府</a:t>
            </a:r>
          </a:p>
        </p:txBody>
      </p:sp>
      <p:sp>
        <p:nvSpPr>
          <p:cNvPr id="40" name="正方形/長方形 39">
            <a:extLst>
              <a:ext uri="{FF2B5EF4-FFF2-40B4-BE49-F238E27FC236}">
                <a16:creationId xmlns:a16="http://schemas.microsoft.com/office/drawing/2014/main" id="{28DF9CCC-FB52-4B41-B8E0-E7AFCCAE91F0}"/>
              </a:ext>
            </a:extLst>
          </p:cNvPr>
          <p:cNvSpPr/>
          <p:nvPr/>
        </p:nvSpPr>
        <p:spPr>
          <a:xfrm>
            <a:off x="3495961" y="2885717"/>
            <a:ext cx="1073103" cy="50937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800" dirty="0">
                <a:solidFill>
                  <a:schemeClr val="tx1"/>
                </a:solidFill>
                <a:latin typeface="BIZ UDゴシック" panose="020B0400000000000000" pitchFamily="49" charset="-128"/>
                <a:ea typeface="BIZ UDゴシック" panose="020B0400000000000000" pitchFamily="49" charset="-128"/>
              </a:rPr>
              <a:t>東京都</a:t>
            </a:r>
          </a:p>
        </p:txBody>
      </p:sp>
      <p:sp>
        <p:nvSpPr>
          <p:cNvPr id="41" name="正方形/長方形 40">
            <a:extLst>
              <a:ext uri="{FF2B5EF4-FFF2-40B4-BE49-F238E27FC236}">
                <a16:creationId xmlns:a16="http://schemas.microsoft.com/office/drawing/2014/main" id="{0D198C1C-897D-41F0-B4D3-F441CED4A270}"/>
              </a:ext>
            </a:extLst>
          </p:cNvPr>
          <p:cNvSpPr/>
          <p:nvPr/>
        </p:nvSpPr>
        <p:spPr>
          <a:xfrm>
            <a:off x="2918182" y="3486518"/>
            <a:ext cx="1073103" cy="50937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800" dirty="0">
                <a:solidFill>
                  <a:schemeClr val="tx1"/>
                </a:solidFill>
                <a:latin typeface="BIZ UDゴシック" panose="020B0400000000000000" pitchFamily="49" charset="-128"/>
                <a:ea typeface="BIZ UDゴシック" panose="020B0400000000000000" pitchFamily="49" charset="-128"/>
              </a:rPr>
              <a:t>大阪府</a:t>
            </a:r>
          </a:p>
        </p:txBody>
      </p:sp>
      <p:sp>
        <p:nvSpPr>
          <p:cNvPr id="42" name="正方形/長方形 41">
            <a:extLst>
              <a:ext uri="{FF2B5EF4-FFF2-40B4-BE49-F238E27FC236}">
                <a16:creationId xmlns:a16="http://schemas.microsoft.com/office/drawing/2014/main" id="{BE3AC6EC-414C-411A-9452-F30E4F143218}"/>
              </a:ext>
            </a:extLst>
          </p:cNvPr>
          <p:cNvSpPr/>
          <p:nvPr/>
        </p:nvSpPr>
        <p:spPr>
          <a:xfrm>
            <a:off x="3454734" y="4580298"/>
            <a:ext cx="1073103" cy="50937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800" dirty="0">
                <a:solidFill>
                  <a:schemeClr val="tx1"/>
                </a:solidFill>
                <a:latin typeface="BIZ UDゴシック" panose="020B0400000000000000" pitchFamily="49" charset="-128"/>
                <a:ea typeface="BIZ UDゴシック" panose="020B0400000000000000" pitchFamily="49" charset="-128"/>
              </a:rPr>
              <a:t>福岡県</a:t>
            </a:r>
          </a:p>
        </p:txBody>
      </p:sp>
      <p:sp>
        <p:nvSpPr>
          <p:cNvPr id="43" name="正方形/長方形 42">
            <a:extLst>
              <a:ext uri="{FF2B5EF4-FFF2-40B4-BE49-F238E27FC236}">
                <a16:creationId xmlns:a16="http://schemas.microsoft.com/office/drawing/2014/main" id="{B08BFA0F-EF63-46E0-841F-FED37310A763}"/>
              </a:ext>
            </a:extLst>
          </p:cNvPr>
          <p:cNvSpPr/>
          <p:nvPr/>
        </p:nvSpPr>
        <p:spPr>
          <a:xfrm>
            <a:off x="8126871" y="5023965"/>
            <a:ext cx="502796" cy="29623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800" dirty="0">
                <a:solidFill>
                  <a:schemeClr val="tx1"/>
                </a:solidFill>
                <a:latin typeface="BIZ UDゴシック" panose="020B0400000000000000" pitchFamily="49" charset="-128"/>
                <a:ea typeface="BIZ UDゴシック" panose="020B0400000000000000" pitchFamily="49" charset="-128"/>
              </a:rPr>
              <a:t>愛知県</a:t>
            </a:r>
          </a:p>
        </p:txBody>
      </p:sp>
      <p:sp>
        <p:nvSpPr>
          <p:cNvPr id="44" name="テキスト ボックス 43"/>
          <p:cNvSpPr txBox="1"/>
          <p:nvPr/>
        </p:nvSpPr>
        <p:spPr>
          <a:xfrm>
            <a:off x="275883" y="1646873"/>
            <a:ext cx="4352059" cy="307777"/>
          </a:xfrm>
          <a:prstGeom prst="rect">
            <a:avLst/>
          </a:prstGeom>
          <a:noFill/>
        </p:spPr>
        <p:txBody>
          <a:bodyPr wrap="square" rtlCol="0">
            <a:spAutoFit/>
          </a:bodyPr>
          <a:lstStyle/>
          <a:p>
            <a:r>
              <a:rPr kumimoji="1" lang="ja-JP" altLang="en-US" sz="1400" b="1" dirty="0">
                <a:latin typeface="BIZ UDゴシック" panose="020B0400000000000000" pitchFamily="49" charset="-128"/>
                <a:ea typeface="BIZ UDゴシック" panose="020B0400000000000000" pitchFamily="49" charset="-128"/>
              </a:rPr>
              <a:t>■</a:t>
            </a:r>
            <a:r>
              <a:rPr lang="ja-JP" altLang="en-US" sz="1400" b="1" dirty="0">
                <a:latin typeface="BIZ UDゴシック" panose="020B0400000000000000" pitchFamily="49" charset="-128"/>
                <a:ea typeface="BIZ UDゴシック" panose="020B0400000000000000" pitchFamily="49" charset="-128"/>
              </a:rPr>
              <a:t>　主要都市のスタートアップの資金調達企業数</a:t>
            </a:r>
            <a:endParaRPr kumimoji="1" lang="ja-JP" altLang="en-US" sz="1400" b="1" dirty="0">
              <a:latin typeface="BIZ UDゴシック" panose="020B0400000000000000" pitchFamily="49" charset="-128"/>
              <a:ea typeface="BIZ UDゴシック" panose="020B0400000000000000" pitchFamily="49" charset="-128"/>
            </a:endParaRPr>
          </a:p>
        </p:txBody>
      </p:sp>
    </p:spTree>
    <p:extLst>
      <p:ext uri="{BB962C8B-B14F-4D97-AF65-F5344CB8AC3E}">
        <p14:creationId xmlns:p14="http://schemas.microsoft.com/office/powerpoint/2010/main" val="100787652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a:extLst>
              <a:ext uri="{FF2B5EF4-FFF2-40B4-BE49-F238E27FC236}">
                <a16:creationId xmlns:a16="http://schemas.microsoft.com/office/drawing/2014/main" id="{EF5AE7EB-3ED6-166A-14B3-5F327D42E068}"/>
              </a:ext>
            </a:extLst>
          </p:cNvPr>
          <p:cNvPicPr>
            <a:picLocks noChangeAspect="1"/>
          </p:cNvPicPr>
          <p:nvPr/>
        </p:nvPicPr>
        <p:blipFill>
          <a:blip r:embed="rId2"/>
          <a:stretch>
            <a:fillRect/>
          </a:stretch>
        </p:blipFill>
        <p:spPr>
          <a:xfrm>
            <a:off x="883002" y="1682959"/>
            <a:ext cx="7395089" cy="4749196"/>
          </a:xfrm>
          <a:prstGeom prst="rect">
            <a:avLst/>
          </a:prstGeom>
        </p:spPr>
      </p:pic>
      <p:cxnSp>
        <p:nvCxnSpPr>
          <p:cNvPr id="5" name="直線コネクタ 4"/>
          <p:cNvCxnSpPr/>
          <p:nvPr/>
        </p:nvCxnSpPr>
        <p:spPr>
          <a:xfrm>
            <a:off x="216668" y="449732"/>
            <a:ext cx="8726251" cy="0"/>
          </a:xfrm>
          <a:prstGeom prst="line">
            <a:avLst/>
          </a:prstGeom>
        </p:spPr>
        <p:style>
          <a:lnRef idx="1">
            <a:schemeClr val="dk1"/>
          </a:lnRef>
          <a:fillRef idx="0">
            <a:schemeClr val="dk1"/>
          </a:fillRef>
          <a:effectRef idx="0">
            <a:schemeClr val="dk1"/>
          </a:effectRef>
          <a:fontRef idx="minor">
            <a:schemeClr val="tx1"/>
          </a:fontRef>
        </p:style>
      </p:cxnSp>
      <p:sp>
        <p:nvSpPr>
          <p:cNvPr id="6" name="正方形/長方形 5"/>
          <p:cNvSpPr/>
          <p:nvPr/>
        </p:nvSpPr>
        <p:spPr>
          <a:xfrm>
            <a:off x="335017" y="47950"/>
            <a:ext cx="6559289" cy="400110"/>
          </a:xfrm>
          <a:prstGeom prst="rect">
            <a:avLst/>
          </a:prstGeom>
        </p:spPr>
        <p:txBody>
          <a:bodyPr wrap="square">
            <a:spAutoFit/>
          </a:bodyPr>
          <a:lstStyle/>
          <a:p>
            <a:r>
              <a:rPr lang="ja-JP" altLang="en-US" sz="2000" b="1" dirty="0">
                <a:latin typeface="BIZ UDゴシック" panose="020B0400000000000000" pitchFamily="49" charset="-128"/>
                <a:ea typeface="BIZ UDゴシック" panose="020B0400000000000000" pitchFamily="49" charset="-128"/>
              </a:rPr>
              <a:t>４（５）人口規模</a:t>
            </a:r>
            <a:endParaRPr lang="en-US" altLang="ja-JP" sz="2000" b="1" dirty="0">
              <a:latin typeface="BIZ UDゴシック" panose="020B0400000000000000" pitchFamily="49" charset="-128"/>
              <a:ea typeface="BIZ UDゴシック" panose="020B0400000000000000" pitchFamily="49" charset="-128"/>
            </a:endParaRPr>
          </a:p>
        </p:txBody>
      </p:sp>
      <p:sp>
        <p:nvSpPr>
          <p:cNvPr id="30" name="正方形/長方形 29"/>
          <p:cNvSpPr/>
          <p:nvPr/>
        </p:nvSpPr>
        <p:spPr>
          <a:xfrm>
            <a:off x="328083" y="522386"/>
            <a:ext cx="8503417" cy="821717"/>
          </a:xfrm>
          <a:prstGeom prst="rect">
            <a:avLst/>
          </a:prstGeom>
          <a:noFill/>
          <a:ln w="12700">
            <a:solidFill>
              <a:schemeClr val="tx1"/>
            </a:solidFill>
            <a:prstDash val="sysDash"/>
          </a:ln>
        </p:spPr>
        <p:style>
          <a:lnRef idx="2">
            <a:schemeClr val="accent6"/>
          </a:lnRef>
          <a:fillRef idx="1">
            <a:schemeClr val="lt1"/>
          </a:fillRef>
          <a:effectRef idx="0">
            <a:schemeClr val="accent6"/>
          </a:effectRef>
          <a:fontRef idx="minor">
            <a:schemeClr val="dk1"/>
          </a:fontRef>
        </p:style>
        <p:txBody>
          <a:bodyPr rtlCol="0" anchor="ctr"/>
          <a:lstStyle/>
          <a:p>
            <a:pPr marL="285750" indent="-285750">
              <a:buFont typeface="Wingdings" panose="05000000000000000000" pitchFamily="2" charset="2"/>
              <a:buChar char="p"/>
            </a:pPr>
            <a:r>
              <a:rPr lang="ja-JP" altLang="en-US" sz="1400" dirty="0">
                <a:solidFill>
                  <a:schemeClr val="tx1"/>
                </a:solidFill>
                <a:latin typeface="BIZ UDゴシック" panose="020B0400000000000000" pitchFamily="49" charset="-128"/>
                <a:ea typeface="BIZ UDゴシック" panose="020B0400000000000000" pitchFamily="49" charset="-128"/>
                <a:cs typeface="Meiryo UI" panose="020B0604030504040204" pitchFamily="50" charset="-128"/>
              </a:rPr>
              <a:t>東京都の人口は約</a:t>
            </a:r>
            <a:r>
              <a:rPr lang="en-US" altLang="ja-JP" sz="1400" dirty="0">
                <a:solidFill>
                  <a:schemeClr val="tx1"/>
                </a:solidFill>
                <a:latin typeface="BIZ UDゴシック" panose="020B0400000000000000" pitchFamily="49" charset="-128"/>
                <a:ea typeface="BIZ UDゴシック" panose="020B0400000000000000" pitchFamily="49" charset="-128"/>
                <a:cs typeface="Meiryo UI" panose="020B0604030504040204" pitchFamily="50" charset="-128"/>
              </a:rPr>
              <a:t>1,405</a:t>
            </a:r>
            <a:r>
              <a:rPr lang="ja-JP" altLang="en-US" sz="1400" dirty="0">
                <a:solidFill>
                  <a:schemeClr val="tx1"/>
                </a:solidFill>
                <a:latin typeface="BIZ UDゴシック" panose="020B0400000000000000" pitchFamily="49" charset="-128"/>
                <a:ea typeface="BIZ UDゴシック" panose="020B0400000000000000" pitchFamily="49" charset="-128"/>
                <a:cs typeface="Meiryo UI" panose="020B0604030504040204" pitchFamily="50" charset="-128"/>
              </a:rPr>
              <a:t>万人で全国の</a:t>
            </a:r>
            <a:r>
              <a:rPr lang="en-US" altLang="ja-JP" sz="1400" dirty="0">
                <a:solidFill>
                  <a:schemeClr val="tx1"/>
                </a:solidFill>
                <a:latin typeface="BIZ UDゴシック" panose="020B0400000000000000" pitchFamily="49" charset="-128"/>
                <a:ea typeface="BIZ UDゴシック" panose="020B0400000000000000" pitchFamily="49" charset="-128"/>
                <a:cs typeface="Meiryo UI" panose="020B0604030504040204" pitchFamily="50" charset="-128"/>
              </a:rPr>
              <a:t>11.1%</a:t>
            </a:r>
            <a:r>
              <a:rPr lang="ja-JP" altLang="en-US" sz="1400" dirty="0" err="1">
                <a:solidFill>
                  <a:schemeClr val="tx1"/>
                </a:solidFill>
                <a:latin typeface="BIZ UDゴシック" panose="020B0400000000000000" pitchFamily="49" charset="-128"/>
                <a:ea typeface="BIZ UDゴシック" panose="020B0400000000000000" pitchFamily="49" charset="-128"/>
                <a:cs typeface="Meiryo UI" panose="020B0604030504040204" pitchFamily="50" charset="-128"/>
              </a:rPr>
              <a:t>。</a:t>
            </a:r>
            <a:r>
              <a:rPr lang="ja-JP" altLang="en-US" sz="1400" dirty="0">
                <a:solidFill>
                  <a:schemeClr val="tx1"/>
                </a:solidFill>
                <a:latin typeface="BIZ UDゴシック" panose="020B0400000000000000" pitchFamily="49" charset="-128"/>
                <a:ea typeface="BIZ UDゴシック" panose="020B0400000000000000" pitchFamily="49" charset="-128"/>
                <a:cs typeface="Meiryo UI" panose="020B0604030504040204" pitchFamily="50" charset="-128"/>
              </a:rPr>
              <a:t>首都圏（１都３県）では約</a:t>
            </a:r>
            <a:r>
              <a:rPr lang="en-US" altLang="ja-JP" sz="1400" dirty="0">
                <a:solidFill>
                  <a:schemeClr val="tx1"/>
                </a:solidFill>
                <a:latin typeface="BIZ UDゴシック" panose="020B0400000000000000" pitchFamily="49" charset="-128"/>
                <a:ea typeface="BIZ UDゴシック" panose="020B0400000000000000" pitchFamily="49" charset="-128"/>
                <a:cs typeface="Meiryo UI" panose="020B0604030504040204" pitchFamily="50" charset="-128"/>
              </a:rPr>
              <a:t>3,691</a:t>
            </a:r>
            <a:r>
              <a:rPr lang="ja-JP" altLang="en-US" sz="1400" dirty="0">
                <a:solidFill>
                  <a:schemeClr val="tx1"/>
                </a:solidFill>
                <a:latin typeface="BIZ UDゴシック" panose="020B0400000000000000" pitchFamily="49" charset="-128"/>
                <a:ea typeface="BIZ UDゴシック" panose="020B0400000000000000" pitchFamily="49" charset="-128"/>
                <a:cs typeface="Meiryo UI" panose="020B0604030504040204" pitchFamily="50" charset="-128"/>
              </a:rPr>
              <a:t>万人で全国の</a:t>
            </a:r>
            <a:r>
              <a:rPr lang="en-US" altLang="ja-JP" sz="1400" dirty="0">
                <a:solidFill>
                  <a:schemeClr val="tx1"/>
                </a:solidFill>
                <a:latin typeface="BIZ UDゴシック" panose="020B0400000000000000" pitchFamily="49" charset="-128"/>
                <a:ea typeface="BIZ UDゴシック" panose="020B0400000000000000" pitchFamily="49" charset="-128"/>
                <a:cs typeface="Meiryo UI" panose="020B0604030504040204" pitchFamily="50" charset="-128"/>
              </a:rPr>
              <a:t>29.</a:t>
            </a:r>
            <a:r>
              <a:rPr lang="ja-JP" altLang="en-US" sz="1400" dirty="0">
                <a:solidFill>
                  <a:schemeClr val="tx1"/>
                </a:solidFill>
                <a:latin typeface="BIZ UDゴシック" panose="020B0400000000000000" pitchFamily="49" charset="-128"/>
                <a:ea typeface="BIZ UDゴシック" panose="020B0400000000000000" pitchFamily="49" charset="-128"/>
                <a:cs typeface="Meiryo UI" panose="020B0604030504040204" pitchFamily="50" charset="-128"/>
              </a:rPr>
              <a:t>３％を占める。</a:t>
            </a:r>
          </a:p>
        </p:txBody>
      </p:sp>
      <p:sp>
        <p:nvSpPr>
          <p:cNvPr id="31" name="テキスト ボックス 30"/>
          <p:cNvSpPr txBox="1"/>
          <p:nvPr/>
        </p:nvSpPr>
        <p:spPr>
          <a:xfrm>
            <a:off x="335017" y="1450986"/>
            <a:ext cx="8206317" cy="307777"/>
          </a:xfrm>
          <a:prstGeom prst="rect">
            <a:avLst/>
          </a:prstGeom>
          <a:noFill/>
        </p:spPr>
        <p:txBody>
          <a:bodyPr wrap="square" rtlCol="0">
            <a:spAutoFit/>
          </a:bodyPr>
          <a:lstStyle/>
          <a:p>
            <a:r>
              <a:rPr kumimoji="1" lang="ja-JP" altLang="en-US" sz="1400" b="1" dirty="0">
                <a:latin typeface="BIZ UDゴシック" panose="020B0400000000000000" pitchFamily="49" charset="-128"/>
                <a:ea typeface="BIZ UDゴシック" panose="020B0400000000000000" pitchFamily="49" charset="-128"/>
              </a:rPr>
              <a:t>■</a:t>
            </a:r>
            <a:r>
              <a:rPr lang="ja-JP" altLang="en-US" sz="1400" b="1" dirty="0">
                <a:latin typeface="BIZ UDゴシック" panose="020B0400000000000000" pitchFamily="49" charset="-128"/>
                <a:ea typeface="BIZ UDゴシック" panose="020B0400000000000000" pitchFamily="49" charset="-128"/>
              </a:rPr>
              <a:t>　都道府県別人口（</a:t>
            </a:r>
            <a:r>
              <a:rPr lang="en-US" altLang="ja-JP" sz="1400" b="1" dirty="0">
                <a:latin typeface="BIZ UDゴシック" panose="020B0400000000000000" pitchFamily="49" charset="-128"/>
                <a:ea typeface="BIZ UDゴシック" panose="020B0400000000000000" pitchFamily="49" charset="-128"/>
              </a:rPr>
              <a:t>2020</a:t>
            </a:r>
            <a:r>
              <a:rPr lang="ja-JP" altLang="en-US" sz="1400" b="1" dirty="0">
                <a:latin typeface="BIZ UDゴシック" panose="020B0400000000000000" pitchFamily="49" charset="-128"/>
                <a:ea typeface="BIZ UDゴシック" panose="020B0400000000000000" pitchFamily="49" charset="-128"/>
              </a:rPr>
              <a:t>年度）</a:t>
            </a:r>
            <a:endParaRPr kumimoji="1" lang="ja-JP" altLang="en-US" sz="1400" b="1" dirty="0">
              <a:latin typeface="BIZ UDゴシック" panose="020B0400000000000000" pitchFamily="49" charset="-128"/>
              <a:ea typeface="BIZ UDゴシック" panose="020B0400000000000000" pitchFamily="49" charset="-128"/>
            </a:endParaRPr>
          </a:p>
        </p:txBody>
      </p:sp>
      <p:sp>
        <p:nvSpPr>
          <p:cNvPr id="33" name="テキスト ボックス 32">
            <a:extLst>
              <a:ext uri="{FF2B5EF4-FFF2-40B4-BE49-F238E27FC236}">
                <a16:creationId xmlns:a16="http://schemas.microsoft.com/office/drawing/2014/main" id="{C04CD1B5-F732-4A5C-A8C2-0AE547D85819}"/>
              </a:ext>
            </a:extLst>
          </p:cNvPr>
          <p:cNvSpPr txBox="1"/>
          <p:nvPr/>
        </p:nvSpPr>
        <p:spPr>
          <a:xfrm>
            <a:off x="4192116" y="6402518"/>
            <a:ext cx="4461023" cy="261610"/>
          </a:xfrm>
          <a:prstGeom prst="rect">
            <a:avLst/>
          </a:prstGeom>
          <a:noFill/>
        </p:spPr>
        <p:txBody>
          <a:bodyPr wrap="square" rtlCol="0">
            <a:spAutoFit/>
          </a:bodyPr>
          <a:lstStyle/>
          <a:p>
            <a:r>
              <a:rPr lang="ja-JP" altLang="en-US" sz="1100" dirty="0">
                <a:latin typeface="BIZ UDゴシック" panose="020B0400000000000000" pitchFamily="49" charset="-128"/>
                <a:ea typeface="BIZ UDゴシック" panose="020B0400000000000000" pitchFamily="49" charset="-128"/>
              </a:rPr>
              <a:t>出典：</a:t>
            </a:r>
            <a:r>
              <a:rPr lang="zh-TW" altLang="en-US" sz="1100" dirty="0">
                <a:latin typeface="BIZ UDゴシック" panose="020B0400000000000000" pitchFamily="49" charset="-128"/>
                <a:ea typeface="BIZ UDゴシック" panose="020B0400000000000000" pitchFamily="49" charset="-128"/>
              </a:rPr>
              <a:t>総務省「</a:t>
            </a:r>
            <a:r>
              <a:rPr lang="ja-JP" altLang="en-US" sz="1100" dirty="0">
                <a:latin typeface="BIZ UDゴシック" panose="020B0400000000000000" pitchFamily="49" charset="-128"/>
                <a:ea typeface="BIZ UDゴシック" panose="020B0400000000000000" pitchFamily="49" charset="-128"/>
              </a:rPr>
              <a:t>令和２年</a:t>
            </a:r>
            <a:r>
              <a:rPr lang="zh-TW" altLang="en-US" sz="1100" dirty="0">
                <a:latin typeface="BIZ UDゴシック" panose="020B0400000000000000" pitchFamily="49" charset="-128"/>
                <a:ea typeface="BIZ UDゴシック" panose="020B0400000000000000" pitchFamily="49" charset="-128"/>
              </a:rPr>
              <a:t>国勢調査」</a:t>
            </a:r>
            <a:r>
              <a:rPr lang="ja-JP" altLang="en-US" sz="1100" dirty="0">
                <a:latin typeface="BIZ UDゴシック" panose="020B0400000000000000" pitchFamily="49" charset="-128"/>
                <a:ea typeface="BIZ UDゴシック" panose="020B0400000000000000" pitchFamily="49" charset="-128"/>
              </a:rPr>
              <a:t>をもとに副首都推進局で作成</a:t>
            </a:r>
          </a:p>
        </p:txBody>
      </p:sp>
      <p:sp>
        <p:nvSpPr>
          <p:cNvPr id="10" name="テキスト ボックス 9">
            <a:extLst>
              <a:ext uri="{FF2B5EF4-FFF2-40B4-BE49-F238E27FC236}">
                <a16:creationId xmlns:a16="http://schemas.microsoft.com/office/drawing/2014/main" id="{C04CD1B5-F732-4A5C-A8C2-0AE547D85819}"/>
              </a:ext>
            </a:extLst>
          </p:cNvPr>
          <p:cNvSpPr txBox="1"/>
          <p:nvPr/>
        </p:nvSpPr>
        <p:spPr>
          <a:xfrm>
            <a:off x="864972" y="1728486"/>
            <a:ext cx="1082756" cy="215444"/>
          </a:xfrm>
          <a:prstGeom prst="rect">
            <a:avLst/>
          </a:prstGeom>
          <a:noFill/>
        </p:spPr>
        <p:txBody>
          <a:bodyPr wrap="square" rtlCol="0">
            <a:spAutoFit/>
          </a:bodyPr>
          <a:lstStyle/>
          <a:p>
            <a:r>
              <a:rPr lang="ja-JP" altLang="en-US" sz="800" dirty="0">
                <a:latin typeface="Meiryo UI" panose="020B0604030504040204" pitchFamily="50" charset="-128"/>
                <a:ea typeface="Meiryo UI" panose="020B0604030504040204" pitchFamily="50" charset="-128"/>
              </a:rPr>
              <a:t>（単位：人）</a:t>
            </a:r>
            <a:endParaRPr lang="en-US" altLang="ja-JP" sz="800" dirty="0">
              <a:latin typeface="Meiryo UI" panose="020B0604030504040204" pitchFamily="50" charset="-128"/>
              <a:ea typeface="Meiryo UI" panose="020B0604030504040204" pitchFamily="50" charset="-128"/>
            </a:endParaRPr>
          </a:p>
        </p:txBody>
      </p:sp>
      <p:sp>
        <p:nvSpPr>
          <p:cNvPr id="2" name="スライド番号プレースホルダー 1"/>
          <p:cNvSpPr>
            <a:spLocks noGrp="1"/>
          </p:cNvSpPr>
          <p:nvPr>
            <p:ph type="sldNum" sz="quarter" idx="12"/>
          </p:nvPr>
        </p:nvSpPr>
        <p:spPr/>
        <p:txBody>
          <a:bodyPr/>
          <a:lstStyle/>
          <a:p>
            <a:fld id="{50F88186-B17D-4CE3-A887-D91699CF601C}" type="slidenum">
              <a:rPr kumimoji="1" lang="ja-JP" altLang="en-US" smtClean="0"/>
              <a:t>23</a:t>
            </a:fld>
            <a:endParaRPr kumimoji="1" lang="ja-JP" altLang="en-US"/>
          </a:p>
        </p:txBody>
      </p:sp>
      <p:sp>
        <p:nvSpPr>
          <p:cNvPr id="13" name="正方形/長方形 12"/>
          <p:cNvSpPr/>
          <p:nvPr/>
        </p:nvSpPr>
        <p:spPr>
          <a:xfrm>
            <a:off x="2994992" y="2025150"/>
            <a:ext cx="556592" cy="4395474"/>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kumimoji="1" lang="ja-JP" altLang="en-US" sz="800" dirty="0">
              <a:solidFill>
                <a:schemeClr val="tx1"/>
              </a:solidFill>
            </a:endParaRPr>
          </a:p>
        </p:txBody>
      </p:sp>
      <p:sp>
        <p:nvSpPr>
          <p:cNvPr id="11" name="四角形吹き出し 10"/>
          <p:cNvSpPr/>
          <p:nvPr/>
        </p:nvSpPr>
        <p:spPr>
          <a:xfrm>
            <a:off x="4078255" y="2107247"/>
            <a:ext cx="1525474" cy="425522"/>
          </a:xfrm>
          <a:prstGeom prst="wedgeRectCallout">
            <a:avLst>
              <a:gd name="adj1" fmla="val -89651"/>
              <a:gd name="adj2" fmla="val -4217"/>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kumimoji="1" lang="ja-JP" altLang="en-US" sz="1000" dirty="0">
                <a:latin typeface="BIZ UDゴシック" panose="020B0400000000000000" pitchFamily="49" charset="-128"/>
                <a:ea typeface="BIZ UDゴシック" panose="020B0400000000000000" pitchFamily="49" charset="-128"/>
              </a:rPr>
              <a:t>首都圏（１都３県）で</a:t>
            </a:r>
            <a:r>
              <a:rPr kumimoji="1" lang="en-US" altLang="ja-JP" sz="1000" dirty="0">
                <a:latin typeface="BIZ UDゴシック" panose="020B0400000000000000" pitchFamily="49" charset="-128"/>
                <a:ea typeface="BIZ UDゴシック" panose="020B0400000000000000" pitchFamily="49" charset="-128"/>
              </a:rPr>
              <a:t>29.3</a:t>
            </a:r>
            <a:r>
              <a:rPr kumimoji="1" lang="ja-JP" altLang="en-US" sz="1000" dirty="0">
                <a:latin typeface="BIZ UDゴシック" panose="020B0400000000000000" pitchFamily="49" charset="-128"/>
                <a:ea typeface="BIZ UDゴシック" panose="020B0400000000000000" pitchFamily="49" charset="-128"/>
              </a:rPr>
              <a:t>％を占める</a:t>
            </a:r>
          </a:p>
        </p:txBody>
      </p:sp>
    </p:spTree>
    <p:extLst>
      <p:ext uri="{BB962C8B-B14F-4D97-AF65-F5344CB8AC3E}">
        <p14:creationId xmlns:p14="http://schemas.microsoft.com/office/powerpoint/2010/main" val="95473358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図 4">
            <a:extLst>
              <a:ext uri="{FF2B5EF4-FFF2-40B4-BE49-F238E27FC236}">
                <a16:creationId xmlns:a16="http://schemas.microsoft.com/office/drawing/2014/main" id="{085A44F0-9035-8E83-89AD-4D4360E67B3D}"/>
              </a:ext>
            </a:extLst>
          </p:cNvPr>
          <p:cNvPicPr>
            <a:picLocks noChangeAspect="1"/>
          </p:cNvPicPr>
          <p:nvPr/>
        </p:nvPicPr>
        <p:blipFill>
          <a:blip r:embed="rId2"/>
          <a:stretch>
            <a:fillRect/>
          </a:stretch>
        </p:blipFill>
        <p:spPr>
          <a:xfrm>
            <a:off x="367471" y="4095693"/>
            <a:ext cx="8187638" cy="2773920"/>
          </a:xfrm>
          <a:prstGeom prst="rect">
            <a:avLst/>
          </a:prstGeom>
        </p:spPr>
      </p:pic>
      <p:pic>
        <p:nvPicPr>
          <p:cNvPr id="3" name="図 2">
            <a:extLst>
              <a:ext uri="{FF2B5EF4-FFF2-40B4-BE49-F238E27FC236}">
                <a16:creationId xmlns:a16="http://schemas.microsoft.com/office/drawing/2014/main" id="{E6630104-4F85-590C-BF28-5D23050C6054}"/>
              </a:ext>
            </a:extLst>
          </p:cNvPr>
          <p:cNvPicPr>
            <a:picLocks noChangeAspect="1"/>
          </p:cNvPicPr>
          <p:nvPr/>
        </p:nvPicPr>
        <p:blipFill>
          <a:blip r:embed="rId3"/>
          <a:stretch>
            <a:fillRect/>
          </a:stretch>
        </p:blipFill>
        <p:spPr>
          <a:xfrm>
            <a:off x="367471" y="1456623"/>
            <a:ext cx="8108383" cy="2523963"/>
          </a:xfrm>
          <a:prstGeom prst="rect">
            <a:avLst/>
          </a:prstGeom>
        </p:spPr>
      </p:pic>
      <p:sp>
        <p:nvSpPr>
          <p:cNvPr id="4" name="スライド番号プレースホルダー 3"/>
          <p:cNvSpPr>
            <a:spLocks noGrp="1"/>
          </p:cNvSpPr>
          <p:nvPr>
            <p:ph type="sldNum" sz="quarter" idx="12"/>
          </p:nvPr>
        </p:nvSpPr>
        <p:spPr/>
        <p:txBody>
          <a:bodyPr/>
          <a:lstStyle/>
          <a:p>
            <a:fld id="{50F88186-B17D-4CE3-A887-D91699CF601C}" type="slidenum">
              <a:rPr kumimoji="1" lang="ja-JP" altLang="en-US" smtClean="0"/>
              <a:t>24</a:t>
            </a:fld>
            <a:endParaRPr kumimoji="1" lang="ja-JP" altLang="en-US"/>
          </a:p>
        </p:txBody>
      </p:sp>
      <p:cxnSp>
        <p:nvCxnSpPr>
          <p:cNvPr id="6" name="直線コネクタ 5"/>
          <p:cNvCxnSpPr/>
          <p:nvPr/>
        </p:nvCxnSpPr>
        <p:spPr>
          <a:xfrm>
            <a:off x="216668" y="449732"/>
            <a:ext cx="8726251" cy="0"/>
          </a:xfrm>
          <a:prstGeom prst="line">
            <a:avLst/>
          </a:prstGeom>
        </p:spPr>
        <p:style>
          <a:lnRef idx="1">
            <a:schemeClr val="dk1"/>
          </a:lnRef>
          <a:fillRef idx="0">
            <a:schemeClr val="dk1"/>
          </a:fillRef>
          <a:effectRef idx="0">
            <a:schemeClr val="dk1"/>
          </a:effectRef>
          <a:fontRef idx="minor">
            <a:schemeClr val="tx1"/>
          </a:fontRef>
        </p:style>
      </p:cxnSp>
      <p:sp>
        <p:nvSpPr>
          <p:cNvPr id="8" name="正方形/長方形 7"/>
          <p:cNvSpPr/>
          <p:nvPr/>
        </p:nvSpPr>
        <p:spPr>
          <a:xfrm>
            <a:off x="367471" y="644702"/>
            <a:ext cx="8503417" cy="696814"/>
          </a:xfrm>
          <a:prstGeom prst="rect">
            <a:avLst/>
          </a:prstGeom>
          <a:noFill/>
          <a:ln w="12700">
            <a:solidFill>
              <a:schemeClr val="tx1"/>
            </a:solidFill>
            <a:prstDash val="sysDash"/>
          </a:ln>
        </p:spPr>
        <p:style>
          <a:lnRef idx="2">
            <a:schemeClr val="accent6"/>
          </a:lnRef>
          <a:fillRef idx="1">
            <a:schemeClr val="lt1"/>
          </a:fillRef>
          <a:effectRef idx="0">
            <a:schemeClr val="accent6"/>
          </a:effectRef>
          <a:fontRef idx="minor">
            <a:schemeClr val="dk1"/>
          </a:fontRef>
        </p:style>
        <p:txBody>
          <a:bodyPr rtlCol="0" anchor="ctr"/>
          <a:lstStyle/>
          <a:p>
            <a:pPr marL="285750" indent="-285750">
              <a:buFont typeface="Wingdings" panose="05000000000000000000" pitchFamily="2" charset="2"/>
              <a:buChar char="p"/>
            </a:pPr>
            <a:r>
              <a:rPr lang="ja-JP" altLang="en-US" sz="1400" dirty="0">
                <a:solidFill>
                  <a:schemeClr val="tx1"/>
                </a:solidFill>
                <a:latin typeface="BIZ UDゴシック" panose="020B0400000000000000" pitchFamily="49" charset="-128"/>
                <a:ea typeface="BIZ UDゴシック" panose="020B0400000000000000" pitchFamily="49" charset="-128"/>
                <a:cs typeface="Meiryo UI" panose="020B0604030504040204" pitchFamily="50" charset="-128"/>
              </a:rPr>
              <a:t>埼玉県、千葉県、神奈川県を除く、他のすべての道府県から東京都及び東京圏域へ人口が流出しており、とりわけ、愛知県、大阪府からの規模が大きい。</a:t>
            </a:r>
            <a:endParaRPr lang="en-US" altLang="ja-JP" sz="1400" dirty="0">
              <a:solidFill>
                <a:schemeClr val="tx1"/>
              </a:solidFill>
              <a:latin typeface="BIZ UDゴシック" panose="020B0400000000000000" pitchFamily="49" charset="-128"/>
              <a:ea typeface="BIZ UDゴシック" panose="020B0400000000000000" pitchFamily="49" charset="-128"/>
              <a:cs typeface="Meiryo UI" panose="020B0604030504040204" pitchFamily="50" charset="-128"/>
            </a:endParaRPr>
          </a:p>
        </p:txBody>
      </p:sp>
      <p:sp>
        <p:nvSpPr>
          <p:cNvPr id="10" name="テキスト ボックス 9">
            <a:extLst>
              <a:ext uri="{FF2B5EF4-FFF2-40B4-BE49-F238E27FC236}">
                <a16:creationId xmlns:a16="http://schemas.microsoft.com/office/drawing/2014/main" id="{C04CD1B5-F732-4A5C-A8C2-0AE547D85819}"/>
              </a:ext>
            </a:extLst>
          </p:cNvPr>
          <p:cNvSpPr txBox="1"/>
          <p:nvPr/>
        </p:nvSpPr>
        <p:spPr>
          <a:xfrm>
            <a:off x="3808301" y="6471174"/>
            <a:ext cx="5134618" cy="261610"/>
          </a:xfrm>
          <a:prstGeom prst="rect">
            <a:avLst/>
          </a:prstGeom>
          <a:noFill/>
        </p:spPr>
        <p:txBody>
          <a:bodyPr wrap="square" rtlCol="0">
            <a:spAutoFit/>
          </a:bodyPr>
          <a:lstStyle/>
          <a:p>
            <a:r>
              <a:rPr lang="ja-JP" altLang="en-US" sz="1100" dirty="0">
                <a:latin typeface="BIZ UDゴシック" panose="020B0400000000000000" pitchFamily="49" charset="-128"/>
                <a:ea typeface="BIZ UDゴシック" panose="020B0400000000000000" pitchFamily="49" charset="-128"/>
              </a:rPr>
              <a:t>出典：</a:t>
            </a:r>
            <a:r>
              <a:rPr lang="en-US" altLang="ja-JP" sz="1100" dirty="0">
                <a:latin typeface="BIZ UDゴシック" panose="020B0400000000000000" pitchFamily="49" charset="-128"/>
                <a:ea typeface="BIZ UDゴシック" panose="020B0400000000000000" pitchFamily="49" charset="-128"/>
              </a:rPr>
              <a:t>e-stat</a:t>
            </a:r>
            <a:r>
              <a:rPr lang="ja-JP" altLang="en-US" sz="1100" dirty="0">
                <a:latin typeface="BIZ UDゴシック" panose="020B0400000000000000" pitchFamily="49" charset="-128"/>
                <a:ea typeface="BIZ UDゴシック" panose="020B0400000000000000" pitchFamily="49" charset="-128"/>
              </a:rPr>
              <a:t>「</a:t>
            </a:r>
            <a:r>
              <a:rPr lang="zh-TW" altLang="en-US" sz="1100" dirty="0">
                <a:latin typeface="BIZ UDゴシック" panose="020B0400000000000000" pitchFamily="49" charset="-128"/>
                <a:ea typeface="BIZ UDゴシック" panose="020B0400000000000000" pitchFamily="49" charset="-128"/>
              </a:rPr>
              <a:t>住民基本台帳人口移動報告</a:t>
            </a:r>
            <a:r>
              <a:rPr lang="ja-JP" altLang="en-US" sz="1100" dirty="0">
                <a:latin typeface="BIZ UDゴシック" panose="020B0400000000000000" pitchFamily="49" charset="-128"/>
                <a:ea typeface="BIZ UDゴシック" panose="020B0400000000000000" pitchFamily="49" charset="-128"/>
              </a:rPr>
              <a:t>」をもとに副首都推進局で作成</a:t>
            </a:r>
            <a:endParaRPr lang="en-US" altLang="ja-JP" sz="1100" dirty="0">
              <a:latin typeface="BIZ UDゴシック" panose="020B0400000000000000" pitchFamily="49" charset="-128"/>
              <a:ea typeface="BIZ UDゴシック" panose="020B0400000000000000" pitchFamily="49" charset="-128"/>
            </a:endParaRPr>
          </a:p>
        </p:txBody>
      </p:sp>
      <p:sp>
        <p:nvSpPr>
          <p:cNvPr id="2" name="正方形/長方形 1">
            <a:extLst>
              <a:ext uri="{FF2B5EF4-FFF2-40B4-BE49-F238E27FC236}">
                <a16:creationId xmlns:a16="http://schemas.microsoft.com/office/drawing/2014/main" id="{69187BCB-73D8-D848-7F44-C58C4E845A7E}"/>
              </a:ext>
            </a:extLst>
          </p:cNvPr>
          <p:cNvSpPr/>
          <p:nvPr/>
        </p:nvSpPr>
        <p:spPr>
          <a:xfrm>
            <a:off x="335017" y="47950"/>
            <a:ext cx="7364496" cy="400110"/>
          </a:xfrm>
          <a:prstGeom prst="rect">
            <a:avLst/>
          </a:prstGeom>
        </p:spPr>
        <p:txBody>
          <a:bodyPr wrap="square">
            <a:spAutoFit/>
          </a:bodyPr>
          <a:lstStyle/>
          <a:p>
            <a:r>
              <a:rPr lang="ja-JP" altLang="en-US" sz="2000" b="1" dirty="0">
                <a:latin typeface="BIZ UDゴシック" panose="020B0400000000000000" pitchFamily="49" charset="-128"/>
                <a:ea typeface="BIZ UDゴシック" panose="020B0400000000000000" pitchFamily="49" charset="-128"/>
              </a:rPr>
              <a:t>４（６）人口の流入</a:t>
            </a:r>
            <a:endParaRPr lang="en-US" altLang="ja-JP" sz="2000" b="1" dirty="0">
              <a:latin typeface="BIZ UDゴシック" panose="020B0400000000000000" pitchFamily="49" charset="-128"/>
              <a:ea typeface="BIZ UDゴシック" panose="020B0400000000000000" pitchFamily="49" charset="-128"/>
            </a:endParaRPr>
          </a:p>
        </p:txBody>
      </p:sp>
    </p:spTree>
    <p:extLst>
      <p:ext uri="{BB962C8B-B14F-4D97-AF65-F5344CB8AC3E}">
        <p14:creationId xmlns:p14="http://schemas.microsoft.com/office/powerpoint/2010/main" val="152409515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直線コネクタ 4"/>
          <p:cNvCxnSpPr/>
          <p:nvPr/>
        </p:nvCxnSpPr>
        <p:spPr>
          <a:xfrm>
            <a:off x="216668" y="449732"/>
            <a:ext cx="8726251" cy="0"/>
          </a:xfrm>
          <a:prstGeom prst="line">
            <a:avLst/>
          </a:prstGeom>
        </p:spPr>
        <p:style>
          <a:lnRef idx="1">
            <a:schemeClr val="dk1"/>
          </a:lnRef>
          <a:fillRef idx="0">
            <a:schemeClr val="dk1"/>
          </a:fillRef>
          <a:effectRef idx="0">
            <a:schemeClr val="dk1"/>
          </a:effectRef>
          <a:fontRef idx="minor">
            <a:schemeClr val="tx1"/>
          </a:fontRef>
        </p:style>
      </p:cxnSp>
      <p:sp>
        <p:nvSpPr>
          <p:cNvPr id="30" name="正方形/長方形 29"/>
          <p:cNvSpPr/>
          <p:nvPr/>
        </p:nvSpPr>
        <p:spPr>
          <a:xfrm>
            <a:off x="335017" y="560607"/>
            <a:ext cx="8503417" cy="731263"/>
          </a:xfrm>
          <a:prstGeom prst="rect">
            <a:avLst/>
          </a:prstGeom>
          <a:noFill/>
          <a:ln w="12700">
            <a:solidFill>
              <a:schemeClr val="tx1"/>
            </a:solidFill>
            <a:prstDash val="sysDash"/>
          </a:ln>
        </p:spPr>
        <p:style>
          <a:lnRef idx="2">
            <a:schemeClr val="accent6"/>
          </a:lnRef>
          <a:fillRef idx="1">
            <a:schemeClr val="lt1"/>
          </a:fillRef>
          <a:effectRef idx="0">
            <a:schemeClr val="accent6"/>
          </a:effectRef>
          <a:fontRef idx="minor">
            <a:schemeClr val="dk1"/>
          </a:fontRef>
        </p:style>
        <p:txBody>
          <a:bodyPr rtlCol="0" anchor="ctr"/>
          <a:lstStyle/>
          <a:p>
            <a:pPr marL="285750" indent="-285750">
              <a:buFont typeface="Wingdings" panose="05000000000000000000" pitchFamily="2" charset="2"/>
              <a:buChar char="p"/>
            </a:pPr>
            <a:r>
              <a:rPr lang="ja-JP" altLang="en-US" sz="1400" dirty="0">
                <a:solidFill>
                  <a:schemeClr val="tx1"/>
                </a:solidFill>
                <a:latin typeface="BIZ UDゴシック" panose="020B0400000000000000" pitchFamily="49" charset="-128"/>
                <a:ea typeface="BIZ UDゴシック" panose="020B0400000000000000" pitchFamily="49" charset="-128"/>
                <a:cs typeface="Meiryo UI" panose="020B0604030504040204" pitchFamily="50" charset="-128"/>
              </a:rPr>
              <a:t>東京の大学入学定員は、都内に所在する高校出身者の大学進学者数に比べ突出して高く、他地域から若者が集積する受皿となっている。</a:t>
            </a:r>
          </a:p>
        </p:txBody>
      </p:sp>
      <p:sp>
        <p:nvSpPr>
          <p:cNvPr id="31" name="テキスト ボックス 30"/>
          <p:cNvSpPr txBox="1"/>
          <p:nvPr/>
        </p:nvSpPr>
        <p:spPr>
          <a:xfrm>
            <a:off x="335017" y="1470898"/>
            <a:ext cx="8206317" cy="307777"/>
          </a:xfrm>
          <a:prstGeom prst="rect">
            <a:avLst/>
          </a:prstGeom>
          <a:noFill/>
        </p:spPr>
        <p:txBody>
          <a:bodyPr wrap="square" rtlCol="0">
            <a:spAutoFit/>
          </a:bodyPr>
          <a:lstStyle/>
          <a:p>
            <a:r>
              <a:rPr kumimoji="1" lang="ja-JP" altLang="en-US" sz="1400" b="1" dirty="0">
                <a:latin typeface="BIZ UDゴシック" panose="020B0400000000000000" pitchFamily="49" charset="-128"/>
                <a:ea typeface="BIZ UDゴシック" panose="020B0400000000000000" pitchFamily="49" charset="-128"/>
              </a:rPr>
              <a:t>■</a:t>
            </a:r>
            <a:r>
              <a:rPr lang="ja-JP" altLang="en-US" sz="1400" b="1" dirty="0">
                <a:latin typeface="BIZ UDゴシック" panose="020B0400000000000000" pitchFamily="49" charset="-128"/>
                <a:ea typeface="BIZ UDゴシック" panose="020B0400000000000000" pitchFamily="49" charset="-128"/>
              </a:rPr>
              <a:t>　都道府県別の大学入学定員と県内高校大学進学者数</a:t>
            </a:r>
            <a:endParaRPr kumimoji="1" lang="ja-JP" altLang="en-US" sz="1400" b="1" dirty="0">
              <a:latin typeface="BIZ UDゴシック" panose="020B0400000000000000" pitchFamily="49" charset="-128"/>
              <a:ea typeface="BIZ UDゴシック" panose="020B0400000000000000" pitchFamily="49" charset="-128"/>
            </a:endParaRPr>
          </a:p>
        </p:txBody>
      </p:sp>
      <p:sp>
        <p:nvSpPr>
          <p:cNvPr id="33" name="テキスト ボックス 32">
            <a:extLst>
              <a:ext uri="{FF2B5EF4-FFF2-40B4-BE49-F238E27FC236}">
                <a16:creationId xmlns:a16="http://schemas.microsoft.com/office/drawing/2014/main" id="{C04CD1B5-F732-4A5C-A8C2-0AE547D85819}"/>
              </a:ext>
            </a:extLst>
          </p:cNvPr>
          <p:cNvSpPr txBox="1"/>
          <p:nvPr/>
        </p:nvSpPr>
        <p:spPr>
          <a:xfrm>
            <a:off x="335017" y="5663308"/>
            <a:ext cx="6010365" cy="261610"/>
          </a:xfrm>
          <a:prstGeom prst="rect">
            <a:avLst/>
          </a:prstGeom>
          <a:noFill/>
        </p:spPr>
        <p:txBody>
          <a:bodyPr wrap="square" rtlCol="0">
            <a:spAutoFit/>
          </a:bodyPr>
          <a:lstStyle/>
          <a:p>
            <a:r>
              <a:rPr lang="ja-JP" altLang="en-US" sz="1100" dirty="0">
                <a:latin typeface="BIZ UDゴシック" panose="020B0400000000000000" pitchFamily="49" charset="-128"/>
                <a:ea typeface="BIZ UDゴシック" panose="020B0400000000000000" pitchFamily="49" charset="-128"/>
              </a:rPr>
              <a:t>出典：国土交通省「企業等の東京一極集中に関する懇談会とりまとめ（参考資料）」</a:t>
            </a:r>
          </a:p>
        </p:txBody>
      </p:sp>
      <p:sp>
        <p:nvSpPr>
          <p:cNvPr id="34" name="大かっこ 33"/>
          <p:cNvSpPr/>
          <p:nvPr/>
        </p:nvSpPr>
        <p:spPr>
          <a:xfrm>
            <a:off x="713176" y="5924918"/>
            <a:ext cx="8125258" cy="619573"/>
          </a:xfrm>
          <a:prstGeom prst="bracketPair">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tIns="0" rtlCol="0" anchor="t" anchorCtr="0"/>
          <a:lstStyle/>
          <a:p>
            <a:r>
              <a:rPr kumimoji="1" lang="ja-JP" altLang="en-US" sz="1100" dirty="0">
                <a:latin typeface="BIZ UDゴシック" panose="020B0400000000000000" pitchFamily="49" charset="-128"/>
                <a:ea typeface="BIZ UDゴシック" panose="020B0400000000000000" pitchFamily="49" charset="-128"/>
              </a:rPr>
              <a:t>大学入学定員数（</a:t>
            </a:r>
            <a:r>
              <a:rPr kumimoji="1" lang="en-US" altLang="ja-JP" sz="1100" dirty="0">
                <a:latin typeface="BIZ UDゴシック" panose="020B0400000000000000" pitchFamily="49" charset="-128"/>
                <a:ea typeface="BIZ UDゴシック" panose="020B0400000000000000" pitchFamily="49" charset="-128"/>
              </a:rPr>
              <a:t>2016</a:t>
            </a:r>
            <a:r>
              <a:rPr kumimoji="1" lang="ja-JP" altLang="en-US" sz="1100" dirty="0">
                <a:latin typeface="BIZ UDゴシック" panose="020B0400000000000000" pitchFamily="49" charset="-128"/>
                <a:ea typeface="BIZ UDゴシック" panose="020B0400000000000000" pitchFamily="49" charset="-128"/>
              </a:rPr>
              <a:t>年）は文部科学省調べ「地方における若者の修学・就業の促進に向けて－地方創生に資する大学改革－</a:t>
            </a:r>
            <a:endParaRPr kumimoji="1" lang="en-US" altLang="ja-JP" sz="1100" dirty="0">
              <a:latin typeface="BIZ UDゴシック" panose="020B0400000000000000" pitchFamily="49" charset="-128"/>
              <a:ea typeface="BIZ UDゴシック" panose="020B0400000000000000" pitchFamily="49" charset="-128"/>
            </a:endParaRPr>
          </a:p>
          <a:p>
            <a:r>
              <a:rPr kumimoji="1" lang="ja-JP" altLang="en-US" sz="1100" dirty="0">
                <a:latin typeface="BIZ UDゴシック" panose="020B0400000000000000" pitchFamily="49" charset="-128"/>
                <a:ea typeface="BIZ UDゴシック" panose="020B0400000000000000" pitchFamily="49" charset="-128"/>
              </a:rPr>
              <a:t>（最終報告）」参考資料をもとに、</a:t>
            </a:r>
          </a:p>
          <a:p>
            <a:r>
              <a:rPr kumimoji="1" lang="ja-JP" altLang="en-US" sz="1100" dirty="0">
                <a:latin typeface="BIZ UDゴシック" panose="020B0400000000000000" pitchFamily="49" charset="-128"/>
                <a:ea typeface="BIZ UDゴシック" panose="020B0400000000000000" pitchFamily="49" charset="-128"/>
              </a:rPr>
              <a:t>大学進学者数（</a:t>
            </a:r>
            <a:r>
              <a:rPr kumimoji="1" lang="en-US" altLang="ja-JP" sz="1100" dirty="0">
                <a:latin typeface="BIZ UDゴシック" panose="020B0400000000000000" pitchFamily="49" charset="-128"/>
                <a:ea typeface="BIZ UDゴシック" panose="020B0400000000000000" pitchFamily="49" charset="-128"/>
              </a:rPr>
              <a:t>2016</a:t>
            </a:r>
            <a:r>
              <a:rPr kumimoji="1" lang="ja-JP" altLang="en-US" sz="1100" dirty="0">
                <a:latin typeface="BIZ UDゴシック" panose="020B0400000000000000" pitchFamily="49" charset="-128"/>
                <a:ea typeface="BIZ UDゴシック" panose="020B0400000000000000" pitchFamily="49" charset="-128"/>
              </a:rPr>
              <a:t>年）は文部科学省「学校基本統計」をもとに国土政策局作成</a:t>
            </a:r>
          </a:p>
        </p:txBody>
      </p:sp>
      <p:pic>
        <p:nvPicPr>
          <p:cNvPr id="2" name="図 1"/>
          <p:cNvPicPr>
            <a:picLocks noChangeAspect="1"/>
          </p:cNvPicPr>
          <p:nvPr/>
        </p:nvPicPr>
        <p:blipFill>
          <a:blip r:embed="rId2"/>
          <a:stretch>
            <a:fillRect/>
          </a:stretch>
        </p:blipFill>
        <p:spPr>
          <a:xfrm>
            <a:off x="466592" y="2017720"/>
            <a:ext cx="8247343" cy="3533041"/>
          </a:xfrm>
          <a:prstGeom prst="rect">
            <a:avLst/>
          </a:prstGeom>
        </p:spPr>
      </p:pic>
      <p:sp>
        <p:nvSpPr>
          <p:cNvPr id="3" name="スライド番号プレースホルダー 2"/>
          <p:cNvSpPr>
            <a:spLocks noGrp="1"/>
          </p:cNvSpPr>
          <p:nvPr>
            <p:ph type="sldNum" sz="quarter" idx="12"/>
          </p:nvPr>
        </p:nvSpPr>
        <p:spPr>
          <a:xfrm>
            <a:off x="7086600" y="6440976"/>
            <a:ext cx="2057400" cy="365125"/>
          </a:xfrm>
        </p:spPr>
        <p:txBody>
          <a:bodyPr/>
          <a:lstStyle/>
          <a:p>
            <a:fld id="{50F88186-B17D-4CE3-A887-D91699CF601C}" type="slidenum">
              <a:rPr kumimoji="1" lang="ja-JP" altLang="en-US" smtClean="0"/>
              <a:t>25</a:t>
            </a:fld>
            <a:endParaRPr kumimoji="1" lang="ja-JP" altLang="en-US" dirty="0"/>
          </a:p>
        </p:txBody>
      </p:sp>
      <p:sp>
        <p:nvSpPr>
          <p:cNvPr id="4" name="正方形/長方形 3">
            <a:extLst>
              <a:ext uri="{FF2B5EF4-FFF2-40B4-BE49-F238E27FC236}">
                <a16:creationId xmlns:a16="http://schemas.microsoft.com/office/drawing/2014/main" id="{2E8257E5-A3BF-02AA-1800-C2AD021BF15E}"/>
              </a:ext>
            </a:extLst>
          </p:cNvPr>
          <p:cNvSpPr/>
          <p:nvPr/>
        </p:nvSpPr>
        <p:spPr>
          <a:xfrm>
            <a:off x="335017" y="47950"/>
            <a:ext cx="7284983" cy="400110"/>
          </a:xfrm>
          <a:prstGeom prst="rect">
            <a:avLst/>
          </a:prstGeom>
        </p:spPr>
        <p:txBody>
          <a:bodyPr wrap="square">
            <a:spAutoFit/>
          </a:bodyPr>
          <a:lstStyle/>
          <a:p>
            <a:r>
              <a:rPr lang="ja-JP" altLang="en-US" sz="2000" b="1" dirty="0">
                <a:latin typeface="BIZ UDゴシック" panose="020B0400000000000000" pitchFamily="49" charset="-128"/>
                <a:ea typeface="BIZ UDゴシック" panose="020B0400000000000000" pitchFamily="49" charset="-128"/>
              </a:rPr>
              <a:t>４（７）若者（大学生）</a:t>
            </a:r>
            <a:endParaRPr lang="en-US" altLang="ja-JP" sz="2000" b="1" dirty="0">
              <a:latin typeface="BIZ UDゴシック" panose="020B0400000000000000" pitchFamily="49" charset="-128"/>
              <a:ea typeface="BIZ UDゴシック" panose="020B0400000000000000" pitchFamily="49" charset="-128"/>
            </a:endParaRPr>
          </a:p>
        </p:txBody>
      </p:sp>
      <p:sp>
        <p:nvSpPr>
          <p:cNvPr id="6" name="テキスト ボックス 5">
            <a:extLst>
              <a:ext uri="{FF2B5EF4-FFF2-40B4-BE49-F238E27FC236}">
                <a16:creationId xmlns:a16="http://schemas.microsoft.com/office/drawing/2014/main" id="{2EDC55B8-4A14-008A-D049-8F68EBBEB8D5}"/>
              </a:ext>
            </a:extLst>
          </p:cNvPr>
          <p:cNvSpPr txBox="1"/>
          <p:nvPr/>
        </p:nvSpPr>
        <p:spPr>
          <a:xfrm>
            <a:off x="466592" y="1849981"/>
            <a:ext cx="1082756" cy="215444"/>
          </a:xfrm>
          <a:prstGeom prst="rect">
            <a:avLst/>
          </a:prstGeom>
          <a:noFill/>
        </p:spPr>
        <p:txBody>
          <a:bodyPr wrap="square" rtlCol="0">
            <a:spAutoFit/>
          </a:bodyPr>
          <a:lstStyle/>
          <a:p>
            <a:r>
              <a:rPr lang="ja-JP" altLang="en-US" sz="800" dirty="0">
                <a:latin typeface="Meiryo UI" panose="020B0604030504040204" pitchFamily="50" charset="-128"/>
                <a:ea typeface="Meiryo UI" panose="020B0604030504040204" pitchFamily="50" charset="-128"/>
              </a:rPr>
              <a:t>（単位：人）</a:t>
            </a:r>
            <a:endParaRPr lang="en-US" altLang="ja-JP" sz="800"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205021692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図 6">
            <a:extLst>
              <a:ext uri="{FF2B5EF4-FFF2-40B4-BE49-F238E27FC236}">
                <a16:creationId xmlns:a16="http://schemas.microsoft.com/office/drawing/2014/main" id="{E404E7D3-E642-55A8-1A47-40083B0BF8D3}"/>
              </a:ext>
            </a:extLst>
          </p:cNvPr>
          <p:cNvPicPr>
            <a:picLocks noChangeAspect="1"/>
          </p:cNvPicPr>
          <p:nvPr/>
        </p:nvPicPr>
        <p:blipFill>
          <a:blip r:embed="rId2"/>
          <a:stretch>
            <a:fillRect/>
          </a:stretch>
        </p:blipFill>
        <p:spPr>
          <a:xfrm>
            <a:off x="4558893" y="2399841"/>
            <a:ext cx="4511431" cy="3773751"/>
          </a:xfrm>
          <a:prstGeom prst="rect">
            <a:avLst/>
          </a:prstGeom>
        </p:spPr>
      </p:pic>
      <p:cxnSp>
        <p:nvCxnSpPr>
          <p:cNvPr id="5" name="直線コネクタ 4"/>
          <p:cNvCxnSpPr/>
          <p:nvPr/>
        </p:nvCxnSpPr>
        <p:spPr>
          <a:xfrm>
            <a:off x="216668" y="449732"/>
            <a:ext cx="8726251" cy="0"/>
          </a:xfrm>
          <a:prstGeom prst="line">
            <a:avLst/>
          </a:prstGeom>
        </p:spPr>
        <p:style>
          <a:lnRef idx="1">
            <a:schemeClr val="dk1"/>
          </a:lnRef>
          <a:fillRef idx="0">
            <a:schemeClr val="dk1"/>
          </a:fillRef>
          <a:effectRef idx="0">
            <a:schemeClr val="dk1"/>
          </a:effectRef>
          <a:fontRef idx="minor">
            <a:schemeClr val="tx1"/>
          </a:fontRef>
        </p:style>
      </p:cxnSp>
      <p:sp>
        <p:nvSpPr>
          <p:cNvPr id="6" name="正方形/長方形 5"/>
          <p:cNvSpPr/>
          <p:nvPr/>
        </p:nvSpPr>
        <p:spPr>
          <a:xfrm>
            <a:off x="335017" y="47950"/>
            <a:ext cx="7763954" cy="400110"/>
          </a:xfrm>
          <a:prstGeom prst="rect">
            <a:avLst/>
          </a:prstGeom>
        </p:spPr>
        <p:txBody>
          <a:bodyPr wrap="square">
            <a:spAutoFit/>
          </a:bodyPr>
          <a:lstStyle/>
          <a:p>
            <a:r>
              <a:rPr lang="ja-JP" altLang="en-US" sz="2000" b="1" dirty="0">
                <a:latin typeface="BIZ UDゴシック" panose="020B0400000000000000" pitchFamily="49" charset="-128"/>
                <a:ea typeface="BIZ UDゴシック" panose="020B0400000000000000" pitchFamily="49" charset="-128"/>
              </a:rPr>
              <a:t>４（８）公務員（国と地方）の割合</a:t>
            </a:r>
            <a:endParaRPr lang="en-US" altLang="ja-JP" sz="2000" b="1" dirty="0">
              <a:latin typeface="BIZ UDゴシック" panose="020B0400000000000000" pitchFamily="49" charset="-128"/>
              <a:ea typeface="BIZ UDゴシック" panose="020B0400000000000000" pitchFamily="49" charset="-128"/>
            </a:endParaRPr>
          </a:p>
        </p:txBody>
      </p:sp>
      <p:sp>
        <p:nvSpPr>
          <p:cNvPr id="30" name="正方形/長方形 29"/>
          <p:cNvSpPr/>
          <p:nvPr/>
        </p:nvSpPr>
        <p:spPr>
          <a:xfrm>
            <a:off x="328083" y="522386"/>
            <a:ext cx="8503417" cy="1142781"/>
          </a:xfrm>
          <a:prstGeom prst="rect">
            <a:avLst/>
          </a:prstGeom>
          <a:noFill/>
          <a:ln w="12700">
            <a:solidFill>
              <a:schemeClr val="tx1"/>
            </a:solidFill>
            <a:prstDash val="sysDash"/>
          </a:ln>
        </p:spPr>
        <p:style>
          <a:lnRef idx="2">
            <a:schemeClr val="accent6"/>
          </a:lnRef>
          <a:fillRef idx="1">
            <a:schemeClr val="lt1"/>
          </a:fillRef>
          <a:effectRef idx="0">
            <a:schemeClr val="accent6"/>
          </a:effectRef>
          <a:fontRef idx="minor">
            <a:schemeClr val="dk1"/>
          </a:fontRef>
        </p:style>
        <p:txBody>
          <a:bodyPr rtlCol="0" anchor="ctr"/>
          <a:lstStyle/>
          <a:p>
            <a:pPr marL="285750" indent="-285750">
              <a:buFont typeface="Wingdings" panose="05000000000000000000" pitchFamily="2" charset="2"/>
              <a:buChar char="p"/>
            </a:pPr>
            <a:r>
              <a:rPr lang="ja-JP" altLang="en-US" sz="1400" dirty="0">
                <a:solidFill>
                  <a:schemeClr val="tx1"/>
                </a:solidFill>
                <a:latin typeface="BIZ UDゴシック" panose="020B0400000000000000" pitchFamily="49" charset="-128"/>
                <a:ea typeface="BIZ UDゴシック" panose="020B0400000000000000" pitchFamily="49" charset="-128"/>
                <a:cs typeface="Meiryo UI" panose="020B0604030504040204" pitchFamily="50" charset="-128"/>
              </a:rPr>
              <a:t>東京都内の地方公務員数の割合は、人口の全国シェアと同程度であるが、東京都内で働く国家公務員は人口の全国シェアを大きく超えている状況。</a:t>
            </a:r>
            <a:endParaRPr lang="en-US" altLang="ja-JP" sz="1400" dirty="0">
              <a:solidFill>
                <a:schemeClr val="tx1"/>
              </a:solidFill>
              <a:latin typeface="BIZ UDゴシック" panose="020B0400000000000000" pitchFamily="49" charset="-128"/>
              <a:ea typeface="BIZ UDゴシック" panose="020B0400000000000000" pitchFamily="49" charset="-128"/>
              <a:cs typeface="Meiryo UI" panose="020B0604030504040204" pitchFamily="50" charset="-128"/>
            </a:endParaRPr>
          </a:p>
          <a:p>
            <a:pPr marL="285750" indent="-285750">
              <a:buFont typeface="Wingdings" panose="05000000000000000000" pitchFamily="2" charset="2"/>
              <a:buChar char="p"/>
            </a:pPr>
            <a:r>
              <a:rPr lang="ja-JP" altLang="en-US" sz="1400" dirty="0">
                <a:solidFill>
                  <a:schemeClr val="tx1"/>
                </a:solidFill>
                <a:latin typeface="BIZ UDゴシック" panose="020B0400000000000000" pitchFamily="49" charset="-128"/>
                <a:ea typeface="BIZ UDゴシック" panose="020B0400000000000000" pitchFamily="49" charset="-128"/>
                <a:cs typeface="Meiryo UI" panose="020B0604030504040204" pitchFamily="50" charset="-128"/>
              </a:rPr>
              <a:t>公務の県内雇用者報酬も東京が高くなっている。</a:t>
            </a:r>
            <a:endParaRPr lang="en-US" altLang="ja-JP" sz="1400" dirty="0">
              <a:solidFill>
                <a:schemeClr val="tx1"/>
              </a:solidFill>
              <a:latin typeface="BIZ UDゴシック" panose="020B0400000000000000" pitchFamily="49" charset="-128"/>
              <a:ea typeface="BIZ UDゴシック" panose="020B0400000000000000" pitchFamily="49" charset="-128"/>
              <a:cs typeface="Meiryo UI" panose="020B0604030504040204" pitchFamily="50" charset="-128"/>
            </a:endParaRPr>
          </a:p>
        </p:txBody>
      </p:sp>
      <p:sp>
        <p:nvSpPr>
          <p:cNvPr id="31" name="テキスト ボックス 30"/>
          <p:cNvSpPr txBox="1"/>
          <p:nvPr/>
        </p:nvSpPr>
        <p:spPr>
          <a:xfrm>
            <a:off x="164903" y="1883008"/>
            <a:ext cx="4242194" cy="461665"/>
          </a:xfrm>
          <a:prstGeom prst="rect">
            <a:avLst/>
          </a:prstGeom>
          <a:noFill/>
        </p:spPr>
        <p:txBody>
          <a:bodyPr wrap="square" rtlCol="0">
            <a:spAutoFit/>
          </a:bodyPr>
          <a:lstStyle/>
          <a:p>
            <a:r>
              <a:rPr kumimoji="1" lang="ja-JP" altLang="en-US" sz="1200" b="1" dirty="0">
                <a:latin typeface="BIZ UDゴシック" panose="020B0400000000000000" pitchFamily="49" charset="-128"/>
                <a:ea typeface="BIZ UDゴシック" panose="020B0400000000000000" pitchFamily="49" charset="-128"/>
              </a:rPr>
              <a:t>■</a:t>
            </a:r>
            <a:r>
              <a:rPr lang="ja-JP" altLang="en-US" sz="1200" b="1" dirty="0">
                <a:latin typeface="BIZ UDゴシック" panose="020B0400000000000000" pitchFamily="49" charset="-128"/>
                <a:ea typeface="BIZ UDゴシック" panose="020B0400000000000000" pitchFamily="49" charset="-128"/>
              </a:rPr>
              <a:t>　都道府県別に見た公務員（国と地方）の人数</a:t>
            </a:r>
            <a:br>
              <a:rPr lang="en-US" altLang="ja-JP" sz="1200" b="1" dirty="0">
                <a:latin typeface="BIZ UDゴシック" panose="020B0400000000000000" pitchFamily="49" charset="-128"/>
                <a:ea typeface="BIZ UDゴシック" panose="020B0400000000000000" pitchFamily="49" charset="-128"/>
              </a:rPr>
            </a:br>
            <a:r>
              <a:rPr lang="ja-JP" altLang="en-US" sz="1200" b="1" dirty="0">
                <a:latin typeface="BIZ UDゴシック" panose="020B0400000000000000" pitchFamily="49" charset="-128"/>
                <a:ea typeface="BIZ UDゴシック" panose="020B0400000000000000" pitchFamily="49" charset="-128"/>
              </a:rPr>
              <a:t>　　（令和３年）</a:t>
            </a:r>
          </a:p>
        </p:txBody>
      </p:sp>
      <p:sp>
        <p:nvSpPr>
          <p:cNvPr id="33" name="テキスト ボックス 32">
            <a:extLst>
              <a:ext uri="{FF2B5EF4-FFF2-40B4-BE49-F238E27FC236}">
                <a16:creationId xmlns:a16="http://schemas.microsoft.com/office/drawing/2014/main" id="{C04CD1B5-F732-4A5C-A8C2-0AE547D85819}"/>
              </a:ext>
            </a:extLst>
          </p:cNvPr>
          <p:cNvSpPr txBox="1"/>
          <p:nvPr/>
        </p:nvSpPr>
        <p:spPr>
          <a:xfrm>
            <a:off x="1974" y="5963227"/>
            <a:ext cx="5072205" cy="430887"/>
          </a:xfrm>
          <a:prstGeom prst="rect">
            <a:avLst/>
          </a:prstGeom>
          <a:noFill/>
        </p:spPr>
        <p:txBody>
          <a:bodyPr wrap="square" rtlCol="0">
            <a:spAutoFit/>
          </a:bodyPr>
          <a:lstStyle/>
          <a:p>
            <a:r>
              <a:rPr lang="ja-JP" altLang="en-US" sz="1100" dirty="0">
                <a:latin typeface="BIZ UDゴシック" panose="020B0400000000000000" pitchFamily="49" charset="-128"/>
                <a:ea typeface="BIZ UDゴシック" panose="020B0400000000000000" pitchFamily="49" charset="-128"/>
              </a:rPr>
              <a:t>出典：「経済センサス」、「国税調査」をもとに副首都推進局で作成</a:t>
            </a:r>
            <a:endParaRPr lang="en-US" altLang="ja-JP" sz="1100" dirty="0">
              <a:latin typeface="BIZ UDゴシック" panose="020B0400000000000000" pitchFamily="49" charset="-128"/>
              <a:ea typeface="BIZ UDゴシック" panose="020B0400000000000000" pitchFamily="49" charset="-128"/>
            </a:endParaRPr>
          </a:p>
          <a:p>
            <a:endParaRPr lang="en-US" altLang="ja-JP" sz="1100" dirty="0">
              <a:latin typeface="BIZ UDゴシック" panose="020B0400000000000000" pitchFamily="49" charset="-128"/>
              <a:ea typeface="BIZ UDゴシック" panose="020B0400000000000000" pitchFamily="49" charset="-128"/>
            </a:endParaRPr>
          </a:p>
        </p:txBody>
      </p:sp>
      <p:sp>
        <p:nvSpPr>
          <p:cNvPr id="3" name="スライド番号プレースホルダー 2"/>
          <p:cNvSpPr>
            <a:spLocks noGrp="1"/>
          </p:cNvSpPr>
          <p:nvPr>
            <p:ph type="sldNum" sz="quarter" idx="12"/>
          </p:nvPr>
        </p:nvSpPr>
        <p:spPr/>
        <p:txBody>
          <a:bodyPr/>
          <a:lstStyle/>
          <a:p>
            <a:fld id="{50F88186-B17D-4CE3-A887-D91699CF601C}" type="slidenum">
              <a:rPr kumimoji="1" lang="ja-JP" altLang="en-US" smtClean="0"/>
              <a:t>26</a:t>
            </a:fld>
            <a:endParaRPr kumimoji="1" lang="ja-JP" altLang="en-US"/>
          </a:p>
        </p:txBody>
      </p:sp>
      <p:sp>
        <p:nvSpPr>
          <p:cNvPr id="12" name="テキスト ボックス 11"/>
          <p:cNvSpPr txBox="1"/>
          <p:nvPr/>
        </p:nvSpPr>
        <p:spPr>
          <a:xfrm>
            <a:off x="4693512" y="1869866"/>
            <a:ext cx="4242194" cy="461665"/>
          </a:xfrm>
          <a:prstGeom prst="rect">
            <a:avLst/>
          </a:prstGeom>
          <a:noFill/>
        </p:spPr>
        <p:txBody>
          <a:bodyPr wrap="square" rtlCol="0">
            <a:spAutoFit/>
          </a:bodyPr>
          <a:lstStyle/>
          <a:p>
            <a:r>
              <a:rPr kumimoji="1" lang="ja-JP" altLang="en-US" sz="1200" b="1" dirty="0">
                <a:latin typeface="BIZ UDゴシック" panose="020B0400000000000000" pitchFamily="49" charset="-128"/>
                <a:ea typeface="BIZ UDゴシック" panose="020B0400000000000000" pitchFamily="49" charset="-128"/>
              </a:rPr>
              <a:t>■</a:t>
            </a:r>
            <a:r>
              <a:rPr lang="ja-JP" altLang="en-US" sz="1200" b="1" dirty="0">
                <a:latin typeface="BIZ UDゴシック" panose="020B0400000000000000" pitchFamily="49" charset="-128"/>
                <a:ea typeface="BIZ UDゴシック" panose="020B0400000000000000" pitchFamily="49" charset="-128"/>
              </a:rPr>
              <a:t>　都道府県別に見た公務の県内雇用者報酬　</a:t>
            </a:r>
            <a:br>
              <a:rPr lang="en-US" altLang="ja-JP" sz="1200" b="1" dirty="0">
                <a:latin typeface="BIZ UDゴシック" panose="020B0400000000000000" pitchFamily="49" charset="-128"/>
                <a:ea typeface="BIZ UDゴシック" panose="020B0400000000000000" pitchFamily="49" charset="-128"/>
              </a:rPr>
            </a:br>
            <a:r>
              <a:rPr lang="ja-JP" altLang="en-US" sz="1200" b="1" dirty="0">
                <a:latin typeface="BIZ UDゴシック" panose="020B0400000000000000" pitchFamily="49" charset="-128"/>
                <a:ea typeface="BIZ UDゴシック" panose="020B0400000000000000" pitchFamily="49" charset="-128"/>
              </a:rPr>
              <a:t>　　（令和元年）</a:t>
            </a:r>
          </a:p>
        </p:txBody>
      </p:sp>
      <p:sp>
        <p:nvSpPr>
          <p:cNvPr id="13" name="テキスト ボックス 12">
            <a:extLst>
              <a:ext uri="{FF2B5EF4-FFF2-40B4-BE49-F238E27FC236}">
                <a16:creationId xmlns:a16="http://schemas.microsoft.com/office/drawing/2014/main" id="{C04CD1B5-F732-4A5C-A8C2-0AE547D85819}"/>
              </a:ext>
            </a:extLst>
          </p:cNvPr>
          <p:cNvSpPr txBox="1"/>
          <p:nvPr/>
        </p:nvSpPr>
        <p:spPr>
          <a:xfrm>
            <a:off x="4997057" y="5963227"/>
            <a:ext cx="4242193" cy="430887"/>
          </a:xfrm>
          <a:prstGeom prst="rect">
            <a:avLst/>
          </a:prstGeom>
          <a:noFill/>
        </p:spPr>
        <p:txBody>
          <a:bodyPr wrap="square" rtlCol="0">
            <a:spAutoFit/>
          </a:bodyPr>
          <a:lstStyle/>
          <a:p>
            <a:r>
              <a:rPr lang="ja-JP" altLang="en-US" sz="1100" dirty="0">
                <a:latin typeface="BIZ UDゴシック" panose="020B0400000000000000" pitchFamily="49" charset="-128"/>
                <a:ea typeface="BIZ UDゴシック" panose="020B0400000000000000" pitchFamily="49" charset="-128"/>
              </a:rPr>
              <a:t>出典：内閣府「県民経済計算」をもとに副首都推進局で作成</a:t>
            </a:r>
            <a:endParaRPr lang="en-US" altLang="ja-JP" sz="1100" dirty="0">
              <a:latin typeface="BIZ UDゴシック" panose="020B0400000000000000" pitchFamily="49" charset="-128"/>
              <a:ea typeface="BIZ UDゴシック" panose="020B0400000000000000" pitchFamily="49" charset="-128"/>
            </a:endParaRPr>
          </a:p>
          <a:p>
            <a:endParaRPr lang="en-US" altLang="ja-JP" sz="1100" dirty="0">
              <a:latin typeface="BIZ UDゴシック" panose="020B0400000000000000" pitchFamily="49" charset="-128"/>
              <a:ea typeface="BIZ UDゴシック" panose="020B0400000000000000" pitchFamily="49" charset="-128"/>
            </a:endParaRPr>
          </a:p>
        </p:txBody>
      </p:sp>
      <p:pic>
        <p:nvPicPr>
          <p:cNvPr id="8" name="図 7">
            <a:extLst>
              <a:ext uri="{FF2B5EF4-FFF2-40B4-BE49-F238E27FC236}">
                <a16:creationId xmlns:a16="http://schemas.microsoft.com/office/drawing/2014/main" id="{C4FA2E02-F30E-4518-A803-C88F1698C806}"/>
              </a:ext>
            </a:extLst>
          </p:cNvPr>
          <p:cNvPicPr>
            <a:picLocks noChangeAspect="1"/>
          </p:cNvPicPr>
          <p:nvPr/>
        </p:nvPicPr>
        <p:blipFill>
          <a:blip r:embed="rId3"/>
          <a:stretch>
            <a:fillRect/>
          </a:stretch>
        </p:blipFill>
        <p:spPr>
          <a:xfrm>
            <a:off x="164903" y="2329696"/>
            <a:ext cx="4511431" cy="3633531"/>
          </a:xfrm>
          <a:prstGeom prst="rect">
            <a:avLst/>
          </a:prstGeom>
        </p:spPr>
      </p:pic>
      <p:pic>
        <p:nvPicPr>
          <p:cNvPr id="9" name="図 8">
            <a:extLst>
              <a:ext uri="{FF2B5EF4-FFF2-40B4-BE49-F238E27FC236}">
                <a16:creationId xmlns:a16="http://schemas.microsoft.com/office/drawing/2014/main" id="{08ECAA67-47D3-DB3D-400E-5DFD204F563A}"/>
              </a:ext>
            </a:extLst>
          </p:cNvPr>
          <p:cNvPicPr>
            <a:picLocks noChangeAspect="1"/>
          </p:cNvPicPr>
          <p:nvPr/>
        </p:nvPicPr>
        <p:blipFill>
          <a:blip r:embed="rId4"/>
          <a:stretch>
            <a:fillRect/>
          </a:stretch>
        </p:blipFill>
        <p:spPr>
          <a:xfrm>
            <a:off x="776287" y="5620333"/>
            <a:ext cx="3803503" cy="239100"/>
          </a:xfrm>
          <a:prstGeom prst="rect">
            <a:avLst/>
          </a:prstGeom>
        </p:spPr>
      </p:pic>
      <p:pic>
        <p:nvPicPr>
          <p:cNvPr id="11" name="図 10">
            <a:extLst>
              <a:ext uri="{FF2B5EF4-FFF2-40B4-BE49-F238E27FC236}">
                <a16:creationId xmlns:a16="http://schemas.microsoft.com/office/drawing/2014/main" id="{A70BD7C6-682D-E7FD-914D-77FFD8BE36C9}"/>
              </a:ext>
            </a:extLst>
          </p:cNvPr>
          <p:cNvPicPr>
            <a:picLocks noChangeAspect="1"/>
          </p:cNvPicPr>
          <p:nvPr/>
        </p:nvPicPr>
        <p:blipFill>
          <a:blip r:embed="rId5"/>
          <a:stretch>
            <a:fillRect/>
          </a:stretch>
        </p:blipFill>
        <p:spPr>
          <a:xfrm>
            <a:off x="5015459" y="5602258"/>
            <a:ext cx="4014241" cy="257175"/>
          </a:xfrm>
          <a:prstGeom prst="rect">
            <a:avLst/>
          </a:prstGeom>
        </p:spPr>
      </p:pic>
    </p:spTree>
    <p:extLst>
      <p:ext uri="{BB962C8B-B14F-4D97-AF65-F5344CB8AC3E}">
        <p14:creationId xmlns:p14="http://schemas.microsoft.com/office/powerpoint/2010/main" val="276066753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a:extLst>
              <a:ext uri="{FF2B5EF4-FFF2-40B4-BE49-F238E27FC236}">
                <a16:creationId xmlns:a16="http://schemas.microsoft.com/office/drawing/2014/main" id="{416F2FEE-06FE-2353-02B8-6A64F3904C2E}"/>
              </a:ext>
            </a:extLst>
          </p:cNvPr>
          <p:cNvPicPr>
            <a:picLocks noChangeAspect="1"/>
          </p:cNvPicPr>
          <p:nvPr/>
        </p:nvPicPr>
        <p:blipFill>
          <a:blip r:embed="rId2"/>
          <a:stretch>
            <a:fillRect/>
          </a:stretch>
        </p:blipFill>
        <p:spPr>
          <a:xfrm>
            <a:off x="544171" y="2189584"/>
            <a:ext cx="6376969" cy="2255716"/>
          </a:xfrm>
          <a:prstGeom prst="rect">
            <a:avLst/>
          </a:prstGeom>
        </p:spPr>
      </p:pic>
      <p:cxnSp>
        <p:nvCxnSpPr>
          <p:cNvPr id="5" name="直線コネクタ 4"/>
          <p:cNvCxnSpPr/>
          <p:nvPr/>
        </p:nvCxnSpPr>
        <p:spPr>
          <a:xfrm>
            <a:off x="216668" y="449732"/>
            <a:ext cx="8726251" cy="0"/>
          </a:xfrm>
          <a:prstGeom prst="line">
            <a:avLst/>
          </a:prstGeom>
        </p:spPr>
        <p:style>
          <a:lnRef idx="1">
            <a:schemeClr val="dk1"/>
          </a:lnRef>
          <a:fillRef idx="0">
            <a:schemeClr val="dk1"/>
          </a:fillRef>
          <a:effectRef idx="0">
            <a:schemeClr val="dk1"/>
          </a:effectRef>
          <a:fontRef idx="minor">
            <a:schemeClr val="tx1"/>
          </a:fontRef>
        </p:style>
      </p:cxnSp>
      <p:sp>
        <p:nvSpPr>
          <p:cNvPr id="6" name="正方形/長方形 5"/>
          <p:cNvSpPr/>
          <p:nvPr/>
        </p:nvSpPr>
        <p:spPr>
          <a:xfrm>
            <a:off x="335017" y="47950"/>
            <a:ext cx="7284983" cy="400110"/>
          </a:xfrm>
          <a:prstGeom prst="rect">
            <a:avLst/>
          </a:prstGeom>
        </p:spPr>
        <p:txBody>
          <a:bodyPr wrap="square">
            <a:spAutoFit/>
          </a:bodyPr>
          <a:lstStyle/>
          <a:p>
            <a:r>
              <a:rPr lang="ja-JP" altLang="en-US" sz="2000" b="1" dirty="0">
                <a:latin typeface="BIZ UDゴシック" panose="020B0400000000000000" pitchFamily="49" charset="-128"/>
                <a:ea typeface="BIZ UDゴシック" panose="020B0400000000000000" pitchFamily="49" charset="-128"/>
              </a:rPr>
              <a:t>４（９）高度外国人材</a:t>
            </a:r>
            <a:endParaRPr lang="en-US" altLang="ja-JP" sz="2000" b="1" dirty="0">
              <a:latin typeface="BIZ UDゴシック" panose="020B0400000000000000" pitchFamily="49" charset="-128"/>
              <a:ea typeface="BIZ UDゴシック" panose="020B0400000000000000" pitchFamily="49" charset="-128"/>
            </a:endParaRPr>
          </a:p>
        </p:txBody>
      </p:sp>
      <p:sp>
        <p:nvSpPr>
          <p:cNvPr id="30" name="正方形/長方形 29"/>
          <p:cNvSpPr/>
          <p:nvPr/>
        </p:nvSpPr>
        <p:spPr>
          <a:xfrm>
            <a:off x="335016" y="537744"/>
            <a:ext cx="8503417" cy="821717"/>
          </a:xfrm>
          <a:prstGeom prst="rect">
            <a:avLst/>
          </a:prstGeom>
          <a:noFill/>
          <a:ln w="12700">
            <a:solidFill>
              <a:schemeClr val="tx1"/>
            </a:solidFill>
            <a:prstDash val="sysDash"/>
          </a:ln>
        </p:spPr>
        <p:style>
          <a:lnRef idx="2">
            <a:schemeClr val="accent6"/>
          </a:lnRef>
          <a:fillRef idx="1">
            <a:schemeClr val="lt1"/>
          </a:fillRef>
          <a:effectRef idx="0">
            <a:schemeClr val="accent6"/>
          </a:effectRef>
          <a:fontRef idx="minor">
            <a:schemeClr val="dk1"/>
          </a:fontRef>
        </p:style>
        <p:txBody>
          <a:bodyPr rtlCol="0" anchor="ctr"/>
          <a:lstStyle/>
          <a:p>
            <a:pPr marL="285750" indent="-285750">
              <a:buFont typeface="Wingdings" panose="05000000000000000000" pitchFamily="2" charset="2"/>
              <a:buChar char="p"/>
            </a:pPr>
            <a:r>
              <a:rPr lang="ja-JP" altLang="en-US" sz="1400" dirty="0">
                <a:solidFill>
                  <a:schemeClr val="tx1"/>
                </a:solidFill>
                <a:latin typeface="BIZ UDゴシック" panose="020B0400000000000000" pitchFamily="49" charset="-128"/>
                <a:ea typeface="BIZ UDゴシック" panose="020B0400000000000000" pitchFamily="49" charset="-128"/>
                <a:cs typeface="Meiryo UI" panose="020B0604030504040204" pitchFamily="50" charset="-128"/>
              </a:rPr>
              <a:t>高度外国人材の多くが、東京に所在している。</a:t>
            </a:r>
          </a:p>
        </p:txBody>
      </p:sp>
      <p:sp>
        <p:nvSpPr>
          <p:cNvPr id="31" name="テキスト ボックス 30"/>
          <p:cNvSpPr txBox="1"/>
          <p:nvPr/>
        </p:nvSpPr>
        <p:spPr>
          <a:xfrm>
            <a:off x="328083" y="1610337"/>
            <a:ext cx="3828281" cy="307777"/>
          </a:xfrm>
          <a:prstGeom prst="rect">
            <a:avLst/>
          </a:prstGeom>
          <a:noFill/>
        </p:spPr>
        <p:txBody>
          <a:bodyPr wrap="square" rtlCol="0">
            <a:spAutoFit/>
          </a:bodyPr>
          <a:lstStyle/>
          <a:p>
            <a:r>
              <a:rPr kumimoji="1" lang="ja-JP" altLang="en-US" sz="1400" b="1" dirty="0">
                <a:latin typeface="BIZ UDゴシック" panose="020B0400000000000000" pitchFamily="49" charset="-128"/>
                <a:ea typeface="BIZ UDゴシック" panose="020B0400000000000000" pitchFamily="49" charset="-128"/>
              </a:rPr>
              <a:t>■</a:t>
            </a:r>
            <a:r>
              <a:rPr lang="ja-JP" altLang="en-US" sz="1400" b="1" dirty="0">
                <a:latin typeface="BIZ UDゴシック" panose="020B0400000000000000" pitchFamily="49" charset="-128"/>
                <a:ea typeface="BIZ UDゴシック" panose="020B0400000000000000" pitchFamily="49" charset="-128"/>
              </a:rPr>
              <a:t>　我が国における高度外国人材の内訳</a:t>
            </a:r>
            <a:endParaRPr kumimoji="1" lang="ja-JP" altLang="en-US" sz="1400" b="1" dirty="0">
              <a:latin typeface="BIZ UDゴシック" panose="020B0400000000000000" pitchFamily="49" charset="-128"/>
              <a:ea typeface="BIZ UDゴシック" panose="020B0400000000000000" pitchFamily="49" charset="-128"/>
            </a:endParaRPr>
          </a:p>
        </p:txBody>
      </p:sp>
      <p:sp>
        <p:nvSpPr>
          <p:cNvPr id="3" name="スライド番号プレースホルダー 2"/>
          <p:cNvSpPr>
            <a:spLocks noGrp="1"/>
          </p:cNvSpPr>
          <p:nvPr>
            <p:ph type="sldNum" sz="quarter" idx="12"/>
          </p:nvPr>
        </p:nvSpPr>
        <p:spPr/>
        <p:txBody>
          <a:bodyPr/>
          <a:lstStyle/>
          <a:p>
            <a:fld id="{50F88186-B17D-4CE3-A887-D91699CF601C}" type="slidenum">
              <a:rPr kumimoji="1" lang="ja-JP" altLang="en-US" smtClean="0"/>
              <a:t>27</a:t>
            </a:fld>
            <a:endParaRPr kumimoji="1" lang="ja-JP" altLang="en-US"/>
          </a:p>
        </p:txBody>
      </p:sp>
      <p:sp>
        <p:nvSpPr>
          <p:cNvPr id="14" name="テキスト ボックス 13"/>
          <p:cNvSpPr txBox="1"/>
          <p:nvPr/>
        </p:nvSpPr>
        <p:spPr>
          <a:xfrm>
            <a:off x="2242223" y="6160584"/>
            <a:ext cx="6644836" cy="264587"/>
          </a:xfrm>
          <a:prstGeom prst="rect">
            <a:avLst/>
          </a:prstGeom>
          <a:noFill/>
        </p:spPr>
        <p:txBody>
          <a:bodyPr wrap="square" rtlCol="0">
            <a:spAutoFit/>
          </a:bodyPr>
          <a:lstStyle/>
          <a:p>
            <a:pPr lvl="0">
              <a:defRPr/>
            </a:pPr>
            <a:r>
              <a:rPr kumimoji="1" lang="ja-JP" altLang="en-US" sz="11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rPr>
              <a:t>出典</a:t>
            </a:r>
            <a:r>
              <a:rPr lang="ja-JP" altLang="en-US" sz="1100" dirty="0">
                <a:solidFill>
                  <a:prstClr val="black"/>
                </a:solidFill>
                <a:latin typeface="BIZ UDゴシック" panose="020B0400000000000000" pitchFamily="49" charset="-128"/>
                <a:ea typeface="BIZ UDゴシック" panose="020B0400000000000000" pitchFamily="49" charset="-128"/>
              </a:rPr>
              <a:t>：法務省「在留外国人統計（旧登録外国人統計）</a:t>
            </a:r>
            <a:r>
              <a:rPr lang="en-US" altLang="ja-JP" sz="1100" dirty="0">
                <a:solidFill>
                  <a:prstClr val="black"/>
                </a:solidFill>
                <a:latin typeface="BIZ UDゴシック" panose="020B0400000000000000" pitchFamily="49" charset="-128"/>
                <a:ea typeface="BIZ UDゴシック" panose="020B0400000000000000" pitchFamily="49" charset="-128"/>
              </a:rPr>
              <a:t>2020</a:t>
            </a:r>
            <a:r>
              <a:rPr lang="ja-JP" altLang="en-US" sz="1100" dirty="0">
                <a:solidFill>
                  <a:prstClr val="black"/>
                </a:solidFill>
                <a:latin typeface="BIZ UDゴシック" panose="020B0400000000000000" pitchFamily="49" charset="-128"/>
                <a:ea typeface="BIZ UDゴシック" panose="020B0400000000000000" pitchFamily="49" charset="-128"/>
              </a:rPr>
              <a:t>年</a:t>
            </a:r>
            <a:r>
              <a:rPr lang="en-US" altLang="ja-JP" sz="1100" dirty="0">
                <a:solidFill>
                  <a:prstClr val="black"/>
                </a:solidFill>
                <a:latin typeface="BIZ UDゴシック" panose="020B0400000000000000" pitchFamily="49" charset="-128"/>
                <a:ea typeface="BIZ UDゴシック" panose="020B0400000000000000" pitchFamily="49" charset="-128"/>
              </a:rPr>
              <a:t>12</a:t>
            </a:r>
            <a:r>
              <a:rPr lang="ja-JP" altLang="en-US" sz="1100" dirty="0">
                <a:solidFill>
                  <a:prstClr val="black"/>
                </a:solidFill>
                <a:latin typeface="BIZ UDゴシック" panose="020B0400000000000000" pitchFamily="49" charset="-128"/>
                <a:ea typeface="BIZ UDゴシック" panose="020B0400000000000000" pitchFamily="49" charset="-128"/>
              </a:rPr>
              <a:t>月末時点」をもとに副首都推進局で作成</a:t>
            </a:r>
          </a:p>
        </p:txBody>
      </p:sp>
      <p:sp>
        <p:nvSpPr>
          <p:cNvPr id="22" name="正方形/長方形 21"/>
          <p:cNvSpPr/>
          <p:nvPr/>
        </p:nvSpPr>
        <p:spPr>
          <a:xfrm>
            <a:off x="544171" y="1881807"/>
            <a:ext cx="1574938" cy="261610"/>
          </a:xfrm>
          <a:prstGeom prst="rect">
            <a:avLst/>
          </a:prstGeom>
        </p:spPr>
        <p:txBody>
          <a:bodyPr wrap="square">
            <a:spAutoFit/>
          </a:bodyPr>
          <a:lstStyle/>
          <a:p>
            <a:pPr marL="177800" indent="-177800"/>
            <a:r>
              <a:rPr lang="ja-JP" altLang="en-US" sz="1100" dirty="0">
                <a:solidFill>
                  <a:prstClr val="black"/>
                </a:solidFill>
                <a:latin typeface="BIZ UDゴシック" panose="020B0400000000000000" pitchFamily="49" charset="-128"/>
                <a:ea typeface="BIZ UDゴシック" panose="020B0400000000000000" pitchFamily="49" charset="-128"/>
                <a:cs typeface="Meiryo UI" panose="020B0604030504040204" pitchFamily="50" charset="-128"/>
              </a:rPr>
              <a:t>単位：人</a:t>
            </a:r>
            <a:endParaRPr lang="en-US" altLang="zh-TW" sz="1100" dirty="0">
              <a:solidFill>
                <a:prstClr val="black"/>
              </a:solidFill>
              <a:latin typeface="BIZ UDゴシック" panose="020B0400000000000000" pitchFamily="49" charset="-128"/>
              <a:ea typeface="BIZ UDゴシック" panose="020B0400000000000000" pitchFamily="49" charset="-128"/>
              <a:cs typeface="Meiryo UI" panose="020B0604030504040204" pitchFamily="50" charset="-128"/>
            </a:endParaRPr>
          </a:p>
        </p:txBody>
      </p:sp>
      <p:sp>
        <p:nvSpPr>
          <p:cNvPr id="24" name="テキスト ボックス 23"/>
          <p:cNvSpPr txBox="1"/>
          <p:nvPr/>
        </p:nvSpPr>
        <p:spPr>
          <a:xfrm>
            <a:off x="7110394" y="1657694"/>
            <a:ext cx="1871155" cy="4493538"/>
          </a:xfrm>
          <a:prstGeom prst="rect">
            <a:avLst/>
          </a:prstGeom>
          <a:noFill/>
        </p:spPr>
        <p:txBody>
          <a:bodyPr wrap="square" rtlCol="0">
            <a:spAutoFit/>
          </a:bodyPr>
          <a:lstStyle/>
          <a:p>
            <a:r>
              <a:rPr kumimoji="1" lang="en-US" altLang="ja-JP" sz="1100" b="1" dirty="0">
                <a:latin typeface="BIZ UDゴシック" panose="020B0400000000000000" pitchFamily="49" charset="-128"/>
                <a:ea typeface="BIZ UDゴシック" panose="020B0400000000000000" pitchFamily="49" charset="-128"/>
              </a:rPr>
              <a:t>(※)</a:t>
            </a:r>
            <a:r>
              <a:rPr kumimoji="1" lang="ja-JP" altLang="en-US" sz="1100" b="1" dirty="0">
                <a:latin typeface="BIZ UDゴシック" panose="020B0400000000000000" pitchFamily="49" charset="-128"/>
                <a:ea typeface="BIZ UDゴシック" panose="020B0400000000000000" pitchFamily="49" charset="-128"/>
              </a:rPr>
              <a:t>高度専門職について</a:t>
            </a:r>
            <a:endParaRPr kumimoji="1" lang="en-US" altLang="ja-JP" sz="1100" b="1" dirty="0">
              <a:latin typeface="BIZ UDゴシック" panose="020B0400000000000000" pitchFamily="49" charset="-128"/>
              <a:ea typeface="BIZ UDゴシック" panose="020B0400000000000000" pitchFamily="49" charset="-128"/>
            </a:endParaRPr>
          </a:p>
          <a:p>
            <a:r>
              <a:rPr kumimoji="1" lang="ja-JP" altLang="en-US" sz="1100" b="1" dirty="0">
                <a:latin typeface="BIZ UDゴシック" panose="020B0400000000000000" pitchFamily="49" charset="-128"/>
                <a:ea typeface="BIZ UDゴシック" panose="020B0400000000000000" pitchFamily="49" charset="-128"/>
              </a:rPr>
              <a:t>高度学術研究活動「高度専門職１号</a:t>
            </a:r>
            <a:r>
              <a:rPr kumimoji="1" lang="en-US" altLang="ja-JP" sz="1100" b="1" dirty="0">
                <a:latin typeface="BIZ UDゴシック" panose="020B0400000000000000" pitchFamily="49" charset="-128"/>
                <a:ea typeface="BIZ UDゴシック" panose="020B0400000000000000" pitchFamily="49" charset="-128"/>
              </a:rPr>
              <a:t>(</a:t>
            </a:r>
            <a:r>
              <a:rPr kumimoji="1" lang="ja-JP" altLang="en-US" sz="1100" b="1" dirty="0">
                <a:latin typeface="BIZ UDゴシック" panose="020B0400000000000000" pitchFamily="49" charset="-128"/>
                <a:ea typeface="BIZ UDゴシック" panose="020B0400000000000000" pitchFamily="49" charset="-128"/>
              </a:rPr>
              <a:t>イ</a:t>
            </a:r>
            <a:r>
              <a:rPr kumimoji="1" lang="en-US" altLang="ja-JP" sz="1100" b="1" dirty="0">
                <a:latin typeface="BIZ UDゴシック" panose="020B0400000000000000" pitchFamily="49" charset="-128"/>
                <a:ea typeface="BIZ UDゴシック" panose="020B0400000000000000" pitchFamily="49" charset="-128"/>
              </a:rPr>
              <a:t>)</a:t>
            </a:r>
            <a:r>
              <a:rPr kumimoji="1" lang="ja-JP" altLang="en-US" sz="1100" b="1" dirty="0">
                <a:latin typeface="BIZ UDゴシック" panose="020B0400000000000000" pitchFamily="49" charset="-128"/>
                <a:ea typeface="BIZ UDゴシック" panose="020B0400000000000000" pitchFamily="49" charset="-128"/>
              </a:rPr>
              <a:t>」</a:t>
            </a:r>
            <a:endParaRPr kumimoji="1" lang="en-US" altLang="ja-JP" sz="1100" b="1" dirty="0">
              <a:latin typeface="BIZ UDゴシック" panose="020B0400000000000000" pitchFamily="49" charset="-128"/>
              <a:ea typeface="BIZ UDゴシック" panose="020B0400000000000000" pitchFamily="49" charset="-128"/>
            </a:endParaRPr>
          </a:p>
          <a:p>
            <a:r>
              <a:rPr kumimoji="1" lang="ja-JP" altLang="en-US" sz="1100" dirty="0">
                <a:latin typeface="BIZ UDゴシック" panose="020B0400000000000000" pitchFamily="49" charset="-128"/>
                <a:ea typeface="BIZ UDゴシック" panose="020B0400000000000000" pitchFamily="49" charset="-128"/>
              </a:rPr>
              <a:t>本邦の公私の機関との契約に基づいて行う</a:t>
            </a:r>
            <a:endParaRPr kumimoji="1" lang="en-US" altLang="ja-JP" sz="1100" dirty="0">
              <a:latin typeface="BIZ UDゴシック" panose="020B0400000000000000" pitchFamily="49" charset="-128"/>
              <a:ea typeface="BIZ UDゴシック" panose="020B0400000000000000" pitchFamily="49" charset="-128"/>
            </a:endParaRPr>
          </a:p>
          <a:p>
            <a:r>
              <a:rPr kumimoji="1" lang="ja-JP" altLang="en-US" sz="1100" dirty="0">
                <a:latin typeface="BIZ UDゴシック" panose="020B0400000000000000" pitchFamily="49" charset="-128"/>
                <a:ea typeface="BIZ UDゴシック" panose="020B0400000000000000" pitchFamily="49" charset="-128"/>
              </a:rPr>
              <a:t>研究、研究の指導又は教育をする活動</a:t>
            </a:r>
            <a:endParaRPr kumimoji="1" lang="en-US" altLang="ja-JP" sz="1100" dirty="0">
              <a:latin typeface="BIZ UDゴシック" panose="020B0400000000000000" pitchFamily="49" charset="-128"/>
              <a:ea typeface="BIZ UDゴシック" panose="020B0400000000000000" pitchFamily="49" charset="-128"/>
            </a:endParaRPr>
          </a:p>
          <a:p>
            <a:endParaRPr kumimoji="1" lang="en-US" altLang="ja-JP" sz="1100" dirty="0">
              <a:latin typeface="BIZ UDゴシック" panose="020B0400000000000000" pitchFamily="49" charset="-128"/>
              <a:ea typeface="BIZ UDゴシック" panose="020B0400000000000000" pitchFamily="49" charset="-128"/>
            </a:endParaRPr>
          </a:p>
          <a:p>
            <a:r>
              <a:rPr kumimoji="1" lang="ja-JP" altLang="en-US" sz="1100" b="1" dirty="0">
                <a:latin typeface="BIZ UDゴシック" panose="020B0400000000000000" pitchFamily="49" charset="-128"/>
                <a:ea typeface="BIZ UDゴシック" panose="020B0400000000000000" pitchFamily="49" charset="-128"/>
              </a:rPr>
              <a:t>高度専門・技術活動「高度専門職１号</a:t>
            </a:r>
            <a:r>
              <a:rPr kumimoji="1" lang="en-US" altLang="ja-JP" sz="1100" b="1" dirty="0">
                <a:latin typeface="BIZ UDゴシック" panose="020B0400000000000000" pitchFamily="49" charset="-128"/>
                <a:ea typeface="BIZ UDゴシック" panose="020B0400000000000000" pitchFamily="49" charset="-128"/>
              </a:rPr>
              <a:t>(</a:t>
            </a:r>
            <a:r>
              <a:rPr kumimoji="1" lang="ja-JP" altLang="en-US" sz="1100" b="1" dirty="0">
                <a:latin typeface="BIZ UDゴシック" panose="020B0400000000000000" pitchFamily="49" charset="-128"/>
                <a:ea typeface="BIZ UDゴシック" panose="020B0400000000000000" pitchFamily="49" charset="-128"/>
              </a:rPr>
              <a:t>ロ</a:t>
            </a:r>
            <a:r>
              <a:rPr kumimoji="1" lang="en-US" altLang="ja-JP" sz="1100" b="1" dirty="0">
                <a:latin typeface="BIZ UDゴシック" panose="020B0400000000000000" pitchFamily="49" charset="-128"/>
                <a:ea typeface="BIZ UDゴシック" panose="020B0400000000000000" pitchFamily="49" charset="-128"/>
              </a:rPr>
              <a:t>)</a:t>
            </a:r>
            <a:r>
              <a:rPr kumimoji="1" lang="ja-JP" altLang="en-US" sz="1100" b="1" dirty="0">
                <a:latin typeface="BIZ UDゴシック" panose="020B0400000000000000" pitchFamily="49" charset="-128"/>
                <a:ea typeface="BIZ UDゴシック" panose="020B0400000000000000" pitchFamily="49" charset="-128"/>
              </a:rPr>
              <a:t>」</a:t>
            </a:r>
            <a:endParaRPr kumimoji="1" lang="en-US" altLang="ja-JP" sz="1100" b="1" dirty="0">
              <a:latin typeface="BIZ UDゴシック" panose="020B0400000000000000" pitchFamily="49" charset="-128"/>
              <a:ea typeface="BIZ UDゴシック" panose="020B0400000000000000" pitchFamily="49" charset="-128"/>
            </a:endParaRPr>
          </a:p>
          <a:p>
            <a:r>
              <a:rPr kumimoji="1" lang="ja-JP" altLang="en-US" sz="1100" dirty="0">
                <a:latin typeface="BIZ UDゴシック" panose="020B0400000000000000" pitchFamily="49" charset="-128"/>
                <a:ea typeface="BIZ UDゴシック" panose="020B0400000000000000" pitchFamily="49" charset="-128"/>
              </a:rPr>
              <a:t>本邦の公私の機関との契約に基づいて行う自然</a:t>
            </a:r>
            <a:endParaRPr kumimoji="1" lang="en-US" altLang="ja-JP" sz="1100" dirty="0">
              <a:latin typeface="BIZ UDゴシック" panose="020B0400000000000000" pitchFamily="49" charset="-128"/>
              <a:ea typeface="BIZ UDゴシック" panose="020B0400000000000000" pitchFamily="49" charset="-128"/>
            </a:endParaRPr>
          </a:p>
          <a:p>
            <a:r>
              <a:rPr kumimoji="1" lang="ja-JP" altLang="en-US" sz="1100" dirty="0">
                <a:latin typeface="BIZ UDゴシック" panose="020B0400000000000000" pitchFamily="49" charset="-128"/>
                <a:ea typeface="BIZ UDゴシック" panose="020B0400000000000000" pitchFamily="49" charset="-128"/>
              </a:rPr>
              <a:t>科学又は人文科学の分野に属する知識又は</a:t>
            </a:r>
            <a:endParaRPr kumimoji="1" lang="en-US" altLang="ja-JP" sz="1100" dirty="0">
              <a:latin typeface="BIZ UDゴシック" panose="020B0400000000000000" pitchFamily="49" charset="-128"/>
              <a:ea typeface="BIZ UDゴシック" panose="020B0400000000000000" pitchFamily="49" charset="-128"/>
            </a:endParaRPr>
          </a:p>
          <a:p>
            <a:r>
              <a:rPr kumimoji="1" lang="ja-JP" altLang="en-US" sz="1100" dirty="0">
                <a:latin typeface="BIZ UDゴシック" panose="020B0400000000000000" pitchFamily="49" charset="-128"/>
                <a:ea typeface="BIZ UDゴシック" panose="020B0400000000000000" pitchFamily="49" charset="-128"/>
              </a:rPr>
              <a:t>技術を要する業務に従事する活動</a:t>
            </a:r>
            <a:endParaRPr kumimoji="1" lang="en-US" altLang="ja-JP" sz="1100" dirty="0">
              <a:latin typeface="BIZ UDゴシック" panose="020B0400000000000000" pitchFamily="49" charset="-128"/>
              <a:ea typeface="BIZ UDゴシック" panose="020B0400000000000000" pitchFamily="49" charset="-128"/>
            </a:endParaRPr>
          </a:p>
          <a:p>
            <a:endParaRPr kumimoji="1" lang="en-US" altLang="ja-JP" sz="1100" dirty="0">
              <a:latin typeface="BIZ UDゴシック" panose="020B0400000000000000" pitchFamily="49" charset="-128"/>
              <a:ea typeface="BIZ UDゴシック" panose="020B0400000000000000" pitchFamily="49" charset="-128"/>
            </a:endParaRPr>
          </a:p>
          <a:p>
            <a:r>
              <a:rPr kumimoji="1" lang="ja-JP" altLang="en-US" sz="1100" b="1" dirty="0">
                <a:latin typeface="BIZ UDゴシック" panose="020B0400000000000000" pitchFamily="49" charset="-128"/>
                <a:ea typeface="BIZ UDゴシック" panose="020B0400000000000000" pitchFamily="49" charset="-128"/>
              </a:rPr>
              <a:t>高度経営・管理活動「高度専門職１号</a:t>
            </a:r>
            <a:r>
              <a:rPr kumimoji="1" lang="en-US" altLang="ja-JP" sz="1100" b="1" dirty="0">
                <a:latin typeface="BIZ UDゴシック" panose="020B0400000000000000" pitchFamily="49" charset="-128"/>
                <a:ea typeface="BIZ UDゴシック" panose="020B0400000000000000" pitchFamily="49" charset="-128"/>
              </a:rPr>
              <a:t>(</a:t>
            </a:r>
            <a:r>
              <a:rPr kumimoji="1" lang="ja-JP" altLang="en-US" sz="1100" b="1" dirty="0">
                <a:latin typeface="BIZ UDゴシック" panose="020B0400000000000000" pitchFamily="49" charset="-128"/>
                <a:ea typeface="BIZ UDゴシック" panose="020B0400000000000000" pitchFamily="49" charset="-128"/>
              </a:rPr>
              <a:t>ハ</a:t>
            </a:r>
            <a:r>
              <a:rPr kumimoji="1" lang="en-US" altLang="ja-JP" sz="1100" b="1" dirty="0">
                <a:latin typeface="BIZ UDゴシック" panose="020B0400000000000000" pitchFamily="49" charset="-128"/>
                <a:ea typeface="BIZ UDゴシック" panose="020B0400000000000000" pitchFamily="49" charset="-128"/>
              </a:rPr>
              <a:t>)</a:t>
            </a:r>
            <a:r>
              <a:rPr kumimoji="1" lang="ja-JP" altLang="en-US" sz="1100" b="1" dirty="0">
                <a:latin typeface="BIZ UDゴシック" panose="020B0400000000000000" pitchFamily="49" charset="-128"/>
                <a:ea typeface="BIZ UDゴシック" panose="020B0400000000000000" pitchFamily="49" charset="-128"/>
              </a:rPr>
              <a:t>」</a:t>
            </a:r>
            <a:endParaRPr kumimoji="1" lang="en-US" altLang="ja-JP" sz="1100" b="1" dirty="0">
              <a:latin typeface="BIZ UDゴシック" panose="020B0400000000000000" pitchFamily="49" charset="-128"/>
              <a:ea typeface="BIZ UDゴシック" panose="020B0400000000000000" pitchFamily="49" charset="-128"/>
            </a:endParaRPr>
          </a:p>
          <a:p>
            <a:r>
              <a:rPr kumimoji="1" lang="ja-JP" altLang="en-US" sz="1100" dirty="0">
                <a:latin typeface="BIZ UDゴシック" panose="020B0400000000000000" pitchFamily="49" charset="-128"/>
                <a:ea typeface="BIZ UDゴシック" panose="020B0400000000000000" pitchFamily="49" charset="-128"/>
              </a:rPr>
              <a:t>本邦の公私の機関において事業の経営を行い</a:t>
            </a:r>
            <a:endParaRPr kumimoji="1" lang="en-US" altLang="ja-JP" sz="1100" dirty="0">
              <a:latin typeface="BIZ UDゴシック" panose="020B0400000000000000" pitchFamily="49" charset="-128"/>
              <a:ea typeface="BIZ UDゴシック" panose="020B0400000000000000" pitchFamily="49" charset="-128"/>
            </a:endParaRPr>
          </a:p>
          <a:p>
            <a:r>
              <a:rPr kumimoji="1" lang="ja-JP" altLang="en-US" sz="1100" dirty="0">
                <a:latin typeface="BIZ UDゴシック" panose="020B0400000000000000" pitchFamily="49" charset="-128"/>
                <a:ea typeface="BIZ UDゴシック" panose="020B0400000000000000" pitchFamily="49" charset="-128"/>
              </a:rPr>
              <a:t>又は管理に従事する活動</a:t>
            </a:r>
            <a:endParaRPr kumimoji="1" lang="en-US" altLang="ja-JP" sz="1100" dirty="0">
              <a:latin typeface="BIZ UDゴシック" panose="020B0400000000000000" pitchFamily="49" charset="-128"/>
              <a:ea typeface="BIZ UDゴシック" panose="020B0400000000000000" pitchFamily="49" charset="-128"/>
            </a:endParaRPr>
          </a:p>
          <a:p>
            <a:endParaRPr kumimoji="1" lang="en-US" altLang="ja-JP" sz="1100" dirty="0">
              <a:latin typeface="BIZ UDゴシック" panose="020B0400000000000000" pitchFamily="49" charset="-128"/>
              <a:ea typeface="BIZ UDゴシック" panose="020B0400000000000000" pitchFamily="49" charset="-128"/>
            </a:endParaRPr>
          </a:p>
          <a:p>
            <a:r>
              <a:rPr kumimoji="1" lang="ja-JP" altLang="en-US" sz="1100" b="1" dirty="0">
                <a:latin typeface="BIZ UDゴシック" panose="020B0400000000000000" pitchFamily="49" charset="-128"/>
                <a:ea typeface="BIZ UDゴシック" panose="020B0400000000000000" pitchFamily="49" charset="-128"/>
              </a:rPr>
              <a:t>「高度専門職２号」</a:t>
            </a:r>
            <a:endParaRPr kumimoji="1" lang="en-US" altLang="ja-JP" sz="1100" b="1" dirty="0">
              <a:latin typeface="BIZ UDゴシック" panose="020B0400000000000000" pitchFamily="49" charset="-128"/>
              <a:ea typeface="BIZ UDゴシック" panose="020B0400000000000000" pitchFamily="49" charset="-128"/>
            </a:endParaRPr>
          </a:p>
          <a:p>
            <a:r>
              <a:rPr kumimoji="1" lang="ja-JP" altLang="en-US" sz="1100" dirty="0">
                <a:latin typeface="BIZ UDゴシック" panose="020B0400000000000000" pitchFamily="49" charset="-128"/>
                <a:ea typeface="BIZ UDゴシック" panose="020B0400000000000000" pitchFamily="49" charset="-128"/>
              </a:rPr>
              <a:t>「高度専門職１号」で３年以上活動を行っていた者</a:t>
            </a:r>
            <a:endParaRPr kumimoji="1" lang="en-US" altLang="ja-JP" sz="1100" dirty="0">
              <a:latin typeface="BIZ UDゴシック" panose="020B0400000000000000" pitchFamily="49" charset="-128"/>
              <a:ea typeface="BIZ UDゴシック" panose="020B0400000000000000" pitchFamily="49" charset="-128"/>
            </a:endParaRPr>
          </a:p>
        </p:txBody>
      </p:sp>
    </p:spTree>
    <p:extLst>
      <p:ext uri="{BB962C8B-B14F-4D97-AF65-F5344CB8AC3E}">
        <p14:creationId xmlns:p14="http://schemas.microsoft.com/office/powerpoint/2010/main" val="4898284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図 13">
            <a:extLst>
              <a:ext uri="{FF2B5EF4-FFF2-40B4-BE49-F238E27FC236}">
                <a16:creationId xmlns:a16="http://schemas.microsoft.com/office/drawing/2014/main" id="{F4D87B7A-5DD9-BE3D-1A07-9E23D68E93ED}"/>
              </a:ext>
            </a:extLst>
          </p:cNvPr>
          <p:cNvPicPr>
            <a:picLocks noChangeAspect="1"/>
          </p:cNvPicPr>
          <p:nvPr/>
        </p:nvPicPr>
        <p:blipFill>
          <a:blip r:embed="rId2"/>
          <a:stretch>
            <a:fillRect/>
          </a:stretch>
        </p:blipFill>
        <p:spPr>
          <a:xfrm>
            <a:off x="4952818" y="2106870"/>
            <a:ext cx="3700593" cy="4182218"/>
          </a:xfrm>
          <a:prstGeom prst="rect">
            <a:avLst/>
          </a:prstGeom>
        </p:spPr>
      </p:pic>
      <p:pic>
        <p:nvPicPr>
          <p:cNvPr id="13" name="図 12">
            <a:extLst>
              <a:ext uri="{FF2B5EF4-FFF2-40B4-BE49-F238E27FC236}">
                <a16:creationId xmlns:a16="http://schemas.microsoft.com/office/drawing/2014/main" id="{7E51496C-211D-BEE7-14B8-F49E889EFA64}"/>
              </a:ext>
            </a:extLst>
          </p:cNvPr>
          <p:cNvPicPr>
            <a:picLocks noChangeAspect="1"/>
          </p:cNvPicPr>
          <p:nvPr/>
        </p:nvPicPr>
        <p:blipFill>
          <a:blip r:embed="rId3"/>
          <a:stretch>
            <a:fillRect/>
          </a:stretch>
        </p:blipFill>
        <p:spPr>
          <a:xfrm>
            <a:off x="522365" y="2151522"/>
            <a:ext cx="3706689" cy="4182218"/>
          </a:xfrm>
          <a:prstGeom prst="rect">
            <a:avLst/>
          </a:prstGeom>
        </p:spPr>
      </p:pic>
      <p:cxnSp>
        <p:nvCxnSpPr>
          <p:cNvPr id="5" name="直線コネクタ 4"/>
          <p:cNvCxnSpPr/>
          <p:nvPr/>
        </p:nvCxnSpPr>
        <p:spPr>
          <a:xfrm>
            <a:off x="216668" y="449732"/>
            <a:ext cx="8726251" cy="0"/>
          </a:xfrm>
          <a:prstGeom prst="line">
            <a:avLst/>
          </a:prstGeom>
        </p:spPr>
        <p:style>
          <a:lnRef idx="1">
            <a:schemeClr val="dk1"/>
          </a:lnRef>
          <a:fillRef idx="0">
            <a:schemeClr val="dk1"/>
          </a:fillRef>
          <a:effectRef idx="0">
            <a:schemeClr val="dk1"/>
          </a:effectRef>
          <a:fontRef idx="minor">
            <a:schemeClr val="tx1"/>
          </a:fontRef>
        </p:style>
      </p:cxnSp>
      <p:sp>
        <p:nvSpPr>
          <p:cNvPr id="6" name="正方形/長方形 5"/>
          <p:cNvSpPr/>
          <p:nvPr/>
        </p:nvSpPr>
        <p:spPr>
          <a:xfrm>
            <a:off x="-2491408" y="1234084"/>
            <a:ext cx="9143999" cy="400110"/>
          </a:xfrm>
          <a:prstGeom prst="rect">
            <a:avLst/>
          </a:prstGeom>
        </p:spPr>
        <p:txBody>
          <a:bodyPr wrap="square">
            <a:spAutoFit/>
          </a:bodyPr>
          <a:lstStyle/>
          <a:p>
            <a:r>
              <a:rPr lang="ja-JP" altLang="en-US" sz="2000" b="1" dirty="0"/>
              <a:t>　</a:t>
            </a:r>
            <a:endParaRPr lang="en-US" altLang="ja-JP" sz="1050" b="1" dirty="0"/>
          </a:p>
        </p:txBody>
      </p:sp>
      <p:sp>
        <p:nvSpPr>
          <p:cNvPr id="31" name="テキスト ボックス 30"/>
          <p:cNvSpPr txBox="1"/>
          <p:nvPr/>
        </p:nvSpPr>
        <p:spPr>
          <a:xfrm>
            <a:off x="216668" y="1708825"/>
            <a:ext cx="8206317" cy="307777"/>
          </a:xfrm>
          <a:prstGeom prst="rect">
            <a:avLst/>
          </a:prstGeom>
          <a:noFill/>
        </p:spPr>
        <p:txBody>
          <a:bodyPr wrap="square" rtlCol="0">
            <a:spAutoFit/>
          </a:bodyPr>
          <a:lstStyle/>
          <a:p>
            <a:r>
              <a:rPr kumimoji="1" lang="ja-JP" altLang="en-US" sz="1400" b="1" dirty="0">
                <a:latin typeface="BIZ UDゴシック" panose="020B0400000000000000" pitchFamily="49" charset="-128"/>
                <a:ea typeface="BIZ UDゴシック" panose="020B0400000000000000" pitchFamily="49" charset="-128"/>
              </a:rPr>
              <a:t>■</a:t>
            </a:r>
            <a:r>
              <a:rPr lang="ja-JP" altLang="en-US" sz="1400" b="1" dirty="0">
                <a:latin typeface="BIZ UDゴシック" panose="020B0400000000000000" pitchFamily="49" charset="-128"/>
                <a:ea typeface="BIZ UDゴシック" panose="020B0400000000000000" pitchFamily="49" charset="-128"/>
              </a:rPr>
              <a:t>　都道府県別の外国人留学生在籍数</a:t>
            </a:r>
            <a:r>
              <a:rPr lang="ja-JP" altLang="en-US" sz="1050" b="1" dirty="0">
                <a:latin typeface="BIZ UDゴシック" panose="020B0400000000000000" pitchFamily="49" charset="-128"/>
                <a:ea typeface="BIZ UDゴシック" panose="020B0400000000000000" pitchFamily="49" charset="-128"/>
              </a:rPr>
              <a:t>（</a:t>
            </a:r>
            <a:r>
              <a:rPr lang="en-US" altLang="ja-JP" sz="1050" b="1" dirty="0">
                <a:latin typeface="BIZ UDゴシック" panose="020B0400000000000000" pitchFamily="49" charset="-128"/>
                <a:ea typeface="BIZ UDゴシック" panose="020B0400000000000000" pitchFamily="49" charset="-128"/>
              </a:rPr>
              <a:t>2022</a:t>
            </a:r>
            <a:r>
              <a:rPr lang="ja-JP" altLang="en-US" sz="1050" b="1" dirty="0">
                <a:latin typeface="BIZ UDゴシック" panose="020B0400000000000000" pitchFamily="49" charset="-128"/>
                <a:ea typeface="BIZ UDゴシック" panose="020B0400000000000000" pitchFamily="49" charset="-128"/>
              </a:rPr>
              <a:t>年度）</a:t>
            </a:r>
            <a:endParaRPr kumimoji="1" lang="ja-JP" altLang="en-US" sz="1050" b="1" dirty="0">
              <a:latin typeface="BIZ UDゴシック" panose="020B0400000000000000" pitchFamily="49" charset="-128"/>
              <a:ea typeface="BIZ UDゴシック" panose="020B0400000000000000" pitchFamily="49" charset="-128"/>
            </a:endParaRPr>
          </a:p>
        </p:txBody>
      </p:sp>
      <p:sp>
        <p:nvSpPr>
          <p:cNvPr id="3" name="スライド番号プレースホルダー 2"/>
          <p:cNvSpPr>
            <a:spLocks noGrp="1"/>
          </p:cNvSpPr>
          <p:nvPr>
            <p:ph type="sldNum" sz="quarter" idx="12"/>
          </p:nvPr>
        </p:nvSpPr>
        <p:spPr/>
        <p:txBody>
          <a:bodyPr/>
          <a:lstStyle/>
          <a:p>
            <a:fld id="{50F88186-B17D-4CE3-A887-D91699CF601C}" type="slidenum">
              <a:rPr kumimoji="1" lang="ja-JP" altLang="en-US" smtClean="0"/>
              <a:t>28</a:t>
            </a:fld>
            <a:endParaRPr kumimoji="1" lang="ja-JP" altLang="en-US"/>
          </a:p>
        </p:txBody>
      </p:sp>
      <p:sp>
        <p:nvSpPr>
          <p:cNvPr id="10" name="テキスト ボックス 9"/>
          <p:cNvSpPr txBox="1"/>
          <p:nvPr/>
        </p:nvSpPr>
        <p:spPr>
          <a:xfrm>
            <a:off x="4539052" y="1708824"/>
            <a:ext cx="8206317" cy="307777"/>
          </a:xfrm>
          <a:prstGeom prst="rect">
            <a:avLst/>
          </a:prstGeom>
          <a:noFill/>
        </p:spPr>
        <p:txBody>
          <a:bodyPr wrap="square" rtlCol="0">
            <a:spAutoFit/>
          </a:bodyPr>
          <a:lstStyle/>
          <a:p>
            <a:r>
              <a:rPr kumimoji="1" lang="ja-JP" altLang="en-US" sz="1400" b="1" dirty="0">
                <a:latin typeface="BIZ UDゴシック" panose="020B0400000000000000" pitchFamily="49" charset="-128"/>
                <a:ea typeface="BIZ UDゴシック" panose="020B0400000000000000" pitchFamily="49" charset="-128"/>
              </a:rPr>
              <a:t>■</a:t>
            </a:r>
            <a:r>
              <a:rPr lang="ja-JP" altLang="en-US" sz="1400" b="1" dirty="0">
                <a:latin typeface="BIZ UDゴシック" panose="020B0400000000000000" pitchFamily="49" charset="-128"/>
                <a:ea typeface="BIZ UDゴシック" panose="020B0400000000000000" pitchFamily="49" charset="-128"/>
              </a:rPr>
              <a:t>　都道府県別の外国人留学生が就職した人数</a:t>
            </a:r>
            <a:r>
              <a:rPr lang="ja-JP" altLang="en-US" sz="1000" b="1" dirty="0">
                <a:latin typeface="BIZ UDゴシック" panose="020B0400000000000000" pitchFamily="49" charset="-128"/>
                <a:ea typeface="BIZ UDゴシック" panose="020B0400000000000000" pitchFamily="49" charset="-128"/>
              </a:rPr>
              <a:t>（</a:t>
            </a:r>
            <a:r>
              <a:rPr lang="en-US" altLang="ja-JP" sz="1000" b="1" dirty="0">
                <a:latin typeface="BIZ UDゴシック" panose="020B0400000000000000" pitchFamily="49" charset="-128"/>
                <a:ea typeface="BIZ UDゴシック" panose="020B0400000000000000" pitchFamily="49" charset="-128"/>
              </a:rPr>
              <a:t>2022</a:t>
            </a:r>
            <a:r>
              <a:rPr lang="ja-JP" altLang="en-US" sz="1000" b="1" dirty="0">
                <a:latin typeface="BIZ UDゴシック" panose="020B0400000000000000" pitchFamily="49" charset="-128"/>
                <a:ea typeface="BIZ UDゴシック" panose="020B0400000000000000" pitchFamily="49" charset="-128"/>
              </a:rPr>
              <a:t>年度）</a:t>
            </a:r>
            <a:endParaRPr kumimoji="1" lang="ja-JP" altLang="en-US" sz="1000" b="1" dirty="0">
              <a:latin typeface="BIZ UDゴシック" panose="020B0400000000000000" pitchFamily="49" charset="-128"/>
              <a:ea typeface="BIZ UDゴシック" panose="020B0400000000000000" pitchFamily="49" charset="-128"/>
            </a:endParaRPr>
          </a:p>
        </p:txBody>
      </p:sp>
      <p:sp>
        <p:nvSpPr>
          <p:cNvPr id="11" name="テキスト ボックス 10">
            <a:extLst>
              <a:ext uri="{FF2B5EF4-FFF2-40B4-BE49-F238E27FC236}">
                <a16:creationId xmlns:a16="http://schemas.microsoft.com/office/drawing/2014/main" id="{C04CD1B5-F732-4A5C-A8C2-0AE547D85819}"/>
              </a:ext>
            </a:extLst>
          </p:cNvPr>
          <p:cNvSpPr txBox="1"/>
          <p:nvPr/>
        </p:nvSpPr>
        <p:spPr>
          <a:xfrm>
            <a:off x="813581" y="6289838"/>
            <a:ext cx="8300876" cy="430887"/>
          </a:xfrm>
          <a:prstGeom prst="rect">
            <a:avLst/>
          </a:prstGeom>
          <a:noFill/>
        </p:spPr>
        <p:txBody>
          <a:bodyPr wrap="square" rtlCol="0">
            <a:spAutoFit/>
          </a:bodyPr>
          <a:lstStyle/>
          <a:p>
            <a:r>
              <a:rPr lang="ja-JP" altLang="en-US" sz="1100" dirty="0">
                <a:latin typeface="BIZ UDゴシック" panose="020B0400000000000000" pitchFamily="49" charset="-128"/>
                <a:ea typeface="BIZ UDゴシック" panose="020B0400000000000000" pitchFamily="49" charset="-128"/>
              </a:rPr>
              <a:t>出典：左：独立行政法人日本学生支援機構 令和３年度「外国人留学生在籍状況調査」をもとに副首都推進局で作成</a:t>
            </a:r>
            <a:endParaRPr lang="en-US" altLang="ja-JP" sz="1100" dirty="0">
              <a:latin typeface="BIZ UDゴシック" panose="020B0400000000000000" pitchFamily="49" charset="-128"/>
              <a:ea typeface="BIZ UDゴシック" panose="020B0400000000000000" pitchFamily="49" charset="-128"/>
            </a:endParaRPr>
          </a:p>
          <a:p>
            <a:r>
              <a:rPr lang="ja-JP" altLang="en-US" sz="1100" dirty="0">
                <a:latin typeface="BIZ UDゴシック" panose="020B0400000000000000" pitchFamily="49" charset="-128"/>
                <a:ea typeface="BIZ UDゴシック" panose="020B0400000000000000" pitchFamily="49" charset="-128"/>
              </a:rPr>
              <a:t>　　　右：法務省入国管理局「令和３年における留学生の日本企業等への就職状況について」をもとに副首都推進局で作成</a:t>
            </a:r>
            <a:endParaRPr lang="en-US" altLang="ja-JP" sz="1100" dirty="0">
              <a:latin typeface="BIZ UDゴシック" panose="020B0400000000000000" pitchFamily="49" charset="-128"/>
              <a:ea typeface="BIZ UDゴシック" panose="020B0400000000000000" pitchFamily="49" charset="-128"/>
            </a:endParaRPr>
          </a:p>
        </p:txBody>
      </p:sp>
      <p:sp>
        <p:nvSpPr>
          <p:cNvPr id="7" name="正方形/長方形 6">
            <a:extLst>
              <a:ext uri="{FF2B5EF4-FFF2-40B4-BE49-F238E27FC236}">
                <a16:creationId xmlns:a16="http://schemas.microsoft.com/office/drawing/2014/main" id="{4014AB65-A726-2615-880B-9DF72935F921}"/>
              </a:ext>
            </a:extLst>
          </p:cNvPr>
          <p:cNvSpPr/>
          <p:nvPr/>
        </p:nvSpPr>
        <p:spPr>
          <a:xfrm>
            <a:off x="522366" y="2530060"/>
            <a:ext cx="3678192" cy="307777"/>
          </a:xfrm>
          <a:prstGeom prst="rect">
            <a:avLst/>
          </a:prstGeom>
          <a:noFill/>
          <a:ln w="349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kumimoji="1" lang="ja-JP" altLang="en-US" sz="800" dirty="0">
              <a:solidFill>
                <a:schemeClr val="tx1"/>
              </a:solidFill>
            </a:endParaRPr>
          </a:p>
        </p:txBody>
      </p:sp>
      <p:sp>
        <p:nvSpPr>
          <p:cNvPr id="9" name="正方形/長方形 8">
            <a:extLst>
              <a:ext uri="{FF2B5EF4-FFF2-40B4-BE49-F238E27FC236}">
                <a16:creationId xmlns:a16="http://schemas.microsoft.com/office/drawing/2014/main" id="{3B02A5A3-BF9F-C228-98D7-F72BD7965113}"/>
              </a:ext>
            </a:extLst>
          </p:cNvPr>
          <p:cNvSpPr/>
          <p:nvPr/>
        </p:nvSpPr>
        <p:spPr>
          <a:xfrm>
            <a:off x="4964020" y="2486596"/>
            <a:ext cx="3678192" cy="307777"/>
          </a:xfrm>
          <a:prstGeom prst="rect">
            <a:avLst/>
          </a:prstGeom>
          <a:noFill/>
          <a:ln w="349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kumimoji="1" lang="ja-JP" altLang="en-US" sz="800" dirty="0">
              <a:solidFill>
                <a:schemeClr val="tx1"/>
              </a:solidFill>
            </a:endParaRPr>
          </a:p>
        </p:txBody>
      </p:sp>
      <p:sp>
        <p:nvSpPr>
          <p:cNvPr id="21" name="正方形/長方形 20">
            <a:extLst>
              <a:ext uri="{FF2B5EF4-FFF2-40B4-BE49-F238E27FC236}">
                <a16:creationId xmlns:a16="http://schemas.microsoft.com/office/drawing/2014/main" id="{AD97C41B-0AF0-F8C4-8600-562591FAF186}"/>
              </a:ext>
            </a:extLst>
          </p:cNvPr>
          <p:cNvSpPr/>
          <p:nvPr/>
        </p:nvSpPr>
        <p:spPr>
          <a:xfrm>
            <a:off x="328083" y="522386"/>
            <a:ext cx="8503417" cy="821717"/>
          </a:xfrm>
          <a:prstGeom prst="rect">
            <a:avLst/>
          </a:prstGeom>
          <a:noFill/>
          <a:ln w="12700">
            <a:solidFill>
              <a:schemeClr val="tx1"/>
            </a:solidFill>
            <a:prstDash val="sysDash"/>
          </a:ln>
        </p:spPr>
        <p:style>
          <a:lnRef idx="2">
            <a:schemeClr val="accent6"/>
          </a:lnRef>
          <a:fillRef idx="1">
            <a:schemeClr val="lt1"/>
          </a:fillRef>
          <a:effectRef idx="0">
            <a:schemeClr val="accent6"/>
          </a:effectRef>
          <a:fontRef idx="minor">
            <a:schemeClr val="dk1"/>
          </a:fontRef>
        </p:style>
        <p:txBody>
          <a:bodyPr rtlCol="0" anchor="ctr"/>
          <a:lstStyle/>
          <a:p>
            <a:pPr marL="285750" indent="-285750">
              <a:buFont typeface="Wingdings" panose="05000000000000000000" pitchFamily="2" charset="2"/>
              <a:buChar char="p"/>
            </a:pPr>
            <a:r>
              <a:rPr lang="ja-JP" altLang="en-US" sz="1400" dirty="0">
                <a:solidFill>
                  <a:schemeClr val="tx1"/>
                </a:solidFill>
                <a:latin typeface="BIZ UDゴシック" panose="020B0400000000000000" pitchFamily="49" charset="-128"/>
                <a:ea typeface="BIZ UDゴシック" panose="020B0400000000000000" pitchFamily="49" charset="-128"/>
                <a:cs typeface="Meiryo UI" panose="020B0604030504040204" pitchFamily="50" charset="-128"/>
              </a:rPr>
              <a:t>外国人留学生について、都道府県別の在籍数と就職した人数をみると、いずれも東京に集中している。</a:t>
            </a:r>
          </a:p>
        </p:txBody>
      </p:sp>
      <p:sp>
        <p:nvSpPr>
          <p:cNvPr id="2" name="正方形/長方形 1">
            <a:extLst>
              <a:ext uri="{FF2B5EF4-FFF2-40B4-BE49-F238E27FC236}">
                <a16:creationId xmlns:a16="http://schemas.microsoft.com/office/drawing/2014/main" id="{D011F633-E92A-9ACE-C78B-9BBDD70FCF61}"/>
              </a:ext>
            </a:extLst>
          </p:cNvPr>
          <p:cNvSpPr/>
          <p:nvPr/>
        </p:nvSpPr>
        <p:spPr>
          <a:xfrm>
            <a:off x="335017" y="47950"/>
            <a:ext cx="8503417" cy="400110"/>
          </a:xfrm>
          <a:prstGeom prst="rect">
            <a:avLst/>
          </a:prstGeom>
        </p:spPr>
        <p:txBody>
          <a:bodyPr wrap="square">
            <a:spAutoFit/>
          </a:bodyPr>
          <a:lstStyle/>
          <a:p>
            <a:r>
              <a:rPr lang="ja-JP" altLang="en-US" sz="2000" b="1" dirty="0">
                <a:latin typeface="BIZ UDゴシック" panose="020B0400000000000000" pitchFamily="49" charset="-128"/>
                <a:ea typeface="BIZ UDゴシック" panose="020B0400000000000000" pitchFamily="49" charset="-128"/>
              </a:rPr>
              <a:t>４（</a:t>
            </a:r>
            <a:r>
              <a:rPr lang="en-US" altLang="ja-JP" sz="2000" b="1" dirty="0">
                <a:latin typeface="BIZ UDゴシック" panose="020B0400000000000000" pitchFamily="49" charset="-128"/>
                <a:ea typeface="BIZ UDゴシック" panose="020B0400000000000000" pitchFamily="49" charset="-128"/>
              </a:rPr>
              <a:t>10</a:t>
            </a:r>
            <a:r>
              <a:rPr lang="ja-JP" altLang="en-US" sz="2000" b="1" dirty="0">
                <a:latin typeface="BIZ UDゴシック" panose="020B0400000000000000" pitchFamily="49" charset="-128"/>
                <a:ea typeface="BIZ UDゴシック" panose="020B0400000000000000" pitchFamily="49" charset="-128"/>
              </a:rPr>
              <a:t>）外国人留学生</a:t>
            </a:r>
            <a:endParaRPr lang="en-US" altLang="ja-JP" sz="2000" b="1" dirty="0">
              <a:latin typeface="BIZ UDゴシック" panose="020B0400000000000000" pitchFamily="49" charset="-128"/>
              <a:ea typeface="BIZ UDゴシック" panose="020B0400000000000000" pitchFamily="49" charset="-128"/>
            </a:endParaRPr>
          </a:p>
        </p:txBody>
      </p:sp>
    </p:spTree>
    <p:extLst>
      <p:ext uri="{BB962C8B-B14F-4D97-AF65-F5344CB8AC3E}">
        <p14:creationId xmlns:p14="http://schemas.microsoft.com/office/powerpoint/2010/main" val="173458574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p:cNvSpPr/>
          <p:nvPr/>
        </p:nvSpPr>
        <p:spPr>
          <a:xfrm>
            <a:off x="209420" y="3171521"/>
            <a:ext cx="1983918" cy="370551"/>
          </a:xfrm>
          <a:prstGeom prst="rect">
            <a:avLst/>
          </a:prstGeom>
        </p:spPr>
        <p:txBody>
          <a:bodyPr wrap="square">
            <a:spAutoFit/>
          </a:bodyPr>
          <a:lstStyle/>
          <a:p>
            <a:pPr defTabSz="413309"/>
            <a:r>
              <a:rPr lang="ja-JP" altLang="en-US" b="1" dirty="0">
                <a:solidFill>
                  <a:prstClr val="black"/>
                </a:solidFill>
                <a:latin typeface="BIZ UDゴシック" panose="020B0400000000000000" pitchFamily="49" charset="-128"/>
                <a:ea typeface="BIZ UDゴシック" panose="020B0400000000000000" pitchFamily="49" charset="-128"/>
              </a:rPr>
              <a:t>■ 資料の要約</a:t>
            </a:r>
            <a:endParaRPr lang="ja-JP" altLang="en-US" sz="994" dirty="0">
              <a:solidFill>
                <a:prstClr val="black"/>
              </a:solidFill>
              <a:latin typeface="BIZ UDゴシック" panose="020B0400000000000000" pitchFamily="49" charset="-128"/>
              <a:ea typeface="BIZ UDゴシック" panose="020B0400000000000000" pitchFamily="49" charset="-128"/>
            </a:endParaRPr>
          </a:p>
        </p:txBody>
      </p:sp>
      <p:sp>
        <p:nvSpPr>
          <p:cNvPr id="4" name="スライド番号プレースホルダー 2">
            <a:extLst>
              <a:ext uri="{FF2B5EF4-FFF2-40B4-BE49-F238E27FC236}">
                <a16:creationId xmlns:a16="http://schemas.microsoft.com/office/drawing/2014/main" id="{29E353AE-99AE-2B53-557E-A69E37819A6D}"/>
              </a:ext>
            </a:extLst>
          </p:cNvPr>
          <p:cNvSpPr>
            <a:spLocks noGrp="1"/>
          </p:cNvSpPr>
          <p:nvPr>
            <p:ph type="sldNum" sz="quarter" idx="12"/>
          </p:nvPr>
        </p:nvSpPr>
        <p:spPr>
          <a:xfrm>
            <a:off x="7139513" y="6528726"/>
            <a:ext cx="2057400" cy="365125"/>
          </a:xfrm>
        </p:spPr>
        <p:txBody>
          <a:bodyPr/>
          <a:lstStyle/>
          <a:p>
            <a:fld id="{50F88186-B17D-4CE3-A887-D91699CF601C}" type="slidenum">
              <a:rPr kumimoji="1" lang="ja-JP" altLang="en-US" smtClean="0"/>
              <a:t>2</a:t>
            </a:fld>
            <a:endParaRPr kumimoji="1" lang="ja-JP" altLang="en-US" dirty="0"/>
          </a:p>
        </p:txBody>
      </p:sp>
      <p:sp>
        <p:nvSpPr>
          <p:cNvPr id="5" name="角丸四角形 2">
            <a:extLst>
              <a:ext uri="{FF2B5EF4-FFF2-40B4-BE49-F238E27FC236}">
                <a16:creationId xmlns:a16="http://schemas.microsoft.com/office/drawing/2014/main" id="{5AEF5B7B-B513-AD46-DAB3-D48ACF5A40DC}"/>
              </a:ext>
            </a:extLst>
          </p:cNvPr>
          <p:cNvSpPr/>
          <p:nvPr/>
        </p:nvSpPr>
        <p:spPr>
          <a:xfrm>
            <a:off x="-291548" y="126406"/>
            <a:ext cx="9226128" cy="3003648"/>
          </a:xfrm>
          <a:prstGeom prst="roundRect">
            <a:avLst>
              <a:gd name="adj" fmla="val 3141"/>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216000" tIns="108000" rIns="216000" rtlCol="0" anchor="t"/>
          <a:lstStyle/>
          <a:p>
            <a:pPr marL="238227" indent="-238227" defTabSz="413309">
              <a:lnSpc>
                <a:spcPts val="1600"/>
              </a:lnSpc>
              <a:spcBef>
                <a:spcPts val="200"/>
              </a:spcBef>
              <a:spcAft>
                <a:spcPts val="600"/>
              </a:spcAft>
            </a:pPr>
            <a:r>
              <a:rPr lang="ja-JP" altLang="en-US" sz="1400" dirty="0">
                <a:solidFill>
                  <a:schemeClr val="tx1"/>
                </a:solidFill>
                <a:latin typeface="BIZ UDゴシック" panose="020B0400000000000000" pitchFamily="49" charset="-128"/>
                <a:ea typeface="BIZ UDゴシック" panose="020B0400000000000000" pitchFamily="49" charset="-128"/>
              </a:rPr>
              <a:t>　　○第２回意見交換会のテーマは「東京一極集中」。</a:t>
            </a:r>
            <a:endParaRPr lang="en-US" altLang="ja-JP" sz="1400" dirty="0">
              <a:solidFill>
                <a:schemeClr val="tx1"/>
              </a:solidFill>
              <a:latin typeface="BIZ UDゴシック" panose="020B0400000000000000" pitchFamily="49" charset="-128"/>
              <a:ea typeface="BIZ UDゴシック" panose="020B0400000000000000" pitchFamily="49" charset="-128"/>
            </a:endParaRPr>
          </a:p>
          <a:p>
            <a:pPr marL="238227" indent="-238227" defTabSz="413309">
              <a:lnSpc>
                <a:spcPts val="1600"/>
              </a:lnSpc>
              <a:spcBef>
                <a:spcPts val="200"/>
              </a:spcBef>
              <a:spcAft>
                <a:spcPts val="600"/>
              </a:spcAft>
            </a:pPr>
            <a:r>
              <a:rPr lang="ja-JP" altLang="en-US" sz="1400" dirty="0">
                <a:solidFill>
                  <a:schemeClr val="tx1"/>
                </a:solidFill>
                <a:latin typeface="BIZ UDゴシック" panose="020B0400000000000000" pitchFamily="49" charset="-128"/>
                <a:ea typeface="BIZ UDゴシック" panose="020B0400000000000000" pitchFamily="49" charset="-128"/>
              </a:rPr>
              <a:t>　　○前回（第１回意見交換会）では、「東京一極集中」に関し、以下のようなご意見をいただいたところ。</a:t>
            </a:r>
            <a:endParaRPr lang="en-US" altLang="ja-JP" sz="1400" dirty="0">
              <a:solidFill>
                <a:schemeClr val="tx1"/>
              </a:solidFill>
              <a:latin typeface="BIZ UDゴシック" panose="020B0400000000000000" pitchFamily="49" charset="-128"/>
              <a:ea typeface="BIZ UDゴシック" panose="020B0400000000000000" pitchFamily="49" charset="-128"/>
            </a:endParaRPr>
          </a:p>
          <a:p>
            <a:pPr marL="238227" indent="-238227" defTabSz="413309">
              <a:lnSpc>
                <a:spcPts val="1600"/>
              </a:lnSpc>
              <a:spcBef>
                <a:spcPts val="200"/>
              </a:spcBef>
              <a:spcAft>
                <a:spcPts val="600"/>
              </a:spcAft>
            </a:pPr>
            <a:r>
              <a:rPr lang="en-US" altLang="ja-JP" sz="1400" dirty="0">
                <a:solidFill>
                  <a:schemeClr val="tx1"/>
                </a:solidFill>
                <a:latin typeface="BIZ UDゴシック" panose="020B0400000000000000" pitchFamily="49" charset="-128"/>
                <a:ea typeface="BIZ UDゴシック" panose="020B0400000000000000" pitchFamily="49" charset="-128"/>
              </a:rPr>
              <a:t>   </a:t>
            </a:r>
            <a:r>
              <a:rPr lang="ja-JP" altLang="en-US" sz="1400" dirty="0">
                <a:solidFill>
                  <a:schemeClr val="tx1"/>
                </a:solidFill>
                <a:latin typeface="BIZ UDゴシック" panose="020B0400000000000000" pitchFamily="49" charset="-128"/>
                <a:ea typeface="BIZ UDゴシック" panose="020B0400000000000000" pitchFamily="49" charset="-128"/>
              </a:rPr>
              <a:t>　・東京一極集中のデメリットは確かに存在。</a:t>
            </a:r>
            <a:endParaRPr lang="en-US" altLang="ja-JP" sz="1400" dirty="0">
              <a:solidFill>
                <a:schemeClr val="tx1"/>
              </a:solidFill>
              <a:latin typeface="BIZ UDゴシック" panose="020B0400000000000000" pitchFamily="49" charset="-128"/>
              <a:ea typeface="BIZ UDゴシック" panose="020B0400000000000000" pitchFamily="49" charset="-128"/>
            </a:endParaRPr>
          </a:p>
          <a:p>
            <a:pPr marL="238227" indent="-238227" defTabSz="413309">
              <a:lnSpc>
                <a:spcPts val="1600"/>
              </a:lnSpc>
              <a:spcBef>
                <a:spcPts val="200"/>
              </a:spcBef>
              <a:spcAft>
                <a:spcPts val="600"/>
              </a:spcAft>
            </a:pPr>
            <a:r>
              <a:rPr lang="ja-JP" altLang="en-US" sz="1400" dirty="0">
                <a:solidFill>
                  <a:schemeClr val="tx1"/>
                </a:solidFill>
                <a:latin typeface="BIZ UDゴシック" panose="020B0400000000000000" pitchFamily="49" charset="-128"/>
                <a:ea typeface="BIZ UDゴシック" panose="020B0400000000000000" pitchFamily="49" charset="-128"/>
              </a:rPr>
              <a:t>　 　・東京一極集中を悪いというのではなく、東京とともに成長するという考え方もあるのではないか。</a:t>
            </a:r>
            <a:endParaRPr lang="en-US" altLang="ja-JP" sz="1400" dirty="0">
              <a:solidFill>
                <a:schemeClr val="tx1"/>
              </a:solidFill>
              <a:latin typeface="BIZ UDゴシック" panose="020B0400000000000000" pitchFamily="49" charset="-128"/>
              <a:ea typeface="BIZ UDゴシック" panose="020B0400000000000000" pitchFamily="49" charset="-128"/>
            </a:endParaRPr>
          </a:p>
          <a:p>
            <a:pPr marL="238227" indent="-238227" defTabSz="413309">
              <a:lnSpc>
                <a:spcPts val="1600"/>
              </a:lnSpc>
              <a:spcBef>
                <a:spcPts val="200"/>
              </a:spcBef>
              <a:spcAft>
                <a:spcPts val="600"/>
              </a:spcAft>
            </a:pPr>
            <a:r>
              <a:rPr lang="en-US" altLang="ja-JP" sz="1400" dirty="0">
                <a:solidFill>
                  <a:srgbClr val="FF0000"/>
                </a:solidFill>
                <a:latin typeface="BIZ UDゴシック" panose="020B0400000000000000" pitchFamily="49" charset="-128"/>
                <a:ea typeface="BIZ UDゴシック" panose="020B0400000000000000" pitchFamily="49" charset="-128"/>
              </a:rPr>
              <a:t>   </a:t>
            </a:r>
            <a:r>
              <a:rPr lang="ja-JP" altLang="en-US" sz="1400" dirty="0">
                <a:solidFill>
                  <a:srgbClr val="FF0000"/>
                </a:solidFill>
                <a:latin typeface="BIZ UDゴシック" panose="020B0400000000000000" pitchFamily="49" charset="-128"/>
                <a:ea typeface="BIZ UDゴシック" panose="020B0400000000000000" pitchFamily="49" charset="-128"/>
              </a:rPr>
              <a:t>　</a:t>
            </a:r>
            <a:r>
              <a:rPr lang="ja-JP" altLang="en-US" sz="1400" dirty="0">
                <a:solidFill>
                  <a:schemeClr val="tx1"/>
                </a:solidFill>
                <a:latin typeface="BIZ UDゴシック" panose="020B0400000000000000" pitchFamily="49" charset="-128"/>
                <a:ea typeface="BIZ UDゴシック" panose="020B0400000000000000" pitchFamily="49" charset="-128"/>
              </a:rPr>
              <a:t>・多極分散であれば、地域間の競争が促進され、透明性を高めることもできる。</a:t>
            </a:r>
            <a:endParaRPr lang="en-US" altLang="ja-JP" sz="1400" dirty="0">
              <a:solidFill>
                <a:schemeClr val="tx1"/>
              </a:solidFill>
              <a:latin typeface="BIZ UDゴシック" panose="020B0400000000000000" pitchFamily="49" charset="-128"/>
              <a:ea typeface="BIZ UDゴシック" panose="020B0400000000000000" pitchFamily="49" charset="-128"/>
            </a:endParaRPr>
          </a:p>
          <a:p>
            <a:pPr marL="238227" indent="-238227" defTabSz="413309">
              <a:lnSpc>
                <a:spcPts val="1600"/>
              </a:lnSpc>
              <a:spcBef>
                <a:spcPts val="200"/>
              </a:spcBef>
              <a:spcAft>
                <a:spcPts val="600"/>
              </a:spcAft>
            </a:pPr>
            <a:r>
              <a:rPr lang="ja-JP" altLang="en-US" sz="1400" dirty="0">
                <a:solidFill>
                  <a:schemeClr val="tx1"/>
                </a:solidFill>
                <a:latin typeface="BIZ UDゴシック" panose="020B0400000000000000" pitchFamily="49" charset="-128"/>
                <a:ea typeface="BIZ UDゴシック" panose="020B0400000000000000" pitchFamily="49" charset="-128"/>
              </a:rPr>
              <a:t>   　・これからの日本社会全体を考えたとき、過度に東京に人材を集める仕組みが望ましいかどうか考え直</a:t>
            </a:r>
            <a:br>
              <a:rPr lang="en-US" altLang="ja-JP" sz="1400" dirty="0">
                <a:solidFill>
                  <a:schemeClr val="tx1"/>
                </a:solidFill>
                <a:latin typeface="BIZ UDゴシック" panose="020B0400000000000000" pitchFamily="49" charset="-128"/>
                <a:ea typeface="BIZ UDゴシック" panose="020B0400000000000000" pitchFamily="49" charset="-128"/>
              </a:rPr>
            </a:br>
            <a:r>
              <a:rPr lang="ja-JP" altLang="en-US" sz="1400" dirty="0">
                <a:solidFill>
                  <a:schemeClr val="tx1"/>
                </a:solidFill>
                <a:latin typeface="BIZ UDゴシック" panose="020B0400000000000000" pitchFamily="49" charset="-128"/>
                <a:ea typeface="BIZ UDゴシック" panose="020B0400000000000000" pitchFamily="49" charset="-128"/>
              </a:rPr>
              <a:t>　　す必要がある。</a:t>
            </a:r>
            <a:endParaRPr lang="en-US" altLang="ja-JP" sz="1400" dirty="0">
              <a:solidFill>
                <a:schemeClr val="tx1"/>
              </a:solidFill>
              <a:latin typeface="BIZ UDゴシック" panose="020B0400000000000000" pitchFamily="49" charset="-128"/>
              <a:ea typeface="BIZ UDゴシック" panose="020B0400000000000000" pitchFamily="49" charset="-128"/>
            </a:endParaRPr>
          </a:p>
          <a:p>
            <a:pPr marL="238227" indent="-238227" defTabSz="413309">
              <a:lnSpc>
                <a:spcPts val="1600"/>
              </a:lnSpc>
              <a:spcBef>
                <a:spcPts val="200"/>
              </a:spcBef>
              <a:spcAft>
                <a:spcPts val="600"/>
              </a:spcAft>
            </a:pPr>
            <a:r>
              <a:rPr lang="ja-JP" altLang="en-US" sz="1400" dirty="0">
                <a:solidFill>
                  <a:schemeClr val="tx1"/>
                </a:solidFill>
                <a:latin typeface="BIZ UDゴシック" panose="020B0400000000000000" pitchFamily="49" charset="-128"/>
                <a:ea typeface="BIZ UDゴシック" panose="020B0400000000000000" pitchFamily="49" charset="-128"/>
              </a:rPr>
              <a:t>　　○今回は、資料も踏まえ、今後の日本全体の成長力の強化に向け、東京一極集中について、どのような</a:t>
            </a:r>
            <a:br>
              <a:rPr lang="en-US" altLang="ja-JP" sz="1400" dirty="0">
                <a:solidFill>
                  <a:schemeClr val="tx1"/>
                </a:solidFill>
                <a:latin typeface="BIZ UDゴシック" panose="020B0400000000000000" pitchFamily="49" charset="-128"/>
                <a:ea typeface="BIZ UDゴシック" panose="020B0400000000000000" pitchFamily="49" charset="-128"/>
              </a:rPr>
            </a:br>
            <a:r>
              <a:rPr lang="ja-JP" altLang="en-US" sz="1400" dirty="0">
                <a:solidFill>
                  <a:schemeClr val="tx1"/>
                </a:solidFill>
                <a:latin typeface="BIZ UDゴシック" panose="020B0400000000000000" pitchFamily="49" charset="-128"/>
                <a:ea typeface="BIZ UDゴシック" panose="020B0400000000000000" pitchFamily="49" charset="-128"/>
              </a:rPr>
              <a:t> 　ことが考えられるのか、ということについてご意見をいただきたい。</a:t>
            </a:r>
          </a:p>
          <a:p>
            <a:pPr marL="238227" indent="-238227" defTabSz="413309">
              <a:lnSpc>
                <a:spcPts val="1600"/>
              </a:lnSpc>
              <a:spcBef>
                <a:spcPts val="200"/>
              </a:spcBef>
              <a:spcAft>
                <a:spcPts val="600"/>
              </a:spcAft>
            </a:pPr>
            <a:endParaRPr lang="en-US" altLang="ja-JP" sz="1400" dirty="0">
              <a:solidFill>
                <a:schemeClr val="tx1"/>
              </a:solidFill>
              <a:latin typeface="BIZ UDゴシック" panose="020B0400000000000000" pitchFamily="49" charset="-128"/>
              <a:ea typeface="BIZ UDゴシック" panose="020B0400000000000000" pitchFamily="49" charset="-128"/>
            </a:endParaRPr>
          </a:p>
        </p:txBody>
      </p:sp>
      <p:sp>
        <p:nvSpPr>
          <p:cNvPr id="3" name="角丸四角形 2">
            <a:extLst>
              <a:ext uri="{FF2B5EF4-FFF2-40B4-BE49-F238E27FC236}">
                <a16:creationId xmlns:a16="http://schemas.microsoft.com/office/drawing/2014/main" id="{26BDC449-867F-A301-0131-FF65CCD35F45}"/>
              </a:ext>
            </a:extLst>
          </p:cNvPr>
          <p:cNvSpPr/>
          <p:nvPr/>
        </p:nvSpPr>
        <p:spPr>
          <a:xfrm>
            <a:off x="209420" y="3686479"/>
            <a:ext cx="8725160" cy="3003648"/>
          </a:xfrm>
          <a:prstGeom prst="roundRect">
            <a:avLst>
              <a:gd name="adj" fmla="val 3141"/>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lIns="216000" tIns="108000" rIns="216000" rtlCol="0" anchor="t"/>
          <a:lstStyle/>
          <a:p>
            <a:pPr marL="238227" indent="-238227" defTabSz="413309">
              <a:lnSpc>
                <a:spcPts val="1600"/>
              </a:lnSpc>
              <a:spcBef>
                <a:spcPts val="200"/>
              </a:spcBef>
              <a:spcAft>
                <a:spcPts val="1200"/>
              </a:spcAft>
            </a:pPr>
            <a:r>
              <a:rPr lang="ja-JP" altLang="en-US" sz="1400" dirty="0">
                <a:solidFill>
                  <a:schemeClr val="tx1"/>
                </a:solidFill>
                <a:latin typeface="BIZ UDゴシック" panose="020B0400000000000000" pitchFamily="49" charset="-128"/>
                <a:ea typeface="BIZ UDゴシック" panose="020B0400000000000000" pitchFamily="49" charset="-128"/>
              </a:rPr>
              <a:t>○　東京への人口集中度は、世界の主要国と比較して、高い部類に入るが、第二都市との比較までみると、集中度が高いとはいえない。</a:t>
            </a:r>
            <a:endParaRPr lang="en-US" altLang="ja-JP" sz="1400" dirty="0">
              <a:solidFill>
                <a:schemeClr val="tx1"/>
              </a:solidFill>
              <a:latin typeface="BIZ UDゴシック" panose="020B0400000000000000" pitchFamily="49" charset="-128"/>
              <a:ea typeface="BIZ UDゴシック" panose="020B0400000000000000" pitchFamily="49" charset="-128"/>
            </a:endParaRPr>
          </a:p>
          <a:p>
            <a:pPr marL="238227" indent="-238227" defTabSz="413309">
              <a:lnSpc>
                <a:spcPts val="1600"/>
              </a:lnSpc>
              <a:spcBef>
                <a:spcPts val="200"/>
              </a:spcBef>
              <a:spcAft>
                <a:spcPts val="1200"/>
              </a:spcAft>
            </a:pPr>
            <a:r>
              <a:rPr lang="ja-JP" altLang="en-US" sz="1400" dirty="0">
                <a:solidFill>
                  <a:schemeClr val="tx1"/>
                </a:solidFill>
                <a:latin typeface="BIZ UDゴシック" panose="020B0400000000000000" pitchFamily="49" charset="-128"/>
                <a:ea typeface="BIZ UDゴシック" panose="020B0400000000000000" pitchFamily="49" charset="-128"/>
              </a:rPr>
              <a:t>○　人口の集中度と</a:t>
            </a:r>
            <a:r>
              <a:rPr lang="en-US" altLang="ja-JP" sz="1400" dirty="0">
                <a:solidFill>
                  <a:schemeClr val="tx1"/>
                </a:solidFill>
                <a:latin typeface="BIZ UDゴシック" panose="020B0400000000000000" pitchFamily="49" charset="-128"/>
                <a:ea typeface="BIZ UDゴシック" panose="020B0400000000000000" pitchFamily="49" charset="-128"/>
              </a:rPr>
              <a:t>GDP</a:t>
            </a:r>
            <a:r>
              <a:rPr lang="ja-JP" altLang="en-US" sz="1400" dirty="0">
                <a:solidFill>
                  <a:schemeClr val="tx1"/>
                </a:solidFill>
                <a:latin typeface="BIZ UDゴシック" panose="020B0400000000000000" pitchFamily="49" charset="-128"/>
                <a:ea typeface="BIZ UDゴシック" panose="020B0400000000000000" pitchFamily="49" charset="-128"/>
              </a:rPr>
              <a:t>の集中度を主要国で比較すると、他の国の人口集中都市と比べ、東京は、人口の集中度に対し、</a:t>
            </a:r>
            <a:r>
              <a:rPr lang="en-US" altLang="ja-JP" sz="1400" dirty="0">
                <a:solidFill>
                  <a:schemeClr val="tx1"/>
                </a:solidFill>
                <a:latin typeface="BIZ UDゴシック" panose="020B0400000000000000" pitchFamily="49" charset="-128"/>
                <a:ea typeface="BIZ UDゴシック" panose="020B0400000000000000" pitchFamily="49" charset="-128"/>
              </a:rPr>
              <a:t>GDP</a:t>
            </a:r>
            <a:r>
              <a:rPr lang="ja-JP" altLang="en-US" sz="1400" dirty="0">
                <a:solidFill>
                  <a:schemeClr val="tx1"/>
                </a:solidFill>
                <a:latin typeface="BIZ UDゴシック" panose="020B0400000000000000" pitchFamily="49" charset="-128"/>
                <a:ea typeface="BIZ UDゴシック" panose="020B0400000000000000" pitchFamily="49" charset="-128"/>
              </a:rPr>
              <a:t>の集中度が高いとはいえない。一方、国内で比較すると、東京は、人口の集中度に対し、</a:t>
            </a:r>
            <a:r>
              <a:rPr lang="en-US" altLang="ja-JP" sz="1400" dirty="0">
                <a:solidFill>
                  <a:schemeClr val="tx1"/>
                </a:solidFill>
                <a:latin typeface="BIZ UDゴシック" panose="020B0400000000000000" pitchFamily="49" charset="-128"/>
                <a:ea typeface="BIZ UDゴシック" panose="020B0400000000000000" pitchFamily="49" charset="-128"/>
              </a:rPr>
              <a:t>GDP</a:t>
            </a:r>
            <a:r>
              <a:rPr lang="ja-JP" altLang="en-US" sz="1400" dirty="0">
                <a:solidFill>
                  <a:schemeClr val="tx1"/>
                </a:solidFill>
                <a:latin typeface="BIZ UDゴシック" panose="020B0400000000000000" pitchFamily="49" charset="-128"/>
                <a:ea typeface="BIZ UDゴシック" panose="020B0400000000000000" pitchFamily="49" charset="-128"/>
              </a:rPr>
              <a:t>の集中度が高い。</a:t>
            </a:r>
            <a:endParaRPr lang="en-US" altLang="ja-JP" sz="1400" dirty="0">
              <a:solidFill>
                <a:schemeClr val="tx1"/>
              </a:solidFill>
              <a:latin typeface="BIZ UDゴシック" panose="020B0400000000000000" pitchFamily="49" charset="-128"/>
              <a:ea typeface="BIZ UDゴシック" panose="020B0400000000000000" pitchFamily="49" charset="-128"/>
            </a:endParaRPr>
          </a:p>
          <a:p>
            <a:pPr marL="238227" indent="-238227" defTabSz="413309">
              <a:lnSpc>
                <a:spcPts val="1600"/>
              </a:lnSpc>
              <a:spcBef>
                <a:spcPts val="200"/>
              </a:spcBef>
              <a:spcAft>
                <a:spcPts val="1200"/>
              </a:spcAft>
            </a:pPr>
            <a:r>
              <a:rPr lang="ja-JP" altLang="en-US" sz="1400" dirty="0">
                <a:solidFill>
                  <a:schemeClr val="tx1"/>
                </a:solidFill>
                <a:latin typeface="BIZ UDゴシック" panose="020B0400000000000000" pitchFamily="49" charset="-128"/>
                <a:ea typeface="BIZ UDゴシック" panose="020B0400000000000000" pitchFamily="49" charset="-128"/>
              </a:rPr>
              <a:t>○　東京の</a:t>
            </a:r>
            <a:r>
              <a:rPr lang="en-US" altLang="ja-JP" sz="1400" dirty="0">
                <a:solidFill>
                  <a:schemeClr val="tx1"/>
                </a:solidFill>
                <a:latin typeface="BIZ UDゴシック" panose="020B0400000000000000" pitchFamily="49" charset="-128"/>
                <a:ea typeface="BIZ UDゴシック" panose="020B0400000000000000" pitchFamily="49" charset="-128"/>
              </a:rPr>
              <a:t>GDP</a:t>
            </a:r>
            <a:r>
              <a:rPr lang="ja-JP" altLang="en-US" sz="1400" dirty="0">
                <a:solidFill>
                  <a:schemeClr val="tx1"/>
                </a:solidFill>
                <a:latin typeface="BIZ UDゴシック" panose="020B0400000000000000" pitchFamily="49" charset="-128"/>
                <a:ea typeface="BIZ UDゴシック" panose="020B0400000000000000" pitchFamily="49" charset="-128"/>
              </a:rPr>
              <a:t>の長期的な推移をみると、バブル期以降は伸びが緩やかとなっている。また、バブル期以降の</a:t>
            </a:r>
            <a:r>
              <a:rPr lang="en-US" altLang="ja-JP" sz="1400" dirty="0">
                <a:solidFill>
                  <a:schemeClr val="tx1"/>
                </a:solidFill>
                <a:latin typeface="BIZ UDゴシック" panose="020B0400000000000000" pitchFamily="49" charset="-128"/>
                <a:ea typeface="BIZ UDゴシック" panose="020B0400000000000000" pitchFamily="49" charset="-128"/>
              </a:rPr>
              <a:t>GDP</a:t>
            </a:r>
            <a:r>
              <a:rPr lang="ja-JP" altLang="en-US" sz="1400" dirty="0">
                <a:solidFill>
                  <a:schemeClr val="tx1"/>
                </a:solidFill>
                <a:latin typeface="BIZ UDゴシック" panose="020B0400000000000000" pitchFamily="49" charset="-128"/>
                <a:ea typeface="BIZ UDゴシック" panose="020B0400000000000000" pitchFamily="49" charset="-128"/>
              </a:rPr>
              <a:t>の成長率の差は大阪よりも低い状況。</a:t>
            </a:r>
            <a:endParaRPr lang="en-US" altLang="ja-JP" sz="1400" dirty="0">
              <a:solidFill>
                <a:schemeClr val="tx1"/>
              </a:solidFill>
              <a:latin typeface="BIZ UDゴシック" panose="020B0400000000000000" pitchFamily="49" charset="-128"/>
              <a:ea typeface="BIZ UDゴシック" panose="020B0400000000000000" pitchFamily="49" charset="-128"/>
            </a:endParaRPr>
          </a:p>
          <a:p>
            <a:pPr marL="238227" indent="-238227" defTabSz="413309">
              <a:lnSpc>
                <a:spcPts val="1600"/>
              </a:lnSpc>
              <a:spcBef>
                <a:spcPts val="200"/>
              </a:spcBef>
              <a:spcAft>
                <a:spcPts val="1200"/>
              </a:spcAft>
            </a:pPr>
            <a:r>
              <a:rPr lang="ja-JP" altLang="en-US" sz="1400" dirty="0">
                <a:solidFill>
                  <a:schemeClr val="tx1"/>
                </a:solidFill>
                <a:latin typeface="BIZ UDゴシック" panose="020B0400000000000000" pitchFamily="49" charset="-128"/>
                <a:ea typeface="BIZ UDゴシック" panose="020B0400000000000000" pitchFamily="49" charset="-128"/>
              </a:rPr>
              <a:t>○　暮らしなどの面では、東京は通勤時間が長く、住宅価格なども高騰。</a:t>
            </a:r>
            <a:endParaRPr lang="en-US" altLang="ja-JP" sz="1400" dirty="0">
              <a:solidFill>
                <a:schemeClr val="tx1"/>
              </a:solidFill>
              <a:latin typeface="BIZ UDゴシック" panose="020B0400000000000000" pitchFamily="49" charset="-128"/>
              <a:ea typeface="BIZ UDゴシック" panose="020B0400000000000000" pitchFamily="49" charset="-128"/>
            </a:endParaRPr>
          </a:p>
          <a:p>
            <a:pPr marL="238227" indent="-238227" defTabSz="413309">
              <a:lnSpc>
                <a:spcPts val="1600"/>
              </a:lnSpc>
              <a:spcBef>
                <a:spcPts val="200"/>
              </a:spcBef>
              <a:spcAft>
                <a:spcPts val="1200"/>
              </a:spcAft>
            </a:pPr>
            <a:r>
              <a:rPr lang="ja-JP" altLang="en-US" sz="1400" dirty="0">
                <a:solidFill>
                  <a:schemeClr val="tx1"/>
                </a:solidFill>
                <a:latin typeface="BIZ UDゴシック" panose="020B0400000000000000" pitchFamily="49" charset="-128"/>
                <a:ea typeface="BIZ UDゴシック" panose="020B0400000000000000" pitchFamily="49" charset="-128"/>
              </a:rPr>
              <a:t>○　国内比較において、企業本社や大学発ベンチャー、若者、高度外国人材など、経済を支える産業や資源の多くは、東京一極に集中。</a:t>
            </a:r>
            <a:endParaRPr lang="en-US" altLang="ja-JP" sz="1400" dirty="0">
              <a:solidFill>
                <a:schemeClr val="tx1"/>
              </a:solidFill>
              <a:latin typeface="BIZ UDゴシック" panose="020B0400000000000000" pitchFamily="49" charset="-128"/>
              <a:ea typeface="BIZ UDゴシック" panose="020B0400000000000000" pitchFamily="49" charset="-128"/>
            </a:endParaRPr>
          </a:p>
        </p:txBody>
      </p:sp>
    </p:spTree>
    <p:extLst>
      <p:ext uri="{BB962C8B-B14F-4D97-AF65-F5344CB8AC3E}">
        <p14:creationId xmlns:p14="http://schemas.microsoft.com/office/powerpoint/2010/main" val="217568013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図 4">
            <a:extLst>
              <a:ext uri="{FF2B5EF4-FFF2-40B4-BE49-F238E27FC236}">
                <a16:creationId xmlns:a16="http://schemas.microsoft.com/office/drawing/2014/main" id="{AF6040FD-C697-F116-D947-1C8E8269D55D}"/>
              </a:ext>
            </a:extLst>
          </p:cNvPr>
          <p:cNvPicPr>
            <a:picLocks noChangeAspect="1"/>
          </p:cNvPicPr>
          <p:nvPr/>
        </p:nvPicPr>
        <p:blipFill>
          <a:blip r:embed="rId2"/>
          <a:stretch>
            <a:fillRect/>
          </a:stretch>
        </p:blipFill>
        <p:spPr>
          <a:xfrm>
            <a:off x="441675" y="2674777"/>
            <a:ext cx="4566300" cy="3273836"/>
          </a:xfrm>
          <a:prstGeom prst="rect">
            <a:avLst/>
          </a:prstGeom>
        </p:spPr>
      </p:pic>
      <p:sp>
        <p:nvSpPr>
          <p:cNvPr id="30" name="正方形/長方形 29"/>
          <p:cNvSpPr/>
          <p:nvPr/>
        </p:nvSpPr>
        <p:spPr>
          <a:xfrm>
            <a:off x="509402" y="928364"/>
            <a:ext cx="8304499" cy="1237894"/>
          </a:xfrm>
          <a:prstGeom prst="rect">
            <a:avLst/>
          </a:prstGeom>
          <a:noFill/>
          <a:ln w="12700">
            <a:noFill/>
            <a:prstDash val="sysDash"/>
          </a:ln>
        </p:spPr>
        <p:style>
          <a:lnRef idx="2">
            <a:schemeClr val="accent6"/>
          </a:lnRef>
          <a:fillRef idx="1">
            <a:schemeClr val="lt1"/>
          </a:fillRef>
          <a:effectRef idx="0">
            <a:schemeClr val="accent6"/>
          </a:effectRef>
          <a:fontRef idx="minor">
            <a:schemeClr val="dk1"/>
          </a:fontRef>
        </p:style>
        <p:txBody>
          <a:bodyPr rtlCol="0" anchor="ctr"/>
          <a:lstStyle/>
          <a:p>
            <a:r>
              <a:rPr lang="ja-JP" altLang="en-US" sz="1400" dirty="0">
                <a:solidFill>
                  <a:schemeClr val="tx1"/>
                </a:solidFill>
                <a:latin typeface="BIZ UDゴシック" panose="020B0400000000000000" pitchFamily="49" charset="-128"/>
                <a:ea typeface="BIZ UDゴシック" panose="020B0400000000000000" pitchFamily="49" charset="-128"/>
                <a:cs typeface="Meiryo UI" panose="020B0604030504040204" pitchFamily="50" charset="-128"/>
              </a:rPr>
              <a:t>アメリカの</a:t>
            </a:r>
            <a:r>
              <a:rPr lang="en-US" altLang="ja-JP" sz="1400" dirty="0" err="1">
                <a:solidFill>
                  <a:schemeClr val="tx1"/>
                </a:solidFill>
                <a:latin typeface="BIZ UDゴシック" panose="020B0400000000000000" pitchFamily="49" charset="-128"/>
                <a:ea typeface="BIZ UDゴシック" panose="020B0400000000000000" pitchFamily="49" charset="-128"/>
                <a:cs typeface="Meiryo UI" panose="020B0604030504040204" pitchFamily="50" charset="-128"/>
              </a:rPr>
              <a:t>Henderson,J.V</a:t>
            </a:r>
            <a:r>
              <a:rPr lang="ja-JP" altLang="en-US" sz="1400" dirty="0">
                <a:solidFill>
                  <a:schemeClr val="tx1"/>
                </a:solidFill>
                <a:latin typeface="BIZ UDゴシック" panose="020B0400000000000000" pitchFamily="49" charset="-128"/>
                <a:ea typeface="BIZ UDゴシック" panose="020B0400000000000000" pitchFamily="49" charset="-128"/>
                <a:cs typeface="Meiryo UI" panose="020B0604030504040204" pitchFamily="50" charset="-128"/>
              </a:rPr>
              <a:t>の実証研究によると、</a:t>
            </a:r>
            <a:r>
              <a:rPr lang="en-US" altLang="ja-JP" sz="1400" dirty="0">
                <a:solidFill>
                  <a:schemeClr val="tx1"/>
                </a:solidFill>
                <a:latin typeface="BIZ UDゴシック" panose="020B0400000000000000" pitchFamily="49" charset="-128"/>
                <a:ea typeface="BIZ UDゴシック" panose="020B0400000000000000" pitchFamily="49" charset="-128"/>
                <a:cs typeface="Meiryo UI" panose="020B0604030504040204" pitchFamily="50" charset="-128"/>
              </a:rPr>
              <a:t>1960</a:t>
            </a:r>
            <a:r>
              <a:rPr lang="ja-JP" altLang="en-US" sz="1400" dirty="0">
                <a:solidFill>
                  <a:schemeClr val="tx1"/>
                </a:solidFill>
                <a:latin typeface="BIZ UDゴシック" panose="020B0400000000000000" pitchFamily="49" charset="-128"/>
                <a:ea typeface="BIZ UDゴシック" panose="020B0400000000000000" pitchFamily="49" charset="-128"/>
                <a:cs typeface="Meiryo UI" panose="020B0604030504040204" pitchFamily="50" charset="-128"/>
              </a:rPr>
              <a:t>～</a:t>
            </a:r>
            <a:r>
              <a:rPr lang="en-US" altLang="ja-JP" sz="1400" dirty="0">
                <a:solidFill>
                  <a:schemeClr val="tx1"/>
                </a:solidFill>
                <a:latin typeface="BIZ UDゴシック" panose="020B0400000000000000" pitchFamily="49" charset="-128"/>
                <a:ea typeface="BIZ UDゴシック" panose="020B0400000000000000" pitchFamily="49" charset="-128"/>
                <a:cs typeface="Meiryo UI" panose="020B0604030504040204" pitchFamily="50" charset="-128"/>
              </a:rPr>
              <a:t>95</a:t>
            </a:r>
            <a:r>
              <a:rPr lang="ja-JP" altLang="en-US" sz="1400" dirty="0">
                <a:solidFill>
                  <a:schemeClr val="tx1"/>
                </a:solidFill>
                <a:latin typeface="BIZ UDゴシック" panose="020B0400000000000000" pitchFamily="49" charset="-128"/>
                <a:ea typeface="BIZ UDゴシック" panose="020B0400000000000000" pitchFamily="49" charset="-128"/>
                <a:cs typeface="Meiryo UI" panose="020B0604030504040204" pitchFamily="50" charset="-128"/>
              </a:rPr>
              <a:t>年の期間について、</a:t>
            </a:r>
            <a:r>
              <a:rPr lang="en-US" altLang="ja-JP" sz="1400" dirty="0">
                <a:solidFill>
                  <a:schemeClr val="tx1"/>
                </a:solidFill>
                <a:latin typeface="BIZ UDゴシック" panose="020B0400000000000000" pitchFamily="49" charset="-128"/>
                <a:ea typeface="BIZ UDゴシック" panose="020B0400000000000000" pitchFamily="49" charset="-128"/>
                <a:cs typeface="Meiryo UI" panose="020B0604030504040204" pitchFamily="50" charset="-128"/>
              </a:rPr>
              <a:t>80</a:t>
            </a:r>
            <a:r>
              <a:rPr lang="ja-JP" altLang="en-US" sz="1400" dirty="0">
                <a:solidFill>
                  <a:schemeClr val="tx1"/>
                </a:solidFill>
                <a:latin typeface="BIZ UDゴシック" panose="020B0400000000000000" pitchFamily="49" charset="-128"/>
                <a:ea typeface="BIZ UDゴシック" panose="020B0400000000000000" pitchFamily="49" charset="-128"/>
                <a:cs typeface="Meiryo UI" panose="020B0604030504040204" pitchFamily="50" charset="-128"/>
              </a:rPr>
              <a:t>～</a:t>
            </a:r>
            <a:r>
              <a:rPr lang="en-US" altLang="ja-JP" sz="1400" dirty="0">
                <a:solidFill>
                  <a:schemeClr val="tx1"/>
                </a:solidFill>
                <a:latin typeface="BIZ UDゴシック" panose="020B0400000000000000" pitchFamily="49" charset="-128"/>
                <a:ea typeface="BIZ UDゴシック" panose="020B0400000000000000" pitchFamily="49" charset="-128"/>
                <a:cs typeface="Meiryo UI" panose="020B0604030504040204" pitchFamily="50" charset="-128"/>
              </a:rPr>
              <a:t>100</a:t>
            </a:r>
            <a:r>
              <a:rPr lang="ja-JP" altLang="en-US" sz="1400" dirty="0">
                <a:solidFill>
                  <a:schemeClr val="tx1"/>
                </a:solidFill>
                <a:latin typeface="BIZ UDゴシック" panose="020B0400000000000000" pitchFamily="49" charset="-128"/>
                <a:ea typeface="BIZ UDゴシック" panose="020B0400000000000000" pitchFamily="49" charset="-128"/>
                <a:cs typeface="Meiryo UI" panose="020B0604030504040204" pitchFamily="50" charset="-128"/>
              </a:rPr>
              <a:t>か国のデータに基づいた分析の結果、傾向として、最適な首都圏への人口集中度（都市人口に占める首位都市の人口）は２～３割前後の狭い範囲にあり、その範囲は所得水準（１人あたり</a:t>
            </a:r>
            <a:r>
              <a:rPr lang="en-US" altLang="ja-JP" sz="1400" dirty="0">
                <a:solidFill>
                  <a:schemeClr val="tx1"/>
                </a:solidFill>
                <a:latin typeface="BIZ UDゴシック" panose="020B0400000000000000" pitchFamily="49" charset="-128"/>
                <a:ea typeface="BIZ UDゴシック" panose="020B0400000000000000" pitchFamily="49" charset="-128"/>
                <a:cs typeface="Meiryo UI" panose="020B0604030504040204" pitchFamily="50" charset="-128"/>
              </a:rPr>
              <a:t>GDP</a:t>
            </a:r>
            <a:r>
              <a:rPr lang="ja-JP" altLang="en-US" sz="1400" dirty="0">
                <a:solidFill>
                  <a:schemeClr val="tx1"/>
                </a:solidFill>
                <a:latin typeface="BIZ UDゴシック" panose="020B0400000000000000" pitchFamily="49" charset="-128"/>
                <a:ea typeface="BIZ UDゴシック" panose="020B0400000000000000" pitchFamily="49" charset="-128"/>
                <a:cs typeface="Meiryo UI" panose="020B0604030504040204" pitchFamily="50" charset="-128"/>
              </a:rPr>
              <a:t>）が高いほど小さくなるとされ、日本の属する所得階層（高所得国）では２割程度が最適とされている。これにあてはめると、現状としての東京圏の３割という集中度は過大とみなされる。</a:t>
            </a:r>
            <a:endParaRPr lang="en-US" altLang="ja-JP" sz="1400" dirty="0">
              <a:solidFill>
                <a:schemeClr val="tx1"/>
              </a:solidFill>
              <a:latin typeface="BIZ UDゴシック" panose="020B0400000000000000" pitchFamily="49" charset="-128"/>
              <a:ea typeface="BIZ UDゴシック" panose="020B0400000000000000" pitchFamily="49" charset="-128"/>
              <a:cs typeface="Meiryo UI" panose="020B0604030504040204" pitchFamily="50" charset="-128"/>
            </a:endParaRPr>
          </a:p>
        </p:txBody>
      </p:sp>
      <p:sp>
        <p:nvSpPr>
          <p:cNvPr id="31" name="テキスト ボックス 30"/>
          <p:cNvSpPr txBox="1"/>
          <p:nvPr/>
        </p:nvSpPr>
        <p:spPr>
          <a:xfrm>
            <a:off x="318209" y="2253408"/>
            <a:ext cx="8507581" cy="307777"/>
          </a:xfrm>
          <a:prstGeom prst="rect">
            <a:avLst/>
          </a:prstGeom>
          <a:noFill/>
        </p:spPr>
        <p:txBody>
          <a:bodyPr wrap="square" rtlCol="0">
            <a:spAutoFit/>
          </a:bodyPr>
          <a:lstStyle/>
          <a:p>
            <a:r>
              <a:rPr kumimoji="1" lang="ja-JP" altLang="en-US" sz="1400" b="1" dirty="0">
                <a:latin typeface="BIZ UDゴシック" panose="020B0400000000000000" pitchFamily="49" charset="-128"/>
                <a:ea typeface="BIZ UDゴシック" panose="020B0400000000000000" pitchFamily="49" charset="-128"/>
              </a:rPr>
              <a:t>■</a:t>
            </a:r>
            <a:r>
              <a:rPr lang="ja-JP" altLang="en-US" sz="1400" b="1" dirty="0">
                <a:latin typeface="BIZ UDゴシック" panose="020B0400000000000000" pitchFamily="49" charset="-128"/>
                <a:ea typeface="BIZ UDゴシック" panose="020B0400000000000000" pitchFamily="49" charset="-128"/>
              </a:rPr>
              <a:t>　</a:t>
            </a:r>
            <a:r>
              <a:rPr lang="en-US" altLang="ja-JP" sz="1400" b="1" dirty="0" err="1">
                <a:latin typeface="BIZ UDゴシック" panose="020B0400000000000000" pitchFamily="49" charset="-128"/>
                <a:ea typeface="BIZ UDゴシック" panose="020B0400000000000000" pitchFamily="49" charset="-128"/>
              </a:rPr>
              <a:t>Henderson,J.V</a:t>
            </a:r>
            <a:r>
              <a:rPr lang="ja-JP" altLang="en-US" sz="1400" b="1" dirty="0">
                <a:latin typeface="BIZ UDゴシック" panose="020B0400000000000000" pitchFamily="49" charset="-128"/>
                <a:ea typeface="BIZ UDゴシック" panose="020B0400000000000000" pitchFamily="49" charset="-128"/>
              </a:rPr>
              <a:t>の実証研究による１人あたり</a:t>
            </a:r>
            <a:r>
              <a:rPr lang="en-US" altLang="ja-JP" sz="1400" b="1" dirty="0">
                <a:latin typeface="BIZ UDゴシック" panose="020B0400000000000000" pitchFamily="49" charset="-128"/>
                <a:ea typeface="BIZ UDゴシック" panose="020B0400000000000000" pitchFamily="49" charset="-128"/>
              </a:rPr>
              <a:t>GDP</a:t>
            </a:r>
            <a:r>
              <a:rPr lang="ja-JP" altLang="en-US" sz="1400" b="1" dirty="0">
                <a:latin typeface="BIZ UDゴシック" panose="020B0400000000000000" pitchFamily="49" charset="-128"/>
                <a:ea typeface="BIZ UDゴシック" panose="020B0400000000000000" pitchFamily="49" charset="-128"/>
              </a:rPr>
              <a:t>と都市人口における都市圏の最適な人口集中度</a:t>
            </a:r>
          </a:p>
        </p:txBody>
      </p:sp>
      <p:sp>
        <p:nvSpPr>
          <p:cNvPr id="33" name="テキスト ボックス 32">
            <a:extLst>
              <a:ext uri="{FF2B5EF4-FFF2-40B4-BE49-F238E27FC236}">
                <a16:creationId xmlns:a16="http://schemas.microsoft.com/office/drawing/2014/main" id="{C04CD1B5-F732-4A5C-A8C2-0AE547D85819}"/>
              </a:ext>
            </a:extLst>
          </p:cNvPr>
          <p:cNvSpPr txBox="1"/>
          <p:nvPr/>
        </p:nvSpPr>
        <p:spPr>
          <a:xfrm>
            <a:off x="1105268" y="6005616"/>
            <a:ext cx="7778474" cy="430887"/>
          </a:xfrm>
          <a:prstGeom prst="rect">
            <a:avLst/>
          </a:prstGeom>
          <a:noFill/>
        </p:spPr>
        <p:txBody>
          <a:bodyPr wrap="square" rtlCol="0">
            <a:spAutoFit/>
          </a:bodyPr>
          <a:lstStyle/>
          <a:p>
            <a:r>
              <a:rPr lang="ja-JP" altLang="en-US" sz="1100" dirty="0">
                <a:latin typeface="BIZ UDゴシック" panose="020B0400000000000000" pitchFamily="49" charset="-128"/>
                <a:ea typeface="BIZ UDゴシック" panose="020B0400000000000000" pitchFamily="49" charset="-128"/>
              </a:rPr>
              <a:t>出典：</a:t>
            </a:r>
            <a:r>
              <a:rPr lang="en-US" altLang="ja-JP" sz="1100" dirty="0">
                <a:latin typeface="BIZ UDゴシック" panose="020B0400000000000000" pitchFamily="49" charset="-128"/>
                <a:ea typeface="BIZ UDゴシック" panose="020B0400000000000000" pitchFamily="49" charset="-128"/>
              </a:rPr>
              <a:t>Henderson, J. V.: How Urban Concentration Affects Economic Growth, Policy research working paper 2326, </a:t>
            </a:r>
          </a:p>
          <a:p>
            <a:r>
              <a:rPr lang="en-US" altLang="ja-JP" sz="1100" dirty="0">
                <a:latin typeface="BIZ UDゴシック" panose="020B0400000000000000" pitchFamily="49" charset="-128"/>
                <a:ea typeface="BIZ UDゴシック" panose="020B0400000000000000" pitchFamily="49" charset="-128"/>
              </a:rPr>
              <a:t>         World Bank, 2000. </a:t>
            </a:r>
            <a:r>
              <a:rPr lang="ja-JP" altLang="en-US" sz="1100" dirty="0">
                <a:latin typeface="BIZ UDゴシック" panose="020B0400000000000000" pitchFamily="49" charset="-128"/>
                <a:ea typeface="BIZ UDゴシック" panose="020B0400000000000000" pitchFamily="49" charset="-128"/>
              </a:rPr>
              <a:t>翻訳は西崎文平（</a:t>
            </a:r>
            <a:r>
              <a:rPr lang="en-US" altLang="ja-JP" sz="1100" dirty="0">
                <a:latin typeface="BIZ UDゴシック" panose="020B0400000000000000" pitchFamily="49" charset="-128"/>
                <a:ea typeface="BIZ UDゴシック" panose="020B0400000000000000" pitchFamily="49" charset="-128"/>
              </a:rPr>
              <a:t>2015</a:t>
            </a:r>
            <a:r>
              <a:rPr lang="ja-JP" altLang="en-US" sz="1100" dirty="0">
                <a:latin typeface="BIZ UDゴシック" panose="020B0400000000000000" pitchFamily="49" charset="-128"/>
                <a:ea typeface="BIZ UDゴシック" panose="020B0400000000000000" pitchFamily="49" charset="-128"/>
              </a:rPr>
              <a:t>）「東京一極集中と経済成長」を参照</a:t>
            </a:r>
          </a:p>
        </p:txBody>
      </p:sp>
      <p:sp>
        <p:nvSpPr>
          <p:cNvPr id="2" name="スライド番号プレースホルダー 1"/>
          <p:cNvSpPr>
            <a:spLocks noGrp="1"/>
          </p:cNvSpPr>
          <p:nvPr>
            <p:ph type="sldNum" sz="quarter" idx="12"/>
          </p:nvPr>
        </p:nvSpPr>
        <p:spPr>
          <a:xfrm>
            <a:off x="7031474" y="6445261"/>
            <a:ext cx="2057400" cy="365125"/>
          </a:xfrm>
        </p:spPr>
        <p:txBody>
          <a:bodyPr/>
          <a:lstStyle/>
          <a:p>
            <a:fld id="{50F88186-B17D-4CE3-A887-D91699CF601C}" type="slidenum">
              <a:rPr kumimoji="1" lang="ja-JP" altLang="en-US" smtClean="0"/>
              <a:t>29</a:t>
            </a:fld>
            <a:endParaRPr kumimoji="1" lang="ja-JP" altLang="en-US"/>
          </a:p>
        </p:txBody>
      </p:sp>
      <p:sp>
        <p:nvSpPr>
          <p:cNvPr id="24" name="正方形/長方形 23"/>
          <p:cNvSpPr/>
          <p:nvPr/>
        </p:nvSpPr>
        <p:spPr>
          <a:xfrm>
            <a:off x="92647" y="426725"/>
            <a:ext cx="9803716" cy="353943"/>
          </a:xfrm>
          <a:prstGeom prst="rect">
            <a:avLst/>
          </a:prstGeom>
        </p:spPr>
        <p:txBody>
          <a:bodyPr wrap="square">
            <a:spAutoFit/>
          </a:bodyPr>
          <a:lstStyle/>
          <a:p>
            <a:r>
              <a:rPr lang="ja-JP" altLang="en-US" sz="1700" b="1" dirty="0">
                <a:latin typeface="BIZ UDゴシック" panose="020B0400000000000000" pitchFamily="49" charset="-128"/>
                <a:ea typeface="BIZ UDゴシック" panose="020B0400000000000000" pitchFamily="49" charset="-128"/>
              </a:rPr>
              <a:t>　参考①：１人あたり</a:t>
            </a:r>
            <a:r>
              <a:rPr lang="en-US" altLang="ja-JP" sz="1700" b="1" dirty="0">
                <a:latin typeface="BIZ UDゴシック" panose="020B0400000000000000" pitchFamily="49" charset="-128"/>
                <a:ea typeface="BIZ UDゴシック" panose="020B0400000000000000" pitchFamily="49" charset="-128"/>
              </a:rPr>
              <a:t>GDP</a:t>
            </a:r>
            <a:r>
              <a:rPr lang="ja-JP" altLang="en-US" sz="1700" b="1" dirty="0">
                <a:latin typeface="BIZ UDゴシック" panose="020B0400000000000000" pitchFamily="49" charset="-128"/>
                <a:ea typeface="BIZ UDゴシック" panose="020B0400000000000000" pitchFamily="49" charset="-128"/>
              </a:rPr>
              <a:t>と都市人口における首都圏の最適な人口集中度</a:t>
            </a:r>
            <a:r>
              <a:rPr lang="en-US" altLang="ja-JP" sz="1700" b="1" dirty="0">
                <a:latin typeface="BIZ UDゴシック" panose="020B0400000000000000" pitchFamily="49" charset="-128"/>
                <a:ea typeface="BIZ UDゴシック" panose="020B0400000000000000" pitchFamily="49" charset="-128"/>
              </a:rPr>
              <a:t>(</a:t>
            </a:r>
            <a:r>
              <a:rPr lang="ja-JP" altLang="en-US" sz="1700" b="1" dirty="0">
                <a:latin typeface="BIZ UDゴシック" panose="020B0400000000000000" pitchFamily="49" charset="-128"/>
                <a:ea typeface="BIZ UDゴシック" panose="020B0400000000000000" pitchFamily="49" charset="-128"/>
              </a:rPr>
              <a:t>海外の研究例</a:t>
            </a:r>
            <a:r>
              <a:rPr lang="en-US" altLang="ja-JP" sz="1700" b="1" dirty="0">
                <a:latin typeface="BIZ UDゴシック" panose="020B0400000000000000" pitchFamily="49" charset="-128"/>
                <a:ea typeface="BIZ UDゴシック" panose="020B0400000000000000" pitchFamily="49" charset="-128"/>
              </a:rPr>
              <a:t>)</a:t>
            </a:r>
          </a:p>
        </p:txBody>
      </p:sp>
      <p:sp>
        <p:nvSpPr>
          <p:cNvPr id="6" name="テキスト ボックス 5">
            <a:extLst>
              <a:ext uri="{FF2B5EF4-FFF2-40B4-BE49-F238E27FC236}">
                <a16:creationId xmlns:a16="http://schemas.microsoft.com/office/drawing/2014/main" id="{2DAFD69E-3F3E-CDA6-891B-37DAC63B4631}"/>
              </a:ext>
            </a:extLst>
          </p:cNvPr>
          <p:cNvSpPr txBox="1"/>
          <p:nvPr/>
        </p:nvSpPr>
        <p:spPr>
          <a:xfrm>
            <a:off x="5252244" y="4995327"/>
            <a:ext cx="3615914" cy="892552"/>
          </a:xfrm>
          <a:prstGeom prst="rect">
            <a:avLst/>
          </a:prstGeom>
          <a:noFill/>
        </p:spPr>
        <p:txBody>
          <a:bodyPr wrap="square" rtlCol="0">
            <a:spAutoFit/>
          </a:bodyPr>
          <a:lstStyle/>
          <a:p>
            <a:r>
              <a:rPr kumimoji="1" lang="en-US" altLang="ja-JP" sz="1300" b="1" dirty="0" err="1">
                <a:latin typeface="BIZ UDゴシック" panose="020B0400000000000000" pitchFamily="49" charset="-128"/>
                <a:ea typeface="BIZ UDゴシック" panose="020B0400000000000000" pitchFamily="49" charset="-128"/>
              </a:rPr>
              <a:t>Henderson,J.V</a:t>
            </a:r>
            <a:r>
              <a:rPr kumimoji="1" lang="ja-JP" altLang="en-US" sz="1300" b="1" dirty="0">
                <a:latin typeface="BIZ UDゴシック" panose="020B0400000000000000" pitchFamily="49" charset="-128"/>
                <a:ea typeface="BIZ UDゴシック" panose="020B0400000000000000" pitchFamily="49" charset="-128"/>
              </a:rPr>
              <a:t>の実証研究では、先進国においては、</a:t>
            </a:r>
            <a:r>
              <a:rPr kumimoji="1" lang="ja-JP" altLang="en-US" sz="1300" b="1" u="sng" dirty="0">
                <a:latin typeface="BIZ UDゴシック" panose="020B0400000000000000" pitchFamily="49" charset="-128"/>
                <a:ea typeface="BIZ UDゴシック" panose="020B0400000000000000" pitchFamily="49" charset="-128"/>
              </a:rPr>
              <a:t>大都市への人口集中度の高さ（過剰な集中</a:t>
            </a:r>
            <a:r>
              <a:rPr kumimoji="1" lang="ja-JP" altLang="en-US" sz="1300" b="1" dirty="0">
                <a:latin typeface="BIZ UDゴシック" panose="020B0400000000000000" pitchFamily="49" charset="-128"/>
                <a:ea typeface="BIZ UDゴシック" panose="020B0400000000000000" pitchFamily="49" charset="-128"/>
              </a:rPr>
              <a:t>）は</a:t>
            </a:r>
            <a:r>
              <a:rPr kumimoji="1" lang="ja-JP" altLang="en-US" sz="1300" b="1" u="sng" dirty="0">
                <a:latin typeface="BIZ UDゴシック" panose="020B0400000000000000" pitchFamily="49" charset="-128"/>
                <a:ea typeface="BIZ UDゴシック" panose="020B0400000000000000" pitchFamily="49" charset="-128"/>
              </a:rPr>
              <a:t>経済成長率（潜在成長率）にマイナスの効果を持つ</a:t>
            </a:r>
            <a:r>
              <a:rPr kumimoji="1" lang="ja-JP" altLang="en-US" sz="1300" b="1" dirty="0">
                <a:latin typeface="BIZ UDゴシック" panose="020B0400000000000000" pitchFamily="49" charset="-128"/>
                <a:ea typeface="BIZ UDゴシック" panose="020B0400000000000000" pitchFamily="49" charset="-128"/>
              </a:rPr>
              <a:t>、と分析されている。</a:t>
            </a:r>
            <a:endParaRPr kumimoji="1" lang="en-US" altLang="ja-JP" sz="1300" b="1" dirty="0">
              <a:latin typeface="BIZ UDゴシック" panose="020B0400000000000000" pitchFamily="49" charset="-128"/>
              <a:ea typeface="BIZ UDゴシック" panose="020B0400000000000000" pitchFamily="49" charset="-128"/>
            </a:endParaRPr>
          </a:p>
        </p:txBody>
      </p:sp>
      <p:sp>
        <p:nvSpPr>
          <p:cNvPr id="13" name="四角形吹き出し 10">
            <a:extLst>
              <a:ext uri="{FF2B5EF4-FFF2-40B4-BE49-F238E27FC236}">
                <a16:creationId xmlns:a16="http://schemas.microsoft.com/office/drawing/2014/main" id="{0D18313F-C750-6250-8B37-DE421A4AF214}"/>
              </a:ext>
            </a:extLst>
          </p:cNvPr>
          <p:cNvSpPr/>
          <p:nvPr/>
        </p:nvSpPr>
        <p:spPr>
          <a:xfrm>
            <a:off x="5252244" y="2632374"/>
            <a:ext cx="3436609" cy="2237307"/>
          </a:xfrm>
          <a:prstGeom prst="wedgeRectCallout">
            <a:avLst>
              <a:gd name="adj1" fmla="val -75899"/>
              <a:gd name="adj2" fmla="val 64719"/>
            </a:avLst>
          </a:prstGeom>
        </p:spPr>
        <p:style>
          <a:lnRef idx="2">
            <a:schemeClr val="accent6"/>
          </a:lnRef>
          <a:fillRef idx="1">
            <a:schemeClr val="lt1"/>
          </a:fillRef>
          <a:effectRef idx="0">
            <a:schemeClr val="accent6"/>
          </a:effectRef>
          <a:fontRef idx="minor">
            <a:schemeClr val="dk1"/>
          </a:fontRef>
        </p:style>
        <p:txBody>
          <a:bodyPr lIns="216000" rIns="180000" rtlCol="0" anchor="ctr"/>
          <a:lstStyle/>
          <a:p>
            <a:r>
              <a:rPr kumimoji="1" lang="ja-JP" altLang="en-US" sz="1300" dirty="0">
                <a:latin typeface="BIZ UDゴシック" panose="020B0400000000000000" pitchFamily="49" charset="-128"/>
                <a:ea typeface="BIZ UDゴシック" panose="020B0400000000000000" pitchFamily="49" charset="-128"/>
              </a:rPr>
              <a:t>実証研究においては、日本は都市人口１億人、１人あたり</a:t>
            </a:r>
            <a:r>
              <a:rPr kumimoji="1" lang="en-US" altLang="ja-JP" sz="1300" dirty="0">
                <a:latin typeface="BIZ UDゴシック" panose="020B0400000000000000" pitchFamily="49" charset="-128"/>
                <a:ea typeface="BIZ UDゴシック" panose="020B0400000000000000" pitchFamily="49" charset="-128"/>
              </a:rPr>
              <a:t>GDP13,400</a:t>
            </a:r>
            <a:r>
              <a:rPr kumimoji="1" lang="ja-JP" altLang="en-US" sz="1300" dirty="0">
                <a:latin typeface="BIZ UDゴシック" panose="020B0400000000000000" pitchFamily="49" charset="-128"/>
                <a:ea typeface="BIZ UDゴシック" panose="020B0400000000000000" pitchFamily="49" charset="-128"/>
              </a:rPr>
              <a:t>ドルの階層に分類されており、</a:t>
            </a:r>
            <a:r>
              <a:rPr kumimoji="1" lang="ja-JP" altLang="en-US" sz="1300" b="1" u="sng" dirty="0">
                <a:latin typeface="BIZ UDゴシック" panose="020B0400000000000000" pitchFamily="49" charset="-128"/>
                <a:ea typeface="BIZ UDゴシック" panose="020B0400000000000000" pitchFamily="49" charset="-128"/>
              </a:rPr>
              <a:t>その場合の人口集中度は、</a:t>
            </a:r>
            <a:r>
              <a:rPr kumimoji="1" lang="en-US" altLang="ja-JP" sz="1300" b="1" u="sng" dirty="0">
                <a:latin typeface="BIZ UDゴシック" panose="020B0400000000000000" pitchFamily="49" charset="-128"/>
                <a:ea typeface="BIZ UDゴシック" panose="020B0400000000000000" pitchFamily="49" charset="-128"/>
              </a:rPr>
              <a:t>【18</a:t>
            </a:r>
            <a:r>
              <a:rPr kumimoji="1" lang="ja-JP" altLang="en-US" sz="1300" b="1" u="sng" dirty="0">
                <a:latin typeface="BIZ UDゴシック" panose="020B0400000000000000" pitchFamily="49" charset="-128"/>
                <a:ea typeface="BIZ UDゴシック" panose="020B0400000000000000" pitchFamily="49" charset="-128"/>
              </a:rPr>
              <a:t>％（２割程度）</a:t>
            </a:r>
            <a:r>
              <a:rPr kumimoji="1" lang="en-US" altLang="ja-JP" sz="1300" b="1" u="sng" dirty="0">
                <a:latin typeface="BIZ UDゴシック" panose="020B0400000000000000" pitchFamily="49" charset="-128"/>
                <a:ea typeface="BIZ UDゴシック" panose="020B0400000000000000" pitchFamily="49" charset="-128"/>
              </a:rPr>
              <a:t>】</a:t>
            </a:r>
            <a:r>
              <a:rPr kumimoji="1" lang="ja-JP" altLang="en-US" sz="1300" b="1" u="sng" dirty="0">
                <a:latin typeface="BIZ UDゴシック" panose="020B0400000000000000" pitchFamily="49" charset="-128"/>
                <a:ea typeface="BIZ UDゴシック" panose="020B0400000000000000" pitchFamily="49" charset="-128"/>
              </a:rPr>
              <a:t>が最適とされている。</a:t>
            </a:r>
            <a:endParaRPr kumimoji="1" lang="en-US" altLang="ja-JP" sz="1300" b="1" u="sng" dirty="0">
              <a:latin typeface="BIZ UDゴシック" panose="020B0400000000000000" pitchFamily="49" charset="-128"/>
              <a:ea typeface="BIZ UDゴシック" panose="020B0400000000000000" pitchFamily="49" charset="-128"/>
            </a:endParaRPr>
          </a:p>
          <a:p>
            <a:r>
              <a:rPr kumimoji="1" lang="ja-JP" altLang="en-US" sz="1300" dirty="0">
                <a:latin typeface="BIZ UDゴシック" panose="020B0400000000000000" pitchFamily="49" charset="-128"/>
                <a:ea typeface="BIZ UDゴシック" panose="020B0400000000000000" pitchFamily="49" charset="-128"/>
              </a:rPr>
              <a:t>これにあてはめると、</a:t>
            </a:r>
            <a:r>
              <a:rPr kumimoji="1" lang="ja-JP" altLang="en-US" sz="1300" b="1" u="sng" dirty="0">
                <a:latin typeface="BIZ UDゴシック" panose="020B0400000000000000" pitchFamily="49" charset="-128"/>
                <a:ea typeface="BIZ UDゴシック" panose="020B0400000000000000" pitchFamily="49" charset="-128"/>
              </a:rPr>
              <a:t>現状、首都圏</a:t>
            </a:r>
            <a:r>
              <a:rPr kumimoji="1" lang="ja-JP" altLang="en-US" sz="1300" b="1" dirty="0">
                <a:latin typeface="BIZ UDゴシック" panose="020B0400000000000000" pitchFamily="49" charset="-128"/>
                <a:ea typeface="BIZ UDゴシック" panose="020B0400000000000000" pitchFamily="49" charset="-128"/>
              </a:rPr>
              <a:t>（１都３県）</a:t>
            </a:r>
            <a:r>
              <a:rPr kumimoji="1" lang="ja-JP" altLang="en-US" sz="1300" b="1" u="sng" dirty="0">
                <a:latin typeface="BIZ UDゴシック" panose="020B0400000000000000" pitchFamily="49" charset="-128"/>
                <a:ea typeface="BIZ UDゴシック" panose="020B0400000000000000" pitchFamily="49" charset="-128"/>
              </a:rPr>
              <a:t>の人口集中度が約</a:t>
            </a:r>
            <a:r>
              <a:rPr kumimoji="1" lang="en-US" altLang="ja-JP" sz="1300" b="1" u="sng" dirty="0">
                <a:latin typeface="BIZ UDゴシック" panose="020B0400000000000000" pitchFamily="49" charset="-128"/>
                <a:ea typeface="BIZ UDゴシック" panose="020B0400000000000000" pitchFamily="49" charset="-128"/>
              </a:rPr>
              <a:t>31</a:t>
            </a:r>
            <a:r>
              <a:rPr kumimoji="1" lang="ja-JP" altLang="en-US" sz="1300" b="1" u="sng" dirty="0">
                <a:latin typeface="BIZ UDゴシック" panose="020B0400000000000000" pitchFamily="49" charset="-128"/>
                <a:ea typeface="BIZ UDゴシック" panose="020B0400000000000000" pitchFamily="49" charset="-128"/>
              </a:rPr>
              <a:t>％</a:t>
            </a:r>
            <a:r>
              <a:rPr kumimoji="1" lang="en-US" altLang="ja-JP" sz="1300" b="1" dirty="0">
                <a:latin typeface="BIZ UDゴシック" panose="020B0400000000000000" pitchFamily="49" charset="-128"/>
                <a:ea typeface="BIZ UDゴシック" panose="020B0400000000000000" pitchFamily="49" charset="-128"/>
              </a:rPr>
              <a:t>※</a:t>
            </a:r>
            <a:r>
              <a:rPr kumimoji="1" lang="ja-JP" altLang="en-US" sz="1300" b="1" dirty="0">
                <a:latin typeface="BIZ UDゴシック" panose="020B0400000000000000" pitchFamily="49" charset="-128"/>
                <a:ea typeface="BIZ UDゴシック" panose="020B0400000000000000" pitchFamily="49" charset="-128"/>
              </a:rPr>
              <a:t>であることから、</a:t>
            </a:r>
            <a:r>
              <a:rPr kumimoji="1" lang="ja-JP" altLang="en-US" sz="1300" b="1" u="sng" dirty="0">
                <a:latin typeface="BIZ UDゴシック" panose="020B0400000000000000" pitchFamily="49" charset="-128"/>
                <a:ea typeface="BIZ UDゴシック" panose="020B0400000000000000" pitchFamily="49" charset="-128"/>
              </a:rPr>
              <a:t>過剰な状態とみなされる。</a:t>
            </a:r>
            <a:endParaRPr kumimoji="1" lang="en-US" altLang="ja-JP" sz="1300" b="1" u="sng" dirty="0">
              <a:latin typeface="BIZ UDゴシック" panose="020B0400000000000000" pitchFamily="49" charset="-128"/>
              <a:ea typeface="BIZ UDゴシック" panose="020B0400000000000000" pitchFamily="49" charset="-128"/>
            </a:endParaRPr>
          </a:p>
          <a:p>
            <a:r>
              <a:rPr kumimoji="1" lang="en-US" altLang="ja-JP" sz="800" dirty="0">
                <a:latin typeface="BIZ UDゴシック" panose="020B0400000000000000" pitchFamily="49" charset="-128"/>
                <a:ea typeface="BIZ UDゴシック" panose="020B0400000000000000" pitchFamily="49" charset="-128"/>
              </a:rPr>
              <a:t>※</a:t>
            </a:r>
            <a:r>
              <a:rPr kumimoji="1" lang="ja-JP" altLang="en-US" sz="800" dirty="0">
                <a:latin typeface="BIZ UDゴシック" panose="020B0400000000000000" pitchFamily="49" charset="-128"/>
                <a:ea typeface="BIZ UDゴシック" panose="020B0400000000000000" pitchFamily="49" charset="-128"/>
              </a:rPr>
              <a:t>　都市人口は国連「</a:t>
            </a:r>
            <a:r>
              <a:rPr kumimoji="1" lang="en-US" altLang="ja-JP" sz="800" dirty="0">
                <a:latin typeface="BIZ UDゴシック" panose="020B0400000000000000" pitchFamily="49" charset="-128"/>
                <a:ea typeface="BIZ UDゴシック" panose="020B0400000000000000" pitchFamily="49" charset="-128"/>
              </a:rPr>
              <a:t>World Urbanization Prospects</a:t>
            </a:r>
            <a:r>
              <a:rPr kumimoji="1" lang="ja-JP" altLang="en-US" sz="800" dirty="0">
                <a:latin typeface="BIZ UDゴシック" panose="020B0400000000000000" pitchFamily="49" charset="-128"/>
                <a:ea typeface="BIZ UDゴシック" panose="020B0400000000000000" pitchFamily="49" charset="-128"/>
              </a:rPr>
              <a:t>」、首都圏の人口は総務省「国勢調査」をもとに計算</a:t>
            </a:r>
          </a:p>
        </p:txBody>
      </p:sp>
      <p:sp>
        <p:nvSpPr>
          <p:cNvPr id="8" name="矢印: 右 7">
            <a:extLst>
              <a:ext uri="{FF2B5EF4-FFF2-40B4-BE49-F238E27FC236}">
                <a16:creationId xmlns:a16="http://schemas.microsoft.com/office/drawing/2014/main" id="{79B1AFE9-FE65-594E-85FF-1AFC9225956F}"/>
              </a:ext>
            </a:extLst>
          </p:cNvPr>
          <p:cNvSpPr/>
          <p:nvPr/>
        </p:nvSpPr>
        <p:spPr>
          <a:xfrm rot="5400000">
            <a:off x="6777563" y="4448853"/>
            <a:ext cx="258133" cy="83481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BIZ UDゴシック" panose="020B0400000000000000" pitchFamily="49" charset="-128"/>
              <a:ea typeface="BIZ UDゴシック" panose="020B0400000000000000" pitchFamily="49" charset="-128"/>
            </a:endParaRPr>
          </a:p>
        </p:txBody>
      </p:sp>
      <p:sp>
        <p:nvSpPr>
          <p:cNvPr id="9" name="正方形/長方形 8">
            <a:extLst>
              <a:ext uri="{FF2B5EF4-FFF2-40B4-BE49-F238E27FC236}">
                <a16:creationId xmlns:a16="http://schemas.microsoft.com/office/drawing/2014/main" id="{56834C4D-B4CA-6AC3-6672-A472B2A24837}"/>
              </a:ext>
            </a:extLst>
          </p:cNvPr>
          <p:cNvSpPr/>
          <p:nvPr/>
        </p:nvSpPr>
        <p:spPr>
          <a:xfrm>
            <a:off x="275842" y="353954"/>
            <a:ext cx="8592316" cy="6139552"/>
          </a:xfrm>
          <a:prstGeom prst="rect">
            <a:avLst/>
          </a:prstGeom>
          <a:noFill/>
          <a:ln w="12700">
            <a:solidFill>
              <a:schemeClr val="tx1"/>
            </a:solidFill>
            <a:prstDash val="sysDash"/>
          </a:ln>
        </p:spPr>
        <p:style>
          <a:lnRef idx="2">
            <a:schemeClr val="accent6"/>
          </a:lnRef>
          <a:fillRef idx="1">
            <a:schemeClr val="lt1"/>
          </a:fillRef>
          <a:effectRef idx="0">
            <a:schemeClr val="accent6"/>
          </a:effectRef>
          <a:fontRef idx="minor">
            <a:schemeClr val="dk1"/>
          </a:fontRef>
        </p:style>
        <p:txBody>
          <a:bodyPr rtlCol="0" anchor="ctr"/>
          <a:lstStyle/>
          <a:p>
            <a:endParaRPr lang="en-US" altLang="ja-JP" sz="1400" dirty="0">
              <a:solidFill>
                <a:schemeClr val="tx1"/>
              </a:solidFill>
              <a:latin typeface="BIZ UDゴシック" panose="020B0400000000000000" pitchFamily="49" charset="-128"/>
              <a:ea typeface="BIZ UDゴシック" panose="020B0400000000000000" pitchFamily="49" charset="-128"/>
              <a:cs typeface="Meiryo UI" panose="020B0604030504040204" pitchFamily="50" charset="-128"/>
            </a:endParaRPr>
          </a:p>
        </p:txBody>
      </p:sp>
      <p:sp>
        <p:nvSpPr>
          <p:cNvPr id="4" name="楕円 3"/>
          <p:cNvSpPr/>
          <p:nvPr/>
        </p:nvSpPr>
        <p:spPr>
          <a:xfrm>
            <a:off x="3812408" y="5020274"/>
            <a:ext cx="609601" cy="994150"/>
          </a:xfrm>
          <a:prstGeom prst="ellipse">
            <a:avLst/>
          </a:prstGeom>
          <a:noFill/>
          <a:ln w="57150">
            <a:solidFill>
              <a:srgbClr val="FF0000">
                <a:alpha val="76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BIZ UDゴシック" panose="020B0400000000000000" pitchFamily="49" charset="-128"/>
              <a:ea typeface="BIZ UDゴシック" panose="020B0400000000000000" pitchFamily="49" charset="-128"/>
            </a:endParaRPr>
          </a:p>
        </p:txBody>
      </p:sp>
    </p:spTree>
    <p:extLst>
      <p:ext uri="{BB962C8B-B14F-4D97-AF65-F5344CB8AC3E}">
        <p14:creationId xmlns:p14="http://schemas.microsoft.com/office/powerpoint/2010/main" val="347677632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正方形/長方形 29"/>
          <p:cNvSpPr/>
          <p:nvPr/>
        </p:nvSpPr>
        <p:spPr>
          <a:xfrm>
            <a:off x="476239" y="626195"/>
            <a:ext cx="8297540" cy="1835544"/>
          </a:xfrm>
          <a:prstGeom prst="rect">
            <a:avLst/>
          </a:prstGeom>
          <a:noFill/>
          <a:ln w="12700">
            <a:noFill/>
            <a:prstDash val="sysDash"/>
          </a:ln>
        </p:spPr>
        <p:style>
          <a:lnRef idx="2">
            <a:schemeClr val="accent6"/>
          </a:lnRef>
          <a:fillRef idx="1">
            <a:schemeClr val="lt1"/>
          </a:fillRef>
          <a:effectRef idx="0">
            <a:schemeClr val="accent6"/>
          </a:effectRef>
          <a:fontRef idx="minor">
            <a:schemeClr val="dk1"/>
          </a:fontRef>
        </p:style>
        <p:txBody>
          <a:bodyPr rtlCol="0" anchor="ctr"/>
          <a:lstStyle/>
          <a:p>
            <a:r>
              <a:rPr lang="ja-JP" altLang="en-US" sz="1400" dirty="0">
                <a:solidFill>
                  <a:schemeClr val="tx1"/>
                </a:solidFill>
                <a:latin typeface="BIZ UDゴシック" panose="020B0400000000000000" pitchFamily="49" charset="-128"/>
                <a:ea typeface="BIZ UDゴシック" panose="020B0400000000000000" pitchFamily="49" charset="-128"/>
                <a:cs typeface="Meiryo UI" panose="020B0604030504040204" pitchFamily="50" charset="-128"/>
              </a:rPr>
              <a:t>イギリスの</a:t>
            </a:r>
            <a:r>
              <a:rPr lang="en-US" altLang="ja-JP" sz="1400" dirty="0">
                <a:solidFill>
                  <a:schemeClr val="tx1"/>
                </a:solidFill>
                <a:latin typeface="BIZ UDゴシック" panose="020B0400000000000000" pitchFamily="49" charset="-128"/>
                <a:ea typeface="BIZ UDゴシック" panose="020B0400000000000000" pitchFamily="49" charset="-128"/>
                <a:cs typeface="Meiryo UI" panose="020B0604030504040204" pitchFamily="50" charset="-128"/>
              </a:rPr>
              <a:t>Parkinson</a:t>
            </a:r>
            <a:r>
              <a:rPr lang="ja-JP" altLang="en-US" sz="1400" dirty="0">
                <a:solidFill>
                  <a:schemeClr val="tx1"/>
                </a:solidFill>
                <a:latin typeface="BIZ UDゴシック" panose="020B0400000000000000" pitchFamily="49" charset="-128"/>
                <a:ea typeface="BIZ UDゴシック" panose="020B0400000000000000" pitchFamily="49" charset="-128"/>
                <a:cs typeface="Meiryo UI" panose="020B0604030504040204" pitchFamily="50" charset="-128"/>
              </a:rPr>
              <a:t>らの研究</a:t>
            </a:r>
            <a:r>
              <a:rPr lang="en-US" altLang="ja-JP" sz="1400" dirty="0">
                <a:solidFill>
                  <a:schemeClr val="tx1"/>
                </a:solidFill>
                <a:latin typeface="BIZ UDゴシック" panose="020B0400000000000000" pitchFamily="49" charset="-128"/>
                <a:ea typeface="BIZ UDゴシック" panose="020B0400000000000000" pitchFamily="49" charset="-128"/>
                <a:cs typeface="Meiryo UI" panose="020B0604030504040204" pitchFamily="50" charset="-128"/>
              </a:rPr>
              <a:t>(2012)</a:t>
            </a:r>
            <a:r>
              <a:rPr lang="ja-JP" altLang="en-US" sz="1400" dirty="0">
                <a:solidFill>
                  <a:schemeClr val="tx1"/>
                </a:solidFill>
                <a:latin typeface="BIZ UDゴシック" panose="020B0400000000000000" pitchFamily="49" charset="-128"/>
                <a:ea typeface="BIZ UDゴシック" panose="020B0400000000000000" pitchFamily="49" charset="-128"/>
                <a:cs typeface="Meiryo UI" panose="020B0604030504040204" pitchFamily="50" charset="-128"/>
              </a:rPr>
              <a:t>によると、</a:t>
            </a:r>
            <a:r>
              <a:rPr lang="en-US" altLang="ja-JP" sz="1400" dirty="0">
                <a:solidFill>
                  <a:schemeClr val="tx1"/>
                </a:solidFill>
                <a:latin typeface="BIZ UDゴシック" panose="020B0400000000000000" pitchFamily="49" charset="-128"/>
                <a:ea typeface="BIZ UDゴシック" panose="020B0400000000000000" pitchFamily="49" charset="-128"/>
                <a:cs typeface="Meiryo UI" panose="020B0604030504040204" pitchFamily="50" charset="-128"/>
              </a:rPr>
              <a:t>31</a:t>
            </a:r>
            <a:r>
              <a:rPr lang="ja-JP" altLang="en-US" sz="1400" dirty="0">
                <a:solidFill>
                  <a:schemeClr val="tx1"/>
                </a:solidFill>
                <a:latin typeface="BIZ UDゴシック" panose="020B0400000000000000" pitchFamily="49" charset="-128"/>
                <a:ea typeface="BIZ UDゴシック" panose="020B0400000000000000" pitchFamily="49" charset="-128"/>
                <a:cs typeface="Meiryo UI" panose="020B0604030504040204" pitchFamily="50" charset="-128"/>
              </a:rPr>
              <a:t>か国の</a:t>
            </a:r>
            <a:r>
              <a:rPr lang="en-US" altLang="ja-JP" sz="1400" dirty="0">
                <a:solidFill>
                  <a:schemeClr val="tx1"/>
                </a:solidFill>
                <a:latin typeface="BIZ UDゴシック" panose="020B0400000000000000" pitchFamily="49" charset="-128"/>
                <a:ea typeface="BIZ UDゴシック" panose="020B0400000000000000" pitchFamily="49" charset="-128"/>
                <a:cs typeface="Meiryo UI" panose="020B0604030504040204" pitchFamily="50" charset="-128"/>
              </a:rPr>
              <a:t>124</a:t>
            </a:r>
            <a:r>
              <a:rPr lang="ja-JP" altLang="en-US" sz="1400" dirty="0">
                <a:solidFill>
                  <a:schemeClr val="tx1"/>
                </a:solidFill>
                <a:latin typeface="BIZ UDゴシック" panose="020B0400000000000000" pitchFamily="49" charset="-128"/>
                <a:ea typeface="BIZ UDゴシック" panose="020B0400000000000000" pitchFamily="49" charset="-128"/>
                <a:cs typeface="Meiryo UI" panose="020B0604030504040204" pitchFamily="50" charset="-128"/>
              </a:rPr>
              <a:t>の第二階層都市と首都のデータ分析、</a:t>
            </a:r>
            <a:r>
              <a:rPr lang="en-US" altLang="ja-JP" sz="1400" dirty="0">
                <a:solidFill>
                  <a:schemeClr val="tx1"/>
                </a:solidFill>
                <a:latin typeface="BIZ UDゴシック" panose="020B0400000000000000" pitchFamily="49" charset="-128"/>
                <a:ea typeface="BIZ UDゴシック" panose="020B0400000000000000" pitchFamily="49" charset="-128"/>
                <a:cs typeface="Meiryo UI" panose="020B0604030504040204" pitchFamily="50" charset="-128"/>
              </a:rPr>
              <a:t>EU</a:t>
            </a:r>
            <a:r>
              <a:rPr lang="ja-JP" altLang="en-US" sz="1400" dirty="0">
                <a:solidFill>
                  <a:schemeClr val="tx1"/>
                </a:solidFill>
                <a:latin typeface="BIZ UDゴシック" panose="020B0400000000000000" pitchFamily="49" charset="-128"/>
                <a:ea typeface="BIZ UDゴシック" panose="020B0400000000000000" pitchFamily="49" charset="-128"/>
                <a:cs typeface="Meiryo UI" panose="020B0604030504040204" pitchFamily="50" charset="-128"/>
              </a:rPr>
              <a:t>地域の９都市を対象としたケーススタディなどを用いた分析の結果、</a:t>
            </a:r>
            <a:r>
              <a:rPr lang="ja-JP" altLang="en-US" sz="1400" b="1" u="sng" dirty="0">
                <a:solidFill>
                  <a:schemeClr val="tx1"/>
                </a:solidFill>
                <a:latin typeface="BIZ UDゴシック" panose="020B0400000000000000" pitchFamily="49" charset="-128"/>
                <a:ea typeface="BIZ UDゴシック" panose="020B0400000000000000" pitchFamily="49" charset="-128"/>
                <a:cs typeface="Meiryo UI" panose="020B0604030504040204" pitchFamily="50" charset="-128"/>
              </a:rPr>
              <a:t>突出した首都をもつよりも、むしろ高い経済パフォーマンスを持つ第二階層都市を多く形成することによって潜在的な経済力を総力として強化すべき</a:t>
            </a:r>
            <a:r>
              <a:rPr lang="ja-JP" altLang="en-US" sz="1400" dirty="0">
                <a:solidFill>
                  <a:schemeClr val="tx1"/>
                </a:solidFill>
                <a:latin typeface="BIZ UDゴシック" panose="020B0400000000000000" pitchFamily="49" charset="-128"/>
                <a:ea typeface="BIZ UDゴシック" panose="020B0400000000000000" pitchFamily="49" charset="-128"/>
                <a:cs typeface="Meiryo UI" panose="020B0604030504040204" pitchFamily="50" charset="-128"/>
              </a:rPr>
              <a:t>であるとされている。そして、</a:t>
            </a:r>
            <a:r>
              <a:rPr lang="ja-JP" altLang="en-US" sz="1400" b="1" u="sng" dirty="0">
                <a:solidFill>
                  <a:schemeClr val="tx1"/>
                </a:solidFill>
                <a:latin typeface="BIZ UDゴシック" panose="020B0400000000000000" pitchFamily="49" charset="-128"/>
                <a:ea typeface="BIZ UDゴシック" panose="020B0400000000000000" pitchFamily="49" charset="-128"/>
                <a:cs typeface="Meiryo UI" panose="020B0604030504040204" pitchFamily="50" charset="-128"/>
              </a:rPr>
              <a:t>第二階層都市</a:t>
            </a:r>
            <a:r>
              <a:rPr lang="ja-JP" altLang="en-US" sz="1400" dirty="0">
                <a:solidFill>
                  <a:schemeClr val="tx1"/>
                </a:solidFill>
                <a:latin typeface="BIZ UDゴシック" panose="020B0400000000000000" pitchFamily="49" charset="-128"/>
                <a:ea typeface="BIZ UDゴシック" panose="020B0400000000000000" pitchFamily="49" charset="-128"/>
                <a:cs typeface="Meiryo UI" panose="020B0604030504040204" pitchFamily="50" charset="-128"/>
              </a:rPr>
              <a:t>が持っている産業活動、民間資本や社会資本、人的資本、創造性といった大きなストックを活用しないのは損であり、</a:t>
            </a:r>
            <a:r>
              <a:rPr lang="ja-JP" altLang="en-US" sz="1400" b="1" u="sng" dirty="0">
                <a:solidFill>
                  <a:schemeClr val="tx1"/>
                </a:solidFill>
                <a:latin typeface="BIZ UDゴシック" panose="020B0400000000000000" pitchFamily="49" charset="-128"/>
                <a:ea typeface="BIZ UDゴシック" panose="020B0400000000000000" pitchFamily="49" charset="-128"/>
                <a:cs typeface="Meiryo UI" panose="020B0604030504040204" pitchFamily="50" charset="-128"/>
              </a:rPr>
              <a:t>これらの都市が適切なインフラ、権限と財源を持ちさえすれば、首都に匹敵する集積の経済を持ちうる</a:t>
            </a:r>
            <a:r>
              <a:rPr lang="ja-JP" altLang="en-US" sz="1400" dirty="0">
                <a:solidFill>
                  <a:schemeClr val="tx1"/>
                </a:solidFill>
                <a:latin typeface="BIZ UDゴシック" panose="020B0400000000000000" pitchFamily="49" charset="-128"/>
                <a:ea typeface="BIZ UDゴシック" panose="020B0400000000000000" pitchFamily="49" charset="-128"/>
                <a:cs typeface="Meiryo UI" panose="020B0604030504040204" pitchFamily="50" charset="-128"/>
              </a:rPr>
              <a:t>とされ、</a:t>
            </a:r>
            <a:r>
              <a:rPr lang="ja-JP" altLang="en-US" sz="1400" b="1" u="sng" dirty="0">
                <a:solidFill>
                  <a:schemeClr val="tx1"/>
                </a:solidFill>
                <a:latin typeface="BIZ UDゴシック" panose="020B0400000000000000" pitchFamily="49" charset="-128"/>
                <a:ea typeface="BIZ UDゴシック" panose="020B0400000000000000" pitchFamily="49" charset="-128"/>
                <a:cs typeface="Meiryo UI" panose="020B0604030504040204" pitchFamily="50" charset="-128"/>
              </a:rPr>
              <a:t>責任、権限、リソース、投資を一都市に集中させるのではなく、様々な都市に分散させ、高いパフォーマンスを促進することが国家的利益を生み出す</a:t>
            </a:r>
            <a:r>
              <a:rPr lang="ja-JP" altLang="en-US" sz="1400" dirty="0">
                <a:solidFill>
                  <a:schemeClr val="tx1"/>
                </a:solidFill>
                <a:latin typeface="BIZ UDゴシック" panose="020B0400000000000000" pitchFamily="49" charset="-128"/>
                <a:ea typeface="BIZ UDゴシック" panose="020B0400000000000000" pitchFamily="49" charset="-128"/>
                <a:cs typeface="Meiryo UI" panose="020B0604030504040204" pitchFamily="50" charset="-128"/>
              </a:rPr>
              <a:t>、との分析がなされている。</a:t>
            </a:r>
            <a:endParaRPr lang="en-US" altLang="ja-JP" sz="1400" dirty="0">
              <a:solidFill>
                <a:schemeClr val="tx1"/>
              </a:solidFill>
              <a:latin typeface="BIZ UDゴシック" panose="020B0400000000000000" pitchFamily="49" charset="-128"/>
              <a:ea typeface="BIZ UDゴシック" panose="020B0400000000000000" pitchFamily="49" charset="-128"/>
              <a:cs typeface="Meiryo UI" panose="020B0604030504040204" pitchFamily="50" charset="-128"/>
            </a:endParaRPr>
          </a:p>
        </p:txBody>
      </p:sp>
      <p:sp>
        <p:nvSpPr>
          <p:cNvPr id="31" name="テキスト ボックス 30"/>
          <p:cNvSpPr txBox="1"/>
          <p:nvPr/>
        </p:nvSpPr>
        <p:spPr>
          <a:xfrm>
            <a:off x="374590" y="2495461"/>
            <a:ext cx="3654832" cy="307777"/>
          </a:xfrm>
          <a:prstGeom prst="rect">
            <a:avLst/>
          </a:prstGeom>
          <a:noFill/>
        </p:spPr>
        <p:txBody>
          <a:bodyPr wrap="square" rtlCol="0">
            <a:spAutoFit/>
          </a:bodyPr>
          <a:lstStyle/>
          <a:p>
            <a:r>
              <a:rPr kumimoji="1" lang="ja-JP" altLang="en-US" sz="1400" b="1" dirty="0">
                <a:latin typeface="BIZ UDゴシック" panose="020B0400000000000000" pitchFamily="49" charset="-128"/>
                <a:ea typeface="BIZ UDゴシック" panose="020B0400000000000000" pitchFamily="49" charset="-128"/>
              </a:rPr>
              <a:t>■</a:t>
            </a:r>
            <a:r>
              <a:rPr lang="ja-JP" altLang="en-US" sz="1400" b="1" dirty="0">
                <a:latin typeface="BIZ UDゴシック" panose="020B0400000000000000" pitchFamily="49" charset="-128"/>
                <a:ea typeface="BIZ UDゴシック" panose="020B0400000000000000" pitchFamily="49" charset="-128"/>
              </a:rPr>
              <a:t>　</a:t>
            </a:r>
            <a:r>
              <a:rPr lang="en-US" altLang="ja-JP" sz="1400" b="1" dirty="0">
                <a:latin typeface="BIZ UDゴシック" panose="020B0400000000000000" pitchFamily="49" charset="-128"/>
                <a:ea typeface="BIZ UDゴシック" panose="020B0400000000000000" pitchFamily="49" charset="-128"/>
              </a:rPr>
              <a:t>31</a:t>
            </a:r>
            <a:r>
              <a:rPr lang="ja-JP" altLang="en-US" sz="1400" b="1" dirty="0">
                <a:latin typeface="BIZ UDゴシック" panose="020B0400000000000000" pitchFamily="49" charset="-128"/>
                <a:ea typeface="BIZ UDゴシック" panose="020B0400000000000000" pitchFamily="49" charset="-128"/>
              </a:rPr>
              <a:t>か国</a:t>
            </a:r>
            <a:r>
              <a:rPr lang="en-US" altLang="ja-JP" sz="1400" b="1" dirty="0">
                <a:latin typeface="BIZ UDゴシック" panose="020B0400000000000000" pitchFamily="49" charset="-128"/>
                <a:ea typeface="BIZ UDゴシック" panose="020B0400000000000000" pitchFamily="49" charset="-128"/>
              </a:rPr>
              <a:t>124</a:t>
            </a:r>
            <a:r>
              <a:rPr lang="ja-JP" altLang="en-US" sz="1400" b="1" dirty="0">
                <a:latin typeface="BIZ UDゴシック" panose="020B0400000000000000" pitchFamily="49" charset="-128"/>
                <a:ea typeface="BIZ UDゴシック" panose="020B0400000000000000" pitchFamily="49" charset="-128"/>
              </a:rPr>
              <a:t>の第二階層都市と首都の分析</a:t>
            </a:r>
          </a:p>
        </p:txBody>
      </p:sp>
      <p:sp>
        <p:nvSpPr>
          <p:cNvPr id="33" name="テキスト ボックス 32">
            <a:extLst>
              <a:ext uri="{FF2B5EF4-FFF2-40B4-BE49-F238E27FC236}">
                <a16:creationId xmlns:a16="http://schemas.microsoft.com/office/drawing/2014/main" id="{C04CD1B5-F732-4A5C-A8C2-0AE547D85819}"/>
              </a:ext>
            </a:extLst>
          </p:cNvPr>
          <p:cNvSpPr txBox="1"/>
          <p:nvPr/>
        </p:nvSpPr>
        <p:spPr>
          <a:xfrm>
            <a:off x="3034748" y="6611551"/>
            <a:ext cx="6300199" cy="261610"/>
          </a:xfrm>
          <a:prstGeom prst="rect">
            <a:avLst/>
          </a:prstGeom>
          <a:noFill/>
        </p:spPr>
        <p:txBody>
          <a:bodyPr wrap="square" rtlCol="0">
            <a:spAutoFit/>
          </a:bodyPr>
          <a:lstStyle/>
          <a:p>
            <a:r>
              <a:rPr lang="ja-JP" altLang="en-US" sz="1100" dirty="0">
                <a:latin typeface="BIZ UDゴシック" panose="020B0400000000000000" pitchFamily="49" charset="-128"/>
                <a:ea typeface="BIZ UDゴシック" panose="020B0400000000000000" pitchFamily="49" charset="-128"/>
              </a:rPr>
              <a:t>出典：</a:t>
            </a:r>
            <a:r>
              <a:rPr lang="en-US" altLang="ja-JP" sz="1100" dirty="0">
                <a:latin typeface="BIZ UDゴシック" panose="020B0400000000000000" pitchFamily="49" charset="-128"/>
                <a:ea typeface="BIZ UDゴシック" panose="020B0400000000000000" pitchFamily="49" charset="-128"/>
              </a:rPr>
              <a:t>Parkinson et al.(2012)</a:t>
            </a:r>
            <a:r>
              <a:rPr lang="ja-JP" altLang="en-US" sz="1100" dirty="0">
                <a:latin typeface="BIZ UDゴシック" panose="020B0400000000000000" pitchFamily="49" charset="-128"/>
                <a:ea typeface="BIZ UDゴシック" panose="020B0400000000000000" pitchFamily="49" charset="-128"/>
              </a:rPr>
              <a:t>、翻訳は林宜嗣「東京一極集中と第二階層都市の再生」を参照</a:t>
            </a:r>
          </a:p>
        </p:txBody>
      </p:sp>
      <p:sp>
        <p:nvSpPr>
          <p:cNvPr id="2" name="スライド番号プレースホルダー 1"/>
          <p:cNvSpPr>
            <a:spLocks noGrp="1"/>
          </p:cNvSpPr>
          <p:nvPr>
            <p:ph type="sldNum" sz="quarter" idx="12"/>
          </p:nvPr>
        </p:nvSpPr>
        <p:spPr>
          <a:xfrm>
            <a:off x="7151564" y="6344107"/>
            <a:ext cx="2057400" cy="365125"/>
          </a:xfrm>
        </p:spPr>
        <p:txBody>
          <a:bodyPr/>
          <a:lstStyle/>
          <a:p>
            <a:fld id="{50F88186-B17D-4CE3-A887-D91699CF601C}" type="slidenum">
              <a:rPr kumimoji="1" lang="ja-JP" altLang="en-US" smtClean="0"/>
              <a:t>30</a:t>
            </a:fld>
            <a:endParaRPr kumimoji="1" lang="ja-JP" altLang="en-US"/>
          </a:p>
        </p:txBody>
      </p:sp>
      <p:sp>
        <p:nvSpPr>
          <p:cNvPr id="24" name="正方形/長方形 23"/>
          <p:cNvSpPr/>
          <p:nvPr/>
        </p:nvSpPr>
        <p:spPr>
          <a:xfrm>
            <a:off x="214928" y="215817"/>
            <a:ext cx="11325197" cy="353943"/>
          </a:xfrm>
          <a:prstGeom prst="rect">
            <a:avLst/>
          </a:prstGeom>
        </p:spPr>
        <p:txBody>
          <a:bodyPr wrap="square">
            <a:spAutoFit/>
          </a:bodyPr>
          <a:lstStyle/>
          <a:p>
            <a:r>
              <a:rPr lang="ja-JP" altLang="en-US" sz="1700" b="1" dirty="0">
                <a:latin typeface="BIZ UDゴシック" panose="020B0400000000000000" pitchFamily="49" charset="-128"/>
                <a:ea typeface="BIZ UDゴシック" panose="020B0400000000000000" pitchFamily="49" charset="-128"/>
              </a:rPr>
              <a:t>　参考②：第二階層都市の発展の重要性（海外の研究例）</a:t>
            </a:r>
            <a:endParaRPr lang="en-US" altLang="ja-JP" sz="1700" b="1" dirty="0">
              <a:latin typeface="BIZ UDゴシック" panose="020B0400000000000000" pitchFamily="49" charset="-128"/>
              <a:ea typeface="BIZ UDゴシック" panose="020B0400000000000000" pitchFamily="49" charset="-128"/>
            </a:endParaRPr>
          </a:p>
        </p:txBody>
      </p:sp>
      <p:sp>
        <p:nvSpPr>
          <p:cNvPr id="9" name="正方形/長方形 8">
            <a:extLst>
              <a:ext uri="{FF2B5EF4-FFF2-40B4-BE49-F238E27FC236}">
                <a16:creationId xmlns:a16="http://schemas.microsoft.com/office/drawing/2014/main" id="{56834C4D-B4CA-6AC3-6672-A472B2A24837}"/>
              </a:ext>
            </a:extLst>
          </p:cNvPr>
          <p:cNvSpPr/>
          <p:nvPr/>
        </p:nvSpPr>
        <p:spPr>
          <a:xfrm>
            <a:off x="275842" y="205213"/>
            <a:ext cx="8592316" cy="6420874"/>
          </a:xfrm>
          <a:prstGeom prst="rect">
            <a:avLst/>
          </a:prstGeom>
          <a:noFill/>
          <a:ln w="12700">
            <a:solidFill>
              <a:schemeClr val="tx1"/>
            </a:solidFill>
            <a:prstDash val="sysDash"/>
          </a:ln>
        </p:spPr>
        <p:style>
          <a:lnRef idx="2">
            <a:schemeClr val="accent6"/>
          </a:lnRef>
          <a:fillRef idx="1">
            <a:schemeClr val="lt1"/>
          </a:fillRef>
          <a:effectRef idx="0">
            <a:schemeClr val="accent6"/>
          </a:effectRef>
          <a:fontRef idx="minor">
            <a:schemeClr val="dk1"/>
          </a:fontRef>
        </p:style>
        <p:txBody>
          <a:bodyPr rtlCol="0" anchor="ctr"/>
          <a:lstStyle/>
          <a:p>
            <a:endParaRPr lang="en-US" altLang="ja-JP" sz="1400" dirty="0">
              <a:solidFill>
                <a:schemeClr val="tx1"/>
              </a:solidFill>
              <a:latin typeface="BIZ UDゴシック" panose="020B0400000000000000" pitchFamily="49" charset="-128"/>
              <a:ea typeface="BIZ UDゴシック" panose="020B0400000000000000" pitchFamily="49" charset="-128"/>
              <a:cs typeface="Meiryo UI" panose="020B0604030504040204" pitchFamily="50" charset="-128"/>
            </a:endParaRPr>
          </a:p>
        </p:txBody>
      </p:sp>
      <p:pic>
        <p:nvPicPr>
          <p:cNvPr id="11" name="図 10">
            <a:extLst>
              <a:ext uri="{FF2B5EF4-FFF2-40B4-BE49-F238E27FC236}">
                <a16:creationId xmlns:a16="http://schemas.microsoft.com/office/drawing/2014/main" id="{104C8F71-6CCA-7724-3BAA-103557A29B40}"/>
              </a:ext>
            </a:extLst>
          </p:cNvPr>
          <p:cNvPicPr>
            <a:picLocks noChangeAspect="1"/>
          </p:cNvPicPr>
          <p:nvPr/>
        </p:nvPicPr>
        <p:blipFill>
          <a:blip r:embed="rId2"/>
          <a:stretch>
            <a:fillRect/>
          </a:stretch>
        </p:blipFill>
        <p:spPr>
          <a:xfrm>
            <a:off x="4586703" y="3522331"/>
            <a:ext cx="4022816" cy="1345850"/>
          </a:xfrm>
          <a:prstGeom prst="rect">
            <a:avLst/>
          </a:prstGeom>
        </p:spPr>
      </p:pic>
      <p:pic>
        <p:nvPicPr>
          <p:cNvPr id="14" name="図 13">
            <a:extLst>
              <a:ext uri="{FF2B5EF4-FFF2-40B4-BE49-F238E27FC236}">
                <a16:creationId xmlns:a16="http://schemas.microsoft.com/office/drawing/2014/main" id="{C95B0643-D455-76B9-51D0-6EBA0B95D2EB}"/>
              </a:ext>
            </a:extLst>
          </p:cNvPr>
          <p:cNvPicPr>
            <a:picLocks noChangeAspect="1"/>
          </p:cNvPicPr>
          <p:nvPr/>
        </p:nvPicPr>
        <p:blipFill>
          <a:blip r:embed="rId3"/>
          <a:stretch>
            <a:fillRect/>
          </a:stretch>
        </p:blipFill>
        <p:spPr>
          <a:xfrm>
            <a:off x="4557070" y="4995925"/>
            <a:ext cx="4052449" cy="1345850"/>
          </a:xfrm>
          <a:prstGeom prst="rect">
            <a:avLst/>
          </a:prstGeom>
        </p:spPr>
      </p:pic>
      <p:sp>
        <p:nvSpPr>
          <p:cNvPr id="18" name="四角形: 角を丸くする 17">
            <a:extLst>
              <a:ext uri="{FF2B5EF4-FFF2-40B4-BE49-F238E27FC236}">
                <a16:creationId xmlns:a16="http://schemas.microsoft.com/office/drawing/2014/main" id="{49FEF441-982E-37D5-EC53-1A71CC94C6BE}"/>
              </a:ext>
            </a:extLst>
          </p:cNvPr>
          <p:cNvSpPr/>
          <p:nvPr/>
        </p:nvSpPr>
        <p:spPr>
          <a:xfrm>
            <a:off x="4502039" y="3397128"/>
            <a:ext cx="4166372" cy="3048133"/>
          </a:xfrm>
          <a:prstGeom prst="roundRect">
            <a:avLst>
              <a:gd name="adj" fmla="val 5473"/>
            </a:avLst>
          </a:prstGeom>
          <a:noFill/>
          <a:ln w="44450">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latin typeface="BIZ UDゴシック" panose="020B0400000000000000" pitchFamily="49" charset="-128"/>
              <a:ea typeface="BIZ UDゴシック" panose="020B0400000000000000" pitchFamily="49" charset="-128"/>
            </a:endParaRPr>
          </a:p>
        </p:txBody>
      </p:sp>
      <p:sp>
        <p:nvSpPr>
          <p:cNvPr id="19" name="テキスト ボックス 18">
            <a:extLst>
              <a:ext uri="{FF2B5EF4-FFF2-40B4-BE49-F238E27FC236}">
                <a16:creationId xmlns:a16="http://schemas.microsoft.com/office/drawing/2014/main" id="{02B10EAB-CA5E-1894-9F5E-246C249EBA97}"/>
              </a:ext>
            </a:extLst>
          </p:cNvPr>
          <p:cNvSpPr txBox="1"/>
          <p:nvPr/>
        </p:nvSpPr>
        <p:spPr>
          <a:xfrm>
            <a:off x="5042068" y="3532599"/>
            <a:ext cx="2773863" cy="230832"/>
          </a:xfrm>
          <a:prstGeom prst="rect">
            <a:avLst/>
          </a:prstGeom>
          <a:solidFill>
            <a:schemeClr val="bg1"/>
          </a:solidFill>
          <a:ln w="3175">
            <a:solidFill>
              <a:schemeClr val="tx1"/>
            </a:solidFill>
          </a:ln>
        </p:spPr>
        <p:txBody>
          <a:bodyPr wrap="square" rtlCol="0">
            <a:spAutoFit/>
          </a:bodyPr>
          <a:lstStyle/>
          <a:p>
            <a:r>
              <a:rPr lang="ja-JP" altLang="en-US" sz="900" dirty="0">
                <a:latin typeface="BIZ UDゴシック" panose="020B0400000000000000" pitchFamily="49" charset="-128"/>
                <a:ea typeface="BIZ UDゴシック" panose="020B0400000000000000" pitchFamily="49" charset="-128"/>
              </a:rPr>
              <a:t>第二階層都市が首都の</a:t>
            </a:r>
            <a:r>
              <a:rPr lang="en-US" altLang="ja-JP" sz="900" dirty="0">
                <a:latin typeface="BIZ UDゴシック" panose="020B0400000000000000" pitchFamily="49" charset="-128"/>
                <a:ea typeface="BIZ UDゴシック" panose="020B0400000000000000" pitchFamily="49" charset="-128"/>
              </a:rPr>
              <a:t>1.5</a:t>
            </a:r>
            <a:r>
              <a:rPr lang="ja-JP" altLang="en-US" sz="900" dirty="0">
                <a:latin typeface="BIZ UDゴシック" panose="020B0400000000000000" pitchFamily="49" charset="-128"/>
                <a:ea typeface="BIZ UDゴシック" panose="020B0400000000000000" pitchFamily="49" charset="-128"/>
              </a:rPr>
              <a:t>倍以上の成長率を示す国</a:t>
            </a:r>
          </a:p>
        </p:txBody>
      </p:sp>
      <p:sp>
        <p:nvSpPr>
          <p:cNvPr id="20" name="テキスト ボックス 19">
            <a:extLst>
              <a:ext uri="{FF2B5EF4-FFF2-40B4-BE49-F238E27FC236}">
                <a16:creationId xmlns:a16="http://schemas.microsoft.com/office/drawing/2014/main" id="{6038E1FE-90E9-CE23-0BF9-6F303F520B55}"/>
              </a:ext>
            </a:extLst>
          </p:cNvPr>
          <p:cNvSpPr txBox="1"/>
          <p:nvPr/>
        </p:nvSpPr>
        <p:spPr>
          <a:xfrm>
            <a:off x="5048454" y="5088139"/>
            <a:ext cx="2901745" cy="230832"/>
          </a:xfrm>
          <a:prstGeom prst="rect">
            <a:avLst/>
          </a:prstGeom>
          <a:solidFill>
            <a:schemeClr val="bg1"/>
          </a:solidFill>
          <a:ln w="3175">
            <a:solidFill>
              <a:schemeClr val="tx1"/>
            </a:solidFill>
          </a:ln>
        </p:spPr>
        <p:txBody>
          <a:bodyPr wrap="square" rtlCol="0">
            <a:spAutoFit/>
          </a:bodyPr>
          <a:lstStyle/>
          <a:p>
            <a:r>
              <a:rPr lang="ja-JP" altLang="en-US" sz="900" dirty="0">
                <a:latin typeface="BIZ UDゴシック" panose="020B0400000000000000" pitchFamily="49" charset="-128"/>
                <a:ea typeface="BIZ UDゴシック" panose="020B0400000000000000" pitchFamily="49" charset="-128"/>
              </a:rPr>
              <a:t>第二階層都市が首都の１倍～</a:t>
            </a:r>
            <a:r>
              <a:rPr lang="en-US" altLang="ja-JP" sz="900" dirty="0">
                <a:latin typeface="BIZ UDゴシック" panose="020B0400000000000000" pitchFamily="49" charset="-128"/>
                <a:ea typeface="BIZ UDゴシック" panose="020B0400000000000000" pitchFamily="49" charset="-128"/>
              </a:rPr>
              <a:t>1.5</a:t>
            </a:r>
            <a:r>
              <a:rPr lang="ja-JP" altLang="en-US" sz="900" dirty="0">
                <a:latin typeface="BIZ UDゴシック" panose="020B0400000000000000" pitchFamily="49" charset="-128"/>
                <a:ea typeface="BIZ UDゴシック" panose="020B0400000000000000" pitchFamily="49" charset="-128"/>
              </a:rPr>
              <a:t>倍の成長率を示す国</a:t>
            </a:r>
          </a:p>
        </p:txBody>
      </p:sp>
      <p:sp>
        <p:nvSpPr>
          <p:cNvPr id="5" name="テキスト ボックス 4">
            <a:extLst>
              <a:ext uri="{FF2B5EF4-FFF2-40B4-BE49-F238E27FC236}">
                <a16:creationId xmlns:a16="http://schemas.microsoft.com/office/drawing/2014/main" id="{7C220943-9F0E-E85B-5159-F3CAA5B75D02}"/>
              </a:ext>
            </a:extLst>
          </p:cNvPr>
          <p:cNvSpPr txBox="1"/>
          <p:nvPr/>
        </p:nvSpPr>
        <p:spPr>
          <a:xfrm>
            <a:off x="4288915" y="2450261"/>
            <a:ext cx="4855085" cy="307777"/>
          </a:xfrm>
          <a:prstGeom prst="rect">
            <a:avLst/>
          </a:prstGeom>
          <a:noFill/>
        </p:spPr>
        <p:txBody>
          <a:bodyPr wrap="square" rtlCol="0">
            <a:spAutoFit/>
          </a:bodyPr>
          <a:lstStyle/>
          <a:p>
            <a:r>
              <a:rPr kumimoji="1" lang="ja-JP" altLang="en-US" sz="1400" b="1" dirty="0">
                <a:latin typeface="BIZ UDゴシック" panose="020B0400000000000000" pitchFamily="49" charset="-128"/>
                <a:ea typeface="BIZ UDゴシック" panose="020B0400000000000000" pitchFamily="49" charset="-128"/>
              </a:rPr>
              <a:t>■</a:t>
            </a:r>
            <a:r>
              <a:rPr lang="ja-JP" altLang="en-US" sz="1400" b="1" dirty="0">
                <a:latin typeface="BIZ UDゴシック" panose="020B0400000000000000" pitchFamily="49" charset="-128"/>
                <a:ea typeface="BIZ UDゴシック" panose="020B0400000000000000" pitchFamily="49" charset="-128"/>
              </a:rPr>
              <a:t>　第二階層都市が首都より大きい成長率を示す国の例</a:t>
            </a:r>
            <a:endParaRPr lang="en-US" altLang="ja-JP" sz="1400" b="1" dirty="0">
              <a:latin typeface="BIZ UDゴシック" panose="020B0400000000000000" pitchFamily="49" charset="-128"/>
              <a:ea typeface="BIZ UDゴシック" panose="020B0400000000000000" pitchFamily="49" charset="-128"/>
            </a:endParaRPr>
          </a:p>
        </p:txBody>
      </p:sp>
      <p:sp>
        <p:nvSpPr>
          <p:cNvPr id="6" name="矢印: 右 5">
            <a:extLst>
              <a:ext uri="{FF2B5EF4-FFF2-40B4-BE49-F238E27FC236}">
                <a16:creationId xmlns:a16="http://schemas.microsoft.com/office/drawing/2014/main" id="{1D7DFDCB-A67D-4305-8CB8-E290CE8CD695}"/>
              </a:ext>
            </a:extLst>
          </p:cNvPr>
          <p:cNvSpPr/>
          <p:nvPr/>
        </p:nvSpPr>
        <p:spPr>
          <a:xfrm>
            <a:off x="3956464" y="3965661"/>
            <a:ext cx="399855" cy="1237894"/>
          </a:xfrm>
          <a:prstGeom prst="rightArrow">
            <a:avLst/>
          </a:prstGeom>
          <a:solidFill>
            <a:schemeClr val="accent3">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BIZ UDゴシック" panose="020B0400000000000000" pitchFamily="49" charset="-128"/>
              <a:ea typeface="BIZ UDゴシック" panose="020B0400000000000000" pitchFamily="49" charset="-128"/>
            </a:endParaRPr>
          </a:p>
        </p:txBody>
      </p:sp>
      <p:pic>
        <p:nvPicPr>
          <p:cNvPr id="10" name="図 9">
            <a:extLst>
              <a:ext uri="{FF2B5EF4-FFF2-40B4-BE49-F238E27FC236}">
                <a16:creationId xmlns:a16="http://schemas.microsoft.com/office/drawing/2014/main" id="{484DE59C-C0E9-8ECB-C98F-A40431DE8D1D}"/>
              </a:ext>
            </a:extLst>
          </p:cNvPr>
          <p:cNvPicPr>
            <a:picLocks noChangeAspect="1"/>
          </p:cNvPicPr>
          <p:nvPr/>
        </p:nvPicPr>
        <p:blipFill>
          <a:blip r:embed="rId4"/>
          <a:stretch>
            <a:fillRect/>
          </a:stretch>
        </p:blipFill>
        <p:spPr>
          <a:xfrm>
            <a:off x="732359" y="2913872"/>
            <a:ext cx="3188814" cy="3578629"/>
          </a:xfrm>
          <a:prstGeom prst="rect">
            <a:avLst/>
          </a:prstGeom>
        </p:spPr>
      </p:pic>
      <p:sp>
        <p:nvSpPr>
          <p:cNvPr id="12" name="テキスト ボックス 11">
            <a:extLst>
              <a:ext uri="{FF2B5EF4-FFF2-40B4-BE49-F238E27FC236}">
                <a16:creationId xmlns:a16="http://schemas.microsoft.com/office/drawing/2014/main" id="{9E767C72-4A8B-0D78-B5D6-0353FADBC687}"/>
              </a:ext>
            </a:extLst>
          </p:cNvPr>
          <p:cNvSpPr txBox="1"/>
          <p:nvPr/>
        </p:nvSpPr>
        <p:spPr>
          <a:xfrm>
            <a:off x="4602784" y="2685473"/>
            <a:ext cx="4364122" cy="577081"/>
          </a:xfrm>
          <a:prstGeom prst="rect">
            <a:avLst/>
          </a:prstGeom>
          <a:noFill/>
        </p:spPr>
        <p:txBody>
          <a:bodyPr wrap="square" rtlCol="0">
            <a:spAutoFit/>
          </a:bodyPr>
          <a:lstStyle/>
          <a:p>
            <a:r>
              <a:rPr lang="en-US" altLang="ja-JP" sz="1050" dirty="0">
                <a:latin typeface="BIZ UDゴシック" panose="020B0400000000000000" pitchFamily="49" charset="-128"/>
                <a:ea typeface="BIZ UDゴシック" panose="020B0400000000000000" pitchFamily="49" charset="-128"/>
              </a:rPr>
              <a:t>※</a:t>
            </a:r>
            <a:r>
              <a:rPr lang="ja-JP" altLang="en-US" sz="1050" dirty="0">
                <a:latin typeface="BIZ UDゴシック" panose="020B0400000000000000" pitchFamily="49" charset="-128"/>
                <a:ea typeface="BIZ UDゴシック" panose="020B0400000000000000" pitchFamily="49" charset="-128"/>
              </a:rPr>
              <a:t>１　各国のグラフについて、一番左の棒グラフが首位都市（首都）、</a:t>
            </a:r>
            <a:endParaRPr lang="en-US" altLang="ja-JP" sz="1050" dirty="0">
              <a:latin typeface="BIZ UDゴシック" panose="020B0400000000000000" pitchFamily="49" charset="-128"/>
              <a:ea typeface="BIZ UDゴシック" panose="020B0400000000000000" pitchFamily="49" charset="-128"/>
            </a:endParaRPr>
          </a:p>
          <a:p>
            <a:r>
              <a:rPr lang="ja-JP" altLang="en-US" sz="1050" dirty="0">
                <a:latin typeface="BIZ UDゴシック" panose="020B0400000000000000" pitchFamily="49" charset="-128"/>
                <a:ea typeface="BIZ UDゴシック" panose="020B0400000000000000" pitchFamily="49" charset="-128"/>
              </a:rPr>
              <a:t>　　　それより右側が第二階層都市</a:t>
            </a:r>
            <a:endParaRPr lang="en-US" altLang="ja-JP" sz="1050" dirty="0">
              <a:latin typeface="BIZ UDゴシック" panose="020B0400000000000000" pitchFamily="49" charset="-128"/>
              <a:ea typeface="BIZ UDゴシック" panose="020B0400000000000000" pitchFamily="49" charset="-128"/>
            </a:endParaRPr>
          </a:p>
          <a:p>
            <a:r>
              <a:rPr lang="en-US" altLang="ja-JP" sz="1050" dirty="0">
                <a:latin typeface="BIZ UDゴシック" panose="020B0400000000000000" pitchFamily="49" charset="-128"/>
                <a:ea typeface="BIZ UDゴシック" panose="020B0400000000000000" pitchFamily="49" charset="-128"/>
              </a:rPr>
              <a:t>※</a:t>
            </a:r>
            <a:r>
              <a:rPr lang="ja-JP" altLang="en-US" sz="1050" dirty="0">
                <a:latin typeface="BIZ UDゴシック" panose="020B0400000000000000" pitchFamily="49" charset="-128"/>
                <a:ea typeface="BIZ UDゴシック" panose="020B0400000000000000" pitchFamily="49" charset="-128"/>
              </a:rPr>
              <a:t>２　調査対象国の多くで、第二階層都市が国家の経済に大きく貢献</a:t>
            </a:r>
            <a:endParaRPr lang="en-US" altLang="ja-JP" sz="1050" dirty="0">
              <a:latin typeface="BIZ UDゴシック" panose="020B0400000000000000" pitchFamily="49" charset="-128"/>
              <a:ea typeface="BIZ UDゴシック" panose="020B0400000000000000" pitchFamily="49" charset="-128"/>
            </a:endParaRPr>
          </a:p>
        </p:txBody>
      </p:sp>
    </p:spTree>
    <p:extLst>
      <p:ext uri="{BB962C8B-B14F-4D97-AF65-F5344CB8AC3E}">
        <p14:creationId xmlns:p14="http://schemas.microsoft.com/office/powerpoint/2010/main" val="167056184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図 15">
            <a:extLst>
              <a:ext uri="{FF2B5EF4-FFF2-40B4-BE49-F238E27FC236}">
                <a16:creationId xmlns:a16="http://schemas.microsoft.com/office/drawing/2014/main" id="{02AF92B7-101A-2C42-FB5E-7E3881DBF5F9}"/>
              </a:ext>
            </a:extLst>
          </p:cNvPr>
          <p:cNvPicPr>
            <a:picLocks noChangeAspect="1"/>
          </p:cNvPicPr>
          <p:nvPr/>
        </p:nvPicPr>
        <p:blipFill>
          <a:blip r:embed="rId2"/>
          <a:stretch>
            <a:fillRect/>
          </a:stretch>
        </p:blipFill>
        <p:spPr>
          <a:xfrm>
            <a:off x="4641422" y="1973560"/>
            <a:ext cx="4365114" cy="3718882"/>
          </a:xfrm>
          <a:prstGeom prst="rect">
            <a:avLst/>
          </a:prstGeom>
        </p:spPr>
      </p:pic>
      <p:pic>
        <p:nvPicPr>
          <p:cNvPr id="2" name="図 1">
            <a:extLst>
              <a:ext uri="{FF2B5EF4-FFF2-40B4-BE49-F238E27FC236}">
                <a16:creationId xmlns:a16="http://schemas.microsoft.com/office/drawing/2014/main" id="{E899BD18-7A41-8961-E0D2-F1AB65174494}"/>
              </a:ext>
            </a:extLst>
          </p:cNvPr>
          <p:cNvPicPr>
            <a:picLocks noChangeAspect="1"/>
          </p:cNvPicPr>
          <p:nvPr/>
        </p:nvPicPr>
        <p:blipFill>
          <a:blip r:embed="rId3"/>
          <a:stretch>
            <a:fillRect/>
          </a:stretch>
        </p:blipFill>
        <p:spPr>
          <a:xfrm>
            <a:off x="50916" y="1986239"/>
            <a:ext cx="4566300" cy="3706689"/>
          </a:xfrm>
          <a:prstGeom prst="rect">
            <a:avLst/>
          </a:prstGeom>
        </p:spPr>
      </p:pic>
      <p:cxnSp>
        <p:nvCxnSpPr>
          <p:cNvPr id="5" name="直線コネクタ 4"/>
          <p:cNvCxnSpPr/>
          <p:nvPr/>
        </p:nvCxnSpPr>
        <p:spPr>
          <a:xfrm>
            <a:off x="216668" y="449732"/>
            <a:ext cx="8726251" cy="0"/>
          </a:xfrm>
          <a:prstGeom prst="line">
            <a:avLst/>
          </a:prstGeom>
        </p:spPr>
        <p:style>
          <a:lnRef idx="1">
            <a:schemeClr val="dk1"/>
          </a:lnRef>
          <a:fillRef idx="0">
            <a:schemeClr val="dk1"/>
          </a:fillRef>
          <a:effectRef idx="0">
            <a:schemeClr val="dk1"/>
          </a:effectRef>
          <a:fontRef idx="minor">
            <a:schemeClr val="tx1"/>
          </a:fontRef>
        </p:style>
      </p:cxnSp>
      <p:sp>
        <p:nvSpPr>
          <p:cNvPr id="30" name="正方形/長方形 29"/>
          <p:cNvSpPr/>
          <p:nvPr/>
        </p:nvSpPr>
        <p:spPr>
          <a:xfrm>
            <a:off x="335016" y="537744"/>
            <a:ext cx="8503417" cy="1040028"/>
          </a:xfrm>
          <a:prstGeom prst="rect">
            <a:avLst/>
          </a:prstGeom>
          <a:noFill/>
          <a:ln w="12700">
            <a:solidFill>
              <a:schemeClr val="tx1"/>
            </a:solidFill>
            <a:prstDash val="sysDash"/>
          </a:ln>
        </p:spPr>
        <p:style>
          <a:lnRef idx="2">
            <a:schemeClr val="accent6"/>
          </a:lnRef>
          <a:fillRef idx="1">
            <a:schemeClr val="lt1"/>
          </a:fillRef>
          <a:effectRef idx="0">
            <a:schemeClr val="accent6"/>
          </a:effectRef>
          <a:fontRef idx="minor">
            <a:schemeClr val="dk1"/>
          </a:fontRef>
        </p:style>
        <p:txBody>
          <a:bodyPr rtlCol="0" anchor="ctr"/>
          <a:lstStyle/>
          <a:p>
            <a:pPr marL="285750" indent="-285750">
              <a:buFont typeface="Wingdings" panose="05000000000000000000" pitchFamily="2" charset="2"/>
              <a:buChar char="p"/>
            </a:pPr>
            <a:r>
              <a:rPr lang="en-US" altLang="ja-JP" sz="1400" dirty="0">
                <a:solidFill>
                  <a:schemeClr val="tx1"/>
                </a:solidFill>
                <a:latin typeface="BIZ UDゴシック" panose="020B0400000000000000" pitchFamily="49" charset="-128"/>
                <a:ea typeface="BIZ UDゴシック" panose="020B0400000000000000" pitchFamily="49" charset="-128"/>
                <a:cs typeface="Meiryo UI" panose="020B0604030504040204" pitchFamily="50" charset="-128"/>
              </a:rPr>
              <a:t>OECD</a:t>
            </a:r>
            <a:r>
              <a:rPr lang="ja-JP" altLang="en-US" sz="1400" dirty="0">
                <a:solidFill>
                  <a:schemeClr val="tx1"/>
                </a:solidFill>
                <a:latin typeface="BIZ UDゴシック" panose="020B0400000000000000" pitchFamily="49" charset="-128"/>
                <a:ea typeface="BIZ UDゴシック" panose="020B0400000000000000" pitchFamily="49" charset="-128"/>
                <a:cs typeface="Meiryo UI" panose="020B0604030504040204" pitchFamily="50" charset="-128"/>
              </a:rPr>
              <a:t>加盟国それぞれの首位都市圏の人口が総人口に占める割合をみると、日本は上から６番目と高い部類に入る。分母を都市人口にすると、順位が下がる。</a:t>
            </a:r>
          </a:p>
        </p:txBody>
      </p:sp>
      <p:sp>
        <p:nvSpPr>
          <p:cNvPr id="10" name="正方形/長方形 9">
            <a:extLst>
              <a:ext uri="{FF2B5EF4-FFF2-40B4-BE49-F238E27FC236}">
                <a16:creationId xmlns:a16="http://schemas.microsoft.com/office/drawing/2014/main" id="{E8D49BAB-0E8E-B83C-833C-B4E5A7D75FBE}"/>
              </a:ext>
            </a:extLst>
          </p:cNvPr>
          <p:cNvSpPr/>
          <p:nvPr/>
        </p:nvSpPr>
        <p:spPr>
          <a:xfrm>
            <a:off x="2893" y="48527"/>
            <a:ext cx="11325197" cy="400110"/>
          </a:xfrm>
          <a:prstGeom prst="rect">
            <a:avLst/>
          </a:prstGeom>
        </p:spPr>
        <p:txBody>
          <a:bodyPr wrap="square">
            <a:spAutoFit/>
          </a:bodyPr>
          <a:lstStyle/>
          <a:p>
            <a:r>
              <a:rPr lang="ja-JP" altLang="en-US" sz="2000" b="1" dirty="0">
                <a:latin typeface="BIZ UDゴシック" panose="020B0400000000000000" pitchFamily="49" charset="-128"/>
                <a:ea typeface="BIZ UDゴシック" panose="020B0400000000000000" pitchFamily="49" charset="-128"/>
              </a:rPr>
              <a:t>　１（１）主要国の首位都市圏への人口集中度の比較</a:t>
            </a:r>
            <a:endParaRPr lang="en-US" altLang="ja-JP" sz="2000" b="1" dirty="0">
              <a:latin typeface="BIZ UDゴシック" panose="020B0400000000000000" pitchFamily="49" charset="-128"/>
              <a:ea typeface="BIZ UDゴシック" panose="020B0400000000000000" pitchFamily="49" charset="-128"/>
            </a:endParaRPr>
          </a:p>
        </p:txBody>
      </p:sp>
      <p:sp>
        <p:nvSpPr>
          <p:cNvPr id="13" name="スライド番号プレースホルダー 1"/>
          <p:cNvSpPr>
            <a:spLocks noGrp="1"/>
          </p:cNvSpPr>
          <p:nvPr>
            <p:ph type="sldNum" sz="quarter" idx="12"/>
          </p:nvPr>
        </p:nvSpPr>
        <p:spPr>
          <a:xfrm>
            <a:off x="6972300" y="6356350"/>
            <a:ext cx="2057400" cy="365125"/>
          </a:xfrm>
        </p:spPr>
        <p:txBody>
          <a:bodyPr/>
          <a:lstStyle/>
          <a:p>
            <a:fld id="{50F88186-B17D-4CE3-A887-D91699CF601C}" type="slidenum">
              <a:rPr kumimoji="1" lang="ja-JP" altLang="en-US" smtClean="0"/>
              <a:t>3</a:t>
            </a:fld>
            <a:endParaRPr kumimoji="1" lang="ja-JP" altLang="en-US"/>
          </a:p>
        </p:txBody>
      </p:sp>
      <p:sp>
        <p:nvSpPr>
          <p:cNvPr id="14" name="テキスト ボックス 13">
            <a:extLst>
              <a:ext uri="{FF2B5EF4-FFF2-40B4-BE49-F238E27FC236}">
                <a16:creationId xmlns:a16="http://schemas.microsoft.com/office/drawing/2014/main" id="{879977B0-A55C-671B-9A73-8C0A5B3A0661}"/>
              </a:ext>
            </a:extLst>
          </p:cNvPr>
          <p:cNvSpPr txBox="1"/>
          <p:nvPr/>
        </p:nvSpPr>
        <p:spPr>
          <a:xfrm>
            <a:off x="186450" y="1671389"/>
            <a:ext cx="7713107" cy="307777"/>
          </a:xfrm>
          <a:prstGeom prst="rect">
            <a:avLst/>
          </a:prstGeom>
          <a:noFill/>
        </p:spPr>
        <p:txBody>
          <a:bodyPr wrap="square" rtlCol="0">
            <a:spAutoFit/>
          </a:bodyPr>
          <a:lstStyle/>
          <a:p>
            <a:r>
              <a:rPr kumimoji="1" lang="ja-JP" altLang="en-US" sz="1400" b="1" dirty="0">
                <a:latin typeface="BIZ UDゴシック" panose="020B0400000000000000" pitchFamily="49" charset="-128"/>
                <a:ea typeface="BIZ UDゴシック" panose="020B0400000000000000" pitchFamily="49" charset="-128"/>
              </a:rPr>
              <a:t>■</a:t>
            </a:r>
            <a:r>
              <a:rPr lang="ja-JP" altLang="en-US" sz="1400" b="1" dirty="0">
                <a:latin typeface="BIZ UDゴシック" panose="020B0400000000000000" pitchFamily="49" charset="-128"/>
                <a:ea typeface="BIZ UDゴシック" panose="020B0400000000000000" pitchFamily="49" charset="-128"/>
              </a:rPr>
              <a:t>首位都市圏への人口集中度（総人口に占める割合）</a:t>
            </a:r>
            <a:endParaRPr lang="ja-JP" altLang="en-US" sz="1100" dirty="0">
              <a:latin typeface="BIZ UDゴシック" panose="020B0400000000000000" pitchFamily="49" charset="-128"/>
              <a:ea typeface="BIZ UDゴシック" panose="020B0400000000000000" pitchFamily="49" charset="-128"/>
            </a:endParaRPr>
          </a:p>
        </p:txBody>
      </p:sp>
      <p:sp>
        <p:nvSpPr>
          <p:cNvPr id="15" name="テキスト ボックス 14">
            <a:extLst>
              <a:ext uri="{FF2B5EF4-FFF2-40B4-BE49-F238E27FC236}">
                <a16:creationId xmlns:a16="http://schemas.microsoft.com/office/drawing/2014/main" id="{B3F5EC67-CA49-FBF9-99AB-7169547997AD}"/>
              </a:ext>
            </a:extLst>
          </p:cNvPr>
          <p:cNvSpPr txBox="1"/>
          <p:nvPr/>
        </p:nvSpPr>
        <p:spPr>
          <a:xfrm>
            <a:off x="1850995" y="5847398"/>
            <a:ext cx="7265907" cy="430887"/>
          </a:xfrm>
          <a:prstGeom prst="rect">
            <a:avLst/>
          </a:prstGeom>
          <a:noFill/>
        </p:spPr>
        <p:txBody>
          <a:bodyPr wrap="square" rtlCol="0">
            <a:spAutoFit/>
          </a:bodyPr>
          <a:lstStyle/>
          <a:p>
            <a:r>
              <a:rPr lang="ja-JP" altLang="en-US" sz="1100" dirty="0">
                <a:latin typeface="BIZ UDゴシック" panose="020B0400000000000000" pitchFamily="49" charset="-128"/>
                <a:ea typeface="BIZ UDゴシック" panose="020B0400000000000000" pitchFamily="49" charset="-128"/>
              </a:rPr>
              <a:t>出典：</a:t>
            </a:r>
            <a:r>
              <a:rPr lang="en-US" altLang="ja-JP" sz="1100" dirty="0">
                <a:latin typeface="BIZ UDゴシック" panose="020B0400000000000000" pitchFamily="49" charset="-128"/>
                <a:ea typeface="BIZ UDゴシック" panose="020B0400000000000000" pitchFamily="49" charset="-128"/>
              </a:rPr>
              <a:t>United </a:t>
            </a:r>
            <a:r>
              <a:rPr lang="en-US" altLang="ja-JP" sz="1100" dirty="0" err="1">
                <a:latin typeface="BIZ UDゴシック" panose="020B0400000000000000" pitchFamily="49" charset="-128"/>
                <a:ea typeface="BIZ UDゴシック" panose="020B0400000000000000" pitchFamily="49" charset="-128"/>
              </a:rPr>
              <a:t>Nations.”World</a:t>
            </a:r>
            <a:r>
              <a:rPr lang="en-US" altLang="ja-JP" sz="1100" dirty="0">
                <a:latin typeface="BIZ UDゴシック" panose="020B0400000000000000" pitchFamily="49" charset="-128"/>
                <a:ea typeface="BIZ UDゴシック" panose="020B0400000000000000" pitchFamily="49" charset="-128"/>
              </a:rPr>
              <a:t> Urbanization </a:t>
            </a:r>
            <a:r>
              <a:rPr lang="en-US" altLang="ja-JP" sz="1100" dirty="0" err="1">
                <a:latin typeface="BIZ UDゴシック" panose="020B0400000000000000" pitchFamily="49" charset="-128"/>
                <a:ea typeface="BIZ UDゴシック" panose="020B0400000000000000" pitchFamily="49" charset="-128"/>
              </a:rPr>
              <a:t>Prospects.The</a:t>
            </a:r>
            <a:r>
              <a:rPr lang="en-US" altLang="ja-JP" sz="1100" dirty="0">
                <a:latin typeface="BIZ UDゴシック" panose="020B0400000000000000" pitchFamily="49" charset="-128"/>
                <a:ea typeface="BIZ UDゴシック" panose="020B0400000000000000" pitchFamily="49" charset="-128"/>
              </a:rPr>
              <a:t> 2018 Revision”</a:t>
            </a:r>
            <a:r>
              <a:rPr lang="ja-JP" altLang="en-US" sz="1100" dirty="0">
                <a:latin typeface="BIZ UDゴシック" panose="020B0400000000000000" pitchFamily="49" charset="-128"/>
                <a:ea typeface="BIZ UDゴシック" panose="020B0400000000000000" pitchFamily="49" charset="-128"/>
              </a:rPr>
              <a:t>をもとに副首都推進局で作成</a:t>
            </a:r>
            <a:endParaRPr lang="en-US" altLang="ja-JP" sz="1100" dirty="0">
              <a:latin typeface="BIZ UDゴシック" panose="020B0400000000000000" pitchFamily="49" charset="-128"/>
              <a:ea typeface="BIZ UDゴシック" panose="020B0400000000000000" pitchFamily="49" charset="-128"/>
            </a:endParaRPr>
          </a:p>
          <a:p>
            <a:r>
              <a:rPr lang="en-US" altLang="ja-JP" sz="1100" dirty="0">
                <a:latin typeface="BIZ UDゴシック" panose="020B0400000000000000" pitchFamily="49" charset="-128"/>
                <a:ea typeface="BIZ UDゴシック" panose="020B0400000000000000" pitchFamily="49" charset="-128"/>
              </a:rPr>
              <a:t>      2020</a:t>
            </a:r>
            <a:r>
              <a:rPr lang="ja-JP" altLang="en-US" sz="1100" dirty="0">
                <a:latin typeface="BIZ UDゴシック" panose="020B0400000000000000" pitchFamily="49" charset="-128"/>
                <a:ea typeface="BIZ UDゴシック" panose="020B0400000000000000" pitchFamily="49" charset="-128"/>
              </a:rPr>
              <a:t>年（国連による予測値）、</a:t>
            </a:r>
            <a:r>
              <a:rPr lang="en-US" altLang="ja-JP" sz="1100" dirty="0">
                <a:latin typeface="BIZ UDゴシック" panose="020B0400000000000000" pitchFamily="49" charset="-128"/>
                <a:ea typeface="BIZ UDゴシック" panose="020B0400000000000000" pitchFamily="49" charset="-128"/>
              </a:rPr>
              <a:t>OECD</a:t>
            </a:r>
            <a:r>
              <a:rPr lang="ja-JP" altLang="en-US" sz="1100" dirty="0">
                <a:latin typeface="BIZ UDゴシック" panose="020B0400000000000000" pitchFamily="49" charset="-128"/>
                <a:ea typeface="BIZ UDゴシック" panose="020B0400000000000000" pitchFamily="49" charset="-128"/>
              </a:rPr>
              <a:t>加盟国を抽出</a:t>
            </a:r>
            <a:endParaRPr lang="en-US" altLang="ja-JP" sz="1100" dirty="0">
              <a:latin typeface="BIZ UDゴシック" panose="020B0400000000000000" pitchFamily="49" charset="-128"/>
              <a:ea typeface="BIZ UDゴシック" panose="020B0400000000000000" pitchFamily="49" charset="-128"/>
            </a:endParaRPr>
          </a:p>
        </p:txBody>
      </p:sp>
      <p:sp>
        <p:nvSpPr>
          <p:cNvPr id="3" name="正方形/長方形 2">
            <a:extLst>
              <a:ext uri="{FF2B5EF4-FFF2-40B4-BE49-F238E27FC236}">
                <a16:creationId xmlns:a16="http://schemas.microsoft.com/office/drawing/2014/main" id="{07A7660B-3C6F-10A0-DE45-BE5352224C43}"/>
              </a:ext>
            </a:extLst>
          </p:cNvPr>
          <p:cNvSpPr/>
          <p:nvPr/>
        </p:nvSpPr>
        <p:spPr>
          <a:xfrm>
            <a:off x="1136706" y="3631183"/>
            <a:ext cx="45719" cy="1068414"/>
          </a:xfrm>
          <a:prstGeom prst="rect">
            <a:avLst/>
          </a:prstGeom>
          <a:solidFill>
            <a:srgbClr val="FF0000"/>
          </a:solidFill>
          <a:ln w="28575">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latin typeface="BIZ UDゴシック" panose="020B0400000000000000" pitchFamily="49" charset="-128"/>
              <a:ea typeface="BIZ UDゴシック" panose="020B0400000000000000" pitchFamily="49" charset="-128"/>
            </a:endParaRPr>
          </a:p>
        </p:txBody>
      </p:sp>
      <p:sp>
        <p:nvSpPr>
          <p:cNvPr id="6" name="正方形/長方形 5">
            <a:extLst>
              <a:ext uri="{FF2B5EF4-FFF2-40B4-BE49-F238E27FC236}">
                <a16:creationId xmlns:a16="http://schemas.microsoft.com/office/drawing/2014/main" id="{5817A27E-FCFD-459C-D78A-F683E82B4EAD}"/>
              </a:ext>
            </a:extLst>
          </p:cNvPr>
          <p:cNvSpPr/>
          <p:nvPr/>
        </p:nvSpPr>
        <p:spPr>
          <a:xfrm flipH="1">
            <a:off x="6095191" y="3522804"/>
            <a:ext cx="45719" cy="1190045"/>
          </a:xfrm>
          <a:prstGeom prst="rect">
            <a:avLst/>
          </a:prstGeom>
          <a:solidFill>
            <a:srgbClr val="FF0000"/>
          </a:solidFill>
          <a:ln w="28575">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latin typeface="BIZ UDゴシック" panose="020B0400000000000000" pitchFamily="49" charset="-128"/>
              <a:ea typeface="BIZ UDゴシック" panose="020B0400000000000000" pitchFamily="49" charset="-128"/>
            </a:endParaRPr>
          </a:p>
        </p:txBody>
      </p:sp>
      <p:sp>
        <p:nvSpPr>
          <p:cNvPr id="7" name="テキスト ボックス 6">
            <a:extLst>
              <a:ext uri="{FF2B5EF4-FFF2-40B4-BE49-F238E27FC236}">
                <a16:creationId xmlns:a16="http://schemas.microsoft.com/office/drawing/2014/main" id="{8C4E9004-C8A6-DFD9-E072-AB7476303F6F}"/>
              </a:ext>
            </a:extLst>
          </p:cNvPr>
          <p:cNvSpPr txBox="1"/>
          <p:nvPr/>
        </p:nvSpPr>
        <p:spPr>
          <a:xfrm>
            <a:off x="4599976" y="1665783"/>
            <a:ext cx="7713107" cy="307777"/>
          </a:xfrm>
          <a:prstGeom prst="rect">
            <a:avLst/>
          </a:prstGeom>
          <a:noFill/>
        </p:spPr>
        <p:txBody>
          <a:bodyPr wrap="square" rtlCol="0">
            <a:spAutoFit/>
          </a:bodyPr>
          <a:lstStyle/>
          <a:p>
            <a:r>
              <a:rPr kumimoji="1" lang="ja-JP" altLang="en-US" sz="1400" b="1" dirty="0">
                <a:latin typeface="BIZ UDゴシック" panose="020B0400000000000000" pitchFamily="49" charset="-128"/>
                <a:ea typeface="BIZ UDゴシック" panose="020B0400000000000000" pitchFamily="49" charset="-128"/>
              </a:rPr>
              <a:t>■</a:t>
            </a:r>
            <a:r>
              <a:rPr lang="ja-JP" altLang="en-US" sz="1400" b="1" dirty="0">
                <a:latin typeface="BIZ UDゴシック" panose="020B0400000000000000" pitchFamily="49" charset="-128"/>
                <a:ea typeface="BIZ UDゴシック" panose="020B0400000000000000" pitchFamily="49" charset="-128"/>
              </a:rPr>
              <a:t>首位都市圏への人口集中度（都市人口に占める割合）</a:t>
            </a:r>
            <a:endParaRPr lang="ja-JP" altLang="en-US" sz="1100" dirty="0">
              <a:latin typeface="BIZ UDゴシック" panose="020B0400000000000000" pitchFamily="49" charset="-128"/>
              <a:ea typeface="BIZ UDゴシック" panose="020B0400000000000000" pitchFamily="49" charset="-128"/>
            </a:endParaRPr>
          </a:p>
        </p:txBody>
      </p:sp>
      <p:sp>
        <p:nvSpPr>
          <p:cNvPr id="11" name="テキスト ボックス 10">
            <a:extLst>
              <a:ext uri="{FF2B5EF4-FFF2-40B4-BE49-F238E27FC236}">
                <a16:creationId xmlns:a16="http://schemas.microsoft.com/office/drawing/2014/main" id="{25857631-E543-7F3B-73FA-24B7F191E392}"/>
              </a:ext>
            </a:extLst>
          </p:cNvPr>
          <p:cNvSpPr txBox="1"/>
          <p:nvPr/>
        </p:nvSpPr>
        <p:spPr>
          <a:xfrm>
            <a:off x="5880863" y="2999699"/>
            <a:ext cx="723689" cy="307777"/>
          </a:xfrm>
          <a:prstGeom prst="rect">
            <a:avLst/>
          </a:prstGeom>
          <a:noFill/>
        </p:spPr>
        <p:txBody>
          <a:bodyPr wrap="square" rtlCol="0">
            <a:spAutoFit/>
          </a:bodyPr>
          <a:lstStyle/>
          <a:p>
            <a:r>
              <a:rPr kumimoji="1" lang="en-US" altLang="ja-JP" sz="1400" b="1" dirty="0">
                <a:latin typeface="BIZ UDゴシック" panose="020B0400000000000000" pitchFamily="49" charset="-128"/>
                <a:ea typeface="BIZ UDゴシック" panose="020B0400000000000000" pitchFamily="49" charset="-128"/>
              </a:rPr>
              <a:t>10</a:t>
            </a:r>
            <a:r>
              <a:rPr kumimoji="1" lang="ja-JP" altLang="en-US" sz="1400" b="1" dirty="0">
                <a:latin typeface="BIZ UDゴシック" panose="020B0400000000000000" pitchFamily="49" charset="-128"/>
                <a:ea typeface="BIZ UDゴシック" panose="020B0400000000000000" pitchFamily="49" charset="-128"/>
              </a:rPr>
              <a:t>位</a:t>
            </a:r>
            <a:endParaRPr lang="ja-JP" altLang="en-US" sz="1100" dirty="0">
              <a:latin typeface="BIZ UDゴシック" panose="020B0400000000000000" pitchFamily="49" charset="-128"/>
              <a:ea typeface="BIZ UDゴシック" panose="020B0400000000000000" pitchFamily="49" charset="-128"/>
            </a:endParaRPr>
          </a:p>
        </p:txBody>
      </p:sp>
      <p:sp>
        <p:nvSpPr>
          <p:cNvPr id="12" name="テキスト ボックス 11">
            <a:extLst>
              <a:ext uri="{FF2B5EF4-FFF2-40B4-BE49-F238E27FC236}">
                <a16:creationId xmlns:a16="http://schemas.microsoft.com/office/drawing/2014/main" id="{1C9404B6-5570-3AB2-D416-66405F7612D1}"/>
              </a:ext>
            </a:extLst>
          </p:cNvPr>
          <p:cNvSpPr txBox="1"/>
          <p:nvPr/>
        </p:nvSpPr>
        <p:spPr>
          <a:xfrm>
            <a:off x="1025919" y="3166032"/>
            <a:ext cx="723689" cy="307777"/>
          </a:xfrm>
          <a:prstGeom prst="rect">
            <a:avLst/>
          </a:prstGeom>
          <a:noFill/>
        </p:spPr>
        <p:txBody>
          <a:bodyPr wrap="square" rtlCol="0">
            <a:spAutoFit/>
          </a:bodyPr>
          <a:lstStyle/>
          <a:p>
            <a:r>
              <a:rPr kumimoji="1" lang="ja-JP" altLang="en-US" sz="1400" b="1" dirty="0">
                <a:latin typeface="BIZ UDゴシック" panose="020B0400000000000000" pitchFamily="49" charset="-128"/>
                <a:ea typeface="BIZ UDゴシック" panose="020B0400000000000000" pitchFamily="49" charset="-128"/>
              </a:rPr>
              <a:t>６位</a:t>
            </a:r>
            <a:endParaRPr lang="ja-JP" altLang="en-US" sz="1100" dirty="0">
              <a:latin typeface="BIZ UDゴシック" panose="020B0400000000000000" pitchFamily="49" charset="-128"/>
              <a:ea typeface="BIZ UDゴシック" panose="020B0400000000000000" pitchFamily="49" charset="-128"/>
            </a:endParaRPr>
          </a:p>
        </p:txBody>
      </p:sp>
      <p:sp>
        <p:nvSpPr>
          <p:cNvPr id="4" name="テキスト ボックス 3">
            <a:extLst>
              <a:ext uri="{FF2B5EF4-FFF2-40B4-BE49-F238E27FC236}">
                <a16:creationId xmlns:a16="http://schemas.microsoft.com/office/drawing/2014/main" id="{FD3B318E-8F92-A967-EF3E-427289002AA3}"/>
              </a:ext>
            </a:extLst>
          </p:cNvPr>
          <p:cNvSpPr txBox="1"/>
          <p:nvPr/>
        </p:nvSpPr>
        <p:spPr>
          <a:xfrm>
            <a:off x="2167645" y="6261787"/>
            <a:ext cx="6512529" cy="369332"/>
          </a:xfrm>
          <a:prstGeom prst="rect">
            <a:avLst/>
          </a:prstGeom>
          <a:noFill/>
        </p:spPr>
        <p:txBody>
          <a:bodyPr wrap="square">
            <a:spAutoFit/>
          </a:bodyPr>
          <a:lstStyle/>
          <a:p>
            <a:r>
              <a:rPr lang="ja-JP" altLang="en-US" sz="900" dirty="0"/>
              <a:t>⇒本資料における日本の首位都市圏は、東京都全域・神奈川県全域（箱根町除く）・千葉県全域（東部の一部・南部の一部除く）</a:t>
            </a:r>
            <a:endParaRPr lang="en-US" altLang="ja-JP" sz="900" dirty="0"/>
          </a:p>
          <a:p>
            <a:r>
              <a:rPr lang="ja-JP" altLang="en-US" sz="900" dirty="0"/>
              <a:t>　 埼玉県中部および東部、茨城県南部の一部・栃木県南部の一部・群馬県東部の一部、山梨県東部の一部、静岡県の熱海市</a:t>
            </a:r>
            <a:endParaRPr lang="en-US" altLang="ja-JP" sz="900" dirty="0"/>
          </a:p>
        </p:txBody>
      </p:sp>
    </p:spTree>
    <p:extLst>
      <p:ext uri="{BB962C8B-B14F-4D97-AF65-F5344CB8AC3E}">
        <p14:creationId xmlns:p14="http://schemas.microsoft.com/office/powerpoint/2010/main" val="247574814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a:extLst>
              <a:ext uri="{FF2B5EF4-FFF2-40B4-BE49-F238E27FC236}">
                <a16:creationId xmlns:a16="http://schemas.microsoft.com/office/drawing/2014/main" id="{4867559F-9B4F-514A-6DA2-CCA51653C0F4}"/>
              </a:ext>
            </a:extLst>
          </p:cNvPr>
          <p:cNvPicPr>
            <a:picLocks noChangeAspect="1"/>
          </p:cNvPicPr>
          <p:nvPr/>
        </p:nvPicPr>
        <p:blipFill>
          <a:blip r:embed="rId2"/>
          <a:stretch>
            <a:fillRect/>
          </a:stretch>
        </p:blipFill>
        <p:spPr>
          <a:xfrm>
            <a:off x="818256" y="1986534"/>
            <a:ext cx="8053514" cy="3859102"/>
          </a:xfrm>
          <a:prstGeom prst="rect">
            <a:avLst/>
          </a:prstGeom>
        </p:spPr>
      </p:pic>
      <p:cxnSp>
        <p:nvCxnSpPr>
          <p:cNvPr id="5" name="直線コネクタ 4"/>
          <p:cNvCxnSpPr/>
          <p:nvPr/>
        </p:nvCxnSpPr>
        <p:spPr>
          <a:xfrm>
            <a:off x="216668" y="449732"/>
            <a:ext cx="8726251" cy="0"/>
          </a:xfrm>
          <a:prstGeom prst="line">
            <a:avLst/>
          </a:prstGeom>
        </p:spPr>
        <p:style>
          <a:lnRef idx="1">
            <a:schemeClr val="dk1"/>
          </a:lnRef>
          <a:fillRef idx="0">
            <a:schemeClr val="dk1"/>
          </a:fillRef>
          <a:effectRef idx="0">
            <a:schemeClr val="dk1"/>
          </a:effectRef>
          <a:fontRef idx="minor">
            <a:schemeClr val="tx1"/>
          </a:fontRef>
        </p:style>
      </p:cxnSp>
      <p:sp>
        <p:nvSpPr>
          <p:cNvPr id="30" name="正方形/長方形 29"/>
          <p:cNvSpPr/>
          <p:nvPr/>
        </p:nvSpPr>
        <p:spPr>
          <a:xfrm>
            <a:off x="335016" y="537744"/>
            <a:ext cx="8503417" cy="1040028"/>
          </a:xfrm>
          <a:prstGeom prst="rect">
            <a:avLst/>
          </a:prstGeom>
          <a:noFill/>
          <a:ln w="12700">
            <a:solidFill>
              <a:schemeClr val="tx1"/>
            </a:solidFill>
            <a:prstDash val="sysDash"/>
          </a:ln>
        </p:spPr>
        <p:style>
          <a:lnRef idx="2">
            <a:schemeClr val="accent6"/>
          </a:lnRef>
          <a:fillRef idx="1">
            <a:schemeClr val="lt1"/>
          </a:fillRef>
          <a:effectRef idx="0">
            <a:schemeClr val="accent6"/>
          </a:effectRef>
          <a:fontRef idx="minor">
            <a:schemeClr val="dk1"/>
          </a:fontRef>
        </p:style>
        <p:txBody>
          <a:bodyPr rtlCol="0" anchor="ctr"/>
          <a:lstStyle/>
          <a:p>
            <a:pPr marL="285750" indent="-285750">
              <a:buFont typeface="Wingdings" panose="05000000000000000000" pitchFamily="2" charset="2"/>
              <a:buChar char="p"/>
            </a:pPr>
            <a:r>
              <a:rPr lang="en-US" altLang="ja-JP" sz="1400" dirty="0">
                <a:solidFill>
                  <a:schemeClr val="tx1"/>
                </a:solidFill>
                <a:latin typeface="BIZ UDゴシック" panose="020B0400000000000000" pitchFamily="49" charset="-128"/>
                <a:ea typeface="BIZ UDゴシック" panose="020B0400000000000000" pitchFamily="49" charset="-128"/>
                <a:cs typeface="Meiryo UI" panose="020B0604030504040204" pitchFamily="50" charset="-128"/>
              </a:rPr>
              <a:t>OECD</a:t>
            </a:r>
            <a:r>
              <a:rPr lang="ja-JP" altLang="en-US" sz="1400" dirty="0">
                <a:solidFill>
                  <a:schemeClr val="tx1"/>
                </a:solidFill>
                <a:latin typeface="BIZ UDゴシック" panose="020B0400000000000000" pitchFamily="49" charset="-128"/>
                <a:ea typeface="BIZ UDゴシック" panose="020B0400000000000000" pitchFamily="49" charset="-128"/>
                <a:cs typeface="Meiryo UI" panose="020B0604030504040204" pitchFamily="50" charset="-128"/>
              </a:rPr>
              <a:t>加盟国それぞれの首位都市圏の人口と第二都市圏の人口比をみると、日本は順位が低くなる。</a:t>
            </a:r>
          </a:p>
        </p:txBody>
      </p:sp>
      <p:sp>
        <p:nvSpPr>
          <p:cNvPr id="10" name="正方形/長方形 9">
            <a:extLst>
              <a:ext uri="{FF2B5EF4-FFF2-40B4-BE49-F238E27FC236}">
                <a16:creationId xmlns:a16="http://schemas.microsoft.com/office/drawing/2014/main" id="{E8D49BAB-0E8E-B83C-833C-B4E5A7D75FBE}"/>
              </a:ext>
            </a:extLst>
          </p:cNvPr>
          <p:cNvSpPr/>
          <p:nvPr/>
        </p:nvSpPr>
        <p:spPr>
          <a:xfrm>
            <a:off x="2893" y="48527"/>
            <a:ext cx="11325197" cy="400110"/>
          </a:xfrm>
          <a:prstGeom prst="rect">
            <a:avLst/>
          </a:prstGeom>
        </p:spPr>
        <p:txBody>
          <a:bodyPr wrap="square">
            <a:spAutoFit/>
          </a:bodyPr>
          <a:lstStyle/>
          <a:p>
            <a:r>
              <a:rPr lang="ja-JP" altLang="en-US" sz="2000" b="1" dirty="0">
                <a:latin typeface="BIZ UDゴシック" panose="020B0400000000000000" pitchFamily="49" charset="-128"/>
                <a:ea typeface="BIZ UDゴシック" panose="020B0400000000000000" pitchFamily="49" charset="-128"/>
              </a:rPr>
              <a:t>　１（２）主要国の首位都市圏と第二都市圏の人口比</a:t>
            </a:r>
            <a:endParaRPr lang="en-US" altLang="ja-JP" sz="2000" b="1" dirty="0">
              <a:latin typeface="BIZ UDゴシック" panose="020B0400000000000000" pitchFamily="49" charset="-128"/>
              <a:ea typeface="BIZ UDゴシック" panose="020B0400000000000000" pitchFamily="49" charset="-128"/>
            </a:endParaRPr>
          </a:p>
        </p:txBody>
      </p:sp>
      <p:sp>
        <p:nvSpPr>
          <p:cNvPr id="13" name="スライド番号プレースホルダー 1"/>
          <p:cNvSpPr>
            <a:spLocks noGrp="1"/>
          </p:cNvSpPr>
          <p:nvPr>
            <p:ph type="sldNum" sz="quarter" idx="12"/>
          </p:nvPr>
        </p:nvSpPr>
        <p:spPr>
          <a:xfrm>
            <a:off x="6972300" y="6356350"/>
            <a:ext cx="2057400" cy="365125"/>
          </a:xfrm>
        </p:spPr>
        <p:txBody>
          <a:bodyPr/>
          <a:lstStyle/>
          <a:p>
            <a:fld id="{50F88186-B17D-4CE3-A887-D91699CF601C}" type="slidenum">
              <a:rPr kumimoji="1" lang="ja-JP" altLang="en-US" smtClean="0"/>
              <a:t>4</a:t>
            </a:fld>
            <a:endParaRPr kumimoji="1" lang="ja-JP" altLang="en-US"/>
          </a:p>
        </p:txBody>
      </p:sp>
      <p:sp>
        <p:nvSpPr>
          <p:cNvPr id="14" name="テキスト ボックス 13">
            <a:extLst>
              <a:ext uri="{FF2B5EF4-FFF2-40B4-BE49-F238E27FC236}">
                <a16:creationId xmlns:a16="http://schemas.microsoft.com/office/drawing/2014/main" id="{879977B0-A55C-671B-9A73-8C0A5B3A0661}"/>
              </a:ext>
            </a:extLst>
          </p:cNvPr>
          <p:cNvSpPr txBox="1"/>
          <p:nvPr/>
        </p:nvSpPr>
        <p:spPr>
          <a:xfrm>
            <a:off x="410476" y="1671389"/>
            <a:ext cx="7713107" cy="307777"/>
          </a:xfrm>
          <a:prstGeom prst="rect">
            <a:avLst/>
          </a:prstGeom>
          <a:noFill/>
        </p:spPr>
        <p:txBody>
          <a:bodyPr wrap="square" rtlCol="0">
            <a:spAutoFit/>
          </a:bodyPr>
          <a:lstStyle/>
          <a:p>
            <a:r>
              <a:rPr kumimoji="1" lang="ja-JP" altLang="en-US" sz="1400" b="1" dirty="0">
                <a:latin typeface="BIZ UDゴシック" panose="020B0400000000000000" pitchFamily="49" charset="-128"/>
                <a:ea typeface="BIZ UDゴシック" panose="020B0400000000000000" pitchFamily="49" charset="-128"/>
              </a:rPr>
              <a:t>■首位都市圏と第二都市圏の人口比</a:t>
            </a:r>
            <a:endParaRPr lang="ja-JP" altLang="en-US" sz="1100" dirty="0">
              <a:latin typeface="BIZ UDゴシック" panose="020B0400000000000000" pitchFamily="49" charset="-128"/>
              <a:ea typeface="BIZ UDゴシック" panose="020B0400000000000000" pitchFamily="49" charset="-128"/>
            </a:endParaRPr>
          </a:p>
        </p:txBody>
      </p:sp>
      <p:sp>
        <p:nvSpPr>
          <p:cNvPr id="15" name="テキスト ボックス 14">
            <a:extLst>
              <a:ext uri="{FF2B5EF4-FFF2-40B4-BE49-F238E27FC236}">
                <a16:creationId xmlns:a16="http://schemas.microsoft.com/office/drawing/2014/main" id="{B3F5EC67-CA49-FBF9-99AB-7169547997AD}"/>
              </a:ext>
            </a:extLst>
          </p:cNvPr>
          <p:cNvSpPr txBox="1"/>
          <p:nvPr/>
        </p:nvSpPr>
        <p:spPr>
          <a:xfrm>
            <a:off x="1454024" y="5853004"/>
            <a:ext cx="7239401" cy="430887"/>
          </a:xfrm>
          <a:prstGeom prst="rect">
            <a:avLst/>
          </a:prstGeom>
          <a:noFill/>
        </p:spPr>
        <p:txBody>
          <a:bodyPr wrap="square" rtlCol="0">
            <a:spAutoFit/>
          </a:bodyPr>
          <a:lstStyle/>
          <a:p>
            <a:r>
              <a:rPr lang="ja-JP" altLang="en-US" sz="1100" dirty="0">
                <a:latin typeface="BIZ UDゴシック" panose="020B0400000000000000" pitchFamily="49" charset="-128"/>
                <a:ea typeface="BIZ UDゴシック" panose="020B0400000000000000" pitchFamily="49" charset="-128"/>
              </a:rPr>
              <a:t>出典：</a:t>
            </a:r>
            <a:r>
              <a:rPr lang="en-US" altLang="ja-JP" sz="1100" dirty="0">
                <a:latin typeface="BIZ UDゴシック" panose="020B0400000000000000" pitchFamily="49" charset="-128"/>
                <a:ea typeface="BIZ UDゴシック" panose="020B0400000000000000" pitchFamily="49" charset="-128"/>
              </a:rPr>
              <a:t>United </a:t>
            </a:r>
            <a:r>
              <a:rPr lang="en-US" altLang="ja-JP" sz="1100" dirty="0" err="1">
                <a:latin typeface="BIZ UDゴシック" panose="020B0400000000000000" pitchFamily="49" charset="-128"/>
                <a:ea typeface="BIZ UDゴシック" panose="020B0400000000000000" pitchFamily="49" charset="-128"/>
              </a:rPr>
              <a:t>Nations.”World</a:t>
            </a:r>
            <a:r>
              <a:rPr lang="en-US" altLang="ja-JP" sz="1100" dirty="0">
                <a:latin typeface="BIZ UDゴシック" panose="020B0400000000000000" pitchFamily="49" charset="-128"/>
                <a:ea typeface="BIZ UDゴシック" panose="020B0400000000000000" pitchFamily="49" charset="-128"/>
              </a:rPr>
              <a:t> Urbanization </a:t>
            </a:r>
            <a:r>
              <a:rPr lang="en-US" altLang="ja-JP" sz="1100" dirty="0" err="1">
                <a:latin typeface="BIZ UDゴシック" panose="020B0400000000000000" pitchFamily="49" charset="-128"/>
                <a:ea typeface="BIZ UDゴシック" panose="020B0400000000000000" pitchFamily="49" charset="-128"/>
              </a:rPr>
              <a:t>Prospects.The</a:t>
            </a:r>
            <a:r>
              <a:rPr lang="en-US" altLang="ja-JP" sz="1100" dirty="0">
                <a:latin typeface="BIZ UDゴシック" panose="020B0400000000000000" pitchFamily="49" charset="-128"/>
                <a:ea typeface="BIZ UDゴシック" panose="020B0400000000000000" pitchFamily="49" charset="-128"/>
              </a:rPr>
              <a:t> 2018 Revision”</a:t>
            </a:r>
            <a:r>
              <a:rPr lang="ja-JP" altLang="en-US" sz="1100" dirty="0">
                <a:latin typeface="BIZ UDゴシック" panose="020B0400000000000000" pitchFamily="49" charset="-128"/>
                <a:ea typeface="BIZ UDゴシック" panose="020B0400000000000000" pitchFamily="49" charset="-128"/>
              </a:rPr>
              <a:t>をもとに副首都推進局で作成</a:t>
            </a:r>
            <a:endParaRPr lang="en-US" altLang="ja-JP" sz="1100" dirty="0">
              <a:latin typeface="BIZ UDゴシック" panose="020B0400000000000000" pitchFamily="49" charset="-128"/>
              <a:ea typeface="BIZ UDゴシック" panose="020B0400000000000000" pitchFamily="49" charset="-128"/>
            </a:endParaRPr>
          </a:p>
          <a:p>
            <a:r>
              <a:rPr lang="en-US" altLang="ja-JP" sz="1100" dirty="0">
                <a:latin typeface="BIZ UDゴシック" panose="020B0400000000000000" pitchFamily="49" charset="-128"/>
                <a:ea typeface="BIZ UDゴシック" panose="020B0400000000000000" pitchFamily="49" charset="-128"/>
              </a:rPr>
              <a:t>      2020</a:t>
            </a:r>
            <a:r>
              <a:rPr lang="ja-JP" altLang="en-US" sz="1100" dirty="0">
                <a:latin typeface="BIZ UDゴシック" panose="020B0400000000000000" pitchFamily="49" charset="-128"/>
                <a:ea typeface="BIZ UDゴシック" panose="020B0400000000000000" pitchFamily="49" charset="-128"/>
              </a:rPr>
              <a:t>年（国連による予測値）、第二都市の人口が</a:t>
            </a:r>
            <a:r>
              <a:rPr lang="en-US" altLang="ja-JP" sz="1100" dirty="0">
                <a:latin typeface="BIZ UDゴシック" panose="020B0400000000000000" pitchFamily="49" charset="-128"/>
                <a:ea typeface="BIZ UDゴシック" panose="020B0400000000000000" pitchFamily="49" charset="-128"/>
              </a:rPr>
              <a:t>30</a:t>
            </a:r>
            <a:r>
              <a:rPr lang="ja-JP" altLang="en-US" sz="1100" dirty="0">
                <a:latin typeface="BIZ UDゴシック" panose="020B0400000000000000" pitchFamily="49" charset="-128"/>
                <a:ea typeface="BIZ UDゴシック" panose="020B0400000000000000" pitchFamily="49" charset="-128"/>
              </a:rPr>
              <a:t>万人以上の国を中心に抽出</a:t>
            </a:r>
            <a:endParaRPr lang="en-US" altLang="ja-JP" sz="1100" dirty="0">
              <a:latin typeface="BIZ UDゴシック" panose="020B0400000000000000" pitchFamily="49" charset="-128"/>
              <a:ea typeface="BIZ UDゴシック" panose="020B0400000000000000" pitchFamily="49" charset="-128"/>
            </a:endParaRPr>
          </a:p>
        </p:txBody>
      </p:sp>
      <p:sp>
        <p:nvSpPr>
          <p:cNvPr id="3" name="正方形/長方形 2">
            <a:extLst>
              <a:ext uri="{FF2B5EF4-FFF2-40B4-BE49-F238E27FC236}">
                <a16:creationId xmlns:a16="http://schemas.microsoft.com/office/drawing/2014/main" id="{07A7660B-3C6F-10A0-DE45-BE5352224C43}"/>
              </a:ext>
            </a:extLst>
          </p:cNvPr>
          <p:cNvSpPr/>
          <p:nvPr/>
        </p:nvSpPr>
        <p:spPr>
          <a:xfrm>
            <a:off x="6049837" y="4166194"/>
            <a:ext cx="191970" cy="1020417"/>
          </a:xfrm>
          <a:prstGeom prst="rect">
            <a:avLst/>
          </a:prstGeom>
          <a:noFill/>
          <a:ln w="28575">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latin typeface="BIZ UDゴシック" panose="020B0400000000000000" pitchFamily="49" charset="-128"/>
              <a:ea typeface="BIZ UDゴシック" panose="020B0400000000000000" pitchFamily="49" charset="-128"/>
            </a:endParaRPr>
          </a:p>
        </p:txBody>
      </p:sp>
      <p:sp>
        <p:nvSpPr>
          <p:cNvPr id="6" name="テキスト ボックス 5">
            <a:extLst>
              <a:ext uri="{FF2B5EF4-FFF2-40B4-BE49-F238E27FC236}">
                <a16:creationId xmlns:a16="http://schemas.microsoft.com/office/drawing/2014/main" id="{AD5B50B2-9E6E-62B4-43FA-8242358472EC}"/>
              </a:ext>
            </a:extLst>
          </p:cNvPr>
          <p:cNvSpPr txBox="1"/>
          <p:nvPr/>
        </p:nvSpPr>
        <p:spPr>
          <a:xfrm>
            <a:off x="715276" y="2179221"/>
            <a:ext cx="898236" cy="215444"/>
          </a:xfrm>
          <a:prstGeom prst="rect">
            <a:avLst/>
          </a:prstGeom>
          <a:noFill/>
        </p:spPr>
        <p:txBody>
          <a:bodyPr wrap="square" rtlCol="0">
            <a:spAutoFit/>
          </a:bodyPr>
          <a:lstStyle/>
          <a:p>
            <a:r>
              <a:rPr lang="ja-JP" altLang="en-US" sz="800" dirty="0">
                <a:latin typeface="BIZ UDゴシック" panose="020B0400000000000000" pitchFamily="49" charset="-128"/>
                <a:ea typeface="BIZ UDゴシック" panose="020B0400000000000000" pitchFamily="49" charset="-128"/>
              </a:rPr>
              <a:t>単位：倍</a:t>
            </a:r>
            <a:endParaRPr lang="en-US" altLang="ja-JP" sz="800" dirty="0">
              <a:latin typeface="BIZ UDゴシック" panose="020B0400000000000000" pitchFamily="49" charset="-128"/>
              <a:ea typeface="BIZ UDゴシック" panose="020B0400000000000000" pitchFamily="49" charset="-128"/>
            </a:endParaRPr>
          </a:p>
        </p:txBody>
      </p:sp>
      <p:sp>
        <p:nvSpPr>
          <p:cNvPr id="8" name="テキスト ボックス 7">
            <a:extLst>
              <a:ext uri="{FF2B5EF4-FFF2-40B4-BE49-F238E27FC236}">
                <a16:creationId xmlns:a16="http://schemas.microsoft.com/office/drawing/2014/main" id="{648A6742-CDDD-AEAC-FE7A-F8C47161B44C}"/>
              </a:ext>
            </a:extLst>
          </p:cNvPr>
          <p:cNvSpPr txBox="1"/>
          <p:nvPr/>
        </p:nvSpPr>
        <p:spPr>
          <a:xfrm>
            <a:off x="1850995" y="6283891"/>
            <a:ext cx="6632606" cy="369332"/>
          </a:xfrm>
          <a:prstGeom prst="rect">
            <a:avLst/>
          </a:prstGeom>
          <a:noFill/>
        </p:spPr>
        <p:txBody>
          <a:bodyPr wrap="square">
            <a:spAutoFit/>
          </a:bodyPr>
          <a:lstStyle/>
          <a:p>
            <a:r>
              <a:rPr lang="ja-JP" altLang="en-US" sz="900" dirty="0"/>
              <a:t>⇒本資料における日本の首位都市圏は、</a:t>
            </a:r>
            <a:r>
              <a:rPr lang="en-US" altLang="ja-JP" sz="900" dirty="0"/>
              <a:t>P3</a:t>
            </a:r>
            <a:r>
              <a:rPr lang="ja-JP" altLang="en-US" sz="900" dirty="0"/>
              <a:t>と同じ。また、本資料における日本の第二都市圏は、大阪府全域、兵庫県南部、京都府南部、</a:t>
            </a:r>
            <a:endParaRPr lang="en-US" altLang="ja-JP" sz="900" dirty="0"/>
          </a:p>
          <a:p>
            <a:r>
              <a:rPr lang="ja-JP" altLang="en-US" sz="900" dirty="0"/>
              <a:t>　 奈良県北部および南部の一部、滋賀県南部および北部の一部、和歌山県の和歌山市・橋本市・岩出市・かつらぎ町、三重県の名張市</a:t>
            </a:r>
            <a:endParaRPr lang="en-US" altLang="ja-JP" sz="900" dirty="0"/>
          </a:p>
        </p:txBody>
      </p:sp>
    </p:spTree>
    <p:extLst>
      <p:ext uri="{BB962C8B-B14F-4D97-AF65-F5344CB8AC3E}">
        <p14:creationId xmlns:p14="http://schemas.microsoft.com/office/powerpoint/2010/main" val="632355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a:extLst>
              <a:ext uri="{FF2B5EF4-FFF2-40B4-BE49-F238E27FC236}">
                <a16:creationId xmlns:a16="http://schemas.microsoft.com/office/drawing/2014/main" id="{8887B89C-BD7F-2E05-0E59-C046DE7AE3D5}"/>
              </a:ext>
            </a:extLst>
          </p:cNvPr>
          <p:cNvPicPr>
            <a:picLocks noChangeAspect="1"/>
          </p:cNvPicPr>
          <p:nvPr/>
        </p:nvPicPr>
        <p:blipFill>
          <a:blip r:embed="rId2"/>
          <a:stretch>
            <a:fillRect/>
          </a:stretch>
        </p:blipFill>
        <p:spPr>
          <a:xfrm>
            <a:off x="1611918" y="2276603"/>
            <a:ext cx="5913633" cy="4060288"/>
          </a:xfrm>
          <a:prstGeom prst="rect">
            <a:avLst/>
          </a:prstGeom>
        </p:spPr>
      </p:pic>
      <p:cxnSp>
        <p:nvCxnSpPr>
          <p:cNvPr id="5" name="直線コネクタ 4"/>
          <p:cNvCxnSpPr/>
          <p:nvPr/>
        </p:nvCxnSpPr>
        <p:spPr>
          <a:xfrm>
            <a:off x="216668" y="449732"/>
            <a:ext cx="8726251" cy="0"/>
          </a:xfrm>
          <a:prstGeom prst="line">
            <a:avLst/>
          </a:prstGeom>
        </p:spPr>
        <p:style>
          <a:lnRef idx="1">
            <a:schemeClr val="dk1"/>
          </a:lnRef>
          <a:fillRef idx="0">
            <a:schemeClr val="dk1"/>
          </a:fillRef>
          <a:effectRef idx="0">
            <a:schemeClr val="dk1"/>
          </a:effectRef>
          <a:fontRef idx="minor">
            <a:schemeClr val="tx1"/>
          </a:fontRef>
        </p:style>
      </p:cxnSp>
      <p:sp>
        <p:nvSpPr>
          <p:cNvPr id="30" name="正方形/長方形 29"/>
          <p:cNvSpPr/>
          <p:nvPr/>
        </p:nvSpPr>
        <p:spPr>
          <a:xfrm>
            <a:off x="335016" y="537744"/>
            <a:ext cx="8503417" cy="1040028"/>
          </a:xfrm>
          <a:prstGeom prst="rect">
            <a:avLst/>
          </a:prstGeom>
          <a:noFill/>
          <a:ln w="12700">
            <a:solidFill>
              <a:schemeClr val="tx1"/>
            </a:solidFill>
            <a:prstDash val="sysDash"/>
          </a:ln>
        </p:spPr>
        <p:style>
          <a:lnRef idx="2">
            <a:schemeClr val="accent6"/>
          </a:lnRef>
          <a:fillRef idx="1">
            <a:schemeClr val="lt1"/>
          </a:fillRef>
          <a:effectRef idx="0">
            <a:schemeClr val="accent6"/>
          </a:effectRef>
          <a:fontRef idx="minor">
            <a:schemeClr val="dk1"/>
          </a:fontRef>
        </p:style>
        <p:txBody>
          <a:bodyPr rtlCol="0" anchor="ctr"/>
          <a:lstStyle/>
          <a:p>
            <a:pPr marL="285750" indent="-285750">
              <a:buFont typeface="Wingdings" panose="05000000000000000000" pitchFamily="2" charset="2"/>
              <a:buChar char="p"/>
            </a:pPr>
            <a:r>
              <a:rPr lang="en-US" altLang="ja-JP" sz="1400" dirty="0">
                <a:solidFill>
                  <a:schemeClr val="tx1"/>
                </a:solidFill>
                <a:latin typeface="BIZ UDゴシック" panose="020B0400000000000000" pitchFamily="49" charset="-128"/>
                <a:ea typeface="BIZ UDゴシック" panose="020B0400000000000000" pitchFamily="49" charset="-128"/>
                <a:cs typeface="Meiryo UI" panose="020B0604030504040204" pitchFamily="50" charset="-128"/>
              </a:rPr>
              <a:t>OECD</a:t>
            </a:r>
            <a:r>
              <a:rPr lang="ja-JP" altLang="en-US" sz="1400" dirty="0">
                <a:solidFill>
                  <a:schemeClr val="tx1"/>
                </a:solidFill>
                <a:latin typeface="BIZ UDゴシック" panose="020B0400000000000000" pitchFamily="49" charset="-128"/>
                <a:ea typeface="BIZ UDゴシック" panose="020B0400000000000000" pitchFamily="49" charset="-128"/>
                <a:cs typeface="Meiryo UI" panose="020B0604030504040204" pitchFamily="50" charset="-128"/>
              </a:rPr>
              <a:t>加盟国それぞれの首位都市圏の人口集中度と</a:t>
            </a:r>
            <a:r>
              <a:rPr lang="en-US" altLang="ja-JP" sz="1400" dirty="0">
                <a:solidFill>
                  <a:schemeClr val="tx1"/>
                </a:solidFill>
                <a:latin typeface="BIZ UDゴシック" panose="020B0400000000000000" pitchFamily="49" charset="-128"/>
                <a:ea typeface="BIZ UDゴシック" panose="020B0400000000000000" pitchFamily="49" charset="-128"/>
                <a:cs typeface="Meiryo UI" panose="020B0604030504040204" pitchFamily="50" charset="-128"/>
              </a:rPr>
              <a:t>GDP</a:t>
            </a:r>
            <a:r>
              <a:rPr lang="ja-JP" altLang="en-US" sz="1400" dirty="0">
                <a:solidFill>
                  <a:schemeClr val="tx1"/>
                </a:solidFill>
                <a:latin typeface="BIZ UDゴシック" panose="020B0400000000000000" pitchFamily="49" charset="-128"/>
                <a:ea typeface="BIZ UDゴシック" panose="020B0400000000000000" pitchFamily="49" charset="-128"/>
                <a:cs typeface="Meiryo UI" panose="020B0604030504040204" pitchFamily="50" charset="-128"/>
              </a:rPr>
              <a:t>の集中度の関係をみると、全体的に人口の集中度より</a:t>
            </a:r>
            <a:r>
              <a:rPr lang="en-US" altLang="ja-JP" sz="1400" dirty="0">
                <a:solidFill>
                  <a:schemeClr val="tx1"/>
                </a:solidFill>
                <a:latin typeface="BIZ UDゴシック" panose="020B0400000000000000" pitchFamily="49" charset="-128"/>
                <a:ea typeface="BIZ UDゴシック" panose="020B0400000000000000" pitchFamily="49" charset="-128"/>
                <a:cs typeface="Meiryo UI" panose="020B0604030504040204" pitchFamily="50" charset="-128"/>
              </a:rPr>
              <a:t>GDP</a:t>
            </a:r>
            <a:r>
              <a:rPr lang="ja-JP" altLang="en-US" sz="1400" dirty="0">
                <a:solidFill>
                  <a:schemeClr val="tx1"/>
                </a:solidFill>
                <a:latin typeface="BIZ UDゴシック" panose="020B0400000000000000" pitchFamily="49" charset="-128"/>
                <a:ea typeface="BIZ UDゴシック" panose="020B0400000000000000" pitchFamily="49" charset="-128"/>
                <a:cs typeface="Meiryo UI" panose="020B0604030504040204" pitchFamily="50" charset="-128"/>
              </a:rPr>
              <a:t>の集中度が高くなっている。</a:t>
            </a:r>
            <a:endParaRPr lang="en-US" altLang="ja-JP" sz="1400" dirty="0">
              <a:solidFill>
                <a:schemeClr val="tx1"/>
              </a:solidFill>
              <a:latin typeface="BIZ UDゴシック" panose="020B0400000000000000" pitchFamily="49" charset="-128"/>
              <a:ea typeface="BIZ UDゴシック" panose="020B0400000000000000" pitchFamily="49" charset="-128"/>
              <a:cs typeface="Meiryo UI" panose="020B0604030504040204" pitchFamily="50" charset="-128"/>
            </a:endParaRPr>
          </a:p>
          <a:p>
            <a:pPr marL="285750" indent="-285750">
              <a:buFont typeface="Wingdings" panose="05000000000000000000" pitchFamily="2" charset="2"/>
              <a:buChar char="p"/>
            </a:pPr>
            <a:r>
              <a:rPr lang="ja-JP" altLang="en-US" sz="1400" dirty="0">
                <a:solidFill>
                  <a:schemeClr val="tx1"/>
                </a:solidFill>
                <a:latin typeface="BIZ UDゴシック" panose="020B0400000000000000" pitchFamily="49" charset="-128"/>
                <a:ea typeface="BIZ UDゴシック" panose="020B0400000000000000" pitchFamily="49" charset="-128"/>
                <a:cs typeface="Meiryo UI" panose="020B0604030504040204" pitchFamily="50" charset="-128"/>
              </a:rPr>
              <a:t>そうしたなか、東京圏は、他の国の首位都市圏と比べ、人口の集中度より</a:t>
            </a:r>
            <a:r>
              <a:rPr lang="en-US" altLang="ja-JP" sz="1400" dirty="0">
                <a:solidFill>
                  <a:schemeClr val="tx1"/>
                </a:solidFill>
                <a:latin typeface="BIZ UDゴシック" panose="020B0400000000000000" pitchFamily="49" charset="-128"/>
                <a:ea typeface="BIZ UDゴシック" panose="020B0400000000000000" pitchFamily="49" charset="-128"/>
                <a:cs typeface="Meiryo UI" panose="020B0604030504040204" pitchFamily="50" charset="-128"/>
              </a:rPr>
              <a:t>GDP</a:t>
            </a:r>
            <a:r>
              <a:rPr lang="ja-JP" altLang="en-US" sz="1400" dirty="0">
                <a:solidFill>
                  <a:schemeClr val="tx1"/>
                </a:solidFill>
                <a:latin typeface="BIZ UDゴシック" panose="020B0400000000000000" pitchFamily="49" charset="-128"/>
                <a:ea typeface="BIZ UDゴシック" panose="020B0400000000000000" pitchFamily="49" charset="-128"/>
                <a:cs typeface="Meiryo UI" panose="020B0604030504040204" pitchFamily="50" charset="-128"/>
              </a:rPr>
              <a:t>の集中度が高いとはいえない。</a:t>
            </a:r>
          </a:p>
        </p:txBody>
      </p:sp>
      <p:sp>
        <p:nvSpPr>
          <p:cNvPr id="10" name="正方形/長方形 9">
            <a:extLst>
              <a:ext uri="{FF2B5EF4-FFF2-40B4-BE49-F238E27FC236}">
                <a16:creationId xmlns:a16="http://schemas.microsoft.com/office/drawing/2014/main" id="{E8D49BAB-0E8E-B83C-833C-B4E5A7D75FBE}"/>
              </a:ext>
            </a:extLst>
          </p:cNvPr>
          <p:cNvSpPr/>
          <p:nvPr/>
        </p:nvSpPr>
        <p:spPr>
          <a:xfrm>
            <a:off x="2893" y="48527"/>
            <a:ext cx="11325197" cy="400110"/>
          </a:xfrm>
          <a:prstGeom prst="rect">
            <a:avLst/>
          </a:prstGeom>
        </p:spPr>
        <p:txBody>
          <a:bodyPr wrap="square">
            <a:spAutoFit/>
          </a:bodyPr>
          <a:lstStyle/>
          <a:p>
            <a:r>
              <a:rPr lang="ja-JP" altLang="en-US" sz="2000" b="1" dirty="0">
                <a:latin typeface="BIZ UDゴシック" panose="020B0400000000000000" pitchFamily="49" charset="-128"/>
                <a:ea typeface="BIZ UDゴシック" panose="020B0400000000000000" pitchFamily="49" charset="-128"/>
              </a:rPr>
              <a:t>　１（３）主要国の人口集中度と</a:t>
            </a:r>
            <a:r>
              <a:rPr lang="en-US" altLang="ja-JP" sz="2000" b="1" dirty="0">
                <a:latin typeface="BIZ UDゴシック" panose="020B0400000000000000" pitchFamily="49" charset="-128"/>
                <a:ea typeface="BIZ UDゴシック" panose="020B0400000000000000" pitchFamily="49" charset="-128"/>
              </a:rPr>
              <a:t>GDP</a:t>
            </a:r>
            <a:r>
              <a:rPr lang="ja-JP" altLang="en-US" sz="2000" b="1" dirty="0">
                <a:latin typeface="BIZ UDゴシック" panose="020B0400000000000000" pitchFamily="49" charset="-128"/>
                <a:ea typeface="BIZ UDゴシック" panose="020B0400000000000000" pitchFamily="49" charset="-128"/>
              </a:rPr>
              <a:t>の集中度の関係</a:t>
            </a:r>
            <a:endParaRPr lang="en-US" altLang="ja-JP" sz="2000" b="1" dirty="0">
              <a:latin typeface="BIZ UDゴシック" panose="020B0400000000000000" pitchFamily="49" charset="-128"/>
              <a:ea typeface="BIZ UDゴシック" panose="020B0400000000000000" pitchFamily="49" charset="-128"/>
            </a:endParaRPr>
          </a:p>
        </p:txBody>
      </p:sp>
      <p:sp>
        <p:nvSpPr>
          <p:cNvPr id="13" name="スライド番号プレースホルダー 1"/>
          <p:cNvSpPr>
            <a:spLocks noGrp="1"/>
          </p:cNvSpPr>
          <p:nvPr>
            <p:ph type="sldNum" sz="quarter" idx="12"/>
          </p:nvPr>
        </p:nvSpPr>
        <p:spPr>
          <a:xfrm>
            <a:off x="6972300" y="6356350"/>
            <a:ext cx="2057400" cy="365125"/>
          </a:xfrm>
        </p:spPr>
        <p:txBody>
          <a:bodyPr/>
          <a:lstStyle/>
          <a:p>
            <a:fld id="{50F88186-B17D-4CE3-A887-D91699CF601C}" type="slidenum">
              <a:rPr kumimoji="1" lang="ja-JP" altLang="en-US" smtClean="0"/>
              <a:t>5</a:t>
            </a:fld>
            <a:endParaRPr kumimoji="1" lang="ja-JP" altLang="en-US"/>
          </a:p>
        </p:txBody>
      </p:sp>
      <p:sp>
        <p:nvSpPr>
          <p:cNvPr id="14" name="テキスト ボックス 13">
            <a:extLst>
              <a:ext uri="{FF2B5EF4-FFF2-40B4-BE49-F238E27FC236}">
                <a16:creationId xmlns:a16="http://schemas.microsoft.com/office/drawing/2014/main" id="{879977B0-A55C-671B-9A73-8C0A5B3A0661}"/>
              </a:ext>
            </a:extLst>
          </p:cNvPr>
          <p:cNvSpPr txBox="1"/>
          <p:nvPr/>
        </p:nvSpPr>
        <p:spPr>
          <a:xfrm>
            <a:off x="410477" y="1912219"/>
            <a:ext cx="6561823" cy="307777"/>
          </a:xfrm>
          <a:prstGeom prst="rect">
            <a:avLst/>
          </a:prstGeom>
          <a:noFill/>
        </p:spPr>
        <p:txBody>
          <a:bodyPr wrap="square" rtlCol="0">
            <a:spAutoFit/>
          </a:bodyPr>
          <a:lstStyle/>
          <a:p>
            <a:r>
              <a:rPr kumimoji="1" lang="ja-JP" altLang="en-US" sz="1400" b="1" dirty="0">
                <a:latin typeface="BIZ UDゴシック" panose="020B0400000000000000" pitchFamily="49" charset="-128"/>
                <a:ea typeface="BIZ UDゴシック" panose="020B0400000000000000" pitchFamily="49" charset="-128"/>
              </a:rPr>
              <a:t>■主要国の首位都市圏の人口集中度と</a:t>
            </a:r>
            <a:r>
              <a:rPr kumimoji="1" lang="en-US" altLang="ja-JP" sz="1400" b="1" dirty="0">
                <a:latin typeface="BIZ UDゴシック" panose="020B0400000000000000" pitchFamily="49" charset="-128"/>
                <a:ea typeface="BIZ UDゴシック" panose="020B0400000000000000" pitchFamily="49" charset="-128"/>
              </a:rPr>
              <a:t>GDP</a:t>
            </a:r>
            <a:r>
              <a:rPr kumimoji="1" lang="ja-JP" altLang="en-US" sz="1400" b="1" dirty="0">
                <a:latin typeface="BIZ UDゴシック" panose="020B0400000000000000" pitchFamily="49" charset="-128"/>
                <a:ea typeface="BIZ UDゴシック" panose="020B0400000000000000" pitchFamily="49" charset="-128"/>
              </a:rPr>
              <a:t>集中度の比較</a:t>
            </a:r>
            <a:r>
              <a:rPr lang="ja-JP" altLang="en-US" sz="1400" b="1" dirty="0">
                <a:latin typeface="BIZ UDゴシック" panose="020B0400000000000000" pitchFamily="49" charset="-128"/>
                <a:ea typeface="BIZ UDゴシック" panose="020B0400000000000000" pitchFamily="49" charset="-128"/>
              </a:rPr>
              <a:t>（</a:t>
            </a:r>
            <a:r>
              <a:rPr lang="en-US" altLang="ja-JP" sz="1400" b="1" dirty="0">
                <a:latin typeface="BIZ UDゴシック" panose="020B0400000000000000" pitchFamily="49" charset="-128"/>
                <a:ea typeface="BIZ UDゴシック" panose="020B0400000000000000" pitchFamily="49" charset="-128"/>
              </a:rPr>
              <a:t>2018</a:t>
            </a:r>
            <a:r>
              <a:rPr lang="ja-JP" altLang="en-US" sz="1400" b="1" dirty="0">
                <a:latin typeface="BIZ UDゴシック" panose="020B0400000000000000" pitchFamily="49" charset="-128"/>
                <a:ea typeface="BIZ UDゴシック" panose="020B0400000000000000" pitchFamily="49" charset="-128"/>
              </a:rPr>
              <a:t>年）</a:t>
            </a:r>
            <a:endParaRPr lang="ja-JP" altLang="en-US" sz="1100" dirty="0">
              <a:latin typeface="BIZ UDゴシック" panose="020B0400000000000000" pitchFamily="49" charset="-128"/>
              <a:ea typeface="BIZ UDゴシック" panose="020B0400000000000000" pitchFamily="49" charset="-128"/>
            </a:endParaRPr>
          </a:p>
        </p:txBody>
      </p:sp>
      <p:sp>
        <p:nvSpPr>
          <p:cNvPr id="15" name="テキスト ボックス 14">
            <a:extLst>
              <a:ext uri="{FF2B5EF4-FFF2-40B4-BE49-F238E27FC236}">
                <a16:creationId xmlns:a16="http://schemas.microsoft.com/office/drawing/2014/main" id="{B3F5EC67-CA49-FBF9-99AB-7169547997AD}"/>
              </a:ext>
            </a:extLst>
          </p:cNvPr>
          <p:cNvSpPr txBox="1"/>
          <p:nvPr/>
        </p:nvSpPr>
        <p:spPr>
          <a:xfrm>
            <a:off x="4199696" y="6146658"/>
            <a:ext cx="4211280" cy="261610"/>
          </a:xfrm>
          <a:prstGeom prst="rect">
            <a:avLst/>
          </a:prstGeom>
          <a:noFill/>
        </p:spPr>
        <p:txBody>
          <a:bodyPr wrap="square" rtlCol="0">
            <a:spAutoFit/>
          </a:bodyPr>
          <a:lstStyle/>
          <a:p>
            <a:r>
              <a:rPr lang="ja-JP" altLang="en-US" sz="1100" dirty="0">
                <a:latin typeface="BIZ UDゴシック" panose="020B0400000000000000" pitchFamily="49" charset="-128"/>
                <a:ea typeface="BIZ UDゴシック" panose="020B0400000000000000" pitchFamily="49" charset="-128"/>
              </a:rPr>
              <a:t>出典：</a:t>
            </a:r>
            <a:r>
              <a:rPr lang="en-US" altLang="ja-JP" sz="1100" dirty="0" err="1">
                <a:latin typeface="BIZ UDゴシック" panose="020B0400000000000000" pitchFamily="49" charset="-128"/>
                <a:ea typeface="BIZ UDゴシック" panose="020B0400000000000000" pitchFamily="49" charset="-128"/>
              </a:rPr>
              <a:t>OECD.stat</a:t>
            </a:r>
            <a:r>
              <a:rPr lang="ja-JP" altLang="en-US" sz="1100" dirty="0">
                <a:latin typeface="BIZ UDゴシック" panose="020B0400000000000000" pitchFamily="49" charset="-128"/>
                <a:ea typeface="BIZ UDゴシック" panose="020B0400000000000000" pitchFamily="49" charset="-128"/>
              </a:rPr>
              <a:t>をもとに副首都推進局で作成</a:t>
            </a:r>
            <a:endParaRPr lang="en-US" altLang="ja-JP" sz="1100" dirty="0">
              <a:latin typeface="BIZ UDゴシック" panose="020B0400000000000000" pitchFamily="49" charset="-128"/>
              <a:ea typeface="BIZ UDゴシック" panose="020B0400000000000000" pitchFamily="49" charset="-128"/>
            </a:endParaRPr>
          </a:p>
        </p:txBody>
      </p:sp>
      <p:sp>
        <p:nvSpPr>
          <p:cNvPr id="6" name="テキスト ボックス 5">
            <a:extLst>
              <a:ext uri="{FF2B5EF4-FFF2-40B4-BE49-F238E27FC236}">
                <a16:creationId xmlns:a16="http://schemas.microsoft.com/office/drawing/2014/main" id="{2295AFE4-C6A6-8F7E-FEF9-A616037B2DED}"/>
              </a:ext>
            </a:extLst>
          </p:cNvPr>
          <p:cNvSpPr txBox="1"/>
          <p:nvPr/>
        </p:nvSpPr>
        <p:spPr>
          <a:xfrm>
            <a:off x="4209248" y="6336891"/>
            <a:ext cx="6632606" cy="230832"/>
          </a:xfrm>
          <a:prstGeom prst="rect">
            <a:avLst/>
          </a:prstGeom>
          <a:noFill/>
        </p:spPr>
        <p:txBody>
          <a:bodyPr wrap="square">
            <a:spAutoFit/>
          </a:bodyPr>
          <a:lstStyle/>
          <a:p>
            <a:r>
              <a:rPr lang="ja-JP" altLang="en-US" sz="900" dirty="0"/>
              <a:t>⇒本資料における日本の首位都市圏は、東京都、千葉県、埼玉県、神奈川県</a:t>
            </a:r>
            <a:endParaRPr lang="en-US" altLang="ja-JP" sz="900" dirty="0"/>
          </a:p>
        </p:txBody>
      </p:sp>
      <p:sp>
        <p:nvSpPr>
          <p:cNvPr id="7" name="テキスト ボックス 6">
            <a:extLst>
              <a:ext uri="{FF2B5EF4-FFF2-40B4-BE49-F238E27FC236}">
                <a16:creationId xmlns:a16="http://schemas.microsoft.com/office/drawing/2014/main" id="{586CF237-D06C-EF63-BB2F-1E4006C8BDC6}"/>
              </a:ext>
            </a:extLst>
          </p:cNvPr>
          <p:cNvSpPr txBox="1"/>
          <p:nvPr/>
        </p:nvSpPr>
        <p:spPr>
          <a:xfrm>
            <a:off x="7235027" y="5076537"/>
            <a:ext cx="1908973" cy="646331"/>
          </a:xfrm>
          <a:prstGeom prst="rect">
            <a:avLst/>
          </a:prstGeom>
          <a:noFill/>
        </p:spPr>
        <p:txBody>
          <a:bodyPr wrap="square">
            <a:spAutoFit/>
          </a:bodyPr>
          <a:lstStyle/>
          <a:p>
            <a:r>
              <a:rPr lang="ja-JP" altLang="en-US" sz="900" dirty="0"/>
              <a:t>（●）は</a:t>
            </a:r>
            <a:r>
              <a:rPr lang="en-US" altLang="ja-JP" sz="900" dirty="0"/>
              <a:t>p.3</a:t>
            </a:r>
            <a:r>
              <a:rPr lang="ja-JP" altLang="en-US" sz="900" dirty="0"/>
              <a:t>の首位都市圏への人口集中度（総人口に占める割合）が高い国および主要国のうち、</a:t>
            </a:r>
            <a:r>
              <a:rPr lang="en-US" altLang="ja-JP" sz="900" dirty="0" err="1"/>
              <a:t>OECD.stat</a:t>
            </a:r>
            <a:r>
              <a:rPr lang="ja-JP" altLang="en-US" sz="900" dirty="0"/>
              <a:t>にデータのあるもの</a:t>
            </a:r>
            <a:endParaRPr lang="en-US" altLang="ja-JP" sz="900" dirty="0"/>
          </a:p>
        </p:txBody>
      </p:sp>
    </p:spTree>
    <p:extLst>
      <p:ext uri="{BB962C8B-B14F-4D97-AF65-F5344CB8AC3E}">
        <p14:creationId xmlns:p14="http://schemas.microsoft.com/office/powerpoint/2010/main" val="24510943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 name="図 32">
            <a:extLst>
              <a:ext uri="{FF2B5EF4-FFF2-40B4-BE49-F238E27FC236}">
                <a16:creationId xmlns:a16="http://schemas.microsoft.com/office/drawing/2014/main" id="{465A4D67-949A-22D7-C8F1-6FFF3099FC55}"/>
              </a:ext>
            </a:extLst>
          </p:cNvPr>
          <p:cNvPicPr>
            <a:picLocks noChangeAspect="1"/>
          </p:cNvPicPr>
          <p:nvPr/>
        </p:nvPicPr>
        <p:blipFill>
          <a:blip r:embed="rId2"/>
          <a:stretch>
            <a:fillRect/>
          </a:stretch>
        </p:blipFill>
        <p:spPr>
          <a:xfrm>
            <a:off x="6259902" y="2307136"/>
            <a:ext cx="2859272" cy="4419983"/>
          </a:xfrm>
          <a:prstGeom prst="rect">
            <a:avLst/>
          </a:prstGeom>
        </p:spPr>
      </p:pic>
      <p:pic>
        <p:nvPicPr>
          <p:cNvPr id="31" name="図 30">
            <a:extLst>
              <a:ext uri="{FF2B5EF4-FFF2-40B4-BE49-F238E27FC236}">
                <a16:creationId xmlns:a16="http://schemas.microsoft.com/office/drawing/2014/main" id="{E94D2AB7-EA2A-FE46-53CE-981FCCC19212}"/>
              </a:ext>
            </a:extLst>
          </p:cNvPr>
          <p:cNvPicPr>
            <a:picLocks noChangeAspect="1"/>
          </p:cNvPicPr>
          <p:nvPr/>
        </p:nvPicPr>
        <p:blipFill>
          <a:blip r:embed="rId3"/>
          <a:stretch>
            <a:fillRect/>
          </a:stretch>
        </p:blipFill>
        <p:spPr>
          <a:xfrm>
            <a:off x="3345482" y="2306072"/>
            <a:ext cx="2944623" cy="4438273"/>
          </a:xfrm>
          <a:prstGeom prst="rect">
            <a:avLst/>
          </a:prstGeom>
        </p:spPr>
      </p:pic>
      <p:cxnSp>
        <p:nvCxnSpPr>
          <p:cNvPr id="5" name="直線コネクタ 4"/>
          <p:cNvCxnSpPr/>
          <p:nvPr/>
        </p:nvCxnSpPr>
        <p:spPr>
          <a:xfrm>
            <a:off x="216668" y="449732"/>
            <a:ext cx="8726251" cy="0"/>
          </a:xfrm>
          <a:prstGeom prst="line">
            <a:avLst/>
          </a:prstGeom>
        </p:spPr>
        <p:style>
          <a:lnRef idx="1">
            <a:schemeClr val="dk1"/>
          </a:lnRef>
          <a:fillRef idx="0">
            <a:schemeClr val="dk1"/>
          </a:fillRef>
          <a:effectRef idx="0">
            <a:schemeClr val="dk1"/>
          </a:effectRef>
          <a:fontRef idx="minor">
            <a:schemeClr val="tx1"/>
          </a:fontRef>
        </p:style>
      </p:cxnSp>
      <p:sp>
        <p:nvSpPr>
          <p:cNvPr id="30" name="正方形/長方形 29"/>
          <p:cNvSpPr/>
          <p:nvPr/>
        </p:nvSpPr>
        <p:spPr>
          <a:xfrm>
            <a:off x="335016" y="537744"/>
            <a:ext cx="8503417" cy="1040028"/>
          </a:xfrm>
          <a:prstGeom prst="rect">
            <a:avLst/>
          </a:prstGeom>
          <a:noFill/>
          <a:ln w="12700">
            <a:solidFill>
              <a:schemeClr val="tx1"/>
            </a:solidFill>
            <a:prstDash val="sysDash"/>
          </a:ln>
        </p:spPr>
        <p:style>
          <a:lnRef idx="2">
            <a:schemeClr val="accent6"/>
          </a:lnRef>
          <a:fillRef idx="1">
            <a:schemeClr val="lt1"/>
          </a:fillRef>
          <a:effectRef idx="0">
            <a:schemeClr val="accent6"/>
          </a:effectRef>
          <a:fontRef idx="minor">
            <a:schemeClr val="dk1"/>
          </a:fontRef>
        </p:style>
        <p:txBody>
          <a:bodyPr rtlCol="0" anchor="ctr"/>
          <a:lstStyle/>
          <a:p>
            <a:pPr marL="285750" indent="-285750">
              <a:buFont typeface="Wingdings" panose="05000000000000000000" pitchFamily="2" charset="2"/>
              <a:buChar char="p"/>
            </a:pPr>
            <a:r>
              <a:rPr lang="ja-JP" altLang="en-US" sz="1400" dirty="0">
                <a:solidFill>
                  <a:schemeClr val="tx1"/>
                </a:solidFill>
                <a:latin typeface="BIZ UDゴシック" panose="020B0400000000000000" pitchFamily="49" charset="-128"/>
                <a:ea typeface="BIZ UDゴシック" panose="020B0400000000000000" pitchFamily="49" charset="-128"/>
                <a:cs typeface="Meiryo UI" panose="020B0604030504040204" pitchFamily="50" charset="-128"/>
              </a:rPr>
              <a:t>国内の都道府県それぞれの「人口」、「生産年齢人口」、「有業者」の集中度と、「</a:t>
            </a:r>
            <a:r>
              <a:rPr lang="en-US" altLang="ja-JP" sz="1400" dirty="0">
                <a:solidFill>
                  <a:schemeClr val="tx1"/>
                </a:solidFill>
                <a:latin typeface="BIZ UDゴシック" panose="020B0400000000000000" pitchFamily="49" charset="-128"/>
                <a:ea typeface="BIZ UDゴシック" panose="020B0400000000000000" pitchFamily="49" charset="-128"/>
                <a:cs typeface="Meiryo UI" panose="020B0604030504040204" pitchFamily="50" charset="-128"/>
              </a:rPr>
              <a:t>GDP</a:t>
            </a:r>
            <a:r>
              <a:rPr lang="ja-JP" altLang="en-US" sz="1400" dirty="0">
                <a:solidFill>
                  <a:schemeClr val="tx1"/>
                </a:solidFill>
                <a:latin typeface="BIZ UDゴシック" panose="020B0400000000000000" pitchFamily="49" charset="-128"/>
                <a:ea typeface="BIZ UDゴシック" panose="020B0400000000000000" pitchFamily="49" charset="-128"/>
                <a:cs typeface="Meiryo UI" panose="020B0604030504040204" pitchFamily="50" charset="-128"/>
              </a:rPr>
              <a:t>」の集中度の関係をみると、東京は、国内では、人口の集中度より</a:t>
            </a:r>
            <a:r>
              <a:rPr lang="en-US" altLang="ja-JP" sz="1400" dirty="0">
                <a:solidFill>
                  <a:schemeClr val="tx1"/>
                </a:solidFill>
                <a:latin typeface="BIZ UDゴシック" panose="020B0400000000000000" pitchFamily="49" charset="-128"/>
                <a:ea typeface="BIZ UDゴシック" panose="020B0400000000000000" pitchFamily="49" charset="-128"/>
                <a:cs typeface="Meiryo UI" panose="020B0604030504040204" pitchFamily="50" charset="-128"/>
              </a:rPr>
              <a:t>GDP</a:t>
            </a:r>
            <a:r>
              <a:rPr lang="ja-JP" altLang="en-US" sz="1400" dirty="0">
                <a:solidFill>
                  <a:schemeClr val="tx1"/>
                </a:solidFill>
                <a:latin typeface="BIZ UDゴシック" panose="020B0400000000000000" pitchFamily="49" charset="-128"/>
                <a:ea typeface="BIZ UDゴシック" panose="020B0400000000000000" pitchFamily="49" charset="-128"/>
                <a:cs typeface="Meiryo UI" panose="020B0604030504040204" pitchFamily="50" charset="-128"/>
              </a:rPr>
              <a:t>の集中度が高い。</a:t>
            </a:r>
          </a:p>
        </p:txBody>
      </p:sp>
      <p:sp>
        <p:nvSpPr>
          <p:cNvPr id="10" name="正方形/長方形 9">
            <a:extLst>
              <a:ext uri="{FF2B5EF4-FFF2-40B4-BE49-F238E27FC236}">
                <a16:creationId xmlns:a16="http://schemas.microsoft.com/office/drawing/2014/main" id="{E8D49BAB-0E8E-B83C-833C-B4E5A7D75FBE}"/>
              </a:ext>
            </a:extLst>
          </p:cNvPr>
          <p:cNvSpPr/>
          <p:nvPr/>
        </p:nvSpPr>
        <p:spPr>
          <a:xfrm>
            <a:off x="-131446" y="33003"/>
            <a:ext cx="11325197" cy="384721"/>
          </a:xfrm>
          <a:prstGeom prst="rect">
            <a:avLst/>
          </a:prstGeom>
        </p:spPr>
        <p:txBody>
          <a:bodyPr wrap="square">
            <a:spAutoFit/>
          </a:bodyPr>
          <a:lstStyle/>
          <a:p>
            <a:r>
              <a:rPr lang="ja-JP" altLang="en-US" sz="1900" b="1" dirty="0">
                <a:latin typeface="BIZ UDゴシック" panose="020B0400000000000000" pitchFamily="49" charset="-128"/>
                <a:ea typeface="BIZ UDゴシック" panose="020B0400000000000000" pitchFamily="49" charset="-128"/>
              </a:rPr>
              <a:t>　１（４）都道府県別の人口・生産年齢人口・有業者集中度と</a:t>
            </a:r>
            <a:r>
              <a:rPr lang="en-US" altLang="ja-JP" sz="1900" b="1" dirty="0">
                <a:latin typeface="BIZ UDゴシック" panose="020B0400000000000000" pitchFamily="49" charset="-128"/>
                <a:ea typeface="BIZ UDゴシック" panose="020B0400000000000000" pitchFamily="49" charset="-128"/>
              </a:rPr>
              <a:t>GDP</a:t>
            </a:r>
            <a:r>
              <a:rPr lang="ja-JP" altLang="en-US" sz="1900" b="1" dirty="0">
                <a:latin typeface="BIZ UDゴシック" panose="020B0400000000000000" pitchFamily="49" charset="-128"/>
                <a:ea typeface="BIZ UDゴシック" panose="020B0400000000000000" pitchFamily="49" charset="-128"/>
              </a:rPr>
              <a:t>の集中度との関係</a:t>
            </a:r>
            <a:endParaRPr lang="en-US" altLang="ja-JP" sz="1900" b="1" dirty="0">
              <a:latin typeface="BIZ UDゴシック" panose="020B0400000000000000" pitchFamily="49" charset="-128"/>
              <a:ea typeface="BIZ UDゴシック" panose="020B0400000000000000" pitchFamily="49" charset="-128"/>
            </a:endParaRPr>
          </a:p>
        </p:txBody>
      </p:sp>
      <p:sp>
        <p:nvSpPr>
          <p:cNvPr id="13" name="スライド番号プレースホルダー 1"/>
          <p:cNvSpPr>
            <a:spLocks noGrp="1"/>
          </p:cNvSpPr>
          <p:nvPr>
            <p:ph type="sldNum" sz="quarter" idx="12"/>
          </p:nvPr>
        </p:nvSpPr>
        <p:spPr>
          <a:xfrm>
            <a:off x="6954782" y="6356350"/>
            <a:ext cx="2074918" cy="365125"/>
          </a:xfrm>
        </p:spPr>
        <p:txBody>
          <a:bodyPr/>
          <a:lstStyle/>
          <a:p>
            <a:fld id="{50F88186-B17D-4CE3-A887-D91699CF601C}" type="slidenum">
              <a:rPr kumimoji="1" lang="ja-JP" altLang="en-US" smtClean="0"/>
              <a:t>6</a:t>
            </a:fld>
            <a:endParaRPr kumimoji="1" lang="ja-JP" altLang="en-US"/>
          </a:p>
        </p:txBody>
      </p:sp>
      <p:sp>
        <p:nvSpPr>
          <p:cNvPr id="14" name="テキスト ボックス 13">
            <a:extLst>
              <a:ext uri="{FF2B5EF4-FFF2-40B4-BE49-F238E27FC236}">
                <a16:creationId xmlns:a16="http://schemas.microsoft.com/office/drawing/2014/main" id="{879977B0-A55C-671B-9A73-8C0A5B3A0661}"/>
              </a:ext>
            </a:extLst>
          </p:cNvPr>
          <p:cNvSpPr txBox="1"/>
          <p:nvPr/>
        </p:nvSpPr>
        <p:spPr>
          <a:xfrm>
            <a:off x="335016" y="1736322"/>
            <a:ext cx="3112203" cy="646331"/>
          </a:xfrm>
          <a:prstGeom prst="rect">
            <a:avLst/>
          </a:prstGeom>
          <a:noFill/>
        </p:spPr>
        <p:txBody>
          <a:bodyPr wrap="square" rtlCol="0">
            <a:spAutoFit/>
          </a:bodyPr>
          <a:lstStyle/>
          <a:p>
            <a:r>
              <a:rPr kumimoji="1" lang="ja-JP" altLang="en-US" sz="1200" b="1" dirty="0">
                <a:latin typeface="BIZ UDゴシック" panose="020B0400000000000000" pitchFamily="49" charset="-128"/>
                <a:ea typeface="BIZ UDゴシック" panose="020B0400000000000000" pitchFamily="49" charset="-128"/>
              </a:rPr>
              <a:t>■都道府県の人口の集中度と</a:t>
            </a:r>
            <a:endParaRPr kumimoji="1" lang="en-US" altLang="ja-JP" sz="1200" b="1" dirty="0">
              <a:latin typeface="BIZ UDゴシック" panose="020B0400000000000000" pitchFamily="49" charset="-128"/>
              <a:ea typeface="BIZ UDゴシック" panose="020B0400000000000000" pitchFamily="49" charset="-128"/>
            </a:endParaRPr>
          </a:p>
          <a:p>
            <a:r>
              <a:rPr kumimoji="1" lang="ja-JP" altLang="en-US" sz="1200" b="1" dirty="0">
                <a:latin typeface="BIZ UDゴシック" panose="020B0400000000000000" pitchFamily="49" charset="-128"/>
                <a:ea typeface="BIZ UDゴシック" panose="020B0400000000000000" pitchFamily="49" charset="-128"/>
              </a:rPr>
              <a:t>　</a:t>
            </a:r>
            <a:r>
              <a:rPr kumimoji="1" lang="en-US" altLang="ja-JP" sz="1200" b="1" dirty="0">
                <a:latin typeface="BIZ UDゴシック" panose="020B0400000000000000" pitchFamily="49" charset="-128"/>
                <a:ea typeface="BIZ UDゴシック" panose="020B0400000000000000" pitchFamily="49" charset="-128"/>
              </a:rPr>
              <a:t>GDP</a:t>
            </a:r>
            <a:r>
              <a:rPr kumimoji="1" lang="ja-JP" altLang="en-US" sz="1200" b="1" dirty="0">
                <a:latin typeface="BIZ UDゴシック" panose="020B0400000000000000" pitchFamily="49" charset="-128"/>
                <a:ea typeface="BIZ UDゴシック" panose="020B0400000000000000" pitchFamily="49" charset="-128"/>
              </a:rPr>
              <a:t>の集中度の比較</a:t>
            </a:r>
            <a:r>
              <a:rPr lang="ja-JP" altLang="en-US" sz="1200" b="1" dirty="0">
                <a:latin typeface="BIZ UDゴシック" panose="020B0400000000000000" pitchFamily="49" charset="-128"/>
                <a:ea typeface="BIZ UDゴシック" panose="020B0400000000000000" pitchFamily="49" charset="-128"/>
              </a:rPr>
              <a:t>（</a:t>
            </a:r>
            <a:r>
              <a:rPr lang="en-US" altLang="ja-JP" sz="1200" b="1" dirty="0">
                <a:latin typeface="BIZ UDゴシック" panose="020B0400000000000000" pitchFamily="49" charset="-128"/>
                <a:ea typeface="BIZ UDゴシック" panose="020B0400000000000000" pitchFamily="49" charset="-128"/>
              </a:rPr>
              <a:t>2019</a:t>
            </a:r>
            <a:r>
              <a:rPr lang="ja-JP" altLang="en-US" sz="1200" b="1" dirty="0">
                <a:latin typeface="BIZ UDゴシック" panose="020B0400000000000000" pitchFamily="49" charset="-128"/>
                <a:ea typeface="BIZ UDゴシック" panose="020B0400000000000000" pitchFamily="49" charset="-128"/>
              </a:rPr>
              <a:t>年度）</a:t>
            </a:r>
            <a:endParaRPr lang="en-US" altLang="ja-JP" sz="1200" b="1" dirty="0">
              <a:latin typeface="BIZ UDゴシック" panose="020B0400000000000000" pitchFamily="49" charset="-128"/>
              <a:ea typeface="BIZ UDゴシック" panose="020B0400000000000000" pitchFamily="49" charset="-128"/>
            </a:endParaRPr>
          </a:p>
          <a:p>
            <a:r>
              <a:rPr lang="ja-JP" altLang="en-US" sz="1200" dirty="0">
                <a:latin typeface="BIZ UDゴシック" panose="020B0400000000000000" pitchFamily="49" charset="-128"/>
                <a:ea typeface="BIZ UDゴシック" panose="020B0400000000000000" pitchFamily="49" charset="-128"/>
              </a:rPr>
              <a:t>　</a:t>
            </a:r>
            <a:r>
              <a:rPr lang="en-US" altLang="ja-JP" sz="1200" dirty="0">
                <a:latin typeface="BIZ UDゴシック" panose="020B0400000000000000" pitchFamily="49" charset="-128"/>
                <a:ea typeface="BIZ UDゴシック" panose="020B0400000000000000" pitchFamily="49" charset="-128"/>
              </a:rPr>
              <a:t>※</a:t>
            </a:r>
            <a:r>
              <a:rPr lang="ja-JP" altLang="en-US" sz="1200" dirty="0">
                <a:latin typeface="BIZ UDゴシック" panose="020B0400000000000000" pitchFamily="49" charset="-128"/>
                <a:ea typeface="BIZ UDゴシック" panose="020B0400000000000000" pitchFamily="49" charset="-128"/>
              </a:rPr>
              <a:t>縦横軸は対数をとる</a:t>
            </a:r>
          </a:p>
        </p:txBody>
      </p:sp>
      <p:sp>
        <p:nvSpPr>
          <p:cNvPr id="15" name="テキスト ボックス 14">
            <a:extLst>
              <a:ext uri="{FF2B5EF4-FFF2-40B4-BE49-F238E27FC236}">
                <a16:creationId xmlns:a16="http://schemas.microsoft.com/office/drawing/2014/main" id="{B3F5EC67-CA49-FBF9-99AB-7169547997AD}"/>
              </a:ext>
            </a:extLst>
          </p:cNvPr>
          <p:cNvSpPr txBox="1"/>
          <p:nvPr/>
        </p:nvSpPr>
        <p:spPr>
          <a:xfrm>
            <a:off x="2278976" y="6596390"/>
            <a:ext cx="7179767" cy="261610"/>
          </a:xfrm>
          <a:prstGeom prst="rect">
            <a:avLst/>
          </a:prstGeom>
          <a:noFill/>
        </p:spPr>
        <p:txBody>
          <a:bodyPr wrap="square" rtlCol="0">
            <a:spAutoFit/>
          </a:bodyPr>
          <a:lstStyle/>
          <a:p>
            <a:r>
              <a:rPr lang="ja-JP" altLang="en-US" sz="1100" dirty="0">
                <a:latin typeface="BIZ UDゴシック" panose="020B0400000000000000" pitchFamily="49" charset="-128"/>
                <a:ea typeface="BIZ UDゴシック" panose="020B0400000000000000" pitchFamily="49" charset="-128"/>
              </a:rPr>
              <a:t>出典：総務省「人口推計」、内閣府「国民経済計算」「県民経済計算」をもとに副首都推進局で作成</a:t>
            </a:r>
            <a:endParaRPr lang="en-US" altLang="ja-JP" sz="1100" dirty="0">
              <a:latin typeface="BIZ UDゴシック" panose="020B0400000000000000" pitchFamily="49" charset="-128"/>
              <a:ea typeface="BIZ UDゴシック" panose="020B0400000000000000" pitchFamily="49" charset="-128"/>
            </a:endParaRPr>
          </a:p>
        </p:txBody>
      </p:sp>
      <p:sp>
        <p:nvSpPr>
          <p:cNvPr id="6" name="テキスト ボックス 1">
            <a:extLst>
              <a:ext uri="{FF2B5EF4-FFF2-40B4-BE49-F238E27FC236}">
                <a16:creationId xmlns:a16="http://schemas.microsoft.com/office/drawing/2014/main" id="{949ECB60-F79E-1449-921A-0859A5F4B0E2}"/>
              </a:ext>
            </a:extLst>
          </p:cNvPr>
          <p:cNvSpPr txBox="1"/>
          <p:nvPr/>
        </p:nvSpPr>
        <p:spPr>
          <a:xfrm>
            <a:off x="2000757" y="3406165"/>
            <a:ext cx="719852" cy="215444"/>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kumimoji="1" lang="ja-JP" altLang="en-US" sz="800" dirty="0">
                <a:latin typeface="BIZ UDゴシック" panose="020B0400000000000000" pitchFamily="49" charset="-128"/>
                <a:ea typeface="BIZ UDゴシック" panose="020B0400000000000000" pitchFamily="49" charset="-128"/>
              </a:rPr>
              <a:t>東京都</a:t>
            </a:r>
          </a:p>
        </p:txBody>
      </p:sp>
      <p:sp>
        <p:nvSpPr>
          <p:cNvPr id="7" name="テキスト ボックス 1">
            <a:extLst>
              <a:ext uri="{FF2B5EF4-FFF2-40B4-BE49-F238E27FC236}">
                <a16:creationId xmlns:a16="http://schemas.microsoft.com/office/drawing/2014/main" id="{9B3A50F5-5160-A4AA-24E2-8A7568D264C1}"/>
              </a:ext>
            </a:extLst>
          </p:cNvPr>
          <p:cNvSpPr txBox="1"/>
          <p:nvPr/>
        </p:nvSpPr>
        <p:spPr>
          <a:xfrm>
            <a:off x="1770717" y="3933434"/>
            <a:ext cx="719852" cy="215444"/>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kumimoji="1" lang="ja-JP" altLang="en-US" sz="800" dirty="0">
                <a:latin typeface="BIZ UDゴシック" panose="020B0400000000000000" pitchFamily="49" charset="-128"/>
                <a:ea typeface="BIZ UDゴシック" panose="020B0400000000000000" pitchFamily="49" charset="-128"/>
              </a:rPr>
              <a:t>大阪府</a:t>
            </a:r>
          </a:p>
        </p:txBody>
      </p:sp>
      <p:sp>
        <p:nvSpPr>
          <p:cNvPr id="8" name="テキスト ボックス 1">
            <a:extLst>
              <a:ext uri="{FF2B5EF4-FFF2-40B4-BE49-F238E27FC236}">
                <a16:creationId xmlns:a16="http://schemas.microsoft.com/office/drawing/2014/main" id="{646057BD-9503-A5D4-D901-483A831E9A2C}"/>
              </a:ext>
            </a:extLst>
          </p:cNvPr>
          <p:cNvSpPr txBox="1"/>
          <p:nvPr/>
        </p:nvSpPr>
        <p:spPr>
          <a:xfrm>
            <a:off x="1432697" y="3949651"/>
            <a:ext cx="719852" cy="215444"/>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kumimoji="1" lang="ja-JP" altLang="en-US" sz="800" dirty="0">
                <a:latin typeface="BIZ UDゴシック" panose="020B0400000000000000" pitchFamily="49" charset="-128"/>
                <a:ea typeface="BIZ UDゴシック" panose="020B0400000000000000" pitchFamily="49" charset="-128"/>
              </a:rPr>
              <a:t>愛知県</a:t>
            </a:r>
          </a:p>
        </p:txBody>
      </p:sp>
      <p:sp>
        <p:nvSpPr>
          <p:cNvPr id="9" name="テキスト ボックス 1">
            <a:extLst>
              <a:ext uri="{FF2B5EF4-FFF2-40B4-BE49-F238E27FC236}">
                <a16:creationId xmlns:a16="http://schemas.microsoft.com/office/drawing/2014/main" id="{5FCC24D4-642F-4C25-1285-FD3415AF2123}"/>
              </a:ext>
            </a:extLst>
          </p:cNvPr>
          <p:cNvSpPr txBox="1"/>
          <p:nvPr/>
        </p:nvSpPr>
        <p:spPr>
          <a:xfrm>
            <a:off x="2058363" y="4144784"/>
            <a:ext cx="827831" cy="215444"/>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kumimoji="1" lang="ja-JP" altLang="en-US" sz="800" dirty="0">
                <a:latin typeface="BIZ UDゴシック" panose="020B0400000000000000" pitchFamily="49" charset="-128"/>
                <a:ea typeface="BIZ UDゴシック" panose="020B0400000000000000" pitchFamily="49" charset="-128"/>
              </a:rPr>
              <a:t>神奈川県</a:t>
            </a:r>
          </a:p>
        </p:txBody>
      </p:sp>
      <p:sp>
        <p:nvSpPr>
          <p:cNvPr id="11" name="テキスト ボックス 1">
            <a:extLst>
              <a:ext uri="{FF2B5EF4-FFF2-40B4-BE49-F238E27FC236}">
                <a16:creationId xmlns:a16="http://schemas.microsoft.com/office/drawing/2014/main" id="{EB65B3AF-9EAC-475B-C504-CA8C229361B5}"/>
              </a:ext>
            </a:extLst>
          </p:cNvPr>
          <p:cNvSpPr txBox="1"/>
          <p:nvPr/>
        </p:nvSpPr>
        <p:spPr>
          <a:xfrm>
            <a:off x="1981416" y="4347660"/>
            <a:ext cx="827831" cy="215444"/>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kumimoji="1" lang="ja-JP" altLang="en-US" sz="800" dirty="0">
                <a:latin typeface="BIZ UDゴシック" panose="020B0400000000000000" pitchFamily="49" charset="-128"/>
                <a:ea typeface="BIZ UDゴシック" panose="020B0400000000000000" pitchFamily="49" charset="-128"/>
              </a:rPr>
              <a:t>埼玉県</a:t>
            </a:r>
          </a:p>
        </p:txBody>
      </p:sp>
      <p:sp>
        <p:nvSpPr>
          <p:cNvPr id="18" name="テキスト ボックス 1">
            <a:extLst>
              <a:ext uri="{FF2B5EF4-FFF2-40B4-BE49-F238E27FC236}">
                <a16:creationId xmlns:a16="http://schemas.microsoft.com/office/drawing/2014/main" id="{87212ED1-60B9-2E5B-2BEF-80196D050FC0}"/>
              </a:ext>
            </a:extLst>
          </p:cNvPr>
          <p:cNvSpPr txBox="1"/>
          <p:nvPr/>
        </p:nvSpPr>
        <p:spPr>
          <a:xfrm>
            <a:off x="1892778" y="4472826"/>
            <a:ext cx="827831" cy="215444"/>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kumimoji="1" lang="ja-JP" altLang="en-US" sz="800" dirty="0">
                <a:latin typeface="BIZ UDゴシック" panose="020B0400000000000000" pitchFamily="49" charset="-128"/>
                <a:ea typeface="BIZ UDゴシック" panose="020B0400000000000000" pitchFamily="49" charset="-128"/>
              </a:rPr>
              <a:t>千葉県</a:t>
            </a:r>
          </a:p>
        </p:txBody>
      </p:sp>
      <p:sp>
        <p:nvSpPr>
          <p:cNvPr id="4" name="テキスト ボックス 3">
            <a:extLst>
              <a:ext uri="{FF2B5EF4-FFF2-40B4-BE49-F238E27FC236}">
                <a16:creationId xmlns:a16="http://schemas.microsoft.com/office/drawing/2014/main" id="{755A8596-8ED5-F53E-BF17-119CCFD223CF}"/>
              </a:ext>
            </a:extLst>
          </p:cNvPr>
          <p:cNvSpPr txBox="1"/>
          <p:nvPr/>
        </p:nvSpPr>
        <p:spPr>
          <a:xfrm>
            <a:off x="3309423" y="1724619"/>
            <a:ext cx="3338157" cy="646331"/>
          </a:xfrm>
          <a:prstGeom prst="rect">
            <a:avLst/>
          </a:prstGeom>
          <a:noFill/>
        </p:spPr>
        <p:txBody>
          <a:bodyPr wrap="square" rtlCol="0">
            <a:spAutoFit/>
          </a:bodyPr>
          <a:lstStyle/>
          <a:p>
            <a:r>
              <a:rPr kumimoji="1" lang="ja-JP" altLang="en-US" sz="1200" b="1" dirty="0">
                <a:latin typeface="BIZ UDゴシック" panose="020B0400000000000000" pitchFamily="49" charset="-128"/>
                <a:ea typeface="BIZ UDゴシック" panose="020B0400000000000000" pitchFamily="49" charset="-128"/>
              </a:rPr>
              <a:t>■都道府県の生産年齢人口の集中度と</a:t>
            </a:r>
            <a:endParaRPr kumimoji="1" lang="en-US" altLang="ja-JP" sz="1200" b="1" dirty="0">
              <a:latin typeface="BIZ UDゴシック" panose="020B0400000000000000" pitchFamily="49" charset="-128"/>
              <a:ea typeface="BIZ UDゴシック" panose="020B0400000000000000" pitchFamily="49" charset="-128"/>
            </a:endParaRPr>
          </a:p>
          <a:p>
            <a:r>
              <a:rPr kumimoji="1" lang="ja-JP" altLang="en-US" sz="1200" b="1" dirty="0">
                <a:latin typeface="BIZ UDゴシック" panose="020B0400000000000000" pitchFamily="49" charset="-128"/>
                <a:ea typeface="BIZ UDゴシック" panose="020B0400000000000000" pitchFamily="49" charset="-128"/>
              </a:rPr>
              <a:t>　</a:t>
            </a:r>
            <a:r>
              <a:rPr kumimoji="1" lang="en-US" altLang="ja-JP" sz="1200" b="1" dirty="0">
                <a:latin typeface="BIZ UDゴシック" panose="020B0400000000000000" pitchFamily="49" charset="-128"/>
                <a:ea typeface="BIZ UDゴシック" panose="020B0400000000000000" pitchFamily="49" charset="-128"/>
              </a:rPr>
              <a:t>GDP</a:t>
            </a:r>
            <a:r>
              <a:rPr kumimoji="1" lang="ja-JP" altLang="en-US" sz="1200" b="1" dirty="0">
                <a:latin typeface="BIZ UDゴシック" panose="020B0400000000000000" pitchFamily="49" charset="-128"/>
                <a:ea typeface="BIZ UDゴシック" panose="020B0400000000000000" pitchFamily="49" charset="-128"/>
              </a:rPr>
              <a:t>の集中度の比較</a:t>
            </a:r>
            <a:r>
              <a:rPr lang="ja-JP" altLang="en-US" sz="1200" b="1" dirty="0">
                <a:latin typeface="BIZ UDゴシック" panose="020B0400000000000000" pitchFamily="49" charset="-128"/>
                <a:ea typeface="BIZ UDゴシック" panose="020B0400000000000000" pitchFamily="49" charset="-128"/>
              </a:rPr>
              <a:t>（</a:t>
            </a:r>
            <a:r>
              <a:rPr lang="en-US" altLang="ja-JP" sz="1200" b="1" dirty="0">
                <a:latin typeface="BIZ UDゴシック" panose="020B0400000000000000" pitchFamily="49" charset="-128"/>
                <a:ea typeface="BIZ UDゴシック" panose="020B0400000000000000" pitchFamily="49" charset="-128"/>
              </a:rPr>
              <a:t>2019</a:t>
            </a:r>
            <a:r>
              <a:rPr lang="ja-JP" altLang="en-US" sz="1200" b="1" dirty="0">
                <a:latin typeface="BIZ UDゴシック" panose="020B0400000000000000" pitchFamily="49" charset="-128"/>
                <a:ea typeface="BIZ UDゴシック" panose="020B0400000000000000" pitchFamily="49" charset="-128"/>
              </a:rPr>
              <a:t>年度）</a:t>
            </a:r>
            <a:endParaRPr lang="en-US" altLang="ja-JP" sz="1200" b="1" dirty="0">
              <a:latin typeface="BIZ UDゴシック" panose="020B0400000000000000" pitchFamily="49" charset="-128"/>
              <a:ea typeface="BIZ UDゴシック" panose="020B0400000000000000" pitchFamily="49" charset="-128"/>
            </a:endParaRPr>
          </a:p>
          <a:p>
            <a:r>
              <a:rPr lang="ja-JP" altLang="en-US" sz="1200" b="1" dirty="0">
                <a:latin typeface="BIZ UDゴシック" panose="020B0400000000000000" pitchFamily="49" charset="-128"/>
                <a:ea typeface="BIZ UDゴシック" panose="020B0400000000000000" pitchFamily="49" charset="-128"/>
              </a:rPr>
              <a:t>　</a:t>
            </a:r>
            <a:r>
              <a:rPr lang="en-US" altLang="ja-JP" sz="1200" dirty="0">
                <a:latin typeface="BIZ UDゴシック" panose="020B0400000000000000" pitchFamily="49" charset="-128"/>
                <a:ea typeface="BIZ UDゴシック" panose="020B0400000000000000" pitchFamily="49" charset="-128"/>
              </a:rPr>
              <a:t>※</a:t>
            </a:r>
            <a:r>
              <a:rPr lang="ja-JP" altLang="en-US" sz="1200" dirty="0">
                <a:latin typeface="BIZ UDゴシック" panose="020B0400000000000000" pitchFamily="49" charset="-128"/>
                <a:ea typeface="BIZ UDゴシック" panose="020B0400000000000000" pitchFamily="49" charset="-128"/>
              </a:rPr>
              <a:t>縦横軸は対数をとる</a:t>
            </a:r>
          </a:p>
        </p:txBody>
      </p:sp>
      <p:sp>
        <p:nvSpPr>
          <p:cNvPr id="12" name="テキスト ボックス 1">
            <a:extLst>
              <a:ext uri="{FF2B5EF4-FFF2-40B4-BE49-F238E27FC236}">
                <a16:creationId xmlns:a16="http://schemas.microsoft.com/office/drawing/2014/main" id="{5813F9A8-FB9E-7836-C1A0-C63900001767}"/>
              </a:ext>
            </a:extLst>
          </p:cNvPr>
          <p:cNvSpPr txBox="1"/>
          <p:nvPr/>
        </p:nvSpPr>
        <p:spPr>
          <a:xfrm>
            <a:off x="5024530" y="3429000"/>
            <a:ext cx="628508" cy="215444"/>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kumimoji="1" lang="ja-JP" altLang="en-US" sz="800" dirty="0">
                <a:latin typeface="BIZ UDゴシック" panose="020B0400000000000000" pitchFamily="49" charset="-128"/>
                <a:ea typeface="BIZ UDゴシック" panose="020B0400000000000000" pitchFamily="49" charset="-128"/>
              </a:rPr>
              <a:t>東京都</a:t>
            </a:r>
          </a:p>
        </p:txBody>
      </p:sp>
      <p:sp>
        <p:nvSpPr>
          <p:cNvPr id="16" name="テキスト ボックス 1">
            <a:extLst>
              <a:ext uri="{FF2B5EF4-FFF2-40B4-BE49-F238E27FC236}">
                <a16:creationId xmlns:a16="http://schemas.microsoft.com/office/drawing/2014/main" id="{753385C4-05E5-AEFB-5096-52F25016D197}"/>
              </a:ext>
            </a:extLst>
          </p:cNvPr>
          <p:cNvSpPr txBox="1"/>
          <p:nvPr/>
        </p:nvSpPr>
        <p:spPr>
          <a:xfrm>
            <a:off x="4830818" y="3947536"/>
            <a:ext cx="628508" cy="215444"/>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kumimoji="1" lang="ja-JP" altLang="en-US" sz="800" dirty="0">
                <a:latin typeface="BIZ UDゴシック" panose="020B0400000000000000" pitchFamily="49" charset="-128"/>
                <a:ea typeface="BIZ UDゴシック" panose="020B0400000000000000" pitchFamily="49" charset="-128"/>
              </a:rPr>
              <a:t>大阪府</a:t>
            </a:r>
          </a:p>
        </p:txBody>
      </p:sp>
      <p:sp>
        <p:nvSpPr>
          <p:cNvPr id="17" name="テキスト ボックス 1">
            <a:extLst>
              <a:ext uri="{FF2B5EF4-FFF2-40B4-BE49-F238E27FC236}">
                <a16:creationId xmlns:a16="http://schemas.microsoft.com/office/drawing/2014/main" id="{7A6BE945-D78E-B2FB-6030-640F92FCC0A2}"/>
              </a:ext>
            </a:extLst>
          </p:cNvPr>
          <p:cNvSpPr txBox="1"/>
          <p:nvPr/>
        </p:nvSpPr>
        <p:spPr>
          <a:xfrm>
            <a:off x="4493975" y="3942253"/>
            <a:ext cx="628508" cy="215444"/>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kumimoji="1" lang="ja-JP" altLang="en-US" sz="800" dirty="0">
                <a:latin typeface="BIZ UDゴシック" panose="020B0400000000000000" pitchFamily="49" charset="-128"/>
                <a:ea typeface="BIZ UDゴシック" panose="020B0400000000000000" pitchFamily="49" charset="-128"/>
              </a:rPr>
              <a:t>愛知県</a:t>
            </a:r>
          </a:p>
        </p:txBody>
      </p:sp>
      <p:sp>
        <p:nvSpPr>
          <p:cNvPr id="19" name="テキスト ボックス 1">
            <a:extLst>
              <a:ext uri="{FF2B5EF4-FFF2-40B4-BE49-F238E27FC236}">
                <a16:creationId xmlns:a16="http://schemas.microsoft.com/office/drawing/2014/main" id="{F3557C5E-83E4-4A0C-F1BE-6D924C36B401}"/>
              </a:ext>
            </a:extLst>
          </p:cNvPr>
          <p:cNvSpPr txBox="1"/>
          <p:nvPr/>
        </p:nvSpPr>
        <p:spPr>
          <a:xfrm>
            <a:off x="5169761" y="4097690"/>
            <a:ext cx="722785" cy="215444"/>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kumimoji="1" lang="ja-JP" altLang="en-US" sz="800" dirty="0">
                <a:latin typeface="BIZ UDゴシック" panose="020B0400000000000000" pitchFamily="49" charset="-128"/>
                <a:ea typeface="BIZ UDゴシック" panose="020B0400000000000000" pitchFamily="49" charset="-128"/>
              </a:rPr>
              <a:t>神奈川県</a:t>
            </a:r>
          </a:p>
        </p:txBody>
      </p:sp>
      <p:sp>
        <p:nvSpPr>
          <p:cNvPr id="20" name="テキスト ボックス 1">
            <a:extLst>
              <a:ext uri="{FF2B5EF4-FFF2-40B4-BE49-F238E27FC236}">
                <a16:creationId xmlns:a16="http://schemas.microsoft.com/office/drawing/2014/main" id="{3639E9BB-1BEE-5A66-BBB6-08907B15C778}"/>
              </a:ext>
            </a:extLst>
          </p:cNvPr>
          <p:cNvSpPr txBox="1"/>
          <p:nvPr/>
        </p:nvSpPr>
        <p:spPr>
          <a:xfrm>
            <a:off x="4978502" y="4421927"/>
            <a:ext cx="722785" cy="215444"/>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kumimoji="1" lang="ja-JP" altLang="en-US" sz="800" dirty="0">
                <a:latin typeface="BIZ UDゴシック" panose="020B0400000000000000" pitchFamily="49" charset="-128"/>
                <a:ea typeface="BIZ UDゴシック" panose="020B0400000000000000" pitchFamily="49" charset="-128"/>
              </a:rPr>
              <a:t>埼玉県</a:t>
            </a:r>
          </a:p>
        </p:txBody>
      </p:sp>
      <p:sp>
        <p:nvSpPr>
          <p:cNvPr id="21" name="テキスト ボックス 1">
            <a:extLst>
              <a:ext uri="{FF2B5EF4-FFF2-40B4-BE49-F238E27FC236}">
                <a16:creationId xmlns:a16="http://schemas.microsoft.com/office/drawing/2014/main" id="{7E339766-DCF6-D0F7-AA2E-F5C22B30CA86}"/>
              </a:ext>
            </a:extLst>
          </p:cNvPr>
          <p:cNvSpPr txBox="1"/>
          <p:nvPr/>
        </p:nvSpPr>
        <p:spPr>
          <a:xfrm>
            <a:off x="5047466" y="4290626"/>
            <a:ext cx="722785" cy="215444"/>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kumimoji="1" lang="ja-JP" altLang="en-US" sz="800" dirty="0">
                <a:latin typeface="BIZ UDゴシック" panose="020B0400000000000000" pitchFamily="49" charset="-128"/>
                <a:ea typeface="BIZ UDゴシック" panose="020B0400000000000000" pitchFamily="49" charset="-128"/>
              </a:rPr>
              <a:t>千葉県</a:t>
            </a:r>
          </a:p>
        </p:txBody>
      </p:sp>
      <p:sp>
        <p:nvSpPr>
          <p:cNvPr id="23" name="テキスト ボックス 1">
            <a:extLst>
              <a:ext uri="{FF2B5EF4-FFF2-40B4-BE49-F238E27FC236}">
                <a16:creationId xmlns:a16="http://schemas.microsoft.com/office/drawing/2014/main" id="{A36C0141-D422-9F1B-2787-32BE8129E597}"/>
              </a:ext>
            </a:extLst>
          </p:cNvPr>
          <p:cNvSpPr txBox="1"/>
          <p:nvPr/>
        </p:nvSpPr>
        <p:spPr>
          <a:xfrm>
            <a:off x="7728386" y="3389012"/>
            <a:ext cx="566399" cy="215444"/>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kumimoji="1" lang="ja-JP" altLang="en-US" sz="800" dirty="0">
                <a:latin typeface="BIZ UDゴシック" panose="020B0400000000000000" pitchFamily="49" charset="-128"/>
                <a:ea typeface="BIZ UDゴシック" panose="020B0400000000000000" pitchFamily="49" charset="-128"/>
              </a:rPr>
              <a:t>東京都</a:t>
            </a:r>
          </a:p>
        </p:txBody>
      </p:sp>
      <p:sp>
        <p:nvSpPr>
          <p:cNvPr id="32" name="テキスト ボックス 31">
            <a:extLst>
              <a:ext uri="{FF2B5EF4-FFF2-40B4-BE49-F238E27FC236}">
                <a16:creationId xmlns:a16="http://schemas.microsoft.com/office/drawing/2014/main" id="{6C776CB1-F679-D887-3E95-1FD627706D67}"/>
              </a:ext>
            </a:extLst>
          </p:cNvPr>
          <p:cNvSpPr txBox="1"/>
          <p:nvPr/>
        </p:nvSpPr>
        <p:spPr>
          <a:xfrm>
            <a:off x="6438008" y="1712867"/>
            <a:ext cx="2670883" cy="646331"/>
          </a:xfrm>
          <a:prstGeom prst="rect">
            <a:avLst/>
          </a:prstGeom>
          <a:noFill/>
        </p:spPr>
        <p:txBody>
          <a:bodyPr wrap="square" rtlCol="0">
            <a:spAutoFit/>
          </a:bodyPr>
          <a:lstStyle/>
          <a:p>
            <a:r>
              <a:rPr kumimoji="1" lang="ja-JP" altLang="en-US" sz="1200" b="1" dirty="0">
                <a:latin typeface="BIZ UDゴシック" panose="020B0400000000000000" pitchFamily="49" charset="-128"/>
                <a:ea typeface="BIZ UDゴシック" panose="020B0400000000000000" pitchFamily="49" charset="-128"/>
              </a:rPr>
              <a:t>■都道府県の有業者の集中度と</a:t>
            </a:r>
            <a:endParaRPr kumimoji="1" lang="en-US" altLang="ja-JP" sz="1200" b="1" dirty="0">
              <a:latin typeface="BIZ UDゴシック" panose="020B0400000000000000" pitchFamily="49" charset="-128"/>
              <a:ea typeface="BIZ UDゴシック" panose="020B0400000000000000" pitchFamily="49" charset="-128"/>
            </a:endParaRPr>
          </a:p>
          <a:p>
            <a:r>
              <a:rPr kumimoji="1" lang="ja-JP" altLang="en-US" sz="1200" b="1" dirty="0">
                <a:latin typeface="BIZ UDゴシック" panose="020B0400000000000000" pitchFamily="49" charset="-128"/>
                <a:ea typeface="BIZ UDゴシック" panose="020B0400000000000000" pitchFamily="49" charset="-128"/>
              </a:rPr>
              <a:t>　</a:t>
            </a:r>
            <a:r>
              <a:rPr kumimoji="1" lang="en-US" altLang="ja-JP" sz="1200" b="1" dirty="0">
                <a:latin typeface="BIZ UDゴシック" panose="020B0400000000000000" pitchFamily="49" charset="-128"/>
                <a:ea typeface="BIZ UDゴシック" panose="020B0400000000000000" pitchFamily="49" charset="-128"/>
              </a:rPr>
              <a:t>GDP</a:t>
            </a:r>
            <a:r>
              <a:rPr kumimoji="1" lang="ja-JP" altLang="en-US" sz="1200" b="1" dirty="0">
                <a:latin typeface="BIZ UDゴシック" panose="020B0400000000000000" pitchFamily="49" charset="-128"/>
                <a:ea typeface="BIZ UDゴシック" panose="020B0400000000000000" pitchFamily="49" charset="-128"/>
              </a:rPr>
              <a:t>の集中度の比較</a:t>
            </a:r>
            <a:r>
              <a:rPr lang="ja-JP" altLang="en-US" sz="1200" b="1" dirty="0">
                <a:latin typeface="BIZ UDゴシック" panose="020B0400000000000000" pitchFamily="49" charset="-128"/>
                <a:ea typeface="BIZ UDゴシック" panose="020B0400000000000000" pitchFamily="49" charset="-128"/>
              </a:rPr>
              <a:t>（</a:t>
            </a:r>
            <a:r>
              <a:rPr lang="en-US" altLang="ja-JP" sz="1200" b="1" dirty="0">
                <a:latin typeface="BIZ UDゴシック" panose="020B0400000000000000" pitchFamily="49" charset="-128"/>
                <a:ea typeface="BIZ UDゴシック" panose="020B0400000000000000" pitchFamily="49" charset="-128"/>
              </a:rPr>
              <a:t>2019</a:t>
            </a:r>
            <a:r>
              <a:rPr lang="ja-JP" altLang="en-US" sz="1200" b="1" dirty="0">
                <a:latin typeface="BIZ UDゴシック" panose="020B0400000000000000" pitchFamily="49" charset="-128"/>
                <a:ea typeface="BIZ UDゴシック" panose="020B0400000000000000" pitchFamily="49" charset="-128"/>
              </a:rPr>
              <a:t>年度）</a:t>
            </a:r>
            <a:endParaRPr lang="en-US" altLang="ja-JP" sz="1200" b="1" dirty="0">
              <a:latin typeface="BIZ UDゴシック" panose="020B0400000000000000" pitchFamily="49" charset="-128"/>
              <a:ea typeface="BIZ UDゴシック" panose="020B0400000000000000" pitchFamily="49" charset="-128"/>
            </a:endParaRPr>
          </a:p>
          <a:p>
            <a:r>
              <a:rPr lang="ja-JP" altLang="en-US" sz="1200" b="1" dirty="0">
                <a:latin typeface="BIZ UDゴシック" panose="020B0400000000000000" pitchFamily="49" charset="-128"/>
                <a:ea typeface="BIZ UDゴシック" panose="020B0400000000000000" pitchFamily="49" charset="-128"/>
              </a:rPr>
              <a:t>　</a:t>
            </a:r>
            <a:r>
              <a:rPr lang="en-US" altLang="ja-JP" sz="1200" dirty="0">
                <a:latin typeface="BIZ UDゴシック" panose="020B0400000000000000" pitchFamily="49" charset="-128"/>
                <a:ea typeface="BIZ UDゴシック" panose="020B0400000000000000" pitchFamily="49" charset="-128"/>
              </a:rPr>
              <a:t>※</a:t>
            </a:r>
            <a:r>
              <a:rPr lang="ja-JP" altLang="en-US" sz="1200" dirty="0">
                <a:latin typeface="BIZ UDゴシック" panose="020B0400000000000000" pitchFamily="49" charset="-128"/>
                <a:ea typeface="BIZ UDゴシック" panose="020B0400000000000000" pitchFamily="49" charset="-128"/>
              </a:rPr>
              <a:t>縦横軸は対数をとる</a:t>
            </a:r>
          </a:p>
        </p:txBody>
      </p:sp>
      <p:sp>
        <p:nvSpPr>
          <p:cNvPr id="24" name="テキスト ボックス 1">
            <a:extLst>
              <a:ext uri="{FF2B5EF4-FFF2-40B4-BE49-F238E27FC236}">
                <a16:creationId xmlns:a16="http://schemas.microsoft.com/office/drawing/2014/main" id="{11F61215-6253-B130-9AAE-80CF1B0DF45E}"/>
              </a:ext>
            </a:extLst>
          </p:cNvPr>
          <p:cNvSpPr txBox="1"/>
          <p:nvPr/>
        </p:nvSpPr>
        <p:spPr>
          <a:xfrm>
            <a:off x="7669191" y="3949651"/>
            <a:ext cx="566399" cy="215444"/>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kumimoji="1" lang="ja-JP" altLang="en-US" sz="800" dirty="0">
                <a:latin typeface="BIZ UDゴシック" panose="020B0400000000000000" pitchFamily="49" charset="-128"/>
                <a:ea typeface="BIZ UDゴシック" panose="020B0400000000000000" pitchFamily="49" charset="-128"/>
              </a:rPr>
              <a:t>大阪府</a:t>
            </a:r>
          </a:p>
        </p:txBody>
      </p:sp>
      <p:sp>
        <p:nvSpPr>
          <p:cNvPr id="25" name="テキスト ボックス 1">
            <a:extLst>
              <a:ext uri="{FF2B5EF4-FFF2-40B4-BE49-F238E27FC236}">
                <a16:creationId xmlns:a16="http://schemas.microsoft.com/office/drawing/2014/main" id="{0AE0C30F-B18C-BC62-0D2B-77A745510808}"/>
              </a:ext>
            </a:extLst>
          </p:cNvPr>
          <p:cNvSpPr txBox="1"/>
          <p:nvPr/>
        </p:nvSpPr>
        <p:spPr>
          <a:xfrm>
            <a:off x="7361989" y="3948576"/>
            <a:ext cx="566399" cy="215444"/>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kumimoji="1" lang="ja-JP" altLang="en-US" sz="800" dirty="0">
                <a:latin typeface="BIZ UDゴシック" panose="020B0400000000000000" pitchFamily="49" charset="-128"/>
                <a:ea typeface="BIZ UDゴシック" panose="020B0400000000000000" pitchFamily="49" charset="-128"/>
              </a:rPr>
              <a:t>愛知県</a:t>
            </a:r>
          </a:p>
        </p:txBody>
      </p:sp>
      <p:sp>
        <p:nvSpPr>
          <p:cNvPr id="26" name="テキスト ボックス 1">
            <a:extLst>
              <a:ext uri="{FF2B5EF4-FFF2-40B4-BE49-F238E27FC236}">
                <a16:creationId xmlns:a16="http://schemas.microsoft.com/office/drawing/2014/main" id="{E8A91D1D-44AB-BC60-099D-2C5604132A9E}"/>
              </a:ext>
            </a:extLst>
          </p:cNvPr>
          <p:cNvSpPr txBox="1"/>
          <p:nvPr/>
        </p:nvSpPr>
        <p:spPr>
          <a:xfrm>
            <a:off x="7902854" y="4122641"/>
            <a:ext cx="651359" cy="215444"/>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kumimoji="1" lang="ja-JP" altLang="en-US" sz="800" dirty="0">
                <a:latin typeface="BIZ UDゴシック" panose="020B0400000000000000" pitchFamily="49" charset="-128"/>
                <a:ea typeface="BIZ UDゴシック" panose="020B0400000000000000" pitchFamily="49" charset="-128"/>
              </a:rPr>
              <a:t>神奈川県</a:t>
            </a:r>
          </a:p>
        </p:txBody>
      </p:sp>
      <p:sp>
        <p:nvSpPr>
          <p:cNvPr id="27" name="テキスト ボックス 1">
            <a:extLst>
              <a:ext uri="{FF2B5EF4-FFF2-40B4-BE49-F238E27FC236}">
                <a16:creationId xmlns:a16="http://schemas.microsoft.com/office/drawing/2014/main" id="{1383097F-F9B7-824E-B49E-5D2E544CE1CE}"/>
              </a:ext>
            </a:extLst>
          </p:cNvPr>
          <p:cNvSpPr txBox="1"/>
          <p:nvPr/>
        </p:nvSpPr>
        <p:spPr>
          <a:xfrm>
            <a:off x="7738630" y="4421927"/>
            <a:ext cx="651359" cy="215444"/>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kumimoji="1" lang="ja-JP" altLang="en-US" sz="800" dirty="0">
                <a:latin typeface="BIZ UDゴシック" panose="020B0400000000000000" pitchFamily="49" charset="-128"/>
                <a:ea typeface="BIZ UDゴシック" panose="020B0400000000000000" pitchFamily="49" charset="-128"/>
              </a:rPr>
              <a:t>千葉県</a:t>
            </a:r>
          </a:p>
        </p:txBody>
      </p:sp>
      <p:sp>
        <p:nvSpPr>
          <p:cNvPr id="28" name="テキスト ボックス 1">
            <a:extLst>
              <a:ext uri="{FF2B5EF4-FFF2-40B4-BE49-F238E27FC236}">
                <a16:creationId xmlns:a16="http://schemas.microsoft.com/office/drawing/2014/main" id="{E870D83B-9DBA-C786-D389-A02A428A40BC}"/>
              </a:ext>
            </a:extLst>
          </p:cNvPr>
          <p:cNvSpPr txBox="1"/>
          <p:nvPr/>
        </p:nvSpPr>
        <p:spPr>
          <a:xfrm>
            <a:off x="7797904" y="4300190"/>
            <a:ext cx="651359" cy="215444"/>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kumimoji="1" lang="ja-JP" altLang="en-US" sz="800" dirty="0">
                <a:latin typeface="BIZ UDゴシック" panose="020B0400000000000000" pitchFamily="49" charset="-128"/>
                <a:ea typeface="BIZ UDゴシック" panose="020B0400000000000000" pitchFamily="49" charset="-128"/>
              </a:rPr>
              <a:t>埼玉県</a:t>
            </a:r>
          </a:p>
        </p:txBody>
      </p:sp>
      <p:grpSp>
        <p:nvGrpSpPr>
          <p:cNvPr id="29" name="グループ化 28">
            <a:extLst>
              <a:ext uri="{FF2B5EF4-FFF2-40B4-BE49-F238E27FC236}">
                <a16:creationId xmlns:a16="http://schemas.microsoft.com/office/drawing/2014/main" id="{B8616264-58DA-1A7C-7893-042B7DDA0F6A}"/>
              </a:ext>
            </a:extLst>
          </p:cNvPr>
          <p:cNvGrpSpPr/>
          <p:nvPr/>
        </p:nvGrpSpPr>
        <p:grpSpPr>
          <a:xfrm>
            <a:off x="294157" y="2335787"/>
            <a:ext cx="2901948" cy="4294907"/>
            <a:chOff x="294157" y="2335787"/>
            <a:chExt cx="2901948" cy="4294907"/>
          </a:xfrm>
        </p:grpSpPr>
        <p:pic>
          <p:nvPicPr>
            <p:cNvPr id="2" name="図 1">
              <a:extLst>
                <a:ext uri="{FF2B5EF4-FFF2-40B4-BE49-F238E27FC236}">
                  <a16:creationId xmlns:a16="http://schemas.microsoft.com/office/drawing/2014/main" id="{3EF2DCB5-5E06-4EEB-A25C-9C1E39F59DE2}"/>
                </a:ext>
              </a:extLst>
            </p:cNvPr>
            <p:cNvPicPr>
              <a:picLocks noChangeAspect="1"/>
            </p:cNvPicPr>
            <p:nvPr/>
          </p:nvPicPr>
          <p:blipFill>
            <a:blip r:embed="rId4"/>
            <a:stretch>
              <a:fillRect/>
            </a:stretch>
          </p:blipFill>
          <p:spPr>
            <a:xfrm>
              <a:off x="294157" y="2335787"/>
              <a:ext cx="2901948" cy="4072481"/>
            </a:xfrm>
            <a:prstGeom prst="rect">
              <a:avLst/>
            </a:prstGeom>
          </p:spPr>
        </p:pic>
        <p:pic>
          <p:nvPicPr>
            <p:cNvPr id="22" name="図 21">
              <a:extLst>
                <a:ext uri="{FF2B5EF4-FFF2-40B4-BE49-F238E27FC236}">
                  <a16:creationId xmlns:a16="http://schemas.microsoft.com/office/drawing/2014/main" id="{D6D81E20-95A3-F8C1-0230-6ACA2FCE1459}"/>
                </a:ext>
              </a:extLst>
            </p:cNvPr>
            <p:cNvPicPr>
              <a:picLocks noChangeAspect="1"/>
            </p:cNvPicPr>
            <p:nvPr/>
          </p:nvPicPr>
          <p:blipFill>
            <a:blip r:embed="rId5"/>
            <a:stretch>
              <a:fillRect/>
            </a:stretch>
          </p:blipFill>
          <p:spPr>
            <a:xfrm>
              <a:off x="1235332" y="6356350"/>
              <a:ext cx="823031" cy="274344"/>
            </a:xfrm>
            <a:prstGeom prst="rect">
              <a:avLst/>
            </a:prstGeom>
          </p:spPr>
        </p:pic>
      </p:grpSp>
    </p:spTree>
    <p:extLst>
      <p:ext uri="{BB962C8B-B14F-4D97-AF65-F5344CB8AC3E}">
        <p14:creationId xmlns:p14="http://schemas.microsoft.com/office/powerpoint/2010/main" val="222342848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a:extLst>
              <a:ext uri="{FF2B5EF4-FFF2-40B4-BE49-F238E27FC236}">
                <a16:creationId xmlns:a16="http://schemas.microsoft.com/office/drawing/2014/main" id="{846AC21C-3FD8-D61F-8EBF-20A6EC6E65F8}"/>
              </a:ext>
            </a:extLst>
          </p:cNvPr>
          <p:cNvPicPr>
            <a:picLocks noChangeAspect="1"/>
          </p:cNvPicPr>
          <p:nvPr/>
        </p:nvPicPr>
        <p:blipFill>
          <a:blip r:embed="rId2"/>
          <a:stretch>
            <a:fillRect/>
          </a:stretch>
        </p:blipFill>
        <p:spPr>
          <a:xfrm>
            <a:off x="4514454" y="2233463"/>
            <a:ext cx="4572396" cy="3883489"/>
          </a:xfrm>
          <a:prstGeom prst="rect">
            <a:avLst/>
          </a:prstGeom>
        </p:spPr>
      </p:pic>
      <p:pic>
        <p:nvPicPr>
          <p:cNvPr id="2" name="図 1">
            <a:extLst>
              <a:ext uri="{FF2B5EF4-FFF2-40B4-BE49-F238E27FC236}">
                <a16:creationId xmlns:a16="http://schemas.microsoft.com/office/drawing/2014/main" id="{F1E9037E-A84F-8C16-1031-42B75A809629}"/>
              </a:ext>
            </a:extLst>
          </p:cNvPr>
          <p:cNvPicPr>
            <a:picLocks noChangeAspect="1"/>
          </p:cNvPicPr>
          <p:nvPr/>
        </p:nvPicPr>
        <p:blipFill>
          <a:blip r:embed="rId3"/>
          <a:stretch>
            <a:fillRect/>
          </a:stretch>
        </p:blipFill>
        <p:spPr>
          <a:xfrm>
            <a:off x="42866" y="2599379"/>
            <a:ext cx="4755292" cy="3334801"/>
          </a:xfrm>
          <a:prstGeom prst="rect">
            <a:avLst/>
          </a:prstGeom>
        </p:spPr>
      </p:pic>
      <p:cxnSp>
        <p:nvCxnSpPr>
          <p:cNvPr id="5" name="直線コネクタ 4"/>
          <p:cNvCxnSpPr/>
          <p:nvPr/>
        </p:nvCxnSpPr>
        <p:spPr>
          <a:xfrm>
            <a:off x="216668" y="449732"/>
            <a:ext cx="8726251" cy="0"/>
          </a:xfrm>
          <a:prstGeom prst="line">
            <a:avLst/>
          </a:prstGeom>
        </p:spPr>
        <p:style>
          <a:lnRef idx="1">
            <a:schemeClr val="dk1"/>
          </a:lnRef>
          <a:fillRef idx="0">
            <a:schemeClr val="dk1"/>
          </a:fillRef>
          <a:effectRef idx="0">
            <a:schemeClr val="dk1"/>
          </a:effectRef>
          <a:fontRef idx="minor">
            <a:schemeClr val="tx1"/>
          </a:fontRef>
        </p:style>
      </p:cxnSp>
      <p:sp>
        <p:nvSpPr>
          <p:cNvPr id="30" name="正方形/長方形 29"/>
          <p:cNvSpPr/>
          <p:nvPr/>
        </p:nvSpPr>
        <p:spPr>
          <a:xfrm>
            <a:off x="335016" y="537743"/>
            <a:ext cx="8503417" cy="1313655"/>
          </a:xfrm>
          <a:prstGeom prst="rect">
            <a:avLst/>
          </a:prstGeom>
          <a:noFill/>
          <a:ln w="12700">
            <a:solidFill>
              <a:schemeClr val="tx1"/>
            </a:solidFill>
            <a:prstDash val="sysDash"/>
          </a:ln>
        </p:spPr>
        <p:style>
          <a:lnRef idx="2">
            <a:schemeClr val="accent6"/>
          </a:lnRef>
          <a:fillRef idx="1">
            <a:schemeClr val="lt1"/>
          </a:fillRef>
          <a:effectRef idx="0">
            <a:schemeClr val="accent6"/>
          </a:effectRef>
          <a:fontRef idx="minor">
            <a:schemeClr val="dk1"/>
          </a:fontRef>
        </p:style>
        <p:txBody>
          <a:bodyPr rtlCol="0" anchor="ctr"/>
          <a:lstStyle/>
          <a:p>
            <a:pPr marL="285750" indent="-285750">
              <a:buFont typeface="Wingdings" panose="05000000000000000000" pitchFamily="2" charset="2"/>
              <a:buChar char="p"/>
            </a:pPr>
            <a:r>
              <a:rPr lang="ja-JP" altLang="en-US" sz="1400" dirty="0">
                <a:solidFill>
                  <a:schemeClr val="tx1"/>
                </a:solidFill>
                <a:latin typeface="BIZ UDゴシック" panose="020B0400000000000000" pitchFamily="49" charset="-128"/>
                <a:ea typeface="BIZ UDゴシック" panose="020B0400000000000000" pitchFamily="49" charset="-128"/>
                <a:cs typeface="Meiryo UI" panose="020B0604030504040204" pitchFamily="50" charset="-128"/>
              </a:rPr>
              <a:t>東京都の「人口」の集中度と「</a:t>
            </a:r>
            <a:r>
              <a:rPr lang="en-US" altLang="ja-JP" sz="1400" dirty="0">
                <a:solidFill>
                  <a:schemeClr val="tx1"/>
                </a:solidFill>
                <a:latin typeface="BIZ UDゴシック" panose="020B0400000000000000" pitchFamily="49" charset="-128"/>
                <a:ea typeface="BIZ UDゴシック" panose="020B0400000000000000" pitchFamily="49" charset="-128"/>
                <a:cs typeface="Meiryo UI" panose="020B0604030504040204" pitchFamily="50" charset="-128"/>
              </a:rPr>
              <a:t>GDP</a:t>
            </a:r>
            <a:r>
              <a:rPr lang="ja-JP" altLang="en-US" sz="1400" dirty="0">
                <a:solidFill>
                  <a:schemeClr val="tx1"/>
                </a:solidFill>
                <a:latin typeface="BIZ UDゴシック" panose="020B0400000000000000" pitchFamily="49" charset="-128"/>
                <a:ea typeface="BIZ UDゴシック" panose="020B0400000000000000" pitchFamily="49" charset="-128"/>
                <a:cs typeface="Meiryo UI" panose="020B0604030504040204" pitchFamily="50" charset="-128"/>
              </a:rPr>
              <a:t>」の集中度を長期推移でみると、人口の集中度は、</a:t>
            </a:r>
            <a:r>
              <a:rPr lang="en-US" altLang="ja-JP" sz="1400" dirty="0">
                <a:solidFill>
                  <a:schemeClr val="tx1"/>
                </a:solidFill>
                <a:latin typeface="BIZ UDゴシック" panose="020B0400000000000000" pitchFamily="49" charset="-128"/>
                <a:ea typeface="BIZ UDゴシック" panose="020B0400000000000000" pitchFamily="49" charset="-128"/>
                <a:cs typeface="Meiryo UI" panose="020B0604030504040204" pitchFamily="50" charset="-128"/>
              </a:rPr>
              <a:t>1970</a:t>
            </a:r>
            <a:r>
              <a:rPr lang="ja-JP" altLang="en-US" sz="1400" dirty="0">
                <a:solidFill>
                  <a:schemeClr val="tx1"/>
                </a:solidFill>
                <a:latin typeface="BIZ UDゴシック" panose="020B0400000000000000" pitchFamily="49" charset="-128"/>
                <a:ea typeface="BIZ UDゴシック" panose="020B0400000000000000" pitchFamily="49" charset="-128"/>
                <a:cs typeface="Meiryo UI" panose="020B0604030504040204" pitchFamily="50" charset="-128"/>
              </a:rPr>
              <a:t>年から低下し、</a:t>
            </a:r>
            <a:r>
              <a:rPr lang="en-US" altLang="ja-JP" sz="1400" dirty="0">
                <a:solidFill>
                  <a:schemeClr val="tx1"/>
                </a:solidFill>
                <a:latin typeface="BIZ UDゴシック" panose="020B0400000000000000" pitchFamily="49" charset="-128"/>
                <a:ea typeface="BIZ UDゴシック" panose="020B0400000000000000" pitchFamily="49" charset="-128"/>
                <a:cs typeface="Meiryo UI" panose="020B0604030504040204" pitchFamily="50" charset="-128"/>
              </a:rPr>
              <a:t>1996</a:t>
            </a:r>
            <a:r>
              <a:rPr lang="ja-JP" altLang="en-US" sz="1400" dirty="0">
                <a:solidFill>
                  <a:schemeClr val="tx1"/>
                </a:solidFill>
                <a:latin typeface="BIZ UDゴシック" panose="020B0400000000000000" pitchFamily="49" charset="-128"/>
                <a:ea typeface="BIZ UDゴシック" panose="020B0400000000000000" pitchFamily="49" charset="-128"/>
                <a:cs typeface="Meiryo UI" panose="020B0604030504040204" pitchFamily="50" charset="-128"/>
              </a:rPr>
              <a:t>年を転換点として反転し、上昇している。</a:t>
            </a:r>
            <a:endParaRPr lang="en-US" altLang="ja-JP" sz="1400" dirty="0">
              <a:solidFill>
                <a:schemeClr val="tx1"/>
              </a:solidFill>
              <a:latin typeface="BIZ UDゴシック" panose="020B0400000000000000" pitchFamily="49" charset="-128"/>
              <a:ea typeface="BIZ UDゴシック" panose="020B0400000000000000" pitchFamily="49" charset="-128"/>
              <a:cs typeface="Meiryo UI" panose="020B0604030504040204" pitchFamily="50" charset="-128"/>
            </a:endParaRPr>
          </a:p>
          <a:p>
            <a:pPr marL="285750" indent="-285750">
              <a:buFont typeface="Wingdings" panose="05000000000000000000" pitchFamily="2" charset="2"/>
              <a:buChar char="p"/>
            </a:pPr>
            <a:r>
              <a:rPr lang="en-US" altLang="ja-JP" sz="1400" dirty="0">
                <a:solidFill>
                  <a:schemeClr val="tx1"/>
                </a:solidFill>
                <a:latin typeface="BIZ UDゴシック" panose="020B0400000000000000" pitchFamily="49" charset="-128"/>
                <a:ea typeface="BIZ UDゴシック" panose="020B0400000000000000" pitchFamily="49" charset="-128"/>
                <a:cs typeface="Meiryo UI" panose="020B0604030504040204" pitchFamily="50" charset="-128"/>
              </a:rPr>
              <a:t>GDP</a:t>
            </a:r>
            <a:r>
              <a:rPr lang="ja-JP" altLang="en-US" sz="1400" dirty="0">
                <a:solidFill>
                  <a:schemeClr val="tx1"/>
                </a:solidFill>
                <a:latin typeface="BIZ UDゴシック" panose="020B0400000000000000" pitchFamily="49" charset="-128"/>
                <a:ea typeface="BIZ UDゴシック" panose="020B0400000000000000" pitchFamily="49" charset="-128"/>
                <a:cs typeface="Meiryo UI" panose="020B0604030504040204" pitchFamily="50" charset="-128"/>
              </a:rPr>
              <a:t>の集中度は、</a:t>
            </a:r>
            <a:r>
              <a:rPr lang="en-US" altLang="ja-JP" sz="1400" dirty="0">
                <a:solidFill>
                  <a:schemeClr val="tx1"/>
                </a:solidFill>
                <a:latin typeface="BIZ UDゴシック" panose="020B0400000000000000" pitchFamily="49" charset="-128"/>
                <a:ea typeface="BIZ UDゴシック" panose="020B0400000000000000" pitchFamily="49" charset="-128"/>
                <a:cs typeface="Meiryo UI" panose="020B0604030504040204" pitchFamily="50" charset="-128"/>
              </a:rPr>
              <a:t>1970</a:t>
            </a:r>
            <a:r>
              <a:rPr lang="ja-JP" altLang="en-US" sz="1400" dirty="0">
                <a:solidFill>
                  <a:schemeClr val="tx1"/>
                </a:solidFill>
                <a:latin typeface="BIZ UDゴシック" panose="020B0400000000000000" pitchFamily="49" charset="-128"/>
                <a:ea typeface="BIZ UDゴシック" panose="020B0400000000000000" pitchFamily="49" charset="-128"/>
                <a:cs typeface="Meiryo UI" panose="020B0604030504040204" pitchFamily="50" charset="-128"/>
              </a:rPr>
              <a:t>年から</a:t>
            </a:r>
            <a:r>
              <a:rPr lang="en-US" altLang="ja-JP" sz="1400" dirty="0">
                <a:solidFill>
                  <a:schemeClr val="tx1"/>
                </a:solidFill>
                <a:latin typeface="BIZ UDゴシック" panose="020B0400000000000000" pitchFamily="49" charset="-128"/>
                <a:ea typeface="BIZ UDゴシック" panose="020B0400000000000000" pitchFamily="49" charset="-128"/>
                <a:cs typeface="Meiryo UI" panose="020B0604030504040204" pitchFamily="50" charset="-128"/>
              </a:rPr>
              <a:t>1980</a:t>
            </a:r>
            <a:r>
              <a:rPr lang="ja-JP" altLang="en-US" sz="1400" dirty="0">
                <a:solidFill>
                  <a:schemeClr val="tx1"/>
                </a:solidFill>
                <a:latin typeface="BIZ UDゴシック" panose="020B0400000000000000" pitchFamily="49" charset="-128"/>
                <a:ea typeface="BIZ UDゴシック" panose="020B0400000000000000" pitchFamily="49" charset="-128"/>
                <a:cs typeface="Meiryo UI" panose="020B0604030504040204" pitchFamily="50" charset="-128"/>
              </a:rPr>
              <a:t>年にかけて低下し、バブル期を中心に</a:t>
            </a:r>
            <a:r>
              <a:rPr lang="en-US" altLang="ja-JP" sz="1400" dirty="0">
                <a:solidFill>
                  <a:schemeClr val="tx1"/>
                </a:solidFill>
                <a:latin typeface="BIZ UDゴシック" panose="020B0400000000000000" pitchFamily="49" charset="-128"/>
                <a:ea typeface="BIZ UDゴシック" panose="020B0400000000000000" pitchFamily="49" charset="-128"/>
                <a:cs typeface="Meiryo UI" panose="020B0604030504040204" pitchFamily="50" charset="-128"/>
              </a:rPr>
              <a:t>1980</a:t>
            </a:r>
            <a:r>
              <a:rPr lang="ja-JP" altLang="en-US" sz="1400" dirty="0">
                <a:solidFill>
                  <a:schemeClr val="tx1"/>
                </a:solidFill>
                <a:latin typeface="BIZ UDゴシック" panose="020B0400000000000000" pitchFamily="49" charset="-128"/>
                <a:ea typeface="BIZ UDゴシック" panose="020B0400000000000000" pitchFamily="49" charset="-128"/>
                <a:cs typeface="Meiryo UI" panose="020B0604030504040204" pitchFamily="50" charset="-128"/>
              </a:rPr>
              <a:t>年から</a:t>
            </a:r>
            <a:r>
              <a:rPr lang="en-US" altLang="ja-JP" sz="1400" dirty="0">
                <a:solidFill>
                  <a:schemeClr val="tx1"/>
                </a:solidFill>
                <a:latin typeface="BIZ UDゴシック" panose="020B0400000000000000" pitchFamily="49" charset="-128"/>
                <a:ea typeface="BIZ UDゴシック" panose="020B0400000000000000" pitchFamily="49" charset="-128"/>
                <a:cs typeface="Meiryo UI" panose="020B0604030504040204" pitchFamily="50" charset="-128"/>
              </a:rPr>
              <a:t>1990</a:t>
            </a:r>
            <a:r>
              <a:rPr lang="ja-JP" altLang="en-US" sz="1400" dirty="0">
                <a:solidFill>
                  <a:schemeClr val="tx1"/>
                </a:solidFill>
                <a:latin typeface="BIZ UDゴシック" panose="020B0400000000000000" pitchFamily="49" charset="-128"/>
                <a:ea typeface="BIZ UDゴシック" panose="020B0400000000000000" pitchFamily="49" charset="-128"/>
                <a:cs typeface="Meiryo UI" panose="020B0604030504040204" pitchFamily="50" charset="-128"/>
              </a:rPr>
              <a:t>年にかけて大きく上昇。その後、若干低下するも、</a:t>
            </a:r>
            <a:r>
              <a:rPr lang="en-US" altLang="ja-JP" sz="1400" dirty="0">
                <a:solidFill>
                  <a:schemeClr val="tx1"/>
                </a:solidFill>
                <a:latin typeface="BIZ UDゴシック" panose="020B0400000000000000" pitchFamily="49" charset="-128"/>
                <a:ea typeface="BIZ UDゴシック" panose="020B0400000000000000" pitchFamily="49" charset="-128"/>
                <a:cs typeface="Meiryo UI" panose="020B0604030504040204" pitchFamily="50" charset="-128"/>
              </a:rPr>
              <a:t>1996</a:t>
            </a:r>
            <a:r>
              <a:rPr lang="ja-JP" altLang="en-US" sz="1400" dirty="0">
                <a:solidFill>
                  <a:schemeClr val="tx1"/>
                </a:solidFill>
                <a:latin typeface="BIZ UDゴシック" panose="020B0400000000000000" pitchFamily="49" charset="-128"/>
                <a:ea typeface="BIZ UDゴシック" panose="020B0400000000000000" pitchFamily="49" charset="-128"/>
                <a:cs typeface="Meiryo UI" panose="020B0604030504040204" pitchFamily="50" charset="-128"/>
              </a:rPr>
              <a:t>年に反転し、緩やかに上昇している。</a:t>
            </a:r>
          </a:p>
        </p:txBody>
      </p:sp>
      <p:sp>
        <p:nvSpPr>
          <p:cNvPr id="10" name="正方形/長方形 9">
            <a:extLst>
              <a:ext uri="{FF2B5EF4-FFF2-40B4-BE49-F238E27FC236}">
                <a16:creationId xmlns:a16="http://schemas.microsoft.com/office/drawing/2014/main" id="{E8D49BAB-0E8E-B83C-833C-B4E5A7D75FBE}"/>
              </a:ext>
            </a:extLst>
          </p:cNvPr>
          <p:cNvSpPr/>
          <p:nvPr/>
        </p:nvSpPr>
        <p:spPr>
          <a:xfrm>
            <a:off x="2893" y="48527"/>
            <a:ext cx="11325197" cy="400110"/>
          </a:xfrm>
          <a:prstGeom prst="rect">
            <a:avLst/>
          </a:prstGeom>
        </p:spPr>
        <p:txBody>
          <a:bodyPr wrap="square">
            <a:spAutoFit/>
          </a:bodyPr>
          <a:lstStyle/>
          <a:p>
            <a:r>
              <a:rPr lang="ja-JP" altLang="en-US" sz="2000" b="1" dirty="0">
                <a:latin typeface="BIZ UDゴシック" panose="020B0400000000000000" pitchFamily="49" charset="-128"/>
                <a:ea typeface="BIZ UDゴシック" panose="020B0400000000000000" pitchFamily="49" charset="-128"/>
              </a:rPr>
              <a:t>　１（５）東京都の人口集中度と</a:t>
            </a:r>
            <a:r>
              <a:rPr lang="en-US" altLang="ja-JP" sz="2000" b="1" dirty="0">
                <a:latin typeface="BIZ UDゴシック" panose="020B0400000000000000" pitchFamily="49" charset="-128"/>
                <a:ea typeface="BIZ UDゴシック" panose="020B0400000000000000" pitchFamily="49" charset="-128"/>
              </a:rPr>
              <a:t>GDP</a:t>
            </a:r>
            <a:r>
              <a:rPr lang="ja-JP" altLang="en-US" sz="2000" b="1" dirty="0">
                <a:latin typeface="BIZ UDゴシック" panose="020B0400000000000000" pitchFamily="49" charset="-128"/>
                <a:ea typeface="BIZ UDゴシック" panose="020B0400000000000000" pitchFamily="49" charset="-128"/>
              </a:rPr>
              <a:t>集中度の推移</a:t>
            </a:r>
            <a:endParaRPr lang="en-US" altLang="ja-JP" sz="2000" b="1" dirty="0">
              <a:latin typeface="BIZ UDゴシック" panose="020B0400000000000000" pitchFamily="49" charset="-128"/>
              <a:ea typeface="BIZ UDゴシック" panose="020B0400000000000000" pitchFamily="49" charset="-128"/>
            </a:endParaRPr>
          </a:p>
        </p:txBody>
      </p:sp>
      <p:sp>
        <p:nvSpPr>
          <p:cNvPr id="13" name="スライド番号プレースホルダー 1"/>
          <p:cNvSpPr>
            <a:spLocks noGrp="1"/>
          </p:cNvSpPr>
          <p:nvPr>
            <p:ph type="sldNum" sz="quarter" idx="12"/>
          </p:nvPr>
        </p:nvSpPr>
        <p:spPr>
          <a:xfrm>
            <a:off x="6972300" y="6356350"/>
            <a:ext cx="2057400" cy="365125"/>
          </a:xfrm>
        </p:spPr>
        <p:txBody>
          <a:bodyPr/>
          <a:lstStyle/>
          <a:p>
            <a:fld id="{50F88186-B17D-4CE3-A887-D91699CF601C}" type="slidenum">
              <a:rPr kumimoji="1" lang="ja-JP" altLang="en-US" smtClean="0"/>
              <a:t>7</a:t>
            </a:fld>
            <a:endParaRPr kumimoji="1" lang="ja-JP" altLang="en-US"/>
          </a:p>
        </p:txBody>
      </p:sp>
      <p:sp>
        <p:nvSpPr>
          <p:cNvPr id="14" name="テキスト ボックス 13">
            <a:extLst>
              <a:ext uri="{FF2B5EF4-FFF2-40B4-BE49-F238E27FC236}">
                <a16:creationId xmlns:a16="http://schemas.microsoft.com/office/drawing/2014/main" id="{879977B0-A55C-671B-9A73-8C0A5B3A0661}"/>
              </a:ext>
            </a:extLst>
          </p:cNvPr>
          <p:cNvSpPr txBox="1"/>
          <p:nvPr/>
        </p:nvSpPr>
        <p:spPr>
          <a:xfrm>
            <a:off x="344083" y="2194633"/>
            <a:ext cx="4026152" cy="307777"/>
          </a:xfrm>
          <a:prstGeom prst="rect">
            <a:avLst/>
          </a:prstGeom>
          <a:noFill/>
        </p:spPr>
        <p:txBody>
          <a:bodyPr wrap="square" rtlCol="0">
            <a:spAutoFit/>
          </a:bodyPr>
          <a:lstStyle/>
          <a:p>
            <a:r>
              <a:rPr kumimoji="1" lang="ja-JP" altLang="en-US" sz="1400" b="1" dirty="0">
                <a:latin typeface="BIZ UDゴシック" panose="020B0400000000000000" pitchFamily="49" charset="-128"/>
                <a:ea typeface="BIZ UDゴシック" panose="020B0400000000000000" pitchFamily="49" charset="-128"/>
              </a:rPr>
              <a:t>■東京都の人口の集中度と</a:t>
            </a:r>
            <a:r>
              <a:rPr kumimoji="1" lang="en-US" altLang="ja-JP" sz="1400" b="1" dirty="0">
                <a:latin typeface="BIZ UDゴシック" panose="020B0400000000000000" pitchFamily="49" charset="-128"/>
                <a:ea typeface="BIZ UDゴシック" panose="020B0400000000000000" pitchFamily="49" charset="-128"/>
              </a:rPr>
              <a:t>GDP</a:t>
            </a:r>
            <a:r>
              <a:rPr kumimoji="1" lang="ja-JP" altLang="en-US" sz="1400" b="1" dirty="0">
                <a:latin typeface="BIZ UDゴシック" panose="020B0400000000000000" pitchFamily="49" charset="-128"/>
                <a:ea typeface="BIZ UDゴシック" panose="020B0400000000000000" pitchFamily="49" charset="-128"/>
              </a:rPr>
              <a:t>集中度</a:t>
            </a:r>
            <a:r>
              <a:rPr lang="ja-JP" altLang="en-US" sz="1400" b="1" dirty="0">
                <a:latin typeface="BIZ UDゴシック" panose="020B0400000000000000" pitchFamily="49" charset="-128"/>
                <a:ea typeface="BIZ UDゴシック" panose="020B0400000000000000" pitchFamily="49" charset="-128"/>
              </a:rPr>
              <a:t>（推移）</a:t>
            </a:r>
            <a:endParaRPr lang="ja-JP" altLang="en-US" sz="1100" dirty="0">
              <a:latin typeface="BIZ UDゴシック" panose="020B0400000000000000" pitchFamily="49" charset="-128"/>
              <a:ea typeface="BIZ UDゴシック" panose="020B0400000000000000" pitchFamily="49" charset="-128"/>
            </a:endParaRPr>
          </a:p>
        </p:txBody>
      </p:sp>
      <p:sp>
        <p:nvSpPr>
          <p:cNvPr id="15" name="テキスト ボックス 14">
            <a:extLst>
              <a:ext uri="{FF2B5EF4-FFF2-40B4-BE49-F238E27FC236}">
                <a16:creationId xmlns:a16="http://schemas.microsoft.com/office/drawing/2014/main" id="{B3F5EC67-CA49-FBF9-99AB-7169547997AD}"/>
              </a:ext>
            </a:extLst>
          </p:cNvPr>
          <p:cNvSpPr txBox="1"/>
          <p:nvPr/>
        </p:nvSpPr>
        <p:spPr>
          <a:xfrm>
            <a:off x="2469460" y="6426101"/>
            <a:ext cx="6625866" cy="430887"/>
          </a:xfrm>
          <a:prstGeom prst="rect">
            <a:avLst/>
          </a:prstGeom>
          <a:noFill/>
        </p:spPr>
        <p:txBody>
          <a:bodyPr wrap="square" rtlCol="0">
            <a:spAutoFit/>
          </a:bodyPr>
          <a:lstStyle/>
          <a:p>
            <a:r>
              <a:rPr lang="ja-JP" altLang="en-US" sz="1100" dirty="0">
                <a:latin typeface="BIZ UDゴシック" panose="020B0400000000000000" pitchFamily="49" charset="-128"/>
                <a:ea typeface="BIZ UDゴシック" panose="020B0400000000000000" pitchFamily="49" charset="-128"/>
              </a:rPr>
              <a:t>出典</a:t>
            </a:r>
            <a:r>
              <a:rPr lang="ja-JP" altLang="en-US" sz="1100" dirty="0">
                <a:latin typeface="BIZ UDゴシック" panose="020B0400000000000000" pitchFamily="49" charset="-128"/>
                <a:ea typeface="BIZ UDゴシック" panose="020B0400000000000000" pitchFamily="49" charset="-128"/>
                <a:sym typeface="Wingdings" panose="05000000000000000000" pitchFamily="2" charset="2"/>
              </a:rPr>
              <a:t>（左）</a:t>
            </a:r>
            <a:r>
              <a:rPr lang="ja-JP" altLang="en-US" sz="1100" dirty="0">
                <a:latin typeface="BIZ UDゴシック" panose="020B0400000000000000" pitchFamily="49" charset="-128"/>
                <a:ea typeface="BIZ UDゴシック" panose="020B0400000000000000" pitchFamily="49" charset="-128"/>
              </a:rPr>
              <a:t>人口は東京都の統計（人口の動き）、</a:t>
            </a:r>
            <a:r>
              <a:rPr lang="en-US" altLang="ja-JP" sz="1100" dirty="0">
                <a:latin typeface="BIZ UDゴシック" panose="020B0400000000000000" pitchFamily="49" charset="-128"/>
                <a:ea typeface="BIZ UDゴシック" panose="020B0400000000000000" pitchFamily="49" charset="-128"/>
              </a:rPr>
              <a:t>GDP</a:t>
            </a:r>
            <a:r>
              <a:rPr lang="ja-JP" altLang="en-US" sz="1100" dirty="0">
                <a:latin typeface="BIZ UDゴシック" panose="020B0400000000000000" pitchFamily="49" charset="-128"/>
                <a:ea typeface="BIZ UDゴシック" panose="020B0400000000000000" pitchFamily="49" charset="-128"/>
              </a:rPr>
              <a:t>は</a:t>
            </a:r>
            <a:r>
              <a:rPr lang="en-US" altLang="ja-JP" sz="1100" dirty="0">
                <a:latin typeface="BIZ UDゴシック" panose="020B0400000000000000" pitchFamily="49" charset="-128"/>
                <a:ea typeface="BIZ UDゴシック" panose="020B0400000000000000" pitchFamily="49" charset="-128"/>
              </a:rPr>
              <a:t>R-JIP2017</a:t>
            </a:r>
            <a:r>
              <a:rPr lang="ja-JP" altLang="en-US" sz="1100" dirty="0">
                <a:latin typeface="BIZ UDゴシック" panose="020B0400000000000000" pitchFamily="49" charset="-128"/>
                <a:ea typeface="BIZ UDゴシック" panose="020B0400000000000000" pitchFamily="49" charset="-128"/>
              </a:rPr>
              <a:t>をもとに副首都推進局で作成</a:t>
            </a:r>
            <a:endParaRPr lang="en-US" altLang="ja-JP" sz="1100" dirty="0">
              <a:latin typeface="BIZ UDゴシック" panose="020B0400000000000000" pitchFamily="49" charset="-128"/>
              <a:ea typeface="BIZ UDゴシック" panose="020B0400000000000000" pitchFamily="49" charset="-128"/>
            </a:endParaRPr>
          </a:p>
          <a:p>
            <a:r>
              <a:rPr lang="ja-JP" altLang="en-US" sz="1100" dirty="0">
                <a:latin typeface="BIZ UDゴシック" panose="020B0400000000000000" pitchFamily="49" charset="-128"/>
                <a:ea typeface="BIZ UDゴシック" panose="020B0400000000000000" pitchFamily="49" charset="-128"/>
              </a:rPr>
              <a:t>　　（右）国立社会保障・人口問題研究所　人口統計をもとに副首都推進局で作成</a:t>
            </a:r>
            <a:endParaRPr lang="en-US" altLang="ja-JP" sz="1100" dirty="0">
              <a:latin typeface="BIZ UDゴシック" panose="020B0400000000000000" pitchFamily="49" charset="-128"/>
              <a:ea typeface="BIZ UDゴシック" panose="020B0400000000000000" pitchFamily="49" charset="-128"/>
            </a:endParaRPr>
          </a:p>
        </p:txBody>
      </p:sp>
      <p:sp>
        <p:nvSpPr>
          <p:cNvPr id="7" name="テキスト ボックス 1">
            <a:extLst>
              <a:ext uri="{FF2B5EF4-FFF2-40B4-BE49-F238E27FC236}">
                <a16:creationId xmlns:a16="http://schemas.microsoft.com/office/drawing/2014/main" id="{32BC600B-B9FD-77BE-A3C0-8FCC853A74E8}"/>
              </a:ext>
            </a:extLst>
          </p:cNvPr>
          <p:cNvSpPr txBox="1"/>
          <p:nvPr/>
        </p:nvSpPr>
        <p:spPr>
          <a:xfrm>
            <a:off x="4158898" y="4278449"/>
            <a:ext cx="571500" cy="215444"/>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kumimoji="1" lang="en-US" altLang="ja-JP" sz="800" dirty="0">
                <a:latin typeface="BIZ UDゴシック" panose="020B0400000000000000" pitchFamily="49" charset="-128"/>
                <a:ea typeface="BIZ UDゴシック" panose="020B0400000000000000" pitchFamily="49" charset="-128"/>
              </a:rPr>
              <a:t>1970</a:t>
            </a:r>
            <a:endParaRPr kumimoji="1" lang="ja-JP" altLang="en-US" sz="800" dirty="0">
              <a:latin typeface="BIZ UDゴシック" panose="020B0400000000000000" pitchFamily="49" charset="-128"/>
              <a:ea typeface="BIZ UDゴシック" panose="020B0400000000000000" pitchFamily="49" charset="-128"/>
            </a:endParaRPr>
          </a:p>
        </p:txBody>
      </p:sp>
      <p:sp>
        <p:nvSpPr>
          <p:cNvPr id="8" name="テキスト ボックス 1">
            <a:extLst>
              <a:ext uri="{FF2B5EF4-FFF2-40B4-BE49-F238E27FC236}">
                <a16:creationId xmlns:a16="http://schemas.microsoft.com/office/drawing/2014/main" id="{BA28F2C9-D33E-2CD2-2909-B51F6AA38BBD}"/>
              </a:ext>
            </a:extLst>
          </p:cNvPr>
          <p:cNvSpPr txBox="1"/>
          <p:nvPr/>
        </p:nvSpPr>
        <p:spPr>
          <a:xfrm>
            <a:off x="3323598" y="4480326"/>
            <a:ext cx="571500" cy="215444"/>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kumimoji="1" lang="en-US" altLang="ja-JP" sz="800" dirty="0">
                <a:latin typeface="BIZ UDゴシック" panose="020B0400000000000000" pitchFamily="49" charset="-128"/>
                <a:ea typeface="BIZ UDゴシック" panose="020B0400000000000000" pitchFamily="49" charset="-128"/>
              </a:rPr>
              <a:t>1975</a:t>
            </a:r>
            <a:endParaRPr kumimoji="1" lang="ja-JP" altLang="en-US" sz="800" dirty="0">
              <a:latin typeface="BIZ UDゴシック" panose="020B0400000000000000" pitchFamily="49" charset="-128"/>
              <a:ea typeface="BIZ UDゴシック" panose="020B0400000000000000" pitchFamily="49" charset="-128"/>
            </a:endParaRPr>
          </a:p>
        </p:txBody>
      </p:sp>
      <p:sp>
        <p:nvSpPr>
          <p:cNvPr id="9" name="テキスト ボックス 1">
            <a:extLst>
              <a:ext uri="{FF2B5EF4-FFF2-40B4-BE49-F238E27FC236}">
                <a16:creationId xmlns:a16="http://schemas.microsoft.com/office/drawing/2014/main" id="{93D3F70A-212D-3A58-4B53-7DE60BBA89A7}"/>
              </a:ext>
            </a:extLst>
          </p:cNvPr>
          <p:cNvSpPr txBox="1"/>
          <p:nvPr/>
        </p:nvSpPr>
        <p:spPr>
          <a:xfrm>
            <a:off x="2399899" y="4585046"/>
            <a:ext cx="571500" cy="215444"/>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kumimoji="1" lang="en-US" altLang="ja-JP" sz="800" dirty="0">
                <a:latin typeface="BIZ UDゴシック" panose="020B0400000000000000" pitchFamily="49" charset="-128"/>
                <a:ea typeface="BIZ UDゴシック" panose="020B0400000000000000" pitchFamily="49" charset="-128"/>
              </a:rPr>
              <a:t>1980</a:t>
            </a:r>
            <a:endParaRPr kumimoji="1" lang="ja-JP" altLang="en-US" sz="800" dirty="0">
              <a:latin typeface="BIZ UDゴシック" panose="020B0400000000000000" pitchFamily="49" charset="-128"/>
              <a:ea typeface="BIZ UDゴシック" panose="020B0400000000000000" pitchFamily="49" charset="-128"/>
            </a:endParaRPr>
          </a:p>
        </p:txBody>
      </p:sp>
      <p:sp>
        <p:nvSpPr>
          <p:cNvPr id="11" name="テキスト ボックス 1">
            <a:extLst>
              <a:ext uri="{FF2B5EF4-FFF2-40B4-BE49-F238E27FC236}">
                <a16:creationId xmlns:a16="http://schemas.microsoft.com/office/drawing/2014/main" id="{07739DCF-527C-6CCA-397D-75B9940A544F}"/>
              </a:ext>
            </a:extLst>
          </p:cNvPr>
          <p:cNvSpPr txBox="1"/>
          <p:nvPr/>
        </p:nvSpPr>
        <p:spPr>
          <a:xfrm>
            <a:off x="2272749" y="4213396"/>
            <a:ext cx="571500" cy="215444"/>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kumimoji="1" lang="en-US" altLang="ja-JP" sz="800" dirty="0">
                <a:latin typeface="BIZ UDゴシック" panose="020B0400000000000000" pitchFamily="49" charset="-128"/>
                <a:ea typeface="BIZ UDゴシック" panose="020B0400000000000000" pitchFamily="49" charset="-128"/>
              </a:rPr>
              <a:t>1986</a:t>
            </a:r>
            <a:endParaRPr kumimoji="1" lang="ja-JP" altLang="en-US" sz="800" dirty="0">
              <a:latin typeface="BIZ UDゴシック" panose="020B0400000000000000" pitchFamily="49" charset="-128"/>
              <a:ea typeface="BIZ UDゴシック" panose="020B0400000000000000" pitchFamily="49" charset="-128"/>
            </a:endParaRPr>
          </a:p>
        </p:txBody>
      </p:sp>
      <p:sp>
        <p:nvSpPr>
          <p:cNvPr id="18" name="テキスト ボックス 1">
            <a:extLst>
              <a:ext uri="{FF2B5EF4-FFF2-40B4-BE49-F238E27FC236}">
                <a16:creationId xmlns:a16="http://schemas.microsoft.com/office/drawing/2014/main" id="{17092C64-9960-8F20-588D-B78D7086712F}"/>
              </a:ext>
            </a:extLst>
          </p:cNvPr>
          <p:cNvSpPr txBox="1"/>
          <p:nvPr/>
        </p:nvSpPr>
        <p:spPr>
          <a:xfrm>
            <a:off x="2081061" y="4021410"/>
            <a:ext cx="571500" cy="215444"/>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kumimoji="1" lang="en-US" altLang="ja-JP" sz="800" dirty="0">
                <a:latin typeface="BIZ UDゴシック" panose="020B0400000000000000" pitchFamily="49" charset="-128"/>
                <a:ea typeface="BIZ UDゴシック" panose="020B0400000000000000" pitchFamily="49" charset="-128"/>
              </a:rPr>
              <a:t>1989</a:t>
            </a:r>
            <a:endParaRPr kumimoji="1" lang="ja-JP" altLang="en-US" sz="800" dirty="0">
              <a:latin typeface="BIZ UDゴシック" panose="020B0400000000000000" pitchFamily="49" charset="-128"/>
              <a:ea typeface="BIZ UDゴシック" panose="020B0400000000000000" pitchFamily="49" charset="-128"/>
            </a:endParaRPr>
          </a:p>
        </p:txBody>
      </p:sp>
      <p:sp>
        <p:nvSpPr>
          <p:cNvPr id="23" name="テキスト ボックス 1">
            <a:extLst>
              <a:ext uri="{FF2B5EF4-FFF2-40B4-BE49-F238E27FC236}">
                <a16:creationId xmlns:a16="http://schemas.microsoft.com/office/drawing/2014/main" id="{9784EF01-A53D-4DEA-FFC0-CD9640DE88D0}"/>
              </a:ext>
            </a:extLst>
          </p:cNvPr>
          <p:cNvSpPr txBox="1"/>
          <p:nvPr/>
        </p:nvSpPr>
        <p:spPr>
          <a:xfrm>
            <a:off x="1264553" y="4213705"/>
            <a:ext cx="571500" cy="215444"/>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kumimoji="1" lang="en-US" altLang="ja-JP" sz="800" dirty="0">
                <a:latin typeface="BIZ UDゴシック" panose="020B0400000000000000" pitchFamily="49" charset="-128"/>
                <a:ea typeface="BIZ UDゴシック" panose="020B0400000000000000" pitchFamily="49" charset="-128"/>
              </a:rPr>
              <a:t>1996</a:t>
            </a:r>
            <a:endParaRPr kumimoji="1" lang="ja-JP" altLang="en-US" sz="800" dirty="0">
              <a:latin typeface="BIZ UDゴシック" panose="020B0400000000000000" pitchFamily="49" charset="-128"/>
              <a:ea typeface="BIZ UDゴシック" panose="020B0400000000000000" pitchFamily="49" charset="-128"/>
            </a:endParaRPr>
          </a:p>
        </p:txBody>
      </p:sp>
      <p:sp>
        <p:nvSpPr>
          <p:cNvPr id="24" name="テキスト ボックス 1">
            <a:extLst>
              <a:ext uri="{FF2B5EF4-FFF2-40B4-BE49-F238E27FC236}">
                <a16:creationId xmlns:a16="http://schemas.microsoft.com/office/drawing/2014/main" id="{E6036274-821C-69EA-6CD6-59FE8C2305F8}"/>
              </a:ext>
            </a:extLst>
          </p:cNvPr>
          <p:cNvSpPr txBox="1"/>
          <p:nvPr/>
        </p:nvSpPr>
        <p:spPr>
          <a:xfrm>
            <a:off x="1795311" y="3806925"/>
            <a:ext cx="571500" cy="215444"/>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kumimoji="1" lang="en-US" altLang="ja-JP" sz="800" dirty="0">
                <a:latin typeface="BIZ UDゴシック" panose="020B0400000000000000" pitchFamily="49" charset="-128"/>
                <a:ea typeface="BIZ UDゴシック" panose="020B0400000000000000" pitchFamily="49" charset="-128"/>
              </a:rPr>
              <a:t>2001</a:t>
            </a:r>
            <a:endParaRPr kumimoji="1" lang="ja-JP" altLang="en-US" sz="800" dirty="0">
              <a:latin typeface="BIZ UDゴシック" panose="020B0400000000000000" pitchFamily="49" charset="-128"/>
              <a:ea typeface="BIZ UDゴシック" panose="020B0400000000000000" pitchFamily="49" charset="-128"/>
            </a:endParaRPr>
          </a:p>
        </p:txBody>
      </p:sp>
      <p:sp>
        <p:nvSpPr>
          <p:cNvPr id="26" name="テキスト ボックス 1">
            <a:extLst>
              <a:ext uri="{FF2B5EF4-FFF2-40B4-BE49-F238E27FC236}">
                <a16:creationId xmlns:a16="http://schemas.microsoft.com/office/drawing/2014/main" id="{845CAA6F-BEBB-A035-26C2-B4A601A723F5}"/>
              </a:ext>
            </a:extLst>
          </p:cNvPr>
          <p:cNvSpPr txBox="1"/>
          <p:nvPr/>
        </p:nvSpPr>
        <p:spPr>
          <a:xfrm>
            <a:off x="2754436" y="3783476"/>
            <a:ext cx="571500" cy="215444"/>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kumimoji="1" lang="en-US" altLang="ja-JP" sz="800" dirty="0">
                <a:latin typeface="BIZ UDゴシック" panose="020B0400000000000000" pitchFamily="49" charset="-128"/>
                <a:ea typeface="BIZ UDゴシック" panose="020B0400000000000000" pitchFamily="49" charset="-128"/>
              </a:rPr>
              <a:t>2008</a:t>
            </a:r>
            <a:endParaRPr kumimoji="1" lang="ja-JP" altLang="en-US" sz="800" dirty="0">
              <a:latin typeface="BIZ UDゴシック" panose="020B0400000000000000" pitchFamily="49" charset="-128"/>
              <a:ea typeface="BIZ UDゴシック" panose="020B0400000000000000" pitchFamily="49" charset="-128"/>
            </a:endParaRPr>
          </a:p>
        </p:txBody>
      </p:sp>
      <p:sp>
        <p:nvSpPr>
          <p:cNvPr id="27" name="テキスト ボックス 1">
            <a:extLst>
              <a:ext uri="{FF2B5EF4-FFF2-40B4-BE49-F238E27FC236}">
                <a16:creationId xmlns:a16="http://schemas.microsoft.com/office/drawing/2014/main" id="{0BE019F0-878E-3BD2-ECC3-D1B6E13370BD}"/>
              </a:ext>
            </a:extLst>
          </p:cNvPr>
          <p:cNvSpPr txBox="1"/>
          <p:nvPr/>
        </p:nvSpPr>
        <p:spPr>
          <a:xfrm>
            <a:off x="3278701" y="3783476"/>
            <a:ext cx="571500" cy="215444"/>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kumimoji="1" lang="en-US" altLang="ja-JP" sz="800" dirty="0">
                <a:latin typeface="BIZ UDゴシック" panose="020B0400000000000000" pitchFamily="49" charset="-128"/>
                <a:ea typeface="BIZ UDゴシック" panose="020B0400000000000000" pitchFamily="49" charset="-128"/>
              </a:rPr>
              <a:t>2012</a:t>
            </a:r>
            <a:endParaRPr kumimoji="1" lang="ja-JP" altLang="en-US" sz="800" dirty="0">
              <a:latin typeface="BIZ UDゴシック" panose="020B0400000000000000" pitchFamily="49" charset="-128"/>
              <a:ea typeface="BIZ UDゴシック" panose="020B0400000000000000" pitchFamily="49" charset="-128"/>
            </a:endParaRPr>
          </a:p>
        </p:txBody>
      </p:sp>
      <p:sp>
        <p:nvSpPr>
          <p:cNvPr id="31" name="矢印: 下 30">
            <a:extLst>
              <a:ext uri="{FF2B5EF4-FFF2-40B4-BE49-F238E27FC236}">
                <a16:creationId xmlns:a16="http://schemas.microsoft.com/office/drawing/2014/main" id="{A483B280-9A7C-1661-C0E2-CF6939C587E8}"/>
              </a:ext>
            </a:extLst>
          </p:cNvPr>
          <p:cNvSpPr/>
          <p:nvPr/>
        </p:nvSpPr>
        <p:spPr>
          <a:xfrm rot="13076490">
            <a:off x="1262351" y="4361427"/>
            <a:ext cx="269670" cy="40546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2" name="テキスト ボックス 31">
            <a:extLst>
              <a:ext uri="{FF2B5EF4-FFF2-40B4-BE49-F238E27FC236}">
                <a16:creationId xmlns:a16="http://schemas.microsoft.com/office/drawing/2014/main" id="{745B3D68-6D65-4689-7615-769257DB33A9}"/>
              </a:ext>
            </a:extLst>
          </p:cNvPr>
          <p:cNvSpPr txBox="1"/>
          <p:nvPr/>
        </p:nvSpPr>
        <p:spPr>
          <a:xfrm>
            <a:off x="985435" y="4760195"/>
            <a:ext cx="1026839" cy="215444"/>
          </a:xfrm>
          <a:prstGeom prst="rect">
            <a:avLst/>
          </a:prstGeom>
          <a:noFill/>
        </p:spPr>
        <p:txBody>
          <a:bodyPr wrap="square" rtlCol="0">
            <a:spAutoFit/>
          </a:bodyPr>
          <a:lstStyle/>
          <a:p>
            <a:r>
              <a:rPr lang="ja-JP" altLang="en-US" sz="800" dirty="0">
                <a:latin typeface="BIZ UDゴシック" panose="020B0400000000000000" pitchFamily="49" charset="-128"/>
                <a:ea typeface="BIZ UDゴシック" panose="020B0400000000000000" pitchFamily="49" charset="-128"/>
              </a:rPr>
              <a:t>転換点</a:t>
            </a:r>
            <a:endParaRPr lang="en-US" altLang="ja-JP" sz="800" dirty="0">
              <a:latin typeface="BIZ UDゴシック" panose="020B0400000000000000" pitchFamily="49" charset="-128"/>
              <a:ea typeface="BIZ UDゴシック" panose="020B0400000000000000" pitchFamily="49" charset="-128"/>
            </a:endParaRPr>
          </a:p>
        </p:txBody>
      </p:sp>
      <p:sp>
        <p:nvSpPr>
          <p:cNvPr id="3" name="テキスト ボックス 2">
            <a:extLst>
              <a:ext uri="{FF2B5EF4-FFF2-40B4-BE49-F238E27FC236}">
                <a16:creationId xmlns:a16="http://schemas.microsoft.com/office/drawing/2014/main" id="{85720B8D-005F-9026-BD54-8B78042615F5}"/>
              </a:ext>
            </a:extLst>
          </p:cNvPr>
          <p:cNvSpPr txBox="1"/>
          <p:nvPr/>
        </p:nvSpPr>
        <p:spPr>
          <a:xfrm>
            <a:off x="4547295" y="2276811"/>
            <a:ext cx="1026839" cy="215444"/>
          </a:xfrm>
          <a:prstGeom prst="rect">
            <a:avLst/>
          </a:prstGeom>
          <a:noFill/>
        </p:spPr>
        <p:txBody>
          <a:bodyPr wrap="square" rtlCol="0">
            <a:spAutoFit/>
          </a:bodyPr>
          <a:lstStyle/>
          <a:p>
            <a:r>
              <a:rPr lang="ja-JP" altLang="en-US" sz="800" dirty="0">
                <a:latin typeface="BIZ UDゴシック" panose="020B0400000000000000" pitchFamily="49" charset="-128"/>
                <a:ea typeface="BIZ UDゴシック" panose="020B0400000000000000" pitchFamily="49" charset="-128"/>
              </a:rPr>
              <a:t>単位：千人</a:t>
            </a:r>
            <a:endParaRPr lang="en-US" altLang="ja-JP" sz="800" dirty="0">
              <a:latin typeface="BIZ UDゴシック" panose="020B0400000000000000" pitchFamily="49" charset="-128"/>
              <a:ea typeface="BIZ UDゴシック" panose="020B0400000000000000" pitchFamily="49" charset="-128"/>
            </a:endParaRPr>
          </a:p>
        </p:txBody>
      </p:sp>
      <p:sp>
        <p:nvSpPr>
          <p:cNvPr id="21" name="テキスト ボックス 20">
            <a:extLst>
              <a:ext uri="{FF2B5EF4-FFF2-40B4-BE49-F238E27FC236}">
                <a16:creationId xmlns:a16="http://schemas.microsoft.com/office/drawing/2014/main" id="{E3521660-17F5-6A21-4C63-2535CC79C78C}"/>
              </a:ext>
            </a:extLst>
          </p:cNvPr>
          <p:cNvSpPr txBox="1"/>
          <p:nvPr/>
        </p:nvSpPr>
        <p:spPr>
          <a:xfrm>
            <a:off x="5183065" y="4615334"/>
            <a:ext cx="1437425" cy="215444"/>
          </a:xfrm>
          <a:prstGeom prst="rect">
            <a:avLst/>
          </a:prstGeom>
          <a:noFill/>
        </p:spPr>
        <p:txBody>
          <a:bodyPr wrap="square" rtlCol="0">
            <a:spAutoFit/>
          </a:bodyPr>
          <a:lstStyle/>
          <a:p>
            <a:r>
              <a:rPr lang="ja-JP" altLang="en-US" sz="800" dirty="0">
                <a:latin typeface="BIZ UDゴシック" panose="020B0400000000000000" pitchFamily="49" charset="-128"/>
                <a:ea typeface="BIZ UDゴシック" panose="020B0400000000000000" pitchFamily="49" charset="-128"/>
              </a:rPr>
              <a:t>東京の生産年齢人口</a:t>
            </a:r>
            <a:endParaRPr lang="en-US" altLang="ja-JP" sz="800" dirty="0">
              <a:latin typeface="BIZ UDゴシック" panose="020B0400000000000000" pitchFamily="49" charset="-128"/>
              <a:ea typeface="BIZ UDゴシック" panose="020B0400000000000000" pitchFamily="49" charset="-128"/>
            </a:endParaRPr>
          </a:p>
        </p:txBody>
      </p:sp>
      <p:sp>
        <p:nvSpPr>
          <p:cNvPr id="35" name="テキスト ボックス 34">
            <a:extLst>
              <a:ext uri="{FF2B5EF4-FFF2-40B4-BE49-F238E27FC236}">
                <a16:creationId xmlns:a16="http://schemas.microsoft.com/office/drawing/2014/main" id="{93286C35-0BFA-BEBE-5CC4-7AF060799CB5}"/>
              </a:ext>
            </a:extLst>
          </p:cNvPr>
          <p:cNvSpPr txBox="1"/>
          <p:nvPr/>
        </p:nvSpPr>
        <p:spPr>
          <a:xfrm>
            <a:off x="6057901" y="2937010"/>
            <a:ext cx="1877982" cy="215444"/>
          </a:xfrm>
          <a:prstGeom prst="rect">
            <a:avLst/>
          </a:prstGeom>
          <a:noFill/>
        </p:spPr>
        <p:txBody>
          <a:bodyPr wrap="square" rtlCol="0">
            <a:spAutoFit/>
          </a:bodyPr>
          <a:lstStyle/>
          <a:p>
            <a:r>
              <a:rPr lang="en-US" altLang="ja-JP" sz="800" dirty="0">
                <a:latin typeface="BIZ UDゴシック" panose="020B0400000000000000" pitchFamily="49" charset="-128"/>
                <a:ea typeface="BIZ UDゴシック" panose="020B0400000000000000" pitchFamily="49" charset="-128"/>
              </a:rPr>
              <a:t>1995</a:t>
            </a:r>
            <a:r>
              <a:rPr lang="ja-JP" altLang="en-US" sz="800" dirty="0">
                <a:latin typeface="BIZ UDゴシック" panose="020B0400000000000000" pitchFamily="49" charset="-128"/>
                <a:ea typeface="BIZ UDゴシック" panose="020B0400000000000000" pitchFamily="49" charset="-128"/>
              </a:rPr>
              <a:t>年　日本の生産年齢人口ピーク</a:t>
            </a:r>
            <a:endParaRPr lang="en-US" altLang="ja-JP" sz="800" dirty="0">
              <a:latin typeface="BIZ UDゴシック" panose="020B0400000000000000" pitchFamily="49" charset="-128"/>
              <a:ea typeface="BIZ UDゴシック" panose="020B0400000000000000" pitchFamily="49" charset="-128"/>
            </a:endParaRPr>
          </a:p>
        </p:txBody>
      </p:sp>
      <p:sp>
        <p:nvSpPr>
          <p:cNvPr id="36" name="テキスト ボックス 35">
            <a:extLst>
              <a:ext uri="{FF2B5EF4-FFF2-40B4-BE49-F238E27FC236}">
                <a16:creationId xmlns:a16="http://schemas.microsoft.com/office/drawing/2014/main" id="{D454FA2F-3BB5-985A-9D27-3EB3C3BAA3D2}"/>
              </a:ext>
            </a:extLst>
          </p:cNvPr>
          <p:cNvSpPr txBox="1"/>
          <p:nvPr/>
        </p:nvSpPr>
        <p:spPr>
          <a:xfrm>
            <a:off x="5186209" y="3622839"/>
            <a:ext cx="1230938" cy="215444"/>
          </a:xfrm>
          <a:prstGeom prst="rect">
            <a:avLst/>
          </a:prstGeom>
          <a:noFill/>
        </p:spPr>
        <p:txBody>
          <a:bodyPr wrap="square" rtlCol="0">
            <a:spAutoFit/>
          </a:bodyPr>
          <a:lstStyle/>
          <a:p>
            <a:r>
              <a:rPr lang="ja-JP" altLang="en-US" sz="800" dirty="0">
                <a:latin typeface="BIZ UDゴシック" panose="020B0400000000000000" pitchFamily="49" charset="-128"/>
                <a:ea typeface="BIZ UDゴシック" panose="020B0400000000000000" pitchFamily="49" charset="-128"/>
              </a:rPr>
              <a:t>日本の生産年齢人口</a:t>
            </a:r>
            <a:endParaRPr lang="en-US" altLang="ja-JP" sz="800" dirty="0">
              <a:latin typeface="BIZ UDゴシック" panose="020B0400000000000000" pitchFamily="49" charset="-128"/>
              <a:ea typeface="BIZ UDゴシック" panose="020B0400000000000000" pitchFamily="49" charset="-128"/>
            </a:endParaRPr>
          </a:p>
        </p:txBody>
      </p:sp>
      <p:sp>
        <p:nvSpPr>
          <p:cNvPr id="38" name="矢印: 下 37">
            <a:extLst>
              <a:ext uri="{FF2B5EF4-FFF2-40B4-BE49-F238E27FC236}">
                <a16:creationId xmlns:a16="http://schemas.microsoft.com/office/drawing/2014/main" id="{569F8EE7-B09A-4805-65E5-F62B52BA82B2}"/>
              </a:ext>
            </a:extLst>
          </p:cNvPr>
          <p:cNvSpPr/>
          <p:nvPr/>
        </p:nvSpPr>
        <p:spPr>
          <a:xfrm>
            <a:off x="6702630" y="3166092"/>
            <a:ext cx="269670" cy="351341"/>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02531926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図 18">
            <a:extLst>
              <a:ext uri="{FF2B5EF4-FFF2-40B4-BE49-F238E27FC236}">
                <a16:creationId xmlns:a16="http://schemas.microsoft.com/office/drawing/2014/main" id="{08B9E29A-557D-0A17-31E7-1AA909FA32DD}"/>
              </a:ext>
            </a:extLst>
          </p:cNvPr>
          <p:cNvPicPr>
            <a:picLocks noChangeAspect="1"/>
          </p:cNvPicPr>
          <p:nvPr/>
        </p:nvPicPr>
        <p:blipFill>
          <a:blip r:embed="rId2"/>
          <a:stretch>
            <a:fillRect/>
          </a:stretch>
        </p:blipFill>
        <p:spPr>
          <a:xfrm>
            <a:off x="4589777" y="4178255"/>
            <a:ext cx="4480948" cy="2481287"/>
          </a:xfrm>
          <a:prstGeom prst="rect">
            <a:avLst/>
          </a:prstGeom>
        </p:spPr>
      </p:pic>
      <p:pic>
        <p:nvPicPr>
          <p:cNvPr id="18" name="図 17">
            <a:extLst>
              <a:ext uri="{FF2B5EF4-FFF2-40B4-BE49-F238E27FC236}">
                <a16:creationId xmlns:a16="http://schemas.microsoft.com/office/drawing/2014/main" id="{2B7DDDD4-AD79-63D5-3783-6A608263A266}"/>
              </a:ext>
            </a:extLst>
          </p:cNvPr>
          <p:cNvPicPr>
            <a:picLocks noChangeAspect="1"/>
          </p:cNvPicPr>
          <p:nvPr/>
        </p:nvPicPr>
        <p:blipFill>
          <a:blip r:embed="rId3"/>
          <a:stretch>
            <a:fillRect/>
          </a:stretch>
        </p:blipFill>
        <p:spPr>
          <a:xfrm>
            <a:off x="17381" y="4089958"/>
            <a:ext cx="4572396" cy="2682472"/>
          </a:xfrm>
          <a:prstGeom prst="rect">
            <a:avLst/>
          </a:prstGeom>
        </p:spPr>
      </p:pic>
      <p:pic>
        <p:nvPicPr>
          <p:cNvPr id="17" name="図 16">
            <a:extLst>
              <a:ext uri="{FF2B5EF4-FFF2-40B4-BE49-F238E27FC236}">
                <a16:creationId xmlns:a16="http://schemas.microsoft.com/office/drawing/2014/main" id="{973D800A-A46C-1AE6-D20B-5FF5377B93D6}"/>
              </a:ext>
            </a:extLst>
          </p:cNvPr>
          <p:cNvPicPr>
            <a:picLocks noChangeAspect="1"/>
          </p:cNvPicPr>
          <p:nvPr/>
        </p:nvPicPr>
        <p:blipFill>
          <a:blip r:embed="rId4"/>
          <a:stretch>
            <a:fillRect/>
          </a:stretch>
        </p:blipFill>
        <p:spPr>
          <a:xfrm>
            <a:off x="4411690" y="1495783"/>
            <a:ext cx="4572396" cy="2682472"/>
          </a:xfrm>
          <a:prstGeom prst="rect">
            <a:avLst/>
          </a:prstGeom>
        </p:spPr>
      </p:pic>
      <p:pic>
        <p:nvPicPr>
          <p:cNvPr id="16" name="図 15">
            <a:extLst>
              <a:ext uri="{FF2B5EF4-FFF2-40B4-BE49-F238E27FC236}">
                <a16:creationId xmlns:a16="http://schemas.microsoft.com/office/drawing/2014/main" id="{6221594C-0C57-7223-6A35-D9DCE4E1EA58}"/>
              </a:ext>
            </a:extLst>
          </p:cNvPr>
          <p:cNvPicPr>
            <a:picLocks noChangeAspect="1"/>
          </p:cNvPicPr>
          <p:nvPr/>
        </p:nvPicPr>
        <p:blipFill>
          <a:blip r:embed="rId5"/>
          <a:stretch>
            <a:fillRect/>
          </a:stretch>
        </p:blipFill>
        <p:spPr>
          <a:xfrm>
            <a:off x="53950" y="1404082"/>
            <a:ext cx="4462659" cy="3334801"/>
          </a:xfrm>
          <a:prstGeom prst="rect">
            <a:avLst/>
          </a:prstGeom>
        </p:spPr>
      </p:pic>
      <p:cxnSp>
        <p:nvCxnSpPr>
          <p:cNvPr id="5" name="直線コネクタ 4"/>
          <p:cNvCxnSpPr/>
          <p:nvPr/>
        </p:nvCxnSpPr>
        <p:spPr>
          <a:xfrm>
            <a:off x="216668" y="449732"/>
            <a:ext cx="8726251" cy="0"/>
          </a:xfrm>
          <a:prstGeom prst="line">
            <a:avLst/>
          </a:prstGeom>
        </p:spPr>
        <p:style>
          <a:lnRef idx="1">
            <a:schemeClr val="dk1"/>
          </a:lnRef>
          <a:fillRef idx="0">
            <a:schemeClr val="dk1"/>
          </a:fillRef>
          <a:effectRef idx="0">
            <a:schemeClr val="dk1"/>
          </a:effectRef>
          <a:fontRef idx="minor">
            <a:schemeClr val="tx1"/>
          </a:fontRef>
        </p:style>
      </p:cxnSp>
      <p:sp>
        <p:nvSpPr>
          <p:cNvPr id="6" name="正方形/長方形 5"/>
          <p:cNvSpPr/>
          <p:nvPr/>
        </p:nvSpPr>
        <p:spPr>
          <a:xfrm>
            <a:off x="17381" y="20377"/>
            <a:ext cx="8516145" cy="400110"/>
          </a:xfrm>
          <a:prstGeom prst="rect">
            <a:avLst/>
          </a:prstGeom>
        </p:spPr>
        <p:txBody>
          <a:bodyPr wrap="square">
            <a:spAutoFit/>
          </a:bodyPr>
          <a:lstStyle/>
          <a:p>
            <a:r>
              <a:rPr lang="ja-JP" altLang="en-US" sz="2000" b="1" dirty="0">
                <a:latin typeface="BIZ UDゴシック" panose="020B0400000000000000" pitchFamily="49" charset="-128"/>
                <a:ea typeface="BIZ UDゴシック" panose="020B0400000000000000" pitchFamily="49" charset="-128"/>
              </a:rPr>
              <a:t>　２（１）東京、大阪、愛知の</a:t>
            </a:r>
            <a:r>
              <a:rPr lang="en-US" altLang="ja-JP" sz="2000" b="1" dirty="0">
                <a:latin typeface="BIZ UDゴシック" panose="020B0400000000000000" pitchFamily="49" charset="-128"/>
                <a:ea typeface="BIZ UDゴシック" panose="020B0400000000000000" pitchFamily="49" charset="-128"/>
              </a:rPr>
              <a:t>GDP</a:t>
            </a:r>
            <a:r>
              <a:rPr lang="ja-JP" altLang="en-US" sz="2000" b="1" dirty="0">
                <a:latin typeface="BIZ UDゴシック" panose="020B0400000000000000" pitchFamily="49" charset="-128"/>
                <a:ea typeface="BIZ UDゴシック" panose="020B0400000000000000" pitchFamily="49" charset="-128"/>
              </a:rPr>
              <a:t>の推移</a:t>
            </a:r>
            <a:endParaRPr lang="en-US" altLang="ja-JP" sz="2000" b="1" dirty="0">
              <a:latin typeface="BIZ UDゴシック" panose="020B0400000000000000" pitchFamily="49" charset="-128"/>
              <a:ea typeface="BIZ UDゴシック" panose="020B0400000000000000" pitchFamily="49" charset="-128"/>
            </a:endParaRPr>
          </a:p>
        </p:txBody>
      </p:sp>
      <p:sp>
        <p:nvSpPr>
          <p:cNvPr id="30" name="正方形/長方形 29"/>
          <p:cNvSpPr/>
          <p:nvPr/>
        </p:nvSpPr>
        <p:spPr>
          <a:xfrm>
            <a:off x="328083" y="522387"/>
            <a:ext cx="8503417" cy="696246"/>
          </a:xfrm>
          <a:prstGeom prst="rect">
            <a:avLst/>
          </a:prstGeom>
          <a:noFill/>
          <a:ln w="12700">
            <a:solidFill>
              <a:schemeClr val="tx1"/>
            </a:solidFill>
            <a:prstDash val="sysDash"/>
          </a:ln>
        </p:spPr>
        <p:style>
          <a:lnRef idx="2">
            <a:schemeClr val="accent6"/>
          </a:lnRef>
          <a:fillRef idx="1">
            <a:schemeClr val="lt1"/>
          </a:fillRef>
          <a:effectRef idx="0">
            <a:schemeClr val="accent6"/>
          </a:effectRef>
          <a:fontRef idx="minor">
            <a:schemeClr val="dk1"/>
          </a:fontRef>
        </p:style>
        <p:txBody>
          <a:bodyPr rtlCol="0" anchor="ctr"/>
          <a:lstStyle/>
          <a:p>
            <a:pPr marL="285750" indent="-285750">
              <a:buFont typeface="Wingdings" panose="05000000000000000000" pitchFamily="2" charset="2"/>
              <a:buChar char="p"/>
            </a:pPr>
            <a:r>
              <a:rPr lang="ja-JP" altLang="en-US" sz="1400" dirty="0">
                <a:solidFill>
                  <a:schemeClr val="tx1"/>
                </a:solidFill>
                <a:latin typeface="BIZ UDゴシック" panose="020B0400000000000000" pitchFamily="49" charset="-128"/>
                <a:ea typeface="BIZ UDゴシック" panose="020B0400000000000000" pitchFamily="49" charset="-128"/>
                <a:cs typeface="Meiryo UI" panose="020B0604030504040204" pitchFamily="50" charset="-128"/>
              </a:rPr>
              <a:t>東京都の</a:t>
            </a:r>
            <a:r>
              <a:rPr lang="en-US" altLang="ja-JP" sz="1400" dirty="0">
                <a:solidFill>
                  <a:schemeClr val="tx1"/>
                </a:solidFill>
                <a:latin typeface="BIZ UDゴシック" panose="020B0400000000000000" pitchFamily="49" charset="-128"/>
                <a:ea typeface="BIZ UDゴシック" panose="020B0400000000000000" pitchFamily="49" charset="-128"/>
                <a:cs typeface="Meiryo UI" panose="020B0604030504040204" pitchFamily="50" charset="-128"/>
              </a:rPr>
              <a:t>GDP</a:t>
            </a:r>
            <a:r>
              <a:rPr lang="ja-JP" altLang="en-US" sz="1400" dirty="0">
                <a:solidFill>
                  <a:schemeClr val="tx1"/>
                </a:solidFill>
                <a:latin typeface="BIZ UDゴシック" panose="020B0400000000000000" pitchFamily="49" charset="-128"/>
                <a:ea typeface="BIZ UDゴシック" panose="020B0400000000000000" pitchFamily="49" charset="-128"/>
                <a:cs typeface="Meiryo UI" panose="020B0604030504040204" pitchFamily="50" charset="-128"/>
              </a:rPr>
              <a:t>の長期的な推移（</a:t>
            </a:r>
            <a:r>
              <a:rPr lang="en-US" altLang="ja-JP" sz="1400" dirty="0">
                <a:solidFill>
                  <a:schemeClr val="tx1"/>
                </a:solidFill>
                <a:latin typeface="BIZ UDゴシック" panose="020B0400000000000000" pitchFamily="49" charset="-128"/>
                <a:ea typeface="BIZ UDゴシック" panose="020B0400000000000000" pitchFamily="49" charset="-128"/>
                <a:cs typeface="Meiryo UI" panose="020B0604030504040204" pitchFamily="50" charset="-128"/>
              </a:rPr>
              <a:t>1970</a:t>
            </a:r>
            <a:r>
              <a:rPr lang="ja-JP" altLang="en-US" sz="1400" dirty="0">
                <a:solidFill>
                  <a:schemeClr val="tx1"/>
                </a:solidFill>
                <a:latin typeface="BIZ UDゴシック" panose="020B0400000000000000" pitchFamily="49" charset="-128"/>
                <a:ea typeface="BIZ UDゴシック" panose="020B0400000000000000" pitchFamily="49" charset="-128"/>
                <a:cs typeface="Meiryo UI" panose="020B0604030504040204" pitchFamily="50" charset="-128"/>
              </a:rPr>
              <a:t>～</a:t>
            </a:r>
            <a:r>
              <a:rPr lang="en-US" altLang="ja-JP" sz="1400" dirty="0">
                <a:solidFill>
                  <a:schemeClr val="tx1"/>
                </a:solidFill>
                <a:latin typeface="BIZ UDゴシック" panose="020B0400000000000000" pitchFamily="49" charset="-128"/>
                <a:ea typeface="BIZ UDゴシック" panose="020B0400000000000000" pitchFamily="49" charset="-128"/>
                <a:cs typeface="Meiryo UI" panose="020B0604030504040204" pitchFamily="50" charset="-128"/>
              </a:rPr>
              <a:t>2012</a:t>
            </a:r>
            <a:r>
              <a:rPr lang="ja-JP" altLang="en-US" sz="1400" dirty="0">
                <a:solidFill>
                  <a:schemeClr val="tx1"/>
                </a:solidFill>
                <a:latin typeface="BIZ UDゴシック" panose="020B0400000000000000" pitchFamily="49" charset="-128"/>
                <a:ea typeface="BIZ UDゴシック" panose="020B0400000000000000" pitchFamily="49" charset="-128"/>
                <a:cs typeface="Meiryo UI" panose="020B0604030504040204" pitchFamily="50" charset="-128"/>
              </a:rPr>
              <a:t>年）をみると、バブル期に大きな伸びがみられ、その後も、リーマンショックまでは伸びているが、リーマンショック後は緩やかとなっている。</a:t>
            </a:r>
            <a:endParaRPr lang="en-US" altLang="ja-JP" sz="1400" dirty="0">
              <a:solidFill>
                <a:schemeClr val="tx1"/>
              </a:solidFill>
              <a:latin typeface="BIZ UDゴシック" panose="020B0400000000000000" pitchFamily="49" charset="-128"/>
              <a:ea typeface="BIZ UDゴシック" panose="020B0400000000000000" pitchFamily="49" charset="-128"/>
              <a:cs typeface="Meiryo UI" panose="020B0604030504040204" pitchFamily="50" charset="-128"/>
            </a:endParaRPr>
          </a:p>
        </p:txBody>
      </p:sp>
      <p:sp>
        <p:nvSpPr>
          <p:cNvPr id="31" name="テキスト ボックス 30"/>
          <p:cNvSpPr txBox="1"/>
          <p:nvPr/>
        </p:nvSpPr>
        <p:spPr>
          <a:xfrm>
            <a:off x="312500" y="1217941"/>
            <a:ext cx="8206317" cy="307777"/>
          </a:xfrm>
          <a:prstGeom prst="rect">
            <a:avLst/>
          </a:prstGeom>
          <a:noFill/>
        </p:spPr>
        <p:txBody>
          <a:bodyPr wrap="square" rtlCol="0">
            <a:spAutoFit/>
          </a:bodyPr>
          <a:lstStyle/>
          <a:p>
            <a:r>
              <a:rPr kumimoji="1" lang="ja-JP" altLang="en-US" sz="1400" b="1" dirty="0">
                <a:latin typeface="BIZ UDゴシック" panose="020B0400000000000000" pitchFamily="49" charset="-128"/>
                <a:ea typeface="BIZ UDゴシック" panose="020B0400000000000000" pitchFamily="49" charset="-128"/>
              </a:rPr>
              <a:t>■</a:t>
            </a:r>
            <a:r>
              <a:rPr lang="ja-JP" altLang="en-US" sz="1400" b="1" dirty="0">
                <a:latin typeface="BIZ UDゴシック" panose="020B0400000000000000" pitchFamily="49" charset="-128"/>
                <a:ea typeface="BIZ UDゴシック" panose="020B0400000000000000" pitchFamily="49" charset="-128"/>
              </a:rPr>
              <a:t>東京都、大阪府、愛知県の実質</a:t>
            </a:r>
            <a:r>
              <a:rPr lang="en-US" altLang="ja-JP" sz="1400" b="1" dirty="0">
                <a:latin typeface="BIZ UDゴシック" panose="020B0400000000000000" pitchFamily="49" charset="-128"/>
                <a:ea typeface="BIZ UDゴシック" panose="020B0400000000000000" pitchFamily="49" charset="-128"/>
              </a:rPr>
              <a:t>GDP</a:t>
            </a:r>
            <a:r>
              <a:rPr lang="ja-JP" altLang="en-US" sz="1400" b="1" dirty="0">
                <a:latin typeface="BIZ UDゴシック" panose="020B0400000000000000" pitchFamily="49" charset="-128"/>
                <a:ea typeface="BIZ UDゴシック" panose="020B0400000000000000" pitchFamily="49" charset="-128"/>
              </a:rPr>
              <a:t>、資本ストック、労働投入量の推移</a:t>
            </a:r>
          </a:p>
        </p:txBody>
      </p:sp>
      <p:sp>
        <p:nvSpPr>
          <p:cNvPr id="33" name="テキスト ボックス 32">
            <a:extLst>
              <a:ext uri="{FF2B5EF4-FFF2-40B4-BE49-F238E27FC236}">
                <a16:creationId xmlns:a16="http://schemas.microsoft.com/office/drawing/2014/main" id="{C04CD1B5-F732-4A5C-A8C2-0AE547D85819}"/>
              </a:ext>
            </a:extLst>
          </p:cNvPr>
          <p:cNvSpPr txBox="1"/>
          <p:nvPr/>
        </p:nvSpPr>
        <p:spPr>
          <a:xfrm>
            <a:off x="5086676" y="6615262"/>
            <a:ext cx="3940221" cy="261610"/>
          </a:xfrm>
          <a:prstGeom prst="rect">
            <a:avLst/>
          </a:prstGeom>
          <a:noFill/>
        </p:spPr>
        <p:txBody>
          <a:bodyPr wrap="square" rtlCol="0">
            <a:spAutoFit/>
          </a:bodyPr>
          <a:lstStyle/>
          <a:p>
            <a:r>
              <a:rPr lang="ja-JP" altLang="en-US" sz="1100" dirty="0">
                <a:latin typeface="BIZ UDゴシック" panose="020B0400000000000000" pitchFamily="49" charset="-128"/>
                <a:ea typeface="BIZ UDゴシック" panose="020B0400000000000000" pitchFamily="49" charset="-128"/>
              </a:rPr>
              <a:t>出典：</a:t>
            </a:r>
            <a:r>
              <a:rPr lang="en-US" altLang="ja-JP" sz="1100" dirty="0">
                <a:latin typeface="BIZ UDゴシック" panose="020B0400000000000000" pitchFamily="49" charset="-128"/>
                <a:ea typeface="BIZ UDゴシック" panose="020B0400000000000000" pitchFamily="49" charset="-128"/>
              </a:rPr>
              <a:t>R-JIP</a:t>
            </a:r>
            <a:r>
              <a:rPr lang="ja-JP" altLang="en-US" sz="1100" dirty="0">
                <a:latin typeface="BIZ UDゴシック" panose="020B0400000000000000" pitchFamily="49" charset="-128"/>
                <a:ea typeface="BIZ UDゴシック" panose="020B0400000000000000" pitchFamily="49" charset="-128"/>
              </a:rPr>
              <a:t>データベース</a:t>
            </a:r>
            <a:r>
              <a:rPr lang="en-US" altLang="ja-JP" sz="1100" dirty="0">
                <a:latin typeface="BIZ UDゴシック" panose="020B0400000000000000" pitchFamily="49" charset="-128"/>
                <a:ea typeface="BIZ UDゴシック" panose="020B0400000000000000" pitchFamily="49" charset="-128"/>
              </a:rPr>
              <a:t>2017</a:t>
            </a:r>
            <a:r>
              <a:rPr lang="ja-JP" altLang="en-US" sz="1100" dirty="0">
                <a:latin typeface="BIZ UDゴシック" panose="020B0400000000000000" pitchFamily="49" charset="-128"/>
                <a:ea typeface="BIZ UDゴシック" panose="020B0400000000000000" pitchFamily="49" charset="-128"/>
              </a:rPr>
              <a:t>をもとに副首都推進局で作成</a:t>
            </a:r>
          </a:p>
        </p:txBody>
      </p:sp>
      <p:sp>
        <p:nvSpPr>
          <p:cNvPr id="12" name="四角形吹き出し 11"/>
          <p:cNvSpPr/>
          <p:nvPr/>
        </p:nvSpPr>
        <p:spPr>
          <a:xfrm>
            <a:off x="2587982" y="3069501"/>
            <a:ext cx="1070109" cy="307777"/>
          </a:xfrm>
          <a:prstGeom prst="wedgeRectCallout">
            <a:avLst>
              <a:gd name="adj1" fmla="val -93390"/>
              <a:gd name="adj2" fmla="val -60311"/>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kumimoji="1" lang="ja-JP" altLang="en-US" sz="800" dirty="0">
                <a:latin typeface="BIZ UDゴシック" panose="020B0400000000000000" pitchFamily="49" charset="-128"/>
                <a:ea typeface="BIZ UDゴシック" panose="020B0400000000000000" pitchFamily="49" charset="-128"/>
              </a:rPr>
              <a:t>付加価値の伸びの</a:t>
            </a:r>
            <a:endParaRPr kumimoji="1" lang="en-US" altLang="ja-JP" sz="800" dirty="0">
              <a:latin typeface="BIZ UDゴシック" panose="020B0400000000000000" pitchFamily="49" charset="-128"/>
              <a:ea typeface="BIZ UDゴシック" panose="020B0400000000000000" pitchFamily="49" charset="-128"/>
            </a:endParaRPr>
          </a:p>
          <a:p>
            <a:pPr algn="ctr"/>
            <a:r>
              <a:rPr kumimoji="1" lang="ja-JP" altLang="en-US" sz="800" dirty="0">
                <a:latin typeface="BIZ UDゴシック" panose="020B0400000000000000" pitchFamily="49" charset="-128"/>
                <a:ea typeface="BIZ UDゴシック" panose="020B0400000000000000" pitchFamily="49" charset="-128"/>
              </a:rPr>
              <a:t>ピークはバブル期</a:t>
            </a:r>
          </a:p>
        </p:txBody>
      </p:sp>
      <p:sp>
        <p:nvSpPr>
          <p:cNvPr id="13" name="テキスト ボックス 12">
            <a:extLst>
              <a:ext uri="{FF2B5EF4-FFF2-40B4-BE49-F238E27FC236}">
                <a16:creationId xmlns:a16="http://schemas.microsoft.com/office/drawing/2014/main" id="{C04CD1B5-F732-4A5C-A8C2-0AE547D85819}"/>
              </a:ext>
            </a:extLst>
          </p:cNvPr>
          <p:cNvSpPr txBox="1"/>
          <p:nvPr/>
        </p:nvSpPr>
        <p:spPr>
          <a:xfrm>
            <a:off x="879170" y="2093043"/>
            <a:ext cx="1236702" cy="215444"/>
          </a:xfrm>
          <a:prstGeom prst="rect">
            <a:avLst/>
          </a:prstGeom>
          <a:noFill/>
        </p:spPr>
        <p:txBody>
          <a:bodyPr wrap="square" rtlCol="0">
            <a:spAutoFit/>
          </a:bodyPr>
          <a:lstStyle/>
          <a:p>
            <a:r>
              <a:rPr lang="ja-JP" altLang="en-US" sz="800" dirty="0">
                <a:latin typeface="BIZ UDゴシック" panose="020B0400000000000000" pitchFamily="49" charset="-128"/>
                <a:ea typeface="BIZ UDゴシック" panose="020B0400000000000000" pitchFamily="49" charset="-128"/>
              </a:rPr>
              <a:t>労働投入量</a:t>
            </a:r>
            <a:endParaRPr lang="en-US" altLang="ja-JP" sz="800" dirty="0">
              <a:latin typeface="BIZ UDゴシック" panose="020B0400000000000000" pitchFamily="49" charset="-128"/>
              <a:ea typeface="BIZ UDゴシック" panose="020B0400000000000000" pitchFamily="49" charset="-128"/>
            </a:endParaRPr>
          </a:p>
        </p:txBody>
      </p:sp>
      <p:sp>
        <p:nvSpPr>
          <p:cNvPr id="14" name="テキスト ボックス 13">
            <a:extLst>
              <a:ext uri="{FF2B5EF4-FFF2-40B4-BE49-F238E27FC236}">
                <a16:creationId xmlns:a16="http://schemas.microsoft.com/office/drawing/2014/main" id="{C04CD1B5-F732-4A5C-A8C2-0AE547D85819}"/>
              </a:ext>
            </a:extLst>
          </p:cNvPr>
          <p:cNvSpPr txBox="1"/>
          <p:nvPr/>
        </p:nvSpPr>
        <p:spPr>
          <a:xfrm>
            <a:off x="879170" y="2858899"/>
            <a:ext cx="1236702" cy="215444"/>
          </a:xfrm>
          <a:prstGeom prst="rect">
            <a:avLst/>
          </a:prstGeom>
          <a:noFill/>
        </p:spPr>
        <p:txBody>
          <a:bodyPr wrap="square" rtlCol="0">
            <a:spAutoFit/>
          </a:bodyPr>
          <a:lstStyle/>
          <a:p>
            <a:r>
              <a:rPr lang="ja-JP" altLang="en-US" sz="800" dirty="0">
                <a:latin typeface="BIZ UDゴシック" panose="020B0400000000000000" pitchFamily="49" charset="-128"/>
                <a:ea typeface="BIZ UDゴシック" panose="020B0400000000000000" pitchFamily="49" charset="-128"/>
              </a:rPr>
              <a:t>資本ストック</a:t>
            </a:r>
            <a:endParaRPr lang="en-US" altLang="ja-JP" sz="800" dirty="0">
              <a:latin typeface="BIZ UDゴシック" panose="020B0400000000000000" pitchFamily="49" charset="-128"/>
              <a:ea typeface="BIZ UDゴシック" panose="020B0400000000000000" pitchFamily="49" charset="-128"/>
            </a:endParaRPr>
          </a:p>
        </p:txBody>
      </p:sp>
      <p:sp>
        <p:nvSpPr>
          <p:cNvPr id="15" name="テキスト ボックス 14">
            <a:extLst>
              <a:ext uri="{FF2B5EF4-FFF2-40B4-BE49-F238E27FC236}">
                <a16:creationId xmlns:a16="http://schemas.microsoft.com/office/drawing/2014/main" id="{C04CD1B5-F732-4A5C-A8C2-0AE547D85819}"/>
              </a:ext>
            </a:extLst>
          </p:cNvPr>
          <p:cNvSpPr txBox="1"/>
          <p:nvPr/>
        </p:nvSpPr>
        <p:spPr>
          <a:xfrm>
            <a:off x="1247267" y="3269556"/>
            <a:ext cx="1236702" cy="215444"/>
          </a:xfrm>
          <a:prstGeom prst="rect">
            <a:avLst/>
          </a:prstGeom>
          <a:noFill/>
        </p:spPr>
        <p:txBody>
          <a:bodyPr wrap="square" rtlCol="0">
            <a:spAutoFit/>
          </a:bodyPr>
          <a:lstStyle/>
          <a:p>
            <a:r>
              <a:rPr lang="en-US" altLang="ja-JP" sz="800" dirty="0">
                <a:latin typeface="BIZ UDゴシック" panose="020B0400000000000000" pitchFamily="49" charset="-128"/>
                <a:ea typeface="BIZ UDゴシック" panose="020B0400000000000000" pitchFamily="49" charset="-128"/>
              </a:rPr>
              <a:t>GDP</a:t>
            </a:r>
          </a:p>
        </p:txBody>
      </p:sp>
      <p:sp>
        <p:nvSpPr>
          <p:cNvPr id="2" name="右矢印 1"/>
          <p:cNvSpPr/>
          <p:nvPr/>
        </p:nvSpPr>
        <p:spPr>
          <a:xfrm rot="20009293">
            <a:off x="1643034" y="2847380"/>
            <a:ext cx="601014" cy="12787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BIZ UDゴシック" panose="020B0400000000000000" pitchFamily="49" charset="-128"/>
              <a:ea typeface="BIZ UDゴシック" panose="020B0400000000000000" pitchFamily="49" charset="-128"/>
            </a:endParaRPr>
          </a:p>
        </p:txBody>
      </p:sp>
      <p:sp>
        <p:nvSpPr>
          <p:cNvPr id="3" name="スライド番号プレースホルダー 2"/>
          <p:cNvSpPr>
            <a:spLocks noGrp="1"/>
          </p:cNvSpPr>
          <p:nvPr>
            <p:ph type="sldNum" sz="quarter" idx="12"/>
          </p:nvPr>
        </p:nvSpPr>
        <p:spPr>
          <a:xfrm>
            <a:off x="6972299" y="6170749"/>
            <a:ext cx="2057400" cy="365125"/>
          </a:xfrm>
        </p:spPr>
        <p:txBody>
          <a:bodyPr/>
          <a:lstStyle/>
          <a:p>
            <a:fld id="{50F88186-B17D-4CE3-A887-D91699CF601C}" type="slidenum">
              <a:rPr kumimoji="1" lang="ja-JP" altLang="en-US" smtClean="0"/>
              <a:t>8</a:t>
            </a:fld>
            <a:endParaRPr kumimoji="1" lang="ja-JP" altLang="en-US"/>
          </a:p>
        </p:txBody>
      </p:sp>
      <p:cxnSp>
        <p:nvCxnSpPr>
          <p:cNvPr id="7" name="直線コネクタ 6">
            <a:extLst>
              <a:ext uri="{FF2B5EF4-FFF2-40B4-BE49-F238E27FC236}">
                <a16:creationId xmlns:a16="http://schemas.microsoft.com/office/drawing/2014/main" id="{4B972FE0-9B77-D483-7B98-06BA1B6E2A23}"/>
              </a:ext>
            </a:extLst>
          </p:cNvPr>
          <p:cNvCxnSpPr>
            <a:cxnSpLocks/>
          </p:cNvCxnSpPr>
          <p:nvPr/>
        </p:nvCxnSpPr>
        <p:spPr>
          <a:xfrm>
            <a:off x="6726343" y="4611540"/>
            <a:ext cx="0" cy="1559209"/>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0" name="直線コネクタ 9">
            <a:extLst>
              <a:ext uri="{FF2B5EF4-FFF2-40B4-BE49-F238E27FC236}">
                <a16:creationId xmlns:a16="http://schemas.microsoft.com/office/drawing/2014/main" id="{792D13E0-EC30-5B5F-B45E-D0AC8EDE9EC3}"/>
              </a:ext>
            </a:extLst>
          </p:cNvPr>
          <p:cNvCxnSpPr>
            <a:cxnSpLocks/>
          </p:cNvCxnSpPr>
          <p:nvPr/>
        </p:nvCxnSpPr>
        <p:spPr>
          <a:xfrm>
            <a:off x="6408620" y="4611540"/>
            <a:ext cx="0" cy="1559209"/>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21661666"/>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Meiryo UI">
      <a:majorFont>
        <a:latin typeface="Meiryo UI"/>
        <a:ea typeface="Meiryo UI"/>
        <a:cs typeface=""/>
      </a:majorFont>
      <a:minorFont>
        <a:latin typeface="Meiryo UI"/>
        <a:ea typeface="Meiryo UI"/>
        <a:cs typeface=""/>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5245</Words>
  <Application>Microsoft Office PowerPoint</Application>
  <PresentationFormat>画面に合わせる (4:3)</PresentationFormat>
  <Paragraphs>388</Paragraphs>
  <Slides>31</Slides>
  <Notes>0</Notes>
  <HiddenSlides>0</HiddenSlides>
  <MMClips>0</MMClips>
  <ScaleCrop>false</ScaleCrop>
  <HeadingPairs>
    <vt:vector size="6" baseType="variant">
      <vt:variant>
        <vt:lpstr>使用されているフォント</vt:lpstr>
      </vt:variant>
      <vt:variant>
        <vt:i4>6</vt:i4>
      </vt:variant>
      <vt:variant>
        <vt:lpstr>テーマ</vt:lpstr>
      </vt:variant>
      <vt:variant>
        <vt:i4>1</vt:i4>
      </vt:variant>
      <vt:variant>
        <vt:lpstr>スライド タイトル</vt:lpstr>
      </vt:variant>
      <vt:variant>
        <vt:i4>31</vt:i4>
      </vt:variant>
    </vt:vector>
  </HeadingPairs>
  <TitlesOfParts>
    <vt:vector size="38" baseType="lpstr">
      <vt:lpstr>BIZ UDゴシック</vt:lpstr>
      <vt:lpstr>Meiryo UI</vt:lpstr>
      <vt:lpstr>MS-Mincho</vt:lpstr>
      <vt:lpstr>游ゴシック</vt:lpstr>
      <vt:lpstr>Arial</vt:lpstr>
      <vt:lpstr>Wingdings</vt:lpstr>
      <vt:lpstr>Office テーマ</vt:lpstr>
      <vt:lpstr>東京一極集中について</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modified xsi:type="dcterms:W3CDTF">2023-10-24T06:11:18Z</dcterms:modified>
</cp:coreProperties>
</file>