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2.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drawings/drawing2.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60" r:id="rId4"/>
  </p:sldMasterIdLst>
  <p:notesMasterIdLst>
    <p:notesMasterId r:id="rId32"/>
  </p:notesMasterIdLst>
  <p:handoutMasterIdLst>
    <p:handoutMasterId r:id="rId33"/>
  </p:handoutMasterIdLst>
  <p:sldIdLst>
    <p:sldId id="506" r:id="rId5"/>
    <p:sldId id="507" r:id="rId6"/>
    <p:sldId id="599" r:id="rId7"/>
    <p:sldId id="600" r:id="rId8"/>
    <p:sldId id="617" r:id="rId9"/>
    <p:sldId id="618" r:id="rId10"/>
    <p:sldId id="603" r:id="rId11"/>
    <p:sldId id="595" r:id="rId12"/>
    <p:sldId id="614" r:id="rId13"/>
    <p:sldId id="608" r:id="rId14"/>
    <p:sldId id="535" r:id="rId15"/>
    <p:sldId id="593" r:id="rId16"/>
    <p:sldId id="598" r:id="rId17"/>
    <p:sldId id="596" r:id="rId18"/>
    <p:sldId id="597" r:id="rId19"/>
    <p:sldId id="616" r:id="rId20"/>
    <p:sldId id="612" r:id="rId21"/>
    <p:sldId id="601" r:id="rId22"/>
    <p:sldId id="602" r:id="rId23"/>
    <p:sldId id="606" r:id="rId24"/>
    <p:sldId id="604" r:id="rId25"/>
    <p:sldId id="586" r:id="rId26"/>
    <p:sldId id="587" r:id="rId27"/>
    <p:sldId id="613" r:id="rId28"/>
    <p:sldId id="605" r:id="rId29"/>
    <p:sldId id="607" r:id="rId30"/>
    <p:sldId id="533" r:id="rId31"/>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八尾　学" initials="八尾　学" lastIdx="3" clrIdx="0">
    <p:extLst>
      <p:ext uri="{19B8F6BF-5375-455C-9EA6-DF929625EA0E}">
        <p15:presenceInfo xmlns:p15="http://schemas.microsoft.com/office/powerpoint/2012/main" userId="S-1-5-21-161959346-1900351369-444732941-784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CC99"/>
    <a:srgbClr val="FFFF66"/>
    <a:srgbClr val="FF99FF"/>
    <a:srgbClr val="CCFFFF"/>
    <a:srgbClr val="CC6600"/>
    <a:srgbClr val="969696"/>
    <a:srgbClr val="00CC99"/>
    <a:srgbClr val="9933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A35EDF9-301E-49E3-9465-D526FF0041D2}" v="9" dt="2021-03-18T06:13:34.904"/>
    <p1510:client id="{F718EAC3-3981-48F8-9DE8-1D9A4494779C}" v="6" dt="2021-03-18T06:16:16.438"/>
  </p1510:revLst>
</p1510:revInfo>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淡色スタイル 2 - アクセント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92308" autoAdjust="0"/>
  </p:normalViewPr>
  <p:slideViewPr>
    <p:cSldViewPr snapToGrid="0">
      <p:cViewPr varScale="1">
        <p:scale>
          <a:sx n="72" d="100"/>
          <a:sy n="72" d="100"/>
        </p:scale>
        <p:origin x="893" y="67"/>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0"/>
    </p:cViewPr>
  </p:sorterViewPr>
  <p:notesViewPr>
    <p:cSldViewPr snapToGrid="0">
      <p:cViewPr varScale="1">
        <p:scale>
          <a:sx n="53" d="100"/>
          <a:sy n="53" d="100"/>
        </p:scale>
        <p:origin x="-1770" y="-84"/>
      </p:cViewPr>
      <p:guideLst>
        <p:guide orient="horz" pos="3131"/>
        <p:guide pos="214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5.xml.rels><?xml version="1.0" encoding="UTF-8" standalone="yes"?>
<Relationships xmlns="http://schemas.openxmlformats.org/package/2006/relationships"><Relationship Id="rId1" Type="http://schemas.openxmlformats.org/officeDocument/2006/relationships/oleObject" Target="file:///\\G0000sv0ns101\d11130$\doc\000_IT&#25512;&#36914;&#35506;\090_&#34892;&#36001;&#25919;&#25913;&#38761;\&#12479;&#12502;&#12524;&#12483;&#12488;&#31471;&#26411;\H31\70_&#36024;&#19982;&#20808;&#35211;&#30452;&#12375;\20_&#24180;&#24230;&#26411;&#37197;&#24067;&#35211;&#30452;&#12375;\23_&#21177;&#26524;&#28204;&#23450;\&#38263;&#26399;&#21033;&#29992;&#25152;&#23646;&#21521;&#12369;&#12450;&#12531;&#12465;&#12540;&#12488;&#21462;&#12426;&#12414;&#12392;&#12417;&#32080;&#26524;_20200608&#65288;R1&#24180;&#24230;&#65289;.xlsx" TargetMode="External"/></Relationships>
</file>

<file path=ppt/charts/_rels/chart6.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330560124210193"/>
          <c:y val="8.2545252220407761E-2"/>
          <c:w val="0.57669439875789807"/>
          <c:h val="0.91598667755338281"/>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体の負担軽減</c:v>
                </c:pt>
                <c:pt idx="1">
                  <c:v>新型コロナ
感染リスク低減</c:v>
                </c:pt>
                <c:pt idx="2">
                  <c:v>仕事と育児・介護
とのWLB</c:v>
                </c:pt>
                <c:pt idx="3">
                  <c:v>仕事と家事・
子の学校行事・
地域活動等とのWLB</c:v>
                </c:pt>
                <c:pt idx="4">
                  <c:v>その他</c:v>
                </c:pt>
              </c:strCache>
            </c:strRef>
          </c:cat>
          <c:val>
            <c:numRef>
              <c:f>Sheet1!$B$2:$B$6</c:f>
              <c:numCache>
                <c:formatCode>0.0%</c:formatCode>
                <c:ptCount val="5"/>
                <c:pt idx="0">
                  <c:v>0.8</c:v>
                </c:pt>
                <c:pt idx="1">
                  <c:v>0.66324786324786322</c:v>
                </c:pt>
                <c:pt idx="2">
                  <c:v>0.30769230769230771</c:v>
                </c:pt>
                <c:pt idx="3">
                  <c:v>0.26324786324786326</c:v>
                </c:pt>
                <c:pt idx="4">
                  <c:v>6.8376068376068383E-2</c:v>
                </c:pt>
              </c:numCache>
            </c:numRef>
          </c:val>
          <c:extLst>
            <c:ext xmlns:c16="http://schemas.microsoft.com/office/drawing/2014/chart" uri="{C3380CC4-5D6E-409C-BE32-E72D297353CC}">
              <c16:uniqueId val="{00000000-EDDB-4D6E-A24F-211B8E78AB14}"/>
            </c:ext>
          </c:extLst>
        </c:ser>
        <c:dLbls>
          <c:showLegendKey val="0"/>
          <c:showVal val="0"/>
          <c:showCatName val="0"/>
          <c:showSerName val="0"/>
          <c:showPercent val="0"/>
          <c:showBubbleSize val="0"/>
        </c:dLbls>
        <c:gapWidth val="182"/>
        <c:axId val="1493564895"/>
        <c:axId val="1493569887"/>
      </c:barChart>
      <c:catAx>
        <c:axId val="1493564895"/>
        <c:scaling>
          <c:orientation val="maxMin"/>
        </c:scaling>
        <c:delete val="1"/>
        <c:axPos val="l"/>
        <c:numFmt formatCode="General" sourceLinked="1"/>
        <c:majorTickMark val="none"/>
        <c:minorTickMark val="none"/>
        <c:tickLblPos val="nextTo"/>
        <c:crossAx val="1493569887"/>
        <c:crosses val="autoZero"/>
        <c:auto val="1"/>
        <c:lblAlgn val="ctr"/>
        <c:lblOffset val="100"/>
        <c:noMultiLvlLbl val="0"/>
      </c:catAx>
      <c:valAx>
        <c:axId val="1493569887"/>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1493564895"/>
        <c:crosses val="autoZero"/>
        <c:crossBetween val="between"/>
      </c:valAx>
      <c:spPr>
        <a:noFill/>
        <a:ln>
          <a:noFill/>
        </a:ln>
        <a:effectLst/>
      </c:spPr>
    </c:plotArea>
    <c:plotVisOnly val="1"/>
    <c:dispBlanksAs val="gap"/>
    <c:showDLblsOverMax val="0"/>
  </c:chart>
  <c:spPr>
    <a:noFill/>
    <a:ln>
      <a:noFill/>
      <a:prstDash val="dash"/>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7390377868721787"/>
          <c:y val="0.15847268046349131"/>
          <c:w val="0.39373463339475856"/>
          <c:h val="0.84152731953650872"/>
        </c:manualLayout>
      </c:layout>
      <c:barChart>
        <c:barDir val="bar"/>
        <c:grouping val="clustered"/>
        <c:varyColors val="0"/>
        <c:ser>
          <c:idx val="0"/>
          <c:order val="0"/>
          <c:tx>
            <c:strRef>
              <c:f>Sheet1!$B$1</c:f>
              <c:strCache>
                <c:ptCount val="1"/>
                <c:pt idx="0">
                  <c:v>系列 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eiryo UI" panose="020B0604030504040204" pitchFamily="50" charset="-128"/>
                    <a:ea typeface="Meiryo UI" panose="020B0604030504040204" pitchFamily="50" charset="-128"/>
                    <a:cs typeface="+mn-cs"/>
                  </a:defRPr>
                </a:pPr>
                <a:endParaRPr lang="ja-JP"/>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飲食店等の混雑が緩和し、
新型コロナの感染リスクが低減</c:v>
                </c:pt>
                <c:pt idx="1">
                  <c:v>休憩時間をゆっくりと取れる</c:v>
                </c:pt>
                <c:pt idx="2">
                  <c:v>その他</c:v>
                </c:pt>
              </c:strCache>
            </c:strRef>
          </c:cat>
          <c:val>
            <c:numRef>
              <c:f>Sheet1!$B$2:$B$4</c:f>
              <c:numCache>
                <c:formatCode>0.0%</c:formatCode>
                <c:ptCount val="3"/>
                <c:pt idx="0">
                  <c:v>0.7792405063291139</c:v>
                </c:pt>
                <c:pt idx="1">
                  <c:v>0.24455696202531646</c:v>
                </c:pt>
                <c:pt idx="2">
                  <c:v>9.2658227848101266E-2</c:v>
                </c:pt>
              </c:numCache>
            </c:numRef>
          </c:val>
          <c:extLst>
            <c:ext xmlns:c16="http://schemas.microsoft.com/office/drawing/2014/chart" uri="{C3380CC4-5D6E-409C-BE32-E72D297353CC}">
              <c16:uniqueId val="{00000000-FB0F-4022-AC44-A2298AF3E845}"/>
            </c:ext>
          </c:extLst>
        </c:ser>
        <c:dLbls>
          <c:showLegendKey val="0"/>
          <c:showVal val="0"/>
          <c:showCatName val="0"/>
          <c:showSerName val="0"/>
          <c:showPercent val="0"/>
          <c:showBubbleSize val="0"/>
        </c:dLbls>
        <c:gapWidth val="182"/>
        <c:axId val="1493564895"/>
        <c:axId val="1493569887"/>
      </c:barChart>
      <c:catAx>
        <c:axId val="1493564895"/>
        <c:scaling>
          <c:orientation val="maxMin"/>
        </c:scaling>
        <c:delete val="1"/>
        <c:axPos val="l"/>
        <c:numFmt formatCode="General" sourceLinked="1"/>
        <c:majorTickMark val="none"/>
        <c:minorTickMark val="none"/>
        <c:tickLblPos val="nextTo"/>
        <c:crossAx val="1493569887"/>
        <c:crosses val="autoZero"/>
        <c:auto val="1"/>
        <c:lblAlgn val="ctr"/>
        <c:lblOffset val="100"/>
        <c:noMultiLvlLbl val="0"/>
      </c:catAx>
      <c:valAx>
        <c:axId val="1493569887"/>
        <c:scaling>
          <c:orientation val="minMax"/>
        </c:scaling>
        <c:delete val="1"/>
        <c:axPos val="t"/>
        <c:majorGridlines>
          <c:spPr>
            <a:ln w="9525" cap="flat" cmpd="sng" algn="ctr">
              <a:noFill/>
              <a:round/>
            </a:ln>
            <a:effectLst/>
          </c:spPr>
        </c:majorGridlines>
        <c:numFmt formatCode="0.0%" sourceLinked="1"/>
        <c:majorTickMark val="none"/>
        <c:minorTickMark val="none"/>
        <c:tickLblPos val="nextTo"/>
        <c:crossAx val="1493564895"/>
        <c:crosses val="autoZero"/>
        <c:crossBetween val="between"/>
      </c:valAx>
      <c:spPr>
        <a:noFill/>
        <a:ln>
          <a:noFill/>
        </a:ln>
        <a:effectLst/>
      </c:spPr>
    </c:plotArea>
    <c:plotVisOnly val="1"/>
    <c:dispBlanksAs val="gap"/>
    <c:showDLblsOverMax val="0"/>
  </c:chart>
  <c:spPr>
    <a:noFill/>
    <a:ln>
      <a:noFill/>
      <a:prstDash val="dash"/>
    </a:ln>
    <a:effectLst/>
  </c:spPr>
  <c:txPr>
    <a:bodyPr/>
    <a:lstStyle/>
    <a:p>
      <a:pPr>
        <a:defRPr>
          <a:latin typeface="Meiryo UI" panose="020B0604030504040204" pitchFamily="50" charset="-128"/>
          <a:ea typeface="Meiryo UI" panose="020B0604030504040204" pitchFamily="50" charset="-128"/>
        </a:defRPr>
      </a:pPr>
      <a:endParaRPr lang="ja-JP"/>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87996593883707"/>
          <c:y val="0.10513450524566782"/>
          <c:w val="0.86708100739743976"/>
          <c:h val="0.79544405317857336"/>
        </c:manualLayout>
      </c:layout>
      <c:barChart>
        <c:barDir val="col"/>
        <c:grouping val="stacked"/>
        <c:varyColors val="0"/>
        <c:ser>
          <c:idx val="1"/>
          <c:order val="0"/>
          <c:tx>
            <c:strRef>
              <c:f>Sheet3!$A$7</c:f>
              <c:strCache>
                <c:ptCount val="1"/>
                <c:pt idx="0">
                  <c:v>人数</c:v>
                </c:pt>
              </c:strCache>
            </c:strRef>
          </c:tx>
          <c:spPr>
            <a:solidFill>
              <a:schemeClr val="accent1"/>
            </a:solidFill>
            <a:ln w="9525">
              <a:solidFill>
                <a:schemeClr val="tx1"/>
              </a:solidFill>
            </a:ln>
          </c:spPr>
          <c:invertIfNegative val="0"/>
          <c:cat>
            <c:strRef>
              <c:f>Sheet3!$B$6:$F$6</c:f>
              <c:strCache>
                <c:ptCount val="5"/>
                <c:pt idx="0">
                  <c:v>H28
（1から3月）</c:v>
                </c:pt>
                <c:pt idx="1">
                  <c:v>H29</c:v>
                </c:pt>
                <c:pt idx="2">
                  <c:v>H30</c:v>
                </c:pt>
                <c:pt idx="3">
                  <c:v>R01</c:v>
                </c:pt>
                <c:pt idx="4">
                  <c:v>R02
（4から12月）</c:v>
                </c:pt>
              </c:strCache>
            </c:strRef>
          </c:cat>
          <c:val>
            <c:numRef>
              <c:f>Sheet3!$B$7:$F$7</c:f>
              <c:numCache>
                <c:formatCode>General</c:formatCode>
                <c:ptCount val="5"/>
                <c:pt idx="0">
                  <c:v>14</c:v>
                </c:pt>
                <c:pt idx="1">
                  <c:v>192</c:v>
                </c:pt>
                <c:pt idx="2">
                  <c:v>419</c:v>
                </c:pt>
                <c:pt idx="3">
                  <c:v>476</c:v>
                </c:pt>
                <c:pt idx="4">
                  <c:v>314</c:v>
                </c:pt>
              </c:numCache>
            </c:numRef>
          </c:val>
          <c:extLst>
            <c:ext xmlns:c16="http://schemas.microsoft.com/office/drawing/2014/chart" uri="{C3380CC4-5D6E-409C-BE32-E72D297353CC}">
              <c16:uniqueId val="{00000000-CE22-43CC-A3FF-B7FD0DCC1461}"/>
            </c:ext>
          </c:extLst>
        </c:ser>
        <c:dLbls>
          <c:showLegendKey val="0"/>
          <c:showVal val="0"/>
          <c:showCatName val="0"/>
          <c:showSerName val="0"/>
          <c:showPercent val="0"/>
          <c:showBubbleSize val="0"/>
        </c:dLbls>
        <c:gapWidth val="70"/>
        <c:overlap val="100"/>
        <c:axId val="91171456"/>
        <c:axId val="91189632"/>
      </c:barChart>
      <c:catAx>
        <c:axId val="91171456"/>
        <c:scaling>
          <c:orientation val="minMax"/>
        </c:scaling>
        <c:delete val="1"/>
        <c:axPos val="b"/>
        <c:numFmt formatCode="General" sourceLinked="0"/>
        <c:majorTickMark val="out"/>
        <c:minorTickMark val="none"/>
        <c:tickLblPos val="nextTo"/>
        <c:crossAx val="91189632"/>
        <c:crosses val="autoZero"/>
        <c:auto val="1"/>
        <c:lblAlgn val="ctr"/>
        <c:lblOffset val="100"/>
        <c:noMultiLvlLbl val="0"/>
      </c:catAx>
      <c:valAx>
        <c:axId val="91189632"/>
        <c:scaling>
          <c:orientation val="minMax"/>
        </c:scaling>
        <c:delete val="0"/>
        <c:axPos val="l"/>
        <c:majorGridlines/>
        <c:numFmt formatCode="#,##0_);[Red]\(#,##0\)" sourceLinked="0"/>
        <c:majorTickMark val="out"/>
        <c:minorTickMark val="none"/>
        <c:tickLblPos val="nextTo"/>
        <c:crossAx val="91171456"/>
        <c:crosses val="autoZero"/>
        <c:crossBetween val="between"/>
        <c:majorUnit val="100"/>
      </c:valAx>
    </c:plotArea>
    <c:plotVisOnly val="1"/>
    <c:dispBlanksAs val="gap"/>
    <c:showDLblsOverMax val="0"/>
  </c:chart>
  <c:txPr>
    <a:bodyPr/>
    <a:lstStyle/>
    <a:p>
      <a:pPr>
        <a:defRPr sz="1100"/>
      </a:pPr>
      <a:endParaRPr lang="ja-JP"/>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914903784142679"/>
          <c:y val="7.9327651308125469E-2"/>
          <c:w val="0.84243156715695489"/>
          <c:h val="0.64861598233554352"/>
        </c:manualLayout>
      </c:layout>
      <c:barChart>
        <c:barDir val="col"/>
        <c:grouping val="clustered"/>
        <c:varyColors val="0"/>
        <c:ser>
          <c:idx val="0"/>
          <c:order val="0"/>
          <c:spPr>
            <a:solidFill>
              <a:schemeClr val="accent1"/>
            </a:solidFill>
            <a:ln>
              <a:noFill/>
            </a:ln>
            <a:effectLst/>
          </c:spPr>
          <c:invertIfNegative val="0"/>
          <c:cat>
            <c:strRef>
              <c:f>在宅勤務実績!$B$2:$L$2</c:f>
              <c:strCache>
                <c:ptCount val="11"/>
                <c:pt idx="0">
                  <c:v>4月</c:v>
                </c:pt>
                <c:pt idx="1">
                  <c:v>5月</c:v>
                </c:pt>
                <c:pt idx="2">
                  <c:v>6月</c:v>
                </c:pt>
                <c:pt idx="3">
                  <c:v>7月</c:v>
                </c:pt>
                <c:pt idx="4">
                  <c:v>8月</c:v>
                </c:pt>
                <c:pt idx="5">
                  <c:v>9月</c:v>
                </c:pt>
                <c:pt idx="6">
                  <c:v>10月</c:v>
                </c:pt>
                <c:pt idx="7">
                  <c:v>11月</c:v>
                </c:pt>
                <c:pt idx="8">
                  <c:v>12月</c:v>
                </c:pt>
                <c:pt idx="9">
                  <c:v>1月</c:v>
                </c:pt>
                <c:pt idx="10">
                  <c:v>2月</c:v>
                </c:pt>
              </c:strCache>
            </c:strRef>
          </c:cat>
          <c:val>
            <c:numRef>
              <c:f>在宅勤務実績!$B$3:$L$3</c:f>
              <c:numCache>
                <c:formatCode>General</c:formatCode>
                <c:ptCount val="11"/>
                <c:pt idx="0">
                  <c:v>1242</c:v>
                </c:pt>
                <c:pt idx="1">
                  <c:v>869</c:v>
                </c:pt>
                <c:pt idx="2">
                  <c:v>197</c:v>
                </c:pt>
                <c:pt idx="3">
                  <c:v>83</c:v>
                </c:pt>
                <c:pt idx="4">
                  <c:v>81</c:v>
                </c:pt>
                <c:pt idx="5">
                  <c:v>66</c:v>
                </c:pt>
                <c:pt idx="6">
                  <c:v>56</c:v>
                </c:pt>
                <c:pt idx="7">
                  <c:v>53</c:v>
                </c:pt>
                <c:pt idx="8">
                  <c:v>67</c:v>
                </c:pt>
                <c:pt idx="9">
                  <c:v>200</c:v>
                </c:pt>
                <c:pt idx="10">
                  <c:v>279</c:v>
                </c:pt>
              </c:numCache>
            </c:numRef>
          </c:val>
          <c:extLst>
            <c:ext xmlns:c16="http://schemas.microsoft.com/office/drawing/2014/chart" uri="{C3380CC4-5D6E-409C-BE32-E72D297353CC}">
              <c16:uniqueId val="{00000000-A0E1-48A6-8847-9410002EFA95}"/>
            </c:ext>
          </c:extLst>
        </c:ser>
        <c:dLbls>
          <c:showLegendKey val="0"/>
          <c:showVal val="0"/>
          <c:showCatName val="0"/>
          <c:showSerName val="0"/>
          <c:showPercent val="0"/>
          <c:showBubbleSize val="0"/>
        </c:dLbls>
        <c:gapWidth val="72"/>
        <c:overlap val="-27"/>
        <c:axId val="245076400"/>
        <c:axId val="245068912"/>
      </c:barChart>
      <c:catAx>
        <c:axId val="245076400"/>
        <c:scaling>
          <c:orientation val="minMax"/>
        </c:scaling>
        <c:delete val="1"/>
        <c:axPos val="b"/>
        <c:numFmt formatCode="General" sourceLinked="1"/>
        <c:majorTickMark val="none"/>
        <c:minorTickMark val="none"/>
        <c:tickLblPos val="nextTo"/>
        <c:crossAx val="245068912"/>
        <c:crosses val="autoZero"/>
        <c:auto val="1"/>
        <c:lblAlgn val="ctr"/>
        <c:lblOffset val="100"/>
        <c:noMultiLvlLbl val="0"/>
      </c:catAx>
      <c:valAx>
        <c:axId val="245068912"/>
        <c:scaling>
          <c:orientation val="minMax"/>
          <c:max val="1300"/>
          <c:min val="0"/>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ja-JP"/>
          </a:p>
        </c:txPr>
        <c:crossAx val="245076400"/>
        <c:crosses val="autoZero"/>
        <c:crossBetween val="between"/>
      </c:valAx>
      <c:spPr>
        <a:noFill/>
        <a:ln>
          <a:noFill/>
        </a:ln>
        <a:effectLst/>
      </c:spPr>
    </c:plotArea>
    <c:plotVisOnly val="1"/>
    <c:dispBlanksAs val="gap"/>
    <c:showDLblsOverMax val="0"/>
  </c:chart>
  <c:spPr>
    <a:noFill/>
    <a:ln>
      <a:noFill/>
    </a:ln>
    <a:effectLst/>
  </c:spPr>
  <c:txPr>
    <a:bodyPr/>
    <a:lstStyle/>
    <a:p>
      <a:pPr>
        <a:defRPr sz="900" b="0"/>
      </a:pPr>
      <a:endParaRPr lang="ja-JP"/>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tx1"/>
              </a:solidFill>
            </c:spPr>
            <c:extLst>
              <c:ext xmlns:c16="http://schemas.microsoft.com/office/drawing/2014/chart" uri="{C3380CC4-5D6E-409C-BE32-E72D297353CC}">
                <c16:uniqueId val="{00000001-A304-495D-B104-810809E3F1B3}"/>
              </c:ext>
            </c:extLst>
          </c:dPt>
          <c:dPt>
            <c:idx val="1"/>
            <c:bubble3D val="0"/>
            <c:spPr>
              <a:solidFill>
                <a:schemeClr val="bg1">
                  <a:lumMod val="85000"/>
                </a:schemeClr>
              </a:solidFill>
              <a:ln>
                <a:prstDash val="solid"/>
              </a:ln>
            </c:spPr>
            <c:extLst>
              <c:ext xmlns:c16="http://schemas.microsoft.com/office/drawing/2014/chart" uri="{C3380CC4-5D6E-409C-BE32-E72D297353CC}">
                <c16:uniqueId val="{00000003-A304-495D-B104-810809E3F1B3}"/>
              </c:ext>
            </c:extLst>
          </c:dPt>
          <c:dPt>
            <c:idx val="2"/>
            <c:bubble3D val="0"/>
            <c:spPr>
              <a:pattFill prst="pct10">
                <a:fgClr>
                  <a:schemeClr val="tx1"/>
                </a:fgClr>
                <a:bgClr>
                  <a:schemeClr val="bg1"/>
                </a:bgClr>
              </a:pattFill>
            </c:spPr>
            <c:extLst>
              <c:ext xmlns:c16="http://schemas.microsoft.com/office/drawing/2014/chart" uri="{C3380CC4-5D6E-409C-BE32-E72D297353CC}">
                <c16:uniqueId val="{00000005-A304-495D-B104-810809E3F1B3}"/>
              </c:ext>
            </c:extLst>
          </c:dPt>
          <c:dPt>
            <c:idx val="3"/>
            <c:bubble3D val="0"/>
            <c:spPr>
              <a:pattFill prst="ltHorz">
                <a:fgClr>
                  <a:schemeClr val="tx1"/>
                </a:fgClr>
                <a:bgClr>
                  <a:schemeClr val="bg1"/>
                </a:bgClr>
              </a:pattFill>
            </c:spPr>
            <c:extLst>
              <c:ext xmlns:c16="http://schemas.microsoft.com/office/drawing/2014/chart" uri="{C3380CC4-5D6E-409C-BE32-E72D297353CC}">
                <c16:uniqueId val="{00000007-A304-495D-B104-810809E3F1B3}"/>
              </c:ext>
            </c:extLst>
          </c:dPt>
          <c:dLbls>
            <c:dLbl>
              <c:idx val="0"/>
              <c:layout>
                <c:manualLayout>
                  <c:x val="-0.11057271005681252"/>
                  <c:y val="0.1895990084572762"/>
                </c:manualLayout>
              </c:layout>
              <c:spPr>
                <a:solidFill>
                  <a:schemeClr val="bg1"/>
                </a:solidFill>
              </c:spPr>
              <c:txPr>
                <a:bodyPr/>
                <a:lstStyle/>
                <a:p>
                  <a:pPr>
                    <a:defRPr b="1">
                      <a:solidFill>
                        <a:sysClr val="windowText" lastClr="000000"/>
                      </a:solidFill>
                    </a:defRPr>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304-495D-B104-810809E3F1B3}"/>
                </c:ext>
              </c:extLst>
            </c:dLbl>
            <c:dLbl>
              <c:idx val="1"/>
              <c:spPr>
                <a:solidFill>
                  <a:schemeClr val="bg1"/>
                </a:solidFill>
              </c:spPr>
              <c:txPr>
                <a:bodyPr/>
                <a:lstStyle/>
                <a:p>
                  <a:pPr>
                    <a:defRPr b="1"/>
                  </a:pPr>
                  <a:endParaRPr lang="ja-JP"/>
                </a:p>
              </c:txPr>
              <c:dLblPos val="ctr"/>
              <c:showLegendKey val="0"/>
              <c:showVal val="1"/>
              <c:showCatName val="0"/>
              <c:showSerName val="0"/>
              <c:showPercent val="0"/>
              <c:showBubbleSize val="0"/>
              <c:extLst>
                <c:ext xmlns:c16="http://schemas.microsoft.com/office/drawing/2014/chart" uri="{C3380CC4-5D6E-409C-BE32-E72D297353CC}">
                  <c16:uniqueId val="{00000003-A304-495D-B104-810809E3F1B3}"/>
                </c:ext>
              </c:extLst>
            </c:dLbl>
            <c:dLbl>
              <c:idx val="2"/>
              <c:layout>
                <c:manualLayout>
                  <c:x val="2.4307216659152264E-2"/>
                  <c:y val="0.16913385826771654"/>
                </c:manualLayout>
              </c:layout>
              <c:spPr>
                <a:solidFill>
                  <a:schemeClr val="bg1"/>
                </a:solidFill>
              </c:spPr>
              <c:txPr>
                <a:bodyPr/>
                <a:lstStyle/>
                <a:p>
                  <a:pPr>
                    <a:defRPr b="1"/>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04-495D-B104-810809E3F1B3}"/>
                </c:ext>
              </c:extLst>
            </c:dLbl>
            <c:dLbl>
              <c:idx val="3"/>
              <c:layout>
                <c:manualLayout>
                  <c:x val="-5.2223130336556033E-2"/>
                  <c:y val="4.5149217458928742E-3"/>
                </c:manualLayout>
              </c:layout>
              <c:spPr>
                <a:solidFill>
                  <a:schemeClr val="bg1"/>
                </a:solidFill>
              </c:spPr>
              <c:txPr>
                <a:bodyPr/>
                <a:lstStyle/>
                <a:p>
                  <a:pPr>
                    <a:defRPr b="1"/>
                  </a:pPr>
                  <a:endParaRPr lang="ja-JP"/>
                </a:p>
              </c:txPr>
              <c:dLblPos val="bestFi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A304-495D-B104-810809E3F1B3}"/>
                </c:ext>
              </c:extLst>
            </c:dLbl>
            <c:spPr>
              <a:noFill/>
              <a:ln>
                <a:noFill/>
              </a:ln>
              <a:effectLst/>
            </c:spPr>
            <c:txPr>
              <a:bodyPr/>
              <a:lstStyle/>
              <a:p>
                <a:pPr>
                  <a:defRPr b="1"/>
                </a:pPr>
                <a:endParaRPr lang="ja-JP"/>
              </a:p>
            </c:txPr>
            <c:dLblPos val="ctr"/>
            <c:showLegendKey val="0"/>
            <c:showVal val="1"/>
            <c:showCatName val="0"/>
            <c:showSerName val="0"/>
            <c:showPercent val="0"/>
            <c:showBubbleSize val="0"/>
            <c:showLeaderLines val="1"/>
            <c:extLst>
              <c:ext xmlns:c15="http://schemas.microsoft.com/office/drawing/2012/chart" uri="{CE6537A1-D6FC-4f65-9D91-7224C49458BB}"/>
            </c:extLst>
          </c:dLbls>
          <c:cat>
            <c:strRef>
              <c:f>集計結果!$C$139:$C$142</c:f>
              <c:strCache>
                <c:ptCount val="4"/>
                <c:pt idx="0">
                  <c:v>大変満足している</c:v>
                </c:pt>
                <c:pt idx="1">
                  <c:v>どちらかというと満足している</c:v>
                </c:pt>
                <c:pt idx="2">
                  <c:v>あまり満足していない</c:v>
                </c:pt>
                <c:pt idx="3">
                  <c:v>全く満足していない</c:v>
                </c:pt>
              </c:strCache>
            </c:strRef>
          </c:cat>
          <c:val>
            <c:numRef>
              <c:f>集計結果!$G$139:$G$142</c:f>
              <c:numCache>
                <c:formatCode>0.0%</c:formatCode>
                <c:ptCount val="4"/>
                <c:pt idx="0">
                  <c:v>0.38541666666666669</c:v>
                </c:pt>
                <c:pt idx="1">
                  <c:v>0.41666666666666669</c:v>
                </c:pt>
                <c:pt idx="2">
                  <c:v>0.125</c:v>
                </c:pt>
                <c:pt idx="3">
                  <c:v>1.0416666666666666E-2</c:v>
                </c:pt>
              </c:numCache>
            </c:numRef>
          </c:val>
          <c:extLst>
            <c:ext xmlns:c16="http://schemas.microsoft.com/office/drawing/2014/chart" uri="{C3380CC4-5D6E-409C-BE32-E72D297353CC}">
              <c16:uniqueId val="{00000008-A304-495D-B104-810809E3F1B3}"/>
            </c:ext>
          </c:extLst>
        </c:ser>
        <c:dLbls>
          <c:dLblPos val="ctr"/>
          <c:showLegendKey val="0"/>
          <c:showVal val="1"/>
          <c:showCatName val="0"/>
          <c:showSerName val="0"/>
          <c:showPercent val="0"/>
          <c:showBubbleSize val="0"/>
          <c:showLeaderLines val="1"/>
        </c:dLbls>
        <c:firstSliceAng val="0"/>
      </c:pieChart>
    </c:plotArea>
    <c:legend>
      <c:legendPos val="r"/>
      <c:overlay val="0"/>
      <c:txPr>
        <a:bodyPr/>
        <a:lstStyle/>
        <a:p>
          <a:pPr rtl="0">
            <a:defRPr>
              <a:solidFill>
                <a:schemeClr val="tx1"/>
              </a:solidFill>
            </a:defRPr>
          </a:pPr>
          <a:endParaRPr lang="ja-JP"/>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587996593883707"/>
          <c:y val="0.10513450524566782"/>
          <c:w val="0.86708100739743976"/>
          <c:h val="0.79544405317857336"/>
        </c:manualLayout>
      </c:layout>
      <c:barChart>
        <c:barDir val="col"/>
        <c:grouping val="stacked"/>
        <c:varyColors val="0"/>
        <c:ser>
          <c:idx val="1"/>
          <c:order val="0"/>
          <c:tx>
            <c:strRef>
              <c:f>'80h超え'!$A$7</c:f>
              <c:strCache>
                <c:ptCount val="1"/>
                <c:pt idx="0">
                  <c:v>４－２月</c:v>
                </c:pt>
              </c:strCache>
            </c:strRef>
          </c:tx>
          <c:spPr>
            <a:solidFill>
              <a:schemeClr val="accent1"/>
            </a:solidFill>
            <a:ln w="9525">
              <a:solidFill>
                <a:schemeClr val="tx1"/>
              </a:solidFill>
            </a:ln>
          </c:spPr>
          <c:invertIfNegative val="0"/>
          <c:dLbls>
            <c:spPr>
              <a:solidFill>
                <a:schemeClr val="bg2">
                  <a:lumMod val="90000"/>
                </a:schemeClr>
              </a:solidFill>
            </c:spPr>
            <c:txPr>
              <a:bodyPr/>
              <a:lstStyle/>
              <a:p>
                <a:pPr>
                  <a:defRPr sz="800"/>
                </a:pPr>
                <a:endParaRPr lang="ja-JP"/>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'80h超え'!$B$6:$G$6</c:f>
              <c:strCache>
                <c:ptCount val="6"/>
                <c:pt idx="0">
                  <c:v>H27</c:v>
                </c:pt>
                <c:pt idx="1">
                  <c:v>H28</c:v>
                </c:pt>
                <c:pt idx="2">
                  <c:v>H29</c:v>
                </c:pt>
                <c:pt idx="3">
                  <c:v>H30</c:v>
                </c:pt>
                <c:pt idx="4">
                  <c:v>R01</c:v>
                </c:pt>
                <c:pt idx="5">
                  <c:v>R02</c:v>
                </c:pt>
              </c:strCache>
            </c:strRef>
          </c:cat>
          <c:val>
            <c:numRef>
              <c:f>'80h超え'!$B$7:$G$7</c:f>
              <c:numCache>
                <c:formatCode>General</c:formatCode>
                <c:ptCount val="6"/>
                <c:pt idx="0">
                  <c:v>576</c:v>
                </c:pt>
                <c:pt idx="1">
                  <c:v>342</c:v>
                </c:pt>
                <c:pt idx="2">
                  <c:v>213</c:v>
                </c:pt>
                <c:pt idx="3">
                  <c:v>204</c:v>
                </c:pt>
                <c:pt idx="4">
                  <c:v>177</c:v>
                </c:pt>
                <c:pt idx="5">
                  <c:v>190</c:v>
                </c:pt>
              </c:numCache>
            </c:numRef>
          </c:val>
          <c:extLst>
            <c:ext xmlns:c16="http://schemas.microsoft.com/office/drawing/2014/chart" uri="{C3380CC4-5D6E-409C-BE32-E72D297353CC}">
              <c16:uniqueId val="{00000000-BBDA-4618-AD47-BAEFFA08934B}"/>
            </c:ext>
          </c:extLst>
        </c:ser>
        <c:ser>
          <c:idx val="0"/>
          <c:order val="1"/>
          <c:tx>
            <c:strRef>
              <c:f>'80h超え'!$A$8</c:f>
              <c:strCache>
                <c:ptCount val="1"/>
                <c:pt idx="0">
                  <c:v>３月</c:v>
                </c:pt>
              </c:strCache>
            </c:strRef>
          </c:tx>
          <c:spPr>
            <a:pattFill prst="pct10">
              <a:fgClr>
                <a:schemeClr val="tx1"/>
              </a:fgClr>
              <a:bgClr>
                <a:schemeClr val="bg1"/>
              </a:bgClr>
            </a:pattFill>
            <a:ln>
              <a:solidFill>
                <a:schemeClr val="tx1"/>
              </a:solidFill>
            </a:ln>
          </c:spPr>
          <c:invertIfNegative val="0"/>
          <c:cat>
            <c:strRef>
              <c:f>'80h超え'!$B$6:$G$6</c:f>
              <c:strCache>
                <c:ptCount val="6"/>
                <c:pt idx="0">
                  <c:v>H27</c:v>
                </c:pt>
                <c:pt idx="1">
                  <c:v>H28</c:v>
                </c:pt>
                <c:pt idx="2">
                  <c:v>H29</c:v>
                </c:pt>
                <c:pt idx="3">
                  <c:v>H30</c:v>
                </c:pt>
                <c:pt idx="4">
                  <c:v>R01</c:v>
                </c:pt>
                <c:pt idx="5">
                  <c:v>R02</c:v>
                </c:pt>
              </c:strCache>
            </c:strRef>
          </c:cat>
          <c:val>
            <c:numRef>
              <c:f>'80h超え'!$B$8:$G$8</c:f>
              <c:numCache>
                <c:formatCode>#,##0</c:formatCode>
                <c:ptCount val="6"/>
                <c:pt idx="0">
                  <c:v>95</c:v>
                </c:pt>
                <c:pt idx="1">
                  <c:v>53</c:v>
                </c:pt>
                <c:pt idx="2">
                  <c:v>42</c:v>
                </c:pt>
                <c:pt idx="3">
                  <c:v>45</c:v>
                </c:pt>
                <c:pt idx="4" formatCode="General">
                  <c:v>72</c:v>
                </c:pt>
              </c:numCache>
            </c:numRef>
          </c:val>
          <c:extLst>
            <c:ext xmlns:c16="http://schemas.microsoft.com/office/drawing/2014/chart" uri="{C3380CC4-5D6E-409C-BE32-E72D297353CC}">
              <c16:uniqueId val="{00000001-BBDA-4618-AD47-BAEFFA08934B}"/>
            </c:ext>
          </c:extLst>
        </c:ser>
        <c:dLbls>
          <c:showLegendKey val="0"/>
          <c:showVal val="0"/>
          <c:showCatName val="0"/>
          <c:showSerName val="0"/>
          <c:showPercent val="0"/>
          <c:showBubbleSize val="0"/>
        </c:dLbls>
        <c:gapWidth val="70"/>
        <c:overlap val="100"/>
        <c:axId val="91171456"/>
        <c:axId val="91189632"/>
      </c:barChart>
      <c:catAx>
        <c:axId val="91171456"/>
        <c:scaling>
          <c:orientation val="minMax"/>
        </c:scaling>
        <c:delete val="0"/>
        <c:axPos val="b"/>
        <c:numFmt formatCode="General" sourceLinked="0"/>
        <c:majorTickMark val="out"/>
        <c:minorTickMark val="none"/>
        <c:tickLblPos val="nextTo"/>
        <c:txPr>
          <a:bodyPr/>
          <a:lstStyle/>
          <a:p>
            <a:pPr>
              <a:defRPr sz="1050"/>
            </a:pPr>
            <a:endParaRPr lang="ja-JP"/>
          </a:p>
        </c:txPr>
        <c:crossAx val="91189632"/>
        <c:crosses val="autoZero"/>
        <c:auto val="1"/>
        <c:lblAlgn val="ctr"/>
        <c:lblOffset val="100"/>
        <c:noMultiLvlLbl val="0"/>
      </c:catAx>
      <c:valAx>
        <c:axId val="91189632"/>
        <c:scaling>
          <c:orientation val="minMax"/>
        </c:scaling>
        <c:delete val="0"/>
        <c:axPos val="l"/>
        <c:numFmt formatCode="#,##0_);[Red]\(#,##0\)" sourceLinked="0"/>
        <c:majorTickMark val="out"/>
        <c:minorTickMark val="none"/>
        <c:tickLblPos val="nextTo"/>
        <c:txPr>
          <a:bodyPr/>
          <a:lstStyle/>
          <a:p>
            <a:pPr>
              <a:defRPr sz="1000"/>
            </a:pPr>
            <a:endParaRPr lang="ja-JP"/>
          </a:p>
        </c:txPr>
        <c:crossAx val="91171456"/>
        <c:crosses val="autoZero"/>
        <c:crossBetween val="between"/>
      </c:valAx>
    </c:plotArea>
    <c:legend>
      <c:legendPos val="r"/>
      <c:layout>
        <c:manualLayout>
          <c:xMode val="edge"/>
          <c:yMode val="edge"/>
          <c:x val="0.71547705430106523"/>
          <c:y val="6.6501323422712005E-2"/>
          <c:w val="0.2540981968554018"/>
          <c:h val="0.13546185105240224"/>
        </c:manualLayout>
      </c:layout>
      <c:overlay val="0"/>
      <c:spPr>
        <a:noFill/>
        <a:ln>
          <a:solidFill>
            <a:schemeClr val="tx1"/>
          </a:solidFill>
        </a:ln>
      </c:spPr>
      <c:txPr>
        <a:bodyPr/>
        <a:lstStyle/>
        <a:p>
          <a:pPr>
            <a:defRPr sz="800"/>
          </a:pPr>
          <a:endParaRPr lang="ja-JP"/>
        </a:p>
      </c:txPr>
    </c:legend>
    <c:plotVisOnly val="1"/>
    <c:dispBlanksAs val="gap"/>
    <c:showDLblsOverMax val="0"/>
  </c:chart>
  <c:txPr>
    <a:bodyPr/>
    <a:lstStyle/>
    <a:p>
      <a:pPr>
        <a:defRPr sz="2000"/>
      </a:pPr>
      <a:endParaRPr lang="ja-JP"/>
    </a:p>
  </c:txPr>
  <c:externalData r:id="rId1">
    <c:autoUpdate val="0"/>
  </c:externalData>
  <c:userShapes r:id="rId2"/>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0.81257</cdr:x>
      <cdr:y>0.70128</cdr:y>
    </cdr:from>
    <cdr:to>
      <cdr:x>0.91051</cdr:x>
      <cdr:y>0.85166</cdr:y>
    </cdr:to>
    <cdr:sp macro="" textlink="">
      <cdr:nvSpPr>
        <cdr:cNvPr id="15" name="テキスト ボックス 14"/>
        <cdr:cNvSpPr txBox="1"/>
      </cdr:nvSpPr>
      <cdr:spPr>
        <a:xfrm xmlns:a="http://schemas.openxmlformats.org/drawingml/2006/main">
          <a:off x="7586773" y="4264099"/>
          <a:ext cx="914400" cy="914400"/>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endParaRPr lang="ja-JP" alt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0.81257</cdr:x>
      <cdr:y>0.70128</cdr:y>
    </cdr:from>
    <cdr:to>
      <cdr:x>0.91051</cdr:x>
      <cdr:y>0.85166</cdr:y>
    </cdr:to>
    <cdr:sp macro="" textlink="">
      <cdr:nvSpPr>
        <cdr:cNvPr id="15" name="テキスト ボックス 14"/>
        <cdr:cNvSpPr txBox="1"/>
      </cdr:nvSpPr>
      <cdr:spPr>
        <a:xfrm xmlns:a="http://schemas.openxmlformats.org/drawingml/2006/main">
          <a:off x="7586773" y="4264099"/>
          <a:ext cx="914400" cy="914400"/>
        </a:xfrm>
        <a:prstGeom xmlns:a="http://schemas.openxmlformats.org/drawingml/2006/main" prst="rect">
          <a:avLst/>
        </a:prstGeom>
      </cdr:spPr>
      <cdr:txBody>
        <a:bodyPr xmlns:a="http://schemas.openxmlformats.org/drawingml/2006/main" vertOverflow="clip" vert="eaVert" wrap="none" rtlCol="0"/>
        <a:lstStyle xmlns:a="http://schemas.openxmlformats.org/drawingml/2006/main"/>
        <a:p xmlns:a="http://schemas.openxmlformats.org/drawingml/2006/main">
          <a:endParaRPr lang="ja-JP" altLang="en-US" sz="1100"/>
        </a:p>
      </cdr:txBody>
    </cdr:sp>
  </cdr:relSizeAnchor>
  <cdr:relSizeAnchor xmlns:cdr="http://schemas.openxmlformats.org/drawingml/2006/chartDrawing">
    <cdr:from>
      <cdr:x>0.0567</cdr:x>
      <cdr:y>0.02333</cdr:y>
    </cdr:from>
    <cdr:to>
      <cdr:x>0.14606</cdr:x>
      <cdr:y>0.08637</cdr:y>
    </cdr:to>
    <cdr:sp macro="" textlink="">
      <cdr:nvSpPr>
        <cdr:cNvPr id="2" name="テキスト ボックス 1"/>
        <cdr:cNvSpPr txBox="1"/>
      </cdr:nvSpPr>
      <cdr:spPr>
        <a:xfrm xmlns:a="http://schemas.openxmlformats.org/drawingml/2006/main">
          <a:off x="404526" y="115758"/>
          <a:ext cx="637514" cy="312868"/>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ja-JP" altLang="en-US" sz="1200"/>
            <a:t>（人）</a:t>
          </a:r>
        </a:p>
      </cdr:txBody>
    </cdr:sp>
  </cdr:relSizeAnchor>
  <cdr:relSizeAnchor xmlns:cdr="http://schemas.openxmlformats.org/drawingml/2006/chartDrawing">
    <cdr:from>
      <cdr:x>0.19134</cdr:x>
      <cdr:y>0.36991</cdr:y>
    </cdr:from>
    <cdr:to>
      <cdr:x>0.71192</cdr:x>
      <cdr:y>0.39845</cdr:y>
    </cdr:to>
    <cdr:sp macro="" textlink="">
      <cdr:nvSpPr>
        <cdr:cNvPr id="3" name="右矢印 2"/>
        <cdr:cNvSpPr/>
      </cdr:nvSpPr>
      <cdr:spPr>
        <a:xfrm xmlns:a="http://schemas.openxmlformats.org/drawingml/2006/main" rot="2606241" flipV="1">
          <a:off x="555349" y="1034565"/>
          <a:ext cx="1510895" cy="79843"/>
        </a:xfrm>
        <a:prstGeom xmlns:a="http://schemas.openxmlformats.org/drawingml/2006/main" prst="rightArrow">
          <a:avLst>
            <a:gd name="adj1" fmla="val 50000"/>
            <a:gd name="adj2" fmla="val 94070"/>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1506" name="Rectangle 2"/>
          <p:cNvSpPr>
            <a:spLocks noGrp="1" noChangeArrowheads="1"/>
          </p:cNvSpPr>
          <p:nvPr>
            <p:ph type="hdr" sz="quarter"/>
          </p:nvPr>
        </p:nvSpPr>
        <p:spPr bwMode="auto">
          <a:xfrm>
            <a:off x="0" y="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t" anchorCtr="0" compatLnSpc="1">
            <a:prstTxWarp prst="textNoShape">
              <a:avLst/>
            </a:prstTxWarp>
          </a:bodyPr>
          <a:lstStyle>
            <a:lvl1pPr defTabSz="917422" eaLnBrk="1" hangingPunct="1">
              <a:defRPr sz="1200"/>
            </a:lvl1pPr>
          </a:lstStyle>
          <a:p>
            <a:pPr>
              <a:defRPr/>
            </a:pPr>
            <a:endParaRPr lang="en-US" altLang="ja-JP"/>
          </a:p>
        </p:txBody>
      </p:sp>
      <p:sp>
        <p:nvSpPr>
          <p:cNvPr id="21507" name="Rectangle 3"/>
          <p:cNvSpPr>
            <a:spLocks noGrp="1" noChangeArrowheads="1"/>
          </p:cNvSpPr>
          <p:nvPr>
            <p:ph type="dt" sz="quarter" idx="1"/>
          </p:nvPr>
        </p:nvSpPr>
        <p:spPr bwMode="auto">
          <a:xfrm>
            <a:off x="3859213" y="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t" anchorCtr="0" compatLnSpc="1">
            <a:prstTxWarp prst="textNoShape">
              <a:avLst/>
            </a:prstTxWarp>
          </a:bodyPr>
          <a:lstStyle>
            <a:lvl1pPr algn="r" defTabSz="917422" eaLnBrk="1" hangingPunct="1">
              <a:defRPr sz="1200"/>
            </a:lvl1pPr>
          </a:lstStyle>
          <a:p>
            <a:pPr>
              <a:defRPr/>
            </a:pPr>
            <a:endParaRPr lang="en-US" altLang="ja-JP"/>
          </a:p>
        </p:txBody>
      </p:sp>
      <p:sp>
        <p:nvSpPr>
          <p:cNvPr id="21508" name="Rectangle 4"/>
          <p:cNvSpPr>
            <a:spLocks noGrp="1" noChangeArrowheads="1"/>
          </p:cNvSpPr>
          <p:nvPr>
            <p:ph type="ftr" sz="quarter" idx="2"/>
          </p:nvPr>
        </p:nvSpPr>
        <p:spPr bwMode="auto">
          <a:xfrm>
            <a:off x="0" y="9442450"/>
            <a:ext cx="2947988"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b" anchorCtr="0" compatLnSpc="1">
            <a:prstTxWarp prst="textNoShape">
              <a:avLst/>
            </a:prstTxWarp>
          </a:bodyPr>
          <a:lstStyle>
            <a:lvl1pPr defTabSz="917422" eaLnBrk="1" hangingPunct="1">
              <a:defRPr sz="1200"/>
            </a:lvl1pPr>
          </a:lstStyle>
          <a:p>
            <a:pPr>
              <a:defRPr/>
            </a:pPr>
            <a:endParaRPr lang="en-US" altLang="ja-JP"/>
          </a:p>
        </p:txBody>
      </p:sp>
      <p:sp>
        <p:nvSpPr>
          <p:cNvPr id="21509" name="Rectangle 5"/>
          <p:cNvSpPr>
            <a:spLocks noGrp="1" noChangeArrowheads="1"/>
          </p:cNvSpPr>
          <p:nvPr>
            <p:ph type="sldNum" sz="quarter" idx="3"/>
          </p:nvPr>
        </p:nvSpPr>
        <p:spPr bwMode="auto">
          <a:xfrm>
            <a:off x="3859213" y="9442450"/>
            <a:ext cx="2947987"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b" anchorCtr="0" compatLnSpc="1">
            <a:prstTxWarp prst="textNoShape">
              <a:avLst/>
            </a:prstTxWarp>
          </a:bodyPr>
          <a:lstStyle>
            <a:lvl1pPr algn="r" defTabSz="915916" eaLnBrk="1" hangingPunct="1">
              <a:defRPr sz="1200"/>
            </a:lvl1pPr>
          </a:lstStyle>
          <a:p>
            <a:pPr>
              <a:defRPr/>
            </a:pPr>
            <a:fld id="{8D294858-DA08-49F6-9A6B-3E059C1C2C41}" type="slidenum">
              <a:rPr lang="en-US" altLang="ja-JP"/>
              <a:pPr>
                <a:defRPr/>
              </a:pPr>
              <a:t>‹#›</a:t>
            </a:fld>
            <a:endParaRPr lang="en-US" altLang="ja-JP"/>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82913"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t" anchorCtr="0" compatLnSpc="1">
            <a:prstTxWarp prst="textNoShape">
              <a:avLst/>
            </a:prstTxWarp>
          </a:bodyPr>
          <a:lstStyle>
            <a:lvl1pPr defTabSz="917422" eaLnBrk="1" hangingPunct="1">
              <a:defRPr sz="1200"/>
            </a:lvl1pPr>
          </a:lstStyle>
          <a:p>
            <a:pPr>
              <a:defRPr/>
            </a:pPr>
            <a:endParaRPr lang="en-US" altLang="ja-JP"/>
          </a:p>
        </p:txBody>
      </p:sp>
      <p:sp>
        <p:nvSpPr>
          <p:cNvPr id="45059" name="Rectangle 3"/>
          <p:cNvSpPr>
            <a:spLocks noGrp="1" noChangeArrowheads="1"/>
          </p:cNvSpPr>
          <p:nvPr>
            <p:ph type="dt" idx="1"/>
          </p:nvPr>
        </p:nvSpPr>
        <p:spPr bwMode="auto">
          <a:xfrm>
            <a:off x="3827463" y="0"/>
            <a:ext cx="2982912" cy="534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t" anchorCtr="0" compatLnSpc="1">
            <a:prstTxWarp prst="textNoShape">
              <a:avLst/>
            </a:prstTxWarp>
          </a:bodyPr>
          <a:lstStyle>
            <a:lvl1pPr algn="r" defTabSz="917422" eaLnBrk="1" hangingPunct="1">
              <a:defRPr sz="1200"/>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09638" y="763588"/>
            <a:ext cx="4994275" cy="3744912"/>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5061" name="Rectangle 5"/>
          <p:cNvSpPr>
            <a:spLocks noGrp="1" noChangeArrowheads="1"/>
          </p:cNvSpPr>
          <p:nvPr>
            <p:ph type="body" sz="quarter" idx="3"/>
          </p:nvPr>
        </p:nvSpPr>
        <p:spPr bwMode="auto">
          <a:xfrm>
            <a:off x="917575" y="4738688"/>
            <a:ext cx="4975225" cy="443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45062" name="Rectangle 6"/>
          <p:cNvSpPr>
            <a:spLocks noGrp="1" noChangeArrowheads="1"/>
          </p:cNvSpPr>
          <p:nvPr>
            <p:ph type="ftr" sz="quarter" idx="4"/>
          </p:nvPr>
        </p:nvSpPr>
        <p:spPr bwMode="auto">
          <a:xfrm>
            <a:off x="0" y="9475788"/>
            <a:ext cx="2982913"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b" anchorCtr="0" compatLnSpc="1">
            <a:prstTxWarp prst="textNoShape">
              <a:avLst/>
            </a:prstTxWarp>
          </a:bodyPr>
          <a:lstStyle>
            <a:lvl1pPr defTabSz="917422" eaLnBrk="1" hangingPunct="1">
              <a:defRPr sz="1200"/>
            </a:lvl1pPr>
          </a:lstStyle>
          <a:p>
            <a:pPr>
              <a:defRPr/>
            </a:pPr>
            <a:endParaRPr lang="en-US" altLang="ja-JP"/>
          </a:p>
        </p:txBody>
      </p:sp>
      <p:sp>
        <p:nvSpPr>
          <p:cNvPr id="45063" name="Rectangle 7"/>
          <p:cNvSpPr>
            <a:spLocks noGrp="1" noChangeArrowheads="1"/>
          </p:cNvSpPr>
          <p:nvPr>
            <p:ph type="sldNum" sz="quarter" idx="5"/>
          </p:nvPr>
        </p:nvSpPr>
        <p:spPr bwMode="auto">
          <a:xfrm>
            <a:off x="3827463" y="9475788"/>
            <a:ext cx="2982912"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710" tIns="45855" rIns="91710" bIns="45855" numCol="1" anchor="b" anchorCtr="0" compatLnSpc="1">
            <a:prstTxWarp prst="textNoShape">
              <a:avLst/>
            </a:prstTxWarp>
          </a:bodyPr>
          <a:lstStyle>
            <a:lvl1pPr algn="r" defTabSz="915916" eaLnBrk="1" hangingPunct="1">
              <a:defRPr sz="1200"/>
            </a:lvl1pPr>
          </a:lstStyle>
          <a:p>
            <a:pPr>
              <a:defRPr/>
            </a:pPr>
            <a:fld id="{D0BB214B-9FF0-4E5D-8777-4B48FE3606EF}"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hf sldNum="0" hdr="0" ftr="0" dt="0"/>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795978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2739248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22311152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2478786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243475511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8366105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3605658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スライド イメージ プレースホルダー 1"/>
          <p:cNvSpPr>
            <a:spLocks noGrp="1" noRot="1" noChangeAspect="1" noTextEdit="1"/>
          </p:cNvSpPr>
          <p:nvPr>
            <p:ph type="sldImg"/>
          </p:nvPr>
        </p:nvSpPr>
        <p:spPr>
          <a:ln/>
        </p:spPr>
      </p:sp>
      <p:sp>
        <p:nvSpPr>
          <p:cNvPr id="18435"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1582841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4955199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10895859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373655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スライド イメージ プレースホルダー 1"/>
          <p:cNvSpPr>
            <a:spLocks noGrp="1" noRot="1" noChangeAspect="1" noTextEdit="1"/>
          </p:cNvSpPr>
          <p:nvPr>
            <p:ph type="sldImg"/>
          </p:nvPr>
        </p:nvSpPr>
        <p:spPr>
          <a:ln/>
        </p:spPr>
      </p:sp>
      <p:sp>
        <p:nvSpPr>
          <p:cNvPr id="7171"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27078477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9455413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2291711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8120006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41049821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0310845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26643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78947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18425522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23004193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dirty="0"/>
          </a:p>
        </p:txBody>
      </p:sp>
    </p:spTree>
    <p:extLst>
      <p:ext uri="{BB962C8B-B14F-4D97-AF65-F5344CB8AC3E}">
        <p14:creationId xmlns:p14="http://schemas.microsoft.com/office/powerpoint/2010/main" val="11486432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スライド イメージ プレースホルダー 1"/>
          <p:cNvSpPr>
            <a:spLocks noGrp="1" noRot="1" noChangeAspect="1" noTextEdit="1"/>
          </p:cNvSpPr>
          <p:nvPr>
            <p:ph type="sldImg"/>
          </p:nvPr>
        </p:nvSpPr>
        <p:spPr>
          <a:ln/>
        </p:spPr>
      </p:sp>
      <p:sp>
        <p:nvSpPr>
          <p:cNvPr id="5123" name="ノート プレースホルダー 2"/>
          <p:cNvSpPr>
            <a:spLocks noGrp="1"/>
          </p:cNvSpPr>
          <p:nvPr>
            <p:ph type="body" idx="1"/>
          </p:nvPr>
        </p:nvSpPr>
        <p:spPr>
          <a:noFill/>
        </p:spPr>
        <p:txBody>
          <a:bodyPr/>
          <a:lstStyle/>
          <a:p>
            <a:pPr eaLnBrk="1" hangingPunct="1"/>
            <a:endParaRPr lang="ja-JP" altLang="en-US"/>
          </a:p>
        </p:txBody>
      </p:sp>
    </p:spTree>
    <p:extLst>
      <p:ext uri="{BB962C8B-B14F-4D97-AF65-F5344CB8AC3E}">
        <p14:creationId xmlns:p14="http://schemas.microsoft.com/office/powerpoint/2010/main" val="3342453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43000" y="1122363"/>
            <a:ext cx="6858000" cy="2387600"/>
          </a:xfrm>
        </p:spPr>
        <p:txBody>
          <a:bodyPr anchor="b"/>
          <a:lstStyle>
            <a:lvl1pPr algn="ctr">
              <a:defRPr sz="4500"/>
            </a:lvl1pPr>
          </a:lstStyle>
          <a:p>
            <a:r>
              <a:rPr kumimoji="1" lang="ja-JP" altLang="en-US"/>
              <a:t>マスター タイトルの書式設定</a:t>
            </a:r>
          </a:p>
        </p:txBody>
      </p:sp>
      <p:sp>
        <p:nvSpPr>
          <p:cNvPr id="3" name="サブタイトル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endParaRPr lang="en-US" altLang="ja-JP"/>
          </a:p>
          <a:p>
            <a:pPr>
              <a:defRPr/>
            </a:pPr>
            <a:fld id="{D95DC2F8-346F-4BFD-8EE4-6C0CE417DA5D}" type="slidenum">
              <a:rPr lang="en-US" altLang="ja-JP" sz="1800" smtClean="0"/>
              <a:pPr>
                <a:defRPr/>
              </a:pPr>
              <a:t>‹#›</a:t>
            </a:fld>
            <a:endParaRPr lang="en-US" altLang="ja-JP" sz="1800"/>
          </a:p>
        </p:txBody>
      </p:sp>
    </p:spTree>
    <p:extLst>
      <p:ext uri="{BB962C8B-B14F-4D97-AF65-F5344CB8AC3E}">
        <p14:creationId xmlns:p14="http://schemas.microsoft.com/office/powerpoint/2010/main" val="5878902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endParaRPr lang="en-US" altLang="ja-JP"/>
          </a:p>
          <a:p>
            <a:pPr>
              <a:defRPr/>
            </a:pPr>
            <a:fld id="{84C87787-77A5-48A7-A0A5-0A8A2175594D}" type="slidenum">
              <a:rPr lang="en-US" altLang="ja-JP" sz="1800" smtClean="0"/>
              <a:pPr>
                <a:defRPr/>
              </a:pPr>
              <a:t>‹#›</a:t>
            </a:fld>
            <a:endParaRPr lang="en-US" altLang="ja-JP" sz="1800"/>
          </a:p>
        </p:txBody>
      </p:sp>
    </p:spTree>
    <p:extLst>
      <p:ext uri="{BB962C8B-B14F-4D97-AF65-F5344CB8AC3E}">
        <p14:creationId xmlns:p14="http://schemas.microsoft.com/office/powerpoint/2010/main" val="28212172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28650" y="365125"/>
            <a:ext cx="58007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endParaRPr lang="en-US" altLang="ja-JP"/>
          </a:p>
          <a:p>
            <a:pPr>
              <a:defRPr/>
            </a:pPr>
            <a:fld id="{0E1254C9-3E42-483B-8302-086E91E43ABC}" type="slidenum">
              <a:rPr lang="en-US" altLang="ja-JP" sz="1800" smtClean="0"/>
              <a:pPr>
                <a:defRPr/>
              </a:pPr>
              <a:t>‹#›</a:t>
            </a:fld>
            <a:endParaRPr lang="en-US" altLang="ja-JP" sz="1800"/>
          </a:p>
        </p:txBody>
      </p:sp>
    </p:spTree>
    <p:extLst>
      <p:ext uri="{BB962C8B-B14F-4D97-AF65-F5344CB8AC3E}">
        <p14:creationId xmlns:p14="http://schemas.microsoft.com/office/powerpoint/2010/main" val="23044745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endParaRPr lang="en-US" altLang="ja-JP"/>
          </a:p>
          <a:p>
            <a:pPr>
              <a:defRPr/>
            </a:pPr>
            <a:fld id="{6001F10C-13E7-4186-97E5-668D4E524445}" type="slidenum">
              <a:rPr lang="en-US" altLang="ja-JP" sz="1800" smtClean="0"/>
              <a:pPr>
                <a:defRPr/>
              </a:pPr>
              <a:t>‹#›</a:t>
            </a:fld>
            <a:endParaRPr lang="en-US" altLang="ja-JP" sz="1800"/>
          </a:p>
        </p:txBody>
      </p:sp>
    </p:spTree>
    <p:extLst>
      <p:ext uri="{BB962C8B-B14F-4D97-AF65-F5344CB8AC3E}">
        <p14:creationId xmlns:p14="http://schemas.microsoft.com/office/powerpoint/2010/main" val="4165751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623888" y="1709739"/>
            <a:ext cx="7886700" cy="2852737"/>
          </a:xfrm>
        </p:spPr>
        <p:txBody>
          <a:bodyPr anchor="b"/>
          <a:lstStyle>
            <a:lvl1pPr>
              <a:defRPr sz="4500"/>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a:defRPr/>
            </a:pPr>
            <a:endParaRPr lang="en-US" altLang="ja-JP"/>
          </a:p>
        </p:txBody>
      </p:sp>
      <p:sp>
        <p:nvSpPr>
          <p:cNvPr id="5" name="フッター プレースホルダー 4"/>
          <p:cNvSpPr>
            <a:spLocks noGrp="1"/>
          </p:cNvSpPr>
          <p:nvPr>
            <p:ph type="ftr" sz="quarter" idx="11"/>
          </p:nvPr>
        </p:nvSpPr>
        <p:spPr/>
        <p:txBody>
          <a:bodyPr/>
          <a:lstStyle/>
          <a:p>
            <a:pPr>
              <a:defRPr/>
            </a:pPr>
            <a:endParaRPr lang="en-US" altLang="ja-JP"/>
          </a:p>
        </p:txBody>
      </p:sp>
      <p:sp>
        <p:nvSpPr>
          <p:cNvPr id="6" name="スライド番号プレースホルダー 5"/>
          <p:cNvSpPr>
            <a:spLocks noGrp="1"/>
          </p:cNvSpPr>
          <p:nvPr>
            <p:ph type="sldNum" sz="quarter" idx="12"/>
          </p:nvPr>
        </p:nvSpPr>
        <p:spPr/>
        <p:txBody>
          <a:bodyPr/>
          <a:lstStyle/>
          <a:p>
            <a:pPr>
              <a:defRPr/>
            </a:pPr>
            <a:endParaRPr lang="en-US" altLang="ja-JP"/>
          </a:p>
          <a:p>
            <a:pPr>
              <a:defRPr/>
            </a:pPr>
            <a:fld id="{6C0FF0AF-E346-44AB-9E49-A82ECF29D224}" type="slidenum">
              <a:rPr lang="en-US" altLang="ja-JP" sz="1800" smtClean="0"/>
              <a:pPr>
                <a:defRPr/>
              </a:pPr>
              <a:t>‹#›</a:t>
            </a:fld>
            <a:endParaRPr lang="en-US" altLang="ja-JP" sz="1800"/>
          </a:p>
        </p:txBody>
      </p:sp>
    </p:spTree>
    <p:extLst>
      <p:ext uri="{BB962C8B-B14F-4D97-AF65-F5344CB8AC3E}">
        <p14:creationId xmlns:p14="http://schemas.microsoft.com/office/powerpoint/2010/main" val="3998407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286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29150" y="1825625"/>
            <a:ext cx="38862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endParaRPr lang="en-US" altLang="ja-JP"/>
          </a:p>
          <a:p>
            <a:pPr>
              <a:defRPr/>
            </a:pPr>
            <a:fld id="{E1F72053-0951-4C4F-BD29-52A6B1275EFA}" type="slidenum">
              <a:rPr lang="en-US" altLang="ja-JP" sz="1800" smtClean="0"/>
              <a:pPr>
                <a:defRPr/>
              </a:pPr>
              <a:t>‹#›</a:t>
            </a:fld>
            <a:endParaRPr lang="en-US" altLang="ja-JP" sz="1800"/>
          </a:p>
        </p:txBody>
      </p:sp>
    </p:spTree>
    <p:extLst>
      <p:ext uri="{BB962C8B-B14F-4D97-AF65-F5344CB8AC3E}">
        <p14:creationId xmlns:p14="http://schemas.microsoft.com/office/powerpoint/2010/main" val="35163591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365126"/>
            <a:ext cx="7886700" cy="1325563"/>
          </a:xfrm>
        </p:spPr>
        <p:txBody>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29842" y="2505075"/>
            <a:ext cx="3868340"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29150" y="2505075"/>
            <a:ext cx="3887391"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a:defRPr/>
            </a:pPr>
            <a:endParaRPr lang="en-US" altLang="ja-JP"/>
          </a:p>
        </p:txBody>
      </p:sp>
      <p:sp>
        <p:nvSpPr>
          <p:cNvPr id="8" name="フッター プレースホルダー 7"/>
          <p:cNvSpPr>
            <a:spLocks noGrp="1"/>
          </p:cNvSpPr>
          <p:nvPr>
            <p:ph type="ftr" sz="quarter" idx="11"/>
          </p:nvPr>
        </p:nvSpPr>
        <p:spPr/>
        <p:txBody>
          <a:bodyPr/>
          <a:lstStyle/>
          <a:p>
            <a:pPr>
              <a:defRPr/>
            </a:pPr>
            <a:endParaRPr lang="en-US" altLang="ja-JP"/>
          </a:p>
        </p:txBody>
      </p:sp>
      <p:sp>
        <p:nvSpPr>
          <p:cNvPr id="9" name="スライド番号プレースホルダー 8"/>
          <p:cNvSpPr>
            <a:spLocks noGrp="1"/>
          </p:cNvSpPr>
          <p:nvPr>
            <p:ph type="sldNum" sz="quarter" idx="12"/>
          </p:nvPr>
        </p:nvSpPr>
        <p:spPr/>
        <p:txBody>
          <a:bodyPr/>
          <a:lstStyle/>
          <a:p>
            <a:pPr>
              <a:defRPr/>
            </a:pPr>
            <a:endParaRPr lang="en-US" altLang="ja-JP"/>
          </a:p>
          <a:p>
            <a:pPr>
              <a:defRPr/>
            </a:pPr>
            <a:fld id="{B6CB4B51-B0CE-4D09-BE4F-D8D64CC6DBF5}" type="slidenum">
              <a:rPr lang="en-US" altLang="ja-JP" sz="1800" smtClean="0"/>
              <a:pPr>
                <a:defRPr/>
              </a:pPr>
              <a:t>‹#›</a:t>
            </a:fld>
            <a:endParaRPr lang="en-US" altLang="ja-JP" sz="1800"/>
          </a:p>
        </p:txBody>
      </p:sp>
    </p:spTree>
    <p:extLst>
      <p:ext uri="{BB962C8B-B14F-4D97-AF65-F5344CB8AC3E}">
        <p14:creationId xmlns:p14="http://schemas.microsoft.com/office/powerpoint/2010/main" val="4053513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a:defRPr/>
            </a:pPr>
            <a:endParaRPr lang="en-US" altLang="ja-JP"/>
          </a:p>
        </p:txBody>
      </p:sp>
      <p:sp>
        <p:nvSpPr>
          <p:cNvPr id="4" name="フッター プレースホルダー 3"/>
          <p:cNvSpPr>
            <a:spLocks noGrp="1"/>
          </p:cNvSpPr>
          <p:nvPr>
            <p:ph type="ftr" sz="quarter" idx="11"/>
          </p:nvPr>
        </p:nvSpPr>
        <p:spPr/>
        <p:txBody>
          <a:bodyPr/>
          <a:lstStyle/>
          <a:p>
            <a:pPr>
              <a:defRPr/>
            </a:pPr>
            <a:endParaRPr lang="en-US" altLang="ja-JP"/>
          </a:p>
        </p:txBody>
      </p:sp>
      <p:sp>
        <p:nvSpPr>
          <p:cNvPr id="5" name="スライド番号プレースホルダー 4"/>
          <p:cNvSpPr>
            <a:spLocks noGrp="1"/>
          </p:cNvSpPr>
          <p:nvPr>
            <p:ph type="sldNum" sz="quarter" idx="12"/>
          </p:nvPr>
        </p:nvSpPr>
        <p:spPr/>
        <p:txBody>
          <a:bodyPr/>
          <a:lstStyle/>
          <a:p>
            <a:pPr>
              <a:defRPr/>
            </a:pPr>
            <a:endParaRPr lang="en-US" altLang="ja-JP"/>
          </a:p>
          <a:p>
            <a:pPr>
              <a:defRPr/>
            </a:pPr>
            <a:fld id="{B4442D00-3AFE-4B2D-9F3E-3E6A4EF402FD}" type="slidenum">
              <a:rPr lang="en-US" altLang="ja-JP" sz="1800" smtClean="0"/>
              <a:pPr>
                <a:defRPr/>
              </a:pPr>
              <a:t>‹#›</a:t>
            </a:fld>
            <a:endParaRPr lang="en-US" altLang="ja-JP" sz="1800"/>
          </a:p>
        </p:txBody>
      </p:sp>
    </p:spTree>
    <p:extLst>
      <p:ext uri="{BB962C8B-B14F-4D97-AF65-F5344CB8AC3E}">
        <p14:creationId xmlns:p14="http://schemas.microsoft.com/office/powerpoint/2010/main" val="40402191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a:defRPr/>
            </a:pPr>
            <a:endParaRPr lang="en-US" altLang="ja-JP"/>
          </a:p>
        </p:txBody>
      </p:sp>
      <p:sp>
        <p:nvSpPr>
          <p:cNvPr id="3" name="フッター プレースホルダー 2"/>
          <p:cNvSpPr>
            <a:spLocks noGrp="1"/>
          </p:cNvSpPr>
          <p:nvPr>
            <p:ph type="ftr" sz="quarter" idx="11"/>
          </p:nvPr>
        </p:nvSpPr>
        <p:spPr/>
        <p:txBody>
          <a:bodyPr/>
          <a:lstStyle/>
          <a:p>
            <a:pPr>
              <a:defRPr/>
            </a:pPr>
            <a:endParaRPr lang="en-US" altLang="ja-JP"/>
          </a:p>
        </p:txBody>
      </p:sp>
      <p:sp>
        <p:nvSpPr>
          <p:cNvPr id="4" name="スライド番号プレースホルダー 3"/>
          <p:cNvSpPr>
            <a:spLocks noGrp="1"/>
          </p:cNvSpPr>
          <p:nvPr>
            <p:ph type="sldNum" sz="quarter" idx="12"/>
          </p:nvPr>
        </p:nvSpPr>
        <p:spPr/>
        <p:txBody>
          <a:bodyPr/>
          <a:lstStyle/>
          <a:p>
            <a:pPr>
              <a:defRPr/>
            </a:pPr>
            <a:endParaRPr lang="en-US" altLang="ja-JP"/>
          </a:p>
          <a:p>
            <a:pPr>
              <a:defRPr/>
            </a:pPr>
            <a:fld id="{B2AD7FC8-1E2A-4DF1-B034-CCE0251D4A44}" type="slidenum">
              <a:rPr lang="en-US" altLang="ja-JP" sz="1800" smtClean="0"/>
              <a:pPr>
                <a:defRPr/>
              </a:pPr>
              <a:t>‹#›</a:t>
            </a:fld>
            <a:endParaRPr lang="en-US" altLang="ja-JP" sz="1800"/>
          </a:p>
        </p:txBody>
      </p:sp>
    </p:spTree>
    <p:extLst>
      <p:ext uri="{BB962C8B-B14F-4D97-AF65-F5344CB8AC3E}">
        <p14:creationId xmlns:p14="http://schemas.microsoft.com/office/powerpoint/2010/main" val="13826003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コンテンツ プレースホルダー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endParaRPr lang="en-US" altLang="ja-JP"/>
          </a:p>
          <a:p>
            <a:pPr>
              <a:defRPr/>
            </a:pPr>
            <a:fld id="{2DC745E8-49A5-4966-9D8C-CDC8C0356EE4}" type="slidenum">
              <a:rPr lang="en-US" altLang="ja-JP" sz="1800" smtClean="0"/>
              <a:pPr>
                <a:defRPr/>
              </a:pPr>
              <a:t>‹#›</a:t>
            </a:fld>
            <a:endParaRPr lang="en-US" altLang="ja-JP" sz="1800"/>
          </a:p>
        </p:txBody>
      </p:sp>
    </p:spTree>
    <p:extLst>
      <p:ext uri="{BB962C8B-B14F-4D97-AF65-F5344CB8AC3E}">
        <p14:creationId xmlns:p14="http://schemas.microsoft.com/office/powerpoint/2010/main" val="18837502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629841" y="457200"/>
            <a:ext cx="2949178" cy="1600200"/>
          </a:xfrm>
        </p:spPr>
        <p:txBody>
          <a:bodyPr anchor="b"/>
          <a:lstStyle>
            <a:lvl1pPr>
              <a:defRPr sz="2400"/>
            </a:lvl1pPr>
          </a:lstStyle>
          <a:p>
            <a:r>
              <a:rPr kumimoji="1" lang="ja-JP" altLang="en-US"/>
              <a:t>マスター タイトルの書式設定</a:t>
            </a:r>
          </a:p>
        </p:txBody>
      </p:sp>
      <p:sp>
        <p:nvSpPr>
          <p:cNvPr id="3" name="図プレースホルダー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kumimoji="1" lang="ja-JP" altLang="en-US"/>
          </a:p>
        </p:txBody>
      </p:sp>
      <p:sp>
        <p:nvSpPr>
          <p:cNvPr id="4" name="テキスト プレースホルダー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a:defRPr/>
            </a:pPr>
            <a:endParaRPr lang="en-US" altLang="ja-JP"/>
          </a:p>
        </p:txBody>
      </p:sp>
      <p:sp>
        <p:nvSpPr>
          <p:cNvPr id="6" name="フッター プレースホルダー 5"/>
          <p:cNvSpPr>
            <a:spLocks noGrp="1"/>
          </p:cNvSpPr>
          <p:nvPr>
            <p:ph type="ftr" sz="quarter" idx="11"/>
          </p:nvPr>
        </p:nvSpPr>
        <p:spPr/>
        <p:txBody>
          <a:bodyPr/>
          <a:lstStyle/>
          <a:p>
            <a:pPr>
              <a:defRPr/>
            </a:pPr>
            <a:endParaRPr lang="en-US" altLang="ja-JP"/>
          </a:p>
        </p:txBody>
      </p:sp>
      <p:sp>
        <p:nvSpPr>
          <p:cNvPr id="7" name="スライド番号プレースホルダー 6"/>
          <p:cNvSpPr>
            <a:spLocks noGrp="1"/>
          </p:cNvSpPr>
          <p:nvPr>
            <p:ph type="sldNum" sz="quarter" idx="12"/>
          </p:nvPr>
        </p:nvSpPr>
        <p:spPr/>
        <p:txBody>
          <a:bodyPr/>
          <a:lstStyle/>
          <a:p>
            <a:pPr>
              <a:defRPr/>
            </a:pPr>
            <a:endParaRPr lang="en-US" altLang="ja-JP"/>
          </a:p>
          <a:p>
            <a:pPr>
              <a:defRPr/>
            </a:pPr>
            <a:fld id="{CEA741BE-C8A7-432A-8D3D-CA75991FC490}" type="slidenum">
              <a:rPr lang="en-US" altLang="ja-JP" sz="1800" smtClean="0"/>
              <a:pPr>
                <a:defRPr/>
              </a:pPr>
              <a:t>‹#›</a:t>
            </a:fld>
            <a:endParaRPr lang="en-US" altLang="ja-JP" sz="1800"/>
          </a:p>
        </p:txBody>
      </p:sp>
    </p:spTree>
    <p:extLst>
      <p:ext uri="{BB962C8B-B14F-4D97-AF65-F5344CB8AC3E}">
        <p14:creationId xmlns:p14="http://schemas.microsoft.com/office/powerpoint/2010/main" val="1846665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ltLang="ja-JP"/>
          </a:p>
        </p:txBody>
      </p:sp>
      <p:sp>
        <p:nvSpPr>
          <p:cNvPr id="5" name="フッター プレースホルダー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n-US" altLang="ja-JP"/>
          </a:p>
        </p:txBody>
      </p:sp>
      <p:sp>
        <p:nvSpPr>
          <p:cNvPr id="6" name="スライド番号プレースホルダー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ltLang="ja-JP" sz="1400"/>
          </a:p>
          <a:p>
            <a:pPr>
              <a:defRPr/>
            </a:pPr>
            <a:fld id="{00771959-0212-4AD1-BC05-745A064FF668}" type="slidenum">
              <a:rPr lang="en-US" altLang="ja-JP" smtClean="0"/>
              <a:pPr>
                <a:defRPr/>
              </a:pPr>
              <a:t>‹#›</a:t>
            </a:fld>
            <a:endParaRPr lang="en-US" altLang="ja-JP"/>
          </a:p>
        </p:txBody>
      </p:sp>
    </p:spTree>
    <p:extLst>
      <p:ext uri="{BB962C8B-B14F-4D97-AF65-F5344CB8AC3E}">
        <p14:creationId xmlns:p14="http://schemas.microsoft.com/office/powerpoint/2010/main" val="283086948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kumimoji="1"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kumimoji="1"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kumimoji="1"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kumimoji="1" sz="1350" kern="1200">
          <a:solidFill>
            <a:schemeClr val="tx1"/>
          </a:solidFill>
          <a:latin typeface="+mn-lt"/>
          <a:ea typeface="+mn-ea"/>
          <a:cs typeface="+mn-cs"/>
        </a:defRPr>
      </a:lvl9pPr>
    </p:bodyStyle>
    <p:otherStyle>
      <a:defPPr>
        <a:defRPr lang="ja-JP"/>
      </a:defPPr>
      <a:lvl1pPr marL="0" algn="l" defTabSz="685800" rtl="0" eaLnBrk="1" latinLnBrk="0" hangingPunct="1">
        <a:defRPr kumimoji="1" sz="1350" kern="1200">
          <a:solidFill>
            <a:schemeClr val="tx1"/>
          </a:solidFill>
          <a:latin typeface="+mn-lt"/>
          <a:ea typeface="+mn-ea"/>
          <a:cs typeface="+mn-cs"/>
        </a:defRPr>
      </a:lvl1pPr>
      <a:lvl2pPr marL="342900" algn="l" defTabSz="685800" rtl="0" eaLnBrk="1" latinLnBrk="0" hangingPunct="1">
        <a:defRPr kumimoji="1" sz="1350" kern="1200">
          <a:solidFill>
            <a:schemeClr val="tx1"/>
          </a:solidFill>
          <a:latin typeface="+mn-lt"/>
          <a:ea typeface="+mn-ea"/>
          <a:cs typeface="+mn-cs"/>
        </a:defRPr>
      </a:lvl2pPr>
      <a:lvl3pPr marL="685800" algn="l" defTabSz="685800" rtl="0" eaLnBrk="1" latinLnBrk="0" hangingPunct="1">
        <a:defRPr kumimoji="1" sz="1350" kern="1200">
          <a:solidFill>
            <a:schemeClr val="tx1"/>
          </a:solidFill>
          <a:latin typeface="+mn-lt"/>
          <a:ea typeface="+mn-ea"/>
          <a:cs typeface="+mn-cs"/>
        </a:defRPr>
      </a:lvl3pPr>
      <a:lvl4pPr marL="1028700" algn="l" defTabSz="685800" rtl="0" eaLnBrk="1" latinLnBrk="0" hangingPunct="1">
        <a:defRPr kumimoji="1" sz="1350" kern="1200">
          <a:solidFill>
            <a:schemeClr val="tx1"/>
          </a:solidFill>
          <a:latin typeface="+mn-lt"/>
          <a:ea typeface="+mn-ea"/>
          <a:cs typeface="+mn-cs"/>
        </a:defRPr>
      </a:lvl4pPr>
      <a:lvl5pPr marL="1371600" algn="l" defTabSz="685800" rtl="0" eaLnBrk="1" latinLnBrk="0" hangingPunct="1">
        <a:defRPr kumimoji="1" sz="1350" kern="1200">
          <a:solidFill>
            <a:schemeClr val="tx1"/>
          </a:solidFill>
          <a:latin typeface="+mn-lt"/>
          <a:ea typeface="+mn-ea"/>
          <a:cs typeface="+mn-cs"/>
        </a:defRPr>
      </a:lvl5pPr>
      <a:lvl6pPr marL="1714500" algn="l" defTabSz="685800" rtl="0" eaLnBrk="1" latinLnBrk="0" hangingPunct="1">
        <a:defRPr kumimoji="1" sz="1350" kern="1200">
          <a:solidFill>
            <a:schemeClr val="tx1"/>
          </a:solidFill>
          <a:latin typeface="+mn-lt"/>
          <a:ea typeface="+mn-ea"/>
          <a:cs typeface="+mn-cs"/>
        </a:defRPr>
      </a:lvl6pPr>
      <a:lvl7pPr marL="2057400" algn="l" defTabSz="685800" rtl="0" eaLnBrk="1" latinLnBrk="0" hangingPunct="1">
        <a:defRPr kumimoji="1" sz="1350" kern="1200">
          <a:solidFill>
            <a:schemeClr val="tx1"/>
          </a:solidFill>
          <a:latin typeface="+mn-lt"/>
          <a:ea typeface="+mn-ea"/>
          <a:cs typeface="+mn-cs"/>
        </a:defRPr>
      </a:lvl7pPr>
      <a:lvl8pPr marL="2400300" algn="l" defTabSz="685800" rtl="0" eaLnBrk="1" latinLnBrk="0" hangingPunct="1">
        <a:defRPr kumimoji="1" sz="1350" kern="1200">
          <a:solidFill>
            <a:schemeClr val="tx1"/>
          </a:solidFill>
          <a:latin typeface="+mn-lt"/>
          <a:ea typeface="+mn-ea"/>
          <a:cs typeface="+mn-cs"/>
        </a:defRPr>
      </a:lvl8pPr>
      <a:lvl9pPr marL="2743200" algn="l" defTabSz="685800"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hemeOverride" Target="../theme/themeOverride2.xml"/><Relationship Id="rId5" Type="http://schemas.openxmlformats.org/officeDocument/2006/relationships/image" Target="../media/image26.png"/><Relationship Id="rId4" Type="http://schemas.openxmlformats.org/officeDocument/2006/relationships/image" Target="../media/image25.png"/></Relationships>
</file>

<file path=ppt/slides/_rels/slide16.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jpeg"/><Relationship Id="rId7"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jpeg"/><Relationship Id="rId11" Type="http://schemas.openxmlformats.org/officeDocument/2006/relationships/image" Target="../media/image12.pn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png"/><Relationship Id="rId9" Type="http://schemas.openxmlformats.org/officeDocument/2006/relationships/image" Target="../media/image10.jpeg"/></Relationships>
</file>

<file path=ppt/slides/_rels/slide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タイトル 4"/>
          <p:cNvSpPr>
            <a:spLocks noGrp="1"/>
          </p:cNvSpPr>
          <p:nvPr>
            <p:ph type="ctrTitle"/>
          </p:nvPr>
        </p:nvSpPr>
        <p:spPr>
          <a:xfrm>
            <a:off x="685800" y="1693695"/>
            <a:ext cx="7772400" cy="1895666"/>
          </a:xfrm>
        </p:spPr>
        <p:txBody>
          <a:bodyPr/>
          <a:lstStyle/>
          <a:p>
            <a:pPr marL="0" indent="0" algn="ctr"/>
            <a:r>
              <a:rPr lang="ja-JP" altLang="en-US" sz="4400" b="1" dirty="0">
                <a:solidFill>
                  <a:schemeClr val="tx1"/>
                </a:solidFill>
                <a:latin typeface="ＭＳ Ｐゴシック" panose="020B0600070205080204" pitchFamily="50" charset="-128"/>
                <a:ea typeface="ＭＳ Ｐゴシック" panose="020B0600070205080204" pitchFamily="50" charset="-128"/>
              </a:rPr>
              <a:t>大阪府庁版「働き方改革」</a:t>
            </a:r>
            <a:br>
              <a:rPr lang="en-US" altLang="ja-JP" sz="1200" b="1" dirty="0">
                <a:solidFill>
                  <a:schemeClr val="tx1"/>
                </a:solidFill>
                <a:latin typeface="ＭＳ Ｐゴシック" panose="020B0600070205080204" pitchFamily="50" charset="-128"/>
                <a:ea typeface="ＭＳ Ｐゴシック" panose="020B0600070205080204" pitchFamily="50" charset="-128"/>
              </a:rPr>
            </a:br>
            <a:br>
              <a:rPr lang="en-US" altLang="ja-JP" sz="1200" b="1" dirty="0">
                <a:solidFill>
                  <a:schemeClr val="tx1"/>
                </a:solidFill>
                <a:latin typeface="ＭＳ Ｐゴシック" panose="020B0600070205080204" pitchFamily="50" charset="-128"/>
                <a:ea typeface="ＭＳ Ｐゴシック" panose="020B0600070205080204" pitchFamily="50" charset="-128"/>
              </a:rPr>
            </a:br>
            <a:r>
              <a:rPr lang="en-US" altLang="ja-JP" sz="2800" b="1" dirty="0">
                <a:solidFill>
                  <a:schemeClr val="tx1"/>
                </a:solidFill>
                <a:latin typeface="ＭＳ Ｐゴシック" panose="020B0600070205080204" pitchFamily="50" charset="-128"/>
                <a:ea typeface="ＭＳ Ｐゴシック" panose="020B0600070205080204" pitchFamily="50" charset="-128"/>
              </a:rPr>
              <a:t>― </a:t>
            </a:r>
            <a:r>
              <a:rPr lang="ja-JP" altLang="en-US" sz="2800" b="1" dirty="0">
                <a:solidFill>
                  <a:schemeClr val="tx1"/>
                </a:solidFill>
                <a:latin typeface="ＭＳ Ｐゴシック" panose="020B0600070205080204" pitchFamily="50" charset="-128"/>
                <a:ea typeface="ＭＳ Ｐゴシック" panose="020B0600070205080204" pitchFamily="50" charset="-128"/>
              </a:rPr>
              <a:t>　リニューアルバージョン　 </a:t>
            </a:r>
            <a:r>
              <a:rPr lang="en-US" altLang="ja-JP" sz="2800" b="1" dirty="0">
                <a:solidFill>
                  <a:schemeClr val="tx1"/>
                </a:solidFill>
                <a:latin typeface="ＭＳ Ｐゴシック" panose="020B0600070205080204" pitchFamily="50" charset="-128"/>
                <a:ea typeface="ＭＳ Ｐゴシック" panose="020B0600070205080204" pitchFamily="50" charset="-128"/>
              </a:rPr>
              <a:t>―</a:t>
            </a:r>
            <a:endParaRPr lang="ja-JP" altLang="en-US" sz="2800" b="1" dirty="0">
              <a:solidFill>
                <a:schemeClr val="tx1"/>
              </a:solidFill>
              <a:latin typeface="ＭＳ Ｐゴシック" panose="020B0600070205080204" pitchFamily="50" charset="-128"/>
              <a:ea typeface="ＭＳ Ｐゴシック" panose="020B0600070205080204" pitchFamily="50" charset="-128"/>
            </a:endParaRPr>
          </a:p>
        </p:txBody>
      </p:sp>
      <p:pic>
        <p:nvPicPr>
          <p:cNvPr id="7" name="Picture 7" descr="D:\nakatanima\Desktop\ロゴ\sdg_icon_08_ja.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027668" y="5741519"/>
            <a:ext cx="861064" cy="932812"/>
          </a:xfrm>
          <a:prstGeom prst="rect">
            <a:avLst/>
          </a:prstGeom>
          <a:noFill/>
          <a:extLst>
            <a:ext uri="{909E8E84-426E-40DD-AFC4-6F175D3DCCD1}">
              <a14:hiddenFill xmlns:a14="http://schemas.microsoft.com/office/drawing/2010/main">
                <a:solidFill>
                  <a:srgbClr val="FFFFFF"/>
                </a:solidFill>
              </a14:hiddenFill>
            </a:ext>
          </a:extLst>
        </p:spPr>
      </p:pic>
      <p:sp>
        <p:nvSpPr>
          <p:cNvPr id="8" name="サブタイトル 5"/>
          <p:cNvSpPr txBox="1">
            <a:spLocks/>
          </p:cNvSpPr>
          <p:nvPr/>
        </p:nvSpPr>
        <p:spPr>
          <a:xfrm>
            <a:off x="314325" y="4255546"/>
            <a:ext cx="8713788" cy="1752600"/>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kumimoji="1"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kumimoji="1"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kumimoji="1"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kumimoji="1" sz="1200" kern="1200">
                <a:solidFill>
                  <a:schemeClr val="tx1"/>
                </a:solidFill>
                <a:latin typeface="+mn-lt"/>
                <a:ea typeface="+mn-ea"/>
                <a:cs typeface="+mn-cs"/>
              </a:defRPr>
            </a:lvl9pPr>
          </a:lstStyle>
          <a:p>
            <a:r>
              <a:rPr lang="ja-JP" altLang="en-US" sz="3400" dirty="0">
                <a:latin typeface="ＭＳ Ｐゴシック" panose="020B0600070205080204" pitchFamily="50" charset="-128"/>
                <a:ea typeface="ＭＳ Ｐゴシック" panose="020B0600070205080204" pitchFamily="50" charset="-128"/>
              </a:rPr>
              <a:t>～　これまでの取組みの定着・発展とさらなる横展開に向けて～</a:t>
            </a:r>
            <a:endParaRPr lang="en-US" altLang="ja-JP" sz="3400" dirty="0">
              <a:latin typeface="ＭＳ Ｐゴシック" panose="020B0600070205080204" pitchFamily="50" charset="-128"/>
              <a:ea typeface="ＭＳ Ｐゴシック" panose="020B0600070205080204" pitchFamily="50" charset="-128"/>
            </a:endParaRPr>
          </a:p>
          <a:p>
            <a:endParaRPr lang="en-US" altLang="ja-JP" sz="2400" dirty="0"/>
          </a:p>
          <a:p>
            <a:endParaRPr lang="en-US" altLang="ja-JP" sz="2400" dirty="0"/>
          </a:p>
          <a:p>
            <a:endParaRPr lang="en-US" altLang="ja-JP" sz="2400" dirty="0"/>
          </a:p>
          <a:p>
            <a:endParaRPr lang="en-US" altLang="ja-JP" sz="2400" dirty="0"/>
          </a:p>
          <a:p>
            <a:r>
              <a:rPr lang="ja-JP" altLang="en-US" sz="3800" dirty="0">
                <a:latin typeface="ＭＳ Ｐゴシック" panose="020B0600070205080204" pitchFamily="50" charset="-128"/>
                <a:ea typeface="ＭＳ Ｐゴシック" panose="020B0600070205080204" pitchFamily="50" charset="-128"/>
              </a:rPr>
              <a:t>令和３年３月</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113" y="419737"/>
            <a:ext cx="9003568"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mn-ea"/>
              </a:rPr>
              <a:t>勤務時間の柔軟化（１）</a:t>
            </a:r>
            <a:endParaRPr lang="ja-JP" altLang="ja-JP" sz="2400" b="1" dirty="0">
              <a:latin typeface="+mn-ea"/>
            </a:endParaRPr>
          </a:p>
        </p:txBody>
      </p:sp>
      <p:sp>
        <p:nvSpPr>
          <p:cNvPr id="4098" name="Oval 4"/>
          <p:cNvSpPr>
            <a:spLocks noChangeArrowheads="1"/>
          </p:cNvSpPr>
          <p:nvPr/>
        </p:nvSpPr>
        <p:spPr bwMode="auto">
          <a:xfrm>
            <a:off x="103057" y="1117871"/>
            <a:ext cx="8962625" cy="659065"/>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800" b="1" dirty="0">
                <a:latin typeface="HG丸ｺﾞｼｯｸM-PRO" panose="020F0600000000000000" pitchFamily="50" charset="-128"/>
                <a:ea typeface="HG丸ｺﾞｼｯｸM-PRO" panose="020F0600000000000000" pitchFamily="50" charset="-128"/>
              </a:rPr>
              <a:t>新型コロナ対策で拡大した時差出勤等を引き続き実施</a:t>
            </a:r>
            <a:endParaRPr lang="en-US" altLang="ja-JP" sz="1800" b="1" dirty="0">
              <a:latin typeface="HG丸ｺﾞｼｯｸM-PRO" panose="020F0600000000000000" pitchFamily="50" charset="-128"/>
              <a:ea typeface="HG丸ｺﾞｼｯｸM-PRO" panose="020F0600000000000000" pitchFamily="50" charset="-128"/>
            </a:endParaRPr>
          </a:p>
          <a:p>
            <a:pPr algn="ctr">
              <a:spcBef>
                <a:spcPct val="0"/>
              </a:spcBef>
              <a:buNone/>
            </a:pPr>
            <a:r>
              <a:rPr lang="ja-JP" altLang="en-US" sz="1800" b="1" dirty="0">
                <a:latin typeface="HG丸ｺﾞｼｯｸM-PRO" panose="020F0600000000000000" pitchFamily="50" charset="-128"/>
                <a:ea typeface="HG丸ｺﾞｼｯｸM-PRO" panose="020F0600000000000000" pitchFamily="50" charset="-128"/>
                <a:cs typeface="メイリオ" panose="020B0604030504040204" pitchFamily="50" charset="-128"/>
              </a:rPr>
              <a:t>柔軟で働きやすい職場環境づくりに向け取り組む</a:t>
            </a:r>
            <a:endParaRPr lang="ja-JP" altLang="en-US" sz="1800" b="1" dirty="0">
              <a:latin typeface="HG丸ｺﾞｼｯｸM-PRO" panose="020F0600000000000000" pitchFamily="50" charset="-128"/>
              <a:ea typeface="HG丸ｺﾞｼｯｸM-PRO" panose="020F0600000000000000" pitchFamily="50" charset="-128"/>
            </a:endParaRPr>
          </a:p>
        </p:txBody>
      </p:sp>
      <p:sp>
        <p:nvSpPr>
          <p:cNvPr id="4101" name="Rectangle 2"/>
          <p:cNvSpPr>
            <a:spLocks noGrp="1" noChangeArrowheads="1"/>
          </p:cNvSpPr>
          <p:nvPr>
            <p:ph type="title"/>
          </p:nvPr>
        </p:nvSpPr>
        <p:spPr>
          <a:xfrm>
            <a:off x="0" y="-16614"/>
            <a:ext cx="6974006" cy="436562"/>
          </a:xfrm>
        </p:spPr>
        <p:txBody>
          <a:bodyPr>
            <a:normAutofit fontScale="90000"/>
          </a:bodyPr>
          <a:lstStyle/>
          <a:p>
            <a:r>
              <a:rPr lang="ja-JP" altLang="en-US" sz="2600" b="1" dirty="0">
                <a:latin typeface="HG丸ｺﾞｼｯｸM-PRO" panose="020F0600000000000000" pitchFamily="50" charset="-128"/>
                <a:ea typeface="HG丸ｺﾞｼｯｸM-PRO" panose="020F0600000000000000" pitchFamily="50" charset="-128"/>
              </a:rPr>
              <a:t>柔軟な働き方の実施～新しい生活様式の実践～</a:t>
            </a:r>
          </a:p>
        </p:txBody>
      </p:sp>
      <p:sp>
        <p:nvSpPr>
          <p:cNvPr id="10" name="AutoShape 6"/>
          <p:cNvSpPr>
            <a:spLocks noChangeArrowheads="1"/>
          </p:cNvSpPr>
          <p:nvPr/>
        </p:nvSpPr>
        <p:spPr bwMode="auto">
          <a:xfrm>
            <a:off x="103057" y="4880901"/>
            <a:ext cx="8962625" cy="1977099"/>
          </a:xfrm>
          <a:prstGeom prst="roundRect">
            <a:avLst>
              <a:gd name="adj" fmla="val 5662"/>
            </a:avLst>
          </a:prstGeom>
          <a:solidFill>
            <a:srgbClr val="CCFFFF"/>
          </a:solidFill>
          <a:ln w="25400">
            <a:solidFill>
              <a:schemeClr val="accent1">
                <a:lumMod val="50000"/>
              </a:schemeClr>
            </a:solid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休憩時間（昼休み）の柔軟化</a:t>
            </a: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lnSpc>
                <a:spcPts val="300"/>
              </a:lnSpc>
              <a:spcBef>
                <a:spcPts val="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・咲洲庁舎に加え、</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大手前庁舎等も追加し、さらに拡充</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300"/>
              </a:lnSpc>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通常休憩時間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12</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300"/>
              </a:lnSpc>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600"/>
              </a:lnSpc>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柔軟化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令和２年４月～</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lnSpc>
                <a:spcPts val="1600"/>
              </a:lnSpc>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12</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12</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12</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600"/>
              </a:lnSpc>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令和３年４月～</a:t>
            </a:r>
            <a:r>
              <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lnSpc>
                <a:spcPts val="1600"/>
              </a:lnSpc>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11</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12</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  </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12</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45</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AutoShape 6"/>
          <p:cNvSpPr>
            <a:spLocks noChangeArrowheads="1"/>
          </p:cNvSpPr>
          <p:nvPr/>
        </p:nvSpPr>
        <p:spPr bwMode="auto">
          <a:xfrm>
            <a:off x="103057" y="1827061"/>
            <a:ext cx="8962625" cy="2344711"/>
          </a:xfrm>
          <a:prstGeom prst="roundRect">
            <a:avLst>
              <a:gd name="adj" fmla="val 3115"/>
            </a:avLst>
          </a:prstGeom>
          <a:solidFill>
            <a:srgbClr val="CCFFFF"/>
          </a:solidFill>
          <a:ln w="25400">
            <a:solidFill>
              <a:schemeClr val="accent1">
                <a:lumMod val="50000"/>
              </a:schemeClr>
            </a:solid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時差出勤</a:t>
            </a: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lnSpc>
                <a:spcPts val="200"/>
              </a:lnSpc>
              <a:spcBef>
                <a:spcPts val="0"/>
              </a:spcBef>
              <a:buFontTx/>
              <a:buNone/>
              <a:defRPr/>
            </a:pPr>
            <a:endPar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通常勤務　　　　９時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300"/>
              </a:lnSpc>
              <a:spcBef>
                <a:spcPct val="5000"/>
              </a:spcBef>
              <a:buFontTx/>
              <a:buNone/>
              <a:defRPr/>
            </a:pP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600"/>
              </a:lnSpc>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時差勤務　　　　９時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600"/>
              </a:lnSpc>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（既存分） 　　　９時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18</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300"/>
              </a:lnSpc>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600"/>
              </a:lnSpc>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時差勤務　　</a:t>
            </a:r>
            <a:r>
              <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令和２年４月～</a:t>
            </a:r>
            <a:r>
              <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lnSpc>
                <a:spcPts val="1600"/>
              </a:lnSpc>
              <a:spcBef>
                <a:spcPct val="5000"/>
              </a:spcBef>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（拡大分）　　　 </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８時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16</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600"/>
              </a:lnSpc>
              <a:spcBef>
                <a:spcPct val="5000"/>
              </a:spcBef>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８時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600"/>
              </a:lnSpc>
              <a:spcBef>
                <a:spcPct val="5000"/>
              </a:spcBef>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令和２年２月～</a:t>
            </a:r>
            <a:r>
              <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lnSpc>
                <a:spcPts val="1600"/>
              </a:lnSpc>
              <a:spcBef>
                <a:spcPct val="5000"/>
              </a:spcBef>
              <a:buFontTx/>
              <a:buNone/>
              <a:defRPr/>
            </a:pPr>
            <a:r>
              <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18</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8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9" name="グラフ 8"/>
          <p:cNvGraphicFramePr/>
          <p:nvPr>
            <p:extLst>
              <p:ext uri="{D42A27DB-BD31-4B8C-83A1-F6EECF244321}">
                <p14:modId xmlns:p14="http://schemas.microsoft.com/office/powerpoint/2010/main" val="1343440046"/>
              </p:ext>
            </p:extLst>
          </p:nvPr>
        </p:nvGraphicFramePr>
        <p:xfrm>
          <a:off x="4693872" y="1946341"/>
          <a:ext cx="4039604" cy="213375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グラフ 11"/>
          <p:cNvGraphicFramePr/>
          <p:nvPr>
            <p:extLst>
              <p:ext uri="{D42A27DB-BD31-4B8C-83A1-F6EECF244321}">
                <p14:modId xmlns:p14="http://schemas.microsoft.com/office/powerpoint/2010/main" val="4171522002"/>
              </p:ext>
            </p:extLst>
          </p:nvPr>
        </p:nvGraphicFramePr>
        <p:xfrm>
          <a:off x="5276508" y="5039129"/>
          <a:ext cx="3778448" cy="1502423"/>
        </p:xfrm>
        <a:graphic>
          <a:graphicData uri="http://schemas.openxmlformats.org/drawingml/2006/chart">
            <c:chart xmlns:c="http://schemas.openxmlformats.org/drawingml/2006/chart" xmlns:r="http://schemas.openxmlformats.org/officeDocument/2006/relationships" r:id="rId4"/>
          </a:graphicData>
        </a:graphic>
      </p:graphicFrame>
      <p:sp>
        <p:nvSpPr>
          <p:cNvPr id="3" name="テキスト ボックス 2"/>
          <p:cNvSpPr txBox="1"/>
          <p:nvPr/>
        </p:nvSpPr>
        <p:spPr>
          <a:xfrm>
            <a:off x="4480427" y="2181124"/>
            <a:ext cx="1921930" cy="1900520"/>
          </a:xfrm>
          <a:prstGeom prst="rect">
            <a:avLst/>
          </a:prstGeom>
          <a:noFill/>
        </p:spPr>
        <p:txBody>
          <a:bodyPr wrap="square" rtlCol="0">
            <a:spAutoFit/>
          </a:bodyPr>
          <a:lstStyle/>
          <a:p>
            <a:pPr algn="r"/>
            <a:r>
              <a:rPr lang="ja-JP" altLang="en-US" sz="1100" dirty="0">
                <a:latin typeface="Meiryo UI" panose="020B0604030504040204" pitchFamily="50" charset="-128"/>
                <a:ea typeface="Meiryo UI" panose="020B0604030504040204" pitchFamily="50" charset="-128"/>
              </a:rPr>
              <a:t>体の負担軽減</a:t>
            </a:r>
          </a:p>
          <a:p>
            <a:pPr algn="r"/>
            <a:endParaRPr lang="en-US" altLang="ja-JP" sz="14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新型コロナ感染リスク低減</a:t>
            </a:r>
            <a:endParaRPr lang="en-US" altLang="ja-JP" sz="1100" dirty="0">
              <a:latin typeface="Meiryo UI" panose="020B0604030504040204" pitchFamily="50" charset="-128"/>
              <a:ea typeface="Meiryo UI" panose="020B0604030504040204" pitchFamily="50" charset="-128"/>
            </a:endParaRPr>
          </a:p>
          <a:p>
            <a:pPr algn="r"/>
            <a:endParaRPr lang="en-US" altLang="ja-JP" sz="16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仕事と育児・介護との</a:t>
            </a:r>
            <a:r>
              <a:rPr lang="en-US" altLang="ja-JP" sz="1100" dirty="0">
                <a:latin typeface="Meiryo UI" panose="020B0604030504040204" pitchFamily="50" charset="-128"/>
                <a:ea typeface="Meiryo UI" panose="020B0604030504040204" pitchFamily="50" charset="-128"/>
              </a:rPr>
              <a:t>WLB</a:t>
            </a:r>
          </a:p>
          <a:p>
            <a:pPr algn="r"/>
            <a:endParaRPr lang="en-US" altLang="ja-JP" sz="105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仕事と家事・子の学校行事・</a:t>
            </a:r>
            <a:endParaRPr lang="en-US" altLang="ja-JP" sz="11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地域活動等との</a:t>
            </a:r>
            <a:r>
              <a:rPr lang="en-US" altLang="ja-JP" sz="1100" dirty="0">
                <a:latin typeface="Meiryo UI" panose="020B0604030504040204" pitchFamily="50" charset="-128"/>
                <a:ea typeface="Meiryo UI" panose="020B0604030504040204" pitchFamily="50" charset="-128"/>
              </a:rPr>
              <a:t>WLB</a:t>
            </a:r>
          </a:p>
          <a:p>
            <a:pPr algn="r"/>
            <a:endParaRPr lang="en-US" altLang="ja-JP" sz="8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その他</a:t>
            </a:r>
          </a:p>
        </p:txBody>
      </p:sp>
      <p:cxnSp>
        <p:nvCxnSpPr>
          <p:cNvPr id="5" name="直線コネクタ 4"/>
          <p:cNvCxnSpPr/>
          <p:nvPr/>
        </p:nvCxnSpPr>
        <p:spPr>
          <a:xfrm flipH="1">
            <a:off x="6402357" y="2258704"/>
            <a:ext cx="537" cy="1677618"/>
          </a:xfrm>
          <a:prstGeom prst="line">
            <a:avLst/>
          </a:prstGeom>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5718051" y="5308585"/>
            <a:ext cx="1764627" cy="1215717"/>
          </a:xfrm>
          <a:prstGeom prst="rect">
            <a:avLst/>
          </a:prstGeom>
          <a:noFill/>
        </p:spPr>
        <p:txBody>
          <a:bodyPr wrap="square" rtlCol="0">
            <a:spAutoFit/>
          </a:bodyPr>
          <a:lstStyle/>
          <a:p>
            <a:pPr algn="r"/>
            <a:r>
              <a:rPr lang="ja-JP" altLang="en-US" sz="1100" dirty="0">
                <a:latin typeface="Meiryo UI" panose="020B0604030504040204" pitchFamily="50" charset="-128"/>
                <a:ea typeface="Meiryo UI" panose="020B0604030504040204" pitchFamily="50" charset="-128"/>
              </a:rPr>
              <a:t>飲食店等の混雑が緩和し</a:t>
            </a:r>
          </a:p>
          <a:p>
            <a:pPr algn="r"/>
            <a:r>
              <a:rPr lang="ja-JP" altLang="en-US" sz="1100" dirty="0">
                <a:latin typeface="Meiryo UI" panose="020B0604030504040204" pitchFamily="50" charset="-128"/>
                <a:ea typeface="Meiryo UI" panose="020B0604030504040204" pitchFamily="50" charset="-128"/>
              </a:rPr>
              <a:t>新型コロナ感染リスクが低減</a:t>
            </a:r>
            <a:endParaRPr lang="en-US" altLang="ja-JP" sz="1100" dirty="0">
              <a:latin typeface="Meiryo UI" panose="020B0604030504040204" pitchFamily="50" charset="-128"/>
              <a:ea typeface="Meiryo UI" panose="020B0604030504040204" pitchFamily="50" charset="-128"/>
            </a:endParaRPr>
          </a:p>
          <a:p>
            <a:pPr algn="r"/>
            <a:endParaRPr lang="en-US" altLang="ja-JP" sz="11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休憩時間をゆっくりと取れる</a:t>
            </a:r>
            <a:endParaRPr lang="en-US" altLang="ja-JP" sz="1100" dirty="0">
              <a:latin typeface="Meiryo UI" panose="020B0604030504040204" pitchFamily="50" charset="-128"/>
              <a:ea typeface="Meiryo UI" panose="020B0604030504040204" pitchFamily="50" charset="-128"/>
            </a:endParaRPr>
          </a:p>
          <a:p>
            <a:pPr algn="r"/>
            <a:endParaRPr lang="en-US" altLang="ja-JP" sz="1600" dirty="0">
              <a:latin typeface="Meiryo UI" panose="020B0604030504040204" pitchFamily="50" charset="-128"/>
              <a:ea typeface="Meiryo UI" panose="020B0604030504040204" pitchFamily="50" charset="-128"/>
            </a:endParaRPr>
          </a:p>
          <a:p>
            <a:pPr algn="r"/>
            <a:r>
              <a:rPr lang="ja-JP" altLang="en-US" sz="1100" dirty="0">
                <a:latin typeface="Meiryo UI" panose="020B0604030504040204" pitchFamily="50" charset="-128"/>
                <a:ea typeface="Meiryo UI" panose="020B0604030504040204" pitchFamily="50" charset="-128"/>
              </a:rPr>
              <a:t>その他</a:t>
            </a:r>
          </a:p>
        </p:txBody>
      </p:sp>
      <p:cxnSp>
        <p:nvCxnSpPr>
          <p:cNvPr id="23" name="直線コネクタ 22"/>
          <p:cNvCxnSpPr/>
          <p:nvPr/>
        </p:nvCxnSpPr>
        <p:spPr>
          <a:xfrm>
            <a:off x="7434673" y="5392824"/>
            <a:ext cx="0" cy="1047241"/>
          </a:xfrm>
          <a:prstGeom prst="line">
            <a:avLst/>
          </a:prstGeom>
        </p:spPr>
        <p:style>
          <a:lnRef idx="1">
            <a:schemeClr val="accent1"/>
          </a:lnRef>
          <a:fillRef idx="0">
            <a:schemeClr val="accent1"/>
          </a:fillRef>
          <a:effectRef idx="0">
            <a:schemeClr val="accent1"/>
          </a:effectRef>
          <a:fontRef idx="minor">
            <a:schemeClr val="tx1"/>
          </a:fontRef>
        </p:style>
      </p:cxnSp>
      <p:sp>
        <p:nvSpPr>
          <p:cNvPr id="28" name="正方形/長方形 27"/>
          <p:cNvSpPr/>
          <p:nvPr/>
        </p:nvSpPr>
        <p:spPr>
          <a:xfrm>
            <a:off x="5742711" y="1898133"/>
            <a:ext cx="1806353" cy="27699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＜時差出勤の効果＞</a:t>
            </a:r>
            <a:endParaRPr lang="ja-JP" altLang="en-US" sz="1200" dirty="0"/>
          </a:p>
        </p:txBody>
      </p:sp>
      <p:sp>
        <p:nvSpPr>
          <p:cNvPr id="30" name="正方形/長方形 29"/>
          <p:cNvSpPr/>
          <p:nvPr/>
        </p:nvSpPr>
        <p:spPr>
          <a:xfrm>
            <a:off x="6206038" y="5046034"/>
            <a:ext cx="2457270" cy="276999"/>
          </a:xfrm>
          <a:prstGeom prst="rect">
            <a:avLst/>
          </a:prstGeom>
        </p:spPr>
        <p:txBody>
          <a:bodyPr wrap="square">
            <a:spAutoFit/>
          </a:bodyPr>
          <a:lstStyle/>
          <a:p>
            <a:pPr algn="ctr"/>
            <a:r>
              <a:rPr lang="ja-JP" altLang="en-US" sz="1200" dirty="0">
                <a:latin typeface="Meiryo UI" panose="020B0604030504040204" pitchFamily="50" charset="-128"/>
                <a:ea typeface="Meiryo UI" panose="020B0604030504040204" pitchFamily="50" charset="-128"/>
              </a:rPr>
              <a:t>＜休憩時間の柔軟化の効果＞</a:t>
            </a:r>
            <a:endParaRPr lang="ja-JP" altLang="en-US" sz="1200" dirty="0"/>
          </a:p>
        </p:txBody>
      </p:sp>
      <p:sp>
        <p:nvSpPr>
          <p:cNvPr id="19" name="AutoShape 6"/>
          <p:cNvSpPr>
            <a:spLocks noChangeArrowheads="1"/>
          </p:cNvSpPr>
          <p:nvPr/>
        </p:nvSpPr>
        <p:spPr bwMode="auto">
          <a:xfrm>
            <a:off x="103056" y="4242337"/>
            <a:ext cx="8962625" cy="575306"/>
          </a:xfrm>
          <a:prstGeom prst="roundRect">
            <a:avLst>
              <a:gd name="adj" fmla="val 20799"/>
            </a:avLst>
          </a:prstGeom>
          <a:solidFill>
            <a:srgbClr val="CCFFFF"/>
          </a:solidFill>
          <a:ln w="25400">
            <a:solidFill>
              <a:schemeClr val="accent1">
                <a:lumMod val="50000"/>
              </a:schemeClr>
            </a:solid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フレックスタイム制度</a:t>
            </a: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lnSpc>
                <a:spcPts val="300"/>
              </a:lnSpc>
              <a:spcBef>
                <a:spcPts val="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r>
              <a:rPr lang="ja-JP" altLang="en-US" sz="1400" kern="100" dirty="0">
                <a:latin typeface="HG丸ｺﾞｼｯｸM-PRO" panose="020F0600000000000000" pitchFamily="50" charset="-128"/>
                <a:ea typeface="HG丸ｺﾞｼｯｸM-PRO" panose="020F0600000000000000" pitchFamily="50" charset="-128"/>
                <a:cs typeface="Times New Roman"/>
              </a:rPr>
              <a:t>職員のより柔軟な働き方を進めるため、導入の具体化に向け検討（令和３年度中）</a:t>
            </a:r>
            <a:endParaRPr lang="en-US" altLang="ja-JP" sz="1400" kern="100" dirty="0">
              <a:latin typeface="HG丸ｺﾞｼｯｸM-PRO" panose="020F0600000000000000" pitchFamily="50" charset="-128"/>
              <a:ea typeface="HG丸ｺﾞｼｯｸM-PRO" panose="020F0600000000000000" pitchFamily="50" charset="-128"/>
              <a:cs typeface="Times New Roman"/>
            </a:endParaRPr>
          </a:p>
        </p:txBody>
      </p:sp>
      <p:sp>
        <p:nvSpPr>
          <p:cNvPr id="20" name="テキスト ボックス 2"/>
          <p:cNvSpPr txBox="1"/>
          <p:nvPr/>
        </p:nvSpPr>
        <p:spPr>
          <a:xfrm>
            <a:off x="167628" y="513026"/>
            <a:ext cx="1197148" cy="433387"/>
          </a:xfrm>
          <a:prstGeom prst="rect">
            <a:avLst/>
          </a:prstGeom>
          <a:solidFill>
            <a:schemeClr val="lt1"/>
          </a:solidFill>
          <a:ln w="6350">
            <a:solidFill>
              <a:prstClr val="black"/>
            </a:solidFill>
          </a:ln>
        </p:spPr>
        <p:txBody>
          <a:bodyPr wrap="none"/>
          <a:lstStyle/>
          <a:p>
            <a:pPr algn="ctr">
              <a:spcAft>
                <a:spcPts val="0"/>
              </a:spcAft>
              <a:defRPr/>
            </a:pPr>
            <a:r>
              <a:rPr lang="ja-JP" altLang="en-US" sz="2000" kern="100" dirty="0">
                <a:latin typeface="游明朝" panose="02020400000000000000" pitchFamily="18" charset="-128"/>
                <a:ea typeface="HG丸ｺﾞｼｯｸM-PRO" panose="020F0600000000000000" pitchFamily="50" charset="-128"/>
                <a:cs typeface="Times New Roman" panose="02020603050405020304" pitchFamily="18" charset="0"/>
              </a:rPr>
              <a:t>重点項目</a:t>
            </a:r>
            <a:endParaRPr 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テキスト ボックス 20"/>
          <p:cNvSpPr txBox="1"/>
          <p:nvPr/>
        </p:nvSpPr>
        <p:spPr>
          <a:xfrm>
            <a:off x="6529135" y="3936322"/>
            <a:ext cx="2428297" cy="215444"/>
          </a:xfrm>
          <a:prstGeom prst="rect">
            <a:avLst/>
          </a:prstGeom>
          <a:noFill/>
        </p:spPr>
        <p:txBody>
          <a:bodyPr wrap="square" rtlCol="0">
            <a:spAutoFit/>
          </a:bodyPr>
          <a:lstStyle/>
          <a:p>
            <a:pPr algn="r"/>
            <a:r>
              <a:rPr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職員アンケート（</a:t>
            </a:r>
            <a:r>
              <a:rPr kumimoji="1" lang="en-US" altLang="ja-JP" sz="800" dirty="0">
                <a:latin typeface="HG丸ｺﾞｼｯｸM-PRO" panose="020F0600000000000000" pitchFamily="50" charset="-128"/>
                <a:ea typeface="HG丸ｺﾞｼｯｸM-PRO" panose="020F0600000000000000" pitchFamily="50" charset="-128"/>
              </a:rPr>
              <a:t>R2.7</a:t>
            </a:r>
            <a:r>
              <a:rPr kumimoji="1" lang="ja-JP" altLang="en-US" sz="800" dirty="0">
                <a:latin typeface="HG丸ｺﾞｼｯｸM-PRO" panose="020F0600000000000000" pitchFamily="50" charset="-128"/>
                <a:ea typeface="HG丸ｺﾞｼｯｸM-PRO" panose="020F0600000000000000" pitchFamily="50" charset="-128"/>
              </a:rPr>
              <a:t>実施）結果</a:t>
            </a:r>
          </a:p>
        </p:txBody>
      </p:sp>
      <p:sp>
        <p:nvSpPr>
          <p:cNvPr id="25" name="テキスト ボックス 24"/>
          <p:cNvSpPr txBox="1"/>
          <p:nvPr/>
        </p:nvSpPr>
        <p:spPr>
          <a:xfrm>
            <a:off x="6493098" y="6415654"/>
            <a:ext cx="2428297" cy="215444"/>
          </a:xfrm>
          <a:prstGeom prst="rect">
            <a:avLst/>
          </a:prstGeom>
          <a:noFill/>
        </p:spPr>
        <p:txBody>
          <a:bodyPr wrap="square" rtlCol="0">
            <a:spAutoFit/>
          </a:bodyPr>
          <a:lstStyle/>
          <a:p>
            <a:pPr algn="r"/>
            <a:r>
              <a:rPr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職員アンケート（</a:t>
            </a:r>
            <a:r>
              <a:rPr kumimoji="1" lang="en-US" altLang="ja-JP" sz="800" dirty="0">
                <a:latin typeface="HG丸ｺﾞｼｯｸM-PRO" panose="020F0600000000000000" pitchFamily="50" charset="-128"/>
                <a:ea typeface="HG丸ｺﾞｼｯｸM-PRO" panose="020F0600000000000000" pitchFamily="50" charset="-128"/>
              </a:rPr>
              <a:t>R2.7</a:t>
            </a:r>
            <a:r>
              <a:rPr kumimoji="1" lang="ja-JP" altLang="en-US" sz="800" dirty="0">
                <a:latin typeface="HG丸ｺﾞｼｯｸM-PRO" panose="020F0600000000000000" pitchFamily="50" charset="-128"/>
                <a:ea typeface="HG丸ｺﾞｼｯｸM-PRO" panose="020F0600000000000000" pitchFamily="50" charset="-128"/>
              </a:rPr>
              <a:t>実施）結果</a:t>
            </a:r>
          </a:p>
        </p:txBody>
      </p:sp>
      <p:sp>
        <p:nvSpPr>
          <p:cNvPr id="2" name="スライド番号プレースホルダー 1"/>
          <p:cNvSpPr>
            <a:spLocks noGrp="1"/>
          </p:cNvSpPr>
          <p:nvPr>
            <p:ph type="sldNum" sz="quarter" idx="12"/>
          </p:nvPr>
        </p:nvSpPr>
        <p:spPr>
          <a:xfrm>
            <a:off x="7044293" y="6445883"/>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9</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466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112" y="419737"/>
            <a:ext cx="9030269"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t>勤務時間の柔軟化（２）</a:t>
            </a:r>
            <a:endParaRPr lang="ja-JP" altLang="ja-JP" sz="2400" dirty="0"/>
          </a:p>
        </p:txBody>
      </p:sp>
      <p:sp>
        <p:nvSpPr>
          <p:cNvPr id="4098" name="Oval 4"/>
          <p:cNvSpPr>
            <a:spLocks noChangeArrowheads="1"/>
          </p:cNvSpPr>
          <p:nvPr/>
        </p:nvSpPr>
        <p:spPr bwMode="auto">
          <a:xfrm>
            <a:off x="62114" y="1145166"/>
            <a:ext cx="8962626" cy="747583"/>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4099" name="Text Box 5"/>
          <p:cNvSpPr txBox="1">
            <a:spLocks noChangeArrowheads="1"/>
          </p:cNvSpPr>
          <p:nvPr/>
        </p:nvSpPr>
        <p:spPr bwMode="auto">
          <a:xfrm>
            <a:off x="702326" y="1165014"/>
            <a:ext cx="779287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2000" b="1" dirty="0">
                <a:ea typeface="HG丸ｺﾞｼｯｸM-PRO" panose="020F0600000000000000" pitchFamily="50" charset="-128"/>
              </a:rPr>
              <a:t>あらかじめ予定している時間外勤務を勤務時間に変更することで職員の健康保持を図る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ea typeface="HG丸ｺﾞｼｯｸM-PRO" panose="020F0600000000000000" pitchFamily="50" charset="-128"/>
              </a:rPr>
              <a:t>柔軟な働き方の実施～新しい生活様式の実践～</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3" name="AutoShape 6"/>
          <p:cNvSpPr>
            <a:spLocks noChangeArrowheads="1"/>
          </p:cNvSpPr>
          <p:nvPr/>
        </p:nvSpPr>
        <p:spPr bwMode="auto">
          <a:xfrm>
            <a:off x="177420" y="1992799"/>
            <a:ext cx="8847319" cy="4833301"/>
          </a:xfrm>
          <a:prstGeom prst="roundRect">
            <a:avLst>
              <a:gd name="adj" fmla="val 2390"/>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None/>
              <a:defRPr/>
            </a:pP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勤務時間の割振り変更</a:t>
            </a: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対象職員</a:t>
            </a:r>
          </a:p>
          <a:p>
            <a:pPr lvl="1" eaLnBrk="1" hangingPunct="1">
              <a:spcBef>
                <a:spcPct val="5000"/>
              </a:spcBef>
              <a:buFontTx/>
              <a:buNone/>
              <a:defRPr/>
            </a:pPr>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早朝・夜間に行うイベントの開催準備、住民説明会等、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あらかじめ予定させている勤務時間外の</a:t>
            </a:r>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業務を、</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正規の</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勤務時間とする割振り変更を希望する職員</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勤務時間</a:t>
            </a:r>
          </a:p>
          <a:p>
            <a:pPr lvl="1" eaLnBrk="1" hangingPunct="1">
              <a:spcBef>
                <a:spcPct val="5000"/>
              </a:spcBef>
              <a:buFontTx/>
              <a:buNone/>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一番早い勤務時間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分（休憩時間：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12</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800"/>
              </a:lnSpc>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一番遅い勤務時間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13</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22</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分（休憩時間：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16</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800"/>
              </a:lnSpc>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日の勤務時間は</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7</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分とし、</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分単位で指定</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AutoShape 6"/>
          <p:cNvSpPr>
            <a:spLocks noChangeArrowheads="1"/>
          </p:cNvSpPr>
          <p:nvPr/>
        </p:nvSpPr>
        <p:spPr bwMode="auto">
          <a:xfrm>
            <a:off x="4964216" y="2486083"/>
            <a:ext cx="3920476" cy="3024103"/>
          </a:xfrm>
          <a:prstGeom prst="roundRect">
            <a:avLst>
              <a:gd name="adj" fmla="val 5951"/>
            </a:avLst>
          </a:prstGeom>
          <a:noFill/>
          <a:ln w="25400">
            <a:no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実施状況</a:t>
            </a: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700"/>
              </a:lnSpc>
              <a:spcBef>
                <a:spcPct val="5000"/>
              </a:spcBef>
              <a:buFontTx/>
              <a:buNone/>
              <a:defRPr/>
            </a:pP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（具体例）</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・申請の夜間受付</a:t>
            </a: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・夜間セミナーの開催</a:t>
            </a: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・府民との河川等清掃活動</a:t>
            </a: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・民間団体との定例会</a:t>
            </a:r>
            <a:endParaRPr lang="en-US" altLang="ja-JP" sz="1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312831" y="5305647"/>
            <a:ext cx="8571861" cy="1424977"/>
          </a:xfrm>
          <a:prstGeom prst="rect">
            <a:avLst/>
          </a:prstGeom>
        </p:spPr>
      </p:pic>
      <p:sp>
        <p:nvSpPr>
          <p:cNvPr id="2" name="正方形/長方形 1"/>
          <p:cNvSpPr/>
          <p:nvPr/>
        </p:nvSpPr>
        <p:spPr>
          <a:xfrm>
            <a:off x="312831" y="5571710"/>
            <a:ext cx="8553174" cy="1158914"/>
          </a:xfrm>
          <a:prstGeom prst="rect">
            <a:avLst/>
          </a:prstGeom>
          <a:noFill/>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graphicFrame>
        <p:nvGraphicFramePr>
          <p:cNvPr id="17" name="グラフ 16"/>
          <p:cNvGraphicFramePr>
            <a:graphicFrameLocks/>
          </p:cNvGraphicFramePr>
          <p:nvPr>
            <p:extLst>
              <p:ext uri="{D42A27DB-BD31-4B8C-83A1-F6EECF244321}">
                <p14:modId xmlns:p14="http://schemas.microsoft.com/office/powerpoint/2010/main" val="3723921176"/>
              </p:ext>
            </p:extLst>
          </p:nvPr>
        </p:nvGraphicFramePr>
        <p:xfrm>
          <a:off x="5227777" y="2801814"/>
          <a:ext cx="3428487" cy="1240077"/>
        </p:xfrm>
        <a:graphic>
          <a:graphicData uri="http://schemas.openxmlformats.org/drawingml/2006/chart">
            <c:chart xmlns:c="http://schemas.openxmlformats.org/drawingml/2006/chart" xmlns:r="http://schemas.openxmlformats.org/officeDocument/2006/relationships" r:id="rId4"/>
          </a:graphicData>
        </a:graphic>
      </p:graphicFrame>
      <p:sp>
        <p:nvSpPr>
          <p:cNvPr id="5" name="テキスト ボックス 4"/>
          <p:cNvSpPr txBox="1"/>
          <p:nvPr/>
        </p:nvSpPr>
        <p:spPr>
          <a:xfrm>
            <a:off x="5691991" y="3928047"/>
            <a:ext cx="3009157" cy="323165"/>
          </a:xfrm>
          <a:prstGeom prst="rect">
            <a:avLst/>
          </a:prstGeom>
          <a:noFill/>
        </p:spPr>
        <p:txBody>
          <a:bodyPr wrap="none" rtlCol="0">
            <a:spAutoFit/>
          </a:bodyPr>
          <a:lstStyle/>
          <a:p>
            <a:pPr>
              <a:lnSpc>
                <a:spcPts val="900"/>
              </a:lnSpc>
            </a:pPr>
            <a:r>
              <a:rPr lang="ja-JP" altLang="en-US" sz="1100" dirty="0"/>
              <a:t> </a:t>
            </a:r>
            <a:r>
              <a:rPr kumimoji="1" lang="en-US" altLang="ja-JP" sz="1100" dirty="0"/>
              <a:t>H28</a:t>
            </a:r>
            <a:r>
              <a:rPr kumimoji="1" lang="ja-JP" altLang="en-US" sz="1100" dirty="0"/>
              <a:t>　</a:t>
            </a:r>
            <a:r>
              <a:rPr lang="ja-JP" altLang="en-US" sz="1100" dirty="0"/>
              <a:t>　 </a:t>
            </a:r>
            <a:r>
              <a:rPr kumimoji="1" lang="en-US" altLang="ja-JP" sz="1100" dirty="0"/>
              <a:t>H29</a:t>
            </a:r>
            <a:r>
              <a:rPr kumimoji="1" lang="ja-JP" altLang="en-US" sz="1100" dirty="0"/>
              <a:t>　　  </a:t>
            </a:r>
            <a:r>
              <a:rPr kumimoji="1" lang="en-US" altLang="ja-JP" sz="1100" dirty="0"/>
              <a:t>H30</a:t>
            </a:r>
            <a:r>
              <a:rPr kumimoji="1" lang="ja-JP" altLang="en-US" sz="1100" dirty="0"/>
              <a:t>　　  </a:t>
            </a:r>
            <a:r>
              <a:rPr lang="en-US" altLang="ja-JP" sz="1100" dirty="0"/>
              <a:t>R</a:t>
            </a:r>
            <a:r>
              <a:rPr kumimoji="1" lang="en-US" altLang="ja-JP" sz="1100" dirty="0"/>
              <a:t>1</a:t>
            </a:r>
            <a:r>
              <a:rPr kumimoji="1" lang="ja-JP" altLang="en-US" sz="1100" dirty="0"/>
              <a:t>　　　</a:t>
            </a:r>
            <a:r>
              <a:rPr kumimoji="1" lang="en-US" altLang="ja-JP" sz="1100" dirty="0"/>
              <a:t>R2</a:t>
            </a:r>
          </a:p>
          <a:p>
            <a:pPr>
              <a:lnSpc>
                <a:spcPts val="900"/>
              </a:lnSpc>
            </a:pPr>
            <a:r>
              <a:rPr lang="en-US" altLang="ja-JP" sz="800" dirty="0"/>
              <a:t>(1-3</a:t>
            </a:r>
            <a:r>
              <a:rPr lang="ja-JP" altLang="en-US" sz="800" dirty="0"/>
              <a:t>月</a:t>
            </a:r>
            <a:r>
              <a:rPr lang="en-US" altLang="ja-JP" sz="800" dirty="0"/>
              <a:t>)</a:t>
            </a:r>
            <a:r>
              <a:rPr lang="ja-JP" altLang="en-US" sz="800" dirty="0"/>
              <a:t>　　　　　　　　　　　　　　　　　　　    </a:t>
            </a:r>
            <a:r>
              <a:rPr lang="en-US" altLang="ja-JP" sz="800" dirty="0"/>
              <a:t>(4-2</a:t>
            </a:r>
            <a:r>
              <a:rPr lang="ja-JP" altLang="en-US" sz="800" dirty="0"/>
              <a:t>月</a:t>
            </a:r>
            <a:r>
              <a:rPr lang="en-US" altLang="ja-JP" sz="800" dirty="0"/>
              <a:t>)</a:t>
            </a:r>
            <a:endParaRPr kumimoji="1" lang="ja-JP" altLang="en-US" sz="1100" dirty="0"/>
          </a:p>
        </p:txBody>
      </p:sp>
      <p:sp>
        <p:nvSpPr>
          <p:cNvPr id="15" name="テキスト ボックス 2"/>
          <p:cNvSpPr txBox="1"/>
          <p:nvPr/>
        </p:nvSpPr>
        <p:spPr>
          <a:xfrm>
            <a:off x="167628" y="513026"/>
            <a:ext cx="1197148" cy="433387"/>
          </a:xfrm>
          <a:prstGeom prst="rect">
            <a:avLst/>
          </a:prstGeom>
          <a:solidFill>
            <a:schemeClr val="lt1"/>
          </a:solidFill>
          <a:ln w="6350">
            <a:solidFill>
              <a:prstClr val="black"/>
            </a:solidFill>
          </a:ln>
        </p:spPr>
        <p:txBody>
          <a:bodyPr wrap="none"/>
          <a:lstStyle/>
          <a:p>
            <a:pPr algn="ctr">
              <a:spcAft>
                <a:spcPts val="0"/>
              </a:spcAft>
              <a:defRPr/>
            </a:pPr>
            <a:r>
              <a:rPr lang="ja-JP" altLang="en-US" sz="2000" kern="100" dirty="0">
                <a:latin typeface="游明朝" panose="02020400000000000000" pitchFamily="18" charset="-128"/>
                <a:ea typeface="HG丸ｺﾞｼｯｸM-PRO" panose="020F0600000000000000" pitchFamily="50" charset="-128"/>
                <a:cs typeface="Times New Roman" panose="02020603050405020304" pitchFamily="18" charset="0"/>
              </a:rPr>
              <a:t>重点項目</a:t>
            </a:r>
            <a:endParaRPr 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7037363" y="6365499"/>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10</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40154274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AutoShape 6"/>
          <p:cNvSpPr>
            <a:spLocks noChangeArrowheads="1"/>
          </p:cNvSpPr>
          <p:nvPr/>
        </p:nvSpPr>
        <p:spPr bwMode="auto">
          <a:xfrm>
            <a:off x="69547" y="4205715"/>
            <a:ext cx="9019651" cy="2568745"/>
          </a:xfrm>
          <a:prstGeom prst="roundRect">
            <a:avLst>
              <a:gd name="adj" fmla="val 7831"/>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今後の予定（定着化に向けた取組み）</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ja-JP" altLang="en-US" sz="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端末機を配備し、モデル所属（テレワーク重点課）による重点実施</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・公募によりモデル所属（テレワーク重点課）を選定</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・緊急テレワークシステムを使用できない職員に</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端末機を配備</a:t>
            </a:r>
          </a:p>
        </p:txBody>
      </p:sp>
      <p:sp>
        <p:nvSpPr>
          <p:cNvPr id="11" name="正方形/長方形 10"/>
          <p:cNvSpPr/>
          <p:nvPr/>
        </p:nvSpPr>
        <p:spPr>
          <a:xfrm>
            <a:off x="21169" y="419737"/>
            <a:ext cx="9081886"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mn-ea"/>
              </a:rPr>
              <a:t>テレワーク　～ 在宅勤務の</a:t>
            </a:r>
            <a:r>
              <a:rPr lang="ja-JP" altLang="en-US" sz="2400" b="1" dirty="0">
                <a:solidFill>
                  <a:schemeClr val="bg1"/>
                </a:solidFill>
                <a:latin typeface="+mn-ea"/>
              </a:rPr>
              <a:t>定着 ～</a:t>
            </a:r>
            <a:endParaRPr lang="ja-JP" altLang="ja-JP" sz="2400" b="1" dirty="0">
              <a:solidFill>
                <a:schemeClr val="bg1"/>
              </a:solidFill>
              <a:latin typeface="+mn-ea"/>
            </a:endParaRPr>
          </a:p>
        </p:txBody>
      </p:sp>
      <p:sp>
        <p:nvSpPr>
          <p:cNvPr id="4098" name="Oval 4"/>
          <p:cNvSpPr>
            <a:spLocks noChangeArrowheads="1"/>
          </p:cNvSpPr>
          <p:nvPr/>
        </p:nvSpPr>
        <p:spPr bwMode="auto">
          <a:xfrm>
            <a:off x="21169" y="1104222"/>
            <a:ext cx="9081885" cy="664520"/>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4099" name="Text Box 5"/>
          <p:cNvSpPr txBox="1">
            <a:spLocks noChangeArrowheads="1"/>
          </p:cNvSpPr>
          <p:nvPr/>
        </p:nvSpPr>
        <p:spPr bwMode="auto">
          <a:xfrm>
            <a:off x="726050" y="1183967"/>
            <a:ext cx="83631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ts val="0"/>
              </a:spcBef>
              <a:buNone/>
            </a:pPr>
            <a:r>
              <a:rPr lang="ja-JP" altLang="en-US" sz="1600" b="1" dirty="0">
                <a:latin typeface="HG丸ｺﾞｼｯｸM-PRO" panose="020F0600000000000000" pitchFamily="50" charset="-128"/>
                <a:ea typeface="HG丸ｺﾞｼｯｸM-PRO" panose="020F0600000000000000" pitchFamily="50" charset="-128"/>
              </a:rPr>
              <a:t>今後の</a:t>
            </a:r>
            <a:r>
              <a:rPr lang="en-US" altLang="ja-JP" sz="1600" b="1" dirty="0">
                <a:latin typeface="HG丸ｺﾞｼｯｸM-PRO" panose="020F0600000000000000" pitchFamily="50" charset="-128"/>
                <a:ea typeface="HG丸ｺﾞｼｯｸM-PRO" panose="020F0600000000000000" pitchFamily="50" charset="-128"/>
              </a:rPr>
              <a:t>ICT</a:t>
            </a:r>
            <a:r>
              <a:rPr lang="ja-JP" altLang="en-US" sz="1600" b="1" dirty="0">
                <a:latin typeface="HG丸ｺﾞｼｯｸM-PRO" panose="020F0600000000000000" pitchFamily="50" charset="-128"/>
                <a:ea typeface="HG丸ｺﾞｼｯｸM-PRO" panose="020F0600000000000000" pitchFamily="50" charset="-128"/>
              </a:rPr>
              <a:t>環境の更新を見据え、すべての職員がテレワークを本格実施できるよう、</a:t>
            </a:r>
            <a:endParaRPr lang="en-US" altLang="ja-JP" sz="1600" b="1" dirty="0">
              <a:latin typeface="HG丸ｺﾞｼｯｸM-PRO" panose="020F0600000000000000" pitchFamily="50" charset="-128"/>
              <a:ea typeface="HG丸ｺﾞｼｯｸM-PRO" panose="020F0600000000000000" pitchFamily="50" charset="-128"/>
            </a:endParaRPr>
          </a:p>
          <a:p>
            <a:pPr algn="ctr">
              <a:spcBef>
                <a:spcPts val="0"/>
              </a:spcBef>
              <a:buNone/>
            </a:pPr>
            <a:r>
              <a:rPr lang="ja-JP" altLang="en-US" sz="1600" b="1" dirty="0">
                <a:latin typeface="HG丸ｺﾞｼｯｸM-PRO" panose="020F0600000000000000" pitchFamily="50" charset="-128"/>
                <a:ea typeface="HG丸ｺﾞｼｯｸM-PRO" panose="020F0600000000000000" pitchFamily="50" charset="-128"/>
              </a:rPr>
              <a:t>テレワークの定着化に向け取組みを強化する</a:t>
            </a:r>
          </a:p>
        </p:txBody>
      </p:sp>
      <p:sp>
        <p:nvSpPr>
          <p:cNvPr id="4101" name="Rectangle 2"/>
          <p:cNvSpPr>
            <a:spLocks noGrp="1" noChangeArrowheads="1"/>
          </p:cNvSpPr>
          <p:nvPr>
            <p:ph type="title"/>
          </p:nvPr>
        </p:nvSpPr>
        <p:spPr>
          <a:xfrm>
            <a:off x="-1" y="-16614"/>
            <a:ext cx="8038531" cy="436562"/>
          </a:xfrm>
        </p:spPr>
        <p:txBody>
          <a:bodyPr>
            <a:normAutofit fontScale="90000"/>
          </a:bodyPr>
          <a:lstStyle/>
          <a:p>
            <a:r>
              <a:rPr lang="ja-JP" altLang="en-US" sz="2600" b="1" dirty="0">
                <a:ea typeface="HG丸ｺﾞｼｯｸM-PRO" panose="020F0600000000000000" pitchFamily="50" charset="-128"/>
              </a:rPr>
              <a:t>柔軟な働き方の実施～</a:t>
            </a:r>
            <a:r>
              <a:rPr lang="ja-JP" altLang="en-US" sz="2600" b="1" dirty="0">
                <a:latin typeface="HG丸ｺﾞｼｯｸM-PRO" panose="020F0600000000000000" pitchFamily="50" charset="-128"/>
                <a:ea typeface="HG丸ｺﾞｼｯｸM-PRO" panose="020F0600000000000000" pitchFamily="50" charset="-128"/>
              </a:rPr>
              <a:t>新しい生活様式の実践</a:t>
            </a:r>
            <a:r>
              <a:rPr lang="ja-JP" altLang="en-US" sz="2600" b="1" dirty="0">
                <a:ea typeface="HG丸ｺﾞｼｯｸM-PRO" panose="020F0600000000000000" pitchFamily="50" charset="-128"/>
              </a:rPr>
              <a:t>～</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2" name="テキスト ボックス 2"/>
          <p:cNvSpPr txBox="1"/>
          <p:nvPr/>
        </p:nvSpPr>
        <p:spPr>
          <a:xfrm>
            <a:off x="167628" y="513026"/>
            <a:ext cx="1210796" cy="433387"/>
          </a:xfrm>
          <a:prstGeom prst="rect">
            <a:avLst/>
          </a:prstGeom>
          <a:solidFill>
            <a:schemeClr val="lt1"/>
          </a:solidFill>
          <a:ln w="6350">
            <a:solidFill>
              <a:prstClr val="black"/>
            </a:solidFill>
          </a:ln>
        </p:spPr>
        <p:txBody>
          <a:bodyPr wrap="none"/>
          <a:lstStyle/>
          <a:p>
            <a:pPr algn="ctr">
              <a:spcAft>
                <a:spcPts val="0"/>
              </a:spcAft>
              <a:defRPr/>
            </a:pPr>
            <a:r>
              <a:rPr lang="ja-JP" altLang="en-US" sz="2000" kern="100" dirty="0">
                <a:latin typeface="游明朝" panose="02020400000000000000" pitchFamily="18" charset="-128"/>
                <a:ea typeface="HG丸ｺﾞｼｯｸM-PRO" panose="020F0600000000000000" pitchFamily="50" charset="-128"/>
                <a:cs typeface="Times New Roman" panose="02020603050405020304" pitchFamily="18" charset="0"/>
              </a:rPr>
              <a:t>重点項目</a:t>
            </a:r>
            <a:endParaRPr 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2" name="AutoShape 6"/>
          <p:cNvSpPr>
            <a:spLocks noChangeArrowheads="1"/>
          </p:cNvSpPr>
          <p:nvPr/>
        </p:nvSpPr>
        <p:spPr bwMode="auto">
          <a:xfrm>
            <a:off x="69547" y="1812392"/>
            <a:ext cx="9019651" cy="2310866"/>
          </a:xfrm>
          <a:prstGeom prst="roundRect">
            <a:avLst>
              <a:gd name="adj" fmla="val 7831"/>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3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実施方法</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緊急テレワークシステムを活用（</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R2.</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（登録者数：</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3,362</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名（令和３年３月３日時点）</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a:buNone/>
              <a:defRPr/>
            </a:pPr>
            <a:endParaRPr lang="en-US" altLang="ja-JP" sz="2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2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定着化に向けた今後の課題</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私物端末機のない職員や、業務効率にかかる対応</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30" name="表 29"/>
          <p:cNvGraphicFramePr>
            <a:graphicFrameLocks noGrp="1"/>
          </p:cNvGraphicFramePr>
          <p:nvPr>
            <p:extLst>
              <p:ext uri="{D42A27DB-BD31-4B8C-83A1-F6EECF244321}">
                <p14:modId xmlns:p14="http://schemas.microsoft.com/office/powerpoint/2010/main" val="93528092"/>
              </p:ext>
            </p:extLst>
          </p:nvPr>
        </p:nvGraphicFramePr>
        <p:xfrm>
          <a:off x="4850693" y="4867067"/>
          <a:ext cx="3640804" cy="1230886"/>
        </p:xfrm>
        <a:graphic>
          <a:graphicData uri="http://schemas.openxmlformats.org/drawingml/2006/table">
            <a:tbl>
              <a:tblPr firstRow="1" bandRow="1">
                <a:tableStyleId>{5C22544A-7EE6-4342-B048-85BDC9FD1C3A}</a:tableStyleId>
              </a:tblPr>
              <a:tblGrid>
                <a:gridCol w="306709">
                  <a:extLst>
                    <a:ext uri="{9D8B030D-6E8A-4147-A177-3AD203B41FA5}">
                      <a16:colId xmlns:a16="http://schemas.microsoft.com/office/drawing/2014/main" val="1433066491"/>
                    </a:ext>
                  </a:extLst>
                </a:gridCol>
                <a:gridCol w="908682">
                  <a:extLst>
                    <a:ext uri="{9D8B030D-6E8A-4147-A177-3AD203B41FA5}">
                      <a16:colId xmlns:a16="http://schemas.microsoft.com/office/drawing/2014/main" val="2601316179"/>
                    </a:ext>
                  </a:extLst>
                </a:gridCol>
                <a:gridCol w="1066907">
                  <a:extLst>
                    <a:ext uri="{9D8B030D-6E8A-4147-A177-3AD203B41FA5}">
                      <a16:colId xmlns:a16="http://schemas.microsoft.com/office/drawing/2014/main" val="1407143709"/>
                    </a:ext>
                  </a:extLst>
                </a:gridCol>
                <a:gridCol w="1358506">
                  <a:extLst>
                    <a:ext uri="{9D8B030D-6E8A-4147-A177-3AD203B41FA5}">
                      <a16:colId xmlns:a16="http://schemas.microsoft.com/office/drawing/2014/main" val="3043525697"/>
                    </a:ext>
                  </a:extLst>
                </a:gridCol>
              </a:tblGrid>
              <a:tr h="206763">
                <a:tc rowSpan="3">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strike="noStrike" baseline="0" dirty="0">
                          <a:solidFill>
                            <a:schemeClr val="tx1"/>
                          </a:solidFill>
                          <a:latin typeface="Meiryo UI" panose="020B0604030504040204" pitchFamily="50" charset="-128"/>
                          <a:ea typeface="Meiryo UI" panose="020B0604030504040204" pitchFamily="50" charset="-128"/>
                        </a:rPr>
                        <a:t>重点実施</a:t>
                      </a:r>
                    </a:p>
                  </a:txBody>
                  <a:tcPr marL="0" marR="0" vert="eaVert" anchor="ctr">
                    <a:solidFill>
                      <a:schemeClr val="accent1">
                        <a:lumMod val="20000"/>
                        <a:lumOff val="80000"/>
                      </a:schemeClr>
                    </a:solidFill>
                  </a:tcPr>
                </a:tc>
                <a:tc>
                  <a:txBody>
                    <a:bodyPr/>
                    <a:lstStyle/>
                    <a:p>
                      <a:pPr algn="ctr"/>
                      <a:endParaRPr kumimoji="1" lang="ja-JP" altLang="en-US" sz="1000" b="1" strike="noStrike" baseline="0" dirty="0">
                        <a:solidFill>
                          <a:schemeClr val="tx1"/>
                        </a:solidFill>
                        <a:latin typeface="Meiryo UI" panose="020B0604030504040204" pitchFamily="50" charset="-128"/>
                        <a:ea typeface="Meiryo UI" panose="020B0604030504040204" pitchFamily="50" charset="-128"/>
                      </a:endParaRPr>
                    </a:p>
                  </a:txBody>
                  <a:tcPr marL="0" marR="0" vert="eaVert" anchor="ctr">
                    <a:solidFill>
                      <a:schemeClr val="accent1">
                        <a:lumMod val="20000"/>
                        <a:lumOff val="80000"/>
                      </a:schemeClr>
                    </a:solidFill>
                  </a:tcPr>
                </a:tc>
                <a:tc>
                  <a:txBody>
                    <a:bodyPr/>
                    <a:lstStyle/>
                    <a:p>
                      <a:pPr algn="ctr">
                        <a:lnSpc>
                          <a:spcPts val="700"/>
                        </a:lnSpc>
                      </a:pPr>
                      <a:r>
                        <a:rPr kumimoji="1" lang="ja-JP" altLang="en-US" sz="1000" dirty="0">
                          <a:solidFill>
                            <a:schemeClr val="tx1"/>
                          </a:solidFill>
                          <a:latin typeface="Meiryo UI" panose="020B0604030504040204" pitchFamily="50" charset="-128"/>
                          <a:ea typeface="Meiryo UI" panose="020B0604030504040204" pitchFamily="50" charset="-128"/>
                        </a:rPr>
                        <a:t>Ｒ</a:t>
                      </a:r>
                      <a:r>
                        <a:rPr kumimoji="1" lang="en-US" altLang="ja-JP" sz="1000" dirty="0">
                          <a:solidFill>
                            <a:schemeClr val="tx1"/>
                          </a:solidFill>
                          <a:latin typeface="Meiryo UI" panose="020B0604030504040204" pitchFamily="50" charset="-128"/>
                          <a:ea typeface="Meiryo UI" panose="020B0604030504040204" pitchFamily="50" charset="-128"/>
                        </a:rPr>
                        <a:t>3.4</a:t>
                      </a:r>
                      <a:r>
                        <a:rPr kumimoji="1" lang="ja-JP" altLang="en-US" sz="1000" dirty="0">
                          <a:solidFill>
                            <a:schemeClr val="tx1"/>
                          </a:solidFill>
                          <a:latin typeface="Meiryo UI" panose="020B0604030504040204" pitchFamily="50" charset="-128"/>
                          <a:ea typeface="Meiryo UI" panose="020B0604030504040204" pitchFamily="50" charset="-128"/>
                        </a:rPr>
                        <a:t>～</a:t>
                      </a:r>
                      <a:r>
                        <a:rPr kumimoji="1" lang="en-US" altLang="ja-JP" sz="1000" dirty="0">
                          <a:solidFill>
                            <a:schemeClr val="tx1"/>
                          </a:solidFill>
                          <a:latin typeface="Meiryo UI" panose="020B0604030504040204" pitchFamily="50" charset="-128"/>
                          <a:ea typeface="Meiryo UI" panose="020B0604030504040204" pitchFamily="50" charset="-128"/>
                        </a:rPr>
                        <a:t>7</a:t>
                      </a:r>
                      <a:endParaRPr kumimoji="1" lang="ja-JP" altLang="en-US" sz="1000" dirty="0">
                        <a:solidFill>
                          <a:schemeClr val="tx1"/>
                        </a:solidFill>
                        <a:latin typeface="Meiryo UI" panose="020B0604030504040204" pitchFamily="50" charset="-128"/>
                        <a:ea typeface="Meiryo UI" panose="020B0604030504040204" pitchFamily="50" charset="-128"/>
                      </a:endParaRPr>
                    </a:p>
                  </a:txBody>
                  <a:tcPr marL="0" marR="0" anchor="ctr">
                    <a:solidFill>
                      <a:schemeClr val="accent1">
                        <a:lumMod val="20000"/>
                        <a:lumOff val="80000"/>
                      </a:schemeClr>
                    </a:solidFill>
                  </a:tcPr>
                </a:tc>
                <a:tc>
                  <a:txBody>
                    <a:bodyPr/>
                    <a:lstStyle/>
                    <a:p>
                      <a:pPr algn="ctr">
                        <a:lnSpc>
                          <a:spcPts val="700"/>
                        </a:lnSpc>
                      </a:pPr>
                      <a:r>
                        <a:rPr kumimoji="1" lang="ja-JP" altLang="en-US" sz="1000" dirty="0">
                          <a:solidFill>
                            <a:schemeClr val="tx1"/>
                          </a:solidFill>
                          <a:latin typeface="Meiryo UI" panose="020B0604030504040204" pitchFamily="50" charset="-128"/>
                          <a:ea typeface="Meiryo UI" panose="020B0604030504040204" pitchFamily="50" charset="-128"/>
                        </a:rPr>
                        <a:t>Ｒ</a:t>
                      </a:r>
                      <a:r>
                        <a:rPr kumimoji="1" lang="en-US" altLang="ja-JP" sz="1000" dirty="0">
                          <a:solidFill>
                            <a:schemeClr val="tx1"/>
                          </a:solidFill>
                          <a:latin typeface="Meiryo UI" panose="020B0604030504040204" pitchFamily="50" charset="-128"/>
                          <a:ea typeface="Meiryo UI" panose="020B0604030504040204" pitchFamily="50" charset="-128"/>
                        </a:rPr>
                        <a:t>3.</a:t>
                      </a:r>
                      <a:r>
                        <a:rPr kumimoji="1" lang="ja-JP" altLang="en-US" sz="1000" dirty="0">
                          <a:solidFill>
                            <a:schemeClr val="tx1"/>
                          </a:solidFill>
                          <a:latin typeface="Meiryo UI" panose="020B0604030504040204" pitchFamily="50" charset="-128"/>
                          <a:ea typeface="Meiryo UI" panose="020B0604030504040204" pitchFamily="50" charset="-128"/>
                        </a:rPr>
                        <a:t>８～</a:t>
                      </a:r>
                    </a:p>
                  </a:txBody>
                  <a:tcPr marL="0" marR="0" anchor="ctr">
                    <a:solidFill>
                      <a:schemeClr val="accent1">
                        <a:lumMod val="20000"/>
                        <a:lumOff val="80000"/>
                      </a:schemeClr>
                    </a:solidFill>
                  </a:tcPr>
                </a:tc>
                <a:extLst>
                  <a:ext uri="{0D108BD9-81ED-4DB2-BD59-A6C34878D82A}">
                    <a16:rowId xmlns:a16="http://schemas.microsoft.com/office/drawing/2014/main" val="1912982736"/>
                  </a:ext>
                </a:extLst>
              </a:tr>
              <a:tr h="552114">
                <a:tc vMerge="1">
                  <a:txBody>
                    <a:bodyPr/>
                    <a:lstStyle/>
                    <a:p>
                      <a:pPr algn="ctr">
                        <a:lnSpc>
                          <a:spcPct val="100000"/>
                        </a:lnSpc>
                      </a:pPr>
                      <a:endParaRPr kumimoji="1" lang="ja-JP" altLang="en-US" sz="1000" b="0" strike="sngStrike" baseline="0" dirty="0">
                        <a:solidFill>
                          <a:schemeClr val="tx1"/>
                        </a:solidFill>
                        <a:latin typeface="Meiryo UI" panose="020B0604030504040204" pitchFamily="50" charset="-128"/>
                        <a:ea typeface="Meiryo UI" panose="020B0604030504040204" pitchFamily="50" charset="-128"/>
                      </a:endParaRPr>
                    </a:p>
                  </a:txBody>
                  <a:tcPr marL="0" marR="0" anchor="ctr"/>
                </a:tc>
                <a:tc>
                  <a:txBody>
                    <a:bodyPr/>
                    <a:lstStyle/>
                    <a:p>
                      <a:pPr algn="ctr">
                        <a:lnSpc>
                          <a:spcPct val="100000"/>
                        </a:lnSpc>
                      </a:pPr>
                      <a:r>
                        <a:rPr kumimoji="1" lang="ja-JP" altLang="en-US" sz="1000" b="0" dirty="0">
                          <a:latin typeface="Meiryo UI" panose="020B0604030504040204" pitchFamily="50" charset="-128"/>
                          <a:ea typeface="Meiryo UI" panose="020B0604030504040204" pitchFamily="50" charset="-128"/>
                        </a:rPr>
                        <a:t>総務部・</a:t>
                      </a:r>
                      <a:endParaRPr kumimoji="1" lang="en-US" altLang="ja-JP" sz="1000" b="0" dirty="0">
                        <a:latin typeface="Meiryo UI" panose="020B0604030504040204" pitchFamily="50" charset="-128"/>
                        <a:ea typeface="Meiryo UI" panose="020B0604030504040204" pitchFamily="50" charset="-128"/>
                      </a:endParaRPr>
                    </a:p>
                    <a:p>
                      <a:pPr algn="ctr">
                        <a:lnSpc>
                          <a:spcPct val="100000"/>
                        </a:lnSpc>
                      </a:pPr>
                      <a:r>
                        <a:rPr kumimoji="1" lang="ja-JP" altLang="en-US" sz="1000" b="0" dirty="0">
                          <a:latin typeface="Meiryo UI" panose="020B0604030504040204" pitchFamily="50" charset="-128"/>
                          <a:ea typeface="Meiryo UI" panose="020B0604030504040204" pitchFamily="50" charset="-128"/>
                        </a:rPr>
                        <a:t>スマートシティ</a:t>
                      </a:r>
                      <a:endParaRPr kumimoji="1" lang="en-US" altLang="ja-JP" sz="1000" b="0" dirty="0">
                        <a:latin typeface="Meiryo UI" panose="020B0604030504040204" pitchFamily="50" charset="-128"/>
                        <a:ea typeface="Meiryo UI" panose="020B0604030504040204" pitchFamily="50" charset="-128"/>
                      </a:endParaRPr>
                    </a:p>
                    <a:p>
                      <a:pPr algn="ctr">
                        <a:lnSpc>
                          <a:spcPct val="100000"/>
                        </a:lnSpc>
                      </a:pPr>
                      <a:r>
                        <a:rPr kumimoji="1" lang="ja-JP" altLang="en-US" sz="1000" b="0" dirty="0">
                          <a:latin typeface="Meiryo UI" panose="020B0604030504040204" pitchFamily="50" charset="-128"/>
                          <a:ea typeface="Meiryo UI" panose="020B0604030504040204" pitchFamily="50" charset="-128"/>
                        </a:rPr>
                        <a:t>戦略部</a:t>
                      </a:r>
                      <a:endParaRPr kumimoji="1" lang="ja-JP" altLang="en-US" sz="1000" b="0" strike="sngStrike" baseline="0" dirty="0">
                        <a:solidFill>
                          <a:schemeClr val="tx1"/>
                        </a:solidFill>
                        <a:latin typeface="Meiryo UI" panose="020B0604030504040204" pitchFamily="50" charset="-128"/>
                        <a:ea typeface="Meiryo UI" panose="020B0604030504040204" pitchFamily="50" charset="-128"/>
                      </a:endParaRPr>
                    </a:p>
                  </a:txBody>
                  <a:tcPr marL="0" marR="0" marT="0" marB="0" anchor="ctr"/>
                </a:tc>
                <a:tc>
                  <a:txBody>
                    <a:bodyPr/>
                    <a:lstStyle/>
                    <a:p>
                      <a:pPr>
                        <a:lnSpc>
                          <a:spcPts val="700"/>
                        </a:lnSpc>
                      </a:pPr>
                      <a:endParaRPr kumimoji="1" lang="ja-JP" altLang="en-US" sz="1100" dirty="0">
                        <a:latin typeface="Meiryo UI" panose="020B0604030504040204" pitchFamily="50" charset="-128"/>
                        <a:ea typeface="Meiryo UI" panose="020B0604030504040204" pitchFamily="50" charset="-128"/>
                      </a:endParaRPr>
                    </a:p>
                  </a:txBody>
                  <a:tcPr marL="0" marR="0" marT="0" marB="0" anchor="ctr"/>
                </a:tc>
                <a:tc>
                  <a:txBody>
                    <a:bodyPr/>
                    <a:lstStyle/>
                    <a:p>
                      <a:pPr>
                        <a:lnSpc>
                          <a:spcPts val="700"/>
                        </a:lnSpc>
                      </a:pPr>
                      <a:endParaRPr kumimoji="1" lang="ja-JP" altLang="en-US" sz="1100" dirty="0">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182325953"/>
                  </a:ext>
                </a:extLst>
              </a:tr>
              <a:tr h="472009">
                <a:tc v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000" b="0" u="sng" strike="sngStrike" baseline="0" dirty="0">
                        <a:solidFill>
                          <a:srgbClr val="FF0000"/>
                        </a:solidFill>
                        <a:latin typeface="Meiryo UI" panose="020B0604030504040204" pitchFamily="50" charset="-128"/>
                        <a:ea typeface="Meiryo UI" panose="020B0604030504040204" pitchFamily="50" charset="-128"/>
                      </a:endParaRPr>
                    </a:p>
                  </a:txBody>
                  <a:tcPr marL="0" marR="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sng" dirty="0">
                          <a:latin typeface="Meiryo UI" panose="020B0604030504040204" pitchFamily="50" charset="-128"/>
                          <a:ea typeface="Meiryo UI" panose="020B0604030504040204" pitchFamily="50" charset="-128"/>
                        </a:rPr>
                        <a:t>テレワーク</a:t>
                      </a:r>
                      <a:endParaRPr kumimoji="1" lang="en-US" altLang="ja-JP" sz="1000" b="0" u="sng" dirty="0">
                        <a:latin typeface="Meiryo UI" panose="020B0604030504040204" pitchFamily="50" charset="-128"/>
                        <a:ea typeface="Meiryo UI" panose="020B0604030504040204" pitchFamily="50" charset="-128"/>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0" u="sng" dirty="0">
                          <a:latin typeface="Meiryo UI" panose="020B0604030504040204" pitchFamily="50" charset="-128"/>
                          <a:ea typeface="Meiryo UI" panose="020B0604030504040204" pitchFamily="50" charset="-128"/>
                        </a:rPr>
                        <a:t>重点課</a:t>
                      </a:r>
                      <a:endParaRPr kumimoji="1" lang="ja-JP" altLang="en-US" sz="1000" b="0" u="sng" strike="sngStrike" baseline="0" dirty="0">
                        <a:solidFill>
                          <a:srgbClr val="FF0000"/>
                        </a:solidFill>
                        <a:latin typeface="Meiryo UI" panose="020B0604030504040204" pitchFamily="50" charset="-128"/>
                        <a:ea typeface="Meiryo UI" panose="020B0604030504040204" pitchFamily="50" charset="-128"/>
                      </a:endParaRPr>
                    </a:p>
                  </a:txBody>
                  <a:tcPr marL="0" marR="0" marT="0" marB="0" anchor="ctr"/>
                </a:tc>
                <a:tc>
                  <a:txBody>
                    <a:bodyPr/>
                    <a:lstStyle/>
                    <a:p>
                      <a:pPr>
                        <a:lnSpc>
                          <a:spcPts val="700"/>
                        </a:lnSpc>
                      </a:pPr>
                      <a:endParaRPr kumimoji="1" lang="ja-JP" altLang="en-US" sz="1100" dirty="0">
                        <a:latin typeface="Meiryo UI" panose="020B0604030504040204" pitchFamily="50" charset="-128"/>
                        <a:ea typeface="Meiryo UI" panose="020B0604030504040204" pitchFamily="50" charset="-128"/>
                      </a:endParaRPr>
                    </a:p>
                  </a:txBody>
                  <a:tcPr marL="0" marR="0" marT="0" marB="0" anchor="ctr"/>
                </a:tc>
                <a:tc>
                  <a:txBody>
                    <a:bodyPr/>
                    <a:lstStyle/>
                    <a:p>
                      <a:pPr>
                        <a:lnSpc>
                          <a:spcPts val="700"/>
                        </a:lnSpc>
                      </a:pPr>
                      <a:endParaRPr kumimoji="1" lang="ja-JP" altLang="en-US" sz="1100" dirty="0">
                        <a:latin typeface="Meiryo UI" panose="020B0604030504040204" pitchFamily="50" charset="-128"/>
                        <a:ea typeface="Meiryo UI" panose="020B0604030504040204" pitchFamily="50" charset="-128"/>
                      </a:endParaRPr>
                    </a:p>
                  </a:txBody>
                  <a:tcPr marL="0" marR="0" marT="0" marB="0" anchor="ctr"/>
                </a:tc>
                <a:extLst>
                  <a:ext uri="{0D108BD9-81ED-4DB2-BD59-A6C34878D82A}">
                    <a16:rowId xmlns:a16="http://schemas.microsoft.com/office/drawing/2014/main" val="212434472"/>
                  </a:ext>
                </a:extLst>
              </a:tr>
            </a:tbl>
          </a:graphicData>
        </a:graphic>
      </p:graphicFrame>
      <p:sp>
        <p:nvSpPr>
          <p:cNvPr id="31" name="山形 30"/>
          <p:cNvSpPr/>
          <p:nvPr/>
        </p:nvSpPr>
        <p:spPr>
          <a:xfrm>
            <a:off x="6084435" y="5167929"/>
            <a:ext cx="2355442" cy="386341"/>
          </a:xfrm>
          <a:prstGeom prst="chevron">
            <a:avLst>
              <a:gd name="adj" fmla="val 17976"/>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重点実施（予定）</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kumimoji="1" lang="en-US" altLang="ja-JP" sz="1000" dirty="0">
                <a:solidFill>
                  <a:schemeClr val="tx1"/>
                </a:solidFill>
                <a:latin typeface="Meiryo UI" panose="020B0604030504040204" pitchFamily="50" charset="-128"/>
                <a:ea typeface="Meiryo UI" panose="020B0604030504040204" pitchFamily="50" charset="-128"/>
              </a:rPr>
              <a:t>Ex.</a:t>
            </a:r>
            <a:r>
              <a:rPr kumimoji="1" lang="ja-JP" altLang="en-US" sz="1000" dirty="0">
                <a:solidFill>
                  <a:schemeClr val="tx1"/>
                </a:solidFill>
                <a:latin typeface="Meiryo UI" panose="020B0604030504040204" pitchFamily="50" charset="-128"/>
                <a:ea typeface="Meiryo UI" panose="020B0604030504040204" pitchFamily="50" charset="-128"/>
              </a:rPr>
              <a:t>月２回（目標）</a:t>
            </a:r>
          </a:p>
        </p:txBody>
      </p:sp>
      <p:sp>
        <p:nvSpPr>
          <p:cNvPr id="32" name="ホームベース 31"/>
          <p:cNvSpPr/>
          <p:nvPr/>
        </p:nvSpPr>
        <p:spPr>
          <a:xfrm>
            <a:off x="6084435" y="5686439"/>
            <a:ext cx="1082043" cy="376695"/>
          </a:xfrm>
          <a:prstGeom prst="homePlate">
            <a:avLst>
              <a:gd name="adj" fmla="val 19230"/>
            </a:avLst>
          </a:prstGeom>
          <a:noFill/>
          <a:ln>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900" b="1" dirty="0">
                <a:solidFill>
                  <a:schemeClr val="tx1"/>
                </a:solidFill>
                <a:latin typeface="Meiryo UI" panose="020B0604030504040204" pitchFamily="50" charset="-128"/>
                <a:ea typeface="Meiryo UI" panose="020B0604030504040204" pitchFamily="50" charset="-128"/>
              </a:rPr>
              <a:t>～公募～</a:t>
            </a:r>
            <a:endParaRPr kumimoji="1" lang="en-US" altLang="ja-JP" sz="700" dirty="0">
              <a:solidFill>
                <a:schemeClr val="tx1"/>
              </a:solidFill>
              <a:latin typeface="Meiryo UI" panose="020B0604030504040204" pitchFamily="50" charset="-128"/>
              <a:ea typeface="Meiryo UI" panose="020B0604030504040204" pitchFamily="50" charset="-128"/>
            </a:endParaRPr>
          </a:p>
          <a:p>
            <a:pPr algn="ctr"/>
            <a:r>
              <a:rPr kumimoji="1" lang="ja-JP" altLang="en-US" sz="700" dirty="0">
                <a:solidFill>
                  <a:schemeClr val="tx1"/>
                </a:solidFill>
                <a:latin typeface="Meiryo UI" panose="020B0604030504040204" pitchFamily="50" charset="-128"/>
                <a:ea typeface="Meiryo UI" panose="020B0604030504040204" pitchFamily="50" charset="-128"/>
              </a:rPr>
              <a:t>・計画案作成など</a:t>
            </a:r>
            <a:endParaRPr kumimoji="1" lang="en-US" altLang="ja-JP" sz="700" dirty="0">
              <a:solidFill>
                <a:schemeClr val="tx1"/>
              </a:solidFill>
              <a:latin typeface="Meiryo UI" panose="020B0604030504040204" pitchFamily="50" charset="-128"/>
              <a:ea typeface="Meiryo UI" panose="020B0604030504040204" pitchFamily="50" charset="-128"/>
            </a:endParaRPr>
          </a:p>
        </p:txBody>
      </p:sp>
      <p:sp>
        <p:nvSpPr>
          <p:cNvPr id="33" name="山形 32"/>
          <p:cNvSpPr/>
          <p:nvPr/>
        </p:nvSpPr>
        <p:spPr>
          <a:xfrm>
            <a:off x="7166478" y="5686439"/>
            <a:ext cx="1273399" cy="372565"/>
          </a:xfrm>
          <a:prstGeom prst="chevron">
            <a:avLst>
              <a:gd name="adj" fmla="val 23549"/>
            </a:avLst>
          </a:prstGeom>
          <a:solidFill>
            <a:schemeClr val="accent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000" b="1" dirty="0">
                <a:solidFill>
                  <a:schemeClr val="tx1"/>
                </a:solidFill>
                <a:latin typeface="Meiryo UI" panose="020B0604030504040204" pitchFamily="50" charset="-128"/>
                <a:ea typeface="Meiryo UI" panose="020B0604030504040204" pitchFamily="50" charset="-128"/>
              </a:rPr>
              <a:t>重点実施</a:t>
            </a:r>
            <a:endParaRPr kumimoji="1" lang="en-US" altLang="ja-JP" sz="900" b="1" dirty="0">
              <a:solidFill>
                <a:schemeClr val="tx1"/>
              </a:solidFill>
              <a:latin typeface="Meiryo UI" panose="020B0604030504040204" pitchFamily="50" charset="-128"/>
              <a:ea typeface="Meiryo UI" panose="020B0604030504040204" pitchFamily="50" charset="-128"/>
            </a:endParaRPr>
          </a:p>
          <a:p>
            <a:pPr algn="ctr"/>
            <a:r>
              <a:rPr lang="en-US" altLang="ja-JP" sz="900" dirty="0">
                <a:solidFill>
                  <a:schemeClr val="tx1"/>
                </a:solidFill>
                <a:latin typeface="Meiryo UI" panose="020B0604030504040204" pitchFamily="50" charset="-128"/>
                <a:ea typeface="Meiryo UI" panose="020B0604030504040204" pitchFamily="50" charset="-128"/>
              </a:rPr>
              <a:t>Ex</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毎日</a:t>
            </a:r>
            <a:r>
              <a:rPr kumimoji="1" lang="en-US" altLang="ja-JP" sz="900" dirty="0">
                <a:solidFill>
                  <a:schemeClr val="tx1"/>
                </a:solidFill>
                <a:latin typeface="Meiryo UI" panose="020B0604030504040204" pitchFamily="50" charset="-128"/>
                <a:ea typeface="Meiryo UI" panose="020B0604030504040204" pitchFamily="50" charset="-128"/>
              </a:rPr>
              <a:t>3</a:t>
            </a:r>
            <a:r>
              <a:rPr kumimoji="1" lang="ja-JP" altLang="en-US" sz="900" dirty="0">
                <a:solidFill>
                  <a:schemeClr val="tx1"/>
                </a:solidFill>
                <a:latin typeface="Meiryo UI" panose="020B0604030504040204" pitchFamily="50" charset="-128"/>
                <a:ea typeface="Meiryo UI" panose="020B0604030504040204" pitchFamily="50" charset="-128"/>
              </a:rPr>
              <a:t>割</a:t>
            </a:r>
            <a:r>
              <a:rPr kumimoji="1" lang="en-US" altLang="ja-JP" sz="900" dirty="0">
                <a:solidFill>
                  <a:schemeClr val="tx1"/>
                </a:solidFill>
                <a:latin typeface="Meiryo UI" panose="020B0604030504040204" pitchFamily="50" charset="-128"/>
                <a:ea typeface="Meiryo UI" panose="020B0604030504040204" pitchFamily="50" charset="-128"/>
              </a:rPr>
              <a:t>(</a:t>
            </a:r>
            <a:r>
              <a:rPr kumimoji="1" lang="ja-JP" altLang="en-US" sz="900" dirty="0">
                <a:solidFill>
                  <a:schemeClr val="tx1"/>
                </a:solidFill>
                <a:latin typeface="Meiryo UI" panose="020B0604030504040204" pitchFamily="50" charset="-128"/>
                <a:ea typeface="Meiryo UI" panose="020B0604030504040204" pitchFamily="50" charset="-128"/>
              </a:rPr>
              <a:t>目標</a:t>
            </a:r>
            <a:r>
              <a:rPr kumimoji="1" lang="en-US" altLang="ja-JP" sz="900" dirty="0">
                <a:solidFill>
                  <a:schemeClr val="tx1"/>
                </a:solidFill>
                <a:latin typeface="Meiryo UI" panose="020B0604030504040204" pitchFamily="50" charset="-128"/>
                <a:ea typeface="Meiryo UI" panose="020B0604030504040204" pitchFamily="50" charset="-128"/>
              </a:rPr>
              <a:t>)</a:t>
            </a:r>
            <a:endParaRPr kumimoji="1" lang="ja-JP" altLang="en-US" sz="900" dirty="0">
              <a:solidFill>
                <a:schemeClr val="tx1"/>
              </a:solidFill>
              <a:latin typeface="Meiryo UI" panose="020B0604030504040204" pitchFamily="50" charset="-128"/>
              <a:ea typeface="Meiryo UI" panose="020B0604030504040204" pitchFamily="50" charset="-128"/>
            </a:endParaRPr>
          </a:p>
        </p:txBody>
      </p:sp>
      <p:sp>
        <p:nvSpPr>
          <p:cNvPr id="18" name="角丸四角形 17"/>
          <p:cNvSpPr/>
          <p:nvPr/>
        </p:nvSpPr>
        <p:spPr>
          <a:xfrm>
            <a:off x="678617" y="6283851"/>
            <a:ext cx="1423535" cy="437325"/>
          </a:xfrm>
          <a:prstGeom prst="roundRect">
            <a:avLst/>
          </a:prstGeom>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altLang="ja-JP" sz="1000" dirty="0">
                <a:latin typeface="Meiryo UI" panose="020B0604030504040204" pitchFamily="50" charset="-128"/>
                <a:ea typeface="Meiryo UI" panose="020B0604030504040204" pitchFamily="50" charset="-128"/>
              </a:rPr>
              <a:t>IT</a:t>
            </a:r>
            <a:r>
              <a:rPr lang="ja-JP" altLang="en-US" sz="1000" dirty="0">
                <a:latin typeface="Meiryo UI" panose="020B0604030504040204" pitchFamily="50" charset="-128"/>
                <a:ea typeface="Meiryo UI" panose="020B0604030504040204" pitchFamily="50" charset="-128"/>
              </a:rPr>
              <a:t>副業人材</a:t>
            </a:r>
            <a:r>
              <a:rPr kumimoji="1" lang="ja-JP" altLang="en-US" sz="1000" dirty="0">
                <a:latin typeface="Meiryo UI" panose="020B0604030504040204" pitchFamily="50" charset="-128"/>
                <a:ea typeface="Meiryo UI" panose="020B0604030504040204" pitchFamily="50" charset="-128"/>
              </a:rPr>
              <a:t>派遣</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（テレワーク重点課等）</a:t>
            </a:r>
          </a:p>
        </p:txBody>
      </p:sp>
      <p:sp>
        <p:nvSpPr>
          <p:cNvPr id="19" name="角丸四角形 18"/>
          <p:cNvSpPr/>
          <p:nvPr/>
        </p:nvSpPr>
        <p:spPr>
          <a:xfrm>
            <a:off x="2721520" y="6283851"/>
            <a:ext cx="1487457" cy="437324"/>
          </a:xfrm>
          <a:prstGeom prst="roundRect">
            <a:avLst/>
          </a:prstGeom>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dirty="0">
                <a:latin typeface="Meiryo UI" panose="020B0604030504040204" pitchFamily="50" charset="-128"/>
                <a:ea typeface="Meiryo UI" panose="020B0604030504040204" pitchFamily="50" charset="-128"/>
              </a:rPr>
              <a:t>ヒアリング、相談・助言等</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（課題抽出・対応）</a:t>
            </a:r>
          </a:p>
        </p:txBody>
      </p:sp>
      <p:sp>
        <p:nvSpPr>
          <p:cNvPr id="20" name="角丸四角形 19"/>
          <p:cNvSpPr/>
          <p:nvPr/>
        </p:nvSpPr>
        <p:spPr>
          <a:xfrm>
            <a:off x="4805432" y="6284214"/>
            <a:ext cx="1431975" cy="437324"/>
          </a:xfrm>
          <a:prstGeom prst="roundRect">
            <a:avLst/>
          </a:prstGeom>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取組むべき内容の提言</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実践事例の取りまとめ</a:t>
            </a:r>
          </a:p>
        </p:txBody>
      </p:sp>
      <p:sp>
        <p:nvSpPr>
          <p:cNvPr id="21" name="角丸四角形 20"/>
          <p:cNvSpPr/>
          <p:nvPr/>
        </p:nvSpPr>
        <p:spPr>
          <a:xfrm>
            <a:off x="6828609" y="6297339"/>
            <a:ext cx="1484142" cy="437324"/>
          </a:xfrm>
          <a:prstGeom prst="roundRect">
            <a:avLst/>
          </a:prstGeom>
        </p:spPr>
        <p:style>
          <a:lnRef idx="2">
            <a:schemeClr val="accent6"/>
          </a:lnRef>
          <a:fillRef idx="1">
            <a:schemeClr val="lt1"/>
          </a:fillRef>
          <a:effectRef idx="0">
            <a:schemeClr val="accent6"/>
          </a:effectRef>
          <a:fontRef idx="minor">
            <a:schemeClr val="dk1"/>
          </a:fontRef>
        </p:style>
        <p:txBody>
          <a:bodyPr lIns="0" rIns="0" rtlCol="0" anchor="ctr"/>
          <a:lstStyle/>
          <a:p>
            <a:pPr algn="ctr"/>
            <a:r>
              <a:rPr kumimoji="1" lang="ja-JP" altLang="en-US" sz="1000" dirty="0">
                <a:solidFill>
                  <a:schemeClr val="tx1"/>
                </a:solidFill>
                <a:latin typeface="Meiryo UI" panose="020B0604030504040204" pitchFamily="50" charset="-128"/>
                <a:ea typeface="Meiryo UI" panose="020B0604030504040204" pitchFamily="50" charset="-128"/>
              </a:rPr>
              <a:t>ガイドライン化</a:t>
            </a:r>
            <a:endParaRPr kumimoji="1" lang="en-US" altLang="ja-JP" sz="1000" dirty="0">
              <a:solidFill>
                <a:schemeClr val="tx1"/>
              </a:solidFill>
              <a:latin typeface="Meiryo UI" panose="020B0604030504040204" pitchFamily="50" charset="-128"/>
              <a:ea typeface="Meiryo UI" panose="020B0604030504040204" pitchFamily="50" charset="-128"/>
            </a:endParaRPr>
          </a:p>
          <a:p>
            <a:pPr algn="ctr"/>
            <a:r>
              <a:rPr kumimoji="1" lang="ja-JP" altLang="en-US" sz="1000" dirty="0">
                <a:solidFill>
                  <a:schemeClr val="tx1"/>
                </a:solidFill>
                <a:latin typeface="Meiryo UI" panose="020B0604030504040204" pitchFamily="50" charset="-128"/>
                <a:ea typeface="Meiryo UI" panose="020B0604030504040204" pitchFamily="50" charset="-128"/>
              </a:rPr>
              <a:t>実践事例の横展開</a:t>
            </a:r>
          </a:p>
        </p:txBody>
      </p:sp>
      <p:sp>
        <p:nvSpPr>
          <p:cNvPr id="23" name="右矢印 22"/>
          <p:cNvSpPr/>
          <p:nvPr/>
        </p:nvSpPr>
        <p:spPr>
          <a:xfrm>
            <a:off x="2272829" y="6367008"/>
            <a:ext cx="281623" cy="23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36966" y="5501927"/>
            <a:ext cx="4758308" cy="738664"/>
          </a:xfrm>
          <a:prstGeom prst="rect">
            <a:avLst/>
          </a:prstGeom>
        </p:spPr>
        <p:txBody>
          <a:bodyPr wrap="square">
            <a:spAutoFit/>
          </a:bodyPr>
          <a:lstStyle/>
          <a:p>
            <a:pPr marL="72000" lvl="1">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IT</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副業人材の活用 </a:t>
            </a:r>
            <a:endParaRPr lang="en-US" altLang="ja-JP" sz="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r>
              <a:rPr lang="ja-JP" altLang="en-US" sz="1400" dirty="0">
                <a:latin typeface="HG丸ｺﾞｼｯｸM-PRO" panose="020F0600000000000000" pitchFamily="50" charset="-128"/>
                <a:ea typeface="HG丸ｺﾞｼｯｸM-PRO" panose="020F0600000000000000" pitchFamily="50" charset="-128"/>
              </a:rPr>
              <a:t> 　・テレワークに知見や経験のあるＩＴ副業人材を採用</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・モデル所属（テレワーク重点課）に入り込み支援</a:t>
            </a:r>
            <a:endParaRPr lang="en-US" altLang="ja-JP" sz="9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6" name="右矢印 35"/>
          <p:cNvSpPr/>
          <p:nvPr/>
        </p:nvSpPr>
        <p:spPr>
          <a:xfrm>
            <a:off x="4363763" y="6367008"/>
            <a:ext cx="281623" cy="23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右矢印 37"/>
          <p:cNvSpPr/>
          <p:nvPr/>
        </p:nvSpPr>
        <p:spPr>
          <a:xfrm>
            <a:off x="6389323" y="6384397"/>
            <a:ext cx="281623" cy="2369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正方形/長方形 7"/>
          <p:cNvSpPr/>
          <p:nvPr/>
        </p:nvSpPr>
        <p:spPr>
          <a:xfrm>
            <a:off x="4639047" y="2079179"/>
            <a:ext cx="4572000" cy="523220"/>
          </a:xfrm>
          <a:prstGeom prst="rect">
            <a:avLst/>
          </a:prstGeom>
        </p:spPr>
        <p:txBody>
          <a:bodyPr>
            <a:spAutoFit/>
          </a:bodyPr>
          <a:lstStyle/>
          <a:p>
            <a:pPr marL="72000" lvl="1">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実施状況</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a:buNone/>
              <a:defRPr/>
            </a:pPr>
            <a:endParaRPr lang="en-US" altLang="ja-JP" sz="1400" b="1" u="sng"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10" name="表 9"/>
          <p:cNvGraphicFramePr>
            <a:graphicFrameLocks noGrp="1"/>
          </p:cNvGraphicFramePr>
          <p:nvPr>
            <p:extLst>
              <p:ext uri="{D42A27DB-BD31-4B8C-83A1-F6EECF244321}">
                <p14:modId xmlns:p14="http://schemas.microsoft.com/office/powerpoint/2010/main" val="42004515"/>
              </p:ext>
            </p:extLst>
          </p:nvPr>
        </p:nvGraphicFramePr>
        <p:xfrm>
          <a:off x="354836" y="3275049"/>
          <a:ext cx="4346290" cy="623562"/>
        </p:xfrm>
        <a:graphic>
          <a:graphicData uri="http://schemas.openxmlformats.org/drawingml/2006/table">
            <a:tbl>
              <a:tblPr firstRow="1" bandRow="1">
                <a:tableStyleId>{5C22544A-7EE6-4342-B048-85BDC9FD1C3A}</a:tableStyleId>
              </a:tblPr>
              <a:tblGrid>
                <a:gridCol w="2173145">
                  <a:extLst>
                    <a:ext uri="{9D8B030D-6E8A-4147-A177-3AD203B41FA5}">
                      <a16:colId xmlns:a16="http://schemas.microsoft.com/office/drawing/2014/main" val="3610684752"/>
                    </a:ext>
                  </a:extLst>
                </a:gridCol>
                <a:gridCol w="2173145">
                  <a:extLst>
                    <a:ext uri="{9D8B030D-6E8A-4147-A177-3AD203B41FA5}">
                      <a16:colId xmlns:a16="http://schemas.microsoft.com/office/drawing/2014/main" val="2157132095"/>
                    </a:ext>
                  </a:extLst>
                </a:gridCol>
              </a:tblGrid>
              <a:tr h="207854">
                <a:tc>
                  <a:txBody>
                    <a:bodyPr/>
                    <a:lstStyle/>
                    <a:p>
                      <a:pPr algn="ctr"/>
                      <a:r>
                        <a:rPr kumimoji="1" lang="ja-JP" altLang="en-US" sz="1200" b="0" dirty="0">
                          <a:latin typeface="HG丸ｺﾞｼｯｸM-PRO" panose="020F0600000000000000" pitchFamily="50" charset="-128"/>
                          <a:ea typeface="HG丸ｺﾞｼｯｸM-PRO" panose="020F0600000000000000" pitchFamily="50" charset="-128"/>
                        </a:rPr>
                        <a:t>ハード面</a:t>
                      </a:r>
                    </a:p>
                  </a:txBody>
                  <a:tcPr marL="0" marR="0" marT="0" marB="0"/>
                </a:tc>
                <a:tc>
                  <a:txBody>
                    <a:bodyPr/>
                    <a:lstStyle/>
                    <a:p>
                      <a:pPr algn="ctr"/>
                      <a:r>
                        <a:rPr kumimoji="1" lang="ja-JP" altLang="en-US" sz="1200" b="0" dirty="0">
                          <a:latin typeface="HG丸ｺﾞｼｯｸM-PRO" panose="020F0600000000000000" pitchFamily="50" charset="-128"/>
                          <a:ea typeface="HG丸ｺﾞｼｯｸM-PRO" panose="020F0600000000000000" pitchFamily="50" charset="-128"/>
                        </a:rPr>
                        <a:t>ソフト面</a:t>
                      </a:r>
                    </a:p>
                  </a:txBody>
                  <a:tcPr marL="0" marR="0" marT="0" marB="0"/>
                </a:tc>
                <a:extLst>
                  <a:ext uri="{0D108BD9-81ED-4DB2-BD59-A6C34878D82A}">
                    <a16:rowId xmlns:a16="http://schemas.microsoft.com/office/drawing/2014/main" val="3503227816"/>
                  </a:ext>
                </a:extLst>
              </a:tr>
              <a:tr h="2078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latin typeface="HG丸ｺﾞｼｯｸM-PRO" panose="020F0600000000000000" pitchFamily="50" charset="-128"/>
                          <a:ea typeface="HG丸ｺﾞｼｯｸM-PRO" panose="020F0600000000000000" pitchFamily="50" charset="-128"/>
                        </a:rPr>
                        <a:t>専用端末機の配備</a:t>
                      </a:r>
                      <a:r>
                        <a:rPr kumimoji="1" lang="en-US" altLang="ja-JP" sz="1200" b="0" dirty="0">
                          <a:latin typeface="HG丸ｺﾞｼｯｸM-PRO" panose="020F0600000000000000" pitchFamily="50" charset="-128"/>
                          <a:ea typeface="HG丸ｺﾞｼｯｸM-PRO" panose="020F0600000000000000" pitchFamily="50" charset="-128"/>
                        </a:rPr>
                        <a:t>(52.6%)</a:t>
                      </a:r>
                      <a:endParaRPr kumimoji="1" lang="ja-JP" altLang="en-US" sz="1200" b="0" dirty="0">
                        <a:latin typeface="HG丸ｺﾞｼｯｸM-PRO" panose="020F0600000000000000" pitchFamily="50" charset="-128"/>
                        <a:ea typeface="HG丸ｺﾞｼｯｸM-PRO" panose="020F0600000000000000" pitchFamily="50" charset="-128"/>
                      </a:endParaRPr>
                    </a:p>
                  </a:txBody>
                  <a:tcPr marL="0" marR="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latin typeface="HG丸ｺﾞｼｯｸM-PRO" panose="020F0600000000000000" pitchFamily="50" charset="-128"/>
                          <a:ea typeface="HG丸ｺﾞｼｯｸM-PRO" panose="020F0600000000000000" pitchFamily="50" charset="-128"/>
                        </a:rPr>
                        <a:t>資料が手元にない</a:t>
                      </a:r>
                      <a:r>
                        <a:rPr kumimoji="1" lang="en-US" altLang="ja-JP" sz="1200" b="0" dirty="0">
                          <a:latin typeface="HG丸ｺﾞｼｯｸM-PRO" panose="020F0600000000000000" pitchFamily="50" charset="-128"/>
                          <a:ea typeface="HG丸ｺﾞｼｯｸM-PRO" panose="020F0600000000000000" pitchFamily="50" charset="-128"/>
                        </a:rPr>
                        <a:t>(78.0%)</a:t>
                      </a:r>
                      <a:endParaRPr kumimoji="1" lang="ja-JP" altLang="en-US" sz="1200" b="0" dirty="0">
                        <a:latin typeface="HG丸ｺﾞｼｯｸM-PRO" panose="020F0600000000000000" pitchFamily="50" charset="-128"/>
                        <a:ea typeface="HG丸ｺﾞｼｯｸM-PRO" panose="020F0600000000000000" pitchFamily="50" charset="-128"/>
                      </a:endParaRPr>
                    </a:p>
                  </a:txBody>
                  <a:tcPr marL="0" marR="0" marT="0" marB="0"/>
                </a:tc>
                <a:extLst>
                  <a:ext uri="{0D108BD9-81ED-4DB2-BD59-A6C34878D82A}">
                    <a16:rowId xmlns:a16="http://schemas.microsoft.com/office/drawing/2014/main" val="2600692416"/>
                  </a:ext>
                </a:extLst>
              </a:tr>
              <a:tr h="207854">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latin typeface="HG丸ｺﾞｼｯｸM-PRO" panose="020F0600000000000000" pitchFamily="50" charset="-128"/>
                          <a:ea typeface="HG丸ｺﾞｼｯｸM-PRO" panose="020F0600000000000000" pitchFamily="50" charset="-128"/>
                        </a:rPr>
                        <a:t>職員端末機の持ち帰り</a:t>
                      </a:r>
                      <a:r>
                        <a:rPr kumimoji="1" lang="en-US" altLang="ja-JP" sz="1200" b="0" dirty="0">
                          <a:latin typeface="HG丸ｺﾞｼｯｸM-PRO" panose="020F0600000000000000" pitchFamily="50" charset="-128"/>
                          <a:ea typeface="HG丸ｺﾞｼｯｸM-PRO" panose="020F0600000000000000" pitchFamily="50" charset="-128"/>
                        </a:rPr>
                        <a:t>(39.1%)</a:t>
                      </a:r>
                      <a:endParaRPr kumimoji="1" lang="ja-JP" altLang="en-US" sz="1200" b="0" dirty="0">
                        <a:latin typeface="HG丸ｺﾞｼｯｸM-PRO" panose="020F0600000000000000" pitchFamily="50" charset="-128"/>
                        <a:ea typeface="HG丸ｺﾞｼｯｸM-PRO" panose="020F0600000000000000" pitchFamily="50" charset="-128"/>
                      </a:endParaRPr>
                    </a:p>
                  </a:txBody>
                  <a:tcPr marL="0" marR="0" marT="0" marB="0"/>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1" lang="ja-JP" altLang="en-US" sz="1200" b="0" dirty="0">
                          <a:latin typeface="HG丸ｺﾞｼｯｸM-PRO" panose="020F0600000000000000" pitchFamily="50" charset="-128"/>
                          <a:ea typeface="HG丸ｺﾞｼｯｸM-PRO" panose="020F0600000000000000" pitchFamily="50" charset="-128"/>
                        </a:rPr>
                        <a:t>コミュニケーション</a:t>
                      </a:r>
                      <a:r>
                        <a:rPr kumimoji="1" lang="en-US" altLang="ja-JP" sz="1200" b="0" dirty="0">
                          <a:latin typeface="HG丸ｺﾞｼｯｸM-PRO" panose="020F0600000000000000" pitchFamily="50" charset="-128"/>
                          <a:ea typeface="HG丸ｺﾞｼｯｸM-PRO" panose="020F0600000000000000" pitchFamily="50" charset="-128"/>
                        </a:rPr>
                        <a:t>(41.7%)</a:t>
                      </a:r>
                      <a:endParaRPr kumimoji="1" lang="ja-JP" altLang="en-US" sz="1200" b="0" dirty="0">
                        <a:latin typeface="HG丸ｺﾞｼｯｸM-PRO" panose="020F0600000000000000" pitchFamily="50" charset="-128"/>
                        <a:ea typeface="HG丸ｺﾞｼｯｸM-PRO" panose="020F0600000000000000" pitchFamily="50" charset="-128"/>
                      </a:endParaRPr>
                    </a:p>
                  </a:txBody>
                  <a:tcPr marL="0" marR="0" marT="0" marB="0"/>
                </a:tc>
                <a:extLst>
                  <a:ext uri="{0D108BD9-81ED-4DB2-BD59-A6C34878D82A}">
                    <a16:rowId xmlns:a16="http://schemas.microsoft.com/office/drawing/2014/main" val="3200611116"/>
                  </a:ext>
                </a:extLst>
              </a:tr>
            </a:tbl>
          </a:graphicData>
        </a:graphic>
      </p:graphicFrame>
      <p:grpSp>
        <p:nvGrpSpPr>
          <p:cNvPr id="2" name="グループ化 1"/>
          <p:cNvGrpSpPr/>
          <p:nvPr/>
        </p:nvGrpSpPr>
        <p:grpSpPr>
          <a:xfrm>
            <a:off x="4869121" y="2426760"/>
            <a:ext cx="3896250" cy="1796905"/>
            <a:chOff x="4715852" y="2579619"/>
            <a:chExt cx="3896250" cy="1796905"/>
          </a:xfrm>
        </p:grpSpPr>
        <p:graphicFrame>
          <p:nvGraphicFramePr>
            <p:cNvPr id="17" name="グラフ 16"/>
            <p:cNvGraphicFramePr>
              <a:graphicFrameLocks/>
            </p:cNvGraphicFramePr>
            <p:nvPr>
              <p:extLst>
                <p:ext uri="{D42A27DB-BD31-4B8C-83A1-F6EECF244321}">
                  <p14:modId xmlns:p14="http://schemas.microsoft.com/office/powerpoint/2010/main" val="4173676978"/>
                </p:ext>
              </p:extLst>
            </p:nvPr>
          </p:nvGraphicFramePr>
          <p:xfrm>
            <a:off x="4999211" y="2579619"/>
            <a:ext cx="3566848" cy="1796905"/>
          </p:xfrm>
          <a:graphic>
            <a:graphicData uri="http://schemas.openxmlformats.org/drawingml/2006/chart">
              <c:chart xmlns:c="http://schemas.openxmlformats.org/drawingml/2006/chart" xmlns:r="http://schemas.openxmlformats.org/officeDocument/2006/relationships" r:id="rId3"/>
            </a:graphicData>
          </a:graphic>
        </p:graphicFrame>
        <p:sp>
          <p:nvSpPr>
            <p:cNvPr id="6" name="四角形吹き出し 5"/>
            <p:cNvSpPr/>
            <p:nvPr/>
          </p:nvSpPr>
          <p:spPr>
            <a:xfrm>
              <a:off x="6029563" y="2657391"/>
              <a:ext cx="1598091" cy="285607"/>
            </a:xfrm>
            <a:prstGeom prst="wedgeRectCallout">
              <a:avLst>
                <a:gd name="adj1" fmla="val -69454"/>
                <a:gd name="adj2" fmla="val 3042"/>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1200" dirty="0">
                  <a:solidFill>
                    <a:schemeClr val="tx1"/>
                  </a:solidFill>
                  <a:latin typeface="HG丸ｺﾞｼｯｸM-PRO" panose="020F0600000000000000" pitchFamily="50" charset="-128"/>
                  <a:ea typeface="HG丸ｺﾞｼｯｸM-PRO" panose="020F0600000000000000" pitchFamily="50" charset="-128"/>
                </a:rPr>
                <a:t>最大</a:t>
              </a:r>
              <a:r>
                <a:rPr lang="en-US" altLang="ja-JP" sz="1200" dirty="0">
                  <a:solidFill>
                    <a:schemeClr val="tx1"/>
                  </a:solidFill>
                  <a:latin typeface="HG丸ｺﾞｼｯｸM-PRO" panose="020F0600000000000000" pitchFamily="50" charset="-128"/>
                  <a:ea typeface="HG丸ｺﾞｼｯｸM-PRO" panose="020F0600000000000000" pitchFamily="50" charset="-128"/>
                </a:rPr>
                <a:t>1700</a:t>
              </a:r>
              <a:r>
                <a:rPr lang="ja-JP" altLang="en-US" sz="1200" dirty="0">
                  <a:solidFill>
                    <a:schemeClr val="tx1"/>
                  </a:solidFill>
                  <a:latin typeface="HG丸ｺﾞｼｯｸM-PRO" panose="020F0600000000000000" pitchFamily="50" charset="-128"/>
                  <a:ea typeface="HG丸ｺﾞｼｯｸM-PRO" panose="020F0600000000000000" pitchFamily="50" charset="-128"/>
                </a:rPr>
                <a:t>名超／日</a:t>
              </a:r>
            </a:p>
          </p:txBody>
        </p:sp>
        <p:sp>
          <p:nvSpPr>
            <p:cNvPr id="7" name="テキスト ボックス 6"/>
            <p:cNvSpPr txBox="1"/>
            <p:nvPr/>
          </p:nvSpPr>
          <p:spPr>
            <a:xfrm>
              <a:off x="4715852" y="2598249"/>
              <a:ext cx="877163" cy="230832"/>
            </a:xfrm>
            <a:prstGeom prst="rect">
              <a:avLst/>
            </a:prstGeom>
            <a:noFill/>
          </p:spPr>
          <p:txBody>
            <a:bodyPr wrap="none" rtlCol="0">
              <a:spAutoFit/>
            </a:bodyPr>
            <a:lstStyle/>
            <a:p>
              <a:r>
                <a:rPr kumimoji="1" lang="ja-JP" altLang="en-US" sz="900" dirty="0"/>
                <a:t>実施人数／日</a:t>
              </a:r>
            </a:p>
          </p:txBody>
        </p:sp>
        <p:sp>
          <p:nvSpPr>
            <p:cNvPr id="13" name="テキスト ボックス 12"/>
            <p:cNvSpPr txBox="1"/>
            <p:nvPr/>
          </p:nvSpPr>
          <p:spPr>
            <a:xfrm>
              <a:off x="5476307" y="3874768"/>
              <a:ext cx="3135795" cy="246221"/>
            </a:xfrm>
            <a:prstGeom prst="rect">
              <a:avLst/>
            </a:prstGeom>
            <a:noFill/>
          </p:spPr>
          <p:txBody>
            <a:bodyPr wrap="none" rtlCol="0">
              <a:spAutoFit/>
            </a:bodyPr>
            <a:lstStyle/>
            <a:p>
              <a:r>
                <a:rPr lang="en-US" altLang="ja-JP" sz="1000" dirty="0">
                  <a:latin typeface="+mn-ea"/>
                </a:rPr>
                <a:t>4</a:t>
              </a:r>
              <a:r>
                <a:rPr lang="ja-JP" altLang="en-US" sz="1000" dirty="0">
                  <a:latin typeface="+mn-ea"/>
                </a:rPr>
                <a:t>月</a:t>
              </a:r>
              <a:r>
                <a:rPr lang="en-US" altLang="ja-JP" sz="1000" dirty="0">
                  <a:latin typeface="+mn-ea"/>
                </a:rPr>
                <a:t>  </a:t>
              </a:r>
              <a:r>
                <a:rPr kumimoji="1" lang="en-US" altLang="ja-JP" sz="1000" dirty="0">
                  <a:latin typeface="+mn-ea"/>
                </a:rPr>
                <a:t>5</a:t>
              </a:r>
              <a:r>
                <a:rPr lang="ja-JP" altLang="en-US" sz="1000" dirty="0">
                  <a:latin typeface="+mn-ea"/>
                </a:rPr>
                <a:t>月  </a:t>
              </a:r>
              <a:r>
                <a:rPr kumimoji="1" lang="en-US" altLang="ja-JP" sz="1000" dirty="0">
                  <a:latin typeface="+mn-ea"/>
                </a:rPr>
                <a:t>6</a:t>
              </a:r>
              <a:r>
                <a:rPr lang="ja-JP" altLang="en-US" sz="1000" dirty="0">
                  <a:latin typeface="+mn-ea"/>
                </a:rPr>
                <a:t>月  </a:t>
              </a:r>
              <a:r>
                <a:rPr kumimoji="1" lang="en-US" altLang="ja-JP" sz="1000" dirty="0">
                  <a:latin typeface="+mn-ea"/>
                </a:rPr>
                <a:t>7</a:t>
              </a:r>
              <a:r>
                <a:rPr lang="ja-JP" altLang="en-US" sz="1000" dirty="0">
                  <a:latin typeface="+mn-ea"/>
                </a:rPr>
                <a:t>月  </a:t>
              </a:r>
              <a:r>
                <a:rPr kumimoji="1" lang="en-US" altLang="ja-JP" sz="1000" dirty="0">
                  <a:latin typeface="+mn-ea"/>
                </a:rPr>
                <a:t>8</a:t>
              </a:r>
              <a:r>
                <a:rPr lang="ja-JP" altLang="en-US" sz="1000" dirty="0">
                  <a:latin typeface="+mn-ea"/>
                </a:rPr>
                <a:t>月  </a:t>
              </a:r>
              <a:r>
                <a:rPr kumimoji="1" lang="en-US" altLang="ja-JP" sz="1000" dirty="0">
                  <a:latin typeface="+mn-ea"/>
                </a:rPr>
                <a:t>9</a:t>
              </a:r>
              <a:r>
                <a:rPr lang="ja-JP" altLang="en-US" sz="1000" dirty="0">
                  <a:latin typeface="+mn-ea"/>
                </a:rPr>
                <a:t>月 </a:t>
              </a:r>
              <a:r>
                <a:rPr kumimoji="1" lang="en-US" altLang="ja-JP" sz="1000" dirty="0">
                  <a:latin typeface="+mn-ea"/>
                </a:rPr>
                <a:t>10</a:t>
              </a:r>
              <a:r>
                <a:rPr lang="ja-JP" altLang="en-US" sz="1000" dirty="0">
                  <a:latin typeface="+mn-ea"/>
                </a:rPr>
                <a:t>月 </a:t>
              </a:r>
              <a:r>
                <a:rPr kumimoji="1" lang="en-US" altLang="ja-JP" sz="1000" dirty="0">
                  <a:latin typeface="+mn-ea"/>
                </a:rPr>
                <a:t>11</a:t>
              </a:r>
              <a:r>
                <a:rPr lang="ja-JP" altLang="en-US" sz="1000" dirty="0">
                  <a:latin typeface="+mn-ea"/>
                </a:rPr>
                <a:t>月 </a:t>
              </a:r>
              <a:r>
                <a:rPr kumimoji="1" lang="en-US" altLang="ja-JP" sz="1000" dirty="0">
                  <a:latin typeface="+mn-ea"/>
                </a:rPr>
                <a:t>12</a:t>
              </a:r>
              <a:r>
                <a:rPr lang="ja-JP" altLang="en-US" sz="1000" dirty="0">
                  <a:latin typeface="+mn-ea"/>
                </a:rPr>
                <a:t>月 </a:t>
              </a:r>
              <a:r>
                <a:rPr kumimoji="1" lang="en-US" altLang="ja-JP" sz="1000" dirty="0">
                  <a:latin typeface="+mn-ea"/>
                </a:rPr>
                <a:t>1</a:t>
              </a:r>
              <a:r>
                <a:rPr lang="ja-JP" altLang="en-US" sz="1000" dirty="0">
                  <a:latin typeface="+mn-ea"/>
                </a:rPr>
                <a:t>月 </a:t>
              </a:r>
              <a:r>
                <a:rPr kumimoji="1" lang="en-US" altLang="ja-JP" sz="1000" dirty="0">
                  <a:latin typeface="+mn-ea"/>
                </a:rPr>
                <a:t>2</a:t>
              </a:r>
              <a:r>
                <a:rPr lang="ja-JP" altLang="en-US" sz="1000" dirty="0">
                  <a:latin typeface="+mn-ea"/>
                </a:rPr>
                <a:t>月</a:t>
              </a:r>
              <a:endParaRPr kumimoji="1" lang="ja-JP" altLang="en-US" sz="1000" dirty="0">
                <a:latin typeface="+mn-ea"/>
              </a:endParaRPr>
            </a:p>
          </p:txBody>
        </p:sp>
      </p:grpSp>
      <p:sp>
        <p:nvSpPr>
          <p:cNvPr id="40" name="テキスト ボックス 39"/>
          <p:cNvSpPr txBox="1"/>
          <p:nvPr/>
        </p:nvSpPr>
        <p:spPr>
          <a:xfrm>
            <a:off x="2272828" y="3900306"/>
            <a:ext cx="2428297" cy="215444"/>
          </a:xfrm>
          <a:prstGeom prst="rect">
            <a:avLst/>
          </a:prstGeom>
          <a:noFill/>
        </p:spPr>
        <p:txBody>
          <a:bodyPr wrap="square" rtlCol="0">
            <a:spAutoFit/>
          </a:bodyPr>
          <a:lstStyle/>
          <a:p>
            <a:pPr algn="r"/>
            <a:r>
              <a:rPr lang="en-US" altLang="ja-JP" sz="800" dirty="0">
                <a:latin typeface="HG丸ｺﾞｼｯｸM-PRO" panose="020F0600000000000000" pitchFamily="50" charset="-128"/>
                <a:ea typeface="HG丸ｺﾞｼｯｸM-PRO" panose="020F0600000000000000" pitchFamily="50" charset="-128"/>
              </a:rPr>
              <a:t>※</a:t>
            </a:r>
            <a:r>
              <a:rPr kumimoji="1" lang="ja-JP" altLang="en-US" sz="800" dirty="0">
                <a:latin typeface="HG丸ｺﾞｼｯｸM-PRO" panose="020F0600000000000000" pitchFamily="50" charset="-128"/>
                <a:ea typeface="HG丸ｺﾞｼｯｸM-PRO" panose="020F0600000000000000" pitchFamily="50" charset="-128"/>
              </a:rPr>
              <a:t>職員アンケート（</a:t>
            </a:r>
            <a:r>
              <a:rPr kumimoji="1" lang="en-US" altLang="ja-JP" sz="800" dirty="0">
                <a:latin typeface="HG丸ｺﾞｼｯｸM-PRO" panose="020F0600000000000000" pitchFamily="50" charset="-128"/>
                <a:ea typeface="HG丸ｺﾞｼｯｸM-PRO" panose="020F0600000000000000" pitchFamily="50" charset="-128"/>
              </a:rPr>
              <a:t>R2.7</a:t>
            </a:r>
            <a:r>
              <a:rPr kumimoji="1" lang="ja-JP" altLang="en-US" sz="800" dirty="0">
                <a:latin typeface="HG丸ｺﾞｼｯｸM-PRO" panose="020F0600000000000000" pitchFamily="50" charset="-128"/>
                <a:ea typeface="HG丸ｺﾞｼｯｸM-PRO" panose="020F0600000000000000" pitchFamily="50" charset="-128"/>
              </a:rPr>
              <a:t>実施）結果</a:t>
            </a:r>
          </a:p>
        </p:txBody>
      </p:sp>
      <p:sp>
        <p:nvSpPr>
          <p:cNvPr id="3" name="スライド番号プレースホルダー 2"/>
          <p:cNvSpPr>
            <a:spLocks noGrp="1"/>
          </p:cNvSpPr>
          <p:nvPr>
            <p:ph type="sldNum" sz="quarter" idx="12"/>
          </p:nvPr>
        </p:nvSpPr>
        <p:spPr>
          <a:xfrm>
            <a:off x="7031798" y="6356050"/>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11</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47401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AutoShape 6"/>
          <p:cNvSpPr>
            <a:spLocks noChangeArrowheads="1"/>
          </p:cNvSpPr>
          <p:nvPr/>
        </p:nvSpPr>
        <p:spPr bwMode="auto">
          <a:xfrm>
            <a:off x="103057" y="130629"/>
            <a:ext cx="8947578" cy="6667211"/>
          </a:xfrm>
          <a:prstGeom prst="roundRect">
            <a:avLst>
              <a:gd name="adj" fmla="val 2535"/>
            </a:avLst>
          </a:prstGeom>
          <a:solidFill>
            <a:srgbClr val="CCFFFF"/>
          </a:solidFill>
          <a:ln w="25400">
            <a:solidFill>
              <a:schemeClr val="accent1">
                <a:lumMod val="50000"/>
              </a:schemeClr>
            </a:solidFill>
            <a:prstDash val="dash"/>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None/>
              <a:defRPr/>
            </a:pPr>
            <a:r>
              <a:rPr lang="en-US" altLang="ja-JP" sz="2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2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2400" b="1"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lvl="1" eaLnBrk="1" hangingPunct="1">
              <a:spcBef>
                <a:spcPct val="5000"/>
              </a:spcBef>
              <a:buNone/>
              <a:defRPr/>
            </a:pP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2" name="AutoShape 6"/>
          <p:cNvSpPr>
            <a:spLocks noChangeArrowheads="1"/>
          </p:cNvSpPr>
          <p:nvPr/>
        </p:nvSpPr>
        <p:spPr bwMode="auto">
          <a:xfrm>
            <a:off x="167627" y="1669215"/>
            <a:ext cx="8758659" cy="2449562"/>
          </a:xfrm>
          <a:prstGeom prst="roundRect">
            <a:avLst>
              <a:gd name="adj" fmla="val 5898"/>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部における在宅勤務の運用方針を策定し取り組みを推進</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業務例の展開</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「緊急テレワークシステム」及び「</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会議ツール（部独自で所得した</a:t>
            </a:r>
            <a:r>
              <a:rPr lang="en-US" altLang="ja-JP" sz="1400" dirty="0" err="1">
                <a:latin typeface="HG丸ｺﾞｼｯｸM-PRO" panose="020F0600000000000000" pitchFamily="50" charset="-128"/>
                <a:ea typeface="HG丸ｺﾞｼｯｸM-PRO" panose="020F0600000000000000" pitchFamily="50" charset="-128"/>
                <a:cs typeface="Meiryo UI" panose="020B0604030504040204" pitchFamily="50" charset="-128"/>
              </a:rPr>
              <a:t>webex</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アカウント等）」を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利用した業務例を展開</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2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○円滑な業務運営確保に向けた取り組み</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在宅勤務実施時における報告・レク等や</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文書の決裁、緊急事案への対応方法を定め実施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○幹部による在宅勤務の実施</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2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予め日を決め定期的に実施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AutoShape 6"/>
          <p:cNvSpPr>
            <a:spLocks noChangeArrowheads="1"/>
          </p:cNvSpPr>
          <p:nvPr/>
        </p:nvSpPr>
        <p:spPr bwMode="auto">
          <a:xfrm>
            <a:off x="167628" y="4201925"/>
            <a:ext cx="4157629" cy="2530211"/>
          </a:xfrm>
          <a:prstGeom prst="roundRect">
            <a:avLst>
              <a:gd name="adj" fmla="val 4092"/>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具体的内容</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○住宅まちづくり部における業務例</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主な業務分類及びその業務内容</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・各業務共通：各種資料作成等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・補助金等：補助事業申請の審査等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・許認可等：申請書等の審査　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3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会議ツールの整備</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・部独自で</a:t>
            </a:r>
            <a:r>
              <a:rPr lang="en-US" altLang="ja-JP" sz="1400" dirty="0" err="1">
                <a:latin typeface="HG丸ｺﾞｼｯｸM-PRO" panose="020F0600000000000000" pitchFamily="50" charset="-128"/>
                <a:ea typeface="HG丸ｺﾞｼｯｸM-PRO" panose="020F0600000000000000" pitchFamily="50" charset="-128"/>
                <a:cs typeface="Meiryo UI" panose="020B0604030504040204" pitchFamily="50" charset="-128"/>
              </a:rPr>
              <a:t>webex</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アカウントを取得</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会議研修の実施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会議備品の貸与（スピーカーフォン等）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・咲洲庁舎とサテライトに必要な備品を配備</a:t>
            </a:r>
          </a:p>
          <a:p>
            <a:pPr marL="72000" lvl="1" eaLnBrk="1" hangingPunct="1">
              <a:spcBef>
                <a:spcPts val="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AutoShape 6"/>
          <p:cNvSpPr>
            <a:spLocks noChangeArrowheads="1"/>
          </p:cNvSpPr>
          <p:nvPr/>
        </p:nvSpPr>
        <p:spPr bwMode="auto">
          <a:xfrm>
            <a:off x="4500438" y="4201925"/>
            <a:ext cx="4419571" cy="2530211"/>
          </a:xfrm>
          <a:prstGeom prst="roundRect">
            <a:avLst>
              <a:gd name="adj" fmla="val 5230"/>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活用事例</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○報告、レク等</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・幹部の在宅勤務実施日において</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会議ツール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を利用した報告、レク等を実施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・緊急テレワークシステムを利用した決裁等の実施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効果：システム利用の習熟が図られ、幹部が</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業務遂行できるだけでなく、一般職員も</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その手法に慣れる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3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○審議会等</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会議ツールを利用した審議会等を開催</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効果：接触機会の低減、会議の効率化</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13" name="コンテンツ プレースホルダー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761944" y="2728662"/>
            <a:ext cx="1710599" cy="1282949"/>
          </a:xfrm>
        </p:spPr>
      </p:pic>
      <p:pic>
        <p:nvPicPr>
          <p:cNvPr id="16" name="図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6200000">
            <a:off x="4775519" y="2499948"/>
            <a:ext cx="1304606" cy="1739475"/>
          </a:xfrm>
          <a:prstGeom prst="rect">
            <a:avLst/>
          </a:prstGeom>
        </p:spPr>
      </p:pic>
      <p:sp>
        <p:nvSpPr>
          <p:cNvPr id="18" name="正方形/長方形 17"/>
          <p:cNvSpPr/>
          <p:nvPr/>
        </p:nvSpPr>
        <p:spPr>
          <a:xfrm>
            <a:off x="348343" y="689410"/>
            <a:ext cx="8380021" cy="89665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住宅まちづくり部における在宅勤務の推進に向けた取組み</a:t>
            </a:r>
            <a:endParaRPr lang="en-US" altLang="ja-JP" sz="2000" b="1" dirty="0">
              <a:solidFill>
                <a:schemeClr val="tx1"/>
              </a:solidFill>
            </a:endParaRPr>
          </a:p>
          <a:p>
            <a:pPr algn="ctr"/>
            <a:r>
              <a:rPr lang="ja-JP" altLang="en-US" sz="2000" b="1" dirty="0">
                <a:solidFill>
                  <a:schemeClr val="tx1"/>
                </a:solidFill>
              </a:rPr>
              <a:t>～在宅勤務を活用するための環境づくりを実施～</a:t>
            </a:r>
          </a:p>
        </p:txBody>
      </p:sp>
      <p:sp>
        <p:nvSpPr>
          <p:cNvPr id="2" name="スライド番号プレースホルダー 1"/>
          <p:cNvSpPr>
            <a:spLocks noGrp="1"/>
          </p:cNvSpPr>
          <p:nvPr>
            <p:ph type="sldNum" sz="quarter" idx="12"/>
          </p:nvPr>
        </p:nvSpPr>
        <p:spPr>
          <a:xfrm>
            <a:off x="6927922" y="6303736"/>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12</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42173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utoShape 6"/>
          <p:cNvSpPr>
            <a:spLocks noChangeArrowheads="1"/>
          </p:cNvSpPr>
          <p:nvPr/>
        </p:nvSpPr>
        <p:spPr bwMode="auto">
          <a:xfrm>
            <a:off x="5108459" y="1729091"/>
            <a:ext cx="3878162" cy="2451367"/>
          </a:xfrm>
          <a:prstGeom prst="roundRect">
            <a:avLst>
              <a:gd name="adj" fmla="val 3762"/>
            </a:avLst>
          </a:prstGeom>
          <a:solidFill>
            <a:srgbClr val="CCFFFF"/>
          </a:solidFill>
          <a:ln w="25400">
            <a:solidFill>
              <a:schemeClr val="accent1">
                <a:lumMod val="50000"/>
              </a:schemeClr>
            </a:solidFill>
            <a:prstDash val="dash"/>
            <a:round/>
            <a:headEnd/>
            <a:tailEnd/>
          </a:ln>
          <a:effectLst/>
        </p:spPr>
        <p:txBody>
          <a:bodyPr lIns="0" tIns="0" rIns="0" bIns="0" anchor="ct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ja-JP" altLang="en-US" sz="12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正方形/長方形 10"/>
          <p:cNvSpPr/>
          <p:nvPr/>
        </p:nvSpPr>
        <p:spPr>
          <a:xfrm>
            <a:off x="62112" y="419737"/>
            <a:ext cx="9026229"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solidFill>
                  <a:schemeClr val="bg1"/>
                </a:solidFill>
                <a:latin typeface="+mn-ea"/>
              </a:rPr>
              <a:t>テレワーク　～ モバイルワークの推進 ～</a:t>
            </a:r>
            <a:endParaRPr lang="ja-JP" altLang="ja-JP" sz="2400" b="1" dirty="0">
              <a:solidFill>
                <a:schemeClr val="bg1"/>
              </a:solidFill>
              <a:latin typeface="+mn-ea"/>
            </a:endParaRPr>
          </a:p>
        </p:txBody>
      </p:sp>
      <p:sp>
        <p:nvSpPr>
          <p:cNvPr id="4098" name="Oval 4"/>
          <p:cNvSpPr>
            <a:spLocks noChangeArrowheads="1"/>
          </p:cNvSpPr>
          <p:nvPr/>
        </p:nvSpPr>
        <p:spPr bwMode="auto">
          <a:xfrm>
            <a:off x="62113" y="1137038"/>
            <a:ext cx="8962625" cy="502466"/>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dirty="0">
              <a:latin typeface="HG丸ｺﾞｼｯｸM-PRO" panose="020F0600000000000000" pitchFamily="50" charset="-128"/>
              <a:ea typeface="HG丸ｺﾞｼｯｸM-PRO" panose="020F0600000000000000" pitchFamily="50" charset="-128"/>
            </a:endParaRPr>
          </a:p>
        </p:txBody>
      </p:sp>
      <p:sp>
        <p:nvSpPr>
          <p:cNvPr id="4099" name="Text Box 5"/>
          <p:cNvSpPr txBox="1">
            <a:spLocks noChangeArrowheads="1"/>
          </p:cNvSpPr>
          <p:nvPr/>
        </p:nvSpPr>
        <p:spPr bwMode="auto">
          <a:xfrm>
            <a:off x="726051" y="1187792"/>
            <a:ext cx="7690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2000" b="1" dirty="0">
                <a:latin typeface="HG丸ｺﾞｼｯｸM-PRO" panose="020F0600000000000000" pitchFamily="50" charset="-128"/>
                <a:ea typeface="HG丸ｺﾞｼｯｸM-PRO" panose="020F0600000000000000" pitchFamily="50" charset="-128"/>
              </a:rPr>
              <a:t>柔軟な働き方のためタブレット端末を活用する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r>
              <a:rPr lang="ja-JP" altLang="en-US" sz="2600" b="1" dirty="0">
                <a:ea typeface="HG丸ｺﾞｼｯｸM-PRO" panose="020F0600000000000000" pitchFamily="50" charset="-128"/>
              </a:rPr>
              <a:t>柔軟な働き方の実施～</a:t>
            </a:r>
            <a:r>
              <a:rPr lang="ja-JP" altLang="en-US" sz="2600" b="1" dirty="0">
                <a:latin typeface="HG丸ｺﾞｼｯｸM-PRO" panose="020F0600000000000000" pitchFamily="50" charset="-128"/>
                <a:ea typeface="HG丸ｺﾞｼｯｸM-PRO" panose="020F0600000000000000" pitchFamily="50" charset="-128"/>
              </a:rPr>
              <a:t>新しい生活様式の実践</a:t>
            </a:r>
            <a:r>
              <a:rPr lang="ja-JP" altLang="en-US" sz="2600" b="1" dirty="0">
                <a:ea typeface="HG丸ｺﾞｼｯｸM-PRO" panose="020F0600000000000000" pitchFamily="50" charset="-128"/>
              </a:rPr>
              <a:t>～</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21" name="AutoShape 6"/>
          <p:cNvSpPr>
            <a:spLocks noChangeArrowheads="1"/>
          </p:cNvSpPr>
          <p:nvPr/>
        </p:nvSpPr>
        <p:spPr bwMode="auto">
          <a:xfrm>
            <a:off x="75355" y="1729091"/>
            <a:ext cx="4754961" cy="3521782"/>
          </a:xfrm>
          <a:prstGeom prst="roundRect">
            <a:avLst>
              <a:gd name="adj" fmla="val 2378"/>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300"/>
              </a:lnSpc>
              <a:spcBef>
                <a:spcPts val="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庁内ＮＷ利用可能なタブレット端末を５００台導入</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必要な所属に配備、出張等での短期貸出</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300"/>
              </a:lnSpc>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○適用業務の例</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・出張時の携行資料削減、出張現場で報告書作成</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・庁外でメール確認</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・カラー画像や動画を使ったプレゼン</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・現場撮影した写真を所属で確認</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300"/>
              </a:lnSpc>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主な利用所属</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600"/>
              </a:lnSpc>
              <a:spcBef>
                <a:spcPts val="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・各子ども家庭センター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・各土木事務所</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その他、執務室外での業務が多い所属</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3" name="Rectangle 2"/>
          <p:cNvSpPr txBox="1">
            <a:spLocks noChangeArrowheads="1"/>
          </p:cNvSpPr>
          <p:nvPr/>
        </p:nvSpPr>
        <p:spPr>
          <a:xfrm>
            <a:off x="5108458" y="1694901"/>
            <a:ext cx="2190530" cy="436562"/>
          </a:xfrm>
          <a:prstGeom prst="rect">
            <a:avLst/>
          </a:prstGeom>
        </p:spPr>
        <p:txBody>
          <a:bodyPr vert="horz" lIns="91440" tIns="45720" rIns="91440" bIns="45720" rtlCol="0" anchor="ctr">
            <a:noAutofit/>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400" b="1" dirty="0">
                <a:latin typeface="HG丸ｺﾞｼｯｸM-PRO" panose="020F0600000000000000" pitchFamily="50" charset="-128"/>
                <a:ea typeface="HG丸ｺﾞｼｯｸM-PRO" panose="020F0600000000000000" pitchFamily="50" charset="-128"/>
              </a:rPr>
              <a:t>■ 利用者の満足度</a:t>
            </a:r>
            <a:endParaRPr lang="en-US" altLang="ja-JP" sz="1400" b="1" dirty="0">
              <a:latin typeface="HG丸ｺﾞｼｯｸM-PRO" panose="020F0600000000000000" pitchFamily="50" charset="-128"/>
              <a:ea typeface="HG丸ｺﾞｼｯｸM-PRO" panose="020F0600000000000000" pitchFamily="50" charset="-128"/>
            </a:endParaRPr>
          </a:p>
        </p:txBody>
      </p:sp>
      <p:sp>
        <p:nvSpPr>
          <p:cNvPr id="27" name="Rectangle 2"/>
          <p:cNvSpPr txBox="1">
            <a:spLocks noChangeArrowheads="1"/>
          </p:cNvSpPr>
          <p:nvPr/>
        </p:nvSpPr>
        <p:spPr>
          <a:xfrm>
            <a:off x="7135843" y="1703567"/>
            <a:ext cx="2016957" cy="43656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900" b="1" dirty="0">
                <a:latin typeface="HG丸ｺﾞｼｯｸM-PRO" panose="020F0600000000000000" pitchFamily="50" charset="-128"/>
                <a:ea typeface="HG丸ｺﾞｼｯｸM-PRO" panose="020F0600000000000000" pitchFamily="50" charset="-128"/>
              </a:rPr>
              <a:t>令和元年度アンケート結果より</a:t>
            </a:r>
            <a:endParaRPr lang="en-US" altLang="ja-JP" sz="900" b="1" dirty="0">
              <a:latin typeface="HG丸ｺﾞｼｯｸM-PRO" panose="020F0600000000000000" pitchFamily="50" charset="-128"/>
              <a:ea typeface="HG丸ｺﾞｼｯｸM-PRO" panose="020F0600000000000000" pitchFamily="50" charset="-128"/>
            </a:endParaRPr>
          </a:p>
        </p:txBody>
      </p:sp>
      <p:sp>
        <p:nvSpPr>
          <p:cNvPr id="28" name="Rectangle 2"/>
          <p:cNvSpPr txBox="1">
            <a:spLocks noChangeArrowheads="1"/>
          </p:cNvSpPr>
          <p:nvPr/>
        </p:nvSpPr>
        <p:spPr>
          <a:xfrm>
            <a:off x="5306508" y="3762709"/>
            <a:ext cx="3971499" cy="436562"/>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1100" b="1" dirty="0">
                <a:latin typeface="HG丸ｺﾞｼｯｸM-PRO" panose="020F0600000000000000" pitchFamily="50" charset="-128"/>
                <a:ea typeface="HG丸ｺﾞｼｯｸM-PRO" panose="020F0600000000000000" pitchFamily="50" charset="-128"/>
              </a:rPr>
              <a:t>⇒「大変満足」「どちらかというと満足」合計で</a:t>
            </a:r>
            <a:r>
              <a:rPr lang="en-US" altLang="ja-JP" sz="1100" b="1" dirty="0">
                <a:latin typeface="HG丸ｺﾞｼｯｸM-PRO" panose="020F0600000000000000" pitchFamily="50" charset="-128"/>
                <a:ea typeface="HG丸ｺﾞｼｯｸM-PRO" panose="020F0600000000000000" pitchFamily="50" charset="-128"/>
              </a:rPr>
              <a:t>80</a:t>
            </a:r>
            <a:r>
              <a:rPr lang="ja-JP" altLang="en-US" sz="1100" b="1" dirty="0">
                <a:latin typeface="HG丸ｺﾞｼｯｸM-PRO" panose="020F0600000000000000" pitchFamily="50" charset="-128"/>
                <a:ea typeface="HG丸ｺﾞｼｯｸM-PRO" panose="020F0600000000000000" pitchFamily="50" charset="-128"/>
              </a:rPr>
              <a:t>％</a:t>
            </a:r>
            <a:endParaRPr lang="en-US" altLang="ja-JP" sz="1100" b="1" dirty="0">
              <a:latin typeface="HG丸ｺﾞｼｯｸM-PRO" panose="020F0600000000000000" pitchFamily="50" charset="-128"/>
              <a:ea typeface="HG丸ｺﾞｼｯｸM-PRO" panose="020F0600000000000000" pitchFamily="50" charset="-128"/>
            </a:endParaRPr>
          </a:p>
        </p:txBody>
      </p:sp>
      <p:sp>
        <p:nvSpPr>
          <p:cNvPr id="17" name="テキスト ボックス 2"/>
          <p:cNvSpPr txBox="1"/>
          <p:nvPr/>
        </p:nvSpPr>
        <p:spPr>
          <a:xfrm>
            <a:off x="167628" y="513026"/>
            <a:ext cx="1197148" cy="433387"/>
          </a:xfrm>
          <a:prstGeom prst="rect">
            <a:avLst/>
          </a:prstGeom>
          <a:solidFill>
            <a:schemeClr val="lt1"/>
          </a:solidFill>
          <a:ln w="6350">
            <a:solidFill>
              <a:prstClr val="black"/>
            </a:solidFill>
          </a:ln>
        </p:spPr>
        <p:txBody>
          <a:bodyPr wrap="none"/>
          <a:lstStyle/>
          <a:p>
            <a:pPr algn="ctr">
              <a:spcAft>
                <a:spcPts val="0"/>
              </a:spcAft>
              <a:defRPr/>
            </a:pPr>
            <a:r>
              <a:rPr lang="ja-JP" altLang="en-US" sz="2000" kern="100" dirty="0">
                <a:latin typeface="游明朝" panose="02020400000000000000" pitchFamily="18" charset="-128"/>
                <a:ea typeface="HG丸ｺﾞｼｯｸM-PRO" panose="020F0600000000000000" pitchFamily="50" charset="-128"/>
                <a:cs typeface="Times New Roman" panose="02020603050405020304" pitchFamily="18" charset="0"/>
              </a:rPr>
              <a:t>重点項目</a:t>
            </a:r>
            <a:endParaRPr 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5" name="AutoShape 6"/>
          <p:cNvSpPr>
            <a:spLocks noChangeArrowheads="1"/>
          </p:cNvSpPr>
          <p:nvPr/>
        </p:nvSpPr>
        <p:spPr bwMode="auto">
          <a:xfrm>
            <a:off x="5108458" y="4334853"/>
            <a:ext cx="3898557" cy="2247304"/>
          </a:xfrm>
          <a:prstGeom prst="roundRect">
            <a:avLst>
              <a:gd name="adj" fmla="val 3445"/>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業務時間削減</a:t>
            </a:r>
            <a:r>
              <a:rPr lang="ja-JP" altLang="en-US" sz="1200" b="1" dirty="0">
                <a:latin typeface="HG丸ｺﾞｼｯｸM-PRO" panose="020F0600000000000000" pitchFamily="50" charset="-128"/>
                <a:ea typeface="HG丸ｺﾞｼｯｸM-PRO" panose="020F0600000000000000" pitchFamily="50" charset="-128"/>
                <a:cs typeface="Meiryo UI" panose="020B0604030504040204" pitchFamily="50" charset="-128"/>
              </a:rPr>
              <a:t>（令和元年度利用状況調査より）</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年間約１２</a:t>
            </a:r>
            <a:r>
              <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４０１時間</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作業・移動にかかる削減時間</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（出張先でメール確認や決裁が可能等）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書類紛失の防止</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紙使用の削減</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19" name="全体満足度">
            <a:extLst>
              <a:ext uri="{FF2B5EF4-FFF2-40B4-BE49-F238E27FC236}">
                <a16:creationId xmlns:a16="http://schemas.microsoft.com/office/drawing/2014/main" id="{00000000-0008-0000-0300-000009000000}"/>
              </a:ext>
            </a:extLst>
          </p:cNvPr>
          <p:cNvGraphicFramePr>
            <a:graphicFrameLocks/>
          </p:cNvGraphicFramePr>
          <p:nvPr>
            <p:extLst>
              <p:ext uri="{D42A27DB-BD31-4B8C-83A1-F6EECF244321}">
                <p14:modId xmlns:p14="http://schemas.microsoft.com/office/powerpoint/2010/main" val="1802494122"/>
              </p:ext>
            </p:extLst>
          </p:nvPr>
        </p:nvGraphicFramePr>
        <p:xfrm>
          <a:off x="4983251" y="2092102"/>
          <a:ext cx="3628737" cy="1873169"/>
        </p:xfrm>
        <a:graphic>
          <a:graphicData uri="http://schemas.openxmlformats.org/drawingml/2006/chart">
            <c:chart xmlns:c="http://schemas.openxmlformats.org/drawingml/2006/chart" xmlns:r="http://schemas.openxmlformats.org/officeDocument/2006/relationships" r:id="rId3"/>
          </a:graphicData>
        </a:graphic>
      </p:graphicFrame>
      <p:sp>
        <p:nvSpPr>
          <p:cNvPr id="29" name="下矢印 28"/>
          <p:cNvSpPr/>
          <p:nvPr/>
        </p:nvSpPr>
        <p:spPr>
          <a:xfrm rot="16200000">
            <a:off x="4313881" y="3897947"/>
            <a:ext cx="1256799" cy="780208"/>
          </a:xfrm>
          <a:prstGeom prst="downArrow">
            <a:avLst>
              <a:gd name="adj1" fmla="val 52899"/>
              <a:gd name="adj2" fmla="val 51281"/>
            </a:avLst>
          </a:prstGeom>
          <a:solidFill>
            <a:schemeClr val="accent1">
              <a:lumMod val="60000"/>
              <a:lumOff val="40000"/>
            </a:schemeClr>
          </a:solidFill>
          <a:ln>
            <a:solidFill>
              <a:schemeClr val="tx1"/>
            </a:solidFill>
          </a:ln>
        </p:spPr>
        <p:style>
          <a:lnRef idx="2">
            <a:schemeClr val="accent6"/>
          </a:lnRef>
          <a:fillRef idx="1">
            <a:schemeClr val="lt1"/>
          </a:fillRef>
          <a:effectRef idx="0">
            <a:schemeClr val="accent6"/>
          </a:effectRef>
          <a:fontRef idx="minor">
            <a:schemeClr val="dk1"/>
          </a:fontRef>
        </p:style>
        <p:txBody>
          <a:bodyPr vert="eaVert" anchor="ctr"/>
          <a:lstStyle/>
          <a:p>
            <a:pPr algn="ctr" eaLnBrk="1" fontAlgn="auto" hangingPunct="1">
              <a:spcBef>
                <a:spcPts val="0"/>
              </a:spcBef>
              <a:spcAft>
                <a:spcPts val="0"/>
              </a:spcAft>
              <a:defRPr/>
            </a:pPr>
            <a:r>
              <a:rPr lang="ja-JP" altLang="en-US" sz="1600" b="1" dirty="0">
                <a:latin typeface="HG丸ｺﾞｼｯｸM-PRO" panose="020F0600000000000000" pitchFamily="50" charset="-128"/>
                <a:ea typeface="HG丸ｺﾞｼｯｸM-PRO" panose="020F0600000000000000" pitchFamily="50" charset="-128"/>
              </a:rPr>
              <a:t>効果</a:t>
            </a:r>
          </a:p>
        </p:txBody>
      </p:sp>
      <p:sp>
        <p:nvSpPr>
          <p:cNvPr id="33" name="二等辺三角形 32"/>
          <p:cNvSpPr/>
          <p:nvPr/>
        </p:nvSpPr>
        <p:spPr>
          <a:xfrm rot="10800000">
            <a:off x="1364774" y="2283724"/>
            <a:ext cx="1937983" cy="154675"/>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AutoShape 6"/>
          <p:cNvSpPr>
            <a:spLocks noChangeArrowheads="1"/>
          </p:cNvSpPr>
          <p:nvPr/>
        </p:nvSpPr>
        <p:spPr bwMode="auto">
          <a:xfrm>
            <a:off x="75355" y="5330028"/>
            <a:ext cx="4754961" cy="1252129"/>
          </a:xfrm>
          <a:prstGeom prst="roundRect">
            <a:avLst>
              <a:gd name="adj" fmla="val 12844"/>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rPr>
              <a:t>■今後の予定（機能改善）</a:t>
            </a:r>
            <a:endParaRPr lang="en-US" altLang="ja-JP" sz="1400" b="1" dirty="0">
              <a:latin typeface="HG丸ｺﾞｼｯｸM-PRO" panose="020F0600000000000000" pitchFamily="50" charset="-128"/>
              <a:ea typeface="HG丸ｺﾞｼｯｸM-PRO" panose="020F0600000000000000"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rPr>
              <a:t>○ </a:t>
            </a:r>
            <a:r>
              <a:rPr lang="en-US" altLang="ja-JP" sz="1400" b="1" u="sng" dirty="0">
                <a:latin typeface="HG丸ｺﾞｼｯｸM-PRO" panose="020F0600000000000000" pitchFamily="50" charset="-128"/>
                <a:ea typeface="HG丸ｺﾞｼｯｸM-PRO" panose="020F0600000000000000" pitchFamily="50" charset="-128"/>
              </a:rPr>
              <a:t>Windows</a:t>
            </a:r>
            <a:r>
              <a:rPr lang="ja-JP" altLang="en-US" sz="1400" b="1" u="sng" dirty="0">
                <a:latin typeface="HG丸ｺﾞｼｯｸM-PRO" panose="020F0600000000000000" pitchFamily="50" charset="-128"/>
                <a:ea typeface="HG丸ｺﾞｼｯｸM-PRO" panose="020F0600000000000000" pitchFamily="50" charset="-128"/>
              </a:rPr>
              <a:t>２</a:t>
            </a:r>
            <a:r>
              <a:rPr lang="en-US" altLang="ja-JP" sz="1400" b="1" u="sng" dirty="0">
                <a:latin typeface="HG丸ｺﾞｼｯｸM-PRO" panose="020F0600000000000000" pitchFamily="50" charset="-128"/>
                <a:ea typeface="HG丸ｺﾞｼｯｸM-PRO" panose="020F0600000000000000" pitchFamily="50" charset="-128"/>
              </a:rPr>
              <a:t>in1</a:t>
            </a:r>
            <a:r>
              <a:rPr lang="ja-JP" altLang="en-US" sz="1400" b="1" u="sng" dirty="0">
                <a:latin typeface="HG丸ｺﾞｼｯｸM-PRO" panose="020F0600000000000000" pitchFamily="50" charset="-128"/>
                <a:ea typeface="HG丸ｺﾞｼｯｸM-PRO" panose="020F0600000000000000" pitchFamily="50" charset="-128"/>
              </a:rPr>
              <a:t>タブレットへ変更</a:t>
            </a:r>
            <a:r>
              <a:rPr lang="ja-JP" altLang="en-US" sz="1400" b="1" dirty="0">
                <a:latin typeface="HG丸ｺﾞｼｯｸM-PRO" panose="020F0600000000000000" pitchFamily="50" charset="-128"/>
                <a:ea typeface="HG丸ｺﾞｼｯｸM-PRO" panose="020F0600000000000000" pitchFamily="50" charset="-128"/>
              </a:rPr>
              <a:t>（Ｒ</a:t>
            </a:r>
            <a:r>
              <a:rPr lang="en-US" altLang="ja-JP" sz="1400" b="1" dirty="0">
                <a:latin typeface="HG丸ｺﾞｼｯｸM-PRO" panose="020F0600000000000000" pitchFamily="50" charset="-128"/>
                <a:ea typeface="HG丸ｺﾞｼｯｸM-PRO" panose="020F0600000000000000" pitchFamily="50" charset="-128"/>
              </a:rPr>
              <a:t>3.8</a:t>
            </a:r>
            <a:r>
              <a:rPr lang="ja-JP" altLang="en-US" sz="1400" b="1" dirty="0">
                <a:latin typeface="HG丸ｺﾞｼｯｸM-PRO" panose="020F0600000000000000" pitchFamily="50" charset="-128"/>
                <a:ea typeface="HG丸ｺﾞｼｯｸM-PRO" panose="020F0600000000000000" pitchFamily="50" charset="-128"/>
              </a:rPr>
              <a:t>～）</a:t>
            </a:r>
            <a:endParaRPr lang="en-US" altLang="ja-JP" sz="1400" b="1" dirty="0">
              <a:latin typeface="HG丸ｺﾞｼｯｸM-PRO" panose="020F0600000000000000" pitchFamily="50" charset="-128"/>
              <a:ea typeface="HG丸ｺﾞｼｯｸM-PRO" panose="020F0600000000000000" pitchFamily="50" charset="-128"/>
            </a:endParaRPr>
          </a:p>
          <a:p>
            <a:pPr lvl="1" eaLnBrk="1" hangingPunct="1">
              <a:lnSpc>
                <a:spcPts val="600"/>
              </a:lnSpc>
              <a:spcBef>
                <a:spcPts val="0"/>
              </a:spcBef>
              <a:buFontTx/>
              <a:buNone/>
              <a:defRPr/>
            </a:pPr>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・文書入力機能等を強化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・テレワークにも利用可能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端末変更に伴い、台数は</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500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台→</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250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台に</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7540" y="6373880"/>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13</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46966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AutoShape 6"/>
          <p:cNvSpPr>
            <a:spLocks noChangeArrowheads="1"/>
          </p:cNvSpPr>
          <p:nvPr/>
        </p:nvSpPr>
        <p:spPr bwMode="auto">
          <a:xfrm>
            <a:off x="89820" y="1767450"/>
            <a:ext cx="4504777" cy="4061632"/>
          </a:xfrm>
          <a:prstGeom prst="roundRect">
            <a:avLst>
              <a:gd name="adj" fmla="val 2837"/>
            </a:avLst>
          </a:prstGeom>
          <a:solidFill>
            <a:srgbClr val="CCFFFF"/>
          </a:solidFill>
          <a:ln w="25400">
            <a:solidFill>
              <a:schemeClr val="accent1">
                <a:lumMod val="50000"/>
              </a:schemeClr>
            </a:solidFill>
            <a:round/>
            <a:headEnd/>
            <a:tailEnd/>
          </a:ln>
          <a:effectLst/>
        </p:spPr>
        <p:txBody>
          <a:bodyPr lIns="0" tIns="0" rIns="0" anchor="t"/>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正方形/長方形 1"/>
          <p:cNvSpPr/>
          <p:nvPr/>
        </p:nvSpPr>
        <p:spPr>
          <a:xfrm>
            <a:off x="-379459" y="1831562"/>
            <a:ext cx="5029791" cy="3749488"/>
          </a:xfrm>
          <a:prstGeom prst="rect">
            <a:avLst/>
          </a:prstGeom>
        </p:spPr>
        <p:txBody>
          <a:bodyPr wrap="square">
            <a:spAutoFit/>
          </a:bodyPr>
          <a:lstStyle/>
          <a:p>
            <a:pPr lvl="1">
              <a:spcBef>
                <a:spcPct val="5000"/>
              </a:spcBef>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新型コロナウイルス感染拡大防止に向け、</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会議システムの運用を開始（</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R2.5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endParaRPr lang="en-US" altLang="ja-JP"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endParaRPr lang="en-US" altLang="ja-JP" sz="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取組状況</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・取組：各部局に配付・貸出（全１０ライセンス）</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・実績：４</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回／月、</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2,126</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人／月 </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rPr>
              <a:t>R2.10</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末時点）</a:t>
            </a:r>
            <a:r>
              <a:rPr lang="ja-JP" altLang="en-US" sz="11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導入効果</a:t>
            </a:r>
          </a:p>
          <a:p>
            <a:pPr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4,860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往復移動時間</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回、参加者２名で年間削減時間を換算</a:t>
            </a:r>
            <a:endPar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endParaRPr lang="en-US" altLang="ja-JP"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更なる改善</a:t>
            </a:r>
          </a:p>
          <a:p>
            <a:pPr lvl="1">
              <a:spcBef>
                <a:spcPct val="5000"/>
              </a:spcBef>
              <a:defRPr/>
            </a:pPr>
            <a:r>
              <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 Microsoft Teams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の導入（</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R3.3</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全職員がいつでも庁外との</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会議が可能</a:t>
            </a:r>
            <a:endParaRPr lang="ja-JP" altLang="en-US" dirty="0"/>
          </a:p>
        </p:txBody>
      </p:sp>
      <p:sp>
        <p:nvSpPr>
          <p:cNvPr id="11" name="正方形/長方形 10"/>
          <p:cNvSpPr/>
          <p:nvPr/>
        </p:nvSpPr>
        <p:spPr>
          <a:xfrm>
            <a:off x="62112" y="419737"/>
            <a:ext cx="9003569"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solidFill>
                  <a:schemeClr val="bg1"/>
                </a:solidFill>
                <a:latin typeface="+mn-ea"/>
              </a:rPr>
              <a:t>　会議の効率化（</a:t>
            </a:r>
            <a:r>
              <a:rPr lang="en-US" altLang="ja-JP" sz="2400" b="1" dirty="0">
                <a:solidFill>
                  <a:schemeClr val="bg1"/>
                </a:solidFill>
                <a:latin typeface="+mn-ea"/>
              </a:rPr>
              <a:t>WEB</a:t>
            </a:r>
            <a:r>
              <a:rPr lang="ja-JP" altLang="en-US" sz="2400" b="1" dirty="0">
                <a:solidFill>
                  <a:schemeClr val="bg1"/>
                </a:solidFill>
                <a:latin typeface="+mn-ea"/>
              </a:rPr>
              <a:t>会議）</a:t>
            </a:r>
            <a:endParaRPr lang="ja-JP" altLang="ja-JP" sz="2400" dirty="0">
              <a:solidFill>
                <a:schemeClr val="bg1"/>
              </a:solidFill>
              <a:latin typeface="+mn-ea"/>
            </a:endParaRPr>
          </a:p>
        </p:txBody>
      </p:sp>
      <p:sp>
        <p:nvSpPr>
          <p:cNvPr id="4098" name="Oval 4"/>
          <p:cNvSpPr>
            <a:spLocks noChangeArrowheads="1"/>
          </p:cNvSpPr>
          <p:nvPr/>
        </p:nvSpPr>
        <p:spPr bwMode="auto">
          <a:xfrm>
            <a:off x="103057" y="1117871"/>
            <a:ext cx="8962625" cy="603154"/>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1" dirty="0">
                <a:latin typeface="HG丸ｺﾞｼｯｸM-PRO" panose="020F0600000000000000" pitchFamily="50" charset="-128"/>
                <a:ea typeface="HG丸ｺﾞｼｯｸM-PRO" panose="020F0600000000000000" pitchFamily="50" charset="-128"/>
              </a:rPr>
              <a:t>移動時間を短縮する</a:t>
            </a:r>
          </a:p>
        </p:txBody>
      </p:sp>
      <p:sp>
        <p:nvSpPr>
          <p:cNvPr id="4101" name="Rectangle 2"/>
          <p:cNvSpPr>
            <a:spLocks noGrp="1" noChangeArrowheads="1"/>
          </p:cNvSpPr>
          <p:nvPr>
            <p:ph type="title"/>
          </p:nvPr>
        </p:nvSpPr>
        <p:spPr>
          <a:xfrm>
            <a:off x="-1" y="-16614"/>
            <a:ext cx="7260609" cy="436562"/>
          </a:xfrm>
        </p:spPr>
        <p:txBody>
          <a:bodyPr>
            <a:normAutofit fontScale="90000"/>
          </a:bodyPr>
          <a:lstStyle/>
          <a:p>
            <a:r>
              <a:rPr lang="ja-JP" altLang="en-US" sz="2600" b="1" dirty="0">
                <a:latin typeface="HG丸ｺﾞｼｯｸM-PRO" panose="020F0600000000000000" pitchFamily="50" charset="-128"/>
                <a:ea typeface="HG丸ｺﾞｼｯｸM-PRO" panose="020F0600000000000000" pitchFamily="50" charset="-128"/>
              </a:rPr>
              <a:t>柔軟な働き方の実施～新しい生活様式の実践～</a:t>
            </a:r>
          </a:p>
        </p:txBody>
      </p:sp>
      <p:sp>
        <p:nvSpPr>
          <p:cNvPr id="12" name="正方形/長方形 11"/>
          <p:cNvSpPr/>
          <p:nvPr/>
        </p:nvSpPr>
        <p:spPr>
          <a:xfrm>
            <a:off x="122061" y="3692202"/>
            <a:ext cx="4519000" cy="6149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29882" y="3191709"/>
            <a:ext cx="4832760" cy="46063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15" name="正方形/長方形 14"/>
          <p:cNvSpPr/>
          <p:nvPr/>
        </p:nvSpPr>
        <p:spPr>
          <a:xfrm>
            <a:off x="117528" y="4165519"/>
            <a:ext cx="5299322" cy="2832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9" name="テキスト ボックス 2"/>
          <p:cNvSpPr txBox="1"/>
          <p:nvPr/>
        </p:nvSpPr>
        <p:spPr>
          <a:xfrm>
            <a:off x="167628" y="513026"/>
            <a:ext cx="1197148" cy="433387"/>
          </a:xfrm>
          <a:prstGeom prst="rect">
            <a:avLst/>
          </a:prstGeom>
          <a:solidFill>
            <a:schemeClr val="lt1"/>
          </a:solidFill>
          <a:ln w="6350">
            <a:solidFill>
              <a:prstClr val="black"/>
            </a:solidFill>
          </a:ln>
        </p:spPr>
        <p:txBody>
          <a:bodyPr wrap="none"/>
          <a:lstStyle/>
          <a:p>
            <a:pPr algn="ctr">
              <a:spcAft>
                <a:spcPts val="0"/>
              </a:spcAft>
              <a:defRPr/>
            </a:pPr>
            <a:r>
              <a:rPr lang="ja-JP" altLang="en-US" sz="2000" kern="100" dirty="0">
                <a:latin typeface="游明朝" panose="02020400000000000000" pitchFamily="18" charset="-128"/>
                <a:ea typeface="HG丸ｺﾞｼｯｸM-PRO" panose="020F0600000000000000" pitchFamily="50" charset="-128"/>
                <a:cs typeface="Times New Roman" panose="02020603050405020304" pitchFamily="18" charset="0"/>
              </a:rPr>
              <a:t>重点項目</a:t>
            </a:r>
            <a:endParaRPr 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21" name="正方形/長方形 20"/>
          <p:cNvSpPr/>
          <p:nvPr/>
        </p:nvSpPr>
        <p:spPr>
          <a:xfrm>
            <a:off x="8662554" y="5769371"/>
            <a:ext cx="559558" cy="401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tx1"/>
                </a:solidFill>
                <a:latin typeface="Meiryo UI" panose="020B0604030504040204" pitchFamily="50" charset="-128"/>
                <a:ea typeface="Meiryo UI" panose="020B0604030504040204" pitchFamily="50" charset="-128"/>
              </a:rPr>
              <a:t>１１</a:t>
            </a:r>
          </a:p>
        </p:txBody>
      </p:sp>
      <p:sp>
        <p:nvSpPr>
          <p:cNvPr id="31" name="二等辺三角形 30"/>
          <p:cNvSpPr/>
          <p:nvPr/>
        </p:nvSpPr>
        <p:spPr>
          <a:xfrm rot="10800000">
            <a:off x="1488653" y="3596891"/>
            <a:ext cx="1937983" cy="27808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二等辺三角形 33"/>
          <p:cNvSpPr/>
          <p:nvPr/>
        </p:nvSpPr>
        <p:spPr>
          <a:xfrm rot="10800000">
            <a:off x="1488653" y="4655761"/>
            <a:ext cx="1937983" cy="317831"/>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AutoShape 6"/>
          <p:cNvSpPr>
            <a:spLocks noChangeArrowheads="1"/>
          </p:cNvSpPr>
          <p:nvPr/>
        </p:nvSpPr>
        <p:spPr bwMode="auto">
          <a:xfrm>
            <a:off x="4689208" y="1767450"/>
            <a:ext cx="4377969" cy="5041238"/>
          </a:xfrm>
          <a:prstGeom prst="roundRect">
            <a:avLst>
              <a:gd name="adj" fmla="val 2646"/>
            </a:avLst>
          </a:prstGeom>
          <a:solidFill>
            <a:srgbClr val="CCFFFF"/>
          </a:solidFill>
          <a:ln w="25400">
            <a:solidFill>
              <a:schemeClr val="accent1">
                <a:lumMod val="50000"/>
              </a:schemeClr>
            </a:solidFill>
            <a:round/>
            <a:headEnd/>
            <a:tailEnd/>
          </a:ln>
          <a:effectLst/>
        </p:spPr>
        <p:txBody>
          <a:bodyPr lIns="0" tIns="0" rIns="0" anchor="ct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テキスト ボックス 19"/>
          <p:cNvSpPr txBox="1"/>
          <p:nvPr/>
        </p:nvSpPr>
        <p:spPr>
          <a:xfrm>
            <a:off x="4780346" y="2099514"/>
            <a:ext cx="4374286" cy="2785378"/>
          </a:xfrm>
          <a:prstGeom prst="rect">
            <a:avLst/>
          </a:prstGeom>
          <a:noFill/>
        </p:spPr>
        <p:txBody>
          <a:bodyPr wrap="square" lIns="0" tIns="45720" rIns="0" bIns="45720" rtlCol="0" anchor="t">
            <a:spAutoFit/>
          </a:bodyPr>
          <a:lstStyle/>
          <a:p>
            <a:r>
              <a:rPr lang="ja-JP" altLang="en-US" sz="1400" b="1" u="sng" dirty="0">
                <a:latin typeface="HG丸ｺﾞｼｯｸM-PRO" panose="020F0600000000000000" pitchFamily="50" charset="-128"/>
                <a:ea typeface="HG丸ｺﾞｼｯｸM-PRO" panose="020F0600000000000000" pitchFamily="50" charset="-128"/>
              </a:rPr>
              <a:t>○ 実施にあたってのポイント</a:t>
            </a:r>
            <a:endParaRPr lang="en-US" altLang="ja-JP" sz="1400" b="1" u="sng"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・事前にデータを関係者へ共有</a:t>
            </a:r>
          </a:p>
          <a:p>
            <a:r>
              <a:rPr lang="ja-JP" altLang="en-US" sz="1400" dirty="0">
                <a:latin typeface="HG丸ｺﾞｼｯｸM-PRO"/>
                <a:ea typeface="HG丸ｺﾞｼｯｸM-PRO"/>
              </a:rPr>
              <a:t>　・職員端末機等で</a:t>
            </a:r>
            <a:r>
              <a:rPr lang="en-US" altLang="ja-JP" sz="1400" dirty="0">
                <a:latin typeface="HG丸ｺﾞｼｯｸM-PRO"/>
                <a:ea typeface="HG丸ｺﾞｼｯｸM-PRO"/>
              </a:rPr>
              <a:t>WEB</a:t>
            </a:r>
            <a:r>
              <a:rPr lang="ja-JP" altLang="en-US" sz="1400" dirty="0">
                <a:latin typeface="HG丸ｺﾞｼｯｸM-PRO"/>
                <a:ea typeface="HG丸ｺﾞｼｯｸM-PRO"/>
              </a:rPr>
              <a:t>会議システムの画面共有</a:t>
            </a:r>
            <a:endParaRPr lang="en-US" altLang="ja-JP" sz="1400" dirty="0">
              <a:latin typeface="HG丸ｺﾞｼｯｸM-PRO"/>
              <a:ea typeface="HG丸ｺﾞｼｯｸM-PRO"/>
            </a:endParaRPr>
          </a:p>
          <a:p>
            <a:r>
              <a:rPr lang="ja-JP" altLang="en-US" sz="1400" dirty="0">
                <a:latin typeface="HG丸ｺﾞｼｯｸM-PRO"/>
                <a:ea typeface="HG丸ｺﾞｼｯｸM-PRO"/>
              </a:rPr>
              <a:t>　　機能により資料をモニターへ投影</a:t>
            </a:r>
            <a:endParaRPr lang="en-US" altLang="ja-JP" sz="500" dirty="0">
              <a:latin typeface="HG丸ｺﾞｼｯｸM-PRO"/>
              <a:ea typeface="HG丸ｺﾞｼｯｸM-PRO"/>
            </a:endParaRPr>
          </a:p>
          <a:p>
            <a:endParaRPr lang="en-US" altLang="ja-JP" sz="500" dirty="0">
              <a:latin typeface="HG丸ｺﾞｼｯｸM-PRO"/>
              <a:ea typeface="HG丸ｺﾞｼｯｸM-PRO"/>
            </a:endParaRPr>
          </a:p>
          <a:p>
            <a:r>
              <a:rPr lang="ja-JP" altLang="en-US" sz="1400" b="1" u="sng" dirty="0">
                <a:latin typeface="HG丸ｺﾞｼｯｸM-PRO" panose="020F0600000000000000" pitchFamily="50" charset="-128"/>
                <a:ea typeface="HG丸ｺﾞｼｯｸM-PRO" panose="020F0600000000000000" pitchFamily="50" charset="-128"/>
              </a:rPr>
              <a:t>○ 活用方法</a:t>
            </a:r>
            <a:endParaRPr lang="en-US" altLang="ja-JP"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・会議、審議会、</a:t>
            </a:r>
            <a:r>
              <a:rPr lang="en-US" altLang="ja-JP" sz="1400" dirty="0">
                <a:latin typeface="HG丸ｺﾞｼｯｸM-PRO" panose="020F0600000000000000" pitchFamily="50" charset="-128"/>
                <a:ea typeface="HG丸ｺﾞｼｯｸM-PRO" panose="020F0600000000000000" pitchFamily="50" charset="-128"/>
              </a:rPr>
              <a:t>Web</a:t>
            </a:r>
            <a:r>
              <a:rPr lang="ja-JP" altLang="en-US" sz="1400" dirty="0">
                <a:latin typeface="HG丸ｺﾞｼｯｸM-PRO" panose="020F0600000000000000" pitchFamily="50" charset="-128"/>
                <a:ea typeface="HG丸ｺﾞｼｯｸM-PRO" panose="020F0600000000000000" pitchFamily="50" charset="-128"/>
              </a:rPr>
              <a:t>説明会、セミナー、相談等</a:t>
            </a:r>
          </a:p>
          <a:p>
            <a:endParaRPr lang="ja-JP" altLang="en-US" sz="500" dirty="0">
              <a:latin typeface="HG丸ｺﾞｼｯｸM-PRO" panose="020F0600000000000000" pitchFamily="50" charset="-128"/>
              <a:ea typeface="HG丸ｺﾞｼｯｸM-PRO" panose="020F0600000000000000" pitchFamily="50" charset="-128"/>
            </a:endParaRPr>
          </a:p>
          <a:p>
            <a:r>
              <a:rPr lang="ja-JP" altLang="en-US" sz="1400" b="1" u="sng" dirty="0">
                <a:latin typeface="HG丸ｺﾞｼｯｸM-PRO" panose="020F0600000000000000" pitchFamily="50" charset="-128"/>
                <a:ea typeface="HG丸ｺﾞｼｯｸM-PRO" panose="020F0600000000000000" pitchFamily="50" charset="-128"/>
              </a:rPr>
              <a:t>○ 便利なツール</a:t>
            </a:r>
            <a:endParaRPr lang="en-US" altLang="ja-JP" sz="1400" b="1" u="sng"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・集音マイクスピーカーフォン</a:t>
            </a:r>
          </a:p>
          <a:p>
            <a:r>
              <a:rPr lang="ja-JP" altLang="en-US" sz="14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明瞭な音声で全員の声がはっきり伝達</a:t>
            </a:r>
            <a:endParaRPr lang="ja-JP" altLang="en-US" sz="1400" dirty="0">
              <a:latin typeface="HG丸ｺﾞｼｯｸM-PRO" panose="020F0600000000000000" pitchFamily="50" charset="-128"/>
              <a:ea typeface="HG丸ｺﾞｼｯｸM-PRO" panose="020F0600000000000000" pitchFamily="50" charset="-128"/>
            </a:endParaRPr>
          </a:p>
          <a:p>
            <a:r>
              <a:rPr lang="ja-JP" altLang="en-US" sz="1400" dirty="0">
                <a:latin typeface="HG丸ｺﾞｼｯｸM-PRO" panose="020F0600000000000000" pitchFamily="50" charset="-128"/>
                <a:ea typeface="HG丸ｺﾞｼｯｸM-PRO" panose="020F0600000000000000" pitchFamily="50" charset="-128"/>
              </a:rPr>
              <a:t>　・広角カメラ</a:t>
            </a:r>
          </a:p>
          <a:p>
            <a:r>
              <a:rPr lang="ja-JP" altLang="en-US" sz="14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…180</a:t>
            </a:r>
            <a:r>
              <a:rPr lang="ja-JP" altLang="en-US" sz="1200" dirty="0">
                <a:latin typeface="HG丸ｺﾞｼｯｸM-PRO" panose="020F0600000000000000" pitchFamily="50" charset="-128"/>
                <a:ea typeface="HG丸ｺﾞｼｯｸM-PRO" panose="020F0600000000000000" pitchFamily="50" charset="-128"/>
              </a:rPr>
              <a:t>度の視野にて参加者全員をフレームに収め、</a:t>
            </a:r>
            <a:endParaRPr lang="en-US" altLang="ja-JP" sz="1200" dirty="0">
              <a:latin typeface="HG丸ｺﾞｼｯｸM-PRO" panose="020F0600000000000000" pitchFamily="50" charset="-128"/>
              <a:ea typeface="HG丸ｺﾞｼｯｸM-PRO" panose="020F0600000000000000" pitchFamily="50" charset="-128"/>
            </a:endParaRPr>
          </a:p>
          <a:p>
            <a:r>
              <a:rPr lang="ja-JP" altLang="en-US" sz="1200" dirty="0">
                <a:latin typeface="HG丸ｺﾞｼｯｸM-PRO" panose="020F0600000000000000" pitchFamily="50" charset="-128"/>
                <a:ea typeface="HG丸ｺﾞｼｯｸM-PRO" panose="020F0600000000000000" pitchFamily="50" charset="-128"/>
              </a:rPr>
              <a:t>　　　  小さな会議室でもソーシャルディスタンスを確保</a:t>
            </a:r>
          </a:p>
        </p:txBody>
      </p:sp>
      <p:pic>
        <p:nvPicPr>
          <p:cNvPr id="24" name="図 2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484596" y="4968144"/>
            <a:ext cx="2454059" cy="1840544"/>
          </a:xfrm>
          <a:prstGeom prst="rect">
            <a:avLst/>
          </a:prstGeom>
        </p:spPr>
      </p:pic>
      <p:sp>
        <p:nvSpPr>
          <p:cNvPr id="25" name="テキスト ボックス 24"/>
          <p:cNvSpPr txBox="1"/>
          <p:nvPr/>
        </p:nvSpPr>
        <p:spPr>
          <a:xfrm>
            <a:off x="7593337" y="5380995"/>
            <a:ext cx="1069217"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大型ディスプレイ</a:t>
            </a:r>
            <a:endParaRPr kumimoji="1" lang="en-US" altLang="ja-JP" sz="1000" dirty="0">
              <a:latin typeface="Meiryo UI" panose="020B0604030504040204" pitchFamily="50" charset="-128"/>
              <a:ea typeface="Meiryo UI" panose="020B0604030504040204" pitchFamily="50" charset="-128"/>
            </a:endParaRPr>
          </a:p>
          <a:p>
            <a:pPr algn="ctr"/>
            <a:r>
              <a:rPr kumimoji="1" lang="en-US" altLang="ja-JP" sz="1000" dirty="0">
                <a:latin typeface="Meiryo UI" panose="020B0604030504040204" pitchFamily="50" charset="-128"/>
                <a:ea typeface="Meiryo UI" panose="020B0604030504040204" pitchFamily="50" charset="-128"/>
              </a:rPr>
              <a:t>(43</a:t>
            </a:r>
            <a:r>
              <a:rPr kumimoji="1" lang="ja-JP" altLang="en-US" sz="1000" dirty="0">
                <a:latin typeface="Meiryo UI" panose="020B0604030504040204" pitchFamily="50" charset="-128"/>
                <a:ea typeface="Meiryo UI" panose="020B0604030504040204" pitchFamily="50" charset="-128"/>
              </a:rPr>
              <a:t>型</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26" name="テキスト ボックス 25"/>
          <p:cNvSpPr txBox="1"/>
          <p:nvPr/>
        </p:nvSpPr>
        <p:spPr>
          <a:xfrm>
            <a:off x="7300029" y="4946545"/>
            <a:ext cx="902265" cy="258577"/>
          </a:xfrm>
          <a:prstGeom prst="rect">
            <a:avLst/>
          </a:prstGeom>
          <a:noFill/>
        </p:spPr>
        <p:txBody>
          <a:bodyPr wrap="square" rtlCol="0">
            <a:spAutoFit/>
          </a:bodyPr>
          <a:lstStyle/>
          <a:p>
            <a:pPr algn="ctr"/>
            <a:r>
              <a:rPr lang="ja-JP" altLang="en-US" sz="1050" dirty="0">
                <a:latin typeface="Meiryo UI" panose="020B0604030504040204" pitchFamily="50" charset="-128"/>
                <a:ea typeface="Meiryo UI" panose="020B0604030504040204" pitchFamily="50" charset="-128"/>
              </a:rPr>
              <a:t>広角カメラ</a:t>
            </a:r>
            <a:endParaRPr kumimoji="1" lang="ja-JP" altLang="en-US" sz="1050" dirty="0">
              <a:latin typeface="Meiryo UI" panose="020B0604030504040204" pitchFamily="50" charset="-128"/>
              <a:ea typeface="Meiryo UI" panose="020B0604030504040204" pitchFamily="50" charset="-128"/>
            </a:endParaRPr>
          </a:p>
        </p:txBody>
      </p:sp>
      <p:sp>
        <p:nvSpPr>
          <p:cNvPr id="27" name="テキスト ボックス 26"/>
          <p:cNvSpPr txBox="1"/>
          <p:nvPr/>
        </p:nvSpPr>
        <p:spPr>
          <a:xfrm>
            <a:off x="6141285" y="5658167"/>
            <a:ext cx="1089700" cy="153888"/>
          </a:xfrm>
          <a:prstGeom prst="rect">
            <a:avLst/>
          </a:prstGeom>
          <a:solidFill>
            <a:schemeClr val="bg1"/>
          </a:solidFill>
          <a:ln>
            <a:solidFill>
              <a:schemeClr val="tx1"/>
            </a:solidFill>
          </a:ln>
        </p:spPr>
        <p:txBody>
          <a:bodyPr wrap="square" lIns="0" tIns="0" rIns="0" bIns="0" rtlCol="0">
            <a:spAutoFit/>
          </a:bodyPr>
          <a:lstStyle/>
          <a:p>
            <a:pPr algn="ctr"/>
            <a:r>
              <a:rPr lang="ja-JP" altLang="en-US" sz="1000" dirty="0">
                <a:latin typeface="Meiryo UI" panose="020B0604030504040204" pitchFamily="50" charset="-128"/>
                <a:ea typeface="Meiryo UI" panose="020B0604030504040204" pitchFamily="50" charset="-128"/>
              </a:rPr>
              <a:t>集音マイクスピーカー</a:t>
            </a:r>
            <a:endParaRPr kumimoji="1" lang="ja-JP" altLang="en-US" sz="1000" dirty="0">
              <a:latin typeface="Meiryo UI" panose="020B0604030504040204" pitchFamily="50" charset="-128"/>
              <a:ea typeface="Meiryo UI" panose="020B0604030504040204" pitchFamily="50" charset="-128"/>
            </a:endParaRPr>
          </a:p>
        </p:txBody>
      </p:sp>
      <p:pic>
        <p:nvPicPr>
          <p:cNvPr id="28" name="図 27"/>
          <p:cNvPicPr>
            <a:picLocks noChangeAspect="1"/>
          </p:cNvPicPr>
          <p:nvPr/>
        </p:nvPicPr>
        <p:blipFill rotWithShape="1">
          <a:blip r:embed="rId4">
            <a:extLst>
              <a:ext uri="{28A0092B-C50C-407E-A947-70E740481C1C}">
                <a14:useLocalDpi xmlns:a14="http://schemas.microsoft.com/office/drawing/2010/main" val="0"/>
              </a:ext>
            </a:extLst>
          </a:blip>
          <a:srcRect l="27694" t="70033" r="52695" b="13048"/>
          <a:stretch/>
        </p:blipFill>
        <p:spPr>
          <a:xfrm>
            <a:off x="6177780" y="6237668"/>
            <a:ext cx="508355" cy="328935"/>
          </a:xfrm>
          <a:prstGeom prst="rect">
            <a:avLst/>
          </a:prstGeom>
        </p:spPr>
      </p:pic>
      <p:pic>
        <p:nvPicPr>
          <p:cNvPr id="30" name="図 29" descr="[無料イラスト] ノートパソコン - パブリックドメインQ：著作権 ..."/>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313497">
            <a:off x="6070601" y="5912793"/>
            <a:ext cx="459615" cy="431411"/>
          </a:xfrm>
          <a:prstGeom prst="rect">
            <a:avLst/>
          </a:prstGeom>
        </p:spPr>
      </p:pic>
      <p:sp>
        <p:nvSpPr>
          <p:cNvPr id="32" name="AutoShape 6"/>
          <p:cNvSpPr>
            <a:spLocks noChangeArrowheads="1"/>
          </p:cNvSpPr>
          <p:nvPr/>
        </p:nvSpPr>
        <p:spPr bwMode="auto">
          <a:xfrm>
            <a:off x="113014" y="5944106"/>
            <a:ext cx="4446180" cy="839161"/>
          </a:xfrm>
          <a:prstGeom prst="roundRect">
            <a:avLst>
              <a:gd name="adj" fmla="val 15685"/>
            </a:avLst>
          </a:prstGeom>
          <a:solidFill>
            <a:srgbClr val="CCFFFF"/>
          </a:solidFill>
          <a:ln w="25400" cmpd="sng">
            <a:solidFill>
              <a:schemeClr val="accent1">
                <a:lumMod val="50000"/>
              </a:schemeClr>
            </a:solidFill>
            <a:prstDash val="dash"/>
            <a:round/>
            <a:headEnd/>
            <a:tailEnd/>
          </a:ln>
          <a:effectLst/>
        </p:spPr>
        <p:txBody>
          <a:bodyPr lIns="0" tIns="0" rIns="0" bIns="0" anchor="ctr" anchorCtr="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just">
              <a:lnSpc>
                <a:spcPts val="1600"/>
              </a:lnSpc>
              <a:spcAft>
                <a:spcPts val="0"/>
              </a:spcAft>
              <a:buFontTx/>
              <a:buNone/>
              <a:defRPr/>
            </a:pPr>
            <a:r>
              <a:rPr lang="en-US" altLang="ja-JP"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・各種審議会などにおいて遠方からの</a:t>
            </a: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参加を実現</a:t>
            </a:r>
          </a:p>
        </p:txBody>
      </p:sp>
      <p:sp>
        <p:nvSpPr>
          <p:cNvPr id="33" name="正方形/長方形 32"/>
          <p:cNvSpPr/>
          <p:nvPr/>
        </p:nvSpPr>
        <p:spPr>
          <a:xfrm>
            <a:off x="5156120" y="1828545"/>
            <a:ext cx="3444144" cy="307777"/>
          </a:xfrm>
          <a:prstGeom prst="rect">
            <a:avLst/>
          </a:prstGeom>
        </p:spPr>
        <p:txBody>
          <a:bodyPr wrap="square">
            <a:spAutoFit/>
          </a:bodyPr>
          <a:lstStyle/>
          <a:p>
            <a:pPr algn="ctr"/>
            <a:r>
              <a:rPr lang="ja-JP" altLang="en-US" sz="1400" b="1" dirty="0">
                <a:latin typeface="HG丸ｺﾞｼｯｸM-PRO" panose="020F0600000000000000" pitchFamily="50" charset="-128"/>
                <a:ea typeface="HG丸ｺﾞｼｯｸM-PRO" panose="020F0600000000000000" pitchFamily="50" charset="-128"/>
              </a:rPr>
              <a:t>＜例：他拠点間の会議・打合せ＞</a:t>
            </a:r>
          </a:p>
        </p:txBody>
      </p:sp>
      <p:sp>
        <p:nvSpPr>
          <p:cNvPr id="3" name="スライド番号プレースホルダー 2"/>
          <p:cNvSpPr>
            <a:spLocks noGrp="1"/>
          </p:cNvSpPr>
          <p:nvPr>
            <p:ph type="sldNum" sz="quarter" idx="12"/>
          </p:nvPr>
        </p:nvSpPr>
        <p:spPr>
          <a:xfrm>
            <a:off x="7031049" y="6359284"/>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14</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43319661"/>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112" y="419737"/>
            <a:ext cx="9003569"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solidFill>
                  <a:schemeClr val="bg1"/>
                </a:solidFill>
                <a:latin typeface="+mn-ea"/>
              </a:rPr>
              <a:t>　会議の効率化（ペーパーレス会議）</a:t>
            </a:r>
            <a:endParaRPr lang="ja-JP" altLang="ja-JP" sz="2400" dirty="0">
              <a:solidFill>
                <a:schemeClr val="bg1"/>
              </a:solidFill>
              <a:latin typeface="+mn-ea"/>
            </a:endParaRPr>
          </a:p>
        </p:txBody>
      </p:sp>
      <p:sp>
        <p:nvSpPr>
          <p:cNvPr id="4098" name="Oval 4"/>
          <p:cNvSpPr>
            <a:spLocks noChangeArrowheads="1"/>
          </p:cNvSpPr>
          <p:nvPr/>
        </p:nvSpPr>
        <p:spPr bwMode="auto">
          <a:xfrm>
            <a:off x="103057" y="1117871"/>
            <a:ext cx="8962625" cy="603154"/>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2000" b="1" dirty="0">
                <a:latin typeface="HG丸ｺﾞｼｯｸM-PRO" panose="020F0600000000000000" pitchFamily="50" charset="-128"/>
                <a:ea typeface="HG丸ｺﾞｼｯｸM-PRO" panose="020F0600000000000000" pitchFamily="50" charset="-128"/>
              </a:rPr>
              <a:t>会議準備時間の短縮や効率化を図る</a:t>
            </a:r>
          </a:p>
        </p:txBody>
      </p:sp>
      <p:sp>
        <p:nvSpPr>
          <p:cNvPr id="4101" name="Rectangle 2"/>
          <p:cNvSpPr>
            <a:spLocks noGrp="1" noChangeArrowheads="1"/>
          </p:cNvSpPr>
          <p:nvPr>
            <p:ph type="title"/>
          </p:nvPr>
        </p:nvSpPr>
        <p:spPr>
          <a:xfrm>
            <a:off x="-1" y="-16614"/>
            <a:ext cx="7260609" cy="436562"/>
          </a:xfrm>
        </p:spPr>
        <p:txBody>
          <a:bodyPr>
            <a:normAutofit fontScale="90000"/>
          </a:bodyPr>
          <a:lstStyle/>
          <a:p>
            <a:r>
              <a:rPr lang="ja-JP" altLang="en-US" sz="2600" b="1" dirty="0">
                <a:latin typeface="HG丸ｺﾞｼｯｸM-PRO" panose="020F0600000000000000" pitchFamily="50" charset="-128"/>
                <a:ea typeface="HG丸ｺﾞｼｯｸM-PRO" panose="020F0600000000000000" pitchFamily="50" charset="-128"/>
              </a:rPr>
              <a:t>柔軟な働き方の実施～新しい生活様式の実践～</a:t>
            </a:r>
          </a:p>
        </p:txBody>
      </p:sp>
      <p:sp>
        <p:nvSpPr>
          <p:cNvPr id="12" name="正方形/長方形 11"/>
          <p:cNvSpPr/>
          <p:nvPr/>
        </p:nvSpPr>
        <p:spPr>
          <a:xfrm>
            <a:off x="122061" y="3955441"/>
            <a:ext cx="4519000" cy="61493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endParaRPr lang="ja-JP" altLang="en-US" sz="1400" dirty="0">
              <a:solidFill>
                <a:schemeClr val="tx1"/>
              </a:solidFill>
              <a:latin typeface="HG丸ｺﾞｼｯｸM-PRO" panose="020F0600000000000000" pitchFamily="50" charset="-128"/>
              <a:ea typeface="HG丸ｺﾞｼｯｸM-PRO" panose="020F0600000000000000" pitchFamily="50" charset="-128"/>
            </a:endParaRPr>
          </a:p>
        </p:txBody>
      </p:sp>
      <p:sp>
        <p:nvSpPr>
          <p:cNvPr id="13" name="正方形/長方形 12"/>
          <p:cNvSpPr/>
          <p:nvPr/>
        </p:nvSpPr>
        <p:spPr>
          <a:xfrm>
            <a:off x="129882" y="3454948"/>
            <a:ext cx="4832760" cy="460639"/>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15" name="正方形/長方形 14"/>
          <p:cNvSpPr/>
          <p:nvPr/>
        </p:nvSpPr>
        <p:spPr>
          <a:xfrm>
            <a:off x="117528" y="4428758"/>
            <a:ext cx="5299322" cy="28324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spcBef>
                <a:spcPts val="225"/>
              </a:spcBef>
            </a:pPr>
            <a:r>
              <a:rPr lang="ja-JP" altLang="en-US" sz="1400" dirty="0">
                <a:solidFill>
                  <a:schemeClr val="tx1"/>
                </a:solidFill>
                <a:latin typeface="HG丸ｺﾞｼｯｸM-PRO" panose="020F0600000000000000" pitchFamily="50" charset="-128"/>
                <a:ea typeface="HG丸ｺﾞｼｯｸM-PRO" panose="020F0600000000000000" pitchFamily="50" charset="-128"/>
              </a:rPr>
              <a:t>　　　　</a:t>
            </a:r>
          </a:p>
        </p:txBody>
      </p:sp>
      <p:sp>
        <p:nvSpPr>
          <p:cNvPr id="22" name="AutoShape 6"/>
          <p:cNvSpPr>
            <a:spLocks noChangeArrowheads="1"/>
          </p:cNvSpPr>
          <p:nvPr/>
        </p:nvSpPr>
        <p:spPr bwMode="auto">
          <a:xfrm>
            <a:off x="103057" y="1771087"/>
            <a:ext cx="4500672" cy="5045347"/>
          </a:xfrm>
          <a:prstGeom prst="roundRect">
            <a:avLst>
              <a:gd name="adj" fmla="val 4482"/>
            </a:avLst>
          </a:prstGeom>
          <a:solidFill>
            <a:srgbClr val="CCFFFF"/>
          </a:solidFill>
          <a:ln w="25400">
            <a:solidFill>
              <a:schemeClr val="accent1">
                <a:lumMod val="50000"/>
              </a:schemeClr>
            </a:solidFill>
            <a:round/>
            <a:headEnd/>
            <a:tailEnd/>
          </a:ln>
          <a:effectLst/>
        </p:spPr>
        <p:txBody>
          <a:bodyPr lIns="0" tIns="0" rIns="0" anchor="t"/>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5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　府主催又は庁内実施の会議、打ち合わせの</a:t>
            </a:r>
            <a:endParaRPr lang="en-US" altLang="ja-JP"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　ペーパーレス化をめざし、デジタル化の推進</a:t>
            </a:r>
            <a:endParaRPr lang="en-US" altLang="ja-JP" sz="1400" dirty="0">
              <a:latin typeface="HG丸ｺﾞｼｯｸM-PRO" panose="020F0600000000000000" pitchFamily="50" charset="-128"/>
              <a:ea typeface="HG丸ｺﾞｼｯｸM-PRO" panose="020F0600000000000000" pitchFamily="50" charset="-128"/>
              <a:cs typeface="メイリオ"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メイリオ" panose="020B0604030504040204" pitchFamily="50" charset="-128"/>
              </a:rPr>
              <a:t>　及び会議準備業務等を効率化</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7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令和</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年度目標</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spcBef>
                <a:spcPct val="5000"/>
              </a:spcBef>
              <a:buFontTx/>
              <a:buNone/>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定例的な会議のペーパーレス会議率：</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90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用紙削減率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H30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年度比：▲</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16%</a:t>
            </a:r>
          </a:p>
          <a:p>
            <a:pPr lvl="1" eaLnBrk="1" hangingPunct="1">
              <a:spcBef>
                <a:spcPct val="5000"/>
              </a:spcBef>
              <a:buFontTx/>
              <a:buNone/>
              <a:defRPr/>
            </a:pP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　　　　　　　＊大阪スマートシティ戦略</a:t>
            </a:r>
            <a:r>
              <a:rPr lang="en-US" altLang="ja-JP" sz="1100" dirty="0" err="1">
                <a:latin typeface="HG丸ｺﾞｼｯｸM-PRO" panose="020F0600000000000000" pitchFamily="50" charset="-128"/>
                <a:ea typeface="HG丸ｺﾞｼｯｸM-PRO" panose="020F0600000000000000" pitchFamily="50" charset="-128"/>
                <a:cs typeface="Meiryo UI" panose="020B0604030504040204" pitchFamily="50" charset="-128"/>
              </a:rPr>
              <a:t>ver</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１．０より</a:t>
            </a: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取組み状況</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・タブレット端末、液晶モニター等を配備</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（Ｒ３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３～）</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・「ペーパーレス会議指針」の策定（</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R3.3</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p>
          <a:p>
            <a:pPr lvl="1" eaLnBrk="1" hangingPunct="1">
              <a:spcBef>
                <a:spcPct val="5000"/>
              </a:spcBef>
              <a:buFontTx/>
              <a:buNone/>
              <a:defRPr/>
            </a:pP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rPr>
              <a:t>○ 更なる改善</a:t>
            </a:r>
            <a:endParaRPr lang="en-US" altLang="ja-JP" sz="1400" b="1" u="sng" dirty="0">
              <a:latin typeface="HG丸ｺﾞｼｯｸM-PRO" panose="020F0600000000000000" pitchFamily="50" charset="-128"/>
              <a:ea typeface="HG丸ｺﾞｼｯｸM-PRO" panose="020F0600000000000000" pitchFamily="50" charset="-128"/>
            </a:endParaRPr>
          </a:p>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rPr>
              <a:t>ペーパーレス用タブレットの導入（</a:t>
            </a:r>
            <a:r>
              <a:rPr lang="en-US" altLang="ja-JP" sz="1400" dirty="0">
                <a:latin typeface="HG丸ｺﾞｼｯｸM-PRO" panose="020F0600000000000000" pitchFamily="50" charset="-128"/>
                <a:ea typeface="HG丸ｺﾞｼｯｸM-PRO" panose="020F0600000000000000" pitchFamily="50" charset="-128"/>
              </a:rPr>
              <a:t>R3.3</a:t>
            </a:r>
            <a:r>
              <a:rPr lang="ja-JP" altLang="en-US" sz="1400" dirty="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ＭＳ ゴシック" panose="020B0609070205080204" pitchFamily="49" charset="-128"/>
                <a:ea typeface="ＭＳ ゴシック" panose="020B0609070205080204" pitchFamily="49"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タブレット</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台を新規調達</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既存の職員端末と共に活用し、</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会議におけるペーパーレス化を推進</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9" name="テキスト ボックス 2"/>
          <p:cNvSpPr txBox="1"/>
          <p:nvPr/>
        </p:nvSpPr>
        <p:spPr>
          <a:xfrm>
            <a:off x="167628" y="513026"/>
            <a:ext cx="1197148" cy="433387"/>
          </a:xfrm>
          <a:prstGeom prst="rect">
            <a:avLst/>
          </a:prstGeom>
          <a:solidFill>
            <a:schemeClr val="lt1"/>
          </a:solidFill>
          <a:ln w="6350">
            <a:solidFill>
              <a:prstClr val="black"/>
            </a:solidFill>
          </a:ln>
        </p:spPr>
        <p:txBody>
          <a:bodyPr wrap="none"/>
          <a:lstStyle/>
          <a:p>
            <a:pPr algn="ctr">
              <a:spcAft>
                <a:spcPts val="0"/>
              </a:spcAft>
              <a:defRPr/>
            </a:pPr>
            <a:r>
              <a:rPr lang="ja-JP" altLang="en-US" sz="2000" kern="100" dirty="0">
                <a:latin typeface="游明朝" panose="02020400000000000000" pitchFamily="18" charset="-128"/>
                <a:ea typeface="HG丸ｺﾞｼｯｸM-PRO" panose="020F0600000000000000" pitchFamily="50" charset="-128"/>
                <a:cs typeface="Times New Roman" panose="02020603050405020304" pitchFamily="18" charset="0"/>
              </a:rPr>
              <a:t>重点項目</a:t>
            </a:r>
            <a:endParaRPr 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36" name="二等辺三角形 35"/>
          <p:cNvSpPr/>
          <p:nvPr/>
        </p:nvSpPr>
        <p:spPr>
          <a:xfrm rot="10800000">
            <a:off x="1364776" y="4928166"/>
            <a:ext cx="1937983" cy="164334"/>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AutoShape 6"/>
          <p:cNvSpPr>
            <a:spLocks noChangeArrowheads="1"/>
          </p:cNvSpPr>
          <p:nvPr/>
        </p:nvSpPr>
        <p:spPr bwMode="auto">
          <a:xfrm>
            <a:off x="4670666" y="1735336"/>
            <a:ext cx="4377969" cy="5081099"/>
          </a:xfrm>
          <a:prstGeom prst="roundRect">
            <a:avLst>
              <a:gd name="adj" fmla="val 4228"/>
            </a:avLst>
          </a:prstGeom>
          <a:solidFill>
            <a:srgbClr val="CCFFFF"/>
          </a:solidFill>
          <a:ln w="25400">
            <a:solidFill>
              <a:schemeClr val="accent1">
                <a:lumMod val="50000"/>
              </a:schemeClr>
            </a:solidFill>
            <a:round/>
            <a:headEnd/>
            <a:tailEnd/>
          </a:ln>
          <a:effectLst/>
        </p:spPr>
        <p:txBody>
          <a:bodyPr lIns="0" tIns="0" rIns="0" anchor="ctr"/>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正方形/長方形 19"/>
          <p:cNvSpPr/>
          <p:nvPr/>
        </p:nvSpPr>
        <p:spPr>
          <a:xfrm>
            <a:off x="5227908" y="1841628"/>
            <a:ext cx="2862234" cy="307777"/>
          </a:xfrm>
          <a:prstGeom prst="rect">
            <a:avLst/>
          </a:prstGeom>
        </p:spPr>
        <p:txBody>
          <a:bodyPr wrap="square">
            <a:spAutoFit/>
          </a:bodyPr>
          <a:lstStyle/>
          <a:p>
            <a:pPr algn="ctr"/>
            <a:r>
              <a:rPr lang="ja-JP" altLang="en-US" sz="1400" b="1" dirty="0">
                <a:solidFill>
                  <a:srgbClr val="000000"/>
                </a:solidFill>
                <a:latin typeface="HG丸ｺﾞｼｯｸM-PRO" panose="020F0600000000000000" pitchFamily="50" charset="-128"/>
                <a:ea typeface="HG丸ｺﾞｼｯｸM-PRO" panose="020F0600000000000000" pitchFamily="50" charset="-128"/>
              </a:rPr>
              <a:t>＜例：職員同士の会議＞</a:t>
            </a:r>
          </a:p>
        </p:txBody>
      </p:sp>
      <p:pic>
        <p:nvPicPr>
          <p:cNvPr id="23" name="図 2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3824" y="4304259"/>
            <a:ext cx="4271857" cy="2430845"/>
          </a:xfrm>
          <a:prstGeom prst="rect">
            <a:avLst/>
          </a:prstGeom>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a:softEdge rad="304800"/>
          </a:effectLst>
        </p:spPr>
      </p:pic>
      <p:sp>
        <p:nvSpPr>
          <p:cNvPr id="24" name="正方形/長方形 23"/>
          <p:cNvSpPr/>
          <p:nvPr/>
        </p:nvSpPr>
        <p:spPr>
          <a:xfrm>
            <a:off x="4470654" y="2179058"/>
            <a:ext cx="4644918" cy="2215991"/>
          </a:xfrm>
          <a:prstGeom prst="rect">
            <a:avLst/>
          </a:prstGeom>
        </p:spPr>
        <p:txBody>
          <a:bodyPr wrap="square">
            <a:spAutoFit/>
          </a:bodyPr>
          <a:lstStyle/>
          <a:p>
            <a:pPr indent="266700" algn="just">
              <a:spcAft>
                <a:spcPts val="0"/>
              </a:spcAft>
            </a:pPr>
            <a:r>
              <a:rPr lang="ja-JP" altLang="en-US" sz="1400" b="1" u="sng"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実施にあたってのポイント</a:t>
            </a:r>
            <a:endParaRPr lang="en-US" altLang="ja-JP" sz="1400" b="1" u="sng"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spcAft>
                <a:spcPts val="0"/>
              </a:spcAft>
            </a:pP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・出席者は職員端末もしくはペーパーレス用</a:t>
            </a:r>
            <a:endPar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spcAft>
                <a:spcPts val="0"/>
              </a:spcAft>
            </a:pP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タブレットを持参（</a:t>
            </a:r>
            <a:r>
              <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a:t>
            </a: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タブレットは一時貸出</a:t>
            </a:r>
            <a:endPar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spcAft>
                <a:spcPts val="0"/>
              </a:spcAft>
            </a:pP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もあり）</a:t>
            </a:r>
            <a:endPar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spcAft>
                <a:spcPts val="0"/>
              </a:spcAft>
            </a:pP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・会議資料は事前送付もしくは庁内</a:t>
            </a:r>
            <a:r>
              <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LAN</a:t>
            </a: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がある</a:t>
            </a:r>
            <a:endPar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spcAft>
                <a:spcPts val="0"/>
              </a:spcAft>
            </a:pPr>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部屋では当日ダウンロード可</a:t>
            </a:r>
            <a:endPar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・参加者は、適宜、各自の端末で議事録等作成</a:t>
            </a:r>
            <a:endPar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endParaRPr lang="en-US" altLang="ja-JP" sz="12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r>
              <a:rPr lang="ja-JP" altLang="en-US" sz="1400" b="1" u="sng"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実施方法</a:t>
            </a:r>
            <a:endParaRPr lang="en-US" altLang="ja-JP" sz="1400" b="1" u="sng"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a:p>
            <a:pPr indent="266700" algn="just"/>
            <a:r>
              <a:rPr lang="ja-JP" altLang="en-US"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rPr>
              <a:t>　・大型モニターに投影、説明、会議進行など</a:t>
            </a:r>
            <a:endParaRPr lang="en-US" altLang="ja-JP" sz="1400" kern="100" dirty="0">
              <a:solidFill>
                <a:srgbClr val="000000"/>
              </a:solidFill>
              <a:latin typeface="HG丸ｺﾞｼｯｸM-PRO" panose="020F0600000000000000" pitchFamily="50" charset="-128"/>
              <a:ea typeface="HG丸ｺﾞｼｯｸM-PRO" panose="020F0600000000000000" pitchFamily="50" charset="-128"/>
              <a:cs typeface="Times New Roman" panose="02020603050405020304" pitchFamily="18" charset="0"/>
            </a:endParaRPr>
          </a:p>
        </p:txBody>
      </p:sp>
      <p:sp>
        <p:nvSpPr>
          <p:cNvPr id="2" name="スライド番号プレースホルダー 1"/>
          <p:cNvSpPr>
            <a:spLocks noGrp="1"/>
          </p:cNvSpPr>
          <p:nvPr>
            <p:ph type="sldNum" sz="quarter" idx="12"/>
          </p:nvPr>
        </p:nvSpPr>
        <p:spPr>
          <a:xfrm>
            <a:off x="7033227" y="6369979"/>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15</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753340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AutoShape 6"/>
          <p:cNvSpPr>
            <a:spLocks noChangeArrowheads="1"/>
          </p:cNvSpPr>
          <p:nvPr/>
        </p:nvSpPr>
        <p:spPr bwMode="auto">
          <a:xfrm>
            <a:off x="103057" y="130629"/>
            <a:ext cx="8947578" cy="6667211"/>
          </a:xfrm>
          <a:prstGeom prst="roundRect">
            <a:avLst>
              <a:gd name="adj" fmla="val 2535"/>
            </a:avLst>
          </a:prstGeom>
          <a:solidFill>
            <a:srgbClr val="CCFFFF"/>
          </a:solidFill>
          <a:ln w="25400">
            <a:solidFill>
              <a:schemeClr val="accent1">
                <a:lumMod val="50000"/>
              </a:schemeClr>
            </a:solidFill>
            <a:prstDash val="dash"/>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None/>
              <a:defRPr/>
            </a:pPr>
            <a:r>
              <a:rPr lang="en-US" altLang="ja-JP" sz="2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2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2400" b="1"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lvl="1" eaLnBrk="1" hangingPunct="1">
              <a:spcBef>
                <a:spcPct val="5000"/>
              </a:spcBef>
              <a:buFontTx/>
              <a:buNone/>
              <a:defRPr/>
            </a:pP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5" name="正方形/長方形 24"/>
          <p:cNvSpPr/>
          <p:nvPr/>
        </p:nvSpPr>
        <p:spPr>
          <a:xfrm>
            <a:off x="199265" y="689410"/>
            <a:ext cx="8731557" cy="89665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ja-JP" altLang="en-US" sz="2000" b="1" dirty="0">
                <a:solidFill>
                  <a:schemeClr val="tx1"/>
                </a:solidFill>
              </a:rPr>
              <a:t>監査委員事務局におけるペーパレス化の取組み</a:t>
            </a:r>
            <a:endParaRPr lang="en-US" altLang="ja-JP" sz="2000" b="1" dirty="0">
              <a:solidFill>
                <a:schemeClr val="tx1"/>
              </a:solidFill>
            </a:endParaRPr>
          </a:p>
          <a:p>
            <a:pPr algn="ctr"/>
            <a:r>
              <a:rPr lang="ja-JP" altLang="en-US" sz="2000" b="1" dirty="0">
                <a:solidFill>
                  <a:schemeClr val="tx1"/>
                </a:solidFill>
              </a:rPr>
              <a:t>～セキュリティプリントと会議への</a:t>
            </a:r>
            <a:r>
              <a:rPr lang="en-US" altLang="ja-JP" sz="2000" b="1" dirty="0">
                <a:solidFill>
                  <a:schemeClr val="tx1"/>
                </a:solidFill>
              </a:rPr>
              <a:t>PC</a:t>
            </a:r>
            <a:r>
              <a:rPr lang="ja-JP" altLang="en-US" sz="2000" b="1" dirty="0">
                <a:solidFill>
                  <a:schemeClr val="tx1"/>
                </a:solidFill>
              </a:rPr>
              <a:t>持込により紙の使用量を</a:t>
            </a:r>
            <a:r>
              <a:rPr lang="en-US" altLang="ja-JP" sz="2000" b="1" dirty="0">
                <a:solidFill>
                  <a:schemeClr val="tx1"/>
                </a:solidFill>
              </a:rPr>
              <a:t>23</a:t>
            </a:r>
            <a:r>
              <a:rPr lang="ja-JP" altLang="en-US" sz="2000" b="1" dirty="0">
                <a:solidFill>
                  <a:schemeClr val="tx1"/>
                </a:solidFill>
              </a:rPr>
              <a:t>％削減～</a:t>
            </a:r>
          </a:p>
        </p:txBody>
      </p:sp>
      <p:sp>
        <p:nvSpPr>
          <p:cNvPr id="20" name="AutoShape 6"/>
          <p:cNvSpPr>
            <a:spLocks noChangeArrowheads="1"/>
          </p:cNvSpPr>
          <p:nvPr/>
        </p:nvSpPr>
        <p:spPr bwMode="auto">
          <a:xfrm>
            <a:off x="208337" y="1727029"/>
            <a:ext cx="8709863" cy="2975297"/>
          </a:xfrm>
          <a:prstGeom prst="roundRect">
            <a:avLst>
              <a:gd name="adj" fmla="val 2778"/>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marR="0" lvl="0" indent="0" algn="l" defTabSz="914400" rtl="0" eaLnBrk="0" fontAlgn="auto" latinLnBrk="0" hangingPunct="0">
              <a:lnSpc>
                <a:spcPct val="100000"/>
              </a:lnSpc>
              <a:spcBef>
                <a:spcPct val="20000"/>
              </a:spcBef>
              <a:spcAft>
                <a:spcPts val="0"/>
              </a:spcAft>
              <a:buClrTx/>
              <a:buSzTx/>
              <a:buFontTx/>
              <a:buNone/>
              <a:tabLst/>
              <a:defRPr/>
            </a:pPr>
            <a:endParaRPr kumimoji="1" lang="ja-JP" altLang="ja-JP" sz="12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0" fontAlgn="auto" latinLnBrk="0" hangingPunct="0">
              <a:lnSpc>
                <a:spcPct val="100000"/>
              </a:lnSpc>
              <a:spcBef>
                <a:spcPct val="20000"/>
              </a:spcBef>
              <a:spcAft>
                <a:spcPts val="0"/>
              </a:spcAft>
              <a:buClrTx/>
              <a:buSzTx/>
              <a:buFontTx/>
              <a:buNone/>
              <a:tabLst/>
              <a:defRPr/>
            </a:pPr>
            <a:endParaRPr kumimoji="1" lang="en-US" altLang="ja-JP" sz="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sp>
        <p:nvSpPr>
          <p:cNvPr id="21" name="正方形/長方形 20"/>
          <p:cNvSpPr/>
          <p:nvPr/>
        </p:nvSpPr>
        <p:spPr>
          <a:xfrm>
            <a:off x="237718" y="1737482"/>
            <a:ext cx="8629055" cy="2925416"/>
          </a:xfrm>
          <a:prstGeom prst="rect">
            <a:avLst/>
          </a:prstGeom>
        </p:spPr>
        <p:txBody>
          <a:bodyPr wrap="square">
            <a:spAutoFit/>
          </a:bodyPr>
          <a:lstStyle/>
          <a:p>
            <a:pPr indent="-277812">
              <a:spcBef>
                <a:spcPct val="5000"/>
              </a:spcBef>
              <a:defRPr/>
            </a:pPr>
            <a:r>
              <a:rPr lang="ja-JP" altLang="en-US" sz="1400" b="1" u="sng" dirty="0">
                <a:solidFill>
                  <a:prstClr val="black"/>
                </a:solidFill>
                <a:latin typeface="HG丸ｺﾞｼｯｸM-PRO" panose="020F0600000000000000" pitchFamily="50" charset="-128"/>
                <a:ea typeface="HG丸ｺﾞｼｯｸM-PRO" panose="020F0600000000000000" pitchFamily="50" charset="-128"/>
              </a:rPr>
              <a:t>■概要</a:t>
            </a:r>
            <a:endParaRPr lang="en-US" altLang="ja-JP" sz="1400" b="1" u="sng" dirty="0">
              <a:solidFill>
                <a:prstClr val="black"/>
              </a:solidFill>
              <a:latin typeface="HG丸ｺﾞｼｯｸM-PRO" panose="020F0600000000000000" pitchFamily="50" charset="-128"/>
              <a:ea typeface="HG丸ｺﾞｼｯｸM-PRO" panose="020F0600000000000000" pitchFamily="50" charset="-128"/>
            </a:endParaRPr>
          </a:p>
          <a:p>
            <a:pPr indent="-277812">
              <a:spcBef>
                <a:spcPct val="5000"/>
              </a:spcBef>
              <a:defRPr/>
            </a:pPr>
            <a:r>
              <a:rPr lang="ja-JP" altLang="en-US" sz="1400" b="1" u="sng" dirty="0">
                <a:solidFill>
                  <a:prstClr val="black"/>
                </a:solidFill>
                <a:latin typeface="HG丸ｺﾞｼｯｸM-PRO" panose="020F0600000000000000" pitchFamily="50" charset="-128"/>
                <a:ea typeface="HG丸ｺﾞｼｯｸM-PRO" panose="020F0600000000000000" pitchFamily="50" charset="-128"/>
              </a:rPr>
              <a:t>○ セキュリティプリントの活用</a:t>
            </a:r>
            <a:endParaRPr lang="en-US" altLang="ja-JP" sz="1400" b="1" u="sng" dirty="0">
              <a:solidFill>
                <a:prstClr val="black"/>
              </a:solidFill>
              <a:latin typeface="HG丸ｺﾞｼｯｸM-PRO" panose="020F0600000000000000" pitchFamily="50" charset="-128"/>
              <a:ea typeface="HG丸ｺﾞｼｯｸM-PRO" panose="020F0600000000000000" pitchFamily="50" charset="-128"/>
            </a:endParaRPr>
          </a:p>
          <a:p>
            <a:pPr marL="179388" lvl="1">
              <a:spcBef>
                <a:spcPct val="5000"/>
              </a:spcBef>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複合</a:t>
            </a:r>
            <a:r>
              <a:rPr lang="ja-JP" altLang="ja-JP" sz="1400" dirty="0">
                <a:solidFill>
                  <a:prstClr val="black"/>
                </a:solidFill>
                <a:latin typeface="HG丸ｺﾞｼｯｸM-PRO" panose="020F0600000000000000" pitchFamily="50" charset="-128"/>
                <a:ea typeface="HG丸ｺﾞｼｯｸM-PRO" panose="020F0600000000000000" pitchFamily="50" charset="-128"/>
              </a:rPr>
              <a:t>機のセキュリティプリント機能を活用し、職員個人の使用枚数を減少させている</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en-US" altLang="ja-JP" sz="1400" dirty="0">
                <a:solidFill>
                  <a:prstClr val="black"/>
                </a:solidFill>
                <a:latin typeface="HG丸ｺﾞｼｯｸM-PRO" panose="020F0600000000000000" pitchFamily="50" charset="-128"/>
                <a:ea typeface="HG丸ｺﾞｼｯｸM-PRO" panose="020F0600000000000000" pitchFamily="50" charset="-128"/>
              </a:rPr>
              <a:t>R2.1</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marL="179388" lvl="1">
              <a:spcBef>
                <a:spcPct val="5000"/>
              </a:spcBef>
              <a:defRPr/>
            </a:pP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lvl="0" eaLnBrk="0" hangingPunct="0">
              <a:spcBef>
                <a:spcPct val="20000"/>
              </a:spcBef>
              <a:defRPr/>
            </a:pPr>
            <a:r>
              <a:rPr lang="ja-JP" altLang="en-US" sz="1400" b="1" u="sng" dirty="0">
                <a:solidFill>
                  <a:prstClr val="black"/>
                </a:solidFill>
                <a:latin typeface="HG丸ｺﾞｼｯｸM-PRO" panose="020F0600000000000000" pitchFamily="50" charset="-128"/>
                <a:ea typeface="HG丸ｺﾞｼｯｸM-PRO" panose="020F0600000000000000" pitchFamily="50" charset="-128"/>
              </a:rPr>
              <a:t>○ 会議への職員端末機の持込</a:t>
            </a:r>
            <a:endParaRPr lang="en-US" altLang="ja-JP" sz="1400" b="1" u="sng" dirty="0">
              <a:solidFill>
                <a:prstClr val="black"/>
              </a:solidFill>
              <a:latin typeface="HG丸ｺﾞｼｯｸM-PRO" panose="020F0600000000000000" pitchFamily="50" charset="-128"/>
              <a:ea typeface="HG丸ｺﾞｼｯｸM-PRO" panose="020F0600000000000000" pitchFamily="50" charset="-128"/>
            </a:endParaRPr>
          </a:p>
          <a:p>
            <a:pPr lvl="0" eaLnBrk="0" hangingPunct="0">
              <a:spcBef>
                <a:spcPct val="20000"/>
              </a:spcBef>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ja-JP" sz="1400" dirty="0">
                <a:solidFill>
                  <a:prstClr val="black"/>
                </a:solidFill>
                <a:latin typeface="HG丸ｺﾞｼｯｸM-PRO" panose="020F0600000000000000" pitchFamily="50" charset="-128"/>
                <a:ea typeface="HG丸ｺﾞｼｯｸM-PRO" panose="020F0600000000000000" pitchFamily="50" charset="-128"/>
              </a:rPr>
              <a:t>職員は</a:t>
            </a:r>
            <a:r>
              <a:rPr lang="ja-JP" altLang="en-US" sz="1400" dirty="0">
                <a:solidFill>
                  <a:prstClr val="black"/>
                </a:solidFill>
                <a:latin typeface="HG丸ｺﾞｼｯｸM-PRO" panose="020F0600000000000000" pitchFamily="50" charset="-128"/>
                <a:ea typeface="HG丸ｺﾞｼｯｸM-PRO" panose="020F0600000000000000" pitchFamily="50" charset="-128"/>
              </a:rPr>
              <a:t>、職員端末機を会議に持ち込み、会議資料を</a:t>
            </a:r>
            <a:r>
              <a:rPr lang="ja-JP" altLang="ja-JP" sz="1400" dirty="0">
                <a:solidFill>
                  <a:prstClr val="black"/>
                </a:solidFill>
                <a:latin typeface="HG丸ｺﾞｼｯｸM-PRO" panose="020F0600000000000000" pitchFamily="50" charset="-128"/>
                <a:ea typeface="HG丸ｺﾞｼｯｸM-PRO" panose="020F0600000000000000" pitchFamily="50" charset="-128"/>
              </a:rPr>
              <a:t>共有することとした</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400" dirty="0">
              <a:solidFill>
                <a:srgbClr val="FF0000"/>
              </a:solidFill>
              <a:latin typeface="HG丸ｺﾞｼｯｸM-PRO" panose="020F0600000000000000" pitchFamily="50" charset="-128"/>
              <a:ea typeface="HG丸ｺﾞｼｯｸM-PRO" panose="020F0600000000000000" pitchFamily="50" charset="-128"/>
            </a:endParaRPr>
          </a:p>
          <a:p>
            <a:pPr lvl="0" eaLnBrk="0" hangingPunct="0">
              <a:spcBef>
                <a:spcPct val="20000"/>
              </a:spcBef>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＜事例＞</a:t>
            </a:r>
            <a:r>
              <a:rPr lang="ja-JP" altLang="ja-JP" sz="1400" dirty="0">
                <a:solidFill>
                  <a:prstClr val="black"/>
                </a:solidFill>
                <a:latin typeface="HG丸ｺﾞｼｯｸM-PRO" panose="020F0600000000000000" pitchFamily="50" charset="-128"/>
                <a:ea typeface="HG丸ｺﾞｼｯｸM-PRO" panose="020F0600000000000000" pitchFamily="50" charset="-128"/>
              </a:rPr>
              <a:t>監査委員協議会</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lvl="0" eaLnBrk="0" hangingPunct="0">
              <a:spcBef>
                <a:spcPct val="20000"/>
              </a:spcBef>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ja-JP" sz="1400" dirty="0">
                <a:solidFill>
                  <a:prstClr val="black"/>
                </a:solidFill>
                <a:latin typeface="HG丸ｺﾞｼｯｸM-PRO" panose="020F0600000000000000" pitchFamily="50" charset="-128"/>
                <a:ea typeface="HG丸ｺﾞｼｯｸM-PRO" panose="020F0600000000000000" pitchFamily="50" charset="-128"/>
              </a:rPr>
              <a:t>毎回３０部の紙資料を用意していたが</a:t>
            </a:r>
            <a:r>
              <a:rPr lang="ja-JP" altLang="en-US" sz="1400" dirty="0">
                <a:solidFill>
                  <a:prstClr val="black"/>
                </a:solidFill>
                <a:latin typeface="HG丸ｺﾞｼｯｸM-PRO" panose="020F0600000000000000" pitchFamily="50" charset="-128"/>
                <a:ea typeface="HG丸ｺﾞｼｯｸM-PRO" panose="020F0600000000000000" pitchFamily="50" charset="-128"/>
              </a:rPr>
              <a:t>、</a:t>
            </a:r>
            <a:r>
              <a:rPr lang="ja-JP" altLang="ja-JP" sz="1400" dirty="0">
                <a:solidFill>
                  <a:prstClr val="black"/>
                </a:solidFill>
                <a:latin typeface="HG丸ｺﾞｼｯｸM-PRO" panose="020F0600000000000000" pitchFamily="50" charset="-128"/>
                <a:ea typeface="HG丸ｺﾞｼｯｸM-PRO" panose="020F0600000000000000" pitchFamily="50" charset="-128"/>
              </a:rPr>
              <a:t>監査委員（５名）</a:t>
            </a:r>
            <a:r>
              <a:rPr lang="ja-JP" altLang="en-US" sz="1400" dirty="0">
                <a:solidFill>
                  <a:prstClr val="black"/>
                </a:solidFill>
                <a:latin typeface="HG丸ｺﾞｼｯｸM-PRO" panose="020F0600000000000000" pitchFamily="50" charset="-128"/>
                <a:ea typeface="HG丸ｺﾞｼｯｸM-PRO" panose="020F0600000000000000" pitchFamily="50" charset="-128"/>
              </a:rPr>
              <a:t>分</a:t>
            </a:r>
            <a:r>
              <a:rPr lang="ja-JP" altLang="ja-JP" sz="1400" dirty="0">
                <a:solidFill>
                  <a:prstClr val="black"/>
                </a:solidFill>
                <a:latin typeface="HG丸ｺﾞｼｯｸM-PRO" panose="020F0600000000000000" pitchFamily="50" charset="-128"/>
                <a:ea typeface="HG丸ｺﾞｼｯｸM-PRO" panose="020F0600000000000000" pitchFamily="50" charset="-128"/>
              </a:rPr>
              <a:t>のみとし</a:t>
            </a:r>
            <a:r>
              <a:rPr lang="ja-JP" altLang="en-US" sz="1400" dirty="0">
                <a:solidFill>
                  <a:prstClr val="black"/>
                </a:solidFill>
                <a:latin typeface="HG丸ｺﾞｼｯｸM-PRO" panose="020F0600000000000000" pitchFamily="50" charset="-128"/>
                <a:ea typeface="HG丸ｺﾞｼｯｸM-PRO" panose="020F0600000000000000" pitchFamily="50" charset="-128"/>
              </a:rPr>
              <a:t>た。</a:t>
            </a:r>
            <a:endParaRPr lang="en-US" altLang="ja-JP" sz="1400" dirty="0">
              <a:solidFill>
                <a:prstClr val="black"/>
              </a:solidFill>
              <a:latin typeface="HG丸ｺﾞｼｯｸM-PRO" panose="020F0600000000000000" pitchFamily="50" charset="-128"/>
              <a:ea typeface="HG丸ｺﾞｼｯｸM-PRO" panose="020F0600000000000000" pitchFamily="50" charset="-128"/>
            </a:endParaRPr>
          </a:p>
          <a:p>
            <a:pPr lvl="0" eaLnBrk="0" hangingPunct="0">
              <a:spcBef>
                <a:spcPct val="20000"/>
              </a:spcBef>
              <a:defRPr/>
            </a:pPr>
            <a:r>
              <a:rPr lang="ja-JP" altLang="en-US" sz="1400" dirty="0">
                <a:solidFill>
                  <a:prstClr val="black"/>
                </a:solidFill>
                <a:latin typeface="HG丸ｺﾞｼｯｸM-PRO" panose="020F0600000000000000" pitchFamily="50" charset="-128"/>
                <a:ea typeface="HG丸ｺﾞｼｯｸM-PRO" panose="020F0600000000000000" pitchFamily="50" charset="-128"/>
              </a:rPr>
              <a:t>　　　（</a:t>
            </a:r>
            <a:r>
              <a:rPr lang="ja-JP" altLang="en-US" sz="1200" dirty="0">
                <a:solidFill>
                  <a:prstClr val="black"/>
                </a:solidFill>
                <a:latin typeface="HG丸ｺﾞｼｯｸM-PRO" panose="020F0600000000000000" pitchFamily="50" charset="-128"/>
                <a:ea typeface="HG丸ｺﾞｼｯｸM-PRO" panose="020F0600000000000000" pitchFamily="50" charset="-128"/>
              </a:rPr>
              <a:t>監査</a:t>
            </a:r>
            <a:r>
              <a:rPr lang="ja-JP" altLang="ja-JP" sz="1200" dirty="0">
                <a:solidFill>
                  <a:prstClr val="black"/>
                </a:solidFill>
                <a:latin typeface="HG丸ｺﾞｼｯｸM-PRO" panose="020F0600000000000000" pitchFamily="50" charset="-128"/>
                <a:ea typeface="HG丸ｺﾞｼｯｸM-PRO" panose="020F0600000000000000" pitchFamily="50" charset="-128"/>
              </a:rPr>
              <a:t>委員協議会：監査委員全員が出席し、監査結果の決定等、議事を審議する場</a:t>
            </a:r>
            <a:r>
              <a:rPr lang="ja-JP" altLang="en-US" sz="1200" dirty="0">
                <a:solidFill>
                  <a:prstClr val="black"/>
                </a:solidFill>
                <a:latin typeface="HG丸ｺﾞｼｯｸM-PRO" panose="020F0600000000000000" pitchFamily="50" charset="-128"/>
                <a:ea typeface="HG丸ｺﾞｼｯｸM-PRO" panose="020F0600000000000000" pitchFamily="50" charset="-128"/>
              </a:rPr>
              <a:t>）</a:t>
            </a:r>
            <a:endParaRPr lang="en-US" altLang="ja-JP" sz="1200" dirty="0">
              <a:solidFill>
                <a:prstClr val="black"/>
              </a:solidFill>
              <a:latin typeface="HG丸ｺﾞｼｯｸM-PRO" panose="020F0600000000000000" pitchFamily="50" charset="-128"/>
              <a:ea typeface="HG丸ｺﾞｼｯｸM-PRO" panose="020F0600000000000000"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40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削減効果</a:t>
            </a:r>
            <a:endParaRPr kumimoji="1" lang="en-US" altLang="ja-JP" sz="1400" b="1" i="0" u="sng"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en-US" altLang="ja-JP"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23.1</a:t>
            </a:r>
            <a:r>
              <a:rPr kumimoji="1" lang="ja-JP" altLang="en-US" sz="14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％削減　</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r>
              <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Ｈ３０実績</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711,000</a:t>
            </a:r>
            <a:r>
              <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枚</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から</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a:t>
            </a:r>
            <a:r>
              <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Ｒ１実績</a:t>
            </a:r>
            <a:r>
              <a:rPr kumimoji="1" lang="en-US"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 547,000</a:t>
            </a:r>
            <a:r>
              <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枚</a:t>
            </a:r>
            <a:r>
              <a:rPr kumimoji="1" lang="ja-JP" altLang="en-US"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rPr>
              <a:t>）</a:t>
            </a:r>
            <a:endParaRPr kumimoji="1" lang="ja-JP" altLang="ja-JP" sz="1100" b="0"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n-cs"/>
            </a:endParaRPr>
          </a:p>
        </p:txBody>
      </p:sp>
      <p:pic>
        <p:nvPicPr>
          <p:cNvPr id="22" name="図 2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16564" y="3052703"/>
            <a:ext cx="2049960" cy="1537470"/>
          </a:xfrm>
          <a:prstGeom prst="rect">
            <a:avLst/>
          </a:prstGeom>
        </p:spPr>
      </p:pic>
      <p:sp>
        <p:nvSpPr>
          <p:cNvPr id="26" name="線吹き出し 2 25"/>
          <p:cNvSpPr/>
          <p:nvPr/>
        </p:nvSpPr>
        <p:spPr>
          <a:xfrm rot="10800000" flipV="1">
            <a:off x="6787544" y="2654443"/>
            <a:ext cx="1908000" cy="216000"/>
          </a:xfrm>
          <a:prstGeom prst="callout2">
            <a:avLst>
              <a:gd name="adj1" fmla="val 403038"/>
              <a:gd name="adj2" fmla="val 94045"/>
              <a:gd name="adj3" fmla="val 66359"/>
              <a:gd name="adj4" fmla="val 117202"/>
              <a:gd name="adj5" fmla="val 64889"/>
              <a:gd name="adj6" fmla="val 100030"/>
            </a:avLst>
          </a:prstGeom>
          <a:solidFill>
            <a:srgbClr val="02BEBE"/>
          </a:solidFill>
          <a:ln w="12700">
            <a:solidFill>
              <a:schemeClr val="accent5">
                <a:lumMod val="40000"/>
                <a:lumOff val="60000"/>
              </a:schemeClr>
            </a:solidFill>
          </a:ln>
        </p:spPr>
        <p:style>
          <a:lnRef idx="2">
            <a:schemeClr val="accent6"/>
          </a:lnRef>
          <a:fillRef idx="1003">
            <a:schemeClr val="lt1"/>
          </a:fillRef>
          <a:effectRef idx="0">
            <a:schemeClr val="accent6"/>
          </a:effectRef>
          <a:fontRef idx="minor">
            <a:schemeClr val="dk1"/>
          </a:fontRef>
        </p:style>
        <p:txBody>
          <a:bodyPr lIns="0" tIns="0" rIns="0" bIns="0" rtlCol="0" anchor="ctr">
            <a:spAutoFit/>
          </a:bodyPr>
          <a:lstStyle/>
          <a:p>
            <a:pPr algn="ctr"/>
            <a:r>
              <a:rPr lang="ja-JP" altLang="en-US" sz="1100" dirty="0">
                <a:solidFill>
                  <a:schemeClr val="bg1"/>
                </a:solidFill>
                <a:latin typeface="HG丸ｺﾞｼｯｸM-PRO" panose="020F0600000000000000" pitchFamily="50" charset="-128"/>
                <a:ea typeface="HG丸ｺﾞｼｯｸM-PRO" panose="020F0600000000000000" pitchFamily="50" charset="-128"/>
              </a:rPr>
              <a:t>職員端末機による資料共有</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27" name="正方形/長方形 26"/>
          <p:cNvSpPr/>
          <p:nvPr/>
        </p:nvSpPr>
        <p:spPr>
          <a:xfrm>
            <a:off x="6055512" y="5390723"/>
            <a:ext cx="2989698" cy="261636"/>
          </a:xfrm>
          <a:prstGeom prst="rect">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游ゴシック" panose="020F0502020204030204"/>
              <a:ea typeface="游ゴシック" panose="020B0400000000000000" pitchFamily="50" charset="-128"/>
              <a:cs typeface="+mn-cs"/>
            </a:endParaRPr>
          </a:p>
        </p:txBody>
      </p:sp>
      <p:sp>
        <p:nvSpPr>
          <p:cNvPr id="28" name="AutoShape 6"/>
          <p:cNvSpPr>
            <a:spLocks noChangeArrowheads="1"/>
          </p:cNvSpPr>
          <p:nvPr/>
        </p:nvSpPr>
        <p:spPr bwMode="auto">
          <a:xfrm>
            <a:off x="199265" y="4839065"/>
            <a:ext cx="8718935" cy="1836000"/>
          </a:xfrm>
          <a:prstGeom prst="roundRect">
            <a:avLst>
              <a:gd name="adj" fmla="val 5313"/>
            </a:avLst>
          </a:prstGeom>
          <a:solidFill>
            <a:srgbClr val="CCFFFF"/>
          </a:solidFill>
          <a:ln w="25400">
            <a:solidFill>
              <a:schemeClr val="accent1">
                <a:lumMod val="50000"/>
              </a:schemeClr>
            </a:solid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179388" marR="0" lvl="1" indent="0" algn="l" defTabSz="914400" rtl="0" eaLnBrk="1" fontAlgn="auto" latinLnBrk="0" hangingPunct="1">
              <a:lnSpc>
                <a:spcPct val="100000"/>
              </a:lnSpc>
              <a:spcBef>
                <a:spcPct val="5000"/>
              </a:spcBef>
              <a:spcAft>
                <a:spcPts val="0"/>
              </a:spcAft>
              <a:buClrTx/>
              <a:buSzTx/>
              <a:buFontTx/>
              <a:buNone/>
              <a:tabLst/>
              <a:defRPr/>
            </a:pPr>
            <a:endParaRPr kumimoji="1" lang="en-US" altLang="ja-JP" sz="2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9388" marR="0" lvl="1" indent="0" algn="l" defTabSz="914400" rtl="0" eaLnBrk="1" fontAlgn="auto" latinLnBrk="0" hangingPunct="1">
              <a:lnSpc>
                <a:spcPct val="100000"/>
              </a:lnSpc>
              <a:spcBef>
                <a:spcPct val="5000"/>
              </a:spcBef>
              <a:spcAft>
                <a:spcPts val="0"/>
              </a:spcAft>
              <a:buClrTx/>
              <a:buSzTx/>
              <a:buFontTx/>
              <a:buNone/>
              <a:tabLst/>
              <a:defRPr/>
            </a:pPr>
            <a:r>
              <a:rPr kumimoji="1" lang="ja-JP" altLang="en-US" sz="14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rPr>
              <a:t>■今後の予定</a:t>
            </a:r>
            <a:endParaRPr kumimoji="1" lang="en-US" altLang="ja-JP" sz="600" b="1" i="0" u="none" strike="noStrike" kern="1200" cap="none" spc="0" normalizeH="0" baseline="0" noProof="0" dirty="0">
              <a:ln>
                <a:noFill/>
              </a:ln>
              <a:solidFill>
                <a:prstClr val="black"/>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9388" marR="0" lvl="1" indent="0" algn="l" defTabSz="914400" rtl="0" eaLnBrk="1" fontAlgn="auto" latinLnBrk="0" hangingPunct="1">
              <a:lnSpc>
                <a:spcPct val="100000"/>
              </a:lnSpc>
              <a:spcBef>
                <a:spcPct val="5000"/>
              </a:spcBef>
              <a:spcAft>
                <a:spcPts val="0"/>
              </a:spcAft>
              <a:buClrTx/>
              <a:buSzTx/>
              <a:buFontTx/>
              <a:buNone/>
              <a:tabLst/>
              <a:defRPr/>
            </a:pPr>
            <a:r>
              <a:rPr kumimoji="1" lang="ja-JP" altLang="en-US"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n-cs"/>
              </a:rPr>
              <a:t>　</a:t>
            </a:r>
            <a:endParaRPr kumimoji="1" lang="en-US" altLang="ja-JP" sz="1400" b="0" i="0" u="none" strike="noStrike" kern="1200" cap="none" spc="0" normalizeH="0" baseline="0" noProof="0" dirty="0">
              <a:ln>
                <a:noFill/>
              </a:ln>
              <a:solidFill>
                <a:srgbClr val="FF0000"/>
              </a:solidFill>
              <a:effectLst/>
              <a:uLnTx/>
              <a:uFillTx/>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29" name="図 2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922" y="5142144"/>
            <a:ext cx="1940140" cy="1455104"/>
          </a:xfrm>
          <a:prstGeom prst="rect">
            <a:avLst/>
          </a:prstGeom>
        </p:spPr>
      </p:pic>
      <p:sp>
        <p:nvSpPr>
          <p:cNvPr id="30" name="正方形/長方形 29"/>
          <p:cNvSpPr/>
          <p:nvPr/>
        </p:nvSpPr>
        <p:spPr>
          <a:xfrm>
            <a:off x="2222131" y="5406098"/>
            <a:ext cx="6644642" cy="964880"/>
          </a:xfrm>
          <a:prstGeom prst="rect">
            <a:avLst/>
          </a:prstGeom>
          <a:noFill/>
        </p:spPr>
        <p:txBody>
          <a:bodyPr wrap="square">
            <a:spAutoFit/>
          </a:bodyPr>
          <a:lstStyle/>
          <a:p>
            <a:pPr marL="179388" lvl="1">
              <a:spcBef>
                <a:spcPct val="5000"/>
              </a:spcBef>
              <a:defRPr/>
            </a:pPr>
            <a:r>
              <a:rPr lang="ja-JP" altLang="en-US" sz="1400" dirty="0">
                <a:solidFill>
                  <a:srgbClr val="FF0000"/>
                </a:solidFill>
                <a:latin typeface="HG丸ｺﾞｼｯｸM-PRO" panose="020F0600000000000000" pitchFamily="50" charset="-128"/>
                <a:ea typeface="HG丸ｺﾞｼｯｸM-PRO" panose="020F0600000000000000"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令和３年３月に導入された液晶モニターを、執務室に設置し、担当者が会議室内と同様に、職員端末機で資料を閲覧しながら、会議の状況の把握等を行っている。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79388" lvl="1">
              <a:spcBef>
                <a:spcPct val="5000"/>
              </a:spcBef>
              <a:defRPr/>
            </a:pPr>
            <a:r>
              <a:rPr lang="ja-JP" altLang="en-US" sz="1400" dirty="0">
                <a:latin typeface="HG丸ｺﾞｼｯｸM-PRO" panose="020F0600000000000000" pitchFamily="50" charset="-128"/>
                <a:ea typeface="HG丸ｺﾞｼｯｸM-PRO" panose="020F0600000000000000" pitchFamily="50" charset="-128"/>
              </a:rPr>
              <a:t>　今後、このモニターの</a:t>
            </a:r>
            <a:r>
              <a:rPr lang="ja-JP" altLang="ja-JP" sz="1400" dirty="0">
                <a:latin typeface="HG丸ｺﾞｼｯｸM-PRO" panose="020F0600000000000000" pitchFamily="50" charset="-128"/>
                <a:ea typeface="HG丸ｺﾞｼｯｸM-PRO" panose="020F0600000000000000" pitchFamily="50" charset="-128"/>
              </a:rPr>
              <a:t>活用</a:t>
            </a:r>
            <a:r>
              <a:rPr lang="ja-JP" altLang="en-US" sz="1400" dirty="0">
                <a:latin typeface="HG丸ｺﾞｼｯｸM-PRO" panose="020F0600000000000000" pitchFamily="50" charset="-128"/>
                <a:ea typeface="HG丸ｺﾞｼｯｸM-PRO" panose="020F0600000000000000" pitchFamily="50" charset="-128"/>
              </a:rPr>
              <a:t>も含め</a:t>
            </a:r>
            <a:r>
              <a:rPr lang="ja-JP" altLang="ja-JP" sz="1400" dirty="0">
                <a:latin typeface="HG丸ｺﾞｼｯｸM-PRO" panose="020F0600000000000000" pitchFamily="50" charset="-128"/>
                <a:ea typeface="HG丸ｺﾞｼｯｸM-PRO" panose="020F0600000000000000" pitchFamily="50" charset="-128"/>
              </a:rPr>
              <a:t>、</a:t>
            </a:r>
            <a:r>
              <a:rPr lang="ja-JP" altLang="en-US" sz="1400" dirty="0">
                <a:latin typeface="HG丸ｺﾞｼｯｸM-PRO" panose="020F0600000000000000" pitchFamily="50" charset="-128"/>
                <a:ea typeface="HG丸ｺﾞｼｯｸM-PRO" panose="020F0600000000000000" pitchFamily="50" charset="-128"/>
              </a:rPr>
              <a:t>さらなるペーパーレス化を</a:t>
            </a:r>
            <a:r>
              <a:rPr lang="ja-JP" altLang="ja-JP" sz="1400" dirty="0">
                <a:latin typeface="HG丸ｺﾞｼｯｸM-PRO" panose="020F0600000000000000" pitchFamily="50" charset="-128"/>
                <a:ea typeface="HG丸ｺﾞｼｯｸM-PRO" panose="020F0600000000000000" pitchFamily="50" charset="-128"/>
              </a:rPr>
              <a:t>めざす</a:t>
            </a:r>
            <a:r>
              <a:rPr lang="ja-JP" altLang="en-US" sz="1400" dirty="0">
                <a:latin typeface="HG丸ｺﾞｼｯｸM-PRO" panose="020F0600000000000000" pitchFamily="50" charset="-128"/>
                <a:ea typeface="HG丸ｺﾞｼｯｸM-PRO" panose="020F0600000000000000" pitchFamily="50" charset="-128"/>
              </a:rPr>
              <a:t>。</a:t>
            </a:r>
            <a:endParaRPr lang="en-US" altLang="ja-JP" sz="1400" dirty="0">
              <a:latin typeface="HG丸ｺﾞｼｯｸM-PRO" panose="020F0600000000000000" pitchFamily="50" charset="-128"/>
              <a:ea typeface="HG丸ｺﾞｼｯｸM-PRO" panose="020F0600000000000000" pitchFamily="50" charset="-128"/>
            </a:endParaRPr>
          </a:p>
        </p:txBody>
      </p:sp>
      <p:sp>
        <p:nvSpPr>
          <p:cNvPr id="31" name="線吹き出し 2 30"/>
          <p:cNvSpPr/>
          <p:nvPr/>
        </p:nvSpPr>
        <p:spPr>
          <a:xfrm rot="10800000" flipV="1">
            <a:off x="1930148" y="5021746"/>
            <a:ext cx="1980000" cy="216000"/>
          </a:xfrm>
          <a:prstGeom prst="callout2">
            <a:avLst>
              <a:gd name="adj1" fmla="val 290181"/>
              <a:gd name="adj2" fmla="val 136142"/>
              <a:gd name="adj3" fmla="val 66359"/>
              <a:gd name="adj4" fmla="val 117202"/>
              <a:gd name="adj5" fmla="val 64889"/>
              <a:gd name="adj6" fmla="val 100030"/>
            </a:avLst>
          </a:prstGeom>
          <a:solidFill>
            <a:srgbClr val="02BEBE"/>
          </a:solidFill>
          <a:ln w="12700">
            <a:solidFill>
              <a:schemeClr val="accent5">
                <a:lumMod val="40000"/>
                <a:lumOff val="60000"/>
              </a:schemeClr>
            </a:solidFill>
          </a:ln>
        </p:spPr>
        <p:style>
          <a:lnRef idx="2">
            <a:schemeClr val="accent6"/>
          </a:lnRef>
          <a:fillRef idx="1003">
            <a:schemeClr val="lt1"/>
          </a:fillRef>
          <a:effectRef idx="0">
            <a:schemeClr val="accent6"/>
          </a:effectRef>
          <a:fontRef idx="minor">
            <a:schemeClr val="dk1"/>
          </a:fontRef>
        </p:style>
        <p:txBody>
          <a:bodyPr lIns="0" tIns="0" rIns="0" bIns="0" rtlCol="0" anchor="ctr">
            <a:spAutoFit/>
          </a:bodyPr>
          <a:lstStyle/>
          <a:p>
            <a:pPr algn="ctr"/>
            <a:r>
              <a:rPr lang="en-US" altLang="ja-JP" sz="1100" dirty="0">
                <a:solidFill>
                  <a:schemeClr val="bg1"/>
                </a:solidFill>
                <a:latin typeface="HG丸ｺﾞｼｯｸM-PRO" panose="020F0600000000000000" pitchFamily="50" charset="-128"/>
                <a:ea typeface="HG丸ｺﾞｼｯｸM-PRO" panose="020F0600000000000000" pitchFamily="50" charset="-128"/>
              </a:rPr>
              <a:t>WEB</a:t>
            </a:r>
            <a:r>
              <a:rPr lang="ja-JP" altLang="en-US" sz="1100" dirty="0">
                <a:solidFill>
                  <a:schemeClr val="bg1"/>
                </a:solidFill>
                <a:latin typeface="HG丸ｺﾞｼｯｸM-PRO" panose="020F0600000000000000" pitchFamily="50" charset="-128"/>
                <a:ea typeface="HG丸ｺﾞｼｯｸM-PRO" panose="020F0600000000000000" pitchFamily="50" charset="-128"/>
              </a:rPr>
              <a:t>会議を利用した会議中継</a:t>
            </a:r>
            <a:endParaRPr kumimoji="1" lang="ja-JP" altLang="en-US" dirty="0">
              <a:solidFill>
                <a:schemeClr val="bg1"/>
              </a:solidFill>
              <a:latin typeface="HG丸ｺﾞｼｯｸM-PRO" panose="020F0600000000000000" pitchFamily="50" charset="-128"/>
              <a:ea typeface="HG丸ｺﾞｼｯｸM-PRO" panose="020F0600000000000000" pitchFamily="50" charset="-128"/>
            </a:endParaRPr>
          </a:p>
        </p:txBody>
      </p:sp>
      <p:sp>
        <p:nvSpPr>
          <p:cNvPr id="32" name="正方形/長方形 31"/>
          <p:cNvSpPr/>
          <p:nvPr/>
        </p:nvSpPr>
        <p:spPr bwMode="ltGray">
          <a:xfrm>
            <a:off x="0" y="6383792"/>
            <a:ext cx="3135967" cy="261610"/>
          </a:xfrm>
          <a:prstGeom prst="rect">
            <a:avLst/>
          </a:prstGeom>
        </p:spPr>
        <p:txBody>
          <a:bodyPr wrap="square">
            <a:spAutoFit/>
          </a:bodyPr>
          <a:lstStyle/>
          <a:p>
            <a:pPr lvl="1" algn="ctr">
              <a:spcBef>
                <a:spcPct val="5000"/>
              </a:spcBef>
              <a:defRPr/>
            </a:pPr>
            <a:r>
              <a:rPr lang="ja-JP" altLang="en-US" sz="1100" b="1" dirty="0">
                <a:solidFill>
                  <a:schemeClr val="bg1"/>
                </a:solidFill>
                <a:latin typeface="HG丸ｺﾞｼｯｸM-PRO" panose="020F0600000000000000" pitchFamily="50" charset="-128"/>
                <a:ea typeface="HG丸ｺﾞｼｯｸM-PRO" panose="020F0600000000000000" pitchFamily="50" charset="-128"/>
              </a:rPr>
              <a:t>＜執務室内＞</a:t>
            </a:r>
            <a:endParaRPr lang="en-US" altLang="ja-JP" sz="10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2" name="スライド番号プレースホルダー 1"/>
          <p:cNvSpPr>
            <a:spLocks noGrp="1"/>
          </p:cNvSpPr>
          <p:nvPr>
            <p:ph type="sldNum" sz="quarter" idx="12"/>
          </p:nvPr>
        </p:nvSpPr>
        <p:spPr>
          <a:xfrm>
            <a:off x="6912430" y="6309940"/>
            <a:ext cx="2057400" cy="365125"/>
          </a:xfrm>
        </p:spPr>
        <p:txBody>
          <a:bodyPr/>
          <a:lstStyle/>
          <a:p>
            <a:pPr>
              <a:defRPr/>
            </a:pPr>
            <a:endParaRPr lang="en-US" altLang="ja-JP" dirty="0"/>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16</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423387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113" y="419737"/>
            <a:ext cx="9026228"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solidFill>
                  <a:schemeClr val="bg1"/>
                </a:solidFill>
                <a:latin typeface="+mn-ea"/>
              </a:rPr>
              <a:t>イクボス運動の展開</a:t>
            </a:r>
            <a:endParaRPr lang="ja-JP" altLang="ja-JP" sz="2400" dirty="0">
              <a:solidFill>
                <a:schemeClr val="bg1"/>
              </a:solidFill>
              <a:latin typeface="+mn-ea"/>
            </a:endParaRPr>
          </a:p>
        </p:txBody>
      </p:sp>
      <p:sp>
        <p:nvSpPr>
          <p:cNvPr id="4098" name="Oval 4"/>
          <p:cNvSpPr>
            <a:spLocks noChangeArrowheads="1"/>
          </p:cNvSpPr>
          <p:nvPr/>
        </p:nvSpPr>
        <p:spPr bwMode="auto">
          <a:xfrm>
            <a:off x="62114" y="1117870"/>
            <a:ext cx="8962626" cy="639398"/>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4099" name="Text Box 5"/>
          <p:cNvSpPr txBox="1">
            <a:spLocks noChangeArrowheads="1"/>
          </p:cNvSpPr>
          <p:nvPr/>
        </p:nvSpPr>
        <p:spPr bwMode="auto">
          <a:xfrm>
            <a:off x="726051" y="1116623"/>
            <a:ext cx="76901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ts val="0"/>
              </a:spcBef>
              <a:buNone/>
            </a:pPr>
            <a:r>
              <a:rPr lang="ja-JP" altLang="en-US" sz="1800" b="1" dirty="0">
                <a:ea typeface="HG丸ｺﾞｼｯｸM-PRO" panose="020F0600000000000000" pitchFamily="50" charset="-128"/>
              </a:rPr>
              <a:t>ワーク・ライフ・バランスの実現を目指し、上司が「イクボス」となり</a:t>
            </a:r>
            <a:endParaRPr lang="en-US" altLang="ja-JP" sz="1800" b="1" dirty="0">
              <a:ea typeface="HG丸ｺﾞｼｯｸM-PRO" panose="020F0600000000000000" pitchFamily="50" charset="-128"/>
            </a:endParaRPr>
          </a:p>
          <a:p>
            <a:pPr algn="ctr">
              <a:spcBef>
                <a:spcPts val="0"/>
              </a:spcBef>
              <a:buNone/>
            </a:pPr>
            <a:r>
              <a:rPr lang="ja-JP" altLang="en-US" sz="1800" b="1" dirty="0">
                <a:ea typeface="HG丸ｺﾞｼｯｸM-PRO" panose="020F0600000000000000" pitchFamily="50" charset="-128"/>
              </a:rPr>
              <a:t>職員の育児参加等への支援や自らも実践する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ea typeface="HG丸ｺﾞｼｯｸM-PRO" panose="020F0600000000000000" pitchFamily="50" charset="-128"/>
              </a:rPr>
              <a:t>組織風土改革～上司の働き方を変える～</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36" name="AutoShape 6"/>
          <p:cNvSpPr>
            <a:spLocks noChangeArrowheads="1"/>
          </p:cNvSpPr>
          <p:nvPr/>
        </p:nvSpPr>
        <p:spPr bwMode="auto">
          <a:xfrm>
            <a:off x="167627" y="1802651"/>
            <a:ext cx="8857112" cy="4912047"/>
          </a:xfrm>
          <a:prstGeom prst="roundRect">
            <a:avLst>
              <a:gd name="adj" fmla="val 2348"/>
            </a:avLst>
          </a:prstGeom>
          <a:solidFill>
            <a:srgbClr val="CCFFFF"/>
          </a:solidFill>
          <a:ln w="25400">
            <a:solidFill>
              <a:schemeClr val="tx1"/>
            </a:solid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上司が「イクボス」となって、率先して行動</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（行動例）</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300" b="1" dirty="0">
              <a:solidFill>
                <a:srgbClr val="0000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＊職員の育児参加等への理解・積極的な支援を行う</a:t>
            </a: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・部下の子育て、介護等の個人の生活に理解を示す</a:t>
            </a: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・子育て、介護等の支援制度をよく知る</a:t>
            </a: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・とりわけ男性の育休の取得促進を進める</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国の育休取得促進に向けた取組（取得計画の作成など）を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参考に、子育てをサポートする仕組みを検討（令和３年度中）</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endParaRPr lang="en-US" altLang="ja-JP" sz="10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＊業務効率性を高め、組織パフォーマンスの向上を図る</a:t>
            </a:r>
            <a:endParaRPr lang="en-US" altLang="ja-JP" sz="8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・育休取得者が出ても、仕事が滞らないように、</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情報共有、チームワークの醸成に心がける</a:t>
            </a: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・過剰な資料作りや終業間際の会議を求めない</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endPar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＊自らもワーク・ライフ・バランスを実践</a:t>
            </a:r>
            <a:endParaRPr lang="en-US" altLang="ja-JP" sz="8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・自らのワーク・ライフ・バランスを重視し、プライベートを楽しむ</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大かっこ 2">
            <a:extLst>
              <a:ext uri="{FF2B5EF4-FFF2-40B4-BE49-F238E27FC236}">
                <a16:creationId xmlns:a16="http://schemas.microsoft.com/office/drawing/2014/main" id="{452F0198-2869-423D-B838-6B308E0ADB39}"/>
              </a:ext>
            </a:extLst>
          </p:cNvPr>
          <p:cNvSpPr/>
          <p:nvPr/>
        </p:nvSpPr>
        <p:spPr>
          <a:xfrm>
            <a:off x="893689" y="4060479"/>
            <a:ext cx="4996329" cy="375391"/>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 name="正方形/長方形 4"/>
          <p:cNvSpPr/>
          <p:nvPr/>
        </p:nvSpPr>
        <p:spPr>
          <a:xfrm>
            <a:off x="6729573" y="5095982"/>
            <a:ext cx="1561671" cy="667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 name="図 5"/>
          <p:cNvPicPr>
            <a:picLocks noChangeAspect="1"/>
          </p:cNvPicPr>
          <p:nvPr/>
        </p:nvPicPr>
        <p:blipFill rotWithShape="1">
          <a:blip r:embed="rId3"/>
          <a:srcRect l="33004" t="22020" r="18456" b="13009"/>
          <a:stretch/>
        </p:blipFill>
        <p:spPr>
          <a:xfrm>
            <a:off x="6222759" y="2322940"/>
            <a:ext cx="2572318" cy="1935734"/>
          </a:xfrm>
          <a:prstGeom prst="rect">
            <a:avLst/>
          </a:prstGeom>
        </p:spPr>
      </p:pic>
      <p:pic>
        <p:nvPicPr>
          <p:cNvPr id="4" name="図 3"/>
          <p:cNvPicPr>
            <a:picLocks noChangeAspect="1"/>
          </p:cNvPicPr>
          <p:nvPr/>
        </p:nvPicPr>
        <p:blipFill>
          <a:blip r:embed="rId4">
            <a:clrChange>
              <a:clrFrom>
                <a:srgbClr val="FFFFFF"/>
              </a:clrFrom>
              <a:clrTo>
                <a:srgbClr val="FFFFFF">
                  <a:alpha val="0"/>
                </a:srgbClr>
              </a:clrTo>
            </a:clrChange>
          </a:blip>
          <a:stretch>
            <a:fillRect/>
          </a:stretch>
        </p:blipFill>
        <p:spPr>
          <a:xfrm>
            <a:off x="6222759" y="4406374"/>
            <a:ext cx="2572318" cy="1634494"/>
          </a:xfrm>
          <a:prstGeom prst="rect">
            <a:avLst/>
          </a:prstGeom>
        </p:spPr>
      </p:pic>
      <p:sp>
        <p:nvSpPr>
          <p:cNvPr id="2" name="スライド番号プレースホルダー 1"/>
          <p:cNvSpPr>
            <a:spLocks noGrp="1"/>
          </p:cNvSpPr>
          <p:nvPr>
            <p:ph type="sldNum" sz="quarter" idx="12"/>
          </p:nvPr>
        </p:nvSpPr>
        <p:spPr>
          <a:xfrm>
            <a:off x="6989346" y="6349573"/>
            <a:ext cx="2057400" cy="365125"/>
          </a:xfrm>
        </p:spPr>
        <p:txBody>
          <a:bodyPr/>
          <a:lstStyle/>
          <a:p>
            <a:pPr>
              <a:defRPr/>
            </a:pPr>
            <a:endParaRPr lang="en-US" altLang="ja-JP" dirty="0"/>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17</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9295356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113" y="419737"/>
            <a:ext cx="9026228"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t>上司のマネジメント力の発揮</a:t>
            </a:r>
            <a:endParaRPr lang="ja-JP" altLang="ja-JP" sz="2400" dirty="0"/>
          </a:p>
        </p:txBody>
      </p:sp>
      <p:sp>
        <p:nvSpPr>
          <p:cNvPr id="4098" name="Oval 4"/>
          <p:cNvSpPr>
            <a:spLocks noChangeArrowheads="1"/>
          </p:cNvSpPr>
          <p:nvPr/>
        </p:nvSpPr>
        <p:spPr bwMode="auto">
          <a:xfrm>
            <a:off x="62114" y="1117870"/>
            <a:ext cx="8962626" cy="740620"/>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dirty="0"/>
          </a:p>
        </p:txBody>
      </p:sp>
      <p:sp>
        <p:nvSpPr>
          <p:cNvPr id="4099" name="Text Box 5"/>
          <p:cNvSpPr txBox="1">
            <a:spLocks noChangeArrowheads="1"/>
          </p:cNvSpPr>
          <p:nvPr/>
        </p:nvSpPr>
        <p:spPr bwMode="auto">
          <a:xfrm>
            <a:off x="726051" y="1157567"/>
            <a:ext cx="76901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1800" b="1" dirty="0">
                <a:ea typeface="HG丸ｺﾞｼｯｸM-PRO" panose="020F0600000000000000" pitchFamily="50" charset="-128"/>
              </a:rPr>
              <a:t>職員のワークライフバランスを推進し、上司自ら最大限のコストパフォーマンスを意識した仕事のやり方を指示する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ea typeface="HG丸ｺﾞｼｯｸM-PRO" panose="020F0600000000000000" pitchFamily="50" charset="-128"/>
              </a:rPr>
              <a:t>組織風土改革～上司の働き方を変える～</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36" name="AutoShape 6"/>
          <p:cNvSpPr>
            <a:spLocks noChangeArrowheads="1"/>
          </p:cNvSpPr>
          <p:nvPr/>
        </p:nvSpPr>
        <p:spPr bwMode="auto">
          <a:xfrm>
            <a:off x="167627" y="1901022"/>
            <a:ext cx="8857112" cy="3789285"/>
          </a:xfrm>
          <a:prstGeom prst="roundRect">
            <a:avLst>
              <a:gd name="adj" fmla="val 1670"/>
            </a:avLst>
          </a:prstGeom>
          <a:solidFill>
            <a:srgbClr val="CCFFFF"/>
          </a:solidFill>
          <a:ln w="25400">
            <a:solidFill>
              <a:schemeClr val="accent1">
                <a:lumMod val="50000"/>
              </a:schemeClr>
            </a:solid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○上司がマネジメント力を発揮して自ら実践</a:t>
            </a:r>
            <a:endParaRPr lang="en-US" altLang="ja-JP" sz="1600"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・たえず現状の仕事を「棚卸し」「見直す」指示を出す（例：不要又は形式的な会議を見直す）</a:t>
            </a: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・資料は過剰品質としないよう指示を出して何度も資料の作り直しをさせない</a:t>
            </a: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・部下への指示は「何を」「いつまでに」「どのレベルまで」「何のために」処理するか明確に行う</a:t>
            </a: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・日頃から部下と話し合うなど綿密で親和的なコミュニケーションを取る</a:t>
            </a: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・一部の職員に業務が偏っていないか（業務の平準化を行う）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・自分の上司にも部下のプライベートへの理解を求める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・自らのワークライフバランスを重視し、プライベートを楽しむ</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・部下に定時退庁を促して自ら率先して帰る</a:t>
            </a: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・イクボスを実践しつつ、組織目標の達成を果たす</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3" name="図 2"/>
          <p:cNvPicPr>
            <a:picLocks noChangeAspect="1"/>
          </p:cNvPicPr>
          <p:nvPr/>
        </p:nvPicPr>
        <p:blipFill>
          <a:blip r:embed="rId3">
            <a:clrChange>
              <a:clrFrom>
                <a:srgbClr val="FFFFFF"/>
              </a:clrFrom>
              <a:clrTo>
                <a:srgbClr val="FFFFFF">
                  <a:alpha val="0"/>
                </a:srgbClr>
              </a:clrTo>
            </a:clrChange>
          </a:blip>
          <a:stretch>
            <a:fillRect/>
          </a:stretch>
        </p:blipFill>
        <p:spPr>
          <a:xfrm>
            <a:off x="6864830" y="3783845"/>
            <a:ext cx="1760492" cy="1610663"/>
          </a:xfrm>
          <a:prstGeom prst="rect">
            <a:avLst/>
          </a:prstGeom>
        </p:spPr>
      </p:pic>
      <p:sp>
        <p:nvSpPr>
          <p:cNvPr id="8" name="AutoShape 6"/>
          <p:cNvSpPr>
            <a:spLocks noChangeArrowheads="1"/>
          </p:cNvSpPr>
          <p:nvPr/>
        </p:nvSpPr>
        <p:spPr bwMode="auto">
          <a:xfrm>
            <a:off x="167628" y="5756903"/>
            <a:ext cx="8848725" cy="1009154"/>
          </a:xfrm>
          <a:prstGeom prst="roundRect">
            <a:avLst>
              <a:gd name="adj" fmla="val 3993"/>
            </a:avLst>
          </a:prstGeom>
          <a:solidFill>
            <a:srgbClr val="CCFFFF"/>
          </a:solidFill>
          <a:ln w="25400" cmpd="sng">
            <a:solidFill>
              <a:schemeClr val="accent1">
                <a:lumMod val="50000"/>
              </a:schemeClr>
            </a:solidFill>
            <a:prstDash val="dash"/>
            <a:round/>
            <a:headEnd/>
            <a:tailEnd/>
          </a:ln>
          <a:effectLst/>
        </p:spPr>
        <p:txBody>
          <a:bodyPr lIns="0" tIns="0" rIns="0" bIns="0" anchor="ctr" anchorCtr="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6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6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16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・これまで担当が複数の方針案を作成し上司が決定していたが、上司が先に方針を示したうえ、担当者が</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重点的に作業するよう、仕事の進め方を変更</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・レクを効率的に進めるため、レク内容を事前に確認できるよう予め資料等を送付</a:t>
            </a:r>
            <a:endPar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30941" y="6400932"/>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18</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361217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0"/>
            <a:ext cx="9088341"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800" b="1" dirty="0">
                <a:solidFill>
                  <a:schemeClr val="bg1"/>
                </a:solidFill>
                <a:latin typeface="+mn-ea"/>
              </a:rPr>
              <a:t>はじめに</a:t>
            </a:r>
            <a:endParaRPr lang="ja-JP" altLang="ja-JP" sz="2800" b="1" dirty="0">
              <a:latin typeface="+mn-ea"/>
            </a:endParaRPr>
          </a:p>
        </p:txBody>
      </p:sp>
      <p:graphicFrame>
        <p:nvGraphicFramePr>
          <p:cNvPr id="2" name="表 1"/>
          <p:cNvGraphicFramePr>
            <a:graphicFrameLocks noGrp="1"/>
          </p:cNvGraphicFramePr>
          <p:nvPr>
            <p:extLst>
              <p:ext uri="{D42A27DB-BD31-4B8C-83A1-F6EECF244321}">
                <p14:modId xmlns:p14="http://schemas.microsoft.com/office/powerpoint/2010/main" val="2282196609"/>
              </p:ext>
            </p:extLst>
          </p:nvPr>
        </p:nvGraphicFramePr>
        <p:xfrm>
          <a:off x="147851" y="4696105"/>
          <a:ext cx="8848298" cy="1948091"/>
        </p:xfrm>
        <a:graphic>
          <a:graphicData uri="http://schemas.openxmlformats.org/drawingml/2006/table">
            <a:tbl>
              <a:tblPr firstRow="1" bandRow="1">
                <a:tableStyleId>{93296810-A885-4BE3-A3E7-6D5BEEA58F35}</a:tableStyleId>
              </a:tblPr>
              <a:tblGrid>
                <a:gridCol w="4424149">
                  <a:extLst>
                    <a:ext uri="{9D8B030D-6E8A-4147-A177-3AD203B41FA5}">
                      <a16:colId xmlns:a16="http://schemas.microsoft.com/office/drawing/2014/main" val="2213679522"/>
                    </a:ext>
                  </a:extLst>
                </a:gridCol>
                <a:gridCol w="4424149">
                  <a:extLst>
                    <a:ext uri="{9D8B030D-6E8A-4147-A177-3AD203B41FA5}">
                      <a16:colId xmlns:a16="http://schemas.microsoft.com/office/drawing/2014/main" val="2066843921"/>
                    </a:ext>
                  </a:extLst>
                </a:gridCol>
              </a:tblGrid>
              <a:tr h="485051">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組織風土改革</a:t>
                      </a:r>
                      <a:endParaRPr kumimoji="1" lang="ja-JP" altLang="en-US" sz="1600" dirty="0">
                        <a:latin typeface="Meiryo UI" panose="020B0604030504040204" pitchFamily="50" charset="-128"/>
                        <a:ea typeface="Meiryo UI" panose="020B0604030504040204" pitchFamily="50" charset="-128"/>
                      </a:endParaRPr>
                    </a:p>
                  </a:txBody>
                  <a:tcPr anchor="ctr" anchorCtr="1"/>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ja-JP" altLang="en-US" sz="1600" dirty="0">
                          <a:latin typeface="Meiryo UI" panose="020B0604030504040204" pitchFamily="50" charset="-128"/>
                          <a:ea typeface="Meiryo UI" panose="020B0604030504040204" pitchFamily="50" charset="-128"/>
                        </a:rPr>
                        <a:t>柔軟な働き方の実施</a:t>
                      </a:r>
                      <a:endParaRPr lang="en-US" altLang="ja-JP" sz="1600" dirty="0">
                        <a:solidFill>
                          <a:schemeClr val="bg1"/>
                        </a:solidFill>
                        <a:latin typeface="Meiryo UI" panose="020B0604030504040204" pitchFamily="50" charset="-128"/>
                        <a:ea typeface="Meiryo UI" panose="020B0604030504040204" pitchFamily="50" charset="-128"/>
                      </a:endParaRPr>
                    </a:p>
                  </a:txBody>
                  <a:tcPr anchor="ctr" anchorCtr="1"/>
                </a:tc>
                <a:extLst>
                  <a:ext uri="{0D108BD9-81ED-4DB2-BD59-A6C34878D82A}">
                    <a16:rowId xmlns:a16="http://schemas.microsoft.com/office/drawing/2014/main" val="286751191"/>
                  </a:ext>
                </a:extLst>
              </a:tr>
              <a:tr h="1399753">
                <a:tc>
                  <a:txBody>
                    <a:bodyPr/>
                    <a:lstStyle/>
                    <a:p>
                      <a:pPr marL="0" indent="0">
                        <a:buFontTx/>
                        <a:buNone/>
                      </a:pPr>
                      <a:r>
                        <a:rPr lang="ja-JP" altLang="en-US" sz="1400" dirty="0">
                          <a:latin typeface="Meiryo UI" panose="020B0604030504040204" pitchFamily="50" charset="-128"/>
                          <a:ea typeface="Meiryo UI" panose="020B0604030504040204" pitchFamily="50" charset="-128"/>
                        </a:rPr>
                        <a:t>　</a:t>
                      </a:r>
                      <a:r>
                        <a:rPr lang="ja-JP" altLang="en-US" sz="1500" dirty="0">
                          <a:latin typeface="Meiryo UI" panose="020B0604030504040204" pitchFamily="50" charset="-128"/>
                          <a:ea typeface="Meiryo UI" panose="020B0604030504040204" pitchFamily="50" charset="-128"/>
                        </a:rPr>
                        <a:t>新たな行政需要が見込まれる中で、これまでの既成概念に捕らわれることなく、職員の健康を守り、その能力を最大限発揮してもらうため、「上司の働き方を変える、職員の意識改革、ＩＴ活用による業務</a:t>
                      </a:r>
                      <a:r>
                        <a:rPr lang="ja-JP" altLang="en-US" sz="1500" dirty="0">
                          <a:solidFill>
                            <a:schemeClr val="tx1"/>
                          </a:solidFill>
                          <a:latin typeface="Meiryo UI" panose="020B0604030504040204" pitchFamily="50" charset="-128"/>
                          <a:ea typeface="Meiryo UI" panose="020B0604030504040204" pitchFamily="50" charset="-128"/>
                        </a:rPr>
                        <a:t>効率化</a:t>
                      </a:r>
                      <a:r>
                        <a:rPr lang="ja-JP" altLang="en-US" sz="1500" dirty="0">
                          <a:latin typeface="Meiryo UI" panose="020B0604030504040204" pitchFamily="50" charset="-128"/>
                          <a:ea typeface="Meiryo UI" panose="020B0604030504040204" pitchFamily="50" charset="-128"/>
                        </a:rPr>
                        <a:t>」の視点から取組みを推進していく。</a:t>
                      </a:r>
                      <a:endParaRPr kumimoji="1" lang="ja-JP" altLang="en-US" sz="1500" dirty="0">
                        <a:latin typeface="Meiryo UI" panose="020B0604030504040204" pitchFamily="50" charset="-128"/>
                        <a:ea typeface="Meiryo UI" panose="020B0604030504040204" pitchFamily="50" charset="-128"/>
                      </a:endParaRPr>
                    </a:p>
                  </a:txBody>
                  <a:tcPr/>
                </a:tc>
                <a:tc>
                  <a:txBody>
                    <a:bodyPr/>
                    <a:lstStyle/>
                    <a:p>
                      <a:pPr marL="0" indent="0">
                        <a:buFontTx/>
                        <a:buNone/>
                      </a:pPr>
                      <a:r>
                        <a:rPr lang="ja-JP" altLang="en-US" sz="1500" dirty="0">
                          <a:latin typeface="Meiryo UI" panose="020B0604030504040204" pitchFamily="50" charset="-128"/>
                          <a:ea typeface="Meiryo UI" panose="020B0604030504040204" pitchFamily="50" charset="-128"/>
                        </a:rPr>
                        <a:t>　職員のライフ・スタイルの変化等に応じ、働く場所や時間を固定するのではなく、多様な働き方が選択できる職場環境づくりが求められる中で、これまでの取組みの定着化を図るとともに、</a:t>
                      </a:r>
                      <a:r>
                        <a:rPr lang="ja-JP" altLang="en-US" sz="1500" dirty="0">
                          <a:solidFill>
                            <a:schemeClr val="tx1"/>
                          </a:solidFill>
                          <a:latin typeface="Meiryo UI" panose="020B0604030504040204" pitchFamily="50" charset="-128"/>
                          <a:ea typeface="Meiryo UI" panose="020B0604030504040204" pitchFamily="50" charset="-128"/>
                        </a:rPr>
                        <a:t>新しい生活様式の実践に向けた対応をふまえ、</a:t>
                      </a:r>
                      <a:r>
                        <a:rPr lang="en-US" altLang="ja-JP" sz="1500" u="none" dirty="0">
                          <a:solidFill>
                            <a:schemeClr val="tx1"/>
                          </a:solidFill>
                          <a:latin typeface="Meiryo UI" panose="020B0604030504040204" pitchFamily="50" charset="-128"/>
                          <a:ea typeface="Meiryo UI" panose="020B0604030504040204" pitchFamily="50" charset="-128"/>
                        </a:rPr>
                        <a:t>ICT</a:t>
                      </a:r>
                      <a:r>
                        <a:rPr lang="ja-JP" altLang="en-US" sz="1500" u="none" dirty="0">
                          <a:solidFill>
                            <a:schemeClr val="tx1"/>
                          </a:solidFill>
                          <a:latin typeface="Meiryo UI" panose="020B0604030504040204" pitchFamily="50" charset="-128"/>
                          <a:ea typeface="Meiryo UI" panose="020B0604030504040204" pitchFamily="50" charset="-128"/>
                        </a:rPr>
                        <a:t>技術を活用した環境整備を進めつつ</a:t>
                      </a:r>
                      <a:r>
                        <a:rPr lang="ja-JP" altLang="en-US" sz="1500" dirty="0">
                          <a:solidFill>
                            <a:schemeClr val="tx1"/>
                          </a:solidFill>
                          <a:latin typeface="Meiryo UI" panose="020B0604030504040204" pitchFamily="50" charset="-128"/>
                          <a:ea typeface="Meiryo UI" panose="020B0604030504040204" pitchFamily="50" charset="-128"/>
                        </a:rPr>
                        <a:t>、</a:t>
                      </a:r>
                      <a:r>
                        <a:rPr lang="ja-JP" altLang="en-US" sz="1500" dirty="0">
                          <a:latin typeface="Meiryo UI" panose="020B0604030504040204" pitchFamily="50" charset="-128"/>
                          <a:ea typeface="Meiryo UI" panose="020B0604030504040204" pitchFamily="50" charset="-128"/>
                        </a:rPr>
                        <a:t>可能なものから順次改善を図っていく。</a:t>
                      </a:r>
                      <a:endParaRPr kumimoji="1" lang="ja-JP" altLang="en-US" sz="1500"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568231783"/>
                  </a:ext>
                </a:extLst>
              </a:tr>
            </a:tbl>
          </a:graphicData>
        </a:graphic>
      </p:graphicFrame>
      <p:sp>
        <p:nvSpPr>
          <p:cNvPr id="5" name="テキスト ボックス 4"/>
          <p:cNvSpPr txBox="1"/>
          <p:nvPr/>
        </p:nvSpPr>
        <p:spPr>
          <a:xfrm>
            <a:off x="-44612" y="795306"/>
            <a:ext cx="9203160" cy="4185761"/>
          </a:xfrm>
          <a:prstGeom prst="rect">
            <a:avLst/>
          </a:prstGeom>
          <a:noFill/>
        </p:spPr>
        <p:txBody>
          <a:bodyPr wrap="none" rtlCol="0">
            <a:spAutoFit/>
          </a:bodyPr>
          <a:lstStyle/>
          <a:p>
            <a:r>
              <a:rPr lang="ja-JP" altLang="en-US" sz="1400" dirty="0">
                <a:latin typeface="Meiryo UI" panose="020B0604030504040204" pitchFamily="50" charset="-128"/>
                <a:ea typeface="Meiryo UI" panose="020B0604030504040204" pitchFamily="50" charset="-128"/>
              </a:rPr>
              <a:t>○　大阪府では、平成</a:t>
            </a:r>
            <a:r>
              <a:rPr lang="en-US" altLang="ja-JP" sz="1400" dirty="0">
                <a:latin typeface="Meiryo UI" panose="020B0604030504040204" pitchFamily="50" charset="-128"/>
                <a:ea typeface="Meiryo UI" panose="020B0604030504040204" pitchFamily="50" charset="-128"/>
              </a:rPr>
              <a:t>28</a:t>
            </a:r>
            <a:r>
              <a:rPr lang="ja-JP" altLang="en-US" sz="1400" dirty="0">
                <a:latin typeface="Meiryo UI" panose="020B0604030504040204" pitchFamily="50" charset="-128"/>
                <a:ea typeface="Meiryo UI" panose="020B0604030504040204" pitchFamily="50" charset="-128"/>
              </a:rPr>
              <a:t>年</a:t>
            </a:r>
            <a:r>
              <a:rPr lang="en-US" altLang="ja-JP" sz="1400" dirty="0">
                <a:latin typeface="Meiryo UI" panose="020B0604030504040204" pitchFamily="50" charset="-128"/>
                <a:ea typeface="Meiryo UI" panose="020B0604030504040204" pitchFamily="50" charset="-128"/>
              </a:rPr>
              <a:t>11</a:t>
            </a:r>
            <a:r>
              <a:rPr lang="ja-JP" altLang="en-US" sz="1400" dirty="0">
                <a:latin typeface="Meiryo UI" panose="020B0604030504040204" pitchFamily="50" charset="-128"/>
                <a:ea typeface="Meiryo UI" panose="020B0604030504040204" pitchFamily="50" charset="-128"/>
              </a:rPr>
              <a:t>月に大阪府庁版働き方改革「第１弾」、　平成</a:t>
            </a:r>
            <a:r>
              <a:rPr lang="en-US" altLang="ja-JP" sz="1400" dirty="0">
                <a:latin typeface="Meiryo UI" panose="020B0604030504040204" pitchFamily="50" charset="-128"/>
                <a:ea typeface="Meiryo UI" panose="020B0604030504040204" pitchFamily="50" charset="-128"/>
              </a:rPr>
              <a:t>29</a:t>
            </a:r>
            <a:r>
              <a:rPr lang="ja-JP" altLang="en-US" sz="1400" dirty="0">
                <a:latin typeface="Meiryo UI" panose="020B0604030504040204" pitchFamily="50" charset="-128"/>
                <a:ea typeface="Meiryo UI" panose="020B0604030504040204" pitchFamily="50" charset="-128"/>
              </a:rPr>
              <a:t>年９月に「第２弾」をとりまとめ、長時間労働</a:t>
            </a:r>
          </a:p>
          <a:p>
            <a:r>
              <a:rPr lang="ja-JP" altLang="en-US" sz="1400" dirty="0">
                <a:latin typeface="Meiryo UI" panose="020B0604030504040204" pitchFamily="50" charset="-128"/>
                <a:ea typeface="Meiryo UI" panose="020B0604030504040204" pitchFamily="50" charset="-128"/>
              </a:rPr>
              <a:t>　　の是正や柔軟な働き方ができる環境づくりに取り組んできました。</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この間、長時間労働の是正については、当初は時間外勤務について減少していましたが、平成</a:t>
            </a:r>
            <a:r>
              <a:rPr lang="en-US" altLang="ja-JP" sz="1400" dirty="0">
                <a:latin typeface="Meiryo UI" panose="020B0604030504040204" pitchFamily="50" charset="-128"/>
                <a:ea typeface="Meiryo UI" panose="020B0604030504040204" pitchFamily="50" charset="-128"/>
              </a:rPr>
              <a:t>30</a:t>
            </a:r>
            <a:r>
              <a:rPr lang="ja-JP" altLang="en-US" sz="1400" dirty="0">
                <a:latin typeface="Meiryo UI" panose="020B0604030504040204" pitchFamily="50" charset="-128"/>
                <a:ea typeface="Meiryo UI" panose="020B0604030504040204" pitchFamily="50" charset="-128"/>
              </a:rPr>
              <a:t>年度以降、度重なる自然</a:t>
            </a:r>
          </a:p>
          <a:p>
            <a:r>
              <a:rPr lang="ja-JP" altLang="en-US" sz="1400" dirty="0">
                <a:latin typeface="Meiryo UI" panose="020B0604030504040204" pitchFamily="50" charset="-128"/>
                <a:ea typeface="Meiryo UI" panose="020B0604030504040204" pitchFamily="50" charset="-128"/>
              </a:rPr>
              <a:t>　災害が通常業務に影響したことや新たな行政需要への対応などにより、再び増加傾向になる中で、上司自らが率先して行動</a:t>
            </a:r>
          </a:p>
          <a:p>
            <a:r>
              <a:rPr lang="ja-JP" altLang="en-US" sz="1400" dirty="0">
                <a:latin typeface="Meiryo UI" panose="020B0604030504040204" pitchFamily="50" charset="-128"/>
                <a:ea typeface="Meiryo UI" panose="020B0604030504040204" pitchFamily="50" charset="-128"/>
              </a:rPr>
              <a:t>　することや、職員一人ひとりが仕事のメリハリをつけ、効率的に業務を執行する意識をより一層高めることを求められるなど、新しい</a:t>
            </a:r>
          </a:p>
          <a:p>
            <a:r>
              <a:rPr lang="ja-JP" altLang="en-US" sz="1400" dirty="0">
                <a:latin typeface="Meiryo UI" panose="020B0604030504040204" pitchFamily="50" charset="-128"/>
                <a:ea typeface="Meiryo UI" panose="020B0604030504040204" pitchFamily="50" charset="-128"/>
              </a:rPr>
              <a:t>　動きも出てきています。</a:t>
            </a:r>
          </a:p>
          <a:p>
            <a:endParaRPr lang="ja-JP" altLang="en-US"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さらに、令和２年からは新型コロナウイルス感染症の感染拡大に伴い、長時間労働を是正し、職員の健康・保持の強化や、</a:t>
            </a:r>
          </a:p>
          <a:p>
            <a:r>
              <a:rPr lang="ja-JP" altLang="en-US" sz="1400" dirty="0">
                <a:latin typeface="Meiryo UI" panose="020B0604030504040204" pitchFamily="50" charset="-128"/>
                <a:ea typeface="Meiryo UI" panose="020B0604030504040204" pitchFamily="50" charset="-128"/>
              </a:rPr>
              <a:t>　在宅勤務をはじめとした「新しい生活様式」の実践が求められています。</a:t>
            </a:r>
          </a:p>
          <a:p>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このため、働き方改革について、「組織風土改革」と「柔軟な働き方の実施」の観点から、これまでの項目の最新の取組状況</a:t>
            </a:r>
          </a:p>
          <a:p>
            <a:r>
              <a:rPr lang="ja-JP" altLang="en-US" sz="1400" dirty="0">
                <a:latin typeface="Meiryo UI" panose="020B0604030504040204" pitchFamily="50" charset="-128"/>
                <a:ea typeface="Meiryo UI" panose="020B0604030504040204" pitchFamily="50" charset="-128"/>
              </a:rPr>
              <a:t>　に加え、新しい生活様式の実践に向けた対応をはじめ、新しい視点の取組みを提示することで、充実・発展（リニューアル）を</a:t>
            </a:r>
          </a:p>
          <a:p>
            <a:r>
              <a:rPr lang="ja-JP" altLang="en-US" sz="1400" dirty="0">
                <a:latin typeface="Meiryo UI" panose="020B0604030504040204" pitchFamily="50" charset="-128"/>
                <a:ea typeface="Meiryo UI" panose="020B0604030504040204" pitchFamily="50" charset="-128"/>
              </a:rPr>
              <a:t>　図るものです。</a:t>
            </a:r>
          </a:p>
          <a:p>
            <a:r>
              <a:rPr lang="ja-JP" altLang="en-US" sz="1400" dirty="0">
                <a:latin typeface="Meiryo UI" panose="020B0604030504040204" pitchFamily="50" charset="-128"/>
                <a:ea typeface="Meiryo UI" panose="020B0604030504040204" pitchFamily="50" charset="-128"/>
              </a:rPr>
              <a:t>　　併せて、各部局の取組みを紹介することで、職場環境・実態に応じた自発的な取組みの促進と横展開をめざします。</a:t>
            </a:r>
            <a:endParaRPr lang="en-US" altLang="ja-JP" sz="1400" dirty="0">
              <a:latin typeface="Meiryo UI" panose="020B0604030504040204" pitchFamily="50" charset="-128"/>
              <a:ea typeface="Meiryo UI" panose="020B0604030504040204" pitchFamily="50" charset="-128"/>
            </a:endParaRPr>
          </a:p>
          <a:p>
            <a:br>
              <a:rPr lang="ja-JP" altLang="en-US" sz="1400" dirty="0">
                <a:latin typeface="Meiryo UI" panose="020B0604030504040204" pitchFamily="50" charset="-128"/>
                <a:ea typeface="Meiryo UI" panose="020B0604030504040204" pitchFamily="50" charset="-128"/>
              </a:rPr>
            </a:br>
            <a:r>
              <a:rPr lang="ja-JP" altLang="en-US" sz="1400" dirty="0">
                <a:latin typeface="Meiryo UI" panose="020B0604030504040204" pitchFamily="50" charset="-128"/>
                <a:ea typeface="Meiryo UI" panose="020B0604030504040204" pitchFamily="50" charset="-128"/>
              </a:rPr>
              <a:t>○　こうした取組みにより、</a:t>
            </a:r>
            <a:r>
              <a:rPr lang="en-US" altLang="ja-JP" sz="1400" dirty="0">
                <a:latin typeface="Meiryo UI" panose="020B0604030504040204" pitchFamily="50" charset="-128"/>
                <a:ea typeface="Meiryo UI" panose="020B0604030504040204" pitchFamily="50" charset="-128"/>
              </a:rPr>
              <a:t>SDG</a:t>
            </a:r>
            <a:r>
              <a:rPr lang="ja-JP" altLang="en-US" sz="1400" dirty="0" err="1">
                <a:latin typeface="Meiryo UI" panose="020B0604030504040204" pitchFamily="50" charset="-128"/>
                <a:ea typeface="Meiryo UI" panose="020B0604030504040204" pitchFamily="50" charset="-128"/>
              </a:rPr>
              <a:t>ｓ</a:t>
            </a:r>
            <a:r>
              <a:rPr lang="ja-JP" altLang="en-US" sz="1400" dirty="0">
                <a:latin typeface="Meiryo UI" panose="020B0604030504040204" pitchFamily="50" charset="-128"/>
                <a:ea typeface="Meiryo UI" panose="020B0604030504040204" pitchFamily="50" charset="-128"/>
              </a:rPr>
              <a:t>の指標に掲げる「ディーセントワーク（働きがいのある人間らしい仕事）」の推進に向けて</a:t>
            </a:r>
            <a:endParaRPr lang="en-US" altLang="ja-JP" sz="1400" dirty="0">
              <a:latin typeface="Meiryo UI" panose="020B0604030504040204" pitchFamily="50" charset="-128"/>
              <a:ea typeface="Meiryo UI" panose="020B0604030504040204" pitchFamily="50" charset="-128"/>
            </a:endParaRPr>
          </a:p>
          <a:p>
            <a:r>
              <a:rPr lang="ja-JP" altLang="en-US" sz="1400" dirty="0">
                <a:latin typeface="Meiryo UI" panose="020B0604030504040204" pitchFamily="50" charset="-128"/>
                <a:ea typeface="Meiryo UI" panose="020B0604030504040204" pitchFamily="50" charset="-128"/>
              </a:rPr>
              <a:t>　取り組みます。</a:t>
            </a:r>
          </a:p>
          <a:p>
            <a:endParaRPr kumimoji="1" lang="ja-JP" altLang="en-US" sz="1400" dirty="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030941" y="6410271"/>
            <a:ext cx="2057400" cy="365125"/>
          </a:xfrm>
        </p:spPr>
        <p:txBody>
          <a:bodyPr/>
          <a:lstStyle/>
          <a:p>
            <a:pPr>
              <a:defRPr/>
            </a:pPr>
            <a:endParaRPr lang="en-US" altLang="ja-JP" dirty="0"/>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AutoShape 6"/>
          <p:cNvSpPr>
            <a:spLocks noChangeArrowheads="1"/>
          </p:cNvSpPr>
          <p:nvPr/>
        </p:nvSpPr>
        <p:spPr bwMode="auto">
          <a:xfrm>
            <a:off x="104645" y="3209646"/>
            <a:ext cx="8962626" cy="3090968"/>
          </a:xfrm>
          <a:prstGeom prst="roundRect">
            <a:avLst>
              <a:gd name="adj" fmla="val 5898"/>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■今後の予定（方針案）</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0" name="AutoShape 6"/>
          <p:cNvSpPr>
            <a:spLocks noChangeArrowheads="1"/>
          </p:cNvSpPr>
          <p:nvPr/>
        </p:nvSpPr>
        <p:spPr bwMode="auto">
          <a:xfrm>
            <a:off x="104645" y="2055740"/>
            <a:ext cx="8962626" cy="1111589"/>
          </a:xfrm>
          <a:prstGeom prst="roundRect">
            <a:avLst>
              <a:gd name="adj" fmla="val 12392"/>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現状</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fontAlgn="auto" hangingPunct="1">
              <a:spcBef>
                <a:spcPct val="5000"/>
              </a:spcBef>
              <a:spcAft>
                <a:spcPts val="0"/>
              </a:spcAft>
              <a:buFontTx/>
              <a:buNone/>
              <a:defRPr/>
            </a:pPr>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働き方や職員構成が変化し、ＯＪＴが困難化している</a:t>
            </a:r>
            <a:endParaRPr lang="en-US" altLang="ja-JP" sz="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fontAlgn="auto" hangingPunct="1">
              <a:lnSpc>
                <a:spcPts val="100"/>
              </a:lnSpc>
              <a:spcBef>
                <a:spcPct val="5000"/>
              </a:spcBef>
              <a:spcAft>
                <a:spcPts val="0"/>
              </a:spcAft>
              <a:buFontTx/>
              <a:buNone/>
              <a:defRPr/>
            </a:pPr>
            <a:endParaRPr lang="en-US" altLang="ja-JP" sz="10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fontAlgn="auto" hangingPunct="1">
              <a:spcBef>
                <a:spcPct val="5000"/>
              </a:spcBef>
              <a:spcAft>
                <a:spcPts val="0"/>
              </a:spcAft>
              <a:buFontTx/>
              <a:buNone/>
              <a:defRPr/>
            </a:pPr>
            <a:r>
              <a:rPr lang="ja-JP" altLang="en-US" sz="13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昇任前のマネジメント機会が少ないことが課題となっている</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1" name="正方形/長方形 10"/>
          <p:cNvSpPr/>
          <p:nvPr/>
        </p:nvSpPr>
        <p:spPr>
          <a:xfrm>
            <a:off x="62113" y="419737"/>
            <a:ext cx="9005158"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ja-JP" altLang="en-US" sz="2400" b="1" dirty="0"/>
              <a:t>グループ長等のマネジメント力の向上</a:t>
            </a:r>
            <a:endParaRPr lang="ja-JP" altLang="ja-JP" sz="2400" dirty="0"/>
          </a:p>
        </p:txBody>
      </p:sp>
      <p:sp>
        <p:nvSpPr>
          <p:cNvPr id="14" name="AutoShape 6"/>
          <p:cNvSpPr>
            <a:spLocks noChangeArrowheads="1"/>
          </p:cNvSpPr>
          <p:nvPr/>
        </p:nvSpPr>
        <p:spPr bwMode="auto">
          <a:xfrm>
            <a:off x="275393" y="3550033"/>
            <a:ext cx="4277254" cy="2631511"/>
          </a:xfrm>
          <a:prstGeom prst="roundRect">
            <a:avLst>
              <a:gd name="adj" fmla="val 5209"/>
            </a:avLst>
          </a:prstGeom>
          <a:noFill/>
          <a:ln w="12700">
            <a:solidFill>
              <a:schemeClr val="accent1">
                <a:lumMod val="50000"/>
              </a:schemeClr>
            </a:solidFill>
            <a:round/>
            <a:headEnd/>
            <a:tailEnd/>
          </a:ln>
          <a:effectLst/>
        </p:spPr>
        <p:txBody>
          <a:bodyPr lIns="0" tIns="0" rIns="0" bIns="0" anchor="ctr" anchorCtr="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lvl="1" eaLnBrk="1" fontAlgn="auto" hangingPunct="1">
              <a:spcBef>
                <a:spcPct val="5000"/>
              </a:spcBef>
              <a:spcAft>
                <a:spcPts val="0"/>
              </a:spcAft>
              <a:buFontTx/>
              <a:buNone/>
              <a:defRPr/>
            </a:pPr>
            <a:endParaRPr lang="en-US" altLang="ja-JP" sz="1100" b="1"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lvl="1" eaLnBrk="1" fontAlgn="auto" hangingPunct="1">
              <a:spcBef>
                <a:spcPct val="5000"/>
              </a:spcBef>
              <a:spcAft>
                <a:spcPts val="0"/>
              </a:spcAft>
              <a:buFontTx/>
              <a:buNone/>
              <a:defRPr/>
            </a:pPr>
            <a:r>
              <a:rPr lang="ja-JP" altLang="en-US" sz="1600" b="1" u="sng" kern="100" dirty="0">
                <a:latin typeface="HG丸ｺﾞｼｯｸM-PRO" panose="020F0600000000000000" pitchFamily="50" charset="-128"/>
                <a:ea typeface="HG丸ｺﾞｼｯｸM-PRO" panose="020F0600000000000000" pitchFamily="50" charset="-128"/>
                <a:cs typeface="Meiryo UI" panose="020B0604030504040204" pitchFamily="50" charset="-128"/>
              </a:rPr>
              <a:t>○ 課長補佐級研修（マネジメント上級）</a:t>
            </a:r>
            <a:endParaRPr lang="en-US" altLang="ja-JP" sz="1600" b="1" u="sng"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lvl="1" eaLnBrk="1" fontAlgn="auto" hangingPunct="1">
              <a:spcBef>
                <a:spcPct val="50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時期等　８月頃、半日間</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対　象　</a:t>
            </a:r>
            <a:r>
              <a:rPr lang="ja-JP" altLang="en-US" sz="1400" b="1" u="sng" kern="100" dirty="0">
                <a:latin typeface="HG丸ｺﾞｼｯｸM-PRO" panose="020F0600000000000000" pitchFamily="50" charset="-128"/>
                <a:ea typeface="HG丸ｺﾞｼｯｸM-PRO" panose="020F0600000000000000" pitchFamily="50" charset="-128"/>
                <a:cs typeface="Meiryo UI" panose="020B0604030504040204" pitchFamily="50" charset="-128"/>
              </a:rPr>
              <a:t>課長補佐級３年目</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の職員</a:t>
            </a:r>
            <a:r>
              <a:rPr lang="ja-JP" altLang="en-US" sz="12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（約１４０名）</a:t>
            </a:r>
            <a:endParaRPr lang="en-US" altLang="ja-JP" sz="12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内　容   ➢講義・演習</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fontAlgn="auto">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・具体的な指示の出し方</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fontAlgn="auto">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・時間管理の仕方</a:t>
            </a:r>
          </a:p>
          <a:p>
            <a:pPr marL="0" indent="0" algn="just" fontAlgn="auto">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・業務改善の仕方</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fontAlgn="auto">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・メンタルヘルス対策</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fontAlgn="auto">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➢事例の共有 　</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fontAlgn="auto">
              <a:spcAft>
                <a:spcPts val="0"/>
              </a:spcAft>
              <a:buFontTx/>
              <a:buNone/>
              <a:defRPr/>
            </a:pP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kern="100" dirty="0">
                <a:latin typeface="HG丸ｺﾞｼｯｸM-PRO" panose="020F0600000000000000" pitchFamily="50" charset="-128"/>
                <a:ea typeface="HG丸ｺﾞｼｯｸM-PRO" panose="020F0600000000000000" pitchFamily="50" charset="-128"/>
                <a:cs typeface="Meiryo UI" panose="020B0604030504040204" pitchFamily="50" charset="-128"/>
              </a:rPr>
              <a:t>事例の共有</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を通じて新たな気づきの場とする</a:t>
            </a:r>
            <a:r>
              <a:rPr lang="ja-JP" altLang="en-US" sz="11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1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fontAlgn="auto" hangingPunct="1">
              <a:spcBef>
                <a:spcPct val="5000"/>
              </a:spcBef>
              <a:spcAft>
                <a:spcPts val="0"/>
              </a:spcAft>
              <a:buFontTx/>
              <a:buNone/>
              <a:defRPr/>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p>
        </p:txBody>
      </p:sp>
      <p:sp>
        <p:nvSpPr>
          <p:cNvPr id="21" name="二等辺三角形 20"/>
          <p:cNvSpPr/>
          <p:nvPr/>
        </p:nvSpPr>
        <p:spPr>
          <a:xfrm rot="10800000">
            <a:off x="3314702" y="6348742"/>
            <a:ext cx="2600332" cy="160523"/>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ja-JP" altLang="en-US" dirty="0"/>
          </a:p>
        </p:txBody>
      </p:sp>
      <p:sp>
        <p:nvSpPr>
          <p:cNvPr id="19" name="Oval 4"/>
          <p:cNvSpPr>
            <a:spLocks noChangeArrowheads="1"/>
          </p:cNvSpPr>
          <p:nvPr/>
        </p:nvSpPr>
        <p:spPr bwMode="auto">
          <a:xfrm>
            <a:off x="0" y="1161255"/>
            <a:ext cx="9144000" cy="852169"/>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lnSpc>
                <a:spcPts val="2100"/>
              </a:lnSpc>
              <a:spcAft>
                <a:spcPts val="0"/>
              </a:spcAft>
              <a:buNone/>
              <a:defRPr/>
            </a:pPr>
            <a:r>
              <a:rPr lang="ja-JP" altLang="en-US" sz="2000" b="1" kern="100" dirty="0">
                <a:latin typeface="HG丸ｺﾞｼｯｸM-PRO" panose="020F0600000000000000" pitchFamily="50" charset="-128"/>
                <a:ea typeface="HG丸ｺﾞｼｯｸM-PRO" panose="020F0600000000000000" pitchFamily="50" charset="-128"/>
                <a:cs typeface="Meiryo UI" panose="020B0604030504040204" pitchFamily="50" charset="-128"/>
              </a:rPr>
              <a:t>グループ長や総括主査として求められる能力の向上を図り、</a:t>
            </a:r>
            <a:endParaRPr lang="en-US" altLang="ja-JP" sz="2000" b="1"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lnSpc>
                <a:spcPts val="2100"/>
              </a:lnSpc>
              <a:spcAft>
                <a:spcPts val="0"/>
              </a:spcAft>
              <a:buNone/>
              <a:defRPr/>
            </a:pPr>
            <a:r>
              <a:rPr lang="ja-JP" altLang="en-US" sz="2000" b="1" kern="100" dirty="0">
                <a:latin typeface="HG丸ｺﾞｼｯｸM-PRO" panose="020F0600000000000000" pitchFamily="50" charset="-128"/>
                <a:ea typeface="HG丸ｺﾞｼｯｸM-PRO" panose="020F0600000000000000" pitchFamily="50" charset="-128"/>
                <a:cs typeface="Meiryo UI" panose="020B0604030504040204" pitchFamily="50" charset="-128"/>
              </a:rPr>
              <a:t>働き方改革につなげるための研修を実施する</a:t>
            </a:r>
            <a:endParaRPr lang="en-US" altLang="ja-JP" sz="2000" b="1"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正方形/長方形 1"/>
          <p:cNvSpPr/>
          <p:nvPr/>
        </p:nvSpPr>
        <p:spPr>
          <a:xfrm>
            <a:off x="203201" y="6465870"/>
            <a:ext cx="8758238" cy="369332"/>
          </a:xfrm>
          <a:prstGeom prst="rect">
            <a:avLst/>
          </a:prstGeom>
        </p:spPr>
        <p:txBody>
          <a:bodyPr wrap="square">
            <a:spAutoFit/>
          </a:bodyPr>
          <a:lstStyle/>
          <a:p>
            <a:pPr algn="ctr">
              <a:defRPr/>
            </a:pPr>
            <a:r>
              <a:rPr lang="ja-JP" altLang="en-US" b="1" kern="100" dirty="0">
                <a:latin typeface="HG丸ｺﾞｼｯｸM-PRO" panose="020F0600000000000000" pitchFamily="50" charset="-128"/>
                <a:ea typeface="HG丸ｺﾞｼｯｸM-PRO" panose="020F0600000000000000" pitchFamily="50" charset="-128"/>
                <a:cs typeface="Meiryo UI" panose="020B0604030504040204" pitchFamily="50" charset="-128"/>
              </a:rPr>
              <a:t>研修受講後、各職場で共有を行い、職場全体の改善につなげる</a:t>
            </a:r>
            <a:endParaRPr lang="en-US" altLang="ja-JP" b="1"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6" name="AutoShape 6"/>
          <p:cNvSpPr>
            <a:spLocks noChangeArrowheads="1"/>
          </p:cNvSpPr>
          <p:nvPr/>
        </p:nvSpPr>
        <p:spPr bwMode="auto">
          <a:xfrm>
            <a:off x="4614863" y="3550033"/>
            <a:ext cx="4318000" cy="2651992"/>
          </a:xfrm>
          <a:prstGeom prst="roundRect">
            <a:avLst>
              <a:gd name="adj" fmla="val 5209"/>
            </a:avLst>
          </a:prstGeom>
          <a:solidFill>
            <a:srgbClr val="CCFFFF"/>
          </a:solidFill>
          <a:ln w="12700">
            <a:solidFill>
              <a:schemeClr val="accent1">
                <a:lumMod val="50000"/>
              </a:schemeClr>
            </a:solidFill>
            <a:round/>
            <a:headEnd/>
            <a:tailEnd/>
          </a:ln>
          <a:effectLst/>
        </p:spPr>
        <p:txBody>
          <a:bodyPr lIns="0" tIns="0" rIns="0" bIns="0" anchor="ctr" anchorCtr="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lvl="1" eaLnBrk="1" fontAlgn="auto" hangingPunct="1">
              <a:spcBef>
                <a:spcPct val="5000"/>
              </a:spcBef>
              <a:spcAft>
                <a:spcPts val="0"/>
              </a:spcAft>
              <a:buFontTx/>
              <a:buNone/>
              <a:defRPr/>
            </a:pPr>
            <a:r>
              <a:rPr lang="ja-JP" altLang="en-US" sz="1600" b="1" u="sng" kern="100" dirty="0">
                <a:latin typeface="HG丸ｺﾞｼｯｸM-PRO" panose="020F0600000000000000" pitchFamily="50" charset="-128"/>
                <a:ea typeface="HG丸ｺﾞｼｯｸM-PRO" panose="020F0600000000000000" pitchFamily="50" charset="-128"/>
                <a:cs typeface="Meiryo UI" panose="020B0604030504040204" pitchFamily="50" charset="-128"/>
              </a:rPr>
              <a:t>○ 主査級職員研修（マネジメント基礎）</a:t>
            </a:r>
          </a:p>
          <a:p>
            <a:pPr marL="0" lvl="1" eaLnBrk="1" hangingPunct="1">
              <a:spcBef>
                <a:spcPct val="5000"/>
              </a:spcBef>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時期等　８月頃、半日間</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buNone/>
              <a:defRPr/>
            </a:pPr>
            <a:r>
              <a:rPr lang="ja-JP" altLang="en-US" sz="12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対　象　</a:t>
            </a:r>
            <a:r>
              <a:rPr lang="ja-JP" altLang="en-US" sz="1400" b="1" u="sng" kern="100" dirty="0">
                <a:latin typeface="HG丸ｺﾞｼｯｸM-PRO" panose="020F0600000000000000" pitchFamily="50" charset="-128"/>
                <a:ea typeface="HG丸ｺﾞｼｯｸM-PRO" panose="020F0600000000000000" pitchFamily="50" charset="-128"/>
                <a:cs typeface="Meiryo UI" panose="020B0604030504040204" pitchFamily="50" charset="-128"/>
              </a:rPr>
              <a:t>主査級４年目</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の職員</a:t>
            </a:r>
            <a:r>
              <a:rPr lang="ja-JP" altLang="en-US" sz="12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（約３００名）</a:t>
            </a:r>
            <a:endParaRPr lang="en-US" altLang="ja-JP" sz="12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buNone/>
              <a:defRPr/>
            </a:pPr>
            <a:r>
              <a:rPr lang="ja-JP" altLang="en-US" sz="12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内　容   ➢講義・演習</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・コーチングの基本的な考え方、</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基礎プロセス習得、活用方法等</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・時間管理の仕方</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・チームマネジメントの仕方</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spcBef>
                <a:spcPts val="100"/>
              </a:spcBef>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・リスクマネジメントの仕方</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800"/>
              </a:lnSpc>
              <a:spcAft>
                <a:spcPts val="0"/>
              </a:spcAft>
              <a:buFontTx/>
              <a:buNone/>
              <a:defRPr/>
            </a:pP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fontAlgn="auto" hangingPunct="1">
              <a:spcBef>
                <a:spcPct val="5000"/>
              </a:spcBef>
              <a:spcAft>
                <a:spcPts val="0"/>
              </a:spcAft>
              <a:buFontTx/>
              <a:buNone/>
              <a:defRPr/>
            </a:pPr>
            <a:endPar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3" name="Rectangle 2"/>
          <p:cNvSpPr txBox="1">
            <a:spLocks noChangeArrowheads="1"/>
          </p:cNvSpPr>
          <p:nvPr/>
        </p:nvSpPr>
        <p:spPr>
          <a:xfrm>
            <a:off x="-1" y="-88807"/>
            <a:ext cx="6894095" cy="558035"/>
          </a:xfrm>
          <a:prstGeom prst="rect">
            <a:avLst/>
          </a:prstGeom>
        </p:spPr>
        <p:txBody>
          <a:bodyPr vert="horz" lIns="91440" tIns="45720" rIns="91440" bIns="45720" rtlCol="0" anchor="ctr">
            <a:normAutofit fontScale="97500"/>
          </a:bodyPr>
          <a:lstStyle>
            <a:lvl1pPr algn="l" defTabSz="685800" rtl="0" eaLnBrk="1" latinLnBrk="0" hangingPunct="1">
              <a:lnSpc>
                <a:spcPct val="90000"/>
              </a:lnSpc>
              <a:spcBef>
                <a:spcPct val="0"/>
              </a:spcBef>
              <a:buNone/>
              <a:defRPr kumimoji="1" sz="3300" kern="1200">
                <a:solidFill>
                  <a:schemeClr val="tx1"/>
                </a:solidFill>
                <a:latin typeface="+mj-lt"/>
                <a:ea typeface="+mj-ea"/>
                <a:cs typeface="+mj-cs"/>
              </a:defRPr>
            </a:lvl1pPr>
          </a:lstStyle>
          <a:p>
            <a:r>
              <a:rPr lang="ja-JP" altLang="en-US" sz="2400" b="1" dirty="0">
                <a:ea typeface="HG丸ｺﾞｼｯｸM-PRO" panose="020F0600000000000000" pitchFamily="50" charset="-128"/>
              </a:rPr>
              <a:t>組織風土改革～上司の働き方を変える～</a:t>
            </a:r>
            <a:endParaRPr lang="ja-JP" altLang="en-US" sz="2400" b="1" dirty="0">
              <a:latin typeface="HG丸ｺﾞｼｯｸM-PRO" panose="020F0600000000000000" pitchFamily="50" charset="-128"/>
              <a:ea typeface="HG丸ｺﾞｼｯｸM-PRO" panose="020F0600000000000000" pitchFamily="50" charset="-128"/>
            </a:endParaRPr>
          </a:p>
        </p:txBody>
      </p:sp>
      <p:sp>
        <p:nvSpPr>
          <p:cNvPr id="3" name="スライド番号プレースホルダー 2"/>
          <p:cNvSpPr>
            <a:spLocks noGrp="1"/>
          </p:cNvSpPr>
          <p:nvPr>
            <p:ph type="sldNum" sz="quarter" idx="12"/>
          </p:nvPr>
        </p:nvSpPr>
        <p:spPr>
          <a:xfrm>
            <a:off x="7086600" y="6374217"/>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19</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811975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1168" y="419737"/>
            <a:ext cx="9067173"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t>定時退庁の取組み</a:t>
            </a:r>
            <a:endParaRPr lang="ja-JP" altLang="ja-JP" sz="2400" dirty="0"/>
          </a:p>
        </p:txBody>
      </p:sp>
      <p:sp>
        <p:nvSpPr>
          <p:cNvPr id="4098" name="Oval 4"/>
          <p:cNvSpPr>
            <a:spLocks noChangeArrowheads="1"/>
          </p:cNvSpPr>
          <p:nvPr/>
        </p:nvSpPr>
        <p:spPr bwMode="auto">
          <a:xfrm>
            <a:off x="21168" y="1130091"/>
            <a:ext cx="9008833" cy="835203"/>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4099" name="Text Box 5"/>
          <p:cNvSpPr txBox="1">
            <a:spLocks noChangeArrowheads="1"/>
          </p:cNvSpPr>
          <p:nvPr/>
        </p:nvSpPr>
        <p:spPr bwMode="auto">
          <a:xfrm>
            <a:off x="187523" y="1215015"/>
            <a:ext cx="8676121"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ts val="0"/>
              </a:spcBef>
              <a:buNone/>
            </a:pPr>
            <a:r>
              <a:rPr lang="ja-JP" altLang="en-US" sz="2000" b="1" dirty="0">
                <a:ea typeface="HG丸ｺﾞｼｯｸM-PRO" panose="020F0600000000000000" pitchFamily="50" charset="-128"/>
              </a:rPr>
              <a:t>グループ長等が部下の日々の業務把握を行い、時間外勤務の</a:t>
            </a:r>
            <a:endParaRPr lang="en-US" altLang="ja-JP" sz="2000" b="1" dirty="0">
              <a:ea typeface="HG丸ｺﾞｼｯｸM-PRO" panose="020F0600000000000000" pitchFamily="50" charset="-128"/>
            </a:endParaRPr>
          </a:p>
          <a:p>
            <a:pPr algn="ctr">
              <a:spcBef>
                <a:spcPts val="0"/>
              </a:spcBef>
              <a:buNone/>
            </a:pPr>
            <a:r>
              <a:rPr lang="ja-JP" altLang="en-US" sz="2000" b="1" dirty="0">
                <a:ea typeface="HG丸ｺﾞｼｯｸM-PRO" panose="020F0600000000000000" pitchFamily="50" charset="-128"/>
              </a:rPr>
              <a:t>事前届出・命令の徹底を行う</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ea typeface="HG丸ｺﾞｼｯｸM-PRO" panose="020F0600000000000000" pitchFamily="50" charset="-128"/>
              </a:rPr>
              <a:t>組織風土改革～職員の意識改革～</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3" name="AutoShape 6"/>
          <p:cNvSpPr>
            <a:spLocks noChangeArrowheads="1"/>
          </p:cNvSpPr>
          <p:nvPr/>
        </p:nvSpPr>
        <p:spPr bwMode="auto">
          <a:xfrm>
            <a:off x="167628" y="4745489"/>
            <a:ext cx="8848725" cy="1996503"/>
          </a:xfrm>
          <a:prstGeom prst="roundRect">
            <a:avLst>
              <a:gd name="adj" fmla="val 6606"/>
            </a:avLst>
          </a:prstGeom>
          <a:solidFill>
            <a:srgbClr val="CCFFFF"/>
          </a:solidFill>
          <a:ln w="25400">
            <a:solidFill>
              <a:schemeClr val="accent1">
                <a:lumMod val="50000"/>
              </a:schemeClr>
            </a:solidFill>
            <a:prstDash val="dash"/>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just">
              <a:lnSpc>
                <a:spcPts val="7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20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6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6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16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0" indent="0" algn="just">
              <a:lnSpc>
                <a:spcPts val="20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時以降は所属長決裁は行わない</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20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時以降はメールを送らない（照会メールを送信しない、返信しない）</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2000"/>
              </a:lnSpc>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毎月</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日を部独自の「ゆとりの日」に設定</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20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・ゆとりの日の定時退庁の徹底（時間外勤務命令は行わない、</a:t>
            </a: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18</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時</a:t>
            </a: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分に執務室を消灯）</a:t>
            </a:r>
          </a:p>
          <a:p>
            <a:pPr marL="0" indent="0" algn="just">
              <a:lnSpc>
                <a:spcPts val="20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・勤務時間外には電話をしない（電話を掛けない、電話を取らない）</a:t>
            </a:r>
          </a:p>
        </p:txBody>
      </p:sp>
      <p:sp>
        <p:nvSpPr>
          <p:cNvPr id="14" name="AutoShape 6"/>
          <p:cNvSpPr>
            <a:spLocks noChangeArrowheads="1"/>
          </p:cNvSpPr>
          <p:nvPr/>
        </p:nvSpPr>
        <p:spPr bwMode="auto">
          <a:xfrm>
            <a:off x="167627" y="2055740"/>
            <a:ext cx="8848725" cy="2596342"/>
          </a:xfrm>
          <a:prstGeom prst="roundRect">
            <a:avLst>
              <a:gd name="adj" fmla="val 5898"/>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7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時間外勤務命令の事前届出・命令の徹底</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・時間外勤務を行う場合は</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17</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時までに必要性を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上司に報告</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・上司は部下に時間外勤務の有無を確認し</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その必要性を判断</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・やむを得ず時間外勤務を命じる場合は、「何を」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「いつまでに」「どこまで」処理するのかを</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確認し、業務の範囲を明示</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5" name="AutoShape 6"/>
          <p:cNvSpPr>
            <a:spLocks noChangeArrowheads="1"/>
          </p:cNvSpPr>
          <p:nvPr/>
        </p:nvSpPr>
        <p:spPr bwMode="auto">
          <a:xfrm>
            <a:off x="4554754" y="2273242"/>
            <a:ext cx="4205288" cy="2409528"/>
          </a:xfrm>
          <a:prstGeom prst="roundRect">
            <a:avLst>
              <a:gd name="adj" fmla="val 5951"/>
            </a:avLst>
          </a:prstGeom>
          <a:noFill/>
          <a:ln w="25400">
            <a:no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勤務時間内に業務を終わらせる意識</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・日々の声掛けなど定時退庁の機運を醸成</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・時間外勤務はコストとの意識を定着</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・早めの「報告・連絡・相談」で仕事の手戻り</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を防止</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定期的なグループミーティング</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・業務の平準化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・業務が過剰品質になっていないか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・時間外勤務の徹底管理　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4" name="図 3"/>
          <p:cNvPicPr>
            <a:picLocks noChangeAspect="1"/>
          </p:cNvPicPr>
          <p:nvPr/>
        </p:nvPicPr>
        <p:blipFill>
          <a:blip r:embed="rId3">
            <a:clrChange>
              <a:clrFrom>
                <a:srgbClr val="FFFFFF"/>
              </a:clrFrom>
              <a:clrTo>
                <a:srgbClr val="FFFFFF">
                  <a:alpha val="0"/>
                </a:srgbClr>
              </a:clrTo>
            </a:clrChange>
          </a:blip>
          <a:stretch>
            <a:fillRect/>
          </a:stretch>
        </p:blipFill>
        <p:spPr>
          <a:xfrm>
            <a:off x="7752850" y="5184803"/>
            <a:ext cx="1110794" cy="1145977"/>
          </a:xfrm>
          <a:prstGeom prst="rect">
            <a:avLst/>
          </a:prstGeom>
        </p:spPr>
      </p:pic>
      <p:sp>
        <p:nvSpPr>
          <p:cNvPr id="2" name="スライド番号プレースホルダー 1"/>
          <p:cNvSpPr>
            <a:spLocks noGrp="1"/>
          </p:cNvSpPr>
          <p:nvPr>
            <p:ph type="sldNum" sz="quarter" idx="12"/>
          </p:nvPr>
        </p:nvSpPr>
        <p:spPr>
          <a:xfrm>
            <a:off x="6972601" y="6336343"/>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20</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9865756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112" y="419737"/>
            <a:ext cx="8991201"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t>時間外勤務の見える化</a:t>
            </a:r>
            <a:endParaRPr lang="ja-JP" altLang="ja-JP" sz="2400" dirty="0"/>
          </a:p>
        </p:txBody>
      </p:sp>
      <p:sp>
        <p:nvSpPr>
          <p:cNvPr id="4098" name="Oval 4"/>
          <p:cNvSpPr>
            <a:spLocks noChangeArrowheads="1"/>
          </p:cNvSpPr>
          <p:nvPr/>
        </p:nvSpPr>
        <p:spPr bwMode="auto">
          <a:xfrm>
            <a:off x="426938" y="1117870"/>
            <a:ext cx="8288337" cy="761231"/>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4099" name="Text Box 5"/>
          <p:cNvSpPr txBox="1">
            <a:spLocks noChangeArrowheads="1"/>
          </p:cNvSpPr>
          <p:nvPr/>
        </p:nvSpPr>
        <p:spPr bwMode="auto">
          <a:xfrm>
            <a:off x="838327" y="1197680"/>
            <a:ext cx="753084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2000" b="1" dirty="0">
                <a:ea typeface="HG丸ｺﾞｼｯｸM-PRO" panose="020F0600000000000000" pitchFamily="50" charset="-128"/>
              </a:rPr>
              <a:t>グループ長が時間外管理シートを活用し、部下の時間外勤務の管理を行うとともに業務の平準化を図る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r>
              <a:rPr lang="ja-JP" altLang="en-US" sz="2600" b="1" dirty="0">
                <a:ea typeface="HG丸ｺﾞｼｯｸM-PRO" panose="020F0600000000000000" pitchFamily="50" charset="-128"/>
              </a:rPr>
              <a:t>組織風土改革～職員の意識改革～</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4" name="AutoShape 6"/>
          <p:cNvSpPr>
            <a:spLocks noChangeArrowheads="1"/>
          </p:cNvSpPr>
          <p:nvPr/>
        </p:nvSpPr>
        <p:spPr bwMode="auto">
          <a:xfrm>
            <a:off x="62112" y="1960989"/>
            <a:ext cx="8962625" cy="3699331"/>
          </a:xfrm>
          <a:prstGeom prst="roundRect">
            <a:avLst>
              <a:gd name="adj" fmla="val 5170"/>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時間外管理シートの活用</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（人事局）</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・ＲＰＡを活用し、全部局の時間外管理シート</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を作成（全グループ単位）</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・全部局の各グループ長に時間外管理シートを提供</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800"/>
              </a:lnSpc>
              <a:spcBef>
                <a:spcPct val="5000"/>
              </a:spcBef>
              <a:buFontTx/>
              <a:buNone/>
              <a:defRPr/>
            </a:pPr>
            <a:endParaRPr lang="en-US" altLang="ja-JP" sz="1400" b="1" dirty="0">
              <a:solidFill>
                <a:srgbClr val="0000FF"/>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（各所属グループ長）</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・グループ長が管理シートに目標値を設定、日々の</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時間外勤務実績を入力</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・共有サーバ等でグループ内で共有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・定期的なグループミーティングで活用</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400"/>
              </a:lnSpc>
              <a:spcBef>
                <a:spcPct val="5000"/>
              </a:spcBef>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（グループ内）</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・業務の見直し・業務の平準化・意識改革</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AutoShape 6"/>
          <p:cNvSpPr>
            <a:spLocks noChangeArrowheads="1"/>
          </p:cNvSpPr>
          <p:nvPr/>
        </p:nvSpPr>
        <p:spPr bwMode="auto">
          <a:xfrm>
            <a:off x="90687" y="5743814"/>
            <a:ext cx="8962627" cy="986810"/>
          </a:xfrm>
          <a:prstGeom prst="roundRect">
            <a:avLst>
              <a:gd name="adj" fmla="val 10310"/>
            </a:avLst>
          </a:prstGeom>
          <a:solidFill>
            <a:srgbClr val="CCFFFF"/>
          </a:solidFill>
          <a:ln w="25400">
            <a:solidFill>
              <a:schemeClr val="accent1">
                <a:lumMod val="50000"/>
              </a:schemeClr>
            </a:solidFill>
            <a:prstDash val="dash"/>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lnSpc>
                <a:spcPts val="1800"/>
              </a:lnSpc>
              <a:spcBef>
                <a:spcPct val="5000"/>
              </a:spcBef>
              <a:buFontTx/>
              <a:buNone/>
              <a:defRPr/>
            </a:pPr>
            <a:r>
              <a:rPr lang="en-US" altLang="ja-JP" sz="1600" b="1"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600" b="1"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1600" b="1"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lvl="1" eaLnBrk="1" hangingPunct="1">
              <a:lnSpc>
                <a:spcPts val="1800"/>
              </a:lnSpc>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・時間外勤務の多い職員がいるグループ長に対し所属長が時間外勤務実績を示し改善を指示</a:t>
            </a:r>
          </a:p>
          <a:p>
            <a:pPr lvl="1" eaLnBrk="1" hangingPunct="1">
              <a:lnSpc>
                <a:spcPts val="1800"/>
              </a:lnSpc>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・２週間に１回程度局内連絡会において、各</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G</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長から当該月の時間外実績を報告し、所属内で共有</a:t>
            </a:r>
          </a:p>
          <a:p>
            <a:pPr lvl="1" eaLnBrk="1" hangingPunct="1">
              <a:lnSpc>
                <a:spcPts val="1800"/>
              </a:lnSpc>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・幹部会議で全所属全グループの実績共有と意見交換</a:t>
            </a:r>
          </a:p>
        </p:txBody>
      </p:sp>
      <p:sp>
        <p:nvSpPr>
          <p:cNvPr id="3" name="二等辺三角形 2"/>
          <p:cNvSpPr/>
          <p:nvPr/>
        </p:nvSpPr>
        <p:spPr>
          <a:xfrm rot="10800000">
            <a:off x="1121386" y="3446339"/>
            <a:ext cx="2357241" cy="266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二等辺三角形 12"/>
          <p:cNvSpPr/>
          <p:nvPr/>
        </p:nvSpPr>
        <p:spPr>
          <a:xfrm rot="10800000">
            <a:off x="1121385" y="4866596"/>
            <a:ext cx="2357241" cy="266540"/>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p:cNvPicPr>
            <a:picLocks noChangeAspect="1"/>
          </p:cNvPicPr>
          <p:nvPr/>
        </p:nvPicPr>
        <p:blipFill rotWithShape="1">
          <a:blip r:embed="rId3"/>
          <a:srcRect l="20745" t="31031" r="41257" b="48872"/>
          <a:stretch/>
        </p:blipFill>
        <p:spPr>
          <a:xfrm>
            <a:off x="4668981" y="2358536"/>
            <a:ext cx="4272999" cy="1437410"/>
          </a:xfrm>
          <a:prstGeom prst="rect">
            <a:avLst/>
          </a:prstGeom>
        </p:spPr>
      </p:pic>
      <p:sp>
        <p:nvSpPr>
          <p:cNvPr id="5" name="テキスト ボックス 4"/>
          <p:cNvSpPr txBox="1"/>
          <p:nvPr/>
        </p:nvSpPr>
        <p:spPr>
          <a:xfrm>
            <a:off x="4537898" y="2102372"/>
            <a:ext cx="1980029" cy="307777"/>
          </a:xfrm>
          <a:prstGeom prst="rect">
            <a:avLst/>
          </a:prstGeom>
          <a:noFill/>
        </p:spPr>
        <p:txBody>
          <a:bodyPr wrap="none" rtlCol="0">
            <a:spAutoFit/>
          </a:bodyPr>
          <a:lstStyle/>
          <a:p>
            <a:r>
              <a:rPr kumimoji="1" lang="ja-JP" altLang="en-US" sz="1400" dirty="0">
                <a:latin typeface="HG丸ｺﾞｼｯｸM-PRO" panose="020F0600000000000000" pitchFamily="50" charset="-128"/>
                <a:ea typeface="HG丸ｺﾞｼｯｸM-PRO" panose="020F0600000000000000" pitchFamily="50" charset="-128"/>
              </a:rPr>
              <a:t>（時間外管理シート）</a:t>
            </a:r>
          </a:p>
        </p:txBody>
      </p:sp>
      <p:sp>
        <p:nvSpPr>
          <p:cNvPr id="15" name="AutoShape 6"/>
          <p:cNvSpPr>
            <a:spLocks noChangeArrowheads="1"/>
          </p:cNvSpPr>
          <p:nvPr/>
        </p:nvSpPr>
        <p:spPr bwMode="auto">
          <a:xfrm>
            <a:off x="4668981" y="3879440"/>
            <a:ext cx="4220138" cy="1591537"/>
          </a:xfrm>
          <a:prstGeom prst="roundRect">
            <a:avLst>
              <a:gd name="adj" fmla="val 5898"/>
            </a:avLst>
          </a:prstGeom>
          <a:noFill/>
          <a:ln w="25400">
            <a:solidFill>
              <a:schemeClr val="accent1">
                <a:lumMod val="50000"/>
              </a:schemeClr>
            </a:solidFill>
            <a:prstDash val="sysDash"/>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時間外勤務の上限設定</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時間、年</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360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時間」以内</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600"/>
              </a:lnSpc>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（上限を超えることが見込まれる場合）</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「月</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80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時間、年</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720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時間」以内等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特定の時期や一時的又は突発的に業務量が</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増加する部局は「例外的業務」に指定可能</a:t>
            </a:r>
          </a:p>
          <a:p>
            <a:pPr lvl="1" eaLnBrk="1" hangingPunct="1">
              <a:spcBef>
                <a:spcPct val="5000"/>
              </a:spcBef>
              <a:buFontTx/>
              <a:buNone/>
              <a:defRPr/>
            </a:pPr>
            <a:endParaRPr lang="en-US" altLang="ja-JP"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6995913" y="6365499"/>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21</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7964710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7520" y="419737"/>
            <a:ext cx="9080821"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t>過重労働ゼロに向けた改善措置</a:t>
            </a:r>
            <a:endParaRPr lang="ja-JP" altLang="ja-JP" sz="2400" dirty="0"/>
          </a:p>
        </p:txBody>
      </p:sp>
      <p:sp>
        <p:nvSpPr>
          <p:cNvPr id="4098" name="Oval 4"/>
          <p:cNvSpPr>
            <a:spLocks noChangeArrowheads="1"/>
          </p:cNvSpPr>
          <p:nvPr/>
        </p:nvSpPr>
        <p:spPr bwMode="auto">
          <a:xfrm>
            <a:off x="426938" y="1104223"/>
            <a:ext cx="8288337" cy="777740"/>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4099" name="Text Box 5"/>
          <p:cNvSpPr txBox="1">
            <a:spLocks noChangeArrowheads="1"/>
          </p:cNvSpPr>
          <p:nvPr/>
        </p:nvSpPr>
        <p:spPr bwMode="auto">
          <a:xfrm>
            <a:off x="738596" y="1221678"/>
            <a:ext cx="769011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1800" b="1" dirty="0">
                <a:ea typeface="HG丸ｺﾞｼｯｸM-PRO" panose="020F0600000000000000" pitchFamily="50" charset="-128"/>
              </a:rPr>
              <a:t>過重労働の目安とされる月８０時間を超える職員に対する対応のルールに基づき、職員の健康保持・活力向上を図る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ea typeface="HG丸ｺﾞｼｯｸM-PRO" panose="020F0600000000000000" pitchFamily="50" charset="-128"/>
              </a:rPr>
              <a:t>組織風土</a:t>
            </a:r>
            <a:r>
              <a:rPr lang="ja-JP" altLang="en-US" sz="2600" b="1">
                <a:ea typeface="HG丸ｺﾞｼｯｸM-PRO" panose="020F0600000000000000" pitchFamily="50" charset="-128"/>
              </a:rPr>
              <a:t>改革～職員の意識改革～</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3" name="AutoShape 6"/>
          <p:cNvSpPr>
            <a:spLocks noChangeArrowheads="1"/>
          </p:cNvSpPr>
          <p:nvPr/>
        </p:nvSpPr>
        <p:spPr bwMode="auto">
          <a:xfrm>
            <a:off x="179389" y="5719272"/>
            <a:ext cx="8845350" cy="1056840"/>
          </a:xfrm>
          <a:prstGeom prst="roundRect">
            <a:avLst>
              <a:gd name="adj" fmla="val 11565"/>
            </a:avLst>
          </a:prstGeom>
          <a:solidFill>
            <a:srgbClr val="CCFFFF"/>
          </a:solidFill>
          <a:ln w="25400">
            <a:solidFill>
              <a:schemeClr val="accent1">
                <a:lumMod val="50000"/>
              </a:schemeClr>
            </a:solidFill>
            <a:prstDash val="dash"/>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just">
              <a:lnSpc>
                <a:spcPts val="1600"/>
              </a:lnSpc>
              <a:spcAft>
                <a:spcPts val="0"/>
              </a:spcAft>
              <a:buFontTx/>
              <a:buNone/>
              <a:defRPr/>
            </a:pPr>
            <a:r>
              <a:rPr lang="ja-JP" altLang="en-US" sz="1400" b="1" kern="100" dirty="0">
                <a:solidFill>
                  <a:srgbClr val="0000FF"/>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・時間外増職員に対する課長による個別ヒアリング　・月</a:t>
            </a:r>
            <a:r>
              <a:rPr lang="en-US" altLang="ja-JP"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60</a:t>
            </a:r>
            <a:r>
              <a:rPr lang="ja-JP" altLang="en-US"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時間超え職員に対する直属の上司による面談</a:t>
            </a:r>
            <a:endParaRPr lang="en-US" altLang="ja-JP" sz="13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・四半期毎に次長による各課長ヒアリング　　　　　・月</a:t>
            </a:r>
            <a:r>
              <a:rPr lang="en-US" altLang="ja-JP"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時間超え職員を人事Ｇに報告し、所属ヒアリング</a:t>
            </a:r>
            <a:endParaRPr lang="en-US" altLang="ja-JP" sz="13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・第１四半期</a:t>
            </a:r>
            <a:r>
              <a:rPr lang="en-US" altLang="ja-JP"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90</a:t>
            </a:r>
            <a:r>
              <a:rPr lang="ja-JP" altLang="en-US"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時間前後の職員は年間計画を作成 ⇒ 課長及びグループ長で進捗管理</a:t>
            </a:r>
            <a:endParaRPr lang="en-US" altLang="ja-JP" sz="13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AutoShape 6"/>
          <p:cNvSpPr>
            <a:spLocks noChangeArrowheads="1"/>
          </p:cNvSpPr>
          <p:nvPr/>
        </p:nvSpPr>
        <p:spPr bwMode="auto">
          <a:xfrm>
            <a:off x="160976" y="1941664"/>
            <a:ext cx="8845350" cy="3683615"/>
          </a:xfrm>
          <a:prstGeom prst="roundRect">
            <a:avLst>
              <a:gd name="adj" fmla="val 3534"/>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課長</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・次長に８０時間超え職員について報告</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次長</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・課長、グループ長及び職員本人と面談</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・課長に改善方策の提出を指示</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・課長から報告、面談結果等を踏まえ</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改善措置を実施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課長</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・改善措置後の状況を次長に報告、検証</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時間外勤務の適正な申請状況の確認</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角丸四角形 1"/>
          <p:cNvSpPr/>
          <p:nvPr/>
        </p:nvSpPr>
        <p:spPr>
          <a:xfrm>
            <a:off x="290367" y="2289122"/>
            <a:ext cx="3450909" cy="3032440"/>
          </a:xfrm>
          <a:prstGeom prst="roundRect">
            <a:avLst>
              <a:gd name="adj" fmla="val 8246"/>
            </a:avLst>
          </a:prstGeom>
          <a:noFill/>
          <a:ln w="317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右矢印 2"/>
          <p:cNvSpPr/>
          <p:nvPr/>
        </p:nvSpPr>
        <p:spPr>
          <a:xfrm>
            <a:off x="3753133" y="2618181"/>
            <a:ext cx="1569494" cy="8779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n w="0"/>
                <a:solidFill>
                  <a:schemeClr val="tx1"/>
                </a:solidFill>
                <a:latin typeface="HG丸ｺﾞｼｯｸM-PRO" panose="020F0600000000000000" pitchFamily="50" charset="-128"/>
                <a:ea typeface="HG丸ｺﾞｼｯｸM-PRO" panose="020F0600000000000000" pitchFamily="50" charset="-128"/>
              </a:rPr>
              <a:t>過重労働職員を報告</a:t>
            </a:r>
          </a:p>
        </p:txBody>
      </p:sp>
      <p:sp>
        <p:nvSpPr>
          <p:cNvPr id="18" name="右矢印 17"/>
          <p:cNvSpPr/>
          <p:nvPr/>
        </p:nvSpPr>
        <p:spPr>
          <a:xfrm>
            <a:off x="3753133" y="4518803"/>
            <a:ext cx="1569494" cy="87793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ln w="0"/>
                <a:solidFill>
                  <a:schemeClr val="tx1"/>
                </a:solidFill>
                <a:latin typeface="HG丸ｺﾞｼｯｸM-PRO" panose="020F0600000000000000" pitchFamily="50" charset="-128"/>
                <a:ea typeface="HG丸ｺﾞｼｯｸM-PRO" panose="020F0600000000000000" pitchFamily="50" charset="-128"/>
              </a:rPr>
              <a:t>改善措置を</a:t>
            </a:r>
            <a:endParaRPr kumimoji="1" lang="en-US" altLang="ja-JP" sz="1400" dirty="0">
              <a:ln w="0"/>
              <a:solidFill>
                <a:schemeClr val="tx1"/>
              </a:solidFill>
              <a:latin typeface="HG丸ｺﾞｼｯｸM-PRO" panose="020F0600000000000000" pitchFamily="50" charset="-128"/>
              <a:ea typeface="HG丸ｺﾞｼｯｸM-PRO" panose="020F0600000000000000" pitchFamily="50" charset="-128"/>
            </a:endParaRPr>
          </a:p>
          <a:p>
            <a:pPr algn="ctr"/>
            <a:r>
              <a:rPr kumimoji="1" lang="ja-JP" altLang="en-US" sz="1400" dirty="0">
                <a:ln w="0"/>
                <a:solidFill>
                  <a:schemeClr val="tx1"/>
                </a:solidFill>
                <a:latin typeface="HG丸ｺﾞｼｯｸM-PRO" panose="020F0600000000000000" pitchFamily="50" charset="-128"/>
                <a:ea typeface="HG丸ｺﾞｼｯｸM-PRO" panose="020F0600000000000000" pitchFamily="50" charset="-128"/>
              </a:rPr>
              <a:t>報告</a:t>
            </a:r>
          </a:p>
        </p:txBody>
      </p:sp>
      <p:sp>
        <p:nvSpPr>
          <p:cNvPr id="4" name="左右矢印 3"/>
          <p:cNvSpPr/>
          <p:nvPr/>
        </p:nvSpPr>
        <p:spPr>
          <a:xfrm>
            <a:off x="3741276" y="3577239"/>
            <a:ext cx="1569600" cy="8784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00" dirty="0">
                <a:solidFill>
                  <a:schemeClr val="tx1"/>
                </a:solidFill>
                <a:latin typeface="HG丸ｺﾞｼｯｸM-PRO" panose="020F0600000000000000" pitchFamily="50" charset="-128"/>
                <a:ea typeface="HG丸ｺﾞｼｯｸM-PRO" panose="020F0600000000000000" pitchFamily="50" charset="-128"/>
              </a:rPr>
              <a:t>相談・助言</a:t>
            </a:r>
          </a:p>
        </p:txBody>
      </p:sp>
      <p:sp>
        <p:nvSpPr>
          <p:cNvPr id="5" name="テキスト ボックス 4"/>
          <p:cNvSpPr txBox="1"/>
          <p:nvPr/>
        </p:nvSpPr>
        <p:spPr>
          <a:xfrm>
            <a:off x="5402725" y="2401698"/>
            <a:ext cx="461665" cy="2900105"/>
          </a:xfrm>
          <a:prstGeom prst="rect">
            <a:avLst/>
          </a:prstGeom>
          <a:ln w="31750">
            <a:solidFill>
              <a:schemeClr val="accent5"/>
            </a:solidFill>
          </a:ln>
        </p:spPr>
        <p:style>
          <a:lnRef idx="2">
            <a:schemeClr val="accent1"/>
          </a:lnRef>
          <a:fillRef idx="1">
            <a:schemeClr val="lt1"/>
          </a:fillRef>
          <a:effectRef idx="0">
            <a:schemeClr val="accent1"/>
          </a:effectRef>
          <a:fontRef idx="minor">
            <a:schemeClr val="dk1"/>
          </a:fontRef>
        </p:style>
        <p:txBody>
          <a:bodyPr vert="eaVert" wrap="square" rtlCol="0">
            <a:spAutoFit/>
          </a:bodyPr>
          <a:lstStyle/>
          <a:p>
            <a:r>
              <a:rPr kumimoji="1" lang="ja-JP" altLang="en-US" dirty="0">
                <a:latin typeface="HG丸ｺﾞｼｯｸM-PRO" panose="020F0600000000000000" pitchFamily="50" charset="-128"/>
                <a:ea typeface="HG丸ｺﾞｼｯｸM-PRO" panose="020F0600000000000000" pitchFamily="50" charset="-128"/>
              </a:rPr>
              <a:t>　人　　　事　　　局</a:t>
            </a:r>
          </a:p>
        </p:txBody>
      </p:sp>
      <p:sp>
        <p:nvSpPr>
          <p:cNvPr id="6" name="テキスト ボックス 5"/>
          <p:cNvSpPr txBox="1"/>
          <p:nvPr/>
        </p:nvSpPr>
        <p:spPr>
          <a:xfrm>
            <a:off x="1116952" y="2118316"/>
            <a:ext cx="1797740" cy="369332"/>
          </a:xfrm>
          <a:prstGeom prst="rect">
            <a:avLst/>
          </a:prstGeom>
          <a:solidFill>
            <a:schemeClr val="bg1"/>
          </a:solidFill>
          <a:ln w="31750">
            <a:solidFill>
              <a:schemeClr val="accent5"/>
            </a:solidFill>
          </a:ln>
        </p:spPr>
        <p:txBody>
          <a:bodyPr wrap="square" rtlCol="0">
            <a:spAutoFit/>
          </a:bodyPr>
          <a:lstStyle/>
          <a:p>
            <a:pPr algn="ctr"/>
            <a:r>
              <a:rPr kumimoji="1" lang="ja-JP" altLang="en-US" dirty="0">
                <a:latin typeface="HG丸ｺﾞｼｯｸM-PRO" panose="020F0600000000000000" pitchFamily="50" charset="-128"/>
                <a:ea typeface="HG丸ｺﾞｼｯｸM-PRO" panose="020F0600000000000000" pitchFamily="50" charset="-128"/>
              </a:rPr>
              <a:t>各　部　局</a:t>
            </a:r>
          </a:p>
        </p:txBody>
      </p:sp>
      <p:sp>
        <p:nvSpPr>
          <p:cNvPr id="19" name="AutoShape 6">
            <a:extLst>
              <a:ext uri="{FF2B5EF4-FFF2-40B4-BE49-F238E27FC236}">
                <a16:creationId xmlns:a16="http://schemas.microsoft.com/office/drawing/2014/main" id="{0D946D02-92DC-4E68-B9A8-58E894FFD388}"/>
              </a:ext>
            </a:extLst>
          </p:cNvPr>
          <p:cNvSpPr>
            <a:spLocks noChangeArrowheads="1"/>
          </p:cNvSpPr>
          <p:nvPr/>
        </p:nvSpPr>
        <p:spPr bwMode="auto">
          <a:xfrm>
            <a:off x="6532399" y="2302982"/>
            <a:ext cx="2760418" cy="3550209"/>
          </a:xfrm>
          <a:prstGeom prst="roundRect">
            <a:avLst>
              <a:gd name="adj" fmla="val 5951"/>
            </a:avLst>
          </a:prstGeom>
          <a:noFill/>
          <a:ln w="25400">
            <a:no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just">
              <a:lnSpc>
                <a:spcPts val="1600"/>
              </a:lnSpc>
              <a:spcAft>
                <a:spcPts val="0"/>
              </a:spcAft>
              <a:buFontTx/>
              <a:buNone/>
              <a:defRPr/>
            </a:pP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80</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時間超え職員数</a:t>
            </a:r>
            <a:r>
              <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7" name="正方形/長方形 6"/>
          <p:cNvSpPr/>
          <p:nvPr/>
        </p:nvSpPr>
        <p:spPr>
          <a:xfrm>
            <a:off x="-165362" y="5309652"/>
            <a:ext cx="6166021" cy="307777"/>
          </a:xfrm>
          <a:prstGeom prst="rect">
            <a:avLst/>
          </a:prstGeom>
        </p:spPr>
        <p:txBody>
          <a:bodyPr wrap="square">
            <a:spAutoFit/>
          </a:bodyPr>
          <a:lstStyle/>
          <a:p>
            <a:pPr lvl="1">
              <a:spcBef>
                <a:spcPct val="5000"/>
              </a:spcBef>
              <a:defRPr/>
            </a:pP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時間等を超えた場合は産業医面談による保健指導を実施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aphicFrame>
        <p:nvGraphicFramePr>
          <p:cNvPr id="24" name="グラフ 23"/>
          <p:cNvGraphicFramePr>
            <a:graphicFrameLocks/>
          </p:cNvGraphicFramePr>
          <p:nvPr>
            <p:extLst>
              <p:ext uri="{D42A27DB-BD31-4B8C-83A1-F6EECF244321}">
                <p14:modId xmlns:p14="http://schemas.microsoft.com/office/powerpoint/2010/main" val="3843487285"/>
              </p:ext>
            </p:extLst>
          </p:nvPr>
        </p:nvGraphicFramePr>
        <p:xfrm>
          <a:off x="6000659" y="2695582"/>
          <a:ext cx="2902374" cy="2796826"/>
        </p:xfrm>
        <a:graphic>
          <a:graphicData uri="http://schemas.openxmlformats.org/drawingml/2006/chart">
            <c:chart xmlns:c="http://schemas.openxmlformats.org/drawingml/2006/chart" xmlns:r="http://schemas.openxmlformats.org/officeDocument/2006/relationships" r:id="rId3"/>
          </a:graphicData>
        </a:graphic>
      </p:graphicFrame>
      <p:sp>
        <p:nvSpPr>
          <p:cNvPr id="25" name="右矢印 24"/>
          <p:cNvSpPr/>
          <p:nvPr/>
        </p:nvSpPr>
        <p:spPr>
          <a:xfrm rot="20687424">
            <a:off x="8238007" y="4277433"/>
            <a:ext cx="538255" cy="82082"/>
          </a:xfrm>
          <a:prstGeom prst="rightArrow">
            <a:avLst>
              <a:gd name="adj1" fmla="val 50000"/>
              <a:gd name="adj2" fmla="val 94070"/>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wrap="square"/>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ja-JP"/>
          </a:p>
        </p:txBody>
      </p:sp>
      <p:sp>
        <p:nvSpPr>
          <p:cNvPr id="8" name="スライド番号プレースホルダー 7"/>
          <p:cNvSpPr>
            <a:spLocks noGrp="1"/>
          </p:cNvSpPr>
          <p:nvPr>
            <p:ph type="sldNum" sz="quarter" idx="12"/>
          </p:nvPr>
        </p:nvSpPr>
        <p:spPr>
          <a:xfrm>
            <a:off x="7030941" y="6379197"/>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22</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777801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AutoShape 6"/>
          <p:cNvSpPr>
            <a:spLocks noChangeArrowheads="1"/>
          </p:cNvSpPr>
          <p:nvPr/>
        </p:nvSpPr>
        <p:spPr bwMode="auto">
          <a:xfrm>
            <a:off x="103057" y="130629"/>
            <a:ext cx="8947578" cy="6667211"/>
          </a:xfrm>
          <a:prstGeom prst="roundRect">
            <a:avLst>
              <a:gd name="adj" fmla="val 2535"/>
            </a:avLst>
          </a:prstGeom>
          <a:solidFill>
            <a:srgbClr val="CCFFFF"/>
          </a:solidFill>
          <a:ln w="25400">
            <a:solidFill>
              <a:schemeClr val="accent1">
                <a:lumMod val="50000"/>
              </a:schemeClr>
            </a:solidFill>
            <a:prstDash val="dash"/>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None/>
              <a:defRPr/>
            </a:pPr>
            <a:r>
              <a:rPr lang="en-US" altLang="ja-JP" sz="2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2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ja-JP" altLang="en-US" sz="14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lvl="1" eaLnBrk="1" hangingPunct="1">
              <a:spcBef>
                <a:spcPct val="5000"/>
              </a:spcBef>
              <a:buFontTx/>
              <a:buNone/>
              <a:defRPr/>
            </a:pP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正方形/長方形 13"/>
          <p:cNvSpPr/>
          <p:nvPr/>
        </p:nvSpPr>
        <p:spPr>
          <a:xfrm>
            <a:off x="348343" y="689410"/>
            <a:ext cx="8380021" cy="89665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2000" b="1" dirty="0">
                <a:solidFill>
                  <a:schemeClr val="tx1"/>
                </a:solidFill>
              </a:rPr>
              <a:t>都市整備部における時間外勤務縮減に向けた取組み</a:t>
            </a:r>
            <a:endParaRPr lang="en-US" altLang="ja-JP" sz="2000" b="1" dirty="0">
              <a:solidFill>
                <a:schemeClr val="tx1"/>
              </a:solidFill>
            </a:endParaRPr>
          </a:p>
          <a:p>
            <a:pPr algn="ctr"/>
            <a:r>
              <a:rPr lang="ja-JP" altLang="en-US" sz="2000" b="1" dirty="0">
                <a:solidFill>
                  <a:schemeClr val="tx1"/>
                </a:solidFill>
              </a:rPr>
              <a:t>～イチ（１</a:t>
            </a:r>
            <a:r>
              <a:rPr lang="en-US" altLang="ja-JP" sz="2000" b="1" dirty="0">
                <a:solidFill>
                  <a:schemeClr val="tx1"/>
                </a:solidFill>
              </a:rPr>
              <a:t>H</a:t>
            </a:r>
            <a:r>
              <a:rPr lang="ja-JP" altLang="en-US" sz="2000" b="1" dirty="0">
                <a:solidFill>
                  <a:schemeClr val="tx1"/>
                </a:solidFill>
              </a:rPr>
              <a:t>）イチ（１割）運動で時間外勤務を削減！～</a:t>
            </a:r>
          </a:p>
        </p:txBody>
      </p:sp>
      <p:sp>
        <p:nvSpPr>
          <p:cNvPr id="22" name="AutoShape 6"/>
          <p:cNvSpPr>
            <a:spLocks noChangeArrowheads="1"/>
          </p:cNvSpPr>
          <p:nvPr/>
        </p:nvSpPr>
        <p:spPr bwMode="auto">
          <a:xfrm>
            <a:off x="167626" y="1718276"/>
            <a:ext cx="8805871" cy="5042742"/>
          </a:xfrm>
          <a:prstGeom prst="roundRect">
            <a:avLst>
              <a:gd name="adj" fmla="val 2873"/>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72000" lvl="1" eaLnBrk="1" hangingPunct="1">
              <a:spcBef>
                <a:spcPts val="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■概要</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a:latin typeface="HG丸ｺﾞｼｯｸM-PRO" panose="020F0600000000000000" pitchFamily="50" charset="-128"/>
                <a:ea typeface="HG丸ｺﾞｼｯｸM-PRO" panose="020F0600000000000000" pitchFamily="50" charset="-128"/>
                <a:cs typeface="Meiryo UI" panose="020B0604030504040204" pitchFamily="50" charset="-128"/>
              </a:rPr>
              <a:t>　＜運動</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内容＞</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○前年同月比の時間外で</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１時間削減</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をめざす！</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○前年同月の時間外が</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時間以上（年間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360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時間ペース）の場合、前年同月比で</a:t>
            </a: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１割削減</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をめざす！</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u="sng" dirty="0">
                <a:latin typeface="HG丸ｺﾞｼｯｸM-PRO" panose="020F0600000000000000" pitchFamily="50" charset="-128"/>
                <a:ea typeface="HG丸ｺﾞｼｯｸM-PRO" panose="020F0600000000000000" pitchFamily="50" charset="-128"/>
                <a:cs typeface="Meiryo UI" panose="020B0604030504040204" pitchFamily="50" charset="-128"/>
              </a:rPr>
              <a:t>所属長は、所属平均の時間外が前年度以下になるように努める！</a:t>
            </a:r>
            <a:endParaRPr lang="en-US" altLang="ja-JP" sz="1400"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u="sng" dirty="0">
                <a:latin typeface="HG丸ｺﾞｼｯｸM-PRO" panose="020F0600000000000000" pitchFamily="50" charset="-128"/>
                <a:ea typeface="HG丸ｺﾞｼｯｸM-PRO" panose="020F0600000000000000" pitchFamily="50" charset="-128"/>
                <a:cs typeface="Meiryo UI" panose="020B0604030504040204" pitchFamily="50" charset="-128"/>
              </a:rPr>
              <a:t>年休を前年度より１日多く取得！</a:t>
            </a:r>
            <a:endParaRPr lang="en-US" altLang="ja-JP" sz="1400"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＜令和２年度の主な取組み＞</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en-US" altLang="ja-JP" sz="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恒常的な時間外の撲滅</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○所属長の意識改革</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２年連続時間外</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360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時間超えペースの職員がいる場合、所属長は部次長へ対応策を報告</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○所属長による実態把握、業務の平準化等の対策検討</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４半期ごとの時間外が年間</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360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時間超えペースの職員に対して、所属長がヒアリングを実施</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○時間外の見える化</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360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時間超えペースの職員は、自ら時間外管理シートを活用して、計画的に縮減</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ja-JP" altLang="en-US" sz="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 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会議等の新たな取組の定着及び発展。業務改革の実施。</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○業務を根本的に見直し。所属長等は業務削減を実施。担当者は業務改善を提案</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会議の利用促進</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○府庁版働き方改革等との連携</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endParaRPr lang="ja-JP" altLang="en-US" sz="3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積極的な年休取得</a:t>
            </a:r>
          </a:p>
          <a:p>
            <a:pPr marL="72000" lvl="1" eaLnBrk="1" hangingPunct="1">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○年休取得に向けた環境づくり</a:t>
            </a:r>
          </a:p>
          <a:p>
            <a:pPr marL="72000" lvl="1" eaLnBrk="1" hangingPunct="1">
              <a:spcBef>
                <a:spcPts val="0"/>
              </a:spcBef>
              <a:buFontTx/>
              <a:buNone/>
              <a:defRPr/>
            </a:pPr>
            <a:endParaRPr lang="en-US" altLang="ja-JP" sz="1400"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10" name="図 9"/>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809556" y="5250872"/>
            <a:ext cx="2163941" cy="1607128"/>
          </a:xfrm>
          <a:prstGeom prst="rect">
            <a:avLst/>
          </a:prstGeom>
        </p:spPr>
      </p:pic>
      <p:pic>
        <p:nvPicPr>
          <p:cNvPr id="4" name="図 3"/>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6975275" y="2894098"/>
            <a:ext cx="1285714" cy="1180952"/>
          </a:xfrm>
          <a:prstGeom prst="rect">
            <a:avLst/>
          </a:prstGeom>
        </p:spPr>
      </p:pic>
      <p:sp>
        <p:nvSpPr>
          <p:cNvPr id="2" name="スライド番号プレースホルダー 1"/>
          <p:cNvSpPr>
            <a:spLocks noGrp="1"/>
          </p:cNvSpPr>
          <p:nvPr>
            <p:ph type="sldNum" sz="quarter" idx="12"/>
          </p:nvPr>
        </p:nvSpPr>
        <p:spPr>
          <a:xfrm>
            <a:off x="6916097" y="6340393"/>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23</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6643733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51793" y="419737"/>
            <a:ext cx="9051262"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t>年次休暇の取得促進</a:t>
            </a:r>
            <a:endParaRPr lang="ja-JP" altLang="ja-JP" sz="2400" dirty="0"/>
          </a:p>
        </p:txBody>
      </p:sp>
      <p:sp>
        <p:nvSpPr>
          <p:cNvPr id="4098" name="Oval 4"/>
          <p:cNvSpPr>
            <a:spLocks noChangeArrowheads="1"/>
          </p:cNvSpPr>
          <p:nvPr/>
        </p:nvSpPr>
        <p:spPr bwMode="auto">
          <a:xfrm>
            <a:off x="51793" y="1138291"/>
            <a:ext cx="9051263" cy="708246"/>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0"/>
              </a:spcBef>
              <a:buNone/>
            </a:pPr>
            <a:r>
              <a:rPr lang="ja-JP" altLang="en-US" sz="2000" dirty="0">
                <a:latin typeface="HG丸ｺﾞｼｯｸM-PRO" panose="020F0600000000000000" pitchFamily="50" charset="-128"/>
                <a:ea typeface="HG丸ｺﾞｼｯｸM-PRO" panose="020F0600000000000000" pitchFamily="50" charset="-128"/>
              </a:rPr>
              <a:t>年次休暇を取りやすい職場環境づくりを進めることで</a:t>
            </a:r>
          </a:p>
          <a:p>
            <a:pPr algn="ctr">
              <a:spcBef>
                <a:spcPct val="0"/>
              </a:spcBef>
              <a:buNone/>
            </a:pPr>
            <a:r>
              <a:rPr lang="ja-JP" altLang="en-US" sz="2000" dirty="0">
                <a:latin typeface="HG丸ｺﾞｼｯｸM-PRO" panose="020F0600000000000000" pitchFamily="50" charset="-128"/>
                <a:ea typeface="HG丸ｺﾞｼｯｸM-PRO" panose="020F0600000000000000" pitchFamily="50" charset="-128"/>
              </a:rPr>
              <a:t>職員が気兼ねせず計画的な年次休暇の取得促進を図る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ea typeface="HG丸ｺﾞｼｯｸM-PRO" panose="020F0600000000000000" pitchFamily="50" charset="-128"/>
              </a:rPr>
              <a:t>組織風土改革～職員の意識改革～</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3" name="AutoShape 6"/>
          <p:cNvSpPr>
            <a:spLocks noChangeArrowheads="1"/>
          </p:cNvSpPr>
          <p:nvPr/>
        </p:nvSpPr>
        <p:spPr bwMode="auto">
          <a:xfrm>
            <a:off x="51792" y="1941661"/>
            <a:ext cx="9051263" cy="3477812"/>
          </a:xfrm>
          <a:prstGeom prst="roundRect">
            <a:avLst>
              <a:gd name="adj" fmla="val 5898"/>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ts val="6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4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積極的な休暇取得</a:t>
            </a:r>
          </a:p>
          <a:p>
            <a:pPr lvl="1" eaLnBrk="1" hangingPunct="1">
              <a:spcBef>
                <a:spcPts val="6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Outlook</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等を活用して年次休暇の取得計画</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等をグループで情報共有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・業務が繁忙であっても、健康保持の観点から、</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時間単位での取得も含めた年次休暇に努める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業務のフォローアップ体制の整備</a:t>
            </a:r>
          </a:p>
          <a:p>
            <a:pPr lvl="1" eaLnBrk="1" hangingPunct="1">
              <a:spcBef>
                <a:spcPts val="6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・グループ内での業務の進捗状況の共有や、</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業務の見える化を図り、年次休暇を取りやすい</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環境づくりを進める。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AutoShape 6"/>
          <p:cNvSpPr>
            <a:spLocks noChangeArrowheads="1"/>
          </p:cNvSpPr>
          <p:nvPr/>
        </p:nvSpPr>
        <p:spPr bwMode="auto">
          <a:xfrm>
            <a:off x="4293694" y="2099063"/>
            <a:ext cx="4749422" cy="1511222"/>
          </a:xfrm>
          <a:prstGeom prst="roundRect">
            <a:avLst>
              <a:gd name="adj" fmla="val 2876"/>
            </a:avLst>
          </a:prstGeom>
          <a:noFill/>
          <a:ln w="25400">
            <a:no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上司自ら年次休暇を取得</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・自らが年次休暇を取得し、取得しやすい気運醸成に</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努める。</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ts val="6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様々な年次休暇の取り方</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・プラスワンホリディ</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週休日等に年次休暇を組み合わせて連続休暇</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900"/>
              </a:lnSpc>
              <a:spcBef>
                <a:spcPts val="6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・ブリッジホリディ</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休日と休日の間に年次休暇を組み合わせて連続休暇</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AutoShape 6"/>
          <p:cNvSpPr>
            <a:spLocks noChangeArrowheads="1"/>
          </p:cNvSpPr>
          <p:nvPr/>
        </p:nvSpPr>
        <p:spPr bwMode="auto">
          <a:xfrm>
            <a:off x="174415" y="5543940"/>
            <a:ext cx="4231330" cy="1098554"/>
          </a:xfrm>
          <a:prstGeom prst="roundRect">
            <a:avLst>
              <a:gd name="adj" fmla="val 15685"/>
            </a:avLst>
          </a:prstGeom>
          <a:solidFill>
            <a:srgbClr val="CCFFFF"/>
          </a:solidFill>
          <a:ln w="25400">
            <a:solidFill>
              <a:schemeClr val="accent1">
                <a:lumMod val="50000"/>
              </a:schemeClr>
            </a:solidFill>
            <a:prstDash val="dash"/>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just">
              <a:lnSpc>
                <a:spcPts val="2300"/>
              </a:lnSpc>
              <a:spcAft>
                <a:spcPts val="0"/>
              </a:spcAft>
              <a:buFontTx/>
              <a:buNone/>
              <a:defRPr/>
            </a:pPr>
            <a:r>
              <a:rPr lang="ja-JP" altLang="en-US" sz="1400" b="1" kern="100" dirty="0">
                <a:solidFill>
                  <a:srgbClr val="0000FF"/>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1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marL="0" indent="0" algn="just">
              <a:lnSpc>
                <a:spcPts val="2300"/>
              </a:lnSpc>
              <a:spcAft>
                <a:spcPts val="0"/>
              </a:spcAft>
              <a:buFontTx/>
              <a:buNone/>
              <a:defRPr/>
            </a:pPr>
            <a:r>
              <a:rPr lang="ja-JP" altLang="en-US" sz="13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・幹部会議は「月・金」は行わない</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23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・幹部会議において年次休暇の取得促進の指示</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pic>
        <p:nvPicPr>
          <p:cNvPr id="3" name="図 2"/>
          <p:cNvPicPr>
            <a:picLocks noChangeAspect="1"/>
          </p:cNvPicPr>
          <p:nvPr/>
        </p:nvPicPr>
        <p:blipFill>
          <a:blip r:embed="rId3"/>
          <a:stretch>
            <a:fillRect/>
          </a:stretch>
        </p:blipFill>
        <p:spPr>
          <a:xfrm>
            <a:off x="5016225" y="5467215"/>
            <a:ext cx="3687995" cy="1232070"/>
          </a:xfrm>
          <a:prstGeom prst="rect">
            <a:avLst/>
          </a:prstGeom>
        </p:spPr>
      </p:pic>
      <p:sp>
        <p:nvSpPr>
          <p:cNvPr id="10" name="AutoShape 6"/>
          <p:cNvSpPr>
            <a:spLocks noChangeArrowheads="1"/>
          </p:cNvSpPr>
          <p:nvPr/>
        </p:nvSpPr>
        <p:spPr bwMode="auto">
          <a:xfrm>
            <a:off x="885080" y="4802822"/>
            <a:ext cx="7729532" cy="520323"/>
          </a:xfrm>
          <a:prstGeom prst="roundRect">
            <a:avLst>
              <a:gd name="adj" fmla="val 27081"/>
            </a:avLst>
          </a:prstGeom>
          <a:noFill/>
          <a:ln w="25400" cmpd="dbl">
            <a:solidFill>
              <a:schemeClr val="accent1">
                <a:lumMod val="50000"/>
              </a:schemeClr>
            </a:solidFill>
            <a:bevel/>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4" name="正方形/長方形 3"/>
          <p:cNvSpPr/>
          <p:nvPr/>
        </p:nvSpPr>
        <p:spPr>
          <a:xfrm>
            <a:off x="526472" y="4909644"/>
            <a:ext cx="8617527" cy="307777"/>
          </a:xfrm>
          <a:prstGeom prst="rect">
            <a:avLst/>
          </a:prstGeom>
        </p:spPr>
        <p:txBody>
          <a:bodyPr wrap="square">
            <a:spAutoFit/>
          </a:bodyPr>
          <a:lstStyle/>
          <a:p>
            <a:pPr lvl="1">
              <a:spcBef>
                <a:spcPts val="60"/>
              </a:spcBef>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特定事業主行動計画における取得目標</a:t>
            </a: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職員１人当たり年次休暇の平均取得日数１５日以上</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2" name="スライド番号プレースホルダー 1"/>
          <p:cNvSpPr>
            <a:spLocks noGrp="1"/>
          </p:cNvSpPr>
          <p:nvPr>
            <p:ph type="sldNum" sz="quarter" idx="12"/>
          </p:nvPr>
        </p:nvSpPr>
        <p:spPr>
          <a:xfrm>
            <a:off x="7045655" y="6381902"/>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24</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27877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24" descr="C:\Users\matsuokaka\AppData\Local\Microsoft\Windows\INetCache\Content.MSO\54EDD433.tm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2288" y="6125235"/>
            <a:ext cx="1335937" cy="812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正方形/長方形 10"/>
          <p:cNvSpPr/>
          <p:nvPr/>
        </p:nvSpPr>
        <p:spPr>
          <a:xfrm>
            <a:off x="62113" y="419737"/>
            <a:ext cx="9051182"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t>キャリア形成に対する支援</a:t>
            </a:r>
            <a:endParaRPr lang="ja-JP" altLang="ja-JP" sz="2400" dirty="0"/>
          </a:p>
        </p:txBody>
      </p:sp>
      <p:sp>
        <p:nvSpPr>
          <p:cNvPr id="7" name="AutoShape 6"/>
          <p:cNvSpPr>
            <a:spLocks noChangeArrowheads="1"/>
          </p:cNvSpPr>
          <p:nvPr/>
        </p:nvSpPr>
        <p:spPr bwMode="auto">
          <a:xfrm>
            <a:off x="28574" y="1677060"/>
            <a:ext cx="9086851" cy="2940718"/>
          </a:xfrm>
          <a:prstGeom prst="roundRect">
            <a:avLst>
              <a:gd name="adj" fmla="val 3570"/>
            </a:avLst>
          </a:prstGeom>
          <a:solidFill>
            <a:srgbClr val="CCFFFF"/>
          </a:solidFill>
          <a:ln w="25400">
            <a:solidFill>
              <a:schemeClr val="accent1">
                <a:lumMod val="50000"/>
              </a:schemeClr>
            </a:solidFill>
            <a:round/>
            <a:headEnd/>
            <a:tailEnd/>
          </a:ln>
          <a:effectLst/>
        </p:spPr>
        <p:txBody>
          <a:bodyPr lIns="0" tIns="0" rIns="0" bIns="0" anchor="t" anchorCtr="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若手職員への支援</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lvl="1"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＊業務を通じて行う職場研修（ </a:t>
            </a:r>
            <a:r>
              <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OJT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600"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85738" lvl="1" indent="-185738"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・各職場で、若手職員が成功体験を積めるよう業務を通じた能力開発を実施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nSpc>
                <a:spcPts val="200"/>
              </a:lnSpc>
              <a:spcBef>
                <a:spcPts val="0"/>
              </a:spcBef>
              <a:buFontTx/>
              <a:buNone/>
              <a:defRPr/>
            </a:pPr>
            <a:r>
              <a:rPr lang="ja-JP" altLang="en-US" sz="1600" dirty="0">
                <a:latin typeface="HG丸ｺﾞｼｯｸM-PRO" panose="020F0600000000000000" pitchFamily="50" charset="-128"/>
                <a:ea typeface="HG丸ｺﾞｼｯｸM-PRO" panose="020F0600000000000000" pitchFamily="50" charset="-128"/>
              </a:rPr>
              <a:t>　</a:t>
            </a:r>
            <a:endParaRPr lang="en-US" altLang="ja-JP" sz="1600" dirty="0">
              <a:latin typeface="HG丸ｺﾞｼｯｸM-PRO" panose="020F0600000000000000" pitchFamily="50" charset="-128"/>
              <a:ea typeface="HG丸ｺﾞｼｯｸM-PRO" panose="020F0600000000000000" pitchFamily="50" charset="-128"/>
            </a:endParaRPr>
          </a:p>
          <a:p>
            <a:pPr marL="357188" indent="-357188">
              <a:spcBef>
                <a:spcPts val="0"/>
              </a:spcBef>
              <a:buNone/>
              <a:defRPr/>
            </a:pPr>
            <a:r>
              <a:rPr lang="ja-JP" altLang="en-US" sz="1200" dirty="0">
                <a:latin typeface="HG丸ｺﾞｼｯｸM-PRO" panose="020F0600000000000000" pitchFamily="50" charset="-128"/>
                <a:ea typeface="HG丸ｺﾞｼｯｸM-PRO" panose="020F0600000000000000" pitchFamily="50" charset="-128"/>
              </a:rPr>
              <a:t>　　</a:t>
            </a:r>
            <a:r>
              <a:rPr lang="en-US" altLang="ja-JP" sz="1200" dirty="0">
                <a:latin typeface="HG丸ｺﾞｼｯｸM-PRO" panose="020F0600000000000000" pitchFamily="50" charset="-128"/>
                <a:ea typeface="HG丸ｺﾞｼｯｸM-PRO" panose="020F0600000000000000" pitchFamily="50" charset="-128"/>
              </a:rPr>
              <a:t>※</a:t>
            </a:r>
            <a:r>
              <a:rPr lang="ja-JP" altLang="en-US" sz="1200" dirty="0">
                <a:latin typeface="HG丸ｺﾞｼｯｸM-PRO" panose="020F0600000000000000" pitchFamily="50" charset="-128"/>
                <a:ea typeface="HG丸ｺﾞｼｯｸM-PRO" panose="020F0600000000000000" pitchFamily="50" charset="-128"/>
              </a:rPr>
              <a:t>新規採用職員には、良き相談相手となり実務面のサポートを行う「ジョブトレーナー制度」を実施</a:t>
            </a:r>
            <a:endParaRPr lang="en-US" altLang="ja-JP" sz="1200" dirty="0">
              <a:latin typeface="HG丸ｺﾞｼｯｸM-PRO" panose="020F0600000000000000" pitchFamily="50" charset="-128"/>
              <a:ea typeface="HG丸ｺﾞｼｯｸM-PRO" panose="020F0600000000000000" pitchFamily="50" charset="-128"/>
            </a:endParaRPr>
          </a:p>
          <a:p>
            <a:pPr marL="357188" indent="-357188">
              <a:spcBef>
                <a:spcPts val="0"/>
              </a:spcBef>
              <a:buNone/>
              <a:defRPr/>
            </a:pP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2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200" dirty="0">
                <a:latin typeface="HG丸ｺﾞｼｯｸM-PRO" panose="020F0600000000000000" pitchFamily="50" charset="-128"/>
                <a:ea typeface="HG丸ｺﾞｼｯｸM-PRO" panose="020F0600000000000000" pitchFamily="50" charset="-128"/>
                <a:cs typeface="Meiryo UI" panose="020B0604030504040204" pitchFamily="50" charset="-128"/>
              </a:rPr>
              <a:t>ベテラン職員が培ってきた知識・経験を有効活用できるようセンター研修等を通じた働きかけを実施</a:t>
            </a:r>
            <a:endParaRPr lang="en-US" altLang="ja-JP" sz="1200" dirty="0">
              <a:latin typeface="HG丸ｺﾞｼｯｸM-PRO" panose="020F0600000000000000" pitchFamily="50" charset="-128"/>
              <a:ea typeface="HG丸ｺﾞｼｯｸM-PRO" panose="020F0600000000000000" pitchFamily="50" charset="-128"/>
            </a:endParaRPr>
          </a:p>
          <a:p>
            <a:pPr marL="357188" indent="-357188">
              <a:lnSpc>
                <a:spcPts val="200"/>
              </a:lnSpc>
              <a:spcBef>
                <a:spcPts val="0"/>
              </a:spcBef>
              <a:buFontTx/>
              <a:buNone/>
              <a:defRPr/>
            </a:pPr>
            <a:endParaRPr lang="en-US" altLang="ja-JP" sz="1200" dirty="0">
              <a:latin typeface="HG丸ｺﾞｼｯｸM-PRO" panose="020F0600000000000000" pitchFamily="50" charset="-128"/>
              <a:ea typeface="HG丸ｺﾞｼｯｸM-PRO" panose="020F0600000000000000" pitchFamily="50" charset="-128"/>
            </a:endParaRPr>
          </a:p>
          <a:p>
            <a:pPr marL="357188" indent="-357188">
              <a:spcBef>
                <a:spcPts val="0"/>
              </a:spcBef>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＊職場外での研修（ </a:t>
            </a:r>
            <a:r>
              <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Off-JT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a:t>
            </a:r>
            <a:endParaRPr lang="en-US" altLang="ja-JP" sz="1400"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85738" indent="-185738">
              <a:spcBef>
                <a:spcPts val="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・センター研修では、採用後３年間を重点育成期間とするほか、昇任時等における研修を体系的に実施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85738" indent="-185738">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・各職場では、職務の遂行上必要となる能力の向上等を目的とした研修を実施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nSpc>
                <a:spcPts val="200"/>
              </a:lnSpc>
              <a:spcBef>
                <a:spcPts val="0"/>
              </a:spcBef>
              <a:buFontTx/>
              <a:buNone/>
              <a:defRPr/>
            </a:pPr>
            <a:endParaRPr lang="en-US" altLang="ja-JP" sz="1600" dirty="0">
              <a:latin typeface="HG丸ｺﾞｼｯｸM-PRO" panose="020F0600000000000000" pitchFamily="50" charset="-128"/>
              <a:ea typeface="HG丸ｺﾞｼｯｸM-PRO" panose="020F0600000000000000" pitchFamily="50" charset="-128"/>
            </a:endParaRPr>
          </a:p>
          <a:p>
            <a:pPr lvl="1" indent="-179388"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女性職員への支援</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indent="-179388" eaLnBrk="1" hangingPunct="1">
              <a:spcBef>
                <a:spcPct val="5000"/>
              </a:spcBef>
              <a:buFontTx/>
              <a:buNone/>
              <a:defRPr/>
            </a:pPr>
            <a:r>
              <a:rPr lang="ja-JP" altLang="en-US" sz="1400" b="1"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＊ロールモデルから学ぶ</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indent="-179388"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・多様な働き方を考える契機となるよう、育児休業取得経験者を含めた、様々なキャリアを持つ女性先輩職員　　</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indent="-179388"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（ロールモデル）のパネルディスカッションを盛り込んだ女性活躍推進研修を実施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185738" indent="-185738">
              <a:spcBef>
                <a:spcPts val="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9" name="Oval 4"/>
          <p:cNvSpPr>
            <a:spLocks noChangeArrowheads="1"/>
          </p:cNvSpPr>
          <p:nvPr/>
        </p:nvSpPr>
        <p:spPr bwMode="auto">
          <a:xfrm>
            <a:off x="0" y="1117637"/>
            <a:ext cx="9144000" cy="490671"/>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lnSpc>
                <a:spcPts val="2100"/>
              </a:lnSpc>
              <a:spcAft>
                <a:spcPts val="0"/>
              </a:spcAft>
              <a:buNone/>
              <a:defRPr/>
            </a:pPr>
            <a:r>
              <a:rPr lang="ja-JP" altLang="en-US" sz="2000" b="1" kern="100" dirty="0">
                <a:latin typeface="HG丸ｺﾞｼｯｸM-PRO" panose="020F0600000000000000" pitchFamily="50" charset="-128"/>
                <a:ea typeface="HG丸ｺﾞｼｯｸM-PRO" panose="020F0600000000000000" pitchFamily="50" charset="-128"/>
                <a:cs typeface="Meiryo UI" panose="020B0604030504040204" pitchFamily="50" charset="-128"/>
              </a:rPr>
              <a:t>次世代を担う若手職員・女性職員の活躍を支援する</a:t>
            </a:r>
          </a:p>
        </p:txBody>
      </p:sp>
      <p:pic>
        <p:nvPicPr>
          <p:cNvPr id="10" name="図 28" descr="C:\Users\matsuokaka\AppData\Local\Microsoft\Windows\INetCache\Content.MSO\A2C89EE4.tm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3056" y="6136365"/>
            <a:ext cx="1142857" cy="7902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二等辺三角形 16"/>
          <p:cNvSpPr/>
          <p:nvPr/>
        </p:nvSpPr>
        <p:spPr>
          <a:xfrm rot="10800000">
            <a:off x="3649031" y="6124049"/>
            <a:ext cx="1865947" cy="136845"/>
          </a:xfrm>
          <a:prstGeom prst="triangle">
            <a:avLst>
              <a:gd name="adj" fmla="val 50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sp>
        <p:nvSpPr>
          <p:cNvPr id="2" name="正方形/長方形 1"/>
          <p:cNvSpPr/>
          <p:nvPr/>
        </p:nvSpPr>
        <p:spPr>
          <a:xfrm>
            <a:off x="2193214" y="6241100"/>
            <a:ext cx="4900769" cy="646331"/>
          </a:xfrm>
          <a:prstGeom prst="rect">
            <a:avLst/>
          </a:prstGeom>
        </p:spPr>
        <p:txBody>
          <a:bodyPr wrap="square">
            <a:spAutoFit/>
          </a:bodyPr>
          <a:lstStyle/>
          <a:p>
            <a:pPr algn="ctr">
              <a:spcBef>
                <a:spcPct val="0"/>
              </a:spcBef>
              <a:defRPr/>
            </a:pPr>
            <a:r>
              <a:rPr lang="ja-JP" altLang="en-US" b="1" kern="100" dirty="0">
                <a:latin typeface="HG丸ｺﾞｼｯｸM-PRO" panose="020F0600000000000000" pitchFamily="50" charset="-128"/>
                <a:ea typeface="HG丸ｺﾞｼｯｸM-PRO" panose="020F0600000000000000" pitchFamily="50" charset="-128"/>
                <a:cs typeface="Meiryo UI" panose="020B0604030504040204" pitchFamily="50" charset="-128"/>
              </a:rPr>
              <a:t>若手職員や女性職員が生き生きと働き、</a:t>
            </a:r>
            <a:endParaRPr lang="en-US" altLang="ja-JP" b="1"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algn="ctr">
              <a:spcBef>
                <a:spcPct val="0"/>
              </a:spcBef>
              <a:defRPr/>
            </a:pPr>
            <a:r>
              <a:rPr lang="ja-JP" altLang="en-US" b="1" kern="100" dirty="0">
                <a:latin typeface="HG丸ｺﾞｼｯｸM-PRO" panose="020F0600000000000000" pitchFamily="50" charset="-128"/>
                <a:ea typeface="HG丸ｺﾞｼｯｸM-PRO" panose="020F0600000000000000" pitchFamily="50" charset="-128"/>
                <a:cs typeface="Meiryo UI" panose="020B0604030504040204" pitchFamily="50" charset="-128"/>
              </a:rPr>
              <a:t>能力を存分に発揮！</a:t>
            </a:r>
            <a:endParaRPr lang="en-US" altLang="ja-JP" b="1"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4"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ea typeface="HG丸ｺﾞｼｯｸM-PRO" panose="020F0600000000000000" pitchFamily="50" charset="-128"/>
              </a:rPr>
              <a:t>組織風土改革～職員の意識改革～</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5" name="AutoShape 6"/>
          <p:cNvSpPr>
            <a:spLocks noChangeArrowheads="1"/>
          </p:cNvSpPr>
          <p:nvPr/>
        </p:nvSpPr>
        <p:spPr bwMode="auto">
          <a:xfrm>
            <a:off x="24064" y="4696847"/>
            <a:ext cx="9089231" cy="1374907"/>
          </a:xfrm>
          <a:prstGeom prst="roundRect">
            <a:avLst>
              <a:gd name="adj" fmla="val 5898"/>
            </a:avLst>
          </a:prstGeom>
          <a:solidFill>
            <a:srgbClr val="CCFFFF"/>
          </a:solidFill>
          <a:ln w="25400">
            <a:solidFill>
              <a:schemeClr val="accent1">
                <a:lumMod val="50000"/>
              </a:schemeClr>
            </a:solidFill>
            <a:round/>
            <a:headEnd/>
            <a:tailEnd/>
          </a:ln>
          <a:effectLst/>
        </p:spPr>
        <p:txBody>
          <a:bodyPr lIns="0" tIns="0" rIns="0" bIns="0" anchor="t" anchorCtr="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spcBef>
                <a:spcPts val="0"/>
              </a:spcBef>
              <a:buFontTx/>
              <a:buNone/>
              <a:defRPr/>
            </a:pP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参考</a:t>
            </a:r>
            <a:r>
              <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その他</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spcBef>
                <a:spcPts val="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円滑な業務推進等のための支援</a:t>
            </a: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spcBef>
                <a:spcPts val="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・しごとポータルサイトや各種相談窓口の設置、自主学習グループの支援、</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e</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ラーニングの提供</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spcBef>
                <a:spcPts val="0"/>
              </a:spcBef>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各種休業制度や育児休業職員への支援</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spcBef>
                <a:spcPts val="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・多様な働き方を選択できるよう各種休業制度（部分休業制度、育児時間等）を実施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spcBef>
                <a:spcPts val="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・育児休業職員のサポート（職場から府政や業務に関する情報提供、復職後の職場における</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OJT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研修等）を実施</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spcBef>
                <a:spcPts val="0"/>
              </a:spcBef>
              <a:buNone/>
              <a:defRPr/>
            </a:pP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スライド番号プレースホルダー 2"/>
          <p:cNvSpPr>
            <a:spLocks noGrp="1"/>
          </p:cNvSpPr>
          <p:nvPr>
            <p:ph type="sldNum" sz="quarter" idx="12"/>
          </p:nvPr>
        </p:nvSpPr>
        <p:spPr>
          <a:xfrm>
            <a:off x="7093983" y="6348924"/>
            <a:ext cx="2057400" cy="365125"/>
          </a:xfrm>
        </p:spPr>
        <p:txBody>
          <a:bodyPr/>
          <a:lstStyle/>
          <a:p>
            <a:pPr>
              <a:defRPr/>
            </a:pPr>
            <a:endParaRPr lang="en-US" altLang="ja-JP" sz="120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25</a:t>
            </a:fld>
            <a:endParaRPr lang="en-US" altLang="ja-JP" sz="12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22914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1168" y="419737"/>
            <a:ext cx="9081888"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t>テレワーク　～ サテライトオフィスの拡充 ～</a:t>
            </a:r>
            <a:endParaRPr lang="ja-JP" altLang="ja-JP" sz="2400" dirty="0"/>
          </a:p>
        </p:txBody>
      </p:sp>
      <p:sp>
        <p:nvSpPr>
          <p:cNvPr id="4098" name="Oval 4"/>
          <p:cNvSpPr>
            <a:spLocks noChangeArrowheads="1"/>
          </p:cNvSpPr>
          <p:nvPr/>
        </p:nvSpPr>
        <p:spPr bwMode="auto">
          <a:xfrm>
            <a:off x="38144" y="1117870"/>
            <a:ext cx="9064912" cy="638153"/>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4099" name="Text Box 5"/>
          <p:cNvSpPr txBox="1">
            <a:spLocks noChangeArrowheads="1"/>
          </p:cNvSpPr>
          <p:nvPr/>
        </p:nvSpPr>
        <p:spPr bwMode="auto">
          <a:xfrm>
            <a:off x="1373233" y="1199537"/>
            <a:ext cx="6367437"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2000" b="1" dirty="0">
                <a:ea typeface="HG丸ｺﾞｼｯｸM-PRO" panose="020F0600000000000000" pitchFamily="50" charset="-128"/>
              </a:rPr>
              <a:t>大手前庁舎・咲洲庁舎内に新たに拡充・設置する</a:t>
            </a:r>
          </a:p>
        </p:txBody>
      </p:sp>
      <p:sp>
        <p:nvSpPr>
          <p:cNvPr id="4101" name="Rectangle 2"/>
          <p:cNvSpPr>
            <a:spLocks noGrp="1" noChangeArrowheads="1"/>
          </p:cNvSpPr>
          <p:nvPr>
            <p:ph type="title"/>
          </p:nvPr>
        </p:nvSpPr>
        <p:spPr>
          <a:xfrm>
            <a:off x="-1" y="-16614"/>
            <a:ext cx="8297839" cy="436562"/>
          </a:xfrm>
        </p:spPr>
        <p:txBody>
          <a:bodyPr>
            <a:normAutofit fontScale="90000"/>
          </a:bodyPr>
          <a:lstStyle/>
          <a:p>
            <a:r>
              <a:rPr lang="ja-JP" altLang="en-US" sz="2600" b="1" dirty="0">
                <a:ea typeface="HG丸ｺﾞｼｯｸM-PRO" panose="020F0600000000000000" pitchFamily="50" charset="-128"/>
              </a:rPr>
              <a:t>柔軟な働き方の実施～</a:t>
            </a:r>
            <a:r>
              <a:rPr lang="ja-JP" altLang="en-US" sz="2600" b="1" dirty="0">
                <a:latin typeface="HG丸ｺﾞｼｯｸM-PRO" panose="020F0600000000000000" pitchFamily="50" charset="-128"/>
                <a:ea typeface="HG丸ｺﾞｼｯｸM-PRO" panose="020F0600000000000000" pitchFamily="50" charset="-128"/>
              </a:rPr>
              <a:t>新しい生活様式の実践</a:t>
            </a:r>
            <a:r>
              <a:rPr lang="ja-JP" altLang="en-US" sz="2600" b="1" dirty="0">
                <a:ea typeface="HG丸ｺﾞｼｯｸM-PRO" panose="020F0600000000000000" pitchFamily="50" charset="-128"/>
              </a:rPr>
              <a:t>～</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5" name="AutoShape 6"/>
          <p:cNvSpPr>
            <a:spLocks noChangeArrowheads="1"/>
          </p:cNvSpPr>
          <p:nvPr/>
        </p:nvSpPr>
        <p:spPr bwMode="auto">
          <a:xfrm>
            <a:off x="133677" y="1843380"/>
            <a:ext cx="8846550" cy="4136382"/>
          </a:xfrm>
          <a:prstGeom prst="roundRect">
            <a:avLst>
              <a:gd name="adj" fmla="val 3110"/>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72000" lvl="1" eaLnBrk="1" hangingPunct="1">
              <a:spcBef>
                <a:spcPct val="5000"/>
              </a:spcBef>
              <a:buFontTx/>
              <a:buNone/>
              <a:defRPr/>
            </a:pPr>
            <a:r>
              <a:rPr lang="ja-JP" altLang="en-US" sz="16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名称・所在地</a:t>
            </a:r>
          </a:p>
          <a:p>
            <a:pPr marL="72000" lvl="1" eaLnBrk="1" hangingPunct="1">
              <a:spcBef>
                <a:spcPct val="5000"/>
              </a:spcBef>
              <a:buFontTx/>
              <a:buNone/>
              <a:defRPr/>
            </a:pPr>
            <a:r>
              <a:rPr lang="ja-JP" altLang="en-US" sz="14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⑴泉北サテライトオフィス（平成</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29</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年</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4</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泉北府民</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FC</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３階：</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JR</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阪和線鳳駅</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lnSpc>
                <a:spcPts val="1200"/>
              </a:lnSpc>
              <a:spcBef>
                <a:spcPct val="5000"/>
              </a:spcBef>
              <a:buFontTx/>
              <a:buNone/>
              <a:defRPr/>
            </a:pP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⑵三島サテライトオフィス（令和元年</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月～）</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三島府民</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FC</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４階：</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JR</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東海道本線</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京都線</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茨木駅</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lnSpc>
                <a:spcPts val="1200"/>
              </a:lnSpc>
              <a:spcBef>
                <a:spcPct val="5000"/>
              </a:spcBef>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⑶大手前サテライトオフィス（令和３年４月～予定）</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新別館南館</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階　</a:t>
            </a:r>
            <a:r>
              <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総務部・財務部サテライトを兼用</a:t>
            </a: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lnSpc>
                <a:spcPts val="1200"/>
              </a:lnSpc>
              <a:spcBef>
                <a:spcPct val="5000"/>
              </a:spcBef>
              <a:buNone/>
              <a:defRPr/>
            </a:pPr>
            <a:endPar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⑷咲洲サテライトオフィス（令和３年５月～予定）</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咲洲庁舎</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31</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階　</a:t>
            </a:r>
            <a:r>
              <a:rPr lang="en-US" altLang="ja-JP" sz="11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100" dirty="0">
                <a:latin typeface="HG丸ｺﾞｼｯｸM-PRO" panose="020F0600000000000000" pitchFamily="50" charset="-128"/>
                <a:ea typeface="HG丸ｺﾞｼｯｸM-PRO" panose="020F0600000000000000" pitchFamily="50" charset="-128"/>
                <a:cs typeface="Meiryo UI" panose="020B0604030504040204" pitchFamily="50" charset="-128"/>
              </a:rPr>
              <a:t>研修室⑨を兼用</a:t>
            </a:r>
          </a:p>
          <a:p>
            <a:pPr marL="72000" lvl="1" eaLnBrk="1" hangingPunct="1">
              <a:spcBef>
                <a:spcPct val="500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利用時間</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・９時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分～１８時</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00</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分</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endParaRPr lang="ja-JP" altLang="en-US"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設備内容</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・職員用端末機　各３台</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endParaRPr lang="en-US" altLang="ja-JP" sz="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None/>
              <a:defRPr/>
            </a:pPr>
            <a:endParaRPr lang="en-US" altLang="ja-JP" sz="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12" name="AutoShape 6"/>
          <p:cNvSpPr>
            <a:spLocks noChangeArrowheads="1"/>
          </p:cNvSpPr>
          <p:nvPr/>
        </p:nvSpPr>
        <p:spPr bwMode="auto">
          <a:xfrm>
            <a:off x="4862945" y="4743693"/>
            <a:ext cx="3872360" cy="1036479"/>
          </a:xfrm>
          <a:prstGeom prst="roundRect">
            <a:avLst>
              <a:gd name="adj" fmla="val 6328"/>
            </a:avLst>
          </a:prstGeom>
          <a:solidFill>
            <a:srgbClr val="CCFFFF"/>
          </a:solidFill>
          <a:ln w="25400">
            <a:solidFill>
              <a:schemeClr val="accent1">
                <a:lumMod val="50000"/>
              </a:schemeClr>
            </a:solidFill>
            <a:prstDash val="dash"/>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 </a:t>
            </a:r>
            <a:r>
              <a:rPr lang="ja-JP" altLang="en-US" sz="1400" b="1" kern="100" dirty="0">
                <a:latin typeface="HG丸ｺﾞｼｯｸM-PRO" panose="020F0600000000000000" pitchFamily="50" charset="-128"/>
                <a:ea typeface="HG丸ｺﾞｼｯｸM-PRO" panose="020F0600000000000000" pitchFamily="50" charset="-128"/>
                <a:cs typeface="Meiryo UI" panose="020B0604030504040204" pitchFamily="50" charset="-128"/>
              </a:rPr>
              <a:t>利用者の声</a:t>
            </a:r>
            <a:endParaRPr lang="en-US" altLang="ja-JP" sz="1400" b="1"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・家族と過ごす時間が増加した</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・メールのチェックや次の日に行う報告書</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0" indent="0" algn="just">
              <a:lnSpc>
                <a:spcPts val="1600"/>
              </a:lnSpc>
              <a:spcAft>
                <a:spcPts val="0"/>
              </a:spcAft>
              <a:buFontTx/>
              <a:buNone/>
              <a:defRPr/>
            </a:pPr>
            <a:r>
              <a:rPr lang="ja-JP" altLang="en-US" sz="1400" kern="100" dirty="0">
                <a:latin typeface="HG丸ｺﾞｼｯｸM-PRO" panose="020F0600000000000000" pitchFamily="50" charset="-128"/>
                <a:ea typeface="HG丸ｺﾞｼｯｸM-PRO" panose="020F0600000000000000" pitchFamily="50" charset="-128"/>
                <a:cs typeface="Meiryo UI" panose="020B0604030504040204" pitchFamily="50" charset="-128"/>
              </a:rPr>
              <a:t>　  　作成ができた</a:t>
            </a:r>
            <a:endParaRPr lang="en-US" altLang="ja-JP" sz="1400" kern="1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正方形/長方形 2"/>
          <p:cNvSpPr/>
          <p:nvPr/>
        </p:nvSpPr>
        <p:spPr>
          <a:xfrm>
            <a:off x="4764505" y="2121677"/>
            <a:ext cx="4572000" cy="2343719"/>
          </a:xfrm>
          <a:prstGeom prst="rect">
            <a:avLst/>
          </a:prstGeom>
        </p:spPr>
        <p:txBody>
          <a:bodyPr>
            <a:spAutoFit/>
          </a:bodyPr>
          <a:lstStyle/>
          <a:p>
            <a:pPr marL="72000" lvl="1">
              <a:spcBef>
                <a:spcPct val="5000"/>
              </a:spcBef>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利用要件</a:t>
            </a:r>
            <a:endParaRPr lang="en-US" altLang="ja-JP" sz="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⑴</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子どもの養育や介護等行う職員</a:t>
            </a:r>
          </a:p>
          <a:p>
            <a:pPr marL="72000"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⑵</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出張中に業務中継拠点として利用する職員</a:t>
            </a:r>
          </a:p>
          <a:p>
            <a:pPr marL="72000"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⑶</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親族に対して、一時的な介助を行う職員</a:t>
            </a:r>
          </a:p>
          <a:p>
            <a:pPr marL="72000"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⑷</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ソロワークを行う職員</a:t>
            </a:r>
          </a:p>
          <a:p>
            <a:pPr marL="72000"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⑸</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子どもの学校行事や地域活動に参加する職員</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a:spcBef>
                <a:spcPct val="5000"/>
              </a:spcBef>
              <a:defRPr/>
            </a:pP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a:spcBef>
                <a:spcPct val="5000"/>
              </a:spcBef>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事前登録</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・前日までに事前登録が必要</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marL="72000" lvl="1">
              <a:spcBef>
                <a:spcPct val="5000"/>
              </a:spcBef>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・連絡先：企画厚生課企画調整</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G</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内線</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6080</a:t>
            </a:r>
          </a:p>
        </p:txBody>
      </p:sp>
      <p:sp>
        <p:nvSpPr>
          <p:cNvPr id="2" name="正方形/長方形 1"/>
          <p:cNvSpPr/>
          <p:nvPr/>
        </p:nvSpPr>
        <p:spPr>
          <a:xfrm>
            <a:off x="1931514" y="6205475"/>
            <a:ext cx="5250873" cy="646331"/>
          </a:xfrm>
          <a:prstGeom prst="rect">
            <a:avLst/>
          </a:prstGeom>
        </p:spPr>
        <p:txBody>
          <a:bodyPr wrap="square">
            <a:spAutoFit/>
          </a:bodyPr>
          <a:lstStyle/>
          <a:p>
            <a:pPr algn="ctr"/>
            <a:r>
              <a:rPr lang="ja-JP" altLang="en-US" b="1" kern="100" dirty="0">
                <a:latin typeface="HG丸ｺﾞｼｯｸM-PRO" panose="020F0600000000000000" pitchFamily="50" charset="-128"/>
                <a:ea typeface="HG丸ｺﾞｼｯｸM-PRO" panose="020F0600000000000000" pitchFamily="50" charset="-128"/>
                <a:cs typeface="Times New Roman"/>
              </a:rPr>
              <a:t>出張した際や、研修の前後などでの活用により</a:t>
            </a:r>
            <a:endParaRPr lang="en-US" altLang="ja-JP" b="1" kern="100" dirty="0">
              <a:latin typeface="HG丸ｺﾞｼｯｸM-PRO" panose="020F0600000000000000" pitchFamily="50" charset="-128"/>
              <a:ea typeface="HG丸ｺﾞｼｯｸM-PRO" panose="020F0600000000000000" pitchFamily="50" charset="-128"/>
              <a:cs typeface="Times New Roman"/>
            </a:endParaRPr>
          </a:p>
          <a:p>
            <a:pPr algn="ctr"/>
            <a:r>
              <a:rPr lang="ja-JP" altLang="en-US" b="1" kern="100" dirty="0">
                <a:latin typeface="HG丸ｺﾞｼｯｸM-PRO" panose="020F0600000000000000" pitchFamily="50" charset="-128"/>
                <a:ea typeface="HG丸ｺﾞｼｯｸM-PRO" panose="020F0600000000000000" pitchFamily="50" charset="-128"/>
                <a:cs typeface="Times New Roman"/>
              </a:rPr>
              <a:t>業務の効率的な遂行を実現！</a:t>
            </a:r>
            <a:endParaRPr lang="ja-JP" altLang="en-US" b="1" dirty="0"/>
          </a:p>
        </p:txBody>
      </p:sp>
      <p:sp>
        <p:nvSpPr>
          <p:cNvPr id="14" name="二等辺三角形 13"/>
          <p:cNvSpPr/>
          <p:nvPr/>
        </p:nvSpPr>
        <p:spPr>
          <a:xfrm rot="10800000">
            <a:off x="3649031" y="6027064"/>
            <a:ext cx="1865947" cy="136845"/>
          </a:xfrm>
          <a:prstGeom prst="triangle">
            <a:avLst>
              <a:gd name="adj" fmla="val 50653"/>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ja-JP" altLang="en-US"/>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10" y="6027064"/>
            <a:ext cx="793217" cy="851777"/>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56881" y="6045529"/>
            <a:ext cx="893632" cy="833312"/>
          </a:xfrm>
          <a:prstGeom prst="rect">
            <a:avLst/>
          </a:prstGeom>
        </p:spPr>
      </p:pic>
      <p:sp>
        <p:nvSpPr>
          <p:cNvPr id="6" name="スライド番号プレースホルダー 5"/>
          <p:cNvSpPr>
            <a:spLocks noGrp="1"/>
          </p:cNvSpPr>
          <p:nvPr>
            <p:ph type="sldNum" sz="quarter" idx="12"/>
          </p:nvPr>
        </p:nvSpPr>
        <p:spPr>
          <a:xfrm>
            <a:off x="7045656" y="6346077"/>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26</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008314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21168" y="37593"/>
            <a:ext cx="9095535"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sz="2800" b="1" dirty="0">
                <a:latin typeface="+mn-ea"/>
              </a:rPr>
              <a:t>構　　成</a:t>
            </a:r>
            <a:endParaRPr lang="ja-JP" altLang="ja-JP" sz="2800" b="1" dirty="0">
              <a:latin typeface="+mn-ea"/>
            </a:endParaRPr>
          </a:p>
        </p:txBody>
      </p:sp>
      <p:sp>
        <p:nvSpPr>
          <p:cNvPr id="13" name="AutoShape 6"/>
          <p:cNvSpPr>
            <a:spLocks noChangeArrowheads="1"/>
          </p:cNvSpPr>
          <p:nvPr/>
        </p:nvSpPr>
        <p:spPr bwMode="auto">
          <a:xfrm>
            <a:off x="48465" y="805218"/>
            <a:ext cx="9068238" cy="6052782"/>
          </a:xfrm>
          <a:prstGeom prst="roundRect">
            <a:avLst>
              <a:gd name="adj" fmla="val 2778"/>
            </a:avLst>
          </a:prstGeom>
          <a:solidFill>
            <a:srgbClr val="CCFFFF"/>
          </a:solidFill>
          <a:ln w="25400">
            <a:solidFill>
              <a:schemeClr val="accent1">
                <a:lumMod val="50000"/>
              </a:schemeClr>
            </a:solidFill>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endParaRPr lang="en-US" altLang="ja-JP" sz="2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2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8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第一弾、第二弾のうち、主に取り組まれている項目のリニューアル</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　新しい視点から取り組むもの</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20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パソコン一斉シャットダウンシステムの構築、グループ長等のマネジメント力の向上</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キャリア形成に対する支援、勤務時間の柔軟化、在宅勤務の定着、会議の効率化</a:t>
            </a: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6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20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ja-JP" altLang="en-US" sz="11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8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働き方改革の中で、全庁一斉に取り組むことにより効果の発揮をめざすもの</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・パソコンの一斉シャットダウンシステムの構築</a:t>
            </a:r>
          </a:p>
          <a:p>
            <a:pPr lvl="1" eaLnBrk="1" hangingPunct="1">
              <a:spcBef>
                <a:spcPct val="5000"/>
              </a:spcBef>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・ＡＩ・ＲＰＡを活用した業務の効率化</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・勤務時間の柔軟化</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・在宅勤務の定着</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・モバイルワークの推進</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・会議の効率化（</a:t>
            </a:r>
            <a:r>
              <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rPr>
              <a:t>WEB</a:t>
            </a: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会議、ペーパレス会議）</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lnSpc>
                <a:spcPts val="1200"/>
              </a:lnSpc>
              <a:spcBef>
                <a:spcPct val="5000"/>
              </a:spcBef>
              <a:buNone/>
              <a:defRPr/>
            </a:pP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8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8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a:t>
            </a:r>
            <a:r>
              <a:rPr lang="ja-JP" altLang="en-US" sz="1800" dirty="0">
                <a:solidFill>
                  <a:srgbClr val="FF0000"/>
                </a:solidFill>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各部局での取組みとして、それぞれの職場実態や特性に応じた取組みが</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800" dirty="0">
                <a:latin typeface="HG丸ｺﾞｼｯｸM-PRO" panose="020F0600000000000000" pitchFamily="50" charset="-128"/>
                <a:ea typeface="HG丸ｺﾞｼｯｸM-PRO" panose="020F0600000000000000" pitchFamily="50" charset="-128"/>
                <a:cs typeface="Meiryo UI" panose="020B0604030504040204" pitchFamily="50" charset="-128"/>
              </a:rPr>
              <a:t>　　　行われていることを項目の中で紹介する</a:t>
            </a:r>
            <a:endParaRPr lang="en-US" altLang="ja-JP" sz="1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ホームベース 2"/>
          <p:cNvSpPr/>
          <p:nvPr/>
        </p:nvSpPr>
        <p:spPr>
          <a:xfrm>
            <a:off x="359391" y="923782"/>
            <a:ext cx="3857767" cy="49131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TW" altLang="en-US" sz="2400" b="1" dirty="0">
                <a:latin typeface="Meiryo UI" panose="020B0604030504040204" pitchFamily="50" charset="-128"/>
                <a:ea typeface="Meiryo UI" panose="020B0604030504040204" pitchFamily="50" charset="-128"/>
              </a:rPr>
              <a:t>１　取組項目</a:t>
            </a:r>
          </a:p>
        </p:txBody>
      </p:sp>
      <p:sp>
        <p:nvSpPr>
          <p:cNvPr id="7" name="ホームベース 6"/>
          <p:cNvSpPr/>
          <p:nvPr/>
        </p:nvSpPr>
        <p:spPr>
          <a:xfrm>
            <a:off x="359388" y="5576776"/>
            <a:ext cx="5695049" cy="49131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３　各部局の効果的な取組みの横展開</a:t>
            </a:r>
          </a:p>
        </p:txBody>
      </p:sp>
      <p:sp>
        <p:nvSpPr>
          <p:cNvPr id="8" name="ホームベース 7"/>
          <p:cNvSpPr/>
          <p:nvPr/>
        </p:nvSpPr>
        <p:spPr>
          <a:xfrm>
            <a:off x="359388" y="2861543"/>
            <a:ext cx="3857767" cy="491319"/>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400" b="1" dirty="0">
                <a:latin typeface="Meiryo UI" panose="020B0604030504040204" pitchFamily="50" charset="-128"/>
                <a:ea typeface="Meiryo UI" panose="020B0604030504040204" pitchFamily="50" charset="-128"/>
              </a:rPr>
              <a:t>２</a:t>
            </a:r>
            <a:r>
              <a:rPr lang="zh-TW" altLang="en-US" sz="2400" b="1" dirty="0">
                <a:latin typeface="Meiryo UI" panose="020B0604030504040204" pitchFamily="50" charset="-128"/>
                <a:ea typeface="Meiryo UI" panose="020B0604030504040204" pitchFamily="50" charset="-128"/>
              </a:rPr>
              <a:t>　</a:t>
            </a:r>
            <a:r>
              <a:rPr lang="ja-JP" altLang="en-US" sz="2400" b="1" dirty="0">
                <a:latin typeface="Meiryo UI" panose="020B0604030504040204" pitchFamily="50" charset="-128"/>
                <a:ea typeface="Meiryo UI" panose="020B0604030504040204" pitchFamily="50" charset="-128"/>
              </a:rPr>
              <a:t>重点取組</a:t>
            </a:r>
            <a:r>
              <a:rPr lang="zh-TW" altLang="en-US" sz="2400" b="1" dirty="0">
                <a:latin typeface="Meiryo UI" panose="020B0604030504040204" pitchFamily="50" charset="-128"/>
                <a:ea typeface="Meiryo UI" panose="020B0604030504040204" pitchFamily="50" charset="-128"/>
              </a:rPr>
              <a:t>項目</a:t>
            </a:r>
          </a:p>
        </p:txBody>
      </p:sp>
      <p:sp>
        <p:nvSpPr>
          <p:cNvPr id="2" name="大かっこ 1"/>
          <p:cNvSpPr/>
          <p:nvPr/>
        </p:nvSpPr>
        <p:spPr>
          <a:xfrm>
            <a:off x="886691" y="2147455"/>
            <a:ext cx="8035636" cy="491045"/>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 name="スライド番号プレースホルダー 3"/>
          <p:cNvSpPr>
            <a:spLocks noGrp="1"/>
          </p:cNvSpPr>
          <p:nvPr>
            <p:ph type="sldNum" sz="quarter" idx="12"/>
          </p:nvPr>
        </p:nvSpPr>
        <p:spPr>
          <a:xfrm>
            <a:off x="7059303" y="6421834"/>
            <a:ext cx="2057400" cy="365125"/>
          </a:xfrm>
        </p:spPr>
        <p:txBody>
          <a:bodyPr/>
          <a:lstStyle/>
          <a:p>
            <a:pPr>
              <a:defRPr/>
            </a:pPr>
            <a:endParaRPr lang="en-US" altLang="ja-JP" dirty="0"/>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2</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33452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350963" y="52388"/>
            <a:ext cx="6442075" cy="436562"/>
          </a:xfrm>
        </p:spPr>
        <p:txBody>
          <a:bodyPr>
            <a:noAutofit/>
          </a:bodyPr>
          <a:lstStyle/>
          <a:p>
            <a:pPr indent="0" algn="ctr" eaLnBrk="1" hangingPunct="1"/>
            <a:r>
              <a:rPr lang="ja-JP" altLang="en-US" sz="2600" b="1" dirty="0">
                <a:solidFill>
                  <a:schemeClr val="bg1"/>
                </a:solidFill>
                <a:ea typeface="HG丸ｺﾞｼｯｸM-PRO" panose="020F0600000000000000" pitchFamily="50" charset="-128"/>
              </a:rPr>
              <a:t>取組体系図</a:t>
            </a:r>
            <a:endParaRPr lang="ja-JP" altLang="en-US" sz="2600" b="1" dirty="0">
              <a:solidFill>
                <a:schemeClr val="bg1"/>
              </a:solidFill>
              <a:latin typeface="HG丸ｺﾞｼｯｸM-PRO" panose="020F0600000000000000" pitchFamily="50" charset="-128"/>
              <a:ea typeface="HG丸ｺﾞｼｯｸM-PRO" panose="020F0600000000000000" pitchFamily="50" charset="-128"/>
            </a:endParaRPr>
          </a:p>
        </p:txBody>
      </p:sp>
      <p:sp>
        <p:nvSpPr>
          <p:cNvPr id="11" name="下矢印吹き出し 10"/>
          <p:cNvSpPr/>
          <p:nvPr/>
        </p:nvSpPr>
        <p:spPr>
          <a:xfrm>
            <a:off x="1227221" y="706084"/>
            <a:ext cx="6707104" cy="1128572"/>
          </a:xfrm>
          <a:prstGeom prst="downArrowCallout">
            <a:avLst>
              <a:gd name="adj1" fmla="val 25000"/>
              <a:gd name="adj2" fmla="val 25000"/>
              <a:gd name="adj3" fmla="val 16471"/>
              <a:gd name="adj4" fmla="val 74571"/>
            </a:avLst>
          </a:prstGeom>
          <a:solidFill>
            <a:srgbClr val="1F497D">
              <a:lumMod val="75000"/>
            </a:srgbClr>
          </a:solidFill>
          <a:ln w="9525" cap="flat" cmpd="sng" algn="ctr">
            <a:noFill/>
            <a:prstDash val="solid"/>
          </a:ln>
          <a:effectLst/>
        </p:spPr>
        <p:txBody>
          <a:bodyPr anchor="ctr"/>
          <a:lstStyle/>
          <a:p>
            <a:pPr algn="ctr" eaLnBrk="1" fontAlgn="auto" hangingPunct="1">
              <a:spcBef>
                <a:spcPts val="0"/>
              </a:spcBef>
              <a:spcAft>
                <a:spcPts val="0"/>
              </a:spcAft>
              <a:defRPr/>
            </a:pPr>
            <a:r>
              <a:rPr kumimoji="0" lang="ja-JP" altLang="en-US" sz="1300" kern="0" dirty="0">
                <a:solidFill>
                  <a:prstClr val="white"/>
                </a:solidFill>
                <a:latin typeface="ＭＳ Ｐゴシック" panose="020B0600070205080204" pitchFamily="50" charset="-128"/>
                <a:ea typeface="ＭＳ Ｐゴシック" panose="020B0600070205080204" pitchFamily="50" charset="-128"/>
              </a:rPr>
              <a:t>仕事の質を高め組織パフォーマンスの最大化を図りつつ</a:t>
            </a:r>
            <a:endParaRPr kumimoji="0" lang="en-US" altLang="ja-JP" sz="1300" kern="0" dirty="0">
              <a:solidFill>
                <a:prstClr val="white"/>
              </a:solidFill>
              <a:latin typeface="ＭＳ Ｐゴシック" panose="020B0600070205080204" pitchFamily="50" charset="-128"/>
              <a:ea typeface="ＭＳ Ｐゴシック" panose="020B0600070205080204" pitchFamily="50" charset="-128"/>
            </a:endParaRPr>
          </a:p>
          <a:p>
            <a:pPr algn="ctr">
              <a:defRPr/>
            </a:pPr>
            <a:r>
              <a:rPr kumimoji="0" lang="ja-JP" altLang="en-US" sz="1300" kern="0" dirty="0">
                <a:solidFill>
                  <a:prstClr val="white"/>
                </a:solidFill>
                <a:latin typeface="ＭＳ Ｐゴシック" panose="020B0600070205080204" pitchFamily="50" charset="-128"/>
                <a:ea typeface="ＭＳ Ｐゴシック" panose="020B0600070205080204" pitchFamily="50" charset="-128"/>
              </a:rPr>
              <a:t>職員の心身の健康確保・ワークライフバランス・女性活躍の促進等を加速させるとともに、</a:t>
            </a:r>
            <a:endParaRPr kumimoji="0" lang="en-US" altLang="ja-JP" sz="1300" kern="0" dirty="0">
              <a:solidFill>
                <a:prstClr val="white"/>
              </a:solidFill>
              <a:latin typeface="ＭＳ Ｐゴシック" panose="020B0600070205080204" pitchFamily="50" charset="-128"/>
              <a:ea typeface="ＭＳ Ｐゴシック" panose="020B0600070205080204" pitchFamily="50" charset="-128"/>
            </a:endParaRPr>
          </a:p>
          <a:p>
            <a:pPr algn="ctr">
              <a:defRPr/>
            </a:pPr>
            <a:r>
              <a:rPr kumimoji="0" lang="ja-JP" altLang="en-US" sz="1300" kern="0" dirty="0">
                <a:solidFill>
                  <a:schemeClr val="bg1"/>
                </a:solidFill>
                <a:latin typeface="ＭＳ Ｐゴシック" panose="020B0600070205080204" pitchFamily="50" charset="-128"/>
                <a:ea typeface="ＭＳ Ｐゴシック" panose="020B0600070205080204" pitchFamily="50" charset="-128"/>
              </a:rPr>
              <a:t>新型コロナウイルス感染症への対応を踏まえた「新しい生活様式」を実践するため、</a:t>
            </a:r>
            <a:endParaRPr kumimoji="0" lang="en-US" altLang="ja-JP" sz="1300" kern="0" dirty="0">
              <a:solidFill>
                <a:schemeClr val="bg1"/>
              </a:solidFill>
              <a:latin typeface="ＭＳ Ｐゴシック" panose="020B0600070205080204" pitchFamily="50" charset="-128"/>
              <a:ea typeface="ＭＳ Ｐゴシック" panose="020B0600070205080204" pitchFamily="50" charset="-128"/>
            </a:endParaRPr>
          </a:p>
          <a:p>
            <a:pPr algn="ctr" eaLnBrk="1" fontAlgn="auto" hangingPunct="1">
              <a:spcBef>
                <a:spcPts val="0"/>
              </a:spcBef>
              <a:spcAft>
                <a:spcPts val="0"/>
              </a:spcAft>
              <a:defRPr/>
            </a:pPr>
            <a:r>
              <a:rPr kumimoji="0" lang="ja-JP" altLang="en-US" sz="1300" kern="0" dirty="0">
                <a:solidFill>
                  <a:prstClr val="white"/>
                </a:solidFill>
                <a:latin typeface="ＭＳ Ｐゴシック" panose="020B0600070205080204" pitchFamily="50" charset="-128"/>
                <a:ea typeface="ＭＳ Ｐゴシック" panose="020B0600070205080204" pitchFamily="50" charset="-128"/>
              </a:rPr>
              <a:t>大阪府独自の働き方改革に取り組む</a:t>
            </a:r>
          </a:p>
        </p:txBody>
      </p:sp>
      <p:sp>
        <p:nvSpPr>
          <p:cNvPr id="21" name="正方形/長方形 20"/>
          <p:cNvSpPr/>
          <p:nvPr/>
        </p:nvSpPr>
        <p:spPr>
          <a:xfrm>
            <a:off x="257174" y="1865902"/>
            <a:ext cx="8641165" cy="2927634"/>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defRPr/>
            </a:pPr>
            <a:endParaRPr lang="en-US" altLang="ja-JP" sz="1400" dirty="0">
              <a:latin typeface="Meiryo UI" panose="020B0604030504040204" pitchFamily="50" charset="-128"/>
              <a:ea typeface="Meiryo UI" panose="020B0604030504040204" pitchFamily="50" charset="-128"/>
            </a:endParaRPr>
          </a:p>
          <a:p>
            <a:pPr>
              <a:defRPr/>
            </a:pPr>
            <a:endParaRPr lang="en-US" altLang="ja-JP" sz="1400" dirty="0">
              <a:latin typeface="Meiryo UI" panose="020B0604030504040204" pitchFamily="50" charset="-128"/>
              <a:ea typeface="Meiryo UI" panose="020B0604030504040204" pitchFamily="50" charset="-128"/>
            </a:endParaRPr>
          </a:p>
        </p:txBody>
      </p:sp>
      <p:sp>
        <p:nvSpPr>
          <p:cNvPr id="22" name="正方形/長方形 21"/>
          <p:cNvSpPr/>
          <p:nvPr/>
        </p:nvSpPr>
        <p:spPr>
          <a:xfrm>
            <a:off x="238185" y="4995014"/>
            <a:ext cx="8641164" cy="1498876"/>
          </a:xfrm>
          <a:prstGeom prst="rect">
            <a:avLst/>
          </a:prstGeom>
          <a:solidFill>
            <a:srgbClr val="FFFF00"/>
          </a:solidFill>
        </p:spPr>
        <p:style>
          <a:lnRef idx="2">
            <a:schemeClr val="accent6"/>
          </a:lnRef>
          <a:fillRef idx="1">
            <a:schemeClr val="lt1"/>
          </a:fillRef>
          <a:effectRef idx="0">
            <a:schemeClr val="accent6"/>
          </a:effectRef>
          <a:fontRef idx="minor">
            <a:schemeClr val="dk1"/>
          </a:fontRef>
        </p:style>
        <p:txBody>
          <a:bodyPr anchor="ctr"/>
          <a:lstStyle/>
          <a:p>
            <a:pPr>
              <a:defRPr/>
            </a:pPr>
            <a:endParaRPr lang="en-US" altLang="ja-JP" sz="1400" dirty="0">
              <a:latin typeface="Meiryo UI" panose="020B0604030504040204" pitchFamily="50" charset="-128"/>
              <a:ea typeface="Meiryo UI" panose="020B0604030504040204" pitchFamily="50" charset="-128"/>
            </a:endParaRPr>
          </a:p>
          <a:p>
            <a:pPr algn="ctr">
              <a:defRPr/>
            </a:pPr>
            <a:r>
              <a:rPr lang="ja-JP" altLang="en-US" sz="1600" dirty="0">
                <a:latin typeface="Meiryo UI" panose="020B0604030504040204" pitchFamily="50" charset="-128"/>
                <a:ea typeface="Meiryo UI" panose="020B0604030504040204" pitchFamily="50" charset="-128"/>
              </a:rPr>
              <a:t>　　　　　　　</a:t>
            </a:r>
            <a:endParaRPr lang="en-US" altLang="ja-JP" sz="1600" dirty="0">
              <a:latin typeface="Meiryo UI" panose="020B0604030504040204" pitchFamily="50" charset="-128"/>
              <a:ea typeface="Meiryo UI" panose="020B0604030504040204" pitchFamily="50" charset="-128"/>
            </a:endParaRPr>
          </a:p>
        </p:txBody>
      </p:sp>
      <p:sp>
        <p:nvSpPr>
          <p:cNvPr id="26" name="額縁 25"/>
          <p:cNvSpPr/>
          <p:nvPr/>
        </p:nvSpPr>
        <p:spPr>
          <a:xfrm>
            <a:off x="506413" y="4839568"/>
            <a:ext cx="2187575" cy="358846"/>
          </a:xfrm>
          <a:prstGeom prst="bevel">
            <a:avLst/>
          </a:prstGeom>
          <a:solidFill>
            <a:srgbClr val="1F497D">
              <a:lumMod val="75000"/>
            </a:srgbClr>
          </a:solidFill>
          <a:ln w="9525" cap="flat" cmpd="sng" algn="ctr">
            <a:noFill/>
            <a:prstDash val="solid"/>
          </a:ln>
          <a:effectLst/>
        </p:spPr>
        <p:txBody>
          <a:bodyPr anchor="ctr"/>
          <a:lstStyle/>
          <a:p>
            <a:pPr algn="ctr" eaLnBrk="1" fontAlgn="auto" hangingPunct="1">
              <a:spcBef>
                <a:spcPts val="0"/>
              </a:spcBef>
              <a:spcAft>
                <a:spcPts val="0"/>
              </a:spcAft>
              <a:defRPr/>
            </a:pPr>
            <a:r>
              <a:rPr kumimoji="0" lang="ja-JP" altLang="en-US" sz="1400" b="1" kern="0" dirty="0">
                <a:solidFill>
                  <a:prstClr val="white"/>
                </a:solidFill>
                <a:latin typeface="ＭＳ ゴシック" panose="020B0609070205080204" pitchFamily="49" charset="-128"/>
                <a:ea typeface="ＭＳ ゴシック" panose="020B0609070205080204" pitchFamily="49" charset="-128"/>
              </a:rPr>
              <a:t>柔軟な働き方</a:t>
            </a:r>
            <a:r>
              <a:rPr kumimoji="0" lang="ja-JP" altLang="en-US" sz="1400" b="1" kern="0" dirty="0">
                <a:solidFill>
                  <a:schemeClr val="bg1"/>
                </a:solidFill>
                <a:latin typeface="ＭＳ ゴシック" panose="020B0609070205080204" pitchFamily="49" charset="-128"/>
                <a:ea typeface="ＭＳ ゴシック" panose="020B0609070205080204" pitchFamily="49" charset="-128"/>
              </a:rPr>
              <a:t>の実施</a:t>
            </a:r>
          </a:p>
        </p:txBody>
      </p:sp>
      <p:sp>
        <p:nvSpPr>
          <p:cNvPr id="27" name="額縁 26"/>
          <p:cNvSpPr/>
          <p:nvPr/>
        </p:nvSpPr>
        <p:spPr>
          <a:xfrm>
            <a:off x="506413" y="1591674"/>
            <a:ext cx="2187575" cy="399166"/>
          </a:xfrm>
          <a:prstGeom prst="bevel">
            <a:avLst/>
          </a:prstGeom>
          <a:solidFill>
            <a:srgbClr val="1F497D">
              <a:lumMod val="75000"/>
            </a:srgbClr>
          </a:solidFill>
          <a:ln w="9525" cap="flat" cmpd="sng" algn="ctr">
            <a:noFill/>
            <a:prstDash val="solid"/>
          </a:ln>
          <a:effectLst/>
        </p:spPr>
        <p:txBody>
          <a:bodyPr anchor="ctr"/>
          <a:lstStyle/>
          <a:p>
            <a:pPr algn="ctr" eaLnBrk="1" fontAlgn="auto" hangingPunct="1">
              <a:spcBef>
                <a:spcPts val="0"/>
              </a:spcBef>
              <a:spcAft>
                <a:spcPts val="0"/>
              </a:spcAft>
              <a:defRPr/>
            </a:pPr>
            <a:r>
              <a:rPr kumimoji="0" lang="ja-JP" altLang="en-US" sz="1400" b="1" kern="0" dirty="0">
                <a:solidFill>
                  <a:prstClr val="white"/>
                </a:solidFill>
                <a:latin typeface="ＭＳ ゴシック" panose="020B0609070205080204" pitchFamily="49" charset="-128"/>
                <a:ea typeface="ＭＳ ゴシック" panose="020B0609070205080204" pitchFamily="49" charset="-128"/>
              </a:rPr>
              <a:t>組織風土改革</a:t>
            </a:r>
          </a:p>
        </p:txBody>
      </p:sp>
      <p:sp>
        <p:nvSpPr>
          <p:cNvPr id="29" name="正方形/長方形 28"/>
          <p:cNvSpPr/>
          <p:nvPr/>
        </p:nvSpPr>
        <p:spPr>
          <a:xfrm>
            <a:off x="3436697" y="2161043"/>
            <a:ext cx="5328742" cy="2432526"/>
          </a:xfrm>
          <a:prstGeom prst="rect">
            <a:avLst/>
          </a:prstGeom>
        </p:spPr>
        <p:style>
          <a:lnRef idx="2">
            <a:schemeClr val="accent6"/>
          </a:lnRef>
          <a:fillRef idx="1">
            <a:schemeClr val="lt1"/>
          </a:fillRef>
          <a:effectRef idx="0">
            <a:schemeClr val="accent6"/>
          </a:effectRef>
          <a:fontRef idx="minor">
            <a:schemeClr val="dk1"/>
          </a:fontRef>
        </p:style>
        <p:txBody>
          <a:bodyPr anchor="t" anchorCtr="0"/>
          <a:lstStyle/>
          <a:p>
            <a:pPr>
              <a:defRPr/>
            </a:pPr>
            <a:endParaRPr lang="en-US" altLang="ja-JP" sz="1400" dirty="0">
              <a:latin typeface="Meiryo UI" panose="020B0604030504040204" pitchFamily="50" charset="-128"/>
              <a:ea typeface="Meiryo UI" panose="020B0604030504040204" pitchFamily="50" charset="-128"/>
            </a:endParaRPr>
          </a:p>
          <a:p>
            <a:pPr>
              <a:lnSpc>
                <a:spcPts val="2400"/>
              </a:lnSpc>
              <a:defRPr/>
            </a:pP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・パソコン一斉</a:t>
            </a:r>
            <a:r>
              <a:rPr lang="ja-JP" altLang="en-US" sz="1400" dirty="0">
                <a:solidFill>
                  <a:schemeClr val="tx1"/>
                </a:solidFill>
                <a:latin typeface="Meiryo UI" panose="020B0604030504040204" pitchFamily="50" charset="-128"/>
                <a:ea typeface="Meiryo UI" panose="020B0604030504040204" pitchFamily="50" charset="-128"/>
              </a:rPr>
              <a:t>シャットダウンシステム</a:t>
            </a:r>
            <a:endParaRPr lang="en-US" altLang="ja-JP" sz="1400" dirty="0">
              <a:solidFill>
                <a:schemeClr val="tx1"/>
              </a:solidFill>
              <a:latin typeface="Meiryo UI" panose="020B0604030504040204" pitchFamily="50" charset="-128"/>
              <a:ea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rPr>
              <a:t>　の構築</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重点</a:t>
            </a:r>
            <a:r>
              <a:rPr lang="en-US" altLang="ja-JP" sz="1400" dirty="0">
                <a:solidFill>
                  <a:schemeClr val="tx1"/>
                </a:solidFill>
                <a:latin typeface="Meiryo UI" panose="020B0604030504040204" pitchFamily="50" charset="-128"/>
                <a:ea typeface="Meiryo UI" panose="020B0604030504040204" pitchFamily="50" charset="-128"/>
              </a:rPr>
              <a:t>】</a:t>
            </a:r>
          </a:p>
          <a:p>
            <a:pPr>
              <a:defRPr/>
            </a:pPr>
            <a:endParaRPr lang="en-US" altLang="ja-JP" sz="20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・時間外勤務の見える化</a:t>
            </a:r>
            <a:endParaRPr lang="en-US" altLang="ja-JP" sz="1400" dirty="0">
              <a:latin typeface="Meiryo UI" panose="020B0604030504040204" pitchFamily="50" charset="-128"/>
              <a:ea typeface="Meiryo UI" panose="020B0604030504040204" pitchFamily="50" charset="-128"/>
            </a:endParaRPr>
          </a:p>
          <a:p>
            <a:pPr>
              <a:defRPr/>
            </a:pPr>
            <a:endParaRPr lang="en-US" altLang="ja-JP"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・年次休暇の取得促進</a:t>
            </a:r>
            <a:endParaRPr lang="en-US" altLang="ja-JP" sz="1400" dirty="0">
              <a:latin typeface="Meiryo UI" panose="020B0604030504040204" pitchFamily="50" charset="-128"/>
              <a:ea typeface="Meiryo UI" panose="020B0604030504040204" pitchFamily="50" charset="-128"/>
            </a:endParaRPr>
          </a:p>
        </p:txBody>
      </p:sp>
      <p:sp>
        <p:nvSpPr>
          <p:cNvPr id="34" name="正方形/長方形 33"/>
          <p:cNvSpPr/>
          <p:nvPr/>
        </p:nvSpPr>
        <p:spPr>
          <a:xfrm>
            <a:off x="409679" y="2146242"/>
            <a:ext cx="2837380" cy="1226087"/>
          </a:xfrm>
          <a:prstGeom prst="rect">
            <a:avLst/>
          </a:prstGeom>
        </p:spPr>
        <p:style>
          <a:lnRef idx="2">
            <a:schemeClr val="accent6"/>
          </a:lnRef>
          <a:fillRef idx="1">
            <a:schemeClr val="lt1"/>
          </a:fillRef>
          <a:effectRef idx="0">
            <a:schemeClr val="accent6"/>
          </a:effectRef>
          <a:fontRef idx="minor">
            <a:schemeClr val="dk1"/>
          </a:fontRef>
        </p:style>
        <p:txBody>
          <a:bodyPr anchor="t"/>
          <a:lstStyle/>
          <a:p>
            <a:pPr>
              <a:defRPr/>
            </a:pPr>
            <a:endParaRPr lang="en-US" altLang="ja-JP" sz="1400" dirty="0">
              <a:solidFill>
                <a:schemeClr val="tx1"/>
              </a:solidFill>
              <a:latin typeface="Meiryo UI" panose="020B0604030504040204" pitchFamily="50" charset="-128"/>
              <a:ea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rPr>
              <a:t>・イクボス運動の展開</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800"/>
              </a:lnSpc>
              <a:defRPr/>
            </a:pPr>
            <a:endParaRPr lang="en-US" altLang="ja-JP" sz="800" dirty="0">
              <a:solidFill>
                <a:schemeClr val="tx1"/>
              </a:solidFill>
              <a:latin typeface="Meiryo UI" panose="020B0604030504040204" pitchFamily="50" charset="-128"/>
              <a:ea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rPr>
              <a:t>・上司のマネジメント力の発揮</a:t>
            </a:r>
            <a:endParaRPr lang="en-US" altLang="ja-JP" sz="1400" dirty="0">
              <a:solidFill>
                <a:schemeClr val="tx1"/>
              </a:solidFill>
              <a:latin typeface="Meiryo UI" panose="020B0604030504040204" pitchFamily="50" charset="-128"/>
              <a:ea typeface="Meiryo UI" panose="020B0604030504040204" pitchFamily="50" charset="-128"/>
            </a:endParaRPr>
          </a:p>
          <a:p>
            <a:pPr>
              <a:lnSpc>
                <a:spcPts val="800"/>
              </a:lnSpc>
              <a:defRPr/>
            </a:pPr>
            <a:endParaRPr lang="en-US" altLang="ja-JP" sz="8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グループ長等のマネジメント力の向上</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5" name="角丸四角形 34"/>
          <p:cNvSpPr/>
          <p:nvPr/>
        </p:nvSpPr>
        <p:spPr>
          <a:xfrm>
            <a:off x="663977" y="2056481"/>
            <a:ext cx="2187330" cy="295304"/>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latin typeface="ＭＳ Ｐゴシック" panose="020B0600070205080204" pitchFamily="50" charset="-128"/>
                <a:ea typeface="ＭＳ Ｐゴシック" panose="020B0600070205080204" pitchFamily="50" charset="-128"/>
              </a:rPr>
              <a:t>上司の働き方を変える</a:t>
            </a:r>
          </a:p>
        </p:txBody>
      </p:sp>
      <p:sp>
        <p:nvSpPr>
          <p:cNvPr id="36" name="角丸四角形 35"/>
          <p:cNvSpPr/>
          <p:nvPr/>
        </p:nvSpPr>
        <p:spPr>
          <a:xfrm>
            <a:off x="3557124" y="2031238"/>
            <a:ext cx="2276038" cy="295304"/>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latin typeface="ＭＳ Ｐゴシック" panose="020B0600070205080204" pitchFamily="50" charset="-128"/>
                <a:ea typeface="ＭＳ Ｐゴシック" panose="020B0600070205080204" pitchFamily="50" charset="-128"/>
              </a:rPr>
              <a:t>職員の意識改革</a:t>
            </a:r>
          </a:p>
        </p:txBody>
      </p:sp>
      <p:sp>
        <p:nvSpPr>
          <p:cNvPr id="18" name="正方形/長方形 17"/>
          <p:cNvSpPr/>
          <p:nvPr/>
        </p:nvSpPr>
        <p:spPr>
          <a:xfrm>
            <a:off x="0" y="-3349"/>
            <a:ext cx="9143999"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800" b="1" dirty="0">
                <a:latin typeface="+mn-ea"/>
              </a:rPr>
              <a:t>リニューアルバージョンの全体像</a:t>
            </a:r>
            <a:endParaRPr lang="ja-JP" altLang="ja-JP" sz="2800" b="1" dirty="0">
              <a:latin typeface="+mn-ea"/>
            </a:endParaRPr>
          </a:p>
        </p:txBody>
      </p:sp>
      <p:sp>
        <p:nvSpPr>
          <p:cNvPr id="24" name="正方形/長方形 23"/>
          <p:cNvSpPr/>
          <p:nvPr/>
        </p:nvSpPr>
        <p:spPr>
          <a:xfrm>
            <a:off x="409679" y="3580307"/>
            <a:ext cx="2853624" cy="1043633"/>
          </a:xfrm>
          <a:prstGeom prst="rect">
            <a:avLst/>
          </a:prstGeom>
        </p:spPr>
        <p:style>
          <a:lnRef idx="2">
            <a:schemeClr val="accent6"/>
          </a:lnRef>
          <a:fillRef idx="1">
            <a:schemeClr val="lt1"/>
          </a:fillRef>
          <a:effectRef idx="0">
            <a:schemeClr val="accent6"/>
          </a:effectRef>
          <a:fontRef idx="minor">
            <a:schemeClr val="dk1"/>
          </a:fontRef>
        </p:style>
        <p:txBody>
          <a:bodyPr anchor="ctr"/>
          <a:lstStyle/>
          <a:p>
            <a:pPr>
              <a:lnSpc>
                <a:spcPts val="800"/>
              </a:lnSpc>
              <a:defRPr/>
            </a:pP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ＡＩ・ＲＰＡを活用した業務の</a:t>
            </a:r>
            <a:endParaRPr lang="en-US" altLang="ja-JP" sz="1400" dirty="0">
              <a:solidFill>
                <a:schemeClr val="tx1"/>
              </a:solidFill>
              <a:latin typeface="Meiryo UI" panose="020B0604030504040204" pitchFamily="50" charset="-128"/>
              <a:ea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rPr>
              <a:t>　効率化</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重点</a:t>
            </a:r>
            <a:r>
              <a:rPr lang="en-US" altLang="ja-JP" sz="1400" dirty="0">
                <a:solidFill>
                  <a:schemeClr val="tx1"/>
                </a:solidFill>
                <a:latin typeface="Meiryo UI" panose="020B0604030504040204" pitchFamily="50" charset="-128"/>
                <a:ea typeface="Meiryo UI" panose="020B0604030504040204" pitchFamily="50" charset="-128"/>
              </a:rPr>
              <a:t>】</a:t>
            </a:r>
          </a:p>
          <a:p>
            <a:pPr>
              <a:lnSpc>
                <a:spcPts val="800"/>
              </a:lnSpc>
              <a:defRPr/>
            </a:pPr>
            <a:endParaRPr lang="en-US" altLang="ja-JP" sz="1400" dirty="0">
              <a:solidFill>
                <a:schemeClr val="tx1"/>
              </a:solidFill>
              <a:latin typeface="Meiryo UI" panose="020B0604030504040204" pitchFamily="50" charset="-128"/>
              <a:ea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rPr>
              <a:t>・会議の効率化</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重点</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（再掲）</a:t>
            </a: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37" name="角丸四角形 36"/>
          <p:cNvSpPr/>
          <p:nvPr/>
        </p:nvSpPr>
        <p:spPr>
          <a:xfrm>
            <a:off x="571537" y="3449731"/>
            <a:ext cx="2221414" cy="304022"/>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latin typeface="ＭＳ Ｐゴシック" panose="020B0600070205080204" pitchFamily="50" charset="-128"/>
                <a:ea typeface="ＭＳ Ｐゴシック" panose="020B0600070205080204" pitchFamily="50" charset="-128"/>
              </a:rPr>
              <a:t>ＩＴ活用による業務</a:t>
            </a:r>
            <a:r>
              <a:rPr lang="ja-JP" altLang="en-US" sz="1400" b="1" dirty="0">
                <a:solidFill>
                  <a:schemeClr val="bg1"/>
                </a:solidFill>
                <a:latin typeface="ＭＳ Ｐゴシック" panose="020B0600070205080204" pitchFamily="50" charset="-128"/>
                <a:ea typeface="ＭＳ Ｐゴシック" panose="020B0600070205080204" pitchFamily="50" charset="-128"/>
              </a:rPr>
              <a:t>効率化</a:t>
            </a:r>
          </a:p>
        </p:txBody>
      </p:sp>
      <p:sp>
        <p:nvSpPr>
          <p:cNvPr id="31" name="正方形/長方形 30"/>
          <p:cNvSpPr/>
          <p:nvPr/>
        </p:nvSpPr>
        <p:spPr>
          <a:xfrm>
            <a:off x="958645" y="5262348"/>
            <a:ext cx="7111239" cy="1086514"/>
          </a:xfrm>
          <a:prstGeom prst="rect">
            <a:avLst/>
          </a:prstGeom>
        </p:spPr>
        <p:style>
          <a:lnRef idx="2">
            <a:schemeClr val="accent6"/>
          </a:lnRef>
          <a:fillRef idx="1">
            <a:schemeClr val="lt1"/>
          </a:fillRef>
          <a:effectRef idx="0">
            <a:schemeClr val="accent6"/>
          </a:effectRef>
          <a:fontRef idx="minor">
            <a:schemeClr val="dk1"/>
          </a:fontRef>
        </p:style>
        <p:txBody>
          <a:bodyPr anchor="t"/>
          <a:lstStyle/>
          <a:p>
            <a:pPr>
              <a:defRPr/>
            </a:pPr>
            <a:endParaRPr lang="en-US" altLang="ja-JP" sz="1400" dirty="0">
              <a:solidFill>
                <a:schemeClr val="tx1"/>
              </a:solidFill>
              <a:latin typeface="Meiryo UI" panose="020B0604030504040204" pitchFamily="50" charset="-128"/>
              <a:ea typeface="Meiryo UI" panose="020B0604030504040204" pitchFamily="50" charset="-128"/>
            </a:endParaRPr>
          </a:p>
          <a:p>
            <a:pPr>
              <a:defRPr/>
            </a:pPr>
            <a:r>
              <a:rPr lang="ja-JP" altLang="en-US" sz="1400" dirty="0">
                <a:solidFill>
                  <a:schemeClr val="tx1"/>
                </a:solidFill>
                <a:latin typeface="Meiryo UI" panose="020B0604030504040204" pitchFamily="50" charset="-128"/>
                <a:ea typeface="Meiryo UI" panose="020B0604030504040204" pitchFamily="50" charset="-128"/>
              </a:rPr>
              <a:t>　　　　　　　・勤務時間の柔軟化</a:t>
            </a:r>
            <a:r>
              <a:rPr lang="en-US" altLang="ja-JP" sz="1400" dirty="0">
                <a:solidFill>
                  <a:schemeClr val="tx1"/>
                </a:solidFill>
                <a:latin typeface="Meiryo UI" panose="020B0604030504040204" pitchFamily="50" charset="-128"/>
                <a:ea typeface="Meiryo UI" panose="020B0604030504040204" pitchFamily="50" charset="-128"/>
              </a:rPr>
              <a:t>【</a:t>
            </a:r>
            <a:r>
              <a:rPr lang="ja-JP" altLang="en-US" sz="1400" dirty="0">
                <a:solidFill>
                  <a:schemeClr val="tx1"/>
                </a:solidFill>
                <a:latin typeface="Meiryo UI" panose="020B0604030504040204" pitchFamily="50" charset="-128"/>
                <a:ea typeface="Meiryo UI" panose="020B0604030504040204" pitchFamily="50" charset="-128"/>
              </a:rPr>
              <a:t>重点</a:t>
            </a:r>
            <a:r>
              <a:rPr lang="en-US" altLang="ja-JP" sz="1400" dirty="0">
                <a:solidFill>
                  <a:schemeClr val="tx1"/>
                </a:solidFill>
                <a:latin typeface="Meiryo UI" panose="020B0604030504040204" pitchFamily="50" charset="-128"/>
                <a:ea typeface="Meiryo UI" panose="020B0604030504040204" pitchFamily="50" charset="-128"/>
              </a:rPr>
              <a:t>】</a:t>
            </a:r>
          </a:p>
        </p:txBody>
      </p:sp>
      <p:sp>
        <p:nvSpPr>
          <p:cNvPr id="32" name="角丸四角形 31"/>
          <p:cNvSpPr/>
          <p:nvPr/>
        </p:nvSpPr>
        <p:spPr>
          <a:xfrm>
            <a:off x="3322689" y="5085483"/>
            <a:ext cx="2276038" cy="295304"/>
          </a:xfrm>
          <a:prstGeom prst="roundRect">
            <a:avLst/>
          </a:prstGeom>
          <a:solidFill>
            <a:srgbClr val="00CC99"/>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ja-JP" altLang="en-US" sz="1400" b="1" dirty="0">
                <a:latin typeface="ＭＳ Ｐゴシック" panose="020B0600070205080204" pitchFamily="50" charset="-128"/>
                <a:ea typeface="ＭＳ Ｐゴシック" panose="020B0600070205080204" pitchFamily="50" charset="-128"/>
              </a:rPr>
              <a:t>新しい生活様式の実践</a:t>
            </a:r>
          </a:p>
        </p:txBody>
      </p:sp>
      <p:sp>
        <p:nvSpPr>
          <p:cNvPr id="2" name="正方形/長方形 1"/>
          <p:cNvSpPr/>
          <p:nvPr/>
        </p:nvSpPr>
        <p:spPr>
          <a:xfrm>
            <a:off x="6101068" y="2695678"/>
            <a:ext cx="2653027" cy="1508105"/>
          </a:xfrm>
          <a:prstGeom prst="rect">
            <a:avLst/>
          </a:prstGeom>
        </p:spPr>
        <p:txBody>
          <a:bodyPr wrap="square">
            <a:spAutoFit/>
          </a:bodyPr>
          <a:lstStyle/>
          <a:p>
            <a:pPr>
              <a:defRPr/>
            </a:pPr>
            <a:r>
              <a:rPr lang="ja-JP" altLang="en-US" sz="1400" dirty="0">
                <a:latin typeface="Meiryo UI" panose="020B0604030504040204" pitchFamily="50" charset="-128"/>
                <a:ea typeface="Meiryo UI" panose="020B0604030504040204" pitchFamily="50" charset="-128"/>
              </a:rPr>
              <a:t>・定時退庁の取組み</a:t>
            </a:r>
            <a:endParaRPr lang="en-US" altLang="ja-JP" sz="600" dirty="0">
              <a:latin typeface="Meiryo UI" panose="020B0604030504040204" pitchFamily="50" charset="-128"/>
              <a:ea typeface="Meiryo UI" panose="020B0604030504040204" pitchFamily="50" charset="-128"/>
            </a:endParaRPr>
          </a:p>
          <a:p>
            <a:pPr>
              <a:defRPr/>
            </a:pPr>
            <a:endParaRPr lang="en-US" altLang="ja-JP" dirty="0">
              <a:latin typeface="Meiryo UI" panose="020B0604030504040204" pitchFamily="50" charset="-128"/>
              <a:ea typeface="Meiryo UI" panose="020B0604030504040204" pitchFamily="50" charset="-128"/>
            </a:endParaRPr>
          </a:p>
          <a:p>
            <a:pPr>
              <a:defRPr/>
            </a:pPr>
            <a:endParaRPr lang="en-US" altLang="ja-JP"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・過重労働ゼロに向けた改善措置</a:t>
            </a:r>
            <a:endParaRPr lang="en-US" altLang="ja-JP" sz="1400" dirty="0">
              <a:latin typeface="Meiryo UI" panose="020B0604030504040204" pitchFamily="50" charset="-128"/>
              <a:ea typeface="Meiryo UI" panose="020B0604030504040204" pitchFamily="50" charset="-128"/>
            </a:endParaRPr>
          </a:p>
          <a:p>
            <a:pPr>
              <a:defRPr/>
            </a:pPr>
            <a:endParaRPr lang="en-US" altLang="ja-JP"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・キャリア形成に対する支援</a:t>
            </a:r>
            <a:endParaRPr lang="en-US" altLang="ja-JP" sz="1400" dirty="0">
              <a:latin typeface="Meiryo UI" panose="020B0604030504040204" pitchFamily="50" charset="-128"/>
              <a:ea typeface="Meiryo UI" panose="020B0604030504040204" pitchFamily="50" charset="-128"/>
            </a:endParaRPr>
          </a:p>
        </p:txBody>
      </p:sp>
      <p:sp>
        <p:nvSpPr>
          <p:cNvPr id="28" name="正方形/長方形 27"/>
          <p:cNvSpPr/>
          <p:nvPr/>
        </p:nvSpPr>
        <p:spPr>
          <a:xfrm>
            <a:off x="4938627" y="5401026"/>
            <a:ext cx="3183051" cy="954107"/>
          </a:xfrm>
          <a:prstGeom prst="rect">
            <a:avLst/>
          </a:prstGeom>
        </p:spPr>
        <p:txBody>
          <a:bodyPr wrap="square">
            <a:spAutoFit/>
          </a:bodyPr>
          <a:lstStyle/>
          <a:p>
            <a:pPr>
              <a:defRPr/>
            </a:pP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テレワーク</a:t>
            </a:r>
            <a:r>
              <a:rPr lang="en-US" altLang="ja-JP" sz="1400" dirty="0">
                <a:latin typeface="Meiryo UI" panose="020B0604030504040204" pitchFamily="50" charset="-128"/>
                <a:ea typeface="Meiryo UI" panose="020B0604030504040204" pitchFamily="50" charset="-128"/>
              </a:rPr>
              <a:t>》</a:t>
            </a:r>
          </a:p>
          <a:p>
            <a:pPr>
              <a:defRPr/>
            </a:pPr>
            <a:r>
              <a:rPr lang="ja-JP" altLang="en-US" sz="1400" dirty="0">
                <a:latin typeface="Meiryo UI" panose="020B0604030504040204" pitchFamily="50" charset="-128"/>
                <a:ea typeface="Meiryo UI" panose="020B0604030504040204" pitchFamily="50" charset="-128"/>
              </a:rPr>
              <a:t>・在宅勤務の定着</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a:t>
            </a:r>
            <a:r>
              <a:rPr lang="en-US" altLang="ja-JP" sz="1400" dirty="0">
                <a:latin typeface="Meiryo UI" panose="020B0604030504040204" pitchFamily="50" charset="-128"/>
                <a:ea typeface="Meiryo UI" panose="020B0604030504040204" pitchFamily="50" charset="-128"/>
              </a:rPr>
              <a:t>】</a:t>
            </a:r>
          </a:p>
          <a:p>
            <a:pPr>
              <a:defRPr/>
            </a:pPr>
            <a:r>
              <a:rPr lang="ja-JP" altLang="en-US" sz="1400" dirty="0">
                <a:latin typeface="Meiryo UI" panose="020B0604030504040204" pitchFamily="50" charset="-128"/>
                <a:ea typeface="Meiryo UI" panose="020B0604030504040204" pitchFamily="50" charset="-128"/>
              </a:rPr>
              <a:t>・モバイルワークの推進</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a:t>
            </a:r>
            <a:r>
              <a:rPr lang="en-US" altLang="ja-JP" sz="1400" dirty="0">
                <a:latin typeface="Meiryo UI" panose="020B0604030504040204" pitchFamily="50" charset="-128"/>
                <a:ea typeface="Meiryo UI" panose="020B0604030504040204" pitchFamily="50" charset="-128"/>
              </a:rPr>
              <a:t>】</a:t>
            </a:r>
          </a:p>
          <a:p>
            <a:pPr>
              <a:defRPr/>
            </a:pPr>
            <a:r>
              <a:rPr lang="ja-JP" altLang="en-US" sz="1400" dirty="0">
                <a:latin typeface="Meiryo UI" panose="020B0604030504040204" pitchFamily="50" charset="-128"/>
                <a:ea typeface="Meiryo UI" panose="020B0604030504040204" pitchFamily="50" charset="-128"/>
              </a:rPr>
              <a:t>・サテライトオフィスの拡充</a:t>
            </a:r>
            <a:endParaRPr lang="en-US" altLang="ja-JP" sz="1400" dirty="0">
              <a:latin typeface="Meiryo UI" panose="020B0604030504040204" pitchFamily="50" charset="-128"/>
              <a:ea typeface="Meiryo UI" panose="020B0604030504040204" pitchFamily="50" charset="-128"/>
            </a:endParaRPr>
          </a:p>
        </p:txBody>
      </p:sp>
      <p:sp>
        <p:nvSpPr>
          <p:cNvPr id="3" name="正方形/長方形 2"/>
          <p:cNvSpPr/>
          <p:nvPr/>
        </p:nvSpPr>
        <p:spPr>
          <a:xfrm>
            <a:off x="1828369" y="2373351"/>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P17</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2431274" y="2702935"/>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P18</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651657" y="3134867"/>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P19</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0" name="正方形/長方形 39"/>
          <p:cNvSpPr/>
          <p:nvPr/>
        </p:nvSpPr>
        <p:spPr>
          <a:xfrm>
            <a:off x="1531644" y="3933012"/>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P7</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8</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4460708" y="2870603"/>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P6</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2" name="正方形/長方形 41"/>
          <p:cNvSpPr/>
          <p:nvPr/>
        </p:nvSpPr>
        <p:spPr>
          <a:xfrm>
            <a:off x="7498677" y="2712678"/>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P20</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5111749" y="3414664"/>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P21</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4" name="正方形/長方形 43"/>
          <p:cNvSpPr/>
          <p:nvPr/>
        </p:nvSpPr>
        <p:spPr>
          <a:xfrm>
            <a:off x="5073217" y="3905096"/>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P24</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5" name="正方形/長方形 44"/>
          <p:cNvSpPr/>
          <p:nvPr/>
        </p:nvSpPr>
        <p:spPr>
          <a:xfrm>
            <a:off x="7832561" y="3580307"/>
            <a:ext cx="928097"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P22</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23</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6" name="正方形/長方形 45"/>
          <p:cNvSpPr/>
          <p:nvPr/>
        </p:nvSpPr>
        <p:spPr>
          <a:xfrm>
            <a:off x="7916636" y="3875448"/>
            <a:ext cx="759945"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P25</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7" name="正方形/長方形 46"/>
          <p:cNvSpPr/>
          <p:nvPr/>
        </p:nvSpPr>
        <p:spPr>
          <a:xfrm>
            <a:off x="3722767" y="5470583"/>
            <a:ext cx="887966" cy="3350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P9</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10</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8" name="正方形/長方形 47"/>
          <p:cNvSpPr/>
          <p:nvPr/>
        </p:nvSpPr>
        <p:spPr>
          <a:xfrm>
            <a:off x="6717774" y="5569711"/>
            <a:ext cx="1075264" cy="3572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P11</a:t>
            </a: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12</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49" name="正方形/長方形 48"/>
          <p:cNvSpPr/>
          <p:nvPr/>
        </p:nvSpPr>
        <p:spPr>
          <a:xfrm>
            <a:off x="3405018" y="5802416"/>
            <a:ext cx="1100338"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P14-16</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5" name="正方形/長方形 4"/>
          <p:cNvSpPr/>
          <p:nvPr/>
        </p:nvSpPr>
        <p:spPr>
          <a:xfrm>
            <a:off x="1779433" y="5812797"/>
            <a:ext cx="2681275" cy="523220"/>
          </a:xfrm>
          <a:prstGeom prst="rect">
            <a:avLst/>
          </a:prstGeom>
        </p:spPr>
        <p:txBody>
          <a:bodyPr wrap="square">
            <a:spAutoFit/>
          </a:bodyPr>
          <a:lstStyle/>
          <a:p>
            <a:pPr>
              <a:defRPr/>
            </a:pPr>
            <a:r>
              <a:rPr lang="ja-JP" altLang="en-US" sz="1400" dirty="0">
                <a:latin typeface="Meiryo UI" panose="020B0604030504040204" pitchFamily="50" charset="-128"/>
                <a:ea typeface="Meiryo UI" panose="020B0604030504040204" pitchFamily="50" charset="-128"/>
              </a:rPr>
              <a:t>・会議の効率化</a:t>
            </a:r>
            <a:r>
              <a:rPr lang="en-US" altLang="ja-JP" sz="14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重点</a:t>
            </a:r>
            <a:r>
              <a:rPr lang="en-US" altLang="ja-JP" sz="1400" dirty="0">
                <a:latin typeface="Meiryo UI" panose="020B0604030504040204" pitchFamily="50" charset="-128"/>
                <a:ea typeface="Meiryo UI" panose="020B0604030504040204" pitchFamily="50" charset="-128"/>
              </a:rPr>
              <a:t>】</a:t>
            </a:r>
            <a:endParaRPr lang="ja-JP" altLang="en-US" sz="1400" dirty="0">
              <a:latin typeface="Meiryo UI" panose="020B0604030504040204" pitchFamily="50" charset="-128"/>
              <a:ea typeface="Meiryo UI" panose="020B0604030504040204" pitchFamily="50" charset="-128"/>
            </a:endParaRPr>
          </a:p>
          <a:p>
            <a:pPr>
              <a:defRPr/>
            </a:pPr>
            <a:r>
              <a:rPr lang="ja-JP" altLang="en-US" sz="1400" dirty="0">
                <a:latin typeface="Meiryo UI" panose="020B0604030504040204" pitchFamily="50" charset="-128"/>
                <a:ea typeface="Meiryo UI" panose="020B0604030504040204" pitchFamily="50" charset="-128"/>
              </a:rPr>
              <a:t>（</a:t>
            </a:r>
            <a:r>
              <a:rPr lang="en-US" altLang="ja-JP" sz="1400" dirty="0">
                <a:latin typeface="Meiryo UI" panose="020B0604030504040204" pitchFamily="50" charset="-128"/>
                <a:ea typeface="Meiryo UI" panose="020B0604030504040204" pitchFamily="50" charset="-128"/>
              </a:rPr>
              <a:t>WEB</a:t>
            </a:r>
            <a:r>
              <a:rPr lang="ja-JP" altLang="en-US" sz="1400" dirty="0">
                <a:latin typeface="Meiryo UI" panose="020B0604030504040204" pitchFamily="50" charset="-128"/>
                <a:ea typeface="Meiryo UI" panose="020B0604030504040204" pitchFamily="50" charset="-128"/>
              </a:rPr>
              <a:t>会議、ペーパーレス会議）</a:t>
            </a:r>
            <a:endParaRPr lang="ja-JP" altLang="en-US" sz="1400" dirty="0"/>
          </a:p>
        </p:txBody>
      </p:sp>
      <p:sp>
        <p:nvSpPr>
          <p:cNvPr id="23" name="正方形/長方形 22"/>
          <p:cNvSpPr/>
          <p:nvPr/>
        </p:nvSpPr>
        <p:spPr>
          <a:xfrm>
            <a:off x="379220" y="6230423"/>
            <a:ext cx="2700238" cy="367031"/>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nchor="ctr"/>
          <a:lstStyle/>
          <a:p>
            <a:pPr>
              <a:defRPr/>
            </a:pPr>
            <a:endParaRPr lang="en-US" altLang="ja-JP" sz="1400" dirty="0">
              <a:solidFill>
                <a:schemeClr val="tx1"/>
              </a:solidFill>
              <a:latin typeface="Meiryo UI" panose="020B0604030504040204" pitchFamily="50" charset="-128"/>
              <a:ea typeface="Meiryo UI" panose="020B0604030504040204" pitchFamily="50" charset="-128"/>
            </a:endParaRPr>
          </a:p>
        </p:txBody>
      </p:sp>
      <p:sp>
        <p:nvSpPr>
          <p:cNvPr id="50" name="正方形/長方形 49"/>
          <p:cNvSpPr/>
          <p:nvPr/>
        </p:nvSpPr>
        <p:spPr>
          <a:xfrm>
            <a:off x="6798213" y="5812687"/>
            <a:ext cx="1100338"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P13</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51" name="正方形/長方形 50"/>
          <p:cNvSpPr/>
          <p:nvPr/>
        </p:nvSpPr>
        <p:spPr>
          <a:xfrm>
            <a:off x="6529924" y="6024100"/>
            <a:ext cx="1100338" cy="325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000" dirty="0">
                <a:solidFill>
                  <a:schemeClr val="tx1"/>
                </a:solidFill>
                <a:latin typeface="Meiryo UI" panose="020B0604030504040204" pitchFamily="50" charset="-128"/>
                <a:ea typeface="Meiryo UI" panose="020B0604030504040204" pitchFamily="50" charset="-128"/>
              </a:rPr>
              <a:t>（</a:t>
            </a:r>
            <a:r>
              <a:rPr lang="en-US" altLang="ja-JP" sz="1000" dirty="0">
                <a:solidFill>
                  <a:schemeClr val="tx1"/>
                </a:solidFill>
                <a:latin typeface="Meiryo UI" panose="020B0604030504040204" pitchFamily="50" charset="-128"/>
                <a:ea typeface="Meiryo UI" panose="020B0604030504040204" pitchFamily="50" charset="-128"/>
              </a:rPr>
              <a:t>P26</a:t>
            </a:r>
            <a:r>
              <a:rPr lang="ja-JP" altLang="en-US" sz="1000" dirty="0">
                <a:solidFill>
                  <a:schemeClr val="tx1"/>
                </a:solidFill>
                <a:latin typeface="Meiryo UI" panose="020B0604030504040204" pitchFamily="50" charset="-128"/>
                <a:ea typeface="Meiryo UI" panose="020B0604030504040204" pitchFamily="50" charset="-128"/>
              </a:rPr>
              <a:t>）</a:t>
            </a:r>
            <a:endParaRPr kumimoji="1" lang="ja-JP" altLang="en-US" sz="1000" dirty="0">
              <a:solidFill>
                <a:schemeClr val="tx1"/>
              </a:solidFill>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287720" y="6550223"/>
            <a:ext cx="4812536" cy="307777"/>
          </a:xfrm>
          <a:prstGeom prst="rect">
            <a:avLst/>
          </a:prstGeom>
          <a:noFill/>
        </p:spPr>
        <p:txBody>
          <a:bodyPr wrap="none" lIns="91440" tIns="45720" rIns="91440" bIns="45720" rtlCol="0" anchor="t">
            <a:spAutoFit/>
          </a:bodyPr>
          <a:lstStyle/>
          <a:p>
            <a:r>
              <a:rPr kumimoji="1" lang="en-US" altLang="ja-JP" sz="1400" dirty="0">
                <a:latin typeface="Meiryo UI"/>
                <a:ea typeface="Meiryo UI"/>
              </a:rPr>
              <a:t>※</a:t>
            </a:r>
            <a:r>
              <a:rPr kumimoji="1" lang="ja-JP" altLang="en-US" sz="1400" dirty="0">
                <a:latin typeface="Meiryo UI"/>
                <a:ea typeface="Meiryo UI"/>
              </a:rPr>
              <a:t>各部局</a:t>
            </a:r>
            <a:r>
              <a:rPr lang="ja-JP" altLang="en-US" sz="1400" dirty="0">
                <a:latin typeface="Meiryo UI"/>
                <a:ea typeface="Meiryo UI"/>
              </a:rPr>
              <a:t>の</a:t>
            </a:r>
            <a:r>
              <a:rPr kumimoji="1" lang="ja-JP" altLang="en-US" sz="1400" dirty="0">
                <a:latin typeface="Meiryo UI"/>
                <a:ea typeface="Meiryo UI"/>
              </a:rPr>
              <a:t>新たな取組みの追加など、適宜、バージョンアップ予定</a:t>
            </a:r>
          </a:p>
        </p:txBody>
      </p:sp>
      <p:sp>
        <p:nvSpPr>
          <p:cNvPr id="4" name="スライド番号プレースホルダー 3"/>
          <p:cNvSpPr>
            <a:spLocks noGrp="1"/>
          </p:cNvSpPr>
          <p:nvPr>
            <p:ph type="sldNum" sz="quarter" idx="12"/>
          </p:nvPr>
        </p:nvSpPr>
        <p:spPr>
          <a:xfrm>
            <a:off x="7041184" y="6371741"/>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3</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7512676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0" y="4363"/>
            <a:ext cx="9144000" cy="491191"/>
          </a:xfrm>
          <a:solidFill>
            <a:srgbClr val="0000FF"/>
          </a:solidFill>
        </p:spPr>
        <p:style>
          <a:lnRef idx="2">
            <a:schemeClr val="accent5">
              <a:shade val="50000"/>
            </a:schemeClr>
          </a:lnRef>
          <a:fillRef idx="1">
            <a:schemeClr val="accent5"/>
          </a:fillRef>
          <a:effectRef idx="0">
            <a:schemeClr val="accent5"/>
          </a:effectRef>
          <a:fontRef idx="minor">
            <a:schemeClr val="lt1"/>
          </a:fontRef>
        </p:style>
        <p:txBody>
          <a:bodyPr>
            <a:normAutofit fontScale="90000"/>
          </a:bodyPr>
          <a:lstStyle/>
          <a:p>
            <a:r>
              <a:rPr lang="en-US" altLang="ja-JP" sz="3000" b="1" dirty="0">
                <a:solidFill>
                  <a:schemeClr val="bg1"/>
                </a:solidFill>
                <a:latin typeface="Meiryo UI" panose="020B0604030504040204" pitchFamily="50" charset="-128"/>
                <a:ea typeface="Meiryo UI" panose="020B0604030504040204" pitchFamily="50" charset="-128"/>
              </a:rPr>
              <a:t>ICT</a:t>
            </a:r>
            <a:r>
              <a:rPr lang="ja-JP" altLang="en-US" sz="3000" b="1" dirty="0">
                <a:solidFill>
                  <a:schemeClr val="bg1"/>
                </a:solidFill>
                <a:latin typeface="Meiryo UI" panose="020B0604030504040204" pitchFamily="50" charset="-128"/>
                <a:ea typeface="Meiryo UI" panose="020B0604030504040204" pitchFamily="50" charset="-128"/>
              </a:rPr>
              <a:t>技術を活用した働き方のめざす姿</a:t>
            </a:r>
          </a:p>
        </p:txBody>
      </p:sp>
      <p:sp>
        <p:nvSpPr>
          <p:cNvPr id="16" name="正方形/長方形 15"/>
          <p:cNvSpPr/>
          <p:nvPr/>
        </p:nvSpPr>
        <p:spPr>
          <a:xfrm>
            <a:off x="2453555" y="888831"/>
            <a:ext cx="375992" cy="5946987"/>
          </a:xfrm>
          <a:prstGeom prst="rect">
            <a:avLst/>
          </a:prstGeom>
          <a:solidFill>
            <a:srgbClr val="0000FF"/>
          </a:solidFill>
        </p:spPr>
        <p:style>
          <a:lnRef idx="2">
            <a:schemeClr val="accent6">
              <a:shade val="50000"/>
            </a:schemeClr>
          </a:lnRef>
          <a:fillRef idx="1">
            <a:schemeClr val="accent6"/>
          </a:fillRef>
          <a:effectRef idx="0">
            <a:schemeClr val="accent6"/>
          </a:effectRef>
          <a:fontRef idx="minor">
            <a:schemeClr val="lt1"/>
          </a:fontRef>
        </p:style>
        <p:txBody>
          <a:bodyPr vert="eaVert" rtlCol="0" anchor="ctr"/>
          <a:lstStyle/>
          <a:p>
            <a:pPr algn="ctr"/>
            <a:r>
              <a:rPr lang="ja-JP" altLang="en-US" b="1" dirty="0">
                <a:latin typeface="Meiryo UI" panose="020B0604030504040204" pitchFamily="50" charset="-128"/>
                <a:ea typeface="Meiryo UI" panose="020B0604030504040204" pitchFamily="50" charset="-128"/>
              </a:rPr>
              <a:t>働く場所にとらわれない職場環境の実現</a:t>
            </a:r>
            <a:endParaRPr lang="ja-JP" altLang="en-US" sz="1351" b="1" dirty="0">
              <a:latin typeface="Meiryo UI" panose="020B0604030504040204" pitchFamily="50" charset="-128"/>
              <a:ea typeface="Meiryo UI" panose="020B0604030504040204" pitchFamily="50" charset="-128"/>
            </a:endParaRPr>
          </a:p>
        </p:txBody>
      </p:sp>
      <p:sp>
        <p:nvSpPr>
          <p:cNvPr id="30" name="正方形/長方形 29"/>
          <p:cNvSpPr/>
          <p:nvPr/>
        </p:nvSpPr>
        <p:spPr>
          <a:xfrm>
            <a:off x="7570911" y="552616"/>
            <a:ext cx="1541902" cy="2865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1351" b="1" dirty="0">
                <a:latin typeface="Meiryo UI" panose="020B0604030504040204" pitchFamily="50" charset="-128"/>
                <a:ea typeface="Meiryo UI" panose="020B0604030504040204" pitchFamily="50" charset="-128"/>
              </a:rPr>
              <a:t>効果</a:t>
            </a:r>
          </a:p>
        </p:txBody>
      </p:sp>
      <p:sp>
        <p:nvSpPr>
          <p:cNvPr id="31" name="正方形/長方形 30"/>
          <p:cNvSpPr/>
          <p:nvPr/>
        </p:nvSpPr>
        <p:spPr>
          <a:xfrm>
            <a:off x="7562877" y="1010220"/>
            <a:ext cx="1549936" cy="5825598"/>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vert="horz" rtlCol="0" anchor="ctr"/>
          <a:lstStyle/>
          <a:p>
            <a:pPr algn="ctr"/>
            <a:r>
              <a:rPr lang="ja-JP" altLang="en-US" sz="1600" b="1" dirty="0">
                <a:latin typeface="Meiryo UI" panose="020B0604030504040204" pitchFamily="50" charset="-128"/>
                <a:ea typeface="Meiryo UI" panose="020B0604030504040204" pitchFamily="50" charset="-128"/>
              </a:rPr>
              <a:t>時間と距離の</a:t>
            </a:r>
            <a:endParaRPr lang="en-US" altLang="ja-JP" sz="1600" b="1" dirty="0">
              <a:latin typeface="Meiryo UI" panose="020B0604030504040204" pitchFamily="50" charset="-128"/>
              <a:ea typeface="Meiryo UI" panose="020B0604030504040204" pitchFamily="50" charset="-128"/>
            </a:endParaRPr>
          </a:p>
          <a:p>
            <a:pPr algn="ctr"/>
            <a:r>
              <a:rPr lang="ja-JP" altLang="en-US" sz="1600" b="1" dirty="0">
                <a:latin typeface="Meiryo UI" panose="020B0604030504040204" pitchFamily="50" charset="-128"/>
                <a:ea typeface="Meiryo UI" panose="020B0604030504040204" pitchFamily="50" charset="-128"/>
              </a:rPr>
              <a:t>障壁を除去</a:t>
            </a: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en-US" altLang="ja-JP" sz="1600" b="1" dirty="0">
              <a:latin typeface="Meiryo UI" panose="020B0604030504040204" pitchFamily="50" charset="-128"/>
              <a:ea typeface="Meiryo UI" panose="020B0604030504040204" pitchFamily="50" charset="-128"/>
            </a:endParaRPr>
          </a:p>
          <a:p>
            <a:pPr algn="ctr"/>
            <a:endParaRPr lang="ja-JP" altLang="en-US" sz="16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7648575" y="2131492"/>
            <a:ext cx="1401834" cy="8012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生産性の向上</a:t>
            </a:r>
            <a:endParaRPr lang="en-US" altLang="ja-JP" sz="1100" b="1"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出張先でも</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　迅速な対応　など</a:t>
            </a:r>
          </a:p>
        </p:txBody>
      </p:sp>
      <p:sp>
        <p:nvSpPr>
          <p:cNvPr id="33" name="正方形/長方形 32"/>
          <p:cNvSpPr/>
          <p:nvPr/>
        </p:nvSpPr>
        <p:spPr>
          <a:xfrm>
            <a:off x="7648574" y="6093254"/>
            <a:ext cx="1399317" cy="604579"/>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人材の確保</a:t>
            </a:r>
            <a:endParaRPr lang="en-US" altLang="ja-JP" sz="1100" b="1"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r>
              <a:rPr lang="en-US" altLang="ja-JP" sz="9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経験豊富な人材 など </a:t>
            </a:r>
            <a:r>
              <a:rPr lang="en-US" altLang="ja-JP" sz="900" dirty="0">
                <a:latin typeface="Meiryo UI" panose="020B0604030504040204" pitchFamily="50" charset="-128"/>
                <a:ea typeface="Meiryo UI" panose="020B0604030504040204" pitchFamily="50" charset="-128"/>
              </a:rPr>
              <a:t>)</a:t>
            </a:r>
            <a:endParaRPr lang="ja-JP" altLang="en-US" sz="900" dirty="0">
              <a:latin typeface="Meiryo UI" panose="020B0604030504040204" pitchFamily="50" charset="-128"/>
              <a:ea typeface="Meiryo UI" panose="020B0604030504040204" pitchFamily="50" charset="-128"/>
            </a:endParaRPr>
          </a:p>
        </p:txBody>
      </p:sp>
      <p:sp>
        <p:nvSpPr>
          <p:cNvPr id="34" name="正方形/長方形 33"/>
          <p:cNvSpPr/>
          <p:nvPr/>
        </p:nvSpPr>
        <p:spPr>
          <a:xfrm>
            <a:off x="7648575" y="3096935"/>
            <a:ext cx="1399039" cy="81094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オフィスコストの削減</a:t>
            </a:r>
            <a:endParaRPr lang="en-US" altLang="ja-JP" sz="1100" b="1"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ペーパコスト、</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電気代の削減　など</a:t>
            </a:r>
          </a:p>
        </p:txBody>
      </p:sp>
      <p:sp>
        <p:nvSpPr>
          <p:cNvPr id="35" name="正方形/長方形 34"/>
          <p:cNvSpPr/>
          <p:nvPr/>
        </p:nvSpPr>
        <p:spPr>
          <a:xfrm>
            <a:off x="7648575" y="4063465"/>
            <a:ext cx="1400175" cy="76374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環境への負荷軽減</a:t>
            </a:r>
            <a:endParaRPr lang="en-US" altLang="ja-JP" sz="1100" b="1"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人の移動の減少、</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オフィス省力化　など</a:t>
            </a:r>
          </a:p>
        </p:txBody>
      </p:sp>
      <p:sp>
        <p:nvSpPr>
          <p:cNvPr id="36" name="正方形/長方形 35"/>
          <p:cNvSpPr/>
          <p:nvPr/>
        </p:nvSpPr>
        <p:spPr>
          <a:xfrm>
            <a:off x="7648575" y="4997473"/>
            <a:ext cx="1407213" cy="950508"/>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1100" b="1" dirty="0">
                <a:latin typeface="Meiryo UI" panose="020B0604030504040204" pitchFamily="50" charset="-128"/>
                <a:ea typeface="Meiryo UI" panose="020B0604030504040204" pitchFamily="50" charset="-128"/>
              </a:rPr>
              <a:t>ワークライフバランス</a:t>
            </a:r>
            <a:endParaRPr lang="en-US" altLang="ja-JP" sz="1100" b="1" dirty="0">
              <a:latin typeface="Meiryo UI" panose="020B0604030504040204" pitchFamily="50" charset="-128"/>
              <a:ea typeface="Meiryo UI" panose="020B0604030504040204" pitchFamily="50" charset="-128"/>
            </a:endParaRPr>
          </a:p>
          <a:p>
            <a:pPr algn="ctr"/>
            <a:r>
              <a:rPr lang="ja-JP" altLang="en-US" sz="1100" b="1" dirty="0">
                <a:latin typeface="Meiryo UI" panose="020B0604030504040204" pitchFamily="50" charset="-128"/>
                <a:ea typeface="Meiryo UI" panose="020B0604030504040204" pitchFamily="50" charset="-128"/>
              </a:rPr>
              <a:t>の向上</a:t>
            </a:r>
            <a:endParaRPr lang="en-US" altLang="ja-JP" sz="1100" b="1" dirty="0">
              <a:latin typeface="Meiryo UI" panose="020B0604030504040204" pitchFamily="50" charset="-128"/>
              <a:ea typeface="Meiryo UI" panose="020B0604030504040204" pitchFamily="50" charset="-128"/>
            </a:endParaRPr>
          </a:p>
          <a:p>
            <a:pPr algn="ctr"/>
            <a:endParaRPr lang="en-US" altLang="ja-JP" sz="1100" dirty="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900" dirty="0">
                <a:latin typeface="Meiryo UI" panose="020B0604030504040204" pitchFamily="50" charset="-128"/>
                <a:ea typeface="Meiryo UI" panose="020B0604030504040204" pitchFamily="50" charset="-128"/>
              </a:rPr>
              <a:t>家族と過ごす</a:t>
            </a:r>
            <a:endParaRPr lang="en-US" altLang="ja-JP" sz="900" dirty="0">
              <a:latin typeface="Meiryo UI" panose="020B0604030504040204" pitchFamily="50" charset="-128"/>
              <a:ea typeface="Meiryo UI" panose="020B0604030504040204" pitchFamily="50" charset="-128"/>
            </a:endParaRPr>
          </a:p>
          <a:p>
            <a:pPr algn="ctr"/>
            <a:r>
              <a:rPr lang="ja-JP" altLang="en-US" sz="900" dirty="0">
                <a:latin typeface="Meiryo UI" panose="020B0604030504040204" pitchFamily="50" charset="-128"/>
                <a:ea typeface="Meiryo UI" panose="020B0604030504040204" pitchFamily="50" charset="-128"/>
              </a:rPr>
              <a:t>　　時間の増加　など</a:t>
            </a:r>
          </a:p>
        </p:txBody>
      </p:sp>
      <p:sp>
        <p:nvSpPr>
          <p:cNvPr id="48" name="正方形/長方形 47">
            <a:extLst>
              <a:ext uri="{FF2B5EF4-FFF2-40B4-BE49-F238E27FC236}">
                <a16:creationId xmlns:a16="http://schemas.microsoft.com/office/drawing/2014/main" id="{8634B3F3-87C9-45B6-9059-4AFB34B4D6D5}"/>
              </a:ext>
            </a:extLst>
          </p:cNvPr>
          <p:cNvSpPr/>
          <p:nvPr/>
        </p:nvSpPr>
        <p:spPr>
          <a:xfrm>
            <a:off x="4322" y="1218411"/>
            <a:ext cx="2039211" cy="122367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49" name="吹き出し: 角を丸めた四角形 32">
            <a:extLst>
              <a:ext uri="{FF2B5EF4-FFF2-40B4-BE49-F238E27FC236}">
                <a16:creationId xmlns:a16="http://schemas.microsoft.com/office/drawing/2014/main" id="{D3D30F33-F51C-45E0-A201-732F3E40DE24}"/>
              </a:ext>
            </a:extLst>
          </p:cNvPr>
          <p:cNvSpPr/>
          <p:nvPr/>
        </p:nvSpPr>
        <p:spPr>
          <a:xfrm>
            <a:off x="1032424" y="1284315"/>
            <a:ext cx="958095" cy="1051007"/>
          </a:xfrm>
          <a:prstGeom prst="wedgeRoundRectCallout">
            <a:avLst>
              <a:gd name="adj1" fmla="val -67504"/>
              <a:gd name="adj2" fmla="val 26462"/>
              <a:gd name="adj3" fmla="val 16667"/>
            </a:avLst>
          </a:prstGeom>
          <a:solidFill>
            <a:schemeClr val="bg1"/>
          </a:solidFill>
          <a:ln>
            <a:solidFill>
              <a:srgbClr val="5558A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50" name="グループ化 49">
            <a:extLst>
              <a:ext uri="{FF2B5EF4-FFF2-40B4-BE49-F238E27FC236}">
                <a16:creationId xmlns:a16="http://schemas.microsoft.com/office/drawing/2014/main" id="{3E4B6850-5A1D-41DD-878E-2319838CAAAB}"/>
              </a:ext>
            </a:extLst>
          </p:cNvPr>
          <p:cNvGrpSpPr/>
          <p:nvPr/>
        </p:nvGrpSpPr>
        <p:grpSpPr>
          <a:xfrm>
            <a:off x="166252" y="1284309"/>
            <a:ext cx="564067" cy="437581"/>
            <a:chOff x="4283846" y="2312647"/>
            <a:chExt cx="816725" cy="419838"/>
          </a:xfrm>
        </p:grpSpPr>
        <p:sp>
          <p:nvSpPr>
            <p:cNvPr id="51" name="Freeform 23">
              <a:extLst>
                <a:ext uri="{FF2B5EF4-FFF2-40B4-BE49-F238E27FC236}">
                  <a16:creationId xmlns:a16="http://schemas.microsoft.com/office/drawing/2014/main" id="{88DC62D3-8D32-4745-BCC7-250FEDE2C91E}"/>
                </a:ext>
              </a:extLst>
            </p:cNvPr>
            <p:cNvSpPr>
              <a:spLocks noEditPoints="1"/>
            </p:cNvSpPr>
            <p:nvPr/>
          </p:nvSpPr>
          <p:spPr bwMode="auto">
            <a:xfrm>
              <a:off x="4654142" y="2404847"/>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2" name="Freeform 24">
              <a:extLst>
                <a:ext uri="{FF2B5EF4-FFF2-40B4-BE49-F238E27FC236}">
                  <a16:creationId xmlns:a16="http://schemas.microsoft.com/office/drawing/2014/main" id="{78BD021D-1276-4AD6-9F99-EDDA44D4D697}"/>
                </a:ext>
              </a:extLst>
            </p:cNvPr>
            <p:cNvSpPr>
              <a:spLocks noEditPoints="1"/>
            </p:cNvSpPr>
            <p:nvPr/>
          </p:nvSpPr>
          <p:spPr bwMode="auto">
            <a:xfrm>
              <a:off x="4283846" y="2312647"/>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53" name="テキスト ボックス 52">
            <a:extLst>
              <a:ext uri="{FF2B5EF4-FFF2-40B4-BE49-F238E27FC236}">
                <a16:creationId xmlns:a16="http://schemas.microsoft.com/office/drawing/2014/main" id="{B7F17B8A-578A-4AE3-870C-6674C4BE31C2}"/>
              </a:ext>
            </a:extLst>
          </p:cNvPr>
          <p:cNvSpPr txBox="1"/>
          <p:nvPr/>
        </p:nvSpPr>
        <p:spPr>
          <a:xfrm>
            <a:off x="449988" y="1116498"/>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府庁</a:t>
            </a:r>
          </a:p>
        </p:txBody>
      </p:sp>
      <p:grpSp>
        <p:nvGrpSpPr>
          <p:cNvPr id="54" name="グループ化 53">
            <a:extLst>
              <a:ext uri="{FF2B5EF4-FFF2-40B4-BE49-F238E27FC236}">
                <a16:creationId xmlns:a16="http://schemas.microsoft.com/office/drawing/2014/main" id="{1DFEF6EF-C87A-4772-A0C6-7C72A54DD057}"/>
              </a:ext>
            </a:extLst>
          </p:cNvPr>
          <p:cNvGrpSpPr/>
          <p:nvPr/>
        </p:nvGrpSpPr>
        <p:grpSpPr>
          <a:xfrm>
            <a:off x="483761" y="1830020"/>
            <a:ext cx="374427" cy="497767"/>
            <a:chOff x="6413855" y="1407036"/>
            <a:chExt cx="611696" cy="895922"/>
          </a:xfrm>
          <a:solidFill>
            <a:schemeClr val="tx1"/>
          </a:solidFill>
        </p:grpSpPr>
        <p:sp>
          <p:nvSpPr>
            <p:cNvPr id="55" name="Freeform 5">
              <a:extLst>
                <a:ext uri="{FF2B5EF4-FFF2-40B4-BE49-F238E27FC236}">
                  <a16:creationId xmlns:a16="http://schemas.microsoft.com/office/drawing/2014/main" id="{6D8EB888-DBAB-4270-A46E-D09DA79E2009}"/>
                </a:ext>
              </a:extLst>
            </p:cNvPr>
            <p:cNvSpPr>
              <a:spLocks/>
            </p:cNvSpPr>
            <p:nvPr/>
          </p:nvSpPr>
          <p:spPr bwMode="auto">
            <a:xfrm>
              <a:off x="6587020" y="1407036"/>
              <a:ext cx="129540" cy="129254"/>
            </a:xfrm>
            <a:custGeom>
              <a:avLst/>
              <a:gdLst>
                <a:gd name="T0" fmla="*/ 245 w 510"/>
                <a:gd name="T1" fmla="*/ 504 h 509"/>
                <a:gd name="T2" fmla="*/ 504 w 510"/>
                <a:gd name="T3" fmla="*/ 265 h 509"/>
                <a:gd name="T4" fmla="*/ 266 w 510"/>
                <a:gd name="T5" fmla="*/ 5 h 509"/>
                <a:gd name="T6" fmla="*/ 6 w 510"/>
                <a:gd name="T7" fmla="*/ 244 h 509"/>
                <a:gd name="T8" fmla="*/ 245 w 510"/>
                <a:gd name="T9" fmla="*/ 504 h 509"/>
              </a:gdLst>
              <a:ahLst/>
              <a:cxnLst>
                <a:cxn ang="0">
                  <a:pos x="T0" y="T1"/>
                </a:cxn>
                <a:cxn ang="0">
                  <a:pos x="T2" y="T3"/>
                </a:cxn>
                <a:cxn ang="0">
                  <a:pos x="T4" y="T5"/>
                </a:cxn>
                <a:cxn ang="0">
                  <a:pos x="T6" y="T7"/>
                </a:cxn>
                <a:cxn ang="0">
                  <a:pos x="T8" y="T9"/>
                </a:cxn>
              </a:cxnLst>
              <a:rect l="0" t="0" r="r" b="b"/>
              <a:pathLst>
                <a:path w="510" h="509">
                  <a:moveTo>
                    <a:pt x="245" y="504"/>
                  </a:moveTo>
                  <a:cubicBezTo>
                    <a:pt x="382" y="509"/>
                    <a:pt x="499" y="402"/>
                    <a:pt x="504" y="265"/>
                  </a:cubicBezTo>
                  <a:cubicBezTo>
                    <a:pt x="510" y="128"/>
                    <a:pt x="403" y="11"/>
                    <a:pt x="266" y="5"/>
                  </a:cubicBezTo>
                  <a:cubicBezTo>
                    <a:pt x="128" y="0"/>
                    <a:pt x="12" y="107"/>
                    <a:pt x="6" y="244"/>
                  </a:cubicBezTo>
                  <a:cubicBezTo>
                    <a:pt x="0" y="382"/>
                    <a:pt x="108" y="498"/>
                    <a:pt x="245" y="50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6" name="Freeform 6">
              <a:extLst>
                <a:ext uri="{FF2B5EF4-FFF2-40B4-BE49-F238E27FC236}">
                  <a16:creationId xmlns:a16="http://schemas.microsoft.com/office/drawing/2014/main" id="{A6EF55C5-795D-4047-961F-719CEA608988}"/>
                </a:ext>
              </a:extLst>
            </p:cNvPr>
            <p:cNvSpPr>
              <a:spLocks/>
            </p:cNvSpPr>
            <p:nvPr/>
          </p:nvSpPr>
          <p:spPr bwMode="auto">
            <a:xfrm>
              <a:off x="6904679" y="2261334"/>
              <a:ext cx="41720" cy="41624"/>
            </a:xfrm>
            <a:custGeom>
              <a:avLst/>
              <a:gdLst>
                <a:gd name="T0" fmla="*/ 58 w 164"/>
                <a:gd name="T1" fmla="*/ 13 h 164"/>
                <a:gd name="T2" fmla="*/ 13 w 164"/>
                <a:gd name="T3" fmla="*/ 106 h 164"/>
                <a:gd name="T4" fmla="*/ 105 w 164"/>
                <a:gd name="T5" fmla="*/ 151 h 164"/>
                <a:gd name="T6" fmla="*/ 151 w 164"/>
                <a:gd name="T7" fmla="*/ 59 h 164"/>
                <a:gd name="T8" fmla="*/ 58 w 164"/>
                <a:gd name="T9" fmla="*/ 13 h 164"/>
              </a:gdLst>
              <a:ahLst/>
              <a:cxnLst>
                <a:cxn ang="0">
                  <a:pos x="T0" y="T1"/>
                </a:cxn>
                <a:cxn ang="0">
                  <a:pos x="T2" y="T3"/>
                </a:cxn>
                <a:cxn ang="0">
                  <a:pos x="T4" y="T5"/>
                </a:cxn>
                <a:cxn ang="0">
                  <a:pos x="T6" y="T7"/>
                </a:cxn>
                <a:cxn ang="0">
                  <a:pos x="T8" y="T9"/>
                </a:cxn>
              </a:cxnLst>
              <a:rect l="0" t="0" r="r" b="b"/>
              <a:pathLst>
                <a:path w="164" h="164">
                  <a:moveTo>
                    <a:pt x="58" y="13"/>
                  </a:moveTo>
                  <a:cubicBezTo>
                    <a:pt x="20" y="26"/>
                    <a:pt x="0" y="67"/>
                    <a:pt x="13" y="106"/>
                  </a:cubicBezTo>
                  <a:cubicBezTo>
                    <a:pt x="26" y="144"/>
                    <a:pt x="67" y="164"/>
                    <a:pt x="105" y="151"/>
                  </a:cubicBezTo>
                  <a:cubicBezTo>
                    <a:pt x="143" y="139"/>
                    <a:pt x="164" y="97"/>
                    <a:pt x="151" y="59"/>
                  </a:cubicBezTo>
                  <a:cubicBezTo>
                    <a:pt x="138" y="21"/>
                    <a:pt x="97" y="0"/>
                    <a:pt x="58"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57" name="Freeform 7">
              <a:extLst>
                <a:ext uri="{FF2B5EF4-FFF2-40B4-BE49-F238E27FC236}">
                  <a16:creationId xmlns:a16="http://schemas.microsoft.com/office/drawing/2014/main" id="{F90D5B75-8744-4AB7-9BDC-92208AD237D5}"/>
                </a:ext>
              </a:extLst>
            </p:cNvPr>
            <p:cNvSpPr>
              <a:spLocks/>
            </p:cNvSpPr>
            <p:nvPr/>
          </p:nvSpPr>
          <p:spPr bwMode="auto">
            <a:xfrm>
              <a:off x="6413855" y="1543815"/>
              <a:ext cx="611696" cy="758667"/>
            </a:xfrm>
            <a:custGeom>
              <a:avLst/>
              <a:gdLst>
                <a:gd name="T0" fmla="*/ 2153 w 2409"/>
                <a:gd name="T1" fmla="*/ 1956 h 2988"/>
                <a:gd name="T2" fmla="*/ 1847 w 2409"/>
                <a:gd name="T3" fmla="*/ 1963 h 2988"/>
                <a:gd name="T4" fmla="*/ 1655 w 2409"/>
                <a:gd name="T5" fmla="*/ 1509 h 2988"/>
                <a:gd name="T6" fmla="*/ 1548 w 2409"/>
                <a:gd name="T7" fmla="*/ 763 h 2988"/>
                <a:gd name="T8" fmla="*/ 1547 w 2409"/>
                <a:gd name="T9" fmla="*/ 758 h 2988"/>
                <a:gd name="T10" fmla="*/ 1546 w 2409"/>
                <a:gd name="T11" fmla="*/ 756 h 2988"/>
                <a:gd name="T12" fmla="*/ 1289 w 2409"/>
                <a:gd name="T13" fmla="*/ 142 h 2988"/>
                <a:gd name="T14" fmla="*/ 1285 w 2409"/>
                <a:gd name="T15" fmla="*/ 132 h 2988"/>
                <a:gd name="T16" fmla="*/ 1284 w 2409"/>
                <a:gd name="T17" fmla="*/ 132 h 2988"/>
                <a:gd name="T18" fmla="*/ 1265 w 2409"/>
                <a:gd name="T19" fmla="*/ 101 h 2988"/>
                <a:gd name="T20" fmla="*/ 1259 w 2409"/>
                <a:gd name="T21" fmla="*/ 95 h 2988"/>
                <a:gd name="T22" fmla="*/ 1250 w 2409"/>
                <a:gd name="T23" fmla="*/ 86 h 2988"/>
                <a:gd name="T24" fmla="*/ 934 w 2409"/>
                <a:gd name="T25" fmla="*/ 3 h 2988"/>
                <a:gd name="T26" fmla="*/ 589 w 2409"/>
                <a:gd name="T27" fmla="*/ 148 h 2988"/>
                <a:gd name="T28" fmla="*/ 588 w 2409"/>
                <a:gd name="T29" fmla="*/ 149 h 2988"/>
                <a:gd name="T30" fmla="*/ 585 w 2409"/>
                <a:gd name="T31" fmla="*/ 158 h 2988"/>
                <a:gd name="T32" fmla="*/ 32 w 2409"/>
                <a:gd name="T33" fmla="*/ 1297 h 2988"/>
                <a:gd name="T34" fmla="*/ 211 w 2409"/>
                <a:gd name="T35" fmla="*/ 1414 h 2988"/>
                <a:gd name="T36" fmla="*/ 579 w 2409"/>
                <a:gd name="T37" fmla="*/ 881 h 2988"/>
                <a:gd name="T38" fmla="*/ 580 w 2409"/>
                <a:gd name="T39" fmla="*/ 879 h 2988"/>
                <a:gd name="T40" fmla="*/ 594 w 2409"/>
                <a:gd name="T41" fmla="*/ 846 h 2988"/>
                <a:gd name="T42" fmla="*/ 672 w 2409"/>
                <a:gd name="T43" fmla="*/ 1215 h 2988"/>
                <a:gd name="T44" fmla="*/ 511 w 2409"/>
                <a:gd name="T45" fmla="*/ 2021 h 2988"/>
                <a:gd name="T46" fmla="*/ 508 w 2409"/>
                <a:gd name="T47" fmla="*/ 2040 h 2988"/>
                <a:gd name="T48" fmla="*/ 533 w 2409"/>
                <a:gd name="T49" fmla="*/ 2980 h 2988"/>
                <a:gd name="T50" fmla="*/ 780 w 2409"/>
                <a:gd name="T51" fmla="*/ 2072 h 2988"/>
                <a:gd name="T52" fmla="*/ 978 w 2409"/>
                <a:gd name="T53" fmla="*/ 1454 h 2988"/>
                <a:gd name="T54" fmla="*/ 1051 w 2409"/>
                <a:gd name="T55" fmla="*/ 2101 h 2988"/>
                <a:gd name="T56" fmla="*/ 1289 w 2409"/>
                <a:gd name="T57" fmla="*/ 2878 h 2988"/>
                <a:gd name="T58" fmla="*/ 1521 w 2409"/>
                <a:gd name="T59" fmla="*/ 2812 h 2988"/>
                <a:gd name="T60" fmla="*/ 1260 w 2409"/>
                <a:gd name="T61" fmla="*/ 1197 h 2988"/>
                <a:gd name="T62" fmla="*/ 1315 w 2409"/>
                <a:gd name="T63" fmla="*/ 834 h 2988"/>
                <a:gd name="T64" fmla="*/ 1601 w 2409"/>
                <a:gd name="T65" fmla="*/ 1522 h 2988"/>
                <a:gd name="T66" fmla="*/ 2015 w 2409"/>
                <a:gd name="T67" fmla="*/ 2744 h 2988"/>
                <a:gd name="T68" fmla="*/ 2145 w 2409"/>
                <a:gd name="T69" fmla="*/ 2845 h 2988"/>
                <a:gd name="T70" fmla="*/ 2393 w 2409"/>
                <a:gd name="T71" fmla="*/ 2665 h 29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409" h="2988">
                  <a:moveTo>
                    <a:pt x="2393" y="2665"/>
                  </a:moveTo>
                  <a:cubicBezTo>
                    <a:pt x="2153" y="1956"/>
                    <a:pt x="2153" y="1956"/>
                    <a:pt x="2153" y="1956"/>
                  </a:cubicBezTo>
                  <a:cubicBezTo>
                    <a:pt x="2137" y="1908"/>
                    <a:pt x="2085" y="1882"/>
                    <a:pt x="2037" y="1899"/>
                  </a:cubicBezTo>
                  <a:cubicBezTo>
                    <a:pt x="1847" y="1963"/>
                    <a:pt x="1847" y="1963"/>
                    <a:pt x="1847" y="1963"/>
                  </a:cubicBezTo>
                  <a:cubicBezTo>
                    <a:pt x="1835" y="1967"/>
                    <a:pt x="1824" y="1974"/>
                    <a:pt x="1815" y="1982"/>
                  </a:cubicBezTo>
                  <a:cubicBezTo>
                    <a:pt x="1655" y="1509"/>
                    <a:pt x="1655" y="1509"/>
                    <a:pt x="1655" y="1509"/>
                  </a:cubicBezTo>
                  <a:cubicBezTo>
                    <a:pt x="1698" y="1486"/>
                    <a:pt x="1721" y="1435"/>
                    <a:pt x="1707" y="1385"/>
                  </a:cubicBezTo>
                  <a:cubicBezTo>
                    <a:pt x="1548" y="763"/>
                    <a:pt x="1548" y="763"/>
                    <a:pt x="1548" y="763"/>
                  </a:cubicBezTo>
                  <a:cubicBezTo>
                    <a:pt x="1547" y="761"/>
                    <a:pt x="1547" y="760"/>
                    <a:pt x="1547" y="758"/>
                  </a:cubicBezTo>
                  <a:cubicBezTo>
                    <a:pt x="1547" y="758"/>
                    <a:pt x="1547" y="758"/>
                    <a:pt x="1547" y="758"/>
                  </a:cubicBezTo>
                  <a:cubicBezTo>
                    <a:pt x="1546" y="756"/>
                    <a:pt x="1546" y="756"/>
                    <a:pt x="1546" y="756"/>
                  </a:cubicBezTo>
                  <a:cubicBezTo>
                    <a:pt x="1546" y="756"/>
                    <a:pt x="1546" y="756"/>
                    <a:pt x="1546" y="756"/>
                  </a:cubicBezTo>
                  <a:cubicBezTo>
                    <a:pt x="1543" y="746"/>
                    <a:pt x="1539" y="737"/>
                    <a:pt x="1534" y="729"/>
                  </a:cubicBezTo>
                  <a:cubicBezTo>
                    <a:pt x="1289" y="142"/>
                    <a:pt x="1289" y="142"/>
                    <a:pt x="1289" y="142"/>
                  </a:cubicBezTo>
                  <a:cubicBezTo>
                    <a:pt x="1288" y="139"/>
                    <a:pt x="1287" y="136"/>
                    <a:pt x="1285" y="134"/>
                  </a:cubicBezTo>
                  <a:cubicBezTo>
                    <a:pt x="1285" y="133"/>
                    <a:pt x="1285" y="133"/>
                    <a:pt x="1285" y="132"/>
                  </a:cubicBezTo>
                  <a:cubicBezTo>
                    <a:pt x="1285" y="132"/>
                    <a:pt x="1285" y="132"/>
                    <a:pt x="1285" y="132"/>
                  </a:cubicBezTo>
                  <a:cubicBezTo>
                    <a:pt x="1284" y="132"/>
                    <a:pt x="1284" y="132"/>
                    <a:pt x="1284" y="132"/>
                  </a:cubicBezTo>
                  <a:cubicBezTo>
                    <a:pt x="1280" y="121"/>
                    <a:pt x="1274" y="112"/>
                    <a:pt x="1266" y="103"/>
                  </a:cubicBezTo>
                  <a:cubicBezTo>
                    <a:pt x="1266" y="102"/>
                    <a:pt x="1265" y="102"/>
                    <a:pt x="1265" y="101"/>
                  </a:cubicBezTo>
                  <a:cubicBezTo>
                    <a:pt x="1263" y="99"/>
                    <a:pt x="1262" y="97"/>
                    <a:pt x="1260" y="96"/>
                  </a:cubicBezTo>
                  <a:cubicBezTo>
                    <a:pt x="1260" y="95"/>
                    <a:pt x="1259" y="95"/>
                    <a:pt x="1259" y="95"/>
                  </a:cubicBezTo>
                  <a:cubicBezTo>
                    <a:pt x="1257" y="93"/>
                    <a:pt x="1255" y="90"/>
                    <a:pt x="1253" y="88"/>
                  </a:cubicBezTo>
                  <a:cubicBezTo>
                    <a:pt x="1252" y="88"/>
                    <a:pt x="1251" y="87"/>
                    <a:pt x="1250" y="86"/>
                  </a:cubicBezTo>
                  <a:cubicBezTo>
                    <a:pt x="1249" y="85"/>
                    <a:pt x="1249" y="85"/>
                    <a:pt x="1248" y="84"/>
                  </a:cubicBezTo>
                  <a:cubicBezTo>
                    <a:pt x="1188" y="33"/>
                    <a:pt x="1070" y="0"/>
                    <a:pt x="934" y="3"/>
                  </a:cubicBezTo>
                  <a:cubicBezTo>
                    <a:pt x="769" y="6"/>
                    <a:pt x="633" y="62"/>
                    <a:pt x="596" y="133"/>
                  </a:cubicBezTo>
                  <a:cubicBezTo>
                    <a:pt x="593" y="138"/>
                    <a:pt x="591" y="143"/>
                    <a:pt x="589" y="148"/>
                  </a:cubicBezTo>
                  <a:cubicBezTo>
                    <a:pt x="589" y="148"/>
                    <a:pt x="589" y="148"/>
                    <a:pt x="589" y="148"/>
                  </a:cubicBezTo>
                  <a:cubicBezTo>
                    <a:pt x="588" y="149"/>
                    <a:pt x="588" y="149"/>
                    <a:pt x="588" y="149"/>
                  </a:cubicBezTo>
                  <a:cubicBezTo>
                    <a:pt x="588" y="149"/>
                    <a:pt x="588" y="150"/>
                    <a:pt x="588" y="150"/>
                  </a:cubicBezTo>
                  <a:cubicBezTo>
                    <a:pt x="587" y="153"/>
                    <a:pt x="586" y="155"/>
                    <a:pt x="585" y="158"/>
                  </a:cubicBezTo>
                  <a:cubicBezTo>
                    <a:pt x="367" y="759"/>
                    <a:pt x="367" y="759"/>
                    <a:pt x="367" y="759"/>
                  </a:cubicBezTo>
                  <a:cubicBezTo>
                    <a:pt x="32" y="1297"/>
                    <a:pt x="32" y="1297"/>
                    <a:pt x="32" y="1297"/>
                  </a:cubicBezTo>
                  <a:cubicBezTo>
                    <a:pt x="0" y="1346"/>
                    <a:pt x="13" y="1413"/>
                    <a:pt x="63" y="1445"/>
                  </a:cubicBezTo>
                  <a:cubicBezTo>
                    <a:pt x="113" y="1478"/>
                    <a:pt x="179" y="1464"/>
                    <a:pt x="211" y="1414"/>
                  </a:cubicBezTo>
                  <a:cubicBezTo>
                    <a:pt x="576" y="885"/>
                    <a:pt x="576" y="885"/>
                    <a:pt x="576" y="885"/>
                  </a:cubicBezTo>
                  <a:cubicBezTo>
                    <a:pt x="577" y="883"/>
                    <a:pt x="578" y="882"/>
                    <a:pt x="579" y="881"/>
                  </a:cubicBezTo>
                  <a:cubicBezTo>
                    <a:pt x="579" y="881"/>
                    <a:pt x="579" y="881"/>
                    <a:pt x="579" y="881"/>
                  </a:cubicBezTo>
                  <a:cubicBezTo>
                    <a:pt x="580" y="879"/>
                    <a:pt x="580" y="879"/>
                    <a:pt x="580" y="879"/>
                  </a:cubicBezTo>
                  <a:cubicBezTo>
                    <a:pt x="579" y="879"/>
                    <a:pt x="579" y="879"/>
                    <a:pt x="579" y="879"/>
                  </a:cubicBezTo>
                  <a:cubicBezTo>
                    <a:pt x="586" y="868"/>
                    <a:pt x="591" y="857"/>
                    <a:pt x="594" y="846"/>
                  </a:cubicBezTo>
                  <a:cubicBezTo>
                    <a:pt x="648" y="718"/>
                    <a:pt x="648" y="718"/>
                    <a:pt x="648" y="718"/>
                  </a:cubicBezTo>
                  <a:cubicBezTo>
                    <a:pt x="672" y="1215"/>
                    <a:pt x="672" y="1215"/>
                    <a:pt x="672" y="1215"/>
                  </a:cubicBezTo>
                  <a:cubicBezTo>
                    <a:pt x="672" y="1217"/>
                    <a:pt x="672" y="1220"/>
                    <a:pt x="673" y="1222"/>
                  </a:cubicBezTo>
                  <a:cubicBezTo>
                    <a:pt x="511" y="2021"/>
                    <a:pt x="511" y="2021"/>
                    <a:pt x="511" y="2021"/>
                  </a:cubicBezTo>
                  <a:cubicBezTo>
                    <a:pt x="509" y="2028"/>
                    <a:pt x="508" y="2034"/>
                    <a:pt x="508" y="2040"/>
                  </a:cubicBezTo>
                  <a:cubicBezTo>
                    <a:pt x="508" y="2040"/>
                    <a:pt x="508" y="2040"/>
                    <a:pt x="508" y="2040"/>
                  </a:cubicBezTo>
                  <a:cubicBezTo>
                    <a:pt x="428" y="2847"/>
                    <a:pt x="428" y="2847"/>
                    <a:pt x="428" y="2847"/>
                  </a:cubicBezTo>
                  <a:cubicBezTo>
                    <a:pt x="420" y="2913"/>
                    <a:pt x="467" y="2973"/>
                    <a:pt x="533" y="2980"/>
                  </a:cubicBezTo>
                  <a:cubicBezTo>
                    <a:pt x="599" y="2988"/>
                    <a:pt x="659" y="2941"/>
                    <a:pt x="667" y="2875"/>
                  </a:cubicBezTo>
                  <a:cubicBezTo>
                    <a:pt x="780" y="2072"/>
                    <a:pt x="780" y="2072"/>
                    <a:pt x="780" y="2072"/>
                  </a:cubicBezTo>
                  <a:cubicBezTo>
                    <a:pt x="932" y="1455"/>
                    <a:pt x="932" y="1455"/>
                    <a:pt x="932" y="1455"/>
                  </a:cubicBezTo>
                  <a:cubicBezTo>
                    <a:pt x="978" y="1454"/>
                    <a:pt x="978" y="1454"/>
                    <a:pt x="978" y="1454"/>
                  </a:cubicBezTo>
                  <a:cubicBezTo>
                    <a:pt x="1045" y="2070"/>
                    <a:pt x="1045" y="2070"/>
                    <a:pt x="1045" y="2070"/>
                  </a:cubicBezTo>
                  <a:cubicBezTo>
                    <a:pt x="1046" y="2081"/>
                    <a:pt x="1048" y="2091"/>
                    <a:pt x="1051" y="2101"/>
                  </a:cubicBezTo>
                  <a:cubicBezTo>
                    <a:pt x="1051" y="2101"/>
                    <a:pt x="1051" y="2101"/>
                    <a:pt x="1051" y="2101"/>
                  </a:cubicBezTo>
                  <a:cubicBezTo>
                    <a:pt x="1289" y="2878"/>
                    <a:pt x="1289" y="2878"/>
                    <a:pt x="1289" y="2878"/>
                  </a:cubicBezTo>
                  <a:cubicBezTo>
                    <a:pt x="1307" y="2942"/>
                    <a:pt x="1374" y="2979"/>
                    <a:pt x="1438" y="2961"/>
                  </a:cubicBezTo>
                  <a:cubicBezTo>
                    <a:pt x="1502" y="2943"/>
                    <a:pt x="1539" y="2876"/>
                    <a:pt x="1521" y="2812"/>
                  </a:cubicBezTo>
                  <a:cubicBezTo>
                    <a:pt x="1317" y="2033"/>
                    <a:pt x="1317" y="2033"/>
                    <a:pt x="1317" y="2033"/>
                  </a:cubicBezTo>
                  <a:cubicBezTo>
                    <a:pt x="1260" y="1197"/>
                    <a:pt x="1260" y="1197"/>
                    <a:pt x="1260" y="1197"/>
                  </a:cubicBezTo>
                  <a:cubicBezTo>
                    <a:pt x="1262" y="724"/>
                    <a:pt x="1262" y="724"/>
                    <a:pt x="1262" y="724"/>
                  </a:cubicBezTo>
                  <a:cubicBezTo>
                    <a:pt x="1315" y="834"/>
                    <a:pt x="1315" y="834"/>
                    <a:pt x="1315" y="834"/>
                  </a:cubicBezTo>
                  <a:cubicBezTo>
                    <a:pt x="1501" y="1443"/>
                    <a:pt x="1501" y="1443"/>
                    <a:pt x="1501" y="1443"/>
                  </a:cubicBezTo>
                  <a:cubicBezTo>
                    <a:pt x="1514" y="1490"/>
                    <a:pt x="1556" y="1520"/>
                    <a:pt x="1601" y="1522"/>
                  </a:cubicBezTo>
                  <a:cubicBezTo>
                    <a:pt x="2015" y="2744"/>
                    <a:pt x="2015" y="2744"/>
                    <a:pt x="2015" y="2744"/>
                  </a:cubicBezTo>
                  <a:cubicBezTo>
                    <a:pt x="2015" y="2744"/>
                    <a:pt x="2015" y="2744"/>
                    <a:pt x="2015" y="2744"/>
                  </a:cubicBezTo>
                  <a:cubicBezTo>
                    <a:pt x="2029" y="2787"/>
                    <a:pt x="2029" y="2787"/>
                    <a:pt x="2029" y="2787"/>
                  </a:cubicBezTo>
                  <a:cubicBezTo>
                    <a:pt x="2046" y="2835"/>
                    <a:pt x="2097" y="2861"/>
                    <a:pt x="2145" y="2845"/>
                  </a:cubicBezTo>
                  <a:cubicBezTo>
                    <a:pt x="2335" y="2780"/>
                    <a:pt x="2335" y="2780"/>
                    <a:pt x="2335" y="2780"/>
                  </a:cubicBezTo>
                  <a:cubicBezTo>
                    <a:pt x="2383" y="2764"/>
                    <a:pt x="2409" y="2712"/>
                    <a:pt x="2393" y="266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grpSp>
        <p:nvGrpSpPr>
          <p:cNvPr id="58" name="グループ化 57">
            <a:extLst>
              <a:ext uri="{FF2B5EF4-FFF2-40B4-BE49-F238E27FC236}">
                <a16:creationId xmlns:a16="http://schemas.microsoft.com/office/drawing/2014/main" id="{9E33F1F4-1580-4DFE-9047-5A0293751E90}"/>
              </a:ext>
            </a:extLst>
          </p:cNvPr>
          <p:cNvGrpSpPr/>
          <p:nvPr/>
        </p:nvGrpSpPr>
        <p:grpSpPr>
          <a:xfrm>
            <a:off x="1205110" y="1436773"/>
            <a:ext cx="442595" cy="321356"/>
            <a:chOff x="661987" y="1752601"/>
            <a:chExt cx="741600" cy="554939"/>
          </a:xfrm>
          <a:solidFill>
            <a:schemeClr val="tx1"/>
          </a:solidFill>
        </p:grpSpPr>
        <p:sp>
          <p:nvSpPr>
            <p:cNvPr id="59" name="Freeform 11">
              <a:extLst>
                <a:ext uri="{FF2B5EF4-FFF2-40B4-BE49-F238E27FC236}">
                  <a16:creationId xmlns:a16="http://schemas.microsoft.com/office/drawing/2014/main" id="{B59BC72C-5D3D-4C74-88D8-844C14A20A25}"/>
                </a:ext>
              </a:extLst>
            </p:cNvPr>
            <p:cNvSpPr>
              <a:spLocks noEditPoints="1"/>
            </p:cNvSpPr>
            <p:nvPr/>
          </p:nvSpPr>
          <p:spPr bwMode="auto">
            <a:xfrm>
              <a:off x="1286545" y="1893354"/>
              <a:ext cx="117042" cy="404097"/>
            </a:xfrm>
            <a:custGeom>
              <a:avLst/>
              <a:gdLst/>
              <a:ahLst/>
              <a:cxnLst>
                <a:cxn ang="0">
                  <a:pos x="0" y="0"/>
                </a:cxn>
                <a:cxn ang="0">
                  <a:pos x="0" y="1592"/>
                </a:cxn>
                <a:cxn ang="0">
                  <a:pos x="460" y="1592"/>
                </a:cxn>
                <a:cxn ang="0">
                  <a:pos x="460" y="0"/>
                </a:cxn>
                <a:cxn ang="0">
                  <a:pos x="0" y="0"/>
                </a:cxn>
                <a:cxn ang="0">
                  <a:pos x="123" y="148"/>
                </a:cxn>
                <a:cxn ang="0">
                  <a:pos x="233" y="148"/>
                </a:cxn>
                <a:cxn ang="0">
                  <a:pos x="233" y="696"/>
                </a:cxn>
                <a:cxn ang="0">
                  <a:pos x="123" y="696"/>
                </a:cxn>
                <a:cxn ang="0">
                  <a:pos x="123" y="148"/>
                </a:cxn>
                <a:cxn ang="0">
                  <a:pos x="166" y="1573"/>
                </a:cxn>
                <a:cxn ang="0">
                  <a:pos x="129" y="1573"/>
                </a:cxn>
                <a:cxn ang="0">
                  <a:pos x="129" y="915"/>
                </a:cxn>
                <a:cxn ang="0">
                  <a:pos x="166" y="915"/>
                </a:cxn>
                <a:cxn ang="0">
                  <a:pos x="166" y="1573"/>
                </a:cxn>
                <a:cxn ang="0">
                  <a:pos x="257" y="1573"/>
                </a:cxn>
                <a:cxn ang="0">
                  <a:pos x="221" y="1573"/>
                </a:cxn>
                <a:cxn ang="0">
                  <a:pos x="221" y="915"/>
                </a:cxn>
                <a:cxn ang="0">
                  <a:pos x="257" y="915"/>
                </a:cxn>
                <a:cxn ang="0">
                  <a:pos x="257" y="1573"/>
                </a:cxn>
                <a:cxn ang="0">
                  <a:pos x="239" y="842"/>
                </a:cxn>
                <a:cxn ang="0">
                  <a:pos x="202" y="806"/>
                </a:cxn>
                <a:cxn ang="0">
                  <a:pos x="239" y="769"/>
                </a:cxn>
                <a:cxn ang="0">
                  <a:pos x="276" y="806"/>
                </a:cxn>
                <a:cxn ang="0">
                  <a:pos x="239" y="842"/>
                </a:cxn>
                <a:cxn ang="0">
                  <a:pos x="349" y="1573"/>
                </a:cxn>
                <a:cxn ang="0">
                  <a:pos x="312" y="1573"/>
                </a:cxn>
                <a:cxn ang="0">
                  <a:pos x="312" y="915"/>
                </a:cxn>
                <a:cxn ang="0">
                  <a:pos x="349" y="915"/>
                </a:cxn>
                <a:cxn ang="0">
                  <a:pos x="349" y="1573"/>
                </a:cxn>
                <a:cxn ang="0">
                  <a:pos x="349" y="696"/>
                </a:cxn>
                <a:cxn ang="0">
                  <a:pos x="312" y="696"/>
                </a:cxn>
                <a:cxn ang="0">
                  <a:pos x="312" y="441"/>
                </a:cxn>
                <a:cxn ang="0">
                  <a:pos x="349" y="441"/>
                </a:cxn>
                <a:cxn ang="0">
                  <a:pos x="349" y="696"/>
                </a:cxn>
                <a:cxn ang="0">
                  <a:pos x="349" y="368"/>
                </a:cxn>
                <a:cxn ang="0">
                  <a:pos x="312" y="368"/>
                </a:cxn>
                <a:cxn ang="0">
                  <a:pos x="312" y="221"/>
                </a:cxn>
                <a:cxn ang="0">
                  <a:pos x="349" y="221"/>
                </a:cxn>
                <a:cxn ang="0">
                  <a:pos x="349" y="368"/>
                </a:cxn>
              </a:cxnLst>
              <a:rect l="0" t="0" r="r" b="b"/>
              <a:pathLst>
                <a:path w="460" h="1592">
                  <a:moveTo>
                    <a:pt x="0" y="0"/>
                  </a:moveTo>
                  <a:cubicBezTo>
                    <a:pt x="0" y="1592"/>
                    <a:pt x="0" y="1592"/>
                    <a:pt x="0" y="1592"/>
                  </a:cubicBezTo>
                  <a:cubicBezTo>
                    <a:pt x="460" y="1592"/>
                    <a:pt x="460" y="1592"/>
                    <a:pt x="460" y="1592"/>
                  </a:cubicBezTo>
                  <a:cubicBezTo>
                    <a:pt x="460" y="0"/>
                    <a:pt x="460" y="0"/>
                    <a:pt x="460" y="0"/>
                  </a:cubicBezTo>
                  <a:lnTo>
                    <a:pt x="0" y="0"/>
                  </a:lnTo>
                  <a:close/>
                  <a:moveTo>
                    <a:pt x="123" y="148"/>
                  </a:moveTo>
                  <a:cubicBezTo>
                    <a:pt x="233" y="148"/>
                    <a:pt x="233" y="148"/>
                    <a:pt x="233" y="148"/>
                  </a:cubicBezTo>
                  <a:cubicBezTo>
                    <a:pt x="233" y="696"/>
                    <a:pt x="233" y="696"/>
                    <a:pt x="233" y="696"/>
                  </a:cubicBezTo>
                  <a:cubicBezTo>
                    <a:pt x="123" y="696"/>
                    <a:pt x="123" y="696"/>
                    <a:pt x="123" y="696"/>
                  </a:cubicBezTo>
                  <a:lnTo>
                    <a:pt x="123" y="148"/>
                  </a:lnTo>
                  <a:close/>
                  <a:moveTo>
                    <a:pt x="166" y="1573"/>
                  </a:moveTo>
                  <a:cubicBezTo>
                    <a:pt x="129" y="1573"/>
                    <a:pt x="129" y="1573"/>
                    <a:pt x="129" y="1573"/>
                  </a:cubicBezTo>
                  <a:cubicBezTo>
                    <a:pt x="129" y="915"/>
                    <a:pt x="129" y="915"/>
                    <a:pt x="129" y="915"/>
                  </a:cubicBezTo>
                  <a:cubicBezTo>
                    <a:pt x="166" y="915"/>
                    <a:pt x="166" y="915"/>
                    <a:pt x="166" y="915"/>
                  </a:cubicBezTo>
                  <a:lnTo>
                    <a:pt x="166" y="1573"/>
                  </a:lnTo>
                  <a:close/>
                  <a:moveTo>
                    <a:pt x="257" y="1573"/>
                  </a:moveTo>
                  <a:cubicBezTo>
                    <a:pt x="221" y="1573"/>
                    <a:pt x="221" y="1573"/>
                    <a:pt x="221" y="1573"/>
                  </a:cubicBezTo>
                  <a:cubicBezTo>
                    <a:pt x="221" y="915"/>
                    <a:pt x="221" y="915"/>
                    <a:pt x="221" y="915"/>
                  </a:cubicBezTo>
                  <a:cubicBezTo>
                    <a:pt x="257" y="915"/>
                    <a:pt x="257" y="915"/>
                    <a:pt x="257" y="915"/>
                  </a:cubicBezTo>
                  <a:lnTo>
                    <a:pt x="257" y="1573"/>
                  </a:lnTo>
                  <a:close/>
                  <a:moveTo>
                    <a:pt x="239" y="842"/>
                  </a:moveTo>
                  <a:cubicBezTo>
                    <a:pt x="219" y="842"/>
                    <a:pt x="202" y="826"/>
                    <a:pt x="202" y="806"/>
                  </a:cubicBezTo>
                  <a:cubicBezTo>
                    <a:pt x="202" y="786"/>
                    <a:pt x="219" y="769"/>
                    <a:pt x="239" y="769"/>
                  </a:cubicBezTo>
                  <a:cubicBezTo>
                    <a:pt x="259" y="769"/>
                    <a:pt x="276" y="786"/>
                    <a:pt x="276" y="806"/>
                  </a:cubicBezTo>
                  <a:cubicBezTo>
                    <a:pt x="276" y="826"/>
                    <a:pt x="259" y="842"/>
                    <a:pt x="239" y="842"/>
                  </a:cubicBezTo>
                  <a:close/>
                  <a:moveTo>
                    <a:pt x="349" y="1573"/>
                  </a:moveTo>
                  <a:cubicBezTo>
                    <a:pt x="312" y="1573"/>
                    <a:pt x="312" y="1573"/>
                    <a:pt x="312" y="1573"/>
                  </a:cubicBezTo>
                  <a:cubicBezTo>
                    <a:pt x="312" y="915"/>
                    <a:pt x="312" y="915"/>
                    <a:pt x="312" y="915"/>
                  </a:cubicBezTo>
                  <a:cubicBezTo>
                    <a:pt x="349" y="915"/>
                    <a:pt x="349" y="915"/>
                    <a:pt x="349" y="915"/>
                  </a:cubicBezTo>
                  <a:lnTo>
                    <a:pt x="349" y="1573"/>
                  </a:lnTo>
                  <a:close/>
                  <a:moveTo>
                    <a:pt x="349" y="696"/>
                  </a:moveTo>
                  <a:cubicBezTo>
                    <a:pt x="312" y="696"/>
                    <a:pt x="312" y="696"/>
                    <a:pt x="312" y="696"/>
                  </a:cubicBezTo>
                  <a:cubicBezTo>
                    <a:pt x="312" y="441"/>
                    <a:pt x="312" y="441"/>
                    <a:pt x="312" y="441"/>
                  </a:cubicBezTo>
                  <a:cubicBezTo>
                    <a:pt x="349" y="441"/>
                    <a:pt x="349" y="441"/>
                    <a:pt x="349" y="441"/>
                  </a:cubicBezTo>
                  <a:lnTo>
                    <a:pt x="349" y="696"/>
                  </a:lnTo>
                  <a:close/>
                  <a:moveTo>
                    <a:pt x="349" y="368"/>
                  </a:moveTo>
                  <a:cubicBezTo>
                    <a:pt x="312" y="368"/>
                    <a:pt x="312" y="368"/>
                    <a:pt x="312" y="368"/>
                  </a:cubicBezTo>
                  <a:cubicBezTo>
                    <a:pt x="312" y="221"/>
                    <a:pt x="312" y="221"/>
                    <a:pt x="312" y="221"/>
                  </a:cubicBezTo>
                  <a:cubicBezTo>
                    <a:pt x="349" y="221"/>
                    <a:pt x="349" y="221"/>
                    <a:pt x="349" y="221"/>
                  </a:cubicBezTo>
                  <a:lnTo>
                    <a:pt x="349" y="36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60" name="Freeform 12">
              <a:extLst>
                <a:ext uri="{FF2B5EF4-FFF2-40B4-BE49-F238E27FC236}">
                  <a16:creationId xmlns:a16="http://schemas.microsoft.com/office/drawing/2014/main" id="{645CECF9-E1C2-407E-9A92-7C70C702CB94}"/>
                </a:ext>
              </a:extLst>
            </p:cNvPr>
            <p:cNvSpPr>
              <a:spLocks noEditPoints="1"/>
            </p:cNvSpPr>
            <p:nvPr/>
          </p:nvSpPr>
          <p:spPr bwMode="auto">
            <a:xfrm>
              <a:off x="661987" y="1752601"/>
              <a:ext cx="592271" cy="554939"/>
            </a:xfrm>
            <a:custGeom>
              <a:avLst/>
              <a:gdLst/>
              <a:ahLst/>
              <a:cxnLst>
                <a:cxn ang="0">
                  <a:pos x="2330" y="1653"/>
                </a:cxn>
                <a:cxn ang="0">
                  <a:pos x="2330" y="0"/>
                </a:cxn>
                <a:cxn ang="0">
                  <a:pos x="0" y="0"/>
                </a:cxn>
                <a:cxn ang="0">
                  <a:pos x="0" y="1653"/>
                </a:cxn>
                <a:cxn ang="0">
                  <a:pos x="970" y="1653"/>
                </a:cxn>
                <a:cxn ang="0">
                  <a:pos x="970" y="1863"/>
                </a:cxn>
                <a:cxn ang="0">
                  <a:pos x="434" y="1863"/>
                </a:cxn>
                <a:cxn ang="0">
                  <a:pos x="386" y="1891"/>
                </a:cxn>
                <a:cxn ang="0">
                  <a:pos x="262" y="2100"/>
                </a:cxn>
                <a:cxn ang="0">
                  <a:pos x="262" y="2155"/>
                </a:cxn>
                <a:cxn ang="0">
                  <a:pos x="310" y="2183"/>
                </a:cxn>
                <a:cxn ang="0">
                  <a:pos x="1989" y="2183"/>
                </a:cxn>
                <a:cxn ang="0">
                  <a:pos x="2037" y="2156"/>
                </a:cxn>
                <a:cxn ang="0">
                  <a:pos x="2037" y="2101"/>
                </a:cxn>
                <a:cxn ang="0">
                  <a:pos x="1918" y="1891"/>
                </a:cxn>
                <a:cxn ang="0">
                  <a:pos x="1870" y="1863"/>
                </a:cxn>
                <a:cxn ang="0">
                  <a:pos x="1360" y="1863"/>
                </a:cxn>
                <a:cxn ang="0">
                  <a:pos x="1360" y="1653"/>
                </a:cxn>
                <a:cxn ang="0">
                  <a:pos x="2330" y="1653"/>
                </a:cxn>
                <a:cxn ang="0">
                  <a:pos x="465" y="1974"/>
                </a:cxn>
                <a:cxn ang="0">
                  <a:pos x="1430" y="1974"/>
                </a:cxn>
                <a:cxn ang="0">
                  <a:pos x="1447" y="2073"/>
                </a:cxn>
                <a:cxn ang="0">
                  <a:pos x="407" y="2073"/>
                </a:cxn>
                <a:cxn ang="0">
                  <a:pos x="465" y="1974"/>
                </a:cxn>
                <a:cxn ang="0">
                  <a:pos x="1894" y="2073"/>
                </a:cxn>
                <a:cxn ang="0">
                  <a:pos x="1559" y="2073"/>
                </a:cxn>
                <a:cxn ang="0">
                  <a:pos x="1543" y="1974"/>
                </a:cxn>
                <a:cxn ang="0">
                  <a:pos x="1838" y="1974"/>
                </a:cxn>
                <a:cxn ang="0">
                  <a:pos x="1894" y="2073"/>
                </a:cxn>
                <a:cxn ang="0">
                  <a:pos x="121" y="122"/>
                </a:cxn>
                <a:cxn ang="0">
                  <a:pos x="2209" y="122"/>
                </a:cxn>
                <a:cxn ang="0">
                  <a:pos x="2209" y="1531"/>
                </a:cxn>
                <a:cxn ang="0">
                  <a:pos x="121" y="1531"/>
                </a:cxn>
                <a:cxn ang="0">
                  <a:pos x="121" y="122"/>
                </a:cxn>
              </a:cxnLst>
              <a:rect l="0" t="0" r="r" b="b"/>
              <a:pathLst>
                <a:path w="2330" h="2183">
                  <a:moveTo>
                    <a:pt x="2330" y="1653"/>
                  </a:moveTo>
                  <a:cubicBezTo>
                    <a:pt x="2330" y="0"/>
                    <a:pt x="2330" y="0"/>
                    <a:pt x="2330" y="0"/>
                  </a:cubicBezTo>
                  <a:cubicBezTo>
                    <a:pt x="0" y="0"/>
                    <a:pt x="0" y="0"/>
                    <a:pt x="0" y="0"/>
                  </a:cubicBezTo>
                  <a:cubicBezTo>
                    <a:pt x="0" y="1653"/>
                    <a:pt x="0" y="1653"/>
                    <a:pt x="0" y="1653"/>
                  </a:cubicBezTo>
                  <a:cubicBezTo>
                    <a:pt x="970" y="1653"/>
                    <a:pt x="970" y="1653"/>
                    <a:pt x="970" y="1653"/>
                  </a:cubicBezTo>
                  <a:cubicBezTo>
                    <a:pt x="970" y="1863"/>
                    <a:pt x="970" y="1863"/>
                    <a:pt x="970" y="1863"/>
                  </a:cubicBezTo>
                  <a:cubicBezTo>
                    <a:pt x="434" y="1863"/>
                    <a:pt x="434" y="1863"/>
                    <a:pt x="434" y="1863"/>
                  </a:cubicBezTo>
                  <a:cubicBezTo>
                    <a:pt x="414" y="1863"/>
                    <a:pt x="396" y="1874"/>
                    <a:pt x="386" y="1891"/>
                  </a:cubicBezTo>
                  <a:cubicBezTo>
                    <a:pt x="262" y="2100"/>
                    <a:pt x="262" y="2100"/>
                    <a:pt x="262" y="2100"/>
                  </a:cubicBezTo>
                  <a:cubicBezTo>
                    <a:pt x="252" y="2117"/>
                    <a:pt x="252" y="2138"/>
                    <a:pt x="262" y="2155"/>
                  </a:cubicBezTo>
                  <a:cubicBezTo>
                    <a:pt x="272" y="2173"/>
                    <a:pt x="290" y="2183"/>
                    <a:pt x="310" y="2183"/>
                  </a:cubicBezTo>
                  <a:cubicBezTo>
                    <a:pt x="1989" y="2183"/>
                    <a:pt x="1989" y="2183"/>
                    <a:pt x="1989" y="2183"/>
                  </a:cubicBezTo>
                  <a:cubicBezTo>
                    <a:pt x="2009" y="2183"/>
                    <a:pt x="2027" y="2173"/>
                    <a:pt x="2037" y="2156"/>
                  </a:cubicBezTo>
                  <a:cubicBezTo>
                    <a:pt x="2047" y="2139"/>
                    <a:pt x="2047" y="2118"/>
                    <a:pt x="2037" y="2101"/>
                  </a:cubicBezTo>
                  <a:cubicBezTo>
                    <a:pt x="1918" y="1891"/>
                    <a:pt x="1918" y="1891"/>
                    <a:pt x="1918" y="1891"/>
                  </a:cubicBezTo>
                  <a:cubicBezTo>
                    <a:pt x="1908" y="1874"/>
                    <a:pt x="1889" y="1863"/>
                    <a:pt x="1870" y="1863"/>
                  </a:cubicBezTo>
                  <a:cubicBezTo>
                    <a:pt x="1360" y="1863"/>
                    <a:pt x="1360" y="1863"/>
                    <a:pt x="1360" y="1863"/>
                  </a:cubicBezTo>
                  <a:cubicBezTo>
                    <a:pt x="1360" y="1653"/>
                    <a:pt x="1360" y="1653"/>
                    <a:pt x="1360" y="1653"/>
                  </a:cubicBezTo>
                  <a:lnTo>
                    <a:pt x="2330" y="1653"/>
                  </a:lnTo>
                  <a:close/>
                  <a:moveTo>
                    <a:pt x="465" y="1974"/>
                  </a:moveTo>
                  <a:cubicBezTo>
                    <a:pt x="1430" y="1974"/>
                    <a:pt x="1430" y="1974"/>
                    <a:pt x="1430" y="1974"/>
                  </a:cubicBezTo>
                  <a:cubicBezTo>
                    <a:pt x="1447" y="2073"/>
                    <a:pt x="1447" y="2073"/>
                    <a:pt x="1447" y="2073"/>
                  </a:cubicBezTo>
                  <a:cubicBezTo>
                    <a:pt x="407" y="2073"/>
                    <a:pt x="407" y="2073"/>
                    <a:pt x="407" y="2073"/>
                  </a:cubicBezTo>
                  <a:lnTo>
                    <a:pt x="465" y="1974"/>
                  </a:lnTo>
                  <a:close/>
                  <a:moveTo>
                    <a:pt x="1894" y="2073"/>
                  </a:moveTo>
                  <a:cubicBezTo>
                    <a:pt x="1559" y="2073"/>
                    <a:pt x="1559" y="2073"/>
                    <a:pt x="1559" y="2073"/>
                  </a:cubicBezTo>
                  <a:cubicBezTo>
                    <a:pt x="1543" y="1974"/>
                    <a:pt x="1543" y="1974"/>
                    <a:pt x="1543" y="1974"/>
                  </a:cubicBezTo>
                  <a:cubicBezTo>
                    <a:pt x="1838" y="1974"/>
                    <a:pt x="1838" y="1974"/>
                    <a:pt x="1838" y="1974"/>
                  </a:cubicBezTo>
                  <a:lnTo>
                    <a:pt x="1894" y="2073"/>
                  </a:lnTo>
                  <a:close/>
                  <a:moveTo>
                    <a:pt x="121" y="122"/>
                  </a:moveTo>
                  <a:cubicBezTo>
                    <a:pt x="2209" y="122"/>
                    <a:pt x="2209" y="122"/>
                    <a:pt x="2209" y="122"/>
                  </a:cubicBezTo>
                  <a:cubicBezTo>
                    <a:pt x="2209" y="1531"/>
                    <a:pt x="2209" y="1531"/>
                    <a:pt x="2209" y="1531"/>
                  </a:cubicBezTo>
                  <a:cubicBezTo>
                    <a:pt x="121" y="1531"/>
                    <a:pt x="121" y="1531"/>
                    <a:pt x="121" y="1531"/>
                  </a:cubicBezTo>
                  <a:lnTo>
                    <a:pt x="121" y="122"/>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68" name="正方形/長方形 67">
            <a:extLst>
              <a:ext uri="{FF2B5EF4-FFF2-40B4-BE49-F238E27FC236}">
                <a16:creationId xmlns:a16="http://schemas.microsoft.com/office/drawing/2014/main" id="{8634B3F3-87C9-45B6-9059-4AFB34B4D6D5}"/>
              </a:ext>
            </a:extLst>
          </p:cNvPr>
          <p:cNvSpPr/>
          <p:nvPr/>
        </p:nvSpPr>
        <p:spPr>
          <a:xfrm>
            <a:off x="-2003" y="2672433"/>
            <a:ext cx="2068348" cy="125132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69" name="正方形/長方形 68">
            <a:extLst>
              <a:ext uri="{FF2B5EF4-FFF2-40B4-BE49-F238E27FC236}">
                <a16:creationId xmlns:a16="http://schemas.microsoft.com/office/drawing/2014/main" id="{8634B3F3-87C9-45B6-9059-4AFB34B4D6D5}"/>
              </a:ext>
            </a:extLst>
          </p:cNvPr>
          <p:cNvSpPr/>
          <p:nvPr/>
        </p:nvSpPr>
        <p:spPr>
          <a:xfrm>
            <a:off x="-7647" y="4157530"/>
            <a:ext cx="2065055" cy="1251329"/>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70" name="正方形/長方形 69">
            <a:extLst>
              <a:ext uri="{FF2B5EF4-FFF2-40B4-BE49-F238E27FC236}">
                <a16:creationId xmlns:a16="http://schemas.microsoft.com/office/drawing/2014/main" id="{8634B3F3-87C9-45B6-9059-4AFB34B4D6D5}"/>
              </a:ext>
            </a:extLst>
          </p:cNvPr>
          <p:cNvSpPr/>
          <p:nvPr/>
        </p:nvSpPr>
        <p:spPr>
          <a:xfrm>
            <a:off x="1826" y="5662523"/>
            <a:ext cx="2039211" cy="117512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grpSp>
        <p:nvGrpSpPr>
          <p:cNvPr id="72" name="グループ化 71">
            <a:extLst>
              <a:ext uri="{FF2B5EF4-FFF2-40B4-BE49-F238E27FC236}">
                <a16:creationId xmlns:a16="http://schemas.microsoft.com/office/drawing/2014/main" id="{21A6C564-2068-44D2-954B-FB1E60E81CB9}"/>
              </a:ext>
            </a:extLst>
          </p:cNvPr>
          <p:cNvGrpSpPr/>
          <p:nvPr/>
        </p:nvGrpSpPr>
        <p:grpSpPr>
          <a:xfrm>
            <a:off x="1435448" y="1932385"/>
            <a:ext cx="437072" cy="264947"/>
            <a:chOff x="-21188363" y="23988713"/>
            <a:chExt cx="7769225" cy="5200650"/>
          </a:xfrm>
          <a:solidFill>
            <a:schemeClr val="tx1"/>
          </a:solidFill>
        </p:grpSpPr>
        <p:sp>
          <p:nvSpPr>
            <p:cNvPr id="73" name="Freeform 30">
              <a:extLst>
                <a:ext uri="{FF2B5EF4-FFF2-40B4-BE49-F238E27FC236}">
                  <a16:creationId xmlns:a16="http://schemas.microsoft.com/office/drawing/2014/main" id="{63A2319B-C4AC-4997-85AE-89F5CADC00C4}"/>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4" name="Freeform 31">
              <a:extLst>
                <a:ext uri="{FF2B5EF4-FFF2-40B4-BE49-F238E27FC236}">
                  <a16:creationId xmlns:a16="http://schemas.microsoft.com/office/drawing/2014/main" id="{74100AF6-822F-4B1E-B44A-E58E94FE1E15}"/>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grpSp>
        <p:nvGrpSpPr>
          <p:cNvPr id="75" name="グループ化 74">
            <a:extLst>
              <a:ext uri="{FF2B5EF4-FFF2-40B4-BE49-F238E27FC236}">
                <a16:creationId xmlns:a16="http://schemas.microsoft.com/office/drawing/2014/main" id="{25BF9105-D5C4-494B-9058-D7E82C29ACB5}"/>
              </a:ext>
            </a:extLst>
          </p:cNvPr>
          <p:cNvGrpSpPr/>
          <p:nvPr/>
        </p:nvGrpSpPr>
        <p:grpSpPr>
          <a:xfrm>
            <a:off x="710282" y="1830686"/>
            <a:ext cx="96500" cy="88211"/>
            <a:chOff x="6098851" y="3486382"/>
            <a:chExt cx="163935" cy="150198"/>
          </a:xfrm>
        </p:grpSpPr>
        <p:sp>
          <p:nvSpPr>
            <p:cNvPr id="76" name="Freeform 9">
              <a:extLst>
                <a:ext uri="{FF2B5EF4-FFF2-40B4-BE49-F238E27FC236}">
                  <a16:creationId xmlns:a16="http://schemas.microsoft.com/office/drawing/2014/main" id="{85732199-E6D9-4630-9C84-D0539D88ED1C}"/>
                </a:ext>
              </a:extLst>
            </p:cNvPr>
            <p:cNvSpPr>
              <a:spLocks/>
            </p:cNvSpPr>
            <p:nvPr/>
          </p:nvSpPr>
          <p:spPr bwMode="auto">
            <a:xfrm>
              <a:off x="6098851" y="3486382"/>
              <a:ext cx="69333" cy="45066"/>
            </a:xfrm>
            <a:custGeom>
              <a:avLst/>
              <a:gdLst>
                <a:gd name="T0" fmla="*/ 137 w 285"/>
                <a:gd name="T1" fmla="*/ 160 h 185"/>
                <a:gd name="T2" fmla="*/ 193 w 285"/>
                <a:gd name="T3" fmla="*/ 185 h 185"/>
                <a:gd name="T4" fmla="*/ 261 w 285"/>
                <a:gd name="T5" fmla="*/ 149 h 185"/>
                <a:gd name="T6" fmla="*/ 232 w 285"/>
                <a:gd name="T7" fmla="*/ 40 h 185"/>
                <a:gd name="T8" fmla="*/ 207 w 285"/>
                <a:gd name="T9" fmla="*/ 31 h 185"/>
                <a:gd name="T10" fmla="*/ 7 w 285"/>
                <a:gd name="T11" fmla="*/ 1 h 185"/>
                <a:gd name="T12" fmla="*/ 3 w 285"/>
                <a:gd name="T13" fmla="*/ 9 h 185"/>
                <a:gd name="T14" fmla="*/ 137 w 285"/>
                <a:gd name="T15" fmla="*/ 160 h 18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5" h="185">
                  <a:moveTo>
                    <a:pt x="137" y="160"/>
                  </a:moveTo>
                  <a:cubicBezTo>
                    <a:pt x="150" y="174"/>
                    <a:pt x="167" y="185"/>
                    <a:pt x="193" y="185"/>
                  </a:cubicBezTo>
                  <a:cubicBezTo>
                    <a:pt x="220" y="185"/>
                    <a:pt x="247" y="172"/>
                    <a:pt x="261" y="149"/>
                  </a:cubicBezTo>
                  <a:cubicBezTo>
                    <a:pt x="285" y="111"/>
                    <a:pt x="271" y="61"/>
                    <a:pt x="232" y="40"/>
                  </a:cubicBezTo>
                  <a:cubicBezTo>
                    <a:pt x="224" y="35"/>
                    <a:pt x="207" y="31"/>
                    <a:pt x="207" y="31"/>
                  </a:cubicBezTo>
                  <a:cubicBezTo>
                    <a:pt x="7" y="1"/>
                    <a:pt x="7" y="1"/>
                    <a:pt x="7" y="1"/>
                  </a:cubicBezTo>
                  <a:cubicBezTo>
                    <a:pt x="3" y="0"/>
                    <a:pt x="0" y="6"/>
                    <a:pt x="3" y="9"/>
                  </a:cubicBezTo>
                  <a:lnTo>
                    <a:pt x="137" y="160"/>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7" name="Freeform 10">
              <a:extLst>
                <a:ext uri="{FF2B5EF4-FFF2-40B4-BE49-F238E27FC236}">
                  <a16:creationId xmlns:a16="http://schemas.microsoft.com/office/drawing/2014/main" id="{4DE1A96D-0341-4172-BB97-FF4542161BDE}"/>
                </a:ext>
              </a:extLst>
            </p:cNvPr>
            <p:cNvSpPr>
              <a:spLocks/>
            </p:cNvSpPr>
            <p:nvPr/>
          </p:nvSpPr>
          <p:spPr bwMode="auto">
            <a:xfrm>
              <a:off x="6115781" y="3566974"/>
              <a:ext cx="43607" cy="69606"/>
            </a:xfrm>
            <a:custGeom>
              <a:avLst/>
              <a:gdLst>
                <a:gd name="T0" fmla="*/ 147 w 179"/>
                <a:gd name="T1" fmla="*/ 150 h 286"/>
                <a:gd name="T2" fmla="*/ 8 w 179"/>
                <a:gd name="T3" fmla="*/ 3 h 286"/>
                <a:gd name="T4" fmla="*/ 0 w 179"/>
                <a:gd name="T5" fmla="*/ 7 h 286"/>
                <a:gd name="T6" fmla="*/ 12 w 179"/>
                <a:gd name="T7" fmla="*/ 208 h 286"/>
                <a:gd name="T8" fmla="*/ 41 w 179"/>
                <a:gd name="T9" fmla="*/ 263 h 286"/>
                <a:gd name="T10" fmla="*/ 117 w 179"/>
                <a:gd name="T11" fmla="*/ 276 h 286"/>
                <a:gd name="T12" fmla="*/ 161 w 179"/>
                <a:gd name="T13" fmla="*/ 172 h 286"/>
                <a:gd name="T14" fmla="*/ 147 w 179"/>
                <a:gd name="T15" fmla="*/ 150 h 2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9" h="286">
                  <a:moveTo>
                    <a:pt x="147" y="150"/>
                  </a:moveTo>
                  <a:cubicBezTo>
                    <a:pt x="8" y="3"/>
                    <a:pt x="8" y="3"/>
                    <a:pt x="8" y="3"/>
                  </a:cubicBezTo>
                  <a:cubicBezTo>
                    <a:pt x="5" y="0"/>
                    <a:pt x="0" y="2"/>
                    <a:pt x="0" y="7"/>
                  </a:cubicBezTo>
                  <a:cubicBezTo>
                    <a:pt x="12" y="208"/>
                    <a:pt x="12" y="208"/>
                    <a:pt x="12" y="208"/>
                  </a:cubicBezTo>
                  <a:cubicBezTo>
                    <a:pt x="14" y="227"/>
                    <a:pt x="20" y="247"/>
                    <a:pt x="41" y="263"/>
                  </a:cubicBezTo>
                  <a:cubicBezTo>
                    <a:pt x="63" y="279"/>
                    <a:pt x="91" y="286"/>
                    <a:pt x="117" y="276"/>
                  </a:cubicBezTo>
                  <a:cubicBezTo>
                    <a:pt x="159" y="260"/>
                    <a:pt x="179" y="213"/>
                    <a:pt x="161" y="172"/>
                  </a:cubicBezTo>
                  <a:cubicBezTo>
                    <a:pt x="158" y="164"/>
                    <a:pt x="147" y="150"/>
                    <a:pt x="147" y="150"/>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78" name="Freeform 11">
              <a:extLst>
                <a:ext uri="{FF2B5EF4-FFF2-40B4-BE49-F238E27FC236}">
                  <a16:creationId xmlns:a16="http://schemas.microsoft.com/office/drawing/2014/main" id="{D6391413-F5FB-4B1D-AC4A-88DF2B60D1CB}"/>
                </a:ext>
              </a:extLst>
            </p:cNvPr>
            <p:cNvSpPr>
              <a:spLocks/>
            </p:cNvSpPr>
            <p:nvPr/>
          </p:nvSpPr>
          <p:spPr bwMode="auto">
            <a:xfrm>
              <a:off x="6198562" y="3540206"/>
              <a:ext cx="64224" cy="52821"/>
            </a:xfrm>
            <a:custGeom>
              <a:avLst/>
              <a:gdLst>
                <a:gd name="T0" fmla="*/ 223 w 264"/>
                <a:gd name="T1" fmla="*/ 76 h 217"/>
                <a:gd name="T2" fmla="*/ 200 w 264"/>
                <a:gd name="T3" fmla="*/ 63 h 217"/>
                <a:gd name="T4" fmla="*/ 8 w 264"/>
                <a:gd name="T5" fmla="*/ 1 h 217"/>
                <a:gd name="T6" fmla="*/ 2 w 264"/>
                <a:gd name="T7" fmla="*/ 9 h 217"/>
                <a:gd name="T8" fmla="*/ 110 w 264"/>
                <a:gd name="T9" fmla="*/ 179 h 217"/>
                <a:gd name="T10" fmla="*/ 162 w 264"/>
                <a:gd name="T11" fmla="*/ 213 h 217"/>
                <a:gd name="T12" fmla="*/ 234 w 264"/>
                <a:gd name="T13" fmla="*/ 188 h 217"/>
                <a:gd name="T14" fmla="*/ 223 w 264"/>
                <a:gd name="T15" fmla="*/ 76 h 2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4" h="217">
                  <a:moveTo>
                    <a:pt x="223" y="76"/>
                  </a:moveTo>
                  <a:cubicBezTo>
                    <a:pt x="216" y="70"/>
                    <a:pt x="200" y="63"/>
                    <a:pt x="200" y="63"/>
                  </a:cubicBezTo>
                  <a:cubicBezTo>
                    <a:pt x="8" y="1"/>
                    <a:pt x="8" y="1"/>
                    <a:pt x="8" y="1"/>
                  </a:cubicBezTo>
                  <a:cubicBezTo>
                    <a:pt x="3" y="0"/>
                    <a:pt x="0" y="5"/>
                    <a:pt x="2" y="9"/>
                  </a:cubicBezTo>
                  <a:cubicBezTo>
                    <a:pt x="110" y="179"/>
                    <a:pt x="110" y="179"/>
                    <a:pt x="110" y="179"/>
                  </a:cubicBezTo>
                  <a:cubicBezTo>
                    <a:pt x="120" y="195"/>
                    <a:pt x="136" y="209"/>
                    <a:pt x="162" y="213"/>
                  </a:cubicBezTo>
                  <a:cubicBezTo>
                    <a:pt x="189" y="217"/>
                    <a:pt x="217" y="209"/>
                    <a:pt x="234" y="188"/>
                  </a:cubicBezTo>
                  <a:cubicBezTo>
                    <a:pt x="264" y="154"/>
                    <a:pt x="258" y="103"/>
                    <a:pt x="223" y="76"/>
                  </a:cubicBez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grpSp>
        <p:nvGrpSpPr>
          <p:cNvPr id="80" name="グループ化 79">
            <a:extLst>
              <a:ext uri="{FF2B5EF4-FFF2-40B4-BE49-F238E27FC236}">
                <a16:creationId xmlns:a16="http://schemas.microsoft.com/office/drawing/2014/main" id="{FECE1C43-8C30-40A5-BFCF-601CDAC19E74}"/>
              </a:ext>
            </a:extLst>
          </p:cNvPr>
          <p:cNvGrpSpPr/>
          <p:nvPr/>
        </p:nvGrpSpPr>
        <p:grpSpPr>
          <a:xfrm>
            <a:off x="1339020" y="2829574"/>
            <a:ext cx="570077" cy="405092"/>
            <a:chOff x="4283846" y="2312647"/>
            <a:chExt cx="816725" cy="419838"/>
          </a:xfrm>
        </p:grpSpPr>
        <p:sp>
          <p:nvSpPr>
            <p:cNvPr id="107" name="Freeform 23">
              <a:extLst>
                <a:ext uri="{FF2B5EF4-FFF2-40B4-BE49-F238E27FC236}">
                  <a16:creationId xmlns:a16="http://schemas.microsoft.com/office/drawing/2014/main" id="{9583EDE1-E094-4FA7-833C-1B46A5017B7C}"/>
                </a:ext>
              </a:extLst>
            </p:cNvPr>
            <p:cNvSpPr>
              <a:spLocks noEditPoints="1"/>
            </p:cNvSpPr>
            <p:nvPr/>
          </p:nvSpPr>
          <p:spPr bwMode="auto">
            <a:xfrm>
              <a:off x="4654142" y="2404847"/>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08" name="Freeform 24">
              <a:extLst>
                <a:ext uri="{FF2B5EF4-FFF2-40B4-BE49-F238E27FC236}">
                  <a16:creationId xmlns:a16="http://schemas.microsoft.com/office/drawing/2014/main" id="{1CCE9234-C744-4E83-847A-701F6027D29D}"/>
                </a:ext>
              </a:extLst>
            </p:cNvPr>
            <p:cNvSpPr>
              <a:spLocks noEditPoints="1"/>
            </p:cNvSpPr>
            <p:nvPr/>
          </p:nvSpPr>
          <p:spPr bwMode="auto">
            <a:xfrm>
              <a:off x="4283846" y="2312647"/>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82" name="テキスト ボックス 81">
            <a:extLst>
              <a:ext uri="{FF2B5EF4-FFF2-40B4-BE49-F238E27FC236}">
                <a16:creationId xmlns:a16="http://schemas.microsoft.com/office/drawing/2014/main" id="{E192E601-5435-41BD-876F-CF2EAEC49E29}"/>
              </a:ext>
            </a:extLst>
          </p:cNvPr>
          <p:cNvSpPr txBox="1"/>
          <p:nvPr/>
        </p:nvSpPr>
        <p:spPr>
          <a:xfrm>
            <a:off x="-76306" y="2742695"/>
            <a:ext cx="571237"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庁外</a:t>
            </a:r>
          </a:p>
        </p:txBody>
      </p:sp>
      <p:grpSp>
        <p:nvGrpSpPr>
          <p:cNvPr id="19" name="グループ化 18"/>
          <p:cNvGrpSpPr/>
          <p:nvPr/>
        </p:nvGrpSpPr>
        <p:grpSpPr>
          <a:xfrm>
            <a:off x="1115467" y="3266265"/>
            <a:ext cx="1044119" cy="581164"/>
            <a:chOff x="1115458" y="3266259"/>
            <a:chExt cx="1044118" cy="581164"/>
          </a:xfrm>
        </p:grpSpPr>
        <p:sp>
          <p:nvSpPr>
            <p:cNvPr id="81" name="吹き出し: 角を丸めた四角形 88">
              <a:extLst>
                <a:ext uri="{FF2B5EF4-FFF2-40B4-BE49-F238E27FC236}">
                  <a16:creationId xmlns:a16="http://schemas.microsoft.com/office/drawing/2014/main" id="{3D4103FC-7555-4088-94CC-93B68CE0FA98}"/>
                </a:ext>
              </a:extLst>
            </p:cNvPr>
            <p:cNvSpPr/>
            <p:nvPr/>
          </p:nvSpPr>
          <p:spPr>
            <a:xfrm>
              <a:off x="1126024" y="3312147"/>
              <a:ext cx="874854" cy="535276"/>
            </a:xfrm>
            <a:prstGeom prst="wedgeRoundRectCallout">
              <a:avLst>
                <a:gd name="adj1" fmla="val 14548"/>
                <a:gd name="adj2" fmla="val -66071"/>
                <a:gd name="adj3" fmla="val 16667"/>
              </a:avLst>
            </a:prstGeom>
            <a:ln>
              <a:solidFill>
                <a:srgbClr val="5558A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83" name="グループ化 82">
              <a:extLst>
                <a:ext uri="{FF2B5EF4-FFF2-40B4-BE49-F238E27FC236}">
                  <a16:creationId xmlns:a16="http://schemas.microsoft.com/office/drawing/2014/main" id="{CEBCA854-5BB8-40FB-9F54-32A50424DFF8}"/>
                </a:ext>
              </a:extLst>
            </p:cNvPr>
            <p:cNvGrpSpPr/>
            <p:nvPr/>
          </p:nvGrpSpPr>
          <p:grpSpPr>
            <a:xfrm>
              <a:off x="1710771" y="3530721"/>
              <a:ext cx="178181" cy="268245"/>
              <a:chOff x="-13896975" y="-8199438"/>
              <a:chExt cx="5175250" cy="6858000"/>
            </a:xfrm>
            <a:solidFill>
              <a:srgbClr val="000000"/>
            </a:solidFill>
          </p:grpSpPr>
          <p:sp>
            <p:nvSpPr>
              <p:cNvPr id="99" name="Freeform 5">
                <a:extLst>
                  <a:ext uri="{FF2B5EF4-FFF2-40B4-BE49-F238E27FC236}">
                    <a16:creationId xmlns:a16="http://schemas.microsoft.com/office/drawing/2014/main" id="{1CAA8F1E-A7D2-460B-BAD6-1A1756E342DF}"/>
                  </a:ext>
                </a:extLst>
              </p:cNvPr>
              <p:cNvSpPr>
                <a:spLocks noEditPoints="1"/>
              </p:cNvSpPr>
              <p:nvPr/>
            </p:nvSpPr>
            <p:spPr bwMode="auto">
              <a:xfrm>
                <a:off x="-13896975" y="-8199438"/>
                <a:ext cx="4149725" cy="5837238"/>
              </a:xfrm>
              <a:custGeom>
                <a:avLst/>
                <a:gdLst>
                  <a:gd name="T0" fmla="*/ 2614 w 2614"/>
                  <a:gd name="T1" fmla="*/ 3677 h 3677"/>
                  <a:gd name="T2" fmla="*/ 2614 w 2614"/>
                  <a:gd name="T3" fmla="*/ 3511 h 3677"/>
                  <a:gd name="T4" fmla="*/ 2614 w 2614"/>
                  <a:gd name="T5" fmla="*/ 166 h 3677"/>
                  <a:gd name="T6" fmla="*/ 2614 w 2614"/>
                  <a:gd name="T7" fmla="*/ 0 h 3677"/>
                  <a:gd name="T8" fmla="*/ 2448 w 2614"/>
                  <a:gd name="T9" fmla="*/ 0 h 3677"/>
                  <a:gd name="T10" fmla="*/ 166 w 2614"/>
                  <a:gd name="T11" fmla="*/ 0 h 3677"/>
                  <a:gd name="T12" fmla="*/ 0 w 2614"/>
                  <a:gd name="T13" fmla="*/ 0 h 3677"/>
                  <a:gd name="T14" fmla="*/ 0 w 2614"/>
                  <a:gd name="T15" fmla="*/ 166 h 3677"/>
                  <a:gd name="T16" fmla="*/ 0 w 2614"/>
                  <a:gd name="T17" fmla="*/ 3511 h 3677"/>
                  <a:gd name="T18" fmla="*/ 0 w 2614"/>
                  <a:gd name="T19" fmla="*/ 3677 h 3677"/>
                  <a:gd name="T20" fmla="*/ 166 w 2614"/>
                  <a:gd name="T21" fmla="*/ 3677 h 3677"/>
                  <a:gd name="T22" fmla="*/ 2448 w 2614"/>
                  <a:gd name="T23" fmla="*/ 3677 h 3677"/>
                  <a:gd name="T24" fmla="*/ 2614 w 2614"/>
                  <a:gd name="T25" fmla="*/ 3677 h 3677"/>
                  <a:gd name="T26" fmla="*/ 166 w 2614"/>
                  <a:gd name="T27" fmla="*/ 166 h 3677"/>
                  <a:gd name="T28" fmla="*/ 2448 w 2614"/>
                  <a:gd name="T29" fmla="*/ 166 h 3677"/>
                  <a:gd name="T30" fmla="*/ 2448 w 2614"/>
                  <a:gd name="T31" fmla="*/ 3511 h 3677"/>
                  <a:gd name="T32" fmla="*/ 166 w 2614"/>
                  <a:gd name="T33" fmla="*/ 3511 h 3677"/>
                  <a:gd name="T34" fmla="*/ 166 w 2614"/>
                  <a:gd name="T35" fmla="*/ 166 h 3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4" h="3677">
                    <a:moveTo>
                      <a:pt x="2614" y="3677"/>
                    </a:moveTo>
                    <a:lnTo>
                      <a:pt x="2614" y="3511"/>
                    </a:lnTo>
                    <a:lnTo>
                      <a:pt x="2614" y="166"/>
                    </a:lnTo>
                    <a:lnTo>
                      <a:pt x="2614" y="0"/>
                    </a:lnTo>
                    <a:lnTo>
                      <a:pt x="2448" y="0"/>
                    </a:lnTo>
                    <a:lnTo>
                      <a:pt x="166" y="0"/>
                    </a:lnTo>
                    <a:lnTo>
                      <a:pt x="0" y="0"/>
                    </a:lnTo>
                    <a:lnTo>
                      <a:pt x="0" y="166"/>
                    </a:lnTo>
                    <a:lnTo>
                      <a:pt x="0" y="3511"/>
                    </a:lnTo>
                    <a:lnTo>
                      <a:pt x="0" y="3677"/>
                    </a:lnTo>
                    <a:lnTo>
                      <a:pt x="166" y="3677"/>
                    </a:lnTo>
                    <a:lnTo>
                      <a:pt x="2448" y="3677"/>
                    </a:lnTo>
                    <a:lnTo>
                      <a:pt x="2614" y="3677"/>
                    </a:lnTo>
                    <a:close/>
                    <a:moveTo>
                      <a:pt x="166" y="166"/>
                    </a:moveTo>
                    <a:lnTo>
                      <a:pt x="2448" y="166"/>
                    </a:lnTo>
                    <a:lnTo>
                      <a:pt x="2448" y="3511"/>
                    </a:lnTo>
                    <a:lnTo>
                      <a:pt x="166" y="3511"/>
                    </a:lnTo>
                    <a:lnTo>
                      <a:pt x="166"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00" name="Freeform 6">
                <a:extLst>
                  <a:ext uri="{FF2B5EF4-FFF2-40B4-BE49-F238E27FC236}">
                    <a16:creationId xmlns:a16="http://schemas.microsoft.com/office/drawing/2014/main" id="{6C2179E1-D4D8-479F-9F5F-5FF39A81157A}"/>
                  </a:ext>
                </a:extLst>
              </p:cNvPr>
              <p:cNvSpPr>
                <a:spLocks/>
              </p:cNvSpPr>
              <p:nvPr/>
            </p:nvSpPr>
            <p:spPr bwMode="auto">
              <a:xfrm>
                <a:off x="-13106400" y="-584200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6 h 166"/>
                  <a:gd name="T10" fmla="*/ 37 w 1528"/>
                  <a:gd name="T11" fmla="*/ 15 h 166"/>
                  <a:gd name="T12" fmla="*/ 23 w 1528"/>
                  <a:gd name="T13" fmla="*/ 25 h 166"/>
                  <a:gd name="T14" fmla="*/ 14 w 1528"/>
                  <a:gd name="T15" fmla="*/ 38 h 166"/>
                  <a:gd name="T16" fmla="*/ 7 w 1528"/>
                  <a:gd name="T17" fmla="*/ 51 h 166"/>
                  <a:gd name="T18" fmla="*/ 2 w 1528"/>
                  <a:gd name="T19" fmla="*/ 66 h 166"/>
                  <a:gd name="T20" fmla="*/ 0 w 1528"/>
                  <a:gd name="T21" fmla="*/ 83 h 166"/>
                  <a:gd name="T22" fmla="*/ 0 w 1528"/>
                  <a:gd name="T23" fmla="*/ 83 h 166"/>
                  <a:gd name="T24" fmla="*/ 2 w 1528"/>
                  <a:gd name="T25" fmla="*/ 101 h 166"/>
                  <a:gd name="T26" fmla="*/ 7 w 1528"/>
                  <a:gd name="T27" fmla="*/ 116 h 166"/>
                  <a:gd name="T28" fmla="*/ 14 w 1528"/>
                  <a:gd name="T29" fmla="*/ 129 h 166"/>
                  <a:gd name="T30" fmla="*/ 23 w 1528"/>
                  <a:gd name="T31" fmla="*/ 143 h 166"/>
                  <a:gd name="T32" fmla="*/ 37 w 1528"/>
                  <a:gd name="T33" fmla="*/ 153 h 166"/>
                  <a:gd name="T34" fmla="*/ 50 w 1528"/>
                  <a:gd name="T35" fmla="*/ 161 h 166"/>
                  <a:gd name="T36" fmla="*/ 67 w 1528"/>
                  <a:gd name="T37" fmla="*/ 164 h 166"/>
                  <a:gd name="T38" fmla="*/ 83 w 1528"/>
                  <a:gd name="T39" fmla="*/ 166 h 166"/>
                  <a:gd name="T40" fmla="*/ 1445 w 1528"/>
                  <a:gd name="T41" fmla="*/ 166 h 166"/>
                  <a:gd name="T42" fmla="*/ 1445 w 1528"/>
                  <a:gd name="T43" fmla="*/ 166 h 166"/>
                  <a:gd name="T44" fmla="*/ 1462 w 1528"/>
                  <a:gd name="T45" fmla="*/ 164 h 166"/>
                  <a:gd name="T46" fmla="*/ 1478 w 1528"/>
                  <a:gd name="T47" fmla="*/ 161 h 166"/>
                  <a:gd name="T48" fmla="*/ 1492 w 1528"/>
                  <a:gd name="T49" fmla="*/ 153 h 166"/>
                  <a:gd name="T50" fmla="*/ 1505 w 1528"/>
                  <a:gd name="T51" fmla="*/ 143 h 166"/>
                  <a:gd name="T52" fmla="*/ 1515 w 1528"/>
                  <a:gd name="T53" fmla="*/ 129 h 166"/>
                  <a:gd name="T54" fmla="*/ 1521 w 1528"/>
                  <a:gd name="T55" fmla="*/ 116 h 166"/>
                  <a:gd name="T56" fmla="*/ 1526 w 1528"/>
                  <a:gd name="T57" fmla="*/ 101 h 166"/>
                  <a:gd name="T58" fmla="*/ 1528 w 1528"/>
                  <a:gd name="T59" fmla="*/ 83 h 166"/>
                  <a:gd name="T60" fmla="*/ 1528 w 1528"/>
                  <a:gd name="T61" fmla="*/ 83 h 166"/>
                  <a:gd name="T62" fmla="*/ 1526 w 1528"/>
                  <a:gd name="T63" fmla="*/ 66 h 166"/>
                  <a:gd name="T64" fmla="*/ 1521 w 1528"/>
                  <a:gd name="T65" fmla="*/ 51 h 166"/>
                  <a:gd name="T66" fmla="*/ 1515 w 1528"/>
                  <a:gd name="T67" fmla="*/ 38 h 166"/>
                  <a:gd name="T68" fmla="*/ 1505 w 1528"/>
                  <a:gd name="T69" fmla="*/ 25 h 166"/>
                  <a:gd name="T70" fmla="*/ 1492 w 1528"/>
                  <a:gd name="T71" fmla="*/ 15 h 166"/>
                  <a:gd name="T72" fmla="*/ 1478 w 1528"/>
                  <a:gd name="T73" fmla="*/ 6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6"/>
                    </a:lnTo>
                    <a:lnTo>
                      <a:pt x="37" y="15"/>
                    </a:lnTo>
                    <a:lnTo>
                      <a:pt x="23" y="25"/>
                    </a:lnTo>
                    <a:lnTo>
                      <a:pt x="14" y="38"/>
                    </a:lnTo>
                    <a:lnTo>
                      <a:pt x="7" y="51"/>
                    </a:lnTo>
                    <a:lnTo>
                      <a:pt x="2" y="66"/>
                    </a:lnTo>
                    <a:lnTo>
                      <a:pt x="0" y="83"/>
                    </a:lnTo>
                    <a:lnTo>
                      <a:pt x="0" y="83"/>
                    </a:lnTo>
                    <a:lnTo>
                      <a:pt x="2" y="101"/>
                    </a:lnTo>
                    <a:lnTo>
                      <a:pt x="7" y="116"/>
                    </a:lnTo>
                    <a:lnTo>
                      <a:pt x="14" y="129"/>
                    </a:lnTo>
                    <a:lnTo>
                      <a:pt x="23" y="143"/>
                    </a:lnTo>
                    <a:lnTo>
                      <a:pt x="37" y="153"/>
                    </a:lnTo>
                    <a:lnTo>
                      <a:pt x="50" y="161"/>
                    </a:lnTo>
                    <a:lnTo>
                      <a:pt x="67" y="164"/>
                    </a:lnTo>
                    <a:lnTo>
                      <a:pt x="83" y="166"/>
                    </a:lnTo>
                    <a:lnTo>
                      <a:pt x="1445" y="166"/>
                    </a:lnTo>
                    <a:lnTo>
                      <a:pt x="1445" y="166"/>
                    </a:lnTo>
                    <a:lnTo>
                      <a:pt x="1462" y="164"/>
                    </a:lnTo>
                    <a:lnTo>
                      <a:pt x="1478" y="161"/>
                    </a:lnTo>
                    <a:lnTo>
                      <a:pt x="1492" y="153"/>
                    </a:lnTo>
                    <a:lnTo>
                      <a:pt x="1505" y="143"/>
                    </a:lnTo>
                    <a:lnTo>
                      <a:pt x="1515" y="129"/>
                    </a:lnTo>
                    <a:lnTo>
                      <a:pt x="1521" y="116"/>
                    </a:lnTo>
                    <a:lnTo>
                      <a:pt x="1526" y="101"/>
                    </a:lnTo>
                    <a:lnTo>
                      <a:pt x="1528" y="83"/>
                    </a:lnTo>
                    <a:lnTo>
                      <a:pt x="1528" y="83"/>
                    </a:lnTo>
                    <a:lnTo>
                      <a:pt x="1526" y="66"/>
                    </a:lnTo>
                    <a:lnTo>
                      <a:pt x="1521" y="51"/>
                    </a:lnTo>
                    <a:lnTo>
                      <a:pt x="1515" y="38"/>
                    </a:lnTo>
                    <a:lnTo>
                      <a:pt x="1505" y="25"/>
                    </a:lnTo>
                    <a:lnTo>
                      <a:pt x="1492" y="15"/>
                    </a:lnTo>
                    <a:lnTo>
                      <a:pt x="1478" y="6"/>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01" name="Freeform 7">
                <a:extLst>
                  <a:ext uri="{FF2B5EF4-FFF2-40B4-BE49-F238E27FC236}">
                    <a16:creationId xmlns:a16="http://schemas.microsoft.com/office/drawing/2014/main" id="{B4C4AE77-3547-4E4D-8730-722E9E51FFE4}"/>
                  </a:ext>
                </a:extLst>
              </p:cNvPr>
              <p:cNvSpPr>
                <a:spLocks/>
              </p:cNvSpPr>
              <p:nvPr/>
            </p:nvSpPr>
            <p:spPr bwMode="auto">
              <a:xfrm>
                <a:off x="-13106400" y="-6507163"/>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4 h 166"/>
                  <a:gd name="T12" fmla="*/ 23 w 1528"/>
                  <a:gd name="T13" fmla="*/ 24 h 166"/>
                  <a:gd name="T14" fmla="*/ 14 w 1528"/>
                  <a:gd name="T15" fmla="*/ 37 h 166"/>
                  <a:gd name="T16" fmla="*/ 7 w 1528"/>
                  <a:gd name="T17" fmla="*/ 50 h 166"/>
                  <a:gd name="T18" fmla="*/ 2 w 1528"/>
                  <a:gd name="T19" fmla="*/ 67 h 166"/>
                  <a:gd name="T20" fmla="*/ 0 w 1528"/>
                  <a:gd name="T21" fmla="*/ 83 h 166"/>
                  <a:gd name="T22" fmla="*/ 0 w 1528"/>
                  <a:gd name="T23" fmla="*/ 83 h 166"/>
                  <a:gd name="T24" fmla="*/ 2 w 1528"/>
                  <a:gd name="T25" fmla="*/ 100 h 166"/>
                  <a:gd name="T26" fmla="*/ 7 w 1528"/>
                  <a:gd name="T27" fmla="*/ 115 h 166"/>
                  <a:gd name="T28" fmla="*/ 14 w 1528"/>
                  <a:gd name="T29" fmla="*/ 130 h 166"/>
                  <a:gd name="T30" fmla="*/ 23 w 1528"/>
                  <a:gd name="T31" fmla="*/ 141 h 166"/>
                  <a:gd name="T32" fmla="*/ 37 w 1528"/>
                  <a:gd name="T33" fmla="*/ 151 h 166"/>
                  <a:gd name="T34" fmla="*/ 50 w 1528"/>
                  <a:gd name="T35" fmla="*/ 160 h 166"/>
                  <a:gd name="T36" fmla="*/ 67 w 1528"/>
                  <a:gd name="T37" fmla="*/ 165 h 166"/>
                  <a:gd name="T38" fmla="*/ 83 w 1528"/>
                  <a:gd name="T39" fmla="*/ 166 h 166"/>
                  <a:gd name="T40" fmla="*/ 1445 w 1528"/>
                  <a:gd name="T41" fmla="*/ 166 h 166"/>
                  <a:gd name="T42" fmla="*/ 1445 w 1528"/>
                  <a:gd name="T43" fmla="*/ 166 h 166"/>
                  <a:gd name="T44" fmla="*/ 1462 w 1528"/>
                  <a:gd name="T45" fmla="*/ 165 h 166"/>
                  <a:gd name="T46" fmla="*/ 1478 w 1528"/>
                  <a:gd name="T47" fmla="*/ 160 h 166"/>
                  <a:gd name="T48" fmla="*/ 1492 w 1528"/>
                  <a:gd name="T49" fmla="*/ 151 h 166"/>
                  <a:gd name="T50" fmla="*/ 1505 w 1528"/>
                  <a:gd name="T51" fmla="*/ 141 h 166"/>
                  <a:gd name="T52" fmla="*/ 1515 w 1528"/>
                  <a:gd name="T53" fmla="*/ 130 h 166"/>
                  <a:gd name="T54" fmla="*/ 1521 w 1528"/>
                  <a:gd name="T55" fmla="*/ 115 h 166"/>
                  <a:gd name="T56" fmla="*/ 1526 w 1528"/>
                  <a:gd name="T57" fmla="*/ 100 h 166"/>
                  <a:gd name="T58" fmla="*/ 1528 w 1528"/>
                  <a:gd name="T59" fmla="*/ 83 h 166"/>
                  <a:gd name="T60" fmla="*/ 1528 w 1528"/>
                  <a:gd name="T61" fmla="*/ 83 h 166"/>
                  <a:gd name="T62" fmla="*/ 1526 w 1528"/>
                  <a:gd name="T63" fmla="*/ 67 h 166"/>
                  <a:gd name="T64" fmla="*/ 1521 w 1528"/>
                  <a:gd name="T65" fmla="*/ 50 h 166"/>
                  <a:gd name="T66" fmla="*/ 1515 w 1528"/>
                  <a:gd name="T67" fmla="*/ 37 h 166"/>
                  <a:gd name="T68" fmla="*/ 1505 w 1528"/>
                  <a:gd name="T69" fmla="*/ 24 h 166"/>
                  <a:gd name="T70" fmla="*/ 1492 w 1528"/>
                  <a:gd name="T71" fmla="*/ 14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4"/>
                    </a:lnTo>
                    <a:lnTo>
                      <a:pt x="23" y="24"/>
                    </a:lnTo>
                    <a:lnTo>
                      <a:pt x="14" y="37"/>
                    </a:lnTo>
                    <a:lnTo>
                      <a:pt x="7" y="50"/>
                    </a:lnTo>
                    <a:lnTo>
                      <a:pt x="2" y="67"/>
                    </a:lnTo>
                    <a:lnTo>
                      <a:pt x="0" y="83"/>
                    </a:lnTo>
                    <a:lnTo>
                      <a:pt x="0" y="83"/>
                    </a:lnTo>
                    <a:lnTo>
                      <a:pt x="2" y="100"/>
                    </a:lnTo>
                    <a:lnTo>
                      <a:pt x="7" y="115"/>
                    </a:lnTo>
                    <a:lnTo>
                      <a:pt x="14" y="130"/>
                    </a:lnTo>
                    <a:lnTo>
                      <a:pt x="23" y="141"/>
                    </a:lnTo>
                    <a:lnTo>
                      <a:pt x="37" y="151"/>
                    </a:lnTo>
                    <a:lnTo>
                      <a:pt x="50" y="160"/>
                    </a:lnTo>
                    <a:lnTo>
                      <a:pt x="67" y="165"/>
                    </a:lnTo>
                    <a:lnTo>
                      <a:pt x="83" y="166"/>
                    </a:lnTo>
                    <a:lnTo>
                      <a:pt x="1445" y="166"/>
                    </a:lnTo>
                    <a:lnTo>
                      <a:pt x="1445" y="166"/>
                    </a:lnTo>
                    <a:lnTo>
                      <a:pt x="1462" y="165"/>
                    </a:lnTo>
                    <a:lnTo>
                      <a:pt x="1478" y="160"/>
                    </a:lnTo>
                    <a:lnTo>
                      <a:pt x="1492" y="151"/>
                    </a:lnTo>
                    <a:lnTo>
                      <a:pt x="1505" y="141"/>
                    </a:lnTo>
                    <a:lnTo>
                      <a:pt x="1515" y="130"/>
                    </a:lnTo>
                    <a:lnTo>
                      <a:pt x="1521" y="115"/>
                    </a:lnTo>
                    <a:lnTo>
                      <a:pt x="1526" y="100"/>
                    </a:lnTo>
                    <a:lnTo>
                      <a:pt x="1528" y="83"/>
                    </a:lnTo>
                    <a:lnTo>
                      <a:pt x="1528" y="83"/>
                    </a:lnTo>
                    <a:lnTo>
                      <a:pt x="1526" y="67"/>
                    </a:lnTo>
                    <a:lnTo>
                      <a:pt x="1521" y="50"/>
                    </a:lnTo>
                    <a:lnTo>
                      <a:pt x="1515" y="37"/>
                    </a:lnTo>
                    <a:lnTo>
                      <a:pt x="1505" y="24"/>
                    </a:lnTo>
                    <a:lnTo>
                      <a:pt x="1492" y="14"/>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02" name="Freeform 8">
                <a:extLst>
                  <a:ext uri="{FF2B5EF4-FFF2-40B4-BE49-F238E27FC236}">
                    <a16:creationId xmlns:a16="http://schemas.microsoft.com/office/drawing/2014/main" id="{87A840AC-8B9B-454D-9EAF-C4371FA05BA0}"/>
                  </a:ext>
                </a:extLst>
              </p:cNvPr>
              <p:cNvSpPr>
                <a:spLocks/>
              </p:cNvSpPr>
              <p:nvPr/>
            </p:nvSpPr>
            <p:spPr bwMode="auto">
              <a:xfrm>
                <a:off x="-13106400" y="-517525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5 h 166"/>
                  <a:gd name="T12" fmla="*/ 23 w 1528"/>
                  <a:gd name="T13" fmla="*/ 25 h 166"/>
                  <a:gd name="T14" fmla="*/ 14 w 1528"/>
                  <a:gd name="T15" fmla="*/ 37 h 166"/>
                  <a:gd name="T16" fmla="*/ 7 w 1528"/>
                  <a:gd name="T17" fmla="*/ 52 h 166"/>
                  <a:gd name="T18" fmla="*/ 2 w 1528"/>
                  <a:gd name="T19" fmla="*/ 66 h 166"/>
                  <a:gd name="T20" fmla="*/ 0 w 1528"/>
                  <a:gd name="T21" fmla="*/ 83 h 166"/>
                  <a:gd name="T22" fmla="*/ 0 w 1528"/>
                  <a:gd name="T23" fmla="*/ 83 h 166"/>
                  <a:gd name="T24" fmla="*/ 2 w 1528"/>
                  <a:gd name="T25" fmla="*/ 100 h 166"/>
                  <a:gd name="T26" fmla="*/ 7 w 1528"/>
                  <a:gd name="T27" fmla="*/ 116 h 166"/>
                  <a:gd name="T28" fmla="*/ 14 w 1528"/>
                  <a:gd name="T29" fmla="*/ 130 h 166"/>
                  <a:gd name="T30" fmla="*/ 23 w 1528"/>
                  <a:gd name="T31" fmla="*/ 143 h 166"/>
                  <a:gd name="T32" fmla="*/ 37 w 1528"/>
                  <a:gd name="T33" fmla="*/ 153 h 166"/>
                  <a:gd name="T34" fmla="*/ 50 w 1528"/>
                  <a:gd name="T35" fmla="*/ 159 h 166"/>
                  <a:gd name="T36" fmla="*/ 67 w 1528"/>
                  <a:gd name="T37" fmla="*/ 164 h 166"/>
                  <a:gd name="T38" fmla="*/ 83 w 1528"/>
                  <a:gd name="T39" fmla="*/ 166 h 166"/>
                  <a:gd name="T40" fmla="*/ 1445 w 1528"/>
                  <a:gd name="T41" fmla="*/ 166 h 166"/>
                  <a:gd name="T42" fmla="*/ 1445 w 1528"/>
                  <a:gd name="T43" fmla="*/ 166 h 166"/>
                  <a:gd name="T44" fmla="*/ 1462 w 1528"/>
                  <a:gd name="T45" fmla="*/ 164 h 166"/>
                  <a:gd name="T46" fmla="*/ 1478 w 1528"/>
                  <a:gd name="T47" fmla="*/ 159 h 166"/>
                  <a:gd name="T48" fmla="*/ 1492 w 1528"/>
                  <a:gd name="T49" fmla="*/ 153 h 166"/>
                  <a:gd name="T50" fmla="*/ 1505 w 1528"/>
                  <a:gd name="T51" fmla="*/ 143 h 166"/>
                  <a:gd name="T52" fmla="*/ 1515 w 1528"/>
                  <a:gd name="T53" fmla="*/ 130 h 166"/>
                  <a:gd name="T54" fmla="*/ 1521 w 1528"/>
                  <a:gd name="T55" fmla="*/ 116 h 166"/>
                  <a:gd name="T56" fmla="*/ 1526 w 1528"/>
                  <a:gd name="T57" fmla="*/ 100 h 166"/>
                  <a:gd name="T58" fmla="*/ 1528 w 1528"/>
                  <a:gd name="T59" fmla="*/ 83 h 166"/>
                  <a:gd name="T60" fmla="*/ 1528 w 1528"/>
                  <a:gd name="T61" fmla="*/ 83 h 166"/>
                  <a:gd name="T62" fmla="*/ 1526 w 1528"/>
                  <a:gd name="T63" fmla="*/ 66 h 166"/>
                  <a:gd name="T64" fmla="*/ 1521 w 1528"/>
                  <a:gd name="T65" fmla="*/ 52 h 166"/>
                  <a:gd name="T66" fmla="*/ 1515 w 1528"/>
                  <a:gd name="T67" fmla="*/ 37 h 166"/>
                  <a:gd name="T68" fmla="*/ 1505 w 1528"/>
                  <a:gd name="T69" fmla="*/ 25 h 166"/>
                  <a:gd name="T70" fmla="*/ 1492 w 1528"/>
                  <a:gd name="T71" fmla="*/ 15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5"/>
                    </a:lnTo>
                    <a:lnTo>
                      <a:pt x="23" y="25"/>
                    </a:lnTo>
                    <a:lnTo>
                      <a:pt x="14" y="37"/>
                    </a:lnTo>
                    <a:lnTo>
                      <a:pt x="7" y="52"/>
                    </a:lnTo>
                    <a:lnTo>
                      <a:pt x="2" y="66"/>
                    </a:lnTo>
                    <a:lnTo>
                      <a:pt x="0" y="83"/>
                    </a:lnTo>
                    <a:lnTo>
                      <a:pt x="0" y="83"/>
                    </a:lnTo>
                    <a:lnTo>
                      <a:pt x="2" y="100"/>
                    </a:lnTo>
                    <a:lnTo>
                      <a:pt x="7" y="116"/>
                    </a:lnTo>
                    <a:lnTo>
                      <a:pt x="14" y="130"/>
                    </a:lnTo>
                    <a:lnTo>
                      <a:pt x="23" y="143"/>
                    </a:lnTo>
                    <a:lnTo>
                      <a:pt x="37" y="153"/>
                    </a:lnTo>
                    <a:lnTo>
                      <a:pt x="50" y="159"/>
                    </a:lnTo>
                    <a:lnTo>
                      <a:pt x="67" y="164"/>
                    </a:lnTo>
                    <a:lnTo>
                      <a:pt x="83" y="166"/>
                    </a:lnTo>
                    <a:lnTo>
                      <a:pt x="1445" y="166"/>
                    </a:lnTo>
                    <a:lnTo>
                      <a:pt x="1445" y="166"/>
                    </a:lnTo>
                    <a:lnTo>
                      <a:pt x="1462" y="164"/>
                    </a:lnTo>
                    <a:lnTo>
                      <a:pt x="1478" y="159"/>
                    </a:lnTo>
                    <a:lnTo>
                      <a:pt x="1492" y="153"/>
                    </a:lnTo>
                    <a:lnTo>
                      <a:pt x="1505" y="143"/>
                    </a:lnTo>
                    <a:lnTo>
                      <a:pt x="1515" y="130"/>
                    </a:lnTo>
                    <a:lnTo>
                      <a:pt x="1521" y="116"/>
                    </a:lnTo>
                    <a:lnTo>
                      <a:pt x="1526" y="100"/>
                    </a:lnTo>
                    <a:lnTo>
                      <a:pt x="1528" y="83"/>
                    </a:lnTo>
                    <a:lnTo>
                      <a:pt x="1528" y="83"/>
                    </a:lnTo>
                    <a:lnTo>
                      <a:pt x="1526" y="66"/>
                    </a:lnTo>
                    <a:lnTo>
                      <a:pt x="1521" y="52"/>
                    </a:lnTo>
                    <a:lnTo>
                      <a:pt x="1515" y="37"/>
                    </a:lnTo>
                    <a:lnTo>
                      <a:pt x="1505" y="25"/>
                    </a:lnTo>
                    <a:lnTo>
                      <a:pt x="1492" y="15"/>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03" name="Freeform 9">
                <a:extLst>
                  <a:ext uri="{FF2B5EF4-FFF2-40B4-BE49-F238E27FC236}">
                    <a16:creationId xmlns:a16="http://schemas.microsoft.com/office/drawing/2014/main" id="{24367CA9-4FE3-422C-A1D5-ADFE886D8714}"/>
                  </a:ext>
                </a:extLst>
              </p:cNvPr>
              <p:cNvSpPr>
                <a:spLocks/>
              </p:cNvSpPr>
              <p:nvPr/>
            </p:nvSpPr>
            <p:spPr bwMode="auto">
              <a:xfrm>
                <a:off x="-13106400" y="-450850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5 h 166"/>
                  <a:gd name="T12" fmla="*/ 23 w 1528"/>
                  <a:gd name="T13" fmla="*/ 25 h 166"/>
                  <a:gd name="T14" fmla="*/ 14 w 1528"/>
                  <a:gd name="T15" fmla="*/ 37 h 166"/>
                  <a:gd name="T16" fmla="*/ 7 w 1528"/>
                  <a:gd name="T17" fmla="*/ 52 h 166"/>
                  <a:gd name="T18" fmla="*/ 2 w 1528"/>
                  <a:gd name="T19" fmla="*/ 67 h 166"/>
                  <a:gd name="T20" fmla="*/ 0 w 1528"/>
                  <a:gd name="T21" fmla="*/ 83 h 166"/>
                  <a:gd name="T22" fmla="*/ 0 w 1528"/>
                  <a:gd name="T23" fmla="*/ 83 h 166"/>
                  <a:gd name="T24" fmla="*/ 2 w 1528"/>
                  <a:gd name="T25" fmla="*/ 100 h 166"/>
                  <a:gd name="T26" fmla="*/ 7 w 1528"/>
                  <a:gd name="T27" fmla="*/ 117 h 166"/>
                  <a:gd name="T28" fmla="*/ 14 w 1528"/>
                  <a:gd name="T29" fmla="*/ 130 h 166"/>
                  <a:gd name="T30" fmla="*/ 23 w 1528"/>
                  <a:gd name="T31" fmla="*/ 143 h 166"/>
                  <a:gd name="T32" fmla="*/ 37 w 1528"/>
                  <a:gd name="T33" fmla="*/ 153 h 166"/>
                  <a:gd name="T34" fmla="*/ 50 w 1528"/>
                  <a:gd name="T35" fmla="*/ 160 h 166"/>
                  <a:gd name="T36" fmla="*/ 67 w 1528"/>
                  <a:gd name="T37" fmla="*/ 165 h 166"/>
                  <a:gd name="T38" fmla="*/ 83 w 1528"/>
                  <a:gd name="T39" fmla="*/ 166 h 166"/>
                  <a:gd name="T40" fmla="*/ 1445 w 1528"/>
                  <a:gd name="T41" fmla="*/ 166 h 166"/>
                  <a:gd name="T42" fmla="*/ 1445 w 1528"/>
                  <a:gd name="T43" fmla="*/ 166 h 166"/>
                  <a:gd name="T44" fmla="*/ 1462 w 1528"/>
                  <a:gd name="T45" fmla="*/ 165 h 166"/>
                  <a:gd name="T46" fmla="*/ 1478 w 1528"/>
                  <a:gd name="T47" fmla="*/ 160 h 166"/>
                  <a:gd name="T48" fmla="*/ 1492 w 1528"/>
                  <a:gd name="T49" fmla="*/ 153 h 166"/>
                  <a:gd name="T50" fmla="*/ 1505 w 1528"/>
                  <a:gd name="T51" fmla="*/ 143 h 166"/>
                  <a:gd name="T52" fmla="*/ 1515 w 1528"/>
                  <a:gd name="T53" fmla="*/ 130 h 166"/>
                  <a:gd name="T54" fmla="*/ 1521 w 1528"/>
                  <a:gd name="T55" fmla="*/ 117 h 166"/>
                  <a:gd name="T56" fmla="*/ 1526 w 1528"/>
                  <a:gd name="T57" fmla="*/ 100 h 166"/>
                  <a:gd name="T58" fmla="*/ 1528 w 1528"/>
                  <a:gd name="T59" fmla="*/ 83 h 166"/>
                  <a:gd name="T60" fmla="*/ 1528 w 1528"/>
                  <a:gd name="T61" fmla="*/ 83 h 166"/>
                  <a:gd name="T62" fmla="*/ 1526 w 1528"/>
                  <a:gd name="T63" fmla="*/ 67 h 166"/>
                  <a:gd name="T64" fmla="*/ 1521 w 1528"/>
                  <a:gd name="T65" fmla="*/ 52 h 166"/>
                  <a:gd name="T66" fmla="*/ 1515 w 1528"/>
                  <a:gd name="T67" fmla="*/ 37 h 166"/>
                  <a:gd name="T68" fmla="*/ 1505 w 1528"/>
                  <a:gd name="T69" fmla="*/ 25 h 166"/>
                  <a:gd name="T70" fmla="*/ 1492 w 1528"/>
                  <a:gd name="T71" fmla="*/ 15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5"/>
                    </a:lnTo>
                    <a:lnTo>
                      <a:pt x="23" y="25"/>
                    </a:lnTo>
                    <a:lnTo>
                      <a:pt x="14" y="37"/>
                    </a:lnTo>
                    <a:lnTo>
                      <a:pt x="7" y="52"/>
                    </a:lnTo>
                    <a:lnTo>
                      <a:pt x="2" y="67"/>
                    </a:lnTo>
                    <a:lnTo>
                      <a:pt x="0" y="83"/>
                    </a:lnTo>
                    <a:lnTo>
                      <a:pt x="0" y="83"/>
                    </a:lnTo>
                    <a:lnTo>
                      <a:pt x="2" y="100"/>
                    </a:lnTo>
                    <a:lnTo>
                      <a:pt x="7" y="117"/>
                    </a:lnTo>
                    <a:lnTo>
                      <a:pt x="14" y="130"/>
                    </a:lnTo>
                    <a:lnTo>
                      <a:pt x="23" y="143"/>
                    </a:lnTo>
                    <a:lnTo>
                      <a:pt x="37" y="153"/>
                    </a:lnTo>
                    <a:lnTo>
                      <a:pt x="50" y="160"/>
                    </a:lnTo>
                    <a:lnTo>
                      <a:pt x="67" y="165"/>
                    </a:lnTo>
                    <a:lnTo>
                      <a:pt x="83" y="166"/>
                    </a:lnTo>
                    <a:lnTo>
                      <a:pt x="1445" y="166"/>
                    </a:lnTo>
                    <a:lnTo>
                      <a:pt x="1445" y="166"/>
                    </a:lnTo>
                    <a:lnTo>
                      <a:pt x="1462" y="165"/>
                    </a:lnTo>
                    <a:lnTo>
                      <a:pt x="1478" y="160"/>
                    </a:lnTo>
                    <a:lnTo>
                      <a:pt x="1492" y="153"/>
                    </a:lnTo>
                    <a:lnTo>
                      <a:pt x="1505" y="143"/>
                    </a:lnTo>
                    <a:lnTo>
                      <a:pt x="1515" y="130"/>
                    </a:lnTo>
                    <a:lnTo>
                      <a:pt x="1521" y="117"/>
                    </a:lnTo>
                    <a:lnTo>
                      <a:pt x="1526" y="100"/>
                    </a:lnTo>
                    <a:lnTo>
                      <a:pt x="1528" y="83"/>
                    </a:lnTo>
                    <a:lnTo>
                      <a:pt x="1528" y="83"/>
                    </a:lnTo>
                    <a:lnTo>
                      <a:pt x="1526" y="67"/>
                    </a:lnTo>
                    <a:lnTo>
                      <a:pt x="1521" y="52"/>
                    </a:lnTo>
                    <a:lnTo>
                      <a:pt x="1515" y="37"/>
                    </a:lnTo>
                    <a:lnTo>
                      <a:pt x="1505" y="25"/>
                    </a:lnTo>
                    <a:lnTo>
                      <a:pt x="1492" y="15"/>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04" name="Freeform 10">
                <a:extLst>
                  <a:ext uri="{FF2B5EF4-FFF2-40B4-BE49-F238E27FC236}">
                    <a16:creationId xmlns:a16="http://schemas.microsoft.com/office/drawing/2014/main" id="{704A6E82-689F-4A13-AC13-DE2CBAA22208}"/>
                  </a:ext>
                </a:extLst>
              </p:cNvPr>
              <p:cNvSpPr>
                <a:spLocks/>
              </p:cNvSpPr>
              <p:nvPr/>
            </p:nvSpPr>
            <p:spPr bwMode="auto">
              <a:xfrm>
                <a:off x="-13106400" y="-3841751"/>
                <a:ext cx="1363663" cy="265113"/>
              </a:xfrm>
              <a:custGeom>
                <a:avLst/>
                <a:gdLst>
                  <a:gd name="T0" fmla="*/ 776 w 859"/>
                  <a:gd name="T1" fmla="*/ 0 h 167"/>
                  <a:gd name="T2" fmla="*/ 83 w 859"/>
                  <a:gd name="T3" fmla="*/ 0 h 167"/>
                  <a:gd name="T4" fmla="*/ 83 w 859"/>
                  <a:gd name="T5" fmla="*/ 0 h 167"/>
                  <a:gd name="T6" fmla="*/ 67 w 859"/>
                  <a:gd name="T7" fmla="*/ 2 h 167"/>
                  <a:gd name="T8" fmla="*/ 50 w 859"/>
                  <a:gd name="T9" fmla="*/ 7 h 167"/>
                  <a:gd name="T10" fmla="*/ 37 w 859"/>
                  <a:gd name="T11" fmla="*/ 15 h 167"/>
                  <a:gd name="T12" fmla="*/ 23 w 859"/>
                  <a:gd name="T13" fmla="*/ 25 h 167"/>
                  <a:gd name="T14" fmla="*/ 14 w 859"/>
                  <a:gd name="T15" fmla="*/ 37 h 167"/>
                  <a:gd name="T16" fmla="*/ 7 w 859"/>
                  <a:gd name="T17" fmla="*/ 52 h 167"/>
                  <a:gd name="T18" fmla="*/ 2 w 859"/>
                  <a:gd name="T19" fmla="*/ 67 h 167"/>
                  <a:gd name="T20" fmla="*/ 0 w 859"/>
                  <a:gd name="T21" fmla="*/ 84 h 167"/>
                  <a:gd name="T22" fmla="*/ 0 w 859"/>
                  <a:gd name="T23" fmla="*/ 84 h 167"/>
                  <a:gd name="T24" fmla="*/ 2 w 859"/>
                  <a:gd name="T25" fmla="*/ 100 h 167"/>
                  <a:gd name="T26" fmla="*/ 7 w 859"/>
                  <a:gd name="T27" fmla="*/ 117 h 167"/>
                  <a:gd name="T28" fmla="*/ 14 w 859"/>
                  <a:gd name="T29" fmla="*/ 130 h 167"/>
                  <a:gd name="T30" fmla="*/ 23 w 859"/>
                  <a:gd name="T31" fmla="*/ 143 h 167"/>
                  <a:gd name="T32" fmla="*/ 37 w 859"/>
                  <a:gd name="T33" fmla="*/ 153 h 167"/>
                  <a:gd name="T34" fmla="*/ 50 w 859"/>
                  <a:gd name="T35" fmla="*/ 160 h 167"/>
                  <a:gd name="T36" fmla="*/ 67 w 859"/>
                  <a:gd name="T37" fmla="*/ 165 h 167"/>
                  <a:gd name="T38" fmla="*/ 83 w 859"/>
                  <a:gd name="T39" fmla="*/ 167 h 167"/>
                  <a:gd name="T40" fmla="*/ 776 w 859"/>
                  <a:gd name="T41" fmla="*/ 167 h 167"/>
                  <a:gd name="T42" fmla="*/ 776 w 859"/>
                  <a:gd name="T43" fmla="*/ 167 h 167"/>
                  <a:gd name="T44" fmla="*/ 792 w 859"/>
                  <a:gd name="T45" fmla="*/ 165 h 167"/>
                  <a:gd name="T46" fmla="*/ 809 w 859"/>
                  <a:gd name="T47" fmla="*/ 160 h 167"/>
                  <a:gd name="T48" fmla="*/ 822 w 859"/>
                  <a:gd name="T49" fmla="*/ 153 h 167"/>
                  <a:gd name="T50" fmla="*/ 836 w 859"/>
                  <a:gd name="T51" fmla="*/ 143 h 167"/>
                  <a:gd name="T52" fmla="*/ 846 w 859"/>
                  <a:gd name="T53" fmla="*/ 130 h 167"/>
                  <a:gd name="T54" fmla="*/ 852 w 859"/>
                  <a:gd name="T55" fmla="*/ 117 h 167"/>
                  <a:gd name="T56" fmla="*/ 857 w 859"/>
                  <a:gd name="T57" fmla="*/ 100 h 167"/>
                  <a:gd name="T58" fmla="*/ 859 w 859"/>
                  <a:gd name="T59" fmla="*/ 84 h 167"/>
                  <a:gd name="T60" fmla="*/ 859 w 859"/>
                  <a:gd name="T61" fmla="*/ 84 h 167"/>
                  <a:gd name="T62" fmla="*/ 857 w 859"/>
                  <a:gd name="T63" fmla="*/ 67 h 167"/>
                  <a:gd name="T64" fmla="*/ 852 w 859"/>
                  <a:gd name="T65" fmla="*/ 52 h 167"/>
                  <a:gd name="T66" fmla="*/ 846 w 859"/>
                  <a:gd name="T67" fmla="*/ 37 h 167"/>
                  <a:gd name="T68" fmla="*/ 836 w 859"/>
                  <a:gd name="T69" fmla="*/ 25 h 167"/>
                  <a:gd name="T70" fmla="*/ 822 w 859"/>
                  <a:gd name="T71" fmla="*/ 15 h 167"/>
                  <a:gd name="T72" fmla="*/ 809 w 859"/>
                  <a:gd name="T73" fmla="*/ 7 h 167"/>
                  <a:gd name="T74" fmla="*/ 792 w 859"/>
                  <a:gd name="T75" fmla="*/ 2 h 167"/>
                  <a:gd name="T76" fmla="*/ 776 w 859"/>
                  <a:gd name="T77" fmla="*/ 0 h 167"/>
                  <a:gd name="T78" fmla="*/ 776 w 859"/>
                  <a:gd name="T7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9" h="167">
                    <a:moveTo>
                      <a:pt x="776" y="0"/>
                    </a:moveTo>
                    <a:lnTo>
                      <a:pt x="83" y="0"/>
                    </a:lnTo>
                    <a:lnTo>
                      <a:pt x="83" y="0"/>
                    </a:lnTo>
                    <a:lnTo>
                      <a:pt x="67" y="2"/>
                    </a:lnTo>
                    <a:lnTo>
                      <a:pt x="50" y="7"/>
                    </a:lnTo>
                    <a:lnTo>
                      <a:pt x="37" y="15"/>
                    </a:lnTo>
                    <a:lnTo>
                      <a:pt x="23" y="25"/>
                    </a:lnTo>
                    <a:lnTo>
                      <a:pt x="14" y="37"/>
                    </a:lnTo>
                    <a:lnTo>
                      <a:pt x="7" y="52"/>
                    </a:lnTo>
                    <a:lnTo>
                      <a:pt x="2" y="67"/>
                    </a:lnTo>
                    <a:lnTo>
                      <a:pt x="0" y="84"/>
                    </a:lnTo>
                    <a:lnTo>
                      <a:pt x="0" y="84"/>
                    </a:lnTo>
                    <a:lnTo>
                      <a:pt x="2" y="100"/>
                    </a:lnTo>
                    <a:lnTo>
                      <a:pt x="7" y="117"/>
                    </a:lnTo>
                    <a:lnTo>
                      <a:pt x="14" y="130"/>
                    </a:lnTo>
                    <a:lnTo>
                      <a:pt x="23" y="143"/>
                    </a:lnTo>
                    <a:lnTo>
                      <a:pt x="37" y="153"/>
                    </a:lnTo>
                    <a:lnTo>
                      <a:pt x="50" y="160"/>
                    </a:lnTo>
                    <a:lnTo>
                      <a:pt x="67" y="165"/>
                    </a:lnTo>
                    <a:lnTo>
                      <a:pt x="83" y="167"/>
                    </a:lnTo>
                    <a:lnTo>
                      <a:pt x="776" y="167"/>
                    </a:lnTo>
                    <a:lnTo>
                      <a:pt x="776" y="167"/>
                    </a:lnTo>
                    <a:lnTo>
                      <a:pt x="792" y="165"/>
                    </a:lnTo>
                    <a:lnTo>
                      <a:pt x="809" y="160"/>
                    </a:lnTo>
                    <a:lnTo>
                      <a:pt x="822" y="153"/>
                    </a:lnTo>
                    <a:lnTo>
                      <a:pt x="836" y="143"/>
                    </a:lnTo>
                    <a:lnTo>
                      <a:pt x="846" y="130"/>
                    </a:lnTo>
                    <a:lnTo>
                      <a:pt x="852" y="117"/>
                    </a:lnTo>
                    <a:lnTo>
                      <a:pt x="857" y="100"/>
                    </a:lnTo>
                    <a:lnTo>
                      <a:pt x="859" y="84"/>
                    </a:lnTo>
                    <a:lnTo>
                      <a:pt x="859" y="84"/>
                    </a:lnTo>
                    <a:lnTo>
                      <a:pt x="857" y="67"/>
                    </a:lnTo>
                    <a:lnTo>
                      <a:pt x="852" y="52"/>
                    </a:lnTo>
                    <a:lnTo>
                      <a:pt x="846" y="37"/>
                    </a:lnTo>
                    <a:lnTo>
                      <a:pt x="836" y="25"/>
                    </a:lnTo>
                    <a:lnTo>
                      <a:pt x="822" y="15"/>
                    </a:lnTo>
                    <a:lnTo>
                      <a:pt x="809" y="7"/>
                    </a:lnTo>
                    <a:lnTo>
                      <a:pt x="792" y="2"/>
                    </a:lnTo>
                    <a:lnTo>
                      <a:pt x="776" y="0"/>
                    </a:lnTo>
                    <a:lnTo>
                      <a:pt x="7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05" name="Freeform 11">
                <a:extLst>
                  <a:ext uri="{FF2B5EF4-FFF2-40B4-BE49-F238E27FC236}">
                    <a16:creationId xmlns:a16="http://schemas.microsoft.com/office/drawing/2014/main" id="{8974D3D0-2482-4273-B4C4-9708A724C493}"/>
                  </a:ext>
                </a:extLst>
              </p:cNvPr>
              <p:cNvSpPr>
                <a:spLocks/>
              </p:cNvSpPr>
              <p:nvPr/>
            </p:nvSpPr>
            <p:spPr bwMode="auto">
              <a:xfrm>
                <a:off x="-13303250" y="-7392988"/>
                <a:ext cx="4071938" cy="5545138"/>
              </a:xfrm>
              <a:custGeom>
                <a:avLst/>
                <a:gdLst>
                  <a:gd name="T0" fmla="*/ 2565 w 2565"/>
                  <a:gd name="T1" fmla="*/ 0 h 3493"/>
                  <a:gd name="T2" fmla="*/ 2399 w 2565"/>
                  <a:gd name="T3" fmla="*/ 0 h 3493"/>
                  <a:gd name="T4" fmla="*/ 2399 w 2565"/>
                  <a:gd name="T5" fmla="*/ 3327 h 3493"/>
                  <a:gd name="T6" fmla="*/ 0 w 2565"/>
                  <a:gd name="T7" fmla="*/ 3327 h 3493"/>
                  <a:gd name="T8" fmla="*/ 0 w 2565"/>
                  <a:gd name="T9" fmla="*/ 3493 h 3493"/>
                  <a:gd name="T10" fmla="*/ 2565 w 2565"/>
                  <a:gd name="T11" fmla="*/ 3493 h 3493"/>
                  <a:gd name="T12" fmla="*/ 2565 w 2565"/>
                  <a:gd name="T13" fmla="*/ 0 h 3493"/>
                </a:gdLst>
                <a:ahLst/>
                <a:cxnLst>
                  <a:cxn ang="0">
                    <a:pos x="T0" y="T1"/>
                  </a:cxn>
                  <a:cxn ang="0">
                    <a:pos x="T2" y="T3"/>
                  </a:cxn>
                  <a:cxn ang="0">
                    <a:pos x="T4" y="T5"/>
                  </a:cxn>
                  <a:cxn ang="0">
                    <a:pos x="T6" y="T7"/>
                  </a:cxn>
                  <a:cxn ang="0">
                    <a:pos x="T8" y="T9"/>
                  </a:cxn>
                  <a:cxn ang="0">
                    <a:pos x="T10" y="T11"/>
                  </a:cxn>
                  <a:cxn ang="0">
                    <a:pos x="T12" y="T13"/>
                  </a:cxn>
                </a:cxnLst>
                <a:rect l="0" t="0" r="r" b="b"/>
                <a:pathLst>
                  <a:path w="2565" h="3493">
                    <a:moveTo>
                      <a:pt x="2565" y="0"/>
                    </a:moveTo>
                    <a:lnTo>
                      <a:pt x="2399" y="0"/>
                    </a:lnTo>
                    <a:lnTo>
                      <a:pt x="2399" y="3327"/>
                    </a:lnTo>
                    <a:lnTo>
                      <a:pt x="0" y="3327"/>
                    </a:lnTo>
                    <a:lnTo>
                      <a:pt x="0" y="3493"/>
                    </a:lnTo>
                    <a:lnTo>
                      <a:pt x="2565" y="3493"/>
                    </a:lnTo>
                    <a:lnTo>
                      <a:pt x="2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06" name="Freeform 12">
                <a:extLst>
                  <a:ext uri="{FF2B5EF4-FFF2-40B4-BE49-F238E27FC236}">
                    <a16:creationId xmlns:a16="http://schemas.microsoft.com/office/drawing/2014/main" id="{CECD5E56-7D99-487C-ACCF-8ED5790B5626}"/>
                  </a:ext>
                </a:extLst>
              </p:cNvPr>
              <p:cNvSpPr>
                <a:spLocks/>
              </p:cNvSpPr>
              <p:nvPr/>
            </p:nvSpPr>
            <p:spPr bwMode="auto">
              <a:xfrm>
                <a:off x="-12796838" y="-6886576"/>
                <a:ext cx="4075113" cy="5545138"/>
              </a:xfrm>
              <a:custGeom>
                <a:avLst/>
                <a:gdLst>
                  <a:gd name="T0" fmla="*/ 2401 w 2567"/>
                  <a:gd name="T1" fmla="*/ 0 h 3493"/>
                  <a:gd name="T2" fmla="*/ 2401 w 2567"/>
                  <a:gd name="T3" fmla="*/ 3327 h 3493"/>
                  <a:gd name="T4" fmla="*/ 0 w 2567"/>
                  <a:gd name="T5" fmla="*/ 3327 h 3493"/>
                  <a:gd name="T6" fmla="*/ 0 w 2567"/>
                  <a:gd name="T7" fmla="*/ 3493 h 3493"/>
                  <a:gd name="T8" fmla="*/ 2567 w 2567"/>
                  <a:gd name="T9" fmla="*/ 3493 h 3493"/>
                  <a:gd name="T10" fmla="*/ 2567 w 2567"/>
                  <a:gd name="T11" fmla="*/ 0 h 3493"/>
                  <a:gd name="T12" fmla="*/ 2401 w 2567"/>
                  <a:gd name="T13" fmla="*/ 0 h 3493"/>
                </a:gdLst>
                <a:ahLst/>
                <a:cxnLst>
                  <a:cxn ang="0">
                    <a:pos x="T0" y="T1"/>
                  </a:cxn>
                  <a:cxn ang="0">
                    <a:pos x="T2" y="T3"/>
                  </a:cxn>
                  <a:cxn ang="0">
                    <a:pos x="T4" y="T5"/>
                  </a:cxn>
                  <a:cxn ang="0">
                    <a:pos x="T6" y="T7"/>
                  </a:cxn>
                  <a:cxn ang="0">
                    <a:pos x="T8" y="T9"/>
                  </a:cxn>
                  <a:cxn ang="0">
                    <a:pos x="T10" y="T11"/>
                  </a:cxn>
                  <a:cxn ang="0">
                    <a:pos x="T12" y="T13"/>
                  </a:cxn>
                </a:cxnLst>
                <a:rect l="0" t="0" r="r" b="b"/>
                <a:pathLst>
                  <a:path w="2567" h="3493">
                    <a:moveTo>
                      <a:pt x="2401" y="0"/>
                    </a:moveTo>
                    <a:lnTo>
                      <a:pt x="2401" y="3327"/>
                    </a:lnTo>
                    <a:lnTo>
                      <a:pt x="0" y="3327"/>
                    </a:lnTo>
                    <a:lnTo>
                      <a:pt x="0" y="3493"/>
                    </a:lnTo>
                    <a:lnTo>
                      <a:pt x="2567" y="3493"/>
                    </a:lnTo>
                    <a:lnTo>
                      <a:pt x="2567" y="0"/>
                    </a:lnTo>
                    <a:lnTo>
                      <a:pt x="2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grpSp>
          <p:nvGrpSpPr>
            <p:cNvPr id="84" name="グループ化 83">
              <a:extLst>
                <a:ext uri="{FF2B5EF4-FFF2-40B4-BE49-F238E27FC236}">
                  <a16:creationId xmlns:a16="http://schemas.microsoft.com/office/drawing/2014/main" id="{4A2FBEA8-C8F2-47B1-A3FD-F52681E4802D}"/>
                </a:ext>
              </a:extLst>
            </p:cNvPr>
            <p:cNvGrpSpPr>
              <a:grpSpLocks noChangeAspect="1"/>
            </p:cNvGrpSpPr>
            <p:nvPr/>
          </p:nvGrpSpPr>
          <p:grpSpPr>
            <a:xfrm>
              <a:off x="1317421" y="3534990"/>
              <a:ext cx="250161" cy="277939"/>
              <a:chOff x="10782295" y="1651000"/>
              <a:chExt cx="11520484" cy="10412413"/>
            </a:xfrm>
            <a:solidFill>
              <a:schemeClr val="tx1"/>
            </a:solidFill>
          </p:grpSpPr>
          <p:sp>
            <p:nvSpPr>
              <p:cNvPr id="94" name="Freeform 32">
                <a:extLst>
                  <a:ext uri="{FF2B5EF4-FFF2-40B4-BE49-F238E27FC236}">
                    <a16:creationId xmlns:a16="http://schemas.microsoft.com/office/drawing/2014/main" id="{48865B4F-13D3-4C9C-9B56-9C52CD8E9F01}"/>
                  </a:ext>
                </a:extLst>
              </p:cNvPr>
              <p:cNvSpPr>
                <a:spLocks noEditPoints="1"/>
              </p:cNvSpPr>
              <p:nvPr/>
            </p:nvSpPr>
            <p:spPr bwMode="auto">
              <a:xfrm>
                <a:off x="13271500" y="5761038"/>
                <a:ext cx="1643063" cy="2616200"/>
              </a:xfrm>
              <a:custGeom>
                <a:avLst/>
                <a:gdLst/>
                <a:ahLst/>
                <a:cxnLst>
                  <a:cxn ang="0">
                    <a:pos x="1035" y="1235"/>
                  </a:cxn>
                  <a:cxn ang="0">
                    <a:pos x="1035" y="1164"/>
                  </a:cxn>
                  <a:cxn ang="0">
                    <a:pos x="1035" y="0"/>
                  </a:cxn>
                  <a:cxn ang="0">
                    <a:pos x="0" y="0"/>
                  </a:cxn>
                  <a:cxn ang="0">
                    <a:pos x="0" y="1164"/>
                  </a:cxn>
                  <a:cxn ang="0">
                    <a:pos x="0" y="1235"/>
                  </a:cxn>
                  <a:cxn ang="0">
                    <a:pos x="0" y="1648"/>
                  </a:cxn>
                  <a:cxn ang="0">
                    <a:pos x="1035" y="1648"/>
                  </a:cxn>
                  <a:cxn ang="0">
                    <a:pos x="1035" y="1235"/>
                  </a:cxn>
                  <a:cxn ang="0">
                    <a:pos x="829" y="1029"/>
                  </a:cxn>
                  <a:cxn ang="0">
                    <a:pos x="206" y="1029"/>
                  </a:cxn>
                  <a:cxn ang="0">
                    <a:pos x="206" y="207"/>
                  </a:cxn>
                  <a:cxn ang="0">
                    <a:pos x="829" y="207"/>
                  </a:cxn>
                  <a:cxn ang="0">
                    <a:pos x="829" y="1029"/>
                  </a:cxn>
                </a:cxnLst>
                <a:rect l="0" t="0" r="r" b="b"/>
                <a:pathLst>
                  <a:path w="1035" h="1648">
                    <a:moveTo>
                      <a:pt x="1035" y="1235"/>
                    </a:moveTo>
                    <a:lnTo>
                      <a:pt x="1035" y="1164"/>
                    </a:lnTo>
                    <a:lnTo>
                      <a:pt x="1035" y="0"/>
                    </a:lnTo>
                    <a:lnTo>
                      <a:pt x="0" y="0"/>
                    </a:lnTo>
                    <a:lnTo>
                      <a:pt x="0" y="1164"/>
                    </a:lnTo>
                    <a:lnTo>
                      <a:pt x="0" y="1235"/>
                    </a:lnTo>
                    <a:lnTo>
                      <a:pt x="0" y="1648"/>
                    </a:lnTo>
                    <a:lnTo>
                      <a:pt x="1035" y="1648"/>
                    </a:lnTo>
                    <a:lnTo>
                      <a:pt x="1035" y="1235"/>
                    </a:lnTo>
                    <a:close/>
                    <a:moveTo>
                      <a:pt x="829" y="1029"/>
                    </a:moveTo>
                    <a:lnTo>
                      <a:pt x="206" y="1029"/>
                    </a:lnTo>
                    <a:lnTo>
                      <a:pt x="206" y="207"/>
                    </a:lnTo>
                    <a:lnTo>
                      <a:pt x="829" y="207"/>
                    </a:lnTo>
                    <a:lnTo>
                      <a:pt x="829" y="10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95" name="Freeform 33">
                <a:extLst>
                  <a:ext uri="{FF2B5EF4-FFF2-40B4-BE49-F238E27FC236}">
                    <a16:creationId xmlns:a16="http://schemas.microsoft.com/office/drawing/2014/main" id="{FB27F3DD-920A-4ADE-8ABD-FA7C1804E9A7}"/>
                  </a:ext>
                </a:extLst>
              </p:cNvPr>
              <p:cNvSpPr>
                <a:spLocks noEditPoints="1"/>
              </p:cNvSpPr>
              <p:nvPr/>
            </p:nvSpPr>
            <p:spPr bwMode="auto">
              <a:xfrm>
                <a:off x="15721010" y="6048373"/>
                <a:ext cx="1641470" cy="2328864"/>
              </a:xfrm>
              <a:custGeom>
                <a:avLst/>
                <a:gdLst/>
                <a:ahLst/>
                <a:cxnLst>
                  <a:cxn ang="0">
                    <a:pos x="0" y="619"/>
                  </a:cxn>
                  <a:cxn ang="0">
                    <a:pos x="0" y="832"/>
                  </a:cxn>
                  <a:cxn ang="0">
                    <a:pos x="0" y="1467"/>
                  </a:cxn>
                  <a:cxn ang="0">
                    <a:pos x="1034" y="1467"/>
                  </a:cxn>
                  <a:cxn ang="0">
                    <a:pos x="1034" y="832"/>
                  </a:cxn>
                  <a:cxn ang="0">
                    <a:pos x="1034" y="619"/>
                  </a:cxn>
                  <a:cxn ang="0">
                    <a:pos x="1034" y="0"/>
                  </a:cxn>
                  <a:cxn ang="0">
                    <a:pos x="0" y="0"/>
                  </a:cxn>
                  <a:cxn ang="0">
                    <a:pos x="0" y="619"/>
                  </a:cxn>
                  <a:cxn ang="0">
                    <a:pos x="201" y="199"/>
                  </a:cxn>
                  <a:cxn ang="0">
                    <a:pos x="834" y="199"/>
                  </a:cxn>
                  <a:cxn ang="0">
                    <a:pos x="834" y="619"/>
                  </a:cxn>
                  <a:cxn ang="0">
                    <a:pos x="201" y="619"/>
                  </a:cxn>
                  <a:cxn ang="0">
                    <a:pos x="201" y="199"/>
                  </a:cxn>
                </a:cxnLst>
                <a:rect l="0" t="0" r="r" b="b"/>
                <a:pathLst>
                  <a:path w="1034" h="1467">
                    <a:moveTo>
                      <a:pt x="0" y="619"/>
                    </a:moveTo>
                    <a:lnTo>
                      <a:pt x="0" y="832"/>
                    </a:lnTo>
                    <a:lnTo>
                      <a:pt x="0" y="1467"/>
                    </a:lnTo>
                    <a:lnTo>
                      <a:pt x="1034" y="1467"/>
                    </a:lnTo>
                    <a:lnTo>
                      <a:pt x="1034" y="832"/>
                    </a:lnTo>
                    <a:lnTo>
                      <a:pt x="1034" y="619"/>
                    </a:lnTo>
                    <a:lnTo>
                      <a:pt x="1034" y="0"/>
                    </a:lnTo>
                    <a:lnTo>
                      <a:pt x="0" y="0"/>
                    </a:lnTo>
                    <a:lnTo>
                      <a:pt x="0" y="619"/>
                    </a:lnTo>
                    <a:close/>
                    <a:moveTo>
                      <a:pt x="201" y="199"/>
                    </a:moveTo>
                    <a:lnTo>
                      <a:pt x="834" y="199"/>
                    </a:lnTo>
                    <a:lnTo>
                      <a:pt x="834" y="619"/>
                    </a:lnTo>
                    <a:lnTo>
                      <a:pt x="201" y="619"/>
                    </a:lnTo>
                    <a:lnTo>
                      <a:pt x="201" y="1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96" name="Freeform 34">
                <a:extLst>
                  <a:ext uri="{FF2B5EF4-FFF2-40B4-BE49-F238E27FC236}">
                    <a16:creationId xmlns:a16="http://schemas.microsoft.com/office/drawing/2014/main" id="{4FF534E1-5066-4ECB-AD29-6EC6C73E3C25}"/>
                  </a:ext>
                </a:extLst>
              </p:cNvPr>
              <p:cNvSpPr>
                <a:spLocks noEditPoints="1"/>
              </p:cNvSpPr>
              <p:nvPr/>
            </p:nvSpPr>
            <p:spPr bwMode="auto">
              <a:xfrm>
                <a:off x="18168938" y="4833938"/>
                <a:ext cx="1643063" cy="3543300"/>
              </a:xfrm>
              <a:custGeom>
                <a:avLst/>
                <a:gdLst/>
                <a:ahLst/>
                <a:cxnLst>
                  <a:cxn ang="0">
                    <a:pos x="0" y="513"/>
                  </a:cxn>
                  <a:cxn ang="0">
                    <a:pos x="0" y="1264"/>
                  </a:cxn>
                  <a:cxn ang="0">
                    <a:pos x="0" y="2232"/>
                  </a:cxn>
                  <a:cxn ang="0">
                    <a:pos x="1035" y="2232"/>
                  </a:cxn>
                  <a:cxn ang="0">
                    <a:pos x="1035" y="1264"/>
                  </a:cxn>
                  <a:cxn ang="0">
                    <a:pos x="1035" y="513"/>
                  </a:cxn>
                  <a:cxn ang="0">
                    <a:pos x="1035" y="0"/>
                  </a:cxn>
                  <a:cxn ang="0">
                    <a:pos x="0" y="0"/>
                  </a:cxn>
                  <a:cxn ang="0">
                    <a:pos x="0" y="513"/>
                  </a:cxn>
                  <a:cxn ang="0">
                    <a:pos x="192" y="191"/>
                  </a:cxn>
                  <a:cxn ang="0">
                    <a:pos x="844" y="191"/>
                  </a:cxn>
                  <a:cxn ang="0">
                    <a:pos x="844" y="513"/>
                  </a:cxn>
                  <a:cxn ang="0">
                    <a:pos x="192" y="513"/>
                  </a:cxn>
                  <a:cxn ang="0">
                    <a:pos x="192" y="191"/>
                  </a:cxn>
                </a:cxnLst>
                <a:rect l="0" t="0" r="r" b="b"/>
                <a:pathLst>
                  <a:path w="1035" h="2232">
                    <a:moveTo>
                      <a:pt x="0" y="513"/>
                    </a:moveTo>
                    <a:lnTo>
                      <a:pt x="0" y="1264"/>
                    </a:lnTo>
                    <a:lnTo>
                      <a:pt x="0" y="2232"/>
                    </a:lnTo>
                    <a:lnTo>
                      <a:pt x="1035" y="2232"/>
                    </a:lnTo>
                    <a:lnTo>
                      <a:pt x="1035" y="1264"/>
                    </a:lnTo>
                    <a:lnTo>
                      <a:pt x="1035" y="513"/>
                    </a:lnTo>
                    <a:lnTo>
                      <a:pt x="1035" y="0"/>
                    </a:lnTo>
                    <a:lnTo>
                      <a:pt x="0" y="0"/>
                    </a:lnTo>
                    <a:lnTo>
                      <a:pt x="0" y="513"/>
                    </a:lnTo>
                    <a:close/>
                    <a:moveTo>
                      <a:pt x="192" y="191"/>
                    </a:moveTo>
                    <a:lnTo>
                      <a:pt x="844" y="191"/>
                    </a:lnTo>
                    <a:lnTo>
                      <a:pt x="844" y="513"/>
                    </a:lnTo>
                    <a:lnTo>
                      <a:pt x="192" y="513"/>
                    </a:lnTo>
                    <a:lnTo>
                      <a:pt x="192" y="1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97" name="Freeform 35">
                <a:extLst>
                  <a:ext uri="{FF2B5EF4-FFF2-40B4-BE49-F238E27FC236}">
                    <a16:creationId xmlns:a16="http://schemas.microsoft.com/office/drawing/2014/main" id="{38E90DB1-913E-4574-9502-860B1E3307A1}"/>
                  </a:ext>
                </a:extLst>
              </p:cNvPr>
              <p:cNvSpPr>
                <a:spLocks/>
              </p:cNvSpPr>
              <p:nvPr/>
            </p:nvSpPr>
            <p:spPr bwMode="auto">
              <a:xfrm>
                <a:off x="13582652" y="3041647"/>
                <a:ext cx="5921373" cy="2460625"/>
              </a:xfrm>
              <a:custGeom>
                <a:avLst/>
                <a:gdLst/>
                <a:ahLst/>
                <a:cxnLst>
                  <a:cxn ang="0">
                    <a:pos x="136" y="520"/>
                  </a:cxn>
                  <a:cxn ang="0">
                    <a:pos x="257" y="446"/>
                  </a:cxn>
                  <a:cxn ang="0">
                    <a:pos x="653" y="529"/>
                  </a:cxn>
                  <a:cxn ang="0">
                    <a:pos x="789" y="656"/>
                  </a:cxn>
                  <a:cxn ang="0">
                    <a:pos x="925" y="520"/>
                  </a:cxn>
                  <a:cxn ang="0">
                    <a:pos x="921" y="485"/>
                  </a:cxn>
                  <a:cxn ang="0">
                    <a:pos x="1348" y="234"/>
                  </a:cxn>
                  <a:cxn ang="0">
                    <a:pos x="1442" y="272"/>
                  </a:cxn>
                  <a:cxn ang="0">
                    <a:pos x="1579" y="136"/>
                  </a:cxn>
                  <a:cxn ang="0">
                    <a:pos x="1442" y="0"/>
                  </a:cxn>
                  <a:cxn ang="0">
                    <a:pos x="1306" y="136"/>
                  </a:cxn>
                  <a:cxn ang="0">
                    <a:pos x="1311" y="171"/>
                  </a:cxn>
                  <a:cxn ang="0">
                    <a:pos x="884" y="422"/>
                  </a:cxn>
                  <a:cxn ang="0">
                    <a:pos x="789" y="384"/>
                  </a:cxn>
                  <a:cxn ang="0">
                    <a:pos x="668" y="457"/>
                  </a:cxn>
                  <a:cxn ang="0">
                    <a:pos x="272" y="375"/>
                  </a:cxn>
                  <a:cxn ang="0">
                    <a:pos x="136" y="247"/>
                  </a:cxn>
                  <a:cxn ang="0">
                    <a:pos x="0" y="384"/>
                  </a:cxn>
                  <a:cxn ang="0">
                    <a:pos x="136" y="520"/>
                  </a:cxn>
                </a:cxnLst>
                <a:rect l="0" t="0" r="r" b="b"/>
                <a:pathLst>
                  <a:path w="1579" h="656">
                    <a:moveTo>
                      <a:pt x="136" y="520"/>
                    </a:moveTo>
                    <a:cubicBezTo>
                      <a:pt x="189" y="520"/>
                      <a:pt x="234" y="490"/>
                      <a:pt x="257" y="446"/>
                    </a:cubicBezTo>
                    <a:cubicBezTo>
                      <a:pt x="653" y="529"/>
                      <a:pt x="653" y="529"/>
                      <a:pt x="653" y="529"/>
                    </a:cubicBezTo>
                    <a:cubicBezTo>
                      <a:pt x="658" y="600"/>
                      <a:pt x="717" y="656"/>
                      <a:pt x="789" y="656"/>
                    </a:cubicBezTo>
                    <a:cubicBezTo>
                      <a:pt x="864" y="656"/>
                      <a:pt x="925" y="595"/>
                      <a:pt x="925" y="520"/>
                    </a:cubicBezTo>
                    <a:cubicBezTo>
                      <a:pt x="925" y="508"/>
                      <a:pt x="924" y="496"/>
                      <a:pt x="921" y="485"/>
                    </a:cubicBezTo>
                    <a:cubicBezTo>
                      <a:pt x="1348" y="234"/>
                      <a:pt x="1348" y="234"/>
                      <a:pt x="1348" y="234"/>
                    </a:cubicBezTo>
                    <a:cubicBezTo>
                      <a:pt x="1372" y="257"/>
                      <a:pt x="1406" y="272"/>
                      <a:pt x="1442" y="272"/>
                    </a:cubicBezTo>
                    <a:cubicBezTo>
                      <a:pt x="1517" y="272"/>
                      <a:pt x="1579" y="211"/>
                      <a:pt x="1579" y="136"/>
                    </a:cubicBezTo>
                    <a:cubicBezTo>
                      <a:pt x="1579" y="61"/>
                      <a:pt x="1517" y="0"/>
                      <a:pt x="1442" y="0"/>
                    </a:cubicBezTo>
                    <a:cubicBezTo>
                      <a:pt x="1367" y="0"/>
                      <a:pt x="1306" y="61"/>
                      <a:pt x="1306" y="136"/>
                    </a:cubicBezTo>
                    <a:cubicBezTo>
                      <a:pt x="1306" y="148"/>
                      <a:pt x="1308" y="160"/>
                      <a:pt x="1311" y="171"/>
                    </a:cubicBezTo>
                    <a:cubicBezTo>
                      <a:pt x="884" y="422"/>
                      <a:pt x="884" y="422"/>
                      <a:pt x="884" y="422"/>
                    </a:cubicBezTo>
                    <a:cubicBezTo>
                      <a:pt x="859" y="398"/>
                      <a:pt x="826" y="384"/>
                      <a:pt x="789" y="384"/>
                    </a:cubicBezTo>
                    <a:cubicBezTo>
                      <a:pt x="737" y="384"/>
                      <a:pt x="691" y="414"/>
                      <a:pt x="668" y="457"/>
                    </a:cubicBezTo>
                    <a:cubicBezTo>
                      <a:pt x="272" y="375"/>
                      <a:pt x="272" y="375"/>
                      <a:pt x="272" y="375"/>
                    </a:cubicBezTo>
                    <a:cubicBezTo>
                      <a:pt x="267" y="304"/>
                      <a:pt x="208" y="247"/>
                      <a:pt x="136" y="247"/>
                    </a:cubicBezTo>
                    <a:cubicBezTo>
                      <a:pt x="61" y="247"/>
                      <a:pt x="0" y="308"/>
                      <a:pt x="0" y="384"/>
                    </a:cubicBezTo>
                    <a:cubicBezTo>
                      <a:pt x="0" y="459"/>
                      <a:pt x="61" y="520"/>
                      <a:pt x="136" y="5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98" name="Freeform 36">
                <a:extLst>
                  <a:ext uri="{FF2B5EF4-FFF2-40B4-BE49-F238E27FC236}">
                    <a16:creationId xmlns:a16="http://schemas.microsoft.com/office/drawing/2014/main" id="{C0E139B0-F15E-4245-A0C9-E2E88D3C84DC}"/>
                  </a:ext>
                </a:extLst>
              </p:cNvPr>
              <p:cNvSpPr>
                <a:spLocks noEditPoints="1"/>
              </p:cNvSpPr>
              <p:nvPr/>
            </p:nvSpPr>
            <p:spPr bwMode="auto">
              <a:xfrm>
                <a:off x="10782295" y="1651000"/>
                <a:ext cx="11520484" cy="10412413"/>
              </a:xfrm>
              <a:custGeom>
                <a:avLst/>
                <a:gdLst/>
                <a:ahLst/>
                <a:cxnLst>
                  <a:cxn ang="0">
                    <a:pos x="2990" y="0"/>
                  </a:cxn>
                  <a:cxn ang="0">
                    <a:pos x="82" y="0"/>
                  </a:cxn>
                  <a:cxn ang="0">
                    <a:pos x="0" y="82"/>
                  </a:cxn>
                  <a:cxn ang="0">
                    <a:pos x="0" y="2097"/>
                  </a:cxn>
                  <a:cxn ang="0">
                    <a:pos x="82" y="2179"/>
                  </a:cxn>
                  <a:cxn ang="0">
                    <a:pos x="1268" y="2179"/>
                  </a:cxn>
                  <a:cxn ang="0">
                    <a:pos x="1268" y="2616"/>
                  </a:cxn>
                  <a:cxn ang="0">
                    <a:pos x="664" y="2616"/>
                  </a:cxn>
                  <a:cxn ang="0">
                    <a:pos x="664" y="2777"/>
                  </a:cxn>
                  <a:cxn ang="0">
                    <a:pos x="2408" y="2777"/>
                  </a:cxn>
                  <a:cxn ang="0">
                    <a:pos x="2408" y="2616"/>
                  </a:cxn>
                  <a:cxn ang="0">
                    <a:pos x="1804" y="2616"/>
                  </a:cxn>
                  <a:cxn ang="0">
                    <a:pos x="1804" y="2179"/>
                  </a:cxn>
                  <a:cxn ang="0">
                    <a:pos x="2990" y="2179"/>
                  </a:cxn>
                  <a:cxn ang="0">
                    <a:pos x="3072" y="2097"/>
                  </a:cxn>
                  <a:cxn ang="0">
                    <a:pos x="3072" y="82"/>
                  </a:cxn>
                  <a:cxn ang="0">
                    <a:pos x="2990" y="0"/>
                  </a:cxn>
                  <a:cxn ang="0">
                    <a:pos x="2912" y="2018"/>
                  </a:cxn>
                  <a:cxn ang="0">
                    <a:pos x="161" y="2018"/>
                  </a:cxn>
                  <a:cxn ang="0">
                    <a:pos x="161" y="161"/>
                  </a:cxn>
                  <a:cxn ang="0">
                    <a:pos x="2912" y="161"/>
                  </a:cxn>
                  <a:cxn ang="0">
                    <a:pos x="2912" y="2018"/>
                  </a:cxn>
                </a:cxnLst>
                <a:rect l="0" t="0" r="r" b="b"/>
                <a:pathLst>
                  <a:path w="3072" h="2777">
                    <a:moveTo>
                      <a:pt x="2990" y="0"/>
                    </a:moveTo>
                    <a:cubicBezTo>
                      <a:pt x="82" y="0"/>
                      <a:pt x="82" y="0"/>
                      <a:pt x="82" y="0"/>
                    </a:cubicBezTo>
                    <a:cubicBezTo>
                      <a:pt x="37" y="0"/>
                      <a:pt x="0" y="37"/>
                      <a:pt x="0" y="82"/>
                    </a:cubicBezTo>
                    <a:cubicBezTo>
                      <a:pt x="0" y="2097"/>
                      <a:pt x="0" y="2097"/>
                      <a:pt x="0" y="2097"/>
                    </a:cubicBezTo>
                    <a:cubicBezTo>
                      <a:pt x="0" y="2142"/>
                      <a:pt x="37" y="2179"/>
                      <a:pt x="82" y="2179"/>
                    </a:cubicBezTo>
                    <a:cubicBezTo>
                      <a:pt x="1268" y="2179"/>
                      <a:pt x="1268" y="2179"/>
                      <a:pt x="1268" y="2179"/>
                    </a:cubicBezTo>
                    <a:cubicBezTo>
                      <a:pt x="1268" y="2616"/>
                      <a:pt x="1268" y="2616"/>
                      <a:pt x="1268" y="2616"/>
                    </a:cubicBezTo>
                    <a:cubicBezTo>
                      <a:pt x="664" y="2616"/>
                      <a:pt x="664" y="2616"/>
                      <a:pt x="664" y="2616"/>
                    </a:cubicBezTo>
                    <a:cubicBezTo>
                      <a:pt x="664" y="2777"/>
                      <a:pt x="664" y="2777"/>
                      <a:pt x="664" y="2777"/>
                    </a:cubicBezTo>
                    <a:cubicBezTo>
                      <a:pt x="2408" y="2777"/>
                      <a:pt x="2408" y="2777"/>
                      <a:pt x="2408" y="2777"/>
                    </a:cubicBezTo>
                    <a:cubicBezTo>
                      <a:pt x="2408" y="2616"/>
                      <a:pt x="2408" y="2616"/>
                      <a:pt x="2408" y="2616"/>
                    </a:cubicBezTo>
                    <a:cubicBezTo>
                      <a:pt x="1804" y="2616"/>
                      <a:pt x="1804" y="2616"/>
                      <a:pt x="1804" y="2616"/>
                    </a:cubicBezTo>
                    <a:cubicBezTo>
                      <a:pt x="1804" y="2179"/>
                      <a:pt x="1804" y="2179"/>
                      <a:pt x="1804" y="2179"/>
                    </a:cubicBezTo>
                    <a:cubicBezTo>
                      <a:pt x="2990" y="2179"/>
                      <a:pt x="2990" y="2179"/>
                      <a:pt x="2990" y="2179"/>
                    </a:cubicBezTo>
                    <a:cubicBezTo>
                      <a:pt x="3036" y="2179"/>
                      <a:pt x="3072" y="2142"/>
                      <a:pt x="3072" y="2097"/>
                    </a:cubicBezTo>
                    <a:cubicBezTo>
                      <a:pt x="3072" y="82"/>
                      <a:pt x="3072" y="82"/>
                      <a:pt x="3072" y="82"/>
                    </a:cubicBezTo>
                    <a:cubicBezTo>
                      <a:pt x="3072" y="37"/>
                      <a:pt x="3036" y="0"/>
                      <a:pt x="2990" y="0"/>
                    </a:cubicBezTo>
                    <a:close/>
                    <a:moveTo>
                      <a:pt x="2912" y="2018"/>
                    </a:moveTo>
                    <a:cubicBezTo>
                      <a:pt x="161" y="2018"/>
                      <a:pt x="161" y="2018"/>
                      <a:pt x="161" y="2018"/>
                    </a:cubicBezTo>
                    <a:cubicBezTo>
                      <a:pt x="161" y="161"/>
                      <a:pt x="161" y="161"/>
                      <a:pt x="161" y="161"/>
                    </a:cubicBezTo>
                    <a:cubicBezTo>
                      <a:pt x="2912" y="161"/>
                      <a:pt x="2912" y="161"/>
                      <a:pt x="2912" y="161"/>
                    </a:cubicBezTo>
                    <a:lnTo>
                      <a:pt x="2912" y="20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85" name="テキスト ボックス 84">
              <a:extLst>
                <a:ext uri="{FF2B5EF4-FFF2-40B4-BE49-F238E27FC236}">
                  <a16:creationId xmlns:a16="http://schemas.microsoft.com/office/drawing/2014/main" id="{4D09763D-A3E9-456A-BFE0-3AEF9D44DEFD}"/>
                </a:ext>
              </a:extLst>
            </p:cNvPr>
            <p:cNvSpPr txBox="1"/>
            <p:nvPr/>
          </p:nvSpPr>
          <p:spPr>
            <a:xfrm>
              <a:off x="1115458" y="3266259"/>
              <a:ext cx="776432"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lang="ja-JP" altLang="en-US" sz="700" dirty="0">
                  <a:solidFill>
                    <a:prstClr val="black"/>
                  </a:solidFill>
                  <a:latin typeface="Meiryo UI" panose="020B0604030504040204" pitchFamily="50" charset="-128"/>
                  <a:ea typeface="Meiryo UI" panose="020B0604030504040204" pitchFamily="50" charset="-128"/>
                </a:rPr>
                <a:t>システム</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86" name="テキスト ボックス 85">
              <a:extLst>
                <a:ext uri="{FF2B5EF4-FFF2-40B4-BE49-F238E27FC236}">
                  <a16:creationId xmlns:a16="http://schemas.microsoft.com/office/drawing/2014/main" id="{7431A7CE-D2FF-434A-9880-73DCBD3807A6}"/>
                </a:ext>
              </a:extLst>
            </p:cNvPr>
            <p:cNvSpPr txBox="1"/>
            <p:nvPr/>
          </p:nvSpPr>
          <p:spPr>
            <a:xfrm>
              <a:off x="1499508" y="3278578"/>
              <a:ext cx="660068"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lang="ja-JP" altLang="en-US" sz="700" dirty="0">
                  <a:solidFill>
                    <a:prstClr val="black"/>
                  </a:solidFill>
                  <a:latin typeface="Meiryo UI" panose="020B0604030504040204" pitchFamily="50" charset="-128"/>
                  <a:ea typeface="Meiryo UI" panose="020B0604030504040204" pitchFamily="50" charset="-128"/>
                </a:rPr>
                <a:t>ファイル</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grpSp>
      <p:sp>
        <p:nvSpPr>
          <p:cNvPr id="87" name="フリーフォーム: 図形 130">
            <a:extLst>
              <a:ext uri="{FF2B5EF4-FFF2-40B4-BE49-F238E27FC236}">
                <a16:creationId xmlns:a16="http://schemas.microsoft.com/office/drawing/2014/main" id="{99068C10-C3EB-44DC-A6A2-C1476D6552F7}"/>
              </a:ext>
            </a:extLst>
          </p:cNvPr>
          <p:cNvSpPr/>
          <p:nvPr/>
        </p:nvSpPr>
        <p:spPr>
          <a:xfrm>
            <a:off x="592983" y="3168237"/>
            <a:ext cx="1032284" cy="231712"/>
          </a:xfrm>
          <a:custGeom>
            <a:avLst/>
            <a:gdLst>
              <a:gd name="connsiteX0" fmla="*/ 0 w 2527300"/>
              <a:gd name="connsiteY0" fmla="*/ 0 h 520700"/>
              <a:gd name="connsiteX1" fmla="*/ 1778000 w 2527300"/>
              <a:gd name="connsiteY1" fmla="*/ 114300 h 520700"/>
              <a:gd name="connsiteX2" fmla="*/ 2527300 w 2527300"/>
              <a:gd name="connsiteY2" fmla="*/ 520700 h 520700"/>
            </a:gdLst>
            <a:ahLst/>
            <a:cxnLst>
              <a:cxn ang="0">
                <a:pos x="connsiteX0" y="connsiteY0"/>
              </a:cxn>
              <a:cxn ang="0">
                <a:pos x="connsiteX1" y="connsiteY1"/>
              </a:cxn>
              <a:cxn ang="0">
                <a:pos x="connsiteX2" y="connsiteY2"/>
              </a:cxn>
            </a:cxnLst>
            <a:rect l="l" t="t" r="r" b="b"/>
            <a:pathLst>
              <a:path w="2527300" h="520700">
                <a:moveTo>
                  <a:pt x="0" y="0"/>
                </a:moveTo>
                <a:cubicBezTo>
                  <a:pt x="678391" y="13758"/>
                  <a:pt x="1356783" y="27517"/>
                  <a:pt x="1778000" y="114300"/>
                </a:cubicBezTo>
                <a:cubicBezTo>
                  <a:pt x="2199217" y="201083"/>
                  <a:pt x="2363258" y="360891"/>
                  <a:pt x="2527300" y="520700"/>
                </a:cubicBezTo>
              </a:path>
            </a:pathLst>
          </a:custGeom>
          <a:noFill/>
          <a:ln w="31750">
            <a:solidFill>
              <a:schemeClr val="tx1"/>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88" name="Multiply 35">
            <a:extLst>
              <a:ext uri="{FF2B5EF4-FFF2-40B4-BE49-F238E27FC236}">
                <a16:creationId xmlns:a16="http://schemas.microsoft.com/office/drawing/2014/main" id="{8102A827-518E-476F-ACC6-14915C3CFD1A}"/>
              </a:ext>
            </a:extLst>
          </p:cNvPr>
          <p:cNvSpPr/>
          <p:nvPr/>
        </p:nvSpPr>
        <p:spPr bwMode="auto">
          <a:xfrm>
            <a:off x="767832" y="2992379"/>
            <a:ext cx="314251" cy="386303"/>
          </a:xfrm>
          <a:prstGeom prst="mathMultiply">
            <a:avLst/>
          </a:prstGeom>
          <a:solidFill>
            <a:srgbClr val="C0000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04" fontAlgn="base">
              <a:lnSpc>
                <a:spcPct val="90000"/>
              </a:lnSpc>
              <a:spcBef>
                <a:spcPct val="0"/>
              </a:spcBef>
              <a:spcAft>
                <a:spcPct val="0"/>
              </a:spcAft>
              <a:defRPr/>
            </a:pPr>
            <a:endParaRPr lang="en-US" sz="2448" kern="0">
              <a:gradFill>
                <a:gsLst>
                  <a:gs pos="0">
                    <a:srgbClr val="FFFFFF"/>
                  </a:gs>
                  <a:gs pos="100000">
                    <a:srgbClr val="FFFFFF"/>
                  </a:gs>
                </a:gsLst>
                <a:lin ang="5400000" scaled="0"/>
              </a:gradFill>
              <a:latin typeface="Meiryo UI" panose="020B0604030504040204" pitchFamily="50" charset="-128"/>
              <a:ea typeface="Meiryo UI" panose="020B0604030504040204" pitchFamily="50" charset="-128"/>
              <a:cs typeface="Segoe UI" pitchFamily="34" charset="0"/>
            </a:endParaRPr>
          </a:p>
        </p:txBody>
      </p:sp>
      <p:grpSp>
        <p:nvGrpSpPr>
          <p:cNvPr id="89" name="グループ化 88">
            <a:extLst>
              <a:ext uri="{FF2B5EF4-FFF2-40B4-BE49-F238E27FC236}">
                <a16:creationId xmlns:a16="http://schemas.microsoft.com/office/drawing/2014/main" id="{890F29F8-AC07-403C-807A-BF3560CDB093}"/>
              </a:ext>
            </a:extLst>
          </p:cNvPr>
          <p:cNvGrpSpPr/>
          <p:nvPr/>
        </p:nvGrpSpPr>
        <p:grpSpPr>
          <a:xfrm>
            <a:off x="192457" y="2856118"/>
            <a:ext cx="331196" cy="528932"/>
            <a:chOff x="6518275" y="3003550"/>
            <a:chExt cx="758825" cy="985838"/>
          </a:xfrm>
        </p:grpSpPr>
        <p:sp>
          <p:nvSpPr>
            <p:cNvPr id="91" name="Freeform 73">
              <a:extLst>
                <a:ext uri="{FF2B5EF4-FFF2-40B4-BE49-F238E27FC236}">
                  <a16:creationId xmlns:a16="http://schemas.microsoft.com/office/drawing/2014/main" id="{5605909F-3896-44B1-BA88-021EEF7EF4C0}"/>
                </a:ext>
              </a:extLst>
            </p:cNvPr>
            <p:cNvSpPr>
              <a:spLocks noEditPoints="1"/>
            </p:cNvSpPr>
            <p:nvPr/>
          </p:nvSpPr>
          <p:spPr bwMode="auto">
            <a:xfrm>
              <a:off x="6518275" y="3427413"/>
              <a:ext cx="493713" cy="561975"/>
            </a:xfrm>
            <a:custGeom>
              <a:avLst/>
              <a:gdLst>
                <a:gd name="T0" fmla="*/ 1851 w 2179"/>
                <a:gd name="T1" fmla="*/ 1136 h 2476"/>
                <a:gd name="T2" fmla="*/ 1716 w 2179"/>
                <a:gd name="T3" fmla="*/ 994 h 2476"/>
                <a:gd name="T4" fmla="*/ 1492 w 2179"/>
                <a:gd name="T5" fmla="*/ 883 h 2476"/>
                <a:gd name="T6" fmla="*/ 1614 w 2179"/>
                <a:gd name="T7" fmla="*/ 739 h 2476"/>
                <a:gd name="T8" fmla="*/ 1675 w 2179"/>
                <a:gd name="T9" fmla="*/ 554 h 2476"/>
                <a:gd name="T10" fmla="*/ 1668 w 2179"/>
                <a:gd name="T11" fmla="*/ 396 h 2476"/>
                <a:gd name="T12" fmla="*/ 1606 w 2179"/>
                <a:gd name="T13" fmla="*/ 239 h 2476"/>
                <a:gd name="T14" fmla="*/ 1497 w 2179"/>
                <a:gd name="T15" fmla="*/ 114 h 2476"/>
                <a:gd name="T16" fmla="*/ 1352 w 2179"/>
                <a:gd name="T17" fmla="*/ 30 h 2476"/>
                <a:gd name="T18" fmla="*/ 1181 w 2179"/>
                <a:gd name="T19" fmla="*/ 0 h 2476"/>
                <a:gd name="T20" fmla="*/ 1034 w 2179"/>
                <a:gd name="T21" fmla="*/ 22 h 2476"/>
                <a:gd name="T22" fmla="*/ 884 w 2179"/>
                <a:gd name="T23" fmla="*/ 98 h 2476"/>
                <a:gd name="T24" fmla="*/ 770 w 2179"/>
                <a:gd name="T25" fmla="*/ 219 h 2476"/>
                <a:gd name="T26" fmla="*/ 700 w 2179"/>
                <a:gd name="T27" fmla="*/ 372 h 2476"/>
                <a:gd name="T28" fmla="*/ 685 w 2179"/>
                <a:gd name="T29" fmla="*/ 515 h 2476"/>
                <a:gd name="T30" fmla="*/ 730 w 2179"/>
                <a:gd name="T31" fmla="*/ 704 h 2476"/>
                <a:gd name="T32" fmla="*/ 819 w 2179"/>
                <a:gd name="T33" fmla="*/ 657 h 2476"/>
                <a:gd name="T34" fmla="*/ 959 w 2179"/>
                <a:gd name="T35" fmla="*/ 568 h 2476"/>
                <a:gd name="T36" fmla="*/ 1105 w 2179"/>
                <a:gd name="T37" fmla="*/ 577 h 2476"/>
                <a:gd name="T38" fmla="*/ 1233 w 2179"/>
                <a:gd name="T39" fmla="*/ 687 h 2476"/>
                <a:gd name="T40" fmla="*/ 1266 w 2179"/>
                <a:gd name="T41" fmla="*/ 829 h 2476"/>
                <a:gd name="T42" fmla="*/ 924 w 2179"/>
                <a:gd name="T43" fmla="*/ 1818 h 2476"/>
                <a:gd name="T44" fmla="*/ 886 w 2179"/>
                <a:gd name="T45" fmla="*/ 1840 h 2476"/>
                <a:gd name="T46" fmla="*/ 849 w 2179"/>
                <a:gd name="T47" fmla="*/ 1821 h 2476"/>
                <a:gd name="T48" fmla="*/ 1165 w 2179"/>
                <a:gd name="T49" fmla="*/ 870 h 2476"/>
                <a:gd name="T50" fmla="*/ 1173 w 2179"/>
                <a:gd name="T51" fmla="*/ 775 h 2476"/>
                <a:gd name="T52" fmla="*/ 1126 w 2179"/>
                <a:gd name="T53" fmla="*/ 695 h 2476"/>
                <a:gd name="T54" fmla="*/ 1042 w 2179"/>
                <a:gd name="T55" fmla="*/ 653 h 2476"/>
                <a:gd name="T56" fmla="*/ 935 w 2179"/>
                <a:gd name="T57" fmla="*/ 672 h 2476"/>
                <a:gd name="T58" fmla="*/ 865 w 2179"/>
                <a:gd name="T59" fmla="*/ 754 h 2476"/>
                <a:gd name="T60" fmla="*/ 539 w 2179"/>
                <a:gd name="T61" fmla="*/ 1503 h 2476"/>
                <a:gd name="T62" fmla="*/ 493 w 2179"/>
                <a:gd name="T63" fmla="*/ 1484 h 2476"/>
                <a:gd name="T64" fmla="*/ 741 w 2179"/>
                <a:gd name="T65" fmla="*/ 823 h 2476"/>
                <a:gd name="T66" fmla="*/ 501 w 2179"/>
                <a:gd name="T67" fmla="*/ 862 h 2476"/>
                <a:gd name="T68" fmla="*/ 166 w 2179"/>
                <a:gd name="T69" fmla="*/ 993 h 2476"/>
                <a:gd name="T70" fmla="*/ 25 w 2179"/>
                <a:gd name="T71" fmla="*/ 1107 h 2476"/>
                <a:gd name="T72" fmla="*/ 0 w 2179"/>
                <a:gd name="T73" fmla="*/ 1222 h 2476"/>
                <a:gd name="T74" fmla="*/ 1930 w 2179"/>
                <a:gd name="T75" fmla="*/ 2476 h 2476"/>
                <a:gd name="T76" fmla="*/ 2037 w 2179"/>
                <a:gd name="T77" fmla="*/ 2457 h 2476"/>
                <a:gd name="T78" fmla="*/ 2116 w 2179"/>
                <a:gd name="T79" fmla="*/ 2405 h 2476"/>
                <a:gd name="T80" fmla="*/ 2165 w 2179"/>
                <a:gd name="T81" fmla="*/ 2329 h 2476"/>
                <a:gd name="T82" fmla="*/ 2179 w 2179"/>
                <a:gd name="T83" fmla="*/ 2238 h 2476"/>
                <a:gd name="T84" fmla="*/ 702 w 2179"/>
                <a:gd name="T85" fmla="*/ 2005 h 2476"/>
                <a:gd name="T86" fmla="*/ 614 w 2179"/>
                <a:gd name="T87" fmla="*/ 2034 h 2476"/>
                <a:gd name="T88" fmla="*/ 556 w 2179"/>
                <a:gd name="T89" fmla="*/ 2107 h 2476"/>
                <a:gd name="T90" fmla="*/ 549 w 2179"/>
                <a:gd name="T91" fmla="*/ 2201 h 2476"/>
                <a:gd name="T92" fmla="*/ 606 w 2179"/>
                <a:gd name="T93" fmla="*/ 2291 h 2476"/>
                <a:gd name="T94" fmla="*/ 709 w 2179"/>
                <a:gd name="T95" fmla="*/ 2326 h 2476"/>
                <a:gd name="T96" fmla="*/ 892 w 2179"/>
                <a:gd name="T97" fmla="*/ 2346 h 2476"/>
                <a:gd name="T98" fmla="*/ 892 w 2179"/>
                <a:gd name="T99" fmla="*/ 2397 h 2476"/>
                <a:gd name="T100" fmla="*/ 855 w 2179"/>
                <a:gd name="T101" fmla="*/ 2417 h 2476"/>
                <a:gd name="T102" fmla="*/ 590 w 2179"/>
                <a:gd name="T103" fmla="*/ 2388 h 2476"/>
                <a:gd name="T104" fmla="*/ 477 w 2179"/>
                <a:gd name="T105" fmla="*/ 2268 h 2476"/>
                <a:gd name="T106" fmla="*/ 458 w 2179"/>
                <a:gd name="T107" fmla="*/ 2121 h 2476"/>
                <a:gd name="T108" fmla="*/ 524 w 2179"/>
                <a:gd name="T109" fmla="*/ 1992 h 2476"/>
                <a:gd name="T110" fmla="*/ 676 w 2179"/>
                <a:gd name="T111" fmla="*/ 1917 h 2476"/>
                <a:gd name="T112" fmla="*/ 1460 w 2179"/>
                <a:gd name="T113" fmla="*/ 1904 h 2476"/>
                <a:gd name="T114" fmla="*/ 1471 w 2179"/>
                <a:gd name="T115" fmla="*/ 1952 h 2476"/>
                <a:gd name="T116" fmla="*/ 1431 w 2179"/>
                <a:gd name="T117" fmla="*/ 1981 h 24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79" h="2476">
                  <a:moveTo>
                    <a:pt x="2169" y="2182"/>
                  </a:moveTo>
                  <a:lnTo>
                    <a:pt x="2169" y="2182"/>
                  </a:lnTo>
                  <a:lnTo>
                    <a:pt x="1876" y="1199"/>
                  </a:lnTo>
                  <a:lnTo>
                    <a:pt x="1876" y="1199"/>
                  </a:lnTo>
                  <a:lnTo>
                    <a:pt x="1870" y="1179"/>
                  </a:lnTo>
                  <a:lnTo>
                    <a:pt x="1862" y="1157"/>
                  </a:lnTo>
                  <a:lnTo>
                    <a:pt x="1851" y="1136"/>
                  </a:lnTo>
                  <a:lnTo>
                    <a:pt x="1838" y="1116"/>
                  </a:lnTo>
                  <a:lnTo>
                    <a:pt x="1824" y="1095"/>
                  </a:lnTo>
                  <a:lnTo>
                    <a:pt x="1807" y="1074"/>
                  </a:lnTo>
                  <a:lnTo>
                    <a:pt x="1788" y="1054"/>
                  </a:lnTo>
                  <a:lnTo>
                    <a:pt x="1767" y="1033"/>
                  </a:lnTo>
                  <a:lnTo>
                    <a:pt x="1743" y="1013"/>
                  </a:lnTo>
                  <a:lnTo>
                    <a:pt x="1716" y="994"/>
                  </a:lnTo>
                  <a:lnTo>
                    <a:pt x="1686" y="974"/>
                  </a:lnTo>
                  <a:lnTo>
                    <a:pt x="1654" y="955"/>
                  </a:lnTo>
                  <a:lnTo>
                    <a:pt x="1619" y="937"/>
                  </a:lnTo>
                  <a:lnTo>
                    <a:pt x="1580" y="918"/>
                  </a:lnTo>
                  <a:lnTo>
                    <a:pt x="1537" y="900"/>
                  </a:lnTo>
                  <a:lnTo>
                    <a:pt x="1492" y="883"/>
                  </a:lnTo>
                  <a:lnTo>
                    <a:pt x="1492" y="883"/>
                  </a:lnTo>
                  <a:lnTo>
                    <a:pt x="1512" y="865"/>
                  </a:lnTo>
                  <a:lnTo>
                    <a:pt x="1533" y="847"/>
                  </a:lnTo>
                  <a:lnTo>
                    <a:pt x="1552" y="827"/>
                  </a:lnTo>
                  <a:lnTo>
                    <a:pt x="1568" y="806"/>
                  </a:lnTo>
                  <a:lnTo>
                    <a:pt x="1585" y="784"/>
                  </a:lnTo>
                  <a:lnTo>
                    <a:pt x="1601" y="762"/>
                  </a:lnTo>
                  <a:lnTo>
                    <a:pt x="1614" y="739"/>
                  </a:lnTo>
                  <a:lnTo>
                    <a:pt x="1628" y="714"/>
                  </a:lnTo>
                  <a:lnTo>
                    <a:pt x="1639" y="689"/>
                  </a:lnTo>
                  <a:lnTo>
                    <a:pt x="1649" y="664"/>
                  </a:lnTo>
                  <a:lnTo>
                    <a:pt x="1658" y="637"/>
                  </a:lnTo>
                  <a:lnTo>
                    <a:pt x="1665" y="610"/>
                  </a:lnTo>
                  <a:lnTo>
                    <a:pt x="1670" y="582"/>
                  </a:lnTo>
                  <a:lnTo>
                    <a:pt x="1675" y="554"/>
                  </a:lnTo>
                  <a:lnTo>
                    <a:pt x="1677" y="526"/>
                  </a:lnTo>
                  <a:lnTo>
                    <a:pt x="1678" y="497"/>
                  </a:lnTo>
                  <a:lnTo>
                    <a:pt x="1678" y="497"/>
                  </a:lnTo>
                  <a:lnTo>
                    <a:pt x="1677" y="471"/>
                  </a:lnTo>
                  <a:lnTo>
                    <a:pt x="1675" y="445"/>
                  </a:lnTo>
                  <a:lnTo>
                    <a:pt x="1673" y="421"/>
                  </a:lnTo>
                  <a:lnTo>
                    <a:pt x="1668" y="396"/>
                  </a:lnTo>
                  <a:lnTo>
                    <a:pt x="1662" y="372"/>
                  </a:lnTo>
                  <a:lnTo>
                    <a:pt x="1656" y="349"/>
                  </a:lnTo>
                  <a:lnTo>
                    <a:pt x="1648" y="325"/>
                  </a:lnTo>
                  <a:lnTo>
                    <a:pt x="1639" y="303"/>
                  </a:lnTo>
                  <a:lnTo>
                    <a:pt x="1629" y="282"/>
                  </a:lnTo>
                  <a:lnTo>
                    <a:pt x="1618" y="259"/>
                  </a:lnTo>
                  <a:lnTo>
                    <a:pt x="1606" y="239"/>
                  </a:lnTo>
                  <a:lnTo>
                    <a:pt x="1593" y="219"/>
                  </a:lnTo>
                  <a:lnTo>
                    <a:pt x="1580" y="199"/>
                  </a:lnTo>
                  <a:lnTo>
                    <a:pt x="1564" y="181"/>
                  </a:lnTo>
                  <a:lnTo>
                    <a:pt x="1548" y="163"/>
                  </a:lnTo>
                  <a:lnTo>
                    <a:pt x="1533" y="145"/>
                  </a:lnTo>
                  <a:lnTo>
                    <a:pt x="1515" y="130"/>
                  </a:lnTo>
                  <a:lnTo>
                    <a:pt x="1497" y="114"/>
                  </a:lnTo>
                  <a:lnTo>
                    <a:pt x="1479" y="98"/>
                  </a:lnTo>
                  <a:lnTo>
                    <a:pt x="1459" y="85"/>
                  </a:lnTo>
                  <a:lnTo>
                    <a:pt x="1438" y="71"/>
                  </a:lnTo>
                  <a:lnTo>
                    <a:pt x="1418" y="60"/>
                  </a:lnTo>
                  <a:lnTo>
                    <a:pt x="1396" y="49"/>
                  </a:lnTo>
                  <a:lnTo>
                    <a:pt x="1375" y="39"/>
                  </a:lnTo>
                  <a:lnTo>
                    <a:pt x="1352" y="30"/>
                  </a:lnTo>
                  <a:lnTo>
                    <a:pt x="1329" y="22"/>
                  </a:lnTo>
                  <a:lnTo>
                    <a:pt x="1305" y="15"/>
                  </a:lnTo>
                  <a:lnTo>
                    <a:pt x="1282" y="10"/>
                  </a:lnTo>
                  <a:lnTo>
                    <a:pt x="1257" y="5"/>
                  </a:lnTo>
                  <a:lnTo>
                    <a:pt x="1232" y="2"/>
                  </a:lnTo>
                  <a:lnTo>
                    <a:pt x="1207" y="1"/>
                  </a:lnTo>
                  <a:lnTo>
                    <a:pt x="1181" y="0"/>
                  </a:lnTo>
                  <a:lnTo>
                    <a:pt x="1181" y="0"/>
                  </a:lnTo>
                  <a:lnTo>
                    <a:pt x="1156" y="1"/>
                  </a:lnTo>
                  <a:lnTo>
                    <a:pt x="1130" y="2"/>
                  </a:lnTo>
                  <a:lnTo>
                    <a:pt x="1106" y="5"/>
                  </a:lnTo>
                  <a:lnTo>
                    <a:pt x="1081" y="10"/>
                  </a:lnTo>
                  <a:lnTo>
                    <a:pt x="1058" y="15"/>
                  </a:lnTo>
                  <a:lnTo>
                    <a:pt x="1034" y="22"/>
                  </a:lnTo>
                  <a:lnTo>
                    <a:pt x="1011" y="30"/>
                  </a:lnTo>
                  <a:lnTo>
                    <a:pt x="988" y="39"/>
                  </a:lnTo>
                  <a:lnTo>
                    <a:pt x="966" y="49"/>
                  </a:lnTo>
                  <a:lnTo>
                    <a:pt x="944" y="60"/>
                  </a:lnTo>
                  <a:lnTo>
                    <a:pt x="924" y="71"/>
                  </a:lnTo>
                  <a:lnTo>
                    <a:pt x="904" y="85"/>
                  </a:lnTo>
                  <a:lnTo>
                    <a:pt x="884" y="98"/>
                  </a:lnTo>
                  <a:lnTo>
                    <a:pt x="865" y="114"/>
                  </a:lnTo>
                  <a:lnTo>
                    <a:pt x="847" y="130"/>
                  </a:lnTo>
                  <a:lnTo>
                    <a:pt x="830" y="145"/>
                  </a:lnTo>
                  <a:lnTo>
                    <a:pt x="813" y="163"/>
                  </a:lnTo>
                  <a:lnTo>
                    <a:pt x="798" y="181"/>
                  </a:lnTo>
                  <a:lnTo>
                    <a:pt x="783" y="199"/>
                  </a:lnTo>
                  <a:lnTo>
                    <a:pt x="770" y="219"/>
                  </a:lnTo>
                  <a:lnTo>
                    <a:pt x="756" y="239"/>
                  </a:lnTo>
                  <a:lnTo>
                    <a:pt x="745" y="259"/>
                  </a:lnTo>
                  <a:lnTo>
                    <a:pt x="734" y="282"/>
                  </a:lnTo>
                  <a:lnTo>
                    <a:pt x="724" y="303"/>
                  </a:lnTo>
                  <a:lnTo>
                    <a:pt x="715" y="325"/>
                  </a:lnTo>
                  <a:lnTo>
                    <a:pt x="707" y="349"/>
                  </a:lnTo>
                  <a:lnTo>
                    <a:pt x="700" y="372"/>
                  </a:lnTo>
                  <a:lnTo>
                    <a:pt x="695" y="396"/>
                  </a:lnTo>
                  <a:lnTo>
                    <a:pt x="690" y="421"/>
                  </a:lnTo>
                  <a:lnTo>
                    <a:pt x="687" y="445"/>
                  </a:lnTo>
                  <a:lnTo>
                    <a:pt x="686" y="471"/>
                  </a:lnTo>
                  <a:lnTo>
                    <a:pt x="685" y="497"/>
                  </a:lnTo>
                  <a:lnTo>
                    <a:pt x="685" y="497"/>
                  </a:lnTo>
                  <a:lnTo>
                    <a:pt x="685" y="515"/>
                  </a:lnTo>
                  <a:lnTo>
                    <a:pt x="686" y="533"/>
                  </a:lnTo>
                  <a:lnTo>
                    <a:pt x="688" y="552"/>
                  </a:lnTo>
                  <a:lnTo>
                    <a:pt x="690" y="569"/>
                  </a:lnTo>
                  <a:lnTo>
                    <a:pt x="697" y="604"/>
                  </a:lnTo>
                  <a:lnTo>
                    <a:pt x="706" y="638"/>
                  </a:lnTo>
                  <a:lnTo>
                    <a:pt x="717" y="671"/>
                  </a:lnTo>
                  <a:lnTo>
                    <a:pt x="730" y="704"/>
                  </a:lnTo>
                  <a:lnTo>
                    <a:pt x="747" y="734"/>
                  </a:lnTo>
                  <a:lnTo>
                    <a:pt x="764" y="764"/>
                  </a:lnTo>
                  <a:lnTo>
                    <a:pt x="782" y="722"/>
                  </a:lnTo>
                  <a:lnTo>
                    <a:pt x="782" y="722"/>
                  </a:lnTo>
                  <a:lnTo>
                    <a:pt x="792" y="698"/>
                  </a:lnTo>
                  <a:lnTo>
                    <a:pt x="804" y="677"/>
                  </a:lnTo>
                  <a:lnTo>
                    <a:pt x="819" y="657"/>
                  </a:lnTo>
                  <a:lnTo>
                    <a:pt x="835" y="639"/>
                  </a:lnTo>
                  <a:lnTo>
                    <a:pt x="853" y="622"/>
                  </a:lnTo>
                  <a:lnTo>
                    <a:pt x="872" y="608"/>
                  </a:lnTo>
                  <a:lnTo>
                    <a:pt x="892" y="594"/>
                  </a:lnTo>
                  <a:lnTo>
                    <a:pt x="913" y="583"/>
                  </a:lnTo>
                  <a:lnTo>
                    <a:pt x="935" y="575"/>
                  </a:lnTo>
                  <a:lnTo>
                    <a:pt x="959" y="568"/>
                  </a:lnTo>
                  <a:lnTo>
                    <a:pt x="983" y="564"/>
                  </a:lnTo>
                  <a:lnTo>
                    <a:pt x="1006" y="562"/>
                  </a:lnTo>
                  <a:lnTo>
                    <a:pt x="1031" y="562"/>
                  </a:lnTo>
                  <a:lnTo>
                    <a:pt x="1055" y="565"/>
                  </a:lnTo>
                  <a:lnTo>
                    <a:pt x="1080" y="569"/>
                  </a:lnTo>
                  <a:lnTo>
                    <a:pt x="1105" y="577"/>
                  </a:lnTo>
                  <a:lnTo>
                    <a:pt x="1105" y="577"/>
                  </a:lnTo>
                  <a:lnTo>
                    <a:pt x="1127" y="587"/>
                  </a:lnTo>
                  <a:lnTo>
                    <a:pt x="1149" y="600"/>
                  </a:lnTo>
                  <a:lnTo>
                    <a:pt x="1170" y="613"/>
                  </a:lnTo>
                  <a:lnTo>
                    <a:pt x="1188" y="630"/>
                  </a:lnTo>
                  <a:lnTo>
                    <a:pt x="1204" y="647"/>
                  </a:lnTo>
                  <a:lnTo>
                    <a:pt x="1220" y="666"/>
                  </a:lnTo>
                  <a:lnTo>
                    <a:pt x="1233" y="687"/>
                  </a:lnTo>
                  <a:lnTo>
                    <a:pt x="1245" y="709"/>
                  </a:lnTo>
                  <a:lnTo>
                    <a:pt x="1245" y="709"/>
                  </a:lnTo>
                  <a:lnTo>
                    <a:pt x="1254" y="732"/>
                  </a:lnTo>
                  <a:lnTo>
                    <a:pt x="1260" y="756"/>
                  </a:lnTo>
                  <a:lnTo>
                    <a:pt x="1265" y="780"/>
                  </a:lnTo>
                  <a:lnTo>
                    <a:pt x="1266" y="805"/>
                  </a:lnTo>
                  <a:lnTo>
                    <a:pt x="1266" y="829"/>
                  </a:lnTo>
                  <a:lnTo>
                    <a:pt x="1263" y="853"/>
                  </a:lnTo>
                  <a:lnTo>
                    <a:pt x="1257" y="877"/>
                  </a:lnTo>
                  <a:lnTo>
                    <a:pt x="1249" y="901"/>
                  </a:lnTo>
                  <a:lnTo>
                    <a:pt x="1249" y="901"/>
                  </a:lnTo>
                  <a:lnTo>
                    <a:pt x="928" y="1812"/>
                  </a:lnTo>
                  <a:lnTo>
                    <a:pt x="928" y="1812"/>
                  </a:lnTo>
                  <a:lnTo>
                    <a:pt x="924" y="1818"/>
                  </a:lnTo>
                  <a:lnTo>
                    <a:pt x="921" y="1823"/>
                  </a:lnTo>
                  <a:lnTo>
                    <a:pt x="916" y="1829"/>
                  </a:lnTo>
                  <a:lnTo>
                    <a:pt x="911" y="1832"/>
                  </a:lnTo>
                  <a:lnTo>
                    <a:pt x="905" y="1836"/>
                  </a:lnTo>
                  <a:lnTo>
                    <a:pt x="899" y="1839"/>
                  </a:lnTo>
                  <a:lnTo>
                    <a:pt x="892" y="1840"/>
                  </a:lnTo>
                  <a:lnTo>
                    <a:pt x="886" y="1840"/>
                  </a:lnTo>
                  <a:lnTo>
                    <a:pt x="886" y="1840"/>
                  </a:lnTo>
                  <a:lnTo>
                    <a:pt x="877" y="1840"/>
                  </a:lnTo>
                  <a:lnTo>
                    <a:pt x="869" y="1838"/>
                  </a:lnTo>
                  <a:lnTo>
                    <a:pt x="869" y="1838"/>
                  </a:lnTo>
                  <a:lnTo>
                    <a:pt x="862" y="1833"/>
                  </a:lnTo>
                  <a:lnTo>
                    <a:pt x="855" y="1828"/>
                  </a:lnTo>
                  <a:lnTo>
                    <a:pt x="849" y="1821"/>
                  </a:lnTo>
                  <a:lnTo>
                    <a:pt x="845" y="1814"/>
                  </a:lnTo>
                  <a:lnTo>
                    <a:pt x="843" y="1807"/>
                  </a:lnTo>
                  <a:lnTo>
                    <a:pt x="841" y="1798"/>
                  </a:lnTo>
                  <a:lnTo>
                    <a:pt x="841" y="1789"/>
                  </a:lnTo>
                  <a:lnTo>
                    <a:pt x="844" y="1781"/>
                  </a:lnTo>
                  <a:lnTo>
                    <a:pt x="844" y="1781"/>
                  </a:lnTo>
                  <a:lnTo>
                    <a:pt x="1165" y="870"/>
                  </a:lnTo>
                  <a:lnTo>
                    <a:pt x="1165" y="870"/>
                  </a:lnTo>
                  <a:lnTo>
                    <a:pt x="1171" y="854"/>
                  </a:lnTo>
                  <a:lnTo>
                    <a:pt x="1174" y="838"/>
                  </a:lnTo>
                  <a:lnTo>
                    <a:pt x="1176" y="823"/>
                  </a:lnTo>
                  <a:lnTo>
                    <a:pt x="1176" y="807"/>
                  </a:lnTo>
                  <a:lnTo>
                    <a:pt x="1175" y="791"/>
                  </a:lnTo>
                  <a:lnTo>
                    <a:pt x="1173" y="775"/>
                  </a:lnTo>
                  <a:lnTo>
                    <a:pt x="1168" y="761"/>
                  </a:lnTo>
                  <a:lnTo>
                    <a:pt x="1163" y="745"/>
                  </a:lnTo>
                  <a:lnTo>
                    <a:pt x="1163" y="745"/>
                  </a:lnTo>
                  <a:lnTo>
                    <a:pt x="1155" y="732"/>
                  </a:lnTo>
                  <a:lnTo>
                    <a:pt x="1147" y="718"/>
                  </a:lnTo>
                  <a:lnTo>
                    <a:pt x="1137" y="706"/>
                  </a:lnTo>
                  <a:lnTo>
                    <a:pt x="1126" y="695"/>
                  </a:lnTo>
                  <a:lnTo>
                    <a:pt x="1115" y="685"/>
                  </a:lnTo>
                  <a:lnTo>
                    <a:pt x="1101" y="676"/>
                  </a:lnTo>
                  <a:lnTo>
                    <a:pt x="1088" y="668"/>
                  </a:lnTo>
                  <a:lnTo>
                    <a:pt x="1073" y="661"/>
                  </a:lnTo>
                  <a:lnTo>
                    <a:pt x="1073" y="661"/>
                  </a:lnTo>
                  <a:lnTo>
                    <a:pt x="1058" y="657"/>
                  </a:lnTo>
                  <a:lnTo>
                    <a:pt x="1042" y="653"/>
                  </a:lnTo>
                  <a:lnTo>
                    <a:pt x="1025" y="651"/>
                  </a:lnTo>
                  <a:lnTo>
                    <a:pt x="1009" y="651"/>
                  </a:lnTo>
                  <a:lnTo>
                    <a:pt x="994" y="652"/>
                  </a:lnTo>
                  <a:lnTo>
                    <a:pt x="979" y="656"/>
                  </a:lnTo>
                  <a:lnTo>
                    <a:pt x="965" y="659"/>
                  </a:lnTo>
                  <a:lnTo>
                    <a:pt x="950" y="665"/>
                  </a:lnTo>
                  <a:lnTo>
                    <a:pt x="935" y="672"/>
                  </a:lnTo>
                  <a:lnTo>
                    <a:pt x="923" y="680"/>
                  </a:lnTo>
                  <a:lnTo>
                    <a:pt x="911" y="690"/>
                  </a:lnTo>
                  <a:lnTo>
                    <a:pt x="900" y="700"/>
                  </a:lnTo>
                  <a:lnTo>
                    <a:pt x="888" y="713"/>
                  </a:lnTo>
                  <a:lnTo>
                    <a:pt x="879" y="725"/>
                  </a:lnTo>
                  <a:lnTo>
                    <a:pt x="872" y="740"/>
                  </a:lnTo>
                  <a:lnTo>
                    <a:pt x="865" y="754"/>
                  </a:lnTo>
                  <a:lnTo>
                    <a:pt x="571" y="1476"/>
                  </a:lnTo>
                  <a:lnTo>
                    <a:pt x="571" y="1476"/>
                  </a:lnTo>
                  <a:lnTo>
                    <a:pt x="567" y="1484"/>
                  </a:lnTo>
                  <a:lnTo>
                    <a:pt x="561" y="1491"/>
                  </a:lnTo>
                  <a:lnTo>
                    <a:pt x="555" y="1496"/>
                  </a:lnTo>
                  <a:lnTo>
                    <a:pt x="547" y="1501"/>
                  </a:lnTo>
                  <a:lnTo>
                    <a:pt x="539" y="1503"/>
                  </a:lnTo>
                  <a:lnTo>
                    <a:pt x="530" y="1504"/>
                  </a:lnTo>
                  <a:lnTo>
                    <a:pt x="521" y="1503"/>
                  </a:lnTo>
                  <a:lnTo>
                    <a:pt x="513" y="1501"/>
                  </a:lnTo>
                  <a:lnTo>
                    <a:pt x="513" y="1501"/>
                  </a:lnTo>
                  <a:lnTo>
                    <a:pt x="505" y="1496"/>
                  </a:lnTo>
                  <a:lnTo>
                    <a:pt x="497" y="1491"/>
                  </a:lnTo>
                  <a:lnTo>
                    <a:pt x="493" y="1484"/>
                  </a:lnTo>
                  <a:lnTo>
                    <a:pt x="489" y="1477"/>
                  </a:lnTo>
                  <a:lnTo>
                    <a:pt x="486" y="1468"/>
                  </a:lnTo>
                  <a:lnTo>
                    <a:pt x="485" y="1461"/>
                  </a:lnTo>
                  <a:lnTo>
                    <a:pt x="485" y="1452"/>
                  </a:lnTo>
                  <a:lnTo>
                    <a:pt x="489" y="1443"/>
                  </a:lnTo>
                  <a:lnTo>
                    <a:pt x="741" y="823"/>
                  </a:lnTo>
                  <a:lnTo>
                    <a:pt x="741" y="823"/>
                  </a:lnTo>
                  <a:lnTo>
                    <a:pt x="705" y="826"/>
                  </a:lnTo>
                  <a:lnTo>
                    <a:pt x="669" y="830"/>
                  </a:lnTo>
                  <a:lnTo>
                    <a:pt x="634" y="836"/>
                  </a:lnTo>
                  <a:lnTo>
                    <a:pt x="599" y="842"/>
                  </a:lnTo>
                  <a:lnTo>
                    <a:pt x="566" y="847"/>
                  </a:lnTo>
                  <a:lnTo>
                    <a:pt x="533" y="855"/>
                  </a:lnTo>
                  <a:lnTo>
                    <a:pt x="501" y="862"/>
                  </a:lnTo>
                  <a:lnTo>
                    <a:pt x="469" y="871"/>
                  </a:lnTo>
                  <a:lnTo>
                    <a:pt x="410" y="887"/>
                  </a:lnTo>
                  <a:lnTo>
                    <a:pt x="354" y="906"/>
                  </a:lnTo>
                  <a:lnTo>
                    <a:pt x="300" y="927"/>
                  </a:lnTo>
                  <a:lnTo>
                    <a:pt x="252" y="948"/>
                  </a:lnTo>
                  <a:lnTo>
                    <a:pt x="206" y="970"/>
                  </a:lnTo>
                  <a:lnTo>
                    <a:pt x="166" y="993"/>
                  </a:lnTo>
                  <a:lnTo>
                    <a:pt x="130" y="1015"/>
                  </a:lnTo>
                  <a:lnTo>
                    <a:pt x="98" y="1036"/>
                  </a:lnTo>
                  <a:lnTo>
                    <a:pt x="71" y="1058"/>
                  </a:lnTo>
                  <a:lnTo>
                    <a:pt x="48" y="1079"/>
                  </a:lnTo>
                  <a:lnTo>
                    <a:pt x="39" y="1089"/>
                  </a:lnTo>
                  <a:lnTo>
                    <a:pt x="31" y="1098"/>
                  </a:lnTo>
                  <a:lnTo>
                    <a:pt x="25" y="1107"/>
                  </a:lnTo>
                  <a:lnTo>
                    <a:pt x="20" y="1116"/>
                  </a:lnTo>
                  <a:lnTo>
                    <a:pt x="20" y="1116"/>
                  </a:lnTo>
                  <a:lnTo>
                    <a:pt x="12" y="1134"/>
                  </a:lnTo>
                  <a:lnTo>
                    <a:pt x="6" y="1154"/>
                  </a:lnTo>
                  <a:lnTo>
                    <a:pt x="2" y="1175"/>
                  </a:lnTo>
                  <a:lnTo>
                    <a:pt x="0" y="1199"/>
                  </a:lnTo>
                  <a:lnTo>
                    <a:pt x="0" y="1222"/>
                  </a:lnTo>
                  <a:lnTo>
                    <a:pt x="1" y="1248"/>
                  </a:lnTo>
                  <a:lnTo>
                    <a:pt x="6" y="1275"/>
                  </a:lnTo>
                  <a:lnTo>
                    <a:pt x="11" y="1302"/>
                  </a:lnTo>
                  <a:lnTo>
                    <a:pt x="192" y="1973"/>
                  </a:lnTo>
                  <a:lnTo>
                    <a:pt x="197" y="2476"/>
                  </a:lnTo>
                  <a:lnTo>
                    <a:pt x="1930" y="2476"/>
                  </a:lnTo>
                  <a:lnTo>
                    <a:pt x="1930" y="2476"/>
                  </a:lnTo>
                  <a:lnTo>
                    <a:pt x="1947" y="2476"/>
                  </a:lnTo>
                  <a:lnTo>
                    <a:pt x="1963" y="2475"/>
                  </a:lnTo>
                  <a:lnTo>
                    <a:pt x="1978" y="2473"/>
                  </a:lnTo>
                  <a:lnTo>
                    <a:pt x="1994" y="2469"/>
                  </a:lnTo>
                  <a:lnTo>
                    <a:pt x="2009" y="2466"/>
                  </a:lnTo>
                  <a:lnTo>
                    <a:pt x="2023" y="2461"/>
                  </a:lnTo>
                  <a:lnTo>
                    <a:pt x="2037" y="2457"/>
                  </a:lnTo>
                  <a:lnTo>
                    <a:pt x="2050" y="2451"/>
                  </a:lnTo>
                  <a:lnTo>
                    <a:pt x="2062" y="2445"/>
                  </a:lnTo>
                  <a:lnTo>
                    <a:pt x="2075" y="2438"/>
                  </a:lnTo>
                  <a:lnTo>
                    <a:pt x="2086" y="2431"/>
                  </a:lnTo>
                  <a:lnTo>
                    <a:pt x="2097" y="2423"/>
                  </a:lnTo>
                  <a:lnTo>
                    <a:pt x="2107" y="2414"/>
                  </a:lnTo>
                  <a:lnTo>
                    <a:pt x="2116" y="2405"/>
                  </a:lnTo>
                  <a:lnTo>
                    <a:pt x="2125" y="2395"/>
                  </a:lnTo>
                  <a:lnTo>
                    <a:pt x="2134" y="2385"/>
                  </a:lnTo>
                  <a:lnTo>
                    <a:pt x="2142" y="2375"/>
                  </a:lnTo>
                  <a:lnTo>
                    <a:pt x="2149" y="2364"/>
                  </a:lnTo>
                  <a:lnTo>
                    <a:pt x="2155" y="2353"/>
                  </a:lnTo>
                  <a:lnTo>
                    <a:pt x="2161" y="2342"/>
                  </a:lnTo>
                  <a:lnTo>
                    <a:pt x="2165" y="2329"/>
                  </a:lnTo>
                  <a:lnTo>
                    <a:pt x="2170" y="2317"/>
                  </a:lnTo>
                  <a:lnTo>
                    <a:pt x="2173" y="2305"/>
                  </a:lnTo>
                  <a:lnTo>
                    <a:pt x="2176" y="2291"/>
                  </a:lnTo>
                  <a:lnTo>
                    <a:pt x="2178" y="2279"/>
                  </a:lnTo>
                  <a:lnTo>
                    <a:pt x="2179" y="2266"/>
                  </a:lnTo>
                  <a:lnTo>
                    <a:pt x="2179" y="2252"/>
                  </a:lnTo>
                  <a:lnTo>
                    <a:pt x="2179" y="2238"/>
                  </a:lnTo>
                  <a:lnTo>
                    <a:pt x="2178" y="2224"/>
                  </a:lnTo>
                  <a:lnTo>
                    <a:pt x="2176" y="2211"/>
                  </a:lnTo>
                  <a:lnTo>
                    <a:pt x="2172" y="2196"/>
                  </a:lnTo>
                  <a:lnTo>
                    <a:pt x="2169" y="2182"/>
                  </a:lnTo>
                  <a:lnTo>
                    <a:pt x="2169" y="2182"/>
                  </a:lnTo>
                  <a:close/>
                  <a:moveTo>
                    <a:pt x="1431" y="1981"/>
                  </a:moveTo>
                  <a:lnTo>
                    <a:pt x="702" y="2005"/>
                  </a:lnTo>
                  <a:lnTo>
                    <a:pt x="702" y="2005"/>
                  </a:lnTo>
                  <a:lnTo>
                    <a:pt x="687" y="2006"/>
                  </a:lnTo>
                  <a:lnTo>
                    <a:pt x="671" y="2009"/>
                  </a:lnTo>
                  <a:lnTo>
                    <a:pt x="655" y="2013"/>
                  </a:lnTo>
                  <a:lnTo>
                    <a:pt x="641" y="2018"/>
                  </a:lnTo>
                  <a:lnTo>
                    <a:pt x="627" y="2025"/>
                  </a:lnTo>
                  <a:lnTo>
                    <a:pt x="614" y="2034"/>
                  </a:lnTo>
                  <a:lnTo>
                    <a:pt x="601" y="2043"/>
                  </a:lnTo>
                  <a:lnTo>
                    <a:pt x="589" y="2054"/>
                  </a:lnTo>
                  <a:lnTo>
                    <a:pt x="589" y="2054"/>
                  </a:lnTo>
                  <a:lnTo>
                    <a:pt x="579" y="2066"/>
                  </a:lnTo>
                  <a:lnTo>
                    <a:pt x="570" y="2079"/>
                  </a:lnTo>
                  <a:lnTo>
                    <a:pt x="562" y="2093"/>
                  </a:lnTo>
                  <a:lnTo>
                    <a:pt x="556" y="2107"/>
                  </a:lnTo>
                  <a:lnTo>
                    <a:pt x="550" y="2122"/>
                  </a:lnTo>
                  <a:lnTo>
                    <a:pt x="547" y="2137"/>
                  </a:lnTo>
                  <a:lnTo>
                    <a:pt x="545" y="2152"/>
                  </a:lnTo>
                  <a:lnTo>
                    <a:pt x="545" y="2169"/>
                  </a:lnTo>
                  <a:lnTo>
                    <a:pt x="545" y="2169"/>
                  </a:lnTo>
                  <a:lnTo>
                    <a:pt x="546" y="2185"/>
                  </a:lnTo>
                  <a:lnTo>
                    <a:pt x="549" y="2201"/>
                  </a:lnTo>
                  <a:lnTo>
                    <a:pt x="552" y="2216"/>
                  </a:lnTo>
                  <a:lnTo>
                    <a:pt x="559" y="2231"/>
                  </a:lnTo>
                  <a:lnTo>
                    <a:pt x="566" y="2245"/>
                  </a:lnTo>
                  <a:lnTo>
                    <a:pt x="574" y="2258"/>
                  </a:lnTo>
                  <a:lnTo>
                    <a:pt x="584" y="2270"/>
                  </a:lnTo>
                  <a:lnTo>
                    <a:pt x="594" y="2281"/>
                  </a:lnTo>
                  <a:lnTo>
                    <a:pt x="606" y="2291"/>
                  </a:lnTo>
                  <a:lnTo>
                    <a:pt x="618" y="2300"/>
                  </a:lnTo>
                  <a:lnTo>
                    <a:pt x="632" y="2308"/>
                  </a:lnTo>
                  <a:lnTo>
                    <a:pt x="645" y="2315"/>
                  </a:lnTo>
                  <a:lnTo>
                    <a:pt x="661" y="2320"/>
                  </a:lnTo>
                  <a:lnTo>
                    <a:pt x="677" y="2324"/>
                  </a:lnTo>
                  <a:lnTo>
                    <a:pt x="692" y="2326"/>
                  </a:lnTo>
                  <a:lnTo>
                    <a:pt x="709" y="2326"/>
                  </a:lnTo>
                  <a:lnTo>
                    <a:pt x="855" y="2327"/>
                  </a:lnTo>
                  <a:lnTo>
                    <a:pt x="855" y="2327"/>
                  </a:lnTo>
                  <a:lnTo>
                    <a:pt x="864" y="2328"/>
                  </a:lnTo>
                  <a:lnTo>
                    <a:pt x="873" y="2330"/>
                  </a:lnTo>
                  <a:lnTo>
                    <a:pt x="879" y="2335"/>
                  </a:lnTo>
                  <a:lnTo>
                    <a:pt x="886" y="2339"/>
                  </a:lnTo>
                  <a:lnTo>
                    <a:pt x="892" y="2346"/>
                  </a:lnTo>
                  <a:lnTo>
                    <a:pt x="896" y="2354"/>
                  </a:lnTo>
                  <a:lnTo>
                    <a:pt x="899" y="2363"/>
                  </a:lnTo>
                  <a:lnTo>
                    <a:pt x="900" y="2372"/>
                  </a:lnTo>
                  <a:lnTo>
                    <a:pt x="900" y="2372"/>
                  </a:lnTo>
                  <a:lnTo>
                    <a:pt x="899" y="2381"/>
                  </a:lnTo>
                  <a:lnTo>
                    <a:pt x="896" y="2389"/>
                  </a:lnTo>
                  <a:lnTo>
                    <a:pt x="892" y="2397"/>
                  </a:lnTo>
                  <a:lnTo>
                    <a:pt x="886" y="2403"/>
                  </a:lnTo>
                  <a:lnTo>
                    <a:pt x="879" y="2409"/>
                  </a:lnTo>
                  <a:lnTo>
                    <a:pt x="872" y="2413"/>
                  </a:lnTo>
                  <a:lnTo>
                    <a:pt x="864" y="2416"/>
                  </a:lnTo>
                  <a:lnTo>
                    <a:pt x="855" y="2417"/>
                  </a:lnTo>
                  <a:lnTo>
                    <a:pt x="855" y="2417"/>
                  </a:lnTo>
                  <a:lnTo>
                    <a:pt x="855" y="2417"/>
                  </a:lnTo>
                  <a:lnTo>
                    <a:pt x="709" y="2416"/>
                  </a:lnTo>
                  <a:lnTo>
                    <a:pt x="709" y="2416"/>
                  </a:lnTo>
                  <a:lnTo>
                    <a:pt x="685" y="2416"/>
                  </a:lnTo>
                  <a:lnTo>
                    <a:pt x="660" y="2412"/>
                  </a:lnTo>
                  <a:lnTo>
                    <a:pt x="635" y="2405"/>
                  </a:lnTo>
                  <a:lnTo>
                    <a:pt x="613" y="2398"/>
                  </a:lnTo>
                  <a:lnTo>
                    <a:pt x="590" y="2388"/>
                  </a:lnTo>
                  <a:lnTo>
                    <a:pt x="570" y="2375"/>
                  </a:lnTo>
                  <a:lnTo>
                    <a:pt x="550" y="2362"/>
                  </a:lnTo>
                  <a:lnTo>
                    <a:pt x="532" y="2346"/>
                  </a:lnTo>
                  <a:lnTo>
                    <a:pt x="515" y="2328"/>
                  </a:lnTo>
                  <a:lnTo>
                    <a:pt x="501" y="2309"/>
                  </a:lnTo>
                  <a:lnTo>
                    <a:pt x="487" y="2289"/>
                  </a:lnTo>
                  <a:lnTo>
                    <a:pt x="477" y="2268"/>
                  </a:lnTo>
                  <a:lnTo>
                    <a:pt x="468" y="2244"/>
                  </a:lnTo>
                  <a:lnTo>
                    <a:pt x="462" y="2221"/>
                  </a:lnTo>
                  <a:lnTo>
                    <a:pt x="457" y="2196"/>
                  </a:lnTo>
                  <a:lnTo>
                    <a:pt x="455" y="2170"/>
                  </a:lnTo>
                  <a:lnTo>
                    <a:pt x="455" y="2170"/>
                  </a:lnTo>
                  <a:lnTo>
                    <a:pt x="456" y="2146"/>
                  </a:lnTo>
                  <a:lnTo>
                    <a:pt x="458" y="2121"/>
                  </a:lnTo>
                  <a:lnTo>
                    <a:pt x="464" y="2098"/>
                  </a:lnTo>
                  <a:lnTo>
                    <a:pt x="472" y="2074"/>
                  </a:lnTo>
                  <a:lnTo>
                    <a:pt x="482" y="2052"/>
                  </a:lnTo>
                  <a:lnTo>
                    <a:pt x="494" y="2030"/>
                  </a:lnTo>
                  <a:lnTo>
                    <a:pt x="509" y="2011"/>
                  </a:lnTo>
                  <a:lnTo>
                    <a:pt x="524" y="1992"/>
                  </a:lnTo>
                  <a:lnTo>
                    <a:pt x="524" y="1992"/>
                  </a:lnTo>
                  <a:lnTo>
                    <a:pt x="543" y="1974"/>
                  </a:lnTo>
                  <a:lnTo>
                    <a:pt x="562" y="1960"/>
                  </a:lnTo>
                  <a:lnTo>
                    <a:pt x="583" y="1946"/>
                  </a:lnTo>
                  <a:lnTo>
                    <a:pt x="605" y="1936"/>
                  </a:lnTo>
                  <a:lnTo>
                    <a:pt x="627" y="1927"/>
                  </a:lnTo>
                  <a:lnTo>
                    <a:pt x="651" y="1921"/>
                  </a:lnTo>
                  <a:lnTo>
                    <a:pt x="676" y="1917"/>
                  </a:lnTo>
                  <a:lnTo>
                    <a:pt x="700" y="1915"/>
                  </a:lnTo>
                  <a:lnTo>
                    <a:pt x="1427" y="1892"/>
                  </a:lnTo>
                  <a:lnTo>
                    <a:pt x="1427" y="1892"/>
                  </a:lnTo>
                  <a:lnTo>
                    <a:pt x="1436" y="1892"/>
                  </a:lnTo>
                  <a:lnTo>
                    <a:pt x="1445" y="1894"/>
                  </a:lnTo>
                  <a:lnTo>
                    <a:pt x="1453" y="1898"/>
                  </a:lnTo>
                  <a:lnTo>
                    <a:pt x="1460" y="1904"/>
                  </a:lnTo>
                  <a:lnTo>
                    <a:pt x="1465" y="1910"/>
                  </a:lnTo>
                  <a:lnTo>
                    <a:pt x="1470" y="1917"/>
                  </a:lnTo>
                  <a:lnTo>
                    <a:pt x="1472" y="1925"/>
                  </a:lnTo>
                  <a:lnTo>
                    <a:pt x="1473" y="1934"/>
                  </a:lnTo>
                  <a:lnTo>
                    <a:pt x="1473" y="1934"/>
                  </a:lnTo>
                  <a:lnTo>
                    <a:pt x="1473" y="1943"/>
                  </a:lnTo>
                  <a:lnTo>
                    <a:pt x="1471" y="1952"/>
                  </a:lnTo>
                  <a:lnTo>
                    <a:pt x="1466" y="1960"/>
                  </a:lnTo>
                  <a:lnTo>
                    <a:pt x="1462" y="1967"/>
                  </a:lnTo>
                  <a:lnTo>
                    <a:pt x="1455" y="1972"/>
                  </a:lnTo>
                  <a:lnTo>
                    <a:pt x="1447" y="1977"/>
                  </a:lnTo>
                  <a:lnTo>
                    <a:pt x="1440" y="1979"/>
                  </a:lnTo>
                  <a:lnTo>
                    <a:pt x="1431" y="1981"/>
                  </a:lnTo>
                  <a:lnTo>
                    <a:pt x="1431" y="198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92" name="Freeform 74">
              <a:extLst>
                <a:ext uri="{FF2B5EF4-FFF2-40B4-BE49-F238E27FC236}">
                  <a16:creationId xmlns:a16="http://schemas.microsoft.com/office/drawing/2014/main" id="{35494DAB-E9BA-48AF-9895-3C2441D252CD}"/>
                </a:ext>
              </a:extLst>
            </p:cNvPr>
            <p:cNvSpPr>
              <a:spLocks noEditPoints="1"/>
            </p:cNvSpPr>
            <p:nvPr/>
          </p:nvSpPr>
          <p:spPr bwMode="auto">
            <a:xfrm>
              <a:off x="6886575" y="3003550"/>
              <a:ext cx="390525" cy="388938"/>
            </a:xfrm>
            <a:custGeom>
              <a:avLst/>
              <a:gdLst>
                <a:gd name="T0" fmla="*/ 744 w 1721"/>
                <a:gd name="T1" fmla="*/ 1707 h 1715"/>
                <a:gd name="T2" fmla="*/ 572 w 1721"/>
                <a:gd name="T3" fmla="*/ 1664 h 1715"/>
                <a:gd name="T4" fmla="*/ 410 w 1721"/>
                <a:gd name="T5" fmla="*/ 1586 h 1715"/>
                <a:gd name="T6" fmla="*/ 78 w 1721"/>
                <a:gd name="T7" fmla="*/ 1709 h 1715"/>
                <a:gd name="T8" fmla="*/ 19 w 1721"/>
                <a:gd name="T9" fmla="*/ 1673 h 1715"/>
                <a:gd name="T10" fmla="*/ 4 w 1721"/>
                <a:gd name="T11" fmla="*/ 1592 h 1715"/>
                <a:gd name="T12" fmla="*/ 90 w 1721"/>
                <a:gd name="T13" fmla="*/ 1227 h 1715"/>
                <a:gd name="T14" fmla="*/ 18 w 1721"/>
                <a:gd name="T15" fmla="*/ 1003 h 1715"/>
                <a:gd name="T16" fmla="*/ 10 w 1721"/>
                <a:gd name="T17" fmla="*/ 766 h 1715"/>
                <a:gd name="T18" fmla="*/ 47 w 1721"/>
                <a:gd name="T19" fmla="*/ 591 h 1715"/>
                <a:gd name="T20" fmla="*/ 127 w 1721"/>
                <a:gd name="T21" fmla="*/ 415 h 1715"/>
                <a:gd name="T22" fmla="*/ 243 w 1721"/>
                <a:gd name="T23" fmla="*/ 263 h 1715"/>
                <a:gd name="T24" fmla="*/ 390 w 1721"/>
                <a:gd name="T25" fmla="*/ 141 h 1715"/>
                <a:gd name="T26" fmla="*/ 562 w 1721"/>
                <a:gd name="T27" fmla="*/ 54 h 1715"/>
                <a:gd name="T28" fmla="*/ 720 w 1721"/>
                <a:gd name="T29" fmla="*/ 12 h 1715"/>
                <a:gd name="T30" fmla="*/ 876 w 1721"/>
                <a:gd name="T31" fmla="*/ 0 h 1715"/>
                <a:gd name="T32" fmla="*/ 1029 w 1721"/>
                <a:gd name="T33" fmla="*/ 16 h 1715"/>
                <a:gd name="T34" fmla="*/ 1174 w 1721"/>
                <a:gd name="T35" fmla="*/ 58 h 1715"/>
                <a:gd name="T36" fmla="*/ 1310 w 1721"/>
                <a:gd name="T37" fmla="*/ 125 h 1715"/>
                <a:gd name="T38" fmla="*/ 1433 w 1721"/>
                <a:gd name="T39" fmla="*/ 217 h 1715"/>
                <a:gd name="T40" fmla="*/ 1524 w 1721"/>
                <a:gd name="T41" fmla="*/ 311 h 1715"/>
                <a:gd name="T42" fmla="*/ 1611 w 1721"/>
                <a:gd name="T43" fmla="*/ 438 h 1715"/>
                <a:gd name="T44" fmla="*/ 1674 w 1721"/>
                <a:gd name="T45" fmla="*/ 575 h 1715"/>
                <a:gd name="T46" fmla="*/ 1711 w 1721"/>
                <a:gd name="T47" fmla="*/ 723 h 1715"/>
                <a:gd name="T48" fmla="*/ 1721 w 1721"/>
                <a:gd name="T49" fmla="*/ 875 h 1715"/>
                <a:gd name="T50" fmla="*/ 1709 w 1721"/>
                <a:gd name="T51" fmla="*/ 1006 h 1715"/>
                <a:gd name="T52" fmla="*/ 1654 w 1721"/>
                <a:gd name="T53" fmla="*/ 1195 h 1715"/>
                <a:gd name="T54" fmla="*/ 1559 w 1721"/>
                <a:gd name="T55" fmla="*/ 1362 h 1715"/>
                <a:gd name="T56" fmla="*/ 1430 w 1721"/>
                <a:gd name="T57" fmla="*/ 1503 h 1715"/>
                <a:gd name="T58" fmla="*/ 1272 w 1721"/>
                <a:gd name="T59" fmla="*/ 1613 h 1715"/>
                <a:gd name="T60" fmla="*/ 1091 w 1721"/>
                <a:gd name="T61" fmla="*/ 1685 h 1715"/>
                <a:gd name="T62" fmla="*/ 904 w 1721"/>
                <a:gd name="T63" fmla="*/ 1714 h 1715"/>
                <a:gd name="T64" fmla="*/ 111 w 1721"/>
                <a:gd name="T65" fmla="*/ 1622 h 1715"/>
                <a:gd name="T66" fmla="*/ 447 w 1721"/>
                <a:gd name="T67" fmla="*/ 1477 h 1715"/>
                <a:gd name="T68" fmla="*/ 610 w 1721"/>
                <a:gd name="T69" fmla="*/ 1558 h 1715"/>
                <a:gd name="T70" fmla="*/ 823 w 1721"/>
                <a:gd name="T71" fmla="*/ 1602 h 1715"/>
                <a:gd name="T72" fmla="*/ 1006 w 1721"/>
                <a:gd name="T73" fmla="*/ 1590 h 1715"/>
                <a:gd name="T74" fmla="*/ 1169 w 1721"/>
                <a:gd name="T75" fmla="*/ 1539 h 1715"/>
                <a:gd name="T76" fmla="*/ 1313 w 1721"/>
                <a:gd name="T77" fmla="*/ 1454 h 1715"/>
                <a:gd name="T78" fmla="*/ 1434 w 1721"/>
                <a:gd name="T79" fmla="*/ 1340 h 1715"/>
                <a:gd name="T80" fmla="*/ 1526 w 1721"/>
                <a:gd name="T81" fmla="*/ 1202 h 1715"/>
                <a:gd name="T82" fmla="*/ 1587 w 1721"/>
                <a:gd name="T83" fmla="*/ 1043 h 1715"/>
                <a:gd name="T84" fmla="*/ 1609 w 1721"/>
                <a:gd name="T85" fmla="*/ 852 h 1715"/>
                <a:gd name="T86" fmla="*/ 1561 w 1721"/>
                <a:gd name="T87" fmla="*/ 592 h 1715"/>
                <a:gd name="T88" fmla="*/ 1423 w 1721"/>
                <a:gd name="T89" fmla="*/ 366 h 1715"/>
                <a:gd name="T90" fmla="*/ 1324 w 1721"/>
                <a:gd name="T91" fmla="*/ 272 h 1715"/>
                <a:gd name="T92" fmla="*/ 1091 w 1721"/>
                <a:gd name="T93" fmla="*/ 148 h 1715"/>
                <a:gd name="T94" fmla="*/ 829 w 1721"/>
                <a:gd name="T95" fmla="*/ 113 h 1715"/>
                <a:gd name="T96" fmla="*/ 655 w 1721"/>
                <a:gd name="T97" fmla="*/ 141 h 1715"/>
                <a:gd name="T98" fmla="*/ 499 w 1721"/>
                <a:gd name="T99" fmla="*/ 206 h 1715"/>
                <a:gd name="T100" fmla="*/ 364 w 1721"/>
                <a:gd name="T101" fmla="*/ 302 h 1715"/>
                <a:gd name="T102" fmla="*/ 254 w 1721"/>
                <a:gd name="T103" fmla="*/ 425 h 1715"/>
                <a:gd name="T104" fmla="*/ 173 w 1721"/>
                <a:gd name="T105" fmla="*/ 572 h 1715"/>
                <a:gd name="T106" fmla="*/ 133 w 1721"/>
                <a:gd name="T107" fmla="*/ 708 h 1715"/>
                <a:gd name="T108" fmla="*/ 120 w 1721"/>
                <a:gd name="T109" fmla="*/ 926 h 1715"/>
                <a:gd name="T110" fmla="*/ 171 w 1721"/>
                <a:gd name="T111" fmla="*/ 1134 h 1715"/>
                <a:gd name="T112" fmla="*/ 241 w 1721"/>
                <a:gd name="T113" fmla="*/ 1268 h 1715"/>
                <a:gd name="T114" fmla="*/ 245 w 1721"/>
                <a:gd name="T115" fmla="*/ 1308 h 1715"/>
                <a:gd name="T116" fmla="*/ 416 w 1721"/>
                <a:gd name="T117" fmla="*/ 1467 h 1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21" h="1715">
                  <a:moveTo>
                    <a:pt x="864" y="1715"/>
                  </a:moveTo>
                  <a:lnTo>
                    <a:pt x="864" y="1715"/>
                  </a:lnTo>
                  <a:lnTo>
                    <a:pt x="834" y="1715"/>
                  </a:lnTo>
                  <a:lnTo>
                    <a:pt x="804" y="1713"/>
                  </a:lnTo>
                  <a:lnTo>
                    <a:pt x="774" y="1711"/>
                  </a:lnTo>
                  <a:lnTo>
                    <a:pt x="744" y="1707"/>
                  </a:lnTo>
                  <a:lnTo>
                    <a:pt x="715" y="1703"/>
                  </a:lnTo>
                  <a:lnTo>
                    <a:pt x="686" y="1697"/>
                  </a:lnTo>
                  <a:lnTo>
                    <a:pt x="657" y="1690"/>
                  </a:lnTo>
                  <a:lnTo>
                    <a:pt x="628" y="1683"/>
                  </a:lnTo>
                  <a:lnTo>
                    <a:pt x="600" y="1674"/>
                  </a:lnTo>
                  <a:lnTo>
                    <a:pt x="572" y="1664"/>
                  </a:lnTo>
                  <a:lnTo>
                    <a:pt x="544" y="1653"/>
                  </a:lnTo>
                  <a:lnTo>
                    <a:pt x="517" y="1642"/>
                  </a:lnTo>
                  <a:lnTo>
                    <a:pt x="490" y="1629"/>
                  </a:lnTo>
                  <a:lnTo>
                    <a:pt x="463" y="1615"/>
                  </a:lnTo>
                  <a:lnTo>
                    <a:pt x="436" y="1601"/>
                  </a:lnTo>
                  <a:lnTo>
                    <a:pt x="410" y="1586"/>
                  </a:lnTo>
                  <a:lnTo>
                    <a:pt x="134" y="1704"/>
                  </a:lnTo>
                  <a:lnTo>
                    <a:pt x="134" y="1704"/>
                  </a:lnTo>
                  <a:lnTo>
                    <a:pt x="120" y="1708"/>
                  </a:lnTo>
                  <a:lnTo>
                    <a:pt x="106" y="1711"/>
                  </a:lnTo>
                  <a:lnTo>
                    <a:pt x="92" y="1712"/>
                  </a:lnTo>
                  <a:lnTo>
                    <a:pt x="78" y="1709"/>
                  </a:lnTo>
                  <a:lnTo>
                    <a:pt x="64" y="1706"/>
                  </a:lnTo>
                  <a:lnTo>
                    <a:pt x="52" y="1701"/>
                  </a:lnTo>
                  <a:lnTo>
                    <a:pt x="40" y="1693"/>
                  </a:lnTo>
                  <a:lnTo>
                    <a:pt x="28" y="1684"/>
                  </a:lnTo>
                  <a:lnTo>
                    <a:pt x="28" y="1684"/>
                  </a:lnTo>
                  <a:lnTo>
                    <a:pt x="19" y="1673"/>
                  </a:lnTo>
                  <a:lnTo>
                    <a:pt x="12" y="1660"/>
                  </a:lnTo>
                  <a:lnTo>
                    <a:pt x="6" y="1647"/>
                  </a:lnTo>
                  <a:lnTo>
                    <a:pt x="2" y="1633"/>
                  </a:lnTo>
                  <a:lnTo>
                    <a:pt x="0" y="1620"/>
                  </a:lnTo>
                  <a:lnTo>
                    <a:pt x="0" y="1605"/>
                  </a:lnTo>
                  <a:lnTo>
                    <a:pt x="4" y="1592"/>
                  </a:lnTo>
                  <a:lnTo>
                    <a:pt x="8" y="1578"/>
                  </a:lnTo>
                  <a:lnTo>
                    <a:pt x="8" y="1577"/>
                  </a:lnTo>
                  <a:lnTo>
                    <a:pt x="128" y="1297"/>
                  </a:lnTo>
                  <a:lnTo>
                    <a:pt x="128" y="1297"/>
                  </a:lnTo>
                  <a:lnTo>
                    <a:pt x="108" y="1263"/>
                  </a:lnTo>
                  <a:lnTo>
                    <a:pt x="90" y="1227"/>
                  </a:lnTo>
                  <a:lnTo>
                    <a:pt x="73" y="1191"/>
                  </a:lnTo>
                  <a:lnTo>
                    <a:pt x="59" y="1154"/>
                  </a:lnTo>
                  <a:lnTo>
                    <a:pt x="46" y="1117"/>
                  </a:lnTo>
                  <a:lnTo>
                    <a:pt x="35" y="1079"/>
                  </a:lnTo>
                  <a:lnTo>
                    <a:pt x="25" y="1041"/>
                  </a:lnTo>
                  <a:lnTo>
                    <a:pt x="18" y="1003"/>
                  </a:lnTo>
                  <a:lnTo>
                    <a:pt x="12" y="964"/>
                  </a:lnTo>
                  <a:lnTo>
                    <a:pt x="8" y="925"/>
                  </a:lnTo>
                  <a:lnTo>
                    <a:pt x="6" y="886"/>
                  </a:lnTo>
                  <a:lnTo>
                    <a:pt x="6" y="845"/>
                  </a:lnTo>
                  <a:lnTo>
                    <a:pt x="7" y="806"/>
                  </a:lnTo>
                  <a:lnTo>
                    <a:pt x="10" y="766"/>
                  </a:lnTo>
                  <a:lnTo>
                    <a:pt x="15" y="727"/>
                  </a:lnTo>
                  <a:lnTo>
                    <a:pt x="22" y="686"/>
                  </a:lnTo>
                  <a:lnTo>
                    <a:pt x="22" y="686"/>
                  </a:lnTo>
                  <a:lnTo>
                    <a:pt x="30" y="654"/>
                  </a:lnTo>
                  <a:lnTo>
                    <a:pt x="37" y="622"/>
                  </a:lnTo>
                  <a:lnTo>
                    <a:pt x="47" y="591"/>
                  </a:lnTo>
                  <a:lnTo>
                    <a:pt x="58" y="560"/>
                  </a:lnTo>
                  <a:lnTo>
                    <a:pt x="69" y="530"/>
                  </a:lnTo>
                  <a:lnTo>
                    <a:pt x="82" y="500"/>
                  </a:lnTo>
                  <a:lnTo>
                    <a:pt x="96" y="471"/>
                  </a:lnTo>
                  <a:lnTo>
                    <a:pt x="111" y="442"/>
                  </a:lnTo>
                  <a:lnTo>
                    <a:pt x="127" y="415"/>
                  </a:lnTo>
                  <a:lnTo>
                    <a:pt x="144" y="387"/>
                  </a:lnTo>
                  <a:lnTo>
                    <a:pt x="162" y="362"/>
                  </a:lnTo>
                  <a:lnTo>
                    <a:pt x="181" y="336"/>
                  </a:lnTo>
                  <a:lnTo>
                    <a:pt x="201" y="310"/>
                  </a:lnTo>
                  <a:lnTo>
                    <a:pt x="222" y="287"/>
                  </a:lnTo>
                  <a:lnTo>
                    <a:pt x="243" y="263"/>
                  </a:lnTo>
                  <a:lnTo>
                    <a:pt x="266" y="241"/>
                  </a:lnTo>
                  <a:lnTo>
                    <a:pt x="289" y="218"/>
                  </a:lnTo>
                  <a:lnTo>
                    <a:pt x="313" y="198"/>
                  </a:lnTo>
                  <a:lnTo>
                    <a:pt x="339" y="178"/>
                  </a:lnTo>
                  <a:lnTo>
                    <a:pt x="363" y="159"/>
                  </a:lnTo>
                  <a:lnTo>
                    <a:pt x="390" y="141"/>
                  </a:lnTo>
                  <a:lnTo>
                    <a:pt x="417" y="123"/>
                  </a:lnTo>
                  <a:lnTo>
                    <a:pt x="445" y="107"/>
                  </a:lnTo>
                  <a:lnTo>
                    <a:pt x="473" y="93"/>
                  </a:lnTo>
                  <a:lnTo>
                    <a:pt x="502" y="78"/>
                  </a:lnTo>
                  <a:lnTo>
                    <a:pt x="531" y="66"/>
                  </a:lnTo>
                  <a:lnTo>
                    <a:pt x="562" y="54"/>
                  </a:lnTo>
                  <a:lnTo>
                    <a:pt x="593" y="43"/>
                  </a:lnTo>
                  <a:lnTo>
                    <a:pt x="623" y="34"/>
                  </a:lnTo>
                  <a:lnTo>
                    <a:pt x="656" y="25"/>
                  </a:lnTo>
                  <a:lnTo>
                    <a:pt x="687" y="18"/>
                  </a:lnTo>
                  <a:lnTo>
                    <a:pt x="720" y="12"/>
                  </a:lnTo>
                  <a:lnTo>
                    <a:pt x="720" y="12"/>
                  </a:lnTo>
                  <a:lnTo>
                    <a:pt x="746" y="8"/>
                  </a:lnTo>
                  <a:lnTo>
                    <a:pt x="772" y="4"/>
                  </a:lnTo>
                  <a:lnTo>
                    <a:pt x="798" y="2"/>
                  </a:lnTo>
                  <a:lnTo>
                    <a:pt x="825" y="1"/>
                  </a:lnTo>
                  <a:lnTo>
                    <a:pt x="851" y="0"/>
                  </a:lnTo>
                  <a:lnTo>
                    <a:pt x="876" y="0"/>
                  </a:lnTo>
                  <a:lnTo>
                    <a:pt x="902" y="1"/>
                  </a:lnTo>
                  <a:lnTo>
                    <a:pt x="928" y="2"/>
                  </a:lnTo>
                  <a:lnTo>
                    <a:pt x="953" y="4"/>
                  </a:lnTo>
                  <a:lnTo>
                    <a:pt x="978" y="8"/>
                  </a:lnTo>
                  <a:lnTo>
                    <a:pt x="1003" y="11"/>
                  </a:lnTo>
                  <a:lnTo>
                    <a:pt x="1029" y="16"/>
                  </a:lnTo>
                  <a:lnTo>
                    <a:pt x="1053" y="21"/>
                  </a:lnTo>
                  <a:lnTo>
                    <a:pt x="1078" y="27"/>
                  </a:lnTo>
                  <a:lnTo>
                    <a:pt x="1103" y="34"/>
                  </a:lnTo>
                  <a:lnTo>
                    <a:pt x="1126" y="40"/>
                  </a:lnTo>
                  <a:lnTo>
                    <a:pt x="1150" y="49"/>
                  </a:lnTo>
                  <a:lnTo>
                    <a:pt x="1174" y="58"/>
                  </a:lnTo>
                  <a:lnTo>
                    <a:pt x="1198" y="67"/>
                  </a:lnTo>
                  <a:lnTo>
                    <a:pt x="1220" y="77"/>
                  </a:lnTo>
                  <a:lnTo>
                    <a:pt x="1244" y="88"/>
                  </a:lnTo>
                  <a:lnTo>
                    <a:pt x="1266" y="100"/>
                  </a:lnTo>
                  <a:lnTo>
                    <a:pt x="1287" y="112"/>
                  </a:lnTo>
                  <a:lnTo>
                    <a:pt x="1310" y="125"/>
                  </a:lnTo>
                  <a:lnTo>
                    <a:pt x="1331" y="139"/>
                  </a:lnTo>
                  <a:lnTo>
                    <a:pt x="1352" y="153"/>
                  </a:lnTo>
                  <a:lnTo>
                    <a:pt x="1374" y="168"/>
                  </a:lnTo>
                  <a:lnTo>
                    <a:pt x="1394" y="184"/>
                  </a:lnTo>
                  <a:lnTo>
                    <a:pt x="1414" y="200"/>
                  </a:lnTo>
                  <a:lnTo>
                    <a:pt x="1433" y="217"/>
                  </a:lnTo>
                  <a:lnTo>
                    <a:pt x="1453" y="235"/>
                  </a:lnTo>
                  <a:lnTo>
                    <a:pt x="1471" y="253"/>
                  </a:lnTo>
                  <a:lnTo>
                    <a:pt x="1471" y="253"/>
                  </a:lnTo>
                  <a:lnTo>
                    <a:pt x="1490" y="272"/>
                  </a:lnTo>
                  <a:lnTo>
                    <a:pt x="1507" y="291"/>
                  </a:lnTo>
                  <a:lnTo>
                    <a:pt x="1524" y="311"/>
                  </a:lnTo>
                  <a:lnTo>
                    <a:pt x="1541" y="331"/>
                  </a:lnTo>
                  <a:lnTo>
                    <a:pt x="1556" y="352"/>
                  </a:lnTo>
                  <a:lnTo>
                    <a:pt x="1571" y="373"/>
                  </a:lnTo>
                  <a:lnTo>
                    <a:pt x="1585" y="394"/>
                  </a:lnTo>
                  <a:lnTo>
                    <a:pt x="1599" y="415"/>
                  </a:lnTo>
                  <a:lnTo>
                    <a:pt x="1611" y="438"/>
                  </a:lnTo>
                  <a:lnTo>
                    <a:pt x="1624" y="460"/>
                  </a:lnTo>
                  <a:lnTo>
                    <a:pt x="1636" y="483"/>
                  </a:lnTo>
                  <a:lnTo>
                    <a:pt x="1646" y="506"/>
                  </a:lnTo>
                  <a:lnTo>
                    <a:pt x="1656" y="528"/>
                  </a:lnTo>
                  <a:lnTo>
                    <a:pt x="1666" y="552"/>
                  </a:lnTo>
                  <a:lnTo>
                    <a:pt x="1674" y="575"/>
                  </a:lnTo>
                  <a:lnTo>
                    <a:pt x="1682" y="600"/>
                  </a:lnTo>
                  <a:lnTo>
                    <a:pt x="1690" y="624"/>
                  </a:lnTo>
                  <a:lnTo>
                    <a:pt x="1696" y="648"/>
                  </a:lnTo>
                  <a:lnTo>
                    <a:pt x="1702" y="673"/>
                  </a:lnTo>
                  <a:lnTo>
                    <a:pt x="1706" y="697"/>
                  </a:lnTo>
                  <a:lnTo>
                    <a:pt x="1711" y="723"/>
                  </a:lnTo>
                  <a:lnTo>
                    <a:pt x="1714" y="748"/>
                  </a:lnTo>
                  <a:lnTo>
                    <a:pt x="1718" y="774"/>
                  </a:lnTo>
                  <a:lnTo>
                    <a:pt x="1720" y="799"/>
                  </a:lnTo>
                  <a:lnTo>
                    <a:pt x="1721" y="824"/>
                  </a:lnTo>
                  <a:lnTo>
                    <a:pt x="1721" y="850"/>
                  </a:lnTo>
                  <a:lnTo>
                    <a:pt x="1721" y="875"/>
                  </a:lnTo>
                  <a:lnTo>
                    <a:pt x="1720" y="902"/>
                  </a:lnTo>
                  <a:lnTo>
                    <a:pt x="1719" y="928"/>
                  </a:lnTo>
                  <a:lnTo>
                    <a:pt x="1717" y="954"/>
                  </a:lnTo>
                  <a:lnTo>
                    <a:pt x="1713" y="981"/>
                  </a:lnTo>
                  <a:lnTo>
                    <a:pt x="1709" y="1006"/>
                  </a:lnTo>
                  <a:lnTo>
                    <a:pt x="1709" y="1006"/>
                  </a:lnTo>
                  <a:lnTo>
                    <a:pt x="1703" y="1039"/>
                  </a:lnTo>
                  <a:lnTo>
                    <a:pt x="1695" y="1071"/>
                  </a:lnTo>
                  <a:lnTo>
                    <a:pt x="1686" y="1103"/>
                  </a:lnTo>
                  <a:lnTo>
                    <a:pt x="1676" y="1134"/>
                  </a:lnTo>
                  <a:lnTo>
                    <a:pt x="1666" y="1164"/>
                  </a:lnTo>
                  <a:lnTo>
                    <a:pt x="1654" y="1195"/>
                  </a:lnTo>
                  <a:lnTo>
                    <a:pt x="1640" y="1224"/>
                  </a:lnTo>
                  <a:lnTo>
                    <a:pt x="1626" y="1253"/>
                  </a:lnTo>
                  <a:lnTo>
                    <a:pt x="1611" y="1282"/>
                  </a:lnTo>
                  <a:lnTo>
                    <a:pt x="1594" y="1309"/>
                  </a:lnTo>
                  <a:lnTo>
                    <a:pt x="1578" y="1336"/>
                  </a:lnTo>
                  <a:lnTo>
                    <a:pt x="1559" y="1362"/>
                  </a:lnTo>
                  <a:lnTo>
                    <a:pt x="1540" y="1388"/>
                  </a:lnTo>
                  <a:lnTo>
                    <a:pt x="1519" y="1413"/>
                  </a:lnTo>
                  <a:lnTo>
                    <a:pt x="1498" y="1436"/>
                  </a:lnTo>
                  <a:lnTo>
                    <a:pt x="1477" y="1460"/>
                  </a:lnTo>
                  <a:lnTo>
                    <a:pt x="1453" y="1482"/>
                  </a:lnTo>
                  <a:lnTo>
                    <a:pt x="1430" y="1503"/>
                  </a:lnTo>
                  <a:lnTo>
                    <a:pt x="1405" y="1525"/>
                  </a:lnTo>
                  <a:lnTo>
                    <a:pt x="1380" y="1544"/>
                  </a:lnTo>
                  <a:lnTo>
                    <a:pt x="1355" y="1563"/>
                  </a:lnTo>
                  <a:lnTo>
                    <a:pt x="1328" y="1581"/>
                  </a:lnTo>
                  <a:lnTo>
                    <a:pt x="1300" y="1598"/>
                  </a:lnTo>
                  <a:lnTo>
                    <a:pt x="1272" y="1613"/>
                  </a:lnTo>
                  <a:lnTo>
                    <a:pt x="1244" y="1628"/>
                  </a:lnTo>
                  <a:lnTo>
                    <a:pt x="1215" y="1641"/>
                  </a:lnTo>
                  <a:lnTo>
                    <a:pt x="1184" y="1655"/>
                  </a:lnTo>
                  <a:lnTo>
                    <a:pt x="1154" y="1666"/>
                  </a:lnTo>
                  <a:lnTo>
                    <a:pt x="1123" y="1676"/>
                  </a:lnTo>
                  <a:lnTo>
                    <a:pt x="1091" y="1685"/>
                  </a:lnTo>
                  <a:lnTo>
                    <a:pt x="1060" y="1693"/>
                  </a:lnTo>
                  <a:lnTo>
                    <a:pt x="1028" y="1699"/>
                  </a:lnTo>
                  <a:lnTo>
                    <a:pt x="1028" y="1699"/>
                  </a:lnTo>
                  <a:lnTo>
                    <a:pt x="986" y="1706"/>
                  </a:lnTo>
                  <a:lnTo>
                    <a:pt x="946" y="1712"/>
                  </a:lnTo>
                  <a:lnTo>
                    <a:pt x="904" y="1714"/>
                  </a:lnTo>
                  <a:lnTo>
                    <a:pt x="864" y="1715"/>
                  </a:lnTo>
                  <a:lnTo>
                    <a:pt x="864" y="1715"/>
                  </a:lnTo>
                  <a:close/>
                  <a:moveTo>
                    <a:pt x="111" y="1622"/>
                  </a:moveTo>
                  <a:lnTo>
                    <a:pt x="111" y="1622"/>
                  </a:lnTo>
                  <a:lnTo>
                    <a:pt x="111" y="1622"/>
                  </a:lnTo>
                  <a:lnTo>
                    <a:pt x="111" y="1622"/>
                  </a:lnTo>
                  <a:close/>
                  <a:moveTo>
                    <a:pt x="416" y="1467"/>
                  </a:moveTo>
                  <a:lnTo>
                    <a:pt x="416" y="1467"/>
                  </a:lnTo>
                  <a:lnTo>
                    <a:pt x="424" y="1468"/>
                  </a:lnTo>
                  <a:lnTo>
                    <a:pt x="433" y="1469"/>
                  </a:lnTo>
                  <a:lnTo>
                    <a:pt x="441" y="1472"/>
                  </a:lnTo>
                  <a:lnTo>
                    <a:pt x="447" y="1477"/>
                  </a:lnTo>
                  <a:lnTo>
                    <a:pt x="447" y="1477"/>
                  </a:lnTo>
                  <a:lnTo>
                    <a:pt x="479" y="1496"/>
                  </a:lnTo>
                  <a:lnTo>
                    <a:pt x="510" y="1515"/>
                  </a:lnTo>
                  <a:lnTo>
                    <a:pt x="543" y="1530"/>
                  </a:lnTo>
                  <a:lnTo>
                    <a:pt x="576" y="1546"/>
                  </a:lnTo>
                  <a:lnTo>
                    <a:pt x="610" y="1558"/>
                  </a:lnTo>
                  <a:lnTo>
                    <a:pt x="644" y="1571"/>
                  </a:lnTo>
                  <a:lnTo>
                    <a:pt x="679" y="1580"/>
                  </a:lnTo>
                  <a:lnTo>
                    <a:pt x="714" y="1589"/>
                  </a:lnTo>
                  <a:lnTo>
                    <a:pt x="750" y="1594"/>
                  </a:lnTo>
                  <a:lnTo>
                    <a:pt x="786" y="1599"/>
                  </a:lnTo>
                  <a:lnTo>
                    <a:pt x="823" y="1602"/>
                  </a:lnTo>
                  <a:lnTo>
                    <a:pt x="858" y="1603"/>
                  </a:lnTo>
                  <a:lnTo>
                    <a:pt x="895" y="1602"/>
                  </a:lnTo>
                  <a:lnTo>
                    <a:pt x="932" y="1600"/>
                  </a:lnTo>
                  <a:lnTo>
                    <a:pt x="969" y="1595"/>
                  </a:lnTo>
                  <a:lnTo>
                    <a:pt x="1006" y="1590"/>
                  </a:lnTo>
                  <a:lnTo>
                    <a:pt x="1006" y="1590"/>
                  </a:lnTo>
                  <a:lnTo>
                    <a:pt x="1034" y="1584"/>
                  </a:lnTo>
                  <a:lnTo>
                    <a:pt x="1062" y="1577"/>
                  </a:lnTo>
                  <a:lnTo>
                    <a:pt x="1090" y="1570"/>
                  </a:lnTo>
                  <a:lnTo>
                    <a:pt x="1117" y="1561"/>
                  </a:lnTo>
                  <a:lnTo>
                    <a:pt x="1143" y="1551"/>
                  </a:lnTo>
                  <a:lnTo>
                    <a:pt x="1169" y="1539"/>
                  </a:lnTo>
                  <a:lnTo>
                    <a:pt x="1195" y="1527"/>
                  </a:lnTo>
                  <a:lnTo>
                    <a:pt x="1219" y="1515"/>
                  </a:lnTo>
                  <a:lnTo>
                    <a:pt x="1244" y="1501"/>
                  </a:lnTo>
                  <a:lnTo>
                    <a:pt x="1267" y="1487"/>
                  </a:lnTo>
                  <a:lnTo>
                    <a:pt x="1291" y="1471"/>
                  </a:lnTo>
                  <a:lnTo>
                    <a:pt x="1313" y="1454"/>
                  </a:lnTo>
                  <a:lnTo>
                    <a:pt x="1335" y="1437"/>
                  </a:lnTo>
                  <a:lnTo>
                    <a:pt x="1356" y="1420"/>
                  </a:lnTo>
                  <a:lnTo>
                    <a:pt x="1377" y="1400"/>
                  </a:lnTo>
                  <a:lnTo>
                    <a:pt x="1396" y="1381"/>
                  </a:lnTo>
                  <a:lnTo>
                    <a:pt x="1415" y="1361"/>
                  </a:lnTo>
                  <a:lnTo>
                    <a:pt x="1434" y="1340"/>
                  </a:lnTo>
                  <a:lnTo>
                    <a:pt x="1451" y="1319"/>
                  </a:lnTo>
                  <a:lnTo>
                    <a:pt x="1468" y="1296"/>
                  </a:lnTo>
                  <a:lnTo>
                    <a:pt x="1484" y="1274"/>
                  </a:lnTo>
                  <a:lnTo>
                    <a:pt x="1499" y="1250"/>
                  </a:lnTo>
                  <a:lnTo>
                    <a:pt x="1514" y="1227"/>
                  </a:lnTo>
                  <a:lnTo>
                    <a:pt x="1526" y="1202"/>
                  </a:lnTo>
                  <a:lnTo>
                    <a:pt x="1540" y="1177"/>
                  </a:lnTo>
                  <a:lnTo>
                    <a:pt x="1551" y="1151"/>
                  </a:lnTo>
                  <a:lnTo>
                    <a:pt x="1561" y="1125"/>
                  </a:lnTo>
                  <a:lnTo>
                    <a:pt x="1571" y="1098"/>
                  </a:lnTo>
                  <a:lnTo>
                    <a:pt x="1579" y="1071"/>
                  </a:lnTo>
                  <a:lnTo>
                    <a:pt x="1587" y="1043"/>
                  </a:lnTo>
                  <a:lnTo>
                    <a:pt x="1593" y="1015"/>
                  </a:lnTo>
                  <a:lnTo>
                    <a:pt x="1598" y="987"/>
                  </a:lnTo>
                  <a:lnTo>
                    <a:pt x="1598" y="987"/>
                  </a:lnTo>
                  <a:lnTo>
                    <a:pt x="1605" y="941"/>
                  </a:lnTo>
                  <a:lnTo>
                    <a:pt x="1608" y="897"/>
                  </a:lnTo>
                  <a:lnTo>
                    <a:pt x="1609" y="852"/>
                  </a:lnTo>
                  <a:lnTo>
                    <a:pt x="1608" y="807"/>
                  </a:lnTo>
                  <a:lnTo>
                    <a:pt x="1603" y="762"/>
                  </a:lnTo>
                  <a:lnTo>
                    <a:pt x="1597" y="719"/>
                  </a:lnTo>
                  <a:lnTo>
                    <a:pt x="1588" y="676"/>
                  </a:lnTo>
                  <a:lnTo>
                    <a:pt x="1575" y="634"/>
                  </a:lnTo>
                  <a:lnTo>
                    <a:pt x="1561" y="592"/>
                  </a:lnTo>
                  <a:lnTo>
                    <a:pt x="1544" y="552"/>
                  </a:lnTo>
                  <a:lnTo>
                    <a:pt x="1525" y="512"/>
                  </a:lnTo>
                  <a:lnTo>
                    <a:pt x="1503" y="474"/>
                  </a:lnTo>
                  <a:lnTo>
                    <a:pt x="1479" y="437"/>
                  </a:lnTo>
                  <a:lnTo>
                    <a:pt x="1452" y="401"/>
                  </a:lnTo>
                  <a:lnTo>
                    <a:pt x="1423" y="366"/>
                  </a:lnTo>
                  <a:lnTo>
                    <a:pt x="1408" y="349"/>
                  </a:lnTo>
                  <a:lnTo>
                    <a:pt x="1392" y="332"/>
                  </a:lnTo>
                  <a:lnTo>
                    <a:pt x="1392" y="332"/>
                  </a:lnTo>
                  <a:lnTo>
                    <a:pt x="1376" y="317"/>
                  </a:lnTo>
                  <a:lnTo>
                    <a:pt x="1359" y="301"/>
                  </a:lnTo>
                  <a:lnTo>
                    <a:pt x="1324" y="272"/>
                  </a:lnTo>
                  <a:lnTo>
                    <a:pt x="1289" y="245"/>
                  </a:lnTo>
                  <a:lnTo>
                    <a:pt x="1252" y="221"/>
                  </a:lnTo>
                  <a:lnTo>
                    <a:pt x="1214" y="199"/>
                  </a:lnTo>
                  <a:lnTo>
                    <a:pt x="1173" y="179"/>
                  </a:lnTo>
                  <a:lnTo>
                    <a:pt x="1133" y="162"/>
                  </a:lnTo>
                  <a:lnTo>
                    <a:pt x="1091" y="148"/>
                  </a:lnTo>
                  <a:lnTo>
                    <a:pt x="1050" y="135"/>
                  </a:lnTo>
                  <a:lnTo>
                    <a:pt x="1006" y="125"/>
                  </a:lnTo>
                  <a:lnTo>
                    <a:pt x="963" y="119"/>
                  </a:lnTo>
                  <a:lnTo>
                    <a:pt x="919" y="114"/>
                  </a:lnTo>
                  <a:lnTo>
                    <a:pt x="874" y="112"/>
                  </a:lnTo>
                  <a:lnTo>
                    <a:pt x="829" y="113"/>
                  </a:lnTo>
                  <a:lnTo>
                    <a:pt x="783" y="116"/>
                  </a:lnTo>
                  <a:lnTo>
                    <a:pt x="737" y="122"/>
                  </a:lnTo>
                  <a:lnTo>
                    <a:pt x="737" y="122"/>
                  </a:lnTo>
                  <a:lnTo>
                    <a:pt x="709" y="128"/>
                  </a:lnTo>
                  <a:lnTo>
                    <a:pt x="681" y="133"/>
                  </a:lnTo>
                  <a:lnTo>
                    <a:pt x="655" y="141"/>
                  </a:lnTo>
                  <a:lnTo>
                    <a:pt x="628" y="149"/>
                  </a:lnTo>
                  <a:lnTo>
                    <a:pt x="601" y="159"/>
                  </a:lnTo>
                  <a:lnTo>
                    <a:pt x="575" y="169"/>
                  </a:lnTo>
                  <a:lnTo>
                    <a:pt x="549" y="180"/>
                  </a:lnTo>
                  <a:lnTo>
                    <a:pt x="524" y="193"/>
                  </a:lnTo>
                  <a:lnTo>
                    <a:pt x="499" y="206"/>
                  </a:lnTo>
                  <a:lnTo>
                    <a:pt x="475" y="219"/>
                  </a:lnTo>
                  <a:lnTo>
                    <a:pt x="452" y="234"/>
                  </a:lnTo>
                  <a:lnTo>
                    <a:pt x="428" y="250"/>
                  </a:lnTo>
                  <a:lnTo>
                    <a:pt x="407" y="266"/>
                  </a:lnTo>
                  <a:lnTo>
                    <a:pt x="385" y="284"/>
                  </a:lnTo>
                  <a:lnTo>
                    <a:pt x="364" y="302"/>
                  </a:lnTo>
                  <a:lnTo>
                    <a:pt x="343" y="321"/>
                  </a:lnTo>
                  <a:lnTo>
                    <a:pt x="324" y="340"/>
                  </a:lnTo>
                  <a:lnTo>
                    <a:pt x="305" y="360"/>
                  </a:lnTo>
                  <a:lnTo>
                    <a:pt x="287" y="382"/>
                  </a:lnTo>
                  <a:lnTo>
                    <a:pt x="270" y="403"/>
                  </a:lnTo>
                  <a:lnTo>
                    <a:pt x="254" y="425"/>
                  </a:lnTo>
                  <a:lnTo>
                    <a:pt x="238" y="449"/>
                  </a:lnTo>
                  <a:lnTo>
                    <a:pt x="223" y="472"/>
                  </a:lnTo>
                  <a:lnTo>
                    <a:pt x="209" y="496"/>
                  </a:lnTo>
                  <a:lnTo>
                    <a:pt x="196" y="522"/>
                  </a:lnTo>
                  <a:lnTo>
                    <a:pt x="184" y="546"/>
                  </a:lnTo>
                  <a:lnTo>
                    <a:pt x="173" y="572"/>
                  </a:lnTo>
                  <a:lnTo>
                    <a:pt x="163" y="599"/>
                  </a:lnTo>
                  <a:lnTo>
                    <a:pt x="154" y="625"/>
                  </a:lnTo>
                  <a:lnTo>
                    <a:pt x="145" y="653"/>
                  </a:lnTo>
                  <a:lnTo>
                    <a:pt x="138" y="680"/>
                  </a:lnTo>
                  <a:lnTo>
                    <a:pt x="133" y="708"/>
                  </a:lnTo>
                  <a:lnTo>
                    <a:pt x="133" y="708"/>
                  </a:lnTo>
                  <a:lnTo>
                    <a:pt x="126" y="744"/>
                  </a:lnTo>
                  <a:lnTo>
                    <a:pt x="121" y="780"/>
                  </a:lnTo>
                  <a:lnTo>
                    <a:pt x="118" y="817"/>
                  </a:lnTo>
                  <a:lnTo>
                    <a:pt x="118" y="853"/>
                  </a:lnTo>
                  <a:lnTo>
                    <a:pt x="118" y="889"/>
                  </a:lnTo>
                  <a:lnTo>
                    <a:pt x="120" y="926"/>
                  </a:lnTo>
                  <a:lnTo>
                    <a:pt x="125" y="961"/>
                  </a:lnTo>
                  <a:lnTo>
                    <a:pt x="130" y="996"/>
                  </a:lnTo>
                  <a:lnTo>
                    <a:pt x="138" y="1031"/>
                  </a:lnTo>
                  <a:lnTo>
                    <a:pt x="147" y="1066"/>
                  </a:lnTo>
                  <a:lnTo>
                    <a:pt x="158" y="1100"/>
                  </a:lnTo>
                  <a:lnTo>
                    <a:pt x="171" y="1134"/>
                  </a:lnTo>
                  <a:lnTo>
                    <a:pt x="185" y="1167"/>
                  </a:lnTo>
                  <a:lnTo>
                    <a:pt x="201" y="1199"/>
                  </a:lnTo>
                  <a:lnTo>
                    <a:pt x="219" y="1231"/>
                  </a:lnTo>
                  <a:lnTo>
                    <a:pt x="238" y="1262"/>
                  </a:lnTo>
                  <a:lnTo>
                    <a:pt x="238" y="1262"/>
                  </a:lnTo>
                  <a:lnTo>
                    <a:pt x="241" y="1268"/>
                  </a:lnTo>
                  <a:lnTo>
                    <a:pt x="243" y="1274"/>
                  </a:lnTo>
                  <a:lnTo>
                    <a:pt x="246" y="1281"/>
                  </a:lnTo>
                  <a:lnTo>
                    <a:pt x="247" y="1287"/>
                  </a:lnTo>
                  <a:lnTo>
                    <a:pt x="247" y="1294"/>
                  </a:lnTo>
                  <a:lnTo>
                    <a:pt x="246" y="1301"/>
                  </a:lnTo>
                  <a:lnTo>
                    <a:pt x="245" y="1308"/>
                  </a:lnTo>
                  <a:lnTo>
                    <a:pt x="242" y="1314"/>
                  </a:lnTo>
                  <a:lnTo>
                    <a:pt x="127" y="1585"/>
                  </a:lnTo>
                  <a:lnTo>
                    <a:pt x="395" y="1471"/>
                  </a:lnTo>
                  <a:lnTo>
                    <a:pt x="395" y="1471"/>
                  </a:lnTo>
                  <a:lnTo>
                    <a:pt x="405" y="1468"/>
                  </a:lnTo>
                  <a:lnTo>
                    <a:pt x="416" y="1467"/>
                  </a:lnTo>
                  <a:lnTo>
                    <a:pt x="416" y="146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93" name="Freeform 75">
              <a:extLst>
                <a:ext uri="{FF2B5EF4-FFF2-40B4-BE49-F238E27FC236}">
                  <a16:creationId xmlns:a16="http://schemas.microsoft.com/office/drawing/2014/main" id="{D855F557-52FC-469B-BE99-7828045B7333}"/>
                </a:ext>
              </a:extLst>
            </p:cNvPr>
            <p:cNvSpPr>
              <a:spLocks noEditPoints="1"/>
            </p:cNvSpPr>
            <p:nvPr/>
          </p:nvSpPr>
          <p:spPr bwMode="auto">
            <a:xfrm>
              <a:off x="6953250" y="3073400"/>
              <a:ext cx="250825" cy="269875"/>
            </a:xfrm>
            <a:custGeom>
              <a:avLst/>
              <a:gdLst>
                <a:gd name="T0" fmla="*/ 1069 w 1105"/>
                <a:gd name="T1" fmla="*/ 459 h 1193"/>
                <a:gd name="T2" fmla="*/ 1033 w 1105"/>
                <a:gd name="T3" fmla="*/ 799 h 1193"/>
                <a:gd name="T4" fmla="*/ 823 w 1105"/>
                <a:gd name="T5" fmla="*/ 1095 h 1193"/>
                <a:gd name="T6" fmla="*/ 410 w 1105"/>
                <a:gd name="T7" fmla="*/ 1193 h 1193"/>
                <a:gd name="T8" fmla="*/ 290 w 1105"/>
                <a:gd name="T9" fmla="*/ 1113 h 1193"/>
                <a:gd name="T10" fmla="*/ 358 w 1105"/>
                <a:gd name="T11" fmla="*/ 1137 h 1193"/>
                <a:gd name="T12" fmla="*/ 757 w 1105"/>
                <a:gd name="T13" fmla="*/ 1107 h 1193"/>
                <a:gd name="T14" fmla="*/ 685 w 1105"/>
                <a:gd name="T15" fmla="*/ 928 h 1193"/>
                <a:gd name="T16" fmla="*/ 461 w 1105"/>
                <a:gd name="T17" fmla="*/ 1041 h 1193"/>
                <a:gd name="T18" fmla="*/ 255 w 1105"/>
                <a:gd name="T19" fmla="*/ 1024 h 1193"/>
                <a:gd name="T20" fmla="*/ 43 w 1105"/>
                <a:gd name="T21" fmla="*/ 908 h 1193"/>
                <a:gd name="T22" fmla="*/ 33 w 1105"/>
                <a:gd name="T23" fmla="*/ 643 h 1193"/>
                <a:gd name="T24" fmla="*/ 147 w 1105"/>
                <a:gd name="T25" fmla="*/ 245 h 1193"/>
                <a:gd name="T26" fmla="*/ 293 w 1105"/>
                <a:gd name="T27" fmla="*/ 126 h 1193"/>
                <a:gd name="T28" fmla="*/ 509 w 1105"/>
                <a:gd name="T29" fmla="*/ 0 h 1193"/>
                <a:gd name="T30" fmla="*/ 1017 w 1105"/>
                <a:gd name="T31" fmla="*/ 384 h 1193"/>
                <a:gd name="T32" fmla="*/ 946 w 1105"/>
                <a:gd name="T33" fmla="*/ 189 h 1193"/>
                <a:gd name="T34" fmla="*/ 864 w 1105"/>
                <a:gd name="T35" fmla="*/ 270 h 1193"/>
                <a:gd name="T36" fmla="*/ 791 w 1105"/>
                <a:gd name="T37" fmla="*/ 287 h 1193"/>
                <a:gd name="T38" fmla="*/ 919 w 1105"/>
                <a:gd name="T39" fmla="*/ 483 h 1193"/>
                <a:gd name="T40" fmla="*/ 763 w 1105"/>
                <a:gd name="T41" fmla="*/ 799 h 1193"/>
                <a:gd name="T42" fmla="*/ 936 w 1105"/>
                <a:gd name="T43" fmla="*/ 677 h 1193"/>
                <a:gd name="T44" fmla="*/ 1039 w 1105"/>
                <a:gd name="T45" fmla="*/ 712 h 1193"/>
                <a:gd name="T46" fmla="*/ 963 w 1105"/>
                <a:gd name="T47" fmla="*/ 743 h 1193"/>
                <a:gd name="T48" fmla="*/ 607 w 1105"/>
                <a:gd name="T49" fmla="*/ 109 h 1193"/>
                <a:gd name="T50" fmla="*/ 702 w 1105"/>
                <a:gd name="T51" fmla="*/ 214 h 1193"/>
                <a:gd name="T52" fmla="*/ 517 w 1105"/>
                <a:gd name="T53" fmla="*/ 47 h 1193"/>
                <a:gd name="T54" fmla="*/ 339 w 1105"/>
                <a:gd name="T55" fmla="*/ 141 h 1193"/>
                <a:gd name="T56" fmla="*/ 395 w 1105"/>
                <a:gd name="T57" fmla="*/ 219 h 1193"/>
                <a:gd name="T58" fmla="*/ 197 w 1105"/>
                <a:gd name="T59" fmla="*/ 514 h 1193"/>
                <a:gd name="T60" fmla="*/ 413 w 1105"/>
                <a:gd name="T61" fmla="*/ 816 h 1193"/>
                <a:gd name="T62" fmla="*/ 696 w 1105"/>
                <a:gd name="T63" fmla="*/ 783 h 1193"/>
                <a:gd name="T64" fmla="*/ 626 w 1105"/>
                <a:gd name="T65" fmla="*/ 752 h 1193"/>
                <a:gd name="T66" fmla="*/ 406 w 1105"/>
                <a:gd name="T67" fmla="*/ 772 h 1193"/>
                <a:gd name="T68" fmla="*/ 302 w 1105"/>
                <a:gd name="T69" fmla="*/ 557 h 1193"/>
                <a:gd name="T70" fmla="*/ 401 w 1105"/>
                <a:gd name="T71" fmla="*/ 424 h 1193"/>
                <a:gd name="T72" fmla="*/ 626 w 1105"/>
                <a:gd name="T73" fmla="*/ 328 h 1193"/>
                <a:gd name="T74" fmla="*/ 861 w 1105"/>
                <a:gd name="T75" fmla="*/ 631 h 1193"/>
                <a:gd name="T76" fmla="*/ 809 w 1105"/>
                <a:gd name="T77" fmla="*/ 389 h 1193"/>
                <a:gd name="T78" fmla="*/ 748 w 1105"/>
                <a:gd name="T79" fmla="*/ 755 h 1193"/>
                <a:gd name="T80" fmla="*/ 570 w 1105"/>
                <a:gd name="T81" fmla="*/ 414 h 1193"/>
                <a:gd name="T82" fmla="*/ 641 w 1105"/>
                <a:gd name="T83" fmla="*/ 591 h 1193"/>
                <a:gd name="T84" fmla="*/ 467 w 1105"/>
                <a:gd name="T85" fmla="*/ 640 h 1193"/>
                <a:gd name="T86" fmla="*/ 416 w 1105"/>
                <a:gd name="T87" fmla="*/ 478 h 1193"/>
                <a:gd name="T88" fmla="*/ 346 w 1105"/>
                <a:gd name="T89" fmla="*/ 576 h 1193"/>
                <a:gd name="T90" fmla="*/ 439 w 1105"/>
                <a:gd name="T91" fmla="*/ 737 h 1193"/>
                <a:gd name="T92" fmla="*/ 638 w 1105"/>
                <a:gd name="T93" fmla="*/ 674 h 1193"/>
                <a:gd name="T94" fmla="*/ 724 w 1105"/>
                <a:gd name="T95" fmla="*/ 424 h 1193"/>
                <a:gd name="T96" fmla="*/ 483 w 1105"/>
                <a:gd name="T97" fmla="*/ 595 h 1193"/>
                <a:gd name="T98" fmla="*/ 488 w 1105"/>
                <a:gd name="T99" fmla="*/ 539 h 1193"/>
                <a:gd name="T100" fmla="*/ 233 w 1105"/>
                <a:gd name="T101" fmla="*/ 207 h 1193"/>
                <a:gd name="T102" fmla="*/ 666 w 1105"/>
                <a:gd name="T103" fmla="*/ 871 h 1193"/>
                <a:gd name="T104" fmla="*/ 420 w 1105"/>
                <a:gd name="T105" fmla="*/ 864 h 1193"/>
                <a:gd name="T106" fmla="*/ 375 w 1105"/>
                <a:gd name="T107" fmla="*/ 946 h 1193"/>
                <a:gd name="T108" fmla="*/ 459 w 1105"/>
                <a:gd name="T109" fmla="*/ 994 h 1193"/>
                <a:gd name="T110" fmla="*/ 572 w 1105"/>
                <a:gd name="T111" fmla="*/ 937 h 1193"/>
                <a:gd name="T112" fmla="*/ 149 w 1105"/>
                <a:gd name="T113" fmla="*/ 595 h 1193"/>
                <a:gd name="T114" fmla="*/ 45 w 1105"/>
                <a:gd name="T115" fmla="*/ 764 h 1193"/>
                <a:gd name="T116" fmla="*/ 137 w 1105"/>
                <a:gd name="T117" fmla="*/ 938 h 1193"/>
                <a:gd name="T118" fmla="*/ 254 w 1105"/>
                <a:gd name="T119" fmla="*/ 847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05" h="1193">
                  <a:moveTo>
                    <a:pt x="1021" y="189"/>
                  </a:moveTo>
                  <a:lnTo>
                    <a:pt x="1021" y="189"/>
                  </a:lnTo>
                  <a:lnTo>
                    <a:pt x="1029" y="200"/>
                  </a:lnTo>
                  <a:lnTo>
                    <a:pt x="1037" y="214"/>
                  </a:lnTo>
                  <a:lnTo>
                    <a:pt x="1044" y="227"/>
                  </a:lnTo>
                  <a:lnTo>
                    <a:pt x="1050" y="242"/>
                  </a:lnTo>
                  <a:lnTo>
                    <a:pt x="1050" y="242"/>
                  </a:lnTo>
                  <a:lnTo>
                    <a:pt x="1057" y="265"/>
                  </a:lnTo>
                  <a:lnTo>
                    <a:pt x="1061" y="290"/>
                  </a:lnTo>
                  <a:lnTo>
                    <a:pt x="1065" y="314"/>
                  </a:lnTo>
                  <a:lnTo>
                    <a:pt x="1066" y="338"/>
                  </a:lnTo>
                  <a:lnTo>
                    <a:pt x="1065" y="362"/>
                  </a:lnTo>
                  <a:lnTo>
                    <a:pt x="1063" y="386"/>
                  </a:lnTo>
                  <a:lnTo>
                    <a:pt x="1059" y="411"/>
                  </a:lnTo>
                  <a:lnTo>
                    <a:pt x="1055" y="433"/>
                  </a:lnTo>
                  <a:lnTo>
                    <a:pt x="1055" y="433"/>
                  </a:lnTo>
                  <a:lnTo>
                    <a:pt x="1069" y="459"/>
                  </a:lnTo>
                  <a:lnTo>
                    <a:pt x="1069" y="459"/>
                  </a:lnTo>
                  <a:lnTo>
                    <a:pt x="1079" y="481"/>
                  </a:lnTo>
                  <a:lnTo>
                    <a:pt x="1088" y="504"/>
                  </a:lnTo>
                  <a:lnTo>
                    <a:pt x="1095" y="526"/>
                  </a:lnTo>
                  <a:lnTo>
                    <a:pt x="1100" y="548"/>
                  </a:lnTo>
                  <a:lnTo>
                    <a:pt x="1103" y="572"/>
                  </a:lnTo>
                  <a:lnTo>
                    <a:pt x="1105" y="595"/>
                  </a:lnTo>
                  <a:lnTo>
                    <a:pt x="1105" y="618"/>
                  </a:lnTo>
                  <a:lnTo>
                    <a:pt x="1104" y="641"/>
                  </a:lnTo>
                  <a:lnTo>
                    <a:pt x="1101" y="664"/>
                  </a:lnTo>
                  <a:lnTo>
                    <a:pt x="1096" y="685"/>
                  </a:lnTo>
                  <a:lnTo>
                    <a:pt x="1089" y="707"/>
                  </a:lnTo>
                  <a:lnTo>
                    <a:pt x="1082" y="727"/>
                  </a:lnTo>
                  <a:lnTo>
                    <a:pt x="1072" y="748"/>
                  </a:lnTo>
                  <a:lnTo>
                    <a:pt x="1060" y="765"/>
                  </a:lnTo>
                  <a:lnTo>
                    <a:pt x="1048" y="783"/>
                  </a:lnTo>
                  <a:lnTo>
                    <a:pt x="1033" y="799"/>
                  </a:lnTo>
                  <a:lnTo>
                    <a:pt x="1033" y="799"/>
                  </a:lnTo>
                  <a:lnTo>
                    <a:pt x="1021" y="812"/>
                  </a:lnTo>
                  <a:lnTo>
                    <a:pt x="1008" y="824"/>
                  </a:lnTo>
                  <a:lnTo>
                    <a:pt x="994" y="834"/>
                  </a:lnTo>
                  <a:lnTo>
                    <a:pt x="980" y="843"/>
                  </a:lnTo>
                  <a:lnTo>
                    <a:pt x="965" y="852"/>
                  </a:lnTo>
                  <a:lnTo>
                    <a:pt x="949" y="860"/>
                  </a:lnTo>
                  <a:lnTo>
                    <a:pt x="934" y="866"/>
                  </a:lnTo>
                  <a:lnTo>
                    <a:pt x="918" y="872"/>
                  </a:lnTo>
                  <a:lnTo>
                    <a:pt x="918" y="872"/>
                  </a:lnTo>
                  <a:lnTo>
                    <a:pt x="900" y="919"/>
                  </a:lnTo>
                  <a:lnTo>
                    <a:pt x="882" y="965"/>
                  </a:lnTo>
                  <a:lnTo>
                    <a:pt x="863" y="1011"/>
                  </a:lnTo>
                  <a:lnTo>
                    <a:pt x="843" y="1055"/>
                  </a:lnTo>
                  <a:lnTo>
                    <a:pt x="843" y="1055"/>
                  </a:lnTo>
                  <a:lnTo>
                    <a:pt x="830" y="1082"/>
                  </a:lnTo>
                  <a:lnTo>
                    <a:pt x="823" y="1095"/>
                  </a:lnTo>
                  <a:lnTo>
                    <a:pt x="815" y="1108"/>
                  </a:lnTo>
                  <a:lnTo>
                    <a:pt x="807" y="1119"/>
                  </a:lnTo>
                  <a:lnTo>
                    <a:pt x="797" y="1132"/>
                  </a:lnTo>
                  <a:lnTo>
                    <a:pt x="787" y="1142"/>
                  </a:lnTo>
                  <a:lnTo>
                    <a:pt x="775" y="1152"/>
                  </a:lnTo>
                  <a:lnTo>
                    <a:pt x="775" y="1152"/>
                  </a:lnTo>
                  <a:lnTo>
                    <a:pt x="759" y="1162"/>
                  </a:lnTo>
                  <a:lnTo>
                    <a:pt x="742" y="1168"/>
                  </a:lnTo>
                  <a:lnTo>
                    <a:pt x="725" y="1174"/>
                  </a:lnTo>
                  <a:lnTo>
                    <a:pt x="707" y="1179"/>
                  </a:lnTo>
                  <a:lnTo>
                    <a:pt x="690" y="1182"/>
                  </a:lnTo>
                  <a:lnTo>
                    <a:pt x="673" y="1183"/>
                  </a:lnTo>
                  <a:lnTo>
                    <a:pt x="640" y="1185"/>
                  </a:lnTo>
                  <a:lnTo>
                    <a:pt x="457" y="1193"/>
                  </a:lnTo>
                  <a:lnTo>
                    <a:pt x="457" y="1193"/>
                  </a:lnTo>
                  <a:lnTo>
                    <a:pt x="433" y="1193"/>
                  </a:lnTo>
                  <a:lnTo>
                    <a:pt x="410" y="1193"/>
                  </a:lnTo>
                  <a:lnTo>
                    <a:pt x="386" y="1191"/>
                  </a:lnTo>
                  <a:lnTo>
                    <a:pt x="364" y="1186"/>
                  </a:lnTo>
                  <a:lnTo>
                    <a:pt x="352" y="1183"/>
                  </a:lnTo>
                  <a:lnTo>
                    <a:pt x="341" y="1180"/>
                  </a:lnTo>
                  <a:lnTo>
                    <a:pt x="331" y="1175"/>
                  </a:lnTo>
                  <a:lnTo>
                    <a:pt x="322" y="1170"/>
                  </a:lnTo>
                  <a:lnTo>
                    <a:pt x="313" y="1163"/>
                  </a:lnTo>
                  <a:lnTo>
                    <a:pt x="304" y="1156"/>
                  </a:lnTo>
                  <a:lnTo>
                    <a:pt x="296" y="1147"/>
                  </a:lnTo>
                  <a:lnTo>
                    <a:pt x="290" y="1138"/>
                  </a:lnTo>
                  <a:lnTo>
                    <a:pt x="290" y="1138"/>
                  </a:lnTo>
                  <a:lnTo>
                    <a:pt x="287" y="1134"/>
                  </a:lnTo>
                  <a:lnTo>
                    <a:pt x="286" y="1129"/>
                  </a:lnTo>
                  <a:lnTo>
                    <a:pt x="286" y="1125"/>
                  </a:lnTo>
                  <a:lnTo>
                    <a:pt x="286" y="1121"/>
                  </a:lnTo>
                  <a:lnTo>
                    <a:pt x="287" y="1117"/>
                  </a:lnTo>
                  <a:lnTo>
                    <a:pt x="290" y="1113"/>
                  </a:lnTo>
                  <a:lnTo>
                    <a:pt x="293" y="1109"/>
                  </a:lnTo>
                  <a:lnTo>
                    <a:pt x="296" y="1107"/>
                  </a:lnTo>
                  <a:lnTo>
                    <a:pt x="296" y="1107"/>
                  </a:lnTo>
                  <a:lnTo>
                    <a:pt x="300" y="1105"/>
                  </a:lnTo>
                  <a:lnTo>
                    <a:pt x="304" y="1104"/>
                  </a:lnTo>
                  <a:lnTo>
                    <a:pt x="309" y="1102"/>
                  </a:lnTo>
                  <a:lnTo>
                    <a:pt x="313" y="1104"/>
                  </a:lnTo>
                  <a:lnTo>
                    <a:pt x="318" y="1105"/>
                  </a:lnTo>
                  <a:lnTo>
                    <a:pt x="321" y="1107"/>
                  </a:lnTo>
                  <a:lnTo>
                    <a:pt x="324" y="1109"/>
                  </a:lnTo>
                  <a:lnTo>
                    <a:pt x="328" y="1113"/>
                  </a:lnTo>
                  <a:lnTo>
                    <a:pt x="328" y="1113"/>
                  </a:lnTo>
                  <a:lnTo>
                    <a:pt x="332" y="1119"/>
                  </a:lnTo>
                  <a:lnTo>
                    <a:pt x="338" y="1125"/>
                  </a:lnTo>
                  <a:lnTo>
                    <a:pt x="345" y="1129"/>
                  </a:lnTo>
                  <a:lnTo>
                    <a:pt x="351" y="1134"/>
                  </a:lnTo>
                  <a:lnTo>
                    <a:pt x="358" y="1137"/>
                  </a:lnTo>
                  <a:lnTo>
                    <a:pt x="366" y="1141"/>
                  </a:lnTo>
                  <a:lnTo>
                    <a:pt x="382" y="1145"/>
                  </a:lnTo>
                  <a:lnTo>
                    <a:pt x="399" y="1147"/>
                  </a:lnTo>
                  <a:lnTo>
                    <a:pt x="417" y="1148"/>
                  </a:lnTo>
                  <a:lnTo>
                    <a:pt x="436" y="1148"/>
                  </a:lnTo>
                  <a:lnTo>
                    <a:pt x="455" y="1147"/>
                  </a:lnTo>
                  <a:lnTo>
                    <a:pt x="638" y="1139"/>
                  </a:lnTo>
                  <a:lnTo>
                    <a:pt x="638" y="1139"/>
                  </a:lnTo>
                  <a:lnTo>
                    <a:pt x="671" y="1138"/>
                  </a:lnTo>
                  <a:lnTo>
                    <a:pt x="685" y="1136"/>
                  </a:lnTo>
                  <a:lnTo>
                    <a:pt x="700" y="1134"/>
                  </a:lnTo>
                  <a:lnTo>
                    <a:pt x="713" y="1130"/>
                  </a:lnTo>
                  <a:lnTo>
                    <a:pt x="725" y="1127"/>
                  </a:lnTo>
                  <a:lnTo>
                    <a:pt x="737" y="1121"/>
                  </a:lnTo>
                  <a:lnTo>
                    <a:pt x="748" y="1115"/>
                  </a:lnTo>
                  <a:lnTo>
                    <a:pt x="748" y="1115"/>
                  </a:lnTo>
                  <a:lnTo>
                    <a:pt x="757" y="1107"/>
                  </a:lnTo>
                  <a:lnTo>
                    <a:pt x="765" y="1099"/>
                  </a:lnTo>
                  <a:lnTo>
                    <a:pt x="772" y="1090"/>
                  </a:lnTo>
                  <a:lnTo>
                    <a:pt x="779" y="1080"/>
                  </a:lnTo>
                  <a:lnTo>
                    <a:pt x="791" y="1059"/>
                  </a:lnTo>
                  <a:lnTo>
                    <a:pt x="802" y="1036"/>
                  </a:lnTo>
                  <a:lnTo>
                    <a:pt x="802" y="1036"/>
                  </a:lnTo>
                  <a:lnTo>
                    <a:pt x="818" y="999"/>
                  </a:lnTo>
                  <a:lnTo>
                    <a:pt x="834" y="963"/>
                  </a:lnTo>
                  <a:lnTo>
                    <a:pt x="864" y="888"/>
                  </a:lnTo>
                  <a:lnTo>
                    <a:pt x="864" y="888"/>
                  </a:lnTo>
                  <a:lnTo>
                    <a:pt x="832" y="894"/>
                  </a:lnTo>
                  <a:lnTo>
                    <a:pt x="799" y="900"/>
                  </a:lnTo>
                  <a:lnTo>
                    <a:pt x="734" y="908"/>
                  </a:lnTo>
                  <a:lnTo>
                    <a:pt x="734" y="908"/>
                  </a:lnTo>
                  <a:lnTo>
                    <a:pt x="694" y="913"/>
                  </a:lnTo>
                  <a:lnTo>
                    <a:pt x="694" y="913"/>
                  </a:lnTo>
                  <a:lnTo>
                    <a:pt x="685" y="928"/>
                  </a:lnTo>
                  <a:lnTo>
                    <a:pt x="675" y="941"/>
                  </a:lnTo>
                  <a:lnTo>
                    <a:pt x="664" y="955"/>
                  </a:lnTo>
                  <a:lnTo>
                    <a:pt x="653" y="967"/>
                  </a:lnTo>
                  <a:lnTo>
                    <a:pt x="640" y="979"/>
                  </a:lnTo>
                  <a:lnTo>
                    <a:pt x="628" y="990"/>
                  </a:lnTo>
                  <a:lnTo>
                    <a:pt x="615" y="1001"/>
                  </a:lnTo>
                  <a:lnTo>
                    <a:pt x="601" y="1011"/>
                  </a:lnTo>
                  <a:lnTo>
                    <a:pt x="586" y="1018"/>
                  </a:lnTo>
                  <a:lnTo>
                    <a:pt x="572" y="1026"/>
                  </a:lnTo>
                  <a:lnTo>
                    <a:pt x="556" y="1032"/>
                  </a:lnTo>
                  <a:lnTo>
                    <a:pt x="541" y="1036"/>
                  </a:lnTo>
                  <a:lnTo>
                    <a:pt x="524" y="1041"/>
                  </a:lnTo>
                  <a:lnTo>
                    <a:pt x="507" y="1042"/>
                  </a:lnTo>
                  <a:lnTo>
                    <a:pt x="490" y="1043"/>
                  </a:lnTo>
                  <a:lnTo>
                    <a:pt x="473" y="1042"/>
                  </a:lnTo>
                  <a:lnTo>
                    <a:pt x="473" y="1042"/>
                  </a:lnTo>
                  <a:lnTo>
                    <a:pt x="461" y="1041"/>
                  </a:lnTo>
                  <a:lnTo>
                    <a:pt x="449" y="1039"/>
                  </a:lnTo>
                  <a:lnTo>
                    <a:pt x="438" y="1035"/>
                  </a:lnTo>
                  <a:lnTo>
                    <a:pt x="426" y="1032"/>
                  </a:lnTo>
                  <a:lnTo>
                    <a:pt x="415" y="1027"/>
                  </a:lnTo>
                  <a:lnTo>
                    <a:pt x="404" y="1023"/>
                  </a:lnTo>
                  <a:lnTo>
                    <a:pt x="393" y="1016"/>
                  </a:lnTo>
                  <a:lnTo>
                    <a:pt x="383" y="1011"/>
                  </a:lnTo>
                  <a:lnTo>
                    <a:pt x="383" y="1011"/>
                  </a:lnTo>
                  <a:lnTo>
                    <a:pt x="366" y="1015"/>
                  </a:lnTo>
                  <a:lnTo>
                    <a:pt x="366" y="1015"/>
                  </a:lnTo>
                  <a:lnTo>
                    <a:pt x="350" y="1018"/>
                  </a:lnTo>
                  <a:lnTo>
                    <a:pt x="333" y="1021"/>
                  </a:lnTo>
                  <a:lnTo>
                    <a:pt x="318" y="1023"/>
                  </a:lnTo>
                  <a:lnTo>
                    <a:pt x="302" y="1024"/>
                  </a:lnTo>
                  <a:lnTo>
                    <a:pt x="286" y="1025"/>
                  </a:lnTo>
                  <a:lnTo>
                    <a:pt x="271" y="1025"/>
                  </a:lnTo>
                  <a:lnTo>
                    <a:pt x="255" y="1024"/>
                  </a:lnTo>
                  <a:lnTo>
                    <a:pt x="239" y="1022"/>
                  </a:lnTo>
                  <a:lnTo>
                    <a:pt x="225" y="1020"/>
                  </a:lnTo>
                  <a:lnTo>
                    <a:pt x="209" y="1017"/>
                  </a:lnTo>
                  <a:lnTo>
                    <a:pt x="194" y="1013"/>
                  </a:lnTo>
                  <a:lnTo>
                    <a:pt x="180" y="1008"/>
                  </a:lnTo>
                  <a:lnTo>
                    <a:pt x="166" y="1004"/>
                  </a:lnTo>
                  <a:lnTo>
                    <a:pt x="152" y="998"/>
                  </a:lnTo>
                  <a:lnTo>
                    <a:pt x="138" y="992"/>
                  </a:lnTo>
                  <a:lnTo>
                    <a:pt x="126" y="985"/>
                  </a:lnTo>
                  <a:lnTo>
                    <a:pt x="126" y="985"/>
                  </a:lnTo>
                  <a:lnTo>
                    <a:pt x="112" y="976"/>
                  </a:lnTo>
                  <a:lnTo>
                    <a:pt x="99" y="966"/>
                  </a:lnTo>
                  <a:lnTo>
                    <a:pt x="86" y="956"/>
                  </a:lnTo>
                  <a:lnTo>
                    <a:pt x="75" y="945"/>
                  </a:lnTo>
                  <a:lnTo>
                    <a:pt x="63" y="933"/>
                  </a:lnTo>
                  <a:lnTo>
                    <a:pt x="53" y="921"/>
                  </a:lnTo>
                  <a:lnTo>
                    <a:pt x="43" y="908"/>
                  </a:lnTo>
                  <a:lnTo>
                    <a:pt x="35" y="894"/>
                  </a:lnTo>
                  <a:lnTo>
                    <a:pt x="28" y="881"/>
                  </a:lnTo>
                  <a:lnTo>
                    <a:pt x="21" y="867"/>
                  </a:lnTo>
                  <a:lnTo>
                    <a:pt x="14" y="853"/>
                  </a:lnTo>
                  <a:lnTo>
                    <a:pt x="10" y="838"/>
                  </a:lnTo>
                  <a:lnTo>
                    <a:pt x="5" y="823"/>
                  </a:lnTo>
                  <a:lnTo>
                    <a:pt x="3" y="808"/>
                  </a:lnTo>
                  <a:lnTo>
                    <a:pt x="1" y="792"/>
                  </a:lnTo>
                  <a:lnTo>
                    <a:pt x="0" y="778"/>
                  </a:lnTo>
                  <a:lnTo>
                    <a:pt x="0" y="778"/>
                  </a:lnTo>
                  <a:lnTo>
                    <a:pt x="1" y="763"/>
                  </a:lnTo>
                  <a:lnTo>
                    <a:pt x="1" y="749"/>
                  </a:lnTo>
                  <a:lnTo>
                    <a:pt x="3" y="735"/>
                  </a:lnTo>
                  <a:lnTo>
                    <a:pt x="5" y="722"/>
                  </a:lnTo>
                  <a:lnTo>
                    <a:pt x="13" y="695"/>
                  </a:lnTo>
                  <a:lnTo>
                    <a:pt x="22" y="669"/>
                  </a:lnTo>
                  <a:lnTo>
                    <a:pt x="33" y="643"/>
                  </a:lnTo>
                  <a:lnTo>
                    <a:pt x="45" y="619"/>
                  </a:lnTo>
                  <a:lnTo>
                    <a:pt x="71" y="570"/>
                  </a:lnTo>
                  <a:lnTo>
                    <a:pt x="71" y="570"/>
                  </a:lnTo>
                  <a:lnTo>
                    <a:pt x="95" y="527"/>
                  </a:lnTo>
                  <a:lnTo>
                    <a:pt x="95" y="527"/>
                  </a:lnTo>
                  <a:lnTo>
                    <a:pt x="116" y="484"/>
                  </a:lnTo>
                  <a:lnTo>
                    <a:pt x="135" y="439"/>
                  </a:lnTo>
                  <a:lnTo>
                    <a:pt x="135" y="439"/>
                  </a:lnTo>
                  <a:lnTo>
                    <a:pt x="132" y="409"/>
                  </a:lnTo>
                  <a:lnTo>
                    <a:pt x="129" y="379"/>
                  </a:lnTo>
                  <a:lnTo>
                    <a:pt x="128" y="349"/>
                  </a:lnTo>
                  <a:lnTo>
                    <a:pt x="131" y="319"/>
                  </a:lnTo>
                  <a:lnTo>
                    <a:pt x="132" y="304"/>
                  </a:lnTo>
                  <a:lnTo>
                    <a:pt x="135" y="289"/>
                  </a:lnTo>
                  <a:lnTo>
                    <a:pt x="138" y="274"/>
                  </a:lnTo>
                  <a:lnTo>
                    <a:pt x="143" y="259"/>
                  </a:lnTo>
                  <a:lnTo>
                    <a:pt x="147" y="245"/>
                  </a:lnTo>
                  <a:lnTo>
                    <a:pt x="154" y="231"/>
                  </a:lnTo>
                  <a:lnTo>
                    <a:pt x="161" y="218"/>
                  </a:lnTo>
                  <a:lnTo>
                    <a:pt x="170" y="205"/>
                  </a:lnTo>
                  <a:lnTo>
                    <a:pt x="170" y="205"/>
                  </a:lnTo>
                  <a:lnTo>
                    <a:pt x="181" y="190"/>
                  </a:lnTo>
                  <a:lnTo>
                    <a:pt x="192" y="179"/>
                  </a:lnTo>
                  <a:lnTo>
                    <a:pt x="205" y="170"/>
                  </a:lnTo>
                  <a:lnTo>
                    <a:pt x="211" y="168"/>
                  </a:lnTo>
                  <a:lnTo>
                    <a:pt x="218" y="164"/>
                  </a:lnTo>
                  <a:lnTo>
                    <a:pt x="218" y="164"/>
                  </a:lnTo>
                  <a:lnTo>
                    <a:pt x="230" y="161"/>
                  </a:lnTo>
                  <a:lnTo>
                    <a:pt x="244" y="160"/>
                  </a:lnTo>
                  <a:lnTo>
                    <a:pt x="256" y="160"/>
                  </a:lnTo>
                  <a:lnTo>
                    <a:pt x="267" y="161"/>
                  </a:lnTo>
                  <a:lnTo>
                    <a:pt x="267" y="161"/>
                  </a:lnTo>
                  <a:lnTo>
                    <a:pt x="280" y="143"/>
                  </a:lnTo>
                  <a:lnTo>
                    <a:pt x="293" y="126"/>
                  </a:lnTo>
                  <a:lnTo>
                    <a:pt x="306" y="109"/>
                  </a:lnTo>
                  <a:lnTo>
                    <a:pt x="321" y="93"/>
                  </a:lnTo>
                  <a:lnTo>
                    <a:pt x="337" y="78"/>
                  </a:lnTo>
                  <a:lnTo>
                    <a:pt x="353" y="64"/>
                  </a:lnTo>
                  <a:lnTo>
                    <a:pt x="371" y="50"/>
                  </a:lnTo>
                  <a:lnTo>
                    <a:pt x="389" y="37"/>
                  </a:lnTo>
                  <a:lnTo>
                    <a:pt x="389" y="37"/>
                  </a:lnTo>
                  <a:lnTo>
                    <a:pt x="403" y="29"/>
                  </a:lnTo>
                  <a:lnTo>
                    <a:pt x="417" y="21"/>
                  </a:lnTo>
                  <a:lnTo>
                    <a:pt x="431" y="15"/>
                  </a:lnTo>
                  <a:lnTo>
                    <a:pt x="444" y="10"/>
                  </a:lnTo>
                  <a:lnTo>
                    <a:pt x="458" y="5"/>
                  </a:lnTo>
                  <a:lnTo>
                    <a:pt x="470" y="3"/>
                  </a:lnTo>
                  <a:lnTo>
                    <a:pt x="483" y="1"/>
                  </a:lnTo>
                  <a:lnTo>
                    <a:pt x="496" y="0"/>
                  </a:lnTo>
                  <a:lnTo>
                    <a:pt x="496" y="0"/>
                  </a:lnTo>
                  <a:lnTo>
                    <a:pt x="509" y="0"/>
                  </a:lnTo>
                  <a:lnTo>
                    <a:pt x="522" y="2"/>
                  </a:lnTo>
                  <a:lnTo>
                    <a:pt x="534" y="3"/>
                  </a:lnTo>
                  <a:lnTo>
                    <a:pt x="545" y="6"/>
                  </a:lnTo>
                  <a:lnTo>
                    <a:pt x="569" y="12"/>
                  </a:lnTo>
                  <a:lnTo>
                    <a:pt x="590" y="20"/>
                  </a:lnTo>
                  <a:lnTo>
                    <a:pt x="932" y="135"/>
                  </a:lnTo>
                  <a:lnTo>
                    <a:pt x="932" y="135"/>
                  </a:lnTo>
                  <a:lnTo>
                    <a:pt x="948" y="142"/>
                  </a:lnTo>
                  <a:lnTo>
                    <a:pt x="966" y="149"/>
                  </a:lnTo>
                  <a:lnTo>
                    <a:pt x="984" y="158"/>
                  </a:lnTo>
                  <a:lnTo>
                    <a:pt x="992" y="163"/>
                  </a:lnTo>
                  <a:lnTo>
                    <a:pt x="1000" y="169"/>
                  </a:lnTo>
                  <a:lnTo>
                    <a:pt x="1000" y="169"/>
                  </a:lnTo>
                  <a:lnTo>
                    <a:pt x="1011" y="179"/>
                  </a:lnTo>
                  <a:lnTo>
                    <a:pt x="1021" y="189"/>
                  </a:lnTo>
                  <a:lnTo>
                    <a:pt x="1021" y="189"/>
                  </a:lnTo>
                  <a:close/>
                  <a:moveTo>
                    <a:pt x="1017" y="384"/>
                  </a:moveTo>
                  <a:lnTo>
                    <a:pt x="1017" y="384"/>
                  </a:lnTo>
                  <a:lnTo>
                    <a:pt x="1019" y="367"/>
                  </a:lnTo>
                  <a:lnTo>
                    <a:pt x="1020" y="351"/>
                  </a:lnTo>
                  <a:lnTo>
                    <a:pt x="1020" y="334"/>
                  </a:lnTo>
                  <a:lnTo>
                    <a:pt x="1020" y="319"/>
                  </a:lnTo>
                  <a:lnTo>
                    <a:pt x="1018" y="303"/>
                  </a:lnTo>
                  <a:lnTo>
                    <a:pt x="1016" y="287"/>
                  </a:lnTo>
                  <a:lnTo>
                    <a:pt x="1012" y="273"/>
                  </a:lnTo>
                  <a:lnTo>
                    <a:pt x="1008" y="257"/>
                  </a:lnTo>
                  <a:lnTo>
                    <a:pt x="1008" y="257"/>
                  </a:lnTo>
                  <a:lnTo>
                    <a:pt x="1000" y="240"/>
                  </a:lnTo>
                  <a:lnTo>
                    <a:pt x="992" y="226"/>
                  </a:lnTo>
                  <a:lnTo>
                    <a:pt x="983" y="215"/>
                  </a:lnTo>
                  <a:lnTo>
                    <a:pt x="972" y="205"/>
                  </a:lnTo>
                  <a:lnTo>
                    <a:pt x="972" y="205"/>
                  </a:lnTo>
                  <a:lnTo>
                    <a:pt x="960" y="196"/>
                  </a:lnTo>
                  <a:lnTo>
                    <a:pt x="946" y="189"/>
                  </a:lnTo>
                  <a:lnTo>
                    <a:pt x="932" y="183"/>
                  </a:lnTo>
                  <a:lnTo>
                    <a:pt x="917" y="179"/>
                  </a:lnTo>
                  <a:lnTo>
                    <a:pt x="723" y="113"/>
                  </a:lnTo>
                  <a:lnTo>
                    <a:pt x="723" y="113"/>
                  </a:lnTo>
                  <a:lnTo>
                    <a:pt x="735" y="126"/>
                  </a:lnTo>
                  <a:lnTo>
                    <a:pt x="746" y="140"/>
                  </a:lnTo>
                  <a:lnTo>
                    <a:pt x="756" y="155"/>
                  </a:lnTo>
                  <a:lnTo>
                    <a:pt x="763" y="171"/>
                  </a:lnTo>
                  <a:lnTo>
                    <a:pt x="771" y="187"/>
                  </a:lnTo>
                  <a:lnTo>
                    <a:pt x="777" y="203"/>
                  </a:lnTo>
                  <a:lnTo>
                    <a:pt x="781" y="220"/>
                  </a:lnTo>
                  <a:lnTo>
                    <a:pt x="786" y="237"/>
                  </a:lnTo>
                  <a:lnTo>
                    <a:pt x="786" y="237"/>
                  </a:lnTo>
                  <a:lnTo>
                    <a:pt x="799" y="242"/>
                  </a:lnTo>
                  <a:lnTo>
                    <a:pt x="799" y="242"/>
                  </a:lnTo>
                  <a:lnTo>
                    <a:pt x="833" y="255"/>
                  </a:lnTo>
                  <a:lnTo>
                    <a:pt x="864" y="270"/>
                  </a:lnTo>
                  <a:lnTo>
                    <a:pt x="893" y="285"/>
                  </a:lnTo>
                  <a:lnTo>
                    <a:pt x="921" y="302"/>
                  </a:lnTo>
                  <a:lnTo>
                    <a:pt x="948" y="321"/>
                  </a:lnTo>
                  <a:lnTo>
                    <a:pt x="973" y="340"/>
                  </a:lnTo>
                  <a:lnTo>
                    <a:pt x="996" y="361"/>
                  </a:lnTo>
                  <a:lnTo>
                    <a:pt x="1017" y="384"/>
                  </a:lnTo>
                  <a:lnTo>
                    <a:pt x="1017" y="384"/>
                  </a:lnTo>
                  <a:close/>
                  <a:moveTo>
                    <a:pt x="1005" y="442"/>
                  </a:moveTo>
                  <a:lnTo>
                    <a:pt x="1005" y="442"/>
                  </a:lnTo>
                  <a:lnTo>
                    <a:pt x="986" y="418"/>
                  </a:lnTo>
                  <a:lnTo>
                    <a:pt x="965" y="395"/>
                  </a:lnTo>
                  <a:lnTo>
                    <a:pt x="942" y="374"/>
                  </a:lnTo>
                  <a:lnTo>
                    <a:pt x="916" y="352"/>
                  </a:lnTo>
                  <a:lnTo>
                    <a:pt x="887" y="333"/>
                  </a:lnTo>
                  <a:lnTo>
                    <a:pt x="858" y="317"/>
                  </a:lnTo>
                  <a:lnTo>
                    <a:pt x="825" y="301"/>
                  </a:lnTo>
                  <a:lnTo>
                    <a:pt x="791" y="287"/>
                  </a:lnTo>
                  <a:lnTo>
                    <a:pt x="791" y="287"/>
                  </a:lnTo>
                  <a:lnTo>
                    <a:pt x="791" y="308"/>
                  </a:lnTo>
                  <a:lnTo>
                    <a:pt x="790" y="328"/>
                  </a:lnTo>
                  <a:lnTo>
                    <a:pt x="790" y="328"/>
                  </a:lnTo>
                  <a:lnTo>
                    <a:pt x="802" y="333"/>
                  </a:lnTo>
                  <a:lnTo>
                    <a:pt x="814" y="339"/>
                  </a:lnTo>
                  <a:lnTo>
                    <a:pt x="824" y="345"/>
                  </a:lnTo>
                  <a:lnTo>
                    <a:pt x="835" y="351"/>
                  </a:lnTo>
                  <a:lnTo>
                    <a:pt x="835" y="351"/>
                  </a:lnTo>
                  <a:lnTo>
                    <a:pt x="851" y="364"/>
                  </a:lnTo>
                  <a:lnTo>
                    <a:pt x="864" y="378"/>
                  </a:lnTo>
                  <a:lnTo>
                    <a:pt x="878" y="393"/>
                  </a:lnTo>
                  <a:lnTo>
                    <a:pt x="889" y="409"/>
                  </a:lnTo>
                  <a:lnTo>
                    <a:pt x="898" y="426"/>
                  </a:lnTo>
                  <a:lnTo>
                    <a:pt x="907" y="445"/>
                  </a:lnTo>
                  <a:lnTo>
                    <a:pt x="914" y="464"/>
                  </a:lnTo>
                  <a:lnTo>
                    <a:pt x="919" y="483"/>
                  </a:lnTo>
                  <a:lnTo>
                    <a:pt x="923" y="504"/>
                  </a:lnTo>
                  <a:lnTo>
                    <a:pt x="925" y="525"/>
                  </a:lnTo>
                  <a:lnTo>
                    <a:pt x="925" y="546"/>
                  </a:lnTo>
                  <a:lnTo>
                    <a:pt x="924" y="567"/>
                  </a:lnTo>
                  <a:lnTo>
                    <a:pt x="921" y="587"/>
                  </a:lnTo>
                  <a:lnTo>
                    <a:pt x="916" y="609"/>
                  </a:lnTo>
                  <a:lnTo>
                    <a:pt x="910" y="629"/>
                  </a:lnTo>
                  <a:lnTo>
                    <a:pt x="901" y="649"/>
                  </a:lnTo>
                  <a:lnTo>
                    <a:pt x="901" y="649"/>
                  </a:lnTo>
                  <a:lnTo>
                    <a:pt x="896" y="662"/>
                  </a:lnTo>
                  <a:lnTo>
                    <a:pt x="889" y="675"/>
                  </a:lnTo>
                  <a:lnTo>
                    <a:pt x="873" y="698"/>
                  </a:lnTo>
                  <a:lnTo>
                    <a:pt x="855" y="721"/>
                  </a:lnTo>
                  <a:lnTo>
                    <a:pt x="836" y="742"/>
                  </a:lnTo>
                  <a:lnTo>
                    <a:pt x="814" y="762"/>
                  </a:lnTo>
                  <a:lnTo>
                    <a:pt x="789" y="781"/>
                  </a:lnTo>
                  <a:lnTo>
                    <a:pt x="763" y="799"/>
                  </a:lnTo>
                  <a:lnTo>
                    <a:pt x="735" y="815"/>
                  </a:lnTo>
                  <a:lnTo>
                    <a:pt x="735" y="815"/>
                  </a:lnTo>
                  <a:lnTo>
                    <a:pt x="731" y="830"/>
                  </a:lnTo>
                  <a:lnTo>
                    <a:pt x="731" y="830"/>
                  </a:lnTo>
                  <a:lnTo>
                    <a:pt x="725" y="847"/>
                  </a:lnTo>
                  <a:lnTo>
                    <a:pt x="720" y="864"/>
                  </a:lnTo>
                  <a:lnTo>
                    <a:pt x="720" y="864"/>
                  </a:lnTo>
                  <a:lnTo>
                    <a:pt x="729" y="863"/>
                  </a:lnTo>
                  <a:lnTo>
                    <a:pt x="729" y="863"/>
                  </a:lnTo>
                  <a:lnTo>
                    <a:pt x="769" y="858"/>
                  </a:lnTo>
                  <a:lnTo>
                    <a:pt x="808" y="852"/>
                  </a:lnTo>
                  <a:lnTo>
                    <a:pt x="846" y="845"/>
                  </a:lnTo>
                  <a:lnTo>
                    <a:pt x="865" y="840"/>
                  </a:lnTo>
                  <a:lnTo>
                    <a:pt x="883" y="836"/>
                  </a:lnTo>
                  <a:lnTo>
                    <a:pt x="883" y="836"/>
                  </a:lnTo>
                  <a:lnTo>
                    <a:pt x="910" y="757"/>
                  </a:lnTo>
                  <a:lnTo>
                    <a:pt x="936" y="677"/>
                  </a:lnTo>
                  <a:lnTo>
                    <a:pt x="961" y="598"/>
                  </a:lnTo>
                  <a:lnTo>
                    <a:pt x="984" y="518"/>
                  </a:lnTo>
                  <a:lnTo>
                    <a:pt x="984" y="518"/>
                  </a:lnTo>
                  <a:lnTo>
                    <a:pt x="996" y="480"/>
                  </a:lnTo>
                  <a:lnTo>
                    <a:pt x="1005" y="442"/>
                  </a:lnTo>
                  <a:lnTo>
                    <a:pt x="1005" y="442"/>
                  </a:lnTo>
                  <a:close/>
                  <a:moveTo>
                    <a:pt x="938" y="815"/>
                  </a:moveTo>
                  <a:lnTo>
                    <a:pt x="938" y="815"/>
                  </a:lnTo>
                  <a:lnTo>
                    <a:pt x="955" y="805"/>
                  </a:lnTo>
                  <a:lnTo>
                    <a:pt x="972" y="795"/>
                  </a:lnTo>
                  <a:lnTo>
                    <a:pt x="986" y="782"/>
                  </a:lnTo>
                  <a:lnTo>
                    <a:pt x="1001" y="768"/>
                  </a:lnTo>
                  <a:lnTo>
                    <a:pt x="1001" y="768"/>
                  </a:lnTo>
                  <a:lnTo>
                    <a:pt x="1012" y="755"/>
                  </a:lnTo>
                  <a:lnTo>
                    <a:pt x="1022" y="742"/>
                  </a:lnTo>
                  <a:lnTo>
                    <a:pt x="1031" y="727"/>
                  </a:lnTo>
                  <a:lnTo>
                    <a:pt x="1039" y="712"/>
                  </a:lnTo>
                  <a:lnTo>
                    <a:pt x="1046" y="696"/>
                  </a:lnTo>
                  <a:lnTo>
                    <a:pt x="1050" y="679"/>
                  </a:lnTo>
                  <a:lnTo>
                    <a:pt x="1055" y="661"/>
                  </a:lnTo>
                  <a:lnTo>
                    <a:pt x="1058" y="645"/>
                  </a:lnTo>
                  <a:lnTo>
                    <a:pt x="1059" y="627"/>
                  </a:lnTo>
                  <a:lnTo>
                    <a:pt x="1060" y="608"/>
                  </a:lnTo>
                  <a:lnTo>
                    <a:pt x="1059" y="590"/>
                  </a:lnTo>
                  <a:lnTo>
                    <a:pt x="1058" y="572"/>
                  </a:lnTo>
                  <a:lnTo>
                    <a:pt x="1055" y="553"/>
                  </a:lnTo>
                  <a:lnTo>
                    <a:pt x="1050" y="535"/>
                  </a:lnTo>
                  <a:lnTo>
                    <a:pt x="1045" y="517"/>
                  </a:lnTo>
                  <a:lnTo>
                    <a:pt x="1038" y="499"/>
                  </a:lnTo>
                  <a:lnTo>
                    <a:pt x="1038" y="499"/>
                  </a:lnTo>
                  <a:lnTo>
                    <a:pt x="1028" y="532"/>
                  </a:lnTo>
                  <a:lnTo>
                    <a:pt x="1028" y="532"/>
                  </a:lnTo>
                  <a:lnTo>
                    <a:pt x="985" y="673"/>
                  </a:lnTo>
                  <a:lnTo>
                    <a:pt x="963" y="743"/>
                  </a:lnTo>
                  <a:lnTo>
                    <a:pt x="938" y="815"/>
                  </a:lnTo>
                  <a:lnTo>
                    <a:pt x="938" y="815"/>
                  </a:lnTo>
                  <a:close/>
                  <a:moveTo>
                    <a:pt x="735" y="221"/>
                  </a:moveTo>
                  <a:lnTo>
                    <a:pt x="735" y="221"/>
                  </a:lnTo>
                  <a:lnTo>
                    <a:pt x="730" y="207"/>
                  </a:lnTo>
                  <a:lnTo>
                    <a:pt x="724" y="192"/>
                  </a:lnTo>
                  <a:lnTo>
                    <a:pt x="716" y="178"/>
                  </a:lnTo>
                  <a:lnTo>
                    <a:pt x="707" y="164"/>
                  </a:lnTo>
                  <a:lnTo>
                    <a:pt x="697" y="152"/>
                  </a:lnTo>
                  <a:lnTo>
                    <a:pt x="686" y="141"/>
                  </a:lnTo>
                  <a:lnTo>
                    <a:pt x="674" y="131"/>
                  </a:lnTo>
                  <a:lnTo>
                    <a:pt x="659" y="123"/>
                  </a:lnTo>
                  <a:lnTo>
                    <a:pt x="659" y="123"/>
                  </a:lnTo>
                  <a:lnTo>
                    <a:pt x="647" y="117"/>
                  </a:lnTo>
                  <a:lnTo>
                    <a:pt x="634" y="113"/>
                  </a:lnTo>
                  <a:lnTo>
                    <a:pt x="620" y="111"/>
                  </a:lnTo>
                  <a:lnTo>
                    <a:pt x="607" y="109"/>
                  </a:lnTo>
                  <a:lnTo>
                    <a:pt x="592" y="109"/>
                  </a:lnTo>
                  <a:lnTo>
                    <a:pt x="579" y="112"/>
                  </a:lnTo>
                  <a:lnTo>
                    <a:pt x="565" y="114"/>
                  </a:lnTo>
                  <a:lnTo>
                    <a:pt x="551" y="118"/>
                  </a:lnTo>
                  <a:lnTo>
                    <a:pt x="537" y="123"/>
                  </a:lnTo>
                  <a:lnTo>
                    <a:pt x="523" y="128"/>
                  </a:lnTo>
                  <a:lnTo>
                    <a:pt x="509" y="135"/>
                  </a:lnTo>
                  <a:lnTo>
                    <a:pt x="496" y="143"/>
                  </a:lnTo>
                  <a:lnTo>
                    <a:pt x="469" y="160"/>
                  </a:lnTo>
                  <a:lnTo>
                    <a:pt x="443" y="179"/>
                  </a:lnTo>
                  <a:lnTo>
                    <a:pt x="463" y="180"/>
                  </a:lnTo>
                  <a:lnTo>
                    <a:pt x="463" y="180"/>
                  </a:lnTo>
                  <a:lnTo>
                    <a:pt x="532" y="187"/>
                  </a:lnTo>
                  <a:lnTo>
                    <a:pt x="600" y="196"/>
                  </a:lnTo>
                  <a:lnTo>
                    <a:pt x="634" y="201"/>
                  </a:lnTo>
                  <a:lnTo>
                    <a:pt x="668" y="207"/>
                  </a:lnTo>
                  <a:lnTo>
                    <a:pt x="702" y="214"/>
                  </a:lnTo>
                  <a:lnTo>
                    <a:pt x="735" y="221"/>
                  </a:lnTo>
                  <a:lnTo>
                    <a:pt x="735" y="221"/>
                  </a:lnTo>
                  <a:close/>
                  <a:moveTo>
                    <a:pt x="379" y="172"/>
                  </a:moveTo>
                  <a:lnTo>
                    <a:pt x="379" y="172"/>
                  </a:lnTo>
                  <a:lnTo>
                    <a:pt x="406" y="149"/>
                  </a:lnTo>
                  <a:lnTo>
                    <a:pt x="433" y="128"/>
                  </a:lnTo>
                  <a:lnTo>
                    <a:pt x="459" y="112"/>
                  </a:lnTo>
                  <a:lnTo>
                    <a:pt x="485" y="96"/>
                  </a:lnTo>
                  <a:lnTo>
                    <a:pt x="509" y="85"/>
                  </a:lnTo>
                  <a:lnTo>
                    <a:pt x="534" y="75"/>
                  </a:lnTo>
                  <a:lnTo>
                    <a:pt x="558" y="68"/>
                  </a:lnTo>
                  <a:lnTo>
                    <a:pt x="581" y="65"/>
                  </a:lnTo>
                  <a:lnTo>
                    <a:pt x="575" y="62"/>
                  </a:lnTo>
                  <a:lnTo>
                    <a:pt x="575" y="62"/>
                  </a:lnTo>
                  <a:lnTo>
                    <a:pt x="556" y="56"/>
                  </a:lnTo>
                  <a:lnTo>
                    <a:pt x="536" y="50"/>
                  </a:lnTo>
                  <a:lnTo>
                    <a:pt x="517" y="47"/>
                  </a:lnTo>
                  <a:lnTo>
                    <a:pt x="507" y="46"/>
                  </a:lnTo>
                  <a:lnTo>
                    <a:pt x="497" y="46"/>
                  </a:lnTo>
                  <a:lnTo>
                    <a:pt x="497" y="46"/>
                  </a:lnTo>
                  <a:lnTo>
                    <a:pt x="488" y="46"/>
                  </a:lnTo>
                  <a:lnTo>
                    <a:pt x="478" y="48"/>
                  </a:lnTo>
                  <a:lnTo>
                    <a:pt x="468" y="50"/>
                  </a:lnTo>
                  <a:lnTo>
                    <a:pt x="458" y="53"/>
                  </a:lnTo>
                  <a:lnTo>
                    <a:pt x="446" y="57"/>
                  </a:lnTo>
                  <a:lnTo>
                    <a:pt x="436" y="62"/>
                  </a:lnTo>
                  <a:lnTo>
                    <a:pt x="414" y="75"/>
                  </a:lnTo>
                  <a:lnTo>
                    <a:pt x="414" y="75"/>
                  </a:lnTo>
                  <a:lnTo>
                    <a:pt x="401" y="85"/>
                  </a:lnTo>
                  <a:lnTo>
                    <a:pt x="387" y="95"/>
                  </a:lnTo>
                  <a:lnTo>
                    <a:pt x="374" y="105"/>
                  </a:lnTo>
                  <a:lnTo>
                    <a:pt x="361" y="116"/>
                  </a:lnTo>
                  <a:lnTo>
                    <a:pt x="350" y="128"/>
                  </a:lnTo>
                  <a:lnTo>
                    <a:pt x="339" y="141"/>
                  </a:lnTo>
                  <a:lnTo>
                    <a:pt x="319" y="167"/>
                  </a:lnTo>
                  <a:lnTo>
                    <a:pt x="379" y="172"/>
                  </a:lnTo>
                  <a:close/>
                  <a:moveTo>
                    <a:pt x="746" y="317"/>
                  </a:moveTo>
                  <a:lnTo>
                    <a:pt x="746" y="317"/>
                  </a:lnTo>
                  <a:lnTo>
                    <a:pt x="746" y="300"/>
                  </a:lnTo>
                  <a:lnTo>
                    <a:pt x="746" y="283"/>
                  </a:lnTo>
                  <a:lnTo>
                    <a:pt x="746" y="283"/>
                  </a:lnTo>
                  <a:lnTo>
                    <a:pt x="744" y="272"/>
                  </a:lnTo>
                  <a:lnTo>
                    <a:pt x="744" y="272"/>
                  </a:lnTo>
                  <a:lnTo>
                    <a:pt x="710" y="262"/>
                  </a:lnTo>
                  <a:lnTo>
                    <a:pt x="675" y="254"/>
                  </a:lnTo>
                  <a:lnTo>
                    <a:pt x="639" y="247"/>
                  </a:lnTo>
                  <a:lnTo>
                    <a:pt x="603" y="242"/>
                  </a:lnTo>
                  <a:lnTo>
                    <a:pt x="566" y="237"/>
                  </a:lnTo>
                  <a:lnTo>
                    <a:pt x="530" y="233"/>
                  </a:lnTo>
                  <a:lnTo>
                    <a:pt x="459" y="226"/>
                  </a:lnTo>
                  <a:lnTo>
                    <a:pt x="395" y="219"/>
                  </a:lnTo>
                  <a:lnTo>
                    <a:pt x="395" y="219"/>
                  </a:lnTo>
                  <a:lnTo>
                    <a:pt x="387" y="226"/>
                  </a:lnTo>
                  <a:lnTo>
                    <a:pt x="387" y="226"/>
                  </a:lnTo>
                  <a:lnTo>
                    <a:pt x="357" y="256"/>
                  </a:lnTo>
                  <a:lnTo>
                    <a:pt x="327" y="287"/>
                  </a:lnTo>
                  <a:lnTo>
                    <a:pt x="296" y="322"/>
                  </a:lnTo>
                  <a:lnTo>
                    <a:pt x="283" y="339"/>
                  </a:lnTo>
                  <a:lnTo>
                    <a:pt x="269" y="357"/>
                  </a:lnTo>
                  <a:lnTo>
                    <a:pt x="256" y="376"/>
                  </a:lnTo>
                  <a:lnTo>
                    <a:pt x="244" y="394"/>
                  </a:lnTo>
                  <a:lnTo>
                    <a:pt x="234" y="413"/>
                  </a:lnTo>
                  <a:lnTo>
                    <a:pt x="224" y="433"/>
                  </a:lnTo>
                  <a:lnTo>
                    <a:pt x="215" y="452"/>
                  </a:lnTo>
                  <a:lnTo>
                    <a:pt x="207" y="472"/>
                  </a:lnTo>
                  <a:lnTo>
                    <a:pt x="201" y="492"/>
                  </a:lnTo>
                  <a:lnTo>
                    <a:pt x="197" y="514"/>
                  </a:lnTo>
                  <a:lnTo>
                    <a:pt x="197" y="514"/>
                  </a:lnTo>
                  <a:lnTo>
                    <a:pt x="209" y="565"/>
                  </a:lnTo>
                  <a:lnTo>
                    <a:pt x="222" y="618"/>
                  </a:lnTo>
                  <a:lnTo>
                    <a:pt x="237" y="669"/>
                  </a:lnTo>
                  <a:lnTo>
                    <a:pt x="254" y="720"/>
                  </a:lnTo>
                  <a:lnTo>
                    <a:pt x="254" y="720"/>
                  </a:lnTo>
                  <a:lnTo>
                    <a:pt x="265" y="732"/>
                  </a:lnTo>
                  <a:lnTo>
                    <a:pt x="277" y="744"/>
                  </a:lnTo>
                  <a:lnTo>
                    <a:pt x="290" y="755"/>
                  </a:lnTo>
                  <a:lnTo>
                    <a:pt x="303" y="765"/>
                  </a:lnTo>
                  <a:lnTo>
                    <a:pt x="318" y="776"/>
                  </a:lnTo>
                  <a:lnTo>
                    <a:pt x="332" y="785"/>
                  </a:lnTo>
                  <a:lnTo>
                    <a:pt x="348" y="792"/>
                  </a:lnTo>
                  <a:lnTo>
                    <a:pt x="364" y="800"/>
                  </a:lnTo>
                  <a:lnTo>
                    <a:pt x="364" y="800"/>
                  </a:lnTo>
                  <a:lnTo>
                    <a:pt x="380" y="806"/>
                  </a:lnTo>
                  <a:lnTo>
                    <a:pt x="396" y="811"/>
                  </a:lnTo>
                  <a:lnTo>
                    <a:pt x="413" y="816"/>
                  </a:lnTo>
                  <a:lnTo>
                    <a:pt x="430" y="820"/>
                  </a:lnTo>
                  <a:lnTo>
                    <a:pt x="446" y="823"/>
                  </a:lnTo>
                  <a:lnTo>
                    <a:pt x="464" y="825"/>
                  </a:lnTo>
                  <a:lnTo>
                    <a:pt x="482" y="826"/>
                  </a:lnTo>
                  <a:lnTo>
                    <a:pt x="500" y="827"/>
                  </a:lnTo>
                  <a:lnTo>
                    <a:pt x="518" y="827"/>
                  </a:lnTo>
                  <a:lnTo>
                    <a:pt x="536" y="826"/>
                  </a:lnTo>
                  <a:lnTo>
                    <a:pt x="555" y="824"/>
                  </a:lnTo>
                  <a:lnTo>
                    <a:pt x="573" y="821"/>
                  </a:lnTo>
                  <a:lnTo>
                    <a:pt x="592" y="818"/>
                  </a:lnTo>
                  <a:lnTo>
                    <a:pt x="611" y="814"/>
                  </a:lnTo>
                  <a:lnTo>
                    <a:pt x="629" y="808"/>
                  </a:lnTo>
                  <a:lnTo>
                    <a:pt x="648" y="802"/>
                  </a:lnTo>
                  <a:lnTo>
                    <a:pt x="648" y="802"/>
                  </a:lnTo>
                  <a:lnTo>
                    <a:pt x="673" y="793"/>
                  </a:lnTo>
                  <a:lnTo>
                    <a:pt x="696" y="783"/>
                  </a:lnTo>
                  <a:lnTo>
                    <a:pt x="696" y="783"/>
                  </a:lnTo>
                  <a:lnTo>
                    <a:pt x="701" y="765"/>
                  </a:lnTo>
                  <a:lnTo>
                    <a:pt x="703" y="746"/>
                  </a:lnTo>
                  <a:lnTo>
                    <a:pt x="707" y="708"/>
                  </a:lnTo>
                  <a:lnTo>
                    <a:pt x="711" y="670"/>
                  </a:lnTo>
                  <a:lnTo>
                    <a:pt x="713" y="630"/>
                  </a:lnTo>
                  <a:lnTo>
                    <a:pt x="713" y="630"/>
                  </a:lnTo>
                  <a:lnTo>
                    <a:pt x="704" y="650"/>
                  </a:lnTo>
                  <a:lnTo>
                    <a:pt x="704" y="650"/>
                  </a:lnTo>
                  <a:lnTo>
                    <a:pt x="697" y="664"/>
                  </a:lnTo>
                  <a:lnTo>
                    <a:pt x="690" y="677"/>
                  </a:lnTo>
                  <a:lnTo>
                    <a:pt x="682" y="689"/>
                  </a:lnTo>
                  <a:lnTo>
                    <a:pt x="674" y="702"/>
                  </a:lnTo>
                  <a:lnTo>
                    <a:pt x="665" y="713"/>
                  </a:lnTo>
                  <a:lnTo>
                    <a:pt x="656" y="724"/>
                  </a:lnTo>
                  <a:lnTo>
                    <a:pt x="646" y="734"/>
                  </a:lnTo>
                  <a:lnTo>
                    <a:pt x="636" y="743"/>
                  </a:lnTo>
                  <a:lnTo>
                    <a:pt x="626" y="752"/>
                  </a:lnTo>
                  <a:lnTo>
                    <a:pt x="615" y="760"/>
                  </a:lnTo>
                  <a:lnTo>
                    <a:pt x="603" y="768"/>
                  </a:lnTo>
                  <a:lnTo>
                    <a:pt x="592" y="774"/>
                  </a:lnTo>
                  <a:lnTo>
                    <a:pt x="581" y="780"/>
                  </a:lnTo>
                  <a:lnTo>
                    <a:pt x="569" y="785"/>
                  </a:lnTo>
                  <a:lnTo>
                    <a:pt x="556" y="789"/>
                  </a:lnTo>
                  <a:lnTo>
                    <a:pt x="544" y="792"/>
                  </a:lnTo>
                  <a:lnTo>
                    <a:pt x="544" y="792"/>
                  </a:lnTo>
                  <a:lnTo>
                    <a:pt x="528" y="796"/>
                  </a:lnTo>
                  <a:lnTo>
                    <a:pt x="513" y="797"/>
                  </a:lnTo>
                  <a:lnTo>
                    <a:pt x="497" y="797"/>
                  </a:lnTo>
                  <a:lnTo>
                    <a:pt x="481" y="796"/>
                  </a:lnTo>
                  <a:lnTo>
                    <a:pt x="466" y="793"/>
                  </a:lnTo>
                  <a:lnTo>
                    <a:pt x="450" y="790"/>
                  </a:lnTo>
                  <a:lnTo>
                    <a:pt x="435" y="785"/>
                  </a:lnTo>
                  <a:lnTo>
                    <a:pt x="420" y="779"/>
                  </a:lnTo>
                  <a:lnTo>
                    <a:pt x="406" y="772"/>
                  </a:lnTo>
                  <a:lnTo>
                    <a:pt x="392" y="763"/>
                  </a:lnTo>
                  <a:lnTo>
                    <a:pt x="378" y="754"/>
                  </a:lnTo>
                  <a:lnTo>
                    <a:pt x="366" y="744"/>
                  </a:lnTo>
                  <a:lnTo>
                    <a:pt x="355" y="733"/>
                  </a:lnTo>
                  <a:lnTo>
                    <a:pt x="345" y="721"/>
                  </a:lnTo>
                  <a:lnTo>
                    <a:pt x="334" y="708"/>
                  </a:lnTo>
                  <a:lnTo>
                    <a:pt x="325" y="694"/>
                  </a:lnTo>
                  <a:lnTo>
                    <a:pt x="325" y="694"/>
                  </a:lnTo>
                  <a:lnTo>
                    <a:pt x="319" y="680"/>
                  </a:lnTo>
                  <a:lnTo>
                    <a:pt x="313" y="666"/>
                  </a:lnTo>
                  <a:lnTo>
                    <a:pt x="309" y="651"/>
                  </a:lnTo>
                  <a:lnTo>
                    <a:pt x="304" y="636"/>
                  </a:lnTo>
                  <a:lnTo>
                    <a:pt x="302" y="621"/>
                  </a:lnTo>
                  <a:lnTo>
                    <a:pt x="300" y="605"/>
                  </a:lnTo>
                  <a:lnTo>
                    <a:pt x="300" y="589"/>
                  </a:lnTo>
                  <a:lnTo>
                    <a:pt x="301" y="573"/>
                  </a:lnTo>
                  <a:lnTo>
                    <a:pt x="302" y="557"/>
                  </a:lnTo>
                  <a:lnTo>
                    <a:pt x="305" y="542"/>
                  </a:lnTo>
                  <a:lnTo>
                    <a:pt x="309" y="526"/>
                  </a:lnTo>
                  <a:lnTo>
                    <a:pt x="313" y="511"/>
                  </a:lnTo>
                  <a:lnTo>
                    <a:pt x="320" y="497"/>
                  </a:lnTo>
                  <a:lnTo>
                    <a:pt x="327" y="482"/>
                  </a:lnTo>
                  <a:lnTo>
                    <a:pt x="334" y="469"/>
                  </a:lnTo>
                  <a:lnTo>
                    <a:pt x="343" y="455"/>
                  </a:lnTo>
                  <a:lnTo>
                    <a:pt x="343" y="455"/>
                  </a:lnTo>
                  <a:lnTo>
                    <a:pt x="350" y="446"/>
                  </a:lnTo>
                  <a:lnTo>
                    <a:pt x="360" y="437"/>
                  </a:lnTo>
                  <a:lnTo>
                    <a:pt x="365" y="434"/>
                  </a:lnTo>
                  <a:lnTo>
                    <a:pt x="370" y="430"/>
                  </a:lnTo>
                  <a:lnTo>
                    <a:pt x="377" y="427"/>
                  </a:lnTo>
                  <a:lnTo>
                    <a:pt x="385" y="425"/>
                  </a:lnTo>
                  <a:lnTo>
                    <a:pt x="385" y="425"/>
                  </a:lnTo>
                  <a:lnTo>
                    <a:pt x="393" y="424"/>
                  </a:lnTo>
                  <a:lnTo>
                    <a:pt x="401" y="424"/>
                  </a:lnTo>
                  <a:lnTo>
                    <a:pt x="408" y="425"/>
                  </a:lnTo>
                  <a:lnTo>
                    <a:pt x="415" y="427"/>
                  </a:lnTo>
                  <a:lnTo>
                    <a:pt x="429" y="433"/>
                  </a:lnTo>
                  <a:lnTo>
                    <a:pt x="439" y="439"/>
                  </a:lnTo>
                  <a:lnTo>
                    <a:pt x="474" y="460"/>
                  </a:lnTo>
                  <a:lnTo>
                    <a:pt x="474" y="460"/>
                  </a:lnTo>
                  <a:lnTo>
                    <a:pt x="486" y="442"/>
                  </a:lnTo>
                  <a:lnTo>
                    <a:pt x="498" y="425"/>
                  </a:lnTo>
                  <a:lnTo>
                    <a:pt x="511" y="408"/>
                  </a:lnTo>
                  <a:lnTo>
                    <a:pt x="525" y="394"/>
                  </a:lnTo>
                  <a:lnTo>
                    <a:pt x="539" y="379"/>
                  </a:lnTo>
                  <a:lnTo>
                    <a:pt x="555" y="367"/>
                  </a:lnTo>
                  <a:lnTo>
                    <a:pt x="571" y="356"/>
                  </a:lnTo>
                  <a:lnTo>
                    <a:pt x="588" y="346"/>
                  </a:lnTo>
                  <a:lnTo>
                    <a:pt x="588" y="346"/>
                  </a:lnTo>
                  <a:lnTo>
                    <a:pt x="607" y="336"/>
                  </a:lnTo>
                  <a:lnTo>
                    <a:pt x="626" y="328"/>
                  </a:lnTo>
                  <a:lnTo>
                    <a:pt x="646" y="322"/>
                  </a:lnTo>
                  <a:lnTo>
                    <a:pt x="666" y="318"/>
                  </a:lnTo>
                  <a:lnTo>
                    <a:pt x="686" y="315"/>
                  </a:lnTo>
                  <a:lnTo>
                    <a:pt x="706" y="314"/>
                  </a:lnTo>
                  <a:lnTo>
                    <a:pt x="725" y="314"/>
                  </a:lnTo>
                  <a:lnTo>
                    <a:pt x="746" y="317"/>
                  </a:lnTo>
                  <a:lnTo>
                    <a:pt x="746" y="317"/>
                  </a:lnTo>
                  <a:close/>
                  <a:moveTo>
                    <a:pt x="748" y="755"/>
                  </a:moveTo>
                  <a:lnTo>
                    <a:pt x="748" y="755"/>
                  </a:lnTo>
                  <a:lnTo>
                    <a:pt x="767" y="742"/>
                  </a:lnTo>
                  <a:lnTo>
                    <a:pt x="784" y="729"/>
                  </a:lnTo>
                  <a:lnTo>
                    <a:pt x="800" y="714"/>
                  </a:lnTo>
                  <a:lnTo>
                    <a:pt x="815" y="698"/>
                  </a:lnTo>
                  <a:lnTo>
                    <a:pt x="828" y="683"/>
                  </a:lnTo>
                  <a:lnTo>
                    <a:pt x="841" y="666"/>
                  </a:lnTo>
                  <a:lnTo>
                    <a:pt x="851" y="649"/>
                  </a:lnTo>
                  <a:lnTo>
                    <a:pt x="861" y="631"/>
                  </a:lnTo>
                  <a:lnTo>
                    <a:pt x="861" y="631"/>
                  </a:lnTo>
                  <a:lnTo>
                    <a:pt x="867" y="617"/>
                  </a:lnTo>
                  <a:lnTo>
                    <a:pt x="871" y="601"/>
                  </a:lnTo>
                  <a:lnTo>
                    <a:pt x="876" y="585"/>
                  </a:lnTo>
                  <a:lnTo>
                    <a:pt x="878" y="568"/>
                  </a:lnTo>
                  <a:lnTo>
                    <a:pt x="879" y="552"/>
                  </a:lnTo>
                  <a:lnTo>
                    <a:pt x="880" y="535"/>
                  </a:lnTo>
                  <a:lnTo>
                    <a:pt x="879" y="518"/>
                  </a:lnTo>
                  <a:lnTo>
                    <a:pt x="877" y="501"/>
                  </a:lnTo>
                  <a:lnTo>
                    <a:pt x="873" y="484"/>
                  </a:lnTo>
                  <a:lnTo>
                    <a:pt x="868" y="469"/>
                  </a:lnTo>
                  <a:lnTo>
                    <a:pt x="862" y="453"/>
                  </a:lnTo>
                  <a:lnTo>
                    <a:pt x="854" y="439"/>
                  </a:lnTo>
                  <a:lnTo>
                    <a:pt x="845" y="425"/>
                  </a:lnTo>
                  <a:lnTo>
                    <a:pt x="834" y="412"/>
                  </a:lnTo>
                  <a:lnTo>
                    <a:pt x="823" y="399"/>
                  </a:lnTo>
                  <a:lnTo>
                    <a:pt x="809" y="389"/>
                  </a:lnTo>
                  <a:lnTo>
                    <a:pt x="809" y="389"/>
                  </a:lnTo>
                  <a:lnTo>
                    <a:pt x="797" y="381"/>
                  </a:lnTo>
                  <a:lnTo>
                    <a:pt x="786" y="375"/>
                  </a:lnTo>
                  <a:lnTo>
                    <a:pt x="786" y="375"/>
                  </a:lnTo>
                  <a:lnTo>
                    <a:pt x="777" y="432"/>
                  </a:lnTo>
                  <a:lnTo>
                    <a:pt x="777" y="432"/>
                  </a:lnTo>
                  <a:lnTo>
                    <a:pt x="771" y="465"/>
                  </a:lnTo>
                  <a:lnTo>
                    <a:pt x="767" y="498"/>
                  </a:lnTo>
                  <a:lnTo>
                    <a:pt x="767" y="498"/>
                  </a:lnTo>
                  <a:lnTo>
                    <a:pt x="763" y="527"/>
                  </a:lnTo>
                  <a:lnTo>
                    <a:pt x="761" y="557"/>
                  </a:lnTo>
                  <a:lnTo>
                    <a:pt x="759" y="615"/>
                  </a:lnTo>
                  <a:lnTo>
                    <a:pt x="759" y="615"/>
                  </a:lnTo>
                  <a:lnTo>
                    <a:pt x="755" y="686"/>
                  </a:lnTo>
                  <a:lnTo>
                    <a:pt x="752" y="721"/>
                  </a:lnTo>
                  <a:lnTo>
                    <a:pt x="748" y="755"/>
                  </a:lnTo>
                  <a:lnTo>
                    <a:pt x="748" y="755"/>
                  </a:lnTo>
                  <a:close/>
                  <a:moveTo>
                    <a:pt x="732" y="423"/>
                  </a:moveTo>
                  <a:lnTo>
                    <a:pt x="732" y="423"/>
                  </a:lnTo>
                  <a:lnTo>
                    <a:pt x="738" y="393"/>
                  </a:lnTo>
                  <a:lnTo>
                    <a:pt x="741" y="361"/>
                  </a:lnTo>
                  <a:lnTo>
                    <a:pt x="741" y="361"/>
                  </a:lnTo>
                  <a:lnTo>
                    <a:pt x="725" y="359"/>
                  </a:lnTo>
                  <a:lnTo>
                    <a:pt x="709" y="359"/>
                  </a:lnTo>
                  <a:lnTo>
                    <a:pt x="692" y="359"/>
                  </a:lnTo>
                  <a:lnTo>
                    <a:pt x="675" y="361"/>
                  </a:lnTo>
                  <a:lnTo>
                    <a:pt x="658" y="366"/>
                  </a:lnTo>
                  <a:lnTo>
                    <a:pt x="641" y="370"/>
                  </a:lnTo>
                  <a:lnTo>
                    <a:pt x="626" y="377"/>
                  </a:lnTo>
                  <a:lnTo>
                    <a:pt x="610" y="385"/>
                  </a:lnTo>
                  <a:lnTo>
                    <a:pt x="610" y="385"/>
                  </a:lnTo>
                  <a:lnTo>
                    <a:pt x="595" y="394"/>
                  </a:lnTo>
                  <a:lnTo>
                    <a:pt x="582" y="403"/>
                  </a:lnTo>
                  <a:lnTo>
                    <a:pt x="570" y="414"/>
                  </a:lnTo>
                  <a:lnTo>
                    <a:pt x="556" y="426"/>
                  </a:lnTo>
                  <a:lnTo>
                    <a:pt x="545" y="439"/>
                  </a:lnTo>
                  <a:lnTo>
                    <a:pt x="534" y="452"/>
                  </a:lnTo>
                  <a:lnTo>
                    <a:pt x="524" y="467"/>
                  </a:lnTo>
                  <a:lnTo>
                    <a:pt x="514" y="482"/>
                  </a:lnTo>
                  <a:lnTo>
                    <a:pt x="637" y="554"/>
                  </a:lnTo>
                  <a:lnTo>
                    <a:pt x="637" y="554"/>
                  </a:lnTo>
                  <a:lnTo>
                    <a:pt x="641" y="557"/>
                  </a:lnTo>
                  <a:lnTo>
                    <a:pt x="645" y="562"/>
                  </a:lnTo>
                  <a:lnTo>
                    <a:pt x="647" y="566"/>
                  </a:lnTo>
                  <a:lnTo>
                    <a:pt x="648" y="571"/>
                  </a:lnTo>
                  <a:lnTo>
                    <a:pt x="648" y="571"/>
                  </a:lnTo>
                  <a:lnTo>
                    <a:pt x="648" y="576"/>
                  </a:lnTo>
                  <a:lnTo>
                    <a:pt x="647" y="582"/>
                  </a:lnTo>
                  <a:lnTo>
                    <a:pt x="645" y="586"/>
                  </a:lnTo>
                  <a:lnTo>
                    <a:pt x="641" y="591"/>
                  </a:lnTo>
                  <a:lnTo>
                    <a:pt x="641" y="591"/>
                  </a:lnTo>
                  <a:lnTo>
                    <a:pt x="621" y="609"/>
                  </a:lnTo>
                  <a:lnTo>
                    <a:pt x="610" y="619"/>
                  </a:lnTo>
                  <a:lnTo>
                    <a:pt x="599" y="628"/>
                  </a:lnTo>
                  <a:lnTo>
                    <a:pt x="586" y="637"/>
                  </a:lnTo>
                  <a:lnTo>
                    <a:pt x="573" y="643"/>
                  </a:lnTo>
                  <a:lnTo>
                    <a:pt x="558" y="650"/>
                  </a:lnTo>
                  <a:lnTo>
                    <a:pt x="544" y="655"/>
                  </a:lnTo>
                  <a:lnTo>
                    <a:pt x="544" y="655"/>
                  </a:lnTo>
                  <a:lnTo>
                    <a:pt x="534" y="656"/>
                  </a:lnTo>
                  <a:lnTo>
                    <a:pt x="524" y="657"/>
                  </a:lnTo>
                  <a:lnTo>
                    <a:pt x="514" y="657"/>
                  </a:lnTo>
                  <a:lnTo>
                    <a:pt x="504" y="655"/>
                  </a:lnTo>
                  <a:lnTo>
                    <a:pt x="494" y="652"/>
                  </a:lnTo>
                  <a:lnTo>
                    <a:pt x="483" y="649"/>
                  </a:lnTo>
                  <a:lnTo>
                    <a:pt x="474" y="646"/>
                  </a:lnTo>
                  <a:lnTo>
                    <a:pt x="467" y="640"/>
                  </a:lnTo>
                  <a:lnTo>
                    <a:pt x="467" y="640"/>
                  </a:lnTo>
                  <a:lnTo>
                    <a:pt x="460" y="636"/>
                  </a:lnTo>
                  <a:lnTo>
                    <a:pt x="454" y="630"/>
                  </a:lnTo>
                  <a:lnTo>
                    <a:pt x="449" y="624"/>
                  </a:lnTo>
                  <a:lnTo>
                    <a:pt x="444" y="619"/>
                  </a:lnTo>
                  <a:lnTo>
                    <a:pt x="440" y="612"/>
                  </a:lnTo>
                  <a:lnTo>
                    <a:pt x="438" y="605"/>
                  </a:lnTo>
                  <a:lnTo>
                    <a:pt x="435" y="599"/>
                  </a:lnTo>
                  <a:lnTo>
                    <a:pt x="433" y="591"/>
                  </a:lnTo>
                  <a:lnTo>
                    <a:pt x="433" y="591"/>
                  </a:lnTo>
                  <a:lnTo>
                    <a:pt x="432" y="579"/>
                  </a:lnTo>
                  <a:lnTo>
                    <a:pt x="433" y="566"/>
                  </a:lnTo>
                  <a:lnTo>
                    <a:pt x="435" y="554"/>
                  </a:lnTo>
                  <a:lnTo>
                    <a:pt x="439" y="542"/>
                  </a:lnTo>
                  <a:lnTo>
                    <a:pt x="439" y="542"/>
                  </a:lnTo>
                  <a:lnTo>
                    <a:pt x="445" y="520"/>
                  </a:lnTo>
                  <a:lnTo>
                    <a:pt x="454" y="500"/>
                  </a:lnTo>
                  <a:lnTo>
                    <a:pt x="416" y="478"/>
                  </a:lnTo>
                  <a:lnTo>
                    <a:pt x="416" y="478"/>
                  </a:lnTo>
                  <a:lnTo>
                    <a:pt x="405" y="472"/>
                  </a:lnTo>
                  <a:lnTo>
                    <a:pt x="398" y="470"/>
                  </a:lnTo>
                  <a:lnTo>
                    <a:pt x="394" y="470"/>
                  </a:lnTo>
                  <a:lnTo>
                    <a:pt x="394" y="470"/>
                  </a:lnTo>
                  <a:lnTo>
                    <a:pt x="390" y="471"/>
                  </a:lnTo>
                  <a:lnTo>
                    <a:pt x="388" y="473"/>
                  </a:lnTo>
                  <a:lnTo>
                    <a:pt x="380" y="482"/>
                  </a:lnTo>
                  <a:lnTo>
                    <a:pt x="380" y="482"/>
                  </a:lnTo>
                  <a:lnTo>
                    <a:pt x="373" y="492"/>
                  </a:lnTo>
                  <a:lnTo>
                    <a:pt x="367" y="504"/>
                  </a:lnTo>
                  <a:lnTo>
                    <a:pt x="361" y="515"/>
                  </a:lnTo>
                  <a:lnTo>
                    <a:pt x="356" y="527"/>
                  </a:lnTo>
                  <a:lnTo>
                    <a:pt x="352" y="539"/>
                  </a:lnTo>
                  <a:lnTo>
                    <a:pt x="349" y="552"/>
                  </a:lnTo>
                  <a:lnTo>
                    <a:pt x="347" y="564"/>
                  </a:lnTo>
                  <a:lnTo>
                    <a:pt x="346" y="576"/>
                  </a:lnTo>
                  <a:lnTo>
                    <a:pt x="345" y="589"/>
                  </a:lnTo>
                  <a:lnTo>
                    <a:pt x="346" y="601"/>
                  </a:lnTo>
                  <a:lnTo>
                    <a:pt x="347" y="613"/>
                  </a:lnTo>
                  <a:lnTo>
                    <a:pt x="349" y="626"/>
                  </a:lnTo>
                  <a:lnTo>
                    <a:pt x="351" y="638"/>
                  </a:lnTo>
                  <a:lnTo>
                    <a:pt x="356" y="649"/>
                  </a:lnTo>
                  <a:lnTo>
                    <a:pt x="360" y="661"/>
                  </a:lnTo>
                  <a:lnTo>
                    <a:pt x="366" y="671"/>
                  </a:lnTo>
                  <a:lnTo>
                    <a:pt x="366" y="671"/>
                  </a:lnTo>
                  <a:lnTo>
                    <a:pt x="373" y="683"/>
                  </a:lnTo>
                  <a:lnTo>
                    <a:pt x="379" y="693"/>
                  </a:lnTo>
                  <a:lnTo>
                    <a:pt x="388" y="702"/>
                  </a:lnTo>
                  <a:lnTo>
                    <a:pt x="397" y="711"/>
                  </a:lnTo>
                  <a:lnTo>
                    <a:pt x="406" y="718"/>
                  </a:lnTo>
                  <a:lnTo>
                    <a:pt x="416" y="726"/>
                  </a:lnTo>
                  <a:lnTo>
                    <a:pt x="427" y="732"/>
                  </a:lnTo>
                  <a:lnTo>
                    <a:pt x="439" y="737"/>
                  </a:lnTo>
                  <a:lnTo>
                    <a:pt x="450" y="742"/>
                  </a:lnTo>
                  <a:lnTo>
                    <a:pt x="461" y="746"/>
                  </a:lnTo>
                  <a:lnTo>
                    <a:pt x="473" y="749"/>
                  </a:lnTo>
                  <a:lnTo>
                    <a:pt x="486" y="751"/>
                  </a:lnTo>
                  <a:lnTo>
                    <a:pt x="498" y="752"/>
                  </a:lnTo>
                  <a:lnTo>
                    <a:pt x="510" y="752"/>
                  </a:lnTo>
                  <a:lnTo>
                    <a:pt x="522" y="751"/>
                  </a:lnTo>
                  <a:lnTo>
                    <a:pt x="534" y="749"/>
                  </a:lnTo>
                  <a:lnTo>
                    <a:pt x="534" y="749"/>
                  </a:lnTo>
                  <a:lnTo>
                    <a:pt x="544" y="745"/>
                  </a:lnTo>
                  <a:lnTo>
                    <a:pt x="553" y="742"/>
                  </a:lnTo>
                  <a:lnTo>
                    <a:pt x="563" y="739"/>
                  </a:lnTo>
                  <a:lnTo>
                    <a:pt x="572" y="733"/>
                  </a:lnTo>
                  <a:lnTo>
                    <a:pt x="590" y="722"/>
                  </a:lnTo>
                  <a:lnTo>
                    <a:pt x="607" y="708"/>
                  </a:lnTo>
                  <a:lnTo>
                    <a:pt x="623" y="692"/>
                  </a:lnTo>
                  <a:lnTo>
                    <a:pt x="638" y="674"/>
                  </a:lnTo>
                  <a:lnTo>
                    <a:pt x="651" y="654"/>
                  </a:lnTo>
                  <a:lnTo>
                    <a:pt x="663" y="631"/>
                  </a:lnTo>
                  <a:lnTo>
                    <a:pt x="663" y="631"/>
                  </a:lnTo>
                  <a:lnTo>
                    <a:pt x="673" y="609"/>
                  </a:lnTo>
                  <a:lnTo>
                    <a:pt x="681" y="586"/>
                  </a:lnTo>
                  <a:lnTo>
                    <a:pt x="687" y="563"/>
                  </a:lnTo>
                  <a:lnTo>
                    <a:pt x="693" y="539"/>
                  </a:lnTo>
                  <a:lnTo>
                    <a:pt x="697" y="515"/>
                  </a:lnTo>
                  <a:lnTo>
                    <a:pt x="702" y="491"/>
                  </a:lnTo>
                  <a:lnTo>
                    <a:pt x="709" y="443"/>
                  </a:lnTo>
                  <a:lnTo>
                    <a:pt x="709" y="443"/>
                  </a:lnTo>
                  <a:lnTo>
                    <a:pt x="710" y="439"/>
                  </a:lnTo>
                  <a:lnTo>
                    <a:pt x="711" y="435"/>
                  </a:lnTo>
                  <a:lnTo>
                    <a:pt x="713" y="432"/>
                  </a:lnTo>
                  <a:lnTo>
                    <a:pt x="716" y="429"/>
                  </a:lnTo>
                  <a:lnTo>
                    <a:pt x="720" y="426"/>
                  </a:lnTo>
                  <a:lnTo>
                    <a:pt x="724" y="424"/>
                  </a:lnTo>
                  <a:lnTo>
                    <a:pt x="728" y="424"/>
                  </a:lnTo>
                  <a:lnTo>
                    <a:pt x="732" y="423"/>
                  </a:lnTo>
                  <a:lnTo>
                    <a:pt x="732" y="423"/>
                  </a:lnTo>
                  <a:close/>
                  <a:moveTo>
                    <a:pt x="226" y="339"/>
                  </a:moveTo>
                  <a:lnTo>
                    <a:pt x="226" y="339"/>
                  </a:lnTo>
                  <a:lnTo>
                    <a:pt x="252" y="305"/>
                  </a:lnTo>
                  <a:lnTo>
                    <a:pt x="278" y="273"/>
                  </a:lnTo>
                  <a:lnTo>
                    <a:pt x="306" y="243"/>
                  </a:lnTo>
                  <a:lnTo>
                    <a:pt x="336" y="214"/>
                  </a:lnTo>
                  <a:lnTo>
                    <a:pt x="290" y="209"/>
                  </a:lnTo>
                  <a:lnTo>
                    <a:pt x="290" y="209"/>
                  </a:lnTo>
                  <a:lnTo>
                    <a:pt x="273" y="239"/>
                  </a:lnTo>
                  <a:lnTo>
                    <a:pt x="256" y="272"/>
                  </a:lnTo>
                  <a:lnTo>
                    <a:pt x="241" y="305"/>
                  </a:lnTo>
                  <a:lnTo>
                    <a:pt x="226" y="339"/>
                  </a:lnTo>
                  <a:lnTo>
                    <a:pt x="226" y="339"/>
                  </a:lnTo>
                  <a:close/>
                  <a:moveTo>
                    <a:pt x="483" y="595"/>
                  </a:moveTo>
                  <a:lnTo>
                    <a:pt x="483" y="595"/>
                  </a:lnTo>
                  <a:lnTo>
                    <a:pt x="487" y="600"/>
                  </a:lnTo>
                  <a:lnTo>
                    <a:pt x="491" y="603"/>
                  </a:lnTo>
                  <a:lnTo>
                    <a:pt x="491" y="603"/>
                  </a:lnTo>
                  <a:lnTo>
                    <a:pt x="501" y="608"/>
                  </a:lnTo>
                  <a:lnTo>
                    <a:pt x="511" y="611"/>
                  </a:lnTo>
                  <a:lnTo>
                    <a:pt x="523" y="612"/>
                  </a:lnTo>
                  <a:lnTo>
                    <a:pt x="534" y="610"/>
                  </a:lnTo>
                  <a:lnTo>
                    <a:pt x="534" y="610"/>
                  </a:lnTo>
                  <a:lnTo>
                    <a:pt x="541" y="608"/>
                  </a:lnTo>
                  <a:lnTo>
                    <a:pt x="548" y="605"/>
                  </a:lnTo>
                  <a:lnTo>
                    <a:pt x="562" y="598"/>
                  </a:lnTo>
                  <a:lnTo>
                    <a:pt x="575" y="589"/>
                  </a:lnTo>
                  <a:lnTo>
                    <a:pt x="588" y="579"/>
                  </a:lnTo>
                  <a:lnTo>
                    <a:pt x="494" y="524"/>
                  </a:lnTo>
                  <a:lnTo>
                    <a:pt x="494" y="524"/>
                  </a:lnTo>
                  <a:lnTo>
                    <a:pt x="488" y="539"/>
                  </a:lnTo>
                  <a:lnTo>
                    <a:pt x="482" y="555"/>
                  </a:lnTo>
                  <a:lnTo>
                    <a:pt x="482" y="555"/>
                  </a:lnTo>
                  <a:lnTo>
                    <a:pt x="478" y="571"/>
                  </a:lnTo>
                  <a:lnTo>
                    <a:pt x="478" y="577"/>
                  </a:lnTo>
                  <a:lnTo>
                    <a:pt x="478" y="584"/>
                  </a:lnTo>
                  <a:lnTo>
                    <a:pt x="478" y="584"/>
                  </a:lnTo>
                  <a:lnTo>
                    <a:pt x="480" y="590"/>
                  </a:lnTo>
                  <a:lnTo>
                    <a:pt x="483" y="595"/>
                  </a:lnTo>
                  <a:lnTo>
                    <a:pt x="483" y="595"/>
                  </a:lnTo>
                  <a:close/>
                  <a:moveTo>
                    <a:pt x="174" y="347"/>
                  </a:moveTo>
                  <a:lnTo>
                    <a:pt x="174" y="347"/>
                  </a:lnTo>
                  <a:lnTo>
                    <a:pt x="189" y="311"/>
                  </a:lnTo>
                  <a:lnTo>
                    <a:pt x="205" y="275"/>
                  </a:lnTo>
                  <a:lnTo>
                    <a:pt x="221" y="240"/>
                  </a:lnTo>
                  <a:lnTo>
                    <a:pt x="239" y="206"/>
                  </a:lnTo>
                  <a:lnTo>
                    <a:pt x="239" y="206"/>
                  </a:lnTo>
                  <a:lnTo>
                    <a:pt x="233" y="207"/>
                  </a:lnTo>
                  <a:lnTo>
                    <a:pt x="233" y="207"/>
                  </a:lnTo>
                  <a:lnTo>
                    <a:pt x="226" y="210"/>
                  </a:lnTo>
                  <a:lnTo>
                    <a:pt x="220" y="215"/>
                  </a:lnTo>
                  <a:lnTo>
                    <a:pt x="213" y="221"/>
                  </a:lnTo>
                  <a:lnTo>
                    <a:pt x="207" y="230"/>
                  </a:lnTo>
                  <a:lnTo>
                    <a:pt x="207" y="230"/>
                  </a:lnTo>
                  <a:lnTo>
                    <a:pt x="199" y="244"/>
                  </a:lnTo>
                  <a:lnTo>
                    <a:pt x="192" y="257"/>
                  </a:lnTo>
                  <a:lnTo>
                    <a:pt x="187" y="271"/>
                  </a:lnTo>
                  <a:lnTo>
                    <a:pt x="182" y="285"/>
                  </a:lnTo>
                  <a:lnTo>
                    <a:pt x="179" y="301"/>
                  </a:lnTo>
                  <a:lnTo>
                    <a:pt x="177" y="315"/>
                  </a:lnTo>
                  <a:lnTo>
                    <a:pt x="174" y="331"/>
                  </a:lnTo>
                  <a:lnTo>
                    <a:pt x="174" y="347"/>
                  </a:lnTo>
                  <a:lnTo>
                    <a:pt x="174" y="347"/>
                  </a:lnTo>
                  <a:close/>
                  <a:moveTo>
                    <a:pt x="666" y="871"/>
                  </a:moveTo>
                  <a:lnTo>
                    <a:pt x="666" y="871"/>
                  </a:lnTo>
                  <a:lnTo>
                    <a:pt x="674" y="855"/>
                  </a:lnTo>
                  <a:lnTo>
                    <a:pt x="681" y="839"/>
                  </a:lnTo>
                  <a:lnTo>
                    <a:pt x="681" y="839"/>
                  </a:lnTo>
                  <a:lnTo>
                    <a:pt x="663" y="846"/>
                  </a:lnTo>
                  <a:lnTo>
                    <a:pt x="663" y="846"/>
                  </a:lnTo>
                  <a:lnTo>
                    <a:pt x="641" y="852"/>
                  </a:lnTo>
                  <a:lnTo>
                    <a:pt x="621" y="857"/>
                  </a:lnTo>
                  <a:lnTo>
                    <a:pt x="600" y="862"/>
                  </a:lnTo>
                  <a:lnTo>
                    <a:pt x="580" y="866"/>
                  </a:lnTo>
                  <a:lnTo>
                    <a:pt x="560" y="868"/>
                  </a:lnTo>
                  <a:lnTo>
                    <a:pt x="538" y="871"/>
                  </a:lnTo>
                  <a:lnTo>
                    <a:pt x="518" y="872"/>
                  </a:lnTo>
                  <a:lnTo>
                    <a:pt x="498" y="872"/>
                  </a:lnTo>
                  <a:lnTo>
                    <a:pt x="478" y="872"/>
                  </a:lnTo>
                  <a:lnTo>
                    <a:pt x="459" y="870"/>
                  </a:lnTo>
                  <a:lnTo>
                    <a:pt x="439" y="867"/>
                  </a:lnTo>
                  <a:lnTo>
                    <a:pt x="420" y="864"/>
                  </a:lnTo>
                  <a:lnTo>
                    <a:pt x="401" y="860"/>
                  </a:lnTo>
                  <a:lnTo>
                    <a:pt x="383" y="855"/>
                  </a:lnTo>
                  <a:lnTo>
                    <a:pt x="365" y="848"/>
                  </a:lnTo>
                  <a:lnTo>
                    <a:pt x="347" y="842"/>
                  </a:lnTo>
                  <a:lnTo>
                    <a:pt x="347" y="842"/>
                  </a:lnTo>
                  <a:lnTo>
                    <a:pt x="331" y="835"/>
                  </a:lnTo>
                  <a:lnTo>
                    <a:pt x="317" y="827"/>
                  </a:lnTo>
                  <a:lnTo>
                    <a:pt x="302" y="819"/>
                  </a:lnTo>
                  <a:lnTo>
                    <a:pt x="287" y="810"/>
                  </a:lnTo>
                  <a:lnTo>
                    <a:pt x="287" y="810"/>
                  </a:lnTo>
                  <a:lnTo>
                    <a:pt x="296" y="830"/>
                  </a:lnTo>
                  <a:lnTo>
                    <a:pt x="308" y="852"/>
                  </a:lnTo>
                  <a:lnTo>
                    <a:pt x="319" y="872"/>
                  </a:lnTo>
                  <a:lnTo>
                    <a:pt x="331" y="892"/>
                  </a:lnTo>
                  <a:lnTo>
                    <a:pt x="345" y="911"/>
                  </a:lnTo>
                  <a:lnTo>
                    <a:pt x="359" y="929"/>
                  </a:lnTo>
                  <a:lnTo>
                    <a:pt x="375" y="946"/>
                  </a:lnTo>
                  <a:lnTo>
                    <a:pt x="390" y="960"/>
                  </a:lnTo>
                  <a:lnTo>
                    <a:pt x="390" y="960"/>
                  </a:lnTo>
                  <a:lnTo>
                    <a:pt x="427" y="946"/>
                  </a:lnTo>
                  <a:lnTo>
                    <a:pt x="464" y="930"/>
                  </a:lnTo>
                  <a:lnTo>
                    <a:pt x="464" y="930"/>
                  </a:lnTo>
                  <a:lnTo>
                    <a:pt x="511" y="911"/>
                  </a:lnTo>
                  <a:lnTo>
                    <a:pt x="535" y="902"/>
                  </a:lnTo>
                  <a:lnTo>
                    <a:pt x="558" y="893"/>
                  </a:lnTo>
                  <a:lnTo>
                    <a:pt x="558" y="893"/>
                  </a:lnTo>
                  <a:lnTo>
                    <a:pt x="585" y="886"/>
                  </a:lnTo>
                  <a:lnTo>
                    <a:pt x="612" y="880"/>
                  </a:lnTo>
                  <a:lnTo>
                    <a:pt x="639" y="875"/>
                  </a:lnTo>
                  <a:lnTo>
                    <a:pt x="666" y="871"/>
                  </a:lnTo>
                  <a:lnTo>
                    <a:pt x="666" y="871"/>
                  </a:lnTo>
                  <a:close/>
                  <a:moveTo>
                    <a:pt x="442" y="989"/>
                  </a:moveTo>
                  <a:lnTo>
                    <a:pt x="442" y="989"/>
                  </a:lnTo>
                  <a:lnTo>
                    <a:pt x="459" y="994"/>
                  </a:lnTo>
                  <a:lnTo>
                    <a:pt x="478" y="997"/>
                  </a:lnTo>
                  <a:lnTo>
                    <a:pt x="478" y="997"/>
                  </a:lnTo>
                  <a:lnTo>
                    <a:pt x="489" y="998"/>
                  </a:lnTo>
                  <a:lnTo>
                    <a:pt x="499" y="997"/>
                  </a:lnTo>
                  <a:lnTo>
                    <a:pt x="510" y="996"/>
                  </a:lnTo>
                  <a:lnTo>
                    <a:pt x="522" y="995"/>
                  </a:lnTo>
                  <a:lnTo>
                    <a:pt x="532" y="992"/>
                  </a:lnTo>
                  <a:lnTo>
                    <a:pt x="542" y="988"/>
                  </a:lnTo>
                  <a:lnTo>
                    <a:pt x="552" y="985"/>
                  </a:lnTo>
                  <a:lnTo>
                    <a:pt x="562" y="980"/>
                  </a:lnTo>
                  <a:lnTo>
                    <a:pt x="581" y="968"/>
                  </a:lnTo>
                  <a:lnTo>
                    <a:pt x="599" y="955"/>
                  </a:lnTo>
                  <a:lnTo>
                    <a:pt x="616" y="940"/>
                  </a:lnTo>
                  <a:lnTo>
                    <a:pt x="631" y="922"/>
                  </a:lnTo>
                  <a:lnTo>
                    <a:pt x="631" y="922"/>
                  </a:lnTo>
                  <a:lnTo>
                    <a:pt x="601" y="929"/>
                  </a:lnTo>
                  <a:lnTo>
                    <a:pt x="572" y="937"/>
                  </a:lnTo>
                  <a:lnTo>
                    <a:pt x="572" y="937"/>
                  </a:lnTo>
                  <a:lnTo>
                    <a:pt x="550" y="945"/>
                  </a:lnTo>
                  <a:lnTo>
                    <a:pt x="527" y="952"/>
                  </a:lnTo>
                  <a:lnTo>
                    <a:pt x="482" y="971"/>
                  </a:lnTo>
                  <a:lnTo>
                    <a:pt x="482" y="971"/>
                  </a:lnTo>
                  <a:lnTo>
                    <a:pt x="442" y="989"/>
                  </a:lnTo>
                  <a:lnTo>
                    <a:pt x="442" y="989"/>
                  </a:lnTo>
                  <a:close/>
                  <a:moveTo>
                    <a:pt x="213" y="742"/>
                  </a:moveTo>
                  <a:lnTo>
                    <a:pt x="213" y="742"/>
                  </a:lnTo>
                  <a:lnTo>
                    <a:pt x="201" y="725"/>
                  </a:lnTo>
                  <a:lnTo>
                    <a:pt x="190" y="708"/>
                  </a:lnTo>
                  <a:lnTo>
                    <a:pt x="180" y="690"/>
                  </a:lnTo>
                  <a:lnTo>
                    <a:pt x="171" y="673"/>
                  </a:lnTo>
                  <a:lnTo>
                    <a:pt x="163" y="654"/>
                  </a:lnTo>
                  <a:lnTo>
                    <a:pt x="157" y="634"/>
                  </a:lnTo>
                  <a:lnTo>
                    <a:pt x="152" y="615"/>
                  </a:lnTo>
                  <a:lnTo>
                    <a:pt x="149" y="595"/>
                  </a:lnTo>
                  <a:lnTo>
                    <a:pt x="149" y="595"/>
                  </a:lnTo>
                  <a:lnTo>
                    <a:pt x="147" y="576"/>
                  </a:lnTo>
                  <a:lnTo>
                    <a:pt x="146" y="557"/>
                  </a:lnTo>
                  <a:lnTo>
                    <a:pt x="147" y="538"/>
                  </a:lnTo>
                  <a:lnTo>
                    <a:pt x="150" y="519"/>
                  </a:lnTo>
                  <a:lnTo>
                    <a:pt x="150" y="519"/>
                  </a:lnTo>
                  <a:lnTo>
                    <a:pt x="135" y="548"/>
                  </a:lnTo>
                  <a:lnTo>
                    <a:pt x="135" y="548"/>
                  </a:lnTo>
                  <a:lnTo>
                    <a:pt x="112" y="592"/>
                  </a:lnTo>
                  <a:lnTo>
                    <a:pt x="112" y="592"/>
                  </a:lnTo>
                  <a:lnTo>
                    <a:pt x="86" y="638"/>
                  </a:lnTo>
                  <a:lnTo>
                    <a:pt x="75" y="660"/>
                  </a:lnTo>
                  <a:lnTo>
                    <a:pt x="64" y="684"/>
                  </a:lnTo>
                  <a:lnTo>
                    <a:pt x="57" y="706"/>
                  </a:lnTo>
                  <a:lnTo>
                    <a:pt x="50" y="730"/>
                  </a:lnTo>
                  <a:lnTo>
                    <a:pt x="47" y="753"/>
                  </a:lnTo>
                  <a:lnTo>
                    <a:pt x="45" y="764"/>
                  </a:lnTo>
                  <a:lnTo>
                    <a:pt x="45" y="777"/>
                  </a:lnTo>
                  <a:lnTo>
                    <a:pt x="45" y="777"/>
                  </a:lnTo>
                  <a:lnTo>
                    <a:pt x="45" y="789"/>
                  </a:lnTo>
                  <a:lnTo>
                    <a:pt x="48" y="801"/>
                  </a:lnTo>
                  <a:lnTo>
                    <a:pt x="50" y="814"/>
                  </a:lnTo>
                  <a:lnTo>
                    <a:pt x="53" y="826"/>
                  </a:lnTo>
                  <a:lnTo>
                    <a:pt x="57" y="838"/>
                  </a:lnTo>
                  <a:lnTo>
                    <a:pt x="62" y="849"/>
                  </a:lnTo>
                  <a:lnTo>
                    <a:pt x="68" y="861"/>
                  </a:lnTo>
                  <a:lnTo>
                    <a:pt x="75" y="872"/>
                  </a:lnTo>
                  <a:lnTo>
                    <a:pt x="81" y="883"/>
                  </a:lnTo>
                  <a:lnTo>
                    <a:pt x="89" y="893"/>
                  </a:lnTo>
                  <a:lnTo>
                    <a:pt x="97" y="903"/>
                  </a:lnTo>
                  <a:lnTo>
                    <a:pt x="107" y="913"/>
                  </a:lnTo>
                  <a:lnTo>
                    <a:pt x="116" y="922"/>
                  </a:lnTo>
                  <a:lnTo>
                    <a:pt x="126" y="930"/>
                  </a:lnTo>
                  <a:lnTo>
                    <a:pt x="137" y="938"/>
                  </a:lnTo>
                  <a:lnTo>
                    <a:pt x="149" y="946"/>
                  </a:lnTo>
                  <a:lnTo>
                    <a:pt x="149" y="946"/>
                  </a:lnTo>
                  <a:lnTo>
                    <a:pt x="170" y="956"/>
                  </a:lnTo>
                  <a:lnTo>
                    <a:pt x="191" y="965"/>
                  </a:lnTo>
                  <a:lnTo>
                    <a:pt x="215" y="971"/>
                  </a:lnTo>
                  <a:lnTo>
                    <a:pt x="238" y="976"/>
                  </a:lnTo>
                  <a:lnTo>
                    <a:pt x="263" y="979"/>
                  </a:lnTo>
                  <a:lnTo>
                    <a:pt x="287" y="979"/>
                  </a:lnTo>
                  <a:lnTo>
                    <a:pt x="313" y="978"/>
                  </a:lnTo>
                  <a:lnTo>
                    <a:pt x="338" y="975"/>
                  </a:lnTo>
                  <a:lnTo>
                    <a:pt x="338" y="975"/>
                  </a:lnTo>
                  <a:lnTo>
                    <a:pt x="323" y="958"/>
                  </a:lnTo>
                  <a:lnTo>
                    <a:pt x="308" y="939"/>
                  </a:lnTo>
                  <a:lnTo>
                    <a:pt x="294" y="919"/>
                  </a:lnTo>
                  <a:lnTo>
                    <a:pt x="280" y="896"/>
                  </a:lnTo>
                  <a:lnTo>
                    <a:pt x="267" y="873"/>
                  </a:lnTo>
                  <a:lnTo>
                    <a:pt x="254" y="847"/>
                  </a:lnTo>
                  <a:lnTo>
                    <a:pt x="243" y="819"/>
                  </a:lnTo>
                  <a:lnTo>
                    <a:pt x="230" y="790"/>
                  </a:lnTo>
                  <a:lnTo>
                    <a:pt x="230" y="790"/>
                  </a:lnTo>
                  <a:lnTo>
                    <a:pt x="213" y="742"/>
                  </a:lnTo>
                  <a:lnTo>
                    <a:pt x="213" y="7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90" name="テキスト ボックス 89">
            <a:extLst>
              <a:ext uri="{FF2B5EF4-FFF2-40B4-BE49-F238E27FC236}">
                <a16:creationId xmlns:a16="http://schemas.microsoft.com/office/drawing/2014/main" id="{6D41F740-0E59-40A7-BEF9-5AB8E710D9FA}"/>
              </a:ext>
            </a:extLst>
          </p:cNvPr>
          <p:cNvSpPr txBox="1"/>
          <p:nvPr/>
        </p:nvSpPr>
        <p:spPr>
          <a:xfrm>
            <a:off x="1554917" y="2629957"/>
            <a:ext cx="542000"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府庁</a:t>
            </a:r>
          </a:p>
        </p:txBody>
      </p:sp>
      <p:sp>
        <p:nvSpPr>
          <p:cNvPr id="4" name="正方形/長方形 3"/>
          <p:cNvSpPr/>
          <p:nvPr/>
        </p:nvSpPr>
        <p:spPr>
          <a:xfrm>
            <a:off x="13817" y="1014837"/>
            <a:ext cx="2037203" cy="19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大きくて重たいノートＰＣ</a:t>
            </a:r>
          </a:p>
        </p:txBody>
      </p:sp>
      <p:sp>
        <p:nvSpPr>
          <p:cNvPr id="109" name="正方形/長方形 108"/>
          <p:cNvSpPr/>
          <p:nvPr/>
        </p:nvSpPr>
        <p:spPr>
          <a:xfrm>
            <a:off x="17202" y="2467208"/>
            <a:ext cx="2037203" cy="19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庁外からシステム等にアクセス不可</a:t>
            </a:r>
          </a:p>
        </p:txBody>
      </p:sp>
      <p:sp>
        <p:nvSpPr>
          <p:cNvPr id="110" name="四角形: 角を丸くする 6">
            <a:extLst>
              <a:ext uri="{FF2B5EF4-FFF2-40B4-BE49-F238E27FC236}">
                <a16:creationId xmlns:a16="http://schemas.microsoft.com/office/drawing/2014/main" id="{8062DF79-58EF-48F5-AE8C-8F2EDB66924F}"/>
              </a:ext>
            </a:extLst>
          </p:cNvPr>
          <p:cNvSpPr/>
          <p:nvPr/>
        </p:nvSpPr>
        <p:spPr bwMode="auto">
          <a:xfrm>
            <a:off x="38213" y="2774071"/>
            <a:ext cx="537468" cy="1117056"/>
          </a:xfrm>
          <a:prstGeom prst="roundRect">
            <a:avLst>
              <a:gd name="adj" fmla="val 6082"/>
            </a:avLst>
          </a:prstGeom>
          <a:noFill/>
          <a:ln w="6350" cap="flat" cmpd="sng" algn="ctr">
            <a:solidFill>
              <a:schemeClr val="bg1">
                <a:lumMod val="75000"/>
              </a:schemeClr>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ja-JP" altLang="en-US" sz="1961" kern="0">
              <a:gradFill>
                <a:gsLst>
                  <a:gs pos="0">
                    <a:srgbClr val="FFFFFF"/>
                  </a:gs>
                  <a:gs pos="100000">
                    <a:srgbClr val="FFFFFF"/>
                  </a:gs>
                </a:gsLst>
                <a:lin ang="5400000" scaled="0"/>
              </a:gradFill>
              <a:latin typeface="Meiryo UI" panose="020B0604030504040204" pitchFamily="50" charset="-128"/>
              <a:ea typeface="Meiryo UI" panose="020B0604030504040204" pitchFamily="50" charset="-128"/>
            </a:endParaRPr>
          </a:p>
        </p:txBody>
      </p:sp>
      <p:sp>
        <p:nvSpPr>
          <p:cNvPr id="112" name="正方形/長方形 111"/>
          <p:cNvSpPr/>
          <p:nvPr/>
        </p:nvSpPr>
        <p:spPr>
          <a:xfrm>
            <a:off x="13816" y="3953492"/>
            <a:ext cx="2043584" cy="1994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リモートでのコミュニケーションが困難</a:t>
            </a:r>
          </a:p>
        </p:txBody>
      </p:sp>
      <p:sp>
        <p:nvSpPr>
          <p:cNvPr id="113" name="正方形/長方形 112"/>
          <p:cNvSpPr/>
          <p:nvPr/>
        </p:nvSpPr>
        <p:spPr>
          <a:xfrm>
            <a:off x="13817" y="5470636"/>
            <a:ext cx="2037203" cy="19289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職場に出勤するのが当たり前</a:t>
            </a:r>
          </a:p>
        </p:txBody>
      </p:sp>
      <p:grpSp>
        <p:nvGrpSpPr>
          <p:cNvPr id="164" name="グループ化 163">
            <a:extLst>
              <a:ext uri="{FF2B5EF4-FFF2-40B4-BE49-F238E27FC236}">
                <a16:creationId xmlns:a16="http://schemas.microsoft.com/office/drawing/2014/main" id="{36EE550F-76F5-4D74-A00F-F95D5F48129D}"/>
              </a:ext>
            </a:extLst>
          </p:cNvPr>
          <p:cNvGrpSpPr/>
          <p:nvPr/>
        </p:nvGrpSpPr>
        <p:grpSpPr>
          <a:xfrm>
            <a:off x="195939" y="3483363"/>
            <a:ext cx="226063" cy="309896"/>
            <a:chOff x="-13896975" y="-8199438"/>
            <a:chExt cx="5175250" cy="6858000"/>
          </a:xfrm>
          <a:solidFill>
            <a:srgbClr val="000000"/>
          </a:solidFill>
        </p:grpSpPr>
        <p:sp>
          <p:nvSpPr>
            <p:cNvPr id="165" name="Freeform 5">
              <a:extLst>
                <a:ext uri="{FF2B5EF4-FFF2-40B4-BE49-F238E27FC236}">
                  <a16:creationId xmlns:a16="http://schemas.microsoft.com/office/drawing/2014/main" id="{D1233B74-9B92-44CF-9C94-4BBBE9F3E9E2}"/>
                </a:ext>
              </a:extLst>
            </p:cNvPr>
            <p:cNvSpPr>
              <a:spLocks noEditPoints="1"/>
            </p:cNvSpPr>
            <p:nvPr/>
          </p:nvSpPr>
          <p:spPr bwMode="auto">
            <a:xfrm>
              <a:off x="-13896975" y="-8199438"/>
              <a:ext cx="4149725" cy="5837238"/>
            </a:xfrm>
            <a:custGeom>
              <a:avLst/>
              <a:gdLst>
                <a:gd name="T0" fmla="*/ 2614 w 2614"/>
                <a:gd name="T1" fmla="*/ 3677 h 3677"/>
                <a:gd name="T2" fmla="*/ 2614 w 2614"/>
                <a:gd name="T3" fmla="*/ 3511 h 3677"/>
                <a:gd name="T4" fmla="*/ 2614 w 2614"/>
                <a:gd name="T5" fmla="*/ 166 h 3677"/>
                <a:gd name="T6" fmla="*/ 2614 w 2614"/>
                <a:gd name="T7" fmla="*/ 0 h 3677"/>
                <a:gd name="T8" fmla="*/ 2448 w 2614"/>
                <a:gd name="T9" fmla="*/ 0 h 3677"/>
                <a:gd name="T10" fmla="*/ 166 w 2614"/>
                <a:gd name="T11" fmla="*/ 0 h 3677"/>
                <a:gd name="T12" fmla="*/ 0 w 2614"/>
                <a:gd name="T13" fmla="*/ 0 h 3677"/>
                <a:gd name="T14" fmla="*/ 0 w 2614"/>
                <a:gd name="T15" fmla="*/ 166 h 3677"/>
                <a:gd name="T16" fmla="*/ 0 w 2614"/>
                <a:gd name="T17" fmla="*/ 3511 h 3677"/>
                <a:gd name="T18" fmla="*/ 0 w 2614"/>
                <a:gd name="T19" fmla="*/ 3677 h 3677"/>
                <a:gd name="T20" fmla="*/ 166 w 2614"/>
                <a:gd name="T21" fmla="*/ 3677 h 3677"/>
                <a:gd name="T22" fmla="*/ 2448 w 2614"/>
                <a:gd name="T23" fmla="*/ 3677 h 3677"/>
                <a:gd name="T24" fmla="*/ 2614 w 2614"/>
                <a:gd name="T25" fmla="*/ 3677 h 3677"/>
                <a:gd name="T26" fmla="*/ 166 w 2614"/>
                <a:gd name="T27" fmla="*/ 166 h 3677"/>
                <a:gd name="T28" fmla="*/ 2448 w 2614"/>
                <a:gd name="T29" fmla="*/ 166 h 3677"/>
                <a:gd name="T30" fmla="*/ 2448 w 2614"/>
                <a:gd name="T31" fmla="*/ 3511 h 3677"/>
                <a:gd name="T32" fmla="*/ 166 w 2614"/>
                <a:gd name="T33" fmla="*/ 3511 h 3677"/>
                <a:gd name="T34" fmla="*/ 166 w 2614"/>
                <a:gd name="T35" fmla="*/ 166 h 3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4" h="3677">
                  <a:moveTo>
                    <a:pt x="2614" y="3677"/>
                  </a:moveTo>
                  <a:lnTo>
                    <a:pt x="2614" y="3511"/>
                  </a:lnTo>
                  <a:lnTo>
                    <a:pt x="2614" y="166"/>
                  </a:lnTo>
                  <a:lnTo>
                    <a:pt x="2614" y="0"/>
                  </a:lnTo>
                  <a:lnTo>
                    <a:pt x="2448" y="0"/>
                  </a:lnTo>
                  <a:lnTo>
                    <a:pt x="166" y="0"/>
                  </a:lnTo>
                  <a:lnTo>
                    <a:pt x="0" y="0"/>
                  </a:lnTo>
                  <a:lnTo>
                    <a:pt x="0" y="166"/>
                  </a:lnTo>
                  <a:lnTo>
                    <a:pt x="0" y="3511"/>
                  </a:lnTo>
                  <a:lnTo>
                    <a:pt x="0" y="3677"/>
                  </a:lnTo>
                  <a:lnTo>
                    <a:pt x="166" y="3677"/>
                  </a:lnTo>
                  <a:lnTo>
                    <a:pt x="2448" y="3677"/>
                  </a:lnTo>
                  <a:lnTo>
                    <a:pt x="2614" y="3677"/>
                  </a:lnTo>
                  <a:close/>
                  <a:moveTo>
                    <a:pt x="166" y="166"/>
                  </a:moveTo>
                  <a:lnTo>
                    <a:pt x="2448" y="166"/>
                  </a:lnTo>
                  <a:lnTo>
                    <a:pt x="2448" y="3511"/>
                  </a:lnTo>
                  <a:lnTo>
                    <a:pt x="166" y="3511"/>
                  </a:lnTo>
                  <a:lnTo>
                    <a:pt x="166"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66" name="Freeform 6">
              <a:extLst>
                <a:ext uri="{FF2B5EF4-FFF2-40B4-BE49-F238E27FC236}">
                  <a16:creationId xmlns:a16="http://schemas.microsoft.com/office/drawing/2014/main" id="{DFFFED1D-9E0A-4943-A074-1B6FB2C77C73}"/>
                </a:ext>
              </a:extLst>
            </p:cNvPr>
            <p:cNvSpPr>
              <a:spLocks/>
            </p:cNvSpPr>
            <p:nvPr/>
          </p:nvSpPr>
          <p:spPr bwMode="auto">
            <a:xfrm>
              <a:off x="-13106400" y="-584200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6 h 166"/>
                <a:gd name="T10" fmla="*/ 37 w 1528"/>
                <a:gd name="T11" fmla="*/ 15 h 166"/>
                <a:gd name="T12" fmla="*/ 23 w 1528"/>
                <a:gd name="T13" fmla="*/ 25 h 166"/>
                <a:gd name="T14" fmla="*/ 14 w 1528"/>
                <a:gd name="T15" fmla="*/ 38 h 166"/>
                <a:gd name="T16" fmla="*/ 7 w 1528"/>
                <a:gd name="T17" fmla="*/ 51 h 166"/>
                <a:gd name="T18" fmla="*/ 2 w 1528"/>
                <a:gd name="T19" fmla="*/ 66 h 166"/>
                <a:gd name="T20" fmla="*/ 0 w 1528"/>
                <a:gd name="T21" fmla="*/ 83 h 166"/>
                <a:gd name="T22" fmla="*/ 0 w 1528"/>
                <a:gd name="T23" fmla="*/ 83 h 166"/>
                <a:gd name="T24" fmla="*/ 2 w 1528"/>
                <a:gd name="T25" fmla="*/ 101 h 166"/>
                <a:gd name="T26" fmla="*/ 7 w 1528"/>
                <a:gd name="T27" fmla="*/ 116 h 166"/>
                <a:gd name="T28" fmla="*/ 14 w 1528"/>
                <a:gd name="T29" fmla="*/ 129 h 166"/>
                <a:gd name="T30" fmla="*/ 23 w 1528"/>
                <a:gd name="T31" fmla="*/ 143 h 166"/>
                <a:gd name="T32" fmla="*/ 37 w 1528"/>
                <a:gd name="T33" fmla="*/ 153 h 166"/>
                <a:gd name="T34" fmla="*/ 50 w 1528"/>
                <a:gd name="T35" fmla="*/ 161 h 166"/>
                <a:gd name="T36" fmla="*/ 67 w 1528"/>
                <a:gd name="T37" fmla="*/ 164 h 166"/>
                <a:gd name="T38" fmla="*/ 83 w 1528"/>
                <a:gd name="T39" fmla="*/ 166 h 166"/>
                <a:gd name="T40" fmla="*/ 1445 w 1528"/>
                <a:gd name="T41" fmla="*/ 166 h 166"/>
                <a:gd name="T42" fmla="*/ 1445 w 1528"/>
                <a:gd name="T43" fmla="*/ 166 h 166"/>
                <a:gd name="T44" fmla="*/ 1462 w 1528"/>
                <a:gd name="T45" fmla="*/ 164 h 166"/>
                <a:gd name="T46" fmla="*/ 1478 w 1528"/>
                <a:gd name="T47" fmla="*/ 161 h 166"/>
                <a:gd name="T48" fmla="*/ 1492 w 1528"/>
                <a:gd name="T49" fmla="*/ 153 h 166"/>
                <a:gd name="T50" fmla="*/ 1505 w 1528"/>
                <a:gd name="T51" fmla="*/ 143 h 166"/>
                <a:gd name="T52" fmla="*/ 1515 w 1528"/>
                <a:gd name="T53" fmla="*/ 129 h 166"/>
                <a:gd name="T54" fmla="*/ 1521 w 1528"/>
                <a:gd name="T55" fmla="*/ 116 h 166"/>
                <a:gd name="T56" fmla="*/ 1526 w 1528"/>
                <a:gd name="T57" fmla="*/ 101 h 166"/>
                <a:gd name="T58" fmla="*/ 1528 w 1528"/>
                <a:gd name="T59" fmla="*/ 83 h 166"/>
                <a:gd name="T60" fmla="*/ 1528 w 1528"/>
                <a:gd name="T61" fmla="*/ 83 h 166"/>
                <a:gd name="T62" fmla="*/ 1526 w 1528"/>
                <a:gd name="T63" fmla="*/ 66 h 166"/>
                <a:gd name="T64" fmla="*/ 1521 w 1528"/>
                <a:gd name="T65" fmla="*/ 51 h 166"/>
                <a:gd name="T66" fmla="*/ 1515 w 1528"/>
                <a:gd name="T67" fmla="*/ 38 h 166"/>
                <a:gd name="T68" fmla="*/ 1505 w 1528"/>
                <a:gd name="T69" fmla="*/ 25 h 166"/>
                <a:gd name="T70" fmla="*/ 1492 w 1528"/>
                <a:gd name="T71" fmla="*/ 15 h 166"/>
                <a:gd name="T72" fmla="*/ 1478 w 1528"/>
                <a:gd name="T73" fmla="*/ 6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6"/>
                  </a:lnTo>
                  <a:lnTo>
                    <a:pt x="37" y="15"/>
                  </a:lnTo>
                  <a:lnTo>
                    <a:pt x="23" y="25"/>
                  </a:lnTo>
                  <a:lnTo>
                    <a:pt x="14" y="38"/>
                  </a:lnTo>
                  <a:lnTo>
                    <a:pt x="7" y="51"/>
                  </a:lnTo>
                  <a:lnTo>
                    <a:pt x="2" y="66"/>
                  </a:lnTo>
                  <a:lnTo>
                    <a:pt x="0" y="83"/>
                  </a:lnTo>
                  <a:lnTo>
                    <a:pt x="0" y="83"/>
                  </a:lnTo>
                  <a:lnTo>
                    <a:pt x="2" y="101"/>
                  </a:lnTo>
                  <a:lnTo>
                    <a:pt x="7" y="116"/>
                  </a:lnTo>
                  <a:lnTo>
                    <a:pt x="14" y="129"/>
                  </a:lnTo>
                  <a:lnTo>
                    <a:pt x="23" y="143"/>
                  </a:lnTo>
                  <a:lnTo>
                    <a:pt x="37" y="153"/>
                  </a:lnTo>
                  <a:lnTo>
                    <a:pt x="50" y="161"/>
                  </a:lnTo>
                  <a:lnTo>
                    <a:pt x="67" y="164"/>
                  </a:lnTo>
                  <a:lnTo>
                    <a:pt x="83" y="166"/>
                  </a:lnTo>
                  <a:lnTo>
                    <a:pt x="1445" y="166"/>
                  </a:lnTo>
                  <a:lnTo>
                    <a:pt x="1445" y="166"/>
                  </a:lnTo>
                  <a:lnTo>
                    <a:pt x="1462" y="164"/>
                  </a:lnTo>
                  <a:lnTo>
                    <a:pt x="1478" y="161"/>
                  </a:lnTo>
                  <a:lnTo>
                    <a:pt x="1492" y="153"/>
                  </a:lnTo>
                  <a:lnTo>
                    <a:pt x="1505" y="143"/>
                  </a:lnTo>
                  <a:lnTo>
                    <a:pt x="1515" y="129"/>
                  </a:lnTo>
                  <a:lnTo>
                    <a:pt x="1521" y="116"/>
                  </a:lnTo>
                  <a:lnTo>
                    <a:pt x="1526" y="101"/>
                  </a:lnTo>
                  <a:lnTo>
                    <a:pt x="1528" y="83"/>
                  </a:lnTo>
                  <a:lnTo>
                    <a:pt x="1528" y="83"/>
                  </a:lnTo>
                  <a:lnTo>
                    <a:pt x="1526" y="66"/>
                  </a:lnTo>
                  <a:lnTo>
                    <a:pt x="1521" y="51"/>
                  </a:lnTo>
                  <a:lnTo>
                    <a:pt x="1515" y="38"/>
                  </a:lnTo>
                  <a:lnTo>
                    <a:pt x="1505" y="25"/>
                  </a:lnTo>
                  <a:lnTo>
                    <a:pt x="1492" y="15"/>
                  </a:lnTo>
                  <a:lnTo>
                    <a:pt x="1478" y="6"/>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67" name="Freeform 7">
              <a:extLst>
                <a:ext uri="{FF2B5EF4-FFF2-40B4-BE49-F238E27FC236}">
                  <a16:creationId xmlns:a16="http://schemas.microsoft.com/office/drawing/2014/main" id="{B5C0F423-AFBC-47AB-BEE3-5CA7149EFE4E}"/>
                </a:ext>
              </a:extLst>
            </p:cNvPr>
            <p:cNvSpPr>
              <a:spLocks/>
            </p:cNvSpPr>
            <p:nvPr/>
          </p:nvSpPr>
          <p:spPr bwMode="auto">
            <a:xfrm>
              <a:off x="-13106400" y="-6507163"/>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4 h 166"/>
                <a:gd name="T12" fmla="*/ 23 w 1528"/>
                <a:gd name="T13" fmla="*/ 24 h 166"/>
                <a:gd name="T14" fmla="*/ 14 w 1528"/>
                <a:gd name="T15" fmla="*/ 37 h 166"/>
                <a:gd name="T16" fmla="*/ 7 w 1528"/>
                <a:gd name="T17" fmla="*/ 50 h 166"/>
                <a:gd name="T18" fmla="*/ 2 w 1528"/>
                <a:gd name="T19" fmla="*/ 67 h 166"/>
                <a:gd name="T20" fmla="*/ 0 w 1528"/>
                <a:gd name="T21" fmla="*/ 83 h 166"/>
                <a:gd name="T22" fmla="*/ 0 w 1528"/>
                <a:gd name="T23" fmla="*/ 83 h 166"/>
                <a:gd name="T24" fmla="*/ 2 w 1528"/>
                <a:gd name="T25" fmla="*/ 100 h 166"/>
                <a:gd name="T26" fmla="*/ 7 w 1528"/>
                <a:gd name="T27" fmla="*/ 115 h 166"/>
                <a:gd name="T28" fmla="*/ 14 w 1528"/>
                <a:gd name="T29" fmla="*/ 130 h 166"/>
                <a:gd name="T30" fmla="*/ 23 w 1528"/>
                <a:gd name="T31" fmla="*/ 141 h 166"/>
                <a:gd name="T32" fmla="*/ 37 w 1528"/>
                <a:gd name="T33" fmla="*/ 151 h 166"/>
                <a:gd name="T34" fmla="*/ 50 w 1528"/>
                <a:gd name="T35" fmla="*/ 160 h 166"/>
                <a:gd name="T36" fmla="*/ 67 w 1528"/>
                <a:gd name="T37" fmla="*/ 165 h 166"/>
                <a:gd name="T38" fmla="*/ 83 w 1528"/>
                <a:gd name="T39" fmla="*/ 166 h 166"/>
                <a:gd name="T40" fmla="*/ 1445 w 1528"/>
                <a:gd name="T41" fmla="*/ 166 h 166"/>
                <a:gd name="T42" fmla="*/ 1445 w 1528"/>
                <a:gd name="T43" fmla="*/ 166 h 166"/>
                <a:gd name="T44" fmla="*/ 1462 w 1528"/>
                <a:gd name="T45" fmla="*/ 165 h 166"/>
                <a:gd name="T46" fmla="*/ 1478 w 1528"/>
                <a:gd name="T47" fmla="*/ 160 h 166"/>
                <a:gd name="T48" fmla="*/ 1492 w 1528"/>
                <a:gd name="T49" fmla="*/ 151 h 166"/>
                <a:gd name="T50" fmla="*/ 1505 w 1528"/>
                <a:gd name="T51" fmla="*/ 141 h 166"/>
                <a:gd name="T52" fmla="*/ 1515 w 1528"/>
                <a:gd name="T53" fmla="*/ 130 h 166"/>
                <a:gd name="T54" fmla="*/ 1521 w 1528"/>
                <a:gd name="T55" fmla="*/ 115 h 166"/>
                <a:gd name="T56" fmla="*/ 1526 w 1528"/>
                <a:gd name="T57" fmla="*/ 100 h 166"/>
                <a:gd name="T58" fmla="*/ 1528 w 1528"/>
                <a:gd name="T59" fmla="*/ 83 h 166"/>
                <a:gd name="T60" fmla="*/ 1528 w 1528"/>
                <a:gd name="T61" fmla="*/ 83 h 166"/>
                <a:gd name="T62" fmla="*/ 1526 w 1528"/>
                <a:gd name="T63" fmla="*/ 67 h 166"/>
                <a:gd name="T64" fmla="*/ 1521 w 1528"/>
                <a:gd name="T65" fmla="*/ 50 h 166"/>
                <a:gd name="T66" fmla="*/ 1515 w 1528"/>
                <a:gd name="T67" fmla="*/ 37 h 166"/>
                <a:gd name="T68" fmla="*/ 1505 w 1528"/>
                <a:gd name="T69" fmla="*/ 24 h 166"/>
                <a:gd name="T70" fmla="*/ 1492 w 1528"/>
                <a:gd name="T71" fmla="*/ 14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4"/>
                  </a:lnTo>
                  <a:lnTo>
                    <a:pt x="23" y="24"/>
                  </a:lnTo>
                  <a:lnTo>
                    <a:pt x="14" y="37"/>
                  </a:lnTo>
                  <a:lnTo>
                    <a:pt x="7" y="50"/>
                  </a:lnTo>
                  <a:lnTo>
                    <a:pt x="2" y="67"/>
                  </a:lnTo>
                  <a:lnTo>
                    <a:pt x="0" y="83"/>
                  </a:lnTo>
                  <a:lnTo>
                    <a:pt x="0" y="83"/>
                  </a:lnTo>
                  <a:lnTo>
                    <a:pt x="2" y="100"/>
                  </a:lnTo>
                  <a:lnTo>
                    <a:pt x="7" y="115"/>
                  </a:lnTo>
                  <a:lnTo>
                    <a:pt x="14" y="130"/>
                  </a:lnTo>
                  <a:lnTo>
                    <a:pt x="23" y="141"/>
                  </a:lnTo>
                  <a:lnTo>
                    <a:pt x="37" y="151"/>
                  </a:lnTo>
                  <a:lnTo>
                    <a:pt x="50" y="160"/>
                  </a:lnTo>
                  <a:lnTo>
                    <a:pt x="67" y="165"/>
                  </a:lnTo>
                  <a:lnTo>
                    <a:pt x="83" y="166"/>
                  </a:lnTo>
                  <a:lnTo>
                    <a:pt x="1445" y="166"/>
                  </a:lnTo>
                  <a:lnTo>
                    <a:pt x="1445" y="166"/>
                  </a:lnTo>
                  <a:lnTo>
                    <a:pt x="1462" y="165"/>
                  </a:lnTo>
                  <a:lnTo>
                    <a:pt x="1478" y="160"/>
                  </a:lnTo>
                  <a:lnTo>
                    <a:pt x="1492" y="151"/>
                  </a:lnTo>
                  <a:lnTo>
                    <a:pt x="1505" y="141"/>
                  </a:lnTo>
                  <a:lnTo>
                    <a:pt x="1515" y="130"/>
                  </a:lnTo>
                  <a:lnTo>
                    <a:pt x="1521" y="115"/>
                  </a:lnTo>
                  <a:lnTo>
                    <a:pt x="1526" y="100"/>
                  </a:lnTo>
                  <a:lnTo>
                    <a:pt x="1528" y="83"/>
                  </a:lnTo>
                  <a:lnTo>
                    <a:pt x="1528" y="83"/>
                  </a:lnTo>
                  <a:lnTo>
                    <a:pt x="1526" y="67"/>
                  </a:lnTo>
                  <a:lnTo>
                    <a:pt x="1521" y="50"/>
                  </a:lnTo>
                  <a:lnTo>
                    <a:pt x="1515" y="37"/>
                  </a:lnTo>
                  <a:lnTo>
                    <a:pt x="1505" y="24"/>
                  </a:lnTo>
                  <a:lnTo>
                    <a:pt x="1492" y="14"/>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68" name="Freeform 8">
              <a:extLst>
                <a:ext uri="{FF2B5EF4-FFF2-40B4-BE49-F238E27FC236}">
                  <a16:creationId xmlns:a16="http://schemas.microsoft.com/office/drawing/2014/main" id="{A9DE869D-8CDB-481C-B9D9-BE239C302238}"/>
                </a:ext>
              </a:extLst>
            </p:cNvPr>
            <p:cNvSpPr>
              <a:spLocks/>
            </p:cNvSpPr>
            <p:nvPr/>
          </p:nvSpPr>
          <p:spPr bwMode="auto">
            <a:xfrm>
              <a:off x="-13106400" y="-517525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5 h 166"/>
                <a:gd name="T12" fmla="*/ 23 w 1528"/>
                <a:gd name="T13" fmla="*/ 25 h 166"/>
                <a:gd name="T14" fmla="*/ 14 w 1528"/>
                <a:gd name="T15" fmla="*/ 37 h 166"/>
                <a:gd name="T16" fmla="*/ 7 w 1528"/>
                <a:gd name="T17" fmla="*/ 52 h 166"/>
                <a:gd name="T18" fmla="*/ 2 w 1528"/>
                <a:gd name="T19" fmla="*/ 66 h 166"/>
                <a:gd name="T20" fmla="*/ 0 w 1528"/>
                <a:gd name="T21" fmla="*/ 83 h 166"/>
                <a:gd name="T22" fmla="*/ 0 w 1528"/>
                <a:gd name="T23" fmla="*/ 83 h 166"/>
                <a:gd name="T24" fmla="*/ 2 w 1528"/>
                <a:gd name="T25" fmla="*/ 100 h 166"/>
                <a:gd name="T26" fmla="*/ 7 w 1528"/>
                <a:gd name="T27" fmla="*/ 116 h 166"/>
                <a:gd name="T28" fmla="*/ 14 w 1528"/>
                <a:gd name="T29" fmla="*/ 130 h 166"/>
                <a:gd name="T30" fmla="*/ 23 w 1528"/>
                <a:gd name="T31" fmla="*/ 143 h 166"/>
                <a:gd name="T32" fmla="*/ 37 w 1528"/>
                <a:gd name="T33" fmla="*/ 153 h 166"/>
                <a:gd name="T34" fmla="*/ 50 w 1528"/>
                <a:gd name="T35" fmla="*/ 159 h 166"/>
                <a:gd name="T36" fmla="*/ 67 w 1528"/>
                <a:gd name="T37" fmla="*/ 164 h 166"/>
                <a:gd name="T38" fmla="*/ 83 w 1528"/>
                <a:gd name="T39" fmla="*/ 166 h 166"/>
                <a:gd name="T40" fmla="*/ 1445 w 1528"/>
                <a:gd name="T41" fmla="*/ 166 h 166"/>
                <a:gd name="T42" fmla="*/ 1445 w 1528"/>
                <a:gd name="T43" fmla="*/ 166 h 166"/>
                <a:gd name="T44" fmla="*/ 1462 w 1528"/>
                <a:gd name="T45" fmla="*/ 164 h 166"/>
                <a:gd name="T46" fmla="*/ 1478 w 1528"/>
                <a:gd name="T47" fmla="*/ 159 h 166"/>
                <a:gd name="T48" fmla="*/ 1492 w 1528"/>
                <a:gd name="T49" fmla="*/ 153 h 166"/>
                <a:gd name="T50" fmla="*/ 1505 w 1528"/>
                <a:gd name="T51" fmla="*/ 143 h 166"/>
                <a:gd name="T52" fmla="*/ 1515 w 1528"/>
                <a:gd name="T53" fmla="*/ 130 h 166"/>
                <a:gd name="T54" fmla="*/ 1521 w 1528"/>
                <a:gd name="T55" fmla="*/ 116 h 166"/>
                <a:gd name="T56" fmla="*/ 1526 w 1528"/>
                <a:gd name="T57" fmla="*/ 100 h 166"/>
                <a:gd name="T58" fmla="*/ 1528 w 1528"/>
                <a:gd name="T59" fmla="*/ 83 h 166"/>
                <a:gd name="T60" fmla="*/ 1528 w 1528"/>
                <a:gd name="T61" fmla="*/ 83 h 166"/>
                <a:gd name="T62" fmla="*/ 1526 w 1528"/>
                <a:gd name="T63" fmla="*/ 66 h 166"/>
                <a:gd name="T64" fmla="*/ 1521 w 1528"/>
                <a:gd name="T65" fmla="*/ 52 h 166"/>
                <a:gd name="T66" fmla="*/ 1515 w 1528"/>
                <a:gd name="T67" fmla="*/ 37 h 166"/>
                <a:gd name="T68" fmla="*/ 1505 w 1528"/>
                <a:gd name="T69" fmla="*/ 25 h 166"/>
                <a:gd name="T70" fmla="*/ 1492 w 1528"/>
                <a:gd name="T71" fmla="*/ 15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5"/>
                  </a:lnTo>
                  <a:lnTo>
                    <a:pt x="23" y="25"/>
                  </a:lnTo>
                  <a:lnTo>
                    <a:pt x="14" y="37"/>
                  </a:lnTo>
                  <a:lnTo>
                    <a:pt x="7" y="52"/>
                  </a:lnTo>
                  <a:lnTo>
                    <a:pt x="2" y="66"/>
                  </a:lnTo>
                  <a:lnTo>
                    <a:pt x="0" y="83"/>
                  </a:lnTo>
                  <a:lnTo>
                    <a:pt x="0" y="83"/>
                  </a:lnTo>
                  <a:lnTo>
                    <a:pt x="2" y="100"/>
                  </a:lnTo>
                  <a:lnTo>
                    <a:pt x="7" y="116"/>
                  </a:lnTo>
                  <a:lnTo>
                    <a:pt x="14" y="130"/>
                  </a:lnTo>
                  <a:lnTo>
                    <a:pt x="23" y="143"/>
                  </a:lnTo>
                  <a:lnTo>
                    <a:pt x="37" y="153"/>
                  </a:lnTo>
                  <a:lnTo>
                    <a:pt x="50" y="159"/>
                  </a:lnTo>
                  <a:lnTo>
                    <a:pt x="67" y="164"/>
                  </a:lnTo>
                  <a:lnTo>
                    <a:pt x="83" y="166"/>
                  </a:lnTo>
                  <a:lnTo>
                    <a:pt x="1445" y="166"/>
                  </a:lnTo>
                  <a:lnTo>
                    <a:pt x="1445" y="166"/>
                  </a:lnTo>
                  <a:lnTo>
                    <a:pt x="1462" y="164"/>
                  </a:lnTo>
                  <a:lnTo>
                    <a:pt x="1478" y="159"/>
                  </a:lnTo>
                  <a:lnTo>
                    <a:pt x="1492" y="153"/>
                  </a:lnTo>
                  <a:lnTo>
                    <a:pt x="1505" y="143"/>
                  </a:lnTo>
                  <a:lnTo>
                    <a:pt x="1515" y="130"/>
                  </a:lnTo>
                  <a:lnTo>
                    <a:pt x="1521" y="116"/>
                  </a:lnTo>
                  <a:lnTo>
                    <a:pt x="1526" y="100"/>
                  </a:lnTo>
                  <a:lnTo>
                    <a:pt x="1528" y="83"/>
                  </a:lnTo>
                  <a:lnTo>
                    <a:pt x="1528" y="83"/>
                  </a:lnTo>
                  <a:lnTo>
                    <a:pt x="1526" y="66"/>
                  </a:lnTo>
                  <a:lnTo>
                    <a:pt x="1521" y="52"/>
                  </a:lnTo>
                  <a:lnTo>
                    <a:pt x="1515" y="37"/>
                  </a:lnTo>
                  <a:lnTo>
                    <a:pt x="1505" y="25"/>
                  </a:lnTo>
                  <a:lnTo>
                    <a:pt x="1492" y="15"/>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69" name="Freeform 9">
              <a:extLst>
                <a:ext uri="{FF2B5EF4-FFF2-40B4-BE49-F238E27FC236}">
                  <a16:creationId xmlns:a16="http://schemas.microsoft.com/office/drawing/2014/main" id="{3E1BB9B2-7B2C-4B28-BEF6-E272E440655A}"/>
                </a:ext>
              </a:extLst>
            </p:cNvPr>
            <p:cNvSpPr>
              <a:spLocks/>
            </p:cNvSpPr>
            <p:nvPr/>
          </p:nvSpPr>
          <p:spPr bwMode="auto">
            <a:xfrm>
              <a:off x="-13106400" y="-450850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5 h 166"/>
                <a:gd name="T12" fmla="*/ 23 w 1528"/>
                <a:gd name="T13" fmla="*/ 25 h 166"/>
                <a:gd name="T14" fmla="*/ 14 w 1528"/>
                <a:gd name="T15" fmla="*/ 37 h 166"/>
                <a:gd name="T16" fmla="*/ 7 w 1528"/>
                <a:gd name="T17" fmla="*/ 52 h 166"/>
                <a:gd name="T18" fmla="*/ 2 w 1528"/>
                <a:gd name="T19" fmla="*/ 67 h 166"/>
                <a:gd name="T20" fmla="*/ 0 w 1528"/>
                <a:gd name="T21" fmla="*/ 83 h 166"/>
                <a:gd name="T22" fmla="*/ 0 w 1528"/>
                <a:gd name="T23" fmla="*/ 83 h 166"/>
                <a:gd name="T24" fmla="*/ 2 w 1528"/>
                <a:gd name="T25" fmla="*/ 100 h 166"/>
                <a:gd name="T26" fmla="*/ 7 w 1528"/>
                <a:gd name="T27" fmla="*/ 117 h 166"/>
                <a:gd name="T28" fmla="*/ 14 w 1528"/>
                <a:gd name="T29" fmla="*/ 130 h 166"/>
                <a:gd name="T30" fmla="*/ 23 w 1528"/>
                <a:gd name="T31" fmla="*/ 143 h 166"/>
                <a:gd name="T32" fmla="*/ 37 w 1528"/>
                <a:gd name="T33" fmla="*/ 153 h 166"/>
                <a:gd name="T34" fmla="*/ 50 w 1528"/>
                <a:gd name="T35" fmla="*/ 160 h 166"/>
                <a:gd name="T36" fmla="*/ 67 w 1528"/>
                <a:gd name="T37" fmla="*/ 165 h 166"/>
                <a:gd name="T38" fmla="*/ 83 w 1528"/>
                <a:gd name="T39" fmla="*/ 166 h 166"/>
                <a:gd name="T40" fmla="*/ 1445 w 1528"/>
                <a:gd name="T41" fmla="*/ 166 h 166"/>
                <a:gd name="T42" fmla="*/ 1445 w 1528"/>
                <a:gd name="T43" fmla="*/ 166 h 166"/>
                <a:gd name="T44" fmla="*/ 1462 w 1528"/>
                <a:gd name="T45" fmla="*/ 165 h 166"/>
                <a:gd name="T46" fmla="*/ 1478 w 1528"/>
                <a:gd name="T47" fmla="*/ 160 h 166"/>
                <a:gd name="T48" fmla="*/ 1492 w 1528"/>
                <a:gd name="T49" fmla="*/ 153 h 166"/>
                <a:gd name="T50" fmla="*/ 1505 w 1528"/>
                <a:gd name="T51" fmla="*/ 143 h 166"/>
                <a:gd name="T52" fmla="*/ 1515 w 1528"/>
                <a:gd name="T53" fmla="*/ 130 h 166"/>
                <a:gd name="T54" fmla="*/ 1521 w 1528"/>
                <a:gd name="T55" fmla="*/ 117 h 166"/>
                <a:gd name="T56" fmla="*/ 1526 w 1528"/>
                <a:gd name="T57" fmla="*/ 100 h 166"/>
                <a:gd name="T58" fmla="*/ 1528 w 1528"/>
                <a:gd name="T59" fmla="*/ 83 h 166"/>
                <a:gd name="T60" fmla="*/ 1528 w 1528"/>
                <a:gd name="T61" fmla="*/ 83 h 166"/>
                <a:gd name="T62" fmla="*/ 1526 w 1528"/>
                <a:gd name="T63" fmla="*/ 67 h 166"/>
                <a:gd name="T64" fmla="*/ 1521 w 1528"/>
                <a:gd name="T65" fmla="*/ 52 h 166"/>
                <a:gd name="T66" fmla="*/ 1515 w 1528"/>
                <a:gd name="T67" fmla="*/ 37 h 166"/>
                <a:gd name="T68" fmla="*/ 1505 w 1528"/>
                <a:gd name="T69" fmla="*/ 25 h 166"/>
                <a:gd name="T70" fmla="*/ 1492 w 1528"/>
                <a:gd name="T71" fmla="*/ 15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5"/>
                  </a:lnTo>
                  <a:lnTo>
                    <a:pt x="23" y="25"/>
                  </a:lnTo>
                  <a:lnTo>
                    <a:pt x="14" y="37"/>
                  </a:lnTo>
                  <a:lnTo>
                    <a:pt x="7" y="52"/>
                  </a:lnTo>
                  <a:lnTo>
                    <a:pt x="2" y="67"/>
                  </a:lnTo>
                  <a:lnTo>
                    <a:pt x="0" y="83"/>
                  </a:lnTo>
                  <a:lnTo>
                    <a:pt x="0" y="83"/>
                  </a:lnTo>
                  <a:lnTo>
                    <a:pt x="2" y="100"/>
                  </a:lnTo>
                  <a:lnTo>
                    <a:pt x="7" y="117"/>
                  </a:lnTo>
                  <a:lnTo>
                    <a:pt x="14" y="130"/>
                  </a:lnTo>
                  <a:lnTo>
                    <a:pt x="23" y="143"/>
                  </a:lnTo>
                  <a:lnTo>
                    <a:pt x="37" y="153"/>
                  </a:lnTo>
                  <a:lnTo>
                    <a:pt x="50" y="160"/>
                  </a:lnTo>
                  <a:lnTo>
                    <a:pt x="67" y="165"/>
                  </a:lnTo>
                  <a:lnTo>
                    <a:pt x="83" y="166"/>
                  </a:lnTo>
                  <a:lnTo>
                    <a:pt x="1445" y="166"/>
                  </a:lnTo>
                  <a:lnTo>
                    <a:pt x="1445" y="166"/>
                  </a:lnTo>
                  <a:lnTo>
                    <a:pt x="1462" y="165"/>
                  </a:lnTo>
                  <a:lnTo>
                    <a:pt x="1478" y="160"/>
                  </a:lnTo>
                  <a:lnTo>
                    <a:pt x="1492" y="153"/>
                  </a:lnTo>
                  <a:lnTo>
                    <a:pt x="1505" y="143"/>
                  </a:lnTo>
                  <a:lnTo>
                    <a:pt x="1515" y="130"/>
                  </a:lnTo>
                  <a:lnTo>
                    <a:pt x="1521" y="117"/>
                  </a:lnTo>
                  <a:lnTo>
                    <a:pt x="1526" y="100"/>
                  </a:lnTo>
                  <a:lnTo>
                    <a:pt x="1528" y="83"/>
                  </a:lnTo>
                  <a:lnTo>
                    <a:pt x="1528" y="83"/>
                  </a:lnTo>
                  <a:lnTo>
                    <a:pt x="1526" y="67"/>
                  </a:lnTo>
                  <a:lnTo>
                    <a:pt x="1521" y="52"/>
                  </a:lnTo>
                  <a:lnTo>
                    <a:pt x="1515" y="37"/>
                  </a:lnTo>
                  <a:lnTo>
                    <a:pt x="1505" y="25"/>
                  </a:lnTo>
                  <a:lnTo>
                    <a:pt x="1492" y="15"/>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70" name="Freeform 10">
              <a:extLst>
                <a:ext uri="{FF2B5EF4-FFF2-40B4-BE49-F238E27FC236}">
                  <a16:creationId xmlns:a16="http://schemas.microsoft.com/office/drawing/2014/main" id="{E9186526-2FBE-4A73-A6E5-9B4BBC19F703}"/>
                </a:ext>
              </a:extLst>
            </p:cNvPr>
            <p:cNvSpPr>
              <a:spLocks/>
            </p:cNvSpPr>
            <p:nvPr/>
          </p:nvSpPr>
          <p:spPr bwMode="auto">
            <a:xfrm>
              <a:off x="-13106400" y="-3841751"/>
              <a:ext cx="1363663" cy="265113"/>
            </a:xfrm>
            <a:custGeom>
              <a:avLst/>
              <a:gdLst>
                <a:gd name="T0" fmla="*/ 776 w 859"/>
                <a:gd name="T1" fmla="*/ 0 h 167"/>
                <a:gd name="T2" fmla="*/ 83 w 859"/>
                <a:gd name="T3" fmla="*/ 0 h 167"/>
                <a:gd name="T4" fmla="*/ 83 w 859"/>
                <a:gd name="T5" fmla="*/ 0 h 167"/>
                <a:gd name="T6" fmla="*/ 67 w 859"/>
                <a:gd name="T7" fmla="*/ 2 h 167"/>
                <a:gd name="T8" fmla="*/ 50 w 859"/>
                <a:gd name="T9" fmla="*/ 7 h 167"/>
                <a:gd name="T10" fmla="*/ 37 w 859"/>
                <a:gd name="T11" fmla="*/ 15 h 167"/>
                <a:gd name="T12" fmla="*/ 23 w 859"/>
                <a:gd name="T13" fmla="*/ 25 h 167"/>
                <a:gd name="T14" fmla="*/ 14 w 859"/>
                <a:gd name="T15" fmla="*/ 37 h 167"/>
                <a:gd name="T16" fmla="*/ 7 w 859"/>
                <a:gd name="T17" fmla="*/ 52 h 167"/>
                <a:gd name="T18" fmla="*/ 2 w 859"/>
                <a:gd name="T19" fmla="*/ 67 h 167"/>
                <a:gd name="T20" fmla="*/ 0 w 859"/>
                <a:gd name="T21" fmla="*/ 84 h 167"/>
                <a:gd name="T22" fmla="*/ 0 w 859"/>
                <a:gd name="T23" fmla="*/ 84 h 167"/>
                <a:gd name="T24" fmla="*/ 2 w 859"/>
                <a:gd name="T25" fmla="*/ 100 h 167"/>
                <a:gd name="T26" fmla="*/ 7 w 859"/>
                <a:gd name="T27" fmla="*/ 117 h 167"/>
                <a:gd name="T28" fmla="*/ 14 w 859"/>
                <a:gd name="T29" fmla="*/ 130 h 167"/>
                <a:gd name="T30" fmla="*/ 23 w 859"/>
                <a:gd name="T31" fmla="*/ 143 h 167"/>
                <a:gd name="T32" fmla="*/ 37 w 859"/>
                <a:gd name="T33" fmla="*/ 153 h 167"/>
                <a:gd name="T34" fmla="*/ 50 w 859"/>
                <a:gd name="T35" fmla="*/ 160 h 167"/>
                <a:gd name="T36" fmla="*/ 67 w 859"/>
                <a:gd name="T37" fmla="*/ 165 h 167"/>
                <a:gd name="T38" fmla="*/ 83 w 859"/>
                <a:gd name="T39" fmla="*/ 167 h 167"/>
                <a:gd name="T40" fmla="*/ 776 w 859"/>
                <a:gd name="T41" fmla="*/ 167 h 167"/>
                <a:gd name="T42" fmla="*/ 776 w 859"/>
                <a:gd name="T43" fmla="*/ 167 h 167"/>
                <a:gd name="T44" fmla="*/ 792 w 859"/>
                <a:gd name="T45" fmla="*/ 165 h 167"/>
                <a:gd name="T46" fmla="*/ 809 w 859"/>
                <a:gd name="T47" fmla="*/ 160 h 167"/>
                <a:gd name="T48" fmla="*/ 822 w 859"/>
                <a:gd name="T49" fmla="*/ 153 h 167"/>
                <a:gd name="T50" fmla="*/ 836 w 859"/>
                <a:gd name="T51" fmla="*/ 143 h 167"/>
                <a:gd name="T52" fmla="*/ 846 w 859"/>
                <a:gd name="T53" fmla="*/ 130 h 167"/>
                <a:gd name="T54" fmla="*/ 852 w 859"/>
                <a:gd name="T55" fmla="*/ 117 h 167"/>
                <a:gd name="T56" fmla="*/ 857 w 859"/>
                <a:gd name="T57" fmla="*/ 100 h 167"/>
                <a:gd name="T58" fmla="*/ 859 w 859"/>
                <a:gd name="T59" fmla="*/ 84 h 167"/>
                <a:gd name="T60" fmla="*/ 859 w 859"/>
                <a:gd name="T61" fmla="*/ 84 h 167"/>
                <a:gd name="T62" fmla="*/ 857 w 859"/>
                <a:gd name="T63" fmla="*/ 67 h 167"/>
                <a:gd name="T64" fmla="*/ 852 w 859"/>
                <a:gd name="T65" fmla="*/ 52 h 167"/>
                <a:gd name="T66" fmla="*/ 846 w 859"/>
                <a:gd name="T67" fmla="*/ 37 h 167"/>
                <a:gd name="T68" fmla="*/ 836 w 859"/>
                <a:gd name="T69" fmla="*/ 25 h 167"/>
                <a:gd name="T70" fmla="*/ 822 w 859"/>
                <a:gd name="T71" fmla="*/ 15 h 167"/>
                <a:gd name="T72" fmla="*/ 809 w 859"/>
                <a:gd name="T73" fmla="*/ 7 h 167"/>
                <a:gd name="T74" fmla="*/ 792 w 859"/>
                <a:gd name="T75" fmla="*/ 2 h 167"/>
                <a:gd name="T76" fmla="*/ 776 w 859"/>
                <a:gd name="T77" fmla="*/ 0 h 167"/>
                <a:gd name="T78" fmla="*/ 776 w 859"/>
                <a:gd name="T7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9" h="167">
                  <a:moveTo>
                    <a:pt x="776" y="0"/>
                  </a:moveTo>
                  <a:lnTo>
                    <a:pt x="83" y="0"/>
                  </a:lnTo>
                  <a:lnTo>
                    <a:pt x="83" y="0"/>
                  </a:lnTo>
                  <a:lnTo>
                    <a:pt x="67" y="2"/>
                  </a:lnTo>
                  <a:lnTo>
                    <a:pt x="50" y="7"/>
                  </a:lnTo>
                  <a:lnTo>
                    <a:pt x="37" y="15"/>
                  </a:lnTo>
                  <a:lnTo>
                    <a:pt x="23" y="25"/>
                  </a:lnTo>
                  <a:lnTo>
                    <a:pt x="14" y="37"/>
                  </a:lnTo>
                  <a:lnTo>
                    <a:pt x="7" y="52"/>
                  </a:lnTo>
                  <a:lnTo>
                    <a:pt x="2" y="67"/>
                  </a:lnTo>
                  <a:lnTo>
                    <a:pt x="0" y="84"/>
                  </a:lnTo>
                  <a:lnTo>
                    <a:pt x="0" y="84"/>
                  </a:lnTo>
                  <a:lnTo>
                    <a:pt x="2" y="100"/>
                  </a:lnTo>
                  <a:lnTo>
                    <a:pt x="7" y="117"/>
                  </a:lnTo>
                  <a:lnTo>
                    <a:pt x="14" y="130"/>
                  </a:lnTo>
                  <a:lnTo>
                    <a:pt x="23" y="143"/>
                  </a:lnTo>
                  <a:lnTo>
                    <a:pt x="37" y="153"/>
                  </a:lnTo>
                  <a:lnTo>
                    <a:pt x="50" y="160"/>
                  </a:lnTo>
                  <a:lnTo>
                    <a:pt x="67" y="165"/>
                  </a:lnTo>
                  <a:lnTo>
                    <a:pt x="83" y="167"/>
                  </a:lnTo>
                  <a:lnTo>
                    <a:pt x="776" y="167"/>
                  </a:lnTo>
                  <a:lnTo>
                    <a:pt x="776" y="167"/>
                  </a:lnTo>
                  <a:lnTo>
                    <a:pt x="792" y="165"/>
                  </a:lnTo>
                  <a:lnTo>
                    <a:pt x="809" y="160"/>
                  </a:lnTo>
                  <a:lnTo>
                    <a:pt x="822" y="153"/>
                  </a:lnTo>
                  <a:lnTo>
                    <a:pt x="836" y="143"/>
                  </a:lnTo>
                  <a:lnTo>
                    <a:pt x="846" y="130"/>
                  </a:lnTo>
                  <a:lnTo>
                    <a:pt x="852" y="117"/>
                  </a:lnTo>
                  <a:lnTo>
                    <a:pt x="857" y="100"/>
                  </a:lnTo>
                  <a:lnTo>
                    <a:pt x="859" y="84"/>
                  </a:lnTo>
                  <a:lnTo>
                    <a:pt x="859" y="84"/>
                  </a:lnTo>
                  <a:lnTo>
                    <a:pt x="857" y="67"/>
                  </a:lnTo>
                  <a:lnTo>
                    <a:pt x="852" y="52"/>
                  </a:lnTo>
                  <a:lnTo>
                    <a:pt x="846" y="37"/>
                  </a:lnTo>
                  <a:lnTo>
                    <a:pt x="836" y="25"/>
                  </a:lnTo>
                  <a:lnTo>
                    <a:pt x="822" y="15"/>
                  </a:lnTo>
                  <a:lnTo>
                    <a:pt x="809" y="7"/>
                  </a:lnTo>
                  <a:lnTo>
                    <a:pt x="792" y="2"/>
                  </a:lnTo>
                  <a:lnTo>
                    <a:pt x="776" y="0"/>
                  </a:lnTo>
                  <a:lnTo>
                    <a:pt x="7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71" name="Freeform 11">
              <a:extLst>
                <a:ext uri="{FF2B5EF4-FFF2-40B4-BE49-F238E27FC236}">
                  <a16:creationId xmlns:a16="http://schemas.microsoft.com/office/drawing/2014/main" id="{422A8CB8-576B-4FDC-94A7-47D69078DA16}"/>
                </a:ext>
              </a:extLst>
            </p:cNvPr>
            <p:cNvSpPr>
              <a:spLocks/>
            </p:cNvSpPr>
            <p:nvPr/>
          </p:nvSpPr>
          <p:spPr bwMode="auto">
            <a:xfrm>
              <a:off x="-13303250" y="-7392988"/>
              <a:ext cx="4071938" cy="5545138"/>
            </a:xfrm>
            <a:custGeom>
              <a:avLst/>
              <a:gdLst>
                <a:gd name="T0" fmla="*/ 2565 w 2565"/>
                <a:gd name="T1" fmla="*/ 0 h 3493"/>
                <a:gd name="T2" fmla="*/ 2399 w 2565"/>
                <a:gd name="T3" fmla="*/ 0 h 3493"/>
                <a:gd name="T4" fmla="*/ 2399 w 2565"/>
                <a:gd name="T5" fmla="*/ 3327 h 3493"/>
                <a:gd name="T6" fmla="*/ 0 w 2565"/>
                <a:gd name="T7" fmla="*/ 3327 h 3493"/>
                <a:gd name="T8" fmla="*/ 0 w 2565"/>
                <a:gd name="T9" fmla="*/ 3493 h 3493"/>
                <a:gd name="T10" fmla="*/ 2565 w 2565"/>
                <a:gd name="T11" fmla="*/ 3493 h 3493"/>
                <a:gd name="T12" fmla="*/ 2565 w 2565"/>
                <a:gd name="T13" fmla="*/ 0 h 3493"/>
              </a:gdLst>
              <a:ahLst/>
              <a:cxnLst>
                <a:cxn ang="0">
                  <a:pos x="T0" y="T1"/>
                </a:cxn>
                <a:cxn ang="0">
                  <a:pos x="T2" y="T3"/>
                </a:cxn>
                <a:cxn ang="0">
                  <a:pos x="T4" y="T5"/>
                </a:cxn>
                <a:cxn ang="0">
                  <a:pos x="T6" y="T7"/>
                </a:cxn>
                <a:cxn ang="0">
                  <a:pos x="T8" y="T9"/>
                </a:cxn>
                <a:cxn ang="0">
                  <a:pos x="T10" y="T11"/>
                </a:cxn>
                <a:cxn ang="0">
                  <a:pos x="T12" y="T13"/>
                </a:cxn>
              </a:cxnLst>
              <a:rect l="0" t="0" r="r" b="b"/>
              <a:pathLst>
                <a:path w="2565" h="3493">
                  <a:moveTo>
                    <a:pt x="2565" y="0"/>
                  </a:moveTo>
                  <a:lnTo>
                    <a:pt x="2399" y="0"/>
                  </a:lnTo>
                  <a:lnTo>
                    <a:pt x="2399" y="3327"/>
                  </a:lnTo>
                  <a:lnTo>
                    <a:pt x="0" y="3327"/>
                  </a:lnTo>
                  <a:lnTo>
                    <a:pt x="0" y="3493"/>
                  </a:lnTo>
                  <a:lnTo>
                    <a:pt x="2565" y="3493"/>
                  </a:lnTo>
                  <a:lnTo>
                    <a:pt x="2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72" name="Freeform 12">
              <a:extLst>
                <a:ext uri="{FF2B5EF4-FFF2-40B4-BE49-F238E27FC236}">
                  <a16:creationId xmlns:a16="http://schemas.microsoft.com/office/drawing/2014/main" id="{0DEEC7A8-5D25-4244-8E33-634EE2771AB1}"/>
                </a:ext>
              </a:extLst>
            </p:cNvPr>
            <p:cNvSpPr>
              <a:spLocks/>
            </p:cNvSpPr>
            <p:nvPr/>
          </p:nvSpPr>
          <p:spPr bwMode="auto">
            <a:xfrm>
              <a:off x="-12796838" y="-6886576"/>
              <a:ext cx="4075113" cy="5545138"/>
            </a:xfrm>
            <a:custGeom>
              <a:avLst/>
              <a:gdLst>
                <a:gd name="T0" fmla="*/ 2401 w 2567"/>
                <a:gd name="T1" fmla="*/ 0 h 3493"/>
                <a:gd name="T2" fmla="*/ 2401 w 2567"/>
                <a:gd name="T3" fmla="*/ 3327 h 3493"/>
                <a:gd name="T4" fmla="*/ 0 w 2567"/>
                <a:gd name="T5" fmla="*/ 3327 h 3493"/>
                <a:gd name="T6" fmla="*/ 0 w 2567"/>
                <a:gd name="T7" fmla="*/ 3493 h 3493"/>
                <a:gd name="T8" fmla="*/ 2567 w 2567"/>
                <a:gd name="T9" fmla="*/ 3493 h 3493"/>
                <a:gd name="T10" fmla="*/ 2567 w 2567"/>
                <a:gd name="T11" fmla="*/ 0 h 3493"/>
                <a:gd name="T12" fmla="*/ 2401 w 2567"/>
                <a:gd name="T13" fmla="*/ 0 h 3493"/>
              </a:gdLst>
              <a:ahLst/>
              <a:cxnLst>
                <a:cxn ang="0">
                  <a:pos x="T0" y="T1"/>
                </a:cxn>
                <a:cxn ang="0">
                  <a:pos x="T2" y="T3"/>
                </a:cxn>
                <a:cxn ang="0">
                  <a:pos x="T4" y="T5"/>
                </a:cxn>
                <a:cxn ang="0">
                  <a:pos x="T6" y="T7"/>
                </a:cxn>
                <a:cxn ang="0">
                  <a:pos x="T8" y="T9"/>
                </a:cxn>
                <a:cxn ang="0">
                  <a:pos x="T10" y="T11"/>
                </a:cxn>
                <a:cxn ang="0">
                  <a:pos x="T12" y="T13"/>
                </a:cxn>
              </a:cxnLst>
              <a:rect l="0" t="0" r="r" b="b"/>
              <a:pathLst>
                <a:path w="2567" h="3493">
                  <a:moveTo>
                    <a:pt x="2401" y="0"/>
                  </a:moveTo>
                  <a:lnTo>
                    <a:pt x="2401" y="3327"/>
                  </a:lnTo>
                  <a:lnTo>
                    <a:pt x="0" y="3327"/>
                  </a:lnTo>
                  <a:lnTo>
                    <a:pt x="0" y="3493"/>
                  </a:lnTo>
                  <a:lnTo>
                    <a:pt x="2567" y="3493"/>
                  </a:lnTo>
                  <a:lnTo>
                    <a:pt x="2567" y="0"/>
                  </a:lnTo>
                  <a:lnTo>
                    <a:pt x="2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73" name="Multiply 35">
            <a:extLst>
              <a:ext uri="{FF2B5EF4-FFF2-40B4-BE49-F238E27FC236}">
                <a16:creationId xmlns:a16="http://schemas.microsoft.com/office/drawing/2014/main" id="{28D5A292-588F-4E45-93A6-0DAEF6C536BE}"/>
              </a:ext>
            </a:extLst>
          </p:cNvPr>
          <p:cNvSpPr/>
          <p:nvPr/>
        </p:nvSpPr>
        <p:spPr bwMode="auto">
          <a:xfrm>
            <a:off x="121398" y="3347850"/>
            <a:ext cx="380823" cy="375711"/>
          </a:xfrm>
          <a:prstGeom prst="mathMultiply">
            <a:avLst/>
          </a:prstGeom>
          <a:solidFill>
            <a:srgbClr val="C0000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04" fontAlgn="base">
              <a:lnSpc>
                <a:spcPct val="90000"/>
              </a:lnSpc>
              <a:spcBef>
                <a:spcPct val="0"/>
              </a:spcBef>
              <a:spcAft>
                <a:spcPct val="0"/>
              </a:spcAft>
              <a:defRPr/>
            </a:pPr>
            <a:endParaRPr lang="en-US" sz="2448" kern="0">
              <a:gradFill>
                <a:gsLst>
                  <a:gs pos="0">
                    <a:srgbClr val="FFFFFF"/>
                  </a:gs>
                  <a:gs pos="100000">
                    <a:srgbClr val="FFFFFF"/>
                  </a:gs>
                </a:gsLst>
                <a:lin ang="5400000" scaled="0"/>
              </a:gradFill>
              <a:latin typeface="Meiryo UI" panose="020B0604030504040204" pitchFamily="50" charset="-128"/>
              <a:ea typeface="Meiryo UI" panose="020B0604030504040204" pitchFamily="50" charset="-128"/>
              <a:cs typeface="Segoe UI" pitchFamily="34" charset="0"/>
            </a:endParaRPr>
          </a:p>
        </p:txBody>
      </p:sp>
      <p:grpSp>
        <p:nvGrpSpPr>
          <p:cNvPr id="179" name="グループ化 178">
            <a:extLst>
              <a:ext uri="{FF2B5EF4-FFF2-40B4-BE49-F238E27FC236}">
                <a16:creationId xmlns:a16="http://schemas.microsoft.com/office/drawing/2014/main" id="{3E4B6850-5A1D-41DD-878E-2319838CAAAB}"/>
              </a:ext>
            </a:extLst>
          </p:cNvPr>
          <p:cNvGrpSpPr/>
          <p:nvPr/>
        </p:nvGrpSpPr>
        <p:grpSpPr>
          <a:xfrm>
            <a:off x="1384913" y="4274924"/>
            <a:ext cx="564067" cy="437581"/>
            <a:chOff x="4283846" y="2312647"/>
            <a:chExt cx="816725" cy="419838"/>
          </a:xfrm>
        </p:grpSpPr>
        <p:sp>
          <p:nvSpPr>
            <p:cNvPr id="180" name="Freeform 23">
              <a:extLst>
                <a:ext uri="{FF2B5EF4-FFF2-40B4-BE49-F238E27FC236}">
                  <a16:creationId xmlns:a16="http://schemas.microsoft.com/office/drawing/2014/main" id="{88DC62D3-8D32-4745-BCC7-250FEDE2C91E}"/>
                </a:ext>
              </a:extLst>
            </p:cNvPr>
            <p:cNvSpPr>
              <a:spLocks noEditPoints="1"/>
            </p:cNvSpPr>
            <p:nvPr/>
          </p:nvSpPr>
          <p:spPr bwMode="auto">
            <a:xfrm>
              <a:off x="4654142" y="2404847"/>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81" name="Freeform 24">
              <a:extLst>
                <a:ext uri="{FF2B5EF4-FFF2-40B4-BE49-F238E27FC236}">
                  <a16:creationId xmlns:a16="http://schemas.microsoft.com/office/drawing/2014/main" id="{78BD021D-1276-4AD6-9F99-EDDA44D4D697}"/>
                </a:ext>
              </a:extLst>
            </p:cNvPr>
            <p:cNvSpPr>
              <a:spLocks noEditPoints="1"/>
            </p:cNvSpPr>
            <p:nvPr/>
          </p:nvSpPr>
          <p:spPr bwMode="auto">
            <a:xfrm>
              <a:off x="4283846" y="2312647"/>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82" name="テキスト ボックス 181">
            <a:extLst>
              <a:ext uri="{FF2B5EF4-FFF2-40B4-BE49-F238E27FC236}">
                <a16:creationId xmlns:a16="http://schemas.microsoft.com/office/drawing/2014/main" id="{B7F17B8A-578A-4AE3-870C-6674C4BE31C2}"/>
              </a:ext>
            </a:extLst>
          </p:cNvPr>
          <p:cNvSpPr txBox="1"/>
          <p:nvPr/>
        </p:nvSpPr>
        <p:spPr>
          <a:xfrm>
            <a:off x="1608774" y="4078622"/>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府庁</a:t>
            </a:r>
          </a:p>
        </p:txBody>
      </p:sp>
      <p:sp>
        <p:nvSpPr>
          <p:cNvPr id="187" name="吹き出し: 角を丸めた四角形 88">
            <a:extLst>
              <a:ext uri="{FF2B5EF4-FFF2-40B4-BE49-F238E27FC236}">
                <a16:creationId xmlns:a16="http://schemas.microsoft.com/office/drawing/2014/main" id="{3D4103FC-7555-4088-94CC-93B68CE0FA98}"/>
              </a:ext>
            </a:extLst>
          </p:cNvPr>
          <p:cNvSpPr/>
          <p:nvPr/>
        </p:nvSpPr>
        <p:spPr>
          <a:xfrm>
            <a:off x="1203236" y="4807391"/>
            <a:ext cx="800608" cy="535276"/>
          </a:xfrm>
          <a:prstGeom prst="wedgeRoundRectCallout">
            <a:avLst>
              <a:gd name="adj1" fmla="val 14548"/>
              <a:gd name="adj2" fmla="val -66071"/>
              <a:gd name="adj3" fmla="val 16667"/>
            </a:avLst>
          </a:prstGeom>
          <a:ln>
            <a:solidFill>
              <a:srgbClr val="5558A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188" name="グループ化 187">
            <a:extLst>
              <a:ext uri="{FF2B5EF4-FFF2-40B4-BE49-F238E27FC236}">
                <a16:creationId xmlns:a16="http://schemas.microsoft.com/office/drawing/2014/main" id="{5DC2C322-A41C-484B-9731-5ECE14B91FA9}"/>
              </a:ext>
            </a:extLst>
          </p:cNvPr>
          <p:cNvGrpSpPr>
            <a:grpSpLocks noChangeAspect="1"/>
          </p:cNvGrpSpPr>
          <p:nvPr/>
        </p:nvGrpSpPr>
        <p:grpSpPr>
          <a:xfrm>
            <a:off x="1334852" y="4892638"/>
            <a:ext cx="611623" cy="402043"/>
            <a:chOff x="12080875" y="4913312"/>
            <a:chExt cx="10548941" cy="6934202"/>
          </a:xfrm>
          <a:solidFill>
            <a:schemeClr val="tx1"/>
          </a:solidFill>
        </p:grpSpPr>
        <p:sp>
          <p:nvSpPr>
            <p:cNvPr id="189" name="Freeform 63">
              <a:extLst>
                <a:ext uri="{FF2B5EF4-FFF2-40B4-BE49-F238E27FC236}">
                  <a16:creationId xmlns:a16="http://schemas.microsoft.com/office/drawing/2014/main" id="{06A9743F-07F8-43F1-BB01-545C0788BC4E}"/>
                </a:ext>
              </a:extLst>
            </p:cNvPr>
            <p:cNvSpPr>
              <a:spLocks noEditPoints="1"/>
            </p:cNvSpPr>
            <p:nvPr/>
          </p:nvSpPr>
          <p:spPr bwMode="auto">
            <a:xfrm>
              <a:off x="12080875" y="4913312"/>
              <a:ext cx="10544185" cy="6934202"/>
            </a:xfrm>
            <a:custGeom>
              <a:avLst/>
              <a:gdLst/>
              <a:ahLst/>
              <a:cxnLst>
                <a:cxn ang="0">
                  <a:pos x="2607" y="831"/>
                </a:cxn>
                <a:cxn ang="0">
                  <a:pos x="2561" y="831"/>
                </a:cxn>
                <a:cxn ang="0">
                  <a:pos x="2401" y="908"/>
                </a:cxn>
                <a:cxn ang="0">
                  <a:pos x="2153" y="1246"/>
                </a:cxn>
                <a:cxn ang="0">
                  <a:pos x="1872" y="1103"/>
                </a:cxn>
                <a:cxn ang="0">
                  <a:pos x="1764" y="1137"/>
                </a:cxn>
                <a:cxn ang="0">
                  <a:pos x="1789" y="1239"/>
                </a:cxn>
                <a:cxn ang="0">
                  <a:pos x="1413" y="1221"/>
                </a:cxn>
                <a:cxn ang="0">
                  <a:pos x="762" y="1279"/>
                </a:cxn>
                <a:cxn ang="0">
                  <a:pos x="937" y="1069"/>
                </a:cxn>
                <a:cxn ang="0">
                  <a:pos x="2047" y="1069"/>
                </a:cxn>
                <a:cxn ang="0">
                  <a:pos x="2147" y="969"/>
                </a:cxn>
                <a:cxn ang="0">
                  <a:pos x="2147" y="100"/>
                </a:cxn>
                <a:cxn ang="0">
                  <a:pos x="2047" y="0"/>
                </a:cxn>
                <a:cxn ang="0">
                  <a:pos x="779" y="0"/>
                </a:cxn>
                <a:cxn ang="0">
                  <a:pos x="679" y="100"/>
                </a:cxn>
                <a:cxn ang="0">
                  <a:pos x="679" y="969"/>
                </a:cxn>
                <a:cxn ang="0">
                  <a:pos x="730" y="1056"/>
                </a:cxn>
                <a:cxn ang="0">
                  <a:pos x="657" y="1139"/>
                </a:cxn>
                <a:cxn ang="0">
                  <a:pos x="387" y="881"/>
                </a:cxn>
                <a:cxn ang="0">
                  <a:pos x="251" y="831"/>
                </a:cxn>
                <a:cxn ang="0">
                  <a:pos x="206" y="831"/>
                </a:cxn>
                <a:cxn ang="0">
                  <a:pos x="0" y="1037"/>
                </a:cxn>
                <a:cxn ang="0">
                  <a:pos x="2" y="1622"/>
                </a:cxn>
                <a:cxn ang="0">
                  <a:pos x="402" y="1622"/>
                </a:cxn>
                <a:cxn ang="0">
                  <a:pos x="728" y="1784"/>
                </a:cxn>
                <a:cxn ang="0">
                  <a:pos x="1413" y="1849"/>
                </a:cxn>
                <a:cxn ang="0">
                  <a:pos x="2098" y="1784"/>
                </a:cxn>
                <a:cxn ang="0">
                  <a:pos x="2424" y="1622"/>
                </a:cxn>
                <a:cxn ang="0">
                  <a:pos x="2811" y="1622"/>
                </a:cxn>
                <a:cxn ang="0">
                  <a:pos x="2812" y="1037"/>
                </a:cxn>
                <a:cxn ang="0">
                  <a:pos x="2607" y="831"/>
                </a:cxn>
                <a:cxn ang="0">
                  <a:pos x="2357" y="1384"/>
                </a:cxn>
                <a:cxn ang="0">
                  <a:pos x="2304" y="1354"/>
                </a:cxn>
                <a:cxn ang="0">
                  <a:pos x="2356" y="1290"/>
                </a:cxn>
                <a:cxn ang="0">
                  <a:pos x="2357" y="1384"/>
                </a:cxn>
                <a:cxn ang="0">
                  <a:pos x="779" y="969"/>
                </a:cxn>
                <a:cxn ang="0">
                  <a:pos x="779" y="100"/>
                </a:cxn>
                <a:cxn ang="0">
                  <a:pos x="2047" y="100"/>
                </a:cxn>
                <a:cxn ang="0">
                  <a:pos x="2047" y="969"/>
                </a:cxn>
                <a:cxn ang="0">
                  <a:pos x="1015" y="969"/>
                </a:cxn>
                <a:cxn ang="0">
                  <a:pos x="997" y="883"/>
                </a:cxn>
                <a:cxn ang="0">
                  <a:pos x="884" y="883"/>
                </a:cxn>
                <a:cxn ang="0">
                  <a:pos x="807" y="969"/>
                </a:cxn>
                <a:cxn ang="0">
                  <a:pos x="779" y="969"/>
                </a:cxn>
                <a:cxn ang="0">
                  <a:pos x="554" y="1304"/>
                </a:cxn>
                <a:cxn ang="0">
                  <a:pos x="585" y="1327"/>
                </a:cxn>
                <a:cxn ang="0">
                  <a:pos x="453" y="1396"/>
                </a:cxn>
                <a:cxn ang="0">
                  <a:pos x="453" y="1203"/>
                </a:cxn>
                <a:cxn ang="0">
                  <a:pos x="554" y="1304"/>
                </a:cxn>
                <a:cxn ang="0">
                  <a:pos x="1413" y="1749"/>
                </a:cxn>
                <a:cxn ang="0">
                  <a:pos x="476" y="1535"/>
                </a:cxn>
                <a:cxn ang="0">
                  <a:pos x="1413" y="1321"/>
                </a:cxn>
                <a:cxn ang="0">
                  <a:pos x="2015" y="1371"/>
                </a:cxn>
                <a:cxn ang="0">
                  <a:pos x="2098" y="1420"/>
                </a:cxn>
                <a:cxn ang="0">
                  <a:pos x="2223" y="1428"/>
                </a:cxn>
                <a:cxn ang="0">
                  <a:pos x="2350" y="1535"/>
                </a:cxn>
                <a:cxn ang="0">
                  <a:pos x="1413" y="1749"/>
                </a:cxn>
              </a:cxnLst>
              <a:rect l="0" t="0" r="r" b="b"/>
              <a:pathLst>
                <a:path w="2812" h="1849">
                  <a:moveTo>
                    <a:pt x="2607" y="831"/>
                  </a:moveTo>
                  <a:cubicBezTo>
                    <a:pt x="2561" y="831"/>
                    <a:pt x="2561" y="831"/>
                    <a:pt x="2561" y="831"/>
                  </a:cubicBezTo>
                  <a:cubicBezTo>
                    <a:pt x="2496" y="831"/>
                    <a:pt x="2438" y="861"/>
                    <a:pt x="2401" y="908"/>
                  </a:cubicBezTo>
                  <a:cubicBezTo>
                    <a:pt x="2401" y="908"/>
                    <a:pt x="2234" y="1136"/>
                    <a:pt x="2153" y="1246"/>
                  </a:cubicBezTo>
                  <a:cubicBezTo>
                    <a:pt x="1872" y="1103"/>
                    <a:pt x="1872" y="1103"/>
                    <a:pt x="1872" y="1103"/>
                  </a:cubicBezTo>
                  <a:cubicBezTo>
                    <a:pt x="1833" y="1082"/>
                    <a:pt x="1785" y="1098"/>
                    <a:pt x="1764" y="1137"/>
                  </a:cubicBezTo>
                  <a:cubicBezTo>
                    <a:pt x="1746" y="1173"/>
                    <a:pt x="1758" y="1216"/>
                    <a:pt x="1789" y="1239"/>
                  </a:cubicBezTo>
                  <a:cubicBezTo>
                    <a:pt x="1672" y="1227"/>
                    <a:pt x="1544" y="1221"/>
                    <a:pt x="1413" y="1221"/>
                  </a:cubicBezTo>
                  <a:cubicBezTo>
                    <a:pt x="1171" y="1221"/>
                    <a:pt x="942" y="1242"/>
                    <a:pt x="762" y="1279"/>
                  </a:cubicBezTo>
                  <a:cubicBezTo>
                    <a:pt x="937" y="1069"/>
                    <a:pt x="937" y="1069"/>
                    <a:pt x="937" y="1069"/>
                  </a:cubicBezTo>
                  <a:cubicBezTo>
                    <a:pt x="2047" y="1069"/>
                    <a:pt x="2047" y="1069"/>
                    <a:pt x="2047" y="1069"/>
                  </a:cubicBezTo>
                  <a:cubicBezTo>
                    <a:pt x="2103" y="1069"/>
                    <a:pt x="2147" y="1025"/>
                    <a:pt x="2147" y="969"/>
                  </a:cubicBezTo>
                  <a:cubicBezTo>
                    <a:pt x="2147" y="100"/>
                    <a:pt x="2147" y="100"/>
                    <a:pt x="2147" y="100"/>
                  </a:cubicBezTo>
                  <a:cubicBezTo>
                    <a:pt x="2147" y="44"/>
                    <a:pt x="2103" y="0"/>
                    <a:pt x="2047" y="0"/>
                  </a:cubicBezTo>
                  <a:cubicBezTo>
                    <a:pt x="779" y="0"/>
                    <a:pt x="779" y="0"/>
                    <a:pt x="779" y="0"/>
                  </a:cubicBezTo>
                  <a:cubicBezTo>
                    <a:pt x="723" y="0"/>
                    <a:pt x="679" y="44"/>
                    <a:pt x="679" y="100"/>
                  </a:cubicBezTo>
                  <a:cubicBezTo>
                    <a:pt x="679" y="969"/>
                    <a:pt x="679" y="969"/>
                    <a:pt x="679" y="969"/>
                  </a:cubicBezTo>
                  <a:cubicBezTo>
                    <a:pt x="679" y="1007"/>
                    <a:pt x="699" y="1039"/>
                    <a:pt x="730" y="1056"/>
                  </a:cubicBezTo>
                  <a:cubicBezTo>
                    <a:pt x="657" y="1139"/>
                    <a:pt x="657" y="1139"/>
                    <a:pt x="657" y="1139"/>
                  </a:cubicBezTo>
                  <a:cubicBezTo>
                    <a:pt x="387" y="881"/>
                    <a:pt x="387" y="881"/>
                    <a:pt x="387" y="881"/>
                  </a:cubicBezTo>
                  <a:cubicBezTo>
                    <a:pt x="367" y="863"/>
                    <a:pt x="319" y="831"/>
                    <a:pt x="251" y="831"/>
                  </a:cubicBezTo>
                  <a:cubicBezTo>
                    <a:pt x="206" y="831"/>
                    <a:pt x="206" y="831"/>
                    <a:pt x="206" y="831"/>
                  </a:cubicBezTo>
                  <a:cubicBezTo>
                    <a:pt x="92" y="831"/>
                    <a:pt x="0" y="923"/>
                    <a:pt x="0" y="1037"/>
                  </a:cubicBezTo>
                  <a:cubicBezTo>
                    <a:pt x="0" y="1037"/>
                    <a:pt x="1" y="1239"/>
                    <a:pt x="2" y="1622"/>
                  </a:cubicBezTo>
                  <a:cubicBezTo>
                    <a:pt x="402" y="1622"/>
                    <a:pt x="402" y="1622"/>
                    <a:pt x="402" y="1622"/>
                  </a:cubicBezTo>
                  <a:cubicBezTo>
                    <a:pt x="461" y="1712"/>
                    <a:pt x="610" y="1757"/>
                    <a:pt x="728" y="1784"/>
                  </a:cubicBezTo>
                  <a:cubicBezTo>
                    <a:pt x="912" y="1826"/>
                    <a:pt x="1155" y="1849"/>
                    <a:pt x="1413" y="1849"/>
                  </a:cubicBezTo>
                  <a:cubicBezTo>
                    <a:pt x="1670" y="1849"/>
                    <a:pt x="1914" y="1826"/>
                    <a:pt x="2098" y="1784"/>
                  </a:cubicBezTo>
                  <a:cubicBezTo>
                    <a:pt x="2216" y="1757"/>
                    <a:pt x="2365" y="1712"/>
                    <a:pt x="2424" y="1622"/>
                  </a:cubicBezTo>
                  <a:cubicBezTo>
                    <a:pt x="2811" y="1622"/>
                    <a:pt x="2811" y="1622"/>
                    <a:pt x="2811" y="1622"/>
                  </a:cubicBezTo>
                  <a:cubicBezTo>
                    <a:pt x="2812" y="1239"/>
                    <a:pt x="2812" y="1037"/>
                    <a:pt x="2812" y="1037"/>
                  </a:cubicBezTo>
                  <a:cubicBezTo>
                    <a:pt x="2812" y="923"/>
                    <a:pt x="2720" y="831"/>
                    <a:pt x="2607" y="831"/>
                  </a:cubicBezTo>
                  <a:close/>
                  <a:moveTo>
                    <a:pt x="2357" y="1384"/>
                  </a:moveTo>
                  <a:cubicBezTo>
                    <a:pt x="2341" y="1373"/>
                    <a:pt x="2323" y="1363"/>
                    <a:pt x="2304" y="1354"/>
                  </a:cubicBezTo>
                  <a:cubicBezTo>
                    <a:pt x="2356" y="1290"/>
                    <a:pt x="2356" y="1290"/>
                    <a:pt x="2356" y="1290"/>
                  </a:cubicBezTo>
                  <a:cubicBezTo>
                    <a:pt x="2357" y="1318"/>
                    <a:pt x="2357" y="1349"/>
                    <a:pt x="2357" y="1384"/>
                  </a:cubicBezTo>
                  <a:close/>
                  <a:moveTo>
                    <a:pt x="779" y="969"/>
                  </a:moveTo>
                  <a:cubicBezTo>
                    <a:pt x="779" y="100"/>
                    <a:pt x="779" y="100"/>
                    <a:pt x="779" y="100"/>
                  </a:cubicBezTo>
                  <a:cubicBezTo>
                    <a:pt x="2047" y="100"/>
                    <a:pt x="2047" y="100"/>
                    <a:pt x="2047" y="100"/>
                  </a:cubicBezTo>
                  <a:cubicBezTo>
                    <a:pt x="2047" y="969"/>
                    <a:pt x="2047" y="969"/>
                    <a:pt x="2047" y="969"/>
                  </a:cubicBezTo>
                  <a:cubicBezTo>
                    <a:pt x="1015" y="969"/>
                    <a:pt x="1015" y="969"/>
                    <a:pt x="1015" y="969"/>
                  </a:cubicBezTo>
                  <a:cubicBezTo>
                    <a:pt x="1027" y="941"/>
                    <a:pt x="1021" y="906"/>
                    <a:pt x="997" y="883"/>
                  </a:cubicBezTo>
                  <a:cubicBezTo>
                    <a:pt x="966" y="852"/>
                    <a:pt x="915" y="852"/>
                    <a:pt x="884" y="883"/>
                  </a:cubicBezTo>
                  <a:cubicBezTo>
                    <a:pt x="807" y="969"/>
                    <a:pt x="807" y="969"/>
                    <a:pt x="807" y="969"/>
                  </a:cubicBezTo>
                  <a:lnTo>
                    <a:pt x="779" y="969"/>
                  </a:lnTo>
                  <a:close/>
                  <a:moveTo>
                    <a:pt x="554" y="1304"/>
                  </a:moveTo>
                  <a:cubicBezTo>
                    <a:pt x="564" y="1314"/>
                    <a:pt x="574" y="1321"/>
                    <a:pt x="585" y="1327"/>
                  </a:cubicBezTo>
                  <a:cubicBezTo>
                    <a:pt x="536" y="1345"/>
                    <a:pt x="489" y="1367"/>
                    <a:pt x="453" y="1396"/>
                  </a:cubicBezTo>
                  <a:cubicBezTo>
                    <a:pt x="453" y="1203"/>
                    <a:pt x="453" y="1203"/>
                    <a:pt x="453" y="1203"/>
                  </a:cubicBezTo>
                  <a:lnTo>
                    <a:pt x="554" y="1304"/>
                  </a:lnTo>
                  <a:close/>
                  <a:moveTo>
                    <a:pt x="1413" y="1749"/>
                  </a:moveTo>
                  <a:cubicBezTo>
                    <a:pt x="896" y="1749"/>
                    <a:pt x="476" y="1654"/>
                    <a:pt x="476" y="1535"/>
                  </a:cubicBezTo>
                  <a:cubicBezTo>
                    <a:pt x="476" y="1417"/>
                    <a:pt x="896" y="1321"/>
                    <a:pt x="1413" y="1321"/>
                  </a:cubicBezTo>
                  <a:cubicBezTo>
                    <a:pt x="1642" y="1321"/>
                    <a:pt x="1852" y="1340"/>
                    <a:pt x="2015" y="1371"/>
                  </a:cubicBezTo>
                  <a:cubicBezTo>
                    <a:pt x="2098" y="1420"/>
                    <a:pt x="2098" y="1420"/>
                    <a:pt x="2098" y="1420"/>
                  </a:cubicBezTo>
                  <a:cubicBezTo>
                    <a:pt x="2137" y="1443"/>
                    <a:pt x="2183" y="1444"/>
                    <a:pt x="2223" y="1428"/>
                  </a:cubicBezTo>
                  <a:cubicBezTo>
                    <a:pt x="2303" y="1459"/>
                    <a:pt x="2350" y="1496"/>
                    <a:pt x="2350" y="1535"/>
                  </a:cubicBezTo>
                  <a:cubicBezTo>
                    <a:pt x="2350" y="1654"/>
                    <a:pt x="1930" y="1749"/>
                    <a:pt x="1413" y="1749"/>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0" name="Oval 64">
              <a:extLst>
                <a:ext uri="{FF2B5EF4-FFF2-40B4-BE49-F238E27FC236}">
                  <a16:creationId xmlns:a16="http://schemas.microsoft.com/office/drawing/2014/main" id="{C729965A-C101-4E33-AEC6-58A235059959}"/>
                </a:ext>
              </a:extLst>
            </p:cNvPr>
            <p:cNvSpPr>
              <a:spLocks noChangeArrowheads="1"/>
            </p:cNvSpPr>
            <p:nvPr/>
          </p:nvSpPr>
          <p:spPr bwMode="auto">
            <a:xfrm>
              <a:off x="20912138" y="6215069"/>
              <a:ext cx="1717678" cy="171767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1" name="Oval 65">
              <a:extLst>
                <a:ext uri="{FF2B5EF4-FFF2-40B4-BE49-F238E27FC236}">
                  <a16:creationId xmlns:a16="http://schemas.microsoft.com/office/drawing/2014/main" id="{51521CC2-1D1B-48C4-84CC-33616DC145D3}"/>
                </a:ext>
              </a:extLst>
            </p:cNvPr>
            <p:cNvSpPr>
              <a:spLocks noChangeArrowheads="1"/>
            </p:cNvSpPr>
            <p:nvPr/>
          </p:nvSpPr>
          <p:spPr bwMode="auto">
            <a:xfrm>
              <a:off x="12088812" y="6215069"/>
              <a:ext cx="1712907" cy="171767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92" name="四角形: 角を丸くする 6">
            <a:extLst>
              <a:ext uri="{FF2B5EF4-FFF2-40B4-BE49-F238E27FC236}">
                <a16:creationId xmlns:a16="http://schemas.microsoft.com/office/drawing/2014/main" id="{8062DF79-58EF-48F5-AE8C-8F2EDB66924F}"/>
              </a:ext>
            </a:extLst>
          </p:cNvPr>
          <p:cNvSpPr/>
          <p:nvPr/>
        </p:nvSpPr>
        <p:spPr bwMode="auto">
          <a:xfrm>
            <a:off x="47857" y="4250352"/>
            <a:ext cx="537468" cy="1117056"/>
          </a:xfrm>
          <a:prstGeom prst="roundRect">
            <a:avLst>
              <a:gd name="adj" fmla="val 6082"/>
            </a:avLst>
          </a:prstGeom>
          <a:noFill/>
          <a:ln w="6350" cap="flat" cmpd="sng" algn="ctr">
            <a:solidFill>
              <a:schemeClr val="bg1">
                <a:lumMod val="75000"/>
              </a:schemeClr>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ja-JP" altLang="en-US" sz="1961" kern="0">
              <a:gradFill>
                <a:gsLst>
                  <a:gs pos="0">
                    <a:srgbClr val="FFFFFF"/>
                  </a:gs>
                  <a:gs pos="100000">
                    <a:srgbClr val="FFFFFF"/>
                  </a:gs>
                </a:gsLst>
                <a:lin ang="5400000" scaled="0"/>
              </a:gradFill>
              <a:latin typeface="Meiryo UI" panose="020B0604030504040204" pitchFamily="50" charset="-128"/>
              <a:ea typeface="Meiryo UI" panose="020B0604030504040204" pitchFamily="50" charset="-128"/>
            </a:endParaRPr>
          </a:p>
        </p:txBody>
      </p:sp>
      <p:grpSp>
        <p:nvGrpSpPr>
          <p:cNvPr id="193" name="グループ化 192">
            <a:extLst>
              <a:ext uri="{FF2B5EF4-FFF2-40B4-BE49-F238E27FC236}">
                <a16:creationId xmlns:a16="http://schemas.microsoft.com/office/drawing/2014/main" id="{41C9E164-DDB6-424A-97AD-0D515204E02A}"/>
              </a:ext>
            </a:extLst>
          </p:cNvPr>
          <p:cNvGrpSpPr>
            <a:grpSpLocks noChangeAspect="1"/>
          </p:cNvGrpSpPr>
          <p:nvPr/>
        </p:nvGrpSpPr>
        <p:grpSpPr>
          <a:xfrm>
            <a:off x="93406" y="4628197"/>
            <a:ext cx="471196" cy="340808"/>
            <a:chOff x="10348913" y="-474663"/>
            <a:chExt cx="12225337" cy="8842376"/>
          </a:xfrm>
          <a:solidFill>
            <a:schemeClr val="tx1"/>
          </a:solidFill>
        </p:grpSpPr>
        <p:sp>
          <p:nvSpPr>
            <p:cNvPr id="194" name="Freeform 19">
              <a:extLst>
                <a:ext uri="{FF2B5EF4-FFF2-40B4-BE49-F238E27FC236}">
                  <a16:creationId xmlns:a16="http://schemas.microsoft.com/office/drawing/2014/main" id="{FED14B2F-05ED-48C9-9C30-86AEA3AB79AC}"/>
                </a:ext>
              </a:extLst>
            </p:cNvPr>
            <p:cNvSpPr>
              <a:spLocks noEditPoints="1"/>
            </p:cNvSpPr>
            <p:nvPr/>
          </p:nvSpPr>
          <p:spPr bwMode="auto">
            <a:xfrm>
              <a:off x="10348913" y="-227013"/>
              <a:ext cx="6161087" cy="5403851"/>
            </a:xfrm>
            <a:custGeom>
              <a:avLst/>
              <a:gdLst/>
              <a:ahLst/>
              <a:cxnLst>
                <a:cxn ang="0">
                  <a:pos x="100" y="1171"/>
                </a:cxn>
                <a:cxn ang="0">
                  <a:pos x="702" y="1171"/>
                </a:cxn>
                <a:cxn ang="0">
                  <a:pos x="702" y="1341"/>
                </a:cxn>
                <a:cxn ang="0">
                  <a:pos x="497" y="1341"/>
                </a:cxn>
                <a:cxn ang="0">
                  <a:pos x="447" y="1391"/>
                </a:cxn>
                <a:cxn ang="0">
                  <a:pos x="497" y="1441"/>
                </a:cxn>
                <a:cxn ang="0">
                  <a:pos x="1146" y="1441"/>
                </a:cxn>
                <a:cxn ang="0">
                  <a:pos x="1196" y="1391"/>
                </a:cxn>
                <a:cxn ang="0">
                  <a:pos x="1146" y="1341"/>
                </a:cxn>
                <a:cxn ang="0">
                  <a:pos x="941" y="1341"/>
                </a:cxn>
                <a:cxn ang="0">
                  <a:pos x="941" y="1170"/>
                </a:cxn>
                <a:cxn ang="0">
                  <a:pos x="1544" y="1170"/>
                </a:cxn>
                <a:cxn ang="0">
                  <a:pos x="1614" y="1141"/>
                </a:cxn>
                <a:cxn ang="0">
                  <a:pos x="1643" y="1070"/>
                </a:cxn>
                <a:cxn ang="0">
                  <a:pos x="1643" y="100"/>
                </a:cxn>
                <a:cxn ang="0">
                  <a:pos x="1614" y="29"/>
                </a:cxn>
                <a:cxn ang="0">
                  <a:pos x="1543" y="0"/>
                </a:cxn>
                <a:cxn ang="0">
                  <a:pos x="1543" y="0"/>
                </a:cxn>
                <a:cxn ang="0">
                  <a:pos x="100" y="1"/>
                </a:cxn>
                <a:cxn ang="0">
                  <a:pos x="0" y="101"/>
                </a:cxn>
                <a:cxn ang="0">
                  <a:pos x="0" y="1071"/>
                </a:cxn>
                <a:cxn ang="0">
                  <a:pos x="100" y="1171"/>
                </a:cxn>
                <a:cxn ang="0">
                  <a:pos x="100" y="1171"/>
                </a:cxn>
                <a:cxn ang="0">
                  <a:pos x="1543" y="100"/>
                </a:cxn>
                <a:cxn ang="0">
                  <a:pos x="1543" y="1070"/>
                </a:cxn>
                <a:cxn ang="0">
                  <a:pos x="100" y="1071"/>
                </a:cxn>
                <a:cxn ang="0">
                  <a:pos x="100" y="101"/>
                </a:cxn>
                <a:cxn ang="0">
                  <a:pos x="1543" y="100"/>
                </a:cxn>
              </a:cxnLst>
              <a:rect l="0" t="0" r="r" b="b"/>
              <a:pathLst>
                <a:path w="1643" h="1441">
                  <a:moveTo>
                    <a:pt x="100" y="1171"/>
                  </a:moveTo>
                  <a:cubicBezTo>
                    <a:pt x="702" y="1171"/>
                    <a:pt x="702" y="1171"/>
                    <a:pt x="702" y="1171"/>
                  </a:cubicBezTo>
                  <a:cubicBezTo>
                    <a:pt x="702" y="1341"/>
                    <a:pt x="702" y="1341"/>
                    <a:pt x="702" y="1341"/>
                  </a:cubicBezTo>
                  <a:cubicBezTo>
                    <a:pt x="497" y="1341"/>
                    <a:pt x="497" y="1341"/>
                    <a:pt x="497" y="1341"/>
                  </a:cubicBezTo>
                  <a:cubicBezTo>
                    <a:pt x="470" y="1341"/>
                    <a:pt x="447" y="1363"/>
                    <a:pt x="447" y="1391"/>
                  </a:cubicBezTo>
                  <a:cubicBezTo>
                    <a:pt x="447" y="1419"/>
                    <a:pt x="470" y="1441"/>
                    <a:pt x="497" y="1441"/>
                  </a:cubicBezTo>
                  <a:cubicBezTo>
                    <a:pt x="1146" y="1441"/>
                    <a:pt x="1146" y="1441"/>
                    <a:pt x="1146" y="1441"/>
                  </a:cubicBezTo>
                  <a:cubicBezTo>
                    <a:pt x="1174" y="1441"/>
                    <a:pt x="1196" y="1419"/>
                    <a:pt x="1196" y="1391"/>
                  </a:cubicBezTo>
                  <a:cubicBezTo>
                    <a:pt x="1196" y="1363"/>
                    <a:pt x="1174" y="1341"/>
                    <a:pt x="1146" y="1341"/>
                  </a:cubicBezTo>
                  <a:cubicBezTo>
                    <a:pt x="941" y="1341"/>
                    <a:pt x="941" y="1341"/>
                    <a:pt x="941" y="1341"/>
                  </a:cubicBezTo>
                  <a:cubicBezTo>
                    <a:pt x="941" y="1170"/>
                    <a:pt x="941" y="1170"/>
                    <a:pt x="941" y="1170"/>
                  </a:cubicBezTo>
                  <a:cubicBezTo>
                    <a:pt x="1544" y="1170"/>
                    <a:pt x="1544" y="1170"/>
                    <a:pt x="1544" y="1170"/>
                  </a:cubicBezTo>
                  <a:cubicBezTo>
                    <a:pt x="1570" y="1170"/>
                    <a:pt x="1595" y="1160"/>
                    <a:pt x="1614" y="1141"/>
                  </a:cubicBezTo>
                  <a:cubicBezTo>
                    <a:pt x="1633" y="1122"/>
                    <a:pt x="1643" y="1097"/>
                    <a:pt x="1643" y="1070"/>
                  </a:cubicBezTo>
                  <a:cubicBezTo>
                    <a:pt x="1643" y="100"/>
                    <a:pt x="1643" y="100"/>
                    <a:pt x="1643" y="100"/>
                  </a:cubicBezTo>
                  <a:cubicBezTo>
                    <a:pt x="1643" y="74"/>
                    <a:pt x="1633" y="48"/>
                    <a:pt x="1614" y="29"/>
                  </a:cubicBezTo>
                  <a:cubicBezTo>
                    <a:pt x="1595" y="11"/>
                    <a:pt x="1570" y="0"/>
                    <a:pt x="1543" y="0"/>
                  </a:cubicBezTo>
                  <a:cubicBezTo>
                    <a:pt x="1543" y="0"/>
                    <a:pt x="1543" y="0"/>
                    <a:pt x="1543" y="0"/>
                  </a:cubicBezTo>
                  <a:cubicBezTo>
                    <a:pt x="100" y="1"/>
                    <a:pt x="100" y="1"/>
                    <a:pt x="100" y="1"/>
                  </a:cubicBezTo>
                  <a:cubicBezTo>
                    <a:pt x="45" y="1"/>
                    <a:pt x="0" y="45"/>
                    <a:pt x="0" y="101"/>
                  </a:cubicBezTo>
                  <a:cubicBezTo>
                    <a:pt x="0" y="1071"/>
                    <a:pt x="0" y="1071"/>
                    <a:pt x="0" y="1071"/>
                  </a:cubicBezTo>
                  <a:cubicBezTo>
                    <a:pt x="0" y="1126"/>
                    <a:pt x="45" y="1171"/>
                    <a:pt x="100" y="1171"/>
                  </a:cubicBezTo>
                  <a:cubicBezTo>
                    <a:pt x="100" y="1171"/>
                    <a:pt x="100" y="1171"/>
                    <a:pt x="100" y="1171"/>
                  </a:cubicBezTo>
                  <a:close/>
                  <a:moveTo>
                    <a:pt x="1543" y="100"/>
                  </a:moveTo>
                  <a:cubicBezTo>
                    <a:pt x="1543" y="1070"/>
                    <a:pt x="1543" y="1070"/>
                    <a:pt x="1543" y="1070"/>
                  </a:cubicBezTo>
                  <a:cubicBezTo>
                    <a:pt x="100" y="1071"/>
                    <a:pt x="100" y="1071"/>
                    <a:pt x="100" y="1071"/>
                  </a:cubicBezTo>
                  <a:cubicBezTo>
                    <a:pt x="100" y="101"/>
                    <a:pt x="100" y="101"/>
                    <a:pt x="100" y="101"/>
                  </a:cubicBezTo>
                  <a:lnTo>
                    <a:pt x="1543"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5" name="Freeform 20">
              <a:extLst>
                <a:ext uri="{FF2B5EF4-FFF2-40B4-BE49-F238E27FC236}">
                  <a16:creationId xmlns:a16="http://schemas.microsoft.com/office/drawing/2014/main" id="{1C0C71D4-7A2D-43F3-B98A-D401AF5B4A49}"/>
                </a:ext>
              </a:extLst>
            </p:cNvPr>
            <p:cNvSpPr>
              <a:spLocks/>
            </p:cNvSpPr>
            <p:nvPr/>
          </p:nvSpPr>
          <p:spPr bwMode="auto">
            <a:xfrm>
              <a:off x="18208625" y="2184400"/>
              <a:ext cx="1635125" cy="922338"/>
            </a:xfrm>
            <a:custGeom>
              <a:avLst/>
              <a:gdLst/>
              <a:ahLst/>
              <a:cxnLst>
                <a:cxn ang="0">
                  <a:pos x="123" y="246"/>
                </a:cxn>
                <a:cxn ang="0">
                  <a:pos x="243" y="149"/>
                </a:cxn>
                <a:cxn ang="0">
                  <a:pos x="436" y="98"/>
                </a:cxn>
                <a:cxn ang="0">
                  <a:pos x="352" y="46"/>
                </a:cxn>
                <a:cxn ang="0">
                  <a:pos x="234" y="70"/>
                </a:cxn>
                <a:cxn ang="0">
                  <a:pos x="123" y="0"/>
                </a:cxn>
                <a:cxn ang="0">
                  <a:pos x="0" y="123"/>
                </a:cxn>
                <a:cxn ang="0">
                  <a:pos x="123" y="246"/>
                </a:cxn>
              </a:cxnLst>
              <a:rect l="0" t="0" r="r" b="b"/>
              <a:pathLst>
                <a:path w="436" h="246">
                  <a:moveTo>
                    <a:pt x="123" y="246"/>
                  </a:moveTo>
                  <a:cubicBezTo>
                    <a:pt x="182" y="246"/>
                    <a:pt x="231" y="205"/>
                    <a:pt x="243" y="149"/>
                  </a:cubicBezTo>
                  <a:cubicBezTo>
                    <a:pt x="319" y="142"/>
                    <a:pt x="383" y="123"/>
                    <a:pt x="436" y="98"/>
                  </a:cubicBezTo>
                  <a:cubicBezTo>
                    <a:pt x="406" y="84"/>
                    <a:pt x="378" y="67"/>
                    <a:pt x="352" y="46"/>
                  </a:cubicBezTo>
                  <a:cubicBezTo>
                    <a:pt x="317" y="58"/>
                    <a:pt x="278" y="66"/>
                    <a:pt x="234" y="70"/>
                  </a:cubicBezTo>
                  <a:cubicBezTo>
                    <a:pt x="214" y="29"/>
                    <a:pt x="172" y="0"/>
                    <a:pt x="123" y="0"/>
                  </a:cubicBezTo>
                  <a:cubicBezTo>
                    <a:pt x="55" y="0"/>
                    <a:pt x="0" y="55"/>
                    <a:pt x="0" y="123"/>
                  </a:cubicBezTo>
                  <a:cubicBezTo>
                    <a:pt x="0" y="191"/>
                    <a:pt x="55" y="246"/>
                    <a:pt x="123" y="24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6" name="Freeform 21">
              <a:extLst>
                <a:ext uri="{FF2B5EF4-FFF2-40B4-BE49-F238E27FC236}">
                  <a16:creationId xmlns:a16="http://schemas.microsoft.com/office/drawing/2014/main" id="{07D179BB-55F5-4051-BEBB-5BBE8EF39DC0}"/>
                </a:ext>
              </a:extLst>
            </p:cNvPr>
            <p:cNvSpPr>
              <a:spLocks/>
            </p:cNvSpPr>
            <p:nvPr/>
          </p:nvSpPr>
          <p:spPr bwMode="auto">
            <a:xfrm>
              <a:off x="18910300" y="-474663"/>
              <a:ext cx="3168650" cy="3168650"/>
            </a:xfrm>
            <a:custGeom>
              <a:avLst/>
              <a:gdLst/>
              <a:ahLst/>
              <a:cxnLst>
                <a:cxn ang="0">
                  <a:pos x="383" y="597"/>
                </a:cxn>
                <a:cxn ang="0">
                  <a:pos x="352" y="502"/>
                </a:cxn>
                <a:cxn ang="0">
                  <a:pos x="352" y="343"/>
                </a:cxn>
                <a:cxn ang="0">
                  <a:pos x="512" y="183"/>
                </a:cxn>
                <a:cxn ang="0">
                  <a:pos x="673" y="343"/>
                </a:cxn>
                <a:cxn ang="0">
                  <a:pos x="673" y="502"/>
                </a:cxn>
                <a:cxn ang="0">
                  <a:pos x="512" y="663"/>
                </a:cxn>
                <a:cxn ang="0">
                  <a:pos x="444" y="647"/>
                </a:cxn>
                <a:cxn ang="0">
                  <a:pos x="249" y="807"/>
                </a:cxn>
                <a:cxn ang="0">
                  <a:pos x="422" y="845"/>
                </a:cxn>
                <a:cxn ang="0">
                  <a:pos x="845" y="423"/>
                </a:cxn>
                <a:cxn ang="0">
                  <a:pos x="422" y="0"/>
                </a:cxn>
                <a:cxn ang="0">
                  <a:pos x="0" y="423"/>
                </a:cxn>
                <a:cxn ang="0">
                  <a:pos x="165" y="755"/>
                </a:cxn>
                <a:cxn ang="0">
                  <a:pos x="383" y="597"/>
                </a:cxn>
              </a:cxnLst>
              <a:rect l="0" t="0" r="r" b="b"/>
              <a:pathLst>
                <a:path w="845" h="845">
                  <a:moveTo>
                    <a:pt x="383" y="597"/>
                  </a:moveTo>
                  <a:cubicBezTo>
                    <a:pt x="364" y="570"/>
                    <a:pt x="352" y="538"/>
                    <a:pt x="352" y="502"/>
                  </a:cubicBezTo>
                  <a:cubicBezTo>
                    <a:pt x="352" y="343"/>
                    <a:pt x="352" y="343"/>
                    <a:pt x="352" y="343"/>
                  </a:cubicBezTo>
                  <a:cubicBezTo>
                    <a:pt x="352" y="255"/>
                    <a:pt x="423" y="183"/>
                    <a:pt x="512" y="183"/>
                  </a:cubicBezTo>
                  <a:cubicBezTo>
                    <a:pt x="601" y="183"/>
                    <a:pt x="673" y="255"/>
                    <a:pt x="673" y="343"/>
                  </a:cubicBezTo>
                  <a:cubicBezTo>
                    <a:pt x="673" y="502"/>
                    <a:pt x="673" y="502"/>
                    <a:pt x="673" y="502"/>
                  </a:cubicBezTo>
                  <a:cubicBezTo>
                    <a:pt x="673" y="591"/>
                    <a:pt x="601" y="663"/>
                    <a:pt x="512" y="663"/>
                  </a:cubicBezTo>
                  <a:cubicBezTo>
                    <a:pt x="488" y="663"/>
                    <a:pt x="465" y="657"/>
                    <a:pt x="444" y="647"/>
                  </a:cubicBezTo>
                  <a:cubicBezTo>
                    <a:pt x="412" y="691"/>
                    <a:pt x="351" y="759"/>
                    <a:pt x="249" y="807"/>
                  </a:cubicBezTo>
                  <a:cubicBezTo>
                    <a:pt x="302" y="831"/>
                    <a:pt x="361" y="845"/>
                    <a:pt x="422" y="845"/>
                  </a:cubicBezTo>
                  <a:cubicBezTo>
                    <a:pt x="655" y="845"/>
                    <a:pt x="845" y="656"/>
                    <a:pt x="845" y="423"/>
                  </a:cubicBezTo>
                  <a:cubicBezTo>
                    <a:pt x="845" y="190"/>
                    <a:pt x="655" y="0"/>
                    <a:pt x="422" y="0"/>
                  </a:cubicBezTo>
                  <a:cubicBezTo>
                    <a:pt x="189" y="0"/>
                    <a:pt x="0" y="190"/>
                    <a:pt x="0" y="423"/>
                  </a:cubicBezTo>
                  <a:cubicBezTo>
                    <a:pt x="0" y="558"/>
                    <a:pt x="65" y="678"/>
                    <a:pt x="165" y="755"/>
                  </a:cubicBezTo>
                  <a:cubicBezTo>
                    <a:pt x="286" y="714"/>
                    <a:pt x="354" y="638"/>
                    <a:pt x="383" y="59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197" name="Freeform 22">
              <a:extLst>
                <a:ext uri="{FF2B5EF4-FFF2-40B4-BE49-F238E27FC236}">
                  <a16:creationId xmlns:a16="http://schemas.microsoft.com/office/drawing/2014/main" id="{097DD853-0886-4FDE-8A6F-A03CC64294FC}"/>
                </a:ext>
              </a:extLst>
            </p:cNvPr>
            <p:cNvSpPr>
              <a:spLocks noEditPoints="1"/>
            </p:cNvSpPr>
            <p:nvPr/>
          </p:nvSpPr>
          <p:spPr bwMode="auto">
            <a:xfrm>
              <a:off x="10690225" y="2941637"/>
              <a:ext cx="11884025" cy="5426076"/>
            </a:xfrm>
            <a:custGeom>
              <a:avLst/>
              <a:gdLst/>
              <a:ahLst/>
              <a:cxnLst>
                <a:cxn ang="0">
                  <a:pos x="2722" y="0"/>
                </a:cxn>
                <a:cxn ang="0">
                  <a:pos x="2562" y="0"/>
                </a:cxn>
                <a:cxn ang="0">
                  <a:pos x="2224" y="153"/>
                </a:cxn>
                <a:cxn ang="0">
                  <a:pos x="1641" y="873"/>
                </a:cxn>
                <a:cxn ang="0">
                  <a:pos x="1507" y="873"/>
                </a:cxn>
                <a:cxn ang="0">
                  <a:pos x="1393" y="690"/>
                </a:cxn>
                <a:cxn ang="0">
                  <a:pos x="1351" y="666"/>
                </a:cxn>
                <a:cxn ang="0">
                  <a:pos x="52" y="666"/>
                </a:cxn>
                <a:cxn ang="0">
                  <a:pos x="9" y="692"/>
                </a:cxn>
                <a:cxn ang="0">
                  <a:pos x="10" y="743"/>
                </a:cxn>
                <a:cxn ang="0">
                  <a:pos x="174" y="1006"/>
                </a:cxn>
                <a:cxn ang="0">
                  <a:pos x="216" y="1030"/>
                </a:cxn>
                <a:cxn ang="0">
                  <a:pos x="706" y="1030"/>
                </a:cxn>
                <a:cxn ang="0">
                  <a:pos x="705" y="1043"/>
                </a:cxn>
                <a:cxn ang="0">
                  <a:pos x="872" y="1220"/>
                </a:cxn>
                <a:cxn ang="0">
                  <a:pos x="1633" y="1261"/>
                </a:cxn>
                <a:cxn ang="0">
                  <a:pos x="1939" y="1133"/>
                </a:cxn>
                <a:cxn ang="0">
                  <a:pos x="2114" y="936"/>
                </a:cxn>
                <a:cxn ang="0">
                  <a:pos x="2114" y="1447"/>
                </a:cxn>
                <a:cxn ang="0">
                  <a:pos x="3169" y="1447"/>
                </a:cxn>
                <a:cxn ang="0">
                  <a:pos x="3169" y="447"/>
                </a:cxn>
                <a:cxn ang="0">
                  <a:pos x="2722" y="0"/>
                </a:cxn>
                <a:cxn ang="0">
                  <a:pos x="244" y="930"/>
                </a:cxn>
                <a:cxn ang="0">
                  <a:pos x="142" y="766"/>
                </a:cxn>
                <a:cxn ang="0">
                  <a:pos x="1323" y="766"/>
                </a:cxn>
                <a:cxn ang="0">
                  <a:pos x="1390" y="874"/>
                </a:cxn>
                <a:cxn ang="0">
                  <a:pos x="882" y="876"/>
                </a:cxn>
                <a:cxn ang="0">
                  <a:pos x="752" y="930"/>
                </a:cxn>
                <a:cxn ang="0">
                  <a:pos x="244" y="930"/>
                </a:cxn>
              </a:cxnLst>
              <a:rect l="0" t="0" r="r" b="b"/>
              <a:pathLst>
                <a:path w="3169" h="1447">
                  <a:moveTo>
                    <a:pt x="2722" y="0"/>
                  </a:moveTo>
                  <a:cubicBezTo>
                    <a:pt x="2562" y="0"/>
                    <a:pt x="2562" y="0"/>
                    <a:pt x="2562" y="0"/>
                  </a:cubicBezTo>
                  <a:cubicBezTo>
                    <a:pt x="2427" y="0"/>
                    <a:pt x="2306" y="59"/>
                    <a:pt x="2224" y="153"/>
                  </a:cubicBezTo>
                  <a:cubicBezTo>
                    <a:pt x="2208" y="164"/>
                    <a:pt x="1641" y="873"/>
                    <a:pt x="1641" y="873"/>
                  </a:cubicBezTo>
                  <a:cubicBezTo>
                    <a:pt x="1507" y="873"/>
                    <a:pt x="1507" y="873"/>
                    <a:pt x="1507" y="873"/>
                  </a:cubicBezTo>
                  <a:cubicBezTo>
                    <a:pt x="1393" y="690"/>
                    <a:pt x="1393" y="690"/>
                    <a:pt x="1393" y="690"/>
                  </a:cubicBezTo>
                  <a:cubicBezTo>
                    <a:pt x="1384" y="675"/>
                    <a:pt x="1368" y="666"/>
                    <a:pt x="1351" y="666"/>
                  </a:cubicBezTo>
                  <a:cubicBezTo>
                    <a:pt x="52" y="666"/>
                    <a:pt x="52" y="666"/>
                    <a:pt x="52" y="666"/>
                  </a:cubicBezTo>
                  <a:cubicBezTo>
                    <a:pt x="34" y="666"/>
                    <a:pt x="18" y="676"/>
                    <a:pt x="9" y="692"/>
                  </a:cubicBezTo>
                  <a:cubicBezTo>
                    <a:pt x="0" y="708"/>
                    <a:pt x="0" y="727"/>
                    <a:pt x="10" y="743"/>
                  </a:cubicBezTo>
                  <a:cubicBezTo>
                    <a:pt x="174" y="1006"/>
                    <a:pt x="174" y="1006"/>
                    <a:pt x="174" y="1006"/>
                  </a:cubicBezTo>
                  <a:cubicBezTo>
                    <a:pt x="183" y="1021"/>
                    <a:pt x="199" y="1030"/>
                    <a:pt x="216" y="1030"/>
                  </a:cubicBezTo>
                  <a:cubicBezTo>
                    <a:pt x="706" y="1030"/>
                    <a:pt x="706" y="1030"/>
                    <a:pt x="706" y="1030"/>
                  </a:cubicBezTo>
                  <a:cubicBezTo>
                    <a:pt x="705" y="1034"/>
                    <a:pt x="705" y="1039"/>
                    <a:pt x="705" y="1043"/>
                  </a:cubicBezTo>
                  <a:cubicBezTo>
                    <a:pt x="702" y="1138"/>
                    <a:pt x="777" y="1218"/>
                    <a:pt x="872" y="1220"/>
                  </a:cubicBezTo>
                  <a:cubicBezTo>
                    <a:pt x="1633" y="1261"/>
                    <a:pt x="1633" y="1261"/>
                    <a:pt x="1633" y="1261"/>
                  </a:cubicBezTo>
                  <a:cubicBezTo>
                    <a:pt x="1749" y="1267"/>
                    <a:pt x="1861" y="1220"/>
                    <a:pt x="1939" y="1133"/>
                  </a:cubicBezTo>
                  <a:cubicBezTo>
                    <a:pt x="2114" y="936"/>
                    <a:pt x="2114" y="936"/>
                    <a:pt x="2114" y="936"/>
                  </a:cubicBezTo>
                  <a:cubicBezTo>
                    <a:pt x="2114" y="1447"/>
                    <a:pt x="2114" y="1447"/>
                    <a:pt x="2114" y="1447"/>
                  </a:cubicBezTo>
                  <a:cubicBezTo>
                    <a:pt x="3169" y="1447"/>
                    <a:pt x="3169" y="1447"/>
                    <a:pt x="3169" y="1447"/>
                  </a:cubicBezTo>
                  <a:cubicBezTo>
                    <a:pt x="3169" y="447"/>
                    <a:pt x="3169" y="447"/>
                    <a:pt x="3169" y="447"/>
                  </a:cubicBezTo>
                  <a:cubicBezTo>
                    <a:pt x="3169" y="200"/>
                    <a:pt x="2969" y="0"/>
                    <a:pt x="2722" y="0"/>
                  </a:cubicBezTo>
                  <a:close/>
                  <a:moveTo>
                    <a:pt x="244" y="930"/>
                  </a:moveTo>
                  <a:cubicBezTo>
                    <a:pt x="142" y="766"/>
                    <a:pt x="142" y="766"/>
                    <a:pt x="142" y="766"/>
                  </a:cubicBezTo>
                  <a:cubicBezTo>
                    <a:pt x="1323" y="766"/>
                    <a:pt x="1323" y="766"/>
                    <a:pt x="1323" y="766"/>
                  </a:cubicBezTo>
                  <a:cubicBezTo>
                    <a:pt x="1390" y="874"/>
                    <a:pt x="1390" y="874"/>
                    <a:pt x="1390" y="874"/>
                  </a:cubicBezTo>
                  <a:cubicBezTo>
                    <a:pt x="882" y="876"/>
                    <a:pt x="882" y="876"/>
                    <a:pt x="882" y="876"/>
                  </a:cubicBezTo>
                  <a:cubicBezTo>
                    <a:pt x="831" y="874"/>
                    <a:pt x="784" y="895"/>
                    <a:pt x="752" y="930"/>
                  </a:cubicBezTo>
                  <a:lnTo>
                    <a:pt x="244" y="93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98" name="フリーフォーム: 図形 130">
            <a:extLst>
              <a:ext uri="{FF2B5EF4-FFF2-40B4-BE49-F238E27FC236}">
                <a16:creationId xmlns:a16="http://schemas.microsoft.com/office/drawing/2014/main" id="{99068C10-C3EB-44DC-A6A2-C1476D6552F7}"/>
              </a:ext>
            </a:extLst>
          </p:cNvPr>
          <p:cNvSpPr/>
          <p:nvPr/>
        </p:nvSpPr>
        <p:spPr>
          <a:xfrm>
            <a:off x="592895" y="4615879"/>
            <a:ext cx="1032284" cy="231712"/>
          </a:xfrm>
          <a:custGeom>
            <a:avLst/>
            <a:gdLst>
              <a:gd name="connsiteX0" fmla="*/ 0 w 2527300"/>
              <a:gd name="connsiteY0" fmla="*/ 0 h 520700"/>
              <a:gd name="connsiteX1" fmla="*/ 1778000 w 2527300"/>
              <a:gd name="connsiteY1" fmla="*/ 114300 h 520700"/>
              <a:gd name="connsiteX2" fmla="*/ 2527300 w 2527300"/>
              <a:gd name="connsiteY2" fmla="*/ 520700 h 520700"/>
            </a:gdLst>
            <a:ahLst/>
            <a:cxnLst>
              <a:cxn ang="0">
                <a:pos x="connsiteX0" y="connsiteY0"/>
              </a:cxn>
              <a:cxn ang="0">
                <a:pos x="connsiteX1" y="connsiteY1"/>
              </a:cxn>
              <a:cxn ang="0">
                <a:pos x="connsiteX2" y="connsiteY2"/>
              </a:cxn>
            </a:cxnLst>
            <a:rect l="l" t="t" r="r" b="b"/>
            <a:pathLst>
              <a:path w="2527300" h="520700">
                <a:moveTo>
                  <a:pt x="0" y="0"/>
                </a:moveTo>
                <a:cubicBezTo>
                  <a:pt x="678391" y="13758"/>
                  <a:pt x="1356783" y="27517"/>
                  <a:pt x="1778000" y="114300"/>
                </a:cubicBezTo>
                <a:cubicBezTo>
                  <a:pt x="2199217" y="201083"/>
                  <a:pt x="2363258" y="360891"/>
                  <a:pt x="2527300" y="520700"/>
                </a:cubicBezTo>
              </a:path>
            </a:pathLst>
          </a:custGeom>
          <a:noFill/>
          <a:ln w="31750">
            <a:solidFill>
              <a:schemeClr val="tx1"/>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sp>
        <p:nvSpPr>
          <p:cNvPr id="199" name="Multiply 35">
            <a:extLst>
              <a:ext uri="{FF2B5EF4-FFF2-40B4-BE49-F238E27FC236}">
                <a16:creationId xmlns:a16="http://schemas.microsoft.com/office/drawing/2014/main" id="{8102A827-518E-476F-ACC6-14915C3CFD1A}"/>
              </a:ext>
            </a:extLst>
          </p:cNvPr>
          <p:cNvSpPr/>
          <p:nvPr/>
        </p:nvSpPr>
        <p:spPr bwMode="auto">
          <a:xfrm>
            <a:off x="776834" y="4450682"/>
            <a:ext cx="314251" cy="386303"/>
          </a:xfrm>
          <a:prstGeom prst="mathMultiply">
            <a:avLst/>
          </a:prstGeom>
          <a:solidFill>
            <a:srgbClr val="C00000"/>
          </a:solidFill>
          <a:ln w="9525" cap="flat" cmpd="sng" algn="ctr">
            <a:noFill/>
            <a:prstDash val="solid"/>
            <a:headEnd type="none" w="med" len="med"/>
            <a:tailEnd type="none" w="med" len="med"/>
          </a:ln>
          <a:effectLst/>
        </p:spPr>
        <p:txBody>
          <a:bodyPr rot="0" spcFirstLastPara="0" vertOverflow="overflow" horzOverflow="overflow" vert="horz" wrap="square" lIns="186521" tIns="149217" rIns="186521" bIns="149217" numCol="1" spcCol="0" rtlCol="0" fromWordArt="0" anchor="t" anchorCtr="0" forceAA="0" compatLnSpc="1">
            <a:prstTxWarp prst="textNoShape">
              <a:avLst/>
            </a:prstTxWarp>
            <a:noAutofit/>
          </a:bodyPr>
          <a:lstStyle/>
          <a:p>
            <a:pPr algn="ctr" defTabSz="951004" fontAlgn="base">
              <a:lnSpc>
                <a:spcPct val="90000"/>
              </a:lnSpc>
              <a:spcBef>
                <a:spcPct val="0"/>
              </a:spcBef>
              <a:spcAft>
                <a:spcPct val="0"/>
              </a:spcAft>
              <a:defRPr/>
            </a:pPr>
            <a:endParaRPr lang="en-US" sz="2448" kern="0">
              <a:gradFill>
                <a:gsLst>
                  <a:gs pos="0">
                    <a:srgbClr val="FFFFFF"/>
                  </a:gs>
                  <a:gs pos="100000">
                    <a:srgbClr val="FFFFFF"/>
                  </a:gs>
                </a:gsLst>
                <a:lin ang="5400000" scaled="0"/>
              </a:gradFill>
              <a:latin typeface="Meiryo UI" panose="020B0604030504040204" pitchFamily="50" charset="-128"/>
              <a:ea typeface="Meiryo UI" panose="020B0604030504040204" pitchFamily="50" charset="-128"/>
              <a:cs typeface="Segoe UI" pitchFamily="34" charset="0"/>
            </a:endParaRPr>
          </a:p>
        </p:txBody>
      </p:sp>
      <p:sp>
        <p:nvSpPr>
          <p:cNvPr id="200" name="テキスト ボックス 199">
            <a:extLst>
              <a:ext uri="{FF2B5EF4-FFF2-40B4-BE49-F238E27FC236}">
                <a16:creationId xmlns:a16="http://schemas.microsoft.com/office/drawing/2014/main" id="{E192E601-5435-41BD-876F-CF2EAEC49E29}"/>
              </a:ext>
            </a:extLst>
          </p:cNvPr>
          <p:cNvSpPr txBox="1"/>
          <p:nvPr/>
        </p:nvSpPr>
        <p:spPr>
          <a:xfrm>
            <a:off x="-66408" y="4266907"/>
            <a:ext cx="571237"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庁外</a:t>
            </a:r>
          </a:p>
        </p:txBody>
      </p:sp>
      <p:grpSp>
        <p:nvGrpSpPr>
          <p:cNvPr id="201" name="グループ化 200">
            <a:extLst>
              <a:ext uri="{FF2B5EF4-FFF2-40B4-BE49-F238E27FC236}">
                <a16:creationId xmlns:a16="http://schemas.microsoft.com/office/drawing/2014/main" id="{3E4B6850-5A1D-41DD-878E-2319838CAAAB}"/>
              </a:ext>
            </a:extLst>
          </p:cNvPr>
          <p:cNvGrpSpPr/>
          <p:nvPr/>
        </p:nvGrpSpPr>
        <p:grpSpPr>
          <a:xfrm>
            <a:off x="1378230" y="6269208"/>
            <a:ext cx="564067" cy="437581"/>
            <a:chOff x="4283846" y="2312647"/>
            <a:chExt cx="816725" cy="419838"/>
          </a:xfrm>
        </p:grpSpPr>
        <p:sp>
          <p:nvSpPr>
            <p:cNvPr id="202" name="Freeform 23">
              <a:extLst>
                <a:ext uri="{FF2B5EF4-FFF2-40B4-BE49-F238E27FC236}">
                  <a16:creationId xmlns:a16="http://schemas.microsoft.com/office/drawing/2014/main" id="{88DC62D3-8D32-4745-BCC7-250FEDE2C91E}"/>
                </a:ext>
              </a:extLst>
            </p:cNvPr>
            <p:cNvSpPr>
              <a:spLocks noEditPoints="1"/>
            </p:cNvSpPr>
            <p:nvPr/>
          </p:nvSpPr>
          <p:spPr bwMode="auto">
            <a:xfrm>
              <a:off x="4654142" y="2404847"/>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03" name="Freeform 24">
              <a:extLst>
                <a:ext uri="{FF2B5EF4-FFF2-40B4-BE49-F238E27FC236}">
                  <a16:creationId xmlns:a16="http://schemas.microsoft.com/office/drawing/2014/main" id="{78BD021D-1276-4AD6-9F99-EDDA44D4D697}"/>
                </a:ext>
              </a:extLst>
            </p:cNvPr>
            <p:cNvSpPr>
              <a:spLocks noEditPoints="1"/>
            </p:cNvSpPr>
            <p:nvPr/>
          </p:nvSpPr>
          <p:spPr bwMode="auto">
            <a:xfrm>
              <a:off x="4283846" y="2312647"/>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204" name="テキスト ボックス 203">
            <a:extLst>
              <a:ext uri="{FF2B5EF4-FFF2-40B4-BE49-F238E27FC236}">
                <a16:creationId xmlns:a16="http://schemas.microsoft.com/office/drawing/2014/main" id="{B7F17B8A-578A-4AE3-870C-6674C4BE31C2}"/>
              </a:ext>
            </a:extLst>
          </p:cNvPr>
          <p:cNvSpPr txBox="1"/>
          <p:nvPr/>
        </p:nvSpPr>
        <p:spPr>
          <a:xfrm>
            <a:off x="1576029" y="6042804"/>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府庁</a:t>
            </a:r>
          </a:p>
        </p:txBody>
      </p:sp>
      <p:sp>
        <p:nvSpPr>
          <p:cNvPr id="205" name="Freeform 81">
            <a:extLst>
              <a:ext uri="{FF2B5EF4-FFF2-40B4-BE49-F238E27FC236}">
                <a16:creationId xmlns:a16="http://schemas.microsoft.com/office/drawing/2014/main" id="{41BF3AA1-F8AA-43B6-BDF7-6FB4B94F3E03}"/>
              </a:ext>
            </a:extLst>
          </p:cNvPr>
          <p:cNvSpPr>
            <a:spLocks noEditPoints="1"/>
          </p:cNvSpPr>
          <p:nvPr/>
        </p:nvSpPr>
        <p:spPr bwMode="auto">
          <a:xfrm>
            <a:off x="119360" y="5823634"/>
            <a:ext cx="423011" cy="426451"/>
          </a:xfrm>
          <a:custGeom>
            <a:avLst/>
            <a:gdLst>
              <a:gd name="T0" fmla="*/ 1984 w 3970"/>
              <a:gd name="T1" fmla="*/ 0 h 4852"/>
              <a:gd name="T2" fmla="*/ 0 w 3970"/>
              <a:gd name="T3" fmla="*/ 1278 h 4852"/>
              <a:gd name="T4" fmla="*/ 0 w 3970"/>
              <a:gd name="T5" fmla="*/ 4852 h 4852"/>
              <a:gd name="T6" fmla="*/ 3970 w 3970"/>
              <a:gd name="T7" fmla="*/ 4852 h 4852"/>
              <a:gd name="T8" fmla="*/ 3970 w 3970"/>
              <a:gd name="T9" fmla="*/ 1278 h 4852"/>
              <a:gd name="T10" fmla="*/ 1984 w 3970"/>
              <a:gd name="T11" fmla="*/ 0 h 4852"/>
              <a:gd name="T12" fmla="*/ 420 w 3970"/>
              <a:gd name="T13" fmla="*/ 4412 h 4852"/>
              <a:gd name="T14" fmla="*/ 420 w 3970"/>
              <a:gd name="T15" fmla="*/ 3402 h 4852"/>
              <a:gd name="T16" fmla="*/ 1226 w 3970"/>
              <a:gd name="T17" fmla="*/ 3402 h 4852"/>
              <a:gd name="T18" fmla="*/ 1226 w 3970"/>
              <a:gd name="T19" fmla="*/ 4412 h 4852"/>
              <a:gd name="T20" fmla="*/ 420 w 3970"/>
              <a:gd name="T21" fmla="*/ 4412 h 4852"/>
              <a:gd name="T22" fmla="*/ 3276 w 3970"/>
              <a:gd name="T23" fmla="*/ 4412 h 4852"/>
              <a:gd name="T24" fmla="*/ 2230 w 3970"/>
              <a:gd name="T25" fmla="*/ 4412 h 4852"/>
              <a:gd name="T26" fmla="*/ 2230 w 3970"/>
              <a:gd name="T27" fmla="*/ 3368 h 4852"/>
              <a:gd name="T28" fmla="*/ 3276 w 3970"/>
              <a:gd name="T29" fmla="*/ 3368 h 4852"/>
              <a:gd name="T30" fmla="*/ 3276 w 3970"/>
              <a:gd name="T31" fmla="*/ 4412 h 4852"/>
              <a:gd name="T32" fmla="*/ 3276 w 3970"/>
              <a:gd name="T33" fmla="*/ 2738 h 4852"/>
              <a:gd name="T34" fmla="*/ 2230 w 3970"/>
              <a:gd name="T35" fmla="*/ 2738 h 4852"/>
              <a:gd name="T36" fmla="*/ 2230 w 3970"/>
              <a:gd name="T37" fmla="*/ 1694 h 4852"/>
              <a:gd name="T38" fmla="*/ 3276 w 3970"/>
              <a:gd name="T39" fmla="*/ 1694 h 4852"/>
              <a:gd name="T40" fmla="*/ 3276 w 3970"/>
              <a:gd name="T41" fmla="*/ 2738 h 4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0" h="4852">
                <a:moveTo>
                  <a:pt x="1984" y="0"/>
                </a:moveTo>
                <a:lnTo>
                  <a:pt x="0" y="1278"/>
                </a:lnTo>
                <a:lnTo>
                  <a:pt x="0" y="4852"/>
                </a:lnTo>
                <a:lnTo>
                  <a:pt x="3970" y="4852"/>
                </a:lnTo>
                <a:lnTo>
                  <a:pt x="3970" y="1278"/>
                </a:lnTo>
                <a:lnTo>
                  <a:pt x="1984" y="0"/>
                </a:lnTo>
                <a:close/>
                <a:moveTo>
                  <a:pt x="420" y="4412"/>
                </a:moveTo>
                <a:lnTo>
                  <a:pt x="420" y="3402"/>
                </a:lnTo>
                <a:lnTo>
                  <a:pt x="1226" y="3402"/>
                </a:lnTo>
                <a:lnTo>
                  <a:pt x="1226" y="4412"/>
                </a:lnTo>
                <a:lnTo>
                  <a:pt x="420" y="4412"/>
                </a:lnTo>
                <a:close/>
                <a:moveTo>
                  <a:pt x="3276" y="4412"/>
                </a:moveTo>
                <a:lnTo>
                  <a:pt x="2230" y="4412"/>
                </a:lnTo>
                <a:lnTo>
                  <a:pt x="2230" y="3368"/>
                </a:lnTo>
                <a:lnTo>
                  <a:pt x="3276" y="3368"/>
                </a:lnTo>
                <a:lnTo>
                  <a:pt x="3276" y="4412"/>
                </a:lnTo>
                <a:close/>
                <a:moveTo>
                  <a:pt x="3276" y="2738"/>
                </a:moveTo>
                <a:lnTo>
                  <a:pt x="2230" y="2738"/>
                </a:lnTo>
                <a:lnTo>
                  <a:pt x="2230" y="1694"/>
                </a:lnTo>
                <a:lnTo>
                  <a:pt x="3276" y="1694"/>
                </a:lnTo>
                <a:lnTo>
                  <a:pt x="3276" y="27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06" name="テキスト ボックス 205">
            <a:extLst>
              <a:ext uri="{FF2B5EF4-FFF2-40B4-BE49-F238E27FC236}">
                <a16:creationId xmlns:a16="http://schemas.microsoft.com/office/drawing/2014/main" id="{B7F17B8A-578A-4AE3-870C-6674C4BE31C2}"/>
              </a:ext>
            </a:extLst>
          </p:cNvPr>
          <p:cNvSpPr txBox="1"/>
          <p:nvPr/>
        </p:nvSpPr>
        <p:spPr>
          <a:xfrm>
            <a:off x="336224" y="5600748"/>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自宅</a:t>
            </a:r>
          </a:p>
        </p:txBody>
      </p:sp>
      <p:cxnSp>
        <p:nvCxnSpPr>
          <p:cNvPr id="207" name="Straight Arrow Connector 280">
            <a:extLst>
              <a:ext uri="{FF2B5EF4-FFF2-40B4-BE49-F238E27FC236}">
                <a16:creationId xmlns:a16="http://schemas.microsoft.com/office/drawing/2014/main" id="{9EE60642-9B3E-4A49-9420-F8C6D0062683}"/>
              </a:ext>
            </a:extLst>
          </p:cNvPr>
          <p:cNvCxnSpPr>
            <a:cxnSpLocks/>
          </p:cNvCxnSpPr>
          <p:nvPr/>
        </p:nvCxnSpPr>
        <p:spPr>
          <a:xfrm>
            <a:off x="649761" y="6160655"/>
            <a:ext cx="654829" cy="264512"/>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08" name="グループ化 207"/>
          <p:cNvGrpSpPr/>
          <p:nvPr/>
        </p:nvGrpSpPr>
        <p:grpSpPr>
          <a:xfrm flipH="1">
            <a:off x="998291" y="5825361"/>
            <a:ext cx="331644" cy="434889"/>
            <a:chOff x="6369183" y="3147989"/>
            <a:chExt cx="700532" cy="821944"/>
          </a:xfrm>
          <a:solidFill>
            <a:schemeClr val="tx1"/>
          </a:solidFill>
        </p:grpSpPr>
        <p:sp>
          <p:nvSpPr>
            <p:cNvPr id="209" name="Freeform 144"/>
            <p:cNvSpPr>
              <a:spLocks noEditPoints="1"/>
            </p:cNvSpPr>
            <p:nvPr/>
          </p:nvSpPr>
          <p:spPr bwMode="auto">
            <a:xfrm>
              <a:off x="6369183" y="3275497"/>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10" name="Freeform 145"/>
            <p:cNvSpPr>
              <a:spLocks/>
            </p:cNvSpPr>
            <p:nvPr/>
          </p:nvSpPr>
          <p:spPr bwMode="auto">
            <a:xfrm>
              <a:off x="6547237" y="3147989"/>
              <a:ext cx="118110" cy="118364"/>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grpSp>
        <p:nvGrpSpPr>
          <p:cNvPr id="211" name="グループ化 210"/>
          <p:cNvGrpSpPr/>
          <p:nvPr/>
        </p:nvGrpSpPr>
        <p:grpSpPr>
          <a:xfrm flipH="1">
            <a:off x="572161" y="6316729"/>
            <a:ext cx="331644" cy="434889"/>
            <a:chOff x="6369183" y="3147989"/>
            <a:chExt cx="700532" cy="821944"/>
          </a:xfrm>
          <a:solidFill>
            <a:schemeClr val="tx1"/>
          </a:solidFill>
        </p:grpSpPr>
        <p:sp>
          <p:nvSpPr>
            <p:cNvPr id="212" name="Freeform 144"/>
            <p:cNvSpPr>
              <a:spLocks noEditPoints="1"/>
            </p:cNvSpPr>
            <p:nvPr/>
          </p:nvSpPr>
          <p:spPr bwMode="auto">
            <a:xfrm>
              <a:off x="6369183" y="3275497"/>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13" name="Freeform 145"/>
            <p:cNvSpPr>
              <a:spLocks/>
            </p:cNvSpPr>
            <p:nvPr/>
          </p:nvSpPr>
          <p:spPr bwMode="auto">
            <a:xfrm>
              <a:off x="6547237" y="3147989"/>
              <a:ext cx="118110" cy="118364"/>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17" name="ホームベース 16"/>
          <p:cNvSpPr/>
          <p:nvPr/>
        </p:nvSpPr>
        <p:spPr>
          <a:xfrm>
            <a:off x="16726" y="580351"/>
            <a:ext cx="2404869" cy="22811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ja-JP" altLang="en-US" sz="1600" b="1" dirty="0">
                <a:latin typeface="Meiryo UI" panose="020B0604030504040204" pitchFamily="50" charset="-128"/>
                <a:ea typeface="Meiryo UI" panose="020B0604030504040204" pitchFamily="50" charset="-128"/>
              </a:rPr>
              <a:t>現　　状</a:t>
            </a:r>
            <a:endParaRPr lang="en-US" altLang="ja-JP" sz="1600" b="1" dirty="0">
              <a:latin typeface="Meiryo UI" panose="020B0604030504040204" pitchFamily="50" charset="-128"/>
              <a:ea typeface="Meiryo UI" panose="020B0604030504040204" pitchFamily="50" charset="-128"/>
            </a:endParaRPr>
          </a:p>
        </p:txBody>
      </p:sp>
      <p:sp>
        <p:nvSpPr>
          <p:cNvPr id="222" name="ホームベース 221"/>
          <p:cNvSpPr/>
          <p:nvPr/>
        </p:nvSpPr>
        <p:spPr>
          <a:xfrm>
            <a:off x="2453555" y="572726"/>
            <a:ext cx="5052145" cy="238933"/>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ja-JP" altLang="en-US" sz="1600" b="1" dirty="0">
                <a:latin typeface="Meiryo UI" panose="020B0604030504040204" pitchFamily="50" charset="-128"/>
                <a:ea typeface="Meiryo UI" panose="020B0604030504040204" pitchFamily="50" charset="-128"/>
              </a:rPr>
              <a:t>　　　　　　　　　　　　　</a:t>
            </a:r>
            <a:r>
              <a:rPr lang="ja-JP" altLang="en-US" sz="1600" b="1" dirty="0">
                <a:solidFill>
                  <a:schemeClr val="bg1"/>
                </a:solidFill>
                <a:latin typeface="Meiryo UI" panose="020B0604030504040204" pitchFamily="50" charset="-128"/>
                <a:ea typeface="Meiryo UI" panose="020B0604030504040204" pitchFamily="50" charset="-128"/>
              </a:rPr>
              <a:t>め　ざ　す　姿</a:t>
            </a:r>
          </a:p>
        </p:txBody>
      </p:sp>
      <p:sp>
        <p:nvSpPr>
          <p:cNvPr id="225" name="正方形/長方形 224">
            <a:extLst>
              <a:ext uri="{FF2B5EF4-FFF2-40B4-BE49-F238E27FC236}">
                <a16:creationId xmlns:a16="http://schemas.microsoft.com/office/drawing/2014/main" id="{8634B3F3-87C9-45B6-9059-4AFB34B4D6D5}"/>
              </a:ext>
            </a:extLst>
          </p:cNvPr>
          <p:cNvSpPr/>
          <p:nvPr/>
        </p:nvSpPr>
        <p:spPr>
          <a:xfrm>
            <a:off x="2850371" y="1187073"/>
            <a:ext cx="4327669" cy="1283361"/>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en-US" altLang="ja-JP" dirty="0">
              <a:latin typeface="Meiryo UI" panose="020B0604030504040204" pitchFamily="50" charset="-128"/>
              <a:ea typeface="Meiryo UI" panose="020B0604030504040204" pitchFamily="50" charset="-128"/>
            </a:endParaRPr>
          </a:p>
        </p:txBody>
      </p:sp>
      <p:sp>
        <p:nvSpPr>
          <p:cNvPr id="226" name="正方形/長方形 225"/>
          <p:cNvSpPr/>
          <p:nvPr/>
        </p:nvSpPr>
        <p:spPr>
          <a:xfrm>
            <a:off x="2868814" y="1010220"/>
            <a:ext cx="4309226" cy="197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持ち運びやすいノートＰＣやタブレット</a:t>
            </a:r>
          </a:p>
        </p:txBody>
      </p:sp>
      <p:sp>
        <p:nvSpPr>
          <p:cNvPr id="236" name="正方形/長方形 235"/>
          <p:cNvSpPr/>
          <p:nvPr/>
        </p:nvSpPr>
        <p:spPr>
          <a:xfrm>
            <a:off x="2901415" y="2175880"/>
            <a:ext cx="2110693" cy="193609"/>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825" dirty="0">
                <a:latin typeface="Meiryo UI" panose="020B0604030504040204" pitchFamily="50" charset="-128"/>
                <a:ea typeface="Meiryo UI" panose="020B0604030504040204" pitchFamily="50" charset="-128"/>
              </a:rPr>
              <a:t>庁外でも利用できる端末、回線の導入（</a:t>
            </a:r>
            <a:r>
              <a:rPr lang="en-US" altLang="ja-JP" sz="825" dirty="0">
                <a:latin typeface="Meiryo UI" panose="020B0604030504040204" pitchFamily="50" charset="-128"/>
                <a:ea typeface="Meiryo UI" panose="020B0604030504040204" pitchFamily="50" charset="-128"/>
              </a:rPr>
              <a:t>P13</a:t>
            </a:r>
            <a:r>
              <a:rPr lang="ja-JP" altLang="en-US" sz="825" dirty="0">
                <a:latin typeface="Meiryo UI" panose="020B0604030504040204" pitchFamily="50" charset="-128"/>
                <a:ea typeface="Meiryo UI" panose="020B0604030504040204" pitchFamily="50" charset="-128"/>
              </a:rPr>
              <a:t>）</a:t>
            </a:r>
          </a:p>
        </p:txBody>
      </p:sp>
      <p:sp>
        <p:nvSpPr>
          <p:cNvPr id="237" name="正方形/長方形 236"/>
          <p:cNvSpPr/>
          <p:nvPr/>
        </p:nvSpPr>
        <p:spPr>
          <a:xfrm>
            <a:off x="5092399" y="2177984"/>
            <a:ext cx="1328380" cy="195188"/>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en-US" altLang="ja-JP" sz="825" dirty="0">
                <a:latin typeface="Meiryo UI" panose="020B0604030504040204" pitchFamily="50" charset="-128"/>
                <a:ea typeface="Meiryo UI" panose="020B0604030504040204" pitchFamily="50" charset="-128"/>
              </a:rPr>
              <a:t>Web</a:t>
            </a:r>
            <a:r>
              <a:rPr lang="ja-JP" altLang="en-US" sz="825" dirty="0">
                <a:latin typeface="Meiryo UI" panose="020B0604030504040204" pitchFamily="50" charset="-128"/>
                <a:ea typeface="Meiryo UI" panose="020B0604030504040204" pitchFamily="50" charset="-128"/>
              </a:rPr>
              <a:t>会議を実現しやすい端末</a:t>
            </a:r>
          </a:p>
        </p:txBody>
      </p:sp>
      <p:grpSp>
        <p:nvGrpSpPr>
          <p:cNvPr id="242" name="グループ化 241">
            <a:extLst>
              <a:ext uri="{FF2B5EF4-FFF2-40B4-BE49-F238E27FC236}">
                <a16:creationId xmlns:a16="http://schemas.microsoft.com/office/drawing/2014/main" id="{3E4B6850-5A1D-41DD-878E-2319838CAAAB}"/>
              </a:ext>
            </a:extLst>
          </p:cNvPr>
          <p:cNvGrpSpPr/>
          <p:nvPr/>
        </p:nvGrpSpPr>
        <p:grpSpPr>
          <a:xfrm>
            <a:off x="3284183" y="1336813"/>
            <a:ext cx="564067" cy="437581"/>
            <a:chOff x="4283846" y="2312647"/>
            <a:chExt cx="816725" cy="419838"/>
          </a:xfrm>
        </p:grpSpPr>
        <p:sp>
          <p:nvSpPr>
            <p:cNvPr id="243" name="Freeform 23">
              <a:extLst>
                <a:ext uri="{FF2B5EF4-FFF2-40B4-BE49-F238E27FC236}">
                  <a16:creationId xmlns:a16="http://schemas.microsoft.com/office/drawing/2014/main" id="{88DC62D3-8D32-4745-BCC7-250FEDE2C91E}"/>
                </a:ext>
              </a:extLst>
            </p:cNvPr>
            <p:cNvSpPr>
              <a:spLocks noEditPoints="1"/>
            </p:cNvSpPr>
            <p:nvPr/>
          </p:nvSpPr>
          <p:spPr bwMode="auto">
            <a:xfrm>
              <a:off x="4654142" y="2404847"/>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44" name="Freeform 24">
              <a:extLst>
                <a:ext uri="{FF2B5EF4-FFF2-40B4-BE49-F238E27FC236}">
                  <a16:creationId xmlns:a16="http://schemas.microsoft.com/office/drawing/2014/main" id="{78BD021D-1276-4AD6-9F99-EDDA44D4D697}"/>
                </a:ext>
              </a:extLst>
            </p:cNvPr>
            <p:cNvSpPr>
              <a:spLocks noEditPoints="1"/>
            </p:cNvSpPr>
            <p:nvPr/>
          </p:nvSpPr>
          <p:spPr bwMode="auto">
            <a:xfrm>
              <a:off x="4283846" y="2312647"/>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245" name="テキスト ボックス 244">
            <a:extLst>
              <a:ext uri="{FF2B5EF4-FFF2-40B4-BE49-F238E27FC236}">
                <a16:creationId xmlns:a16="http://schemas.microsoft.com/office/drawing/2014/main" id="{B7F17B8A-578A-4AE3-870C-6674C4BE31C2}"/>
              </a:ext>
            </a:extLst>
          </p:cNvPr>
          <p:cNvSpPr txBox="1"/>
          <p:nvPr/>
        </p:nvSpPr>
        <p:spPr>
          <a:xfrm>
            <a:off x="3560589" y="1140865"/>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府庁</a:t>
            </a:r>
          </a:p>
        </p:txBody>
      </p:sp>
      <p:grpSp>
        <p:nvGrpSpPr>
          <p:cNvPr id="246" name="グループ化 245">
            <a:extLst>
              <a:ext uri="{FF2B5EF4-FFF2-40B4-BE49-F238E27FC236}">
                <a16:creationId xmlns:a16="http://schemas.microsoft.com/office/drawing/2014/main" id="{2C23FF9F-3544-46E1-B508-CB7B2D297098}"/>
              </a:ext>
            </a:extLst>
          </p:cNvPr>
          <p:cNvGrpSpPr/>
          <p:nvPr/>
        </p:nvGrpSpPr>
        <p:grpSpPr>
          <a:xfrm>
            <a:off x="4233451" y="1505643"/>
            <a:ext cx="597167" cy="551183"/>
            <a:chOff x="6369183" y="3147989"/>
            <a:chExt cx="700532" cy="821944"/>
          </a:xfrm>
          <a:solidFill>
            <a:schemeClr val="tx1"/>
          </a:solidFill>
        </p:grpSpPr>
        <p:sp>
          <p:nvSpPr>
            <p:cNvPr id="247" name="Freeform 144">
              <a:extLst>
                <a:ext uri="{FF2B5EF4-FFF2-40B4-BE49-F238E27FC236}">
                  <a16:creationId xmlns:a16="http://schemas.microsoft.com/office/drawing/2014/main" id="{BDBFB977-2448-44A8-8E20-0566A2EF3FB5}"/>
                </a:ext>
              </a:extLst>
            </p:cNvPr>
            <p:cNvSpPr>
              <a:spLocks noEditPoints="1"/>
            </p:cNvSpPr>
            <p:nvPr/>
          </p:nvSpPr>
          <p:spPr bwMode="auto">
            <a:xfrm>
              <a:off x="6369183" y="3275497"/>
              <a:ext cx="700532" cy="694436"/>
            </a:xfrm>
            <a:custGeom>
              <a:avLst/>
              <a:gdLst>
                <a:gd name="T0" fmla="*/ 5022 w 5516"/>
                <a:gd name="T1" fmla="*/ 1720 h 5468"/>
                <a:gd name="T2" fmla="*/ 4998 w 5516"/>
                <a:gd name="T3" fmla="*/ 1712 h 5468"/>
                <a:gd name="T4" fmla="*/ 4484 w 5516"/>
                <a:gd name="T5" fmla="*/ 1652 h 5468"/>
                <a:gd name="T6" fmla="*/ 4444 w 5516"/>
                <a:gd name="T7" fmla="*/ 1622 h 5468"/>
                <a:gd name="T8" fmla="*/ 3946 w 5516"/>
                <a:gd name="T9" fmla="*/ 608 h 5468"/>
                <a:gd name="T10" fmla="*/ 3900 w 5516"/>
                <a:gd name="T11" fmla="*/ 524 h 5468"/>
                <a:gd name="T12" fmla="*/ 3820 w 5516"/>
                <a:gd name="T13" fmla="*/ 438 h 5468"/>
                <a:gd name="T14" fmla="*/ 3720 w 5516"/>
                <a:gd name="T15" fmla="*/ 376 h 5468"/>
                <a:gd name="T16" fmla="*/ 2590 w 5516"/>
                <a:gd name="T17" fmla="*/ 34 h 5468"/>
                <a:gd name="T18" fmla="*/ 2306 w 5516"/>
                <a:gd name="T19" fmla="*/ 0 h 5468"/>
                <a:gd name="T20" fmla="*/ 2068 w 5516"/>
                <a:gd name="T21" fmla="*/ 34 h 5468"/>
                <a:gd name="T22" fmla="*/ 1872 w 5516"/>
                <a:gd name="T23" fmla="*/ 104 h 5468"/>
                <a:gd name="T24" fmla="*/ 1692 w 5516"/>
                <a:gd name="T25" fmla="*/ 214 h 5468"/>
                <a:gd name="T26" fmla="*/ 1590 w 5516"/>
                <a:gd name="T27" fmla="*/ 346 h 5468"/>
                <a:gd name="T28" fmla="*/ 212 w 5516"/>
                <a:gd name="T29" fmla="*/ 1404 h 5468"/>
                <a:gd name="T30" fmla="*/ 132 w 5516"/>
                <a:gd name="T31" fmla="*/ 1418 h 5468"/>
                <a:gd name="T32" fmla="*/ 52 w 5516"/>
                <a:gd name="T33" fmla="*/ 1474 h 5468"/>
                <a:gd name="T34" fmla="*/ 6 w 5516"/>
                <a:gd name="T35" fmla="*/ 1562 h 5468"/>
                <a:gd name="T36" fmla="*/ 4 w 5516"/>
                <a:gd name="T37" fmla="*/ 1644 h 5468"/>
                <a:gd name="T38" fmla="*/ 44 w 5516"/>
                <a:gd name="T39" fmla="*/ 1734 h 5468"/>
                <a:gd name="T40" fmla="*/ 120 w 5516"/>
                <a:gd name="T41" fmla="*/ 1796 h 5468"/>
                <a:gd name="T42" fmla="*/ 1382 w 5516"/>
                <a:gd name="T43" fmla="*/ 1880 h 5468"/>
                <a:gd name="T44" fmla="*/ 1494 w 5516"/>
                <a:gd name="T45" fmla="*/ 1866 h 5468"/>
                <a:gd name="T46" fmla="*/ 1616 w 5516"/>
                <a:gd name="T47" fmla="*/ 1802 h 5468"/>
                <a:gd name="T48" fmla="*/ 1700 w 5516"/>
                <a:gd name="T49" fmla="*/ 1694 h 5468"/>
                <a:gd name="T50" fmla="*/ 1952 w 5516"/>
                <a:gd name="T51" fmla="*/ 1784 h 5468"/>
                <a:gd name="T52" fmla="*/ 1476 w 5516"/>
                <a:gd name="T53" fmla="*/ 3506 h 5468"/>
                <a:gd name="T54" fmla="*/ 1414 w 5516"/>
                <a:gd name="T55" fmla="*/ 3724 h 5468"/>
                <a:gd name="T56" fmla="*/ 1194 w 5516"/>
                <a:gd name="T57" fmla="*/ 5242 h 5468"/>
                <a:gd name="T58" fmla="*/ 1224 w 5516"/>
                <a:gd name="T59" fmla="*/ 5350 h 5468"/>
                <a:gd name="T60" fmla="*/ 1298 w 5516"/>
                <a:gd name="T61" fmla="*/ 5430 h 5468"/>
                <a:gd name="T62" fmla="*/ 1384 w 5516"/>
                <a:gd name="T63" fmla="*/ 5464 h 5468"/>
                <a:gd name="T64" fmla="*/ 1496 w 5516"/>
                <a:gd name="T65" fmla="*/ 5458 h 5468"/>
                <a:gd name="T66" fmla="*/ 1590 w 5516"/>
                <a:gd name="T67" fmla="*/ 5400 h 5468"/>
                <a:gd name="T68" fmla="*/ 1648 w 5516"/>
                <a:gd name="T69" fmla="*/ 5304 h 5468"/>
                <a:gd name="T70" fmla="*/ 2816 w 5516"/>
                <a:gd name="T71" fmla="*/ 3696 h 5468"/>
                <a:gd name="T72" fmla="*/ 2852 w 5516"/>
                <a:gd name="T73" fmla="*/ 3794 h 5468"/>
                <a:gd name="T74" fmla="*/ 2922 w 5516"/>
                <a:gd name="T75" fmla="*/ 3900 h 5468"/>
                <a:gd name="T76" fmla="*/ 3016 w 5516"/>
                <a:gd name="T77" fmla="*/ 3986 h 5468"/>
                <a:gd name="T78" fmla="*/ 4370 w 5516"/>
                <a:gd name="T79" fmla="*/ 4706 h 5468"/>
                <a:gd name="T80" fmla="*/ 4480 w 5516"/>
                <a:gd name="T81" fmla="*/ 4726 h 5468"/>
                <a:gd name="T82" fmla="*/ 4584 w 5516"/>
                <a:gd name="T83" fmla="*/ 4690 h 5468"/>
                <a:gd name="T84" fmla="*/ 4662 w 5516"/>
                <a:gd name="T85" fmla="*/ 4608 h 5468"/>
                <a:gd name="T86" fmla="*/ 4690 w 5516"/>
                <a:gd name="T87" fmla="*/ 4520 h 5468"/>
                <a:gd name="T88" fmla="*/ 4676 w 5516"/>
                <a:gd name="T89" fmla="*/ 4410 h 5468"/>
                <a:gd name="T90" fmla="*/ 4612 w 5516"/>
                <a:gd name="T91" fmla="*/ 4320 h 5468"/>
                <a:gd name="T92" fmla="*/ 3528 w 5516"/>
                <a:gd name="T93" fmla="*/ 814 h 5468"/>
                <a:gd name="T94" fmla="*/ 3924 w 5516"/>
                <a:gd name="T95" fmla="*/ 1856 h 5468"/>
                <a:gd name="T96" fmla="*/ 3910 w 5516"/>
                <a:gd name="T97" fmla="*/ 1894 h 5468"/>
                <a:gd name="T98" fmla="*/ 3624 w 5516"/>
                <a:gd name="T99" fmla="*/ 2344 h 5468"/>
                <a:gd name="T100" fmla="*/ 3604 w 5516"/>
                <a:gd name="T101" fmla="*/ 2368 h 5468"/>
                <a:gd name="T102" fmla="*/ 4090 w 5516"/>
                <a:gd name="T103" fmla="*/ 3434 h 5468"/>
                <a:gd name="T104" fmla="*/ 4108 w 5516"/>
                <a:gd name="T105" fmla="*/ 3452 h 5468"/>
                <a:gd name="T106" fmla="*/ 5496 w 5516"/>
                <a:gd name="T107" fmla="*/ 2822 h 5468"/>
                <a:gd name="T108" fmla="*/ 5514 w 5516"/>
                <a:gd name="T109" fmla="*/ 2802 h 5468"/>
                <a:gd name="T110" fmla="*/ 5512 w 5516"/>
                <a:gd name="T111" fmla="*/ 2778 h 5468"/>
                <a:gd name="T112" fmla="*/ 4042 w 5516"/>
                <a:gd name="T113" fmla="*/ 1914 h 5468"/>
                <a:gd name="T114" fmla="*/ 4172 w 5516"/>
                <a:gd name="T115" fmla="*/ 1968 h 5468"/>
                <a:gd name="T116" fmla="*/ 4274 w 5516"/>
                <a:gd name="T117" fmla="*/ 1944 h 5468"/>
                <a:gd name="T118" fmla="*/ 4352 w 5516"/>
                <a:gd name="T119" fmla="*/ 1872 h 5468"/>
                <a:gd name="T120" fmla="*/ 4410 w 5516"/>
                <a:gd name="T121" fmla="*/ 1742 h 54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6" h="5468">
                  <a:moveTo>
                    <a:pt x="5512" y="2778"/>
                  </a:moveTo>
                  <a:lnTo>
                    <a:pt x="5028" y="1730"/>
                  </a:lnTo>
                  <a:lnTo>
                    <a:pt x="5028" y="1730"/>
                  </a:lnTo>
                  <a:lnTo>
                    <a:pt x="5026" y="1724"/>
                  </a:lnTo>
                  <a:lnTo>
                    <a:pt x="5022" y="1720"/>
                  </a:lnTo>
                  <a:lnTo>
                    <a:pt x="5016" y="1716"/>
                  </a:lnTo>
                  <a:lnTo>
                    <a:pt x="5010" y="1714"/>
                  </a:lnTo>
                  <a:lnTo>
                    <a:pt x="5010" y="1714"/>
                  </a:lnTo>
                  <a:lnTo>
                    <a:pt x="5004" y="1712"/>
                  </a:lnTo>
                  <a:lnTo>
                    <a:pt x="4998" y="1712"/>
                  </a:lnTo>
                  <a:lnTo>
                    <a:pt x="4992" y="1712"/>
                  </a:lnTo>
                  <a:lnTo>
                    <a:pt x="4986" y="1714"/>
                  </a:lnTo>
                  <a:lnTo>
                    <a:pt x="4596" y="1894"/>
                  </a:lnTo>
                  <a:lnTo>
                    <a:pt x="4484" y="1652"/>
                  </a:lnTo>
                  <a:lnTo>
                    <a:pt x="4484" y="1652"/>
                  </a:lnTo>
                  <a:lnTo>
                    <a:pt x="4478" y="1642"/>
                  </a:lnTo>
                  <a:lnTo>
                    <a:pt x="4472" y="1636"/>
                  </a:lnTo>
                  <a:lnTo>
                    <a:pt x="4464" y="1628"/>
                  </a:lnTo>
                  <a:lnTo>
                    <a:pt x="4454" y="1624"/>
                  </a:lnTo>
                  <a:lnTo>
                    <a:pt x="4444" y="1622"/>
                  </a:lnTo>
                  <a:lnTo>
                    <a:pt x="4434" y="1622"/>
                  </a:lnTo>
                  <a:lnTo>
                    <a:pt x="4424" y="1622"/>
                  </a:lnTo>
                  <a:lnTo>
                    <a:pt x="4414" y="1626"/>
                  </a:lnTo>
                  <a:lnTo>
                    <a:pt x="4356" y="1652"/>
                  </a:lnTo>
                  <a:lnTo>
                    <a:pt x="3946" y="608"/>
                  </a:lnTo>
                  <a:lnTo>
                    <a:pt x="3946" y="608"/>
                  </a:lnTo>
                  <a:lnTo>
                    <a:pt x="3936" y="586"/>
                  </a:lnTo>
                  <a:lnTo>
                    <a:pt x="3924" y="566"/>
                  </a:lnTo>
                  <a:lnTo>
                    <a:pt x="3914" y="544"/>
                  </a:lnTo>
                  <a:lnTo>
                    <a:pt x="3900" y="524"/>
                  </a:lnTo>
                  <a:lnTo>
                    <a:pt x="3886" y="506"/>
                  </a:lnTo>
                  <a:lnTo>
                    <a:pt x="3872" y="488"/>
                  </a:lnTo>
                  <a:lnTo>
                    <a:pt x="3856" y="470"/>
                  </a:lnTo>
                  <a:lnTo>
                    <a:pt x="3838" y="454"/>
                  </a:lnTo>
                  <a:lnTo>
                    <a:pt x="3820" y="438"/>
                  </a:lnTo>
                  <a:lnTo>
                    <a:pt x="3802" y="424"/>
                  </a:lnTo>
                  <a:lnTo>
                    <a:pt x="3782" y="410"/>
                  </a:lnTo>
                  <a:lnTo>
                    <a:pt x="3762" y="398"/>
                  </a:lnTo>
                  <a:lnTo>
                    <a:pt x="3742" y="386"/>
                  </a:lnTo>
                  <a:lnTo>
                    <a:pt x="3720" y="376"/>
                  </a:lnTo>
                  <a:lnTo>
                    <a:pt x="3698" y="368"/>
                  </a:lnTo>
                  <a:lnTo>
                    <a:pt x="3674" y="360"/>
                  </a:lnTo>
                  <a:lnTo>
                    <a:pt x="3674" y="360"/>
                  </a:lnTo>
                  <a:lnTo>
                    <a:pt x="2590" y="34"/>
                  </a:lnTo>
                  <a:lnTo>
                    <a:pt x="2590" y="34"/>
                  </a:lnTo>
                  <a:lnTo>
                    <a:pt x="2540" y="22"/>
                  </a:lnTo>
                  <a:lnTo>
                    <a:pt x="2486" y="12"/>
                  </a:lnTo>
                  <a:lnTo>
                    <a:pt x="2430" y="4"/>
                  </a:lnTo>
                  <a:lnTo>
                    <a:pt x="2370" y="0"/>
                  </a:lnTo>
                  <a:lnTo>
                    <a:pt x="2306" y="0"/>
                  </a:lnTo>
                  <a:lnTo>
                    <a:pt x="2242" y="4"/>
                  </a:lnTo>
                  <a:lnTo>
                    <a:pt x="2174" y="12"/>
                  </a:lnTo>
                  <a:lnTo>
                    <a:pt x="2106" y="24"/>
                  </a:lnTo>
                  <a:lnTo>
                    <a:pt x="2106" y="24"/>
                  </a:lnTo>
                  <a:lnTo>
                    <a:pt x="2068" y="34"/>
                  </a:lnTo>
                  <a:lnTo>
                    <a:pt x="2030" y="44"/>
                  </a:lnTo>
                  <a:lnTo>
                    <a:pt x="1992" y="56"/>
                  </a:lnTo>
                  <a:lnTo>
                    <a:pt x="1952" y="70"/>
                  </a:lnTo>
                  <a:lnTo>
                    <a:pt x="1912" y="86"/>
                  </a:lnTo>
                  <a:lnTo>
                    <a:pt x="1872" y="104"/>
                  </a:lnTo>
                  <a:lnTo>
                    <a:pt x="1832" y="122"/>
                  </a:lnTo>
                  <a:lnTo>
                    <a:pt x="1794" y="144"/>
                  </a:lnTo>
                  <a:lnTo>
                    <a:pt x="1758" y="166"/>
                  </a:lnTo>
                  <a:lnTo>
                    <a:pt x="1724" y="190"/>
                  </a:lnTo>
                  <a:lnTo>
                    <a:pt x="1692" y="214"/>
                  </a:lnTo>
                  <a:lnTo>
                    <a:pt x="1662" y="242"/>
                  </a:lnTo>
                  <a:lnTo>
                    <a:pt x="1636" y="270"/>
                  </a:lnTo>
                  <a:lnTo>
                    <a:pt x="1614" y="300"/>
                  </a:lnTo>
                  <a:lnTo>
                    <a:pt x="1598" y="330"/>
                  </a:lnTo>
                  <a:lnTo>
                    <a:pt x="1590" y="346"/>
                  </a:lnTo>
                  <a:lnTo>
                    <a:pt x="1584" y="364"/>
                  </a:lnTo>
                  <a:lnTo>
                    <a:pt x="1584" y="364"/>
                  </a:lnTo>
                  <a:lnTo>
                    <a:pt x="1458" y="796"/>
                  </a:lnTo>
                  <a:lnTo>
                    <a:pt x="1278" y="1416"/>
                  </a:lnTo>
                  <a:lnTo>
                    <a:pt x="212" y="1404"/>
                  </a:lnTo>
                  <a:lnTo>
                    <a:pt x="212" y="1404"/>
                  </a:lnTo>
                  <a:lnTo>
                    <a:pt x="192" y="1404"/>
                  </a:lnTo>
                  <a:lnTo>
                    <a:pt x="172" y="1408"/>
                  </a:lnTo>
                  <a:lnTo>
                    <a:pt x="152" y="1412"/>
                  </a:lnTo>
                  <a:lnTo>
                    <a:pt x="132" y="1418"/>
                  </a:lnTo>
                  <a:lnTo>
                    <a:pt x="114" y="1426"/>
                  </a:lnTo>
                  <a:lnTo>
                    <a:pt x="98" y="1436"/>
                  </a:lnTo>
                  <a:lnTo>
                    <a:pt x="82" y="1446"/>
                  </a:lnTo>
                  <a:lnTo>
                    <a:pt x="66" y="1460"/>
                  </a:lnTo>
                  <a:lnTo>
                    <a:pt x="52" y="1474"/>
                  </a:lnTo>
                  <a:lnTo>
                    <a:pt x="40" y="1490"/>
                  </a:lnTo>
                  <a:lnTo>
                    <a:pt x="30" y="1506"/>
                  </a:lnTo>
                  <a:lnTo>
                    <a:pt x="20" y="1524"/>
                  </a:lnTo>
                  <a:lnTo>
                    <a:pt x="12" y="1542"/>
                  </a:lnTo>
                  <a:lnTo>
                    <a:pt x="6" y="1562"/>
                  </a:lnTo>
                  <a:lnTo>
                    <a:pt x="2" y="1582"/>
                  </a:lnTo>
                  <a:lnTo>
                    <a:pt x="0" y="1602"/>
                  </a:lnTo>
                  <a:lnTo>
                    <a:pt x="0" y="1602"/>
                  </a:lnTo>
                  <a:lnTo>
                    <a:pt x="2" y="1624"/>
                  </a:lnTo>
                  <a:lnTo>
                    <a:pt x="4" y="1644"/>
                  </a:lnTo>
                  <a:lnTo>
                    <a:pt x="8" y="1664"/>
                  </a:lnTo>
                  <a:lnTo>
                    <a:pt x="14" y="1684"/>
                  </a:lnTo>
                  <a:lnTo>
                    <a:pt x="22" y="1702"/>
                  </a:lnTo>
                  <a:lnTo>
                    <a:pt x="32" y="1718"/>
                  </a:lnTo>
                  <a:lnTo>
                    <a:pt x="44" y="1734"/>
                  </a:lnTo>
                  <a:lnTo>
                    <a:pt x="56" y="1750"/>
                  </a:lnTo>
                  <a:lnTo>
                    <a:pt x="70" y="1764"/>
                  </a:lnTo>
                  <a:lnTo>
                    <a:pt x="86" y="1776"/>
                  </a:lnTo>
                  <a:lnTo>
                    <a:pt x="102" y="1786"/>
                  </a:lnTo>
                  <a:lnTo>
                    <a:pt x="120" y="1796"/>
                  </a:lnTo>
                  <a:lnTo>
                    <a:pt x="138" y="1804"/>
                  </a:lnTo>
                  <a:lnTo>
                    <a:pt x="158" y="1810"/>
                  </a:lnTo>
                  <a:lnTo>
                    <a:pt x="178" y="1814"/>
                  </a:lnTo>
                  <a:lnTo>
                    <a:pt x="200" y="1814"/>
                  </a:lnTo>
                  <a:lnTo>
                    <a:pt x="1382" y="1880"/>
                  </a:lnTo>
                  <a:lnTo>
                    <a:pt x="1382" y="1880"/>
                  </a:lnTo>
                  <a:lnTo>
                    <a:pt x="1412" y="1880"/>
                  </a:lnTo>
                  <a:lnTo>
                    <a:pt x="1440" y="1878"/>
                  </a:lnTo>
                  <a:lnTo>
                    <a:pt x="1468" y="1874"/>
                  </a:lnTo>
                  <a:lnTo>
                    <a:pt x="1494" y="1866"/>
                  </a:lnTo>
                  <a:lnTo>
                    <a:pt x="1522" y="1858"/>
                  </a:lnTo>
                  <a:lnTo>
                    <a:pt x="1546" y="1846"/>
                  </a:lnTo>
                  <a:lnTo>
                    <a:pt x="1570" y="1834"/>
                  </a:lnTo>
                  <a:lnTo>
                    <a:pt x="1594" y="1818"/>
                  </a:lnTo>
                  <a:lnTo>
                    <a:pt x="1616" y="1802"/>
                  </a:lnTo>
                  <a:lnTo>
                    <a:pt x="1636" y="1784"/>
                  </a:lnTo>
                  <a:lnTo>
                    <a:pt x="1654" y="1764"/>
                  </a:lnTo>
                  <a:lnTo>
                    <a:pt x="1672" y="1742"/>
                  </a:lnTo>
                  <a:lnTo>
                    <a:pt x="1688" y="1718"/>
                  </a:lnTo>
                  <a:lnTo>
                    <a:pt x="1700" y="1694"/>
                  </a:lnTo>
                  <a:lnTo>
                    <a:pt x="1712" y="1668"/>
                  </a:lnTo>
                  <a:lnTo>
                    <a:pt x="1722" y="1640"/>
                  </a:lnTo>
                  <a:lnTo>
                    <a:pt x="1826" y="1282"/>
                  </a:lnTo>
                  <a:lnTo>
                    <a:pt x="1826" y="1282"/>
                  </a:lnTo>
                  <a:lnTo>
                    <a:pt x="1952" y="1784"/>
                  </a:lnTo>
                  <a:lnTo>
                    <a:pt x="2080" y="2298"/>
                  </a:lnTo>
                  <a:lnTo>
                    <a:pt x="1514" y="3424"/>
                  </a:lnTo>
                  <a:lnTo>
                    <a:pt x="1514" y="3424"/>
                  </a:lnTo>
                  <a:lnTo>
                    <a:pt x="1494" y="3464"/>
                  </a:lnTo>
                  <a:lnTo>
                    <a:pt x="1476" y="3506"/>
                  </a:lnTo>
                  <a:lnTo>
                    <a:pt x="1460" y="3548"/>
                  </a:lnTo>
                  <a:lnTo>
                    <a:pt x="1446" y="3592"/>
                  </a:lnTo>
                  <a:lnTo>
                    <a:pt x="1434" y="3636"/>
                  </a:lnTo>
                  <a:lnTo>
                    <a:pt x="1422" y="3680"/>
                  </a:lnTo>
                  <a:lnTo>
                    <a:pt x="1414" y="3724"/>
                  </a:lnTo>
                  <a:lnTo>
                    <a:pt x="1406" y="3768"/>
                  </a:lnTo>
                  <a:lnTo>
                    <a:pt x="1198" y="5196"/>
                  </a:lnTo>
                  <a:lnTo>
                    <a:pt x="1198" y="5196"/>
                  </a:lnTo>
                  <a:lnTo>
                    <a:pt x="1194" y="5220"/>
                  </a:lnTo>
                  <a:lnTo>
                    <a:pt x="1194" y="5242"/>
                  </a:lnTo>
                  <a:lnTo>
                    <a:pt x="1196" y="5264"/>
                  </a:lnTo>
                  <a:lnTo>
                    <a:pt x="1200" y="5288"/>
                  </a:lnTo>
                  <a:lnTo>
                    <a:pt x="1206" y="5308"/>
                  </a:lnTo>
                  <a:lnTo>
                    <a:pt x="1214" y="5330"/>
                  </a:lnTo>
                  <a:lnTo>
                    <a:pt x="1224" y="5350"/>
                  </a:lnTo>
                  <a:lnTo>
                    <a:pt x="1234" y="5368"/>
                  </a:lnTo>
                  <a:lnTo>
                    <a:pt x="1248" y="5386"/>
                  </a:lnTo>
                  <a:lnTo>
                    <a:pt x="1264" y="5402"/>
                  </a:lnTo>
                  <a:lnTo>
                    <a:pt x="1280" y="5418"/>
                  </a:lnTo>
                  <a:lnTo>
                    <a:pt x="1298" y="5430"/>
                  </a:lnTo>
                  <a:lnTo>
                    <a:pt x="1318" y="5442"/>
                  </a:lnTo>
                  <a:lnTo>
                    <a:pt x="1338" y="5452"/>
                  </a:lnTo>
                  <a:lnTo>
                    <a:pt x="1360" y="5460"/>
                  </a:lnTo>
                  <a:lnTo>
                    <a:pt x="1384" y="5464"/>
                  </a:lnTo>
                  <a:lnTo>
                    <a:pt x="1384" y="5464"/>
                  </a:lnTo>
                  <a:lnTo>
                    <a:pt x="1406" y="5468"/>
                  </a:lnTo>
                  <a:lnTo>
                    <a:pt x="1430" y="5468"/>
                  </a:lnTo>
                  <a:lnTo>
                    <a:pt x="1452" y="5468"/>
                  </a:lnTo>
                  <a:lnTo>
                    <a:pt x="1476" y="5464"/>
                  </a:lnTo>
                  <a:lnTo>
                    <a:pt x="1496" y="5458"/>
                  </a:lnTo>
                  <a:lnTo>
                    <a:pt x="1518" y="5450"/>
                  </a:lnTo>
                  <a:lnTo>
                    <a:pt x="1538" y="5440"/>
                  </a:lnTo>
                  <a:lnTo>
                    <a:pt x="1556" y="5428"/>
                  </a:lnTo>
                  <a:lnTo>
                    <a:pt x="1574" y="5414"/>
                  </a:lnTo>
                  <a:lnTo>
                    <a:pt x="1590" y="5400"/>
                  </a:lnTo>
                  <a:lnTo>
                    <a:pt x="1606" y="5384"/>
                  </a:lnTo>
                  <a:lnTo>
                    <a:pt x="1618" y="5366"/>
                  </a:lnTo>
                  <a:lnTo>
                    <a:pt x="1630" y="5346"/>
                  </a:lnTo>
                  <a:lnTo>
                    <a:pt x="1640" y="5324"/>
                  </a:lnTo>
                  <a:lnTo>
                    <a:pt x="1648" y="5304"/>
                  </a:lnTo>
                  <a:lnTo>
                    <a:pt x="1652" y="5280"/>
                  </a:lnTo>
                  <a:lnTo>
                    <a:pt x="1962" y="3784"/>
                  </a:lnTo>
                  <a:lnTo>
                    <a:pt x="2562" y="2634"/>
                  </a:lnTo>
                  <a:lnTo>
                    <a:pt x="2562" y="2634"/>
                  </a:lnTo>
                  <a:lnTo>
                    <a:pt x="2816" y="3696"/>
                  </a:lnTo>
                  <a:lnTo>
                    <a:pt x="2816" y="3696"/>
                  </a:lnTo>
                  <a:lnTo>
                    <a:pt x="2824" y="3722"/>
                  </a:lnTo>
                  <a:lnTo>
                    <a:pt x="2832" y="3746"/>
                  </a:lnTo>
                  <a:lnTo>
                    <a:pt x="2840" y="3770"/>
                  </a:lnTo>
                  <a:lnTo>
                    <a:pt x="2852" y="3794"/>
                  </a:lnTo>
                  <a:lnTo>
                    <a:pt x="2862" y="3816"/>
                  </a:lnTo>
                  <a:lnTo>
                    <a:pt x="2876" y="3838"/>
                  </a:lnTo>
                  <a:lnTo>
                    <a:pt x="2890" y="3860"/>
                  </a:lnTo>
                  <a:lnTo>
                    <a:pt x="2904" y="3880"/>
                  </a:lnTo>
                  <a:lnTo>
                    <a:pt x="2922" y="3900"/>
                  </a:lnTo>
                  <a:lnTo>
                    <a:pt x="2938" y="3920"/>
                  </a:lnTo>
                  <a:lnTo>
                    <a:pt x="2956" y="3938"/>
                  </a:lnTo>
                  <a:lnTo>
                    <a:pt x="2976" y="3954"/>
                  </a:lnTo>
                  <a:lnTo>
                    <a:pt x="2996" y="3970"/>
                  </a:lnTo>
                  <a:lnTo>
                    <a:pt x="3016" y="3986"/>
                  </a:lnTo>
                  <a:lnTo>
                    <a:pt x="3038" y="4000"/>
                  </a:lnTo>
                  <a:lnTo>
                    <a:pt x="3062" y="4012"/>
                  </a:lnTo>
                  <a:lnTo>
                    <a:pt x="4348" y="4696"/>
                  </a:lnTo>
                  <a:lnTo>
                    <a:pt x="4348" y="4696"/>
                  </a:lnTo>
                  <a:lnTo>
                    <a:pt x="4370" y="4706"/>
                  </a:lnTo>
                  <a:lnTo>
                    <a:pt x="4392" y="4716"/>
                  </a:lnTo>
                  <a:lnTo>
                    <a:pt x="4414" y="4720"/>
                  </a:lnTo>
                  <a:lnTo>
                    <a:pt x="4436" y="4724"/>
                  </a:lnTo>
                  <a:lnTo>
                    <a:pt x="4458" y="4726"/>
                  </a:lnTo>
                  <a:lnTo>
                    <a:pt x="4480" y="4726"/>
                  </a:lnTo>
                  <a:lnTo>
                    <a:pt x="4502" y="4722"/>
                  </a:lnTo>
                  <a:lnTo>
                    <a:pt x="4524" y="4718"/>
                  </a:lnTo>
                  <a:lnTo>
                    <a:pt x="4544" y="4710"/>
                  </a:lnTo>
                  <a:lnTo>
                    <a:pt x="4566" y="4702"/>
                  </a:lnTo>
                  <a:lnTo>
                    <a:pt x="4584" y="4690"/>
                  </a:lnTo>
                  <a:lnTo>
                    <a:pt x="4602" y="4678"/>
                  </a:lnTo>
                  <a:lnTo>
                    <a:pt x="4620" y="4662"/>
                  </a:lnTo>
                  <a:lnTo>
                    <a:pt x="4636" y="4646"/>
                  </a:lnTo>
                  <a:lnTo>
                    <a:pt x="4650" y="4628"/>
                  </a:lnTo>
                  <a:lnTo>
                    <a:pt x="4662" y="4608"/>
                  </a:lnTo>
                  <a:lnTo>
                    <a:pt x="4662" y="4608"/>
                  </a:lnTo>
                  <a:lnTo>
                    <a:pt x="4674" y="4586"/>
                  </a:lnTo>
                  <a:lnTo>
                    <a:pt x="4682" y="4564"/>
                  </a:lnTo>
                  <a:lnTo>
                    <a:pt x="4688" y="4542"/>
                  </a:lnTo>
                  <a:lnTo>
                    <a:pt x="4690" y="4520"/>
                  </a:lnTo>
                  <a:lnTo>
                    <a:pt x="4692" y="4498"/>
                  </a:lnTo>
                  <a:lnTo>
                    <a:pt x="4692" y="4476"/>
                  </a:lnTo>
                  <a:lnTo>
                    <a:pt x="4688" y="4454"/>
                  </a:lnTo>
                  <a:lnTo>
                    <a:pt x="4684" y="4432"/>
                  </a:lnTo>
                  <a:lnTo>
                    <a:pt x="4676" y="4410"/>
                  </a:lnTo>
                  <a:lnTo>
                    <a:pt x="4668" y="4390"/>
                  </a:lnTo>
                  <a:lnTo>
                    <a:pt x="4656" y="4372"/>
                  </a:lnTo>
                  <a:lnTo>
                    <a:pt x="4644" y="4352"/>
                  </a:lnTo>
                  <a:lnTo>
                    <a:pt x="4630" y="4336"/>
                  </a:lnTo>
                  <a:lnTo>
                    <a:pt x="4612" y="4320"/>
                  </a:lnTo>
                  <a:lnTo>
                    <a:pt x="4594" y="4306"/>
                  </a:lnTo>
                  <a:lnTo>
                    <a:pt x="4574" y="4294"/>
                  </a:lnTo>
                  <a:lnTo>
                    <a:pt x="3330" y="3562"/>
                  </a:lnTo>
                  <a:lnTo>
                    <a:pt x="2750" y="620"/>
                  </a:lnTo>
                  <a:lnTo>
                    <a:pt x="3528" y="814"/>
                  </a:lnTo>
                  <a:lnTo>
                    <a:pt x="3982" y="1826"/>
                  </a:lnTo>
                  <a:lnTo>
                    <a:pt x="3940" y="1844"/>
                  </a:lnTo>
                  <a:lnTo>
                    <a:pt x="3940" y="1844"/>
                  </a:lnTo>
                  <a:lnTo>
                    <a:pt x="3932" y="1850"/>
                  </a:lnTo>
                  <a:lnTo>
                    <a:pt x="3924" y="1856"/>
                  </a:lnTo>
                  <a:lnTo>
                    <a:pt x="3918" y="1866"/>
                  </a:lnTo>
                  <a:lnTo>
                    <a:pt x="3914" y="1874"/>
                  </a:lnTo>
                  <a:lnTo>
                    <a:pt x="3914" y="1874"/>
                  </a:lnTo>
                  <a:lnTo>
                    <a:pt x="3910" y="1884"/>
                  </a:lnTo>
                  <a:lnTo>
                    <a:pt x="3910" y="1894"/>
                  </a:lnTo>
                  <a:lnTo>
                    <a:pt x="3912" y="1904"/>
                  </a:lnTo>
                  <a:lnTo>
                    <a:pt x="3914" y="1914"/>
                  </a:lnTo>
                  <a:lnTo>
                    <a:pt x="4026" y="2156"/>
                  </a:lnTo>
                  <a:lnTo>
                    <a:pt x="3624" y="2344"/>
                  </a:lnTo>
                  <a:lnTo>
                    <a:pt x="3624" y="2344"/>
                  </a:lnTo>
                  <a:lnTo>
                    <a:pt x="3618" y="2346"/>
                  </a:lnTo>
                  <a:lnTo>
                    <a:pt x="3612" y="2352"/>
                  </a:lnTo>
                  <a:lnTo>
                    <a:pt x="3608" y="2356"/>
                  </a:lnTo>
                  <a:lnTo>
                    <a:pt x="3606" y="2362"/>
                  </a:lnTo>
                  <a:lnTo>
                    <a:pt x="3604" y="2368"/>
                  </a:lnTo>
                  <a:lnTo>
                    <a:pt x="3604" y="2374"/>
                  </a:lnTo>
                  <a:lnTo>
                    <a:pt x="3604" y="2380"/>
                  </a:lnTo>
                  <a:lnTo>
                    <a:pt x="3606" y="2388"/>
                  </a:lnTo>
                  <a:lnTo>
                    <a:pt x="4090" y="3434"/>
                  </a:lnTo>
                  <a:lnTo>
                    <a:pt x="4090" y="3434"/>
                  </a:lnTo>
                  <a:lnTo>
                    <a:pt x="4094" y="3440"/>
                  </a:lnTo>
                  <a:lnTo>
                    <a:pt x="4098" y="3444"/>
                  </a:lnTo>
                  <a:lnTo>
                    <a:pt x="4102" y="3448"/>
                  </a:lnTo>
                  <a:lnTo>
                    <a:pt x="4108" y="3452"/>
                  </a:lnTo>
                  <a:lnTo>
                    <a:pt x="4108" y="3452"/>
                  </a:lnTo>
                  <a:lnTo>
                    <a:pt x="4120" y="3454"/>
                  </a:lnTo>
                  <a:lnTo>
                    <a:pt x="4120" y="3454"/>
                  </a:lnTo>
                  <a:lnTo>
                    <a:pt x="4128" y="3452"/>
                  </a:lnTo>
                  <a:lnTo>
                    <a:pt x="4134" y="3450"/>
                  </a:lnTo>
                  <a:lnTo>
                    <a:pt x="5496" y="2822"/>
                  </a:lnTo>
                  <a:lnTo>
                    <a:pt x="5496" y="2822"/>
                  </a:lnTo>
                  <a:lnTo>
                    <a:pt x="5502" y="2818"/>
                  </a:lnTo>
                  <a:lnTo>
                    <a:pt x="5506" y="2814"/>
                  </a:lnTo>
                  <a:lnTo>
                    <a:pt x="5510" y="2808"/>
                  </a:lnTo>
                  <a:lnTo>
                    <a:pt x="5514" y="2802"/>
                  </a:lnTo>
                  <a:lnTo>
                    <a:pt x="5514" y="2802"/>
                  </a:lnTo>
                  <a:lnTo>
                    <a:pt x="5514" y="2796"/>
                  </a:lnTo>
                  <a:lnTo>
                    <a:pt x="5516" y="2790"/>
                  </a:lnTo>
                  <a:lnTo>
                    <a:pt x="5514" y="2784"/>
                  </a:lnTo>
                  <a:lnTo>
                    <a:pt x="5512" y="2778"/>
                  </a:lnTo>
                  <a:lnTo>
                    <a:pt x="5512" y="2778"/>
                  </a:lnTo>
                  <a:close/>
                  <a:moveTo>
                    <a:pt x="4122" y="2114"/>
                  </a:moveTo>
                  <a:lnTo>
                    <a:pt x="4032" y="1918"/>
                  </a:lnTo>
                  <a:lnTo>
                    <a:pt x="4042" y="1914"/>
                  </a:lnTo>
                  <a:lnTo>
                    <a:pt x="4042" y="1914"/>
                  </a:lnTo>
                  <a:lnTo>
                    <a:pt x="4064" y="1932"/>
                  </a:lnTo>
                  <a:lnTo>
                    <a:pt x="4088" y="1946"/>
                  </a:lnTo>
                  <a:lnTo>
                    <a:pt x="4116" y="1956"/>
                  </a:lnTo>
                  <a:lnTo>
                    <a:pt x="4144" y="1964"/>
                  </a:lnTo>
                  <a:lnTo>
                    <a:pt x="4172" y="1968"/>
                  </a:lnTo>
                  <a:lnTo>
                    <a:pt x="4202" y="1966"/>
                  </a:lnTo>
                  <a:lnTo>
                    <a:pt x="4230" y="1960"/>
                  </a:lnTo>
                  <a:lnTo>
                    <a:pt x="4260" y="1952"/>
                  </a:lnTo>
                  <a:lnTo>
                    <a:pt x="4260" y="1952"/>
                  </a:lnTo>
                  <a:lnTo>
                    <a:pt x="4274" y="1944"/>
                  </a:lnTo>
                  <a:lnTo>
                    <a:pt x="4288" y="1936"/>
                  </a:lnTo>
                  <a:lnTo>
                    <a:pt x="4300" y="1928"/>
                  </a:lnTo>
                  <a:lnTo>
                    <a:pt x="4314" y="1918"/>
                  </a:lnTo>
                  <a:lnTo>
                    <a:pt x="4334" y="1896"/>
                  </a:lnTo>
                  <a:lnTo>
                    <a:pt x="4352" y="1872"/>
                  </a:lnTo>
                  <a:lnTo>
                    <a:pt x="4368" y="1844"/>
                  </a:lnTo>
                  <a:lnTo>
                    <a:pt x="4378" y="1816"/>
                  </a:lnTo>
                  <a:lnTo>
                    <a:pt x="4382" y="1786"/>
                  </a:lnTo>
                  <a:lnTo>
                    <a:pt x="4384" y="1756"/>
                  </a:lnTo>
                  <a:lnTo>
                    <a:pt x="4410" y="1742"/>
                  </a:lnTo>
                  <a:lnTo>
                    <a:pt x="4500" y="1938"/>
                  </a:lnTo>
                  <a:lnTo>
                    <a:pt x="4122" y="211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48" name="Freeform 145">
              <a:extLst>
                <a:ext uri="{FF2B5EF4-FFF2-40B4-BE49-F238E27FC236}">
                  <a16:creationId xmlns:a16="http://schemas.microsoft.com/office/drawing/2014/main" id="{89E97C67-5FCB-4116-9BE8-214F026B959A}"/>
                </a:ext>
              </a:extLst>
            </p:cNvPr>
            <p:cNvSpPr>
              <a:spLocks/>
            </p:cNvSpPr>
            <p:nvPr/>
          </p:nvSpPr>
          <p:spPr bwMode="auto">
            <a:xfrm>
              <a:off x="6547237" y="3147989"/>
              <a:ext cx="118110" cy="118364"/>
            </a:xfrm>
            <a:custGeom>
              <a:avLst/>
              <a:gdLst>
                <a:gd name="T0" fmla="*/ 466 w 930"/>
                <a:gd name="T1" fmla="*/ 932 h 932"/>
                <a:gd name="T2" fmla="*/ 512 w 930"/>
                <a:gd name="T3" fmla="*/ 928 h 932"/>
                <a:gd name="T4" fmla="*/ 604 w 930"/>
                <a:gd name="T5" fmla="*/ 910 h 932"/>
                <a:gd name="T6" fmla="*/ 686 w 930"/>
                <a:gd name="T7" fmla="*/ 876 h 932"/>
                <a:gd name="T8" fmla="*/ 762 w 930"/>
                <a:gd name="T9" fmla="*/ 824 h 932"/>
                <a:gd name="T10" fmla="*/ 824 w 930"/>
                <a:gd name="T11" fmla="*/ 762 h 932"/>
                <a:gd name="T12" fmla="*/ 874 w 930"/>
                <a:gd name="T13" fmla="*/ 688 h 932"/>
                <a:gd name="T14" fmla="*/ 910 w 930"/>
                <a:gd name="T15" fmla="*/ 604 h 932"/>
                <a:gd name="T16" fmla="*/ 928 w 930"/>
                <a:gd name="T17" fmla="*/ 514 h 932"/>
                <a:gd name="T18" fmla="*/ 930 w 930"/>
                <a:gd name="T19" fmla="*/ 466 h 932"/>
                <a:gd name="T20" fmla="*/ 930 w 930"/>
                <a:gd name="T21" fmla="*/ 442 h 932"/>
                <a:gd name="T22" fmla="*/ 922 w 930"/>
                <a:gd name="T23" fmla="*/ 372 h 932"/>
                <a:gd name="T24" fmla="*/ 894 w 930"/>
                <a:gd name="T25" fmla="*/ 284 h 932"/>
                <a:gd name="T26" fmla="*/ 852 w 930"/>
                <a:gd name="T27" fmla="*/ 206 h 932"/>
                <a:gd name="T28" fmla="*/ 794 w 930"/>
                <a:gd name="T29" fmla="*/ 136 h 932"/>
                <a:gd name="T30" fmla="*/ 726 w 930"/>
                <a:gd name="T31" fmla="*/ 80 h 932"/>
                <a:gd name="T32" fmla="*/ 646 w 930"/>
                <a:gd name="T33" fmla="*/ 38 h 932"/>
                <a:gd name="T34" fmla="*/ 558 w 930"/>
                <a:gd name="T35" fmla="*/ 10 h 932"/>
                <a:gd name="T36" fmla="*/ 490 w 930"/>
                <a:gd name="T37" fmla="*/ 2 h 932"/>
                <a:gd name="T38" fmla="*/ 466 w 930"/>
                <a:gd name="T39" fmla="*/ 0 h 932"/>
                <a:gd name="T40" fmla="*/ 418 w 930"/>
                <a:gd name="T41" fmla="*/ 2 h 932"/>
                <a:gd name="T42" fmla="*/ 328 w 930"/>
                <a:gd name="T43" fmla="*/ 22 h 932"/>
                <a:gd name="T44" fmla="*/ 244 w 930"/>
                <a:gd name="T45" fmla="*/ 56 h 932"/>
                <a:gd name="T46" fmla="*/ 170 w 930"/>
                <a:gd name="T47" fmla="*/ 106 h 932"/>
                <a:gd name="T48" fmla="*/ 106 w 930"/>
                <a:gd name="T49" fmla="*/ 170 h 932"/>
                <a:gd name="T50" fmla="*/ 56 w 930"/>
                <a:gd name="T51" fmla="*/ 244 h 932"/>
                <a:gd name="T52" fmla="*/ 20 w 930"/>
                <a:gd name="T53" fmla="*/ 328 h 932"/>
                <a:gd name="T54" fmla="*/ 2 w 930"/>
                <a:gd name="T55" fmla="*/ 418 h 932"/>
                <a:gd name="T56" fmla="*/ 0 w 930"/>
                <a:gd name="T57" fmla="*/ 466 h 932"/>
                <a:gd name="T58" fmla="*/ 0 w 930"/>
                <a:gd name="T59" fmla="*/ 490 h 932"/>
                <a:gd name="T60" fmla="*/ 10 w 930"/>
                <a:gd name="T61" fmla="*/ 560 h 932"/>
                <a:gd name="T62" fmla="*/ 36 w 930"/>
                <a:gd name="T63" fmla="*/ 646 h 932"/>
                <a:gd name="T64" fmla="*/ 80 w 930"/>
                <a:gd name="T65" fmla="*/ 726 h 932"/>
                <a:gd name="T66" fmla="*/ 136 w 930"/>
                <a:gd name="T67" fmla="*/ 794 h 932"/>
                <a:gd name="T68" fmla="*/ 206 w 930"/>
                <a:gd name="T69" fmla="*/ 852 h 932"/>
                <a:gd name="T70" fmla="*/ 284 w 930"/>
                <a:gd name="T71" fmla="*/ 894 h 932"/>
                <a:gd name="T72" fmla="*/ 372 w 930"/>
                <a:gd name="T73" fmla="*/ 922 h 932"/>
                <a:gd name="T74" fmla="*/ 442 w 930"/>
                <a:gd name="T75" fmla="*/ 930 h 932"/>
                <a:gd name="T76" fmla="*/ 466 w 930"/>
                <a:gd name="T77" fmla="*/ 932 h 9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30" h="932">
                  <a:moveTo>
                    <a:pt x="466" y="932"/>
                  </a:moveTo>
                  <a:lnTo>
                    <a:pt x="466" y="932"/>
                  </a:lnTo>
                  <a:lnTo>
                    <a:pt x="490" y="930"/>
                  </a:lnTo>
                  <a:lnTo>
                    <a:pt x="512" y="928"/>
                  </a:lnTo>
                  <a:lnTo>
                    <a:pt x="558" y="922"/>
                  </a:lnTo>
                  <a:lnTo>
                    <a:pt x="604" y="910"/>
                  </a:lnTo>
                  <a:lnTo>
                    <a:pt x="646" y="894"/>
                  </a:lnTo>
                  <a:lnTo>
                    <a:pt x="686" y="876"/>
                  </a:lnTo>
                  <a:lnTo>
                    <a:pt x="726" y="852"/>
                  </a:lnTo>
                  <a:lnTo>
                    <a:pt x="762" y="824"/>
                  </a:lnTo>
                  <a:lnTo>
                    <a:pt x="794" y="794"/>
                  </a:lnTo>
                  <a:lnTo>
                    <a:pt x="824" y="762"/>
                  </a:lnTo>
                  <a:lnTo>
                    <a:pt x="852" y="726"/>
                  </a:lnTo>
                  <a:lnTo>
                    <a:pt x="874" y="688"/>
                  </a:lnTo>
                  <a:lnTo>
                    <a:pt x="894" y="646"/>
                  </a:lnTo>
                  <a:lnTo>
                    <a:pt x="910" y="604"/>
                  </a:lnTo>
                  <a:lnTo>
                    <a:pt x="922" y="560"/>
                  </a:lnTo>
                  <a:lnTo>
                    <a:pt x="928" y="514"/>
                  </a:lnTo>
                  <a:lnTo>
                    <a:pt x="930" y="490"/>
                  </a:lnTo>
                  <a:lnTo>
                    <a:pt x="930" y="466"/>
                  </a:lnTo>
                  <a:lnTo>
                    <a:pt x="930" y="466"/>
                  </a:lnTo>
                  <a:lnTo>
                    <a:pt x="930" y="442"/>
                  </a:lnTo>
                  <a:lnTo>
                    <a:pt x="928" y="418"/>
                  </a:lnTo>
                  <a:lnTo>
                    <a:pt x="922" y="372"/>
                  </a:lnTo>
                  <a:lnTo>
                    <a:pt x="910" y="328"/>
                  </a:lnTo>
                  <a:lnTo>
                    <a:pt x="894" y="284"/>
                  </a:lnTo>
                  <a:lnTo>
                    <a:pt x="874" y="244"/>
                  </a:lnTo>
                  <a:lnTo>
                    <a:pt x="852" y="206"/>
                  </a:lnTo>
                  <a:lnTo>
                    <a:pt x="824" y="170"/>
                  </a:lnTo>
                  <a:lnTo>
                    <a:pt x="794" y="136"/>
                  </a:lnTo>
                  <a:lnTo>
                    <a:pt x="762" y="106"/>
                  </a:lnTo>
                  <a:lnTo>
                    <a:pt x="726" y="80"/>
                  </a:lnTo>
                  <a:lnTo>
                    <a:pt x="686" y="56"/>
                  </a:lnTo>
                  <a:lnTo>
                    <a:pt x="646" y="38"/>
                  </a:lnTo>
                  <a:lnTo>
                    <a:pt x="604" y="22"/>
                  </a:lnTo>
                  <a:lnTo>
                    <a:pt x="558" y="10"/>
                  </a:lnTo>
                  <a:lnTo>
                    <a:pt x="512" y="2"/>
                  </a:lnTo>
                  <a:lnTo>
                    <a:pt x="490" y="2"/>
                  </a:lnTo>
                  <a:lnTo>
                    <a:pt x="466" y="0"/>
                  </a:lnTo>
                  <a:lnTo>
                    <a:pt x="466" y="0"/>
                  </a:lnTo>
                  <a:lnTo>
                    <a:pt x="442" y="2"/>
                  </a:lnTo>
                  <a:lnTo>
                    <a:pt x="418" y="2"/>
                  </a:lnTo>
                  <a:lnTo>
                    <a:pt x="372" y="10"/>
                  </a:lnTo>
                  <a:lnTo>
                    <a:pt x="328" y="22"/>
                  </a:lnTo>
                  <a:lnTo>
                    <a:pt x="284" y="38"/>
                  </a:lnTo>
                  <a:lnTo>
                    <a:pt x="244" y="56"/>
                  </a:lnTo>
                  <a:lnTo>
                    <a:pt x="206" y="80"/>
                  </a:lnTo>
                  <a:lnTo>
                    <a:pt x="170" y="106"/>
                  </a:lnTo>
                  <a:lnTo>
                    <a:pt x="136" y="136"/>
                  </a:lnTo>
                  <a:lnTo>
                    <a:pt x="106" y="170"/>
                  </a:lnTo>
                  <a:lnTo>
                    <a:pt x="80" y="206"/>
                  </a:lnTo>
                  <a:lnTo>
                    <a:pt x="56" y="244"/>
                  </a:lnTo>
                  <a:lnTo>
                    <a:pt x="36" y="284"/>
                  </a:lnTo>
                  <a:lnTo>
                    <a:pt x="20" y="328"/>
                  </a:lnTo>
                  <a:lnTo>
                    <a:pt x="10" y="372"/>
                  </a:lnTo>
                  <a:lnTo>
                    <a:pt x="2" y="418"/>
                  </a:lnTo>
                  <a:lnTo>
                    <a:pt x="0" y="442"/>
                  </a:lnTo>
                  <a:lnTo>
                    <a:pt x="0" y="466"/>
                  </a:lnTo>
                  <a:lnTo>
                    <a:pt x="0" y="466"/>
                  </a:lnTo>
                  <a:lnTo>
                    <a:pt x="0" y="490"/>
                  </a:lnTo>
                  <a:lnTo>
                    <a:pt x="2" y="514"/>
                  </a:lnTo>
                  <a:lnTo>
                    <a:pt x="10" y="560"/>
                  </a:lnTo>
                  <a:lnTo>
                    <a:pt x="20" y="604"/>
                  </a:lnTo>
                  <a:lnTo>
                    <a:pt x="36" y="646"/>
                  </a:lnTo>
                  <a:lnTo>
                    <a:pt x="56" y="688"/>
                  </a:lnTo>
                  <a:lnTo>
                    <a:pt x="80" y="726"/>
                  </a:lnTo>
                  <a:lnTo>
                    <a:pt x="106" y="762"/>
                  </a:lnTo>
                  <a:lnTo>
                    <a:pt x="136" y="794"/>
                  </a:lnTo>
                  <a:lnTo>
                    <a:pt x="170" y="824"/>
                  </a:lnTo>
                  <a:lnTo>
                    <a:pt x="206" y="852"/>
                  </a:lnTo>
                  <a:lnTo>
                    <a:pt x="244" y="876"/>
                  </a:lnTo>
                  <a:lnTo>
                    <a:pt x="284" y="894"/>
                  </a:lnTo>
                  <a:lnTo>
                    <a:pt x="328" y="910"/>
                  </a:lnTo>
                  <a:lnTo>
                    <a:pt x="372" y="922"/>
                  </a:lnTo>
                  <a:lnTo>
                    <a:pt x="418" y="928"/>
                  </a:lnTo>
                  <a:lnTo>
                    <a:pt x="442" y="930"/>
                  </a:lnTo>
                  <a:lnTo>
                    <a:pt x="466" y="932"/>
                  </a:lnTo>
                  <a:lnTo>
                    <a:pt x="466" y="9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249" name="テキスト ボックス 248">
            <a:extLst>
              <a:ext uri="{FF2B5EF4-FFF2-40B4-BE49-F238E27FC236}">
                <a16:creationId xmlns:a16="http://schemas.microsoft.com/office/drawing/2014/main" id="{93625681-B5D9-47AF-8C80-6C9A33503D0B}"/>
              </a:ext>
            </a:extLst>
          </p:cNvPr>
          <p:cNvSpPr txBox="1"/>
          <p:nvPr/>
        </p:nvSpPr>
        <p:spPr>
          <a:xfrm>
            <a:off x="4479679" y="1324785"/>
            <a:ext cx="552676" cy="254044"/>
          </a:xfrm>
          <a:prstGeom prst="rect">
            <a:avLst/>
          </a:prstGeom>
          <a:noFill/>
        </p:spPr>
        <p:txBody>
          <a:bodyPr wrap="square" rtlCol="0">
            <a:spAutoFit/>
          </a:bodyPr>
          <a:lstStyle/>
          <a:p>
            <a:r>
              <a:rPr kumimoji="1" lang="ja-JP" altLang="en-US" sz="1051" dirty="0">
                <a:latin typeface="Meiryo UI" panose="020B0604030504040204" pitchFamily="50" charset="-128"/>
                <a:ea typeface="Meiryo UI" panose="020B0604030504040204" pitchFamily="50" charset="-128"/>
              </a:rPr>
              <a:t>♪</a:t>
            </a:r>
          </a:p>
        </p:txBody>
      </p:sp>
      <p:sp>
        <p:nvSpPr>
          <p:cNvPr id="250" name="吹き出し: 角を丸めた四角形 189">
            <a:extLst>
              <a:ext uri="{FF2B5EF4-FFF2-40B4-BE49-F238E27FC236}">
                <a16:creationId xmlns:a16="http://schemas.microsoft.com/office/drawing/2014/main" id="{6307A915-C40A-4F2F-844B-D3E8796011EF}"/>
              </a:ext>
            </a:extLst>
          </p:cNvPr>
          <p:cNvSpPr/>
          <p:nvPr/>
        </p:nvSpPr>
        <p:spPr>
          <a:xfrm>
            <a:off x="5290147" y="1270992"/>
            <a:ext cx="987161" cy="836090"/>
          </a:xfrm>
          <a:prstGeom prst="wedgeRoundRectCallout">
            <a:avLst>
              <a:gd name="adj1" fmla="val -67600"/>
              <a:gd name="adj2" fmla="val 19701"/>
              <a:gd name="adj3" fmla="val 16667"/>
            </a:avLst>
          </a:prstGeom>
          <a:solidFill>
            <a:schemeClr val="bg1"/>
          </a:solidFill>
          <a:ln>
            <a:solidFill>
              <a:srgbClr val="5558A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251" name="グループ化 250">
            <a:extLst>
              <a:ext uri="{FF2B5EF4-FFF2-40B4-BE49-F238E27FC236}">
                <a16:creationId xmlns:a16="http://schemas.microsoft.com/office/drawing/2014/main" id="{21A6C564-2068-44D2-954B-FB1E60E81CB9}"/>
              </a:ext>
            </a:extLst>
          </p:cNvPr>
          <p:cNvGrpSpPr/>
          <p:nvPr/>
        </p:nvGrpSpPr>
        <p:grpSpPr>
          <a:xfrm>
            <a:off x="5410872" y="1421982"/>
            <a:ext cx="437072" cy="264947"/>
            <a:chOff x="-21188363" y="23988713"/>
            <a:chExt cx="7769225" cy="5200650"/>
          </a:xfrm>
          <a:solidFill>
            <a:schemeClr val="tx1"/>
          </a:solidFill>
        </p:grpSpPr>
        <p:sp>
          <p:nvSpPr>
            <p:cNvPr id="252" name="Freeform 30">
              <a:extLst>
                <a:ext uri="{FF2B5EF4-FFF2-40B4-BE49-F238E27FC236}">
                  <a16:creationId xmlns:a16="http://schemas.microsoft.com/office/drawing/2014/main" id="{63A2319B-C4AC-4997-85AE-89F5CADC00C4}"/>
                </a:ext>
              </a:extLst>
            </p:cNvPr>
            <p:cNvSpPr>
              <a:spLocks noEditPoints="1"/>
            </p:cNvSpPr>
            <p:nvPr/>
          </p:nvSpPr>
          <p:spPr bwMode="auto">
            <a:xfrm>
              <a:off x="-20051713" y="23988713"/>
              <a:ext cx="5495925" cy="3365500"/>
            </a:xfrm>
            <a:custGeom>
              <a:avLst/>
              <a:gdLst>
                <a:gd name="T0" fmla="*/ 3384 w 3462"/>
                <a:gd name="T1" fmla="*/ 0 h 2120"/>
                <a:gd name="T2" fmla="*/ 78 w 3462"/>
                <a:gd name="T3" fmla="*/ 0 h 2120"/>
                <a:gd name="T4" fmla="*/ 78 w 3462"/>
                <a:gd name="T5" fmla="*/ 0 h 2120"/>
                <a:gd name="T6" fmla="*/ 62 w 3462"/>
                <a:gd name="T7" fmla="*/ 2 h 2120"/>
                <a:gd name="T8" fmla="*/ 48 w 3462"/>
                <a:gd name="T9" fmla="*/ 6 h 2120"/>
                <a:gd name="T10" fmla="*/ 34 w 3462"/>
                <a:gd name="T11" fmla="*/ 12 h 2120"/>
                <a:gd name="T12" fmla="*/ 22 w 3462"/>
                <a:gd name="T13" fmla="*/ 22 h 2120"/>
                <a:gd name="T14" fmla="*/ 12 w 3462"/>
                <a:gd name="T15" fmla="*/ 34 h 2120"/>
                <a:gd name="T16" fmla="*/ 6 w 3462"/>
                <a:gd name="T17" fmla="*/ 48 h 2120"/>
                <a:gd name="T18" fmla="*/ 2 w 3462"/>
                <a:gd name="T19" fmla="*/ 62 h 2120"/>
                <a:gd name="T20" fmla="*/ 0 w 3462"/>
                <a:gd name="T21" fmla="*/ 78 h 2120"/>
                <a:gd name="T22" fmla="*/ 0 w 3462"/>
                <a:gd name="T23" fmla="*/ 2120 h 2120"/>
                <a:gd name="T24" fmla="*/ 3462 w 3462"/>
                <a:gd name="T25" fmla="*/ 2120 h 2120"/>
                <a:gd name="T26" fmla="*/ 3462 w 3462"/>
                <a:gd name="T27" fmla="*/ 78 h 2120"/>
                <a:gd name="T28" fmla="*/ 3462 w 3462"/>
                <a:gd name="T29" fmla="*/ 78 h 2120"/>
                <a:gd name="T30" fmla="*/ 3460 w 3462"/>
                <a:gd name="T31" fmla="*/ 62 h 2120"/>
                <a:gd name="T32" fmla="*/ 3456 w 3462"/>
                <a:gd name="T33" fmla="*/ 48 h 2120"/>
                <a:gd name="T34" fmla="*/ 3450 w 3462"/>
                <a:gd name="T35" fmla="*/ 34 h 2120"/>
                <a:gd name="T36" fmla="*/ 3440 w 3462"/>
                <a:gd name="T37" fmla="*/ 22 h 2120"/>
                <a:gd name="T38" fmla="*/ 3428 w 3462"/>
                <a:gd name="T39" fmla="*/ 12 h 2120"/>
                <a:gd name="T40" fmla="*/ 3414 w 3462"/>
                <a:gd name="T41" fmla="*/ 6 h 2120"/>
                <a:gd name="T42" fmla="*/ 3400 w 3462"/>
                <a:gd name="T43" fmla="*/ 2 h 2120"/>
                <a:gd name="T44" fmla="*/ 3384 w 3462"/>
                <a:gd name="T45" fmla="*/ 0 h 2120"/>
                <a:gd name="T46" fmla="*/ 3384 w 3462"/>
                <a:gd name="T47" fmla="*/ 0 h 2120"/>
                <a:gd name="T48" fmla="*/ 3300 w 3462"/>
                <a:gd name="T49" fmla="*/ 1954 h 2120"/>
                <a:gd name="T50" fmla="*/ 162 w 3462"/>
                <a:gd name="T51" fmla="*/ 1954 h 2120"/>
                <a:gd name="T52" fmla="*/ 162 w 3462"/>
                <a:gd name="T53" fmla="*/ 166 h 2120"/>
                <a:gd name="T54" fmla="*/ 3300 w 3462"/>
                <a:gd name="T55" fmla="*/ 166 h 2120"/>
                <a:gd name="T56" fmla="*/ 3300 w 3462"/>
                <a:gd name="T57" fmla="*/ 1954 h 2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462" h="2120">
                  <a:moveTo>
                    <a:pt x="3384" y="0"/>
                  </a:moveTo>
                  <a:lnTo>
                    <a:pt x="78" y="0"/>
                  </a:lnTo>
                  <a:lnTo>
                    <a:pt x="78" y="0"/>
                  </a:lnTo>
                  <a:lnTo>
                    <a:pt x="62" y="2"/>
                  </a:lnTo>
                  <a:lnTo>
                    <a:pt x="48" y="6"/>
                  </a:lnTo>
                  <a:lnTo>
                    <a:pt x="34" y="12"/>
                  </a:lnTo>
                  <a:lnTo>
                    <a:pt x="22" y="22"/>
                  </a:lnTo>
                  <a:lnTo>
                    <a:pt x="12" y="34"/>
                  </a:lnTo>
                  <a:lnTo>
                    <a:pt x="6" y="48"/>
                  </a:lnTo>
                  <a:lnTo>
                    <a:pt x="2" y="62"/>
                  </a:lnTo>
                  <a:lnTo>
                    <a:pt x="0" y="78"/>
                  </a:lnTo>
                  <a:lnTo>
                    <a:pt x="0" y="2120"/>
                  </a:lnTo>
                  <a:lnTo>
                    <a:pt x="3462" y="2120"/>
                  </a:lnTo>
                  <a:lnTo>
                    <a:pt x="3462" y="78"/>
                  </a:lnTo>
                  <a:lnTo>
                    <a:pt x="3462" y="78"/>
                  </a:lnTo>
                  <a:lnTo>
                    <a:pt x="3460" y="62"/>
                  </a:lnTo>
                  <a:lnTo>
                    <a:pt x="3456" y="48"/>
                  </a:lnTo>
                  <a:lnTo>
                    <a:pt x="3450" y="34"/>
                  </a:lnTo>
                  <a:lnTo>
                    <a:pt x="3440" y="22"/>
                  </a:lnTo>
                  <a:lnTo>
                    <a:pt x="3428" y="12"/>
                  </a:lnTo>
                  <a:lnTo>
                    <a:pt x="3414" y="6"/>
                  </a:lnTo>
                  <a:lnTo>
                    <a:pt x="3400" y="2"/>
                  </a:lnTo>
                  <a:lnTo>
                    <a:pt x="3384" y="0"/>
                  </a:lnTo>
                  <a:lnTo>
                    <a:pt x="3384" y="0"/>
                  </a:lnTo>
                  <a:close/>
                  <a:moveTo>
                    <a:pt x="3300" y="1954"/>
                  </a:moveTo>
                  <a:lnTo>
                    <a:pt x="162" y="1954"/>
                  </a:lnTo>
                  <a:lnTo>
                    <a:pt x="162" y="166"/>
                  </a:lnTo>
                  <a:lnTo>
                    <a:pt x="3300" y="166"/>
                  </a:lnTo>
                  <a:lnTo>
                    <a:pt x="3300" y="19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53" name="Freeform 31">
              <a:extLst>
                <a:ext uri="{FF2B5EF4-FFF2-40B4-BE49-F238E27FC236}">
                  <a16:creationId xmlns:a16="http://schemas.microsoft.com/office/drawing/2014/main" id="{74100AF6-822F-4B1E-B44A-E58E94FE1E15}"/>
                </a:ext>
              </a:extLst>
            </p:cNvPr>
            <p:cNvSpPr>
              <a:spLocks noEditPoints="1"/>
            </p:cNvSpPr>
            <p:nvPr/>
          </p:nvSpPr>
          <p:spPr bwMode="auto">
            <a:xfrm>
              <a:off x="-21188363" y="27290713"/>
              <a:ext cx="7769225" cy="1898650"/>
            </a:xfrm>
            <a:custGeom>
              <a:avLst/>
              <a:gdLst>
                <a:gd name="T0" fmla="*/ 4882 w 4894"/>
                <a:gd name="T1" fmla="*/ 1092 h 1196"/>
                <a:gd name="T2" fmla="*/ 4154 w 4894"/>
                <a:gd name="T3" fmla="*/ 0 h 1196"/>
                <a:gd name="T4" fmla="*/ 740 w 4894"/>
                <a:gd name="T5" fmla="*/ 0 h 1196"/>
                <a:gd name="T6" fmla="*/ 12 w 4894"/>
                <a:gd name="T7" fmla="*/ 1092 h 1196"/>
                <a:gd name="T8" fmla="*/ 12 w 4894"/>
                <a:gd name="T9" fmla="*/ 1092 h 1196"/>
                <a:gd name="T10" fmla="*/ 6 w 4894"/>
                <a:gd name="T11" fmla="*/ 1102 h 1196"/>
                <a:gd name="T12" fmla="*/ 4 w 4894"/>
                <a:gd name="T13" fmla="*/ 1110 h 1196"/>
                <a:gd name="T14" fmla="*/ 2 w 4894"/>
                <a:gd name="T15" fmla="*/ 1118 h 1196"/>
                <a:gd name="T16" fmla="*/ 0 w 4894"/>
                <a:gd name="T17" fmla="*/ 1128 h 1196"/>
                <a:gd name="T18" fmla="*/ 2 w 4894"/>
                <a:gd name="T19" fmla="*/ 1144 h 1196"/>
                <a:gd name="T20" fmla="*/ 8 w 4894"/>
                <a:gd name="T21" fmla="*/ 1160 h 1196"/>
                <a:gd name="T22" fmla="*/ 18 w 4894"/>
                <a:gd name="T23" fmla="*/ 1174 h 1196"/>
                <a:gd name="T24" fmla="*/ 32 w 4894"/>
                <a:gd name="T25" fmla="*/ 1186 h 1196"/>
                <a:gd name="T26" fmla="*/ 38 w 4894"/>
                <a:gd name="T27" fmla="*/ 1190 h 1196"/>
                <a:gd name="T28" fmla="*/ 48 w 4894"/>
                <a:gd name="T29" fmla="*/ 1192 h 1196"/>
                <a:gd name="T30" fmla="*/ 56 w 4894"/>
                <a:gd name="T31" fmla="*/ 1194 h 1196"/>
                <a:gd name="T32" fmla="*/ 66 w 4894"/>
                <a:gd name="T33" fmla="*/ 1196 h 1196"/>
                <a:gd name="T34" fmla="*/ 4828 w 4894"/>
                <a:gd name="T35" fmla="*/ 1196 h 1196"/>
                <a:gd name="T36" fmla="*/ 4828 w 4894"/>
                <a:gd name="T37" fmla="*/ 1196 h 1196"/>
                <a:gd name="T38" fmla="*/ 4838 w 4894"/>
                <a:gd name="T39" fmla="*/ 1194 h 1196"/>
                <a:gd name="T40" fmla="*/ 4846 w 4894"/>
                <a:gd name="T41" fmla="*/ 1192 h 1196"/>
                <a:gd name="T42" fmla="*/ 4856 w 4894"/>
                <a:gd name="T43" fmla="*/ 1190 h 1196"/>
                <a:gd name="T44" fmla="*/ 4862 w 4894"/>
                <a:gd name="T45" fmla="*/ 1186 h 1196"/>
                <a:gd name="T46" fmla="*/ 4876 w 4894"/>
                <a:gd name="T47" fmla="*/ 1174 h 1196"/>
                <a:gd name="T48" fmla="*/ 4886 w 4894"/>
                <a:gd name="T49" fmla="*/ 1160 h 1196"/>
                <a:gd name="T50" fmla="*/ 4892 w 4894"/>
                <a:gd name="T51" fmla="*/ 1144 h 1196"/>
                <a:gd name="T52" fmla="*/ 4894 w 4894"/>
                <a:gd name="T53" fmla="*/ 1128 h 1196"/>
                <a:gd name="T54" fmla="*/ 4894 w 4894"/>
                <a:gd name="T55" fmla="*/ 1118 h 1196"/>
                <a:gd name="T56" fmla="*/ 4890 w 4894"/>
                <a:gd name="T57" fmla="*/ 1110 h 1196"/>
                <a:gd name="T58" fmla="*/ 4888 w 4894"/>
                <a:gd name="T59" fmla="*/ 1102 h 1196"/>
                <a:gd name="T60" fmla="*/ 4882 w 4894"/>
                <a:gd name="T61" fmla="*/ 1092 h 1196"/>
                <a:gd name="T62" fmla="*/ 4882 w 4894"/>
                <a:gd name="T63" fmla="*/ 1092 h 1196"/>
                <a:gd name="T64" fmla="*/ 2088 w 4894"/>
                <a:gd name="T65" fmla="*/ 980 h 1196"/>
                <a:gd name="T66" fmla="*/ 2130 w 4894"/>
                <a:gd name="T67" fmla="*/ 774 h 1196"/>
                <a:gd name="T68" fmla="*/ 2764 w 4894"/>
                <a:gd name="T69" fmla="*/ 774 h 1196"/>
                <a:gd name="T70" fmla="*/ 2806 w 4894"/>
                <a:gd name="T71" fmla="*/ 980 h 1196"/>
                <a:gd name="T72" fmla="*/ 2088 w 4894"/>
                <a:gd name="T73" fmla="*/ 980 h 1196"/>
                <a:gd name="T74" fmla="*/ 768 w 4894"/>
                <a:gd name="T75" fmla="*/ 598 h 1196"/>
                <a:gd name="T76" fmla="*/ 1016 w 4894"/>
                <a:gd name="T77" fmla="*/ 178 h 1196"/>
                <a:gd name="T78" fmla="*/ 3888 w 4894"/>
                <a:gd name="T79" fmla="*/ 178 h 1196"/>
                <a:gd name="T80" fmla="*/ 4126 w 4894"/>
                <a:gd name="T81" fmla="*/ 598 h 1196"/>
                <a:gd name="T82" fmla="*/ 768 w 4894"/>
                <a:gd name="T83" fmla="*/ 598 h 11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894" h="1196">
                  <a:moveTo>
                    <a:pt x="4882" y="1092"/>
                  </a:moveTo>
                  <a:lnTo>
                    <a:pt x="4154" y="0"/>
                  </a:lnTo>
                  <a:lnTo>
                    <a:pt x="740" y="0"/>
                  </a:lnTo>
                  <a:lnTo>
                    <a:pt x="12" y="1092"/>
                  </a:lnTo>
                  <a:lnTo>
                    <a:pt x="12" y="1092"/>
                  </a:lnTo>
                  <a:lnTo>
                    <a:pt x="6" y="1102"/>
                  </a:lnTo>
                  <a:lnTo>
                    <a:pt x="4" y="1110"/>
                  </a:lnTo>
                  <a:lnTo>
                    <a:pt x="2" y="1118"/>
                  </a:lnTo>
                  <a:lnTo>
                    <a:pt x="0" y="1128"/>
                  </a:lnTo>
                  <a:lnTo>
                    <a:pt x="2" y="1144"/>
                  </a:lnTo>
                  <a:lnTo>
                    <a:pt x="8" y="1160"/>
                  </a:lnTo>
                  <a:lnTo>
                    <a:pt x="18" y="1174"/>
                  </a:lnTo>
                  <a:lnTo>
                    <a:pt x="32" y="1186"/>
                  </a:lnTo>
                  <a:lnTo>
                    <a:pt x="38" y="1190"/>
                  </a:lnTo>
                  <a:lnTo>
                    <a:pt x="48" y="1192"/>
                  </a:lnTo>
                  <a:lnTo>
                    <a:pt x="56" y="1194"/>
                  </a:lnTo>
                  <a:lnTo>
                    <a:pt x="66" y="1196"/>
                  </a:lnTo>
                  <a:lnTo>
                    <a:pt x="4828" y="1196"/>
                  </a:lnTo>
                  <a:lnTo>
                    <a:pt x="4828" y="1196"/>
                  </a:lnTo>
                  <a:lnTo>
                    <a:pt x="4838" y="1194"/>
                  </a:lnTo>
                  <a:lnTo>
                    <a:pt x="4846" y="1192"/>
                  </a:lnTo>
                  <a:lnTo>
                    <a:pt x="4856" y="1190"/>
                  </a:lnTo>
                  <a:lnTo>
                    <a:pt x="4862" y="1186"/>
                  </a:lnTo>
                  <a:lnTo>
                    <a:pt x="4876" y="1174"/>
                  </a:lnTo>
                  <a:lnTo>
                    <a:pt x="4886" y="1160"/>
                  </a:lnTo>
                  <a:lnTo>
                    <a:pt x="4892" y="1144"/>
                  </a:lnTo>
                  <a:lnTo>
                    <a:pt x="4894" y="1128"/>
                  </a:lnTo>
                  <a:lnTo>
                    <a:pt x="4894" y="1118"/>
                  </a:lnTo>
                  <a:lnTo>
                    <a:pt x="4890" y="1110"/>
                  </a:lnTo>
                  <a:lnTo>
                    <a:pt x="4888" y="1102"/>
                  </a:lnTo>
                  <a:lnTo>
                    <a:pt x="4882" y="1092"/>
                  </a:lnTo>
                  <a:lnTo>
                    <a:pt x="4882" y="1092"/>
                  </a:lnTo>
                  <a:close/>
                  <a:moveTo>
                    <a:pt x="2088" y="980"/>
                  </a:moveTo>
                  <a:lnTo>
                    <a:pt x="2130" y="774"/>
                  </a:lnTo>
                  <a:lnTo>
                    <a:pt x="2764" y="774"/>
                  </a:lnTo>
                  <a:lnTo>
                    <a:pt x="2806" y="980"/>
                  </a:lnTo>
                  <a:lnTo>
                    <a:pt x="2088" y="980"/>
                  </a:lnTo>
                  <a:close/>
                  <a:moveTo>
                    <a:pt x="768" y="598"/>
                  </a:moveTo>
                  <a:lnTo>
                    <a:pt x="1016" y="178"/>
                  </a:lnTo>
                  <a:lnTo>
                    <a:pt x="3888" y="178"/>
                  </a:lnTo>
                  <a:lnTo>
                    <a:pt x="4126" y="598"/>
                  </a:lnTo>
                  <a:lnTo>
                    <a:pt x="768" y="5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254" name="Freeform 130">
            <a:extLst>
              <a:ext uri="{FF2B5EF4-FFF2-40B4-BE49-F238E27FC236}">
                <a16:creationId xmlns:a16="http://schemas.microsoft.com/office/drawing/2014/main" id="{E8E7D6EA-1B98-40AF-B2A3-CE4A2EECD9DA}"/>
              </a:ext>
            </a:extLst>
          </p:cNvPr>
          <p:cNvSpPr>
            <a:spLocks noEditPoints="1"/>
          </p:cNvSpPr>
          <p:nvPr/>
        </p:nvSpPr>
        <p:spPr bwMode="auto">
          <a:xfrm>
            <a:off x="5898137" y="1675941"/>
            <a:ext cx="235761" cy="339543"/>
          </a:xfrm>
          <a:custGeom>
            <a:avLst/>
            <a:gdLst>
              <a:gd name="T0" fmla="*/ 224 w 3060"/>
              <a:gd name="T1" fmla="*/ 0 h 4450"/>
              <a:gd name="T2" fmla="*/ 156 w 3060"/>
              <a:gd name="T3" fmla="*/ 10 h 4450"/>
              <a:gd name="T4" fmla="*/ 98 w 3060"/>
              <a:gd name="T5" fmla="*/ 38 h 4450"/>
              <a:gd name="T6" fmla="*/ 50 w 3060"/>
              <a:gd name="T7" fmla="*/ 82 h 4450"/>
              <a:gd name="T8" fmla="*/ 18 w 3060"/>
              <a:gd name="T9" fmla="*/ 136 h 4450"/>
              <a:gd name="T10" fmla="*/ 2 w 3060"/>
              <a:gd name="T11" fmla="*/ 200 h 4450"/>
              <a:gd name="T12" fmla="*/ 0 w 3060"/>
              <a:gd name="T13" fmla="*/ 4226 h 4450"/>
              <a:gd name="T14" fmla="*/ 10 w 3060"/>
              <a:gd name="T15" fmla="*/ 4294 h 4450"/>
              <a:gd name="T16" fmla="*/ 38 w 3060"/>
              <a:gd name="T17" fmla="*/ 4352 h 4450"/>
              <a:gd name="T18" fmla="*/ 82 w 3060"/>
              <a:gd name="T19" fmla="*/ 4400 h 4450"/>
              <a:gd name="T20" fmla="*/ 136 w 3060"/>
              <a:gd name="T21" fmla="*/ 4432 h 4450"/>
              <a:gd name="T22" fmla="*/ 200 w 3060"/>
              <a:gd name="T23" fmla="*/ 4448 h 4450"/>
              <a:gd name="T24" fmla="*/ 2836 w 3060"/>
              <a:gd name="T25" fmla="*/ 4450 h 4450"/>
              <a:gd name="T26" fmla="*/ 2904 w 3060"/>
              <a:gd name="T27" fmla="*/ 4440 h 4450"/>
              <a:gd name="T28" fmla="*/ 2962 w 3060"/>
              <a:gd name="T29" fmla="*/ 4412 h 4450"/>
              <a:gd name="T30" fmla="*/ 3010 w 3060"/>
              <a:gd name="T31" fmla="*/ 4368 h 4450"/>
              <a:gd name="T32" fmla="*/ 3042 w 3060"/>
              <a:gd name="T33" fmla="*/ 4314 h 4450"/>
              <a:gd name="T34" fmla="*/ 3058 w 3060"/>
              <a:gd name="T35" fmla="*/ 4250 h 4450"/>
              <a:gd name="T36" fmla="*/ 3060 w 3060"/>
              <a:gd name="T37" fmla="*/ 224 h 4450"/>
              <a:gd name="T38" fmla="*/ 3050 w 3060"/>
              <a:gd name="T39" fmla="*/ 158 h 4450"/>
              <a:gd name="T40" fmla="*/ 3022 w 3060"/>
              <a:gd name="T41" fmla="*/ 98 h 4450"/>
              <a:gd name="T42" fmla="*/ 2978 w 3060"/>
              <a:gd name="T43" fmla="*/ 52 h 4450"/>
              <a:gd name="T44" fmla="*/ 2924 w 3060"/>
              <a:gd name="T45" fmla="*/ 18 h 4450"/>
              <a:gd name="T46" fmla="*/ 2860 w 3060"/>
              <a:gd name="T47" fmla="*/ 2 h 4450"/>
              <a:gd name="T48" fmla="*/ 1530 w 3060"/>
              <a:gd name="T49" fmla="*/ 4338 h 4450"/>
              <a:gd name="T50" fmla="*/ 1506 w 3060"/>
              <a:gd name="T51" fmla="*/ 4336 h 4450"/>
              <a:gd name="T52" fmla="*/ 1462 w 3060"/>
              <a:gd name="T53" fmla="*/ 4318 h 4450"/>
              <a:gd name="T54" fmla="*/ 1416 w 3060"/>
              <a:gd name="T55" fmla="*/ 4264 h 4450"/>
              <a:gd name="T56" fmla="*/ 1408 w 3060"/>
              <a:gd name="T57" fmla="*/ 4228 h 4450"/>
              <a:gd name="T58" fmla="*/ 1408 w 3060"/>
              <a:gd name="T59" fmla="*/ 4204 h 4450"/>
              <a:gd name="T60" fmla="*/ 1416 w 3060"/>
              <a:gd name="T61" fmla="*/ 4168 h 4450"/>
              <a:gd name="T62" fmla="*/ 1462 w 3060"/>
              <a:gd name="T63" fmla="*/ 4114 h 4450"/>
              <a:gd name="T64" fmla="*/ 1506 w 3060"/>
              <a:gd name="T65" fmla="*/ 4096 h 4450"/>
              <a:gd name="T66" fmla="*/ 1530 w 3060"/>
              <a:gd name="T67" fmla="*/ 4094 h 4450"/>
              <a:gd name="T68" fmla="*/ 1566 w 3060"/>
              <a:gd name="T69" fmla="*/ 4098 h 4450"/>
              <a:gd name="T70" fmla="*/ 1616 w 3060"/>
              <a:gd name="T71" fmla="*/ 4130 h 4450"/>
              <a:gd name="T72" fmla="*/ 1648 w 3060"/>
              <a:gd name="T73" fmla="*/ 4180 h 4450"/>
              <a:gd name="T74" fmla="*/ 1652 w 3060"/>
              <a:gd name="T75" fmla="*/ 4216 h 4450"/>
              <a:gd name="T76" fmla="*/ 1650 w 3060"/>
              <a:gd name="T77" fmla="*/ 4240 h 4450"/>
              <a:gd name="T78" fmla="*/ 1632 w 3060"/>
              <a:gd name="T79" fmla="*/ 4284 h 4450"/>
              <a:gd name="T80" fmla="*/ 1578 w 3060"/>
              <a:gd name="T81" fmla="*/ 4330 h 4450"/>
              <a:gd name="T82" fmla="*/ 1542 w 3060"/>
              <a:gd name="T83" fmla="*/ 4338 h 4450"/>
              <a:gd name="T84" fmla="*/ 2676 w 3060"/>
              <a:gd name="T85" fmla="*/ 4008 h 4450"/>
              <a:gd name="T86" fmla="*/ 2676 w 3060"/>
              <a:gd name="T87" fmla="*/ 442 h 4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060" h="4450">
                <a:moveTo>
                  <a:pt x="2836" y="0"/>
                </a:moveTo>
                <a:lnTo>
                  <a:pt x="224" y="0"/>
                </a:lnTo>
                <a:lnTo>
                  <a:pt x="224" y="0"/>
                </a:lnTo>
                <a:lnTo>
                  <a:pt x="200" y="2"/>
                </a:lnTo>
                <a:lnTo>
                  <a:pt x="178" y="6"/>
                </a:lnTo>
                <a:lnTo>
                  <a:pt x="156" y="10"/>
                </a:lnTo>
                <a:lnTo>
                  <a:pt x="136" y="18"/>
                </a:lnTo>
                <a:lnTo>
                  <a:pt x="116" y="28"/>
                </a:lnTo>
                <a:lnTo>
                  <a:pt x="98" y="38"/>
                </a:lnTo>
                <a:lnTo>
                  <a:pt x="82" y="52"/>
                </a:lnTo>
                <a:lnTo>
                  <a:pt x="66" y="66"/>
                </a:lnTo>
                <a:lnTo>
                  <a:pt x="50" y="82"/>
                </a:lnTo>
                <a:lnTo>
                  <a:pt x="38" y="98"/>
                </a:lnTo>
                <a:lnTo>
                  <a:pt x="26" y="118"/>
                </a:lnTo>
                <a:lnTo>
                  <a:pt x="18" y="136"/>
                </a:lnTo>
                <a:lnTo>
                  <a:pt x="10" y="158"/>
                </a:lnTo>
                <a:lnTo>
                  <a:pt x="4" y="178"/>
                </a:lnTo>
                <a:lnTo>
                  <a:pt x="2" y="200"/>
                </a:lnTo>
                <a:lnTo>
                  <a:pt x="0" y="224"/>
                </a:lnTo>
                <a:lnTo>
                  <a:pt x="0" y="4226"/>
                </a:lnTo>
                <a:lnTo>
                  <a:pt x="0" y="4226"/>
                </a:lnTo>
                <a:lnTo>
                  <a:pt x="2" y="4250"/>
                </a:lnTo>
                <a:lnTo>
                  <a:pt x="4" y="4272"/>
                </a:lnTo>
                <a:lnTo>
                  <a:pt x="10" y="4294"/>
                </a:lnTo>
                <a:lnTo>
                  <a:pt x="18" y="4314"/>
                </a:lnTo>
                <a:lnTo>
                  <a:pt x="26" y="4334"/>
                </a:lnTo>
                <a:lnTo>
                  <a:pt x="38" y="4352"/>
                </a:lnTo>
                <a:lnTo>
                  <a:pt x="50" y="4368"/>
                </a:lnTo>
                <a:lnTo>
                  <a:pt x="66" y="4384"/>
                </a:lnTo>
                <a:lnTo>
                  <a:pt x="82" y="4400"/>
                </a:lnTo>
                <a:lnTo>
                  <a:pt x="98" y="4412"/>
                </a:lnTo>
                <a:lnTo>
                  <a:pt x="116" y="4424"/>
                </a:lnTo>
                <a:lnTo>
                  <a:pt x="136" y="4432"/>
                </a:lnTo>
                <a:lnTo>
                  <a:pt x="156" y="4440"/>
                </a:lnTo>
                <a:lnTo>
                  <a:pt x="178" y="4446"/>
                </a:lnTo>
                <a:lnTo>
                  <a:pt x="200" y="4448"/>
                </a:lnTo>
                <a:lnTo>
                  <a:pt x="224" y="4450"/>
                </a:lnTo>
                <a:lnTo>
                  <a:pt x="2836" y="4450"/>
                </a:lnTo>
                <a:lnTo>
                  <a:pt x="2836" y="4450"/>
                </a:lnTo>
                <a:lnTo>
                  <a:pt x="2860" y="4448"/>
                </a:lnTo>
                <a:lnTo>
                  <a:pt x="2882" y="4446"/>
                </a:lnTo>
                <a:lnTo>
                  <a:pt x="2904" y="4440"/>
                </a:lnTo>
                <a:lnTo>
                  <a:pt x="2924" y="4432"/>
                </a:lnTo>
                <a:lnTo>
                  <a:pt x="2944" y="4424"/>
                </a:lnTo>
                <a:lnTo>
                  <a:pt x="2962" y="4412"/>
                </a:lnTo>
                <a:lnTo>
                  <a:pt x="2978" y="4400"/>
                </a:lnTo>
                <a:lnTo>
                  <a:pt x="2994" y="4384"/>
                </a:lnTo>
                <a:lnTo>
                  <a:pt x="3010" y="4368"/>
                </a:lnTo>
                <a:lnTo>
                  <a:pt x="3022" y="4352"/>
                </a:lnTo>
                <a:lnTo>
                  <a:pt x="3034" y="4334"/>
                </a:lnTo>
                <a:lnTo>
                  <a:pt x="3042" y="4314"/>
                </a:lnTo>
                <a:lnTo>
                  <a:pt x="3050" y="4294"/>
                </a:lnTo>
                <a:lnTo>
                  <a:pt x="3056" y="4272"/>
                </a:lnTo>
                <a:lnTo>
                  <a:pt x="3058" y="4250"/>
                </a:lnTo>
                <a:lnTo>
                  <a:pt x="3060" y="4226"/>
                </a:lnTo>
                <a:lnTo>
                  <a:pt x="3060" y="224"/>
                </a:lnTo>
                <a:lnTo>
                  <a:pt x="3060" y="224"/>
                </a:lnTo>
                <a:lnTo>
                  <a:pt x="3058" y="200"/>
                </a:lnTo>
                <a:lnTo>
                  <a:pt x="3056" y="178"/>
                </a:lnTo>
                <a:lnTo>
                  <a:pt x="3050" y="158"/>
                </a:lnTo>
                <a:lnTo>
                  <a:pt x="3042" y="136"/>
                </a:lnTo>
                <a:lnTo>
                  <a:pt x="3034" y="118"/>
                </a:lnTo>
                <a:lnTo>
                  <a:pt x="3022" y="98"/>
                </a:lnTo>
                <a:lnTo>
                  <a:pt x="3010" y="82"/>
                </a:lnTo>
                <a:lnTo>
                  <a:pt x="2994" y="66"/>
                </a:lnTo>
                <a:lnTo>
                  <a:pt x="2978" y="52"/>
                </a:lnTo>
                <a:lnTo>
                  <a:pt x="2962" y="38"/>
                </a:lnTo>
                <a:lnTo>
                  <a:pt x="2944" y="28"/>
                </a:lnTo>
                <a:lnTo>
                  <a:pt x="2924" y="18"/>
                </a:lnTo>
                <a:lnTo>
                  <a:pt x="2904" y="10"/>
                </a:lnTo>
                <a:lnTo>
                  <a:pt x="2882" y="6"/>
                </a:lnTo>
                <a:lnTo>
                  <a:pt x="2860" y="2"/>
                </a:lnTo>
                <a:lnTo>
                  <a:pt x="2836" y="0"/>
                </a:lnTo>
                <a:lnTo>
                  <a:pt x="2836" y="0"/>
                </a:lnTo>
                <a:close/>
                <a:moveTo>
                  <a:pt x="1530" y="4338"/>
                </a:moveTo>
                <a:lnTo>
                  <a:pt x="1530" y="4338"/>
                </a:lnTo>
                <a:lnTo>
                  <a:pt x="1518" y="4338"/>
                </a:lnTo>
                <a:lnTo>
                  <a:pt x="1506" y="4336"/>
                </a:lnTo>
                <a:lnTo>
                  <a:pt x="1494" y="4334"/>
                </a:lnTo>
                <a:lnTo>
                  <a:pt x="1482" y="4330"/>
                </a:lnTo>
                <a:lnTo>
                  <a:pt x="1462" y="4318"/>
                </a:lnTo>
                <a:lnTo>
                  <a:pt x="1444" y="4302"/>
                </a:lnTo>
                <a:lnTo>
                  <a:pt x="1428" y="4284"/>
                </a:lnTo>
                <a:lnTo>
                  <a:pt x="1416" y="4264"/>
                </a:lnTo>
                <a:lnTo>
                  <a:pt x="1412" y="4252"/>
                </a:lnTo>
                <a:lnTo>
                  <a:pt x="1410" y="4240"/>
                </a:lnTo>
                <a:lnTo>
                  <a:pt x="1408" y="4228"/>
                </a:lnTo>
                <a:lnTo>
                  <a:pt x="1408" y="4216"/>
                </a:lnTo>
                <a:lnTo>
                  <a:pt x="1408" y="4216"/>
                </a:lnTo>
                <a:lnTo>
                  <a:pt x="1408" y="4204"/>
                </a:lnTo>
                <a:lnTo>
                  <a:pt x="1410" y="4192"/>
                </a:lnTo>
                <a:lnTo>
                  <a:pt x="1412" y="4180"/>
                </a:lnTo>
                <a:lnTo>
                  <a:pt x="1416" y="4168"/>
                </a:lnTo>
                <a:lnTo>
                  <a:pt x="1428" y="4148"/>
                </a:lnTo>
                <a:lnTo>
                  <a:pt x="1444" y="4130"/>
                </a:lnTo>
                <a:lnTo>
                  <a:pt x="1462" y="4114"/>
                </a:lnTo>
                <a:lnTo>
                  <a:pt x="1482" y="4102"/>
                </a:lnTo>
                <a:lnTo>
                  <a:pt x="1494" y="4098"/>
                </a:lnTo>
                <a:lnTo>
                  <a:pt x="1506" y="4096"/>
                </a:lnTo>
                <a:lnTo>
                  <a:pt x="1518" y="4094"/>
                </a:lnTo>
                <a:lnTo>
                  <a:pt x="1530" y="4094"/>
                </a:lnTo>
                <a:lnTo>
                  <a:pt x="1530" y="4094"/>
                </a:lnTo>
                <a:lnTo>
                  <a:pt x="1542" y="4094"/>
                </a:lnTo>
                <a:lnTo>
                  <a:pt x="1554" y="4096"/>
                </a:lnTo>
                <a:lnTo>
                  <a:pt x="1566" y="4098"/>
                </a:lnTo>
                <a:lnTo>
                  <a:pt x="1578" y="4102"/>
                </a:lnTo>
                <a:lnTo>
                  <a:pt x="1598" y="4114"/>
                </a:lnTo>
                <a:lnTo>
                  <a:pt x="1616" y="4130"/>
                </a:lnTo>
                <a:lnTo>
                  <a:pt x="1632" y="4148"/>
                </a:lnTo>
                <a:lnTo>
                  <a:pt x="1644" y="4168"/>
                </a:lnTo>
                <a:lnTo>
                  <a:pt x="1648" y="4180"/>
                </a:lnTo>
                <a:lnTo>
                  <a:pt x="1650" y="4192"/>
                </a:lnTo>
                <a:lnTo>
                  <a:pt x="1652" y="4204"/>
                </a:lnTo>
                <a:lnTo>
                  <a:pt x="1652" y="4216"/>
                </a:lnTo>
                <a:lnTo>
                  <a:pt x="1652" y="4216"/>
                </a:lnTo>
                <a:lnTo>
                  <a:pt x="1652" y="4228"/>
                </a:lnTo>
                <a:lnTo>
                  <a:pt x="1650" y="4240"/>
                </a:lnTo>
                <a:lnTo>
                  <a:pt x="1648" y="4252"/>
                </a:lnTo>
                <a:lnTo>
                  <a:pt x="1644" y="4264"/>
                </a:lnTo>
                <a:lnTo>
                  <a:pt x="1632" y="4284"/>
                </a:lnTo>
                <a:lnTo>
                  <a:pt x="1616" y="4302"/>
                </a:lnTo>
                <a:lnTo>
                  <a:pt x="1598" y="4318"/>
                </a:lnTo>
                <a:lnTo>
                  <a:pt x="1578" y="4330"/>
                </a:lnTo>
                <a:lnTo>
                  <a:pt x="1566" y="4334"/>
                </a:lnTo>
                <a:lnTo>
                  <a:pt x="1554" y="4336"/>
                </a:lnTo>
                <a:lnTo>
                  <a:pt x="1542" y="4338"/>
                </a:lnTo>
                <a:lnTo>
                  <a:pt x="1530" y="4338"/>
                </a:lnTo>
                <a:lnTo>
                  <a:pt x="1530" y="4338"/>
                </a:lnTo>
                <a:close/>
                <a:moveTo>
                  <a:pt x="2676" y="4008"/>
                </a:moveTo>
                <a:lnTo>
                  <a:pt x="384" y="4008"/>
                </a:lnTo>
                <a:lnTo>
                  <a:pt x="384" y="442"/>
                </a:lnTo>
                <a:lnTo>
                  <a:pt x="2676" y="442"/>
                </a:lnTo>
                <a:lnTo>
                  <a:pt x="2676" y="4008"/>
                </a:lnTo>
                <a:close/>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27" name="正方形/長方形 226">
            <a:extLst>
              <a:ext uri="{FF2B5EF4-FFF2-40B4-BE49-F238E27FC236}">
                <a16:creationId xmlns:a16="http://schemas.microsoft.com/office/drawing/2014/main" id="{8634B3F3-87C9-45B6-9059-4AFB34B4D6D5}"/>
              </a:ext>
            </a:extLst>
          </p:cNvPr>
          <p:cNvSpPr/>
          <p:nvPr/>
        </p:nvSpPr>
        <p:spPr>
          <a:xfrm>
            <a:off x="2850371" y="2684596"/>
            <a:ext cx="4327669" cy="122367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30" name="正方形/長方形 229"/>
          <p:cNvSpPr/>
          <p:nvPr/>
        </p:nvSpPr>
        <p:spPr>
          <a:xfrm>
            <a:off x="2861161" y="2486206"/>
            <a:ext cx="4317123" cy="197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庁外から庁内情報資産への自由なアクセス</a:t>
            </a:r>
          </a:p>
        </p:txBody>
      </p:sp>
      <p:sp>
        <p:nvSpPr>
          <p:cNvPr id="240" name="正方形/長方形 239"/>
          <p:cNvSpPr/>
          <p:nvPr/>
        </p:nvSpPr>
        <p:spPr>
          <a:xfrm>
            <a:off x="5628461" y="2861495"/>
            <a:ext cx="705520" cy="275979"/>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tIns="0" rtlCol="0" anchor="ctr"/>
          <a:lstStyle/>
          <a:p>
            <a:pPr algn="ctr"/>
            <a:r>
              <a:rPr lang="ja-JP" altLang="en-US" sz="825" dirty="0">
                <a:latin typeface="Meiryo UI" panose="020B0604030504040204" pitchFamily="50" charset="-128"/>
                <a:ea typeface="Meiryo UI" panose="020B0604030504040204" pitchFamily="50" charset="-128"/>
              </a:rPr>
              <a:t>ペーパレス</a:t>
            </a:r>
          </a:p>
        </p:txBody>
      </p:sp>
      <p:sp>
        <p:nvSpPr>
          <p:cNvPr id="241" name="正方形/長方形 240"/>
          <p:cNvSpPr/>
          <p:nvPr/>
        </p:nvSpPr>
        <p:spPr>
          <a:xfrm>
            <a:off x="5646705" y="3237139"/>
            <a:ext cx="687276" cy="544725"/>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25" dirty="0">
                <a:latin typeface="Meiryo UI" panose="020B0604030504040204" pitchFamily="50" charset="-128"/>
                <a:ea typeface="Meiryo UI" panose="020B0604030504040204" pitchFamily="50" charset="-128"/>
              </a:rPr>
              <a:t>移動中でもメール閲覧が可能</a:t>
            </a:r>
          </a:p>
        </p:txBody>
      </p:sp>
      <p:grpSp>
        <p:nvGrpSpPr>
          <p:cNvPr id="255" name="グループ化 254">
            <a:extLst>
              <a:ext uri="{FF2B5EF4-FFF2-40B4-BE49-F238E27FC236}">
                <a16:creationId xmlns:a16="http://schemas.microsoft.com/office/drawing/2014/main" id="{C1B8EE15-EADF-46CF-981C-B4CB2ED4A672}"/>
              </a:ext>
            </a:extLst>
          </p:cNvPr>
          <p:cNvGrpSpPr/>
          <p:nvPr/>
        </p:nvGrpSpPr>
        <p:grpSpPr>
          <a:xfrm>
            <a:off x="3061235" y="2831806"/>
            <a:ext cx="500175" cy="514380"/>
            <a:chOff x="-828675" y="4633913"/>
            <a:chExt cx="765175" cy="831850"/>
          </a:xfrm>
        </p:grpSpPr>
        <p:sp>
          <p:nvSpPr>
            <p:cNvPr id="256" name="Freeform 141">
              <a:extLst>
                <a:ext uri="{FF2B5EF4-FFF2-40B4-BE49-F238E27FC236}">
                  <a16:creationId xmlns:a16="http://schemas.microsoft.com/office/drawing/2014/main" id="{47B6469F-6E21-45F1-8833-402CF644AC6F}"/>
                </a:ext>
              </a:extLst>
            </p:cNvPr>
            <p:cNvSpPr>
              <a:spLocks/>
            </p:cNvSpPr>
            <p:nvPr/>
          </p:nvSpPr>
          <p:spPr bwMode="auto">
            <a:xfrm>
              <a:off x="-677863" y="5046663"/>
              <a:ext cx="66675" cy="26988"/>
            </a:xfrm>
            <a:custGeom>
              <a:avLst/>
              <a:gdLst>
                <a:gd name="T0" fmla="*/ 12 w 262"/>
                <a:gd name="T1" fmla="*/ 49 h 104"/>
                <a:gd name="T2" fmla="*/ 12 w 262"/>
                <a:gd name="T3" fmla="*/ 92 h 104"/>
                <a:gd name="T4" fmla="*/ 33 w 262"/>
                <a:gd name="T5" fmla="*/ 101 h 104"/>
                <a:gd name="T6" fmla="*/ 54 w 262"/>
                <a:gd name="T7" fmla="*/ 92 h 104"/>
                <a:gd name="T8" fmla="*/ 131 w 262"/>
                <a:gd name="T9" fmla="*/ 60 h 104"/>
                <a:gd name="T10" fmla="*/ 208 w 262"/>
                <a:gd name="T11" fmla="*/ 92 h 104"/>
                <a:gd name="T12" fmla="*/ 250 w 262"/>
                <a:gd name="T13" fmla="*/ 92 h 104"/>
                <a:gd name="T14" fmla="*/ 250 w 262"/>
                <a:gd name="T15" fmla="*/ 49 h 104"/>
                <a:gd name="T16" fmla="*/ 131 w 262"/>
                <a:gd name="T17" fmla="*/ 0 h 104"/>
                <a:gd name="T18" fmla="*/ 12 w 262"/>
                <a:gd name="T1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04">
                  <a:moveTo>
                    <a:pt x="12" y="49"/>
                  </a:moveTo>
                  <a:cubicBezTo>
                    <a:pt x="0" y="61"/>
                    <a:pt x="0" y="80"/>
                    <a:pt x="12" y="92"/>
                  </a:cubicBezTo>
                  <a:cubicBezTo>
                    <a:pt x="18" y="98"/>
                    <a:pt x="25" y="101"/>
                    <a:pt x="33" y="101"/>
                  </a:cubicBezTo>
                  <a:cubicBezTo>
                    <a:pt x="41" y="101"/>
                    <a:pt x="48" y="98"/>
                    <a:pt x="54" y="92"/>
                  </a:cubicBezTo>
                  <a:cubicBezTo>
                    <a:pt x="75" y="71"/>
                    <a:pt x="102" y="60"/>
                    <a:pt x="131" y="60"/>
                  </a:cubicBezTo>
                  <a:cubicBezTo>
                    <a:pt x="160" y="60"/>
                    <a:pt x="187" y="71"/>
                    <a:pt x="208" y="92"/>
                  </a:cubicBezTo>
                  <a:cubicBezTo>
                    <a:pt x="219" y="104"/>
                    <a:pt x="238" y="104"/>
                    <a:pt x="250" y="92"/>
                  </a:cubicBezTo>
                  <a:cubicBezTo>
                    <a:pt x="262" y="80"/>
                    <a:pt x="262" y="61"/>
                    <a:pt x="250" y="49"/>
                  </a:cubicBezTo>
                  <a:cubicBezTo>
                    <a:pt x="218" y="18"/>
                    <a:pt x="176" y="0"/>
                    <a:pt x="131" y="0"/>
                  </a:cubicBezTo>
                  <a:cubicBezTo>
                    <a:pt x="86" y="0"/>
                    <a:pt x="44" y="18"/>
                    <a:pt x="12" y="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57" name="Freeform 142">
              <a:extLst>
                <a:ext uri="{FF2B5EF4-FFF2-40B4-BE49-F238E27FC236}">
                  <a16:creationId xmlns:a16="http://schemas.microsoft.com/office/drawing/2014/main" id="{EBF2F82B-0931-412C-8F14-5E96A76BC1FD}"/>
                </a:ext>
              </a:extLst>
            </p:cNvPr>
            <p:cNvSpPr>
              <a:spLocks/>
            </p:cNvSpPr>
            <p:nvPr/>
          </p:nvSpPr>
          <p:spPr bwMode="auto">
            <a:xfrm>
              <a:off x="-706438" y="5002213"/>
              <a:ext cx="123825" cy="46038"/>
            </a:xfrm>
            <a:custGeom>
              <a:avLst/>
              <a:gdLst>
                <a:gd name="T0" fmla="*/ 455 w 488"/>
                <a:gd name="T1" fmla="*/ 179 h 182"/>
                <a:gd name="T2" fmla="*/ 477 w 488"/>
                <a:gd name="T3" fmla="*/ 170 h 182"/>
                <a:gd name="T4" fmla="*/ 477 w 488"/>
                <a:gd name="T5" fmla="*/ 128 h 182"/>
                <a:gd name="T6" fmla="*/ 11 w 488"/>
                <a:gd name="T7" fmla="*/ 128 h 182"/>
                <a:gd name="T8" fmla="*/ 11 w 488"/>
                <a:gd name="T9" fmla="*/ 170 h 182"/>
                <a:gd name="T10" fmla="*/ 54 w 488"/>
                <a:gd name="T11" fmla="*/ 170 h 182"/>
                <a:gd name="T12" fmla="*/ 434 w 488"/>
                <a:gd name="T13" fmla="*/ 170 h 182"/>
                <a:gd name="T14" fmla="*/ 455 w 488"/>
                <a:gd name="T15" fmla="*/ 179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182">
                  <a:moveTo>
                    <a:pt x="455" y="179"/>
                  </a:moveTo>
                  <a:cubicBezTo>
                    <a:pt x="463" y="179"/>
                    <a:pt x="471" y="176"/>
                    <a:pt x="477" y="170"/>
                  </a:cubicBezTo>
                  <a:cubicBezTo>
                    <a:pt x="488" y="159"/>
                    <a:pt x="488" y="140"/>
                    <a:pt x="477" y="128"/>
                  </a:cubicBezTo>
                  <a:cubicBezTo>
                    <a:pt x="348" y="0"/>
                    <a:pt x="140" y="0"/>
                    <a:pt x="11" y="128"/>
                  </a:cubicBezTo>
                  <a:cubicBezTo>
                    <a:pt x="0" y="140"/>
                    <a:pt x="0" y="159"/>
                    <a:pt x="11" y="170"/>
                  </a:cubicBezTo>
                  <a:cubicBezTo>
                    <a:pt x="23" y="182"/>
                    <a:pt x="42" y="182"/>
                    <a:pt x="54" y="170"/>
                  </a:cubicBezTo>
                  <a:cubicBezTo>
                    <a:pt x="159" y="65"/>
                    <a:pt x="329" y="65"/>
                    <a:pt x="434" y="170"/>
                  </a:cubicBezTo>
                  <a:cubicBezTo>
                    <a:pt x="440" y="176"/>
                    <a:pt x="448" y="179"/>
                    <a:pt x="455" y="17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58" name="Freeform 143">
              <a:extLst>
                <a:ext uri="{FF2B5EF4-FFF2-40B4-BE49-F238E27FC236}">
                  <a16:creationId xmlns:a16="http://schemas.microsoft.com/office/drawing/2014/main" id="{1C26BDDF-1C77-4DE2-8067-435008B8A534}"/>
                </a:ext>
              </a:extLst>
            </p:cNvPr>
            <p:cNvSpPr>
              <a:spLocks/>
            </p:cNvSpPr>
            <p:nvPr/>
          </p:nvSpPr>
          <p:spPr bwMode="auto">
            <a:xfrm>
              <a:off x="-736600" y="4972051"/>
              <a:ext cx="184150" cy="50800"/>
            </a:xfrm>
            <a:custGeom>
              <a:avLst/>
              <a:gdLst>
                <a:gd name="T0" fmla="*/ 54 w 728"/>
                <a:gd name="T1" fmla="*/ 188 h 200"/>
                <a:gd name="T2" fmla="*/ 364 w 728"/>
                <a:gd name="T3" fmla="*/ 60 h 200"/>
                <a:gd name="T4" fmla="*/ 674 w 728"/>
                <a:gd name="T5" fmla="*/ 188 h 200"/>
                <a:gd name="T6" fmla="*/ 695 w 728"/>
                <a:gd name="T7" fmla="*/ 197 h 200"/>
                <a:gd name="T8" fmla="*/ 716 w 728"/>
                <a:gd name="T9" fmla="*/ 188 h 200"/>
                <a:gd name="T10" fmla="*/ 716 w 728"/>
                <a:gd name="T11" fmla="*/ 146 h 200"/>
                <a:gd name="T12" fmla="*/ 364 w 728"/>
                <a:gd name="T13" fmla="*/ 0 h 200"/>
                <a:gd name="T14" fmla="*/ 364 w 728"/>
                <a:gd name="T15" fmla="*/ 0 h 200"/>
                <a:gd name="T16" fmla="*/ 12 w 728"/>
                <a:gd name="T17" fmla="*/ 146 h 200"/>
                <a:gd name="T18" fmla="*/ 12 w 728"/>
                <a:gd name="T19" fmla="*/ 188 h 200"/>
                <a:gd name="T20" fmla="*/ 54 w 728"/>
                <a:gd name="T21"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8" h="200">
                  <a:moveTo>
                    <a:pt x="54" y="188"/>
                  </a:moveTo>
                  <a:cubicBezTo>
                    <a:pt x="137" y="105"/>
                    <a:pt x="247" y="60"/>
                    <a:pt x="364" y="60"/>
                  </a:cubicBezTo>
                  <a:cubicBezTo>
                    <a:pt x="481" y="60"/>
                    <a:pt x="591" y="105"/>
                    <a:pt x="674" y="188"/>
                  </a:cubicBezTo>
                  <a:cubicBezTo>
                    <a:pt x="679" y="194"/>
                    <a:pt x="687" y="197"/>
                    <a:pt x="695" y="197"/>
                  </a:cubicBezTo>
                  <a:cubicBezTo>
                    <a:pt x="702" y="197"/>
                    <a:pt x="710" y="194"/>
                    <a:pt x="716" y="188"/>
                  </a:cubicBezTo>
                  <a:cubicBezTo>
                    <a:pt x="728" y="176"/>
                    <a:pt x="728" y="157"/>
                    <a:pt x="716" y="146"/>
                  </a:cubicBezTo>
                  <a:cubicBezTo>
                    <a:pt x="622" y="52"/>
                    <a:pt x="497" y="0"/>
                    <a:pt x="364" y="0"/>
                  </a:cubicBezTo>
                  <a:cubicBezTo>
                    <a:pt x="364" y="0"/>
                    <a:pt x="364" y="0"/>
                    <a:pt x="364" y="0"/>
                  </a:cubicBezTo>
                  <a:cubicBezTo>
                    <a:pt x="231" y="0"/>
                    <a:pt x="106" y="52"/>
                    <a:pt x="12" y="146"/>
                  </a:cubicBezTo>
                  <a:cubicBezTo>
                    <a:pt x="0" y="157"/>
                    <a:pt x="0" y="176"/>
                    <a:pt x="12" y="188"/>
                  </a:cubicBezTo>
                  <a:cubicBezTo>
                    <a:pt x="24" y="200"/>
                    <a:pt x="43" y="200"/>
                    <a:pt x="54" y="18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59" name="Freeform 144">
              <a:extLst>
                <a:ext uri="{FF2B5EF4-FFF2-40B4-BE49-F238E27FC236}">
                  <a16:creationId xmlns:a16="http://schemas.microsoft.com/office/drawing/2014/main" id="{6DEAE45D-D621-4AF2-BF0E-1E175ADD1CE7}"/>
                </a:ext>
              </a:extLst>
            </p:cNvPr>
            <p:cNvSpPr>
              <a:spLocks noEditPoints="1"/>
            </p:cNvSpPr>
            <p:nvPr/>
          </p:nvSpPr>
          <p:spPr bwMode="auto">
            <a:xfrm>
              <a:off x="-828675" y="4633913"/>
              <a:ext cx="765175" cy="831850"/>
            </a:xfrm>
            <a:custGeom>
              <a:avLst/>
              <a:gdLst>
                <a:gd name="T0" fmla="*/ 2973 w 3013"/>
                <a:gd name="T1" fmla="*/ 1075 h 3278"/>
                <a:gd name="T2" fmla="*/ 1566 w 3013"/>
                <a:gd name="T3" fmla="*/ 20 h 3278"/>
                <a:gd name="T4" fmla="*/ 1506 w 3013"/>
                <a:gd name="T5" fmla="*/ 0 h 3278"/>
                <a:gd name="T6" fmla="*/ 1446 w 3013"/>
                <a:gd name="T7" fmla="*/ 20 h 3278"/>
                <a:gd name="T8" fmla="*/ 40 w 3013"/>
                <a:gd name="T9" fmla="*/ 1075 h 3278"/>
                <a:gd name="T10" fmla="*/ 0 w 3013"/>
                <a:gd name="T11" fmla="*/ 1155 h 3278"/>
                <a:gd name="T12" fmla="*/ 0 w 3013"/>
                <a:gd name="T13" fmla="*/ 3178 h 3278"/>
                <a:gd name="T14" fmla="*/ 100 w 3013"/>
                <a:gd name="T15" fmla="*/ 3278 h 3278"/>
                <a:gd name="T16" fmla="*/ 2913 w 3013"/>
                <a:gd name="T17" fmla="*/ 3278 h 3278"/>
                <a:gd name="T18" fmla="*/ 3013 w 3013"/>
                <a:gd name="T19" fmla="*/ 3178 h 3278"/>
                <a:gd name="T20" fmla="*/ 3013 w 3013"/>
                <a:gd name="T21" fmla="*/ 1155 h 3278"/>
                <a:gd name="T22" fmla="*/ 2973 w 3013"/>
                <a:gd name="T23" fmla="*/ 1075 h 3278"/>
                <a:gd name="T24" fmla="*/ 2913 w 3013"/>
                <a:gd name="T25" fmla="*/ 3178 h 3278"/>
                <a:gd name="T26" fmla="*/ 100 w 3013"/>
                <a:gd name="T27" fmla="*/ 3178 h 3278"/>
                <a:gd name="T28" fmla="*/ 100 w 3013"/>
                <a:gd name="T29" fmla="*/ 1155 h 3278"/>
                <a:gd name="T30" fmla="*/ 1506 w 3013"/>
                <a:gd name="T31" fmla="*/ 100 h 3278"/>
                <a:gd name="T32" fmla="*/ 2913 w 3013"/>
                <a:gd name="T33" fmla="*/ 1155 h 3278"/>
                <a:gd name="T34" fmla="*/ 2913 w 3013"/>
                <a:gd name="T35" fmla="*/ 3178 h 3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13" h="3278">
                  <a:moveTo>
                    <a:pt x="2973" y="1075"/>
                  </a:moveTo>
                  <a:cubicBezTo>
                    <a:pt x="1566" y="20"/>
                    <a:pt x="1566" y="20"/>
                    <a:pt x="1566" y="20"/>
                  </a:cubicBezTo>
                  <a:cubicBezTo>
                    <a:pt x="1549" y="7"/>
                    <a:pt x="1528" y="0"/>
                    <a:pt x="1506" y="0"/>
                  </a:cubicBezTo>
                  <a:cubicBezTo>
                    <a:pt x="1485" y="0"/>
                    <a:pt x="1464" y="7"/>
                    <a:pt x="1446" y="20"/>
                  </a:cubicBezTo>
                  <a:cubicBezTo>
                    <a:pt x="40" y="1075"/>
                    <a:pt x="40" y="1075"/>
                    <a:pt x="40" y="1075"/>
                  </a:cubicBezTo>
                  <a:cubicBezTo>
                    <a:pt x="15" y="1094"/>
                    <a:pt x="0" y="1124"/>
                    <a:pt x="0" y="1155"/>
                  </a:cubicBezTo>
                  <a:cubicBezTo>
                    <a:pt x="0" y="3178"/>
                    <a:pt x="0" y="3178"/>
                    <a:pt x="0" y="3178"/>
                  </a:cubicBezTo>
                  <a:cubicBezTo>
                    <a:pt x="0" y="3233"/>
                    <a:pt x="44" y="3278"/>
                    <a:pt x="100" y="3278"/>
                  </a:cubicBezTo>
                  <a:cubicBezTo>
                    <a:pt x="2913" y="3278"/>
                    <a:pt x="2913" y="3278"/>
                    <a:pt x="2913" y="3278"/>
                  </a:cubicBezTo>
                  <a:cubicBezTo>
                    <a:pt x="2968" y="3278"/>
                    <a:pt x="3013" y="3233"/>
                    <a:pt x="3013" y="3178"/>
                  </a:cubicBezTo>
                  <a:cubicBezTo>
                    <a:pt x="3013" y="1155"/>
                    <a:pt x="3013" y="1155"/>
                    <a:pt x="3013" y="1155"/>
                  </a:cubicBezTo>
                  <a:cubicBezTo>
                    <a:pt x="3013" y="1124"/>
                    <a:pt x="2998" y="1094"/>
                    <a:pt x="2973" y="1075"/>
                  </a:cubicBezTo>
                  <a:close/>
                  <a:moveTo>
                    <a:pt x="2913" y="3178"/>
                  </a:moveTo>
                  <a:cubicBezTo>
                    <a:pt x="100" y="3178"/>
                    <a:pt x="100" y="3178"/>
                    <a:pt x="100" y="3178"/>
                  </a:cubicBezTo>
                  <a:cubicBezTo>
                    <a:pt x="100" y="1155"/>
                    <a:pt x="100" y="1155"/>
                    <a:pt x="100" y="1155"/>
                  </a:cubicBezTo>
                  <a:cubicBezTo>
                    <a:pt x="1506" y="100"/>
                    <a:pt x="1506" y="100"/>
                    <a:pt x="1506" y="100"/>
                  </a:cubicBezTo>
                  <a:cubicBezTo>
                    <a:pt x="2913" y="1155"/>
                    <a:pt x="2913" y="1155"/>
                    <a:pt x="2913" y="1155"/>
                  </a:cubicBezTo>
                  <a:lnTo>
                    <a:pt x="2913" y="3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60" name="Freeform 145">
              <a:extLst>
                <a:ext uri="{FF2B5EF4-FFF2-40B4-BE49-F238E27FC236}">
                  <a16:creationId xmlns:a16="http://schemas.microsoft.com/office/drawing/2014/main" id="{AC28F40D-1D9B-4880-8A11-1A1FCDB71AEB}"/>
                </a:ext>
              </a:extLst>
            </p:cNvPr>
            <p:cNvSpPr>
              <a:spLocks noEditPoints="1"/>
            </p:cNvSpPr>
            <p:nvPr/>
          </p:nvSpPr>
          <p:spPr bwMode="auto">
            <a:xfrm>
              <a:off x="-758825" y="5095876"/>
              <a:ext cx="617538" cy="252413"/>
            </a:xfrm>
            <a:custGeom>
              <a:avLst/>
              <a:gdLst>
                <a:gd name="T0" fmla="*/ 802 w 2435"/>
                <a:gd name="T1" fmla="*/ 146 h 993"/>
                <a:gd name="T2" fmla="*/ 774 w 2435"/>
                <a:gd name="T3" fmla="*/ 127 h 993"/>
                <a:gd name="T4" fmla="*/ 32 w 2435"/>
                <a:gd name="T5" fmla="*/ 127 h 993"/>
                <a:gd name="T6" fmla="*/ 7 w 2435"/>
                <a:gd name="T7" fmla="*/ 140 h 993"/>
                <a:gd name="T8" fmla="*/ 4 w 2435"/>
                <a:gd name="T9" fmla="*/ 168 h 993"/>
                <a:gd name="T10" fmla="*/ 301 w 2435"/>
                <a:gd name="T11" fmla="*/ 915 h 993"/>
                <a:gd name="T12" fmla="*/ 329 w 2435"/>
                <a:gd name="T13" fmla="*/ 934 h 993"/>
                <a:gd name="T14" fmla="*/ 392 w 2435"/>
                <a:gd name="T15" fmla="*/ 934 h 993"/>
                <a:gd name="T16" fmla="*/ 369 w 2435"/>
                <a:gd name="T17" fmla="*/ 963 h 993"/>
                <a:gd name="T18" fmla="*/ 399 w 2435"/>
                <a:gd name="T19" fmla="*/ 993 h 993"/>
                <a:gd name="T20" fmla="*/ 1564 w 2435"/>
                <a:gd name="T21" fmla="*/ 993 h 993"/>
                <a:gd name="T22" fmla="*/ 1594 w 2435"/>
                <a:gd name="T23" fmla="*/ 963 h 993"/>
                <a:gd name="T24" fmla="*/ 1564 w 2435"/>
                <a:gd name="T25" fmla="*/ 933 h 993"/>
                <a:gd name="T26" fmla="*/ 1079 w 2435"/>
                <a:gd name="T27" fmla="*/ 933 h 993"/>
                <a:gd name="T28" fmla="*/ 1096 w 2435"/>
                <a:gd name="T29" fmla="*/ 921 h 993"/>
                <a:gd name="T30" fmla="*/ 1099 w 2435"/>
                <a:gd name="T31" fmla="*/ 893 h 993"/>
                <a:gd name="T32" fmla="*/ 1067 w 2435"/>
                <a:gd name="T33" fmla="*/ 814 h 993"/>
                <a:gd name="T34" fmla="*/ 1404 w 2435"/>
                <a:gd name="T35" fmla="*/ 810 h 993"/>
                <a:gd name="T36" fmla="*/ 1548 w 2435"/>
                <a:gd name="T37" fmla="*/ 751 h 993"/>
                <a:gd name="T38" fmla="*/ 1714 w 2435"/>
                <a:gd name="T39" fmla="*/ 592 h 993"/>
                <a:gd name="T40" fmla="*/ 1714 w 2435"/>
                <a:gd name="T41" fmla="*/ 989 h 993"/>
                <a:gd name="T42" fmla="*/ 2435 w 2435"/>
                <a:gd name="T43" fmla="*/ 989 h 993"/>
                <a:gd name="T44" fmla="*/ 2435 w 2435"/>
                <a:gd name="T45" fmla="*/ 306 h 993"/>
                <a:gd name="T46" fmla="*/ 2129 w 2435"/>
                <a:gd name="T47" fmla="*/ 0 h 993"/>
                <a:gd name="T48" fmla="*/ 2020 w 2435"/>
                <a:gd name="T49" fmla="*/ 0 h 993"/>
                <a:gd name="T50" fmla="*/ 1783 w 2435"/>
                <a:gd name="T51" fmla="*/ 113 h 993"/>
                <a:gd name="T52" fmla="*/ 1367 w 2435"/>
                <a:gd name="T53" fmla="*/ 546 h 993"/>
                <a:gd name="T54" fmla="*/ 971 w 2435"/>
                <a:gd name="T55" fmla="*/ 573 h 993"/>
                <a:gd name="T56" fmla="*/ 802 w 2435"/>
                <a:gd name="T57" fmla="*/ 146 h 993"/>
                <a:gd name="T58" fmla="*/ 1026 w 2435"/>
                <a:gd name="T59" fmla="*/ 874 h 993"/>
                <a:gd name="T60" fmla="*/ 349 w 2435"/>
                <a:gd name="T61" fmla="*/ 874 h 993"/>
                <a:gd name="T62" fmla="*/ 76 w 2435"/>
                <a:gd name="T63" fmla="*/ 187 h 993"/>
                <a:gd name="T64" fmla="*/ 753 w 2435"/>
                <a:gd name="T65" fmla="*/ 187 h 993"/>
                <a:gd name="T66" fmla="*/ 909 w 2435"/>
                <a:gd name="T67" fmla="*/ 578 h 993"/>
                <a:gd name="T68" fmla="*/ 840 w 2435"/>
                <a:gd name="T69" fmla="*/ 582 h 993"/>
                <a:gd name="T70" fmla="*/ 726 w 2435"/>
                <a:gd name="T71" fmla="*/ 704 h 993"/>
                <a:gd name="T72" fmla="*/ 848 w 2435"/>
                <a:gd name="T73" fmla="*/ 818 h 993"/>
                <a:gd name="T74" fmla="*/ 1003 w 2435"/>
                <a:gd name="T75" fmla="*/ 815 h 993"/>
                <a:gd name="T76" fmla="*/ 1026 w 2435"/>
                <a:gd name="T77" fmla="*/ 87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35" h="993">
                  <a:moveTo>
                    <a:pt x="802" y="146"/>
                  </a:moveTo>
                  <a:cubicBezTo>
                    <a:pt x="797" y="134"/>
                    <a:pt x="786" y="127"/>
                    <a:pt x="774" y="127"/>
                  </a:cubicBezTo>
                  <a:cubicBezTo>
                    <a:pt x="32" y="127"/>
                    <a:pt x="32" y="127"/>
                    <a:pt x="32" y="127"/>
                  </a:cubicBezTo>
                  <a:cubicBezTo>
                    <a:pt x="22" y="127"/>
                    <a:pt x="12" y="132"/>
                    <a:pt x="7" y="140"/>
                  </a:cubicBezTo>
                  <a:cubicBezTo>
                    <a:pt x="1" y="148"/>
                    <a:pt x="0" y="159"/>
                    <a:pt x="4" y="168"/>
                  </a:cubicBezTo>
                  <a:cubicBezTo>
                    <a:pt x="301" y="915"/>
                    <a:pt x="301" y="915"/>
                    <a:pt x="301" y="915"/>
                  </a:cubicBezTo>
                  <a:cubicBezTo>
                    <a:pt x="305" y="926"/>
                    <a:pt x="316" y="934"/>
                    <a:pt x="329" y="934"/>
                  </a:cubicBezTo>
                  <a:cubicBezTo>
                    <a:pt x="392" y="934"/>
                    <a:pt x="392" y="934"/>
                    <a:pt x="392" y="934"/>
                  </a:cubicBezTo>
                  <a:cubicBezTo>
                    <a:pt x="379" y="937"/>
                    <a:pt x="369" y="949"/>
                    <a:pt x="369" y="963"/>
                  </a:cubicBezTo>
                  <a:cubicBezTo>
                    <a:pt x="369" y="979"/>
                    <a:pt x="383" y="993"/>
                    <a:pt x="399" y="993"/>
                  </a:cubicBezTo>
                  <a:cubicBezTo>
                    <a:pt x="1564" y="993"/>
                    <a:pt x="1564" y="993"/>
                    <a:pt x="1564" y="993"/>
                  </a:cubicBezTo>
                  <a:cubicBezTo>
                    <a:pt x="1581" y="993"/>
                    <a:pt x="1594" y="979"/>
                    <a:pt x="1594" y="963"/>
                  </a:cubicBezTo>
                  <a:cubicBezTo>
                    <a:pt x="1594" y="946"/>
                    <a:pt x="1581" y="933"/>
                    <a:pt x="1564" y="933"/>
                  </a:cubicBezTo>
                  <a:cubicBezTo>
                    <a:pt x="1079" y="933"/>
                    <a:pt x="1079" y="933"/>
                    <a:pt x="1079" y="933"/>
                  </a:cubicBezTo>
                  <a:cubicBezTo>
                    <a:pt x="1085" y="931"/>
                    <a:pt x="1091" y="927"/>
                    <a:pt x="1096" y="921"/>
                  </a:cubicBezTo>
                  <a:cubicBezTo>
                    <a:pt x="1101" y="913"/>
                    <a:pt x="1102" y="902"/>
                    <a:pt x="1099" y="893"/>
                  </a:cubicBezTo>
                  <a:cubicBezTo>
                    <a:pt x="1067" y="814"/>
                    <a:pt x="1067" y="814"/>
                    <a:pt x="1067" y="814"/>
                  </a:cubicBezTo>
                  <a:cubicBezTo>
                    <a:pt x="1404" y="810"/>
                    <a:pt x="1404" y="810"/>
                    <a:pt x="1404" y="810"/>
                  </a:cubicBezTo>
                  <a:cubicBezTo>
                    <a:pt x="1457" y="809"/>
                    <a:pt x="1509" y="788"/>
                    <a:pt x="1548" y="751"/>
                  </a:cubicBezTo>
                  <a:cubicBezTo>
                    <a:pt x="1714" y="592"/>
                    <a:pt x="1714" y="592"/>
                    <a:pt x="1714" y="592"/>
                  </a:cubicBezTo>
                  <a:cubicBezTo>
                    <a:pt x="1714" y="989"/>
                    <a:pt x="1714" y="989"/>
                    <a:pt x="1714" y="989"/>
                  </a:cubicBezTo>
                  <a:cubicBezTo>
                    <a:pt x="2435" y="989"/>
                    <a:pt x="2435" y="989"/>
                    <a:pt x="2435" y="989"/>
                  </a:cubicBezTo>
                  <a:cubicBezTo>
                    <a:pt x="2435" y="306"/>
                    <a:pt x="2435" y="306"/>
                    <a:pt x="2435" y="306"/>
                  </a:cubicBezTo>
                  <a:cubicBezTo>
                    <a:pt x="2435" y="137"/>
                    <a:pt x="2298" y="0"/>
                    <a:pt x="2129" y="0"/>
                  </a:cubicBezTo>
                  <a:cubicBezTo>
                    <a:pt x="2020" y="0"/>
                    <a:pt x="2020" y="0"/>
                    <a:pt x="2020" y="0"/>
                  </a:cubicBezTo>
                  <a:cubicBezTo>
                    <a:pt x="1924" y="0"/>
                    <a:pt x="1839" y="44"/>
                    <a:pt x="1783" y="113"/>
                  </a:cubicBezTo>
                  <a:cubicBezTo>
                    <a:pt x="1367" y="546"/>
                    <a:pt x="1367" y="546"/>
                    <a:pt x="1367" y="546"/>
                  </a:cubicBezTo>
                  <a:cubicBezTo>
                    <a:pt x="971" y="573"/>
                    <a:pt x="971" y="573"/>
                    <a:pt x="971" y="573"/>
                  </a:cubicBezTo>
                  <a:lnTo>
                    <a:pt x="802" y="146"/>
                  </a:lnTo>
                  <a:close/>
                  <a:moveTo>
                    <a:pt x="1026" y="874"/>
                  </a:moveTo>
                  <a:cubicBezTo>
                    <a:pt x="349" y="874"/>
                    <a:pt x="349" y="874"/>
                    <a:pt x="349" y="874"/>
                  </a:cubicBezTo>
                  <a:cubicBezTo>
                    <a:pt x="76" y="187"/>
                    <a:pt x="76" y="187"/>
                    <a:pt x="76" y="187"/>
                  </a:cubicBezTo>
                  <a:cubicBezTo>
                    <a:pt x="753" y="187"/>
                    <a:pt x="753" y="187"/>
                    <a:pt x="753" y="187"/>
                  </a:cubicBezTo>
                  <a:cubicBezTo>
                    <a:pt x="909" y="578"/>
                    <a:pt x="909" y="578"/>
                    <a:pt x="909" y="578"/>
                  </a:cubicBezTo>
                  <a:cubicBezTo>
                    <a:pt x="840" y="582"/>
                    <a:pt x="840" y="582"/>
                    <a:pt x="840" y="582"/>
                  </a:cubicBezTo>
                  <a:cubicBezTo>
                    <a:pt x="775" y="585"/>
                    <a:pt x="724" y="639"/>
                    <a:pt x="726" y="704"/>
                  </a:cubicBezTo>
                  <a:cubicBezTo>
                    <a:pt x="728" y="769"/>
                    <a:pt x="783" y="820"/>
                    <a:pt x="848" y="818"/>
                  </a:cubicBezTo>
                  <a:cubicBezTo>
                    <a:pt x="1003" y="815"/>
                    <a:pt x="1003" y="815"/>
                    <a:pt x="1003" y="815"/>
                  </a:cubicBezTo>
                  <a:lnTo>
                    <a:pt x="1026" y="8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261" name="Oval 146">
              <a:extLst>
                <a:ext uri="{FF2B5EF4-FFF2-40B4-BE49-F238E27FC236}">
                  <a16:creationId xmlns:a16="http://schemas.microsoft.com/office/drawing/2014/main" id="{52B6856D-B3FD-4301-A376-A4155518E029}"/>
                </a:ext>
              </a:extLst>
            </p:cNvPr>
            <p:cNvSpPr>
              <a:spLocks noChangeArrowheads="1"/>
            </p:cNvSpPr>
            <p:nvPr/>
          </p:nvSpPr>
          <p:spPr bwMode="auto">
            <a:xfrm>
              <a:off x="-307975" y="4937126"/>
              <a:ext cx="150813" cy="150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grpSp>
      <p:sp>
        <p:nvSpPr>
          <p:cNvPr id="262" name="テキスト ボックス 261">
            <a:extLst>
              <a:ext uri="{FF2B5EF4-FFF2-40B4-BE49-F238E27FC236}">
                <a16:creationId xmlns:a16="http://schemas.microsoft.com/office/drawing/2014/main" id="{B7F17B8A-578A-4AE3-870C-6674C4BE31C2}"/>
              </a:ext>
            </a:extLst>
          </p:cNvPr>
          <p:cNvSpPr txBox="1"/>
          <p:nvPr/>
        </p:nvSpPr>
        <p:spPr>
          <a:xfrm>
            <a:off x="3305037" y="2645401"/>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自宅</a:t>
            </a:r>
          </a:p>
        </p:txBody>
      </p:sp>
      <p:grpSp>
        <p:nvGrpSpPr>
          <p:cNvPr id="263" name="グループ化 262">
            <a:extLst>
              <a:ext uri="{FF2B5EF4-FFF2-40B4-BE49-F238E27FC236}">
                <a16:creationId xmlns:a16="http://schemas.microsoft.com/office/drawing/2014/main" id="{78655445-E2A2-4A06-B8D0-7E21A1D9CAD7}"/>
              </a:ext>
            </a:extLst>
          </p:cNvPr>
          <p:cNvGrpSpPr/>
          <p:nvPr/>
        </p:nvGrpSpPr>
        <p:grpSpPr>
          <a:xfrm>
            <a:off x="3645249" y="3114563"/>
            <a:ext cx="512087" cy="681060"/>
            <a:chOff x="14222413" y="-2103438"/>
            <a:chExt cx="1747838" cy="2359026"/>
          </a:xfrm>
        </p:grpSpPr>
        <p:sp>
          <p:nvSpPr>
            <p:cNvPr id="264" name="Freeform 19">
              <a:extLst>
                <a:ext uri="{FF2B5EF4-FFF2-40B4-BE49-F238E27FC236}">
                  <a16:creationId xmlns:a16="http://schemas.microsoft.com/office/drawing/2014/main" id="{E2457BE0-6360-418E-9DDD-D98E6D442330}"/>
                </a:ext>
              </a:extLst>
            </p:cNvPr>
            <p:cNvSpPr>
              <a:spLocks noEditPoints="1"/>
            </p:cNvSpPr>
            <p:nvPr/>
          </p:nvSpPr>
          <p:spPr bwMode="auto">
            <a:xfrm>
              <a:off x="14222413" y="-2103438"/>
              <a:ext cx="1747838" cy="2359026"/>
            </a:xfrm>
            <a:custGeom>
              <a:avLst/>
              <a:gdLst>
                <a:gd name="T0" fmla="*/ 1742 w 2853"/>
                <a:gd name="T1" fmla="*/ 0 h 3850"/>
                <a:gd name="T2" fmla="*/ 649 w 2853"/>
                <a:gd name="T3" fmla="*/ 1312 h 3850"/>
                <a:gd name="T4" fmla="*/ 190 w 2853"/>
                <a:gd name="T5" fmla="*/ 1456 h 3850"/>
                <a:gd name="T6" fmla="*/ 0 w 2853"/>
                <a:gd name="T7" fmla="*/ 3850 h 3850"/>
                <a:gd name="T8" fmla="*/ 696 w 2853"/>
                <a:gd name="T9" fmla="*/ 3537 h 3850"/>
                <a:gd name="T10" fmla="*/ 1075 w 2853"/>
                <a:gd name="T11" fmla="*/ 3850 h 3850"/>
                <a:gd name="T12" fmla="*/ 1771 w 2853"/>
                <a:gd name="T13" fmla="*/ 2222 h 3850"/>
                <a:gd name="T14" fmla="*/ 208 w 2853"/>
                <a:gd name="T15" fmla="*/ 1763 h 3850"/>
                <a:gd name="T16" fmla="*/ 1023 w 2853"/>
                <a:gd name="T17" fmla="*/ 1958 h 3850"/>
                <a:gd name="T18" fmla="*/ 208 w 2853"/>
                <a:gd name="T19" fmla="*/ 1763 h 3850"/>
                <a:gd name="T20" fmla="*/ 1551 w 2853"/>
                <a:gd name="T21" fmla="*/ 3246 h 3850"/>
                <a:gd name="T22" fmla="*/ 208 w 2853"/>
                <a:gd name="T23" fmla="*/ 3052 h 3850"/>
                <a:gd name="T24" fmla="*/ 1551 w 2853"/>
                <a:gd name="T25" fmla="*/ 3197 h 3850"/>
                <a:gd name="T26" fmla="*/ 1551 w 2853"/>
                <a:gd name="T27" fmla="*/ 2817 h 3850"/>
                <a:gd name="T28" fmla="*/ 208 w 2853"/>
                <a:gd name="T29" fmla="*/ 2623 h 3850"/>
                <a:gd name="T30" fmla="*/ 1551 w 2853"/>
                <a:gd name="T31" fmla="*/ 2768 h 3850"/>
                <a:gd name="T32" fmla="*/ 208 w 2853"/>
                <a:gd name="T33" fmla="*/ 2387 h 3850"/>
                <a:gd name="T34" fmla="*/ 1488 w 2853"/>
                <a:gd name="T35" fmla="*/ 2193 h 3850"/>
                <a:gd name="T36" fmla="*/ 1551 w 2853"/>
                <a:gd name="T37" fmla="*/ 2338 h 3850"/>
                <a:gd name="T38" fmla="*/ 1771 w 2853"/>
                <a:gd name="T39" fmla="*/ 2107 h 3850"/>
                <a:gd name="T40" fmla="*/ 1742 w 2853"/>
                <a:gd name="T41" fmla="*/ 2108 h 3850"/>
                <a:gd name="T42" fmla="*/ 1683 w 2853"/>
                <a:gd name="T43" fmla="*/ 2106 h 3850"/>
                <a:gd name="T44" fmla="*/ 1637 w 2853"/>
                <a:gd name="T45" fmla="*/ 2103 h 3850"/>
                <a:gd name="T46" fmla="*/ 1581 w 2853"/>
                <a:gd name="T47" fmla="*/ 2095 h 3850"/>
                <a:gd name="T48" fmla="*/ 1535 w 2853"/>
                <a:gd name="T49" fmla="*/ 2086 h 3850"/>
                <a:gd name="T50" fmla="*/ 1480 w 2853"/>
                <a:gd name="T51" fmla="*/ 2073 h 3850"/>
                <a:gd name="T52" fmla="*/ 1436 w 2853"/>
                <a:gd name="T53" fmla="*/ 2060 h 3850"/>
                <a:gd name="T54" fmla="*/ 1380 w 2853"/>
                <a:gd name="T55" fmla="*/ 2040 h 3850"/>
                <a:gd name="T56" fmla="*/ 1340 w 2853"/>
                <a:gd name="T57" fmla="*/ 2024 h 3850"/>
                <a:gd name="T58" fmla="*/ 1250 w 2853"/>
                <a:gd name="T59" fmla="*/ 1978 h 3850"/>
                <a:gd name="T60" fmla="*/ 1216 w 2853"/>
                <a:gd name="T61" fmla="*/ 1958 h 3850"/>
                <a:gd name="T62" fmla="*/ 988 w 2853"/>
                <a:gd name="T63" fmla="*/ 1763 h 3850"/>
                <a:gd name="T64" fmla="*/ 880 w 2853"/>
                <a:gd name="T65" fmla="*/ 1612 h 3850"/>
                <a:gd name="T66" fmla="*/ 850 w 2853"/>
                <a:gd name="T67" fmla="*/ 1557 h 3850"/>
                <a:gd name="T68" fmla="*/ 801 w 2853"/>
                <a:gd name="T69" fmla="*/ 1442 h 3850"/>
                <a:gd name="T70" fmla="*/ 783 w 2853"/>
                <a:gd name="T71" fmla="*/ 1385 h 3850"/>
                <a:gd name="T72" fmla="*/ 765 w 2853"/>
                <a:gd name="T73" fmla="*/ 1312 h 3850"/>
                <a:gd name="T74" fmla="*/ 745 w 2853"/>
                <a:gd name="T75" fmla="*/ 1111 h 3850"/>
                <a:gd name="T76" fmla="*/ 2739 w 2853"/>
                <a:gd name="T77" fmla="*/ 1111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53" h="3850">
                  <a:moveTo>
                    <a:pt x="2853" y="1111"/>
                  </a:moveTo>
                  <a:cubicBezTo>
                    <a:pt x="2853" y="498"/>
                    <a:pt x="2355" y="0"/>
                    <a:pt x="1742" y="0"/>
                  </a:cubicBezTo>
                  <a:cubicBezTo>
                    <a:pt x="1129" y="0"/>
                    <a:pt x="630" y="498"/>
                    <a:pt x="630" y="1111"/>
                  </a:cubicBezTo>
                  <a:cubicBezTo>
                    <a:pt x="630" y="1180"/>
                    <a:pt x="637" y="1247"/>
                    <a:pt x="649" y="1312"/>
                  </a:cubicBezTo>
                  <a:cubicBezTo>
                    <a:pt x="190" y="1312"/>
                    <a:pt x="190" y="1312"/>
                    <a:pt x="190" y="1312"/>
                  </a:cubicBezTo>
                  <a:cubicBezTo>
                    <a:pt x="190" y="1456"/>
                    <a:pt x="190" y="1456"/>
                    <a:pt x="190" y="1456"/>
                  </a:cubicBezTo>
                  <a:cubicBezTo>
                    <a:pt x="0" y="1456"/>
                    <a:pt x="0" y="1456"/>
                    <a:pt x="0" y="1456"/>
                  </a:cubicBezTo>
                  <a:cubicBezTo>
                    <a:pt x="0" y="3850"/>
                    <a:pt x="0" y="3850"/>
                    <a:pt x="0" y="3850"/>
                  </a:cubicBezTo>
                  <a:cubicBezTo>
                    <a:pt x="696" y="3850"/>
                    <a:pt x="696" y="3850"/>
                    <a:pt x="696" y="3850"/>
                  </a:cubicBezTo>
                  <a:cubicBezTo>
                    <a:pt x="696" y="3537"/>
                    <a:pt x="696" y="3537"/>
                    <a:pt x="696" y="3537"/>
                  </a:cubicBezTo>
                  <a:cubicBezTo>
                    <a:pt x="1075" y="3537"/>
                    <a:pt x="1075" y="3537"/>
                    <a:pt x="1075" y="3537"/>
                  </a:cubicBezTo>
                  <a:cubicBezTo>
                    <a:pt x="1075" y="3850"/>
                    <a:pt x="1075" y="3850"/>
                    <a:pt x="1075" y="3850"/>
                  </a:cubicBezTo>
                  <a:cubicBezTo>
                    <a:pt x="1771" y="3850"/>
                    <a:pt x="1771" y="3850"/>
                    <a:pt x="1771" y="3850"/>
                  </a:cubicBezTo>
                  <a:cubicBezTo>
                    <a:pt x="1771" y="2222"/>
                    <a:pt x="1771" y="2222"/>
                    <a:pt x="1771" y="2222"/>
                  </a:cubicBezTo>
                  <a:cubicBezTo>
                    <a:pt x="2370" y="2206"/>
                    <a:pt x="2853" y="1714"/>
                    <a:pt x="2853" y="1111"/>
                  </a:cubicBezTo>
                  <a:close/>
                  <a:moveTo>
                    <a:pt x="208" y="1763"/>
                  </a:moveTo>
                  <a:cubicBezTo>
                    <a:pt x="842" y="1763"/>
                    <a:pt x="842" y="1763"/>
                    <a:pt x="842" y="1763"/>
                  </a:cubicBezTo>
                  <a:cubicBezTo>
                    <a:pt x="895" y="1835"/>
                    <a:pt x="955" y="1900"/>
                    <a:pt x="1023" y="1958"/>
                  </a:cubicBezTo>
                  <a:cubicBezTo>
                    <a:pt x="208" y="1958"/>
                    <a:pt x="208" y="1958"/>
                    <a:pt x="208" y="1958"/>
                  </a:cubicBezTo>
                  <a:lnTo>
                    <a:pt x="208" y="1763"/>
                  </a:lnTo>
                  <a:close/>
                  <a:moveTo>
                    <a:pt x="1551" y="3197"/>
                  </a:moveTo>
                  <a:cubicBezTo>
                    <a:pt x="1551" y="3246"/>
                    <a:pt x="1551" y="3246"/>
                    <a:pt x="1551" y="3246"/>
                  </a:cubicBezTo>
                  <a:cubicBezTo>
                    <a:pt x="208" y="3246"/>
                    <a:pt x="208" y="3246"/>
                    <a:pt x="208" y="3246"/>
                  </a:cubicBezTo>
                  <a:cubicBezTo>
                    <a:pt x="208" y="3052"/>
                    <a:pt x="208" y="3052"/>
                    <a:pt x="208" y="3052"/>
                  </a:cubicBezTo>
                  <a:cubicBezTo>
                    <a:pt x="1551" y="3052"/>
                    <a:pt x="1551" y="3052"/>
                    <a:pt x="1551" y="3052"/>
                  </a:cubicBezTo>
                  <a:lnTo>
                    <a:pt x="1551" y="3197"/>
                  </a:lnTo>
                  <a:close/>
                  <a:moveTo>
                    <a:pt x="1551" y="2768"/>
                  </a:moveTo>
                  <a:cubicBezTo>
                    <a:pt x="1551" y="2817"/>
                    <a:pt x="1551" y="2817"/>
                    <a:pt x="1551" y="2817"/>
                  </a:cubicBezTo>
                  <a:cubicBezTo>
                    <a:pt x="208" y="2817"/>
                    <a:pt x="208" y="2817"/>
                    <a:pt x="208" y="2817"/>
                  </a:cubicBezTo>
                  <a:cubicBezTo>
                    <a:pt x="208" y="2623"/>
                    <a:pt x="208" y="2623"/>
                    <a:pt x="208" y="2623"/>
                  </a:cubicBezTo>
                  <a:cubicBezTo>
                    <a:pt x="1551" y="2623"/>
                    <a:pt x="1551" y="2623"/>
                    <a:pt x="1551" y="2623"/>
                  </a:cubicBezTo>
                  <a:lnTo>
                    <a:pt x="1551" y="2768"/>
                  </a:lnTo>
                  <a:close/>
                  <a:moveTo>
                    <a:pt x="1551" y="2387"/>
                  </a:moveTo>
                  <a:cubicBezTo>
                    <a:pt x="208" y="2387"/>
                    <a:pt x="208" y="2387"/>
                    <a:pt x="208" y="2387"/>
                  </a:cubicBezTo>
                  <a:cubicBezTo>
                    <a:pt x="208" y="2193"/>
                    <a:pt x="208" y="2193"/>
                    <a:pt x="208" y="2193"/>
                  </a:cubicBezTo>
                  <a:cubicBezTo>
                    <a:pt x="1488" y="2193"/>
                    <a:pt x="1488" y="2193"/>
                    <a:pt x="1488" y="2193"/>
                  </a:cubicBezTo>
                  <a:cubicBezTo>
                    <a:pt x="1509" y="2198"/>
                    <a:pt x="1530" y="2202"/>
                    <a:pt x="1551" y="2206"/>
                  </a:cubicBezTo>
                  <a:cubicBezTo>
                    <a:pt x="1551" y="2338"/>
                    <a:pt x="1551" y="2338"/>
                    <a:pt x="1551" y="2338"/>
                  </a:cubicBezTo>
                  <a:lnTo>
                    <a:pt x="1551" y="2387"/>
                  </a:lnTo>
                  <a:close/>
                  <a:moveTo>
                    <a:pt x="1771" y="2107"/>
                  </a:moveTo>
                  <a:cubicBezTo>
                    <a:pt x="1771" y="2107"/>
                    <a:pt x="1771" y="2107"/>
                    <a:pt x="1771" y="2107"/>
                  </a:cubicBezTo>
                  <a:cubicBezTo>
                    <a:pt x="1761" y="2108"/>
                    <a:pt x="1751" y="2108"/>
                    <a:pt x="1742" y="2108"/>
                  </a:cubicBezTo>
                  <a:cubicBezTo>
                    <a:pt x="1726" y="2108"/>
                    <a:pt x="1711" y="2108"/>
                    <a:pt x="1696" y="2107"/>
                  </a:cubicBezTo>
                  <a:cubicBezTo>
                    <a:pt x="1692" y="2107"/>
                    <a:pt x="1688" y="2106"/>
                    <a:pt x="1683" y="2106"/>
                  </a:cubicBezTo>
                  <a:cubicBezTo>
                    <a:pt x="1671" y="2105"/>
                    <a:pt x="1659" y="2105"/>
                    <a:pt x="1647" y="2103"/>
                  </a:cubicBezTo>
                  <a:cubicBezTo>
                    <a:pt x="1644" y="2103"/>
                    <a:pt x="1640" y="2103"/>
                    <a:pt x="1637" y="2103"/>
                  </a:cubicBezTo>
                  <a:cubicBezTo>
                    <a:pt x="1623" y="2101"/>
                    <a:pt x="1609" y="2099"/>
                    <a:pt x="1595" y="2097"/>
                  </a:cubicBezTo>
                  <a:cubicBezTo>
                    <a:pt x="1590" y="2096"/>
                    <a:pt x="1585" y="2096"/>
                    <a:pt x="1581" y="2095"/>
                  </a:cubicBezTo>
                  <a:cubicBezTo>
                    <a:pt x="1571" y="2093"/>
                    <a:pt x="1561" y="2091"/>
                    <a:pt x="1551" y="2089"/>
                  </a:cubicBezTo>
                  <a:cubicBezTo>
                    <a:pt x="1545" y="2088"/>
                    <a:pt x="1540" y="2088"/>
                    <a:pt x="1535" y="2086"/>
                  </a:cubicBezTo>
                  <a:cubicBezTo>
                    <a:pt x="1522" y="2084"/>
                    <a:pt x="1509" y="2081"/>
                    <a:pt x="1496" y="2077"/>
                  </a:cubicBezTo>
                  <a:cubicBezTo>
                    <a:pt x="1491" y="2076"/>
                    <a:pt x="1485" y="2075"/>
                    <a:pt x="1480" y="2073"/>
                  </a:cubicBezTo>
                  <a:cubicBezTo>
                    <a:pt x="1472" y="2071"/>
                    <a:pt x="1464" y="2069"/>
                    <a:pt x="1456" y="2066"/>
                  </a:cubicBezTo>
                  <a:cubicBezTo>
                    <a:pt x="1449" y="2064"/>
                    <a:pt x="1443" y="2062"/>
                    <a:pt x="1436" y="2060"/>
                  </a:cubicBezTo>
                  <a:cubicBezTo>
                    <a:pt x="1429" y="2058"/>
                    <a:pt x="1422" y="2055"/>
                    <a:pt x="1415" y="2053"/>
                  </a:cubicBezTo>
                  <a:cubicBezTo>
                    <a:pt x="1403" y="2049"/>
                    <a:pt x="1392" y="2045"/>
                    <a:pt x="1380" y="2040"/>
                  </a:cubicBezTo>
                  <a:cubicBezTo>
                    <a:pt x="1375" y="2038"/>
                    <a:pt x="1369" y="2036"/>
                    <a:pt x="1363" y="2034"/>
                  </a:cubicBezTo>
                  <a:cubicBezTo>
                    <a:pt x="1356" y="2030"/>
                    <a:pt x="1348" y="2027"/>
                    <a:pt x="1340" y="2024"/>
                  </a:cubicBezTo>
                  <a:cubicBezTo>
                    <a:pt x="1336" y="2022"/>
                    <a:pt x="1332" y="2020"/>
                    <a:pt x="1327" y="2018"/>
                  </a:cubicBezTo>
                  <a:cubicBezTo>
                    <a:pt x="1301" y="2006"/>
                    <a:pt x="1275" y="1992"/>
                    <a:pt x="1250" y="1978"/>
                  </a:cubicBezTo>
                  <a:cubicBezTo>
                    <a:pt x="1247" y="1976"/>
                    <a:pt x="1243" y="1974"/>
                    <a:pt x="1240" y="1973"/>
                  </a:cubicBezTo>
                  <a:cubicBezTo>
                    <a:pt x="1232" y="1968"/>
                    <a:pt x="1224" y="1963"/>
                    <a:pt x="1216" y="1958"/>
                  </a:cubicBezTo>
                  <a:cubicBezTo>
                    <a:pt x="1216" y="1958"/>
                    <a:pt x="1216" y="1958"/>
                    <a:pt x="1216" y="1958"/>
                  </a:cubicBezTo>
                  <a:cubicBezTo>
                    <a:pt x="1130" y="1905"/>
                    <a:pt x="1054" y="1839"/>
                    <a:pt x="988" y="1763"/>
                  </a:cubicBezTo>
                  <a:cubicBezTo>
                    <a:pt x="988" y="1763"/>
                    <a:pt x="988" y="1763"/>
                    <a:pt x="988" y="1763"/>
                  </a:cubicBezTo>
                  <a:cubicBezTo>
                    <a:pt x="947" y="1716"/>
                    <a:pt x="911" y="1666"/>
                    <a:pt x="880" y="1612"/>
                  </a:cubicBezTo>
                  <a:cubicBezTo>
                    <a:pt x="879" y="1610"/>
                    <a:pt x="878" y="1608"/>
                    <a:pt x="877" y="1607"/>
                  </a:cubicBezTo>
                  <a:cubicBezTo>
                    <a:pt x="868" y="1591"/>
                    <a:pt x="859" y="1574"/>
                    <a:pt x="850" y="1557"/>
                  </a:cubicBezTo>
                  <a:cubicBezTo>
                    <a:pt x="849" y="1556"/>
                    <a:pt x="849" y="1554"/>
                    <a:pt x="848" y="1552"/>
                  </a:cubicBezTo>
                  <a:cubicBezTo>
                    <a:pt x="830" y="1517"/>
                    <a:pt x="815" y="1480"/>
                    <a:pt x="801" y="1442"/>
                  </a:cubicBezTo>
                  <a:cubicBezTo>
                    <a:pt x="800" y="1437"/>
                    <a:pt x="798" y="1432"/>
                    <a:pt x="796" y="1428"/>
                  </a:cubicBezTo>
                  <a:cubicBezTo>
                    <a:pt x="792" y="1414"/>
                    <a:pt x="787" y="1399"/>
                    <a:pt x="783" y="1385"/>
                  </a:cubicBezTo>
                  <a:cubicBezTo>
                    <a:pt x="782" y="1380"/>
                    <a:pt x="780" y="1375"/>
                    <a:pt x="779" y="1369"/>
                  </a:cubicBezTo>
                  <a:cubicBezTo>
                    <a:pt x="774" y="1350"/>
                    <a:pt x="769" y="1331"/>
                    <a:pt x="765" y="1312"/>
                  </a:cubicBezTo>
                  <a:cubicBezTo>
                    <a:pt x="765" y="1312"/>
                    <a:pt x="765" y="1312"/>
                    <a:pt x="765" y="1312"/>
                  </a:cubicBezTo>
                  <a:cubicBezTo>
                    <a:pt x="752" y="1247"/>
                    <a:pt x="745" y="1180"/>
                    <a:pt x="745" y="1111"/>
                  </a:cubicBezTo>
                  <a:cubicBezTo>
                    <a:pt x="745" y="560"/>
                    <a:pt x="1191" y="114"/>
                    <a:pt x="1742" y="114"/>
                  </a:cubicBezTo>
                  <a:cubicBezTo>
                    <a:pt x="2292" y="114"/>
                    <a:pt x="2739" y="560"/>
                    <a:pt x="2739" y="1111"/>
                  </a:cubicBezTo>
                  <a:cubicBezTo>
                    <a:pt x="2739" y="1652"/>
                    <a:pt x="2308" y="2092"/>
                    <a:pt x="1771" y="21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65" name="Freeform 20">
              <a:extLst>
                <a:ext uri="{FF2B5EF4-FFF2-40B4-BE49-F238E27FC236}">
                  <a16:creationId xmlns:a16="http://schemas.microsoft.com/office/drawing/2014/main" id="{559B6E6B-8C5E-4650-BD89-E806331B99AE}"/>
                </a:ext>
              </a:extLst>
            </p:cNvPr>
            <p:cNvSpPr>
              <a:spLocks/>
            </p:cNvSpPr>
            <p:nvPr/>
          </p:nvSpPr>
          <p:spPr bwMode="auto">
            <a:xfrm>
              <a:off x="14912975" y="-1554163"/>
              <a:ext cx="104775" cy="39688"/>
            </a:xfrm>
            <a:custGeom>
              <a:avLst/>
              <a:gdLst>
                <a:gd name="T0" fmla="*/ 8 w 169"/>
                <a:gd name="T1" fmla="*/ 32 h 67"/>
                <a:gd name="T2" fmla="*/ 8 w 169"/>
                <a:gd name="T3" fmla="*/ 59 h 67"/>
                <a:gd name="T4" fmla="*/ 21 w 169"/>
                <a:gd name="T5" fmla="*/ 65 h 67"/>
                <a:gd name="T6" fmla="*/ 35 w 169"/>
                <a:gd name="T7" fmla="*/ 59 h 67"/>
                <a:gd name="T8" fmla="*/ 85 w 169"/>
                <a:gd name="T9" fmla="*/ 39 h 67"/>
                <a:gd name="T10" fmla="*/ 134 w 169"/>
                <a:gd name="T11" fmla="*/ 59 h 67"/>
                <a:gd name="T12" fmla="*/ 161 w 169"/>
                <a:gd name="T13" fmla="*/ 59 h 67"/>
                <a:gd name="T14" fmla="*/ 161 w 169"/>
                <a:gd name="T15" fmla="*/ 32 h 67"/>
                <a:gd name="T16" fmla="*/ 85 w 169"/>
                <a:gd name="T17" fmla="*/ 0 h 67"/>
                <a:gd name="T18" fmla="*/ 8 w 169"/>
                <a:gd name="T19"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67">
                  <a:moveTo>
                    <a:pt x="8" y="32"/>
                  </a:moveTo>
                  <a:cubicBezTo>
                    <a:pt x="0" y="40"/>
                    <a:pt x="0" y="52"/>
                    <a:pt x="8" y="59"/>
                  </a:cubicBezTo>
                  <a:cubicBezTo>
                    <a:pt x="12" y="63"/>
                    <a:pt x="16" y="65"/>
                    <a:pt x="21" y="65"/>
                  </a:cubicBezTo>
                  <a:cubicBezTo>
                    <a:pt x="26" y="65"/>
                    <a:pt x="31" y="63"/>
                    <a:pt x="35" y="59"/>
                  </a:cubicBezTo>
                  <a:cubicBezTo>
                    <a:pt x="48" y="46"/>
                    <a:pt x="66" y="39"/>
                    <a:pt x="85" y="39"/>
                  </a:cubicBezTo>
                  <a:cubicBezTo>
                    <a:pt x="103" y="39"/>
                    <a:pt x="121" y="46"/>
                    <a:pt x="134" y="59"/>
                  </a:cubicBezTo>
                  <a:cubicBezTo>
                    <a:pt x="142" y="67"/>
                    <a:pt x="154" y="67"/>
                    <a:pt x="161" y="59"/>
                  </a:cubicBezTo>
                  <a:cubicBezTo>
                    <a:pt x="169" y="52"/>
                    <a:pt x="169" y="40"/>
                    <a:pt x="161" y="32"/>
                  </a:cubicBezTo>
                  <a:cubicBezTo>
                    <a:pt x="141" y="11"/>
                    <a:pt x="114" y="0"/>
                    <a:pt x="85" y="0"/>
                  </a:cubicBezTo>
                  <a:cubicBezTo>
                    <a:pt x="56" y="0"/>
                    <a:pt x="28" y="11"/>
                    <a:pt x="8"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66" name="Freeform 21">
              <a:extLst>
                <a:ext uri="{FF2B5EF4-FFF2-40B4-BE49-F238E27FC236}">
                  <a16:creationId xmlns:a16="http://schemas.microsoft.com/office/drawing/2014/main" id="{720C645A-B2D2-4675-9C6E-AE4B61EA86F0}"/>
                </a:ext>
              </a:extLst>
            </p:cNvPr>
            <p:cNvSpPr>
              <a:spLocks/>
            </p:cNvSpPr>
            <p:nvPr/>
          </p:nvSpPr>
          <p:spPr bwMode="auto">
            <a:xfrm>
              <a:off x="14868525" y="-1624013"/>
              <a:ext cx="193675" cy="71438"/>
            </a:xfrm>
            <a:custGeom>
              <a:avLst/>
              <a:gdLst>
                <a:gd name="T0" fmla="*/ 294 w 315"/>
                <a:gd name="T1" fmla="*/ 115 h 117"/>
                <a:gd name="T2" fmla="*/ 308 w 315"/>
                <a:gd name="T3" fmla="*/ 110 h 117"/>
                <a:gd name="T4" fmla="*/ 308 w 315"/>
                <a:gd name="T5" fmla="*/ 82 h 117"/>
                <a:gd name="T6" fmla="*/ 7 w 315"/>
                <a:gd name="T7" fmla="*/ 82 h 117"/>
                <a:gd name="T8" fmla="*/ 7 w 315"/>
                <a:gd name="T9" fmla="*/ 110 h 117"/>
                <a:gd name="T10" fmla="*/ 35 w 315"/>
                <a:gd name="T11" fmla="*/ 110 h 117"/>
                <a:gd name="T12" fmla="*/ 280 w 315"/>
                <a:gd name="T13" fmla="*/ 110 h 117"/>
                <a:gd name="T14" fmla="*/ 294 w 315"/>
                <a:gd name="T15" fmla="*/ 1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17">
                  <a:moveTo>
                    <a:pt x="294" y="115"/>
                  </a:moveTo>
                  <a:cubicBezTo>
                    <a:pt x="299" y="115"/>
                    <a:pt x="304" y="114"/>
                    <a:pt x="308" y="110"/>
                  </a:cubicBezTo>
                  <a:cubicBezTo>
                    <a:pt x="315" y="102"/>
                    <a:pt x="315" y="90"/>
                    <a:pt x="308" y="82"/>
                  </a:cubicBezTo>
                  <a:cubicBezTo>
                    <a:pt x="225" y="0"/>
                    <a:pt x="90" y="0"/>
                    <a:pt x="7" y="82"/>
                  </a:cubicBezTo>
                  <a:cubicBezTo>
                    <a:pt x="0" y="90"/>
                    <a:pt x="0" y="102"/>
                    <a:pt x="7" y="110"/>
                  </a:cubicBezTo>
                  <a:cubicBezTo>
                    <a:pt x="15" y="117"/>
                    <a:pt x="27" y="117"/>
                    <a:pt x="35" y="110"/>
                  </a:cubicBezTo>
                  <a:cubicBezTo>
                    <a:pt x="103" y="42"/>
                    <a:pt x="213" y="42"/>
                    <a:pt x="280" y="110"/>
                  </a:cubicBezTo>
                  <a:cubicBezTo>
                    <a:pt x="284" y="114"/>
                    <a:pt x="289" y="115"/>
                    <a:pt x="294" y="1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67" name="Freeform 22">
              <a:extLst>
                <a:ext uri="{FF2B5EF4-FFF2-40B4-BE49-F238E27FC236}">
                  <a16:creationId xmlns:a16="http://schemas.microsoft.com/office/drawing/2014/main" id="{5EBA97DF-9A73-4C80-A624-9AB42DDE84E6}"/>
                </a:ext>
              </a:extLst>
            </p:cNvPr>
            <p:cNvSpPr>
              <a:spLocks/>
            </p:cNvSpPr>
            <p:nvPr/>
          </p:nvSpPr>
          <p:spPr bwMode="auto">
            <a:xfrm>
              <a:off x="14822488" y="-1689100"/>
              <a:ext cx="285750" cy="98425"/>
            </a:xfrm>
            <a:custGeom>
              <a:avLst/>
              <a:gdLst>
                <a:gd name="T0" fmla="*/ 35 w 469"/>
                <a:gd name="T1" fmla="*/ 153 h 161"/>
                <a:gd name="T2" fmla="*/ 434 w 469"/>
                <a:gd name="T3" fmla="*/ 153 h 161"/>
                <a:gd name="T4" fmla="*/ 448 w 469"/>
                <a:gd name="T5" fmla="*/ 159 h 161"/>
                <a:gd name="T6" fmla="*/ 462 w 469"/>
                <a:gd name="T7" fmla="*/ 153 h 161"/>
                <a:gd name="T8" fmla="*/ 462 w 469"/>
                <a:gd name="T9" fmla="*/ 126 h 161"/>
                <a:gd name="T10" fmla="*/ 8 w 469"/>
                <a:gd name="T11" fmla="*/ 126 h 161"/>
                <a:gd name="T12" fmla="*/ 8 w 469"/>
                <a:gd name="T13" fmla="*/ 153 h 161"/>
                <a:gd name="T14" fmla="*/ 35 w 469"/>
                <a:gd name="T15" fmla="*/ 153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 h="161">
                  <a:moveTo>
                    <a:pt x="35" y="153"/>
                  </a:moveTo>
                  <a:cubicBezTo>
                    <a:pt x="145" y="43"/>
                    <a:pt x="324" y="43"/>
                    <a:pt x="434" y="153"/>
                  </a:cubicBezTo>
                  <a:cubicBezTo>
                    <a:pt x="438" y="157"/>
                    <a:pt x="443" y="159"/>
                    <a:pt x="448" y="159"/>
                  </a:cubicBezTo>
                  <a:cubicBezTo>
                    <a:pt x="453" y="159"/>
                    <a:pt x="458" y="157"/>
                    <a:pt x="462" y="153"/>
                  </a:cubicBezTo>
                  <a:cubicBezTo>
                    <a:pt x="469" y="145"/>
                    <a:pt x="469" y="133"/>
                    <a:pt x="462" y="126"/>
                  </a:cubicBezTo>
                  <a:cubicBezTo>
                    <a:pt x="336" y="0"/>
                    <a:pt x="133" y="0"/>
                    <a:pt x="8" y="126"/>
                  </a:cubicBezTo>
                  <a:cubicBezTo>
                    <a:pt x="0" y="133"/>
                    <a:pt x="0" y="145"/>
                    <a:pt x="8" y="153"/>
                  </a:cubicBezTo>
                  <a:cubicBezTo>
                    <a:pt x="15" y="161"/>
                    <a:pt x="27" y="161"/>
                    <a:pt x="35" y="1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68" name="Oval 23">
              <a:extLst>
                <a:ext uri="{FF2B5EF4-FFF2-40B4-BE49-F238E27FC236}">
                  <a16:creationId xmlns:a16="http://schemas.microsoft.com/office/drawing/2014/main" id="{51E7D4E8-695F-4FDD-8D15-D2B6C1E1B7A3}"/>
                </a:ext>
              </a:extLst>
            </p:cNvPr>
            <p:cNvSpPr>
              <a:spLocks noChangeArrowheads="1"/>
            </p:cNvSpPr>
            <p:nvPr/>
          </p:nvSpPr>
          <p:spPr bwMode="auto">
            <a:xfrm>
              <a:off x="15489238" y="-1724025"/>
              <a:ext cx="233363" cy="231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69" name="Freeform 24">
              <a:extLst>
                <a:ext uri="{FF2B5EF4-FFF2-40B4-BE49-F238E27FC236}">
                  <a16:creationId xmlns:a16="http://schemas.microsoft.com/office/drawing/2014/main" id="{F08D9D33-DAE2-4111-8327-165B512D3B8F}"/>
                </a:ext>
              </a:extLst>
            </p:cNvPr>
            <p:cNvSpPr>
              <a:spLocks noEditPoints="1"/>
            </p:cNvSpPr>
            <p:nvPr/>
          </p:nvSpPr>
          <p:spPr bwMode="auto">
            <a:xfrm>
              <a:off x="14778038" y="-1477963"/>
              <a:ext cx="969963" cy="390525"/>
            </a:xfrm>
            <a:custGeom>
              <a:avLst/>
              <a:gdLst>
                <a:gd name="T0" fmla="*/ 1386 w 1583"/>
                <a:gd name="T1" fmla="*/ 0 h 638"/>
                <a:gd name="T2" fmla="*/ 1315 w 1583"/>
                <a:gd name="T3" fmla="*/ 0 h 638"/>
                <a:gd name="T4" fmla="*/ 1162 w 1583"/>
                <a:gd name="T5" fmla="*/ 72 h 638"/>
                <a:gd name="T6" fmla="*/ 942 w 1583"/>
                <a:gd name="T7" fmla="*/ 351 h 638"/>
                <a:gd name="T8" fmla="*/ 715 w 1583"/>
                <a:gd name="T9" fmla="*/ 365 h 638"/>
                <a:gd name="T10" fmla="*/ 619 w 1583"/>
                <a:gd name="T11" fmla="*/ 107 h 638"/>
                <a:gd name="T12" fmla="*/ 562 w 1583"/>
                <a:gd name="T13" fmla="*/ 68 h 638"/>
                <a:gd name="T14" fmla="*/ 64 w 1583"/>
                <a:gd name="T15" fmla="*/ 68 h 638"/>
                <a:gd name="T16" fmla="*/ 14 w 1583"/>
                <a:gd name="T17" fmla="*/ 94 h 638"/>
                <a:gd name="T18" fmla="*/ 7 w 1583"/>
                <a:gd name="T19" fmla="*/ 150 h 638"/>
                <a:gd name="T20" fmla="*/ 143 w 1583"/>
                <a:gd name="T21" fmla="*/ 512 h 638"/>
                <a:gd name="T22" fmla="*/ 200 w 1583"/>
                <a:gd name="T23" fmla="*/ 551 h 638"/>
                <a:gd name="T24" fmla="*/ 697 w 1583"/>
                <a:gd name="T25" fmla="*/ 551 h 638"/>
                <a:gd name="T26" fmla="*/ 747 w 1583"/>
                <a:gd name="T27" fmla="*/ 525 h 638"/>
                <a:gd name="T28" fmla="*/ 749 w 1583"/>
                <a:gd name="T29" fmla="*/ 521 h 638"/>
                <a:gd name="T30" fmla="*/ 937 w 1583"/>
                <a:gd name="T31" fmla="*/ 522 h 638"/>
                <a:gd name="T32" fmla="*/ 1043 w 1583"/>
                <a:gd name="T33" fmla="*/ 483 h 638"/>
                <a:gd name="T34" fmla="*/ 1118 w 1583"/>
                <a:gd name="T35" fmla="*/ 388 h 638"/>
                <a:gd name="T36" fmla="*/ 1118 w 1583"/>
                <a:gd name="T37" fmla="*/ 638 h 638"/>
                <a:gd name="T38" fmla="*/ 1583 w 1583"/>
                <a:gd name="T39" fmla="*/ 638 h 638"/>
                <a:gd name="T40" fmla="*/ 1583 w 1583"/>
                <a:gd name="T41" fmla="*/ 197 h 638"/>
                <a:gd name="T42" fmla="*/ 1386 w 1583"/>
                <a:gd name="T43" fmla="*/ 0 h 638"/>
                <a:gd name="T44" fmla="*/ 64 w 1583"/>
                <a:gd name="T45" fmla="*/ 128 h 638"/>
                <a:gd name="T46" fmla="*/ 562 w 1583"/>
                <a:gd name="T47" fmla="*/ 128 h 638"/>
                <a:gd name="T48" fmla="*/ 652 w 1583"/>
                <a:gd name="T49" fmla="*/ 369 h 638"/>
                <a:gd name="T50" fmla="*/ 579 w 1583"/>
                <a:gd name="T51" fmla="*/ 448 h 638"/>
                <a:gd name="T52" fmla="*/ 594 w 1583"/>
                <a:gd name="T53" fmla="*/ 490 h 638"/>
                <a:gd name="T54" fmla="*/ 200 w 1583"/>
                <a:gd name="T55" fmla="*/ 490 h 638"/>
                <a:gd name="T56" fmla="*/ 64 w 1583"/>
                <a:gd name="T57" fmla="*/ 1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83" h="638">
                  <a:moveTo>
                    <a:pt x="1386" y="0"/>
                  </a:moveTo>
                  <a:cubicBezTo>
                    <a:pt x="1315" y="0"/>
                    <a:pt x="1315" y="0"/>
                    <a:pt x="1315" y="0"/>
                  </a:cubicBezTo>
                  <a:cubicBezTo>
                    <a:pt x="1253" y="0"/>
                    <a:pt x="1198" y="28"/>
                    <a:pt x="1162" y="72"/>
                  </a:cubicBezTo>
                  <a:cubicBezTo>
                    <a:pt x="942" y="351"/>
                    <a:pt x="942" y="351"/>
                    <a:pt x="942" y="351"/>
                  </a:cubicBezTo>
                  <a:cubicBezTo>
                    <a:pt x="715" y="365"/>
                    <a:pt x="715" y="365"/>
                    <a:pt x="715" y="365"/>
                  </a:cubicBezTo>
                  <a:cubicBezTo>
                    <a:pt x="619" y="107"/>
                    <a:pt x="619" y="107"/>
                    <a:pt x="619" y="107"/>
                  </a:cubicBezTo>
                  <a:cubicBezTo>
                    <a:pt x="610" y="84"/>
                    <a:pt x="587" y="68"/>
                    <a:pt x="562" y="68"/>
                  </a:cubicBezTo>
                  <a:cubicBezTo>
                    <a:pt x="64" y="68"/>
                    <a:pt x="64" y="68"/>
                    <a:pt x="64" y="68"/>
                  </a:cubicBezTo>
                  <a:cubicBezTo>
                    <a:pt x="44" y="68"/>
                    <a:pt x="26" y="78"/>
                    <a:pt x="14" y="94"/>
                  </a:cubicBezTo>
                  <a:cubicBezTo>
                    <a:pt x="3" y="110"/>
                    <a:pt x="0" y="131"/>
                    <a:pt x="7" y="150"/>
                  </a:cubicBezTo>
                  <a:cubicBezTo>
                    <a:pt x="143" y="512"/>
                    <a:pt x="143" y="512"/>
                    <a:pt x="143" y="512"/>
                  </a:cubicBezTo>
                  <a:cubicBezTo>
                    <a:pt x="152" y="535"/>
                    <a:pt x="174" y="551"/>
                    <a:pt x="200" y="551"/>
                  </a:cubicBezTo>
                  <a:cubicBezTo>
                    <a:pt x="697" y="551"/>
                    <a:pt x="697" y="551"/>
                    <a:pt x="697" y="551"/>
                  </a:cubicBezTo>
                  <a:cubicBezTo>
                    <a:pt x="717" y="551"/>
                    <a:pt x="736" y="541"/>
                    <a:pt x="747" y="525"/>
                  </a:cubicBezTo>
                  <a:cubicBezTo>
                    <a:pt x="748" y="524"/>
                    <a:pt x="748" y="523"/>
                    <a:pt x="749" y="521"/>
                  </a:cubicBezTo>
                  <a:cubicBezTo>
                    <a:pt x="937" y="522"/>
                    <a:pt x="937" y="522"/>
                    <a:pt x="937" y="522"/>
                  </a:cubicBezTo>
                  <a:cubicBezTo>
                    <a:pt x="981" y="522"/>
                    <a:pt x="1021" y="511"/>
                    <a:pt x="1043" y="483"/>
                  </a:cubicBezTo>
                  <a:cubicBezTo>
                    <a:pt x="1118" y="388"/>
                    <a:pt x="1118" y="388"/>
                    <a:pt x="1118" y="388"/>
                  </a:cubicBezTo>
                  <a:cubicBezTo>
                    <a:pt x="1118" y="638"/>
                    <a:pt x="1118" y="638"/>
                    <a:pt x="1118" y="638"/>
                  </a:cubicBezTo>
                  <a:cubicBezTo>
                    <a:pt x="1583" y="638"/>
                    <a:pt x="1583" y="638"/>
                    <a:pt x="1583" y="638"/>
                  </a:cubicBezTo>
                  <a:cubicBezTo>
                    <a:pt x="1583" y="197"/>
                    <a:pt x="1583" y="197"/>
                    <a:pt x="1583" y="197"/>
                  </a:cubicBezTo>
                  <a:cubicBezTo>
                    <a:pt x="1583" y="88"/>
                    <a:pt x="1495" y="0"/>
                    <a:pt x="1386" y="0"/>
                  </a:cubicBezTo>
                  <a:close/>
                  <a:moveTo>
                    <a:pt x="64" y="128"/>
                  </a:moveTo>
                  <a:cubicBezTo>
                    <a:pt x="562" y="128"/>
                    <a:pt x="562" y="128"/>
                    <a:pt x="562" y="128"/>
                  </a:cubicBezTo>
                  <a:cubicBezTo>
                    <a:pt x="652" y="369"/>
                    <a:pt x="652" y="369"/>
                    <a:pt x="652" y="369"/>
                  </a:cubicBezTo>
                  <a:cubicBezTo>
                    <a:pt x="610" y="371"/>
                    <a:pt x="578" y="406"/>
                    <a:pt x="579" y="448"/>
                  </a:cubicBezTo>
                  <a:cubicBezTo>
                    <a:pt x="580" y="464"/>
                    <a:pt x="585" y="478"/>
                    <a:pt x="594" y="490"/>
                  </a:cubicBezTo>
                  <a:cubicBezTo>
                    <a:pt x="200" y="490"/>
                    <a:pt x="200" y="490"/>
                    <a:pt x="200" y="490"/>
                  </a:cubicBezTo>
                  <a:lnTo>
                    <a:pt x="64"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70" name="Freeform 25">
              <a:extLst>
                <a:ext uri="{FF2B5EF4-FFF2-40B4-BE49-F238E27FC236}">
                  <a16:creationId xmlns:a16="http://schemas.microsoft.com/office/drawing/2014/main" id="{4D12BA28-5DFE-4BAA-BE43-4E7E62D4A9C7}"/>
                </a:ext>
              </a:extLst>
            </p:cNvPr>
            <p:cNvSpPr>
              <a:spLocks/>
            </p:cNvSpPr>
            <p:nvPr/>
          </p:nvSpPr>
          <p:spPr bwMode="auto">
            <a:xfrm>
              <a:off x="14920913" y="-1131888"/>
              <a:ext cx="495300" cy="38100"/>
            </a:xfrm>
            <a:custGeom>
              <a:avLst/>
              <a:gdLst>
                <a:gd name="T0" fmla="*/ 778 w 808"/>
                <a:gd name="T1" fmla="*/ 0 h 61"/>
                <a:gd name="T2" fmla="*/ 31 w 808"/>
                <a:gd name="T3" fmla="*/ 0 h 61"/>
                <a:gd name="T4" fmla="*/ 0 w 808"/>
                <a:gd name="T5" fmla="*/ 31 h 61"/>
                <a:gd name="T6" fmla="*/ 31 w 808"/>
                <a:gd name="T7" fmla="*/ 61 h 61"/>
                <a:gd name="T8" fmla="*/ 778 w 808"/>
                <a:gd name="T9" fmla="*/ 61 h 61"/>
                <a:gd name="T10" fmla="*/ 808 w 808"/>
                <a:gd name="T11" fmla="*/ 31 h 61"/>
                <a:gd name="T12" fmla="*/ 778 w 808"/>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08" h="61">
                  <a:moveTo>
                    <a:pt x="778" y="0"/>
                  </a:moveTo>
                  <a:cubicBezTo>
                    <a:pt x="31" y="0"/>
                    <a:pt x="31" y="0"/>
                    <a:pt x="31" y="0"/>
                  </a:cubicBezTo>
                  <a:cubicBezTo>
                    <a:pt x="14" y="0"/>
                    <a:pt x="0" y="14"/>
                    <a:pt x="0" y="31"/>
                  </a:cubicBezTo>
                  <a:cubicBezTo>
                    <a:pt x="0" y="47"/>
                    <a:pt x="14" y="61"/>
                    <a:pt x="31" y="61"/>
                  </a:cubicBezTo>
                  <a:cubicBezTo>
                    <a:pt x="778" y="61"/>
                    <a:pt x="778" y="61"/>
                    <a:pt x="778" y="61"/>
                  </a:cubicBezTo>
                  <a:cubicBezTo>
                    <a:pt x="794" y="61"/>
                    <a:pt x="808" y="47"/>
                    <a:pt x="808" y="31"/>
                  </a:cubicBezTo>
                  <a:cubicBezTo>
                    <a:pt x="808" y="14"/>
                    <a:pt x="794" y="0"/>
                    <a:pt x="77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271" name="テキスト ボックス 270">
            <a:extLst>
              <a:ext uri="{FF2B5EF4-FFF2-40B4-BE49-F238E27FC236}">
                <a16:creationId xmlns:a16="http://schemas.microsoft.com/office/drawing/2014/main" id="{B7F17B8A-578A-4AE3-870C-6674C4BE31C2}"/>
              </a:ext>
            </a:extLst>
          </p:cNvPr>
          <p:cNvSpPr txBox="1"/>
          <p:nvPr/>
        </p:nvSpPr>
        <p:spPr>
          <a:xfrm>
            <a:off x="3086555" y="3310470"/>
            <a:ext cx="680411" cy="560501"/>
          </a:xfrm>
          <a:prstGeom prst="rect">
            <a:avLst/>
          </a:prstGeom>
          <a:noFill/>
        </p:spPr>
        <p:txBody>
          <a:bodyPr wrap="square" lIns="179285" tIns="143428" rIns="179285" bIns="143428" rtlCol="0">
            <a:spAutoFit/>
          </a:bodyPr>
          <a:lstStyle/>
          <a:p>
            <a:pPr algn="ct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出先</a:t>
            </a:r>
            <a:endParaRPr kumimoji="1" lang="en-US" altLang="ja-JP" sz="700" u="sng" dirty="0">
              <a:solidFill>
                <a:prstClr val="black"/>
              </a:solidFill>
              <a:latin typeface="Meiryo UI" panose="020B0604030504040204" pitchFamily="50" charset="-128"/>
              <a:ea typeface="Meiryo UI" panose="020B0604030504040204" pitchFamily="50" charset="-128"/>
            </a:endParaRPr>
          </a:p>
          <a:p>
            <a:pPr algn="ct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出張先</a:t>
            </a:r>
          </a:p>
        </p:txBody>
      </p:sp>
      <p:grpSp>
        <p:nvGrpSpPr>
          <p:cNvPr id="272" name="グループ化 271">
            <a:extLst>
              <a:ext uri="{FF2B5EF4-FFF2-40B4-BE49-F238E27FC236}">
                <a16:creationId xmlns:a16="http://schemas.microsoft.com/office/drawing/2014/main" id="{FECE1C43-8C30-40A5-BFCF-601CDAC19E74}"/>
              </a:ext>
            </a:extLst>
          </p:cNvPr>
          <p:cNvGrpSpPr/>
          <p:nvPr/>
        </p:nvGrpSpPr>
        <p:grpSpPr>
          <a:xfrm>
            <a:off x="4882235" y="2819458"/>
            <a:ext cx="570077" cy="405092"/>
            <a:chOff x="4283846" y="2312647"/>
            <a:chExt cx="816725" cy="419838"/>
          </a:xfrm>
        </p:grpSpPr>
        <p:sp>
          <p:nvSpPr>
            <p:cNvPr id="273" name="Freeform 23">
              <a:extLst>
                <a:ext uri="{FF2B5EF4-FFF2-40B4-BE49-F238E27FC236}">
                  <a16:creationId xmlns:a16="http://schemas.microsoft.com/office/drawing/2014/main" id="{9583EDE1-E094-4FA7-833C-1B46A5017B7C}"/>
                </a:ext>
              </a:extLst>
            </p:cNvPr>
            <p:cNvSpPr>
              <a:spLocks noEditPoints="1"/>
            </p:cNvSpPr>
            <p:nvPr/>
          </p:nvSpPr>
          <p:spPr bwMode="auto">
            <a:xfrm>
              <a:off x="4654142" y="2404847"/>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74" name="Freeform 24">
              <a:extLst>
                <a:ext uri="{FF2B5EF4-FFF2-40B4-BE49-F238E27FC236}">
                  <a16:creationId xmlns:a16="http://schemas.microsoft.com/office/drawing/2014/main" id="{1CCE9234-C744-4E83-847A-701F6027D29D}"/>
                </a:ext>
              </a:extLst>
            </p:cNvPr>
            <p:cNvSpPr>
              <a:spLocks noEditPoints="1"/>
            </p:cNvSpPr>
            <p:nvPr/>
          </p:nvSpPr>
          <p:spPr bwMode="auto">
            <a:xfrm>
              <a:off x="4283846" y="2312647"/>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275" name="フリーフォーム: 図形 130">
            <a:extLst>
              <a:ext uri="{FF2B5EF4-FFF2-40B4-BE49-F238E27FC236}">
                <a16:creationId xmlns:a16="http://schemas.microsoft.com/office/drawing/2014/main" id="{99068C10-C3EB-44DC-A6A2-C1476D6552F7}"/>
              </a:ext>
            </a:extLst>
          </p:cNvPr>
          <p:cNvSpPr/>
          <p:nvPr/>
        </p:nvSpPr>
        <p:spPr>
          <a:xfrm>
            <a:off x="3717634" y="3029876"/>
            <a:ext cx="1032284" cy="231712"/>
          </a:xfrm>
          <a:custGeom>
            <a:avLst/>
            <a:gdLst>
              <a:gd name="connsiteX0" fmla="*/ 0 w 2527300"/>
              <a:gd name="connsiteY0" fmla="*/ 0 h 520700"/>
              <a:gd name="connsiteX1" fmla="*/ 1778000 w 2527300"/>
              <a:gd name="connsiteY1" fmla="*/ 114300 h 520700"/>
              <a:gd name="connsiteX2" fmla="*/ 2527300 w 2527300"/>
              <a:gd name="connsiteY2" fmla="*/ 520700 h 520700"/>
            </a:gdLst>
            <a:ahLst/>
            <a:cxnLst>
              <a:cxn ang="0">
                <a:pos x="connsiteX0" y="connsiteY0"/>
              </a:cxn>
              <a:cxn ang="0">
                <a:pos x="connsiteX1" y="connsiteY1"/>
              </a:cxn>
              <a:cxn ang="0">
                <a:pos x="connsiteX2" y="connsiteY2"/>
              </a:cxn>
            </a:cxnLst>
            <a:rect l="l" t="t" r="r" b="b"/>
            <a:pathLst>
              <a:path w="2527300" h="520700">
                <a:moveTo>
                  <a:pt x="0" y="0"/>
                </a:moveTo>
                <a:cubicBezTo>
                  <a:pt x="678391" y="13758"/>
                  <a:pt x="1356783" y="27517"/>
                  <a:pt x="1778000" y="114300"/>
                </a:cubicBezTo>
                <a:cubicBezTo>
                  <a:pt x="2199217" y="201083"/>
                  <a:pt x="2363258" y="360891"/>
                  <a:pt x="2527300" y="520700"/>
                </a:cubicBezTo>
              </a:path>
            </a:pathLst>
          </a:custGeom>
          <a:noFill/>
          <a:ln w="31750">
            <a:solidFill>
              <a:schemeClr val="tx1"/>
            </a:solidFill>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276" name="グループ化 275"/>
          <p:cNvGrpSpPr/>
          <p:nvPr/>
        </p:nvGrpSpPr>
        <p:grpSpPr>
          <a:xfrm>
            <a:off x="4560626" y="3322832"/>
            <a:ext cx="1044119" cy="581164"/>
            <a:chOff x="1115458" y="3266259"/>
            <a:chExt cx="1044118" cy="581164"/>
          </a:xfrm>
        </p:grpSpPr>
        <p:sp>
          <p:nvSpPr>
            <p:cNvPr id="277" name="吹き出し: 角を丸めた四角形 88">
              <a:extLst>
                <a:ext uri="{FF2B5EF4-FFF2-40B4-BE49-F238E27FC236}">
                  <a16:creationId xmlns:a16="http://schemas.microsoft.com/office/drawing/2014/main" id="{3D4103FC-7555-4088-94CC-93B68CE0FA98}"/>
                </a:ext>
              </a:extLst>
            </p:cNvPr>
            <p:cNvSpPr/>
            <p:nvPr/>
          </p:nvSpPr>
          <p:spPr>
            <a:xfrm>
              <a:off x="1126024" y="3312147"/>
              <a:ext cx="874854" cy="535276"/>
            </a:xfrm>
            <a:prstGeom prst="wedgeRoundRectCallout">
              <a:avLst>
                <a:gd name="adj1" fmla="val 14548"/>
                <a:gd name="adj2" fmla="val -66071"/>
                <a:gd name="adj3" fmla="val 16667"/>
              </a:avLst>
            </a:prstGeom>
            <a:ln>
              <a:solidFill>
                <a:srgbClr val="5558AF"/>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latin typeface="Meiryo UI" panose="020B0604030504040204" pitchFamily="50" charset="-128"/>
                <a:ea typeface="Meiryo UI" panose="020B0604030504040204" pitchFamily="50" charset="-128"/>
              </a:endParaRPr>
            </a:p>
          </p:txBody>
        </p:sp>
        <p:grpSp>
          <p:nvGrpSpPr>
            <p:cNvPr id="278" name="グループ化 277">
              <a:extLst>
                <a:ext uri="{FF2B5EF4-FFF2-40B4-BE49-F238E27FC236}">
                  <a16:creationId xmlns:a16="http://schemas.microsoft.com/office/drawing/2014/main" id="{CEBCA854-5BB8-40FB-9F54-32A50424DFF8}"/>
                </a:ext>
              </a:extLst>
            </p:cNvPr>
            <p:cNvGrpSpPr/>
            <p:nvPr/>
          </p:nvGrpSpPr>
          <p:grpSpPr>
            <a:xfrm>
              <a:off x="1710771" y="3530721"/>
              <a:ext cx="178181" cy="268245"/>
              <a:chOff x="-13896975" y="-8199438"/>
              <a:chExt cx="5175250" cy="6858000"/>
            </a:xfrm>
            <a:solidFill>
              <a:srgbClr val="000000"/>
            </a:solidFill>
          </p:grpSpPr>
          <p:sp>
            <p:nvSpPr>
              <p:cNvPr id="287" name="Freeform 5">
                <a:extLst>
                  <a:ext uri="{FF2B5EF4-FFF2-40B4-BE49-F238E27FC236}">
                    <a16:creationId xmlns:a16="http://schemas.microsoft.com/office/drawing/2014/main" id="{1CAA8F1E-A7D2-460B-BAD6-1A1756E342DF}"/>
                  </a:ext>
                </a:extLst>
              </p:cNvPr>
              <p:cNvSpPr>
                <a:spLocks noEditPoints="1"/>
              </p:cNvSpPr>
              <p:nvPr/>
            </p:nvSpPr>
            <p:spPr bwMode="auto">
              <a:xfrm>
                <a:off x="-13896975" y="-8199438"/>
                <a:ext cx="4149725" cy="5837238"/>
              </a:xfrm>
              <a:custGeom>
                <a:avLst/>
                <a:gdLst>
                  <a:gd name="T0" fmla="*/ 2614 w 2614"/>
                  <a:gd name="T1" fmla="*/ 3677 h 3677"/>
                  <a:gd name="T2" fmla="*/ 2614 w 2614"/>
                  <a:gd name="T3" fmla="*/ 3511 h 3677"/>
                  <a:gd name="T4" fmla="*/ 2614 w 2614"/>
                  <a:gd name="T5" fmla="*/ 166 h 3677"/>
                  <a:gd name="T6" fmla="*/ 2614 w 2614"/>
                  <a:gd name="T7" fmla="*/ 0 h 3677"/>
                  <a:gd name="T8" fmla="*/ 2448 w 2614"/>
                  <a:gd name="T9" fmla="*/ 0 h 3677"/>
                  <a:gd name="T10" fmla="*/ 166 w 2614"/>
                  <a:gd name="T11" fmla="*/ 0 h 3677"/>
                  <a:gd name="T12" fmla="*/ 0 w 2614"/>
                  <a:gd name="T13" fmla="*/ 0 h 3677"/>
                  <a:gd name="T14" fmla="*/ 0 w 2614"/>
                  <a:gd name="T15" fmla="*/ 166 h 3677"/>
                  <a:gd name="T16" fmla="*/ 0 w 2614"/>
                  <a:gd name="T17" fmla="*/ 3511 h 3677"/>
                  <a:gd name="T18" fmla="*/ 0 w 2614"/>
                  <a:gd name="T19" fmla="*/ 3677 h 3677"/>
                  <a:gd name="T20" fmla="*/ 166 w 2614"/>
                  <a:gd name="T21" fmla="*/ 3677 h 3677"/>
                  <a:gd name="T22" fmla="*/ 2448 w 2614"/>
                  <a:gd name="T23" fmla="*/ 3677 h 3677"/>
                  <a:gd name="T24" fmla="*/ 2614 w 2614"/>
                  <a:gd name="T25" fmla="*/ 3677 h 3677"/>
                  <a:gd name="T26" fmla="*/ 166 w 2614"/>
                  <a:gd name="T27" fmla="*/ 166 h 3677"/>
                  <a:gd name="T28" fmla="*/ 2448 w 2614"/>
                  <a:gd name="T29" fmla="*/ 166 h 3677"/>
                  <a:gd name="T30" fmla="*/ 2448 w 2614"/>
                  <a:gd name="T31" fmla="*/ 3511 h 3677"/>
                  <a:gd name="T32" fmla="*/ 166 w 2614"/>
                  <a:gd name="T33" fmla="*/ 3511 h 3677"/>
                  <a:gd name="T34" fmla="*/ 166 w 2614"/>
                  <a:gd name="T35" fmla="*/ 166 h 36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14" h="3677">
                    <a:moveTo>
                      <a:pt x="2614" y="3677"/>
                    </a:moveTo>
                    <a:lnTo>
                      <a:pt x="2614" y="3511"/>
                    </a:lnTo>
                    <a:lnTo>
                      <a:pt x="2614" y="166"/>
                    </a:lnTo>
                    <a:lnTo>
                      <a:pt x="2614" y="0"/>
                    </a:lnTo>
                    <a:lnTo>
                      <a:pt x="2448" y="0"/>
                    </a:lnTo>
                    <a:lnTo>
                      <a:pt x="166" y="0"/>
                    </a:lnTo>
                    <a:lnTo>
                      <a:pt x="0" y="0"/>
                    </a:lnTo>
                    <a:lnTo>
                      <a:pt x="0" y="166"/>
                    </a:lnTo>
                    <a:lnTo>
                      <a:pt x="0" y="3511"/>
                    </a:lnTo>
                    <a:lnTo>
                      <a:pt x="0" y="3677"/>
                    </a:lnTo>
                    <a:lnTo>
                      <a:pt x="166" y="3677"/>
                    </a:lnTo>
                    <a:lnTo>
                      <a:pt x="2448" y="3677"/>
                    </a:lnTo>
                    <a:lnTo>
                      <a:pt x="2614" y="3677"/>
                    </a:lnTo>
                    <a:close/>
                    <a:moveTo>
                      <a:pt x="166" y="166"/>
                    </a:moveTo>
                    <a:lnTo>
                      <a:pt x="2448" y="166"/>
                    </a:lnTo>
                    <a:lnTo>
                      <a:pt x="2448" y="3511"/>
                    </a:lnTo>
                    <a:lnTo>
                      <a:pt x="166" y="3511"/>
                    </a:lnTo>
                    <a:lnTo>
                      <a:pt x="166" y="1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88" name="Freeform 6">
                <a:extLst>
                  <a:ext uri="{FF2B5EF4-FFF2-40B4-BE49-F238E27FC236}">
                    <a16:creationId xmlns:a16="http://schemas.microsoft.com/office/drawing/2014/main" id="{6C2179E1-D4D8-479F-9F5F-5FF39A81157A}"/>
                  </a:ext>
                </a:extLst>
              </p:cNvPr>
              <p:cNvSpPr>
                <a:spLocks/>
              </p:cNvSpPr>
              <p:nvPr/>
            </p:nvSpPr>
            <p:spPr bwMode="auto">
              <a:xfrm>
                <a:off x="-13106400" y="-584200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6 h 166"/>
                  <a:gd name="T10" fmla="*/ 37 w 1528"/>
                  <a:gd name="T11" fmla="*/ 15 h 166"/>
                  <a:gd name="T12" fmla="*/ 23 w 1528"/>
                  <a:gd name="T13" fmla="*/ 25 h 166"/>
                  <a:gd name="T14" fmla="*/ 14 w 1528"/>
                  <a:gd name="T15" fmla="*/ 38 h 166"/>
                  <a:gd name="T16" fmla="*/ 7 w 1528"/>
                  <a:gd name="T17" fmla="*/ 51 h 166"/>
                  <a:gd name="T18" fmla="*/ 2 w 1528"/>
                  <a:gd name="T19" fmla="*/ 66 h 166"/>
                  <a:gd name="T20" fmla="*/ 0 w 1528"/>
                  <a:gd name="T21" fmla="*/ 83 h 166"/>
                  <a:gd name="T22" fmla="*/ 0 w 1528"/>
                  <a:gd name="T23" fmla="*/ 83 h 166"/>
                  <a:gd name="T24" fmla="*/ 2 w 1528"/>
                  <a:gd name="T25" fmla="*/ 101 h 166"/>
                  <a:gd name="T26" fmla="*/ 7 w 1528"/>
                  <a:gd name="T27" fmla="*/ 116 h 166"/>
                  <a:gd name="T28" fmla="*/ 14 w 1528"/>
                  <a:gd name="T29" fmla="*/ 129 h 166"/>
                  <a:gd name="T30" fmla="*/ 23 w 1528"/>
                  <a:gd name="T31" fmla="*/ 143 h 166"/>
                  <a:gd name="T32" fmla="*/ 37 w 1528"/>
                  <a:gd name="T33" fmla="*/ 153 h 166"/>
                  <a:gd name="T34" fmla="*/ 50 w 1528"/>
                  <a:gd name="T35" fmla="*/ 161 h 166"/>
                  <a:gd name="T36" fmla="*/ 67 w 1528"/>
                  <a:gd name="T37" fmla="*/ 164 h 166"/>
                  <a:gd name="T38" fmla="*/ 83 w 1528"/>
                  <a:gd name="T39" fmla="*/ 166 h 166"/>
                  <a:gd name="T40" fmla="*/ 1445 w 1528"/>
                  <a:gd name="T41" fmla="*/ 166 h 166"/>
                  <a:gd name="T42" fmla="*/ 1445 w 1528"/>
                  <a:gd name="T43" fmla="*/ 166 h 166"/>
                  <a:gd name="T44" fmla="*/ 1462 w 1528"/>
                  <a:gd name="T45" fmla="*/ 164 h 166"/>
                  <a:gd name="T46" fmla="*/ 1478 w 1528"/>
                  <a:gd name="T47" fmla="*/ 161 h 166"/>
                  <a:gd name="T48" fmla="*/ 1492 w 1528"/>
                  <a:gd name="T49" fmla="*/ 153 h 166"/>
                  <a:gd name="T50" fmla="*/ 1505 w 1528"/>
                  <a:gd name="T51" fmla="*/ 143 h 166"/>
                  <a:gd name="T52" fmla="*/ 1515 w 1528"/>
                  <a:gd name="T53" fmla="*/ 129 h 166"/>
                  <a:gd name="T54" fmla="*/ 1521 w 1528"/>
                  <a:gd name="T55" fmla="*/ 116 h 166"/>
                  <a:gd name="T56" fmla="*/ 1526 w 1528"/>
                  <a:gd name="T57" fmla="*/ 101 h 166"/>
                  <a:gd name="T58" fmla="*/ 1528 w 1528"/>
                  <a:gd name="T59" fmla="*/ 83 h 166"/>
                  <a:gd name="T60" fmla="*/ 1528 w 1528"/>
                  <a:gd name="T61" fmla="*/ 83 h 166"/>
                  <a:gd name="T62" fmla="*/ 1526 w 1528"/>
                  <a:gd name="T63" fmla="*/ 66 h 166"/>
                  <a:gd name="T64" fmla="*/ 1521 w 1528"/>
                  <a:gd name="T65" fmla="*/ 51 h 166"/>
                  <a:gd name="T66" fmla="*/ 1515 w 1528"/>
                  <a:gd name="T67" fmla="*/ 38 h 166"/>
                  <a:gd name="T68" fmla="*/ 1505 w 1528"/>
                  <a:gd name="T69" fmla="*/ 25 h 166"/>
                  <a:gd name="T70" fmla="*/ 1492 w 1528"/>
                  <a:gd name="T71" fmla="*/ 15 h 166"/>
                  <a:gd name="T72" fmla="*/ 1478 w 1528"/>
                  <a:gd name="T73" fmla="*/ 6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6"/>
                    </a:lnTo>
                    <a:lnTo>
                      <a:pt x="37" y="15"/>
                    </a:lnTo>
                    <a:lnTo>
                      <a:pt x="23" y="25"/>
                    </a:lnTo>
                    <a:lnTo>
                      <a:pt x="14" y="38"/>
                    </a:lnTo>
                    <a:lnTo>
                      <a:pt x="7" y="51"/>
                    </a:lnTo>
                    <a:lnTo>
                      <a:pt x="2" y="66"/>
                    </a:lnTo>
                    <a:lnTo>
                      <a:pt x="0" y="83"/>
                    </a:lnTo>
                    <a:lnTo>
                      <a:pt x="0" y="83"/>
                    </a:lnTo>
                    <a:lnTo>
                      <a:pt x="2" y="101"/>
                    </a:lnTo>
                    <a:lnTo>
                      <a:pt x="7" y="116"/>
                    </a:lnTo>
                    <a:lnTo>
                      <a:pt x="14" y="129"/>
                    </a:lnTo>
                    <a:lnTo>
                      <a:pt x="23" y="143"/>
                    </a:lnTo>
                    <a:lnTo>
                      <a:pt x="37" y="153"/>
                    </a:lnTo>
                    <a:lnTo>
                      <a:pt x="50" y="161"/>
                    </a:lnTo>
                    <a:lnTo>
                      <a:pt x="67" y="164"/>
                    </a:lnTo>
                    <a:lnTo>
                      <a:pt x="83" y="166"/>
                    </a:lnTo>
                    <a:lnTo>
                      <a:pt x="1445" y="166"/>
                    </a:lnTo>
                    <a:lnTo>
                      <a:pt x="1445" y="166"/>
                    </a:lnTo>
                    <a:lnTo>
                      <a:pt x="1462" y="164"/>
                    </a:lnTo>
                    <a:lnTo>
                      <a:pt x="1478" y="161"/>
                    </a:lnTo>
                    <a:lnTo>
                      <a:pt x="1492" y="153"/>
                    </a:lnTo>
                    <a:lnTo>
                      <a:pt x="1505" y="143"/>
                    </a:lnTo>
                    <a:lnTo>
                      <a:pt x="1515" y="129"/>
                    </a:lnTo>
                    <a:lnTo>
                      <a:pt x="1521" y="116"/>
                    </a:lnTo>
                    <a:lnTo>
                      <a:pt x="1526" y="101"/>
                    </a:lnTo>
                    <a:lnTo>
                      <a:pt x="1528" y="83"/>
                    </a:lnTo>
                    <a:lnTo>
                      <a:pt x="1528" y="83"/>
                    </a:lnTo>
                    <a:lnTo>
                      <a:pt x="1526" y="66"/>
                    </a:lnTo>
                    <a:lnTo>
                      <a:pt x="1521" y="51"/>
                    </a:lnTo>
                    <a:lnTo>
                      <a:pt x="1515" y="38"/>
                    </a:lnTo>
                    <a:lnTo>
                      <a:pt x="1505" y="25"/>
                    </a:lnTo>
                    <a:lnTo>
                      <a:pt x="1492" y="15"/>
                    </a:lnTo>
                    <a:lnTo>
                      <a:pt x="1478" y="6"/>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89" name="Freeform 7">
                <a:extLst>
                  <a:ext uri="{FF2B5EF4-FFF2-40B4-BE49-F238E27FC236}">
                    <a16:creationId xmlns:a16="http://schemas.microsoft.com/office/drawing/2014/main" id="{B4C4AE77-3547-4E4D-8730-722E9E51FFE4}"/>
                  </a:ext>
                </a:extLst>
              </p:cNvPr>
              <p:cNvSpPr>
                <a:spLocks/>
              </p:cNvSpPr>
              <p:nvPr/>
            </p:nvSpPr>
            <p:spPr bwMode="auto">
              <a:xfrm>
                <a:off x="-13106400" y="-6507163"/>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4 h 166"/>
                  <a:gd name="T12" fmla="*/ 23 w 1528"/>
                  <a:gd name="T13" fmla="*/ 24 h 166"/>
                  <a:gd name="T14" fmla="*/ 14 w 1528"/>
                  <a:gd name="T15" fmla="*/ 37 h 166"/>
                  <a:gd name="T16" fmla="*/ 7 w 1528"/>
                  <a:gd name="T17" fmla="*/ 50 h 166"/>
                  <a:gd name="T18" fmla="*/ 2 w 1528"/>
                  <a:gd name="T19" fmla="*/ 67 h 166"/>
                  <a:gd name="T20" fmla="*/ 0 w 1528"/>
                  <a:gd name="T21" fmla="*/ 83 h 166"/>
                  <a:gd name="T22" fmla="*/ 0 w 1528"/>
                  <a:gd name="T23" fmla="*/ 83 h 166"/>
                  <a:gd name="T24" fmla="*/ 2 w 1528"/>
                  <a:gd name="T25" fmla="*/ 100 h 166"/>
                  <a:gd name="T26" fmla="*/ 7 w 1528"/>
                  <a:gd name="T27" fmla="*/ 115 h 166"/>
                  <a:gd name="T28" fmla="*/ 14 w 1528"/>
                  <a:gd name="T29" fmla="*/ 130 h 166"/>
                  <a:gd name="T30" fmla="*/ 23 w 1528"/>
                  <a:gd name="T31" fmla="*/ 141 h 166"/>
                  <a:gd name="T32" fmla="*/ 37 w 1528"/>
                  <a:gd name="T33" fmla="*/ 151 h 166"/>
                  <a:gd name="T34" fmla="*/ 50 w 1528"/>
                  <a:gd name="T35" fmla="*/ 160 h 166"/>
                  <a:gd name="T36" fmla="*/ 67 w 1528"/>
                  <a:gd name="T37" fmla="*/ 165 h 166"/>
                  <a:gd name="T38" fmla="*/ 83 w 1528"/>
                  <a:gd name="T39" fmla="*/ 166 h 166"/>
                  <a:gd name="T40" fmla="*/ 1445 w 1528"/>
                  <a:gd name="T41" fmla="*/ 166 h 166"/>
                  <a:gd name="T42" fmla="*/ 1445 w 1528"/>
                  <a:gd name="T43" fmla="*/ 166 h 166"/>
                  <a:gd name="T44" fmla="*/ 1462 w 1528"/>
                  <a:gd name="T45" fmla="*/ 165 h 166"/>
                  <a:gd name="T46" fmla="*/ 1478 w 1528"/>
                  <a:gd name="T47" fmla="*/ 160 h 166"/>
                  <a:gd name="T48" fmla="*/ 1492 w 1528"/>
                  <a:gd name="T49" fmla="*/ 151 h 166"/>
                  <a:gd name="T50" fmla="*/ 1505 w 1528"/>
                  <a:gd name="T51" fmla="*/ 141 h 166"/>
                  <a:gd name="T52" fmla="*/ 1515 w 1528"/>
                  <a:gd name="T53" fmla="*/ 130 h 166"/>
                  <a:gd name="T54" fmla="*/ 1521 w 1528"/>
                  <a:gd name="T55" fmla="*/ 115 h 166"/>
                  <a:gd name="T56" fmla="*/ 1526 w 1528"/>
                  <a:gd name="T57" fmla="*/ 100 h 166"/>
                  <a:gd name="T58" fmla="*/ 1528 w 1528"/>
                  <a:gd name="T59" fmla="*/ 83 h 166"/>
                  <a:gd name="T60" fmla="*/ 1528 w 1528"/>
                  <a:gd name="T61" fmla="*/ 83 h 166"/>
                  <a:gd name="T62" fmla="*/ 1526 w 1528"/>
                  <a:gd name="T63" fmla="*/ 67 h 166"/>
                  <a:gd name="T64" fmla="*/ 1521 w 1528"/>
                  <a:gd name="T65" fmla="*/ 50 h 166"/>
                  <a:gd name="T66" fmla="*/ 1515 w 1528"/>
                  <a:gd name="T67" fmla="*/ 37 h 166"/>
                  <a:gd name="T68" fmla="*/ 1505 w 1528"/>
                  <a:gd name="T69" fmla="*/ 24 h 166"/>
                  <a:gd name="T70" fmla="*/ 1492 w 1528"/>
                  <a:gd name="T71" fmla="*/ 14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4"/>
                    </a:lnTo>
                    <a:lnTo>
                      <a:pt x="23" y="24"/>
                    </a:lnTo>
                    <a:lnTo>
                      <a:pt x="14" y="37"/>
                    </a:lnTo>
                    <a:lnTo>
                      <a:pt x="7" y="50"/>
                    </a:lnTo>
                    <a:lnTo>
                      <a:pt x="2" y="67"/>
                    </a:lnTo>
                    <a:lnTo>
                      <a:pt x="0" y="83"/>
                    </a:lnTo>
                    <a:lnTo>
                      <a:pt x="0" y="83"/>
                    </a:lnTo>
                    <a:lnTo>
                      <a:pt x="2" y="100"/>
                    </a:lnTo>
                    <a:lnTo>
                      <a:pt x="7" y="115"/>
                    </a:lnTo>
                    <a:lnTo>
                      <a:pt x="14" y="130"/>
                    </a:lnTo>
                    <a:lnTo>
                      <a:pt x="23" y="141"/>
                    </a:lnTo>
                    <a:lnTo>
                      <a:pt x="37" y="151"/>
                    </a:lnTo>
                    <a:lnTo>
                      <a:pt x="50" y="160"/>
                    </a:lnTo>
                    <a:lnTo>
                      <a:pt x="67" y="165"/>
                    </a:lnTo>
                    <a:lnTo>
                      <a:pt x="83" y="166"/>
                    </a:lnTo>
                    <a:lnTo>
                      <a:pt x="1445" y="166"/>
                    </a:lnTo>
                    <a:lnTo>
                      <a:pt x="1445" y="166"/>
                    </a:lnTo>
                    <a:lnTo>
                      <a:pt x="1462" y="165"/>
                    </a:lnTo>
                    <a:lnTo>
                      <a:pt x="1478" y="160"/>
                    </a:lnTo>
                    <a:lnTo>
                      <a:pt x="1492" y="151"/>
                    </a:lnTo>
                    <a:lnTo>
                      <a:pt x="1505" y="141"/>
                    </a:lnTo>
                    <a:lnTo>
                      <a:pt x="1515" y="130"/>
                    </a:lnTo>
                    <a:lnTo>
                      <a:pt x="1521" y="115"/>
                    </a:lnTo>
                    <a:lnTo>
                      <a:pt x="1526" y="100"/>
                    </a:lnTo>
                    <a:lnTo>
                      <a:pt x="1528" y="83"/>
                    </a:lnTo>
                    <a:lnTo>
                      <a:pt x="1528" y="83"/>
                    </a:lnTo>
                    <a:lnTo>
                      <a:pt x="1526" y="67"/>
                    </a:lnTo>
                    <a:lnTo>
                      <a:pt x="1521" y="50"/>
                    </a:lnTo>
                    <a:lnTo>
                      <a:pt x="1515" y="37"/>
                    </a:lnTo>
                    <a:lnTo>
                      <a:pt x="1505" y="24"/>
                    </a:lnTo>
                    <a:lnTo>
                      <a:pt x="1492" y="14"/>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90" name="Freeform 8">
                <a:extLst>
                  <a:ext uri="{FF2B5EF4-FFF2-40B4-BE49-F238E27FC236}">
                    <a16:creationId xmlns:a16="http://schemas.microsoft.com/office/drawing/2014/main" id="{87A840AC-8B9B-454D-9EAF-C4371FA05BA0}"/>
                  </a:ext>
                </a:extLst>
              </p:cNvPr>
              <p:cNvSpPr>
                <a:spLocks/>
              </p:cNvSpPr>
              <p:nvPr/>
            </p:nvSpPr>
            <p:spPr bwMode="auto">
              <a:xfrm>
                <a:off x="-13106400" y="-517525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5 h 166"/>
                  <a:gd name="T12" fmla="*/ 23 w 1528"/>
                  <a:gd name="T13" fmla="*/ 25 h 166"/>
                  <a:gd name="T14" fmla="*/ 14 w 1528"/>
                  <a:gd name="T15" fmla="*/ 37 h 166"/>
                  <a:gd name="T16" fmla="*/ 7 w 1528"/>
                  <a:gd name="T17" fmla="*/ 52 h 166"/>
                  <a:gd name="T18" fmla="*/ 2 w 1528"/>
                  <a:gd name="T19" fmla="*/ 66 h 166"/>
                  <a:gd name="T20" fmla="*/ 0 w 1528"/>
                  <a:gd name="T21" fmla="*/ 83 h 166"/>
                  <a:gd name="T22" fmla="*/ 0 w 1528"/>
                  <a:gd name="T23" fmla="*/ 83 h 166"/>
                  <a:gd name="T24" fmla="*/ 2 w 1528"/>
                  <a:gd name="T25" fmla="*/ 100 h 166"/>
                  <a:gd name="T26" fmla="*/ 7 w 1528"/>
                  <a:gd name="T27" fmla="*/ 116 h 166"/>
                  <a:gd name="T28" fmla="*/ 14 w 1528"/>
                  <a:gd name="T29" fmla="*/ 130 h 166"/>
                  <a:gd name="T30" fmla="*/ 23 w 1528"/>
                  <a:gd name="T31" fmla="*/ 143 h 166"/>
                  <a:gd name="T32" fmla="*/ 37 w 1528"/>
                  <a:gd name="T33" fmla="*/ 153 h 166"/>
                  <a:gd name="T34" fmla="*/ 50 w 1528"/>
                  <a:gd name="T35" fmla="*/ 159 h 166"/>
                  <a:gd name="T36" fmla="*/ 67 w 1528"/>
                  <a:gd name="T37" fmla="*/ 164 h 166"/>
                  <a:gd name="T38" fmla="*/ 83 w 1528"/>
                  <a:gd name="T39" fmla="*/ 166 h 166"/>
                  <a:gd name="T40" fmla="*/ 1445 w 1528"/>
                  <a:gd name="T41" fmla="*/ 166 h 166"/>
                  <a:gd name="T42" fmla="*/ 1445 w 1528"/>
                  <a:gd name="T43" fmla="*/ 166 h 166"/>
                  <a:gd name="T44" fmla="*/ 1462 w 1528"/>
                  <a:gd name="T45" fmla="*/ 164 h 166"/>
                  <a:gd name="T46" fmla="*/ 1478 w 1528"/>
                  <a:gd name="T47" fmla="*/ 159 h 166"/>
                  <a:gd name="T48" fmla="*/ 1492 w 1528"/>
                  <a:gd name="T49" fmla="*/ 153 h 166"/>
                  <a:gd name="T50" fmla="*/ 1505 w 1528"/>
                  <a:gd name="T51" fmla="*/ 143 h 166"/>
                  <a:gd name="T52" fmla="*/ 1515 w 1528"/>
                  <a:gd name="T53" fmla="*/ 130 h 166"/>
                  <a:gd name="T54" fmla="*/ 1521 w 1528"/>
                  <a:gd name="T55" fmla="*/ 116 h 166"/>
                  <a:gd name="T56" fmla="*/ 1526 w 1528"/>
                  <a:gd name="T57" fmla="*/ 100 h 166"/>
                  <a:gd name="T58" fmla="*/ 1528 w 1528"/>
                  <a:gd name="T59" fmla="*/ 83 h 166"/>
                  <a:gd name="T60" fmla="*/ 1528 w 1528"/>
                  <a:gd name="T61" fmla="*/ 83 h 166"/>
                  <a:gd name="T62" fmla="*/ 1526 w 1528"/>
                  <a:gd name="T63" fmla="*/ 66 h 166"/>
                  <a:gd name="T64" fmla="*/ 1521 w 1528"/>
                  <a:gd name="T65" fmla="*/ 52 h 166"/>
                  <a:gd name="T66" fmla="*/ 1515 w 1528"/>
                  <a:gd name="T67" fmla="*/ 37 h 166"/>
                  <a:gd name="T68" fmla="*/ 1505 w 1528"/>
                  <a:gd name="T69" fmla="*/ 25 h 166"/>
                  <a:gd name="T70" fmla="*/ 1492 w 1528"/>
                  <a:gd name="T71" fmla="*/ 15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5"/>
                    </a:lnTo>
                    <a:lnTo>
                      <a:pt x="23" y="25"/>
                    </a:lnTo>
                    <a:lnTo>
                      <a:pt x="14" y="37"/>
                    </a:lnTo>
                    <a:lnTo>
                      <a:pt x="7" y="52"/>
                    </a:lnTo>
                    <a:lnTo>
                      <a:pt x="2" y="66"/>
                    </a:lnTo>
                    <a:lnTo>
                      <a:pt x="0" y="83"/>
                    </a:lnTo>
                    <a:lnTo>
                      <a:pt x="0" y="83"/>
                    </a:lnTo>
                    <a:lnTo>
                      <a:pt x="2" y="100"/>
                    </a:lnTo>
                    <a:lnTo>
                      <a:pt x="7" y="116"/>
                    </a:lnTo>
                    <a:lnTo>
                      <a:pt x="14" y="130"/>
                    </a:lnTo>
                    <a:lnTo>
                      <a:pt x="23" y="143"/>
                    </a:lnTo>
                    <a:lnTo>
                      <a:pt x="37" y="153"/>
                    </a:lnTo>
                    <a:lnTo>
                      <a:pt x="50" y="159"/>
                    </a:lnTo>
                    <a:lnTo>
                      <a:pt x="67" y="164"/>
                    </a:lnTo>
                    <a:lnTo>
                      <a:pt x="83" y="166"/>
                    </a:lnTo>
                    <a:lnTo>
                      <a:pt x="1445" y="166"/>
                    </a:lnTo>
                    <a:lnTo>
                      <a:pt x="1445" y="166"/>
                    </a:lnTo>
                    <a:lnTo>
                      <a:pt x="1462" y="164"/>
                    </a:lnTo>
                    <a:lnTo>
                      <a:pt x="1478" y="159"/>
                    </a:lnTo>
                    <a:lnTo>
                      <a:pt x="1492" y="153"/>
                    </a:lnTo>
                    <a:lnTo>
                      <a:pt x="1505" y="143"/>
                    </a:lnTo>
                    <a:lnTo>
                      <a:pt x="1515" y="130"/>
                    </a:lnTo>
                    <a:lnTo>
                      <a:pt x="1521" y="116"/>
                    </a:lnTo>
                    <a:lnTo>
                      <a:pt x="1526" y="100"/>
                    </a:lnTo>
                    <a:lnTo>
                      <a:pt x="1528" y="83"/>
                    </a:lnTo>
                    <a:lnTo>
                      <a:pt x="1528" y="83"/>
                    </a:lnTo>
                    <a:lnTo>
                      <a:pt x="1526" y="66"/>
                    </a:lnTo>
                    <a:lnTo>
                      <a:pt x="1521" y="52"/>
                    </a:lnTo>
                    <a:lnTo>
                      <a:pt x="1515" y="37"/>
                    </a:lnTo>
                    <a:lnTo>
                      <a:pt x="1505" y="25"/>
                    </a:lnTo>
                    <a:lnTo>
                      <a:pt x="1492" y="15"/>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91" name="Freeform 9">
                <a:extLst>
                  <a:ext uri="{FF2B5EF4-FFF2-40B4-BE49-F238E27FC236}">
                    <a16:creationId xmlns:a16="http://schemas.microsoft.com/office/drawing/2014/main" id="{24367CA9-4FE3-422C-A1D5-ADFE886D8714}"/>
                  </a:ext>
                </a:extLst>
              </p:cNvPr>
              <p:cNvSpPr>
                <a:spLocks/>
              </p:cNvSpPr>
              <p:nvPr/>
            </p:nvSpPr>
            <p:spPr bwMode="auto">
              <a:xfrm>
                <a:off x="-13106400" y="-4508501"/>
                <a:ext cx="2425700" cy="263525"/>
              </a:xfrm>
              <a:custGeom>
                <a:avLst/>
                <a:gdLst>
                  <a:gd name="T0" fmla="*/ 1445 w 1528"/>
                  <a:gd name="T1" fmla="*/ 0 h 166"/>
                  <a:gd name="T2" fmla="*/ 83 w 1528"/>
                  <a:gd name="T3" fmla="*/ 0 h 166"/>
                  <a:gd name="T4" fmla="*/ 83 w 1528"/>
                  <a:gd name="T5" fmla="*/ 0 h 166"/>
                  <a:gd name="T6" fmla="*/ 67 w 1528"/>
                  <a:gd name="T7" fmla="*/ 2 h 166"/>
                  <a:gd name="T8" fmla="*/ 50 w 1528"/>
                  <a:gd name="T9" fmla="*/ 7 h 166"/>
                  <a:gd name="T10" fmla="*/ 37 w 1528"/>
                  <a:gd name="T11" fmla="*/ 15 h 166"/>
                  <a:gd name="T12" fmla="*/ 23 w 1528"/>
                  <a:gd name="T13" fmla="*/ 25 h 166"/>
                  <a:gd name="T14" fmla="*/ 14 w 1528"/>
                  <a:gd name="T15" fmla="*/ 37 h 166"/>
                  <a:gd name="T16" fmla="*/ 7 w 1528"/>
                  <a:gd name="T17" fmla="*/ 52 h 166"/>
                  <a:gd name="T18" fmla="*/ 2 w 1528"/>
                  <a:gd name="T19" fmla="*/ 67 h 166"/>
                  <a:gd name="T20" fmla="*/ 0 w 1528"/>
                  <a:gd name="T21" fmla="*/ 83 h 166"/>
                  <a:gd name="T22" fmla="*/ 0 w 1528"/>
                  <a:gd name="T23" fmla="*/ 83 h 166"/>
                  <a:gd name="T24" fmla="*/ 2 w 1528"/>
                  <a:gd name="T25" fmla="*/ 100 h 166"/>
                  <a:gd name="T26" fmla="*/ 7 w 1528"/>
                  <a:gd name="T27" fmla="*/ 117 h 166"/>
                  <a:gd name="T28" fmla="*/ 14 w 1528"/>
                  <a:gd name="T29" fmla="*/ 130 h 166"/>
                  <a:gd name="T30" fmla="*/ 23 w 1528"/>
                  <a:gd name="T31" fmla="*/ 143 h 166"/>
                  <a:gd name="T32" fmla="*/ 37 w 1528"/>
                  <a:gd name="T33" fmla="*/ 153 h 166"/>
                  <a:gd name="T34" fmla="*/ 50 w 1528"/>
                  <a:gd name="T35" fmla="*/ 160 h 166"/>
                  <a:gd name="T36" fmla="*/ 67 w 1528"/>
                  <a:gd name="T37" fmla="*/ 165 h 166"/>
                  <a:gd name="T38" fmla="*/ 83 w 1528"/>
                  <a:gd name="T39" fmla="*/ 166 h 166"/>
                  <a:gd name="T40" fmla="*/ 1445 w 1528"/>
                  <a:gd name="T41" fmla="*/ 166 h 166"/>
                  <a:gd name="T42" fmla="*/ 1445 w 1528"/>
                  <a:gd name="T43" fmla="*/ 166 h 166"/>
                  <a:gd name="T44" fmla="*/ 1462 w 1528"/>
                  <a:gd name="T45" fmla="*/ 165 h 166"/>
                  <a:gd name="T46" fmla="*/ 1478 w 1528"/>
                  <a:gd name="T47" fmla="*/ 160 h 166"/>
                  <a:gd name="T48" fmla="*/ 1492 w 1528"/>
                  <a:gd name="T49" fmla="*/ 153 h 166"/>
                  <a:gd name="T50" fmla="*/ 1505 w 1528"/>
                  <a:gd name="T51" fmla="*/ 143 h 166"/>
                  <a:gd name="T52" fmla="*/ 1515 w 1528"/>
                  <a:gd name="T53" fmla="*/ 130 h 166"/>
                  <a:gd name="T54" fmla="*/ 1521 w 1528"/>
                  <a:gd name="T55" fmla="*/ 117 h 166"/>
                  <a:gd name="T56" fmla="*/ 1526 w 1528"/>
                  <a:gd name="T57" fmla="*/ 100 h 166"/>
                  <a:gd name="T58" fmla="*/ 1528 w 1528"/>
                  <a:gd name="T59" fmla="*/ 83 h 166"/>
                  <a:gd name="T60" fmla="*/ 1528 w 1528"/>
                  <a:gd name="T61" fmla="*/ 83 h 166"/>
                  <a:gd name="T62" fmla="*/ 1526 w 1528"/>
                  <a:gd name="T63" fmla="*/ 67 h 166"/>
                  <a:gd name="T64" fmla="*/ 1521 w 1528"/>
                  <a:gd name="T65" fmla="*/ 52 h 166"/>
                  <a:gd name="T66" fmla="*/ 1515 w 1528"/>
                  <a:gd name="T67" fmla="*/ 37 h 166"/>
                  <a:gd name="T68" fmla="*/ 1505 w 1528"/>
                  <a:gd name="T69" fmla="*/ 25 h 166"/>
                  <a:gd name="T70" fmla="*/ 1492 w 1528"/>
                  <a:gd name="T71" fmla="*/ 15 h 166"/>
                  <a:gd name="T72" fmla="*/ 1478 w 1528"/>
                  <a:gd name="T73" fmla="*/ 7 h 166"/>
                  <a:gd name="T74" fmla="*/ 1462 w 1528"/>
                  <a:gd name="T75" fmla="*/ 2 h 166"/>
                  <a:gd name="T76" fmla="*/ 1445 w 1528"/>
                  <a:gd name="T77" fmla="*/ 0 h 166"/>
                  <a:gd name="T78" fmla="*/ 1445 w 1528"/>
                  <a:gd name="T79"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528" h="166">
                    <a:moveTo>
                      <a:pt x="1445" y="0"/>
                    </a:moveTo>
                    <a:lnTo>
                      <a:pt x="83" y="0"/>
                    </a:lnTo>
                    <a:lnTo>
                      <a:pt x="83" y="0"/>
                    </a:lnTo>
                    <a:lnTo>
                      <a:pt x="67" y="2"/>
                    </a:lnTo>
                    <a:lnTo>
                      <a:pt x="50" y="7"/>
                    </a:lnTo>
                    <a:lnTo>
                      <a:pt x="37" y="15"/>
                    </a:lnTo>
                    <a:lnTo>
                      <a:pt x="23" y="25"/>
                    </a:lnTo>
                    <a:lnTo>
                      <a:pt x="14" y="37"/>
                    </a:lnTo>
                    <a:lnTo>
                      <a:pt x="7" y="52"/>
                    </a:lnTo>
                    <a:lnTo>
                      <a:pt x="2" y="67"/>
                    </a:lnTo>
                    <a:lnTo>
                      <a:pt x="0" y="83"/>
                    </a:lnTo>
                    <a:lnTo>
                      <a:pt x="0" y="83"/>
                    </a:lnTo>
                    <a:lnTo>
                      <a:pt x="2" y="100"/>
                    </a:lnTo>
                    <a:lnTo>
                      <a:pt x="7" y="117"/>
                    </a:lnTo>
                    <a:lnTo>
                      <a:pt x="14" y="130"/>
                    </a:lnTo>
                    <a:lnTo>
                      <a:pt x="23" y="143"/>
                    </a:lnTo>
                    <a:lnTo>
                      <a:pt x="37" y="153"/>
                    </a:lnTo>
                    <a:lnTo>
                      <a:pt x="50" y="160"/>
                    </a:lnTo>
                    <a:lnTo>
                      <a:pt x="67" y="165"/>
                    </a:lnTo>
                    <a:lnTo>
                      <a:pt x="83" y="166"/>
                    </a:lnTo>
                    <a:lnTo>
                      <a:pt x="1445" y="166"/>
                    </a:lnTo>
                    <a:lnTo>
                      <a:pt x="1445" y="166"/>
                    </a:lnTo>
                    <a:lnTo>
                      <a:pt x="1462" y="165"/>
                    </a:lnTo>
                    <a:lnTo>
                      <a:pt x="1478" y="160"/>
                    </a:lnTo>
                    <a:lnTo>
                      <a:pt x="1492" y="153"/>
                    </a:lnTo>
                    <a:lnTo>
                      <a:pt x="1505" y="143"/>
                    </a:lnTo>
                    <a:lnTo>
                      <a:pt x="1515" y="130"/>
                    </a:lnTo>
                    <a:lnTo>
                      <a:pt x="1521" y="117"/>
                    </a:lnTo>
                    <a:lnTo>
                      <a:pt x="1526" y="100"/>
                    </a:lnTo>
                    <a:lnTo>
                      <a:pt x="1528" y="83"/>
                    </a:lnTo>
                    <a:lnTo>
                      <a:pt x="1528" y="83"/>
                    </a:lnTo>
                    <a:lnTo>
                      <a:pt x="1526" y="67"/>
                    </a:lnTo>
                    <a:lnTo>
                      <a:pt x="1521" y="52"/>
                    </a:lnTo>
                    <a:lnTo>
                      <a:pt x="1515" y="37"/>
                    </a:lnTo>
                    <a:lnTo>
                      <a:pt x="1505" y="25"/>
                    </a:lnTo>
                    <a:lnTo>
                      <a:pt x="1492" y="15"/>
                    </a:lnTo>
                    <a:lnTo>
                      <a:pt x="1478" y="7"/>
                    </a:lnTo>
                    <a:lnTo>
                      <a:pt x="1462" y="2"/>
                    </a:lnTo>
                    <a:lnTo>
                      <a:pt x="1445" y="0"/>
                    </a:lnTo>
                    <a:lnTo>
                      <a:pt x="144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92" name="Freeform 10">
                <a:extLst>
                  <a:ext uri="{FF2B5EF4-FFF2-40B4-BE49-F238E27FC236}">
                    <a16:creationId xmlns:a16="http://schemas.microsoft.com/office/drawing/2014/main" id="{704A6E82-689F-4A13-AC13-DE2CBAA22208}"/>
                  </a:ext>
                </a:extLst>
              </p:cNvPr>
              <p:cNvSpPr>
                <a:spLocks/>
              </p:cNvSpPr>
              <p:nvPr/>
            </p:nvSpPr>
            <p:spPr bwMode="auto">
              <a:xfrm>
                <a:off x="-13106400" y="-3841751"/>
                <a:ext cx="1363663" cy="265113"/>
              </a:xfrm>
              <a:custGeom>
                <a:avLst/>
                <a:gdLst>
                  <a:gd name="T0" fmla="*/ 776 w 859"/>
                  <a:gd name="T1" fmla="*/ 0 h 167"/>
                  <a:gd name="T2" fmla="*/ 83 w 859"/>
                  <a:gd name="T3" fmla="*/ 0 h 167"/>
                  <a:gd name="T4" fmla="*/ 83 w 859"/>
                  <a:gd name="T5" fmla="*/ 0 h 167"/>
                  <a:gd name="T6" fmla="*/ 67 w 859"/>
                  <a:gd name="T7" fmla="*/ 2 h 167"/>
                  <a:gd name="T8" fmla="*/ 50 w 859"/>
                  <a:gd name="T9" fmla="*/ 7 h 167"/>
                  <a:gd name="T10" fmla="*/ 37 w 859"/>
                  <a:gd name="T11" fmla="*/ 15 h 167"/>
                  <a:gd name="T12" fmla="*/ 23 w 859"/>
                  <a:gd name="T13" fmla="*/ 25 h 167"/>
                  <a:gd name="T14" fmla="*/ 14 w 859"/>
                  <a:gd name="T15" fmla="*/ 37 h 167"/>
                  <a:gd name="T16" fmla="*/ 7 w 859"/>
                  <a:gd name="T17" fmla="*/ 52 h 167"/>
                  <a:gd name="T18" fmla="*/ 2 w 859"/>
                  <a:gd name="T19" fmla="*/ 67 h 167"/>
                  <a:gd name="T20" fmla="*/ 0 w 859"/>
                  <a:gd name="T21" fmla="*/ 84 h 167"/>
                  <a:gd name="T22" fmla="*/ 0 w 859"/>
                  <a:gd name="T23" fmla="*/ 84 h 167"/>
                  <a:gd name="T24" fmla="*/ 2 w 859"/>
                  <a:gd name="T25" fmla="*/ 100 h 167"/>
                  <a:gd name="T26" fmla="*/ 7 w 859"/>
                  <a:gd name="T27" fmla="*/ 117 h 167"/>
                  <a:gd name="T28" fmla="*/ 14 w 859"/>
                  <a:gd name="T29" fmla="*/ 130 h 167"/>
                  <a:gd name="T30" fmla="*/ 23 w 859"/>
                  <a:gd name="T31" fmla="*/ 143 h 167"/>
                  <a:gd name="T32" fmla="*/ 37 w 859"/>
                  <a:gd name="T33" fmla="*/ 153 h 167"/>
                  <a:gd name="T34" fmla="*/ 50 w 859"/>
                  <a:gd name="T35" fmla="*/ 160 h 167"/>
                  <a:gd name="T36" fmla="*/ 67 w 859"/>
                  <a:gd name="T37" fmla="*/ 165 h 167"/>
                  <a:gd name="T38" fmla="*/ 83 w 859"/>
                  <a:gd name="T39" fmla="*/ 167 h 167"/>
                  <a:gd name="T40" fmla="*/ 776 w 859"/>
                  <a:gd name="T41" fmla="*/ 167 h 167"/>
                  <a:gd name="T42" fmla="*/ 776 w 859"/>
                  <a:gd name="T43" fmla="*/ 167 h 167"/>
                  <a:gd name="T44" fmla="*/ 792 w 859"/>
                  <a:gd name="T45" fmla="*/ 165 h 167"/>
                  <a:gd name="T46" fmla="*/ 809 w 859"/>
                  <a:gd name="T47" fmla="*/ 160 h 167"/>
                  <a:gd name="T48" fmla="*/ 822 w 859"/>
                  <a:gd name="T49" fmla="*/ 153 h 167"/>
                  <a:gd name="T50" fmla="*/ 836 w 859"/>
                  <a:gd name="T51" fmla="*/ 143 h 167"/>
                  <a:gd name="T52" fmla="*/ 846 w 859"/>
                  <a:gd name="T53" fmla="*/ 130 h 167"/>
                  <a:gd name="T54" fmla="*/ 852 w 859"/>
                  <a:gd name="T55" fmla="*/ 117 h 167"/>
                  <a:gd name="T56" fmla="*/ 857 w 859"/>
                  <a:gd name="T57" fmla="*/ 100 h 167"/>
                  <a:gd name="T58" fmla="*/ 859 w 859"/>
                  <a:gd name="T59" fmla="*/ 84 h 167"/>
                  <a:gd name="T60" fmla="*/ 859 w 859"/>
                  <a:gd name="T61" fmla="*/ 84 h 167"/>
                  <a:gd name="T62" fmla="*/ 857 w 859"/>
                  <a:gd name="T63" fmla="*/ 67 h 167"/>
                  <a:gd name="T64" fmla="*/ 852 w 859"/>
                  <a:gd name="T65" fmla="*/ 52 h 167"/>
                  <a:gd name="T66" fmla="*/ 846 w 859"/>
                  <a:gd name="T67" fmla="*/ 37 h 167"/>
                  <a:gd name="T68" fmla="*/ 836 w 859"/>
                  <a:gd name="T69" fmla="*/ 25 h 167"/>
                  <a:gd name="T70" fmla="*/ 822 w 859"/>
                  <a:gd name="T71" fmla="*/ 15 h 167"/>
                  <a:gd name="T72" fmla="*/ 809 w 859"/>
                  <a:gd name="T73" fmla="*/ 7 h 167"/>
                  <a:gd name="T74" fmla="*/ 792 w 859"/>
                  <a:gd name="T75" fmla="*/ 2 h 167"/>
                  <a:gd name="T76" fmla="*/ 776 w 859"/>
                  <a:gd name="T77" fmla="*/ 0 h 167"/>
                  <a:gd name="T78" fmla="*/ 776 w 859"/>
                  <a:gd name="T79" fmla="*/ 0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859" h="167">
                    <a:moveTo>
                      <a:pt x="776" y="0"/>
                    </a:moveTo>
                    <a:lnTo>
                      <a:pt x="83" y="0"/>
                    </a:lnTo>
                    <a:lnTo>
                      <a:pt x="83" y="0"/>
                    </a:lnTo>
                    <a:lnTo>
                      <a:pt x="67" y="2"/>
                    </a:lnTo>
                    <a:lnTo>
                      <a:pt x="50" y="7"/>
                    </a:lnTo>
                    <a:lnTo>
                      <a:pt x="37" y="15"/>
                    </a:lnTo>
                    <a:lnTo>
                      <a:pt x="23" y="25"/>
                    </a:lnTo>
                    <a:lnTo>
                      <a:pt x="14" y="37"/>
                    </a:lnTo>
                    <a:lnTo>
                      <a:pt x="7" y="52"/>
                    </a:lnTo>
                    <a:lnTo>
                      <a:pt x="2" y="67"/>
                    </a:lnTo>
                    <a:lnTo>
                      <a:pt x="0" y="84"/>
                    </a:lnTo>
                    <a:lnTo>
                      <a:pt x="0" y="84"/>
                    </a:lnTo>
                    <a:lnTo>
                      <a:pt x="2" y="100"/>
                    </a:lnTo>
                    <a:lnTo>
                      <a:pt x="7" y="117"/>
                    </a:lnTo>
                    <a:lnTo>
                      <a:pt x="14" y="130"/>
                    </a:lnTo>
                    <a:lnTo>
                      <a:pt x="23" y="143"/>
                    </a:lnTo>
                    <a:lnTo>
                      <a:pt x="37" y="153"/>
                    </a:lnTo>
                    <a:lnTo>
                      <a:pt x="50" y="160"/>
                    </a:lnTo>
                    <a:lnTo>
                      <a:pt x="67" y="165"/>
                    </a:lnTo>
                    <a:lnTo>
                      <a:pt x="83" y="167"/>
                    </a:lnTo>
                    <a:lnTo>
                      <a:pt x="776" y="167"/>
                    </a:lnTo>
                    <a:lnTo>
                      <a:pt x="776" y="167"/>
                    </a:lnTo>
                    <a:lnTo>
                      <a:pt x="792" y="165"/>
                    </a:lnTo>
                    <a:lnTo>
                      <a:pt x="809" y="160"/>
                    </a:lnTo>
                    <a:lnTo>
                      <a:pt x="822" y="153"/>
                    </a:lnTo>
                    <a:lnTo>
                      <a:pt x="836" y="143"/>
                    </a:lnTo>
                    <a:lnTo>
                      <a:pt x="846" y="130"/>
                    </a:lnTo>
                    <a:lnTo>
                      <a:pt x="852" y="117"/>
                    </a:lnTo>
                    <a:lnTo>
                      <a:pt x="857" y="100"/>
                    </a:lnTo>
                    <a:lnTo>
                      <a:pt x="859" y="84"/>
                    </a:lnTo>
                    <a:lnTo>
                      <a:pt x="859" y="84"/>
                    </a:lnTo>
                    <a:lnTo>
                      <a:pt x="857" y="67"/>
                    </a:lnTo>
                    <a:lnTo>
                      <a:pt x="852" y="52"/>
                    </a:lnTo>
                    <a:lnTo>
                      <a:pt x="846" y="37"/>
                    </a:lnTo>
                    <a:lnTo>
                      <a:pt x="836" y="25"/>
                    </a:lnTo>
                    <a:lnTo>
                      <a:pt x="822" y="15"/>
                    </a:lnTo>
                    <a:lnTo>
                      <a:pt x="809" y="7"/>
                    </a:lnTo>
                    <a:lnTo>
                      <a:pt x="792" y="2"/>
                    </a:lnTo>
                    <a:lnTo>
                      <a:pt x="776" y="0"/>
                    </a:lnTo>
                    <a:lnTo>
                      <a:pt x="77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93" name="Freeform 11">
                <a:extLst>
                  <a:ext uri="{FF2B5EF4-FFF2-40B4-BE49-F238E27FC236}">
                    <a16:creationId xmlns:a16="http://schemas.microsoft.com/office/drawing/2014/main" id="{8974D3D0-2482-4273-B4C4-9708A724C493}"/>
                  </a:ext>
                </a:extLst>
              </p:cNvPr>
              <p:cNvSpPr>
                <a:spLocks/>
              </p:cNvSpPr>
              <p:nvPr/>
            </p:nvSpPr>
            <p:spPr bwMode="auto">
              <a:xfrm>
                <a:off x="-13303250" y="-7392988"/>
                <a:ext cx="4071938" cy="5545138"/>
              </a:xfrm>
              <a:custGeom>
                <a:avLst/>
                <a:gdLst>
                  <a:gd name="T0" fmla="*/ 2565 w 2565"/>
                  <a:gd name="T1" fmla="*/ 0 h 3493"/>
                  <a:gd name="T2" fmla="*/ 2399 w 2565"/>
                  <a:gd name="T3" fmla="*/ 0 h 3493"/>
                  <a:gd name="T4" fmla="*/ 2399 w 2565"/>
                  <a:gd name="T5" fmla="*/ 3327 h 3493"/>
                  <a:gd name="T6" fmla="*/ 0 w 2565"/>
                  <a:gd name="T7" fmla="*/ 3327 h 3493"/>
                  <a:gd name="T8" fmla="*/ 0 w 2565"/>
                  <a:gd name="T9" fmla="*/ 3493 h 3493"/>
                  <a:gd name="T10" fmla="*/ 2565 w 2565"/>
                  <a:gd name="T11" fmla="*/ 3493 h 3493"/>
                  <a:gd name="T12" fmla="*/ 2565 w 2565"/>
                  <a:gd name="T13" fmla="*/ 0 h 3493"/>
                </a:gdLst>
                <a:ahLst/>
                <a:cxnLst>
                  <a:cxn ang="0">
                    <a:pos x="T0" y="T1"/>
                  </a:cxn>
                  <a:cxn ang="0">
                    <a:pos x="T2" y="T3"/>
                  </a:cxn>
                  <a:cxn ang="0">
                    <a:pos x="T4" y="T5"/>
                  </a:cxn>
                  <a:cxn ang="0">
                    <a:pos x="T6" y="T7"/>
                  </a:cxn>
                  <a:cxn ang="0">
                    <a:pos x="T8" y="T9"/>
                  </a:cxn>
                  <a:cxn ang="0">
                    <a:pos x="T10" y="T11"/>
                  </a:cxn>
                  <a:cxn ang="0">
                    <a:pos x="T12" y="T13"/>
                  </a:cxn>
                </a:cxnLst>
                <a:rect l="0" t="0" r="r" b="b"/>
                <a:pathLst>
                  <a:path w="2565" h="3493">
                    <a:moveTo>
                      <a:pt x="2565" y="0"/>
                    </a:moveTo>
                    <a:lnTo>
                      <a:pt x="2399" y="0"/>
                    </a:lnTo>
                    <a:lnTo>
                      <a:pt x="2399" y="3327"/>
                    </a:lnTo>
                    <a:lnTo>
                      <a:pt x="0" y="3327"/>
                    </a:lnTo>
                    <a:lnTo>
                      <a:pt x="0" y="3493"/>
                    </a:lnTo>
                    <a:lnTo>
                      <a:pt x="2565" y="3493"/>
                    </a:lnTo>
                    <a:lnTo>
                      <a:pt x="256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94" name="Freeform 12">
                <a:extLst>
                  <a:ext uri="{FF2B5EF4-FFF2-40B4-BE49-F238E27FC236}">
                    <a16:creationId xmlns:a16="http://schemas.microsoft.com/office/drawing/2014/main" id="{CECD5E56-7D99-487C-ACCF-8ED5790B5626}"/>
                  </a:ext>
                </a:extLst>
              </p:cNvPr>
              <p:cNvSpPr>
                <a:spLocks/>
              </p:cNvSpPr>
              <p:nvPr/>
            </p:nvSpPr>
            <p:spPr bwMode="auto">
              <a:xfrm>
                <a:off x="-12796838" y="-6886576"/>
                <a:ext cx="4075113" cy="5545138"/>
              </a:xfrm>
              <a:custGeom>
                <a:avLst/>
                <a:gdLst>
                  <a:gd name="T0" fmla="*/ 2401 w 2567"/>
                  <a:gd name="T1" fmla="*/ 0 h 3493"/>
                  <a:gd name="T2" fmla="*/ 2401 w 2567"/>
                  <a:gd name="T3" fmla="*/ 3327 h 3493"/>
                  <a:gd name="T4" fmla="*/ 0 w 2567"/>
                  <a:gd name="T5" fmla="*/ 3327 h 3493"/>
                  <a:gd name="T6" fmla="*/ 0 w 2567"/>
                  <a:gd name="T7" fmla="*/ 3493 h 3493"/>
                  <a:gd name="T8" fmla="*/ 2567 w 2567"/>
                  <a:gd name="T9" fmla="*/ 3493 h 3493"/>
                  <a:gd name="T10" fmla="*/ 2567 w 2567"/>
                  <a:gd name="T11" fmla="*/ 0 h 3493"/>
                  <a:gd name="T12" fmla="*/ 2401 w 2567"/>
                  <a:gd name="T13" fmla="*/ 0 h 3493"/>
                </a:gdLst>
                <a:ahLst/>
                <a:cxnLst>
                  <a:cxn ang="0">
                    <a:pos x="T0" y="T1"/>
                  </a:cxn>
                  <a:cxn ang="0">
                    <a:pos x="T2" y="T3"/>
                  </a:cxn>
                  <a:cxn ang="0">
                    <a:pos x="T4" y="T5"/>
                  </a:cxn>
                  <a:cxn ang="0">
                    <a:pos x="T6" y="T7"/>
                  </a:cxn>
                  <a:cxn ang="0">
                    <a:pos x="T8" y="T9"/>
                  </a:cxn>
                  <a:cxn ang="0">
                    <a:pos x="T10" y="T11"/>
                  </a:cxn>
                  <a:cxn ang="0">
                    <a:pos x="T12" y="T13"/>
                  </a:cxn>
                </a:cxnLst>
                <a:rect l="0" t="0" r="r" b="b"/>
                <a:pathLst>
                  <a:path w="2567" h="3493">
                    <a:moveTo>
                      <a:pt x="2401" y="0"/>
                    </a:moveTo>
                    <a:lnTo>
                      <a:pt x="2401" y="3327"/>
                    </a:lnTo>
                    <a:lnTo>
                      <a:pt x="0" y="3327"/>
                    </a:lnTo>
                    <a:lnTo>
                      <a:pt x="0" y="3493"/>
                    </a:lnTo>
                    <a:lnTo>
                      <a:pt x="2567" y="3493"/>
                    </a:lnTo>
                    <a:lnTo>
                      <a:pt x="2567" y="0"/>
                    </a:lnTo>
                    <a:lnTo>
                      <a:pt x="240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grpSp>
          <p:nvGrpSpPr>
            <p:cNvPr id="279" name="グループ化 278">
              <a:extLst>
                <a:ext uri="{FF2B5EF4-FFF2-40B4-BE49-F238E27FC236}">
                  <a16:creationId xmlns:a16="http://schemas.microsoft.com/office/drawing/2014/main" id="{4A2FBEA8-C8F2-47B1-A3FD-F52681E4802D}"/>
                </a:ext>
              </a:extLst>
            </p:cNvPr>
            <p:cNvGrpSpPr>
              <a:grpSpLocks noChangeAspect="1"/>
            </p:cNvGrpSpPr>
            <p:nvPr/>
          </p:nvGrpSpPr>
          <p:grpSpPr>
            <a:xfrm>
              <a:off x="1317421" y="3534990"/>
              <a:ext cx="250161" cy="277939"/>
              <a:chOff x="10782295" y="1651000"/>
              <a:chExt cx="11520484" cy="10412413"/>
            </a:xfrm>
            <a:solidFill>
              <a:schemeClr val="tx1"/>
            </a:solidFill>
          </p:grpSpPr>
          <p:sp>
            <p:nvSpPr>
              <p:cNvPr id="282" name="Freeform 32">
                <a:extLst>
                  <a:ext uri="{FF2B5EF4-FFF2-40B4-BE49-F238E27FC236}">
                    <a16:creationId xmlns:a16="http://schemas.microsoft.com/office/drawing/2014/main" id="{48865B4F-13D3-4C9C-9B56-9C52CD8E9F01}"/>
                  </a:ext>
                </a:extLst>
              </p:cNvPr>
              <p:cNvSpPr>
                <a:spLocks noEditPoints="1"/>
              </p:cNvSpPr>
              <p:nvPr/>
            </p:nvSpPr>
            <p:spPr bwMode="auto">
              <a:xfrm>
                <a:off x="13271500" y="5761038"/>
                <a:ext cx="1643063" cy="2616200"/>
              </a:xfrm>
              <a:custGeom>
                <a:avLst/>
                <a:gdLst/>
                <a:ahLst/>
                <a:cxnLst>
                  <a:cxn ang="0">
                    <a:pos x="1035" y="1235"/>
                  </a:cxn>
                  <a:cxn ang="0">
                    <a:pos x="1035" y="1164"/>
                  </a:cxn>
                  <a:cxn ang="0">
                    <a:pos x="1035" y="0"/>
                  </a:cxn>
                  <a:cxn ang="0">
                    <a:pos x="0" y="0"/>
                  </a:cxn>
                  <a:cxn ang="0">
                    <a:pos x="0" y="1164"/>
                  </a:cxn>
                  <a:cxn ang="0">
                    <a:pos x="0" y="1235"/>
                  </a:cxn>
                  <a:cxn ang="0">
                    <a:pos x="0" y="1648"/>
                  </a:cxn>
                  <a:cxn ang="0">
                    <a:pos x="1035" y="1648"/>
                  </a:cxn>
                  <a:cxn ang="0">
                    <a:pos x="1035" y="1235"/>
                  </a:cxn>
                  <a:cxn ang="0">
                    <a:pos x="829" y="1029"/>
                  </a:cxn>
                  <a:cxn ang="0">
                    <a:pos x="206" y="1029"/>
                  </a:cxn>
                  <a:cxn ang="0">
                    <a:pos x="206" y="207"/>
                  </a:cxn>
                  <a:cxn ang="0">
                    <a:pos x="829" y="207"/>
                  </a:cxn>
                  <a:cxn ang="0">
                    <a:pos x="829" y="1029"/>
                  </a:cxn>
                </a:cxnLst>
                <a:rect l="0" t="0" r="r" b="b"/>
                <a:pathLst>
                  <a:path w="1035" h="1648">
                    <a:moveTo>
                      <a:pt x="1035" y="1235"/>
                    </a:moveTo>
                    <a:lnTo>
                      <a:pt x="1035" y="1164"/>
                    </a:lnTo>
                    <a:lnTo>
                      <a:pt x="1035" y="0"/>
                    </a:lnTo>
                    <a:lnTo>
                      <a:pt x="0" y="0"/>
                    </a:lnTo>
                    <a:lnTo>
                      <a:pt x="0" y="1164"/>
                    </a:lnTo>
                    <a:lnTo>
                      <a:pt x="0" y="1235"/>
                    </a:lnTo>
                    <a:lnTo>
                      <a:pt x="0" y="1648"/>
                    </a:lnTo>
                    <a:lnTo>
                      <a:pt x="1035" y="1648"/>
                    </a:lnTo>
                    <a:lnTo>
                      <a:pt x="1035" y="1235"/>
                    </a:lnTo>
                    <a:close/>
                    <a:moveTo>
                      <a:pt x="829" y="1029"/>
                    </a:moveTo>
                    <a:lnTo>
                      <a:pt x="206" y="1029"/>
                    </a:lnTo>
                    <a:lnTo>
                      <a:pt x="206" y="207"/>
                    </a:lnTo>
                    <a:lnTo>
                      <a:pt x="829" y="207"/>
                    </a:lnTo>
                    <a:lnTo>
                      <a:pt x="829" y="102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83" name="Freeform 33">
                <a:extLst>
                  <a:ext uri="{FF2B5EF4-FFF2-40B4-BE49-F238E27FC236}">
                    <a16:creationId xmlns:a16="http://schemas.microsoft.com/office/drawing/2014/main" id="{FB27F3DD-920A-4ADE-8ABD-FA7C1804E9A7}"/>
                  </a:ext>
                </a:extLst>
              </p:cNvPr>
              <p:cNvSpPr>
                <a:spLocks noEditPoints="1"/>
              </p:cNvSpPr>
              <p:nvPr/>
            </p:nvSpPr>
            <p:spPr bwMode="auto">
              <a:xfrm>
                <a:off x="15721010" y="6048373"/>
                <a:ext cx="1641470" cy="2328864"/>
              </a:xfrm>
              <a:custGeom>
                <a:avLst/>
                <a:gdLst/>
                <a:ahLst/>
                <a:cxnLst>
                  <a:cxn ang="0">
                    <a:pos x="0" y="619"/>
                  </a:cxn>
                  <a:cxn ang="0">
                    <a:pos x="0" y="832"/>
                  </a:cxn>
                  <a:cxn ang="0">
                    <a:pos x="0" y="1467"/>
                  </a:cxn>
                  <a:cxn ang="0">
                    <a:pos x="1034" y="1467"/>
                  </a:cxn>
                  <a:cxn ang="0">
                    <a:pos x="1034" y="832"/>
                  </a:cxn>
                  <a:cxn ang="0">
                    <a:pos x="1034" y="619"/>
                  </a:cxn>
                  <a:cxn ang="0">
                    <a:pos x="1034" y="0"/>
                  </a:cxn>
                  <a:cxn ang="0">
                    <a:pos x="0" y="0"/>
                  </a:cxn>
                  <a:cxn ang="0">
                    <a:pos x="0" y="619"/>
                  </a:cxn>
                  <a:cxn ang="0">
                    <a:pos x="201" y="199"/>
                  </a:cxn>
                  <a:cxn ang="0">
                    <a:pos x="834" y="199"/>
                  </a:cxn>
                  <a:cxn ang="0">
                    <a:pos x="834" y="619"/>
                  </a:cxn>
                  <a:cxn ang="0">
                    <a:pos x="201" y="619"/>
                  </a:cxn>
                  <a:cxn ang="0">
                    <a:pos x="201" y="199"/>
                  </a:cxn>
                </a:cxnLst>
                <a:rect l="0" t="0" r="r" b="b"/>
                <a:pathLst>
                  <a:path w="1034" h="1467">
                    <a:moveTo>
                      <a:pt x="0" y="619"/>
                    </a:moveTo>
                    <a:lnTo>
                      <a:pt x="0" y="832"/>
                    </a:lnTo>
                    <a:lnTo>
                      <a:pt x="0" y="1467"/>
                    </a:lnTo>
                    <a:lnTo>
                      <a:pt x="1034" y="1467"/>
                    </a:lnTo>
                    <a:lnTo>
                      <a:pt x="1034" y="832"/>
                    </a:lnTo>
                    <a:lnTo>
                      <a:pt x="1034" y="619"/>
                    </a:lnTo>
                    <a:lnTo>
                      <a:pt x="1034" y="0"/>
                    </a:lnTo>
                    <a:lnTo>
                      <a:pt x="0" y="0"/>
                    </a:lnTo>
                    <a:lnTo>
                      <a:pt x="0" y="619"/>
                    </a:lnTo>
                    <a:close/>
                    <a:moveTo>
                      <a:pt x="201" y="199"/>
                    </a:moveTo>
                    <a:lnTo>
                      <a:pt x="834" y="199"/>
                    </a:lnTo>
                    <a:lnTo>
                      <a:pt x="834" y="619"/>
                    </a:lnTo>
                    <a:lnTo>
                      <a:pt x="201" y="619"/>
                    </a:lnTo>
                    <a:lnTo>
                      <a:pt x="201" y="199"/>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84" name="Freeform 34">
                <a:extLst>
                  <a:ext uri="{FF2B5EF4-FFF2-40B4-BE49-F238E27FC236}">
                    <a16:creationId xmlns:a16="http://schemas.microsoft.com/office/drawing/2014/main" id="{4FF534E1-5066-4ECB-AD29-6EC6C73E3C25}"/>
                  </a:ext>
                </a:extLst>
              </p:cNvPr>
              <p:cNvSpPr>
                <a:spLocks noEditPoints="1"/>
              </p:cNvSpPr>
              <p:nvPr/>
            </p:nvSpPr>
            <p:spPr bwMode="auto">
              <a:xfrm>
                <a:off x="18168938" y="4833938"/>
                <a:ext cx="1643063" cy="3543300"/>
              </a:xfrm>
              <a:custGeom>
                <a:avLst/>
                <a:gdLst/>
                <a:ahLst/>
                <a:cxnLst>
                  <a:cxn ang="0">
                    <a:pos x="0" y="513"/>
                  </a:cxn>
                  <a:cxn ang="0">
                    <a:pos x="0" y="1264"/>
                  </a:cxn>
                  <a:cxn ang="0">
                    <a:pos x="0" y="2232"/>
                  </a:cxn>
                  <a:cxn ang="0">
                    <a:pos x="1035" y="2232"/>
                  </a:cxn>
                  <a:cxn ang="0">
                    <a:pos x="1035" y="1264"/>
                  </a:cxn>
                  <a:cxn ang="0">
                    <a:pos x="1035" y="513"/>
                  </a:cxn>
                  <a:cxn ang="0">
                    <a:pos x="1035" y="0"/>
                  </a:cxn>
                  <a:cxn ang="0">
                    <a:pos x="0" y="0"/>
                  </a:cxn>
                  <a:cxn ang="0">
                    <a:pos x="0" y="513"/>
                  </a:cxn>
                  <a:cxn ang="0">
                    <a:pos x="192" y="191"/>
                  </a:cxn>
                  <a:cxn ang="0">
                    <a:pos x="844" y="191"/>
                  </a:cxn>
                  <a:cxn ang="0">
                    <a:pos x="844" y="513"/>
                  </a:cxn>
                  <a:cxn ang="0">
                    <a:pos x="192" y="513"/>
                  </a:cxn>
                  <a:cxn ang="0">
                    <a:pos x="192" y="191"/>
                  </a:cxn>
                </a:cxnLst>
                <a:rect l="0" t="0" r="r" b="b"/>
                <a:pathLst>
                  <a:path w="1035" h="2232">
                    <a:moveTo>
                      <a:pt x="0" y="513"/>
                    </a:moveTo>
                    <a:lnTo>
                      <a:pt x="0" y="1264"/>
                    </a:lnTo>
                    <a:lnTo>
                      <a:pt x="0" y="2232"/>
                    </a:lnTo>
                    <a:lnTo>
                      <a:pt x="1035" y="2232"/>
                    </a:lnTo>
                    <a:lnTo>
                      <a:pt x="1035" y="1264"/>
                    </a:lnTo>
                    <a:lnTo>
                      <a:pt x="1035" y="513"/>
                    </a:lnTo>
                    <a:lnTo>
                      <a:pt x="1035" y="0"/>
                    </a:lnTo>
                    <a:lnTo>
                      <a:pt x="0" y="0"/>
                    </a:lnTo>
                    <a:lnTo>
                      <a:pt x="0" y="513"/>
                    </a:lnTo>
                    <a:close/>
                    <a:moveTo>
                      <a:pt x="192" y="191"/>
                    </a:moveTo>
                    <a:lnTo>
                      <a:pt x="844" y="191"/>
                    </a:lnTo>
                    <a:lnTo>
                      <a:pt x="844" y="513"/>
                    </a:lnTo>
                    <a:lnTo>
                      <a:pt x="192" y="513"/>
                    </a:lnTo>
                    <a:lnTo>
                      <a:pt x="192" y="191"/>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85" name="Freeform 35">
                <a:extLst>
                  <a:ext uri="{FF2B5EF4-FFF2-40B4-BE49-F238E27FC236}">
                    <a16:creationId xmlns:a16="http://schemas.microsoft.com/office/drawing/2014/main" id="{38E90DB1-913E-4574-9502-860B1E3307A1}"/>
                  </a:ext>
                </a:extLst>
              </p:cNvPr>
              <p:cNvSpPr>
                <a:spLocks/>
              </p:cNvSpPr>
              <p:nvPr/>
            </p:nvSpPr>
            <p:spPr bwMode="auto">
              <a:xfrm>
                <a:off x="13582652" y="3041647"/>
                <a:ext cx="5921373" cy="2460625"/>
              </a:xfrm>
              <a:custGeom>
                <a:avLst/>
                <a:gdLst/>
                <a:ahLst/>
                <a:cxnLst>
                  <a:cxn ang="0">
                    <a:pos x="136" y="520"/>
                  </a:cxn>
                  <a:cxn ang="0">
                    <a:pos x="257" y="446"/>
                  </a:cxn>
                  <a:cxn ang="0">
                    <a:pos x="653" y="529"/>
                  </a:cxn>
                  <a:cxn ang="0">
                    <a:pos x="789" y="656"/>
                  </a:cxn>
                  <a:cxn ang="0">
                    <a:pos x="925" y="520"/>
                  </a:cxn>
                  <a:cxn ang="0">
                    <a:pos x="921" y="485"/>
                  </a:cxn>
                  <a:cxn ang="0">
                    <a:pos x="1348" y="234"/>
                  </a:cxn>
                  <a:cxn ang="0">
                    <a:pos x="1442" y="272"/>
                  </a:cxn>
                  <a:cxn ang="0">
                    <a:pos x="1579" y="136"/>
                  </a:cxn>
                  <a:cxn ang="0">
                    <a:pos x="1442" y="0"/>
                  </a:cxn>
                  <a:cxn ang="0">
                    <a:pos x="1306" y="136"/>
                  </a:cxn>
                  <a:cxn ang="0">
                    <a:pos x="1311" y="171"/>
                  </a:cxn>
                  <a:cxn ang="0">
                    <a:pos x="884" y="422"/>
                  </a:cxn>
                  <a:cxn ang="0">
                    <a:pos x="789" y="384"/>
                  </a:cxn>
                  <a:cxn ang="0">
                    <a:pos x="668" y="457"/>
                  </a:cxn>
                  <a:cxn ang="0">
                    <a:pos x="272" y="375"/>
                  </a:cxn>
                  <a:cxn ang="0">
                    <a:pos x="136" y="247"/>
                  </a:cxn>
                  <a:cxn ang="0">
                    <a:pos x="0" y="384"/>
                  </a:cxn>
                  <a:cxn ang="0">
                    <a:pos x="136" y="520"/>
                  </a:cxn>
                </a:cxnLst>
                <a:rect l="0" t="0" r="r" b="b"/>
                <a:pathLst>
                  <a:path w="1579" h="656">
                    <a:moveTo>
                      <a:pt x="136" y="520"/>
                    </a:moveTo>
                    <a:cubicBezTo>
                      <a:pt x="189" y="520"/>
                      <a:pt x="234" y="490"/>
                      <a:pt x="257" y="446"/>
                    </a:cubicBezTo>
                    <a:cubicBezTo>
                      <a:pt x="653" y="529"/>
                      <a:pt x="653" y="529"/>
                      <a:pt x="653" y="529"/>
                    </a:cubicBezTo>
                    <a:cubicBezTo>
                      <a:pt x="658" y="600"/>
                      <a:pt x="717" y="656"/>
                      <a:pt x="789" y="656"/>
                    </a:cubicBezTo>
                    <a:cubicBezTo>
                      <a:pt x="864" y="656"/>
                      <a:pt x="925" y="595"/>
                      <a:pt x="925" y="520"/>
                    </a:cubicBezTo>
                    <a:cubicBezTo>
                      <a:pt x="925" y="508"/>
                      <a:pt x="924" y="496"/>
                      <a:pt x="921" y="485"/>
                    </a:cubicBezTo>
                    <a:cubicBezTo>
                      <a:pt x="1348" y="234"/>
                      <a:pt x="1348" y="234"/>
                      <a:pt x="1348" y="234"/>
                    </a:cubicBezTo>
                    <a:cubicBezTo>
                      <a:pt x="1372" y="257"/>
                      <a:pt x="1406" y="272"/>
                      <a:pt x="1442" y="272"/>
                    </a:cubicBezTo>
                    <a:cubicBezTo>
                      <a:pt x="1517" y="272"/>
                      <a:pt x="1579" y="211"/>
                      <a:pt x="1579" y="136"/>
                    </a:cubicBezTo>
                    <a:cubicBezTo>
                      <a:pt x="1579" y="61"/>
                      <a:pt x="1517" y="0"/>
                      <a:pt x="1442" y="0"/>
                    </a:cubicBezTo>
                    <a:cubicBezTo>
                      <a:pt x="1367" y="0"/>
                      <a:pt x="1306" y="61"/>
                      <a:pt x="1306" y="136"/>
                    </a:cubicBezTo>
                    <a:cubicBezTo>
                      <a:pt x="1306" y="148"/>
                      <a:pt x="1308" y="160"/>
                      <a:pt x="1311" y="171"/>
                    </a:cubicBezTo>
                    <a:cubicBezTo>
                      <a:pt x="884" y="422"/>
                      <a:pt x="884" y="422"/>
                      <a:pt x="884" y="422"/>
                    </a:cubicBezTo>
                    <a:cubicBezTo>
                      <a:pt x="859" y="398"/>
                      <a:pt x="826" y="384"/>
                      <a:pt x="789" y="384"/>
                    </a:cubicBezTo>
                    <a:cubicBezTo>
                      <a:pt x="737" y="384"/>
                      <a:pt x="691" y="414"/>
                      <a:pt x="668" y="457"/>
                    </a:cubicBezTo>
                    <a:cubicBezTo>
                      <a:pt x="272" y="375"/>
                      <a:pt x="272" y="375"/>
                      <a:pt x="272" y="375"/>
                    </a:cubicBezTo>
                    <a:cubicBezTo>
                      <a:pt x="267" y="304"/>
                      <a:pt x="208" y="247"/>
                      <a:pt x="136" y="247"/>
                    </a:cubicBezTo>
                    <a:cubicBezTo>
                      <a:pt x="61" y="247"/>
                      <a:pt x="0" y="308"/>
                      <a:pt x="0" y="384"/>
                    </a:cubicBezTo>
                    <a:cubicBezTo>
                      <a:pt x="0" y="459"/>
                      <a:pt x="61" y="520"/>
                      <a:pt x="136" y="52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286" name="Freeform 36">
                <a:extLst>
                  <a:ext uri="{FF2B5EF4-FFF2-40B4-BE49-F238E27FC236}">
                    <a16:creationId xmlns:a16="http://schemas.microsoft.com/office/drawing/2014/main" id="{C0E139B0-F15E-4245-A0C9-E2E88D3C84DC}"/>
                  </a:ext>
                </a:extLst>
              </p:cNvPr>
              <p:cNvSpPr>
                <a:spLocks noEditPoints="1"/>
              </p:cNvSpPr>
              <p:nvPr/>
            </p:nvSpPr>
            <p:spPr bwMode="auto">
              <a:xfrm>
                <a:off x="10782295" y="1651000"/>
                <a:ext cx="11520484" cy="10412413"/>
              </a:xfrm>
              <a:custGeom>
                <a:avLst/>
                <a:gdLst/>
                <a:ahLst/>
                <a:cxnLst>
                  <a:cxn ang="0">
                    <a:pos x="2990" y="0"/>
                  </a:cxn>
                  <a:cxn ang="0">
                    <a:pos x="82" y="0"/>
                  </a:cxn>
                  <a:cxn ang="0">
                    <a:pos x="0" y="82"/>
                  </a:cxn>
                  <a:cxn ang="0">
                    <a:pos x="0" y="2097"/>
                  </a:cxn>
                  <a:cxn ang="0">
                    <a:pos x="82" y="2179"/>
                  </a:cxn>
                  <a:cxn ang="0">
                    <a:pos x="1268" y="2179"/>
                  </a:cxn>
                  <a:cxn ang="0">
                    <a:pos x="1268" y="2616"/>
                  </a:cxn>
                  <a:cxn ang="0">
                    <a:pos x="664" y="2616"/>
                  </a:cxn>
                  <a:cxn ang="0">
                    <a:pos x="664" y="2777"/>
                  </a:cxn>
                  <a:cxn ang="0">
                    <a:pos x="2408" y="2777"/>
                  </a:cxn>
                  <a:cxn ang="0">
                    <a:pos x="2408" y="2616"/>
                  </a:cxn>
                  <a:cxn ang="0">
                    <a:pos x="1804" y="2616"/>
                  </a:cxn>
                  <a:cxn ang="0">
                    <a:pos x="1804" y="2179"/>
                  </a:cxn>
                  <a:cxn ang="0">
                    <a:pos x="2990" y="2179"/>
                  </a:cxn>
                  <a:cxn ang="0">
                    <a:pos x="3072" y="2097"/>
                  </a:cxn>
                  <a:cxn ang="0">
                    <a:pos x="3072" y="82"/>
                  </a:cxn>
                  <a:cxn ang="0">
                    <a:pos x="2990" y="0"/>
                  </a:cxn>
                  <a:cxn ang="0">
                    <a:pos x="2912" y="2018"/>
                  </a:cxn>
                  <a:cxn ang="0">
                    <a:pos x="161" y="2018"/>
                  </a:cxn>
                  <a:cxn ang="0">
                    <a:pos x="161" y="161"/>
                  </a:cxn>
                  <a:cxn ang="0">
                    <a:pos x="2912" y="161"/>
                  </a:cxn>
                  <a:cxn ang="0">
                    <a:pos x="2912" y="2018"/>
                  </a:cxn>
                </a:cxnLst>
                <a:rect l="0" t="0" r="r" b="b"/>
                <a:pathLst>
                  <a:path w="3072" h="2777">
                    <a:moveTo>
                      <a:pt x="2990" y="0"/>
                    </a:moveTo>
                    <a:cubicBezTo>
                      <a:pt x="82" y="0"/>
                      <a:pt x="82" y="0"/>
                      <a:pt x="82" y="0"/>
                    </a:cubicBezTo>
                    <a:cubicBezTo>
                      <a:pt x="37" y="0"/>
                      <a:pt x="0" y="37"/>
                      <a:pt x="0" y="82"/>
                    </a:cubicBezTo>
                    <a:cubicBezTo>
                      <a:pt x="0" y="2097"/>
                      <a:pt x="0" y="2097"/>
                      <a:pt x="0" y="2097"/>
                    </a:cubicBezTo>
                    <a:cubicBezTo>
                      <a:pt x="0" y="2142"/>
                      <a:pt x="37" y="2179"/>
                      <a:pt x="82" y="2179"/>
                    </a:cubicBezTo>
                    <a:cubicBezTo>
                      <a:pt x="1268" y="2179"/>
                      <a:pt x="1268" y="2179"/>
                      <a:pt x="1268" y="2179"/>
                    </a:cubicBezTo>
                    <a:cubicBezTo>
                      <a:pt x="1268" y="2616"/>
                      <a:pt x="1268" y="2616"/>
                      <a:pt x="1268" y="2616"/>
                    </a:cubicBezTo>
                    <a:cubicBezTo>
                      <a:pt x="664" y="2616"/>
                      <a:pt x="664" y="2616"/>
                      <a:pt x="664" y="2616"/>
                    </a:cubicBezTo>
                    <a:cubicBezTo>
                      <a:pt x="664" y="2777"/>
                      <a:pt x="664" y="2777"/>
                      <a:pt x="664" y="2777"/>
                    </a:cubicBezTo>
                    <a:cubicBezTo>
                      <a:pt x="2408" y="2777"/>
                      <a:pt x="2408" y="2777"/>
                      <a:pt x="2408" y="2777"/>
                    </a:cubicBezTo>
                    <a:cubicBezTo>
                      <a:pt x="2408" y="2616"/>
                      <a:pt x="2408" y="2616"/>
                      <a:pt x="2408" y="2616"/>
                    </a:cubicBezTo>
                    <a:cubicBezTo>
                      <a:pt x="1804" y="2616"/>
                      <a:pt x="1804" y="2616"/>
                      <a:pt x="1804" y="2616"/>
                    </a:cubicBezTo>
                    <a:cubicBezTo>
                      <a:pt x="1804" y="2179"/>
                      <a:pt x="1804" y="2179"/>
                      <a:pt x="1804" y="2179"/>
                    </a:cubicBezTo>
                    <a:cubicBezTo>
                      <a:pt x="2990" y="2179"/>
                      <a:pt x="2990" y="2179"/>
                      <a:pt x="2990" y="2179"/>
                    </a:cubicBezTo>
                    <a:cubicBezTo>
                      <a:pt x="3036" y="2179"/>
                      <a:pt x="3072" y="2142"/>
                      <a:pt x="3072" y="2097"/>
                    </a:cubicBezTo>
                    <a:cubicBezTo>
                      <a:pt x="3072" y="82"/>
                      <a:pt x="3072" y="82"/>
                      <a:pt x="3072" y="82"/>
                    </a:cubicBezTo>
                    <a:cubicBezTo>
                      <a:pt x="3072" y="37"/>
                      <a:pt x="3036" y="0"/>
                      <a:pt x="2990" y="0"/>
                    </a:cubicBezTo>
                    <a:close/>
                    <a:moveTo>
                      <a:pt x="2912" y="2018"/>
                    </a:moveTo>
                    <a:cubicBezTo>
                      <a:pt x="161" y="2018"/>
                      <a:pt x="161" y="2018"/>
                      <a:pt x="161" y="2018"/>
                    </a:cubicBezTo>
                    <a:cubicBezTo>
                      <a:pt x="161" y="161"/>
                      <a:pt x="161" y="161"/>
                      <a:pt x="161" y="161"/>
                    </a:cubicBezTo>
                    <a:cubicBezTo>
                      <a:pt x="2912" y="161"/>
                      <a:pt x="2912" y="161"/>
                      <a:pt x="2912" y="161"/>
                    </a:cubicBezTo>
                    <a:lnTo>
                      <a:pt x="2912" y="2018"/>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280" name="テキスト ボックス 279">
              <a:extLst>
                <a:ext uri="{FF2B5EF4-FFF2-40B4-BE49-F238E27FC236}">
                  <a16:creationId xmlns:a16="http://schemas.microsoft.com/office/drawing/2014/main" id="{4D09763D-A3E9-456A-BFE0-3AEF9D44DEFD}"/>
                </a:ext>
              </a:extLst>
            </p:cNvPr>
            <p:cNvSpPr txBox="1"/>
            <p:nvPr/>
          </p:nvSpPr>
          <p:spPr>
            <a:xfrm>
              <a:off x="1115458" y="3266259"/>
              <a:ext cx="776432"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lang="ja-JP" altLang="en-US" sz="700" dirty="0">
                  <a:solidFill>
                    <a:prstClr val="black"/>
                  </a:solidFill>
                  <a:latin typeface="Meiryo UI" panose="020B0604030504040204" pitchFamily="50" charset="-128"/>
                  <a:ea typeface="Meiryo UI" panose="020B0604030504040204" pitchFamily="50" charset="-128"/>
                </a:rPr>
                <a:t>システム</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sp>
          <p:nvSpPr>
            <p:cNvPr id="281" name="テキスト ボックス 280">
              <a:extLst>
                <a:ext uri="{FF2B5EF4-FFF2-40B4-BE49-F238E27FC236}">
                  <a16:creationId xmlns:a16="http://schemas.microsoft.com/office/drawing/2014/main" id="{7431A7CE-D2FF-434A-9880-73DCBD3807A6}"/>
                </a:ext>
              </a:extLst>
            </p:cNvPr>
            <p:cNvSpPr txBox="1"/>
            <p:nvPr/>
          </p:nvSpPr>
          <p:spPr>
            <a:xfrm>
              <a:off x="1499508" y="3278578"/>
              <a:ext cx="660068"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lang="ja-JP" altLang="en-US" sz="700" dirty="0">
                  <a:solidFill>
                    <a:prstClr val="black"/>
                  </a:solidFill>
                  <a:latin typeface="Meiryo UI" panose="020B0604030504040204" pitchFamily="50" charset="-128"/>
                  <a:ea typeface="Meiryo UI" panose="020B0604030504040204" pitchFamily="50" charset="-128"/>
                </a:rPr>
                <a:t>ファイル</a:t>
              </a:r>
              <a:endParaRPr kumimoji="1" lang="ja-JP" altLang="en-US" sz="700" dirty="0">
                <a:solidFill>
                  <a:prstClr val="black"/>
                </a:solidFill>
                <a:latin typeface="Meiryo UI" panose="020B0604030504040204" pitchFamily="50" charset="-128"/>
                <a:ea typeface="Meiryo UI" panose="020B0604030504040204" pitchFamily="50" charset="-128"/>
              </a:endParaRPr>
            </a:p>
          </p:txBody>
        </p:sp>
      </p:grpSp>
      <p:cxnSp>
        <p:nvCxnSpPr>
          <p:cNvPr id="295" name="Straight Arrow Connector 280">
            <a:extLst>
              <a:ext uri="{FF2B5EF4-FFF2-40B4-BE49-F238E27FC236}">
                <a16:creationId xmlns:a16="http://schemas.microsoft.com/office/drawing/2014/main" id="{9EE60642-9B3E-4A49-9420-F8C6D0062683}"/>
              </a:ext>
            </a:extLst>
          </p:cNvPr>
          <p:cNvCxnSpPr>
            <a:cxnSpLocks/>
          </p:cNvCxnSpPr>
          <p:nvPr/>
        </p:nvCxnSpPr>
        <p:spPr>
          <a:xfrm>
            <a:off x="4102383" y="3598273"/>
            <a:ext cx="438591" cy="5019"/>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297" name="円: 塗りつぶしなし 82">
            <a:extLst>
              <a:ext uri="{FF2B5EF4-FFF2-40B4-BE49-F238E27FC236}">
                <a16:creationId xmlns:a16="http://schemas.microsoft.com/office/drawing/2014/main" id="{1BF14D0F-CBD6-412F-92D3-0D9E375BA461}"/>
              </a:ext>
            </a:extLst>
          </p:cNvPr>
          <p:cNvSpPr/>
          <p:nvPr/>
        </p:nvSpPr>
        <p:spPr>
          <a:xfrm>
            <a:off x="4238787" y="2966557"/>
            <a:ext cx="190912" cy="190831"/>
          </a:xfrm>
          <a:prstGeom prst="don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98" name="円: 塗りつぶしなし 82">
            <a:extLst>
              <a:ext uri="{FF2B5EF4-FFF2-40B4-BE49-F238E27FC236}">
                <a16:creationId xmlns:a16="http://schemas.microsoft.com/office/drawing/2014/main" id="{1BF14D0F-CBD6-412F-92D3-0D9E375BA461}"/>
              </a:ext>
            </a:extLst>
          </p:cNvPr>
          <p:cNvSpPr/>
          <p:nvPr/>
        </p:nvSpPr>
        <p:spPr>
          <a:xfrm>
            <a:off x="4168060" y="3515351"/>
            <a:ext cx="190912" cy="190831"/>
          </a:xfrm>
          <a:prstGeom prst="don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10" name="四角形: 角を丸くする 306">
            <a:extLst>
              <a:ext uri="{FF2B5EF4-FFF2-40B4-BE49-F238E27FC236}">
                <a16:creationId xmlns:a16="http://schemas.microsoft.com/office/drawing/2014/main" id="{166FB3EC-197F-4FC0-BF77-02144BDB16D6}"/>
              </a:ext>
            </a:extLst>
          </p:cNvPr>
          <p:cNvSpPr/>
          <p:nvPr/>
        </p:nvSpPr>
        <p:spPr bwMode="auto">
          <a:xfrm>
            <a:off x="3448845" y="4276014"/>
            <a:ext cx="761769" cy="689787"/>
          </a:xfrm>
          <a:prstGeom prst="roundRect">
            <a:avLst>
              <a:gd name="adj" fmla="val 6082"/>
            </a:avLst>
          </a:prstGeom>
          <a:noFill/>
          <a:ln w="6350" cap="flat" cmpd="sng" algn="ctr">
            <a:solidFill>
              <a:schemeClr val="bg1">
                <a:lumMod val="75000"/>
              </a:schemeClr>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ja-JP" altLang="en-US" sz="1961" kern="0">
              <a:latin typeface="Meiryo UI" panose="020B0604030504040204" pitchFamily="50" charset="-128"/>
              <a:ea typeface="Meiryo UI" panose="020B0604030504040204" pitchFamily="50" charset="-128"/>
            </a:endParaRPr>
          </a:p>
        </p:txBody>
      </p:sp>
      <p:sp>
        <p:nvSpPr>
          <p:cNvPr id="228" name="正方形/長方形 227">
            <a:extLst>
              <a:ext uri="{FF2B5EF4-FFF2-40B4-BE49-F238E27FC236}">
                <a16:creationId xmlns:a16="http://schemas.microsoft.com/office/drawing/2014/main" id="{8634B3F3-87C9-45B6-9059-4AFB34B4D6D5}"/>
              </a:ext>
            </a:extLst>
          </p:cNvPr>
          <p:cNvSpPr/>
          <p:nvPr/>
        </p:nvSpPr>
        <p:spPr>
          <a:xfrm>
            <a:off x="2871705" y="4146053"/>
            <a:ext cx="4306335" cy="1299570"/>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31" name="正方形/長方形 230"/>
          <p:cNvSpPr/>
          <p:nvPr/>
        </p:nvSpPr>
        <p:spPr>
          <a:xfrm>
            <a:off x="2856988" y="3947859"/>
            <a:ext cx="4321052" cy="197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場所にとらわれないコミュニケーション</a:t>
            </a:r>
          </a:p>
        </p:txBody>
      </p:sp>
      <p:sp>
        <p:nvSpPr>
          <p:cNvPr id="235" name="正方形/長方形 234"/>
          <p:cNvSpPr/>
          <p:nvPr/>
        </p:nvSpPr>
        <p:spPr>
          <a:xfrm>
            <a:off x="2971874" y="5032080"/>
            <a:ext cx="1042614" cy="291401"/>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25" dirty="0">
                <a:latin typeface="Meiryo UI" panose="020B0604030504040204" pitchFamily="50" charset="-128"/>
                <a:ea typeface="Meiryo UI" panose="020B0604030504040204" pitchFamily="50" charset="-128"/>
              </a:rPr>
              <a:t>庁外から内線電話を利用できる環境</a:t>
            </a:r>
          </a:p>
        </p:txBody>
      </p:sp>
      <p:sp>
        <p:nvSpPr>
          <p:cNvPr id="238" name="正方形/長方形 237"/>
          <p:cNvSpPr/>
          <p:nvPr/>
        </p:nvSpPr>
        <p:spPr>
          <a:xfrm>
            <a:off x="5012109" y="5235940"/>
            <a:ext cx="1362348" cy="151377"/>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lIns="0" rIns="0" rtlCol="0" anchor="ctr"/>
          <a:lstStyle/>
          <a:p>
            <a:pPr algn="ctr"/>
            <a:r>
              <a:rPr lang="ja-JP" altLang="en-US" sz="825" dirty="0">
                <a:latin typeface="Meiryo UI" panose="020B0604030504040204" pitchFamily="50" charset="-128"/>
                <a:ea typeface="Meiryo UI" panose="020B0604030504040204" pitchFamily="50" charset="-128"/>
              </a:rPr>
              <a:t>リモート会議の標準化（</a:t>
            </a:r>
            <a:r>
              <a:rPr lang="en-US" altLang="ja-JP" sz="825" dirty="0">
                <a:latin typeface="Meiryo UI" panose="020B0604030504040204" pitchFamily="50" charset="-128"/>
                <a:ea typeface="Meiryo UI" panose="020B0604030504040204" pitchFamily="50" charset="-128"/>
              </a:rPr>
              <a:t>P14</a:t>
            </a:r>
            <a:r>
              <a:rPr lang="ja-JP" altLang="en-US" sz="825" dirty="0">
                <a:latin typeface="Meiryo UI" panose="020B0604030504040204" pitchFamily="50" charset="-128"/>
                <a:ea typeface="Meiryo UI" panose="020B0604030504040204" pitchFamily="50" charset="-128"/>
              </a:rPr>
              <a:t>）</a:t>
            </a:r>
          </a:p>
        </p:txBody>
      </p:sp>
      <p:sp>
        <p:nvSpPr>
          <p:cNvPr id="299" name="Freeform 81">
            <a:extLst>
              <a:ext uri="{FF2B5EF4-FFF2-40B4-BE49-F238E27FC236}">
                <a16:creationId xmlns:a16="http://schemas.microsoft.com/office/drawing/2014/main" id="{41BF3AA1-F8AA-43B6-BDF7-6FB4B94F3E03}"/>
              </a:ext>
            </a:extLst>
          </p:cNvPr>
          <p:cNvSpPr>
            <a:spLocks noEditPoints="1"/>
          </p:cNvSpPr>
          <p:nvPr/>
        </p:nvSpPr>
        <p:spPr bwMode="auto">
          <a:xfrm>
            <a:off x="4098703" y="4289866"/>
            <a:ext cx="361423" cy="426451"/>
          </a:xfrm>
          <a:custGeom>
            <a:avLst/>
            <a:gdLst>
              <a:gd name="T0" fmla="*/ 1984 w 3970"/>
              <a:gd name="T1" fmla="*/ 0 h 4852"/>
              <a:gd name="T2" fmla="*/ 0 w 3970"/>
              <a:gd name="T3" fmla="*/ 1278 h 4852"/>
              <a:gd name="T4" fmla="*/ 0 w 3970"/>
              <a:gd name="T5" fmla="*/ 4852 h 4852"/>
              <a:gd name="T6" fmla="*/ 3970 w 3970"/>
              <a:gd name="T7" fmla="*/ 4852 h 4852"/>
              <a:gd name="T8" fmla="*/ 3970 w 3970"/>
              <a:gd name="T9" fmla="*/ 1278 h 4852"/>
              <a:gd name="T10" fmla="*/ 1984 w 3970"/>
              <a:gd name="T11" fmla="*/ 0 h 4852"/>
              <a:gd name="T12" fmla="*/ 420 w 3970"/>
              <a:gd name="T13" fmla="*/ 4412 h 4852"/>
              <a:gd name="T14" fmla="*/ 420 w 3970"/>
              <a:gd name="T15" fmla="*/ 3402 h 4852"/>
              <a:gd name="T16" fmla="*/ 1226 w 3970"/>
              <a:gd name="T17" fmla="*/ 3402 h 4852"/>
              <a:gd name="T18" fmla="*/ 1226 w 3970"/>
              <a:gd name="T19" fmla="*/ 4412 h 4852"/>
              <a:gd name="T20" fmla="*/ 420 w 3970"/>
              <a:gd name="T21" fmla="*/ 4412 h 4852"/>
              <a:gd name="T22" fmla="*/ 3276 w 3970"/>
              <a:gd name="T23" fmla="*/ 4412 h 4852"/>
              <a:gd name="T24" fmla="*/ 2230 w 3970"/>
              <a:gd name="T25" fmla="*/ 4412 h 4852"/>
              <a:gd name="T26" fmla="*/ 2230 w 3970"/>
              <a:gd name="T27" fmla="*/ 3368 h 4852"/>
              <a:gd name="T28" fmla="*/ 3276 w 3970"/>
              <a:gd name="T29" fmla="*/ 3368 h 4852"/>
              <a:gd name="T30" fmla="*/ 3276 w 3970"/>
              <a:gd name="T31" fmla="*/ 4412 h 4852"/>
              <a:gd name="T32" fmla="*/ 3276 w 3970"/>
              <a:gd name="T33" fmla="*/ 2738 h 4852"/>
              <a:gd name="T34" fmla="*/ 2230 w 3970"/>
              <a:gd name="T35" fmla="*/ 2738 h 4852"/>
              <a:gd name="T36" fmla="*/ 2230 w 3970"/>
              <a:gd name="T37" fmla="*/ 1694 h 4852"/>
              <a:gd name="T38" fmla="*/ 3276 w 3970"/>
              <a:gd name="T39" fmla="*/ 1694 h 4852"/>
              <a:gd name="T40" fmla="*/ 3276 w 3970"/>
              <a:gd name="T41" fmla="*/ 2738 h 48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70" h="4852">
                <a:moveTo>
                  <a:pt x="1984" y="0"/>
                </a:moveTo>
                <a:lnTo>
                  <a:pt x="0" y="1278"/>
                </a:lnTo>
                <a:lnTo>
                  <a:pt x="0" y="4852"/>
                </a:lnTo>
                <a:lnTo>
                  <a:pt x="3970" y="4852"/>
                </a:lnTo>
                <a:lnTo>
                  <a:pt x="3970" y="1278"/>
                </a:lnTo>
                <a:lnTo>
                  <a:pt x="1984" y="0"/>
                </a:lnTo>
                <a:close/>
                <a:moveTo>
                  <a:pt x="420" y="4412"/>
                </a:moveTo>
                <a:lnTo>
                  <a:pt x="420" y="3402"/>
                </a:lnTo>
                <a:lnTo>
                  <a:pt x="1226" y="3402"/>
                </a:lnTo>
                <a:lnTo>
                  <a:pt x="1226" y="4412"/>
                </a:lnTo>
                <a:lnTo>
                  <a:pt x="420" y="4412"/>
                </a:lnTo>
                <a:close/>
                <a:moveTo>
                  <a:pt x="3276" y="4412"/>
                </a:moveTo>
                <a:lnTo>
                  <a:pt x="2230" y="4412"/>
                </a:lnTo>
                <a:lnTo>
                  <a:pt x="2230" y="3368"/>
                </a:lnTo>
                <a:lnTo>
                  <a:pt x="3276" y="3368"/>
                </a:lnTo>
                <a:lnTo>
                  <a:pt x="3276" y="4412"/>
                </a:lnTo>
                <a:close/>
                <a:moveTo>
                  <a:pt x="3276" y="2738"/>
                </a:moveTo>
                <a:lnTo>
                  <a:pt x="2230" y="2738"/>
                </a:lnTo>
                <a:lnTo>
                  <a:pt x="2230" y="1694"/>
                </a:lnTo>
                <a:lnTo>
                  <a:pt x="3276" y="1694"/>
                </a:lnTo>
                <a:lnTo>
                  <a:pt x="3276" y="273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00" name="Freeform 13">
            <a:extLst>
              <a:ext uri="{FF2B5EF4-FFF2-40B4-BE49-F238E27FC236}">
                <a16:creationId xmlns:a16="http://schemas.microsoft.com/office/drawing/2014/main" id="{E120E473-B86E-4CB5-8419-F3FDA95DA512}"/>
              </a:ext>
            </a:extLst>
          </p:cNvPr>
          <p:cNvSpPr>
            <a:spLocks noEditPoints="1"/>
          </p:cNvSpPr>
          <p:nvPr/>
        </p:nvSpPr>
        <p:spPr bwMode="auto">
          <a:xfrm>
            <a:off x="4539050" y="4299883"/>
            <a:ext cx="354075" cy="428093"/>
          </a:xfrm>
          <a:custGeom>
            <a:avLst/>
            <a:gdLst>
              <a:gd name="T0" fmla="*/ 4693 w 5163"/>
              <a:gd name="T1" fmla="*/ 0 h 10312"/>
              <a:gd name="T2" fmla="*/ 470 w 5163"/>
              <a:gd name="T3" fmla="*/ 469 h 10312"/>
              <a:gd name="T4" fmla="*/ 0 w 5163"/>
              <a:gd name="T5" fmla="*/ 10312 h 10312"/>
              <a:gd name="T6" fmla="*/ 5163 w 5163"/>
              <a:gd name="T7" fmla="*/ 469 h 10312"/>
              <a:gd name="T8" fmla="*/ 1487 w 5163"/>
              <a:gd name="T9" fmla="*/ 8634 h 10312"/>
              <a:gd name="T10" fmla="*/ 689 w 5163"/>
              <a:gd name="T11" fmla="*/ 7837 h 10312"/>
              <a:gd name="T12" fmla="*/ 1487 w 5163"/>
              <a:gd name="T13" fmla="*/ 8634 h 10312"/>
              <a:gd name="T14" fmla="*/ 689 w 5163"/>
              <a:gd name="T15" fmla="*/ 6960 h 10312"/>
              <a:gd name="T16" fmla="*/ 1487 w 5163"/>
              <a:gd name="T17" fmla="*/ 6162 h 10312"/>
              <a:gd name="T18" fmla="*/ 1487 w 5163"/>
              <a:gd name="T19" fmla="*/ 5285 h 10312"/>
              <a:gd name="T20" fmla="*/ 689 w 5163"/>
              <a:gd name="T21" fmla="*/ 4488 h 10312"/>
              <a:gd name="T22" fmla="*/ 1487 w 5163"/>
              <a:gd name="T23" fmla="*/ 5285 h 10312"/>
              <a:gd name="T24" fmla="*/ 689 w 5163"/>
              <a:gd name="T25" fmla="*/ 3610 h 10312"/>
              <a:gd name="T26" fmla="*/ 1487 w 5163"/>
              <a:gd name="T27" fmla="*/ 2813 h 10312"/>
              <a:gd name="T28" fmla="*/ 1487 w 5163"/>
              <a:gd name="T29" fmla="*/ 1936 h 10312"/>
              <a:gd name="T30" fmla="*/ 689 w 5163"/>
              <a:gd name="T31" fmla="*/ 1138 h 10312"/>
              <a:gd name="T32" fmla="*/ 1487 w 5163"/>
              <a:gd name="T33" fmla="*/ 1936 h 10312"/>
              <a:gd name="T34" fmla="*/ 2181 w 5163"/>
              <a:gd name="T35" fmla="*/ 8634 h 10312"/>
              <a:gd name="T36" fmla="*/ 2979 w 5163"/>
              <a:gd name="T37" fmla="*/ 7837 h 10312"/>
              <a:gd name="T38" fmla="*/ 2979 w 5163"/>
              <a:gd name="T39" fmla="*/ 6960 h 10312"/>
              <a:gd name="T40" fmla="*/ 2181 w 5163"/>
              <a:gd name="T41" fmla="*/ 6162 h 10312"/>
              <a:gd name="T42" fmla="*/ 2979 w 5163"/>
              <a:gd name="T43" fmla="*/ 6960 h 10312"/>
              <a:gd name="T44" fmla="*/ 2181 w 5163"/>
              <a:gd name="T45" fmla="*/ 5285 h 10312"/>
              <a:gd name="T46" fmla="*/ 2979 w 5163"/>
              <a:gd name="T47" fmla="*/ 4488 h 10312"/>
              <a:gd name="T48" fmla="*/ 2979 w 5163"/>
              <a:gd name="T49" fmla="*/ 3610 h 10312"/>
              <a:gd name="T50" fmla="*/ 2181 w 5163"/>
              <a:gd name="T51" fmla="*/ 2813 h 10312"/>
              <a:gd name="T52" fmla="*/ 2979 w 5163"/>
              <a:gd name="T53" fmla="*/ 3610 h 10312"/>
              <a:gd name="T54" fmla="*/ 2181 w 5163"/>
              <a:gd name="T55" fmla="*/ 1936 h 10312"/>
              <a:gd name="T56" fmla="*/ 2979 w 5163"/>
              <a:gd name="T57" fmla="*/ 1138 h 10312"/>
              <a:gd name="T58" fmla="*/ 4474 w 5163"/>
              <a:gd name="T59" fmla="*/ 8634 h 10312"/>
              <a:gd name="T60" fmla="*/ 3676 w 5163"/>
              <a:gd name="T61" fmla="*/ 7837 h 10312"/>
              <a:gd name="T62" fmla="*/ 4474 w 5163"/>
              <a:gd name="T63" fmla="*/ 8634 h 10312"/>
              <a:gd name="T64" fmla="*/ 3676 w 5163"/>
              <a:gd name="T65" fmla="*/ 6960 h 10312"/>
              <a:gd name="T66" fmla="*/ 4474 w 5163"/>
              <a:gd name="T67" fmla="*/ 6162 h 10312"/>
              <a:gd name="T68" fmla="*/ 4474 w 5163"/>
              <a:gd name="T69" fmla="*/ 5285 h 10312"/>
              <a:gd name="T70" fmla="*/ 3676 w 5163"/>
              <a:gd name="T71" fmla="*/ 4488 h 10312"/>
              <a:gd name="T72" fmla="*/ 4474 w 5163"/>
              <a:gd name="T73" fmla="*/ 5285 h 10312"/>
              <a:gd name="T74" fmla="*/ 3676 w 5163"/>
              <a:gd name="T75" fmla="*/ 3610 h 10312"/>
              <a:gd name="T76" fmla="*/ 4474 w 5163"/>
              <a:gd name="T77" fmla="*/ 2813 h 10312"/>
              <a:gd name="T78" fmla="*/ 4474 w 5163"/>
              <a:gd name="T79" fmla="*/ 1936 h 10312"/>
              <a:gd name="T80" fmla="*/ 3676 w 5163"/>
              <a:gd name="T81" fmla="*/ 1138 h 10312"/>
              <a:gd name="T82" fmla="*/ 4474 w 5163"/>
              <a:gd name="T83" fmla="*/ 1936 h 103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5163" h="10312">
                <a:moveTo>
                  <a:pt x="4693" y="469"/>
                </a:moveTo>
                <a:lnTo>
                  <a:pt x="4693" y="0"/>
                </a:lnTo>
                <a:lnTo>
                  <a:pt x="470" y="0"/>
                </a:lnTo>
                <a:lnTo>
                  <a:pt x="470" y="469"/>
                </a:lnTo>
                <a:lnTo>
                  <a:pt x="0" y="469"/>
                </a:lnTo>
                <a:lnTo>
                  <a:pt x="0" y="10312"/>
                </a:lnTo>
                <a:lnTo>
                  <a:pt x="5163" y="10312"/>
                </a:lnTo>
                <a:lnTo>
                  <a:pt x="5163" y="469"/>
                </a:lnTo>
                <a:lnTo>
                  <a:pt x="4693" y="469"/>
                </a:lnTo>
                <a:close/>
                <a:moveTo>
                  <a:pt x="1487" y="8634"/>
                </a:moveTo>
                <a:lnTo>
                  <a:pt x="689" y="8634"/>
                </a:lnTo>
                <a:lnTo>
                  <a:pt x="689" y="7837"/>
                </a:lnTo>
                <a:lnTo>
                  <a:pt x="1487" y="7837"/>
                </a:lnTo>
                <a:lnTo>
                  <a:pt x="1487" y="8634"/>
                </a:lnTo>
                <a:close/>
                <a:moveTo>
                  <a:pt x="1487" y="6960"/>
                </a:moveTo>
                <a:lnTo>
                  <a:pt x="689" y="6960"/>
                </a:lnTo>
                <a:lnTo>
                  <a:pt x="689" y="6162"/>
                </a:lnTo>
                <a:lnTo>
                  <a:pt x="1487" y="6162"/>
                </a:lnTo>
                <a:lnTo>
                  <a:pt x="1487" y="6960"/>
                </a:lnTo>
                <a:close/>
                <a:moveTo>
                  <a:pt x="1487" y="5285"/>
                </a:moveTo>
                <a:lnTo>
                  <a:pt x="689" y="5285"/>
                </a:lnTo>
                <a:lnTo>
                  <a:pt x="689" y="4488"/>
                </a:lnTo>
                <a:lnTo>
                  <a:pt x="1487" y="4488"/>
                </a:lnTo>
                <a:lnTo>
                  <a:pt x="1487" y="5285"/>
                </a:lnTo>
                <a:close/>
                <a:moveTo>
                  <a:pt x="1487" y="3610"/>
                </a:moveTo>
                <a:lnTo>
                  <a:pt x="689" y="3610"/>
                </a:lnTo>
                <a:lnTo>
                  <a:pt x="689" y="2813"/>
                </a:lnTo>
                <a:lnTo>
                  <a:pt x="1487" y="2813"/>
                </a:lnTo>
                <a:lnTo>
                  <a:pt x="1487" y="3610"/>
                </a:lnTo>
                <a:close/>
                <a:moveTo>
                  <a:pt x="1487" y="1936"/>
                </a:moveTo>
                <a:lnTo>
                  <a:pt x="689" y="1936"/>
                </a:lnTo>
                <a:lnTo>
                  <a:pt x="689" y="1138"/>
                </a:lnTo>
                <a:lnTo>
                  <a:pt x="1487" y="1138"/>
                </a:lnTo>
                <a:lnTo>
                  <a:pt x="1487" y="1936"/>
                </a:lnTo>
                <a:close/>
                <a:moveTo>
                  <a:pt x="2979" y="8634"/>
                </a:moveTo>
                <a:lnTo>
                  <a:pt x="2181" y="8634"/>
                </a:lnTo>
                <a:lnTo>
                  <a:pt x="2181" y="7837"/>
                </a:lnTo>
                <a:lnTo>
                  <a:pt x="2979" y="7837"/>
                </a:lnTo>
                <a:lnTo>
                  <a:pt x="2979" y="8634"/>
                </a:lnTo>
                <a:close/>
                <a:moveTo>
                  <a:pt x="2979" y="6960"/>
                </a:moveTo>
                <a:lnTo>
                  <a:pt x="2181" y="6960"/>
                </a:lnTo>
                <a:lnTo>
                  <a:pt x="2181" y="6162"/>
                </a:lnTo>
                <a:lnTo>
                  <a:pt x="2979" y="6162"/>
                </a:lnTo>
                <a:lnTo>
                  <a:pt x="2979" y="6960"/>
                </a:lnTo>
                <a:close/>
                <a:moveTo>
                  <a:pt x="2979" y="5285"/>
                </a:moveTo>
                <a:lnTo>
                  <a:pt x="2181" y="5285"/>
                </a:lnTo>
                <a:lnTo>
                  <a:pt x="2181" y="4488"/>
                </a:lnTo>
                <a:lnTo>
                  <a:pt x="2979" y="4488"/>
                </a:lnTo>
                <a:lnTo>
                  <a:pt x="2979" y="5285"/>
                </a:lnTo>
                <a:close/>
                <a:moveTo>
                  <a:pt x="2979" y="3610"/>
                </a:moveTo>
                <a:lnTo>
                  <a:pt x="2181" y="3610"/>
                </a:lnTo>
                <a:lnTo>
                  <a:pt x="2181" y="2813"/>
                </a:lnTo>
                <a:lnTo>
                  <a:pt x="2979" y="2813"/>
                </a:lnTo>
                <a:lnTo>
                  <a:pt x="2979" y="3610"/>
                </a:lnTo>
                <a:close/>
                <a:moveTo>
                  <a:pt x="2979" y="1936"/>
                </a:moveTo>
                <a:lnTo>
                  <a:pt x="2181" y="1936"/>
                </a:lnTo>
                <a:lnTo>
                  <a:pt x="2181" y="1138"/>
                </a:lnTo>
                <a:lnTo>
                  <a:pt x="2979" y="1138"/>
                </a:lnTo>
                <a:lnTo>
                  <a:pt x="2979" y="1936"/>
                </a:lnTo>
                <a:close/>
                <a:moveTo>
                  <a:pt x="4474" y="8634"/>
                </a:moveTo>
                <a:lnTo>
                  <a:pt x="3676" y="8634"/>
                </a:lnTo>
                <a:lnTo>
                  <a:pt x="3676" y="7837"/>
                </a:lnTo>
                <a:lnTo>
                  <a:pt x="4474" y="7837"/>
                </a:lnTo>
                <a:lnTo>
                  <a:pt x="4474" y="8634"/>
                </a:lnTo>
                <a:close/>
                <a:moveTo>
                  <a:pt x="4474" y="6960"/>
                </a:moveTo>
                <a:lnTo>
                  <a:pt x="3676" y="6960"/>
                </a:lnTo>
                <a:lnTo>
                  <a:pt x="3676" y="6162"/>
                </a:lnTo>
                <a:lnTo>
                  <a:pt x="4474" y="6162"/>
                </a:lnTo>
                <a:lnTo>
                  <a:pt x="4474" y="6960"/>
                </a:lnTo>
                <a:close/>
                <a:moveTo>
                  <a:pt x="4474" y="5285"/>
                </a:moveTo>
                <a:lnTo>
                  <a:pt x="3676" y="5285"/>
                </a:lnTo>
                <a:lnTo>
                  <a:pt x="3676" y="4488"/>
                </a:lnTo>
                <a:lnTo>
                  <a:pt x="4474" y="4488"/>
                </a:lnTo>
                <a:lnTo>
                  <a:pt x="4474" y="5285"/>
                </a:lnTo>
                <a:close/>
                <a:moveTo>
                  <a:pt x="4474" y="3610"/>
                </a:moveTo>
                <a:lnTo>
                  <a:pt x="3676" y="3610"/>
                </a:lnTo>
                <a:lnTo>
                  <a:pt x="3676" y="2813"/>
                </a:lnTo>
                <a:lnTo>
                  <a:pt x="4474" y="2813"/>
                </a:lnTo>
                <a:lnTo>
                  <a:pt x="4474" y="3610"/>
                </a:lnTo>
                <a:close/>
                <a:moveTo>
                  <a:pt x="4474" y="1936"/>
                </a:moveTo>
                <a:lnTo>
                  <a:pt x="3676" y="1936"/>
                </a:lnTo>
                <a:lnTo>
                  <a:pt x="3676" y="1138"/>
                </a:lnTo>
                <a:lnTo>
                  <a:pt x="4474" y="1138"/>
                </a:lnTo>
                <a:lnTo>
                  <a:pt x="4474" y="1936"/>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01" name="テキスト ボックス 300">
            <a:extLst>
              <a:ext uri="{FF2B5EF4-FFF2-40B4-BE49-F238E27FC236}">
                <a16:creationId xmlns:a16="http://schemas.microsoft.com/office/drawing/2014/main" id="{B7F17B8A-578A-4AE3-870C-6674C4BE31C2}"/>
              </a:ext>
            </a:extLst>
          </p:cNvPr>
          <p:cNvSpPr txBox="1"/>
          <p:nvPr/>
        </p:nvSpPr>
        <p:spPr>
          <a:xfrm>
            <a:off x="3655261" y="4146673"/>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自宅</a:t>
            </a:r>
          </a:p>
        </p:txBody>
      </p:sp>
      <p:sp>
        <p:nvSpPr>
          <p:cNvPr id="302" name="テキスト ボックス 301">
            <a:extLst>
              <a:ext uri="{FF2B5EF4-FFF2-40B4-BE49-F238E27FC236}">
                <a16:creationId xmlns:a16="http://schemas.microsoft.com/office/drawing/2014/main" id="{B7F17B8A-578A-4AE3-870C-6674C4BE31C2}"/>
              </a:ext>
            </a:extLst>
          </p:cNvPr>
          <p:cNvSpPr txBox="1"/>
          <p:nvPr/>
        </p:nvSpPr>
        <p:spPr>
          <a:xfrm>
            <a:off x="4749561" y="4118945"/>
            <a:ext cx="680411" cy="560501"/>
          </a:xfrm>
          <a:prstGeom prst="rect">
            <a:avLst/>
          </a:prstGeom>
          <a:noFill/>
        </p:spPr>
        <p:txBody>
          <a:bodyPr wrap="square" lIns="179285" tIns="143428" rIns="179285" bIns="143428" rtlCol="0">
            <a:spAutoFit/>
          </a:bodyPr>
          <a:lstStyle/>
          <a:p>
            <a:pPr algn="ct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出先</a:t>
            </a:r>
            <a:endParaRPr kumimoji="1" lang="en-US" altLang="ja-JP" sz="700" u="sng" dirty="0">
              <a:solidFill>
                <a:prstClr val="black"/>
              </a:solidFill>
              <a:latin typeface="Meiryo UI" panose="020B0604030504040204" pitchFamily="50" charset="-128"/>
              <a:ea typeface="Meiryo UI" panose="020B0604030504040204" pitchFamily="50" charset="-128"/>
            </a:endParaRPr>
          </a:p>
          <a:p>
            <a:pPr algn="ct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出張先</a:t>
            </a:r>
          </a:p>
        </p:txBody>
      </p:sp>
      <p:grpSp>
        <p:nvGrpSpPr>
          <p:cNvPr id="311" name="グループ化 310">
            <a:extLst>
              <a:ext uri="{FF2B5EF4-FFF2-40B4-BE49-F238E27FC236}">
                <a16:creationId xmlns:a16="http://schemas.microsoft.com/office/drawing/2014/main" id="{F2306F35-7186-4F74-9163-32A9C96D076F}"/>
              </a:ext>
            </a:extLst>
          </p:cNvPr>
          <p:cNvGrpSpPr/>
          <p:nvPr/>
        </p:nvGrpSpPr>
        <p:grpSpPr>
          <a:xfrm>
            <a:off x="3044462" y="4508937"/>
            <a:ext cx="498535" cy="391265"/>
            <a:chOff x="1937657" y="5067529"/>
            <a:chExt cx="939600" cy="533141"/>
          </a:xfrm>
          <a:solidFill>
            <a:schemeClr val="tx1"/>
          </a:solidFill>
        </p:grpSpPr>
        <p:sp>
          <p:nvSpPr>
            <p:cNvPr id="312" name="Oval 70">
              <a:extLst>
                <a:ext uri="{FF2B5EF4-FFF2-40B4-BE49-F238E27FC236}">
                  <a16:creationId xmlns:a16="http://schemas.microsoft.com/office/drawing/2014/main" id="{F275B174-D3B1-4A34-BF05-E691C234279A}"/>
                </a:ext>
              </a:extLst>
            </p:cNvPr>
            <p:cNvSpPr>
              <a:spLocks noChangeArrowheads="1"/>
            </p:cNvSpPr>
            <p:nvPr/>
          </p:nvSpPr>
          <p:spPr bwMode="auto">
            <a:xfrm>
              <a:off x="2354898" y="5067529"/>
              <a:ext cx="103502" cy="104041"/>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13" name="Oval 71">
              <a:extLst>
                <a:ext uri="{FF2B5EF4-FFF2-40B4-BE49-F238E27FC236}">
                  <a16:creationId xmlns:a16="http://schemas.microsoft.com/office/drawing/2014/main" id="{AA393F6D-445F-4A02-A888-0EE1F3DA174E}"/>
                </a:ext>
              </a:extLst>
            </p:cNvPr>
            <p:cNvSpPr>
              <a:spLocks noChangeArrowheads="1"/>
            </p:cNvSpPr>
            <p:nvPr/>
          </p:nvSpPr>
          <p:spPr bwMode="auto">
            <a:xfrm>
              <a:off x="2731708" y="5151085"/>
              <a:ext cx="111049" cy="112127"/>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14" name="Freeform 72">
              <a:extLst>
                <a:ext uri="{FF2B5EF4-FFF2-40B4-BE49-F238E27FC236}">
                  <a16:creationId xmlns:a16="http://schemas.microsoft.com/office/drawing/2014/main" id="{2C75150E-E2A4-4A33-BF9E-8CCFD49EA42C}"/>
                </a:ext>
              </a:extLst>
            </p:cNvPr>
            <p:cNvSpPr>
              <a:spLocks noEditPoints="1"/>
            </p:cNvSpPr>
            <p:nvPr/>
          </p:nvSpPr>
          <p:spPr bwMode="auto">
            <a:xfrm>
              <a:off x="1937657" y="5174265"/>
              <a:ext cx="939600" cy="426405"/>
            </a:xfrm>
            <a:custGeom>
              <a:avLst/>
              <a:gdLst/>
              <a:ahLst/>
              <a:cxnLst>
                <a:cxn ang="0">
                  <a:pos x="677" y="75"/>
                </a:cxn>
                <a:cxn ang="0">
                  <a:pos x="606" y="114"/>
                </a:cxn>
                <a:cxn ang="0">
                  <a:pos x="604" y="51"/>
                </a:cxn>
                <a:cxn ang="0">
                  <a:pos x="566" y="148"/>
                </a:cxn>
                <a:cxn ang="0">
                  <a:pos x="566" y="148"/>
                </a:cxn>
                <a:cxn ang="0">
                  <a:pos x="566" y="148"/>
                </a:cxn>
                <a:cxn ang="0">
                  <a:pos x="424" y="147"/>
                </a:cxn>
                <a:cxn ang="0">
                  <a:pos x="439" y="110"/>
                </a:cxn>
                <a:cxn ang="0">
                  <a:pos x="518" y="44"/>
                </a:cxn>
                <a:cxn ang="0">
                  <a:pos x="490" y="31"/>
                </a:cxn>
                <a:cxn ang="0">
                  <a:pos x="435" y="24"/>
                </a:cxn>
                <a:cxn ang="0">
                  <a:pos x="306" y="24"/>
                </a:cxn>
                <a:cxn ang="0">
                  <a:pos x="271" y="15"/>
                </a:cxn>
                <a:cxn ang="0">
                  <a:pos x="241" y="16"/>
                </a:cxn>
                <a:cxn ang="0">
                  <a:pos x="287" y="103"/>
                </a:cxn>
                <a:cxn ang="0">
                  <a:pos x="319" y="147"/>
                </a:cxn>
                <a:cxn ang="0">
                  <a:pos x="191" y="100"/>
                </a:cxn>
                <a:cxn ang="0">
                  <a:pos x="166" y="87"/>
                </a:cxn>
                <a:cxn ang="0">
                  <a:pos x="99" y="88"/>
                </a:cxn>
                <a:cxn ang="0">
                  <a:pos x="49" y="69"/>
                </a:cxn>
                <a:cxn ang="0">
                  <a:pos x="2" y="126"/>
                </a:cxn>
                <a:cxn ang="0">
                  <a:pos x="33" y="216"/>
                </a:cxn>
                <a:cxn ang="0">
                  <a:pos x="25" y="241"/>
                </a:cxn>
                <a:cxn ang="0">
                  <a:pos x="370" y="335"/>
                </a:cxn>
                <a:cxn ang="0">
                  <a:pos x="715" y="241"/>
                </a:cxn>
                <a:cxn ang="0">
                  <a:pos x="725" y="201"/>
                </a:cxn>
                <a:cxn ang="0">
                  <a:pos x="688" y="75"/>
                </a:cxn>
                <a:cxn ang="0">
                  <a:pos x="631" y="141"/>
                </a:cxn>
                <a:cxn ang="0">
                  <a:pos x="604" y="169"/>
                </a:cxn>
                <a:cxn ang="0">
                  <a:pos x="593" y="166"/>
                </a:cxn>
                <a:cxn ang="0">
                  <a:pos x="118" y="173"/>
                </a:cxn>
                <a:cxn ang="0">
                  <a:pos x="101" y="151"/>
                </a:cxn>
                <a:cxn ang="0">
                  <a:pos x="45" y="241"/>
                </a:cxn>
                <a:cxn ang="0">
                  <a:pos x="116" y="239"/>
                </a:cxn>
                <a:cxn ang="0">
                  <a:pos x="124" y="211"/>
                </a:cxn>
                <a:cxn ang="0">
                  <a:pos x="370" y="166"/>
                </a:cxn>
                <a:cxn ang="0">
                  <a:pos x="589" y="196"/>
                </a:cxn>
                <a:cxn ang="0">
                  <a:pos x="590" y="225"/>
                </a:cxn>
                <a:cxn ang="0">
                  <a:pos x="695" y="241"/>
                </a:cxn>
              </a:cxnLst>
              <a:rect l="0" t="0" r="r" b="b"/>
              <a:pathLst>
                <a:path w="738" h="335">
                  <a:moveTo>
                    <a:pt x="688" y="75"/>
                  </a:moveTo>
                  <a:cubicBezTo>
                    <a:pt x="677" y="75"/>
                    <a:pt x="677" y="75"/>
                    <a:pt x="677" y="75"/>
                  </a:cubicBezTo>
                  <a:cubicBezTo>
                    <a:pt x="664" y="75"/>
                    <a:pt x="652" y="80"/>
                    <a:pt x="643" y="88"/>
                  </a:cubicBezTo>
                  <a:cubicBezTo>
                    <a:pt x="606" y="114"/>
                    <a:pt x="606" y="114"/>
                    <a:pt x="606" y="114"/>
                  </a:cubicBezTo>
                  <a:cubicBezTo>
                    <a:pt x="615" y="68"/>
                    <a:pt x="615" y="68"/>
                    <a:pt x="615" y="68"/>
                  </a:cubicBezTo>
                  <a:cubicBezTo>
                    <a:pt x="617" y="60"/>
                    <a:pt x="612" y="52"/>
                    <a:pt x="604" y="51"/>
                  </a:cubicBezTo>
                  <a:cubicBezTo>
                    <a:pt x="596" y="49"/>
                    <a:pt x="589" y="54"/>
                    <a:pt x="587" y="62"/>
                  </a:cubicBezTo>
                  <a:cubicBezTo>
                    <a:pt x="566" y="148"/>
                    <a:pt x="566" y="148"/>
                    <a:pt x="566" y="148"/>
                  </a:cubicBezTo>
                  <a:cubicBezTo>
                    <a:pt x="566" y="148"/>
                    <a:pt x="566" y="148"/>
                    <a:pt x="566" y="148"/>
                  </a:cubicBezTo>
                  <a:cubicBezTo>
                    <a:pt x="566" y="148"/>
                    <a:pt x="566" y="148"/>
                    <a:pt x="566" y="148"/>
                  </a:cubicBezTo>
                  <a:cubicBezTo>
                    <a:pt x="566" y="148"/>
                    <a:pt x="566" y="148"/>
                    <a:pt x="566" y="148"/>
                  </a:cubicBezTo>
                  <a:cubicBezTo>
                    <a:pt x="566" y="148"/>
                    <a:pt x="566" y="148"/>
                    <a:pt x="566" y="148"/>
                  </a:cubicBezTo>
                  <a:cubicBezTo>
                    <a:pt x="565" y="153"/>
                    <a:pt x="566" y="158"/>
                    <a:pt x="569" y="162"/>
                  </a:cubicBezTo>
                  <a:cubicBezTo>
                    <a:pt x="526" y="154"/>
                    <a:pt x="476" y="149"/>
                    <a:pt x="424" y="147"/>
                  </a:cubicBezTo>
                  <a:cubicBezTo>
                    <a:pt x="425" y="87"/>
                    <a:pt x="425" y="87"/>
                    <a:pt x="425" y="87"/>
                  </a:cubicBezTo>
                  <a:cubicBezTo>
                    <a:pt x="439" y="110"/>
                    <a:pt x="439" y="110"/>
                    <a:pt x="439" y="110"/>
                  </a:cubicBezTo>
                  <a:cubicBezTo>
                    <a:pt x="450" y="131"/>
                    <a:pt x="480" y="129"/>
                    <a:pt x="490" y="108"/>
                  </a:cubicBezTo>
                  <a:cubicBezTo>
                    <a:pt x="518" y="44"/>
                    <a:pt x="518" y="44"/>
                    <a:pt x="518" y="44"/>
                  </a:cubicBezTo>
                  <a:cubicBezTo>
                    <a:pt x="521" y="36"/>
                    <a:pt x="518" y="27"/>
                    <a:pt x="510" y="23"/>
                  </a:cubicBezTo>
                  <a:cubicBezTo>
                    <a:pt x="502" y="20"/>
                    <a:pt x="493" y="23"/>
                    <a:pt x="490" y="31"/>
                  </a:cubicBezTo>
                  <a:cubicBezTo>
                    <a:pt x="465" y="82"/>
                    <a:pt x="465" y="82"/>
                    <a:pt x="465" y="82"/>
                  </a:cubicBezTo>
                  <a:cubicBezTo>
                    <a:pt x="465" y="82"/>
                    <a:pt x="436" y="26"/>
                    <a:pt x="435" y="24"/>
                  </a:cubicBezTo>
                  <a:cubicBezTo>
                    <a:pt x="427" y="14"/>
                    <a:pt x="401" y="7"/>
                    <a:pt x="371" y="7"/>
                  </a:cubicBezTo>
                  <a:cubicBezTo>
                    <a:pt x="340" y="7"/>
                    <a:pt x="315" y="14"/>
                    <a:pt x="306" y="24"/>
                  </a:cubicBezTo>
                  <a:cubicBezTo>
                    <a:pt x="306" y="24"/>
                    <a:pt x="274" y="63"/>
                    <a:pt x="274" y="63"/>
                  </a:cubicBezTo>
                  <a:cubicBezTo>
                    <a:pt x="271" y="15"/>
                    <a:pt x="271" y="15"/>
                    <a:pt x="271" y="15"/>
                  </a:cubicBezTo>
                  <a:cubicBezTo>
                    <a:pt x="271" y="7"/>
                    <a:pt x="264" y="0"/>
                    <a:pt x="255" y="0"/>
                  </a:cubicBezTo>
                  <a:cubicBezTo>
                    <a:pt x="247" y="1"/>
                    <a:pt x="240" y="8"/>
                    <a:pt x="241" y="16"/>
                  </a:cubicBezTo>
                  <a:cubicBezTo>
                    <a:pt x="241" y="85"/>
                    <a:pt x="241" y="85"/>
                    <a:pt x="241" y="85"/>
                  </a:cubicBezTo>
                  <a:cubicBezTo>
                    <a:pt x="241" y="109"/>
                    <a:pt x="271" y="121"/>
                    <a:pt x="287" y="103"/>
                  </a:cubicBezTo>
                  <a:cubicBezTo>
                    <a:pt x="316" y="71"/>
                    <a:pt x="316" y="71"/>
                    <a:pt x="316" y="71"/>
                  </a:cubicBezTo>
                  <a:cubicBezTo>
                    <a:pt x="319" y="147"/>
                    <a:pt x="319" y="147"/>
                    <a:pt x="319" y="147"/>
                  </a:cubicBezTo>
                  <a:cubicBezTo>
                    <a:pt x="261" y="149"/>
                    <a:pt x="206" y="155"/>
                    <a:pt x="160" y="163"/>
                  </a:cubicBezTo>
                  <a:cubicBezTo>
                    <a:pt x="191" y="100"/>
                    <a:pt x="191" y="100"/>
                    <a:pt x="191" y="100"/>
                  </a:cubicBezTo>
                  <a:cubicBezTo>
                    <a:pt x="195" y="93"/>
                    <a:pt x="192" y="85"/>
                    <a:pt x="185" y="81"/>
                  </a:cubicBezTo>
                  <a:cubicBezTo>
                    <a:pt x="178" y="78"/>
                    <a:pt x="169" y="80"/>
                    <a:pt x="166" y="87"/>
                  </a:cubicBezTo>
                  <a:cubicBezTo>
                    <a:pt x="136" y="141"/>
                    <a:pt x="136" y="141"/>
                    <a:pt x="136" y="141"/>
                  </a:cubicBezTo>
                  <a:cubicBezTo>
                    <a:pt x="136" y="141"/>
                    <a:pt x="99" y="89"/>
                    <a:pt x="99" y="88"/>
                  </a:cubicBezTo>
                  <a:cubicBezTo>
                    <a:pt x="90" y="77"/>
                    <a:pt x="76" y="69"/>
                    <a:pt x="60" y="69"/>
                  </a:cubicBezTo>
                  <a:cubicBezTo>
                    <a:pt x="49" y="69"/>
                    <a:pt x="49" y="69"/>
                    <a:pt x="49" y="69"/>
                  </a:cubicBezTo>
                  <a:cubicBezTo>
                    <a:pt x="31" y="69"/>
                    <a:pt x="16" y="79"/>
                    <a:pt x="7" y="93"/>
                  </a:cubicBezTo>
                  <a:cubicBezTo>
                    <a:pt x="2" y="103"/>
                    <a:pt x="0" y="115"/>
                    <a:pt x="2" y="126"/>
                  </a:cubicBezTo>
                  <a:cubicBezTo>
                    <a:pt x="13" y="193"/>
                    <a:pt x="13" y="193"/>
                    <a:pt x="13" y="193"/>
                  </a:cubicBezTo>
                  <a:cubicBezTo>
                    <a:pt x="14" y="204"/>
                    <a:pt x="23" y="213"/>
                    <a:pt x="33" y="216"/>
                  </a:cubicBezTo>
                  <a:cubicBezTo>
                    <a:pt x="33" y="216"/>
                    <a:pt x="33" y="216"/>
                    <a:pt x="33" y="216"/>
                  </a:cubicBezTo>
                  <a:cubicBezTo>
                    <a:pt x="28" y="223"/>
                    <a:pt x="25" y="232"/>
                    <a:pt x="25" y="241"/>
                  </a:cubicBezTo>
                  <a:cubicBezTo>
                    <a:pt x="25" y="272"/>
                    <a:pt x="61" y="296"/>
                    <a:pt x="135" y="313"/>
                  </a:cubicBezTo>
                  <a:cubicBezTo>
                    <a:pt x="198" y="327"/>
                    <a:pt x="281" y="335"/>
                    <a:pt x="370" y="335"/>
                  </a:cubicBezTo>
                  <a:cubicBezTo>
                    <a:pt x="458" y="335"/>
                    <a:pt x="541" y="327"/>
                    <a:pt x="604" y="313"/>
                  </a:cubicBezTo>
                  <a:cubicBezTo>
                    <a:pt x="679" y="296"/>
                    <a:pt x="715" y="272"/>
                    <a:pt x="715" y="241"/>
                  </a:cubicBezTo>
                  <a:cubicBezTo>
                    <a:pt x="715" y="234"/>
                    <a:pt x="713" y="228"/>
                    <a:pt x="710" y="222"/>
                  </a:cubicBezTo>
                  <a:cubicBezTo>
                    <a:pt x="718" y="218"/>
                    <a:pt x="723" y="210"/>
                    <a:pt x="725" y="201"/>
                  </a:cubicBezTo>
                  <a:cubicBezTo>
                    <a:pt x="733" y="158"/>
                    <a:pt x="738" y="124"/>
                    <a:pt x="738" y="124"/>
                  </a:cubicBezTo>
                  <a:cubicBezTo>
                    <a:pt x="738" y="97"/>
                    <a:pt x="715" y="75"/>
                    <a:pt x="688" y="75"/>
                  </a:cubicBezTo>
                  <a:close/>
                  <a:moveTo>
                    <a:pt x="593" y="166"/>
                  </a:moveTo>
                  <a:cubicBezTo>
                    <a:pt x="631" y="141"/>
                    <a:pt x="631" y="141"/>
                    <a:pt x="631" y="141"/>
                  </a:cubicBezTo>
                  <a:cubicBezTo>
                    <a:pt x="633" y="150"/>
                    <a:pt x="636" y="163"/>
                    <a:pt x="639" y="178"/>
                  </a:cubicBezTo>
                  <a:cubicBezTo>
                    <a:pt x="629" y="175"/>
                    <a:pt x="617" y="171"/>
                    <a:pt x="604" y="169"/>
                  </a:cubicBezTo>
                  <a:cubicBezTo>
                    <a:pt x="600" y="168"/>
                    <a:pt x="596" y="167"/>
                    <a:pt x="592" y="166"/>
                  </a:cubicBezTo>
                  <a:cubicBezTo>
                    <a:pt x="593" y="166"/>
                    <a:pt x="593" y="166"/>
                    <a:pt x="593" y="166"/>
                  </a:cubicBezTo>
                  <a:close/>
                  <a:moveTo>
                    <a:pt x="101" y="151"/>
                  </a:moveTo>
                  <a:cubicBezTo>
                    <a:pt x="118" y="173"/>
                    <a:pt x="118" y="173"/>
                    <a:pt x="118" y="173"/>
                  </a:cubicBezTo>
                  <a:cubicBezTo>
                    <a:pt x="110" y="175"/>
                    <a:pt x="102" y="177"/>
                    <a:pt x="95" y="180"/>
                  </a:cubicBezTo>
                  <a:cubicBezTo>
                    <a:pt x="97" y="169"/>
                    <a:pt x="99" y="159"/>
                    <a:pt x="101" y="151"/>
                  </a:cubicBezTo>
                  <a:close/>
                  <a:moveTo>
                    <a:pt x="370" y="315"/>
                  </a:moveTo>
                  <a:cubicBezTo>
                    <a:pt x="190" y="315"/>
                    <a:pt x="45" y="282"/>
                    <a:pt x="45" y="241"/>
                  </a:cubicBezTo>
                  <a:cubicBezTo>
                    <a:pt x="45" y="234"/>
                    <a:pt x="48" y="228"/>
                    <a:pt x="55" y="222"/>
                  </a:cubicBezTo>
                  <a:cubicBezTo>
                    <a:pt x="116" y="239"/>
                    <a:pt x="116" y="239"/>
                    <a:pt x="116" y="239"/>
                  </a:cubicBezTo>
                  <a:cubicBezTo>
                    <a:pt x="124" y="241"/>
                    <a:pt x="132" y="237"/>
                    <a:pt x="134" y="229"/>
                  </a:cubicBezTo>
                  <a:cubicBezTo>
                    <a:pt x="136" y="221"/>
                    <a:pt x="132" y="213"/>
                    <a:pt x="124" y="211"/>
                  </a:cubicBezTo>
                  <a:cubicBezTo>
                    <a:pt x="94" y="201"/>
                    <a:pt x="94" y="201"/>
                    <a:pt x="94" y="201"/>
                  </a:cubicBezTo>
                  <a:cubicBezTo>
                    <a:pt x="151" y="180"/>
                    <a:pt x="253" y="166"/>
                    <a:pt x="370" y="166"/>
                  </a:cubicBezTo>
                  <a:cubicBezTo>
                    <a:pt x="473" y="166"/>
                    <a:pt x="565" y="177"/>
                    <a:pt x="624" y="194"/>
                  </a:cubicBezTo>
                  <a:cubicBezTo>
                    <a:pt x="589" y="196"/>
                    <a:pt x="589" y="196"/>
                    <a:pt x="589" y="196"/>
                  </a:cubicBezTo>
                  <a:cubicBezTo>
                    <a:pt x="581" y="196"/>
                    <a:pt x="575" y="203"/>
                    <a:pt x="575" y="211"/>
                  </a:cubicBezTo>
                  <a:cubicBezTo>
                    <a:pt x="575" y="219"/>
                    <a:pt x="582" y="225"/>
                    <a:pt x="590" y="225"/>
                  </a:cubicBezTo>
                  <a:cubicBezTo>
                    <a:pt x="688" y="225"/>
                    <a:pt x="688" y="225"/>
                    <a:pt x="688" y="225"/>
                  </a:cubicBezTo>
                  <a:cubicBezTo>
                    <a:pt x="693" y="230"/>
                    <a:pt x="695" y="235"/>
                    <a:pt x="695" y="241"/>
                  </a:cubicBezTo>
                  <a:cubicBezTo>
                    <a:pt x="695" y="282"/>
                    <a:pt x="549" y="315"/>
                    <a:pt x="370" y="315"/>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15" name="Oval 73">
              <a:extLst>
                <a:ext uri="{FF2B5EF4-FFF2-40B4-BE49-F238E27FC236}">
                  <a16:creationId xmlns:a16="http://schemas.microsoft.com/office/drawing/2014/main" id="{98FE4D3B-9702-4023-8658-3CF72234B95E}"/>
                </a:ext>
              </a:extLst>
            </p:cNvPr>
            <p:cNvSpPr>
              <a:spLocks noChangeArrowheads="1"/>
            </p:cNvSpPr>
            <p:nvPr/>
          </p:nvSpPr>
          <p:spPr bwMode="auto">
            <a:xfrm>
              <a:off x="1971619" y="5147312"/>
              <a:ext cx="108353" cy="108353"/>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grpSp>
      <p:grpSp>
        <p:nvGrpSpPr>
          <p:cNvPr id="318" name="グループ化 317">
            <a:extLst>
              <a:ext uri="{FF2B5EF4-FFF2-40B4-BE49-F238E27FC236}">
                <a16:creationId xmlns:a16="http://schemas.microsoft.com/office/drawing/2014/main" id="{D405E4D0-C736-44AF-ADB6-AC7B42CA2EB1}"/>
              </a:ext>
            </a:extLst>
          </p:cNvPr>
          <p:cNvGrpSpPr/>
          <p:nvPr/>
        </p:nvGrpSpPr>
        <p:grpSpPr>
          <a:xfrm>
            <a:off x="4344117" y="4829614"/>
            <a:ext cx="446572" cy="395583"/>
            <a:chOff x="15533688" y="23733126"/>
            <a:chExt cx="9148763" cy="6094412"/>
          </a:xfrm>
        </p:grpSpPr>
        <p:sp>
          <p:nvSpPr>
            <p:cNvPr id="319" name="Freeform 126">
              <a:extLst>
                <a:ext uri="{FF2B5EF4-FFF2-40B4-BE49-F238E27FC236}">
                  <a16:creationId xmlns:a16="http://schemas.microsoft.com/office/drawing/2014/main" id="{EEE208C4-C39C-48DD-A672-5D2E73D696BF}"/>
                </a:ext>
              </a:extLst>
            </p:cNvPr>
            <p:cNvSpPr>
              <a:spLocks noEditPoints="1"/>
            </p:cNvSpPr>
            <p:nvPr/>
          </p:nvSpPr>
          <p:spPr bwMode="auto">
            <a:xfrm>
              <a:off x="21913850" y="23733126"/>
              <a:ext cx="2292350" cy="2173287"/>
            </a:xfrm>
            <a:custGeom>
              <a:avLst/>
              <a:gdLst>
                <a:gd name="T0" fmla="*/ 519 w 985"/>
                <a:gd name="T1" fmla="*/ 0 h 933"/>
                <a:gd name="T2" fmla="*/ 52 w 985"/>
                <a:gd name="T3" fmla="*/ 466 h 933"/>
                <a:gd name="T4" fmla="*/ 134 w 985"/>
                <a:gd name="T5" fmla="*/ 729 h 933"/>
                <a:gd name="T6" fmla="*/ 19 w 985"/>
                <a:gd name="T7" fmla="*/ 826 h 933"/>
                <a:gd name="T8" fmla="*/ 14 w 985"/>
                <a:gd name="T9" fmla="*/ 882 h 933"/>
                <a:gd name="T10" fmla="*/ 45 w 985"/>
                <a:gd name="T11" fmla="*/ 897 h 933"/>
                <a:gd name="T12" fmla="*/ 71 w 985"/>
                <a:gd name="T13" fmla="*/ 887 h 933"/>
                <a:gd name="T14" fmla="*/ 185 w 985"/>
                <a:gd name="T15" fmla="*/ 791 h 933"/>
                <a:gd name="T16" fmla="*/ 519 w 985"/>
                <a:gd name="T17" fmla="*/ 933 h 933"/>
                <a:gd name="T18" fmla="*/ 985 w 985"/>
                <a:gd name="T19" fmla="*/ 466 h 933"/>
                <a:gd name="T20" fmla="*/ 519 w 985"/>
                <a:gd name="T21" fmla="*/ 0 h 933"/>
                <a:gd name="T22" fmla="*/ 436 w 985"/>
                <a:gd name="T23" fmla="*/ 612 h 933"/>
                <a:gd name="T24" fmla="*/ 401 w 985"/>
                <a:gd name="T25" fmla="*/ 608 h 933"/>
                <a:gd name="T26" fmla="*/ 185 w 985"/>
                <a:gd name="T27" fmla="*/ 791 h 933"/>
                <a:gd name="T28" fmla="*/ 134 w 985"/>
                <a:gd name="T29" fmla="*/ 729 h 933"/>
                <a:gd name="T30" fmla="*/ 349 w 985"/>
                <a:gd name="T31" fmla="*/ 547 h 933"/>
                <a:gd name="T32" fmla="*/ 345 w 985"/>
                <a:gd name="T33" fmla="*/ 521 h 933"/>
                <a:gd name="T34" fmla="*/ 436 w 985"/>
                <a:gd name="T35" fmla="*/ 429 h 933"/>
                <a:gd name="T36" fmla="*/ 527 w 985"/>
                <a:gd name="T37" fmla="*/ 521 h 933"/>
                <a:gd name="T38" fmla="*/ 436 w 985"/>
                <a:gd name="T39" fmla="*/ 61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5" h="933">
                  <a:moveTo>
                    <a:pt x="519" y="0"/>
                  </a:moveTo>
                  <a:cubicBezTo>
                    <a:pt x="262" y="0"/>
                    <a:pt x="52" y="209"/>
                    <a:pt x="52" y="466"/>
                  </a:cubicBezTo>
                  <a:cubicBezTo>
                    <a:pt x="52" y="564"/>
                    <a:pt x="83" y="654"/>
                    <a:pt x="134" y="729"/>
                  </a:cubicBezTo>
                  <a:cubicBezTo>
                    <a:pt x="19" y="826"/>
                    <a:pt x="19" y="826"/>
                    <a:pt x="19" y="826"/>
                  </a:cubicBezTo>
                  <a:cubicBezTo>
                    <a:pt x="2" y="840"/>
                    <a:pt x="0" y="865"/>
                    <a:pt x="14" y="882"/>
                  </a:cubicBezTo>
                  <a:cubicBezTo>
                    <a:pt x="22" y="892"/>
                    <a:pt x="34" y="897"/>
                    <a:pt x="45" y="897"/>
                  </a:cubicBezTo>
                  <a:cubicBezTo>
                    <a:pt x="54" y="897"/>
                    <a:pt x="63" y="893"/>
                    <a:pt x="71" y="887"/>
                  </a:cubicBezTo>
                  <a:cubicBezTo>
                    <a:pt x="185" y="791"/>
                    <a:pt x="185" y="791"/>
                    <a:pt x="185" y="791"/>
                  </a:cubicBezTo>
                  <a:cubicBezTo>
                    <a:pt x="269" y="878"/>
                    <a:pt x="388" y="933"/>
                    <a:pt x="519" y="933"/>
                  </a:cubicBezTo>
                  <a:cubicBezTo>
                    <a:pt x="776" y="933"/>
                    <a:pt x="985" y="723"/>
                    <a:pt x="985" y="466"/>
                  </a:cubicBezTo>
                  <a:cubicBezTo>
                    <a:pt x="985" y="209"/>
                    <a:pt x="776" y="0"/>
                    <a:pt x="519" y="0"/>
                  </a:cubicBezTo>
                  <a:close/>
                  <a:moveTo>
                    <a:pt x="436" y="612"/>
                  </a:moveTo>
                  <a:cubicBezTo>
                    <a:pt x="425" y="612"/>
                    <a:pt x="414" y="609"/>
                    <a:pt x="401" y="608"/>
                  </a:cubicBezTo>
                  <a:cubicBezTo>
                    <a:pt x="185" y="791"/>
                    <a:pt x="185" y="791"/>
                    <a:pt x="185" y="791"/>
                  </a:cubicBezTo>
                  <a:cubicBezTo>
                    <a:pt x="134" y="729"/>
                    <a:pt x="134" y="729"/>
                    <a:pt x="134" y="729"/>
                  </a:cubicBezTo>
                  <a:cubicBezTo>
                    <a:pt x="349" y="547"/>
                    <a:pt x="349" y="547"/>
                    <a:pt x="349" y="547"/>
                  </a:cubicBezTo>
                  <a:cubicBezTo>
                    <a:pt x="347" y="539"/>
                    <a:pt x="345" y="530"/>
                    <a:pt x="345" y="521"/>
                  </a:cubicBezTo>
                  <a:cubicBezTo>
                    <a:pt x="345" y="470"/>
                    <a:pt x="386" y="429"/>
                    <a:pt x="436" y="429"/>
                  </a:cubicBezTo>
                  <a:cubicBezTo>
                    <a:pt x="486" y="429"/>
                    <a:pt x="527" y="470"/>
                    <a:pt x="527" y="521"/>
                  </a:cubicBezTo>
                  <a:cubicBezTo>
                    <a:pt x="527" y="571"/>
                    <a:pt x="486" y="612"/>
                    <a:pt x="436" y="6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20" name="Freeform 127">
              <a:extLst>
                <a:ext uri="{FF2B5EF4-FFF2-40B4-BE49-F238E27FC236}">
                  <a16:creationId xmlns:a16="http://schemas.microsoft.com/office/drawing/2014/main" id="{6F3DA5E4-C59E-4A29-86E5-83E2EA4F8C00}"/>
                </a:ext>
              </a:extLst>
            </p:cNvPr>
            <p:cNvSpPr>
              <a:spLocks noEditPoints="1"/>
            </p:cNvSpPr>
            <p:nvPr/>
          </p:nvSpPr>
          <p:spPr bwMode="auto">
            <a:xfrm>
              <a:off x="15533688" y="25163463"/>
              <a:ext cx="9148763" cy="4664075"/>
            </a:xfrm>
            <a:custGeom>
              <a:avLst/>
              <a:gdLst>
                <a:gd name="T0" fmla="*/ 3271 w 3929"/>
                <a:gd name="T1" fmla="*/ 435 h 2002"/>
                <a:gd name="T2" fmla="*/ 2346 w 3929"/>
                <a:gd name="T3" fmla="*/ 1296 h 2002"/>
                <a:gd name="T4" fmla="*/ 1775 w 3929"/>
                <a:gd name="T5" fmla="*/ 553 h 2002"/>
                <a:gd name="T6" fmla="*/ 2123 w 3929"/>
                <a:gd name="T7" fmla="*/ 545 h 2002"/>
                <a:gd name="T8" fmla="*/ 2342 w 3929"/>
                <a:gd name="T9" fmla="*/ 210 h 2002"/>
                <a:gd name="T10" fmla="*/ 1633 w 3929"/>
                <a:gd name="T11" fmla="*/ 0 h 2002"/>
                <a:gd name="T12" fmla="*/ 1414 w 3929"/>
                <a:gd name="T13" fmla="*/ 335 h 2002"/>
                <a:gd name="T14" fmla="*/ 51 w 3929"/>
                <a:gd name="T15" fmla="*/ 442 h 2002"/>
                <a:gd name="T16" fmla="*/ 1 w 3929"/>
                <a:gd name="T17" fmla="*/ 497 h 2002"/>
                <a:gd name="T18" fmla="*/ 152 w 3929"/>
                <a:gd name="T19" fmla="*/ 1673 h 2002"/>
                <a:gd name="T20" fmla="*/ 1659 w 3929"/>
                <a:gd name="T21" fmla="*/ 1719 h 2002"/>
                <a:gd name="T22" fmla="*/ 221 w 3929"/>
                <a:gd name="T23" fmla="*/ 1769 h 2002"/>
                <a:gd name="T24" fmla="*/ 2356 w 3929"/>
                <a:gd name="T25" fmla="*/ 1819 h 2002"/>
                <a:gd name="T26" fmla="*/ 2356 w 3929"/>
                <a:gd name="T27" fmla="*/ 1719 h 2002"/>
                <a:gd name="T28" fmla="*/ 2372 w 3929"/>
                <a:gd name="T29" fmla="*/ 1718 h 2002"/>
                <a:gd name="T30" fmla="*/ 2786 w 3929"/>
                <a:gd name="T31" fmla="*/ 1410 h 2002"/>
                <a:gd name="T32" fmla="*/ 3929 w 3929"/>
                <a:gd name="T33" fmla="*/ 2002 h 2002"/>
                <a:gd name="T34" fmla="*/ 3445 w 3929"/>
                <a:gd name="T35" fmla="*/ 435 h 2002"/>
                <a:gd name="T36" fmla="*/ 1560 w 3929"/>
                <a:gd name="T37" fmla="*/ 1455 h 2002"/>
                <a:gd name="T38" fmla="*/ 1210 w 3929"/>
                <a:gd name="T39" fmla="*/ 1487 h 2002"/>
                <a:gd name="T40" fmla="*/ 1060 w 3929"/>
                <a:gd name="T41" fmla="*/ 1573 h 2002"/>
                <a:gd name="T42" fmla="*/ 1724 w 3929"/>
                <a:gd name="T43" fmla="*/ 1105 h 2002"/>
                <a:gd name="T44" fmla="*/ 1717 w 3929"/>
                <a:gd name="T45" fmla="*/ 1358 h 2002"/>
                <a:gd name="T46" fmla="*/ 1459 w 3929"/>
                <a:gd name="T47" fmla="*/ 974 h 2002"/>
                <a:gd name="T48" fmla="*/ 1502 w 3929"/>
                <a:gd name="T49" fmla="*/ 1045 h 2002"/>
                <a:gd name="T50" fmla="*/ 1718 w 3929"/>
                <a:gd name="T51" fmla="*/ 1045 h 2002"/>
                <a:gd name="T52" fmla="*/ 1607 w 3929"/>
                <a:gd name="T53" fmla="*/ 1022 h 2002"/>
                <a:gd name="T54" fmla="*/ 1653 w 3929"/>
                <a:gd name="T55" fmla="*/ 828 h 2002"/>
                <a:gd name="T56" fmla="*/ 1549 w 3929"/>
                <a:gd name="T57" fmla="*/ 963 h 2002"/>
                <a:gd name="T58" fmla="*/ 1332 w 3929"/>
                <a:gd name="T59" fmla="*/ 792 h 2002"/>
                <a:gd name="T60" fmla="*/ 1110 w 3929"/>
                <a:gd name="T61" fmla="*/ 919 h 2002"/>
                <a:gd name="T62" fmla="*/ 1068 w 3929"/>
                <a:gd name="T63" fmla="*/ 776 h 2002"/>
                <a:gd name="T64" fmla="*/ 1035 w 3929"/>
                <a:gd name="T65" fmla="*/ 971 h 2002"/>
                <a:gd name="T66" fmla="*/ 1208 w 3929"/>
                <a:gd name="T67" fmla="*/ 939 h 2002"/>
                <a:gd name="T68" fmla="*/ 1007 w 3929"/>
                <a:gd name="T69" fmla="*/ 1045 h 2002"/>
                <a:gd name="T70" fmla="*/ 1529 w 3929"/>
                <a:gd name="T71" fmla="*/ 542 h 2002"/>
                <a:gd name="T72" fmla="*/ 1543 w 3929"/>
                <a:gd name="T73" fmla="*/ 684 h 2002"/>
                <a:gd name="T74" fmla="*/ 1641 w 3929"/>
                <a:gd name="T75" fmla="*/ 676 h 2002"/>
                <a:gd name="T76" fmla="*/ 1718 w 3929"/>
                <a:gd name="T77" fmla="*/ 1045 h 2002"/>
                <a:gd name="T78" fmla="*/ 1494 w 3929"/>
                <a:gd name="T79" fmla="*/ 210 h 2002"/>
                <a:gd name="T80" fmla="*/ 2123 w 3929"/>
                <a:gd name="T81" fmla="*/ 80 h 2002"/>
                <a:gd name="T82" fmla="*/ 2262 w 3929"/>
                <a:gd name="T83" fmla="*/ 335 h 2002"/>
                <a:gd name="T84" fmla="*/ 1761 w 3929"/>
                <a:gd name="T85" fmla="*/ 465 h 2002"/>
                <a:gd name="T86" fmla="*/ 1587 w 3929"/>
                <a:gd name="T87" fmla="*/ 617 h 2002"/>
                <a:gd name="T88" fmla="*/ 1614 w 3929"/>
                <a:gd name="T89" fmla="*/ 542 h 2002"/>
                <a:gd name="T90" fmla="*/ 1633 w 3929"/>
                <a:gd name="T91" fmla="*/ 465 h 2002"/>
                <a:gd name="T92" fmla="*/ 1610 w 3929"/>
                <a:gd name="T93" fmla="*/ 463 h 2002"/>
                <a:gd name="T94" fmla="*/ 1591 w 3929"/>
                <a:gd name="T95" fmla="*/ 459 h 2002"/>
                <a:gd name="T96" fmla="*/ 1571 w 3929"/>
                <a:gd name="T97" fmla="*/ 451 h 2002"/>
                <a:gd name="T98" fmla="*/ 1555 w 3929"/>
                <a:gd name="T99" fmla="*/ 442 h 2002"/>
                <a:gd name="T100" fmla="*/ 926 w 3929"/>
                <a:gd name="T101" fmla="*/ 458 h 2002"/>
                <a:gd name="T102" fmla="*/ 926 w 3929"/>
                <a:gd name="T103" fmla="*/ 526 h 2002"/>
                <a:gd name="T104" fmla="*/ 926 w 3929"/>
                <a:gd name="T105" fmla="*/ 458 h 2002"/>
                <a:gd name="T106" fmla="*/ 897 w 3929"/>
                <a:gd name="T107" fmla="*/ 542 h 2002"/>
                <a:gd name="T108" fmla="*/ 743 w 3929"/>
                <a:gd name="T109" fmla="*/ 1045 h 2002"/>
                <a:gd name="T110" fmla="*/ 537 w 3929"/>
                <a:gd name="T111" fmla="*/ 896 h 2002"/>
                <a:gd name="T112" fmla="*/ 331 w 3929"/>
                <a:gd name="T113" fmla="*/ 1045 h 2002"/>
                <a:gd name="T114" fmla="*/ 106 w 3929"/>
                <a:gd name="T115" fmla="*/ 542 h 2002"/>
                <a:gd name="T116" fmla="*/ 953 w 3929"/>
                <a:gd name="T117" fmla="*/ 1105 h 2002"/>
                <a:gd name="T118" fmla="*/ 805 w 3929"/>
                <a:gd name="T119" fmla="*/ 1573 h 2002"/>
                <a:gd name="T120" fmla="*/ 601 w 3929"/>
                <a:gd name="T121" fmla="*/ 1440 h 2002"/>
                <a:gd name="T122" fmla="*/ 398 w 3929"/>
                <a:gd name="T123" fmla="*/ 1573 h 2002"/>
                <a:gd name="T124" fmla="*/ 156 w 3929"/>
                <a:gd name="T125" fmla="*/ 1105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29" h="2002">
                  <a:moveTo>
                    <a:pt x="3445" y="435"/>
                  </a:moveTo>
                  <a:cubicBezTo>
                    <a:pt x="3271" y="435"/>
                    <a:pt x="3271" y="435"/>
                    <a:pt x="3271" y="435"/>
                  </a:cubicBezTo>
                  <a:cubicBezTo>
                    <a:pt x="3120" y="435"/>
                    <a:pt x="2984" y="504"/>
                    <a:pt x="2895" y="613"/>
                  </a:cubicBezTo>
                  <a:cubicBezTo>
                    <a:pt x="2346" y="1296"/>
                    <a:pt x="2346" y="1296"/>
                    <a:pt x="2346" y="1296"/>
                  </a:cubicBezTo>
                  <a:cubicBezTo>
                    <a:pt x="1846" y="1345"/>
                    <a:pt x="1846" y="1345"/>
                    <a:pt x="1846" y="1345"/>
                  </a:cubicBezTo>
                  <a:cubicBezTo>
                    <a:pt x="1775" y="553"/>
                    <a:pt x="1775" y="553"/>
                    <a:pt x="1775" y="553"/>
                  </a:cubicBezTo>
                  <a:cubicBezTo>
                    <a:pt x="1784" y="545"/>
                    <a:pt x="1784" y="545"/>
                    <a:pt x="1784" y="545"/>
                  </a:cubicBezTo>
                  <a:cubicBezTo>
                    <a:pt x="2123" y="545"/>
                    <a:pt x="2123" y="545"/>
                    <a:pt x="2123" y="545"/>
                  </a:cubicBezTo>
                  <a:cubicBezTo>
                    <a:pt x="2243" y="545"/>
                    <a:pt x="2342" y="451"/>
                    <a:pt x="2342" y="335"/>
                  </a:cubicBezTo>
                  <a:cubicBezTo>
                    <a:pt x="2342" y="210"/>
                    <a:pt x="2342" y="210"/>
                    <a:pt x="2342" y="210"/>
                  </a:cubicBezTo>
                  <a:cubicBezTo>
                    <a:pt x="2342" y="94"/>
                    <a:pt x="2243" y="0"/>
                    <a:pt x="2123" y="0"/>
                  </a:cubicBezTo>
                  <a:cubicBezTo>
                    <a:pt x="1633" y="0"/>
                    <a:pt x="1633" y="0"/>
                    <a:pt x="1633" y="0"/>
                  </a:cubicBezTo>
                  <a:cubicBezTo>
                    <a:pt x="1512" y="0"/>
                    <a:pt x="1414" y="94"/>
                    <a:pt x="1414" y="210"/>
                  </a:cubicBezTo>
                  <a:cubicBezTo>
                    <a:pt x="1414" y="335"/>
                    <a:pt x="1414" y="335"/>
                    <a:pt x="1414" y="335"/>
                  </a:cubicBezTo>
                  <a:cubicBezTo>
                    <a:pt x="1414" y="374"/>
                    <a:pt x="1426" y="411"/>
                    <a:pt x="1445" y="442"/>
                  </a:cubicBezTo>
                  <a:cubicBezTo>
                    <a:pt x="51" y="442"/>
                    <a:pt x="51" y="442"/>
                    <a:pt x="51" y="442"/>
                  </a:cubicBezTo>
                  <a:cubicBezTo>
                    <a:pt x="37" y="442"/>
                    <a:pt x="23" y="448"/>
                    <a:pt x="14" y="458"/>
                  </a:cubicBezTo>
                  <a:cubicBezTo>
                    <a:pt x="5" y="469"/>
                    <a:pt x="0" y="483"/>
                    <a:pt x="1" y="497"/>
                  </a:cubicBezTo>
                  <a:cubicBezTo>
                    <a:pt x="102" y="1627"/>
                    <a:pt x="102" y="1627"/>
                    <a:pt x="102" y="1627"/>
                  </a:cubicBezTo>
                  <a:cubicBezTo>
                    <a:pt x="105" y="1653"/>
                    <a:pt x="126" y="1673"/>
                    <a:pt x="152" y="1673"/>
                  </a:cubicBezTo>
                  <a:cubicBezTo>
                    <a:pt x="1590" y="1673"/>
                    <a:pt x="1590" y="1673"/>
                    <a:pt x="1590" y="1673"/>
                  </a:cubicBezTo>
                  <a:cubicBezTo>
                    <a:pt x="1609" y="1693"/>
                    <a:pt x="1632" y="1709"/>
                    <a:pt x="1659" y="1719"/>
                  </a:cubicBezTo>
                  <a:cubicBezTo>
                    <a:pt x="271" y="1719"/>
                    <a:pt x="271" y="1719"/>
                    <a:pt x="271" y="1719"/>
                  </a:cubicBezTo>
                  <a:cubicBezTo>
                    <a:pt x="244" y="1719"/>
                    <a:pt x="221" y="1741"/>
                    <a:pt x="221" y="1769"/>
                  </a:cubicBezTo>
                  <a:cubicBezTo>
                    <a:pt x="221" y="1797"/>
                    <a:pt x="244" y="1819"/>
                    <a:pt x="271" y="1819"/>
                  </a:cubicBezTo>
                  <a:cubicBezTo>
                    <a:pt x="2356" y="1819"/>
                    <a:pt x="2356" y="1819"/>
                    <a:pt x="2356" y="1819"/>
                  </a:cubicBezTo>
                  <a:cubicBezTo>
                    <a:pt x="2384" y="1819"/>
                    <a:pt x="2406" y="1797"/>
                    <a:pt x="2406" y="1769"/>
                  </a:cubicBezTo>
                  <a:cubicBezTo>
                    <a:pt x="2406" y="1741"/>
                    <a:pt x="2384" y="1719"/>
                    <a:pt x="2356" y="1719"/>
                  </a:cubicBezTo>
                  <a:cubicBezTo>
                    <a:pt x="2330" y="1719"/>
                    <a:pt x="2330" y="1719"/>
                    <a:pt x="2330" y="1719"/>
                  </a:cubicBezTo>
                  <a:cubicBezTo>
                    <a:pt x="2372" y="1718"/>
                    <a:pt x="2372" y="1718"/>
                    <a:pt x="2372" y="1718"/>
                  </a:cubicBezTo>
                  <a:cubicBezTo>
                    <a:pt x="2458" y="1717"/>
                    <a:pt x="2541" y="1688"/>
                    <a:pt x="2601" y="1625"/>
                  </a:cubicBezTo>
                  <a:cubicBezTo>
                    <a:pt x="2786" y="1410"/>
                    <a:pt x="2786" y="1410"/>
                    <a:pt x="2786" y="1410"/>
                  </a:cubicBezTo>
                  <a:cubicBezTo>
                    <a:pt x="2786" y="2002"/>
                    <a:pt x="2786" y="2002"/>
                    <a:pt x="2786" y="2002"/>
                  </a:cubicBezTo>
                  <a:cubicBezTo>
                    <a:pt x="3929" y="2002"/>
                    <a:pt x="3929" y="2002"/>
                    <a:pt x="3929" y="2002"/>
                  </a:cubicBezTo>
                  <a:cubicBezTo>
                    <a:pt x="3929" y="919"/>
                    <a:pt x="3929" y="919"/>
                    <a:pt x="3929" y="919"/>
                  </a:cubicBezTo>
                  <a:cubicBezTo>
                    <a:pt x="3929" y="652"/>
                    <a:pt x="3712" y="435"/>
                    <a:pt x="3445" y="435"/>
                  </a:cubicBezTo>
                  <a:close/>
                  <a:moveTo>
                    <a:pt x="1717" y="1358"/>
                  </a:moveTo>
                  <a:cubicBezTo>
                    <a:pt x="1649" y="1360"/>
                    <a:pt x="1591" y="1399"/>
                    <a:pt x="1560" y="1455"/>
                  </a:cubicBezTo>
                  <a:cubicBezTo>
                    <a:pt x="1526" y="1438"/>
                    <a:pt x="1469" y="1427"/>
                    <a:pt x="1401" y="1427"/>
                  </a:cubicBezTo>
                  <a:cubicBezTo>
                    <a:pt x="1297" y="1427"/>
                    <a:pt x="1213" y="1454"/>
                    <a:pt x="1210" y="1487"/>
                  </a:cubicBezTo>
                  <a:cubicBezTo>
                    <a:pt x="1196" y="1573"/>
                    <a:pt x="1196" y="1573"/>
                    <a:pt x="1196" y="1573"/>
                  </a:cubicBezTo>
                  <a:cubicBezTo>
                    <a:pt x="1060" y="1573"/>
                    <a:pt x="1060" y="1573"/>
                    <a:pt x="1060" y="1573"/>
                  </a:cubicBezTo>
                  <a:cubicBezTo>
                    <a:pt x="1013" y="1105"/>
                    <a:pt x="1013" y="1105"/>
                    <a:pt x="1013" y="1105"/>
                  </a:cubicBezTo>
                  <a:cubicBezTo>
                    <a:pt x="1724" y="1105"/>
                    <a:pt x="1724" y="1105"/>
                    <a:pt x="1724" y="1105"/>
                  </a:cubicBezTo>
                  <a:cubicBezTo>
                    <a:pt x="1746" y="1355"/>
                    <a:pt x="1746" y="1355"/>
                    <a:pt x="1746" y="1355"/>
                  </a:cubicBezTo>
                  <a:lnTo>
                    <a:pt x="1717" y="1358"/>
                  </a:lnTo>
                  <a:close/>
                  <a:moveTo>
                    <a:pt x="1456" y="1045"/>
                  </a:moveTo>
                  <a:cubicBezTo>
                    <a:pt x="1459" y="974"/>
                    <a:pt x="1459" y="974"/>
                    <a:pt x="1459" y="974"/>
                  </a:cubicBezTo>
                  <a:cubicBezTo>
                    <a:pt x="1489" y="1028"/>
                    <a:pt x="1489" y="1028"/>
                    <a:pt x="1489" y="1028"/>
                  </a:cubicBezTo>
                  <a:cubicBezTo>
                    <a:pt x="1493" y="1035"/>
                    <a:pt x="1497" y="1040"/>
                    <a:pt x="1502" y="1045"/>
                  </a:cubicBezTo>
                  <a:lnTo>
                    <a:pt x="1456" y="1045"/>
                  </a:lnTo>
                  <a:close/>
                  <a:moveTo>
                    <a:pt x="1718" y="1045"/>
                  </a:moveTo>
                  <a:cubicBezTo>
                    <a:pt x="1591" y="1045"/>
                    <a:pt x="1591" y="1045"/>
                    <a:pt x="1591" y="1045"/>
                  </a:cubicBezTo>
                  <a:cubicBezTo>
                    <a:pt x="1597" y="1039"/>
                    <a:pt x="1603" y="1031"/>
                    <a:pt x="1607" y="1022"/>
                  </a:cubicBezTo>
                  <a:cubicBezTo>
                    <a:pt x="1670" y="875"/>
                    <a:pt x="1670" y="875"/>
                    <a:pt x="1670" y="875"/>
                  </a:cubicBezTo>
                  <a:cubicBezTo>
                    <a:pt x="1679" y="858"/>
                    <a:pt x="1671" y="837"/>
                    <a:pt x="1653" y="828"/>
                  </a:cubicBezTo>
                  <a:cubicBezTo>
                    <a:pt x="1635" y="820"/>
                    <a:pt x="1614" y="828"/>
                    <a:pt x="1606" y="846"/>
                  </a:cubicBezTo>
                  <a:cubicBezTo>
                    <a:pt x="1549" y="963"/>
                    <a:pt x="1549" y="963"/>
                    <a:pt x="1549" y="963"/>
                  </a:cubicBezTo>
                  <a:cubicBezTo>
                    <a:pt x="1549" y="963"/>
                    <a:pt x="1484" y="834"/>
                    <a:pt x="1481" y="831"/>
                  </a:cubicBezTo>
                  <a:cubicBezTo>
                    <a:pt x="1462" y="808"/>
                    <a:pt x="1403" y="792"/>
                    <a:pt x="1332" y="792"/>
                  </a:cubicBezTo>
                  <a:cubicBezTo>
                    <a:pt x="1263" y="792"/>
                    <a:pt x="1205" y="808"/>
                    <a:pt x="1185" y="829"/>
                  </a:cubicBezTo>
                  <a:cubicBezTo>
                    <a:pt x="1185" y="830"/>
                    <a:pt x="1110" y="919"/>
                    <a:pt x="1110" y="919"/>
                  </a:cubicBezTo>
                  <a:cubicBezTo>
                    <a:pt x="1104" y="810"/>
                    <a:pt x="1104" y="810"/>
                    <a:pt x="1104" y="810"/>
                  </a:cubicBezTo>
                  <a:cubicBezTo>
                    <a:pt x="1104" y="791"/>
                    <a:pt x="1087" y="775"/>
                    <a:pt x="1068" y="776"/>
                  </a:cubicBezTo>
                  <a:cubicBezTo>
                    <a:pt x="1048" y="776"/>
                    <a:pt x="1033" y="793"/>
                    <a:pt x="1034" y="812"/>
                  </a:cubicBezTo>
                  <a:cubicBezTo>
                    <a:pt x="1035" y="971"/>
                    <a:pt x="1035" y="971"/>
                    <a:pt x="1035" y="971"/>
                  </a:cubicBezTo>
                  <a:cubicBezTo>
                    <a:pt x="1035" y="1026"/>
                    <a:pt x="1103" y="1053"/>
                    <a:pt x="1141" y="1012"/>
                  </a:cubicBezTo>
                  <a:cubicBezTo>
                    <a:pt x="1208" y="939"/>
                    <a:pt x="1208" y="939"/>
                    <a:pt x="1208" y="939"/>
                  </a:cubicBezTo>
                  <a:cubicBezTo>
                    <a:pt x="1212" y="1045"/>
                    <a:pt x="1212" y="1045"/>
                    <a:pt x="1212" y="1045"/>
                  </a:cubicBezTo>
                  <a:cubicBezTo>
                    <a:pt x="1007" y="1045"/>
                    <a:pt x="1007" y="1045"/>
                    <a:pt x="1007" y="1045"/>
                  </a:cubicBezTo>
                  <a:cubicBezTo>
                    <a:pt x="957" y="542"/>
                    <a:pt x="957" y="542"/>
                    <a:pt x="957" y="542"/>
                  </a:cubicBezTo>
                  <a:cubicBezTo>
                    <a:pt x="1529" y="542"/>
                    <a:pt x="1529" y="542"/>
                    <a:pt x="1529" y="542"/>
                  </a:cubicBezTo>
                  <a:cubicBezTo>
                    <a:pt x="1512" y="590"/>
                    <a:pt x="1512" y="590"/>
                    <a:pt x="1512" y="590"/>
                  </a:cubicBezTo>
                  <a:cubicBezTo>
                    <a:pt x="1500" y="625"/>
                    <a:pt x="1513" y="663"/>
                    <a:pt x="1543" y="684"/>
                  </a:cubicBezTo>
                  <a:cubicBezTo>
                    <a:pt x="1557" y="692"/>
                    <a:pt x="1572" y="697"/>
                    <a:pt x="1587" y="697"/>
                  </a:cubicBezTo>
                  <a:cubicBezTo>
                    <a:pt x="1607" y="697"/>
                    <a:pt x="1626" y="690"/>
                    <a:pt x="1641" y="676"/>
                  </a:cubicBezTo>
                  <a:cubicBezTo>
                    <a:pt x="1682" y="638"/>
                    <a:pt x="1682" y="638"/>
                    <a:pt x="1682" y="638"/>
                  </a:cubicBezTo>
                  <a:lnTo>
                    <a:pt x="1718" y="1045"/>
                  </a:lnTo>
                  <a:close/>
                  <a:moveTo>
                    <a:pt x="1494" y="335"/>
                  </a:moveTo>
                  <a:cubicBezTo>
                    <a:pt x="1494" y="210"/>
                    <a:pt x="1494" y="210"/>
                    <a:pt x="1494" y="210"/>
                  </a:cubicBezTo>
                  <a:cubicBezTo>
                    <a:pt x="1494" y="138"/>
                    <a:pt x="1556" y="80"/>
                    <a:pt x="1633" y="80"/>
                  </a:cubicBezTo>
                  <a:cubicBezTo>
                    <a:pt x="2123" y="80"/>
                    <a:pt x="2123" y="80"/>
                    <a:pt x="2123" y="80"/>
                  </a:cubicBezTo>
                  <a:cubicBezTo>
                    <a:pt x="2199" y="80"/>
                    <a:pt x="2262" y="138"/>
                    <a:pt x="2262" y="210"/>
                  </a:cubicBezTo>
                  <a:cubicBezTo>
                    <a:pt x="2262" y="335"/>
                    <a:pt x="2262" y="335"/>
                    <a:pt x="2262" y="335"/>
                  </a:cubicBezTo>
                  <a:cubicBezTo>
                    <a:pt x="2262" y="407"/>
                    <a:pt x="2199" y="465"/>
                    <a:pt x="2123" y="465"/>
                  </a:cubicBezTo>
                  <a:cubicBezTo>
                    <a:pt x="1761" y="465"/>
                    <a:pt x="1761" y="465"/>
                    <a:pt x="1761" y="465"/>
                  </a:cubicBezTo>
                  <a:cubicBezTo>
                    <a:pt x="1753" y="465"/>
                    <a:pt x="1753" y="465"/>
                    <a:pt x="1753" y="465"/>
                  </a:cubicBezTo>
                  <a:cubicBezTo>
                    <a:pt x="1587" y="617"/>
                    <a:pt x="1587" y="617"/>
                    <a:pt x="1587" y="617"/>
                  </a:cubicBezTo>
                  <a:cubicBezTo>
                    <a:pt x="1614" y="542"/>
                    <a:pt x="1614" y="542"/>
                    <a:pt x="1614" y="542"/>
                  </a:cubicBezTo>
                  <a:cubicBezTo>
                    <a:pt x="1614" y="542"/>
                    <a:pt x="1614" y="542"/>
                    <a:pt x="1614" y="542"/>
                  </a:cubicBezTo>
                  <a:cubicBezTo>
                    <a:pt x="1641" y="465"/>
                    <a:pt x="1641" y="465"/>
                    <a:pt x="1641" y="465"/>
                  </a:cubicBezTo>
                  <a:cubicBezTo>
                    <a:pt x="1633" y="465"/>
                    <a:pt x="1633" y="465"/>
                    <a:pt x="1633" y="465"/>
                  </a:cubicBezTo>
                  <a:cubicBezTo>
                    <a:pt x="1627" y="465"/>
                    <a:pt x="1620" y="464"/>
                    <a:pt x="1614" y="463"/>
                  </a:cubicBezTo>
                  <a:cubicBezTo>
                    <a:pt x="1613" y="463"/>
                    <a:pt x="1611" y="463"/>
                    <a:pt x="1610" y="463"/>
                  </a:cubicBezTo>
                  <a:cubicBezTo>
                    <a:pt x="1603" y="462"/>
                    <a:pt x="1597" y="461"/>
                    <a:pt x="1591" y="459"/>
                  </a:cubicBezTo>
                  <a:cubicBezTo>
                    <a:pt x="1591" y="459"/>
                    <a:pt x="1591" y="459"/>
                    <a:pt x="1591" y="459"/>
                  </a:cubicBezTo>
                  <a:cubicBezTo>
                    <a:pt x="1585" y="457"/>
                    <a:pt x="1580" y="455"/>
                    <a:pt x="1574" y="452"/>
                  </a:cubicBezTo>
                  <a:cubicBezTo>
                    <a:pt x="1573" y="452"/>
                    <a:pt x="1572" y="451"/>
                    <a:pt x="1571" y="451"/>
                  </a:cubicBezTo>
                  <a:cubicBezTo>
                    <a:pt x="1565" y="448"/>
                    <a:pt x="1560" y="445"/>
                    <a:pt x="1555" y="442"/>
                  </a:cubicBezTo>
                  <a:cubicBezTo>
                    <a:pt x="1555" y="442"/>
                    <a:pt x="1555" y="442"/>
                    <a:pt x="1555" y="442"/>
                  </a:cubicBezTo>
                  <a:cubicBezTo>
                    <a:pt x="1518" y="419"/>
                    <a:pt x="1494" y="379"/>
                    <a:pt x="1494" y="335"/>
                  </a:cubicBezTo>
                  <a:close/>
                  <a:moveTo>
                    <a:pt x="926" y="458"/>
                  </a:moveTo>
                  <a:cubicBezTo>
                    <a:pt x="944" y="458"/>
                    <a:pt x="960" y="473"/>
                    <a:pt x="960" y="492"/>
                  </a:cubicBezTo>
                  <a:cubicBezTo>
                    <a:pt x="960" y="511"/>
                    <a:pt x="944" y="526"/>
                    <a:pt x="926" y="526"/>
                  </a:cubicBezTo>
                  <a:cubicBezTo>
                    <a:pt x="907" y="526"/>
                    <a:pt x="891" y="511"/>
                    <a:pt x="891" y="492"/>
                  </a:cubicBezTo>
                  <a:cubicBezTo>
                    <a:pt x="891" y="473"/>
                    <a:pt x="907" y="458"/>
                    <a:pt x="926" y="458"/>
                  </a:cubicBezTo>
                  <a:close/>
                  <a:moveTo>
                    <a:pt x="106" y="542"/>
                  </a:moveTo>
                  <a:cubicBezTo>
                    <a:pt x="897" y="542"/>
                    <a:pt x="897" y="542"/>
                    <a:pt x="897" y="542"/>
                  </a:cubicBezTo>
                  <a:cubicBezTo>
                    <a:pt x="947" y="1045"/>
                    <a:pt x="947" y="1045"/>
                    <a:pt x="947" y="1045"/>
                  </a:cubicBezTo>
                  <a:cubicBezTo>
                    <a:pt x="743" y="1045"/>
                    <a:pt x="743" y="1045"/>
                    <a:pt x="743" y="1045"/>
                  </a:cubicBezTo>
                  <a:cubicBezTo>
                    <a:pt x="729" y="956"/>
                    <a:pt x="729" y="956"/>
                    <a:pt x="729" y="956"/>
                  </a:cubicBezTo>
                  <a:cubicBezTo>
                    <a:pt x="722" y="922"/>
                    <a:pt x="641" y="896"/>
                    <a:pt x="537" y="896"/>
                  </a:cubicBezTo>
                  <a:cubicBezTo>
                    <a:pt x="433" y="896"/>
                    <a:pt x="348" y="923"/>
                    <a:pt x="345" y="956"/>
                  </a:cubicBezTo>
                  <a:cubicBezTo>
                    <a:pt x="331" y="1045"/>
                    <a:pt x="331" y="1045"/>
                    <a:pt x="331" y="1045"/>
                  </a:cubicBezTo>
                  <a:cubicBezTo>
                    <a:pt x="151" y="1045"/>
                    <a:pt x="151" y="1045"/>
                    <a:pt x="151" y="1045"/>
                  </a:cubicBezTo>
                  <a:lnTo>
                    <a:pt x="106" y="542"/>
                  </a:lnTo>
                  <a:close/>
                  <a:moveTo>
                    <a:pt x="156" y="1105"/>
                  </a:moveTo>
                  <a:cubicBezTo>
                    <a:pt x="953" y="1105"/>
                    <a:pt x="953" y="1105"/>
                    <a:pt x="953" y="1105"/>
                  </a:cubicBezTo>
                  <a:cubicBezTo>
                    <a:pt x="1000" y="1573"/>
                    <a:pt x="1000" y="1573"/>
                    <a:pt x="1000" y="1573"/>
                  </a:cubicBezTo>
                  <a:cubicBezTo>
                    <a:pt x="805" y="1573"/>
                    <a:pt x="805" y="1573"/>
                    <a:pt x="805" y="1573"/>
                  </a:cubicBezTo>
                  <a:cubicBezTo>
                    <a:pt x="793" y="1500"/>
                    <a:pt x="793" y="1500"/>
                    <a:pt x="793" y="1500"/>
                  </a:cubicBezTo>
                  <a:cubicBezTo>
                    <a:pt x="786" y="1466"/>
                    <a:pt x="705" y="1440"/>
                    <a:pt x="601" y="1440"/>
                  </a:cubicBezTo>
                  <a:cubicBezTo>
                    <a:pt x="497" y="1440"/>
                    <a:pt x="413" y="1467"/>
                    <a:pt x="410" y="1500"/>
                  </a:cubicBezTo>
                  <a:cubicBezTo>
                    <a:pt x="398" y="1573"/>
                    <a:pt x="398" y="1573"/>
                    <a:pt x="398" y="1573"/>
                  </a:cubicBezTo>
                  <a:cubicBezTo>
                    <a:pt x="198" y="1573"/>
                    <a:pt x="198" y="1573"/>
                    <a:pt x="198" y="1573"/>
                  </a:cubicBezTo>
                  <a:lnTo>
                    <a:pt x="156" y="1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21" name="Freeform 128">
              <a:extLst>
                <a:ext uri="{FF2B5EF4-FFF2-40B4-BE49-F238E27FC236}">
                  <a16:creationId xmlns:a16="http://schemas.microsoft.com/office/drawing/2014/main" id="{EDC10955-C028-4956-BCD6-65A7C8FA8524}"/>
                </a:ext>
              </a:extLst>
            </p:cNvPr>
            <p:cNvSpPr>
              <a:spLocks/>
            </p:cNvSpPr>
            <p:nvPr/>
          </p:nvSpPr>
          <p:spPr bwMode="auto">
            <a:xfrm>
              <a:off x="16538575" y="26717625"/>
              <a:ext cx="488950" cy="488950"/>
            </a:xfrm>
            <a:custGeom>
              <a:avLst/>
              <a:gdLst>
                <a:gd name="T0" fmla="*/ 173 w 210"/>
                <a:gd name="T1" fmla="*/ 173 h 210"/>
                <a:gd name="T2" fmla="*/ 173 w 210"/>
                <a:gd name="T3" fmla="*/ 37 h 210"/>
                <a:gd name="T4" fmla="*/ 37 w 210"/>
                <a:gd name="T5" fmla="*/ 37 h 210"/>
                <a:gd name="T6" fmla="*/ 37 w 210"/>
                <a:gd name="T7" fmla="*/ 173 h 210"/>
                <a:gd name="T8" fmla="*/ 173 w 210"/>
                <a:gd name="T9" fmla="*/ 173 h 210"/>
              </a:gdLst>
              <a:ahLst/>
              <a:cxnLst>
                <a:cxn ang="0">
                  <a:pos x="T0" y="T1"/>
                </a:cxn>
                <a:cxn ang="0">
                  <a:pos x="T2" y="T3"/>
                </a:cxn>
                <a:cxn ang="0">
                  <a:pos x="T4" y="T5"/>
                </a:cxn>
                <a:cxn ang="0">
                  <a:pos x="T6" y="T7"/>
                </a:cxn>
                <a:cxn ang="0">
                  <a:pos x="T8" y="T9"/>
                </a:cxn>
              </a:cxnLst>
              <a:rect l="0" t="0" r="r" b="b"/>
              <a:pathLst>
                <a:path w="210" h="210">
                  <a:moveTo>
                    <a:pt x="173" y="173"/>
                  </a:moveTo>
                  <a:cubicBezTo>
                    <a:pt x="210" y="135"/>
                    <a:pt x="210" y="74"/>
                    <a:pt x="173" y="37"/>
                  </a:cubicBezTo>
                  <a:cubicBezTo>
                    <a:pt x="135" y="0"/>
                    <a:pt x="75" y="0"/>
                    <a:pt x="37" y="37"/>
                  </a:cubicBezTo>
                  <a:cubicBezTo>
                    <a:pt x="0" y="74"/>
                    <a:pt x="0" y="135"/>
                    <a:pt x="37" y="173"/>
                  </a:cubicBezTo>
                  <a:cubicBezTo>
                    <a:pt x="75" y="210"/>
                    <a:pt x="135" y="210"/>
                    <a:pt x="173" y="1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22" name="Freeform 129">
              <a:extLst>
                <a:ext uri="{FF2B5EF4-FFF2-40B4-BE49-F238E27FC236}">
                  <a16:creationId xmlns:a16="http://schemas.microsoft.com/office/drawing/2014/main" id="{986F31B7-B07F-4AA8-8C2E-A828F5DC2B51}"/>
                </a:ext>
              </a:extLst>
            </p:cNvPr>
            <p:cNvSpPr>
              <a:spLocks/>
            </p:cNvSpPr>
            <p:nvPr/>
          </p:nvSpPr>
          <p:spPr bwMode="auto">
            <a:xfrm>
              <a:off x="18551525" y="27951113"/>
              <a:ext cx="490538" cy="492125"/>
            </a:xfrm>
            <a:custGeom>
              <a:avLst/>
              <a:gdLst>
                <a:gd name="T0" fmla="*/ 38 w 211"/>
                <a:gd name="T1" fmla="*/ 38 h 211"/>
                <a:gd name="T2" fmla="*/ 38 w 211"/>
                <a:gd name="T3" fmla="*/ 173 h 211"/>
                <a:gd name="T4" fmla="*/ 173 w 211"/>
                <a:gd name="T5" fmla="*/ 173 h 211"/>
                <a:gd name="T6" fmla="*/ 173 w 211"/>
                <a:gd name="T7" fmla="*/ 38 h 211"/>
                <a:gd name="T8" fmla="*/ 38 w 211"/>
                <a:gd name="T9" fmla="*/ 38 h 211"/>
              </a:gdLst>
              <a:ahLst/>
              <a:cxnLst>
                <a:cxn ang="0">
                  <a:pos x="T0" y="T1"/>
                </a:cxn>
                <a:cxn ang="0">
                  <a:pos x="T2" y="T3"/>
                </a:cxn>
                <a:cxn ang="0">
                  <a:pos x="T4" y="T5"/>
                </a:cxn>
                <a:cxn ang="0">
                  <a:pos x="T6" y="T7"/>
                </a:cxn>
                <a:cxn ang="0">
                  <a:pos x="T8" y="T9"/>
                </a:cxn>
              </a:cxnLst>
              <a:rect l="0" t="0" r="r" b="b"/>
              <a:pathLst>
                <a:path w="211" h="211">
                  <a:moveTo>
                    <a:pt x="38" y="38"/>
                  </a:moveTo>
                  <a:cubicBezTo>
                    <a:pt x="0" y="75"/>
                    <a:pt x="0" y="136"/>
                    <a:pt x="38" y="173"/>
                  </a:cubicBezTo>
                  <a:cubicBezTo>
                    <a:pt x="75" y="211"/>
                    <a:pt x="136" y="211"/>
                    <a:pt x="173" y="173"/>
                  </a:cubicBezTo>
                  <a:cubicBezTo>
                    <a:pt x="211" y="136"/>
                    <a:pt x="211" y="75"/>
                    <a:pt x="173" y="38"/>
                  </a:cubicBezTo>
                  <a:cubicBezTo>
                    <a:pt x="136" y="0"/>
                    <a:pt x="75" y="0"/>
                    <a:pt x="38" y="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23" name="Freeform 130">
              <a:extLst>
                <a:ext uri="{FF2B5EF4-FFF2-40B4-BE49-F238E27FC236}">
                  <a16:creationId xmlns:a16="http://schemas.microsoft.com/office/drawing/2014/main" id="{68759D90-3F9B-444E-AD3B-8D4A7081387B}"/>
                </a:ext>
              </a:extLst>
            </p:cNvPr>
            <p:cNvSpPr>
              <a:spLocks/>
            </p:cNvSpPr>
            <p:nvPr/>
          </p:nvSpPr>
          <p:spPr bwMode="auto">
            <a:xfrm>
              <a:off x="16687800" y="27981275"/>
              <a:ext cx="488950" cy="492125"/>
            </a:xfrm>
            <a:custGeom>
              <a:avLst/>
              <a:gdLst>
                <a:gd name="T0" fmla="*/ 173 w 210"/>
                <a:gd name="T1" fmla="*/ 173 h 211"/>
                <a:gd name="T2" fmla="*/ 173 w 210"/>
                <a:gd name="T3" fmla="*/ 38 h 211"/>
                <a:gd name="T4" fmla="*/ 37 w 210"/>
                <a:gd name="T5" fmla="*/ 38 h 211"/>
                <a:gd name="T6" fmla="*/ 37 w 210"/>
                <a:gd name="T7" fmla="*/ 173 h 211"/>
                <a:gd name="T8" fmla="*/ 173 w 210"/>
                <a:gd name="T9" fmla="*/ 173 h 211"/>
              </a:gdLst>
              <a:ahLst/>
              <a:cxnLst>
                <a:cxn ang="0">
                  <a:pos x="T0" y="T1"/>
                </a:cxn>
                <a:cxn ang="0">
                  <a:pos x="T2" y="T3"/>
                </a:cxn>
                <a:cxn ang="0">
                  <a:pos x="T4" y="T5"/>
                </a:cxn>
                <a:cxn ang="0">
                  <a:pos x="T6" y="T7"/>
                </a:cxn>
                <a:cxn ang="0">
                  <a:pos x="T8" y="T9"/>
                </a:cxn>
              </a:cxnLst>
              <a:rect l="0" t="0" r="r" b="b"/>
              <a:pathLst>
                <a:path w="210" h="211">
                  <a:moveTo>
                    <a:pt x="173" y="173"/>
                  </a:moveTo>
                  <a:cubicBezTo>
                    <a:pt x="210" y="136"/>
                    <a:pt x="210" y="75"/>
                    <a:pt x="173" y="38"/>
                  </a:cubicBezTo>
                  <a:cubicBezTo>
                    <a:pt x="136" y="0"/>
                    <a:pt x="75" y="0"/>
                    <a:pt x="37" y="38"/>
                  </a:cubicBezTo>
                  <a:cubicBezTo>
                    <a:pt x="0" y="75"/>
                    <a:pt x="0" y="136"/>
                    <a:pt x="37" y="173"/>
                  </a:cubicBezTo>
                  <a:cubicBezTo>
                    <a:pt x="75" y="211"/>
                    <a:pt x="136" y="211"/>
                    <a:pt x="173" y="1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24" name="Oval 131">
              <a:extLst>
                <a:ext uri="{FF2B5EF4-FFF2-40B4-BE49-F238E27FC236}">
                  <a16:creationId xmlns:a16="http://schemas.microsoft.com/office/drawing/2014/main" id="{2D1C3D81-42B7-4729-8CD4-EBD6D2A6E6CB}"/>
                </a:ext>
              </a:extLst>
            </p:cNvPr>
            <p:cNvSpPr>
              <a:spLocks noChangeArrowheads="1"/>
            </p:cNvSpPr>
            <p:nvPr/>
          </p:nvSpPr>
          <p:spPr bwMode="auto">
            <a:xfrm>
              <a:off x="18407063" y="26519188"/>
              <a:ext cx="436563" cy="438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grpSp>
      <p:cxnSp>
        <p:nvCxnSpPr>
          <p:cNvPr id="334" name="Straight Arrow Connector 280">
            <a:extLst>
              <a:ext uri="{FF2B5EF4-FFF2-40B4-BE49-F238E27FC236}">
                <a16:creationId xmlns:a16="http://schemas.microsoft.com/office/drawing/2014/main" id="{9EE60642-9B3E-4A49-9420-F8C6D0062683}"/>
              </a:ext>
            </a:extLst>
          </p:cNvPr>
          <p:cNvCxnSpPr>
            <a:cxnSpLocks/>
          </p:cNvCxnSpPr>
          <p:nvPr/>
        </p:nvCxnSpPr>
        <p:spPr>
          <a:xfrm flipV="1">
            <a:off x="4853521" y="4891650"/>
            <a:ext cx="688620" cy="109131"/>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35" name="Text Box 28">
            <a:extLst>
              <a:ext uri="{FF2B5EF4-FFF2-40B4-BE49-F238E27FC236}">
                <a16:creationId xmlns:a16="http://schemas.microsoft.com/office/drawing/2014/main" id="{3CECE06F-41A9-4442-A154-0C44D91BA06E}"/>
              </a:ext>
            </a:extLst>
          </p:cNvPr>
          <p:cNvSpPr txBox="1">
            <a:spLocks noChangeArrowheads="1"/>
          </p:cNvSpPr>
          <p:nvPr/>
        </p:nvSpPr>
        <p:spPr bwMode="auto">
          <a:xfrm>
            <a:off x="2983498" y="4284345"/>
            <a:ext cx="617477" cy="200055"/>
          </a:xfrm>
          <a:prstGeom prst="rect">
            <a:avLst/>
          </a:prstGeom>
          <a:noFill/>
          <a:ln w="12700" algn="ctr">
            <a:noFill/>
            <a:miter lim="800000"/>
            <a:headEnd/>
            <a:tailEnd/>
          </a:ln>
          <a:effectLst/>
        </p:spPr>
        <p:txBody>
          <a:bodyPr wrap="none">
            <a:spAutoFit/>
          </a:bodyPr>
          <a:lstStyle/>
          <a:p>
            <a:pPr algn="ctr" defTabSz="914377">
              <a:spcBef>
                <a:spcPct val="50000"/>
              </a:spcBef>
              <a:defRPr/>
            </a:pPr>
            <a:r>
              <a:rPr kumimoji="1" lang="ja-JP" altLang="en-US" sz="700" dirty="0">
                <a:solidFill>
                  <a:srgbClr val="000000"/>
                </a:solidFill>
                <a:latin typeface="Meiryo UI" panose="020B0604030504040204" pitchFamily="50" charset="-128"/>
                <a:ea typeface="Meiryo UI" panose="020B0604030504040204" pitchFamily="50" charset="-128"/>
              </a:rPr>
              <a:t>庁内の会議</a:t>
            </a:r>
            <a:endParaRPr kumimoji="1" lang="en-US" altLang="ja-JP" sz="700" dirty="0">
              <a:solidFill>
                <a:srgbClr val="000000"/>
              </a:solidFill>
              <a:latin typeface="Meiryo UI" panose="020B0604030504040204" pitchFamily="50" charset="-128"/>
              <a:ea typeface="Meiryo UI" panose="020B0604030504040204" pitchFamily="50" charset="-128"/>
            </a:endParaRPr>
          </a:p>
        </p:txBody>
      </p:sp>
      <p:sp>
        <p:nvSpPr>
          <p:cNvPr id="336" name="Text Box 28">
            <a:extLst>
              <a:ext uri="{FF2B5EF4-FFF2-40B4-BE49-F238E27FC236}">
                <a16:creationId xmlns:a16="http://schemas.microsoft.com/office/drawing/2014/main" id="{10A4E2CE-1A6B-4B5C-BAF1-D8B01C7B397E}"/>
              </a:ext>
            </a:extLst>
          </p:cNvPr>
          <p:cNvSpPr txBox="1">
            <a:spLocks noChangeArrowheads="1"/>
          </p:cNvSpPr>
          <p:nvPr/>
        </p:nvSpPr>
        <p:spPr bwMode="auto">
          <a:xfrm>
            <a:off x="5671194" y="4296955"/>
            <a:ext cx="633507" cy="307777"/>
          </a:xfrm>
          <a:prstGeom prst="rect">
            <a:avLst/>
          </a:prstGeom>
          <a:noFill/>
          <a:ln w="12700" algn="ctr">
            <a:noFill/>
            <a:miter lim="800000"/>
            <a:headEnd/>
            <a:tailEnd/>
          </a:ln>
          <a:effectLst/>
        </p:spPr>
        <p:txBody>
          <a:bodyPr wrap="none">
            <a:spAutoFit/>
          </a:bodyPr>
          <a:lstStyle/>
          <a:p>
            <a:pPr algn="ctr" defTabSz="914377">
              <a:spcBef>
                <a:spcPct val="50000"/>
              </a:spcBef>
              <a:defRPr/>
            </a:pPr>
            <a:r>
              <a:rPr lang="ja-JP" altLang="en-US" sz="700" dirty="0">
                <a:solidFill>
                  <a:srgbClr val="000000"/>
                </a:solidFill>
                <a:latin typeface="Meiryo UI" panose="020B0604030504040204" pitchFamily="50" charset="-128"/>
                <a:ea typeface="Meiryo UI" panose="020B0604030504040204" pitchFamily="50" charset="-128"/>
              </a:rPr>
              <a:t>外部事業者</a:t>
            </a:r>
            <a:br>
              <a:rPr lang="en-US" altLang="ja-JP" sz="700" dirty="0">
                <a:solidFill>
                  <a:srgbClr val="000000"/>
                </a:solidFill>
                <a:latin typeface="Meiryo UI" panose="020B0604030504040204" pitchFamily="50" charset="-128"/>
                <a:ea typeface="Meiryo UI" panose="020B0604030504040204" pitchFamily="50" charset="-128"/>
              </a:rPr>
            </a:br>
            <a:r>
              <a:rPr lang="ja-JP" altLang="en-US" sz="700" dirty="0">
                <a:solidFill>
                  <a:srgbClr val="000000"/>
                </a:solidFill>
                <a:latin typeface="Meiryo UI" panose="020B0604030504040204" pitchFamily="50" charset="-128"/>
                <a:ea typeface="Meiryo UI" panose="020B0604030504040204" pitchFamily="50" charset="-128"/>
              </a:rPr>
              <a:t>との会議</a:t>
            </a:r>
            <a:endParaRPr kumimoji="1" lang="ja-JP" altLang="en-US" sz="700" dirty="0">
              <a:solidFill>
                <a:srgbClr val="000000"/>
              </a:solidFill>
              <a:latin typeface="Meiryo UI" panose="020B0604030504040204" pitchFamily="50" charset="-128"/>
              <a:ea typeface="Meiryo UI" panose="020B0604030504040204" pitchFamily="50" charset="-128"/>
            </a:endParaRPr>
          </a:p>
        </p:txBody>
      </p:sp>
      <p:cxnSp>
        <p:nvCxnSpPr>
          <p:cNvPr id="338" name="Straight Arrow Connector 280">
            <a:extLst>
              <a:ext uri="{FF2B5EF4-FFF2-40B4-BE49-F238E27FC236}">
                <a16:creationId xmlns:a16="http://schemas.microsoft.com/office/drawing/2014/main" id="{9EE60642-9B3E-4A49-9420-F8C6D0062683}"/>
              </a:ext>
            </a:extLst>
          </p:cNvPr>
          <p:cNvCxnSpPr>
            <a:cxnSpLocks/>
          </p:cNvCxnSpPr>
          <p:nvPr/>
        </p:nvCxnSpPr>
        <p:spPr>
          <a:xfrm flipH="1" flipV="1">
            <a:off x="3733380" y="4840038"/>
            <a:ext cx="512963" cy="169672"/>
          </a:xfrm>
          <a:prstGeom prst="straightConnector1">
            <a:avLst/>
          </a:prstGeom>
          <a:ln w="31750" cap="rnd">
            <a:solidFill>
              <a:schemeClr val="tx1"/>
            </a:solidFill>
            <a:prstDash val="sysDot"/>
            <a:headEnd type="none"/>
            <a:tailEnd type="triangle"/>
          </a:ln>
        </p:spPr>
        <p:style>
          <a:lnRef idx="1">
            <a:schemeClr val="accent1"/>
          </a:lnRef>
          <a:fillRef idx="0">
            <a:schemeClr val="accent1"/>
          </a:fillRef>
          <a:effectRef idx="0">
            <a:schemeClr val="accent1"/>
          </a:effectRef>
          <a:fontRef idx="minor">
            <a:schemeClr val="tx1"/>
          </a:fontRef>
        </p:style>
      </p:cxnSp>
      <p:sp>
        <p:nvSpPr>
          <p:cNvPr id="341" name="円: 塗りつぶしなし 82">
            <a:extLst>
              <a:ext uri="{FF2B5EF4-FFF2-40B4-BE49-F238E27FC236}">
                <a16:creationId xmlns:a16="http://schemas.microsoft.com/office/drawing/2014/main" id="{1BF14D0F-CBD6-412F-92D3-0D9E375BA461}"/>
              </a:ext>
            </a:extLst>
          </p:cNvPr>
          <p:cNvSpPr/>
          <p:nvPr/>
        </p:nvSpPr>
        <p:spPr>
          <a:xfrm>
            <a:off x="5056542" y="4880230"/>
            <a:ext cx="190912" cy="190831"/>
          </a:xfrm>
          <a:prstGeom prst="don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342" name="円: 塗りつぶしなし 82">
            <a:extLst>
              <a:ext uri="{FF2B5EF4-FFF2-40B4-BE49-F238E27FC236}">
                <a16:creationId xmlns:a16="http://schemas.microsoft.com/office/drawing/2014/main" id="{1BF14D0F-CBD6-412F-92D3-0D9E375BA461}"/>
              </a:ext>
            </a:extLst>
          </p:cNvPr>
          <p:cNvSpPr/>
          <p:nvPr/>
        </p:nvSpPr>
        <p:spPr>
          <a:xfrm>
            <a:off x="3994790" y="4838851"/>
            <a:ext cx="190912" cy="190831"/>
          </a:xfrm>
          <a:prstGeom prst="donu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defRPr/>
            </a:pPr>
            <a:endParaRPr kumimoji="1" lang="ja-JP" altLang="en-US">
              <a:solidFill>
                <a:prstClr val="black"/>
              </a:solidFill>
              <a:latin typeface="Meiryo UI" panose="020B0604030504040204" pitchFamily="50" charset="-128"/>
              <a:ea typeface="Meiryo UI" panose="020B0604030504040204" pitchFamily="50" charset="-128"/>
            </a:endParaRPr>
          </a:p>
        </p:txBody>
      </p:sp>
      <p:sp>
        <p:nvSpPr>
          <p:cNvPr id="229" name="正方形/長方形 228">
            <a:extLst>
              <a:ext uri="{FF2B5EF4-FFF2-40B4-BE49-F238E27FC236}">
                <a16:creationId xmlns:a16="http://schemas.microsoft.com/office/drawing/2014/main" id="{8634B3F3-87C9-45B6-9059-4AFB34B4D6D5}"/>
              </a:ext>
            </a:extLst>
          </p:cNvPr>
          <p:cNvSpPr/>
          <p:nvPr/>
        </p:nvSpPr>
        <p:spPr>
          <a:xfrm>
            <a:off x="2864134" y="5624270"/>
            <a:ext cx="4313906" cy="1223673"/>
          </a:xfrm>
          <a:prstGeom prst="rect">
            <a:avLst/>
          </a:prstGeom>
          <a:solidFill>
            <a:srgbClr val="F7F7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Meiryo UI" panose="020B0604030504040204" pitchFamily="50" charset="-128"/>
              <a:ea typeface="Meiryo UI" panose="020B0604030504040204" pitchFamily="50" charset="-128"/>
            </a:endParaRPr>
          </a:p>
        </p:txBody>
      </p:sp>
      <p:sp>
        <p:nvSpPr>
          <p:cNvPr id="232" name="正方形/長方形 231"/>
          <p:cNvSpPr/>
          <p:nvPr/>
        </p:nvSpPr>
        <p:spPr>
          <a:xfrm>
            <a:off x="2853050" y="5472727"/>
            <a:ext cx="4324990" cy="197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ja-JP" altLang="en-US" sz="1000" b="1" dirty="0">
                <a:latin typeface="Meiryo UI" panose="020B0604030504040204" pitchFamily="50" charset="-128"/>
                <a:ea typeface="Meiryo UI" panose="020B0604030504040204" pitchFamily="50" charset="-128"/>
              </a:rPr>
              <a:t>場所にとらわれない働き方が定着</a:t>
            </a:r>
          </a:p>
        </p:txBody>
      </p:sp>
      <p:sp>
        <p:nvSpPr>
          <p:cNvPr id="233" name="正方形/長方形 232"/>
          <p:cNvSpPr/>
          <p:nvPr/>
        </p:nvSpPr>
        <p:spPr>
          <a:xfrm>
            <a:off x="4911673" y="5893066"/>
            <a:ext cx="1424126" cy="435487"/>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ja-JP" altLang="en-US" sz="825" dirty="0">
                <a:latin typeface="Meiryo UI" panose="020B0604030504040204" pitchFamily="50" charset="-128"/>
                <a:ea typeface="Meiryo UI" panose="020B0604030504040204" pitchFamily="50" charset="-128"/>
              </a:rPr>
              <a:t>在宅や出張時に利用する</a:t>
            </a:r>
            <a:endParaRPr lang="en-US" altLang="ja-JP" sz="825" dirty="0">
              <a:latin typeface="Meiryo UI" panose="020B0604030504040204" pitchFamily="50" charset="-128"/>
              <a:ea typeface="Meiryo UI" panose="020B0604030504040204" pitchFamily="50" charset="-128"/>
            </a:endParaRPr>
          </a:p>
          <a:p>
            <a:pPr algn="ctr"/>
            <a:r>
              <a:rPr lang="ja-JP" altLang="en-US" sz="825" dirty="0">
                <a:latin typeface="Meiryo UI" panose="020B0604030504040204" pitchFamily="50" charset="-128"/>
                <a:ea typeface="Meiryo UI" panose="020B0604030504040204" pitchFamily="50" charset="-128"/>
              </a:rPr>
              <a:t>テレワーク環境の整備</a:t>
            </a:r>
            <a:endParaRPr lang="en-US" altLang="ja-JP" sz="825" dirty="0">
              <a:latin typeface="Meiryo UI" panose="020B0604030504040204" pitchFamily="50" charset="-128"/>
              <a:ea typeface="Meiryo UI" panose="020B0604030504040204" pitchFamily="50" charset="-128"/>
            </a:endParaRPr>
          </a:p>
          <a:p>
            <a:pPr algn="ctr"/>
            <a:endParaRPr lang="ja-JP" altLang="en-US" sz="825" dirty="0">
              <a:latin typeface="Meiryo UI" panose="020B0604030504040204" pitchFamily="50" charset="-128"/>
              <a:ea typeface="Meiryo UI" panose="020B0604030504040204" pitchFamily="50" charset="-128"/>
            </a:endParaRPr>
          </a:p>
        </p:txBody>
      </p:sp>
      <p:sp>
        <p:nvSpPr>
          <p:cNvPr id="343" name="正方形/長方形 342"/>
          <p:cNvSpPr/>
          <p:nvPr/>
        </p:nvSpPr>
        <p:spPr>
          <a:xfrm>
            <a:off x="4905983" y="6419061"/>
            <a:ext cx="1428736" cy="332557"/>
          </a:xfrm>
          <a:prstGeom prst="rect">
            <a:avLst/>
          </a:prstGeom>
          <a:ln>
            <a:prstDash val="dash"/>
          </a:ln>
        </p:spPr>
        <p:style>
          <a:lnRef idx="2">
            <a:schemeClr val="accent6"/>
          </a:lnRef>
          <a:fillRef idx="1">
            <a:schemeClr val="lt1"/>
          </a:fillRef>
          <a:effectRef idx="0">
            <a:schemeClr val="accent6"/>
          </a:effectRef>
          <a:fontRef idx="minor">
            <a:schemeClr val="dk1"/>
          </a:fontRef>
        </p:style>
        <p:txBody>
          <a:bodyPr tIns="0" rtlCol="0" anchor="ctr"/>
          <a:lstStyle/>
          <a:p>
            <a:pPr algn="ctr"/>
            <a:r>
              <a:rPr lang="ja-JP" altLang="en-US" sz="825" dirty="0">
                <a:latin typeface="Meiryo UI" panose="020B0604030504040204" pitchFamily="50" charset="-128"/>
                <a:ea typeface="Meiryo UI" panose="020B0604030504040204" pitchFamily="50" charset="-128"/>
              </a:rPr>
              <a:t>民間活用等による意識改革</a:t>
            </a:r>
          </a:p>
        </p:txBody>
      </p:sp>
      <p:grpSp>
        <p:nvGrpSpPr>
          <p:cNvPr id="349" name="グループ化 348">
            <a:extLst>
              <a:ext uri="{FF2B5EF4-FFF2-40B4-BE49-F238E27FC236}">
                <a16:creationId xmlns:a16="http://schemas.microsoft.com/office/drawing/2014/main" id="{78655445-E2A2-4A06-B8D0-7E21A1D9CAD7}"/>
              </a:ext>
            </a:extLst>
          </p:cNvPr>
          <p:cNvGrpSpPr/>
          <p:nvPr/>
        </p:nvGrpSpPr>
        <p:grpSpPr>
          <a:xfrm>
            <a:off x="4299040" y="5782564"/>
            <a:ext cx="512087" cy="681060"/>
            <a:chOff x="14222413" y="-2103438"/>
            <a:chExt cx="1747838" cy="2359026"/>
          </a:xfrm>
        </p:grpSpPr>
        <p:sp>
          <p:nvSpPr>
            <p:cNvPr id="350" name="Freeform 19">
              <a:extLst>
                <a:ext uri="{FF2B5EF4-FFF2-40B4-BE49-F238E27FC236}">
                  <a16:creationId xmlns:a16="http://schemas.microsoft.com/office/drawing/2014/main" id="{E2457BE0-6360-418E-9DDD-D98E6D442330}"/>
                </a:ext>
              </a:extLst>
            </p:cNvPr>
            <p:cNvSpPr>
              <a:spLocks noEditPoints="1"/>
            </p:cNvSpPr>
            <p:nvPr/>
          </p:nvSpPr>
          <p:spPr bwMode="auto">
            <a:xfrm>
              <a:off x="14222413" y="-2103438"/>
              <a:ext cx="1747838" cy="2359026"/>
            </a:xfrm>
            <a:custGeom>
              <a:avLst/>
              <a:gdLst>
                <a:gd name="T0" fmla="*/ 1742 w 2853"/>
                <a:gd name="T1" fmla="*/ 0 h 3850"/>
                <a:gd name="T2" fmla="*/ 649 w 2853"/>
                <a:gd name="T3" fmla="*/ 1312 h 3850"/>
                <a:gd name="T4" fmla="*/ 190 w 2853"/>
                <a:gd name="T5" fmla="*/ 1456 h 3850"/>
                <a:gd name="T6" fmla="*/ 0 w 2853"/>
                <a:gd name="T7" fmla="*/ 3850 h 3850"/>
                <a:gd name="T8" fmla="*/ 696 w 2853"/>
                <a:gd name="T9" fmla="*/ 3537 h 3850"/>
                <a:gd name="T10" fmla="*/ 1075 w 2853"/>
                <a:gd name="T11" fmla="*/ 3850 h 3850"/>
                <a:gd name="T12" fmla="*/ 1771 w 2853"/>
                <a:gd name="T13" fmla="*/ 2222 h 3850"/>
                <a:gd name="T14" fmla="*/ 208 w 2853"/>
                <a:gd name="T15" fmla="*/ 1763 h 3850"/>
                <a:gd name="T16" fmla="*/ 1023 w 2853"/>
                <a:gd name="T17" fmla="*/ 1958 h 3850"/>
                <a:gd name="T18" fmla="*/ 208 w 2853"/>
                <a:gd name="T19" fmla="*/ 1763 h 3850"/>
                <a:gd name="T20" fmla="*/ 1551 w 2853"/>
                <a:gd name="T21" fmla="*/ 3246 h 3850"/>
                <a:gd name="T22" fmla="*/ 208 w 2853"/>
                <a:gd name="T23" fmla="*/ 3052 h 3850"/>
                <a:gd name="T24" fmla="*/ 1551 w 2853"/>
                <a:gd name="T25" fmla="*/ 3197 h 3850"/>
                <a:gd name="T26" fmla="*/ 1551 w 2853"/>
                <a:gd name="T27" fmla="*/ 2817 h 3850"/>
                <a:gd name="T28" fmla="*/ 208 w 2853"/>
                <a:gd name="T29" fmla="*/ 2623 h 3850"/>
                <a:gd name="T30" fmla="*/ 1551 w 2853"/>
                <a:gd name="T31" fmla="*/ 2768 h 3850"/>
                <a:gd name="T32" fmla="*/ 208 w 2853"/>
                <a:gd name="T33" fmla="*/ 2387 h 3850"/>
                <a:gd name="T34" fmla="*/ 1488 w 2853"/>
                <a:gd name="T35" fmla="*/ 2193 h 3850"/>
                <a:gd name="T36" fmla="*/ 1551 w 2853"/>
                <a:gd name="T37" fmla="*/ 2338 h 3850"/>
                <a:gd name="T38" fmla="*/ 1771 w 2853"/>
                <a:gd name="T39" fmla="*/ 2107 h 3850"/>
                <a:gd name="T40" fmla="*/ 1742 w 2853"/>
                <a:gd name="T41" fmla="*/ 2108 h 3850"/>
                <a:gd name="T42" fmla="*/ 1683 w 2853"/>
                <a:gd name="T43" fmla="*/ 2106 h 3850"/>
                <a:gd name="T44" fmla="*/ 1637 w 2853"/>
                <a:gd name="T45" fmla="*/ 2103 h 3850"/>
                <a:gd name="T46" fmla="*/ 1581 w 2853"/>
                <a:gd name="T47" fmla="*/ 2095 h 3850"/>
                <a:gd name="T48" fmla="*/ 1535 w 2853"/>
                <a:gd name="T49" fmla="*/ 2086 h 3850"/>
                <a:gd name="T50" fmla="*/ 1480 w 2853"/>
                <a:gd name="T51" fmla="*/ 2073 h 3850"/>
                <a:gd name="T52" fmla="*/ 1436 w 2853"/>
                <a:gd name="T53" fmla="*/ 2060 h 3850"/>
                <a:gd name="T54" fmla="*/ 1380 w 2853"/>
                <a:gd name="T55" fmla="*/ 2040 h 3850"/>
                <a:gd name="T56" fmla="*/ 1340 w 2853"/>
                <a:gd name="T57" fmla="*/ 2024 h 3850"/>
                <a:gd name="T58" fmla="*/ 1250 w 2853"/>
                <a:gd name="T59" fmla="*/ 1978 h 3850"/>
                <a:gd name="T60" fmla="*/ 1216 w 2853"/>
                <a:gd name="T61" fmla="*/ 1958 h 3850"/>
                <a:gd name="T62" fmla="*/ 988 w 2853"/>
                <a:gd name="T63" fmla="*/ 1763 h 3850"/>
                <a:gd name="T64" fmla="*/ 880 w 2853"/>
                <a:gd name="T65" fmla="*/ 1612 h 3850"/>
                <a:gd name="T66" fmla="*/ 850 w 2853"/>
                <a:gd name="T67" fmla="*/ 1557 h 3850"/>
                <a:gd name="T68" fmla="*/ 801 w 2853"/>
                <a:gd name="T69" fmla="*/ 1442 h 3850"/>
                <a:gd name="T70" fmla="*/ 783 w 2853"/>
                <a:gd name="T71" fmla="*/ 1385 h 3850"/>
                <a:gd name="T72" fmla="*/ 765 w 2853"/>
                <a:gd name="T73" fmla="*/ 1312 h 3850"/>
                <a:gd name="T74" fmla="*/ 745 w 2853"/>
                <a:gd name="T75" fmla="*/ 1111 h 3850"/>
                <a:gd name="T76" fmla="*/ 2739 w 2853"/>
                <a:gd name="T77" fmla="*/ 1111 h 38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53" h="3850">
                  <a:moveTo>
                    <a:pt x="2853" y="1111"/>
                  </a:moveTo>
                  <a:cubicBezTo>
                    <a:pt x="2853" y="498"/>
                    <a:pt x="2355" y="0"/>
                    <a:pt x="1742" y="0"/>
                  </a:cubicBezTo>
                  <a:cubicBezTo>
                    <a:pt x="1129" y="0"/>
                    <a:pt x="630" y="498"/>
                    <a:pt x="630" y="1111"/>
                  </a:cubicBezTo>
                  <a:cubicBezTo>
                    <a:pt x="630" y="1180"/>
                    <a:pt x="637" y="1247"/>
                    <a:pt x="649" y="1312"/>
                  </a:cubicBezTo>
                  <a:cubicBezTo>
                    <a:pt x="190" y="1312"/>
                    <a:pt x="190" y="1312"/>
                    <a:pt x="190" y="1312"/>
                  </a:cubicBezTo>
                  <a:cubicBezTo>
                    <a:pt x="190" y="1456"/>
                    <a:pt x="190" y="1456"/>
                    <a:pt x="190" y="1456"/>
                  </a:cubicBezTo>
                  <a:cubicBezTo>
                    <a:pt x="0" y="1456"/>
                    <a:pt x="0" y="1456"/>
                    <a:pt x="0" y="1456"/>
                  </a:cubicBezTo>
                  <a:cubicBezTo>
                    <a:pt x="0" y="3850"/>
                    <a:pt x="0" y="3850"/>
                    <a:pt x="0" y="3850"/>
                  </a:cubicBezTo>
                  <a:cubicBezTo>
                    <a:pt x="696" y="3850"/>
                    <a:pt x="696" y="3850"/>
                    <a:pt x="696" y="3850"/>
                  </a:cubicBezTo>
                  <a:cubicBezTo>
                    <a:pt x="696" y="3537"/>
                    <a:pt x="696" y="3537"/>
                    <a:pt x="696" y="3537"/>
                  </a:cubicBezTo>
                  <a:cubicBezTo>
                    <a:pt x="1075" y="3537"/>
                    <a:pt x="1075" y="3537"/>
                    <a:pt x="1075" y="3537"/>
                  </a:cubicBezTo>
                  <a:cubicBezTo>
                    <a:pt x="1075" y="3850"/>
                    <a:pt x="1075" y="3850"/>
                    <a:pt x="1075" y="3850"/>
                  </a:cubicBezTo>
                  <a:cubicBezTo>
                    <a:pt x="1771" y="3850"/>
                    <a:pt x="1771" y="3850"/>
                    <a:pt x="1771" y="3850"/>
                  </a:cubicBezTo>
                  <a:cubicBezTo>
                    <a:pt x="1771" y="2222"/>
                    <a:pt x="1771" y="2222"/>
                    <a:pt x="1771" y="2222"/>
                  </a:cubicBezTo>
                  <a:cubicBezTo>
                    <a:pt x="2370" y="2206"/>
                    <a:pt x="2853" y="1714"/>
                    <a:pt x="2853" y="1111"/>
                  </a:cubicBezTo>
                  <a:close/>
                  <a:moveTo>
                    <a:pt x="208" y="1763"/>
                  </a:moveTo>
                  <a:cubicBezTo>
                    <a:pt x="842" y="1763"/>
                    <a:pt x="842" y="1763"/>
                    <a:pt x="842" y="1763"/>
                  </a:cubicBezTo>
                  <a:cubicBezTo>
                    <a:pt x="895" y="1835"/>
                    <a:pt x="955" y="1900"/>
                    <a:pt x="1023" y="1958"/>
                  </a:cubicBezTo>
                  <a:cubicBezTo>
                    <a:pt x="208" y="1958"/>
                    <a:pt x="208" y="1958"/>
                    <a:pt x="208" y="1958"/>
                  </a:cubicBezTo>
                  <a:lnTo>
                    <a:pt x="208" y="1763"/>
                  </a:lnTo>
                  <a:close/>
                  <a:moveTo>
                    <a:pt x="1551" y="3197"/>
                  </a:moveTo>
                  <a:cubicBezTo>
                    <a:pt x="1551" y="3246"/>
                    <a:pt x="1551" y="3246"/>
                    <a:pt x="1551" y="3246"/>
                  </a:cubicBezTo>
                  <a:cubicBezTo>
                    <a:pt x="208" y="3246"/>
                    <a:pt x="208" y="3246"/>
                    <a:pt x="208" y="3246"/>
                  </a:cubicBezTo>
                  <a:cubicBezTo>
                    <a:pt x="208" y="3052"/>
                    <a:pt x="208" y="3052"/>
                    <a:pt x="208" y="3052"/>
                  </a:cubicBezTo>
                  <a:cubicBezTo>
                    <a:pt x="1551" y="3052"/>
                    <a:pt x="1551" y="3052"/>
                    <a:pt x="1551" y="3052"/>
                  </a:cubicBezTo>
                  <a:lnTo>
                    <a:pt x="1551" y="3197"/>
                  </a:lnTo>
                  <a:close/>
                  <a:moveTo>
                    <a:pt x="1551" y="2768"/>
                  </a:moveTo>
                  <a:cubicBezTo>
                    <a:pt x="1551" y="2817"/>
                    <a:pt x="1551" y="2817"/>
                    <a:pt x="1551" y="2817"/>
                  </a:cubicBezTo>
                  <a:cubicBezTo>
                    <a:pt x="208" y="2817"/>
                    <a:pt x="208" y="2817"/>
                    <a:pt x="208" y="2817"/>
                  </a:cubicBezTo>
                  <a:cubicBezTo>
                    <a:pt x="208" y="2623"/>
                    <a:pt x="208" y="2623"/>
                    <a:pt x="208" y="2623"/>
                  </a:cubicBezTo>
                  <a:cubicBezTo>
                    <a:pt x="1551" y="2623"/>
                    <a:pt x="1551" y="2623"/>
                    <a:pt x="1551" y="2623"/>
                  </a:cubicBezTo>
                  <a:lnTo>
                    <a:pt x="1551" y="2768"/>
                  </a:lnTo>
                  <a:close/>
                  <a:moveTo>
                    <a:pt x="1551" y="2387"/>
                  </a:moveTo>
                  <a:cubicBezTo>
                    <a:pt x="208" y="2387"/>
                    <a:pt x="208" y="2387"/>
                    <a:pt x="208" y="2387"/>
                  </a:cubicBezTo>
                  <a:cubicBezTo>
                    <a:pt x="208" y="2193"/>
                    <a:pt x="208" y="2193"/>
                    <a:pt x="208" y="2193"/>
                  </a:cubicBezTo>
                  <a:cubicBezTo>
                    <a:pt x="1488" y="2193"/>
                    <a:pt x="1488" y="2193"/>
                    <a:pt x="1488" y="2193"/>
                  </a:cubicBezTo>
                  <a:cubicBezTo>
                    <a:pt x="1509" y="2198"/>
                    <a:pt x="1530" y="2202"/>
                    <a:pt x="1551" y="2206"/>
                  </a:cubicBezTo>
                  <a:cubicBezTo>
                    <a:pt x="1551" y="2338"/>
                    <a:pt x="1551" y="2338"/>
                    <a:pt x="1551" y="2338"/>
                  </a:cubicBezTo>
                  <a:lnTo>
                    <a:pt x="1551" y="2387"/>
                  </a:lnTo>
                  <a:close/>
                  <a:moveTo>
                    <a:pt x="1771" y="2107"/>
                  </a:moveTo>
                  <a:cubicBezTo>
                    <a:pt x="1771" y="2107"/>
                    <a:pt x="1771" y="2107"/>
                    <a:pt x="1771" y="2107"/>
                  </a:cubicBezTo>
                  <a:cubicBezTo>
                    <a:pt x="1761" y="2108"/>
                    <a:pt x="1751" y="2108"/>
                    <a:pt x="1742" y="2108"/>
                  </a:cubicBezTo>
                  <a:cubicBezTo>
                    <a:pt x="1726" y="2108"/>
                    <a:pt x="1711" y="2108"/>
                    <a:pt x="1696" y="2107"/>
                  </a:cubicBezTo>
                  <a:cubicBezTo>
                    <a:pt x="1692" y="2107"/>
                    <a:pt x="1688" y="2106"/>
                    <a:pt x="1683" y="2106"/>
                  </a:cubicBezTo>
                  <a:cubicBezTo>
                    <a:pt x="1671" y="2105"/>
                    <a:pt x="1659" y="2105"/>
                    <a:pt x="1647" y="2103"/>
                  </a:cubicBezTo>
                  <a:cubicBezTo>
                    <a:pt x="1644" y="2103"/>
                    <a:pt x="1640" y="2103"/>
                    <a:pt x="1637" y="2103"/>
                  </a:cubicBezTo>
                  <a:cubicBezTo>
                    <a:pt x="1623" y="2101"/>
                    <a:pt x="1609" y="2099"/>
                    <a:pt x="1595" y="2097"/>
                  </a:cubicBezTo>
                  <a:cubicBezTo>
                    <a:pt x="1590" y="2096"/>
                    <a:pt x="1585" y="2096"/>
                    <a:pt x="1581" y="2095"/>
                  </a:cubicBezTo>
                  <a:cubicBezTo>
                    <a:pt x="1571" y="2093"/>
                    <a:pt x="1561" y="2091"/>
                    <a:pt x="1551" y="2089"/>
                  </a:cubicBezTo>
                  <a:cubicBezTo>
                    <a:pt x="1545" y="2088"/>
                    <a:pt x="1540" y="2088"/>
                    <a:pt x="1535" y="2086"/>
                  </a:cubicBezTo>
                  <a:cubicBezTo>
                    <a:pt x="1522" y="2084"/>
                    <a:pt x="1509" y="2081"/>
                    <a:pt x="1496" y="2077"/>
                  </a:cubicBezTo>
                  <a:cubicBezTo>
                    <a:pt x="1491" y="2076"/>
                    <a:pt x="1485" y="2075"/>
                    <a:pt x="1480" y="2073"/>
                  </a:cubicBezTo>
                  <a:cubicBezTo>
                    <a:pt x="1472" y="2071"/>
                    <a:pt x="1464" y="2069"/>
                    <a:pt x="1456" y="2066"/>
                  </a:cubicBezTo>
                  <a:cubicBezTo>
                    <a:pt x="1449" y="2064"/>
                    <a:pt x="1443" y="2062"/>
                    <a:pt x="1436" y="2060"/>
                  </a:cubicBezTo>
                  <a:cubicBezTo>
                    <a:pt x="1429" y="2058"/>
                    <a:pt x="1422" y="2055"/>
                    <a:pt x="1415" y="2053"/>
                  </a:cubicBezTo>
                  <a:cubicBezTo>
                    <a:pt x="1403" y="2049"/>
                    <a:pt x="1392" y="2045"/>
                    <a:pt x="1380" y="2040"/>
                  </a:cubicBezTo>
                  <a:cubicBezTo>
                    <a:pt x="1375" y="2038"/>
                    <a:pt x="1369" y="2036"/>
                    <a:pt x="1363" y="2034"/>
                  </a:cubicBezTo>
                  <a:cubicBezTo>
                    <a:pt x="1356" y="2030"/>
                    <a:pt x="1348" y="2027"/>
                    <a:pt x="1340" y="2024"/>
                  </a:cubicBezTo>
                  <a:cubicBezTo>
                    <a:pt x="1336" y="2022"/>
                    <a:pt x="1332" y="2020"/>
                    <a:pt x="1327" y="2018"/>
                  </a:cubicBezTo>
                  <a:cubicBezTo>
                    <a:pt x="1301" y="2006"/>
                    <a:pt x="1275" y="1992"/>
                    <a:pt x="1250" y="1978"/>
                  </a:cubicBezTo>
                  <a:cubicBezTo>
                    <a:pt x="1247" y="1976"/>
                    <a:pt x="1243" y="1974"/>
                    <a:pt x="1240" y="1973"/>
                  </a:cubicBezTo>
                  <a:cubicBezTo>
                    <a:pt x="1232" y="1968"/>
                    <a:pt x="1224" y="1963"/>
                    <a:pt x="1216" y="1958"/>
                  </a:cubicBezTo>
                  <a:cubicBezTo>
                    <a:pt x="1216" y="1958"/>
                    <a:pt x="1216" y="1958"/>
                    <a:pt x="1216" y="1958"/>
                  </a:cubicBezTo>
                  <a:cubicBezTo>
                    <a:pt x="1130" y="1905"/>
                    <a:pt x="1054" y="1839"/>
                    <a:pt x="988" y="1763"/>
                  </a:cubicBezTo>
                  <a:cubicBezTo>
                    <a:pt x="988" y="1763"/>
                    <a:pt x="988" y="1763"/>
                    <a:pt x="988" y="1763"/>
                  </a:cubicBezTo>
                  <a:cubicBezTo>
                    <a:pt x="947" y="1716"/>
                    <a:pt x="911" y="1666"/>
                    <a:pt x="880" y="1612"/>
                  </a:cubicBezTo>
                  <a:cubicBezTo>
                    <a:pt x="879" y="1610"/>
                    <a:pt x="878" y="1608"/>
                    <a:pt x="877" y="1607"/>
                  </a:cubicBezTo>
                  <a:cubicBezTo>
                    <a:pt x="868" y="1591"/>
                    <a:pt x="859" y="1574"/>
                    <a:pt x="850" y="1557"/>
                  </a:cubicBezTo>
                  <a:cubicBezTo>
                    <a:pt x="849" y="1556"/>
                    <a:pt x="849" y="1554"/>
                    <a:pt x="848" y="1552"/>
                  </a:cubicBezTo>
                  <a:cubicBezTo>
                    <a:pt x="830" y="1517"/>
                    <a:pt x="815" y="1480"/>
                    <a:pt x="801" y="1442"/>
                  </a:cubicBezTo>
                  <a:cubicBezTo>
                    <a:pt x="800" y="1437"/>
                    <a:pt x="798" y="1432"/>
                    <a:pt x="796" y="1428"/>
                  </a:cubicBezTo>
                  <a:cubicBezTo>
                    <a:pt x="792" y="1414"/>
                    <a:pt x="787" y="1399"/>
                    <a:pt x="783" y="1385"/>
                  </a:cubicBezTo>
                  <a:cubicBezTo>
                    <a:pt x="782" y="1380"/>
                    <a:pt x="780" y="1375"/>
                    <a:pt x="779" y="1369"/>
                  </a:cubicBezTo>
                  <a:cubicBezTo>
                    <a:pt x="774" y="1350"/>
                    <a:pt x="769" y="1331"/>
                    <a:pt x="765" y="1312"/>
                  </a:cubicBezTo>
                  <a:cubicBezTo>
                    <a:pt x="765" y="1312"/>
                    <a:pt x="765" y="1312"/>
                    <a:pt x="765" y="1312"/>
                  </a:cubicBezTo>
                  <a:cubicBezTo>
                    <a:pt x="752" y="1247"/>
                    <a:pt x="745" y="1180"/>
                    <a:pt x="745" y="1111"/>
                  </a:cubicBezTo>
                  <a:cubicBezTo>
                    <a:pt x="745" y="560"/>
                    <a:pt x="1191" y="114"/>
                    <a:pt x="1742" y="114"/>
                  </a:cubicBezTo>
                  <a:cubicBezTo>
                    <a:pt x="2292" y="114"/>
                    <a:pt x="2739" y="560"/>
                    <a:pt x="2739" y="1111"/>
                  </a:cubicBezTo>
                  <a:cubicBezTo>
                    <a:pt x="2739" y="1652"/>
                    <a:pt x="2308" y="2092"/>
                    <a:pt x="1771" y="210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51" name="Freeform 20">
              <a:extLst>
                <a:ext uri="{FF2B5EF4-FFF2-40B4-BE49-F238E27FC236}">
                  <a16:creationId xmlns:a16="http://schemas.microsoft.com/office/drawing/2014/main" id="{559B6E6B-8C5E-4650-BD89-E806331B99AE}"/>
                </a:ext>
              </a:extLst>
            </p:cNvPr>
            <p:cNvSpPr>
              <a:spLocks/>
            </p:cNvSpPr>
            <p:nvPr/>
          </p:nvSpPr>
          <p:spPr bwMode="auto">
            <a:xfrm>
              <a:off x="14912975" y="-1554163"/>
              <a:ext cx="104775" cy="39688"/>
            </a:xfrm>
            <a:custGeom>
              <a:avLst/>
              <a:gdLst>
                <a:gd name="T0" fmla="*/ 8 w 169"/>
                <a:gd name="T1" fmla="*/ 32 h 67"/>
                <a:gd name="T2" fmla="*/ 8 w 169"/>
                <a:gd name="T3" fmla="*/ 59 h 67"/>
                <a:gd name="T4" fmla="*/ 21 w 169"/>
                <a:gd name="T5" fmla="*/ 65 h 67"/>
                <a:gd name="T6" fmla="*/ 35 w 169"/>
                <a:gd name="T7" fmla="*/ 59 h 67"/>
                <a:gd name="T8" fmla="*/ 85 w 169"/>
                <a:gd name="T9" fmla="*/ 39 h 67"/>
                <a:gd name="T10" fmla="*/ 134 w 169"/>
                <a:gd name="T11" fmla="*/ 59 h 67"/>
                <a:gd name="T12" fmla="*/ 161 w 169"/>
                <a:gd name="T13" fmla="*/ 59 h 67"/>
                <a:gd name="T14" fmla="*/ 161 w 169"/>
                <a:gd name="T15" fmla="*/ 32 h 67"/>
                <a:gd name="T16" fmla="*/ 85 w 169"/>
                <a:gd name="T17" fmla="*/ 0 h 67"/>
                <a:gd name="T18" fmla="*/ 8 w 169"/>
                <a:gd name="T19" fmla="*/ 32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9" h="67">
                  <a:moveTo>
                    <a:pt x="8" y="32"/>
                  </a:moveTo>
                  <a:cubicBezTo>
                    <a:pt x="0" y="40"/>
                    <a:pt x="0" y="52"/>
                    <a:pt x="8" y="59"/>
                  </a:cubicBezTo>
                  <a:cubicBezTo>
                    <a:pt x="12" y="63"/>
                    <a:pt x="16" y="65"/>
                    <a:pt x="21" y="65"/>
                  </a:cubicBezTo>
                  <a:cubicBezTo>
                    <a:pt x="26" y="65"/>
                    <a:pt x="31" y="63"/>
                    <a:pt x="35" y="59"/>
                  </a:cubicBezTo>
                  <a:cubicBezTo>
                    <a:pt x="48" y="46"/>
                    <a:pt x="66" y="39"/>
                    <a:pt x="85" y="39"/>
                  </a:cubicBezTo>
                  <a:cubicBezTo>
                    <a:pt x="103" y="39"/>
                    <a:pt x="121" y="46"/>
                    <a:pt x="134" y="59"/>
                  </a:cubicBezTo>
                  <a:cubicBezTo>
                    <a:pt x="142" y="67"/>
                    <a:pt x="154" y="67"/>
                    <a:pt x="161" y="59"/>
                  </a:cubicBezTo>
                  <a:cubicBezTo>
                    <a:pt x="169" y="52"/>
                    <a:pt x="169" y="40"/>
                    <a:pt x="161" y="32"/>
                  </a:cubicBezTo>
                  <a:cubicBezTo>
                    <a:pt x="141" y="11"/>
                    <a:pt x="114" y="0"/>
                    <a:pt x="85" y="0"/>
                  </a:cubicBezTo>
                  <a:cubicBezTo>
                    <a:pt x="56" y="0"/>
                    <a:pt x="28" y="11"/>
                    <a:pt x="8" y="3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52" name="Freeform 21">
              <a:extLst>
                <a:ext uri="{FF2B5EF4-FFF2-40B4-BE49-F238E27FC236}">
                  <a16:creationId xmlns:a16="http://schemas.microsoft.com/office/drawing/2014/main" id="{720C645A-B2D2-4675-9C6E-AE4B61EA86F0}"/>
                </a:ext>
              </a:extLst>
            </p:cNvPr>
            <p:cNvSpPr>
              <a:spLocks/>
            </p:cNvSpPr>
            <p:nvPr/>
          </p:nvSpPr>
          <p:spPr bwMode="auto">
            <a:xfrm>
              <a:off x="14868525" y="-1624013"/>
              <a:ext cx="193675" cy="71438"/>
            </a:xfrm>
            <a:custGeom>
              <a:avLst/>
              <a:gdLst>
                <a:gd name="T0" fmla="*/ 294 w 315"/>
                <a:gd name="T1" fmla="*/ 115 h 117"/>
                <a:gd name="T2" fmla="*/ 308 w 315"/>
                <a:gd name="T3" fmla="*/ 110 h 117"/>
                <a:gd name="T4" fmla="*/ 308 w 315"/>
                <a:gd name="T5" fmla="*/ 82 h 117"/>
                <a:gd name="T6" fmla="*/ 7 w 315"/>
                <a:gd name="T7" fmla="*/ 82 h 117"/>
                <a:gd name="T8" fmla="*/ 7 w 315"/>
                <a:gd name="T9" fmla="*/ 110 h 117"/>
                <a:gd name="T10" fmla="*/ 35 w 315"/>
                <a:gd name="T11" fmla="*/ 110 h 117"/>
                <a:gd name="T12" fmla="*/ 280 w 315"/>
                <a:gd name="T13" fmla="*/ 110 h 117"/>
                <a:gd name="T14" fmla="*/ 294 w 315"/>
                <a:gd name="T15" fmla="*/ 115 h 11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15" h="117">
                  <a:moveTo>
                    <a:pt x="294" y="115"/>
                  </a:moveTo>
                  <a:cubicBezTo>
                    <a:pt x="299" y="115"/>
                    <a:pt x="304" y="114"/>
                    <a:pt x="308" y="110"/>
                  </a:cubicBezTo>
                  <a:cubicBezTo>
                    <a:pt x="315" y="102"/>
                    <a:pt x="315" y="90"/>
                    <a:pt x="308" y="82"/>
                  </a:cubicBezTo>
                  <a:cubicBezTo>
                    <a:pt x="225" y="0"/>
                    <a:pt x="90" y="0"/>
                    <a:pt x="7" y="82"/>
                  </a:cubicBezTo>
                  <a:cubicBezTo>
                    <a:pt x="0" y="90"/>
                    <a:pt x="0" y="102"/>
                    <a:pt x="7" y="110"/>
                  </a:cubicBezTo>
                  <a:cubicBezTo>
                    <a:pt x="15" y="117"/>
                    <a:pt x="27" y="117"/>
                    <a:pt x="35" y="110"/>
                  </a:cubicBezTo>
                  <a:cubicBezTo>
                    <a:pt x="103" y="42"/>
                    <a:pt x="213" y="42"/>
                    <a:pt x="280" y="110"/>
                  </a:cubicBezTo>
                  <a:cubicBezTo>
                    <a:pt x="284" y="114"/>
                    <a:pt x="289" y="115"/>
                    <a:pt x="294" y="115"/>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53" name="Freeform 22">
              <a:extLst>
                <a:ext uri="{FF2B5EF4-FFF2-40B4-BE49-F238E27FC236}">
                  <a16:creationId xmlns:a16="http://schemas.microsoft.com/office/drawing/2014/main" id="{5EBA97DF-9A73-4C80-A624-9AB42DDE84E6}"/>
                </a:ext>
              </a:extLst>
            </p:cNvPr>
            <p:cNvSpPr>
              <a:spLocks/>
            </p:cNvSpPr>
            <p:nvPr/>
          </p:nvSpPr>
          <p:spPr bwMode="auto">
            <a:xfrm>
              <a:off x="14822488" y="-1689100"/>
              <a:ext cx="285750" cy="98425"/>
            </a:xfrm>
            <a:custGeom>
              <a:avLst/>
              <a:gdLst>
                <a:gd name="T0" fmla="*/ 35 w 469"/>
                <a:gd name="T1" fmla="*/ 153 h 161"/>
                <a:gd name="T2" fmla="*/ 434 w 469"/>
                <a:gd name="T3" fmla="*/ 153 h 161"/>
                <a:gd name="T4" fmla="*/ 448 w 469"/>
                <a:gd name="T5" fmla="*/ 159 h 161"/>
                <a:gd name="T6" fmla="*/ 462 w 469"/>
                <a:gd name="T7" fmla="*/ 153 h 161"/>
                <a:gd name="T8" fmla="*/ 462 w 469"/>
                <a:gd name="T9" fmla="*/ 126 h 161"/>
                <a:gd name="T10" fmla="*/ 8 w 469"/>
                <a:gd name="T11" fmla="*/ 126 h 161"/>
                <a:gd name="T12" fmla="*/ 8 w 469"/>
                <a:gd name="T13" fmla="*/ 153 h 161"/>
                <a:gd name="T14" fmla="*/ 35 w 469"/>
                <a:gd name="T15" fmla="*/ 153 h 16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 h="161">
                  <a:moveTo>
                    <a:pt x="35" y="153"/>
                  </a:moveTo>
                  <a:cubicBezTo>
                    <a:pt x="145" y="43"/>
                    <a:pt x="324" y="43"/>
                    <a:pt x="434" y="153"/>
                  </a:cubicBezTo>
                  <a:cubicBezTo>
                    <a:pt x="438" y="157"/>
                    <a:pt x="443" y="159"/>
                    <a:pt x="448" y="159"/>
                  </a:cubicBezTo>
                  <a:cubicBezTo>
                    <a:pt x="453" y="159"/>
                    <a:pt x="458" y="157"/>
                    <a:pt x="462" y="153"/>
                  </a:cubicBezTo>
                  <a:cubicBezTo>
                    <a:pt x="469" y="145"/>
                    <a:pt x="469" y="133"/>
                    <a:pt x="462" y="126"/>
                  </a:cubicBezTo>
                  <a:cubicBezTo>
                    <a:pt x="336" y="0"/>
                    <a:pt x="133" y="0"/>
                    <a:pt x="8" y="126"/>
                  </a:cubicBezTo>
                  <a:cubicBezTo>
                    <a:pt x="0" y="133"/>
                    <a:pt x="0" y="145"/>
                    <a:pt x="8" y="153"/>
                  </a:cubicBezTo>
                  <a:cubicBezTo>
                    <a:pt x="15" y="161"/>
                    <a:pt x="27" y="161"/>
                    <a:pt x="35" y="15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54" name="Oval 23">
              <a:extLst>
                <a:ext uri="{FF2B5EF4-FFF2-40B4-BE49-F238E27FC236}">
                  <a16:creationId xmlns:a16="http://schemas.microsoft.com/office/drawing/2014/main" id="{51E7D4E8-695F-4FDD-8D15-D2B6C1E1B7A3}"/>
                </a:ext>
              </a:extLst>
            </p:cNvPr>
            <p:cNvSpPr>
              <a:spLocks noChangeArrowheads="1"/>
            </p:cNvSpPr>
            <p:nvPr/>
          </p:nvSpPr>
          <p:spPr bwMode="auto">
            <a:xfrm>
              <a:off x="15489238" y="-1724025"/>
              <a:ext cx="233363" cy="231775"/>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55" name="Freeform 24">
              <a:extLst>
                <a:ext uri="{FF2B5EF4-FFF2-40B4-BE49-F238E27FC236}">
                  <a16:creationId xmlns:a16="http://schemas.microsoft.com/office/drawing/2014/main" id="{F08D9D33-DAE2-4111-8327-165B512D3B8F}"/>
                </a:ext>
              </a:extLst>
            </p:cNvPr>
            <p:cNvSpPr>
              <a:spLocks noEditPoints="1"/>
            </p:cNvSpPr>
            <p:nvPr/>
          </p:nvSpPr>
          <p:spPr bwMode="auto">
            <a:xfrm>
              <a:off x="14778038" y="-1477963"/>
              <a:ext cx="969963" cy="390525"/>
            </a:xfrm>
            <a:custGeom>
              <a:avLst/>
              <a:gdLst>
                <a:gd name="T0" fmla="*/ 1386 w 1583"/>
                <a:gd name="T1" fmla="*/ 0 h 638"/>
                <a:gd name="T2" fmla="*/ 1315 w 1583"/>
                <a:gd name="T3" fmla="*/ 0 h 638"/>
                <a:gd name="T4" fmla="*/ 1162 w 1583"/>
                <a:gd name="T5" fmla="*/ 72 h 638"/>
                <a:gd name="T6" fmla="*/ 942 w 1583"/>
                <a:gd name="T7" fmla="*/ 351 h 638"/>
                <a:gd name="T8" fmla="*/ 715 w 1583"/>
                <a:gd name="T9" fmla="*/ 365 h 638"/>
                <a:gd name="T10" fmla="*/ 619 w 1583"/>
                <a:gd name="T11" fmla="*/ 107 h 638"/>
                <a:gd name="T12" fmla="*/ 562 w 1583"/>
                <a:gd name="T13" fmla="*/ 68 h 638"/>
                <a:gd name="T14" fmla="*/ 64 w 1583"/>
                <a:gd name="T15" fmla="*/ 68 h 638"/>
                <a:gd name="T16" fmla="*/ 14 w 1583"/>
                <a:gd name="T17" fmla="*/ 94 h 638"/>
                <a:gd name="T18" fmla="*/ 7 w 1583"/>
                <a:gd name="T19" fmla="*/ 150 h 638"/>
                <a:gd name="T20" fmla="*/ 143 w 1583"/>
                <a:gd name="T21" fmla="*/ 512 h 638"/>
                <a:gd name="T22" fmla="*/ 200 w 1583"/>
                <a:gd name="T23" fmla="*/ 551 h 638"/>
                <a:gd name="T24" fmla="*/ 697 w 1583"/>
                <a:gd name="T25" fmla="*/ 551 h 638"/>
                <a:gd name="T26" fmla="*/ 747 w 1583"/>
                <a:gd name="T27" fmla="*/ 525 h 638"/>
                <a:gd name="T28" fmla="*/ 749 w 1583"/>
                <a:gd name="T29" fmla="*/ 521 h 638"/>
                <a:gd name="T30" fmla="*/ 937 w 1583"/>
                <a:gd name="T31" fmla="*/ 522 h 638"/>
                <a:gd name="T32" fmla="*/ 1043 w 1583"/>
                <a:gd name="T33" fmla="*/ 483 h 638"/>
                <a:gd name="T34" fmla="*/ 1118 w 1583"/>
                <a:gd name="T35" fmla="*/ 388 h 638"/>
                <a:gd name="T36" fmla="*/ 1118 w 1583"/>
                <a:gd name="T37" fmla="*/ 638 h 638"/>
                <a:gd name="T38" fmla="*/ 1583 w 1583"/>
                <a:gd name="T39" fmla="*/ 638 h 638"/>
                <a:gd name="T40" fmla="*/ 1583 w 1583"/>
                <a:gd name="T41" fmla="*/ 197 h 638"/>
                <a:gd name="T42" fmla="*/ 1386 w 1583"/>
                <a:gd name="T43" fmla="*/ 0 h 638"/>
                <a:gd name="T44" fmla="*/ 64 w 1583"/>
                <a:gd name="T45" fmla="*/ 128 h 638"/>
                <a:gd name="T46" fmla="*/ 562 w 1583"/>
                <a:gd name="T47" fmla="*/ 128 h 638"/>
                <a:gd name="T48" fmla="*/ 652 w 1583"/>
                <a:gd name="T49" fmla="*/ 369 h 638"/>
                <a:gd name="T50" fmla="*/ 579 w 1583"/>
                <a:gd name="T51" fmla="*/ 448 h 638"/>
                <a:gd name="T52" fmla="*/ 594 w 1583"/>
                <a:gd name="T53" fmla="*/ 490 h 638"/>
                <a:gd name="T54" fmla="*/ 200 w 1583"/>
                <a:gd name="T55" fmla="*/ 490 h 638"/>
                <a:gd name="T56" fmla="*/ 64 w 1583"/>
                <a:gd name="T57" fmla="*/ 128 h 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83" h="638">
                  <a:moveTo>
                    <a:pt x="1386" y="0"/>
                  </a:moveTo>
                  <a:cubicBezTo>
                    <a:pt x="1315" y="0"/>
                    <a:pt x="1315" y="0"/>
                    <a:pt x="1315" y="0"/>
                  </a:cubicBezTo>
                  <a:cubicBezTo>
                    <a:pt x="1253" y="0"/>
                    <a:pt x="1198" y="28"/>
                    <a:pt x="1162" y="72"/>
                  </a:cubicBezTo>
                  <a:cubicBezTo>
                    <a:pt x="942" y="351"/>
                    <a:pt x="942" y="351"/>
                    <a:pt x="942" y="351"/>
                  </a:cubicBezTo>
                  <a:cubicBezTo>
                    <a:pt x="715" y="365"/>
                    <a:pt x="715" y="365"/>
                    <a:pt x="715" y="365"/>
                  </a:cubicBezTo>
                  <a:cubicBezTo>
                    <a:pt x="619" y="107"/>
                    <a:pt x="619" y="107"/>
                    <a:pt x="619" y="107"/>
                  </a:cubicBezTo>
                  <a:cubicBezTo>
                    <a:pt x="610" y="84"/>
                    <a:pt x="587" y="68"/>
                    <a:pt x="562" y="68"/>
                  </a:cubicBezTo>
                  <a:cubicBezTo>
                    <a:pt x="64" y="68"/>
                    <a:pt x="64" y="68"/>
                    <a:pt x="64" y="68"/>
                  </a:cubicBezTo>
                  <a:cubicBezTo>
                    <a:pt x="44" y="68"/>
                    <a:pt x="26" y="78"/>
                    <a:pt x="14" y="94"/>
                  </a:cubicBezTo>
                  <a:cubicBezTo>
                    <a:pt x="3" y="110"/>
                    <a:pt x="0" y="131"/>
                    <a:pt x="7" y="150"/>
                  </a:cubicBezTo>
                  <a:cubicBezTo>
                    <a:pt x="143" y="512"/>
                    <a:pt x="143" y="512"/>
                    <a:pt x="143" y="512"/>
                  </a:cubicBezTo>
                  <a:cubicBezTo>
                    <a:pt x="152" y="535"/>
                    <a:pt x="174" y="551"/>
                    <a:pt x="200" y="551"/>
                  </a:cubicBezTo>
                  <a:cubicBezTo>
                    <a:pt x="697" y="551"/>
                    <a:pt x="697" y="551"/>
                    <a:pt x="697" y="551"/>
                  </a:cubicBezTo>
                  <a:cubicBezTo>
                    <a:pt x="717" y="551"/>
                    <a:pt x="736" y="541"/>
                    <a:pt x="747" y="525"/>
                  </a:cubicBezTo>
                  <a:cubicBezTo>
                    <a:pt x="748" y="524"/>
                    <a:pt x="748" y="523"/>
                    <a:pt x="749" y="521"/>
                  </a:cubicBezTo>
                  <a:cubicBezTo>
                    <a:pt x="937" y="522"/>
                    <a:pt x="937" y="522"/>
                    <a:pt x="937" y="522"/>
                  </a:cubicBezTo>
                  <a:cubicBezTo>
                    <a:pt x="981" y="522"/>
                    <a:pt x="1021" y="511"/>
                    <a:pt x="1043" y="483"/>
                  </a:cubicBezTo>
                  <a:cubicBezTo>
                    <a:pt x="1118" y="388"/>
                    <a:pt x="1118" y="388"/>
                    <a:pt x="1118" y="388"/>
                  </a:cubicBezTo>
                  <a:cubicBezTo>
                    <a:pt x="1118" y="638"/>
                    <a:pt x="1118" y="638"/>
                    <a:pt x="1118" y="638"/>
                  </a:cubicBezTo>
                  <a:cubicBezTo>
                    <a:pt x="1583" y="638"/>
                    <a:pt x="1583" y="638"/>
                    <a:pt x="1583" y="638"/>
                  </a:cubicBezTo>
                  <a:cubicBezTo>
                    <a:pt x="1583" y="197"/>
                    <a:pt x="1583" y="197"/>
                    <a:pt x="1583" y="197"/>
                  </a:cubicBezTo>
                  <a:cubicBezTo>
                    <a:pt x="1583" y="88"/>
                    <a:pt x="1495" y="0"/>
                    <a:pt x="1386" y="0"/>
                  </a:cubicBezTo>
                  <a:close/>
                  <a:moveTo>
                    <a:pt x="64" y="128"/>
                  </a:moveTo>
                  <a:cubicBezTo>
                    <a:pt x="562" y="128"/>
                    <a:pt x="562" y="128"/>
                    <a:pt x="562" y="128"/>
                  </a:cubicBezTo>
                  <a:cubicBezTo>
                    <a:pt x="652" y="369"/>
                    <a:pt x="652" y="369"/>
                    <a:pt x="652" y="369"/>
                  </a:cubicBezTo>
                  <a:cubicBezTo>
                    <a:pt x="610" y="371"/>
                    <a:pt x="578" y="406"/>
                    <a:pt x="579" y="448"/>
                  </a:cubicBezTo>
                  <a:cubicBezTo>
                    <a:pt x="580" y="464"/>
                    <a:pt x="585" y="478"/>
                    <a:pt x="594" y="490"/>
                  </a:cubicBezTo>
                  <a:cubicBezTo>
                    <a:pt x="200" y="490"/>
                    <a:pt x="200" y="490"/>
                    <a:pt x="200" y="490"/>
                  </a:cubicBezTo>
                  <a:lnTo>
                    <a:pt x="64" y="12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56" name="Freeform 25">
              <a:extLst>
                <a:ext uri="{FF2B5EF4-FFF2-40B4-BE49-F238E27FC236}">
                  <a16:creationId xmlns:a16="http://schemas.microsoft.com/office/drawing/2014/main" id="{4D12BA28-5DFE-4BAA-BE43-4E7E62D4A9C7}"/>
                </a:ext>
              </a:extLst>
            </p:cNvPr>
            <p:cNvSpPr>
              <a:spLocks/>
            </p:cNvSpPr>
            <p:nvPr/>
          </p:nvSpPr>
          <p:spPr bwMode="auto">
            <a:xfrm>
              <a:off x="14920913" y="-1131888"/>
              <a:ext cx="495300" cy="38100"/>
            </a:xfrm>
            <a:custGeom>
              <a:avLst/>
              <a:gdLst>
                <a:gd name="T0" fmla="*/ 778 w 808"/>
                <a:gd name="T1" fmla="*/ 0 h 61"/>
                <a:gd name="T2" fmla="*/ 31 w 808"/>
                <a:gd name="T3" fmla="*/ 0 h 61"/>
                <a:gd name="T4" fmla="*/ 0 w 808"/>
                <a:gd name="T5" fmla="*/ 31 h 61"/>
                <a:gd name="T6" fmla="*/ 31 w 808"/>
                <a:gd name="T7" fmla="*/ 61 h 61"/>
                <a:gd name="T8" fmla="*/ 778 w 808"/>
                <a:gd name="T9" fmla="*/ 61 h 61"/>
                <a:gd name="T10" fmla="*/ 808 w 808"/>
                <a:gd name="T11" fmla="*/ 31 h 61"/>
                <a:gd name="T12" fmla="*/ 778 w 808"/>
                <a:gd name="T13" fmla="*/ 0 h 61"/>
              </a:gdLst>
              <a:ahLst/>
              <a:cxnLst>
                <a:cxn ang="0">
                  <a:pos x="T0" y="T1"/>
                </a:cxn>
                <a:cxn ang="0">
                  <a:pos x="T2" y="T3"/>
                </a:cxn>
                <a:cxn ang="0">
                  <a:pos x="T4" y="T5"/>
                </a:cxn>
                <a:cxn ang="0">
                  <a:pos x="T6" y="T7"/>
                </a:cxn>
                <a:cxn ang="0">
                  <a:pos x="T8" y="T9"/>
                </a:cxn>
                <a:cxn ang="0">
                  <a:pos x="T10" y="T11"/>
                </a:cxn>
                <a:cxn ang="0">
                  <a:pos x="T12" y="T13"/>
                </a:cxn>
              </a:cxnLst>
              <a:rect l="0" t="0" r="r" b="b"/>
              <a:pathLst>
                <a:path w="808" h="61">
                  <a:moveTo>
                    <a:pt x="778" y="0"/>
                  </a:moveTo>
                  <a:cubicBezTo>
                    <a:pt x="31" y="0"/>
                    <a:pt x="31" y="0"/>
                    <a:pt x="31" y="0"/>
                  </a:cubicBezTo>
                  <a:cubicBezTo>
                    <a:pt x="14" y="0"/>
                    <a:pt x="0" y="14"/>
                    <a:pt x="0" y="31"/>
                  </a:cubicBezTo>
                  <a:cubicBezTo>
                    <a:pt x="0" y="47"/>
                    <a:pt x="14" y="61"/>
                    <a:pt x="31" y="61"/>
                  </a:cubicBezTo>
                  <a:cubicBezTo>
                    <a:pt x="778" y="61"/>
                    <a:pt x="778" y="61"/>
                    <a:pt x="778" y="61"/>
                  </a:cubicBezTo>
                  <a:cubicBezTo>
                    <a:pt x="794" y="61"/>
                    <a:pt x="808" y="47"/>
                    <a:pt x="808" y="31"/>
                  </a:cubicBezTo>
                  <a:cubicBezTo>
                    <a:pt x="808" y="14"/>
                    <a:pt x="794" y="0"/>
                    <a:pt x="778"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grpSp>
        <p:nvGrpSpPr>
          <p:cNvPr id="357" name="グループ化 356">
            <a:extLst>
              <a:ext uri="{FF2B5EF4-FFF2-40B4-BE49-F238E27FC236}">
                <a16:creationId xmlns:a16="http://schemas.microsoft.com/office/drawing/2014/main" id="{C1B8EE15-EADF-46CF-981C-B4CB2ED4A672}"/>
              </a:ext>
            </a:extLst>
          </p:cNvPr>
          <p:cNvGrpSpPr/>
          <p:nvPr/>
        </p:nvGrpSpPr>
        <p:grpSpPr>
          <a:xfrm>
            <a:off x="3670464" y="6302129"/>
            <a:ext cx="500175" cy="514380"/>
            <a:chOff x="-828675" y="4633913"/>
            <a:chExt cx="765175" cy="831850"/>
          </a:xfrm>
        </p:grpSpPr>
        <p:sp>
          <p:nvSpPr>
            <p:cNvPr id="358" name="Freeform 141">
              <a:extLst>
                <a:ext uri="{FF2B5EF4-FFF2-40B4-BE49-F238E27FC236}">
                  <a16:creationId xmlns:a16="http://schemas.microsoft.com/office/drawing/2014/main" id="{47B6469F-6E21-45F1-8833-402CF644AC6F}"/>
                </a:ext>
              </a:extLst>
            </p:cNvPr>
            <p:cNvSpPr>
              <a:spLocks/>
            </p:cNvSpPr>
            <p:nvPr/>
          </p:nvSpPr>
          <p:spPr bwMode="auto">
            <a:xfrm>
              <a:off x="-677863" y="5046663"/>
              <a:ext cx="66675" cy="26988"/>
            </a:xfrm>
            <a:custGeom>
              <a:avLst/>
              <a:gdLst>
                <a:gd name="T0" fmla="*/ 12 w 262"/>
                <a:gd name="T1" fmla="*/ 49 h 104"/>
                <a:gd name="T2" fmla="*/ 12 w 262"/>
                <a:gd name="T3" fmla="*/ 92 h 104"/>
                <a:gd name="T4" fmla="*/ 33 w 262"/>
                <a:gd name="T5" fmla="*/ 101 h 104"/>
                <a:gd name="T6" fmla="*/ 54 w 262"/>
                <a:gd name="T7" fmla="*/ 92 h 104"/>
                <a:gd name="T8" fmla="*/ 131 w 262"/>
                <a:gd name="T9" fmla="*/ 60 h 104"/>
                <a:gd name="T10" fmla="*/ 208 w 262"/>
                <a:gd name="T11" fmla="*/ 92 h 104"/>
                <a:gd name="T12" fmla="*/ 250 w 262"/>
                <a:gd name="T13" fmla="*/ 92 h 104"/>
                <a:gd name="T14" fmla="*/ 250 w 262"/>
                <a:gd name="T15" fmla="*/ 49 h 104"/>
                <a:gd name="T16" fmla="*/ 131 w 262"/>
                <a:gd name="T17" fmla="*/ 0 h 104"/>
                <a:gd name="T18" fmla="*/ 12 w 262"/>
                <a:gd name="T19" fmla="*/ 49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2" h="104">
                  <a:moveTo>
                    <a:pt x="12" y="49"/>
                  </a:moveTo>
                  <a:cubicBezTo>
                    <a:pt x="0" y="61"/>
                    <a:pt x="0" y="80"/>
                    <a:pt x="12" y="92"/>
                  </a:cubicBezTo>
                  <a:cubicBezTo>
                    <a:pt x="18" y="98"/>
                    <a:pt x="25" y="101"/>
                    <a:pt x="33" y="101"/>
                  </a:cubicBezTo>
                  <a:cubicBezTo>
                    <a:pt x="41" y="101"/>
                    <a:pt x="48" y="98"/>
                    <a:pt x="54" y="92"/>
                  </a:cubicBezTo>
                  <a:cubicBezTo>
                    <a:pt x="75" y="71"/>
                    <a:pt x="102" y="60"/>
                    <a:pt x="131" y="60"/>
                  </a:cubicBezTo>
                  <a:cubicBezTo>
                    <a:pt x="160" y="60"/>
                    <a:pt x="187" y="71"/>
                    <a:pt x="208" y="92"/>
                  </a:cubicBezTo>
                  <a:cubicBezTo>
                    <a:pt x="219" y="104"/>
                    <a:pt x="238" y="104"/>
                    <a:pt x="250" y="92"/>
                  </a:cubicBezTo>
                  <a:cubicBezTo>
                    <a:pt x="262" y="80"/>
                    <a:pt x="262" y="61"/>
                    <a:pt x="250" y="49"/>
                  </a:cubicBezTo>
                  <a:cubicBezTo>
                    <a:pt x="218" y="18"/>
                    <a:pt x="176" y="0"/>
                    <a:pt x="131" y="0"/>
                  </a:cubicBezTo>
                  <a:cubicBezTo>
                    <a:pt x="86" y="0"/>
                    <a:pt x="44" y="18"/>
                    <a:pt x="12" y="4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59" name="Freeform 142">
              <a:extLst>
                <a:ext uri="{FF2B5EF4-FFF2-40B4-BE49-F238E27FC236}">
                  <a16:creationId xmlns:a16="http://schemas.microsoft.com/office/drawing/2014/main" id="{EBF2F82B-0931-412C-8F14-5E96A76BC1FD}"/>
                </a:ext>
              </a:extLst>
            </p:cNvPr>
            <p:cNvSpPr>
              <a:spLocks/>
            </p:cNvSpPr>
            <p:nvPr/>
          </p:nvSpPr>
          <p:spPr bwMode="auto">
            <a:xfrm>
              <a:off x="-706438" y="5002213"/>
              <a:ext cx="123825" cy="46038"/>
            </a:xfrm>
            <a:custGeom>
              <a:avLst/>
              <a:gdLst>
                <a:gd name="T0" fmla="*/ 455 w 488"/>
                <a:gd name="T1" fmla="*/ 179 h 182"/>
                <a:gd name="T2" fmla="*/ 477 w 488"/>
                <a:gd name="T3" fmla="*/ 170 h 182"/>
                <a:gd name="T4" fmla="*/ 477 w 488"/>
                <a:gd name="T5" fmla="*/ 128 h 182"/>
                <a:gd name="T6" fmla="*/ 11 w 488"/>
                <a:gd name="T7" fmla="*/ 128 h 182"/>
                <a:gd name="T8" fmla="*/ 11 w 488"/>
                <a:gd name="T9" fmla="*/ 170 h 182"/>
                <a:gd name="T10" fmla="*/ 54 w 488"/>
                <a:gd name="T11" fmla="*/ 170 h 182"/>
                <a:gd name="T12" fmla="*/ 434 w 488"/>
                <a:gd name="T13" fmla="*/ 170 h 182"/>
                <a:gd name="T14" fmla="*/ 455 w 488"/>
                <a:gd name="T15" fmla="*/ 179 h 18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88" h="182">
                  <a:moveTo>
                    <a:pt x="455" y="179"/>
                  </a:moveTo>
                  <a:cubicBezTo>
                    <a:pt x="463" y="179"/>
                    <a:pt x="471" y="176"/>
                    <a:pt x="477" y="170"/>
                  </a:cubicBezTo>
                  <a:cubicBezTo>
                    <a:pt x="488" y="159"/>
                    <a:pt x="488" y="140"/>
                    <a:pt x="477" y="128"/>
                  </a:cubicBezTo>
                  <a:cubicBezTo>
                    <a:pt x="348" y="0"/>
                    <a:pt x="140" y="0"/>
                    <a:pt x="11" y="128"/>
                  </a:cubicBezTo>
                  <a:cubicBezTo>
                    <a:pt x="0" y="140"/>
                    <a:pt x="0" y="159"/>
                    <a:pt x="11" y="170"/>
                  </a:cubicBezTo>
                  <a:cubicBezTo>
                    <a:pt x="23" y="182"/>
                    <a:pt x="42" y="182"/>
                    <a:pt x="54" y="170"/>
                  </a:cubicBezTo>
                  <a:cubicBezTo>
                    <a:pt x="159" y="65"/>
                    <a:pt x="329" y="65"/>
                    <a:pt x="434" y="170"/>
                  </a:cubicBezTo>
                  <a:cubicBezTo>
                    <a:pt x="440" y="176"/>
                    <a:pt x="448" y="179"/>
                    <a:pt x="455" y="179"/>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60" name="Freeform 143">
              <a:extLst>
                <a:ext uri="{FF2B5EF4-FFF2-40B4-BE49-F238E27FC236}">
                  <a16:creationId xmlns:a16="http://schemas.microsoft.com/office/drawing/2014/main" id="{1C26BDDF-1C77-4DE2-8067-435008B8A534}"/>
                </a:ext>
              </a:extLst>
            </p:cNvPr>
            <p:cNvSpPr>
              <a:spLocks/>
            </p:cNvSpPr>
            <p:nvPr/>
          </p:nvSpPr>
          <p:spPr bwMode="auto">
            <a:xfrm>
              <a:off x="-736600" y="4972051"/>
              <a:ext cx="184150" cy="50800"/>
            </a:xfrm>
            <a:custGeom>
              <a:avLst/>
              <a:gdLst>
                <a:gd name="T0" fmla="*/ 54 w 728"/>
                <a:gd name="T1" fmla="*/ 188 h 200"/>
                <a:gd name="T2" fmla="*/ 364 w 728"/>
                <a:gd name="T3" fmla="*/ 60 h 200"/>
                <a:gd name="T4" fmla="*/ 674 w 728"/>
                <a:gd name="T5" fmla="*/ 188 h 200"/>
                <a:gd name="T6" fmla="*/ 695 w 728"/>
                <a:gd name="T7" fmla="*/ 197 h 200"/>
                <a:gd name="T8" fmla="*/ 716 w 728"/>
                <a:gd name="T9" fmla="*/ 188 h 200"/>
                <a:gd name="T10" fmla="*/ 716 w 728"/>
                <a:gd name="T11" fmla="*/ 146 h 200"/>
                <a:gd name="T12" fmla="*/ 364 w 728"/>
                <a:gd name="T13" fmla="*/ 0 h 200"/>
                <a:gd name="T14" fmla="*/ 364 w 728"/>
                <a:gd name="T15" fmla="*/ 0 h 200"/>
                <a:gd name="T16" fmla="*/ 12 w 728"/>
                <a:gd name="T17" fmla="*/ 146 h 200"/>
                <a:gd name="T18" fmla="*/ 12 w 728"/>
                <a:gd name="T19" fmla="*/ 188 h 200"/>
                <a:gd name="T20" fmla="*/ 54 w 728"/>
                <a:gd name="T21" fmla="*/ 188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28" h="200">
                  <a:moveTo>
                    <a:pt x="54" y="188"/>
                  </a:moveTo>
                  <a:cubicBezTo>
                    <a:pt x="137" y="105"/>
                    <a:pt x="247" y="60"/>
                    <a:pt x="364" y="60"/>
                  </a:cubicBezTo>
                  <a:cubicBezTo>
                    <a:pt x="481" y="60"/>
                    <a:pt x="591" y="105"/>
                    <a:pt x="674" y="188"/>
                  </a:cubicBezTo>
                  <a:cubicBezTo>
                    <a:pt x="679" y="194"/>
                    <a:pt x="687" y="197"/>
                    <a:pt x="695" y="197"/>
                  </a:cubicBezTo>
                  <a:cubicBezTo>
                    <a:pt x="702" y="197"/>
                    <a:pt x="710" y="194"/>
                    <a:pt x="716" y="188"/>
                  </a:cubicBezTo>
                  <a:cubicBezTo>
                    <a:pt x="728" y="176"/>
                    <a:pt x="728" y="157"/>
                    <a:pt x="716" y="146"/>
                  </a:cubicBezTo>
                  <a:cubicBezTo>
                    <a:pt x="622" y="52"/>
                    <a:pt x="497" y="0"/>
                    <a:pt x="364" y="0"/>
                  </a:cubicBezTo>
                  <a:cubicBezTo>
                    <a:pt x="364" y="0"/>
                    <a:pt x="364" y="0"/>
                    <a:pt x="364" y="0"/>
                  </a:cubicBezTo>
                  <a:cubicBezTo>
                    <a:pt x="231" y="0"/>
                    <a:pt x="106" y="52"/>
                    <a:pt x="12" y="146"/>
                  </a:cubicBezTo>
                  <a:cubicBezTo>
                    <a:pt x="0" y="157"/>
                    <a:pt x="0" y="176"/>
                    <a:pt x="12" y="188"/>
                  </a:cubicBezTo>
                  <a:cubicBezTo>
                    <a:pt x="24" y="200"/>
                    <a:pt x="43" y="200"/>
                    <a:pt x="54" y="18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61" name="Freeform 144">
              <a:extLst>
                <a:ext uri="{FF2B5EF4-FFF2-40B4-BE49-F238E27FC236}">
                  <a16:creationId xmlns:a16="http://schemas.microsoft.com/office/drawing/2014/main" id="{6DEAE45D-D621-4AF2-BF0E-1E175ADD1CE7}"/>
                </a:ext>
              </a:extLst>
            </p:cNvPr>
            <p:cNvSpPr>
              <a:spLocks noEditPoints="1"/>
            </p:cNvSpPr>
            <p:nvPr/>
          </p:nvSpPr>
          <p:spPr bwMode="auto">
            <a:xfrm>
              <a:off x="-828675" y="4633913"/>
              <a:ext cx="765175" cy="831850"/>
            </a:xfrm>
            <a:custGeom>
              <a:avLst/>
              <a:gdLst>
                <a:gd name="T0" fmla="*/ 2973 w 3013"/>
                <a:gd name="T1" fmla="*/ 1075 h 3278"/>
                <a:gd name="T2" fmla="*/ 1566 w 3013"/>
                <a:gd name="T3" fmla="*/ 20 h 3278"/>
                <a:gd name="T4" fmla="*/ 1506 w 3013"/>
                <a:gd name="T5" fmla="*/ 0 h 3278"/>
                <a:gd name="T6" fmla="*/ 1446 w 3013"/>
                <a:gd name="T7" fmla="*/ 20 h 3278"/>
                <a:gd name="T8" fmla="*/ 40 w 3013"/>
                <a:gd name="T9" fmla="*/ 1075 h 3278"/>
                <a:gd name="T10" fmla="*/ 0 w 3013"/>
                <a:gd name="T11" fmla="*/ 1155 h 3278"/>
                <a:gd name="T12" fmla="*/ 0 w 3013"/>
                <a:gd name="T13" fmla="*/ 3178 h 3278"/>
                <a:gd name="T14" fmla="*/ 100 w 3013"/>
                <a:gd name="T15" fmla="*/ 3278 h 3278"/>
                <a:gd name="T16" fmla="*/ 2913 w 3013"/>
                <a:gd name="T17" fmla="*/ 3278 h 3278"/>
                <a:gd name="T18" fmla="*/ 3013 w 3013"/>
                <a:gd name="T19" fmla="*/ 3178 h 3278"/>
                <a:gd name="T20" fmla="*/ 3013 w 3013"/>
                <a:gd name="T21" fmla="*/ 1155 h 3278"/>
                <a:gd name="T22" fmla="*/ 2973 w 3013"/>
                <a:gd name="T23" fmla="*/ 1075 h 3278"/>
                <a:gd name="T24" fmla="*/ 2913 w 3013"/>
                <a:gd name="T25" fmla="*/ 3178 h 3278"/>
                <a:gd name="T26" fmla="*/ 100 w 3013"/>
                <a:gd name="T27" fmla="*/ 3178 h 3278"/>
                <a:gd name="T28" fmla="*/ 100 w 3013"/>
                <a:gd name="T29" fmla="*/ 1155 h 3278"/>
                <a:gd name="T30" fmla="*/ 1506 w 3013"/>
                <a:gd name="T31" fmla="*/ 100 h 3278"/>
                <a:gd name="T32" fmla="*/ 2913 w 3013"/>
                <a:gd name="T33" fmla="*/ 1155 h 3278"/>
                <a:gd name="T34" fmla="*/ 2913 w 3013"/>
                <a:gd name="T35" fmla="*/ 3178 h 3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013" h="3278">
                  <a:moveTo>
                    <a:pt x="2973" y="1075"/>
                  </a:moveTo>
                  <a:cubicBezTo>
                    <a:pt x="1566" y="20"/>
                    <a:pt x="1566" y="20"/>
                    <a:pt x="1566" y="20"/>
                  </a:cubicBezTo>
                  <a:cubicBezTo>
                    <a:pt x="1549" y="7"/>
                    <a:pt x="1528" y="0"/>
                    <a:pt x="1506" y="0"/>
                  </a:cubicBezTo>
                  <a:cubicBezTo>
                    <a:pt x="1485" y="0"/>
                    <a:pt x="1464" y="7"/>
                    <a:pt x="1446" y="20"/>
                  </a:cubicBezTo>
                  <a:cubicBezTo>
                    <a:pt x="40" y="1075"/>
                    <a:pt x="40" y="1075"/>
                    <a:pt x="40" y="1075"/>
                  </a:cubicBezTo>
                  <a:cubicBezTo>
                    <a:pt x="15" y="1094"/>
                    <a:pt x="0" y="1124"/>
                    <a:pt x="0" y="1155"/>
                  </a:cubicBezTo>
                  <a:cubicBezTo>
                    <a:pt x="0" y="3178"/>
                    <a:pt x="0" y="3178"/>
                    <a:pt x="0" y="3178"/>
                  </a:cubicBezTo>
                  <a:cubicBezTo>
                    <a:pt x="0" y="3233"/>
                    <a:pt x="44" y="3278"/>
                    <a:pt x="100" y="3278"/>
                  </a:cubicBezTo>
                  <a:cubicBezTo>
                    <a:pt x="2913" y="3278"/>
                    <a:pt x="2913" y="3278"/>
                    <a:pt x="2913" y="3278"/>
                  </a:cubicBezTo>
                  <a:cubicBezTo>
                    <a:pt x="2968" y="3278"/>
                    <a:pt x="3013" y="3233"/>
                    <a:pt x="3013" y="3178"/>
                  </a:cubicBezTo>
                  <a:cubicBezTo>
                    <a:pt x="3013" y="1155"/>
                    <a:pt x="3013" y="1155"/>
                    <a:pt x="3013" y="1155"/>
                  </a:cubicBezTo>
                  <a:cubicBezTo>
                    <a:pt x="3013" y="1124"/>
                    <a:pt x="2998" y="1094"/>
                    <a:pt x="2973" y="1075"/>
                  </a:cubicBezTo>
                  <a:close/>
                  <a:moveTo>
                    <a:pt x="2913" y="3178"/>
                  </a:moveTo>
                  <a:cubicBezTo>
                    <a:pt x="100" y="3178"/>
                    <a:pt x="100" y="3178"/>
                    <a:pt x="100" y="3178"/>
                  </a:cubicBezTo>
                  <a:cubicBezTo>
                    <a:pt x="100" y="1155"/>
                    <a:pt x="100" y="1155"/>
                    <a:pt x="100" y="1155"/>
                  </a:cubicBezTo>
                  <a:cubicBezTo>
                    <a:pt x="1506" y="100"/>
                    <a:pt x="1506" y="100"/>
                    <a:pt x="1506" y="100"/>
                  </a:cubicBezTo>
                  <a:cubicBezTo>
                    <a:pt x="2913" y="1155"/>
                    <a:pt x="2913" y="1155"/>
                    <a:pt x="2913" y="1155"/>
                  </a:cubicBezTo>
                  <a:lnTo>
                    <a:pt x="2913" y="317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62" name="Freeform 145">
              <a:extLst>
                <a:ext uri="{FF2B5EF4-FFF2-40B4-BE49-F238E27FC236}">
                  <a16:creationId xmlns:a16="http://schemas.microsoft.com/office/drawing/2014/main" id="{AC28F40D-1D9B-4880-8A11-1A1FCDB71AEB}"/>
                </a:ext>
              </a:extLst>
            </p:cNvPr>
            <p:cNvSpPr>
              <a:spLocks noEditPoints="1"/>
            </p:cNvSpPr>
            <p:nvPr/>
          </p:nvSpPr>
          <p:spPr bwMode="auto">
            <a:xfrm>
              <a:off x="-758825" y="5095876"/>
              <a:ext cx="617538" cy="252413"/>
            </a:xfrm>
            <a:custGeom>
              <a:avLst/>
              <a:gdLst>
                <a:gd name="T0" fmla="*/ 802 w 2435"/>
                <a:gd name="T1" fmla="*/ 146 h 993"/>
                <a:gd name="T2" fmla="*/ 774 w 2435"/>
                <a:gd name="T3" fmla="*/ 127 h 993"/>
                <a:gd name="T4" fmla="*/ 32 w 2435"/>
                <a:gd name="T5" fmla="*/ 127 h 993"/>
                <a:gd name="T6" fmla="*/ 7 w 2435"/>
                <a:gd name="T7" fmla="*/ 140 h 993"/>
                <a:gd name="T8" fmla="*/ 4 w 2435"/>
                <a:gd name="T9" fmla="*/ 168 h 993"/>
                <a:gd name="T10" fmla="*/ 301 w 2435"/>
                <a:gd name="T11" fmla="*/ 915 h 993"/>
                <a:gd name="T12" fmla="*/ 329 w 2435"/>
                <a:gd name="T13" fmla="*/ 934 h 993"/>
                <a:gd name="T14" fmla="*/ 392 w 2435"/>
                <a:gd name="T15" fmla="*/ 934 h 993"/>
                <a:gd name="T16" fmla="*/ 369 w 2435"/>
                <a:gd name="T17" fmla="*/ 963 h 993"/>
                <a:gd name="T18" fmla="*/ 399 w 2435"/>
                <a:gd name="T19" fmla="*/ 993 h 993"/>
                <a:gd name="T20" fmla="*/ 1564 w 2435"/>
                <a:gd name="T21" fmla="*/ 993 h 993"/>
                <a:gd name="T22" fmla="*/ 1594 w 2435"/>
                <a:gd name="T23" fmla="*/ 963 h 993"/>
                <a:gd name="T24" fmla="*/ 1564 w 2435"/>
                <a:gd name="T25" fmla="*/ 933 h 993"/>
                <a:gd name="T26" fmla="*/ 1079 w 2435"/>
                <a:gd name="T27" fmla="*/ 933 h 993"/>
                <a:gd name="T28" fmla="*/ 1096 w 2435"/>
                <a:gd name="T29" fmla="*/ 921 h 993"/>
                <a:gd name="T30" fmla="*/ 1099 w 2435"/>
                <a:gd name="T31" fmla="*/ 893 h 993"/>
                <a:gd name="T32" fmla="*/ 1067 w 2435"/>
                <a:gd name="T33" fmla="*/ 814 h 993"/>
                <a:gd name="T34" fmla="*/ 1404 w 2435"/>
                <a:gd name="T35" fmla="*/ 810 h 993"/>
                <a:gd name="T36" fmla="*/ 1548 w 2435"/>
                <a:gd name="T37" fmla="*/ 751 h 993"/>
                <a:gd name="T38" fmla="*/ 1714 w 2435"/>
                <a:gd name="T39" fmla="*/ 592 h 993"/>
                <a:gd name="T40" fmla="*/ 1714 w 2435"/>
                <a:gd name="T41" fmla="*/ 989 h 993"/>
                <a:gd name="T42" fmla="*/ 2435 w 2435"/>
                <a:gd name="T43" fmla="*/ 989 h 993"/>
                <a:gd name="T44" fmla="*/ 2435 w 2435"/>
                <a:gd name="T45" fmla="*/ 306 h 993"/>
                <a:gd name="T46" fmla="*/ 2129 w 2435"/>
                <a:gd name="T47" fmla="*/ 0 h 993"/>
                <a:gd name="T48" fmla="*/ 2020 w 2435"/>
                <a:gd name="T49" fmla="*/ 0 h 993"/>
                <a:gd name="T50" fmla="*/ 1783 w 2435"/>
                <a:gd name="T51" fmla="*/ 113 h 993"/>
                <a:gd name="T52" fmla="*/ 1367 w 2435"/>
                <a:gd name="T53" fmla="*/ 546 h 993"/>
                <a:gd name="T54" fmla="*/ 971 w 2435"/>
                <a:gd name="T55" fmla="*/ 573 h 993"/>
                <a:gd name="T56" fmla="*/ 802 w 2435"/>
                <a:gd name="T57" fmla="*/ 146 h 993"/>
                <a:gd name="T58" fmla="*/ 1026 w 2435"/>
                <a:gd name="T59" fmla="*/ 874 h 993"/>
                <a:gd name="T60" fmla="*/ 349 w 2435"/>
                <a:gd name="T61" fmla="*/ 874 h 993"/>
                <a:gd name="T62" fmla="*/ 76 w 2435"/>
                <a:gd name="T63" fmla="*/ 187 h 993"/>
                <a:gd name="T64" fmla="*/ 753 w 2435"/>
                <a:gd name="T65" fmla="*/ 187 h 993"/>
                <a:gd name="T66" fmla="*/ 909 w 2435"/>
                <a:gd name="T67" fmla="*/ 578 h 993"/>
                <a:gd name="T68" fmla="*/ 840 w 2435"/>
                <a:gd name="T69" fmla="*/ 582 h 993"/>
                <a:gd name="T70" fmla="*/ 726 w 2435"/>
                <a:gd name="T71" fmla="*/ 704 h 993"/>
                <a:gd name="T72" fmla="*/ 848 w 2435"/>
                <a:gd name="T73" fmla="*/ 818 h 993"/>
                <a:gd name="T74" fmla="*/ 1003 w 2435"/>
                <a:gd name="T75" fmla="*/ 815 h 993"/>
                <a:gd name="T76" fmla="*/ 1026 w 2435"/>
                <a:gd name="T77" fmla="*/ 87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35" h="993">
                  <a:moveTo>
                    <a:pt x="802" y="146"/>
                  </a:moveTo>
                  <a:cubicBezTo>
                    <a:pt x="797" y="134"/>
                    <a:pt x="786" y="127"/>
                    <a:pt x="774" y="127"/>
                  </a:cubicBezTo>
                  <a:cubicBezTo>
                    <a:pt x="32" y="127"/>
                    <a:pt x="32" y="127"/>
                    <a:pt x="32" y="127"/>
                  </a:cubicBezTo>
                  <a:cubicBezTo>
                    <a:pt x="22" y="127"/>
                    <a:pt x="12" y="132"/>
                    <a:pt x="7" y="140"/>
                  </a:cubicBezTo>
                  <a:cubicBezTo>
                    <a:pt x="1" y="148"/>
                    <a:pt x="0" y="159"/>
                    <a:pt x="4" y="168"/>
                  </a:cubicBezTo>
                  <a:cubicBezTo>
                    <a:pt x="301" y="915"/>
                    <a:pt x="301" y="915"/>
                    <a:pt x="301" y="915"/>
                  </a:cubicBezTo>
                  <a:cubicBezTo>
                    <a:pt x="305" y="926"/>
                    <a:pt x="316" y="934"/>
                    <a:pt x="329" y="934"/>
                  </a:cubicBezTo>
                  <a:cubicBezTo>
                    <a:pt x="392" y="934"/>
                    <a:pt x="392" y="934"/>
                    <a:pt x="392" y="934"/>
                  </a:cubicBezTo>
                  <a:cubicBezTo>
                    <a:pt x="379" y="937"/>
                    <a:pt x="369" y="949"/>
                    <a:pt x="369" y="963"/>
                  </a:cubicBezTo>
                  <a:cubicBezTo>
                    <a:pt x="369" y="979"/>
                    <a:pt x="383" y="993"/>
                    <a:pt x="399" y="993"/>
                  </a:cubicBezTo>
                  <a:cubicBezTo>
                    <a:pt x="1564" y="993"/>
                    <a:pt x="1564" y="993"/>
                    <a:pt x="1564" y="993"/>
                  </a:cubicBezTo>
                  <a:cubicBezTo>
                    <a:pt x="1581" y="993"/>
                    <a:pt x="1594" y="979"/>
                    <a:pt x="1594" y="963"/>
                  </a:cubicBezTo>
                  <a:cubicBezTo>
                    <a:pt x="1594" y="946"/>
                    <a:pt x="1581" y="933"/>
                    <a:pt x="1564" y="933"/>
                  </a:cubicBezTo>
                  <a:cubicBezTo>
                    <a:pt x="1079" y="933"/>
                    <a:pt x="1079" y="933"/>
                    <a:pt x="1079" y="933"/>
                  </a:cubicBezTo>
                  <a:cubicBezTo>
                    <a:pt x="1085" y="931"/>
                    <a:pt x="1091" y="927"/>
                    <a:pt x="1096" y="921"/>
                  </a:cubicBezTo>
                  <a:cubicBezTo>
                    <a:pt x="1101" y="913"/>
                    <a:pt x="1102" y="902"/>
                    <a:pt x="1099" y="893"/>
                  </a:cubicBezTo>
                  <a:cubicBezTo>
                    <a:pt x="1067" y="814"/>
                    <a:pt x="1067" y="814"/>
                    <a:pt x="1067" y="814"/>
                  </a:cubicBezTo>
                  <a:cubicBezTo>
                    <a:pt x="1404" y="810"/>
                    <a:pt x="1404" y="810"/>
                    <a:pt x="1404" y="810"/>
                  </a:cubicBezTo>
                  <a:cubicBezTo>
                    <a:pt x="1457" y="809"/>
                    <a:pt x="1509" y="788"/>
                    <a:pt x="1548" y="751"/>
                  </a:cubicBezTo>
                  <a:cubicBezTo>
                    <a:pt x="1714" y="592"/>
                    <a:pt x="1714" y="592"/>
                    <a:pt x="1714" y="592"/>
                  </a:cubicBezTo>
                  <a:cubicBezTo>
                    <a:pt x="1714" y="989"/>
                    <a:pt x="1714" y="989"/>
                    <a:pt x="1714" y="989"/>
                  </a:cubicBezTo>
                  <a:cubicBezTo>
                    <a:pt x="2435" y="989"/>
                    <a:pt x="2435" y="989"/>
                    <a:pt x="2435" y="989"/>
                  </a:cubicBezTo>
                  <a:cubicBezTo>
                    <a:pt x="2435" y="306"/>
                    <a:pt x="2435" y="306"/>
                    <a:pt x="2435" y="306"/>
                  </a:cubicBezTo>
                  <a:cubicBezTo>
                    <a:pt x="2435" y="137"/>
                    <a:pt x="2298" y="0"/>
                    <a:pt x="2129" y="0"/>
                  </a:cubicBezTo>
                  <a:cubicBezTo>
                    <a:pt x="2020" y="0"/>
                    <a:pt x="2020" y="0"/>
                    <a:pt x="2020" y="0"/>
                  </a:cubicBezTo>
                  <a:cubicBezTo>
                    <a:pt x="1924" y="0"/>
                    <a:pt x="1839" y="44"/>
                    <a:pt x="1783" y="113"/>
                  </a:cubicBezTo>
                  <a:cubicBezTo>
                    <a:pt x="1367" y="546"/>
                    <a:pt x="1367" y="546"/>
                    <a:pt x="1367" y="546"/>
                  </a:cubicBezTo>
                  <a:cubicBezTo>
                    <a:pt x="971" y="573"/>
                    <a:pt x="971" y="573"/>
                    <a:pt x="971" y="573"/>
                  </a:cubicBezTo>
                  <a:lnTo>
                    <a:pt x="802" y="146"/>
                  </a:lnTo>
                  <a:close/>
                  <a:moveTo>
                    <a:pt x="1026" y="874"/>
                  </a:moveTo>
                  <a:cubicBezTo>
                    <a:pt x="349" y="874"/>
                    <a:pt x="349" y="874"/>
                    <a:pt x="349" y="874"/>
                  </a:cubicBezTo>
                  <a:cubicBezTo>
                    <a:pt x="76" y="187"/>
                    <a:pt x="76" y="187"/>
                    <a:pt x="76" y="187"/>
                  </a:cubicBezTo>
                  <a:cubicBezTo>
                    <a:pt x="753" y="187"/>
                    <a:pt x="753" y="187"/>
                    <a:pt x="753" y="187"/>
                  </a:cubicBezTo>
                  <a:cubicBezTo>
                    <a:pt x="909" y="578"/>
                    <a:pt x="909" y="578"/>
                    <a:pt x="909" y="578"/>
                  </a:cubicBezTo>
                  <a:cubicBezTo>
                    <a:pt x="840" y="582"/>
                    <a:pt x="840" y="582"/>
                    <a:pt x="840" y="582"/>
                  </a:cubicBezTo>
                  <a:cubicBezTo>
                    <a:pt x="775" y="585"/>
                    <a:pt x="724" y="639"/>
                    <a:pt x="726" y="704"/>
                  </a:cubicBezTo>
                  <a:cubicBezTo>
                    <a:pt x="728" y="769"/>
                    <a:pt x="783" y="820"/>
                    <a:pt x="848" y="818"/>
                  </a:cubicBezTo>
                  <a:cubicBezTo>
                    <a:pt x="1003" y="815"/>
                    <a:pt x="1003" y="815"/>
                    <a:pt x="1003" y="815"/>
                  </a:cubicBezTo>
                  <a:lnTo>
                    <a:pt x="1026" y="87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63" name="Oval 146">
              <a:extLst>
                <a:ext uri="{FF2B5EF4-FFF2-40B4-BE49-F238E27FC236}">
                  <a16:creationId xmlns:a16="http://schemas.microsoft.com/office/drawing/2014/main" id="{52B6856D-B3FD-4301-A376-A4155518E029}"/>
                </a:ext>
              </a:extLst>
            </p:cNvPr>
            <p:cNvSpPr>
              <a:spLocks noChangeArrowheads="1"/>
            </p:cNvSpPr>
            <p:nvPr/>
          </p:nvSpPr>
          <p:spPr bwMode="auto">
            <a:xfrm>
              <a:off x="-307975" y="4937126"/>
              <a:ext cx="150813" cy="150813"/>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grpSp>
      <p:grpSp>
        <p:nvGrpSpPr>
          <p:cNvPr id="364" name="グループ化 363">
            <a:extLst>
              <a:ext uri="{FF2B5EF4-FFF2-40B4-BE49-F238E27FC236}">
                <a16:creationId xmlns:a16="http://schemas.microsoft.com/office/drawing/2014/main" id="{3E4B6850-5A1D-41DD-878E-2319838CAAAB}"/>
              </a:ext>
            </a:extLst>
          </p:cNvPr>
          <p:cNvGrpSpPr/>
          <p:nvPr/>
        </p:nvGrpSpPr>
        <p:grpSpPr>
          <a:xfrm>
            <a:off x="2989561" y="5925796"/>
            <a:ext cx="564067" cy="437581"/>
            <a:chOff x="4283846" y="2312647"/>
            <a:chExt cx="816725" cy="419838"/>
          </a:xfrm>
        </p:grpSpPr>
        <p:sp>
          <p:nvSpPr>
            <p:cNvPr id="365" name="Freeform 23">
              <a:extLst>
                <a:ext uri="{FF2B5EF4-FFF2-40B4-BE49-F238E27FC236}">
                  <a16:creationId xmlns:a16="http://schemas.microsoft.com/office/drawing/2014/main" id="{88DC62D3-8D32-4745-BCC7-250FEDE2C91E}"/>
                </a:ext>
              </a:extLst>
            </p:cNvPr>
            <p:cNvSpPr>
              <a:spLocks noEditPoints="1"/>
            </p:cNvSpPr>
            <p:nvPr/>
          </p:nvSpPr>
          <p:spPr bwMode="auto">
            <a:xfrm>
              <a:off x="4654142" y="2404847"/>
              <a:ext cx="446429" cy="324032"/>
            </a:xfrm>
            <a:custGeom>
              <a:avLst/>
              <a:gdLst>
                <a:gd name="T0" fmla="*/ 5480 w 5803"/>
                <a:gd name="T1" fmla="*/ 0 h 4212"/>
                <a:gd name="T2" fmla="*/ 415 w 5803"/>
                <a:gd name="T3" fmla="*/ 220 h 4212"/>
                <a:gd name="T4" fmla="*/ 0 w 5803"/>
                <a:gd name="T5" fmla="*/ 4212 h 4212"/>
                <a:gd name="T6" fmla="*/ 2555 w 5803"/>
                <a:gd name="T7" fmla="*/ 3544 h 4212"/>
                <a:gd name="T8" fmla="*/ 3307 w 5803"/>
                <a:gd name="T9" fmla="*/ 4212 h 4212"/>
                <a:gd name="T10" fmla="*/ 5803 w 5803"/>
                <a:gd name="T11" fmla="*/ 220 h 4212"/>
                <a:gd name="T12" fmla="*/ 1178 w 5803"/>
                <a:gd name="T13" fmla="*/ 2979 h 4212"/>
                <a:gd name="T14" fmla="*/ 460 w 5803"/>
                <a:gd name="T15" fmla="*/ 2563 h 4212"/>
                <a:gd name="T16" fmla="*/ 1178 w 5803"/>
                <a:gd name="T17" fmla="*/ 2979 h 4212"/>
                <a:gd name="T18" fmla="*/ 460 w 5803"/>
                <a:gd name="T19" fmla="*/ 2074 h 4212"/>
                <a:gd name="T20" fmla="*/ 1178 w 5803"/>
                <a:gd name="T21" fmla="*/ 1659 h 4212"/>
                <a:gd name="T22" fmla="*/ 1178 w 5803"/>
                <a:gd name="T23" fmla="*/ 1141 h 4212"/>
                <a:gd name="T24" fmla="*/ 460 w 5803"/>
                <a:gd name="T25" fmla="*/ 725 h 4212"/>
                <a:gd name="T26" fmla="*/ 1178 w 5803"/>
                <a:gd name="T27" fmla="*/ 1141 h 4212"/>
                <a:gd name="T28" fmla="*/ 1896 w 5803"/>
                <a:gd name="T29" fmla="*/ 3003 h 4212"/>
                <a:gd name="T30" fmla="*/ 2612 w 5803"/>
                <a:gd name="T31" fmla="*/ 2589 h 4212"/>
                <a:gd name="T32" fmla="*/ 2612 w 5803"/>
                <a:gd name="T33" fmla="*/ 2098 h 4212"/>
                <a:gd name="T34" fmla="*/ 1896 w 5803"/>
                <a:gd name="T35" fmla="*/ 1682 h 4212"/>
                <a:gd name="T36" fmla="*/ 2612 w 5803"/>
                <a:gd name="T37" fmla="*/ 2098 h 4212"/>
                <a:gd name="T38" fmla="*/ 1896 w 5803"/>
                <a:gd name="T39" fmla="*/ 1141 h 4212"/>
                <a:gd name="T40" fmla="*/ 2612 w 5803"/>
                <a:gd name="T41" fmla="*/ 725 h 4212"/>
                <a:gd name="T42" fmla="*/ 4048 w 5803"/>
                <a:gd name="T43" fmla="*/ 3003 h 4212"/>
                <a:gd name="T44" fmla="*/ 3330 w 5803"/>
                <a:gd name="T45" fmla="*/ 2589 h 4212"/>
                <a:gd name="T46" fmla="*/ 4048 w 5803"/>
                <a:gd name="T47" fmla="*/ 3003 h 4212"/>
                <a:gd name="T48" fmla="*/ 3330 w 5803"/>
                <a:gd name="T49" fmla="*/ 2098 h 4212"/>
                <a:gd name="T50" fmla="*/ 4048 w 5803"/>
                <a:gd name="T51" fmla="*/ 1682 h 4212"/>
                <a:gd name="T52" fmla="*/ 4048 w 5803"/>
                <a:gd name="T53" fmla="*/ 1141 h 4212"/>
                <a:gd name="T54" fmla="*/ 3330 w 5803"/>
                <a:gd name="T55" fmla="*/ 725 h 4212"/>
                <a:gd name="T56" fmla="*/ 4048 w 5803"/>
                <a:gd name="T57" fmla="*/ 1141 h 4212"/>
                <a:gd name="T58" fmla="*/ 4764 w 5803"/>
                <a:gd name="T59" fmla="*/ 2979 h 4212"/>
                <a:gd name="T60" fmla="*/ 5482 w 5803"/>
                <a:gd name="T61" fmla="*/ 2563 h 4212"/>
                <a:gd name="T62" fmla="*/ 5482 w 5803"/>
                <a:gd name="T63" fmla="*/ 2074 h 4212"/>
                <a:gd name="T64" fmla="*/ 4764 w 5803"/>
                <a:gd name="T65" fmla="*/ 1659 h 4212"/>
                <a:gd name="T66" fmla="*/ 5482 w 5803"/>
                <a:gd name="T67" fmla="*/ 2074 h 4212"/>
                <a:gd name="T68" fmla="*/ 4764 w 5803"/>
                <a:gd name="T69" fmla="*/ 1141 h 4212"/>
                <a:gd name="T70" fmla="*/ 5482 w 5803"/>
                <a:gd name="T71" fmla="*/ 725 h 4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803" h="4212">
                  <a:moveTo>
                    <a:pt x="5480" y="220"/>
                  </a:moveTo>
                  <a:lnTo>
                    <a:pt x="5480" y="0"/>
                  </a:lnTo>
                  <a:lnTo>
                    <a:pt x="415" y="0"/>
                  </a:lnTo>
                  <a:lnTo>
                    <a:pt x="415" y="220"/>
                  </a:lnTo>
                  <a:lnTo>
                    <a:pt x="0" y="220"/>
                  </a:lnTo>
                  <a:lnTo>
                    <a:pt x="0" y="4212"/>
                  </a:lnTo>
                  <a:lnTo>
                    <a:pt x="2555" y="4212"/>
                  </a:lnTo>
                  <a:lnTo>
                    <a:pt x="2555" y="3544"/>
                  </a:lnTo>
                  <a:lnTo>
                    <a:pt x="3307" y="3544"/>
                  </a:lnTo>
                  <a:lnTo>
                    <a:pt x="3307" y="4212"/>
                  </a:lnTo>
                  <a:lnTo>
                    <a:pt x="5803" y="4212"/>
                  </a:lnTo>
                  <a:lnTo>
                    <a:pt x="5803" y="220"/>
                  </a:lnTo>
                  <a:lnTo>
                    <a:pt x="5480" y="220"/>
                  </a:lnTo>
                  <a:close/>
                  <a:moveTo>
                    <a:pt x="1178" y="2979"/>
                  </a:moveTo>
                  <a:lnTo>
                    <a:pt x="460" y="2979"/>
                  </a:lnTo>
                  <a:lnTo>
                    <a:pt x="460" y="2563"/>
                  </a:lnTo>
                  <a:lnTo>
                    <a:pt x="1178" y="2563"/>
                  </a:lnTo>
                  <a:lnTo>
                    <a:pt x="1178" y="2979"/>
                  </a:lnTo>
                  <a:close/>
                  <a:moveTo>
                    <a:pt x="1178" y="2074"/>
                  </a:moveTo>
                  <a:lnTo>
                    <a:pt x="460" y="2074"/>
                  </a:lnTo>
                  <a:lnTo>
                    <a:pt x="460" y="1659"/>
                  </a:lnTo>
                  <a:lnTo>
                    <a:pt x="1178" y="1659"/>
                  </a:lnTo>
                  <a:lnTo>
                    <a:pt x="1178" y="2074"/>
                  </a:lnTo>
                  <a:close/>
                  <a:moveTo>
                    <a:pt x="1178" y="1141"/>
                  </a:moveTo>
                  <a:lnTo>
                    <a:pt x="460" y="1141"/>
                  </a:lnTo>
                  <a:lnTo>
                    <a:pt x="460" y="725"/>
                  </a:lnTo>
                  <a:lnTo>
                    <a:pt x="1178" y="725"/>
                  </a:lnTo>
                  <a:lnTo>
                    <a:pt x="1178" y="1141"/>
                  </a:lnTo>
                  <a:close/>
                  <a:moveTo>
                    <a:pt x="2612" y="3003"/>
                  </a:moveTo>
                  <a:lnTo>
                    <a:pt x="1896" y="3003"/>
                  </a:lnTo>
                  <a:lnTo>
                    <a:pt x="1896" y="2589"/>
                  </a:lnTo>
                  <a:lnTo>
                    <a:pt x="2612" y="2589"/>
                  </a:lnTo>
                  <a:lnTo>
                    <a:pt x="2612" y="3003"/>
                  </a:lnTo>
                  <a:close/>
                  <a:moveTo>
                    <a:pt x="2612" y="2098"/>
                  </a:moveTo>
                  <a:lnTo>
                    <a:pt x="1896" y="2098"/>
                  </a:lnTo>
                  <a:lnTo>
                    <a:pt x="1896" y="1682"/>
                  </a:lnTo>
                  <a:lnTo>
                    <a:pt x="2612" y="1682"/>
                  </a:lnTo>
                  <a:lnTo>
                    <a:pt x="2612" y="2098"/>
                  </a:lnTo>
                  <a:close/>
                  <a:moveTo>
                    <a:pt x="2612" y="1141"/>
                  </a:moveTo>
                  <a:lnTo>
                    <a:pt x="1896" y="1141"/>
                  </a:lnTo>
                  <a:lnTo>
                    <a:pt x="1896" y="725"/>
                  </a:lnTo>
                  <a:lnTo>
                    <a:pt x="2612" y="725"/>
                  </a:lnTo>
                  <a:lnTo>
                    <a:pt x="2612" y="1141"/>
                  </a:lnTo>
                  <a:close/>
                  <a:moveTo>
                    <a:pt x="4048" y="3003"/>
                  </a:moveTo>
                  <a:lnTo>
                    <a:pt x="3330" y="3003"/>
                  </a:lnTo>
                  <a:lnTo>
                    <a:pt x="3330" y="2589"/>
                  </a:lnTo>
                  <a:lnTo>
                    <a:pt x="4048" y="2589"/>
                  </a:lnTo>
                  <a:lnTo>
                    <a:pt x="4048" y="3003"/>
                  </a:lnTo>
                  <a:close/>
                  <a:moveTo>
                    <a:pt x="4048" y="2098"/>
                  </a:moveTo>
                  <a:lnTo>
                    <a:pt x="3330" y="2098"/>
                  </a:lnTo>
                  <a:lnTo>
                    <a:pt x="3330" y="1682"/>
                  </a:lnTo>
                  <a:lnTo>
                    <a:pt x="4048" y="1682"/>
                  </a:lnTo>
                  <a:lnTo>
                    <a:pt x="4048" y="2098"/>
                  </a:lnTo>
                  <a:close/>
                  <a:moveTo>
                    <a:pt x="4048" y="1141"/>
                  </a:moveTo>
                  <a:lnTo>
                    <a:pt x="3330" y="1141"/>
                  </a:lnTo>
                  <a:lnTo>
                    <a:pt x="3330" y="725"/>
                  </a:lnTo>
                  <a:lnTo>
                    <a:pt x="4048" y="725"/>
                  </a:lnTo>
                  <a:lnTo>
                    <a:pt x="4048" y="1141"/>
                  </a:lnTo>
                  <a:close/>
                  <a:moveTo>
                    <a:pt x="5482" y="2979"/>
                  </a:moveTo>
                  <a:lnTo>
                    <a:pt x="4764" y="2979"/>
                  </a:lnTo>
                  <a:lnTo>
                    <a:pt x="4764" y="2563"/>
                  </a:lnTo>
                  <a:lnTo>
                    <a:pt x="5482" y="2563"/>
                  </a:lnTo>
                  <a:lnTo>
                    <a:pt x="5482" y="2979"/>
                  </a:lnTo>
                  <a:close/>
                  <a:moveTo>
                    <a:pt x="5482" y="2074"/>
                  </a:moveTo>
                  <a:lnTo>
                    <a:pt x="4764" y="2074"/>
                  </a:lnTo>
                  <a:lnTo>
                    <a:pt x="4764" y="1659"/>
                  </a:lnTo>
                  <a:lnTo>
                    <a:pt x="5482" y="1659"/>
                  </a:lnTo>
                  <a:lnTo>
                    <a:pt x="5482" y="2074"/>
                  </a:lnTo>
                  <a:close/>
                  <a:moveTo>
                    <a:pt x="5482" y="1141"/>
                  </a:moveTo>
                  <a:lnTo>
                    <a:pt x="4764" y="1141"/>
                  </a:lnTo>
                  <a:lnTo>
                    <a:pt x="4764" y="725"/>
                  </a:lnTo>
                  <a:lnTo>
                    <a:pt x="5482" y="725"/>
                  </a:lnTo>
                  <a:lnTo>
                    <a:pt x="5482" y="1141"/>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66" name="Freeform 24">
              <a:extLst>
                <a:ext uri="{FF2B5EF4-FFF2-40B4-BE49-F238E27FC236}">
                  <a16:creationId xmlns:a16="http://schemas.microsoft.com/office/drawing/2014/main" id="{78BD021D-1276-4AD6-9F99-EDDA44D4D697}"/>
                </a:ext>
              </a:extLst>
            </p:cNvPr>
            <p:cNvSpPr>
              <a:spLocks noEditPoints="1"/>
            </p:cNvSpPr>
            <p:nvPr/>
          </p:nvSpPr>
          <p:spPr bwMode="auto">
            <a:xfrm>
              <a:off x="4283846" y="2312647"/>
              <a:ext cx="335847" cy="419838"/>
            </a:xfrm>
            <a:custGeom>
              <a:avLst/>
              <a:gdLst>
                <a:gd name="T0" fmla="*/ 5192 w 5814"/>
                <a:gd name="T1" fmla="*/ 413 h 7268"/>
                <a:gd name="T2" fmla="*/ 5192 w 5814"/>
                <a:gd name="T3" fmla="*/ 0 h 7268"/>
                <a:gd name="T4" fmla="*/ 622 w 5814"/>
                <a:gd name="T5" fmla="*/ 0 h 7268"/>
                <a:gd name="T6" fmla="*/ 622 w 5814"/>
                <a:gd name="T7" fmla="*/ 413 h 7268"/>
                <a:gd name="T8" fmla="*/ 0 w 5814"/>
                <a:gd name="T9" fmla="*/ 413 h 7268"/>
                <a:gd name="T10" fmla="*/ 0 w 5814"/>
                <a:gd name="T11" fmla="*/ 7268 h 7268"/>
                <a:gd name="T12" fmla="*/ 2285 w 5814"/>
                <a:gd name="T13" fmla="*/ 7268 h 7268"/>
                <a:gd name="T14" fmla="*/ 2285 w 5814"/>
                <a:gd name="T15" fmla="*/ 6229 h 7268"/>
                <a:gd name="T16" fmla="*/ 3529 w 5814"/>
                <a:gd name="T17" fmla="*/ 6229 h 7268"/>
                <a:gd name="T18" fmla="*/ 3529 w 5814"/>
                <a:gd name="T19" fmla="*/ 7268 h 7268"/>
                <a:gd name="T20" fmla="*/ 5814 w 5814"/>
                <a:gd name="T21" fmla="*/ 7268 h 7268"/>
                <a:gd name="T22" fmla="*/ 5814 w 5814"/>
                <a:gd name="T23" fmla="*/ 413 h 7268"/>
                <a:gd name="T24" fmla="*/ 5192 w 5814"/>
                <a:gd name="T25" fmla="*/ 413 h 7268"/>
                <a:gd name="T26" fmla="*/ 5093 w 5814"/>
                <a:gd name="T27" fmla="*/ 5397 h 7268"/>
                <a:gd name="T28" fmla="*/ 683 w 5814"/>
                <a:gd name="T29" fmla="*/ 5397 h 7268"/>
                <a:gd name="T30" fmla="*/ 683 w 5814"/>
                <a:gd name="T31" fmla="*/ 4984 h 7268"/>
                <a:gd name="T32" fmla="*/ 5093 w 5814"/>
                <a:gd name="T33" fmla="*/ 4984 h 7268"/>
                <a:gd name="T34" fmla="*/ 5093 w 5814"/>
                <a:gd name="T35" fmla="*/ 5397 h 7268"/>
                <a:gd name="T36" fmla="*/ 5093 w 5814"/>
                <a:gd name="T37" fmla="*/ 4169 h 7268"/>
                <a:gd name="T38" fmla="*/ 683 w 5814"/>
                <a:gd name="T39" fmla="*/ 4169 h 7268"/>
                <a:gd name="T40" fmla="*/ 683 w 5814"/>
                <a:gd name="T41" fmla="*/ 3753 h 7268"/>
                <a:gd name="T42" fmla="*/ 5093 w 5814"/>
                <a:gd name="T43" fmla="*/ 3753 h 7268"/>
                <a:gd name="T44" fmla="*/ 5093 w 5814"/>
                <a:gd name="T45" fmla="*/ 4169 h 7268"/>
                <a:gd name="T46" fmla="*/ 5093 w 5814"/>
                <a:gd name="T47" fmla="*/ 2938 h 7268"/>
                <a:gd name="T48" fmla="*/ 683 w 5814"/>
                <a:gd name="T49" fmla="*/ 2938 h 7268"/>
                <a:gd name="T50" fmla="*/ 683 w 5814"/>
                <a:gd name="T51" fmla="*/ 2523 h 7268"/>
                <a:gd name="T52" fmla="*/ 5093 w 5814"/>
                <a:gd name="T53" fmla="*/ 2523 h 7268"/>
                <a:gd name="T54" fmla="*/ 5093 w 5814"/>
                <a:gd name="T55" fmla="*/ 2938 h 7268"/>
                <a:gd name="T56" fmla="*/ 5093 w 5814"/>
                <a:gd name="T57" fmla="*/ 1708 h 7268"/>
                <a:gd name="T58" fmla="*/ 683 w 5814"/>
                <a:gd name="T59" fmla="*/ 1708 h 7268"/>
                <a:gd name="T60" fmla="*/ 683 w 5814"/>
                <a:gd name="T61" fmla="*/ 1292 h 7268"/>
                <a:gd name="T62" fmla="*/ 5093 w 5814"/>
                <a:gd name="T63" fmla="*/ 1292 h 7268"/>
                <a:gd name="T64" fmla="*/ 5093 w 5814"/>
                <a:gd name="T65" fmla="*/ 1708 h 7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814" h="7268">
                  <a:moveTo>
                    <a:pt x="5192" y="413"/>
                  </a:moveTo>
                  <a:lnTo>
                    <a:pt x="5192" y="0"/>
                  </a:lnTo>
                  <a:lnTo>
                    <a:pt x="622" y="0"/>
                  </a:lnTo>
                  <a:lnTo>
                    <a:pt x="622" y="413"/>
                  </a:lnTo>
                  <a:lnTo>
                    <a:pt x="0" y="413"/>
                  </a:lnTo>
                  <a:lnTo>
                    <a:pt x="0" y="7268"/>
                  </a:lnTo>
                  <a:lnTo>
                    <a:pt x="2285" y="7268"/>
                  </a:lnTo>
                  <a:lnTo>
                    <a:pt x="2285" y="6229"/>
                  </a:lnTo>
                  <a:lnTo>
                    <a:pt x="3529" y="6229"/>
                  </a:lnTo>
                  <a:lnTo>
                    <a:pt x="3529" y="7268"/>
                  </a:lnTo>
                  <a:lnTo>
                    <a:pt x="5814" y="7268"/>
                  </a:lnTo>
                  <a:lnTo>
                    <a:pt x="5814" y="413"/>
                  </a:lnTo>
                  <a:lnTo>
                    <a:pt x="5192" y="413"/>
                  </a:lnTo>
                  <a:close/>
                  <a:moveTo>
                    <a:pt x="5093" y="5397"/>
                  </a:moveTo>
                  <a:lnTo>
                    <a:pt x="683" y="5397"/>
                  </a:lnTo>
                  <a:lnTo>
                    <a:pt x="683" y="4984"/>
                  </a:lnTo>
                  <a:lnTo>
                    <a:pt x="5093" y="4984"/>
                  </a:lnTo>
                  <a:lnTo>
                    <a:pt x="5093" y="5397"/>
                  </a:lnTo>
                  <a:close/>
                  <a:moveTo>
                    <a:pt x="5093" y="4169"/>
                  </a:moveTo>
                  <a:lnTo>
                    <a:pt x="683" y="4169"/>
                  </a:lnTo>
                  <a:lnTo>
                    <a:pt x="683" y="3753"/>
                  </a:lnTo>
                  <a:lnTo>
                    <a:pt x="5093" y="3753"/>
                  </a:lnTo>
                  <a:lnTo>
                    <a:pt x="5093" y="4169"/>
                  </a:lnTo>
                  <a:close/>
                  <a:moveTo>
                    <a:pt x="5093" y="2938"/>
                  </a:moveTo>
                  <a:lnTo>
                    <a:pt x="683" y="2938"/>
                  </a:lnTo>
                  <a:lnTo>
                    <a:pt x="683" y="2523"/>
                  </a:lnTo>
                  <a:lnTo>
                    <a:pt x="5093" y="2523"/>
                  </a:lnTo>
                  <a:lnTo>
                    <a:pt x="5093" y="2938"/>
                  </a:lnTo>
                  <a:close/>
                  <a:moveTo>
                    <a:pt x="5093" y="1708"/>
                  </a:moveTo>
                  <a:lnTo>
                    <a:pt x="683" y="1708"/>
                  </a:lnTo>
                  <a:lnTo>
                    <a:pt x="683" y="1292"/>
                  </a:lnTo>
                  <a:lnTo>
                    <a:pt x="5093" y="1292"/>
                  </a:lnTo>
                  <a:lnTo>
                    <a:pt x="5093" y="1708"/>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374" name="楕円 373"/>
          <p:cNvSpPr/>
          <p:nvPr/>
        </p:nvSpPr>
        <p:spPr>
          <a:xfrm>
            <a:off x="3361998" y="5730153"/>
            <a:ext cx="403065" cy="420273"/>
          </a:xfrm>
          <a:prstGeom prst="ellipse">
            <a:avLst/>
          </a:prstGeom>
          <a:ln w="22225">
            <a:solidFill>
              <a:schemeClr val="tx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3" name="テキスト ボックス 382">
            <a:extLst>
              <a:ext uri="{FF2B5EF4-FFF2-40B4-BE49-F238E27FC236}">
                <a16:creationId xmlns:a16="http://schemas.microsoft.com/office/drawing/2014/main" id="{B7F17B8A-578A-4AE3-870C-6674C4BE31C2}"/>
              </a:ext>
            </a:extLst>
          </p:cNvPr>
          <p:cNvSpPr txBox="1"/>
          <p:nvPr/>
        </p:nvSpPr>
        <p:spPr>
          <a:xfrm>
            <a:off x="3778086" y="5643488"/>
            <a:ext cx="680411" cy="560501"/>
          </a:xfrm>
          <a:prstGeom prst="rect">
            <a:avLst/>
          </a:prstGeom>
          <a:noFill/>
        </p:spPr>
        <p:txBody>
          <a:bodyPr wrap="square" lIns="179285" tIns="143428" rIns="179285" bIns="143428" rtlCol="0">
            <a:spAutoFit/>
          </a:bodyPr>
          <a:lstStyle/>
          <a:p>
            <a:pPr algn="ct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出先</a:t>
            </a:r>
            <a:endParaRPr kumimoji="1" lang="en-US" altLang="ja-JP" sz="700" u="sng" dirty="0">
              <a:solidFill>
                <a:prstClr val="black"/>
              </a:solidFill>
              <a:latin typeface="Meiryo UI" panose="020B0604030504040204" pitchFamily="50" charset="-128"/>
              <a:ea typeface="Meiryo UI" panose="020B0604030504040204" pitchFamily="50" charset="-128"/>
            </a:endParaRPr>
          </a:p>
          <a:p>
            <a:pPr algn="ct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出張先</a:t>
            </a:r>
          </a:p>
        </p:txBody>
      </p:sp>
      <p:sp>
        <p:nvSpPr>
          <p:cNvPr id="384" name="テキスト ボックス 383">
            <a:extLst>
              <a:ext uri="{FF2B5EF4-FFF2-40B4-BE49-F238E27FC236}">
                <a16:creationId xmlns:a16="http://schemas.microsoft.com/office/drawing/2014/main" id="{B7F17B8A-578A-4AE3-870C-6674C4BE31C2}"/>
              </a:ext>
            </a:extLst>
          </p:cNvPr>
          <p:cNvSpPr txBox="1"/>
          <p:nvPr/>
        </p:nvSpPr>
        <p:spPr>
          <a:xfrm>
            <a:off x="2883648" y="5627168"/>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府庁</a:t>
            </a:r>
          </a:p>
        </p:txBody>
      </p:sp>
      <p:sp>
        <p:nvSpPr>
          <p:cNvPr id="385" name="二等辺三角形 384"/>
          <p:cNvSpPr/>
          <p:nvPr/>
        </p:nvSpPr>
        <p:spPr>
          <a:xfrm rot="5400000">
            <a:off x="4581264" y="3764723"/>
            <a:ext cx="5578633" cy="3199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6" name="二等辺三角形 385"/>
          <p:cNvSpPr/>
          <p:nvPr/>
        </p:nvSpPr>
        <p:spPr>
          <a:xfrm rot="5400000">
            <a:off x="-527711" y="3764723"/>
            <a:ext cx="5578633" cy="319977"/>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8" name="下矢印 387"/>
          <p:cNvSpPr/>
          <p:nvPr/>
        </p:nvSpPr>
        <p:spPr>
          <a:xfrm>
            <a:off x="7907696" y="1752287"/>
            <a:ext cx="691122" cy="236568"/>
          </a:xfrm>
          <a:prstGeom prst="downArrow">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389" name="大かっこ 388"/>
          <p:cNvSpPr/>
          <p:nvPr/>
        </p:nvSpPr>
        <p:spPr>
          <a:xfrm>
            <a:off x="7706176" y="2559489"/>
            <a:ext cx="1276350" cy="29662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0" name="大かっこ 389"/>
          <p:cNvSpPr/>
          <p:nvPr/>
        </p:nvSpPr>
        <p:spPr>
          <a:xfrm>
            <a:off x="7706175" y="3535568"/>
            <a:ext cx="1276350" cy="29662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1" name="大かっこ 390"/>
          <p:cNvSpPr/>
          <p:nvPr/>
        </p:nvSpPr>
        <p:spPr>
          <a:xfrm>
            <a:off x="7706175" y="4470485"/>
            <a:ext cx="1276350" cy="29662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2" name="大かっこ 391"/>
          <p:cNvSpPr/>
          <p:nvPr/>
        </p:nvSpPr>
        <p:spPr>
          <a:xfrm>
            <a:off x="7714006" y="5567082"/>
            <a:ext cx="1276350" cy="296629"/>
          </a:xfrm>
          <a:prstGeom prst="bracketPair">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6" name="四角形: 角を丸くする 306">
            <a:extLst>
              <a:ext uri="{FF2B5EF4-FFF2-40B4-BE49-F238E27FC236}">
                <a16:creationId xmlns:a16="http://schemas.microsoft.com/office/drawing/2014/main" id="{166FB3EC-197F-4FC0-BF77-02144BDB16D6}"/>
              </a:ext>
            </a:extLst>
          </p:cNvPr>
          <p:cNvSpPr/>
          <p:nvPr/>
        </p:nvSpPr>
        <p:spPr bwMode="auto">
          <a:xfrm>
            <a:off x="5612688" y="4268969"/>
            <a:ext cx="761769" cy="912347"/>
          </a:xfrm>
          <a:prstGeom prst="roundRect">
            <a:avLst>
              <a:gd name="adj" fmla="val 6082"/>
            </a:avLst>
          </a:prstGeom>
          <a:noFill/>
          <a:ln w="6350" cap="flat" cmpd="sng" algn="ctr">
            <a:solidFill>
              <a:schemeClr val="bg1">
                <a:lumMod val="75000"/>
              </a:schemeClr>
            </a:solidFill>
            <a:prstDash val="soli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080" fontAlgn="base">
              <a:spcBef>
                <a:spcPct val="0"/>
              </a:spcBef>
              <a:spcAft>
                <a:spcPct val="0"/>
              </a:spcAft>
              <a:defRPr/>
            </a:pPr>
            <a:endParaRPr lang="ja-JP" altLang="en-US" sz="1961" kern="0">
              <a:latin typeface="Meiryo UI" panose="020B0604030504040204" pitchFamily="50" charset="-128"/>
              <a:ea typeface="Meiryo UI" panose="020B0604030504040204" pitchFamily="50" charset="-128"/>
            </a:endParaRPr>
          </a:p>
        </p:txBody>
      </p:sp>
      <p:grpSp>
        <p:nvGrpSpPr>
          <p:cNvPr id="303" name="グループ化 302">
            <a:extLst>
              <a:ext uri="{FF2B5EF4-FFF2-40B4-BE49-F238E27FC236}">
                <a16:creationId xmlns:a16="http://schemas.microsoft.com/office/drawing/2014/main" id="{56AA5B9F-8744-4A10-830D-DF775F16168F}"/>
              </a:ext>
            </a:extLst>
          </p:cNvPr>
          <p:cNvGrpSpPr>
            <a:grpSpLocks noChangeAspect="1"/>
          </p:cNvGrpSpPr>
          <p:nvPr/>
        </p:nvGrpSpPr>
        <p:grpSpPr>
          <a:xfrm>
            <a:off x="5724857" y="4640306"/>
            <a:ext cx="561883" cy="485137"/>
            <a:chOff x="14925677" y="954088"/>
            <a:chExt cx="13668377" cy="11801475"/>
          </a:xfrm>
          <a:solidFill>
            <a:schemeClr val="tx1"/>
          </a:solidFill>
        </p:grpSpPr>
        <p:sp>
          <p:nvSpPr>
            <p:cNvPr id="304" name="Oval 78">
              <a:extLst>
                <a:ext uri="{FF2B5EF4-FFF2-40B4-BE49-F238E27FC236}">
                  <a16:creationId xmlns:a16="http://schemas.microsoft.com/office/drawing/2014/main" id="{C240052C-8146-4CD8-8B4A-076D6652460E}"/>
                </a:ext>
              </a:extLst>
            </p:cNvPr>
            <p:cNvSpPr>
              <a:spLocks noChangeArrowheads="1"/>
            </p:cNvSpPr>
            <p:nvPr/>
          </p:nvSpPr>
          <p:spPr bwMode="auto">
            <a:xfrm>
              <a:off x="17841913" y="6388101"/>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05" name="Oval 79">
              <a:extLst>
                <a:ext uri="{FF2B5EF4-FFF2-40B4-BE49-F238E27FC236}">
                  <a16:creationId xmlns:a16="http://schemas.microsoft.com/office/drawing/2014/main" id="{C007A625-9558-4738-AA20-7A1055DB1656}"/>
                </a:ext>
              </a:extLst>
            </p:cNvPr>
            <p:cNvSpPr>
              <a:spLocks noChangeArrowheads="1"/>
            </p:cNvSpPr>
            <p:nvPr/>
          </p:nvSpPr>
          <p:spPr bwMode="auto">
            <a:xfrm>
              <a:off x="16470313" y="7775576"/>
              <a:ext cx="1123950"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06" name="Oval 80">
              <a:extLst>
                <a:ext uri="{FF2B5EF4-FFF2-40B4-BE49-F238E27FC236}">
                  <a16:creationId xmlns:a16="http://schemas.microsoft.com/office/drawing/2014/main" id="{F971AC3F-CE68-46AA-B10B-0F4A16120D84}"/>
                </a:ext>
              </a:extLst>
            </p:cNvPr>
            <p:cNvSpPr>
              <a:spLocks noChangeArrowheads="1"/>
            </p:cNvSpPr>
            <p:nvPr/>
          </p:nvSpPr>
          <p:spPr bwMode="auto">
            <a:xfrm>
              <a:off x="15078075" y="9091613"/>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07" name="Oval 81">
              <a:extLst>
                <a:ext uri="{FF2B5EF4-FFF2-40B4-BE49-F238E27FC236}">
                  <a16:creationId xmlns:a16="http://schemas.microsoft.com/office/drawing/2014/main" id="{83594B3B-B25B-431E-A749-760A1422E9D3}"/>
                </a:ext>
              </a:extLst>
            </p:cNvPr>
            <p:cNvSpPr>
              <a:spLocks noChangeArrowheads="1"/>
            </p:cNvSpPr>
            <p:nvPr/>
          </p:nvSpPr>
          <p:spPr bwMode="auto">
            <a:xfrm>
              <a:off x="24514175" y="6372226"/>
              <a:ext cx="1123950" cy="1125538"/>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08" name="Oval 82">
              <a:extLst>
                <a:ext uri="{FF2B5EF4-FFF2-40B4-BE49-F238E27FC236}">
                  <a16:creationId xmlns:a16="http://schemas.microsoft.com/office/drawing/2014/main" id="{ABF8E21C-B2D5-4600-92DD-CB390FC8979B}"/>
                </a:ext>
              </a:extLst>
            </p:cNvPr>
            <p:cNvSpPr>
              <a:spLocks noChangeArrowheads="1"/>
            </p:cNvSpPr>
            <p:nvPr/>
          </p:nvSpPr>
          <p:spPr bwMode="auto">
            <a:xfrm>
              <a:off x="25923875" y="7775576"/>
              <a:ext cx="1123950"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09" name="Oval 83">
              <a:extLst>
                <a:ext uri="{FF2B5EF4-FFF2-40B4-BE49-F238E27FC236}">
                  <a16:creationId xmlns:a16="http://schemas.microsoft.com/office/drawing/2014/main" id="{81955FA8-DCBC-4D77-A251-566AE14FC6F0}"/>
                </a:ext>
              </a:extLst>
            </p:cNvPr>
            <p:cNvSpPr>
              <a:spLocks noChangeArrowheads="1"/>
            </p:cNvSpPr>
            <p:nvPr/>
          </p:nvSpPr>
          <p:spPr bwMode="auto">
            <a:xfrm>
              <a:off x="27314525" y="9174163"/>
              <a:ext cx="1125538" cy="1123950"/>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16" name="Freeform 84">
              <a:extLst>
                <a:ext uri="{FF2B5EF4-FFF2-40B4-BE49-F238E27FC236}">
                  <a16:creationId xmlns:a16="http://schemas.microsoft.com/office/drawing/2014/main" id="{B3F653AE-ABCF-482A-8018-E72D28EFC52E}"/>
                </a:ext>
              </a:extLst>
            </p:cNvPr>
            <p:cNvSpPr>
              <a:spLocks noEditPoints="1"/>
            </p:cNvSpPr>
            <p:nvPr/>
          </p:nvSpPr>
          <p:spPr bwMode="auto">
            <a:xfrm>
              <a:off x="14925677" y="7564442"/>
              <a:ext cx="13668377" cy="5191121"/>
            </a:xfrm>
            <a:custGeom>
              <a:avLst/>
              <a:gdLst/>
              <a:ahLst/>
              <a:cxnLst>
                <a:cxn ang="0">
                  <a:pos x="3473" y="746"/>
                </a:cxn>
                <a:cxn ang="0">
                  <a:pos x="3435" y="746"/>
                </a:cxn>
                <a:cxn ang="0">
                  <a:pos x="3356" y="766"/>
                </a:cxn>
                <a:cxn ang="0">
                  <a:pos x="3273" y="957"/>
                </a:cxn>
                <a:cxn ang="0">
                  <a:pos x="3284" y="1004"/>
                </a:cxn>
                <a:cxn ang="0">
                  <a:pos x="3164" y="884"/>
                </a:cxn>
                <a:cxn ang="0">
                  <a:pos x="3232" y="802"/>
                </a:cxn>
                <a:cxn ang="0">
                  <a:pos x="3274" y="545"/>
                </a:cxn>
                <a:cxn ang="0">
                  <a:pos x="3102" y="373"/>
                </a:cxn>
                <a:cxn ang="0">
                  <a:pos x="3064" y="373"/>
                </a:cxn>
                <a:cxn ang="0">
                  <a:pos x="2985" y="392"/>
                </a:cxn>
                <a:cxn ang="0">
                  <a:pos x="2902" y="584"/>
                </a:cxn>
                <a:cxn ang="0">
                  <a:pos x="2915" y="636"/>
                </a:cxn>
                <a:cxn ang="0">
                  <a:pos x="2789" y="510"/>
                </a:cxn>
                <a:cxn ang="0">
                  <a:pos x="2856" y="429"/>
                </a:cxn>
                <a:cxn ang="0">
                  <a:pos x="2897" y="171"/>
                </a:cxn>
                <a:cxn ang="0">
                  <a:pos x="2726" y="0"/>
                </a:cxn>
                <a:cxn ang="0">
                  <a:pos x="2688" y="0"/>
                </a:cxn>
                <a:cxn ang="0">
                  <a:pos x="2609" y="19"/>
                </a:cxn>
                <a:cxn ang="0">
                  <a:pos x="2526" y="211"/>
                </a:cxn>
                <a:cxn ang="0">
                  <a:pos x="2538" y="260"/>
                </a:cxn>
                <a:cxn ang="0">
                  <a:pos x="2504" y="227"/>
                </a:cxn>
                <a:cxn ang="0">
                  <a:pos x="2434" y="198"/>
                </a:cxn>
                <a:cxn ang="0">
                  <a:pos x="1203" y="198"/>
                </a:cxn>
                <a:cxn ang="0">
                  <a:pos x="1132" y="227"/>
                </a:cxn>
                <a:cxn ang="0">
                  <a:pos x="1098" y="261"/>
                </a:cxn>
                <a:cxn ang="0">
                  <a:pos x="1109" y="214"/>
                </a:cxn>
                <a:cxn ang="0">
                  <a:pos x="1026" y="22"/>
                </a:cxn>
                <a:cxn ang="0">
                  <a:pos x="948" y="3"/>
                </a:cxn>
                <a:cxn ang="0">
                  <a:pos x="909" y="3"/>
                </a:cxn>
                <a:cxn ang="0">
                  <a:pos x="738" y="175"/>
                </a:cxn>
                <a:cxn ang="0">
                  <a:pos x="779" y="433"/>
                </a:cxn>
                <a:cxn ang="0">
                  <a:pos x="846" y="514"/>
                </a:cxn>
                <a:cxn ang="0">
                  <a:pos x="732" y="628"/>
                </a:cxn>
                <a:cxn ang="0">
                  <a:pos x="743" y="584"/>
                </a:cxn>
                <a:cxn ang="0">
                  <a:pos x="660" y="392"/>
                </a:cxn>
                <a:cxn ang="0">
                  <a:pos x="581" y="373"/>
                </a:cxn>
                <a:cxn ang="0">
                  <a:pos x="543" y="373"/>
                </a:cxn>
                <a:cxn ang="0">
                  <a:pos x="371" y="545"/>
                </a:cxn>
                <a:cxn ang="0">
                  <a:pos x="413" y="802"/>
                </a:cxn>
                <a:cxn ang="0">
                  <a:pos x="478" y="883"/>
                </a:cxn>
                <a:cxn ang="0">
                  <a:pos x="356" y="1006"/>
                </a:cxn>
                <a:cxn ang="0">
                  <a:pos x="372" y="936"/>
                </a:cxn>
                <a:cxn ang="0">
                  <a:pos x="289" y="744"/>
                </a:cxn>
                <a:cxn ang="0">
                  <a:pos x="210" y="725"/>
                </a:cxn>
                <a:cxn ang="0">
                  <a:pos x="172" y="725"/>
                </a:cxn>
                <a:cxn ang="0">
                  <a:pos x="0" y="896"/>
                </a:cxn>
                <a:cxn ang="0">
                  <a:pos x="42" y="1154"/>
                </a:cxn>
                <a:cxn ang="0">
                  <a:pos x="129" y="1241"/>
                </a:cxn>
                <a:cxn ang="0">
                  <a:pos x="127" y="1322"/>
                </a:cxn>
                <a:cxn ang="0">
                  <a:pos x="220" y="1384"/>
                </a:cxn>
                <a:cxn ang="0">
                  <a:pos x="3423" y="1384"/>
                </a:cxn>
                <a:cxn ang="0">
                  <a:pos x="3516" y="1322"/>
                </a:cxn>
                <a:cxn ang="0">
                  <a:pos x="3521" y="1262"/>
                </a:cxn>
                <a:cxn ang="0">
                  <a:pos x="3603" y="1176"/>
                </a:cxn>
                <a:cxn ang="0">
                  <a:pos x="3645" y="918"/>
                </a:cxn>
                <a:cxn ang="0">
                  <a:pos x="3473" y="746"/>
                </a:cxn>
                <a:cxn ang="0">
                  <a:pos x="220" y="1284"/>
                </a:cxn>
                <a:cxn ang="0">
                  <a:pos x="1203" y="298"/>
                </a:cxn>
                <a:cxn ang="0">
                  <a:pos x="2434" y="298"/>
                </a:cxn>
                <a:cxn ang="0">
                  <a:pos x="3423" y="1284"/>
                </a:cxn>
                <a:cxn ang="0">
                  <a:pos x="220" y="1284"/>
                </a:cxn>
              </a:cxnLst>
              <a:rect l="0" t="0" r="r" b="b"/>
              <a:pathLst>
                <a:path w="3645" h="1384">
                  <a:moveTo>
                    <a:pt x="3473" y="746"/>
                  </a:moveTo>
                  <a:cubicBezTo>
                    <a:pt x="3435" y="746"/>
                    <a:pt x="3435" y="746"/>
                    <a:pt x="3435" y="746"/>
                  </a:cubicBezTo>
                  <a:cubicBezTo>
                    <a:pt x="3406" y="746"/>
                    <a:pt x="3379" y="753"/>
                    <a:pt x="3356" y="766"/>
                  </a:cubicBezTo>
                  <a:cubicBezTo>
                    <a:pt x="3287" y="801"/>
                    <a:pt x="3255" y="882"/>
                    <a:pt x="3273" y="957"/>
                  </a:cubicBezTo>
                  <a:cubicBezTo>
                    <a:pt x="3276" y="970"/>
                    <a:pt x="3280" y="986"/>
                    <a:pt x="3284" y="1004"/>
                  </a:cubicBezTo>
                  <a:cubicBezTo>
                    <a:pt x="3164" y="884"/>
                    <a:pt x="3164" y="884"/>
                    <a:pt x="3164" y="884"/>
                  </a:cubicBezTo>
                  <a:cubicBezTo>
                    <a:pt x="3199" y="871"/>
                    <a:pt x="3226" y="841"/>
                    <a:pt x="3232" y="802"/>
                  </a:cubicBezTo>
                  <a:cubicBezTo>
                    <a:pt x="3258" y="658"/>
                    <a:pt x="3274" y="545"/>
                    <a:pt x="3274" y="545"/>
                  </a:cubicBezTo>
                  <a:cubicBezTo>
                    <a:pt x="3274" y="450"/>
                    <a:pt x="3197" y="373"/>
                    <a:pt x="3102" y="373"/>
                  </a:cubicBezTo>
                  <a:cubicBezTo>
                    <a:pt x="3064" y="373"/>
                    <a:pt x="3064" y="373"/>
                    <a:pt x="3064" y="373"/>
                  </a:cubicBezTo>
                  <a:cubicBezTo>
                    <a:pt x="3036" y="373"/>
                    <a:pt x="3009" y="380"/>
                    <a:pt x="2985" y="392"/>
                  </a:cubicBezTo>
                  <a:cubicBezTo>
                    <a:pt x="2916" y="428"/>
                    <a:pt x="2884" y="509"/>
                    <a:pt x="2902" y="584"/>
                  </a:cubicBezTo>
                  <a:cubicBezTo>
                    <a:pt x="2906" y="598"/>
                    <a:pt x="2910" y="615"/>
                    <a:pt x="2915" y="636"/>
                  </a:cubicBezTo>
                  <a:cubicBezTo>
                    <a:pt x="2789" y="510"/>
                    <a:pt x="2789" y="510"/>
                    <a:pt x="2789" y="510"/>
                  </a:cubicBezTo>
                  <a:cubicBezTo>
                    <a:pt x="2823" y="497"/>
                    <a:pt x="2849" y="467"/>
                    <a:pt x="2856" y="429"/>
                  </a:cubicBezTo>
                  <a:cubicBezTo>
                    <a:pt x="2882" y="284"/>
                    <a:pt x="2897" y="171"/>
                    <a:pt x="2897" y="171"/>
                  </a:cubicBezTo>
                  <a:cubicBezTo>
                    <a:pt x="2897" y="76"/>
                    <a:pt x="2821" y="0"/>
                    <a:pt x="2726" y="0"/>
                  </a:cubicBezTo>
                  <a:cubicBezTo>
                    <a:pt x="2688" y="0"/>
                    <a:pt x="2688" y="0"/>
                    <a:pt x="2688" y="0"/>
                  </a:cubicBezTo>
                  <a:cubicBezTo>
                    <a:pt x="2659" y="0"/>
                    <a:pt x="2632" y="6"/>
                    <a:pt x="2609" y="19"/>
                  </a:cubicBezTo>
                  <a:cubicBezTo>
                    <a:pt x="2540" y="54"/>
                    <a:pt x="2507" y="135"/>
                    <a:pt x="2526" y="211"/>
                  </a:cubicBezTo>
                  <a:cubicBezTo>
                    <a:pt x="2529" y="224"/>
                    <a:pt x="2533" y="241"/>
                    <a:pt x="2538" y="260"/>
                  </a:cubicBezTo>
                  <a:cubicBezTo>
                    <a:pt x="2504" y="227"/>
                    <a:pt x="2504" y="227"/>
                    <a:pt x="2504" y="227"/>
                  </a:cubicBezTo>
                  <a:cubicBezTo>
                    <a:pt x="2485" y="208"/>
                    <a:pt x="2460" y="198"/>
                    <a:pt x="2434" y="198"/>
                  </a:cubicBezTo>
                  <a:cubicBezTo>
                    <a:pt x="1203" y="198"/>
                    <a:pt x="1203" y="198"/>
                    <a:pt x="1203" y="198"/>
                  </a:cubicBezTo>
                  <a:cubicBezTo>
                    <a:pt x="1176" y="198"/>
                    <a:pt x="1151" y="208"/>
                    <a:pt x="1132" y="227"/>
                  </a:cubicBezTo>
                  <a:cubicBezTo>
                    <a:pt x="1098" y="261"/>
                    <a:pt x="1098" y="261"/>
                    <a:pt x="1098" y="261"/>
                  </a:cubicBezTo>
                  <a:cubicBezTo>
                    <a:pt x="1102" y="243"/>
                    <a:pt x="1106" y="227"/>
                    <a:pt x="1109" y="214"/>
                  </a:cubicBezTo>
                  <a:cubicBezTo>
                    <a:pt x="1128" y="139"/>
                    <a:pt x="1095" y="58"/>
                    <a:pt x="1026" y="22"/>
                  </a:cubicBezTo>
                  <a:cubicBezTo>
                    <a:pt x="1003" y="10"/>
                    <a:pt x="976" y="3"/>
                    <a:pt x="948" y="3"/>
                  </a:cubicBezTo>
                  <a:cubicBezTo>
                    <a:pt x="909" y="3"/>
                    <a:pt x="909" y="3"/>
                    <a:pt x="909" y="3"/>
                  </a:cubicBezTo>
                  <a:cubicBezTo>
                    <a:pt x="815" y="3"/>
                    <a:pt x="738" y="80"/>
                    <a:pt x="738" y="175"/>
                  </a:cubicBezTo>
                  <a:cubicBezTo>
                    <a:pt x="738" y="175"/>
                    <a:pt x="753" y="288"/>
                    <a:pt x="779" y="433"/>
                  </a:cubicBezTo>
                  <a:cubicBezTo>
                    <a:pt x="786" y="470"/>
                    <a:pt x="812" y="501"/>
                    <a:pt x="846" y="514"/>
                  </a:cubicBezTo>
                  <a:cubicBezTo>
                    <a:pt x="732" y="628"/>
                    <a:pt x="732" y="628"/>
                    <a:pt x="732" y="628"/>
                  </a:cubicBezTo>
                  <a:cubicBezTo>
                    <a:pt x="736" y="611"/>
                    <a:pt x="740" y="596"/>
                    <a:pt x="743" y="584"/>
                  </a:cubicBezTo>
                  <a:cubicBezTo>
                    <a:pt x="761" y="509"/>
                    <a:pt x="729" y="428"/>
                    <a:pt x="660" y="392"/>
                  </a:cubicBezTo>
                  <a:cubicBezTo>
                    <a:pt x="636" y="380"/>
                    <a:pt x="609" y="373"/>
                    <a:pt x="581" y="373"/>
                  </a:cubicBezTo>
                  <a:cubicBezTo>
                    <a:pt x="543" y="373"/>
                    <a:pt x="543" y="373"/>
                    <a:pt x="543" y="373"/>
                  </a:cubicBezTo>
                  <a:cubicBezTo>
                    <a:pt x="448" y="373"/>
                    <a:pt x="371" y="450"/>
                    <a:pt x="371" y="545"/>
                  </a:cubicBezTo>
                  <a:cubicBezTo>
                    <a:pt x="371" y="545"/>
                    <a:pt x="387" y="658"/>
                    <a:pt x="413" y="802"/>
                  </a:cubicBezTo>
                  <a:cubicBezTo>
                    <a:pt x="419" y="840"/>
                    <a:pt x="445" y="869"/>
                    <a:pt x="478" y="883"/>
                  </a:cubicBezTo>
                  <a:cubicBezTo>
                    <a:pt x="356" y="1006"/>
                    <a:pt x="356" y="1006"/>
                    <a:pt x="356" y="1006"/>
                  </a:cubicBezTo>
                  <a:cubicBezTo>
                    <a:pt x="362" y="977"/>
                    <a:pt x="368" y="954"/>
                    <a:pt x="372" y="936"/>
                  </a:cubicBezTo>
                  <a:cubicBezTo>
                    <a:pt x="390" y="860"/>
                    <a:pt x="358" y="779"/>
                    <a:pt x="289" y="744"/>
                  </a:cubicBezTo>
                  <a:cubicBezTo>
                    <a:pt x="266" y="732"/>
                    <a:pt x="239" y="725"/>
                    <a:pt x="210" y="725"/>
                  </a:cubicBezTo>
                  <a:cubicBezTo>
                    <a:pt x="172" y="725"/>
                    <a:pt x="172" y="725"/>
                    <a:pt x="172" y="725"/>
                  </a:cubicBezTo>
                  <a:cubicBezTo>
                    <a:pt x="77" y="725"/>
                    <a:pt x="0" y="801"/>
                    <a:pt x="0" y="896"/>
                  </a:cubicBezTo>
                  <a:cubicBezTo>
                    <a:pt x="0" y="896"/>
                    <a:pt x="16" y="1009"/>
                    <a:pt x="42" y="1154"/>
                  </a:cubicBezTo>
                  <a:cubicBezTo>
                    <a:pt x="50" y="1199"/>
                    <a:pt x="85" y="1234"/>
                    <a:pt x="129" y="1241"/>
                  </a:cubicBezTo>
                  <a:cubicBezTo>
                    <a:pt x="117" y="1266"/>
                    <a:pt x="116" y="1295"/>
                    <a:pt x="127" y="1322"/>
                  </a:cubicBezTo>
                  <a:cubicBezTo>
                    <a:pt x="143" y="1359"/>
                    <a:pt x="179" y="1384"/>
                    <a:pt x="220" y="1384"/>
                  </a:cubicBezTo>
                  <a:cubicBezTo>
                    <a:pt x="3423" y="1384"/>
                    <a:pt x="3423" y="1384"/>
                    <a:pt x="3423" y="1384"/>
                  </a:cubicBezTo>
                  <a:cubicBezTo>
                    <a:pt x="3464" y="1384"/>
                    <a:pt x="3500" y="1359"/>
                    <a:pt x="3516" y="1322"/>
                  </a:cubicBezTo>
                  <a:cubicBezTo>
                    <a:pt x="3524" y="1302"/>
                    <a:pt x="3525" y="1281"/>
                    <a:pt x="3521" y="1262"/>
                  </a:cubicBezTo>
                  <a:cubicBezTo>
                    <a:pt x="3562" y="1252"/>
                    <a:pt x="3595" y="1219"/>
                    <a:pt x="3603" y="1176"/>
                  </a:cubicBezTo>
                  <a:cubicBezTo>
                    <a:pt x="3629" y="1031"/>
                    <a:pt x="3645" y="918"/>
                    <a:pt x="3645" y="918"/>
                  </a:cubicBezTo>
                  <a:cubicBezTo>
                    <a:pt x="3645" y="823"/>
                    <a:pt x="3568" y="746"/>
                    <a:pt x="3473" y="746"/>
                  </a:cubicBezTo>
                  <a:close/>
                  <a:moveTo>
                    <a:pt x="220" y="1284"/>
                  </a:moveTo>
                  <a:cubicBezTo>
                    <a:pt x="1203" y="298"/>
                    <a:pt x="1203" y="298"/>
                    <a:pt x="1203" y="298"/>
                  </a:cubicBezTo>
                  <a:cubicBezTo>
                    <a:pt x="2434" y="298"/>
                    <a:pt x="2434" y="298"/>
                    <a:pt x="2434" y="298"/>
                  </a:cubicBezTo>
                  <a:cubicBezTo>
                    <a:pt x="3423" y="1284"/>
                    <a:pt x="3423" y="1284"/>
                    <a:pt x="3423" y="1284"/>
                  </a:cubicBezTo>
                  <a:lnTo>
                    <a:pt x="220" y="1284"/>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sp>
          <p:nvSpPr>
            <p:cNvPr id="337" name="Freeform 85">
              <a:extLst>
                <a:ext uri="{FF2B5EF4-FFF2-40B4-BE49-F238E27FC236}">
                  <a16:creationId xmlns:a16="http://schemas.microsoft.com/office/drawing/2014/main" id="{7ECEDDBD-D47D-40D8-90F7-B24F305F2A03}"/>
                </a:ext>
              </a:extLst>
            </p:cNvPr>
            <p:cNvSpPr>
              <a:spLocks noEditPoints="1"/>
            </p:cNvSpPr>
            <p:nvPr/>
          </p:nvSpPr>
          <p:spPr bwMode="auto">
            <a:xfrm>
              <a:off x="17230725" y="954088"/>
              <a:ext cx="8918575" cy="5137150"/>
            </a:xfrm>
            <a:custGeom>
              <a:avLst/>
              <a:gdLst/>
              <a:ahLst/>
              <a:cxnLst>
                <a:cxn ang="0">
                  <a:pos x="100" y="1370"/>
                </a:cxn>
                <a:cxn ang="0">
                  <a:pos x="2278" y="1370"/>
                </a:cxn>
                <a:cxn ang="0">
                  <a:pos x="2378" y="1270"/>
                </a:cxn>
                <a:cxn ang="0">
                  <a:pos x="2378" y="100"/>
                </a:cxn>
                <a:cxn ang="0">
                  <a:pos x="2278" y="0"/>
                </a:cxn>
                <a:cxn ang="0">
                  <a:pos x="100" y="0"/>
                </a:cxn>
                <a:cxn ang="0">
                  <a:pos x="0" y="100"/>
                </a:cxn>
                <a:cxn ang="0">
                  <a:pos x="0" y="1270"/>
                </a:cxn>
                <a:cxn ang="0">
                  <a:pos x="100" y="1370"/>
                </a:cxn>
                <a:cxn ang="0">
                  <a:pos x="100" y="100"/>
                </a:cxn>
                <a:cxn ang="0">
                  <a:pos x="2278" y="100"/>
                </a:cxn>
                <a:cxn ang="0">
                  <a:pos x="2278" y="1270"/>
                </a:cxn>
                <a:cxn ang="0">
                  <a:pos x="100" y="1270"/>
                </a:cxn>
                <a:cxn ang="0">
                  <a:pos x="100" y="100"/>
                </a:cxn>
              </a:cxnLst>
              <a:rect l="0" t="0" r="r" b="b"/>
              <a:pathLst>
                <a:path w="2378" h="1370">
                  <a:moveTo>
                    <a:pt x="100" y="1370"/>
                  </a:moveTo>
                  <a:cubicBezTo>
                    <a:pt x="2278" y="1370"/>
                    <a:pt x="2278" y="1370"/>
                    <a:pt x="2278" y="1370"/>
                  </a:cubicBezTo>
                  <a:cubicBezTo>
                    <a:pt x="2333" y="1370"/>
                    <a:pt x="2378" y="1325"/>
                    <a:pt x="2378" y="1270"/>
                  </a:cubicBezTo>
                  <a:cubicBezTo>
                    <a:pt x="2378" y="100"/>
                    <a:pt x="2378" y="100"/>
                    <a:pt x="2378" y="100"/>
                  </a:cubicBezTo>
                  <a:cubicBezTo>
                    <a:pt x="2378" y="44"/>
                    <a:pt x="2333" y="0"/>
                    <a:pt x="2278" y="0"/>
                  </a:cubicBezTo>
                  <a:cubicBezTo>
                    <a:pt x="100" y="0"/>
                    <a:pt x="100" y="0"/>
                    <a:pt x="100" y="0"/>
                  </a:cubicBezTo>
                  <a:cubicBezTo>
                    <a:pt x="45" y="0"/>
                    <a:pt x="0" y="44"/>
                    <a:pt x="0" y="100"/>
                  </a:cubicBezTo>
                  <a:cubicBezTo>
                    <a:pt x="0" y="1270"/>
                    <a:pt x="0" y="1270"/>
                    <a:pt x="0" y="1270"/>
                  </a:cubicBezTo>
                  <a:cubicBezTo>
                    <a:pt x="0" y="1325"/>
                    <a:pt x="45" y="1370"/>
                    <a:pt x="100" y="1370"/>
                  </a:cubicBezTo>
                  <a:close/>
                  <a:moveTo>
                    <a:pt x="100" y="100"/>
                  </a:moveTo>
                  <a:cubicBezTo>
                    <a:pt x="2278" y="100"/>
                    <a:pt x="2278" y="100"/>
                    <a:pt x="2278" y="100"/>
                  </a:cubicBezTo>
                  <a:cubicBezTo>
                    <a:pt x="2278" y="1270"/>
                    <a:pt x="2278" y="1270"/>
                    <a:pt x="2278" y="1270"/>
                  </a:cubicBezTo>
                  <a:cubicBezTo>
                    <a:pt x="100" y="1270"/>
                    <a:pt x="100" y="1270"/>
                    <a:pt x="100" y="1270"/>
                  </a:cubicBezTo>
                  <a:lnTo>
                    <a:pt x="100" y="100"/>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defPPr>
                <a:defRPr lang="ja-JP"/>
              </a:defPPr>
              <a:lvl1pPr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1pPr>
              <a:lvl2pPr marL="4572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2pPr>
              <a:lvl3pPr marL="9144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3pPr>
              <a:lvl4pPr marL="13716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4pPr>
              <a:lvl5pPr marL="1828800" algn="l" rtl="0" fontAlgn="base">
                <a:lnSpc>
                  <a:spcPct val="90000"/>
                </a:lnSpc>
                <a:spcBef>
                  <a:spcPct val="0"/>
                </a:spcBef>
                <a:spcAft>
                  <a:spcPct val="0"/>
                </a:spcAft>
                <a:defRPr kumimoji="1" sz="2600" kern="1200">
                  <a:solidFill>
                    <a:schemeClr val="tx2"/>
                  </a:solidFill>
                  <a:latin typeface="HGPｺﾞｼｯｸE" pitchFamily="50" charset="-128"/>
                  <a:ea typeface="HGPｺﾞｼｯｸE" pitchFamily="50" charset="-128"/>
                  <a:cs typeface="+mn-cs"/>
                </a:defRPr>
              </a:lvl5pPr>
              <a:lvl6pPr marL="22860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6pPr>
              <a:lvl7pPr marL="27432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7pPr>
              <a:lvl8pPr marL="32004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8pPr>
              <a:lvl9pPr marL="3657600" algn="l" defTabSz="914400" rtl="0" eaLnBrk="1" latinLnBrk="0" hangingPunct="1">
                <a:defRPr kumimoji="1" sz="2600" kern="1200">
                  <a:solidFill>
                    <a:schemeClr val="tx2"/>
                  </a:solidFill>
                  <a:latin typeface="HGPｺﾞｼｯｸE" pitchFamily="50" charset="-128"/>
                  <a:ea typeface="HGPｺﾞｼｯｸE" pitchFamily="50" charset="-128"/>
                  <a:cs typeface="+mn-cs"/>
                </a:defRPr>
              </a:lvl9pPr>
            </a:lstStyle>
            <a:p>
              <a:endParaRPr lang="ja-JP" altLang="en-US">
                <a:latin typeface="Meiryo UI" panose="020B0604030504040204" pitchFamily="50" charset="-128"/>
                <a:ea typeface="Meiryo UI" panose="020B0604030504040204" pitchFamily="50" charset="-128"/>
              </a:endParaRPr>
            </a:p>
          </p:txBody>
        </p:sp>
      </p:grpSp>
      <p:grpSp>
        <p:nvGrpSpPr>
          <p:cNvPr id="339" name="グループ化 338">
            <a:extLst>
              <a:ext uri="{FF2B5EF4-FFF2-40B4-BE49-F238E27FC236}">
                <a16:creationId xmlns:a16="http://schemas.microsoft.com/office/drawing/2014/main" id="{4DDE6E73-78D5-4565-B099-2CC0552E7FA3}"/>
              </a:ext>
            </a:extLst>
          </p:cNvPr>
          <p:cNvGrpSpPr/>
          <p:nvPr/>
        </p:nvGrpSpPr>
        <p:grpSpPr>
          <a:xfrm>
            <a:off x="3423398" y="5825911"/>
            <a:ext cx="256799" cy="236325"/>
            <a:chOff x="15533688" y="23733126"/>
            <a:chExt cx="9148763" cy="6094412"/>
          </a:xfrm>
        </p:grpSpPr>
        <p:sp>
          <p:nvSpPr>
            <p:cNvPr id="340" name="Freeform 126">
              <a:extLst>
                <a:ext uri="{FF2B5EF4-FFF2-40B4-BE49-F238E27FC236}">
                  <a16:creationId xmlns:a16="http://schemas.microsoft.com/office/drawing/2014/main" id="{2D2B6B5A-B7BF-4076-A8E1-138FAC1C1B3B}"/>
                </a:ext>
              </a:extLst>
            </p:cNvPr>
            <p:cNvSpPr>
              <a:spLocks noEditPoints="1"/>
            </p:cNvSpPr>
            <p:nvPr/>
          </p:nvSpPr>
          <p:spPr bwMode="auto">
            <a:xfrm>
              <a:off x="21913850" y="23733126"/>
              <a:ext cx="2292350" cy="2173287"/>
            </a:xfrm>
            <a:custGeom>
              <a:avLst/>
              <a:gdLst>
                <a:gd name="T0" fmla="*/ 519 w 985"/>
                <a:gd name="T1" fmla="*/ 0 h 933"/>
                <a:gd name="T2" fmla="*/ 52 w 985"/>
                <a:gd name="T3" fmla="*/ 466 h 933"/>
                <a:gd name="T4" fmla="*/ 134 w 985"/>
                <a:gd name="T5" fmla="*/ 729 h 933"/>
                <a:gd name="T6" fmla="*/ 19 w 985"/>
                <a:gd name="T7" fmla="*/ 826 h 933"/>
                <a:gd name="T8" fmla="*/ 14 w 985"/>
                <a:gd name="T9" fmla="*/ 882 h 933"/>
                <a:gd name="T10" fmla="*/ 45 w 985"/>
                <a:gd name="T11" fmla="*/ 897 h 933"/>
                <a:gd name="T12" fmla="*/ 71 w 985"/>
                <a:gd name="T13" fmla="*/ 887 h 933"/>
                <a:gd name="T14" fmla="*/ 185 w 985"/>
                <a:gd name="T15" fmla="*/ 791 h 933"/>
                <a:gd name="T16" fmla="*/ 519 w 985"/>
                <a:gd name="T17" fmla="*/ 933 h 933"/>
                <a:gd name="T18" fmla="*/ 985 w 985"/>
                <a:gd name="T19" fmla="*/ 466 h 933"/>
                <a:gd name="T20" fmla="*/ 519 w 985"/>
                <a:gd name="T21" fmla="*/ 0 h 933"/>
                <a:gd name="T22" fmla="*/ 436 w 985"/>
                <a:gd name="T23" fmla="*/ 612 h 933"/>
                <a:gd name="T24" fmla="*/ 401 w 985"/>
                <a:gd name="T25" fmla="*/ 608 h 933"/>
                <a:gd name="T26" fmla="*/ 185 w 985"/>
                <a:gd name="T27" fmla="*/ 791 h 933"/>
                <a:gd name="T28" fmla="*/ 134 w 985"/>
                <a:gd name="T29" fmla="*/ 729 h 933"/>
                <a:gd name="T30" fmla="*/ 349 w 985"/>
                <a:gd name="T31" fmla="*/ 547 h 933"/>
                <a:gd name="T32" fmla="*/ 345 w 985"/>
                <a:gd name="T33" fmla="*/ 521 h 933"/>
                <a:gd name="T34" fmla="*/ 436 w 985"/>
                <a:gd name="T35" fmla="*/ 429 h 933"/>
                <a:gd name="T36" fmla="*/ 527 w 985"/>
                <a:gd name="T37" fmla="*/ 521 h 933"/>
                <a:gd name="T38" fmla="*/ 436 w 985"/>
                <a:gd name="T39" fmla="*/ 612 h 9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85" h="933">
                  <a:moveTo>
                    <a:pt x="519" y="0"/>
                  </a:moveTo>
                  <a:cubicBezTo>
                    <a:pt x="262" y="0"/>
                    <a:pt x="52" y="209"/>
                    <a:pt x="52" y="466"/>
                  </a:cubicBezTo>
                  <a:cubicBezTo>
                    <a:pt x="52" y="564"/>
                    <a:pt x="83" y="654"/>
                    <a:pt x="134" y="729"/>
                  </a:cubicBezTo>
                  <a:cubicBezTo>
                    <a:pt x="19" y="826"/>
                    <a:pt x="19" y="826"/>
                    <a:pt x="19" y="826"/>
                  </a:cubicBezTo>
                  <a:cubicBezTo>
                    <a:pt x="2" y="840"/>
                    <a:pt x="0" y="865"/>
                    <a:pt x="14" y="882"/>
                  </a:cubicBezTo>
                  <a:cubicBezTo>
                    <a:pt x="22" y="892"/>
                    <a:pt x="34" y="897"/>
                    <a:pt x="45" y="897"/>
                  </a:cubicBezTo>
                  <a:cubicBezTo>
                    <a:pt x="54" y="897"/>
                    <a:pt x="63" y="893"/>
                    <a:pt x="71" y="887"/>
                  </a:cubicBezTo>
                  <a:cubicBezTo>
                    <a:pt x="185" y="791"/>
                    <a:pt x="185" y="791"/>
                    <a:pt x="185" y="791"/>
                  </a:cubicBezTo>
                  <a:cubicBezTo>
                    <a:pt x="269" y="878"/>
                    <a:pt x="388" y="933"/>
                    <a:pt x="519" y="933"/>
                  </a:cubicBezTo>
                  <a:cubicBezTo>
                    <a:pt x="776" y="933"/>
                    <a:pt x="985" y="723"/>
                    <a:pt x="985" y="466"/>
                  </a:cubicBezTo>
                  <a:cubicBezTo>
                    <a:pt x="985" y="209"/>
                    <a:pt x="776" y="0"/>
                    <a:pt x="519" y="0"/>
                  </a:cubicBezTo>
                  <a:close/>
                  <a:moveTo>
                    <a:pt x="436" y="612"/>
                  </a:moveTo>
                  <a:cubicBezTo>
                    <a:pt x="425" y="612"/>
                    <a:pt x="414" y="609"/>
                    <a:pt x="401" y="608"/>
                  </a:cubicBezTo>
                  <a:cubicBezTo>
                    <a:pt x="185" y="791"/>
                    <a:pt x="185" y="791"/>
                    <a:pt x="185" y="791"/>
                  </a:cubicBezTo>
                  <a:cubicBezTo>
                    <a:pt x="134" y="729"/>
                    <a:pt x="134" y="729"/>
                    <a:pt x="134" y="729"/>
                  </a:cubicBezTo>
                  <a:cubicBezTo>
                    <a:pt x="349" y="547"/>
                    <a:pt x="349" y="547"/>
                    <a:pt x="349" y="547"/>
                  </a:cubicBezTo>
                  <a:cubicBezTo>
                    <a:pt x="347" y="539"/>
                    <a:pt x="345" y="530"/>
                    <a:pt x="345" y="521"/>
                  </a:cubicBezTo>
                  <a:cubicBezTo>
                    <a:pt x="345" y="470"/>
                    <a:pt x="386" y="429"/>
                    <a:pt x="436" y="429"/>
                  </a:cubicBezTo>
                  <a:cubicBezTo>
                    <a:pt x="486" y="429"/>
                    <a:pt x="527" y="470"/>
                    <a:pt x="527" y="521"/>
                  </a:cubicBezTo>
                  <a:cubicBezTo>
                    <a:pt x="527" y="571"/>
                    <a:pt x="486" y="612"/>
                    <a:pt x="436" y="612"/>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44" name="Freeform 127">
              <a:extLst>
                <a:ext uri="{FF2B5EF4-FFF2-40B4-BE49-F238E27FC236}">
                  <a16:creationId xmlns:a16="http://schemas.microsoft.com/office/drawing/2014/main" id="{B36C465C-41E9-46ED-A937-AAA34BA2EE35}"/>
                </a:ext>
              </a:extLst>
            </p:cNvPr>
            <p:cNvSpPr>
              <a:spLocks noEditPoints="1"/>
            </p:cNvSpPr>
            <p:nvPr/>
          </p:nvSpPr>
          <p:spPr bwMode="auto">
            <a:xfrm>
              <a:off x="15533688" y="25163463"/>
              <a:ext cx="9148763" cy="4664075"/>
            </a:xfrm>
            <a:custGeom>
              <a:avLst/>
              <a:gdLst>
                <a:gd name="T0" fmla="*/ 3271 w 3929"/>
                <a:gd name="T1" fmla="*/ 435 h 2002"/>
                <a:gd name="T2" fmla="*/ 2346 w 3929"/>
                <a:gd name="T3" fmla="*/ 1296 h 2002"/>
                <a:gd name="T4" fmla="*/ 1775 w 3929"/>
                <a:gd name="T5" fmla="*/ 553 h 2002"/>
                <a:gd name="T6" fmla="*/ 2123 w 3929"/>
                <a:gd name="T7" fmla="*/ 545 h 2002"/>
                <a:gd name="T8" fmla="*/ 2342 w 3929"/>
                <a:gd name="T9" fmla="*/ 210 h 2002"/>
                <a:gd name="T10" fmla="*/ 1633 w 3929"/>
                <a:gd name="T11" fmla="*/ 0 h 2002"/>
                <a:gd name="T12" fmla="*/ 1414 w 3929"/>
                <a:gd name="T13" fmla="*/ 335 h 2002"/>
                <a:gd name="T14" fmla="*/ 51 w 3929"/>
                <a:gd name="T15" fmla="*/ 442 h 2002"/>
                <a:gd name="T16" fmla="*/ 1 w 3929"/>
                <a:gd name="T17" fmla="*/ 497 h 2002"/>
                <a:gd name="T18" fmla="*/ 152 w 3929"/>
                <a:gd name="T19" fmla="*/ 1673 h 2002"/>
                <a:gd name="T20" fmla="*/ 1659 w 3929"/>
                <a:gd name="T21" fmla="*/ 1719 h 2002"/>
                <a:gd name="T22" fmla="*/ 221 w 3929"/>
                <a:gd name="T23" fmla="*/ 1769 h 2002"/>
                <a:gd name="T24" fmla="*/ 2356 w 3929"/>
                <a:gd name="T25" fmla="*/ 1819 h 2002"/>
                <a:gd name="T26" fmla="*/ 2356 w 3929"/>
                <a:gd name="T27" fmla="*/ 1719 h 2002"/>
                <a:gd name="T28" fmla="*/ 2372 w 3929"/>
                <a:gd name="T29" fmla="*/ 1718 h 2002"/>
                <a:gd name="T30" fmla="*/ 2786 w 3929"/>
                <a:gd name="T31" fmla="*/ 1410 h 2002"/>
                <a:gd name="T32" fmla="*/ 3929 w 3929"/>
                <a:gd name="T33" fmla="*/ 2002 h 2002"/>
                <a:gd name="T34" fmla="*/ 3445 w 3929"/>
                <a:gd name="T35" fmla="*/ 435 h 2002"/>
                <a:gd name="T36" fmla="*/ 1560 w 3929"/>
                <a:gd name="T37" fmla="*/ 1455 h 2002"/>
                <a:gd name="T38" fmla="*/ 1210 w 3929"/>
                <a:gd name="T39" fmla="*/ 1487 h 2002"/>
                <a:gd name="T40" fmla="*/ 1060 w 3929"/>
                <a:gd name="T41" fmla="*/ 1573 h 2002"/>
                <a:gd name="T42" fmla="*/ 1724 w 3929"/>
                <a:gd name="T43" fmla="*/ 1105 h 2002"/>
                <a:gd name="T44" fmla="*/ 1717 w 3929"/>
                <a:gd name="T45" fmla="*/ 1358 h 2002"/>
                <a:gd name="T46" fmla="*/ 1459 w 3929"/>
                <a:gd name="T47" fmla="*/ 974 h 2002"/>
                <a:gd name="T48" fmla="*/ 1502 w 3929"/>
                <a:gd name="T49" fmla="*/ 1045 h 2002"/>
                <a:gd name="T50" fmla="*/ 1718 w 3929"/>
                <a:gd name="T51" fmla="*/ 1045 h 2002"/>
                <a:gd name="T52" fmla="*/ 1607 w 3929"/>
                <a:gd name="T53" fmla="*/ 1022 h 2002"/>
                <a:gd name="T54" fmla="*/ 1653 w 3929"/>
                <a:gd name="T55" fmla="*/ 828 h 2002"/>
                <a:gd name="T56" fmla="*/ 1549 w 3929"/>
                <a:gd name="T57" fmla="*/ 963 h 2002"/>
                <a:gd name="T58" fmla="*/ 1332 w 3929"/>
                <a:gd name="T59" fmla="*/ 792 h 2002"/>
                <a:gd name="T60" fmla="*/ 1110 w 3929"/>
                <a:gd name="T61" fmla="*/ 919 h 2002"/>
                <a:gd name="T62" fmla="*/ 1068 w 3929"/>
                <a:gd name="T63" fmla="*/ 776 h 2002"/>
                <a:gd name="T64" fmla="*/ 1035 w 3929"/>
                <a:gd name="T65" fmla="*/ 971 h 2002"/>
                <a:gd name="T66" fmla="*/ 1208 w 3929"/>
                <a:gd name="T67" fmla="*/ 939 h 2002"/>
                <a:gd name="T68" fmla="*/ 1007 w 3929"/>
                <a:gd name="T69" fmla="*/ 1045 h 2002"/>
                <a:gd name="T70" fmla="*/ 1529 w 3929"/>
                <a:gd name="T71" fmla="*/ 542 h 2002"/>
                <a:gd name="T72" fmla="*/ 1543 w 3929"/>
                <a:gd name="T73" fmla="*/ 684 h 2002"/>
                <a:gd name="T74" fmla="*/ 1641 w 3929"/>
                <a:gd name="T75" fmla="*/ 676 h 2002"/>
                <a:gd name="T76" fmla="*/ 1718 w 3929"/>
                <a:gd name="T77" fmla="*/ 1045 h 2002"/>
                <a:gd name="T78" fmla="*/ 1494 w 3929"/>
                <a:gd name="T79" fmla="*/ 210 h 2002"/>
                <a:gd name="T80" fmla="*/ 2123 w 3929"/>
                <a:gd name="T81" fmla="*/ 80 h 2002"/>
                <a:gd name="T82" fmla="*/ 2262 w 3929"/>
                <a:gd name="T83" fmla="*/ 335 h 2002"/>
                <a:gd name="T84" fmla="*/ 1761 w 3929"/>
                <a:gd name="T85" fmla="*/ 465 h 2002"/>
                <a:gd name="T86" fmla="*/ 1587 w 3929"/>
                <a:gd name="T87" fmla="*/ 617 h 2002"/>
                <a:gd name="T88" fmla="*/ 1614 w 3929"/>
                <a:gd name="T89" fmla="*/ 542 h 2002"/>
                <a:gd name="T90" fmla="*/ 1633 w 3929"/>
                <a:gd name="T91" fmla="*/ 465 h 2002"/>
                <a:gd name="T92" fmla="*/ 1610 w 3929"/>
                <a:gd name="T93" fmla="*/ 463 h 2002"/>
                <a:gd name="T94" fmla="*/ 1591 w 3929"/>
                <a:gd name="T95" fmla="*/ 459 h 2002"/>
                <a:gd name="T96" fmla="*/ 1571 w 3929"/>
                <a:gd name="T97" fmla="*/ 451 h 2002"/>
                <a:gd name="T98" fmla="*/ 1555 w 3929"/>
                <a:gd name="T99" fmla="*/ 442 h 2002"/>
                <a:gd name="T100" fmla="*/ 926 w 3929"/>
                <a:gd name="T101" fmla="*/ 458 h 2002"/>
                <a:gd name="T102" fmla="*/ 926 w 3929"/>
                <a:gd name="T103" fmla="*/ 526 h 2002"/>
                <a:gd name="T104" fmla="*/ 926 w 3929"/>
                <a:gd name="T105" fmla="*/ 458 h 2002"/>
                <a:gd name="T106" fmla="*/ 897 w 3929"/>
                <a:gd name="T107" fmla="*/ 542 h 2002"/>
                <a:gd name="T108" fmla="*/ 743 w 3929"/>
                <a:gd name="T109" fmla="*/ 1045 h 2002"/>
                <a:gd name="T110" fmla="*/ 537 w 3929"/>
                <a:gd name="T111" fmla="*/ 896 h 2002"/>
                <a:gd name="T112" fmla="*/ 331 w 3929"/>
                <a:gd name="T113" fmla="*/ 1045 h 2002"/>
                <a:gd name="T114" fmla="*/ 106 w 3929"/>
                <a:gd name="T115" fmla="*/ 542 h 2002"/>
                <a:gd name="T116" fmla="*/ 953 w 3929"/>
                <a:gd name="T117" fmla="*/ 1105 h 2002"/>
                <a:gd name="T118" fmla="*/ 805 w 3929"/>
                <a:gd name="T119" fmla="*/ 1573 h 2002"/>
                <a:gd name="T120" fmla="*/ 601 w 3929"/>
                <a:gd name="T121" fmla="*/ 1440 h 2002"/>
                <a:gd name="T122" fmla="*/ 398 w 3929"/>
                <a:gd name="T123" fmla="*/ 1573 h 2002"/>
                <a:gd name="T124" fmla="*/ 156 w 3929"/>
                <a:gd name="T125" fmla="*/ 1105 h 20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929" h="2002">
                  <a:moveTo>
                    <a:pt x="3445" y="435"/>
                  </a:moveTo>
                  <a:cubicBezTo>
                    <a:pt x="3271" y="435"/>
                    <a:pt x="3271" y="435"/>
                    <a:pt x="3271" y="435"/>
                  </a:cubicBezTo>
                  <a:cubicBezTo>
                    <a:pt x="3120" y="435"/>
                    <a:pt x="2984" y="504"/>
                    <a:pt x="2895" y="613"/>
                  </a:cubicBezTo>
                  <a:cubicBezTo>
                    <a:pt x="2346" y="1296"/>
                    <a:pt x="2346" y="1296"/>
                    <a:pt x="2346" y="1296"/>
                  </a:cubicBezTo>
                  <a:cubicBezTo>
                    <a:pt x="1846" y="1345"/>
                    <a:pt x="1846" y="1345"/>
                    <a:pt x="1846" y="1345"/>
                  </a:cubicBezTo>
                  <a:cubicBezTo>
                    <a:pt x="1775" y="553"/>
                    <a:pt x="1775" y="553"/>
                    <a:pt x="1775" y="553"/>
                  </a:cubicBezTo>
                  <a:cubicBezTo>
                    <a:pt x="1784" y="545"/>
                    <a:pt x="1784" y="545"/>
                    <a:pt x="1784" y="545"/>
                  </a:cubicBezTo>
                  <a:cubicBezTo>
                    <a:pt x="2123" y="545"/>
                    <a:pt x="2123" y="545"/>
                    <a:pt x="2123" y="545"/>
                  </a:cubicBezTo>
                  <a:cubicBezTo>
                    <a:pt x="2243" y="545"/>
                    <a:pt x="2342" y="451"/>
                    <a:pt x="2342" y="335"/>
                  </a:cubicBezTo>
                  <a:cubicBezTo>
                    <a:pt x="2342" y="210"/>
                    <a:pt x="2342" y="210"/>
                    <a:pt x="2342" y="210"/>
                  </a:cubicBezTo>
                  <a:cubicBezTo>
                    <a:pt x="2342" y="94"/>
                    <a:pt x="2243" y="0"/>
                    <a:pt x="2123" y="0"/>
                  </a:cubicBezTo>
                  <a:cubicBezTo>
                    <a:pt x="1633" y="0"/>
                    <a:pt x="1633" y="0"/>
                    <a:pt x="1633" y="0"/>
                  </a:cubicBezTo>
                  <a:cubicBezTo>
                    <a:pt x="1512" y="0"/>
                    <a:pt x="1414" y="94"/>
                    <a:pt x="1414" y="210"/>
                  </a:cubicBezTo>
                  <a:cubicBezTo>
                    <a:pt x="1414" y="335"/>
                    <a:pt x="1414" y="335"/>
                    <a:pt x="1414" y="335"/>
                  </a:cubicBezTo>
                  <a:cubicBezTo>
                    <a:pt x="1414" y="374"/>
                    <a:pt x="1426" y="411"/>
                    <a:pt x="1445" y="442"/>
                  </a:cubicBezTo>
                  <a:cubicBezTo>
                    <a:pt x="51" y="442"/>
                    <a:pt x="51" y="442"/>
                    <a:pt x="51" y="442"/>
                  </a:cubicBezTo>
                  <a:cubicBezTo>
                    <a:pt x="37" y="442"/>
                    <a:pt x="23" y="448"/>
                    <a:pt x="14" y="458"/>
                  </a:cubicBezTo>
                  <a:cubicBezTo>
                    <a:pt x="5" y="469"/>
                    <a:pt x="0" y="483"/>
                    <a:pt x="1" y="497"/>
                  </a:cubicBezTo>
                  <a:cubicBezTo>
                    <a:pt x="102" y="1627"/>
                    <a:pt x="102" y="1627"/>
                    <a:pt x="102" y="1627"/>
                  </a:cubicBezTo>
                  <a:cubicBezTo>
                    <a:pt x="105" y="1653"/>
                    <a:pt x="126" y="1673"/>
                    <a:pt x="152" y="1673"/>
                  </a:cubicBezTo>
                  <a:cubicBezTo>
                    <a:pt x="1590" y="1673"/>
                    <a:pt x="1590" y="1673"/>
                    <a:pt x="1590" y="1673"/>
                  </a:cubicBezTo>
                  <a:cubicBezTo>
                    <a:pt x="1609" y="1693"/>
                    <a:pt x="1632" y="1709"/>
                    <a:pt x="1659" y="1719"/>
                  </a:cubicBezTo>
                  <a:cubicBezTo>
                    <a:pt x="271" y="1719"/>
                    <a:pt x="271" y="1719"/>
                    <a:pt x="271" y="1719"/>
                  </a:cubicBezTo>
                  <a:cubicBezTo>
                    <a:pt x="244" y="1719"/>
                    <a:pt x="221" y="1741"/>
                    <a:pt x="221" y="1769"/>
                  </a:cubicBezTo>
                  <a:cubicBezTo>
                    <a:pt x="221" y="1797"/>
                    <a:pt x="244" y="1819"/>
                    <a:pt x="271" y="1819"/>
                  </a:cubicBezTo>
                  <a:cubicBezTo>
                    <a:pt x="2356" y="1819"/>
                    <a:pt x="2356" y="1819"/>
                    <a:pt x="2356" y="1819"/>
                  </a:cubicBezTo>
                  <a:cubicBezTo>
                    <a:pt x="2384" y="1819"/>
                    <a:pt x="2406" y="1797"/>
                    <a:pt x="2406" y="1769"/>
                  </a:cubicBezTo>
                  <a:cubicBezTo>
                    <a:pt x="2406" y="1741"/>
                    <a:pt x="2384" y="1719"/>
                    <a:pt x="2356" y="1719"/>
                  </a:cubicBezTo>
                  <a:cubicBezTo>
                    <a:pt x="2330" y="1719"/>
                    <a:pt x="2330" y="1719"/>
                    <a:pt x="2330" y="1719"/>
                  </a:cubicBezTo>
                  <a:cubicBezTo>
                    <a:pt x="2372" y="1718"/>
                    <a:pt x="2372" y="1718"/>
                    <a:pt x="2372" y="1718"/>
                  </a:cubicBezTo>
                  <a:cubicBezTo>
                    <a:pt x="2458" y="1717"/>
                    <a:pt x="2541" y="1688"/>
                    <a:pt x="2601" y="1625"/>
                  </a:cubicBezTo>
                  <a:cubicBezTo>
                    <a:pt x="2786" y="1410"/>
                    <a:pt x="2786" y="1410"/>
                    <a:pt x="2786" y="1410"/>
                  </a:cubicBezTo>
                  <a:cubicBezTo>
                    <a:pt x="2786" y="2002"/>
                    <a:pt x="2786" y="2002"/>
                    <a:pt x="2786" y="2002"/>
                  </a:cubicBezTo>
                  <a:cubicBezTo>
                    <a:pt x="3929" y="2002"/>
                    <a:pt x="3929" y="2002"/>
                    <a:pt x="3929" y="2002"/>
                  </a:cubicBezTo>
                  <a:cubicBezTo>
                    <a:pt x="3929" y="919"/>
                    <a:pt x="3929" y="919"/>
                    <a:pt x="3929" y="919"/>
                  </a:cubicBezTo>
                  <a:cubicBezTo>
                    <a:pt x="3929" y="652"/>
                    <a:pt x="3712" y="435"/>
                    <a:pt x="3445" y="435"/>
                  </a:cubicBezTo>
                  <a:close/>
                  <a:moveTo>
                    <a:pt x="1717" y="1358"/>
                  </a:moveTo>
                  <a:cubicBezTo>
                    <a:pt x="1649" y="1360"/>
                    <a:pt x="1591" y="1399"/>
                    <a:pt x="1560" y="1455"/>
                  </a:cubicBezTo>
                  <a:cubicBezTo>
                    <a:pt x="1526" y="1438"/>
                    <a:pt x="1469" y="1427"/>
                    <a:pt x="1401" y="1427"/>
                  </a:cubicBezTo>
                  <a:cubicBezTo>
                    <a:pt x="1297" y="1427"/>
                    <a:pt x="1213" y="1454"/>
                    <a:pt x="1210" y="1487"/>
                  </a:cubicBezTo>
                  <a:cubicBezTo>
                    <a:pt x="1196" y="1573"/>
                    <a:pt x="1196" y="1573"/>
                    <a:pt x="1196" y="1573"/>
                  </a:cubicBezTo>
                  <a:cubicBezTo>
                    <a:pt x="1060" y="1573"/>
                    <a:pt x="1060" y="1573"/>
                    <a:pt x="1060" y="1573"/>
                  </a:cubicBezTo>
                  <a:cubicBezTo>
                    <a:pt x="1013" y="1105"/>
                    <a:pt x="1013" y="1105"/>
                    <a:pt x="1013" y="1105"/>
                  </a:cubicBezTo>
                  <a:cubicBezTo>
                    <a:pt x="1724" y="1105"/>
                    <a:pt x="1724" y="1105"/>
                    <a:pt x="1724" y="1105"/>
                  </a:cubicBezTo>
                  <a:cubicBezTo>
                    <a:pt x="1746" y="1355"/>
                    <a:pt x="1746" y="1355"/>
                    <a:pt x="1746" y="1355"/>
                  </a:cubicBezTo>
                  <a:lnTo>
                    <a:pt x="1717" y="1358"/>
                  </a:lnTo>
                  <a:close/>
                  <a:moveTo>
                    <a:pt x="1456" y="1045"/>
                  </a:moveTo>
                  <a:cubicBezTo>
                    <a:pt x="1459" y="974"/>
                    <a:pt x="1459" y="974"/>
                    <a:pt x="1459" y="974"/>
                  </a:cubicBezTo>
                  <a:cubicBezTo>
                    <a:pt x="1489" y="1028"/>
                    <a:pt x="1489" y="1028"/>
                    <a:pt x="1489" y="1028"/>
                  </a:cubicBezTo>
                  <a:cubicBezTo>
                    <a:pt x="1493" y="1035"/>
                    <a:pt x="1497" y="1040"/>
                    <a:pt x="1502" y="1045"/>
                  </a:cubicBezTo>
                  <a:lnTo>
                    <a:pt x="1456" y="1045"/>
                  </a:lnTo>
                  <a:close/>
                  <a:moveTo>
                    <a:pt x="1718" y="1045"/>
                  </a:moveTo>
                  <a:cubicBezTo>
                    <a:pt x="1591" y="1045"/>
                    <a:pt x="1591" y="1045"/>
                    <a:pt x="1591" y="1045"/>
                  </a:cubicBezTo>
                  <a:cubicBezTo>
                    <a:pt x="1597" y="1039"/>
                    <a:pt x="1603" y="1031"/>
                    <a:pt x="1607" y="1022"/>
                  </a:cubicBezTo>
                  <a:cubicBezTo>
                    <a:pt x="1670" y="875"/>
                    <a:pt x="1670" y="875"/>
                    <a:pt x="1670" y="875"/>
                  </a:cubicBezTo>
                  <a:cubicBezTo>
                    <a:pt x="1679" y="858"/>
                    <a:pt x="1671" y="837"/>
                    <a:pt x="1653" y="828"/>
                  </a:cubicBezTo>
                  <a:cubicBezTo>
                    <a:pt x="1635" y="820"/>
                    <a:pt x="1614" y="828"/>
                    <a:pt x="1606" y="846"/>
                  </a:cubicBezTo>
                  <a:cubicBezTo>
                    <a:pt x="1549" y="963"/>
                    <a:pt x="1549" y="963"/>
                    <a:pt x="1549" y="963"/>
                  </a:cubicBezTo>
                  <a:cubicBezTo>
                    <a:pt x="1549" y="963"/>
                    <a:pt x="1484" y="834"/>
                    <a:pt x="1481" y="831"/>
                  </a:cubicBezTo>
                  <a:cubicBezTo>
                    <a:pt x="1462" y="808"/>
                    <a:pt x="1403" y="792"/>
                    <a:pt x="1332" y="792"/>
                  </a:cubicBezTo>
                  <a:cubicBezTo>
                    <a:pt x="1263" y="792"/>
                    <a:pt x="1205" y="808"/>
                    <a:pt x="1185" y="829"/>
                  </a:cubicBezTo>
                  <a:cubicBezTo>
                    <a:pt x="1185" y="830"/>
                    <a:pt x="1110" y="919"/>
                    <a:pt x="1110" y="919"/>
                  </a:cubicBezTo>
                  <a:cubicBezTo>
                    <a:pt x="1104" y="810"/>
                    <a:pt x="1104" y="810"/>
                    <a:pt x="1104" y="810"/>
                  </a:cubicBezTo>
                  <a:cubicBezTo>
                    <a:pt x="1104" y="791"/>
                    <a:pt x="1087" y="775"/>
                    <a:pt x="1068" y="776"/>
                  </a:cubicBezTo>
                  <a:cubicBezTo>
                    <a:pt x="1048" y="776"/>
                    <a:pt x="1033" y="793"/>
                    <a:pt x="1034" y="812"/>
                  </a:cubicBezTo>
                  <a:cubicBezTo>
                    <a:pt x="1035" y="971"/>
                    <a:pt x="1035" y="971"/>
                    <a:pt x="1035" y="971"/>
                  </a:cubicBezTo>
                  <a:cubicBezTo>
                    <a:pt x="1035" y="1026"/>
                    <a:pt x="1103" y="1053"/>
                    <a:pt x="1141" y="1012"/>
                  </a:cubicBezTo>
                  <a:cubicBezTo>
                    <a:pt x="1208" y="939"/>
                    <a:pt x="1208" y="939"/>
                    <a:pt x="1208" y="939"/>
                  </a:cubicBezTo>
                  <a:cubicBezTo>
                    <a:pt x="1212" y="1045"/>
                    <a:pt x="1212" y="1045"/>
                    <a:pt x="1212" y="1045"/>
                  </a:cubicBezTo>
                  <a:cubicBezTo>
                    <a:pt x="1007" y="1045"/>
                    <a:pt x="1007" y="1045"/>
                    <a:pt x="1007" y="1045"/>
                  </a:cubicBezTo>
                  <a:cubicBezTo>
                    <a:pt x="957" y="542"/>
                    <a:pt x="957" y="542"/>
                    <a:pt x="957" y="542"/>
                  </a:cubicBezTo>
                  <a:cubicBezTo>
                    <a:pt x="1529" y="542"/>
                    <a:pt x="1529" y="542"/>
                    <a:pt x="1529" y="542"/>
                  </a:cubicBezTo>
                  <a:cubicBezTo>
                    <a:pt x="1512" y="590"/>
                    <a:pt x="1512" y="590"/>
                    <a:pt x="1512" y="590"/>
                  </a:cubicBezTo>
                  <a:cubicBezTo>
                    <a:pt x="1500" y="625"/>
                    <a:pt x="1513" y="663"/>
                    <a:pt x="1543" y="684"/>
                  </a:cubicBezTo>
                  <a:cubicBezTo>
                    <a:pt x="1557" y="692"/>
                    <a:pt x="1572" y="697"/>
                    <a:pt x="1587" y="697"/>
                  </a:cubicBezTo>
                  <a:cubicBezTo>
                    <a:pt x="1607" y="697"/>
                    <a:pt x="1626" y="690"/>
                    <a:pt x="1641" y="676"/>
                  </a:cubicBezTo>
                  <a:cubicBezTo>
                    <a:pt x="1682" y="638"/>
                    <a:pt x="1682" y="638"/>
                    <a:pt x="1682" y="638"/>
                  </a:cubicBezTo>
                  <a:lnTo>
                    <a:pt x="1718" y="1045"/>
                  </a:lnTo>
                  <a:close/>
                  <a:moveTo>
                    <a:pt x="1494" y="335"/>
                  </a:moveTo>
                  <a:cubicBezTo>
                    <a:pt x="1494" y="210"/>
                    <a:pt x="1494" y="210"/>
                    <a:pt x="1494" y="210"/>
                  </a:cubicBezTo>
                  <a:cubicBezTo>
                    <a:pt x="1494" y="138"/>
                    <a:pt x="1556" y="80"/>
                    <a:pt x="1633" y="80"/>
                  </a:cubicBezTo>
                  <a:cubicBezTo>
                    <a:pt x="2123" y="80"/>
                    <a:pt x="2123" y="80"/>
                    <a:pt x="2123" y="80"/>
                  </a:cubicBezTo>
                  <a:cubicBezTo>
                    <a:pt x="2199" y="80"/>
                    <a:pt x="2262" y="138"/>
                    <a:pt x="2262" y="210"/>
                  </a:cubicBezTo>
                  <a:cubicBezTo>
                    <a:pt x="2262" y="335"/>
                    <a:pt x="2262" y="335"/>
                    <a:pt x="2262" y="335"/>
                  </a:cubicBezTo>
                  <a:cubicBezTo>
                    <a:pt x="2262" y="407"/>
                    <a:pt x="2199" y="465"/>
                    <a:pt x="2123" y="465"/>
                  </a:cubicBezTo>
                  <a:cubicBezTo>
                    <a:pt x="1761" y="465"/>
                    <a:pt x="1761" y="465"/>
                    <a:pt x="1761" y="465"/>
                  </a:cubicBezTo>
                  <a:cubicBezTo>
                    <a:pt x="1753" y="465"/>
                    <a:pt x="1753" y="465"/>
                    <a:pt x="1753" y="465"/>
                  </a:cubicBezTo>
                  <a:cubicBezTo>
                    <a:pt x="1587" y="617"/>
                    <a:pt x="1587" y="617"/>
                    <a:pt x="1587" y="617"/>
                  </a:cubicBezTo>
                  <a:cubicBezTo>
                    <a:pt x="1614" y="542"/>
                    <a:pt x="1614" y="542"/>
                    <a:pt x="1614" y="542"/>
                  </a:cubicBezTo>
                  <a:cubicBezTo>
                    <a:pt x="1614" y="542"/>
                    <a:pt x="1614" y="542"/>
                    <a:pt x="1614" y="542"/>
                  </a:cubicBezTo>
                  <a:cubicBezTo>
                    <a:pt x="1641" y="465"/>
                    <a:pt x="1641" y="465"/>
                    <a:pt x="1641" y="465"/>
                  </a:cubicBezTo>
                  <a:cubicBezTo>
                    <a:pt x="1633" y="465"/>
                    <a:pt x="1633" y="465"/>
                    <a:pt x="1633" y="465"/>
                  </a:cubicBezTo>
                  <a:cubicBezTo>
                    <a:pt x="1627" y="465"/>
                    <a:pt x="1620" y="464"/>
                    <a:pt x="1614" y="463"/>
                  </a:cubicBezTo>
                  <a:cubicBezTo>
                    <a:pt x="1613" y="463"/>
                    <a:pt x="1611" y="463"/>
                    <a:pt x="1610" y="463"/>
                  </a:cubicBezTo>
                  <a:cubicBezTo>
                    <a:pt x="1603" y="462"/>
                    <a:pt x="1597" y="461"/>
                    <a:pt x="1591" y="459"/>
                  </a:cubicBezTo>
                  <a:cubicBezTo>
                    <a:pt x="1591" y="459"/>
                    <a:pt x="1591" y="459"/>
                    <a:pt x="1591" y="459"/>
                  </a:cubicBezTo>
                  <a:cubicBezTo>
                    <a:pt x="1585" y="457"/>
                    <a:pt x="1580" y="455"/>
                    <a:pt x="1574" y="452"/>
                  </a:cubicBezTo>
                  <a:cubicBezTo>
                    <a:pt x="1573" y="452"/>
                    <a:pt x="1572" y="451"/>
                    <a:pt x="1571" y="451"/>
                  </a:cubicBezTo>
                  <a:cubicBezTo>
                    <a:pt x="1565" y="448"/>
                    <a:pt x="1560" y="445"/>
                    <a:pt x="1555" y="442"/>
                  </a:cubicBezTo>
                  <a:cubicBezTo>
                    <a:pt x="1555" y="442"/>
                    <a:pt x="1555" y="442"/>
                    <a:pt x="1555" y="442"/>
                  </a:cubicBezTo>
                  <a:cubicBezTo>
                    <a:pt x="1518" y="419"/>
                    <a:pt x="1494" y="379"/>
                    <a:pt x="1494" y="335"/>
                  </a:cubicBezTo>
                  <a:close/>
                  <a:moveTo>
                    <a:pt x="926" y="458"/>
                  </a:moveTo>
                  <a:cubicBezTo>
                    <a:pt x="944" y="458"/>
                    <a:pt x="960" y="473"/>
                    <a:pt x="960" y="492"/>
                  </a:cubicBezTo>
                  <a:cubicBezTo>
                    <a:pt x="960" y="511"/>
                    <a:pt x="944" y="526"/>
                    <a:pt x="926" y="526"/>
                  </a:cubicBezTo>
                  <a:cubicBezTo>
                    <a:pt x="907" y="526"/>
                    <a:pt x="891" y="511"/>
                    <a:pt x="891" y="492"/>
                  </a:cubicBezTo>
                  <a:cubicBezTo>
                    <a:pt x="891" y="473"/>
                    <a:pt x="907" y="458"/>
                    <a:pt x="926" y="458"/>
                  </a:cubicBezTo>
                  <a:close/>
                  <a:moveTo>
                    <a:pt x="106" y="542"/>
                  </a:moveTo>
                  <a:cubicBezTo>
                    <a:pt x="897" y="542"/>
                    <a:pt x="897" y="542"/>
                    <a:pt x="897" y="542"/>
                  </a:cubicBezTo>
                  <a:cubicBezTo>
                    <a:pt x="947" y="1045"/>
                    <a:pt x="947" y="1045"/>
                    <a:pt x="947" y="1045"/>
                  </a:cubicBezTo>
                  <a:cubicBezTo>
                    <a:pt x="743" y="1045"/>
                    <a:pt x="743" y="1045"/>
                    <a:pt x="743" y="1045"/>
                  </a:cubicBezTo>
                  <a:cubicBezTo>
                    <a:pt x="729" y="956"/>
                    <a:pt x="729" y="956"/>
                    <a:pt x="729" y="956"/>
                  </a:cubicBezTo>
                  <a:cubicBezTo>
                    <a:pt x="722" y="922"/>
                    <a:pt x="641" y="896"/>
                    <a:pt x="537" y="896"/>
                  </a:cubicBezTo>
                  <a:cubicBezTo>
                    <a:pt x="433" y="896"/>
                    <a:pt x="348" y="923"/>
                    <a:pt x="345" y="956"/>
                  </a:cubicBezTo>
                  <a:cubicBezTo>
                    <a:pt x="331" y="1045"/>
                    <a:pt x="331" y="1045"/>
                    <a:pt x="331" y="1045"/>
                  </a:cubicBezTo>
                  <a:cubicBezTo>
                    <a:pt x="151" y="1045"/>
                    <a:pt x="151" y="1045"/>
                    <a:pt x="151" y="1045"/>
                  </a:cubicBezTo>
                  <a:lnTo>
                    <a:pt x="106" y="542"/>
                  </a:lnTo>
                  <a:close/>
                  <a:moveTo>
                    <a:pt x="156" y="1105"/>
                  </a:moveTo>
                  <a:cubicBezTo>
                    <a:pt x="953" y="1105"/>
                    <a:pt x="953" y="1105"/>
                    <a:pt x="953" y="1105"/>
                  </a:cubicBezTo>
                  <a:cubicBezTo>
                    <a:pt x="1000" y="1573"/>
                    <a:pt x="1000" y="1573"/>
                    <a:pt x="1000" y="1573"/>
                  </a:cubicBezTo>
                  <a:cubicBezTo>
                    <a:pt x="805" y="1573"/>
                    <a:pt x="805" y="1573"/>
                    <a:pt x="805" y="1573"/>
                  </a:cubicBezTo>
                  <a:cubicBezTo>
                    <a:pt x="793" y="1500"/>
                    <a:pt x="793" y="1500"/>
                    <a:pt x="793" y="1500"/>
                  </a:cubicBezTo>
                  <a:cubicBezTo>
                    <a:pt x="786" y="1466"/>
                    <a:pt x="705" y="1440"/>
                    <a:pt x="601" y="1440"/>
                  </a:cubicBezTo>
                  <a:cubicBezTo>
                    <a:pt x="497" y="1440"/>
                    <a:pt x="413" y="1467"/>
                    <a:pt x="410" y="1500"/>
                  </a:cubicBezTo>
                  <a:cubicBezTo>
                    <a:pt x="398" y="1573"/>
                    <a:pt x="398" y="1573"/>
                    <a:pt x="398" y="1573"/>
                  </a:cubicBezTo>
                  <a:cubicBezTo>
                    <a:pt x="198" y="1573"/>
                    <a:pt x="198" y="1573"/>
                    <a:pt x="198" y="1573"/>
                  </a:cubicBezTo>
                  <a:lnTo>
                    <a:pt x="156" y="110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45" name="Freeform 128">
              <a:extLst>
                <a:ext uri="{FF2B5EF4-FFF2-40B4-BE49-F238E27FC236}">
                  <a16:creationId xmlns:a16="http://schemas.microsoft.com/office/drawing/2014/main" id="{2A1989EE-7B92-4918-9344-155C1DAAF54B}"/>
                </a:ext>
              </a:extLst>
            </p:cNvPr>
            <p:cNvSpPr>
              <a:spLocks/>
            </p:cNvSpPr>
            <p:nvPr/>
          </p:nvSpPr>
          <p:spPr bwMode="auto">
            <a:xfrm>
              <a:off x="16538575" y="26717625"/>
              <a:ext cx="488950" cy="488950"/>
            </a:xfrm>
            <a:custGeom>
              <a:avLst/>
              <a:gdLst>
                <a:gd name="T0" fmla="*/ 173 w 210"/>
                <a:gd name="T1" fmla="*/ 173 h 210"/>
                <a:gd name="T2" fmla="*/ 173 w 210"/>
                <a:gd name="T3" fmla="*/ 37 h 210"/>
                <a:gd name="T4" fmla="*/ 37 w 210"/>
                <a:gd name="T5" fmla="*/ 37 h 210"/>
                <a:gd name="T6" fmla="*/ 37 w 210"/>
                <a:gd name="T7" fmla="*/ 173 h 210"/>
                <a:gd name="T8" fmla="*/ 173 w 210"/>
                <a:gd name="T9" fmla="*/ 173 h 210"/>
              </a:gdLst>
              <a:ahLst/>
              <a:cxnLst>
                <a:cxn ang="0">
                  <a:pos x="T0" y="T1"/>
                </a:cxn>
                <a:cxn ang="0">
                  <a:pos x="T2" y="T3"/>
                </a:cxn>
                <a:cxn ang="0">
                  <a:pos x="T4" y="T5"/>
                </a:cxn>
                <a:cxn ang="0">
                  <a:pos x="T6" y="T7"/>
                </a:cxn>
                <a:cxn ang="0">
                  <a:pos x="T8" y="T9"/>
                </a:cxn>
              </a:cxnLst>
              <a:rect l="0" t="0" r="r" b="b"/>
              <a:pathLst>
                <a:path w="210" h="210">
                  <a:moveTo>
                    <a:pt x="173" y="173"/>
                  </a:moveTo>
                  <a:cubicBezTo>
                    <a:pt x="210" y="135"/>
                    <a:pt x="210" y="74"/>
                    <a:pt x="173" y="37"/>
                  </a:cubicBezTo>
                  <a:cubicBezTo>
                    <a:pt x="135" y="0"/>
                    <a:pt x="75" y="0"/>
                    <a:pt x="37" y="37"/>
                  </a:cubicBezTo>
                  <a:cubicBezTo>
                    <a:pt x="0" y="74"/>
                    <a:pt x="0" y="135"/>
                    <a:pt x="37" y="173"/>
                  </a:cubicBezTo>
                  <a:cubicBezTo>
                    <a:pt x="75" y="210"/>
                    <a:pt x="135" y="210"/>
                    <a:pt x="173" y="1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46" name="Freeform 129">
              <a:extLst>
                <a:ext uri="{FF2B5EF4-FFF2-40B4-BE49-F238E27FC236}">
                  <a16:creationId xmlns:a16="http://schemas.microsoft.com/office/drawing/2014/main" id="{0E9F58BF-5AA2-44D7-9A32-11DC873FE962}"/>
                </a:ext>
              </a:extLst>
            </p:cNvPr>
            <p:cNvSpPr>
              <a:spLocks/>
            </p:cNvSpPr>
            <p:nvPr/>
          </p:nvSpPr>
          <p:spPr bwMode="auto">
            <a:xfrm>
              <a:off x="18551525" y="27951113"/>
              <a:ext cx="490538" cy="492125"/>
            </a:xfrm>
            <a:custGeom>
              <a:avLst/>
              <a:gdLst>
                <a:gd name="T0" fmla="*/ 38 w 211"/>
                <a:gd name="T1" fmla="*/ 38 h 211"/>
                <a:gd name="T2" fmla="*/ 38 w 211"/>
                <a:gd name="T3" fmla="*/ 173 h 211"/>
                <a:gd name="T4" fmla="*/ 173 w 211"/>
                <a:gd name="T5" fmla="*/ 173 h 211"/>
                <a:gd name="T6" fmla="*/ 173 w 211"/>
                <a:gd name="T7" fmla="*/ 38 h 211"/>
                <a:gd name="T8" fmla="*/ 38 w 211"/>
                <a:gd name="T9" fmla="*/ 38 h 211"/>
              </a:gdLst>
              <a:ahLst/>
              <a:cxnLst>
                <a:cxn ang="0">
                  <a:pos x="T0" y="T1"/>
                </a:cxn>
                <a:cxn ang="0">
                  <a:pos x="T2" y="T3"/>
                </a:cxn>
                <a:cxn ang="0">
                  <a:pos x="T4" y="T5"/>
                </a:cxn>
                <a:cxn ang="0">
                  <a:pos x="T6" y="T7"/>
                </a:cxn>
                <a:cxn ang="0">
                  <a:pos x="T8" y="T9"/>
                </a:cxn>
              </a:cxnLst>
              <a:rect l="0" t="0" r="r" b="b"/>
              <a:pathLst>
                <a:path w="211" h="211">
                  <a:moveTo>
                    <a:pt x="38" y="38"/>
                  </a:moveTo>
                  <a:cubicBezTo>
                    <a:pt x="0" y="75"/>
                    <a:pt x="0" y="136"/>
                    <a:pt x="38" y="173"/>
                  </a:cubicBezTo>
                  <a:cubicBezTo>
                    <a:pt x="75" y="211"/>
                    <a:pt x="136" y="211"/>
                    <a:pt x="173" y="173"/>
                  </a:cubicBezTo>
                  <a:cubicBezTo>
                    <a:pt x="211" y="136"/>
                    <a:pt x="211" y="75"/>
                    <a:pt x="173" y="38"/>
                  </a:cubicBezTo>
                  <a:cubicBezTo>
                    <a:pt x="136" y="0"/>
                    <a:pt x="75" y="0"/>
                    <a:pt x="38" y="3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47" name="Freeform 130">
              <a:extLst>
                <a:ext uri="{FF2B5EF4-FFF2-40B4-BE49-F238E27FC236}">
                  <a16:creationId xmlns:a16="http://schemas.microsoft.com/office/drawing/2014/main" id="{51DAA77B-DCD5-406A-9685-37BF2C2019AE}"/>
                </a:ext>
              </a:extLst>
            </p:cNvPr>
            <p:cNvSpPr>
              <a:spLocks/>
            </p:cNvSpPr>
            <p:nvPr/>
          </p:nvSpPr>
          <p:spPr bwMode="auto">
            <a:xfrm>
              <a:off x="16687800" y="27981275"/>
              <a:ext cx="488950" cy="492125"/>
            </a:xfrm>
            <a:custGeom>
              <a:avLst/>
              <a:gdLst>
                <a:gd name="T0" fmla="*/ 173 w 210"/>
                <a:gd name="T1" fmla="*/ 173 h 211"/>
                <a:gd name="T2" fmla="*/ 173 w 210"/>
                <a:gd name="T3" fmla="*/ 38 h 211"/>
                <a:gd name="T4" fmla="*/ 37 w 210"/>
                <a:gd name="T5" fmla="*/ 38 h 211"/>
                <a:gd name="T6" fmla="*/ 37 w 210"/>
                <a:gd name="T7" fmla="*/ 173 h 211"/>
                <a:gd name="T8" fmla="*/ 173 w 210"/>
                <a:gd name="T9" fmla="*/ 173 h 211"/>
              </a:gdLst>
              <a:ahLst/>
              <a:cxnLst>
                <a:cxn ang="0">
                  <a:pos x="T0" y="T1"/>
                </a:cxn>
                <a:cxn ang="0">
                  <a:pos x="T2" y="T3"/>
                </a:cxn>
                <a:cxn ang="0">
                  <a:pos x="T4" y="T5"/>
                </a:cxn>
                <a:cxn ang="0">
                  <a:pos x="T6" y="T7"/>
                </a:cxn>
                <a:cxn ang="0">
                  <a:pos x="T8" y="T9"/>
                </a:cxn>
              </a:cxnLst>
              <a:rect l="0" t="0" r="r" b="b"/>
              <a:pathLst>
                <a:path w="210" h="211">
                  <a:moveTo>
                    <a:pt x="173" y="173"/>
                  </a:moveTo>
                  <a:cubicBezTo>
                    <a:pt x="210" y="136"/>
                    <a:pt x="210" y="75"/>
                    <a:pt x="173" y="38"/>
                  </a:cubicBezTo>
                  <a:cubicBezTo>
                    <a:pt x="136" y="0"/>
                    <a:pt x="75" y="0"/>
                    <a:pt x="37" y="38"/>
                  </a:cubicBezTo>
                  <a:cubicBezTo>
                    <a:pt x="0" y="75"/>
                    <a:pt x="0" y="136"/>
                    <a:pt x="37" y="173"/>
                  </a:cubicBezTo>
                  <a:cubicBezTo>
                    <a:pt x="75" y="211"/>
                    <a:pt x="136" y="211"/>
                    <a:pt x="173" y="173"/>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sp>
          <p:nvSpPr>
            <p:cNvPr id="348" name="Oval 131">
              <a:extLst>
                <a:ext uri="{FF2B5EF4-FFF2-40B4-BE49-F238E27FC236}">
                  <a16:creationId xmlns:a16="http://schemas.microsoft.com/office/drawing/2014/main" id="{2A13C6BE-5D21-422A-9904-871BB9C105BF}"/>
                </a:ext>
              </a:extLst>
            </p:cNvPr>
            <p:cNvSpPr>
              <a:spLocks noChangeArrowheads="1"/>
            </p:cNvSpPr>
            <p:nvPr/>
          </p:nvSpPr>
          <p:spPr bwMode="auto">
            <a:xfrm>
              <a:off x="18407063" y="26519188"/>
              <a:ext cx="436563" cy="438150"/>
            </a:xfrm>
            <a:prstGeom prst="ellipse">
              <a:avLst/>
            </a:pr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ja-JP" altLang="en-US">
                <a:latin typeface="Meiryo UI" panose="020B0604030504040204" pitchFamily="50" charset="-128"/>
                <a:ea typeface="Meiryo UI" panose="020B0604030504040204" pitchFamily="50" charset="-128"/>
              </a:endParaRPr>
            </a:p>
          </p:txBody>
        </p:sp>
      </p:grpSp>
      <p:sp>
        <p:nvSpPr>
          <p:cNvPr id="367" name="テキスト ボックス 366">
            <a:extLst>
              <a:ext uri="{FF2B5EF4-FFF2-40B4-BE49-F238E27FC236}">
                <a16:creationId xmlns:a16="http://schemas.microsoft.com/office/drawing/2014/main" id="{B7F17B8A-578A-4AE3-870C-6674C4BE31C2}"/>
              </a:ext>
            </a:extLst>
          </p:cNvPr>
          <p:cNvSpPr txBox="1"/>
          <p:nvPr/>
        </p:nvSpPr>
        <p:spPr>
          <a:xfrm>
            <a:off x="3439353" y="6104018"/>
            <a:ext cx="680411" cy="386607"/>
          </a:xfrm>
          <a:prstGeom prst="rect">
            <a:avLst/>
          </a:prstGeom>
          <a:noFill/>
        </p:spPr>
        <p:txBody>
          <a:bodyPr wrap="square" lIns="179285" tIns="143428" rIns="179285" bIns="143428" rtlCol="0">
            <a:spAutoFit/>
          </a:bodyPr>
          <a:lstStyle/>
          <a:p>
            <a:pPr defTabSz="914344">
              <a:lnSpc>
                <a:spcPct val="90000"/>
              </a:lnSpc>
              <a:spcAft>
                <a:spcPts val="588"/>
              </a:spcAft>
              <a:defRPr/>
            </a:pPr>
            <a:r>
              <a:rPr kumimoji="1" lang="ja-JP" altLang="en-US" sz="700" u="sng" dirty="0">
                <a:solidFill>
                  <a:prstClr val="black"/>
                </a:solidFill>
                <a:latin typeface="Meiryo UI" panose="020B0604030504040204" pitchFamily="50" charset="-128"/>
                <a:ea typeface="Meiryo UI" panose="020B0604030504040204" pitchFamily="50" charset="-128"/>
              </a:rPr>
              <a:t>自宅</a:t>
            </a:r>
          </a:p>
        </p:txBody>
      </p:sp>
      <p:sp>
        <p:nvSpPr>
          <p:cNvPr id="369" name="角丸四角形 368"/>
          <p:cNvSpPr/>
          <p:nvPr/>
        </p:nvSpPr>
        <p:spPr>
          <a:xfrm>
            <a:off x="6494259" y="2684744"/>
            <a:ext cx="674687" cy="1251451"/>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1100" b="1" dirty="0">
                <a:latin typeface="Meiryo UI" panose="020B0604030504040204" pitchFamily="50" charset="-128"/>
                <a:ea typeface="Meiryo UI" panose="020B0604030504040204" pitchFamily="50" charset="-128"/>
              </a:rPr>
              <a:t>職場でなくても</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情報共有が</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容易！</a:t>
            </a:r>
          </a:p>
        </p:txBody>
      </p:sp>
      <p:sp>
        <p:nvSpPr>
          <p:cNvPr id="371" name="角丸四角形 370"/>
          <p:cNvSpPr/>
          <p:nvPr/>
        </p:nvSpPr>
        <p:spPr>
          <a:xfrm>
            <a:off x="6486143" y="5678483"/>
            <a:ext cx="679341" cy="1157335"/>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1100" b="1" dirty="0">
                <a:latin typeface="Meiryo UI" panose="020B0604030504040204" pitchFamily="50" charset="-128"/>
                <a:ea typeface="Meiryo UI" panose="020B0604030504040204" pitchFamily="50" charset="-128"/>
              </a:rPr>
              <a:t>働き方に対する　　　</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職員の</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意識改革！</a:t>
            </a:r>
          </a:p>
        </p:txBody>
      </p:sp>
      <p:sp>
        <p:nvSpPr>
          <p:cNvPr id="317" name="角丸四角形 316"/>
          <p:cNvSpPr/>
          <p:nvPr/>
        </p:nvSpPr>
        <p:spPr>
          <a:xfrm>
            <a:off x="6495983" y="1215757"/>
            <a:ext cx="666269" cy="1251451"/>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1100" b="1" dirty="0">
                <a:latin typeface="Meiryo UI" panose="020B0604030504040204" pitchFamily="50" charset="-128"/>
                <a:ea typeface="Meiryo UI" panose="020B0604030504040204" pitchFamily="50" charset="-128"/>
              </a:rPr>
              <a:t>どこでも職場と</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同様の業務が</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可能！</a:t>
            </a:r>
          </a:p>
        </p:txBody>
      </p:sp>
      <p:sp>
        <p:nvSpPr>
          <p:cNvPr id="325" name="角丸四角形 324"/>
          <p:cNvSpPr/>
          <p:nvPr/>
        </p:nvSpPr>
        <p:spPr>
          <a:xfrm>
            <a:off x="6484385" y="4144498"/>
            <a:ext cx="679341" cy="1325682"/>
          </a:xfrm>
          <a:prstGeom prst="round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10800000" scaled="1"/>
            <a:tileRect/>
          </a:gradFill>
          <a:ln>
            <a:solidFill>
              <a:srgbClr val="FF0000"/>
            </a:solidFill>
          </a:ln>
        </p:spPr>
        <p:style>
          <a:lnRef idx="2">
            <a:schemeClr val="accent6"/>
          </a:lnRef>
          <a:fillRef idx="1">
            <a:schemeClr val="lt1"/>
          </a:fillRef>
          <a:effectRef idx="0">
            <a:schemeClr val="accent6"/>
          </a:effectRef>
          <a:fontRef idx="minor">
            <a:schemeClr val="dk1"/>
          </a:fontRef>
        </p:style>
        <p:txBody>
          <a:bodyPr vert="eaVert" rtlCol="0" anchor="ctr"/>
          <a:lstStyle/>
          <a:p>
            <a:r>
              <a:rPr kumimoji="1" lang="ja-JP" altLang="en-US" sz="1100" b="1" dirty="0">
                <a:latin typeface="Meiryo UI" panose="020B0604030504040204" pitchFamily="50" charset="-128"/>
                <a:ea typeface="Meiryo UI" panose="020B0604030504040204" pitchFamily="50" charset="-128"/>
              </a:rPr>
              <a:t>会議や</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ヒアリングでの</a:t>
            </a:r>
            <a:endParaRPr kumimoji="1" lang="en-US" altLang="ja-JP" sz="1100" b="1" dirty="0">
              <a:latin typeface="Meiryo UI" panose="020B0604030504040204" pitchFamily="50" charset="-128"/>
              <a:ea typeface="Meiryo UI" panose="020B0604030504040204" pitchFamily="50" charset="-128"/>
            </a:endParaRPr>
          </a:p>
          <a:p>
            <a:r>
              <a:rPr kumimoji="1" lang="ja-JP" altLang="en-US" sz="1100" b="1" dirty="0">
                <a:latin typeface="Meiryo UI" panose="020B0604030504040204" pitchFamily="50" charset="-128"/>
                <a:ea typeface="Meiryo UI" panose="020B0604030504040204" pitchFamily="50" charset="-128"/>
              </a:rPr>
              <a:t>       出張が不要！</a:t>
            </a:r>
          </a:p>
        </p:txBody>
      </p:sp>
      <p:sp>
        <p:nvSpPr>
          <p:cNvPr id="326" name="正方形/長方形 325"/>
          <p:cNvSpPr/>
          <p:nvPr/>
        </p:nvSpPr>
        <p:spPr>
          <a:xfrm>
            <a:off x="8783784" y="6511638"/>
            <a:ext cx="415636" cy="40178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latin typeface="Meiryo UI" panose="020B0604030504040204" pitchFamily="50" charset="-128"/>
                <a:ea typeface="Meiryo UI" panose="020B0604030504040204" pitchFamily="50" charset="-128"/>
              </a:rPr>
              <a:t>4</a:t>
            </a:r>
            <a:endParaRPr kumimoji="1" lang="ja-JP" altLang="en-US" sz="1200" dirty="0">
              <a:solidFill>
                <a:schemeClr val="tx1"/>
              </a:solidFill>
              <a:latin typeface="Meiryo UI" panose="020B0604030504040204" pitchFamily="50" charset="-128"/>
              <a:ea typeface="Meiryo UI" panose="020B0604030504040204" pitchFamily="50" charset="-128"/>
            </a:endParaRPr>
          </a:p>
        </p:txBody>
      </p:sp>
      <p:sp>
        <p:nvSpPr>
          <p:cNvPr id="3" name="テキスト ボックス 2"/>
          <p:cNvSpPr txBox="1"/>
          <p:nvPr/>
        </p:nvSpPr>
        <p:spPr>
          <a:xfrm>
            <a:off x="-56521" y="800352"/>
            <a:ext cx="1197784" cy="246221"/>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（例）</a:t>
            </a:r>
          </a:p>
        </p:txBody>
      </p:sp>
      <p:sp>
        <p:nvSpPr>
          <p:cNvPr id="327" name="テキスト ボックス 326"/>
          <p:cNvSpPr txBox="1"/>
          <p:nvPr/>
        </p:nvSpPr>
        <p:spPr>
          <a:xfrm>
            <a:off x="2752049" y="790925"/>
            <a:ext cx="1197784" cy="246221"/>
          </a:xfrm>
          <a:prstGeom prst="rect">
            <a:avLst/>
          </a:prstGeom>
          <a:noFill/>
        </p:spPr>
        <p:txBody>
          <a:bodyPr wrap="square" rtlCol="0">
            <a:spAutoFit/>
          </a:bodyPr>
          <a:lstStyle/>
          <a:p>
            <a:r>
              <a:rPr kumimoji="1" lang="ja-JP" altLang="en-US" sz="1000" dirty="0">
                <a:latin typeface="HG丸ｺﾞｼｯｸM-PRO" panose="020F0600000000000000" pitchFamily="50" charset="-128"/>
                <a:ea typeface="HG丸ｺﾞｼｯｸM-PRO" panose="020F0600000000000000" pitchFamily="50" charset="-128"/>
              </a:rPr>
              <a:t>（イメージ）</a:t>
            </a:r>
          </a:p>
        </p:txBody>
      </p:sp>
      <p:sp>
        <p:nvSpPr>
          <p:cNvPr id="328" name="正方形/長方形 327"/>
          <p:cNvSpPr/>
          <p:nvPr/>
        </p:nvSpPr>
        <p:spPr>
          <a:xfrm>
            <a:off x="5987947" y="2999484"/>
            <a:ext cx="404693" cy="164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30" dirty="0">
                <a:solidFill>
                  <a:schemeClr val="tx1"/>
                </a:solidFill>
                <a:latin typeface="Meiryo UI" panose="020B0604030504040204" pitchFamily="50" charset="-128"/>
                <a:ea typeface="Meiryo UI" panose="020B0604030504040204" pitchFamily="50" charset="-128"/>
              </a:rPr>
              <a:t>（</a:t>
            </a:r>
            <a:r>
              <a:rPr lang="en-US" altLang="ja-JP" sz="830" dirty="0">
                <a:solidFill>
                  <a:schemeClr val="tx1"/>
                </a:solidFill>
                <a:latin typeface="Meiryo UI" panose="020B0604030504040204" pitchFamily="50" charset="-128"/>
                <a:ea typeface="Meiryo UI" panose="020B0604030504040204" pitchFamily="50" charset="-128"/>
              </a:rPr>
              <a:t>P15</a:t>
            </a:r>
            <a:r>
              <a:rPr lang="ja-JP" altLang="en-US" sz="830" dirty="0">
                <a:solidFill>
                  <a:schemeClr val="tx1"/>
                </a:solidFill>
                <a:latin typeface="Meiryo UI" panose="020B0604030504040204" pitchFamily="50" charset="-128"/>
                <a:ea typeface="Meiryo UI" panose="020B0604030504040204" pitchFamily="50" charset="-128"/>
              </a:rPr>
              <a:t>）</a:t>
            </a:r>
            <a:endParaRPr kumimoji="1" lang="ja-JP" altLang="en-US" sz="830" dirty="0">
              <a:solidFill>
                <a:schemeClr val="tx1"/>
              </a:solidFill>
              <a:latin typeface="Meiryo UI" panose="020B0604030504040204" pitchFamily="50" charset="-128"/>
              <a:ea typeface="Meiryo UI" panose="020B0604030504040204" pitchFamily="50" charset="-128"/>
            </a:endParaRPr>
          </a:p>
        </p:txBody>
      </p:sp>
      <p:sp>
        <p:nvSpPr>
          <p:cNvPr id="329" name="正方形/長方形 328"/>
          <p:cNvSpPr/>
          <p:nvPr/>
        </p:nvSpPr>
        <p:spPr>
          <a:xfrm>
            <a:off x="5617549" y="6174883"/>
            <a:ext cx="769335" cy="15367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30" dirty="0">
                <a:solidFill>
                  <a:schemeClr val="tx1"/>
                </a:solidFill>
                <a:latin typeface="Meiryo UI" panose="020B0604030504040204" pitchFamily="50" charset="-128"/>
                <a:ea typeface="Meiryo UI" panose="020B0604030504040204" pitchFamily="50" charset="-128"/>
              </a:rPr>
              <a:t>（</a:t>
            </a:r>
            <a:r>
              <a:rPr lang="en-US" altLang="ja-JP" sz="830" dirty="0">
                <a:solidFill>
                  <a:schemeClr val="tx1"/>
                </a:solidFill>
                <a:latin typeface="Meiryo UI" panose="020B0604030504040204" pitchFamily="50" charset="-128"/>
                <a:ea typeface="Meiryo UI" panose="020B0604030504040204" pitchFamily="50" charset="-128"/>
              </a:rPr>
              <a:t>P11,13,26</a:t>
            </a:r>
            <a:r>
              <a:rPr lang="ja-JP" altLang="en-US" sz="830" dirty="0">
                <a:solidFill>
                  <a:schemeClr val="tx1"/>
                </a:solidFill>
                <a:latin typeface="Meiryo UI" panose="020B0604030504040204" pitchFamily="50" charset="-128"/>
                <a:ea typeface="Meiryo UI" panose="020B0604030504040204" pitchFamily="50" charset="-128"/>
              </a:rPr>
              <a:t>）</a:t>
            </a:r>
            <a:endParaRPr kumimoji="1" lang="ja-JP" altLang="en-US" sz="830" dirty="0">
              <a:solidFill>
                <a:schemeClr val="tx1"/>
              </a:solidFill>
              <a:latin typeface="Meiryo UI" panose="020B0604030504040204" pitchFamily="50" charset="-128"/>
              <a:ea typeface="Meiryo UI" panose="020B0604030504040204" pitchFamily="50" charset="-128"/>
            </a:endParaRPr>
          </a:p>
        </p:txBody>
      </p:sp>
      <p:sp>
        <p:nvSpPr>
          <p:cNvPr id="330" name="正方形/長方形 329"/>
          <p:cNvSpPr/>
          <p:nvPr/>
        </p:nvSpPr>
        <p:spPr>
          <a:xfrm>
            <a:off x="5973329" y="6589811"/>
            <a:ext cx="404693" cy="1645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30" dirty="0">
                <a:solidFill>
                  <a:schemeClr val="tx1"/>
                </a:solidFill>
                <a:latin typeface="Meiryo UI" panose="020B0604030504040204" pitchFamily="50" charset="-128"/>
                <a:ea typeface="Meiryo UI" panose="020B0604030504040204" pitchFamily="50" charset="-128"/>
              </a:rPr>
              <a:t>（</a:t>
            </a:r>
            <a:r>
              <a:rPr lang="en-US" altLang="ja-JP" sz="830" dirty="0">
                <a:solidFill>
                  <a:schemeClr val="tx1"/>
                </a:solidFill>
                <a:latin typeface="Meiryo UI" panose="020B0604030504040204" pitchFamily="50" charset="-128"/>
                <a:ea typeface="Meiryo UI" panose="020B0604030504040204" pitchFamily="50" charset="-128"/>
              </a:rPr>
              <a:t>P11</a:t>
            </a:r>
            <a:r>
              <a:rPr lang="ja-JP" altLang="en-US" sz="830" dirty="0">
                <a:solidFill>
                  <a:schemeClr val="tx1"/>
                </a:solidFill>
                <a:latin typeface="Meiryo UI" panose="020B0604030504040204" pitchFamily="50" charset="-128"/>
                <a:ea typeface="Meiryo UI" panose="020B0604030504040204" pitchFamily="50" charset="-128"/>
              </a:rPr>
              <a:t>）</a:t>
            </a:r>
            <a:endParaRPr kumimoji="1" lang="ja-JP" altLang="en-US" sz="83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990403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28650" y="2444648"/>
            <a:ext cx="7886700" cy="1325563"/>
          </a:xfrm>
        </p:spPr>
        <p:txBody>
          <a:bodyPr/>
          <a:lstStyle/>
          <a:p>
            <a:pPr algn="ct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具体的な取組み</a:t>
            </a:r>
            <a:r>
              <a:rPr kumimoji="1" lang="en-US" altLang="ja-JP" dirty="0">
                <a:latin typeface="Meiryo UI" panose="020B0604030504040204" pitchFamily="50" charset="-128"/>
                <a:ea typeface="Meiryo UI" panose="020B0604030504040204" pitchFamily="50" charset="-128"/>
              </a:rPr>
              <a:t>】</a:t>
            </a:r>
            <a:endParaRPr kumimoji="1" lang="ja-JP" altLang="en-US"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2977349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p:cNvSpPr/>
          <p:nvPr/>
        </p:nvSpPr>
        <p:spPr>
          <a:xfrm>
            <a:off x="62113" y="419737"/>
            <a:ext cx="8962626"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r>
              <a:rPr lang="ja-JP" altLang="en-US" sz="2400" b="1" dirty="0">
                <a:latin typeface="+mn-ea"/>
              </a:rPr>
              <a:t>パソコン一斉</a:t>
            </a:r>
            <a:r>
              <a:rPr lang="ja-JP" altLang="en-US" sz="2400" b="1" dirty="0">
                <a:solidFill>
                  <a:schemeClr val="bg1"/>
                </a:solidFill>
                <a:latin typeface="+mn-ea"/>
              </a:rPr>
              <a:t>シャットダウンシステムの構築</a:t>
            </a:r>
            <a:endParaRPr lang="ja-JP" altLang="ja-JP" sz="2400" dirty="0">
              <a:solidFill>
                <a:schemeClr val="bg1"/>
              </a:solidFill>
              <a:latin typeface="+mn-ea"/>
            </a:endParaRPr>
          </a:p>
        </p:txBody>
      </p:sp>
      <p:sp>
        <p:nvSpPr>
          <p:cNvPr id="4098" name="Oval 4"/>
          <p:cNvSpPr>
            <a:spLocks noChangeArrowheads="1"/>
          </p:cNvSpPr>
          <p:nvPr/>
        </p:nvSpPr>
        <p:spPr bwMode="auto">
          <a:xfrm>
            <a:off x="0" y="1145166"/>
            <a:ext cx="9024739" cy="681525"/>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a:p>
        </p:txBody>
      </p:sp>
      <p:sp>
        <p:nvSpPr>
          <p:cNvPr id="4099" name="Text Box 5"/>
          <p:cNvSpPr txBox="1">
            <a:spLocks noChangeArrowheads="1"/>
          </p:cNvSpPr>
          <p:nvPr/>
        </p:nvSpPr>
        <p:spPr bwMode="auto">
          <a:xfrm>
            <a:off x="75761" y="1198511"/>
            <a:ext cx="8653162"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kumimoji="0" lang="ja-JP" altLang="en-US" sz="1800" b="1" dirty="0">
                <a:latin typeface="HG丸ｺﾞｼｯｸM-PRO" panose="020F0600000000000000" pitchFamily="50" charset="-128"/>
                <a:ea typeface="HG丸ｺﾞｼｯｸM-PRO" panose="020F0600000000000000" pitchFamily="50" charset="-128"/>
              </a:rPr>
              <a:t>仕事のオンとオフのメリハリをつけるなど、無駄な仕事を見直し</a:t>
            </a:r>
            <a:br>
              <a:rPr kumimoji="0" lang="en-US" altLang="ja-JP" sz="1800" b="1" dirty="0">
                <a:latin typeface="HG丸ｺﾞｼｯｸM-PRO" panose="020F0600000000000000" pitchFamily="50" charset="-128"/>
                <a:ea typeface="HG丸ｺﾞｼｯｸM-PRO" panose="020F0600000000000000" pitchFamily="50" charset="-128"/>
              </a:rPr>
            </a:br>
            <a:r>
              <a:rPr kumimoji="0" lang="ja-JP" altLang="en-US" sz="1800" b="1" dirty="0">
                <a:latin typeface="HG丸ｺﾞｼｯｸM-PRO" panose="020F0600000000000000" pitchFamily="50" charset="-128"/>
                <a:ea typeface="HG丸ｺﾞｼｯｸM-PRO" panose="020F0600000000000000" pitchFamily="50" charset="-128"/>
              </a:rPr>
              <a:t>効率的な業務執行</a:t>
            </a:r>
            <a:r>
              <a:rPr lang="ja-JP" altLang="en-US" sz="1800" b="1" dirty="0">
                <a:latin typeface="HG丸ｺﾞｼｯｸM-PRO" panose="020F0600000000000000" pitchFamily="50" charset="-128"/>
                <a:ea typeface="HG丸ｺﾞｼｯｸM-PRO" panose="020F0600000000000000" pitchFamily="50" charset="-128"/>
              </a:rPr>
              <a:t>を図る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ea typeface="HG丸ｺﾞｼｯｸM-PRO" panose="020F0600000000000000" pitchFamily="50" charset="-128"/>
              </a:rPr>
              <a:t>組織風土改革～職員の意識改革～</a:t>
            </a:r>
            <a:endParaRPr lang="ja-JP" altLang="en-US" sz="2600" b="1" dirty="0">
              <a:latin typeface="HG丸ｺﾞｼｯｸM-PRO" panose="020F0600000000000000" pitchFamily="50" charset="-128"/>
              <a:ea typeface="HG丸ｺﾞｼｯｸM-PRO" panose="020F0600000000000000" pitchFamily="50" charset="-128"/>
            </a:endParaRPr>
          </a:p>
        </p:txBody>
      </p:sp>
      <p:sp>
        <p:nvSpPr>
          <p:cNvPr id="13" name="AutoShape 6"/>
          <p:cNvSpPr>
            <a:spLocks noChangeArrowheads="1"/>
          </p:cNvSpPr>
          <p:nvPr/>
        </p:nvSpPr>
        <p:spPr bwMode="auto">
          <a:xfrm>
            <a:off x="62113" y="1912353"/>
            <a:ext cx="8929203" cy="1643635"/>
          </a:xfrm>
          <a:prstGeom prst="roundRect">
            <a:avLst>
              <a:gd name="adj" fmla="val 3331"/>
            </a:avLst>
          </a:prstGeom>
          <a:solidFill>
            <a:srgbClr val="CCFFFF"/>
          </a:solidFill>
          <a:ln w="25400">
            <a:solidFill>
              <a:schemeClr val="accent1">
                <a:lumMod val="50000"/>
              </a:schemeClr>
            </a:solidFill>
            <a:round/>
            <a:headEnd/>
            <a:tailEnd/>
          </a:ln>
          <a:effectLst/>
        </p:spPr>
        <p:txBody>
          <a:bodyPr lIns="0" tIns="0" rIns="0" b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FontTx/>
              <a:buNone/>
              <a:defRPr/>
            </a:pPr>
            <a:r>
              <a:rPr lang="ja-JP" altLang="en-US" sz="1800" b="1" dirty="0">
                <a:latin typeface="HG丸ｺﾞｼｯｸM-PRO" panose="020F0600000000000000" pitchFamily="50" charset="-128"/>
                <a:ea typeface="HG丸ｺﾞｼｯｸM-PRO" panose="020F0600000000000000" pitchFamily="50" charset="-128"/>
                <a:cs typeface="Meiryo UI" panose="020B0604030504040204" pitchFamily="50" charset="-128"/>
              </a:rPr>
              <a:t>■ 概要</a:t>
            </a:r>
            <a:endParaRPr lang="en-US" altLang="ja-JP" sz="18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目的</a:t>
            </a:r>
            <a:endParaRPr lang="en-US" altLang="ja-JP" sz="16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時間外勤務縮減と職員のさらなる意識改革</a:t>
            </a: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内容</a:t>
            </a:r>
          </a:p>
          <a:p>
            <a:pPr lvl="1" eaLnBrk="1" hangingPunct="1">
              <a:spcBef>
                <a:spcPct val="5000"/>
              </a:spcBef>
              <a:buFontTx/>
              <a:buNone/>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原則、勤務時間終了</a:t>
            </a:r>
            <a:r>
              <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rPr>
              <a:t>30</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分後に職員端末機を自動的にシャットダウン</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　　　（時間外勤務申請により事前解除可能）</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8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sp>
        <p:nvSpPr>
          <p:cNvPr id="3" name="テキスト ボックス 2"/>
          <p:cNvSpPr txBox="1"/>
          <p:nvPr/>
        </p:nvSpPr>
        <p:spPr>
          <a:xfrm>
            <a:off x="4001277" y="2150091"/>
            <a:ext cx="5061783" cy="597087"/>
          </a:xfrm>
          <a:prstGeom prst="rect">
            <a:avLst/>
          </a:prstGeom>
          <a:noFill/>
        </p:spPr>
        <p:txBody>
          <a:bodyPr wrap="square" rtlCol="0">
            <a:spAutoFit/>
          </a:bodyPr>
          <a:lstStyle/>
          <a:p>
            <a:pPr lvl="1">
              <a:spcBef>
                <a:spcPct val="5000"/>
              </a:spcBef>
              <a:defRPr/>
            </a:pPr>
            <a:r>
              <a:rPr lang="ja-JP" altLang="en-US" sz="16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対象</a:t>
            </a:r>
          </a:p>
          <a:p>
            <a:pPr lvl="1">
              <a:spcBef>
                <a:spcPct val="5000"/>
              </a:spcBef>
              <a:defRPr/>
            </a:pPr>
            <a:r>
              <a:rPr lang="ja-JP" altLang="en-US" sz="1600"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ja-JP" altLang="en-US" sz="1500" dirty="0">
                <a:latin typeface="HG丸ｺﾞｼｯｸM-PRO" panose="020F0600000000000000" pitchFamily="50" charset="-128"/>
                <a:ea typeface="HG丸ｺﾞｼｯｸM-PRO" panose="020F0600000000000000" pitchFamily="50" charset="-128"/>
                <a:cs typeface="Meiryo UI" panose="020B0604030504040204" pitchFamily="50" charset="-128"/>
              </a:rPr>
              <a:t>管理職以外の全職員（府立学校・警察を除く）</a:t>
            </a:r>
            <a:endParaRPr lang="en-US" altLang="ja-JP" sz="1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32" name="グループ化 31"/>
          <p:cNvGrpSpPr/>
          <p:nvPr/>
        </p:nvGrpSpPr>
        <p:grpSpPr>
          <a:xfrm>
            <a:off x="141192" y="3636664"/>
            <a:ext cx="8742349" cy="2502404"/>
            <a:chOff x="666021" y="2331577"/>
            <a:chExt cx="11262626" cy="3290847"/>
          </a:xfrm>
        </p:grpSpPr>
        <p:sp>
          <p:nvSpPr>
            <p:cNvPr id="33" name="テキスト ボックス 32"/>
            <p:cNvSpPr txBox="1"/>
            <p:nvPr/>
          </p:nvSpPr>
          <p:spPr>
            <a:xfrm>
              <a:off x="666021" y="4886324"/>
              <a:ext cx="11262626" cy="736100"/>
            </a:xfrm>
            <a:prstGeom prst="rect">
              <a:avLst/>
            </a:prstGeom>
            <a:solidFill>
              <a:srgbClr val="CCFFCC"/>
            </a:solidFill>
            <a:ln w="12700">
              <a:solidFill>
                <a:srgbClr val="5B9BD5"/>
              </a:solidFill>
              <a:prstDash val="dash"/>
            </a:ln>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altLang="ja-JP" sz="1600" b="1" i="0" u="none" strike="noStrike" kern="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rPr>
                <a:t>~</a:t>
              </a:r>
              <a:r>
                <a:rPr kumimoji="0" lang="ja-JP" altLang="en-US" sz="1600" b="1" i="0" u="none" strike="noStrike" kern="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rPr>
                <a:t>　期待される主な効果　</a:t>
              </a:r>
              <a:r>
                <a:rPr kumimoji="0" lang="en-US" altLang="ja-JP" sz="1600" b="1" i="0" u="none" strike="noStrike" kern="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rPr>
                <a:t>~</a:t>
              </a:r>
            </a:p>
            <a:p>
              <a:pPr marL="0" marR="0" lvl="0" indent="0" defTabSz="457200" eaLnBrk="1" fontAlgn="auto" latinLnBrk="0" hangingPunct="1">
                <a:lnSpc>
                  <a:spcPts val="700"/>
                </a:lnSpc>
                <a:spcBef>
                  <a:spcPts val="0"/>
                </a:spcBef>
                <a:spcAft>
                  <a:spcPts val="0"/>
                </a:spcAft>
                <a:buClrTx/>
                <a:buSzTx/>
                <a:buFontTx/>
                <a:buNone/>
                <a:tabLst/>
                <a:defRPr/>
              </a:pPr>
              <a:endParaRPr kumimoji="0" lang="en-US" altLang="ja-JP" b="1" i="0" u="none" strike="noStrike" kern="0" cap="none" spc="0" normalizeH="0" baseline="0" noProof="0" dirty="0">
                <a:ln>
                  <a:noFill/>
                </a:ln>
                <a:solidFill>
                  <a:srgbClr val="70AD47">
                    <a:lumMod val="75000"/>
                  </a:srgbClr>
                </a:solidFill>
                <a:effectLst/>
                <a:uLnTx/>
                <a:uFillTx/>
                <a:latin typeface="Meiryo UI" panose="020B0604030504040204" pitchFamily="50" charset="-128"/>
                <a:ea typeface="Meiryo UI" panose="020B0604030504040204" pitchFamily="50" charset="-128"/>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ja-JP" altLang="en-US" sz="2000" b="1" i="0" u="none" strike="noStrike" kern="0" cap="none" spc="0" normalizeH="0" baseline="0" noProof="0" dirty="0">
                  <a:ln>
                    <a:noFill/>
                  </a:ln>
                  <a:solidFill>
                    <a:srgbClr val="FF0000"/>
                  </a:solidFill>
                  <a:effectLst/>
                  <a:uLnTx/>
                  <a:uFillTx/>
                  <a:latin typeface="Meiryo UI" panose="020B0604030504040204" pitchFamily="50" charset="-128"/>
                  <a:ea typeface="Meiryo UI" panose="020B0604030504040204" pitchFamily="50" charset="-128"/>
                </a:rPr>
                <a:t>　　</a:t>
              </a:r>
              <a:endParaRPr kumimoji="0" lang="ja-JP" altLang="en-US" sz="2000" b="1" i="0" u="none" strike="noStrike" kern="0" cap="none" spc="0" normalizeH="0" baseline="0" noProof="0" dirty="0">
                <a:ln>
                  <a:noFill/>
                </a:ln>
                <a:solidFill>
                  <a:srgbClr val="FF0000"/>
                </a:solidFill>
                <a:effectLst/>
                <a:uLnTx/>
                <a:uFillTx/>
                <a:latin typeface="游ゴシック" panose="020B0400000000000000" pitchFamily="50" charset="-128"/>
                <a:ea typeface="游ゴシック" panose="020B0400000000000000" pitchFamily="50" charset="-128"/>
              </a:endParaRPr>
            </a:p>
          </p:txBody>
        </p:sp>
        <p:sp>
          <p:nvSpPr>
            <p:cNvPr id="34" name="角丸四角形 33"/>
            <p:cNvSpPr/>
            <p:nvPr/>
          </p:nvSpPr>
          <p:spPr>
            <a:xfrm>
              <a:off x="1046342" y="5260768"/>
              <a:ext cx="3710045" cy="3177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職員の意識改革（仕事のメリハリ）</a:t>
              </a:r>
              <a:endParaRPr kumimoji="0" lang="ja-JP" altLang="en-US" sz="12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5" name="角丸四角形 34"/>
            <p:cNvSpPr/>
            <p:nvPr/>
          </p:nvSpPr>
          <p:spPr>
            <a:xfrm>
              <a:off x="4957075" y="5216545"/>
              <a:ext cx="3789036" cy="3177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上司と部下のコミュニケーション機会の増加</a:t>
              </a:r>
              <a:endParaRPr kumimoji="0" lang="ja-JP" altLang="en-US" sz="1200" b="0" i="0" u="none" strike="noStrike" kern="0" cap="none" spc="0" normalizeH="0" baseline="0" noProof="0" dirty="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36" name="角丸四角形 35"/>
            <p:cNvSpPr/>
            <p:nvPr/>
          </p:nvSpPr>
          <p:spPr>
            <a:xfrm>
              <a:off x="8972594" y="5187823"/>
              <a:ext cx="2729570" cy="317734"/>
            </a:xfrm>
            <a:prstGeom prst="roundRect">
              <a:avLst/>
            </a:prstGeom>
            <a:solidFill>
              <a:srgbClr val="70AD47">
                <a:lumMod val="75000"/>
              </a:srgbClr>
            </a:solidFill>
            <a:ln w="12700" cap="flat" cmpd="sng" algn="ctr">
              <a:solidFill>
                <a:srgbClr val="70AD47">
                  <a:lumMod val="75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ja-JP" altLang="en-US" sz="12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rPr>
                <a:t>無駄な仕事を見直す契機</a:t>
              </a:r>
              <a:endParaRPr kumimoji="0" lang="ja-JP" altLang="en-US" sz="1200" b="1" i="0" u="none" strike="noStrike" kern="0" cap="none" spc="0" normalizeH="0" baseline="0" noProof="0" dirty="0">
                <a:ln>
                  <a:noFill/>
                </a:ln>
                <a:solidFill>
                  <a:prstClr val="white"/>
                </a:solidFill>
                <a:effectLst/>
                <a:uLnTx/>
                <a:uFillTx/>
                <a:latin typeface="游ゴシック" panose="020B0400000000000000" pitchFamily="50" charset="-128"/>
                <a:ea typeface="游ゴシック" panose="020B0400000000000000" pitchFamily="50" charset="-128"/>
                <a:cs typeface="+mn-cs"/>
              </a:endParaRPr>
            </a:p>
          </p:txBody>
        </p:sp>
        <p:grpSp>
          <p:nvGrpSpPr>
            <p:cNvPr id="38" name="グループ化 37"/>
            <p:cNvGrpSpPr/>
            <p:nvPr/>
          </p:nvGrpSpPr>
          <p:grpSpPr>
            <a:xfrm>
              <a:off x="8694309" y="2331577"/>
              <a:ext cx="3131272" cy="2383327"/>
              <a:chOff x="8694309" y="2032004"/>
              <a:chExt cx="3131272" cy="2383327"/>
            </a:xfrm>
          </p:grpSpPr>
          <p:sp>
            <p:nvSpPr>
              <p:cNvPr id="39" name="正方形/長方形 38"/>
              <p:cNvSpPr/>
              <p:nvPr/>
            </p:nvSpPr>
            <p:spPr>
              <a:xfrm>
                <a:off x="8694309" y="2032004"/>
                <a:ext cx="3131272" cy="2383327"/>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en-US" altLang="ja-JP" sz="1400" u="sng" dirty="0">
                    <a:solidFill>
                      <a:schemeClr val="tx1"/>
                    </a:solidFill>
                    <a:latin typeface="Meiryo UI" panose="020B0604030504040204" pitchFamily="50" charset="-128"/>
                    <a:ea typeface="Meiryo UI" panose="020B0604030504040204" pitchFamily="50" charset="-128"/>
                  </a:rPr>
                  <a:t>※</a:t>
                </a:r>
                <a:r>
                  <a:rPr kumimoji="1" lang="ja-JP" altLang="en-US" sz="1400" u="sng" dirty="0">
                    <a:solidFill>
                      <a:schemeClr val="tx1"/>
                    </a:solidFill>
                    <a:latin typeface="Meiryo UI" panose="020B0604030504040204" pitchFamily="50" charset="-128"/>
                    <a:ea typeface="Meiryo UI" panose="020B0604030504040204" pitchFamily="50" charset="-128"/>
                  </a:rPr>
                  <a:t>スケジュール（予定）</a:t>
                </a:r>
                <a:endParaRPr lang="en-US" altLang="ja-JP" sz="1400" u="sng" dirty="0">
                  <a:solidFill>
                    <a:schemeClr val="tx1"/>
                  </a:solidFill>
                  <a:latin typeface="Meiryo UI" panose="020B0604030504040204" pitchFamily="50" charset="-128"/>
                  <a:ea typeface="Meiryo UI" panose="020B0604030504040204" pitchFamily="50" charset="-128"/>
                </a:endParaRPr>
              </a:p>
              <a:p>
                <a:pPr algn="ctr"/>
                <a:endParaRPr lang="en-US" altLang="ja-JP" sz="1400" u="sng"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R3. 4~</a:t>
                </a:r>
                <a:r>
                  <a:rPr lang="ja-JP" altLang="en-US" sz="1400" dirty="0">
                    <a:solidFill>
                      <a:schemeClr val="tx1"/>
                    </a:solidFill>
                    <a:latin typeface="Meiryo UI" panose="020B0604030504040204" pitchFamily="50" charset="-128"/>
                    <a:ea typeface="Meiryo UI" panose="020B0604030504040204" pitchFamily="50" charset="-128"/>
                  </a:rPr>
                  <a:t>　システムの入札・構築</a:t>
                </a:r>
                <a:endParaRPr lang="en-US" altLang="ja-JP" sz="1400" dirty="0">
                  <a:solidFill>
                    <a:schemeClr val="tx1"/>
                  </a:solidFill>
                  <a:latin typeface="Meiryo UI" panose="020B0604030504040204" pitchFamily="50" charset="-128"/>
                  <a:ea typeface="Meiryo UI" panose="020B0604030504040204" pitchFamily="50" charset="-128"/>
                </a:endParaRPr>
              </a:p>
              <a:p>
                <a:pPr algn="ctr"/>
                <a:endParaRPr lang="en-US" altLang="ja-JP" sz="1400" dirty="0">
                  <a:solidFill>
                    <a:schemeClr val="tx1"/>
                  </a:solidFill>
                  <a:latin typeface="Meiryo UI" panose="020B0604030504040204" pitchFamily="50" charset="-128"/>
                  <a:ea typeface="Meiryo UI" panose="020B0604030504040204" pitchFamily="50" charset="-128"/>
                </a:endParaRPr>
              </a:p>
              <a:p>
                <a:pPr algn="ctr"/>
                <a:r>
                  <a:rPr lang="en-US" altLang="ja-JP" sz="1400" dirty="0">
                    <a:solidFill>
                      <a:schemeClr val="tx1"/>
                    </a:solidFill>
                    <a:latin typeface="Meiryo UI" panose="020B0604030504040204" pitchFamily="50" charset="-128"/>
                    <a:ea typeface="Meiryo UI" panose="020B0604030504040204" pitchFamily="50" charset="-128"/>
                  </a:rPr>
                  <a:t> 11~</a:t>
                </a:r>
                <a:r>
                  <a:rPr lang="ja-JP" altLang="en-US" sz="1400" dirty="0">
                    <a:solidFill>
                      <a:schemeClr val="tx1"/>
                    </a:solidFill>
                    <a:latin typeface="Meiryo UI" panose="020B0604030504040204" pitchFamily="50" charset="-128"/>
                    <a:ea typeface="Meiryo UI" panose="020B0604030504040204" pitchFamily="50" charset="-128"/>
                  </a:rPr>
                  <a:t>　システム稼働テスト</a:t>
                </a:r>
                <a:endParaRPr lang="en-US" altLang="ja-JP" sz="1400" dirty="0">
                  <a:solidFill>
                    <a:schemeClr val="tx1"/>
                  </a:solidFill>
                  <a:latin typeface="Meiryo UI" panose="020B0604030504040204" pitchFamily="50" charset="-128"/>
                  <a:ea typeface="Meiryo UI" panose="020B0604030504040204" pitchFamily="50" charset="-128"/>
                </a:endParaRPr>
              </a:p>
              <a:p>
                <a:pPr algn="ctr"/>
                <a:endParaRPr lang="en-US" altLang="ja-JP" sz="1400" dirty="0">
                  <a:solidFill>
                    <a:schemeClr val="tx1"/>
                  </a:solidFill>
                  <a:latin typeface="Meiryo UI" panose="020B0604030504040204" pitchFamily="50" charset="-128"/>
                  <a:ea typeface="Meiryo UI" panose="020B0604030504040204" pitchFamily="50" charset="-128"/>
                </a:endParaRPr>
              </a:p>
              <a:p>
                <a:r>
                  <a:rPr lang="en-US" altLang="ja-JP" sz="1400" dirty="0">
                    <a:solidFill>
                      <a:schemeClr val="tx1"/>
                    </a:solidFill>
                    <a:latin typeface="Meiryo UI" panose="020B0604030504040204" pitchFamily="50" charset="-128"/>
                    <a:ea typeface="Meiryo UI" panose="020B0604030504040204" pitchFamily="50" charset="-128"/>
                  </a:rPr>
                  <a:t>R4. 1~</a:t>
                </a:r>
                <a:r>
                  <a:rPr lang="ja-JP" altLang="en-US" sz="1400" dirty="0">
                    <a:solidFill>
                      <a:schemeClr val="tx1"/>
                    </a:solidFill>
                    <a:latin typeface="Meiryo UI" panose="020B0604030504040204" pitchFamily="50" charset="-128"/>
                    <a:ea typeface="Meiryo UI" panose="020B0604030504040204" pitchFamily="50" charset="-128"/>
                  </a:rPr>
                  <a:t>　システム運用開始</a:t>
                </a:r>
                <a:endParaRPr kumimoji="1" lang="ja-JP" altLang="en-US" sz="1400" dirty="0">
                  <a:solidFill>
                    <a:schemeClr val="tx1"/>
                  </a:solidFill>
                  <a:latin typeface="Meiryo UI" panose="020B0604030504040204" pitchFamily="50" charset="-128"/>
                  <a:ea typeface="Meiryo UI" panose="020B0604030504040204" pitchFamily="50" charset="-128"/>
                </a:endParaRPr>
              </a:p>
            </p:txBody>
          </p:sp>
          <p:sp>
            <p:nvSpPr>
              <p:cNvPr id="41" name="二等辺三角形 40"/>
              <p:cNvSpPr/>
              <p:nvPr/>
            </p:nvSpPr>
            <p:spPr>
              <a:xfrm rot="10800000">
                <a:off x="10136870" y="2985569"/>
                <a:ext cx="864096" cy="14401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42" name="二等辺三角形 41"/>
              <p:cNvSpPr/>
              <p:nvPr/>
            </p:nvSpPr>
            <p:spPr>
              <a:xfrm rot="10800000">
                <a:off x="10136870" y="3566762"/>
                <a:ext cx="864096" cy="144016"/>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grpSp>
      </p:grpSp>
      <p:sp>
        <p:nvSpPr>
          <p:cNvPr id="20" name="二等辺三角形 19"/>
          <p:cNvSpPr/>
          <p:nvPr/>
        </p:nvSpPr>
        <p:spPr>
          <a:xfrm rot="10800000">
            <a:off x="3309727" y="6239665"/>
            <a:ext cx="2405278" cy="166960"/>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sz="3200" b="1" dirty="0">
              <a:latin typeface="Meiryo UI" panose="020B0604030504040204" pitchFamily="50" charset="-128"/>
              <a:ea typeface="Meiryo UI" panose="020B0604030504040204" pitchFamily="50" charset="-128"/>
            </a:endParaRPr>
          </a:p>
        </p:txBody>
      </p:sp>
      <p:sp>
        <p:nvSpPr>
          <p:cNvPr id="2" name="テキスト ボックス 1"/>
          <p:cNvSpPr txBox="1"/>
          <p:nvPr/>
        </p:nvSpPr>
        <p:spPr>
          <a:xfrm>
            <a:off x="2213419" y="6423800"/>
            <a:ext cx="4872250" cy="369332"/>
          </a:xfrm>
          <a:prstGeom prst="rect">
            <a:avLst/>
          </a:prstGeom>
          <a:noFill/>
        </p:spPr>
        <p:txBody>
          <a:bodyPr wrap="square" rtlCol="0">
            <a:spAutoFit/>
          </a:bodyPr>
          <a:lstStyle/>
          <a:p>
            <a:r>
              <a:rPr kumimoji="1" lang="ja-JP" altLang="en-US" b="1" dirty="0">
                <a:latin typeface="HG丸ｺﾞｼｯｸM-PRO" panose="020F0600000000000000" pitchFamily="50" charset="-128"/>
                <a:ea typeface="HG丸ｺﾞｼｯｸM-PRO" panose="020F0600000000000000" pitchFamily="50" charset="-128"/>
              </a:rPr>
              <a:t>時間外勤務の縮減につなげ、ＷＬＢを実現！</a:t>
            </a:r>
          </a:p>
        </p:txBody>
      </p:sp>
      <p:pic>
        <p:nvPicPr>
          <p:cNvPr id="22" name="図 24" descr="C:\Users\matsuokaka\AppData\Local\Microsoft\Windows\INetCache\Content.MSO\54EDD433.tm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88175" y="6209760"/>
            <a:ext cx="1065849" cy="648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7" descr="D:\nakatanima\Desktop\ロゴ\sdg_icon_08_ja.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0181" y="6201386"/>
            <a:ext cx="546232" cy="591746"/>
          </a:xfrm>
          <a:prstGeom prst="rect">
            <a:avLst/>
          </a:prstGeom>
          <a:noFill/>
          <a:extLst>
            <a:ext uri="{909E8E84-426E-40DD-AFC4-6F175D3DCCD1}">
              <a14:hiddenFill xmlns:a14="http://schemas.microsoft.com/office/drawing/2010/main">
                <a:solidFill>
                  <a:srgbClr val="FFFFFF"/>
                </a:solidFill>
              </a14:hiddenFill>
            </a:ext>
          </a:extLst>
        </p:spPr>
      </p:pic>
      <p:pic>
        <p:nvPicPr>
          <p:cNvPr id="24" name="図 23"/>
          <p:cNvPicPr>
            <a:picLocks noChangeAspect="1"/>
          </p:cNvPicPr>
          <p:nvPr/>
        </p:nvPicPr>
        <p:blipFill>
          <a:blip r:embed="rId5"/>
          <a:stretch>
            <a:fillRect/>
          </a:stretch>
        </p:blipFill>
        <p:spPr>
          <a:xfrm>
            <a:off x="832510" y="3847523"/>
            <a:ext cx="5155966" cy="1651129"/>
          </a:xfrm>
          <a:prstGeom prst="rect">
            <a:avLst/>
          </a:prstGeom>
        </p:spPr>
      </p:pic>
      <p:sp>
        <p:nvSpPr>
          <p:cNvPr id="25" name="正方形/長方形 24"/>
          <p:cNvSpPr/>
          <p:nvPr/>
        </p:nvSpPr>
        <p:spPr>
          <a:xfrm>
            <a:off x="382548" y="3594446"/>
            <a:ext cx="981498" cy="312194"/>
          </a:xfrm>
          <a:prstGeom prst="rect">
            <a:avLst/>
          </a:prstGeom>
          <a:noFill/>
          <a:ln w="19050">
            <a:no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r>
              <a:rPr kumimoji="1" lang="en-US" altLang="ja-JP" sz="1400" u="sng" dirty="0">
                <a:solidFill>
                  <a:schemeClr val="tx1"/>
                </a:solidFill>
                <a:latin typeface="Meiryo UI" panose="020B0604030504040204" pitchFamily="50" charset="-128"/>
                <a:ea typeface="Meiryo UI" panose="020B0604030504040204" pitchFamily="50" charset="-128"/>
              </a:rPr>
              <a:t>※</a:t>
            </a:r>
            <a:r>
              <a:rPr lang="ja-JP" altLang="en-US" sz="1400" u="sng" dirty="0">
                <a:solidFill>
                  <a:schemeClr val="tx1"/>
                </a:solidFill>
                <a:latin typeface="Meiryo UI" panose="020B0604030504040204" pitchFamily="50" charset="-128"/>
                <a:ea typeface="Meiryo UI" panose="020B0604030504040204" pitchFamily="50" charset="-128"/>
              </a:rPr>
              <a:t>イメージ</a:t>
            </a:r>
            <a:endParaRPr lang="en-US" altLang="ja-JP" sz="1400" u="sng" dirty="0">
              <a:solidFill>
                <a:schemeClr val="tx1"/>
              </a:solidFill>
              <a:latin typeface="Meiryo UI" panose="020B0604030504040204" pitchFamily="50" charset="-128"/>
              <a:ea typeface="Meiryo UI" panose="020B0604030504040204" pitchFamily="50" charset="-128"/>
            </a:endParaRPr>
          </a:p>
        </p:txBody>
      </p:sp>
      <p:sp>
        <p:nvSpPr>
          <p:cNvPr id="26" name="テキスト ボックス 2"/>
          <p:cNvSpPr txBox="1"/>
          <p:nvPr/>
        </p:nvSpPr>
        <p:spPr>
          <a:xfrm>
            <a:off x="167628" y="513026"/>
            <a:ext cx="1197148" cy="433387"/>
          </a:xfrm>
          <a:prstGeom prst="rect">
            <a:avLst/>
          </a:prstGeom>
          <a:solidFill>
            <a:schemeClr val="lt1"/>
          </a:solidFill>
          <a:ln w="6350">
            <a:solidFill>
              <a:prstClr val="black"/>
            </a:solidFill>
          </a:ln>
        </p:spPr>
        <p:txBody>
          <a:bodyPr wrap="none"/>
          <a:lstStyle/>
          <a:p>
            <a:pPr algn="ctr">
              <a:spcAft>
                <a:spcPts val="0"/>
              </a:spcAft>
              <a:defRPr/>
            </a:pPr>
            <a:r>
              <a:rPr lang="ja-JP" altLang="en-US" sz="2000" kern="100" dirty="0">
                <a:latin typeface="游明朝" panose="02020400000000000000" pitchFamily="18" charset="-128"/>
                <a:ea typeface="HG丸ｺﾞｼｯｸM-PRO" panose="020F0600000000000000" pitchFamily="50" charset="-128"/>
                <a:cs typeface="Times New Roman" panose="02020603050405020304" pitchFamily="18" charset="0"/>
              </a:rPr>
              <a:t>重点項目</a:t>
            </a:r>
            <a:endParaRPr 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sp>
        <p:nvSpPr>
          <p:cNvPr id="4" name="スライド番号プレースホルダー 3"/>
          <p:cNvSpPr>
            <a:spLocks noGrp="1"/>
          </p:cNvSpPr>
          <p:nvPr>
            <p:ph type="sldNum" sz="quarter" idx="12"/>
          </p:nvPr>
        </p:nvSpPr>
        <p:spPr>
          <a:xfrm>
            <a:off x="7031974" y="6359886"/>
            <a:ext cx="2057400" cy="365125"/>
          </a:xfrm>
        </p:spPr>
        <p:txBody>
          <a:bodyPr/>
          <a:lstStyle/>
          <a:p>
            <a:pPr>
              <a:defRPr/>
            </a:pPr>
            <a:endParaRPr lang="en-US" altLang="ja-JP" sz="120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6</a:t>
            </a:fld>
            <a:endParaRPr lang="en-US" altLang="ja-JP" sz="120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8344674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角丸四角形 149"/>
          <p:cNvSpPr/>
          <p:nvPr/>
        </p:nvSpPr>
        <p:spPr>
          <a:xfrm>
            <a:off x="167628" y="1799632"/>
            <a:ext cx="4427281" cy="3895818"/>
          </a:xfrm>
          <a:prstGeom prst="roundRect">
            <a:avLst>
              <a:gd name="adj" fmla="val 4098"/>
            </a:avLst>
          </a:prstGeom>
          <a:solidFill>
            <a:srgbClr val="CCFFFF"/>
          </a:solidFill>
          <a:ln w="254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1" name="角丸四角形 150"/>
          <p:cNvSpPr/>
          <p:nvPr/>
        </p:nvSpPr>
        <p:spPr>
          <a:xfrm>
            <a:off x="4750618" y="1787019"/>
            <a:ext cx="4274120" cy="4988550"/>
          </a:xfrm>
          <a:prstGeom prst="roundRect">
            <a:avLst>
              <a:gd name="adj" fmla="val 3182"/>
            </a:avLst>
          </a:prstGeom>
          <a:solidFill>
            <a:srgbClr val="CCFFFF"/>
          </a:solidFill>
          <a:ln w="254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0" name="角丸四角形 5">
            <a:extLst>
              <a:ext uri="{FF2B5EF4-FFF2-40B4-BE49-F238E27FC236}">
                <a16:creationId xmlns:a16="http://schemas.microsoft.com/office/drawing/2014/main" id="{EE5621F9-E481-4E0A-8A7E-58C39C242224}"/>
              </a:ext>
            </a:extLst>
          </p:cNvPr>
          <p:cNvSpPr/>
          <p:nvPr/>
        </p:nvSpPr>
        <p:spPr>
          <a:xfrm>
            <a:off x="167628" y="5885180"/>
            <a:ext cx="4449400" cy="890389"/>
          </a:xfrm>
          <a:prstGeom prst="roundRect">
            <a:avLst>
              <a:gd name="adj" fmla="val 15062"/>
            </a:avLst>
          </a:prstGeom>
          <a:solidFill>
            <a:srgbClr val="CCFFFF"/>
          </a:solidFill>
          <a:ln w="25400">
            <a:solidFill>
              <a:schemeClr val="accent1">
                <a:lumMod val="50000"/>
              </a:schemeClr>
            </a:solidFill>
          </a:ln>
        </p:spPr>
        <p:style>
          <a:lnRef idx="2">
            <a:schemeClr val="accent1"/>
          </a:lnRef>
          <a:fillRef idx="1">
            <a:schemeClr val="lt1"/>
          </a:fillRef>
          <a:effectRef idx="0">
            <a:schemeClr val="accent1"/>
          </a:effectRef>
          <a:fontRef idx="minor">
            <a:schemeClr val="dk1"/>
          </a:fontRef>
        </p:style>
        <p:txBody>
          <a:bodyPr lIns="36000" rIns="36000" rtlCol="0" anchor="ctr"/>
          <a:lstStyle/>
          <a:p>
            <a:pPr algn="ctr"/>
            <a:endParaRPr kumimoji="1" lang="ja-JP" altLang="en-US" sz="900" b="1" dirty="0">
              <a:solidFill>
                <a:srgbClr val="FF0000"/>
              </a:solidFill>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1" name="正方形/長方形 10"/>
          <p:cNvSpPr/>
          <p:nvPr/>
        </p:nvSpPr>
        <p:spPr>
          <a:xfrm>
            <a:off x="62113" y="419737"/>
            <a:ext cx="8962626" cy="648071"/>
          </a:xfrm>
          <a:prstGeom prst="rect">
            <a:avLst/>
          </a:prstGeom>
          <a:solidFill>
            <a:srgbClr val="0000FF"/>
          </a:solidFill>
          <a:ln>
            <a:noFill/>
          </a:ln>
          <a:effectLst>
            <a:glow rad="63500">
              <a:schemeClr val="accent1">
                <a:satMod val="175000"/>
                <a:alpha val="40000"/>
              </a:schemeClr>
            </a:glow>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Bef>
                <a:spcPct val="50000"/>
              </a:spcBef>
              <a:buNone/>
            </a:pPr>
            <a:r>
              <a:rPr lang="en-US" altLang="ja-JP" sz="2400" b="1" dirty="0">
                <a:solidFill>
                  <a:schemeClr val="bg1"/>
                </a:solidFill>
                <a:latin typeface="+mn-ea"/>
              </a:rPr>
              <a:t>AI</a:t>
            </a:r>
            <a:r>
              <a:rPr lang="ja-JP" altLang="en-US" sz="2400" b="1" dirty="0">
                <a:solidFill>
                  <a:schemeClr val="bg1"/>
                </a:solidFill>
                <a:latin typeface="+mn-ea"/>
              </a:rPr>
              <a:t>・</a:t>
            </a:r>
            <a:r>
              <a:rPr lang="en-US" altLang="ja-JP" sz="2400" b="1" dirty="0">
                <a:solidFill>
                  <a:schemeClr val="bg1"/>
                </a:solidFill>
                <a:latin typeface="+mn-ea"/>
              </a:rPr>
              <a:t>RPA</a:t>
            </a:r>
            <a:r>
              <a:rPr lang="ja-JP" altLang="en-US" sz="2400" b="1" dirty="0">
                <a:solidFill>
                  <a:schemeClr val="bg1"/>
                </a:solidFill>
                <a:latin typeface="+mn-ea"/>
              </a:rPr>
              <a:t>を活用した業務の効率化</a:t>
            </a:r>
          </a:p>
        </p:txBody>
      </p:sp>
      <p:sp>
        <p:nvSpPr>
          <p:cNvPr id="4098" name="Oval 4"/>
          <p:cNvSpPr>
            <a:spLocks noChangeArrowheads="1"/>
          </p:cNvSpPr>
          <p:nvPr/>
        </p:nvSpPr>
        <p:spPr bwMode="auto">
          <a:xfrm>
            <a:off x="62113" y="1127785"/>
            <a:ext cx="8962625" cy="602357"/>
          </a:xfrm>
          <a:prstGeom prst="ellipse">
            <a:avLst/>
          </a:prstGeom>
          <a:gradFill rotWithShape="1">
            <a:gsLst>
              <a:gs pos="0">
                <a:schemeClr val="bg1"/>
              </a:gs>
              <a:gs pos="100000">
                <a:schemeClr val="hlink"/>
              </a:gs>
            </a:gsLst>
            <a:path path="shape">
              <a:fillToRect l="50000" t="50000" r="50000" b="50000"/>
            </a:path>
          </a:gradFill>
          <a:ln w="9525">
            <a:solidFill>
              <a:schemeClr val="hlink"/>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2800" dirty="0">
              <a:solidFill>
                <a:srgbClr val="FF0000"/>
              </a:solidFill>
              <a:latin typeface="HG丸ｺﾞｼｯｸM-PRO" panose="020F0600000000000000" pitchFamily="50" charset="-128"/>
              <a:ea typeface="HG丸ｺﾞｼｯｸM-PRO" panose="020F0600000000000000" pitchFamily="50" charset="-128"/>
            </a:endParaRPr>
          </a:p>
        </p:txBody>
      </p:sp>
      <p:sp>
        <p:nvSpPr>
          <p:cNvPr id="4099" name="Text Box 5"/>
          <p:cNvSpPr txBox="1">
            <a:spLocks noChangeArrowheads="1"/>
          </p:cNvSpPr>
          <p:nvPr/>
        </p:nvSpPr>
        <p:spPr bwMode="auto">
          <a:xfrm>
            <a:off x="717264" y="1221142"/>
            <a:ext cx="7690110"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New Roman"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New Roman"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New Roman"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ＭＳ Ｐゴシック" panose="020B0600070205080204" pitchFamily="50" charset="-128"/>
              </a:defRPr>
            </a:lvl9pPr>
          </a:lstStyle>
          <a:p>
            <a:pPr algn="ctr">
              <a:spcBef>
                <a:spcPct val="50000"/>
              </a:spcBef>
              <a:buNone/>
            </a:pPr>
            <a:r>
              <a:rPr lang="ja-JP" altLang="en-US" sz="2000" b="1" dirty="0">
                <a:latin typeface="HG丸ｺﾞｼｯｸM-PRO" panose="020F0600000000000000" pitchFamily="50" charset="-128"/>
                <a:ea typeface="HG丸ｺﾞｼｯｸM-PRO" panose="020F0600000000000000" pitchFamily="50" charset="-128"/>
              </a:rPr>
              <a:t>議事録作成や定型業務の時間を短縮する</a:t>
            </a:r>
          </a:p>
        </p:txBody>
      </p:sp>
      <p:sp>
        <p:nvSpPr>
          <p:cNvPr id="4101" name="Rectangle 2"/>
          <p:cNvSpPr>
            <a:spLocks noGrp="1" noChangeArrowheads="1"/>
          </p:cNvSpPr>
          <p:nvPr>
            <p:ph type="title"/>
          </p:nvPr>
        </p:nvSpPr>
        <p:spPr>
          <a:xfrm>
            <a:off x="0" y="-16614"/>
            <a:ext cx="6632484" cy="436562"/>
          </a:xfrm>
        </p:spPr>
        <p:txBody>
          <a:bodyPr>
            <a:normAutofit fontScale="90000"/>
          </a:bodyPr>
          <a:lstStyle/>
          <a:p>
            <a:pPr indent="0" eaLnBrk="1" hangingPunct="1"/>
            <a:r>
              <a:rPr lang="ja-JP" altLang="en-US" sz="2600" b="1" dirty="0">
                <a:latin typeface="HG丸ｺﾞｼｯｸM-PRO" panose="020F0600000000000000" pitchFamily="50" charset="-128"/>
                <a:ea typeface="HG丸ｺﾞｼｯｸM-PRO" panose="020F0600000000000000" pitchFamily="50" charset="-128"/>
              </a:rPr>
              <a:t>組織風土改革～ＩＴ活用による業務効率化～</a:t>
            </a:r>
          </a:p>
        </p:txBody>
      </p:sp>
      <p:sp>
        <p:nvSpPr>
          <p:cNvPr id="61" name="テキスト ボックス 2"/>
          <p:cNvSpPr txBox="1"/>
          <p:nvPr/>
        </p:nvSpPr>
        <p:spPr>
          <a:xfrm>
            <a:off x="167628" y="513026"/>
            <a:ext cx="1197148" cy="433387"/>
          </a:xfrm>
          <a:prstGeom prst="rect">
            <a:avLst/>
          </a:prstGeom>
          <a:solidFill>
            <a:schemeClr val="lt1"/>
          </a:solidFill>
          <a:ln w="6350">
            <a:solidFill>
              <a:prstClr val="black"/>
            </a:solidFill>
          </a:ln>
        </p:spPr>
        <p:txBody>
          <a:bodyPr wrap="none"/>
          <a:lstStyle/>
          <a:p>
            <a:pPr algn="ctr">
              <a:spcAft>
                <a:spcPts val="0"/>
              </a:spcAft>
              <a:defRPr/>
            </a:pPr>
            <a:r>
              <a:rPr lang="ja-JP" altLang="en-US" sz="2000" kern="100" dirty="0">
                <a:latin typeface="游明朝" panose="02020400000000000000" pitchFamily="18" charset="-128"/>
                <a:ea typeface="HG丸ｺﾞｼｯｸM-PRO" panose="020F0600000000000000" pitchFamily="50" charset="-128"/>
                <a:cs typeface="Times New Roman" panose="02020603050405020304" pitchFamily="18" charset="0"/>
              </a:rPr>
              <a:t>重点項目</a:t>
            </a:r>
            <a:endParaRPr lang="ja-JP" sz="1050" kern="100" dirty="0">
              <a:latin typeface="游明朝" panose="02020400000000000000" pitchFamily="18" charset="-128"/>
              <a:ea typeface="游明朝" panose="02020400000000000000" pitchFamily="18" charset="-128"/>
              <a:cs typeface="Times New Roman" panose="02020603050405020304" pitchFamily="18" charset="0"/>
            </a:endParaRPr>
          </a:p>
        </p:txBody>
      </p:sp>
      <p:grpSp>
        <p:nvGrpSpPr>
          <p:cNvPr id="87" name="グループ化 86"/>
          <p:cNvGrpSpPr/>
          <p:nvPr/>
        </p:nvGrpSpPr>
        <p:grpSpPr>
          <a:xfrm>
            <a:off x="600064" y="2482838"/>
            <a:ext cx="3868316" cy="1373524"/>
            <a:chOff x="606282" y="2845805"/>
            <a:chExt cx="4254965" cy="1544920"/>
          </a:xfrm>
        </p:grpSpPr>
        <p:sp>
          <p:nvSpPr>
            <p:cNvPr id="89" name="ホームベース 88"/>
            <p:cNvSpPr/>
            <p:nvPr/>
          </p:nvSpPr>
          <p:spPr>
            <a:xfrm rot="5400000">
              <a:off x="2635982" y="2922310"/>
              <a:ext cx="393971" cy="2529097"/>
            </a:xfrm>
            <a:prstGeom prst="homePlate">
              <a:avLst>
                <a:gd name="adj" fmla="val 105217"/>
              </a:avLst>
            </a:prstGeom>
            <a:ln>
              <a:noFill/>
            </a:ln>
          </p:spPr>
          <p:style>
            <a:lnRef idx="1">
              <a:schemeClr val="accent1"/>
            </a:lnRef>
            <a:fillRef idx="2">
              <a:schemeClr val="accent1"/>
            </a:fillRef>
            <a:effectRef idx="1">
              <a:schemeClr val="accent1"/>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15" name="テキスト ボックス 114"/>
            <p:cNvSpPr txBox="1"/>
            <p:nvPr/>
          </p:nvSpPr>
          <p:spPr>
            <a:xfrm>
              <a:off x="1783424" y="3957996"/>
              <a:ext cx="2133642" cy="432729"/>
            </a:xfrm>
            <a:prstGeom prst="rect">
              <a:avLst/>
            </a:prstGeom>
            <a:noFill/>
          </p:spPr>
          <p:txBody>
            <a:bodyPr vert="horz"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1000" b="1" i="0" u="none" strike="noStrike" kern="1200" cap="none" spc="0" normalizeH="0" baseline="0" noProof="0" dirty="0">
                  <a:ln>
                    <a:noFill/>
                  </a:ln>
                  <a:effectLst/>
                  <a:uLnTx/>
                  <a:uFillTx/>
                  <a:latin typeface="Calibri"/>
                  <a:ea typeface="ＭＳ Ｐゴシック" panose="020B0600070205080204" pitchFamily="50" charset="-128"/>
                  <a:cs typeface="+mn-cs"/>
                </a:rPr>
                <a:t>ＡＩの活用による働き方改革！</a:t>
              </a:r>
              <a:endParaRPr kumimoji="1" lang="en-US" altLang="ja-JP" sz="1000" b="1" i="0" u="none" strike="noStrike" kern="1200" cap="none" spc="0" normalizeH="0" baseline="0" noProof="0" dirty="0">
                <a:ln>
                  <a:noFill/>
                </a:ln>
                <a:effectLst/>
                <a:uLnTx/>
                <a:uFillTx/>
                <a:latin typeface="Calibri"/>
                <a:ea typeface="ＭＳ Ｐゴシック" panose="020B0600070205080204" pitchFamily="50" charset="-128"/>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1" lang="ja-JP" altLang="en-US" sz="900" b="1" i="0" u="none" strike="noStrike" kern="1200" cap="none" spc="0" normalizeH="0" baseline="0" noProof="0" dirty="0">
                  <a:ln>
                    <a:noFill/>
                  </a:ln>
                  <a:effectLst/>
                  <a:uLnTx/>
                  <a:uFillTx/>
                  <a:latin typeface="Calibri"/>
                  <a:ea typeface="ＭＳ Ｐゴシック" panose="020B0600070205080204" pitchFamily="50" charset="-128"/>
                  <a:cs typeface="+mn-cs"/>
                </a:rPr>
                <a:t>（会議における事務負担の軽減）</a:t>
              </a:r>
              <a:endParaRPr kumimoji="1" lang="ja-JP" altLang="en-US" sz="1000" b="1" i="0" u="none" strike="noStrike" kern="1200" cap="none" spc="0" normalizeH="0" baseline="0" noProof="0" dirty="0">
                <a:ln>
                  <a:noFill/>
                </a:ln>
                <a:effectLst/>
                <a:uLnTx/>
                <a:uFillTx/>
                <a:latin typeface="Calibri"/>
                <a:ea typeface="ＭＳ Ｐゴシック" panose="020B0600070205080204" pitchFamily="50" charset="-128"/>
                <a:cs typeface="+mn-cs"/>
              </a:endParaRPr>
            </a:p>
          </p:txBody>
        </p:sp>
        <p:grpSp>
          <p:nvGrpSpPr>
            <p:cNvPr id="116" name="グループ化 115"/>
            <p:cNvGrpSpPr/>
            <p:nvPr/>
          </p:nvGrpSpPr>
          <p:grpSpPr>
            <a:xfrm>
              <a:off x="606282" y="2845805"/>
              <a:ext cx="4254965" cy="955691"/>
              <a:chOff x="606282" y="2845805"/>
              <a:chExt cx="4254965" cy="955691"/>
            </a:xfrm>
          </p:grpSpPr>
          <p:grpSp>
            <p:nvGrpSpPr>
              <p:cNvPr id="117" name="グループ化 116"/>
              <p:cNvGrpSpPr/>
              <p:nvPr/>
            </p:nvGrpSpPr>
            <p:grpSpPr>
              <a:xfrm>
                <a:off x="1702708" y="3073776"/>
                <a:ext cx="3158539" cy="727720"/>
                <a:chOff x="1702708" y="3648683"/>
                <a:chExt cx="3158539" cy="727720"/>
              </a:xfrm>
            </p:grpSpPr>
            <p:pic>
              <p:nvPicPr>
                <p:cNvPr id="120" name="図 11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2708" y="3788913"/>
                  <a:ext cx="453600" cy="565696"/>
                </a:xfrm>
                <a:prstGeom prst="rect">
                  <a:avLst/>
                </a:prstGeom>
              </p:spPr>
            </p:pic>
            <p:sp>
              <p:nvSpPr>
                <p:cNvPr id="121" name="右矢印 120"/>
                <p:cNvSpPr/>
                <p:nvPr/>
              </p:nvSpPr>
              <p:spPr>
                <a:xfrm>
                  <a:off x="2152821" y="3938877"/>
                  <a:ext cx="312567" cy="263077"/>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pic>
              <p:nvPicPr>
                <p:cNvPr id="122" name="図 1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02708" y="3846925"/>
                  <a:ext cx="388800" cy="392727"/>
                </a:xfrm>
                <a:prstGeom prst="rect">
                  <a:avLst/>
                </a:prstGeom>
              </p:spPr>
            </p:pic>
            <p:sp>
              <p:nvSpPr>
                <p:cNvPr id="123" name="テキスト ボックス 122"/>
                <p:cNvSpPr txBox="1"/>
                <p:nvPr/>
              </p:nvSpPr>
              <p:spPr>
                <a:xfrm>
                  <a:off x="3100453" y="3648683"/>
                  <a:ext cx="1760794" cy="727720"/>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lIns="36000" rIns="0" rtlCol="0" anchor="ctr"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・会議中に職員が発言をメモとり</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・加えて後日ボイスレコーダーを</a:t>
                  </a:r>
                  <a:endParaRPr kumimoji="1" lang="en-US" altLang="ja-JP"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Calibri"/>
                      <a:ea typeface="ＭＳ Ｐゴシック" panose="020B0600070205080204" pitchFamily="50" charset="-128"/>
                    </a:rPr>
                    <a:t>　</a:t>
                  </a: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聞きながら作成</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・所要時間は会議時間の</a:t>
                  </a:r>
                  <a:r>
                    <a:rPr kumimoji="1" lang="en-US" altLang="ja-JP"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3</a:t>
                  </a: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倍程度</a:t>
                  </a:r>
                </a:p>
              </p:txBody>
            </p:sp>
          </p:grpSp>
          <p:sp>
            <p:nvSpPr>
              <p:cNvPr id="118" name="テキスト ボックス 117"/>
              <p:cNvSpPr txBox="1"/>
              <p:nvPr/>
            </p:nvSpPr>
            <p:spPr>
              <a:xfrm>
                <a:off x="606282" y="2845805"/>
                <a:ext cx="816343" cy="2942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Calibri"/>
                    <a:ea typeface="ＭＳ Ｐゴシック" panose="020B0600070205080204" pitchFamily="50" charset="-128"/>
                    <a:cs typeface="+mn-cs"/>
                  </a:rPr>
                  <a:t>（導入前）</a:t>
                </a:r>
              </a:p>
            </p:txBody>
          </p:sp>
        </p:grpSp>
      </p:grpSp>
      <p:grpSp>
        <p:nvGrpSpPr>
          <p:cNvPr id="124" name="グループ化 123"/>
          <p:cNvGrpSpPr/>
          <p:nvPr/>
        </p:nvGrpSpPr>
        <p:grpSpPr>
          <a:xfrm>
            <a:off x="577516" y="3931728"/>
            <a:ext cx="3971830" cy="1569915"/>
            <a:chOff x="542660" y="4749960"/>
            <a:chExt cx="3971830" cy="1569915"/>
          </a:xfrm>
        </p:grpSpPr>
        <p:grpSp>
          <p:nvGrpSpPr>
            <p:cNvPr id="125" name="グループ化 124"/>
            <p:cNvGrpSpPr/>
            <p:nvPr/>
          </p:nvGrpSpPr>
          <p:grpSpPr>
            <a:xfrm>
              <a:off x="664025" y="4749960"/>
              <a:ext cx="3850465" cy="1569915"/>
              <a:chOff x="3296813" y="2536177"/>
              <a:chExt cx="3818942" cy="1509871"/>
            </a:xfrm>
          </p:grpSpPr>
          <p:grpSp>
            <p:nvGrpSpPr>
              <p:cNvPr id="127" name="グループ化 126"/>
              <p:cNvGrpSpPr/>
              <p:nvPr/>
            </p:nvGrpSpPr>
            <p:grpSpPr>
              <a:xfrm>
                <a:off x="3296813" y="2547753"/>
                <a:ext cx="3799348" cy="1164453"/>
                <a:chOff x="3008781" y="2562284"/>
                <a:chExt cx="4022839" cy="1164453"/>
              </a:xfrm>
            </p:grpSpPr>
            <p:pic>
              <p:nvPicPr>
                <p:cNvPr id="130" name="図 1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1937" y="2671745"/>
                  <a:ext cx="575013" cy="325207"/>
                </a:xfrm>
                <a:prstGeom prst="rect">
                  <a:avLst/>
                </a:prstGeom>
              </p:spPr>
            </p:pic>
            <p:pic>
              <p:nvPicPr>
                <p:cNvPr id="132" name="図 131"/>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485775" y="3467537"/>
                  <a:ext cx="238256" cy="259200"/>
                </a:xfrm>
                <a:prstGeom prst="rect">
                  <a:avLst/>
                </a:prstGeom>
              </p:spPr>
            </p:pic>
            <p:pic>
              <p:nvPicPr>
                <p:cNvPr id="133" name="図 132"/>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flipH="1">
                  <a:off x="3851275" y="3133362"/>
                  <a:ext cx="238256" cy="259200"/>
                </a:xfrm>
                <a:prstGeom prst="rect">
                  <a:avLst/>
                </a:prstGeom>
              </p:spPr>
            </p:pic>
            <p:pic>
              <p:nvPicPr>
                <p:cNvPr id="134" name="図 133"/>
                <p:cNvPicPr>
                  <a:picLocks noChangeAspect="1"/>
                </p:cNvPicPr>
                <p:nvPr/>
              </p:nvPicPr>
              <p:blipFill rotWithShape="1">
                <a:blip r:embed="rId7" cstate="print">
                  <a:extLst>
                    <a:ext uri="{28A0092B-C50C-407E-A947-70E740481C1C}">
                      <a14:useLocalDpi xmlns:a14="http://schemas.microsoft.com/office/drawing/2010/main" val="0"/>
                    </a:ext>
                  </a:extLst>
                </a:blip>
                <a:srcRect l="22858" t="2412" r="21399"/>
                <a:stretch/>
              </p:blipFill>
              <p:spPr>
                <a:xfrm>
                  <a:off x="4167863" y="3100076"/>
                  <a:ext cx="162546" cy="379418"/>
                </a:xfrm>
                <a:prstGeom prst="rect">
                  <a:avLst/>
                </a:prstGeom>
              </p:spPr>
            </p:pic>
            <p:grpSp>
              <p:nvGrpSpPr>
                <p:cNvPr id="135" name="グループ化 134"/>
                <p:cNvGrpSpPr>
                  <a:grpSpLocks noChangeAspect="1"/>
                </p:cNvGrpSpPr>
                <p:nvPr/>
              </p:nvGrpSpPr>
              <p:grpSpPr>
                <a:xfrm>
                  <a:off x="5204226" y="3023338"/>
                  <a:ext cx="461653" cy="574479"/>
                  <a:chOff x="0" y="-626427"/>
                  <a:chExt cx="949902" cy="1182055"/>
                </a:xfrm>
              </p:grpSpPr>
              <p:pic>
                <p:nvPicPr>
                  <p:cNvPr id="146" name="図 14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0" y="-626427"/>
                    <a:ext cx="949902" cy="1182055"/>
                  </a:xfrm>
                  <a:prstGeom prst="rect">
                    <a:avLst/>
                  </a:prstGeom>
                </p:spPr>
              </p:pic>
              <p:sp>
                <p:nvSpPr>
                  <p:cNvPr id="147" name="爆発 1 146"/>
                  <p:cNvSpPr/>
                  <p:nvPr/>
                </p:nvSpPr>
                <p:spPr>
                  <a:xfrm>
                    <a:off x="567171" y="-497408"/>
                    <a:ext cx="228601"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48" name="爆発 1 147"/>
                  <p:cNvSpPr/>
                  <p:nvPr/>
                </p:nvSpPr>
                <p:spPr>
                  <a:xfrm>
                    <a:off x="433819" y="83617"/>
                    <a:ext cx="228601"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49" name="爆発 1 148"/>
                  <p:cNvSpPr/>
                  <p:nvPr/>
                </p:nvSpPr>
                <p:spPr>
                  <a:xfrm>
                    <a:off x="233795" y="-316432"/>
                    <a:ext cx="228601" cy="228600"/>
                  </a:xfrm>
                  <a:prstGeom prst="irregularSeal1">
                    <a:avLst/>
                  </a:prstGeom>
                  <a:ln>
                    <a:solidFill>
                      <a:schemeClr val="tx2"/>
                    </a:solidFill>
                  </a:ln>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grpSp>
            <p:pic>
              <p:nvPicPr>
                <p:cNvPr id="136" name="図 135"/>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499348" y="3154035"/>
                  <a:ext cx="518400" cy="387761"/>
                </a:xfrm>
                <a:prstGeom prst="rect">
                  <a:avLst/>
                </a:prstGeom>
              </p:spPr>
            </p:pic>
            <p:sp>
              <p:nvSpPr>
                <p:cNvPr id="137" name="ホームベース 136"/>
                <p:cNvSpPr/>
                <p:nvPr/>
              </p:nvSpPr>
              <p:spPr>
                <a:xfrm>
                  <a:off x="4434541" y="3084968"/>
                  <a:ext cx="129615" cy="349549"/>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38" name="ホームベース 137"/>
                <p:cNvSpPr/>
                <p:nvPr/>
              </p:nvSpPr>
              <p:spPr>
                <a:xfrm>
                  <a:off x="5055439" y="3083769"/>
                  <a:ext cx="129615" cy="349549"/>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pic>
              <p:nvPicPr>
                <p:cNvPr id="139" name="図 1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486045" y="2955010"/>
                  <a:ext cx="545575" cy="680400"/>
                </a:xfrm>
                <a:prstGeom prst="rect">
                  <a:avLst/>
                </a:prstGeom>
              </p:spPr>
            </p:pic>
            <p:sp>
              <p:nvSpPr>
                <p:cNvPr id="140" name="ホームベース 139"/>
                <p:cNvSpPr/>
                <p:nvPr/>
              </p:nvSpPr>
              <p:spPr>
                <a:xfrm>
                  <a:off x="6362090" y="3094583"/>
                  <a:ext cx="129615" cy="349549"/>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pic>
              <p:nvPicPr>
                <p:cNvPr id="141" name="図 140"/>
                <p:cNvPicPr>
                  <a:picLocks noChangeAspect="1"/>
                </p:cNvPicPr>
                <p:nvPr/>
              </p:nvPicPr>
              <p:blipFill>
                <a:blip r:embed="rId9"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5781713" y="3106033"/>
                  <a:ext cx="518400" cy="387761"/>
                </a:xfrm>
                <a:prstGeom prst="rect">
                  <a:avLst/>
                </a:prstGeom>
              </p:spPr>
            </p:pic>
            <p:sp>
              <p:nvSpPr>
                <p:cNvPr id="142" name="雲形吹き出し 141"/>
                <p:cNvSpPr/>
                <p:nvPr/>
              </p:nvSpPr>
              <p:spPr>
                <a:xfrm>
                  <a:off x="4101212" y="2562284"/>
                  <a:ext cx="935703" cy="511637"/>
                </a:xfrm>
                <a:prstGeom prst="cloudCallout">
                  <a:avLst>
                    <a:gd name="adj1" fmla="val 25473"/>
                    <a:gd name="adj2" fmla="val 79962"/>
                  </a:avLst>
                </a:prstGeom>
                <a:noFill/>
              </p:spPr>
              <p:style>
                <a:lnRef idx="2">
                  <a:schemeClr val="accent6"/>
                </a:lnRef>
                <a:fillRef idx="1">
                  <a:schemeClr val="lt1"/>
                </a:fillRef>
                <a:effectRef idx="0">
                  <a:schemeClr val="accent6"/>
                </a:effectRef>
                <a:fontRef idx="minor">
                  <a:schemeClr val="dk1"/>
                </a:fontRef>
              </p:style>
              <p:txBody>
                <a:bodyPr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sp>
              <p:nvSpPr>
                <p:cNvPr id="143" name="テキスト ボックス 10"/>
                <p:cNvSpPr txBox="1"/>
                <p:nvPr/>
              </p:nvSpPr>
              <p:spPr>
                <a:xfrm>
                  <a:off x="4391956" y="2664139"/>
                  <a:ext cx="522922" cy="26640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sp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2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ＡＩ</a:t>
                  </a:r>
                </a:p>
              </p:txBody>
            </p:sp>
            <p:sp>
              <p:nvSpPr>
                <p:cNvPr id="144" name="ホームベース 143"/>
                <p:cNvSpPr/>
                <p:nvPr/>
              </p:nvSpPr>
              <p:spPr>
                <a:xfrm>
                  <a:off x="5716904" y="3094583"/>
                  <a:ext cx="129615" cy="349549"/>
                </a:xfrm>
                <a:prstGeom prst="homePlate">
                  <a:avLst>
                    <a:gd name="adj"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p:txBody>
            </p:sp>
            <p:pic>
              <p:nvPicPr>
                <p:cNvPr id="145" name="図 144"/>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08781" y="3039521"/>
                  <a:ext cx="238256" cy="259200"/>
                </a:xfrm>
                <a:prstGeom prst="rect">
                  <a:avLst/>
                </a:prstGeom>
              </p:spPr>
            </p:pic>
          </p:grpSp>
          <p:sp>
            <p:nvSpPr>
              <p:cNvPr id="128" name="テキスト ボックス 127"/>
              <p:cNvSpPr txBox="1"/>
              <p:nvPr/>
            </p:nvSpPr>
            <p:spPr>
              <a:xfrm>
                <a:off x="5326808" y="3685803"/>
                <a:ext cx="1663561"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lIns="36000" rIns="0" rtlCol="0" anchor="ctr" anchorCtr="0">
                <a:spAutoFit/>
              </a:bodyPr>
              <a:lstStyle/>
              <a:p>
                <a:pPr marR="0" lvl="0" algn="l" defTabSz="914400" rtl="0" eaLnBrk="1" fontAlgn="auto" latinLnBrk="0" hangingPunct="1">
                  <a:lnSpc>
                    <a:spcPct val="100000"/>
                  </a:lnSpc>
                  <a:spcBef>
                    <a:spcPts val="0"/>
                  </a:spcBef>
                  <a:spcAft>
                    <a:spcPts val="0"/>
                  </a:spcAft>
                  <a:buClrTx/>
                  <a:buSzTx/>
                  <a:tabLst/>
                  <a:defRPr/>
                </a:pPr>
                <a:r>
                  <a:rPr lang="ja-JP" altLang="en-US" sz="800" dirty="0">
                    <a:solidFill>
                      <a:schemeClr val="tx1"/>
                    </a:solidFill>
                    <a:latin typeface="Calibri"/>
                    <a:ea typeface="ＭＳ Ｐゴシック" panose="020B0600070205080204" pitchFamily="50" charset="-128"/>
                  </a:rPr>
                  <a:t>③　・</a:t>
                </a: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発言メモや音声データを使</a:t>
                </a:r>
                <a:r>
                  <a:rPr lang="ja-JP" altLang="en-US" sz="800" dirty="0">
                    <a:solidFill>
                      <a:schemeClr val="tx1"/>
                    </a:solidFill>
                    <a:latin typeface="Calibri"/>
                    <a:ea typeface="ＭＳ Ｐゴシック" panose="020B0600070205080204" pitchFamily="50" charset="-128"/>
                  </a:rPr>
                  <a:t>い</a:t>
                </a: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a:t>
                </a:r>
                <a:endParaRPr kumimoji="1" lang="en-US" altLang="ja-JP"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　　　誤変換を修正</a:t>
                </a:r>
              </a:p>
            </p:txBody>
          </p:sp>
          <p:sp>
            <p:nvSpPr>
              <p:cNvPr id="129" name="テキスト ボックス 128"/>
              <p:cNvSpPr txBox="1"/>
              <p:nvPr/>
            </p:nvSpPr>
            <p:spPr>
              <a:xfrm>
                <a:off x="5222157" y="2536177"/>
                <a:ext cx="1893598" cy="360245"/>
              </a:xfrm>
              <a:prstGeom prst="roundRect">
                <a:avLst/>
              </a:prstGeom>
              <a:ln w="12700"/>
            </p:spPr>
            <p:style>
              <a:lnRef idx="2">
                <a:schemeClr val="accent1"/>
              </a:lnRef>
              <a:fillRef idx="1">
                <a:schemeClr val="lt1"/>
              </a:fillRef>
              <a:effectRef idx="0">
                <a:schemeClr val="accent1"/>
              </a:effectRef>
              <a:fontRef idx="minor">
                <a:schemeClr val="dk1"/>
              </a:fontRef>
            </p:style>
            <p:txBody>
              <a:bodyPr wrap="square" lIns="36000" rIns="0" rtlCol="0" anchor="ctr" anchorCtr="0">
                <a:spAutoFit/>
              </a:bodyPr>
              <a:lstStyle>
                <a:defPPr>
                  <a:defRPr lang="ja-JP"/>
                </a:defPPr>
                <a:lvl1pPr>
                  <a:defRPr sz="800"/>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②  ・音声認識支援ツールによりテキスト化</a:t>
                </a:r>
                <a:endParaRPr kumimoji="1" lang="en-US" altLang="ja-JP"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kern="1200" cap="none" spc="0" normalizeH="0" baseline="0" noProof="0" dirty="0">
                    <a:ln>
                      <a:noFill/>
                    </a:ln>
                    <a:solidFill>
                      <a:schemeClr val="tx1"/>
                    </a:solidFill>
                    <a:effectLst/>
                    <a:uLnTx/>
                    <a:uFillTx/>
                    <a:latin typeface="Calibri"/>
                    <a:ea typeface="ＭＳ Ｐゴシック" panose="020B0600070205080204" pitchFamily="50" charset="-128"/>
                    <a:cs typeface="+mn-cs"/>
                  </a:rPr>
                  <a:t>       ・辞書登録により変換率を向上</a:t>
                </a:r>
              </a:p>
            </p:txBody>
          </p:sp>
        </p:grpSp>
        <p:sp>
          <p:nvSpPr>
            <p:cNvPr id="126" name="テキスト ボックス 125"/>
            <p:cNvSpPr txBox="1"/>
            <p:nvPr/>
          </p:nvSpPr>
          <p:spPr>
            <a:xfrm>
              <a:off x="542660" y="4762710"/>
              <a:ext cx="792035"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b="1" i="0" u="none" strike="noStrike" kern="1200" cap="none" spc="0" normalizeH="0" baseline="0" noProof="0" dirty="0">
                  <a:ln>
                    <a:noFill/>
                  </a:ln>
                  <a:effectLst/>
                  <a:uLnTx/>
                  <a:uFillTx/>
                  <a:latin typeface="Calibri"/>
                  <a:ea typeface="ＭＳ Ｐゴシック" panose="020B0600070205080204" pitchFamily="50" charset="-128"/>
                  <a:cs typeface="+mn-cs"/>
                </a:rPr>
                <a:t>（導入後）</a:t>
              </a:r>
            </a:p>
          </p:txBody>
        </p:sp>
      </p:grpSp>
      <p:sp>
        <p:nvSpPr>
          <p:cNvPr id="152" name="テキスト ボックス 151"/>
          <p:cNvSpPr txBox="1"/>
          <p:nvPr/>
        </p:nvSpPr>
        <p:spPr>
          <a:xfrm>
            <a:off x="4830141" y="2107360"/>
            <a:ext cx="4194597" cy="451749"/>
          </a:xfrm>
          <a:prstGeom prst="rect">
            <a:avLst/>
          </a:prstGeom>
          <a:noFill/>
          <a:ln>
            <a:noFill/>
          </a:ln>
        </p:spPr>
        <p:txBody>
          <a:bodyPr wrap="square" rtlCol="0">
            <a:noAutofit/>
          </a:bodyPr>
          <a:lstStyle/>
          <a:p>
            <a:pPr>
              <a:lnSpc>
                <a:spcPts val="300"/>
              </a:lnSpc>
              <a:defRPr/>
            </a:pPr>
            <a:endParaRPr lang="en-US" altLang="ja-JP" sz="1400" b="1" dirty="0">
              <a:latin typeface="メイリオ" panose="020B0604030504040204" pitchFamily="50" charset="-128"/>
              <a:ea typeface="メイリオ" panose="020B0604030504040204" pitchFamily="50" charset="-128"/>
              <a:cs typeface="メイリオ" panose="020B0604030504040204" pitchFamily="50" charset="-128"/>
            </a:endParaRPr>
          </a:p>
          <a:p>
            <a:pPr>
              <a:defRPr/>
            </a:pP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府職員がパソコン上で行っている単純な繰り返し作業を</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RPA</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により自動化し、業務を効率化</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3" name="テキスト ボックス 152"/>
          <p:cNvSpPr txBox="1"/>
          <p:nvPr/>
        </p:nvSpPr>
        <p:spPr>
          <a:xfrm>
            <a:off x="4932977" y="5515820"/>
            <a:ext cx="2013821" cy="877143"/>
          </a:xfrm>
          <a:prstGeom prst="rect">
            <a:avLst/>
          </a:prstGeom>
          <a:noFill/>
          <a:ln>
            <a:noFill/>
          </a:ln>
        </p:spPr>
        <p:txBody>
          <a:bodyPr wrap="square" rtlCol="0">
            <a:noAutofit/>
          </a:bodyPr>
          <a:lstStyle/>
          <a:p>
            <a:pPr lvl="0">
              <a:defRPr/>
            </a:pP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（適している業務）</a:t>
            </a:r>
            <a:endParaRPr lang="en-US" altLang="ja-JP" sz="1000" b="1"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・電子化済み　　　</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・定常的に発生する業務</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・判断基準が明確</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pPr lvl="0">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・承認行為がない</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p:txBody>
      </p:sp>
      <p:graphicFrame>
        <p:nvGraphicFramePr>
          <p:cNvPr id="154" name="表 153"/>
          <p:cNvGraphicFramePr>
            <a:graphicFrameLocks noGrp="1"/>
          </p:cNvGraphicFramePr>
          <p:nvPr/>
        </p:nvGraphicFramePr>
        <p:xfrm>
          <a:off x="4972155" y="2680136"/>
          <a:ext cx="3764705" cy="2773680"/>
        </p:xfrm>
        <a:graphic>
          <a:graphicData uri="http://schemas.openxmlformats.org/drawingml/2006/table">
            <a:tbl>
              <a:tblPr firstRow="1" bandRow="1">
                <a:tableStyleId>{5C22544A-7EE6-4342-B048-85BDC9FD1C3A}</a:tableStyleId>
              </a:tblPr>
              <a:tblGrid>
                <a:gridCol w="1199420">
                  <a:extLst>
                    <a:ext uri="{9D8B030D-6E8A-4147-A177-3AD203B41FA5}">
                      <a16:colId xmlns:a16="http://schemas.microsoft.com/office/drawing/2014/main" val="1638670621"/>
                    </a:ext>
                  </a:extLst>
                </a:gridCol>
                <a:gridCol w="2565285">
                  <a:extLst>
                    <a:ext uri="{9D8B030D-6E8A-4147-A177-3AD203B41FA5}">
                      <a16:colId xmlns:a16="http://schemas.microsoft.com/office/drawing/2014/main" val="696297022"/>
                    </a:ext>
                  </a:extLst>
                </a:gridCol>
              </a:tblGrid>
              <a:tr h="133140">
                <a:tc>
                  <a:txBody>
                    <a:bodyPr/>
                    <a:lstStyle/>
                    <a:p>
                      <a:pPr algn="ctr"/>
                      <a:r>
                        <a:rPr kumimoji="1" lang="ja-JP" altLang="en-US" sz="800" dirty="0">
                          <a:latin typeface="メイリオ" panose="020B0604030504040204" pitchFamily="50" charset="-128"/>
                          <a:ea typeface="メイリオ" panose="020B0604030504040204" pitchFamily="50" charset="-128"/>
                        </a:rPr>
                        <a:t>業務名</a:t>
                      </a:r>
                    </a:p>
                  </a:txBody>
                  <a:tcPr/>
                </a:tc>
                <a:tc>
                  <a:txBody>
                    <a:bodyPr/>
                    <a:lstStyle/>
                    <a:p>
                      <a:pPr algn="ctr"/>
                      <a:r>
                        <a:rPr kumimoji="1" lang="ja-JP" altLang="en-US" sz="800" dirty="0">
                          <a:latin typeface="メイリオ" panose="020B0604030504040204" pitchFamily="50" charset="-128"/>
                          <a:ea typeface="メイリオ" panose="020B0604030504040204" pitchFamily="50" charset="-128"/>
                        </a:rPr>
                        <a:t>業務内容</a:t>
                      </a:r>
                    </a:p>
                  </a:txBody>
                  <a:tcPr/>
                </a:tc>
                <a:extLst>
                  <a:ext uri="{0D108BD9-81ED-4DB2-BD59-A6C34878D82A}">
                    <a16:rowId xmlns:a16="http://schemas.microsoft.com/office/drawing/2014/main" val="33836480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b="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時間外集計報告業務　　　　　　 </a:t>
                      </a:r>
                      <a:endParaRPr kumimoji="1" lang="ja-JP" altLang="en-US" sz="800" b="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a:latin typeface="メイリオ" panose="020B0604030504040204" pitchFamily="50" charset="-128"/>
                          <a:ea typeface="メイリオ" panose="020B0604030504040204" pitchFamily="50" charset="-128"/>
                        </a:rPr>
                        <a:t>システムから各職員の残業時間をデータ抽出し、</a:t>
                      </a:r>
                      <a:r>
                        <a:rPr kumimoji="1" lang="en-US" altLang="ja-JP" sz="800" dirty="0">
                          <a:latin typeface="メイリオ" panose="020B0604030504040204" pitchFamily="50" charset="-128"/>
                          <a:ea typeface="メイリオ" panose="020B0604030504040204" pitchFamily="50" charset="-128"/>
                        </a:rPr>
                        <a:t>Excel</a:t>
                      </a:r>
                      <a:r>
                        <a:rPr kumimoji="1" lang="ja-JP" altLang="en-US" sz="800" dirty="0" err="1">
                          <a:latin typeface="メイリオ" panose="020B0604030504040204" pitchFamily="50" charset="-128"/>
                          <a:ea typeface="メイリオ" panose="020B0604030504040204" pitchFamily="50" charset="-128"/>
                        </a:rPr>
                        <a:t>にて</a:t>
                      </a:r>
                      <a:r>
                        <a:rPr kumimoji="1" lang="ja-JP" altLang="en-US" sz="800" dirty="0">
                          <a:latin typeface="メイリオ" panose="020B0604030504040204" pitchFamily="50" charset="-128"/>
                          <a:ea typeface="メイリオ" panose="020B0604030504040204" pitchFamily="50" charset="-128"/>
                        </a:rPr>
                        <a:t>集計する業務</a:t>
                      </a:r>
                    </a:p>
                  </a:txBody>
                  <a:tcPr anchor="ctr"/>
                </a:tc>
                <a:extLst>
                  <a:ext uri="{0D108BD9-81ED-4DB2-BD59-A6C34878D82A}">
                    <a16:rowId xmlns:a16="http://schemas.microsoft.com/office/drawing/2014/main" val="81251912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府立学校通知業務　              </a:t>
                      </a:r>
                      <a:endParaRPr kumimoji="1"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a:latin typeface="メイリオ" panose="020B0604030504040204" pitchFamily="50" charset="-128"/>
                          <a:ea typeface="メイリオ" panose="020B0604030504040204" pitchFamily="50" charset="-128"/>
                        </a:rPr>
                        <a:t>支援学校宛通知文を作成し、メール送付する業務</a:t>
                      </a:r>
                      <a:endParaRPr kumimoji="1" lang="en-US" altLang="ja-JP" sz="800" dirty="0">
                        <a:latin typeface="メイリオ" panose="020B0604030504040204" pitchFamily="50" charset="-128"/>
                        <a:ea typeface="メイリオ" panose="020B0604030504040204" pitchFamily="50" charset="-128"/>
                      </a:endParaRPr>
                    </a:p>
                  </a:txBody>
                  <a:tcPr anchor="ctr"/>
                </a:tc>
                <a:extLst>
                  <a:ext uri="{0D108BD9-81ED-4DB2-BD59-A6C34878D82A}">
                    <a16:rowId xmlns:a16="http://schemas.microsoft.com/office/drawing/2014/main" val="369302254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予防接種実施状況照会業務</a:t>
                      </a:r>
                      <a:endParaRPr lang="en-US" altLang="ja-JP"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厚生労働省の予防接種実施状況調査における市町村の回答を集計する業務</a:t>
                      </a:r>
                    </a:p>
                  </a:txBody>
                  <a:tcPr anchor="ctr"/>
                </a:tc>
                <a:extLst>
                  <a:ext uri="{0D108BD9-81ED-4DB2-BD59-A6C34878D82A}">
                    <a16:rowId xmlns:a16="http://schemas.microsoft.com/office/drawing/2014/main" val="185828583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医療費支給審査事務 </a:t>
                      </a:r>
                      <a:r>
                        <a:rPr lang="ja-JP" altLang="en-US" sz="800" baseline="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rPr>
                        <a:t>            </a:t>
                      </a:r>
                      <a:endParaRPr kumimoji="1" lang="ja-JP" altLang="en-US" sz="800" dirty="0">
                        <a:solidFill>
                          <a:schemeClr val="tx1"/>
                        </a:solidFill>
                        <a:latin typeface="メイリオ" panose="020B0604030504040204" pitchFamily="50" charset="-128"/>
                        <a:ea typeface="メイリオ" panose="020B0604030504040204" pitchFamily="50" charset="-128"/>
                        <a:cs typeface="メイリオ" panose="020B0604030504040204" pitchFamily="50" charset="-128"/>
                      </a:endParaRP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児童福祉施設入所児童等の医療費の支払い業務（レセプト集計、台帳突合等）</a:t>
                      </a:r>
                    </a:p>
                  </a:txBody>
                  <a:tcPr anchor="ctr"/>
                </a:tc>
                <a:extLst>
                  <a:ext uri="{0D108BD9-81ED-4DB2-BD59-A6C34878D82A}">
                    <a16:rowId xmlns:a16="http://schemas.microsoft.com/office/drawing/2014/main" val="2234769576"/>
                  </a:ext>
                </a:extLst>
              </a:tr>
              <a:tr h="0">
                <a:tc>
                  <a:txBody>
                    <a:bodyPr/>
                    <a:lstStyle/>
                    <a:p>
                      <a:r>
                        <a:rPr kumimoji="1" lang="ja-JP" altLang="en-US" sz="800" dirty="0">
                          <a:latin typeface="メイリオ" panose="020B0604030504040204" pitchFamily="50" charset="-128"/>
                          <a:ea typeface="メイリオ" panose="020B0604030504040204" pitchFamily="50" charset="-128"/>
                        </a:rPr>
                        <a:t>決算統計に係る業務</a:t>
                      </a:r>
                      <a:r>
                        <a:rPr kumimoji="1" lang="ja-JP" altLang="en-US" sz="800" baseline="0" dirty="0">
                          <a:latin typeface="メイリオ" panose="020B0604030504040204" pitchFamily="50" charset="-128"/>
                          <a:ea typeface="メイリオ" panose="020B0604030504040204" pitchFamily="50" charset="-128"/>
                        </a:rPr>
                        <a:t>         </a:t>
                      </a:r>
                      <a:endParaRPr kumimoji="1" lang="ja-JP" altLang="en-US" sz="800" dirty="0">
                        <a:latin typeface="メイリオ" panose="020B0604030504040204" pitchFamily="50" charset="-128"/>
                        <a:ea typeface="メイリオ" panose="020B0604030504040204" pitchFamily="50" charset="-128"/>
                      </a:endParaRP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決算統計に係る提出書類の根拠資料（データ）を作成する業務</a:t>
                      </a:r>
                    </a:p>
                  </a:txBody>
                  <a:tcPr anchor="ctr"/>
                </a:tc>
                <a:extLst>
                  <a:ext uri="{0D108BD9-81ED-4DB2-BD59-A6C34878D82A}">
                    <a16:rowId xmlns:a16="http://schemas.microsoft.com/office/drawing/2014/main" val="2126157511"/>
                  </a:ext>
                </a:extLst>
              </a:tr>
              <a:tr h="0">
                <a:tc>
                  <a:txBody>
                    <a:bodyPr/>
                    <a:lstStyle/>
                    <a:p>
                      <a:r>
                        <a:rPr kumimoji="1" lang="ja-JP" altLang="en-US" sz="800" dirty="0">
                          <a:latin typeface="メイリオ" panose="020B0604030504040204" pitchFamily="50" charset="-128"/>
                          <a:ea typeface="メイリオ" panose="020B0604030504040204" pitchFamily="50" charset="-128"/>
                        </a:rPr>
                        <a:t>オープンデータのデータ整備</a:t>
                      </a:r>
                      <a:r>
                        <a:rPr kumimoji="1" lang="ja-JP" altLang="en-US" sz="800" dirty="0"/>
                        <a:t>　</a:t>
                      </a: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オープンデータとして公表する施設一覧データに緯度・経度情報を追加する業務</a:t>
                      </a:r>
                    </a:p>
                  </a:txBody>
                  <a:tcPr anchor="ctr"/>
                </a:tc>
                <a:extLst>
                  <a:ext uri="{0D108BD9-81ED-4DB2-BD59-A6C34878D82A}">
                    <a16:rowId xmlns:a16="http://schemas.microsoft.com/office/drawing/2014/main" val="2843956319"/>
                  </a:ext>
                </a:extLst>
              </a:tr>
              <a:tr h="0">
                <a:tc>
                  <a:txBody>
                    <a:bodyPr/>
                    <a:lstStyle/>
                    <a:p>
                      <a:r>
                        <a:rPr kumimoji="1" lang="ja-JP" altLang="en-US" sz="800" dirty="0">
                          <a:latin typeface="メイリオ" panose="020B0604030504040204" pitchFamily="50" charset="-128"/>
                          <a:ea typeface="メイリオ" panose="020B0604030504040204" pitchFamily="50" charset="-128"/>
                        </a:rPr>
                        <a:t>用務先の最寄駅確認</a:t>
                      </a: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出張旅費申請において、用務先の最寄駅を適正に申請しているか確認する業務</a:t>
                      </a:r>
                    </a:p>
                  </a:txBody>
                  <a:tcPr anchor="ctr"/>
                </a:tc>
                <a:extLst>
                  <a:ext uri="{0D108BD9-81ED-4DB2-BD59-A6C34878D82A}">
                    <a16:rowId xmlns:a16="http://schemas.microsoft.com/office/drawing/2014/main" val="120144544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chemeClr val="tx1"/>
                          </a:solidFill>
                          <a:latin typeface="メイリオ" panose="020B0604030504040204" pitchFamily="50" charset="-128"/>
                          <a:ea typeface="メイリオ" panose="020B0604030504040204" pitchFamily="50" charset="-128"/>
                        </a:rPr>
                        <a:t>不備連絡事務の自動化（コロナ支援</a:t>
                      </a:r>
                      <a:r>
                        <a:rPr kumimoji="1" lang="en-US" altLang="ja-JP" sz="800" dirty="0">
                          <a:solidFill>
                            <a:schemeClr val="tx1"/>
                          </a:solidFill>
                          <a:latin typeface="メイリオ" panose="020B0604030504040204" pitchFamily="50" charset="-128"/>
                          <a:ea typeface="メイリオ" panose="020B0604030504040204" pitchFamily="50" charset="-128"/>
                        </a:rPr>
                        <a:t>)</a:t>
                      </a:r>
                    </a:p>
                  </a:txBody>
                  <a:tcPr anchor="ctr"/>
                </a:tc>
                <a:tc>
                  <a:txBody>
                    <a:bodyPr/>
                    <a:lstStyle/>
                    <a:p>
                      <a:r>
                        <a:rPr kumimoji="1" lang="ja-JP" altLang="en-US" sz="800" dirty="0">
                          <a:solidFill>
                            <a:schemeClr val="tx1"/>
                          </a:solidFill>
                          <a:latin typeface="メイリオ" panose="020B0604030504040204" pitchFamily="50" charset="-128"/>
                          <a:ea typeface="メイリオ" panose="020B0604030504040204" pitchFamily="50" charset="-128"/>
                        </a:rPr>
                        <a:t>休業要請（外）支援金の申請者に対する個々の不備連絡票とメール作成を自動化</a:t>
                      </a:r>
                    </a:p>
                  </a:txBody>
                  <a:tcPr anchor="ctr"/>
                </a:tc>
                <a:extLst>
                  <a:ext uri="{0D108BD9-81ED-4DB2-BD59-A6C34878D82A}">
                    <a16:rowId xmlns:a16="http://schemas.microsoft.com/office/drawing/2014/main" val="2856650560"/>
                  </a:ext>
                </a:extLst>
              </a:tr>
            </a:tbl>
          </a:graphicData>
        </a:graphic>
      </p:graphicFrame>
      <p:sp>
        <p:nvSpPr>
          <p:cNvPr id="155" name="テキスト ボックス 154"/>
          <p:cNvSpPr txBox="1"/>
          <p:nvPr/>
        </p:nvSpPr>
        <p:spPr>
          <a:xfrm>
            <a:off x="6941511" y="5556901"/>
            <a:ext cx="1986692" cy="907582"/>
          </a:xfrm>
          <a:prstGeom prst="rect">
            <a:avLst/>
          </a:prstGeom>
          <a:noFill/>
          <a:ln>
            <a:noFill/>
          </a:ln>
        </p:spPr>
        <p:txBody>
          <a:bodyPr wrap="square" rtlCol="0">
            <a:noAutofit/>
          </a:bodyPr>
          <a:lstStyle/>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a:t>
            </a:r>
            <a:r>
              <a:rPr lang="ja-JP" altLang="en-US" sz="1000" b="1" dirty="0">
                <a:latin typeface="メイリオ" panose="020B0604030504040204" pitchFamily="50" charset="-128"/>
                <a:ea typeface="メイリオ" panose="020B0604030504040204" pitchFamily="50" charset="-128"/>
                <a:cs typeface="メイリオ" panose="020B0604030504040204" pitchFamily="50" charset="-128"/>
              </a:rPr>
              <a:t>（効果）</a:t>
            </a: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・作業時間の削減　　</a:t>
            </a: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・人為的ミスの防止　　</a:t>
            </a: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・人事異動時等の引継ぎ</a:t>
            </a:r>
            <a:endParaRPr lang="en-US" altLang="ja-JP" sz="1000" dirty="0">
              <a:latin typeface="メイリオ" panose="020B0604030504040204" pitchFamily="50" charset="-128"/>
              <a:ea typeface="メイリオ" panose="020B0604030504040204" pitchFamily="50" charset="-128"/>
              <a:cs typeface="メイリオ" panose="020B0604030504040204" pitchFamily="50" charset="-128"/>
            </a:endParaRPr>
          </a:p>
          <a:p>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　　の円滑化</a:t>
            </a:r>
          </a:p>
        </p:txBody>
      </p:sp>
      <p:sp>
        <p:nvSpPr>
          <p:cNvPr id="156" name="テキスト ボックス 155"/>
          <p:cNvSpPr txBox="1"/>
          <p:nvPr/>
        </p:nvSpPr>
        <p:spPr>
          <a:xfrm>
            <a:off x="4693404" y="1846996"/>
            <a:ext cx="4239403" cy="187969"/>
          </a:xfrm>
          <a:prstGeom prst="rect">
            <a:avLst/>
          </a:prstGeom>
          <a:noFill/>
          <a:ln>
            <a:noFill/>
          </a:ln>
        </p:spPr>
        <p:txBody>
          <a:bodyPr wrap="square" rtlCol="0">
            <a:noAutofit/>
          </a:bodyPr>
          <a:lstStyle/>
          <a:p>
            <a:pPr marL="261938" indent="-261938">
              <a:defRPr/>
            </a:pP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【RPA</a:t>
            </a:r>
            <a:r>
              <a:rPr lang="en-US" altLang="ja-JP" sz="1400" b="1" baseline="30000"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を活用した庁内業務の効率化</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p>
        </p:txBody>
      </p:sp>
      <p:sp>
        <p:nvSpPr>
          <p:cNvPr id="157" name="テキスト ボックス 156"/>
          <p:cNvSpPr txBox="1"/>
          <p:nvPr/>
        </p:nvSpPr>
        <p:spPr>
          <a:xfrm>
            <a:off x="427097" y="1828199"/>
            <a:ext cx="4239403" cy="208966"/>
          </a:xfrm>
          <a:prstGeom prst="rect">
            <a:avLst/>
          </a:prstGeom>
          <a:noFill/>
          <a:ln>
            <a:noFill/>
          </a:ln>
        </p:spPr>
        <p:txBody>
          <a:bodyPr wrap="square" rtlCol="0">
            <a:noAutofit/>
          </a:bodyPr>
          <a:lstStyle/>
          <a:p>
            <a:pPr marL="261938" lvl="0" indent="-261938">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音声認識技術（</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）を活用した議事録作成</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8" name="テキスト ボックス 157">
            <a:extLst>
              <a:ext uri="{FF2B5EF4-FFF2-40B4-BE49-F238E27FC236}">
                <a16:creationId xmlns:a16="http://schemas.microsoft.com/office/drawing/2014/main" id="{ECA54964-F874-4CCD-8ADE-87DC8BC5373E}"/>
              </a:ext>
            </a:extLst>
          </p:cNvPr>
          <p:cNvSpPr txBox="1"/>
          <p:nvPr/>
        </p:nvSpPr>
        <p:spPr>
          <a:xfrm>
            <a:off x="543812" y="2153295"/>
            <a:ext cx="3924567" cy="438363"/>
          </a:xfrm>
          <a:prstGeom prst="rect">
            <a:avLst/>
          </a:prstGeom>
          <a:noFill/>
          <a:ln>
            <a:noFill/>
          </a:ln>
        </p:spPr>
        <p:txBody>
          <a:bodyPr wrap="square" rtlCol="0">
            <a:noAutofit/>
          </a:bodyPr>
          <a:lstStyle/>
          <a:p>
            <a:pPr>
              <a:defRPr/>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による音声認識技術を使い、議事録作成業務を効率化</a:t>
            </a:r>
            <a:endParaRPr lang="en-US" altLang="ja-JP" sz="1100" dirty="0">
              <a:latin typeface="メイリオ" panose="020B0604030504040204" pitchFamily="50" charset="-128"/>
              <a:ea typeface="メイリオ" panose="020B0604030504040204" pitchFamily="50" charset="-128"/>
              <a:cs typeface="メイリオ" panose="020B0604030504040204" pitchFamily="50" charset="-128"/>
            </a:endParaRPr>
          </a:p>
          <a:p>
            <a:pPr algn="r">
              <a:defRPr/>
            </a:pP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（平成</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30</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59" name="吹き出し: 角を丸めた四角形 4">
            <a:extLst>
              <a:ext uri="{FF2B5EF4-FFF2-40B4-BE49-F238E27FC236}">
                <a16:creationId xmlns:a16="http://schemas.microsoft.com/office/drawing/2014/main" id="{30DFBCC0-E894-467E-BAA9-009A1570903C}"/>
              </a:ext>
            </a:extLst>
          </p:cNvPr>
          <p:cNvSpPr/>
          <p:nvPr/>
        </p:nvSpPr>
        <p:spPr>
          <a:xfrm>
            <a:off x="669340" y="5122605"/>
            <a:ext cx="1800440" cy="417203"/>
          </a:xfrm>
          <a:prstGeom prst="wedgeRoundRectCallout">
            <a:avLst>
              <a:gd name="adj1" fmla="val -2770"/>
              <a:gd name="adj2" fmla="val -79319"/>
              <a:gd name="adj3" fmla="val 16667"/>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defRPr/>
            </a:pPr>
            <a:r>
              <a:rPr lang="ja-JP" altLang="en-US" sz="800" dirty="0">
                <a:solidFill>
                  <a:schemeClr val="tx1"/>
                </a:solidFill>
              </a:rPr>
              <a:t>①  ・</a:t>
            </a:r>
            <a:r>
              <a:rPr lang="en-US" altLang="ja-JP" sz="800" dirty="0">
                <a:solidFill>
                  <a:schemeClr val="tx1"/>
                </a:solidFill>
              </a:rPr>
              <a:t>IC</a:t>
            </a:r>
            <a:r>
              <a:rPr lang="ja-JP" altLang="en-US" sz="800" dirty="0">
                <a:solidFill>
                  <a:schemeClr val="tx1"/>
                </a:solidFill>
              </a:rPr>
              <a:t>レコーダー等で音声を録音</a:t>
            </a:r>
            <a:endParaRPr lang="en-US" altLang="ja-JP" sz="800" dirty="0">
              <a:solidFill>
                <a:schemeClr val="tx1"/>
              </a:solidFill>
            </a:endParaRPr>
          </a:p>
          <a:p>
            <a:pPr lvl="0">
              <a:defRPr/>
            </a:pPr>
            <a:r>
              <a:rPr lang="ja-JP" altLang="en-US" sz="800" dirty="0">
                <a:solidFill>
                  <a:schemeClr val="tx1"/>
                </a:solidFill>
              </a:rPr>
              <a:t>       ・マイクにより音声認識率を向上</a:t>
            </a:r>
            <a:endParaRPr lang="en-US" altLang="ja-JP" sz="800" dirty="0">
              <a:solidFill>
                <a:schemeClr val="tx1"/>
              </a:solidFill>
            </a:endParaRPr>
          </a:p>
          <a:p>
            <a:pPr lvl="0">
              <a:defRPr/>
            </a:pPr>
            <a:r>
              <a:rPr lang="ja-JP" altLang="en-US" sz="800" dirty="0">
                <a:solidFill>
                  <a:schemeClr val="tx1"/>
                </a:solidFill>
              </a:rPr>
              <a:t>       ・ミキサーにより音声を集約</a:t>
            </a:r>
            <a:endParaRPr kumimoji="1" lang="ja-JP" altLang="en-US" sz="800" b="1" dirty="0">
              <a:solidFill>
                <a:schemeClr val="tx1"/>
              </a:solidFill>
              <a:latin typeface="Meiryo UI" panose="020B0604030504040204" pitchFamily="50" charset="-128"/>
              <a:ea typeface="Meiryo UI" panose="020B0604030504040204" pitchFamily="50" charset="-128"/>
              <a:cs typeface="メイリオ" panose="020B0604030504040204" pitchFamily="50" charset="-128"/>
            </a:endParaRPr>
          </a:p>
        </p:txBody>
      </p:sp>
      <p:sp>
        <p:nvSpPr>
          <p:cNvPr id="161" name="テキスト ボックス 160">
            <a:extLst>
              <a:ext uri="{FF2B5EF4-FFF2-40B4-BE49-F238E27FC236}">
                <a16:creationId xmlns:a16="http://schemas.microsoft.com/office/drawing/2014/main" id="{7B715C45-600B-4B77-AC25-9FD5CC26E76A}"/>
              </a:ext>
            </a:extLst>
          </p:cNvPr>
          <p:cNvSpPr txBox="1"/>
          <p:nvPr/>
        </p:nvSpPr>
        <p:spPr>
          <a:xfrm>
            <a:off x="417929" y="5991368"/>
            <a:ext cx="3854003" cy="208966"/>
          </a:xfrm>
          <a:prstGeom prst="rect">
            <a:avLst/>
          </a:prstGeom>
          <a:noFill/>
          <a:ln>
            <a:noFill/>
          </a:ln>
        </p:spPr>
        <p:txBody>
          <a:bodyPr wrap="square" rtlCol="0">
            <a:noAutofit/>
          </a:bodyPr>
          <a:lstStyle/>
          <a:p>
            <a:pPr marL="261938" lvl="0" indent="-261938">
              <a:defRPr/>
            </a:pPr>
            <a:r>
              <a:rPr lang="en-US" altLang="ja-JP" sz="1200" b="1" dirty="0">
                <a:latin typeface="メイリオ" panose="020B0604030504040204" pitchFamily="50" charset="-128"/>
                <a:ea typeface="メイリオ" panose="020B0604030504040204" pitchFamily="50" charset="-128"/>
                <a:cs typeface="メイリオ" panose="020B0604030504040204" pitchFamily="50" charset="-128"/>
              </a:rPr>
              <a:t>【AI-OCR</a:t>
            </a:r>
            <a:r>
              <a:rPr lang="ja-JP" altLang="en-US" sz="1400" b="1" dirty="0">
                <a:latin typeface="メイリオ" panose="020B0604030504040204" pitchFamily="50" charset="-128"/>
                <a:ea typeface="メイリオ" panose="020B0604030504040204" pitchFamily="50" charset="-128"/>
                <a:cs typeface="メイリオ" panose="020B0604030504040204" pitchFamily="50" charset="-128"/>
              </a:rPr>
              <a:t>を活用した庁内業務の効率化</a:t>
            </a:r>
            <a:r>
              <a:rPr lang="en-US" altLang="ja-JP" sz="1400" b="1" dirty="0">
                <a:latin typeface="メイリオ" panose="020B0604030504040204" pitchFamily="50" charset="-128"/>
                <a:ea typeface="メイリオ" panose="020B0604030504040204" pitchFamily="50" charset="-128"/>
                <a:cs typeface="メイリオ" panose="020B0604030504040204" pitchFamily="50" charset="-128"/>
              </a:rPr>
              <a:t>】</a:t>
            </a:r>
            <a:endParaRPr lang="en-US" altLang="ja-JP" sz="14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2" name="テキスト ボックス 161">
            <a:extLst>
              <a:ext uri="{FF2B5EF4-FFF2-40B4-BE49-F238E27FC236}">
                <a16:creationId xmlns:a16="http://schemas.microsoft.com/office/drawing/2014/main" id="{DA045BBF-6995-4C93-AEBC-7AD5273491F8}"/>
              </a:ext>
            </a:extLst>
          </p:cNvPr>
          <p:cNvSpPr txBox="1"/>
          <p:nvPr/>
        </p:nvSpPr>
        <p:spPr>
          <a:xfrm>
            <a:off x="587512" y="6274570"/>
            <a:ext cx="3924567" cy="410989"/>
          </a:xfrm>
          <a:prstGeom prst="rect">
            <a:avLst/>
          </a:prstGeom>
          <a:noFill/>
          <a:ln>
            <a:noFill/>
          </a:ln>
        </p:spPr>
        <p:txBody>
          <a:bodyPr wrap="square" rtlCol="0">
            <a:noAutofit/>
          </a:bodyPr>
          <a:lstStyle/>
          <a:p>
            <a:pPr>
              <a:defRPr/>
            </a:pP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AI</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により手書き文字を読み取る</a:t>
            </a:r>
            <a:r>
              <a:rPr lang="en-US" altLang="ja-JP" sz="1100" dirty="0">
                <a:latin typeface="メイリオ" panose="020B0604030504040204" pitchFamily="50" charset="-128"/>
                <a:ea typeface="メイリオ" panose="020B0604030504040204" pitchFamily="50" charset="-128"/>
                <a:cs typeface="メイリオ" panose="020B0604030504040204" pitchFamily="50" charset="-128"/>
              </a:rPr>
              <a:t>AI-OCR</a:t>
            </a:r>
            <a:r>
              <a:rPr lang="ja-JP" altLang="en-US" sz="1100" dirty="0">
                <a:latin typeface="メイリオ" panose="020B0604030504040204" pitchFamily="50" charset="-128"/>
                <a:ea typeface="メイリオ" panose="020B0604030504040204" pitchFamily="50" charset="-128"/>
                <a:cs typeface="メイリオ" panose="020B0604030504040204" pitchFamily="50" charset="-128"/>
              </a:rPr>
              <a:t>の活用可能性についても検証</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（令和</a:t>
            </a:r>
            <a:r>
              <a:rPr lang="en-US" altLang="ja-JP" sz="1000" dirty="0">
                <a:latin typeface="メイリオ" panose="020B0604030504040204" pitchFamily="50" charset="-128"/>
                <a:ea typeface="メイリオ" panose="020B0604030504040204" pitchFamily="50" charset="-128"/>
                <a:cs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cs typeface="メイリオ" panose="020B0604030504040204" pitchFamily="50" charset="-128"/>
              </a:rPr>
              <a:t>年度）</a:t>
            </a:r>
            <a:endParaRPr lang="ja-JP" altLang="en-US" sz="1100" dirty="0">
              <a:latin typeface="メイリオ" panose="020B0604030504040204" pitchFamily="50" charset="-128"/>
              <a:ea typeface="メイリオ" panose="020B0604030504040204" pitchFamily="50" charset="-128"/>
              <a:cs typeface="メイリオ" panose="020B0604030504040204" pitchFamily="50" charset="-128"/>
            </a:endParaRPr>
          </a:p>
        </p:txBody>
      </p:sp>
      <p:sp>
        <p:nvSpPr>
          <p:cNvPr id="163" name="テキスト ボックス 162"/>
          <p:cNvSpPr txBox="1"/>
          <p:nvPr/>
        </p:nvSpPr>
        <p:spPr>
          <a:xfrm>
            <a:off x="5000062" y="6308361"/>
            <a:ext cx="3854754" cy="375374"/>
          </a:xfrm>
          <a:prstGeom prst="rect">
            <a:avLst/>
          </a:prstGeom>
          <a:noFill/>
          <a:ln>
            <a:noFill/>
          </a:ln>
        </p:spPr>
        <p:txBody>
          <a:bodyPr wrap="none" rtlCol="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sz="800" dirty="0">
                <a:latin typeface="Meiryo UI" panose="020B0604030504040204" pitchFamily="50" charset="-128"/>
                <a:ea typeface="Meiryo UI" panose="020B0604030504040204" pitchFamily="50" charset="-128"/>
                <a:cs typeface="メイリオ" panose="020B0604030504040204" pitchFamily="50" charset="-128"/>
              </a:rPr>
              <a:t>(*)</a:t>
            </a:r>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kumimoji="1"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Robotic Process Automation</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の略。ソフトウェアロボットによる業務自動化</a:t>
            </a:r>
            <a:endParaRPr kumimoji="1"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の取組み。人が行うパソコン上の作業手順をソフトウェアロボットに覚えさせる</a:t>
            </a:r>
            <a:endParaRPr kumimoji="1" lang="en-US" altLang="ja-JP"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800" dirty="0">
                <a:latin typeface="Meiryo UI" panose="020B0604030504040204" pitchFamily="50" charset="-128"/>
                <a:ea typeface="Meiryo UI" panose="020B0604030504040204" pitchFamily="50" charset="-128"/>
                <a:cs typeface="メイリオ" panose="020B0604030504040204" pitchFamily="50" charset="-128"/>
              </a:rPr>
              <a:t>　</a:t>
            </a:r>
            <a:r>
              <a:rPr kumimoji="1" lang="ja-JP" altLang="en-US" sz="800" b="0" i="0" u="none" strike="noStrike" kern="1200" cap="none" spc="0" normalizeH="0" baseline="0" noProof="0" dirty="0">
                <a:ln>
                  <a:noFill/>
                </a:ln>
                <a:effectLst/>
                <a:uLnTx/>
                <a:uFillTx/>
                <a:latin typeface="Meiryo UI" panose="020B0604030504040204" pitchFamily="50" charset="-128"/>
                <a:ea typeface="Meiryo UI" panose="020B0604030504040204" pitchFamily="50" charset="-128"/>
                <a:cs typeface="メイリオ" panose="020B0604030504040204" pitchFamily="50" charset="-128"/>
              </a:rPr>
              <a:t>ことで、パソコン操作を自動化することができる</a:t>
            </a:r>
            <a:endParaRPr lang="en-US" altLang="ja-JP" sz="800" dirty="0">
              <a:latin typeface="Meiryo UI" panose="020B0604030504040204" pitchFamily="50" charset="-128"/>
              <a:ea typeface="Meiryo UI" panose="020B0604030504040204" pitchFamily="50" charset="-128"/>
              <a:cs typeface="メイリオ" panose="020B0604030504040204" pitchFamily="50" charset="-128"/>
            </a:endParaRPr>
          </a:p>
        </p:txBody>
      </p:sp>
      <p:pic>
        <p:nvPicPr>
          <p:cNvPr id="2" name="図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81022" y="2685753"/>
            <a:ext cx="822422" cy="822422"/>
          </a:xfrm>
          <a:prstGeom prst="rect">
            <a:avLst/>
          </a:prstGeom>
        </p:spPr>
      </p:pic>
      <p:pic>
        <p:nvPicPr>
          <p:cNvPr id="60" name="図 59"/>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07118" y="4110453"/>
            <a:ext cx="822422" cy="822422"/>
          </a:xfrm>
          <a:prstGeom prst="rect">
            <a:avLst/>
          </a:prstGeom>
        </p:spPr>
      </p:pic>
      <p:sp>
        <p:nvSpPr>
          <p:cNvPr id="3" name="スライド番号プレースホルダー 2"/>
          <p:cNvSpPr>
            <a:spLocks noGrp="1"/>
          </p:cNvSpPr>
          <p:nvPr>
            <p:ph type="sldNum" sz="quarter" idx="12"/>
          </p:nvPr>
        </p:nvSpPr>
        <p:spPr>
          <a:xfrm>
            <a:off x="7011044" y="6327150"/>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7</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514328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AutoShape 6"/>
          <p:cNvSpPr>
            <a:spLocks noChangeArrowheads="1"/>
          </p:cNvSpPr>
          <p:nvPr/>
        </p:nvSpPr>
        <p:spPr bwMode="auto">
          <a:xfrm>
            <a:off x="103056" y="130629"/>
            <a:ext cx="8962625" cy="6667211"/>
          </a:xfrm>
          <a:prstGeom prst="roundRect">
            <a:avLst>
              <a:gd name="adj" fmla="val 2535"/>
            </a:avLst>
          </a:prstGeom>
          <a:solidFill>
            <a:srgbClr val="CCFFFF"/>
          </a:solidFill>
          <a:ln w="25400">
            <a:solidFill>
              <a:schemeClr val="accent1">
                <a:lumMod val="50000"/>
              </a:schemeClr>
            </a:solidFill>
            <a:prstDash val="dash"/>
            <a:round/>
            <a:headEnd/>
            <a:tailEnd/>
          </a:ln>
          <a:effectLst/>
        </p:spPr>
        <p:txBody>
          <a:bodyPr lIns="0" tIns="0" rIns="0"/>
          <a:lstStyle>
            <a:lvl1pPr marL="342900" indent="-342900" eaLnBrk="0" hangingPunct="0">
              <a:spcBef>
                <a:spcPct val="20000"/>
              </a:spcBef>
              <a:buChar char="•"/>
              <a:defRPr kumimoji="1" sz="3200">
                <a:solidFill>
                  <a:schemeClr val="tx1"/>
                </a:solidFill>
                <a:latin typeface="Times New Roman" pitchFamily="18" charset="0"/>
                <a:ea typeface="ＭＳ Ｐゴシック" pitchFamily="50" charset="-128"/>
              </a:defRPr>
            </a:lvl1pPr>
            <a:lvl2pPr marL="179388" eaLnBrk="0" hangingPunct="0">
              <a:spcBef>
                <a:spcPct val="20000"/>
              </a:spcBef>
              <a:buChar char="–"/>
              <a:defRPr kumimoji="1" sz="2800">
                <a:solidFill>
                  <a:schemeClr val="tx1"/>
                </a:solidFill>
                <a:latin typeface="Times New Roman" pitchFamily="18" charset="0"/>
                <a:ea typeface="ＭＳ Ｐゴシック" pitchFamily="50" charset="-128"/>
              </a:defRPr>
            </a:lvl2pPr>
            <a:lvl3pPr marL="1143000" indent="-228600" eaLnBrk="0" hangingPunct="0">
              <a:spcBef>
                <a:spcPct val="20000"/>
              </a:spcBef>
              <a:buChar char="•"/>
              <a:defRPr kumimoji="1" sz="2400">
                <a:solidFill>
                  <a:schemeClr val="tx1"/>
                </a:solidFill>
                <a:latin typeface="Times New Roman" pitchFamily="18" charset="0"/>
                <a:ea typeface="ＭＳ Ｐゴシック" pitchFamily="50" charset="-128"/>
              </a:defRPr>
            </a:lvl3pPr>
            <a:lvl4pPr marL="1600200" indent="-228600" eaLnBrk="0" hangingPunct="0">
              <a:spcBef>
                <a:spcPct val="20000"/>
              </a:spcBef>
              <a:buChar char="–"/>
              <a:defRPr kumimoji="1" sz="2000">
                <a:solidFill>
                  <a:schemeClr val="tx1"/>
                </a:solidFill>
                <a:latin typeface="Times New Roman" pitchFamily="18" charset="0"/>
                <a:ea typeface="ＭＳ Ｐゴシック" pitchFamily="50" charset="-128"/>
              </a:defRPr>
            </a:lvl4pPr>
            <a:lvl5pPr marL="2057400" indent="-228600" eaLnBrk="0" hangingPunct="0">
              <a:spcBef>
                <a:spcPct val="20000"/>
              </a:spcBef>
              <a:buChar char="»"/>
              <a:defRPr kumimoji="1" sz="2000">
                <a:solidFill>
                  <a:schemeClr val="tx1"/>
                </a:solidFill>
                <a:latin typeface="Times New Roman" pitchFamily="18" charset="0"/>
                <a:ea typeface="ＭＳ Ｐゴシック" pitchFamily="50" charset="-128"/>
              </a:defRPr>
            </a:lvl5pPr>
            <a:lvl6pPr marL="25146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6pPr>
            <a:lvl7pPr marL="29718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7pPr>
            <a:lvl8pPr marL="34290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8pPr>
            <a:lvl9pPr marL="3886200" indent="-228600" eaLnBrk="0" fontAlgn="base" hangingPunct="0">
              <a:spcBef>
                <a:spcPct val="20000"/>
              </a:spcBef>
              <a:spcAft>
                <a:spcPct val="0"/>
              </a:spcAft>
              <a:buChar char="»"/>
              <a:defRPr kumimoji="1" sz="2000">
                <a:solidFill>
                  <a:schemeClr val="tx1"/>
                </a:solidFill>
                <a:latin typeface="Times New Roman" pitchFamily="18" charset="0"/>
                <a:ea typeface="ＭＳ Ｐゴシック" pitchFamily="50" charset="-128"/>
              </a:defRPr>
            </a:lvl9pPr>
          </a:lstStyle>
          <a:p>
            <a:pPr lvl="1" eaLnBrk="1" hangingPunct="1">
              <a:spcBef>
                <a:spcPct val="5000"/>
              </a:spcBef>
              <a:buNone/>
              <a:defRPr/>
            </a:pPr>
            <a:r>
              <a:rPr lang="en-US" altLang="ja-JP" sz="2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a:t>
            </a:r>
            <a:r>
              <a:rPr lang="ja-JP" altLang="en-US" sz="2400" b="1" kern="100" dirty="0">
                <a:latin typeface="HGP創英角ｺﾞｼｯｸUB" panose="020B0900000000000000" pitchFamily="50" charset="-128"/>
                <a:ea typeface="HGP創英角ｺﾞｼｯｸUB" panose="020B0900000000000000" pitchFamily="50" charset="-128"/>
                <a:cs typeface="Meiryo UI" panose="020B0604030504040204" pitchFamily="50" charset="-128"/>
              </a:rPr>
              <a:t>トピックス（部局の取組状況）</a:t>
            </a:r>
            <a:endParaRPr lang="en-US" altLang="ja-JP" sz="2400" b="1" dirty="0">
              <a:latin typeface="HGP創英角ｺﾞｼｯｸUB" panose="020B0900000000000000" pitchFamily="50" charset="-128"/>
              <a:ea typeface="HGP創英角ｺﾞｼｯｸUB" panose="020B09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■概要</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2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休業要請・要請外支援金システムの導入</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コロナにより業績に影響を受けた中小企業や個人事業主に対して支援金を支給する業務をオンライン化</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5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 </a:t>
            </a:r>
            <a:r>
              <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RPA</a:t>
            </a: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で効率化・迅速化した作業</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・不備の内容に応じたお知らせのメールを自動作成</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b="1" u="sng" dirty="0">
                <a:latin typeface="HG丸ｺﾞｼｯｸM-PRO" panose="020F0600000000000000" pitchFamily="50" charset="-128"/>
                <a:ea typeface="HG丸ｺﾞｼｯｸM-PRO" panose="020F0600000000000000" pitchFamily="50" charset="-128"/>
                <a:cs typeface="Meiryo UI" panose="020B0604030504040204" pitchFamily="50" charset="-128"/>
              </a:rPr>
              <a:t>○導入のポイント</a:t>
            </a:r>
            <a:endParaRPr lang="en-US" altLang="ja-JP" sz="1400" b="1" u="sng"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・スマートシティ戦略部職員が概ね</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日でシステム構築・運用</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・約</a:t>
            </a:r>
            <a:r>
              <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rPr>
              <a:t>15</a:t>
            </a: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万件の申請を処理</a:t>
            </a: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・オンラインによる申請手続きから申請データを一元管理できるデータベースを開発</a:t>
            </a:r>
            <a:endParaRPr lang="en-US" altLang="ja-JP"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r>
              <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rPr>
              <a:t>　・運用の中で判明した課題に対する改善要望をスピーディかつ柔軟にシステム開発、反映</a:t>
            </a:r>
          </a:p>
          <a:p>
            <a:pPr lvl="1" eaLnBrk="1" hangingPunct="1">
              <a:spcBef>
                <a:spcPct val="5000"/>
              </a:spcBef>
              <a:buFontTx/>
              <a:buNone/>
              <a:defRPr/>
            </a:pPr>
            <a:endParaRPr lang="ja-JP" altLang="en-US" sz="1400" dirty="0">
              <a:latin typeface="HG丸ｺﾞｼｯｸM-PRO" panose="020F0600000000000000" pitchFamily="50" charset="-128"/>
              <a:ea typeface="HG丸ｺﾞｼｯｸM-PRO" panose="020F0600000000000000" pitchFamily="50" charset="-128"/>
              <a:cs typeface="Meiryo UI" panose="020B0604030504040204" pitchFamily="50" charset="-128"/>
            </a:endParaRPr>
          </a:p>
          <a:p>
            <a:pPr lvl="1" eaLnBrk="1" hangingPunct="1">
              <a:spcBef>
                <a:spcPct val="5000"/>
              </a:spcBef>
              <a:buFontTx/>
              <a:buNone/>
              <a:defRPr/>
            </a:pPr>
            <a:endParaRPr lang="en-US" altLang="ja-JP" sz="1600" b="1" dirty="0">
              <a:latin typeface="HG丸ｺﾞｼｯｸM-PRO" panose="020F0600000000000000" pitchFamily="50" charset="-128"/>
              <a:ea typeface="HG丸ｺﾞｼｯｸM-PRO" panose="020F0600000000000000" pitchFamily="50" charset="-128"/>
              <a:cs typeface="Meiryo UI" panose="020B0604030504040204" pitchFamily="50" charset="-128"/>
            </a:endParaRPr>
          </a:p>
        </p:txBody>
      </p:sp>
      <p:grpSp>
        <p:nvGrpSpPr>
          <p:cNvPr id="62" name="グループ化 61"/>
          <p:cNvGrpSpPr/>
          <p:nvPr/>
        </p:nvGrpSpPr>
        <p:grpSpPr>
          <a:xfrm>
            <a:off x="1005221" y="4371376"/>
            <a:ext cx="7402153" cy="2312797"/>
            <a:chOff x="576449" y="4021328"/>
            <a:chExt cx="7402153" cy="2309193"/>
          </a:xfrm>
        </p:grpSpPr>
        <p:grpSp>
          <p:nvGrpSpPr>
            <p:cNvPr id="63" name="グループ化 62"/>
            <p:cNvGrpSpPr/>
            <p:nvPr/>
          </p:nvGrpSpPr>
          <p:grpSpPr>
            <a:xfrm>
              <a:off x="746649" y="4245143"/>
              <a:ext cx="6909846" cy="2085377"/>
              <a:chOff x="697680" y="4553492"/>
              <a:chExt cx="6909846" cy="2085377"/>
            </a:xfrm>
          </p:grpSpPr>
          <p:pic>
            <p:nvPicPr>
              <p:cNvPr id="70" name="図 69" descr="黒い背景と白い文字&#10;&#10;自動的に生成された説明">
                <a:extLst>
                  <a:ext uri="{FF2B5EF4-FFF2-40B4-BE49-F238E27FC236}">
                    <a16:creationId xmlns:a16="http://schemas.microsoft.com/office/drawing/2014/main" id="{E3B9355B-8CE7-472B-BEF3-99A77CADDDE3}"/>
                  </a:ext>
                </a:extLst>
              </p:cNvPr>
              <p:cNvPicPr>
                <a:picLocks noChangeAspect="1"/>
              </p:cNvPicPr>
              <p:nvPr/>
            </p:nvPicPr>
            <p:blipFill rotWithShape="1">
              <a:blip r:embed="rId3" cstate="print">
                <a:biLevel thresh="25000"/>
                <a:extLst>
                  <a:ext uri="{28A0092B-C50C-407E-A947-70E740481C1C}">
                    <a14:useLocalDpi xmlns:a14="http://schemas.microsoft.com/office/drawing/2010/main" val="0"/>
                  </a:ext>
                </a:extLst>
              </a:blip>
              <a:srcRect b="8852"/>
              <a:stretch/>
            </p:blipFill>
            <p:spPr>
              <a:xfrm>
                <a:off x="982977" y="4888257"/>
                <a:ext cx="588880" cy="536754"/>
              </a:xfrm>
              <a:prstGeom prst="rect">
                <a:avLst/>
              </a:prstGeom>
            </p:spPr>
          </p:pic>
          <p:sp>
            <p:nvSpPr>
              <p:cNvPr id="71" name="正方形/長方形 70">
                <a:extLst>
                  <a:ext uri="{FF2B5EF4-FFF2-40B4-BE49-F238E27FC236}">
                    <a16:creationId xmlns:a16="http://schemas.microsoft.com/office/drawing/2014/main" id="{B1147046-33F9-44B8-A28D-54DA01654730}"/>
                  </a:ext>
                </a:extLst>
              </p:cNvPr>
              <p:cNvSpPr/>
              <p:nvPr/>
            </p:nvSpPr>
            <p:spPr>
              <a:xfrm>
                <a:off x="803456" y="5474340"/>
                <a:ext cx="705850" cy="246221"/>
              </a:xfrm>
              <a:prstGeom prst="rect">
                <a:avLst/>
              </a:prstGeom>
            </p:spPr>
            <p:txBody>
              <a:bodyPr wrap="square">
                <a:spAutoFit/>
              </a:bodyPr>
              <a:lstStyle/>
              <a:p>
                <a:pPr marL="93663" indent="-93663" algn="ctr"/>
                <a:r>
                  <a:rPr lang="ja-JP" altLang="en-US" sz="1000" b="1" dirty="0">
                    <a:latin typeface="BIZ UDPゴシック" panose="020B0400000000000000" pitchFamily="50" charset="-128"/>
                    <a:ea typeface="BIZ UDPゴシック" panose="020B0400000000000000" pitchFamily="50" charset="-128"/>
                  </a:rPr>
                  <a:t>申請者</a:t>
                </a:r>
              </a:p>
            </p:txBody>
          </p:sp>
          <p:sp>
            <p:nvSpPr>
              <p:cNvPr id="72" name="正方形/長方形 71">
                <a:extLst>
                  <a:ext uri="{FF2B5EF4-FFF2-40B4-BE49-F238E27FC236}">
                    <a16:creationId xmlns:a16="http://schemas.microsoft.com/office/drawing/2014/main" id="{B1147046-33F9-44B8-A28D-54DA01654730}"/>
                  </a:ext>
                </a:extLst>
              </p:cNvPr>
              <p:cNvSpPr/>
              <p:nvPr/>
            </p:nvSpPr>
            <p:spPr>
              <a:xfrm>
                <a:off x="3832253" y="5486796"/>
                <a:ext cx="1167087" cy="400110"/>
              </a:xfrm>
              <a:prstGeom prst="rect">
                <a:avLst/>
              </a:prstGeom>
            </p:spPr>
            <p:txBody>
              <a:bodyPr wrap="square">
                <a:spAutoFit/>
              </a:bodyPr>
              <a:lstStyle/>
              <a:p>
                <a:pPr algn="ctr"/>
                <a:r>
                  <a:rPr lang="ja-JP" altLang="en-US" sz="1000" b="1" dirty="0">
                    <a:latin typeface="BIZ UDPゴシック" panose="020B0400000000000000" pitchFamily="50" charset="-128"/>
                    <a:ea typeface="BIZ UDPゴシック" panose="020B0400000000000000" pitchFamily="50" charset="-128"/>
                  </a:rPr>
                  <a:t>大阪府</a:t>
                </a:r>
                <a:endParaRPr lang="en-US" altLang="ja-JP" sz="1000" b="1" dirty="0">
                  <a:latin typeface="BIZ UDPゴシック" panose="020B0400000000000000" pitchFamily="50" charset="-128"/>
                  <a:ea typeface="BIZ UDPゴシック" panose="020B0400000000000000" pitchFamily="50" charset="-128"/>
                </a:endParaRPr>
              </a:p>
              <a:p>
                <a:pPr algn="ctr"/>
                <a:r>
                  <a:rPr lang="ja-JP" altLang="en-US" sz="1000" b="1" dirty="0">
                    <a:latin typeface="BIZ UDPゴシック" panose="020B0400000000000000" pitchFamily="50" charset="-128"/>
                    <a:ea typeface="BIZ UDPゴシック" panose="020B0400000000000000" pitchFamily="50" charset="-128"/>
                  </a:rPr>
                  <a:t>事務処理センター</a:t>
                </a:r>
              </a:p>
            </p:txBody>
          </p:sp>
          <p:grpSp>
            <p:nvGrpSpPr>
              <p:cNvPr id="73" name="グループ化 72"/>
              <p:cNvGrpSpPr/>
              <p:nvPr/>
            </p:nvGrpSpPr>
            <p:grpSpPr>
              <a:xfrm>
                <a:off x="4179535" y="4774580"/>
                <a:ext cx="588029" cy="268130"/>
                <a:chOff x="4100386" y="5548512"/>
                <a:chExt cx="588029" cy="268130"/>
              </a:xfrm>
            </p:grpSpPr>
            <p:sp>
              <p:nvSpPr>
                <p:cNvPr id="164" name="角丸四角形 163"/>
                <p:cNvSpPr/>
                <p:nvPr/>
              </p:nvSpPr>
              <p:spPr>
                <a:xfrm>
                  <a:off x="4100386" y="5569312"/>
                  <a:ext cx="588029" cy="247330"/>
                </a:xfrm>
                <a:prstGeom prst="roundRect">
                  <a:avLst>
                    <a:gd name="adj" fmla="val 50000"/>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5" name="正方形/長方形 164">
                  <a:extLst>
                    <a:ext uri="{FF2B5EF4-FFF2-40B4-BE49-F238E27FC236}">
                      <a16:creationId xmlns:a16="http://schemas.microsoft.com/office/drawing/2014/main" id="{B1147046-33F9-44B8-A28D-54DA01654730}"/>
                    </a:ext>
                  </a:extLst>
                </p:cNvPr>
                <p:cNvSpPr/>
                <p:nvPr/>
              </p:nvSpPr>
              <p:spPr>
                <a:xfrm>
                  <a:off x="4100386" y="5548512"/>
                  <a:ext cx="578545" cy="261610"/>
                </a:xfrm>
                <a:prstGeom prst="rect">
                  <a:avLst/>
                </a:prstGeom>
                <a:noFill/>
              </p:spPr>
              <p:txBody>
                <a:bodyPr wrap="square">
                  <a:spAutoFit/>
                </a:bodyPr>
                <a:lstStyle/>
                <a:p>
                  <a:pPr marL="93663" indent="-93663" algn="ctr"/>
                  <a:r>
                    <a:rPr lang="ja-JP" altLang="en-US" sz="1100" b="1" dirty="0">
                      <a:solidFill>
                        <a:schemeClr val="bg1"/>
                      </a:solidFill>
                      <a:latin typeface="BIZ UDPゴシック" panose="020B0400000000000000" pitchFamily="50" charset="-128"/>
                      <a:ea typeface="BIZ UDPゴシック" panose="020B0400000000000000" pitchFamily="50" charset="-128"/>
                    </a:rPr>
                    <a:t>審査</a:t>
                  </a:r>
                </a:p>
              </p:txBody>
            </p:sp>
          </p:grpSp>
          <p:sp>
            <p:nvSpPr>
              <p:cNvPr id="74" name="テキスト ボックス 73"/>
              <p:cNvSpPr txBox="1"/>
              <p:nvPr/>
            </p:nvSpPr>
            <p:spPr>
              <a:xfrm>
                <a:off x="1587762" y="4890889"/>
                <a:ext cx="862342"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登録受付</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Web</a:t>
                </a:r>
                <a:r>
                  <a:rPr kumimoji="1" lang="ja-JP" altLang="en-US" sz="800" dirty="0">
                    <a:latin typeface="BIZ UDPゴシック" panose="020B0400000000000000" pitchFamily="50" charset="-128"/>
                    <a:ea typeface="BIZ UDPゴシック" panose="020B0400000000000000" pitchFamily="50" charset="-128"/>
                  </a:rPr>
                  <a:t>ｻｲﾄ＞</a:t>
                </a:r>
              </a:p>
            </p:txBody>
          </p:sp>
          <p:sp>
            <p:nvSpPr>
              <p:cNvPr id="75" name="正方形/長方形 74">
                <a:extLst>
                  <a:ext uri="{FF2B5EF4-FFF2-40B4-BE49-F238E27FC236}">
                    <a16:creationId xmlns:a16="http://schemas.microsoft.com/office/drawing/2014/main" id="{B1147046-33F9-44B8-A28D-54DA01654730}"/>
                  </a:ext>
                </a:extLst>
              </p:cNvPr>
              <p:cNvSpPr/>
              <p:nvPr/>
            </p:nvSpPr>
            <p:spPr>
              <a:xfrm>
                <a:off x="5406142" y="5591647"/>
                <a:ext cx="1202887" cy="400110"/>
              </a:xfrm>
              <a:prstGeom prst="rect">
                <a:avLst/>
              </a:prstGeom>
            </p:spPr>
            <p:txBody>
              <a:bodyPr wrap="square">
                <a:spAutoFit/>
              </a:bodyPr>
              <a:lstStyle/>
              <a:p>
                <a:r>
                  <a:rPr lang="ja-JP" altLang="en-US" sz="1000" b="1" dirty="0">
                    <a:latin typeface="BIZ UDPゴシック" panose="020B0400000000000000" pitchFamily="50" charset="-128"/>
                    <a:ea typeface="BIZ UDPゴシック" panose="020B0400000000000000" pitchFamily="50" charset="-128"/>
                  </a:rPr>
                  <a:t>（公財）大阪産業局</a:t>
                </a:r>
                <a:endParaRPr lang="en-US" altLang="ja-JP" sz="1000" b="1" dirty="0">
                  <a:latin typeface="BIZ UDPゴシック" panose="020B0400000000000000" pitchFamily="50" charset="-128"/>
                  <a:ea typeface="BIZ UDPゴシック" panose="020B0400000000000000" pitchFamily="50" charset="-128"/>
                </a:endParaRPr>
              </a:p>
              <a:p>
                <a:r>
                  <a:rPr lang="ja-JP" altLang="en-US" sz="1000" b="1" dirty="0">
                    <a:latin typeface="BIZ UDPゴシック" panose="020B0400000000000000" pitchFamily="50" charset="-128"/>
                    <a:ea typeface="BIZ UDPゴシック" panose="020B0400000000000000" pitchFamily="50" charset="-128"/>
                  </a:rPr>
                  <a:t>／金融機関</a:t>
                </a:r>
              </a:p>
            </p:txBody>
          </p:sp>
          <p:sp>
            <p:nvSpPr>
              <p:cNvPr id="76" name="テキスト ボックス 75"/>
              <p:cNvSpPr txBox="1"/>
              <p:nvPr/>
            </p:nvSpPr>
            <p:spPr>
              <a:xfrm>
                <a:off x="4818313" y="4898252"/>
                <a:ext cx="923356"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支払手続き</a:t>
                </a:r>
                <a:endParaRPr kumimoji="1" lang="en-US" altLang="ja-JP" sz="1000" dirty="0">
                  <a:latin typeface="BIZ UDPゴシック" panose="020B0400000000000000" pitchFamily="50" charset="-128"/>
                  <a:ea typeface="BIZ UDPゴシック" panose="020B0400000000000000" pitchFamily="50" charset="-128"/>
                </a:endParaRPr>
              </a:p>
              <a:p>
                <a:pPr algn="ctr"/>
                <a:r>
                  <a:rPr kumimoji="1" lang="ja-JP" altLang="en-US" sz="800" dirty="0">
                    <a:latin typeface="BIZ UDPゴシック" panose="020B0400000000000000" pitchFamily="50" charset="-128"/>
                    <a:ea typeface="BIZ UDPゴシック" panose="020B0400000000000000" pitchFamily="50" charset="-128"/>
                  </a:rPr>
                  <a:t>＜データ提供＞</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77" name="テキスト ボックス 76"/>
              <p:cNvSpPr txBox="1"/>
              <p:nvPr/>
            </p:nvSpPr>
            <p:spPr>
              <a:xfrm>
                <a:off x="6188914" y="4904103"/>
                <a:ext cx="855242"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支援金支給</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78" name="正方形/長方形 77">
                <a:extLst>
                  <a:ext uri="{FF2B5EF4-FFF2-40B4-BE49-F238E27FC236}">
                    <a16:creationId xmlns:a16="http://schemas.microsoft.com/office/drawing/2014/main" id="{B1147046-33F9-44B8-A28D-54DA01654730}"/>
                  </a:ext>
                </a:extLst>
              </p:cNvPr>
              <p:cNvSpPr/>
              <p:nvPr/>
            </p:nvSpPr>
            <p:spPr>
              <a:xfrm>
                <a:off x="6998332" y="5605176"/>
                <a:ext cx="609194" cy="246221"/>
              </a:xfrm>
              <a:prstGeom prst="rect">
                <a:avLst/>
              </a:prstGeom>
            </p:spPr>
            <p:txBody>
              <a:bodyPr wrap="square">
                <a:spAutoFit/>
              </a:bodyPr>
              <a:lstStyle/>
              <a:p>
                <a:pPr marL="93663" indent="-93663" algn="ctr"/>
                <a:r>
                  <a:rPr lang="ja-JP" altLang="en-US" sz="1000" b="1" dirty="0">
                    <a:latin typeface="BIZ UDPゴシック" panose="020B0400000000000000" pitchFamily="50" charset="-128"/>
                    <a:ea typeface="BIZ UDPゴシック" panose="020B0400000000000000" pitchFamily="50" charset="-128"/>
                  </a:rPr>
                  <a:t>申請者</a:t>
                </a:r>
              </a:p>
            </p:txBody>
          </p:sp>
          <p:sp>
            <p:nvSpPr>
              <p:cNvPr id="79" name="テキスト ボックス 78"/>
              <p:cNvSpPr txBox="1"/>
              <p:nvPr/>
            </p:nvSpPr>
            <p:spPr>
              <a:xfrm>
                <a:off x="3319237" y="5839922"/>
                <a:ext cx="854386" cy="246221"/>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不備発見</a:t>
                </a:r>
                <a:endParaRPr kumimoji="1" lang="en-US" altLang="ja-JP" sz="1000" dirty="0">
                  <a:latin typeface="BIZ UDPゴシック" panose="020B0400000000000000" pitchFamily="50" charset="-128"/>
                  <a:ea typeface="BIZ UDPゴシック" panose="020B0400000000000000" pitchFamily="50" charset="-128"/>
                </a:endParaRPr>
              </a:p>
            </p:txBody>
          </p:sp>
          <p:sp>
            <p:nvSpPr>
              <p:cNvPr id="80" name="テキスト ボックス 79"/>
              <p:cNvSpPr txBox="1"/>
              <p:nvPr/>
            </p:nvSpPr>
            <p:spPr>
              <a:xfrm>
                <a:off x="1117443" y="5947451"/>
                <a:ext cx="1026285" cy="369332"/>
              </a:xfrm>
              <a:prstGeom prst="rect">
                <a:avLst/>
              </a:prstGeom>
              <a:noFill/>
            </p:spPr>
            <p:txBody>
              <a:bodyPr wrap="square" rtlCol="0">
                <a:spAutoFit/>
              </a:bodyPr>
              <a:lstStyle/>
              <a:p>
                <a:pPr algn="ctr"/>
                <a:r>
                  <a:rPr kumimoji="1" lang="ja-JP" altLang="en-US" sz="1000" dirty="0">
                    <a:latin typeface="BIZ UDPゴシック" panose="020B0400000000000000" pitchFamily="50" charset="-128"/>
                    <a:ea typeface="BIZ UDPゴシック" panose="020B0400000000000000" pitchFamily="50" charset="-128"/>
                  </a:rPr>
                  <a:t>不備連絡</a:t>
                </a:r>
                <a:r>
                  <a:rPr kumimoji="1" lang="en-US" altLang="ja-JP" sz="1000" baseline="30000" dirty="0">
                    <a:latin typeface="BIZ UDPゴシック" panose="020B0400000000000000" pitchFamily="50" charset="-128"/>
                    <a:ea typeface="BIZ UDPゴシック" panose="020B0400000000000000" pitchFamily="50" charset="-128"/>
                  </a:rPr>
                  <a:t>※</a:t>
                </a:r>
              </a:p>
              <a:p>
                <a:pPr algn="ctr"/>
                <a:r>
                  <a:rPr kumimoji="1" lang="ja-JP" altLang="en-US" sz="800" dirty="0">
                    <a:latin typeface="BIZ UDPゴシック" panose="020B0400000000000000" pitchFamily="50" charset="-128"/>
                    <a:ea typeface="BIZ UDPゴシック" panose="020B0400000000000000" pitchFamily="50" charset="-128"/>
                  </a:rPr>
                  <a:t>＜</a:t>
                </a:r>
                <a:r>
                  <a:rPr kumimoji="1" lang="en-US" altLang="ja-JP" sz="800" dirty="0">
                    <a:latin typeface="BIZ UDPゴシック" panose="020B0400000000000000" pitchFamily="50" charset="-128"/>
                    <a:ea typeface="BIZ UDPゴシック" panose="020B0400000000000000" pitchFamily="50" charset="-128"/>
                  </a:rPr>
                  <a:t>RPA</a:t>
                </a:r>
                <a:r>
                  <a:rPr kumimoji="1" lang="ja-JP" altLang="en-US" sz="800" dirty="0">
                    <a:latin typeface="BIZ UDPゴシック" panose="020B0400000000000000" pitchFamily="50" charset="-128"/>
                    <a:ea typeface="BIZ UDPゴシック" panose="020B0400000000000000" pitchFamily="50" charset="-128"/>
                  </a:rPr>
                  <a:t>活用＞</a:t>
                </a:r>
                <a:endParaRPr kumimoji="1" lang="en-US" altLang="ja-JP" sz="800" dirty="0">
                  <a:latin typeface="BIZ UDPゴシック" panose="020B0400000000000000" pitchFamily="50" charset="-128"/>
                  <a:ea typeface="BIZ UDPゴシック" panose="020B0400000000000000" pitchFamily="50" charset="-128"/>
                </a:endParaRPr>
              </a:p>
            </p:txBody>
          </p:sp>
          <p:sp>
            <p:nvSpPr>
              <p:cNvPr id="81" name="テキスト ボックス 80"/>
              <p:cNvSpPr txBox="1"/>
              <p:nvPr/>
            </p:nvSpPr>
            <p:spPr>
              <a:xfrm>
                <a:off x="1595193" y="6408037"/>
                <a:ext cx="2730911" cy="230832"/>
              </a:xfrm>
              <a:prstGeom prst="rect">
                <a:avLst/>
              </a:prstGeom>
              <a:noFill/>
            </p:spPr>
            <p:txBody>
              <a:bodyPr wrap="square" rtlCol="0">
                <a:spAutoFit/>
              </a:bodyPr>
              <a:lstStyle/>
              <a:p>
                <a:r>
                  <a:rPr kumimoji="1" lang="en-US" altLang="ja-JP" sz="900" dirty="0">
                    <a:latin typeface="BIZ UDPゴシック" panose="020B0400000000000000" pitchFamily="50" charset="-128"/>
                    <a:ea typeface="BIZ UDPゴシック" panose="020B0400000000000000" pitchFamily="50" charset="-128"/>
                  </a:rPr>
                  <a:t>※</a:t>
                </a:r>
                <a:r>
                  <a:rPr kumimoji="1" lang="ja-JP" altLang="en-US" sz="900" dirty="0">
                    <a:latin typeface="BIZ UDPゴシック" panose="020B0400000000000000" pitchFamily="50" charset="-128"/>
                    <a:ea typeface="BIZ UDPゴシック" panose="020B0400000000000000" pitchFamily="50" charset="-128"/>
                  </a:rPr>
                  <a:t>メール作成のみ</a:t>
                </a:r>
                <a:r>
                  <a:rPr kumimoji="1" lang="en-US" altLang="ja-JP" sz="900" dirty="0">
                    <a:latin typeface="BIZ UDPゴシック" panose="020B0400000000000000" pitchFamily="50" charset="-128"/>
                    <a:ea typeface="BIZ UDPゴシック" panose="020B0400000000000000" pitchFamily="50" charset="-128"/>
                  </a:rPr>
                  <a:t>RPA</a:t>
                </a:r>
                <a:r>
                  <a:rPr kumimoji="1" lang="ja-JP" altLang="en-US" sz="900" dirty="0">
                    <a:latin typeface="BIZ UDPゴシック" panose="020B0400000000000000" pitchFamily="50" charset="-128"/>
                    <a:ea typeface="BIZ UDPゴシック" panose="020B0400000000000000" pitchFamily="50" charset="-128"/>
                  </a:rPr>
                  <a:t>で自動化、確認・送信は職員</a:t>
                </a:r>
                <a:endParaRPr kumimoji="1" lang="en-US" altLang="ja-JP" sz="900" dirty="0">
                  <a:latin typeface="BIZ UDPゴシック" panose="020B0400000000000000" pitchFamily="50" charset="-128"/>
                  <a:ea typeface="BIZ UDPゴシック" panose="020B0400000000000000" pitchFamily="50" charset="-128"/>
                </a:endParaRPr>
              </a:p>
            </p:txBody>
          </p:sp>
          <p:pic>
            <p:nvPicPr>
              <p:cNvPr id="82" name="図 8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24948" y="5850004"/>
                <a:ext cx="443088" cy="443088"/>
              </a:xfrm>
              <a:prstGeom prst="rect">
                <a:avLst/>
              </a:prstGeom>
            </p:spPr>
          </p:pic>
          <p:pic>
            <p:nvPicPr>
              <p:cNvPr id="83" name="図 8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96081" y="5839421"/>
                <a:ext cx="494659" cy="494659"/>
              </a:xfrm>
              <a:prstGeom prst="rect">
                <a:avLst/>
              </a:prstGeom>
            </p:spPr>
          </p:pic>
          <p:grpSp>
            <p:nvGrpSpPr>
              <p:cNvPr id="84" name="グループ化 83"/>
              <p:cNvGrpSpPr/>
              <p:nvPr/>
            </p:nvGrpSpPr>
            <p:grpSpPr>
              <a:xfrm>
                <a:off x="2365118" y="4553492"/>
                <a:ext cx="1166813" cy="999283"/>
                <a:chOff x="2656912" y="3843705"/>
                <a:chExt cx="1166813" cy="999283"/>
              </a:xfrm>
            </p:grpSpPr>
            <p:pic>
              <p:nvPicPr>
                <p:cNvPr id="113" name="Picture 2" descr="線画のクラウドのアイコン - IFN 無料アイコン。SVG/EPS/PNGのフリー素材"/>
                <p:cNvPicPr>
                  <a:picLocks noChangeAspect="1" noChangeArrowheads="1"/>
                </p:cNvPicPr>
                <p:nvPr/>
              </p:nvPicPr>
              <p:blipFill rotWithShape="1">
                <a:blip r:embed="rId6">
                  <a:extLst>
                    <a:ext uri="{28A0092B-C50C-407E-A947-70E740481C1C}">
                      <a14:useLocalDpi xmlns:a14="http://schemas.microsoft.com/office/drawing/2010/main" val="0"/>
                    </a:ext>
                  </a:extLst>
                </a:blip>
                <a:srcRect l="18940" t="23293" r="15321" b="18664"/>
                <a:stretch/>
              </p:blipFill>
              <p:spPr bwMode="auto">
                <a:xfrm>
                  <a:off x="2762521" y="4184233"/>
                  <a:ext cx="932618" cy="658755"/>
                </a:xfrm>
                <a:prstGeom prst="rect">
                  <a:avLst/>
                </a:prstGeom>
                <a:noFill/>
                <a:extLst>
                  <a:ext uri="{909E8E84-426E-40DD-AFC4-6F175D3DCCD1}">
                    <a14:hiddenFill xmlns:a14="http://schemas.microsoft.com/office/drawing/2010/main">
                      <a:solidFill>
                        <a:srgbClr val="FFFFFF"/>
                      </a:solidFill>
                    </a14:hiddenFill>
                  </a:ext>
                </a:extLst>
              </p:spPr>
            </p:pic>
            <p:sp>
              <p:nvSpPr>
                <p:cNvPr id="114" name="正方形/長方形 113"/>
                <p:cNvSpPr/>
                <p:nvPr/>
              </p:nvSpPr>
              <p:spPr>
                <a:xfrm>
                  <a:off x="2656912" y="3843705"/>
                  <a:ext cx="1166813" cy="400110"/>
                </a:xfrm>
                <a:prstGeom prst="rect">
                  <a:avLst/>
                </a:prstGeom>
              </p:spPr>
              <p:txBody>
                <a:bodyPr wrap="square">
                  <a:spAutoFit/>
                </a:bodyPr>
                <a:lstStyle/>
                <a:p>
                  <a:pPr lvl="0" algn="ctr"/>
                  <a:r>
                    <a:rPr kumimoji="1" lang="ja-JP" altLang="en-US" sz="1000" b="1" dirty="0">
                      <a:latin typeface="BIZ UDPゴシック" panose="020B0400000000000000" pitchFamily="50" charset="-128"/>
                      <a:ea typeface="BIZ UDPゴシック" panose="020B0400000000000000" pitchFamily="50" charset="-128"/>
                    </a:rPr>
                    <a:t>インターネット</a:t>
                  </a:r>
                  <a:endParaRPr kumimoji="1" lang="en-US" altLang="ja-JP" sz="1000" b="1" dirty="0">
                    <a:latin typeface="BIZ UDPゴシック" panose="020B0400000000000000" pitchFamily="50" charset="-128"/>
                    <a:ea typeface="BIZ UDPゴシック" panose="020B0400000000000000" pitchFamily="50" charset="-128"/>
                  </a:endParaRPr>
                </a:p>
                <a:p>
                  <a:pPr lvl="0" algn="ctr"/>
                  <a:r>
                    <a:rPr kumimoji="1" lang="ja-JP" altLang="en-US" sz="1000" b="1" dirty="0">
                      <a:latin typeface="BIZ UDPゴシック" panose="020B0400000000000000" pitchFamily="50" charset="-128"/>
                      <a:ea typeface="BIZ UDPゴシック" panose="020B0400000000000000" pitchFamily="50" charset="-128"/>
                    </a:rPr>
                    <a:t>クラウドサービス</a:t>
                  </a:r>
                </a:p>
              </p:txBody>
            </p:sp>
          </p:grpSp>
          <p:pic>
            <p:nvPicPr>
              <p:cNvPr id="85" name="図 8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017356" y="5071807"/>
                <a:ext cx="544349" cy="544349"/>
              </a:xfrm>
              <a:prstGeom prst="rect">
                <a:avLst/>
              </a:prstGeom>
            </p:spPr>
          </p:pic>
          <p:pic>
            <p:nvPicPr>
              <p:cNvPr id="86" name="図 8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89029" y="5014407"/>
                <a:ext cx="499190" cy="499190"/>
              </a:xfrm>
              <a:prstGeom prst="rect">
                <a:avLst/>
              </a:prstGeom>
            </p:spPr>
          </p:pic>
          <p:pic>
            <p:nvPicPr>
              <p:cNvPr id="88" name="図 8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41197" y="5071807"/>
                <a:ext cx="467927" cy="467927"/>
              </a:xfrm>
              <a:prstGeom prst="rect">
                <a:avLst/>
              </a:prstGeom>
            </p:spPr>
          </p:pic>
          <p:grpSp>
            <p:nvGrpSpPr>
              <p:cNvPr id="90" name="グループ化 89"/>
              <p:cNvGrpSpPr/>
              <p:nvPr/>
            </p:nvGrpSpPr>
            <p:grpSpPr>
              <a:xfrm>
                <a:off x="1609118" y="5251564"/>
                <a:ext cx="834292" cy="75183"/>
                <a:chOff x="1939413" y="5156982"/>
                <a:chExt cx="834292" cy="75183"/>
              </a:xfrm>
            </p:grpSpPr>
            <p:cxnSp>
              <p:nvCxnSpPr>
                <p:cNvPr id="111" name="直線コネクタ 110"/>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2" name="二等辺三角形 111"/>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1" name="グループ化 90"/>
              <p:cNvGrpSpPr/>
              <p:nvPr/>
            </p:nvGrpSpPr>
            <p:grpSpPr>
              <a:xfrm>
                <a:off x="1556098" y="5551462"/>
                <a:ext cx="587630" cy="462169"/>
                <a:chOff x="1556098" y="5551462"/>
                <a:chExt cx="587630" cy="462169"/>
              </a:xfrm>
            </p:grpSpPr>
            <p:cxnSp>
              <p:nvCxnSpPr>
                <p:cNvPr id="109" name="直線コネクタ 108"/>
                <p:cNvCxnSpPr/>
                <p:nvPr/>
              </p:nvCxnSpPr>
              <p:spPr>
                <a:xfrm flipH="1" flipV="1">
                  <a:off x="1616187" y="5606613"/>
                  <a:ext cx="527541" cy="40701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10" name="二等辺三角形 109"/>
                <p:cNvSpPr/>
                <p:nvPr/>
              </p:nvSpPr>
              <p:spPr>
                <a:xfrm rot="18459098">
                  <a:off x="1557602" y="554995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92" name="角丸四角形 91"/>
              <p:cNvSpPr/>
              <p:nvPr/>
            </p:nvSpPr>
            <p:spPr>
              <a:xfrm>
                <a:off x="1713243" y="5675973"/>
                <a:ext cx="313741" cy="243985"/>
              </a:xfrm>
              <a:prstGeom prst="roundRect">
                <a:avLst>
                  <a:gd name="adj" fmla="val 1220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3" name="図 9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727413" y="5650196"/>
                <a:ext cx="297863" cy="297863"/>
              </a:xfrm>
              <a:prstGeom prst="rect">
                <a:avLst/>
              </a:prstGeom>
            </p:spPr>
          </p:pic>
          <p:pic>
            <p:nvPicPr>
              <p:cNvPr id="94" name="図 9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97680" y="4919272"/>
                <a:ext cx="544349" cy="544349"/>
              </a:xfrm>
              <a:prstGeom prst="rect">
                <a:avLst/>
              </a:prstGeom>
            </p:spPr>
          </p:pic>
          <p:grpSp>
            <p:nvGrpSpPr>
              <p:cNvPr id="95" name="グループ化 94"/>
              <p:cNvGrpSpPr/>
              <p:nvPr/>
            </p:nvGrpSpPr>
            <p:grpSpPr>
              <a:xfrm>
                <a:off x="3348584" y="5254814"/>
                <a:ext cx="548321" cy="75183"/>
                <a:chOff x="2225384" y="5156982"/>
                <a:chExt cx="548321" cy="75183"/>
              </a:xfrm>
            </p:grpSpPr>
            <p:cxnSp>
              <p:nvCxnSpPr>
                <p:cNvPr id="107" name="直線コネクタ 106"/>
                <p:cNvCxnSpPr/>
                <p:nvPr/>
              </p:nvCxnSpPr>
              <p:spPr>
                <a:xfrm>
                  <a:off x="2225384" y="5189328"/>
                  <a:ext cx="470029"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8" name="二等辺三角形 107"/>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6" name="グループ化 95"/>
              <p:cNvGrpSpPr/>
              <p:nvPr/>
            </p:nvGrpSpPr>
            <p:grpSpPr>
              <a:xfrm flipV="1">
                <a:off x="3277940" y="5551462"/>
                <a:ext cx="587630" cy="462169"/>
                <a:chOff x="1556098" y="5551462"/>
                <a:chExt cx="587630" cy="462169"/>
              </a:xfrm>
            </p:grpSpPr>
            <p:cxnSp>
              <p:nvCxnSpPr>
                <p:cNvPr id="105" name="直線コネクタ 104"/>
                <p:cNvCxnSpPr/>
                <p:nvPr/>
              </p:nvCxnSpPr>
              <p:spPr>
                <a:xfrm flipH="1" flipV="1">
                  <a:off x="1616187" y="5606613"/>
                  <a:ext cx="527541" cy="407018"/>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6" name="二等辺三角形 105"/>
                <p:cNvSpPr/>
                <p:nvPr/>
              </p:nvSpPr>
              <p:spPr>
                <a:xfrm rot="18459098">
                  <a:off x="1557602" y="554995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7" name="グループ化 96"/>
              <p:cNvGrpSpPr/>
              <p:nvPr/>
            </p:nvGrpSpPr>
            <p:grpSpPr>
              <a:xfrm>
                <a:off x="4849108" y="5249273"/>
                <a:ext cx="834292" cy="75183"/>
                <a:chOff x="1939413" y="5156982"/>
                <a:chExt cx="834292" cy="75183"/>
              </a:xfrm>
            </p:grpSpPr>
            <p:cxnSp>
              <p:nvCxnSpPr>
                <p:cNvPr id="103" name="直線コネクタ 102"/>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4" name="二等辺三角形 103"/>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98" name="図 9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693179" y="5059908"/>
                <a:ext cx="545571" cy="545571"/>
              </a:xfrm>
              <a:prstGeom prst="rect">
                <a:avLst/>
              </a:prstGeom>
            </p:spPr>
          </p:pic>
          <p:grpSp>
            <p:nvGrpSpPr>
              <p:cNvPr id="99" name="グループ化 98"/>
              <p:cNvGrpSpPr/>
              <p:nvPr/>
            </p:nvGrpSpPr>
            <p:grpSpPr>
              <a:xfrm>
                <a:off x="6227470" y="5249178"/>
                <a:ext cx="834292" cy="75183"/>
                <a:chOff x="1939413" y="5156982"/>
                <a:chExt cx="834292" cy="75183"/>
              </a:xfrm>
            </p:grpSpPr>
            <p:cxnSp>
              <p:nvCxnSpPr>
                <p:cNvPr id="101" name="直線コネクタ 100"/>
                <p:cNvCxnSpPr/>
                <p:nvPr/>
              </p:nvCxnSpPr>
              <p:spPr>
                <a:xfrm>
                  <a:off x="1939413" y="5189328"/>
                  <a:ext cx="756000" cy="0"/>
                </a:xfrm>
                <a:prstGeom prst="line">
                  <a:avLst/>
                </a:prstGeom>
                <a:ln w="19050">
                  <a:solidFill>
                    <a:srgbClr val="0070C0"/>
                  </a:solidFill>
                </a:ln>
              </p:spPr>
              <p:style>
                <a:lnRef idx="1">
                  <a:schemeClr val="accent1"/>
                </a:lnRef>
                <a:fillRef idx="0">
                  <a:schemeClr val="accent1"/>
                </a:fillRef>
                <a:effectRef idx="0">
                  <a:schemeClr val="accent1"/>
                </a:effectRef>
                <a:fontRef idx="minor">
                  <a:schemeClr val="tx1"/>
                </a:fontRef>
              </p:style>
            </p:cxnSp>
            <p:sp>
              <p:nvSpPr>
                <p:cNvPr id="102" name="二等辺三角形 101"/>
                <p:cNvSpPr/>
                <p:nvPr/>
              </p:nvSpPr>
              <p:spPr>
                <a:xfrm rot="5400000">
                  <a:off x="2697018" y="5155478"/>
                  <a:ext cx="75183" cy="78191"/>
                </a:xfrm>
                <a:prstGeom prst="triangle">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100" name="図 99"/>
              <p:cNvPicPr>
                <a:picLocks noChangeAspect="1"/>
              </p:cNvPicPr>
              <p:nvPr/>
            </p:nvPicPr>
            <p:blipFill>
              <a:blip r:embed="rId11"/>
              <a:stretch>
                <a:fillRect/>
              </a:stretch>
            </p:blipFill>
            <p:spPr>
              <a:xfrm>
                <a:off x="6377552" y="5107427"/>
                <a:ext cx="455835" cy="433867"/>
              </a:xfrm>
              <a:prstGeom prst="rect">
                <a:avLst/>
              </a:prstGeom>
            </p:spPr>
          </p:pic>
        </p:grpSp>
        <p:sp>
          <p:nvSpPr>
            <p:cNvPr id="65" name="正方形/長方形 64"/>
            <p:cNvSpPr/>
            <p:nvPr/>
          </p:nvSpPr>
          <p:spPr>
            <a:xfrm>
              <a:off x="2700811" y="4021328"/>
              <a:ext cx="3153427" cy="276567"/>
            </a:xfrm>
            <a:prstGeom prst="rect">
              <a:avLst/>
            </a:prstGeom>
            <a:solidFill>
              <a:schemeClr val="bg1"/>
            </a:solidFill>
          </p:spPr>
          <p:txBody>
            <a:bodyPr wrap="none">
              <a:spAutoFit/>
            </a:bodyPr>
            <a:lstStyle/>
            <a:p>
              <a:r>
                <a:rPr kumimoji="1" lang="ja-JP" altLang="en-US" sz="1200" b="1" dirty="0">
                  <a:solidFill>
                    <a:srgbClr val="0070C0"/>
                  </a:solidFill>
                  <a:latin typeface="BIZ UDPゴシック" panose="020B0400000000000000" pitchFamily="50" charset="-128"/>
                  <a:ea typeface="BIZ UDPゴシック" panose="020B0400000000000000" pitchFamily="50" charset="-128"/>
                </a:rPr>
                <a:t>休業要請・要請外支援金支給までのフロー図</a:t>
              </a:r>
              <a:endParaRPr lang="ja-JP" altLang="en-US" sz="1400" dirty="0">
                <a:solidFill>
                  <a:srgbClr val="0070C0"/>
                </a:solidFill>
              </a:endParaRPr>
            </a:p>
          </p:txBody>
        </p:sp>
        <p:grpSp>
          <p:nvGrpSpPr>
            <p:cNvPr id="66" name="グループ化 65"/>
            <p:cNvGrpSpPr/>
            <p:nvPr/>
          </p:nvGrpSpPr>
          <p:grpSpPr>
            <a:xfrm>
              <a:off x="6064918" y="5614379"/>
              <a:ext cx="1913684" cy="561585"/>
              <a:chOff x="5599695" y="5537091"/>
              <a:chExt cx="1913684" cy="561585"/>
            </a:xfrm>
          </p:grpSpPr>
          <p:sp>
            <p:nvSpPr>
              <p:cNvPr id="67" name="正方形/長方形 66"/>
              <p:cNvSpPr/>
              <p:nvPr/>
            </p:nvSpPr>
            <p:spPr>
              <a:xfrm>
                <a:off x="5660505" y="5729344"/>
                <a:ext cx="1852874" cy="369332"/>
              </a:xfrm>
              <a:prstGeom prst="rect">
                <a:avLst/>
              </a:prstGeom>
            </p:spPr>
            <p:txBody>
              <a:bodyPr wrap="square">
                <a:spAutoFit/>
              </a:bodyPr>
              <a:lstStyle/>
              <a:p>
                <a:pPr defTabSz="342909"/>
                <a:r>
                  <a:rPr lang="ja-JP" altLang="en-US" sz="900" dirty="0">
                    <a:latin typeface="BIZ UDPゴシック" panose="020B0400000000000000" pitchFamily="50" charset="-128"/>
                    <a:ea typeface="BIZ UDPゴシック" panose="020B0400000000000000" pitchFamily="50" charset="-128"/>
                  </a:rPr>
                  <a:t>申請書類到着件数：約</a:t>
                </a:r>
                <a:r>
                  <a:rPr lang="en-US" altLang="ja-JP" sz="900" dirty="0">
                    <a:latin typeface="BIZ UDPゴシック" panose="020B0400000000000000" pitchFamily="50" charset="-128"/>
                    <a:ea typeface="BIZ UDPゴシック" panose="020B0400000000000000" pitchFamily="50" charset="-128"/>
                  </a:rPr>
                  <a:t>15</a:t>
                </a:r>
                <a:r>
                  <a:rPr lang="ja-JP" altLang="en-US" sz="900" dirty="0">
                    <a:latin typeface="BIZ UDPゴシック" panose="020B0400000000000000" pitchFamily="50" charset="-128"/>
                    <a:ea typeface="BIZ UDPゴシック" panose="020B0400000000000000" pitchFamily="50" charset="-128"/>
                  </a:rPr>
                  <a:t>万件</a:t>
                </a:r>
              </a:p>
              <a:p>
                <a:pPr defTabSz="342909"/>
                <a:r>
                  <a:rPr lang="ja-JP" altLang="en-US" sz="900" dirty="0">
                    <a:latin typeface="BIZ UDPゴシック" panose="020B0400000000000000" pitchFamily="50" charset="-128"/>
                    <a:ea typeface="BIZ UDPゴシック" panose="020B0400000000000000" pitchFamily="50" charset="-128"/>
                  </a:rPr>
                  <a:t>　　　うち不備件数：約１万</a:t>
                </a:r>
                <a:r>
                  <a:rPr lang="en-US" altLang="ja-JP" sz="900" dirty="0">
                    <a:latin typeface="BIZ UDPゴシック" panose="020B0400000000000000" pitchFamily="50" charset="-128"/>
                    <a:ea typeface="BIZ UDPゴシック" panose="020B0400000000000000" pitchFamily="50" charset="-128"/>
                  </a:rPr>
                  <a:t>3</a:t>
                </a:r>
                <a:r>
                  <a:rPr lang="ja-JP" altLang="en-US" sz="900" dirty="0">
                    <a:latin typeface="BIZ UDPゴシック" panose="020B0400000000000000" pitchFamily="50" charset="-128"/>
                    <a:ea typeface="BIZ UDPゴシック" panose="020B0400000000000000" pitchFamily="50" charset="-128"/>
                  </a:rPr>
                  <a:t>千件</a:t>
                </a:r>
              </a:p>
            </p:txBody>
          </p:sp>
          <p:sp>
            <p:nvSpPr>
              <p:cNvPr id="68" name="正方形/長方形 67"/>
              <p:cNvSpPr/>
              <p:nvPr/>
            </p:nvSpPr>
            <p:spPr>
              <a:xfrm>
                <a:off x="5599695" y="5537091"/>
                <a:ext cx="1396536" cy="230832"/>
              </a:xfrm>
              <a:prstGeom prst="rect">
                <a:avLst/>
              </a:prstGeom>
            </p:spPr>
            <p:txBody>
              <a:bodyPr wrap="none">
                <a:spAutoFit/>
              </a:bodyPr>
              <a:lstStyle/>
              <a:p>
                <a:pPr lvl="0" defTabSz="342909"/>
                <a:r>
                  <a:rPr lang="ja-JP" altLang="en-US" sz="900" b="1" dirty="0">
                    <a:solidFill>
                      <a:prstClr val="black"/>
                    </a:solidFill>
                    <a:latin typeface="BIZ UDPゴシック" panose="020B0400000000000000" pitchFamily="50" charset="-128"/>
                    <a:ea typeface="BIZ UDPゴシック" panose="020B0400000000000000" pitchFamily="50" charset="-128"/>
                  </a:rPr>
                  <a:t>（参考）申請・審査状況等</a:t>
                </a:r>
                <a:endParaRPr lang="en-US" altLang="ja-JP" sz="900" b="1" dirty="0">
                  <a:solidFill>
                    <a:prstClr val="black"/>
                  </a:solidFill>
                  <a:latin typeface="BIZ UDPゴシック" panose="020B0400000000000000" pitchFamily="50" charset="-128"/>
                  <a:ea typeface="BIZ UDPゴシック" panose="020B0400000000000000" pitchFamily="50" charset="-128"/>
                </a:endParaRPr>
              </a:p>
            </p:txBody>
          </p:sp>
          <p:cxnSp>
            <p:nvCxnSpPr>
              <p:cNvPr id="69" name="直線コネクタ 68"/>
              <p:cNvCxnSpPr/>
              <p:nvPr/>
            </p:nvCxnSpPr>
            <p:spPr>
              <a:xfrm>
                <a:off x="5700610" y="5754654"/>
                <a:ext cx="1582805"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64" name="正方形/長方形 63"/>
            <p:cNvSpPr/>
            <p:nvPr/>
          </p:nvSpPr>
          <p:spPr>
            <a:xfrm>
              <a:off x="576449" y="4021328"/>
              <a:ext cx="7402153" cy="2309193"/>
            </a:xfrm>
            <a:prstGeom prst="rect">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 name="正方形/長方形 3"/>
          <p:cNvSpPr/>
          <p:nvPr/>
        </p:nvSpPr>
        <p:spPr>
          <a:xfrm>
            <a:off x="5192051" y="2633415"/>
            <a:ext cx="2698175" cy="523220"/>
          </a:xfrm>
          <a:prstGeom prst="rect">
            <a:avLst/>
          </a:prstGeom>
          <a:ln>
            <a:solidFill>
              <a:schemeClr val="tx1"/>
            </a:solidFill>
          </a:ln>
        </p:spPr>
        <p:txBody>
          <a:bodyPr wrap="none">
            <a:spAutoFit/>
          </a:bodyPr>
          <a:lstStyle/>
          <a:p>
            <a:pPr algn="ctr"/>
            <a:r>
              <a:rPr lang="ja-JP" altLang="en-US" sz="1400" b="1" dirty="0">
                <a:latin typeface="HG丸ｺﾞｼｯｸM-PRO" panose="020F0600000000000000" pitchFamily="50" charset="-128"/>
                <a:ea typeface="HG丸ｺﾞｼｯｸM-PRO" panose="020F0600000000000000" pitchFamily="50" charset="-128"/>
              </a:rPr>
              <a:t>メール作成にかかる作業時間を</a:t>
            </a:r>
            <a:endParaRPr lang="en-US" altLang="ja-JP" sz="1400" b="1" dirty="0">
              <a:latin typeface="HG丸ｺﾞｼｯｸM-PRO" panose="020F0600000000000000" pitchFamily="50" charset="-128"/>
              <a:ea typeface="HG丸ｺﾞｼｯｸM-PRO" panose="020F0600000000000000" pitchFamily="50" charset="-128"/>
            </a:endParaRPr>
          </a:p>
          <a:p>
            <a:pPr algn="ctr"/>
            <a:r>
              <a:rPr lang="ja-JP" altLang="en-US" sz="1400" b="1" dirty="0">
                <a:latin typeface="HG丸ｺﾞｼｯｸM-PRO" panose="020F0600000000000000" pitchFamily="50" charset="-128"/>
                <a:ea typeface="HG丸ｺﾞｼｯｸM-PRO" panose="020F0600000000000000" pitchFamily="50" charset="-128"/>
              </a:rPr>
              <a:t>８７％削減！</a:t>
            </a:r>
            <a:endParaRPr lang="en-US" altLang="ja-JP" sz="1400" b="1" dirty="0">
              <a:latin typeface="HG丸ｺﾞｼｯｸM-PRO" panose="020F0600000000000000" pitchFamily="50" charset="-128"/>
              <a:ea typeface="HG丸ｺﾞｼｯｸM-PRO" panose="020F0600000000000000" pitchFamily="50" charset="-128"/>
            </a:endParaRPr>
          </a:p>
        </p:txBody>
      </p:sp>
      <p:sp>
        <p:nvSpPr>
          <p:cNvPr id="5" name="下矢印 4"/>
          <p:cNvSpPr/>
          <p:nvPr/>
        </p:nvSpPr>
        <p:spPr>
          <a:xfrm rot="16200000">
            <a:off x="4786144" y="2729649"/>
            <a:ext cx="366154" cy="330752"/>
          </a:xfrm>
          <a:prstGeom prst="downArrow">
            <a:avLst>
              <a:gd name="adj1" fmla="val 50000"/>
              <a:gd name="adj2" fmla="val 6024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a:off x="348343" y="689410"/>
            <a:ext cx="8380021" cy="896657"/>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b="1" dirty="0">
                <a:solidFill>
                  <a:schemeClr val="tx1"/>
                </a:solidFill>
              </a:rPr>
              <a:t>商工労働部における</a:t>
            </a:r>
            <a:r>
              <a:rPr lang="en-US" altLang="ja-JP" sz="2000" b="1" dirty="0">
                <a:solidFill>
                  <a:schemeClr val="tx1"/>
                </a:solidFill>
              </a:rPr>
              <a:t>RPA</a:t>
            </a:r>
            <a:r>
              <a:rPr lang="ja-JP" altLang="en-US" sz="2000" b="1" dirty="0">
                <a:solidFill>
                  <a:schemeClr val="tx1"/>
                </a:solidFill>
              </a:rPr>
              <a:t>を活用した業務の効率化事例</a:t>
            </a:r>
            <a:endParaRPr lang="en-US" altLang="ja-JP" sz="2000" b="1" dirty="0">
              <a:solidFill>
                <a:schemeClr val="tx1"/>
              </a:solidFill>
            </a:endParaRPr>
          </a:p>
          <a:p>
            <a:pPr algn="ctr"/>
            <a:r>
              <a:rPr lang="ja-JP" altLang="en-US" sz="2000" b="1" dirty="0">
                <a:solidFill>
                  <a:schemeClr val="tx1"/>
                </a:solidFill>
              </a:rPr>
              <a:t>～業務の効率化により</a:t>
            </a:r>
            <a:r>
              <a:rPr lang="en-US" altLang="ja-JP" sz="2000" b="1" dirty="0">
                <a:solidFill>
                  <a:schemeClr val="tx1"/>
                </a:solidFill>
              </a:rPr>
              <a:t>87</a:t>
            </a:r>
            <a:r>
              <a:rPr lang="ja-JP" altLang="en-US" sz="2000" b="1" dirty="0">
                <a:solidFill>
                  <a:schemeClr val="tx1"/>
                </a:solidFill>
              </a:rPr>
              <a:t>％の作業時間を削減～</a:t>
            </a:r>
          </a:p>
        </p:txBody>
      </p:sp>
      <p:sp>
        <p:nvSpPr>
          <p:cNvPr id="3" name="スライド番号プレースホルダー 2"/>
          <p:cNvSpPr>
            <a:spLocks noGrp="1"/>
          </p:cNvSpPr>
          <p:nvPr>
            <p:ph type="sldNum" sz="quarter" idx="12"/>
          </p:nvPr>
        </p:nvSpPr>
        <p:spPr>
          <a:xfrm>
            <a:off x="7034458" y="6340500"/>
            <a:ext cx="2057400" cy="365125"/>
          </a:xfrm>
        </p:spPr>
        <p:txBody>
          <a:bodyPr/>
          <a:lstStyle/>
          <a:p>
            <a:pPr>
              <a:defRPr/>
            </a:pPr>
            <a:endParaRPr lang="en-US" altLang="ja-JP" sz="1200" dirty="0">
              <a:solidFill>
                <a:schemeClr val="tx1"/>
              </a:solidFill>
              <a:latin typeface="Meiryo UI" panose="020B0604030504040204" pitchFamily="50" charset="-128"/>
              <a:ea typeface="Meiryo UI" panose="020B0604030504040204" pitchFamily="50" charset="-128"/>
            </a:endParaRPr>
          </a:p>
          <a:p>
            <a:pPr>
              <a:defRPr/>
            </a:pPr>
            <a:fld id="{6001F10C-13E7-4186-97E5-668D4E524445}" type="slidenum">
              <a:rPr lang="en-US" altLang="ja-JP" sz="1200" smtClean="0">
                <a:solidFill>
                  <a:schemeClr val="tx1"/>
                </a:solidFill>
                <a:latin typeface="Meiryo UI" panose="020B0604030504040204" pitchFamily="50" charset="-128"/>
                <a:ea typeface="Meiryo UI" panose="020B0604030504040204" pitchFamily="50" charset="-128"/>
              </a:rPr>
              <a:pPr>
                <a:defRPr/>
              </a:pPr>
              <a:t>8</a:t>
            </a:fld>
            <a:endParaRPr lang="en-US" altLang="ja-JP" sz="1200" dirty="0">
              <a:solidFill>
                <a:schemeClr val="tx1"/>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825471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8EFD9C4C9945846AB2815896868AE66" ma:contentTypeVersion="0" ma:contentTypeDescription="新しいドキュメントを作成します。" ma:contentTypeScope="" ma:versionID="8560ecd441474ba8083c68515aeda94a">
  <xsd:schema xmlns:xsd="http://www.w3.org/2001/XMLSchema" xmlns:p="http://schemas.microsoft.com/office/2006/metadata/properties" targetNamespace="http://schemas.microsoft.com/office/2006/metadata/properties" ma:root="true" ma:fieldsID="f4cff559f9a06213828a8956bc5bb220">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ma:readOnly="true"/>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B034C698-0B76-4768-B29A-1231293CED07}">
  <ds:schemaRefs>
    <ds:schemaRef ds:uri="http://schemas.microsoft.com/sharepoint/v3/contenttype/forms"/>
  </ds:schemaRefs>
</ds:datastoreItem>
</file>

<file path=customXml/itemProps2.xml><?xml version="1.0" encoding="utf-8"?>
<ds:datastoreItem xmlns:ds="http://schemas.openxmlformats.org/officeDocument/2006/customXml" ds:itemID="{B2C069BA-E6D3-4D96-B3FC-FD519CF80E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5FF3B362-D5D2-4863-B4E3-73F826A9098A}">
  <ds:schemaRefs>
    <ds:schemaRef ds:uri="http://purl.org/dc/elements/1.1/"/>
    <ds:schemaRef ds:uri="http://www.w3.org/XML/1998/namespace"/>
    <ds:schemaRef ds:uri="http://schemas.microsoft.com/office/2006/documentManagement/types"/>
    <ds:schemaRef ds:uri="http://purl.org/dc/terms/"/>
    <ds:schemaRef ds:uri="http://schemas.microsoft.com/office/2006/metadata/properties"/>
    <ds:schemaRef ds:uri="http://schemas.openxmlformats.org/package/2006/metadata/core-properties"/>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18235</TotalTime>
  <Words>7521</Words>
  <Application>Microsoft Office PowerPoint</Application>
  <PresentationFormat>画面に合わせる (4:3)</PresentationFormat>
  <Paragraphs>1057</Paragraphs>
  <Slides>27</Slides>
  <Notes>23</Notes>
  <HiddenSlides>0</HiddenSlides>
  <MMClips>0</MMClips>
  <ScaleCrop>false</ScaleCrop>
  <HeadingPairs>
    <vt:vector size="6" baseType="variant">
      <vt:variant>
        <vt:lpstr>使用されているフォント</vt:lpstr>
      </vt:variant>
      <vt:variant>
        <vt:i4>13</vt:i4>
      </vt:variant>
      <vt:variant>
        <vt:lpstr>テーマ</vt:lpstr>
      </vt:variant>
      <vt:variant>
        <vt:i4>1</vt:i4>
      </vt:variant>
      <vt:variant>
        <vt:lpstr>スライド タイトル</vt:lpstr>
      </vt:variant>
      <vt:variant>
        <vt:i4>27</vt:i4>
      </vt:variant>
    </vt:vector>
  </HeadingPairs>
  <TitlesOfParts>
    <vt:vector size="41" baseType="lpstr">
      <vt:lpstr>BIZ UDPゴシック</vt:lpstr>
      <vt:lpstr>HGP創英角ｺﾞｼｯｸUB</vt:lpstr>
      <vt:lpstr>HG丸ｺﾞｼｯｸM-PRO</vt:lpstr>
      <vt:lpstr>Meiryo UI</vt:lpstr>
      <vt:lpstr>ＭＳ Ｐゴシック</vt:lpstr>
      <vt:lpstr>ＭＳ ゴシック</vt:lpstr>
      <vt:lpstr>メイリオ</vt:lpstr>
      <vt:lpstr>游ゴシック</vt:lpstr>
      <vt:lpstr>游ゴシック Light</vt:lpstr>
      <vt:lpstr>游明朝</vt:lpstr>
      <vt:lpstr>Arial</vt:lpstr>
      <vt:lpstr>Calibri</vt:lpstr>
      <vt:lpstr>Times New Roman</vt:lpstr>
      <vt:lpstr>Office テーマ</vt:lpstr>
      <vt:lpstr>大阪府庁版「働き方改革」  ― 　リニューアルバージョン　 ―</vt:lpstr>
      <vt:lpstr>PowerPoint プレゼンテーション</vt:lpstr>
      <vt:lpstr>PowerPoint プレゼンテーション</vt:lpstr>
      <vt:lpstr>取組体系図</vt:lpstr>
      <vt:lpstr>ICT技術を活用した働き方のめざす姿</vt:lpstr>
      <vt:lpstr>【具体的な取組み】</vt:lpstr>
      <vt:lpstr>組織風土改革～職員の意識改革～</vt:lpstr>
      <vt:lpstr>組織風土改革～ＩＴ活用による業務効率化～</vt:lpstr>
      <vt:lpstr>PowerPoint プレゼンテーション</vt:lpstr>
      <vt:lpstr>柔軟な働き方の実施～新しい生活様式の実践～</vt:lpstr>
      <vt:lpstr>柔軟な働き方の実施～新しい生活様式の実践～</vt:lpstr>
      <vt:lpstr>柔軟な働き方の実施～新しい生活様式の実践～</vt:lpstr>
      <vt:lpstr>PowerPoint プレゼンテーション</vt:lpstr>
      <vt:lpstr>柔軟な働き方の実施～新しい生活様式の実践～</vt:lpstr>
      <vt:lpstr>柔軟な働き方の実施～新しい生活様式の実践～</vt:lpstr>
      <vt:lpstr>柔軟な働き方の実施～新しい生活様式の実践～</vt:lpstr>
      <vt:lpstr>PowerPoint プレゼンテーション</vt:lpstr>
      <vt:lpstr>組織風土改革～上司の働き方を変える～</vt:lpstr>
      <vt:lpstr>組織風土改革～上司の働き方を変える～</vt:lpstr>
      <vt:lpstr>PowerPoint プレゼンテーション</vt:lpstr>
      <vt:lpstr>組織風土改革～職員の意識改革～</vt:lpstr>
      <vt:lpstr>組織風土改革～職員の意識改革～</vt:lpstr>
      <vt:lpstr>組織風土改革～職員の意識改革～</vt:lpstr>
      <vt:lpstr>PowerPoint プレゼンテーション</vt:lpstr>
      <vt:lpstr>組織風土改革～職員の意識改革～</vt:lpstr>
      <vt:lpstr>組織風土改革～職員の意識改革～</vt:lpstr>
      <vt:lpstr>柔軟な働き方の実施～新しい生活様式の実践～</vt:lpstr>
    </vt:vector>
  </TitlesOfParts>
  <Company>大阪府</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総務部情報システム推進課</dc:creator>
  <cp:lastModifiedBy>辰己　恵梨</cp:lastModifiedBy>
  <cp:revision>1270</cp:revision>
  <cp:lastPrinted>2021-03-25T09:59:17Z</cp:lastPrinted>
  <dcterms:created xsi:type="dcterms:W3CDTF">2002-11-22T07:17:36Z</dcterms:created>
  <dcterms:modified xsi:type="dcterms:W3CDTF">2023-12-20T02:43:45Z</dcterms:modified>
</cp:coreProperties>
</file>