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99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04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5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08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3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09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83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21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86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85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63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65882-F078-45D2-B6E7-B85A8812CD6E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87072-C817-4B4B-AFD7-A55619EC7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35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38649"/>
          </a:xfrm>
          <a:solidFill>
            <a:schemeClr val="accent5">
              <a:lumMod val="75000"/>
            </a:schemeClr>
          </a:solidFill>
        </p:spPr>
        <p:txBody>
          <a:bodyPr anchor="ctr" anchorCtr="1"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大阪府庁版「働き方改革」　</a:t>
            </a:r>
            <a:r>
              <a:rPr kumimoji="1"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－リニューアルバージョンー（概要）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09296" y="538650"/>
            <a:ext cx="10954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令和３年３月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2207" y="785639"/>
            <a:ext cx="8949017" cy="16452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/>
            <a:endParaRPr kumimoji="1"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/>
            <a:r>
              <a:rPr kumimoji="1"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仕事の質を高め組織パフォーマンスの最大化を図りつつ、職員の心身の健康確保・ワークライフバランス・女性活躍の促進等を加速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2207" y="2968582"/>
            <a:ext cx="8974299" cy="38445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額縁 6"/>
          <p:cNvSpPr/>
          <p:nvPr/>
        </p:nvSpPr>
        <p:spPr>
          <a:xfrm>
            <a:off x="225820" y="583191"/>
            <a:ext cx="1589533" cy="387019"/>
          </a:xfrm>
          <a:prstGeom prst="bevel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これまでの取組み</a:t>
            </a:r>
          </a:p>
        </p:txBody>
      </p:sp>
      <p:sp>
        <p:nvSpPr>
          <p:cNvPr id="8" name="額縁 7"/>
          <p:cNvSpPr/>
          <p:nvPr/>
        </p:nvSpPr>
        <p:spPr>
          <a:xfrm>
            <a:off x="232093" y="2796583"/>
            <a:ext cx="1583260" cy="384611"/>
          </a:xfrm>
          <a:prstGeom prst="bevel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今後の展開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34985" y="2470470"/>
            <a:ext cx="243391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これまでの取組みの定着・発展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59542" y="2484488"/>
            <a:ext cx="376069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新しい生活様式の実践をはじめとした新たな対応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08728" y="1288697"/>
            <a:ext cx="3772466" cy="10588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第１弾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３つのキーワードを下に取組みを展開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上司の働き方をかえる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柔軟な働き方を提案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長時間労働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を是正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928528" y="1285428"/>
            <a:ext cx="3772466" cy="10621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第２弾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４つの視点から取組みを強化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仕事の手間に潜むムダをスリム化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制約をなくし、柔軟な働き方を提案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長時間労働を抑制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知識や経験を補う</a:t>
            </a:r>
          </a:p>
        </p:txBody>
      </p:sp>
      <p:sp>
        <p:nvSpPr>
          <p:cNvPr id="19" name="右矢印 18"/>
          <p:cNvSpPr/>
          <p:nvPr/>
        </p:nvSpPr>
        <p:spPr>
          <a:xfrm>
            <a:off x="4336510" y="1366387"/>
            <a:ext cx="538720" cy="948068"/>
          </a:xfrm>
          <a:prstGeom prst="rightArrow">
            <a:avLst>
              <a:gd name="adj1" fmla="val 58510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19483" y="3247683"/>
            <a:ext cx="5072544" cy="32939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346068" y="3225156"/>
            <a:ext cx="3596224" cy="33164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横巻き 22"/>
          <p:cNvSpPr/>
          <p:nvPr/>
        </p:nvSpPr>
        <p:spPr>
          <a:xfrm>
            <a:off x="2083833" y="3021053"/>
            <a:ext cx="1804564" cy="368177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組織風土改革</a:t>
            </a:r>
          </a:p>
        </p:txBody>
      </p:sp>
      <p:sp>
        <p:nvSpPr>
          <p:cNvPr id="24" name="横巻き 23"/>
          <p:cNvSpPr/>
          <p:nvPr/>
        </p:nvSpPr>
        <p:spPr>
          <a:xfrm>
            <a:off x="6233824" y="3015287"/>
            <a:ext cx="1964615" cy="368177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柔軟な働き方の実施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474712" y="3547411"/>
            <a:ext cx="3338939" cy="2919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bIns="0" rtlCol="0" anchor="ctr"/>
          <a:lstStyle/>
          <a:p>
            <a:pPr>
              <a:lnSpc>
                <a:spcPts val="800"/>
              </a:lnSpc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勤務時間の柔軟化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昼休み時間の分散化の拡充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R3.4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フレックスタイム制度の導入検討（Ｒ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年度中）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テレワーク（在宅勤務）の定着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専用端末配備、モデル所属で重点実施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ＩＴ副業人材の活用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R3.6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（ガイドライン策定など）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会議の効率化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(WEB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会議、ペーパ</a:t>
            </a:r>
            <a:r>
              <a:rPr kumimoji="1" lang="ja-JP" altLang="en-US" sz="1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レス会議）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〉Microsoft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Teams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の導入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R3.3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ペーパレス用タブレットの導入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R3.3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モバイルワークの推進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タブレット端末の機能改善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R3.8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サテライトオフィスの拡充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大手前庁舎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R3.4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咲洲庁舎　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R3.5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5549312" y="3442507"/>
            <a:ext cx="1988196" cy="248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新しい生活様式の実践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81134" y="3541359"/>
            <a:ext cx="2530629" cy="1722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イクボス運動の展開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育休取得促進に向けた仕組みの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導入検討（Ｒ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年度中）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上司のマネジメント力の発揮　　　　　　　　　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グループ長等の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マネジメント力の向上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68941" y="5490535"/>
            <a:ext cx="2532088" cy="9760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ts val="1000"/>
              </a:lnSpc>
              <a:buFont typeface="Wingdings" panose="05000000000000000000" pitchFamily="2" charset="2"/>
              <a:buChar char="Ø"/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RPA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を活用した業務の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効率化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会議の効率化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（再掲）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929670" y="3547412"/>
            <a:ext cx="2287757" cy="2919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800"/>
              </a:lnSpc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パソコン一斉シャットダウン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システムの構築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稼働テスト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R3.11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運用開始　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R4.1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定時退庁の取組み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時間外勤務の見える化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過重労働ゼロに向けた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改善措置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年次休暇の取得促進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800"/>
              </a:lnSpc>
              <a:buFont typeface="Wingdings" panose="05000000000000000000" pitchFamily="2" charset="2"/>
              <a:buChar char="Ø"/>
            </a:pP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キャリア形成に対する支援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978975" y="3442507"/>
            <a:ext cx="1599283" cy="243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職員の意識改革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351381" y="5381929"/>
            <a:ext cx="2289489" cy="1925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ＩＴ活用による業務効率化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367608" y="3446919"/>
            <a:ext cx="1968545" cy="22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上司の働き方を変える</a:t>
            </a:r>
          </a:p>
        </p:txBody>
      </p:sp>
      <p:sp>
        <p:nvSpPr>
          <p:cNvPr id="37" name="下矢印 36"/>
          <p:cNvSpPr/>
          <p:nvPr/>
        </p:nvSpPr>
        <p:spPr>
          <a:xfrm>
            <a:off x="4015850" y="2472636"/>
            <a:ext cx="1061730" cy="458031"/>
          </a:xfrm>
          <a:prstGeom prst="downArrow">
            <a:avLst>
              <a:gd name="adj1" fmla="val 50000"/>
              <a:gd name="adj2" fmla="val 31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8516" y="6541653"/>
            <a:ext cx="36615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各部局の新たな取組みの追加など、適宜、バージョンアップ予定</a:t>
            </a:r>
          </a:p>
        </p:txBody>
      </p:sp>
    </p:spTree>
    <p:extLst>
      <p:ext uri="{BB962C8B-B14F-4D97-AF65-F5344CB8AC3E}">
        <p14:creationId xmlns:p14="http://schemas.microsoft.com/office/powerpoint/2010/main" val="1894878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467</Words>
  <Application>Microsoft Office PowerPoint</Application>
  <PresentationFormat>画面に合わせる 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Wingdings</vt:lpstr>
      <vt:lpstr>Office テーマ</vt:lpstr>
      <vt:lpstr>大阪府庁版「働き方改革」　－リニューアルバージョンー（概要）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大阪府庁版「働き方改革」－リニューアルバージョンー  ～これまでの取組みの定着・発展とさらなる横展開に向けて～</dc:title>
  <dc:creator>中尾　正信</dc:creator>
  <cp:lastModifiedBy>辰己　恵梨</cp:lastModifiedBy>
  <cp:revision>33</cp:revision>
  <cp:lastPrinted>2021-03-11T08:18:07Z</cp:lastPrinted>
  <dcterms:created xsi:type="dcterms:W3CDTF">2021-03-11T04:03:53Z</dcterms:created>
  <dcterms:modified xsi:type="dcterms:W3CDTF">2023-12-20T02:41:48Z</dcterms:modified>
</cp:coreProperties>
</file>