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8"/>
  </p:notesMasterIdLst>
  <p:handoutMasterIdLst>
    <p:handoutMasterId r:id="rId19"/>
  </p:handoutMasterIdLst>
  <p:sldIdLst>
    <p:sldId id="267" r:id="rId2"/>
    <p:sldId id="1196" r:id="rId3"/>
    <p:sldId id="1187" r:id="rId4"/>
    <p:sldId id="1194" r:id="rId5"/>
    <p:sldId id="1197" r:id="rId6"/>
    <p:sldId id="1188" r:id="rId7"/>
    <p:sldId id="1183" r:id="rId8"/>
    <p:sldId id="1182" r:id="rId9"/>
    <p:sldId id="1186" r:id="rId10"/>
    <p:sldId id="1169" r:id="rId11"/>
    <p:sldId id="1165" r:id="rId12"/>
    <p:sldId id="1193" r:id="rId13"/>
    <p:sldId id="1192" r:id="rId14"/>
    <p:sldId id="1191" r:id="rId15"/>
    <p:sldId id="1189" r:id="rId16"/>
    <p:sldId id="1190" r:id="rId1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38A800"/>
    <a:srgbClr val="99FF66"/>
    <a:srgbClr val="357FC2"/>
    <a:srgbClr val="1F4E79"/>
    <a:srgbClr val="FFD5D5"/>
    <a:srgbClr val="FF7171"/>
    <a:srgbClr val="CC0000"/>
    <a:srgbClr val="ED7D3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9" autoAdjust="0"/>
    <p:restoredTop sz="94660"/>
  </p:normalViewPr>
  <p:slideViewPr>
    <p:cSldViewPr snapToGrid="0">
      <p:cViewPr varScale="1">
        <p:scale>
          <a:sx n="68" d="100"/>
          <a:sy n="68" d="100"/>
        </p:scale>
        <p:origin x="11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04C0497-A66C-4F9A-ABC3-0022FF957EA2}"/>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8BA7FA7-C3F5-4940-911C-37A4EF3003AE}"/>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6A6CD25-BD10-4717-AB71-6C99A2288387}" type="datetimeFigureOut">
              <a:rPr kumimoji="1" lang="ja-JP" altLang="en-US" smtClean="0"/>
              <a:t>2023/12/13</a:t>
            </a:fld>
            <a:endParaRPr kumimoji="1" lang="ja-JP" altLang="en-US"/>
          </a:p>
        </p:txBody>
      </p:sp>
      <p:sp>
        <p:nvSpPr>
          <p:cNvPr id="4" name="フッター プレースホルダー 3">
            <a:extLst>
              <a:ext uri="{FF2B5EF4-FFF2-40B4-BE49-F238E27FC236}">
                <a16:creationId xmlns:a16="http://schemas.microsoft.com/office/drawing/2014/main" id="{745DB81E-24F5-4505-BE2D-68D264278531}"/>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5BF3B4D-E823-4BB4-8152-40CD3174AF8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658E464-0BF3-44C6-B621-44C9E484D51D}" type="slidenum">
              <a:rPr kumimoji="1" lang="ja-JP" altLang="en-US" smtClean="0"/>
              <a:t>‹#›</a:t>
            </a:fld>
            <a:endParaRPr kumimoji="1" lang="ja-JP" altLang="en-US"/>
          </a:p>
        </p:txBody>
      </p:sp>
    </p:spTree>
    <p:extLst>
      <p:ext uri="{BB962C8B-B14F-4D97-AF65-F5344CB8AC3E}">
        <p14:creationId xmlns:p14="http://schemas.microsoft.com/office/powerpoint/2010/main" val="1082653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2667A0C-64CB-4A7D-B257-6CA21776BBC7}" type="datetimeFigureOut">
              <a:rPr kumimoji="1" lang="ja-JP" altLang="en-US" smtClean="0"/>
              <a:t>2023/12/13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AF80BDC-4275-4FD4-9A6E-CC5ED32C4F23}" type="slidenum">
              <a:rPr kumimoji="1" lang="ja-JP" altLang="en-US" smtClean="0"/>
              <a:t>‹#›</a:t>
            </a:fld>
            <a:endParaRPr kumimoji="1" lang="ja-JP" altLang="en-US"/>
          </a:p>
        </p:txBody>
      </p:sp>
    </p:spTree>
    <p:extLst>
      <p:ext uri="{BB962C8B-B14F-4D97-AF65-F5344CB8AC3E}">
        <p14:creationId xmlns:p14="http://schemas.microsoft.com/office/powerpoint/2010/main" val="38091691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0</a:t>
            </a:fld>
            <a:endParaRPr kumimoji="1" lang="ja-JP" altLang="en-US" dirty="0"/>
          </a:p>
        </p:txBody>
      </p:sp>
    </p:spTree>
    <p:extLst>
      <p:ext uri="{BB962C8B-B14F-4D97-AF65-F5344CB8AC3E}">
        <p14:creationId xmlns:p14="http://schemas.microsoft.com/office/powerpoint/2010/main" val="183854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06373"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06373"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6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142886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F80BDC-4275-4FD4-9A6E-CC5ED32C4F23}" type="slidenum">
              <a:rPr kumimoji="1" lang="ja-JP" altLang="en-US" smtClean="0"/>
              <a:t>4</a:t>
            </a:fld>
            <a:endParaRPr kumimoji="1" lang="ja-JP" altLang="en-US"/>
          </a:p>
        </p:txBody>
      </p:sp>
    </p:spTree>
    <p:extLst>
      <p:ext uri="{BB962C8B-B14F-4D97-AF65-F5344CB8AC3E}">
        <p14:creationId xmlns:p14="http://schemas.microsoft.com/office/powerpoint/2010/main" val="381537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445">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290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445">
                <a:defRPr/>
              </a:pPr>
              <a:t>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519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F80BDC-4275-4FD4-9A6E-CC5ED32C4F23}" type="slidenum">
              <a:rPr kumimoji="1" lang="ja-JP" altLang="en-US" smtClean="0"/>
              <a:t>9</a:t>
            </a:fld>
            <a:endParaRPr kumimoji="1" lang="ja-JP" altLang="en-US"/>
          </a:p>
        </p:txBody>
      </p:sp>
    </p:spTree>
    <p:extLst>
      <p:ext uri="{BB962C8B-B14F-4D97-AF65-F5344CB8AC3E}">
        <p14:creationId xmlns:p14="http://schemas.microsoft.com/office/powerpoint/2010/main" val="159994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06373"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06373"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854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06373"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06373"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6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06373"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06373"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041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175BC3B-B10E-4A6B-82A0-A2B579F76DAE}" type="datetime1">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61111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EBC513-B036-4B38-985E-34B8A198642B}" type="datetime1">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234825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298DF8-53FC-4A9C-8A1A-82A664E0AD2A}" type="datetime1">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31123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850A6E-E628-4F4E-957B-BADB47E4A912}" type="datetime1">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280776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31BF33-5A25-4288-AE79-690483194F61}" type="datetime1">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280118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290C56-5E20-4849-BE1F-82C4011AF8ED}" type="datetime1">
              <a:rPr kumimoji="1" lang="ja-JP" altLang="en-US" smtClean="0"/>
              <a:t>2023/12/13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9506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568CC6F-9B0C-4AB9-A4CF-07F791FE470F}" type="datetime1">
              <a:rPr kumimoji="1" lang="ja-JP" altLang="en-US" smtClean="0"/>
              <a:t>2023/12/13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68630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49B6AF-749E-4BA4-907F-20B51A7251A4}" type="datetime1">
              <a:rPr kumimoji="1" lang="ja-JP" altLang="en-US" smtClean="0"/>
              <a:t>2023/12/13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04777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D0D3E-A93E-489C-A77F-96708B54C0DF}" type="datetime1">
              <a:rPr kumimoji="1" lang="ja-JP" altLang="en-US" smtClean="0"/>
              <a:t>2023/12/13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63791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F1FA55-4BA2-4DF5-9693-CCE9C2E8968D}" type="datetime1">
              <a:rPr kumimoji="1" lang="ja-JP" altLang="en-US" smtClean="0"/>
              <a:t>2023/12/13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81685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F2BD17-42AE-48CD-8CCB-8EFBF05F2617}" type="datetime1">
              <a:rPr kumimoji="1" lang="ja-JP" altLang="en-US" smtClean="0"/>
              <a:t>2023/12/13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308832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57E36-35D3-46DF-B3C3-BF65BFD75882}" type="datetime1">
              <a:rPr kumimoji="1" lang="ja-JP" altLang="en-US" smtClean="0"/>
              <a:t>2023/12/13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390609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9.emf"/><Relationship Id="rId5" Type="http://schemas.openxmlformats.org/officeDocument/2006/relationships/image" Target="../media/image4.jpeg"/><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image" Target="../media/image7.emf"/><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82" y="-1"/>
            <a:ext cx="9900000" cy="373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903000" y="3777760"/>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776555" y="1022864"/>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6160651" y="446800"/>
            <a:ext cx="3592945"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2023.12.14</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回副首都推進本部（大阪府市）会議</a:t>
            </a:r>
          </a:p>
        </p:txBody>
      </p:sp>
      <p:sp>
        <p:nvSpPr>
          <p:cNvPr id="9" name="テキスト ボックス 8">
            <a:extLst>
              <a:ext uri="{FF2B5EF4-FFF2-40B4-BE49-F238E27FC236}">
                <a16:creationId xmlns:a16="http://schemas.microsoft.com/office/drawing/2014/main" id="{B5B2E9EF-5F57-4F83-B6C8-0A2D75F23E9E}"/>
              </a:ext>
            </a:extLst>
          </p:cNvPr>
          <p:cNvSpPr txBox="1"/>
          <p:nvPr/>
        </p:nvSpPr>
        <p:spPr>
          <a:xfrm>
            <a:off x="-19708" y="3020765"/>
            <a:ext cx="9906000" cy="727763"/>
          </a:xfrm>
          <a:prstGeom prst="rect">
            <a:avLst/>
          </a:prstGeom>
          <a:noFill/>
        </p:spPr>
        <p:txBody>
          <a:bodyPr wrap="square" anchor="ctr">
            <a:spAutoFit/>
          </a:bodyPr>
          <a:lstStyle/>
          <a:p>
            <a:pPr algn="ctr" defTabSz="844083">
              <a:lnSpc>
                <a:spcPct val="150000"/>
              </a:lnSpc>
              <a:defRPr/>
            </a:pPr>
            <a:r>
              <a:rPr kumimoji="1" lang="ja-JP" altLang="en-US" sz="3200" b="1" i="0" u="none" strike="noStrike" kern="1200" cap="none" spc="350" normalizeH="0" noProof="0" dirty="0">
                <a:ln>
                  <a:noFill/>
                </a:ln>
                <a:effectLst/>
                <a:uLnTx/>
                <a:uFillTx/>
                <a:latin typeface="Meiryo UI" panose="020B0604030504040204" pitchFamily="50" charset="-128"/>
                <a:ea typeface="Meiryo UI" panose="020B0604030504040204" pitchFamily="50" charset="-128"/>
                <a:cs typeface="+mn-cs"/>
              </a:rPr>
              <a:t>大阪がめざ</a:t>
            </a:r>
            <a:r>
              <a:rPr kumimoji="1" lang="ja-JP" altLang="en-US" sz="3200" b="1" spc="350" dirty="0">
                <a:latin typeface="Meiryo UI" panose="020B0604030504040204" pitchFamily="50" charset="-128"/>
                <a:ea typeface="Meiryo UI" panose="020B0604030504040204" pitchFamily="50" charset="-128"/>
              </a:rPr>
              <a:t>すべき</a:t>
            </a:r>
            <a:r>
              <a:rPr kumimoji="1" lang="ja-JP" altLang="en-US" sz="3200" b="1" i="0" u="none" strike="noStrike" kern="1200" cap="none" spc="350" normalizeH="0" noProof="0" dirty="0">
                <a:ln>
                  <a:noFill/>
                </a:ln>
                <a:effectLst/>
                <a:uLnTx/>
                <a:uFillTx/>
                <a:latin typeface="Meiryo UI" panose="020B0604030504040204" pitchFamily="50" charset="-128"/>
                <a:ea typeface="Meiryo UI" panose="020B0604030504040204" pitchFamily="50" charset="-128"/>
                <a:cs typeface="+mn-cs"/>
              </a:rPr>
              <a:t>ライドシェア</a:t>
            </a:r>
            <a:r>
              <a:rPr kumimoji="1" lang="ja-JP" altLang="en-US" sz="3200" b="1" spc="350" dirty="0">
                <a:latin typeface="Meiryo UI" panose="020B0604030504040204" pitchFamily="50" charset="-128"/>
                <a:ea typeface="Meiryo UI" panose="020B0604030504040204" pitchFamily="50" charset="-128"/>
              </a:rPr>
              <a:t>（案）</a:t>
            </a:r>
            <a:endParaRPr kumimoji="1" lang="ja-JP" altLang="en-US" sz="3200" b="1" i="0" strike="noStrike" kern="1200" cap="none" spc="350" normalizeH="0" noProof="0" dirty="0">
              <a:ln>
                <a:noFill/>
              </a:ln>
              <a:effectLst/>
              <a:uLnTx/>
              <a:uFillTx/>
              <a:latin typeface="Meiryo UI" panose="020B0604030504040204" pitchFamily="50" charset="-128"/>
              <a:ea typeface="Meiryo UI" panose="020B0604030504040204" pitchFamily="50" charset="-128"/>
              <a:cs typeface="+mn-cs"/>
            </a:endParaRPr>
          </a:p>
        </p:txBody>
      </p:sp>
      <p:sp>
        <p:nvSpPr>
          <p:cNvPr id="13" name="タイトル 1">
            <a:extLst>
              <a:ext uri="{FF2B5EF4-FFF2-40B4-BE49-F238E27FC236}">
                <a16:creationId xmlns:a16="http://schemas.microsoft.com/office/drawing/2014/main" id="{24E4ED1D-5D0F-4498-8ABD-628C445F8C54}"/>
              </a:ext>
            </a:extLst>
          </p:cNvPr>
          <p:cNvSpPr txBox="1">
            <a:spLocks/>
          </p:cNvSpPr>
          <p:nvPr/>
        </p:nvSpPr>
        <p:spPr>
          <a:xfrm>
            <a:off x="361292" y="5343853"/>
            <a:ext cx="9144000" cy="13099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大阪府・大阪市　ライドシェア導入検討プロジェクトチーム</a:t>
            </a:r>
          </a:p>
        </p:txBody>
      </p:sp>
    </p:spTree>
    <p:extLst>
      <p:ext uri="{BB962C8B-B14F-4D97-AF65-F5344CB8AC3E}">
        <p14:creationId xmlns:p14="http://schemas.microsoft.com/office/powerpoint/2010/main" val="11120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A0440090-D1BF-4280-90A3-559F9814ED33}"/>
              </a:ext>
            </a:extLst>
          </p:cNvPr>
          <p:cNvSpPr/>
          <p:nvPr/>
        </p:nvSpPr>
        <p:spPr>
          <a:xfrm>
            <a:off x="5025648" y="575557"/>
            <a:ext cx="4608000" cy="536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30A5C32-38FD-4D50-B731-92D249D1896A}"/>
              </a:ext>
            </a:extLst>
          </p:cNvPr>
          <p:cNvSpPr/>
          <p:nvPr/>
        </p:nvSpPr>
        <p:spPr>
          <a:xfrm>
            <a:off x="5101605" y="2482602"/>
            <a:ext cx="4464000" cy="3307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928B27-DE72-48E0-9CC2-6EBD6320757F}"/>
              </a:ext>
            </a:extLst>
          </p:cNvPr>
          <p:cNvSpPr/>
          <p:nvPr/>
        </p:nvSpPr>
        <p:spPr>
          <a:xfrm>
            <a:off x="298658" y="563337"/>
            <a:ext cx="4320000" cy="536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A942748-97C3-4F92-ACD0-0E546D2BBCA0}"/>
              </a:ext>
            </a:extLst>
          </p:cNvPr>
          <p:cNvSpPr txBox="1"/>
          <p:nvPr/>
        </p:nvSpPr>
        <p:spPr>
          <a:xfrm>
            <a:off x="175356" y="64214"/>
            <a:ext cx="9098966" cy="400110"/>
          </a:xfrm>
          <a:prstGeom prst="rect">
            <a:avLst/>
          </a:prstGeom>
          <a:noFill/>
        </p:spPr>
        <p:txBody>
          <a:bodyPr wrap="non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eiryo UI" panose="020B0604030504040204" pitchFamily="50" charset="-128"/>
                <a:ea typeface="Meiryo UI" panose="020B0604030504040204" pitchFamily="50" charset="-128"/>
              </a:rPr>
              <a:t>◆大阪がめざすべきライドシェア（案）　</a:t>
            </a:r>
            <a:r>
              <a:rPr kumimoji="1" lang="ja-JP" altLang="en-US" sz="1000" b="1" dirty="0">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運賃</a:t>
            </a:r>
            <a:r>
              <a:rPr kumimoji="1" lang="en-US" altLang="ja-JP" sz="2000" b="1" dirty="0">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ダイナミックプライシング</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の</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イメージ</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p:txBody>
      </p:sp>
      <p:graphicFrame>
        <p:nvGraphicFramePr>
          <p:cNvPr id="4" name="表 9">
            <a:extLst>
              <a:ext uri="{FF2B5EF4-FFF2-40B4-BE49-F238E27FC236}">
                <a16:creationId xmlns:a16="http://schemas.microsoft.com/office/drawing/2014/main" id="{DF4810B8-1C79-4864-B1E3-22C44734B375}"/>
              </a:ext>
            </a:extLst>
          </p:cNvPr>
          <p:cNvGraphicFramePr>
            <a:graphicFrameLocks noGrp="1"/>
          </p:cNvGraphicFramePr>
          <p:nvPr>
            <p:extLst>
              <p:ext uri="{D42A27DB-BD31-4B8C-83A1-F6EECF244321}">
                <p14:modId xmlns:p14="http://schemas.microsoft.com/office/powerpoint/2010/main" val="4048471598"/>
              </p:ext>
            </p:extLst>
          </p:nvPr>
        </p:nvGraphicFramePr>
        <p:xfrm>
          <a:off x="428529" y="1942366"/>
          <a:ext cx="3936647" cy="2166720"/>
        </p:xfrm>
        <a:graphic>
          <a:graphicData uri="http://schemas.openxmlformats.org/drawingml/2006/table">
            <a:tbl>
              <a:tblPr firstRow="1" bandRow="1">
                <a:tableStyleId>{5C22544A-7EE6-4342-B048-85BDC9FD1C3A}</a:tableStyleId>
              </a:tblPr>
              <a:tblGrid>
                <a:gridCol w="948647">
                  <a:extLst>
                    <a:ext uri="{9D8B030D-6E8A-4147-A177-3AD203B41FA5}">
                      <a16:colId xmlns:a16="http://schemas.microsoft.com/office/drawing/2014/main" val="1860849442"/>
                    </a:ext>
                  </a:extLst>
                </a:gridCol>
                <a:gridCol w="1404000">
                  <a:extLst>
                    <a:ext uri="{9D8B030D-6E8A-4147-A177-3AD203B41FA5}">
                      <a16:colId xmlns:a16="http://schemas.microsoft.com/office/drawing/2014/main" val="3881215534"/>
                    </a:ext>
                  </a:extLst>
                </a:gridCol>
                <a:gridCol w="1584000">
                  <a:extLst>
                    <a:ext uri="{9D8B030D-6E8A-4147-A177-3AD203B41FA5}">
                      <a16:colId xmlns:a16="http://schemas.microsoft.com/office/drawing/2014/main" val="53251172"/>
                    </a:ext>
                  </a:extLst>
                </a:gridCol>
              </a:tblGrid>
              <a:tr h="216000">
                <a:tc rowSpan="2">
                  <a:txBody>
                    <a:bodyPr/>
                    <a:lstStyle/>
                    <a:p>
                      <a:pPr algn="ctr"/>
                      <a:r>
                        <a:rPr kumimoji="1" lang="ja-JP" altLang="en-US" sz="1000" dirty="0">
                          <a:latin typeface="メイリオ" panose="020B0604030504040204" pitchFamily="50" charset="-128"/>
                          <a:ea typeface="メイリオ" panose="020B0604030504040204" pitchFamily="50" charset="-128"/>
                        </a:rPr>
                        <a:t>普通車</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gridSpan="2">
                  <a:txBody>
                    <a:bodyPr/>
                    <a:lstStyle/>
                    <a:p>
                      <a:pPr algn="ctr"/>
                      <a:r>
                        <a:rPr kumimoji="1" lang="ja-JP" altLang="en-US" sz="1000" dirty="0">
                          <a:latin typeface="メイリオ" panose="020B0604030504040204" pitchFamily="50" charset="-128"/>
                          <a:ea typeface="メイリオ" panose="020B0604030504040204" pitchFamily="50" charset="-128"/>
                        </a:rPr>
                        <a:t>距離制運賃（大阪地区）</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dirty="0"/>
                    </a:p>
                  </a:txBody>
                  <a:tcPr/>
                </a:tc>
                <a:extLst>
                  <a:ext uri="{0D108BD9-81ED-4DB2-BD59-A6C34878D82A}">
                    <a16:rowId xmlns:a16="http://schemas.microsoft.com/office/drawing/2014/main" val="2429634678"/>
                  </a:ext>
                </a:extLst>
              </a:tr>
              <a:tr h="216000">
                <a:tc vMerge="1">
                  <a:txBody>
                    <a:bodyPr/>
                    <a:lstStyle/>
                    <a:p>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800" b="1" dirty="0">
                          <a:latin typeface="メイリオ" panose="020B0604030504040204" pitchFamily="50" charset="-128"/>
                          <a:ea typeface="メイリオ" panose="020B0604030504040204" pitchFamily="50" charset="-128"/>
                        </a:rPr>
                        <a:t>初乗り運賃</a:t>
                      </a:r>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a:t>
                      </a:r>
                      <a:r>
                        <a:rPr kumimoji="1" lang="en-US" altLang="ja-JP" sz="800" b="1" dirty="0">
                          <a:latin typeface="メイリオ" panose="020B0604030504040204" pitchFamily="50" charset="-128"/>
                          <a:ea typeface="メイリオ" panose="020B0604030504040204" pitchFamily="50" charset="-128"/>
                        </a:rPr>
                        <a:t>1.3km)</a:t>
                      </a:r>
                      <a:endParaRPr kumimoji="1" lang="ja-JP" altLang="en-US" sz="800" b="1"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800" b="1" dirty="0">
                          <a:latin typeface="メイリオ" panose="020B0604030504040204" pitchFamily="50" charset="-128"/>
                          <a:ea typeface="メイリオ" panose="020B0604030504040204" pitchFamily="50" charset="-128"/>
                        </a:rPr>
                        <a:t>加算運賃</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04774619"/>
                  </a:ext>
                </a:extLst>
              </a:tr>
              <a:tr h="216000">
                <a:tc>
                  <a:txBody>
                    <a:bodyPr/>
                    <a:lstStyle/>
                    <a:p>
                      <a:pPr algn="ctr"/>
                      <a:r>
                        <a:rPr kumimoji="1" lang="ja-JP" altLang="en-US" sz="1000" b="1" dirty="0">
                          <a:latin typeface="メイリオ" panose="020B0604030504040204" pitchFamily="50" charset="-128"/>
                          <a:ea typeface="メイリオ" panose="020B0604030504040204" pitchFamily="50" charset="-128"/>
                        </a:rPr>
                        <a:t>上限運賃</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000" dirty="0">
                          <a:latin typeface="メイリオ" panose="020B0604030504040204" pitchFamily="50" charset="-128"/>
                          <a:ea typeface="メイリオ" panose="020B0604030504040204" pitchFamily="50" charset="-128"/>
                        </a:rPr>
                        <a:t>600</a:t>
                      </a:r>
                      <a:r>
                        <a:rPr kumimoji="1" lang="ja-JP" altLang="en-US" sz="1000" dirty="0">
                          <a:latin typeface="メイリオ" panose="020B0604030504040204" pitchFamily="50" charset="-128"/>
                          <a:ea typeface="メイリオ" panose="020B0604030504040204" pitchFamily="50" charset="-128"/>
                        </a:rPr>
                        <a:t>円</a:t>
                      </a:r>
                    </a:p>
                  </a:txBody>
                  <a:tcPr anchor="ctr"/>
                </a:tc>
                <a:tc>
                  <a:txBody>
                    <a:bodyPr/>
                    <a:lstStyle/>
                    <a:p>
                      <a:pPr algn="ctr"/>
                      <a:r>
                        <a:rPr kumimoji="1" lang="en-US" altLang="ja-JP" sz="1000" dirty="0">
                          <a:latin typeface="メイリオ" panose="020B0604030504040204" pitchFamily="50" charset="-128"/>
                          <a:ea typeface="メイリオ" panose="020B0604030504040204" pitchFamily="50" charset="-128"/>
                        </a:rPr>
                        <a:t>260m 100</a:t>
                      </a:r>
                      <a:r>
                        <a:rPr kumimoji="1" lang="ja-JP" altLang="en-US" sz="1000" dirty="0">
                          <a:latin typeface="メイリオ" panose="020B0604030504040204" pitchFamily="50" charset="-128"/>
                          <a:ea typeface="メイリオ" panose="020B0604030504040204" pitchFamily="50" charset="-128"/>
                        </a:rPr>
                        <a:t>円</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610499878"/>
                  </a:ext>
                </a:extLst>
              </a:tr>
              <a:tr h="216000">
                <a:tc>
                  <a:txBody>
                    <a:bodyPr/>
                    <a:lstStyle/>
                    <a:p>
                      <a:pPr algn="ctr"/>
                      <a:r>
                        <a:rPr kumimoji="1" lang="en-US" altLang="ja-JP" sz="1000" b="1" dirty="0">
                          <a:latin typeface="メイリオ" panose="020B0604030504040204" pitchFamily="50" charset="-128"/>
                          <a:ea typeface="メイリオ" panose="020B0604030504040204" pitchFamily="50" charset="-128"/>
                        </a:rPr>
                        <a:t>B</a:t>
                      </a:r>
                      <a:r>
                        <a:rPr kumimoji="1" lang="ja-JP" altLang="en-US" sz="1000" b="1" dirty="0">
                          <a:latin typeface="メイリオ" panose="020B0604030504040204" pitchFamily="50" charset="-128"/>
                          <a:ea typeface="メイリオ" panose="020B0604030504040204" pitchFamily="50" charset="-128"/>
                        </a:rPr>
                        <a:t>運賃</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000" dirty="0">
                          <a:latin typeface="メイリオ" panose="020B0604030504040204" pitchFamily="50" charset="-128"/>
                          <a:ea typeface="メイリオ" panose="020B0604030504040204" pitchFamily="50" charset="-128"/>
                        </a:rPr>
                        <a:t>590</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000" dirty="0">
                          <a:latin typeface="メイリオ" panose="020B0604030504040204" pitchFamily="50" charset="-128"/>
                          <a:ea typeface="メイリオ" panose="020B0604030504040204" pitchFamily="50" charset="-128"/>
                        </a:rPr>
                        <a:t>264m 100</a:t>
                      </a:r>
                      <a:r>
                        <a:rPr kumimoji="1" lang="ja-JP" altLang="en-US" sz="1000" dirty="0">
                          <a:latin typeface="メイリオ" panose="020B0604030504040204" pitchFamily="50" charset="-128"/>
                          <a:ea typeface="メイリオ" panose="020B0604030504040204" pitchFamily="50" charset="-128"/>
                        </a:rPr>
                        <a:t>円</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806453433"/>
                  </a:ext>
                </a:extLst>
              </a:tr>
              <a:tr h="216000">
                <a:tc>
                  <a:txBody>
                    <a:bodyPr/>
                    <a:lstStyle/>
                    <a:p>
                      <a:pPr algn="ctr"/>
                      <a:r>
                        <a:rPr kumimoji="1" lang="en-US" altLang="ja-JP" sz="1000" b="1" dirty="0">
                          <a:latin typeface="メイリオ" panose="020B0604030504040204" pitchFamily="50" charset="-128"/>
                          <a:ea typeface="メイリオ" panose="020B0604030504040204" pitchFamily="50" charset="-128"/>
                        </a:rPr>
                        <a:t>C</a:t>
                      </a:r>
                      <a:r>
                        <a:rPr kumimoji="1" lang="ja-JP" altLang="en-US" sz="1000" b="1" dirty="0">
                          <a:latin typeface="メイリオ" panose="020B0604030504040204" pitchFamily="50" charset="-128"/>
                          <a:ea typeface="メイリオ" panose="020B0604030504040204" pitchFamily="50" charset="-128"/>
                        </a:rPr>
                        <a:t>運賃</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000" dirty="0">
                          <a:latin typeface="メイリオ" panose="020B0604030504040204" pitchFamily="50" charset="-128"/>
                          <a:ea typeface="メイリオ" panose="020B0604030504040204" pitchFamily="50" charset="-128"/>
                        </a:rPr>
                        <a:t>580</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000" dirty="0">
                          <a:latin typeface="メイリオ" panose="020B0604030504040204" pitchFamily="50" charset="-128"/>
                          <a:ea typeface="メイリオ" panose="020B0604030504040204" pitchFamily="50" charset="-128"/>
                        </a:rPr>
                        <a:t>269m 100</a:t>
                      </a:r>
                      <a:r>
                        <a:rPr kumimoji="1" lang="ja-JP" altLang="en-US" sz="1000" dirty="0">
                          <a:latin typeface="メイリオ" panose="020B0604030504040204" pitchFamily="50" charset="-128"/>
                          <a:ea typeface="メイリオ" panose="020B0604030504040204" pitchFamily="50" charset="-128"/>
                        </a:rPr>
                        <a:t>円</a:t>
                      </a:r>
                      <a:endParaRPr kumimoji="1" lang="en-US" altLang="ja-JP" sz="1000" dirty="0">
                        <a:latin typeface="メイリオ" panose="020B0604030504040204" pitchFamily="50" charset="-128"/>
                        <a:ea typeface="メイリオ" panose="020B0604030504040204" pitchFamily="50" charset="-128"/>
                      </a:endParaRP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48716437"/>
                  </a:ext>
                </a:extLst>
              </a:tr>
              <a:tr h="216000">
                <a:tc>
                  <a:txBody>
                    <a:bodyPr/>
                    <a:lstStyle/>
                    <a:p>
                      <a:pPr algn="ctr"/>
                      <a:r>
                        <a:rPr kumimoji="1" lang="en-US" altLang="ja-JP" sz="1000" b="1" dirty="0">
                          <a:latin typeface="メイリオ" panose="020B0604030504040204" pitchFamily="50" charset="-128"/>
                          <a:ea typeface="メイリオ" panose="020B0604030504040204" pitchFamily="50" charset="-128"/>
                        </a:rPr>
                        <a:t>D</a:t>
                      </a:r>
                      <a:r>
                        <a:rPr kumimoji="1" lang="ja-JP" altLang="en-US" sz="1000" b="1" dirty="0">
                          <a:latin typeface="メイリオ" panose="020B0604030504040204" pitchFamily="50" charset="-128"/>
                          <a:ea typeface="メイリオ" panose="020B0604030504040204" pitchFamily="50" charset="-128"/>
                        </a:rPr>
                        <a:t>運賃</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000" dirty="0">
                          <a:latin typeface="メイリオ" panose="020B0604030504040204" pitchFamily="50" charset="-128"/>
                          <a:ea typeface="メイリオ" panose="020B0604030504040204" pitchFamily="50" charset="-128"/>
                        </a:rPr>
                        <a:t>570</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000" dirty="0">
                          <a:latin typeface="メイリオ" panose="020B0604030504040204" pitchFamily="50" charset="-128"/>
                          <a:ea typeface="メイリオ" panose="020B0604030504040204" pitchFamily="50" charset="-128"/>
                        </a:rPr>
                        <a:t>274m 100</a:t>
                      </a:r>
                      <a:r>
                        <a:rPr kumimoji="1" lang="ja-JP" altLang="en-US" sz="1000" dirty="0">
                          <a:latin typeface="メイリオ" panose="020B0604030504040204" pitchFamily="50" charset="-128"/>
                          <a:ea typeface="メイリオ" panose="020B0604030504040204" pitchFamily="50" charset="-128"/>
                        </a:rPr>
                        <a:t>円</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92922230"/>
                  </a:ext>
                </a:extLst>
              </a:tr>
              <a:tr h="216000">
                <a:tc>
                  <a:txBody>
                    <a:bodyPr/>
                    <a:lstStyle/>
                    <a:p>
                      <a:pPr algn="ctr"/>
                      <a:r>
                        <a:rPr kumimoji="1" lang="en-US" altLang="ja-JP" sz="1000" b="1" dirty="0">
                          <a:latin typeface="メイリオ" panose="020B0604030504040204" pitchFamily="50" charset="-128"/>
                          <a:ea typeface="メイリオ" panose="020B0604030504040204" pitchFamily="50" charset="-128"/>
                        </a:rPr>
                        <a:t>E</a:t>
                      </a:r>
                      <a:r>
                        <a:rPr kumimoji="1" lang="ja-JP" altLang="en-US" sz="1000" b="1" dirty="0">
                          <a:latin typeface="メイリオ" panose="020B0604030504040204" pitchFamily="50" charset="-128"/>
                          <a:ea typeface="メイリオ" panose="020B0604030504040204" pitchFamily="50" charset="-128"/>
                        </a:rPr>
                        <a:t>運賃</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000" dirty="0">
                          <a:latin typeface="メイリオ" panose="020B0604030504040204" pitchFamily="50" charset="-128"/>
                          <a:ea typeface="メイリオ" panose="020B0604030504040204" pitchFamily="50" charset="-128"/>
                        </a:rPr>
                        <a:t>560</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000" dirty="0">
                          <a:latin typeface="メイリオ" panose="020B0604030504040204" pitchFamily="50" charset="-128"/>
                          <a:ea typeface="メイリオ" panose="020B0604030504040204" pitchFamily="50" charset="-128"/>
                        </a:rPr>
                        <a:t>279m 100</a:t>
                      </a:r>
                      <a:r>
                        <a:rPr kumimoji="1" lang="ja-JP" altLang="en-US" sz="1000" dirty="0">
                          <a:latin typeface="メイリオ" panose="020B0604030504040204" pitchFamily="50" charset="-128"/>
                          <a:ea typeface="メイリオ" panose="020B0604030504040204" pitchFamily="50" charset="-128"/>
                        </a:rPr>
                        <a:t>円</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01849263"/>
                  </a:ext>
                </a:extLst>
              </a:tr>
              <a:tr h="216000">
                <a:tc>
                  <a:txBody>
                    <a:bodyPr/>
                    <a:lstStyle/>
                    <a:p>
                      <a:pPr algn="ctr"/>
                      <a:r>
                        <a:rPr kumimoji="1" lang="en-US" altLang="ja-JP" sz="1000" b="1" dirty="0">
                          <a:latin typeface="メイリオ" panose="020B0604030504040204" pitchFamily="50" charset="-128"/>
                          <a:ea typeface="メイリオ" panose="020B0604030504040204" pitchFamily="50" charset="-128"/>
                        </a:rPr>
                        <a:t>F</a:t>
                      </a:r>
                      <a:r>
                        <a:rPr kumimoji="1" lang="ja-JP" altLang="en-US" sz="1000" b="1" dirty="0">
                          <a:latin typeface="メイリオ" panose="020B0604030504040204" pitchFamily="50" charset="-128"/>
                          <a:ea typeface="メイリオ" panose="020B0604030504040204" pitchFamily="50" charset="-128"/>
                        </a:rPr>
                        <a:t>運賃</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000" dirty="0">
                          <a:latin typeface="メイリオ" panose="020B0604030504040204" pitchFamily="50" charset="-128"/>
                          <a:ea typeface="メイリオ" panose="020B0604030504040204" pitchFamily="50" charset="-128"/>
                        </a:rPr>
                        <a:t>550</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000" dirty="0">
                          <a:latin typeface="メイリオ" panose="020B0604030504040204" pitchFamily="50" charset="-128"/>
                          <a:ea typeface="メイリオ" panose="020B0604030504040204" pitchFamily="50" charset="-128"/>
                        </a:rPr>
                        <a:t>284m 100</a:t>
                      </a:r>
                      <a:r>
                        <a:rPr kumimoji="1" lang="ja-JP" altLang="en-US" sz="1000" dirty="0">
                          <a:latin typeface="メイリオ" panose="020B0604030504040204" pitchFamily="50" charset="-128"/>
                          <a:ea typeface="メイリオ" panose="020B0604030504040204" pitchFamily="50" charset="-128"/>
                        </a:rPr>
                        <a:t>円</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13652830"/>
                  </a:ext>
                </a:extLst>
              </a:tr>
              <a:tr h="216000">
                <a:tc>
                  <a:txBody>
                    <a:bodyPr/>
                    <a:lstStyle/>
                    <a:p>
                      <a:pPr algn="ctr"/>
                      <a:r>
                        <a:rPr kumimoji="1" lang="ja-JP" altLang="en-US" sz="1000" b="1" dirty="0">
                          <a:latin typeface="メイリオ" panose="020B0604030504040204" pitchFamily="50" charset="-128"/>
                          <a:ea typeface="メイリオ" panose="020B0604030504040204" pitchFamily="50" charset="-128"/>
                        </a:rPr>
                        <a:t>下限運賃</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kumimoji="1" lang="en-US" altLang="ja-JP" sz="1000" dirty="0">
                          <a:latin typeface="メイリオ" panose="020B0604030504040204" pitchFamily="50" charset="-128"/>
                          <a:ea typeface="メイリオ" panose="020B0604030504040204" pitchFamily="50" charset="-128"/>
                        </a:rPr>
                        <a:t>540</a:t>
                      </a:r>
                      <a:r>
                        <a:rPr kumimoji="1" lang="ja-JP" altLang="en-US" sz="1000" dirty="0">
                          <a:latin typeface="メイリオ" panose="020B0604030504040204" pitchFamily="50" charset="-128"/>
                          <a:ea typeface="メイリオ" panose="020B0604030504040204" pitchFamily="50" charset="-128"/>
                        </a:rPr>
                        <a:t>円</a:t>
                      </a:r>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a:latin typeface="メイリオ" panose="020B0604030504040204" pitchFamily="50" charset="-128"/>
                          <a:ea typeface="メイリオ" panose="020B0604030504040204" pitchFamily="50" charset="-128"/>
                        </a:rPr>
                        <a:t>289m 100</a:t>
                      </a:r>
                      <a:r>
                        <a:rPr kumimoji="1" lang="ja-JP" altLang="en-US" sz="1000" dirty="0">
                          <a:latin typeface="メイリオ" panose="020B0604030504040204" pitchFamily="50" charset="-128"/>
                          <a:ea typeface="メイリオ" panose="020B0604030504040204" pitchFamily="50" charset="-128"/>
                        </a:rPr>
                        <a:t>円</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8723357"/>
                  </a:ext>
                </a:extLst>
              </a:tr>
            </a:tbl>
          </a:graphicData>
        </a:graphic>
      </p:graphicFrame>
      <p:sp>
        <p:nvSpPr>
          <p:cNvPr id="14" name="角丸四角形 20">
            <a:extLst>
              <a:ext uri="{FF2B5EF4-FFF2-40B4-BE49-F238E27FC236}">
                <a16:creationId xmlns:a16="http://schemas.microsoft.com/office/drawing/2014/main" id="{1BDC60F4-5739-41FC-BC3A-FF5D5355CCC8}"/>
              </a:ext>
            </a:extLst>
          </p:cNvPr>
          <p:cNvSpPr/>
          <p:nvPr/>
        </p:nvSpPr>
        <p:spPr>
          <a:xfrm>
            <a:off x="384837" y="1043993"/>
            <a:ext cx="3600000" cy="288000"/>
          </a:xfrm>
          <a:prstGeom prst="roundRect">
            <a:avLst/>
          </a:prstGeom>
          <a:solidFill>
            <a:schemeClr val="accent5">
              <a:lumMod val="75000"/>
              <a:alpha val="90000"/>
            </a:schemeClr>
          </a:solidFill>
          <a:ln w="19050">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公定幅運賃・自動認可運賃制度　</a:t>
            </a:r>
            <a:r>
              <a:rPr lang="en-US" altLang="ja-JP" sz="900" b="1" dirty="0">
                <a:solidFill>
                  <a:prstClr val="white"/>
                </a:solidFill>
                <a:latin typeface="Meiryo UI" panose="020B0604030504040204" pitchFamily="50" charset="-128"/>
                <a:ea typeface="Meiryo UI" panose="020B0604030504040204" pitchFamily="50" charset="-128"/>
              </a:rPr>
              <a:t>※</a:t>
            </a:r>
            <a:r>
              <a:rPr lang="ja-JP" altLang="en-US" sz="900" b="1" dirty="0">
                <a:solidFill>
                  <a:prstClr val="white"/>
                </a:solidFill>
                <a:latin typeface="Meiryo UI" panose="020B0604030504040204" pitchFamily="50" charset="-128"/>
                <a:ea typeface="Meiryo UI" panose="020B0604030504040204" pitchFamily="50" charset="-128"/>
              </a:rPr>
              <a:t>乗り場・流し等</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ABB39B7-C437-4799-9899-03F55A0DE7AF}"/>
              </a:ext>
            </a:extLst>
          </p:cNvPr>
          <p:cNvSpPr txBox="1"/>
          <p:nvPr/>
        </p:nvSpPr>
        <p:spPr>
          <a:xfrm>
            <a:off x="2200248" y="3982431"/>
            <a:ext cx="2271458" cy="307585"/>
          </a:xfrm>
          <a:prstGeom prst="rect">
            <a:avLst/>
          </a:prstGeom>
          <a:noFill/>
          <a:ln w="19050">
            <a:noFill/>
          </a:ln>
        </p:spPr>
        <p:txBody>
          <a:bodyPr wrap="none" anchor="ctr" anchorCtr="0">
            <a:spAutoFit/>
          </a:bodyPr>
          <a:lstStyle/>
          <a:p>
            <a:pPr>
              <a:lnSpc>
                <a:spcPts val="2000"/>
              </a:lnSpc>
            </a:pPr>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このほか、時間制運賃、時間距離併用制運賃などあり</a:t>
            </a:r>
          </a:p>
        </p:txBody>
      </p:sp>
      <p:sp>
        <p:nvSpPr>
          <p:cNvPr id="16" name="角丸四角形 20">
            <a:extLst>
              <a:ext uri="{FF2B5EF4-FFF2-40B4-BE49-F238E27FC236}">
                <a16:creationId xmlns:a16="http://schemas.microsoft.com/office/drawing/2014/main" id="{B8C5789A-2FC1-455C-82F7-DCAA725C5F5E}"/>
              </a:ext>
            </a:extLst>
          </p:cNvPr>
          <p:cNvSpPr/>
          <p:nvPr/>
        </p:nvSpPr>
        <p:spPr>
          <a:xfrm>
            <a:off x="5131882" y="1084234"/>
            <a:ext cx="3816000" cy="374571"/>
          </a:xfrm>
          <a:prstGeom prst="roundRect">
            <a:avLst/>
          </a:prstGeom>
          <a:solidFill>
            <a:schemeClr val="accent2">
              <a:alpha val="90000"/>
            </a:schemeClr>
          </a:solidFill>
          <a:ln w="19050">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kumimoji="0" lang="ja-JP" altLang="en-US" sz="1600" b="1" dirty="0">
                <a:solidFill>
                  <a:prstClr val="white"/>
                </a:solidFill>
                <a:latin typeface="Meiryo UI" panose="020B0604030504040204" pitchFamily="50" charset="-128"/>
                <a:ea typeface="Meiryo UI" panose="020B0604030504040204" pitchFamily="50" charset="-128"/>
              </a:rPr>
              <a:t>ダイナミックプライシング</a:t>
            </a:r>
            <a:endParaRPr kumimoji="0" lang="en-US" altLang="ja-JP" sz="1600" b="1" dirty="0">
              <a:solidFill>
                <a:prstClr val="white"/>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136D2C5-6EAF-41F3-862E-2342ACB9C79F}"/>
              </a:ext>
            </a:extLst>
          </p:cNvPr>
          <p:cNvSpPr txBox="1"/>
          <p:nvPr/>
        </p:nvSpPr>
        <p:spPr>
          <a:xfrm>
            <a:off x="6071596" y="2517139"/>
            <a:ext cx="2553904" cy="276999"/>
          </a:xfrm>
          <a:prstGeom prst="rect">
            <a:avLst/>
          </a:prstGeom>
          <a:noFill/>
        </p:spPr>
        <p:txBody>
          <a:bodyPr wrap="none" rtlCol="0" anchor="ctr" anchorCtr="0">
            <a:spAutoFit/>
          </a:bodyPr>
          <a:lstStyle/>
          <a:p>
            <a:pPr algn="just"/>
            <a:r>
              <a:rPr lang="ja-JP" altLang="en-US" sz="1200" b="1" dirty="0">
                <a:latin typeface="Meiryo UI" panose="020B0604030504040204" pitchFamily="50" charset="-128"/>
                <a:ea typeface="Meiryo UI" panose="020B0604030504040204" pitchFamily="50" charset="-128"/>
              </a:rPr>
              <a:t>　需給に応じた変動運賃（イメージ）</a:t>
            </a:r>
            <a:endParaRPr lang="en-US" altLang="ja-JP" sz="12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0D7F0CD-6DF0-4075-A8F4-99BA67A4C0A7}"/>
              </a:ext>
            </a:extLst>
          </p:cNvPr>
          <p:cNvSpPr txBox="1"/>
          <p:nvPr/>
        </p:nvSpPr>
        <p:spPr>
          <a:xfrm>
            <a:off x="346477" y="634388"/>
            <a:ext cx="1919555" cy="338554"/>
          </a:xfrm>
          <a:prstGeom prst="rect">
            <a:avLst/>
          </a:prstGeom>
          <a:solidFill>
            <a:schemeClr val="tx2"/>
          </a:solidFill>
        </p:spPr>
        <p:txBody>
          <a:bodyPr wrap="square">
            <a:spAutoFit/>
          </a:bodyPr>
          <a:lstStyle/>
          <a:p>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現行の運賃制度</a:t>
            </a:r>
            <a:r>
              <a:rPr lang="en-US" altLang="ja-JP" sz="1600" b="1" dirty="0">
                <a:solidFill>
                  <a:schemeClr val="bg1"/>
                </a:solidFill>
                <a:latin typeface="Meiryo UI" panose="020B0604030504040204" pitchFamily="50" charset="-128"/>
                <a:ea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3E6B40F-E7FB-4DAE-A1E3-729A25D4C64E}"/>
              </a:ext>
            </a:extLst>
          </p:cNvPr>
          <p:cNvSpPr txBox="1"/>
          <p:nvPr/>
        </p:nvSpPr>
        <p:spPr>
          <a:xfrm>
            <a:off x="410965" y="1432865"/>
            <a:ext cx="4068000" cy="432000"/>
          </a:xfrm>
          <a:prstGeom prst="rect">
            <a:avLst/>
          </a:prstGeom>
          <a:solidFill>
            <a:schemeClr val="bg1"/>
          </a:solidFill>
          <a:ln w="19050">
            <a:solidFill>
              <a:srgbClr val="0070C0"/>
            </a:solidFill>
            <a:prstDash val="sysDash"/>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原則として</a:t>
            </a: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国が定めた運賃幅の範囲内</a:t>
            </a: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a:t>
            </a:r>
            <a:r>
              <a:rPr lang="ja-JP" altLang="en-US" sz="1100" dirty="0">
                <a:solidFill>
                  <a:prstClr val="black"/>
                </a:solidFill>
                <a:latin typeface="Meiryo UI" panose="020B0604030504040204" pitchFamily="50" charset="-128"/>
                <a:ea typeface="Meiryo UI" panose="020B0604030504040204" pitchFamily="50" charset="-128"/>
              </a:rPr>
              <a:t>、</a:t>
            </a: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各事業者が</a:t>
            </a:r>
            <a:r>
              <a:rPr lang="ja-JP" altLang="en-US" sz="1100" dirty="0">
                <a:solidFill>
                  <a:prstClr val="black"/>
                </a:solidFill>
                <a:latin typeface="Meiryo UI" panose="020B0604030504040204" pitchFamily="50" charset="-128"/>
                <a:ea typeface="Meiryo UI" panose="020B0604030504040204" pitchFamily="50" charset="-128"/>
              </a:rPr>
              <a:t>距離制</a:t>
            </a: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運賃を設定。（深夜早朝割増等は可能）</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6" name="スライド番号プレースホルダー 3">
            <a:extLst>
              <a:ext uri="{FF2B5EF4-FFF2-40B4-BE49-F238E27FC236}">
                <a16:creationId xmlns:a16="http://schemas.microsoft.com/office/drawing/2014/main" id="{DE4ABC20-8F2C-4A21-B353-52AFE8E4C682}"/>
              </a:ext>
            </a:extLst>
          </p:cNvPr>
          <p:cNvSpPr>
            <a:spLocks noGrp="1"/>
          </p:cNvSpPr>
          <p:nvPr>
            <p:ph type="sldNum" sz="quarter" idx="12"/>
          </p:nvPr>
        </p:nvSpPr>
        <p:spPr>
          <a:xfrm>
            <a:off x="9357102" y="64214"/>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9</a:t>
            </a:fld>
            <a:endParaRPr kumimoji="1" lang="ja-JP" altLang="en-US" sz="1500" dirty="0">
              <a:solidFill>
                <a:prstClr val="black"/>
              </a:solidFill>
              <a:latin typeface="Calibri" panose="020F0502020204030204"/>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639CDBB2-E161-4597-9A35-8363B636DFA7}"/>
              </a:ext>
            </a:extLst>
          </p:cNvPr>
          <p:cNvSpPr txBox="1"/>
          <p:nvPr/>
        </p:nvSpPr>
        <p:spPr>
          <a:xfrm>
            <a:off x="5124327" y="1506253"/>
            <a:ext cx="4441278" cy="938719"/>
          </a:xfrm>
          <a:prstGeom prst="rect">
            <a:avLst/>
          </a:prstGeom>
          <a:solidFill>
            <a:schemeClr val="bg1"/>
          </a:solidFill>
          <a:ln w="28575">
            <a:solidFill>
              <a:schemeClr val="accent2"/>
            </a:solidFill>
            <a:prstDash val="sysDash"/>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100" dirty="0">
                <a:solidFill>
                  <a:prstClr val="black"/>
                </a:solidFill>
                <a:latin typeface="Meiryo UI" panose="020B0604030504040204" pitchFamily="50" charset="-128"/>
                <a:ea typeface="Meiryo UI" panose="020B0604030504040204" pitchFamily="50" charset="-128"/>
              </a:rPr>
              <a:t>雨天時やイベント開催時など、急激な需要スパイク発生時に</a:t>
            </a:r>
            <a:r>
              <a:rPr lang="ja-JP" altLang="en-US" sz="1100" b="1" u="sng" dirty="0">
                <a:solidFill>
                  <a:prstClr val="black"/>
                </a:solidFill>
                <a:latin typeface="Meiryo UI" panose="020B0604030504040204" pitchFamily="50" charset="-128"/>
                <a:ea typeface="Meiryo UI" panose="020B0604030504040204" pitchFamily="50" charset="-128"/>
              </a:rPr>
              <a:t>弾力的な対応ができるライドシェアの特性を活かす</a:t>
            </a:r>
            <a:r>
              <a:rPr lang="ja-JP" altLang="en-US" sz="1100" dirty="0">
                <a:solidFill>
                  <a:prstClr val="black"/>
                </a:solidFill>
                <a:latin typeface="Meiryo UI" panose="020B0604030504040204" pitchFamily="50" charset="-128"/>
                <a:ea typeface="Meiryo UI" panose="020B0604030504040204" pitchFamily="50" charset="-128"/>
              </a:rPr>
              <a:t>ため、</a:t>
            </a:r>
            <a:r>
              <a:rPr lang="ja-JP" altLang="en-US" sz="1100" b="1" u="sng" dirty="0">
                <a:solidFill>
                  <a:prstClr val="black"/>
                </a:solidFill>
                <a:latin typeface="Meiryo UI" panose="020B0604030504040204" pitchFamily="50" charset="-128"/>
                <a:ea typeface="Meiryo UI" panose="020B0604030504040204" pitchFamily="50" charset="-128"/>
              </a:rPr>
              <a:t>需給に応じて変動する運賃</a:t>
            </a:r>
            <a:r>
              <a:rPr lang="ja-JP" altLang="en-US" sz="1100" dirty="0">
                <a:solidFill>
                  <a:prstClr val="black"/>
                </a:solidFill>
                <a:latin typeface="Meiryo UI" panose="020B0604030504040204" pitchFamily="50" charset="-128"/>
                <a:ea typeface="Meiryo UI" panose="020B0604030504040204" pitchFamily="50" charset="-128"/>
              </a:rPr>
              <a:t>を採用</a:t>
            </a:r>
            <a:endParaRPr lang="en-US" altLang="ja-JP" sz="1100"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100" dirty="0">
                <a:solidFill>
                  <a:prstClr val="black"/>
                </a:solidFill>
                <a:latin typeface="Meiryo UI" panose="020B0604030504040204" pitchFamily="50" charset="-128"/>
                <a:ea typeface="Meiryo UI" panose="020B0604030504040204" pitchFamily="50" charset="-128"/>
              </a:rPr>
              <a:t>事前確定型変動運賃制度の</a:t>
            </a:r>
            <a:r>
              <a:rPr lang="ja-JP" altLang="en-US" sz="1100" b="1" u="sng" dirty="0">
                <a:solidFill>
                  <a:prstClr val="black"/>
                </a:solidFill>
                <a:latin typeface="Meiryo UI" panose="020B0604030504040204" pitchFamily="50" charset="-128"/>
                <a:ea typeface="Meiryo UI" panose="020B0604030504040204" pitchFamily="50" charset="-128"/>
              </a:rPr>
              <a:t>「運賃の</a:t>
            </a:r>
            <a:r>
              <a:rPr lang="en-US" altLang="ja-JP" sz="1100" b="1" u="sng" dirty="0">
                <a:solidFill>
                  <a:prstClr val="black"/>
                </a:solidFill>
                <a:latin typeface="Meiryo UI" panose="020B0604030504040204" pitchFamily="50" charset="-128"/>
                <a:ea typeface="Meiryo UI" panose="020B0604030504040204" pitchFamily="50" charset="-128"/>
              </a:rPr>
              <a:t>±</a:t>
            </a:r>
            <a:r>
              <a:rPr lang="ja-JP" altLang="en-US" sz="1100" b="1" u="sng" dirty="0">
                <a:solidFill>
                  <a:prstClr val="black"/>
                </a:solidFill>
                <a:latin typeface="Meiryo UI" panose="020B0604030504040204" pitchFamily="50" charset="-128"/>
                <a:ea typeface="Meiryo UI" panose="020B0604030504040204" pitchFamily="50" charset="-128"/>
              </a:rPr>
              <a:t>５割の範囲内」や「平均額が運賃幅に収まること」などの要件の撤廃</a:t>
            </a:r>
            <a:endParaRPr lang="en-US" altLang="ja-JP" sz="1100" b="1" u="sng" dirty="0">
              <a:solidFill>
                <a:prstClr val="black"/>
              </a:solidFill>
              <a:latin typeface="Meiryo UI" panose="020B0604030504040204" pitchFamily="50" charset="-128"/>
              <a:ea typeface="Meiryo UI" panose="020B0604030504040204" pitchFamily="50" charset="-128"/>
            </a:endParaRPr>
          </a:p>
        </p:txBody>
      </p:sp>
      <p:sp>
        <p:nvSpPr>
          <p:cNvPr id="133" name="角丸四角形 127">
            <a:extLst>
              <a:ext uri="{FF2B5EF4-FFF2-40B4-BE49-F238E27FC236}">
                <a16:creationId xmlns:a16="http://schemas.microsoft.com/office/drawing/2014/main" id="{3A2D4FBB-5906-4B38-822E-CF2DF7F84474}"/>
              </a:ext>
            </a:extLst>
          </p:cNvPr>
          <p:cNvSpPr/>
          <p:nvPr/>
        </p:nvSpPr>
        <p:spPr>
          <a:xfrm>
            <a:off x="7841097" y="3610996"/>
            <a:ext cx="676394" cy="459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defRPr/>
            </a:pPr>
            <a:r>
              <a:rPr lang="ja-JP" altLang="en-US" sz="1050" b="1" dirty="0">
                <a:solidFill>
                  <a:srgbClr val="FF0000"/>
                </a:solidFill>
                <a:latin typeface="メイリオ" panose="020B0604030504040204" pitchFamily="50" charset="-128"/>
                <a:ea typeface="メイリオ" panose="020B0604030504040204" pitchFamily="50" charset="-128"/>
              </a:rPr>
              <a:t>需要 大</a:t>
            </a:r>
            <a:endParaRPr lang="en-US" altLang="ja-JP" sz="1050" b="1" dirty="0">
              <a:solidFill>
                <a:srgbClr val="FF0000"/>
              </a:solidFill>
              <a:latin typeface="メイリオ" panose="020B0604030504040204" pitchFamily="50" charset="-128"/>
              <a:ea typeface="メイリオ" panose="020B0604030504040204" pitchFamily="50" charset="-128"/>
            </a:endParaRPr>
          </a:p>
          <a:p>
            <a:pPr>
              <a:defRPr/>
            </a:pPr>
            <a:r>
              <a:rPr lang="ja-JP" altLang="en-US" sz="1050" b="1" dirty="0">
                <a:solidFill>
                  <a:srgbClr val="FF0000"/>
                </a:solidFill>
                <a:latin typeface="メイリオ" panose="020B0604030504040204" pitchFamily="50" charset="-128"/>
                <a:ea typeface="メイリオ" panose="020B0604030504040204" pitchFamily="50" charset="-128"/>
              </a:rPr>
              <a:t>供給 小</a:t>
            </a:r>
          </a:p>
        </p:txBody>
      </p:sp>
      <p:sp>
        <p:nvSpPr>
          <p:cNvPr id="134" name="角丸四角形 129">
            <a:extLst>
              <a:ext uri="{FF2B5EF4-FFF2-40B4-BE49-F238E27FC236}">
                <a16:creationId xmlns:a16="http://schemas.microsoft.com/office/drawing/2014/main" id="{55AF769C-4861-457B-9849-F680EEF2B77F}"/>
              </a:ext>
            </a:extLst>
          </p:cNvPr>
          <p:cNvSpPr/>
          <p:nvPr/>
        </p:nvSpPr>
        <p:spPr>
          <a:xfrm>
            <a:off x="4918010" y="5230115"/>
            <a:ext cx="975516" cy="356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dirty="0">
                <a:solidFill>
                  <a:srgbClr val="000000"/>
                </a:solidFill>
                <a:latin typeface="メイリオ" panose="020B0604030504040204" pitchFamily="50" charset="-128"/>
                <a:ea typeface="メイリオ" panose="020B0604030504040204" pitchFamily="50" charset="-128"/>
              </a:rPr>
              <a:t>00:00</a:t>
            </a:r>
            <a:endParaRPr lang="ja-JP" altLang="en-US" sz="1050" dirty="0">
              <a:solidFill>
                <a:srgbClr val="000000"/>
              </a:solidFill>
              <a:latin typeface="メイリオ" panose="020B0604030504040204" pitchFamily="50" charset="-128"/>
              <a:ea typeface="メイリオ" panose="020B0604030504040204" pitchFamily="50" charset="-128"/>
            </a:endParaRPr>
          </a:p>
        </p:txBody>
      </p:sp>
      <p:sp>
        <p:nvSpPr>
          <p:cNvPr id="135" name="角丸四角形 130">
            <a:extLst>
              <a:ext uri="{FF2B5EF4-FFF2-40B4-BE49-F238E27FC236}">
                <a16:creationId xmlns:a16="http://schemas.microsoft.com/office/drawing/2014/main" id="{AC2A3451-4A83-435F-B795-F813E2F2511A}"/>
              </a:ext>
            </a:extLst>
          </p:cNvPr>
          <p:cNvSpPr/>
          <p:nvPr/>
        </p:nvSpPr>
        <p:spPr>
          <a:xfrm>
            <a:off x="5809226" y="5228734"/>
            <a:ext cx="975516" cy="356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dirty="0">
                <a:solidFill>
                  <a:srgbClr val="000000"/>
                </a:solidFill>
                <a:latin typeface="メイリオ" panose="020B0604030504040204" pitchFamily="50" charset="-128"/>
                <a:ea typeface="メイリオ" panose="020B0604030504040204" pitchFamily="50" charset="-128"/>
              </a:rPr>
              <a:t>06:00</a:t>
            </a:r>
            <a:endParaRPr lang="ja-JP" altLang="en-US" sz="1050" dirty="0">
              <a:solidFill>
                <a:srgbClr val="000000"/>
              </a:solidFill>
              <a:latin typeface="メイリオ" panose="020B0604030504040204" pitchFamily="50" charset="-128"/>
              <a:ea typeface="メイリオ" panose="020B0604030504040204" pitchFamily="50" charset="-128"/>
            </a:endParaRPr>
          </a:p>
        </p:txBody>
      </p:sp>
      <p:sp>
        <p:nvSpPr>
          <p:cNvPr id="136" name="角丸四角形 131">
            <a:extLst>
              <a:ext uri="{FF2B5EF4-FFF2-40B4-BE49-F238E27FC236}">
                <a16:creationId xmlns:a16="http://schemas.microsoft.com/office/drawing/2014/main" id="{E2D83748-9B4C-4386-833F-5C645A83EB40}"/>
              </a:ext>
            </a:extLst>
          </p:cNvPr>
          <p:cNvSpPr/>
          <p:nvPr/>
        </p:nvSpPr>
        <p:spPr>
          <a:xfrm>
            <a:off x="6772520" y="5241548"/>
            <a:ext cx="975516" cy="356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dirty="0">
                <a:solidFill>
                  <a:srgbClr val="000000"/>
                </a:solidFill>
                <a:latin typeface="メイリオ" panose="020B0604030504040204" pitchFamily="50" charset="-128"/>
                <a:ea typeface="メイリオ" panose="020B0604030504040204" pitchFamily="50" charset="-128"/>
              </a:rPr>
              <a:t>12:00</a:t>
            </a:r>
            <a:endParaRPr lang="ja-JP" altLang="en-US" sz="1050" dirty="0">
              <a:solidFill>
                <a:srgbClr val="000000"/>
              </a:solidFill>
              <a:latin typeface="メイリオ" panose="020B0604030504040204" pitchFamily="50" charset="-128"/>
              <a:ea typeface="メイリオ" panose="020B0604030504040204" pitchFamily="50" charset="-128"/>
            </a:endParaRPr>
          </a:p>
        </p:txBody>
      </p:sp>
      <p:sp>
        <p:nvSpPr>
          <p:cNvPr id="137" name="角丸四角形 132">
            <a:extLst>
              <a:ext uri="{FF2B5EF4-FFF2-40B4-BE49-F238E27FC236}">
                <a16:creationId xmlns:a16="http://schemas.microsoft.com/office/drawing/2014/main" id="{284D1B05-1C89-4380-8536-3A22AF6E02D8}"/>
              </a:ext>
            </a:extLst>
          </p:cNvPr>
          <p:cNvSpPr/>
          <p:nvPr/>
        </p:nvSpPr>
        <p:spPr>
          <a:xfrm>
            <a:off x="7714713" y="5241990"/>
            <a:ext cx="975516" cy="356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dirty="0">
                <a:solidFill>
                  <a:srgbClr val="000000"/>
                </a:solidFill>
                <a:latin typeface="メイリオ" panose="020B0604030504040204" pitchFamily="50" charset="-128"/>
                <a:ea typeface="メイリオ" panose="020B0604030504040204" pitchFamily="50" charset="-128"/>
              </a:rPr>
              <a:t>18:00</a:t>
            </a:r>
            <a:endParaRPr lang="ja-JP" altLang="en-US" sz="1050" dirty="0">
              <a:solidFill>
                <a:srgbClr val="000000"/>
              </a:solidFill>
              <a:latin typeface="メイリオ" panose="020B0604030504040204" pitchFamily="50" charset="-128"/>
              <a:ea typeface="メイリオ" panose="020B0604030504040204" pitchFamily="50" charset="-128"/>
            </a:endParaRPr>
          </a:p>
        </p:txBody>
      </p:sp>
      <p:sp>
        <p:nvSpPr>
          <p:cNvPr id="138" name="角丸四角形 133">
            <a:extLst>
              <a:ext uri="{FF2B5EF4-FFF2-40B4-BE49-F238E27FC236}">
                <a16:creationId xmlns:a16="http://schemas.microsoft.com/office/drawing/2014/main" id="{47FC3F00-3417-4BCF-9461-ADFB1ECE891C}"/>
              </a:ext>
            </a:extLst>
          </p:cNvPr>
          <p:cNvSpPr/>
          <p:nvPr/>
        </p:nvSpPr>
        <p:spPr>
          <a:xfrm>
            <a:off x="8604441" y="5241157"/>
            <a:ext cx="975516" cy="356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dirty="0">
                <a:solidFill>
                  <a:srgbClr val="000000"/>
                </a:solidFill>
                <a:latin typeface="メイリオ" panose="020B0604030504040204" pitchFamily="50" charset="-128"/>
                <a:ea typeface="メイリオ" panose="020B0604030504040204" pitchFamily="50" charset="-128"/>
              </a:rPr>
              <a:t>24:00</a:t>
            </a:r>
            <a:endParaRPr lang="ja-JP" altLang="en-US" sz="1050" dirty="0">
              <a:solidFill>
                <a:srgbClr val="000000"/>
              </a:solidFill>
              <a:latin typeface="メイリオ" panose="020B0604030504040204" pitchFamily="50" charset="-128"/>
              <a:ea typeface="メイリオ" panose="020B0604030504040204" pitchFamily="50" charset="-128"/>
            </a:endParaRPr>
          </a:p>
        </p:txBody>
      </p:sp>
      <p:cxnSp>
        <p:nvCxnSpPr>
          <p:cNvPr id="141" name="直線コネクタ 140">
            <a:extLst>
              <a:ext uri="{FF2B5EF4-FFF2-40B4-BE49-F238E27FC236}">
                <a16:creationId xmlns:a16="http://schemas.microsoft.com/office/drawing/2014/main" id="{A42A46EF-8949-4F04-992B-8303118D2A85}"/>
              </a:ext>
            </a:extLst>
          </p:cNvPr>
          <p:cNvCxnSpPr>
            <a:cxnSpLocks/>
          </p:cNvCxnSpPr>
          <p:nvPr/>
        </p:nvCxnSpPr>
        <p:spPr>
          <a:xfrm>
            <a:off x="5405767" y="5291158"/>
            <a:ext cx="3924000"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直線矢印コネクタ 144">
            <a:extLst>
              <a:ext uri="{FF2B5EF4-FFF2-40B4-BE49-F238E27FC236}">
                <a16:creationId xmlns:a16="http://schemas.microsoft.com/office/drawing/2014/main" id="{E77F426D-C0DF-4785-A9C4-7CBC9EAB6FFF}"/>
              </a:ext>
            </a:extLst>
          </p:cNvPr>
          <p:cNvCxnSpPr>
            <a:cxnSpLocks/>
          </p:cNvCxnSpPr>
          <p:nvPr/>
        </p:nvCxnSpPr>
        <p:spPr>
          <a:xfrm flipV="1">
            <a:off x="5396346" y="2828696"/>
            <a:ext cx="0" cy="2484000"/>
          </a:xfrm>
          <a:prstGeom prst="straightConnector1">
            <a:avLst/>
          </a:prstGeom>
          <a:ln w="44450">
            <a:solidFill>
              <a:srgbClr val="357FC2"/>
            </a:solidFill>
            <a:tailEnd type="triangle"/>
          </a:ln>
        </p:spPr>
        <p:style>
          <a:lnRef idx="1">
            <a:schemeClr val="accent1"/>
          </a:lnRef>
          <a:fillRef idx="0">
            <a:schemeClr val="accent1"/>
          </a:fillRef>
          <a:effectRef idx="0">
            <a:schemeClr val="accent1"/>
          </a:effectRef>
          <a:fontRef idx="minor">
            <a:schemeClr val="tx1"/>
          </a:fontRef>
        </p:style>
      </p:cxnSp>
      <p:sp>
        <p:nvSpPr>
          <p:cNvPr id="146" name="角丸四角形 128">
            <a:extLst>
              <a:ext uri="{FF2B5EF4-FFF2-40B4-BE49-F238E27FC236}">
                <a16:creationId xmlns:a16="http://schemas.microsoft.com/office/drawing/2014/main" id="{A3110F82-35EC-44AD-903E-F680855042B2}"/>
              </a:ext>
            </a:extLst>
          </p:cNvPr>
          <p:cNvSpPr/>
          <p:nvPr/>
        </p:nvSpPr>
        <p:spPr>
          <a:xfrm>
            <a:off x="8849117" y="5464586"/>
            <a:ext cx="744260" cy="280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defRPr/>
            </a:pPr>
            <a:r>
              <a:rPr lang="en-US" altLang="ja-JP" sz="1050" b="1" dirty="0">
                <a:solidFill>
                  <a:srgbClr val="0070C0"/>
                </a:solidFill>
                <a:latin typeface="メイリオ" panose="020B0604030504040204" pitchFamily="50" charset="-128"/>
                <a:ea typeface="メイリオ" panose="020B0604030504040204" pitchFamily="50" charset="-128"/>
              </a:rPr>
              <a:t>【</a:t>
            </a:r>
            <a:r>
              <a:rPr lang="ja-JP" altLang="en-US" sz="1050" b="1" dirty="0">
                <a:solidFill>
                  <a:srgbClr val="0070C0"/>
                </a:solidFill>
                <a:latin typeface="メイリオ" panose="020B0604030504040204" pitchFamily="50" charset="-128"/>
                <a:ea typeface="メイリオ" panose="020B0604030504040204" pitchFamily="50" charset="-128"/>
              </a:rPr>
              <a:t>時間</a:t>
            </a:r>
            <a:r>
              <a:rPr lang="en-US" altLang="ja-JP" sz="1050" b="1" dirty="0">
                <a:solidFill>
                  <a:srgbClr val="0070C0"/>
                </a:solidFill>
                <a:latin typeface="メイリオ" panose="020B0604030504040204" pitchFamily="50" charset="-128"/>
                <a:ea typeface="メイリオ" panose="020B0604030504040204" pitchFamily="50" charset="-128"/>
              </a:rPr>
              <a:t>】</a:t>
            </a:r>
            <a:endParaRPr lang="ja-JP" altLang="en-US" sz="1050" b="1" dirty="0">
              <a:solidFill>
                <a:srgbClr val="0070C0"/>
              </a:solidFill>
              <a:latin typeface="メイリオ" panose="020B0604030504040204" pitchFamily="50" charset="-128"/>
              <a:ea typeface="メイリオ" panose="020B0604030504040204" pitchFamily="50" charset="-128"/>
            </a:endParaRPr>
          </a:p>
        </p:txBody>
      </p:sp>
      <p:sp>
        <p:nvSpPr>
          <p:cNvPr id="147" name="角丸四角形 128">
            <a:extLst>
              <a:ext uri="{FF2B5EF4-FFF2-40B4-BE49-F238E27FC236}">
                <a16:creationId xmlns:a16="http://schemas.microsoft.com/office/drawing/2014/main" id="{349203F2-1255-433E-AA47-9E5683FA3A40}"/>
              </a:ext>
            </a:extLst>
          </p:cNvPr>
          <p:cNvSpPr/>
          <p:nvPr/>
        </p:nvSpPr>
        <p:spPr>
          <a:xfrm>
            <a:off x="5024408" y="2590563"/>
            <a:ext cx="744260" cy="280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defRPr/>
            </a:pPr>
            <a:r>
              <a:rPr lang="en-US" altLang="ja-JP" sz="1050" b="1" dirty="0">
                <a:solidFill>
                  <a:srgbClr val="357FC2"/>
                </a:solidFill>
                <a:latin typeface="メイリオ" panose="020B0604030504040204" pitchFamily="50" charset="-128"/>
                <a:ea typeface="メイリオ" panose="020B0604030504040204" pitchFamily="50" charset="-128"/>
              </a:rPr>
              <a:t>【</a:t>
            </a:r>
            <a:r>
              <a:rPr lang="ja-JP" altLang="en-US" sz="1050" b="1" dirty="0">
                <a:solidFill>
                  <a:srgbClr val="357FC2"/>
                </a:solidFill>
                <a:latin typeface="メイリオ" panose="020B0604030504040204" pitchFamily="50" charset="-128"/>
                <a:ea typeface="メイリオ" panose="020B0604030504040204" pitchFamily="50" charset="-128"/>
              </a:rPr>
              <a:t>料金</a:t>
            </a:r>
            <a:r>
              <a:rPr lang="en-US" altLang="ja-JP" sz="1050" b="1" dirty="0">
                <a:solidFill>
                  <a:srgbClr val="357FC2"/>
                </a:solidFill>
                <a:latin typeface="メイリオ" panose="020B0604030504040204" pitchFamily="50" charset="-128"/>
                <a:ea typeface="メイリオ" panose="020B0604030504040204" pitchFamily="50" charset="-128"/>
              </a:rPr>
              <a:t>】</a:t>
            </a:r>
            <a:endParaRPr lang="ja-JP" altLang="en-US" sz="1050" b="1" dirty="0">
              <a:solidFill>
                <a:srgbClr val="357FC2"/>
              </a:solidFill>
              <a:latin typeface="メイリオ" panose="020B0604030504040204" pitchFamily="50" charset="-128"/>
              <a:ea typeface="メイリオ" panose="020B0604030504040204" pitchFamily="50" charset="-128"/>
            </a:endParaRPr>
          </a:p>
        </p:txBody>
      </p:sp>
      <p:sp>
        <p:nvSpPr>
          <p:cNvPr id="2" name="二等辺三角形 1">
            <a:extLst>
              <a:ext uri="{FF2B5EF4-FFF2-40B4-BE49-F238E27FC236}">
                <a16:creationId xmlns:a16="http://schemas.microsoft.com/office/drawing/2014/main" id="{42A63DCC-C0AA-4B80-989C-2C2DD6A12971}"/>
              </a:ext>
            </a:extLst>
          </p:cNvPr>
          <p:cNvSpPr/>
          <p:nvPr/>
        </p:nvSpPr>
        <p:spPr>
          <a:xfrm rot="5400000">
            <a:off x="4121360" y="3142677"/>
            <a:ext cx="1444856" cy="180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127">
            <a:extLst>
              <a:ext uri="{FF2B5EF4-FFF2-40B4-BE49-F238E27FC236}">
                <a16:creationId xmlns:a16="http://schemas.microsoft.com/office/drawing/2014/main" id="{E12B8217-F335-42CE-8BC8-F4073A9C0993}"/>
              </a:ext>
            </a:extLst>
          </p:cNvPr>
          <p:cNvSpPr/>
          <p:nvPr/>
        </p:nvSpPr>
        <p:spPr>
          <a:xfrm>
            <a:off x="6678082" y="4073959"/>
            <a:ext cx="717756" cy="459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defRPr/>
            </a:pPr>
            <a:r>
              <a:rPr lang="ja-JP" altLang="en-US" sz="1050" b="1" dirty="0">
                <a:solidFill>
                  <a:srgbClr val="357FC2"/>
                </a:solidFill>
                <a:latin typeface="メイリオ" panose="020B0604030504040204" pitchFamily="50" charset="-128"/>
                <a:ea typeface="メイリオ" panose="020B0604030504040204" pitchFamily="50" charset="-128"/>
              </a:rPr>
              <a:t> 需要 小</a:t>
            </a:r>
            <a:endParaRPr lang="en-US" altLang="ja-JP" sz="1050" b="1" dirty="0">
              <a:solidFill>
                <a:srgbClr val="357FC2"/>
              </a:solidFill>
              <a:latin typeface="メイリオ" panose="020B0604030504040204" pitchFamily="50" charset="-128"/>
              <a:ea typeface="メイリオ" panose="020B0604030504040204" pitchFamily="50" charset="-128"/>
            </a:endParaRPr>
          </a:p>
          <a:p>
            <a:pPr>
              <a:defRPr/>
            </a:pPr>
            <a:r>
              <a:rPr lang="ja-JP" altLang="en-US" sz="1050" b="1" dirty="0">
                <a:solidFill>
                  <a:srgbClr val="357FC2"/>
                </a:solidFill>
                <a:latin typeface="メイリオ" panose="020B0604030504040204" pitchFamily="50" charset="-128"/>
                <a:ea typeface="メイリオ" panose="020B0604030504040204" pitchFamily="50" charset="-128"/>
              </a:rPr>
              <a:t> 供給 大</a:t>
            </a:r>
          </a:p>
        </p:txBody>
      </p:sp>
      <p:sp>
        <p:nvSpPr>
          <p:cNvPr id="43" name="テキスト ボックス 42">
            <a:extLst>
              <a:ext uri="{FF2B5EF4-FFF2-40B4-BE49-F238E27FC236}">
                <a16:creationId xmlns:a16="http://schemas.microsoft.com/office/drawing/2014/main" id="{07F0D818-53CC-4B22-820A-D4DEBDFE5B65}"/>
              </a:ext>
            </a:extLst>
          </p:cNvPr>
          <p:cNvSpPr txBox="1"/>
          <p:nvPr/>
        </p:nvSpPr>
        <p:spPr>
          <a:xfrm>
            <a:off x="5097880" y="634377"/>
            <a:ext cx="3911117" cy="338554"/>
          </a:xfrm>
          <a:prstGeom prst="rect">
            <a:avLst/>
          </a:prstGeom>
          <a:solidFill>
            <a:schemeClr val="tx2"/>
          </a:solidFill>
        </p:spPr>
        <p:txBody>
          <a:bodyPr wrap="square">
            <a:spAutoFit/>
          </a:bodyPr>
          <a:lstStyle/>
          <a:p>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ライドシェア特性を活かした運賃制度</a:t>
            </a:r>
            <a:r>
              <a:rPr lang="en-US" altLang="ja-JP" sz="1600" b="1" dirty="0">
                <a:solidFill>
                  <a:schemeClr val="bg1"/>
                </a:solidFill>
                <a:latin typeface="Meiryo UI" panose="020B0604030504040204" pitchFamily="50" charset="-128"/>
                <a:ea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endParaRPr>
          </a:p>
        </p:txBody>
      </p:sp>
      <p:cxnSp>
        <p:nvCxnSpPr>
          <p:cNvPr id="38" name="直線コネクタ 37">
            <a:extLst>
              <a:ext uri="{FF2B5EF4-FFF2-40B4-BE49-F238E27FC236}">
                <a16:creationId xmlns:a16="http://schemas.microsoft.com/office/drawing/2014/main" id="{0A65784E-3620-4996-BAD7-EE6040FF2548}"/>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40" name="角丸四角形 20">
            <a:extLst>
              <a:ext uri="{FF2B5EF4-FFF2-40B4-BE49-F238E27FC236}">
                <a16:creationId xmlns:a16="http://schemas.microsoft.com/office/drawing/2014/main" id="{35FF0EFC-6A15-4550-A0DA-07707F79A63D}"/>
              </a:ext>
            </a:extLst>
          </p:cNvPr>
          <p:cNvSpPr/>
          <p:nvPr/>
        </p:nvSpPr>
        <p:spPr>
          <a:xfrm>
            <a:off x="384837" y="4320362"/>
            <a:ext cx="3600000" cy="288000"/>
          </a:xfrm>
          <a:prstGeom prst="roundRect">
            <a:avLst/>
          </a:prstGeom>
          <a:solidFill>
            <a:schemeClr val="accent5">
              <a:lumMod val="75000"/>
              <a:alpha val="90000"/>
            </a:schemeClr>
          </a:solidFill>
          <a:ln w="19050">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kumimoji="0" lang="ja-JP" altLang="en-US" sz="1200" b="1" dirty="0">
                <a:solidFill>
                  <a:prstClr val="white"/>
                </a:solidFill>
                <a:latin typeface="Meiryo UI" panose="020B0604030504040204" pitchFamily="50" charset="-128"/>
                <a:ea typeface="Meiryo UI" panose="020B0604030504040204" pitchFamily="50" charset="-128"/>
              </a:rPr>
              <a:t>事前確定型変動運賃制度（</a:t>
            </a:r>
            <a:r>
              <a:rPr kumimoji="0" lang="en-US" altLang="ja-JP" sz="1200" b="1" dirty="0">
                <a:solidFill>
                  <a:prstClr val="white"/>
                </a:solidFill>
                <a:latin typeface="Meiryo UI" panose="020B0604030504040204" pitchFamily="50" charset="-128"/>
                <a:ea typeface="Meiryo UI" panose="020B0604030504040204" pitchFamily="50" charset="-128"/>
              </a:rPr>
              <a:t>R</a:t>
            </a:r>
            <a:r>
              <a:rPr kumimoji="0" lang="ja-JP" altLang="en-US" sz="1200" b="1" dirty="0">
                <a:solidFill>
                  <a:prstClr val="white"/>
                </a:solidFill>
                <a:latin typeface="Meiryo UI" panose="020B0604030504040204" pitchFamily="50" charset="-128"/>
                <a:ea typeface="Meiryo UI" panose="020B0604030504040204" pitchFamily="50" charset="-128"/>
              </a:rPr>
              <a:t>５</a:t>
            </a:r>
            <a:r>
              <a:rPr kumimoji="0" lang="en-US" altLang="ja-JP" sz="1200" b="1" dirty="0">
                <a:solidFill>
                  <a:prstClr val="white"/>
                </a:solidFill>
                <a:latin typeface="Meiryo UI" panose="020B0604030504040204" pitchFamily="50" charset="-128"/>
                <a:ea typeface="Meiryo UI" panose="020B0604030504040204" pitchFamily="50" charset="-128"/>
              </a:rPr>
              <a:t>.7</a:t>
            </a:r>
            <a:r>
              <a:rPr kumimoji="0" lang="ja-JP" altLang="en-US" sz="1200" b="1" dirty="0">
                <a:solidFill>
                  <a:prstClr val="white"/>
                </a:solidFill>
                <a:latin typeface="Meiryo UI" panose="020B0604030504040204" pitchFamily="50" charset="-128"/>
                <a:ea typeface="Meiryo UI" panose="020B0604030504040204" pitchFamily="50" charset="-128"/>
              </a:rPr>
              <a:t>～）　</a:t>
            </a:r>
            <a:r>
              <a:rPr kumimoji="0" lang="en-US" altLang="ja-JP" sz="900" b="1" dirty="0">
                <a:solidFill>
                  <a:prstClr val="white"/>
                </a:solidFill>
                <a:latin typeface="Meiryo UI" panose="020B0604030504040204" pitchFamily="50" charset="-128"/>
                <a:ea typeface="Meiryo UI" panose="020B0604030504040204" pitchFamily="50" charset="-128"/>
              </a:rPr>
              <a:t>※</a:t>
            </a:r>
            <a:r>
              <a:rPr kumimoji="0" lang="ja-JP" altLang="en-US" sz="900" b="1" dirty="0">
                <a:solidFill>
                  <a:prstClr val="white"/>
                </a:solidFill>
                <a:latin typeface="Meiryo UI" panose="020B0604030504040204" pitchFamily="50" charset="-128"/>
                <a:ea typeface="Meiryo UI" panose="020B0604030504040204" pitchFamily="50" charset="-128"/>
              </a:rPr>
              <a:t>アプリ限定</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4280D27E-3F27-4C71-AA28-86E130DD2492}"/>
              </a:ext>
            </a:extLst>
          </p:cNvPr>
          <p:cNvSpPr txBox="1"/>
          <p:nvPr/>
        </p:nvSpPr>
        <p:spPr>
          <a:xfrm>
            <a:off x="415504" y="4674673"/>
            <a:ext cx="4068000" cy="430887"/>
          </a:xfrm>
          <a:prstGeom prst="rect">
            <a:avLst/>
          </a:prstGeom>
          <a:solidFill>
            <a:schemeClr val="bg1"/>
          </a:solidFill>
          <a:ln w="19050">
            <a:solidFill>
              <a:srgbClr val="0070C0"/>
            </a:solidFill>
            <a:prstDash val="sysDash"/>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算定された運賃の</a:t>
            </a:r>
            <a:r>
              <a:rPr kumimoji="0" lang="en-US" altLang="ja-JP"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５割の範囲内で変動、変動運賃の平均額が公定幅</a:t>
            </a:r>
            <a:r>
              <a:rPr kumimoji="0" lang="en-US" altLang="ja-JP"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自動認可幅に収まるよう設定</a:t>
            </a:r>
          </a:p>
        </p:txBody>
      </p:sp>
      <p:sp>
        <p:nvSpPr>
          <p:cNvPr id="45" name="テキスト ボックス 44">
            <a:extLst>
              <a:ext uri="{FF2B5EF4-FFF2-40B4-BE49-F238E27FC236}">
                <a16:creationId xmlns:a16="http://schemas.microsoft.com/office/drawing/2014/main" id="{F3856DDC-AD6E-42F6-82CF-E7176B935EA8}"/>
              </a:ext>
            </a:extLst>
          </p:cNvPr>
          <p:cNvSpPr txBox="1"/>
          <p:nvPr/>
        </p:nvSpPr>
        <p:spPr>
          <a:xfrm>
            <a:off x="1884182" y="5318074"/>
            <a:ext cx="979756" cy="215444"/>
          </a:xfrm>
          <a:prstGeom prst="rect">
            <a:avLst/>
          </a:prstGeom>
          <a:noFill/>
        </p:spPr>
        <p:txBody>
          <a:bodyPr wrap="none" anchor="ctr" anchorCtr="0">
            <a:spAutoFit/>
          </a:bodyPr>
          <a:lstStyle/>
          <a:p>
            <a:pPr algn="ctr"/>
            <a:r>
              <a:rPr kumimoji="0"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750</a:t>
            </a:r>
            <a:r>
              <a:rPr kumimoji="0"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a:t>
            </a:r>
            <a:r>
              <a:rPr lang="en-US" altLang="ja-JP"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係数処理</a:t>
            </a:r>
            <a:r>
              <a:rPr lang="en-US" altLang="ja-JP" sz="800" dirty="0">
                <a:solidFill>
                  <a:prstClr val="black"/>
                </a:solidFill>
                <a:latin typeface="Meiryo UI" panose="020B0604030504040204" pitchFamily="50" charset="-128"/>
                <a:ea typeface="Meiryo UI" panose="020B0604030504040204" pitchFamily="50" charset="-128"/>
              </a:rPr>
              <a:t>)</a:t>
            </a:r>
            <a:endParaRPr kumimoji="0"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楕円 45">
            <a:extLst>
              <a:ext uri="{FF2B5EF4-FFF2-40B4-BE49-F238E27FC236}">
                <a16:creationId xmlns:a16="http://schemas.microsoft.com/office/drawing/2014/main" id="{93073EF6-68D1-4ADD-AB92-519193B932A4}"/>
              </a:ext>
            </a:extLst>
          </p:cNvPr>
          <p:cNvSpPr/>
          <p:nvPr/>
        </p:nvSpPr>
        <p:spPr>
          <a:xfrm>
            <a:off x="3712691" y="5536646"/>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82FF9B-590E-44EF-B06D-1AFA5A314AF6}"/>
              </a:ext>
            </a:extLst>
          </p:cNvPr>
          <p:cNvSpPr/>
          <p:nvPr/>
        </p:nvSpPr>
        <p:spPr>
          <a:xfrm>
            <a:off x="981838" y="5536646"/>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44517EDD-E46D-435B-A3CB-BC4B9252F782}"/>
              </a:ext>
            </a:extLst>
          </p:cNvPr>
          <p:cNvCxnSpPr>
            <a:stCxn id="47" idx="6"/>
            <a:endCxn id="46" idx="2"/>
          </p:cNvCxnSpPr>
          <p:nvPr/>
        </p:nvCxnSpPr>
        <p:spPr>
          <a:xfrm>
            <a:off x="1161838" y="5626646"/>
            <a:ext cx="255085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楕円 48">
            <a:extLst>
              <a:ext uri="{FF2B5EF4-FFF2-40B4-BE49-F238E27FC236}">
                <a16:creationId xmlns:a16="http://schemas.microsoft.com/office/drawing/2014/main" id="{964518D3-CB30-497E-BC66-FACB89C96DC8}"/>
              </a:ext>
            </a:extLst>
          </p:cNvPr>
          <p:cNvSpPr/>
          <p:nvPr/>
        </p:nvSpPr>
        <p:spPr>
          <a:xfrm>
            <a:off x="2274416" y="5536646"/>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B8F1F19F-A5BA-4C05-B6DA-14A09BACE18C}"/>
              </a:ext>
            </a:extLst>
          </p:cNvPr>
          <p:cNvSpPr txBox="1"/>
          <p:nvPr/>
        </p:nvSpPr>
        <p:spPr>
          <a:xfrm>
            <a:off x="850218" y="5318074"/>
            <a:ext cx="479618" cy="215444"/>
          </a:xfrm>
          <a:prstGeom prst="rect">
            <a:avLst/>
          </a:prstGeom>
          <a:noFill/>
        </p:spPr>
        <p:txBody>
          <a:bodyPr wrap="none" anchor="ctr" anchorCtr="0">
            <a:spAutoFit/>
          </a:bodyPr>
          <a:lstStyle/>
          <a:p>
            <a:pPr algn="ctr"/>
            <a:r>
              <a:rPr lang="en-US" altLang="ja-JP" sz="800" dirty="0">
                <a:solidFill>
                  <a:prstClr val="black"/>
                </a:solidFill>
                <a:latin typeface="Meiryo UI" panose="020B0604030504040204" pitchFamily="50" charset="-128"/>
                <a:ea typeface="Meiryo UI" panose="020B0604030504040204" pitchFamily="50" charset="-128"/>
              </a:rPr>
              <a:t>380</a:t>
            </a:r>
            <a:r>
              <a:rPr kumimoji="0"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a:t>
            </a:r>
            <a:endParaRPr kumimoji="0"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0A9C5D45-4148-4421-B9DE-53589757CAB9}"/>
              </a:ext>
            </a:extLst>
          </p:cNvPr>
          <p:cNvSpPr txBox="1"/>
          <p:nvPr/>
        </p:nvSpPr>
        <p:spPr>
          <a:xfrm>
            <a:off x="3548929" y="5318074"/>
            <a:ext cx="579005" cy="215444"/>
          </a:xfrm>
          <a:prstGeom prst="rect">
            <a:avLst/>
          </a:prstGeom>
          <a:noFill/>
        </p:spPr>
        <p:txBody>
          <a:bodyPr wrap="none" anchor="ctr" anchorCtr="0">
            <a:spAutoFit/>
          </a:bodyPr>
          <a:lstStyle/>
          <a:p>
            <a:pPr algn="ctr"/>
            <a:r>
              <a:rPr kumimoji="0"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1,130</a:t>
            </a:r>
            <a:r>
              <a:rPr kumimoji="0"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a:t>
            </a:r>
            <a:endParaRPr kumimoji="0"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60EB0D42-F5D6-4C0D-AF62-A492103D6DBC}"/>
              </a:ext>
            </a:extLst>
          </p:cNvPr>
          <p:cNvSpPr txBox="1"/>
          <p:nvPr/>
        </p:nvSpPr>
        <p:spPr>
          <a:xfrm>
            <a:off x="825617" y="5712880"/>
            <a:ext cx="492443" cy="215444"/>
          </a:xfrm>
          <a:prstGeom prst="rect">
            <a:avLst/>
          </a:prstGeom>
          <a:noFill/>
        </p:spPr>
        <p:txBody>
          <a:bodyPr wrap="none" anchor="ctr" anchorCtr="0">
            <a:spAutoFit/>
          </a:bodyPr>
          <a:lstStyle/>
          <a:p>
            <a:pPr algn="ctr"/>
            <a:r>
              <a:rPr kumimoji="0" lang="ja-JP" altLang="en-US" sz="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５割引</a:t>
            </a:r>
            <a:endParaRPr kumimoji="0" lang="en-US" altLang="ja-JP" sz="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52">
            <a:extLst>
              <a:ext uri="{FF2B5EF4-FFF2-40B4-BE49-F238E27FC236}">
                <a16:creationId xmlns:a16="http://schemas.microsoft.com/office/drawing/2014/main" id="{C6EE1579-8060-47EE-84AC-01571B802473}"/>
              </a:ext>
            </a:extLst>
          </p:cNvPr>
          <p:cNvSpPr txBox="1"/>
          <p:nvPr/>
        </p:nvSpPr>
        <p:spPr>
          <a:xfrm>
            <a:off x="3534373" y="5712880"/>
            <a:ext cx="492443" cy="215444"/>
          </a:xfrm>
          <a:prstGeom prst="rect">
            <a:avLst/>
          </a:prstGeom>
          <a:noFill/>
        </p:spPr>
        <p:txBody>
          <a:bodyPr wrap="none" anchor="ctr" anchorCtr="0">
            <a:spAutoFit/>
          </a:bodyPr>
          <a:lstStyle/>
          <a:p>
            <a:pPr algn="ctr"/>
            <a:r>
              <a:rPr kumimoji="0" lang="ja-JP" altLang="en-US" sz="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５割増</a:t>
            </a:r>
            <a:endParaRPr kumimoji="0" lang="en-US" altLang="ja-JP" sz="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54" name="テキスト ボックス 53">
            <a:extLst>
              <a:ext uri="{FF2B5EF4-FFF2-40B4-BE49-F238E27FC236}">
                <a16:creationId xmlns:a16="http://schemas.microsoft.com/office/drawing/2014/main" id="{B6087A37-1362-445D-BE4B-10FCE2C8AE58}"/>
              </a:ext>
            </a:extLst>
          </p:cNvPr>
          <p:cNvSpPr txBox="1"/>
          <p:nvPr/>
        </p:nvSpPr>
        <p:spPr>
          <a:xfrm>
            <a:off x="398565" y="5098955"/>
            <a:ext cx="3036409" cy="230832"/>
          </a:xfrm>
          <a:prstGeom prst="rect">
            <a:avLst/>
          </a:prstGeom>
          <a:noFill/>
        </p:spPr>
        <p:txBody>
          <a:bodyPr wrap="none" anchor="ctr" anchorCtr="0">
            <a:spAutoFit/>
          </a:bodyPr>
          <a:lstStyle/>
          <a:p>
            <a:pPr algn="ct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例：大阪地区初乗り</a:t>
            </a:r>
            <a:r>
              <a:rPr lang="en-US" altLang="ja-JP" sz="900" dirty="0">
                <a:latin typeface="Meiryo UI" panose="020B0604030504040204" pitchFamily="50" charset="-128"/>
                <a:ea typeface="Meiryo UI" panose="020B0604030504040204" pitchFamily="50" charset="-128"/>
              </a:rPr>
              <a:t>600</a:t>
            </a:r>
            <a:r>
              <a:rPr lang="ja-JP" altLang="en-US" sz="900" dirty="0">
                <a:latin typeface="Meiryo UI" panose="020B0604030504040204" pitchFamily="50" charset="-128"/>
                <a:ea typeface="Meiryo UI" panose="020B0604030504040204" pitchFamily="50" charset="-128"/>
              </a:rPr>
              <a:t>円を採用するタクシー会社の場合</a:t>
            </a:r>
            <a:r>
              <a:rPr lang="en-US" altLang="ja-JP" sz="900" dirty="0">
                <a:latin typeface="Meiryo UI" panose="020B0604030504040204" pitchFamily="50" charset="-128"/>
                <a:ea typeface="Meiryo UI" panose="020B0604030504040204" pitchFamily="50" charset="-128"/>
              </a:rPr>
              <a:t>】</a:t>
            </a:r>
          </a:p>
        </p:txBody>
      </p:sp>
      <p:sp>
        <p:nvSpPr>
          <p:cNvPr id="55" name="テキスト ボックス 54">
            <a:extLst>
              <a:ext uri="{FF2B5EF4-FFF2-40B4-BE49-F238E27FC236}">
                <a16:creationId xmlns:a16="http://schemas.microsoft.com/office/drawing/2014/main" id="{4DA82937-44E8-4BFD-825D-AB80BA43F52F}"/>
              </a:ext>
            </a:extLst>
          </p:cNvPr>
          <p:cNvSpPr txBox="1"/>
          <p:nvPr/>
        </p:nvSpPr>
        <p:spPr>
          <a:xfrm>
            <a:off x="284157" y="6314350"/>
            <a:ext cx="9360000" cy="432000"/>
          </a:xfrm>
          <a:prstGeom prst="rect">
            <a:avLst/>
          </a:prstGeom>
          <a:noFill/>
          <a:ln w="19050">
            <a:solidFill>
              <a:schemeClr val="accent1"/>
            </a:solidFill>
          </a:ln>
        </p:spPr>
        <p:txBody>
          <a:bodyPr wrap="square" anchor="ctr" anchorCtr="0">
            <a:spAutoFit/>
          </a:bodyPr>
          <a:lstStyle/>
          <a:p>
            <a:pPr algn="ctr"/>
            <a:r>
              <a:rPr lang="ja-JP" altLang="en-US" b="1" dirty="0">
                <a:latin typeface="Meiryo UI" panose="020B0604030504040204" pitchFamily="50" charset="-128"/>
                <a:ea typeface="Meiryo UI" panose="020B0604030504040204" pitchFamily="50" charset="-128"/>
              </a:rPr>
              <a:t>需給状況に応じた変動運賃で多様なニーズに柔軟に対応</a:t>
            </a:r>
          </a:p>
        </p:txBody>
      </p:sp>
      <p:sp>
        <p:nvSpPr>
          <p:cNvPr id="56" name="二等辺三角形 55">
            <a:extLst>
              <a:ext uri="{FF2B5EF4-FFF2-40B4-BE49-F238E27FC236}">
                <a16:creationId xmlns:a16="http://schemas.microsoft.com/office/drawing/2014/main" id="{67003874-0943-4099-92D9-4D7E49DB2A33}"/>
              </a:ext>
            </a:extLst>
          </p:cNvPr>
          <p:cNvSpPr/>
          <p:nvPr/>
        </p:nvSpPr>
        <p:spPr>
          <a:xfrm rot="10800000">
            <a:off x="3759309" y="6024572"/>
            <a:ext cx="2160000" cy="2160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0D770455-7D4D-46F9-AACE-7C52D4FF9927}"/>
              </a:ext>
            </a:extLst>
          </p:cNvPr>
          <p:cNvSpPr/>
          <p:nvPr/>
        </p:nvSpPr>
        <p:spPr>
          <a:xfrm>
            <a:off x="5461000" y="2900805"/>
            <a:ext cx="3686401" cy="2214157"/>
          </a:xfrm>
          <a:custGeom>
            <a:avLst/>
            <a:gdLst>
              <a:gd name="connsiteX0" fmla="*/ 0 w 3873500"/>
              <a:gd name="connsiteY0" fmla="*/ 553595 h 1391797"/>
              <a:gd name="connsiteX1" fmla="*/ 533400 w 3873500"/>
              <a:gd name="connsiteY1" fmla="*/ 32895 h 1391797"/>
              <a:gd name="connsiteX2" fmla="*/ 1739900 w 3873500"/>
              <a:gd name="connsiteY2" fmla="*/ 1391795 h 1391797"/>
              <a:gd name="connsiteX3" fmla="*/ 2819400 w 3873500"/>
              <a:gd name="connsiteY3" fmla="*/ 45595 h 1391797"/>
              <a:gd name="connsiteX4" fmla="*/ 3517900 w 3873500"/>
              <a:gd name="connsiteY4" fmla="*/ 1252095 h 1391797"/>
              <a:gd name="connsiteX5" fmla="*/ 3873500 w 3873500"/>
              <a:gd name="connsiteY5" fmla="*/ 477395 h 139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0" h="1391797">
                <a:moveTo>
                  <a:pt x="0" y="553595"/>
                </a:moveTo>
                <a:cubicBezTo>
                  <a:pt x="121708" y="223395"/>
                  <a:pt x="243417" y="-106805"/>
                  <a:pt x="533400" y="32895"/>
                </a:cubicBezTo>
                <a:cubicBezTo>
                  <a:pt x="823383" y="172595"/>
                  <a:pt x="1358900" y="1389678"/>
                  <a:pt x="1739900" y="1391795"/>
                </a:cubicBezTo>
                <a:cubicBezTo>
                  <a:pt x="2120900" y="1393912"/>
                  <a:pt x="2523067" y="68878"/>
                  <a:pt x="2819400" y="45595"/>
                </a:cubicBezTo>
                <a:cubicBezTo>
                  <a:pt x="3115733" y="22312"/>
                  <a:pt x="3342217" y="1180128"/>
                  <a:pt x="3517900" y="1252095"/>
                </a:cubicBezTo>
                <a:cubicBezTo>
                  <a:pt x="3693583" y="1324062"/>
                  <a:pt x="3783541" y="900728"/>
                  <a:pt x="3873500" y="477395"/>
                </a:cubicBezTo>
              </a:path>
            </a:pathLst>
          </a:cu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127">
            <a:extLst>
              <a:ext uri="{FF2B5EF4-FFF2-40B4-BE49-F238E27FC236}">
                <a16:creationId xmlns:a16="http://schemas.microsoft.com/office/drawing/2014/main" id="{8816A922-4F29-47D8-80F6-9E9732FFA40E}"/>
              </a:ext>
            </a:extLst>
          </p:cNvPr>
          <p:cNvSpPr/>
          <p:nvPr/>
        </p:nvSpPr>
        <p:spPr>
          <a:xfrm>
            <a:off x="5524090" y="3610996"/>
            <a:ext cx="676394" cy="459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defRPr/>
            </a:pPr>
            <a:r>
              <a:rPr lang="ja-JP" altLang="en-US" sz="1050" b="1" dirty="0">
                <a:solidFill>
                  <a:srgbClr val="FF0000"/>
                </a:solidFill>
                <a:latin typeface="メイリオ" panose="020B0604030504040204" pitchFamily="50" charset="-128"/>
                <a:ea typeface="メイリオ" panose="020B0604030504040204" pitchFamily="50" charset="-128"/>
              </a:rPr>
              <a:t>需要 大</a:t>
            </a:r>
            <a:endParaRPr lang="en-US" altLang="ja-JP" sz="1050" b="1" dirty="0">
              <a:solidFill>
                <a:srgbClr val="FF0000"/>
              </a:solidFill>
              <a:latin typeface="メイリオ" panose="020B0604030504040204" pitchFamily="50" charset="-128"/>
              <a:ea typeface="メイリオ" panose="020B0604030504040204" pitchFamily="50" charset="-128"/>
            </a:endParaRPr>
          </a:p>
          <a:p>
            <a:pPr>
              <a:defRPr/>
            </a:pPr>
            <a:r>
              <a:rPr lang="ja-JP" altLang="en-US" sz="1050" b="1" dirty="0">
                <a:solidFill>
                  <a:srgbClr val="FF0000"/>
                </a:solidFill>
                <a:latin typeface="メイリオ" panose="020B0604030504040204" pitchFamily="50" charset="-128"/>
                <a:ea typeface="メイリオ" panose="020B0604030504040204" pitchFamily="50" charset="-128"/>
              </a:rPr>
              <a:t>供給 小</a:t>
            </a:r>
          </a:p>
        </p:txBody>
      </p:sp>
    </p:spTree>
    <p:extLst>
      <p:ext uri="{BB962C8B-B14F-4D97-AF65-F5344CB8AC3E}">
        <p14:creationId xmlns:p14="http://schemas.microsoft.com/office/powerpoint/2010/main" val="217738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四角形: 角を丸くする 56">
            <a:extLst>
              <a:ext uri="{FF2B5EF4-FFF2-40B4-BE49-F238E27FC236}">
                <a16:creationId xmlns:a16="http://schemas.microsoft.com/office/drawing/2014/main" id="{CA628C15-DC84-4F04-B79A-458D45CEA923}"/>
              </a:ext>
            </a:extLst>
          </p:cNvPr>
          <p:cNvSpPr/>
          <p:nvPr/>
        </p:nvSpPr>
        <p:spPr>
          <a:xfrm>
            <a:off x="6611070" y="1341077"/>
            <a:ext cx="1719291" cy="2520000"/>
          </a:xfrm>
          <a:prstGeom prst="roundRect">
            <a:avLst>
              <a:gd name="adj" fmla="val 109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61144F2E-9A81-405C-8FAB-F6F021486AE3}"/>
              </a:ext>
            </a:extLst>
          </p:cNvPr>
          <p:cNvSpPr/>
          <p:nvPr/>
        </p:nvSpPr>
        <p:spPr>
          <a:xfrm>
            <a:off x="2102362" y="1326775"/>
            <a:ext cx="1303771" cy="2520000"/>
          </a:xfrm>
          <a:prstGeom prst="roundRect">
            <a:avLst>
              <a:gd name="adj" fmla="val 1565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A942748-97C3-4F92-ACD0-0E546D2BBCA0}"/>
              </a:ext>
            </a:extLst>
          </p:cNvPr>
          <p:cNvSpPr txBox="1"/>
          <p:nvPr/>
        </p:nvSpPr>
        <p:spPr>
          <a:xfrm>
            <a:off x="175356" y="72620"/>
            <a:ext cx="9116150" cy="400110"/>
          </a:xfrm>
          <a:prstGeom prst="rect">
            <a:avLst/>
          </a:prstGeom>
          <a:noFill/>
        </p:spPr>
        <p:txBody>
          <a:bodyPr wrap="non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◆大阪が</a:t>
            </a:r>
            <a:r>
              <a:rPr kumimoji="1" lang="ja-JP" altLang="en-US" sz="2000" b="1" dirty="0">
                <a:latin typeface="Meiryo UI" panose="020B0604030504040204" pitchFamily="50" charset="-128"/>
                <a:ea typeface="Meiryo UI" panose="020B0604030504040204" pitchFamily="50" charset="-128"/>
              </a:rPr>
              <a:t>めざすべき</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ライドシェア（案）　</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ICT</a:t>
            </a:r>
            <a:r>
              <a:rPr kumimoji="1" lang="ja-JP" altLang="en-US" sz="2000" b="1" dirty="0">
                <a:latin typeface="Meiryo UI" panose="020B0604030504040204" pitchFamily="50" charset="-128"/>
                <a:ea typeface="Meiryo UI" panose="020B0604030504040204" pitchFamily="50" charset="-128"/>
              </a:rPr>
              <a:t>を活用した</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運行管理体制のイメージ</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p:txBody>
      </p:sp>
      <p:sp>
        <p:nvSpPr>
          <p:cNvPr id="5" name="四角形: 角を丸くする 4">
            <a:extLst>
              <a:ext uri="{FF2B5EF4-FFF2-40B4-BE49-F238E27FC236}">
                <a16:creationId xmlns:a16="http://schemas.microsoft.com/office/drawing/2014/main" id="{5A1C6221-EB5E-4AEA-96C6-A1393B8B307C}"/>
              </a:ext>
            </a:extLst>
          </p:cNvPr>
          <p:cNvSpPr/>
          <p:nvPr/>
        </p:nvSpPr>
        <p:spPr>
          <a:xfrm>
            <a:off x="333461" y="803961"/>
            <a:ext cx="1584000" cy="4860000"/>
          </a:xfrm>
          <a:prstGeom prst="roundRect">
            <a:avLst>
              <a:gd name="adj" fmla="val 106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56D1ABA9-55F5-432F-A924-E8BAE9B3A68F}"/>
              </a:ext>
            </a:extLst>
          </p:cNvPr>
          <p:cNvSpPr/>
          <p:nvPr/>
        </p:nvSpPr>
        <p:spPr>
          <a:xfrm>
            <a:off x="8452432" y="803961"/>
            <a:ext cx="1188982" cy="4068000"/>
          </a:xfrm>
          <a:prstGeom prst="roundRect">
            <a:avLst>
              <a:gd name="adj" fmla="val 106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5AC033E2-44B9-4C95-9510-00880DD221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6682" y="1657681"/>
            <a:ext cx="916084" cy="916084"/>
          </a:xfrm>
          <a:prstGeom prst="rect">
            <a:avLst/>
          </a:prstGeom>
        </p:spPr>
      </p:pic>
      <p:sp>
        <p:nvSpPr>
          <p:cNvPr id="10" name="正方形/長方形 9">
            <a:extLst>
              <a:ext uri="{FF2B5EF4-FFF2-40B4-BE49-F238E27FC236}">
                <a16:creationId xmlns:a16="http://schemas.microsoft.com/office/drawing/2014/main" id="{2C2F4E16-2876-438E-B748-C9C263C30E06}"/>
              </a:ext>
            </a:extLst>
          </p:cNvPr>
          <p:cNvSpPr/>
          <p:nvPr/>
        </p:nvSpPr>
        <p:spPr>
          <a:xfrm>
            <a:off x="315087" y="1341155"/>
            <a:ext cx="1606530" cy="291490"/>
          </a:xfrm>
          <a:prstGeom prst="rect">
            <a:avLst/>
          </a:prstGeom>
          <a:noFill/>
        </p:spPr>
        <p:txBody>
          <a:bodyPr wrap="none" anchor="ctr" anchorCtr="1">
            <a:spAutoFit/>
          </a:bodyPr>
          <a:lstStyle/>
          <a:p>
            <a:pPr algn="ctr" defTabSz="844083">
              <a:lnSpc>
                <a:spcPts val="1700"/>
              </a:lnSpc>
            </a:pPr>
            <a:r>
              <a:rPr kumimoji="1" lang="ja-JP" altLang="en-US" sz="1400" b="1" dirty="0">
                <a:solidFill>
                  <a:schemeClr val="accent5">
                    <a:lumMod val="50000"/>
                  </a:schemeClr>
                </a:solidFill>
                <a:latin typeface="Meiryo UI" panose="020B0604030504040204" pitchFamily="50" charset="-128"/>
                <a:ea typeface="Meiryo UI" panose="020B0604030504040204" pitchFamily="50" charset="-128"/>
              </a:rPr>
              <a:t>運行管理の責任者</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7122984-9E98-40A1-82AD-C717AD110942}"/>
              </a:ext>
            </a:extLst>
          </p:cNvPr>
          <p:cNvSpPr/>
          <p:nvPr/>
        </p:nvSpPr>
        <p:spPr>
          <a:xfrm>
            <a:off x="8583062" y="900829"/>
            <a:ext cx="934871" cy="291490"/>
          </a:xfrm>
          <a:prstGeom prst="rect">
            <a:avLst/>
          </a:prstGeom>
          <a:solidFill>
            <a:schemeClr val="bg1"/>
          </a:solidFill>
        </p:spPr>
        <p:txBody>
          <a:bodyPr wrap="none" anchor="ctr" anchorCtr="1">
            <a:spAutoFit/>
          </a:bodyPr>
          <a:lstStyle/>
          <a:p>
            <a:pPr defTabSz="844083">
              <a:lnSpc>
                <a:spcPts val="1700"/>
              </a:lnSpc>
            </a:pPr>
            <a:r>
              <a:rPr kumimoji="1" lang="ja-JP" altLang="en-US" sz="1400" b="1" dirty="0">
                <a:solidFill>
                  <a:schemeClr val="accent5">
                    <a:lumMod val="50000"/>
                  </a:schemeClr>
                </a:solidFill>
                <a:latin typeface="Meiryo UI" panose="020B0604030504040204" pitchFamily="50" charset="-128"/>
                <a:ea typeface="Meiryo UI" panose="020B0604030504040204" pitchFamily="50" charset="-128"/>
              </a:rPr>
              <a:t>ドライバー</a:t>
            </a:r>
          </a:p>
        </p:txBody>
      </p:sp>
      <p:pic>
        <p:nvPicPr>
          <p:cNvPr id="12" name="図 11">
            <a:extLst>
              <a:ext uri="{FF2B5EF4-FFF2-40B4-BE49-F238E27FC236}">
                <a16:creationId xmlns:a16="http://schemas.microsoft.com/office/drawing/2014/main" id="{C9D211EA-B63A-45AD-A80B-D2C21841C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40362" y="1576097"/>
            <a:ext cx="804036" cy="598003"/>
          </a:xfrm>
          <a:prstGeom prst="rect">
            <a:avLst/>
          </a:prstGeom>
        </p:spPr>
      </p:pic>
      <p:pic>
        <p:nvPicPr>
          <p:cNvPr id="13" name="図 12">
            <a:extLst>
              <a:ext uri="{FF2B5EF4-FFF2-40B4-BE49-F238E27FC236}">
                <a16:creationId xmlns:a16="http://schemas.microsoft.com/office/drawing/2014/main" id="{F6BB403D-127A-4776-9E1A-E91F5713C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651633" y="2638531"/>
            <a:ext cx="804036" cy="683431"/>
          </a:xfrm>
          <a:prstGeom prst="rect">
            <a:avLst/>
          </a:prstGeom>
        </p:spPr>
      </p:pic>
      <p:sp>
        <p:nvSpPr>
          <p:cNvPr id="14" name="四角形: 角を丸くする 13">
            <a:extLst>
              <a:ext uri="{FF2B5EF4-FFF2-40B4-BE49-F238E27FC236}">
                <a16:creationId xmlns:a16="http://schemas.microsoft.com/office/drawing/2014/main" id="{47BAC5F6-3ECE-422A-9CE1-92FEF4E6C6E9}"/>
              </a:ext>
            </a:extLst>
          </p:cNvPr>
          <p:cNvSpPr/>
          <p:nvPr/>
        </p:nvSpPr>
        <p:spPr>
          <a:xfrm>
            <a:off x="3497178" y="809804"/>
            <a:ext cx="3024000" cy="3096000"/>
          </a:xfrm>
          <a:prstGeom prst="roundRect">
            <a:avLst>
              <a:gd name="adj" fmla="val 560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kumimoji="1" lang="ja-JP" altLang="en-US" dirty="0"/>
          </a:p>
        </p:txBody>
      </p:sp>
      <p:pic>
        <p:nvPicPr>
          <p:cNvPr id="15" name="図 14">
            <a:extLst>
              <a:ext uri="{FF2B5EF4-FFF2-40B4-BE49-F238E27FC236}">
                <a16:creationId xmlns:a16="http://schemas.microsoft.com/office/drawing/2014/main" id="{C73F431B-E251-464C-A0C0-C67D4BC2C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6571" y="3801633"/>
            <a:ext cx="804036" cy="598003"/>
          </a:xfrm>
          <a:prstGeom prst="rect">
            <a:avLst/>
          </a:prstGeom>
        </p:spPr>
      </p:pic>
      <p:sp>
        <p:nvSpPr>
          <p:cNvPr id="16" name="正方形/長方形 15">
            <a:extLst>
              <a:ext uri="{FF2B5EF4-FFF2-40B4-BE49-F238E27FC236}">
                <a16:creationId xmlns:a16="http://schemas.microsoft.com/office/drawing/2014/main" id="{00A4CE0B-5960-4F56-BA90-B70F8C81F94C}"/>
              </a:ext>
            </a:extLst>
          </p:cNvPr>
          <p:cNvSpPr/>
          <p:nvPr/>
        </p:nvSpPr>
        <p:spPr>
          <a:xfrm>
            <a:off x="371293" y="3946672"/>
            <a:ext cx="1580882" cy="246221"/>
          </a:xfrm>
          <a:prstGeom prst="rect">
            <a:avLst/>
          </a:prstGeom>
          <a:noFill/>
        </p:spPr>
        <p:txBody>
          <a:bodyPr wrap="none" anchor="ctr" anchorCtr="1">
            <a:spAutoFit/>
          </a:bodyPr>
          <a:lstStyle/>
          <a:p>
            <a:pPr algn="ctr" defTabSz="844083">
              <a:lnSpc>
                <a:spcPts val="1200"/>
              </a:lnSpc>
            </a:pPr>
            <a:r>
              <a:rPr kumimoji="1" lang="ja-JP" altLang="en-US" sz="1400" b="1" dirty="0">
                <a:solidFill>
                  <a:schemeClr val="accent5">
                    <a:lumMod val="50000"/>
                  </a:schemeClr>
                </a:solidFill>
                <a:latin typeface="Meiryo UI" panose="020B0604030504040204" pitchFamily="50" charset="-128"/>
                <a:ea typeface="Meiryo UI" panose="020B0604030504040204" pitchFamily="50" charset="-128"/>
              </a:rPr>
              <a:t>トラブル対応チーム</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endParaRPr>
          </a:p>
        </p:txBody>
      </p:sp>
      <p:cxnSp>
        <p:nvCxnSpPr>
          <p:cNvPr id="17" name="直線矢印コネクタ 16">
            <a:extLst>
              <a:ext uri="{FF2B5EF4-FFF2-40B4-BE49-F238E27FC236}">
                <a16:creationId xmlns:a16="http://schemas.microsoft.com/office/drawing/2014/main" id="{A7327259-E62F-4B22-9BA9-465A052CDC1B}"/>
              </a:ext>
            </a:extLst>
          </p:cNvPr>
          <p:cNvCxnSpPr>
            <a:cxnSpLocks/>
          </p:cNvCxnSpPr>
          <p:nvPr/>
        </p:nvCxnSpPr>
        <p:spPr>
          <a:xfrm>
            <a:off x="1877422" y="1713763"/>
            <a:ext cx="1692000" cy="0"/>
          </a:xfrm>
          <a:prstGeom prst="straightConnector1">
            <a:avLst/>
          </a:prstGeom>
          <a:ln w="50800" cmpd="sng">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3F886989-5556-48CC-A1FD-F0BEF37E83FB}"/>
              </a:ext>
            </a:extLst>
          </p:cNvPr>
          <p:cNvCxnSpPr>
            <a:cxnSpLocks/>
          </p:cNvCxnSpPr>
          <p:nvPr/>
        </p:nvCxnSpPr>
        <p:spPr>
          <a:xfrm flipV="1">
            <a:off x="8916460" y="4928018"/>
            <a:ext cx="0" cy="432000"/>
          </a:xfrm>
          <a:prstGeom prst="straightConnector1">
            <a:avLst/>
          </a:prstGeom>
          <a:ln w="38100" cmpd="sng">
            <a:solidFill>
              <a:schemeClr val="accent2">
                <a:lumMod val="75000"/>
              </a:schemeClr>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5D2681E-4978-4534-AC6B-D09DE418985F}"/>
              </a:ext>
            </a:extLst>
          </p:cNvPr>
          <p:cNvCxnSpPr>
            <a:cxnSpLocks/>
          </p:cNvCxnSpPr>
          <p:nvPr/>
        </p:nvCxnSpPr>
        <p:spPr>
          <a:xfrm>
            <a:off x="1939806" y="5392765"/>
            <a:ext cx="6984000" cy="0"/>
          </a:xfrm>
          <a:prstGeom prst="line">
            <a:avLst/>
          </a:prstGeom>
          <a:ln w="38100" cmpd="sng">
            <a:solidFill>
              <a:srgbClr val="C0000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23" name="図 22">
            <a:extLst>
              <a:ext uri="{FF2B5EF4-FFF2-40B4-BE49-F238E27FC236}">
                <a16:creationId xmlns:a16="http://schemas.microsoft.com/office/drawing/2014/main" id="{3261A5A5-830C-442E-8FC3-841FAB07C7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85465" y="4298008"/>
            <a:ext cx="537939" cy="617434"/>
          </a:xfrm>
          <a:prstGeom prst="rect">
            <a:avLst/>
          </a:prstGeom>
        </p:spPr>
      </p:pic>
      <p:cxnSp>
        <p:nvCxnSpPr>
          <p:cNvPr id="24" name="直線矢印コネクタ 23">
            <a:extLst>
              <a:ext uri="{FF2B5EF4-FFF2-40B4-BE49-F238E27FC236}">
                <a16:creationId xmlns:a16="http://schemas.microsoft.com/office/drawing/2014/main" id="{B08B8F4E-5D01-4F24-B106-28FEA0057287}"/>
              </a:ext>
            </a:extLst>
          </p:cNvPr>
          <p:cNvCxnSpPr>
            <a:cxnSpLocks/>
          </p:cNvCxnSpPr>
          <p:nvPr/>
        </p:nvCxnSpPr>
        <p:spPr>
          <a:xfrm flipV="1">
            <a:off x="7782071" y="5086824"/>
            <a:ext cx="0" cy="288000"/>
          </a:xfrm>
          <a:prstGeom prst="straightConnector1">
            <a:avLst/>
          </a:prstGeom>
          <a:ln w="38100" cmpd="sng">
            <a:solidFill>
              <a:schemeClr val="accent2">
                <a:lumMod val="75000"/>
              </a:schemeClr>
            </a:solidFill>
            <a:prstDash val="sysDash"/>
            <a:tailEnd type="triangle"/>
          </a:ln>
        </p:spPr>
        <p:style>
          <a:lnRef idx="1">
            <a:schemeClr val="dk1"/>
          </a:lnRef>
          <a:fillRef idx="0">
            <a:schemeClr val="dk1"/>
          </a:fillRef>
          <a:effectRef idx="0">
            <a:schemeClr val="dk1"/>
          </a:effectRef>
          <a:fontRef idx="minor">
            <a:schemeClr val="tx1"/>
          </a:fontRef>
        </p:style>
      </p:cxnSp>
      <p:sp>
        <p:nvSpPr>
          <p:cNvPr id="25" name="四角形: 角を丸くする 24">
            <a:extLst>
              <a:ext uri="{FF2B5EF4-FFF2-40B4-BE49-F238E27FC236}">
                <a16:creationId xmlns:a16="http://schemas.microsoft.com/office/drawing/2014/main" id="{15245222-434E-415E-BF59-E2DD6B5C8F2B}"/>
              </a:ext>
            </a:extLst>
          </p:cNvPr>
          <p:cNvSpPr/>
          <p:nvPr/>
        </p:nvSpPr>
        <p:spPr>
          <a:xfrm>
            <a:off x="3492800" y="3947506"/>
            <a:ext cx="3024000" cy="900000"/>
          </a:xfrm>
          <a:prstGeom prst="roundRect">
            <a:avLst>
              <a:gd name="adj" fmla="val 1425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kumimoji="1" lang="ja-JP" altLang="en-US" dirty="0"/>
          </a:p>
        </p:txBody>
      </p:sp>
      <p:sp>
        <p:nvSpPr>
          <p:cNvPr id="26" name="正方形/長方形 25">
            <a:extLst>
              <a:ext uri="{FF2B5EF4-FFF2-40B4-BE49-F238E27FC236}">
                <a16:creationId xmlns:a16="http://schemas.microsoft.com/office/drawing/2014/main" id="{81FCF345-A944-42FE-9D4D-8C00F6B488A2}"/>
              </a:ext>
            </a:extLst>
          </p:cNvPr>
          <p:cNvSpPr/>
          <p:nvPr/>
        </p:nvSpPr>
        <p:spPr>
          <a:xfrm>
            <a:off x="4282809" y="844402"/>
            <a:ext cx="1341095" cy="286360"/>
          </a:xfrm>
          <a:prstGeom prst="rect">
            <a:avLst/>
          </a:prstGeom>
          <a:solidFill>
            <a:schemeClr val="accent1"/>
          </a:solidFill>
          <a:ln>
            <a:noFill/>
          </a:ln>
        </p:spPr>
        <p:txBody>
          <a:bodyPr wrap="square" anchor="ctr" anchorCtr="1">
            <a:spAutoFit/>
          </a:bodyPr>
          <a:lstStyle/>
          <a:p>
            <a:pPr algn="ctr" defTabSz="844083">
              <a:lnSpc>
                <a:spcPts val="1700"/>
              </a:lnSpc>
            </a:pPr>
            <a:r>
              <a:rPr kumimoji="1" lang="ja-JP" altLang="en-US" sz="1200" b="1" dirty="0">
                <a:solidFill>
                  <a:schemeClr val="bg1"/>
                </a:solidFill>
                <a:latin typeface="Meiryo UI" panose="020B0604030504040204" pitchFamily="50" charset="-128"/>
                <a:ea typeface="Meiryo UI" panose="020B0604030504040204" pitchFamily="50" charset="-128"/>
              </a:rPr>
              <a:t>運行管理システム</a:t>
            </a:r>
          </a:p>
        </p:txBody>
      </p:sp>
      <p:sp>
        <p:nvSpPr>
          <p:cNvPr id="28" name="正方形/長方形 27">
            <a:extLst>
              <a:ext uri="{FF2B5EF4-FFF2-40B4-BE49-F238E27FC236}">
                <a16:creationId xmlns:a16="http://schemas.microsoft.com/office/drawing/2014/main" id="{895481B1-D76A-4564-AA1B-502075EE6DC0}"/>
              </a:ext>
            </a:extLst>
          </p:cNvPr>
          <p:cNvSpPr/>
          <p:nvPr/>
        </p:nvSpPr>
        <p:spPr>
          <a:xfrm>
            <a:off x="4549078" y="3998167"/>
            <a:ext cx="909581" cy="286360"/>
          </a:xfrm>
          <a:prstGeom prst="rect">
            <a:avLst/>
          </a:prstGeom>
          <a:solidFill>
            <a:schemeClr val="accent1"/>
          </a:solidFill>
          <a:ln>
            <a:noFill/>
          </a:ln>
        </p:spPr>
        <p:txBody>
          <a:bodyPr wrap="square" anchor="ctr" anchorCtr="1">
            <a:spAutoFit/>
          </a:bodyPr>
          <a:lstStyle/>
          <a:p>
            <a:pPr algn="ctr" defTabSz="844083">
              <a:lnSpc>
                <a:spcPts val="1700"/>
              </a:lnSpc>
            </a:pPr>
            <a:r>
              <a:rPr kumimoji="1" lang="ja-JP" altLang="en-US" sz="1200" b="1" dirty="0">
                <a:solidFill>
                  <a:schemeClr val="bg1"/>
                </a:solidFill>
                <a:latin typeface="Meiryo UI" panose="020B0604030504040204" pitchFamily="50" charset="-128"/>
                <a:ea typeface="Meiryo UI" panose="020B0604030504040204" pitchFamily="50" charset="-128"/>
              </a:rPr>
              <a:t>配車アプリ</a:t>
            </a:r>
          </a:p>
        </p:txBody>
      </p:sp>
      <p:sp>
        <p:nvSpPr>
          <p:cNvPr id="29" name="正方形/長方形 28">
            <a:extLst>
              <a:ext uri="{FF2B5EF4-FFF2-40B4-BE49-F238E27FC236}">
                <a16:creationId xmlns:a16="http://schemas.microsoft.com/office/drawing/2014/main" id="{914DD4FF-CD96-49B0-96F2-443C46941331}"/>
              </a:ext>
            </a:extLst>
          </p:cNvPr>
          <p:cNvSpPr/>
          <p:nvPr/>
        </p:nvSpPr>
        <p:spPr>
          <a:xfrm>
            <a:off x="3377932" y="4318414"/>
            <a:ext cx="2741636" cy="479427"/>
          </a:xfrm>
          <a:prstGeom prst="rect">
            <a:avLst/>
          </a:prstGeom>
          <a:noFill/>
        </p:spPr>
        <p:txBody>
          <a:bodyPr wrap="square" anchor="ctr" anchorCtr="1">
            <a:spAutoFit/>
          </a:bodyPr>
          <a:lstStyle/>
          <a:p>
            <a:pPr defTabSz="844083">
              <a:lnSpc>
                <a:spcPts val="1600"/>
              </a:lnSpc>
            </a:pPr>
            <a:r>
              <a:rPr kumimoji="1" lang="ja-JP" altLang="en-US" sz="1100" dirty="0">
                <a:solidFill>
                  <a:sysClr val="windowText" lastClr="000000"/>
                </a:solidFill>
                <a:latin typeface="Meiryo UI" panose="020B0604030504040204" pitchFamily="50" charset="-128"/>
                <a:ea typeface="Meiryo UI" panose="020B0604030504040204" pitchFamily="50" charset="-128"/>
              </a:rPr>
              <a:t>◆配車依頼～マッチング～決済～評価</a:t>
            </a: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p>
            <a:pPr defTabSz="844083">
              <a:lnSpc>
                <a:spcPts val="1600"/>
              </a:lnSpc>
            </a:pPr>
            <a:r>
              <a:rPr kumimoji="1" lang="ja-JP" altLang="en-US" sz="1100" dirty="0">
                <a:solidFill>
                  <a:sysClr val="windowText" lastClr="000000"/>
                </a:solidFill>
                <a:latin typeface="Meiryo UI" panose="020B0604030504040204" pitchFamily="50" charset="-128"/>
                <a:ea typeface="Meiryo UI" panose="020B0604030504040204" pitchFamily="50" charset="-128"/>
              </a:rPr>
              <a:t>◆苦情・トラブルの通報受付窓口の設置</a:t>
            </a: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01D21C83-D660-46A6-91FA-6C300DECF568}"/>
              </a:ext>
            </a:extLst>
          </p:cNvPr>
          <p:cNvSpPr/>
          <p:nvPr/>
        </p:nvSpPr>
        <p:spPr>
          <a:xfrm>
            <a:off x="3902103" y="1192319"/>
            <a:ext cx="2101794" cy="297517"/>
          </a:xfrm>
          <a:prstGeom prst="rect">
            <a:avLst/>
          </a:prstGeom>
          <a:noFill/>
          <a:ln>
            <a:noFill/>
          </a:ln>
        </p:spPr>
        <p:txBody>
          <a:bodyPr wrap="none" anchor="ctr" anchorCtr="1">
            <a:spAutoFit/>
          </a:bodyPr>
          <a:lstStyle/>
          <a:p>
            <a:pPr defTabSz="844083">
              <a:lnSpc>
                <a:spcPts val="1600"/>
              </a:lnSpc>
            </a:pPr>
            <a:r>
              <a:rPr kumimoji="1" lang="en-US" altLang="ja-JP" b="1" dirty="0">
                <a:solidFill>
                  <a:srgbClr val="FF0000"/>
                </a:solidFill>
                <a:latin typeface="Meiryo UI" panose="020B0604030504040204" pitchFamily="50" charset="-128"/>
                <a:ea typeface="Meiryo UI" panose="020B0604030504040204" pitchFamily="50" charset="-128"/>
              </a:rPr>
              <a:t>ICT</a:t>
            </a:r>
            <a:r>
              <a:rPr kumimoji="1" lang="ja-JP" altLang="en-US" b="1" dirty="0">
                <a:solidFill>
                  <a:srgbClr val="FF0000"/>
                </a:solidFill>
                <a:latin typeface="Meiryo UI" panose="020B0604030504040204" pitchFamily="50" charset="-128"/>
                <a:ea typeface="Meiryo UI" panose="020B0604030504040204" pitchFamily="50" charset="-128"/>
              </a:rPr>
              <a:t>による遠隔監視</a:t>
            </a:r>
            <a:endParaRPr kumimoji="1" lang="en-US" altLang="ja-JP" b="1" dirty="0">
              <a:solidFill>
                <a:srgbClr val="FF0000"/>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DEE10F9-CB20-4EA8-9F67-DC42F147DFE3}"/>
              </a:ext>
            </a:extLst>
          </p:cNvPr>
          <p:cNvSpPr/>
          <p:nvPr/>
        </p:nvSpPr>
        <p:spPr>
          <a:xfrm>
            <a:off x="6926103" y="1148303"/>
            <a:ext cx="1103187" cy="286360"/>
          </a:xfrm>
          <a:prstGeom prst="rect">
            <a:avLst/>
          </a:prstGeom>
          <a:solidFill>
            <a:srgbClr val="C00000"/>
          </a:solidFill>
          <a:ln w="19050">
            <a:noFill/>
          </a:ln>
        </p:spPr>
        <p:txBody>
          <a:bodyPr wrap="none" anchor="ctr" anchorCtr="1">
            <a:spAutoFit/>
          </a:bodyPr>
          <a:lstStyle/>
          <a:p>
            <a:pPr algn="ctr" defTabSz="844083">
              <a:lnSpc>
                <a:spcPts val="1700"/>
              </a:lnSpc>
            </a:pPr>
            <a:r>
              <a:rPr kumimoji="1" lang="ja-JP" altLang="en-US" sz="1200" b="1" dirty="0">
                <a:solidFill>
                  <a:schemeClr val="bg1"/>
                </a:solidFill>
                <a:latin typeface="Meiryo UI" panose="020B0604030504040204" pitchFamily="50" charset="-128"/>
                <a:ea typeface="Meiryo UI" panose="020B0604030504040204" pitchFamily="50" charset="-128"/>
              </a:rPr>
              <a:t>オンライン登録</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C15BA4E5-DCF2-49E2-8BCF-03A04AA3486A}"/>
              </a:ext>
            </a:extLst>
          </p:cNvPr>
          <p:cNvSpPr/>
          <p:nvPr/>
        </p:nvSpPr>
        <p:spPr>
          <a:xfrm>
            <a:off x="6622433" y="1470930"/>
            <a:ext cx="1664238" cy="481927"/>
          </a:xfrm>
          <a:prstGeom prst="rect">
            <a:avLst/>
          </a:prstGeom>
          <a:noFill/>
        </p:spPr>
        <p:txBody>
          <a:bodyPr wrap="none" anchor="ctr" anchorCtr="1">
            <a:spAutoFit/>
          </a:bodyPr>
          <a:lstStyle/>
          <a:p>
            <a:pPr defTabSz="844083">
              <a:lnSpc>
                <a:spcPts val="1600"/>
              </a:lnSpc>
            </a:pPr>
            <a:r>
              <a:rPr kumimoji="1" lang="ja-JP" altLang="en-US" sz="1200" dirty="0">
                <a:solidFill>
                  <a:srgbClr val="FF0000"/>
                </a:solidFill>
                <a:latin typeface="Meiryo UI" panose="020B0604030504040204" pitchFamily="50" charset="-128"/>
                <a:ea typeface="Meiryo UI" panose="020B0604030504040204" pitchFamily="50" charset="-128"/>
              </a:rPr>
              <a:t>☑健康・アルコール</a:t>
            </a:r>
            <a:endParaRPr kumimoji="1" lang="en-US" altLang="ja-JP" sz="1200" dirty="0">
              <a:solidFill>
                <a:srgbClr val="FF0000"/>
              </a:solidFill>
              <a:latin typeface="Meiryo UI" panose="020B0604030504040204" pitchFamily="50" charset="-128"/>
              <a:ea typeface="Meiryo UI" panose="020B0604030504040204" pitchFamily="50" charset="-128"/>
            </a:endParaRPr>
          </a:p>
          <a:p>
            <a:pPr defTabSz="844083">
              <a:lnSpc>
                <a:spcPts val="1600"/>
              </a:lnSpc>
            </a:pPr>
            <a:r>
              <a:rPr kumimoji="1" lang="ja-JP" altLang="en-US" sz="1200" dirty="0">
                <a:solidFill>
                  <a:srgbClr val="FF0000"/>
                </a:solidFill>
                <a:latin typeface="Meiryo UI" panose="020B0604030504040204" pitchFamily="50" charset="-128"/>
                <a:ea typeface="Meiryo UI" panose="020B0604030504040204" pitchFamily="50" charset="-128"/>
              </a:rPr>
              <a:t>　セルフチェック結果登録</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cxnSp>
        <p:nvCxnSpPr>
          <p:cNvPr id="34" name="直線矢印コネクタ 33">
            <a:extLst>
              <a:ext uri="{FF2B5EF4-FFF2-40B4-BE49-F238E27FC236}">
                <a16:creationId xmlns:a16="http://schemas.microsoft.com/office/drawing/2014/main" id="{0A38733F-F8E4-4726-847C-3CEE1DAD0B53}"/>
              </a:ext>
            </a:extLst>
          </p:cNvPr>
          <p:cNvCxnSpPr>
            <a:cxnSpLocks/>
          </p:cNvCxnSpPr>
          <p:nvPr/>
        </p:nvCxnSpPr>
        <p:spPr>
          <a:xfrm flipH="1">
            <a:off x="1847534" y="2208420"/>
            <a:ext cx="1692000" cy="0"/>
          </a:xfrm>
          <a:prstGeom prst="straightConnector1">
            <a:avLst/>
          </a:prstGeom>
          <a:ln w="44450" cmpd="sng">
            <a:solidFill>
              <a:srgbClr val="FF0000"/>
            </a:solidFill>
            <a:prstDash val="sysDash"/>
            <a:tailEnd type="triangle"/>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A429A218-09A0-4964-B54F-F29CE254E4A1}"/>
              </a:ext>
            </a:extLst>
          </p:cNvPr>
          <p:cNvSpPr/>
          <p:nvPr/>
        </p:nvSpPr>
        <p:spPr>
          <a:xfrm>
            <a:off x="3641339" y="1550927"/>
            <a:ext cx="2736000" cy="526811"/>
          </a:xfrm>
          <a:prstGeom prst="rect">
            <a:avLst/>
          </a:prstGeom>
          <a:solidFill>
            <a:schemeClr val="bg1"/>
          </a:solidFill>
          <a:ln>
            <a:solidFill>
              <a:schemeClr val="accent6">
                <a:lumMod val="75000"/>
              </a:schemeClr>
            </a:solidFill>
          </a:ln>
        </p:spPr>
        <p:txBody>
          <a:bodyPr wrap="none" anchor="ctr" anchorCtr="0">
            <a:noAutofit/>
          </a:bodyPr>
          <a:lstStyle/>
          <a:p>
            <a:pPr defTabSz="844083">
              <a:lnSpc>
                <a:spcPts val="1800"/>
              </a:lnSpc>
            </a:pPr>
            <a:r>
              <a:rPr kumimoji="1" lang="ja-JP" altLang="en-US" sz="1200" b="1" dirty="0">
                <a:solidFill>
                  <a:schemeClr val="accent6">
                    <a:lumMod val="75000"/>
                  </a:schemeClr>
                </a:solidFill>
                <a:highlight>
                  <a:srgbClr val="FFFF00"/>
                </a:highlight>
                <a:latin typeface="Meiryo UI" panose="020B0604030504040204" pitchFamily="50" charset="-128"/>
                <a:ea typeface="Meiryo UI" panose="020B0604030504040204" pitchFamily="50" charset="-128"/>
              </a:rPr>
              <a:t>①運行開始時</a:t>
            </a:r>
            <a:endParaRPr kumimoji="1" lang="en-US" altLang="ja-JP" sz="1200" b="1" dirty="0">
              <a:solidFill>
                <a:schemeClr val="accent6">
                  <a:lumMod val="75000"/>
                </a:schemeClr>
              </a:solidFill>
              <a:highlight>
                <a:srgbClr val="FFFF00"/>
              </a:highlight>
              <a:latin typeface="Meiryo UI" panose="020B0604030504040204" pitchFamily="50" charset="-128"/>
              <a:ea typeface="Meiryo UI" panose="020B0604030504040204" pitchFamily="50" charset="-128"/>
            </a:endParaRPr>
          </a:p>
          <a:p>
            <a:pPr defTabSz="844083">
              <a:lnSpc>
                <a:spcPts val="1800"/>
              </a:lnSpc>
            </a:pPr>
            <a:r>
              <a:rPr kumimoji="1" lang="ja-JP" altLang="en-US" sz="1200" b="1" dirty="0">
                <a:solidFill>
                  <a:schemeClr val="accent6">
                    <a:lumMod val="75000"/>
                  </a:schemeClr>
                </a:solidFill>
                <a:latin typeface="Meiryo UI" panose="020B0604030504040204" pitchFamily="50" charset="-128"/>
                <a:ea typeface="Meiryo UI" panose="020B0604030504040204" pitchFamily="50" charset="-128"/>
              </a:rPr>
              <a:t>➤点呼</a:t>
            </a: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rPr>
              <a:t>(</a:t>
            </a:r>
            <a:r>
              <a:rPr kumimoji="1" lang="ja-JP" altLang="en-US" sz="1200" b="1" dirty="0">
                <a:solidFill>
                  <a:schemeClr val="accent6">
                    <a:lumMod val="75000"/>
                  </a:schemeClr>
                </a:solidFill>
                <a:latin typeface="Meiryo UI" panose="020B0604030504040204" pitchFamily="50" charset="-128"/>
                <a:ea typeface="Meiryo UI" panose="020B0604030504040204" pitchFamily="50" charset="-128"/>
              </a:rPr>
              <a:t>健康・アルコールチェック</a:t>
            </a: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rPr>
              <a:t>)</a:t>
            </a:r>
          </a:p>
        </p:txBody>
      </p:sp>
      <p:sp>
        <p:nvSpPr>
          <p:cNvPr id="38" name="正方形/長方形 37">
            <a:extLst>
              <a:ext uri="{FF2B5EF4-FFF2-40B4-BE49-F238E27FC236}">
                <a16:creationId xmlns:a16="http://schemas.microsoft.com/office/drawing/2014/main" id="{D74AA763-7985-4428-87A1-72DDDB1F0B43}"/>
              </a:ext>
            </a:extLst>
          </p:cNvPr>
          <p:cNvSpPr/>
          <p:nvPr/>
        </p:nvSpPr>
        <p:spPr>
          <a:xfrm>
            <a:off x="7563396" y="3982772"/>
            <a:ext cx="723275" cy="291490"/>
          </a:xfrm>
          <a:prstGeom prst="rect">
            <a:avLst/>
          </a:prstGeom>
          <a:noFill/>
        </p:spPr>
        <p:txBody>
          <a:bodyPr wrap="none" anchor="ctr" anchorCtr="1">
            <a:spAutoFit/>
          </a:bodyPr>
          <a:lstStyle/>
          <a:p>
            <a:pPr defTabSz="844083">
              <a:lnSpc>
                <a:spcPts val="1700"/>
              </a:lnSpc>
            </a:pPr>
            <a:r>
              <a:rPr kumimoji="1" lang="ja-JP" altLang="en-US" sz="1400" b="1" dirty="0">
                <a:solidFill>
                  <a:schemeClr val="accent5">
                    <a:lumMod val="50000"/>
                  </a:schemeClr>
                </a:solidFill>
                <a:latin typeface="Meiryo UI" panose="020B0604030504040204" pitchFamily="50" charset="-128"/>
                <a:ea typeface="Meiryo UI" panose="020B0604030504040204" pitchFamily="50" charset="-128"/>
              </a:rPr>
              <a:t>利用者</a:t>
            </a:r>
          </a:p>
        </p:txBody>
      </p:sp>
      <p:cxnSp>
        <p:nvCxnSpPr>
          <p:cNvPr id="39" name="直線矢印コネクタ 38">
            <a:extLst>
              <a:ext uri="{FF2B5EF4-FFF2-40B4-BE49-F238E27FC236}">
                <a16:creationId xmlns:a16="http://schemas.microsoft.com/office/drawing/2014/main" id="{4F176E5B-621A-410F-A96F-E9C4CB876730}"/>
              </a:ext>
            </a:extLst>
          </p:cNvPr>
          <p:cNvCxnSpPr>
            <a:cxnSpLocks/>
          </p:cNvCxnSpPr>
          <p:nvPr/>
        </p:nvCxnSpPr>
        <p:spPr>
          <a:xfrm flipH="1">
            <a:off x="6422207" y="4411949"/>
            <a:ext cx="1116000" cy="0"/>
          </a:xfrm>
          <a:prstGeom prst="straightConnector1">
            <a:avLst/>
          </a:prstGeom>
          <a:ln w="44450" cmpd="sng">
            <a:solidFill>
              <a:schemeClr val="accent2">
                <a:lumMod val="75000"/>
              </a:schemeClr>
            </a:solidFill>
            <a:prstDash val="solid"/>
            <a:tailEnd type="triangle"/>
          </a:ln>
        </p:spPr>
        <p:style>
          <a:lnRef idx="1">
            <a:schemeClr val="dk1"/>
          </a:lnRef>
          <a:fillRef idx="0">
            <a:schemeClr val="dk1"/>
          </a:fillRef>
          <a:effectRef idx="0">
            <a:schemeClr val="dk1"/>
          </a:effectRef>
          <a:fontRef idx="minor">
            <a:schemeClr val="tx1"/>
          </a:fontRef>
        </p:style>
      </p:cxnSp>
      <p:sp>
        <p:nvSpPr>
          <p:cNvPr id="40" name="正方形/長方形 39">
            <a:extLst>
              <a:ext uri="{FF2B5EF4-FFF2-40B4-BE49-F238E27FC236}">
                <a16:creationId xmlns:a16="http://schemas.microsoft.com/office/drawing/2014/main" id="{63895572-8735-48A5-81D3-521D4C69BB67}"/>
              </a:ext>
            </a:extLst>
          </p:cNvPr>
          <p:cNvSpPr/>
          <p:nvPr/>
        </p:nvSpPr>
        <p:spPr>
          <a:xfrm>
            <a:off x="6531917" y="2347209"/>
            <a:ext cx="1965603" cy="481927"/>
          </a:xfrm>
          <a:prstGeom prst="rect">
            <a:avLst/>
          </a:prstGeom>
          <a:noFill/>
        </p:spPr>
        <p:txBody>
          <a:bodyPr wrap="none" anchor="ctr" anchorCtr="1">
            <a:spAutoFit/>
          </a:bodyPr>
          <a:lstStyle/>
          <a:p>
            <a:pPr defTabSz="844083">
              <a:lnSpc>
                <a:spcPts val="1600"/>
              </a:lnSpc>
            </a:pPr>
            <a:r>
              <a:rPr kumimoji="1" lang="ja-JP" altLang="en-US" sz="1200" dirty="0">
                <a:solidFill>
                  <a:srgbClr val="FF0000"/>
                </a:solidFill>
                <a:latin typeface="Meiryo UI" panose="020B0604030504040204" pitchFamily="50" charset="-128"/>
                <a:ea typeface="Meiryo UI" panose="020B0604030504040204" pitchFamily="50" charset="-128"/>
              </a:rPr>
              <a:t>☑通信型ドラレコの搭載</a:t>
            </a:r>
            <a:endParaRPr kumimoji="1" lang="en-US" altLang="ja-JP" sz="1200" dirty="0">
              <a:solidFill>
                <a:srgbClr val="FF0000"/>
              </a:solidFill>
              <a:latin typeface="Meiryo UI" panose="020B0604030504040204" pitchFamily="50" charset="-128"/>
              <a:ea typeface="Meiryo UI" panose="020B0604030504040204" pitchFamily="50" charset="-128"/>
            </a:endParaRPr>
          </a:p>
          <a:p>
            <a:pPr defTabSz="844083">
              <a:lnSpc>
                <a:spcPts val="1600"/>
              </a:lnSpc>
            </a:pPr>
            <a:r>
              <a:rPr kumimoji="1" lang="ja-JP" altLang="en-US" sz="1200" dirty="0">
                <a:solidFill>
                  <a:srgbClr val="FF0000"/>
                </a:solidFill>
                <a:latin typeface="Meiryo UI" panose="020B0604030504040204" pitchFamily="50" charset="-128"/>
                <a:ea typeface="Meiryo UI" panose="020B0604030504040204" pitchFamily="50" charset="-128"/>
              </a:rPr>
              <a:t>☑トラブル・事故発生の報告</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0CE7B70B-E30E-4C98-B4F7-E266C697C647}"/>
              </a:ext>
            </a:extLst>
          </p:cNvPr>
          <p:cNvSpPr/>
          <p:nvPr/>
        </p:nvSpPr>
        <p:spPr>
          <a:xfrm>
            <a:off x="6586884" y="3267579"/>
            <a:ext cx="1366080" cy="276742"/>
          </a:xfrm>
          <a:prstGeom prst="rect">
            <a:avLst/>
          </a:prstGeom>
          <a:noFill/>
        </p:spPr>
        <p:txBody>
          <a:bodyPr wrap="none" anchor="ctr" anchorCtr="1">
            <a:spAutoFit/>
          </a:bodyPr>
          <a:lstStyle/>
          <a:p>
            <a:pPr defTabSz="844083">
              <a:lnSpc>
                <a:spcPts val="1600"/>
              </a:lnSpc>
            </a:pPr>
            <a:r>
              <a:rPr kumimoji="1" lang="ja-JP" altLang="en-US" sz="1200" dirty="0">
                <a:solidFill>
                  <a:srgbClr val="FF0000"/>
                </a:solidFill>
                <a:latin typeface="Meiryo UI" panose="020B0604030504040204" pitchFamily="50" charset="-128"/>
                <a:ea typeface="Meiryo UI" panose="020B0604030504040204" pitchFamily="50" charset="-128"/>
              </a:rPr>
              <a:t>☑業務記録の登録</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67831E92-C535-49BD-815A-C5829C872658}"/>
              </a:ext>
            </a:extLst>
          </p:cNvPr>
          <p:cNvSpPr/>
          <p:nvPr/>
        </p:nvSpPr>
        <p:spPr>
          <a:xfrm>
            <a:off x="6136959" y="4125394"/>
            <a:ext cx="1406154" cy="274242"/>
          </a:xfrm>
          <a:prstGeom prst="rect">
            <a:avLst/>
          </a:prstGeom>
          <a:noFill/>
        </p:spPr>
        <p:txBody>
          <a:bodyPr wrap="none" anchor="ctr" anchorCtr="1">
            <a:spAutoFit/>
          </a:bodyPr>
          <a:lstStyle/>
          <a:p>
            <a:pPr defTabSz="844083">
              <a:lnSpc>
                <a:spcPts val="1600"/>
              </a:lnSpc>
            </a:pPr>
            <a:r>
              <a:rPr kumimoji="1" lang="ja-JP" altLang="en-US" sz="1100" b="1" dirty="0">
                <a:solidFill>
                  <a:schemeClr val="accent2">
                    <a:lumMod val="75000"/>
                  </a:schemeClr>
                </a:solidFill>
                <a:latin typeface="Meiryo UI" panose="020B0604030504040204" pitchFamily="50" charset="-128"/>
                <a:ea typeface="Meiryo UI" panose="020B0604030504040204" pitchFamily="50" charset="-128"/>
              </a:rPr>
              <a:t>☑苦情・トラブル通報</a:t>
            </a:r>
            <a:endParaRPr kumimoji="1" lang="en-US" altLang="ja-JP" sz="1100" b="1" dirty="0">
              <a:solidFill>
                <a:schemeClr val="accent2">
                  <a:lumMod val="75000"/>
                </a:schemeClr>
              </a:solidFill>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211835FB-E9EB-4686-B9D5-2F0242EF64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704" y="4194224"/>
            <a:ext cx="582199" cy="859017"/>
          </a:xfrm>
          <a:prstGeom prst="rect">
            <a:avLst/>
          </a:prstGeom>
        </p:spPr>
      </p:pic>
      <p:pic>
        <p:nvPicPr>
          <p:cNvPr id="46" name="図 45">
            <a:extLst>
              <a:ext uri="{FF2B5EF4-FFF2-40B4-BE49-F238E27FC236}">
                <a16:creationId xmlns:a16="http://schemas.microsoft.com/office/drawing/2014/main" id="{B734752C-FE6A-40D3-853F-F88F61ABB6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9917" y="4315222"/>
            <a:ext cx="582199" cy="859017"/>
          </a:xfrm>
          <a:prstGeom prst="rect">
            <a:avLst/>
          </a:prstGeom>
        </p:spPr>
      </p:pic>
      <p:pic>
        <p:nvPicPr>
          <p:cNvPr id="47" name="図 46">
            <a:extLst>
              <a:ext uri="{FF2B5EF4-FFF2-40B4-BE49-F238E27FC236}">
                <a16:creationId xmlns:a16="http://schemas.microsoft.com/office/drawing/2014/main" id="{C5ED9585-8619-4B9E-B2A9-7A1BA88053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604" y="4410618"/>
            <a:ext cx="457426" cy="859017"/>
          </a:xfrm>
          <a:prstGeom prst="rect">
            <a:avLst/>
          </a:prstGeom>
        </p:spPr>
      </p:pic>
      <p:pic>
        <p:nvPicPr>
          <p:cNvPr id="48" name="図 47">
            <a:extLst>
              <a:ext uri="{FF2B5EF4-FFF2-40B4-BE49-F238E27FC236}">
                <a16:creationId xmlns:a16="http://schemas.microsoft.com/office/drawing/2014/main" id="{952DAD36-8914-4F59-AA5E-D7FB19A22D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021" y="4559742"/>
            <a:ext cx="457426" cy="859017"/>
          </a:xfrm>
          <a:prstGeom prst="rect">
            <a:avLst/>
          </a:prstGeom>
        </p:spPr>
      </p:pic>
      <p:sp>
        <p:nvSpPr>
          <p:cNvPr id="49" name="正方形/長方形 48">
            <a:extLst>
              <a:ext uri="{FF2B5EF4-FFF2-40B4-BE49-F238E27FC236}">
                <a16:creationId xmlns:a16="http://schemas.microsoft.com/office/drawing/2014/main" id="{0BCC21C8-0AE0-4A6B-BFE3-E76948F6A3E2}"/>
              </a:ext>
            </a:extLst>
          </p:cNvPr>
          <p:cNvSpPr/>
          <p:nvPr/>
        </p:nvSpPr>
        <p:spPr>
          <a:xfrm>
            <a:off x="666929" y="900829"/>
            <a:ext cx="902811" cy="291490"/>
          </a:xfrm>
          <a:prstGeom prst="rect">
            <a:avLst/>
          </a:prstGeom>
          <a:solidFill>
            <a:schemeClr val="bg1"/>
          </a:solidFill>
        </p:spPr>
        <p:txBody>
          <a:bodyPr wrap="none" anchor="ctr" anchorCtr="1">
            <a:spAutoFit/>
          </a:bodyPr>
          <a:lstStyle/>
          <a:p>
            <a:pPr defTabSz="844083">
              <a:lnSpc>
                <a:spcPts val="1700"/>
              </a:lnSpc>
            </a:pPr>
            <a:r>
              <a:rPr kumimoji="1" lang="ja-JP" altLang="en-US" sz="1400" b="1" dirty="0">
                <a:solidFill>
                  <a:schemeClr val="accent5">
                    <a:lumMod val="50000"/>
                  </a:schemeClr>
                </a:solidFill>
                <a:latin typeface="Meiryo UI" panose="020B0604030504040204" pitchFamily="50" charset="-128"/>
                <a:ea typeface="Meiryo UI" panose="020B0604030504040204" pitchFamily="50" charset="-128"/>
              </a:rPr>
              <a:t>事業主体</a:t>
            </a:r>
          </a:p>
        </p:txBody>
      </p:sp>
      <p:sp>
        <p:nvSpPr>
          <p:cNvPr id="50" name="正方形/長方形 49">
            <a:extLst>
              <a:ext uri="{FF2B5EF4-FFF2-40B4-BE49-F238E27FC236}">
                <a16:creationId xmlns:a16="http://schemas.microsoft.com/office/drawing/2014/main" id="{481EEE26-10B1-4AEF-A64F-EA934FFB2165}"/>
              </a:ext>
            </a:extLst>
          </p:cNvPr>
          <p:cNvSpPr/>
          <p:nvPr/>
        </p:nvSpPr>
        <p:spPr>
          <a:xfrm>
            <a:off x="4225609" y="5241994"/>
            <a:ext cx="2005677" cy="325410"/>
          </a:xfrm>
          <a:prstGeom prst="rect">
            <a:avLst/>
          </a:prstGeom>
          <a:solidFill>
            <a:schemeClr val="bg1"/>
          </a:solidFill>
          <a:ln>
            <a:solidFill>
              <a:srgbClr val="C00000"/>
            </a:solidFill>
          </a:ln>
        </p:spPr>
        <p:txBody>
          <a:bodyPr wrap="none" anchor="ctr" anchorCtr="1">
            <a:spAutoFit/>
          </a:bodyPr>
          <a:lstStyle/>
          <a:p>
            <a:pPr defTabSz="844083">
              <a:lnSpc>
                <a:spcPts val="2000"/>
              </a:lnSpc>
            </a:pPr>
            <a:r>
              <a:rPr kumimoji="1" lang="ja-JP" altLang="en-US" sz="1600" b="1" dirty="0">
                <a:solidFill>
                  <a:schemeClr val="accent2">
                    <a:lumMod val="75000"/>
                  </a:schemeClr>
                </a:solidFill>
                <a:latin typeface="Meiryo UI" panose="020B0604030504040204" pitchFamily="50" charset="-128"/>
                <a:ea typeface="Meiryo UI" panose="020B0604030504040204" pitchFamily="50" charset="-128"/>
              </a:rPr>
              <a:t>速やかなトラブル対応</a:t>
            </a:r>
            <a:endParaRPr kumimoji="1" lang="en-US" altLang="ja-JP" sz="1600" b="1" dirty="0">
              <a:solidFill>
                <a:schemeClr val="accent2">
                  <a:lumMod val="75000"/>
                </a:schemeClr>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9794687D-1D33-4771-9A12-D03359A8013E}"/>
              </a:ext>
            </a:extLst>
          </p:cNvPr>
          <p:cNvSpPr/>
          <p:nvPr/>
        </p:nvSpPr>
        <p:spPr>
          <a:xfrm>
            <a:off x="2226474" y="1149222"/>
            <a:ext cx="1103186" cy="286360"/>
          </a:xfrm>
          <a:prstGeom prst="rect">
            <a:avLst/>
          </a:prstGeom>
          <a:solidFill>
            <a:srgbClr val="C00000"/>
          </a:solidFill>
          <a:ln w="19050">
            <a:noFill/>
          </a:ln>
        </p:spPr>
        <p:txBody>
          <a:bodyPr wrap="none" anchor="ctr" anchorCtr="1">
            <a:spAutoFit/>
          </a:bodyPr>
          <a:lstStyle/>
          <a:p>
            <a:pPr algn="ctr" defTabSz="844083">
              <a:lnSpc>
                <a:spcPts val="1700"/>
              </a:lnSpc>
            </a:pPr>
            <a:r>
              <a:rPr kumimoji="1" lang="ja-JP" altLang="en-US" sz="1200" b="1" dirty="0">
                <a:solidFill>
                  <a:schemeClr val="bg1"/>
                </a:solidFill>
                <a:latin typeface="Meiryo UI" panose="020B0604030504040204" pitchFamily="50" charset="-128"/>
                <a:ea typeface="Meiryo UI" panose="020B0604030504040204" pitchFamily="50" charset="-128"/>
              </a:rPr>
              <a:t>オンライン監視</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670080B7-8C9B-4A42-91FF-FEB0568CF460}"/>
              </a:ext>
            </a:extLst>
          </p:cNvPr>
          <p:cNvSpPr/>
          <p:nvPr/>
        </p:nvSpPr>
        <p:spPr>
          <a:xfrm>
            <a:off x="2067572" y="2878669"/>
            <a:ext cx="1425390" cy="973152"/>
          </a:xfrm>
          <a:prstGeom prst="rect">
            <a:avLst/>
          </a:prstGeom>
          <a:noFill/>
          <a:ln>
            <a:noFill/>
          </a:ln>
        </p:spPr>
        <p:txBody>
          <a:bodyPr wrap="none" anchor="ctr" anchorCtr="1">
            <a:spAutoFit/>
          </a:bodyPr>
          <a:lstStyle/>
          <a:p>
            <a:pPr defTabSz="844083">
              <a:lnSpc>
                <a:spcPts val="1400"/>
              </a:lnSpc>
            </a:pPr>
            <a:r>
              <a:rPr kumimoji="1" lang="ja-JP" altLang="en-US" sz="1100" b="1" dirty="0">
                <a:solidFill>
                  <a:srgbClr val="FF0000"/>
                </a:solidFill>
                <a:latin typeface="Meiryo UI" panose="020B0604030504040204" pitchFamily="50" charset="-128"/>
                <a:ea typeface="Meiryo UI" panose="020B0604030504040204" pitchFamily="50" charset="-128"/>
              </a:rPr>
              <a:t>例）</a:t>
            </a:r>
            <a:endParaRPr kumimoji="1" lang="en-US" altLang="ja-JP" sz="1100" b="1" dirty="0">
              <a:solidFill>
                <a:srgbClr val="FF0000"/>
              </a:solidFill>
              <a:latin typeface="Meiryo UI" panose="020B0604030504040204" pitchFamily="50" charset="-128"/>
              <a:ea typeface="Meiryo UI" panose="020B0604030504040204" pitchFamily="50" charset="-128"/>
            </a:endParaRPr>
          </a:p>
          <a:p>
            <a:pPr defTabSz="844083">
              <a:lnSpc>
                <a:spcPts val="1400"/>
              </a:lnSpc>
            </a:pPr>
            <a:r>
              <a:rPr kumimoji="1" lang="ja-JP" altLang="en-US" sz="1100" b="1" dirty="0">
                <a:solidFill>
                  <a:srgbClr val="FF0000"/>
                </a:solidFill>
                <a:latin typeface="Meiryo UI" panose="020B0604030504040204" pitchFamily="50" charset="-128"/>
                <a:ea typeface="Meiryo UI" panose="020B0604030504040204" pitchFamily="50" charset="-128"/>
              </a:rPr>
              <a:t>➤長時間の停止</a:t>
            </a:r>
            <a:endParaRPr kumimoji="1" lang="en-US" altLang="ja-JP" sz="1100" b="1" dirty="0">
              <a:solidFill>
                <a:srgbClr val="FF0000"/>
              </a:solidFill>
              <a:latin typeface="Meiryo UI" panose="020B0604030504040204" pitchFamily="50" charset="-128"/>
              <a:ea typeface="Meiryo UI" panose="020B0604030504040204" pitchFamily="50" charset="-128"/>
            </a:endParaRPr>
          </a:p>
          <a:p>
            <a:pPr defTabSz="844083">
              <a:lnSpc>
                <a:spcPts val="1400"/>
              </a:lnSpc>
            </a:pPr>
            <a:r>
              <a:rPr kumimoji="1" lang="ja-JP" altLang="en-US" sz="1100" b="1" dirty="0">
                <a:solidFill>
                  <a:srgbClr val="FF0000"/>
                </a:solidFill>
                <a:latin typeface="Meiryo UI" panose="020B0604030504040204" pitchFamily="50" charset="-128"/>
                <a:ea typeface="Meiryo UI" panose="020B0604030504040204" pitchFamily="50" charset="-128"/>
              </a:rPr>
              <a:t>➤不審なルート走行</a:t>
            </a:r>
            <a:endParaRPr kumimoji="1" lang="en-US" altLang="ja-JP" sz="1100" b="1" dirty="0">
              <a:solidFill>
                <a:srgbClr val="FF0000"/>
              </a:solidFill>
              <a:latin typeface="Meiryo UI" panose="020B0604030504040204" pitchFamily="50" charset="-128"/>
              <a:ea typeface="Meiryo UI" panose="020B0604030504040204" pitchFamily="50" charset="-128"/>
            </a:endParaRPr>
          </a:p>
          <a:p>
            <a:pPr defTabSz="844083">
              <a:lnSpc>
                <a:spcPts val="1400"/>
              </a:lnSpc>
            </a:pPr>
            <a:r>
              <a:rPr kumimoji="1" lang="ja-JP" altLang="en-US" sz="1100" b="1" dirty="0">
                <a:solidFill>
                  <a:srgbClr val="FF0000"/>
                </a:solidFill>
                <a:latin typeface="Meiryo UI" panose="020B0604030504040204" pitchFamily="50" charset="-128"/>
                <a:ea typeface="Meiryo UI" panose="020B0604030504040204" pitchFamily="50" charset="-128"/>
              </a:rPr>
              <a:t>➤苦情・トラブル通報</a:t>
            </a:r>
            <a:endParaRPr kumimoji="1" lang="en-US" altLang="ja-JP" sz="1100" b="1" dirty="0">
              <a:solidFill>
                <a:srgbClr val="FF0000"/>
              </a:solidFill>
              <a:latin typeface="Meiryo UI" panose="020B0604030504040204" pitchFamily="50" charset="-128"/>
              <a:ea typeface="Meiryo UI" panose="020B0604030504040204" pitchFamily="50" charset="-128"/>
            </a:endParaRPr>
          </a:p>
          <a:p>
            <a:pPr defTabSz="844083">
              <a:lnSpc>
                <a:spcPts val="1400"/>
              </a:lnSpc>
            </a:pPr>
            <a:r>
              <a:rPr kumimoji="1" lang="ja-JP" altLang="en-US" sz="1100" b="1" dirty="0">
                <a:solidFill>
                  <a:srgbClr val="FF0000"/>
                </a:solidFill>
                <a:latin typeface="Meiryo UI" panose="020B0604030504040204" pitchFamily="50" charset="-128"/>
                <a:ea typeface="Meiryo UI" panose="020B0604030504040204" pitchFamily="50" charset="-128"/>
              </a:rPr>
              <a:t>　　　　　　　　　　　等</a:t>
            </a:r>
            <a:endParaRPr kumimoji="1" lang="en-US" altLang="ja-JP" sz="1100" dirty="0">
              <a:solidFill>
                <a:srgbClr val="FF0000"/>
              </a:solidFill>
              <a:latin typeface="Meiryo UI" panose="020B0604030504040204" pitchFamily="50" charset="-128"/>
              <a:ea typeface="Meiryo UI" panose="020B0604030504040204" pitchFamily="50" charset="-128"/>
            </a:endParaRPr>
          </a:p>
        </p:txBody>
      </p:sp>
      <p:sp>
        <p:nvSpPr>
          <p:cNvPr id="54" name="爆発: 14 pt 53">
            <a:extLst>
              <a:ext uri="{FF2B5EF4-FFF2-40B4-BE49-F238E27FC236}">
                <a16:creationId xmlns:a16="http://schemas.microsoft.com/office/drawing/2014/main" id="{9322409C-AC2B-49C6-88C4-F1659B9131A8}"/>
              </a:ext>
            </a:extLst>
          </p:cNvPr>
          <p:cNvSpPr/>
          <p:nvPr/>
        </p:nvSpPr>
        <p:spPr>
          <a:xfrm rot="837661">
            <a:off x="2207128" y="1864840"/>
            <a:ext cx="1198331" cy="641225"/>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4B331B17-628B-4471-AA2D-C25185163AA8}"/>
              </a:ext>
            </a:extLst>
          </p:cNvPr>
          <p:cNvSpPr/>
          <p:nvPr/>
        </p:nvSpPr>
        <p:spPr>
          <a:xfrm>
            <a:off x="1927756" y="2482305"/>
            <a:ext cx="1696298" cy="481927"/>
          </a:xfrm>
          <a:prstGeom prst="rect">
            <a:avLst/>
          </a:prstGeom>
          <a:noFill/>
          <a:ln>
            <a:noFill/>
          </a:ln>
        </p:spPr>
        <p:txBody>
          <a:bodyPr wrap="none" anchor="ctr" anchorCtr="1">
            <a:spAutoFit/>
          </a:bodyPr>
          <a:lstStyle/>
          <a:p>
            <a:pPr defTabSz="844083">
              <a:lnSpc>
                <a:spcPts val="1600"/>
              </a:lnSpc>
            </a:pPr>
            <a:r>
              <a:rPr kumimoji="1" lang="ja-JP" altLang="en-US" sz="1200" b="1" dirty="0">
                <a:solidFill>
                  <a:srgbClr val="FF0000"/>
                </a:solidFill>
                <a:latin typeface="Meiryo UI" panose="020B0604030504040204" pitchFamily="50" charset="-128"/>
                <a:ea typeface="Meiryo UI" panose="020B0604030504040204" pitchFamily="50" charset="-128"/>
              </a:rPr>
              <a:t>異常を検知したら</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defTabSz="844083">
              <a:lnSpc>
                <a:spcPts val="1600"/>
              </a:lnSpc>
            </a:pPr>
            <a:r>
              <a:rPr kumimoji="1" lang="ja-JP" altLang="en-US" sz="1200" b="1" dirty="0">
                <a:solidFill>
                  <a:srgbClr val="FF0000"/>
                </a:solidFill>
                <a:latin typeface="Meiryo UI" panose="020B0604030504040204" pitchFamily="50" charset="-128"/>
                <a:ea typeface="Meiryo UI" panose="020B0604030504040204" pitchFamily="50" charset="-128"/>
              </a:rPr>
              <a:t>運行管理者へ自動通知</a:t>
            </a:r>
            <a:endParaRPr kumimoji="1"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 name="矢印: 上下 1">
            <a:extLst>
              <a:ext uri="{FF2B5EF4-FFF2-40B4-BE49-F238E27FC236}">
                <a16:creationId xmlns:a16="http://schemas.microsoft.com/office/drawing/2014/main" id="{01A554F0-2B68-4DE4-8B74-B1A266CBBEA6}"/>
              </a:ext>
            </a:extLst>
          </p:cNvPr>
          <p:cNvSpPr/>
          <p:nvPr/>
        </p:nvSpPr>
        <p:spPr>
          <a:xfrm>
            <a:off x="616892" y="2780678"/>
            <a:ext cx="1038152" cy="628860"/>
          </a:xfrm>
          <a:prstGeom prst="upDownArrow">
            <a:avLst>
              <a:gd name="adj1" fmla="val 59240"/>
              <a:gd name="adj2" fmla="val 3318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4EF037CE-C64E-488B-BEF4-39BC9DBA985A}"/>
              </a:ext>
            </a:extLst>
          </p:cNvPr>
          <p:cNvSpPr/>
          <p:nvPr/>
        </p:nvSpPr>
        <p:spPr>
          <a:xfrm>
            <a:off x="849100" y="3009433"/>
            <a:ext cx="595035" cy="248466"/>
          </a:xfrm>
          <a:prstGeom prst="rect">
            <a:avLst/>
          </a:prstGeom>
          <a:noFill/>
        </p:spPr>
        <p:txBody>
          <a:bodyPr wrap="none" anchor="ctr" anchorCtr="1">
            <a:spAutoFit/>
          </a:bodyPr>
          <a:lstStyle/>
          <a:p>
            <a:pPr algn="ctr" defTabSz="844083">
              <a:lnSpc>
                <a:spcPts val="1200"/>
              </a:lnSpc>
            </a:pPr>
            <a:r>
              <a:rPr kumimoji="1" lang="ja-JP" altLang="en-US" sz="1600" b="1" dirty="0">
                <a:solidFill>
                  <a:schemeClr val="accent5">
                    <a:lumMod val="50000"/>
                  </a:schemeClr>
                </a:solidFill>
                <a:latin typeface="Meiryo UI" panose="020B0604030504040204" pitchFamily="50" charset="-128"/>
                <a:ea typeface="Meiryo UI" panose="020B0604030504040204" pitchFamily="50" charset="-128"/>
              </a:rPr>
              <a:t>連携</a:t>
            </a:r>
            <a:endParaRPr kumimoji="1" lang="en-US" altLang="ja-JP" sz="16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8EAFF80-09B8-41E7-9C41-738EF6B87D69}"/>
              </a:ext>
            </a:extLst>
          </p:cNvPr>
          <p:cNvSpPr/>
          <p:nvPr/>
        </p:nvSpPr>
        <p:spPr>
          <a:xfrm>
            <a:off x="2378784" y="2038663"/>
            <a:ext cx="768159" cy="291490"/>
          </a:xfrm>
          <a:prstGeom prst="rect">
            <a:avLst/>
          </a:prstGeom>
          <a:noFill/>
          <a:ln w="19050">
            <a:noFill/>
            <a:prstDash val="sysDot"/>
          </a:ln>
        </p:spPr>
        <p:txBody>
          <a:bodyPr wrap="none" anchor="ctr" anchorCtr="1">
            <a:spAutoFit/>
          </a:bodyPr>
          <a:lstStyle/>
          <a:p>
            <a:pPr algn="ctr" defTabSz="844083">
              <a:lnSpc>
                <a:spcPts val="1700"/>
              </a:lnSpc>
            </a:pPr>
            <a:r>
              <a:rPr kumimoji="1" lang="ja-JP" altLang="en-US" sz="1400" b="1" dirty="0">
                <a:solidFill>
                  <a:srgbClr val="FF0000"/>
                </a:solidFill>
                <a:latin typeface="Meiryo UI" panose="020B0604030504040204" pitchFamily="50" charset="-128"/>
                <a:ea typeface="Meiryo UI" panose="020B0604030504040204" pitchFamily="50" charset="-128"/>
              </a:rPr>
              <a:t>アラート</a:t>
            </a:r>
            <a:endParaRPr kumimoji="1" lang="en-US" altLang="ja-JP" sz="1400" b="1" dirty="0">
              <a:solidFill>
                <a:srgbClr val="FF0000"/>
              </a:solidFill>
              <a:latin typeface="Meiryo UI" panose="020B0604030504040204" pitchFamily="50" charset="-128"/>
              <a:ea typeface="Meiryo UI" panose="020B0604030504040204" pitchFamily="50" charset="-128"/>
            </a:endParaRPr>
          </a:p>
        </p:txBody>
      </p:sp>
      <p:sp>
        <p:nvSpPr>
          <p:cNvPr id="61" name="矢印: 下 60">
            <a:extLst>
              <a:ext uri="{FF2B5EF4-FFF2-40B4-BE49-F238E27FC236}">
                <a16:creationId xmlns:a16="http://schemas.microsoft.com/office/drawing/2014/main" id="{F312CBA2-D8E0-40C2-82BF-86FAA6DCA849}"/>
              </a:ext>
            </a:extLst>
          </p:cNvPr>
          <p:cNvSpPr/>
          <p:nvPr/>
        </p:nvSpPr>
        <p:spPr>
          <a:xfrm>
            <a:off x="4575947" y="2123572"/>
            <a:ext cx="816031" cy="14453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下 61">
            <a:extLst>
              <a:ext uri="{FF2B5EF4-FFF2-40B4-BE49-F238E27FC236}">
                <a16:creationId xmlns:a16="http://schemas.microsoft.com/office/drawing/2014/main" id="{87DFD261-86FA-48DE-8EE1-2E065AA5BAFB}"/>
              </a:ext>
            </a:extLst>
          </p:cNvPr>
          <p:cNvSpPr/>
          <p:nvPr/>
        </p:nvSpPr>
        <p:spPr>
          <a:xfrm>
            <a:off x="4574676" y="3075733"/>
            <a:ext cx="816031" cy="14453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7FFF371-2752-463E-8344-86312C39263F}"/>
              </a:ext>
            </a:extLst>
          </p:cNvPr>
          <p:cNvSpPr/>
          <p:nvPr/>
        </p:nvSpPr>
        <p:spPr>
          <a:xfrm>
            <a:off x="371294" y="3720945"/>
            <a:ext cx="1540366" cy="1779237"/>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矢印コネクタ 59">
            <a:extLst>
              <a:ext uri="{FF2B5EF4-FFF2-40B4-BE49-F238E27FC236}">
                <a16:creationId xmlns:a16="http://schemas.microsoft.com/office/drawing/2014/main" id="{CABE5269-814E-4C50-B1D1-1E24478232E7}"/>
              </a:ext>
            </a:extLst>
          </p:cNvPr>
          <p:cNvCxnSpPr>
            <a:cxnSpLocks/>
          </p:cNvCxnSpPr>
          <p:nvPr/>
        </p:nvCxnSpPr>
        <p:spPr>
          <a:xfrm flipH="1">
            <a:off x="6356841" y="1973290"/>
            <a:ext cx="2160000" cy="0"/>
          </a:xfrm>
          <a:prstGeom prst="straightConnector1">
            <a:avLst/>
          </a:prstGeom>
          <a:ln w="44450" cmpd="sng">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F116706D-CD0C-4B7E-AE45-6668A04CF81A}"/>
              </a:ext>
            </a:extLst>
          </p:cNvPr>
          <p:cNvSpPr txBox="1"/>
          <p:nvPr/>
        </p:nvSpPr>
        <p:spPr>
          <a:xfrm>
            <a:off x="3641544" y="2311021"/>
            <a:ext cx="2736000" cy="765659"/>
          </a:xfrm>
          <a:prstGeom prst="rect">
            <a:avLst/>
          </a:prstGeom>
          <a:solidFill>
            <a:schemeClr val="bg1"/>
          </a:solidFill>
          <a:ln>
            <a:solidFill>
              <a:schemeClr val="accent6">
                <a:lumMod val="50000"/>
              </a:schemeClr>
            </a:solidFill>
          </a:ln>
        </p:spPr>
        <p:txBody>
          <a:bodyPr wrap="square" anchor="ctr" anchorCtr="0">
            <a:noAutofit/>
          </a:bodyPr>
          <a:lstStyle/>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highlight>
                  <a:srgbClr val="FFFF00"/>
                </a:highlight>
                <a:uLnTx/>
                <a:uFillTx/>
                <a:latin typeface="Meiryo UI" panose="020B0604030504040204" pitchFamily="50" charset="-128"/>
                <a:ea typeface="Meiryo UI" panose="020B0604030504040204" pitchFamily="50" charset="-128"/>
                <a:cs typeface="+mn-cs"/>
              </a:rPr>
              <a:t>②運行中</a:t>
            </a:r>
            <a:endParaRPr kumimoji="1" lang="en-US" altLang="ja-JP" sz="1200" b="1" i="0" u="none" strike="noStrike" kern="1200" cap="none" spc="0" normalizeH="0" baseline="0" noProof="0" dirty="0">
              <a:ln>
                <a:noFill/>
              </a:ln>
              <a:solidFill>
                <a:srgbClr val="70AD47">
                  <a:lumMod val="75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　➤ドラレコ等による車内外の遠隔監視</a:t>
            </a: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　➤運転者への指導・監督</a:t>
            </a:r>
            <a:endParaRPr lang="ja-JP" altLang="en-US" sz="1200" dirty="0"/>
          </a:p>
        </p:txBody>
      </p:sp>
      <p:sp>
        <p:nvSpPr>
          <p:cNvPr id="65" name="テキスト ボックス 64">
            <a:extLst>
              <a:ext uri="{FF2B5EF4-FFF2-40B4-BE49-F238E27FC236}">
                <a16:creationId xmlns:a16="http://schemas.microsoft.com/office/drawing/2014/main" id="{20A67768-4172-4638-922E-A28D4A7B52CF}"/>
              </a:ext>
            </a:extLst>
          </p:cNvPr>
          <p:cNvSpPr txBox="1"/>
          <p:nvPr/>
        </p:nvSpPr>
        <p:spPr>
          <a:xfrm>
            <a:off x="3660480" y="3290111"/>
            <a:ext cx="2736000" cy="531940"/>
          </a:xfrm>
          <a:prstGeom prst="rect">
            <a:avLst/>
          </a:prstGeom>
          <a:solidFill>
            <a:schemeClr val="bg1"/>
          </a:solidFill>
          <a:ln>
            <a:solidFill>
              <a:schemeClr val="accent6">
                <a:lumMod val="50000"/>
              </a:schemeClr>
            </a:solidFill>
          </a:ln>
        </p:spPr>
        <p:txBody>
          <a:bodyPr wrap="square" anchor="ctr" anchorCtr="0">
            <a:noAutofit/>
          </a:bodyPr>
          <a:lstStyle/>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highlight>
                  <a:srgbClr val="FFFF00"/>
                </a:highlight>
                <a:uLnTx/>
                <a:uFillTx/>
                <a:latin typeface="Meiryo UI" panose="020B0604030504040204" pitchFamily="50" charset="-128"/>
                <a:ea typeface="Meiryo UI" panose="020B0604030504040204" pitchFamily="50" charset="-128"/>
                <a:cs typeface="+mn-cs"/>
              </a:rPr>
              <a:t>③運行終了時</a:t>
            </a:r>
            <a:endParaRPr kumimoji="1" lang="en-US" altLang="ja-JP" sz="1200" b="1" i="0" u="none" strike="noStrike" kern="1200" cap="none" spc="0" normalizeH="0" baseline="0" noProof="0" dirty="0">
              <a:ln>
                <a:noFill/>
              </a:ln>
              <a:solidFill>
                <a:srgbClr val="70AD47">
                  <a:lumMod val="75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　➤業務記録、台帳整備</a:t>
            </a:r>
            <a:endParaRPr kumimoji="1" lang="en-US" altLang="ja-JP"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p:txBody>
      </p:sp>
      <p:cxnSp>
        <p:nvCxnSpPr>
          <p:cNvPr id="66" name="直線矢印コネクタ 65">
            <a:extLst>
              <a:ext uri="{FF2B5EF4-FFF2-40B4-BE49-F238E27FC236}">
                <a16:creationId xmlns:a16="http://schemas.microsoft.com/office/drawing/2014/main" id="{F3ECFBD3-F5BA-4ED0-84E8-44930885D162}"/>
              </a:ext>
            </a:extLst>
          </p:cNvPr>
          <p:cNvCxnSpPr>
            <a:cxnSpLocks/>
          </p:cNvCxnSpPr>
          <p:nvPr/>
        </p:nvCxnSpPr>
        <p:spPr>
          <a:xfrm flipH="1">
            <a:off x="6356841" y="2862518"/>
            <a:ext cx="2160000" cy="0"/>
          </a:xfrm>
          <a:prstGeom prst="straightConnector1">
            <a:avLst/>
          </a:prstGeom>
          <a:ln w="44450" cmpd="sng">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A24CB836-79EF-4169-A09D-D0A3954BB16E}"/>
              </a:ext>
            </a:extLst>
          </p:cNvPr>
          <p:cNvCxnSpPr>
            <a:cxnSpLocks/>
          </p:cNvCxnSpPr>
          <p:nvPr/>
        </p:nvCxnSpPr>
        <p:spPr>
          <a:xfrm flipH="1">
            <a:off x="6356841" y="3580588"/>
            <a:ext cx="2160000" cy="0"/>
          </a:xfrm>
          <a:prstGeom prst="straightConnector1">
            <a:avLst/>
          </a:prstGeom>
          <a:ln w="44450" cmpd="sng">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sp>
        <p:nvSpPr>
          <p:cNvPr id="69" name="スライド番号プレースホルダー 3">
            <a:extLst>
              <a:ext uri="{FF2B5EF4-FFF2-40B4-BE49-F238E27FC236}">
                <a16:creationId xmlns:a16="http://schemas.microsoft.com/office/drawing/2014/main" id="{A2AB9107-7B34-471D-9C85-8DD983F52EF7}"/>
              </a:ext>
            </a:extLst>
          </p:cNvPr>
          <p:cNvSpPr>
            <a:spLocks noGrp="1"/>
          </p:cNvSpPr>
          <p:nvPr>
            <p:ph type="sldNum" sz="quarter" idx="12"/>
          </p:nvPr>
        </p:nvSpPr>
        <p:spPr>
          <a:xfrm>
            <a:off x="9556488" y="649287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10</a:t>
            </a:fld>
            <a:endParaRPr kumimoji="1" lang="ja-JP" altLang="en-US" sz="1500" dirty="0">
              <a:solidFill>
                <a:prstClr val="black"/>
              </a:solidFill>
              <a:latin typeface="Calibri" panose="020F0502020204030204"/>
              <a:ea typeface="メイリオ" panose="020B0604030504040204" pitchFamily="50" charset="-128"/>
            </a:endParaRPr>
          </a:p>
        </p:txBody>
      </p:sp>
      <p:cxnSp>
        <p:nvCxnSpPr>
          <p:cNvPr id="59" name="直線コネクタ 58">
            <a:extLst>
              <a:ext uri="{FF2B5EF4-FFF2-40B4-BE49-F238E27FC236}">
                <a16:creationId xmlns:a16="http://schemas.microsoft.com/office/drawing/2014/main" id="{148A6340-50DD-4D3D-AB8C-B0BB7A4F1531}"/>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70" name="テキスト ボックス 69">
            <a:extLst>
              <a:ext uri="{FF2B5EF4-FFF2-40B4-BE49-F238E27FC236}">
                <a16:creationId xmlns:a16="http://schemas.microsoft.com/office/drawing/2014/main" id="{E5797135-9285-429A-B92F-42E51B9437AD}"/>
              </a:ext>
            </a:extLst>
          </p:cNvPr>
          <p:cNvSpPr txBox="1"/>
          <p:nvPr/>
        </p:nvSpPr>
        <p:spPr>
          <a:xfrm>
            <a:off x="284157" y="6284724"/>
            <a:ext cx="9360000" cy="432000"/>
          </a:xfrm>
          <a:prstGeom prst="rect">
            <a:avLst/>
          </a:prstGeom>
          <a:noFill/>
          <a:ln w="19050">
            <a:solidFill>
              <a:schemeClr val="accent1"/>
            </a:solidFill>
          </a:ln>
        </p:spPr>
        <p:txBody>
          <a:bodyPr wrap="square" anchor="ctr" anchorCtr="0">
            <a:spAutoFit/>
          </a:bodyPr>
          <a:lstStyle/>
          <a:p>
            <a:pPr algn="ctr"/>
            <a:r>
              <a:rPr lang="en-US" altLang="ja-JP" b="1" dirty="0">
                <a:latin typeface="Meiryo UI" panose="020B0604030504040204" pitchFamily="50" charset="-128"/>
                <a:ea typeface="Meiryo UI" panose="020B0604030504040204" pitchFamily="50" charset="-128"/>
              </a:rPr>
              <a:t>ICT</a:t>
            </a:r>
            <a:r>
              <a:rPr lang="ja-JP" altLang="en-US" b="1" dirty="0">
                <a:latin typeface="Meiryo UI" panose="020B0604030504040204" pitchFamily="50" charset="-128"/>
                <a:ea typeface="Meiryo UI" panose="020B0604030504040204" pitchFamily="50" charset="-128"/>
              </a:rPr>
              <a:t>を活用した柔軟・機動的な運行管理で安全性をしっかり確保</a:t>
            </a:r>
          </a:p>
        </p:txBody>
      </p:sp>
      <p:sp>
        <p:nvSpPr>
          <p:cNvPr id="71" name="二等辺三角形 70">
            <a:extLst>
              <a:ext uri="{FF2B5EF4-FFF2-40B4-BE49-F238E27FC236}">
                <a16:creationId xmlns:a16="http://schemas.microsoft.com/office/drawing/2014/main" id="{288DEEB0-7E58-4BBD-B2DB-8E59D50CAB94}"/>
              </a:ext>
            </a:extLst>
          </p:cNvPr>
          <p:cNvSpPr/>
          <p:nvPr/>
        </p:nvSpPr>
        <p:spPr>
          <a:xfrm rot="10800000">
            <a:off x="3759309" y="5981028"/>
            <a:ext cx="2160000" cy="2160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77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B10A02D-B961-46A7-B44F-14F2DFF63F5F}"/>
              </a:ext>
            </a:extLst>
          </p:cNvPr>
          <p:cNvSpPr txBox="1"/>
          <p:nvPr/>
        </p:nvSpPr>
        <p:spPr>
          <a:xfrm>
            <a:off x="0" y="2793681"/>
            <a:ext cx="9906000" cy="886589"/>
          </a:xfrm>
          <a:prstGeom prst="rect">
            <a:avLst/>
          </a:prstGeom>
          <a:noFill/>
        </p:spPr>
        <p:txBody>
          <a:bodyPr wrap="square" anchor="ctr">
            <a:spAutoFit/>
          </a:bodyPr>
          <a:lstStyle/>
          <a:p>
            <a:pPr algn="ctr" defTabSz="844083">
              <a:lnSpc>
                <a:spcPct val="150000"/>
              </a:lnSpc>
              <a:defRPr/>
            </a:pPr>
            <a:r>
              <a:rPr kumimoji="1" lang="en-US" altLang="ja-JP" sz="4000" b="1" spc="350" dirty="0">
                <a:latin typeface="Meiryo UI" panose="020B0604030504040204" pitchFamily="50" charset="-128"/>
                <a:ea typeface="Meiryo UI" panose="020B0604030504040204" pitchFamily="50" charset="-128"/>
              </a:rPr>
              <a:t>【</a:t>
            </a:r>
            <a:r>
              <a:rPr kumimoji="1" lang="ja-JP" altLang="en-US" sz="4000" b="1" spc="350" dirty="0">
                <a:latin typeface="Meiryo UI" panose="020B0604030504040204" pitchFamily="50" charset="-128"/>
                <a:ea typeface="Meiryo UI" panose="020B0604030504040204" pitchFamily="50" charset="-128"/>
              </a:rPr>
              <a:t>参考資料</a:t>
            </a:r>
            <a:r>
              <a:rPr kumimoji="1" lang="en-US" altLang="ja-JP" sz="4000" b="1" spc="350" dirty="0">
                <a:latin typeface="Meiryo UI" panose="020B0604030504040204" pitchFamily="50" charset="-128"/>
                <a:ea typeface="Meiryo UI" panose="020B0604030504040204" pitchFamily="50" charset="-128"/>
              </a:rPr>
              <a:t>】</a:t>
            </a:r>
            <a:endParaRPr kumimoji="1" lang="en-US" altLang="ja-JP" sz="4000" b="1" i="0" u="none" strike="noStrike" kern="1200" cap="none" spc="350" normalizeH="0" noProof="0" dirty="0">
              <a:ln>
                <a:noFill/>
              </a:ln>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3">
            <a:extLst>
              <a:ext uri="{FF2B5EF4-FFF2-40B4-BE49-F238E27FC236}">
                <a16:creationId xmlns:a16="http://schemas.microsoft.com/office/drawing/2014/main" id="{A00558FA-E4F1-A089-6605-F43BC53B7F30}"/>
              </a:ext>
            </a:extLst>
          </p:cNvPr>
          <p:cNvSpPr>
            <a:spLocks noGrp="1"/>
          </p:cNvSpPr>
          <p:nvPr>
            <p:ph type="sldNum" sz="quarter" idx="12"/>
          </p:nvPr>
        </p:nvSpPr>
        <p:spPr>
          <a:xfrm>
            <a:off x="9317337" y="134278"/>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11</a:t>
            </a:fld>
            <a:endParaRPr kumimoji="1" lang="ja-JP" altLang="en-US" sz="1500" dirty="0">
              <a:solidFill>
                <a:prstClr val="black"/>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12382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3A2D26DD-BF76-F7D0-DE6B-1E91A0BBDAA5}"/>
              </a:ext>
            </a:extLst>
          </p:cNvPr>
          <p:cNvSpPr>
            <a:spLocks noGrp="1"/>
          </p:cNvSpPr>
          <p:nvPr>
            <p:ph type="sldNum" sz="quarter" idx="12"/>
          </p:nvPr>
        </p:nvSpPr>
        <p:spPr>
          <a:xfrm>
            <a:off x="9458014" y="649287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12</a:t>
            </a:fld>
            <a:endParaRPr kumimoji="1" lang="ja-JP" altLang="en-US" sz="1500" dirty="0">
              <a:solidFill>
                <a:prstClr val="black"/>
              </a:solidFill>
              <a:latin typeface="Calibri" panose="020F0502020204030204"/>
              <a:ea typeface="メイリオ" panose="020B0604030504040204" pitchFamily="50" charset="-128"/>
            </a:endParaRPr>
          </a:p>
        </p:txBody>
      </p:sp>
      <p:cxnSp>
        <p:nvCxnSpPr>
          <p:cNvPr id="26" name="直線コネクタ 25">
            <a:extLst>
              <a:ext uri="{FF2B5EF4-FFF2-40B4-BE49-F238E27FC236}">
                <a16:creationId xmlns:a16="http://schemas.microsoft.com/office/drawing/2014/main" id="{0A3CF9A2-60E9-488F-855A-8F083F105445}"/>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D5B6ED5F-80AF-4E88-A453-A7B000744CDE}"/>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タクシーの車両数と実働率</a:t>
            </a:r>
          </a:p>
        </p:txBody>
      </p:sp>
      <p:sp>
        <p:nvSpPr>
          <p:cNvPr id="21" name="テキスト ボックス 20">
            <a:extLst>
              <a:ext uri="{FF2B5EF4-FFF2-40B4-BE49-F238E27FC236}">
                <a16:creationId xmlns:a16="http://schemas.microsoft.com/office/drawing/2014/main" id="{143AA2BA-C54A-4A35-BFE0-77B8A6EF3772}"/>
              </a:ext>
            </a:extLst>
          </p:cNvPr>
          <p:cNvSpPr txBox="1"/>
          <p:nvPr/>
        </p:nvSpPr>
        <p:spPr>
          <a:xfrm>
            <a:off x="252318" y="519601"/>
            <a:ext cx="9360000" cy="576825"/>
          </a:xfrm>
          <a:prstGeom prst="rect">
            <a:avLst/>
          </a:prstGeom>
          <a:solidFill>
            <a:schemeClr val="accent1">
              <a:lumMod val="20000"/>
              <a:lumOff val="80000"/>
            </a:schemeClr>
          </a:solidFill>
          <a:ln w="25400" cmpd="sng">
            <a:noFill/>
            <a:prstDash val="solid"/>
          </a:ln>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➤タクシーの車両数については、</a:t>
            </a:r>
            <a:r>
              <a:rPr lang="en-US" altLang="ja-JP" sz="1400" b="1" dirty="0">
                <a:latin typeface="Meiryo UI" panose="020B0604030504040204" pitchFamily="50" charset="-128"/>
                <a:ea typeface="Meiryo UI" panose="020B0604030504040204" pitchFamily="50" charset="-128"/>
              </a:rPr>
              <a:t>H21</a:t>
            </a:r>
            <a:r>
              <a:rPr lang="ja-JP" altLang="en-US" sz="1400" b="1" dirty="0">
                <a:latin typeface="Meiryo UI" panose="020B0604030504040204" pitchFamily="50" charset="-128"/>
                <a:ea typeface="Meiryo UI" panose="020B0604030504040204" pitchFamily="50" charset="-128"/>
              </a:rPr>
              <a:t>年のタクシー特措法制定以降の</a:t>
            </a:r>
            <a:r>
              <a:rPr lang="en-US" altLang="ja-JP" sz="1400" b="1" dirty="0">
                <a:latin typeface="Meiryo UI" panose="020B0604030504040204" pitchFamily="50" charset="-128"/>
                <a:ea typeface="Meiryo UI" panose="020B0604030504040204" pitchFamily="50" charset="-128"/>
              </a:rPr>
              <a:t>H22</a:t>
            </a:r>
            <a:r>
              <a:rPr lang="ja-JP" altLang="en-US" sz="1400" b="1" dirty="0">
                <a:latin typeface="Meiryo UI" panose="020B0604030504040204" pitchFamily="50" charset="-128"/>
                <a:ea typeface="Meiryo UI" panose="020B0604030504040204" pitchFamily="50" charset="-128"/>
              </a:rPr>
              <a:t>年度より大幅に減少。</a:t>
            </a:r>
            <a:endParaRPr lang="en-US" altLang="ja-JP" sz="1400" b="1"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➤実働率も、</a:t>
            </a:r>
            <a:r>
              <a:rPr lang="en-US" altLang="ja-JP" sz="1400" b="1" dirty="0">
                <a:latin typeface="Meiryo UI" panose="020B0604030504040204" pitchFamily="50" charset="-128"/>
                <a:ea typeface="Meiryo UI" panose="020B0604030504040204" pitchFamily="50" charset="-128"/>
              </a:rPr>
              <a:t>H23</a:t>
            </a:r>
            <a:r>
              <a:rPr lang="ja-JP" altLang="en-US" sz="1400" b="1" dirty="0">
                <a:latin typeface="Meiryo UI" panose="020B0604030504040204" pitchFamily="50" charset="-128"/>
                <a:ea typeface="Meiryo UI" panose="020B0604030504040204" pitchFamily="50" charset="-128"/>
              </a:rPr>
              <a:t>年度より減少しており、</a:t>
            </a:r>
            <a:r>
              <a:rPr lang="en-US" altLang="ja-JP" sz="1400" b="1" dirty="0">
                <a:latin typeface="Meiryo UI" panose="020B0604030504040204" pitchFamily="50" charset="-128"/>
                <a:ea typeface="Meiryo UI" panose="020B0604030504040204" pitchFamily="50" charset="-128"/>
              </a:rPr>
              <a:t>R2</a:t>
            </a:r>
            <a:r>
              <a:rPr lang="ja-JP" altLang="en-US" sz="1400" b="1" dirty="0">
                <a:latin typeface="Meiryo UI" panose="020B0604030504040204" pitchFamily="50" charset="-128"/>
                <a:ea typeface="Meiryo UI" panose="020B0604030504040204" pitchFamily="50" charset="-128"/>
              </a:rPr>
              <a:t>年はコロナ禍の影響により急激に減少。</a:t>
            </a:r>
            <a:endPar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pic>
        <p:nvPicPr>
          <p:cNvPr id="24" name="図 23">
            <a:extLst>
              <a:ext uri="{FF2B5EF4-FFF2-40B4-BE49-F238E27FC236}">
                <a16:creationId xmlns:a16="http://schemas.microsoft.com/office/drawing/2014/main" id="{CDBF80AC-81AE-4EA8-94D0-355978B984D8}"/>
              </a:ext>
            </a:extLst>
          </p:cNvPr>
          <p:cNvPicPr>
            <a:picLocks noChangeAspect="1"/>
          </p:cNvPicPr>
          <p:nvPr/>
        </p:nvPicPr>
        <p:blipFill>
          <a:blip r:embed="rId3"/>
          <a:stretch>
            <a:fillRect/>
          </a:stretch>
        </p:blipFill>
        <p:spPr>
          <a:xfrm>
            <a:off x="546544" y="1715191"/>
            <a:ext cx="8826414" cy="5085660"/>
          </a:xfrm>
          <a:prstGeom prst="rect">
            <a:avLst/>
          </a:prstGeom>
        </p:spPr>
      </p:pic>
      <p:sp>
        <p:nvSpPr>
          <p:cNvPr id="29" name="角丸四角形 20">
            <a:extLst>
              <a:ext uri="{FF2B5EF4-FFF2-40B4-BE49-F238E27FC236}">
                <a16:creationId xmlns:a16="http://schemas.microsoft.com/office/drawing/2014/main" id="{84AA504D-72D0-4832-9DB3-62FCA52C95C3}"/>
              </a:ext>
            </a:extLst>
          </p:cNvPr>
          <p:cNvSpPr/>
          <p:nvPr/>
        </p:nvSpPr>
        <p:spPr>
          <a:xfrm>
            <a:off x="260675" y="1201556"/>
            <a:ext cx="3182281"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大阪におけるタクシー車両数及び実働率の推移</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029DA05-1EBD-4A06-BDD8-B6C305D2032D}"/>
              </a:ext>
            </a:extLst>
          </p:cNvPr>
          <p:cNvSpPr txBox="1"/>
          <p:nvPr/>
        </p:nvSpPr>
        <p:spPr>
          <a:xfrm>
            <a:off x="5851447" y="6638932"/>
            <a:ext cx="3496470" cy="215444"/>
          </a:xfrm>
          <a:prstGeom prst="rect">
            <a:avLst/>
          </a:prstGeom>
          <a:noFill/>
        </p:spPr>
        <p:txBody>
          <a:bodyPr wrap="none" rtlCol="0">
            <a:spAutoFit/>
          </a:bodyPr>
          <a:lstStyle/>
          <a:p>
            <a:pPr defTabSz="422041">
              <a:defRPr/>
            </a:pPr>
            <a:r>
              <a:rPr kumimoji="1" lang="ja-JP" altLang="en-US" sz="800" dirty="0">
                <a:solidFill>
                  <a:prstClr val="black"/>
                </a:solidFill>
                <a:latin typeface="Meiryo UI" panose="020B0604030504040204" pitchFamily="50" charset="-128"/>
                <a:ea typeface="Meiryo UI" panose="020B0604030504040204" pitchFamily="50" charset="-128"/>
              </a:rPr>
              <a:t>出典：大阪・関西万博　夢洲会場タクシー運用ルール検討会　国土</a:t>
            </a:r>
            <a:r>
              <a:rPr lang="ja-JP" altLang="en-US" sz="800" dirty="0">
                <a:solidFill>
                  <a:prstClr val="black"/>
                </a:solidFill>
                <a:latin typeface="Meiryo UI" panose="020B0604030504040204" pitchFamily="50" charset="-128"/>
                <a:ea typeface="Meiryo UI" panose="020B0604030504040204" pitchFamily="50" charset="-128"/>
              </a:rPr>
              <a:t>交通省資料</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D6648ACC-D330-4C7F-83C8-C28615776AB9}"/>
              </a:ext>
            </a:extLst>
          </p:cNvPr>
          <p:cNvPicPr>
            <a:picLocks noChangeAspect="1"/>
          </p:cNvPicPr>
          <p:nvPr/>
        </p:nvPicPr>
        <p:blipFill rotWithShape="1">
          <a:blip r:embed="rId4"/>
          <a:srcRect l="72517" t="26743" b="65994"/>
          <a:stretch/>
        </p:blipFill>
        <p:spPr>
          <a:xfrm>
            <a:off x="7149277" y="2167128"/>
            <a:ext cx="1864096" cy="271626"/>
          </a:xfrm>
          <a:prstGeom prst="rect">
            <a:avLst/>
          </a:prstGeom>
        </p:spPr>
      </p:pic>
      <p:sp>
        <p:nvSpPr>
          <p:cNvPr id="11" name="テキスト ボックス 10">
            <a:extLst>
              <a:ext uri="{FF2B5EF4-FFF2-40B4-BE49-F238E27FC236}">
                <a16:creationId xmlns:a16="http://schemas.microsoft.com/office/drawing/2014/main" id="{B6D4CD17-0F26-4799-9207-63D8CD293D45}"/>
              </a:ext>
            </a:extLst>
          </p:cNvPr>
          <p:cNvSpPr txBox="1"/>
          <p:nvPr/>
        </p:nvSpPr>
        <p:spPr>
          <a:xfrm>
            <a:off x="3385805" y="1549676"/>
            <a:ext cx="2983509" cy="283860"/>
          </a:xfrm>
          <a:prstGeom prst="rect">
            <a:avLst/>
          </a:prstGeom>
          <a:noFill/>
        </p:spPr>
        <p:txBody>
          <a:bodyPr wrap="none" anchor="ctr" anchorCtr="0">
            <a:spAutoFit/>
          </a:bodyPr>
          <a:lstStyle>
            <a:defPPr>
              <a:defRPr lang="en-US"/>
            </a:defPPr>
            <a:lvl1pPr algn="ctr" defTabSz="844083">
              <a:defRPr kumimoji="1" sz="1400" b="1">
                <a:solidFill>
                  <a:sysClr val="windowText" lastClr="000000"/>
                </a:solidFill>
                <a:latin typeface="Meiryo UI" panose="020B0604030504040204" pitchFamily="50" charset="-128"/>
                <a:ea typeface="Meiryo UI" panose="020B0604030504040204" pitchFamily="50" charset="-128"/>
              </a:defRPr>
            </a:lvl1pPr>
          </a:lstStyle>
          <a:p>
            <a:pPr>
              <a:lnSpc>
                <a:spcPts val="1700"/>
              </a:lnSpc>
            </a:pPr>
            <a:r>
              <a:rPr lang="ja-JP" altLang="en-US" sz="1100" b="0" dirty="0"/>
              <a:t>～大阪府下および大阪市域の車両数と実働率～</a:t>
            </a:r>
            <a:endParaRPr lang="en-US" altLang="ja-JP" sz="1100" b="0" dirty="0"/>
          </a:p>
        </p:txBody>
      </p:sp>
    </p:spTree>
    <p:extLst>
      <p:ext uri="{BB962C8B-B14F-4D97-AF65-F5344CB8AC3E}">
        <p14:creationId xmlns:p14="http://schemas.microsoft.com/office/powerpoint/2010/main" val="1137369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3A2D26DD-BF76-F7D0-DE6B-1E91A0BBDAA5}"/>
              </a:ext>
            </a:extLst>
          </p:cNvPr>
          <p:cNvSpPr>
            <a:spLocks noGrp="1"/>
          </p:cNvSpPr>
          <p:nvPr>
            <p:ph type="sldNum" sz="quarter" idx="12"/>
          </p:nvPr>
        </p:nvSpPr>
        <p:spPr>
          <a:xfrm>
            <a:off x="9332630" y="62394"/>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13</a:t>
            </a:fld>
            <a:endParaRPr kumimoji="1" lang="ja-JP" altLang="en-US" sz="1500" dirty="0">
              <a:solidFill>
                <a:prstClr val="black"/>
              </a:solidFill>
              <a:latin typeface="Calibri" panose="020F0502020204030204"/>
              <a:ea typeface="メイリオ" panose="020B0604030504040204" pitchFamily="50" charset="-128"/>
            </a:endParaRPr>
          </a:p>
        </p:txBody>
      </p:sp>
      <p:cxnSp>
        <p:nvCxnSpPr>
          <p:cNvPr id="26" name="直線コネクタ 25">
            <a:extLst>
              <a:ext uri="{FF2B5EF4-FFF2-40B4-BE49-F238E27FC236}">
                <a16:creationId xmlns:a16="http://schemas.microsoft.com/office/drawing/2014/main" id="{0A3CF9A2-60E9-488F-855A-8F083F105445}"/>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D5B6ED5F-80AF-4E88-A453-A7B000744CDE}"/>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a:t>
            </a:r>
            <a:r>
              <a:rPr kumimoji="1" lang="ja-JP" altLang="en-US" sz="2000" b="1" dirty="0">
                <a:solidFill>
                  <a:prstClr val="black"/>
                </a:solidFill>
                <a:latin typeface="Meiryo UI" panose="020B0604030504040204" pitchFamily="50" charset="-128"/>
                <a:ea typeface="Meiryo UI" panose="020B0604030504040204" pitchFamily="50" charset="-128"/>
              </a:rPr>
              <a:t>ーの運転者数と年齢構成</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143AA2BA-C54A-4A35-BFE0-77B8A6EF3772}"/>
              </a:ext>
            </a:extLst>
          </p:cNvPr>
          <p:cNvSpPr txBox="1"/>
          <p:nvPr/>
        </p:nvSpPr>
        <p:spPr>
          <a:xfrm>
            <a:off x="252318" y="519601"/>
            <a:ext cx="9360000" cy="576825"/>
          </a:xfrm>
          <a:prstGeom prst="rect">
            <a:avLst/>
          </a:prstGeom>
          <a:solidFill>
            <a:schemeClr val="accent1">
              <a:lumMod val="20000"/>
              <a:lumOff val="80000"/>
            </a:schemeClr>
          </a:solidFill>
          <a:ln w="25400" cmpd="sng">
            <a:noFill/>
            <a:prstDash val="solid"/>
          </a:ln>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➤直近では回復傾向にあるものの、</a:t>
            </a:r>
            <a:r>
              <a:rPr lang="en-US" altLang="ja-JP" sz="1400" b="1" dirty="0">
                <a:latin typeface="Meiryo UI" panose="020B0604030504040204" pitchFamily="50" charset="-128"/>
                <a:ea typeface="Meiryo UI" panose="020B0604030504040204" pitchFamily="50" charset="-128"/>
              </a:rPr>
              <a:t>H23</a:t>
            </a:r>
            <a:r>
              <a:rPr lang="ja-JP" altLang="en-US" sz="1400" b="1" dirty="0">
                <a:latin typeface="Meiryo UI" panose="020B0604030504040204" pitchFamily="50" charset="-128"/>
                <a:ea typeface="Meiryo UI" panose="020B0604030504040204" pitchFamily="50" charset="-128"/>
              </a:rPr>
              <a:t>以降、タクシーの運転者数も減少し続けている。</a:t>
            </a:r>
            <a:endParaRPr lang="en-US" altLang="ja-JP" sz="1400" b="1"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60</a:t>
            </a:r>
            <a:r>
              <a:rPr lang="ja-JP" altLang="en-US" sz="1400" b="1" dirty="0">
                <a:latin typeface="Meiryo UI" panose="020B0604030504040204" pitchFamily="50" charset="-128"/>
                <a:ea typeface="Meiryo UI" panose="020B0604030504040204" pitchFamily="50" charset="-128"/>
              </a:rPr>
              <a:t>歳以上の割合が</a:t>
            </a:r>
            <a:r>
              <a:rPr lang="en-US" altLang="ja-JP" sz="1400" b="1" dirty="0">
                <a:latin typeface="Meiryo UI" panose="020B0604030504040204" pitchFamily="50" charset="-128"/>
                <a:ea typeface="Meiryo UI" panose="020B0604030504040204" pitchFamily="50" charset="-128"/>
              </a:rPr>
              <a:t>61</a:t>
            </a:r>
            <a:r>
              <a:rPr lang="ja-JP" altLang="en-US" sz="1400" b="1" dirty="0">
                <a:latin typeface="Meiryo UI" panose="020B0604030504040204" pitchFamily="50" charset="-128"/>
                <a:ea typeface="Meiryo UI" panose="020B0604030504040204" pitchFamily="50" charset="-128"/>
              </a:rPr>
              <a:t>％超、</a:t>
            </a:r>
            <a:r>
              <a:rPr lang="en-US" altLang="ja-JP" sz="1400" b="1" dirty="0">
                <a:latin typeface="Meiryo UI" panose="020B0604030504040204" pitchFamily="50" charset="-128"/>
                <a:ea typeface="Meiryo UI" panose="020B0604030504040204" pitchFamily="50" charset="-128"/>
              </a:rPr>
              <a:t>70</a:t>
            </a:r>
            <a:r>
              <a:rPr lang="ja-JP" altLang="en-US" sz="1400" b="1" dirty="0">
                <a:latin typeface="Meiryo UI" panose="020B0604030504040204" pitchFamily="50" charset="-128"/>
                <a:ea typeface="Meiryo UI" panose="020B0604030504040204" pitchFamily="50" charset="-128"/>
              </a:rPr>
              <a:t>歳以上の運転手も増加しており、高齢化が進展。</a:t>
            </a:r>
            <a:endParaRPr lang="en-US" altLang="ja-JP" sz="1400" b="1" dirty="0">
              <a:latin typeface="Meiryo UI" panose="020B0604030504040204" pitchFamily="50" charset="-128"/>
              <a:ea typeface="Meiryo UI" panose="020B0604030504040204" pitchFamily="50" charset="-128"/>
            </a:endParaRPr>
          </a:p>
        </p:txBody>
      </p:sp>
      <p:sp>
        <p:nvSpPr>
          <p:cNvPr id="32" name="Text Box 16">
            <a:extLst>
              <a:ext uri="{FF2B5EF4-FFF2-40B4-BE49-F238E27FC236}">
                <a16:creationId xmlns:a16="http://schemas.microsoft.com/office/drawing/2014/main" id="{DB17CE54-0C2B-4D8F-9E10-37C0F5E366D6}"/>
              </a:ext>
            </a:extLst>
          </p:cNvPr>
          <p:cNvSpPr txBox="1">
            <a:spLocks noChangeArrowheads="1"/>
          </p:cNvSpPr>
          <p:nvPr/>
        </p:nvSpPr>
        <p:spPr bwMode="auto">
          <a:xfrm>
            <a:off x="7207972" y="6655337"/>
            <a:ext cx="2361544" cy="215444"/>
          </a:xfrm>
          <a:prstGeom prst="rect">
            <a:avLst/>
          </a:prstGeom>
          <a:noFill/>
          <a:ln w="9525">
            <a:noFill/>
            <a:miter lim="800000"/>
            <a:headEnd/>
            <a:tailEnd/>
          </a:ln>
        </p:spPr>
        <p:txBody>
          <a:bodyPr wrap="none" anchor="ctr" anchorCtr="0">
            <a:spAutoFit/>
          </a:bodyPr>
          <a:lstStyle/>
          <a:p>
            <a:r>
              <a:rPr lang="ja-JP" altLang="en-US" sz="800" dirty="0">
                <a:solidFill>
                  <a:srgbClr val="000000"/>
                </a:solidFill>
              </a:rPr>
              <a:t>資料：公益財団法人 大阪タクシーセンター調べ</a:t>
            </a:r>
          </a:p>
        </p:txBody>
      </p:sp>
      <p:sp>
        <p:nvSpPr>
          <p:cNvPr id="39" name="角丸四角形 20">
            <a:extLst>
              <a:ext uri="{FF2B5EF4-FFF2-40B4-BE49-F238E27FC236}">
                <a16:creationId xmlns:a16="http://schemas.microsoft.com/office/drawing/2014/main" id="{0770A8DB-B948-4789-9D77-5682696B6F74}"/>
              </a:ext>
            </a:extLst>
          </p:cNvPr>
          <p:cNvSpPr/>
          <p:nvPr/>
        </p:nvSpPr>
        <p:spPr>
          <a:xfrm>
            <a:off x="252318" y="1188508"/>
            <a:ext cx="2146463"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大阪におけるタクシー運転者数</a:t>
            </a:r>
            <a:endParaRPr lang="en-US" altLang="ja-JP" sz="1200" b="1" dirty="0">
              <a:solidFill>
                <a:prstClr val="white"/>
              </a:solidFill>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46265B7B-838F-46F8-B471-8D53774E0406}"/>
              </a:ext>
            </a:extLst>
          </p:cNvPr>
          <p:cNvPicPr>
            <a:picLocks/>
          </p:cNvPicPr>
          <p:nvPr/>
        </p:nvPicPr>
        <p:blipFill>
          <a:blip r:embed="rId3"/>
          <a:stretch>
            <a:fillRect/>
          </a:stretch>
        </p:blipFill>
        <p:spPr>
          <a:xfrm>
            <a:off x="755461" y="4322416"/>
            <a:ext cx="7699323" cy="2415301"/>
          </a:xfrm>
          <a:prstGeom prst="rect">
            <a:avLst/>
          </a:prstGeom>
        </p:spPr>
      </p:pic>
      <p:sp>
        <p:nvSpPr>
          <p:cNvPr id="46" name="テキスト ボックス 45">
            <a:extLst>
              <a:ext uri="{FF2B5EF4-FFF2-40B4-BE49-F238E27FC236}">
                <a16:creationId xmlns:a16="http://schemas.microsoft.com/office/drawing/2014/main" id="{5F4209F4-58C3-490A-B7C9-F7BD4A497762}"/>
              </a:ext>
            </a:extLst>
          </p:cNvPr>
          <p:cNvSpPr txBox="1"/>
          <p:nvPr/>
        </p:nvSpPr>
        <p:spPr>
          <a:xfrm>
            <a:off x="8247782" y="4264103"/>
            <a:ext cx="1210232" cy="2218556"/>
          </a:xfrm>
          <a:prstGeom prst="rect">
            <a:avLst/>
          </a:prstGeom>
          <a:noFill/>
        </p:spPr>
        <p:txBody>
          <a:bodyPr wrap="square" rtlCol="0">
            <a:spAutoFit/>
          </a:bodyPr>
          <a:lstStyle/>
          <a:p>
            <a:pPr algn="ctr">
              <a:lnSpc>
                <a:spcPts val="2800"/>
              </a:lnSpc>
            </a:pPr>
            <a:r>
              <a:rPr kumimoji="1" lang="ja-JP" altLang="en-US" sz="1600" u="sng" dirty="0"/>
              <a:t>平均年齢</a:t>
            </a:r>
            <a:endParaRPr kumimoji="1" lang="en-US" altLang="ja-JP" sz="1600" u="sng" dirty="0"/>
          </a:p>
          <a:p>
            <a:pPr algn="ctr">
              <a:lnSpc>
                <a:spcPts val="2800"/>
              </a:lnSpc>
            </a:pPr>
            <a:r>
              <a:rPr kumimoji="1" lang="en-US" altLang="ja-JP" sz="1600" dirty="0"/>
              <a:t>61.8</a:t>
            </a:r>
            <a:r>
              <a:rPr kumimoji="1" lang="ja-JP" altLang="en-US" sz="1600" dirty="0"/>
              <a:t>歳</a:t>
            </a:r>
            <a:endParaRPr kumimoji="1" lang="en-US" altLang="ja-JP" sz="1600" dirty="0"/>
          </a:p>
          <a:p>
            <a:pPr algn="ctr">
              <a:lnSpc>
                <a:spcPts val="2800"/>
              </a:lnSpc>
            </a:pPr>
            <a:r>
              <a:rPr kumimoji="1" lang="en-US" altLang="ja-JP" sz="1600" dirty="0"/>
              <a:t>62.2</a:t>
            </a:r>
            <a:r>
              <a:rPr kumimoji="1" lang="ja-JP" altLang="en-US" sz="1600" dirty="0"/>
              <a:t>歳</a:t>
            </a:r>
            <a:endParaRPr kumimoji="1" lang="en-US" altLang="ja-JP" sz="1600" dirty="0"/>
          </a:p>
          <a:p>
            <a:pPr algn="ctr">
              <a:lnSpc>
                <a:spcPts val="2800"/>
              </a:lnSpc>
            </a:pPr>
            <a:r>
              <a:rPr kumimoji="1" lang="en-US" altLang="ja-JP" sz="1600" dirty="0"/>
              <a:t>62.2</a:t>
            </a:r>
            <a:r>
              <a:rPr kumimoji="1" lang="ja-JP" altLang="en-US" sz="1600" dirty="0"/>
              <a:t>歳</a:t>
            </a:r>
            <a:endParaRPr kumimoji="1" lang="en-US" altLang="ja-JP" sz="1600" dirty="0"/>
          </a:p>
          <a:p>
            <a:pPr algn="ctr">
              <a:lnSpc>
                <a:spcPts val="2800"/>
              </a:lnSpc>
            </a:pPr>
            <a:r>
              <a:rPr kumimoji="1" lang="en-US" altLang="ja-JP" sz="1600" dirty="0"/>
              <a:t>61.2</a:t>
            </a:r>
            <a:r>
              <a:rPr kumimoji="1" lang="ja-JP" altLang="en-US" sz="1600" dirty="0"/>
              <a:t>歳</a:t>
            </a:r>
            <a:endParaRPr kumimoji="1" lang="en-US" altLang="ja-JP" sz="1600" dirty="0"/>
          </a:p>
          <a:p>
            <a:pPr algn="ctr">
              <a:lnSpc>
                <a:spcPts val="2800"/>
              </a:lnSpc>
            </a:pPr>
            <a:r>
              <a:rPr kumimoji="1" lang="en-US" altLang="ja-JP" sz="1600" dirty="0"/>
              <a:t>62.0</a:t>
            </a:r>
            <a:r>
              <a:rPr kumimoji="1" lang="ja-JP" altLang="en-US" sz="1600" dirty="0"/>
              <a:t>歳</a:t>
            </a:r>
          </a:p>
        </p:txBody>
      </p:sp>
      <p:sp>
        <p:nvSpPr>
          <p:cNvPr id="48" name="Text Box 7">
            <a:extLst>
              <a:ext uri="{FF2B5EF4-FFF2-40B4-BE49-F238E27FC236}">
                <a16:creationId xmlns:a16="http://schemas.microsoft.com/office/drawing/2014/main" id="{2D3343E8-0475-4DBA-8EEC-28C367B912E8}"/>
              </a:ext>
            </a:extLst>
          </p:cNvPr>
          <p:cNvSpPr txBox="1">
            <a:spLocks noChangeArrowheads="1"/>
          </p:cNvSpPr>
          <p:nvPr/>
        </p:nvSpPr>
        <p:spPr bwMode="auto">
          <a:xfrm>
            <a:off x="8711957" y="6405751"/>
            <a:ext cx="877163" cy="230832"/>
          </a:xfrm>
          <a:prstGeom prst="rect">
            <a:avLst/>
          </a:prstGeom>
          <a:noFill/>
          <a:ln w="9525">
            <a:noFill/>
            <a:miter lim="800000"/>
            <a:headEnd/>
            <a:tailEnd/>
          </a:ln>
        </p:spPr>
        <p:txBody>
          <a:bodyPr wrap="none" anchor="ctr" anchorCtr="0">
            <a:spAutoFit/>
          </a:bodyPr>
          <a:lstStyle/>
          <a:p>
            <a:pPr>
              <a:spcBef>
                <a:spcPct val="50000"/>
              </a:spcBef>
            </a:pPr>
            <a:r>
              <a:rPr lang="en-US" altLang="ja-JP" sz="900" dirty="0">
                <a:solidFill>
                  <a:srgbClr val="000000"/>
                </a:solidFill>
              </a:rPr>
              <a:t>※</a:t>
            </a:r>
            <a:r>
              <a:rPr lang="ja-JP" altLang="en-US" sz="900" dirty="0">
                <a:solidFill>
                  <a:srgbClr val="000000"/>
                </a:solidFill>
              </a:rPr>
              <a:t>男性運転者</a:t>
            </a:r>
          </a:p>
        </p:txBody>
      </p:sp>
      <p:sp>
        <p:nvSpPr>
          <p:cNvPr id="51" name="角丸四角形 20">
            <a:extLst>
              <a:ext uri="{FF2B5EF4-FFF2-40B4-BE49-F238E27FC236}">
                <a16:creationId xmlns:a16="http://schemas.microsoft.com/office/drawing/2014/main" id="{C7122C75-ACDC-4A34-AD16-5E7100FBDB2D}"/>
              </a:ext>
            </a:extLst>
          </p:cNvPr>
          <p:cNvSpPr/>
          <p:nvPr/>
        </p:nvSpPr>
        <p:spPr>
          <a:xfrm>
            <a:off x="252318" y="3854136"/>
            <a:ext cx="2755021"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大阪におけるタクシー運転者の年齢構成</a:t>
            </a:r>
            <a:endParaRPr lang="en-US" altLang="ja-JP" sz="1200" b="1" dirty="0">
              <a:solidFill>
                <a:prstClr val="white"/>
              </a:solidFill>
              <a:latin typeface="Meiryo UI" panose="020B0604030504040204" pitchFamily="50" charset="-128"/>
              <a:ea typeface="Meiryo UI" panose="020B0604030504040204" pitchFamily="50" charset="-128"/>
            </a:endParaRPr>
          </a:p>
        </p:txBody>
      </p:sp>
      <p:pic>
        <p:nvPicPr>
          <p:cNvPr id="52" name="図 51">
            <a:extLst>
              <a:ext uri="{FF2B5EF4-FFF2-40B4-BE49-F238E27FC236}">
                <a16:creationId xmlns:a16="http://schemas.microsoft.com/office/drawing/2014/main" id="{67D32AB6-0F7B-43A6-B1AD-C4AE0B247E68}"/>
              </a:ext>
            </a:extLst>
          </p:cNvPr>
          <p:cNvPicPr>
            <a:picLocks noChangeAspect="1"/>
          </p:cNvPicPr>
          <p:nvPr/>
        </p:nvPicPr>
        <p:blipFill>
          <a:blip r:embed="rId4"/>
          <a:stretch>
            <a:fillRect/>
          </a:stretch>
        </p:blipFill>
        <p:spPr>
          <a:xfrm>
            <a:off x="798571" y="1428648"/>
            <a:ext cx="8304488" cy="2284795"/>
          </a:xfrm>
          <a:prstGeom prst="rect">
            <a:avLst/>
          </a:prstGeom>
        </p:spPr>
      </p:pic>
      <p:sp>
        <p:nvSpPr>
          <p:cNvPr id="40" name="Text Box 15">
            <a:extLst>
              <a:ext uri="{FF2B5EF4-FFF2-40B4-BE49-F238E27FC236}">
                <a16:creationId xmlns:a16="http://schemas.microsoft.com/office/drawing/2014/main" id="{3CE2D451-F184-47A2-96AD-1710B2B4AC2B}"/>
              </a:ext>
            </a:extLst>
          </p:cNvPr>
          <p:cNvSpPr txBox="1">
            <a:spLocks noChangeArrowheads="1"/>
          </p:cNvSpPr>
          <p:nvPr/>
        </p:nvSpPr>
        <p:spPr bwMode="auto">
          <a:xfrm>
            <a:off x="3302548" y="1338453"/>
            <a:ext cx="3235181" cy="246221"/>
          </a:xfrm>
          <a:prstGeom prst="rect">
            <a:avLst/>
          </a:prstGeom>
          <a:noFill/>
          <a:ln w="9525">
            <a:noFill/>
            <a:miter lim="800000"/>
            <a:headEnd/>
            <a:tailEnd/>
          </a:ln>
        </p:spPr>
        <p:txBody>
          <a:bodyPr wrap="none" anchor="ctr" anchorCtr="0">
            <a:spAutoFit/>
          </a:bodyPr>
          <a:lstStyle/>
          <a:p>
            <a:r>
              <a:rPr lang="ja-JP" altLang="en-US" sz="1000" dirty="0">
                <a:solidFill>
                  <a:srgbClr val="000000"/>
                </a:solidFill>
                <a:latin typeface="Meiryo UI" panose="020B0604030504040204" pitchFamily="50" charset="-128"/>
                <a:ea typeface="Meiryo UI" panose="020B0604030504040204" pitchFamily="50" charset="-128"/>
              </a:rPr>
              <a:t>～大阪地域の法人タクシー運転者証の交付を受けた者の数</a:t>
            </a:r>
          </a:p>
        </p:txBody>
      </p:sp>
      <p:sp>
        <p:nvSpPr>
          <p:cNvPr id="41" name="Text Box 7">
            <a:extLst>
              <a:ext uri="{FF2B5EF4-FFF2-40B4-BE49-F238E27FC236}">
                <a16:creationId xmlns:a16="http://schemas.microsoft.com/office/drawing/2014/main" id="{531CD330-4B7A-46F5-B6AC-683324EB3517}"/>
              </a:ext>
            </a:extLst>
          </p:cNvPr>
          <p:cNvSpPr txBox="1">
            <a:spLocks noChangeArrowheads="1"/>
          </p:cNvSpPr>
          <p:nvPr/>
        </p:nvSpPr>
        <p:spPr bwMode="auto">
          <a:xfrm>
            <a:off x="1903473" y="4169908"/>
            <a:ext cx="6160661" cy="246221"/>
          </a:xfrm>
          <a:prstGeom prst="rect">
            <a:avLst/>
          </a:prstGeom>
          <a:noFill/>
          <a:ln w="9525">
            <a:noFill/>
            <a:miter lim="800000"/>
            <a:headEnd/>
            <a:tailEnd/>
          </a:ln>
        </p:spPr>
        <p:txBody>
          <a:bodyPr wrap="none" anchor="ctr" anchorCtr="0">
            <a:spAutoFit/>
          </a:bodyPr>
          <a:lstStyle/>
          <a:p>
            <a:pPr>
              <a:spcBef>
                <a:spcPct val="50000"/>
              </a:spcBef>
            </a:pPr>
            <a:r>
              <a:rPr lang="ja-JP" altLang="en-US" sz="1000" dirty="0">
                <a:solidFill>
                  <a:srgbClr val="000000"/>
                </a:solidFill>
                <a:latin typeface="Meiryo UI" panose="020B0604030504040204" pitchFamily="50" charset="-128"/>
                <a:ea typeface="Meiryo UI" panose="020B0604030504040204" pitchFamily="50" charset="-128"/>
              </a:rPr>
              <a:t>～大阪地域法人タクシー運転者証の交付を受けた者の年齢別構成比（全運転者）と平均年齢（男性運転者）～</a:t>
            </a:r>
          </a:p>
        </p:txBody>
      </p:sp>
      <p:cxnSp>
        <p:nvCxnSpPr>
          <p:cNvPr id="5" name="直線コネクタ 4">
            <a:extLst>
              <a:ext uri="{FF2B5EF4-FFF2-40B4-BE49-F238E27FC236}">
                <a16:creationId xmlns:a16="http://schemas.microsoft.com/office/drawing/2014/main" id="{885A76DC-7DB8-4958-978C-E41958EEFA4B}"/>
              </a:ext>
            </a:extLst>
          </p:cNvPr>
          <p:cNvCxnSpPr/>
          <p:nvPr/>
        </p:nvCxnSpPr>
        <p:spPr>
          <a:xfrm flipV="1">
            <a:off x="8638364" y="2970989"/>
            <a:ext cx="260781" cy="18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398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3A2D26DD-BF76-F7D0-DE6B-1E91A0BBDAA5}"/>
              </a:ext>
            </a:extLst>
          </p:cNvPr>
          <p:cNvSpPr>
            <a:spLocks noGrp="1"/>
          </p:cNvSpPr>
          <p:nvPr>
            <p:ph type="sldNum" sz="quarter" idx="12"/>
          </p:nvPr>
        </p:nvSpPr>
        <p:spPr>
          <a:xfrm>
            <a:off x="9458014" y="649287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14</a:t>
            </a:fld>
            <a:endParaRPr kumimoji="1" lang="ja-JP" altLang="en-US" sz="1500" dirty="0">
              <a:solidFill>
                <a:prstClr val="black"/>
              </a:solidFill>
              <a:latin typeface="Calibri" panose="020F0502020204030204"/>
              <a:ea typeface="メイリオ" panose="020B0604030504040204" pitchFamily="50" charset="-128"/>
            </a:endParaRPr>
          </a:p>
        </p:txBody>
      </p:sp>
      <p:cxnSp>
        <p:nvCxnSpPr>
          <p:cNvPr id="26" name="直線コネクタ 25">
            <a:extLst>
              <a:ext uri="{FF2B5EF4-FFF2-40B4-BE49-F238E27FC236}">
                <a16:creationId xmlns:a16="http://schemas.microsoft.com/office/drawing/2014/main" id="{0A3CF9A2-60E9-488F-855A-8F083F105445}"/>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D5B6ED5F-80AF-4E88-A453-A7B000744CDE}"/>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万博時のタクシー需要</a:t>
            </a:r>
          </a:p>
        </p:txBody>
      </p:sp>
      <p:sp>
        <p:nvSpPr>
          <p:cNvPr id="42" name="テキスト ボックス 41">
            <a:extLst>
              <a:ext uri="{FF2B5EF4-FFF2-40B4-BE49-F238E27FC236}">
                <a16:creationId xmlns:a16="http://schemas.microsoft.com/office/drawing/2014/main" id="{FC4DB91B-B426-417A-972F-B2AEA79E929F}"/>
              </a:ext>
            </a:extLst>
          </p:cNvPr>
          <p:cNvSpPr txBox="1"/>
          <p:nvPr/>
        </p:nvSpPr>
        <p:spPr>
          <a:xfrm>
            <a:off x="2347537" y="6313797"/>
            <a:ext cx="2940228" cy="223778"/>
          </a:xfrm>
          <a:prstGeom prst="bracketPair">
            <a:avLst>
              <a:gd name="adj" fmla="val 6890"/>
            </a:avLst>
          </a:prstGeom>
          <a:noFill/>
          <a:ln w="22225" cap="flat" cmpd="sng" algn="ctr">
            <a:noFill/>
            <a:prstDash val="sysDash"/>
            <a:miter lim="800000"/>
          </a:ln>
          <a:effectLst/>
        </p:spPr>
        <p:txBody>
          <a:bodyPr wrap="none" anchor="ctr" anchorCtr="0">
            <a:spAutoFit/>
          </a:bodyPr>
          <a:lstStyle/>
          <a:p>
            <a:pPr defTabSz="844083">
              <a:defRPr/>
            </a:pPr>
            <a:r>
              <a:rPr lang="en-US" altLang="ja-JP" sz="800" kern="0" dirty="0">
                <a:solidFill>
                  <a:prstClr val="black"/>
                </a:solidFill>
                <a:latin typeface="Meiryo UI"/>
                <a:ea typeface="Meiryo UI"/>
              </a:rPr>
              <a:t>【</a:t>
            </a:r>
            <a:r>
              <a:rPr lang="ja-JP" altLang="en-US" sz="800" kern="0" dirty="0">
                <a:solidFill>
                  <a:prstClr val="black"/>
                </a:solidFill>
                <a:latin typeface="Meiryo UI"/>
                <a:ea typeface="Meiryo UI"/>
              </a:rPr>
              <a:t>出典</a:t>
            </a:r>
            <a:r>
              <a:rPr lang="en-US" altLang="ja-JP" sz="800" kern="0" dirty="0">
                <a:solidFill>
                  <a:prstClr val="black"/>
                </a:solidFill>
                <a:latin typeface="Meiryo UI"/>
                <a:ea typeface="Meiryo UI"/>
              </a:rPr>
              <a:t>】</a:t>
            </a:r>
            <a:r>
              <a:rPr lang="ja-JP" altLang="en-US" sz="800" kern="0" dirty="0">
                <a:solidFill>
                  <a:prstClr val="black"/>
                </a:solidFill>
                <a:latin typeface="Meiryo UI"/>
                <a:ea typeface="Meiryo UI"/>
              </a:rPr>
              <a:t>大阪・関西万博　来場者輸送具体方針（アクションプラン）</a:t>
            </a:r>
            <a:endParaRPr lang="en-US" altLang="ja-JP" sz="800" kern="0" dirty="0">
              <a:solidFill>
                <a:prstClr val="black"/>
              </a:solidFill>
              <a:latin typeface="Meiryo UI"/>
              <a:ea typeface="Meiryo UI"/>
            </a:endParaRPr>
          </a:p>
        </p:txBody>
      </p:sp>
      <p:pic>
        <p:nvPicPr>
          <p:cNvPr id="43" name="図 42">
            <a:extLst>
              <a:ext uri="{FF2B5EF4-FFF2-40B4-BE49-F238E27FC236}">
                <a16:creationId xmlns:a16="http://schemas.microsoft.com/office/drawing/2014/main" id="{B148F546-C52E-41FB-A2E5-A3076FF6DB3B}"/>
              </a:ext>
            </a:extLst>
          </p:cNvPr>
          <p:cNvPicPr>
            <a:picLocks/>
          </p:cNvPicPr>
          <p:nvPr/>
        </p:nvPicPr>
        <p:blipFill>
          <a:blip r:embed="rId3"/>
          <a:stretch>
            <a:fillRect/>
          </a:stretch>
        </p:blipFill>
        <p:spPr>
          <a:xfrm>
            <a:off x="249646" y="1690642"/>
            <a:ext cx="4897120" cy="4257312"/>
          </a:xfrm>
          <a:prstGeom prst="rect">
            <a:avLst/>
          </a:prstGeom>
        </p:spPr>
      </p:pic>
      <p:sp>
        <p:nvSpPr>
          <p:cNvPr id="44" name="正方形/長方形 43">
            <a:extLst>
              <a:ext uri="{FF2B5EF4-FFF2-40B4-BE49-F238E27FC236}">
                <a16:creationId xmlns:a16="http://schemas.microsoft.com/office/drawing/2014/main" id="{A73AB63E-EB62-4987-8995-AAB0CB1993FD}"/>
              </a:ext>
            </a:extLst>
          </p:cNvPr>
          <p:cNvSpPr/>
          <p:nvPr/>
        </p:nvSpPr>
        <p:spPr>
          <a:xfrm>
            <a:off x="5497770" y="4440192"/>
            <a:ext cx="4075155" cy="310341"/>
          </a:xfrm>
          <a:prstGeom prst="rect">
            <a:avLst/>
          </a:prstGeom>
          <a:noFill/>
        </p:spPr>
        <p:txBody>
          <a:bodyPr wrap="none" anchor="ctr" anchorCtr="0">
            <a:spAutoFit/>
          </a:bodyPr>
          <a:lstStyle/>
          <a:p>
            <a:pPr defTabSz="844083">
              <a:lnSpc>
                <a:spcPts val="1700"/>
              </a:lnSpc>
            </a:pPr>
            <a:r>
              <a:rPr kumimoji="1" lang="ja-JP" altLang="en-US" sz="1600" b="1" u="sng" dirty="0">
                <a:solidFill>
                  <a:sysClr val="windowText" lastClr="000000"/>
                </a:solidFill>
                <a:latin typeface="Meiryo UI" panose="020B0604030504040204" pitchFamily="50" charset="-128"/>
                <a:ea typeface="Meiryo UI" panose="020B0604030504040204" pitchFamily="50" charset="-128"/>
              </a:rPr>
              <a:t>新たに約</a:t>
            </a:r>
            <a:r>
              <a:rPr kumimoji="1" lang="en-US" altLang="ja-JP" sz="1600" b="1" u="sng" dirty="0">
                <a:solidFill>
                  <a:sysClr val="windowText" lastClr="000000"/>
                </a:solidFill>
                <a:latin typeface="Meiryo UI" panose="020B0604030504040204" pitchFamily="50" charset="-128"/>
                <a:ea typeface="Meiryo UI" panose="020B0604030504040204" pitchFamily="50" charset="-128"/>
              </a:rPr>
              <a:t>52,000</a:t>
            </a:r>
            <a:r>
              <a:rPr kumimoji="1" lang="ja-JP" altLang="en-US" sz="1600" b="1" u="sng" dirty="0">
                <a:solidFill>
                  <a:sysClr val="windowText" lastClr="000000"/>
                </a:solidFill>
                <a:latin typeface="Meiryo UI" panose="020B0604030504040204" pitchFamily="50" charset="-128"/>
                <a:ea typeface="Meiryo UI" panose="020B0604030504040204" pitchFamily="50" charset="-128"/>
              </a:rPr>
              <a:t>人</a:t>
            </a:r>
            <a:r>
              <a:rPr kumimoji="1" lang="en-US" altLang="ja-JP" sz="1600" b="1" u="sng" dirty="0">
                <a:solidFill>
                  <a:sysClr val="windowText" lastClr="000000"/>
                </a:solidFill>
                <a:latin typeface="Meiryo UI" panose="020B0604030504040204" pitchFamily="50" charset="-128"/>
                <a:ea typeface="Meiryo UI" panose="020B0604030504040204" pitchFamily="50" charset="-128"/>
              </a:rPr>
              <a:t>/</a:t>
            </a:r>
            <a:r>
              <a:rPr kumimoji="1" lang="ja-JP" altLang="en-US" sz="1600" b="1" u="sng" dirty="0">
                <a:solidFill>
                  <a:sysClr val="windowText" lastClr="000000"/>
                </a:solidFill>
                <a:latin typeface="Meiryo UI" panose="020B0604030504040204" pitchFamily="50" charset="-128"/>
                <a:ea typeface="Meiryo UI" panose="020B0604030504040204" pitchFamily="50" charset="-128"/>
              </a:rPr>
              <a:t>日の方がタクシーを利用</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1E557480-F512-4EEE-9809-2A7AA035A36A}"/>
              </a:ext>
            </a:extLst>
          </p:cNvPr>
          <p:cNvSpPr/>
          <p:nvPr/>
        </p:nvSpPr>
        <p:spPr>
          <a:xfrm>
            <a:off x="5373968" y="4256459"/>
            <a:ext cx="4264234" cy="1554597"/>
          </a:xfrm>
          <a:prstGeom prst="roundRect">
            <a:avLst>
              <a:gd name="adj" fmla="val 6521"/>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Calibri" panose="020F0502020204030204"/>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D052885D-609B-4BCA-9E50-8E44D9D53349}"/>
              </a:ext>
            </a:extLst>
          </p:cNvPr>
          <p:cNvSpPr txBox="1"/>
          <p:nvPr/>
        </p:nvSpPr>
        <p:spPr>
          <a:xfrm>
            <a:off x="6379868" y="6313797"/>
            <a:ext cx="3209533" cy="223778"/>
          </a:xfrm>
          <a:prstGeom prst="bracketPair">
            <a:avLst>
              <a:gd name="adj" fmla="val 6890"/>
            </a:avLst>
          </a:prstGeom>
          <a:noFill/>
          <a:ln w="6350" cap="flat" cmpd="sng" algn="ctr">
            <a:noFill/>
            <a:prstDash val="solid"/>
            <a:miter lim="800000"/>
          </a:ln>
          <a:effectLst/>
        </p:spPr>
        <p:txBody>
          <a:bodyPr wrap="none">
            <a:spAutoFit/>
          </a:bodyPr>
          <a:lstStyle/>
          <a:p>
            <a:pPr defTabSz="844083">
              <a:defRPr/>
            </a:pPr>
            <a:r>
              <a:rPr lang="en-US" altLang="ja-JP" sz="800" kern="0" dirty="0">
                <a:solidFill>
                  <a:prstClr val="black"/>
                </a:solidFill>
                <a:latin typeface="Meiryo UI" panose="020B0604030504040204" pitchFamily="50" charset="-128"/>
                <a:ea typeface="Meiryo UI" panose="020B0604030504040204" pitchFamily="50" charset="-128"/>
              </a:rPr>
              <a:t>【</a:t>
            </a:r>
            <a:r>
              <a:rPr lang="ja-JP" altLang="en-US" sz="800" kern="0" dirty="0">
                <a:solidFill>
                  <a:prstClr val="black"/>
                </a:solidFill>
                <a:latin typeface="Meiryo UI" panose="020B0604030504040204" pitchFamily="50" charset="-128"/>
                <a:ea typeface="Meiryo UI" panose="020B0604030504040204" pitchFamily="50" charset="-128"/>
              </a:rPr>
              <a:t>出典</a:t>
            </a:r>
            <a:r>
              <a:rPr lang="en-US" altLang="ja-JP" sz="800" kern="0" dirty="0">
                <a:solidFill>
                  <a:prstClr val="black"/>
                </a:solidFill>
                <a:latin typeface="Meiryo UI" panose="020B0604030504040204" pitchFamily="50" charset="-128"/>
                <a:ea typeface="Meiryo UI" panose="020B0604030504040204" pitchFamily="50" charset="-128"/>
              </a:rPr>
              <a:t>】</a:t>
            </a:r>
            <a:r>
              <a:rPr lang="ja-JP" altLang="en-US" sz="800" kern="0" dirty="0">
                <a:solidFill>
                  <a:prstClr val="black"/>
                </a:solidFill>
                <a:latin typeface="Meiryo UI" panose="020B0604030504040204" pitchFamily="50" charset="-128"/>
                <a:ea typeface="Meiryo UI" panose="020B0604030504040204" pitchFamily="50" charset="-128"/>
              </a:rPr>
              <a:t>大阪・関西万博　来場者輸送具体方針（アクションプラン）第</a:t>
            </a:r>
            <a:r>
              <a:rPr lang="en-US" altLang="ja-JP" sz="800" kern="0" dirty="0">
                <a:solidFill>
                  <a:prstClr val="black"/>
                </a:solidFill>
                <a:latin typeface="Meiryo UI" panose="020B0604030504040204" pitchFamily="50" charset="-128"/>
                <a:ea typeface="Meiryo UI" panose="020B0604030504040204" pitchFamily="50" charset="-128"/>
              </a:rPr>
              <a:t>3</a:t>
            </a:r>
            <a:r>
              <a:rPr lang="ja-JP" altLang="en-US" sz="800" kern="0" dirty="0">
                <a:solidFill>
                  <a:prstClr val="black"/>
                </a:solidFill>
                <a:latin typeface="Meiryo UI" panose="020B0604030504040204" pitchFamily="50" charset="-128"/>
                <a:ea typeface="Meiryo UI" panose="020B0604030504040204" pitchFamily="50" charset="-128"/>
              </a:rPr>
              <a:t>版</a:t>
            </a:r>
          </a:p>
        </p:txBody>
      </p:sp>
      <p:pic>
        <p:nvPicPr>
          <p:cNvPr id="50" name="図 49">
            <a:extLst>
              <a:ext uri="{FF2B5EF4-FFF2-40B4-BE49-F238E27FC236}">
                <a16:creationId xmlns:a16="http://schemas.microsoft.com/office/drawing/2014/main" id="{5A6A9644-4502-4BC2-8E26-EF2D56DE486E}"/>
              </a:ext>
            </a:extLst>
          </p:cNvPr>
          <p:cNvPicPr>
            <a:picLocks/>
          </p:cNvPicPr>
          <p:nvPr/>
        </p:nvPicPr>
        <p:blipFill>
          <a:blip r:embed="rId4"/>
          <a:stretch>
            <a:fillRect/>
          </a:stretch>
        </p:blipFill>
        <p:spPr>
          <a:xfrm>
            <a:off x="5513744" y="2401396"/>
            <a:ext cx="3872382" cy="753199"/>
          </a:xfrm>
          <a:prstGeom prst="rect">
            <a:avLst/>
          </a:prstGeom>
        </p:spPr>
      </p:pic>
      <p:sp>
        <p:nvSpPr>
          <p:cNvPr id="21" name="テキスト ボックス 20">
            <a:extLst>
              <a:ext uri="{FF2B5EF4-FFF2-40B4-BE49-F238E27FC236}">
                <a16:creationId xmlns:a16="http://schemas.microsoft.com/office/drawing/2014/main" id="{143AA2BA-C54A-4A35-BFE0-77B8A6EF3772}"/>
              </a:ext>
            </a:extLst>
          </p:cNvPr>
          <p:cNvSpPr txBox="1"/>
          <p:nvPr/>
        </p:nvSpPr>
        <p:spPr>
          <a:xfrm>
            <a:off x="252318" y="519601"/>
            <a:ext cx="9360000" cy="576825"/>
          </a:xfrm>
          <a:prstGeom prst="rect">
            <a:avLst/>
          </a:prstGeom>
          <a:solidFill>
            <a:schemeClr val="accent1">
              <a:lumMod val="20000"/>
              <a:lumOff val="80000"/>
            </a:schemeClr>
          </a:solidFill>
          <a:ln w="25400" cmpd="sng">
            <a:noFill/>
            <a:prstDash val="solid"/>
          </a:ln>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年半後に開催される大阪・関西万博には、国内外から延べ</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約</a:t>
            </a:r>
            <a:r>
              <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2,820</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万人、ピーク時で１日あたり</a:t>
            </a:r>
            <a:r>
              <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22.7</a:t>
            </a:r>
            <a:r>
              <a:rPr lang="ja-JP" altLang="en-US" sz="1400" b="1" dirty="0">
                <a:latin typeface="Meiryo UI" panose="020B0604030504040204" pitchFamily="50" charset="-128"/>
                <a:ea typeface="Meiryo UI" panose="020B0604030504040204" pitchFamily="50" charset="-128"/>
              </a:rPr>
              <a:t>万人の</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来場が見込</a:t>
            </a:r>
            <a:endPar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　</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まれており、万博期間中の交通需要増大により、時間的・エリア的なタクシー不足が発生するおそれ。</a:t>
            </a:r>
          </a:p>
        </p:txBody>
      </p:sp>
      <p:sp>
        <p:nvSpPr>
          <p:cNvPr id="22" name="正方形/長方形 21">
            <a:extLst>
              <a:ext uri="{FF2B5EF4-FFF2-40B4-BE49-F238E27FC236}">
                <a16:creationId xmlns:a16="http://schemas.microsoft.com/office/drawing/2014/main" id="{DF500141-195B-43F4-9334-49202D9397BA}"/>
              </a:ext>
            </a:extLst>
          </p:cNvPr>
          <p:cNvSpPr/>
          <p:nvPr/>
        </p:nvSpPr>
        <p:spPr>
          <a:xfrm>
            <a:off x="6319878" y="2144295"/>
            <a:ext cx="2098651" cy="246221"/>
          </a:xfrm>
          <a:prstGeom prst="rect">
            <a:avLst/>
          </a:prstGeom>
          <a:noFill/>
        </p:spPr>
        <p:txBody>
          <a:bodyPr wrap="none" anchor="ctr" anchorCtr="0">
            <a:spAutoFit/>
          </a:bodyPr>
          <a:lstStyle/>
          <a:p>
            <a:pPr defTabSz="844083">
              <a:lnSpc>
                <a:spcPts val="1200"/>
              </a:lnSpc>
            </a:pPr>
            <a:r>
              <a:rPr kumimoji="1" lang="ja-JP" altLang="en-US" sz="1200" b="1" dirty="0">
                <a:solidFill>
                  <a:sysClr val="windowText" lastClr="000000"/>
                </a:solidFill>
                <a:latin typeface="Meiryo UI" panose="020B0604030504040204" pitchFamily="50" charset="-128"/>
                <a:ea typeface="Meiryo UI" panose="020B0604030504040204" pitchFamily="50" charset="-128"/>
              </a:rPr>
              <a:t>ピーク時来場者</a:t>
            </a:r>
            <a:r>
              <a:rPr kumimoji="1" lang="en-US" altLang="ja-JP" sz="1200" b="1" dirty="0">
                <a:solidFill>
                  <a:sysClr val="windowText" lastClr="000000"/>
                </a:solidFill>
                <a:latin typeface="Meiryo UI" panose="020B0604030504040204" pitchFamily="50" charset="-128"/>
                <a:ea typeface="Meiryo UI" panose="020B0604030504040204" pitchFamily="50" charset="-128"/>
              </a:rPr>
              <a:t>22.7</a:t>
            </a:r>
            <a:r>
              <a:rPr kumimoji="1" lang="ja-JP" altLang="en-US" sz="1200" b="1" dirty="0">
                <a:solidFill>
                  <a:sysClr val="windowText" lastClr="000000"/>
                </a:solidFill>
                <a:latin typeface="Meiryo UI" panose="020B0604030504040204" pitchFamily="50" charset="-128"/>
                <a:ea typeface="Meiryo UI" panose="020B0604030504040204" pitchFamily="50" charset="-128"/>
              </a:rPr>
              <a:t>万人</a:t>
            </a:r>
            <a:r>
              <a:rPr kumimoji="1" lang="en-US" altLang="ja-JP" sz="1200" b="1" dirty="0">
                <a:solidFill>
                  <a:sysClr val="windowText" lastClr="000000"/>
                </a:solidFill>
                <a:latin typeface="Meiryo UI" panose="020B0604030504040204" pitchFamily="50" charset="-128"/>
                <a:ea typeface="Meiryo UI" panose="020B0604030504040204" pitchFamily="50" charset="-128"/>
              </a:rPr>
              <a:t>/</a:t>
            </a:r>
            <a:r>
              <a:rPr kumimoji="1" lang="ja-JP" altLang="en-US" sz="1200" b="1" dirty="0">
                <a:solidFill>
                  <a:sysClr val="windowText" lastClr="000000"/>
                </a:solidFill>
                <a:latin typeface="Meiryo UI" panose="020B0604030504040204" pitchFamily="50" charset="-128"/>
                <a:ea typeface="Meiryo UI" panose="020B0604030504040204" pitchFamily="50" charset="-128"/>
              </a:rPr>
              <a:t>日</a:t>
            </a:r>
          </a:p>
        </p:txBody>
      </p:sp>
      <p:sp>
        <p:nvSpPr>
          <p:cNvPr id="23" name="正方形/長方形 22">
            <a:extLst>
              <a:ext uri="{FF2B5EF4-FFF2-40B4-BE49-F238E27FC236}">
                <a16:creationId xmlns:a16="http://schemas.microsoft.com/office/drawing/2014/main" id="{5CA3BE85-C941-4073-B37E-235FCD6BD6BB}"/>
              </a:ext>
            </a:extLst>
          </p:cNvPr>
          <p:cNvSpPr/>
          <p:nvPr/>
        </p:nvSpPr>
        <p:spPr>
          <a:xfrm>
            <a:off x="5414803" y="1690642"/>
            <a:ext cx="2326278" cy="246221"/>
          </a:xfrm>
          <a:prstGeom prst="rect">
            <a:avLst/>
          </a:prstGeom>
          <a:noFill/>
        </p:spPr>
        <p:txBody>
          <a:bodyPr wrap="none" anchor="ctr" anchorCtr="0">
            <a:spAutoFit/>
          </a:bodyPr>
          <a:lstStyle/>
          <a:p>
            <a:pPr defTabSz="844083">
              <a:lnSpc>
                <a:spcPts val="1200"/>
              </a:lnSpc>
            </a:pPr>
            <a:r>
              <a:rPr kumimoji="1" lang="en-US" altLang="ja-JP" sz="1200" b="1" dirty="0">
                <a:solidFill>
                  <a:sysClr val="windowText" lastClr="000000"/>
                </a:solidFill>
                <a:latin typeface="Meiryo UI" panose="020B0604030504040204" pitchFamily="50" charset="-128"/>
                <a:ea typeface="Meiryo UI" panose="020B0604030504040204" pitchFamily="50" charset="-128"/>
              </a:rPr>
              <a:t>【</a:t>
            </a:r>
            <a:r>
              <a:rPr kumimoji="1" lang="ja-JP" altLang="en-US" sz="1200" b="1" dirty="0">
                <a:solidFill>
                  <a:sysClr val="windowText" lastClr="000000"/>
                </a:solidFill>
                <a:latin typeface="Meiryo UI" panose="020B0604030504040204" pitchFamily="50" charset="-128"/>
                <a:ea typeface="Meiryo UI" panose="020B0604030504040204" pitchFamily="50" charset="-128"/>
              </a:rPr>
              <a:t>万博来場者の輸送機関別内訳</a:t>
            </a:r>
            <a:r>
              <a:rPr kumimoji="1" lang="en-US" altLang="ja-JP" sz="1200" b="1" dirty="0">
                <a:solidFill>
                  <a:sysClr val="windowText" lastClr="000000"/>
                </a:solidFill>
                <a:latin typeface="Meiryo UI" panose="020B0604030504040204" pitchFamily="50" charset="-128"/>
                <a:ea typeface="Meiryo UI" panose="020B0604030504040204" pitchFamily="50" charset="-128"/>
              </a:rPr>
              <a:t>】</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p:txBody>
      </p:sp>
      <p:sp>
        <p:nvSpPr>
          <p:cNvPr id="3" name="右中かっこ 2">
            <a:extLst>
              <a:ext uri="{FF2B5EF4-FFF2-40B4-BE49-F238E27FC236}">
                <a16:creationId xmlns:a16="http://schemas.microsoft.com/office/drawing/2014/main" id="{5C750314-6B73-463A-8479-9AF1D7676C73}"/>
              </a:ext>
            </a:extLst>
          </p:cNvPr>
          <p:cNvSpPr/>
          <p:nvPr/>
        </p:nvSpPr>
        <p:spPr>
          <a:xfrm rot="5400000">
            <a:off x="7957284" y="1963323"/>
            <a:ext cx="135829" cy="27218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A4985EE-AC70-46EC-AACA-37EAA5809EF8}"/>
              </a:ext>
            </a:extLst>
          </p:cNvPr>
          <p:cNvSpPr/>
          <p:nvPr/>
        </p:nvSpPr>
        <p:spPr>
          <a:xfrm>
            <a:off x="6664271" y="3424058"/>
            <a:ext cx="2863284" cy="230641"/>
          </a:xfrm>
          <a:prstGeom prst="rect">
            <a:avLst/>
          </a:prstGeom>
          <a:noFill/>
        </p:spPr>
        <p:txBody>
          <a:bodyPr wrap="none" anchor="ctr" anchorCtr="0">
            <a:spAutoFit/>
          </a:bodyPr>
          <a:lstStyle/>
          <a:p>
            <a:pPr defTabSz="844083">
              <a:lnSpc>
                <a:spcPts val="1200"/>
              </a:lnSpc>
            </a:pPr>
            <a:r>
              <a:rPr kumimoji="1" lang="ja-JP" altLang="en-US" sz="900" dirty="0">
                <a:solidFill>
                  <a:schemeClr val="accent1">
                    <a:lumMod val="75000"/>
                  </a:schemeClr>
                </a:solidFill>
                <a:latin typeface="Meiryo UI" panose="020B0604030504040204" pitchFamily="50" charset="-128"/>
                <a:ea typeface="Meiryo UI" panose="020B0604030504040204" pitchFamily="50" charset="-128"/>
              </a:rPr>
              <a:t>このうちの一部がタクシーを利用して府域を周遊する可能性</a:t>
            </a:r>
          </a:p>
        </p:txBody>
      </p:sp>
      <p:sp>
        <p:nvSpPr>
          <p:cNvPr id="33" name="角丸四角形 20">
            <a:extLst>
              <a:ext uri="{FF2B5EF4-FFF2-40B4-BE49-F238E27FC236}">
                <a16:creationId xmlns:a16="http://schemas.microsoft.com/office/drawing/2014/main" id="{98D26F5F-D797-4C9C-81F8-8087EF9948A0}"/>
              </a:ext>
            </a:extLst>
          </p:cNvPr>
          <p:cNvSpPr/>
          <p:nvPr/>
        </p:nvSpPr>
        <p:spPr>
          <a:xfrm>
            <a:off x="249646" y="1265048"/>
            <a:ext cx="1739422" cy="280928"/>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lIns="72000" rIns="72000" anchor="ctr" anchorCtr="1">
            <a:spAutoFit/>
          </a:bodyPr>
          <a:lstStyle/>
          <a:p>
            <a:pPr algn="ctr" defTabSz="422041"/>
            <a:r>
              <a:rPr lang="ja-JP" altLang="en-US" sz="1050" b="1" dirty="0">
                <a:solidFill>
                  <a:prstClr val="white"/>
                </a:solidFill>
                <a:latin typeface="Meiryo UI" panose="020B0604030504040204" pitchFamily="50" charset="-128"/>
                <a:ea typeface="Meiryo UI" panose="020B0604030504040204" pitchFamily="50" charset="-128"/>
              </a:rPr>
              <a:t>万博来場者数と方面別内訳</a:t>
            </a:r>
            <a:endParaRPr lang="en-US" altLang="ja-JP" sz="1050" b="1" dirty="0">
              <a:solidFill>
                <a:prstClr val="white"/>
              </a:solidFill>
              <a:latin typeface="Meiryo UI" panose="020B0604030504040204" pitchFamily="50" charset="-128"/>
              <a:ea typeface="Meiryo UI" panose="020B0604030504040204" pitchFamily="50" charset="-128"/>
            </a:endParaRPr>
          </a:p>
        </p:txBody>
      </p:sp>
      <p:sp>
        <p:nvSpPr>
          <p:cNvPr id="34" name="角丸四角形 20">
            <a:extLst>
              <a:ext uri="{FF2B5EF4-FFF2-40B4-BE49-F238E27FC236}">
                <a16:creationId xmlns:a16="http://schemas.microsoft.com/office/drawing/2014/main" id="{3700641F-4DA0-4271-8794-8144BF076C83}"/>
              </a:ext>
            </a:extLst>
          </p:cNvPr>
          <p:cNvSpPr/>
          <p:nvPr/>
        </p:nvSpPr>
        <p:spPr>
          <a:xfrm>
            <a:off x="5285756" y="1286155"/>
            <a:ext cx="2715382" cy="280928"/>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lIns="72000" rIns="72000" anchor="ctr" anchorCtr="1">
            <a:spAutoFit/>
          </a:bodyPr>
          <a:lstStyle/>
          <a:p>
            <a:pPr algn="ctr" defTabSz="422041"/>
            <a:r>
              <a:rPr lang="ja-JP" altLang="en-US" sz="1050" b="1" dirty="0">
                <a:solidFill>
                  <a:prstClr val="white"/>
                </a:solidFill>
                <a:latin typeface="Meiryo UI" panose="020B0604030504040204" pitchFamily="50" charset="-128"/>
                <a:ea typeface="Meiryo UI" panose="020B0604030504040204" pitchFamily="50" charset="-128"/>
              </a:rPr>
              <a:t>万博時のタクシー需要（大阪府域）の見通し</a:t>
            </a:r>
            <a:endParaRPr lang="en-US" altLang="ja-JP" sz="1050" b="1" dirty="0">
              <a:solidFill>
                <a:prstClr val="white"/>
              </a:solidFill>
              <a:latin typeface="Meiryo UI" panose="020B0604030504040204" pitchFamily="50" charset="-128"/>
              <a:ea typeface="Meiryo UI" panose="020B0604030504040204" pitchFamily="50" charset="-128"/>
            </a:endParaRPr>
          </a:p>
        </p:txBody>
      </p:sp>
      <p:sp>
        <p:nvSpPr>
          <p:cNvPr id="35" name="二等辺三角形 34">
            <a:extLst>
              <a:ext uri="{FF2B5EF4-FFF2-40B4-BE49-F238E27FC236}">
                <a16:creationId xmlns:a16="http://schemas.microsoft.com/office/drawing/2014/main" id="{E10B9F9A-4D30-44FB-973D-EC1C144016EF}"/>
              </a:ext>
            </a:extLst>
          </p:cNvPr>
          <p:cNvSpPr/>
          <p:nvPr/>
        </p:nvSpPr>
        <p:spPr>
          <a:xfrm rot="10800000">
            <a:off x="6622186" y="3827899"/>
            <a:ext cx="1444856" cy="1979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3E277D91-449F-413E-A644-CAA6CE914BBD}"/>
              </a:ext>
            </a:extLst>
          </p:cNvPr>
          <p:cNvSpPr/>
          <p:nvPr/>
        </p:nvSpPr>
        <p:spPr>
          <a:xfrm>
            <a:off x="5550184" y="4864666"/>
            <a:ext cx="3977371" cy="291490"/>
          </a:xfrm>
          <a:prstGeom prst="rect">
            <a:avLst/>
          </a:prstGeom>
          <a:noFill/>
        </p:spPr>
        <p:txBody>
          <a:bodyPr wrap="square">
            <a:spAutoFit/>
          </a:bodyPr>
          <a:lstStyle/>
          <a:p>
            <a:pPr defTabSz="844083">
              <a:lnSpc>
                <a:spcPts val="1700"/>
              </a:lnSpc>
            </a:pPr>
            <a:r>
              <a:rPr kumimoji="1" lang="ja-JP" altLang="en-US" sz="1200" b="1" dirty="0">
                <a:solidFill>
                  <a:sysClr val="windowText" lastClr="000000"/>
                </a:solidFill>
                <a:latin typeface="Meiryo UI" panose="020B0604030504040204" pitchFamily="50" charset="-128"/>
                <a:ea typeface="Meiryo UI" panose="020B0604030504040204" pitchFamily="50" charset="-128"/>
              </a:rPr>
              <a:t>車両１台・１日あたりの輸送人口に置き換えた場合</a:t>
            </a:r>
          </a:p>
        </p:txBody>
      </p:sp>
      <p:sp>
        <p:nvSpPr>
          <p:cNvPr id="37" name="正方形/長方形 36">
            <a:extLst>
              <a:ext uri="{FF2B5EF4-FFF2-40B4-BE49-F238E27FC236}">
                <a16:creationId xmlns:a16="http://schemas.microsoft.com/office/drawing/2014/main" id="{E1301DEE-ABCE-482B-B53C-DD201B387180}"/>
              </a:ext>
            </a:extLst>
          </p:cNvPr>
          <p:cNvSpPr/>
          <p:nvPr/>
        </p:nvSpPr>
        <p:spPr>
          <a:xfrm>
            <a:off x="5899670" y="5160450"/>
            <a:ext cx="3100529" cy="531940"/>
          </a:xfrm>
          <a:prstGeom prst="rect">
            <a:avLst/>
          </a:prstGeom>
          <a:noFill/>
        </p:spPr>
        <p:txBody>
          <a:bodyPr wrap="square">
            <a:spAutoFit/>
          </a:bodyPr>
          <a:lstStyle/>
          <a:p>
            <a:pPr defTabSz="844083">
              <a:lnSpc>
                <a:spcPts val="1800"/>
              </a:lnSpc>
            </a:pPr>
            <a:r>
              <a:rPr kumimoji="1" lang="ja-JP" altLang="en-US" sz="1400" b="1" dirty="0">
                <a:solidFill>
                  <a:sysClr val="windowText" lastClr="000000"/>
                </a:solidFill>
                <a:latin typeface="Meiryo UI" panose="020B0604030504040204" pitchFamily="50" charset="-128"/>
                <a:ea typeface="Meiryo UI" panose="020B0604030504040204" pitchFamily="50" charset="-128"/>
              </a:rPr>
              <a:t>・大阪府域　乗客</a:t>
            </a:r>
            <a:r>
              <a:rPr kumimoji="1" lang="en-US" altLang="ja-JP" sz="1400" b="1" dirty="0">
                <a:solidFill>
                  <a:sysClr val="windowText" lastClr="000000"/>
                </a:solidFill>
                <a:latin typeface="Meiryo UI" panose="020B0604030504040204" pitchFamily="50" charset="-128"/>
                <a:ea typeface="Meiryo UI" panose="020B0604030504040204" pitchFamily="50" charset="-128"/>
              </a:rPr>
              <a:t>5.6</a:t>
            </a:r>
            <a:r>
              <a:rPr kumimoji="1" lang="ja-JP" altLang="en-US" sz="1400" b="1" dirty="0">
                <a:solidFill>
                  <a:sysClr val="windowText" lastClr="000000"/>
                </a:solidFill>
                <a:latin typeface="Meiryo UI" panose="020B0604030504040204" pitchFamily="50" charset="-128"/>
                <a:ea typeface="Meiryo UI" panose="020B0604030504040204" pitchFamily="50" charset="-128"/>
              </a:rPr>
              <a:t>人（約</a:t>
            </a:r>
            <a:r>
              <a:rPr kumimoji="1" lang="en-US" altLang="ja-JP" sz="1400" b="1" dirty="0">
                <a:solidFill>
                  <a:sysClr val="windowText" lastClr="000000"/>
                </a:solidFill>
                <a:latin typeface="Meiryo UI" panose="020B0604030504040204" pitchFamily="50" charset="-128"/>
                <a:ea typeface="Meiryo UI" panose="020B0604030504040204" pitchFamily="50" charset="-128"/>
              </a:rPr>
              <a:t>20</a:t>
            </a:r>
            <a:r>
              <a:rPr kumimoji="1" lang="ja-JP" altLang="en-US" sz="1400" b="1" dirty="0">
                <a:solidFill>
                  <a:sysClr val="windowText" lastClr="000000"/>
                </a:solidFill>
                <a:latin typeface="Meiryo UI" panose="020B0604030504040204" pitchFamily="50" charset="-128"/>
                <a:ea typeface="Meiryo UI" panose="020B0604030504040204" pitchFamily="50" charset="-128"/>
              </a:rPr>
              <a:t>％）増</a:t>
            </a:r>
            <a:endParaRPr kumimoji="1" lang="en-US" altLang="ja-JP" sz="1400" b="1" dirty="0">
              <a:solidFill>
                <a:sysClr val="windowText" lastClr="000000"/>
              </a:solidFill>
              <a:latin typeface="Meiryo UI" panose="020B0604030504040204" pitchFamily="50" charset="-128"/>
              <a:ea typeface="Meiryo UI" panose="020B0604030504040204" pitchFamily="50" charset="-128"/>
            </a:endParaRPr>
          </a:p>
          <a:p>
            <a:pPr defTabSz="844083">
              <a:lnSpc>
                <a:spcPts val="1800"/>
              </a:lnSpc>
            </a:pPr>
            <a:r>
              <a:rPr kumimoji="1" lang="ja-JP" altLang="en-US" sz="1400" b="1" dirty="0">
                <a:solidFill>
                  <a:sysClr val="windowText" lastClr="000000"/>
                </a:solidFill>
                <a:latin typeface="Meiryo UI" panose="020B0604030504040204" pitchFamily="50" charset="-128"/>
                <a:ea typeface="Meiryo UI" panose="020B0604030504040204" pitchFamily="50" charset="-128"/>
              </a:rPr>
              <a:t>・大阪市域　乗客</a:t>
            </a:r>
            <a:r>
              <a:rPr kumimoji="1" lang="en-US" altLang="ja-JP" sz="1400" b="1" dirty="0">
                <a:solidFill>
                  <a:sysClr val="windowText" lastClr="000000"/>
                </a:solidFill>
                <a:latin typeface="Meiryo UI" panose="020B0604030504040204" pitchFamily="50" charset="-128"/>
                <a:ea typeface="Meiryo UI" panose="020B0604030504040204" pitchFamily="50" charset="-128"/>
              </a:rPr>
              <a:t>6.3</a:t>
            </a:r>
            <a:r>
              <a:rPr kumimoji="1" lang="ja-JP" altLang="en-US" sz="1400" b="1" dirty="0">
                <a:solidFill>
                  <a:sysClr val="windowText" lastClr="000000"/>
                </a:solidFill>
                <a:latin typeface="Meiryo UI" panose="020B0604030504040204" pitchFamily="50" charset="-128"/>
                <a:ea typeface="Meiryo UI" panose="020B0604030504040204" pitchFamily="50" charset="-128"/>
              </a:rPr>
              <a:t>人（約</a:t>
            </a:r>
            <a:r>
              <a:rPr kumimoji="1" lang="en-US" altLang="ja-JP" sz="1400" b="1" dirty="0">
                <a:solidFill>
                  <a:sysClr val="windowText" lastClr="000000"/>
                </a:solidFill>
                <a:latin typeface="Meiryo UI" panose="020B0604030504040204" pitchFamily="50" charset="-128"/>
                <a:ea typeface="Meiryo UI" panose="020B0604030504040204" pitchFamily="50" charset="-128"/>
              </a:rPr>
              <a:t>25</a:t>
            </a:r>
            <a:r>
              <a:rPr kumimoji="1" lang="ja-JP" altLang="en-US" sz="1400" b="1" dirty="0">
                <a:solidFill>
                  <a:sysClr val="windowText" lastClr="000000"/>
                </a:solidFill>
                <a:latin typeface="Meiryo UI" panose="020B0604030504040204" pitchFamily="50" charset="-128"/>
                <a:ea typeface="Meiryo UI" panose="020B0604030504040204" pitchFamily="50" charset="-128"/>
              </a:rPr>
              <a:t>％）増</a:t>
            </a:r>
          </a:p>
        </p:txBody>
      </p:sp>
      <p:sp>
        <p:nvSpPr>
          <p:cNvPr id="38" name="四角形: 角を丸くする 37">
            <a:extLst>
              <a:ext uri="{FF2B5EF4-FFF2-40B4-BE49-F238E27FC236}">
                <a16:creationId xmlns:a16="http://schemas.microsoft.com/office/drawing/2014/main" id="{98495067-3044-4C11-B5BE-F65EB8846C55}"/>
              </a:ext>
            </a:extLst>
          </p:cNvPr>
          <p:cNvSpPr/>
          <p:nvPr/>
        </p:nvSpPr>
        <p:spPr>
          <a:xfrm>
            <a:off x="8995724" y="3938535"/>
            <a:ext cx="451664" cy="4086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PT</a:t>
            </a:r>
          </a:p>
          <a:p>
            <a:pPr algn="ctr"/>
            <a:r>
              <a:rPr kumimoji="1" lang="ja-JP" altLang="en-US" sz="900" b="1" dirty="0">
                <a:solidFill>
                  <a:schemeClr val="tx1"/>
                </a:solidFill>
                <a:latin typeface="Meiryo UI" panose="020B0604030504040204" pitchFamily="50" charset="-128"/>
                <a:ea typeface="Meiryo UI" panose="020B0604030504040204" pitchFamily="50" charset="-128"/>
              </a:rPr>
              <a:t>試算</a:t>
            </a:r>
          </a:p>
        </p:txBody>
      </p:sp>
      <p:sp>
        <p:nvSpPr>
          <p:cNvPr id="24" name="角丸四角形 127">
            <a:extLst>
              <a:ext uri="{FF2B5EF4-FFF2-40B4-BE49-F238E27FC236}">
                <a16:creationId xmlns:a16="http://schemas.microsoft.com/office/drawing/2014/main" id="{1CC6316B-C58A-4B31-A06D-E38A49A2E1AB}"/>
              </a:ext>
            </a:extLst>
          </p:cNvPr>
          <p:cNvSpPr/>
          <p:nvPr/>
        </p:nvSpPr>
        <p:spPr>
          <a:xfrm>
            <a:off x="8684423" y="4685928"/>
            <a:ext cx="897650" cy="2592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defRPr/>
            </a:pPr>
            <a:r>
              <a:rPr lang="ja-JP" altLang="en-US" sz="1050" b="1" dirty="0">
                <a:solidFill>
                  <a:schemeClr val="tx1"/>
                </a:solidFill>
                <a:latin typeface="メイリオ" panose="020B0604030504040204" pitchFamily="50" charset="-128"/>
                <a:ea typeface="メイリオ" panose="020B0604030504040204" pitchFamily="50" charset="-128"/>
              </a:rPr>
              <a:t>（延べ人数）</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95178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3A2D26DD-BF76-F7D0-DE6B-1E91A0BBDAA5}"/>
              </a:ext>
            </a:extLst>
          </p:cNvPr>
          <p:cNvSpPr>
            <a:spLocks noGrp="1"/>
          </p:cNvSpPr>
          <p:nvPr>
            <p:ph type="sldNum" sz="quarter" idx="12"/>
          </p:nvPr>
        </p:nvSpPr>
        <p:spPr>
          <a:xfrm>
            <a:off x="9336868" y="35384"/>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15</a:t>
            </a:fld>
            <a:endParaRPr kumimoji="1" lang="ja-JP" altLang="en-US" sz="1500" dirty="0">
              <a:solidFill>
                <a:prstClr val="black"/>
              </a:solidFill>
              <a:latin typeface="Calibri" panose="020F0502020204030204"/>
              <a:ea typeface="メイリオ" panose="020B0604030504040204" pitchFamily="50" charset="-128"/>
            </a:endParaRPr>
          </a:p>
        </p:txBody>
      </p:sp>
      <p:cxnSp>
        <p:nvCxnSpPr>
          <p:cNvPr id="26" name="直線コネクタ 25">
            <a:extLst>
              <a:ext uri="{FF2B5EF4-FFF2-40B4-BE49-F238E27FC236}">
                <a16:creationId xmlns:a16="http://schemas.microsoft.com/office/drawing/2014/main" id="{0A3CF9A2-60E9-488F-855A-8F083F105445}"/>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D5B6ED5F-80AF-4E88-A453-A7B000744CDE}"/>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インバウンドによるタクシー需要</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CA89A504-90A4-47F9-AA07-BCAC7F823E1A}"/>
              </a:ext>
            </a:extLst>
          </p:cNvPr>
          <p:cNvSpPr txBox="1"/>
          <p:nvPr/>
        </p:nvSpPr>
        <p:spPr>
          <a:xfrm>
            <a:off x="2230560" y="6213772"/>
            <a:ext cx="2366353" cy="461665"/>
          </a:xfrm>
          <a:prstGeom prst="rect">
            <a:avLst/>
          </a:prstGeom>
          <a:noFill/>
        </p:spPr>
        <p:txBody>
          <a:bodyPr wrap="none" anchor="ctr" anchorCtr="0">
            <a:spAutoFit/>
          </a:bodyPr>
          <a:lstStyle/>
          <a:p>
            <a:r>
              <a:rPr lang="en-US" altLang="ja-JP" sz="800" dirty="0">
                <a:solidFill>
                  <a:prstClr val="black"/>
                </a:solidFill>
                <a:latin typeface="Calibri" panose="020F0502020204030204"/>
                <a:ea typeface="メイリオ" panose="020B0604030504040204" pitchFamily="50" charset="-128"/>
              </a:rPr>
              <a:t>【</a:t>
            </a:r>
            <a:r>
              <a:rPr lang="ja-JP" altLang="en-US" sz="800" dirty="0">
                <a:solidFill>
                  <a:prstClr val="black"/>
                </a:solidFill>
                <a:latin typeface="Calibri" panose="020F0502020204030204"/>
                <a:ea typeface="メイリオ" panose="020B0604030504040204" pitchFamily="50" charset="-128"/>
              </a:rPr>
              <a:t>出典</a:t>
            </a:r>
            <a:r>
              <a:rPr lang="en-US" altLang="ja-JP" sz="800" dirty="0">
                <a:solidFill>
                  <a:prstClr val="black"/>
                </a:solidFill>
                <a:latin typeface="Calibri" panose="020F0502020204030204"/>
                <a:ea typeface="メイリオ" panose="020B0604030504040204" pitchFamily="50" charset="-128"/>
              </a:rPr>
              <a:t>】2022</a:t>
            </a:r>
            <a:r>
              <a:rPr lang="ja-JP" altLang="en-US" sz="800" dirty="0">
                <a:solidFill>
                  <a:prstClr val="black"/>
                </a:solidFill>
                <a:latin typeface="Calibri" panose="020F0502020204030204"/>
                <a:ea typeface="メイリオ" panose="020B0604030504040204" pitchFamily="50" charset="-128"/>
              </a:rPr>
              <a:t>年まで</a:t>
            </a:r>
            <a:r>
              <a:rPr lang="en-US" altLang="ja-JP" sz="800" dirty="0">
                <a:solidFill>
                  <a:prstClr val="black"/>
                </a:solidFill>
                <a:latin typeface="Calibri" panose="020F0502020204030204"/>
                <a:ea typeface="メイリオ" panose="020B0604030504040204" pitchFamily="50" charset="-128"/>
              </a:rPr>
              <a:t>:</a:t>
            </a:r>
            <a:r>
              <a:rPr lang="ja-JP" altLang="en-US" sz="800" dirty="0">
                <a:solidFill>
                  <a:prstClr val="black"/>
                </a:solidFill>
                <a:latin typeface="Calibri" panose="020F0502020204030204"/>
                <a:ea typeface="メイリオ" panose="020B0604030504040204" pitchFamily="50" charset="-128"/>
              </a:rPr>
              <a:t>日本政府観光局の発表資料</a:t>
            </a:r>
            <a:endParaRPr lang="en-US" altLang="ja-JP" sz="800" dirty="0">
              <a:solidFill>
                <a:prstClr val="black"/>
              </a:solidFill>
              <a:latin typeface="Calibri" panose="020F0502020204030204"/>
              <a:ea typeface="メイリオ" panose="020B0604030504040204" pitchFamily="50" charset="-128"/>
            </a:endParaRPr>
          </a:p>
          <a:p>
            <a:r>
              <a:rPr lang="ja-JP" altLang="en-US" sz="800" dirty="0">
                <a:solidFill>
                  <a:prstClr val="black"/>
                </a:solidFill>
                <a:latin typeface="Calibri" panose="020F0502020204030204"/>
                <a:ea typeface="メイリオ" panose="020B0604030504040204" pitchFamily="50" charset="-128"/>
              </a:rPr>
              <a:t>　　　　</a:t>
            </a:r>
            <a:r>
              <a:rPr lang="en-US" altLang="ja-JP" sz="800" dirty="0">
                <a:solidFill>
                  <a:prstClr val="black"/>
                </a:solidFill>
                <a:latin typeface="Calibri" panose="020F0502020204030204"/>
                <a:ea typeface="メイリオ" panose="020B0604030504040204" pitchFamily="50" charset="-128"/>
              </a:rPr>
              <a:t>2023</a:t>
            </a:r>
            <a:r>
              <a:rPr lang="ja-JP" altLang="en-US" sz="800" dirty="0">
                <a:solidFill>
                  <a:prstClr val="black"/>
                </a:solidFill>
                <a:latin typeface="Calibri" panose="020F0502020204030204"/>
                <a:ea typeface="メイリオ" panose="020B0604030504040204" pitchFamily="50" charset="-128"/>
              </a:rPr>
              <a:t>年</a:t>
            </a:r>
            <a:r>
              <a:rPr lang="en-US" altLang="ja-JP" sz="800" dirty="0">
                <a:solidFill>
                  <a:prstClr val="black"/>
                </a:solidFill>
                <a:latin typeface="Calibri" panose="020F0502020204030204"/>
                <a:ea typeface="メイリオ" panose="020B0604030504040204" pitchFamily="50" charset="-128"/>
              </a:rPr>
              <a:t>:6</a:t>
            </a:r>
            <a:r>
              <a:rPr lang="ja-JP" altLang="en-US" sz="800" dirty="0">
                <a:solidFill>
                  <a:prstClr val="black"/>
                </a:solidFill>
                <a:latin typeface="Calibri" panose="020F0502020204030204"/>
                <a:ea typeface="メイリオ" panose="020B0604030504040204" pitchFamily="50" charset="-128"/>
              </a:rPr>
              <a:t>月</a:t>
            </a:r>
            <a:r>
              <a:rPr lang="en-US" altLang="ja-JP" sz="800" dirty="0">
                <a:solidFill>
                  <a:prstClr val="black"/>
                </a:solidFill>
                <a:latin typeface="Calibri" panose="020F0502020204030204"/>
                <a:ea typeface="メイリオ" panose="020B0604030504040204" pitchFamily="50" charset="-128"/>
              </a:rPr>
              <a:t>10</a:t>
            </a:r>
            <a:r>
              <a:rPr lang="ja-JP" altLang="en-US" sz="800" dirty="0">
                <a:solidFill>
                  <a:prstClr val="black"/>
                </a:solidFill>
                <a:latin typeface="Calibri" panose="020F0502020204030204"/>
                <a:ea typeface="メイリオ" panose="020B0604030504040204" pitchFamily="50" charset="-128"/>
              </a:rPr>
              <a:t>日配信の共同通信記事</a:t>
            </a:r>
            <a:endParaRPr lang="en-US" altLang="ja-JP" sz="800" dirty="0">
              <a:solidFill>
                <a:prstClr val="black"/>
              </a:solidFill>
              <a:latin typeface="Calibri" panose="020F0502020204030204"/>
              <a:ea typeface="メイリオ" panose="020B0604030504040204" pitchFamily="50" charset="-128"/>
            </a:endParaRPr>
          </a:p>
          <a:p>
            <a:r>
              <a:rPr lang="ja-JP" altLang="en-US" sz="800" dirty="0">
                <a:solidFill>
                  <a:prstClr val="black"/>
                </a:solidFill>
                <a:latin typeface="Calibri" panose="020F0502020204030204"/>
                <a:ea typeface="メイリオ" panose="020B0604030504040204" pitchFamily="50" charset="-128"/>
              </a:rPr>
              <a:t>　　　　</a:t>
            </a:r>
            <a:r>
              <a:rPr lang="en-US" altLang="ja-JP" sz="800" dirty="0">
                <a:solidFill>
                  <a:prstClr val="black"/>
                </a:solidFill>
                <a:latin typeface="Calibri" panose="020F0502020204030204"/>
                <a:ea typeface="メイリオ" panose="020B0604030504040204" pitchFamily="50" charset="-128"/>
              </a:rPr>
              <a:t>2030</a:t>
            </a:r>
            <a:r>
              <a:rPr lang="ja-JP" altLang="en-US" sz="800" dirty="0">
                <a:solidFill>
                  <a:prstClr val="black"/>
                </a:solidFill>
                <a:latin typeface="Calibri" panose="020F0502020204030204"/>
                <a:ea typeface="メイリオ" panose="020B0604030504040204" pitchFamily="50" charset="-128"/>
              </a:rPr>
              <a:t>年</a:t>
            </a:r>
            <a:r>
              <a:rPr lang="en-US" altLang="ja-JP" sz="800" dirty="0">
                <a:solidFill>
                  <a:prstClr val="black"/>
                </a:solidFill>
                <a:latin typeface="Calibri" panose="020F0502020204030204"/>
                <a:ea typeface="メイリオ" panose="020B0604030504040204" pitchFamily="50" charset="-128"/>
              </a:rPr>
              <a:t>:</a:t>
            </a:r>
            <a:r>
              <a:rPr lang="ja-JP" altLang="en-US" sz="800" dirty="0">
                <a:solidFill>
                  <a:prstClr val="black"/>
                </a:solidFill>
                <a:latin typeface="Calibri" panose="020F0502020204030204"/>
                <a:ea typeface="メイリオ" panose="020B0604030504040204" pitchFamily="50" charset="-128"/>
              </a:rPr>
              <a:t>政府目標値</a:t>
            </a:r>
          </a:p>
        </p:txBody>
      </p:sp>
      <p:sp>
        <p:nvSpPr>
          <p:cNvPr id="55" name="テキスト ボックス 54">
            <a:extLst>
              <a:ext uri="{FF2B5EF4-FFF2-40B4-BE49-F238E27FC236}">
                <a16:creationId xmlns:a16="http://schemas.microsoft.com/office/drawing/2014/main" id="{29654FC6-D6DE-4B64-BD7F-3B9C9E8D1078}"/>
              </a:ext>
            </a:extLst>
          </p:cNvPr>
          <p:cNvSpPr txBox="1"/>
          <p:nvPr/>
        </p:nvSpPr>
        <p:spPr>
          <a:xfrm>
            <a:off x="5657086" y="6298270"/>
            <a:ext cx="4009431" cy="338554"/>
          </a:xfrm>
          <a:prstGeom prst="rect">
            <a:avLst/>
          </a:prstGeom>
          <a:noFill/>
        </p:spPr>
        <p:txBody>
          <a:bodyPr wrap="none" anchor="ctr" anchorCtr="0">
            <a:spAutoFit/>
          </a:bodyPr>
          <a:lstStyle/>
          <a:p>
            <a:r>
              <a:rPr lang="en-US" altLang="ja-JP" sz="800" dirty="0">
                <a:latin typeface="メイリオ" panose="020B0604030504040204" pitchFamily="50" charset="-128"/>
                <a:ea typeface="メイリオ" panose="020B0604030504040204" pitchFamily="50" charset="-128"/>
              </a:rPr>
              <a:t>※2030</a:t>
            </a:r>
            <a:r>
              <a:rPr lang="ja-JP" altLang="en-US" sz="800" dirty="0">
                <a:latin typeface="メイリオ" panose="020B0604030504040204" pitchFamily="50" charset="-128"/>
                <a:ea typeface="メイリオ" panose="020B0604030504040204" pitchFamily="50" charset="-128"/>
              </a:rPr>
              <a:t>年政府の訪日外国人旅行者数の目標を元に大阪観光局発表値等より試算</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前提条件：来阪外国人旅行者割合</a:t>
            </a:r>
            <a:r>
              <a:rPr lang="en-US" altLang="ja-JP" sz="800" dirty="0">
                <a:latin typeface="メイリオ" panose="020B0604030504040204" pitchFamily="50" charset="-128"/>
                <a:ea typeface="メイリオ" panose="020B0604030504040204" pitchFamily="50" charset="-128"/>
              </a:rPr>
              <a:t>39</a:t>
            </a:r>
            <a:r>
              <a:rPr lang="ja-JP" altLang="en-US" sz="800" dirty="0">
                <a:latin typeface="メイリオ" panose="020B0604030504040204" pitchFamily="50" charset="-128"/>
                <a:ea typeface="メイリオ" panose="020B0604030504040204" pitchFamily="50" charset="-128"/>
              </a:rPr>
              <a:t>％、タクシー利用率</a:t>
            </a:r>
            <a:r>
              <a:rPr lang="en-US" altLang="ja-JP" sz="800" dirty="0">
                <a:latin typeface="メイリオ" panose="020B0604030504040204" pitchFamily="50" charset="-128"/>
                <a:ea typeface="メイリオ" panose="020B0604030504040204" pitchFamily="50" charset="-128"/>
              </a:rPr>
              <a:t>25%</a:t>
            </a:r>
            <a:r>
              <a:rPr lang="ja-JP" altLang="en-US" sz="800" dirty="0">
                <a:latin typeface="メイリオ" panose="020B0604030504040204" pitchFamily="50" charset="-128"/>
                <a:ea typeface="メイリオ" panose="020B0604030504040204" pitchFamily="50" charset="-128"/>
              </a:rPr>
              <a:t>、平均滞在期間７日</a:t>
            </a:r>
            <a:endParaRPr lang="en-US" altLang="ja-JP" sz="800" dirty="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A6CF43CB-47DA-46AB-8F28-C286CFF769AA}"/>
              </a:ext>
            </a:extLst>
          </p:cNvPr>
          <p:cNvPicPr>
            <a:picLocks/>
          </p:cNvPicPr>
          <p:nvPr/>
        </p:nvPicPr>
        <p:blipFill rotWithShape="1">
          <a:blip r:embed="rId3"/>
          <a:srcRect l="1176" t="2983" r="854" b="9496"/>
          <a:stretch/>
        </p:blipFill>
        <p:spPr>
          <a:xfrm>
            <a:off x="244080" y="2087151"/>
            <a:ext cx="4433608" cy="3959453"/>
          </a:xfrm>
          <a:prstGeom prst="rect">
            <a:avLst/>
          </a:prstGeom>
          <a:noFill/>
          <a:ln>
            <a:solidFill>
              <a:schemeClr val="bg2"/>
            </a:solidFill>
          </a:ln>
        </p:spPr>
      </p:pic>
      <p:pic>
        <p:nvPicPr>
          <p:cNvPr id="5" name="図 4">
            <a:extLst>
              <a:ext uri="{FF2B5EF4-FFF2-40B4-BE49-F238E27FC236}">
                <a16:creationId xmlns:a16="http://schemas.microsoft.com/office/drawing/2014/main" id="{5FCFD672-D115-490C-8005-8E80C9AA942F}"/>
              </a:ext>
            </a:extLst>
          </p:cNvPr>
          <p:cNvPicPr>
            <a:picLocks/>
          </p:cNvPicPr>
          <p:nvPr/>
        </p:nvPicPr>
        <p:blipFill rotWithShape="1">
          <a:blip r:embed="rId4"/>
          <a:srcRect l="-1" r="219" b="8565"/>
          <a:stretch/>
        </p:blipFill>
        <p:spPr>
          <a:xfrm>
            <a:off x="5283571" y="2123534"/>
            <a:ext cx="4261800" cy="3923070"/>
          </a:xfrm>
          <a:prstGeom prst="rect">
            <a:avLst/>
          </a:prstGeom>
          <a:ln w="22225">
            <a:noFill/>
            <a:prstDash val="dash"/>
          </a:ln>
        </p:spPr>
      </p:pic>
      <p:sp>
        <p:nvSpPr>
          <p:cNvPr id="54" name="角丸四角形 20">
            <a:extLst>
              <a:ext uri="{FF2B5EF4-FFF2-40B4-BE49-F238E27FC236}">
                <a16:creationId xmlns:a16="http://schemas.microsoft.com/office/drawing/2014/main" id="{F685D981-FFEB-4771-8D9B-55AD4C440212}"/>
              </a:ext>
            </a:extLst>
          </p:cNvPr>
          <p:cNvSpPr/>
          <p:nvPr/>
        </p:nvSpPr>
        <p:spPr>
          <a:xfrm>
            <a:off x="252318" y="1570758"/>
            <a:ext cx="2694342" cy="280928"/>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lIns="72000" rIns="72000" anchor="ctr" anchorCtr="1">
            <a:spAutoFit/>
          </a:bodyPr>
          <a:lstStyle/>
          <a:p>
            <a:pPr algn="ctr" defTabSz="422041"/>
            <a:r>
              <a:rPr lang="ja-JP" altLang="en-US" sz="1050" b="1" dirty="0">
                <a:solidFill>
                  <a:prstClr val="white"/>
                </a:solidFill>
                <a:latin typeface="Meiryo UI" panose="020B0604030504040204" pitchFamily="50" charset="-128"/>
                <a:ea typeface="Meiryo UI" panose="020B0604030504040204" pitchFamily="50" charset="-128"/>
              </a:rPr>
              <a:t>インバウンド（訪日外国人旅行者数）の推移</a:t>
            </a:r>
            <a:endParaRPr lang="en-US" altLang="ja-JP" sz="1050" b="1" dirty="0">
              <a:solidFill>
                <a:prstClr val="white"/>
              </a:solidFill>
              <a:latin typeface="Meiryo UI" panose="020B0604030504040204" pitchFamily="50" charset="-128"/>
              <a:ea typeface="Meiryo UI" panose="020B0604030504040204" pitchFamily="50" charset="-128"/>
            </a:endParaRPr>
          </a:p>
        </p:txBody>
      </p:sp>
      <p:sp>
        <p:nvSpPr>
          <p:cNvPr id="32" name="角丸四角形 20">
            <a:extLst>
              <a:ext uri="{FF2B5EF4-FFF2-40B4-BE49-F238E27FC236}">
                <a16:creationId xmlns:a16="http://schemas.microsoft.com/office/drawing/2014/main" id="{38B11875-5A93-4006-9124-CEB3A1341AA0}"/>
              </a:ext>
            </a:extLst>
          </p:cNvPr>
          <p:cNvSpPr/>
          <p:nvPr/>
        </p:nvSpPr>
        <p:spPr>
          <a:xfrm>
            <a:off x="5023216" y="1554652"/>
            <a:ext cx="3141419" cy="280928"/>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lIns="72000" rIns="72000" anchor="ctr" anchorCtr="1">
            <a:spAutoFit/>
          </a:bodyPr>
          <a:lstStyle/>
          <a:p>
            <a:pPr algn="ctr" defTabSz="422041"/>
            <a:r>
              <a:rPr lang="ja-JP" altLang="en-US" sz="1050" b="1" dirty="0">
                <a:solidFill>
                  <a:prstClr val="white"/>
                </a:solidFill>
                <a:latin typeface="Meiryo UI" panose="020B0604030504040204" pitchFamily="50" charset="-128"/>
                <a:ea typeface="Meiryo UI" panose="020B0604030504040204" pitchFamily="50" charset="-128"/>
              </a:rPr>
              <a:t>インバウンドによるタクシー需要（大阪府域）の見通し</a:t>
            </a:r>
            <a:endParaRPr lang="en-US" altLang="ja-JP" sz="1050" b="1" dirty="0">
              <a:solidFill>
                <a:prstClr val="white"/>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C94477B7-74AC-4F79-BCD0-E32866E9D489}"/>
              </a:ext>
            </a:extLst>
          </p:cNvPr>
          <p:cNvSpPr txBox="1"/>
          <p:nvPr/>
        </p:nvSpPr>
        <p:spPr>
          <a:xfrm>
            <a:off x="252318" y="519601"/>
            <a:ext cx="9360000" cy="833305"/>
          </a:xfrm>
          <a:prstGeom prst="rect">
            <a:avLst/>
          </a:prstGeom>
          <a:solidFill>
            <a:schemeClr val="accent1">
              <a:lumMod val="20000"/>
              <a:lumOff val="80000"/>
            </a:schemeClr>
          </a:solidFill>
          <a:ln w="25400" cmpd="sng">
            <a:noFill/>
            <a:prstDash val="solid"/>
          </a:ln>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➤訪日外国人旅行者数が</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コロナ以前の水準に</a:t>
            </a:r>
            <a:r>
              <a:rPr lang="ja-JP" altLang="en-US" sz="1400" b="1" dirty="0">
                <a:latin typeface="Meiryo UI" panose="020B0604030504040204" pitchFamily="50" charset="-128"/>
                <a:ea typeface="Meiryo UI" panose="020B0604030504040204" pitchFamily="50" charset="-128"/>
              </a:rPr>
              <a:t>戻りつつあり、</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政府においても</a:t>
            </a:r>
            <a:r>
              <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2030</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年のインバウンドを</a:t>
            </a:r>
            <a:r>
              <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6000</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万人と</a:t>
            </a:r>
            <a:r>
              <a:rPr lang="ja-JP" altLang="en-US" sz="1400" b="1" dirty="0">
                <a:latin typeface="Meiryo UI" panose="020B0604030504040204" pitchFamily="50" charset="-128"/>
                <a:ea typeface="Meiryo UI" panose="020B0604030504040204" pitchFamily="50" charset="-128"/>
              </a:rPr>
              <a:t>する</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目標を　</a:t>
            </a:r>
            <a:endPar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　</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掲げていることから、今後さらなるタクシー需要の増加が見込まれる。</a:t>
            </a:r>
            <a:endPar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➤大阪では、さらに</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ＩＲの開業も予定されており、さらなるタクシー</a:t>
            </a:r>
            <a:r>
              <a:rPr lang="ja-JP" altLang="en-US" sz="1400" b="1" dirty="0">
                <a:latin typeface="Meiryo UI" panose="020B0604030504040204" pitchFamily="50" charset="-128"/>
                <a:ea typeface="Meiryo UI" panose="020B0604030504040204" pitchFamily="50" charset="-128"/>
              </a:rPr>
              <a:t>需要が発生</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0"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4" name="二等辺三角形 33">
            <a:extLst>
              <a:ext uri="{FF2B5EF4-FFF2-40B4-BE49-F238E27FC236}">
                <a16:creationId xmlns:a16="http://schemas.microsoft.com/office/drawing/2014/main" id="{10E5DBB5-5F80-41FB-B324-ABF2E58F6821}"/>
              </a:ext>
            </a:extLst>
          </p:cNvPr>
          <p:cNvSpPr/>
          <p:nvPr/>
        </p:nvSpPr>
        <p:spPr>
          <a:xfrm rot="5400000">
            <a:off x="4139605" y="3857930"/>
            <a:ext cx="1463178" cy="1728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4A536003-9284-4FC8-AB4F-DD42179B5B78}"/>
              </a:ext>
            </a:extLst>
          </p:cNvPr>
          <p:cNvSpPr/>
          <p:nvPr/>
        </p:nvSpPr>
        <p:spPr>
          <a:xfrm>
            <a:off x="5095702" y="1966858"/>
            <a:ext cx="4610970" cy="4246909"/>
          </a:xfrm>
          <a:prstGeom prst="roundRect">
            <a:avLst>
              <a:gd name="adj" fmla="val 4226"/>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Calibri" panose="020F0502020204030204"/>
              <a:ea typeface="メイリオ" panose="020B0604030504040204" pitchFamily="50" charset="-128"/>
            </a:endParaRPr>
          </a:p>
        </p:txBody>
      </p:sp>
      <p:sp>
        <p:nvSpPr>
          <p:cNvPr id="31" name="四角形: 角を丸くする 30">
            <a:extLst>
              <a:ext uri="{FF2B5EF4-FFF2-40B4-BE49-F238E27FC236}">
                <a16:creationId xmlns:a16="http://schemas.microsoft.com/office/drawing/2014/main" id="{A4AB087A-CFF0-40BE-8220-E12B70896486}"/>
              </a:ext>
            </a:extLst>
          </p:cNvPr>
          <p:cNvSpPr/>
          <p:nvPr/>
        </p:nvSpPr>
        <p:spPr>
          <a:xfrm>
            <a:off x="9033841" y="1678528"/>
            <a:ext cx="451664" cy="4086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PT</a:t>
            </a:r>
          </a:p>
          <a:p>
            <a:pPr algn="ctr"/>
            <a:r>
              <a:rPr kumimoji="1" lang="ja-JP" altLang="en-US" sz="900" b="1" dirty="0">
                <a:solidFill>
                  <a:schemeClr val="tx1"/>
                </a:solidFill>
                <a:latin typeface="Meiryo UI" panose="020B0604030504040204" pitchFamily="50" charset="-128"/>
                <a:ea typeface="Meiryo UI" panose="020B0604030504040204" pitchFamily="50" charset="-128"/>
              </a:rPr>
              <a:t>試算</a:t>
            </a:r>
          </a:p>
        </p:txBody>
      </p:sp>
      <p:sp>
        <p:nvSpPr>
          <p:cNvPr id="15" name="角丸四角形 127">
            <a:extLst>
              <a:ext uri="{FF2B5EF4-FFF2-40B4-BE49-F238E27FC236}">
                <a16:creationId xmlns:a16="http://schemas.microsoft.com/office/drawing/2014/main" id="{12DDFF48-F862-42D3-9BA9-B0877455588B}"/>
              </a:ext>
            </a:extLst>
          </p:cNvPr>
          <p:cNvSpPr/>
          <p:nvPr/>
        </p:nvSpPr>
        <p:spPr>
          <a:xfrm>
            <a:off x="5730352" y="4641099"/>
            <a:ext cx="772556" cy="2592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defRPr/>
            </a:pPr>
            <a:r>
              <a:rPr lang="ja-JP" altLang="en-US" sz="1050" b="1" dirty="0">
                <a:solidFill>
                  <a:schemeClr val="tx1"/>
                </a:solidFill>
                <a:latin typeface="メイリオ" panose="020B0604030504040204" pitchFamily="50" charset="-128"/>
                <a:ea typeface="メイリオ" panose="020B0604030504040204" pitchFamily="50" charset="-128"/>
              </a:rPr>
              <a:t> 約</a:t>
            </a:r>
            <a:r>
              <a:rPr lang="en-US" altLang="ja-JP" sz="1050" b="1" dirty="0">
                <a:solidFill>
                  <a:schemeClr val="tx1"/>
                </a:solidFill>
                <a:latin typeface="メイリオ" panose="020B0604030504040204" pitchFamily="50" charset="-128"/>
                <a:ea typeface="メイリオ" panose="020B0604030504040204" pitchFamily="50" charset="-128"/>
              </a:rPr>
              <a:t>3.7</a:t>
            </a:r>
            <a:r>
              <a:rPr lang="ja-JP" altLang="en-US" sz="1050" b="1" dirty="0">
                <a:solidFill>
                  <a:schemeClr val="tx1"/>
                </a:solidFill>
                <a:latin typeface="メイリオ" panose="020B0604030504040204" pitchFamily="50" charset="-128"/>
                <a:ea typeface="メイリオ" panose="020B0604030504040204" pitchFamily="50" charset="-128"/>
              </a:rPr>
              <a:t>万人</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6" name="角丸四角形 127">
            <a:extLst>
              <a:ext uri="{FF2B5EF4-FFF2-40B4-BE49-F238E27FC236}">
                <a16:creationId xmlns:a16="http://schemas.microsoft.com/office/drawing/2014/main" id="{4A5033E6-CC07-484C-82BC-D1A8CFE4FAAC}"/>
              </a:ext>
            </a:extLst>
          </p:cNvPr>
          <p:cNvSpPr/>
          <p:nvPr/>
        </p:nvSpPr>
        <p:spPr>
          <a:xfrm>
            <a:off x="8792255" y="2974083"/>
            <a:ext cx="724720" cy="2592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defRPr/>
            </a:pPr>
            <a:r>
              <a:rPr lang="ja-JP" altLang="en-US" sz="1050" b="1" dirty="0">
                <a:solidFill>
                  <a:schemeClr val="tx1"/>
                </a:solidFill>
                <a:latin typeface="メイリオ" panose="020B0604030504040204" pitchFamily="50" charset="-128"/>
                <a:ea typeface="メイリオ" panose="020B0604030504040204" pitchFamily="50" charset="-128"/>
              </a:rPr>
              <a:t> 約</a:t>
            </a:r>
            <a:r>
              <a:rPr lang="en-US" altLang="ja-JP" sz="1050" b="1" dirty="0">
                <a:solidFill>
                  <a:schemeClr val="tx1"/>
                </a:solidFill>
                <a:latin typeface="メイリオ" panose="020B0604030504040204" pitchFamily="50" charset="-128"/>
                <a:ea typeface="メイリオ" panose="020B0604030504040204" pitchFamily="50" charset="-128"/>
              </a:rPr>
              <a:t>11</a:t>
            </a:r>
            <a:r>
              <a:rPr lang="ja-JP" altLang="en-US" sz="1050" b="1" dirty="0">
                <a:solidFill>
                  <a:schemeClr val="tx1"/>
                </a:solidFill>
                <a:latin typeface="メイリオ" panose="020B0604030504040204" pitchFamily="50" charset="-128"/>
                <a:ea typeface="メイリオ" panose="020B0604030504040204" pitchFamily="50" charset="-128"/>
              </a:rPr>
              <a:t>万人</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7" name="角丸四角形 127">
            <a:extLst>
              <a:ext uri="{FF2B5EF4-FFF2-40B4-BE49-F238E27FC236}">
                <a16:creationId xmlns:a16="http://schemas.microsoft.com/office/drawing/2014/main" id="{DAA50F80-E854-4782-97A6-45A00B5C33DF}"/>
              </a:ext>
            </a:extLst>
          </p:cNvPr>
          <p:cNvSpPr/>
          <p:nvPr/>
        </p:nvSpPr>
        <p:spPr>
          <a:xfrm>
            <a:off x="5282807" y="2449532"/>
            <a:ext cx="634961" cy="2592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defRPr/>
            </a:pPr>
            <a:r>
              <a:rPr lang="ja-JP" altLang="en-US" sz="1050" b="1" dirty="0">
                <a:solidFill>
                  <a:schemeClr val="tx1"/>
                </a:solidFill>
                <a:latin typeface="メイリオ" panose="020B0604030504040204" pitchFamily="50" charset="-128"/>
                <a:ea typeface="メイリオ" panose="020B0604030504040204" pitchFamily="50" charset="-128"/>
              </a:rPr>
              <a:t>延べ人数</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25753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03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四角形: 角を丸くする 64">
            <a:extLst>
              <a:ext uri="{FF2B5EF4-FFF2-40B4-BE49-F238E27FC236}">
                <a16:creationId xmlns:a16="http://schemas.microsoft.com/office/drawing/2014/main" id="{1941B383-5985-45E6-9460-62F628DCB384}"/>
              </a:ext>
            </a:extLst>
          </p:cNvPr>
          <p:cNvSpPr/>
          <p:nvPr/>
        </p:nvSpPr>
        <p:spPr>
          <a:xfrm>
            <a:off x="6626811" y="2124000"/>
            <a:ext cx="3024000" cy="3240000"/>
          </a:xfrm>
          <a:prstGeom prst="roundRect">
            <a:avLst>
              <a:gd name="adj" fmla="val 975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四角形: 角を丸くする 63">
            <a:extLst>
              <a:ext uri="{FF2B5EF4-FFF2-40B4-BE49-F238E27FC236}">
                <a16:creationId xmlns:a16="http://schemas.microsoft.com/office/drawing/2014/main" id="{DAC17AB6-0D9D-4314-A4B1-B303505AA50C}"/>
              </a:ext>
            </a:extLst>
          </p:cNvPr>
          <p:cNvSpPr/>
          <p:nvPr/>
        </p:nvSpPr>
        <p:spPr>
          <a:xfrm>
            <a:off x="3462013" y="2124000"/>
            <a:ext cx="3024000" cy="3240000"/>
          </a:xfrm>
          <a:prstGeom prst="roundRect">
            <a:avLst>
              <a:gd name="adj" fmla="val 975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6C052F43-56F2-487A-B5E4-48B680EAA12D}"/>
              </a:ext>
            </a:extLst>
          </p:cNvPr>
          <p:cNvSpPr/>
          <p:nvPr/>
        </p:nvSpPr>
        <p:spPr>
          <a:xfrm>
            <a:off x="314726" y="2124000"/>
            <a:ext cx="3024000" cy="3240000"/>
          </a:xfrm>
          <a:prstGeom prst="roundRect">
            <a:avLst>
              <a:gd name="adj" fmla="val 975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1BA2997C-0A7C-454C-8BE1-ED1C74BB07B6}"/>
              </a:ext>
            </a:extLst>
          </p:cNvPr>
          <p:cNvSpPr txBox="1"/>
          <p:nvPr/>
        </p:nvSpPr>
        <p:spPr>
          <a:xfrm>
            <a:off x="277587" y="576843"/>
            <a:ext cx="9360000" cy="833305"/>
          </a:xfrm>
          <a:prstGeom prst="rect">
            <a:avLst/>
          </a:prstGeom>
          <a:solidFill>
            <a:schemeClr val="accent1">
              <a:lumMod val="20000"/>
              <a:lumOff val="80000"/>
            </a:schemeClr>
          </a:solidFill>
          <a:ln w="25400" cmpd="sng">
            <a:noFill/>
            <a:prstDash val="solid"/>
          </a:ln>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タクシー業界</a:t>
            </a:r>
            <a:r>
              <a:rPr lang="ja-JP" altLang="en-US" sz="1400" b="1" dirty="0">
                <a:solidFill>
                  <a:sysClr val="windowText" lastClr="000000"/>
                </a:solidFill>
                <a:latin typeface="Meiryo UI" panose="020B0604030504040204" pitchFamily="50" charset="-128"/>
                <a:ea typeface="Meiryo UI" panose="020B0604030504040204" pitchFamily="50" charset="-128"/>
              </a:rPr>
              <a:t>においては、人手不足</a:t>
            </a:r>
            <a:r>
              <a:rPr kumimoji="0" lang="ja-JP" altLang="en-US"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と運転手の高齢化</a:t>
            </a:r>
            <a:r>
              <a:rPr lang="ja-JP" altLang="en-US" sz="1400" b="1" dirty="0">
                <a:solidFill>
                  <a:sysClr val="windowText" lastClr="000000"/>
                </a:solidFill>
                <a:latin typeface="Meiryo UI" panose="020B0604030504040204" pitchFamily="50" charset="-128"/>
                <a:ea typeface="Meiryo UI" panose="020B0604030504040204" pitchFamily="50" charset="-128"/>
              </a:rPr>
              <a:t>が深刻化。</a:t>
            </a:r>
            <a:endParaRPr kumimoji="0" lang="en-US" altLang="ja-JP"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solidFill>
                  <a:sysClr val="windowText" lastClr="000000"/>
                </a:solidFill>
                <a:latin typeface="Meiryo UI" panose="020B0604030504040204" pitchFamily="50" charset="-128"/>
                <a:ea typeface="Meiryo UI" panose="020B0604030504040204" pitchFamily="50" charset="-128"/>
              </a:rPr>
              <a:t>➤ 大阪では、</a:t>
            </a:r>
            <a:r>
              <a:rPr lang="en-US" altLang="ja-JP" sz="1400" b="1" dirty="0">
                <a:solidFill>
                  <a:sysClr val="windowText" lastClr="000000"/>
                </a:solidFill>
                <a:latin typeface="Meiryo UI" panose="020B0604030504040204" pitchFamily="50" charset="-128"/>
                <a:ea typeface="Meiryo UI" panose="020B0604030504040204" pitchFamily="50" charset="-128"/>
              </a:rPr>
              <a:t>1</a:t>
            </a:r>
            <a:r>
              <a:rPr lang="ja-JP" altLang="en-US" sz="1400" b="1" dirty="0">
                <a:solidFill>
                  <a:sysClr val="windowText" lastClr="000000"/>
                </a:solidFill>
                <a:latin typeface="Meiryo UI" panose="020B0604030504040204" pitchFamily="50" charset="-128"/>
                <a:ea typeface="Meiryo UI" panose="020B0604030504040204" pitchFamily="50" charset="-128"/>
              </a:rPr>
              <a:t>年半後に大阪・関西万博の開催を控えており、約</a:t>
            </a:r>
            <a:r>
              <a:rPr lang="en-US" altLang="ja-JP" sz="1400" b="1" dirty="0">
                <a:solidFill>
                  <a:sysClr val="windowText" lastClr="000000"/>
                </a:solidFill>
                <a:latin typeface="Meiryo UI" panose="020B0604030504040204" pitchFamily="50" charset="-128"/>
                <a:ea typeface="Meiryo UI" panose="020B0604030504040204" pitchFamily="50" charset="-128"/>
              </a:rPr>
              <a:t>2,800</a:t>
            </a:r>
            <a:r>
              <a:rPr lang="ja-JP" altLang="en-US" sz="1400" b="1" dirty="0">
                <a:solidFill>
                  <a:sysClr val="windowText" lastClr="000000"/>
                </a:solidFill>
                <a:latin typeface="Meiryo UI" panose="020B0604030504040204" pitchFamily="50" charset="-128"/>
                <a:ea typeface="Meiryo UI" panose="020B0604030504040204" pitchFamily="50" charset="-128"/>
              </a:rPr>
              <a:t>万人もの来場者による交通需要増が見込まれている。</a:t>
            </a:r>
            <a:endParaRPr lang="en-US" altLang="ja-JP" sz="1400" b="1" dirty="0">
              <a:solidFill>
                <a:sysClr val="windowText" lastClr="00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solidFill>
                  <a:sysClr val="windowText" lastClr="000000"/>
                </a:solidFill>
                <a:latin typeface="Meiryo UI" panose="020B0604030504040204" pitchFamily="50" charset="-128"/>
                <a:ea typeface="Meiryo UI" panose="020B0604030504040204" pitchFamily="50" charset="-128"/>
              </a:rPr>
              <a:t>　　また、コロナ禍以降、急速に回復しつつあるインバウンドの需要増にも対応する必要がある。</a:t>
            </a:r>
            <a:endParaRPr kumimoji="0" lang="en-US" altLang="ja-JP"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cxnSp>
        <p:nvCxnSpPr>
          <p:cNvPr id="24" name="直線コネクタ 23">
            <a:extLst>
              <a:ext uri="{FF2B5EF4-FFF2-40B4-BE49-F238E27FC236}">
                <a16:creationId xmlns:a16="http://schemas.microsoft.com/office/drawing/2014/main" id="{F7BA65D8-A78D-43F5-855D-872FD811A215}"/>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6D8A1D19-E1BC-4AD5-B473-8DE776934E2E}"/>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◆ライドシェア導入の必要性</a:t>
            </a:r>
          </a:p>
        </p:txBody>
      </p:sp>
      <p:sp>
        <p:nvSpPr>
          <p:cNvPr id="32" name="スライド番号プレースホルダー 3">
            <a:extLst>
              <a:ext uri="{FF2B5EF4-FFF2-40B4-BE49-F238E27FC236}">
                <a16:creationId xmlns:a16="http://schemas.microsoft.com/office/drawing/2014/main" id="{2564A4CF-CA11-4C42-A787-78ACDF166A1A}"/>
              </a:ext>
            </a:extLst>
          </p:cNvPr>
          <p:cNvSpPr>
            <a:spLocks noGrp="1"/>
          </p:cNvSpPr>
          <p:nvPr>
            <p:ph type="sldNum" sz="quarter" idx="12"/>
          </p:nvPr>
        </p:nvSpPr>
        <p:spPr>
          <a:xfrm>
            <a:off x="9458014" y="649287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2</a:t>
            </a:fld>
            <a:endParaRPr kumimoji="1" lang="ja-JP" altLang="en-US" sz="1500" dirty="0">
              <a:solidFill>
                <a:prstClr val="black"/>
              </a:solidFill>
              <a:latin typeface="Calibri" panose="020F0502020204030204"/>
              <a:ea typeface="メイリオ" panose="020B0604030504040204" pitchFamily="50" charset="-128"/>
            </a:endParaRPr>
          </a:p>
        </p:txBody>
      </p:sp>
      <p:sp>
        <p:nvSpPr>
          <p:cNvPr id="33" name="正方形/長方形 32">
            <a:extLst>
              <a:ext uri="{FF2B5EF4-FFF2-40B4-BE49-F238E27FC236}">
                <a16:creationId xmlns:a16="http://schemas.microsoft.com/office/drawing/2014/main" id="{46FEB743-EF5D-44D7-8800-A17CA9C9F20C}"/>
              </a:ext>
            </a:extLst>
          </p:cNvPr>
          <p:cNvSpPr/>
          <p:nvPr/>
        </p:nvSpPr>
        <p:spPr>
          <a:xfrm>
            <a:off x="559911" y="1979389"/>
            <a:ext cx="2520000" cy="437043"/>
          </a:xfrm>
          <a:prstGeom prst="rect">
            <a:avLst/>
          </a:prstGeom>
          <a:solidFill>
            <a:schemeClr val="accent6"/>
          </a:solidFill>
        </p:spPr>
        <p:txBody>
          <a:bodyPr wrap="none" lIns="72000" tIns="64008" rIns="72000" bIns="64008" anchor="ctr" anchorCtr="1">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タクシー業界の現状</a:t>
            </a:r>
          </a:p>
        </p:txBody>
      </p:sp>
      <p:sp>
        <p:nvSpPr>
          <p:cNvPr id="35" name="テキスト ボックス 34">
            <a:extLst>
              <a:ext uri="{FF2B5EF4-FFF2-40B4-BE49-F238E27FC236}">
                <a16:creationId xmlns:a16="http://schemas.microsoft.com/office/drawing/2014/main" id="{D47C7FAA-4895-49B5-8A7F-5A5CBFFBFC3B}"/>
              </a:ext>
            </a:extLst>
          </p:cNvPr>
          <p:cNvSpPr txBox="1"/>
          <p:nvPr/>
        </p:nvSpPr>
        <p:spPr>
          <a:xfrm>
            <a:off x="479519" y="2674726"/>
            <a:ext cx="2600392" cy="349711"/>
          </a:xfrm>
          <a:prstGeom prst="rect">
            <a:avLst/>
          </a:prstGeom>
          <a:noFill/>
        </p:spPr>
        <p:txBody>
          <a:bodyPr wrap="none" anchor="ctr" anchorCtr="0">
            <a:spAutoFit/>
          </a:bodyPr>
          <a:lstStyle/>
          <a:p>
            <a:pPr>
              <a:lnSpc>
                <a:spcPts val="2200"/>
              </a:lnSpc>
            </a:pPr>
            <a:r>
              <a:rPr lang="ja-JP" altLang="en-US" b="1" dirty="0">
                <a:latin typeface="Meiryo UI" panose="020B0604030504040204" pitchFamily="50" charset="-128"/>
                <a:ea typeface="Meiryo UI" panose="020B0604030504040204" pitchFamily="50" charset="-128"/>
              </a:rPr>
              <a:t>人手不足・高齢化が深刻</a:t>
            </a:r>
            <a:endParaRPr lang="en-US" altLang="ja-JP"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A9A4B13-9C11-4F2C-BF3A-ABDA837F7452}"/>
              </a:ext>
            </a:extLst>
          </p:cNvPr>
          <p:cNvSpPr txBox="1"/>
          <p:nvPr/>
        </p:nvSpPr>
        <p:spPr>
          <a:xfrm>
            <a:off x="902853" y="6125852"/>
            <a:ext cx="8100294" cy="441916"/>
          </a:xfrm>
          <a:prstGeom prst="rect">
            <a:avLst/>
          </a:prstGeom>
          <a:noFill/>
          <a:ln w="19050">
            <a:noFill/>
          </a:ln>
        </p:spPr>
        <p:txBody>
          <a:bodyPr wrap="none" anchor="ctr">
            <a:spAutoFit/>
          </a:bodyPr>
          <a:lstStyle/>
          <a:p>
            <a:pPr marL="0" marR="0" lvl="0" indent="0" defTabSz="457200" rtl="0" eaLnBrk="1" fontAlgn="auto" latinLnBrk="0" hangingPunct="1">
              <a:lnSpc>
                <a:spcPts val="3000"/>
              </a:lnSpc>
              <a:spcBef>
                <a:spcPts val="0"/>
              </a:spcBef>
              <a:spcAft>
                <a:spcPts val="0"/>
              </a:spcAft>
              <a:buClrTx/>
              <a:buSzTx/>
              <a:buFontTx/>
              <a:buNone/>
              <a:tabLst/>
              <a:defRPr/>
            </a:pPr>
            <a:r>
              <a:rPr kumimoji="0" lang="ja-JP" altLang="en-US" sz="2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高まる移動需要にしっかりと対応できる供給体制の構築が必要</a:t>
            </a:r>
            <a:endParaRPr kumimoji="0" lang="en-US" altLang="ja-JP" sz="2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7F37A1B1-7F43-475B-9869-E902D5DA6364}"/>
              </a:ext>
            </a:extLst>
          </p:cNvPr>
          <p:cNvSpPr/>
          <p:nvPr/>
        </p:nvSpPr>
        <p:spPr>
          <a:xfrm>
            <a:off x="3979153" y="1979389"/>
            <a:ext cx="2059392" cy="437043"/>
          </a:xfrm>
          <a:prstGeom prst="rect">
            <a:avLst/>
          </a:prstGeom>
          <a:solidFill>
            <a:schemeClr val="accent5">
              <a:lumMod val="75000"/>
            </a:schemeClr>
          </a:solidFill>
        </p:spPr>
        <p:txBody>
          <a:bodyPr wrap="none" lIns="72000" tIns="64008" rIns="72000" bIns="64008" anchor="ctr" anchorCtr="1">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万博による需要増</a:t>
            </a:r>
          </a:p>
        </p:txBody>
      </p:sp>
      <p:sp>
        <p:nvSpPr>
          <p:cNvPr id="41" name="正方形/長方形 40">
            <a:extLst>
              <a:ext uri="{FF2B5EF4-FFF2-40B4-BE49-F238E27FC236}">
                <a16:creationId xmlns:a16="http://schemas.microsoft.com/office/drawing/2014/main" id="{991FD71B-7EB6-4524-AE7D-9C8E7DA2D31C}"/>
              </a:ext>
            </a:extLst>
          </p:cNvPr>
          <p:cNvSpPr/>
          <p:nvPr/>
        </p:nvSpPr>
        <p:spPr>
          <a:xfrm>
            <a:off x="7049506" y="1979389"/>
            <a:ext cx="2133130" cy="437043"/>
          </a:xfrm>
          <a:prstGeom prst="rect">
            <a:avLst/>
          </a:prstGeom>
          <a:solidFill>
            <a:schemeClr val="accent2">
              <a:lumMod val="75000"/>
            </a:schemeClr>
          </a:solidFill>
        </p:spPr>
        <p:txBody>
          <a:bodyPr wrap="none" lIns="72000" tIns="64008" rIns="72000" bIns="64008" anchor="ctr" anchorCtr="1">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インバウンドの増加</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FAA0431A-A422-43E5-8471-14845DBB30D6}"/>
              </a:ext>
            </a:extLst>
          </p:cNvPr>
          <p:cNvSpPr txBox="1"/>
          <p:nvPr/>
        </p:nvSpPr>
        <p:spPr>
          <a:xfrm>
            <a:off x="3669635" y="2681613"/>
            <a:ext cx="3147015" cy="631840"/>
          </a:xfrm>
          <a:prstGeom prst="rect">
            <a:avLst/>
          </a:prstGeom>
          <a:noFill/>
        </p:spPr>
        <p:txBody>
          <a:bodyPr wrap="square" anchor="ctr" anchorCtr="0">
            <a:spAutoFit/>
          </a:bodyPr>
          <a:lstStyle/>
          <a:p>
            <a:pPr>
              <a:lnSpc>
                <a:spcPts val="2200"/>
              </a:lnSpc>
            </a:pPr>
            <a:r>
              <a:rPr lang="ja-JP" altLang="en-US" b="1" dirty="0">
                <a:latin typeface="Meiryo UI" panose="020B0604030504040204" pitchFamily="50" charset="-128"/>
                <a:ea typeface="Meiryo UI" panose="020B0604030504040204" pitchFamily="50" charset="-128"/>
              </a:rPr>
              <a:t>国内外から約</a:t>
            </a:r>
            <a:r>
              <a:rPr lang="en-US" altLang="ja-JP" b="1" dirty="0">
                <a:latin typeface="Meiryo UI" panose="020B0604030504040204" pitchFamily="50" charset="-128"/>
                <a:ea typeface="Meiryo UI" panose="020B0604030504040204" pitchFamily="50" charset="-128"/>
              </a:rPr>
              <a:t>2,800</a:t>
            </a:r>
            <a:r>
              <a:rPr lang="ja-JP" altLang="en-US" b="1" dirty="0">
                <a:latin typeface="Meiryo UI" panose="020B0604030504040204" pitchFamily="50" charset="-128"/>
                <a:ea typeface="Meiryo UI" panose="020B0604030504040204" pitchFamily="50" charset="-128"/>
              </a:rPr>
              <a:t>万人</a:t>
            </a:r>
            <a:endParaRPr lang="en-US" altLang="ja-JP" b="1" dirty="0">
              <a:latin typeface="Meiryo UI" panose="020B0604030504040204" pitchFamily="50" charset="-128"/>
              <a:ea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rPr>
              <a:t>が来阪</a:t>
            </a:r>
            <a:endParaRPr lang="en-US" altLang="ja-JP" b="1"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B4628846-371B-474F-8F0E-FE28C8817EB7}"/>
              </a:ext>
            </a:extLst>
          </p:cNvPr>
          <p:cNvSpPr txBox="1"/>
          <p:nvPr/>
        </p:nvSpPr>
        <p:spPr>
          <a:xfrm>
            <a:off x="350195" y="3465580"/>
            <a:ext cx="3018775" cy="1468094"/>
          </a:xfrm>
          <a:prstGeom prst="rect">
            <a:avLst/>
          </a:prstGeom>
          <a:noFill/>
        </p:spPr>
        <p:txBody>
          <a:bodyPr wrap="none" anchor="ctr" anchorCtr="0">
            <a:spAutoFit/>
          </a:bodyPr>
          <a:lstStyle/>
          <a:p>
            <a:pPr>
              <a:lnSpc>
                <a:spcPts val="2200"/>
              </a:lnSpc>
            </a:pPr>
            <a:r>
              <a:rPr lang="ja-JP" altLang="en-US" sz="1400" b="1" dirty="0">
                <a:latin typeface="Meiryo UI" panose="020B0604030504040204" pitchFamily="50" charset="-128"/>
                <a:ea typeface="Meiryo UI" panose="020B0604030504040204" pitchFamily="50" charset="-128"/>
              </a:rPr>
              <a:t>◆大阪のタクシー運転者数</a:t>
            </a:r>
            <a:endParaRPr lang="en-US" altLang="ja-JP" sz="1400" b="1" dirty="0">
              <a:latin typeface="Meiryo UI" panose="020B0604030504040204" pitchFamily="50" charset="-128"/>
              <a:ea typeface="Meiryo UI" panose="020B0604030504040204" pitchFamily="50" charset="-128"/>
            </a:endParaRPr>
          </a:p>
          <a:p>
            <a:pPr>
              <a:lnSpc>
                <a:spcPts val="2200"/>
              </a:lnSpc>
            </a:pP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万千人→約</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万６千人</a:t>
            </a: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(H23.3</a:t>
            </a:r>
            <a:r>
              <a:rPr lang="ja-JP" altLang="en-US" sz="1000" dirty="0">
                <a:latin typeface="Meiryo UI" panose="020B0604030504040204" pitchFamily="50" charset="-128"/>
                <a:ea typeface="Meiryo UI" panose="020B0604030504040204" pitchFamily="50" charset="-128"/>
              </a:rPr>
              <a:t>末</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R5.3</a:t>
            </a:r>
            <a:r>
              <a:rPr lang="ja-JP" altLang="en-US" sz="1000" dirty="0">
                <a:latin typeface="Meiryo UI" panose="020B0604030504040204" pitchFamily="50" charset="-128"/>
                <a:ea typeface="Meiryo UI" panose="020B0604030504040204" pitchFamily="50" charset="-128"/>
              </a:rPr>
              <a:t>末）</a:t>
            </a:r>
            <a:endParaRPr lang="en-US" altLang="ja-JP" sz="1000" dirty="0">
              <a:latin typeface="Meiryo UI" panose="020B0604030504040204" pitchFamily="50" charset="-128"/>
              <a:ea typeface="Meiryo UI" panose="020B0604030504040204" pitchFamily="50" charset="-128"/>
            </a:endParaRPr>
          </a:p>
          <a:p>
            <a:pPr>
              <a:lnSpc>
                <a:spcPts val="2200"/>
              </a:lnSpc>
            </a:pPr>
            <a:r>
              <a:rPr lang="ja-JP" altLang="en-US" sz="1400" b="1" dirty="0">
                <a:latin typeface="Meiryo UI" panose="020B0604030504040204" pitchFamily="50" charset="-128"/>
                <a:ea typeface="Meiryo UI" panose="020B0604030504040204" pitchFamily="50" charset="-128"/>
              </a:rPr>
              <a:t>◆大阪のタクシー運転手の年齢構成</a:t>
            </a:r>
            <a:endParaRPr lang="en-US" altLang="ja-JP" sz="1400" b="1" dirty="0">
              <a:latin typeface="Meiryo UI" panose="020B0604030504040204" pitchFamily="50" charset="-128"/>
              <a:ea typeface="Meiryo UI" panose="020B0604030504040204" pitchFamily="50" charset="-128"/>
            </a:endParaRPr>
          </a:p>
          <a:p>
            <a:pPr>
              <a:lnSpc>
                <a:spcPts val="2200"/>
              </a:lnSpc>
            </a:pP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60</a:t>
            </a:r>
            <a:r>
              <a:rPr lang="ja-JP" altLang="en-US" sz="1400" dirty="0">
                <a:latin typeface="Meiryo UI" panose="020B0604030504040204" pitchFamily="50" charset="-128"/>
                <a:ea typeface="Meiryo UI" panose="020B0604030504040204" pitchFamily="50" charset="-128"/>
              </a:rPr>
              <a:t>歳以上の割合：約</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割</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R5.3</a:t>
            </a:r>
            <a:r>
              <a:rPr lang="ja-JP" altLang="en-US" sz="1000" dirty="0">
                <a:latin typeface="Meiryo UI" panose="020B0604030504040204" pitchFamily="50" charset="-128"/>
                <a:ea typeface="Meiryo UI" panose="020B0604030504040204" pitchFamily="50" charset="-128"/>
              </a:rPr>
              <a:t>末）</a:t>
            </a:r>
            <a:endParaRPr lang="en-US" altLang="ja-JP" sz="10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E6689275-E209-4B46-B7D1-C44DBA634F23}"/>
              </a:ext>
            </a:extLst>
          </p:cNvPr>
          <p:cNvSpPr txBox="1"/>
          <p:nvPr/>
        </p:nvSpPr>
        <p:spPr>
          <a:xfrm>
            <a:off x="3460617" y="3467648"/>
            <a:ext cx="3026791" cy="903837"/>
          </a:xfrm>
          <a:prstGeom prst="rect">
            <a:avLst/>
          </a:prstGeom>
          <a:noFill/>
        </p:spPr>
        <p:txBody>
          <a:bodyPr wrap="none" anchor="ctr" anchorCtr="0">
            <a:spAutoFit/>
          </a:bodyPr>
          <a:lstStyle/>
          <a:p>
            <a:pPr>
              <a:lnSpc>
                <a:spcPts val="2200"/>
              </a:lnSpc>
            </a:pPr>
            <a:r>
              <a:rPr lang="ja-JP" altLang="en-US" sz="1400" b="1" dirty="0">
                <a:latin typeface="Meiryo UI" panose="020B0604030504040204" pitchFamily="50" charset="-128"/>
                <a:ea typeface="Meiryo UI" panose="020B0604030504040204" pitchFamily="50" charset="-128"/>
              </a:rPr>
              <a:t>◆万博時の新たなタクシー需要</a:t>
            </a:r>
            <a:r>
              <a:rPr lang="ja-JP" altLang="en-US" sz="1000" b="1" dirty="0">
                <a:latin typeface="Meiryo UI" panose="020B0604030504040204" pitchFamily="50" charset="-128"/>
                <a:ea typeface="Meiryo UI" panose="020B0604030504040204" pitchFamily="50" charset="-128"/>
              </a:rPr>
              <a:t>（試算）</a:t>
            </a:r>
            <a:endParaRPr lang="en-US" altLang="ja-JP" sz="1000" b="1"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千人</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日がタクシー利用</a:t>
            </a: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タクシー</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台当たり約</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％増</a:t>
            </a:r>
          </a:p>
        </p:txBody>
      </p:sp>
      <p:sp>
        <p:nvSpPr>
          <p:cNvPr id="54" name="テキスト ボックス 53">
            <a:extLst>
              <a:ext uri="{FF2B5EF4-FFF2-40B4-BE49-F238E27FC236}">
                <a16:creationId xmlns:a16="http://schemas.microsoft.com/office/drawing/2014/main" id="{B2ECCDFF-5DA3-4901-A753-B25CA488C680}"/>
              </a:ext>
            </a:extLst>
          </p:cNvPr>
          <p:cNvSpPr txBox="1"/>
          <p:nvPr/>
        </p:nvSpPr>
        <p:spPr>
          <a:xfrm>
            <a:off x="6609393" y="3423112"/>
            <a:ext cx="3140603" cy="903837"/>
          </a:xfrm>
          <a:prstGeom prst="rect">
            <a:avLst/>
          </a:prstGeom>
          <a:noFill/>
        </p:spPr>
        <p:txBody>
          <a:bodyPr wrap="none" anchor="ctr" anchorCtr="0">
            <a:spAutoFit/>
          </a:bodyPr>
          <a:lstStyle/>
          <a:p>
            <a:pPr>
              <a:lnSpc>
                <a:spcPts val="2200"/>
              </a:lnSpc>
            </a:pPr>
            <a:r>
              <a:rPr lang="ja-JP" altLang="en-US" sz="1400" b="1" dirty="0">
                <a:latin typeface="Meiryo UI" panose="020B0604030504040204" pitchFamily="50" charset="-128"/>
                <a:ea typeface="Meiryo UI" panose="020B0604030504040204" pitchFamily="50" charset="-128"/>
              </a:rPr>
              <a:t>◆インバウンドによるタクシー需要</a:t>
            </a:r>
            <a:r>
              <a:rPr lang="ja-JP" altLang="en-US" sz="1000" b="1" dirty="0">
                <a:latin typeface="Meiryo UI" panose="020B0604030504040204" pitchFamily="50" charset="-128"/>
                <a:ea typeface="Meiryo UI" panose="020B0604030504040204" pitchFamily="50" charset="-128"/>
              </a:rPr>
              <a:t>（試算）</a:t>
            </a:r>
            <a:endParaRPr lang="en-US" altLang="ja-JP" sz="1000" b="1"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千人</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日→約</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万人</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2030</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sp>
        <p:nvSpPr>
          <p:cNvPr id="63" name="二等辺三角形 62">
            <a:extLst>
              <a:ext uri="{FF2B5EF4-FFF2-40B4-BE49-F238E27FC236}">
                <a16:creationId xmlns:a16="http://schemas.microsoft.com/office/drawing/2014/main" id="{96100025-2E77-461F-B192-34EB0CD094C4}"/>
              </a:ext>
            </a:extLst>
          </p:cNvPr>
          <p:cNvSpPr/>
          <p:nvPr/>
        </p:nvSpPr>
        <p:spPr>
          <a:xfrm rot="10800000">
            <a:off x="2710191" y="5695526"/>
            <a:ext cx="4597316" cy="3604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DC883F4-B694-43DB-AD44-67931AA407C4}"/>
              </a:ext>
            </a:extLst>
          </p:cNvPr>
          <p:cNvSpPr txBox="1"/>
          <p:nvPr/>
        </p:nvSpPr>
        <p:spPr>
          <a:xfrm>
            <a:off x="6571972" y="2713583"/>
            <a:ext cx="3147015" cy="621709"/>
          </a:xfrm>
          <a:prstGeom prst="rect">
            <a:avLst/>
          </a:prstGeom>
          <a:noFill/>
        </p:spPr>
        <p:txBody>
          <a:bodyPr wrap="none" anchor="ctr" anchorCtr="0">
            <a:spAutoFit/>
          </a:bodyPr>
          <a:lstStyle/>
          <a:p>
            <a:pPr algn="ctr">
              <a:lnSpc>
                <a:spcPts val="2200"/>
              </a:lnSpc>
            </a:pPr>
            <a:r>
              <a:rPr lang="ja-JP" altLang="en-US" b="1" dirty="0">
                <a:latin typeface="Meiryo UI" panose="020B0604030504040204" pitchFamily="50" charset="-128"/>
                <a:ea typeface="Meiryo UI" panose="020B0604030504040204" pitchFamily="50" charset="-128"/>
              </a:rPr>
              <a:t>コロナからの回復とさらなる増加</a:t>
            </a:r>
            <a:endParaRPr lang="en-US" altLang="ja-JP" b="1" dirty="0">
              <a:latin typeface="Meiryo UI" panose="020B0604030504040204" pitchFamily="50" charset="-128"/>
              <a:ea typeface="Meiryo UI" panose="020B0604030504040204" pitchFamily="50" charset="-128"/>
            </a:endParaRPr>
          </a:p>
          <a:p>
            <a:pPr algn="ctr">
              <a:lnSpc>
                <a:spcPts val="2200"/>
              </a:lnSpc>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2019</a:t>
            </a:r>
            <a:r>
              <a:rPr lang="ja-JP" altLang="en-US" sz="1400" b="1" dirty="0">
                <a:latin typeface="Meiryo UI" panose="020B0604030504040204" pitchFamily="50" charset="-128"/>
                <a:ea typeface="Meiryo UI" panose="020B0604030504040204" pitchFamily="50" charset="-128"/>
              </a:rPr>
              <a:t>年：約</a:t>
            </a:r>
            <a:r>
              <a:rPr lang="en-US" altLang="ja-JP" sz="1400" b="1" dirty="0">
                <a:latin typeface="Meiryo UI" panose="020B0604030504040204" pitchFamily="50" charset="-128"/>
                <a:ea typeface="Meiryo UI" panose="020B0604030504040204" pitchFamily="50" charset="-128"/>
              </a:rPr>
              <a:t>1,230</a:t>
            </a:r>
            <a:r>
              <a:rPr lang="ja-JP" altLang="en-US" sz="1400" b="1" dirty="0">
                <a:latin typeface="Meiryo UI" panose="020B0604030504040204" pitchFamily="50" charset="-128"/>
                <a:ea typeface="Meiryo UI" panose="020B0604030504040204" pitchFamily="50" charset="-128"/>
              </a:rPr>
              <a:t>万人）</a:t>
            </a:r>
            <a:endParaRPr lang="en-US" altLang="ja-JP"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971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38D9091A-BE44-4F1B-9C30-BF5400A47900}"/>
              </a:ext>
            </a:extLst>
          </p:cNvPr>
          <p:cNvSpPr/>
          <p:nvPr/>
        </p:nvSpPr>
        <p:spPr>
          <a:xfrm>
            <a:off x="3972126" y="1945562"/>
            <a:ext cx="5290746" cy="30493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79176682-0EDF-4ED6-8FEA-691B709F5BF1}"/>
              </a:ext>
            </a:extLst>
          </p:cNvPr>
          <p:cNvSpPr/>
          <p:nvPr/>
        </p:nvSpPr>
        <p:spPr>
          <a:xfrm>
            <a:off x="758952" y="1945562"/>
            <a:ext cx="2923073" cy="304939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46ED9C34-F6D5-4339-805D-6AA624B76E07}"/>
              </a:ext>
            </a:extLst>
          </p:cNvPr>
          <p:cNvSpPr/>
          <p:nvPr/>
        </p:nvSpPr>
        <p:spPr>
          <a:xfrm rot="10800000" flipV="1">
            <a:off x="457200" y="4738309"/>
            <a:ext cx="9208008" cy="1260000"/>
          </a:xfrm>
          <a:prstGeom prst="roundRect">
            <a:avLst>
              <a:gd name="adj" fmla="val 29707"/>
            </a:avLst>
          </a:prstGeom>
          <a:solidFill>
            <a:schemeClr val="accent5">
              <a:lumMod val="7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kumimoji="1" lang="ja-JP" altLang="en-US" sz="2400" b="1" dirty="0">
                <a:latin typeface="Meiryo UI" panose="020B0604030504040204" pitchFamily="50" charset="-128"/>
                <a:ea typeface="Meiryo UI" panose="020B0604030504040204" pitchFamily="50" charset="-128"/>
                <a:cs typeface="Microsoft Himalaya" panose="01010100010101010101" pitchFamily="2" charset="0"/>
              </a:rPr>
              <a:t>イコールフッティング</a:t>
            </a:r>
            <a:endParaRPr kumimoji="1" lang="en-US" altLang="ja-JP" sz="2400" b="1" dirty="0">
              <a:latin typeface="Meiryo UI" panose="020B0604030504040204" pitchFamily="50" charset="-128"/>
              <a:ea typeface="Meiryo UI" panose="020B0604030504040204" pitchFamily="50" charset="-128"/>
              <a:cs typeface="Microsoft Himalaya" panose="01010100010101010101" pitchFamily="2" charset="0"/>
            </a:endParaRPr>
          </a:p>
          <a:p>
            <a:pPr algn="ctr">
              <a:lnSpc>
                <a:spcPts val="3400"/>
              </a:lnSpc>
            </a:pPr>
            <a:r>
              <a:rPr kumimoji="1" lang="ja-JP" altLang="en-US" b="1" dirty="0">
                <a:latin typeface="Meiryo UI" panose="020B0604030504040204" pitchFamily="50" charset="-128"/>
                <a:ea typeface="Meiryo UI" panose="020B0604030504040204" pitchFamily="50" charset="-128"/>
                <a:cs typeface="Microsoft Himalaya" panose="01010100010101010101" pitchFamily="2" charset="0"/>
              </a:rPr>
              <a:t>（利用者目線の安全・安心の確保、公平な競争環境としての運賃制度）</a:t>
            </a:r>
          </a:p>
        </p:txBody>
      </p:sp>
      <p:sp>
        <p:nvSpPr>
          <p:cNvPr id="10" name="楕円 9">
            <a:extLst>
              <a:ext uri="{FF2B5EF4-FFF2-40B4-BE49-F238E27FC236}">
                <a16:creationId xmlns:a16="http://schemas.microsoft.com/office/drawing/2014/main" id="{9D5787E0-151B-41D8-A263-87B86B0CF5C3}"/>
              </a:ext>
            </a:extLst>
          </p:cNvPr>
          <p:cNvSpPr/>
          <p:nvPr/>
        </p:nvSpPr>
        <p:spPr>
          <a:xfrm>
            <a:off x="559236" y="4505154"/>
            <a:ext cx="8959108" cy="92437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17440DF-539B-4670-A7B9-307F99B45EE3}"/>
              </a:ext>
            </a:extLst>
          </p:cNvPr>
          <p:cNvSpPr txBox="1"/>
          <p:nvPr/>
        </p:nvSpPr>
        <p:spPr>
          <a:xfrm>
            <a:off x="1336538" y="1741849"/>
            <a:ext cx="1819656" cy="400110"/>
          </a:xfrm>
          <a:prstGeom prst="rect">
            <a:avLst/>
          </a:prstGeom>
          <a:solidFill>
            <a:schemeClr val="accent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Meiryo UI" panose="020B0604030504040204" pitchFamily="50" charset="-128"/>
                <a:ea typeface="Meiryo UI" panose="020B0604030504040204" pitchFamily="50" charset="-128"/>
              </a:rPr>
              <a:t>タクシー市場</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2B3FFE09-769E-4907-834E-3273C50C152D}"/>
              </a:ext>
            </a:extLst>
          </p:cNvPr>
          <p:cNvSpPr txBox="1"/>
          <p:nvPr/>
        </p:nvSpPr>
        <p:spPr>
          <a:xfrm>
            <a:off x="5447499" y="1708910"/>
            <a:ext cx="2339999" cy="400110"/>
          </a:xfrm>
          <a:prstGeom prst="rect">
            <a:avLst/>
          </a:prstGeom>
          <a:solidFill>
            <a:schemeClr val="accent4"/>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Meiryo UI" panose="020B0604030504040204" pitchFamily="50" charset="-128"/>
                <a:ea typeface="Meiryo UI" panose="020B0604030504040204" pitchFamily="50" charset="-128"/>
              </a:rPr>
              <a:t>ライドシェア市場</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1BA2997C-0A7C-454C-8BE1-ED1C74BB07B6}"/>
              </a:ext>
            </a:extLst>
          </p:cNvPr>
          <p:cNvSpPr txBox="1"/>
          <p:nvPr/>
        </p:nvSpPr>
        <p:spPr>
          <a:xfrm>
            <a:off x="277587" y="576843"/>
            <a:ext cx="9360000" cy="833305"/>
          </a:xfrm>
          <a:prstGeom prst="rect">
            <a:avLst/>
          </a:prstGeom>
          <a:solidFill>
            <a:schemeClr val="accent1">
              <a:lumMod val="20000"/>
              <a:lumOff val="80000"/>
            </a:schemeClr>
          </a:solidFill>
          <a:ln w="25400" cmpd="sng">
            <a:noFill/>
            <a:prstDash val="solid"/>
          </a:ln>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solidFill>
                  <a:sysClr val="windowText" lastClr="000000"/>
                </a:solidFill>
                <a:latin typeface="Meiryo UI" panose="020B0604030504040204" pitchFamily="50" charset="-128"/>
                <a:ea typeface="Meiryo UI" panose="020B0604030504040204" pitchFamily="50" charset="-128"/>
              </a:rPr>
              <a:t>➤ タ</a:t>
            </a:r>
            <a:r>
              <a:rPr kumimoji="0" lang="ja-JP" altLang="en-US"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クシー運転手</a:t>
            </a:r>
            <a:r>
              <a:rPr lang="ja-JP" altLang="en-US" sz="1400" b="1" dirty="0">
                <a:solidFill>
                  <a:sysClr val="windowText" lastClr="000000"/>
                </a:solidFill>
                <a:latin typeface="Meiryo UI" panose="020B0604030504040204" pitchFamily="50" charset="-128"/>
                <a:ea typeface="Meiryo UI" panose="020B0604030504040204" pitchFamily="50" charset="-128"/>
              </a:rPr>
              <a:t>確保</a:t>
            </a:r>
            <a:r>
              <a:rPr kumimoji="0" lang="ja-JP" altLang="en-US"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に向けた規制緩和とともに、自家用自動車という地域資源を活用した新たな移動手段（ライドシェア）</a:t>
            </a:r>
            <a:endParaRPr kumimoji="0" lang="en-US" altLang="ja-JP"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solidFill>
                  <a:sysClr val="windowText" lastClr="000000"/>
                </a:solidFill>
                <a:latin typeface="Meiryo UI" panose="020B0604030504040204" pitchFamily="50" charset="-128"/>
                <a:ea typeface="Meiryo UI" panose="020B0604030504040204" pitchFamily="50" charset="-128"/>
              </a:rPr>
              <a:t>　</a:t>
            </a:r>
            <a:r>
              <a:rPr lang="en-US" altLang="ja-JP" sz="1400" b="1" dirty="0">
                <a:solidFill>
                  <a:sysClr val="windowText" lastClr="000000"/>
                </a:solidFill>
                <a:latin typeface="Meiryo UI" panose="020B0604030504040204" pitchFamily="50" charset="-128"/>
                <a:ea typeface="Meiryo UI" panose="020B0604030504040204" pitchFamily="50" charset="-128"/>
              </a:rPr>
              <a:t>  </a:t>
            </a:r>
            <a:r>
              <a:rPr kumimoji="0" lang="ja-JP" altLang="en-US"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の導入により、あらゆる移動需要に対応できる仕組みを構築。</a:t>
            </a:r>
            <a:endParaRPr kumimoji="0" lang="en-US" altLang="ja-JP"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solidFill>
                  <a:sysClr val="windowText" lastClr="000000"/>
                </a:solidFill>
                <a:latin typeface="Meiryo UI" panose="020B0604030504040204" pitchFamily="50" charset="-128"/>
                <a:ea typeface="Meiryo UI" panose="020B0604030504040204" pitchFamily="50" charset="-128"/>
              </a:rPr>
              <a:t>➤ ライドシェア導入には法整備が必要であるが、時間を要するため、現行法において同等の仕組みを構築。</a:t>
            </a:r>
            <a:endParaRPr lang="en-US" altLang="ja-JP" sz="1400" b="1" dirty="0">
              <a:solidFill>
                <a:sysClr val="windowText" lastClr="000000"/>
              </a:solidFill>
              <a:latin typeface="Meiryo UI" panose="020B0604030504040204" pitchFamily="50" charset="-128"/>
              <a:ea typeface="Meiryo UI" panose="020B0604030504040204" pitchFamily="50" charset="-128"/>
            </a:endParaRPr>
          </a:p>
        </p:txBody>
      </p:sp>
      <p:sp>
        <p:nvSpPr>
          <p:cNvPr id="30" name="楕円 29">
            <a:extLst>
              <a:ext uri="{FF2B5EF4-FFF2-40B4-BE49-F238E27FC236}">
                <a16:creationId xmlns:a16="http://schemas.microsoft.com/office/drawing/2014/main" id="{AA4B6A91-4389-4BCB-8D10-7D64D1F509CF}"/>
              </a:ext>
            </a:extLst>
          </p:cNvPr>
          <p:cNvSpPr/>
          <p:nvPr/>
        </p:nvSpPr>
        <p:spPr>
          <a:xfrm>
            <a:off x="578957" y="4505563"/>
            <a:ext cx="8959108" cy="924376"/>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2F23BC95-AD71-45DC-886B-9ABE91F32859}"/>
              </a:ext>
            </a:extLst>
          </p:cNvPr>
          <p:cNvSpPr>
            <a:spLocks noChangeAspect="1"/>
          </p:cNvSpPr>
          <p:nvPr/>
        </p:nvSpPr>
        <p:spPr>
          <a:xfrm>
            <a:off x="4199412" y="2289630"/>
            <a:ext cx="2232000" cy="2232000"/>
          </a:xfrm>
          <a:prstGeom prst="ellipse">
            <a:avLst/>
          </a:prstGeom>
          <a:solidFill>
            <a:schemeClr val="accent2">
              <a:lumMod val="40000"/>
              <a:lumOff val="60000"/>
            </a:schemeClr>
          </a:solidFill>
          <a:ln w="381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76E8587-5193-481E-913C-D6F936DE7C3A}"/>
              </a:ext>
            </a:extLst>
          </p:cNvPr>
          <p:cNvSpPr>
            <a:spLocks noChangeAspect="1"/>
          </p:cNvSpPr>
          <p:nvPr/>
        </p:nvSpPr>
        <p:spPr>
          <a:xfrm>
            <a:off x="6731142" y="2289630"/>
            <a:ext cx="2232000" cy="2232000"/>
          </a:xfrm>
          <a:prstGeom prst="ellipse">
            <a:avLst/>
          </a:prstGeom>
          <a:solidFill>
            <a:schemeClr val="accent4">
              <a:lumMod val="60000"/>
              <a:lumOff val="40000"/>
            </a:schemeClr>
          </a:solidFill>
          <a:ln w="381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52CAEC42-EB41-426D-AAFA-9B114A59A2FF}"/>
              </a:ext>
            </a:extLst>
          </p:cNvPr>
          <p:cNvSpPr>
            <a:spLocks noChangeAspect="1"/>
          </p:cNvSpPr>
          <p:nvPr/>
        </p:nvSpPr>
        <p:spPr>
          <a:xfrm>
            <a:off x="1050488" y="2289630"/>
            <a:ext cx="2232000" cy="2232000"/>
          </a:xfrm>
          <a:prstGeom prst="ellipse">
            <a:avLst/>
          </a:prstGeom>
          <a:solidFill>
            <a:schemeClr val="accent6">
              <a:lumMod val="60000"/>
              <a:lumOff val="40000"/>
            </a:schemeClr>
          </a:solidFill>
          <a:ln w="381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C217CC05-1B6B-492E-BE9C-3789EC1A1B7A}"/>
              </a:ext>
            </a:extLst>
          </p:cNvPr>
          <p:cNvSpPr txBox="1"/>
          <p:nvPr/>
        </p:nvSpPr>
        <p:spPr>
          <a:xfrm>
            <a:off x="1256660" y="2674499"/>
            <a:ext cx="18196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タクシー会社</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2B60992F-4836-4928-9F27-EE2F78056547}"/>
              </a:ext>
            </a:extLst>
          </p:cNvPr>
          <p:cNvSpPr txBox="1"/>
          <p:nvPr/>
        </p:nvSpPr>
        <p:spPr>
          <a:xfrm>
            <a:off x="4275498" y="2666500"/>
            <a:ext cx="207982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新規参入</a:t>
            </a:r>
            <a:endParaRPr kumimoji="1" lang="en-US" altLang="ja-JP" sz="2000" b="1" dirty="0">
              <a:solidFill>
                <a:prstClr val="black"/>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（タクシー会社）</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B6ABCF77-18F9-4183-9F63-5538CF9BE3ED}"/>
              </a:ext>
            </a:extLst>
          </p:cNvPr>
          <p:cNvSpPr txBox="1"/>
          <p:nvPr/>
        </p:nvSpPr>
        <p:spPr>
          <a:xfrm>
            <a:off x="6829499" y="2674404"/>
            <a:ext cx="203528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新規参入事業者</a:t>
            </a:r>
          </a:p>
        </p:txBody>
      </p:sp>
      <p:sp>
        <p:nvSpPr>
          <p:cNvPr id="20" name="テキスト ボックス 19">
            <a:extLst>
              <a:ext uri="{FF2B5EF4-FFF2-40B4-BE49-F238E27FC236}">
                <a16:creationId xmlns:a16="http://schemas.microsoft.com/office/drawing/2014/main" id="{15653CF2-58D2-40A7-B9A6-A082A3CD77DC}"/>
              </a:ext>
            </a:extLst>
          </p:cNvPr>
          <p:cNvSpPr txBox="1"/>
          <p:nvPr/>
        </p:nvSpPr>
        <p:spPr>
          <a:xfrm>
            <a:off x="6826054" y="3073154"/>
            <a:ext cx="2351765" cy="1219308"/>
          </a:xfrm>
          <a:prstGeom prst="rect">
            <a:avLst/>
          </a:prstGeom>
          <a:noFill/>
        </p:spPr>
        <p:txBody>
          <a:bodyPr wrap="square">
            <a:spAutoFit/>
          </a:bodyPr>
          <a:lstStyle/>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プラットフォーマー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アプリ配車会社</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交通事業者（バス会社</a:t>
            </a:r>
            <a:r>
              <a:rPr lang="ja-JP" altLang="en-US" sz="1200" b="1" dirty="0">
                <a:solidFill>
                  <a:prstClr val="black"/>
                </a:solidFill>
                <a:latin typeface="Meiryo UI" panose="020B0604030504040204" pitchFamily="50" charset="-128"/>
                <a:ea typeface="Meiryo UI" panose="020B0604030504040204" pitchFamily="50" charset="-128"/>
              </a:rPr>
              <a:t>等</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運転代行業者　　　など</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ts val="1800"/>
              </a:lnSpc>
              <a:spcBef>
                <a:spcPts val="0"/>
              </a:spcBef>
              <a:spcAft>
                <a:spcPts val="0"/>
              </a:spcAft>
              <a:buClrTx/>
              <a:buSzTx/>
              <a:tabLst/>
              <a:defRPr/>
            </a:pP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タクシー会社との</a:t>
            </a:r>
            <a:r>
              <a:rPr lang="en-US" altLang="ja-JP" sz="1000" dirty="0">
                <a:solidFill>
                  <a:prstClr val="black"/>
                </a:solidFill>
                <a:latin typeface="Meiryo UI" panose="020B0604030504040204" pitchFamily="50" charset="-128"/>
                <a:ea typeface="Meiryo UI" panose="020B0604030504040204" pitchFamily="50" charset="-128"/>
              </a:rPr>
              <a:t>JV</a:t>
            </a:r>
            <a:r>
              <a:rPr lang="ja-JP" altLang="en-US" sz="1000" dirty="0">
                <a:solidFill>
                  <a:prstClr val="black"/>
                </a:solidFill>
                <a:latin typeface="Meiryo UI" panose="020B0604030504040204" pitchFamily="50" charset="-128"/>
                <a:ea typeface="Meiryo UI" panose="020B0604030504040204" pitchFamily="50" charset="-128"/>
              </a:rPr>
              <a:t>等も可</a:t>
            </a:r>
            <a:endParaRPr kumimoji="0"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664E9F3B-797A-4C34-9D93-F4C47D5BF594}"/>
              </a:ext>
            </a:extLst>
          </p:cNvPr>
          <p:cNvSpPr txBox="1"/>
          <p:nvPr/>
        </p:nvSpPr>
        <p:spPr>
          <a:xfrm>
            <a:off x="4275498" y="3460817"/>
            <a:ext cx="2079828" cy="526811"/>
          </a:xfrm>
          <a:prstGeom prst="rect">
            <a:avLst/>
          </a:prstGeom>
          <a:noFill/>
        </p:spPr>
        <p:txBody>
          <a:bodyPr wrap="square">
            <a:spAutoFit/>
          </a:bodyPr>
          <a:lstStyle/>
          <a:p>
            <a:pPr marR="0" lvl="0" algn="ctr" defTabSz="457200" rtl="0" eaLnBrk="1" fontAlgn="auto" latinLnBrk="0" hangingPunct="1">
              <a:lnSpc>
                <a:spcPts val="1800"/>
              </a:lnSpc>
              <a:spcBef>
                <a:spcPts val="0"/>
              </a:spcBef>
              <a:spcAft>
                <a:spcPts val="0"/>
              </a:spcAft>
              <a:buClrTx/>
              <a:buSzTx/>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タクシー会社の資源をいかしたライドシェアへの参入</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ACAB9641-C4C9-4EEC-A2EE-3B61B98A68D5}"/>
              </a:ext>
            </a:extLst>
          </p:cNvPr>
          <p:cNvSpPr txBox="1"/>
          <p:nvPr/>
        </p:nvSpPr>
        <p:spPr>
          <a:xfrm>
            <a:off x="938666" y="3282891"/>
            <a:ext cx="2455644" cy="526811"/>
          </a:xfrm>
          <a:prstGeom prst="rect">
            <a:avLst/>
          </a:prstGeom>
          <a:noFill/>
        </p:spPr>
        <p:txBody>
          <a:bodyPr wrap="square">
            <a:spAutoFit/>
          </a:bodyPr>
          <a:lstStyle/>
          <a:p>
            <a:pPr marR="0" lvl="0" algn="ctr" defTabSz="457200" rtl="0" eaLnBrk="1" fontAlgn="auto" latinLnBrk="0" hangingPunct="1">
              <a:lnSpc>
                <a:spcPts val="1800"/>
              </a:lnSpc>
              <a:spcBef>
                <a:spcPts val="0"/>
              </a:spcBef>
              <a:spcAft>
                <a:spcPts val="0"/>
              </a:spcAft>
              <a:buClrTx/>
              <a:buSzTx/>
              <a:tabLst/>
              <a:defRPr/>
            </a:pPr>
            <a:r>
              <a:rPr lang="ja-JP" altLang="en-US" sz="1200" b="1" dirty="0">
                <a:solidFill>
                  <a:prstClr val="black"/>
                </a:solidFill>
                <a:latin typeface="Meiryo UI" panose="020B0604030504040204" pitchFamily="50" charset="-128"/>
                <a:ea typeface="Meiryo UI" panose="020B0604030504040204" pitchFamily="50" charset="-128"/>
              </a:rPr>
              <a:t>地域公共交通を支える</a:t>
            </a:r>
            <a:endParaRPr lang="en-US" altLang="ja-JP" sz="1200" b="1" dirty="0">
              <a:solidFill>
                <a:prstClr val="black"/>
              </a:solidFill>
              <a:latin typeface="Meiryo UI" panose="020B0604030504040204" pitchFamily="50" charset="-128"/>
              <a:ea typeface="Meiryo UI" panose="020B0604030504040204" pitchFamily="50" charset="-128"/>
            </a:endParaRPr>
          </a:p>
          <a:p>
            <a:pPr marR="0" lvl="0" algn="ctr" defTabSz="457200" rtl="0" eaLnBrk="1" fontAlgn="auto" latinLnBrk="0" hangingPunct="1">
              <a:lnSpc>
                <a:spcPts val="1800"/>
              </a:lnSpc>
              <a:spcBef>
                <a:spcPts val="0"/>
              </a:spcBef>
              <a:spcAft>
                <a:spcPts val="0"/>
              </a:spcAft>
              <a:buClrTx/>
              <a:buSzTx/>
              <a:tabLst/>
              <a:defRPr/>
            </a:pPr>
            <a:r>
              <a:rPr lang="ja-JP" altLang="en-US" sz="1200" b="1" dirty="0">
                <a:solidFill>
                  <a:prstClr val="black"/>
                </a:solidFill>
                <a:latin typeface="Meiryo UI" panose="020B0604030504040204" pitchFamily="50" charset="-128"/>
                <a:ea typeface="Meiryo UI" panose="020B0604030504040204" pitchFamily="50" charset="-128"/>
              </a:rPr>
              <a:t>主体としての役割</a:t>
            </a:r>
            <a:endParaRPr lang="en-US" altLang="ja-JP" sz="1200" b="1" dirty="0">
              <a:solidFill>
                <a:prstClr val="black"/>
              </a:solidFill>
              <a:latin typeface="Meiryo UI" panose="020B0604030504040204" pitchFamily="50" charset="-128"/>
              <a:ea typeface="Meiryo UI" panose="020B0604030504040204" pitchFamily="50" charset="-128"/>
            </a:endParaRPr>
          </a:p>
        </p:txBody>
      </p:sp>
      <p:cxnSp>
        <p:nvCxnSpPr>
          <p:cNvPr id="24" name="直線コネクタ 23">
            <a:extLst>
              <a:ext uri="{FF2B5EF4-FFF2-40B4-BE49-F238E27FC236}">
                <a16:creationId xmlns:a16="http://schemas.microsoft.com/office/drawing/2014/main" id="{F7BA65D8-A78D-43F5-855D-872FD811A215}"/>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6D8A1D19-E1BC-4AD5-B473-8DE776934E2E}"/>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◆高まる</a:t>
            </a:r>
            <a:r>
              <a:rPr kumimoji="1" lang="ja-JP" altLang="en-US" sz="2000" b="1" dirty="0">
                <a:solidFill>
                  <a:prstClr val="black"/>
                </a:solidFill>
                <a:latin typeface="Meiryo UI" panose="020B0604030504040204" pitchFamily="50" charset="-128"/>
                <a:ea typeface="Meiryo UI" panose="020B0604030504040204" pitchFamily="50" charset="-128"/>
              </a:rPr>
              <a:t>交通需要への対応</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スライド番号プレースホルダー 3">
            <a:extLst>
              <a:ext uri="{FF2B5EF4-FFF2-40B4-BE49-F238E27FC236}">
                <a16:creationId xmlns:a16="http://schemas.microsoft.com/office/drawing/2014/main" id="{2564A4CF-CA11-4C42-A787-78ACDF166A1A}"/>
              </a:ext>
            </a:extLst>
          </p:cNvPr>
          <p:cNvSpPr>
            <a:spLocks noGrp="1"/>
          </p:cNvSpPr>
          <p:nvPr>
            <p:ph type="sldNum" sz="quarter" idx="12"/>
          </p:nvPr>
        </p:nvSpPr>
        <p:spPr>
          <a:xfrm>
            <a:off x="9309841" y="64499"/>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3</a:t>
            </a:fld>
            <a:endParaRPr kumimoji="1" lang="ja-JP" altLang="en-US" sz="1500" dirty="0">
              <a:solidFill>
                <a:prstClr val="black"/>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69651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a:extLst>
              <a:ext uri="{FF2B5EF4-FFF2-40B4-BE49-F238E27FC236}">
                <a16:creationId xmlns:a16="http://schemas.microsoft.com/office/drawing/2014/main" id="{F7BA65D8-A78D-43F5-855D-872FD811A215}"/>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6D8A1D19-E1BC-4AD5-B473-8DE776934E2E}"/>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◆大阪がめざすべきライドシェア（案）</a:t>
            </a:r>
            <a:r>
              <a:rPr kumimoji="1" lang="ja-JP" altLang="en-US" sz="2000" b="1" dirty="0">
                <a:solidFill>
                  <a:prstClr val="black"/>
                </a:solidFill>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概要</a:t>
            </a:r>
            <a:r>
              <a:rPr kumimoji="1" lang="ja-JP" altLang="en-US" sz="2000" b="1" dirty="0">
                <a:solidFill>
                  <a:prstClr val="black"/>
                </a:solidFill>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スライド番号プレースホルダー 3">
            <a:extLst>
              <a:ext uri="{FF2B5EF4-FFF2-40B4-BE49-F238E27FC236}">
                <a16:creationId xmlns:a16="http://schemas.microsoft.com/office/drawing/2014/main" id="{2564A4CF-CA11-4C42-A787-78ACDF166A1A}"/>
              </a:ext>
            </a:extLst>
          </p:cNvPr>
          <p:cNvSpPr>
            <a:spLocks noGrp="1"/>
          </p:cNvSpPr>
          <p:nvPr>
            <p:ph type="sldNum" sz="quarter" idx="12"/>
          </p:nvPr>
        </p:nvSpPr>
        <p:spPr>
          <a:xfrm>
            <a:off x="9458014" y="649287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4</a:t>
            </a:fld>
            <a:endParaRPr kumimoji="1" lang="ja-JP" altLang="en-US" sz="1500" dirty="0">
              <a:solidFill>
                <a:prstClr val="black"/>
              </a:solidFill>
              <a:latin typeface="Calibri" panose="020F0502020204030204"/>
              <a:ea typeface="メイリオ" panose="020B0604030504040204" pitchFamily="50" charset="-128"/>
            </a:endParaRPr>
          </a:p>
        </p:txBody>
      </p:sp>
      <p:sp>
        <p:nvSpPr>
          <p:cNvPr id="2" name="楕円 1">
            <a:extLst>
              <a:ext uri="{FF2B5EF4-FFF2-40B4-BE49-F238E27FC236}">
                <a16:creationId xmlns:a16="http://schemas.microsoft.com/office/drawing/2014/main" id="{FDCA5327-1C40-4973-860C-E5ABE30A8352}"/>
              </a:ext>
            </a:extLst>
          </p:cNvPr>
          <p:cNvSpPr>
            <a:spLocks/>
          </p:cNvSpPr>
          <p:nvPr/>
        </p:nvSpPr>
        <p:spPr>
          <a:xfrm>
            <a:off x="190643" y="860621"/>
            <a:ext cx="6048000" cy="4641827"/>
          </a:xfrm>
          <a:prstGeom prst="ellipse">
            <a:avLst/>
          </a:prstGeom>
          <a:solidFill>
            <a:schemeClr val="accent6">
              <a:lumMod val="60000"/>
              <a:lumOff val="40000"/>
              <a:alpha val="50196"/>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FA9A1DDE-8BAA-47C7-9391-779FCB2143AD}"/>
              </a:ext>
            </a:extLst>
          </p:cNvPr>
          <p:cNvSpPr>
            <a:spLocks/>
          </p:cNvSpPr>
          <p:nvPr/>
        </p:nvSpPr>
        <p:spPr>
          <a:xfrm>
            <a:off x="3663923" y="854507"/>
            <a:ext cx="6048000" cy="4641827"/>
          </a:xfrm>
          <a:prstGeom prst="ellipse">
            <a:avLst/>
          </a:prstGeom>
          <a:solidFill>
            <a:schemeClr val="accent4">
              <a:lumMod val="60000"/>
              <a:lumOff val="40000"/>
              <a:alpha val="50196"/>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5E75B13-AE7A-4F18-81C3-39CC431F6011}"/>
              </a:ext>
            </a:extLst>
          </p:cNvPr>
          <p:cNvSpPr/>
          <p:nvPr/>
        </p:nvSpPr>
        <p:spPr>
          <a:xfrm>
            <a:off x="2234552" y="662241"/>
            <a:ext cx="1814133" cy="467820"/>
          </a:xfrm>
          <a:prstGeom prst="rect">
            <a:avLst/>
          </a:prstGeom>
          <a:noFill/>
        </p:spPr>
        <p:txBody>
          <a:bodyPr wrap="none" lIns="72000" tIns="64008" rIns="72000" bIns="64008" anchor="ctr" anchorCtr="1">
            <a:spAutoFit/>
          </a:bodyPr>
          <a:lstStyle/>
          <a:p>
            <a:pPr algn="ctr"/>
            <a:r>
              <a:rPr lang="ja-JP" altLang="en-US" sz="22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安全性の確保</a:t>
            </a:r>
          </a:p>
        </p:txBody>
      </p:sp>
      <p:sp>
        <p:nvSpPr>
          <p:cNvPr id="18" name="正方形/長方形 17">
            <a:extLst>
              <a:ext uri="{FF2B5EF4-FFF2-40B4-BE49-F238E27FC236}">
                <a16:creationId xmlns:a16="http://schemas.microsoft.com/office/drawing/2014/main" id="{2E685A06-4C02-459C-9918-D535F420071D}"/>
              </a:ext>
            </a:extLst>
          </p:cNvPr>
          <p:cNvSpPr/>
          <p:nvPr/>
        </p:nvSpPr>
        <p:spPr>
          <a:xfrm>
            <a:off x="2234552" y="682037"/>
            <a:ext cx="1814133" cy="467820"/>
          </a:xfrm>
          <a:prstGeom prst="rect">
            <a:avLst/>
          </a:prstGeom>
          <a:noFill/>
        </p:spPr>
        <p:txBody>
          <a:bodyPr wrap="none" lIns="72000" tIns="64008" rIns="72000" bIns="64008" anchor="ctr" anchorCtr="1">
            <a:spAutoFit/>
          </a:bodyPr>
          <a:lstStyle/>
          <a:p>
            <a:pPr algn="ctr"/>
            <a:r>
              <a:rPr lang="ja-JP" altLang="en-US" sz="2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安全性の確保</a:t>
            </a:r>
          </a:p>
        </p:txBody>
      </p:sp>
      <p:sp>
        <p:nvSpPr>
          <p:cNvPr id="19" name="正方形/長方形 18">
            <a:extLst>
              <a:ext uri="{FF2B5EF4-FFF2-40B4-BE49-F238E27FC236}">
                <a16:creationId xmlns:a16="http://schemas.microsoft.com/office/drawing/2014/main" id="{8637AC59-BB25-40F1-8B2D-722A6E7F0AB8}"/>
              </a:ext>
            </a:extLst>
          </p:cNvPr>
          <p:cNvSpPr/>
          <p:nvPr/>
        </p:nvSpPr>
        <p:spPr>
          <a:xfrm>
            <a:off x="5894750" y="650108"/>
            <a:ext cx="1814133" cy="467820"/>
          </a:xfrm>
          <a:prstGeom prst="rect">
            <a:avLst/>
          </a:prstGeom>
          <a:noFill/>
        </p:spPr>
        <p:txBody>
          <a:bodyPr wrap="none" lIns="72000" tIns="64008" rIns="72000" bIns="64008" anchor="ctr" anchorCtr="1">
            <a:spAutoFit/>
          </a:bodyPr>
          <a:lstStyle/>
          <a:p>
            <a:pPr algn="ctr"/>
            <a:r>
              <a:rPr lang="ja-JP" altLang="en-US" sz="22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利便性の向上</a:t>
            </a:r>
          </a:p>
        </p:txBody>
      </p:sp>
      <p:sp>
        <p:nvSpPr>
          <p:cNvPr id="21" name="正方形/長方形 20">
            <a:extLst>
              <a:ext uri="{FF2B5EF4-FFF2-40B4-BE49-F238E27FC236}">
                <a16:creationId xmlns:a16="http://schemas.microsoft.com/office/drawing/2014/main" id="{FA1AFE22-CFAB-4770-9CC9-F90071F7EBB0}"/>
              </a:ext>
            </a:extLst>
          </p:cNvPr>
          <p:cNvSpPr/>
          <p:nvPr/>
        </p:nvSpPr>
        <p:spPr>
          <a:xfrm>
            <a:off x="5893340" y="656114"/>
            <a:ext cx="1814133" cy="467820"/>
          </a:xfrm>
          <a:prstGeom prst="rect">
            <a:avLst/>
          </a:prstGeom>
          <a:noFill/>
        </p:spPr>
        <p:txBody>
          <a:bodyPr wrap="none" lIns="72000" tIns="64008" rIns="72000" bIns="64008" anchor="ctr" anchorCtr="1">
            <a:spAutoFit/>
          </a:bodyPr>
          <a:lstStyle/>
          <a:p>
            <a:pPr algn="ctr"/>
            <a:r>
              <a:rPr lang="ja-JP" altLang="en-US" sz="2200" b="1" dirty="0">
                <a:solidFill>
                  <a:schemeClr val="accent4">
                    <a:lumMod val="75000"/>
                  </a:schemeClr>
                </a:solidFill>
                <a:latin typeface="Meiryo UI" panose="020B0604030504040204" pitchFamily="50" charset="-128"/>
                <a:ea typeface="Meiryo UI" panose="020B0604030504040204" pitchFamily="50" charset="-128"/>
                <a:cs typeface="Meiryo UI" panose="020B0604030504040204" pitchFamily="50" charset="-128"/>
              </a:rPr>
              <a:t>利便性の向上</a:t>
            </a:r>
          </a:p>
        </p:txBody>
      </p:sp>
      <p:sp>
        <p:nvSpPr>
          <p:cNvPr id="27" name="テキスト ボックス 26">
            <a:extLst>
              <a:ext uri="{FF2B5EF4-FFF2-40B4-BE49-F238E27FC236}">
                <a16:creationId xmlns:a16="http://schemas.microsoft.com/office/drawing/2014/main" id="{88D2848C-53CE-4313-AA2C-62BA79196E29}"/>
              </a:ext>
            </a:extLst>
          </p:cNvPr>
          <p:cNvSpPr txBox="1"/>
          <p:nvPr/>
        </p:nvSpPr>
        <p:spPr>
          <a:xfrm>
            <a:off x="0" y="5946464"/>
            <a:ext cx="9906000" cy="826637"/>
          </a:xfrm>
          <a:prstGeom prst="rect">
            <a:avLst/>
          </a:prstGeom>
          <a:noFill/>
          <a:ln w="19050">
            <a:noFill/>
          </a:ln>
        </p:spPr>
        <p:txBody>
          <a:bodyPr wrap="square" anchor="ctr">
            <a:spAutoFit/>
          </a:bodyPr>
          <a:lstStyle/>
          <a:p>
            <a:pPr marL="0" marR="0" lvl="0" indent="0" algn="ctr" defTabSz="457200" rtl="0" eaLnBrk="1" fontAlgn="auto" latinLnBrk="0" hangingPunct="1">
              <a:lnSpc>
                <a:spcPts val="3000"/>
              </a:lnSpc>
              <a:spcBef>
                <a:spcPts val="0"/>
              </a:spcBef>
              <a:spcAft>
                <a:spcPts val="0"/>
              </a:spcAft>
              <a:buClrTx/>
              <a:buSzTx/>
              <a:buFontTx/>
              <a:buNone/>
              <a:tabLst/>
              <a:defRPr/>
            </a:pPr>
            <a:r>
              <a:rPr kumimoji="0" lang="ja-JP" altLang="en-US" sz="2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徹底した安全管理・イコールフッティングのもと、</a:t>
            </a:r>
            <a:endParaRPr kumimoji="0" lang="en-US" altLang="ja-JP" sz="2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3000"/>
              </a:lnSpc>
              <a:spcBef>
                <a:spcPts val="0"/>
              </a:spcBef>
              <a:spcAft>
                <a:spcPts val="0"/>
              </a:spcAft>
              <a:buClrTx/>
              <a:buSzTx/>
              <a:buFontTx/>
              <a:buNone/>
              <a:tabLst/>
              <a:defRPr/>
            </a:pPr>
            <a:r>
              <a:rPr kumimoji="0" lang="ja-JP" altLang="en-US" sz="2400" b="1" i="0" u="sng" strike="noStrike" kern="12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mn-cs"/>
              </a:rPr>
              <a:t>「タクシー」と「ライドシェア」の両輪</a:t>
            </a:r>
            <a:r>
              <a:rPr kumimoji="0" lang="ja-JP" altLang="en-US" sz="2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で府民の移動の自由を守る</a:t>
            </a:r>
            <a:endParaRPr kumimoji="0" lang="en-US" altLang="ja-JP" sz="2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1" name="二等辺三角形 30">
            <a:extLst>
              <a:ext uri="{FF2B5EF4-FFF2-40B4-BE49-F238E27FC236}">
                <a16:creationId xmlns:a16="http://schemas.microsoft.com/office/drawing/2014/main" id="{027F123F-CA12-4232-8658-EFCCAE1ECAC3}"/>
              </a:ext>
            </a:extLst>
          </p:cNvPr>
          <p:cNvSpPr/>
          <p:nvPr/>
        </p:nvSpPr>
        <p:spPr>
          <a:xfrm rot="10800000">
            <a:off x="3663924" y="5653416"/>
            <a:ext cx="2578153" cy="333557"/>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C09D916B-0B0A-49AF-8B6E-3839431D90E7}"/>
              </a:ext>
            </a:extLst>
          </p:cNvPr>
          <p:cNvSpPr>
            <a:spLocks/>
          </p:cNvSpPr>
          <p:nvPr/>
        </p:nvSpPr>
        <p:spPr>
          <a:xfrm>
            <a:off x="3652940" y="1279835"/>
            <a:ext cx="2574720" cy="3796398"/>
          </a:xfrm>
          <a:custGeom>
            <a:avLst/>
            <a:gdLst>
              <a:gd name="connsiteX0" fmla="*/ 1282034 w 2574720"/>
              <a:gd name="connsiteY0" fmla="*/ 0 h 3796398"/>
              <a:gd name="connsiteX1" fmla="*/ 1474265 w 2574720"/>
              <a:gd name="connsiteY1" fmla="*/ 110326 h 3796398"/>
              <a:gd name="connsiteX2" fmla="*/ 2574720 w 2574720"/>
              <a:gd name="connsiteY2" fmla="*/ 1901256 h 3796398"/>
              <a:gd name="connsiteX3" fmla="*/ 1474265 w 2574720"/>
              <a:gd name="connsiteY3" fmla="*/ 3692186 h 3796398"/>
              <a:gd name="connsiteX4" fmla="*/ 1292687 w 2574720"/>
              <a:gd name="connsiteY4" fmla="*/ 3796398 h 3796398"/>
              <a:gd name="connsiteX5" fmla="*/ 1100455 w 2574720"/>
              <a:gd name="connsiteY5" fmla="*/ 3686072 h 3796398"/>
              <a:gd name="connsiteX6" fmla="*/ 0 w 2574720"/>
              <a:gd name="connsiteY6" fmla="*/ 1895142 h 3796398"/>
              <a:gd name="connsiteX7" fmla="*/ 1100455 w 2574720"/>
              <a:gd name="connsiteY7" fmla="*/ 104212 h 379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720" h="3796398">
                <a:moveTo>
                  <a:pt x="1282034" y="0"/>
                </a:moveTo>
                <a:lnTo>
                  <a:pt x="1474265" y="110326"/>
                </a:lnTo>
                <a:cubicBezTo>
                  <a:pt x="2146341" y="536016"/>
                  <a:pt x="2574720" y="1180241"/>
                  <a:pt x="2574720" y="1901256"/>
                </a:cubicBezTo>
                <a:cubicBezTo>
                  <a:pt x="2574720" y="2622272"/>
                  <a:pt x="2146341" y="3266496"/>
                  <a:pt x="1474265" y="3692186"/>
                </a:cubicBezTo>
                <a:lnTo>
                  <a:pt x="1292687" y="3796398"/>
                </a:lnTo>
                <a:lnTo>
                  <a:pt x="1100455" y="3686072"/>
                </a:lnTo>
                <a:cubicBezTo>
                  <a:pt x="428380" y="3260382"/>
                  <a:pt x="0" y="2616158"/>
                  <a:pt x="0" y="1895142"/>
                </a:cubicBezTo>
                <a:cubicBezTo>
                  <a:pt x="0" y="1174127"/>
                  <a:pt x="428380" y="529902"/>
                  <a:pt x="1100455" y="104212"/>
                </a:cubicBezTo>
                <a:close/>
              </a:path>
            </a:pathLst>
          </a:custGeom>
          <a:solidFill>
            <a:srgbClr val="99FF66">
              <a:alpha val="5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3" name="正方形/長方形 32">
            <a:extLst>
              <a:ext uri="{FF2B5EF4-FFF2-40B4-BE49-F238E27FC236}">
                <a16:creationId xmlns:a16="http://schemas.microsoft.com/office/drawing/2014/main" id="{70263976-D438-4E46-984E-59C769352275}"/>
              </a:ext>
            </a:extLst>
          </p:cNvPr>
          <p:cNvSpPr/>
          <p:nvPr/>
        </p:nvSpPr>
        <p:spPr>
          <a:xfrm>
            <a:off x="3586649" y="1557540"/>
            <a:ext cx="2698990" cy="467820"/>
          </a:xfrm>
          <a:prstGeom prst="rect">
            <a:avLst/>
          </a:prstGeom>
          <a:noFill/>
        </p:spPr>
        <p:txBody>
          <a:bodyPr wrap="none" lIns="72000" tIns="64008" rIns="72000" bIns="64008" anchor="ctr" anchorCtr="1">
            <a:spAutoFit/>
          </a:bodyPr>
          <a:lstStyle/>
          <a:p>
            <a:pPr algn="ctr"/>
            <a:r>
              <a:rPr lang="ja-JP" altLang="en-US" sz="22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ドライバーの資質向上</a:t>
            </a:r>
          </a:p>
        </p:txBody>
      </p:sp>
      <p:sp>
        <p:nvSpPr>
          <p:cNvPr id="34" name="正方形/長方形 33">
            <a:extLst>
              <a:ext uri="{FF2B5EF4-FFF2-40B4-BE49-F238E27FC236}">
                <a16:creationId xmlns:a16="http://schemas.microsoft.com/office/drawing/2014/main" id="{6A2FA116-D85F-4C5B-8830-B45047853FBA}"/>
              </a:ext>
            </a:extLst>
          </p:cNvPr>
          <p:cNvSpPr/>
          <p:nvPr/>
        </p:nvSpPr>
        <p:spPr>
          <a:xfrm>
            <a:off x="3586649" y="1557540"/>
            <a:ext cx="2698990" cy="467820"/>
          </a:xfrm>
          <a:prstGeom prst="rect">
            <a:avLst/>
          </a:prstGeom>
          <a:noFill/>
        </p:spPr>
        <p:txBody>
          <a:bodyPr wrap="none" lIns="72000" tIns="64008" rIns="72000" bIns="64008" anchor="ctr" anchorCtr="1">
            <a:spAutoFit/>
          </a:bodyPr>
          <a:lstStyle/>
          <a:p>
            <a:pPr algn="ctr"/>
            <a:r>
              <a:rPr lang="ja-JP" altLang="en-US" sz="2200" b="1" dirty="0">
                <a:solidFill>
                  <a:srgbClr val="99CC00"/>
                </a:solidFill>
                <a:latin typeface="Meiryo UI" panose="020B0604030504040204" pitchFamily="50" charset="-128"/>
                <a:ea typeface="Meiryo UI" panose="020B0604030504040204" pitchFamily="50" charset="-128"/>
                <a:cs typeface="Meiryo UI" panose="020B0604030504040204" pitchFamily="50" charset="-128"/>
              </a:rPr>
              <a:t>ドライバーの資質向上</a:t>
            </a:r>
          </a:p>
        </p:txBody>
      </p:sp>
      <p:sp>
        <p:nvSpPr>
          <p:cNvPr id="22" name="テキスト ボックス 21">
            <a:extLst>
              <a:ext uri="{FF2B5EF4-FFF2-40B4-BE49-F238E27FC236}">
                <a16:creationId xmlns:a16="http://schemas.microsoft.com/office/drawing/2014/main" id="{54113C20-1126-4505-A5AE-4B9DF5837755}"/>
              </a:ext>
            </a:extLst>
          </p:cNvPr>
          <p:cNvSpPr txBox="1"/>
          <p:nvPr/>
        </p:nvSpPr>
        <p:spPr>
          <a:xfrm>
            <a:off x="1053994" y="1478669"/>
            <a:ext cx="2863284" cy="3296800"/>
          </a:xfrm>
          <a:prstGeom prst="rect">
            <a:avLst/>
          </a:prstGeom>
          <a:noFill/>
        </p:spPr>
        <p:txBody>
          <a:bodyPr wrap="none" anchor="ctr" anchorCtr="0">
            <a:spAutoFit/>
          </a:bodyPr>
          <a:lstStyle/>
          <a:p>
            <a:pPr>
              <a:lnSpc>
                <a:spcPts val="1800"/>
              </a:lnSpc>
            </a:pPr>
            <a:r>
              <a:rPr lang="ja-JP" altLang="en-US" sz="1400" b="1" dirty="0">
                <a:latin typeface="Meiryo UI" panose="020B0604030504040204" pitchFamily="50" charset="-128"/>
                <a:ea typeface="Meiryo UI" panose="020B0604030504040204" pitchFamily="50" charset="-128"/>
              </a:rPr>
              <a:t>◆実施主体：</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安全な運行管理ができる者</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（タクシー会社、新規参入事業者等</a:t>
            </a:r>
            <a:r>
              <a:rPr lang="en-US" altLang="ja-JP" sz="1050" dirty="0">
                <a:latin typeface="Meiryo UI" panose="020B0604030504040204" pitchFamily="50" charset="-128"/>
                <a:ea typeface="Meiryo UI" panose="020B0604030504040204" pitchFamily="50" charset="-128"/>
              </a:rPr>
              <a:t>)</a:t>
            </a:r>
          </a:p>
          <a:p>
            <a:pPr>
              <a:lnSpc>
                <a:spcPts val="1800"/>
              </a:lnSpc>
            </a:pPr>
            <a:r>
              <a:rPr lang="ja-JP" altLang="en-US" sz="1400" b="1" dirty="0">
                <a:latin typeface="Meiryo UI" panose="020B0604030504040204" pitchFamily="50" charset="-128"/>
                <a:ea typeface="Meiryo UI" panose="020B0604030504040204" pitchFamily="50" charset="-128"/>
              </a:rPr>
              <a:t>◆雇用形態：</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雇用契約又は業務委託契約</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◆管理体制：</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を活用した柔軟・機動的な</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運行管理体制</a:t>
            </a:r>
          </a:p>
          <a:p>
            <a:pPr>
              <a:lnSpc>
                <a:spcPts val="1800"/>
              </a:lnSpc>
            </a:pPr>
            <a:r>
              <a:rPr lang="ja-JP" altLang="en-US" sz="1400" b="1" dirty="0">
                <a:latin typeface="Meiryo UI" panose="020B0604030504040204" pitchFamily="50" charset="-128"/>
                <a:ea typeface="Meiryo UI" panose="020B0604030504040204" pitchFamily="50" charset="-128"/>
              </a:rPr>
              <a:t>◆使用車両：</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自家用自動車又は事業用自動車</a:t>
            </a:r>
          </a:p>
          <a:p>
            <a:pPr>
              <a:lnSpc>
                <a:spcPts val="1800"/>
              </a:lnSpc>
            </a:pPr>
            <a:r>
              <a:rPr lang="ja-JP" altLang="en-US" sz="1400" b="1" dirty="0">
                <a:latin typeface="Meiryo UI" panose="020B0604030504040204" pitchFamily="50" charset="-128"/>
                <a:ea typeface="Meiryo UI" panose="020B0604030504040204" pitchFamily="50" charset="-128"/>
              </a:rPr>
              <a:t>◆事故対応：</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実施主体の責任による対応と保険加入</a:t>
            </a:r>
          </a:p>
          <a:p>
            <a:pPr>
              <a:lnSpc>
                <a:spcPts val="1800"/>
              </a:lnSpc>
            </a:pPr>
            <a:r>
              <a:rPr lang="ja-JP" altLang="en-US" sz="1400" b="1" dirty="0">
                <a:latin typeface="Meiryo UI" panose="020B0604030504040204" pitchFamily="50" charset="-128"/>
                <a:ea typeface="Meiryo UI" panose="020B0604030504040204" pitchFamily="50" charset="-128"/>
              </a:rPr>
              <a:t>◆防犯対策：</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利用者等の防犯対策実施</a:t>
            </a:r>
            <a:endParaRPr lang="en-US" altLang="ja-JP" sz="12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D9D8B005-FC23-4944-B550-CF137BD91A78}"/>
              </a:ext>
            </a:extLst>
          </p:cNvPr>
          <p:cNvSpPr txBox="1"/>
          <p:nvPr/>
        </p:nvSpPr>
        <p:spPr>
          <a:xfrm>
            <a:off x="6462545" y="1399512"/>
            <a:ext cx="2270173" cy="3527632"/>
          </a:xfrm>
          <a:prstGeom prst="rect">
            <a:avLst/>
          </a:prstGeom>
          <a:noFill/>
        </p:spPr>
        <p:txBody>
          <a:bodyPr wrap="none" anchor="ctr" anchorCtr="0">
            <a:spAutoFit/>
          </a:bodyPr>
          <a:lstStyle/>
          <a:p>
            <a:pPr>
              <a:lnSpc>
                <a:spcPts val="1800"/>
              </a:lnSpc>
            </a:pPr>
            <a:r>
              <a:rPr lang="ja-JP" altLang="en-US" sz="1400" b="1" dirty="0">
                <a:latin typeface="Meiryo UI" panose="020B0604030504040204" pitchFamily="50" charset="-128"/>
                <a:ea typeface="Meiryo UI" panose="020B0604030504040204" pitchFamily="50" charset="-128"/>
              </a:rPr>
              <a:t>◆運行区域：</a:t>
            </a:r>
            <a:endParaRPr lang="en-US" altLang="ja-JP" sz="1400" b="1" dirty="0">
              <a:latin typeface="Meiryo UI" panose="020B0604030504040204" pitchFamily="50" charset="-128"/>
              <a:ea typeface="Meiryo UI" panose="020B0604030504040204" pitchFamily="50" charset="-128"/>
            </a:endParaRPr>
          </a:p>
          <a:p>
            <a:pPr>
              <a:lnSpc>
                <a:spcPts val="18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大阪府域全域</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◆運行期間：</a:t>
            </a:r>
            <a:endParaRPr lang="en-US" altLang="ja-JP" sz="1400" b="1" dirty="0">
              <a:latin typeface="Meiryo UI" panose="020B0604030504040204" pitchFamily="50" charset="-128"/>
              <a:ea typeface="Meiryo UI" panose="020B0604030504040204" pitchFamily="50" charset="-128"/>
            </a:endParaRPr>
          </a:p>
          <a:p>
            <a:pPr>
              <a:lnSpc>
                <a:spcPts val="18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万博開催半年前～終了</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◆運行時間：</a:t>
            </a:r>
            <a:endParaRPr lang="en-US" altLang="ja-JP" sz="1400" b="1" dirty="0">
              <a:latin typeface="Meiryo UI" panose="020B0604030504040204" pitchFamily="50" charset="-128"/>
              <a:ea typeface="Meiryo UI" panose="020B0604030504040204" pitchFamily="50" charset="-128"/>
            </a:endParaRPr>
          </a:p>
          <a:p>
            <a:pPr>
              <a:lnSpc>
                <a:spcPts val="18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時間制限なし</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◆運送対象：</a:t>
            </a:r>
            <a:endParaRPr lang="en-US" altLang="ja-JP" sz="1400" b="1" dirty="0">
              <a:latin typeface="Meiryo UI" panose="020B0604030504040204" pitchFamily="50" charset="-128"/>
              <a:ea typeface="Meiryo UI" panose="020B0604030504040204" pitchFamily="50" charset="-128"/>
            </a:endParaRPr>
          </a:p>
          <a:p>
            <a:pPr>
              <a:lnSpc>
                <a:spcPts val="18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制限なし</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◆運　　　賃：</a:t>
            </a:r>
            <a:endParaRPr lang="en-US" altLang="ja-JP" sz="1400" b="1" dirty="0">
              <a:latin typeface="Meiryo UI" panose="020B0604030504040204" pitchFamily="50" charset="-128"/>
              <a:ea typeface="Meiryo UI" panose="020B0604030504040204" pitchFamily="50" charset="-128"/>
            </a:endParaRPr>
          </a:p>
          <a:p>
            <a:pPr>
              <a:lnSpc>
                <a:spcPts val="18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ダイナミックプライシング</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◆雇用形態：</a:t>
            </a:r>
            <a:endParaRPr lang="en-US" altLang="ja-JP" sz="1400" b="1" dirty="0">
              <a:latin typeface="Meiryo UI" panose="020B0604030504040204" pitchFamily="50" charset="-128"/>
              <a:ea typeface="Meiryo UI" panose="020B0604030504040204" pitchFamily="50" charset="-128"/>
            </a:endParaRPr>
          </a:p>
          <a:p>
            <a:pPr>
              <a:lnSpc>
                <a:spcPts val="18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雇用契約又は業務委託契約</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◆地元合意：</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国で要件化されれば</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意見聴取を実施</a:t>
            </a:r>
            <a:endParaRPr lang="en-US" altLang="ja-JP"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033C3AD-363C-4903-B3D6-D9CD163A3F65}"/>
              </a:ext>
            </a:extLst>
          </p:cNvPr>
          <p:cNvSpPr txBox="1"/>
          <p:nvPr/>
        </p:nvSpPr>
        <p:spPr>
          <a:xfrm>
            <a:off x="3888589" y="2395520"/>
            <a:ext cx="2573956" cy="1615827"/>
          </a:xfrm>
          <a:prstGeom prst="rect">
            <a:avLst/>
          </a:prstGeom>
          <a:noFill/>
        </p:spPr>
        <p:txBody>
          <a:bodyPr wrap="square">
            <a:spAutoFit/>
          </a:bodyPr>
          <a:lstStyle/>
          <a:p>
            <a:pPr marR="0" lvl="0" indent="0" fontAlgn="auto">
              <a:lnSpc>
                <a:spcPct val="15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◆資格要件：</a:t>
            </a:r>
            <a:endParaRPr lang="en-US" altLang="ja-JP" sz="1400" b="1" dirty="0">
              <a:latin typeface="Meiryo UI" panose="020B0604030504040204" pitchFamily="50" charset="-128"/>
              <a:ea typeface="Meiryo UI" panose="020B0604030504040204" pitchFamily="50" charset="-128"/>
            </a:endParaRPr>
          </a:p>
          <a:p>
            <a:pPr lvl="0">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・第１種免許＋</a:t>
            </a:r>
            <a:r>
              <a:rPr lang="ja-JP" altLang="en-US" sz="1200" dirty="0">
                <a:solidFill>
                  <a:prstClr val="black"/>
                </a:solidFill>
                <a:latin typeface="Meiryo UI" panose="020B0604030504040204" pitchFamily="50" charset="-128"/>
                <a:ea typeface="Meiryo UI" panose="020B0604030504040204" pitchFamily="50" charset="-128"/>
              </a:rPr>
              <a:t>講習受講</a:t>
            </a:r>
            <a:endParaRPr lang="en-US" altLang="ja-JP" sz="1200" dirty="0">
              <a:solidFill>
                <a:prstClr val="black"/>
              </a:solidFill>
              <a:latin typeface="Meiryo UI" panose="020B0604030504040204" pitchFamily="50" charset="-128"/>
              <a:ea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rPr>
              <a:t>　　（大臣認定講習並み）　</a:t>
            </a:r>
            <a:endParaRPr lang="en-US" altLang="ja-JP" sz="900" dirty="0">
              <a:solidFill>
                <a:prstClr val="black"/>
              </a:solidFill>
              <a:latin typeface="Meiryo UI" panose="020B0604030504040204" pitchFamily="50" charset="-128"/>
              <a:ea typeface="Meiryo UI" panose="020B0604030504040204" pitchFamily="50" charset="-128"/>
            </a:endParaRPr>
          </a:p>
          <a:p>
            <a:pPr lvl="0">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・継続的な教育</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・交通違反歴・犯罪歴</a:t>
            </a:r>
            <a:r>
              <a:rPr lang="ja-JP" altLang="en-US" sz="1200" dirty="0">
                <a:solidFill>
                  <a:prstClr val="black"/>
                </a:solidFill>
                <a:latin typeface="Meiryo UI" panose="020B0604030504040204" pitchFamily="50" charset="-128"/>
                <a:ea typeface="Meiryo UI" panose="020B0604030504040204" pitchFamily="50" charset="-128"/>
              </a:rPr>
              <a:t>等のチェック</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nSpc>
                <a:spcPct val="150000"/>
              </a:lnSpc>
            </a:pPr>
            <a:r>
              <a:rPr lang="ja-JP" altLang="en-US" sz="1400" b="1" dirty="0">
                <a:latin typeface="Meiryo UI" panose="020B0604030504040204" pitchFamily="50" charset="-128"/>
                <a:ea typeface="Meiryo UI" panose="020B0604030504040204" pitchFamily="50" charset="-128"/>
              </a:rPr>
              <a:t>◆苦情処理：</a:t>
            </a:r>
            <a:endParaRPr lang="en-US" altLang="ja-JP" sz="1400" b="1" dirty="0">
              <a:latin typeface="Meiryo UI" panose="020B0604030504040204" pitchFamily="50" charset="-128"/>
              <a:ea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rPr>
              <a:t>　　苦情処理体制の構築</a:t>
            </a:r>
            <a:endParaRPr lang="en-US" altLang="ja-JP"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135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10">
            <a:extLst>
              <a:ext uri="{FF2B5EF4-FFF2-40B4-BE49-F238E27FC236}">
                <a16:creationId xmlns:a16="http://schemas.microsoft.com/office/drawing/2014/main" id="{453C2C4B-1FAF-4DB4-88F3-BFB04FCA19A5}"/>
              </a:ext>
            </a:extLst>
          </p:cNvPr>
          <p:cNvGraphicFramePr>
            <a:graphicFrameLocks noGrp="1"/>
          </p:cNvGraphicFramePr>
          <p:nvPr>
            <p:extLst>
              <p:ext uri="{D42A27DB-BD31-4B8C-83A1-F6EECF244321}">
                <p14:modId xmlns:p14="http://schemas.microsoft.com/office/powerpoint/2010/main" val="1417352036"/>
              </p:ext>
            </p:extLst>
          </p:nvPr>
        </p:nvGraphicFramePr>
        <p:xfrm>
          <a:off x="273001" y="1275341"/>
          <a:ext cx="9360000" cy="5503073"/>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991261256"/>
                    </a:ext>
                  </a:extLst>
                </a:gridCol>
                <a:gridCol w="1080000">
                  <a:extLst>
                    <a:ext uri="{9D8B030D-6E8A-4147-A177-3AD203B41FA5}">
                      <a16:colId xmlns:a16="http://schemas.microsoft.com/office/drawing/2014/main" val="1359049214"/>
                    </a:ext>
                  </a:extLst>
                </a:gridCol>
                <a:gridCol w="2700000">
                  <a:extLst>
                    <a:ext uri="{9D8B030D-6E8A-4147-A177-3AD203B41FA5}">
                      <a16:colId xmlns:a16="http://schemas.microsoft.com/office/drawing/2014/main" val="3598981902"/>
                    </a:ext>
                  </a:extLst>
                </a:gridCol>
                <a:gridCol w="4428000">
                  <a:extLst>
                    <a:ext uri="{9D8B030D-6E8A-4147-A177-3AD203B41FA5}">
                      <a16:colId xmlns:a16="http://schemas.microsoft.com/office/drawing/2014/main" val="2592018985"/>
                    </a:ext>
                  </a:extLst>
                </a:gridCol>
              </a:tblGrid>
              <a:tr h="317851">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項　　目</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実施要件等</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考　え　方　等</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37518651"/>
                  </a:ext>
                </a:extLst>
              </a:tr>
              <a:tr h="671173">
                <a:tc rowSpan="3">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運行区域等</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r>
                        <a:rPr kumimoji="1" lang="ja-JP" altLang="en-US" sz="1400" b="1" dirty="0">
                          <a:solidFill>
                            <a:schemeClr val="bg1"/>
                          </a:solidFill>
                          <a:latin typeface="Meiryo UI" panose="020B0604030504040204" pitchFamily="50" charset="-128"/>
                          <a:ea typeface="Meiryo UI" panose="020B0604030504040204" pitchFamily="50" charset="-128"/>
                        </a:rPr>
                        <a:t>（</a:t>
                      </a:r>
                      <a:r>
                        <a:rPr kumimoji="1" lang="en-US" altLang="ja-JP" sz="1400" b="1" dirty="0">
                          <a:solidFill>
                            <a:schemeClr val="bg1"/>
                          </a:solidFill>
                          <a:latin typeface="Meiryo UI" panose="020B0604030504040204" pitchFamily="50" charset="-128"/>
                          <a:ea typeface="Meiryo UI" panose="020B0604030504040204" pitchFamily="50" charset="-128"/>
                        </a:rPr>
                        <a:t>P7</a:t>
                      </a:r>
                      <a:r>
                        <a:rPr kumimoji="1" lang="ja-JP" altLang="en-US" sz="1400" b="1" dirty="0">
                          <a:solidFill>
                            <a:schemeClr val="bg1"/>
                          </a:solidFill>
                          <a:latin typeface="Meiryo UI" panose="020B0604030504040204" pitchFamily="50" charset="-128"/>
                          <a:ea typeface="Meiryo UI" panose="020B0604030504040204" pitchFamily="50" charset="-128"/>
                        </a:rPr>
                        <a:t>）</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運行区域</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大阪府域全域</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3">
                  <a:txBody>
                    <a:bodyPr/>
                    <a:lstStyle/>
                    <a:p>
                      <a:pPr marL="171450" indent="-171450" algn="l">
                        <a:lnSpc>
                          <a:spcPts val="2000"/>
                        </a:lnSpc>
                        <a:buFont typeface="Wingdings" panose="05000000000000000000" pitchFamily="2" charset="2"/>
                        <a:buChar char="l"/>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南部に関西国際空港、北部に大阪国際空港があり、また、大阪市を中心に</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大阪府域全域に観光資源が点在</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年には外国人旅行者数約</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1,230</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万人が大阪を訪問し、</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大阪・関西万博では国内外から</a:t>
                      </a:r>
                      <a:r>
                        <a:rPr kumimoji="1" lang="en-US" altLang="ja-JP"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2,800</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万人が来阪予定</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indent="-171450" algn="l">
                        <a:lnSpc>
                          <a:spcPts val="2000"/>
                        </a:lnSpc>
                        <a:buFont typeface="Wingdings" panose="05000000000000000000" pitchFamily="2" charset="2"/>
                        <a:buChar char="l"/>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これら万博期間中の移動ニーズに対応するため、</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区域・時間・対象に制限を設けることなく、公共交通の供給体制を確保する</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4830402"/>
                  </a:ext>
                </a:extLst>
              </a:tr>
              <a:tr h="671173">
                <a:tc vMerge="1">
                  <a:txBody>
                    <a:bodyPr/>
                    <a:lstStyle/>
                    <a:p>
                      <a:pPr algn="ctr"/>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運行期間</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運行時間</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万博開催半年前～終了まで</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時間制限なし</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時間）</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algn="l">
                        <a:lnSpc>
                          <a:spcPts val="1600"/>
                        </a:lnSpc>
                      </a:pP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55606357"/>
                  </a:ext>
                </a:extLst>
              </a:tr>
              <a:tr h="671173">
                <a:tc vMerge="1">
                  <a:txBody>
                    <a:bodyPr/>
                    <a:lstStyle/>
                    <a:p>
                      <a:pPr algn="ctr"/>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運送対象</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制限なし</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76076777"/>
                  </a:ext>
                </a:extLst>
              </a:tr>
              <a:tr h="1037439">
                <a:tc gridSpan="2">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実施主体</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l"/>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安全な運行管理ができる者</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（タクシー会社、新規参入事業者等</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多様な主体が自由に参入</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できるようにすることで</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供給力を確保</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タクシーに加え、</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タクシーと同等の運行管理体制</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P6</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の運行管理を参照）</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を確保できる事業者の新規参入も認める</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13675261"/>
                  </a:ext>
                </a:extLst>
              </a:tr>
              <a:tr h="1281459">
                <a:tc gridSpan="2">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雇用形態</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r>
                        <a:rPr kumimoji="1" lang="ja-JP" altLang="en-US" sz="1400" b="1" dirty="0">
                          <a:solidFill>
                            <a:schemeClr val="bg1"/>
                          </a:solidFill>
                          <a:latin typeface="Meiryo UI" panose="020B0604030504040204" pitchFamily="50" charset="-128"/>
                          <a:ea typeface="Meiryo UI" panose="020B0604030504040204" pitchFamily="50" charset="-128"/>
                        </a:rPr>
                        <a:t>（</a:t>
                      </a:r>
                      <a:r>
                        <a:rPr kumimoji="1" lang="en-US" altLang="ja-JP" sz="1400" b="1" dirty="0">
                          <a:solidFill>
                            <a:schemeClr val="bg1"/>
                          </a:solidFill>
                          <a:latin typeface="Meiryo UI" panose="020B0604030504040204" pitchFamily="50" charset="-128"/>
                          <a:ea typeface="Meiryo UI" panose="020B0604030504040204" pitchFamily="50" charset="-128"/>
                        </a:rPr>
                        <a:t>P8</a:t>
                      </a:r>
                      <a:r>
                        <a:rPr kumimoji="1" lang="ja-JP" altLang="en-US" sz="1400" b="1" dirty="0">
                          <a:solidFill>
                            <a:schemeClr val="bg1"/>
                          </a:solidFill>
                          <a:latin typeface="Meiryo UI" panose="020B0604030504040204" pitchFamily="50" charset="-128"/>
                          <a:ea typeface="Meiryo UI" panose="020B0604030504040204" pitchFamily="50" charset="-128"/>
                        </a:rPr>
                        <a:t>）</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l"/>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雇用契約</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又は業務委託契約</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交通需要に弾力的に対応</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するため、雇用方式に加えて、</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業務委託方式も可能とする</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実施主体が責任をもって</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運行管理、継続的な研修、保険への加入等を行うことで、</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業務委託であっても安全運行を確保するとともに、利用者保護にも資する。</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87404646"/>
                  </a:ext>
                </a:extLst>
              </a:tr>
              <a:tr h="793419">
                <a:tc gridSpan="2">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運賃</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r>
                        <a:rPr kumimoji="1" lang="ja-JP" altLang="en-US" sz="1400" b="1" dirty="0">
                          <a:solidFill>
                            <a:schemeClr val="bg1"/>
                          </a:solidFill>
                          <a:latin typeface="Meiryo UI" panose="020B0604030504040204" pitchFamily="50" charset="-128"/>
                          <a:ea typeface="Meiryo UI" panose="020B0604030504040204" pitchFamily="50" charset="-128"/>
                        </a:rPr>
                        <a:t>（</a:t>
                      </a:r>
                      <a:r>
                        <a:rPr kumimoji="1" lang="en-US" altLang="ja-JP" sz="1400" b="1" dirty="0">
                          <a:solidFill>
                            <a:schemeClr val="bg1"/>
                          </a:solidFill>
                          <a:latin typeface="Meiryo UI" panose="020B0604030504040204" pitchFamily="50" charset="-128"/>
                          <a:ea typeface="Meiryo UI" panose="020B0604030504040204" pitchFamily="50" charset="-128"/>
                        </a:rPr>
                        <a:t>P9</a:t>
                      </a:r>
                      <a:r>
                        <a:rPr kumimoji="1" lang="ja-JP" altLang="en-US" sz="1400" b="1" dirty="0">
                          <a:solidFill>
                            <a:schemeClr val="bg1"/>
                          </a:solidFill>
                          <a:latin typeface="Meiryo UI" panose="020B0604030504040204" pitchFamily="50" charset="-128"/>
                          <a:ea typeface="Meiryo UI" panose="020B0604030504040204" pitchFamily="50" charset="-128"/>
                        </a:rPr>
                        <a:t>）</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ダイナミックプライシング</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0" strike="noStrike" dirty="0">
                          <a:solidFill>
                            <a:schemeClr val="tx1"/>
                          </a:solidFill>
                          <a:latin typeface="Meiryo UI" panose="020B0604030504040204" pitchFamily="50" charset="-128"/>
                          <a:ea typeface="Meiryo UI" panose="020B0604030504040204" pitchFamily="50" charset="-128"/>
                        </a:rPr>
                        <a:t>雨天時やイベント開催時など、急激な需要スパイク発生時に</a:t>
                      </a:r>
                      <a:r>
                        <a:rPr kumimoji="1" lang="ja-JP" altLang="en-US" sz="1200" b="1" u="sng" strike="noStrike" dirty="0">
                          <a:solidFill>
                            <a:schemeClr val="tx1"/>
                          </a:solidFill>
                          <a:latin typeface="Meiryo UI" panose="020B0604030504040204" pitchFamily="50" charset="-128"/>
                          <a:ea typeface="Meiryo UI" panose="020B0604030504040204" pitchFamily="50" charset="-128"/>
                        </a:rPr>
                        <a:t>弾力的な対応ができるライドシェアの特性を活かす</a:t>
                      </a:r>
                      <a:r>
                        <a:rPr kumimoji="1" lang="ja-JP" altLang="en-US" sz="1200" b="0" strike="noStrike" dirty="0">
                          <a:solidFill>
                            <a:schemeClr val="tx1"/>
                          </a:solidFill>
                          <a:latin typeface="Meiryo UI" panose="020B0604030504040204" pitchFamily="50" charset="-128"/>
                          <a:ea typeface="Meiryo UI" panose="020B0604030504040204" pitchFamily="50" charset="-128"/>
                        </a:rPr>
                        <a:t>ため、</a:t>
                      </a:r>
                      <a:r>
                        <a:rPr kumimoji="1" lang="ja-JP" altLang="en-US" sz="1200" b="1" u="sng" strike="noStrike" dirty="0">
                          <a:solidFill>
                            <a:schemeClr val="tx1"/>
                          </a:solidFill>
                          <a:latin typeface="Meiryo UI" panose="020B0604030504040204" pitchFamily="50" charset="-128"/>
                          <a:ea typeface="Meiryo UI" panose="020B0604030504040204" pitchFamily="50" charset="-128"/>
                        </a:rPr>
                        <a:t>需給に応じて変動する運賃を採用</a:t>
                      </a:r>
                      <a:r>
                        <a:rPr kumimoji="1" lang="ja-JP" altLang="en-US" sz="1200" b="0" strike="noStrike"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110897"/>
                  </a:ext>
                </a:extLst>
              </a:tr>
            </a:tbl>
          </a:graphicData>
        </a:graphic>
      </p:graphicFrame>
      <p:cxnSp>
        <p:nvCxnSpPr>
          <p:cNvPr id="10" name="直線コネクタ 9">
            <a:extLst>
              <a:ext uri="{FF2B5EF4-FFF2-40B4-BE49-F238E27FC236}">
                <a16:creationId xmlns:a16="http://schemas.microsoft.com/office/drawing/2014/main" id="{13A89642-1D63-476D-828F-7DD29FF65407}"/>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4C1FBA86-73A4-4DAA-9453-08632C2F0ABB}"/>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◆大阪がめざすべきライドシェア（案）</a:t>
            </a:r>
          </a:p>
        </p:txBody>
      </p:sp>
      <p:sp>
        <p:nvSpPr>
          <p:cNvPr id="8" name="テキスト ボックス 7">
            <a:extLst>
              <a:ext uri="{FF2B5EF4-FFF2-40B4-BE49-F238E27FC236}">
                <a16:creationId xmlns:a16="http://schemas.microsoft.com/office/drawing/2014/main" id="{FDE7B69F-978D-40BC-AA8C-E0A9A27F83A7}"/>
              </a:ext>
            </a:extLst>
          </p:cNvPr>
          <p:cNvSpPr txBox="1"/>
          <p:nvPr/>
        </p:nvSpPr>
        <p:spPr>
          <a:xfrm>
            <a:off x="277587" y="568823"/>
            <a:ext cx="9360000" cy="576825"/>
          </a:xfrm>
          <a:prstGeom prst="rect">
            <a:avLst/>
          </a:prstGeom>
          <a:solidFill>
            <a:schemeClr val="accent1">
              <a:lumMod val="20000"/>
              <a:lumOff val="80000"/>
            </a:schemeClr>
          </a:solidFill>
          <a:ln w="25400" cmpd="sng">
            <a:noFill/>
            <a:prstDash val="solid"/>
          </a:ln>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0" lang="en-US" altLang="ja-JP"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2025</a:t>
            </a:r>
            <a:r>
              <a:rPr kumimoji="0" lang="ja-JP" altLang="en-US"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年大阪・関西万博期間中の移動ニーズへの対応はもちろんのこと、持続可能な公共交通の維持に向けて、</a:t>
            </a:r>
            <a:endParaRPr kumimoji="0" lang="en-US" altLang="ja-JP" sz="1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lang="ja-JP" altLang="en-US" sz="1400" b="1" dirty="0">
                <a:solidFill>
                  <a:sysClr val="windowText" lastClr="000000"/>
                </a:solidFill>
                <a:latin typeface="Meiryo UI" panose="020B0604030504040204" pitchFamily="50" charset="-128"/>
                <a:ea typeface="Meiryo UI" panose="020B0604030504040204" pitchFamily="50" charset="-128"/>
              </a:rPr>
              <a:t>　　</a:t>
            </a:r>
            <a:r>
              <a:rPr kumimoji="0"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大阪がめざすべきライドシェアのあるべき姿を以下に提示</a:t>
            </a:r>
            <a:endParaRPr kumimoji="0"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F783357D-30CF-40B8-B94A-48E3F525AA3D}"/>
              </a:ext>
            </a:extLst>
          </p:cNvPr>
          <p:cNvSpPr>
            <a:spLocks noGrp="1"/>
          </p:cNvSpPr>
          <p:nvPr>
            <p:ph type="sldNum" sz="quarter" idx="12"/>
          </p:nvPr>
        </p:nvSpPr>
        <p:spPr>
          <a:xfrm>
            <a:off x="9427304" y="30431"/>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5</a:t>
            </a:fld>
            <a:endParaRPr kumimoji="1" lang="ja-JP" altLang="en-US" sz="1500" dirty="0">
              <a:solidFill>
                <a:prstClr val="black"/>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1740729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F783357D-30CF-40B8-B94A-48E3F525AA3D}"/>
              </a:ext>
            </a:extLst>
          </p:cNvPr>
          <p:cNvSpPr>
            <a:spLocks noGrp="1"/>
          </p:cNvSpPr>
          <p:nvPr>
            <p:ph type="sldNum" sz="quarter" idx="12"/>
          </p:nvPr>
        </p:nvSpPr>
        <p:spPr>
          <a:xfrm>
            <a:off x="9458014" y="649287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6</a:t>
            </a:fld>
            <a:endParaRPr kumimoji="1" lang="ja-JP" altLang="en-US" sz="1500" dirty="0">
              <a:solidFill>
                <a:prstClr val="black"/>
              </a:solidFill>
              <a:latin typeface="Calibri" panose="020F0502020204030204"/>
              <a:ea typeface="メイリオ" panose="020B0604030504040204" pitchFamily="50" charset="-128"/>
            </a:endParaRPr>
          </a:p>
        </p:txBody>
      </p:sp>
      <p:graphicFrame>
        <p:nvGraphicFramePr>
          <p:cNvPr id="9" name="表 10">
            <a:extLst>
              <a:ext uri="{FF2B5EF4-FFF2-40B4-BE49-F238E27FC236}">
                <a16:creationId xmlns:a16="http://schemas.microsoft.com/office/drawing/2014/main" id="{A59F71A5-333B-453D-8B7F-470B6B491B07}"/>
              </a:ext>
            </a:extLst>
          </p:cNvPr>
          <p:cNvGraphicFramePr>
            <a:graphicFrameLocks noGrp="1"/>
          </p:cNvGraphicFramePr>
          <p:nvPr>
            <p:extLst>
              <p:ext uri="{D42A27DB-BD31-4B8C-83A1-F6EECF244321}">
                <p14:modId xmlns:p14="http://schemas.microsoft.com/office/powerpoint/2010/main" val="3894174146"/>
              </p:ext>
            </p:extLst>
          </p:nvPr>
        </p:nvGraphicFramePr>
        <p:xfrm>
          <a:off x="273000" y="181215"/>
          <a:ext cx="9359999" cy="6430364"/>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991261256"/>
                    </a:ext>
                  </a:extLst>
                </a:gridCol>
                <a:gridCol w="1080000">
                  <a:extLst>
                    <a:ext uri="{9D8B030D-6E8A-4147-A177-3AD203B41FA5}">
                      <a16:colId xmlns:a16="http://schemas.microsoft.com/office/drawing/2014/main" val="1359049214"/>
                    </a:ext>
                  </a:extLst>
                </a:gridCol>
                <a:gridCol w="2699999">
                  <a:extLst>
                    <a:ext uri="{9D8B030D-6E8A-4147-A177-3AD203B41FA5}">
                      <a16:colId xmlns:a16="http://schemas.microsoft.com/office/drawing/2014/main" val="3598981902"/>
                    </a:ext>
                  </a:extLst>
                </a:gridCol>
                <a:gridCol w="4428000">
                  <a:extLst>
                    <a:ext uri="{9D8B030D-6E8A-4147-A177-3AD203B41FA5}">
                      <a16:colId xmlns:a16="http://schemas.microsoft.com/office/drawing/2014/main" val="2592018985"/>
                    </a:ext>
                  </a:extLst>
                </a:gridCol>
              </a:tblGrid>
              <a:tr h="289739">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項　　目</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実施要件等</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考　え　方　等</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37518651"/>
                  </a:ext>
                </a:extLst>
              </a:tr>
              <a:tr h="1285518">
                <a:tc rowSpan="6">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運行管理</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r>
                        <a:rPr kumimoji="1" lang="ja-JP" altLang="en-US" sz="1400" b="1" dirty="0">
                          <a:solidFill>
                            <a:schemeClr val="bg1"/>
                          </a:solidFill>
                          <a:latin typeface="Meiryo UI" panose="020B0604030504040204" pitchFamily="50" charset="-128"/>
                          <a:ea typeface="Meiryo UI" panose="020B0604030504040204" pitchFamily="50" charset="-128"/>
                        </a:rPr>
                        <a:t>（</a:t>
                      </a:r>
                      <a:r>
                        <a:rPr kumimoji="1" lang="en-US" altLang="ja-JP" sz="1400" b="1" dirty="0">
                          <a:solidFill>
                            <a:schemeClr val="bg1"/>
                          </a:solidFill>
                          <a:latin typeface="Meiryo UI" panose="020B0604030504040204" pitchFamily="50" charset="-128"/>
                          <a:ea typeface="Meiryo UI" panose="020B0604030504040204" pitchFamily="50" charset="-128"/>
                        </a:rPr>
                        <a:t>P10</a:t>
                      </a:r>
                      <a:r>
                        <a:rPr kumimoji="1" lang="ja-JP" altLang="en-US" sz="1400" b="1" dirty="0">
                          <a:solidFill>
                            <a:schemeClr val="bg1"/>
                          </a:solidFill>
                          <a:latin typeface="Meiryo UI" panose="020B0604030504040204" pitchFamily="50" charset="-128"/>
                          <a:ea typeface="Meiryo UI" panose="020B0604030504040204" pitchFamily="50" charset="-128"/>
                        </a:rPr>
                        <a:t>）</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r>
                        <a:rPr kumimoji="1" lang="ja-JP" altLang="en-US" sz="1400" b="1" dirty="0">
                          <a:solidFill>
                            <a:schemeClr val="bg1"/>
                          </a:solidFill>
                          <a:latin typeface="Meiryo UI" panose="020B0604030504040204" pitchFamily="50" charset="-128"/>
                          <a:ea typeface="Meiryo UI" panose="020B0604030504040204" pitchFamily="50" charset="-128"/>
                        </a:rPr>
                        <a:t>　　　　　</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管理体制</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ICT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を活用した柔軟・機動的な</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運行管理体制</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車両数によらず、運行管理の責任者１名以上配置し、</a:t>
                      </a:r>
                      <a:r>
                        <a:rPr kumimoji="1" lang="en-US" altLang="ja-JP"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ICT</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を活用した柔軟・機動的かつ安全・安心な運行管理を実現。</a:t>
                      </a:r>
                      <a:endParaRPr kumimoji="1" lang="en-US" altLang="ja-JP"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2000"/>
                        </a:lnSpc>
                        <a:spcBef>
                          <a:spcPts val="0"/>
                        </a:spcBef>
                        <a:spcAft>
                          <a:spcPts val="0"/>
                        </a:spcAft>
                        <a:buClrTx/>
                        <a:buSzTx/>
                        <a:buFont typeface="Wingdings" panose="05000000000000000000" pitchFamily="2" charset="2"/>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・対面で行っている「点呼」「運転者への指導・監督」「業務記録」等　</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2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をオンラインで実施。</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200" b="0"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運行管理の責任者を</a:t>
                      </a:r>
                      <a:r>
                        <a:rPr kumimoji="1" lang="ja-JP" altLang="en-US" sz="1200" b="0"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サポートする体制を構築。事故や</a:t>
                      </a:r>
                      <a:r>
                        <a:rPr kumimoji="1" lang="ja-JP" altLang="en-US" sz="1200" b="0"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苦情・トラ </a:t>
                      </a:r>
                      <a:endParaRPr kumimoji="1" lang="en-US" altLang="ja-JP" sz="1200" b="0"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2000"/>
                        </a:lnSpc>
                        <a:spcBef>
                          <a:spcPts val="0"/>
                        </a:spcBef>
                        <a:spcAft>
                          <a:spcPts val="0"/>
                        </a:spcAft>
                        <a:buClrTx/>
                        <a:buSzTx/>
                        <a:buFont typeface="Wingdings" panose="05000000000000000000" pitchFamily="2" charset="2"/>
                        <a:buNone/>
                        <a:tabLst/>
                        <a:defRPr/>
                      </a:pPr>
                      <a:r>
                        <a:rPr kumimoji="1" lang="ja-JP" altLang="en-US" sz="1200" b="0"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ブルにも対応。</a:t>
                      </a:r>
                      <a:endParaRPr kumimoji="1" lang="en-US" altLang="ja-JP" sz="1200" b="0"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4830402"/>
                  </a:ext>
                </a:extLst>
              </a:tr>
              <a:tr h="1038365">
                <a:tc vMerge="1">
                  <a:txBody>
                    <a:bodyPr/>
                    <a:lstStyle/>
                    <a:p>
                      <a:pPr algn="ctr"/>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ドライバーの資格要件</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第２種免許</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又は</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第１種免許取得者</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lnSpc>
                          <a:spcPts val="2000"/>
                        </a:lnSpc>
                        <a:buFont typeface="Wingdings" panose="05000000000000000000" pitchFamily="2" charset="2"/>
                        <a:buChar char="l"/>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ドライバー確保に向け、２種免許に加え、１種免許取得者もドライバーとして認定。その際、</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国土交通大臣認定講習と同等の講習受講等の要件</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や、</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資質向上のための指導・教育を実施。</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indent="-171450" algn="l">
                        <a:lnSpc>
                          <a:spcPts val="2000"/>
                        </a:lnSpc>
                        <a:buFont typeface="Wingdings" panose="05000000000000000000" pitchFamily="2" charset="2"/>
                        <a:buChar char="l"/>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また、</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重大な交通違反歴</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免許停止等</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や</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犯罪歴がない等も確認</a:t>
                      </a:r>
                      <a:endParaRPr kumimoji="1" lang="en-US" altLang="ja-JP"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55606357"/>
                  </a:ext>
                </a:extLst>
              </a:tr>
              <a:tr h="544059">
                <a:tc vMerge="1">
                  <a:txBody>
                    <a:bodyPr/>
                    <a:lstStyle/>
                    <a:p>
                      <a:endParaRPr kumimoji="1" lang="ja-JP" altLang="en-US"/>
                    </a:p>
                  </a:txBody>
                  <a:tcPr/>
                </a:tc>
                <a:tc>
                  <a:txBody>
                    <a:bodyPr/>
                    <a:lstStyle/>
                    <a:p>
                      <a:pPr algn="ctr"/>
                      <a:r>
                        <a:rPr kumimoji="1" lang="zh-TW" altLang="en-US" sz="1400" b="1" dirty="0">
                          <a:solidFill>
                            <a:schemeClr val="bg1"/>
                          </a:solidFill>
                          <a:latin typeface="Meiryo UI" panose="020B0604030504040204" pitchFamily="50" charset="-128"/>
                          <a:ea typeface="Meiryo UI" panose="020B0604030504040204" pitchFamily="50" charset="-128"/>
                        </a:rPr>
                        <a:t>使用車両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ドライバーが使用権限を持つ</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自家用自動車又は事業用自動車</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lnSpc>
                          <a:spcPts val="2000"/>
                        </a:lnSpc>
                        <a:buFont typeface="Wingdings" panose="05000000000000000000" pitchFamily="2" charset="2"/>
                        <a:buChar char="l"/>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事業主体による</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車検証等の確認</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171450" indent="-171450" algn="l">
                        <a:lnSpc>
                          <a:spcPts val="2000"/>
                        </a:lnSpc>
                        <a:buFont typeface="Wingdings" panose="05000000000000000000" pitchFamily="2" charset="2"/>
                        <a:buChar char="l"/>
                      </a:pP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定期的な点検</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と</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報告を義務付ける</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等、継続的に安全性を確認。</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25152816"/>
                  </a:ext>
                </a:extLst>
              </a:tr>
              <a:tr h="1130928">
                <a:tc vMerge="1">
                  <a:txBody>
                    <a:bodyPr/>
                    <a:lstStyle/>
                    <a:p>
                      <a:endParaRPr kumimoji="1" lang="ja-JP" altLang="en-US"/>
                    </a:p>
                  </a:txBody>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事故対応</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実施主体の責任による対応と</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保険加入</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lnSpc>
                          <a:spcPts val="2000"/>
                        </a:lnSpc>
                        <a:buFont typeface="Wingdings" panose="05000000000000000000" pitchFamily="2" charset="2"/>
                        <a:buChar char="l"/>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実施主体の責任を明確化し、運行管理の責任者の指示により事故発生時の現場や被害者等への対応にあたる</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サポート体制を構築</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171450" indent="-171450" algn="l">
                        <a:lnSpc>
                          <a:spcPts val="2000"/>
                        </a:lnSpc>
                        <a:buFont typeface="Wingdings" panose="05000000000000000000" pitchFamily="2" charset="2"/>
                        <a:buChar char="l"/>
                      </a:pP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実施主体の責任の下</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、事故等発生時に、利用者等に対する</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損害を賠償するための保険に加入</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（タクシーと同等以上）</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9646635"/>
                  </a:ext>
                </a:extLst>
              </a:tr>
              <a:tr h="791212">
                <a:tc vMerge="1">
                  <a:txBody>
                    <a:bodyPr/>
                    <a:lstStyle/>
                    <a:p>
                      <a:endParaRPr kumimoji="1" lang="ja-JP" altLang="en-US"/>
                    </a:p>
                  </a:txBody>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防犯対策</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利用者等の防犯対策実施</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車内外の映像を記録するドライブレコーダー等の設置や、長時間停止・ルート外運行を探知する仕組み等により、</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利用者等の防犯対策を実施</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66257159"/>
                  </a:ext>
                </a:extLst>
              </a:tr>
              <a:tr h="339142">
                <a:tc vMerge="1">
                  <a:txBody>
                    <a:bodyPr/>
                    <a:lstStyle/>
                    <a:p>
                      <a:pPr algn="ctr"/>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苦情処理</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苦情処理体制の構築</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lnSpc>
                          <a:spcPts val="2000"/>
                        </a:lnSpc>
                        <a:buFont typeface="Wingdings" panose="05000000000000000000" pitchFamily="2" charset="2"/>
                        <a:buChar char="l"/>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運行管理の責任者やこれをサポートする</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苦情処理体制を構築</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76076777"/>
                  </a:ext>
                </a:extLst>
              </a:tr>
              <a:tr h="648000">
                <a:tc gridSpan="2">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地元合意</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l"/>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地元合意が必要な場合は知事が責任をもって判断</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844083" rtl="0" eaLnBrk="1" fontAlgn="auto" latinLnBrk="0" hangingPunct="1">
                        <a:lnSpc>
                          <a:spcPts val="2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地域公共交通会議等との協議が要件化された場合は、意見聴取を行ったうえで、</a:t>
                      </a:r>
                      <a:r>
                        <a:rPr kumimoji="1"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最終的に「知事の判断」。</a:t>
                      </a:r>
                      <a:endParaRPr kumimoji="1" lang="en-US" altLang="ja-JP"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13675261"/>
                  </a:ext>
                </a:extLst>
              </a:tr>
            </a:tbl>
          </a:graphicData>
        </a:graphic>
      </p:graphicFrame>
    </p:spTree>
    <p:extLst>
      <p:ext uri="{BB962C8B-B14F-4D97-AF65-F5344CB8AC3E}">
        <p14:creationId xmlns:p14="http://schemas.microsoft.com/office/powerpoint/2010/main" val="3704427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6543D84-B688-4ED8-8804-686AE1D870A7}"/>
              </a:ext>
            </a:extLst>
          </p:cNvPr>
          <p:cNvPicPr>
            <a:picLocks noChangeAspect="1"/>
          </p:cNvPicPr>
          <p:nvPr/>
        </p:nvPicPr>
        <p:blipFill rotWithShape="1">
          <a:blip r:embed="rId2"/>
          <a:srcRect l="12019" t="5505" r="27984" b="38"/>
          <a:stretch/>
        </p:blipFill>
        <p:spPr>
          <a:xfrm>
            <a:off x="319227" y="1270899"/>
            <a:ext cx="4296851" cy="4610720"/>
          </a:xfrm>
          <a:prstGeom prst="rect">
            <a:avLst/>
          </a:prstGeom>
          <a:solidFill>
            <a:schemeClr val="bg1"/>
          </a:solidFill>
          <a:ln w="25400">
            <a:solidFill>
              <a:srgbClr val="357FC2"/>
            </a:solidFill>
          </a:ln>
        </p:spPr>
      </p:pic>
      <p:sp>
        <p:nvSpPr>
          <p:cNvPr id="127" name="楕円 126">
            <a:extLst>
              <a:ext uri="{FF2B5EF4-FFF2-40B4-BE49-F238E27FC236}">
                <a16:creationId xmlns:a16="http://schemas.microsoft.com/office/drawing/2014/main" id="{9FC656EF-80BE-4312-A0DA-B16A1D242FBF}"/>
              </a:ext>
            </a:extLst>
          </p:cNvPr>
          <p:cNvSpPr/>
          <p:nvPr/>
        </p:nvSpPr>
        <p:spPr>
          <a:xfrm>
            <a:off x="2369231" y="3061288"/>
            <a:ext cx="380901" cy="400111"/>
          </a:xfrm>
          <a:prstGeom prst="ellipse">
            <a:avLst/>
          </a:prstGeom>
          <a:gradFill flip="none" rotWithShape="1">
            <a:gsLst>
              <a:gs pos="0">
                <a:srgbClr val="FF0000"/>
              </a:gs>
              <a:gs pos="100000">
                <a:srgbClr val="FFC000">
                  <a:alpha val="0"/>
                </a:srgbClr>
              </a:gs>
            </a:gsLst>
            <a:path path="circle">
              <a:fillToRect l="50000" t="50000" r="50000" b="50000"/>
            </a:path>
            <a:tileRect/>
          </a:gradFill>
          <a:ln w="1016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0" name="四角形吹き出し 61">
            <a:extLst>
              <a:ext uri="{FF2B5EF4-FFF2-40B4-BE49-F238E27FC236}">
                <a16:creationId xmlns:a16="http://schemas.microsoft.com/office/drawing/2014/main" id="{3A3A471F-E700-4A9F-B1E8-AA933725FBC9}"/>
              </a:ext>
            </a:extLst>
          </p:cNvPr>
          <p:cNvSpPr/>
          <p:nvPr/>
        </p:nvSpPr>
        <p:spPr>
          <a:xfrm>
            <a:off x="3705828" y="4604133"/>
            <a:ext cx="872617" cy="862881"/>
          </a:xfrm>
          <a:prstGeom prst="wedgeRectCallout">
            <a:avLst>
              <a:gd name="adj1" fmla="val -23611"/>
              <a:gd name="adj2" fmla="val -56870"/>
            </a:avLst>
          </a:prstGeom>
          <a:ln w="63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33FF8247-B5D3-495B-BFB0-0015B1FABC43}"/>
              </a:ext>
            </a:extLst>
          </p:cNvPr>
          <p:cNvSpPr txBox="1"/>
          <p:nvPr/>
        </p:nvSpPr>
        <p:spPr>
          <a:xfrm>
            <a:off x="3693961" y="4575530"/>
            <a:ext cx="949299" cy="200055"/>
          </a:xfrm>
          <a:prstGeom prst="rect">
            <a:avLst/>
          </a:prstGeom>
          <a:noFill/>
        </p:spPr>
        <p:txBody>
          <a:bodyPr wrap="non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rPr>
              <a:t>百舌鳥・古市古墳群</a:t>
            </a:r>
          </a:p>
        </p:txBody>
      </p:sp>
      <p:pic>
        <p:nvPicPr>
          <p:cNvPr id="132" name="図 131">
            <a:extLst>
              <a:ext uri="{FF2B5EF4-FFF2-40B4-BE49-F238E27FC236}">
                <a16:creationId xmlns:a16="http://schemas.microsoft.com/office/drawing/2014/main" id="{8769849B-4303-44C9-BF76-14A7CADA57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76258" y="4749807"/>
            <a:ext cx="735118" cy="692605"/>
          </a:xfrm>
          <a:prstGeom prst="rect">
            <a:avLst/>
          </a:prstGeom>
        </p:spPr>
      </p:pic>
      <p:sp>
        <p:nvSpPr>
          <p:cNvPr id="143" name="四角形吹き出し 61">
            <a:extLst>
              <a:ext uri="{FF2B5EF4-FFF2-40B4-BE49-F238E27FC236}">
                <a16:creationId xmlns:a16="http://schemas.microsoft.com/office/drawing/2014/main" id="{3C271B4A-C634-4B3B-9B7F-D60E03E3F55D}"/>
              </a:ext>
            </a:extLst>
          </p:cNvPr>
          <p:cNvSpPr/>
          <p:nvPr/>
        </p:nvSpPr>
        <p:spPr>
          <a:xfrm>
            <a:off x="3469088" y="1177578"/>
            <a:ext cx="1046178" cy="723861"/>
          </a:xfrm>
          <a:prstGeom prst="wedgeRectCallout">
            <a:avLst>
              <a:gd name="adj1" fmla="val -77050"/>
              <a:gd name="adj2" fmla="val 13861"/>
            </a:avLst>
          </a:prstGeom>
          <a:ln w="63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0" name="四角形吹き出し 61">
            <a:extLst>
              <a:ext uri="{FF2B5EF4-FFF2-40B4-BE49-F238E27FC236}">
                <a16:creationId xmlns:a16="http://schemas.microsoft.com/office/drawing/2014/main" id="{EAF96E2F-20B0-4ED8-AD23-7ECF708F4558}"/>
              </a:ext>
            </a:extLst>
          </p:cNvPr>
          <p:cNvSpPr/>
          <p:nvPr/>
        </p:nvSpPr>
        <p:spPr>
          <a:xfrm>
            <a:off x="343715" y="4244602"/>
            <a:ext cx="1221769" cy="862881"/>
          </a:xfrm>
          <a:prstGeom prst="wedgeRectCallout">
            <a:avLst>
              <a:gd name="adj1" fmla="val 47985"/>
              <a:gd name="adj2" fmla="val 63729"/>
            </a:avLst>
          </a:prstGeom>
          <a:ln w="63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1" name="テキスト ボックス 150">
            <a:extLst>
              <a:ext uri="{FF2B5EF4-FFF2-40B4-BE49-F238E27FC236}">
                <a16:creationId xmlns:a16="http://schemas.microsoft.com/office/drawing/2014/main" id="{FBF7E422-1929-4437-91DE-DD0C4AA616FC}"/>
              </a:ext>
            </a:extLst>
          </p:cNvPr>
          <p:cNvSpPr txBox="1"/>
          <p:nvPr/>
        </p:nvSpPr>
        <p:spPr>
          <a:xfrm>
            <a:off x="284157" y="4205184"/>
            <a:ext cx="1321196" cy="215444"/>
          </a:xfrm>
          <a:prstGeom prst="rect">
            <a:avLst/>
          </a:prstGeom>
          <a:noFill/>
        </p:spPr>
        <p:txBody>
          <a:bodyPr wrap="non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rPr>
              <a:t>SENNAN LONG PARK</a:t>
            </a:r>
            <a:endParaRPr kumimoji="0" lang="ja-JP" altLang="en-US" sz="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sp>
        <p:nvSpPr>
          <p:cNvPr id="152" name="円弧 15">
            <a:extLst>
              <a:ext uri="{FF2B5EF4-FFF2-40B4-BE49-F238E27FC236}">
                <a16:creationId xmlns:a16="http://schemas.microsoft.com/office/drawing/2014/main" id="{D9696A1E-8A09-4806-B693-85A94A37CF48}"/>
              </a:ext>
            </a:extLst>
          </p:cNvPr>
          <p:cNvSpPr/>
          <p:nvPr/>
        </p:nvSpPr>
        <p:spPr>
          <a:xfrm rot="6864313" flipH="1">
            <a:off x="2923650" y="1530019"/>
            <a:ext cx="644481" cy="762611"/>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635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4" name="円弧 15">
            <a:extLst>
              <a:ext uri="{FF2B5EF4-FFF2-40B4-BE49-F238E27FC236}">
                <a16:creationId xmlns:a16="http://schemas.microsoft.com/office/drawing/2014/main" id="{1871F9C3-FEF0-4C39-AA45-AA51BA410BB2}"/>
              </a:ext>
            </a:extLst>
          </p:cNvPr>
          <p:cNvSpPr/>
          <p:nvPr/>
        </p:nvSpPr>
        <p:spPr>
          <a:xfrm rot="12935902" flipH="1" flipV="1">
            <a:off x="3109415" y="3647261"/>
            <a:ext cx="805220" cy="388673"/>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635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6" name="円弧 15">
            <a:extLst>
              <a:ext uri="{FF2B5EF4-FFF2-40B4-BE49-F238E27FC236}">
                <a16:creationId xmlns:a16="http://schemas.microsoft.com/office/drawing/2014/main" id="{571247D6-50C4-46D4-8B2E-DF15F65D55EB}"/>
              </a:ext>
            </a:extLst>
          </p:cNvPr>
          <p:cNvSpPr/>
          <p:nvPr/>
        </p:nvSpPr>
        <p:spPr>
          <a:xfrm rot="3924802" flipH="1" flipV="1">
            <a:off x="2071407" y="3744781"/>
            <a:ext cx="880153" cy="788248"/>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635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7" name="円弧 15">
            <a:extLst>
              <a:ext uri="{FF2B5EF4-FFF2-40B4-BE49-F238E27FC236}">
                <a16:creationId xmlns:a16="http://schemas.microsoft.com/office/drawing/2014/main" id="{4797C99A-2544-4B4E-9E79-4E1FF1B141C0}"/>
              </a:ext>
            </a:extLst>
          </p:cNvPr>
          <p:cNvSpPr/>
          <p:nvPr/>
        </p:nvSpPr>
        <p:spPr>
          <a:xfrm rot="20345210" flipH="1">
            <a:off x="2350615" y="1909691"/>
            <a:ext cx="843700" cy="615682"/>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635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4" name="正方形/長方形 143">
            <a:extLst>
              <a:ext uri="{FF2B5EF4-FFF2-40B4-BE49-F238E27FC236}">
                <a16:creationId xmlns:a16="http://schemas.microsoft.com/office/drawing/2014/main" id="{8B6664E4-EF09-4548-8EAC-80C4C1C6C175}"/>
              </a:ext>
            </a:extLst>
          </p:cNvPr>
          <p:cNvSpPr/>
          <p:nvPr/>
        </p:nvSpPr>
        <p:spPr>
          <a:xfrm>
            <a:off x="3399384" y="1124665"/>
            <a:ext cx="1282600" cy="267766"/>
          </a:xfrm>
          <a:prstGeom prst="rect">
            <a:avLst/>
          </a:prstGeom>
          <a:noFill/>
        </p:spPr>
        <p:txBody>
          <a:bodyPr wrap="square" lIns="0" tIns="64008" rIns="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景勝地（箕面大滝）</a:t>
            </a:r>
          </a:p>
        </p:txBody>
      </p:sp>
      <p:sp>
        <p:nvSpPr>
          <p:cNvPr id="160" name="四角形吹き出し 61">
            <a:extLst>
              <a:ext uri="{FF2B5EF4-FFF2-40B4-BE49-F238E27FC236}">
                <a16:creationId xmlns:a16="http://schemas.microsoft.com/office/drawing/2014/main" id="{93F97D65-0108-4827-8798-1095B3A5C11B}"/>
              </a:ext>
            </a:extLst>
          </p:cNvPr>
          <p:cNvSpPr/>
          <p:nvPr/>
        </p:nvSpPr>
        <p:spPr>
          <a:xfrm>
            <a:off x="3726271" y="2627917"/>
            <a:ext cx="852174" cy="596006"/>
          </a:xfrm>
          <a:prstGeom prst="wedgeRectCallout">
            <a:avLst>
              <a:gd name="adj1" fmla="val -37604"/>
              <a:gd name="adj2" fmla="val 71783"/>
            </a:avLst>
          </a:prstGeom>
          <a:ln w="6350"/>
        </p:spPr>
        <p:style>
          <a:lnRef idx="2">
            <a:schemeClr val="dk1"/>
          </a:lnRef>
          <a:fillRef idx="1">
            <a:schemeClr val="lt1"/>
          </a:fillRef>
          <a:effectRef idx="0">
            <a:schemeClr val="dk1"/>
          </a:effectRef>
          <a:fontRef idx="minor">
            <a:schemeClr val="dk1"/>
          </a:fontRef>
        </p:style>
        <p:txBody>
          <a:bodyPr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62" name="図 161">
            <a:extLst>
              <a:ext uri="{FF2B5EF4-FFF2-40B4-BE49-F238E27FC236}">
                <a16:creationId xmlns:a16="http://schemas.microsoft.com/office/drawing/2014/main" id="{0985A74B-DE9E-4829-94F0-E5F84E4E126F}"/>
              </a:ext>
            </a:extLst>
          </p:cNvPr>
          <p:cNvPicPr>
            <a:picLocks noChangeAspect="1"/>
          </p:cNvPicPr>
          <p:nvPr/>
        </p:nvPicPr>
        <p:blipFill>
          <a:blip r:embed="rId4"/>
          <a:stretch>
            <a:fillRect/>
          </a:stretch>
        </p:blipFill>
        <p:spPr>
          <a:xfrm>
            <a:off x="3766796" y="2719086"/>
            <a:ext cx="786202" cy="474941"/>
          </a:xfrm>
          <a:prstGeom prst="rect">
            <a:avLst/>
          </a:prstGeom>
        </p:spPr>
      </p:pic>
      <p:sp>
        <p:nvSpPr>
          <p:cNvPr id="163" name="正方形/長方形 162">
            <a:extLst>
              <a:ext uri="{FF2B5EF4-FFF2-40B4-BE49-F238E27FC236}">
                <a16:creationId xmlns:a16="http://schemas.microsoft.com/office/drawing/2014/main" id="{AB65C887-7559-4214-860B-37200628FF7F}"/>
              </a:ext>
            </a:extLst>
          </p:cNvPr>
          <p:cNvSpPr/>
          <p:nvPr/>
        </p:nvSpPr>
        <p:spPr>
          <a:xfrm>
            <a:off x="3958646" y="2555369"/>
            <a:ext cx="307777" cy="252377"/>
          </a:xfrm>
          <a:prstGeom prst="rect">
            <a:avLst/>
          </a:prstGeom>
          <a:noFill/>
        </p:spPr>
        <p:txBody>
          <a:bodyPr wrap="non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大阪城</a:t>
            </a:r>
          </a:p>
        </p:txBody>
      </p:sp>
      <p:sp>
        <p:nvSpPr>
          <p:cNvPr id="170" name="四角形吹き出し 61">
            <a:extLst>
              <a:ext uri="{FF2B5EF4-FFF2-40B4-BE49-F238E27FC236}">
                <a16:creationId xmlns:a16="http://schemas.microsoft.com/office/drawing/2014/main" id="{A91E4042-02DA-4FB6-824B-A730F7E3D2C5}"/>
              </a:ext>
            </a:extLst>
          </p:cNvPr>
          <p:cNvSpPr/>
          <p:nvPr/>
        </p:nvSpPr>
        <p:spPr>
          <a:xfrm>
            <a:off x="2683961" y="5105493"/>
            <a:ext cx="996554" cy="745581"/>
          </a:xfrm>
          <a:prstGeom prst="wedgeRectCallout">
            <a:avLst>
              <a:gd name="adj1" fmla="val -4162"/>
              <a:gd name="adj2" fmla="val -76254"/>
            </a:avLst>
          </a:prstGeom>
          <a:ln w="63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1" name="正方形/長方形 170">
            <a:extLst>
              <a:ext uri="{FF2B5EF4-FFF2-40B4-BE49-F238E27FC236}">
                <a16:creationId xmlns:a16="http://schemas.microsoft.com/office/drawing/2014/main" id="{38CE755D-EE15-4FC6-9001-075DAFCDC856}"/>
              </a:ext>
            </a:extLst>
          </p:cNvPr>
          <p:cNvSpPr/>
          <p:nvPr/>
        </p:nvSpPr>
        <p:spPr>
          <a:xfrm>
            <a:off x="2748189" y="5069302"/>
            <a:ext cx="891270" cy="252377"/>
          </a:xfrm>
          <a:prstGeom prst="rect">
            <a:avLst/>
          </a:prstGeom>
          <a:noFill/>
        </p:spPr>
        <p:txBody>
          <a:bodyPr wrap="none" lIns="0" tIns="64008" rIns="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南河内フルーツロード</a:t>
            </a:r>
          </a:p>
        </p:txBody>
      </p:sp>
      <p:sp>
        <p:nvSpPr>
          <p:cNvPr id="172" name="円弧 15">
            <a:extLst>
              <a:ext uri="{FF2B5EF4-FFF2-40B4-BE49-F238E27FC236}">
                <a16:creationId xmlns:a16="http://schemas.microsoft.com/office/drawing/2014/main" id="{53B20D63-6A48-4848-868D-E69EC1559433}"/>
              </a:ext>
            </a:extLst>
          </p:cNvPr>
          <p:cNvSpPr/>
          <p:nvPr/>
        </p:nvSpPr>
        <p:spPr>
          <a:xfrm rot="15850827" flipH="1" flipV="1">
            <a:off x="2573843" y="4041525"/>
            <a:ext cx="785625" cy="801847"/>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635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四角形吹き出し 61">
            <a:extLst>
              <a:ext uri="{FF2B5EF4-FFF2-40B4-BE49-F238E27FC236}">
                <a16:creationId xmlns:a16="http://schemas.microsoft.com/office/drawing/2014/main" id="{56672820-3184-44C4-B347-6E145CD04225}"/>
              </a:ext>
            </a:extLst>
          </p:cNvPr>
          <p:cNvSpPr/>
          <p:nvPr/>
        </p:nvSpPr>
        <p:spPr>
          <a:xfrm>
            <a:off x="550769" y="3172317"/>
            <a:ext cx="1481636" cy="944534"/>
          </a:xfrm>
          <a:prstGeom prst="wedgeRectCallout">
            <a:avLst>
              <a:gd name="adj1" fmla="val 101974"/>
              <a:gd name="adj2" fmla="val -23302"/>
            </a:avLst>
          </a:prstGeom>
          <a:ln w="63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29" name="Picture 3">
            <a:extLst>
              <a:ext uri="{FF2B5EF4-FFF2-40B4-BE49-F238E27FC236}">
                <a16:creationId xmlns:a16="http://schemas.microsoft.com/office/drawing/2014/main" id="{F58D89ED-857F-4EF5-9E93-F48ED0C9B23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0512" y="3342824"/>
            <a:ext cx="1102837" cy="735043"/>
          </a:xfrm>
          <a:prstGeom prst="rect">
            <a:avLst/>
          </a:prstGeom>
          <a:noFill/>
          <a:ln w="9525">
            <a:noFill/>
            <a:miter lim="800000"/>
            <a:headEnd/>
            <a:tailEnd/>
          </a:ln>
          <a:effectLst/>
        </p:spPr>
      </p:pic>
      <p:sp>
        <p:nvSpPr>
          <p:cNvPr id="134" name="正方形/長方形 133">
            <a:extLst>
              <a:ext uri="{FF2B5EF4-FFF2-40B4-BE49-F238E27FC236}">
                <a16:creationId xmlns:a16="http://schemas.microsoft.com/office/drawing/2014/main" id="{9812FA6B-FA0D-427F-A7E2-1551751C4059}"/>
              </a:ext>
            </a:extLst>
          </p:cNvPr>
          <p:cNvSpPr/>
          <p:nvPr/>
        </p:nvSpPr>
        <p:spPr>
          <a:xfrm>
            <a:off x="584885" y="3146084"/>
            <a:ext cx="1444306" cy="267766"/>
          </a:xfrm>
          <a:prstGeom prst="rect">
            <a:avLst/>
          </a:prstGeom>
          <a:noFill/>
        </p:spPr>
        <p:txBody>
          <a:bodyPr wrap="none" lIns="0" tIns="64008" rIns="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ユニバーサル・スタジオ・ジャパン</a:t>
            </a:r>
          </a:p>
        </p:txBody>
      </p:sp>
      <p:sp>
        <p:nvSpPr>
          <p:cNvPr id="39" name="円弧 15">
            <a:extLst>
              <a:ext uri="{FF2B5EF4-FFF2-40B4-BE49-F238E27FC236}">
                <a16:creationId xmlns:a16="http://schemas.microsoft.com/office/drawing/2014/main" id="{C5FFCD68-9F22-4341-85A4-6E9B2964CCAD}"/>
              </a:ext>
            </a:extLst>
          </p:cNvPr>
          <p:cNvSpPr/>
          <p:nvPr/>
        </p:nvSpPr>
        <p:spPr>
          <a:xfrm rot="10800000" flipH="1">
            <a:off x="1705166" y="4974408"/>
            <a:ext cx="1076042" cy="362210"/>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635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円弧 15">
            <a:extLst>
              <a:ext uri="{FF2B5EF4-FFF2-40B4-BE49-F238E27FC236}">
                <a16:creationId xmlns:a16="http://schemas.microsoft.com/office/drawing/2014/main" id="{CA2B0958-2A4A-43D2-A48F-7D6B3F0AF934}"/>
              </a:ext>
            </a:extLst>
          </p:cNvPr>
          <p:cNvSpPr/>
          <p:nvPr/>
        </p:nvSpPr>
        <p:spPr>
          <a:xfrm rot="18085461" flipH="1" flipV="1">
            <a:off x="2570433" y="3008086"/>
            <a:ext cx="643221" cy="409767"/>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635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四角形吹き出し 61">
            <a:extLst>
              <a:ext uri="{FF2B5EF4-FFF2-40B4-BE49-F238E27FC236}">
                <a16:creationId xmlns:a16="http://schemas.microsoft.com/office/drawing/2014/main" id="{33043D61-B3CB-41F8-B642-84A29A2BDBD0}"/>
              </a:ext>
            </a:extLst>
          </p:cNvPr>
          <p:cNvSpPr/>
          <p:nvPr/>
        </p:nvSpPr>
        <p:spPr>
          <a:xfrm>
            <a:off x="343714" y="1668706"/>
            <a:ext cx="1534089" cy="1179632"/>
          </a:xfrm>
          <a:prstGeom prst="wedgeRectCallout">
            <a:avLst>
              <a:gd name="adj1" fmla="val 84710"/>
              <a:gd name="adj2" fmla="val 44496"/>
            </a:avLst>
          </a:prstGeom>
          <a:ln w="63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3C718391-AE47-41E9-9345-4D9319C5CF65}"/>
              </a:ext>
            </a:extLst>
          </p:cNvPr>
          <p:cNvSpPr/>
          <p:nvPr/>
        </p:nvSpPr>
        <p:spPr>
          <a:xfrm>
            <a:off x="572106" y="1657387"/>
            <a:ext cx="1077218" cy="375487"/>
          </a:xfrm>
          <a:prstGeom prst="rect">
            <a:avLst/>
          </a:prstGeom>
          <a:noFill/>
        </p:spPr>
        <p:txBody>
          <a:bodyPr wrap="none" lIns="0" tIns="64008" rIns="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新大阪エリア</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（都市再生緊急整備地域）</a:t>
            </a:r>
          </a:p>
        </p:txBody>
      </p:sp>
      <p:pic>
        <p:nvPicPr>
          <p:cNvPr id="50" name="図 49">
            <a:extLst>
              <a:ext uri="{FF2B5EF4-FFF2-40B4-BE49-F238E27FC236}">
                <a16:creationId xmlns:a16="http://schemas.microsoft.com/office/drawing/2014/main" id="{CEC3C340-7E42-4E69-94F6-FD680A1C621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p:blipFill>
        <p:spPr>
          <a:xfrm>
            <a:off x="478045" y="1985392"/>
            <a:ext cx="1297598" cy="842975"/>
          </a:xfrm>
          <a:prstGeom prst="rect">
            <a:avLst/>
          </a:prstGeom>
        </p:spPr>
      </p:pic>
      <p:sp>
        <p:nvSpPr>
          <p:cNvPr id="4" name="加算記号 3">
            <a:extLst>
              <a:ext uri="{FF2B5EF4-FFF2-40B4-BE49-F238E27FC236}">
                <a16:creationId xmlns:a16="http://schemas.microsoft.com/office/drawing/2014/main" id="{A87F4CAD-20C9-42DE-87E5-A69C1FBABD62}"/>
              </a:ext>
            </a:extLst>
          </p:cNvPr>
          <p:cNvSpPr/>
          <p:nvPr/>
        </p:nvSpPr>
        <p:spPr>
          <a:xfrm flipV="1">
            <a:off x="4616078" y="2977819"/>
            <a:ext cx="540000" cy="53826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CB5EBA6F-68D3-492D-BBD0-432B4683A644}"/>
              </a:ext>
            </a:extLst>
          </p:cNvPr>
          <p:cNvSpPr/>
          <p:nvPr/>
        </p:nvSpPr>
        <p:spPr>
          <a:xfrm>
            <a:off x="5211672" y="1224231"/>
            <a:ext cx="4410171" cy="465738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D19FEC74-C5BD-4442-B7FF-8422726909DE}"/>
              </a:ext>
            </a:extLst>
          </p:cNvPr>
          <p:cNvPicPr>
            <a:picLocks noChangeAspect="1"/>
          </p:cNvPicPr>
          <p:nvPr/>
        </p:nvPicPr>
        <p:blipFill>
          <a:blip r:embed="rId8"/>
          <a:stretch>
            <a:fillRect/>
          </a:stretch>
        </p:blipFill>
        <p:spPr>
          <a:xfrm>
            <a:off x="5439886" y="4495131"/>
            <a:ext cx="2327244" cy="1080884"/>
          </a:xfrm>
          <a:prstGeom prst="rect">
            <a:avLst/>
          </a:prstGeom>
        </p:spPr>
      </p:pic>
      <p:pic>
        <p:nvPicPr>
          <p:cNvPr id="10" name="図 9">
            <a:extLst>
              <a:ext uri="{FF2B5EF4-FFF2-40B4-BE49-F238E27FC236}">
                <a16:creationId xmlns:a16="http://schemas.microsoft.com/office/drawing/2014/main" id="{DD544BEC-7D47-4C58-9754-2D56E8C42D57}"/>
              </a:ext>
            </a:extLst>
          </p:cNvPr>
          <p:cNvPicPr>
            <a:picLocks noChangeAspect="1"/>
          </p:cNvPicPr>
          <p:nvPr/>
        </p:nvPicPr>
        <p:blipFill>
          <a:blip r:embed="rId9"/>
          <a:stretch>
            <a:fillRect/>
          </a:stretch>
        </p:blipFill>
        <p:spPr>
          <a:xfrm>
            <a:off x="7900030" y="4507395"/>
            <a:ext cx="1664991" cy="1075390"/>
          </a:xfrm>
          <a:prstGeom prst="rect">
            <a:avLst/>
          </a:prstGeom>
        </p:spPr>
      </p:pic>
      <p:sp>
        <p:nvSpPr>
          <p:cNvPr id="62" name="角丸四角形 20">
            <a:extLst>
              <a:ext uri="{FF2B5EF4-FFF2-40B4-BE49-F238E27FC236}">
                <a16:creationId xmlns:a16="http://schemas.microsoft.com/office/drawing/2014/main" id="{7B476D7C-2E12-4D6B-A9AB-FDBBB5102E78}"/>
              </a:ext>
            </a:extLst>
          </p:cNvPr>
          <p:cNvSpPr/>
          <p:nvPr/>
        </p:nvSpPr>
        <p:spPr>
          <a:xfrm>
            <a:off x="343714" y="1116022"/>
            <a:ext cx="1881173"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府域の観光・集客施設等</a:t>
            </a:r>
            <a:endParaRPr kumimoji="0"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4" name="角丸四角形 20">
            <a:extLst>
              <a:ext uri="{FF2B5EF4-FFF2-40B4-BE49-F238E27FC236}">
                <a16:creationId xmlns:a16="http://schemas.microsoft.com/office/drawing/2014/main" id="{1D3A9314-0254-45A2-8499-15DE9BB06B89}"/>
              </a:ext>
            </a:extLst>
          </p:cNvPr>
          <p:cNvSpPr/>
          <p:nvPr/>
        </p:nvSpPr>
        <p:spPr>
          <a:xfrm>
            <a:off x="5320621" y="1114589"/>
            <a:ext cx="1211127" cy="306467"/>
          </a:xfrm>
          <a:prstGeom prst="roundRect">
            <a:avLst/>
          </a:prstGeom>
          <a:solidFill>
            <a:srgbClr val="C00000">
              <a:alpha val="90000"/>
            </a:srgbClr>
          </a:solidFill>
          <a:ln>
            <a:solidFill>
              <a:srgbClr val="FF0000"/>
            </a:solidFill>
          </a:ln>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大阪・関西万博</a:t>
            </a:r>
            <a:endParaRPr kumimoji="0"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8" name="テキスト ボックス 67">
            <a:extLst>
              <a:ext uri="{FF2B5EF4-FFF2-40B4-BE49-F238E27FC236}">
                <a16:creationId xmlns:a16="http://schemas.microsoft.com/office/drawing/2014/main" id="{3BD0284E-E507-4618-9A17-2DC59A0F7B44}"/>
              </a:ext>
            </a:extLst>
          </p:cNvPr>
          <p:cNvSpPr txBox="1"/>
          <p:nvPr/>
        </p:nvSpPr>
        <p:spPr>
          <a:xfrm>
            <a:off x="5393699" y="2877132"/>
            <a:ext cx="4201238" cy="16004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名　 　  称  ：</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２０２５年日本国際博覧会（略称：大阪・関西万博</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テ   ー   マ  ：</a:t>
            </a:r>
            <a:r>
              <a:rPr kumimoji="0" lang="ja-JP" altLang="en-US"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いのち輝く未来社会のデザイン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サブテーマ   </a:t>
            </a:r>
            <a:r>
              <a:rPr kumimoji="0" lang="en-US" altLang="ja-JP"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a:t>
            </a:r>
            <a:r>
              <a:rPr kumimoji="0" lang="ja-JP" altLang="en-US"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Saving Lives</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（いのちを救う）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Empowering Lives</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（いのちに力を与える）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Connecting Lives</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（いのちをつなぐ）</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コンセプト   ：</a:t>
            </a:r>
            <a:r>
              <a:rPr kumimoji="0" lang="en-US" altLang="ja-JP"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People's Living Lab</a:t>
            </a:r>
            <a:r>
              <a:rPr kumimoji="0" lang="ja-JP" altLang="en-US"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（未来社会の実験場）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開 催 期 間   ：</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 </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 </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 </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 </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想定来場者数：</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約</a:t>
            </a:r>
            <a:r>
              <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2,820 </a:t>
            </a:r>
            <a:r>
              <a:rPr kumimoji="0"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万人</a:t>
            </a:r>
            <a:endParaRPr kumimoji="0"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900" b="1" dirty="0">
                <a:solidFill>
                  <a:prstClr val="black"/>
                </a:solidFill>
                <a:latin typeface="メイリオ" panose="020B0604030504040204" pitchFamily="50" charset="-128"/>
                <a:ea typeface="メイリオ" panose="020B0604030504040204" pitchFamily="50" charset="-128"/>
              </a:rPr>
              <a:t>                         </a:t>
            </a:r>
            <a:r>
              <a:rPr lang="ja-JP" altLang="en-US" sz="900" b="1" dirty="0">
                <a:solidFill>
                  <a:prstClr val="black"/>
                </a:solidFill>
                <a:latin typeface="メイリオ" panose="020B0604030504040204" pitchFamily="50" charset="-128"/>
                <a:ea typeface="メイリオ" panose="020B0604030504040204" pitchFamily="50" charset="-128"/>
              </a:rPr>
              <a:t>うち、国内来場者　</a:t>
            </a:r>
            <a:r>
              <a:rPr lang="en-US" altLang="ja-JP" sz="900" b="1" dirty="0">
                <a:solidFill>
                  <a:prstClr val="black"/>
                </a:solidFill>
                <a:latin typeface="メイリオ" panose="020B0604030504040204" pitchFamily="50" charset="-128"/>
                <a:ea typeface="メイリオ" panose="020B0604030504040204" pitchFamily="50" charset="-128"/>
              </a:rPr>
              <a:t>2,470</a:t>
            </a:r>
            <a:r>
              <a:rPr lang="ja-JP" altLang="en-US" sz="900" b="1" dirty="0">
                <a:solidFill>
                  <a:prstClr val="black"/>
                </a:solidFill>
                <a:latin typeface="メイリオ" panose="020B0604030504040204" pitchFamily="50" charset="-128"/>
                <a:ea typeface="メイリオ" panose="020B0604030504040204" pitchFamily="50" charset="-128"/>
              </a:rPr>
              <a:t>万人</a:t>
            </a:r>
            <a:endParaRPr lang="en-US" altLang="ja-JP" sz="900" b="1"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うち、海外来場者　   </a:t>
            </a:r>
            <a:r>
              <a:rPr kumimoji="0"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350</a:t>
            </a:r>
            <a:r>
              <a:rPr kumimoji="0"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万人</a:t>
            </a:r>
            <a:endParaRPr kumimoji="0"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5" name="図 14">
            <a:extLst>
              <a:ext uri="{FF2B5EF4-FFF2-40B4-BE49-F238E27FC236}">
                <a16:creationId xmlns:a16="http://schemas.microsoft.com/office/drawing/2014/main" id="{957FFD39-A50E-4652-A38A-9BED3928D788}"/>
              </a:ext>
            </a:extLst>
          </p:cNvPr>
          <p:cNvPicPr>
            <a:picLocks noChangeAspect="1"/>
          </p:cNvPicPr>
          <p:nvPr/>
        </p:nvPicPr>
        <p:blipFill rotWithShape="1">
          <a:blip r:embed="rId10"/>
          <a:srcRect t="10053" r="2395" b="9279"/>
          <a:stretch/>
        </p:blipFill>
        <p:spPr>
          <a:xfrm>
            <a:off x="6363734" y="1536885"/>
            <a:ext cx="2368792" cy="1286262"/>
          </a:xfrm>
          <a:prstGeom prst="rect">
            <a:avLst/>
          </a:prstGeom>
        </p:spPr>
      </p:pic>
      <p:grpSp>
        <p:nvGrpSpPr>
          <p:cNvPr id="73" name="グループ化 72">
            <a:extLst>
              <a:ext uri="{FF2B5EF4-FFF2-40B4-BE49-F238E27FC236}">
                <a16:creationId xmlns:a16="http://schemas.microsoft.com/office/drawing/2014/main" id="{D1DEA684-F2E1-4221-819E-12B113308917}"/>
              </a:ext>
            </a:extLst>
          </p:cNvPr>
          <p:cNvGrpSpPr/>
          <p:nvPr/>
        </p:nvGrpSpPr>
        <p:grpSpPr>
          <a:xfrm>
            <a:off x="2262992" y="3132683"/>
            <a:ext cx="531944" cy="180351"/>
            <a:chOff x="5613979" y="6435368"/>
            <a:chExt cx="596900" cy="269360"/>
          </a:xfrm>
        </p:grpSpPr>
        <p:sp>
          <p:nvSpPr>
            <p:cNvPr id="74" name="角丸四角形 334">
              <a:extLst>
                <a:ext uri="{FF2B5EF4-FFF2-40B4-BE49-F238E27FC236}">
                  <a16:creationId xmlns:a16="http://schemas.microsoft.com/office/drawing/2014/main" id="{591A85DF-D786-42D7-BA25-228DA7CF4A3E}"/>
                </a:ext>
              </a:extLst>
            </p:cNvPr>
            <p:cNvSpPr/>
            <p:nvPr/>
          </p:nvSpPr>
          <p:spPr bwMode="auto">
            <a:xfrm>
              <a:off x="5661384" y="6447134"/>
              <a:ext cx="502091" cy="245829"/>
            </a:xfrm>
            <a:prstGeom prst="roundRect">
              <a:avLst>
                <a:gd name="adj" fmla="val 50000"/>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75" name="テキスト ボックス 74">
              <a:extLst>
                <a:ext uri="{FF2B5EF4-FFF2-40B4-BE49-F238E27FC236}">
                  <a16:creationId xmlns:a16="http://schemas.microsoft.com/office/drawing/2014/main" id="{BD60717B-E4E2-4F99-ADBC-AC6F7DF06F0A}"/>
                </a:ext>
              </a:extLst>
            </p:cNvPr>
            <p:cNvSpPr txBox="1"/>
            <p:nvPr/>
          </p:nvSpPr>
          <p:spPr bwMode="auto">
            <a:xfrm>
              <a:off x="5613979" y="6435368"/>
              <a:ext cx="596900" cy="269360"/>
            </a:xfrm>
            <a:prstGeom prst="rect">
              <a:avLst/>
            </a:prstGeom>
            <a:noFill/>
            <a:ln w="9525">
              <a:noFill/>
              <a:miter lim="800000"/>
              <a:headEnd/>
              <a:tailEnd/>
            </a:ln>
            <a:effectLst/>
          </p:spPr>
          <p:txBody>
            <a:bodyPr wrap="square" tIns="108000" rtlCol="0" anchor="ctr">
              <a:noAutofit/>
            </a:bodyPr>
            <a:lstStyle/>
            <a:p>
              <a:pPr marL="0" marR="0" lvl="0" indent="0" algn="ctr" defTabSz="457200" rtl="0" eaLnBrk="1" fontAlgn="auto" latinLnBrk="0" hangingPunct="1">
                <a:lnSpc>
                  <a:spcPts val="600"/>
                </a:lnSpc>
                <a:spcBef>
                  <a:spcPct val="5000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夢洲</a:t>
              </a:r>
            </a:p>
          </p:txBody>
        </p:sp>
      </p:grpSp>
      <p:sp>
        <p:nvSpPr>
          <p:cNvPr id="51" name="テキスト ボックス 50">
            <a:extLst>
              <a:ext uri="{FF2B5EF4-FFF2-40B4-BE49-F238E27FC236}">
                <a16:creationId xmlns:a16="http://schemas.microsoft.com/office/drawing/2014/main" id="{D4921576-2541-436F-AABB-07BEFAC06285}"/>
              </a:ext>
            </a:extLst>
          </p:cNvPr>
          <p:cNvSpPr txBox="1"/>
          <p:nvPr/>
        </p:nvSpPr>
        <p:spPr>
          <a:xfrm>
            <a:off x="172884" y="58263"/>
            <a:ext cx="7157729"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◆大阪が</a:t>
            </a:r>
            <a:r>
              <a:rPr kumimoji="1" lang="ja-JP" altLang="en-US" sz="2000" b="1" dirty="0">
                <a:solidFill>
                  <a:prstClr val="black"/>
                </a:solidFill>
                <a:latin typeface="Meiryo UI" panose="020B0604030504040204" pitchFamily="50" charset="-128"/>
                <a:ea typeface="Meiryo UI" panose="020B0604030504040204" pitchFamily="50" charset="-128"/>
              </a:rPr>
              <a:t>めざすべき</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ライドシェア（案）　</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運行区域のイメージ</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9" name="図 8">
            <a:extLst>
              <a:ext uri="{FF2B5EF4-FFF2-40B4-BE49-F238E27FC236}">
                <a16:creationId xmlns:a16="http://schemas.microsoft.com/office/drawing/2014/main" id="{B6884459-F485-4490-B6B7-D9037915E4D3}"/>
              </a:ext>
            </a:extLst>
          </p:cNvPr>
          <p:cNvPicPr>
            <a:picLocks noChangeAspect="1"/>
          </p:cNvPicPr>
          <p:nvPr/>
        </p:nvPicPr>
        <p:blipFill>
          <a:blip r:embed="rId11"/>
          <a:stretch>
            <a:fillRect/>
          </a:stretch>
        </p:blipFill>
        <p:spPr>
          <a:xfrm>
            <a:off x="446489" y="4401119"/>
            <a:ext cx="1049160" cy="657512"/>
          </a:xfrm>
          <a:prstGeom prst="rect">
            <a:avLst/>
          </a:prstGeom>
        </p:spPr>
      </p:pic>
      <p:pic>
        <p:nvPicPr>
          <p:cNvPr id="12" name="図 11">
            <a:extLst>
              <a:ext uri="{FF2B5EF4-FFF2-40B4-BE49-F238E27FC236}">
                <a16:creationId xmlns:a16="http://schemas.microsoft.com/office/drawing/2014/main" id="{3E1D61F9-A9AF-4E77-ABCA-7369758BD268}"/>
              </a:ext>
            </a:extLst>
          </p:cNvPr>
          <p:cNvPicPr>
            <a:picLocks noChangeAspect="1"/>
          </p:cNvPicPr>
          <p:nvPr/>
        </p:nvPicPr>
        <p:blipFill>
          <a:blip r:embed="rId12"/>
          <a:stretch>
            <a:fillRect/>
          </a:stretch>
        </p:blipFill>
        <p:spPr>
          <a:xfrm>
            <a:off x="2711912" y="5276294"/>
            <a:ext cx="941607" cy="574780"/>
          </a:xfrm>
          <a:prstGeom prst="rect">
            <a:avLst/>
          </a:prstGeom>
        </p:spPr>
      </p:pic>
      <p:pic>
        <p:nvPicPr>
          <p:cNvPr id="142" name="図 141">
            <a:extLst>
              <a:ext uri="{FF2B5EF4-FFF2-40B4-BE49-F238E27FC236}">
                <a16:creationId xmlns:a16="http://schemas.microsoft.com/office/drawing/2014/main" id="{DE554928-143E-45D5-A5E1-B4AD0250F69C}"/>
              </a:ext>
            </a:extLst>
          </p:cNvPr>
          <p:cNvPicPr>
            <a:picLocks noChangeAspect="1"/>
          </p:cNvPicPr>
          <p:nvPr/>
        </p:nvPicPr>
        <p:blipFill>
          <a:blip r:embed="rId13"/>
          <a:stretch>
            <a:fillRect/>
          </a:stretch>
        </p:blipFill>
        <p:spPr>
          <a:xfrm>
            <a:off x="3620636" y="1356166"/>
            <a:ext cx="773284" cy="488625"/>
          </a:xfrm>
          <a:prstGeom prst="rect">
            <a:avLst/>
          </a:prstGeom>
        </p:spPr>
      </p:pic>
      <p:sp>
        <p:nvSpPr>
          <p:cNvPr id="56" name="四角形吹き出し 61">
            <a:extLst>
              <a:ext uri="{FF2B5EF4-FFF2-40B4-BE49-F238E27FC236}">
                <a16:creationId xmlns:a16="http://schemas.microsoft.com/office/drawing/2014/main" id="{16852890-73D7-4C4E-BF69-7F764EF26D71}"/>
              </a:ext>
            </a:extLst>
          </p:cNvPr>
          <p:cNvSpPr/>
          <p:nvPr/>
        </p:nvSpPr>
        <p:spPr>
          <a:xfrm>
            <a:off x="3667126" y="1787253"/>
            <a:ext cx="880986" cy="678573"/>
          </a:xfrm>
          <a:prstGeom prst="wedgeRectCallout">
            <a:avLst>
              <a:gd name="adj1" fmla="val -56160"/>
              <a:gd name="adj2" fmla="val 89015"/>
            </a:avLst>
          </a:prstGeom>
          <a:ln w="63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正方形/長方形 57">
            <a:extLst>
              <a:ext uri="{FF2B5EF4-FFF2-40B4-BE49-F238E27FC236}">
                <a16:creationId xmlns:a16="http://schemas.microsoft.com/office/drawing/2014/main" id="{77DA3BAE-515C-4DDB-9F85-CA1F2B03B094}"/>
              </a:ext>
            </a:extLst>
          </p:cNvPr>
          <p:cNvSpPr/>
          <p:nvPr/>
        </p:nvSpPr>
        <p:spPr>
          <a:xfrm>
            <a:off x="3744403" y="1727192"/>
            <a:ext cx="615553" cy="252377"/>
          </a:xfrm>
          <a:prstGeom prst="rect">
            <a:avLst/>
          </a:prstGeom>
          <a:noFill/>
        </p:spPr>
        <p:txBody>
          <a:bodyPr wrap="non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万博記念公園</a:t>
            </a:r>
          </a:p>
        </p:txBody>
      </p:sp>
      <p:pic>
        <p:nvPicPr>
          <p:cNvPr id="13" name="Picture 2" descr="太陽の塔 | 万博記念公園">
            <a:extLst>
              <a:ext uri="{FF2B5EF4-FFF2-40B4-BE49-F238E27FC236}">
                <a16:creationId xmlns:a16="http://schemas.microsoft.com/office/drawing/2014/main" id="{5C685FB4-3CDA-4404-8224-3DF5E8F8C8F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3760379" y="1921503"/>
            <a:ext cx="693655" cy="517026"/>
          </a:xfrm>
          <a:prstGeom prst="rect">
            <a:avLst/>
          </a:prstGeom>
          <a:noFill/>
          <a:extLst>
            <a:ext uri="{909E8E84-426E-40DD-AFC4-6F175D3DCCD1}">
              <a14:hiddenFill xmlns:a14="http://schemas.microsoft.com/office/drawing/2010/main">
                <a:solidFill>
                  <a:srgbClr val="FFFFFF"/>
                </a:solidFill>
              </a14:hiddenFill>
            </a:ext>
          </a:extLst>
        </p:spPr>
      </p:pic>
      <p:sp>
        <p:nvSpPr>
          <p:cNvPr id="57" name="スライド番号プレースホルダー 3">
            <a:extLst>
              <a:ext uri="{FF2B5EF4-FFF2-40B4-BE49-F238E27FC236}">
                <a16:creationId xmlns:a16="http://schemas.microsoft.com/office/drawing/2014/main" id="{F26822C8-AEAC-4825-9B1F-2E1B59D0ACF1}"/>
              </a:ext>
            </a:extLst>
          </p:cNvPr>
          <p:cNvSpPr>
            <a:spLocks noGrp="1"/>
          </p:cNvSpPr>
          <p:nvPr>
            <p:ph type="sldNum" sz="quarter" idx="12"/>
          </p:nvPr>
        </p:nvSpPr>
        <p:spPr>
          <a:xfrm>
            <a:off x="9356518" y="4338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7</a:t>
            </a:fld>
            <a:endParaRPr kumimoji="1" lang="ja-JP" altLang="en-US" sz="1500" dirty="0">
              <a:solidFill>
                <a:prstClr val="black"/>
              </a:solidFill>
              <a:latin typeface="Calibri" panose="020F0502020204030204"/>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087811ED-7410-4CF7-85DB-388AEE5F0AFD}"/>
              </a:ext>
            </a:extLst>
          </p:cNvPr>
          <p:cNvSpPr txBox="1"/>
          <p:nvPr/>
        </p:nvSpPr>
        <p:spPr>
          <a:xfrm>
            <a:off x="172884" y="586584"/>
            <a:ext cx="4608000" cy="430887"/>
          </a:xfrm>
          <a:prstGeom prst="rect">
            <a:avLst/>
          </a:prstGeom>
          <a:solidFill>
            <a:schemeClr val="bg1"/>
          </a:solidFill>
          <a:ln w="19050">
            <a:solidFill>
              <a:srgbClr val="0070C0"/>
            </a:solidFill>
            <a:prstDash val="sysDash"/>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100" dirty="0">
                <a:solidFill>
                  <a:prstClr val="black"/>
                </a:solidFill>
                <a:latin typeface="Meiryo UI" panose="020B0604030504040204" pitchFamily="50" charset="-128"/>
                <a:ea typeface="Meiryo UI" panose="020B0604030504040204" pitchFamily="50" charset="-128"/>
              </a:rPr>
              <a:t>食文化やエンターテイメントをはじめ歴史・文化・芸能など、</a:t>
            </a:r>
            <a:r>
              <a:rPr lang="ja-JP" altLang="en-US" sz="1100" b="1" u="sng" dirty="0">
                <a:solidFill>
                  <a:prstClr val="black"/>
                </a:solidFill>
                <a:latin typeface="Meiryo UI" panose="020B0604030504040204" pitchFamily="50" charset="-128"/>
                <a:ea typeface="Meiryo UI" panose="020B0604030504040204" pitchFamily="50" charset="-128"/>
              </a:rPr>
              <a:t>様々な観光、集客施設を有しており、来阪者が府域を周遊、回遊</a:t>
            </a:r>
          </a:p>
        </p:txBody>
      </p:sp>
      <p:sp>
        <p:nvSpPr>
          <p:cNvPr id="60" name="テキスト ボックス 59">
            <a:extLst>
              <a:ext uri="{FF2B5EF4-FFF2-40B4-BE49-F238E27FC236}">
                <a16:creationId xmlns:a16="http://schemas.microsoft.com/office/drawing/2014/main" id="{02833C95-5848-4365-B1AB-F8046A44E6A6}"/>
              </a:ext>
            </a:extLst>
          </p:cNvPr>
          <p:cNvSpPr txBox="1"/>
          <p:nvPr/>
        </p:nvSpPr>
        <p:spPr>
          <a:xfrm>
            <a:off x="5107356" y="586300"/>
            <a:ext cx="4608000" cy="430887"/>
          </a:xfrm>
          <a:prstGeom prst="rect">
            <a:avLst/>
          </a:prstGeom>
          <a:solidFill>
            <a:schemeClr val="bg1"/>
          </a:solidFill>
          <a:ln w="19050">
            <a:solidFill>
              <a:srgbClr val="CC0000"/>
            </a:solidFill>
            <a:prstDash val="sysDash"/>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100" dirty="0">
                <a:solidFill>
                  <a:prstClr val="black"/>
                </a:solidFill>
                <a:latin typeface="Meiryo UI" panose="020B0604030504040204" pitchFamily="50" charset="-128"/>
                <a:ea typeface="Meiryo UI" panose="020B0604030504040204" pitchFamily="50" charset="-128"/>
              </a:rPr>
              <a:t>大阪・関西万博には</a:t>
            </a:r>
            <a:r>
              <a:rPr lang="ja-JP" altLang="en-US" sz="1100" b="1" u="sng" dirty="0">
                <a:solidFill>
                  <a:prstClr val="black"/>
                </a:solidFill>
                <a:latin typeface="Meiryo UI" panose="020B0604030504040204" pitchFamily="50" charset="-128"/>
                <a:ea typeface="Meiryo UI" panose="020B0604030504040204" pitchFamily="50" charset="-128"/>
              </a:rPr>
              <a:t>海外からの来場者約</a:t>
            </a:r>
            <a:r>
              <a:rPr lang="en-US" altLang="ja-JP" sz="1100" b="1" u="sng" dirty="0">
                <a:solidFill>
                  <a:prstClr val="black"/>
                </a:solidFill>
                <a:latin typeface="Meiryo UI" panose="020B0604030504040204" pitchFamily="50" charset="-128"/>
                <a:ea typeface="Meiryo UI" panose="020B0604030504040204" pitchFamily="50" charset="-128"/>
              </a:rPr>
              <a:t>350</a:t>
            </a:r>
            <a:r>
              <a:rPr lang="ja-JP" altLang="en-US" sz="1100" b="1" u="sng" dirty="0">
                <a:solidFill>
                  <a:prstClr val="black"/>
                </a:solidFill>
                <a:latin typeface="Meiryo UI" panose="020B0604030504040204" pitchFamily="50" charset="-128"/>
                <a:ea typeface="Meiryo UI" panose="020B0604030504040204" pitchFamily="50" charset="-128"/>
              </a:rPr>
              <a:t>万人を含む約</a:t>
            </a:r>
            <a:r>
              <a:rPr lang="en-US" altLang="ja-JP" sz="1100" b="1" u="sng" dirty="0">
                <a:solidFill>
                  <a:prstClr val="black"/>
                </a:solidFill>
                <a:latin typeface="Meiryo UI" panose="020B0604030504040204" pitchFamily="50" charset="-128"/>
                <a:ea typeface="Meiryo UI" panose="020B0604030504040204" pitchFamily="50" charset="-128"/>
              </a:rPr>
              <a:t>2,820</a:t>
            </a:r>
            <a:r>
              <a:rPr lang="ja-JP" altLang="en-US" sz="1100" b="1" u="sng" dirty="0">
                <a:solidFill>
                  <a:prstClr val="black"/>
                </a:solidFill>
                <a:latin typeface="Meiryo UI" panose="020B0604030504040204" pitchFamily="50" charset="-128"/>
                <a:ea typeface="Meiryo UI" panose="020B0604030504040204" pitchFamily="50" charset="-128"/>
              </a:rPr>
              <a:t>万人が来場</a:t>
            </a:r>
          </a:p>
        </p:txBody>
      </p:sp>
      <p:cxnSp>
        <p:nvCxnSpPr>
          <p:cNvPr id="54" name="直線コネクタ 53">
            <a:extLst>
              <a:ext uri="{FF2B5EF4-FFF2-40B4-BE49-F238E27FC236}">
                <a16:creationId xmlns:a16="http://schemas.microsoft.com/office/drawing/2014/main" id="{FCFFB4B8-3E0E-4FDE-BAA0-05A9F5B4BAEB}"/>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59" name="二等辺三角形 58">
            <a:extLst>
              <a:ext uri="{FF2B5EF4-FFF2-40B4-BE49-F238E27FC236}">
                <a16:creationId xmlns:a16="http://schemas.microsoft.com/office/drawing/2014/main" id="{AA9092C0-CFDB-4AB2-9975-33628B3F38BC}"/>
              </a:ext>
            </a:extLst>
          </p:cNvPr>
          <p:cNvSpPr/>
          <p:nvPr/>
        </p:nvSpPr>
        <p:spPr>
          <a:xfrm rot="10800000">
            <a:off x="3865356" y="5990208"/>
            <a:ext cx="2160000" cy="2160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9088968-AD3B-4950-90E2-3EAE4E4F4231}"/>
              </a:ext>
            </a:extLst>
          </p:cNvPr>
          <p:cNvSpPr txBox="1"/>
          <p:nvPr/>
        </p:nvSpPr>
        <p:spPr>
          <a:xfrm>
            <a:off x="284157" y="6319557"/>
            <a:ext cx="9360000" cy="369332"/>
          </a:xfrm>
          <a:prstGeom prst="rect">
            <a:avLst/>
          </a:prstGeom>
          <a:noFill/>
          <a:ln w="19050">
            <a:solidFill>
              <a:schemeClr val="accent1"/>
            </a:solidFill>
          </a:ln>
        </p:spPr>
        <p:txBody>
          <a:bodyPr wrap="square" anchor="ctr" anchorCtr="0">
            <a:spAutoFit/>
          </a:bodyPr>
          <a:lstStyle/>
          <a:p>
            <a:pPr algn="ctr"/>
            <a:r>
              <a:rPr lang="ja-JP" altLang="en-US" b="1" dirty="0">
                <a:latin typeface="Meiryo UI" panose="020B0604030504040204" pitchFamily="50" charset="-128"/>
                <a:ea typeface="Meiryo UI" panose="020B0604030504040204" pitchFamily="50" charset="-128"/>
              </a:rPr>
              <a:t>府内全域を運行区域とすることにより、大阪全体でのおもてなしを実現</a:t>
            </a:r>
          </a:p>
        </p:txBody>
      </p:sp>
    </p:spTree>
    <p:extLst>
      <p:ext uri="{BB962C8B-B14F-4D97-AF65-F5344CB8AC3E}">
        <p14:creationId xmlns:p14="http://schemas.microsoft.com/office/powerpoint/2010/main" val="227936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10">
            <a:extLst>
              <a:ext uri="{FF2B5EF4-FFF2-40B4-BE49-F238E27FC236}">
                <a16:creationId xmlns:a16="http://schemas.microsoft.com/office/drawing/2014/main" id="{540AABD1-E619-46B8-9994-DC4913BB5643}"/>
              </a:ext>
            </a:extLst>
          </p:cNvPr>
          <p:cNvGraphicFramePr>
            <a:graphicFrameLocks noGrp="1"/>
          </p:cNvGraphicFramePr>
          <p:nvPr>
            <p:extLst>
              <p:ext uri="{D42A27DB-BD31-4B8C-83A1-F6EECF244321}">
                <p14:modId xmlns:p14="http://schemas.microsoft.com/office/powerpoint/2010/main" val="2449531936"/>
              </p:ext>
            </p:extLst>
          </p:nvPr>
        </p:nvGraphicFramePr>
        <p:xfrm>
          <a:off x="292866" y="1659455"/>
          <a:ext cx="9360000" cy="3486101"/>
        </p:xfrm>
        <a:graphic>
          <a:graphicData uri="http://schemas.openxmlformats.org/drawingml/2006/table">
            <a:tbl>
              <a:tblPr firstRow="1" bandRow="1">
                <a:tableStyleId>{5940675A-B579-460E-94D1-54222C63F5DA}</a:tableStyleId>
              </a:tblPr>
              <a:tblGrid>
                <a:gridCol w="1404000">
                  <a:extLst>
                    <a:ext uri="{9D8B030D-6E8A-4147-A177-3AD203B41FA5}">
                      <a16:colId xmlns:a16="http://schemas.microsoft.com/office/drawing/2014/main" val="836406082"/>
                    </a:ext>
                  </a:extLst>
                </a:gridCol>
                <a:gridCol w="7956000">
                  <a:extLst>
                    <a:ext uri="{9D8B030D-6E8A-4147-A177-3AD203B41FA5}">
                      <a16:colId xmlns:a16="http://schemas.microsoft.com/office/drawing/2014/main" val="3509314560"/>
                    </a:ext>
                  </a:extLst>
                </a:gridCol>
              </a:tblGrid>
              <a:tr h="921613">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安全管理</a:t>
                      </a:r>
                      <a:br>
                        <a:rPr kumimoji="1" lang="en-US" altLang="ja-JP" sz="14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（点呼・車両点検等）</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2400"/>
                        </a:lnSpc>
                      </a:pPr>
                      <a:r>
                        <a:rPr kumimoji="1" lang="ja-JP" altLang="en-US" sz="1400" b="0" dirty="0">
                          <a:latin typeface="Meiryo UI" panose="020B0604030504040204" pitchFamily="50" charset="-128"/>
                          <a:ea typeface="Meiryo UI" panose="020B0604030504040204" pitchFamily="50" charset="-128"/>
                        </a:rPr>
                        <a:t>安全・快適な運送サービス提供を目的とし、点呼</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健康状態やアルコールチェック</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や車両点検を</a:t>
                      </a:r>
                      <a:r>
                        <a:rPr kumimoji="1" lang="ja-JP" altLang="en-US" sz="1400" b="1" u="sng" dirty="0">
                          <a:latin typeface="Meiryo UI" panose="020B0604030504040204" pitchFamily="50" charset="-128"/>
                          <a:ea typeface="Meiryo UI" panose="020B0604030504040204" pitchFamily="50" charset="-128"/>
                        </a:rPr>
                        <a:t>業務委託契約において事業主体への報告を義務付け</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467122"/>
                  </a:ext>
                </a:extLst>
              </a:tr>
              <a:tr h="921613">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bg1"/>
                          </a:solidFill>
                          <a:latin typeface="Meiryo UI" panose="020B0604030504040204" pitchFamily="50" charset="-128"/>
                          <a:ea typeface="Meiryo UI" panose="020B0604030504040204" pitchFamily="50" charset="-128"/>
                        </a:rPr>
                        <a:t>資質向上</a:t>
                      </a:r>
                      <a:endParaRPr kumimoji="1" lang="en-US" altLang="ja-JP" sz="1400" b="1" baseline="0" dirty="0">
                        <a:solidFill>
                          <a:schemeClr val="bg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00" b="1" baseline="0" dirty="0">
                          <a:solidFill>
                            <a:schemeClr val="bg1"/>
                          </a:solidFill>
                          <a:latin typeface="Meiryo UI" panose="020B0604030504040204" pitchFamily="50" charset="-128"/>
                          <a:ea typeface="Meiryo UI" panose="020B0604030504040204" pitchFamily="50" charset="-128"/>
                        </a:rPr>
                        <a:t>(</a:t>
                      </a:r>
                      <a:r>
                        <a:rPr kumimoji="1" lang="ja-JP" altLang="en-US" sz="1000" b="1" baseline="0" dirty="0">
                          <a:solidFill>
                            <a:schemeClr val="bg1"/>
                          </a:solidFill>
                          <a:latin typeface="Meiryo UI" panose="020B0604030504040204" pitchFamily="50" charset="-128"/>
                          <a:ea typeface="Meiryo UI" panose="020B0604030504040204" pitchFamily="50" charset="-128"/>
                        </a:rPr>
                        <a:t>安全運転・接遇等</a:t>
                      </a:r>
                      <a:r>
                        <a:rPr kumimoji="1" lang="en-US" altLang="ja-JP" sz="1000" b="1" baseline="0" dirty="0">
                          <a:solidFill>
                            <a:schemeClr val="bg1"/>
                          </a:solidFill>
                          <a:latin typeface="Meiryo UI" panose="020B0604030504040204" pitchFamily="50" charset="-128"/>
                          <a:ea typeface="Meiryo UI" panose="020B0604030504040204" pitchFamily="50" charset="-128"/>
                        </a:rPr>
                        <a:t>)</a:t>
                      </a:r>
                      <a:endParaRPr kumimoji="1" lang="ja-JP" altLang="en-US" sz="1000" b="1" baseline="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2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安全・快適な運送サービス提供を目的とし、ドライバーに対し、安全運転や接遇に関する講習受講を</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業務委託契約に基づき事業主体が実施</a:t>
                      </a:r>
                    </a:p>
                  </a:txBody>
                  <a:tcPr marL="84406" marR="84406" marT="42203" marB="42203"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24607475"/>
                  </a:ext>
                </a:extLst>
              </a:tr>
              <a:tr h="921613">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bg1"/>
                          </a:solidFill>
                          <a:latin typeface="Meiryo UI" panose="020B0604030504040204" pitchFamily="50" charset="-128"/>
                          <a:ea typeface="Meiryo UI" panose="020B0604030504040204" pitchFamily="50" charset="-128"/>
                        </a:rPr>
                        <a:t>損害保険</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2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ドライバーが加入する保険と、事業主体が加入する保険の範囲を</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業務委託契約において規定（最終は事業主体が責任を負う旨の契約を締結）</a:t>
                      </a:r>
                    </a:p>
                  </a:txBody>
                  <a:tcPr marL="84406" marR="84406" marT="42203" marB="42203"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58582002"/>
                  </a:ext>
                </a:extLst>
              </a:tr>
              <a:tr h="721262">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bg1"/>
                          </a:solidFill>
                          <a:latin typeface="Meiryo UI" panose="020B0604030504040204" pitchFamily="50" charset="-128"/>
                          <a:ea typeface="Meiryo UI" panose="020B0604030504040204" pitchFamily="50" charset="-128"/>
                        </a:rPr>
                        <a:t>苦情対応</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2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事業主体が苦情対応を行うことを</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業務委託契約に基づき事業主体が対応</a:t>
                      </a:r>
                    </a:p>
                  </a:txBody>
                  <a:tcPr marL="84406" marR="84406" marT="42203" marB="42203"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96219824"/>
                  </a:ext>
                </a:extLst>
              </a:tr>
            </a:tbl>
          </a:graphicData>
        </a:graphic>
      </p:graphicFrame>
      <p:sp>
        <p:nvSpPr>
          <p:cNvPr id="7" name="テキスト ボックス 6">
            <a:extLst>
              <a:ext uri="{FF2B5EF4-FFF2-40B4-BE49-F238E27FC236}">
                <a16:creationId xmlns:a16="http://schemas.microsoft.com/office/drawing/2014/main" id="{EA942748-97C3-4F92-ACD0-0E546D2BBCA0}"/>
              </a:ext>
            </a:extLst>
          </p:cNvPr>
          <p:cNvSpPr txBox="1"/>
          <p:nvPr/>
        </p:nvSpPr>
        <p:spPr>
          <a:xfrm>
            <a:off x="175356" y="47133"/>
            <a:ext cx="8276625" cy="400110"/>
          </a:xfrm>
          <a:prstGeom prst="rect">
            <a:avLst/>
          </a:prstGeom>
          <a:noFill/>
        </p:spPr>
        <p:txBody>
          <a:bodyPr wrap="non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◆大阪が</a:t>
            </a:r>
            <a:r>
              <a:rPr kumimoji="1" lang="ja-JP" altLang="en-US" sz="2000" b="1" dirty="0">
                <a:latin typeface="Meiryo UI" panose="020B0604030504040204" pitchFamily="50" charset="-128"/>
                <a:ea typeface="Meiryo UI" panose="020B0604030504040204" pitchFamily="50" charset="-128"/>
              </a:rPr>
              <a:t>めざすべき</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ライドシェア（案）　</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業務委託契約による安全性確保</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p:txBody>
      </p:sp>
      <p:sp>
        <p:nvSpPr>
          <p:cNvPr id="9" name="スライド番号プレースホルダー 3">
            <a:extLst>
              <a:ext uri="{FF2B5EF4-FFF2-40B4-BE49-F238E27FC236}">
                <a16:creationId xmlns:a16="http://schemas.microsoft.com/office/drawing/2014/main" id="{77CA4206-5977-4785-ABD2-30A9CA116B7F}"/>
              </a:ext>
            </a:extLst>
          </p:cNvPr>
          <p:cNvSpPr>
            <a:spLocks noGrp="1"/>
          </p:cNvSpPr>
          <p:nvPr>
            <p:ph type="sldNum" sz="quarter" idx="12"/>
          </p:nvPr>
        </p:nvSpPr>
        <p:spPr>
          <a:xfrm>
            <a:off x="9458014" y="6492875"/>
            <a:ext cx="417006" cy="365125"/>
          </a:xfrm>
        </p:spPr>
        <p:txBody>
          <a:bodyPr/>
          <a:lstStyle/>
          <a:p>
            <a:fld id="{2C05A0C3-014B-4449-8009-2E442196B472}" type="slidenum">
              <a:rPr kumimoji="1" lang="ja-JP" altLang="en-US" sz="1500">
                <a:solidFill>
                  <a:prstClr val="black"/>
                </a:solidFill>
                <a:latin typeface="Calibri" panose="020F0502020204030204"/>
                <a:ea typeface="メイリオ" panose="020B0604030504040204" pitchFamily="50" charset="-128"/>
              </a:rPr>
              <a:pPr/>
              <a:t>8</a:t>
            </a:fld>
            <a:endParaRPr kumimoji="1" lang="ja-JP" altLang="en-US" sz="1500" dirty="0">
              <a:solidFill>
                <a:prstClr val="black"/>
              </a:solidFill>
              <a:latin typeface="Calibri" panose="020F0502020204030204"/>
              <a:ea typeface="メイリオ" panose="020B0604030504040204" pitchFamily="50" charset="-128"/>
            </a:endParaRPr>
          </a:p>
        </p:txBody>
      </p:sp>
      <p:cxnSp>
        <p:nvCxnSpPr>
          <p:cNvPr id="11" name="直線コネクタ 10">
            <a:extLst>
              <a:ext uri="{FF2B5EF4-FFF2-40B4-BE49-F238E27FC236}">
                <a16:creationId xmlns:a16="http://schemas.microsoft.com/office/drawing/2014/main" id="{6BCE36AB-F3B5-441E-91D9-1CC9D23A6CF7}"/>
              </a:ext>
            </a:extLst>
          </p:cNvPr>
          <p:cNvCxnSpPr/>
          <p:nvPr/>
        </p:nvCxnSpPr>
        <p:spPr>
          <a:xfrm>
            <a:off x="175356" y="460403"/>
            <a:ext cx="9540000" cy="0"/>
          </a:xfrm>
          <a:prstGeom prst="line">
            <a:avLst/>
          </a:prstGeom>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8002EA1B-AE3A-4183-A2DD-73BA5F31D3A1}"/>
              </a:ext>
            </a:extLst>
          </p:cNvPr>
          <p:cNvSpPr txBox="1"/>
          <p:nvPr/>
        </p:nvSpPr>
        <p:spPr>
          <a:xfrm>
            <a:off x="292866" y="5592777"/>
            <a:ext cx="9373651" cy="1052211"/>
          </a:xfrm>
          <a:prstGeom prst="rect">
            <a:avLst/>
          </a:prstGeom>
          <a:noFill/>
          <a:ln w="19050">
            <a:solidFill>
              <a:schemeClr val="accent1"/>
            </a:solidFill>
          </a:ln>
        </p:spPr>
        <p:txBody>
          <a:bodyPr wrap="square" anchor="ctr" anchorCtr="0">
            <a:spAutoFit/>
          </a:bodyPr>
          <a:lstStyle/>
          <a:p>
            <a:pPr algn="just">
              <a:lnSpc>
                <a:spcPct val="120000"/>
              </a:lnSpc>
            </a:pPr>
            <a:r>
              <a:rPr lang="ja-JP" altLang="en-US" b="1" dirty="0">
                <a:latin typeface="Meiryo UI" panose="020B0604030504040204" pitchFamily="50" charset="-128"/>
                <a:ea typeface="Meiryo UI" panose="020B0604030504040204" pitchFamily="50" charset="-128"/>
              </a:rPr>
              <a:t>◇ 業務委託であっても、契約において責任の所在を明らかにすることで安全性の確保が可能</a:t>
            </a:r>
            <a:endParaRPr lang="en-US" altLang="ja-JP" b="1" dirty="0">
              <a:latin typeface="Meiryo UI" panose="020B0604030504040204" pitchFamily="50" charset="-128"/>
              <a:ea typeface="Meiryo UI" panose="020B0604030504040204" pitchFamily="50" charset="-128"/>
            </a:endParaRPr>
          </a:p>
          <a:p>
            <a:pPr algn="just">
              <a:lnSpc>
                <a:spcPct val="120000"/>
              </a:lnSpc>
            </a:pPr>
            <a:r>
              <a:rPr lang="ja-JP" altLang="en-US" b="1" dirty="0">
                <a:latin typeface="Meiryo UI" panose="020B0604030504040204" pitchFamily="50" charset="-128"/>
                <a:ea typeface="Meiryo UI" panose="020B0604030504040204" pitchFamily="50" charset="-128"/>
              </a:rPr>
              <a:t>◇ なお、雇用契約であっても、弾力的な交通需要に柔軟に対応できるよう、ライドシェアに適した</a:t>
            </a:r>
            <a:endParaRPr lang="en-US" altLang="ja-JP" b="1" dirty="0">
              <a:latin typeface="Meiryo UI" panose="020B0604030504040204" pitchFamily="50" charset="-128"/>
              <a:ea typeface="Meiryo UI" panose="020B0604030504040204" pitchFamily="50" charset="-128"/>
            </a:endParaRPr>
          </a:p>
          <a:p>
            <a:pPr algn="just">
              <a:lnSpc>
                <a:spcPct val="120000"/>
              </a:lnSpc>
            </a:pPr>
            <a:r>
              <a:rPr lang="ja-JP" altLang="en-US" b="1" dirty="0">
                <a:latin typeface="Meiryo UI" panose="020B0604030504040204" pitchFamily="50" charset="-128"/>
                <a:ea typeface="Meiryo UI" panose="020B0604030504040204" pitchFamily="50" charset="-128"/>
              </a:rPr>
              <a:t>　  雇用</a:t>
            </a:r>
            <a:r>
              <a:rPr lang="ja-JP" altLang="en-US" b="1">
                <a:latin typeface="Meiryo UI" panose="020B0604030504040204" pitchFamily="50" charset="-128"/>
                <a:ea typeface="Meiryo UI" panose="020B0604030504040204" pitchFamily="50" charset="-128"/>
              </a:rPr>
              <a:t>形式（パート・アルバイト等）</a:t>
            </a:r>
            <a:r>
              <a:rPr lang="ja-JP" altLang="en-US" b="1" dirty="0">
                <a:latin typeface="Meiryo UI" panose="020B0604030504040204" pitchFamily="50" charset="-128"/>
                <a:ea typeface="Meiryo UI" panose="020B0604030504040204" pitchFamily="50" charset="-128"/>
              </a:rPr>
              <a:t>を認めることが必要</a:t>
            </a:r>
            <a:endParaRPr lang="en-US" altLang="ja-JP" b="1" dirty="0">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C51F3612-5A1A-416A-9B2B-2A4424CBB691}"/>
              </a:ext>
            </a:extLst>
          </p:cNvPr>
          <p:cNvSpPr/>
          <p:nvPr/>
        </p:nvSpPr>
        <p:spPr>
          <a:xfrm rot="10800000">
            <a:off x="3873001" y="5248218"/>
            <a:ext cx="2160000" cy="26094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80380F0C-8B89-4907-BB8B-12550A1FEE5F}"/>
              </a:ext>
            </a:extLst>
          </p:cNvPr>
          <p:cNvSpPr txBox="1"/>
          <p:nvPr/>
        </p:nvSpPr>
        <p:spPr>
          <a:xfrm>
            <a:off x="4701124" y="6213772"/>
            <a:ext cx="320922" cy="338554"/>
          </a:xfrm>
          <a:prstGeom prst="rect">
            <a:avLst/>
          </a:prstGeom>
          <a:noFill/>
        </p:spPr>
        <p:txBody>
          <a:bodyPr wrap="none" rtlCol="0" anchor="ctr" anchorCtr="0">
            <a:spAutoFit/>
          </a:bodyPr>
          <a:lstStyle/>
          <a:p>
            <a:pPr algn="just"/>
            <a:r>
              <a:rPr lang="ja-JP" altLang="en-US" sz="1600" b="1" dirty="0">
                <a:latin typeface="Meiryo UI" panose="020B0604030504040204" pitchFamily="50" charset="-128"/>
                <a:ea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BA39D09-B159-4DB3-A7D6-27B8E3EF5FF5}"/>
              </a:ext>
            </a:extLst>
          </p:cNvPr>
          <p:cNvSpPr txBox="1"/>
          <p:nvPr/>
        </p:nvSpPr>
        <p:spPr>
          <a:xfrm>
            <a:off x="292866" y="625367"/>
            <a:ext cx="9373651" cy="626775"/>
          </a:xfrm>
          <a:prstGeom prst="rect">
            <a:avLst/>
          </a:prstGeom>
          <a:solidFill>
            <a:schemeClr val="accent1">
              <a:lumMod val="20000"/>
              <a:lumOff val="80000"/>
            </a:schemeClr>
          </a:solidFill>
          <a:ln w="25400" cmpd="sng">
            <a:noFill/>
            <a:prstDash val="solid"/>
          </a:ln>
        </p:spPr>
        <p:txBody>
          <a:bodyPr wrap="square">
            <a:spAutoFit/>
          </a:bodyPr>
          <a:lstStyle>
            <a:defPPr>
              <a:defRPr lang="en-US"/>
            </a:defPPr>
            <a:lvl1pPr marR="0" lvl="0" indent="0" fontAlgn="auto">
              <a:lnSpc>
                <a:spcPts val="2000"/>
              </a:lnSpc>
              <a:spcBef>
                <a:spcPts val="0"/>
              </a:spcBef>
              <a:spcAft>
                <a:spcPts val="0"/>
              </a:spcAft>
              <a:buClrTx/>
              <a:buSzTx/>
              <a:buFontTx/>
              <a:buNone/>
              <a:tabLst/>
              <a:defRPr kumimoji="0" sz="1400" b="1" i="0" u="none" strike="noStrike" cap="none" spc="0" normalizeH="0" baseline="0">
                <a:ln>
                  <a:noFill/>
                </a:ln>
                <a:solidFill>
                  <a:sysClr val="windowText" lastClr="000000"/>
                </a:solidFill>
                <a:effectLst/>
                <a:uLnTx/>
                <a:uFillTx/>
                <a:latin typeface="Meiryo UI" panose="020B0604030504040204" pitchFamily="50" charset="-128"/>
                <a:ea typeface="Meiryo UI" panose="020B0604030504040204" pitchFamily="50" charset="-128"/>
              </a:defRPr>
            </a:lvl1pPr>
          </a:lstStyle>
          <a:p>
            <a:pPr>
              <a:lnSpc>
                <a:spcPts val="2200"/>
              </a:lnSpc>
            </a:pPr>
            <a:r>
              <a:rPr lang="ja-JP" altLang="en-US" sz="1600" dirty="0"/>
              <a:t>➤ 安全な運行管理・利用者保護の観点から、事業主体が運送サービス全般に責任を持つことを前提に、</a:t>
            </a:r>
            <a:endParaRPr lang="en-US" altLang="ja-JP" sz="1600" dirty="0"/>
          </a:p>
          <a:p>
            <a:pPr>
              <a:lnSpc>
                <a:spcPts val="2200"/>
              </a:lnSpc>
            </a:pPr>
            <a:r>
              <a:rPr lang="en-US" altLang="ja-JP" sz="1600" dirty="0"/>
              <a:t>    </a:t>
            </a:r>
            <a:r>
              <a:rPr lang="ja-JP" altLang="en-US" sz="1600" dirty="0"/>
              <a:t>事業主体・ドライバー（受託事業者）が契約を締結することで、役割や責任分担を明確化</a:t>
            </a:r>
            <a:endParaRPr lang="en-US" altLang="ja-JP" sz="1600" dirty="0"/>
          </a:p>
        </p:txBody>
      </p:sp>
      <p:sp>
        <p:nvSpPr>
          <p:cNvPr id="16" name="テキスト ボックス 15">
            <a:extLst>
              <a:ext uri="{FF2B5EF4-FFF2-40B4-BE49-F238E27FC236}">
                <a16:creationId xmlns:a16="http://schemas.microsoft.com/office/drawing/2014/main" id="{30D57B09-788D-4A54-90CE-05C5D700E04F}"/>
              </a:ext>
            </a:extLst>
          </p:cNvPr>
          <p:cNvSpPr txBox="1"/>
          <p:nvPr/>
        </p:nvSpPr>
        <p:spPr>
          <a:xfrm>
            <a:off x="186938" y="1320901"/>
            <a:ext cx="2013693" cy="338554"/>
          </a:xfrm>
          <a:prstGeom prst="rect">
            <a:avLst/>
          </a:prstGeom>
          <a:noFill/>
        </p:spPr>
        <p:txBody>
          <a:bodyPr wrap="none" rtlCol="0" anchor="ctr" anchorCtr="0">
            <a:spAutoFit/>
          </a:bodyPr>
          <a:lstStyle/>
          <a:p>
            <a:pPr algn="just"/>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契約の内容（例）</a:t>
            </a:r>
            <a:r>
              <a:rPr lang="en-US" altLang="ja-JP" sz="16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9046776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3080</Words>
  <Application>Microsoft Office PowerPoint</Application>
  <PresentationFormat>A4 210 x 297 mm</PresentationFormat>
  <Paragraphs>380</Paragraphs>
  <Slides>16</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Meiryo UI</vt:lpstr>
      <vt:lpstr>メイリオ</vt:lpstr>
      <vt:lpstr>游ゴシック</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2023-12-13T09:56:20Z</dcterms:modified>
</cp:coreProperties>
</file>