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1" r:id="rId2"/>
  </p:sldIdLst>
  <p:sldSz cx="13681075" cy="9972675"/>
  <p:notesSz cx="9926638" cy="6797675"/>
  <p:defaultTextStyle>
    <a:defPPr>
      <a:defRPr lang="ja-JP"/>
    </a:defPPr>
    <a:lvl1pPr marL="0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1pPr>
    <a:lvl2pPr marL="675796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2pPr>
    <a:lvl3pPr marL="1351593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3pPr>
    <a:lvl4pPr marL="2027389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4pPr>
    <a:lvl5pPr marL="2703186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5pPr>
    <a:lvl6pPr marL="3378982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6pPr>
    <a:lvl7pPr marL="4054779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7pPr>
    <a:lvl8pPr marL="4730575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8pPr>
    <a:lvl9pPr marL="5406372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1">
          <p15:clr>
            <a:srgbClr val="A4A3A4"/>
          </p15:clr>
        </p15:guide>
        <p15:guide id="2" pos="430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作成者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963" autoAdjust="0"/>
    <p:restoredTop sz="94660"/>
  </p:normalViewPr>
  <p:slideViewPr>
    <p:cSldViewPr>
      <p:cViewPr varScale="1">
        <p:scale>
          <a:sx n="69" d="100"/>
          <a:sy n="69" d="100"/>
        </p:scale>
        <p:origin x="1483" y="77"/>
      </p:cViewPr>
      <p:guideLst>
        <p:guide orient="horz" pos="3141"/>
        <p:guide pos="430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26081" y="3097995"/>
            <a:ext cx="11628914" cy="2137661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052161" y="5651182"/>
            <a:ext cx="9576753" cy="25485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75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51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27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03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78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54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30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06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2023/12/25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44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2023/12/25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81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3887718" y="558655"/>
            <a:ext cx="4308589" cy="1191411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957201" y="558655"/>
            <a:ext cx="12702498" cy="1191411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2023/12/25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396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2023/12/25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001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0710" y="6408369"/>
            <a:ext cx="11628914" cy="1980684"/>
          </a:xfrm>
        </p:spPr>
        <p:txBody>
          <a:bodyPr anchor="t"/>
          <a:lstStyle>
            <a:lvl1pPr algn="l">
              <a:defRPr sz="59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80710" y="4226846"/>
            <a:ext cx="11628914" cy="2181522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75796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515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202738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0318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37898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5477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3057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0637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2023/12/25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023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957202" y="3257280"/>
            <a:ext cx="8505543" cy="921549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690762" y="3257280"/>
            <a:ext cx="8505544" cy="921549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2023/12/25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078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4" y="399369"/>
            <a:ext cx="12312968" cy="166211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4" y="2232310"/>
            <a:ext cx="6044851" cy="93032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5796" indent="0">
              <a:buNone/>
              <a:defRPr sz="3000" b="1"/>
            </a:lvl2pPr>
            <a:lvl3pPr marL="1351593" indent="0">
              <a:buNone/>
              <a:defRPr sz="2600" b="1"/>
            </a:lvl3pPr>
            <a:lvl4pPr marL="2027389" indent="0">
              <a:buNone/>
              <a:defRPr sz="2300" b="1"/>
            </a:lvl4pPr>
            <a:lvl5pPr marL="2703186" indent="0">
              <a:buNone/>
              <a:defRPr sz="2300" b="1"/>
            </a:lvl5pPr>
            <a:lvl6pPr marL="3378982" indent="0">
              <a:buNone/>
              <a:defRPr sz="2300" b="1"/>
            </a:lvl6pPr>
            <a:lvl7pPr marL="4054779" indent="0">
              <a:buNone/>
              <a:defRPr sz="2300" b="1"/>
            </a:lvl7pPr>
            <a:lvl8pPr marL="4730575" indent="0">
              <a:buNone/>
              <a:defRPr sz="2300" b="1"/>
            </a:lvl8pPr>
            <a:lvl9pPr marL="5406372" indent="0">
              <a:buNone/>
              <a:defRPr sz="2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4054" y="3162631"/>
            <a:ext cx="6044851" cy="5745831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949798" y="2232310"/>
            <a:ext cx="6047225" cy="93032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5796" indent="0">
              <a:buNone/>
              <a:defRPr sz="3000" b="1"/>
            </a:lvl2pPr>
            <a:lvl3pPr marL="1351593" indent="0">
              <a:buNone/>
              <a:defRPr sz="2600" b="1"/>
            </a:lvl3pPr>
            <a:lvl4pPr marL="2027389" indent="0">
              <a:buNone/>
              <a:defRPr sz="2300" b="1"/>
            </a:lvl4pPr>
            <a:lvl5pPr marL="2703186" indent="0">
              <a:buNone/>
              <a:defRPr sz="2300" b="1"/>
            </a:lvl5pPr>
            <a:lvl6pPr marL="3378982" indent="0">
              <a:buNone/>
              <a:defRPr sz="2300" b="1"/>
            </a:lvl6pPr>
            <a:lvl7pPr marL="4054779" indent="0">
              <a:buNone/>
              <a:defRPr sz="2300" b="1"/>
            </a:lvl7pPr>
            <a:lvl8pPr marL="4730575" indent="0">
              <a:buNone/>
              <a:defRPr sz="2300" b="1"/>
            </a:lvl8pPr>
            <a:lvl9pPr marL="5406372" indent="0">
              <a:buNone/>
              <a:defRPr sz="2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949798" y="3162631"/>
            <a:ext cx="6047225" cy="5745831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2023/12/25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7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2023/12/25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080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2023/12/25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913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5" y="397060"/>
            <a:ext cx="4500979" cy="1689814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48920" y="397061"/>
            <a:ext cx="7648101" cy="8511402"/>
          </a:xfrm>
        </p:spPr>
        <p:txBody>
          <a:bodyPr/>
          <a:lstStyle>
            <a:lvl1pPr>
              <a:defRPr sz="4800"/>
            </a:lvl1pPr>
            <a:lvl2pPr>
              <a:defRPr sz="41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4055" y="2086876"/>
            <a:ext cx="4500979" cy="6821587"/>
          </a:xfrm>
        </p:spPr>
        <p:txBody>
          <a:bodyPr/>
          <a:lstStyle>
            <a:lvl1pPr marL="0" indent="0">
              <a:buNone/>
              <a:defRPr sz="2100"/>
            </a:lvl1pPr>
            <a:lvl2pPr marL="675796" indent="0">
              <a:buNone/>
              <a:defRPr sz="1800"/>
            </a:lvl2pPr>
            <a:lvl3pPr marL="1351593" indent="0">
              <a:buNone/>
              <a:defRPr sz="1500"/>
            </a:lvl3pPr>
            <a:lvl4pPr marL="2027389" indent="0">
              <a:buNone/>
              <a:defRPr sz="1400"/>
            </a:lvl4pPr>
            <a:lvl5pPr marL="2703186" indent="0">
              <a:buNone/>
              <a:defRPr sz="1400"/>
            </a:lvl5pPr>
            <a:lvl6pPr marL="3378982" indent="0">
              <a:buNone/>
              <a:defRPr sz="1400"/>
            </a:lvl6pPr>
            <a:lvl7pPr marL="4054779" indent="0">
              <a:buNone/>
              <a:defRPr sz="1400"/>
            </a:lvl7pPr>
            <a:lvl8pPr marL="4730575" indent="0">
              <a:buNone/>
              <a:defRPr sz="1400"/>
            </a:lvl8pPr>
            <a:lvl9pPr marL="5406372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2023/12/25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7157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81586" y="6980873"/>
            <a:ext cx="8208645" cy="824131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681586" y="891077"/>
            <a:ext cx="8208645" cy="5983605"/>
          </a:xfrm>
        </p:spPr>
        <p:txBody>
          <a:bodyPr/>
          <a:lstStyle>
            <a:lvl1pPr marL="0" indent="0">
              <a:buNone/>
              <a:defRPr sz="4800"/>
            </a:lvl1pPr>
            <a:lvl2pPr marL="675796" indent="0">
              <a:buNone/>
              <a:defRPr sz="4100"/>
            </a:lvl2pPr>
            <a:lvl3pPr marL="1351593" indent="0">
              <a:buNone/>
              <a:defRPr sz="3600"/>
            </a:lvl3pPr>
            <a:lvl4pPr marL="2027389" indent="0">
              <a:buNone/>
              <a:defRPr sz="3000"/>
            </a:lvl4pPr>
            <a:lvl5pPr marL="2703186" indent="0">
              <a:buNone/>
              <a:defRPr sz="3000"/>
            </a:lvl5pPr>
            <a:lvl6pPr marL="3378982" indent="0">
              <a:buNone/>
              <a:defRPr sz="3000"/>
            </a:lvl6pPr>
            <a:lvl7pPr marL="4054779" indent="0">
              <a:buNone/>
              <a:defRPr sz="3000"/>
            </a:lvl7pPr>
            <a:lvl8pPr marL="4730575" indent="0">
              <a:buNone/>
              <a:defRPr sz="3000"/>
            </a:lvl8pPr>
            <a:lvl9pPr marL="5406372" indent="0">
              <a:buNone/>
              <a:defRPr sz="3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681586" y="7805004"/>
            <a:ext cx="8208645" cy="1170404"/>
          </a:xfrm>
        </p:spPr>
        <p:txBody>
          <a:bodyPr/>
          <a:lstStyle>
            <a:lvl1pPr marL="0" indent="0">
              <a:buNone/>
              <a:defRPr sz="2100"/>
            </a:lvl1pPr>
            <a:lvl2pPr marL="675796" indent="0">
              <a:buNone/>
              <a:defRPr sz="1800"/>
            </a:lvl2pPr>
            <a:lvl3pPr marL="1351593" indent="0">
              <a:buNone/>
              <a:defRPr sz="1500"/>
            </a:lvl3pPr>
            <a:lvl4pPr marL="2027389" indent="0">
              <a:buNone/>
              <a:defRPr sz="1400"/>
            </a:lvl4pPr>
            <a:lvl5pPr marL="2703186" indent="0">
              <a:buNone/>
              <a:defRPr sz="1400"/>
            </a:lvl5pPr>
            <a:lvl6pPr marL="3378982" indent="0">
              <a:buNone/>
              <a:defRPr sz="1400"/>
            </a:lvl6pPr>
            <a:lvl7pPr marL="4054779" indent="0">
              <a:buNone/>
              <a:defRPr sz="1400"/>
            </a:lvl7pPr>
            <a:lvl8pPr marL="4730575" indent="0">
              <a:buNone/>
              <a:defRPr sz="1400"/>
            </a:lvl8pPr>
            <a:lvl9pPr marL="5406372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12D99-B5E8-42DB-840C-898EF39F3452}" type="datetimeFigureOut">
              <a:rPr kumimoji="1" lang="ja-JP" altLang="en-US" smtClean="0"/>
              <a:t>2023/12/25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1409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4054" y="399369"/>
            <a:ext cx="12312968" cy="1662113"/>
          </a:xfrm>
          <a:prstGeom prst="rect">
            <a:avLst/>
          </a:prstGeom>
        </p:spPr>
        <p:txBody>
          <a:bodyPr vert="horz" lIns="135159" tIns="67580" rIns="135159" bIns="6758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4" y="2326959"/>
            <a:ext cx="12312968" cy="6581504"/>
          </a:xfrm>
          <a:prstGeom prst="rect">
            <a:avLst/>
          </a:prstGeom>
        </p:spPr>
        <p:txBody>
          <a:bodyPr vert="horz" lIns="135159" tIns="67580" rIns="135159" bIns="6758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4054" y="9243194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12D99-B5E8-42DB-840C-898EF39F3452}" type="datetimeFigureOut">
              <a:rPr kumimoji="1" lang="ja-JP" altLang="en-US" smtClean="0"/>
              <a:t>2023/12/25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674368" y="9243194"/>
            <a:ext cx="4332340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804770" y="9243194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235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51593" rtl="0" eaLnBrk="1" latinLnBrk="0" hangingPunct="1">
        <a:spcBef>
          <a:spcPct val="0"/>
        </a:spcBef>
        <a:buNone/>
        <a:defRPr kumimoji="1" sz="6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6847" indent="-506847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8169" indent="-422373" algn="l" defTabSz="13515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100" kern="1200">
          <a:solidFill>
            <a:schemeClr val="tx1"/>
          </a:solidFill>
          <a:latin typeface="+mn-lt"/>
          <a:ea typeface="+mn-ea"/>
          <a:cs typeface="+mn-cs"/>
        </a:defRPr>
      </a:lvl2pPr>
      <a:lvl3pPr marL="1689491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65288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41084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16881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392677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068473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744270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75796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51593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2027389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03186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78982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054779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730575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406372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83110" y="17785"/>
            <a:ext cx="12022177" cy="576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122537" tIns="61268" rIns="122537" bIns="6126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2200" b="1" kern="100">
                <a:latin typeface="ＭＳ Ｐゴシック" panose="020B0600070205080204" pitchFamily="50" charset="-128"/>
                <a:cs typeface="Times New Roman"/>
              </a:rPr>
              <a:t>大阪府消費者基本計画（第２期）の参考</a:t>
            </a:r>
            <a:r>
              <a:rPr lang="ja-JP" altLang="en-US" sz="2200" b="1" kern="100" dirty="0">
                <a:latin typeface="ＭＳ Ｐゴシック" panose="020B0600070205080204" pitchFamily="50" charset="-128"/>
                <a:cs typeface="Times New Roman"/>
              </a:rPr>
              <a:t>指標の取組状況　</a:t>
            </a:r>
            <a:endParaRPr lang="ja-JP" altLang="en-US" sz="2200" b="1" kern="1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Times New Roman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218629" y="1134041"/>
            <a:ext cx="13314854" cy="8602298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wrap="square" lIns="36000" tIns="36000" rIns="36000" bIns="36000" anchor="ctr" anchorCtr="0">
            <a:noAutofit/>
          </a:bodyPr>
          <a:lstStyle/>
          <a:p>
            <a:pPr>
              <a:lnSpc>
                <a:spcPts val="1300"/>
              </a:lnSpc>
            </a:pPr>
            <a:endParaRPr lang="ja-JP" altLang="en-US" sz="1050" kern="100" dirty="0">
              <a:latin typeface="ＭＳ Ｐ明朝" panose="02020600040205080304" pitchFamily="18" charset="-128"/>
              <a:ea typeface="ＭＳ Ｐ明朝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9288809" y="236336"/>
            <a:ext cx="2717380" cy="30777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400" dirty="0">
                <a:solidFill>
                  <a:schemeClr val="bg1"/>
                </a:solidFill>
                <a:latin typeface="+mj-ea"/>
                <a:ea typeface="+mj-ea"/>
              </a:rPr>
              <a:t>【</a:t>
            </a:r>
            <a:r>
              <a:rPr lang="ja-JP" altLang="en-US" sz="1400" dirty="0">
                <a:solidFill>
                  <a:schemeClr val="bg1"/>
                </a:solidFill>
                <a:latin typeface="+mj-ea"/>
                <a:ea typeface="+mj-ea"/>
              </a:rPr>
              <a:t>大阪府消費生活センター</a:t>
            </a:r>
            <a:r>
              <a:rPr kumimoji="1" lang="en-US" altLang="ja-JP" sz="1400" dirty="0">
                <a:solidFill>
                  <a:schemeClr val="bg1"/>
                </a:solidFill>
                <a:latin typeface="+mj-ea"/>
                <a:ea typeface="+mj-ea"/>
              </a:rPr>
              <a:t>】</a:t>
            </a:r>
            <a:endParaRPr kumimoji="1" lang="ja-JP" altLang="en-US" sz="1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6748172" y="4724728"/>
            <a:ext cx="1847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15801" y="687316"/>
            <a:ext cx="13314854" cy="45330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587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</a:ln>
          <a:effectLst/>
        </p:spPr>
        <p:txBody>
          <a:bodyPr wrap="square" anchor="ctr" anchorCtr="0">
            <a:noAutofit/>
          </a:bodyPr>
          <a:lstStyle/>
          <a:p>
            <a:pPr fontAlgn="base">
              <a:spcAft>
                <a:spcPts val="0"/>
              </a:spcAft>
            </a:pPr>
            <a:r>
              <a:rPr lang="ja-JP" altLang="en-US" sz="1400" dirty="0">
                <a:solidFill>
                  <a:srgbClr val="FFFFFF"/>
                </a:solidFill>
                <a:latin typeface="ＭＳ Ｐゴシック" panose="020B0600070205080204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参考指標</a:t>
            </a:r>
            <a:endParaRPr lang="ja-JP" sz="14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45223" y="1179643"/>
            <a:ext cx="9807682" cy="818119"/>
          </a:xfrm>
          <a:prstGeom prst="rect">
            <a:avLst/>
          </a:prstGeom>
          <a:ln w="6350">
            <a:noFill/>
          </a:ln>
        </p:spPr>
        <p:txBody>
          <a:bodyPr wrap="square" lIns="0" tIns="63997" rIns="0" bIns="63997" rtlCol="0" anchor="t">
            <a:noAutofit/>
          </a:bodyPr>
          <a:lstStyle/>
          <a:p>
            <a:pPr lvl="0">
              <a:spcAft>
                <a:spcPts val="600"/>
              </a:spcAft>
            </a:pPr>
            <a:r>
              <a:rPr lang="ja-JP" altLang="en-US" sz="1200" b="1" u="sng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■参考指標２　国の地方消費者行政強化作戦の「政策目標」に係る府内の状況</a:t>
            </a:r>
          </a:p>
          <a:p>
            <a:pPr lvl="0">
              <a:spcAft>
                <a:spcPts val="600"/>
              </a:spcAft>
            </a:pP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▶ 国の第４期消費者基本計画との整合性を図るため、府内の状況を継続的に把握する</a:t>
            </a:r>
            <a:endParaRPr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  <a:cs typeface="Meiryo UI" pitchFamily="50" charset="-128"/>
            </a:endParaRPr>
          </a:p>
          <a:p>
            <a:pPr lvl="0">
              <a:spcAft>
                <a:spcPts val="600"/>
              </a:spcAft>
            </a:pPr>
            <a:r>
              <a:rPr lang="en-US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【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検証方法</a:t>
            </a:r>
            <a:r>
              <a:rPr lang="en-US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】 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地方消費者行政強化作戦</a:t>
            </a:r>
            <a:r>
              <a:rPr lang="en-US" altLang="ja-JP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2020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「施策目標」について、国の調査を活用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8735403" y="1432595"/>
            <a:ext cx="4795252" cy="565167"/>
          </a:xfrm>
          <a:prstGeom prst="rect">
            <a:avLst/>
          </a:prstGeom>
          <a:ln w="6350">
            <a:noFill/>
          </a:ln>
        </p:spPr>
        <p:txBody>
          <a:bodyPr wrap="square" lIns="0" tIns="63997" rIns="0" bIns="63997" rtlCol="0" anchor="t">
            <a:noAutofit/>
          </a:bodyPr>
          <a:lstStyle/>
          <a:p>
            <a:pPr lvl="0">
              <a:spcAft>
                <a:spcPts val="600"/>
              </a:spcAft>
            </a:pPr>
            <a:r>
              <a:rPr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出典：令和５年度 地方消費者行政の現況調査（令和５年４月１日時点実績）</a:t>
            </a:r>
            <a:endParaRPr lang="en-US" altLang="ja-JP" sz="1050" dirty="0">
              <a:latin typeface="ＭＳ ゴシック" panose="020B0609070205080204" pitchFamily="49" charset="-128"/>
              <a:ea typeface="ＭＳ ゴシック" panose="020B0609070205080204" pitchFamily="49" charset="-128"/>
              <a:cs typeface="Meiryo UI" pitchFamily="50" charset="-128"/>
            </a:endParaRPr>
          </a:p>
          <a:p>
            <a:pPr lvl="0">
              <a:spcAft>
                <a:spcPts val="600"/>
              </a:spcAft>
            </a:pPr>
            <a:r>
              <a:rPr lang="en-US" altLang="ja-JP" sz="105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※</a:t>
            </a:r>
            <a:r>
              <a:rPr lang="ja-JP" altLang="en-US" sz="105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人口は令和５年１月１日時点の住民基本台帳を利用</a:t>
            </a:r>
          </a:p>
          <a:p>
            <a:pPr lvl="0">
              <a:spcAft>
                <a:spcPts val="600"/>
              </a:spcAft>
            </a:pPr>
            <a:endParaRPr lang="ja-JP" altLang="en-US" sz="1000" dirty="0">
              <a:latin typeface="ＭＳ ゴシック" panose="020B0609070205080204" pitchFamily="49" charset="-128"/>
              <a:ea typeface="ＭＳ ゴシック" panose="020B0609070205080204" pitchFamily="49" charset="-128"/>
              <a:cs typeface="Meiryo UI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398022"/>
              </p:ext>
            </p:extLst>
          </p:nvPr>
        </p:nvGraphicFramePr>
        <p:xfrm>
          <a:off x="245838" y="2049140"/>
          <a:ext cx="13180080" cy="73157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38515">
                  <a:extLst>
                    <a:ext uri="{9D8B030D-6E8A-4147-A177-3AD203B41FA5}">
                      <a16:colId xmlns:a16="http://schemas.microsoft.com/office/drawing/2014/main" val="1852292518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895972191"/>
                    </a:ext>
                  </a:extLst>
                </a:gridCol>
                <a:gridCol w="1944218">
                  <a:extLst>
                    <a:ext uri="{9D8B030D-6E8A-4147-A177-3AD203B41FA5}">
                      <a16:colId xmlns:a16="http://schemas.microsoft.com/office/drawing/2014/main" val="3077869297"/>
                    </a:ext>
                  </a:extLst>
                </a:gridCol>
                <a:gridCol w="4353131">
                  <a:extLst>
                    <a:ext uri="{9D8B030D-6E8A-4147-A177-3AD203B41FA5}">
                      <a16:colId xmlns:a16="http://schemas.microsoft.com/office/drawing/2014/main" val="3437099516"/>
                    </a:ext>
                  </a:extLst>
                </a:gridCol>
              </a:tblGrid>
              <a:tr h="16319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消費者庁　地方消費者行政強化作戦</a:t>
                      </a:r>
                      <a:r>
                        <a:rPr kumimoji="1" lang="en-US" altLang="ja-JP" sz="900" dirty="0"/>
                        <a:t>2020</a:t>
                      </a:r>
                      <a:r>
                        <a:rPr kumimoji="1" lang="ja-JP" altLang="en-US" sz="900" dirty="0"/>
                        <a:t>「政策目標」　　</a:t>
                      </a:r>
                      <a:r>
                        <a:rPr kumimoji="1" lang="en-US" altLang="ja-JP" sz="900" dirty="0"/>
                        <a:t>《</a:t>
                      </a:r>
                      <a:r>
                        <a:rPr kumimoji="1" lang="ja-JP" altLang="en-US" sz="900" dirty="0"/>
                        <a:t>政策目標ごとの現状</a:t>
                      </a:r>
                      <a:r>
                        <a:rPr kumimoji="1" lang="en-US" altLang="ja-JP" sz="900" dirty="0"/>
                        <a:t>》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ja-JP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府内市町村の状況</a:t>
                      </a:r>
                      <a:endParaRPr kumimoji="1" lang="ja-JP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1351593" rtl="0" eaLnBrk="1" latinLnBrk="0" hangingPunct="1"/>
                      <a:r>
                        <a:rPr kumimoji="1" lang="ja-JP" alt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目標達成状況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備考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43073671"/>
                  </a:ext>
                </a:extLst>
              </a:tr>
              <a:tr h="150616"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000" b="1" dirty="0"/>
                        <a:t>＜政策目標１＞ 消費生活相談体制の強化　</a:t>
                      </a:r>
                      <a:r>
                        <a:rPr kumimoji="1" lang="en-US" altLang="ja-JP" sz="1000" b="1" dirty="0"/>
                        <a:t>【</a:t>
                      </a:r>
                      <a:r>
                        <a:rPr kumimoji="1" lang="ja-JP" altLang="en-US" sz="1000" b="1" dirty="0"/>
                        <a:t>消費生活センターの設置促進</a:t>
                      </a:r>
                      <a:r>
                        <a:rPr kumimoji="1" lang="en-US" altLang="ja-JP" sz="1000" b="1" dirty="0"/>
                        <a:t>】</a:t>
                      </a:r>
                      <a:endParaRPr kumimoji="1" lang="ja-JP" altLang="en-US" sz="1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0664434"/>
                  </a:ext>
                </a:extLst>
              </a:tr>
              <a:tr h="1380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/>
                        <a:t>１－１　消費生活センター設置市区町村の都道府県内人口カバー率</a:t>
                      </a:r>
                      <a:r>
                        <a:rPr kumimoji="1" lang="en-US" altLang="ja-JP" sz="900" dirty="0"/>
                        <a:t>90</a:t>
                      </a:r>
                      <a:r>
                        <a:rPr kumimoji="1" lang="ja-JP" altLang="en-US" sz="900" dirty="0"/>
                        <a:t>％以上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37/43</a:t>
                      </a:r>
                      <a:r>
                        <a:rPr kumimoji="1" lang="ja-JP" altLang="en-US" sz="900" dirty="0"/>
                        <a:t>　（市町村）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○（</a:t>
                      </a:r>
                      <a:r>
                        <a:rPr kumimoji="1" lang="en-US" altLang="ja-JP" sz="900" dirty="0"/>
                        <a:t>98.8%</a:t>
                      </a:r>
                      <a:r>
                        <a:rPr kumimoji="1" lang="ja-JP" altLang="en-US" sz="900" dirty="0"/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/>
                        <a:t>未設置：能勢町、豊能町、島本町、岬町、田尻町、忠岡町</a:t>
                      </a:r>
                      <a:endParaRPr kumimoji="1" lang="en-US" altLang="ja-JP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857886"/>
                  </a:ext>
                </a:extLst>
              </a:tr>
              <a:tr h="125464"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000" b="1" dirty="0"/>
                        <a:t>＜政策目標２＞ 消費生活相談の質の向上　</a:t>
                      </a:r>
                      <a:r>
                        <a:rPr kumimoji="1" lang="en-US" altLang="ja-JP" sz="1000" b="1" dirty="0"/>
                        <a:t>【</a:t>
                      </a:r>
                      <a:r>
                        <a:rPr kumimoji="1" lang="ja-JP" altLang="en-US" sz="1000" b="1" dirty="0"/>
                        <a:t>消費生活相談員の配置・レベルアップの促進</a:t>
                      </a:r>
                      <a:r>
                        <a:rPr kumimoji="1" lang="en-US" altLang="ja-JP" sz="1000" b="1" dirty="0"/>
                        <a:t>】</a:t>
                      </a:r>
                      <a:endParaRPr kumimoji="1" lang="ja-JP" altLang="en-US" sz="1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1074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kern="1200" dirty="0">
                          <a:solidFill>
                            <a:schemeClr val="tx1"/>
                          </a:solidFill>
                          <a:latin typeface="ＭＳ Ｐゴシック 本文"/>
                          <a:ea typeface="+mn-ea"/>
                          <a:cs typeface="+mn-cs"/>
                        </a:rPr>
                        <a:t>２－１　消費生活相談員配置市区町村の都道府県内人口カバー率</a:t>
                      </a:r>
                      <a:r>
                        <a:rPr kumimoji="1" lang="en-US" altLang="ja-JP" sz="900" kern="1200" dirty="0">
                          <a:solidFill>
                            <a:schemeClr val="tx1"/>
                          </a:solidFill>
                          <a:latin typeface="ＭＳ Ｐゴシック 本文"/>
                          <a:ea typeface="+mn-ea"/>
                          <a:cs typeface="+mn-cs"/>
                        </a:rPr>
                        <a:t>90</a:t>
                      </a:r>
                      <a:r>
                        <a:rPr kumimoji="1" lang="ja-JP" altLang="en-US" sz="900" kern="1200" dirty="0">
                          <a:solidFill>
                            <a:schemeClr val="tx1"/>
                          </a:solidFill>
                          <a:latin typeface="ＭＳ Ｐゴシック 本文"/>
                          <a:ea typeface="+mn-ea"/>
                          <a:cs typeface="+mn-cs"/>
                        </a:rPr>
                        <a:t>％以上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40/43</a:t>
                      </a:r>
                      <a:r>
                        <a:rPr kumimoji="1" lang="ja-JP" altLang="en-US" sz="900" dirty="0"/>
                        <a:t>　（市町村）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○　（</a:t>
                      </a:r>
                      <a:r>
                        <a:rPr kumimoji="1" lang="en-US" altLang="ja-JP" sz="900" dirty="0"/>
                        <a:t>99.6%</a:t>
                      </a:r>
                      <a:r>
                        <a:rPr kumimoji="1" lang="ja-JP" altLang="en-US" sz="900" dirty="0"/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未設置：豊能町、能勢町、田尻町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9470954"/>
                  </a:ext>
                </a:extLst>
              </a:tr>
              <a:tr h="17232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>
                          <a:latin typeface="ＭＳ Ｐゴシック 本文"/>
                        </a:rPr>
                        <a:t>２－２　</a:t>
                      </a:r>
                      <a:r>
                        <a:rPr kumimoji="1" lang="ja-JP" altLang="en-US" sz="900" dirty="0">
                          <a:latin typeface="ＭＳ Ｐゴシック 本文"/>
                        </a:rPr>
                        <a:t>相談員資格保有率</a:t>
                      </a:r>
                      <a:r>
                        <a:rPr kumimoji="1" lang="en-US" altLang="ja-JP" sz="900" dirty="0">
                          <a:latin typeface="ＭＳ Ｐゴシック 本文"/>
                        </a:rPr>
                        <a:t>75</a:t>
                      </a:r>
                      <a:r>
                        <a:rPr kumimoji="1" lang="ja-JP" altLang="en-US" sz="900" dirty="0">
                          <a:latin typeface="ＭＳ Ｐゴシック 本文"/>
                        </a:rPr>
                        <a:t>％以上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159/162</a:t>
                      </a:r>
                      <a:r>
                        <a:rPr kumimoji="1" lang="ja-JP" altLang="en-US" sz="900" dirty="0"/>
                        <a:t>　（名）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○　（</a:t>
                      </a:r>
                      <a:r>
                        <a:rPr kumimoji="1" lang="en-US" altLang="ja-JP" sz="900" dirty="0"/>
                        <a:t>98.1%</a:t>
                      </a:r>
                      <a:r>
                        <a:rPr kumimoji="1" lang="ja-JP" altLang="en-US" sz="900" dirty="0"/>
                        <a:t>）</a:t>
                      </a:r>
                      <a:endParaRPr kumimoji="1" lang="en-US" altLang="ja-JP" sz="9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－</a:t>
                      </a:r>
                      <a:endParaRPr kumimoji="1" lang="en-US" altLang="ja-JP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1257690"/>
                  </a:ext>
                </a:extLst>
              </a:tr>
              <a:tr h="15974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>
                          <a:latin typeface="ＭＳ Ｐゴシック 本文"/>
                        </a:rPr>
                        <a:t>２－３　相談員の研修参加率</a:t>
                      </a:r>
                      <a:r>
                        <a:rPr kumimoji="1" lang="en-US" altLang="ja-JP" sz="900" dirty="0">
                          <a:latin typeface="ＭＳ Ｐゴシック 本文"/>
                        </a:rPr>
                        <a:t>100</a:t>
                      </a:r>
                      <a:r>
                        <a:rPr kumimoji="1" lang="ja-JP" altLang="en-US" sz="900" dirty="0">
                          <a:latin typeface="ＭＳ Ｐゴシック 本文"/>
                        </a:rPr>
                        <a:t>％（各年度）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153/162</a:t>
                      </a:r>
                      <a:r>
                        <a:rPr kumimoji="1" lang="ja-JP" altLang="en-US" sz="900" dirty="0"/>
                        <a:t>　（名）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×</a:t>
                      </a:r>
                      <a:r>
                        <a:rPr kumimoji="1" lang="ja-JP" altLang="en-US" sz="900" dirty="0"/>
                        <a:t>　（</a:t>
                      </a:r>
                      <a:r>
                        <a:rPr kumimoji="1" lang="en-US" altLang="ja-JP" sz="900" dirty="0"/>
                        <a:t>94.4%</a:t>
                      </a:r>
                      <a:r>
                        <a:rPr kumimoji="1" lang="ja-JP" altLang="en-US" sz="900" dirty="0"/>
                        <a:t>）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687910"/>
                  </a:ext>
                </a:extLst>
              </a:tr>
              <a:tr h="147168">
                <a:tc>
                  <a:txBody>
                    <a:bodyPr/>
                    <a:lstStyle/>
                    <a:p>
                      <a:pPr marL="0" algn="l" defTabSz="1351593" rtl="0" eaLnBrk="1" latinLnBrk="0" hangingPunct="1"/>
                      <a:r>
                        <a:rPr kumimoji="1" lang="ja-JP" altLang="en-US" sz="900" dirty="0">
                          <a:latin typeface="ＭＳ Ｐゴシック 本文"/>
                        </a:rPr>
                        <a:t>２－４　</a:t>
                      </a:r>
                      <a:r>
                        <a:rPr kumimoji="1" lang="ja-JP" altLang="en-US" sz="900" kern="1200" dirty="0">
                          <a:solidFill>
                            <a:schemeClr val="tx1"/>
                          </a:solidFill>
                          <a:latin typeface="ＭＳ Ｐゴシック 本文"/>
                          <a:ea typeface="+mn-ea"/>
                          <a:cs typeface="+mn-cs"/>
                        </a:rPr>
                        <a:t>指定消費生活相談員配置（全都道府県）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府</a:t>
                      </a:r>
                      <a:r>
                        <a:rPr kumimoji="1" lang="ja-JP" altLang="en-US" sz="900" baseline="0" dirty="0"/>
                        <a:t> </a:t>
                      </a:r>
                      <a:r>
                        <a:rPr kumimoji="1" lang="en-US" altLang="ja-JP" sz="900" baseline="0" dirty="0"/>
                        <a:t>3</a:t>
                      </a:r>
                      <a:r>
                        <a:rPr kumimoji="1" lang="ja-JP" altLang="en-US" sz="900" baseline="0" dirty="0"/>
                        <a:t> 名</a:t>
                      </a:r>
                      <a:endParaRPr kumimoji="1" lang="en-US" altLang="ja-JP" sz="9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193378"/>
                  </a:ext>
                </a:extLst>
              </a:tr>
              <a:tr h="206600"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000" b="1" dirty="0"/>
                        <a:t>＜政策目標３＞ 消費者教育の推進等</a:t>
                      </a:r>
                      <a:r>
                        <a:rPr kumimoji="1" lang="en-US" altLang="ja-JP" sz="1000" b="1" dirty="0"/>
                        <a:t>【</a:t>
                      </a:r>
                      <a:r>
                        <a:rPr kumimoji="1" lang="ja-JP" altLang="en-US" sz="1000" b="1" dirty="0"/>
                        <a:t>若年者の消費者教育の推進等</a:t>
                      </a:r>
                      <a:r>
                        <a:rPr kumimoji="1" lang="en-US" altLang="ja-JP" sz="1000" b="1" dirty="0"/>
                        <a:t>】【</a:t>
                      </a:r>
                      <a:r>
                        <a:rPr kumimoji="1" lang="ja-JP" altLang="en-US" sz="1000" b="1" dirty="0"/>
                        <a:t>地域における消費者教育推進体制の確保</a:t>
                      </a:r>
                      <a:r>
                        <a:rPr kumimoji="1" lang="en-US" altLang="ja-JP" sz="1000" b="1" dirty="0"/>
                        <a:t>】【SDGs</a:t>
                      </a:r>
                      <a:r>
                        <a:rPr kumimoji="1" lang="ja-JP" altLang="en-US" sz="1000" b="1" dirty="0" err="1"/>
                        <a:t>への</a:t>
                      </a:r>
                      <a:r>
                        <a:rPr kumimoji="1" lang="ja-JP" altLang="en-US" sz="1000" b="1" dirty="0"/>
                        <a:t>取組</a:t>
                      </a:r>
                      <a:r>
                        <a:rPr kumimoji="1" lang="en-US" altLang="ja-JP" sz="1000" b="1" dirty="0"/>
                        <a:t>】</a:t>
                      </a:r>
                      <a:endParaRPr kumimoji="1" lang="ja-JP" altLang="en-US" sz="1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3482853"/>
                  </a:ext>
                </a:extLst>
              </a:tr>
              <a:tr h="12201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/>
                        <a:t>３－１　消費者教育教材「社会への扉」等を活用した全国での実践的な消費者教育の実施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282/340</a:t>
                      </a:r>
                      <a:r>
                        <a:rPr kumimoji="1" lang="ja-JP" altLang="en-US" sz="900" dirty="0"/>
                        <a:t>　（校）</a:t>
                      </a:r>
                      <a:endParaRPr kumimoji="1" lang="en-US" altLang="ja-JP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83.0%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対象校</a:t>
                      </a:r>
                      <a:r>
                        <a:rPr kumimoji="1" lang="ja-JP" altLang="en-US" sz="900" dirty="0">
                          <a:sym typeface="Wingdings" panose="05000000000000000000" pitchFamily="2" charset="2"/>
                        </a:rPr>
                        <a:t>：（国公立</a:t>
                      </a:r>
                      <a:r>
                        <a:rPr kumimoji="1" lang="ja-JP" altLang="en-US" sz="900" dirty="0"/>
                        <a:t>）（私立）高等学校等、特別支援学校、高等専門学校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12402"/>
                  </a:ext>
                </a:extLst>
              </a:tr>
              <a:tr h="39747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/>
                        <a:t>３－２　若年者の消費者ホットライン</a:t>
                      </a:r>
                      <a:r>
                        <a:rPr kumimoji="1" lang="en-US" altLang="ja-JP" sz="900" dirty="0"/>
                        <a:t>188</a:t>
                      </a:r>
                      <a:r>
                        <a:rPr kumimoji="1" lang="ja-JP" altLang="en-US" sz="900" dirty="0"/>
                        <a:t>の認知度</a:t>
                      </a:r>
                      <a:r>
                        <a:rPr kumimoji="1" lang="en-US" altLang="ja-JP" sz="900" dirty="0"/>
                        <a:t>30</a:t>
                      </a:r>
                      <a:r>
                        <a:rPr kumimoji="1" lang="ja-JP" altLang="en-US" sz="900" dirty="0"/>
                        <a:t>％以上（全国）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/>
                        <a:t>15</a:t>
                      </a:r>
                      <a:r>
                        <a:rPr kumimoji="1" lang="ja-JP" altLang="en-US" sz="900" dirty="0"/>
                        <a:t>～</a:t>
                      </a:r>
                      <a:r>
                        <a:rPr kumimoji="1" lang="en-US" altLang="ja-JP" sz="900" dirty="0"/>
                        <a:t>19 </a:t>
                      </a:r>
                      <a:r>
                        <a:rPr kumimoji="1" lang="ja-JP" altLang="en-US" sz="900" dirty="0"/>
                        <a:t>歳の「消費者ホットライン </a:t>
                      </a:r>
                      <a:r>
                        <a:rPr kumimoji="1" lang="en-US" altLang="ja-JP" sz="900" dirty="0"/>
                        <a:t>188</a:t>
                      </a:r>
                      <a:r>
                        <a:rPr kumimoji="1" lang="ja-JP" altLang="en-US" sz="900" dirty="0"/>
                        <a:t>」の認知度　</a:t>
                      </a:r>
                      <a:r>
                        <a:rPr kumimoji="1" lang="en-US" altLang="ja-JP" sz="900" dirty="0"/>
                        <a:t>42.9</a:t>
                      </a:r>
                      <a:r>
                        <a:rPr kumimoji="1" lang="ja-JP" altLang="en-US" sz="900" dirty="0"/>
                        <a:t>％</a:t>
                      </a:r>
                      <a:endParaRPr kumimoji="1" lang="en-US" altLang="ja-JP" sz="900" dirty="0"/>
                    </a:p>
                    <a:p>
                      <a:r>
                        <a:rPr kumimoji="1" lang="en-US" altLang="ja-JP" sz="900" dirty="0"/>
                        <a:t>※</a:t>
                      </a:r>
                      <a:r>
                        <a:rPr kumimoji="1" lang="ja-JP" altLang="en-US" sz="900" dirty="0"/>
                        <a:t>消費者庁公表結果より（</a:t>
                      </a:r>
                      <a:r>
                        <a:rPr kumimoji="1" lang="en-US" altLang="ja-JP" sz="900" dirty="0"/>
                        <a:t>R4.4</a:t>
                      </a:r>
                      <a:r>
                        <a:rPr kumimoji="1" lang="ja-JP" altLang="en-US" sz="900" dirty="0"/>
                        <a:t>月）</a:t>
                      </a:r>
                      <a:endParaRPr kumimoji="1" lang="en-US" altLang="ja-JP" sz="9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大阪Ｑネット調査（</a:t>
                      </a:r>
                      <a:r>
                        <a:rPr kumimoji="1" lang="en-US" altLang="ja-JP" sz="900" dirty="0"/>
                        <a:t>R2,1</a:t>
                      </a:r>
                      <a:r>
                        <a:rPr kumimoji="1" lang="ja-JP" altLang="en-US" sz="900" dirty="0"/>
                        <a:t>実施）</a:t>
                      </a:r>
                      <a:r>
                        <a:rPr kumimoji="1" lang="en-US" altLang="ja-JP" sz="900" dirty="0"/>
                        <a:t>18</a:t>
                      </a:r>
                      <a:r>
                        <a:rPr kumimoji="1" lang="ja-JP" altLang="en-US" sz="900" dirty="0"/>
                        <a:t>歳以上の大阪府民</a:t>
                      </a:r>
                      <a:r>
                        <a:rPr kumimoji="1" lang="en-US" altLang="ja-JP" sz="900" dirty="0"/>
                        <a:t>1,000</a:t>
                      </a:r>
                      <a:r>
                        <a:rPr kumimoji="1" lang="ja-JP" altLang="en-US" sz="900" dirty="0"/>
                        <a:t>サンプル</a:t>
                      </a:r>
                      <a:endParaRPr kumimoji="1" lang="en-US" altLang="ja-JP" sz="900" dirty="0"/>
                    </a:p>
                    <a:p>
                      <a:r>
                        <a:rPr kumimoji="1" lang="ja-JP" altLang="en-US" sz="900" dirty="0"/>
                        <a:t>・言葉を聞いたことがあり、内容も知っている　</a:t>
                      </a:r>
                      <a:r>
                        <a:rPr kumimoji="1" lang="en-US" altLang="ja-JP" sz="900" dirty="0"/>
                        <a:t>18</a:t>
                      </a:r>
                      <a:r>
                        <a:rPr kumimoji="1" lang="ja-JP" altLang="en-US" sz="900" dirty="0"/>
                        <a:t>～</a:t>
                      </a:r>
                      <a:r>
                        <a:rPr kumimoji="1" lang="en-US" altLang="ja-JP" sz="900" dirty="0"/>
                        <a:t>39</a:t>
                      </a:r>
                      <a:r>
                        <a:rPr kumimoji="1" lang="ja-JP" altLang="en-US" sz="900" dirty="0"/>
                        <a:t>歳　</a:t>
                      </a:r>
                      <a:r>
                        <a:rPr kumimoji="1" lang="en-US" altLang="ja-JP" sz="900" dirty="0"/>
                        <a:t>7.4%</a:t>
                      </a:r>
                    </a:p>
                    <a:p>
                      <a:r>
                        <a:rPr kumimoji="1" lang="ja-JP" altLang="en-US" sz="900" dirty="0"/>
                        <a:t>・言葉を聞いたことはあるが、内容は知らない　</a:t>
                      </a:r>
                      <a:r>
                        <a:rPr kumimoji="1" lang="en-US" altLang="ja-JP" sz="900" dirty="0"/>
                        <a:t>18</a:t>
                      </a:r>
                      <a:r>
                        <a:rPr kumimoji="1" lang="ja-JP" altLang="en-US" sz="900" dirty="0"/>
                        <a:t>～</a:t>
                      </a:r>
                      <a:r>
                        <a:rPr kumimoji="1" lang="en-US" altLang="ja-JP" sz="900" dirty="0"/>
                        <a:t>39</a:t>
                      </a:r>
                      <a:r>
                        <a:rPr kumimoji="1" lang="ja-JP" altLang="en-US" sz="900" dirty="0"/>
                        <a:t>歳　</a:t>
                      </a:r>
                      <a:r>
                        <a:rPr kumimoji="1" lang="en-US" altLang="ja-JP" sz="900" dirty="0"/>
                        <a:t>29.0%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775849"/>
                  </a:ext>
                </a:extLst>
              </a:tr>
              <a:tr h="18258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/>
                        <a:t>３－３　若年者の消費生活センターの認知度</a:t>
                      </a:r>
                      <a:r>
                        <a:rPr kumimoji="1" lang="en-US" altLang="ja-JP" sz="900" dirty="0"/>
                        <a:t>75</a:t>
                      </a:r>
                      <a:r>
                        <a:rPr kumimoji="1" lang="ja-JP" altLang="en-US" sz="900" dirty="0"/>
                        <a:t>％以上（全国）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/>
                        <a:t>15</a:t>
                      </a:r>
                      <a:r>
                        <a:rPr kumimoji="1" lang="ja-JP" altLang="en-US" sz="900" dirty="0"/>
                        <a:t>～</a:t>
                      </a:r>
                      <a:r>
                        <a:rPr kumimoji="1" lang="en-US" altLang="ja-JP" sz="900" dirty="0"/>
                        <a:t>19 </a:t>
                      </a:r>
                      <a:r>
                        <a:rPr kumimoji="1" lang="ja-JP" altLang="en-US" sz="900" dirty="0"/>
                        <a:t>歳の「消費生活センター」の認知度　</a:t>
                      </a:r>
                      <a:r>
                        <a:rPr kumimoji="1" lang="en-US" altLang="ja-JP" sz="900" dirty="0"/>
                        <a:t>72.9</a:t>
                      </a:r>
                      <a:r>
                        <a:rPr kumimoji="1" lang="ja-JP" altLang="en-US" sz="900" dirty="0"/>
                        <a:t>％</a:t>
                      </a:r>
                      <a:endParaRPr kumimoji="1" lang="en-US" altLang="ja-JP" sz="900" dirty="0"/>
                    </a:p>
                    <a:p>
                      <a:pPr marL="0" marR="0" lvl="0" indent="0" algn="l" defTabSz="13515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dirty="0"/>
                        <a:t>※</a:t>
                      </a:r>
                      <a:r>
                        <a:rPr kumimoji="1" lang="ja-JP" altLang="en-US" sz="900" dirty="0"/>
                        <a:t>消費者庁公表結果より（</a:t>
                      </a:r>
                      <a:r>
                        <a:rPr kumimoji="1" lang="en-US" altLang="ja-JP" sz="900" dirty="0"/>
                        <a:t>R4.4</a:t>
                      </a:r>
                      <a:r>
                        <a:rPr kumimoji="1" lang="ja-JP" altLang="en-US" sz="900" dirty="0"/>
                        <a:t>月）</a:t>
                      </a:r>
                      <a:endParaRPr kumimoji="1" lang="en-US" altLang="ja-JP" sz="9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515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/>
                        <a:t>－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67131164"/>
                  </a:ext>
                </a:extLst>
              </a:tr>
              <a:tr h="170008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/>
                        <a:t>３－４　消費者教育コーディネーターの配置の推進（全都道府県、政令市）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2/3</a:t>
                      </a:r>
                      <a:r>
                        <a:rPr kumimoji="1" lang="ja-JP" altLang="en-US" sz="900" dirty="0"/>
                        <a:t>　（府市）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府○　政令市△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未設置：堺市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0005633"/>
                  </a:ext>
                </a:extLst>
              </a:tr>
              <a:tr h="2294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/>
                        <a:t>３－５　消費者教育推進地域協議会の設置、消費者教育推進計画の策定</a:t>
                      </a:r>
                    </a:p>
                    <a:p>
                      <a:pPr algn="l"/>
                      <a:r>
                        <a:rPr kumimoji="1" lang="ja-JP" altLang="en-US" sz="900" dirty="0"/>
                        <a:t>（都道府県内の政令市及び中核市の対応済みの割合を</a:t>
                      </a:r>
                      <a:r>
                        <a:rPr kumimoji="1" lang="en-US" altLang="ja-JP" sz="900" dirty="0"/>
                        <a:t>50</a:t>
                      </a:r>
                      <a:r>
                        <a:rPr kumimoji="1" lang="ja-JP" altLang="en-US" sz="900" dirty="0"/>
                        <a:t>％以上）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協議会設置　</a:t>
                      </a:r>
                      <a:endParaRPr kumimoji="1" lang="en-US" altLang="ja-JP" sz="900" dirty="0"/>
                    </a:p>
                    <a:p>
                      <a:pPr algn="ctr"/>
                      <a:r>
                        <a:rPr kumimoji="1" lang="ja-JP" altLang="en-US" sz="900" dirty="0"/>
                        <a:t>計画策定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協議会設置　</a:t>
                      </a:r>
                      <a:r>
                        <a:rPr kumimoji="1" lang="en-US" altLang="ja-JP" sz="900" dirty="0"/>
                        <a:t>×</a:t>
                      </a:r>
                      <a:r>
                        <a:rPr kumimoji="1" lang="ja-JP" altLang="en-US" sz="900" dirty="0"/>
                        <a:t>　（</a:t>
                      </a:r>
                      <a:r>
                        <a:rPr kumimoji="1" lang="en-US" altLang="ja-JP" sz="900" dirty="0"/>
                        <a:t>33.3%</a:t>
                      </a:r>
                      <a:r>
                        <a:rPr kumimoji="1" lang="ja-JP" altLang="en-US" sz="900" dirty="0"/>
                        <a:t>）</a:t>
                      </a:r>
                      <a:endParaRPr kumimoji="1" lang="en-US" altLang="ja-JP" sz="900" dirty="0"/>
                    </a:p>
                    <a:p>
                      <a:pPr algn="ctr"/>
                      <a:r>
                        <a:rPr kumimoji="1" lang="ja-JP" altLang="en-US" sz="900" dirty="0"/>
                        <a:t>計画策定</a:t>
                      </a:r>
                      <a:r>
                        <a:rPr kumimoji="1" lang="ja-JP" altLang="en-US" sz="900" baseline="0" dirty="0"/>
                        <a:t>　</a:t>
                      </a:r>
                      <a:r>
                        <a:rPr kumimoji="1" lang="en-US" altLang="ja-JP" sz="900" baseline="0" dirty="0"/>
                        <a:t>×</a:t>
                      </a:r>
                      <a:r>
                        <a:rPr kumimoji="1" lang="ja-JP" altLang="en-US" sz="900" baseline="0" dirty="0"/>
                        <a:t>　（</a:t>
                      </a:r>
                      <a:r>
                        <a:rPr kumimoji="1" lang="en-US" altLang="ja-JP" sz="900" baseline="0" dirty="0"/>
                        <a:t>33.3%</a:t>
                      </a:r>
                      <a:r>
                        <a:rPr kumimoji="1" lang="ja-JP" altLang="en-US" sz="900" baseline="0" dirty="0"/>
                        <a:t>）</a:t>
                      </a:r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未設置：高槻市、東大阪市、枚方市、八尾市、寝屋川市、吹田市</a:t>
                      </a:r>
                      <a:endParaRPr kumimoji="1" lang="en-US" altLang="ja-JP" sz="900" dirty="0"/>
                    </a:p>
                    <a:p>
                      <a:pPr marL="0" marR="0" lvl="0" indent="0" algn="l" defTabSz="13515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/>
                        <a:t>未策定：高槻市、東大阪市、枚方市、八尾市、寝屋川市、吹田市</a:t>
                      </a:r>
                      <a:endParaRPr kumimoji="1" lang="en-US" altLang="ja-JP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2507357"/>
                  </a:ext>
                </a:extLst>
              </a:tr>
              <a:tr h="15171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/>
                        <a:t>３－６　講習等（出前講座を含む）の実施市区町村割合</a:t>
                      </a:r>
                      <a:r>
                        <a:rPr kumimoji="1" lang="en-US" altLang="ja-JP" sz="900" dirty="0"/>
                        <a:t>75</a:t>
                      </a:r>
                      <a:r>
                        <a:rPr kumimoji="1" lang="ja-JP" altLang="en-US" sz="900" dirty="0"/>
                        <a:t>％以上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32/43</a:t>
                      </a:r>
                      <a:r>
                        <a:rPr kumimoji="1" lang="ja-JP" altLang="en-US" sz="900" dirty="0"/>
                        <a:t>　（市町村）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×</a:t>
                      </a:r>
                      <a:r>
                        <a:rPr kumimoji="1" lang="ja-JP" altLang="en-US" sz="900" dirty="0"/>
                        <a:t>　（</a:t>
                      </a:r>
                      <a:r>
                        <a:rPr kumimoji="1" lang="en-US" altLang="ja-JP" sz="900" dirty="0"/>
                        <a:t>74.4%</a:t>
                      </a:r>
                      <a:r>
                        <a:rPr kumimoji="1" lang="ja-JP" altLang="en-US" sz="900" dirty="0"/>
                        <a:t>）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u="none" dirty="0">
                          <a:solidFill>
                            <a:schemeClr val="tx1"/>
                          </a:solidFill>
                        </a:rPr>
                        <a:t>未実施：松原市、羽曳野市、柏原市、泉南市　等</a:t>
                      </a:r>
                      <a:endParaRPr kumimoji="1" lang="zh-TW" altLang="en-US" sz="9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7235355"/>
                  </a:ext>
                </a:extLst>
              </a:tr>
              <a:tr h="28315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/>
                        <a:t>３－７　エシカル消費の推進（全都道府県、政令市）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2/3</a:t>
                      </a:r>
                      <a:r>
                        <a:rPr kumimoji="1" lang="ja-JP" altLang="en-US" sz="900" dirty="0"/>
                        <a:t>　（府市）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府○　政令市△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未実施：堺市</a:t>
                      </a:r>
                      <a:endParaRPr kumimoji="1" lang="en-US" altLang="ja-JP" sz="900" dirty="0"/>
                    </a:p>
                    <a:p>
                      <a:r>
                        <a:rPr kumimoji="1" lang="en-US" altLang="ja-JP" sz="900" dirty="0"/>
                        <a:t>【</a:t>
                      </a:r>
                      <a:r>
                        <a:rPr kumimoji="1" lang="ja-JP" altLang="en-US" sz="900" dirty="0"/>
                        <a:t>例</a:t>
                      </a:r>
                      <a:r>
                        <a:rPr kumimoji="1" lang="en-US" altLang="ja-JP" sz="900" dirty="0"/>
                        <a:t>】</a:t>
                      </a:r>
                      <a:r>
                        <a:rPr kumimoji="1" lang="ja-JP" altLang="en-US" sz="900" dirty="0"/>
                        <a:t>啓発パンフレットの作成やイベント・ラジオ等での周知（府、大阪市）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422886"/>
                  </a:ext>
                </a:extLst>
              </a:tr>
              <a:tr h="13341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u="none" dirty="0">
                          <a:solidFill>
                            <a:schemeClr val="tx1"/>
                          </a:solidFill>
                        </a:rPr>
                        <a:t>３－８　消費者志向経営の普及・推進（全都道府県）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u="none" dirty="0">
                          <a:solidFill>
                            <a:schemeClr val="tx1"/>
                          </a:solidFill>
                        </a:rPr>
                        <a:t>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u="none" dirty="0">
                          <a:solidFill>
                            <a:schemeClr val="tx1"/>
                          </a:solidFill>
                        </a:rPr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u="none" dirty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900" u="none" dirty="0">
                          <a:solidFill>
                            <a:schemeClr val="tx1"/>
                          </a:solidFill>
                        </a:rPr>
                        <a:t>例</a:t>
                      </a:r>
                      <a:r>
                        <a:rPr kumimoji="1" lang="en-US" altLang="ja-JP" sz="900" u="none" dirty="0">
                          <a:solidFill>
                            <a:schemeClr val="tx1"/>
                          </a:solidFill>
                        </a:rPr>
                        <a:t>】</a:t>
                      </a:r>
                      <a:r>
                        <a:rPr kumimoji="1" lang="ja-JP" altLang="en-US" sz="900" u="none" dirty="0">
                          <a:solidFill>
                            <a:schemeClr val="tx1"/>
                          </a:solidFill>
                        </a:rPr>
                        <a:t>イベントでの啓発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7661558"/>
                  </a:ext>
                </a:extLst>
              </a:tr>
              <a:tr h="244261"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000" b="1" dirty="0"/>
                        <a:t>＜政策目標４＞ 高齢者等の消費者被害防止のための見守り活動の充実</a:t>
                      </a:r>
                      <a:r>
                        <a:rPr kumimoji="1" lang="en-US" altLang="ja-JP" sz="1000" b="1" dirty="0"/>
                        <a:t>【</a:t>
                      </a:r>
                      <a:r>
                        <a:rPr kumimoji="1" lang="ja-JP" altLang="en-US" sz="1000" b="1" dirty="0"/>
                        <a:t>消費者安全確保地域協議会の設置</a:t>
                      </a:r>
                      <a:r>
                        <a:rPr kumimoji="1" lang="en-US" altLang="ja-JP" sz="1000" b="1" dirty="0"/>
                        <a:t>】【</a:t>
                      </a:r>
                      <a:r>
                        <a:rPr kumimoji="1" lang="ja-JP" altLang="en-US" sz="1000" b="1" dirty="0"/>
                        <a:t>地域の見守り活動の充実</a:t>
                      </a:r>
                      <a:r>
                        <a:rPr kumimoji="1" lang="en-US" altLang="ja-JP" sz="1000" b="1" dirty="0"/>
                        <a:t>】</a:t>
                      </a:r>
                      <a:endParaRPr kumimoji="1" lang="ja-JP" altLang="en-US" sz="10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4631995"/>
                  </a:ext>
                </a:extLst>
              </a:tr>
              <a:tr h="17455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/>
                        <a:t>４－１　消費者安全確保地域協議会設置市区町村の都道府県内人口カバー率</a:t>
                      </a:r>
                      <a:r>
                        <a:rPr kumimoji="1" lang="en-US" altLang="ja-JP" sz="900" dirty="0"/>
                        <a:t>50</a:t>
                      </a:r>
                      <a:r>
                        <a:rPr kumimoji="1" lang="ja-JP" altLang="en-US" sz="900" dirty="0"/>
                        <a:t>％以上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14/43</a:t>
                      </a:r>
                      <a:r>
                        <a:rPr kumimoji="1" lang="ja-JP" altLang="en-US" sz="900" dirty="0"/>
                        <a:t>　（市町村）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○　（</a:t>
                      </a:r>
                      <a:r>
                        <a:rPr kumimoji="1" lang="en-US" altLang="ja-JP" sz="900" dirty="0"/>
                        <a:t>58.0%</a:t>
                      </a:r>
                      <a:r>
                        <a:rPr kumimoji="1" lang="ja-JP" altLang="en-US" sz="900" dirty="0"/>
                        <a:t>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設置市：大阪市、岸和田市、豊中市、池田市、貝塚市、枚方市、八尾市、泉佐野市、富田林市、和泉市、箕面市、</a:t>
                      </a:r>
                      <a:r>
                        <a:rPr kumimoji="1" lang="ja-JP" altLang="en-US" sz="900" baseline="0" dirty="0"/>
                        <a:t> </a:t>
                      </a:r>
                      <a:r>
                        <a:rPr kumimoji="1" lang="ja-JP" altLang="en-US" sz="900"/>
                        <a:t>門真市、摂津市、交野市</a:t>
                      </a:r>
                      <a:endParaRPr kumimoji="1" lang="ja-JP" altLang="en-US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8892649"/>
                  </a:ext>
                </a:extLst>
              </a:tr>
              <a:tr h="2790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/>
                        <a:t>４－２　地域の見守り活動に消費生活協力員・協力団体を活用する市区町村の都道府県内人口カバー率</a:t>
                      </a:r>
                      <a:r>
                        <a:rPr kumimoji="1" lang="en-US" altLang="ja-JP" sz="900" dirty="0"/>
                        <a:t>50</a:t>
                      </a:r>
                      <a:r>
                        <a:rPr kumimoji="1" lang="ja-JP" altLang="en-US" sz="900" dirty="0"/>
                        <a:t>％以上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6/43</a:t>
                      </a:r>
                      <a:r>
                        <a:rPr kumimoji="1" lang="ja-JP" altLang="en-US" sz="900" dirty="0"/>
                        <a:t>　（市町村）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×</a:t>
                      </a:r>
                      <a:r>
                        <a:rPr kumimoji="1" lang="ja-JP" altLang="en-US" sz="900" dirty="0"/>
                        <a:t>　（</a:t>
                      </a:r>
                      <a:r>
                        <a:rPr kumimoji="1" lang="en-US" altLang="ja-JP" sz="900" dirty="0"/>
                        <a:t>8.6%</a:t>
                      </a:r>
                      <a:r>
                        <a:rPr kumimoji="1" lang="ja-JP" altLang="en-US" sz="900" dirty="0"/>
                        <a:t>）</a:t>
                      </a:r>
                      <a:endParaRPr kumimoji="1" lang="en-US" altLang="ja-JP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活用市町村：貝塚市、守口市、八尾市、富田林市、羽曳野市、四條畷市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8161394"/>
                  </a:ext>
                </a:extLst>
              </a:tr>
              <a:tr h="2592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/>
                        <a:t>４－３　見守り活動を通じた消費者被害の未然防止、拡大防止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高齢者の見守り向け講座（大阪市、豊中市、高槻市、八尾市、寝屋川市、　等）、</a:t>
                      </a:r>
                      <a:endParaRPr kumimoji="1" lang="en-US" altLang="ja-JP" sz="900" dirty="0"/>
                    </a:p>
                    <a:p>
                      <a:r>
                        <a:rPr kumimoji="1" lang="ja-JP" altLang="en-US" sz="900" dirty="0"/>
                        <a:t>地域サポーターの活用（大阪市、堺市、岸和田市、枚方市）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2826304"/>
                  </a:ext>
                </a:extLst>
              </a:tr>
              <a:tr h="15739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1" dirty="0"/>
                        <a:t>＜政策目標５＞ 特定適格消費者団体、適格消費者団体、消費者団体の活動の充実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消費者団体へ活動の場を提供（府）、事業補助金の交付（堺市）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3244636"/>
                  </a:ext>
                </a:extLst>
              </a:tr>
              <a:tr h="21682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1" dirty="0"/>
                        <a:t>＜政策目標６＞ 法執行体制の充実（全都道府県）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4094684"/>
                  </a:ext>
                </a:extLst>
              </a:tr>
              <a:tr h="132240"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000" b="1" dirty="0">
                          <a:latin typeface="ＭＳ Ｐゴシック 本文"/>
                        </a:rPr>
                        <a:t>＜政策目標７＞ 地方における消費者政策推進のための体制強化</a:t>
                      </a:r>
                      <a:r>
                        <a:rPr kumimoji="1" lang="en-US" altLang="ja-JP" sz="1000" b="1" dirty="0">
                          <a:latin typeface="ＭＳ Ｐゴシック 本文"/>
                        </a:rPr>
                        <a:t>【</a:t>
                      </a:r>
                      <a:r>
                        <a:rPr kumimoji="1" lang="ja-JP" altLang="en-US" sz="1000" b="1" dirty="0">
                          <a:latin typeface="ＭＳ Ｐゴシック 本文"/>
                        </a:rPr>
                        <a:t>地方版消費者基本計画</a:t>
                      </a:r>
                      <a:r>
                        <a:rPr kumimoji="1" lang="en-US" altLang="ja-JP" sz="1000" b="1" dirty="0">
                          <a:latin typeface="ＭＳ Ｐゴシック 本文"/>
                        </a:rPr>
                        <a:t>】【</a:t>
                      </a:r>
                      <a:r>
                        <a:rPr kumimoji="1" lang="ja-JP" altLang="en-US" sz="1000" b="1" dirty="0">
                          <a:latin typeface="ＭＳ Ｐゴシック 本文"/>
                        </a:rPr>
                        <a:t>消費者行政職員</a:t>
                      </a:r>
                      <a:r>
                        <a:rPr kumimoji="1" lang="en-US" altLang="ja-JP" sz="1000" b="1">
                          <a:latin typeface="ＭＳ Ｐゴシック 本文"/>
                        </a:rPr>
                        <a:t>】</a:t>
                      </a:r>
                      <a:endParaRPr kumimoji="1" lang="ja-JP" altLang="en-US" sz="1000" b="1" dirty="0">
                        <a:latin typeface="ＭＳ Ｐゴシック 本文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0253800"/>
                  </a:ext>
                </a:extLst>
              </a:tr>
              <a:tr h="11966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/>
                        <a:t>７－１　地方消費者基本計画の策定（全都道府県、政令市）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2/3</a:t>
                      </a:r>
                      <a:r>
                        <a:rPr kumimoji="1" lang="ja-JP" altLang="en-US" sz="900" dirty="0"/>
                        <a:t>　（府市）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府○　政令市△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未策定：大阪市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4294655"/>
                  </a:ext>
                </a:extLst>
              </a:tr>
              <a:tr h="2592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/>
                        <a:t>７－２　消費者行政職員の研修参加率</a:t>
                      </a:r>
                      <a:r>
                        <a:rPr kumimoji="1" lang="en-US" altLang="ja-JP" sz="900" dirty="0"/>
                        <a:t>80</a:t>
                      </a:r>
                      <a:r>
                        <a:rPr kumimoji="1" lang="ja-JP" altLang="en-US" sz="900" dirty="0"/>
                        <a:t>％以上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141/210</a:t>
                      </a:r>
                      <a:r>
                        <a:rPr kumimoji="1" lang="ja-JP" altLang="en-US" sz="900" dirty="0"/>
                        <a:t>　（名）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dirty="0"/>
                        <a:t>×</a:t>
                      </a:r>
                      <a:r>
                        <a:rPr kumimoji="1" lang="ja-JP" altLang="en-US" sz="900" dirty="0"/>
                        <a:t>　（</a:t>
                      </a:r>
                      <a:r>
                        <a:rPr kumimoji="1" lang="en-US" altLang="ja-JP" sz="900" dirty="0"/>
                        <a:t>67.1%</a:t>
                      </a:r>
                      <a:r>
                        <a:rPr kumimoji="1" lang="ja-JP" altLang="en-US" sz="900" dirty="0"/>
                        <a:t>）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515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/>
                        <a:t>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9244535"/>
                  </a:ext>
                </a:extLst>
              </a:tr>
            </a:tbl>
          </a:graphicData>
        </a:graphic>
      </p:graphicFrame>
      <p:sp>
        <p:nvSpPr>
          <p:cNvPr id="11" name="テキスト ボックス 2">
            <a:extLst>
              <a:ext uri="{FF2B5EF4-FFF2-40B4-BE49-F238E27FC236}">
                <a16:creationId xmlns:a16="http://schemas.microsoft.com/office/drawing/2014/main" id="{2F391AE2-3D13-444E-B976-63BE349F34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13145" y="51183"/>
            <a:ext cx="1112773" cy="576000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rgbClr val="974706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rot="0" vert="horz" wrap="square" lIns="74295" tIns="8890" rIns="74295" bIns="8890" anchor="ctr" anchorCtr="0" upright="1">
            <a:noAutofit/>
          </a:bodyPr>
          <a:lstStyle/>
          <a:p>
            <a:pPr algn="ctr"/>
            <a:r>
              <a:rPr lang="ja-JP" altLang="en-US" sz="2400" kern="100"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資料６</a:t>
            </a:r>
            <a:endParaRPr 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327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1035</Words>
  <Application>Microsoft Office PowerPoint</Application>
  <PresentationFormat>ユーザー設定</PresentationFormat>
  <Paragraphs>108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ＭＳ Ｐゴシック</vt:lpstr>
      <vt:lpstr>ＭＳ Ｐゴシック 本文</vt:lpstr>
      <vt:lpstr>ＭＳ Ｐ明朝</vt:lpstr>
      <vt:lpstr>ＭＳ ゴシック</vt:lpstr>
      <vt:lpstr>Arial</vt:lpstr>
      <vt:lpstr>Calibri</vt:lpstr>
      <vt:lpstr>Century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2023-12-25T04:35:41Z</dcterms:created>
  <dcterms:modified xsi:type="dcterms:W3CDTF">2023-12-25T04:35:55Z</dcterms:modified>
</cp:coreProperties>
</file>