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2" r:id="rId2"/>
    <p:sldId id="260" r:id="rId3"/>
  </p:sldIdLst>
  <p:sldSz cx="13681075" cy="9972675"/>
  <p:notesSz cx="9926638" cy="6797675"/>
  <p:defaultTextStyle>
    <a:defPPr>
      <a:defRPr lang="ja-JP"/>
    </a:defPPr>
    <a:lvl1pPr marL="0" algn="l" defTabSz="1351593" rtl="0" eaLnBrk="1" latinLnBrk="0" hangingPunct="1">
      <a:defRPr kumimoji="1" sz="2600" kern="1200">
        <a:solidFill>
          <a:schemeClr val="tx1"/>
        </a:solidFill>
        <a:latin typeface="+mn-lt"/>
        <a:ea typeface="+mn-ea"/>
        <a:cs typeface="+mn-cs"/>
      </a:defRPr>
    </a:lvl1pPr>
    <a:lvl2pPr marL="675796" algn="l" defTabSz="1351593" rtl="0" eaLnBrk="1" latinLnBrk="0" hangingPunct="1">
      <a:defRPr kumimoji="1" sz="2600" kern="1200">
        <a:solidFill>
          <a:schemeClr val="tx1"/>
        </a:solidFill>
        <a:latin typeface="+mn-lt"/>
        <a:ea typeface="+mn-ea"/>
        <a:cs typeface="+mn-cs"/>
      </a:defRPr>
    </a:lvl2pPr>
    <a:lvl3pPr marL="1351593" algn="l" defTabSz="1351593" rtl="0" eaLnBrk="1" latinLnBrk="0" hangingPunct="1">
      <a:defRPr kumimoji="1" sz="2600" kern="1200">
        <a:solidFill>
          <a:schemeClr val="tx1"/>
        </a:solidFill>
        <a:latin typeface="+mn-lt"/>
        <a:ea typeface="+mn-ea"/>
        <a:cs typeface="+mn-cs"/>
      </a:defRPr>
    </a:lvl3pPr>
    <a:lvl4pPr marL="2027389" algn="l" defTabSz="1351593" rtl="0" eaLnBrk="1" latinLnBrk="0" hangingPunct="1">
      <a:defRPr kumimoji="1" sz="2600" kern="1200">
        <a:solidFill>
          <a:schemeClr val="tx1"/>
        </a:solidFill>
        <a:latin typeface="+mn-lt"/>
        <a:ea typeface="+mn-ea"/>
        <a:cs typeface="+mn-cs"/>
      </a:defRPr>
    </a:lvl4pPr>
    <a:lvl5pPr marL="2703186" algn="l" defTabSz="1351593" rtl="0" eaLnBrk="1" latinLnBrk="0" hangingPunct="1">
      <a:defRPr kumimoji="1" sz="2600" kern="1200">
        <a:solidFill>
          <a:schemeClr val="tx1"/>
        </a:solidFill>
        <a:latin typeface="+mn-lt"/>
        <a:ea typeface="+mn-ea"/>
        <a:cs typeface="+mn-cs"/>
      </a:defRPr>
    </a:lvl5pPr>
    <a:lvl6pPr marL="3378982" algn="l" defTabSz="1351593" rtl="0" eaLnBrk="1" latinLnBrk="0" hangingPunct="1">
      <a:defRPr kumimoji="1" sz="2600" kern="1200">
        <a:solidFill>
          <a:schemeClr val="tx1"/>
        </a:solidFill>
        <a:latin typeface="+mn-lt"/>
        <a:ea typeface="+mn-ea"/>
        <a:cs typeface="+mn-cs"/>
      </a:defRPr>
    </a:lvl6pPr>
    <a:lvl7pPr marL="4054779" algn="l" defTabSz="1351593" rtl="0" eaLnBrk="1" latinLnBrk="0" hangingPunct="1">
      <a:defRPr kumimoji="1" sz="2600" kern="1200">
        <a:solidFill>
          <a:schemeClr val="tx1"/>
        </a:solidFill>
        <a:latin typeface="+mn-lt"/>
        <a:ea typeface="+mn-ea"/>
        <a:cs typeface="+mn-cs"/>
      </a:defRPr>
    </a:lvl7pPr>
    <a:lvl8pPr marL="4730575" algn="l" defTabSz="1351593" rtl="0" eaLnBrk="1" latinLnBrk="0" hangingPunct="1">
      <a:defRPr kumimoji="1" sz="2600" kern="1200">
        <a:solidFill>
          <a:schemeClr val="tx1"/>
        </a:solidFill>
        <a:latin typeface="+mn-lt"/>
        <a:ea typeface="+mn-ea"/>
        <a:cs typeface="+mn-cs"/>
      </a:defRPr>
    </a:lvl8pPr>
    <a:lvl9pPr marL="5406372" algn="l" defTabSz="1351593"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1">
          <p15:clr>
            <a:srgbClr val="A4A3A4"/>
          </p15:clr>
        </p15:guide>
        <p15:guide id="2" pos="43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4" autoAdjust="0"/>
    <p:restoredTop sz="94660"/>
  </p:normalViewPr>
  <p:slideViewPr>
    <p:cSldViewPr>
      <p:cViewPr varScale="1">
        <p:scale>
          <a:sx n="52" d="100"/>
          <a:sy n="52" d="100"/>
        </p:scale>
        <p:origin x="1626" y="72"/>
      </p:cViewPr>
      <p:guideLst>
        <p:guide orient="horz" pos="3141"/>
        <p:guide pos="43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50.18.22\disk1\&#12481;&#12540;&#12512;&#12469;&#12452;&#12488;&#12487;&#12540;&#12479;&#36939;&#29992;&#38283;&#22987;210405\01_&#30456;&#35527;\&#9670;&#30456;&#35527;&#38306;&#20418;&#9670;&#9670;\006&#28040;&#36027;&#29983;&#27963;&#12475;&#12531;&#12479;&#12540;&#30456;&#35527;&#27010;&#35201;\R5&#30456;&#35527;&#27010;&#35201;&#65288;R4&#23455;&#32318;&#65289;\&#27010;&#35201;&#29256;&#65288;&#12497;&#12527;&#12509;&#65289;\01%20&#30000;&#20043;&#30033;&#12373;&#12435;\(&#24220;&#20869;&#29256;)&#20196;&#21644;4&#24180;&#24230;&#30456;&#35527;&#27010;&#35201;&#20316;&#25104;&#29992;&#12487;&#12540;&#12479;&#12505;&#12540;&#12473;(6%20(&#33258;&#21205;&#20445;&#23384;&#28168;&#12415;).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5&#30456;&#35527;&#27010;&#35201;&#65288;R4&#23455;&#32318;&#65289;\&#27010;&#35201;&#29256;&#65288;&#12497;&#12527;&#12509;&#65289;\01%20&#30000;&#20043;&#30033;&#12373;&#12435;\(&#24220;&#20869;&#29256;)&#20196;&#21644;4&#24180;&#24230;&#30456;&#35527;&#27010;&#35201;&#20316;&#25104;&#29992;&#12487;&#12540;&#12479;&#12505;&#12540;&#12473;(6%20(&#33258;&#21205;&#20445;&#23384;&#28168;&#124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5&#30456;&#35527;&#27010;&#35201;&#65288;R4&#23455;&#32318;&#65289;\&#27010;&#35201;&#29256;&#65288;&#12497;&#12527;&#12509;&#65289;\01%20&#30000;&#20043;&#30033;&#12373;&#12435;\(&#24220;&#20869;&#29256;)&#20196;&#21644;4&#24180;&#24230;&#30456;&#35527;&#27010;&#35201;&#20316;&#25104;&#29992;&#12487;&#12540;&#12479;&#12505;&#12540;&#12473;(6%20(&#33258;&#21205;&#20445;&#23384;&#28168;&#124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250.18.22\disk1\&#12481;&#12540;&#12512;&#12469;&#12452;&#12488;&#12487;&#12540;&#12479;&#36939;&#29992;&#38283;&#22987;210405\01_&#30456;&#35527;\&#9670;&#30456;&#35527;&#38306;&#20418;&#9670;&#9670;\006&#28040;&#36027;&#29983;&#27963;&#12475;&#12531;&#12479;&#12540;&#30456;&#35527;&#27010;&#35201;\R5&#30456;&#35527;&#27010;&#35201;&#65288;R4&#23455;&#32318;&#65289;\&#27010;&#35201;&#29256;&#65288;&#12497;&#12527;&#12509;&#65289;\01%20&#30000;&#20043;&#30033;&#12373;&#12435;\(&#24220;&#20869;&#29256;)&#20196;&#21644;4&#24180;&#24230;&#30456;&#35527;&#27010;&#35201;&#20316;&#25104;&#29992;&#12487;&#12540;&#12479;&#12505;&#12540;&#12473;(6%20(&#33258;&#21205;&#20445;&#23384;&#28168;&#124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若者・高齢者!$B$88:$B$94</c:f>
              <c:strCache>
                <c:ptCount val="7"/>
                <c:pt idx="0">
                  <c:v>若者の相談が多い商品・役務(上位10位)の
相談全体に占める割合</c:v>
                </c:pt>
              </c:strCache>
            </c:strRef>
          </c:tx>
          <c:spPr>
            <a:pattFill prst="dkVert">
              <a:fgClr>
                <a:schemeClr val="lt1"/>
              </a:fgClr>
              <a:bgClr>
                <a:schemeClr val="accent6"/>
              </a:bgClr>
            </a:pattFill>
            <a:ln>
              <a:solidFill>
                <a:schemeClr val="accent6"/>
              </a:solidFill>
            </a:ln>
            <a:effectLst/>
          </c:spPr>
          <c:invertIfNegative val="0"/>
          <c:cat>
            <c:strRef>
              <c:f>若者・高齢者!$A$95:$A$104</c:f>
              <c:strCache>
                <c:ptCount val="10"/>
                <c:pt idx="0">
                  <c:v>エステティックサービス</c:v>
                </c:pt>
                <c:pt idx="1">
                  <c:v>賃貸アパート・マンション</c:v>
                </c:pt>
                <c:pt idx="2">
                  <c:v>内職・副業</c:v>
                </c:pt>
                <c:pt idx="3">
                  <c:v>化粧品</c:v>
                </c:pt>
                <c:pt idx="4">
                  <c:v>インターネットゲーム</c:v>
                </c:pt>
                <c:pt idx="5">
                  <c:v>出会い系サイト・アプリ</c:v>
                </c:pt>
                <c:pt idx="6">
                  <c:v>紳士・婦人洋服</c:v>
                </c:pt>
                <c:pt idx="7">
                  <c:v>健康食品</c:v>
                </c:pt>
                <c:pt idx="8">
                  <c:v>電　気</c:v>
                </c:pt>
                <c:pt idx="9">
                  <c:v>娯楽等情報配信サービス</c:v>
                </c:pt>
              </c:strCache>
            </c:strRef>
          </c:cat>
          <c:val>
            <c:numRef>
              <c:f>若者・高齢者!$B$95:$B$104</c:f>
              <c:numCache>
                <c:formatCode>0.0%</c:formatCode>
                <c:ptCount val="10"/>
                <c:pt idx="0">
                  <c:v>0.68050632911392406</c:v>
                </c:pt>
                <c:pt idx="1">
                  <c:v>0.19440559440559441</c:v>
                </c:pt>
                <c:pt idx="2">
                  <c:v>0.52118100128369704</c:v>
                </c:pt>
                <c:pt idx="3">
                  <c:v>5.7775637939335579E-2</c:v>
                </c:pt>
                <c:pt idx="4">
                  <c:v>0.68076923076923079</c:v>
                </c:pt>
                <c:pt idx="5">
                  <c:v>0.34014598540145985</c:v>
                </c:pt>
                <c:pt idx="6">
                  <c:v>0.14557823129251701</c:v>
                </c:pt>
                <c:pt idx="7">
                  <c:v>9.2122830440587444E-2</c:v>
                </c:pt>
                <c:pt idx="8">
                  <c:v>0.1417910447761194</c:v>
                </c:pt>
                <c:pt idx="9">
                  <c:v>0.24429967426710097</c:v>
                </c:pt>
              </c:numCache>
            </c:numRef>
          </c:val>
          <c:extLst>
            <c:ext xmlns:c16="http://schemas.microsoft.com/office/drawing/2014/chart" uri="{C3380CC4-5D6E-409C-BE32-E72D297353CC}">
              <c16:uniqueId val="{00000000-57A0-4FBD-94AA-EE521D9364ED}"/>
            </c:ext>
          </c:extLst>
        </c:ser>
        <c:dLbls>
          <c:showLegendKey val="0"/>
          <c:showVal val="0"/>
          <c:showCatName val="0"/>
          <c:showSerName val="0"/>
          <c:showPercent val="0"/>
          <c:showBubbleSize val="0"/>
        </c:dLbls>
        <c:gapWidth val="150"/>
        <c:overlap val="100"/>
        <c:axId val="869200960"/>
        <c:axId val="869205120"/>
      </c:barChart>
      <c:catAx>
        <c:axId val="869200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69205120"/>
        <c:crosses val="autoZero"/>
        <c:auto val="1"/>
        <c:lblAlgn val="ctr"/>
        <c:lblOffset val="100"/>
        <c:noMultiLvlLbl val="0"/>
      </c:catAx>
      <c:valAx>
        <c:axId val="86920512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69200960"/>
        <c:crosses val="autoZero"/>
        <c:crossBetween val="between"/>
        <c:majorUnit val="0.30000000000000004"/>
      </c:valAx>
      <c:spPr>
        <a:noFill/>
        <a:ln>
          <a:noFill/>
        </a:ln>
        <a:effectLst/>
      </c:spPr>
    </c:plotArea>
    <c:plotVisOnly val="1"/>
    <c:dispBlanksAs val="gap"/>
    <c:showDLblsOverMax val="0"/>
  </c:chart>
  <c:spPr>
    <a:solidFill>
      <a:sysClr val="window" lastClr="FFFFFF"/>
    </a:solidFill>
    <a:ln w="3175"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若者・高齢者!$B$65:$B$70</c:f>
              <c:strCache>
                <c:ptCount val="6"/>
                <c:pt idx="0">
                  <c:v>20歳以上
30歳未満</c:v>
                </c:pt>
              </c:strCache>
            </c:strRef>
          </c:tx>
          <c:spPr>
            <a:pattFill prst="pct80">
              <a:fgClr>
                <a:schemeClr val="accent2"/>
              </a:fgClr>
              <a:bgClr>
                <a:schemeClr val="bg1"/>
              </a:bgClr>
            </a:pattFill>
            <a:ln>
              <a:solidFill>
                <a:schemeClr val="accent2"/>
              </a:solidFill>
            </a:ln>
            <a:effectLst/>
          </c:spPr>
          <c:invertIfNegative val="0"/>
          <c:dLbls>
            <c:delete val="1"/>
          </c:dLbls>
          <c:cat>
            <c:strRef>
              <c:f>若者・高齢者!$A$71:$A$80</c:f>
              <c:strCache>
                <c:ptCount val="10"/>
                <c:pt idx="0">
                  <c:v>エステティックサービス</c:v>
                </c:pt>
                <c:pt idx="1">
                  <c:v>賃貸アパート・マンション</c:v>
                </c:pt>
                <c:pt idx="2">
                  <c:v>内職・副業</c:v>
                </c:pt>
                <c:pt idx="3">
                  <c:v>化粧品</c:v>
                </c:pt>
                <c:pt idx="4">
                  <c:v>インターネットゲーム</c:v>
                </c:pt>
                <c:pt idx="5">
                  <c:v>出会い系サイト・アプリ</c:v>
                </c:pt>
                <c:pt idx="6">
                  <c:v>紳士・婦人洋服</c:v>
                </c:pt>
                <c:pt idx="7">
                  <c:v>健康食品</c:v>
                </c:pt>
                <c:pt idx="8">
                  <c:v>電　気</c:v>
                </c:pt>
                <c:pt idx="9">
                  <c:v>娯楽等情報配信サービス</c:v>
                </c:pt>
              </c:strCache>
            </c:strRef>
          </c:cat>
          <c:val>
            <c:numRef>
              <c:f>若者・高齢者!$B$71:$B$80</c:f>
              <c:numCache>
                <c:formatCode>#,##0_);[Red]\(#,##0\)</c:formatCode>
                <c:ptCount val="10"/>
                <c:pt idx="0">
                  <c:v>1207</c:v>
                </c:pt>
                <c:pt idx="1">
                  <c:v>533</c:v>
                </c:pt>
                <c:pt idx="2">
                  <c:v>363</c:v>
                </c:pt>
                <c:pt idx="3">
                  <c:v>189</c:v>
                </c:pt>
                <c:pt idx="4">
                  <c:v>44</c:v>
                </c:pt>
                <c:pt idx="5">
                  <c:v>174</c:v>
                </c:pt>
                <c:pt idx="6">
                  <c:v>163</c:v>
                </c:pt>
                <c:pt idx="7">
                  <c:v>102</c:v>
                </c:pt>
                <c:pt idx="8">
                  <c:v>142</c:v>
                </c:pt>
                <c:pt idx="9">
                  <c:v>109</c:v>
                </c:pt>
              </c:numCache>
            </c:numRef>
          </c:val>
          <c:extLst>
            <c:ext xmlns:c16="http://schemas.microsoft.com/office/drawing/2014/chart" uri="{C3380CC4-5D6E-409C-BE32-E72D297353CC}">
              <c16:uniqueId val="{00000000-D0CB-41C9-97A1-74F28D4AA1EE}"/>
            </c:ext>
          </c:extLst>
        </c:ser>
        <c:ser>
          <c:idx val="1"/>
          <c:order val="1"/>
          <c:tx>
            <c:strRef>
              <c:f>若者・高齢者!$C$65:$C$70</c:f>
              <c:strCache>
                <c:ptCount val="6"/>
                <c:pt idx="0">
                  <c:v>19歳</c:v>
                </c:pt>
              </c:strCache>
            </c:strRef>
          </c:tx>
          <c:spPr>
            <a:pattFill prst="ltUpDiag">
              <a:fgClr>
                <a:schemeClr val="bg1"/>
              </a:fgClr>
              <a:bgClr>
                <a:schemeClr val="accent6"/>
              </a:bgClr>
            </a:pattFill>
            <a:ln>
              <a:solidFill>
                <a:schemeClr val="accent6">
                  <a:alpha val="96000"/>
                </a:schemeClr>
              </a:solidFill>
            </a:ln>
            <a:effectLst/>
          </c:spPr>
          <c:invertIfNegative val="0"/>
          <c:dLbls>
            <c:delete val="1"/>
          </c:dLbls>
          <c:cat>
            <c:strRef>
              <c:f>若者・高齢者!$A$71:$A$80</c:f>
              <c:strCache>
                <c:ptCount val="10"/>
                <c:pt idx="0">
                  <c:v>エステティックサービス</c:v>
                </c:pt>
                <c:pt idx="1">
                  <c:v>賃貸アパート・マンション</c:v>
                </c:pt>
                <c:pt idx="2">
                  <c:v>内職・副業</c:v>
                </c:pt>
                <c:pt idx="3">
                  <c:v>化粧品</c:v>
                </c:pt>
                <c:pt idx="4">
                  <c:v>インターネットゲーム</c:v>
                </c:pt>
                <c:pt idx="5">
                  <c:v>出会い系サイト・アプリ</c:v>
                </c:pt>
                <c:pt idx="6">
                  <c:v>紳士・婦人洋服</c:v>
                </c:pt>
                <c:pt idx="7">
                  <c:v>健康食品</c:v>
                </c:pt>
                <c:pt idx="8">
                  <c:v>電　気</c:v>
                </c:pt>
                <c:pt idx="9">
                  <c:v>娯楽等情報配信サービス</c:v>
                </c:pt>
              </c:strCache>
            </c:strRef>
          </c:cat>
          <c:val>
            <c:numRef>
              <c:f>若者・高齢者!$C$71:$C$80</c:f>
              <c:numCache>
                <c:formatCode>#,##0_);[Red]\(#,##0\)</c:formatCode>
                <c:ptCount val="10"/>
                <c:pt idx="0">
                  <c:v>85</c:v>
                </c:pt>
                <c:pt idx="1">
                  <c:v>10</c:v>
                </c:pt>
                <c:pt idx="2">
                  <c:v>24</c:v>
                </c:pt>
                <c:pt idx="3">
                  <c:v>33</c:v>
                </c:pt>
                <c:pt idx="4">
                  <c:v>10</c:v>
                </c:pt>
                <c:pt idx="5">
                  <c:v>36</c:v>
                </c:pt>
                <c:pt idx="6">
                  <c:v>15</c:v>
                </c:pt>
                <c:pt idx="7">
                  <c:v>14</c:v>
                </c:pt>
                <c:pt idx="8">
                  <c:v>3</c:v>
                </c:pt>
                <c:pt idx="9">
                  <c:v>6</c:v>
                </c:pt>
              </c:numCache>
            </c:numRef>
          </c:val>
          <c:extLst>
            <c:ext xmlns:c16="http://schemas.microsoft.com/office/drawing/2014/chart" uri="{C3380CC4-5D6E-409C-BE32-E72D297353CC}">
              <c16:uniqueId val="{00000001-D0CB-41C9-97A1-74F28D4AA1EE}"/>
            </c:ext>
          </c:extLst>
        </c:ser>
        <c:ser>
          <c:idx val="2"/>
          <c:order val="2"/>
          <c:tx>
            <c:strRef>
              <c:f>若者・高齢者!$D$65:$D$70</c:f>
              <c:strCache>
                <c:ptCount val="6"/>
                <c:pt idx="0">
                  <c:v>18歳</c:v>
                </c:pt>
              </c:strCache>
            </c:strRef>
          </c:tx>
          <c:spPr>
            <a:pattFill prst="narVert">
              <a:fgClr>
                <a:schemeClr val="accent4"/>
              </a:fgClr>
              <a:bgClr>
                <a:schemeClr val="bg1"/>
              </a:bgClr>
            </a:pattFill>
            <a:ln>
              <a:solidFill>
                <a:schemeClr val="accent4"/>
              </a:solidFill>
            </a:ln>
            <a:effectLst/>
          </c:spPr>
          <c:invertIfNegative val="0"/>
          <c:dLbls>
            <c:delete val="1"/>
          </c:dLbls>
          <c:cat>
            <c:strRef>
              <c:f>若者・高齢者!$A$71:$A$80</c:f>
              <c:strCache>
                <c:ptCount val="10"/>
                <c:pt idx="0">
                  <c:v>エステティックサービス</c:v>
                </c:pt>
                <c:pt idx="1">
                  <c:v>賃貸アパート・マンション</c:v>
                </c:pt>
                <c:pt idx="2">
                  <c:v>内職・副業</c:v>
                </c:pt>
                <c:pt idx="3">
                  <c:v>化粧品</c:v>
                </c:pt>
                <c:pt idx="4">
                  <c:v>インターネットゲーム</c:v>
                </c:pt>
                <c:pt idx="5">
                  <c:v>出会い系サイト・アプリ</c:v>
                </c:pt>
                <c:pt idx="6">
                  <c:v>紳士・婦人洋服</c:v>
                </c:pt>
                <c:pt idx="7">
                  <c:v>健康食品</c:v>
                </c:pt>
                <c:pt idx="8">
                  <c:v>電　気</c:v>
                </c:pt>
                <c:pt idx="9">
                  <c:v>娯楽等情報配信サービス</c:v>
                </c:pt>
              </c:strCache>
            </c:strRef>
          </c:cat>
          <c:val>
            <c:numRef>
              <c:f>若者・高齢者!$D$71:$D$80</c:f>
              <c:numCache>
                <c:formatCode>#,##0_);[Red]\(#,##0\)</c:formatCode>
                <c:ptCount val="10"/>
                <c:pt idx="0">
                  <c:v>43</c:v>
                </c:pt>
                <c:pt idx="1">
                  <c:v>12</c:v>
                </c:pt>
                <c:pt idx="2">
                  <c:v>14</c:v>
                </c:pt>
                <c:pt idx="3">
                  <c:v>16</c:v>
                </c:pt>
                <c:pt idx="4">
                  <c:v>4</c:v>
                </c:pt>
                <c:pt idx="5">
                  <c:v>15</c:v>
                </c:pt>
                <c:pt idx="6">
                  <c:v>17</c:v>
                </c:pt>
                <c:pt idx="7">
                  <c:v>15</c:v>
                </c:pt>
                <c:pt idx="8">
                  <c:v>7</c:v>
                </c:pt>
                <c:pt idx="9">
                  <c:v>4</c:v>
                </c:pt>
              </c:numCache>
            </c:numRef>
          </c:val>
          <c:extLst>
            <c:ext xmlns:c16="http://schemas.microsoft.com/office/drawing/2014/chart" uri="{C3380CC4-5D6E-409C-BE32-E72D297353CC}">
              <c16:uniqueId val="{00000002-D0CB-41C9-97A1-74F28D4AA1EE}"/>
            </c:ext>
          </c:extLst>
        </c:ser>
        <c:ser>
          <c:idx val="3"/>
          <c:order val="3"/>
          <c:tx>
            <c:strRef>
              <c:f>若者・高齢者!$E$65:$E$70</c:f>
              <c:strCache>
                <c:ptCount val="6"/>
                <c:pt idx="0">
                  <c:v>18歳未満</c:v>
                </c:pt>
              </c:strCache>
            </c:strRef>
          </c:tx>
          <c:spPr>
            <a:pattFill prst="ltDnDiag">
              <a:fgClr>
                <a:schemeClr val="bg1"/>
              </a:fgClr>
              <a:bgClr>
                <a:schemeClr val="accent1"/>
              </a:bgClr>
            </a:pattFill>
            <a:ln>
              <a:solidFill>
                <a:schemeClr val="accent1"/>
              </a:solidFill>
            </a:ln>
            <a:effectLst/>
          </c:spPr>
          <c:invertIfNegative val="0"/>
          <c:dLbls>
            <c:delete val="1"/>
          </c:dLbls>
          <c:cat>
            <c:strRef>
              <c:f>若者・高齢者!$A$71:$A$80</c:f>
              <c:strCache>
                <c:ptCount val="10"/>
                <c:pt idx="0">
                  <c:v>エステティックサービス</c:v>
                </c:pt>
                <c:pt idx="1">
                  <c:v>賃貸アパート・マンション</c:v>
                </c:pt>
                <c:pt idx="2">
                  <c:v>内職・副業</c:v>
                </c:pt>
                <c:pt idx="3">
                  <c:v>化粧品</c:v>
                </c:pt>
                <c:pt idx="4">
                  <c:v>インターネットゲーム</c:v>
                </c:pt>
                <c:pt idx="5">
                  <c:v>出会い系サイト・アプリ</c:v>
                </c:pt>
                <c:pt idx="6">
                  <c:v>紳士・婦人洋服</c:v>
                </c:pt>
                <c:pt idx="7">
                  <c:v>健康食品</c:v>
                </c:pt>
                <c:pt idx="8">
                  <c:v>電　気</c:v>
                </c:pt>
                <c:pt idx="9">
                  <c:v>娯楽等情報配信サービス</c:v>
                </c:pt>
              </c:strCache>
            </c:strRef>
          </c:cat>
          <c:val>
            <c:numRef>
              <c:f>若者・高齢者!$E$71:$E$80</c:f>
              <c:numCache>
                <c:formatCode>#,##0_);[Red]\(#,##0\)</c:formatCode>
                <c:ptCount val="10"/>
                <c:pt idx="0">
                  <c:v>9</c:v>
                </c:pt>
                <c:pt idx="1">
                  <c:v>1</c:v>
                </c:pt>
                <c:pt idx="2">
                  <c:v>5</c:v>
                </c:pt>
                <c:pt idx="3">
                  <c:v>122</c:v>
                </c:pt>
                <c:pt idx="4">
                  <c:v>296</c:v>
                </c:pt>
                <c:pt idx="5">
                  <c:v>8</c:v>
                </c:pt>
                <c:pt idx="6">
                  <c:v>19</c:v>
                </c:pt>
                <c:pt idx="7">
                  <c:v>76</c:v>
                </c:pt>
                <c:pt idx="8">
                  <c:v>0</c:v>
                </c:pt>
                <c:pt idx="9">
                  <c:v>31</c:v>
                </c:pt>
              </c:numCache>
            </c:numRef>
          </c:val>
          <c:extLst>
            <c:ext xmlns:c16="http://schemas.microsoft.com/office/drawing/2014/chart" uri="{C3380CC4-5D6E-409C-BE32-E72D297353CC}">
              <c16:uniqueId val="{00000003-D0CB-41C9-97A1-74F28D4AA1EE}"/>
            </c:ext>
          </c:extLst>
        </c:ser>
        <c:dLbls>
          <c:dLblPos val="ctr"/>
          <c:showLegendKey val="0"/>
          <c:showVal val="1"/>
          <c:showCatName val="0"/>
          <c:showSerName val="0"/>
          <c:showPercent val="0"/>
          <c:showBubbleSize val="0"/>
        </c:dLbls>
        <c:gapWidth val="150"/>
        <c:overlap val="100"/>
        <c:axId val="856721040"/>
        <c:axId val="856728528"/>
      </c:barChart>
      <c:catAx>
        <c:axId val="856721040"/>
        <c:scaling>
          <c:orientation val="maxMin"/>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solidFill>
                <a:latin typeface="BIZ UDPゴシック" panose="020B0400000000000000" pitchFamily="50" charset="-128"/>
                <a:ea typeface="BIZ UDPゴシック" panose="020B0400000000000000" pitchFamily="50" charset="-128"/>
                <a:cs typeface="+mn-cs"/>
              </a:defRPr>
            </a:pPr>
            <a:endParaRPr lang="ja-JP"/>
          </a:p>
        </c:txPr>
        <c:crossAx val="856728528"/>
        <c:crosses val="autoZero"/>
        <c:auto val="1"/>
        <c:lblAlgn val="ctr"/>
        <c:lblOffset val="100"/>
        <c:noMultiLvlLbl val="0"/>
      </c:catAx>
      <c:valAx>
        <c:axId val="856728528"/>
        <c:scaling>
          <c:orientation val="minMax"/>
          <c:max val="1400"/>
          <c:min val="0"/>
        </c:scaling>
        <c:delete val="0"/>
        <c:axPos val="t"/>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dk1"/>
                </a:solidFill>
                <a:latin typeface="BIZ UDPゴシック" panose="020B0400000000000000" pitchFamily="50" charset="-128"/>
                <a:ea typeface="BIZ UDPゴシック" panose="020B0400000000000000" pitchFamily="50" charset="-128"/>
                <a:cs typeface="+mn-cs"/>
              </a:defRPr>
            </a:pPr>
            <a:endParaRPr lang="ja-JP"/>
          </a:p>
        </c:txPr>
        <c:crossAx val="856721040"/>
        <c:crosses val="autoZero"/>
        <c:crossBetween val="between"/>
        <c:majorUnit val="300"/>
      </c:valAx>
      <c:spPr>
        <a:noFill/>
        <a:ln>
          <a:noFill/>
        </a:ln>
        <a:effectLst/>
      </c:spPr>
    </c:plotArea>
    <c:legend>
      <c:legendPos val="b"/>
      <c:layout>
        <c:manualLayout>
          <c:xMode val="edge"/>
          <c:yMode val="edge"/>
          <c:x val="3.8087697617674991E-2"/>
          <c:y val="0.82390544406090649"/>
          <c:w val="0.85118198060964756"/>
          <c:h val="0.140622512418207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lt1"/>
    </a:solidFill>
    <a:ln w="3175" cap="flat" cmpd="sng" algn="ctr">
      <a:solidFill>
        <a:schemeClr val="dk1"/>
      </a:solidFill>
      <a:prstDash val="solid"/>
      <a:round/>
    </a:ln>
    <a:effectLst/>
  </c:spPr>
  <c:txPr>
    <a:bodyPr/>
    <a:lstStyle/>
    <a:p>
      <a:pPr>
        <a:defRPr>
          <a:solidFill>
            <a:schemeClr val="dk1"/>
          </a:solidFill>
          <a:latin typeface="BIZ UDPゴシック" panose="020B0400000000000000" pitchFamily="50" charset="-128"/>
          <a:ea typeface="BIZ UDPゴシック" panose="020B0400000000000000" pitchFamily="50" charset="-128"/>
          <a:cs typeface="+mn-cs"/>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若者・高齢者!$B$169:$B$170</c:f>
              <c:strCache>
                <c:ptCount val="2"/>
                <c:pt idx="0">
                  <c:v>高齢者の相談が多い商品・役務(上位10位)</c:v>
                </c:pt>
              </c:strCache>
            </c:strRef>
          </c:tx>
          <c:spPr>
            <a:pattFill prst="narVert">
              <a:fgClr>
                <a:schemeClr val="bg1"/>
              </a:fgClr>
              <a:bgClr>
                <a:srgbClr val="92D050"/>
              </a:bgClr>
            </a:pattFill>
            <a:ln>
              <a:solidFill>
                <a:srgbClr val="92D050"/>
              </a:solidFill>
            </a:ln>
            <a:effectLst/>
          </c:spPr>
          <c:invertIfNegative val="0"/>
          <c:cat>
            <c:strRef>
              <c:f>若者・高齢者!$A$171:$A$180</c:f>
              <c:strCache>
                <c:ptCount val="10"/>
                <c:pt idx="0">
                  <c:v>化粧品</c:v>
                </c:pt>
                <c:pt idx="1">
                  <c:v>健康食品</c:v>
                </c:pt>
                <c:pt idx="2">
                  <c:v>工事・建築</c:v>
                </c:pt>
                <c:pt idx="3">
                  <c:v>移動通信サービス</c:v>
                </c:pt>
                <c:pt idx="4">
                  <c:v>修理サービス</c:v>
                </c:pt>
                <c:pt idx="5">
                  <c:v>社会保険</c:v>
                </c:pt>
                <c:pt idx="6">
                  <c:v>電　気</c:v>
                </c:pt>
                <c:pt idx="7">
                  <c:v>インターネット接続回線</c:v>
                </c:pt>
                <c:pt idx="8">
                  <c:v>新　聞</c:v>
                </c:pt>
                <c:pt idx="9">
                  <c:v>放　送</c:v>
                </c:pt>
              </c:strCache>
            </c:strRef>
          </c:cat>
          <c:val>
            <c:numRef>
              <c:f>若者・高齢者!$B$171:$B$180</c:f>
              <c:numCache>
                <c:formatCode>General</c:formatCode>
                <c:ptCount val="10"/>
                <c:pt idx="0" formatCode="#,##0_);[Red]\(#,##0\)">
                  <c:v>2037</c:v>
                </c:pt>
                <c:pt idx="1">
                  <c:v>773</c:v>
                </c:pt>
                <c:pt idx="2">
                  <c:v>697</c:v>
                </c:pt>
                <c:pt idx="3">
                  <c:v>619</c:v>
                </c:pt>
                <c:pt idx="4">
                  <c:v>410</c:v>
                </c:pt>
                <c:pt idx="5">
                  <c:v>390</c:v>
                </c:pt>
                <c:pt idx="6">
                  <c:v>347</c:v>
                </c:pt>
                <c:pt idx="7">
                  <c:v>344</c:v>
                </c:pt>
                <c:pt idx="8">
                  <c:v>329</c:v>
                </c:pt>
                <c:pt idx="9">
                  <c:v>314</c:v>
                </c:pt>
              </c:numCache>
            </c:numRef>
          </c:val>
          <c:extLst>
            <c:ext xmlns:c16="http://schemas.microsoft.com/office/drawing/2014/chart" uri="{C3380CC4-5D6E-409C-BE32-E72D297353CC}">
              <c16:uniqueId val="{00000000-589A-423A-B392-32B783B77E73}"/>
            </c:ext>
          </c:extLst>
        </c:ser>
        <c:dLbls>
          <c:showLegendKey val="0"/>
          <c:showVal val="0"/>
          <c:showCatName val="0"/>
          <c:showSerName val="0"/>
          <c:showPercent val="0"/>
          <c:showBubbleSize val="0"/>
        </c:dLbls>
        <c:gapWidth val="150"/>
        <c:overlap val="100"/>
        <c:axId val="2088666288"/>
        <c:axId val="2087195216"/>
      </c:barChart>
      <c:catAx>
        <c:axId val="208866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defRPr>
            </a:pPr>
            <a:endParaRPr lang="ja-JP"/>
          </a:p>
        </c:txPr>
        <c:crossAx val="2087195216"/>
        <c:crosses val="autoZero"/>
        <c:auto val="1"/>
        <c:lblAlgn val="ctr"/>
        <c:lblOffset val="100"/>
        <c:noMultiLvlLbl val="0"/>
      </c:catAx>
      <c:valAx>
        <c:axId val="2087195216"/>
        <c:scaling>
          <c:orientation val="minMax"/>
          <c:max val="200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dk1"/>
                </a:solidFill>
                <a:latin typeface="BIZ UDPゴシック" panose="020B0400000000000000" pitchFamily="50" charset="-128"/>
                <a:ea typeface="BIZ UDPゴシック" panose="020B0400000000000000" pitchFamily="50" charset="-128"/>
                <a:cs typeface="+mn-cs"/>
              </a:defRPr>
            </a:pPr>
            <a:endParaRPr lang="ja-JP"/>
          </a:p>
        </c:txPr>
        <c:crossAx val="2088666288"/>
        <c:crosses val="autoZero"/>
        <c:crossBetween val="between"/>
      </c:valAx>
      <c:spPr>
        <a:noFill/>
        <a:ln>
          <a:noFill/>
        </a:ln>
        <a:effectLst/>
      </c:spPr>
    </c:plotArea>
    <c:plotVisOnly val="1"/>
    <c:dispBlanksAs val="gap"/>
    <c:showDLblsOverMax val="0"/>
  </c:chart>
  <c:spPr>
    <a:solidFill>
      <a:schemeClr val="lt1"/>
    </a:solidFill>
    <a:ln w="3175"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若者・高齢者!$E$169:$E$170</c:f>
              <c:strCache>
                <c:ptCount val="2"/>
                <c:pt idx="0">
                  <c:v>高齢者の相談が多い商品・役務(上位10位)の
相談全体に占める割合</c:v>
                </c:pt>
              </c:strCache>
            </c:strRef>
          </c:tx>
          <c:spPr>
            <a:pattFill prst="narVert">
              <a:fgClr>
                <a:schemeClr val="bg1"/>
              </a:fgClr>
              <a:bgClr>
                <a:schemeClr val="accent4"/>
              </a:bgClr>
            </a:pattFill>
            <a:ln>
              <a:solidFill>
                <a:srgbClr val="FFC000"/>
              </a:solidFill>
            </a:ln>
            <a:effectLst/>
          </c:spPr>
          <c:invertIfNegative val="0"/>
          <c:cat>
            <c:strRef>
              <c:f>若者・高齢者!$D$171:$D$180</c:f>
              <c:strCache>
                <c:ptCount val="10"/>
                <c:pt idx="0">
                  <c:v>化粧品</c:v>
                </c:pt>
                <c:pt idx="1">
                  <c:v>健康食品</c:v>
                </c:pt>
                <c:pt idx="2">
                  <c:v>工事・建築</c:v>
                </c:pt>
                <c:pt idx="3">
                  <c:v>移動通信サービス</c:v>
                </c:pt>
                <c:pt idx="4">
                  <c:v>修理サービス</c:v>
                </c:pt>
                <c:pt idx="5">
                  <c:v>社会保険</c:v>
                </c:pt>
                <c:pt idx="6">
                  <c:v>電　気</c:v>
                </c:pt>
                <c:pt idx="7">
                  <c:v>インターネット接続回線</c:v>
                </c:pt>
                <c:pt idx="8">
                  <c:v>新　聞</c:v>
                </c:pt>
                <c:pt idx="9">
                  <c:v>放　送</c:v>
                </c:pt>
              </c:strCache>
            </c:strRef>
          </c:cat>
          <c:val>
            <c:numRef>
              <c:f>若者・高齢者!$E$171:$E$180</c:f>
              <c:numCache>
                <c:formatCode>0.0%</c:formatCode>
                <c:ptCount val="10"/>
                <c:pt idx="0">
                  <c:v>0.32691381800674046</c:v>
                </c:pt>
                <c:pt idx="1">
                  <c:v>0.34401424121050289</c:v>
                </c:pt>
                <c:pt idx="2">
                  <c:v>0.39113355780022446</c:v>
                </c:pt>
                <c:pt idx="3">
                  <c:v>0.35533869115958666</c:v>
                </c:pt>
                <c:pt idx="4">
                  <c:v>0.34628378378378377</c:v>
                </c:pt>
                <c:pt idx="5">
                  <c:v>0.74569789674952203</c:v>
                </c:pt>
                <c:pt idx="6">
                  <c:v>0.32369402985074625</c:v>
                </c:pt>
                <c:pt idx="7">
                  <c:v>0.30496453900709219</c:v>
                </c:pt>
                <c:pt idx="8">
                  <c:v>0.6400778210116731</c:v>
                </c:pt>
                <c:pt idx="9">
                  <c:v>0.48833592534992226</c:v>
                </c:pt>
              </c:numCache>
            </c:numRef>
          </c:val>
          <c:extLst>
            <c:ext xmlns:c16="http://schemas.microsoft.com/office/drawing/2014/chart" uri="{C3380CC4-5D6E-409C-BE32-E72D297353CC}">
              <c16:uniqueId val="{00000000-68ED-4044-813C-69C174DA70FE}"/>
            </c:ext>
          </c:extLst>
        </c:ser>
        <c:dLbls>
          <c:showLegendKey val="0"/>
          <c:showVal val="0"/>
          <c:showCatName val="0"/>
          <c:showSerName val="0"/>
          <c:showPercent val="0"/>
          <c:showBubbleSize val="0"/>
        </c:dLbls>
        <c:gapWidth val="150"/>
        <c:overlap val="100"/>
        <c:axId val="2088666288"/>
        <c:axId val="2087195216"/>
      </c:barChart>
      <c:catAx>
        <c:axId val="208866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2087195216"/>
        <c:crosses val="autoZero"/>
        <c:auto val="1"/>
        <c:lblAlgn val="ctr"/>
        <c:lblOffset val="100"/>
        <c:noMultiLvlLbl val="0"/>
      </c:catAx>
      <c:valAx>
        <c:axId val="208719521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2088666288"/>
        <c:crosses val="autoZero"/>
        <c:crossBetween val="between"/>
      </c:valAx>
      <c:spPr>
        <a:noFill/>
        <a:ln>
          <a:noFill/>
        </a:ln>
        <a:effectLst/>
      </c:spPr>
    </c:plotArea>
    <c:plotVisOnly val="1"/>
    <c:dispBlanksAs val="gap"/>
    <c:showDLblsOverMax val="0"/>
  </c:chart>
  <c:spPr>
    <a:solidFill>
      <a:sysClr val="window" lastClr="FFFFFF"/>
    </a:solidFill>
    <a:ln w="3175"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6081" y="3097995"/>
            <a:ext cx="11628914" cy="2137661"/>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052161" y="5651182"/>
            <a:ext cx="9576753" cy="2548573"/>
          </a:xfrm>
        </p:spPr>
        <p:txBody>
          <a:bodyPr/>
          <a:lstStyle>
            <a:lvl1pPr marL="0" indent="0" algn="ctr">
              <a:buNone/>
              <a:defRPr>
                <a:solidFill>
                  <a:schemeClr val="tx1">
                    <a:tint val="75000"/>
                  </a:schemeClr>
                </a:solidFill>
              </a:defRPr>
            </a:lvl1pPr>
            <a:lvl2pPr marL="675796" indent="0" algn="ctr">
              <a:buNone/>
              <a:defRPr>
                <a:solidFill>
                  <a:schemeClr val="tx1">
                    <a:tint val="75000"/>
                  </a:schemeClr>
                </a:solidFill>
              </a:defRPr>
            </a:lvl2pPr>
            <a:lvl3pPr marL="1351593" indent="0" algn="ctr">
              <a:buNone/>
              <a:defRPr>
                <a:solidFill>
                  <a:schemeClr val="tx1">
                    <a:tint val="75000"/>
                  </a:schemeClr>
                </a:solidFill>
              </a:defRPr>
            </a:lvl3pPr>
            <a:lvl4pPr marL="2027389" indent="0" algn="ctr">
              <a:buNone/>
              <a:defRPr>
                <a:solidFill>
                  <a:schemeClr val="tx1">
                    <a:tint val="75000"/>
                  </a:schemeClr>
                </a:solidFill>
              </a:defRPr>
            </a:lvl4pPr>
            <a:lvl5pPr marL="2703186" indent="0" algn="ctr">
              <a:buNone/>
              <a:defRPr>
                <a:solidFill>
                  <a:schemeClr val="tx1">
                    <a:tint val="75000"/>
                  </a:schemeClr>
                </a:solidFill>
              </a:defRPr>
            </a:lvl5pPr>
            <a:lvl6pPr marL="3378982" indent="0" algn="ctr">
              <a:buNone/>
              <a:defRPr>
                <a:solidFill>
                  <a:schemeClr val="tx1">
                    <a:tint val="75000"/>
                  </a:schemeClr>
                </a:solidFill>
              </a:defRPr>
            </a:lvl6pPr>
            <a:lvl7pPr marL="4054779" indent="0" algn="ctr">
              <a:buNone/>
              <a:defRPr>
                <a:solidFill>
                  <a:schemeClr val="tx1">
                    <a:tint val="75000"/>
                  </a:schemeClr>
                </a:solidFill>
              </a:defRPr>
            </a:lvl7pPr>
            <a:lvl8pPr marL="4730575" indent="0" algn="ctr">
              <a:buNone/>
              <a:defRPr>
                <a:solidFill>
                  <a:schemeClr val="tx1">
                    <a:tint val="75000"/>
                  </a:schemeClr>
                </a:solidFill>
              </a:defRPr>
            </a:lvl8pPr>
            <a:lvl9pPr marL="54063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04944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25881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87718" y="558655"/>
            <a:ext cx="4308589" cy="1191411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57201" y="558655"/>
            <a:ext cx="12702498" cy="1191411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55939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04600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80710" y="6408369"/>
            <a:ext cx="11628914" cy="1980684"/>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80710" y="4226846"/>
            <a:ext cx="11628914" cy="2181522"/>
          </a:xfrm>
        </p:spPr>
        <p:txBody>
          <a:bodyPr anchor="b"/>
          <a:lstStyle>
            <a:lvl1pPr marL="0" indent="0">
              <a:buNone/>
              <a:defRPr sz="3000">
                <a:solidFill>
                  <a:schemeClr val="tx1">
                    <a:tint val="75000"/>
                  </a:schemeClr>
                </a:solidFill>
              </a:defRPr>
            </a:lvl1pPr>
            <a:lvl2pPr marL="675796" indent="0">
              <a:buNone/>
              <a:defRPr sz="2600">
                <a:solidFill>
                  <a:schemeClr val="tx1">
                    <a:tint val="75000"/>
                  </a:schemeClr>
                </a:solidFill>
              </a:defRPr>
            </a:lvl2pPr>
            <a:lvl3pPr marL="1351593" indent="0">
              <a:buNone/>
              <a:defRPr sz="2300">
                <a:solidFill>
                  <a:schemeClr val="tx1">
                    <a:tint val="75000"/>
                  </a:schemeClr>
                </a:solidFill>
              </a:defRPr>
            </a:lvl3pPr>
            <a:lvl4pPr marL="2027389" indent="0">
              <a:buNone/>
              <a:defRPr sz="2100">
                <a:solidFill>
                  <a:schemeClr val="tx1">
                    <a:tint val="75000"/>
                  </a:schemeClr>
                </a:solidFill>
              </a:defRPr>
            </a:lvl4pPr>
            <a:lvl5pPr marL="2703186" indent="0">
              <a:buNone/>
              <a:defRPr sz="2100">
                <a:solidFill>
                  <a:schemeClr val="tx1">
                    <a:tint val="75000"/>
                  </a:schemeClr>
                </a:solidFill>
              </a:defRPr>
            </a:lvl5pPr>
            <a:lvl6pPr marL="3378982" indent="0">
              <a:buNone/>
              <a:defRPr sz="2100">
                <a:solidFill>
                  <a:schemeClr val="tx1">
                    <a:tint val="75000"/>
                  </a:schemeClr>
                </a:solidFill>
              </a:defRPr>
            </a:lvl6pPr>
            <a:lvl7pPr marL="4054779" indent="0">
              <a:buNone/>
              <a:defRPr sz="2100">
                <a:solidFill>
                  <a:schemeClr val="tx1">
                    <a:tint val="75000"/>
                  </a:schemeClr>
                </a:solidFill>
              </a:defRPr>
            </a:lvl7pPr>
            <a:lvl8pPr marL="4730575" indent="0">
              <a:buNone/>
              <a:defRPr sz="2100">
                <a:solidFill>
                  <a:schemeClr val="tx1">
                    <a:tint val="75000"/>
                  </a:schemeClr>
                </a:solidFill>
              </a:defRPr>
            </a:lvl8pPr>
            <a:lvl9pPr marL="5406372"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84902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57202" y="3257280"/>
            <a:ext cx="8505543" cy="9215490"/>
          </a:xfrm>
        </p:spPr>
        <p:txBody>
          <a:bodyPr/>
          <a:lstStyle>
            <a:lvl1pPr>
              <a:defRPr sz="4100"/>
            </a:lvl1pPr>
            <a:lvl2pPr>
              <a:defRPr sz="3600"/>
            </a:lvl2pPr>
            <a:lvl3pPr>
              <a:defRPr sz="30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690762" y="3257280"/>
            <a:ext cx="8505544" cy="9215490"/>
          </a:xfrm>
        </p:spPr>
        <p:txBody>
          <a:bodyPr/>
          <a:lstStyle>
            <a:lvl1pPr>
              <a:defRPr sz="4100"/>
            </a:lvl1pPr>
            <a:lvl2pPr>
              <a:defRPr sz="3600"/>
            </a:lvl2pPr>
            <a:lvl3pPr>
              <a:defRPr sz="30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99078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4054" y="399369"/>
            <a:ext cx="12312968" cy="166211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84054" y="2232310"/>
            <a:ext cx="6044851" cy="930321"/>
          </a:xfrm>
        </p:spPr>
        <p:txBody>
          <a:bodyPr anchor="b"/>
          <a:lstStyle>
            <a:lvl1pPr marL="0" indent="0">
              <a:buNone/>
              <a:defRPr sz="3600" b="1"/>
            </a:lvl1pPr>
            <a:lvl2pPr marL="675796" indent="0">
              <a:buNone/>
              <a:defRPr sz="3000" b="1"/>
            </a:lvl2pPr>
            <a:lvl3pPr marL="1351593" indent="0">
              <a:buNone/>
              <a:defRPr sz="2600" b="1"/>
            </a:lvl3pPr>
            <a:lvl4pPr marL="2027389" indent="0">
              <a:buNone/>
              <a:defRPr sz="2300" b="1"/>
            </a:lvl4pPr>
            <a:lvl5pPr marL="2703186" indent="0">
              <a:buNone/>
              <a:defRPr sz="2300" b="1"/>
            </a:lvl5pPr>
            <a:lvl6pPr marL="3378982" indent="0">
              <a:buNone/>
              <a:defRPr sz="2300" b="1"/>
            </a:lvl6pPr>
            <a:lvl7pPr marL="4054779" indent="0">
              <a:buNone/>
              <a:defRPr sz="2300" b="1"/>
            </a:lvl7pPr>
            <a:lvl8pPr marL="4730575" indent="0">
              <a:buNone/>
              <a:defRPr sz="2300" b="1"/>
            </a:lvl8pPr>
            <a:lvl9pPr marL="5406372"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4054" y="3162631"/>
            <a:ext cx="6044851" cy="5745831"/>
          </a:xfrm>
        </p:spPr>
        <p:txBody>
          <a:bodyPr/>
          <a:lstStyle>
            <a:lvl1pPr>
              <a:defRPr sz="3600"/>
            </a:lvl1pPr>
            <a:lvl2pPr>
              <a:defRPr sz="30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949798" y="2232310"/>
            <a:ext cx="6047225" cy="930321"/>
          </a:xfrm>
        </p:spPr>
        <p:txBody>
          <a:bodyPr anchor="b"/>
          <a:lstStyle>
            <a:lvl1pPr marL="0" indent="0">
              <a:buNone/>
              <a:defRPr sz="3600" b="1"/>
            </a:lvl1pPr>
            <a:lvl2pPr marL="675796" indent="0">
              <a:buNone/>
              <a:defRPr sz="3000" b="1"/>
            </a:lvl2pPr>
            <a:lvl3pPr marL="1351593" indent="0">
              <a:buNone/>
              <a:defRPr sz="2600" b="1"/>
            </a:lvl3pPr>
            <a:lvl4pPr marL="2027389" indent="0">
              <a:buNone/>
              <a:defRPr sz="2300" b="1"/>
            </a:lvl4pPr>
            <a:lvl5pPr marL="2703186" indent="0">
              <a:buNone/>
              <a:defRPr sz="2300" b="1"/>
            </a:lvl5pPr>
            <a:lvl6pPr marL="3378982" indent="0">
              <a:buNone/>
              <a:defRPr sz="2300" b="1"/>
            </a:lvl6pPr>
            <a:lvl7pPr marL="4054779" indent="0">
              <a:buNone/>
              <a:defRPr sz="2300" b="1"/>
            </a:lvl7pPr>
            <a:lvl8pPr marL="4730575" indent="0">
              <a:buNone/>
              <a:defRPr sz="2300" b="1"/>
            </a:lvl8pPr>
            <a:lvl9pPr marL="5406372"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949798" y="3162631"/>
            <a:ext cx="6047225" cy="5745831"/>
          </a:xfrm>
        </p:spPr>
        <p:txBody>
          <a:bodyPr/>
          <a:lstStyle>
            <a:lvl1pPr>
              <a:defRPr sz="3600"/>
            </a:lvl1pPr>
            <a:lvl2pPr>
              <a:defRPr sz="30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7317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57308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83591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4055" y="397060"/>
            <a:ext cx="4500979" cy="1689814"/>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348920" y="397061"/>
            <a:ext cx="7648101" cy="8511402"/>
          </a:xfrm>
        </p:spPr>
        <p:txBody>
          <a:bodyPr/>
          <a:lstStyle>
            <a:lvl1pPr>
              <a:defRPr sz="4800"/>
            </a:lvl1pPr>
            <a:lvl2pPr>
              <a:defRPr sz="4100"/>
            </a:lvl2pPr>
            <a:lvl3pPr>
              <a:defRPr sz="36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4055" y="2086876"/>
            <a:ext cx="4500979" cy="6821587"/>
          </a:xfrm>
        </p:spPr>
        <p:txBody>
          <a:bodyPr/>
          <a:lstStyle>
            <a:lvl1pPr marL="0" indent="0">
              <a:buNone/>
              <a:defRPr sz="2100"/>
            </a:lvl1pPr>
            <a:lvl2pPr marL="675796" indent="0">
              <a:buNone/>
              <a:defRPr sz="1800"/>
            </a:lvl2pPr>
            <a:lvl3pPr marL="1351593" indent="0">
              <a:buNone/>
              <a:defRPr sz="1500"/>
            </a:lvl3pPr>
            <a:lvl4pPr marL="2027389" indent="0">
              <a:buNone/>
              <a:defRPr sz="1400"/>
            </a:lvl4pPr>
            <a:lvl5pPr marL="2703186" indent="0">
              <a:buNone/>
              <a:defRPr sz="1400"/>
            </a:lvl5pPr>
            <a:lvl6pPr marL="3378982" indent="0">
              <a:buNone/>
              <a:defRPr sz="1400"/>
            </a:lvl6pPr>
            <a:lvl7pPr marL="4054779" indent="0">
              <a:buNone/>
              <a:defRPr sz="1400"/>
            </a:lvl7pPr>
            <a:lvl8pPr marL="4730575" indent="0">
              <a:buNone/>
              <a:defRPr sz="1400"/>
            </a:lvl8pPr>
            <a:lvl9pPr marL="5406372"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31715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81586" y="6980873"/>
            <a:ext cx="8208645" cy="824131"/>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681586" y="891077"/>
            <a:ext cx="8208645" cy="5983605"/>
          </a:xfrm>
        </p:spPr>
        <p:txBody>
          <a:bodyPr/>
          <a:lstStyle>
            <a:lvl1pPr marL="0" indent="0">
              <a:buNone/>
              <a:defRPr sz="4800"/>
            </a:lvl1pPr>
            <a:lvl2pPr marL="675796" indent="0">
              <a:buNone/>
              <a:defRPr sz="4100"/>
            </a:lvl2pPr>
            <a:lvl3pPr marL="1351593" indent="0">
              <a:buNone/>
              <a:defRPr sz="3600"/>
            </a:lvl3pPr>
            <a:lvl4pPr marL="2027389" indent="0">
              <a:buNone/>
              <a:defRPr sz="3000"/>
            </a:lvl4pPr>
            <a:lvl5pPr marL="2703186" indent="0">
              <a:buNone/>
              <a:defRPr sz="3000"/>
            </a:lvl5pPr>
            <a:lvl6pPr marL="3378982" indent="0">
              <a:buNone/>
              <a:defRPr sz="3000"/>
            </a:lvl6pPr>
            <a:lvl7pPr marL="4054779" indent="0">
              <a:buNone/>
              <a:defRPr sz="3000"/>
            </a:lvl7pPr>
            <a:lvl8pPr marL="4730575" indent="0">
              <a:buNone/>
              <a:defRPr sz="3000"/>
            </a:lvl8pPr>
            <a:lvl9pPr marL="5406372" indent="0">
              <a:buNone/>
              <a:defRPr sz="3000"/>
            </a:lvl9pPr>
          </a:lstStyle>
          <a:p>
            <a:endParaRPr kumimoji="1" lang="ja-JP" altLang="en-US"/>
          </a:p>
        </p:txBody>
      </p:sp>
      <p:sp>
        <p:nvSpPr>
          <p:cNvPr id="4" name="テキスト プレースホルダー 3"/>
          <p:cNvSpPr>
            <a:spLocks noGrp="1"/>
          </p:cNvSpPr>
          <p:nvPr>
            <p:ph type="body" sz="half" idx="2"/>
          </p:nvPr>
        </p:nvSpPr>
        <p:spPr>
          <a:xfrm>
            <a:off x="2681586" y="7805004"/>
            <a:ext cx="8208645" cy="1170404"/>
          </a:xfrm>
        </p:spPr>
        <p:txBody>
          <a:bodyPr/>
          <a:lstStyle>
            <a:lvl1pPr marL="0" indent="0">
              <a:buNone/>
              <a:defRPr sz="2100"/>
            </a:lvl1pPr>
            <a:lvl2pPr marL="675796" indent="0">
              <a:buNone/>
              <a:defRPr sz="1800"/>
            </a:lvl2pPr>
            <a:lvl3pPr marL="1351593" indent="0">
              <a:buNone/>
              <a:defRPr sz="1500"/>
            </a:lvl3pPr>
            <a:lvl4pPr marL="2027389" indent="0">
              <a:buNone/>
              <a:defRPr sz="1400"/>
            </a:lvl4pPr>
            <a:lvl5pPr marL="2703186" indent="0">
              <a:buNone/>
              <a:defRPr sz="1400"/>
            </a:lvl5pPr>
            <a:lvl6pPr marL="3378982" indent="0">
              <a:buNone/>
              <a:defRPr sz="1400"/>
            </a:lvl6pPr>
            <a:lvl7pPr marL="4054779" indent="0">
              <a:buNone/>
              <a:defRPr sz="1400"/>
            </a:lvl7pPr>
            <a:lvl8pPr marL="4730575" indent="0">
              <a:buNone/>
              <a:defRPr sz="1400"/>
            </a:lvl8pPr>
            <a:lvl9pPr marL="5406372"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912D99-B5E8-42DB-840C-898EF39F3452}" type="datetimeFigureOut">
              <a:rPr kumimoji="1" lang="ja-JP" altLang="en-US" smtClean="0"/>
              <a:t>2023/9/21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36140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4054" y="399369"/>
            <a:ext cx="12312968" cy="1662113"/>
          </a:xfrm>
          <a:prstGeom prst="rect">
            <a:avLst/>
          </a:prstGeom>
        </p:spPr>
        <p:txBody>
          <a:bodyPr vert="horz" lIns="135159" tIns="67580" rIns="135159" bIns="6758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4054" y="2326959"/>
            <a:ext cx="12312968" cy="6581504"/>
          </a:xfrm>
          <a:prstGeom prst="rect">
            <a:avLst/>
          </a:prstGeom>
        </p:spPr>
        <p:txBody>
          <a:bodyPr vert="horz" lIns="135159" tIns="67580" rIns="135159" bIns="6758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4054" y="9243194"/>
            <a:ext cx="3192251" cy="530953"/>
          </a:xfrm>
          <a:prstGeom prst="rect">
            <a:avLst/>
          </a:prstGeom>
        </p:spPr>
        <p:txBody>
          <a:bodyPr vert="horz" lIns="135159" tIns="67580" rIns="135159" bIns="67580" rtlCol="0" anchor="ctr"/>
          <a:lstStyle>
            <a:lvl1pPr algn="l">
              <a:defRPr sz="1800">
                <a:solidFill>
                  <a:schemeClr val="tx1">
                    <a:tint val="75000"/>
                  </a:schemeClr>
                </a:solidFill>
              </a:defRPr>
            </a:lvl1pPr>
          </a:lstStyle>
          <a:p>
            <a:fld id="{64912D99-B5E8-42DB-840C-898EF39F3452}" type="datetimeFigureOut">
              <a:rPr kumimoji="1" lang="ja-JP" altLang="en-US" smtClean="0"/>
              <a:t>2023/9/21</a:t>
            </a:fld>
            <a:endParaRPr kumimoji="1" lang="ja-JP" altLang="en-US"/>
          </a:p>
        </p:txBody>
      </p:sp>
      <p:sp>
        <p:nvSpPr>
          <p:cNvPr id="5" name="フッター プレースホルダー 4"/>
          <p:cNvSpPr>
            <a:spLocks noGrp="1"/>
          </p:cNvSpPr>
          <p:nvPr>
            <p:ph type="ftr" sz="quarter" idx="3"/>
          </p:nvPr>
        </p:nvSpPr>
        <p:spPr>
          <a:xfrm>
            <a:off x="4674368" y="9243194"/>
            <a:ext cx="4332340" cy="530953"/>
          </a:xfrm>
          <a:prstGeom prst="rect">
            <a:avLst/>
          </a:prstGeom>
        </p:spPr>
        <p:txBody>
          <a:bodyPr vert="horz" lIns="135159" tIns="67580" rIns="135159" bIns="67580"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804770" y="9243194"/>
            <a:ext cx="3192251" cy="530953"/>
          </a:xfrm>
          <a:prstGeom prst="rect">
            <a:avLst/>
          </a:prstGeom>
        </p:spPr>
        <p:txBody>
          <a:bodyPr vert="horz" lIns="135159" tIns="67580" rIns="135159" bIns="67580" rtlCol="0" anchor="ctr"/>
          <a:lstStyle>
            <a:lvl1pPr algn="r">
              <a:defRPr sz="1800">
                <a:solidFill>
                  <a:schemeClr val="tx1">
                    <a:tint val="75000"/>
                  </a:schemeClr>
                </a:solidFill>
              </a:defRPr>
            </a:lvl1p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24523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1593" rtl="0" eaLnBrk="1" latinLnBrk="0" hangingPunct="1">
        <a:spcBef>
          <a:spcPct val="0"/>
        </a:spcBef>
        <a:buNone/>
        <a:defRPr kumimoji="1" sz="6500" kern="1200">
          <a:solidFill>
            <a:schemeClr val="tx1"/>
          </a:solidFill>
          <a:latin typeface="+mj-lt"/>
          <a:ea typeface="+mj-ea"/>
          <a:cs typeface="+mj-cs"/>
        </a:defRPr>
      </a:lvl1pPr>
    </p:titleStyle>
    <p:bodyStyle>
      <a:lvl1pPr marL="506847" indent="-506847" algn="l" defTabSz="1351593" rtl="0" eaLnBrk="1" latinLnBrk="0" hangingPunct="1">
        <a:spcBef>
          <a:spcPct val="20000"/>
        </a:spcBef>
        <a:buFont typeface="Arial" panose="020B0604020202020204" pitchFamily="34" charset="0"/>
        <a:buChar char="•"/>
        <a:defRPr kumimoji="1" sz="4800" kern="1200">
          <a:solidFill>
            <a:schemeClr val="tx1"/>
          </a:solidFill>
          <a:latin typeface="+mn-lt"/>
          <a:ea typeface="+mn-ea"/>
          <a:cs typeface="+mn-cs"/>
        </a:defRPr>
      </a:lvl1pPr>
      <a:lvl2pPr marL="1098169" indent="-422373" algn="l" defTabSz="1351593"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9491" indent="-337898" algn="l" defTabSz="135159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3pPr>
      <a:lvl4pPr marL="2365288"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41084"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6881"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92677"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8473"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4270"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1593" rtl="0" eaLnBrk="1" latinLnBrk="0" hangingPunct="1">
        <a:defRPr kumimoji="1" sz="2600" kern="1200">
          <a:solidFill>
            <a:schemeClr val="tx1"/>
          </a:solidFill>
          <a:latin typeface="+mn-lt"/>
          <a:ea typeface="+mn-ea"/>
          <a:cs typeface="+mn-cs"/>
        </a:defRPr>
      </a:lvl1pPr>
      <a:lvl2pPr marL="675796" algn="l" defTabSz="1351593" rtl="0" eaLnBrk="1" latinLnBrk="0" hangingPunct="1">
        <a:defRPr kumimoji="1" sz="2600" kern="1200">
          <a:solidFill>
            <a:schemeClr val="tx1"/>
          </a:solidFill>
          <a:latin typeface="+mn-lt"/>
          <a:ea typeface="+mn-ea"/>
          <a:cs typeface="+mn-cs"/>
        </a:defRPr>
      </a:lvl2pPr>
      <a:lvl3pPr marL="1351593" algn="l" defTabSz="1351593" rtl="0" eaLnBrk="1" latinLnBrk="0" hangingPunct="1">
        <a:defRPr kumimoji="1" sz="2600" kern="1200">
          <a:solidFill>
            <a:schemeClr val="tx1"/>
          </a:solidFill>
          <a:latin typeface="+mn-lt"/>
          <a:ea typeface="+mn-ea"/>
          <a:cs typeface="+mn-cs"/>
        </a:defRPr>
      </a:lvl3pPr>
      <a:lvl4pPr marL="2027389" algn="l" defTabSz="1351593" rtl="0" eaLnBrk="1" latinLnBrk="0" hangingPunct="1">
        <a:defRPr kumimoji="1" sz="2600" kern="1200">
          <a:solidFill>
            <a:schemeClr val="tx1"/>
          </a:solidFill>
          <a:latin typeface="+mn-lt"/>
          <a:ea typeface="+mn-ea"/>
          <a:cs typeface="+mn-cs"/>
        </a:defRPr>
      </a:lvl4pPr>
      <a:lvl5pPr marL="2703186" algn="l" defTabSz="1351593" rtl="0" eaLnBrk="1" latinLnBrk="0" hangingPunct="1">
        <a:defRPr kumimoji="1" sz="2600" kern="1200">
          <a:solidFill>
            <a:schemeClr val="tx1"/>
          </a:solidFill>
          <a:latin typeface="+mn-lt"/>
          <a:ea typeface="+mn-ea"/>
          <a:cs typeface="+mn-cs"/>
        </a:defRPr>
      </a:lvl5pPr>
      <a:lvl6pPr marL="3378982" algn="l" defTabSz="1351593" rtl="0" eaLnBrk="1" latinLnBrk="0" hangingPunct="1">
        <a:defRPr kumimoji="1" sz="2600" kern="1200">
          <a:solidFill>
            <a:schemeClr val="tx1"/>
          </a:solidFill>
          <a:latin typeface="+mn-lt"/>
          <a:ea typeface="+mn-ea"/>
          <a:cs typeface="+mn-cs"/>
        </a:defRPr>
      </a:lvl6pPr>
      <a:lvl7pPr marL="4054779" algn="l" defTabSz="1351593" rtl="0" eaLnBrk="1" latinLnBrk="0" hangingPunct="1">
        <a:defRPr kumimoji="1" sz="2600" kern="1200">
          <a:solidFill>
            <a:schemeClr val="tx1"/>
          </a:solidFill>
          <a:latin typeface="+mn-lt"/>
          <a:ea typeface="+mn-ea"/>
          <a:cs typeface="+mn-cs"/>
        </a:defRPr>
      </a:lvl7pPr>
      <a:lvl8pPr marL="4730575" algn="l" defTabSz="1351593" rtl="0" eaLnBrk="1" latinLnBrk="0" hangingPunct="1">
        <a:defRPr kumimoji="1" sz="2600" kern="1200">
          <a:solidFill>
            <a:schemeClr val="tx1"/>
          </a:solidFill>
          <a:latin typeface="+mn-lt"/>
          <a:ea typeface="+mn-ea"/>
          <a:cs typeface="+mn-cs"/>
        </a:defRPr>
      </a:lvl8pPr>
      <a:lvl9pPr marL="5406372" algn="l" defTabSz="1351593"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hart" Target="../charts/chart4.xml"/><Relationship Id="rId4" Type="http://schemas.openxmlformats.org/officeDocument/2006/relationships/image" Target="../media/image2.jpe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3110" y="17787"/>
            <a:ext cx="12022177" cy="576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2537" tIns="61268" rIns="122537" bIns="61268" numCol="1" spcCol="0" rtlCol="0" fromWordArt="0" anchor="ctr" anchorCtr="0" forceAA="0" compatLnSpc="1">
            <a:prstTxWarp prst="textNoShape">
              <a:avLst/>
            </a:prstTxWarp>
            <a:noAutofit/>
          </a:bodyPr>
          <a:lstStyle/>
          <a:p>
            <a:r>
              <a:rPr lang="ja-JP" altLang="en-US" sz="2200" b="1" kern="100" dirty="0" smtClean="0">
                <a:latin typeface="ＭＳ Ｐゴシック" panose="020B0600070205080204" pitchFamily="50" charset="-128"/>
                <a:cs typeface="Times New Roman"/>
              </a:rPr>
              <a:t>重点</a:t>
            </a:r>
            <a:r>
              <a:rPr lang="ja-JP" altLang="en-US" sz="2200" b="1" kern="100" dirty="0">
                <a:latin typeface="ＭＳ Ｐゴシック" panose="020B0600070205080204" pitchFamily="50" charset="-128"/>
                <a:cs typeface="Times New Roman"/>
              </a:rPr>
              <a:t>取組と参考指標の取組</a:t>
            </a:r>
            <a:r>
              <a:rPr lang="ja-JP" altLang="en-US" sz="2200" b="1" kern="100" dirty="0" smtClean="0">
                <a:latin typeface="ＭＳ Ｐゴシック" panose="020B0600070205080204" pitchFamily="50" charset="-128"/>
                <a:cs typeface="Times New Roman"/>
              </a:rPr>
              <a:t>状況</a:t>
            </a:r>
            <a:r>
              <a:rPr lang="ja-JP" altLang="en-US" sz="2200" b="1" kern="100" dirty="0">
                <a:latin typeface="ＭＳ Ｐゴシック" panose="020B0600070205080204" pitchFamily="50" charset="-128"/>
                <a:cs typeface="Times New Roman"/>
              </a:rPr>
              <a:t>　</a:t>
            </a:r>
            <a:endParaRPr lang="ja-JP" altLang="en-US" sz="2200" b="1" kern="100" dirty="0">
              <a:latin typeface="ＭＳ Ｐゴシック" panose="020B0600070205080204" pitchFamily="50" charset="-128"/>
              <a:ea typeface="ＭＳ Ｐゴシック" panose="020B0600070205080204" pitchFamily="50" charset="-128"/>
              <a:cs typeface="Times New Roman"/>
            </a:endParaRPr>
          </a:p>
        </p:txBody>
      </p:sp>
      <p:sp>
        <p:nvSpPr>
          <p:cNvPr id="30" name="正方形/長方形 29"/>
          <p:cNvSpPr/>
          <p:nvPr/>
        </p:nvSpPr>
        <p:spPr>
          <a:xfrm>
            <a:off x="178084" y="884049"/>
            <a:ext cx="13324905" cy="9036000"/>
          </a:xfrm>
          <a:prstGeom prst="rect">
            <a:avLst/>
          </a:prstGeom>
          <a:solidFill>
            <a:sysClr val="window" lastClr="FFFFFF"/>
          </a:solidFill>
          <a:ln w="12700" cap="flat" cmpd="sng" algn="ctr">
            <a:solidFill>
              <a:schemeClr val="tx1"/>
            </a:solidFill>
            <a:prstDash val="solid"/>
          </a:ln>
          <a:effectLst/>
        </p:spPr>
        <p:txBody>
          <a:bodyPr wrap="square" lIns="36000" tIns="36000" rIns="36000" bIns="36000" anchor="ctr" anchorCtr="0">
            <a:noAutofit/>
          </a:bodyPr>
          <a:lstStyle/>
          <a:p>
            <a:pPr>
              <a:lnSpc>
                <a:spcPts val="1300"/>
              </a:lnSpc>
            </a:pPr>
            <a:endParaRPr lang="ja-JP" altLang="en-US" sz="1050" kern="100" dirty="0">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31" name="テキスト ボックス 23"/>
          <p:cNvSpPr txBox="1"/>
          <p:nvPr/>
        </p:nvSpPr>
        <p:spPr>
          <a:xfrm>
            <a:off x="183110" y="665857"/>
            <a:ext cx="6657427" cy="266573"/>
          </a:xfrm>
          <a:prstGeom prst="rect">
            <a:avLst/>
          </a:prstGeom>
          <a:solidFill>
            <a:schemeClr val="tx1">
              <a:lumMod val="75000"/>
              <a:lumOff val="25000"/>
            </a:schemeClr>
          </a:solidFill>
          <a:ln w="15875" cap="flat" cmpd="sng" algn="ctr">
            <a:solidFill>
              <a:schemeClr val="tx1">
                <a:lumMod val="75000"/>
                <a:lumOff val="25000"/>
              </a:schemeClr>
            </a:solidFill>
            <a:prstDash val="solid"/>
          </a:ln>
          <a:effectLst/>
        </p:spPr>
        <p:txBody>
          <a:bodyPr wrap="square" anchor="ctr" anchorCtr="0">
            <a:noAutofit/>
          </a:bodyPr>
          <a:lstStyle/>
          <a:p>
            <a:pPr fontAlgn="base"/>
            <a:r>
              <a:rPr lang="ja-JP" altLang="en-US" sz="14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重点取組　　</a:t>
            </a:r>
            <a:r>
              <a:rPr lang="ja-JP" altLang="en-US" sz="10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特に</a:t>
            </a:r>
            <a:r>
              <a:rPr lang="ja-JP" altLang="en-US" sz="10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喫緊の課題を重点取組に</a:t>
            </a:r>
            <a:r>
              <a:rPr lang="ja-JP" altLang="en-US" sz="10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設定。あわせて</a:t>
            </a:r>
            <a:r>
              <a:rPr lang="ja-JP" altLang="en-US" sz="10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、毎年度動向を注視していくべき指標（参考指標）を</a:t>
            </a:r>
            <a:r>
              <a:rPr lang="ja-JP" altLang="en-US" sz="10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設定</a:t>
            </a:r>
            <a:endParaRPr lang="ja-JP" altLang="en-US" sz="10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endParaRPr>
          </a:p>
        </p:txBody>
      </p:sp>
      <p:sp>
        <p:nvSpPr>
          <p:cNvPr id="35" name="テキスト ボックス 34"/>
          <p:cNvSpPr txBox="1"/>
          <p:nvPr/>
        </p:nvSpPr>
        <p:spPr>
          <a:xfrm>
            <a:off x="9288809" y="236336"/>
            <a:ext cx="2717380" cy="307777"/>
          </a:xfrm>
          <a:prstGeom prst="rect">
            <a:avLst/>
          </a:prstGeom>
          <a:solidFill>
            <a:schemeClr val="tx1">
              <a:lumMod val="75000"/>
              <a:lumOff val="25000"/>
            </a:schemeClr>
          </a:solidFill>
        </p:spPr>
        <p:txBody>
          <a:bodyPr wrap="square" rtlCol="0">
            <a:spAutoFit/>
          </a:bodyPr>
          <a:lstStyle/>
          <a:p>
            <a:pPr algn="r"/>
            <a:r>
              <a:rPr kumimoji="1" lang="en-US" altLang="ja-JP" sz="1400" dirty="0" smtClean="0">
                <a:solidFill>
                  <a:schemeClr val="bg1"/>
                </a:solidFill>
                <a:latin typeface="+mj-ea"/>
                <a:ea typeface="+mj-ea"/>
              </a:rPr>
              <a:t>【</a:t>
            </a:r>
            <a:r>
              <a:rPr lang="ja-JP" altLang="en-US" sz="1400" dirty="0" smtClean="0">
                <a:solidFill>
                  <a:schemeClr val="bg1"/>
                </a:solidFill>
                <a:latin typeface="+mj-ea"/>
                <a:ea typeface="+mj-ea"/>
              </a:rPr>
              <a:t>大阪府消費生活センター</a:t>
            </a:r>
            <a:r>
              <a:rPr kumimoji="1" lang="en-US" altLang="ja-JP" sz="1400" dirty="0" smtClean="0">
                <a:solidFill>
                  <a:schemeClr val="bg1"/>
                </a:solidFill>
                <a:latin typeface="+mj-ea"/>
                <a:ea typeface="+mj-ea"/>
              </a:rPr>
              <a:t>】</a:t>
            </a:r>
            <a:endParaRPr kumimoji="1" lang="ja-JP" altLang="en-US" sz="1400" dirty="0">
              <a:solidFill>
                <a:schemeClr val="bg1"/>
              </a:solidFill>
              <a:latin typeface="+mj-ea"/>
              <a:ea typeface="+mj-ea"/>
            </a:endParaRPr>
          </a:p>
        </p:txBody>
      </p:sp>
      <p:sp>
        <p:nvSpPr>
          <p:cNvPr id="15" name="正方形/長方形 14"/>
          <p:cNvSpPr/>
          <p:nvPr/>
        </p:nvSpPr>
        <p:spPr>
          <a:xfrm>
            <a:off x="265094" y="884049"/>
            <a:ext cx="6715075" cy="8895868"/>
          </a:xfrm>
          <a:prstGeom prst="rect">
            <a:avLst/>
          </a:prstGeom>
          <a:ln w="6350">
            <a:noFill/>
          </a:ln>
        </p:spPr>
        <p:txBody>
          <a:bodyPr wrap="square" lIns="0" tIns="63997" rIns="0" bIns="63997" rtlCol="0" anchor="t">
            <a:noAutofit/>
          </a:bodyPr>
          <a:lstStyle/>
          <a:p>
            <a:pPr>
              <a:lnSpc>
                <a:spcPts val="1440"/>
              </a:lnSpc>
            </a:pPr>
            <a:r>
              <a:rPr lang="ja-JP" altLang="en-US" sz="1100" b="1" u="sng" dirty="0" smtClean="0">
                <a:latin typeface="+mn-ea"/>
                <a:cs typeface="Meiryo UI" pitchFamily="50" charset="-128"/>
              </a:rPr>
              <a:t>■重点</a:t>
            </a:r>
            <a:r>
              <a:rPr lang="ja-JP" altLang="en-US" sz="1100" b="1" u="sng" dirty="0">
                <a:latin typeface="+mn-ea"/>
                <a:cs typeface="Meiryo UI" pitchFamily="50" charset="-128"/>
              </a:rPr>
              <a:t>取組１</a:t>
            </a:r>
          </a:p>
          <a:p>
            <a:pPr>
              <a:lnSpc>
                <a:spcPts val="1440"/>
              </a:lnSpc>
            </a:pPr>
            <a:r>
              <a:rPr lang="ja-JP" altLang="en-US" sz="1100" b="1" u="sng" dirty="0">
                <a:latin typeface="+mn-ea"/>
                <a:cs typeface="Meiryo UI" pitchFamily="50" charset="-128"/>
              </a:rPr>
              <a:t>在学中に成年となる高校生等に対する実践的な消費者教育を推進するため、</a:t>
            </a:r>
            <a:r>
              <a:rPr lang="ja-JP" altLang="en-US" sz="1100" b="1" u="sng" dirty="0" smtClean="0">
                <a:latin typeface="+mn-ea"/>
                <a:cs typeface="Meiryo UI" pitchFamily="50" charset="-128"/>
              </a:rPr>
              <a:t>教育委員会等</a:t>
            </a:r>
            <a:r>
              <a:rPr lang="ja-JP" altLang="en-US" sz="1100" b="1" u="sng" dirty="0">
                <a:latin typeface="+mn-ea"/>
                <a:cs typeface="Meiryo UI" pitchFamily="50" charset="-128"/>
              </a:rPr>
              <a:t>と連携し</a:t>
            </a:r>
            <a:r>
              <a:rPr lang="ja-JP" altLang="en-US" sz="1100" b="1" u="sng" dirty="0" smtClean="0">
                <a:latin typeface="+mn-ea"/>
                <a:cs typeface="Meiryo UI" pitchFamily="50" charset="-128"/>
              </a:rPr>
              <a:t>、</a:t>
            </a:r>
            <a:endParaRPr lang="en-US" altLang="ja-JP" sz="1100" b="1" u="sng" dirty="0" smtClean="0">
              <a:latin typeface="+mn-ea"/>
              <a:cs typeface="Meiryo UI" pitchFamily="50" charset="-128"/>
            </a:endParaRPr>
          </a:p>
          <a:p>
            <a:pPr>
              <a:lnSpc>
                <a:spcPts val="1440"/>
              </a:lnSpc>
            </a:pPr>
            <a:r>
              <a:rPr lang="ja-JP" altLang="en-US" sz="1100" b="1" u="sng" dirty="0" smtClean="0">
                <a:latin typeface="+mn-ea"/>
                <a:cs typeface="Meiryo UI" pitchFamily="50" charset="-128"/>
              </a:rPr>
              <a:t>府内</a:t>
            </a:r>
            <a:r>
              <a:rPr lang="ja-JP" altLang="en-US" sz="1100" b="1" u="sng" dirty="0">
                <a:latin typeface="+mn-ea"/>
                <a:cs typeface="Meiryo UI" pitchFamily="50" charset="-128"/>
              </a:rPr>
              <a:t>すべての高等学校等で消費者教育を実施できるよう重点的に</a:t>
            </a:r>
            <a:r>
              <a:rPr lang="ja-JP" altLang="en-US" sz="1100" b="1" u="sng" dirty="0" smtClean="0">
                <a:latin typeface="+mn-ea"/>
                <a:cs typeface="Meiryo UI" pitchFamily="50" charset="-128"/>
              </a:rPr>
              <a:t>取り組む</a:t>
            </a:r>
            <a:endParaRPr lang="en-US" altLang="ja-JP" sz="1100" dirty="0" smtClean="0">
              <a:latin typeface="+mn-ea"/>
              <a:cs typeface="Meiryo UI" pitchFamily="50" charset="-128"/>
            </a:endParaRPr>
          </a:p>
          <a:p>
            <a:pPr>
              <a:lnSpc>
                <a:spcPts val="1440"/>
              </a:lnSpc>
              <a:spcBef>
                <a:spcPts val="800"/>
              </a:spcBef>
            </a:pPr>
            <a:r>
              <a:rPr lang="ja-JP" altLang="en-US" sz="1100" b="1" dirty="0" smtClean="0">
                <a:latin typeface="+mn-ea"/>
                <a:cs typeface="Meiryo UI" pitchFamily="50" charset="-128"/>
              </a:rPr>
              <a:t>○取組内容</a:t>
            </a:r>
            <a:endParaRPr lang="ja-JP" altLang="en-US" sz="1100" b="1" dirty="0">
              <a:latin typeface="+mn-ea"/>
              <a:cs typeface="Meiryo UI" pitchFamily="50" charset="-128"/>
            </a:endParaRPr>
          </a:p>
          <a:p>
            <a:pPr marL="180975" indent="-180975">
              <a:lnSpc>
                <a:spcPts val="1440"/>
              </a:lnSpc>
            </a:pPr>
            <a:r>
              <a:rPr lang="ja-JP" altLang="en-US" sz="1100" dirty="0" smtClean="0">
                <a:latin typeface="+mn-ea"/>
                <a:cs typeface="Meiryo UI" pitchFamily="50" charset="-128"/>
              </a:rPr>
              <a:t>① 新学習</a:t>
            </a:r>
            <a:r>
              <a:rPr lang="ja-JP" altLang="en-US" sz="1100" dirty="0">
                <a:latin typeface="+mn-ea"/>
                <a:cs typeface="Meiryo UI" pitchFamily="50" charset="-128"/>
              </a:rPr>
              <a:t>指導要領が実施されるまでの間、先行で特例として実施される家庭科、社会科等での実践的な</a:t>
            </a:r>
            <a:r>
              <a:rPr lang="ja-JP" altLang="en-US" sz="1100" dirty="0" smtClean="0">
                <a:latin typeface="+mn-ea"/>
                <a:cs typeface="Meiryo UI" pitchFamily="50" charset="-128"/>
              </a:rPr>
              <a:t>消費　　 者教育の周知</a:t>
            </a:r>
            <a:r>
              <a:rPr lang="ja-JP" altLang="en-US" sz="1100" dirty="0">
                <a:latin typeface="+mn-ea"/>
                <a:cs typeface="Meiryo UI" pitchFamily="50" charset="-128"/>
              </a:rPr>
              <a:t>徹底と早期</a:t>
            </a:r>
            <a:r>
              <a:rPr lang="ja-JP" altLang="en-US" sz="1100" dirty="0" smtClean="0">
                <a:latin typeface="+mn-ea"/>
                <a:cs typeface="Meiryo UI" pitchFamily="50" charset="-128"/>
              </a:rPr>
              <a:t>実施</a:t>
            </a:r>
            <a:endParaRPr lang="en-US" altLang="ja-JP" sz="1100" dirty="0" smtClean="0">
              <a:latin typeface="+mn-ea"/>
              <a:cs typeface="Meiryo UI" pitchFamily="50" charset="-128"/>
            </a:endParaRPr>
          </a:p>
          <a:p>
            <a:pPr>
              <a:lnSpc>
                <a:spcPts val="1440"/>
              </a:lnSpc>
            </a:pPr>
            <a:r>
              <a:rPr lang="ja-JP" altLang="en-US" sz="1100" dirty="0" smtClean="0">
                <a:latin typeface="+mn-ea"/>
                <a:cs typeface="Meiryo UI" pitchFamily="50" charset="-128"/>
              </a:rPr>
              <a:t>④ 教員</a:t>
            </a:r>
            <a:r>
              <a:rPr lang="ja-JP" altLang="en-US" sz="1100" dirty="0">
                <a:latin typeface="+mn-ea"/>
                <a:cs typeface="Meiryo UI" pitchFamily="50" charset="-128"/>
              </a:rPr>
              <a:t>研修等による消費者教育の指導力</a:t>
            </a:r>
            <a:r>
              <a:rPr lang="ja-JP" altLang="en-US" sz="1100" dirty="0" smtClean="0">
                <a:latin typeface="+mn-ea"/>
                <a:cs typeface="Meiryo UI" pitchFamily="50" charset="-128"/>
              </a:rPr>
              <a:t>強化</a:t>
            </a:r>
            <a:endParaRPr lang="en-US" altLang="ja-JP" sz="1100" dirty="0" smtClean="0">
              <a:latin typeface="+mn-ea"/>
              <a:cs typeface="Meiryo UI" pitchFamily="50" charset="-128"/>
            </a:endParaRPr>
          </a:p>
          <a:p>
            <a:endParaRPr lang="en-US" altLang="ja-JP" sz="1100" dirty="0" smtClean="0"/>
          </a:p>
          <a:p>
            <a:endParaRPr lang="en-US" altLang="ja-JP" sz="1100" dirty="0"/>
          </a:p>
          <a:p>
            <a:endParaRPr lang="en-US" altLang="ja-JP" sz="1100" dirty="0" smtClean="0"/>
          </a:p>
          <a:p>
            <a:endParaRPr lang="en-US" altLang="ja-JP" sz="1100" dirty="0"/>
          </a:p>
          <a:p>
            <a:endParaRPr lang="en-US" altLang="ja-JP" sz="1100" dirty="0" smtClean="0"/>
          </a:p>
          <a:p>
            <a:pPr>
              <a:lnSpc>
                <a:spcPts val="1440"/>
              </a:lnSpc>
              <a:spcBef>
                <a:spcPts val="1200"/>
              </a:spcBef>
            </a:pPr>
            <a:r>
              <a:rPr lang="ja-JP" altLang="en-US" sz="1050" b="1" dirty="0" smtClean="0">
                <a:latin typeface="+mn-ea"/>
                <a:cs typeface="Meiryo UI" pitchFamily="50" charset="-128"/>
              </a:rPr>
              <a:t>⇒学校現場から講師派遣の申込みが増加。引き続き、教育庁や関係部署と連携し、効果的な広報を行う。</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また、新学習指導要領において拡充された「金融教育」等についても、学校現場の要望を踏まえ、多様な機関と</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連携しながら対応していく。</a:t>
            </a:r>
            <a:endParaRPr lang="en-US" altLang="ja-JP" sz="1050" b="1" dirty="0" smtClean="0">
              <a:latin typeface="+mn-ea"/>
              <a:cs typeface="Meiryo UI" pitchFamily="50" charset="-128"/>
            </a:endParaRPr>
          </a:p>
          <a:p>
            <a:pPr>
              <a:lnSpc>
                <a:spcPts val="1440"/>
              </a:lnSpc>
              <a:spcBef>
                <a:spcPts val="800"/>
              </a:spcBef>
            </a:pPr>
            <a:r>
              <a:rPr lang="ja-JP" altLang="en-US" sz="1050" dirty="0" smtClean="0">
                <a:latin typeface="+mn-ea"/>
                <a:cs typeface="Meiryo UI" pitchFamily="50" charset="-128"/>
              </a:rPr>
              <a:t>③ </a:t>
            </a:r>
            <a:r>
              <a:rPr lang="ja-JP" altLang="en-US" sz="1050" dirty="0">
                <a:latin typeface="+mn-ea"/>
                <a:cs typeface="Meiryo UI" pitchFamily="50" charset="-128"/>
              </a:rPr>
              <a:t>「消費者教育コーディネーター」等の育成・活用及び実務経験者の学校教育現場での活用</a:t>
            </a:r>
            <a:endParaRPr lang="en-US" altLang="ja-JP" sz="1050" dirty="0">
              <a:latin typeface="+mn-ea"/>
              <a:cs typeface="Meiryo UI" pitchFamily="50" charset="-128"/>
            </a:endParaRPr>
          </a:p>
          <a:p>
            <a:pPr>
              <a:lnSpc>
                <a:spcPts val="1440"/>
              </a:lnSpc>
            </a:pPr>
            <a:endParaRPr lang="en-US" altLang="ja-JP" sz="1050" b="1" dirty="0" smtClean="0">
              <a:latin typeface="+mn-ea"/>
              <a:cs typeface="Meiryo UI" pitchFamily="50" charset="-128"/>
            </a:endParaRPr>
          </a:p>
          <a:p>
            <a:pPr>
              <a:lnSpc>
                <a:spcPts val="1440"/>
              </a:lnSpc>
            </a:pPr>
            <a:endParaRPr lang="en-US" altLang="ja-JP" sz="1050" b="1" dirty="0">
              <a:latin typeface="+mn-ea"/>
              <a:cs typeface="Meiryo UI" pitchFamily="50" charset="-128"/>
            </a:endParaRPr>
          </a:p>
          <a:p>
            <a:pPr>
              <a:lnSpc>
                <a:spcPts val="1440"/>
              </a:lnSpc>
            </a:pPr>
            <a:endParaRPr lang="en-US" altLang="ja-JP" sz="1050" b="1" dirty="0" smtClean="0">
              <a:latin typeface="+mn-ea"/>
              <a:cs typeface="Meiryo UI" pitchFamily="50" charset="-128"/>
            </a:endParaRPr>
          </a:p>
          <a:p>
            <a:pPr>
              <a:lnSpc>
                <a:spcPts val="1440"/>
              </a:lnSpc>
            </a:pPr>
            <a:endParaRPr lang="en-US" altLang="ja-JP" sz="1050" b="1" dirty="0">
              <a:latin typeface="+mn-ea"/>
              <a:cs typeface="Meiryo UI" pitchFamily="50" charset="-128"/>
            </a:endParaRPr>
          </a:p>
          <a:p>
            <a:pPr>
              <a:lnSpc>
                <a:spcPts val="1440"/>
              </a:lnSpc>
            </a:pP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⇒消費者教育コーディネーターの活用について学校からの問合せが増加し、Ｒ３年度はコーディネート件数が数件</a:t>
            </a:r>
            <a:endParaRPr lang="en-US" altLang="ja-JP" sz="1050" b="1" dirty="0">
              <a:latin typeface="+mn-ea"/>
              <a:cs typeface="Meiryo UI" pitchFamily="50" charset="-128"/>
            </a:endParaRPr>
          </a:p>
          <a:p>
            <a:pPr>
              <a:lnSpc>
                <a:spcPts val="1440"/>
              </a:lnSpc>
            </a:pPr>
            <a:r>
              <a:rPr lang="ja-JP" altLang="en-US" sz="1050" b="1" dirty="0">
                <a:latin typeface="+mn-ea"/>
                <a:cs typeface="Meiryo UI" pitchFamily="50" charset="-128"/>
              </a:rPr>
              <a:t>　程度であったが、Ｒ４年度は</a:t>
            </a:r>
            <a:r>
              <a:rPr lang="en-US" altLang="ja-JP" sz="1050" b="1" dirty="0">
                <a:latin typeface="+mn-ea"/>
                <a:cs typeface="Meiryo UI" pitchFamily="50" charset="-128"/>
              </a:rPr>
              <a:t>63</a:t>
            </a:r>
            <a:r>
              <a:rPr lang="ja-JP" altLang="en-US" sz="1050" b="1" dirty="0">
                <a:latin typeface="+mn-ea"/>
                <a:cs typeface="Meiryo UI" pitchFamily="50" charset="-128"/>
              </a:rPr>
              <a:t>件と大幅に増加</a:t>
            </a:r>
            <a:r>
              <a:rPr lang="ja-JP" altLang="en-US" sz="1050" b="1" dirty="0" smtClean="0">
                <a:latin typeface="+mn-ea"/>
                <a:cs typeface="Meiryo UI" pitchFamily="50" charset="-128"/>
              </a:rPr>
              <a:t>。引き続き</a:t>
            </a:r>
            <a:r>
              <a:rPr lang="ja-JP" altLang="en-US" sz="1050" b="1" dirty="0">
                <a:latin typeface="+mn-ea"/>
                <a:cs typeface="Meiryo UI" pitchFamily="50" charset="-128"/>
              </a:rPr>
              <a:t>、教育庁と連携して関係団体との意見交換会を実施</a:t>
            </a:r>
            <a:r>
              <a:rPr lang="ja-JP" altLang="en-US" sz="1050" b="1" dirty="0" smtClean="0">
                <a:latin typeface="+mn-ea"/>
                <a:cs typeface="Meiryo UI" pitchFamily="50" charset="-128"/>
              </a:rPr>
              <a:t>する</a:t>
            </a:r>
            <a:r>
              <a:rPr lang="en-US" altLang="ja-JP" sz="1050" b="1" dirty="0" smtClean="0">
                <a:latin typeface="+mn-ea"/>
                <a:cs typeface="Meiryo UI" pitchFamily="50" charset="-128"/>
              </a:rPr>
              <a:t/>
            </a:r>
            <a:br>
              <a:rPr lang="en-US" altLang="ja-JP" sz="1050" b="1" dirty="0" smtClean="0">
                <a:latin typeface="+mn-ea"/>
                <a:cs typeface="Meiryo UI" pitchFamily="50" charset="-128"/>
              </a:rPr>
            </a:br>
            <a:r>
              <a:rPr lang="ja-JP" altLang="en-US" sz="1050" b="1" dirty="0" smtClean="0">
                <a:latin typeface="+mn-ea"/>
                <a:cs typeface="Meiryo UI" pitchFamily="50" charset="-128"/>
              </a:rPr>
              <a:t>　など</a:t>
            </a:r>
            <a:r>
              <a:rPr lang="ja-JP" altLang="en-US" sz="1050" b="1" dirty="0">
                <a:latin typeface="+mn-ea"/>
                <a:cs typeface="Meiryo UI" pitchFamily="50" charset="-128"/>
              </a:rPr>
              <a:t>、コーディネート機能の強化と活用促進を</a:t>
            </a:r>
            <a:r>
              <a:rPr lang="ja-JP" altLang="en-US" sz="1050" b="1" dirty="0" smtClean="0">
                <a:latin typeface="+mn-ea"/>
                <a:cs typeface="Meiryo UI" pitchFamily="50" charset="-128"/>
              </a:rPr>
              <a:t>図</a:t>
            </a:r>
            <a:r>
              <a:rPr lang="ja-JP" altLang="en-US" sz="1050" b="1" dirty="0">
                <a:latin typeface="+mn-ea"/>
                <a:cs typeface="Meiryo UI" pitchFamily="50" charset="-128"/>
              </a:rPr>
              <a:t>る</a:t>
            </a:r>
            <a:r>
              <a:rPr lang="ja-JP" altLang="en-US" sz="1050" b="1" dirty="0" smtClean="0">
                <a:latin typeface="+mn-ea"/>
                <a:cs typeface="Meiryo UI" pitchFamily="50" charset="-128"/>
              </a:rPr>
              <a:t>。</a:t>
            </a:r>
            <a:endParaRPr lang="en-US" altLang="ja-JP" sz="1050" b="1" dirty="0">
              <a:latin typeface="+mn-ea"/>
              <a:cs typeface="Meiryo UI" pitchFamily="50" charset="-128"/>
            </a:endParaRPr>
          </a:p>
          <a:p>
            <a:pPr>
              <a:lnSpc>
                <a:spcPts val="1440"/>
              </a:lnSpc>
              <a:spcBef>
                <a:spcPts val="800"/>
              </a:spcBef>
            </a:pPr>
            <a:r>
              <a:rPr lang="ja-JP" altLang="en-US" sz="1050" dirty="0" smtClean="0">
                <a:latin typeface="+mn-ea"/>
                <a:cs typeface="Meiryo UI" pitchFamily="50" charset="-128"/>
              </a:rPr>
              <a:t>② 「</a:t>
            </a:r>
            <a:r>
              <a:rPr lang="ja-JP" altLang="en-US" sz="1050" dirty="0">
                <a:latin typeface="+mn-ea"/>
                <a:cs typeface="Meiryo UI" pitchFamily="50" charset="-128"/>
              </a:rPr>
              <a:t>社会への扉」等の実践的な消費者教育教材等の</a:t>
            </a:r>
            <a:r>
              <a:rPr lang="ja-JP" altLang="en-US" sz="1050" dirty="0" smtClean="0">
                <a:latin typeface="+mn-ea"/>
                <a:cs typeface="Meiryo UI" pitchFamily="50" charset="-128"/>
              </a:rPr>
              <a:t>活用</a:t>
            </a:r>
            <a:endParaRPr lang="en-US" altLang="ja-JP" sz="1050" dirty="0">
              <a:latin typeface="+mn-ea"/>
              <a:cs typeface="Meiryo UI" pitchFamily="50" charset="-128"/>
            </a:endParaRPr>
          </a:p>
          <a:p>
            <a:pPr lvl="0">
              <a:defRPr/>
            </a:pPr>
            <a:endParaRPr lang="en-US" altLang="ja-JP" sz="1100" dirty="0" smtClean="0"/>
          </a:p>
          <a:p>
            <a:pPr lvl="0">
              <a:defRPr/>
            </a:pPr>
            <a:endParaRPr lang="en-US" altLang="ja-JP" sz="1100" dirty="0" smtClean="0"/>
          </a:p>
          <a:p>
            <a:pPr lvl="0">
              <a:defRPr/>
            </a:pPr>
            <a:endParaRPr lang="en-US" altLang="ja-JP" sz="1100" dirty="0"/>
          </a:p>
          <a:p>
            <a:pPr lvl="0">
              <a:defRPr/>
            </a:pPr>
            <a:endParaRPr lang="en-US" altLang="ja-JP" sz="1100" dirty="0" smtClean="0"/>
          </a:p>
          <a:p>
            <a:pPr lvl="0">
              <a:defRPr/>
            </a:pPr>
            <a:endParaRPr lang="en-US" altLang="ja-JP" sz="1100" dirty="0" smtClean="0"/>
          </a:p>
          <a:p>
            <a:pPr lvl="0">
              <a:defRPr/>
            </a:pPr>
            <a:endParaRPr lang="en-US" altLang="ja-JP" sz="1100" dirty="0"/>
          </a:p>
          <a:p>
            <a:pPr>
              <a:lnSpc>
                <a:spcPts val="1440"/>
              </a:lnSpc>
              <a:spcBef>
                <a:spcPts val="1200"/>
              </a:spcBef>
            </a:pPr>
            <a:r>
              <a:rPr lang="ja-JP" altLang="en-US" sz="1050" b="1" dirty="0" smtClean="0">
                <a:latin typeface="+mn-ea"/>
                <a:cs typeface="Meiryo UI" pitchFamily="50" charset="-128"/>
              </a:rPr>
              <a:t>⇒</a:t>
            </a:r>
            <a:r>
              <a:rPr lang="en-US" altLang="ja-JP" sz="1050" b="1" dirty="0" smtClean="0">
                <a:latin typeface="+mn-ea"/>
                <a:cs typeface="Meiryo UI" pitchFamily="50" charset="-128"/>
              </a:rPr>
              <a:t>R</a:t>
            </a:r>
            <a:r>
              <a:rPr lang="ja-JP" altLang="en-US" sz="1050" b="1" dirty="0" smtClean="0">
                <a:latin typeface="+mn-ea"/>
                <a:cs typeface="Meiryo UI" pitchFamily="50" charset="-128"/>
              </a:rPr>
              <a:t>３年度</a:t>
            </a:r>
            <a:r>
              <a:rPr lang="ja-JP" altLang="en-US" sz="1050" b="1" dirty="0">
                <a:latin typeface="+mn-ea"/>
                <a:cs typeface="Meiryo UI" pitchFamily="50" charset="-128"/>
              </a:rPr>
              <a:t>にかけて府立学校での消費者教育の実施率が</a:t>
            </a:r>
            <a:r>
              <a:rPr lang="ja-JP" altLang="en-US" sz="1050" b="1" dirty="0" smtClean="0">
                <a:latin typeface="+mn-ea"/>
                <a:cs typeface="Meiryo UI" pitchFamily="50" charset="-128"/>
              </a:rPr>
              <a:t>上昇したが、</a:t>
            </a:r>
            <a:r>
              <a:rPr lang="en-US" altLang="ja-JP" sz="1050" b="1" dirty="0" smtClean="0">
                <a:latin typeface="+mn-ea"/>
                <a:cs typeface="Meiryo UI" pitchFamily="50" charset="-128"/>
              </a:rPr>
              <a:t>R</a:t>
            </a:r>
            <a:r>
              <a:rPr lang="ja-JP" altLang="en-US" sz="1050" b="1" dirty="0" smtClean="0">
                <a:latin typeface="+mn-ea"/>
                <a:cs typeface="Meiryo UI" pitchFamily="50" charset="-128"/>
              </a:rPr>
              <a:t>４年度</a:t>
            </a:r>
            <a:r>
              <a:rPr lang="ja-JP" altLang="en-US" sz="1050" b="1" dirty="0">
                <a:latin typeface="+mn-ea"/>
                <a:cs typeface="Meiryo UI" pitchFamily="50" charset="-128"/>
              </a:rPr>
              <a:t>は教科書の改訂も完了し</a:t>
            </a:r>
            <a:r>
              <a:rPr lang="ja-JP" altLang="en-US" sz="1050" b="1" dirty="0" smtClean="0">
                <a:latin typeface="+mn-ea"/>
                <a:cs typeface="Meiryo UI" pitchFamily="50" charset="-128"/>
              </a:rPr>
              <a:t>、消費者庁</a:t>
            </a:r>
            <a:r>
              <a:rPr lang="en-US" altLang="ja-JP" sz="1050" b="1" dirty="0" smtClean="0">
                <a:latin typeface="+mn-ea"/>
                <a:cs typeface="Meiryo UI" pitchFamily="50" charset="-128"/>
              </a:rPr>
              <a:t/>
            </a:r>
            <a:br>
              <a:rPr lang="en-US" altLang="ja-JP" sz="1050" b="1" dirty="0" smtClean="0">
                <a:latin typeface="+mn-ea"/>
                <a:cs typeface="Meiryo UI" pitchFamily="50" charset="-128"/>
              </a:rPr>
            </a:br>
            <a:r>
              <a:rPr lang="ja-JP" altLang="en-US" sz="1050" b="1" dirty="0" smtClean="0">
                <a:latin typeface="+mn-ea"/>
                <a:cs typeface="Meiryo UI" pitchFamily="50" charset="-128"/>
              </a:rPr>
              <a:t>　が「社会への扉」の全校配付を終了したことから、消費者教育の実施率が低下。引き続き、</a:t>
            </a:r>
            <a:r>
              <a:rPr lang="ja-JP" altLang="en-US" sz="1050" b="1" dirty="0" smtClean="0"/>
              <a:t>「府立学校に対する指示</a:t>
            </a:r>
            <a:r>
              <a:rPr lang="en-US" altLang="ja-JP" sz="1050" b="1" dirty="0" smtClean="0"/>
              <a:t/>
            </a:r>
            <a:br>
              <a:rPr lang="en-US" altLang="ja-JP" sz="1050" b="1" dirty="0" smtClean="0"/>
            </a:br>
            <a:r>
              <a:rPr lang="ja-JP" altLang="en-US" sz="1050" b="1" dirty="0" smtClean="0"/>
              <a:t>　事項」</a:t>
            </a:r>
            <a:r>
              <a:rPr lang="ja-JP" altLang="en-US" sz="1050" b="1" dirty="0" smtClean="0">
                <a:latin typeface="+mn-ea"/>
                <a:cs typeface="Meiryo UI" pitchFamily="50" charset="-128"/>
              </a:rPr>
              <a:t>への掲載等、教育庁に実施率の向上に向けた働きかけを行う。</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また、特別</a:t>
            </a:r>
            <a:r>
              <a:rPr lang="ja-JP" altLang="en-US" sz="1050" b="1" dirty="0">
                <a:latin typeface="+mn-ea"/>
                <a:cs typeface="Meiryo UI" pitchFamily="50" charset="-128"/>
              </a:rPr>
              <a:t>支援学校においても、消費者教育教材を活用した</a:t>
            </a:r>
            <a:r>
              <a:rPr lang="ja-JP" altLang="en-US" sz="1050" b="1" dirty="0" smtClean="0">
                <a:latin typeface="+mn-ea"/>
                <a:cs typeface="Meiryo UI" pitchFamily="50" charset="-128"/>
              </a:rPr>
              <a:t>教育の実践が促進される</a:t>
            </a:r>
            <a:r>
              <a:rPr lang="ja-JP" altLang="en-US" sz="1050" b="1" dirty="0">
                <a:latin typeface="+mn-ea"/>
                <a:cs typeface="Meiryo UI" pitchFamily="50" charset="-128"/>
              </a:rPr>
              <a:t>よう</a:t>
            </a:r>
            <a:r>
              <a:rPr lang="ja-JP" altLang="en-US" sz="1050" b="1" dirty="0" smtClean="0">
                <a:latin typeface="+mn-ea"/>
                <a:cs typeface="Meiryo UI" pitchFamily="50" charset="-128"/>
              </a:rPr>
              <a:t>、</a:t>
            </a:r>
            <a:r>
              <a:rPr lang="en-US" altLang="ja-JP" sz="1050" b="1" dirty="0" smtClean="0">
                <a:latin typeface="+mn-ea"/>
                <a:cs typeface="Meiryo UI" pitchFamily="50" charset="-128"/>
              </a:rPr>
              <a:t>R</a:t>
            </a:r>
            <a:r>
              <a:rPr lang="ja-JP" altLang="en-US" sz="1050" b="1" dirty="0" smtClean="0">
                <a:latin typeface="+mn-ea"/>
                <a:cs typeface="Meiryo UI" pitchFamily="50" charset="-128"/>
              </a:rPr>
              <a:t>４年度に引き続き、</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特別</a:t>
            </a:r>
            <a:r>
              <a:rPr lang="ja-JP" altLang="en-US" sz="1050" b="1" dirty="0">
                <a:latin typeface="+mn-ea"/>
                <a:cs typeface="Meiryo UI" pitchFamily="50" charset="-128"/>
              </a:rPr>
              <a:t>支援学校用教材（教員向け）</a:t>
            </a:r>
            <a:r>
              <a:rPr lang="ja-JP" altLang="en-US" sz="1050" b="1" dirty="0" smtClean="0">
                <a:latin typeface="+mn-ea"/>
                <a:cs typeface="Meiryo UI" pitchFamily="50" charset="-128"/>
              </a:rPr>
              <a:t>を</a:t>
            </a:r>
            <a:r>
              <a:rPr lang="ja-JP" altLang="en-US" sz="1050" b="1" dirty="0">
                <a:latin typeface="+mn-ea"/>
                <a:cs typeface="Meiryo UI" pitchFamily="50" charset="-128"/>
              </a:rPr>
              <a:t>Ｒ</a:t>
            </a:r>
            <a:r>
              <a:rPr lang="ja-JP" altLang="en-US" sz="1050" b="1" dirty="0" smtClean="0">
                <a:latin typeface="+mn-ea"/>
                <a:cs typeface="Meiryo UI" pitchFamily="50" charset="-128"/>
              </a:rPr>
              <a:t>５年度</a:t>
            </a:r>
            <a:r>
              <a:rPr lang="ja-JP" altLang="en-US" sz="1050" b="1" dirty="0">
                <a:latin typeface="+mn-ea"/>
                <a:cs typeface="Meiryo UI" pitchFamily="50" charset="-128"/>
              </a:rPr>
              <a:t>も</a:t>
            </a:r>
            <a:r>
              <a:rPr lang="ja-JP" altLang="en-US" sz="1050" b="1" dirty="0" smtClean="0">
                <a:latin typeface="+mn-ea"/>
                <a:cs typeface="Meiryo UI" pitchFamily="50" charset="-128"/>
              </a:rPr>
              <a:t>作成し、配付する。 </a:t>
            </a:r>
            <a:endParaRPr lang="en-US" altLang="ja-JP" sz="1050" b="1" dirty="0" smtClean="0">
              <a:latin typeface="+mn-ea"/>
              <a:cs typeface="Meiryo UI" pitchFamily="50" charset="-128"/>
            </a:endParaRPr>
          </a:p>
          <a:p>
            <a:pPr>
              <a:lnSpc>
                <a:spcPts val="1440"/>
              </a:lnSpc>
            </a:pPr>
            <a:endParaRPr lang="en-US" altLang="ja-JP" sz="1050" b="1" dirty="0" smtClean="0">
              <a:latin typeface="+mn-ea"/>
              <a:cs typeface="Meiryo UI" pitchFamily="50" charset="-128"/>
            </a:endParaRPr>
          </a:p>
          <a:p>
            <a:r>
              <a:rPr lang="en-US" altLang="ja-JP" sz="1100" b="1" dirty="0" smtClean="0">
                <a:latin typeface="+mn-ea"/>
                <a:cs typeface="Meiryo UI" pitchFamily="50" charset="-128"/>
              </a:rPr>
              <a:t>【</a:t>
            </a:r>
            <a:r>
              <a:rPr lang="ja-JP" altLang="en-US" sz="1100" b="1" dirty="0" smtClean="0">
                <a:latin typeface="+mn-ea"/>
                <a:cs typeface="Meiryo UI" pitchFamily="50" charset="-128"/>
              </a:rPr>
              <a:t>参考指標</a:t>
            </a:r>
            <a:r>
              <a:rPr lang="en-US" altLang="ja-JP" sz="1100" b="1" dirty="0" smtClean="0">
                <a:latin typeface="+mn-ea"/>
                <a:cs typeface="Meiryo UI" pitchFamily="50" charset="-128"/>
              </a:rPr>
              <a:t>】</a:t>
            </a:r>
            <a:r>
              <a:rPr lang="ja-JP" altLang="en-US" sz="1100" b="1" dirty="0" smtClean="0">
                <a:latin typeface="+mn-ea"/>
                <a:cs typeface="Meiryo UI" pitchFamily="50" charset="-128"/>
              </a:rPr>
              <a:t>　</a:t>
            </a:r>
            <a:r>
              <a:rPr lang="ja-JP" altLang="en-US" sz="1100" b="1" dirty="0" smtClean="0"/>
              <a:t>「</a:t>
            </a:r>
            <a:r>
              <a:rPr lang="ja-JP" altLang="en-US" sz="1100" b="1" dirty="0"/>
              <a:t>社会への扉」等の消費者教育教材を活用して消費者教育を実施した高校等の</a:t>
            </a:r>
            <a:r>
              <a:rPr lang="ja-JP" altLang="en-US" sz="1100" b="1" dirty="0" smtClean="0"/>
              <a:t>比率</a:t>
            </a:r>
            <a:endParaRPr lang="ja-JP" altLang="en-US" sz="1100" dirty="0"/>
          </a:p>
          <a:p>
            <a:pPr>
              <a:lnSpc>
                <a:spcPts val="1440"/>
              </a:lnSpc>
            </a:pPr>
            <a:endParaRPr lang="en-US" altLang="ja-JP" sz="1100" b="1" dirty="0" smtClean="0">
              <a:latin typeface="+mn-ea"/>
              <a:cs typeface="Meiryo UI" pitchFamily="50" charset="-128"/>
            </a:endParaRPr>
          </a:p>
          <a:p>
            <a:pPr>
              <a:lnSpc>
                <a:spcPts val="1440"/>
              </a:lnSpc>
            </a:pPr>
            <a:endParaRPr lang="en-US" altLang="ja-JP" sz="1100" b="1" dirty="0" smtClean="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smtClean="0">
              <a:latin typeface="+mn-ea"/>
              <a:cs typeface="Meiryo UI" pitchFamily="50" charset="-128"/>
            </a:endParaRPr>
          </a:p>
          <a:p>
            <a:endParaRPr lang="ja-JP" altLang="en-US" sz="1100" dirty="0">
              <a:latin typeface="+mn-ea"/>
              <a:cs typeface="Meiryo UI" pitchFamily="50" charset="-128"/>
            </a:endParaRPr>
          </a:p>
        </p:txBody>
      </p:sp>
      <p:sp>
        <p:nvSpPr>
          <p:cNvPr id="19" name="正方形/長方形 18"/>
          <p:cNvSpPr/>
          <p:nvPr/>
        </p:nvSpPr>
        <p:spPr>
          <a:xfrm>
            <a:off x="12346494" y="90809"/>
            <a:ext cx="1079424" cy="502978"/>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122537" tIns="61268" rIns="122537" bIns="61268" numCol="1" spcCol="0" rtlCol="0" fromWordArt="0" anchor="ctr" anchorCtr="0" forceAA="0" compatLnSpc="1">
            <a:prstTxWarp prst="textNoShape">
              <a:avLst/>
            </a:prstTxWarp>
            <a:noAutofit/>
          </a:bodyPr>
          <a:lstStyle/>
          <a:p>
            <a:pPr marL="0" marR="0" lvl="0" indent="0" algn="ctr" defTabSz="1351593"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資料５－１</a:t>
            </a:r>
            <a:endParaRPr kumimoji="0" lang="en-US" altLang="ja-JP" sz="1400" kern="100" dirty="0" smtClean="0">
              <a:solidFill>
                <a:prstClr val="black"/>
              </a:solidFill>
              <a:latin typeface="ＭＳ Ｐゴシック" panose="020B0600070205080204" pitchFamily="50" charset="-128"/>
              <a:ea typeface="ＭＳ Ｐゴシック" panose="020B0600070205080204" pitchFamily="50" charset="-128"/>
              <a:cs typeface="Times New Roman"/>
            </a:endParaRPr>
          </a:p>
        </p:txBody>
      </p:sp>
      <p:sp>
        <p:nvSpPr>
          <p:cNvPr id="11" name="テキスト ボックス 10"/>
          <p:cNvSpPr txBox="1"/>
          <p:nvPr/>
        </p:nvSpPr>
        <p:spPr>
          <a:xfrm>
            <a:off x="7054185" y="994817"/>
            <a:ext cx="6621893" cy="8940909"/>
          </a:xfrm>
          <a:prstGeom prst="rect">
            <a:avLst/>
          </a:prstGeom>
          <a:noFill/>
        </p:spPr>
        <p:txBody>
          <a:bodyPr wrap="square" rtlCol="0">
            <a:spAutoFit/>
          </a:bodyPr>
          <a:lstStyle/>
          <a:p>
            <a:pPr>
              <a:lnSpc>
                <a:spcPts val="1440"/>
              </a:lnSpc>
            </a:pPr>
            <a:r>
              <a:rPr lang="ja-JP" altLang="en-US" sz="1100" b="1" u="sng" dirty="0">
                <a:latin typeface="+mn-ea"/>
                <a:cs typeface="Meiryo UI" pitchFamily="50" charset="-128"/>
              </a:rPr>
              <a:t>■重点取組２</a:t>
            </a:r>
          </a:p>
          <a:p>
            <a:pPr>
              <a:lnSpc>
                <a:spcPts val="1440"/>
              </a:lnSpc>
            </a:pPr>
            <a:r>
              <a:rPr lang="ja-JP" altLang="en-US" sz="1100" b="1" u="sng" dirty="0">
                <a:latin typeface="+mn-ea"/>
                <a:cs typeface="Meiryo UI" pitchFamily="50" charset="-128"/>
              </a:rPr>
              <a:t>消費者被害から高齢者、</a:t>
            </a:r>
            <a:r>
              <a:rPr lang="ja-JP" altLang="en-US" sz="1100" b="1" u="sng" dirty="0" err="1">
                <a:latin typeface="+mn-ea"/>
                <a:cs typeface="Meiryo UI" pitchFamily="50" charset="-128"/>
              </a:rPr>
              <a:t>障がい</a:t>
            </a:r>
            <a:r>
              <a:rPr lang="ja-JP" altLang="en-US" sz="1100" b="1" u="sng" dirty="0">
                <a:latin typeface="+mn-ea"/>
                <a:cs typeface="Meiryo UI" pitchFamily="50" charset="-128"/>
              </a:rPr>
              <a:t>者等を守るため、府内全市町村に高齢者の見守りネットワーク</a:t>
            </a:r>
          </a:p>
          <a:p>
            <a:pPr>
              <a:lnSpc>
                <a:spcPts val="1440"/>
              </a:lnSpc>
            </a:pPr>
            <a:r>
              <a:rPr lang="ja-JP" altLang="en-US" sz="1100" b="1" u="sng" dirty="0">
                <a:latin typeface="+mn-ea"/>
                <a:cs typeface="Meiryo UI" pitchFamily="50" charset="-128"/>
              </a:rPr>
              <a:t>（消費者安全確保地域協議会等）が設置され、より効果的な運営が行われるよう市町村の取組を支援</a:t>
            </a:r>
          </a:p>
          <a:p>
            <a:pPr>
              <a:lnSpc>
                <a:spcPts val="1440"/>
              </a:lnSpc>
              <a:spcBef>
                <a:spcPts val="800"/>
              </a:spcBef>
            </a:pPr>
            <a:r>
              <a:rPr lang="ja-JP" altLang="en-US" sz="1100" b="1" dirty="0" smtClean="0">
                <a:latin typeface="+mn-ea"/>
                <a:cs typeface="Meiryo UI" pitchFamily="50" charset="-128"/>
              </a:rPr>
              <a:t>○取組内容</a:t>
            </a:r>
            <a:endParaRPr lang="en-US" altLang="ja-JP" sz="1100" b="1" dirty="0">
              <a:latin typeface="+mn-ea"/>
              <a:cs typeface="Meiryo UI" pitchFamily="50" charset="-128"/>
            </a:endParaRPr>
          </a:p>
          <a:p>
            <a:pPr>
              <a:lnSpc>
                <a:spcPts val="1440"/>
              </a:lnSpc>
            </a:pPr>
            <a:r>
              <a:rPr lang="ja-JP" altLang="en-US" sz="1100" dirty="0">
                <a:latin typeface="+mn-ea"/>
                <a:cs typeface="Meiryo UI" pitchFamily="50" charset="-128"/>
              </a:rPr>
              <a:t>①</a:t>
            </a:r>
            <a:r>
              <a:rPr lang="ja-JP" altLang="en-US" sz="1100" dirty="0" smtClean="0">
                <a:latin typeface="+mn-ea"/>
                <a:cs typeface="Meiryo UI" pitchFamily="50" charset="-128"/>
              </a:rPr>
              <a:t> </a:t>
            </a:r>
            <a:r>
              <a:rPr lang="ja-JP" altLang="en-US" sz="1100" dirty="0">
                <a:latin typeface="+mn-ea"/>
                <a:cs typeface="Meiryo UI" pitchFamily="50" charset="-128"/>
              </a:rPr>
              <a:t>消費のサポーターをはじめ高齢者等向け講座の充実強化と地域における講座開催等の支援・</a:t>
            </a:r>
            <a:r>
              <a:rPr lang="ja-JP" altLang="en-US" sz="1100" dirty="0" smtClean="0">
                <a:latin typeface="+mn-ea"/>
                <a:cs typeface="Meiryo UI" pitchFamily="50" charset="-128"/>
              </a:rPr>
              <a:t>調整</a:t>
            </a:r>
            <a:endParaRPr lang="en-US" altLang="ja-JP" sz="1100" dirty="0" smtClean="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800"/>
              </a:lnSpc>
            </a:pPr>
            <a:endParaRPr lang="en-US" altLang="ja-JP" sz="1100" dirty="0">
              <a:latin typeface="+mn-ea"/>
              <a:cs typeface="Meiryo UI" pitchFamily="50" charset="-128"/>
            </a:endParaRPr>
          </a:p>
          <a:p>
            <a:pPr>
              <a:lnSpc>
                <a:spcPts val="1440"/>
              </a:lnSpc>
            </a:pPr>
            <a:endParaRPr lang="en-US" altLang="ja-JP" sz="1050" dirty="0" smtClean="0">
              <a:latin typeface="+mn-ea"/>
              <a:cs typeface="Meiryo UI" pitchFamily="50" charset="-128"/>
            </a:endParaRPr>
          </a:p>
          <a:p>
            <a:pPr>
              <a:lnSpc>
                <a:spcPts val="1440"/>
              </a:lnSpc>
            </a:pPr>
            <a:r>
              <a:rPr lang="ja-JP" altLang="en-US" sz="1050" b="1" dirty="0">
                <a:latin typeface="+mn-ea"/>
                <a:cs typeface="Meiryo UI" pitchFamily="50" charset="-128"/>
              </a:rPr>
              <a:t>⇒コロナ禍に</a:t>
            </a:r>
            <a:r>
              <a:rPr lang="ja-JP" altLang="en-US" sz="1050" b="1" dirty="0" smtClean="0">
                <a:latin typeface="+mn-ea"/>
                <a:cs typeface="Meiryo UI" pitchFamily="50" charset="-128"/>
              </a:rPr>
              <a:t>おいて、消費</a:t>
            </a:r>
            <a:r>
              <a:rPr lang="ja-JP" altLang="en-US" sz="1050" b="1" dirty="0">
                <a:latin typeface="+mn-ea"/>
                <a:cs typeface="Meiryo UI" pitchFamily="50" charset="-128"/>
              </a:rPr>
              <a:t>のサポーターによるミニ講座の実施回数が</a:t>
            </a:r>
            <a:r>
              <a:rPr lang="ja-JP" altLang="en-US" sz="1050" b="1" dirty="0" smtClean="0">
                <a:latin typeface="+mn-ea"/>
                <a:cs typeface="Meiryo UI" pitchFamily="50" charset="-128"/>
              </a:rPr>
              <a:t>減少した</a:t>
            </a:r>
            <a:r>
              <a:rPr lang="ja-JP" altLang="en-US" sz="1050" b="1" dirty="0">
                <a:latin typeface="+mn-ea"/>
                <a:cs typeface="Meiryo UI" pitchFamily="50" charset="-128"/>
              </a:rPr>
              <a:t>が、</a:t>
            </a:r>
            <a:r>
              <a:rPr lang="ja-JP" altLang="en-US" sz="1050" b="1" dirty="0" smtClean="0">
                <a:latin typeface="+mn-ea"/>
                <a:cs typeface="Meiryo UI" pitchFamily="50" charset="-128"/>
              </a:rPr>
              <a:t>昨年度から、回復傾向に。</a:t>
            </a:r>
            <a:r>
              <a:rPr lang="en-US" altLang="ja-JP" sz="1050" b="1" dirty="0" smtClean="0">
                <a:latin typeface="+mn-ea"/>
                <a:cs typeface="Meiryo UI" pitchFamily="50" charset="-128"/>
              </a:rPr>
              <a:t/>
            </a:r>
            <a:br>
              <a:rPr lang="en-US" altLang="ja-JP" sz="1050" b="1" dirty="0" smtClean="0">
                <a:latin typeface="+mn-ea"/>
                <a:cs typeface="Meiryo UI" pitchFamily="50" charset="-128"/>
              </a:rPr>
            </a:br>
            <a:r>
              <a:rPr lang="ja-JP" altLang="en-US" sz="1050" b="1" dirty="0" smtClean="0">
                <a:latin typeface="+mn-ea"/>
                <a:cs typeface="Meiryo UI" pitchFamily="50" charset="-128"/>
              </a:rPr>
              <a:t>　引き続き、消費</a:t>
            </a:r>
            <a:r>
              <a:rPr lang="ja-JP" altLang="en-US" sz="1050" b="1" dirty="0">
                <a:latin typeface="+mn-ea"/>
                <a:cs typeface="Meiryo UI" pitchFamily="50" charset="-128"/>
              </a:rPr>
              <a:t>の</a:t>
            </a:r>
            <a:r>
              <a:rPr lang="ja-JP" altLang="en-US" sz="1050" b="1" dirty="0" smtClean="0">
                <a:latin typeface="+mn-ea"/>
                <a:cs typeface="Meiryo UI" pitchFamily="50" charset="-128"/>
              </a:rPr>
              <a:t>サポーターの養成に努め、地域</a:t>
            </a:r>
            <a:r>
              <a:rPr lang="ja-JP" altLang="en-US" sz="1050" b="1" dirty="0">
                <a:latin typeface="+mn-ea"/>
                <a:cs typeface="Meiryo UI" pitchFamily="50" charset="-128"/>
              </a:rPr>
              <a:t>での見守り活動の一翼を</a:t>
            </a:r>
            <a:r>
              <a:rPr lang="ja-JP" altLang="en-US" sz="1050" b="1" dirty="0" smtClean="0">
                <a:latin typeface="+mn-ea"/>
                <a:cs typeface="Meiryo UI" pitchFamily="50" charset="-128"/>
              </a:rPr>
              <a:t>担う人材</a:t>
            </a:r>
            <a:r>
              <a:rPr lang="ja-JP" altLang="en-US" sz="1050" b="1" dirty="0">
                <a:latin typeface="+mn-ea"/>
                <a:cs typeface="Meiryo UI" pitchFamily="50" charset="-128"/>
              </a:rPr>
              <a:t>の育成を</a:t>
            </a:r>
            <a:r>
              <a:rPr lang="ja-JP" altLang="en-US" sz="1050" b="1" dirty="0" smtClean="0">
                <a:latin typeface="+mn-ea"/>
                <a:cs typeface="Meiryo UI" pitchFamily="50" charset="-128"/>
              </a:rPr>
              <a:t>めざしていく。</a:t>
            </a:r>
            <a:endParaRPr lang="en-US" altLang="ja-JP" sz="1050" b="1" dirty="0" smtClean="0">
              <a:latin typeface="+mn-ea"/>
              <a:cs typeface="Meiryo UI" pitchFamily="50" charset="-128"/>
            </a:endParaRPr>
          </a:p>
          <a:p>
            <a:pPr>
              <a:lnSpc>
                <a:spcPts val="1440"/>
              </a:lnSpc>
            </a:pPr>
            <a:r>
              <a:rPr lang="ja-JP" altLang="en-US" sz="1050" b="1" dirty="0" smtClean="0">
                <a:latin typeface="+mn-ea"/>
                <a:cs typeface="Meiryo UI" pitchFamily="50" charset="-128"/>
              </a:rPr>
              <a:t>　また、地域</a:t>
            </a:r>
            <a:r>
              <a:rPr lang="ja-JP" altLang="en-US" sz="1050" b="1" dirty="0">
                <a:latin typeface="+mn-ea"/>
                <a:cs typeface="Meiryo UI" pitchFamily="50" charset="-128"/>
              </a:rPr>
              <a:t>で</a:t>
            </a:r>
            <a:r>
              <a:rPr lang="ja-JP" altLang="en-US" sz="1050" b="1" dirty="0" smtClean="0">
                <a:latin typeface="+mn-ea"/>
                <a:cs typeface="Meiryo UI" pitchFamily="50" charset="-128"/>
              </a:rPr>
              <a:t>のサポーター活用</a:t>
            </a:r>
            <a:r>
              <a:rPr lang="ja-JP" altLang="en-US" sz="1050" b="1" dirty="0">
                <a:latin typeface="+mn-ea"/>
                <a:cs typeface="Meiryo UI" pitchFamily="50" charset="-128"/>
              </a:rPr>
              <a:t>が</a:t>
            </a:r>
            <a:r>
              <a:rPr lang="ja-JP" altLang="en-US" sz="1050" b="1" dirty="0" smtClean="0">
                <a:latin typeface="+mn-ea"/>
                <a:cs typeface="Meiryo UI" pitchFamily="50" charset="-128"/>
              </a:rPr>
              <a:t>限られている現状を踏まえ、</a:t>
            </a:r>
            <a:r>
              <a:rPr lang="ja-JP" altLang="en-US" sz="1050" b="1" dirty="0">
                <a:latin typeface="+mn-ea"/>
                <a:cs typeface="Meiryo UI" pitchFamily="50" charset="-128"/>
              </a:rPr>
              <a:t>今後</a:t>
            </a:r>
            <a:r>
              <a:rPr lang="ja-JP" altLang="en-US" sz="1050" b="1" dirty="0" smtClean="0">
                <a:latin typeface="+mn-ea"/>
                <a:cs typeface="Meiryo UI" pitchFamily="50" charset="-128"/>
              </a:rPr>
              <a:t>は消費者</a:t>
            </a:r>
            <a:r>
              <a:rPr lang="ja-JP" altLang="en-US" sz="1050" b="1" dirty="0">
                <a:latin typeface="+mn-ea"/>
                <a:cs typeface="Meiryo UI" pitchFamily="50" charset="-128"/>
              </a:rPr>
              <a:t>安全確保地域協議会設置市</a:t>
            </a:r>
            <a:r>
              <a:rPr lang="ja-JP" altLang="en-US" sz="1050" b="1" dirty="0" smtClean="0">
                <a:latin typeface="+mn-ea"/>
                <a:cs typeface="Meiryo UI" pitchFamily="50" charset="-128"/>
              </a:rPr>
              <a:t>や</a:t>
            </a:r>
            <a:r>
              <a:rPr lang="en-US" altLang="ja-JP" sz="1050" b="1" dirty="0" smtClean="0">
                <a:latin typeface="+mn-ea"/>
                <a:cs typeface="Meiryo UI" pitchFamily="50" charset="-128"/>
              </a:rPr>
              <a:t/>
            </a:r>
            <a:br>
              <a:rPr lang="en-US" altLang="ja-JP" sz="1050" b="1" dirty="0" smtClean="0">
                <a:latin typeface="+mn-ea"/>
                <a:cs typeface="Meiryo UI" pitchFamily="50" charset="-128"/>
              </a:rPr>
            </a:br>
            <a:r>
              <a:rPr lang="ja-JP" altLang="en-US" sz="1050" b="1" dirty="0" smtClean="0">
                <a:latin typeface="+mn-ea"/>
                <a:cs typeface="Meiryo UI" pitchFamily="50" charset="-128"/>
              </a:rPr>
              <a:t>　検討</a:t>
            </a:r>
            <a:r>
              <a:rPr lang="ja-JP" altLang="en-US" sz="1050" b="1" dirty="0">
                <a:latin typeface="+mn-ea"/>
                <a:cs typeface="Meiryo UI" pitchFamily="50" charset="-128"/>
              </a:rPr>
              <a:t>　</a:t>
            </a:r>
            <a:r>
              <a:rPr lang="ja-JP" altLang="en-US" sz="1050" b="1" dirty="0" smtClean="0">
                <a:latin typeface="+mn-ea"/>
                <a:cs typeface="Meiryo UI" pitchFamily="50" charset="-128"/>
              </a:rPr>
              <a:t>市に向けて個別の働きかけを行うなど、サポーター活用に向けた取組を強化する。</a:t>
            </a:r>
            <a:endParaRPr lang="en-US" altLang="ja-JP" sz="1050" b="1" dirty="0" smtClean="0">
              <a:latin typeface="+mn-ea"/>
              <a:cs typeface="Meiryo UI" pitchFamily="50" charset="-128"/>
            </a:endParaRPr>
          </a:p>
          <a:p>
            <a:pPr>
              <a:lnSpc>
                <a:spcPts val="1440"/>
              </a:lnSpc>
            </a:pPr>
            <a:endParaRPr lang="en-US" altLang="ja-JP" sz="1050" b="1" dirty="0" smtClean="0">
              <a:latin typeface="+mn-ea"/>
              <a:cs typeface="Meiryo UI" pitchFamily="50" charset="-128"/>
            </a:endParaRPr>
          </a:p>
          <a:p>
            <a:pPr>
              <a:lnSpc>
                <a:spcPts val="1440"/>
              </a:lnSpc>
              <a:spcBef>
                <a:spcPts val="800"/>
              </a:spcBef>
            </a:pPr>
            <a:r>
              <a:rPr lang="ja-JP" altLang="en-US" sz="1100" dirty="0" smtClean="0">
                <a:latin typeface="+mn-ea"/>
                <a:cs typeface="Meiryo UI" pitchFamily="50" charset="-128"/>
              </a:rPr>
              <a:t>③ </a:t>
            </a:r>
            <a:r>
              <a:rPr lang="ja-JP" altLang="en-US" sz="1100" dirty="0">
                <a:latin typeface="+mn-ea"/>
                <a:cs typeface="Meiryo UI" pitchFamily="50" charset="-128"/>
              </a:rPr>
              <a:t>警察との連携による高齢者等を狙い撃ちにする特殊詐欺被害や消費者被害の防止</a:t>
            </a: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smtClean="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050" dirty="0" smtClean="0">
              <a:latin typeface="+mn-ea"/>
              <a:cs typeface="Meiryo UI" pitchFamily="50" charset="-128"/>
            </a:endParaRPr>
          </a:p>
          <a:p>
            <a:pPr>
              <a:lnSpc>
                <a:spcPts val="1440"/>
              </a:lnSpc>
            </a:pPr>
            <a:r>
              <a:rPr lang="ja-JP" altLang="en-US" sz="1050" b="1" dirty="0" smtClean="0">
                <a:latin typeface="+mn-ea"/>
                <a:cs typeface="Meiryo UI" pitchFamily="50" charset="-128"/>
              </a:rPr>
              <a:t>⇒ハンドブックやポスターの配付にあたっては、協力いただける企業</a:t>
            </a:r>
            <a:r>
              <a:rPr lang="ja-JP" altLang="en-US" sz="1050" b="1" dirty="0">
                <a:latin typeface="+mn-ea"/>
                <a:cs typeface="Meiryo UI" pitchFamily="50" charset="-128"/>
              </a:rPr>
              <a:t>を広げる</a:t>
            </a:r>
            <a:r>
              <a:rPr lang="ja-JP" altLang="en-US" sz="1050" b="1" dirty="0" smtClean="0">
                <a:latin typeface="+mn-ea"/>
                <a:cs typeface="Meiryo UI" pitchFamily="50" charset="-128"/>
              </a:rPr>
              <a:t>など、今後</a:t>
            </a:r>
            <a:r>
              <a:rPr lang="ja-JP" altLang="en-US" sz="1050" b="1" dirty="0">
                <a:latin typeface="+mn-ea"/>
                <a:cs typeface="Meiryo UI" pitchFamily="50" charset="-128"/>
              </a:rPr>
              <a:t>とも</a:t>
            </a:r>
            <a:r>
              <a:rPr lang="ja-JP" altLang="en-US" sz="1050" b="1" dirty="0" smtClean="0">
                <a:latin typeface="+mn-ea"/>
                <a:cs typeface="Meiryo UI" pitchFamily="50" charset="-128"/>
              </a:rPr>
              <a:t>継続した取組を行う。</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また、消費のサポーターを有効に活用していくため、</a:t>
            </a:r>
            <a:r>
              <a:rPr lang="ja-JP" altLang="en-US" sz="1050" b="1" dirty="0">
                <a:latin typeface="+mn-ea"/>
                <a:cs typeface="Meiryo UI" pitchFamily="50" charset="-128"/>
              </a:rPr>
              <a:t>引き続き、府警</a:t>
            </a:r>
            <a:r>
              <a:rPr lang="ja-JP" altLang="en-US" sz="1050" b="1" dirty="0" smtClean="0">
                <a:latin typeface="+mn-ea"/>
                <a:cs typeface="Meiryo UI" pitchFamily="50" charset="-128"/>
              </a:rPr>
              <a:t>本部と連携を図って</a:t>
            </a:r>
            <a:r>
              <a:rPr lang="ja-JP" altLang="en-US" sz="1050" b="1" dirty="0">
                <a:latin typeface="+mn-ea"/>
                <a:cs typeface="Meiryo UI" pitchFamily="50" charset="-128"/>
              </a:rPr>
              <a:t>い</a:t>
            </a:r>
            <a:r>
              <a:rPr lang="ja-JP" altLang="en-US" sz="1050" b="1" dirty="0" smtClean="0">
                <a:latin typeface="+mn-ea"/>
                <a:cs typeface="Meiryo UI" pitchFamily="50" charset="-128"/>
              </a:rPr>
              <a:t>く。</a:t>
            </a:r>
            <a:endParaRPr lang="en-US" altLang="ja-JP" sz="1050" b="1" dirty="0" smtClean="0">
              <a:latin typeface="+mn-ea"/>
              <a:cs typeface="Meiryo UI" pitchFamily="50" charset="-128"/>
            </a:endParaRPr>
          </a:p>
          <a:p>
            <a:pPr>
              <a:lnSpc>
                <a:spcPts val="1440"/>
              </a:lnSpc>
            </a:pPr>
            <a:endParaRPr lang="ja-JP" altLang="en-US" sz="1050" b="1" dirty="0">
              <a:latin typeface="+mn-ea"/>
              <a:cs typeface="Meiryo UI" pitchFamily="50" charset="-128"/>
            </a:endParaRPr>
          </a:p>
          <a:p>
            <a:pPr>
              <a:lnSpc>
                <a:spcPts val="1440"/>
              </a:lnSpc>
              <a:spcBef>
                <a:spcPts val="800"/>
              </a:spcBef>
            </a:pPr>
            <a:r>
              <a:rPr lang="ja-JP" altLang="en-US" sz="1100" dirty="0" smtClean="0">
                <a:latin typeface="+mn-ea"/>
                <a:cs typeface="Meiryo UI" pitchFamily="50" charset="-128"/>
              </a:rPr>
              <a:t>② </a:t>
            </a:r>
            <a:r>
              <a:rPr lang="ja-JP" altLang="en-US" sz="1100" dirty="0">
                <a:latin typeface="+mn-ea"/>
                <a:cs typeface="Meiryo UI" pitchFamily="50" charset="-128"/>
              </a:rPr>
              <a:t>弁護士等の専門家との連携による見守りネットワークづくりに向けた環境整備</a:t>
            </a:r>
            <a:endParaRPr lang="en-US" altLang="ja-JP" sz="1100" dirty="0">
              <a:latin typeface="+mn-ea"/>
              <a:cs typeface="Meiryo UI" pitchFamily="50" charset="-128"/>
            </a:endParaRPr>
          </a:p>
          <a:p>
            <a:pPr>
              <a:lnSpc>
                <a:spcPts val="1440"/>
              </a:lnSpc>
            </a:pPr>
            <a:r>
              <a:rPr lang="ja-JP" altLang="en-US" sz="1100" dirty="0" smtClean="0">
                <a:latin typeface="+mn-ea"/>
                <a:cs typeface="Meiryo UI" pitchFamily="50" charset="-128"/>
              </a:rPr>
              <a:t>④ </a:t>
            </a:r>
            <a:r>
              <a:rPr lang="ja-JP" altLang="en-US" sz="1100" dirty="0">
                <a:latin typeface="+mn-ea"/>
                <a:cs typeface="Meiryo UI" pitchFamily="50" charset="-128"/>
              </a:rPr>
              <a:t>消費者安全確保地域協議会等の効果的運営に向けた研修等での好事例の情報交換機会の設定</a:t>
            </a:r>
            <a:endParaRPr lang="en-US" altLang="ja-JP" sz="1100" dirty="0">
              <a:latin typeface="+mn-ea"/>
              <a:cs typeface="Meiryo UI" pitchFamily="50" charset="-128"/>
            </a:endParaRPr>
          </a:p>
          <a:p>
            <a:pPr>
              <a:lnSpc>
                <a:spcPts val="1440"/>
              </a:lnSpc>
            </a:pPr>
            <a:endParaRPr lang="ja-JP" altLang="en-US"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050" dirty="0" smtClean="0">
              <a:latin typeface="+mn-ea"/>
              <a:cs typeface="Meiryo UI" pitchFamily="50" charset="-128"/>
            </a:endParaRPr>
          </a:p>
          <a:p>
            <a:pPr>
              <a:lnSpc>
                <a:spcPts val="1440"/>
              </a:lnSpc>
            </a:pPr>
            <a:endParaRPr lang="en-US" altLang="ja-JP" sz="1050" dirty="0">
              <a:latin typeface="+mn-ea"/>
              <a:cs typeface="Meiryo UI" pitchFamily="50" charset="-128"/>
            </a:endParaRPr>
          </a:p>
          <a:p>
            <a:pPr>
              <a:lnSpc>
                <a:spcPts val="1440"/>
              </a:lnSpc>
            </a:pPr>
            <a:r>
              <a:rPr lang="ja-JP" altLang="en-US" sz="1050" b="1" dirty="0" smtClean="0">
                <a:latin typeface="+mn-ea"/>
                <a:cs typeface="Meiryo UI" pitchFamily="50" charset="-128"/>
              </a:rPr>
              <a:t>⇒引き続き、市町村職員向けの説明会等を実施するとともに、市町村消費者行政担当を対象に実施したアンケート</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調査</a:t>
            </a:r>
            <a:r>
              <a:rPr lang="ja-JP" altLang="en-US" sz="1050" b="1" dirty="0">
                <a:latin typeface="+mn-ea"/>
                <a:cs typeface="Meiryo UI" pitchFamily="50" charset="-128"/>
              </a:rPr>
              <a:t>等で把握した内容をもと</a:t>
            </a:r>
            <a:r>
              <a:rPr lang="ja-JP" altLang="en-US" sz="1050" b="1" dirty="0" smtClean="0">
                <a:latin typeface="+mn-ea"/>
                <a:cs typeface="Meiryo UI" pitchFamily="50" charset="-128"/>
              </a:rPr>
              <a:t>に未設置</a:t>
            </a:r>
            <a:r>
              <a:rPr lang="ja-JP" altLang="en-US" sz="1050" b="1" dirty="0">
                <a:latin typeface="+mn-ea"/>
                <a:cs typeface="Meiryo UI" pitchFamily="50" charset="-128"/>
              </a:rPr>
              <a:t>市に対して個別のヒアリング等を行い、より具体的なサポート</a:t>
            </a:r>
            <a:r>
              <a:rPr lang="ja-JP" altLang="en-US" sz="1050" b="1" dirty="0" smtClean="0">
                <a:latin typeface="+mn-ea"/>
                <a:cs typeface="Meiryo UI" pitchFamily="50" charset="-128"/>
              </a:rPr>
              <a:t>を行っていく。</a:t>
            </a:r>
            <a:endParaRPr lang="en-US" altLang="ja-JP" sz="1050" b="1" dirty="0" smtClean="0">
              <a:latin typeface="+mn-ea"/>
              <a:cs typeface="Meiryo UI" pitchFamily="50" charset="-128"/>
            </a:endParaRPr>
          </a:p>
          <a:p>
            <a:pPr>
              <a:lnSpc>
                <a:spcPts val="1440"/>
              </a:lnSpc>
            </a:pPr>
            <a:endParaRPr lang="en-US" altLang="ja-JP" sz="1050" b="1" dirty="0">
              <a:latin typeface="+mn-ea"/>
              <a:cs typeface="Meiryo UI" pitchFamily="50" charset="-128"/>
            </a:endParaRPr>
          </a:p>
          <a:p>
            <a:pPr>
              <a:lnSpc>
                <a:spcPts val="1440"/>
              </a:lnSpc>
            </a:pPr>
            <a:r>
              <a:rPr lang="en-US" altLang="ja-JP" sz="1100" b="1" dirty="0" smtClean="0">
                <a:latin typeface="+mn-ea"/>
                <a:cs typeface="Meiryo UI" pitchFamily="50" charset="-128"/>
              </a:rPr>
              <a:t>【</a:t>
            </a:r>
            <a:r>
              <a:rPr lang="ja-JP" altLang="en-US" sz="1100" b="1" dirty="0" smtClean="0">
                <a:latin typeface="+mn-ea"/>
                <a:cs typeface="Meiryo UI" pitchFamily="50" charset="-128"/>
              </a:rPr>
              <a:t>参考</a:t>
            </a:r>
            <a:r>
              <a:rPr lang="ja-JP" altLang="en-US" sz="1100" b="1" dirty="0">
                <a:latin typeface="+mn-ea"/>
                <a:cs typeface="Meiryo UI" pitchFamily="50" charset="-128"/>
              </a:rPr>
              <a:t>指標</a:t>
            </a:r>
            <a:r>
              <a:rPr lang="en-US" altLang="ja-JP" sz="1100" b="1" dirty="0" smtClean="0">
                <a:latin typeface="+mn-ea"/>
                <a:cs typeface="Meiryo UI" pitchFamily="50" charset="-128"/>
              </a:rPr>
              <a:t>】</a:t>
            </a:r>
            <a:r>
              <a:rPr lang="ja-JP" altLang="en-US" sz="1100" b="1" dirty="0" smtClean="0">
                <a:latin typeface="+mn-ea"/>
                <a:cs typeface="Meiryo UI" pitchFamily="50" charset="-128"/>
              </a:rPr>
              <a:t>　市町村</a:t>
            </a:r>
            <a:r>
              <a:rPr lang="ja-JP" altLang="en-US" sz="1100" b="1" dirty="0">
                <a:latin typeface="+mn-ea"/>
                <a:cs typeface="Meiryo UI" pitchFamily="50" charset="-128"/>
              </a:rPr>
              <a:t>における消費者安全確保地域協議会等見守りネットワークの設置の比率</a:t>
            </a:r>
            <a:endParaRPr lang="ja-JP" altLang="en-US" sz="1100" b="1" dirty="0">
              <a:solidFill>
                <a:srgbClr val="FF0000"/>
              </a:solidFill>
              <a:latin typeface="+mn-ea"/>
              <a:cs typeface="Meiryo UI" pitchFamily="50" charset="-128"/>
            </a:endParaRPr>
          </a:p>
          <a:p>
            <a:pPr>
              <a:lnSpc>
                <a:spcPts val="1440"/>
              </a:lnSpc>
            </a:pPr>
            <a:endParaRPr lang="en-US" altLang="ja-JP" sz="1100" dirty="0">
              <a:latin typeface="HGS創英角ﾎﾟｯﾌﾟ体" panose="040B0A00000000000000" pitchFamily="50" charset="-128"/>
              <a:ea typeface="HGS創英角ﾎﾟｯﾌﾟ体" panose="040B0A00000000000000" pitchFamily="50" charset="-128"/>
              <a:cs typeface="Meiryo UI" pitchFamily="50" charset="-128"/>
            </a:endParaRPr>
          </a:p>
          <a:p>
            <a:pPr>
              <a:lnSpc>
                <a:spcPts val="1440"/>
              </a:lnSpc>
            </a:pPr>
            <a:endParaRPr lang="en-US" altLang="ja-JP" sz="1100" dirty="0">
              <a:latin typeface="HGS創英角ﾎﾟｯﾌﾟ体" panose="040B0A00000000000000" pitchFamily="50" charset="-128"/>
              <a:ea typeface="HGS創英角ﾎﾟｯﾌﾟ体" panose="040B0A00000000000000" pitchFamily="50" charset="-128"/>
              <a:cs typeface="Meiryo UI" pitchFamily="50" charset="-128"/>
            </a:endParaRPr>
          </a:p>
          <a:p>
            <a:pPr>
              <a:lnSpc>
                <a:spcPts val="1440"/>
              </a:lnSpc>
            </a:pPr>
            <a:endParaRPr lang="en-US" altLang="ja-JP" sz="1100" dirty="0">
              <a:latin typeface="HGS創英角ﾎﾟｯﾌﾟ体" panose="040B0A00000000000000" pitchFamily="50" charset="-128"/>
              <a:ea typeface="HGS創英角ﾎﾟｯﾌﾟ体" panose="040B0A00000000000000" pitchFamily="50" charset="-128"/>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963621367"/>
              </p:ext>
            </p:extLst>
          </p:nvPr>
        </p:nvGraphicFramePr>
        <p:xfrm>
          <a:off x="7246958" y="2034009"/>
          <a:ext cx="6009604" cy="891540"/>
        </p:xfrm>
        <a:graphic>
          <a:graphicData uri="http://schemas.openxmlformats.org/drawingml/2006/table">
            <a:tbl>
              <a:tblPr firstRow="1" bandRow="1">
                <a:tableStyleId>{BC89EF96-8CEA-46FF-86C4-4CE0E7609802}</a:tableStyleId>
              </a:tblPr>
              <a:tblGrid>
                <a:gridCol w="6009604">
                  <a:extLst>
                    <a:ext uri="{9D8B030D-6E8A-4147-A177-3AD203B41FA5}">
                      <a16:colId xmlns:a16="http://schemas.microsoft.com/office/drawing/2014/main" val="1359797845"/>
                    </a:ext>
                  </a:extLst>
                </a:gridCol>
              </a:tblGrid>
              <a:tr h="762970">
                <a:tc>
                  <a:txBody>
                    <a:bodyPr/>
                    <a:lstStyle/>
                    <a:p>
                      <a:r>
                        <a:rPr kumimoji="1" lang="en-US" altLang="ja-JP" sz="1050" b="0" dirty="0" smtClean="0"/>
                        <a:t>【</a:t>
                      </a:r>
                      <a:r>
                        <a:rPr kumimoji="1" lang="ja-JP" altLang="en-US" sz="1050" b="0" dirty="0" smtClean="0"/>
                        <a:t>これまでの取組</a:t>
                      </a:r>
                      <a:r>
                        <a:rPr kumimoji="1" lang="en-US" altLang="ja-JP" sz="1050" b="0" dirty="0" smtClean="0"/>
                        <a:t>】</a:t>
                      </a:r>
                    </a:p>
                    <a:p>
                      <a:r>
                        <a:rPr kumimoji="1" lang="ja-JP" altLang="en-US" sz="1050" b="0" dirty="0" smtClean="0"/>
                        <a:t>・消費のサポーター養成・更新講座を実施</a:t>
                      </a:r>
                      <a:r>
                        <a:rPr kumimoji="1" lang="ja-JP" altLang="en-US" sz="1050" b="0" dirty="0" smtClean="0">
                          <a:solidFill>
                            <a:schemeClr val="tx1"/>
                          </a:solidFill>
                        </a:rPr>
                        <a:t>（Ｒ５年度当初の登録者数：</a:t>
                      </a:r>
                      <a:r>
                        <a:rPr kumimoji="1" lang="en-US" altLang="ja-JP" sz="1050" b="0" dirty="0" smtClean="0">
                          <a:solidFill>
                            <a:schemeClr val="tx1"/>
                          </a:solidFill>
                        </a:rPr>
                        <a:t>145</a:t>
                      </a:r>
                      <a:r>
                        <a:rPr kumimoji="1" lang="ja-JP" altLang="en-US" sz="1050" b="0" dirty="0" smtClean="0">
                          <a:solidFill>
                            <a:schemeClr val="tx1"/>
                          </a:solidFill>
                        </a:rPr>
                        <a:t>名）</a:t>
                      </a:r>
                      <a:endParaRPr kumimoji="1" lang="en-US" altLang="ja-JP" sz="1050" b="0" dirty="0" smtClean="0">
                        <a:solidFill>
                          <a:schemeClr val="tx1"/>
                        </a:solidFill>
                      </a:endParaRPr>
                    </a:p>
                    <a:p>
                      <a:r>
                        <a:rPr kumimoji="1" lang="ja-JP" altLang="en-US" sz="1050" b="0" dirty="0" smtClean="0"/>
                        <a:t>・高齢者施策を分かりやすく表示した「シニア向け消費生活情報サイト」を開設（Ｒ４年度）</a:t>
                      </a:r>
                      <a:r>
                        <a:rPr kumimoji="1" lang="en-US" altLang="ja-JP" sz="1050" b="0" dirty="0" smtClean="0"/>
                        <a:t/>
                      </a:r>
                      <a:br>
                        <a:rPr kumimoji="1" lang="en-US" altLang="ja-JP" sz="1050" b="0" dirty="0" smtClean="0"/>
                      </a:br>
                      <a:r>
                        <a:rPr kumimoji="1" lang="ja-JP" altLang="en-US" sz="1050" b="0" dirty="0" smtClean="0"/>
                        <a:t>・地域における消費者教育が推進されるよう、消費のサポーターを養成</a:t>
                      </a:r>
                      <a:endParaRPr kumimoji="1" lang="en-US" altLang="ja-JP" sz="1050" b="0" dirty="0" smtClean="0"/>
                    </a:p>
                    <a:p>
                      <a:r>
                        <a:rPr kumimoji="1" lang="ja-JP" altLang="en-US" sz="1050" b="0" dirty="0" smtClean="0"/>
                        <a:t>・オンライン講座にも対応できるよう新たな研修を実施</a:t>
                      </a:r>
                      <a:endParaRPr kumimoji="1" lang="ja-JP" altLang="en-US" sz="1050" b="0" dirty="0"/>
                    </a:p>
                  </a:txBody>
                  <a:tcPr marL="72000" marR="72000">
                    <a:solidFill>
                      <a:schemeClr val="bg1"/>
                    </a:solidFill>
                  </a:tcPr>
                </a:tc>
                <a:extLst>
                  <a:ext uri="{0D108BD9-81ED-4DB2-BD59-A6C34878D82A}">
                    <a16:rowId xmlns:a16="http://schemas.microsoft.com/office/drawing/2014/main" val="3538099697"/>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2867063199"/>
              </p:ext>
            </p:extLst>
          </p:nvPr>
        </p:nvGraphicFramePr>
        <p:xfrm>
          <a:off x="7245444" y="4250580"/>
          <a:ext cx="5989241" cy="731520"/>
        </p:xfrm>
        <a:graphic>
          <a:graphicData uri="http://schemas.openxmlformats.org/drawingml/2006/table">
            <a:tbl>
              <a:tblPr firstRow="1" bandRow="1">
                <a:tableStyleId>{BC89EF96-8CEA-46FF-86C4-4CE0E7609802}</a:tableStyleId>
              </a:tblPr>
              <a:tblGrid>
                <a:gridCol w="5989241">
                  <a:extLst>
                    <a:ext uri="{9D8B030D-6E8A-4147-A177-3AD203B41FA5}">
                      <a16:colId xmlns:a16="http://schemas.microsoft.com/office/drawing/2014/main" val="1359797845"/>
                    </a:ext>
                  </a:extLst>
                </a:gridCol>
              </a:tblGrid>
              <a:tr h="561584">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en-US" altLang="ja-JP" sz="1050" b="0" dirty="0" smtClean="0"/>
                        <a:t>【</a:t>
                      </a:r>
                      <a:r>
                        <a:rPr kumimoji="1" lang="ja-JP" altLang="en-US" sz="1050" b="0" dirty="0" smtClean="0"/>
                        <a:t>これまでの取組</a:t>
                      </a:r>
                      <a:r>
                        <a:rPr kumimoji="1" lang="en-US" altLang="ja-JP" sz="1050" b="0" dirty="0" smtClean="0"/>
                        <a:t>】</a:t>
                      </a:r>
                      <a:endParaRPr kumimoji="1" lang="ja-JP" altLang="en-US"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・消費のサポーターと防犯教室等（警察本部所管）との連携による啓発活動の実施</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・府警本部等と連携し、見守り者向けハンドブックや啓発ポスターを作成。従業員等に活用してもらえるよ</a:t>
                      </a:r>
                      <a:endParaRPr kumimoji="1" lang="en-US" altLang="ja-JP"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　</a:t>
                      </a:r>
                      <a:r>
                        <a:rPr kumimoji="1" lang="ja-JP" altLang="en-US" sz="1050" b="0" dirty="0" err="1" smtClean="0"/>
                        <a:t>う</a:t>
                      </a:r>
                      <a:r>
                        <a:rPr kumimoji="1" lang="ja-JP" altLang="en-US" sz="1050" b="0" dirty="0" smtClean="0"/>
                        <a:t>府内のコンビニエンスストアやスーパーマーケット、生命保険会社、宅配事業者等へ配付</a:t>
                      </a:r>
                    </a:p>
                  </a:txBody>
                  <a:tcPr marL="72000" marR="72000">
                    <a:solidFill>
                      <a:schemeClr val="bg1"/>
                    </a:solidFill>
                  </a:tcPr>
                </a:tc>
                <a:extLst>
                  <a:ext uri="{0D108BD9-81ED-4DB2-BD59-A6C34878D82A}">
                    <a16:rowId xmlns:a16="http://schemas.microsoft.com/office/drawing/2014/main" val="3538099697"/>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756879298"/>
              </p:ext>
            </p:extLst>
          </p:nvPr>
        </p:nvGraphicFramePr>
        <p:xfrm>
          <a:off x="7245444" y="6111021"/>
          <a:ext cx="5989241" cy="891540"/>
        </p:xfrm>
        <a:graphic>
          <a:graphicData uri="http://schemas.openxmlformats.org/drawingml/2006/table">
            <a:tbl>
              <a:tblPr firstRow="1" bandRow="1">
                <a:tableStyleId>{BC89EF96-8CEA-46FF-86C4-4CE0E7609802}</a:tableStyleId>
              </a:tblPr>
              <a:tblGrid>
                <a:gridCol w="5989241">
                  <a:extLst>
                    <a:ext uri="{9D8B030D-6E8A-4147-A177-3AD203B41FA5}">
                      <a16:colId xmlns:a16="http://schemas.microsoft.com/office/drawing/2014/main" val="1359797845"/>
                    </a:ext>
                  </a:extLst>
                </a:gridCol>
              </a:tblGrid>
              <a:tr h="801263">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en-US" altLang="ja-JP" sz="1050" b="0" dirty="0" smtClean="0"/>
                        <a:t>【</a:t>
                      </a:r>
                      <a:r>
                        <a:rPr kumimoji="1" lang="ja-JP" altLang="en-US" sz="1050" b="0" dirty="0" smtClean="0"/>
                        <a:t>これまでの取組</a:t>
                      </a:r>
                      <a:r>
                        <a:rPr kumimoji="1" lang="en-US" altLang="ja-JP" sz="1050" b="0" dirty="0" smtClean="0"/>
                        <a:t>】</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・消費者庁職員</a:t>
                      </a:r>
                      <a:r>
                        <a:rPr kumimoji="1" lang="ja-JP" altLang="en-US" sz="1050" b="0" dirty="0" smtClean="0">
                          <a:solidFill>
                            <a:schemeClr val="tx1"/>
                          </a:solidFill>
                        </a:rPr>
                        <a:t>等</a:t>
                      </a:r>
                      <a:r>
                        <a:rPr kumimoji="1" lang="ja-JP" altLang="en-US" sz="1050" b="0" dirty="0" smtClean="0"/>
                        <a:t>の講演による市町村消費者行政担当職員向けの研修会を毎年実施し、協議会設置の　</a:t>
                      </a:r>
                      <a:endParaRPr kumimoji="1" lang="en-US" altLang="ja-JP"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　意義や重要性の説明、既設置市の事例紹介等を実施</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・大阪弁護士会等の協力のもと、市町村福祉部局担当職員等を含めた研修会を実施</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・大阪弁護士会主催の「地域で防</a:t>
                      </a:r>
                      <a:r>
                        <a:rPr kumimoji="1" lang="ja-JP" altLang="en-US" sz="1050" b="0" dirty="0" err="1" smtClean="0"/>
                        <a:t>ごう</a:t>
                      </a:r>
                      <a:r>
                        <a:rPr kumimoji="1" lang="ja-JP" altLang="en-US" sz="1050" b="0" dirty="0" smtClean="0"/>
                        <a:t>消費者被害大阪交流会」や意見交換会に参加</a:t>
                      </a:r>
                      <a:endParaRPr kumimoji="1" lang="en-US" altLang="ja-JP" sz="1050" b="0" dirty="0" smtClean="0"/>
                    </a:p>
                  </a:txBody>
                  <a:tcPr marL="72000" marR="72000">
                    <a:solidFill>
                      <a:schemeClr val="bg1"/>
                    </a:solidFill>
                  </a:tcPr>
                </a:tc>
                <a:extLst>
                  <a:ext uri="{0D108BD9-81ED-4DB2-BD59-A6C34878D82A}">
                    <a16:rowId xmlns:a16="http://schemas.microsoft.com/office/drawing/2014/main" val="3538099697"/>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4032685825"/>
              </p:ext>
            </p:extLst>
          </p:nvPr>
        </p:nvGraphicFramePr>
        <p:xfrm>
          <a:off x="7859643" y="7896640"/>
          <a:ext cx="4763872" cy="1883277"/>
        </p:xfrm>
        <a:graphic>
          <a:graphicData uri="http://schemas.openxmlformats.org/drawingml/2006/table">
            <a:tbl>
              <a:tblPr firstRow="1" bandRow="1">
                <a:tableStyleId>{5C22544A-7EE6-4342-B048-85BDC9FD1C3A}</a:tableStyleId>
              </a:tblPr>
              <a:tblGrid>
                <a:gridCol w="1147430">
                  <a:extLst>
                    <a:ext uri="{9D8B030D-6E8A-4147-A177-3AD203B41FA5}">
                      <a16:colId xmlns:a16="http://schemas.microsoft.com/office/drawing/2014/main" val="1750211785"/>
                    </a:ext>
                  </a:extLst>
                </a:gridCol>
                <a:gridCol w="2502319">
                  <a:extLst>
                    <a:ext uri="{9D8B030D-6E8A-4147-A177-3AD203B41FA5}">
                      <a16:colId xmlns:a16="http://schemas.microsoft.com/office/drawing/2014/main" val="2693847060"/>
                    </a:ext>
                  </a:extLst>
                </a:gridCol>
                <a:gridCol w="1114123">
                  <a:extLst>
                    <a:ext uri="{9D8B030D-6E8A-4147-A177-3AD203B41FA5}">
                      <a16:colId xmlns:a16="http://schemas.microsoft.com/office/drawing/2014/main" val="646493777"/>
                    </a:ext>
                  </a:extLst>
                </a:gridCol>
              </a:tblGrid>
              <a:tr h="248028">
                <a:tc>
                  <a:txBody>
                    <a:bodyPr/>
                    <a:lstStyle/>
                    <a:p>
                      <a:pPr algn="ctr">
                        <a:lnSpc>
                          <a:spcPts val="960"/>
                        </a:lnSpc>
                      </a:pPr>
                      <a:r>
                        <a:rPr kumimoji="1" lang="ja-JP" altLang="en-US" sz="900" dirty="0"/>
                        <a:t>年度</a:t>
                      </a:r>
                    </a:p>
                  </a:txBody>
                  <a:tcPr/>
                </a:tc>
                <a:tc>
                  <a:txBody>
                    <a:bodyPr/>
                    <a:lstStyle/>
                    <a:p>
                      <a:pPr algn="ctr">
                        <a:lnSpc>
                          <a:spcPts val="960"/>
                        </a:lnSpc>
                      </a:pPr>
                      <a:r>
                        <a:rPr kumimoji="1" lang="ja-JP" altLang="en-US" sz="900" dirty="0"/>
                        <a:t>　　　設置市　　　　　　　　　　　</a:t>
                      </a:r>
                      <a:r>
                        <a:rPr kumimoji="1" lang="ja-JP" altLang="en-US" sz="900" dirty="0" smtClean="0"/>
                        <a:t>（</a:t>
                      </a:r>
                      <a:r>
                        <a:rPr kumimoji="1" lang="ja-JP" altLang="en-US" sz="900" dirty="0"/>
                        <a:t>累計）</a:t>
                      </a:r>
                    </a:p>
                  </a:txBody>
                  <a:tcPr/>
                </a:tc>
                <a:tc>
                  <a:txBody>
                    <a:bodyPr/>
                    <a:lstStyle/>
                    <a:p>
                      <a:pPr algn="ctr">
                        <a:lnSpc>
                          <a:spcPts val="960"/>
                        </a:lnSpc>
                      </a:pPr>
                      <a:r>
                        <a:rPr kumimoji="1" lang="ja-JP" altLang="en-US" sz="900" dirty="0"/>
                        <a:t>比率</a:t>
                      </a:r>
                    </a:p>
                  </a:txBody>
                  <a:tcPr/>
                </a:tc>
                <a:extLst>
                  <a:ext uri="{0D108BD9-81ED-4DB2-BD59-A6C34878D82A}">
                    <a16:rowId xmlns:a16="http://schemas.microsoft.com/office/drawing/2014/main" val="595394728"/>
                  </a:ext>
                </a:extLst>
              </a:tr>
              <a:tr h="233607">
                <a:tc>
                  <a:txBody>
                    <a:bodyPr/>
                    <a:lstStyle/>
                    <a:p>
                      <a:pPr algn="ctr">
                        <a:lnSpc>
                          <a:spcPts val="900"/>
                        </a:lnSpc>
                      </a:pPr>
                      <a:r>
                        <a:rPr kumimoji="1" lang="en-US" altLang="ja-JP" sz="900" dirty="0">
                          <a:solidFill>
                            <a:schemeClr val="tx1"/>
                          </a:solidFill>
                        </a:rPr>
                        <a:t>H</a:t>
                      </a:r>
                      <a:r>
                        <a:rPr kumimoji="1" lang="ja-JP" altLang="en-US" sz="900" dirty="0">
                          <a:solidFill>
                            <a:schemeClr val="tx1"/>
                          </a:solidFill>
                        </a:rPr>
                        <a:t>２８</a:t>
                      </a:r>
                    </a:p>
                  </a:txBody>
                  <a:tcPr/>
                </a:tc>
                <a:tc>
                  <a:txBody>
                    <a:bodyPr/>
                    <a:lstStyle/>
                    <a:p>
                      <a:pPr>
                        <a:lnSpc>
                          <a:spcPts val="900"/>
                        </a:lnSpc>
                      </a:pPr>
                      <a:r>
                        <a:rPr kumimoji="1" lang="ja-JP" altLang="en-US" sz="900" dirty="0"/>
                        <a:t>八尾市、和泉市、交野市　　　</a:t>
                      </a:r>
                      <a:r>
                        <a:rPr kumimoji="1" lang="ja-JP" altLang="en-US" sz="900" dirty="0" smtClean="0"/>
                        <a:t>　　</a:t>
                      </a:r>
                      <a:r>
                        <a:rPr kumimoji="1" lang="ja-JP" altLang="en-US" sz="900" dirty="0"/>
                        <a:t>　</a:t>
                      </a:r>
                      <a:r>
                        <a:rPr kumimoji="1" lang="ja-JP" altLang="en-US" sz="900" dirty="0" smtClean="0"/>
                        <a:t>　（</a:t>
                      </a:r>
                      <a:r>
                        <a:rPr kumimoji="1" lang="ja-JP" altLang="en-US" sz="900" dirty="0"/>
                        <a:t>３市）</a:t>
                      </a:r>
                    </a:p>
                  </a:txBody>
                  <a:tcPr/>
                </a:tc>
                <a:tc>
                  <a:txBody>
                    <a:bodyPr/>
                    <a:lstStyle/>
                    <a:p>
                      <a:pPr algn="ctr">
                        <a:lnSpc>
                          <a:spcPts val="900"/>
                        </a:lnSpc>
                      </a:pPr>
                      <a:r>
                        <a:rPr kumimoji="1" lang="ja-JP" altLang="en-US" sz="900" dirty="0"/>
                        <a:t>   ７．０％</a:t>
                      </a:r>
                    </a:p>
                  </a:txBody>
                  <a:tcPr/>
                </a:tc>
                <a:extLst>
                  <a:ext uri="{0D108BD9-81ED-4DB2-BD59-A6C34878D82A}">
                    <a16:rowId xmlns:a16="http://schemas.microsoft.com/office/drawing/2014/main" val="3192369472"/>
                  </a:ext>
                </a:extLst>
              </a:tr>
              <a:tr h="233607">
                <a:tc>
                  <a:txBody>
                    <a:bodyPr/>
                    <a:lstStyle/>
                    <a:p>
                      <a:pPr algn="ctr">
                        <a:lnSpc>
                          <a:spcPts val="900"/>
                        </a:lnSpc>
                      </a:pPr>
                      <a:r>
                        <a:rPr kumimoji="1" lang="en-US" altLang="ja-JP" sz="900" dirty="0">
                          <a:solidFill>
                            <a:schemeClr val="tx1"/>
                          </a:solidFill>
                        </a:rPr>
                        <a:t>H</a:t>
                      </a:r>
                      <a:r>
                        <a:rPr kumimoji="1" lang="ja-JP" altLang="en-US" sz="900" dirty="0">
                          <a:solidFill>
                            <a:schemeClr val="tx1"/>
                          </a:solidFill>
                        </a:rPr>
                        <a:t>２９</a:t>
                      </a:r>
                    </a:p>
                  </a:txBody>
                  <a:tcPr/>
                </a:tc>
                <a:tc>
                  <a:txBody>
                    <a:bodyPr/>
                    <a:lstStyle/>
                    <a:p>
                      <a:pPr>
                        <a:lnSpc>
                          <a:spcPts val="900"/>
                        </a:lnSpc>
                      </a:pPr>
                      <a:r>
                        <a:rPr kumimoji="1" lang="ja-JP" altLang="en-US" sz="900" dirty="0"/>
                        <a:t>豊中市、岸和田市　　　　　　　</a:t>
                      </a:r>
                      <a:r>
                        <a:rPr kumimoji="1" lang="ja-JP" altLang="en-US" sz="900" dirty="0" smtClean="0"/>
                        <a:t>　　</a:t>
                      </a:r>
                      <a:r>
                        <a:rPr kumimoji="1" lang="ja-JP" altLang="en-US" sz="900" dirty="0"/>
                        <a:t>　　（５市）</a:t>
                      </a:r>
                    </a:p>
                  </a:txBody>
                  <a:tcPr/>
                </a:tc>
                <a:tc>
                  <a:txBody>
                    <a:bodyPr/>
                    <a:lstStyle/>
                    <a:p>
                      <a:pPr algn="ctr">
                        <a:lnSpc>
                          <a:spcPts val="900"/>
                        </a:lnSpc>
                      </a:pPr>
                      <a:r>
                        <a:rPr kumimoji="1" lang="ja-JP" altLang="en-US" sz="900" dirty="0"/>
                        <a:t>１１．６％</a:t>
                      </a:r>
                    </a:p>
                  </a:txBody>
                  <a:tcPr/>
                </a:tc>
                <a:extLst>
                  <a:ext uri="{0D108BD9-81ED-4DB2-BD59-A6C34878D82A}">
                    <a16:rowId xmlns:a16="http://schemas.microsoft.com/office/drawing/2014/main" val="1818114077"/>
                  </a:ext>
                </a:extLst>
              </a:tr>
              <a:tr h="233607">
                <a:tc>
                  <a:txBody>
                    <a:bodyPr/>
                    <a:lstStyle/>
                    <a:p>
                      <a:pPr algn="ctr">
                        <a:lnSpc>
                          <a:spcPts val="900"/>
                        </a:lnSpc>
                      </a:pPr>
                      <a:r>
                        <a:rPr kumimoji="1" lang="en-US" altLang="ja-JP" sz="900" dirty="0">
                          <a:solidFill>
                            <a:schemeClr val="tx1"/>
                          </a:solidFill>
                        </a:rPr>
                        <a:t>H</a:t>
                      </a:r>
                      <a:r>
                        <a:rPr kumimoji="1" lang="ja-JP" altLang="en-US" sz="900" dirty="0">
                          <a:solidFill>
                            <a:schemeClr val="tx1"/>
                          </a:solidFill>
                        </a:rPr>
                        <a:t>３０</a:t>
                      </a:r>
                    </a:p>
                  </a:txBody>
                  <a:tcPr/>
                </a:tc>
                <a:tc>
                  <a:txBody>
                    <a:bodyPr/>
                    <a:lstStyle/>
                    <a:p>
                      <a:pPr>
                        <a:lnSpc>
                          <a:spcPts val="900"/>
                        </a:lnSpc>
                      </a:pPr>
                      <a:r>
                        <a:rPr kumimoji="1" lang="ja-JP" altLang="en-US" sz="900" dirty="0"/>
                        <a:t>門真市、箕面市、大阪市　　　</a:t>
                      </a:r>
                      <a:r>
                        <a:rPr kumimoji="1" lang="ja-JP" altLang="en-US" sz="900" dirty="0" smtClean="0"/>
                        <a:t>　　</a:t>
                      </a:r>
                      <a:r>
                        <a:rPr kumimoji="1" lang="ja-JP" altLang="en-US" sz="900" dirty="0"/>
                        <a:t>　　（８市）</a:t>
                      </a:r>
                    </a:p>
                  </a:txBody>
                  <a:tcPr/>
                </a:tc>
                <a:tc>
                  <a:txBody>
                    <a:bodyPr/>
                    <a:lstStyle/>
                    <a:p>
                      <a:pPr algn="ctr">
                        <a:lnSpc>
                          <a:spcPts val="900"/>
                        </a:lnSpc>
                      </a:pPr>
                      <a:r>
                        <a:rPr kumimoji="1" lang="ja-JP" altLang="en-US" sz="900" dirty="0"/>
                        <a:t>１８．６％</a:t>
                      </a:r>
                    </a:p>
                  </a:txBody>
                  <a:tcPr/>
                </a:tc>
                <a:extLst>
                  <a:ext uri="{0D108BD9-81ED-4DB2-BD59-A6C34878D82A}">
                    <a16:rowId xmlns:a16="http://schemas.microsoft.com/office/drawing/2014/main" val="1748641877"/>
                  </a:ext>
                </a:extLst>
              </a:tr>
              <a:tr h="233607">
                <a:tc>
                  <a:txBody>
                    <a:bodyPr/>
                    <a:lstStyle/>
                    <a:p>
                      <a:pPr algn="ctr">
                        <a:lnSpc>
                          <a:spcPts val="900"/>
                        </a:lnSpc>
                      </a:pPr>
                      <a:r>
                        <a:rPr kumimoji="1" lang="en-US" altLang="ja-JP" sz="900" dirty="0">
                          <a:solidFill>
                            <a:schemeClr val="tx1"/>
                          </a:solidFill>
                        </a:rPr>
                        <a:t>R</a:t>
                      </a:r>
                      <a:r>
                        <a:rPr kumimoji="1" lang="ja-JP" altLang="en-US" sz="900" dirty="0">
                          <a:solidFill>
                            <a:schemeClr val="tx1"/>
                          </a:solidFill>
                        </a:rPr>
                        <a:t>１</a:t>
                      </a:r>
                    </a:p>
                  </a:txBody>
                  <a:tcPr/>
                </a:tc>
                <a:tc>
                  <a:txBody>
                    <a:bodyPr/>
                    <a:lstStyle/>
                    <a:p>
                      <a:pPr>
                        <a:lnSpc>
                          <a:spcPts val="900"/>
                        </a:lnSpc>
                      </a:pPr>
                      <a:r>
                        <a:rPr kumimoji="1" lang="ja-JP" altLang="en-US" sz="900" dirty="0"/>
                        <a:t>枚方市　　　　　　　　　　　　　　　</a:t>
                      </a:r>
                      <a:r>
                        <a:rPr kumimoji="1" lang="ja-JP" altLang="en-US" sz="900" dirty="0" smtClean="0"/>
                        <a:t>　　</a:t>
                      </a:r>
                      <a:r>
                        <a:rPr kumimoji="1" lang="ja-JP" altLang="en-US" sz="900" dirty="0"/>
                        <a:t>　（９市）</a:t>
                      </a:r>
                    </a:p>
                  </a:txBody>
                  <a:tcPr/>
                </a:tc>
                <a:tc>
                  <a:txBody>
                    <a:bodyPr/>
                    <a:lstStyle/>
                    <a:p>
                      <a:pPr algn="ctr">
                        <a:lnSpc>
                          <a:spcPts val="900"/>
                        </a:lnSpc>
                      </a:pPr>
                      <a:r>
                        <a:rPr kumimoji="1" lang="ja-JP" altLang="en-US" sz="900" dirty="0"/>
                        <a:t>２０．９％</a:t>
                      </a:r>
                    </a:p>
                  </a:txBody>
                  <a:tcPr/>
                </a:tc>
                <a:extLst>
                  <a:ext uri="{0D108BD9-81ED-4DB2-BD59-A6C34878D82A}">
                    <a16:rowId xmlns:a16="http://schemas.microsoft.com/office/drawing/2014/main" val="1288163140"/>
                  </a:ext>
                </a:extLst>
              </a:tr>
              <a:tr h="233607">
                <a:tc>
                  <a:txBody>
                    <a:bodyPr/>
                    <a:lstStyle/>
                    <a:p>
                      <a:pPr algn="ctr">
                        <a:lnSpc>
                          <a:spcPts val="900"/>
                        </a:lnSpc>
                      </a:pPr>
                      <a:r>
                        <a:rPr kumimoji="1" lang="en-US" altLang="ja-JP" sz="900" dirty="0">
                          <a:solidFill>
                            <a:schemeClr val="tx1"/>
                          </a:solidFill>
                        </a:rPr>
                        <a:t>R</a:t>
                      </a:r>
                      <a:r>
                        <a:rPr kumimoji="1" lang="ja-JP" altLang="en-US" sz="900" dirty="0">
                          <a:solidFill>
                            <a:schemeClr val="tx1"/>
                          </a:solidFill>
                        </a:rPr>
                        <a:t>３</a:t>
                      </a:r>
                    </a:p>
                  </a:txBody>
                  <a:tcPr/>
                </a:tc>
                <a:tc>
                  <a:txBody>
                    <a:bodyPr/>
                    <a:lstStyle/>
                    <a:p>
                      <a:pPr>
                        <a:lnSpc>
                          <a:spcPts val="900"/>
                        </a:lnSpc>
                      </a:pPr>
                      <a:r>
                        <a:rPr kumimoji="1" lang="ja-JP" altLang="en-US" sz="900" dirty="0"/>
                        <a:t>貝塚市　　　　　　　　　　　　　　　</a:t>
                      </a:r>
                      <a:r>
                        <a:rPr kumimoji="1" lang="ja-JP" altLang="en-US" sz="900" dirty="0" smtClean="0"/>
                        <a:t>　　（</a:t>
                      </a:r>
                      <a:r>
                        <a:rPr kumimoji="1" lang="ja-JP" altLang="en-US" sz="900" dirty="0"/>
                        <a:t>１０市）</a:t>
                      </a:r>
                    </a:p>
                  </a:txBody>
                  <a:tcPr/>
                </a:tc>
                <a:tc>
                  <a:txBody>
                    <a:bodyPr/>
                    <a:lstStyle/>
                    <a:p>
                      <a:pPr algn="ctr">
                        <a:lnSpc>
                          <a:spcPts val="900"/>
                        </a:lnSpc>
                      </a:pPr>
                      <a:r>
                        <a:rPr kumimoji="1" lang="ja-JP" altLang="en-US" sz="900" dirty="0"/>
                        <a:t>２３．２％</a:t>
                      </a:r>
                    </a:p>
                  </a:txBody>
                  <a:tcPr/>
                </a:tc>
                <a:extLst>
                  <a:ext uri="{0D108BD9-81ED-4DB2-BD59-A6C34878D82A}">
                    <a16:rowId xmlns:a16="http://schemas.microsoft.com/office/drawing/2014/main" val="882039810"/>
                  </a:ext>
                </a:extLst>
              </a:tr>
              <a:tr h="233607">
                <a:tc>
                  <a:txBody>
                    <a:bodyPr/>
                    <a:lstStyle/>
                    <a:p>
                      <a:pPr algn="ctr">
                        <a:lnSpc>
                          <a:spcPts val="900"/>
                        </a:lnSpc>
                      </a:pPr>
                      <a:r>
                        <a:rPr kumimoji="1" lang="en-US" altLang="ja-JP" sz="900" dirty="0">
                          <a:solidFill>
                            <a:schemeClr val="tx1"/>
                          </a:solidFill>
                        </a:rPr>
                        <a:t>R</a:t>
                      </a:r>
                      <a:r>
                        <a:rPr kumimoji="1" lang="ja-JP" altLang="en-US" sz="900" dirty="0">
                          <a:solidFill>
                            <a:schemeClr val="tx1"/>
                          </a:solidFill>
                        </a:rPr>
                        <a:t>４</a:t>
                      </a:r>
                    </a:p>
                  </a:txBody>
                  <a:tcPr/>
                </a:tc>
                <a:tc>
                  <a:txBody>
                    <a:bodyPr/>
                    <a:lstStyle/>
                    <a:p>
                      <a:pPr>
                        <a:lnSpc>
                          <a:spcPts val="900"/>
                        </a:lnSpc>
                      </a:pPr>
                      <a:r>
                        <a:rPr kumimoji="1" lang="ja-JP" altLang="en-US" sz="900" dirty="0">
                          <a:solidFill>
                            <a:schemeClr val="tx1"/>
                          </a:solidFill>
                        </a:rPr>
                        <a:t>富田林市、摂津市、泉佐野市　</a:t>
                      </a:r>
                      <a:r>
                        <a:rPr kumimoji="1" lang="ja-JP" altLang="en-US" sz="900" dirty="0" smtClean="0">
                          <a:solidFill>
                            <a:schemeClr val="tx1"/>
                          </a:solidFill>
                        </a:rPr>
                        <a:t>　　（</a:t>
                      </a:r>
                      <a:r>
                        <a:rPr kumimoji="1" lang="ja-JP" altLang="en-US" sz="900" dirty="0">
                          <a:solidFill>
                            <a:schemeClr val="tx1"/>
                          </a:solidFill>
                        </a:rPr>
                        <a:t>１３市）</a:t>
                      </a:r>
                    </a:p>
                  </a:txBody>
                  <a:tcPr/>
                </a:tc>
                <a:tc>
                  <a:txBody>
                    <a:bodyPr/>
                    <a:lstStyle/>
                    <a:p>
                      <a:pPr algn="ctr">
                        <a:lnSpc>
                          <a:spcPts val="900"/>
                        </a:lnSpc>
                      </a:pPr>
                      <a:r>
                        <a:rPr kumimoji="1" lang="ja-JP" altLang="en-US" sz="900" dirty="0">
                          <a:solidFill>
                            <a:schemeClr val="tx1"/>
                          </a:solidFill>
                        </a:rPr>
                        <a:t>３０．２％</a:t>
                      </a:r>
                      <a:endParaRPr kumimoji="1" lang="en-US" altLang="ja-JP" sz="900" dirty="0">
                        <a:solidFill>
                          <a:schemeClr val="tx1"/>
                        </a:solidFill>
                      </a:endParaRPr>
                    </a:p>
                  </a:txBody>
                  <a:tcPr/>
                </a:tc>
                <a:extLst>
                  <a:ext uri="{0D108BD9-81ED-4DB2-BD59-A6C34878D82A}">
                    <a16:rowId xmlns:a16="http://schemas.microsoft.com/office/drawing/2014/main" val="686006617"/>
                  </a:ext>
                </a:extLst>
              </a:tr>
              <a:tr h="233607">
                <a:tc>
                  <a:txBody>
                    <a:bodyPr/>
                    <a:lstStyle/>
                    <a:p>
                      <a:pPr marL="0" marR="0" lvl="0" indent="0" algn="ctr" defTabSz="1351593" rtl="0" eaLnBrk="1" fontAlgn="auto" latinLnBrk="0" hangingPunct="1">
                        <a:lnSpc>
                          <a:spcPts val="900"/>
                        </a:lnSpc>
                        <a:spcBef>
                          <a:spcPts val="0"/>
                        </a:spcBef>
                        <a:spcAft>
                          <a:spcPts val="0"/>
                        </a:spcAft>
                        <a:buClrTx/>
                        <a:buSzTx/>
                        <a:buFontTx/>
                        <a:buNone/>
                        <a:tabLst/>
                        <a:defRPr/>
                      </a:pPr>
                      <a:r>
                        <a:rPr kumimoji="1" lang="en-US" altLang="ja-JP" sz="900" dirty="0">
                          <a:solidFill>
                            <a:schemeClr val="tx1"/>
                          </a:solidFill>
                        </a:rPr>
                        <a:t>R</a:t>
                      </a:r>
                      <a:r>
                        <a:rPr kumimoji="1" lang="ja-JP" altLang="en-US" sz="900" dirty="0">
                          <a:solidFill>
                            <a:schemeClr val="tx1"/>
                          </a:solidFill>
                        </a:rPr>
                        <a:t>５</a:t>
                      </a:r>
                    </a:p>
                  </a:txBody>
                  <a:tcPr/>
                </a:tc>
                <a:tc>
                  <a:txBody>
                    <a:bodyPr/>
                    <a:lstStyle/>
                    <a:p>
                      <a:pPr>
                        <a:lnSpc>
                          <a:spcPts val="900"/>
                        </a:lnSpc>
                      </a:pPr>
                      <a:r>
                        <a:rPr kumimoji="1" lang="ja-JP" altLang="en-US" sz="900" dirty="0">
                          <a:solidFill>
                            <a:schemeClr val="tx1"/>
                          </a:solidFill>
                        </a:rPr>
                        <a:t>池田市　　　　　　　　　　　　　　　</a:t>
                      </a:r>
                      <a:r>
                        <a:rPr kumimoji="1" lang="ja-JP" altLang="en-US" sz="900" dirty="0" smtClean="0">
                          <a:solidFill>
                            <a:schemeClr val="tx1"/>
                          </a:solidFill>
                        </a:rPr>
                        <a:t>　　（</a:t>
                      </a:r>
                      <a:r>
                        <a:rPr kumimoji="1" lang="ja-JP" altLang="en-US" sz="900" dirty="0">
                          <a:solidFill>
                            <a:schemeClr val="tx1"/>
                          </a:solidFill>
                        </a:rPr>
                        <a:t>１４市）</a:t>
                      </a:r>
                    </a:p>
                  </a:txBody>
                  <a:tcPr/>
                </a:tc>
                <a:tc>
                  <a:txBody>
                    <a:bodyPr/>
                    <a:lstStyle/>
                    <a:p>
                      <a:pPr algn="ctr">
                        <a:lnSpc>
                          <a:spcPts val="900"/>
                        </a:lnSpc>
                      </a:pPr>
                      <a:r>
                        <a:rPr kumimoji="1" lang="ja-JP" altLang="en-US" sz="900" dirty="0">
                          <a:solidFill>
                            <a:schemeClr val="tx1"/>
                          </a:solidFill>
                        </a:rPr>
                        <a:t>３２．６％</a:t>
                      </a:r>
                      <a:endParaRPr kumimoji="1" lang="en-US" altLang="ja-JP" sz="900" dirty="0">
                        <a:solidFill>
                          <a:schemeClr val="tx1"/>
                        </a:solidFill>
                      </a:endParaRPr>
                    </a:p>
                  </a:txBody>
                  <a:tcPr/>
                </a:tc>
                <a:extLst>
                  <a:ext uri="{0D108BD9-81ED-4DB2-BD59-A6C34878D82A}">
                    <a16:rowId xmlns:a16="http://schemas.microsoft.com/office/drawing/2014/main" val="90112996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836541300"/>
              </p:ext>
            </p:extLst>
          </p:nvPr>
        </p:nvGraphicFramePr>
        <p:xfrm>
          <a:off x="340655" y="8248415"/>
          <a:ext cx="6449038" cy="1516380"/>
        </p:xfrm>
        <a:graphic>
          <a:graphicData uri="http://schemas.openxmlformats.org/drawingml/2006/table">
            <a:tbl>
              <a:tblPr firstRow="1" bandRow="1">
                <a:tableStyleId>{5940675A-B579-460E-94D1-54222C63F5DA}</a:tableStyleId>
              </a:tblPr>
              <a:tblGrid>
                <a:gridCol w="356937">
                  <a:extLst>
                    <a:ext uri="{9D8B030D-6E8A-4147-A177-3AD203B41FA5}">
                      <a16:colId xmlns:a16="http://schemas.microsoft.com/office/drawing/2014/main" val="706870259"/>
                    </a:ext>
                  </a:extLst>
                </a:gridCol>
                <a:gridCol w="382677">
                  <a:extLst>
                    <a:ext uri="{9D8B030D-6E8A-4147-A177-3AD203B41FA5}">
                      <a16:colId xmlns:a16="http://schemas.microsoft.com/office/drawing/2014/main" val="3326053236"/>
                    </a:ext>
                  </a:extLst>
                </a:gridCol>
                <a:gridCol w="407816">
                  <a:extLst>
                    <a:ext uri="{9D8B030D-6E8A-4147-A177-3AD203B41FA5}">
                      <a16:colId xmlns:a16="http://schemas.microsoft.com/office/drawing/2014/main" val="1262082641"/>
                    </a:ext>
                  </a:extLst>
                </a:gridCol>
                <a:gridCol w="407816">
                  <a:extLst>
                    <a:ext uri="{9D8B030D-6E8A-4147-A177-3AD203B41FA5}">
                      <a16:colId xmlns:a16="http://schemas.microsoft.com/office/drawing/2014/main" val="1732877653"/>
                    </a:ext>
                  </a:extLst>
                </a:gridCol>
                <a:gridCol w="407816">
                  <a:extLst>
                    <a:ext uri="{9D8B030D-6E8A-4147-A177-3AD203B41FA5}">
                      <a16:colId xmlns:a16="http://schemas.microsoft.com/office/drawing/2014/main" val="1649929792"/>
                    </a:ext>
                  </a:extLst>
                </a:gridCol>
                <a:gridCol w="407816">
                  <a:extLst>
                    <a:ext uri="{9D8B030D-6E8A-4147-A177-3AD203B41FA5}">
                      <a16:colId xmlns:a16="http://schemas.microsoft.com/office/drawing/2014/main" val="700826024"/>
                    </a:ext>
                  </a:extLst>
                </a:gridCol>
                <a:gridCol w="407816">
                  <a:extLst>
                    <a:ext uri="{9D8B030D-6E8A-4147-A177-3AD203B41FA5}">
                      <a16:colId xmlns:a16="http://schemas.microsoft.com/office/drawing/2014/main" val="1337928919"/>
                    </a:ext>
                  </a:extLst>
                </a:gridCol>
                <a:gridCol w="407816">
                  <a:extLst>
                    <a:ext uri="{9D8B030D-6E8A-4147-A177-3AD203B41FA5}">
                      <a16:colId xmlns:a16="http://schemas.microsoft.com/office/drawing/2014/main" val="3663812890"/>
                    </a:ext>
                  </a:extLst>
                </a:gridCol>
                <a:gridCol w="407816">
                  <a:extLst>
                    <a:ext uri="{9D8B030D-6E8A-4147-A177-3AD203B41FA5}">
                      <a16:colId xmlns:a16="http://schemas.microsoft.com/office/drawing/2014/main" val="3766312"/>
                    </a:ext>
                  </a:extLst>
                </a:gridCol>
                <a:gridCol w="407816">
                  <a:extLst>
                    <a:ext uri="{9D8B030D-6E8A-4147-A177-3AD203B41FA5}">
                      <a16:colId xmlns:a16="http://schemas.microsoft.com/office/drawing/2014/main" val="4003605577"/>
                    </a:ext>
                  </a:extLst>
                </a:gridCol>
                <a:gridCol w="407816">
                  <a:extLst>
                    <a:ext uri="{9D8B030D-6E8A-4147-A177-3AD203B41FA5}">
                      <a16:colId xmlns:a16="http://schemas.microsoft.com/office/drawing/2014/main" val="1703979659"/>
                    </a:ext>
                  </a:extLst>
                </a:gridCol>
                <a:gridCol w="407816">
                  <a:extLst>
                    <a:ext uri="{9D8B030D-6E8A-4147-A177-3AD203B41FA5}">
                      <a16:colId xmlns:a16="http://schemas.microsoft.com/office/drawing/2014/main" val="3683176040"/>
                    </a:ext>
                  </a:extLst>
                </a:gridCol>
                <a:gridCol w="407816">
                  <a:extLst>
                    <a:ext uri="{9D8B030D-6E8A-4147-A177-3AD203B41FA5}">
                      <a16:colId xmlns:a16="http://schemas.microsoft.com/office/drawing/2014/main" val="1122824299"/>
                    </a:ext>
                  </a:extLst>
                </a:gridCol>
                <a:gridCol w="407816">
                  <a:extLst>
                    <a:ext uri="{9D8B030D-6E8A-4147-A177-3AD203B41FA5}">
                      <a16:colId xmlns:a16="http://schemas.microsoft.com/office/drawing/2014/main" val="1666964206"/>
                    </a:ext>
                  </a:extLst>
                </a:gridCol>
                <a:gridCol w="407816">
                  <a:extLst>
                    <a:ext uri="{9D8B030D-6E8A-4147-A177-3AD203B41FA5}">
                      <a16:colId xmlns:a16="http://schemas.microsoft.com/office/drawing/2014/main" val="167483683"/>
                    </a:ext>
                  </a:extLst>
                </a:gridCol>
                <a:gridCol w="407816">
                  <a:extLst>
                    <a:ext uri="{9D8B030D-6E8A-4147-A177-3AD203B41FA5}">
                      <a16:colId xmlns:a16="http://schemas.microsoft.com/office/drawing/2014/main" val="4159321200"/>
                    </a:ext>
                  </a:extLst>
                </a:gridCol>
              </a:tblGrid>
              <a:tr h="174875">
                <a:tc rowSpan="2">
                  <a:txBody>
                    <a:bodyPr/>
                    <a:lstStyle/>
                    <a:p>
                      <a:pPr algn="ctr">
                        <a:lnSpc>
                          <a:spcPts val="800"/>
                        </a:lnSpc>
                      </a:pPr>
                      <a:r>
                        <a:rPr kumimoji="1" lang="ja-JP" altLang="en-US" sz="800" smtClean="0">
                          <a:latin typeface="+mn-ea"/>
                          <a:ea typeface="+mn-ea"/>
                        </a:rPr>
                        <a:t>府</a:t>
                      </a:r>
                      <a:endParaRPr kumimoji="1" lang="ja-JP" altLang="en-US" sz="800" dirty="0">
                        <a:latin typeface="+mn-ea"/>
                        <a:ea typeface="+mn-ea"/>
                      </a:endParaRPr>
                    </a:p>
                  </a:txBody>
                  <a:tcPr anchor="ctr">
                    <a:solidFill>
                      <a:schemeClr val="accent1">
                        <a:lumMod val="40000"/>
                        <a:lumOff val="60000"/>
                      </a:schemeClr>
                    </a:solidFill>
                  </a:tcPr>
                </a:tc>
                <a:tc gridSpan="3">
                  <a:txBody>
                    <a:bodyPr/>
                    <a:lstStyle/>
                    <a:p>
                      <a:pPr marL="0" algn="ctr" defTabSz="1351593" rtl="0" eaLnBrk="1" latinLnBrk="0" hangingPunct="1">
                        <a:lnSpc>
                          <a:spcPts val="800"/>
                        </a:lnSpc>
                      </a:pPr>
                      <a:r>
                        <a:rPr kumimoji="1" lang="zh-CN" altLang="en-US" sz="800" kern="1200" dirty="0" smtClean="0">
                          <a:solidFill>
                            <a:schemeClr val="tx1"/>
                          </a:solidFill>
                          <a:latin typeface="ＭＳ Ｐゴシック" panose="020B0600070205080204" pitchFamily="50" charset="-128"/>
                          <a:ea typeface="ＭＳ Ｐゴシック" panose="020B0600070205080204" pitchFamily="50" charset="-128"/>
                          <a:cs typeface="+mn-cs"/>
                        </a:rPr>
                        <a:t>（国公立）高等学校等</a:t>
                      </a:r>
                      <a:endPar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lnSpc>
                          <a:spcPts val="800"/>
                        </a:lnSpc>
                      </a:pPr>
                      <a:r>
                        <a:rPr kumimoji="1" lang="zh-CN" altLang="en-US" sz="800" dirty="0" smtClean="0">
                          <a:latin typeface="ＭＳ Ｐゴシック" panose="020B0600070205080204" pitchFamily="50" charset="-128"/>
                          <a:ea typeface="ＭＳ Ｐゴシック" panose="020B0600070205080204" pitchFamily="50" charset="-128"/>
                        </a:rPr>
                        <a:t>（私立）高等学校等</a:t>
                      </a:r>
                      <a:endParaRPr kumimoji="1" lang="ja-JP" altLang="en-US" sz="800" dirty="0">
                        <a:latin typeface="ＭＳ Ｐゴシック" panose="020B0600070205080204" pitchFamily="50" charset="-128"/>
                        <a:ea typeface="ＭＳ Ｐゴシック" panose="020B0600070205080204" pitchFamily="50" charset="-128"/>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lnSpc>
                          <a:spcPts val="800"/>
                        </a:lnSpc>
                      </a:pPr>
                      <a:r>
                        <a:rPr kumimoji="1" lang="ja-JP" altLang="en-US" sz="800" dirty="0" smtClean="0">
                          <a:latin typeface="+mn-ea"/>
                          <a:ea typeface="+mn-ea"/>
                        </a:rPr>
                        <a:t>特別支援学校</a:t>
                      </a:r>
                      <a:endParaRPr kumimoji="1" lang="ja-JP" altLang="en-US" sz="800" dirty="0">
                        <a:latin typeface="+mn-ea"/>
                        <a:ea typeface="+mn-ea"/>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lnSpc>
                          <a:spcPts val="800"/>
                        </a:lnSpc>
                      </a:pPr>
                      <a:r>
                        <a:rPr kumimoji="1" lang="ja-JP" altLang="en-US" sz="800" dirty="0" smtClean="0">
                          <a:latin typeface="+mn-ea"/>
                          <a:ea typeface="+mn-ea"/>
                        </a:rPr>
                        <a:t>高等専門学校</a:t>
                      </a:r>
                      <a:endParaRPr kumimoji="1" lang="ja-JP" altLang="en-US" sz="800" dirty="0">
                        <a:latin typeface="+mn-ea"/>
                        <a:ea typeface="+mn-ea"/>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lnSpc>
                          <a:spcPts val="800"/>
                        </a:lnSpc>
                      </a:pPr>
                      <a:r>
                        <a:rPr kumimoji="1" lang="ja-JP" altLang="en-US" sz="800" dirty="0" smtClean="0">
                          <a:latin typeface="+mn-ea"/>
                          <a:ea typeface="+mn-ea"/>
                        </a:rPr>
                        <a:t>全体数</a:t>
                      </a:r>
                      <a:endParaRPr kumimoji="1" lang="ja-JP" altLang="en-US" sz="800" dirty="0">
                        <a:latin typeface="+mn-ea"/>
                        <a:ea typeface="+mn-ea"/>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extLst>
                  <a:ext uri="{0D108BD9-81ED-4DB2-BD59-A6C34878D82A}">
                    <a16:rowId xmlns:a16="http://schemas.microsoft.com/office/drawing/2014/main" val="2315993011"/>
                  </a:ext>
                </a:extLst>
              </a:tr>
              <a:tr h="266915">
                <a:tc vMerge="1">
                  <a:txBody>
                    <a:bodyPr/>
                    <a:lstStyle/>
                    <a:p>
                      <a:endParaRPr kumimoji="1" lang="ja-JP" altLang="en-US" sz="1050" dirty="0"/>
                    </a:p>
                  </a:txBody>
                  <a:tcPr/>
                </a:tc>
                <a:tc>
                  <a:txBody>
                    <a:bodyPr/>
                    <a:lstStyle/>
                    <a:p>
                      <a:pPr algn="ctr">
                        <a:lnSpc>
                          <a:spcPts val="800"/>
                        </a:lnSpc>
                      </a:pPr>
                      <a:r>
                        <a:rPr kumimoji="1" lang="ja-JP" altLang="en-US" sz="800" smtClean="0">
                          <a:latin typeface="+mn-ea"/>
                          <a:ea typeface="+mn-ea"/>
                        </a:rPr>
                        <a:t>活用</a:t>
                      </a:r>
                      <a:endParaRPr kumimoji="1" lang="en-US" altLang="ja-JP" sz="800" smtClean="0">
                        <a:latin typeface="+mn-ea"/>
                        <a:ea typeface="+mn-ea"/>
                      </a:endParaRPr>
                    </a:p>
                    <a:p>
                      <a:pPr algn="ctr">
                        <a:lnSpc>
                          <a:spcPts val="800"/>
                        </a:lnSpc>
                      </a:pPr>
                      <a:r>
                        <a:rPr kumimoji="1" lang="ja-JP" altLang="en-US" sz="800" smtClean="0">
                          <a:latin typeface="+mn-ea"/>
                          <a:ea typeface="+mn-ea"/>
                        </a:rPr>
                        <a:t>校数</a:t>
                      </a:r>
                      <a:endParaRPr kumimoji="1" lang="ja-JP" altLang="en-US" sz="800" dirty="0">
                        <a:latin typeface="+mn-ea"/>
                        <a:ea typeface="+mn-ea"/>
                      </a:endParaRPr>
                    </a:p>
                  </a:txBody>
                  <a:tcPr marL="72000">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母数</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割合</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活用</a:t>
                      </a:r>
                      <a:endParaRPr kumimoji="1" lang="en-US" altLang="ja-JP" sz="800" dirty="0" smtClean="0">
                        <a:latin typeface="+mn-ea"/>
                        <a:ea typeface="+mn-ea"/>
                      </a:endParaRPr>
                    </a:p>
                    <a:p>
                      <a:pPr algn="ctr">
                        <a:lnSpc>
                          <a:spcPts val="800"/>
                        </a:lnSpc>
                      </a:pPr>
                      <a:r>
                        <a:rPr kumimoji="1" lang="ja-JP" altLang="en-US" sz="800" dirty="0" smtClean="0">
                          <a:latin typeface="+mn-ea"/>
                          <a:ea typeface="+mn-ea"/>
                        </a:rPr>
                        <a:t>校数</a:t>
                      </a:r>
                      <a:endParaRPr kumimoji="1" lang="ja-JP" altLang="en-US" sz="800" dirty="0">
                        <a:latin typeface="+mn-ea"/>
                        <a:ea typeface="+mn-ea"/>
                      </a:endParaRPr>
                    </a:p>
                  </a:txBody>
                  <a:tcP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母数</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割合</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活用</a:t>
                      </a:r>
                      <a:endParaRPr kumimoji="1" lang="en-US" altLang="ja-JP" sz="800" dirty="0" smtClean="0">
                        <a:latin typeface="+mn-ea"/>
                        <a:ea typeface="+mn-ea"/>
                      </a:endParaRPr>
                    </a:p>
                    <a:p>
                      <a:pPr algn="ctr">
                        <a:lnSpc>
                          <a:spcPts val="800"/>
                        </a:lnSpc>
                      </a:pPr>
                      <a:r>
                        <a:rPr kumimoji="1" lang="ja-JP" altLang="en-US" sz="800" dirty="0" smtClean="0">
                          <a:latin typeface="+mn-ea"/>
                          <a:ea typeface="+mn-ea"/>
                        </a:rPr>
                        <a:t>校数</a:t>
                      </a:r>
                      <a:endParaRPr kumimoji="1" lang="ja-JP" altLang="en-US" sz="800" dirty="0">
                        <a:latin typeface="+mn-ea"/>
                        <a:ea typeface="+mn-ea"/>
                      </a:endParaRPr>
                    </a:p>
                  </a:txBody>
                  <a:tcP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母数</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割合</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活用</a:t>
                      </a:r>
                      <a:endParaRPr kumimoji="1" lang="en-US" altLang="ja-JP" sz="800" dirty="0" smtClean="0">
                        <a:latin typeface="+mn-ea"/>
                        <a:ea typeface="+mn-ea"/>
                      </a:endParaRPr>
                    </a:p>
                    <a:p>
                      <a:pPr algn="ctr">
                        <a:lnSpc>
                          <a:spcPts val="800"/>
                        </a:lnSpc>
                      </a:pPr>
                      <a:r>
                        <a:rPr kumimoji="1" lang="ja-JP" altLang="en-US" sz="800" dirty="0" smtClean="0">
                          <a:latin typeface="+mn-ea"/>
                          <a:ea typeface="+mn-ea"/>
                        </a:rPr>
                        <a:t>校数</a:t>
                      </a:r>
                      <a:endParaRPr kumimoji="1" lang="ja-JP" altLang="en-US" sz="800" dirty="0">
                        <a:latin typeface="+mn-ea"/>
                        <a:ea typeface="+mn-ea"/>
                      </a:endParaRPr>
                    </a:p>
                  </a:txBody>
                  <a:tcP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母数</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割合</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活用</a:t>
                      </a:r>
                      <a:endParaRPr kumimoji="1" lang="en-US" altLang="ja-JP" sz="800" dirty="0" smtClean="0">
                        <a:latin typeface="+mn-ea"/>
                        <a:ea typeface="+mn-ea"/>
                      </a:endParaRPr>
                    </a:p>
                    <a:p>
                      <a:pPr algn="ctr">
                        <a:lnSpc>
                          <a:spcPts val="800"/>
                        </a:lnSpc>
                      </a:pPr>
                      <a:r>
                        <a:rPr kumimoji="1" lang="ja-JP" altLang="en-US" sz="800" dirty="0" smtClean="0">
                          <a:latin typeface="+mn-ea"/>
                          <a:ea typeface="+mn-ea"/>
                        </a:rPr>
                        <a:t>校数</a:t>
                      </a:r>
                      <a:endParaRPr kumimoji="1" lang="ja-JP" altLang="en-US" sz="800" dirty="0">
                        <a:latin typeface="+mn-ea"/>
                        <a:ea typeface="+mn-ea"/>
                      </a:endParaRPr>
                    </a:p>
                  </a:txBody>
                  <a:tcP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母数</a:t>
                      </a:r>
                      <a:endParaRPr kumimoji="1" lang="ja-JP" altLang="en-US" sz="800" dirty="0">
                        <a:latin typeface="+mn-ea"/>
                        <a:ea typeface="+mn-ea"/>
                      </a:endParaRPr>
                    </a:p>
                  </a:txBody>
                  <a:tcPr anchor="ctr">
                    <a:solidFill>
                      <a:schemeClr val="accent1">
                        <a:lumMod val="40000"/>
                        <a:lumOff val="60000"/>
                      </a:schemeClr>
                    </a:solidFill>
                  </a:tcPr>
                </a:tc>
                <a:tc>
                  <a:txBody>
                    <a:bodyPr/>
                    <a:lstStyle/>
                    <a:p>
                      <a:pPr algn="ctr">
                        <a:lnSpc>
                          <a:spcPts val="800"/>
                        </a:lnSpc>
                      </a:pPr>
                      <a:r>
                        <a:rPr kumimoji="1" lang="ja-JP" altLang="en-US" sz="800" dirty="0" smtClean="0">
                          <a:latin typeface="+mn-ea"/>
                          <a:ea typeface="+mn-ea"/>
                        </a:rPr>
                        <a:t>割合</a:t>
                      </a:r>
                      <a:endParaRPr kumimoji="1" lang="ja-JP" altLang="en-US" sz="800" dirty="0">
                        <a:latin typeface="+mn-ea"/>
                        <a:ea typeface="+mn-ea"/>
                      </a:endParaRPr>
                    </a:p>
                  </a:txBody>
                  <a:tcPr anchor="ctr">
                    <a:solidFill>
                      <a:schemeClr val="accent1">
                        <a:lumMod val="40000"/>
                        <a:lumOff val="60000"/>
                      </a:schemeClr>
                    </a:solidFill>
                  </a:tcPr>
                </a:tc>
                <a:extLst>
                  <a:ext uri="{0D108BD9-81ED-4DB2-BD59-A6C34878D82A}">
                    <a16:rowId xmlns:a16="http://schemas.microsoft.com/office/drawing/2014/main" val="961011140"/>
                  </a:ext>
                </a:extLst>
              </a:tr>
              <a:tr h="186380">
                <a:tc>
                  <a:txBody>
                    <a:bodyPr/>
                    <a:lstStyle/>
                    <a:p>
                      <a:pPr algn="ctr">
                        <a:lnSpc>
                          <a:spcPts val="850"/>
                        </a:lnSpc>
                      </a:pPr>
                      <a:r>
                        <a:rPr kumimoji="1" lang="en-US" altLang="ja-JP" sz="900" spc="0" baseline="0" dirty="0" smtClean="0">
                          <a:latin typeface="+mn-ea"/>
                          <a:ea typeface="+mn-ea"/>
                        </a:rPr>
                        <a:t>H30</a:t>
                      </a:r>
                    </a:p>
                  </a:txBody>
                  <a:tcPr marL="36000" anchor="ctr">
                    <a:solidFill>
                      <a:schemeClr val="accent1">
                        <a:lumMod val="40000"/>
                        <a:lumOff val="60000"/>
                      </a:schemeClr>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164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106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43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314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258605488"/>
                  </a:ext>
                </a:extLst>
              </a:tr>
              <a:tr h="186380">
                <a:tc>
                  <a:txBody>
                    <a:bodyPr/>
                    <a:lstStyle/>
                    <a:p>
                      <a:pPr>
                        <a:lnSpc>
                          <a:spcPts val="850"/>
                        </a:lnSpc>
                      </a:pPr>
                      <a:r>
                        <a:rPr kumimoji="1" lang="en-US" altLang="ja-JP" sz="900" dirty="0" smtClean="0">
                          <a:latin typeface="+mn-ea"/>
                          <a:ea typeface="+mn-ea"/>
                        </a:rPr>
                        <a:t>R1</a:t>
                      </a:r>
                      <a:endParaRPr kumimoji="1" lang="ja-JP" altLang="en-US" sz="900" dirty="0">
                        <a:latin typeface="+mn-ea"/>
                        <a:ea typeface="+mn-ea"/>
                      </a:endParaRPr>
                    </a:p>
                  </a:txBody>
                  <a:tcPr anchor="ctr">
                    <a:solidFill>
                      <a:schemeClr val="accent1">
                        <a:lumMod val="40000"/>
                        <a:lumOff val="60000"/>
                      </a:schemeClr>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1037326"/>
                  </a:ext>
                </a:extLst>
              </a:tr>
              <a:tr h="186380">
                <a:tc>
                  <a:txBody>
                    <a:bodyPr/>
                    <a:lstStyle/>
                    <a:p>
                      <a:pPr>
                        <a:lnSpc>
                          <a:spcPts val="850"/>
                        </a:lnSpc>
                      </a:pPr>
                      <a:r>
                        <a:rPr kumimoji="1" lang="en-US" altLang="ja-JP" sz="900" dirty="0" smtClean="0">
                          <a:latin typeface="+mn-ea"/>
                          <a:ea typeface="+mn-ea"/>
                        </a:rPr>
                        <a:t>R2</a:t>
                      </a:r>
                      <a:endParaRPr kumimoji="1" lang="ja-JP" altLang="en-US" sz="900" dirty="0">
                        <a:latin typeface="+mn-ea"/>
                        <a:ea typeface="+mn-ea"/>
                      </a:endParaRPr>
                    </a:p>
                  </a:txBody>
                  <a:tcPr anchor="ctr">
                    <a:solidFill>
                      <a:schemeClr val="accent1">
                        <a:lumMod val="40000"/>
                        <a:lumOff val="60000"/>
                      </a:schemeClr>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171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176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97</a:t>
                      </a: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78</a:t>
                      </a: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81</a:t>
                      </a: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92</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32</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69427720"/>
                  </a:ext>
                </a:extLst>
              </a:tr>
              <a:tr h="186380">
                <a:tc>
                  <a:txBody>
                    <a:bodyPr/>
                    <a:lstStyle/>
                    <a:p>
                      <a:pPr>
                        <a:lnSpc>
                          <a:spcPts val="850"/>
                        </a:lnSpc>
                      </a:pPr>
                      <a:r>
                        <a:rPr kumimoji="1" lang="en-US" altLang="ja-JP" sz="900" dirty="0" smtClean="0">
                          <a:solidFill>
                            <a:schemeClr val="tx1"/>
                          </a:solidFill>
                          <a:latin typeface="+mn-ea"/>
                          <a:ea typeface="+mn-ea"/>
                        </a:rPr>
                        <a:t>R3</a:t>
                      </a:r>
                      <a:endParaRPr kumimoji="1" lang="ja-JP" altLang="en-US" sz="900" dirty="0">
                        <a:solidFill>
                          <a:schemeClr val="tx1"/>
                        </a:solidFill>
                        <a:latin typeface="+mn-ea"/>
                        <a:ea typeface="+mn-ea"/>
                      </a:endParaRPr>
                    </a:p>
                  </a:txBody>
                  <a:tcPr anchor="ctr">
                    <a:solidFill>
                      <a:schemeClr val="accent1">
                        <a:lumMod val="40000"/>
                        <a:lumOff val="60000"/>
                      </a:schemeClr>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176</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marL="0" marR="0" lvl="0" indent="0" algn="ctr" defTabSz="1351593" rtl="0" eaLnBrk="1" fontAlgn="auto" latinLnBrk="0" hangingPunct="1">
                        <a:lnSpc>
                          <a:spcPts val="850"/>
                        </a:lnSpc>
                        <a:spcBef>
                          <a:spcPts val="0"/>
                        </a:spcBef>
                        <a:spcAft>
                          <a:spcPts val="0"/>
                        </a:spcAft>
                        <a:buClrTx/>
                        <a:buSzTx/>
                        <a:buFontTx/>
                        <a:buNone/>
                        <a:tabLst/>
                        <a:defRPr/>
                      </a:pPr>
                      <a:r>
                        <a:rPr lang="en-US" altLang="ja-JP" sz="900" kern="100" dirty="0" smtClean="0">
                          <a:solidFill>
                            <a:schemeClr val="tx1"/>
                          </a:solidFill>
                          <a:effectLst/>
                          <a:latin typeface="ＭＳ Ｐゴシック" panose="020B0600070205080204" pitchFamily="50" charset="-128"/>
                          <a:ea typeface="+mn-ea"/>
                          <a:cs typeface="Times New Roman" panose="02020603050405020304" pitchFamily="18" charset="0"/>
                        </a:rPr>
                        <a:t>97%</a:t>
                      </a:r>
                      <a:endParaRPr lang="ja-JP" altLang="ja-JP" sz="900" kern="100" dirty="0" smtClean="0">
                        <a:solidFill>
                          <a:schemeClr val="tx1"/>
                        </a:solidFill>
                        <a:effectLst/>
                        <a:latin typeface="ＭＳ Ｐゴシック" panose="020B0600070205080204" pitchFamily="50" charset="-128"/>
                        <a:ea typeface="+mn-ea"/>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90</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109</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43</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84%</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298</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329</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839971645"/>
                  </a:ext>
                </a:extLst>
              </a:tr>
              <a:tr h="186380">
                <a:tc>
                  <a:txBody>
                    <a:bodyPr/>
                    <a:lstStyle/>
                    <a:p>
                      <a:pPr>
                        <a:lnSpc>
                          <a:spcPts val="850"/>
                        </a:lnSpc>
                      </a:pPr>
                      <a:r>
                        <a:rPr kumimoji="1" lang="en-US" altLang="ja-JP" sz="900" dirty="0" smtClean="0">
                          <a:solidFill>
                            <a:schemeClr val="tx1"/>
                          </a:solidFill>
                          <a:latin typeface="+mn-ea"/>
                          <a:ea typeface="+mn-ea"/>
                        </a:rPr>
                        <a:t>R4</a:t>
                      </a:r>
                      <a:endParaRPr kumimoji="1" lang="ja-JP" altLang="en-US" sz="900" dirty="0">
                        <a:solidFill>
                          <a:schemeClr val="tx1"/>
                        </a:solidFill>
                        <a:latin typeface="+mn-ea"/>
                        <a:ea typeface="+mn-ea"/>
                      </a:endParaRPr>
                    </a:p>
                  </a:txBody>
                  <a:tcPr anchor="ctr">
                    <a:solidFill>
                      <a:schemeClr val="accent1">
                        <a:lumMod val="40000"/>
                        <a:lumOff val="60000"/>
                      </a:schemeClr>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155</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marL="0" marR="0" lvl="0" indent="0" algn="ctr" defTabSz="1351593" rtl="0" eaLnBrk="1" fontAlgn="auto" latinLnBrk="0" hangingPunct="1">
                        <a:lnSpc>
                          <a:spcPts val="850"/>
                        </a:lnSpc>
                        <a:spcBef>
                          <a:spcPts val="0"/>
                        </a:spcBef>
                        <a:spcAft>
                          <a:spcPts val="0"/>
                        </a:spcAft>
                        <a:buClrTx/>
                        <a:buSzTx/>
                        <a:buFontTx/>
                        <a:buNone/>
                        <a:tabLst/>
                        <a:defRPr/>
                      </a:pPr>
                      <a:r>
                        <a:rPr lang="en-US" altLang="ja-JP" sz="900" kern="100" dirty="0" smtClean="0">
                          <a:solidFill>
                            <a:schemeClr val="tx1"/>
                          </a:solidFill>
                          <a:effectLst/>
                          <a:latin typeface="ＭＳ Ｐゴシック" panose="020B0600070205080204" pitchFamily="50" charset="-128"/>
                          <a:ea typeface="+mn-ea"/>
                          <a:cs typeface="Times New Roman" panose="02020603050405020304" pitchFamily="18" charset="0"/>
                        </a:rPr>
                        <a:t>91%</a:t>
                      </a:r>
                      <a:endParaRPr lang="ja-JP" altLang="ja-JP" sz="900" kern="100" dirty="0" smtClean="0">
                        <a:solidFill>
                          <a:schemeClr val="tx1"/>
                        </a:solidFill>
                        <a:effectLst/>
                        <a:latin typeface="ＭＳ Ｐゴシック" panose="020B0600070205080204" pitchFamily="50" charset="-128"/>
                        <a:ea typeface="+mn-ea"/>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85</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78</a:t>
                      </a:r>
                      <a:r>
                        <a:rPr lang="en-US"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35</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48</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mn-ea"/>
                          <a:cs typeface="Times New Roman" panose="02020603050405020304" pitchFamily="18" charset="0"/>
                        </a:rPr>
                        <a:t>73%</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282</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340</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50"/>
                        </a:lnSpc>
                        <a:spcAft>
                          <a:spcPts val="0"/>
                        </a:spcAft>
                      </a:pPr>
                      <a:r>
                        <a:rPr lang="en-US" altLang="ja-JP" sz="900" kern="100" dirty="0" smtClean="0">
                          <a:solidFill>
                            <a:schemeClr val="tx1"/>
                          </a:solidFill>
                          <a:effectLst/>
                          <a:latin typeface="ＭＳ Ｐゴシック" panose="020B0600070205080204" pitchFamily="50" charset="-128"/>
                          <a:ea typeface="+mn-ea"/>
                          <a:cs typeface="Times New Roman" panose="02020603050405020304" pitchFamily="18" charset="0"/>
                        </a:rPr>
                        <a:t>83%</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867903247"/>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341103095"/>
              </p:ext>
            </p:extLst>
          </p:nvPr>
        </p:nvGraphicFramePr>
        <p:xfrm>
          <a:off x="351296" y="5806985"/>
          <a:ext cx="6211876" cy="1051560"/>
        </p:xfrm>
        <a:graphic>
          <a:graphicData uri="http://schemas.openxmlformats.org/drawingml/2006/table">
            <a:tbl>
              <a:tblPr firstRow="1" bandRow="1">
                <a:tableStyleId>{BC89EF96-8CEA-46FF-86C4-4CE0E7609802}</a:tableStyleId>
              </a:tblPr>
              <a:tblGrid>
                <a:gridCol w="6211876">
                  <a:extLst>
                    <a:ext uri="{9D8B030D-6E8A-4147-A177-3AD203B41FA5}">
                      <a16:colId xmlns:a16="http://schemas.microsoft.com/office/drawing/2014/main" val="1359797845"/>
                    </a:ext>
                  </a:extLst>
                </a:gridCol>
              </a:tblGrid>
              <a:tr h="1008112">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en-US" altLang="ja-JP" sz="1050" b="0" dirty="0" smtClean="0"/>
                        <a:t>【</a:t>
                      </a:r>
                      <a:r>
                        <a:rPr kumimoji="1" lang="ja-JP" altLang="en-US" sz="1050" b="0" dirty="0" smtClean="0"/>
                        <a:t>これまでの取組</a:t>
                      </a:r>
                      <a:r>
                        <a:rPr kumimoji="1" lang="en-US" altLang="ja-JP" sz="1050" b="0" dirty="0" smtClean="0"/>
                        <a:t>】</a:t>
                      </a:r>
                      <a:endParaRPr kumimoji="1" lang="ja-JP" altLang="en-US"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・教育庁の「府立学校に対する指示事項」において、Ｒ１年度から「消費者教育の充実」が加わり、その中で、</a:t>
                      </a:r>
                      <a:r>
                        <a:rPr kumimoji="1" lang="en-US" altLang="ja-JP" sz="1050" b="0" dirty="0" smtClean="0"/>
                        <a:t/>
                      </a:r>
                      <a:br>
                        <a:rPr kumimoji="1" lang="en-US" altLang="ja-JP" sz="1050" b="0" dirty="0" smtClean="0"/>
                      </a:br>
                      <a:r>
                        <a:rPr kumimoji="1" lang="ja-JP" altLang="en-US" sz="1050" b="0" dirty="0" smtClean="0"/>
                        <a:t>　「社会への扉」等の活用による消費者教育の充実を指示</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・消費者庁がＲ１～Ｒ３年度まで「社会への扉」を全高等学校等に配付し、活用を推進</a:t>
                      </a:r>
                      <a:endParaRPr kumimoji="1" lang="en-US" altLang="ja-JP"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・消費者教育教材である「めざそう！消費者市民（Ｈ</a:t>
                      </a:r>
                      <a:r>
                        <a:rPr kumimoji="1" lang="en-US" altLang="ja-JP" sz="1050" b="0" dirty="0" smtClean="0"/>
                        <a:t>28</a:t>
                      </a:r>
                      <a:r>
                        <a:rPr kumimoji="1" lang="ja-JP" altLang="en-US" sz="1050" b="0" dirty="0" smtClean="0"/>
                        <a:t>年度）」を府内全高等学校等に配付し、大阪府消費者</a:t>
                      </a:r>
                      <a:r>
                        <a:rPr kumimoji="1" lang="en-US" altLang="ja-JP" sz="1050" b="0" dirty="0" smtClean="0"/>
                        <a:t/>
                      </a:r>
                      <a:br>
                        <a:rPr kumimoji="1" lang="en-US" altLang="ja-JP" sz="1050" b="0" dirty="0" smtClean="0"/>
                      </a:br>
                      <a:r>
                        <a:rPr kumimoji="1" lang="ja-JP" altLang="en-US" sz="1050" b="0" dirty="0" smtClean="0"/>
                        <a:t>　教育推進校でモデル授業を実施。講師派遣事業でも活用</a:t>
                      </a:r>
                      <a:endParaRPr kumimoji="1" lang="en-US" altLang="ja-JP" sz="1050" b="0" dirty="0" smtClean="0"/>
                    </a:p>
                  </a:txBody>
                  <a:tcPr marL="72000" marR="72000">
                    <a:solidFill>
                      <a:schemeClr val="bg1"/>
                    </a:solidFill>
                  </a:tcPr>
                </a:tc>
                <a:extLst>
                  <a:ext uri="{0D108BD9-81ED-4DB2-BD59-A6C34878D82A}">
                    <a16:rowId xmlns:a16="http://schemas.microsoft.com/office/drawing/2014/main" val="3538099697"/>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3344331996"/>
              </p:ext>
            </p:extLst>
          </p:nvPr>
        </p:nvGraphicFramePr>
        <p:xfrm>
          <a:off x="342365" y="4122241"/>
          <a:ext cx="6210140" cy="731520"/>
        </p:xfrm>
        <a:graphic>
          <a:graphicData uri="http://schemas.openxmlformats.org/drawingml/2006/table">
            <a:tbl>
              <a:tblPr firstRow="1" bandRow="1">
                <a:tableStyleId>{BC89EF96-8CEA-46FF-86C4-4CE0E7609802}</a:tableStyleId>
              </a:tblPr>
              <a:tblGrid>
                <a:gridCol w="6210140">
                  <a:extLst>
                    <a:ext uri="{9D8B030D-6E8A-4147-A177-3AD203B41FA5}">
                      <a16:colId xmlns:a16="http://schemas.microsoft.com/office/drawing/2014/main" val="1359797845"/>
                    </a:ext>
                  </a:extLst>
                </a:gridCol>
              </a:tblGrid>
              <a:tr h="710905">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en-US" altLang="ja-JP" sz="1050" b="0" dirty="0" smtClean="0"/>
                        <a:t>【</a:t>
                      </a:r>
                      <a:r>
                        <a:rPr kumimoji="1" lang="ja-JP" altLang="en-US" sz="1050" b="0" dirty="0" smtClean="0"/>
                        <a:t>これまでの取組</a:t>
                      </a:r>
                      <a:r>
                        <a:rPr kumimoji="1" lang="en-US" altLang="ja-JP" sz="1050" b="0" dirty="0" smtClean="0"/>
                        <a:t>】</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・消費者教育コーディネーターの活用について、府立学校校長会等で周知</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・消費者教育に関する講師派遣事業を実施している団体等との意見交換会を実施し、コーディネート機能の</a:t>
                      </a:r>
                      <a:r>
                        <a:rPr kumimoji="1" lang="en-US" altLang="ja-JP" sz="1050" b="0" dirty="0" smtClean="0"/>
                        <a:t/>
                      </a:r>
                      <a:br>
                        <a:rPr kumimoji="1" lang="en-US" altLang="ja-JP" sz="1050" b="0" dirty="0" smtClean="0"/>
                      </a:br>
                      <a:r>
                        <a:rPr kumimoji="1" lang="ja-JP" altLang="en-US" sz="1050" b="0" dirty="0" smtClean="0"/>
                        <a:t>　強化を図るとともに、Ｒ３年度に作成した消費者教育イメージマップを共有し、団体との連携を強化</a:t>
                      </a:r>
                      <a:endParaRPr kumimoji="1" lang="en-US" altLang="ja-JP" sz="1050" b="0" dirty="0" smtClean="0"/>
                    </a:p>
                  </a:txBody>
                  <a:tcPr marL="72000" marR="72000">
                    <a:solidFill>
                      <a:schemeClr val="bg1"/>
                    </a:solidFill>
                  </a:tcPr>
                </a:tc>
                <a:extLst>
                  <a:ext uri="{0D108BD9-81ED-4DB2-BD59-A6C34878D82A}">
                    <a16:rowId xmlns:a16="http://schemas.microsoft.com/office/drawing/2014/main" val="3538099697"/>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443795417"/>
              </p:ext>
            </p:extLst>
          </p:nvPr>
        </p:nvGraphicFramePr>
        <p:xfrm>
          <a:off x="332598" y="2310222"/>
          <a:ext cx="6211876" cy="895555"/>
        </p:xfrm>
        <a:graphic>
          <a:graphicData uri="http://schemas.openxmlformats.org/drawingml/2006/table">
            <a:tbl>
              <a:tblPr firstRow="1" bandRow="1">
                <a:tableStyleId>{BC89EF96-8CEA-46FF-86C4-4CE0E7609802}</a:tableStyleId>
              </a:tblPr>
              <a:tblGrid>
                <a:gridCol w="6211876">
                  <a:extLst>
                    <a:ext uri="{9D8B030D-6E8A-4147-A177-3AD203B41FA5}">
                      <a16:colId xmlns:a16="http://schemas.microsoft.com/office/drawing/2014/main" val="1359797845"/>
                    </a:ext>
                  </a:extLst>
                </a:gridCol>
              </a:tblGrid>
              <a:tr h="895555">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en-US" altLang="ja-JP" sz="1050" b="0" dirty="0" smtClean="0"/>
                        <a:t>【</a:t>
                      </a:r>
                      <a:r>
                        <a:rPr kumimoji="1" lang="ja-JP" altLang="en-US" sz="1050" b="0" dirty="0" smtClean="0"/>
                        <a:t>これまでの取組</a:t>
                      </a:r>
                      <a:r>
                        <a:rPr kumimoji="1" lang="en-US" altLang="ja-JP" sz="1050" b="0" dirty="0" smtClean="0"/>
                        <a:t>】</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・教育庁と連携して講師派遣事業等の実践的な消費者教育の実施</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・実践的な消費者教育について校長会等での周知や関係部署（子ども青少年課）と連携し広報を実施</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・府教育センターが主催する研修（高校</a:t>
                      </a:r>
                      <a:r>
                        <a:rPr kumimoji="1" lang="en-US" altLang="ja-JP" sz="1050" b="0" dirty="0" smtClean="0"/>
                        <a:t>10</a:t>
                      </a:r>
                      <a:r>
                        <a:rPr kumimoji="1" lang="ja-JP" altLang="en-US" sz="1050" b="0" dirty="0" smtClean="0"/>
                        <a:t>年経験者研修、消費者教育研修、中・高等学校「家庭」授業力向上　</a:t>
                      </a:r>
                      <a:endParaRPr kumimoji="1" lang="en-US" altLang="ja-JP"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　研修）において、消費者教育教材を活用した授業の働きかけやオンデマンド用研修動画の掲載</a:t>
                      </a:r>
                      <a:endParaRPr kumimoji="1" lang="en-US" altLang="ja-JP" sz="1050" b="0" dirty="0" smtClean="0"/>
                    </a:p>
                  </a:txBody>
                  <a:tcPr marL="72000" marR="72000">
                    <a:solidFill>
                      <a:schemeClr val="bg1"/>
                    </a:solidFill>
                  </a:tcPr>
                </a:tc>
                <a:extLst>
                  <a:ext uri="{0D108BD9-81ED-4DB2-BD59-A6C34878D82A}">
                    <a16:rowId xmlns:a16="http://schemas.microsoft.com/office/drawing/2014/main" val="3538099697"/>
                  </a:ext>
                </a:extLst>
              </a:tr>
            </a:tbl>
          </a:graphicData>
        </a:graphic>
      </p:graphicFrame>
    </p:spTree>
    <p:extLst>
      <p:ext uri="{BB962C8B-B14F-4D97-AF65-F5344CB8AC3E}">
        <p14:creationId xmlns:p14="http://schemas.microsoft.com/office/powerpoint/2010/main" val="3807591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p:cNvGraphicFramePr>
            <a:graphicFrameLocks/>
          </p:cNvGraphicFramePr>
          <p:nvPr>
            <p:extLst>
              <p:ext uri="{D42A27DB-BD31-4B8C-83A1-F6EECF244321}">
                <p14:modId xmlns:p14="http://schemas.microsoft.com/office/powerpoint/2010/main" val="757214975"/>
              </p:ext>
            </p:extLst>
          </p:nvPr>
        </p:nvGraphicFramePr>
        <p:xfrm>
          <a:off x="3453177" y="5205328"/>
          <a:ext cx="3150000" cy="258840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2253" y="4724728"/>
            <a:ext cx="184730" cy="523220"/>
          </a:xfrm>
          <a:prstGeom prst="rect">
            <a:avLst/>
          </a:prstGeom>
        </p:spPr>
        <p:txBody>
          <a:bodyPr wrap="none">
            <a:spAutoFit/>
          </a:bodyPr>
          <a:lstStyle/>
          <a:p>
            <a:pPr algn="ctr"/>
            <a:endParaRPr lang="ja-JP" altLang="en-US" sz="2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276065" y="2891854"/>
            <a:ext cx="6389572" cy="1935156"/>
          </a:xfrm>
          <a:prstGeom prst="rect">
            <a:avLst/>
          </a:prstGeom>
          <a:ln w="6350">
            <a:noFill/>
          </a:ln>
        </p:spPr>
        <p:txBody>
          <a:bodyPr wrap="square" lIns="0" tIns="63997" rIns="0" bIns="63997" rtlCol="0" anchor="t">
            <a:noAutofit/>
          </a:bodyPr>
          <a:lstStyle/>
          <a:p>
            <a:pPr lvl="0">
              <a:lnSpc>
                <a:spcPts val="1100"/>
              </a:lnSpc>
              <a:spcAft>
                <a:spcPts val="600"/>
              </a:spcAft>
            </a:pPr>
            <a:endParaRPr lang="en-US" altLang="ja-JP" sz="1100" dirty="0" smtClean="0">
              <a:latin typeface="HGP創英角ｺﾞｼｯｸUB" panose="020B0900000000000000" pitchFamily="50" charset="-128"/>
              <a:ea typeface="HGP創英角ｺﾞｼｯｸUB" panose="020B0900000000000000" pitchFamily="50" charset="-128"/>
              <a:cs typeface="Meiryo UI" pitchFamily="50" charset="-128"/>
            </a:endParaRPr>
          </a:p>
          <a:p>
            <a:pPr lvl="0">
              <a:lnSpc>
                <a:spcPts val="1100"/>
              </a:lnSpc>
              <a:spcAft>
                <a:spcPts val="600"/>
              </a:spcAft>
            </a:pP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１</a:t>
            </a: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）若年者（３０歳未満）の特徴</a:t>
            </a:r>
            <a:endParaRPr lang="en-US" altLang="ja-JP" sz="1100" dirty="0">
              <a:latin typeface="HGP創英角ｺﾞｼｯｸUB" panose="020B0900000000000000" pitchFamily="50" charset="-128"/>
              <a:ea typeface="HGP創英角ｺﾞｼｯｸUB" panose="020B0900000000000000" pitchFamily="50" charset="-128"/>
              <a:cs typeface="Meiryo UI" pitchFamily="50" charset="-128"/>
            </a:endParaRPr>
          </a:p>
          <a:p>
            <a:pPr lvl="0">
              <a:lnSpc>
                <a:spcPts val="1100"/>
              </a:lnSpc>
              <a:spcAft>
                <a:spcPts val="600"/>
              </a:spcAft>
            </a:pP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100" dirty="0">
                <a:latin typeface="+mn-ea"/>
                <a:cs typeface="Meiryo UI" pitchFamily="50" charset="-128"/>
              </a:rPr>
              <a:t>・</a:t>
            </a:r>
            <a:r>
              <a:rPr lang="en-US" altLang="ja-JP" sz="1100" dirty="0">
                <a:latin typeface="+mn-ea"/>
                <a:cs typeface="Meiryo UI" pitchFamily="50" charset="-128"/>
              </a:rPr>
              <a:t>30</a:t>
            </a:r>
            <a:r>
              <a:rPr lang="ja-JP" altLang="en-US" sz="1100" dirty="0">
                <a:latin typeface="+mn-ea"/>
                <a:cs typeface="Meiryo UI" pitchFamily="50" charset="-128"/>
              </a:rPr>
              <a:t>歳未満の若年者が契約当事者の相談件数</a:t>
            </a:r>
            <a:r>
              <a:rPr lang="ja-JP" altLang="en-US" sz="1100" dirty="0" smtClean="0">
                <a:latin typeface="+mn-ea"/>
                <a:cs typeface="Meiryo UI" pitchFamily="50" charset="-128"/>
              </a:rPr>
              <a:t>は</a:t>
            </a:r>
            <a:r>
              <a:rPr lang="en-US" altLang="ja-JP" sz="1100" dirty="0" smtClean="0">
                <a:latin typeface="+mn-ea"/>
                <a:cs typeface="Meiryo UI" pitchFamily="50" charset="-128"/>
              </a:rPr>
              <a:t>8,750</a:t>
            </a:r>
            <a:r>
              <a:rPr lang="ja-JP" altLang="en-US" sz="1100" dirty="0" smtClean="0">
                <a:latin typeface="+mn-ea"/>
                <a:cs typeface="Meiryo UI" pitchFamily="50" charset="-128"/>
              </a:rPr>
              <a:t>件</a:t>
            </a:r>
            <a:r>
              <a:rPr lang="ja-JP" altLang="en-US" sz="1100" dirty="0">
                <a:latin typeface="+mn-ea"/>
                <a:cs typeface="Meiryo UI" pitchFamily="50" charset="-128"/>
              </a:rPr>
              <a:t>で、前年度に</a:t>
            </a:r>
            <a:r>
              <a:rPr lang="ja-JP" altLang="en-US" sz="1100" dirty="0" smtClean="0">
                <a:latin typeface="+mn-ea"/>
                <a:cs typeface="Meiryo UI" pitchFamily="50" charset="-128"/>
              </a:rPr>
              <a:t>比べ</a:t>
            </a:r>
            <a:r>
              <a:rPr lang="en-US" altLang="ja-JP" sz="1100" dirty="0">
                <a:latin typeface="+mn-ea"/>
                <a:cs typeface="Meiryo UI" pitchFamily="50" charset="-128"/>
              </a:rPr>
              <a:t>146</a:t>
            </a:r>
            <a:r>
              <a:rPr lang="ja-JP" altLang="en-US" sz="1100" dirty="0" smtClean="0">
                <a:latin typeface="+mn-ea"/>
                <a:cs typeface="Meiryo UI" pitchFamily="50" charset="-128"/>
              </a:rPr>
              <a:t>件（</a:t>
            </a:r>
            <a:r>
              <a:rPr lang="en-US" altLang="ja-JP" sz="1100" dirty="0">
                <a:latin typeface="+mn-ea"/>
                <a:cs typeface="Meiryo UI" pitchFamily="50" charset="-128"/>
              </a:rPr>
              <a:t>1.7</a:t>
            </a:r>
            <a:r>
              <a:rPr lang="en-US" altLang="ja-JP" sz="1100" dirty="0" smtClean="0">
                <a:latin typeface="+mn-ea"/>
                <a:cs typeface="Meiryo UI" pitchFamily="50" charset="-128"/>
              </a:rPr>
              <a:t>%</a:t>
            </a:r>
            <a:r>
              <a:rPr lang="ja-JP" altLang="en-US" sz="1100" dirty="0" smtClean="0">
                <a:latin typeface="+mn-ea"/>
                <a:cs typeface="Meiryo UI" pitchFamily="50" charset="-128"/>
              </a:rPr>
              <a:t>）増加し、</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相談</a:t>
            </a:r>
            <a:r>
              <a:rPr lang="ja-JP" altLang="en-US" sz="1100" dirty="0">
                <a:latin typeface="+mn-ea"/>
                <a:cs typeface="Meiryo UI" pitchFamily="50" charset="-128"/>
              </a:rPr>
              <a:t>全体に占める割合は</a:t>
            </a:r>
            <a:r>
              <a:rPr lang="en-US" altLang="ja-JP" sz="1100" dirty="0" smtClean="0">
                <a:latin typeface="+mn-ea"/>
                <a:cs typeface="Meiryo UI" pitchFamily="50" charset="-128"/>
              </a:rPr>
              <a:t>12.0%</a:t>
            </a:r>
            <a:r>
              <a:rPr lang="ja-JP" altLang="en-US" sz="1100" dirty="0" smtClean="0">
                <a:latin typeface="+mn-ea"/>
                <a:cs typeface="Meiryo UI" pitchFamily="50" charset="-128"/>
              </a:rPr>
              <a:t>となり、横ばい。</a:t>
            </a:r>
            <a:r>
              <a:rPr lang="en-US" altLang="ja-JP" sz="1100" dirty="0" smtClean="0">
                <a:latin typeface="+mn-ea"/>
                <a:cs typeface="Meiryo UI" pitchFamily="50" charset="-128"/>
              </a:rPr>
              <a:t> </a:t>
            </a:r>
            <a:endParaRPr lang="en-US" altLang="ja-JP" sz="1100" dirty="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a:t>
            </a:r>
            <a:r>
              <a:rPr lang="ja-JP" altLang="en-US" sz="1100" dirty="0">
                <a:latin typeface="+mn-ea"/>
                <a:cs typeface="Meiryo UI" pitchFamily="50" charset="-128"/>
              </a:rPr>
              <a:t>商品・役務別で最も多い相談は「エステティックサービス」で</a:t>
            </a:r>
            <a:r>
              <a:rPr lang="en-US" altLang="ja-JP" sz="1100" dirty="0">
                <a:latin typeface="+mn-ea"/>
                <a:cs typeface="Meiryo UI" pitchFamily="50" charset="-128"/>
              </a:rPr>
              <a:t>1,344</a:t>
            </a:r>
            <a:r>
              <a:rPr lang="ja-JP" altLang="en-US" sz="1100" dirty="0">
                <a:latin typeface="+mn-ea"/>
                <a:cs typeface="Meiryo UI" pitchFamily="50" charset="-128"/>
              </a:rPr>
              <a:t>件。</a:t>
            </a:r>
            <a:r>
              <a:rPr lang="ja-JP" altLang="en-US" sz="1100" dirty="0" smtClean="0">
                <a:latin typeface="+mn-ea"/>
                <a:cs typeface="Meiryo UI" pitchFamily="50" charset="-128"/>
              </a:rPr>
              <a:t>相談</a:t>
            </a:r>
            <a:r>
              <a:rPr lang="ja-JP" altLang="en-US" sz="1100" dirty="0">
                <a:latin typeface="+mn-ea"/>
                <a:cs typeface="Meiryo UI" pitchFamily="50" charset="-128"/>
              </a:rPr>
              <a:t>全体に占める若年者の割合</a:t>
            </a:r>
            <a:r>
              <a:rPr lang="ja-JP" altLang="en-US" sz="1100" dirty="0" smtClean="0">
                <a:latin typeface="+mn-ea"/>
                <a:cs typeface="Meiryo UI" pitchFamily="50" charset="-128"/>
              </a:rPr>
              <a:t>は、</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a:t>
            </a:r>
            <a:r>
              <a:rPr lang="ja-JP" altLang="en-US" sz="1100" dirty="0">
                <a:latin typeface="+mn-ea"/>
                <a:cs typeface="Meiryo UI" pitchFamily="50" charset="-128"/>
              </a:rPr>
              <a:t>エステティックサービス」</a:t>
            </a:r>
            <a:r>
              <a:rPr lang="en-US" altLang="ja-JP" sz="1100" dirty="0">
                <a:latin typeface="+mn-ea"/>
                <a:cs typeface="Meiryo UI" pitchFamily="50" charset="-128"/>
              </a:rPr>
              <a:t>1,344</a:t>
            </a:r>
            <a:r>
              <a:rPr lang="ja-JP" altLang="en-US" sz="1100" dirty="0">
                <a:latin typeface="+mn-ea"/>
                <a:cs typeface="Meiryo UI" pitchFamily="50" charset="-128"/>
              </a:rPr>
              <a:t>件（</a:t>
            </a:r>
            <a:r>
              <a:rPr lang="en-US" altLang="ja-JP" sz="1100" dirty="0">
                <a:latin typeface="+mn-ea"/>
                <a:cs typeface="Meiryo UI" pitchFamily="50" charset="-128"/>
              </a:rPr>
              <a:t>68.1%</a:t>
            </a:r>
            <a:r>
              <a:rPr lang="ja-JP" altLang="en-US" sz="1100" dirty="0">
                <a:latin typeface="+mn-ea"/>
                <a:cs typeface="Meiryo UI" pitchFamily="50" charset="-128"/>
              </a:rPr>
              <a:t>）、「インターネットゲーム」</a:t>
            </a:r>
            <a:r>
              <a:rPr lang="en-US" altLang="ja-JP" sz="1100" dirty="0">
                <a:latin typeface="+mn-ea"/>
                <a:cs typeface="Meiryo UI" pitchFamily="50" charset="-128"/>
              </a:rPr>
              <a:t>354</a:t>
            </a:r>
            <a:r>
              <a:rPr lang="ja-JP" altLang="en-US" sz="1100" dirty="0">
                <a:latin typeface="+mn-ea"/>
                <a:cs typeface="Meiryo UI" pitchFamily="50" charset="-128"/>
              </a:rPr>
              <a:t>件（</a:t>
            </a:r>
            <a:r>
              <a:rPr lang="en-US" altLang="ja-JP" sz="1100" dirty="0">
                <a:latin typeface="+mn-ea"/>
                <a:cs typeface="Meiryo UI" pitchFamily="50" charset="-128"/>
              </a:rPr>
              <a:t>68.1%</a:t>
            </a:r>
            <a:r>
              <a:rPr lang="ja-JP" altLang="en-US" sz="1100" dirty="0">
                <a:latin typeface="+mn-ea"/>
                <a:cs typeface="Meiryo UI" pitchFamily="50" charset="-128"/>
              </a:rPr>
              <a:t>）、「内職・副業」</a:t>
            </a:r>
            <a:r>
              <a:rPr lang="en-US" altLang="ja-JP" sz="1100" dirty="0" smtClean="0">
                <a:latin typeface="+mn-ea"/>
                <a:cs typeface="Meiryo UI" pitchFamily="50" charset="-128"/>
              </a:rPr>
              <a:t>406</a:t>
            </a:r>
            <a:r>
              <a:rPr lang="ja-JP" altLang="en-US" sz="1100" dirty="0" smtClean="0">
                <a:latin typeface="+mn-ea"/>
                <a:cs typeface="Meiryo UI" pitchFamily="50" charset="-128"/>
              </a:rPr>
              <a:t>件</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a:t>
            </a:r>
            <a:r>
              <a:rPr lang="en-US" altLang="ja-JP" sz="1100" dirty="0">
                <a:latin typeface="+mn-ea"/>
                <a:cs typeface="Meiryo UI" pitchFamily="50" charset="-128"/>
              </a:rPr>
              <a:t>52.1%</a:t>
            </a:r>
            <a:r>
              <a:rPr lang="ja-JP" altLang="en-US" sz="1100" dirty="0" smtClean="0">
                <a:latin typeface="+mn-ea"/>
                <a:cs typeface="Meiryo UI" pitchFamily="50" charset="-128"/>
              </a:rPr>
              <a:t>）が</a:t>
            </a:r>
            <a:r>
              <a:rPr lang="ja-JP" altLang="en-US" sz="1100" dirty="0">
                <a:latin typeface="+mn-ea"/>
                <a:cs typeface="Meiryo UI" pitchFamily="50" charset="-128"/>
              </a:rPr>
              <a:t>高い。</a:t>
            </a:r>
            <a:r>
              <a:rPr lang="en-US" altLang="ja-JP" sz="1100" dirty="0" smtClean="0">
                <a:latin typeface="+mn-ea"/>
                <a:cs typeface="Meiryo UI" pitchFamily="50" charset="-128"/>
              </a:rPr>
              <a:t> </a:t>
            </a:r>
          </a:p>
          <a:p>
            <a:pPr lvl="0">
              <a:lnSpc>
                <a:spcPts val="1100"/>
              </a:lnSpc>
              <a:spcAft>
                <a:spcPts val="600"/>
              </a:spcAft>
            </a:pPr>
            <a:r>
              <a:rPr lang="ja-JP" altLang="en-US" sz="1100" dirty="0" smtClean="0">
                <a:latin typeface="+mn-ea"/>
                <a:cs typeface="Meiryo UI" pitchFamily="50" charset="-128"/>
              </a:rPr>
              <a:t>　・「化粧品」と「健康食品」は「定期購入」に関する相談が多い。（全ての年代に共通）</a:t>
            </a: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lnSpc>
                <a:spcPts val="1200"/>
              </a:lnSpc>
              <a:spcAft>
                <a:spcPts val="600"/>
              </a:spcAft>
            </a:pP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spcAft>
                <a:spcPts val="600"/>
              </a:spcAft>
            </a:pPr>
            <a:endParaRPr lang="en-US" altLang="ja-JP" sz="1100" dirty="0">
              <a:solidFill>
                <a:srgbClr val="00B050"/>
              </a:solidFill>
              <a:latin typeface="ＭＳ ゴシック" panose="020B0609070205080204" pitchFamily="49" charset="-128"/>
              <a:ea typeface="ＭＳ ゴシック" panose="020B0609070205080204" pitchFamily="49" charset="-128"/>
              <a:cs typeface="Meiryo UI" pitchFamily="50" charset="-128"/>
            </a:endParaRPr>
          </a:p>
        </p:txBody>
      </p:sp>
      <p:sp>
        <p:nvSpPr>
          <p:cNvPr id="10" name="正方形/長方形 9"/>
          <p:cNvSpPr/>
          <p:nvPr/>
        </p:nvSpPr>
        <p:spPr>
          <a:xfrm>
            <a:off x="183110" y="17787"/>
            <a:ext cx="12022177" cy="576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2537" tIns="61268" rIns="122537" bIns="61268" numCol="1" spcCol="0" rtlCol="0" fromWordArt="0" anchor="ctr" anchorCtr="0" forceAA="0" compatLnSpc="1">
            <a:prstTxWarp prst="textNoShape">
              <a:avLst/>
            </a:prstTxWarp>
            <a:noAutofit/>
          </a:bodyPr>
          <a:lstStyle/>
          <a:p>
            <a:r>
              <a:rPr lang="ja-JP" altLang="en-US" sz="2200" b="1" kern="100" dirty="0">
                <a:latin typeface="ＭＳ Ｐゴシック" panose="020B0600070205080204" pitchFamily="50" charset="-128"/>
                <a:cs typeface="Times New Roman"/>
              </a:rPr>
              <a:t>重点取組と参考指標の取組状況　</a:t>
            </a:r>
            <a:endParaRPr lang="ja-JP" altLang="en-US" sz="2200" b="1" kern="100" dirty="0">
              <a:latin typeface="ＭＳ Ｐゴシック" panose="020B0600070205080204" pitchFamily="50" charset="-128"/>
              <a:ea typeface="ＭＳ Ｐゴシック" panose="020B0600070205080204" pitchFamily="50" charset="-128"/>
              <a:cs typeface="Times New Roman"/>
            </a:endParaRPr>
          </a:p>
        </p:txBody>
      </p:sp>
      <p:sp>
        <p:nvSpPr>
          <p:cNvPr id="11" name="テキスト ボックス 10"/>
          <p:cNvSpPr txBox="1"/>
          <p:nvPr/>
        </p:nvSpPr>
        <p:spPr>
          <a:xfrm>
            <a:off x="9288809" y="236336"/>
            <a:ext cx="2717380" cy="307777"/>
          </a:xfrm>
          <a:prstGeom prst="rect">
            <a:avLst/>
          </a:prstGeom>
          <a:solidFill>
            <a:schemeClr val="tx1">
              <a:lumMod val="75000"/>
              <a:lumOff val="25000"/>
            </a:schemeClr>
          </a:solidFill>
        </p:spPr>
        <p:txBody>
          <a:bodyPr wrap="square" rtlCol="0">
            <a:spAutoFit/>
          </a:bodyPr>
          <a:lstStyle/>
          <a:p>
            <a:pPr algn="r"/>
            <a:r>
              <a:rPr kumimoji="1" lang="en-US" altLang="ja-JP" sz="1400" dirty="0">
                <a:solidFill>
                  <a:schemeClr val="bg1"/>
                </a:solidFill>
                <a:latin typeface="+mj-ea"/>
                <a:ea typeface="+mj-ea"/>
              </a:rPr>
              <a:t>【</a:t>
            </a:r>
            <a:r>
              <a:rPr lang="ja-JP" altLang="en-US" sz="1400" dirty="0">
                <a:solidFill>
                  <a:schemeClr val="bg1"/>
                </a:solidFill>
                <a:latin typeface="+mj-ea"/>
                <a:ea typeface="+mj-ea"/>
              </a:rPr>
              <a:t>大阪府消費生活センター</a:t>
            </a:r>
            <a:r>
              <a:rPr kumimoji="1" lang="en-US" altLang="ja-JP" sz="1400" dirty="0">
                <a:solidFill>
                  <a:schemeClr val="bg1"/>
                </a:solidFill>
                <a:latin typeface="+mj-ea"/>
                <a:ea typeface="+mj-ea"/>
              </a:rPr>
              <a:t>】</a:t>
            </a:r>
            <a:endParaRPr kumimoji="1" lang="ja-JP" altLang="en-US" sz="1400" dirty="0">
              <a:solidFill>
                <a:schemeClr val="bg1"/>
              </a:solidFill>
              <a:latin typeface="+mj-ea"/>
              <a:ea typeface="+mj-ea"/>
            </a:endParaRPr>
          </a:p>
        </p:txBody>
      </p:sp>
      <p:sp>
        <p:nvSpPr>
          <p:cNvPr id="12" name="正方形/長方形 11"/>
          <p:cNvSpPr/>
          <p:nvPr/>
        </p:nvSpPr>
        <p:spPr>
          <a:xfrm>
            <a:off x="12346494" y="90809"/>
            <a:ext cx="1079424" cy="502978"/>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122537" tIns="61268" rIns="122537" bIns="61268" numCol="1" spcCol="0" rtlCol="0" fromWordArt="0" anchor="ctr" anchorCtr="0" forceAA="0" compatLnSpc="1">
            <a:prstTxWarp prst="textNoShape">
              <a:avLst/>
            </a:prstTxWarp>
            <a:noAutofit/>
          </a:bodyPr>
          <a:lstStyle/>
          <a:p>
            <a:pPr marL="0" marR="0" lvl="0" indent="0" algn="ctr" defTabSz="1351593"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資料５－２</a:t>
            </a:r>
            <a:endParaRPr kumimoji="0" lang="en-US" altLang="ja-JP" sz="1400" kern="100" dirty="0">
              <a:solidFill>
                <a:prstClr val="black"/>
              </a:solidFill>
              <a:latin typeface="ＭＳ Ｐゴシック" panose="020B0600070205080204" pitchFamily="50" charset="-128"/>
              <a:ea typeface="ＭＳ Ｐゴシック" panose="020B0600070205080204" pitchFamily="50" charset="-128"/>
              <a:cs typeface="Times New Roman"/>
            </a:endParaRPr>
          </a:p>
        </p:txBody>
      </p:sp>
      <p:sp>
        <p:nvSpPr>
          <p:cNvPr id="14" name="正方形/長方形 13">
            <a:extLst>
              <a:ext uri="{FF2B5EF4-FFF2-40B4-BE49-F238E27FC236}">
                <a16:creationId xmlns:a16="http://schemas.microsoft.com/office/drawing/2014/main" id="{4D46C1A8-056E-7A27-E412-EB61D38D208B}"/>
              </a:ext>
            </a:extLst>
          </p:cNvPr>
          <p:cNvSpPr/>
          <p:nvPr/>
        </p:nvSpPr>
        <p:spPr>
          <a:xfrm>
            <a:off x="183110" y="1140619"/>
            <a:ext cx="13242807" cy="8706629"/>
          </a:xfrm>
          <a:prstGeom prst="rect">
            <a:avLst/>
          </a:prstGeom>
          <a:noFill/>
          <a:ln w="12700" cap="flat" cmpd="sng" algn="ctr">
            <a:solidFill>
              <a:schemeClr val="tx1"/>
            </a:solidFill>
            <a:prstDash val="solid"/>
          </a:ln>
          <a:effectLst/>
        </p:spPr>
        <p:txBody>
          <a:bodyPr wrap="square" lIns="36000" tIns="36000" rIns="36000" bIns="36000" anchor="ctr" anchorCtr="0">
            <a:noAutofit/>
          </a:bodyPr>
          <a:lstStyle/>
          <a:p>
            <a:pPr>
              <a:lnSpc>
                <a:spcPts val="1300"/>
              </a:lnSpc>
            </a:pPr>
            <a:endParaRPr lang="ja-JP" altLang="en-US" sz="1050" kern="100" dirty="0">
              <a:latin typeface="ＭＳ Ｐゴシック 本文"/>
              <a:ea typeface="ＭＳ Ｐ明朝" panose="02020600040205080304"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3EA5088-9784-6442-8601-769B7830D755}"/>
              </a:ext>
            </a:extLst>
          </p:cNvPr>
          <p:cNvSpPr txBox="1"/>
          <p:nvPr/>
        </p:nvSpPr>
        <p:spPr>
          <a:xfrm>
            <a:off x="183110" y="687316"/>
            <a:ext cx="6732001" cy="453304"/>
          </a:xfrm>
          <a:prstGeom prst="rect">
            <a:avLst/>
          </a:prstGeom>
          <a:solidFill>
            <a:schemeClr val="tx1">
              <a:lumMod val="75000"/>
              <a:lumOff val="25000"/>
            </a:schemeClr>
          </a:solidFill>
          <a:ln w="15875" cap="flat" cmpd="sng" algn="ctr">
            <a:solidFill>
              <a:schemeClr val="tx1">
                <a:lumMod val="75000"/>
                <a:lumOff val="25000"/>
              </a:schemeClr>
            </a:solidFill>
            <a:prstDash val="solid"/>
          </a:ln>
          <a:effectLst/>
        </p:spPr>
        <p:txBody>
          <a:bodyPr wrap="square" anchor="ctr" anchorCtr="0">
            <a:noAutofit/>
          </a:bodyPr>
          <a:lstStyle/>
          <a:p>
            <a:pPr fontAlgn="base">
              <a:spcAft>
                <a:spcPts val="0"/>
              </a:spcAft>
            </a:pPr>
            <a:r>
              <a:rPr lang="ja-JP" altLang="en-US" sz="14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参考</a:t>
            </a:r>
            <a:r>
              <a:rPr lang="ja-JP" altLang="en-US" sz="14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指標</a:t>
            </a:r>
            <a:endParaRPr lang="ja-JP" sz="14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8" name="テキスト ボックス 37">
            <a:extLst>
              <a:ext uri="{FF2B5EF4-FFF2-40B4-BE49-F238E27FC236}">
                <a16:creationId xmlns:a16="http://schemas.microsoft.com/office/drawing/2014/main" id="{93D6BB47-1D5A-8E54-DB59-2B4D735B554D}"/>
              </a:ext>
            </a:extLst>
          </p:cNvPr>
          <p:cNvSpPr txBox="1"/>
          <p:nvPr/>
        </p:nvSpPr>
        <p:spPr>
          <a:xfrm>
            <a:off x="239065" y="4769357"/>
            <a:ext cx="2770528" cy="261610"/>
          </a:xfrm>
          <a:prstGeom prst="rect">
            <a:avLst/>
          </a:prstGeom>
          <a:noFill/>
        </p:spPr>
        <p:txBody>
          <a:bodyPr wrap="square" rtlCol="0">
            <a:spAutoFit/>
          </a:bodyPr>
          <a:lstStyle/>
          <a:p>
            <a:r>
              <a:rPr lang="ja-JP" altLang="en-US" sz="1100" b="1" dirty="0"/>
              <a:t>若年者の相談の多い商品・役務（上位</a:t>
            </a:r>
            <a:r>
              <a:rPr lang="en-US" altLang="ja-JP" sz="1100" b="1" dirty="0"/>
              <a:t>10</a:t>
            </a:r>
            <a:r>
              <a:rPr lang="ja-JP" altLang="en-US" sz="1100" b="1" dirty="0"/>
              <a:t>位）</a:t>
            </a:r>
            <a:endParaRPr lang="ja-JP" altLang="ja-JP" sz="1100" b="1" dirty="0"/>
          </a:p>
        </p:txBody>
      </p:sp>
      <p:sp>
        <p:nvSpPr>
          <p:cNvPr id="5" name="テキスト ボックス 4"/>
          <p:cNvSpPr txBox="1"/>
          <p:nvPr/>
        </p:nvSpPr>
        <p:spPr>
          <a:xfrm>
            <a:off x="272427" y="1234149"/>
            <a:ext cx="13048830" cy="1759456"/>
          </a:xfrm>
          <a:prstGeom prst="rect">
            <a:avLst/>
          </a:prstGeom>
          <a:noFill/>
        </p:spPr>
        <p:txBody>
          <a:bodyPr wrap="square" rtlCol="0">
            <a:spAutoFit/>
          </a:bodyPr>
          <a:lstStyle/>
          <a:p>
            <a:pPr lvl="0">
              <a:lnSpc>
                <a:spcPts val="1100"/>
              </a:lnSpc>
              <a:spcAft>
                <a:spcPts val="600"/>
              </a:spcAft>
            </a:pPr>
            <a:r>
              <a:rPr lang="ja-JP" altLang="en-US" sz="1200" b="1" u="sng" dirty="0">
                <a:solidFill>
                  <a:prstClr val="black"/>
                </a:solidFill>
                <a:latin typeface="ＭＳ ゴシック" panose="020B0609070205080204" pitchFamily="49" charset="-128"/>
                <a:ea typeface="ＭＳ ゴシック" panose="020B0609070205080204" pitchFamily="49" charset="-128"/>
                <a:cs typeface="Meiryo UI" pitchFamily="50" charset="-128"/>
              </a:rPr>
              <a:t>■参考指標１</a:t>
            </a:r>
            <a:endParaRPr lang="en-US" altLang="ja-JP" sz="1200" b="1" u="sng" dirty="0">
              <a:solidFill>
                <a:prstClr val="black"/>
              </a:solidFill>
              <a:latin typeface="ＭＳ ゴシック" panose="020B0609070205080204" pitchFamily="49" charset="-128"/>
              <a:ea typeface="ＭＳ ゴシック" panose="020B0609070205080204" pitchFamily="49" charset="-128"/>
              <a:cs typeface="Meiryo UI" pitchFamily="50" charset="-128"/>
            </a:endParaRPr>
          </a:p>
          <a:p>
            <a:pPr lvl="0">
              <a:lnSpc>
                <a:spcPts val="1100"/>
              </a:lnSpc>
              <a:spcAft>
                <a:spcPts val="600"/>
              </a:spcAft>
            </a:pPr>
            <a:r>
              <a:rPr lang="ja-JP" altLang="en-US" sz="1200" b="1" dirty="0">
                <a:solidFill>
                  <a:prstClr val="black"/>
                </a:solidFill>
                <a:latin typeface="ＭＳ Ｐゴシック" panose="020B0600070205080204" pitchFamily="50" charset="-128"/>
                <a:cs typeface="Meiryo UI" pitchFamily="50" charset="-128"/>
              </a:rPr>
              <a:t>府及び市町村消費生活センターで受け付けた、契約当事者の年代別件数割合</a:t>
            </a:r>
          </a:p>
          <a:p>
            <a:pPr lvl="0">
              <a:lnSpc>
                <a:spcPts val="1100"/>
              </a:lnSpc>
              <a:spcAft>
                <a:spcPts val="600"/>
              </a:spcAft>
            </a:pPr>
            <a:r>
              <a:rPr lang="ja-JP" altLang="en-US" sz="1100" dirty="0">
                <a:solidFill>
                  <a:prstClr val="black"/>
                </a:solidFill>
                <a:latin typeface="ＭＳ Ｐゴシック" panose="020B0600070205080204" pitchFamily="50" charset="-128"/>
                <a:cs typeface="Meiryo UI" pitchFamily="50" charset="-128"/>
              </a:rPr>
              <a:t>▶ 市町村相談窓口の必要性・重要性や若年者への対応の必要性等に関するエビデンスを継続的に把握し、施策に活かす</a:t>
            </a:r>
          </a:p>
          <a:p>
            <a:pPr lvl="0">
              <a:lnSpc>
                <a:spcPts val="1100"/>
              </a:lnSpc>
              <a:spcAft>
                <a:spcPts val="600"/>
              </a:spcAft>
            </a:pPr>
            <a:r>
              <a:rPr lang="en-US" altLang="ja-JP" sz="1100" dirty="0">
                <a:solidFill>
                  <a:prstClr val="black"/>
                </a:solidFill>
                <a:latin typeface="ＭＳ Ｐゴシック" panose="020B0600070205080204" pitchFamily="50" charset="-128"/>
                <a:cs typeface="Meiryo UI" pitchFamily="50" charset="-128"/>
              </a:rPr>
              <a:t>【</a:t>
            </a:r>
            <a:r>
              <a:rPr lang="ja-JP" altLang="en-US" sz="1100" dirty="0">
                <a:solidFill>
                  <a:prstClr val="black"/>
                </a:solidFill>
                <a:latin typeface="ＭＳ Ｐゴシック" panose="020B0600070205080204" pitchFamily="50" charset="-128"/>
                <a:cs typeface="Meiryo UI" pitchFamily="50" charset="-128"/>
              </a:rPr>
              <a:t>検証方法</a:t>
            </a:r>
            <a:r>
              <a:rPr lang="en-US" altLang="ja-JP" sz="1100" dirty="0">
                <a:solidFill>
                  <a:prstClr val="black"/>
                </a:solidFill>
                <a:latin typeface="ＭＳ Ｐゴシック" panose="020B0600070205080204" pitchFamily="50" charset="-128"/>
                <a:cs typeface="Meiryo UI" pitchFamily="50" charset="-128"/>
              </a:rPr>
              <a:t>】</a:t>
            </a:r>
          </a:p>
          <a:p>
            <a:pPr lvl="0">
              <a:lnSpc>
                <a:spcPts val="1100"/>
              </a:lnSpc>
              <a:spcAft>
                <a:spcPts val="600"/>
              </a:spcAft>
            </a:pPr>
            <a:r>
              <a:rPr lang="ja-JP" altLang="en-US" sz="1100" dirty="0">
                <a:solidFill>
                  <a:prstClr val="black"/>
                </a:solidFill>
                <a:latin typeface="ＭＳ Ｐゴシック" panose="020B0600070205080204" pitchFamily="50" charset="-128"/>
                <a:cs typeface="Meiryo UI" pitchFamily="50" charset="-128"/>
              </a:rPr>
              <a:t>契約当事者の年齢区分のうち、高齢者及び若年者の年齢区分を細分化し、相談の傾向をより詳細に分析</a:t>
            </a:r>
            <a:endParaRPr lang="en-US" altLang="ja-JP" sz="1100" b="1" dirty="0">
              <a:solidFill>
                <a:prstClr val="black"/>
              </a:solidFill>
              <a:latin typeface="ＭＳ Ｐゴシック" panose="020B0600070205080204" pitchFamily="50" charset="-128"/>
              <a:cs typeface="Meiryo UI" pitchFamily="50" charset="-128"/>
            </a:endParaRPr>
          </a:p>
          <a:p>
            <a:pPr lvl="0">
              <a:lnSpc>
                <a:spcPts val="1100"/>
              </a:lnSpc>
              <a:spcAft>
                <a:spcPts val="600"/>
              </a:spcAft>
            </a:pPr>
            <a:r>
              <a:rPr lang="ja-JP" altLang="en-US" sz="1100" b="1" dirty="0">
                <a:solidFill>
                  <a:prstClr val="black"/>
                </a:solidFill>
                <a:latin typeface="ＭＳ Ｐゴシック" panose="020B0600070205080204" pitchFamily="50" charset="-128"/>
                <a:cs typeface="Meiryo UI" pitchFamily="50" charset="-128"/>
              </a:rPr>
              <a:t>〇取組状況</a:t>
            </a:r>
          </a:p>
          <a:p>
            <a:pPr lvl="0">
              <a:lnSpc>
                <a:spcPts val="1100"/>
              </a:lnSpc>
              <a:spcAft>
                <a:spcPts val="600"/>
              </a:spcAft>
            </a:pPr>
            <a:r>
              <a:rPr lang="ja-JP" altLang="en-US" sz="1100" dirty="0">
                <a:solidFill>
                  <a:prstClr val="black"/>
                </a:solidFill>
                <a:latin typeface="ＭＳ Ｐゴシック" panose="020B0600070205080204" pitchFamily="50" charset="-128"/>
                <a:cs typeface="Meiryo UI" pitchFamily="50" charset="-128"/>
              </a:rPr>
              <a:t>▶ </a:t>
            </a:r>
            <a:r>
              <a:rPr lang="ja-JP" altLang="en-US" sz="1100" dirty="0" smtClean="0">
                <a:latin typeface="ＭＳ Ｐゴシック" panose="020B0600070205080204" pitchFamily="50" charset="-128"/>
                <a:cs typeface="Meiryo UI" pitchFamily="50" charset="-128"/>
              </a:rPr>
              <a:t>令和４</a:t>
            </a:r>
            <a:r>
              <a:rPr lang="ja-JP" altLang="en-US" sz="1100" dirty="0" smtClean="0">
                <a:solidFill>
                  <a:prstClr val="black"/>
                </a:solidFill>
                <a:latin typeface="ＭＳ Ｐゴシック" panose="020B0600070205080204" pitchFamily="50" charset="-128"/>
                <a:cs typeface="Meiryo UI" pitchFamily="50" charset="-128"/>
              </a:rPr>
              <a:t>年度</a:t>
            </a:r>
            <a:r>
              <a:rPr lang="ja-JP" altLang="en-US" sz="1100" dirty="0">
                <a:solidFill>
                  <a:prstClr val="black"/>
                </a:solidFill>
                <a:latin typeface="ＭＳ Ｐゴシック" panose="020B0600070205080204" pitchFamily="50" charset="-128"/>
                <a:cs typeface="Meiryo UI" pitchFamily="50" charset="-128"/>
              </a:rPr>
              <a:t>大阪府及び府内市町村の消費生活相談から、契約当事者年代別の相談の傾向を</a:t>
            </a:r>
            <a:r>
              <a:rPr lang="ja-JP" altLang="en-US" sz="1100" dirty="0" smtClean="0">
                <a:solidFill>
                  <a:prstClr val="black"/>
                </a:solidFill>
                <a:latin typeface="ＭＳ Ｐゴシック" panose="020B0600070205080204" pitchFamily="50" charset="-128"/>
                <a:cs typeface="Meiryo UI" pitchFamily="50" charset="-128"/>
              </a:rPr>
              <a:t>分析</a:t>
            </a:r>
            <a:endParaRPr lang="en-US" altLang="ja-JP" sz="1100" dirty="0">
              <a:solidFill>
                <a:prstClr val="black"/>
              </a:solidFill>
              <a:latin typeface="ＭＳ Ｐゴシック" panose="020B0600070205080204" pitchFamily="50" charset="-128"/>
              <a:cs typeface="Meiryo UI" pitchFamily="50" charset="-128"/>
            </a:endParaRPr>
          </a:p>
          <a:p>
            <a:pPr lvl="0">
              <a:lnSpc>
                <a:spcPts val="1100"/>
              </a:lnSpc>
              <a:spcAft>
                <a:spcPts val="600"/>
              </a:spcAft>
            </a:pP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100" u="sng" dirty="0">
                <a:latin typeface="HGP創英角ｺﾞｼｯｸUB" panose="020B0900000000000000" pitchFamily="50" charset="-128"/>
                <a:ea typeface="HGP創英角ｺﾞｼｯｸUB" panose="020B0900000000000000" pitchFamily="50" charset="-128"/>
                <a:cs typeface="Meiryo UI" pitchFamily="50" charset="-128"/>
              </a:rPr>
              <a:t>これらの結果を参考にして、消費者教育や啓発事業ではターゲットに応じた消費者トラブルの内容を取り上げ</a:t>
            </a:r>
            <a:r>
              <a:rPr lang="ja-JP" altLang="en-US" sz="1100" u="sng" dirty="0" smtClean="0">
                <a:latin typeface="HGP創英角ｺﾞｼｯｸUB" panose="020B0900000000000000" pitchFamily="50" charset="-128"/>
                <a:ea typeface="HGP創英角ｺﾞｼｯｸUB" panose="020B0900000000000000" pitchFamily="50" charset="-128"/>
                <a:cs typeface="Meiryo UI" pitchFamily="50" charset="-128"/>
              </a:rPr>
              <a:t>、被害</a:t>
            </a:r>
            <a:r>
              <a:rPr lang="ja-JP" altLang="en-US" sz="1100" u="sng" dirty="0">
                <a:latin typeface="HGP創英角ｺﾞｼｯｸUB" panose="020B0900000000000000" pitchFamily="50" charset="-128"/>
                <a:ea typeface="HGP創英角ｺﾞｼｯｸUB" panose="020B0900000000000000" pitchFamily="50" charset="-128"/>
                <a:cs typeface="Meiryo UI" pitchFamily="50" charset="-128"/>
              </a:rPr>
              <a:t>の未然防止・拡大防止を</a:t>
            </a:r>
            <a:r>
              <a:rPr lang="ja-JP" altLang="en-US" sz="1100" u="sng" dirty="0" smtClean="0">
                <a:latin typeface="HGP創英角ｺﾞｼｯｸUB" panose="020B0900000000000000" pitchFamily="50" charset="-128"/>
                <a:ea typeface="HGP創英角ｺﾞｼｯｸUB" panose="020B0900000000000000" pitchFamily="50" charset="-128"/>
                <a:cs typeface="Meiryo UI" pitchFamily="50" charset="-128"/>
              </a:rPr>
              <a:t>図る</a:t>
            </a: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p:txBody>
      </p:sp>
      <p:sp>
        <p:nvSpPr>
          <p:cNvPr id="20" name="正方形/長方形 19"/>
          <p:cNvSpPr/>
          <p:nvPr/>
        </p:nvSpPr>
        <p:spPr>
          <a:xfrm>
            <a:off x="6665879" y="3087134"/>
            <a:ext cx="6760038" cy="1852985"/>
          </a:xfrm>
          <a:prstGeom prst="rect">
            <a:avLst/>
          </a:prstGeom>
          <a:ln w="6350">
            <a:noFill/>
          </a:ln>
        </p:spPr>
        <p:txBody>
          <a:bodyPr wrap="square" lIns="0" tIns="63997" rIns="0" bIns="63997" rtlCol="0" anchor="t">
            <a:noAutofit/>
          </a:bodyPr>
          <a:lstStyle/>
          <a:p>
            <a:pPr lvl="0">
              <a:lnSpc>
                <a:spcPts val="1100"/>
              </a:lnSpc>
              <a:spcAft>
                <a:spcPts val="600"/>
              </a:spcAft>
            </a:pP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２</a:t>
            </a: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）高齢者（６５歳以上）</a:t>
            </a: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の</a:t>
            </a: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特徴</a:t>
            </a:r>
            <a:endParaRPr lang="en-US" altLang="ja-JP" sz="1100" dirty="0">
              <a:latin typeface="HGP創英角ｺﾞｼｯｸUB" panose="020B0900000000000000" pitchFamily="50" charset="-128"/>
              <a:ea typeface="HGP創英角ｺﾞｼｯｸUB" panose="020B0900000000000000" pitchFamily="50" charset="-128"/>
              <a:cs typeface="Meiryo UI" pitchFamily="50" charset="-128"/>
            </a:endParaRPr>
          </a:p>
          <a:p>
            <a:pPr lvl="0">
              <a:lnSpc>
                <a:spcPts val="1100"/>
              </a:lnSpc>
              <a:spcAft>
                <a:spcPts val="600"/>
              </a:spcAft>
            </a:pP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100" dirty="0" smtClean="0">
                <a:latin typeface="+mn-ea"/>
                <a:cs typeface="Meiryo UI" pitchFamily="50" charset="-128"/>
              </a:rPr>
              <a:t>・相談件数は</a:t>
            </a:r>
            <a:r>
              <a:rPr lang="en-US" altLang="ja-JP" sz="1100" dirty="0">
                <a:latin typeface="+mn-ea"/>
                <a:cs typeface="Meiryo UI" pitchFamily="50" charset="-128"/>
              </a:rPr>
              <a:t>20,673</a:t>
            </a:r>
            <a:r>
              <a:rPr lang="ja-JP" altLang="en-US" sz="1100" dirty="0" smtClean="0">
                <a:latin typeface="+mn-ea"/>
                <a:cs typeface="Meiryo UI" pitchFamily="50" charset="-128"/>
              </a:rPr>
              <a:t>件で、前年度に比べ</a:t>
            </a:r>
            <a:r>
              <a:rPr lang="en-US" altLang="ja-JP" sz="1100" dirty="0">
                <a:latin typeface="+mn-ea"/>
                <a:cs typeface="Meiryo UI" pitchFamily="50" charset="-128"/>
              </a:rPr>
              <a:t>928</a:t>
            </a:r>
            <a:r>
              <a:rPr lang="ja-JP" altLang="en-US" sz="1100" dirty="0">
                <a:latin typeface="+mn-ea"/>
                <a:cs typeface="Meiryo UI" pitchFamily="50" charset="-128"/>
              </a:rPr>
              <a:t>件（</a:t>
            </a:r>
            <a:r>
              <a:rPr lang="en-US" altLang="ja-JP" sz="1100" dirty="0">
                <a:latin typeface="+mn-ea"/>
                <a:cs typeface="Meiryo UI" pitchFamily="50" charset="-128"/>
              </a:rPr>
              <a:t>4.7%</a:t>
            </a:r>
            <a:r>
              <a:rPr lang="ja-JP" altLang="en-US" sz="1100" dirty="0">
                <a:latin typeface="+mn-ea"/>
                <a:cs typeface="Meiryo UI" pitchFamily="50" charset="-128"/>
              </a:rPr>
              <a:t>）</a:t>
            </a:r>
            <a:r>
              <a:rPr lang="ja-JP" altLang="en-US" sz="1100" dirty="0" smtClean="0">
                <a:latin typeface="+mn-ea"/>
                <a:cs typeface="Meiryo UI" pitchFamily="50" charset="-128"/>
              </a:rPr>
              <a:t>増加したが、相談全体に占める割合は</a:t>
            </a:r>
            <a:r>
              <a:rPr lang="en-US" altLang="ja-JP" sz="1100" dirty="0" smtClean="0">
                <a:latin typeface="+mn-ea"/>
                <a:cs typeface="Meiryo UI" pitchFamily="50" charset="-128"/>
              </a:rPr>
              <a:t>28.4%</a:t>
            </a:r>
            <a:r>
              <a:rPr lang="ja-JP" altLang="en-US" sz="1100" dirty="0" smtClean="0">
                <a:latin typeface="+mn-ea"/>
                <a:cs typeface="Meiryo UI" pitchFamily="50" charset="-128"/>
              </a:rPr>
              <a:t>となり、</a:t>
            </a:r>
            <a:endParaRPr lang="en-US" altLang="ja-JP" sz="1100" dirty="0" smtClean="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ほぼ横ばい。</a:t>
            </a:r>
            <a:endParaRPr lang="en-US" altLang="ja-JP" sz="1100" dirty="0" smtClean="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・商品・役務別で最も多い相談</a:t>
            </a:r>
            <a:r>
              <a:rPr lang="ja-JP" altLang="en-US" sz="1100" dirty="0">
                <a:latin typeface="+mn-ea"/>
                <a:cs typeface="Meiryo UI" pitchFamily="50" charset="-128"/>
              </a:rPr>
              <a:t>は「化粧品」で</a:t>
            </a:r>
            <a:r>
              <a:rPr lang="en-US" altLang="ja-JP" sz="1100" dirty="0">
                <a:latin typeface="+mn-ea"/>
                <a:cs typeface="Meiryo UI" pitchFamily="50" charset="-128"/>
              </a:rPr>
              <a:t>2,037</a:t>
            </a:r>
            <a:r>
              <a:rPr lang="ja-JP" altLang="en-US" sz="1100" dirty="0">
                <a:latin typeface="+mn-ea"/>
                <a:cs typeface="Meiryo UI" pitchFamily="50" charset="-128"/>
              </a:rPr>
              <a:t>件</a:t>
            </a:r>
            <a:r>
              <a:rPr lang="ja-JP" altLang="en-US" sz="1100" dirty="0" smtClean="0">
                <a:latin typeface="+mn-ea"/>
                <a:cs typeface="Meiryo UI" pitchFamily="50" charset="-128"/>
              </a:rPr>
              <a:t>。相談</a:t>
            </a:r>
            <a:r>
              <a:rPr lang="ja-JP" altLang="en-US" sz="1100" dirty="0">
                <a:latin typeface="+mn-ea"/>
                <a:cs typeface="Meiryo UI" pitchFamily="50" charset="-128"/>
              </a:rPr>
              <a:t>全体に占める高齢者の割合は、「社会保険」（健康</a:t>
            </a:r>
            <a:r>
              <a:rPr lang="ja-JP" altLang="en-US" sz="1100" dirty="0" smtClean="0">
                <a:latin typeface="+mn-ea"/>
                <a:cs typeface="Meiryo UI" pitchFamily="50" charset="-128"/>
              </a:rPr>
              <a:t>保険</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の</a:t>
            </a:r>
            <a:r>
              <a:rPr lang="ja-JP" altLang="en-US" sz="1100" dirty="0">
                <a:latin typeface="+mn-ea"/>
                <a:cs typeface="Meiryo UI" pitchFamily="50" charset="-128"/>
              </a:rPr>
              <a:t>還付金詐欺等）</a:t>
            </a:r>
            <a:r>
              <a:rPr lang="en-US" altLang="ja-JP" sz="1100" dirty="0">
                <a:latin typeface="+mn-ea"/>
                <a:cs typeface="Meiryo UI" pitchFamily="50" charset="-128"/>
              </a:rPr>
              <a:t>390</a:t>
            </a:r>
            <a:r>
              <a:rPr lang="ja-JP" altLang="en-US" sz="1100" dirty="0">
                <a:latin typeface="+mn-ea"/>
                <a:cs typeface="Meiryo UI" pitchFamily="50" charset="-128"/>
              </a:rPr>
              <a:t>件（</a:t>
            </a:r>
            <a:r>
              <a:rPr lang="en-US" altLang="ja-JP" sz="1100" dirty="0">
                <a:latin typeface="+mn-ea"/>
                <a:cs typeface="Meiryo UI" pitchFamily="50" charset="-128"/>
              </a:rPr>
              <a:t>74.6%</a:t>
            </a:r>
            <a:r>
              <a:rPr lang="ja-JP" altLang="en-US" sz="1100" dirty="0">
                <a:latin typeface="+mn-ea"/>
                <a:cs typeface="Meiryo UI" pitchFamily="50" charset="-128"/>
              </a:rPr>
              <a:t>）、「新聞」</a:t>
            </a:r>
            <a:r>
              <a:rPr lang="en-US" altLang="ja-JP" sz="1100" dirty="0">
                <a:latin typeface="+mn-ea"/>
                <a:cs typeface="Meiryo UI" pitchFamily="50" charset="-128"/>
              </a:rPr>
              <a:t>329</a:t>
            </a:r>
            <a:r>
              <a:rPr lang="ja-JP" altLang="en-US" sz="1100" dirty="0">
                <a:latin typeface="+mn-ea"/>
                <a:cs typeface="Meiryo UI" pitchFamily="50" charset="-128"/>
              </a:rPr>
              <a:t>件（</a:t>
            </a:r>
            <a:r>
              <a:rPr lang="en-US" altLang="ja-JP" sz="1100" dirty="0">
                <a:latin typeface="+mn-ea"/>
                <a:cs typeface="Meiryo UI" pitchFamily="50" charset="-128"/>
              </a:rPr>
              <a:t>64.0%</a:t>
            </a:r>
            <a:r>
              <a:rPr lang="ja-JP" altLang="en-US" sz="1100" dirty="0">
                <a:latin typeface="+mn-ea"/>
                <a:cs typeface="Meiryo UI" pitchFamily="50" charset="-128"/>
              </a:rPr>
              <a:t>）</a:t>
            </a:r>
            <a:r>
              <a:rPr lang="ja-JP" altLang="en-US" sz="1100" dirty="0" smtClean="0">
                <a:latin typeface="+mn-ea"/>
                <a:cs typeface="Meiryo UI" pitchFamily="50" charset="-128"/>
              </a:rPr>
              <a:t>が高い。</a:t>
            </a:r>
            <a:r>
              <a:rPr lang="en-US" altLang="ja-JP" sz="1100" dirty="0" smtClean="0">
                <a:latin typeface="+mn-ea"/>
                <a:cs typeface="Meiryo UI" pitchFamily="50" charset="-128"/>
              </a:rPr>
              <a:t> </a:t>
            </a:r>
          </a:p>
          <a:p>
            <a:pPr lvl="0">
              <a:lnSpc>
                <a:spcPts val="1100"/>
              </a:lnSpc>
              <a:spcAft>
                <a:spcPts val="600"/>
              </a:spcAft>
            </a:pPr>
            <a:r>
              <a:rPr lang="ja-JP" altLang="en-US" sz="1100" dirty="0" smtClean="0">
                <a:latin typeface="+mn-ea"/>
                <a:cs typeface="Meiryo UI" pitchFamily="50" charset="-128"/>
              </a:rPr>
              <a:t>　・販売購入形態別</a:t>
            </a:r>
            <a:r>
              <a:rPr lang="ja-JP" altLang="en-US" sz="1100" dirty="0">
                <a:latin typeface="+mn-ea"/>
                <a:cs typeface="Meiryo UI" pitchFamily="50" charset="-128"/>
              </a:rPr>
              <a:t>は、「通信販売」が</a:t>
            </a:r>
            <a:r>
              <a:rPr lang="en-US" altLang="ja-JP" sz="1100" dirty="0">
                <a:latin typeface="+mn-ea"/>
                <a:cs typeface="Meiryo UI" pitchFamily="50" charset="-128"/>
              </a:rPr>
              <a:t>7,308</a:t>
            </a:r>
            <a:r>
              <a:rPr lang="ja-JP" altLang="en-US" sz="1100" dirty="0">
                <a:latin typeface="+mn-ea"/>
                <a:cs typeface="Meiryo UI" pitchFamily="50" charset="-128"/>
              </a:rPr>
              <a:t>件で</a:t>
            </a:r>
            <a:r>
              <a:rPr lang="ja-JP" altLang="en-US" sz="1100" dirty="0" smtClean="0">
                <a:latin typeface="+mn-ea"/>
                <a:cs typeface="Meiryo UI" pitchFamily="50" charset="-128"/>
              </a:rPr>
              <a:t>最も多い。相談全体に占める高齢者の割合</a:t>
            </a:r>
            <a:r>
              <a:rPr lang="ja-JP" altLang="en-US" sz="1100" dirty="0">
                <a:latin typeface="+mn-ea"/>
                <a:cs typeface="Meiryo UI" pitchFamily="50" charset="-128"/>
              </a:rPr>
              <a:t>は、「訪問購入</a:t>
            </a:r>
            <a:r>
              <a:rPr lang="ja-JP" altLang="en-US" sz="1100" dirty="0" smtClean="0">
                <a:latin typeface="+mn-ea"/>
                <a:cs typeface="Meiryo UI" pitchFamily="50" charset="-128"/>
              </a:rPr>
              <a:t>」が　</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a:t>
            </a:r>
            <a:r>
              <a:rPr lang="en-US" altLang="ja-JP" sz="1100" dirty="0" smtClean="0">
                <a:latin typeface="+mn-ea"/>
                <a:cs typeface="Meiryo UI" pitchFamily="50" charset="-128"/>
              </a:rPr>
              <a:t>59.1</a:t>
            </a:r>
            <a:r>
              <a:rPr lang="en-US" altLang="ja-JP" sz="1100" dirty="0">
                <a:latin typeface="+mn-ea"/>
                <a:cs typeface="Meiryo UI" pitchFamily="50" charset="-128"/>
              </a:rPr>
              <a:t>%</a:t>
            </a:r>
            <a:r>
              <a:rPr lang="ja-JP" altLang="en-US" sz="1100" dirty="0" err="1" smtClean="0">
                <a:latin typeface="+mn-ea"/>
                <a:cs typeface="Meiryo UI" pitchFamily="50" charset="-128"/>
              </a:rPr>
              <a:t>、</a:t>
            </a:r>
            <a:r>
              <a:rPr lang="ja-JP" altLang="en-US" sz="1100" dirty="0" smtClean="0">
                <a:latin typeface="+mn-ea"/>
                <a:cs typeface="Meiryo UI" pitchFamily="50" charset="-128"/>
              </a:rPr>
              <a:t>　「</a:t>
            </a:r>
            <a:r>
              <a:rPr lang="ja-JP" altLang="en-US" sz="1100" dirty="0">
                <a:latin typeface="+mn-ea"/>
                <a:cs typeface="Meiryo UI" pitchFamily="50" charset="-128"/>
              </a:rPr>
              <a:t>訪問販売」が</a:t>
            </a:r>
            <a:r>
              <a:rPr lang="en-US" altLang="ja-JP" sz="1100" dirty="0">
                <a:latin typeface="+mn-ea"/>
                <a:cs typeface="Meiryo UI" pitchFamily="50" charset="-128"/>
              </a:rPr>
              <a:t>45.6</a:t>
            </a:r>
            <a:r>
              <a:rPr lang="en-US" altLang="ja-JP" sz="1100" dirty="0" smtClean="0">
                <a:latin typeface="+mn-ea"/>
                <a:cs typeface="Meiryo UI" pitchFamily="50" charset="-128"/>
              </a:rPr>
              <a:t>%</a:t>
            </a:r>
            <a:r>
              <a:rPr lang="ja-JP" altLang="en-US" sz="1100" dirty="0" smtClean="0">
                <a:latin typeface="+mn-ea"/>
                <a:cs typeface="Meiryo UI" pitchFamily="50" charset="-128"/>
              </a:rPr>
              <a:t>と高い。</a:t>
            </a:r>
            <a:r>
              <a:rPr lang="en-US" altLang="ja-JP" sz="1100" dirty="0" smtClean="0">
                <a:latin typeface="+mn-ea"/>
                <a:cs typeface="Meiryo UI" pitchFamily="50" charset="-128"/>
              </a:rPr>
              <a:t> </a:t>
            </a:r>
          </a:p>
          <a:p>
            <a:pPr>
              <a:lnSpc>
                <a:spcPts val="1100"/>
              </a:lnSpc>
              <a:spcAft>
                <a:spcPts val="600"/>
              </a:spcAft>
            </a:pPr>
            <a:r>
              <a:rPr lang="ja-JP" altLang="en-US" sz="1100" dirty="0" smtClean="0">
                <a:latin typeface="+mn-ea"/>
                <a:cs typeface="Meiryo UI" pitchFamily="50" charset="-128"/>
              </a:rPr>
              <a:t>　・</a:t>
            </a:r>
            <a:r>
              <a:rPr lang="ja-JP" altLang="en-US" sz="1100" dirty="0">
                <a:latin typeface="+mn-ea"/>
                <a:cs typeface="Meiryo UI" pitchFamily="50" charset="-128"/>
              </a:rPr>
              <a:t>「化粧品」と「健康食品」は「定期購入」に関する相談が多い。（全ての年代に共通</a:t>
            </a:r>
            <a:r>
              <a:rPr lang="ja-JP" altLang="en-US" sz="1100" dirty="0" smtClean="0">
                <a:latin typeface="+mn-ea"/>
                <a:cs typeface="Meiryo UI" pitchFamily="50" charset="-128"/>
              </a:rPr>
              <a:t>）</a:t>
            </a: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lnSpc>
                <a:spcPts val="1200"/>
              </a:lnSpc>
              <a:spcAft>
                <a:spcPts val="600"/>
              </a:spcAft>
            </a:pP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spcAft>
                <a:spcPts val="600"/>
              </a:spcAft>
            </a:pPr>
            <a:endParaRPr lang="en-US" altLang="ja-JP" sz="1100" dirty="0">
              <a:solidFill>
                <a:srgbClr val="00B050"/>
              </a:solidFill>
              <a:latin typeface="ＭＳ ゴシック" panose="020B0609070205080204" pitchFamily="49" charset="-128"/>
              <a:ea typeface="ＭＳ ゴシック" panose="020B0609070205080204" pitchFamily="49" charset="-128"/>
              <a:cs typeface="Meiryo UI" pitchFamily="50" charset="-128"/>
            </a:endParaRPr>
          </a:p>
        </p:txBody>
      </p:sp>
      <p:sp>
        <p:nvSpPr>
          <p:cNvPr id="29" name="テキスト ボックス 28">
            <a:extLst>
              <a:ext uri="{FF2B5EF4-FFF2-40B4-BE49-F238E27FC236}">
                <a16:creationId xmlns:a16="http://schemas.microsoft.com/office/drawing/2014/main" id="{93D6BB47-1D5A-8E54-DB59-2B4D735B554D}"/>
              </a:ext>
            </a:extLst>
          </p:cNvPr>
          <p:cNvSpPr txBox="1"/>
          <p:nvPr/>
        </p:nvSpPr>
        <p:spPr>
          <a:xfrm>
            <a:off x="3376719" y="4696707"/>
            <a:ext cx="2770528" cy="430887"/>
          </a:xfrm>
          <a:prstGeom prst="rect">
            <a:avLst/>
          </a:prstGeom>
          <a:noFill/>
        </p:spPr>
        <p:txBody>
          <a:bodyPr wrap="square" rtlCol="0">
            <a:spAutoFit/>
          </a:bodyPr>
          <a:lstStyle/>
          <a:p>
            <a:r>
              <a:rPr lang="ja-JP" altLang="en-US" sz="1100" b="1" dirty="0"/>
              <a:t>若年者の相談の多い商品・役務（上位</a:t>
            </a:r>
            <a:r>
              <a:rPr lang="en-US" altLang="ja-JP" sz="1100" b="1" dirty="0"/>
              <a:t>10</a:t>
            </a:r>
            <a:r>
              <a:rPr lang="ja-JP" altLang="en-US" sz="1100" b="1" dirty="0"/>
              <a:t>位</a:t>
            </a:r>
            <a:r>
              <a:rPr lang="ja-JP" altLang="en-US" sz="1100" b="1" dirty="0" smtClean="0"/>
              <a:t>）の相談全体に占める割合</a:t>
            </a:r>
            <a:endParaRPr lang="ja-JP" altLang="ja-JP" sz="1100" b="1" dirty="0"/>
          </a:p>
        </p:txBody>
      </p:sp>
      <p:sp>
        <p:nvSpPr>
          <p:cNvPr id="19" name="テキスト ボックス 18">
            <a:extLst>
              <a:ext uri="{FF2B5EF4-FFF2-40B4-BE49-F238E27FC236}">
                <a16:creationId xmlns:a16="http://schemas.microsoft.com/office/drawing/2014/main" id="{93D6BB47-1D5A-8E54-DB59-2B4D735B554D}"/>
              </a:ext>
            </a:extLst>
          </p:cNvPr>
          <p:cNvSpPr txBox="1"/>
          <p:nvPr/>
        </p:nvSpPr>
        <p:spPr>
          <a:xfrm>
            <a:off x="10128052" y="4815523"/>
            <a:ext cx="2770528" cy="430887"/>
          </a:xfrm>
          <a:prstGeom prst="rect">
            <a:avLst/>
          </a:prstGeom>
          <a:noFill/>
        </p:spPr>
        <p:txBody>
          <a:bodyPr wrap="square" rtlCol="0">
            <a:spAutoFit/>
          </a:bodyPr>
          <a:lstStyle/>
          <a:p>
            <a:r>
              <a:rPr lang="ja-JP" altLang="en-US" sz="1100" b="1" dirty="0"/>
              <a:t>高齢者</a:t>
            </a:r>
            <a:r>
              <a:rPr lang="ja-JP" altLang="en-US" sz="1100" b="1" dirty="0" smtClean="0"/>
              <a:t>の</a:t>
            </a:r>
            <a:r>
              <a:rPr lang="ja-JP" altLang="en-US" sz="1100" b="1" dirty="0"/>
              <a:t>相談の多い商品・役務（上位</a:t>
            </a:r>
            <a:r>
              <a:rPr lang="en-US" altLang="ja-JP" sz="1100" b="1" dirty="0"/>
              <a:t>10</a:t>
            </a:r>
            <a:r>
              <a:rPr lang="ja-JP" altLang="en-US" sz="1100" b="1" dirty="0"/>
              <a:t>位</a:t>
            </a:r>
            <a:r>
              <a:rPr lang="ja-JP" altLang="en-US" sz="1100" b="1" dirty="0" smtClean="0"/>
              <a:t>）の相談全体に占める割合</a:t>
            </a:r>
            <a:endParaRPr lang="ja-JP" altLang="ja-JP" sz="1100" b="1" dirty="0"/>
          </a:p>
        </p:txBody>
      </p:sp>
      <p:sp>
        <p:nvSpPr>
          <p:cNvPr id="7" name="テキスト ボックス 6"/>
          <p:cNvSpPr txBox="1"/>
          <p:nvPr/>
        </p:nvSpPr>
        <p:spPr>
          <a:xfrm>
            <a:off x="272427" y="7783323"/>
            <a:ext cx="2360041" cy="261610"/>
          </a:xfrm>
          <a:prstGeom prst="rect">
            <a:avLst/>
          </a:prstGeom>
          <a:noFill/>
        </p:spPr>
        <p:txBody>
          <a:bodyPr wrap="square" rtlCol="0">
            <a:spAutoFit/>
          </a:bodyPr>
          <a:lstStyle/>
          <a:p>
            <a:r>
              <a:rPr lang="ja-JP" altLang="en-US" sz="1100" b="1" dirty="0" smtClean="0"/>
              <a:t>取組内容</a:t>
            </a:r>
            <a:endParaRPr lang="en-US" altLang="ja-JP" sz="1200" b="1" dirty="0" smtClean="0"/>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09" y="7978547"/>
            <a:ext cx="2065682" cy="1161946"/>
          </a:xfrm>
          <a:prstGeom prst="rect">
            <a:avLst/>
          </a:prstGeom>
        </p:spPr>
      </p:pic>
      <p:sp>
        <p:nvSpPr>
          <p:cNvPr id="9" name="テキスト ボックス 8"/>
          <p:cNvSpPr txBox="1"/>
          <p:nvPr/>
        </p:nvSpPr>
        <p:spPr>
          <a:xfrm>
            <a:off x="287809" y="9154826"/>
            <a:ext cx="3105872" cy="600164"/>
          </a:xfrm>
          <a:prstGeom prst="rect">
            <a:avLst/>
          </a:prstGeom>
          <a:noFill/>
        </p:spPr>
        <p:txBody>
          <a:bodyPr wrap="square" rtlCol="0">
            <a:spAutoFit/>
          </a:bodyPr>
          <a:lstStyle/>
          <a:p>
            <a:r>
              <a:rPr lang="ja-JP" altLang="en-US" sz="1100" dirty="0"/>
              <a:t>・</a:t>
            </a:r>
            <a:r>
              <a:rPr lang="ja-JP" altLang="en-US" sz="1100" dirty="0" smtClean="0"/>
              <a:t>啓発動画</a:t>
            </a:r>
            <a:endParaRPr lang="en-US" altLang="ja-JP" sz="1100" dirty="0"/>
          </a:p>
          <a:p>
            <a:r>
              <a:rPr lang="ja-JP" altLang="en-US" sz="1100" dirty="0" smtClean="0"/>
              <a:t>若者</a:t>
            </a:r>
            <a:r>
              <a:rPr lang="ja-JP" altLang="en-US" sz="1100" dirty="0"/>
              <a:t>に多いトラブル事例</a:t>
            </a:r>
            <a:r>
              <a:rPr lang="ja-JP" altLang="en-US" sz="1100" dirty="0" smtClean="0"/>
              <a:t>と対処法を紹介</a:t>
            </a:r>
            <a:endParaRPr lang="en-US" altLang="ja-JP" sz="1100" dirty="0" smtClean="0"/>
          </a:p>
          <a:p>
            <a:r>
              <a:rPr lang="ja-JP" altLang="en-US" sz="1100" dirty="0" smtClean="0"/>
              <a:t>動画を</a:t>
            </a:r>
            <a:r>
              <a:rPr lang="en-US" altLang="ja-JP" sz="1100" dirty="0" smtClean="0"/>
              <a:t>15</a:t>
            </a:r>
            <a:r>
              <a:rPr lang="ja-JP" altLang="en-US" sz="1100" dirty="0" smtClean="0"/>
              <a:t>秒に編集</a:t>
            </a:r>
            <a:r>
              <a:rPr lang="ja-JP" altLang="en-US" sz="1100" dirty="0"/>
              <a:t>し、</a:t>
            </a:r>
            <a:r>
              <a:rPr lang="en-US" altLang="ja-JP" sz="1100" dirty="0"/>
              <a:t>YouTube</a:t>
            </a:r>
            <a:r>
              <a:rPr lang="ja-JP" altLang="en-US" sz="1100" dirty="0"/>
              <a:t>広告として放送</a:t>
            </a:r>
          </a:p>
        </p:txBody>
      </p:sp>
      <p:sp>
        <p:nvSpPr>
          <p:cNvPr id="22" name="テキスト ボックス 21"/>
          <p:cNvSpPr txBox="1"/>
          <p:nvPr/>
        </p:nvSpPr>
        <p:spPr>
          <a:xfrm>
            <a:off x="6972899" y="7753499"/>
            <a:ext cx="2360041" cy="261610"/>
          </a:xfrm>
          <a:prstGeom prst="rect">
            <a:avLst/>
          </a:prstGeom>
          <a:noFill/>
        </p:spPr>
        <p:txBody>
          <a:bodyPr wrap="square" rtlCol="0">
            <a:spAutoFit/>
          </a:bodyPr>
          <a:lstStyle/>
          <a:p>
            <a:r>
              <a:rPr lang="ja-JP" altLang="en-US" sz="1100" b="1" dirty="0" smtClean="0"/>
              <a:t>取組内容</a:t>
            </a:r>
            <a:endParaRPr lang="en-US" altLang="ja-JP" sz="1100" b="1" dirty="0" smtClean="0"/>
          </a:p>
        </p:txBody>
      </p:sp>
      <p:sp>
        <p:nvSpPr>
          <p:cNvPr id="27" name="テキスト ボックス 26"/>
          <p:cNvSpPr txBox="1"/>
          <p:nvPr/>
        </p:nvSpPr>
        <p:spPr>
          <a:xfrm>
            <a:off x="4480496" y="9247085"/>
            <a:ext cx="2360041" cy="600164"/>
          </a:xfrm>
          <a:prstGeom prst="rect">
            <a:avLst/>
          </a:prstGeom>
          <a:noFill/>
        </p:spPr>
        <p:txBody>
          <a:bodyPr wrap="square" rtlCol="0">
            <a:spAutoFit/>
          </a:bodyPr>
          <a:lstStyle/>
          <a:p>
            <a:r>
              <a:rPr lang="ja-JP" altLang="en-US" sz="1100" dirty="0"/>
              <a:t>・</a:t>
            </a:r>
            <a:r>
              <a:rPr lang="ja-JP" altLang="en-US" sz="1100" dirty="0" smtClean="0"/>
              <a:t>リーフレット</a:t>
            </a:r>
            <a:endParaRPr lang="en-US" altLang="ja-JP" sz="1100" dirty="0" smtClean="0"/>
          </a:p>
          <a:p>
            <a:r>
              <a:rPr lang="ja-JP" altLang="en-US" sz="1100" dirty="0" smtClean="0"/>
              <a:t>インターネットゲームを取り上げたリーフレット（小５対象）を作成</a:t>
            </a:r>
            <a:endParaRPr lang="ja-JP" altLang="en-US" sz="1100" dirty="0"/>
          </a:p>
        </p:txBody>
      </p:sp>
      <p:sp>
        <p:nvSpPr>
          <p:cNvPr id="28" name="テキスト ボックス 27"/>
          <p:cNvSpPr txBox="1"/>
          <p:nvPr/>
        </p:nvSpPr>
        <p:spPr>
          <a:xfrm>
            <a:off x="6905506" y="9258653"/>
            <a:ext cx="2170479" cy="600164"/>
          </a:xfrm>
          <a:prstGeom prst="rect">
            <a:avLst/>
          </a:prstGeom>
          <a:noFill/>
        </p:spPr>
        <p:txBody>
          <a:bodyPr wrap="square" rtlCol="0">
            <a:spAutoFit/>
          </a:bodyPr>
          <a:lstStyle/>
          <a:p>
            <a:r>
              <a:rPr lang="ja-JP" altLang="en-US" sz="1100" dirty="0"/>
              <a:t>・</a:t>
            </a:r>
            <a:r>
              <a:rPr lang="ja-JP" altLang="en-US" sz="1100" dirty="0" smtClean="0"/>
              <a:t>府政だより（</a:t>
            </a:r>
            <a:r>
              <a:rPr lang="en-US" altLang="ja-JP" sz="1100" dirty="0" smtClean="0"/>
              <a:t>10</a:t>
            </a:r>
            <a:r>
              <a:rPr lang="ja-JP" altLang="en-US" sz="1100" dirty="0" smtClean="0"/>
              <a:t>月号）</a:t>
            </a:r>
            <a:endParaRPr lang="en-US" altLang="ja-JP" sz="1100" dirty="0" smtClean="0"/>
          </a:p>
          <a:p>
            <a:r>
              <a:rPr lang="ja-JP" altLang="en-US" sz="1100" dirty="0"/>
              <a:t> </a:t>
            </a:r>
            <a:r>
              <a:rPr lang="ja-JP" altLang="en-US" sz="1100" dirty="0" smtClean="0"/>
              <a:t> インターネット通販利用時の</a:t>
            </a:r>
            <a:endParaRPr lang="en-US" altLang="ja-JP" sz="1100" dirty="0" smtClean="0"/>
          </a:p>
          <a:p>
            <a:r>
              <a:rPr lang="en-US" altLang="ja-JP" sz="1100" dirty="0"/>
              <a:t> </a:t>
            </a:r>
            <a:r>
              <a:rPr lang="en-US" altLang="ja-JP" sz="1100" dirty="0" smtClean="0"/>
              <a:t> </a:t>
            </a:r>
            <a:r>
              <a:rPr lang="ja-JP" altLang="en-US" sz="1100" dirty="0" smtClean="0"/>
              <a:t>注意点を啓発</a:t>
            </a:r>
            <a:endParaRPr lang="ja-JP" altLang="en-US" sz="1100" dirty="0"/>
          </a:p>
        </p:txBody>
      </p:sp>
      <p:sp>
        <p:nvSpPr>
          <p:cNvPr id="30" name="テキスト ボックス 29"/>
          <p:cNvSpPr txBox="1"/>
          <p:nvPr/>
        </p:nvSpPr>
        <p:spPr>
          <a:xfrm>
            <a:off x="11333187" y="9214762"/>
            <a:ext cx="2286482" cy="600164"/>
          </a:xfrm>
          <a:prstGeom prst="rect">
            <a:avLst/>
          </a:prstGeom>
          <a:noFill/>
        </p:spPr>
        <p:txBody>
          <a:bodyPr wrap="square" rtlCol="0">
            <a:spAutoFit/>
          </a:bodyPr>
          <a:lstStyle/>
          <a:p>
            <a:r>
              <a:rPr lang="ja-JP" altLang="en-US" sz="1100" dirty="0" smtClean="0"/>
              <a:t>・シニア向け</a:t>
            </a:r>
            <a:r>
              <a:rPr lang="zh-TW" altLang="en-US" sz="1100" dirty="0"/>
              <a:t>消費生活情報</a:t>
            </a:r>
            <a:r>
              <a:rPr lang="ja-JP" altLang="en-US" sz="1100" dirty="0" smtClean="0"/>
              <a:t>サイト</a:t>
            </a:r>
            <a:endParaRPr lang="en-US" altLang="ja-JP" sz="1100" dirty="0" smtClean="0"/>
          </a:p>
          <a:p>
            <a:r>
              <a:rPr lang="ja-JP" altLang="en-US" sz="1100" dirty="0" smtClean="0"/>
              <a:t>高齢者に多いトラブルや</a:t>
            </a:r>
            <a:endParaRPr lang="en-US" altLang="ja-JP" sz="1100" dirty="0" smtClean="0"/>
          </a:p>
          <a:p>
            <a:r>
              <a:rPr lang="ja-JP" altLang="en-US" sz="1100" dirty="0" smtClean="0"/>
              <a:t>対処法</a:t>
            </a:r>
            <a:r>
              <a:rPr lang="ja-JP" altLang="en-US" sz="1100" dirty="0" smtClean="0">
                <a:latin typeface="+mn-ea"/>
                <a:cs typeface="Meiryo UI" pitchFamily="50" charset="-128"/>
              </a:rPr>
              <a:t>等</a:t>
            </a:r>
            <a:r>
              <a:rPr lang="ja-JP" altLang="en-US" sz="1100" dirty="0">
                <a:latin typeface="+mn-ea"/>
                <a:cs typeface="Meiryo UI" pitchFamily="50" charset="-128"/>
              </a:rPr>
              <a:t>に関する情報を発信</a:t>
            </a:r>
            <a:endParaRPr lang="ja-JP" altLang="en-US" sz="11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0451" y="7937713"/>
            <a:ext cx="2030806" cy="1214765"/>
          </a:xfrm>
          <a:prstGeom prst="rect">
            <a:avLst/>
          </a:prstGeom>
        </p:spPr>
      </p:pic>
      <p:pic>
        <p:nvPicPr>
          <p:cNvPr id="17" name="図 16"/>
          <p:cNvPicPr>
            <a:picLocks noChangeAspect="1"/>
          </p:cNvPicPr>
          <p:nvPr/>
        </p:nvPicPr>
        <p:blipFill>
          <a:blip r:embed="rId5"/>
          <a:stretch>
            <a:fillRect/>
          </a:stretch>
        </p:blipFill>
        <p:spPr>
          <a:xfrm>
            <a:off x="2376041" y="7973119"/>
            <a:ext cx="2056201" cy="1213902"/>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2" y="7952876"/>
            <a:ext cx="1920052" cy="1270714"/>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8879" y="7946702"/>
            <a:ext cx="2178907" cy="1225635"/>
          </a:xfrm>
          <a:prstGeom prst="rect">
            <a:avLst/>
          </a:prstGeom>
        </p:spPr>
      </p:pic>
      <p:sp>
        <p:nvSpPr>
          <p:cNvPr id="33" name="テキスト ボックス 32"/>
          <p:cNvSpPr txBox="1"/>
          <p:nvPr/>
        </p:nvSpPr>
        <p:spPr>
          <a:xfrm>
            <a:off x="9010830" y="9133339"/>
            <a:ext cx="2387513" cy="938719"/>
          </a:xfrm>
          <a:prstGeom prst="rect">
            <a:avLst/>
          </a:prstGeom>
          <a:noFill/>
        </p:spPr>
        <p:txBody>
          <a:bodyPr wrap="square" rtlCol="0">
            <a:spAutoFit/>
          </a:bodyPr>
          <a:lstStyle/>
          <a:p>
            <a:r>
              <a:rPr lang="ja-JP" altLang="en-US" sz="1100" dirty="0"/>
              <a:t>・</a:t>
            </a:r>
            <a:r>
              <a:rPr lang="ja-JP" altLang="en-US" sz="1100" dirty="0" smtClean="0"/>
              <a:t>啓発動画</a:t>
            </a:r>
            <a:endParaRPr lang="en-US" altLang="ja-JP" sz="1100" dirty="0" smtClean="0"/>
          </a:p>
          <a:p>
            <a:r>
              <a:rPr lang="ja-JP" altLang="en-US" sz="1100" dirty="0"/>
              <a:t>高齢</a:t>
            </a:r>
            <a:r>
              <a:rPr lang="ja-JP" altLang="en-US" sz="1100" dirty="0" smtClean="0"/>
              <a:t>者</a:t>
            </a:r>
            <a:r>
              <a:rPr lang="ja-JP" altLang="en-US" sz="1100" dirty="0"/>
              <a:t>に多いトラブル事例</a:t>
            </a:r>
            <a:r>
              <a:rPr lang="ja-JP" altLang="en-US" sz="1100" dirty="0" smtClean="0"/>
              <a:t>と対処法を紹介</a:t>
            </a:r>
            <a:endParaRPr lang="en-US" altLang="ja-JP" sz="1100" dirty="0" smtClean="0"/>
          </a:p>
          <a:p>
            <a:r>
              <a:rPr lang="ja-JP" altLang="en-US" sz="1100" dirty="0" smtClean="0"/>
              <a:t>地下鉄</a:t>
            </a:r>
            <a:r>
              <a:rPr lang="ja-JP" altLang="en-US" sz="1100" dirty="0"/>
              <a:t>のデジタルサイネージ</a:t>
            </a:r>
            <a:r>
              <a:rPr lang="ja-JP" altLang="en-US" sz="1100" dirty="0" smtClean="0"/>
              <a:t>で</a:t>
            </a:r>
            <a:r>
              <a:rPr lang="ja-JP" altLang="en-US" sz="1100" dirty="0"/>
              <a:t>放映</a:t>
            </a:r>
          </a:p>
          <a:p>
            <a:endParaRPr lang="en-US" altLang="ja-JP" sz="1100" dirty="0" smtClean="0"/>
          </a:p>
        </p:txBody>
      </p:sp>
      <p:sp>
        <p:nvSpPr>
          <p:cNvPr id="37" name="正方形/長方形 36"/>
          <p:cNvSpPr/>
          <p:nvPr/>
        </p:nvSpPr>
        <p:spPr>
          <a:xfrm>
            <a:off x="4229830" y="5826679"/>
            <a:ext cx="545464" cy="167770"/>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正方形/長方形 38"/>
          <p:cNvSpPr/>
          <p:nvPr/>
        </p:nvSpPr>
        <p:spPr>
          <a:xfrm>
            <a:off x="3585656" y="5366871"/>
            <a:ext cx="1230029" cy="195530"/>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正方形/長方形 39"/>
          <p:cNvSpPr/>
          <p:nvPr/>
        </p:nvSpPr>
        <p:spPr>
          <a:xfrm>
            <a:off x="3714087" y="6231935"/>
            <a:ext cx="1100712" cy="194562"/>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7" name="グラフ 46"/>
          <p:cNvGraphicFramePr>
            <a:graphicFrameLocks/>
          </p:cNvGraphicFramePr>
          <p:nvPr>
            <p:extLst>
              <p:ext uri="{D42A27DB-BD31-4B8C-83A1-F6EECF244321}">
                <p14:modId xmlns:p14="http://schemas.microsoft.com/office/powerpoint/2010/main" val="1793289718"/>
              </p:ext>
            </p:extLst>
          </p:nvPr>
        </p:nvGraphicFramePr>
        <p:xfrm>
          <a:off x="228195" y="5205328"/>
          <a:ext cx="3148524" cy="2589321"/>
        </p:xfrm>
        <a:graphic>
          <a:graphicData uri="http://schemas.openxmlformats.org/drawingml/2006/chart">
            <c:chart xmlns:c="http://schemas.openxmlformats.org/drawingml/2006/chart" xmlns:r="http://schemas.openxmlformats.org/officeDocument/2006/relationships" r:id="rId8"/>
          </a:graphicData>
        </a:graphic>
      </p:graphicFrame>
      <p:sp>
        <p:nvSpPr>
          <p:cNvPr id="44" name="テキスト ボックス 1"/>
          <p:cNvSpPr txBox="1"/>
          <p:nvPr/>
        </p:nvSpPr>
        <p:spPr>
          <a:xfrm>
            <a:off x="3015097" y="7166242"/>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latin typeface="Bernard MT Condensed" panose="02050806060905020404" pitchFamily="18" charset="0"/>
                <a:ea typeface="BIZ UDPゴシック" panose="020B0400000000000000" pitchFamily="50" charset="-128"/>
              </a:rPr>
              <a:t>（件）</a:t>
            </a:r>
            <a:endParaRPr lang="ja-JP" altLang="en-US" sz="900" dirty="0">
              <a:latin typeface="Bernard MT Condensed" panose="02050806060905020404" pitchFamily="18" charset="0"/>
              <a:ea typeface="BIZ UDPゴシック" panose="020B0400000000000000" pitchFamily="50" charset="-128"/>
            </a:endParaRPr>
          </a:p>
        </p:txBody>
      </p:sp>
      <p:graphicFrame>
        <p:nvGraphicFramePr>
          <p:cNvPr id="50" name="グラフ 49"/>
          <p:cNvGraphicFramePr>
            <a:graphicFrameLocks/>
          </p:cNvGraphicFramePr>
          <p:nvPr>
            <p:extLst>
              <p:ext uri="{D42A27DB-BD31-4B8C-83A1-F6EECF244321}">
                <p14:modId xmlns:p14="http://schemas.microsoft.com/office/powerpoint/2010/main" val="4134230936"/>
              </p:ext>
            </p:extLst>
          </p:nvPr>
        </p:nvGraphicFramePr>
        <p:xfrm>
          <a:off x="6967561" y="5201390"/>
          <a:ext cx="3150000" cy="2588400"/>
        </p:xfrm>
        <a:graphic>
          <a:graphicData uri="http://schemas.openxmlformats.org/drawingml/2006/chart">
            <c:chart xmlns:c="http://schemas.openxmlformats.org/drawingml/2006/chart" xmlns:r="http://schemas.openxmlformats.org/officeDocument/2006/relationships" r:id="rId9"/>
          </a:graphicData>
        </a:graphic>
      </p:graphicFrame>
      <p:sp>
        <p:nvSpPr>
          <p:cNvPr id="45" name="テキスト ボックス 1"/>
          <p:cNvSpPr txBox="1"/>
          <p:nvPr/>
        </p:nvSpPr>
        <p:spPr>
          <a:xfrm>
            <a:off x="9840020" y="7578625"/>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latin typeface="Bernard MT Condensed" panose="02050806060905020404" pitchFamily="18" charset="0"/>
                <a:ea typeface="BIZ UDPゴシック" panose="020B0400000000000000" pitchFamily="50" charset="-128"/>
              </a:rPr>
              <a:t>（件）</a:t>
            </a:r>
            <a:endParaRPr lang="ja-JP" altLang="en-US" sz="800" dirty="0">
              <a:latin typeface="Bernard MT Condensed" panose="02050806060905020404" pitchFamily="18" charset="0"/>
              <a:ea typeface="BIZ UDPゴシック" panose="020B0400000000000000" pitchFamily="50" charset="-128"/>
            </a:endParaRPr>
          </a:p>
        </p:txBody>
      </p:sp>
      <p:graphicFrame>
        <p:nvGraphicFramePr>
          <p:cNvPr id="52" name="グラフ 51"/>
          <p:cNvGraphicFramePr>
            <a:graphicFrameLocks/>
          </p:cNvGraphicFramePr>
          <p:nvPr>
            <p:extLst>
              <p:ext uri="{D42A27DB-BD31-4B8C-83A1-F6EECF244321}">
                <p14:modId xmlns:p14="http://schemas.microsoft.com/office/powerpoint/2010/main" val="3990567708"/>
              </p:ext>
            </p:extLst>
          </p:nvPr>
        </p:nvGraphicFramePr>
        <p:xfrm>
          <a:off x="10184488" y="5194923"/>
          <a:ext cx="3150000" cy="2588400"/>
        </p:xfrm>
        <a:graphic>
          <a:graphicData uri="http://schemas.openxmlformats.org/drawingml/2006/chart">
            <c:chart xmlns:c="http://schemas.openxmlformats.org/drawingml/2006/chart" xmlns:r="http://schemas.openxmlformats.org/officeDocument/2006/relationships" r:id="rId10"/>
          </a:graphicData>
        </a:graphic>
      </p:graphicFrame>
      <p:sp>
        <p:nvSpPr>
          <p:cNvPr id="54" name="正方形/長方形 53"/>
          <p:cNvSpPr/>
          <p:nvPr/>
        </p:nvSpPr>
        <p:spPr>
          <a:xfrm>
            <a:off x="10886948" y="5378031"/>
            <a:ext cx="561676" cy="389399"/>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5" name="正方形/長方形 54"/>
          <p:cNvSpPr/>
          <p:nvPr/>
        </p:nvSpPr>
        <p:spPr>
          <a:xfrm>
            <a:off x="11073797" y="7155769"/>
            <a:ext cx="405905" cy="134824"/>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93D6BB47-1D5A-8E54-DB59-2B4D735B554D}"/>
              </a:ext>
            </a:extLst>
          </p:cNvPr>
          <p:cNvSpPr txBox="1"/>
          <p:nvPr/>
        </p:nvSpPr>
        <p:spPr>
          <a:xfrm>
            <a:off x="6936804" y="4848876"/>
            <a:ext cx="2770528" cy="261610"/>
          </a:xfrm>
          <a:prstGeom prst="rect">
            <a:avLst/>
          </a:prstGeom>
          <a:noFill/>
        </p:spPr>
        <p:txBody>
          <a:bodyPr wrap="square" rtlCol="0">
            <a:spAutoFit/>
          </a:bodyPr>
          <a:lstStyle/>
          <a:p>
            <a:r>
              <a:rPr lang="ja-JP" altLang="en-US" sz="1100" b="1" dirty="0"/>
              <a:t>高齢者</a:t>
            </a:r>
            <a:r>
              <a:rPr lang="ja-JP" altLang="en-US" sz="1100" b="1" dirty="0" smtClean="0"/>
              <a:t>の</a:t>
            </a:r>
            <a:r>
              <a:rPr lang="ja-JP" altLang="en-US" sz="1100" b="1" dirty="0"/>
              <a:t>相談の多い商品・役務（上位</a:t>
            </a:r>
            <a:r>
              <a:rPr lang="en-US" altLang="ja-JP" sz="1100" b="1" dirty="0"/>
              <a:t>10</a:t>
            </a:r>
            <a:r>
              <a:rPr lang="ja-JP" altLang="en-US" sz="1100" b="1" dirty="0"/>
              <a:t>位）</a:t>
            </a:r>
            <a:endParaRPr lang="ja-JP" altLang="ja-JP" sz="1100" b="1" dirty="0"/>
          </a:p>
        </p:txBody>
      </p:sp>
      <p:pic>
        <p:nvPicPr>
          <p:cNvPr id="2" name="図 1"/>
          <p:cNvPicPr>
            <a:picLocks noChangeAspect="1"/>
          </p:cNvPicPr>
          <p:nvPr/>
        </p:nvPicPr>
        <p:blipFill>
          <a:blip r:embed="rId11"/>
          <a:stretch>
            <a:fillRect/>
          </a:stretch>
        </p:blipFill>
        <p:spPr>
          <a:xfrm>
            <a:off x="4568141" y="7937713"/>
            <a:ext cx="2011695" cy="1320940"/>
          </a:xfrm>
          <a:prstGeom prst="rect">
            <a:avLst/>
          </a:prstGeom>
        </p:spPr>
      </p:pic>
    </p:spTree>
    <p:extLst>
      <p:ext uri="{BB962C8B-B14F-4D97-AF65-F5344CB8AC3E}">
        <p14:creationId xmlns:p14="http://schemas.microsoft.com/office/powerpoint/2010/main" val="29688102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ユーザー設定</PresentationFormat>
  <Paragraphs>289</Paragraphs>
  <Slides>2</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HGP創英角ｺﾞｼｯｸUB</vt:lpstr>
      <vt:lpstr>HGS創英角ﾎﾟｯﾌﾟ体</vt:lpstr>
      <vt:lpstr>Meiryo UI</vt:lpstr>
      <vt:lpstr>ＭＳ Ｐゴシック</vt:lpstr>
      <vt:lpstr>ＭＳ Ｐゴシック 本文</vt:lpstr>
      <vt:lpstr>ＭＳ Ｐ明朝</vt:lpstr>
      <vt:lpstr>ＭＳ ゴシック</vt:lpstr>
      <vt:lpstr>新細明體</vt:lpstr>
      <vt:lpstr>Arial</vt:lpstr>
      <vt:lpstr>Bernard MT Condensed</vt:lpstr>
      <vt:lpstr>Calibri</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2023-09-21T09:06:00Z</dcterms:created>
  <dcterms:modified xsi:type="dcterms:W3CDTF">2023-09-21T09:06:03Z</dcterms:modified>
</cp:coreProperties>
</file>