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8" r:id="rId2"/>
  </p:sldIdLst>
  <p:sldSz cx="13681075" cy="9972675"/>
  <p:notesSz cx="9926638" cy="6797675"/>
  <p:defaultText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1">
          <p15:clr>
            <a:srgbClr val="A4A3A4"/>
          </p15:clr>
        </p15:guide>
        <p15:guide id="2" pos="430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88" autoAdjust="0"/>
    <p:restoredTop sz="93357" autoAdjust="0"/>
  </p:normalViewPr>
  <p:slideViewPr>
    <p:cSldViewPr>
      <p:cViewPr>
        <p:scale>
          <a:sx n="66" d="100"/>
          <a:sy n="66" d="100"/>
        </p:scale>
        <p:origin x="870" y="-498"/>
      </p:cViewPr>
      <p:guideLst>
        <p:guide orient="horz" pos="3141"/>
        <p:guide pos="430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925" y="0"/>
            <a:ext cx="4302125" cy="341313"/>
          </a:xfrm>
          <a:prstGeom prst="rect">
            <a:avLst/>
          </a:prstGeom>
        </p:spPr>
        <p:txBody>
          <a:bodyPr vert="horz" lIns="91440" tIns="45720" rIns="91440" bIns="45720" rtlCol="0"/>
          <a:lstStyle>
            <a:lvl1pPr algn="r">
              <a:defRPr sz="1200"/>
            </a:lvl1pPr>
          </a:lstStyle>
          <a:p>
            <a:fld id="{51FF0DD8-73D1-40A3-AD47-43C8D78DAEE7}" type="datetimeFigureOut">
              <a:rPr kumimoji="1" lang="ja-JP" altLang="en-US" smtClean="0"/>
              <a:t>2023/9/21</a:t>
            </a:fld>
            <a:endParaRPr kumimoji="1" lang="ja-JP" altLang="en-US"/>
          </a:p>
        </p:txBody>
      </p:sp>
      <p:sp>
        <p:nvSpPr>
          <p:cNvPr id="4" name="スライド イメージ プレースホルダー 3"/>
          <p:cNvSpPr>
            <a:spLocks noGrp="1" noRot="1" noChangeAspect="1"/>
          </p:cNvSpPr>
          <p:nvPr>
            <p:ph type="sldImg" idx="2"/>
          </p:nvPr>
        </p:nvSpPr>
        <p:spPr>
          <a:xfrm>
            <a:off x="3389313" y="849313"/>
            <a:ext cx="3148012" cy="229393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925" y="6456363"/>
            <a:ext cx="4302125" cy="341312"/>
          </a:xfrm>
          <a:prstGeom prst="rect">
            <a:avLst/>
          </a:prstGeom>
        </p:spPr>
        <p:txBody>
          <a:bodyPr vert="horz" lIns="91440" tIns="45720" rIns="91440" bIns="45720" rtlCol="0" anchor="b"/>
          <a:lstStyle>
            <a:lvl1pPr algn="r">
              <a:defRPr sz="1200"/>
            </a:lvl1pPr>
          </a:lstStyle>
          <a:p>
            <a:fld id="{ED21F67F-FC6A-4991-A035-9336306B7392}" type="slidenum">
              <a:rPr kumimoji="1" lang="ja-JP" altLang="en-US" smtClean="0"/>
              <a:t>‹#›</a:t>
            </a:fld>
            <a:endParaRPr kumimoji="1" lang="ja-JP" altLang="en-US"/>
          </a:p>
        </p:txBody>
      </p:sp>
    </p:spTree>
    <p:extLst>
      <p:ext uri="{BB962C8B-B14F-4D97-AF65-F5344CB8AC3E}">
        <p14:creationId xmlns:p14="http://schemas.microsoft.com/office/powerpoint/2010/main" val="12451561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D21F67F-FC6A-4991-A035-9336306B7392}" type="slidenum">
              <a:rPr kumimoji="1" lang="ja-JP" altLang="en-US" smtClean="0"/>
              <a:t>1</a:t>
            </a:fld>
            <a:endParaRPr kumimoji="1" lang="ja-JP" altLang="en-US"/>
          </a:p>
        </p:txBody>
      </p:sp>
    </p:spTree>
    <p:extLst>
      <p:ext uri="{BB962C8B-B14F-4D97-AF65-F5344CB8AC3E}">
        <p14:creationId xmlns:p14="http://schemas.microsoft.com/office/powerpoint/2010/main" val="2360514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26081" y="3097995"/>
            <a:ext cx="11628914" cy="2137661"/>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2052161" y="5651182"/>
            <a:ext cx="9576753" cy="2548573"/>
          </a:xfrm>
        </p:spPr>
        <p:txBody>
          <a:bodyPr/>
          <a:lstStyle>
            <a:lvl1pPr marL="0" indent="0" algn="ctr">
              <a:buNone/>
              <a:defRPr>
                <a:solidFill>
                  <a:schemeClr val="tx1">
                    <a:tint val="75000"/>
                  </a:schemeClr>
                </a:solidFill>
              </a:defRPr>
            </a:lvl1pPr>
            <a:lvl2pPr marL="675796" indent="0" algn="ctr">
              <a:buNone/>
              <a:defRPr>
                <a:solidFill>
                  <a:schemeClr val="tx1">
                    <a:tint val="75000"/>
                  </a:schemeClr>
                </a:solidFill>
              </a:defRPr>
            </a:lvl2pPr>
            <a:lvl3pPr marL="1351593" indent="0" algn="ctr">
              <a:buNone/>
              <a:defRPr>
                <a:solidFill>
                  <a:schemeClr val="tx1">
                    <a:tint val="75000"/>
                  </a:schemeClr>
                </a:solidFill>
              </a:defRPr>
            </a:lvl3pPr>
            <a:lvl4pPr marL="2027389" indent="0" algn="ctr">
              <a:buNone/>
              <a:defRPr>
                <a:solidFill>
                  <a:schemeClr val="tx1">
                    <a:tint val="75000"/>
                  </a:schemeClr>
                </a:solidFill>
              </a:defRPr>
            </a:lvl4pPr>
            <a:lvl5pPr marL="2703186" indent="0" algn="ctr">
              <a:buNone/>
              <a:defRPr>
                <a:solidFill>
                  <a:schemeClr val="tx1">
                    <a:tint val="75000"/>
                  </a:schemeClr>
                </a:solidFill>
              </a:defRPr>
            </a:lvl5pPr>
            <a:lvl6pPr marL="3378982" indent="0" algn="ctr">
              <a:buNone/>
              <a:defRPr>
                <a:solidFill>
                  <a:schemeClr val="tx1">
                    <a:tint val="75000"/>
                  </a:schemeClr>
                </a:solidFill>
              </a:defRPr>
            </a:lvl6pPr>
            <a:lvl7pPr marL="4054779" indent="0" algn="ctr">
              <a:buNone/>
              <a:defRPr>
                <a:solidFill>
                  <a:schemeClr val="tx1">
                    <a:tint val="75000"/>
                  </a:schemeClr>
                </a:solidFill>
              </a:defRPr>
            </a:lvl7pPr>
            <a:lvl8pPr marL="4730575" indent="0" algn="ctr">
              <a:buNone/>
              <a:defRPr>
                <a:solidFill>
                  <a:schemeClr val="tx1">
                    <a:tint val="75000"/>
                  </a:schemeClr>
                </a:solidFill>
              </a:defRPr>
            </a:lvl8pPr>
            <a:lvl9pPr marL="540637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4912D99-B5E8-42DB-840C-898EF39F3452}" type="datetimeFigureOut">
              <a:rPr kumimoji="1" lang="ja-JP" altLang="en-US" smtClean="0"/>
              <a:t>2023/9/21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049444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4912D99-B5E8-42DB-840C-898EF39F3452}" type="datetimeFigureOut">
              <a:rPr kumimoji="1" lang="ja-JP" altLang="en-US" smtClean="0"/>
              <a:t>2023/9/21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258815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3887718" y="558655"/>
            <a:ext cx="4308589" cy="1191411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957201" y="558655"/>
            <a:ext cx="12702498" cy="1191411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4912D99-B5E8-42DB-840C-898EF39F3452}" type="datetimeFigureOut">
              <a:rPr kumimoji="1" lang="ja-JP" altLang="en-US" smtClean="0"/>
              <a:t>2023/9/21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559396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4912D99-B5E8-42DB-840C-898EF39F3452}" type="datetimeFigureOut">
              <a:rPr kumimoji="1" lang="ja-JP" altLang="en-US" smtClean="0"/>
              <a:t>2023/9/21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046001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80710" y="6408369"/>
            <a:ext cx="11628914" cy="1980684"/>
          </a:xfrm>
        </p:spPr>
        <p:txBody>
          <a:bodyPr anchor="t"/>
          <a:lstStyle>
            <a:lvl1pPr algn="l">
              <a:defRPr sz="59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80710" y="4226846"/>
            <a:ext cx="11628914" cy="2181522"/>
          </a:xfrm>
        </p:spPr>
        <p:txBody>
          <a:bodyPr anchor="b"/>
          <a:lstStyle>
            <a:lvl1pPr marL="0" indent="0">
              <a:buNone/>
              <a:defRPr sz="3000">
                <a:solidFill>
                  <a:schemeClr val="tx1">
                    <a:tint val="75000"/>
                  </a:schemeClr>
                </a:solidFill>
              </a:defRPr>
            </a:lvl1pPr>
            <a:lvl2pPr marL="675796" indent="0">
              <a:buNone/>
              <a:defRPr sz="2600">
                <a:solidFill>
                  <a:schemeClr val="tx1">
                    <a:tint val="75000"/>
                  </a:schemeClr>
                </a:solidFill>
              </a:defRPr>
            </a:lvl2pPr>
            <a:lvl3pPr marL="1351593" indent="0">
              <a:buNone/>
              <a:defRPr sz="2300">
                <a:solidFill>
                  <a:schemeClr val="tx1">
                    <a:tint val="75000"/>
                  </a:schemeClr>
                </a:solidFill>
              </a:defRPr>
            </a:lvl3pPr>
            <a:lvl4pPr marL="2027389" indent="0">
              <a:buNone/>
              <a:defRPr sz="2100">
                <a:solidFill>
                  <a:schemeClr val="tx1">
                    <a:tint val="75000"/>
                  </a:schemeClr>
                </a:solidFill>
              </a:defRPr>
            </a:lvl4pPr>
            <a:lvl5pPr marL="2703186" indent="0">
              <a:buNone/>
              <a:defRPr sz="2100">
                <a:solidFill>
                  <a:schemeClr val="tx1">
                    <a:tint val="75000"/>
                  </a:schemeClr>
                </a:solidFill>
              </a:defRPr>
            </a:lvl5pPr>
            <a:lvl6pPr marL="3378982" indent="0">
              <a:buNone/>
              <a:defRPr sz="2100">
                <a:solidFill>
                  <a:schemeClr val="tx1">
                    <a:tint val="75000"/>
                  </a:schemeClr>
                </a:solidFill>
              </a:defRPr>
            </a:lvl6pPr>
            <a:lvl7pPr marL="4054779" indent="0">
              <a:buNone/>
              <a:defRPr sz="2100">
                <a:solidFill>
                  <a:schemeClr val="tx1">
                    <a:tint val="75000"/>
                  </a:schemeClr>
                </a:solidFill>
              </a:defRPr>
            </a:lvl7pPr>
            <a:lvl8pPr marL="4730575" indent="0">
              <a:buNone/>
              <a:defRPr sz="2100">
                <a:solidFill>
                  <a:schemeClr val="tx1">
                    <a:tint val="75000"/>
                  </a:schemeClr>
                </a:solidFill>
              </a:defRPr>
            </a:lvl8pPr>
            <a:lvl9pPr marL="5406372" indent="0">
              <a:buNone/>
              <a:defRPr sz="21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4912D99-B5E8-42DB-840C-898EF39F3452}" type="datetimeFigureOut">
              <a:rPr kumimoji="1" lang="ja-JP" altLang="en-US" smtClean="0"/>
              <a:t>2023/9/21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849023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957202" y="3257280"/>
            <a:ext cx="8505543"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690762" y="3257280"/>
            <a:ext cx="8505544"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4912D99-B5E8-42DB-840C-898EF39F3452}" type="datetimeFigureOut">
              <a:rPr kumimoji="1" lang="ja-JP" altLang="en-US" smtClean="0"/>
              <a:t>2023/9/21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990786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4" y="399369"/>
            <a:ext cx="12312968" cy="166211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232310"/>
            <a:ext cx="6044851"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4054" y="3162631"/>
            <a:ext cx="6044851"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949798" y="2232310"/>
            <a:ext cx="6047225"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949798" y="3162631"/>
            <a:ext cx="6047225"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4912D99-B5E8-42DB-840C-898EF39F3452}" type="datetimeFigureOut">
              <a:rPr kumimoji="1" lang="ja-JP" altLang="en-US" smtClean="0"/>
              <a:t>2023/9/21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73170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4912D99-B5E8-42DB-840C-898EF39F3452}" type="datetimeFigureOut">
              <a:rPr kumimoji="1" lang="ja-JP" altLang="en-US" smtClean="0"/>
              <a:t>2023/9/21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573080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4912D99-B5E8-42DB-840C-898EF39F3452}" type="datetimeFigureOut">
              <a:rPr kumimoji="1" lang="ja-JP" altLang="en-US" smtClean="0"/>
              <a:t>2023/9/21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835913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5" y="397060"/>
            <a:ext cx="4500979" cy="1689814"/>
          </a:xfrm>
        </p:spPr>
        <p:txBody>
          <a:bodyPr anchor="b"/>
          <a:lstStyle>
            <a:lvl1pPr algn="l">
              <a:defRPr sz="3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348920" y="397061"/>
            <a:ext cx="7648101" cy="8511402"/>
          </a:xfrm>
        </p:spPr>
        <p:txBody>
          <a:bodyPr/>
          <a:lstStyle>
            <a:lvl1pPr>
              <a:defRPr sz="4800"/>
            </a:lvl1pPr>
            <a:lvl2pPr>
              <a:defRPr sz="4100"/>
            </a:lvl2pPr>
            <a:lvl3pPr>
              <a:defRPr sz="36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4055" y="2086876"/>
            <a:ext cx="4500979" cy="6821587"/>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4912D99-B5E8-42DB-840C-898EF39F3452}" type="datetimeFigureOut">
              <a:rPr kumimoji="1" lang="ja-JP" altLang="en-US" smtClean="0"/>
              <a:t>2023/9/21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317157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81586" y="6980873"/>
            <a:ext cx="8208645" cy="824131"/>
          </a:xfrm>
        </p:spPr>
        <p:txBody>
          <a:bodyPr anchor="b"/>
          <a:lstStyle>
            <a:lvl1pPr algn="l">
              <a:defRPr sz="3000" b="1"/>
            </a:lvl1pPr>
          </a:lstStyle>
          <a:p>
            <a:r>
              <a:rPr kumimoji="1" lang="ja-JP" altLang="en-US"/>
              <a:t>マスター タイトルの書式設定</a:t>
            </a:r>
          </a:p>
        </p:txBody>
      </p:sp>
      <p:sp>
        <p:nvSpPr>
          <p:cNvPr id="3" name="図プレースホルダー 2"/>
          <p:cNvSpPr>
            <a:spLocks noGrp="1"/>
          </p:cNvSpPr>
          <p:nvPr>
            <p:ph type="pic" idx="1"/>
          </p:nvPr>
        </p:nvSpPr>
        <p:spPr>
          <a:xfrm>
            <a:off x="2681586" y="891077"/>
            <a:ext cx="8208645" cy="5983605"/>
          </a:xfrm>
        </p:spPr>
        <p:txBody>
          <a:bodyPr/>
          <a:lstStyle>
            <a:lvl1pPr marL="0" indent="0">
              <a:buNone/>
              <a:defRPr sz="4800"/>
            </a:lvl1pPr>
            <a:lvl2pPr marL="675796" indent="0">
              <a:buNone/>
              <a:defRPr sz="4100"/>
            </a:lvl2pPr>
            <a:lvl3pPr marL="1351593" indent="0">
              <a:buNone/>
              <a:defRPr sz="3600"/>
            </a:lvl3pPr>
            <a:lvl4pPr marL="2027389" indent="0">
              <a:buNone/>
              <a:defRPr sz="3000"/>
            </a:lvl4pPr>
            <a:lvl5pPr marL="2703186" indent="0">
              <a:buNone/>
              <a:defRPr sz="3000"/>
            </a:lvl5pPr>
            <a:lvl6pPr marL="3378982" indent="0">
              <a:buNone/>
              <a:defRPr sz="3000"/>
            </a:lvl6pPr>
            <a:lvl7pPr marL="4054779" indent="0">
              <a:buNone/>
              <a:defRPr sz="3000"/>
            </a:lvl7pPr>
            <a:lvl8pPr marL="4730575" indent="0">
              <a:buNone/>
              <a:defRPr sz="3000"/>
            </a:lvl8pPr>
            <a:lvl9pPr marL="5406372" indent="0">
              <a:buNone/>
              <a:defRPr sz="3000"/>
            </a:lvl9pPr>
          </a:lstStyle>
          <a:p>
            <a:endParaRPr kumimoji="1" lang="ja-JP" altLang="en-US"/>
          </a:p>
        </p:txBody>
      </p:sp>
      <p:sp>
        <p:nvSpPr>
          <p:cNvPr id="4" name="テキスト プレースホルダー 3"/>
          <p:cNvSpPr>
            <a:spLocks noGrp="1"/>
          </p:cNvSpPr>
          <p:nvPr>
            <p:ph type="body" sz="half" idx="2"/>
          </p:nvPr>
        </p:nvSpPr>
        <p:spPr>
          <a:xfrm>
            <a:off x="2681586" y="7805004"/>
            <a:ext cx="8208645" cy="1170404"/>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4912D99-B5E8-42DB-840C-898EF39F3452}" type="datetimeFigureOut">
              <a:rPr kumimoji="1" lang="ja-JP" altLang="en-US" smtClean="0"/>
              <a:t>2023/9/21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361409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4054" y="399369"/>
            <a:ext cx="12312968" cy="1662113"/>
          </a:xfrm>
          <a:prstGeom prst="rect">
            <a:avLst/>
          </a:prstGeom>
        </p:spPr>
        <p:txBody>
          <a:bodyPr vert="horz" lIns="135159" tIns="67580" rIns="135159" bIns="6758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326959"/>
            <a:ext cx="12312968" cy="6581504"/>
          </a:xfrm>
          <a:prstGeom prst="rect">
            <a:avLst/>
          </a:prstGeom>
        </p:spPr>
        <p:txBody>
          <a:bodyPr vert="horz" lIns="135159" tIns="67580" rIns="135159" bIns="6758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4054" y="9243194"/>
            <a:ext cx="3192251" cy="530953"/>
          </a:xfrm>
          <a:prstGeom prst="rect">
            <a:avLst/>
          </a:prstGeom>
        </p:spPr>
        <p:txBody>
          <a:bodyPr vert="horz" lIns="135159" tIns="67580" rIns="135159" bIns="67580" rtlCol="0" anchor="ctr"/>
          <a:lstStyle>
            <a:lvl1pPr algn="l">
              <a:defRPr sz="1800">
                <a:solidFill>
                  <a:schemeClr val="tx1">
                    <a:tint val="75000"/>
                  </a:schemeClr>
                </a:solidFill>
              </a:defRPr>
            </a:lvl1pPr>
          </a:lstStyle>
          <a:p>
            <a:fld id="{64912D99-B5E8-42DB-840C-898EF39F3452}" type="datetimeFigureOut">
              <a:rPr kumimoji="1" lang="ja-JP" altLang="en-US" smtClean="0"/>
              <a:t>2023/9/21</a:t>
            </a:fld>
            <a:endParaRPr kumimoji="1" lang="ja-JP" altLang="en-US"/>
          </a:p>
        </p:txBody>
      </p:sp>
      <p:sp>
        <p:nvSpPr>
          <p:cNvPr id="5" name="フッター プレースホルダー 4"/>
          <p:cNvSpPr>
            <a:spLocks noGrp="1"/>
          </p:cNvSpPr>
          <p:nvPr>
            <p:ph type="ftr" sz="quarter" idx="3"/>
          </p:nvPr>
        </p:nvSpPr>
        <p:spPr>
          <a:xfrm>
            <a:off x="4674368" y="9243194"/>
            <a:ext cx="4332340" cy="530953"/>
          </a:xfrm>
          <a:prstGeom prst="rect">
            <a:avLst/>
          </a:prstGeom>
        </p:spPr>
        <p:txBody>
          <a:bodyPr vert="horz" lIns="135159" tIns="67580" rIns="135159" bIns="67580" rtlCol="0" anchor="ctr"/>
          <a:lstStyle>
            <a:lvl1pPr algn="ctr">
              <a:defRPr sz="18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804770" y="9243194"/>
            <a:ext cx="3192251" cy="530953"/>
          </a:xfrm>
          <a:prstGeom prst="rect">
            <a:avLst/>
          </a:prstGeom>
        </p:spPr>
        <p:txBody>
          <a:bodyPr vert="horz" lIns="135159" tIns="67580" rIns="135159" bIns="67580" rtlCol="0" anchor="ctr"/>
          <a:lstStyle>
            <a:lvl1pPr algn="r">
              <a:defRPr sz="1800">
                <a:solidFill>
                  <a:schemeClr val="tx1">
                    <a:tint val="75000"/>
                  </a:schemeClr>
                </a:solidFill>
              </a:defRPr>
            </a:lvl1p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245235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51593" rtl="0" eaLnBrk="1" latinLnBrk="0" hangingPunct="1">
        <a:spcBef>
          <a:spcPct val="0"/>
        </a:spcBef>
        <a:buNone/>
        <a:defRPr kumimoji="1" sz="6500" kern="1200">
          <a:solidFill>
            <a:schemeClr val="tx1"/>
          </a:solidFill>
          <a:latin typeface="+mj-lt"/>
          <a:ea typeface="+mj-ea"/>
          <a:cs typeface="+mj-cs"/>
        </a:defRPr>
      </a:lvl1pPr>
    </p:titleStyle>
    <p:bodyStyle>
      <a:lvl1pPr marL="506847" indent="-506847" algn="l" defTabSz="1351593" rtl="0" eaLnBrk="1" latinLnBrk="0" hangingPunct="1">
        <a:spcBef>
          <a:spcPct val="20000"/>
        </a:spcBef>
        <a:buFont typeface="Arial" panose="020B0604020202020204" pitchFamily="34" charset="0"/>
        <a:buChar char="•"/>
        <a:defRPr kumimoji="1" sz="4800" kern="1200">
          <a:solidFill>
            <a:schemeClr val="tx1"/>
          </a:solidFill>
          <a:latin typeface="+mn-lt"/>
          <a:ea typeface="+mn-ea"/>
          <a:cs typeface="+mn-cs"/>
        </a:defRPr>
      </a:lvl1pPr>
      <a:lvl2pPr marL="1098169" indent="-422373" algn="l" defTabSz="1351593" rtl="0" eaLnBrk="1" latinLnBrk="0" hangingPunct="1">
        <a:spcBef>
          <a:spcPct val="20000"/>
        </a:spcBef>
        <a:buFont typeface="Arial" panose="020B0604020202020204" pitchFamily="34" charset="0"/>
        <a:buChar char="–"/>
        <a:defRPr kumimoji="1" sz="4100" kern="1200">
          <a:solidFill>
            <a:schemeClr val="tx1"/>
          </a:solidFill>
          <a:latin typeface="+mn-lt"/>
          <a:ea typeface="+mn-ea"/>
          <a:cs typeface="+mn-cs"/>
        </a:defRPr>
      </a:lvl2pPr>
      <a:lvl3pPr marL="1689491" indent="-337898" algn="l" defTabSz="1351593"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3pPr>
      <a:lvl4pPr marL="2365288"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4pPr>
      <a:lvl5pPr marL="3041084"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5pPr>
      <a:lvl6pPr marL="3716881"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6pPr>
      <a:lvl7pPr marL="4392677"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7pPr>
      <a:lvl8pPr marL="5068473"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8pPr>
      <a:lvl9pPr marL="5744270"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9pPr>
    </p:bodyStyle>
    <p:other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83110" y="17787"/>
            <a:ext cx="12022177" cy="57600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a:scene3d>
            <a:camera prst="orthographicFront">
              <a:rot lat="0" lon="0" rev="0"/>
            </a:camera>
            <a:lightRig rig="glow" dir="t">
              <a:rot lat="0" lon="0" rev="4800000"/>
            </a:lightRig>
          </a:scene3d>
          <a:sp3d prstMaterial="matte">
            <a:bevelT w="127000" h="63500"/>
          </a:sp3d>
        </p:spPr>
        <p:style>
          <a:lnRef idx="2">
            <a:schemeClr val="dk1">
              <a:shade val="50000"/>
            </a:schemeClr>
          </a:lnRef>
          <a:fillRef idx="1">
            <a:schemeClr val="dk1"/>
          </a:fillRef>
          <a:effectRef idx="0">
            <a:schemeClr val="dk1"/>
          </a:effectRef>
          <a:fontRef idx="minor">
            <a:schemeClr val="lt1"/>
          </a:fontRef>
        </p:style>
        <p:txBody>
          <a:bodyPr rot="0" spcFirstLastPara="0" vert="horz" wrap="square" lIns="122537" tIns="61268" rIns="122537" bIns="61268" numCol="1" spcCol="0" rtlCol="0" fromWordArt="0" anchor="ctr" anchorCtr="0" forceAA="0" compatLnSpc="1">
            <a:prstTxWarp prst="textNoShape">
              <a:avLst/>
            </a:prstTxWarp>
            <a:noAutofit/>
          </a:bodyPr>
          <a:lstStyle/>
          <a:p>
            <a:r>
              <a:rPr lang="ja-JP" altLang="en-US" sz="2200" b="1" kern="100" dirty="0">
                <a:latin typeface="ＭＳ Ｐゴシック" panose="020B0600070205080204" pitchFamily="50" charset="-128"/>
                <a:cs typeface="Times New Roman"/>
              </a:rPr>
              <a:t>府における消費者行政の主な取組状況　</a:t>
            </a:r>
            <a:endParaRPr lang="ja-JP" altLang="en-US" sz="2200" b="1" kern="100" dirty="0">
              <a:latin typeface="ＭＳ Ｐゴシック" panose="020B0600070205080204" pitchFamily="50" charset="-128"/>
              <a:ea typeface="ＭＳ Ｐゴシック" panose="020B0600070205080204" pitchFamily="50" charset="-128"/>
              <a:cs typeface="Times New Roman"/>
            </a:endParaRPr>
          </a:p>
        </p:txBody>
      </p:sp>
      <p:sp>
        <p:nvSpPr>
          <p:cNvPr id="30" name="正方形/長方形 29"/>
          <p:cNvSpPr/>
          <p:nvPr/>
        </p:nvSpPr>
        <p:spPr>
          <a:xfrm>
            <a:off x="183111" y="1025897"/>
            <a:ext cx="6228000" cy="1188000"/>
          </a:xfrm>
          <a:prstGeom prst="rect">
            <a:avLst/>
          </a:prstGeom>
          <a:solidFill>
            <a:sysClr val="window" lastClr="FFFFFF"/>
          </a:solidFill>
          <a:ln w="12700" cap="flat" cmpd="sng" algn="ctr">
            <a:solidFill>
              <a:schemeClr val="tx1"/>
            </a:solidFill>
            <a:prstDash val="solid"/>
          </a:ln>
          <a:effectLst/>
        </p:spPr>
        <p:txBody>
          <a:bodyPr wrap="square" lIns="36000" tIns="36000" rIns="36000" bIns="36000" anchor="ctr" anchorCtr="0">
            <a:noAutofit/>
          </a:bodyPr>
          <a:lstStyle/>
          <a:p>
            <a:pPr>
              <a:lnSpc>
                <a:spcPts val="1300"/>
              </a:lnSpc>
            </a:pPr>
            <a:endParaRPr lang="ja-JP" altLang="en-US" sz="1050" kern="100" dirty="0">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31" name="テキスト ボックス 23"/>
          <p:cNvSpPr txBox="1"/>
          <p:nvPr/>
        </p:nvSpPr>
        <p:spPr>
          <a:xfrm>
            <a:off x="183111" y="687316"/>
            <a:ext cx="6228000" cy="360000"/>
          </a:xfrm>
          <a:prstGeom prst="rect">
            <a:avLst/>
          </a:prstGeom>
          <a:solidFill>
            <a:schemeClr val="tx1">
              <a:lumMod val="75000"/>
              <a:lumOff val="25000"/>
            </a:schemeClr>
          </a:solidFill>
          <a:ln w="15875" cap="flat" cmpd="sng" algn="ctr">
            <a:solidFill>
              <a:schemeClr val="tx1">
                <a:lumMod val="75000"/>
                <a:lumOff val="25000"/>
              </a:schemeClr>
            </a:solidFill>
            <a:prstDash val="solid"/>
          </a:ln>
          <a:effectLst/>
        </p:spPr>
        <p:txBody>
          <a:bodyPr wrap="square" anchor="ctr" anchorCtr="0">
            <a:noAutofit/>
          </a:bodyPr>
          <a:lstStyle/>
          <a:p>
            <a:pPr fontAlgn="base"/>
            <a:r>
              <a:rPr lang="ja-JP" altLang="en-US" sz="1400" dirty="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組織・</a:t>
            </a:r>
            <a:r>
              <a:rPr lang="ja-JP" altLang="en-US" sz="1400" dirty="0" smtClean="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体制（消費生活センター）</a:t>
            </a:r>
            <a:endParaRPr lang="ja-JP" altLang="en-US" sz="1400" dirty="0">
              <a:solidFill>
                <a:srgbClr val="FF0000"/>
              </a:solidFill>
              <a:latin typeface="ＭＳ Ｐゴシック" panose="020B0600070205080204" pitchFamily="50" charset="-128"/>
              <a:ea typeface="HGPｺﾞｼｯｸE" panose="020B0900000000000000" pitchFamily="50" charset="-128"/>
              <a:cs typeface="Times New Roman" panose="02020603050405020304" pitchFamily="18" charset="0"/>
            </a:endParaRPr>
          </a:p>
        </p:txBody>
      </p:sp>
      <p:sp>
        <p:nvSpPr>
          <p:cNvPr id="35" name="テキスト ボックス 34"/>
          <p:cNvSpPr txBox="1"/>
          <p:nvPr/>
        </p:nvSpPr>
        <p:spPr>
          <a:xfrm>
            <a:off x="9288809" y="236336"/>
            <a:ext cx="2717380" cy="307777"/>
          </a:xfrm>
          <a:prstGeom prst="rect">
            <a:avLst/>
          </a:prstGeom>
          <a:solidFill>
            <a:schemeClr val="tx1">
              <a:lumMod val="75000"/>
              <a:lumOff val="25000"/>
            </a:schemeClr>
          </a:solidFill>
        </p:spPr>
        <p:txBody>
          <a:bodyPr wrap="square" rtlCol="0">
            <a:spAutoFit/>
          </a:bodyPr>
          <a:lstStyle/>
          <a:p>
            <a:pPr algn="r"/>
            <a:r>
              <a:rPr kumimoji="1" lang="en-US" altLang="ja-JP" sz="1400" dirty="0">
                <a:solidFill>
                  <a:schemeClr val="bg1"/>
                </a:solidFill>
                <a:latin typeface="+mj-ea"/>
                <a:ea typeface="+mj-ea"/>
              </a:rPr>
              <a:t>【</a:t>
            </a:r>
            <a:r>
              <a:rPr lang="ja-JP" altLang="en-US" sz="1400" dirty="0">
                <a:solidFill>
                  <a:schemeClr val="bg1"/>
                </a:solidFill>
                <a:latin typeface="+mj-ea"/>
                <a:ea typeface="+mj-ea"/>
              </a:rPr>
              <a:t>大阪府消費生活センター</a:t>
            </a:r>
            <a:r>
              <a:rPr kumimoji="1" lang="en-US" altLang="ja-JP" sz="1400" dirty="0">
                <a:solidFill>
                  <a:schemeClr val="bg1"/>
                </a:solidFill>
                <a:latin typeface="+mj-ea"/>
                <a:ea typeface="+mj-ea"/>
              </a:rPr>
              <a:t>】</a:t>
            </a:r>
            <a:endParaRPr kumimoji="1" lang="ja-JP" altLang="en-US" sz="1400" dirty="0">
              <a:solidFill>
                <a:schemeClr val="bg1"/>
              </a:solidFill>
              <a:latin typeface="+mj-ea"/>
              <a:ea typeface="+mj-ea"/>
            </a:endParaRPr>
          </a:p>
        </p:txBody>
      </p:sp>
      <p:sp>
        <p:nvSpPr>
          <p:cNvPr id="23" name="正方形/長方形 22"/>
          <p:cNvSpPr/>
          <p:nvPr/>
        </p:nvSpPr>
        <p:spPr>
          <a:xfrm>
            <a:off x="6624513" y="953889"/>
            <a:ext cx="6912000" cy="6480720"/>
          </a:xfrm>
          <a:prstGeom prst="rect">
            <a:avLst/>
          </a:prstGeom>
          <a:solidFill>
            <a:sysClr val="window" lastClr="FFFFFF"/>
          </a:solidFill>
          <a:ln w="12700" cap="flat" cmpd="sng" algn="ctr">
            <a:solidFill>
              <a:schemeClr val="tx1"/>
            </a:solidFill>
            <a:prstDash val="solid"/>
          </a:ln>
          <a:effectLst/>
        </p:spPr>
        <p:txBody>
          <a:bodyPr wrap="square" lIns="36000" tIns="36000" rIns="36000" bIns="36000" anchor="t" anchorCtr="0">
            <a:noAutofit/>
          </a:bodyPr>
          <a:lstStyle/>
          <a:p>
            <a:pPr>
              <a:lnSpc>
                <a:spcPts val="1300"/>
              </a:lnSpc>
            </a:pPr>
            <a:endParaRPr lang="ja-JP" sz="1050" kern="100" dirty="0">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3" name="正方形/長方形 2"/>
          <p:cNvSpPr/>
          <p:nvPr/>
        </p:nvSpPr>
        <p:spPr>
          <a:xfrm>
            <a:off x="6748172" y="4456607"/>
            <a:ext cx="184730" cy="523220"/>
          </a:xfrm>
          <a:prstGeom prst="rect">
            <a:avLst/>
          </a:prstGeom>
        </p:spPr>
        <p:txBody>
          <a:bodyPr wrap="none">
            <a:spAutoFit/>
          </a:bodyPr>
          <a:lstStyle/>
          <a:p>
            <a:pPr algn="ctr"/>
            <a:endParaRPr lang="ja-JP" altLang="en-US" sz="2800" b="1" dirty="0">
              <a:latin typeface="Meiryo UI" panose="020B0604030504040204" pitchFamily="50" charset="-128"/>
              <a:ea typeface="Meiryo UI" panose="020B0604030504040204" pitchFamily="50" charset="-128"/>
            </a:endParaRPr>
          </a:p>
        </p:txBody>
      </p:sp>
      <p:sp>
        <p:nvSpPr>
          <p:cNvPr id="15" name="正方形/長方形 14"/>
          <p:cNvSpPr/>
          <p:nvPr/>
        </p:nvSpPr>
        <p:spPr>
          <a:xfrm>
            <a:off x="274899" y="1025897"/>
            <a:ext cx="6269962" cy="1152000"/>
          </a:xfrm>
          <a:prstGeom prst="rect">
            <a:avLst/>
          </a:prstGeom>
          <a:ln w="6350">
            <a:noFill/>
          </a:ln>
        </p:spPr>
        <p:txBody>
          <a:bodyPr wrap="square" lIns="0" tIns="63997" rIns="0" bIns="63997" rtlCol="0" anchor="t">
            <a:noAutofit/>
          </a:bodyPr>
          <a:lstStyle/>
          <a:p>
            <a:r>
              <a:rPr lang="ja-JP" altLang="ja-JP" sz="1100" dirty="0" smtClean="0">
                <a:latin typeface="+mn-ea"/>
                <a:cs typeface="Meiryo UI" pitchFamily="50" charset="-128"/>
              </a:rPr>
              <a:t>所長</a:t>
            </a:r>
            <a:r>
              <a:rPr lang="en-US" altLang="ja-JP" sz="1100" dirty="0">
                <a:latin typeface="+mn-ea"/>
                <a:cs typeface="Meiryo UI" pitchFamily="50" charset="-128"/>
              </a:rPr>
              <a:t>(</a:t>
            </a:r>
            <a:r>
              <a:rPr lang="ja-JP" altLang="ja-JP" sz="1100" dirty="0">
                <a:latin typeface="+mn-ea"/>
                <a:cs typeface="Meiryo UI" pitchFamily="50" charset="-128"/>
              </a:rPr>
              <a:t>１名</a:t>
            </a:r>
            <a:r>
              <a:rPr lang="en-US" altLang="ja-JP" sz="1100" dirty="0" smtClean="0">
                <a:latin typeface="+mn-ea"/>
                <a:cs typeface="Meiryo UI" pitchFamily="50" charset="-128"/>
              </a:rPr>
              <a:t>)</a:t>
            </a:r>
            <a:r>
              <a:rPr lang="ja-JP" altLang="en-US" sz="1100" dirty="0" err="1">
                <a:latin typeface="+mn-ea"/>
                <a:cs typeface="Meiryo UI" pitchFamily="50" charset="-128"/>
              </a:rPr>
              <a:t>、</a:t>
            </a:r>
            <a:r>
              <a:rPr lang="ja-JP" altLang="ja-JP" sz="1100" dirty="0" smtClean="0">
                <a:latin typeface="+mn-ea"/>
                <a:cs typeface="Meiryo UI" pitchFamily="50" charset="-128"/>
              </a:rPr>
              <a:t>事業</a:t>
            </a:r>
            <a:r>
              <a:rPr lang="ja-JP" altLang="ja-JP" sz="1100" dirty="0">
                <a:latin typeface="+mn-ea"/>
                <a:cs typeface="Meiryo UI" pitchFamily="50" charset="-128"/>
              </a:rPr>
              <a:t>グループ</a:t>
            </a:r>
            <a:r>
              <a:rPr lang="en-US" altLang="ja-JP" sz="1100" dirty="0" smtClean="0">
                <a:latin typeface="+mn-ea"/>
                <a:cs typeface="Meiryo UI" pitchFamily="50" charset="-128"/>
              </a:rPr>
              <a:t>(11</a:t>
            </a:r>
            <a:r>
              <a:rPr lang="ja-JP" altLang="ja-JP" sz="1100" dirty="0" smtClean="0">
                <a:latin typeface="+mn-ea"/>
                <a:cs typeface="Meiryo UI" pitchFamily="50" charset="-128"/>
              </a:rPr>
              <a:t>名</a:t>
            </a:r>
            <a:r>
              <a:rPr lang="en-US" altLang="ja-JP" sz="1100" dirty="0">
                <a:latin typeface="+mn-ea"/>
                <a:cs typeface="Meiryo UI" pitchFamily="50" charset="-128"/>
              </a:rPr>
              <a:t>)</a:t>
            </a:r>
            <a:r>
              <a:rPr lang="ja-JP" altLang="ja-JP" sz="1100" dirty="0" err="1">
                <a:latin typeface="+mn-ea"/>
                <a:cs typeface="Meiryo UI" pitchFamily="50" charset="-128"/>
              </a:rPr>
              <a:t>、</a:t>
            </a:r>
            <a:r>
              <a:rPr lang="ja-JP" altLang="ja-JP" sz="1100" dirty="0">
                <a:latin typeface="+mn-ea"/>
                <a:cs typeface="Meiryo UI" pitchFamily="50" charset="-128"/>
              </a:rPr>
              <a:t>非常勤嘱託員（事業者指導）</a:t>
            </a:r>
            <a:r>
              <a:rPr lang="en-US" altLang="ja-JP" sz="1100" dirty="0">
                <a:latin typeface="+mn-ea"/>
                <a:cs typeface="Meiryo UI" pitchFamily="50" charset="-128"/>
              </a:rPr>
              <a:t>(</a:t>
            </a:r>
            <a:r>
              <a:rPr lang="ja-JP" altLang="ja-JP" sz="1100" dirty="0">
                <a:latin typeface="+mn-ea"/>
                <a:cs typeface="Meiryo UI" pitchFamily="50" charset="-128"/>
              </a:rPr>
              <a:t>警察</a:t>
            </a:r>
            <a:r>
              <a:rPr lang="en-US" altLang="ja-JP" sz="1100" dirty="0" smtClean="0">
                <a:latin typeface="+mn-ea"/>
                <a:cs typeface="Meiryo UI" pitchFamily="50" charset="-128"/>
              </a:rPr>
              <a:t>OB</a:t>
            </a:r>
            <a:r>
              <a:rPr lang="ja-JP" altLang="en-US" sz="1100" dirty="0">
                <a:latin typeface="+mn-ea"/>
                <a:cs typeface="Meiryo UI" pitchFamily="50" charset="-128"/>
              </a:rPr>
              <a:t>１</a:t>
            </a:r>
            <a:r>
              <a:rPr lang="ja-JP" altLang="ja-JP" sz="1100" dirty="0" smtClean="0">
                <a:latin typeface="+mn-ea"/>
                <a:cs typeface="Meiryo UI" pitchFamily="50" charset="-128"/>
              </a:rPr>
              <a:t>名</a:t>
            </a:r>
            <a:r>
              <a:rPr lang="ja-JP" altLang="ja-JP" sz="1100" dirty="0">
                <a:latin typeface="+mn-ea"/>
                <a:cs typeface="Meiryo UI" pitchFamily="50" charset="-128"/>
              </a:rPr>
              <a:t>、行政職</a:t>
            </a:r>
            <a:r>
              <a:rPr lang="en-US" altLang="ja-JP" sz="1100" dirty="0">
                <a:latin typeface="+mn-ea"/>
                <a:cs typeface="Meiryo UI" pitchFamily="50" charset="-128"/>
              </a:rPr>
              <a:t>OB</a:t>
            </a:r>
            <a:r>
              <a:rPr lang="ja-JP" altLang="ja-JP" sz="1100" dirty="0">
                <a:latin typeface="+mn-ea"/>
                <a:cs typeface="Meiryo UI" pitchFamily="50" charset="-128"/>
              </a:rPr>
              <a:t>１名</a:t>
            </a:r>
            <a:r>
              <a:rPr lang="en-US" altLang="ja-JP" sz="1100" dirty="0">
                <a:latin typeface="+mn-ea"/>
                <a:cs typeface="Meiryo UI" pitchFamily="50" charset="-128"/>
              </a:rPr>
              <a:t>)</a:t>
            </a:r>
            <a:endParaRPr lang="ja-JP" altLang="ja-JP" sz="1100" dirty="0">
              <a:latin typeface="+mn-ea"/>
              <a:cs typeface="Meiryo UI" pitchFamily="50" charset="-128"/>
            </a:endParaRPr>
          </a:p>
          <a:p>
            <a:r>
              <a:rPr lang="ja-JP" altLang="en-US" sz="1100" dirty="0" smtClean="0">
                <a:latin typeface="+mn-ea"/>
                <a:cs typeface="Meiryo UI" pitchFamily="50" charset="-128"/>
              </a:rPr>
              <a:t>　</a:t>
            </a:r>
            <a:r>
              <a:rPr lang="ja-JP" altLang="ja-JP" sz="1100" dirty="0" smtClean="0">
                <a:latin typeface="+mn-ea"/>
                <a:cs typeface="Meiryo UI" pitchFamily="50" charset="-128"/>
              </a:rPr>
              <a:t>・</a:t>
            </a:r>
            <a:r>
              <a:rPr lang="ja-JP" altLang="ja-JP" sz="1100" dirty="0">
                <a:latin typeface="+mn-ea"/>
                <a:cs typeface="Meiryo UI" pitchFamily="50" charset="-128"/>
              </a:rPr>
              <a:t>消費者行政の企画・調整（国・市町村との連絡調整</a:t>
            </a:r>
            <a:r>
              <a:rPr lang="ja-JP" altLang="ja-JP" sz="1100" dirty="0" smtClean="0">
                <a:latin typeface="+mn-ea"/>
                <a:cs typeface="Meiryo UI" pitchFamily="50" charset="-128"/>
              </a:rPr>
              <a:t>、</a:t>
            </a:r>
            <a:r>
              <a:rPr lang="ja-JP" altLang="en-US" sz="1100" dirty="0" smtClean="0">
                <a:latin typeface="+mn-ea"/>
                <a:cs typeface="Meiryo UI" pitchFamily="50" charset="-128"/>
              </a:rPr>
              <a:t>交付</a:t>
            </a:r>
            <a:r>
              <a:rPr lang="ja-JP" altLang="ja-JP" sz="1100" dirty="0" smtClean="0">
                <a:latin typeface="+mn-ea"/>
                <a:cs typeface="Meiryo UI" pitchFamily="50" charset="-128"/>
              </a:rPr>
              <a:t>金</a:t>
            </a:r>
            <a:r>
              <a:rPr lang="ja-JP" altLang="ja-JP" sz="1100" dirty="0">
                <a:latin typeface="+mn-ea"/>
                <a:cs typeface="Meiryo UI" pitchFamily="50" charset="-128"/>
              </a:rPr>
              <a:t>関係事務等）</a:t>
            </a:r>
          </a:p>
          <a:p>
            <a:r>
              <a:rPr lang="ja-JP" altLang="en-US" sz="1100" dirty="0" smtClean="0">
                <a:latin typeface="+mn-ea"/>
                <a:cs typeface="Meiryo UI" pitchFamily="50" charset="-128"/>
              </a:rPr>
              <a:t>　</a:t>
            </a:r>
            <a:r>
              <a:rPr lang="ja-JP" altLang="ja-JP" sz="1100" dirty="0" smtClean="0">
                <a:latin typeface="+mn-ea"/>
                <a:cs typeface="Meiryo UI" pitchFamily="50" charset="-128"/>
              </a:rPr>
              <a:t>・</a:t>
            </a:r>
            <a:r>
              <a:rPr lang="ja-JP" altLang="ja-JP" sz="1100" dirty="0">
                <a:latin typeface="+mn-ea"/>
                <a:cs typeface="Meiryo UI" pitchFamily="50" charset="-128"/>
              </a:rPr>
              <a:t>消費生活に係る相談及び苦情の処理</a:t>
            </a:r>
          </a:p>
          <a:p>
            <a:r>
              <a:rPr lang="ja-JP" altLang="en-US" sz="1100" dirty="0" smtClean="0">
                <a:latin typeface="+mn-ea"/>
                <a:cs typeface="Meiryo UI" pitchFamily="50" charset="-128"/>
              </a:rPr>
              <a:t>　</a:t>
            </a:r>
            <a:r>
              <a:rPr lang="ja-JP" altLang="ja-JP" sz="1100" dirty="0" smtClean="0">
                <a:latin typeface="+mn-ea"/>
                <a:cs typeface="Meiryo UI" pitchFamily="50" charset="-128"/>
              </a:rPr>
              <a:t>・</a:t>
            </a:r>
            <a:r>
              <a:rPr lang="ja-JP" altLang="ja-JP" sz="1100" dirty="0">
                <a:latin typeface="+mn-ea"/>
                <a:cs typeface="Meiryo UI" pitchFamily="50" charset="-128"/>
              </a:rPr>
              <a:t>苦情の処理等のための商品テスト</a:t>
            </a:r>
          </a:p>
          <a:p>
            <a:r>
              <a:rPr lang="ja-JP" altLang="en-US" sz="1100" dirty="0" smtClean="0">
                <a:latin typeface="+mn-ea"/>
                <a:cs typeface="Meiryo UI" pitchFamily="50" charset="-128"/>
              </a:rPr>
              <a:t>　</a:t>
            </a:r>
            <a:r>
              <a:rPr lang="ja-JP" altLang="ja-JP" sz="1100" dirty="0" smtClean="0">
                <a:latin typeface="+mn-ea"/>
                <a:cs typeface="Meiryo UI" pitchFamily="50" charset="-128"/>
              </a:rPr>
              <a:t>・</a:t>
            </a:r>
            <a:r>
              <a:rPr lang="ja-JP" altLang="ja-JP" sz="1100" dirty="0">
                <a:latin typeface="+mn-ea"/>
                <a:cs typeface="Meiryo UI" pitchFamily="50" charset="-128"/>
              </a:rPr>
              <a:t>消費者啓発のための講座等の開催及び情報提供</a:t>
            </a:r>
            <a:endParaRPr lang="en-US" altLang="ja-JP" sz="1100" dirty="0">
              <a:latin typeface="+mn-ea"/>
              <a:cs typeface="Meiryo UI" pitchFamily="50" charset="-128"/>
            </a:endParaRPr>
          </a:p>
          <a:p>
            <a:r>
              <a:rPr lang="ja-JP" altLang="en-US" sz="1100" dirty="0" smtClean="0">
                <a:latin typeface="+mn-ea"/>
                <a:cs typeface="Meiryo UI" pitchFamily="50" charset="-128"/>
              </a:rPr>
              <a:t>　・法、条例</a:t>
            </a:r>
            <a:r>
              <a:rPr lang="ja-JP" altLang="en-US" sz="1100" dirty="0">
                <a:latin typeface="+mn-ea"/>
                <a:cs typeface="Meiryo UI" pitchFamily="50" charset="-128"/>
              </a:rPr>
              <a:t>に基づく事業者指導</a:t>
            </a:r>
            <a:endParaRPr lang="en-US" altLang="ja-JP" sz="1100" dirty="0">
              <a:latin typeface="+mn-ea"/>
              <a:cs typeface="Meiryo UI" pitchFamily="50" charset="-128"/>
            </a:endParaRPr>
          </a:p>
        </p:txBody>
      </p:sp>
      <p:sp>
        <p:nvSpPr>
          <p:cNvPr id="24" name="テキスト ボックス 23"/>
          <p:cNvSpPr txBox="1"/>
          <p:nvPr/>
        </p:nvSpPr>
        <p:spPr>
          <a:xfrm>
            <a:off x="6624512" y="676902"/>
            <a:ext cx="6912000" cy="360000"/>
          </a:xfrm>
          <a:prstGeom prst="rect">
            <a:avLst/>
          </a:prstGeom>
          <a:solidFill>
            <a:schemeClr val="tx1">
              <a:lumMod val="75000"/>
              <a:lumOff val="25000"/>
            </a:schemeClr>
          </a:solidFill>
          <a:ln w="15875" cap="flat" cmpd="sng" algn="ctr">
            <a:solidFill>
              <a:schemeClr val="tx1">
                <a:lumMod val="75000"/>
                <a:lumOff val="25000"/>
              </a:schemeClr>
            </a:solidFill>
            <a:prstDash val="solid"/>
          </a:ln>
          <a:effectLst/>
        </p:spPr>
        <p:txBody>
          <a:bodyPr wrap="square" anchor="ctr" anchorCtr="0">
            <a:noAutofit/>
          </a:bodyPr>
          <a:lstStyle/>
          <a:p>
            <a:pPr fontAlgn="base">
              <a:spcAft>
                <a:spcPts val="0"/>
              </a:spcAft>
            </a:pPr>
            <a:r>
              <a:rPr lang="ja-JP" altLang="en-US" sz="1400" dirty="0" smtClean="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令和５年度の消費者</a:t>
            </a:r>
            <a:r>
              <a:rPr lang="ja-JP" altLang="en-US" sz="1400" dirty="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教育・啓発</a:t>
            </a:r>
            <a:r>
              <a:rPr lang="ja-JP" altLang="en-US" sz="1400" dirty="0" smtClean="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事業等の</a:t>
            </a:r>
            <a:r>
              <a:rPr lang="ja-JP" altLang="en-US" sz="1400" dirty="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主な</a:t>
            </a:r>
            <a:r>
              <a:rPr lang="ja-JP" altLang="en-US" sz="1400" dirty="0" smtClean="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取組</a:t>
            </a:r>
            <a:endParaRPr lang="ja-JP" sz="1400" dirty="0">
              <a:solidFill>
                <a:srgbClr val="FF0000"/>
              </a:solidFill>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19" name="正方形/長方形 18"/>
          <p:cNvSpPr/>
          <p:nvPr/>
        </p:nvSpPr>
        <p:spPr>
          <a:xfrm>
            <a:off x="12457088" y="52402"/>
            <a:ext cx="1079424" cy="502978"/>
          </a:xfrm>
          <a:prstGeom prst="rect">
            <a:avLst/>
          </a:prstGeom>
          <a:solidFill>
            <a:sysClr val="window" lastClr="FFFFFF"/>
          </a:solidFill>
          <a:ln w="9525" cap="flat" cmpd="sng" algn="ctr">
            <a:solidFill>
              <a:sysClr val="windowText" lastClr="000000"/>
            </a:solidFill>
            <a:prstDash val="solid"/>
          </a:ln>
          <a:effectLst/>
        </p:spPr>
        <p:txBody>
          <a:bodyPr rot="0" spcFirstLastPara="0" vert="horz" wrap="square" lIns="122537" tIns="61268" rIns="122537" bIns="61268" numCol="1" spcCol="0" rtlCol="0" fromWordArt="0" anchor="ctr" anchorCtr="0" forceAA="0" compatLnSpc="1">
            <a:prstTxWarp prst="textNoShape">
              <a:avLst/>
            </a:prstTxWarp>
            <a:noAutofit/>
          </a:bodyPr>
          <a:lstStyle/>
          <a:p>
            <a:pPr marL="0" marR="0" lvl="0" indent="0" algn="ctr" defTabSz="1351593"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a:rPr>
              <a:t>資料３</a:t>
            </a:r>
            <a:endParaRPr kumimoji="0" lang="ja-JP" altLang="en-US" sz="1400" b="0" i="0" u="none" strike="noStrike" kern="1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Times New Roman"/>
            </a:endParaRPr>
          </a:p>
        </p:txBody>
      </p:sp>
      <p:sp>
        <p:nvSpPr>
          <p:cNvPr id="22" name="正方形/長方形 21"/>
          <p:cNvSpPr/>
          <p:nvPr/>
        </p:nvSpPr>
        <p:spPr>
          <a:xfrm>
            <a:off x="202691" y="2619540"/>
            <a:ext cx="6192000" cy="4350629"/>
          </a:xfrm>
          <a:prstGeom prst="rect">
            <a:avLst/>
          </a:prstGeom>
          <a:solidFill>
            <a:sysClr val="window" lastClr="FFFFFF"/>
          </a:solidFill>
          <a:ln w="12700" cap="flat" cmpd="sng" algn="ctr">
            <a:solidFill>
              <a:schemeClr val="tx1"/>
            </a:solidFill>
            <a:prstDash val="solid"/>
          </a:ln>
          <a:effectLst/>
        </p:spPr>
        <p:txBody>
          <a:bodyPr wrap="square" lIns="36000" tIns="36000" rIns="36000" bIns="36000" anchor="ctr" anchorCtr="0">
            <a:noAutofit/>
          </a:bodyPr>
          <a:lstStyle/>
          <a:p>
            <a:pPr>
              <a:lnSpc>
                <a:spcPts val="1300"/>
              </a:lnSpc>
            </a:pPr>
            <a:endParaRPr lang="ja-JP" altLang="en-US" sz="1050" kern="100" dirty="0">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27" name="正方形/長方形 26"/>
          <p:cNvSpPr/>
          <p:nvPr/>
        </p:nvSpPr>
        <p:spPr>
          <a:xfrm>
            <a:off x="182214" y="7290593"/>
            <a:ext cx="6228000" cy="2646000"/>
          </a:xfrm>
          <a:prstGeom prst="rect">
            <a:avLst/>
          </a:prstGeom>
          <a:solidFill>
            <a:sysClr val="window" lastClr="FFFFFF"/>
          </a:solidFill>
          <a:ln w="12700" cap="flat" cmpd="sng" algn="ctr">
            <a:solidFill>
              <a:schemeClr val="tx1"/>
            </a:solidFill>
            <a:prstDash val="solid"/>
          </a:ln>
          <a:effectLst/>
        </p:spPr>
        <p:txBody>
          <a:bodyPr wrap="square" lIns="36000" tIns="36000" rIns="36000" bIns="36000" anchor="ctr" anchorCtr="0">
            <a:noAutofit/>
          </a:bodyPr>
          <a:lstStyle/>
          <a:p>
            <a:pPr>
              <a:lnSpc>
                <a:spcPts val="1300"/>
              </a:lnSpc>
            </a:pPr>
            <a:endParaRPr lang="ja-JP" altLang="en-US" sz="1050" kern="100" dirty="0">
              <a:latin typeface="ＭＳ Ｐ明朝" panose="02020600040205080304" pitchFamily="18" charset="-128"/>
              <a:ea typeface="ＭＳ Ｐ明朝" panose="02020600040205080304" pitchFamily="18" charset="-128"/>
              <a:cs typeface="Times New Roman" panose="02020603050405020304" pitchFamily="18" charset="0"/>
            </a:endParaRPr>
          </a:p>
        </p:txBody>
      </p:sp>
      <p:sp>
        <p:nvSpPr>
          <p:cNvPr id="21" name="テキスト ボックス 23"/>
          <p:cNvSpPr txBox="1"/>
          <p:nvPr/>
        </p:nvSpPr>
        <p:spPr>
          <a:xfrm>
            <a:off x="189609" y="2322081"/>
            <a:ext cx="6211191" cy="360000"/>
          </a:xfrm>
          <a:prstGeom prst="rect">
            <a:avLst/>
          </a:prstGeom>
          <a:solidFill>
            <a:schemeClr val="tx1">
              <a:lumMod val="75000"/>
              <a:lumOff val="25000"/>
            </a:schemeClr>
          </a:solidFill>
          <a:ln w="15875" cap="flat" cmpd="sng" algn="ctr">
            <a:solidFill>
              <a:schemeClr val="tx1">
                <a:lumMod val="75000"/>
                <a:lumOff val="25000"/>
              </a:schemeClr>
            </a:solidFill>
            <a:prstDash val="solid"/>
          </a:ln>
          <a:effectLst/>
        </p:spPr>
        <p:txBody>
          <a:bodyPr wrap="square" anchor="ctr" anchorCtr="0">
            <a:noAutofit/>
          </a:bodyPr>
          <a:lstStyle/>
          <a:p>
            <a:pPr fontAlgn="base"/>
            <a:r>
              <a:rPr lang="ja-JP" altLang="en-US" sz="1400" dirty="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予算</a:t>
            </a:r>
            <a:r>
              <a:rPr lang="ja-JP" altLang="en-US" sz="1400" dirty="0" smtClean="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額</a:t>
            </a:r>
            <a:endParaRPr lang="ja-JP" altLang="en-US" sz="1400" dirty="0">
              <a:solidFill>
                <a:srgbClr val="FF0000"/>
              </a:solidFill>
              <a:latin typeface="ＭＳ Ｐゴシック" panose="020B0600070205080204" pitchFamily="50" charset="-128"/>
              <a:ea typeface="HGPｺﾞｼｯｸE" panose="020B0900000000000000" pitchFamily="50" charset="-128"/>
              <a:cs typeface="Times New Roman" panose="02020603050405020304" pitchFamily="18" charset="0"/>
            </a:endParaRPr>
          </a:p>
        </p:txBody>
      </p:sp>
      <p:sp>
        <p:nvSpPr>
          <p:cNvPr id="26" name="テキスト ボックス 23"/>
          <p:cNvSpPr txBox="1"/>
          <p:nvPr/>
        </p:nvSpPr>
        <p:spPr>
          <a:xfrm>
            <a:off x="182215" y="7146617"/>
            <a:ext cx="6228000" cy="360000"/>
          </a:xfrm>
          <a:prstGeom prst="rect">
            <a:avLst/>
          </a:prstGeom>
          <a:solidFill>
            <a:schemeClr val="tx1">
              <a:lumMod val="75000"/>
              <a:lumOff val="25000"/>
            </a:schemeClr>
          </a:solidFill>
          <a:ln w="15875" cap="flat" cmpd="sng" algn="ctr">
            <a:solidFill>
              <a:schemeClr val="tx1">
                <a:lumMod val="75000"/>
                <a:lumOff val="25000"/>
              </a:schemeClr>
            </a:solidFill>
            <a:prstDash val="solid"/>
          </a:ln>
          <a:effectLst/>
        </p:spPr>
        <p:txBody>
          <a:bodyPr wrap="square" anchor="ctr" anchorCtr="0">
            <a:noAutofit/>
          </a:bodyPr>
          <a:lstStyle/>
          <a:p>
            <a:pPr fontAlgn="base"/>
            <a:r>
              <a:rPr lang="ja-JP" altLang="en-US" sz="1400" dirty="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相談</a:t>
            </a:r>
            <a:r>
              <a:rPr lang="ja-JP" altLang="en-US" sz="1400" dirty="0" smtClean="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事業</a:t>
            </a:r>
            <a:endParaRPr lang="ja-JP" altLang="en-US" sz="1400" dirty="0">
              <a:solidFill>
                <a:srgbClr val="FF0000"/>
              </a:solidFill>
              <a:latin typeface="ＭＳ Ｐゴシック" panose="020B0600070205080204" pitchFamily="50" charset="-128"/>
              <a:ea typeface="HGPｺﾞｼｯｸE" panose="020B0900000000000000" pitchFamily="50" charset="-128"/>
              <a:cs typeface="Times New Roman" panose="02020603050405020304" pitchFamily="18" charset="0"/>
            </a:endParaRPr>
          </a:p>
        </p:txBody>
      </p:sp>
      <p:sp>
        <p:nvSpPr>
          <p:cNvPr id="29" name="正方形/長方形 28"/>
          <p:cNvSpPr/>
          <p:nvPr/>
        </p:nvSpPr>
        <p:spPr>
          <a:xfrm>
            <a:off x="6624511" y="7800656"/>
            <a:ext cx="6912001" cy="2124000"/>
          </a:xfrm>
          <a:prstGeom prst="rect">
            <a:avLst/>
          </a:prstGeom>
          <a:solidFill>
            <a:sysClr val="window" lastClr="FFFFFF"/>
          </a:solidFill>
          <a:ln w="12700" cap="flat" cmpd="sng" algn="ctr">
            <a:solidFill>
              <a:schemeClr val="tx1"/>
            </a:solidFill>
            <a:prstDash val="solid"/>
          </a:ln>
          <a:effectLst/>
        </p:spPr>
        <p:txBody>
          <a:bodyPr wrap="square" lIns="36000" tIns="36000" rIns="36000" bIns="36000" anchor="t" anchorCtr="0">
            <a:noAutofit/>
          </a:bodyPr>
          <a:lstStyle/>
          <a:p>
            <a:pPr>
              <a:lnSpc>
                <a:spcPts val="1300"/>
              </a:lnSpc>
            </a:pPr>
            <a:endParaRPr lang="ja-JP" sz="1050" kern="100" dirty="0">
              <a:effectLst/>
              <a:latin typeface="ＭＳ Ｐ明朝" panose="02020600040205080304" pitchFamily="18" charset="-128"/>
              <a:ea typeface="ＭＳ Ｐ明朝" panose="02020600040205080304" pitchFamily="18" charset="-128"/>
              <a:cs typeface="Times New Roman" panose="02020603050405020304" pitchFamily="18" charset="0"/>
            </a:endParaRPr>
          </a:p>
        </p:txBody>
      </p:sp>
      <p:graphicFrame>
        <p:nvGraphicFramePr>
          <p:cNvPr id="2" name="表 1"/>
          <p:cNvGraphicFramePr>
            <a:graphicFrameLocks noGrp="1"/>
          </p:cNvGraphicFramePr>
          <p:nvPr>
            <p:extLst>
              <p:ext uri="{D42A27DB-BD31-4B8C-83A1-F6EECF244321}">
                <p14:modId xmlns:p14="http://schemas.microsoft.com/office/powerpoint/2010/main" val="4021882689"/>
              </p:ext>
            </p:extLst>
          </p:nvPr>
        </p:nvGraphicFramePr>
        <p:xfrm>
          <a:off x="381787" y="2950860"/>
          <a:ext cx="4890354" cy="1950720"/>
        </p:xfrm>
        <a:graphic>
          <a:graphicData uri="http://schemas.openxmlformats.org/drawingml/2006/table">
            <a:tbl>
              <a:tblPr firstRow="1" bandRow="1">
                <a:tableStyleId>{5940675A-B579-460E-94D1-54222C63F5DA}</a:tableStyleId>
              </a:tblPr>
              <a:tblGrid>
                <a:gridCol w="260462">
                  <a:extLst>
                    <a:ext uri="{9D8B030D-6E8A-4147-A177-3AD203B41FA5}">
                      <a16:colId xmlns:a16="http://schemas.microsoft.com/office/drawing/2014/main" val="4151287407"/>
                    </a:ext>
                  </a:extLst>
                </a:gridCol>
                <a:gridCol w="533940">
                  <a:extLst>
                    <a:ext uri="{9D8B030D-6E8A-4147-A177-3AD203B41FA5}">
                      <a16:colId xmlns:a16="http://schemas.microsoft.com/office/drawing/2014/main" val="4186083500"/>
                    </a:ext>
                  </a:extLst>
                </a:gridCol>
                <a:gridCol w="1503664">
                  <a:extLst>
                    <a:ext uri="{9D8B030D-6E8A-4147-A177-3AD203B41FA5}">
                      <a16:colId xmlns:a16="http://schemas.microsoft.com/office/drawing/2014/main" val="304467165"/>
                    </a:ext>
                  </a:extLst>
                </a:gridCol>
                <a:gridCol w="864096">
                  <a:extLst>
                    <a:ext uri="{9D8B030D-6E8A-4147-A177-3AD203B41FA5}">
                      <a16:colId xmlns:a16="http://schemas.microsoft.com/office/drawing/2014/main" val="4237227480"/>
                    </a:ext>
                  </a:extLst>
                </a:gridCol>
                <a:gridCol w="864096">
                  <a:extLst>
                    <a:ext uri="{9D8B030D-6E8A-4147-A177-3AD203B41FA5}">
                      <a16:colId xmlns:a16="http://schemas.microsoft.com/office/drawing/2014/main" val="542258039"/>
                    </a:ext>
                  </a:extLst>
                </a:gridCol>
                <a:gridCol w="864096">
                  <a:extLst>
                    <a:ext uri="{9D8B030D-6E8A-4147-A177-3AD203B41FA5}">
                      <a16:colId xmlns:a16="http://schemas.microsoft.com/office/drawing/2014/main" val="2870607211"/>
                    </a:ext>
                  </a:extLst>
                </a:gridCol>
              </a:tblGrid>
              <a:tr h="141052">
                <a:tc gridSpan="3">
                  <a:txBody>
                    <a:bodyPr/>
                    <a:lstStyle/>
                    <a:p>
                      <a:endParaRPr kumimoji="1" lang="ja-JP" altLang="en-US" sz="1000" dirty="0">
                        <a:solidFill>
                          <a:schemeClr val="tx1"/>
                        </a:solidFill>
                        <a:latin typeface="+mn-ea"/>
                        <a:ea typeface="+mn-ea"/>
                      </a:endParaRPr>
                    </a:p>
                  </a:txBody>
                  <a:tcPr>
                    <a:solidFill>
                      <a:schemeClr val="bg1">
                        <a:lumMod val="85000"/>
                      </a:schemeClr>
                    </a:solidFill>
                  </a:tcPr>
                </a:tc>
                <a:tc hMerge="1">
                  <a:txBody>
                    <a:bodyPr/>
                    <a:lstStyle/>
                    <a:p>
                      <a:endParaRPr kumimoji="1" lang="ja-JP" altLang="en-US" sz="1400" dirty="0"/>
                    </a:p>
                  </a:txBody>
                  <a:tcPr/>
                </a:tc>
                <a:tc hMerge="1">
                  <a:txBody>
                    <a:bodyPr/>
                    <a:lstStyle/>
                    <a:p>
                      <a:endParaRPr kumimoji="1" lang="ja-JP" altLang="en-US"/>
                    </a:p>
                  </a:txBody>
                  <a:tcPr/>
                </a:tc>
                <a:tc>
                  <a:txBody>
                    <a:bodyPr/>
                    <a:lstStyle/>
                    <a:p>
                      <a:pPr marL="0" marR="0" lvl="0" indent="0" algn="ctr" defTabSz="1351593"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latin typeface="+mn-ea"/>
                          <a:ea typeface="+mn-ea"/>
                        </a:rPr>
                        <a:t>R</a:t>
                      </a:r>
                      <a:r>
                        <a:rPr kumimoji="1" lang="ja-JP" altLang="en-US" sz="1000" dirty="0" smtClean="0">
                          <a:solidFill>
                            <a:schemeClr val="tx1"/>
                          </a:solidFill>
                          <a:latin typeface="+mn-ea"/>
                          <a:ea typeface="+mn-ea"/>
                        </a:rPr>
                        <a:t>５年度</a:t>
                      </a:r>
                    </a:p>
                  </a:txBody>
                  <a:tcPr>
                    <a:solidFill>
                      <a:schemeClr val="bg1">
                        <a:lumMod val="85000"/>
                      </a:schemeClr>
                    </a:solidFill>
                  </a:tcPr>
                </a:tc>
                <a:tc>
                  <a:txBody>
                    <a:bodyPr/>
                    <a:lstStyle/>
                    <a:p>
                      <a:pPr marL="0" marR="0" lvl="0" indent="0" algn="ctr" defTabSz="1351593" rtl="0" eaLnBrk="1" fontAlgn="auto" latinLnBrk="0" hangingPunct="1">
                        <a:lnSpc>
                          <a:spcPct val="100000"/>
                        </a:lnSpc>
                        <a:spcBef>
                          <a:spcPts val="0"/>
                        </a:spcBef>
                        <a:spcAft>
                          <a:spcPts val="0"/>
                        </a:spcAft>
                        <a:buClrTx/>
                        <a:buSzTx/>
                        <a:buFontTx/>
                        <a:buNone/>
                        <a:tabLst/>
                        <a:defRPr/>
                      </a:pPr>
                      <a:r>
                        <a:rPr kumimoji="1" lang="en-US" altLang="ja-JP" sz="1000" dirty="0" smtClean="0">
                          <a:solidFill>
                            <a:schemeClr val="tx1"/>
                          </a:solidFill>
                          <a:latin typeface="+mn-ea"/>
                          <a:ea typeface="+mn-ea"/>
                        </a:rPr>
                        <a:t>R</a:t>
                      </a:r>
                      <a:r>
                        <a:rPr kumimoji="1" lang="ja-JP" altLang="en-US" sz="1000" dirty="0" smtClean="0">
                          <a:solidFill>
                            <a:schemeClr val="tx1"/>
                          </a:solidFill>
                          <a:latin typeface="+mn-ea"/>
                          <a:ea typeface="+mn-ea"/>
                        </a:rPr>
                        <a:t>４年度</a:t>
                      </a:r>
                    </a:p>
                  </a:txBody>
                  <a:tcPr>
                    <a:solidFill>
                      <a:schemeClr val="bg1">
                        <a:lumMod val="85000"/>
                      </a:schemeClr>
                    </a:solidFill>
                  </a:tcPr>
                </a:tc>
                <a:tc>
                  <a:txBody>
                    <a:bodyPr/>
                    <a:lstStyle/>
                    <a:p>
                      <a:pPr algn="ctr"/>
                      <a:r>
                        <a:rPr kumimoji="1" lang="en-US" altLang="ja-JP" sz="1000" dirty="0" smtClean="0">
                          <a:solidFill>
                            <a:schemeClr val="tx1"/>
                          </a:solidFill>
                          <a:latin typeface="+mn-ea"/>
                          <a:ea typeface="+mn-ea"/>
                        </a:rPr>
                        <a:t>R</a:t>
                      </a:r>
                      <a:r>
                        <a:rPr kumimoji="1" lang="ja-JP" altLang="en-US" sz="1000" dirty="0" smtClean="0">
                          <a:solidFill>
                            <a:schemeClr val="tx1"/>
                          </a:solidFill>
                          <a:latin typeface="+mn-ea"/>
                          <a:ea typeface="+mn-ea"/>
                        </a:rPr>
                        <a:t>３年度</a:t>
                      </a:r>
                      <a:endParaRPr kumimoji="1" lang="ja-JP" altLang="en-US" sz="1000" dirty="0">
                        <a:solidFill>
                          <a:schemeClr val="tx1"/>
                        </a:solidFill>
                        <a:latin typeface="+mn-ea"/>
                        <a:ea typeface="+mn-ea"/>
                      </a:endParaRPr>
                    </a:p>
                  </a:txBody>
                  <a:tcPr>
                    <a:solidFill>
                      <a:schemeClr val="bg1">
                        <a:lumMod val="85000"/>
                      </a:schemeClr>
                    </a:solidFill>
                  </a:tcPr>
                </a:tc>
                <a:extLst>
                  <a:ext uri="{0D108BD9-81ED-4DB2-BD59-A6C34878D82A}">
                    <a16:rowId xmlns:a16="http://schemas.microsoft.com/office/drawing/2014/main" val="445215551"/>
                  </a:ext>
                </a:extLst>
              </a:tr>
              <a:tr h="237968">
                <a:tc gridSpan="3">
                  <a:txBody>
                    <a:bodyPr/>
                    <a:lstStyle/>
                    <a:p>
                      <a:pPr marL="0" algn="l" defTabSz="1351593" rtl="0" eaLnBrk="1" latinLnBrk="0" hangingPunct="1">
                        <a:lnSpc>
                          <a:spcPts val="1200"/>
                        </a:lnSpc>
                        <a:spcAft>
                          <a:spcPts val="0"/>
                        </a:spcAft>
                      </a:pPr>
                      <a:r>
                        <a:rPr kumimoji="1" lang="ja-JP" altLang="en-US" sz="1000" kern="1200" dirty="0">
                          <a:solidFill>
                            <a:schemeClr val="tx1"/>
                          </a:solidFill>
                          <a:latin typeface="+mn-ea"/>
                          <a:ea typeface="+mn-ea"/>
                          <a:cs typeface="+mn-cs"/>
                        </a:rPr>
                        <a:t>当初予算</a:t>
                      </a:r>
                    </a:p>
                  </a:txBody>
                  <a:tcPr/>
                </a:tc>
                <a:tc hMerge="1">
                  <a:txBody>
                    <a:bodyPr/>
                    <a:lstStyle/>
                    <a:p>
                      <a:endParaRPr kumimoji="1" lang="ja-JP" altLang="en-US" sz="1400" dirty="0"/>
                    </a:p>
                  </a:txBody>
                  <a:tcPr/>
                </a:tc>
                <a:tc hMerge="1">
                  <a:txBody>
                    <a:bodyPr/>
                    <a:lstStyle/>
                    <a:p>
                      <a:endParaRPr kumimoji="1" lang="ja-JP" altLang="en-US"/>
                    </a:p>
                  </a:txBody>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279,539</a:t>
                      </a:r>
                      <a:endParaRPr kumimoji="1" lang="ja-JP" altLang="en-US" sz="1000" kern="1200" dirty="0">
                        <a:solidFill>
                          <a:schemeClr val="tx1"/>
                        </a:solidFill>
                        <a:latin typeface="+mn-ea"/>
                        <a:ea typeface="+mn-ea"/>
                        <a:cs typeface="+mn-cs"/>
                      </a:endParaRPr>
                    </a:p>
                  </a:txBody>
                  <a:tcPr marR="72000"/>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281,889</a:t>
                      </a:r>
                      <a:endParaRPr kumimoji="1" lang="ja-JP" altLang="en-US" sz="1000" kern="1200" dirty="0">
                        <a:solidFill>
                          <a:schemeClr val="tx1"/>
                        </a:solidFill>
                        <a:latin typeface="+mn-ea"/>
                        <a:ea typeface="+mn-ea"/>
                        <a:cs typeface="+mn-cs"/>
                      </a:endParaRPr>
                    </a:p>
                  </a:txBody>
                  <a:tcPr marR="72000"/>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271,108</a:t>
                      </a:r>
                      <a:endParaRPr kumimoji="1" lang="ja-JP" altLang="en-US" sz="1000" kern="1200" dirty="0">
                        <a:solidFill>
                          <a:schemeClr val="tx1"/>
                        </a:solidFill>
                        <a:latin typeface="+mn-ea"/>
                        <a:ea typeface="+mn-ea"/>
                        <a:cs typeface="+mn-cs"/>
                      </a:endParaRPr>
                    </a:p>
                  </a:txBody>
                  <a:tcPr marR="72000"/>
                </a:tc>
                <a:extLst>
                  <a:ext uri="{0D108BD9-81ED-4DB2-BD59-A6C34878D82A}">
                    <a16:rowId xmlns:a16="http://schemas.microsoft.com/office/drawing/2014/main" val="1316111046"/>
                  </a:ext>
                </a:extLst>
              </a:tr>
              <a:tr h="237968">
                <a:tc rowSpan="5">
                  <a:txBody>
                    <a:bodyPr/>
                    <a:lstStyle/>
                    <a:p>
                      <a:pPr marL="0" algn="l" defTabSz="1351593" rtl="0" eaLnBrk="1" latinLnBrk="0" hangingPunct="1">
                        <a:lnSpc>
                          <a:spcPts val="1200"/>
                        </a:lnSpc>
                        <a:spcAft>
                          <a:spcPts val="0"/>
                        </a:spcAft>
                      </a:pPr>
                      <a:r>
                        <a:rPr kumimoji="1" lang="ja-JP" altLang="en-US" sz="1000" kern="1200" dirty="0">
                          <a:solidFill>
                            <a:schemeClr val="tx1"/>
                          </a:solidFill>
                          <a:latin typeface="+mn-ea"/>
                          <a:ea typeface="+mn-ea"/>
                          <a:cs typeface="+mn-cs"/>
                        </a:rPr>
                        <a:t>内訳</a:t>
                      </a:r>
                    </a:p>
                  </a:txBody>
                  <a:tcPr/>
                </a:tc>
                <a:tc gridSpan="2">
                  <a:txBody>
                    <a:bodyPr/>
                    <a:lstStyle/>
                    <a:p>
                      <a:pPr marL="0" algn="l" defTabSz="1351593" rtl="0" eaLnBrk="1" latinLnBrk="0" hangingPunct="1">
                        <a:lnSpc>
                          <a:spcPts val="1200"/>
                        </a:lnSpc>
                        <a:spcAft>
                          <a:spcPts val="0"/>
                        </a:spcAft>
                      </a:pPr>
                      <a:r>
                        <a:rPr kumimoji="1" lang="ja-JP" altLang="en-US" sz="1000" kern="1200" dirty="0">
                          <a:solidFill>
                            <a:schemeClr val="tx1"/>
                          </a:solidFill>
                          <a:latin typeface="+mn-ea"/>
                          <a:ea typeface="+mn-ea"/>
                          <a:cs typeface="+mn-cs"/>
                        </a:rPr>
                        <a:t>一般</a:t>
                      </a:r>
                      <a:r>
                        <a:rPr kumimoji="1" lang="ja-JP" altLang="en-US" sz="1000" kern="1200" dirty="0" smtClean="0">
                          <a:solidFill>
                            <a:schemeClr val="tx1"/>
                          </a:solidFill>
                          <a:latin typeface="+mn-ea"/>
                          <a:ea typeface="+mn-ea"/>
                          <a:cs typeface="+mn-cs"/>
                        </a:rPr>
                        <a:t>財源</a:t>
                      </a:r>
                      <a:endParaRPr kumimoji="1" lang="ja-JP" altLang="en-US" sz="1000" strike="sngStrike" kern="1200" dirty="0">
                        <a:solidFill>
                          <a:schemeClr val="tx1"/>
                        </a:solidFill>
                        <a:latin typeface="+mn-ea"/>
                        <a:ea typeface="+mn-ea"/>
                        <a:cs typeface="+mn-cs"/>
                      </a:endParaRPr>
                    </a:p>
                  </a:txBody>
                  <a:tcPr/>
                </a:tc>
                <a:tc hMerge="1">
                  <a:txBody>
                    <a:bodyPr/>
                    <a:lstStyle/>
                    <a:p>
                      <a:endParaRPr kumimoji="1" lang="ja-JP" altLang="en-US"/>
                    </a:p>
                  </a:txBody>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126,758</a:t>
                      </a:r>
                      <a:endParaRPr kumimoji="1" lang="ja-JP" altLang="en-US" sz="1000" kern="1200" dirty="0">
                        <a:solidFill>
                          <a:schemeClr val="tx1"/>
                        </a:solidFill>
                        <a:latin typeface="+mn-ea"/>
                        <a:ea typeface="+mn-ea"/>
                        <a:cs typeface="+mn-cs"/>
                      </a:endParaRPr>
                    </a:p>
                  </a:txBody>
                  <a:tcPr marR="72000"/>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126,346</a:t>
                      </a:r>
                      <a:endParaRPr kumimoji="1" lang="ja-JP" altLang="en-US" sz="1000" kern="1200" dirty="0">
                        <a:solidFill>
                          <a:schemeClr val="tx1"/>
                        </a:solidFill>
                        <a:latin typeface="+mn-ea"/>
                        <a:ea typeface="+mn-ea"/>
                        <a:cs typeface="+mn-cs"/>
                      </a:endParaRPr>
                    </a:p>
                  </a:txBody>
                  <a:tcPr marR="72000"/>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126,475</a:t>
                      </a:r>
                      <a:endParaRPr kumimoji="1" lang="ja-JP" altLang="en-US" sz="1000" kern="1200" dirty="0">
                        <a:solidFill>
                          <a:schemeClr val="tx1"/>
                        </a:solidFill>
                        <a:latin typeface="+mn-ea"/>
                        <a:ea typeface="+mn-ea"/>
                        <a:cs typeface="+mn-cs"/>
                      </a:endParaRPr>
                    </a:p>
                  </a:txBody>
                  <a:tcPr marR="72000"/>
                </a:tc>
                <a:extLst>
                  <a:ext uri="{0D108BD9-81ED-4DB2-BD59-A6C34878D82A}">
                    <a16:rowId xmlns:a16="http://schemas.microsoft.com/office/drawing/2014/main" val="1286605185"/>
                  </a:ext>
                </a:extLst>
              </a:tr>
              <a:tr h="237968">
                <a:tc vMerge="1">
                  <a:txBody>
                    <a:bodyPr/>
                    <a:lstStyle/>
                    <a:p>
                      <a:endParaRPr kumimoji="1" lang="ja-JP" altLang="en-US" sz="1400" dirty="0"/>
                    </a:p>
                  </a:txBody>
                  <a:tcPr/>
                </a:tc>
                <a:tc gridSpan="2">
                  <a:txBody>
                    <a:bodyPr/>
                    <a:lstStyle/>
                    <a:p>
                      <a:pPr marL="0" algn="l" defTabSz="1351593" rtl="0" eaLnBrk="1" latinLnBrk="0" hangingPunct="1">
                        <a:lnSpc>
                          <a:spcPts val="1200"/>
                        </a:lnSpc>
                        <a:spcAft>
                          <a:spcPts val="0"/>
                        </a:spcAft>
                      </a:pPr>
                      <a:r>
                        <a:rPr kumimoji="1" lang="ja-JP" altLang="en-US" sz="1000" kern="1200" dirty="0">
                          <a:solidFill>
                            <a:schemeClr val="tx1"/>
                          </a:solidFill>
                          <a:latin typeface="+mn-ea"/>
                          <a:ea typeface="+mn-ea"/>
                          <a:cs typeface="+mn-cs"/>
                        </a:rPr>
                        <a:t>消費者行政</a:t>
                      </a:r>
                      <a:r>
                        <a:rPr kumimoji="1" lang="ja-JP" altLang="en-US" sz="1000" kern="1200" dirty="0" smtClean="0">
                          <a:solidFill>
                            <a:schemeClr val="tx1"/>
                          </a:solidFill>
                          <a:latin typeface="+mn-ea"/>
                          <a:ea typeface="+mn-ea"/>
                          <a:cs typeface="+mn-cs"/>
                        </a:rPr>
                        <a:t>強化交付金</a:t>
                      </a:r>
                      <a:endParaRPr kumimoji="1" lang="ja-JP" altLang="en-US" sz="1000" kern="1200" dirty="0">
                        <a:solidFill>
                          <a:schemeClr val="tx1"/>
                        </a:solidFill>
                        <a:latin typeface="+mn-ea"/>
                        <a:ea typeface="+mn-ea"/>
                        <a:cs typeface="+mn-cs"/>
                      </a:endParaRPr>
                    </a:p>
                  </a:txBody>
                  <a:tcPr>
                    <a:lnB w="12700" cmpd="sng">
                      <a:noFill/>
                    </a:lnB>
                  </a:tcPr>
                </a:tc>
                <a:tc hMerge="1">
                  <a:txBody>
                    <a:bodyPr/>
                    <a:lstStyle/>
                    <a:p>
                      <a:endParaRPr kumimoji="1" lang="ja-JP" altLang="en-US"/>
                    </a:p>
                  </a:txBody>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152,734</a:t>
                      </a:r>
                      <a:endParaRPr kumimoji="1" lang="ja-JP" altLang="en-US" sz="1000" kern="1200" dirty="0">
                        <a:solidFill>
                          <a:schemeClr val="tx1"/>
                        </a:solidFill>
                        <a:latin typeface="+mn-ea"/>
                        <a:ea typeface="+mn-ea"/>
                        <a:cs typeface="+mn-cs"/>
                      </a:endParaRPr>
                    </a:p>
                  </a:txBody>
                  <a:tcPr marR="72000">
                    <a:lnB w="12700" cap="flat" cmpd="sng" algn="ctr">
                      <a:solidFill>
                        <a:schemeClr val="tx1"/>
                      </a:solidFill>
                      <a:prstDash val="dash"/>
                      <a:round/>
                      <a:headEnd type="none" w="med" len="med"/>
                      <a:tailEnd type="none" w="med" len="med"/>
                    </a:lnB>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154,796</a:t>
                      </a:r>
                      <a:endParaRPr kumimoji="1" lang="ja-JP" altLang="en-US" sz="1000" kern="1200" dirty="0">
                        <a:solidFill>
                          <a:schemeClr val="tx1"/>
                        </a:solidFill>
                        <a:latin typeface="+mn-ea"/>
                        <a:ea typeface="+mn-ea"/>
                        <a:cs typeface="+mn-cs"/>
                      </a:endParaRPr>
                    </a:p>
                  </a:txBody>
                  <a:tcPr marR="72000">
                    <a:lnB w="12700" cap="flat" cmpd="sng" algn="ctr">
                      <a:solidFill>
                        <a:schemeClr val="tx1"/>
                      </a:solidFill>
                      <a:prstDash val="dash"/>
                      <a:round/>
                      <a:headEnd type="none" w="med" len="med"/>
                      <a:tailEnd type="none" w="med" len="med"/>
                    </a:lnB>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143,886</a:t>
                      </a:r>
                      <a:endParaRPr kumimoji="1" lang="ja-JP" altLang="en-US" sz="1000" kern="1200" dirty="0">
                        <a:solidFill>
                          <a:schemeClr val="tx1"/>
                        </a:solidFill>
                        <a:latin typeface="+mn-ea"/>
                        <a:ea typeface="+mn-ea"/>
                        <a:cs typeface="+mn-cs"/>
                      </a:endParaRPr>
                    </a:p>
                  </a:txBody>
                  <a:tcPr marR="72000">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470936707"/>
                  </a:ext>
                </a:extLst>
              </a:tr>
              <a:tr h="237968">
                <a:tc vMerge="1">
                  <a:txBody>
                    <a:bodyPr/>
                    <a:lstStyle/>
                    <a:p>
                      <a:endParaRPr kumimoji="1" lang="ja-JP" altLang="en-US" sz="1400" dirty="0"/>
                    </a:p>
                  </a:txBody>
                  <a:tcPr/>
                </a:tc>
                <a:tc rowSpan="2">
                  <a:txBody>
                    <a:bodyPr/>
                    <a:lstStyle/>
                    <a:p>
                      <a:pPr marL="0" algn="l" defTabSz="1351593" rtl="0" eaLnBrk="1" latinLnBrk="0" hangingPunct="1">
                        <a:lnSpc>
                          <a:spcPts val="1200"/>
                        </a:lnSpc>
                        <a:spcAft>
                          <a:spcPts val="0"/>
                        </a:spcAft>
                      </a:pPr>
                      <a:endParaRPr kumimoji="1" lang="ja-JP" altLang="en-US" sz="1000" kern="1200" dirty="0">
                        <a:solidFill>
                          <a:schemeClr val="tx1"/>
                        </a:solidFill>
                        <a:latin typeface="+mn-ea"/>
                        <a:ea typeface="+mn-ea"/>
                        <a:cs typeface="+mn-cs"/>
                      </a:endParaRPr>
                    </a:p>
                  </a:txBody>
                  <a:tcPr>
                    <a:lnR w="12700" cap="flat" cmpd="sng" algn="ctr">
                      <a:solidFill>
                        <a:schemeClr val="tx1"/>
                      </a:solidFill>
                      <a:prstDash val="dash"/>
                      <a:round/>
                      <a:headEnd type="none" w="med" len="med"/>
                      <a:tailEnd type="none" w="med" len="med"/>
                    </a:lnR>
                    <a:lnT w="12700" cmpd="sng">
                      <a:noFill/>
                    </a:lnT>
                  </a:tcPr>
                </a:tc>
                <a:tc>
                  <a:txBody>
                    <a:bodyPr/>
                    <a:lstStyle/>
                    <a:p>
                      <a:pPr marL="0" algn="l" defTabSz="1351593" rtl="0" eaLnBrk="1" latinLnBrk="0" hangingPunct="1">
                        <a:lnSpc>
                          <a:spcPts val="1200"/>
                        </a:lnSpc>
                        <a:spcAft>
                          <a:spcPts val="0"/>
                        </a:spcAft>
                      </a:pPr>
                      <a:r>
                        <a:rPr kumimoji="1" lang="ja-JP" altLang="en-US" sz="1000" kern="1200" dirty="0" smtClean="0">
                          <a:solidFill>
                            <a:schemeClr val="tx1"/>
                          </a:solidFill>
                          <a:latin typeface="+mn-ea"/>
                          <a:ea typeface="+mn-ea"/>
                          <a:cs typeface="+mn-cs"/>
                        </a:rPr>
                        <a:t>大阪</a:t>
                      </a:r>
                      <a:r>
                        <a:rPr kumimoji="1" lang="zh-TW" altLang="en-US" sz="1000" kern="1200" dirty="0" smtClean="0">
                          <a:solidFill>
                            <a:schemeClr val="tx1"/>
                          </a:solidFill>
                          <a:latin typeface="+mn-ea"/>
                          <a:ea typeface="+mn-ea"/>
                          <a:cs typeface="+mn-cs"/>
                        </a:rPr>
                        <a:t>府分</a:t>
                      </a:r>
                      <a:r>
                        <a:rPr kumimoji="1" lang="ja-JP" altLang="en-US" sz="1000" kern="1200" dirty="0" smtClean="0">
                          <a:solidFill>
                            <a:schemeClr val="tx1"/>
                          </a:solidFill>
                          <a:latin typeface="+mn-ea"/>
                          <a:ea typeface="+mn-ea"/>
                          <a:cs typeface="+mn-cs"/>
                        </a:rPr>
                        <a:t>（当Ｃ分）</a:t>
                      </a:r>
                      <a:endParaRPr kumimoji="1" lang="ja-JP" altLang="en-US" sz="1000" kern="1200" dirty="0">
                        <a:solidFill>
                          <a:schemeClr val="tx1"/>
                        </a:solidFill>
                        <a:latin typeface="+mn-ea"/>
                        <a:ea typeface="+mn-ea"/>
                        <a:cs typeface="+mn-cs"/>
                      </a:endParaRPr>
                    </a:p>
                  </a:txBody>
                  <a:tcPr>
                    <a:lnL w="12700" cap="flat" cmpd="sng" algn="ctr">
                      <a:solidFill>
                        <a:schemeClr val="tx1"/>
                      </a:solidFill>
                      <a:prstDash val="dash"/>
                      <a:round/>
                      <a:headEnd type="none" w="med" len="med"/>
                      <a:tailEnd type="none" w="med" len="med"/>
                    </a:lnL>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40,396</a:t>
                      </a:r>
                      <a:endParaRPr kumimoji="1" lang="ja-JP" altLang="en-US" sz="1000" kern="1200" dirty="0">
                        <a:solidFill>
                          <a:schemeClr val="tx1"/>
                        </a:solidFill>
                        <a:latin typeface="+mn-ea"/>
                        <a:ea typeface="+mn-ea"/>
                        <a:cs typeface="+mn-cs"/>
                      </a:endParaRPr>
                    </a:p>
                  </a:txBody>
                  <a:tcPr marR="72000">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39,825</a:t>
                      </a:r>
                      <a:endParaRPr kumimoji="1" lang="ja-JP" altLang="en-US" sz="1000" kern="1200" dirty="0">
                        <a:solidFill>
                          <a:schemeClr val="tx1"/>
                        </a:solidFill>
                        <a:latin typeface="+mn-ea"/>
                        <a:ea typeface="+mn-ea"/>
                        <a:cs typeface="+mn-cs"/>
                      </a:endParaRPr>
                    </a:p>
                  </a:txBody>
                  <a:tcPr marR="72000">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40,911</a:t>
                      </a:r>
                      <a:endParaRPr kumimoji="1" lang="ja-JP" altLang="en-US" sz="1000" kern="1200" dirty="0">
                        <a:solidFill>
                          <a:schemeClr val="tx1"/>
                        </a:solidFill>
                        <a:latin typeface="+mn-ea"/>
                        <a:ea typeface="+mn-ea"/>
                        <a:cs typeface="+mn-cs"/>
                      </a:endParaRPr>
                    </a:p>
                  </a:txBody>
                  <a:tcPr marR="72000">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2938787879"/>
                  </a:ext>
                </a:extLst>
              </a:tr>
              <a:tr h="237968">
                <a:tc vMerge="1">
                  <a:txBody>
                    <a:bodyPr/>
                    <a:lstStyle/>
                    <a:p>
                      <a:endParaRPr kumimoji="1" lang="ja-JP" altLang="en-US" sz="1400" dirty="0"/>
                    </a:p>
                  </a:txBody>
                  <a:tcPr/>
                </a:tc>
                <a:tc vMerge="1">
                  <a:txBody>
                    <a:bodyPr/>
                    <a:lstStyle/>
                    <a:p>
                      <a:endParaRPr kumimoji="1" lang="ja-JP" altLang="en-US" sz="1400" dirty="0"/>
                    </a:p>
                  </a:txBody>
                  <a:tcPr/>
                </a:tc>
                <a:tc>
                  <a:txBody>
                    <a:bodyPr/>
                    <a:lstStyle/>
                    <a:p>
                      <a:pPr marL="0" algn="l" defTabSz="1351593" rtl="0" eaLnBrk="1" latinLnBrk="0" hangingPunct="1">
                        <a:lnSpc>
                          <a:spcPts val="1200"/>
                        </a:lnSpc>
                        <a:spcAft>
                          <a:spcPts val="0"/>
                        </a:spcAft>
                      </a:pPr>
                      <a:r>
                        <a:rPr kumimoji="1" lang="zh-TW" altLang="en-US" sz="1000" kern="1200" dirty="0">
                          <a:solidFill>
                            <a:schemeClr val="tx1"/>
                          </a:solidFill>
                          <a:latin typeface="+mn-ea"/>
                          <a:ea typeface="+mn-ea"/>
                          <a:cs typeface="+mn-cs"/>
                        </a:rPr>
                        <a:t>市町村補助分</a:t>
                      </a:r>
                      <a:endParaRPr kumimoji="1" lang="ja-JP" altLang="en-US" sz="1000" kern="1200" dirty="0">
                        <a:solidFill>
                          <a:schemeClr val="tx1"/>
                        </a:solidFill>
                        <a:latin typeface="+mn-ea"/>
                        <a:ea typeface="+mn-ea"/>
                        <a:cs typeface="+mn-cs"/>
                      </a:endParaRPr>
                    </a:p>
                  </a:txBody>
                  <a:tcPr>
                    <a:lnL w="12700" cap="flat" cmpd="sng" algn="ctr">
                      <a:solidFill>
                        <a:schemeClr val="tx1"/>
                      </a:solidFill>
                      <a:prstDash val="dash"/>
                      <a:round/>
                      <a:headEnd type="none" w="med" len="med"/>
                      <a:tailEnd type="none" w="med" len="med"/>
                    </a:lnL>
                    <a:lnT w="12700" cap="flat" cmpd="sng" algn="ctr">
                      <a:solidFill>
                        <a:schemeClr val="tx1"/>
                      </a:solidFill>
                      <a:prstDash val="dash"/>
                      <a:round/>
                      <a:headEnd type="none" w="med" len="med"/>
                      <a:tailEnd type="none" w="med" len="med"/>
                    </a:lnT>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112,338</a:t>
                      </a:r>
                      <a:endParaRPr kumimoji="1" lang="ja-JP" altLang="en-US" sz="1000" kern="1200" dirty="0">
                        <a:solidFill>
                          <a:schemeClr val="tx1"/>
                        </a:solidFill>
                        <a:latin typeface="+mn-ea"/>
                        <a:ea typeface="+mn-ea"/>
                        <a:cs typeface="+mn-cs"/>
                      </a:endParaRPr>
                    </a:p>
                  </a:txBody>
                  <a:tcPr marR="72000">
                    <a:lnT w="12700" cap="flat" cmpd="sng" algn="ctr">
                      <a:solidFill>
                        <a:schemeClr val="tx1"/>
                      </a:solidFill>
                      <a:prstDash val="dash"/>
                      <a:round/>
                      <a:headEnd type="none" w="med" len="med"/>
                      <a:tailEnd type="none" w="med" len="med"/>
                    </a:lnT>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114,971</a:t>
                      </a:r>
                      <a:endParaRPr kumimoji="1" lang="ja-JP" altLang="en-US" sz="1000" kern="1200" dirty="0">
                        <a:solidFill>
                          <a:schemeClr val="tx1"/>
                        </a:solidFill>
                        <a:latin typeface="+mn-ea"/>
                        <a:ea typeface="+mn-ea"/>
                        <a:cs typeface="+mn-cs"/>
                      </a:endParaRPr>
                    </a:p>
                  </a:txBody>
                  <a:tcPr marR="72000">
                    <a:lnT w="12700" cap="flat" cmpd="sng" algn="ctr">
                      <a:solidFill>
                        <a:schemeClr val="tx1"/>
                      </a:solidFill>
                      <a:prstDash val="dash"/>
                      <a:round/>
                      <a:headEnd type="none" w="med" len="med"/>
                      <a:tailEnd type="none" w="med" len="med"/>
                    </a:lnT>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102,975</a:t>
                      </a:r>
                      <a:endParaRPr kumimoji="1" lang="ja-JP" altLang="en-US" sz="1000" kern="1200" dirty="0">
                        <a:solidFill>
                          <a:schemeClr val="tx1"/>
                        </a:solidFill>
                        <a:latin typeface="+mn-ea"/>
                        <a:ea typeface="+mn-ea"/>
                        <a:cs typeface="+mn-cs"/>
                      </a:endParaRPr>
                    </a:p>
                  </a:txBody>
                  <a:tcPr marR="72000">
                    <a:lnT w="12700" cap="flat" cmpd="sng" algn="ctr">
                      <a:solidFill>
                        <a:schemeClr val="tx1"/>
                      </a:solidFill>
                      <a:prstDash val="dash"/>
                      <a:round/>
                      <a:headEnd type="none" w="med" len="med"/>
                      <a:tailEnd type="none" w="med" len="med"/>
                    </a:lnT>
                  </a:tcPr>
                </a:tc>
                <a:extLst>
                  <a:ext uri="{0D108BD9-81ED-4DB2-BD59-A6C34878D82A}">
                    <a16:rowId xmlns:a16="http://schemas.microsoft.com/office/drawing/2014/main" val="2646994894"/>
                  </a:ext>
                </a:extLst>
              </a:tr>
              <a:tr h="237968">
                <a:tc vMerge="1">
                  <a:txBody>
                    <a:bodyPr/>
                    <a:lstStyle/>
                    <a:p>
                      <a:endParaRPr kumimoji="1" lang="ja-JP" altLang="en-US" sz="1400" dirty="0"/>
                    </a:p>
                  </a:txBody>
                  <a:tcPr/>
                </a:tc>
                <a:tc gridSpan="2">
                  <a:txBody>
                    <a:bodyPr/>
                    <a:lstStyle/>
                    <a:p>
                      <a:pPr marL="0" algn="l" defTabSz="1351593" rtl="0" eaLnBrk="1" latinLnBrk="0" hangingPunct="1">
                        <a:lnSpc>
                          <a:spcPts val="1200"/>
                        </a:lnSpc>
                        <a:spcAft>
                          <a:spcPts val="0"/>
                        </a:spcAft>
                      </a:pPr>
                      <a:r>
                        <a:rPr kumimoji="1" lang="zh-TW" altLang="en-US" sz="1000" kern="1200" dirty="0">
                          <a:solidFill>
                            <a:schemeClr val="tx1"/>
                          </a:solidFill>
                          <a:latin typeface="+mn-ea"/>
                          <a:ea typeface="+mn-ea"/>
                          <a:cs typeface="+mn-cs"/>
                        </a:rPr>
                        <a:t>日銀　金融普及啓発費</a:t>
                      </a:r>
                      <a:endParaRPr kumimoji="1" lang="ja-JP" altLang="en-US" sz="1000" kern="1200" dirty="0">
                        <a:solidFill>
                          <a:schemeClr val="tx1"/>
                        </a:solidFill>
                        <a:latin typeface="+mn-ea"/>
                        <a:ea typeface="+mn-ea"/>
                        <a:cs typeface="+mn-cs"/>
                      </a:endParaRPr>
                    </a:p>
                  </a:txBody>
                  <a:tcPr/>
                </a:tc>
                <a:tc hMerge="1">
                  <a:txBody>
                    <a:bodyPr/>
                    <a:lstStyle/>
                    <a:p>
                      <a:endParaRPr kumimoji="1" lang="ja-JP" altLang="en-US"/>
                    </a:p>
                  </a:txBody>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47</a:t>
                      </a:r>
                      <a:endParaRPr kumimoji="1" lang="ja-JP" altLang="en-US" sz="1000" kern="1200" dirty="0">
                        <a:solidFill>
                          <a:schemeClr val="tx1"/>
                        </a:solidFill>
                        <a:latin typeface="+mn-ea"/>
                        <a:ea typeface="+mn-ea"/>
                        <a:cs typeface="+mn-cs"/>
                      </a:endParaRPr>
                    </a:p>
                  </a:txBody>
                  <a:tcPr marR="72000"/>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747</a:t>
                      </a:r>
                      <a:endParaRPr kumimoji="1" lang="ja-JP" altLang="en-US" sz="1000" kern="1200" dirty="0">
                        <a:solidFill>
                          <a:schemeClr val="tx1"/>
                        </a:solidFill>
                        <a:latin typeface="+mn-ea"/>
                        <a:ea typeface="+mn-ea"/>
                        <a:cs typeface="+mn-cs"/>
                      </a:endParaRPr>
                    </a:p>
                  </a:txBody>
                  <a:tcPr marR="72000"/>
                </a:tc>
                <a:tc>
                  <a:txBody>
                    <a:bodyPr/>
                    <a:lstStyle/>
                    <a:p>
                      <a:pPr marL="0" indent="127000" algn="r" defTabSz="1351593" rtl="0" eaLnBrk="1" latinLnBrk="0" hangingPunct="1">
                        <a:lnSpc>
                          <a:spcPts val="1200"/>
                        </a:lnSpc>
                        <a:spcAft>
                          <a:spcPts val="0"/>
                        </a:spcAft>
                      </a:pPr>
                      <a:r>
                        <a:rPr kumimoji="1" lang="en-US" altLang="ja-JP" sz="1000" kern="1200" dirty="0">
                          <a:solidFill>
                            <a:schemeClr val="tx1"/>
                          </a:solidFill>
                          <a:latin typeface="+mn-ea"/>
                          <a:ea typeface="+mn-ea"/>
                          <a:cs typeface="+mn-cs"/>
                        </a:rPr>
                        <a:t>747</a:t>
                      </a:r>
                      <a:endParaRPr kumimoji="1" lang="ja-JP" altLang="en-US" sz="1000" kern="1200" dirty="0">
                        <a:solidFill>
                          <a:schemeClr val="tx1"/>
                        </a:solidFill>
                        <a:latin typeface="+mn-ea"/>
                        <a:ea typeface="+mn-ea"/>
                        <a:cs typeface="+mn-cs"/>
                      </a:endParaRPr>
                    </a:p>
                  </a:txBody>
                  <a:tcPr marR="72000"/>
                </a:tc>
                <a:extLst>
                  <a:ext uri="{0D108BD9-81ED-4DB2-BD59-A6C34878D82A}">
                    <a16:rowId xmlns:a16="http://schemas.microsoft.com/office/drawing/2014/main" val="1557751979"/>
                  </a:ext>
                </a:extLst>
              </a:tr>
              <a:tr h="237968">
                <a:tc gridSpan="3">
                  <a:txBody>
                    <a:bodyPr/>
                    <a:lstStyle/>
                    <a:p>
                      <a:pPr marL="0" algn="l" defTabSz="1351593" rtl="0" eaLnBrk="1" latinLnBrk="0" hangingPunct="1">
                        <a:lnSpc>
                          <a:spcPts val="1200"/>
                        </a:lnSpc>
                        <a:spcAft>
                          <a:spcPts val="0"/>
                        </a:spcAft>
                      </a:pPr>
                      <a:r>
                        <a:rPr kumimoji="1" lang="ja-JP" altLang="en-US" sz="1000" kern="1200" dirty="0" smtClean="0">
                          <a:solidFill>
                            <a:schemeClr val="tx1"/>
                          </a:solidFill>
                          <a:latin typeface="+mn-ea"/>
                          <a:ea typeface="+mn-ea"/>
                          <a:cs typeface="+mn-cs"/>
                        </a:rPr>
                        <a:t>消費者行政強化交付</a:t>
                      </a:r>
                      <a:r>
                        <a:rPr kumimoji="1" lang="ja-JP" altLang="en-US" sz="1000" kern="1200" dirty="0">
                          <a:solidFill>
                            <a:schemeClr val="tx1"/>
                          </a:solidFill>
                          <a:latin typeface="+mn-ea"/>
                          <a:ea typeface="+mn-ea"/>
                          <a:cs typeface="+mn-cs"/>
                        </a:rPr>
                        <a:t>金（他所属分）</a:t>
                      </a:r>
                    </a:p>
                  </a:txBody>
                  <a:tcPr/>
                </a:tc>
                <a:tc hMerge="1">
                  <a:txBody>
                    <a:bodyPr/>
                    <a:lstStyle/>
                    <a:p>
                      <a:endParaRPr kumimoji="1" lang="ja-JP" altLang="en-US" sz="1400" dirty="0"/>
                    </a:p>
                  </a:txBody>
                  <a:tcPr/>
                </a:tc>
                <a:tc hMerge="1">
                  <a:txBody>
                    <a:bodyPr/>
                    <a:lstStyle/>
                    <a:p>
                      <a:endParaRPr kumimoji="1" lang="ja-JP" altLang="en-US"/>
                    </a:p>
                  </a:txBody>
                  <a:tcPr/>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24,114</a:t>
                      </a:r>
                      <a:endParaRPr kumimoji="1" lang="ja-JP" altLang="en-US" sz="1000" kern="1200" dirty="0">
                        <a:solidFill>
                          <a:schemeClr val="tx1"/>
                        </a:solidFill>
                        <a:latin typeface="+mn-ea"/>
                        <a:ea typeface="+mn-ea"/>
                        <a:cs typeface="+mn-cs"/>
                      </a:endParaRPr>
                    </a:p>
                  </a:txBody>
                  <a:tcPr marR="72000"/>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25,137</a:t>
                      </a:r>
                      <a:endParaRPr kumimoji="1" lang="ja-JP" altLang="en-US" sz="1000" kern="1200" dirty="0">
                        <a:solidFill>
                          <a:schemeClr val="tx1"/>
                        </a:solidFill>
                        <a:latin typeface="+mn-ea"/>
                        <a:ea typeface="+mn-ea"/>
                        <a:cs typeface="+mn-cs"/>
                      </a:endParaRPr>
                    </a:p>
                  </a:txBody>
                  <a:tcPr marR="72000"/>
                </a:tc>
                <a:tc>
                  <a:txBody>
                    <a:bodyPr/>
                    <a:lstStyle/>
                    <a:p>
                      <a:pPr marL="0" indent="127000" algn="r" defTabSz="1351593" rtl="0" eaLnBrk="1" latinLnBrk="0" hangingPunct="1">
                        <a:lnSpc>
                          <a:spcPts val="1200"/>
                        </a:lnSpc>
                        <a:spcAft>
                          <a:spcPts val="0"/>
                        </a:spcAft>
                      </a:pPr>
                      <a:r>
                        <a:rPr kumimoji="1" lang="en-US" altLang="ja-JP" sz="1000" kern="1200" dirty="0" smtClean="0">
                          <a:solidFill>
                            <a:schemeClr val="tx1"/>
                          </a:solidFill>
                          <a:latin typeface="+mn-ea"/>
                          <a:ea typeface="+mn-ea"/>
                          <a:cs typeface="+mn-cs"/>
                        </a:rPr>
                        <a:t>25,058</a:t>
                      </a:r>
                      <a:endParaRPr kumimoji="1" lang="ja-JP" altLang="en-US" sz="1000" kern="1200" dirty="0">
                        <a:solidFill>
                          <a:schemeClr val="tx1"/>
                        </a:solidFill>
                        <a:latin typeface="+mn-ea"/>
                        <a:ea typeface="+mn-ea"/>
                        <a:cs typeface="+mn-cs"/>
                      </a:endParaRPr>
                    </a:p>
                  </a:txBody>
                  <a:tcPr marR="72000"/>
                </a:tc>
                <a:extLst>
                  <a:ext uri="{0D108BD9-81ED-4DB2-BD59-A6C34878D82A}">
                    <a16:rowId xmlns:a16="http://schemas.microsoft.com/office/drawing/2014/main" val="2766862856"/>
                  </a:ext>
                </a:extLst>
              </a:tr>
            </a:tbl>
          </a:graphicData>
        </a:graphic>
      </p:graphicFrame>
      <p:sp>
        <p:nvSpPr>
          <p:cNvPr id="5" name="テキスト ボックス 4"/>
          <p:cNvSpPr txBox="1"/>
          <p:nvPr/>
        </p:nvSpPr>
        <p:spPr>
          <a:xfrm>
            <a:off x="4464273" y="2741340"/>
            <a:ext cx="1080120" cy="261610"/>
          </a:xfrm>
          <a:prstGeom prst="rect">
            <a:avLst/>
          </a:prstGeom>
          <a:noFill/>
        </p:spPr>
        <p:txBody>
          <a:bodyPr wrap="square" rtlCol="0">
            <a:spAutoFit/>
          </a:bodyPr>
          <a:lstStyle/>
          <a:p>
            <a:r>
              <a:rPr lang="ja-JP" altLang="en-US" sz="1050" dirty="0"/>
              <a:t>（</a:t>
            </a:r>
            <a:r>
              <a:rPr kumimoji="1" lang="ja-JP" altLang="en-US" sz="1050" dirty="0"/>
              <a:t>単位：千円）</a:t>
            </a:r>
          </a:p>
        </p:txBody>
      </p:sp>
      <p:sp>
        <p:nvSpPr>
          <p:cNvPr id="7" name="テキスト ボックス 6"/>
          <p:cNvSpPr txBox="1"/>
          <p:nvPr/>
        </p:nvSpPr>
        <p:spPr>
          <a:xfrm>
            <a:off x="376332" y="2721429"/>
            <a:ext cx="3456384" cy="261610"/>
          </a:xfrm>
          <a:prstGeom prst="rect">
            <a:avLst/>
          </a:prstGeom>
          <a:noFill/>
        </p:spPr>
        <p:txBody>
          <a:bodyPr wrap="square" rtlCol="0">
            <a:spAutoFit/>
          </a:bodyPr>
          <a:lstStyle/>
          <a:p>
            <a:r>
              <a:rPr kumimoji="1" lang="ja-JP" altLang="en-US" sz="1100" dirty="0" smtClean="0">
                <a:latin typeface="+mn-ea"/>
              </a:rPr>
              <a:t>１．当初予算額の推移</a:t>
            </a:r>
            <a:endParaRPr kumimoji="1" lang="ja-JP" altLang="en-US" sz="1100" dirty="0">
              <a:solidFill>
                <a:srgbClr val="FF0000"/>
              </a:solidFill>
              <a:latin typeface="+mn-ea"/>
            </a:endParaRPr>
          </a:p>
        </p:txBody>
      </p:sp>
      <p:sp>
        <p:nvSpPr>
          <p:cNvPr id="28" name="テキスト ボックス 27"/>
          <p:cNvSpPr txBox="1"/>
          <p:nvPr/>
        </p:nvSpPr>
        <p:spPr>
          <a:xfrm>
            <a:off x="6624512" y="7506616"/>
            <a:ext cx="6912000" cy="360000"/>
          </a:xfrm>
          <a:prstGeom prst="rect">
            <a:avLst/>
          </a:prstGeom>
          <a:solidFill>
            <a:schemeClr val="tx1">
              <a:lumMod val="75000"/>
              <a:lumOff val="25000"/>
            </a:schemeClr>
          </a:solidFill>
          <a:ln w="15875" cap="flat" cmpd="sng" algn="ctr">
            <a:solidFill>
              <a:schemeClr val="tx1">
                <a:lumMod val="75000"/>
                <a:lumOff val="25000"/>
              </a:schemeClr>
            </a:solidFill>
            <a:prstDash val="solid"/>
          </a:ln>
          <a:effectLst/>
        </p:spPr>
        <p:txBody>
          <a:bodyPr wrap="square" anchor="ctr" anchorCtr="0">
            <a:noAutofit/>
          </a:bodyPr>
          <a:lstStyle/>
          <a:p>
            <a:pPr fontAlgn="base">
              <a:spcAft>
                <a:spcPts val="0"/>
              </a:spcAft>
            </a:pPr>
            <a:r>
              <a:rPr lang="ja-JP" altLang="en-US" sz="1400" dirty="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関係法令に基づく事業者への指導・</a:t>
            </a:r>
            <a:r>
              <a:rPr lang="ja-JP" altLang="en-US" sz="1400" dirty="0" smtClean="0">
                <a:solidFill>
                  <a:srgbClr val="FFFFFF"/>
                </a:solidFill>
                <a:latin typeface="ＭＳ Ｐゴシック" panose="020B0600070205080204" pitchFamily="50" charset="-128"/>
                <a:ea typeface="HGPｺﾞｼｯｸE" panose="020B0900000000000000" pitchFamily="50" charset="-128"/>
                <a:cs typeface="Times New Roman" panose="02020603050405020304" pitchFamily="18" charset="0"/>
              </a:rPr>
              <a:t>処分及び消費者被害拡大防止に向けた取組</a:t>
            </a:r>
            <a:endParaRPr lang="ja-JP" sz="1400" dirty="0">
              <a:solidFill>
                <a:srgbClr val="FF0000"/>
              </a:solidFill>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860269774"/>
              </p:ext>
            </p:extLst>
          </p:nvPr>
        </p:nvGraphicFramePr>
        <p:xfrm>
          <a:off x="287019" y="7872667"/>
          <a:ext cx="3672000" cy="1584960"/>
        </p:xfrm>
        <a:graphic>
          <a:graphicData uri="http://schemas.openxmlformats.org/drawingml/2006/table">
            <a:tbl>
              <a:tblPr firstRow="1" bandRow="1">
                <a:tableStyleId>{5940675A-B579-460E-94D1-54222C63F5DA}</a:tableStyleId>
              </a:tblPr>
              <a:tblGrid>
                <a:gridCol w="1296000">
                  <a:extLst>
                    <a:ext uri="{9D8B030D-6E8A-4147-A177-3AD203B41FA5}">
                      <a16:colId xmlns:a16="http://schemas.microsoft.com/office/drawing/2014/main" val="4010041230"/>
                    </a:ext>
                  </a:extLst>
                </a:gridCol>
                <a:gridCol w="792000">
                  <a:extLst>
                    <a:ext uri="{9D8B030D-6E8A-4147-A177-3AD203B41FA5}">
                      <a16:colId xmlns:a16="http://schemas.microsoft.com/office/drawing/2014/main" val="263206163"/>
                    </a:ext>
                  </a:extLst>
                </a:gridCol>
                <a:gridCol w="792000">
                  <a:extLst>
                    <a:ext uri="{9D8B030D-6E8A-4147-A177-3AD203B41FA5}">
                      <a16:colId xmlns:a16="http://schemas.microsoft.com/office/drawing/2014/main" val="1604240346"/>
                    </a:ext>
                  </a:extLst>
                </a:gridCol>
                <a:gridCol w="792000">
                  <a:extLst>
                    <a:ext uri="{9D8B030D-6E8A-4147-A177-3AD203B41FA5}">
                      <a16:colId xmlns:a16="http://schemas.microsoft.com/office/drawing/2014/main" val="2821207647"/>
                    </a:ext>
                  </a:extLst>
                </a:gridCol>
              </a:tblGrid>
              <a:tr h="170041">
                <a:tc>
                  <a:txBody>
                    <a:bodyPr/>
                    <a:lstStyle/>
                    <a:p>
                      <a:endParaRPr kumimoji="1" lang="ja-JP" altLang="en-US" sz="1000" dirty="0">
                        <a:solidFill>
                          <a:schemeClr val="tx1"/>
                        </a:solidFill>
                      </a:endParaRPr>
                    </a:p>
                  </a:txBody>
                  <a:tcPr/>
                </a:tc>
                <a:tc>
                  <a:txBody>
                    <a:bodyPr/>
                    <a:lstStyle/>
                    <a:p>
                      <a:pPr algn="ctr"/>
                      <a:r>
                        <a:rPr kumimoji="1" lang="en-US" altLang="ja-JP" sz="1000" dirty="0" smtClean="0">
                          <a:solidFill>
                            <a:schemeClr val="tx1"/>
                          </a:solidFill>
                        </a:rPr>
                        <a:t>R4</a:t>
                      </a:r>
                      <a:r>
                        <a:rPr kumimoji="1" lang="ja-JP" altLang="en-US" sz="1000" dirty="0" smtClean="0">
                          <a:solidFill>
                            <a:schemeClr val="tx1"/>
                          </a:solidFill>
                        </a:rPr>
                        <a:t>年度</a:t>
                      </a:r>
                      <a:endParaRPr kumimoji="1" lang="ja-JP" altLang="en-US" sz="1000" dirty="0">
                        <a:solidFill>
                          <a:schemeClr val="tx1"/>
                        </a:solidFill>
                      </a:endParaRPr>
                    </a:p>
                  </a:txBody>
                  <a:tcPr/>
                </a:tc>
                <a:tc>
                  <a:txBody>
                    <a:bodyPr/>
                    <a:lstStyle/>
                    <a:p>
                      <a:pPr algn="ctr"/>
                      <a:r>
                        <a:rPr kumimoji="1" lang="en-US" altLang="ja-JP" sz="1000" dirty="0" smtClean="0">
                          <a:solidFill>
                            <a:schemeClr val="tx1"/>
                          </a:solidFill>
                        </a:rPr>
                        <a:t>R3</a:t>
                      </a:r>
                      <a:r>
                        <a:rPr kumimoji="1" lang="ja-JP" altLang="en-US" sz="1000" dirty="0" smtClean="0">
                          <a:solidFill>
                            <a:schemeClr val="tx1"/>
                          </a:solidFill>
                        </a:rPr>
                        <a:t>年度</a:t>
                      </a:r>
                      <a:endParaRPr kumimoji="1" lang="ja-JP" altLang="en-US" sz="1000" dirty="0">
                        <a:solidFill>
                          <a:schemeClr val="tx1"/>
                        </a:solidFill>
                      </a:endParaRPr>
                    </a:p>
                  </a:txBody>
                  <a:tcPr/>
                </a:tc>
                <a:tc>
                  <a:txBody>
                    <a:bodyPr/>
                    <a:lstStyle/>
                    <a:p>
                      <a:pPr algn="ctr"/>
                      <a:r>
                        <a:rPr kumimoji="1" lang="en-US" altLang="ja-JP" sz="1000" dirty="0">
                          <a:solidFill>
                            <a:schemeClr val="tx1"/>
                          </a:solidFill>
                        </a:rPr>
                        <a:t>R2</a:t>
                      </a:r>
                      <a:r>
                        <a:rPr kumimoji="1" lang="ja-JP" altLang="en-US" sz="1000" dirty="0">
                          <a:solidFill>
                            <a:schemeClr val="tx1"/>
                          </a:solidFill>
                        </a:rPr>
                        <a:t>年度</a:t>
                      </a:r>
                    </a:p>
                  </a:txBody>
                  <a:tcPr/>
                </a:tc>
                <a:extLst>
                  <a:ext uri="{0D108BD9-81ED-4DB2-BD59-A6C34878D82A}">
                    <a16:rowId xmlns:a16="http://schemas.microsoft.com/office/drawing/2014/main" val="1361425113"/>
                  </a:ext>
                </a:extLst>
              </a:tr>
              <a:tr h="278248">
                <a:tc>
                  <a:txBody>
                    <a:bodyPr/>
                    <a:lstStyle/>
                    <a:p>
                      <a:r>
                        <a:rPr kumimoji="1" lang="ja-JP" altLang="en-US" sz="1000" dirty="0">
                          <a:solidFill>
                            <a:schemeClr val="tx1"/>
                          </a:solidFill>
                        </a:rPr>
                        <a:t>府消費生活センター</a:t>
                      </a:r>
                      <a:endParaRPr kumimoji="1" lang="en-US" altLang="ja-JP" sz="1000" dirty="0">
                        <a:solidFill>
                          <a:schemeClr val="tx1"/>
                        </a:solidFill>
                      </a:endParaRPr>
                    </a:p>
                    <a:p>
                      <a:r>
                        <a:rPr kumimoji="1" lang="ja-JP" altLang="en-US" sz="1000" dirty="0">
                          <a:solidFill>
                            <a:schemeClr val="tx1"/>
                          </a:solidFill>
                        </a:rPr>
                        <a:t>（対前年度比）</a:t>
                      </a:r>
                      <a:endParaRPr kumimoji="1" lang="en-US" altLang="ja-JP" sz="1000" dirty="0">
                        <a:solidFill>
                          <a:schemeClr val="tx1"/>
                        </a:solidFill>
                      </a:endParaRPr>
                    </a:p>
                  </a:txBody>
                  <a:tcPr/>
                </a:tc>
                <a:tc>
                  <a:txBody>
                    <a:bodyPr/>
                    <a:lstStyle/>
                    <a:p>
                      <a:pPr algn="r"/>
                      <a:r>
                        <a:rPr kumimoji="1" lang="en-US" altLang="ja-JP" sz="1000" dirty="0" smtClean="0">
                          <a:solidFill>
                            <a:schemeClr val="tx1"/>
                          </a:solidFill>
                        </a:rPr>
                        <a:t>8,388</a:t>
                      </a:r>
                    </a:p>
                    <a:p>
                      <a:pPr algn="r"/>
                      <a:r>
                        <a:rPr kumimoji="1" lang="ja-JP" altLang="en-US" sz="1000" dirty="0" smtClean="0">
                          <a:solidFill>
                            <a:schemeClr val="tx1"/>
                          </a:solidFill>
                        </a:rPr>
                        <a:t>（</a:t>
                      </a:r>
                      <a:r>
                        <a:rPr kumimoji="1" lang="en-US" altLang="ja-JP" sz="1000" dirty="0" smtClean="0">
                          <a:solidFill>
                            <a:schemeClr val="tx1"/>
                          </a:solidFill>
                        </a:rPr>
                        <a:t>108.95%</a:t>
                      </a:r>
                      <a:r>
                        <a:rPr kumimoji="1" lang="ja-JP" altLang="en-US" sz="1000" dirty="0" smtClean="0">
                          <a:solidFill>
                            <a:schemeClr val="tx1"/>
                          </a:solidFill>
                        </a:rPr>
                        <a:t>）</a:t>
                      </a:r>
                      <a:endParaRPr kumimoji="1" lang="ja-JP" altLang="en-US" sz="1000" dirty="0">
                        <a:solidFill>
                          <a:schemeClr val="tx1"/>
                        </a:solidFill>
                      </a:endParaRPr>
                    </a:p>
                  </a:txBody>
                  <a:tcPr/>
                </a:tc>
                <a:tc>
                  <a:txBody>
                    <a:bodyPr/>
                    <a:lstStyle/>
                    <a:p>
                      <a:pPr algn="r"/>
                      <a:r>
                        <a:rPr kumimoji="1" lang="en-US" altLang="ja-JP" sz="1000" dirty="0" smtClean="0">
                          <a:solidFill>
                            <a:schemeClr val="tx1"/>
                          </a:solidFill>
                        </a:rPr>
                        <a:t>7,699</a:t>
                      </a:r>
                    </a:p>
                    <a:p>
                      <a:pPr algn="r"/>
                      <a:r>
                        <a:rPr kumimoji="1" lang="ja-JP" altLang="en-US" sz="1000" dirty="0" smtClean="0">
                          <a:solidFill>
                            <a:schemeClr val="tx1"/>
                          </a:solidFill>
                        </a:rPr>
                        <a:t>（</a:t>
                      </a:r>
                      <a:r>
                        <a:rPr kumimoji="1" lang="en-US" altLang="ja-JP" sz="1000" dirty="0" smtClean="0">
                          <a:solidFill>
                            <a:schemeClr val="tx1"/>
                          </a:solidFill>
                        </a:rPr>
                        <a:t>86.29%</a:t>
                      </a:r>
                      <a:r>
                        <a:rPr kumimoji="1" lang="ja-JP" altLang="en-US" sz="1000" dirty="0" smtClean="0">
                          <a:solidFill>
                            <a:schemeClr val="tx1"/>
                          </a:solidFill>
                        </a:rPr>
                        <a:t>）</a:t>
                      </a:r>
                      <a:endParaRPr kumimoji="1" lang="ja-JP" altLang="en-US" sz="1000" dirty="0">
                        <a:solidFill>
                          <a:schemeClr val="tx1"/>
                        </a:solidFill>
                      </a:endParaRPr>
                    </a:p>
                  </a:txBody>
                  <a:tcPr/>
                </a:tc>
                <a:tc>
                  <a:txBody>
                    <a:bodyPr/>
                    <a:lstStyle/>
                    <a:p>
                      <a:pPr algn="r"/>
                      <a:r>
                        <a:rPr kumimoji="1" lang="en-US" altLang="ja-JP" sz="1000" dirty="0" smtClean="0">
                          <a:solidFill>
                            <a:schemeClr val="tx1"/>
                          </a:solidFill>
                        </a:rPr>
                        <a:t>8,922</a:t>
                      </a:r>
                    </a:p>
                    <a:p>
                      <a:pPr algn="r"/>
                      <a:r>
                        <a:rPr kumimoji="1" lang="ja-JP" altLang="en-US" sz="1000" dirty="0" smtClean="0">
                          <a:solidFill>
                            <a:schemeClr val="tx1"/>
                          </a:solidFill>
                        </a:rPr>
                        <a:t>（</a:t>
                      </a:r>
                      <a:r>
                        <a:rPr kumimoji="1" lang="en-US" altLang="ja-JP" sz="1000" dirty="0" smtClean="0">
                          <a:solidFill>
                            <a:schemeClr val="tx1"/>
                          </a:solidFill>
                        </a:rPr>
                        <a:t>94.89%</a:t>
                      </a:r>
                      <a:r>
                        <a:rPr kumimoji="1" lang="ja-JP" altLang="en-US" sz="1000" dirty="0" smtClean="0">
                          <a:solidFill>
                            <a:schemeClr val="tx1"/>
                          </a:solidFill>
                        </a:rPr>
                        <a:t>）</a:t>
                      </a:r>
                      <a:endParaRPr kumimoji="1" lang="ja-JP" altLang="en-US" sz="1000" dirty="0">
                        <a:solidFill>
                          <a:schemeClr val="tx1"/>
                        </a:solidFill>
                      </a:endParaRPr>
                    </a:p>
                  </a:txBody>
                  <a:tcPr/>
                </a:tc>
                <a:extLst>
                  <a:ext uri="{0D108BD9-81ED-4DB2-BD59-A6C34878D82A}">
                    <a16:rowId xmlns:a16="http://schemas.microsoft.com/office/drawing/2014/main" val="761199662"/>
                  </a:ext>
                </a:extLst>
              </a:tr>
              <a:tr h="278248">
                <a:tc>
                  <a:txBody>
                    <a:bodyPr/>
                    <a:lstStyle/>
                    <a:p>
                      <a:r>
                        <a:rPr kumimoji="1" lang="ja-JP" altLang="en-US" sz="1000" dirty="0">
                          <a:solidFill>
                            <a:schemeClr val="tx1"/>
                          </a:solidFill>
                        </a:rPr>
                        <a:t>大阪府全体</a:t>
                      </a:r>
                      <a:endParaRPr kumimoji="1" lang="en-US" altLang="ja-JP" sz="1000" dirty="0">
                        <a:solidFill>
                          <a:schemeClr val="tx1"/>
                        </a:solidFill>
                      </a:endParaRPr>
                    </a:p>
                    <a:p>
                      <a:r>
                        <a:rPr kumimoji="1" lang="ja-JP" altLang="en-US" sz="1000" dirty="0" smtClean="0">
                          <a:solidFill>
                            <a:schemeClr val="tx1"/>
                          </a:solidFill>
                        </a:rPr>
                        <a:t>（同上）</a:t>
                      </a:r>
                      <a:endParaRPr kumimoji="1" lang="ja-JP" altLang="en-US" sz="1000" dirty="0">
                        <a:solidFill>
                          <a:schemeClr val="tx1"/>
                        </a:solidFill>
                      </a:endParaRPr>
                    </a:p>
                  </a:txBody>
                  <a:tcPr/>
                </a:tc>
                <a:tc>
                  <a:txBody>
                    <a:bodyPr/>
                    <a:lstStyle/>
                    <a:p>
                      <a:pPr algn="r"/>
                      <a:r>
                        <a:rPr kumimoji="1" lang="en-US" altLang="ja-JP" sz="1000" dirty="0" smtClean="0">
                          <a:solidFill>
                            <a:schemeClr val="tx1"/>
                          </a:solidFill>
                        </a:rPr>
                        <a:t>72,858</a:t>
                      </a:r>
                    </a:p>
                    <a:p>
                      <a:pPr algn="r"/>
                      <a:r>
                        <a:rPr kumimoji="1" lang="ja-JP" altLang="en-US" sz="1000" dirty="0" smtClean="0">
                          <a:solidFill>
                            <a:schemeClr val="tx1"/>
                          </a:solidFill>
                        </a:rPr>
                        <a:t>（</a:t>
                      </a:r>
                      <a:r>
                        <a:rPr kumimoji="1" lang="en-US" altLang="ja-JP" sz="1000" dirty="0" smtClean="0">
                          <a:solidFill>
                            <a:schemeClr val="tx1"/>
                          </a:solidFill>
                        </a:rPr>
                        <a:t>102.92%</a:t>
                      </a:r>
                      <a:r>
                        <a:rPr kumimoji="1" lang="ja-JP" altLang="en-US" sz="1000" dirty="0" smtClean="0">
                          <a:solidFill>
                            <a:schemeClr val="tx1"/>
                          </a:solidFill>
                        </a:rPr>
                        <a:t>）</a:t>
                      </a:r>
                      <a:endParaRPr kumimoji="1" lang="ja-JP" altLang="en-US" sz="1000" dirty="0">
                        <a:solidFill>
                          <a:schemeClr val="tx1"/>
                        </a:solidFill>
                      </a:endParaRPr>
                    </a:p>
                  </a:txBody>
                  <a:tcPr/>
                </a:tc>
                <a:tc>
                  <a:txBody>
                    <a:bodyPr/>
                    <a:lstStyle/>
                    <a:p>
                      <a:pPr algn="r"/>
                      <a:r>
                        <a:rPr kumimoji="1" lang="en-US" altLang="ja-JP" sz="1000" dirty="0" smtClean="0">
                          <a:solidFill>
                            <a:schemeClr val="tx1"/>
                          </a:solidFill>
                        </a:rPr>
                        <a:t>70,794</a:t>
                      </a:r>
                    </a:p>
                    <a:p>
                      <a:pPr algn="r"/>
                      <a:r>
                        <a:rPr kumimoji="1" lang="ja-JP" altLang="en-US" sz="1000" dirty="0" smtClean="0">
                          <a:solidFill>
                            <a:schemeClr val="tx1"/>
                          </a:solidFill>
                        </a:rPr>
                        <a:t>（</a:t>
                      </a:r>
                      <a:r>
                        <a:rPr kumimoji="1" lang="en-US" altLang="ja-JP" sz="1000" dirty="0" smtClean="0">
                          <a:solidFill>
                            <a:schemeClr val="tx1"/>
                          </a:solidFill>
                        </a:rPr>
                        <a:t>89.98%</a:t>
                      </a:r>
                      <a:r>
                        <a:rPr kumimoji="1" lang="ja-JP" altLang="en-US" sz="1000" dirty="0" smtClean="0">
                          <a:solidFill>
                            <a:schemeClr val="tx1"/>
                          </a:solidFill>
                        </a:rPr>
                        <a:t>）</a:t>
                      </a:r>
                      <a:endParaRPr kumimoji="1" lang="ja-JP" altLang="en-US" sz="1000" dirty="0">
                        <a:solidFill>
                          <a:schemeClr val="tx1"/>
                        </a:solidFill>
                      </a:endParaRPr>
                    </a:p>
                  </a:txBody>
                  <a:tcPr/>
                </a:tc>
                <a:tc>
                  <a:txBody>
                    <a:bodyPr/>
                    <a:lstStyle/>
                    <a:p>
                      <a:pPr algn="r"/>
                      <a:r>
                        <a:rPr kumimoji="1" lang="en-US" altLang="ja-JP" sz="1000" dirty="0" smtClean="0">
                          <a:solidFill>
                            <a:schemeClr val="tx1"/>
                          </a:solidFill>
                        </a:rPr>
                        <a:t>78,674</a:t>
                      </a:r>
                    </a:p>
                    <a:p>
                      <a:pPr algn="r"/>
                      <a:r>
                        <a:rPr kumimoji="1" lang="ja-JP" altLang="en-US" sz="1000" dirty="0" smtClean="0">
                          <a:solidFill>
                            <a:schemeClr val="tx1"/>
                          </a:solidFill>
                        </a:rPr>
                        <a:t>（</a:t>
                      </a:r>
                      <a:r>
                        <a:rPr kumimoji="1" lang="en-US" altLang="ja-JP" sz="1000" dirty="0" smtClean="0">
                          <a:solidFill>
                            <a:schemeClr val="tx1"/>
                          </a:solidFill>
                        </a:rPr>
                        <a:t>105.6%</a:t>
                      </a:r>
                      <a:r>
                        <a:rPr kumimoji="1" lang="ja-JP" altLang="en-US" sz="1000" dirty="0" smtClean="0">
                          <a:solidFill>
                            <a:schemeClr val="tx1"/>
                          </a:solidFill>
                        </a:rPr>
                        <a:t>）</a:t>
                      </a:r>
                      <a:endParaRPr kumimoji="1" lang="ja-JP" altLang="en-US" sz="1000" dirty="0">
                        <a:solidFill>
                          <a:schemeClr val="tx1"/>
                        </a:solidFill>
                      </a:endParaRPr>
                    </a:p>
                  </a:txBody>
                  <a:tcPr/>
                </a:tc>
                <a:extLst>
                  <a:ext uri="{0D108BD9-81ED-4DB2-BD59-A6C34878D82A}">
                    <a16:rowId xmlns:a16="http://schemas.microsoft.com/office/drawing/2014/main" val="3704342175"/>
                  </a:ext>
                </a:extLst>
              </a:tr>
              <a:tr h="278248">
                <a:tc>
                  <a:txBody>
                    <a:bodyPr/>
                    <a:lstStyle/>
                    <a:p>
                      <a:r>
                        <a:rPr kumimoji="1" lang="ja-JP" altLang="en-US" sz="1000" dirty="0" smtClean="0">
                          <a:solidFill>
                            <a:schemeClr val="tx1"/>
                          </a:solidFill>
                        </a:rPr>
                        <a:t>全国</a:t>
                      </a:r>
                      <a:endParaRPr kumimoji="1" lang="en-US" altLang="ja-JP" sz="1000" dirty="0">
                        <a:solidFill>
                          <a:schemeClr val="tx1"/>
                        </a:solidFill>
                      </a:endParaRPr>
                    </a:p>
                    <a:p>
                      <a:r>
                        <a:rPr kumimoji="1" lang="ja-JP" altLang="en-US" sz="1000" dirty="0" smtClean="0">
                          <a:solidFill>
                            <a:schemeClr val="tx1"/>
                          </a:solidFill>
                        </a:rPr>
                        <a:t>（同上）</a:t>
                      </a:r>
                      <a:endParaRPr kumimoji="1" lang="ja-JP" altLang="en-US" sz="1000" dirty="0">
                        <a:solidFill>
                          <a:schemeClr val="tx1"/>
                        </a:solidFill>
                      </a:endParaRPr>
                    </a:p>
                  </a:txBody>
                  <a:tcPr/>
                </a:tc>
                <a:tc>
                  <a:txBody>
                    <a:bodyPr/>
                    <a:lstStyle/>
                    <a:p>
                      <a:pPr algn="r"/>
                      <a:r>
                        <a:rPr kumimoji="1" lang="en-US" altLang="ja-JP" sz="1000" dirty="0" smtClean="0">
                          <a:solidFill>
                            <a:schemeClr val="tx1"/>
                          </a:solidFill>
                        </a:rPr>
                        <a:t>869,938</a:t>
                      </a:r>
                    </a:p>
                    <a:p>
                      <a:pPr algn="r"/>
                      <a:r>
                        <a:rPr kumimoji="1" lang="ja-JP" altLang="en-US" sz="1000" dirty="0" smtClean="0">
                          <a:solidFill>
                            <a:schemeClr val="tx1"/>
                          </a:solidFill>
                        </a:rPr>
                        <a:t>（</a:t>
                      </a:r>
                      <a:r>
                        <a:rPr kumimoji="1" lang="en-US" altLang="ja-JP" sz="1000" dirty="0" smtClean="0">
                          <a:solidFill>
                            <a:schemeClr val="tx1"/>
                          </a:solidFill>
                        </a:rPr>
                        <a:t>103.11%</a:t>
                      </a:r>
                      <a:r>
                        <a:rPr kumimoji="1" lang="ja-JP" altLang="en-US" sz="1000" dirty="0" smtClean="0">
                          <a:solidFill>
                            <a:schemeClr val="tx1"/>
                          </a:solidFill>
                        </a:rPr>
                        <a:t>）（</a:t>
                      </a:r>
                      <a:r>
                        <a:rPr kumimoji="1" lang="en-US" altLang="ja-JP" sz="1000" dirty="0" smtClean="0">
                          <a:solidFill>
                            <a:schemeClr val="tx1"/>
                          </a:solidFill>
                        </a:rPr>
                        <a:t>※</a:t>
                      </a:r>
                      <a:r>
                        <a:rPr kumimoji="1" lang="ja-JP" altLang="en-US" sz="1000" dirty="0" smtClean="0">
                          <a:solidFill>
                            <a:schemeClr val="tx1"/>
                          </a:solidFill>
                        </a:rPr>
                        <a:t>１）</a:t>
                      </a:r>
                      <a:endParaRPr kumimoji="1" lang="ja-JP" altLang="en-US" sz="1000" dirty="0">
                        <a:solidFill>
                          <a:schemeClr val="tx1"/>
                        </a:solidFill>
                      </a:endParaRPr>
                    </a:p>
                  </a:txBody>
                  <a:tcPr/>
                </a:tc>
                <a:tc>
                  <a:txBody>
                    <a:bodyPr/>
                    <a:lstStyle/>
                    <a:p>
                      <a:pPr algn="r"/>
                      <a:r>
                        <a:rPr kumimoji="1" lang="en-US" altLang="ja-JP" sz="1000" dirty="0" smtClean="0">
                          <a:solidFill>
                            <a:schemeClr val="tx1"/>
                          </a:solidFill>
                        </a:rPr>
                        <a:t>843,664</a:t>
                      </a:r>
                    </a:p>
                    <a:p>
                      <a:pPr algn="r"/>
                      <a:r>
                        <a:rPr kumimoji="1" lang="ja-JP" altLang="en-US" sz="1000" dirty="0" smtClean="0">
                          <a:solidFill>
                            <a:schemeClr val="tx1"/>
                          </a:solidFill>
                        </a:rPr>
                        <a:t>（</a:t>
                      </a:r>
                      <a:r>
                        <a:rPr kumimoji="1" lang="en-US" altLang="ja-JP" sz="1000" dirty="0" smtClean="0">
                          <a:solidFill>
                            <a:schemeClr val="tx1"/>
                          </a:solidFill>
                        </a:rPr>
                        <a:t>89.51%</a:t>
                      </a:r>
                      <a:r>
                        <a:rPr kumimoji="1" lang="ja-JP" altLang="en-US" sz="1000" dirty="0" smtClean="0">
                          <a:solidFill>
                            <a:schemeClr val="tx1"/>
                          </a:solidFill>
                        </a:rPr>
                        <a:t>）（</a:t>
                      </a:r>
                      <a:r>
                        <a:rPr kumimoji="1" lang="en-US" altLang="ja-JP" sz="1000" dirty="0" smtClean="0">
                          <a:solidFill>
                            <a:schemeClr val="tx1"/>
                          </a:solidFill>
                        </a:rPr>
                        <a:t>※</a:t>
                      </a:r>
                      <a:r>
                        <a:rPr kumimoji="1" lang="ja-JP" altLang="en-US" sz="1000" dirty="0" smtClean="0">
                          <a:solidFill>
                            <a:schemeClr val="tx1"/>
                          </a:solidFill>
                        </a:rPr>
                        <a:t>２）</a:t>
                      </a:r>
                      <a:endParaRPr kumimoji="1" lang="ja-JP" altLang="en-US" sz="1000" dirty="0">
                        <a:solidFill>
                          <a:schemeClr val="tx1"/>
                        </a:solidFill>
                      </a:endParaRPr>
                    </a:p>
                  </a:txBody>
                  <a:tcPr/>
                </a:tc>
                <a:tc>
                  <a:txBody>
                    <a:bodyPr/>
                    <a:lstStyle/>
                    <a:p>
                      <a:pPr algn="r"/>
                      <a:r>
                        <a:rPr kumimoji="1" lang="en-US" altLang="ja-JP" sz="1000" dirty="0" smtClean="0">
                          <a:solidFill>
                            <a:schemeClr val="tx1"/>
                          </a:solidFill>
                        </a:rPr>
                        <a:t>942,463</a:t>
                      </a:r>
                    </a:p>
                    <a:p>
                      <a:pPr algn="r"/>
                      <a:r>
                        <a:rPr kumimoji="1" lang="ja-JP" altLang="en-US" sz="1000" dirty="0" smtClean="0">
                          <a:solidFill>
                            <a:schemeClr val="tx1"/>
                          </a:solidFill>
                        </a:rPr>
                        <a:t>（</a:t>
                      </a:r>
                      <a:r>
                        <a:rPr kumimoji="1" lang="en-US" altLang="ja-JP" sz="1000" dirty="0" smtClean="0">
                          <a:solidFill>
                            <a:schemeClr val="tx1"/>
                          </a:solidFill>
                        </a:rPr>
                        <a:t>99.98%</a:t>
                      </a:r>
                      <a:r>
                        <a:rPr kumimoji="1" lang="ja-JP" altLang="en-US" sz="1000" dirty="0" smtClean="0">
                          <a:solidFill>
                            <a:schemeClr val="tx1"/>
                          </a:solidFill>
                        </a:rPr>
                        <a:t>）（</a:t>
                      </a:r>
                      <a:r>
                        <a:rPr kumimoji="1" lang="en-US" altLang="ja-JP" sz="1000" dirty="0" smtClean="0">
                          <a:solidFill>
                            <a:schemeClr val="tx1"/>
                          </a:solidFill>
                        </a:rPr>
                        <a:t>※</a:t>
                      </a:r>
                      <a:r>
                        <a:rPr kumimoji="1" lang="ja-JP" altLang="en-US" sz="1000" dirty="0" smtClean="0">
                          <a:solidFill>
                            <a:schemeClr val="tx1"/>
                          </a:solidFill>
                        </a:rPr>
                        <a:t>２）</a:t>
                      </a:r>
                      <a:endParaRPr kumimoji="1" lang="ja-JP" altLang="en-US" sz="1000" dirty="0">
                        <a:solidFill>
                          <a:schemeClr val="tx1"/>
                        </a:solidFill>
                      </a:endParaRPr>
                    </a:p>
                  </a:txBody>
                  <a:tcPr/>
                </a:tc>
                <a:extLst>
                  <a:ext uri="{0D108BD9-81ED-4DB2-BD59-A6C34878D82A}">
                    <a16:rowId xmlns:a16="http://schemas.microsoft.com/office/drawing/2014/main" val="1632313562"/>
                  </a:ext>
                </a:extLst>
              </a:tr>
            </a:tbl>
          </a:graphicData>
        </a:graphic>
      </p:graphicFrame>
      <p:sp>
        <p:nvSpPr>
          <p:cNvPr id="25" name="テキスト ボックス 24"/>
          <p:cNvSpPr txBox="1"/>
          <p:nvPr/>
        </p:nvSpPr>
        <p:spPr>
          <a:xfrm>
            <a:off x="215801" y="7611057"/>
            <a:ext cx="3456384" cy="261610"/>
          </a:xfrm>
          <a:prstGeom prst="rect">
            <a:avLst/>
          </a:prstGeom>
          <a:noFill/>
        </p:spPr>
        <p:txBody>
          <a:bodyPr wrap="square" rtlCol="0">
            <a:spAutoFit/>
          </a:bodyPr>
          <a:lstStyle/>
          <a:p>
            <a:r>
              <a:rPr lang="ja-JP" altLang="en-US" sz="1100" dirty="0">
                <a:latin typeface="+mn-ea"/>
              </a:rPr>
              <a:t>消費生活相談件数</a:t>
            </a:r>
            <a:endParaRPr lang="en-US" altLang="ja-JP" sz="1100" dirty="0">
              <a:latin typeface="+mn-ea"/>
            </a:endParaRPr>
          </a:p>
        </p:txBody>
      </p:sp>
      <p:sp>
        <p:nvSpPr>
          <p:cNvPr id="33" name="テキスト ボックス 32"/>
          <p:cNvSpPr txBox="1"/>
          <p:nvPr/>
        </p:nvSpPr>
        <p:spPr>
          <a:xfrm>
            <a:off x="3240137" y="7650634"/>
            <a:ext cx="1080120" cy="261610"/>
          </a:xfrm>
          <a:prstGeom prst="rect">
            <a:avLst/>
          </a:prstGeom>
          <a:noFill/>
        </p:spPr>
        <p:txBody>
          <a:bodyPr wrap="square" rtlCol="0">
            <a:spAutoFit/>
          </a:bodyPr>
          <a:lstStyle/>
          <a:p>
            <a:r>
              <a:rPr lang="ja-JP" altLang="en-US" sz="1050" dirty="0"/>
              <a:t>（</a:t>
            </a:r>
            <a:r>
              <a:rPr kumimoji="1" lang="ja-JP" altLang="en-US" sz="1050" dirty="0"/>
              <a:t>単位：件）</a:t>
            </a:r>
          </a:p>
        </p:txBody>
      </p:sp>
      <p:sp>
        <p:nvSpPr>
          <p:cNvPr id="11" name="テキスト ボックス 10"/>
          <p:cNvSpPr txBox="1"/>
          <p:nvPr/>
        </p:nvSpPr>
        <p:spPr>
          <a:xfrm>
            <a:off x="253432" y="9473016"/>
            <a:ext cx="3569032" cy="400110"/>
          </a:xfrm>
          <a:prstGeom prst="rect">
            <a:avLst/>
          </a:prstGeom>
          <a:noFill/>
        </p:spPr>
        <p:txBody>
          <a:bodyPr wrap="square" rtlCol="0">
            <a:spAutoFit/>
          </a:bodyPr>
          <a:lstStyle/>
          <a:p>
            <a:r>
              <a:rPr lang="ja-JP" altLang="en-US" sz="1000" dirty="0"/>
              <a:t>（</a:t>
            </a:r>
            <a:r>
              <a:rPr lang="en-US" altLang="ja-JP" sz="1000" dirty="0"/>
              <a:t>※</a:t>
            </a:r>
            <a:r>
              <a:rPr lang="ja-JP" altLang="en-US" sz="1000" dirty="0"/>
              <a:t>１）消費者庁公表資料「令和</a:t>
            </a:r>
            <a:r>
              <a:rPr lang="en-US" altLang="ja-JP" sz="1000" dirty="0"/>
              <a:t>5</a:t>
            </a:r>
            <a:r>
              <a:rPr lang="ja-JP" altLang="en-US" sz="1000" dirty="0"/>
              <a:t>年度消費者白書」より</a:t>
            </a:r>
          </a:p>
          <a:p>
            <a:r>
              <a:rPr kumimoji="1" lang="ja-JP" altLang="en-US" sz="1000" dirty="0" smtClean="0"/>
              <a:t>（</a:t>
            </a:r>
            <a:r>
              <a:rPr kumimoji="1" lang="en-US" altLang="ja-JP" sz="1000" dirty="0" smtClean="0"/>
              <a:t>※</a:t>
            </a:r>
            <a:r>
              <a:rPr lang="ja-JP" altLang="en-US" sz="1000" dirty="0"/>
              <a:t>２</a:t>
            </a:r>
            <a:r>
              <a:rPr kumimoji="1" lang="ja-JP" altLang="en-US" sz="1000" dirty="0" smtClean="0"/>
              <a:t>）国民生活センター公表資料「消費生活年報 </a:t>
            </a:r>
            <a:r>
              <a:rPr kumimoji="1" lang="en-US" altLang="ja-JP" sz="1000" dirty="0" smtClean="0"/>
              <a:t>202</a:t>
            </a:r>
            <a:r>
              <a:rPr lang="en-US" altLang="ja-JP" sz="1000" dirty="0"/>
              <a:t>2</a:t>
            </a:r>
            <a:r>
              <a:rPr kumimoji="1" lang="ja-JP" altLang="en-US" sz="1000" dirty="0" smtClean="0"/>
              <a:t>」より</a:t>
            </a:r>
            <a:endParaRPr kumimoji="1" lang="en-US" altLang="ja-JP" sz="1000" dirty="0" smtClean="0"/>
          </a:p>
        </p:txBody>
      </p:sp>
      <p:graphicFrame>
        <p:nvGraphicFramePr>
          <p:cNvPr id="12" name="表 11"/>
          <p:cNvGraphicFramePr>
            <a:graphicFrameLocks noGrp="1"/>
          </p:cNvGraphicFramePr>
          <p:nvPr>
            <p:extLst>
              <p:ext uri="{D42A27DB-BD31-4B8C-83A1-F6EECF244321}">
                <p14:modId xmlns:p14="http://schemas.microsoft.com/office/powerpoint/2010/main" val="3856945850"/>
              </p:ext>
            </p:extLst>
          </p:nvPr>
        </p:nvGraphicFramePr>
        <p:xfrm>
          <a:off x="374807" y="5144045"/>
          <a:ext cx="4897334" cy="1714500"/>
        </p:xfrm>
        <a:graphic>
          <a:graphicData uri="http://schemas.openxmlformats.org/drawingml/2006/table">
            <a:tbl>
              <a:tblPr>
                <a:tableStyleId>{5940675A-B579-460E-94D1-54222C63F5DA}</a:tableStyleId>
              </a:tblPr>
              <a:tblGrid>
                <a:gridCol w="149602">
                  <a:extLst>
                    <a:ext uri="{9D8B030D-6E8A-4147-A177-3AD203B41FA5}">
                      <a16:colId xmlns:a16="http://schemas.microsoft.com/office/drawing/2014/main" val="1150394698"/>
                    </a:ext>
                  </a:extLst>
                </a:gridCol>
                <a:gridCol w="2155444">
                  <a:extLst>
                    <a:ext uri="{9D8B030D-6E8A-4147-A177-3AD203B41FA5}">
                      <a16:colId xmlns:a16="http://schemas.microsoft.com/office/drawing/2014/main" val="136469944"/>
                    </a:ext>
                  </a:extLst>
                </a:gridCol>
                <a:gridCol w="864096">
                  <a:extLst>
                    <a:ext uri="{9D8B030D-6E8A-4147-A177-3AD203B41FA5}">
                      <a16:colId xmlns:a16="http://schemas.microsoft.com/office/drawing/2014/main" val="3140250913"/>
                    </a:ext>
                  </a:extLst>
                </a:gridCol>
                <a:gridCol w="864096">
                  <a:extLst>
                    <a:ext uri="{9D8B030D-6E8A-4147-A177-3AD203B41FA5}">
                      <a16:colId xmlns:a16="http://schemas.microsoft.com/office/drawing/2014/main" val="163604818"/>
                    </a:ext>
                  </a:extLst>
                </a:gridCol>
                <a:gridCol w="864096">
                  <a:extLst>
                    <a:ext uri="{9D8B030D-6E8A-4147-A177-3AD203B41FA5}">
                      <a16:colId xmlns:a16="http://schemas.microsoft.com/office/drawing/2014/main" val="3435987987"/>
                    </a:ext>
                  </a:extLst>
                </a:gridCol>
              </a:tblGrid>
              <a:tr h="190500">
                <a:tc rowSpan="2" gridSpan="2">
                  <a:txBody>
                    <a:bodyPr/>
                    <a:lstStyle/>
                    <a:p>
                      <a:pPr algn="ctr" fontAlgn="ctr"/>
                      <a:r>
                        <a:rPr lang="ja-JP" altLang="en-US" sz="1000" u="none" strike="noStrike" dirty="0">
                          <a:solidFill>
                            <a:schemeClr val="tx1"/>
                          </a:solidFill>
                          <a:effectLst/>
                          <a:latin typeface="+mn-ea"/>
                          <a:ea typeface="+mn-ea"/>
                        </a:rPr>
                        <a:t>　</a:t>
                      </a:r>
                      <a:endParaRPr lang="ja-JP" altLang="en-US" sz="1000" b="0" i="0" u="none" strike="noStrike" dirty="0">
                        <a:solidFill>
                          <a:schemeClr val="tx1"/>
                        </a:solidFill>
                        <a:effectLst/>
                        <a:latin typeface="+mn-ea"/>
                        <a:ea typeface="+mn-ea"/>
                      </a:endParaRPr>
                    </a:p>
                  </a:txBody>
                  <a:tcPr marL="9525" marR="9525" marT="9525" marB="0" anchor="ctr"/>
                </a:tc>
                <a:tc rowSpan="2" hMerge="1">
                  <a:txBody>
                    <a:bodyPr/>
                    <a:lstStyle/>
                    <a:p>
                      <a:endParaRPr kumimoji="1" lang="ja-JP" altLang="en-US"/>
                    </a:p>
                  </a:txBody>
                  <a:tcPr/>
                </a:tc>
                <a:tc>
                  <a:txBody>
                    <a:bodyPr/>
                    <a:lstStyle/>
                    <a:p>
                      <a:pPr marL="0" algn="ctr" defTabSz="1351593" rtl="0" eaLnBrk="1" fontAlgn="ctr" latinLnBrk="0" hangingPunct="1"/>
                      <a:r>
                        <a:rPr kumimoji="1" lang="en-US" altLang="ja-JP" sz="1000" kern="1200" dirty="0" smtClean="0">
                          <a:solidFill>
                            <a:schemeClr val="tx1"/>
                          </a:solidFill>
                          <a:latin typeface="+mn-ea"/>
                          <a:ea typeface="+mn-ea"/>
                          <a:cs typeface="+mn-cs"/>
                        </a:rPr>
                        <a:t>R</a:t>
                      </a:r>
                      <a:r>
                        <a:rPr kumimoji="1" lang="ja-JP" altLang="en-US" sz="1000" kern="1200" dirty="0" smtClean="0">
                          <a:solidFill>
                            <a:schemeClr val="tx1"/>
                          </a:solidFill>
                          <a:latin typeface="+mn-ea"/>
                          <a:ea typeface="+mn-ea"/>
                          <a:cs typeface="+mn-cs"/>
                        </a:rPr>
                        <a:t>４年度</a:t>
                      </a:r>
                      <a:endParaRPr kumimoji="1" lang="ja-JP" altLang="en-US" sz="1000" kern="1200" dirty="0">
                        <a:solidFill>
                          <a:schemeClr val="tx1"/>
                        </a:solidFill>
                        <a:latin typeface="+mn-ea"/>
                        <a:ea typeface="+mn-ea"/>
                        <a:cs typeface="+mn-cs"/>
                      </a:endParaRPr>
                    </a:p>
                  </a:txBody>
                  <a:tcPr marL="9525" marR="9525" marT="9525" marB="0" anchor="ctr">
                    <a:solidFill>
                      <a:schemeClr val="bg1">
                        <a:lumMod val="85000"/>
                      </a:schemeClr>
                    </a:solidFill>
                  </a:tcPr>
                </a:tc>
                <a:tc>
                  <a:txBody>
                    <a:bodyPr/>
                    <a:lstStyle/>
                    <a:p>
                      <a:pPr marL="0" algn="ctr" defTabSz="1351593" rtl="0" eaLnBrk="1" fontAlgn="ctr" latinLnBrk="0" hangingPunct="1"/>
                      <a:r>
                        <a:rPr kumimoji="1" lang="en-US" altLang="ja-JP" sz="1000" kern="1200" dirty="0" smtClean="0">
                          <a:solidFill>
                            <a:schemeClr val="tx1"/>
                          </a:solidFill>
                          <a:latin typeface="+mn-ea"/>
                          <a:ea typeface="+mn-ea"/>
                          <a:cs typeface="+mn-cs"/>
                        </a:rPr>
                        <a:t>R</a:t>
                      </a:r>
                      <a:r>
                        <a:rPr kumimoji="1" lang="ja-JP" altLang="en-US" sz="1000" kern="1200" dirty="0" smtClean="0">
                          <a:solidFill>
                            <a:schemeClr val="tx1"/>
                          </a:solidFill>
                          <a:latin typeface="+mn-ea"/>
                          <a:ea typeface="+mn-ea"/>
                          <a:cs typeface="+mn-cs"/>
                        </a:rPr>
                        <a:t>３年度</a:t>
                      </a:r>
                      <a:endParaRPr kumimoji="1" lang="ja-JP" altLang="en-US" sz="1000" kern="1200" dirty="0">
                        <a:solidFill>
                          <a:schemeClr val="tx1"/>
                        </a:solidFill>
                        <a:latin typeface="+mn-ea"/>
                        <a:ea typeface="+mn-ea"/>
                        <a:cs typeface="+mn-cs"/>
                      </a:endParaRPr>
                    </a:p>
                  </a:txBody>
                  <a:tcPr marL="9525" marR="9525" marT="9525" marB="0" anchor="ctr">
                    <a:solidFill>
                      <a:schemeClr val="bg1">
                        <a:lumMod val="85000"/>
                      </a:schemeClr>
                    </a:solidFill>
                  </a:tcPr>
                </a:tc>
                <a:tc>
                  <a:txBody>
                    <a:bodyPr/>
                    <a:lstStyle/>
                    <a:p>
                      <a:pPr marL="0" algn="ctr" defTabSz="1351593" rtl="0" eaLnBrk="1" fontAlgn="ctr" latinLnBrk="0" hangingPunct="1"/>
                      <a:r>
                        <a:rPr kumimoji="1" lang="en-US" altLang="ja-JP" sz="1000" kern="1200" dirty="0" smtClean="0">
                          <a:solidFill>
                            <a:schemeClr val="tx1"/>
                          </a:solidFill>
                          <a:latin typeface="+mn-ea"/>
                          <a:ea typeface="+mn-ea"/>
                          <a:cs typeface="+mn-cs"/>
                        </a:rPr>
                        <a:t>R</a:t>
                      </a:r>
                      <a:r>
                        <a:rPr kumimoji="1" lang="ja-JP" altLang="en-US" sz="1000" kern="1200" dirty="0" smtClean="0">
                          <a:solidFill>
                            <a:schemeClr val="tx1"/>
                          </a:solidFill>
                          <a:latin typeface="+mn-ea"/>
                          <a:ea typeface="+mn-ea"/>
                          <a:cs typeface="+mn-cs"/>
                        </a:rPr>
                        <a:t>２年度</a:t>
                      </a:r>
                      <a:endParaRPr kumimoji="1" lang="ja-JP" altLang="en-US" sz="1000" kern="1200" dirty="0">
                        <a:solidFill>
                          <a:schemeClr val="tx1"/>
                        </a:solidFill>
                        <a:latin typeface="+mn-ea"/>
                        <a:ea typeface="+mn-ea"/>
                        <a:cs typeface="+mn-cs"/>
                      </a:endParaRPr>
                    </a:p>
                  </a:txBody>
                  <a:tcPr marL="9525" marR="9525" marT="9525" marB="0" anchor="ctr">
                    <a:solidFill>
                      <a:schemeClr val="bg1">
                        <a:lumMod val="85000"/>
                      </a:schemeClr>
                    </a:solidFill>
                  </a:tcPr>
                </a:tc>
                <a:extLst>
                  <a:ext uri="{0D108BD9-81ED-4DB2-BD59-A6C34878D82A}">
                    <a16:rowId xmlns:a16="http://schemas.microsoft.com/office/drawing/2014/main" val="1893996262"/>
                  </a:ext>
                </a:extLst>
              </a:tr>
              <a:tr h="190500">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1000" b="0" i="0" u="none" strike="noStrike" dirty="0" smtClean="0">
                          <a:solidFill>
                            <a:schemeClr val="tx1"/>
                          </a:solidFill>
                          <a:effectLst/>
                          <a:latin typeface="+mn-ea"/>
                          <a:ea typeface="+mn-ea"/>
                        </a:rPr>
                        <a:t>決算額</a:t>
                      </a:r>
                      <a:endParaRPr lang="ja-JP" altLang="en-US" sz="1000" b="0" i="0" u="none" strike="noStrike" dirty="0">
                        <a:solidFill>
                          <a:schemeClr val="tx1"/>
                        </a:solidFill>
                        <a:effectLst/>
                        <a:latin typeface="+mn-ea"/>
                        <a:ea typeface="+mn-ea"/>
                      </a:endParaRPr>
                    </a:p>
                  </a:txBody>
                  <a:tcPr marL="9525" marR="9525" marT="9525" marB="0" anchor="ctr"/>
                </a:tc>
                <a:tc>
                  <a:txBody>
                    <a:bodyPr/>
                    <a:lstStyle/>
                    <a:p>
                      <a:pPr algn="ctr" fontAlgn="ctr"/>
                      <a:r>
                        <a:rPr lang="ja-JP" altLang="en-US" sz="1000" u="none" strike="noStrike" dirty="0" smtClean="0">
                          <a:solidFill>
                            <a:schemeClr val="tx1"/>
                          </a:solidFill>
                          <a:effectLst/>
                          <a:latin typeface="+mn-ea"/>
                          <a:ea typeface="+mn-ea"/>
                        </a:rPr>
                        <a:t>決算額</a:t>
                      </a:r>
                      <a:endParaRPr lang="ja-JP" altLang="en-US" sz="1000" b="0" i="0" u="none" strike="noStrike" dirty="0">
                        <a:solidFill>
                          <a:schemeClr val="tx1"/>
                        </a:solidFill>
                        <a:effectLst/>
                        <a:latin typeface="+mn-ea"/>
                        <a:ea typeface="+mn-ea"/>
                      </a:endParaRPr>
                    </a:p>
                  </a:txBody>
                  <a:tcPr marL="9525" marR="9525" marT="9525" marB="0" anchor="ctr"/>
                </a:tc>
                <a:tc>
                  <a:txBody>
                    <a:bodyPr/>
                    <a:lstStyle/>
                    <a:p>
                      <a:pPr algn="ctr" fontAlgn="ctr"/>
                      <a:r>
                        <a:rPr lang="ja-JP" altLang="en-US" sz="1000" u="none" strike="noStrike" dirty="0" smtClean="0">
                          <a:solidFill>
                            <a:schemeClr val="tx1"/>
                          </a:solidFill>
                          <a:effectLst/>
                          <a:latin typeface="+mn-ea"/>
                          <a:ea typeface="+mn-ea"/>
                        </a:rPr>
                        <a:t>決算額</a:t>
                      </a:r>
                      <a:endParaRPr lang="ja-JP" altLang="en-US" sz="1000" b="0" i="0" u="none" strike="noStrike" dirty="0">
                        <a:solidFill>
                          <a:schemeClr val="tx1"/>
                        </a:solidFill>
                        <a:effectLst/>
                        <a:latin typeface="+mn-ea"/>
                        <a:ea typeface="+mn-ea"/>
                      </a:endParaRPr>
                    </a:p>
                  </a:txBody>
                  <a:tcPr marL="9525" marR="9525" marT="9525" marB="0" anchor="ctr"/>
                </a:tc>
                <a:extLst>
                  <a:ext uri="{0D108BD9-81ED-4DB2-BD59-A6C34878D82A}">
                    <a16:rowId xmlns:a16="http://schemas.microsoft.com/office/drawing/2014/main" val="3977894006"/>
                  </a:ext>
                </a:extLst>
              </a:tr>
              <a:tr h="190500">
                <a:tc gridSpan="2">
                  <a:txBody>
                    <a:bodyPr/>
                    <a:lstStyle/>
                    <a:p>
                      <a:pPr algn="l" fontAlgn="ctr"/>
                      <a:r>
                        <a:rPr lang="ja-JP" altLang="en-US" sz="1000" u="none" strike="noStrike" dirty="0">
                          <a:solidFill>
                            <a:schemeClr val="tx1"/>
                          </a:solidFill>
                          <a:effectLst/>
                          <a:latin typeface="+mn-ea"/>
                          <a:ea typeface="+mn-ea"/>
                        </a:rPr>
                        <a:t>大阪府</a:t>
                      </a:r>
                      <a:endParaRPr lang="ja-JP" altLang="en-US" sz="1000" b="0" i="0" u="none" strike="noStrike" dirty="0">
                        <a:solidFill>
                          <a:schemeClr val="tx1"/>
                        </a:solidFill>
                        <a:effectLst/>
                        <a:latin typeface="+mn-ea"/>
                        <a:ea typeface="+mn-ea"/>
                      </a:endParaRPr>
                    </a:p>
                  </a:txBody>
                  <a:tcPr marL="9525" marR="9525" marT="9525" marB="0" anchor="ctr"/>
                </a:tc>
                <a:tc hMerge="1">
                  <a:txBody>
                    <a:bodyPr/>
                    <a:lstStyle/>
                    <a:p>
                      <a:endParaRPr kumimoji="1" lang="ja-JP" altLang="en-US"/>
                    </a:p>
                  </a:txBody>
                  <a:tcPr/>
                </a:tc>
                <a:tc>
                  <a:txBody>
                    <a:bodyPr/>
                    <a:lstStyle/>
                    <a:p>
                      <a:pPr algn="r" fontAlgn="ctr"/>
                      <a:r>
                        <a:rPr lang="en-US" altLang="ja-JP" sz="1000" b="0" i="0" u="none" strike="noStrike" dirty="0" smtClean="0">
                          <a:solidFill>
                            <a:schemeClr val="tx1"/>
                          </a:solidFill>
                          <a:effectLst/>
                          <a:latin typeface="+mn-ea"/>
                          <a:ea typeface="+mn-ea"/>
                        </a:rPr>
                        <a:t>61,618</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marL="0" indent="180975" algn="r" fontAlgn="ctr"/>
                      <a:r>
                        <a:rPr lang="en-US" altLang="ja-JP" sz="1000" b="0" i="0" u="none" strike="noStrike" dirty="0" smtClean="0">
                          <a:solidFill>
                            <a:schemeClr val="tx1"/>
                          </a:solidFill>
                          <a:effectLst/>
                          <a:latin typeface="+mn-ea"/>
                          <a:ea typeface="+mn-ea"/>
                        </a:rPr>
                        <a:t>66,618 </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marL="0" algn="r" defTabSz="1351593" rtl="0" eaLnBrk="1" fontAlgn="ctr" latinLnBrk="0" hangingPunct="1"/>
                      <a:r>
                        <a:rPr kumimoji="1" lang="en-US" altLang="ja-JP" sz="1000" kern="1200" dirty="0">
                          <a:solidFill>
                            <a:schemeClr val="tx1"/>
                          </a:solidFill>
                          <a:latin typeface="+mn-ea"/>
                          <a:ea typeface="+mn-ea"/>
                          <a:cs typeface="+mn-cs"/>
                        </a:rPr>
                        <a:t>57,838</a:t>
                      </a:r>
                    </a:p>
                  </a:txBody>
                  <a:tcPr marL="9525" marR="72000" marT="9525" marB="0" anchor="ctr"/>
                </a:tc>
                <a:extLst>
                  <a:ext uri="{0D108BD9-81ED-4DB2-BD59-A6C34878D82A}">
                    <a16:rowId xmlns:a16="http://schemas.microsoft.com/office/drawing/2014/main" val="1257479602"/>
                  </a:ext>
                </a:extLst>
              </a:tr>
              <a:tr h="190500">
                <a:tc>
                  <a:txBody>
                    <a:bodyPr/>
                    <a:lstStyle/>
                    <a:p>
                      <a:pPr algn="l" fontAlgn="ctr"/>
                      <a:r>
                        <a:rPr lang="ja-JP" altLang="en-US" sz="1000" u="none" strike="noStrike">
                          <a:solidFill>
                            <a:schemeClr val="tx1"/>
                          </a:solidFill>
                          <a:effectLst/>
                          <a:latin typeface="+mn-ea"/>
                          <a:ea typeface="+mn-ea"/>
                        </a:rPr>
                        <a:t>　</a:t>
                      </a:r>
                      <a:endParaRPr lang="ja-JP" altLang="en-US" sz="1000" b="0" i="0" u="none" strike="noStrike">
                        <a:solidFill>
                          <a:schemeClr val="tx1"/>
                        </a:solidFill>
                        <a:effectLst/>
                        <a:latin typeface="+mn-ea"/>
                        <a:ea typeface="+mn-ea"/>
                      </a:endParaRPr>
                    </a:p>
                  </a:txBody>
                  <a:tcPr marL="9525" marR="9525" marT="9525" marB="0" anchor="ctr"/>
                </a:tc>
                <a:tc>
                  <a:txBody>
                    <a:bodyPr/>
                    <a:lstStyle/>
                    <a:p>
                      <a:pPr algn="l" fontAlgn="ctr"/>
                      <a:r>
                        <a:rPr lang="ja-JP" altLang="en-US" sz="1000" u="none" strike="noStrike" dirty="0">
                          <a:solidFill>
                            <a:schemeClr val="tx1"/>
                          </a:solidFill>
                          <a:effectLst/>
                          <a:latin typeface="+mn-ea"/>
                          <a:ea typeface="+mn-ea"/>
                        </a:rPr>
                        <a:t>うち推進事業分</a:t>
                      </a:r>
                      <a:endParaRPr lang="ja-JP" altLang="en-US" sz="1000" b="0" i="0" u="none" strike="noStrike" dirty="0">
                        <a:solidFill>
                          <a:schemeClr val="tx1"/>
                        </a:solidFill>
                        <a:effectLst/>
                        <a:latin typeface="+mn-ea"/>
                        <a:ea typeface="+mn-ea"/>
                      </a:endParaRPr>
                    </a:p>
                  </a:txBody>
                  <a:tcPr marL="9525" marR="9525" marT="9525" marB="0" anchor="ctr"/>
                </a:tc>
                <a:tc>
                  <a:txBody>
                    <a:bodyPr/>
                    <a:lstStyle/>
                    <a:p>
                      <a:pPr algn="r" fontAlgn="ctr"/>
                      <a:r>
                        <a:rPr lang="en-US" altLang="ja-JP" sz="1000" b="0" i="0" u="none" strike="noStrike" dirty="0" smtClean="0">
                          <a:solidFill>
                            <a:schemeClr val="tx1"/>
                          </a:solidFill>
                          <a:effectLst/>
                          <a:latin typeface="+mn-ea"/>
                          <a:ea typeface="+mn-ea"/>
                        </a:rPr>
                        <a:t>57,645</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algn="r" fontAlgn="ctr"/>
                      <a:r>
                        <a:rPr lang="en-US" altLang="ja-JP" sz="1000" b="0" i="0" u="none" strike="noStrike" dirty="0" smtClean="0">
                          <a:solidFill>
                            <a:schemeClr val="tx1"/>
                          </a:solidFill>
                          <a:effectLst/>
                          <a:latin typeface="+mn-ea"/>
                          <a:ea typeface="+mn-ea"/>
                        </a:rPr>
                        <a:t>63,855</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marL="0" algn="r" defTabSz="1351593" rtl="0" eaLnBrk="1" fontAlgn="ctr" latinLnBrk="0" hangingPunct="1"/>
                      <a:r>
                        <a:rPr kumimoji="1" lang="en-US" altLang="ja-JP" sz="1000" kern="1200" dirty="0">
                          <a:solidFill>
                            <a:schemeClr val="tx1"/>
                          </a:solidFill>
                          <a:latin typeface="+mn-ea"/>
                          <a:ea typeface="+mn-ea"/>
                          <a:cs typeface="+mn-cs"/>
                        </a:rPr>
                        <a:t>56,371</a:t>
                      </a:r>
                    </a:p>
                  </a:txBody>
                  <a:tcPr marL="9525" marR="72000" marT="9525" marB="0" anchor="ctr"/>
                </a:tc>
                <a:extLst>
                  <a:ext uri="{0D108BD9-81ED-4DB2-BD59-A6C34878D82A}">
                    <a16:rowId xmlns:a16="http://schemas.microsoft.com/office/drawing/2014/main" val="1955987474"/>
                  </a:ext>
                </a:extLst>
              </a:tr>
              <a:tr h="190500">
                <a:tc>
                  <a:txBody>
                    <a:bodyPr/>
                    <a:lstStyle/>
                    <a:p>
                      <a:pPr algn="l" fontAlgn="ctr"/>
                      <a:r>
                        <a:rPr lang="ja-JP" altLang="en-US" sz="1000" u="none" strike="noStrike">
                          <a:solidFill>
                            <a:schemeClr val="tx1"/>
                          </a:solidFill>
                          <a:effectLst/>
                          <a:latin typeface="+mn-ea"/>
                          <a:ea typeface="+mn-ea"/>
                        </a:rPr>
                        <a:t>　</a:t>
                      </a:r>
                      <a:endParaRPr lang="ja-JP" altLang="en-US" sz="1000" b="0" i="0" u="none" strike="noStrike">
                        <a:solidFill>
                          <a:schemeClr val="tx1"/>
                        </a:solidFill>
                        <a:effectLst/>
                        <a:latin typeface="+mn-ea"/>
                        <a:ea typeface="+mn-ea"/>
                      </a:endParaRPr>
                    </a:p>
                  </a:txBody>
                  <a:tcPr marL="9525" marR="9525" marT="9525" marB="0" anchor="ctr"/>
                </a:tc>
                <a:tc>
                  <a:txBody>
                    <a:bodyPr/>
                    <a:lstStyle/>
                    <a:p>
                      <a:pPr algn="l" fontAlgn="ctr"/>
                      <a:r>
                        <a:rPr lang="ja-JP" altLang="en-US" sz="1000" u="none" strike="noStrike" dirty="0">
                          <a:solidFill>
                            <a:schemeClr val="tx1"/>
                          </a:solidFill>
                          <a:effectLst/>
                          <a:latin typeface="+mn-ea"/>
                          <a:ea typeface="+mn-ea"/>
                        </a:rPr>
                        <a:t>うち強化事業分</a:t>
                      </a:r>
                      <a:endParaRPr lang="ja-JP" altLang="en-US" sz="1000" b="0" i="0" u="none" strike="noStrike" dirty="0">
                        <a:solidFill>
                          <a:schemeClr val="tx1"/>
                        </a:solidFill>
                        <a:effectLst/>
                        <a:latin typeface="+mn-ea"/>
                        <a:ea typeface="+mn-ea"/>
                      </a:endParaRPr>
                    </a:p>
                  </a:txBody>
                  <a:tcPr marL="9525" marR="9525" marT="9525" marB="0" anchor="ctr"/>
                </a:tc>
                <a:tc>
                  <a:txBody>
                    <a:bodyPr/>
                    <a:lstStyle/>
                    <a:p>
                      <a:pPr algn="r" fontAlgn="ctr"/>
                      <a:r>
                        <a:rPr lang="en-US" altLang="ja-JP" sz="1000" b="0" i="0" u="none" strike="noStrike" dirty="0" smtClean="0">
                          <a:solidFill>
                            <a:schemeClr val="tx1"/>
                          </a:solidFill>
                          <a:effectLst/>
                          <a:latin typeface="+mn-ea"/>
                          <a:ea typeface="+mn-ea"/>
                        </a:rPr>
                        <a:t>3,973</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algn="r" fontAlgn="ctr"/>
                      <a:r>
                        <a:rPr lang="en-US" altLang="ja-JP" sz="1000" b="0" i="0" u="none" strike="noStrike" dirty="0" smtClean="0">
                          <a:solidFill>
                            <a:schemeClr val="tx1"/>
                          </a:solidFill>
                          <a:effectLst/>
                          <a:latin typeface="+mn-ea"/>
                          <a:ea typeface="+mn-ea"/>
                        </a:rPr>
                        <a:t>2,763</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marL="0" algn="r" defTabSz="1351593" rtl="0" eaLnBrk="1" fontAlgn="ctr" latinLnBrk="0" hangingPunct="1"/>
                      <a:r>
                        <a:rPr kumimoji="1" lang="en-US" altLang="ja-JP" sz="1000" kern="1200" dirty="0">
                          <a:solidFill>
                            <a:schemeClr val="tx1"/>
                          </a:solidFill>
                          <a:latin typeface="+mn-ea"/>
                          <a:ea typeface="+mn-ea"/>
                          <a:cs typeface="+mn-cs"/>
                        </a:rPr>
                        <a:t>1,467</a:t>
                      </a:r>
                    </a:p>
                  </a:txBody>
                  <a:tcPr marL="9525" marR="72000" marT="9525" marB="0" anchor="ctr"/>
                </a:tc>
                <a:extLst>
                  <a:ext uri="{0D108BD9-81ED-4DB2-BD59-A6C34878D82A}">
                    <a16:rowId xmlns:a16="http://schemas.microsoft.com/office/drawing/2014/main" val="3370915144"/>
                  </a:ext>
                </a:extLst>
              </a:tr>
              <a:tr h="190500">
                <a:tc gridSpan="2">
                  <a:txBody>
                    <a:bodyPr/>
                    <a:lstStyle/>
                    <a:p>
                      <a:pPr algn="l" fontAlgn="ctr"/>
                      <a:r>
                        <a:rPr lang="ja-JP" altLang="en-US" sz="1000" u="none" strike="noStrike" dirty="0">
                          <a:solidFill>
                            <a:schemeClr val="tx1"/>
                          </a:solidFill>
                          <a:effectLst/>
                          <a:latin typeface="+mn-ea"/>
                          <a:ea typeface="+mn-ea"/>
                        </a:rPr>
                        <a:t>市町村</a:t>
                      </a:r>
                      <a:endParaRPr lang="ja-JP" altLang="en-US" sz="1000" b="0" i="0" u="none" strike="noStrike" dirty="0">
                        <a:solidFill>
                          <a:schemeClr val="tx1"/>
                        </a:solidFill>
                        <a:effectLst/>
                        <a:latin typeface="+mn-ea"/>
                        <a:ea typeface="+mn-ea"/>
                      </a:endParaRPr>
                    </a:p>
                  </a:txBody>
                  <a:tcPr marL="9525" marR="9525" marT="9525" marB="0" anchor="ctr"/>
                </a:tc>
                <a:tc hMerge="1">
                  <a:txBody>
                    <a:bodyPr/>
                    <a:lstStyle/>
                    <a:p>
                      <a:endParaRPr kumimoji="1" lang="ja-JP" altLang="en-US"/>
                    </a:p>
                  </a:txBody>
                  <a:tcPr/>
                </a:tc>
                <a:tc>
                  <a:txBody>
                    <a:bodyPr/>
                    <a:lstStyle/>
                    <a:p>
                      <a:pPr algn="r" fontAlgn="ctr"/>
                      <a:r>
                        <a:rPr lang="en-US" altLang="ja-JP" sz="1000" b="0" i="0" u="none" strike="noStrike" dirty="0" smtClean="0">
                          <a:solidFill>
                            <a:schemeClr val="tx1"/>
                          </a:solidFill>
                          <a:effectLst/>
                          <a:latin typeface="+mn-ea"/>
                          <a:ea typeface="+mn-ea"/>
                        </a:rPr>
                        <a:t>81,980</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algn="r" fontAlgn="ctr"/>
                      <a:r>
                        <a:rPr lang="en-US" altLang="ja-JP" sz="1000" b="0" i="0" u="none" strike="noStrike" dirty="0" smtClean="0">
                          <a:solidFill>
                            <a:schemeClr val="tx1"/>
                          </a:solidFill>
                          <a:effectLst/>
                          <a:latin typeface="+mn-ea"/>
                          <a:ea typeface="+mn-ea"/>
                        </a:rPr>
                        <a:t>83,998</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marL="0" algn="r" defTabSz="1351593" rtl="0" eaLnBrk="1" fontAlgn="ctr" latinLnBrk="0" hangingPunct="1"/>
                      <a:r>
                        <a:rPr kumimoji="1" lang="en-US" altLang="ja-JP" sz="1000" kern="1200" dirty="0">
                          <a:solidFill>
                            <a:schemeClr val="tx1"/>
                          </a:solidFill>
                          <a:latin typeface="+mn-ea"/>
                          <a:ea typeface="+mn-ea"/>
                          <a:cs typeface="+mn-cs"/>
                        </a:rPr>
                        <a:t>96,037</a:t>
                      </a:r>
                    </a:p>
                  </a:txBody>
                  <a:tcPr marL="9525" marR="72000" marT="9525" marB="0" anchor="ctr"/>
                </a:tc>
                <a:extLst>
                  <a:ext uri="{0D108BD9-81ED-4DB2-BD59-A6C34878D82A}">
                    <a16:rowId xmlns:a16="http://schemas.microsoft.com/office/drawing/2014/main" val="75610961"/>
                  </a:ext>
                </a:extLst>
              </a:tr>
              <a:tr h="190500">
                <a:tc>
                  <a:txBody>
                    <a:bodyPr/>
                    <a:lstStyle/>
                    <a:p>
                      <a:pPr algn="l" fontAlgn="ctr"/>
                      <a:r>
                        <a:rPr lang="ja-JP" altLang="en-US" sz="1000" u="none" strike="noStrike">
                          <a:solidFill>
                            <a:schemeClr val="tx1"/>
                          </a:solidFill>
                          <a:effectLst/>
                          <a:latin typeface="+mn-ea"/>
                          <a:ea typeface="+mn-ea"/>
                        </a:rPr>
                        <a:t>　</a:t>
                      </a:r>
                      <a:endParaRPr lang="ja-JP" altLang="en-US" sz="1000" b="0" i="0" u="none" strike="noStrike">
                        <a:solidFill>
                          <a:schemeClr val="tx1"/>
                        </a:solidFill>
                        <a:effectLst/>
                        <a:latin typeface="+mn-ea"/>
                        <a:ea typeface="+mn-ea"/>
                      </a:endParaRPr>
                    </a:p>
                  </a:txBody>
                  <a:tcPr marL="9525" marR="9525" marT="9525" marB="0" anchor="ctr"/>
                </a:tc>
                <a:tc>
                  <a:txBody>
                    <a:bodyPr/>
                    <a:lstStyle/>
                    <a:p>
                      <a:pPr algn="l" fontAlgn="ctr"/>
                      <a:r>
                        <a:rPr lang="ja-JP" altLang="en-US" sz="1000" u="none" strike="noStrike" dirty="0">
                          <a:solidFill>
                            <a:schemeClr val="tx1"/>
                          </a:solidFill>
                          <a:effectLst/>
                          <a:latin typeface="+mn-ea"/>
                          <a:ea typeface="+mn-ea"/>
                        </a:rPr>
                        <a:t>うち推進事業分</a:t>
                      </a:r>
                      <a:endParaRPr lang="ja-JP" altLang="en-US" sz="1000" b="0" i="0" u="none" strike="noStrike" dirty="0">
                        <a:solidFill>
                          <a:schemeClr val="tx1"/>
                        </a:solidFill>
                        <a:effectLst/>
                        <a:latin typeface="+mn-ea"/>
                        <a:ea typeface="+mn-ea"/>
                      </a:endParaRPr>
                    </a:p>
                  </a:txBody>
                  <a:tcPr marL="9525" marR="9525" marT="9525" marB="0" anchor="ctr"/>
                </a:tc>
                <a:tc>
                  <a:txBody>
                    <a:bodyPr/>
                    <a:lstStyle/>
                    <a:p>
                      <a:pPr algn="r" fontAlgn="ctr"/>
                      <a:r>
                        <a:rPr lang="en-US" altLang="ja-JP" sz="1000" b="0" i="0" u="none" strike="noStrike" dirty="0" smtClean="0">
                          <a:solidFill>
                            <a:schemeClr val="tx1"/>
                          </a:solidFill>
                          <a:effectLst/>
                          <a:latin typeface="+mn-ea"/>
                          <a:ea typeface="+mn-ea"/>
                        </a:rPr>
                        <a:t>80,086</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algn="r" fontAlgn="ctr"/>
                      <a:r>
                        <a:rPr lang="en-US" altLang="ja-JP" sz="1000" b="0" i="0" u="none" strike="noStrike" dirty="0" smtClean="0">
                          <a:solidFill>
                            <a:schemeClr val="tx1"/>
                          </a:solidFill>
                          <a:effectLst/>
                          <a:latin typeface="+mn-ea"/>
                          <a:ea typeface="+mn-ea"/>
                        </a:rPr>
                        <a:t>81,574</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marL="0" algn="r" defTabSz="1351593" rtl="0" eaLnBrk="1" fontAlgn="ctr" latinLnBrk="0" hangingPunct="1"/>
                      <a:r>
                        <a:rPr kumimoji="1" lang="en-US" altLang="ja-JP" sz="1000" kern="1200" dirty="0">
                          <a:solidFill>
                            <a:schemeClr val="tx1"/>
                          </a:solidFill>
                          <a:latin typeface="+mn-ea"/>
                          <a:ea typeface="+mn-ea"/>
                          <a:cs typeface="+mn-cs"/>
                        </a:rPr>
                        <a:t>91,942</a:t>
                      </a:r>
                    </a:p>
                  </a:txBody>
                  <a:tcPr marL="9525" marR="72000" marT="9525" marB="0" anchor="ctr"/>
                </a:tc>
                <a:extLst>
                  <a:ext uri="{0D108BD9-81ED-4DB2-BD59-A6C34878D82A}">
                    <a16:rowId xmlns:a16="http://schemas.microsoft.com/office/drawing/2014/main" val="1128829738"/>
                  </a:ext>
                </a:extLst>
              </a:tr>
              <a:tr h="190500">
                <a:tc>
                  <a:txBody>
                    <a:bodyPr/>
                    <a:lstStyle/>
                    <a:p>
                      <a:pPr algn="l" fontAlgn="ctr"/>
                      <a:r>
                        <a:rPr lang="ja-JP" altLang="en-US" sz="1000" u="none" strike="noStrike">
                          <a:solidFill>
                            <a:schemeClr val="tx1"/>
                          </a:solidFill>
                          <a:effectLst/>
                          <a:latin typeface="+mn-ea"/>
                          <a:ea typeface="+mn-ea"/>
                        </a:rPr>
                        <a:t>　</a:t>
                      </a:r>
                      <a:endParaRPr lang="ja-JP" altLang="en-US" sz="1000" b="0" i="0" u="none" strike="noStrike">
                        <a:solidFill>
                          <a:schemeClr val="tx1"/>
                        </a:solidFill>
                        <a:effectLst/>
                        <a:latin typeface="+mn-ea"/>
                        <a:ea typeface="+mn-ea"/>
                      </a:endParaRPr>
                    </a:p>
                  </a:txBody>
                  <a:tcPr marL="9525" marR="9525" marT="9525" marB="0" anchor="ctr"/>
                </a:tc>
                <a:tc>
                  <a:txBody>
                    <a:bodyPr/>
                    <a:lstStyle/>
                    <a:p>
                      <a:pPr algn="l" fontAlgn="ctr"/>
                      <a:r>
                        <a:rPr lang="ja-JP" altLang="en-US" sz="1000" u="none" strike="noStrike" dirty="0">
                          <a:solidFill>
                            <a:schemeClr val="tx1"/>
                          </a:solidFill>
                          <a:effectLst/>
                          <a:latin typeface="+mn-ea"/>
                          <a:ea typeface="+mn-ea"/>
                        </a:rPr>
                        <a:t>うち強化事業分</a:t>
                      </a:r>
                      <a:endParaRPr lang="ja-JP" altLang="en-US" sz="1000" b="0" i="0" u="none" strike="noStrike" dirty="0">
                        <a:solidFill>
                          <a:schemeClr val="tx1"/>
                        </a:solidFill>
                        <a:effectLst/>
                        <a:latin typeface="+mn-ea"/>
                        <a:ea typeface="+mn-ea"/>
                      </a:endParaRPr>
                    </a:p>
                  </a:txBody>
                  <a:tcPr marL="9525" marR="9525" marT="9525" marB="0" anchor="ctr"/>
                </a:tc>
                <a:tc>
                  <a:txBody>
                    <a:bodyPr/>
                    <a:lstStyle/>
                    <a:p>
                      <a:pPr algn="r" fontAlgn="ctr"/>
                      <a:r>
                        <a:rPr lang="en-US" altLang="ja-JP" sz="1000" b="0" i="0" u="none" strike="noStrike" dirty="0" smtClean="0">
                          <a:solidFill>
                            <a:schemeClr val="tx1"/>
                          </a:solidFill>
                          <a:effectLst/>
                          <a:latin typeface="+mn-ea"/>
                          <a:ea typeface="+mn-ea"/>
                        </a:rPr>
                        <a:t>1,894</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algn="r" fontAlgn="ctr"/>
                      <a:r>
                        <a:rPr lang="en-US" altLang="ja-JP" sz="1000" b="0" i="0" u="none" strike="noStrike" dirty="0" smtClean="0">
                          <a:solidFill>
                            <a:schemeClr val="tx1"/>
                          </a:solidFill>
                          <a:effectLst/>
                          <a:latin typeface="+mn-ea"/>
                          <a:ea typeface="+mn-ea"/>
                        </a:rPr>
                        <a:t>2,424</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marL="0" algn="r" defTabSz="1351593" rtl="0" eaLnBrk="1" fontAlgn="ctr" latinLnBrk="0" hangingPunct="1"/>
                      <a:r>
                        <a:rPr kumimoji="1" lang="en-US" altLang="ja-JP" sz="1000" kern="1200" dirty="0">
                          <a:solidFill>
                            <a:schemeClr val="tx1"/>
                          </a:solidFill>
                          <a:latin typeface="+mn-ea"/>
                          <a:ea typeface="+mn-ea"/>
                          <a:cs typeface="+mn-cs"/>
                        </a:rPr>
                        <a:t>4,095</a:t>
                      </a:r>
                    </a:p>
                  </a:txBody>
                  <a:tcPr marL="9525" marR="72000" marT="9525" marB="0" anchor="ctr"/>
                </a:tc>
                <a:extLst>
                  <a:ext uri="{0D108BD9-81ED-4DB2-BD59-A6C34878D82A}">
                    <a16:rowId xmlns:a16="http://schemas.microsoft.com/office/drawing/2014/main" val="3961627649"/>
                  </a:ext>
                </a:extLst>
              </a:tr>
              <a:tr h="190500">
                <a:tc gridSpan="2">
                  <a:txBody>
                    <a:bodyPr/>
                    <a:lstStyle/>
                    <a:p>
                      <a:pPr algn="ctr" fontAlgn="ctr"/>
                      <a:r>
                        <a:rPr lang="ja-JP" altLang="en-US" sz="1000" u="none" strike="noStrike" dirty="0">
                          <a:solidFill>
                            <a:schemeClr val="tx1"/>
                          </a:solidFill>
                          <a:effectLst/>
                          <a:latin typeface="+mn-ea"/>
                          <a:ea typeface="+mn-ea"/>
                        </a:rPr>
                        <a:t>合計</a:t>
                      </a:r>
                      <a:endParaRPr lang="ja-JP" altLang="en-US" sz="1000" b="0" i="0" u="none" strike="noStrike" dirty="0">
                        <a:solidFill>
                          <a:schemeClr val="tx1"/>
                        </a:solidFill>
                        <a:effectLst/>
                        <a:latin typeface="+mn-ea"/>
                        <a:ea typeface="+mn-ea"/>
                      </a:endParaRPr>
                    </a:p>
                  </a:txBody>
                  <a:tcPr marL="9525" marR="9525" marT="9525" marB="0" anchor="ctr"/>
                </a:tc>
                <a:tc hMerge="1">
                  <a:txBody>
                    <a:bodyPr/>
                    <a:lstStyle/>
                    <a:p>
                      <a:endParaRPr kumimoji="1" lang="ja-JP" altLang="en-US"/>
                    </a:p>
                  </a:txBody>
                  <a:tcPr/>
                </a:tc>
                <a:tc>
                  <a:txBody>
                    <a:bodyPr/>
                    <a:lstStyle/>
                    <a:p>
                      <a:pPr algn="r" fontAlgn="ctr"/>
                      <a:r>
                        <a:rPr lang="en-US" altLang="ja-JP" sz="1000" b="0" i="0" u="none" strike="noStrike" dirty="0" smtClean="0">
                          <a:solidFill>
                            <a:schemeClr val="tx1"/>
                          </a:solidFill>
                          <a:effectLst/>
                          <a:latin typeface="+mn-ea"/>
                          <a:ea typeface="+mn-ea"/>
                        </a:rPr>
                        <a:t>143,598</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algn="r" fontAlgn="ctr"/>
                      <a:r>
                        <a:rPr lang="en-US" altLang="ja-JP" sz="1000" b="0" i="0" u="none" strike="noStrike" dirty="0" smtClean="0">
                          <a:solidFill>
                            <a:schemeClr val="tx1"/>
                          </a:solidFill>
                          <a:effectLst/>
                          <a:latin typeface="+mn-ea"/>
                          <a:ea typeface="+mn-ea"/>
                        </a:rPr>
                        <a:t>150,616</a:t>
                      </a:r>
                      <a:endParaRPr lang="ja-JP" altLang="en-US" sz="1000" b="0" i="0" u="none" strike="noStrike" dirty="0">
                        <a:solidFill>
                          <a:schemeClr val="tx1"/>
                        </a:solidFill>
                        <a:effectLst/>
                        <a:latin typeface="+mn-ea"/>
                        <a:ea typeface="+mn-ea"/>
                      </a:endParaRPr>
                    </a:p>
                  </a:txBody>
                  <a:tcPr marL="9525" marR="72000" marT="9525" marB="0" anchor="ctr"/>
                </a:tc>
                <a:tc>
                  <a:txBody>
                    <a:bodyPr/>
                    <a:lstStyle/>
                    <a:p>
                      <a:pPr marL="0" algn="r" defTabSz="1351593" rtl="0" eaLnBrk="1" fontAlgn="ctr" latinLnBrk="0" hangingPunct="1"/>
                      <a:r>
                        <a:rPr kumimoji="1" lang="en-US" altLang="ja-JP" sz="1000" kern="1200" dirty="0">
                          <a:solidFill>
                            <a:schemeClr val="tx1"/>
                          </a:solidFill>
                          <a:latin typeface="+mn-ea"/>
                          <a:ea typeface="+mn-ea"/>
                          <a:cs typeface="+mn-cs"/>
                        </a:rPr>
                        <a:t>153,875</a:t>
                      </a:r>
                    </a:p>
                  </a:txBody>
                  <a:tcPr marL="9525" marR="72000" marT="9525" marB="0" anchor="ctr"/>
                </a:tc>
                <a:extLst>
                  <a:ext uri="{0D108BD9-81ED-4DB2-BD59-A6C34878D82A}">
                    <a16:rowId xmlns:a16="http://schemas.microsoft.com/office/drawing/2014/main" val="3054819055"/>
                  </a:ext>
                </a:extLst>
              </a:tr>
            </a:tbl>
          </a:graphicData>
        </a:graphic>
      </p:graphicFrame>
      <p:sp>
        <p:nvSpPr>
          <p:cNvPr id="34" name="テキスト ボックス 33"/>
          <p:cNvSpPr txBox="1"/>
          <p:nvPr/>
        </p:nvSpPr>
        <p:spPr>
          <a:xfrm>
            <a:off x="328036" y="4901580"/>
            <a:ext cx="4223395" cy="261610"/>
          </a:xfrm>
          <a:prstGeom prst="rect">
            <a:avLst/>
          </a:prstGeom>
          <a:noFill/>
        </p:spPr>
        <p:txBody>
          <a:bodyPr wrap="square" rtlCol="0">
            <a:spAutoFit/>
          </a:bodyPr>
          <a:lstStyle/>
          <a:p>
            <a:r>
              <a:rPr lang="ja-JP" altLang="en-US" sz="1100" dirty="0" smtClean="0">
                <a:latin typeface="+mn-ea"/>
              </a:rPr>
              <a:t>２</a:t>
            </a:r>
            <a:r>
              <a:rPr kumimoji="1" lang="ja-JP" altLang="en-US" sz="1100" dirty="0" smtClean="0">
                <a:latin typeface="+mn-ea"/>
              </a:rPr>
              <a:t>．地方消費者行政強化交付金実績の推移</a:t>
            </a:r>
            <a:endParaRPr kumimoji="1" lang="ja-JP" altLang="en-US" sz="1100" dirty="0">
              <a:latin typeface="+mn-ea"/>
            </a:endParaRPr>
          </a:p>
        </p:txBody>
      </p:sp>
      <p:sp>
        <p:nvSpPr>
          <p:cNvPr id="36" name="テキスト ボックス 35"/>
          <p:cNvSpPr txBox="1"/>
          <p:nvPr/>
        </p:nvSpPr>
        <p:spPr>
          <a:xfrm>
            <a:off x="4453090" y="4930498"/>
            <a:ext cx="1035075" cy="259114"/>
          </a:xfrm>
          <a:prstGeom prst="rect">
            <a:avLst/>
          </a:prstGeom>
          <a:noFill/>
        </p:spPr>
        <p:txBody>
          <a:bodyPr wrap="square" rtlCol="0">
            <a:spAutoFit/>
          </a:bodyPr>
          <a:lstStyle/>
          <a:p>
            <a:r>
              <a:rPr lang="ja-JP" altLang="en-US" sz="1050" dirty="0"/>
              <a:t>（</a:t>
            </a:r>
            <a:r>
              <a:rPr kumimoji="1" lang="ja-JP" altLang="en-US" sz="1050" dirty="0"/>
              <a:t>単位：千円）</a:t>
            </a:r>
          </a:p>
        </p:txBody>
      </p:sp>
      <p:sp>
        <p:nvSpPr>
          <p:cNvPr id="37" name="正方形/長方形 36"/>
          <p:cNvSpPr/>
          <p:nvPr/>
        </p:nvSpPr>
        <p:spPr>
          <a:xfrm>
            <a:off x="6769281" y="1084534"/>
            <a:ext cx="6768000" cy="6350075"/>
          </a:xfrm>
          <a:prstGeom prst="rect">
            <a:avLst/>
          </a:prstGeom>
          <a:ln w="6350">
            <a:noFill/>
          </a:ln>
        </p:spPr>
        <p:txBody>
          <a:bodyPr wrap="square" lIns="0" tIns="63997" rIns="0" bIns="63997" rtlCol="0" anchor="t">
            <a:noAutofit/>
          </a:bodyPr>
          <a:lstStyle/>
          <a:p>
            <a:r>
              <a:rPr lang="ja-JP" altLang="en-US" sz="1050" b="1" u="sng" dirty="0" smtClean="0">
                <a:latin typeface="+mn-ea"/>
                <a:cs typeface="Meiryo UI" pitchFamily="50" charset="-128"/>
              </a:rPr>
              <a:t>１）大学生期</a:t>
            </a:r>
            <a:r>
              <a:rPr lang="ja-JP" altLang="en-US" sz="1050" b="1" u="sng" dirty="0">
                <a:latin typeface="+mn-ea"/>
                <a:cs typeface="Meiryo UI" pitchFamily="50" charset="-128"/>
              </a:rPr>
              <a:t>における消費者教育推進</a:t>
            </a:r>
            <a:r>
              <a:rPr lang="ja-JP" altLang="en-US" sz="1050" b="1" u="sng" dirty="0" smtClean="0">
                <a:latin typeface="+mn-ea"/>
                <a:cs typeface="Meiryo UI" pitchFamily="50" charset="-128"/>
              </a:rPr>
              <a:t>事業</a:t>
            </a:r>
            <a:endParaRPr lang="en-US" altLang="ja-JP" sz="1050" b="1" u="sng" dirty="0" smtClean="0">
              <a:latin typeface="+mn-ea"/>
              <a:cs typeface="Meiryo UI" pitchFamily="50" charset="-128"/>
            </a:endParaRPr>
          </a:p>
          <a:p>
            <a:r>
              <a:rPr lang="ja-JP" altLang="en-US" sz="1050" dirty="0" smtClean="0">
                <a:latin typeface="+mn-ea"/>
                <a:cs typeface="Meiryo UI" pitchFamily="50" charset="-128"/>
              </a:rPr>
              <a:t>　・</a:t>
            </a:r>
            <a:r>
              <a:rPr lang="ja-JP" altLang="en-US" sz="1050" dirty="0">
                <a:latin typeface="+mn-ea"/>
                <a:cs typeface="Meiryo UI" pitchFamily="50" charset="-128"/>
              </a:rPr>
              <a:t>同世代や年下の若者等に対する消費者教育の担い手となる大学生の「消費者教育学生リーダー</a:t>
            </a:r>
            <a:r>
              <a:rPr lang="ja-JP" altLang="en-US" sz="1050" dirty="0" smtClean="0">
                <a:latin typeface="+mn-ea"/>
                <a:cs typeface="Meiryo UI" pitchFamily="50" charset="-128"/>
              </a:rPr>
              <a:t>」を育成</a:t>
            </a:r>
            <a:endParaRPr lang="en-US" altLang="ja-JP" sz="1050" dirty="0">
              <a:latin typeface="+mn-ea"/>
              <a:cs typeface="Meiryo UI" pitchFamily="50" charset="-128"/>
            </a:endParaRPr>
          </a:p>
          <a:p>
            <a:r>
              <a:rPr lang="ja-JP" altLang="en-US" sz="1050" dirty="0" smtClean="0">
                <a:latin typeface="+mn-ea"/>
                <a:cs typeface="Meiryo UI" pitchFamily="50" charset="-128"/>
              </a:rPr>
              <a:t>　　養成講座を</a:t>
            </a:r>
            <a:r>
              <a:rPr lang="en-US" altLang="ja-JP" sz="1050" dirty="0" smtClean="0">
                <a:latin typeface="+mn-ea"/>
                <a:cs typeface="Meiryo UI" pitchFamily="50" charset="-128"/>
              </a:rPr>
              <a:t>10</a:t>
            </a:r>
            <a:r>
              <a:rPr lang="ja-JP" altLang="en-US" sz="1050" dirty="0" smtClean="0">
                <a:latin typeface="+mn-ea"/>
                <a:cs typeface="Meiryo UI" pitchFamily="50" charset="-128"/>
              </a:rPr>
              <a:t>月から</a:t>
            </a:r>
            <a:r>
              <a:rPr lang="en-US" altLang="ja-JP" sz="1050" dirty="0" smtClean="0">
                <a:latin typeface="+mn-ea"/>
                <a:cs typeface="Meiryo UI" pitchFamily="50" charset="-128"/>
              </a:rPr>
              <a:t>12</a:t>
            </a:r>
            <a:r>
              <a:rPr lang="ja-JP" altLang="en-US" sz="1050" dirty="0" smtClean="0">
                <a:latin typeface="+mn-ea"/>
                <a:cs typeface="Meiryo UI" pitchFamily="50" charset="-128"/>
              </a:rPr>
              <a:t>月頃まで開講予定（</a:t>
            </a:r>
            <a:r>
              <a:rPr lang="en-US" altLang="ja-JP" sz="1050" dirty="0" smtClean="0">
                <a:latin typeface="+mn-ea"/>
                <a:cs typeface="Meiryo UI" pitchFamily="50" charset="-128"/>
              </a:rPr>
              <a:t>R</a:t>
            </a:r>
            <a:r>
              <a:rPr lang="ja-JP" altLang="en-US" sz="1050" dirty="0" smtClean="0">
                <a:latin typeface="+mn-ea"/>
                <a:cs typeface="Meiryo UI" pitchFamily="50" charset="-128"/>
              </a:rPr>
              <a:t>４年度リーダー認定者数：</a:t>
            </a:r>
            <a:r>
              <a:rPr lang="ja-JP" altLang="en-US" sz="1050" dirty="0">
                <a:latin typeface="+mn-ea"/>
                <a:cs typeface="Meiryo UI" pitchFamily="50" charset="-128"/>
              </a:rPr>
              <a:t>２１</a:t>
            </a:r>
            <a:r>
              <a:rPr lang="ja-JP" altLang="en-US" sz="1050" dirty="0" smtClean="0">
                <a:latin typeface="+mn-ea"/>
                <a:cs typeface="Meiryo UI" pitchFamily="50" charset="-128"/>
              </a:rPr>
              <a:t>名</a:t>
            </a:r>
            <a:r>
              <a:rPr lang="ja-JP" altLang="en-US" sz="1050" dirty="0">
                <a:latin typeface="+mn-ea"/>
                <a:cs typeface="Meiryo UI" pitchFamily="50" charset="-128"/>
              </a:rPr>
              <a:t>）</a:t>
            </a:r>
          </a:p>
          <a:p>
            <a:pPr>
              <a:spcBef>
                <a:spcPts val="300"/>
              </a:spcBef>
            </a:pPr>
            <a:r>
              <a:rPr lang="ja-JP" altLang="en-US" sz="1050" b="1" u="sng" dirty="0" smtClean="0">
                <a:latin typeface="+mn-ea"/>
                <a:cs typeface="Meiryo UI" pitchFamily="50" charset="-128"/>
              </a:rPr>
              <a:t>２）消費者</a:t>
            </a:r>
            <a:r>
              <a:rPr lang="ja-JP" altLang="en-US" sz="1050" b="1" u="sng" dirty="0">
                <a:latin typeface="+mn-ea"/>
                <a:cs typeface="Meiryo UI" pitchFamily="50" charset="-128"/>
              </a:rPr>
              <a:t>教育コーディネーターの育成・</a:t>
            </a:r>
            <a:r>
              <a:rPr lang="ja-JP" altLang="en-US" sz="1050" b="1" u="sng" dirty="0" smtClean="0">
                <a:latin typeface="+mn-ea"/>
                <a:cs typeface="Meiryo UI" pitchFamily="50" charset="-128"/>
              </a:rPr>
              <a:t>活用</a:t>
            </a:r>
            <a:endParaRPr lang="en-US" altLang="ja-JP" sz="1050" b="1" u="sng" dirty="0" smtClean="0">
              <a:latin typeface="+mn-ea"/>
              <a:cs typeface="Meiryo UI" pitchFamily="50" charset="-128"/>
            </a:endParaRPr>
          </a:p>
          <a:p>
            <a:r>
              <a:rPr lang="ja-JP" altLang="en-US" sz="1050" dirty="0" smtClean="0">
                <a:latin typeface="+mn-ea"/>
                <a:cs typeface="Meiryo UI" pitchFamily="50" charset="-128"/>
              </a:rPr>
              <a:t>　・消費者教育コーディネーターの活用を図るため、広報チラシを作成し、校長会等で広く周知</a:t>
            </a:r>
            <a:endParaRPr lang="en-US" altLang="ja-JP" sz="1050" dirty="0" smtClean="0">
              <a:latin typeface="+mn-ea"/>
              <a:cs typeface="Meiryo UI" pitchFamily="50" charset="-128"/>
            </a:endParaRPr>
          </a:p>
          <a:p>
            <a:r>
              <a:rPr lang="ja-JP" altLang="en-US" sz="1050" dirty="0" smtClean="0">
                <a:latin typeface="+mn-ea"/>
                <a:cs typeface="Meiryo UI" pitchFamily="50" charset="-128"/>
              </a:rPr>
              <a:t>　・教育庁と連携し、講師派遣事業を実施する多様な団体との情報交換会を実施予定</a:t>
            </a:r>
            <a:endParaRPr lang="en-US" altLang="ja-JP" sz="1050" dirty="0" smtClean="0">
              <a:latin typeface="+mn-ea"/>
              <a:cs typeface="Meiryo UI" pitchFamily="50" charset="-128"/>
            </a:endParaRPr>
          </a:p>
          <a:p>
            <a:pPr>
              <a:spcBef>
                <a:spcPts val="300"/>
              </a:spcBef>
            </a:pPr>
            <a:r>
              <a:rPr lang="ja-JP" altLang="en-US" sz="1050" b="1" u="sng" dirty="0" smtClean="0">
                <a:latin typeface="+mn-ea"/>
              </a:rPr>
              <a:t>３）消費者</a:t>
            </a:r>
            <a:r>
              <a:rPr lang="ja-JP" altLang="en-US" sz="1050" b="1" u="sng" dirty="0">
                <a:latin typeface="+mn-ea"/>
              </a:rPr>
              <a:t>教育教材活用推進</a:t>
            </a:r>
            <a:r>
              <a:rPr lang="ja-JP" altLang="en-US" sz="1050" b="1" u="sng" dirty="0" smtClean="0">
                <a:latin typeface="+mn-ea"/>
              </a:rPr>
              <a:t>事業</a:t>
            </a:r>
            <a:endParaRPr lang="en-US" altLang="ja-JP" sz="1050" b="1" u="sng" dirty="0" smtClean="0">
              <a:latin typeface="+mn-ea"/>
            </a:endParaRPr>
          </a:p>
          <a:p>
            <a:r>
              <a:rPr lang="ja-JP" altLang="en-US" sz="1050" dirty="0" smtClean="0">
                <a:latin typeface="+mn-ea"/>
                <a:cs typeface="Meiryo UI" pitchFamily="50" charset="-128"/>
              </a:rPr>
              <a:t>　・</a:t>
            </a:r>
            <a:r>
              <a:rPr lang="ja-JP" altLang="en-US" sz="1050" dirty="0">
                <a:latin typeface="+mn-ea"/>
                <a:cs typeface="Meiryo UI" pitchFamily="50" charset="-128"/>
              </a:rPr>
              <a:t>外部講師を派遣し、高校生向け消費者教育教材「めざそう！消費者市民」等を活用した教職員向け研修</a:t>
            </a:r>
            <a:r>
              <a:rPr lang="ja-JP" altLang="en-US" sz="1050" dirty="0" smtClean="0">
                <a:latin typeface="+mn-ea"/>
                <a:cs typeface="Meiryo UI" pitchFamily="50" charset="-128"/>
              </a:rPr>
              <a:t>や</a:t>
            </a:r>
            <a:endParaRPr lang="en-US" altLang="ja-JP" sz="1050" dirty="0" smtClean="0">
              <a:latin typeface="+mn-ea"/>
              <a:cs typeface="Meiryo UI" pitchFamily="50" charset="-128"/>
            </a:endParaRPr>
          </a:p>
          <a:p>
            <a:r>
              <a:rPr lang="ja-JP" altLang="en-US" sz="1050" dirty="0">
                <a:latin typeface="+mn-ea"/>
                <a:cs typeface="Meiryo UI" pitchFamily="50" charset="-128"/>
              </a:rPr>
              <a:t>　</a:t>
            </a:r>
            <a:r>
              <a:rPr lang="ja-JP" altLang="en-US" sz="1050" dirty="0" smtClean="0">
                <a:latin typeface="+mn-ea"/>
                <a:cs typeface="Meiryo UI" pitchFamily="50" charset="-128"/>
              </a:rPr>
              <a:t>　生徒、児童</a:t>
            </a:r>
            <a:r>
              <a:rPr lang="ja-JP" altLang="en-US" sz="1050" dirty="0">
                <a:latin typeface="+mn-ea"/>
                <a:cs typeface="Meiryo UI" pitchFamily="50" charset="-128"/>
              </a:rPr>
              <a:t>、保護者向け消費者教育講座を実施（</a:t>
            </a:r>
            <a:r>
              <a:rPr lang="en-US" altLang="ja-JP" sz="1050" dirty="0">
                <a:latin typeface="+mn-ea"/>
                <a:cs typeface="Meiryo UI" pitchFamily="50" charset="-128"/>
              </a:rPr>
              <a:t>R</a:t>
            </a:r>
            <a:r>
              <a:rPr lang="ja-JP" altLang="en-US" sz="1050" dirty="0" smtClean="0">
                <a:latin typeface="+mn-ea"/>
                <a:cs typeface="Meiryo UI" pitchFamily="50" charset="-128"/>
              </a:rPr>
              <a:t>５年８月時点：</a:t>
            </a:r>
            <a:r>
              <a:rPr lang="en-US" altLang="ja-JP" sz="1050" dirty="0">
                <a:latin typeface="+mn-ea"/>
                <a:cs typeface="Meiryo UI" pitchFamily="50" charset="-128"/>
              </a:rPr>
              <a:t>26</a:t>
            </a:r>
            <a:r>
              <a:rPr lang="ja-JP" altLang="en-US" sz="1050" dirty="0" smtClean="0">
                <a:latin typeface="+mn-ea"/>
                <a:cs typeface="Meiryo UI" pitchFamily="50" charset="-128"/>
              </a:rPr>
              <a:t>回</a:t>
            </a:r>
            <a:r>
              <a:rPr lang="ja-JP" altLang="en-US" sz="1050" dirty="0">
                <a:latin typeface="+mn-ea"/>
                <a:cs typeface="Meiryo UI" pitchFamily="50" charset="-128"/>
              </a:rPr>
              <a:t>実施）</a:t>
            </a:r>
            <a:endParaRPr lang="en-US" altLang="ja-JP" sz="1050" dirty="0">
              <a:latin typeface="+mn-ea"/>
              <a:cs typeface="Meiryo UI" pitchFamily="50" charset="-128"/>
            </a:endParaRPr>
          </a:p>
          <a:p>
            <a:r>
              <a:rPr lang="ja-JP" altLang="en-US" sz="1050" dirty="0" smtClean="0">
                <a:latin typeface="+mn-ea"/>
                <a:cs typeface="Meiryo UI" pitchFamily="50" charset="-128"/>
              </a:rPr>
              <a:t>　・</a:t>
            </a:r>
            <a:r>
              <a:rPr lang="ja-JP" altLang="en-US" sz="1050" dirty="0">
                <a:latin typeface="+mn-ea"/>
                <a:cs typeface="Meiryo UI" pitchFamily="50" charset="-128"/>
              </a:rPr>
              <a:t>支援学校用教材（教職員向け）を作成し、各支援学校等へ</a:t>
            </a:r>
            <a:r>
              <a:rPr lang="ja-JP" altLang="en-US" sz="1050" dirty="0" smtClean="0">
                <a:latin typeface="+mn-ea"/>
                <a:cs typeface="Meiryo UI" pitchFamily="50" charset="-128"/>
              </a:rPr>
              <a:t>配付予定</a:t>
            </a:r>
            <a:endParaRPr lang="en-US" altLang="ja-JP" sz="1050" dirty="0" smtClean="0">
              <a:latin typeface="+mn-ea"/>
              <a:cs typeface="Meiryo UI" pitchFamily="50" charset="-128"/>
            </a:endParaRPr>
          </a:p>
          <a:p>
            <a:pPr>
              <a:spcBef>
                <a:spcPts val="300"/>
              </a:spcBef>
            </a:pPr>
            <a:r>
              <a:rPr lang="ja-JP" altLang="en-US" sz="1050" b="1" u="sng" dirty="0" smtClean="0">
                <a:latin typeface="+mn-ea"/>
              </a:rPr>
              <a:t>４）消費者</a:t>
            </a:r>
            <a:r>
              <a:rPr lang="ja-JP" altLang="en-US" sz="1050" b="1" u="sng" dirty="0">
                <a:latin typeface="+mn-ea"/>
              </a:rPr>
              <a:t>教育講師派遣事業</a:t>
            </a:r>
            <a:endParaRPr lang="en-US" altLang="ja-JP" sz="1050" b="1" u="sng" dirty="0">
              <a:latin typeface="+mn-ea"/>
            </a:endParaRPr>
          </a:p>
          <a:p>
            <a:r>
              <a:rPr lang="ja-JP" altLang="en-US" sz="1050" dirty="0" smtClean="0">
                <a:latin typeface="+mn-ea"/>
                <a:cs typeface="Meiryo UI" pitchFamily="50" charset="-128"/>
              </a:rPr>
              <a:t>　・</a:t>
            </a:r>
            <a:r>
              <a:rPr lang="ja-JP" altLang="en-US" sz="1050" dirty="0">
                <a:latin typeface="+mn-ea"/>
                <a:cs typeface="Meiryo UI" pitchFamily="50" charset="-128"/>
              </a:rPr>
              <a:t>大阪府内の</a:t>
            </a:r>
            <a:r>
              <a:rPr lang="ja-JP" altLang="en-US" sz="1050" dirty="0" smtClean="0">
                <a:latin typeface="+mn-ea"/>
                <a:cs typeface="Meiryo UI" pitchFamily="50" charset="-128"/>
              </a:rPr>
              <a:t>学校等に</a:t>
            </a:r>
            <a:r>
              <a:rPr lang="ja-JP" altLang="en-US" sz="1050" dirty="0">
                <a:latin typeface="+mn-ea"/>
                <a:cs typeface="Meiryo UI" pitchFamily="50" charset="-128"/>
              </a:rPr>
              <a:t>おける消費者教育を支援するため、消費者問題に関する授業や講座に講師を</a:t>
            </a:r>
            <a:r>
              <a:rPr lang="ja-JP" altLang="en-US" sz="1050" dirty="0" smtClean="0">
                <a:latin typeface="+mn-ea"/>
                <a:cs typeface="Meiryo UI" pitchFamily="50" charset="-128"/>
              </a:rPr>
              <a:t>派遣</a:t>
            </a:r>
            <a:endParaRPr lang="en-US" altLang="ja-JP" sz="1050" dirty="0" smtClean="0">
              <a:latin typeface="+mn-ea"/>
              <a:cs typeface="Meiryo UI" pitchFamily="50" charset="-128"/>
            </a:endParaRPr>
          </a:p>
          <a:p>
            <a:r>
              <a:rPr lang="ja-JP" altLang="en-US" sz="1050" dirty="0" smtClean="0">
                <a:latin typeface="+mn-ea"/>
                <a:cs typeface="Meiryo UI" pitchFamily="50" charset="-128"/>
              </a:rPr>
              <a:t>　（</a:t>
            </a:r>
            <a:r>
              <a:rPr lang="ja-JP" altLang="en-US" sz="1050" dirty="0">
                <a:latin typeface="+mn-ea"/>
                <a:cs typeface="Meiryo UI" pitchFamily="50" charset="-128"/>
              </a:rPr>
              <a:t>Ｒ</a:t>
            </a:r>
            <a:r>
              <a:rPr lang="ja-JP" altLang="en-US" sz="1050" dirty="0" smtClean="0">
                <a:latin typeface="+mn-ea"/>
                <a:cs typeface="Meiryo UI" pitchFamily="50" charset="-128"/>
              </a:rPr>
              <a:t>５年度８月時点：</a:t>
            </a:r>
            <a:r>
              <a:rPr lang="en-US" altLang="ja-JP" sz="1050" dirty="0">
                <a:latin typeface="+mn-ea"/>
                <a:cs typeface="Meiryo UI" pitchFamily="50" charset="-128"/>
              </a:rPr>
              <a:t>19</a:t>
            </a:r>
            <a:r>
              <a:rPr lang="ja-JP" altLang="en-US" sz="1050" dirty="0" smtClean="0">
                <a:latin typeface="+mn-ea"/>
                <a:cs typeface="Meiryo UI" pitchFamily="50" charset="-128"/>
              </a:rPr>
              <a:t>回</a:t>
            </a:r>
            <a:r>
              <a:rPr lang="ja-JP" altLang="en-US" sz="1050" dirty="0">
                <a:latin typeface="+mn-ea"/>
                <a:cs typeface="Meiryo UI" pitchFamily="50" charset="-128"/>
              </a:rPr>
              <a:t>実施）</a:t>
            </a:r>
          </a:p>
          <a:p>
            <a:pPr>
              <a:spcBef>
                <a:spcPts val="300"/>
              </a:spcBef>
            </a:pPr>
            <a:r>
              <a:rPr lang="ja-JP" altLang="en-US" sz="1050" b="1" u="sng" dirty="0" smtClean="0">
                <a:latin typeface="+mn-ea"/>
                <a:cs typeface="Meiryo UI" pitchFamily="50" charset="-128"/>
              </a:rPr>
              <a:t>５）夏休み若者向け特別啓発事業</a:t>
            </a:r>
          </a:p>
          <a:p>
            <a:r>
              <a:rPr lang="ja-JP" altLang="en-US" sz="1050" dirty="0" smtClean="0">
                <a:latin typeface="+mn-ea"/>
                <a:cs typeface="Meiryo UI" pitchFamily="50" charset="-128"/>
              </a:rPr>
              <a:t>　・Ｒ２から４年度までに</a:t>
            </a:r>
            <a:r>
              <a:rPr lang="ja-JP" altLang="en-US" sz="1050" dirty="0">
                <a:latin typeface="+mn-ea"/>
                <a:cs typeface="Meiryo UI" pitchFamily="50" charset="-128"/>
              </a:rPr>
              <a:t>作成した、消費者トラブル事例と対処法をお笑い芸人がコントで紹介する動画の</a:t>
            </a:r>
            <a:r>
              <a:rPr lang="ja-JP" altLang="en-US" sz="1050" dirty="0" smtClean="0">
                <a:latin typeface="+mn-ea"/>
                <a:cs typeface="Meiryo UI" pitchFamily="50" charset="-128"/>
              </a:rPr>
              <a:t>うち、特に</a:t>
            </a:r>
            <a:endParaRPr lang="en-US" altLang="ja-JP" sz="1050" dirty="0" smtClean="0">
              <a:latin typeface="+mn-ea"/>
              <a:cs typeface="Meiryo UI" pitchFamily="50" charset="-128"/>
            </a:endParaRPr>
          </a:p>
          <a:p>
            <a:r>
              <a:rPr lang="ja-JP" altLang="en-US" sz="1050" dirty="0">
                <a:latin typeface="+mn-ea"/>
                <a:cs typeface="Meiryo UI" pitchFamily="50" charset="-128"/>
              </a:rPr>
              <a:t>　</a:t>
            </a:r>
            <a:r>
              <a:rPr lang="ja-JP" altLang="en-US" sz="1050" dirty="0" smtClean="0">
                <a:latin typeface="+mn-ea"/>
                <a:cs typeface="Meiryo UI" pitchFamily="50" charset="-128"/>
              </a:rPr>
              <a:t>　若者</a:t>
            </a:r>
            <a:r>
              <a:rPr lang="ja-JP" altLang="en-US" sz="1050" dirty="0">
                <a:latin typeface="+mn-ea"/>
                <a:cs typeface="Meiryo UI" pitchFamily="50" charset="-128"/>
              </a:rPr>
              <a:t>が陥りがちなエステや定期購入などの事例について１５秒に動画編集し、</a:t>
            </a:r>
            <a:r>
              <a:rPr lang="en-US" altLang="ja-JP" sz="1050" dirty="0">
                <a:latin typeface="+mn-ea"/>
                <a:cs typeface="Meiryo UI" pitchFamily="50" charset="-128"/>
              </a:rPr>
              <a:t>YouTube</a:t>
            </a:r>
            <a:r>
              <a:rPr lang="ja-JP" altLang="en-US" sz="1050" dirty="0">
                <a:latin typeface="+mn-ea"/>
                <a:cs typeface="Meiryo UI" pitchFamily="50" charset="-128"/>
              </a:rPr>
              <a:t>広告として</a:t>
            </a:r>
            <a:r>
              <a:rPr lang="ja-JP" altLang="en-US" sz="1050" dirty="0" smtClean="0">
                <a:latin typeface="+mn-ea"/>
                <a:cs typeface="Meiryo UI" pitchFamily="50" charset="-128"/>
              </a:rPr>
              <a:t>放送（</a:t>
            </a:r>
            <a:r>
              <a:rPr lang="en-US" altLang="ja-JP" sz="1050" dirty="0" smtClean="0">
                <a:latin typeface="+mn-ea"/>
                <a:cs typeface="Meiryo UI" pitchFamily="50" charset="-128"/>
              </a:rPr>
              <a:t>R</a:t>
            </a:r>
            <a:r>
              <a:rPr lang="ja-JP" altLang="en-US" sz="1050" dirty="0" smtClean="0">
                <a:latin typeface="+mn-ea"/>
                <a:cs typeface="Meiryo UI" pitchFamily="50" charset="-128"/>
              </a:rPr>
              <a:t>５年</a:t>
            </a:r>
            <a:r>
              <a:rPr lang="ja-JP" altLang="en-US" sz="1050" dirty="0">
                <a:latin typeface="+mn-ea"/>
                <a:cs typeface="Meiryo UI" pitchFamily="50" charset="-128"/>
              </a:rPr>
              <a:t>８月）</a:t>
            </a:r>
            <a:endParaRPr lang="en-US" altLang="ja-JP" sz="1050" dirty="0">
              <a:latin typeface="+mn-ea"/>
              <a:cs typeface="Meiryo UI" pitchFamily="50" charset="-128"/>
            </a:endParaRPr>
          </a:p>
          <a:p>
            <a:pPr>
              <a:spcBef>
                <a:spcPts val="300"/>
              </a:spcBef>
            </a:pPr>
            <a:r>
              <a:rPr lang="ja-JP" altLang="en-US" sz="1050" b="1" u="sng" dirty="0" smtClean="0">
                <a:latin typeface="+mn-ea"/>
                <a:cs typeface="Meiryo UI" pitchFamily="50" charset="-128"/>
              </a:rPr>
              <a:t>６）大阪府</a:t>
            </a:r>
            <a:r>
              <a:rPr lang="ja-JP" altLang="en-US" sz="1050" b="1" u="sng" dirty="0">
                <a:latin typeface="+mn-ea"/>
                <a:cs typeface="Meiryo UI" pitchFamily="50" charset="-128"/>
              </a:rPr>
              <a:t>消費の</a:t>
            </a:r>
            <a:r>
              <a:rPr lang="ja-JP" altLang="en-US" sz="1050" b="1" u="sng" dirty="0" smtClean="0">
                <a:latin typeface="+mn-ea"/>
                <a:cs typeface="Meiryo UI" pitchFamily="50" charset="-128"/>
              </a:rPr>
              <a:t>サポーター（</a:t>
            </a:r>
            <a:r>
              <a:rPr lang="en-US" altLang="ja-JP" sz="1050" b="1" u="sng" dirty="0" smtClean="0">
                <a:latin typeface="+mn-ea"/>
                <a:cs typeface="Meiryo UI" pitchFamily="50" charset="-128"/>
              </a:rPr>
              <a:t>※</a:t>
            </a:r>
            <a:r>
              <a:rPr lang="ja-JP" altLang="en-US" sz="1050" b="1" u="sng" dirty="0" smtClean="0">
                <a:latin typeface="+mn-ea"/>
                <a:cs typeface="Meiryo UI" pitchFamily="50" charset="-128"/>
              </a:rPr>
              <a:t>）事業</a:t>
            </a:r>
            <a:r>
              <a:rPr lang="ja-JP" altLang="en-US" sz="1050" b="1" dirty="0">
                <a:latin typeface="+mn-ea"/>
                <a:cs typeface="Meiryo UI" pitchFamily="50" charset="-128"/>
              </a:rPr>
              <a:t>　</a:t>
            </a:r>
            <a:r>
              <a:rPr lang="ja-JP" altLang="en-US" sz="1050" dirty="0">
                <a:latin typeface="+mn-ea"/>
                <a:cs typeface="Meiryo UI" pitchFamily="50" charset="-128"/>
              </a:rPr>
              <a:t>（</a:t>
            </a:r>
            <a:r>
              <a:rPr lang="en-US" altLang="ja-JP" sz="1050" dirty="0" smtClean="0">
                <a:latin typeface="+mn-ea"/>
                <a:cs typeface="Meiryo UI" pitchFamily="50" charset="-128"/>
              </a:rPr>
              <a:t>※</a:t>
            </a:r>
            <a:r>
              <a:rPr lang="ja-JP" altLang="en-US" sz="1050" dirty="0" smtClean="0">
                <a:latin typeface="+mn-ea"/>
                <a:cs typeface="Meiryo UI" pitchFamily="50" charset="-128"/>
              </a:rPr>
              <a:t>Ｒ５年度消費のサポーター登録者数：</a:t>
            </a:r>
            <a:r>
              <a:rPr lang="en-US" altLang="ja-JP" sz="1050" dirty="0" smtClean="0">
                <a:latin typeface="+mn-ea"/>
                <a:cs typeface="Meiryo UI" pitchFamily="50" charset="-128"/>
              </a:rPr>
              <a:t>145</a:t>
            </a:r>
            <a:r>
              <a:rPr lang="ja-JP" altLang="en-US" sz="1050" dirty="0" smtClean="0">
                <a:latin typeface="+mn-ea"/>
                <a:cs typeface="Meiryo UI" pitchFamily="50" charset="-128"/>
              </a:rPr>
              <a:t>名）</a:t>
            </a:r>
            <a:endParaRPr lang="en-US" altLang="ja-JP" sz="1050" b="1" dirty="0" smtClean="0">
              <a:latin typeface="+mn-ea"/>
              <a:cs typeface="Meiryo UI" pitchFamily="50" charset="-128"/>
            </a:endParaRPr>
          </a:p>
          <a:p>
            <a:r>
              <a:rPr lang="ja-JP" altLang="en-US" sz="1050" dirty="0" smtClean="0">
                <a:latin typeface="+mn-ea"/>
                <a:cs typeface="Meiryo UI" pitchFamily="50" charset="-128"/>
              </a:rPr>
              <a:t>　</a:t>
            </a:r>
            <a:r>
              <a:rPr lang="en-US" altLang="ja-JP" sz="1050" dirty="0" smtClean="0">
                <a:latin typeface="+mn-ea"/>
                <a:cs typeface="Meiryo UI" pitchFamily="50" charset="-128"/>
              </a:rPr>
              <a:t>(※)</a:t>
            </a:r>
            <a:r>
              <a:rPr lang="ja-JP" altLang="en-US" sz="1050" dirty="0" smtClean="0">
                <a:latin typeface="+mn-ea"/>
                <a:cs typeface="Meiryo UI" pitchFamily="50" charset="-128"/>
              </a:rPr>
              <a:t>高齢者</a:t>
            </a:r>
            <a:r>
              <a:rPr lang="ja-JP" altLang="en-US" sz="1050" dirty="0">
                <a:latin typeface="+mn-ea"/>
                <a:cs typeface="Meiryo UI" pitchFamily="50" charset="-128"/>
              </a:rPr>
              <a:t>があいやすい消費者被害に関する知識を学び、高齢者対象</a:t>
            </a:r>
            <a:r>
              <a:rPr lang="ja-JP" altLang="en-US" sz="1050" dirty="0" smtClean="0">
                <a:latin typeface="+mn-ea"/>
                <a:cs typeface="Meiryo UI" pitchFamily="50" charset="-128"/>
              </a:rPr>
              <a:t>の講座</a:t>
            </a:r>
            <a:r>
              <a:rPr lang="ja-JP" altLang="en-US" sz="1050" dirty="0">
                <a:latin typeface="+mn-ea"/>
                <a:cs typeface="Meiryo UI" pitchFamily="50" charset="-128"/>
              </a:rPr>
              <a:t>で情報提供等を行うボランティア</a:t>
            </a:r>
          </a:p>
          <a:p>
            <a:r>
              <a:rPr lang="ja-JP" altLang="en-US" sz="1050" dirty="0" smtClean="0">
                <a:latin typeface="+mn-ea"/>
                <a:cs typeface="Meiryo UI" pitchFamily="50" charset="-128"/>
              </a:rPr>
              <a:t>　・</a:t>
            </a:r>
            <a:r>
              <a:rPr lang="ja-JP" altLang="en-US" sz="1050" dirty="0">
                <a:latin typeface="+mn-ea"/>
                <a:cs typeface="Meiryo UI" pitchFamily="50" charset="-128"/>
              </a:rPr>
              <a:t>消費のサポーター養成講座</a:t>
            </a:r>
            <a:r>
              <a:rPr lang="ja-JP" altLang="en-US" sz="1050" dirty="0" smtClean="0">
                <a:latin typeface="+mn-ea"/>
                <a:cs typeface="Meiryo UI" pitchFamily="50" charset="-128"/>
              </a:rPr>
              <a:t>を</a:t>
            </a:r>
            <a:r>
              <a:rPr lang="en-US" altLang="ja-JP" sz="1050" dirty="0" smtClean="0">
                <a:latin typeface="+mn-ea"/>
                <a:cs typeface="Meiryo UI" pitchFamily="50" charset="-128"/>
              </a:rPr>
              <a:t>11</a:t>
            </a:r>
            <a:r>
              <a:rPr lang="ja-JP" altLang="en-US" sz="1050" dirty="0" smtClean="0">
                <a:latin typeface="+mn-ea"/>
                <a:cs typeface="Meiryo UI" pitchFamily="50" charset="-128"/>
              </a:rPr>
              <a:t>月</a:t>
            </a:r>
            <a:r>
              <a:rPr lang="en-US" altLang="ja-JP" sz="1050" dirty="0" smtClean="0">
                <a:latin typeface="+mn-ea"/>
                <a:cs typeface="Meiryo UI" pitchFamily="50" charset="-128"/>
              </a:rPr>
              <a:t>22</a:t>
            </a:r>
            <a:r>
              <a:rPr lang="ja-JP" altLang="en-US" sz="1050" dirty="0" smtClean="0">
                <a:latin typeface="+mn-ea"/>
                <a:cs typeface="Meiryo UI" pitchFamily="50" charset="-128"/>
              </a:rPr>
              <a:t>日、</a:t>
            </a:r>
            <a:r>
              <a:rPr lang="en-US" altLang="ja-JP" sz="1050" dirty="0" smtClean="0">
                <a:latin typeface="+mn-ea"/>
                <a:cs typeface="Meiryo UI" pitchFamily="50" charset="-128"/>
              </a:rPr>
              <a:t>29</a:t>
            </a:r>
            <a:r>
              <a:rPr lang="ja-JP" altLang="en-US" sz="1050" dirty="0" smtClean="0">
                <a:latin typeface="+mn-ea"/>
                <a:cs typeface="Meiryo UI" pitchFamily="50" charset="-128"/>
              </a:rPr>
              <a:t>日に</a:t>
            </a:r>
            <a:r>
              <a:rPr lang="ja-JP" altLang="en-US" sz="1050" dirty="0">
                <a:latin typeface="+mn-ea"/>
                <a:cs typeface="Meiryo UI" pitchFamily="50" charset="-128"/>
              </a:rPr>
              <a:t>実施</a:t>
            </a:r>
            <a:r>
              <a:rPr lang="ja-JP" altLang="en-US" sz="1050" dirty="0" smtClean="0">
                <a:latin typeface="+mn-ea"/>
                <a:cs typeface="Meiryo UI" pitchFamily="50" charset="-128"/>
              </a:rPr>
              <a:t>予定</a:t>
            </a:r>
            <a:endParaRPr lang="ja-JP" altLang="en-US" sz="1050" dirty="0">
              <a:latin typeface="+mn-ea"/>
              <a:cs typeface="Meiryo UI" pitchFamily="50" charset="-128"/>
            </a:endParaRPr>
          </a:p>
          <a:p>
            <a:pPr>
              <a:spcBef>
                <a:spcPts val="300"/>
              </a:spcBef>
            </a:pPr>
            <a:r>
              <a:rPr lang="ja-JP" altLang="en-US" sz="1050" b="1" u="sng" dirty="0">
                <a:latin typeface="+mn-ea"/>
                <a:cs typeface="Meiryo UI" pitchFamily="50" charset="-128"/>
              </a:rPr>
              <a:t>７）見守り活動推進のため</a:t>
            </a:r>
            <a:r>
              <a:rPr lang="ja-JP" altLang="en-US" sz="1050" b="1" u="sng" dirty="0" smtClean="0">
                <a:latin typeface="+mn-ea"/>
                <a:cs typeface="Meiryo UI" pitchFamily="50" charset="-128"/>
              </a:rPr>
              <a:t>の研修会</a:t>
            </a:r>
            <a:endParaRPr lang="ja-JP" altLang="en-US" sz="1050" b="1" u="sng" strike="sngStrike" dirty="0">
              <a:latin typeface="+mn-ea"/>
              <a:cs typeface="Meiryo UI" pitchFamily="50" charset="-128"/>
            </a:endParaRPr>
          </a:p>
          <a:p>
            <a:r>
              <a:rPr lang="ja-JP" altLang="en-US" sz="1050" dirty="0" smtClean="0">
                <a:latin typeface="+mn-ea"/>
                <a:cs typeface="Meiryo UI" pitchFamily="50" charset="-128"/>
              </a:rPr>
              <a:t>　・</a:t>
            </a:r>
            <a:r>
              <a:rPr lang="ja-JP" altLang="en-US" sz="1050" dirty="0">
                <a:latin typeface="+mn-ea"/>
                <a:cs typeface="Meiryo UI" pitchFamily="50" charset="-128"/>
              </a:rPr>
              <a:t>消費者行政部門担当者を対象とした研修会を８月に実施。高齢者等の見守りネットワークである「消費者安全</a:t>
            </a:r>
            <a:r>
              <a:rPr lang="ja-JP" altLang="en-US" sz="1050" dirty="0" smtClean="0">
                <a:latin typeface="+mn-ea"/>
                <a:cs typeface="Meiryo UI" pitchFamily="50" charset="-128"/>
              </a:rPr>
              <a:t>確保</a:t>
            </a:r>
            <a:endParaRPr lang="en-US" altLang="ja-JP" sz="1050" dirty="0" smtClean="0">
              <a:latin typeface="+mn-ea"/>
              <a:cs typeface="Meiryo UI" pitchFamily="50" charset="-128"/>
            </a:endParaRPr>
          </a:p>
          <a:p>
            <a:r>
              <a:rPr lang="ja-JP" altLang="en-US" sz="1050" dirty="0">
                <a:latin typeface="+mn-ea"/>
                <a:cs typeface="Meiryo UI" pitchFamily="50" charset="-128"/>
              </a:rPr>
              <a:t>　</a:t>
            </a:r>
            <a:r>
              <a:rPr lang="ja-JP" altLang="en-US" sz="1050" dirty="0" smtClean="0">
                <a:latin typeface="+mn-ea"/>
                <a:cs typeface="Meiryo UI" pitchFamily="50" charset="-128"/>
              </a:rPr>
              <a:t>　地域協</a:t>
            </a:r>
            <a:r>
              <a:rPr lang="ja-JP" altLang="en-US" sz="1050" dirty="0">
                <a:latin typeface="+mn-ea"/>
                <a:cs typeface="Meiryo UI" pitchFamily="50" charset="-128"/>
              </a:rPr>
              <a:t>議会」の設置促進と効果的運営を</a:t>
            </a:r>
            <a:r>
              <a:rPr lang="ja-JP" altLang="en-US" sz="1050" dirty="0" smtClean="0">
                <a:latin typeface="+mn-ea"/>
                <a:cs typeface="Meiryo UI" pitchFamily="50" charset="-128"/>
              </a:rPr>
              <a:t>図る</a:t>
            </a:r>
            <a:endParaRPr lang="en-US" altLang="ja-JP" sz="1050" b="1" u="sng" dirty="0">
              <a:latin typeface="+mn-ea"/>
              <a:cs typeface="Meiryo UI" pitchFamily="50" charset="-128"/>
            </a:endParaRPr>
          </a:p>
          <a:p>
            <a:pPr>
              <a:spcBef>
                <a:spcPts val="300"/>
              </a:spcBef>
            </a:pPr>
            <a:r>
              <a:rPr lang="ja-JP" altLang="en-US" sz="1050" b="1" u="sng" dirty="0" smtClean="0">
                <a:latin typeface="+mn-ea"/>
                <a:cs typeface="Meiryo UI" pitchFamily="50" charset="-128"/>
              </a:rPr>
              <a:t>８）大阪府</a:t>
            </a:r>
            <a:r>
              <a:rPr lang="ja-JP" altLang="en-US" sz="1050" b="1" u="sng" dirty="0">
                <a:latin typeface="+mn-ea"/>
                <a:cs typeface="Meiryo UI" pitchFamily="50" charset="-128"/>
              </a:rPr>
              <a:t>消費者フェア</a:t>
            </a:r>
          </a:p>
          <a:p>
            <a:r>
              <a:rPr lang="ja-JP" altLang="en-US" sz="1050" dirty="0" smtClean="0">
                <a:latin typeface="+mn-ea"/>
                <a:cs typeface="Meiryo UI" pitchFamily="50" charset="-128"/>
              </a:rPr>
              <a:t>　・「</a:t>
            </a:r>
            <a:r>
              <a:rPr lang="ja-JP" altLang="en-US" sz="1050" dirty="0">
                <a:latin typeface="+mn-ea"/>
                <a:cs typeface="Meiryo UI" pitchFamily="50" charset="-128"/>
              </a:rPr>
              <a:t>楽しく学ぼう！大阪府消費者フェア</a:t>
            </a:r>
            <a:r>
              <a:rPr lang="en-US" altLang="ja-JP" sz="1050" dirty="0">
                <a:latin typeface="+mn-ea"/>
                <a:cs typeface="Meiryo UI" pitchFamily="50" charset="-128"/>
              </a:rPr>
              <a:t>2023 </a:t>
            </a:r>
            <a:r>
              <a:rPr lang="ja-JP" altLang="en-US" sz="1050" dirty="0">
                <a:latin typeface="+mn-ea"/>
                <a:cs typeface="Meiryo UI" pitchFamily="50" charset="-128"/>
              </a:rPr>
              <a:t>見直しませんか？消費のあり方</a:t>
            </a:r>
            <a:r>
              <a:rPr lang="ja-JP" altLang="en-US" sz="1050" dirty="0" smtClean="0">
                <a:latin typeface="+mn-ea"/>
                <a:cs typeface="Meiryo UI" pitchFamily="50" charset="-128"/>
              </a:rPr>
              <a:t>」をテーマに、</a:t>
            </a:r>
            <a:r>
              <a:rPr lang="ja-JP" altLang="en-US" sz="1050" dirty="0">
                <a:latin typeface="+mn-ea"/>
                <a:cs typeface="Meiryo UI" pitchFamily="50" charset="-128"/>
              </a:rPr>
              <a:t>会場は</a:t>
            </a:r>
            <a:r>
              <a:rPr lang="en-US" altLang="ja-JP" sz="1050" dirty="0">
                <a:latin typeface="+mn-ea"/>
                <a:cs typeface="Meiryo UI" pitchFamily="50" charset="-128"/>
              </a:rPr>
              <a:t>10</a:t>
            </a:r>
            <a:r>
              <a:rPr lang="ja-JP" altLang="en-US" sz="1050" dirty="0">
                <a:latin typeface="+mn-ea"/>
                <a:cs typeface="Meiryo UI" pitchFamily="50" charset="-128"/>
              </a:rPr>
              <a:t>月</a:t>
            </a:r>
            <a:r>
              <a:rPr lang="en-US" altLang="ja-JP" sz="1050" dirty="0">
                <a:latin typeface="+mn-ea"/>
                <a:cs typeface="Meiryo UI" pitchFamily="50" charset="-128"/>
              </a:rPr>
              <a:t>28</a:t>
            </a:r>
            <a:r>
              <a:rPr lang="ja-JP" altLang="en-US" sz="1050" dirty="0">
                <a:latin typeface="+mn-ea"/>
                <a:cs typeface="Meiryo UI" pitchFamily="50" charset="-128"/>
              </a:rPr>
              <a:t>日</a:t>
            </a:r>
            <a:r>
              <a:rPr lang="ja-JP" altLang="en-US" sz="1050" dirty="0" smtClean="0">
                <a:latin typeface="+mn-ea"/>
                <a:cs typeface="Meiryo UI" pitchFamily="50" charset="-128"/>
              </a:rPr>
              <a:t>、ウェブは</a:t>
            </a:r>
            <a:endParaRPr lang="en-US" altLang="ja-JP" sz="1050" dirty="0" smtClean="0">
              <a:latin typeface="+mn-ea"/>
              <a:cs typeface="Meiryo UI" pitchFamily="50" charset="-128"/>
            </a:endParaRPr>
          </a:p>
          <a:p>
            <a:r>
              <a:rPr lang="ja-JP" altLang="en-US" sz="1050" dirty="0">
                <a:latin typeface="+mn-ea"/>
                <a:cs typeface="Meiryo UI" pitchFamily="50" charset="-128"/>
              </a:rPr>
              <a:t>　</a:t>
            </a:r>
            <a:r>
              <a:rPr lang="ja-JP" altLang="en-US" sz="1050" dirty="0" smtClean="0">
                <a:latin typeface="+mn-ea"/>
                <a:cs typeface="Meiryo UI" pitchFamily="50" charset="-128"/>
              </a:rPr>
              <a:t>　</a:t>
            </a:r>
            <a:r>
              <a:rPr lang="en-US" altLang="ja-JP" sz="1050" dirty="0" smtClean="0">
                <a:latin typeface="+mn-ea"/>
                <a:cs typeface="Meiryo UI" pitchFamily="50" charset="-128"/>
              </a:rPr>
              <a:t>10</a:t>
            </a:r>
            <a:r>
              <a:rPr lang="ja-JP" altLang="en-US" sz="1050" dirty="0">
                <a:latin typeface="+mn-ea"/>
                <a:cs typeface="Meiryo UI" pitchFamily="50" charset="-128"/>
              </a:rPr>
              <a:t>月</a:t>
            </a:r>
            <a:r>
              <a:rPr lang="en-US" altLang="ja-JP" sz="1050" dirty="0">
                <a:latin typeface="+mn-ea"/>
                <a:cs typeface="Meiryo UI" pitchFamily="50" charset="-128"/>
              </a:rPr>
              <a:t>13</a:t>
            </a:r>
            <a:r>
              <a:rPr lang="ja-JP" altLang="en-US" sz="1050" dirty="0">
                <a:latin typeface="+mn-ea"/>
                <a:cs typeface="Meiryo UI" pitchFamily="50" charset="-128"/>
              </a:rPr>
              <a:t>日から</a:t>
            </a:r>
            <a:r>
              <a:rPr lang="en-US" altLang="ja-JP" sz="1050" dirty="0">
                <a:latin typeface="+mn-ea"/>
                <a:cs typeface="Meiryo UI" pitchFamily="50" charset="-128"/>
              </a:rPr>
              <a:t>11</a:t>
            </a:r>
            <a:r>
              <a:rPr lang="ja-JP" altLang="en-US" sz="1050" dirty="0">
                <a:latin typeface="+mn-ea"/>
                <a:cs typeface="Meiryo UI" pitchFamily="50" charset="-128"/>
              </a:rPr>
              <a:t>月６日まで開催予定。消費者団体によるプラスチックゴミや食品ロス削減に向けた取組等を</a:t>
            </a:r>
            <a:r>
              <a:rPr lang="ja-JP" altLang="en-US" sz="1050" dirty="0" smtClean="0">
                <a:latin typeface="+mn-ea"/>
                <a:cs typeface="Meiryo UI" pitchFamily="50" charset="-128"/>
              </a:rPr>
              <a:t>紹介</a:t>
            </a:r>
            <a:endParaRPr lang="ja-JP" altLang="en-US" sz="1050" dirty="0">
              <a:latin typeface="+mn-ea"/>
              <a:cs typeface="Meiryo UI" pitchFamily="50" charset="-128"/>
            </a:endParaRPr>
          </a:p>
          <a:p>
            <a:pPr>
              <a:spcBef>
                <a:spcPts val="300"/>
              </a:spcBef>
            </a:pPr>
            <a:r>
              <a:rPr lang="ja-JP" altLang="en-US" sz="1050" b="1" u="sng" dirty="0" smtClean="0">
                <a:latin typeface="+mn-ea"/>
                <a:cs typeface="Meiryo UI" pitchFamily="50" charset="-128"/>
              </a:rPr>
              <a:t>９）情報</a:t>
            </a:r>
            <a:r>
              <a:rPr lang="ja-JP" altLang="en-US" sz="1050" b="1" u="sng" dirty="0">
                <a:latin typeface="+mn-ea"/>
                <a:cs typeface="Meiryo UI" pitchFamily="50" charset="-128"/>
              </a:rPr>
              <a:t>発信</a:t>
            </a:r>
          </a:p>
          <a:p>
            <a:r>
              <a:rPr lang="ja-JP" altLang="en-US" sz="1050" dirty="0" smtClean="0">
                <a:latin typeface="+mn-ea"/>
                <a:cs typeface="Meiryo UI" pitchFamily="50" charset="-128"/>
              </a:rPr>
              <a:t>　・</a:t>
            </a:r>
            <a:r>
              <a:rPr lang="ja-JP" altLang="en-US" sz="1050" dirty="0">
                <a:latin typeface="+mn-ea"/>
                <a:cs typeface="Meiryo UI" pitchFamily="50" charset="-128"/>
              </a:rPr>
              <a:t>啓発リーフレットを作成し、府内全小学校・中学校・高等学校へ配付（予定含む）</a:t>
            </a:r>
            <a:endParaRPr lang="en-US" altLang="ja-JP" sz="1050" dirty="0">
              <a:latin typeface="+mn-ea"/>
              <a:cs typeface="Meiryo UI" pitchFamily="50" charset="-128"/>
            </a:endParaRPr>
          </a:p>
          <a:p>
            <a:r>
              <a:rPr lang="ja-JP" altLang="en-US" sz="1050" dirty="0" smtClean="0">
                <a:latin typeface="+mn-ea"/>
                <a:cs typeface="Meiryo UI" pitchFamily="50" charset="-128"/>
              </a:rPr>
              <a:t>　・「</a:t>
            </a:r>
            <a:r>
              <a:rPr lang="ja-JP" altLang="en-US" sz="1050" dirty="0">
                <a:latin typeface="+mn-ea"/>
                <a:cs typeface="Meiryo UI" pitchFamily="50" charset="-128"/>
              </a:rPr>
              <a:t>シニア向け消費生活情報サイト」により、高齢者に多い消費者トラブルやその対処法等に関する情報を</a:t>
            </a:r>
            <a:r>
              <a:rPr lang="ja-JP" altLang="en-US" sz="1050" dirty="0" smtClean="0">
                <a:latin typeface="+mn-ea"/>
                <a:cs typeface="Meiryo UI" pitchFamily="50" charset="-128"/>
              </a:rPr>
              <a:t>発信</a:t>
            </a:r>
            <a:endParaRPr lang="en-US" altLang="ja-JP" sz="1050" dirty="0" smtClean="0">
              <a:latin typeface="+mn-ea"/>
              <a:cs typeface="Meiryo UI" pitchFamily="50" charset="-128"/>
            </a:endParaRPr>
          </a:p>
          <a:p>
            <a:r>
              <a:rPr lang="ja-JP" altLang="en-US" sz="1050" dirty="0" smtClean="0">
                <a:latin typeface="+mn-ea"/>
                <a:cs typeface="Meiryo UI" pitchFamily="50" charset="-128"/>
              </a:rPr>
              <a:t>　・府</a:t>
            </a:r>
            <a:r>
              <a:rPr lang="ja-JP" altLang="en-US" sz="1050" dirty="0">
                <a:latin typeface="+mn-ea"/>
                <a:cs typeface="Meiryo UI" pitchFamily="50" charset="-128"/>
              </a:rPr>
              <a:t>消費生活</a:t>
            </a:r>
            <a:r>
              <a:rPr lang="ja-JP" altLang="en-US" sz="1050" dirty="0" smtClean="0">
                <a:latin typeface="+mn-ea"/>
                <a:cs typeface="Meiryo UI" pitchFamily="50" charset="-128"/>
              </a:rPr>
              <a:t>センターホームページ、</a:t>
            </a:r>
            <a:r>
              <a:rPr lang="en-US" altLang="ja-JP" sz="1050" dirty="0" smtClean="0">
                <a:latin typeface="+mn-ea"/>
                <a:cs typeface="Meiryo UI" pitchFamily="50" charset="-128"/>
              </a:rPr>
              <a:t>X</a:t>
            </a:r>
            <a:r>
              <a:rPr lang="ja-JP" altLang="en-US" sz="1050" dirty="0" smtClean="0">
                <a:latin typeface="+mn-ea"/>
                <a:cs typeface="Meiryo UI" pitchFamily="50" charset="-128"/>
              </a:rPr>
              <a:t>（旧ツイッター）、</a:t>
            </a:r>
            <a:r>
              <a:rPr lang="ja-JP" altLang="en-US" sz="1050" dirty="0">
                <a:latin typeface="+mn-ea"/>
                <a:cs typeface="Meiryo UI" pitchFamily="50" charset="-128"/>
              </a:rPr>
              <a:t>メールマガジン等により、最新</a:t>
            </a:r>
            <a:r>
              <a:rPr lang="ja-JP" altLang="en-US" sz="1050" dirty="0" smtClean="0">
                <a:latin typeface="+mn-ea"/>
                <a:cs typeface="Meiryo UI" pitchFamily="50" charset="-128"/>
              </a:rPr>
              <a:t>の情報</a:t>
            </a:r>
            <a:r>
              <a:rPr lang="ja-JP" altLang="en-US" sz="1050" dirty="0">
                <a:latin typeface="+mn-ea"/>
                <a:cs typeface="Meiryo UI" pitchFamily="50" charset="-128"/>
              </a:rPr>
              <a:t>を定期的に</a:t>
            </a:r>
            <a:r>
              <a:rPr lang="ja-JP" altLang="en-US" sz="1050" dirty="0" smtClean="0">
                <a:latin typeface="+mn-ea"/>
                <a:cs typeface="Meiryo UI" pitchFamily="50" charset="-128"/>
              </a:rPr>
              <a:t>発信</a:t>
            </a:r>
            <a:endParaRPr lang="en-US" altLang="ja-JP" sz="1050" dirty="0" smtClean="0">
              <a:latin typeface="+mn-ea"/>
              <a:cs typeface="Meiryo UI" pitchFamily="50" charset="-128"/>
            </a:endParaRPr>
          </a:p>
          <a:p>
            <a:r>
              <a:rPr lang="ja-JP" altLang="en-US" sz="1050" dirty="0">
                <a:latin typeface="+mn-ea"/>
                <a:cs typeface="Meiryo UI" pitchFamily="50" charset="-128"/>
              </a:rPr>
              <a:t>　・</a:t>
            </a:r>
            <a:r>
              <a:rPr lang="ja-JP" altLang="en-US" sz="1050" dirty="0" smtClean="0">
                <a:latin typeface="+mn-ea"/>
                <a:cs typeface="Meiryo UI" pitchFamily="50" charset="-128"/>
              </a:rPr>
              <a:t>府政だより</a:t>
            </a:r>
            <a:r>
              <a:rPr lang="ja-JP" altLang="en-US" sz="1050" dirty="0">
                <a:latin typeface="+mn-ea"/>
                <a:cs typeface="Meiryo UI" pitchFamily="50" charset="-128"/>
              </a:rPr>
              <a:t>１</a:t>
            </a:r>
            <a:r>
              <a:rPr lang="en-US" altLang="ja-JP" sz="1050" dirty="0">
                <a:latin typeface="+mn-ea"/>
                <a:cs typeface="Meiryo UI" pitchFamily="50" charset="-128"/>
              </a:rPr>
              <a:t>0</a:t>
            </a:r>
            <a:r>
              <a:rPr lang="ja-JP" altLang="en-US" sz="1050" dirty="0">
                <a:latin typeface="+mn-ea"/>
                <a:cs typeface="Meiryo UI" pitchFamily="50" charset="-128"/>
              </a:rPr>
              <a:t>月号に特集記事を掲載し</a:t>
            </a:r>
            <a:r>
              <a:rPr lang="ja-JP" altLang="en-US" sz="1050" dirty="0" smtClean="0">
                <a:latin typeface="+mn-ea"/>
                <a:cs typeface="Meiryo UI" pitchFamily="50" charset="-128"/>
              </a:rPr>
              <a:t>、新聞折込で配布</a:t>
            </a:r>
            <a:endParaRPr lang="ja-JP" altLang="en-US" sz="1050" dirty="0">
              <a:latin typeface="+mn-ea"/>
              <a:cs typeface="Meiryo UI" pitchFamily="50" charset="-128"/>
            </a:endParaRPr>
          </a:p>
          <a:p>
            <a:r>
              <a:rPr lang="ja-JP" altLang="en-US" sz="1050" dirty="0" smtClean="0">
                <a:latin typeface="+mn-ea"/>
                <a:cs typeface="Meiryo UI" pitchFamily="50" charset="-128"/>
              </a:rPr>
              <a:t>　・</a:t>
            </a:r>
            <a:r>
              <a:rPr lang="en-US" altLang="ja-JP" sz="1050" dirty="0">
                <a:latin typeface="+mn-ea"/>
                <a:cs typeface="Meiryo UI" pitchFamily="50" charset="-128"/>
              </a:rPr>
              <a:t>24</a:t>
            </a:r>
            <a:r>
              <a:rPr lang="ja-JP" altLang="en-US" sz="1050" dirty="0">
                <a:latin typeface="+mn-ea"/>
                <a:cs typeface="Meiryo UI" pitchFamily="50" charset="-128"/>
              </a:rPr>
              <a:t>時間定型的な質問に対応可能なチャットボットを運用。毎月約</a:t>
            </a:r>
            <a:r>
              <a:rPr lang="en-US" altLang="ja-JP" sz="1050" dirty="0" smtClean="0">
                <a:latin typeface="+mn-ea"/>
                <a:cs typeface="Meiryo UI" pitchFamily="50" charset="-128"/>
              </a:rPr>
              <a:t>100</a:t>
            </a:r>
            <a:r>
              <a:rPr lang="ja-JP" altLang="en-US" sz="1050" dirty="0" smtClean="0">
                <a:latin typeface="+mn-ea"/>
                <a:cs typeface="Meiryo UI" pitchFamily="50" charset="-128"/>
              </a:rPr>
              <a:t>件の</a:t>
            </a:r>
            <a:r>
              <a:rPr lang="ja-JP" altLang="en-US" sz="1050" dirty="0">
                <a:latin typeface="+mn-ea"/>
                <a:cs typeface="Meiryo UI" pitchFamily="50" charset="-128"/>
              </a:rPr>
              <a:t>問い合わせに対応</a:t>
            </a:r>
            <a:endParaRPr lang="en-US" altLang="ja-JP" sz="1050" dirty="0">
              <a:latin typeface="+mn-ea"/>
              <a:cs typeface="Meiryo UI" pitchFamily="50" charset="-128"/>
            </a:endParaRPr>
          </a:p>
          <a:p>
            <a:pPr>
              <a:spcBef>
                <a:spcPts val="300"/>
              </a:spcBef>
            </a:pPr>
            <a:r>
              <a:rPr lang="ja-JP" altLang="en-US" sz="1050" b="1" u="sng" dirty="0" smtClean="0">
                <a:latin typeface="+mn-ea"/>
              </a:rPr>
              <a:t>１０）即戦力</a:t>
            </a:r>
            <a:r>
              <a:rPr lang="ja-JP" altLang="en-US" sz="1050" b="1" u="sng" dirty="0">
                <a:latin typeface="+mn-ea"/>
              </a:rPr>
              <a:t>となる消費生活相談員育成・コーディネート</a:t>
            </a:r>
            <a:r>
              <a:rPr lang="ja-JP" altLang="en-US" sz="1050" b="1" u="sng" dirty="0" smtClean="0">
                <a:latin typeface="+mn-ea"/>
              </a:rPr>
              <a:t>事業</a:t>
            </a:r>
            <a:endParaRPr lang="en-US" altLang="ja-JP" sz="1050" b="1" u="sng" dirty="0" smtClean="0">
              <a:latin typeface="+mn-ea"/>
            </a:endParaRPr>
          </a:p>
          <a:p>
            <a:r>
              <a:rPr lang="ja-JP" altLang="en-US" sz="1050" dirty="0" smtClean="0">
                <a:latin typeface="+mn-ea"/>
                <a:cs typeface="Meiryo UI" pitchFamily="50" charset="-128"/>
              </a:rPr>
              <a:t>　・</a:t>
            </a:r>
            <a:r>
              <a:rPr lang="ja-JP" altLang="en-US" sz="1050" dirty="0">
                <a:latin typeface="+mn-ea"/>
                <a:cs typeface="Meiryo UI" pitchFamily="50" charset="-128"/>
              </a:rPr>
              <a:t>府域における消費生活相談員の安定的な確保</a:t>
            </a:r>
            <a:r>
              <a:rPr lang="ja-JP" altLang="en-US" sz="1050" dirty="0" smtClean="0">
                <a:latin typeface="+mn-ea"/>
                <a:cs typeface="Meiryo UI" pitchFamily="50" charset="-128"/>
              </a:rPr>
              <a:t>ができる</a:t>
            </a:r>
            <a:r>
              <a:rPr lang="ja-JP" altLang="en-US" sz="1050" dirty="0">
                <a:latin typeface="+mn-ea"/>
                <a:cs typeface="Meiryo UI" pitchFamily="50" charset="-128"/>
              </a:rPr>
              <a:t>体制を整備するため、即戦力となる相談員の育成</a:t>
            </a:r>
            <a:r>
              <a:rPr lang="ja-JP" altLang="en-US" sz="1050" dirty="0" smtClean="0">
                <a:latin typeface="+mn-ea"/>
                <a:cs typeface="Meiryo UI" pitchFamily="50" charset="-128"/>
              </a:rPr>
              <a:t>及び</a:t>
            </a:r>
            <a:endParaRPr lang="en-US" altLang="ja-JP" sz="1050" dirty="0" smtClean="0">
              <a:latin typeface="+mn-ea"/>
              <a:cs typeface="Meiryo UI" pitchFamily="50" charset="-128"/>
            </a:endParaRPr>
          </a:p>
          <a:p>
            <a:r>
              <a:rPr lang="ja-JP" altLang="en-US" sz="1050" dirty="0" smtClean="0">
                <a:latin typeface="+mn-ea"/>
                <a:cs typeface="Meiryo UI" pitchFamily="50" charset="-128"/>
              </a:rPr>
              <a:t>　　育成</a:t>
            </a:r>
            <a:r>
              <a:rPr lang="ja-JP" altLang="en-US" sz="1050" dirty="0">
                <a:latin typeface="+mn-ea"/>
                <a:cs typeface="Meiryo UI" pitchFamily="50" charset="-128"/>
              </a:rPr>
              <a:t>した相談員</a:t>
            </a:r>
            <a:r>
              <a:rPr lang="ja-JP" altLang="en-US" sz="1050" dirty="0" smtClean="0">
                <a:latin typeface="+mn-ea"/>
                <a:cs typeface="Meiryo UI" pitchFamily="50" charset="-128"/>
              </a:rPr>
              <a:t>と相談員</a:t>
            </a:r>
            <a:r>
              <a:rPr lang="ja-JP" altLang="en-US" sz="1050" dirty="0">
                <a:latin typeface="+mn-ea"/>
                <a:cs typeface="Meiryo UI" pitchFamily="50" charset="-128"/>
              </a:rPr>
              <a:t>を募集する市町村とのコーディネートを行う事業を</a:t>
            </a:r>
            <a:r>
              <a:rPr lang="ja-JP" altLang="en-US" sz="1050" dirty="0" smtClean="0">
                <a:latin typeface="+mn-ea"/>
                <a:cs typeface="Meiryo UI" pitchFamily="50" charset="-128"/>
              </a:rPr>
              <a:t>実施（育成研修受講生６名）</a:t>
            </a:r>
            <a:endParaRPr lang="en-US" altLang="ja-JP" sz="1050" dirty="0">
              <a:latin typeface="+mn-ea"/>
              <a:cs typeface="Meiryo UI" pitchFamily="50" charset="-128"/>
            </a:endParaRPr>
          </a:p>
          <a:p>
            <a:pPr>
              <a:spcBef>
                <a:spcPts val="300"/>
              </a:spcBef>
            </a:pPr>
            <a:r>
              <a:rPr lang="ja-JP" altLang="en-US" sz="1050" b="1" u="sng" dirty="0">
                <a:latin typeface="+mn-ea"/>
              </a:rPr>
              <a:t>１１）タブレット端末機貸与事業</a:t>
            </a:r>
            <a:endParaRPr lang="en-US" altLang="ja-JP" sz="1050" b="1" u="sng" dirty="0">
              <a:latin typeface="+mn-ea"/>
            </a:endParaRPr>
          </a:p>
          <a:p>
            <a:r>
              <a:rPr lang="ja-JP" altLang="en-US" sz="1050" dirty="0" smtClean="0">
                <a:latin typeface="+mn-ea"/>
                <a:cs typeface="Meiryo UI" pitchFamily="50" charset="-128"/>
              </a:rPr>
              <a:t>　・緊急時においても消費生活相談体制を維持するため、市町村へタブレット端末機を貸出（</a:t>
            </a:r>
            <a:r>
              <a:rPr lang="en-US" altLang="ja-JP" sz="1050" dirty="0" smtClean="0">
                <a:latin typeface="+mn-ea"/>
                <a:cs typeface="Meiryo UI" pitchFamily="50" charset="-128"/>
              </a:rPr>
              <a:t>R</a:t>
            </a:r>
            <a:r>
              <a:rPr lang="ja-JP" altLang="en-US" sz="1050" dirty="0" smtClean="0">
                <a:latin typeface="+mn-ea"/>
                <a:cs typeface="Meiryo UI" pitchFamily="50" charset="-128"/>
              </a:rPr>
              <a:t>５年８月時点：</a:t>
            </a:r>
            <a:r>
              <a:rPr lang="en-US" altLang="ja-JP" sz="1050" dirty="0" smtClean="0">
                <a:latin typeface="+mn-ea"/>
                <a:cs typeface="Meiryo UI" pitchFamily="50" charset="-128"/>
              </a:rPr>
              <a:t>38</a:t>
            </a:r>
            <a:r>
              <a:rPr lang="ja-JP" altLang="en-US" sz="1050" dirty="0" smtClean="0">
                <a:latin typeface="+mn-ea"/>
                <a:cs typeface="Meiryo UI" pitchFamily="50" charset="-128"/>
              </a:rPr>
              <a:t>市町）</a:t>
            </a:r>
            <a:endParaRPr lang="en-US" altLang="ja-JP" sz="1050" dirty="0" smtClean="0">
              <a:latin typeface="+mn-ea"/>
              <a:cs typeface="Meiryo UI" pitchFamily="50" charset="-128"/>
            </a:endParaRPr>
          </a:p>
        </p:txBody>
      </p:sp>
      <p:graphicFrame>
        <p:nvGraphicFramePr>
          <p:cNvPr id="38" name="表 37"/>
          <p:cNvGraphicFramePr>
            <a:graphicFrameLocks noGrp="1"/>
          </p:cNvGraphicFramePr>
          <p:nvPr>
            <p:extLst>
              <p:ext uri="{D42A27DB-BD31-4B8C-83A1-F6EECF244321}">
                <p14:modId xmlns:p14="http://schemas.microsoft.com/office/powerpoint/2010/main" val="2249861677"/>
              </p:ext>
            </p:extLst>
          </p:nvPr>
        </p:nvGraphicFramePr>
        <p:xfrm>
          <a:off x="6726426" y="7952499"/>
          <a:ext cx="3384376" cy="1903128"/>
        </p:xfrm>
        <a:graphic>
          <a:graphicData uri="http://schemas.openxmlformats.org/drawingml/2006/table">
            <a:tbl>
              <a:tblPr>
                <a:tableStyleId>{5C22544A-7EE6-4342-B048-85BDC9FD1C3A}</a:tableStyleId>
              </a:tblPr>
              <a:tblGrid>
                <a:gridCol w="936103">
                  <a:extLst>
                    <a:ext uri="{9D8B030D-6E8A-4147-A177-3AD203B41FA5}">
                      <a16:colId xmlns:a16="http://schemas.microsoft.com/office/drawing/2014/main" val="1343849486"/>
                    </a:ext>
                  </a:extLst>
                </a:gridCol>
                <a:gridCol w="1205033">
                  <a:extLst>
                    <a:ext uri="{9D8B030D-6E8A-4147-A177-3AD203B41FA5}">
                      <a16:colId xmlns:a16="http://schemas.microsoft.com/office/drawing/2014/main" val="1128175188"/>
                    </a:ext>
                  </a:extLst>
                </a:gridCol>
                <a:gridCol w="414414">
                  <a:extLst>
                    <a:ext uri="{9D8B030D-6E8A-4147-A177-3AD203B41FA5}">
                      <a16:colId xmlns:a16="http://schemas.microsoft.com/office/drawing/2014/main" val="465849573"/>
                    </a:ext>
                  </a:extLst>
                </a:gridCol>
                <a:gridCol w="414414">
                  <a:extLst>
                    <a:ext uri="{9D8B030D-6E8A-4147-A177-3AD203B41FA5}">
                      <a16:colId xmlns:a16="http://schemas.microsoft.com/office/drawing/2014/main" val="1440979231"/>
                    </a:ext>
                  </a:extLst>
                </a:gridCol>
                <a:gridCol w="414412">
                  <a:extLst>
                    <a:ext uri="{9D8B030D-6E8A-4147-A177-3AD203B41FA5}">
                      <a16:colId xmlns:a16="http://schemas.microsoft.com/office/drawing/2014/main" val="264970466"/>
                    </a:ext>
                  </a:extLst>
                </a:gridCol>
              </a:tblGrid>
              <a:tr h="154843">
                <a:tc gridSpan="2">
                  <a:txBody>
                    <a:bodyPr/>
                    <a:lstStyle/>
                    <a:p>
                      <a:pPr algn="ctr" fontAlgn="ctr"/>
                      <a:r>
                        <a:rPr lang="ja-JP" altLang="en-US" sz="1000" u="none" strike="noStrike" dirty="0">
                          <a:solidFill>
                            <a:schemeClr val="tx1"/>
                          </a:solidFill>
                          <a:effectLst/>
                        </a:rPr>
                        <a:t>　</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ctr" fontAlgn="ctr"/>
                      <a:r>
                        <a:rPr lang="en-US" sz="1000" u="none" strike="noStrike">
                          <a:solidFill>
                            <a:schemeClr val="tx1"/>
                          </a:solidFill>
                          <a:effectLst/>
                        </a:rPr>
                        <a:t>R4</a:t>
                      </a:r>
                      <a:r>
                        <a:rPr lang="ja-JP" altLang="en-US" sz="1000" u="none" strike="noStrike">
                          <a:solidFill>
                            <a:schemeClr val="tx1"/>
                          </a:solidFill>
                          <a:effectLst/>
                        </a:rPr>
                        <a:t>年度</a:t>
                      </a:r>
                      <a:endParaRPr lang="ja-JP" altLang="en-US"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00" u="none" strike="noStrike">
                          <a:solidFill>
                            <a:schemeClr val="tx1"/>
                          </a:solidFill>
                          <a:effectLst/>
                        </a:rPr>
                        <a:t>R3</a:t>
                      </a:r>
                      <a:r>
                        <a:rPr lang="ja-JP" altLang="en-US" sz="1000" u="none" strike="noStrike">
                          <a:solidFill>
                            <a:schemeClr val="tx1"/>
                          </a:solidFill>
                          <a:effectLst/>
                        </a:rPr>
                        <a:t>年度</a:t>
                      </a:r>
                      <a:endParaRPr lang="ja-JP" altLang="en-US"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000" u="none" strike="noStrike" dirty="0">
                          <a:solidFill>
                            <a:schemeClr val="tx1"/>
                          </a:solidFill>
                          <a:effectLst/>
                        </a:rPr>
                        <a:t>R2</a:t>
                      </a:r>
                      <a:r>
                        <a:rPr lang="ja-JP" altLang="en-US" sz="1000" u="none" strike="noStrike" dirty="0">
                          <a:solidFill>
                            <a:schemeClr val="tx1"/>
                          </a:solidFill>
                          <a:effectLst/>
                        </a:rPr>
                        <a:t>年度</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0463126"/>
                  </a:ext>
                </a:extLst>
              </a:tr>
              <a:tr h="154843">
                <a:tc>
                  <a:txBody>
                    <a:bodyPr/>
                    <a:lstStyle/>
                    <a:p>
                      <a:pPr algn="l" fontAlgn="ctr"/>
                      <a:r>
                        <a:rPr lang="ja-JP" altLang="en-US" sz="1000" u="none" strike="noStrike" dirty="0">
                          <a:solidFill>
                            <a:schemeClr val="tx1"/>
                          </a:solidFill>
                          <a:effectLst/>
                        </a:rPr>
                        <a:t>特定商取引法</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zh-TW" altLang="en-US" sz="1000" u="none" strike="noStrike" dirty="0">
                          <a:solidFill>
                            <a:schemeClr val="tx1"/>
                          </a:solidFill>
                          <a:effectLst/>
                        </a:rPr>
                        <a:t>業務停止命令</a:t>
                      </a:r>
                      <a:endParaRPr lang="zh-TW"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dirty="0">
                          <a:solidFill>
                            <a:schemeClr val="tx1"/>
                          </a:solidFill>
                          <a:effectLst/>
                        </a:rPr>
                        <a:t>0</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1</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8624968"/>
                  </a:ext>
                </a:extLst>
              </a:tr>
              <a:tr h="154843">
                <a:tc>
                  <a:txBody>
                    <a:bodyPr/>
                    <a:lstStyle/>
                    <a:p>
                      <a:pPr algn="l" fontAlgn="ctr"/>
                      <a:r>
                        <a:rPr lang="ja-JP" altLang="en-US" sz="1000" u="none" strike="noStrike" dirty="0">
                          <a:solidFill>
                            <a:schemeClr val="tx1"/>
                          </a:solidFill>
                          <a:effectLst/>
                        </a:rPr>
                        <a:t>　</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zh-TW" altLang="en-US" sz="1000" u="none" strike="noStrike" dirty="0">
                          <a:solidFill>
                            <a:schemeClr val="tx1"/>
                          </a:solidFill>
                          <a:effectLst/>
                        </a:rPr>
                        <a:t>業務禁止命令</a:t>
                      </a:r>
                      <a:endParaRPr lang="zh-TW"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1</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9933546"/>
                  </a:ext>
                </a:extLst>
              </a:tr>
              <a:tr h="154843">
                <a:tc>
                  <a:txBody>
                    <a:bodyPr/>
                    <a:lstStyle/>
                    <a:p>
                      <a:pPr algn="l" fontAlgn="ctr"/>
                      <a:r>
                        <a:rPr lang="ja-JP" altLang="en-US" sz="1000" u="none" strike="noStrike" dirty="0">
                          <a:solidFill>
                            <a:schemeClr val="tx1"/>
                          </a:solidFill>
                          <a:effectLst/>
                        </a:rPr>
                        <a:t>　</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ja-JP" altLang="en-US" sz="1000" u="none" strike="noStrike" dirty="0">
                          <a:solidFill>
                            <a:schemeClr val="tx1"/>
                          </a:solidFill>
                          <a:effectLst/>
                        </a:rPr>
                        <a:t>指示</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1</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6333958"/>
                  </a:ext>
                </a:extLst>
              </a:tr>
              <a:tr h="154843">
                <a:tc>
                  <a:txBody>
                    <a:bodyPr/>
                    <a:lstStyle/>
                    <a:p>
                      <a:pPr algn="l" fontAlgn="ctr"/>
                      <a:r>
                        <a:rPr lang="ja-JP" altLang="en-US" sz="1000" u="none" strike="noStrike" dirty="0">
                          <a:solidFill>
                            <a:schemeClr val="tx1"/>
                          </a:solidFill>
                          <a:effectLst/>
                        </a:rPr>
                        <a:t>　</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00" u="none" strike="noStrike" dirty="0">
                          <a:solidFill>
                            <a:schemeClr val="tx1"/>
                          </a:solidFill>
                          <a:effectLst/>
                        </a:rPr>
                        <a:t>第三者情報の公表</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2471684"/>
                  </a:ext>
                </a:extLst>
              </a:tr>
              <a:tr h="154843">
                <a:tc>
                  <a:txBody>
                    <a:bodyPr/>
                    <a:lstStyle/>
                    <a:p>
                      <a:pPr algn="l" fontAlgn="ctr"/>
                      <a:r>
                        <a:rPr lang="ja-JP" altLang="en-US" sz="1000" u="none" strike="noStrike" dirty="0">
                          <a:solidFill>
                            <a:schemeClr val="tx1"/>
                          </a:solidFill>
                          <a:effectLst/>
                        </a:rPr>
                        <a:t>条例</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ja-JP" altLang="en-US" sz="1000" u="none" strike="noStrike" dirty="0">
                          <a:solidFill>
                            <a:schemeClr val="tx1"/>
                          </a:solidFill>
                          <a:effectLst/>
                        </a:rPr>
                        <a:t>勧告違反による</a:t>
                      </a:r>
                      <a:r>
                        <a:rPr lang="ja-JP" altLang="en-US" sz="1000" u="none" strike="noStrike" dirty="0" smtClean="0">
                          <a:solidFill>
                            <a:schemeClr val="tx1"/>
                          </a:solidFill>
                          <a:effectLst/>
                        </a:rPr>
                        <a:t>公表</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dirty="0">
                          <a:solidFill>
                            <a:schemeClr val="tx1"/>
                          </a:solidFill>
                          <a:effectLst/>
                        </a:rPr>
                        <a:t>0</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dirty="0">
                          <a:solidFill>
                            <a:schemeClr val="tx1"/>
                          </a:solidFill>
                          <a:effectLst/>
                        </a:rPr>
                        <a:t>0</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dirty="0">
                          <a:solidFill>
                            <a:schemeClr val="tx1"/>
                          </a:solidFill>
                          <a:effectLst/>
                        </a:rPr>
                        <a:t>0</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3650207"/>
                  </a:ext>
                </a:extLst>
              </a:tr>
              <a:tr h="154843">
                <a:tc>
                  <a:txBody>
                    <a:bodyPr/>
                    <a:lstStyle/>
                    <a:p>
                      <a:pPr algn="l" fontAlgn="ctr"/>
                      <a:r>
                        <a:rPr lang="ja-JP" altLang="en-US" sz="1000" u="none" strike="noStrike" dirty="0">
                          <a:solidFill>
                            <a:schemeClr val="tx1"/>
                          </a:solidFill>
                          <a:effectLst/>
                        </a:rPr>
                        <a:t>　</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ja-JP" altLang="en-US" sz="1000" u="none" strike="noStrike" dirty="0">
                          <a:solidFill>
                            <a:schemeClr val="tx1"/>
                          </a:solidFill>
                          <a:effectLst/>
                        </a:rPr>
                        <a:t>勧告</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3</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0431078"/>
                  </a:ext>
                </a:extLst>
              </a:tr>
              <a:tr h="154843">
                <a:tc>
                  <a:txBody>
                    <a:bodyPr/>
                    <a:lstStyle/>
                    <a:p>
                      <a:pPr algn="l" fontAlgn="ctr"/>
                      <a:r>
                        <a:rPr lang="ja-JP" altLang="en-US" sz="1000" u="none" strike="noStrike" dirty="0">
                          <a:solidFill>
                            <a:schemeClr val="tx1"/>
                          </a:solidFill>
                          <a:effectLst/>
                        </a:rPr>
                        <a:t>　</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ja-JP" altLang="en-US" sz="1000" u="none" strike="noStrike" dirty="0">
                          <a:solidFill>
                            <a:schemeClr val="tx1"/>
                          </a:solidFill>
                          <a:effectLst/>
                        </a:rPr>
                        <a:t>文書指導</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dirty="0">
                          <a:solidFill>
                            <a:schemeClr val="tx1"/>
                          </a:solidFill>
                          <a:effectLst/>
                        </a:rPr>
                        <a:t>0</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1</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dirty="0">
                          <a:solidFill>
                            <a:schemeClr val="tx1"/>
                          </a:solidFill>
                          <a:effectLst/>
                        </a:rPr>
                        <a:t>0</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0234806"/>
                  </a:ext>
                </a:extLst>
              </a:tr>
              <a:tr h="154843">
                <a:tc>
                  <a:txBody>
                    <a:bodyPr/>
                    <a:lstStyle/>
                    <a:p>
                      <a:pPr algn="l" fontAlgn="ctr"/>
                      <a:r>
                        <a:rPr lang="ja-JP" altLang="en-US" sz="1000" u="none" strike="noStrike" dirty="0">
                          <a:solidFill>
                            <a:schemeClr val="tx1"/>
                          </a:solidFill>
                          <a:effectLst/>
                        </a:rPr>
                        <a:t>　</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00" u="none" strike="noStrike">
                          <a:solidFill>
                            <a:schemeClr val="tx1"/>
                          </a:solidFill>
                          <a:effectLst/>
                        </a:rPr>
                        <a:t>口頭指導</a:t>
                      </a:r>
                      <a:endParaRPr lang="ja-JP" altLang="en-US"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dirty="0">
                          <a:solidFill>
                            <a:schemeClr val="tx1"/>
                          </a:solidFill>
                          <a:effectLst/>
                        </a:rPr>
                        <a:t>0</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1</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1819139"/>
                  </a:ext>
                </a:extLst>
              </a:tr>
              <a:tr h="154843">
                <a:tc>
                  <a:txBody>
                    <a:bodyPr/>
                    <a:lstStyle/>
                    <a:p>
                      <a:pPr algn="l" fontAlgn="ctr"/>
                      <a:r>
                        <a:rPr lang="ja-JP" altLang="en-US" sz="1000" u="none" strike="noStrike" dirty="0">
                          <a:solidFill>
                            <a:schemeClr val="tx1"/>
                          </a:solidFill>
                          <a:effectLst/>
                        </a:rPr>
                        <a:t>景品表示法</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ja-JP" altLang="en-US" sz="1000" u="none" strike="noStrike" dirty="0">
                          <a:solidFill>
                            <a:schemeClr val="tx1"/>
                          </a:solidFill>
                          <a:effectLst/>
                        </a:rPr>
                        <a:t>措置命令</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1</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0</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116461"/>
                  </a:ext>
                </a:extLst>
              </a:tr>
              <a:tr h="154843">
                <a:tc>
                  <a:txBody>
                    <a:bodyPr/>
                    <a:lstStyle/>
                    <a:p>
                      <a:pPr algn="l" fontAlgn="ctr"/>
                      <a:r>
                        <a:rPr lang="ja-JP" altLang="en-US" sz="1000" u="none" strike="noStrike" dirty="0">
                          <a:solidFill>
                            <a:schemeClr val="tx1"/>
                          </a:solidFill>
                          <a:effectLst/>
                        </a:rPr>
                        <a:t>　</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ja-JP" altLang="en-US" sz="1000" u="none" strike="noStrike">
                          <a:solidFill>
                            <a:schemeClr val="tx1"/>
                          </a:solidFill>
                          <a:effectLst/>
                        </a:rPr>
                        <a:t>文書指導</a:t>
                      </a:r>
                      <a:endParaRPr lang="ja-JP" altLang="en-US"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86</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1</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a:solidFill>
                            <a:schemeClr val="tx1"/>
                          </a:solidFill>
                          <a:effectLst/>
                        </a:rPr>
                        <a:t>3</a:t>
                      </a:r>
                      <a:endParaRPr lang="en-US" altLang="ja-JP" sz="1000" b="0" i="0" u="none" strike="noStrike">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4449173"/>
                  </a:ext>
                </a:extLst>
              </a:tr>
              <a:tr h="154843">
                <a:tc>
                  <a:txBody>
                    <a:bodyPr/>
                    <a:lstStyle/>
                    <a:p>
                      <a:pPr algn="l" fontAlgn="ctr"/>
                      <a:r>
                        <a:rPr lang="ja-JP" altLang="en-US" sz="1000" u="none" strike="noStrike" dirty="0">
                          <a:solidFill>
                            <a:schemeClr val="tx1"/>
                          </a:solidFill>
                          <a:effectLst/>
                        </a:rPr>
                        <a:t>　</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1000" u="none" strike="noStrike" dirty="0">
                          <a:solidFill>
                            <a:schemeClr val="tx1"/>
                          </a:solidFill>
                          <a:effectLst/>
                        </a:rPr>
                        <a:t>口頭指導</a:t>
                      </a:r>
                      <a:endPar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dirty="0">
                          <a:solidFill>
                            <a:schemeClr val="tx1"/>
                          </a:solidFill>
                          <a:effectLst/>
                        </a:rPr>
                        <a:t>3</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dirty="0">
                          <a:solidFill>
                            <a:schemeClr val="tx1"/>
                          </a:solidFill>
                          <a:effectLst/>
                        </a:rPr>
                        <a:t>5</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ja-JP" sz="1000" u="none" strike="noStrike" dirty="0">
                          <a:solidFill>
                            <a:schemeClr val="tx1"/>
                          </a:solidFill>
                          <a:effectLst/>
                        </a:rPr>
                        <a:t>2</a:t>
                      </a:r>
                      <a:endPar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194" marR="6194" marT="619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0362559"/>
                  </a:ext>
                </a:extLst>
              </a:tr>
            </a:tbl>
          </a:graphicData>
        </a:graphic>
      </p:graphicFrame>
      <p:sp>
        <p:nvSpPr>
          <p:cNvPr id="39" name="テキスト ボックス 38"/>
          <p:cNvSpPr txBox="1"/>
          <p:nvPr/>
        </p:nvSpPr>
        <p:spPr>
          <a:xfrm>
            <a:off x="10224913" y="7931258"/>
            <a:ext cx="3163495" cy="2023631"/>
          </a:xfrm>
          <a:prstGeom prst="rect">
            <a:avLst/>
          </a:prstGeom>
          <a:noFill/>
        </p:spPr>
        <p:txBody>
          <a:bodyPr wrap="square" rtlCol="0">
            <a:spAutoFit/>
          </a:bodyPr>
          <a:lstStyle/>
          <a:p>
            <a:r>
              <a:rPr lang="ja-JP" altLang="en-US" sz="1050" dirty="0" smtClean="0"/>
              <a:t>■府では、 </a:t>
            </a:r>
            <a:r>
              <a:rPr lang="ja-JP" altLang="en-US" sz="1050" dirty="0"/>
              <a:t>消費生活センター</a:t>
            </a:r>
            <a:r>
              <a:rPr lang="ja-JP" altLang="en-US" sz="1050" dirty="0" smtClean="0"/>
              <a:t>に寄せられた消費者からの被害相談をもとに、国</a:t>
            </a:r>
            <a:r>
              <a:rPr lang="ja-JP" altLang="en-US" sz="1050" dirty="0"/>
              <a:t>や他府県等と情報を共有し、違反被疑事業者に</a:t>
            </a:r>
            <a:r>
              <a:rPr lang="ja-JP" altLang="en-US" sz="1050" dirty="0" smtClean="0"/>
              <a:t>対して指導・処分等</a:t>
            </a:r>
            <a:r>
              <a:rPr lang="ja-JP" altLang="en-US" sz="1050" dirty="0"/>
              <a:t>を行っている。</a:t>
            </a:r>
            <a:endParaRPr lang="en-US" altLang="ja-JP" sz="1050" dirty="0"/>
          </a:p>
          <a:p>
            <a:pPr>
              <a:spcBef>
                <a:spcPts val="600"/>
              </a:spcBef>
            </a:pPr>
            <a:r>
              <a:rPr lang="ja-JP" altLang="en-US" sz="1050" dirty="0"/>
              <a:t>■ </a:t>
            </a:r>
            <a:r>
              <a:rPr lang="ja-JP" altLang="en-US" sz="1050" dirty="0" smtClean="0"/>
              <a:t>近年増加するインターネット</a:t>
            </a:r>
            <a:r>
              <a:rPr lang="ja-JP" altLang="en-US" sz="1050" dirty="0"/>
              <a:t>通販に</a:t>
            </a:r>
            <a:r>
              <a:rPr lang="ja-JP" altLang="en-US" sz="1050" dirty="0" smtClean="0"/>
              <a:t>関する消費者被害対策</a:t>
            </a:r>
            <a:r>
              <a:rPr lang="ja-JP" altLang="en-US" sz="1050" dirty="0"/>
              <a:t>として、偽・詐欺サイト情報や不正利用された</a:t>
            </a:r>
            <a:r>
              <a:rPr lang="ja-JP" altLang="en-US" sz="1050" dirty="0" smtClean="0"/>
              <a:t>金融</a:t>
            </a:r>
            <a:r>
              <a:rPr lang="ja-JP" altLang="en-US" sz="1050" dirty="0"/>
              <a:t>機関情報について、大阪府警や近畿財務局に情報提供することにより、消費者被害の拡大防止を図っている。</a:t>
            </a:r>
            <a:endParaRPr lang="en-US" altLang="ja-JP" sz="1050" dirty="0"/>
          </a:p>
          <a:p>
            <a:pPr>
              <a:spcBef>
                <a:spcPts val="600"/>
              </a:spcBef>
            </a:pPr>
            <a:r>
              <a:rPr lang="ja-JP" altLang="en-US" sz="1050" dirty="0" smtClean="0"/>
              <a:t>■ 事</a:t>
            </a:r>
            <a:r>
              <a:rPr lang="ja-JP" altLang="en-US" sz="1050" dirty="0"/>
              <a:t>業者と消費者の適正な取引を実現するため、事業者の方を対象</a:t>
            </a:r>
            <a:r>
              <a:rPr lang="ja-JP" altLang="en-US" sz="1050" dirty="0" smtClean="0"/>
              <a:t>に景品表示法・</a:t>
            </a:r>
            <a:r>
              <a:rPr lang="ja-JP" altLang="en-US" sz="1050" dirty="0"/>
              <a:t>特定商取引法に</a:t>
            </a:r>
            <a:r>
              <a:rPr lang="ja-JP" altLang="en-US" sz="1050" dirty="0" smtClean="0"/>
              <a:t>関する</a:t>
            </a:r>
            <a:r>
              <a:rPr lang="ja-JP" altLang="en-US" sz="1050" dirty="0"/>
              <a:t>説明会を</a:t>
            </a:r>
            <a:r>
              <a:rPr lang="ja-JP" altLang="en-US" sz="1050" dirty="0" smtClean="0"/>
              <a:t>オンラインで実施</a:t>
            </a:r>
            <a:r>
              <a:rPr lang="ja-JP" altLang="en-US" sz="1050" dirty="0"/>
              <a:t>している</a:t>
            </a:r>
            <a:r>
              <a:rPr lang="ja-JP" altLang="en-US" sz="1050" dirty="0" smtClean="0"/>
              <a:t>。</a:t>
            </a:r>
          </a:p>
        </p:txBody>
      </p:sp>
      <p:sp>
        <p:nvSpPr>
          <p:cNvPr id="41" name="テキスト ボックス 40"/>
          <p:cNvSpPr txBox="1"/>
          <p:nvPr/>
        </p:nvSpPr>
        <p:spPr>
          <a:xfrm>
            <a:off x="4003174" y="7534159"/>
            <a:ext cx="2391517" cy="2439129"/>
          </a:xfrm>
          <a:prstGeom prst="rect">
            <a:avLst/>
          </a:prstGeom>
          <a:noFill/>
        </p:spPr>
        <p:txBody>
          <a:bodyPr wrap="square" rtlCol="0">
            <a:spAutoFit/>
          </a:bodyPr>
          <a:lstStyle/>
          <a:p>
            <a:r>
              <a:rPr kumimoji="1" lang="en-US" altLang="ja-JP" sz="1050" dirty="0" smtClean="0">
                <a:latin typeface="+mn-ea"/>
              </a:rPr>
              <a:t>【</a:t>
            </a:r>
            <a:r>
              <a:rPr kumimoji="1" lang="ja-JP" altLang="en-US" sz="1050" dirty="0" smtClean="0">
                <a:latin typeface="+mn-ea"/>
              </a:rPr>
              <a:t>令和４年度相談の主</a:t>
            </a:r>
            <a:r>
              <a:rPr kumimoji="1" lang="ja-JP" altLang="en-US" sz="1050" dirty="0">
                <a:latin typeface="+mn-ea"/>
              </a:rPr>
              <a:t>な特徴</a:t>
            </a:r>
            <a:r>
              <a:rPr kumimoji="1" lang="en-US" altLang="ja-JP" sz="1050" dirty="0">
                <a:latin typeface="+mn-ea"/>
              </a:rPr>
              <a:t>】</a:t>
            </a:r>
          </a:p>
          <a:p>
            <a:pPr algn="just"/>
            <a:r>
              <a:rPr lang="ja-JP" altLang="en-US" sz="1050" dirty="0">
                <a:latin typeface="+mn-ea"/>
              </a:rPr>
              <a:t>・「化粧品」「健康食品</a:t>
            </a:r>
            <a:r>
              <a:rPr lang="ja-JP" altLang="en-US" sz="1050" dirty="0" smtClean="0">
                <a:latin typeface="+mn-ea"/>
              </a:rPr>
              <a:t>」の</a:t>
            </a:r>
            <a:r>
              <a:rPr lang="ja-JP" altLang="en-US" sz="1050" dirty="0">
                <a:latin typeface="+mn-ea"/>
              </a:rPr>
              <a:t>定期購入に</a:t>
            </a:r>
            <a:r>
              <a:rPr lang="ja-JP" altLang="en-US" sz="1050" dirty="0" smtClean="0">
                <a:latin typeface="+mn-ea"/>
              </a:rPr>
              <a:t>関</a:t>
            </a:r>
            <a:endParaRPr lang="en-US" altLang="ja-JP" sz="1050" dirty="0" smtClean="0">
              <a:latin typeface="+mn-ea"/>
            </a:endParaRPr>
          </a:p>
          <a:p>
            <a:r>
              <a:rPr lang="en-US" altLang="ja-JP" sz="1050" dirty="0">
                <a:latin typeface="+mn-ea"/>
              </a:rPr>
              <a:t> </a:t>
            </a:r>
            <a:r>
              <a:rPr lang="en-US" altLang="ja-JP" sz="1050" dirty="0" smtClean="0">
                <a:latin typeface="+mn-ea"/>
              </a:rPr>
              <a:t> </a:t>
            </a:r>
            <a:r>
              <a:rPr lang="ja-JP" altLang="en-US" sz="1050" dirty="0" smtClean="0">
                <a:latin typeface="+mn-ea"/>
              </a:rPr>
              <a:t>する相談が多発</a:t>
            </a:r>
            <a:endParaRPr lang="en-US" altLang="ja-JP" sz="1050" dirty="0" smtClean="0">
              <a:latin typeface="+mn-ea"/>
            </a:endParaRPr>
          </a:p>
          <a:p>
            <a:endParaRPr kumimoji="1" lang="en-US" altLang="ja-JP" sz="400" dirty="0" smtClean="0">
              <a:latin typeface="+mn-ea"/>
            </a:endParaRPr>
          </a:p>
          <a:p>
            <a:r>
              <a:rPr lang="ja-JP" altLang="en-US" sz="1050" dirty="0">
                <a:latin typeface="+mn-ea"/>
              </a:rPr>
              <a:t>・脱毛エステサロンの倒産により</a:t>
            </a:r>
            <a:r>
              <a:rPr lang="ja-JP" altLang="en-US" sz="1050" dirty="0" smtClean="0">
                <a:latin typeface="+mn-ea"/>
              </a:rPr>
              <a:t>サービ</a:t>
            </a:r>
            <a:endParaRPr lang="en-US" altLang="ja-JP" sz="1050" dirty="0" smtClean="0">
              <a:latin typeface="+mn-ea"/>
            </a:endParaRPr>
          </a:p>
          <a:p>
            <a:r>
              <a:rPr lang="ja-JP" altLang="en-US" sz="1050" dirty="0">
                <a:latin typeface="+mn-ea"/>
              </a:rPr>
              <a:t>　</a:t>
            </a:r>
            <a:r>
              <a:rPr lang="ja-JP" altLang="en-US" sz="1050" dirty="0" smtClean="0">
                <a:latin typeface="+mn-ea"/>
              </a:rPr>
              <a:t>ス</a:t>
            </a:r>
            <a:r>
              <a:rPr lang="ja-JP" altLang="en-US" sz="1050" dirty="0">
                <a:latin typeface="+mn-ea"/>
              </a:rPr>
              <a:t>を受けられない、中途解約が</a:t>
            </a:r>
            <a:r>
              <a:rPr lang="ja-JP" altLang="en-US" sz="1050" dirty="0" smtClean="0">
                <a:latin typeface="+mn-ea"/>
              </a:rPr>
              <a:t>できな</a:t>
            </a:r>
            <a:endParaRPr lang="en-US" altLang="ja-JP" sz="1050" dirty="0" smtClean="0">
              <a:latin typeface="+mn-ea"/>
            </a:endParaRPr>
          </a:p>
          <a:p>
            <a:r>
              <a:rPr lang="ja-JP" altLang="en-US" sz="1050" dirty="0">
                <a:latin typeface="+mn-ea"/>
              </a:rPr>
              <a:t>　</a:t>
            </a:r>
            <a:r>
              <a:rPr lang="ja-JP" altLang="en-US" sz="1050" dirty="0" smtClean="0">
                <a:latin typeface="+mn-ea"/>
              </a:rPr>
              <a:t>いな</a:t>
            </a:r>
            <a:r>
              <a:rPr lang="ja-JP" altLang="en-US" sz="1050" dirty="0">
                <a:latin typeface="+mn-ea"/>
              </a:rPr>
              <a:t>どの「エステティックサービス」の</a:t>
            </a:r>
            <a:r>
              <a:rPr lang="ja-JP" altLang="en-US" sz="1050" dirty="0" smtClean="0">
                <a:latin typeface="+mn-ea"/>
              </a:rPr>
              <a:t>ト</a:t>
            </a:r>
            <a:endParaRPr lang="en-US" altLang="ja-JP" sz="1050" dirty="0" smtClean="0">
              <a:latin typeface="+mn-ea"/>
            </a:endParaRPr>
          </a:p>
          <a:p>
            <a:r>
              <a:rPr lang="ja-JP" altLang="en-US" sz="1050" dirty="0">
                <a:latin typeface="+mn-ea"/>
              </a:rPr>
              <a:t>　</a:t>
            </a:r>
            <a:r>
              <a:rPr lang="ja-JP" altLang="en-US" sz="1050" dirty="0" smtClean="0">
                <a:latin typeface="+mn-ea"/>
              </a:rPr>
              <a:t>ラブル</a:t>
            </a:r>
            <a:r>
              <a:rPr lang="ja-JP" altLang="en-US" sz="1050" dirty="0">
                <a:latin typeface="+mn-ea"/>
              </a:rPr>
              <a:t>が急増</a:t>
            </a:r>
          </a:p>
          <a:p>
            <a:endParaRPr kumimoji="1" lang="en-US" altLang="ja-JP" sz="400" dirty="0" smtClean="0">
              <a:latin typeface="+mn-ea"/>
            </a:endParaRPr>
          </a:p>
          <a:p>
            <a:r>
              <a:rPr lang="ja-JP" altLang="en-US" sz="1050" dirty="0">
                <a:latin typeface="+mn-ea"/>
              </a:rPr>
              <a:t>・スマートフォン等の通信契約トラブル</a:t>
            </a:r>
            <a:endParaRPr lang="en-US" altLang="ja-JP" sz="1050" dirty="0">
              <a:latin typeface="+mn-ea"/>
            </a:endParaRPr>
          </a:p>
          <a:p>
            <a:r>
              <a:rPr lang="ja-JP" altLang="en-US" sz="1050" dirty="0">
                <a:latin typeface="+mn-ea"/>
              </a:rPr>
              <a:t>　や暮らしのレスキューサービスの高額</a:t>
            </a:r>
            <a:endParaRPr lang="en-US" altLang="ja-JP" sz="1050" dirty="0">
              <a:latin typeface="+mn-ea"/>
            </a:endParaRPr>
          </a:p>
          <a:p>
            <a:r>
              <a:rPr lang="ja-JP" altLang="en-US" sz="1050" dirty="0">
                <a:latin typeface="+mn-ea"/>
              </a:rPr>
              <a:t>　請求のトラブルが</a:t>
            </a:r>
            <a:r>
              <a:rPr lang="ja-JP" altLang="en-US" sz="1050" dirty="0" smtClean="0">
                <a:latin typeface="+mn-ea"/>
              </a:rPr>
              <a:t>多発</a:t>
            </a:r>
            <a:endParaRPr lang="en-US" altLang="ja-JP" sz="1050" dirty="0" smtClean="0">
              <a:latin typeface="+mn-ea"/>
            </a:endParaRPr>
          </a:p>
          <a:p>
            <a:endParaRPr lang="en-US" altLang="ja-JP" sz="400" dirty="0">
              <a:latin typeface="+mn-ea"/>
            </a:endParaRPr>
          </a:p>
          <a:p>
            <a:r>
              <a:rPr lang="ja-JP" altLang="en-US" sz="1050" dirty="0" smtClean="0">
                <a:latin typeface="+mn-ea"/>
              </a:rPr>
              <a:t>・「霊感商法」を含む「開運商法」に関す</a:t>
            </a:r>
            <a:endParaRPr lang="en-US" altLang="ja-JP" sz="1050" dirty="0" smtClean="0">
              <a:latin typeface="+mn-ea"/>
            </a:endParaRPr>
          </a:p>
          <a:p>
            <a:r>
              <a:rPr lang="ja-JP" altLang="en-US" sz="1050" dirty="0" smtClean="0">
                <a:latin typeface="+mn-ea"/>
              </a:rPr>
              <a:t>　</a:t>
            </a:r>
            <a:r>
              <a:rPr lang="ja-JP" altLang="en-US" sz="1050" dirty="0" err="1" smtClean="0">
                <a:latin typeface="+mn-ea"/>
              </a:rPr>
              <a:t>る</a:t>
            </a:r>
            <a:r>
              <a:rPr lang="ja-JP" altLang="en-US" sz="1050" dirty="0" smtClean="0">
                <a:latin typeface="+mn-ea"/>
              </a:rPr>
              <a:t>相談は件数が少ないものの、前年</a:t>
            </a:r>
            <a:endParaRPr lang="en-US" altLang="ja-JP" sz="1050" dirty="0" smtClean="0">
              <a:latin typeface="+mn-ea"/>
            </a:endParaRPr>
          </a:p>
          <a:p>
            <a:r>
              <a:rPr lang="ja-JP" altLang="en-US" sz="1050" dirty="0" smtClean="0">
                <a:latin typeface="+mn-ea"/>
              </a:rPr>
              <a:t>　度よりも増加</a:t>
            </a:r>
            <a:endParaRPr kumimoji="1" lang="en-US" altLang="ja-JP" sz="400" dirty="0" smtClean="0">
              <a:latin typeface="+mn-ea"/>
            </a:endParaRPr>
          </a:p>
        </p:txBody>
      </p:sp>
    </p:spTree>
    <p:extLst>
      <p:ext uri="{BB962C8B-B14F-4D97-AF65-F5344CB8AC3E}">
        <p14:creationId xmlns:p14="http://schemas.microsoft.com/office/powerpoint/2010/main" val="3550757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1421</Words>
  <Application>Microsoft Office PowerPoint</Application>
  <PresentationFormat>ユーザー設定</PresentationFormat>
  <Paragraphs>235</Paragraphs>
  <Slides>1</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HGPｺﾞｼｯｸE</vt:lpstr>
      <vt:lpstr>Meiryo UI</vt:lpstr>
      <vt:lpstr>ＭＳ Ｐゴシック</vt:lpstr>
      <vt:lpstr>ＭＳ Ｐ明朝</vt:lpstr>
      <vt:lpstr>新細明體</vt:lpstr>
      <vt:lpstr>游ゴシック</vt:lpstr>
      <vt:lpstr>Arial</vt:lpstr>
      <vt:lpstr>Calibri</vt:lpstr>
      <vt:lpstr>Times New Roman</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2023-09-21T09:03:17Z</dcterms:created>
  <dcterms:modified xsi:type="dcterms:W3CDTF">2023-09-21T09:03:32Z</dcterms:modified>
</cp:coreProperties>
</file>