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4"/>
  </p:notesMasterIdLst>
  <p:sldIdLst>
    <p:sldId id="264" r:id="rId2"/>
    <p:sldId id="263" r:id="rId3"/>
  </p:sldIdLst>
  <p:sldSz cx="7559675" cy="1069181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Q5ET2Kge2s1u5aZM/b7Alg==" hashData="FR9eKezjZnop77305uGpLmA1p/vnzs9+bxSVMpnnom4cc+ygJ3QipLwZPa7h0cHd4yj7HnlkHgHem1lFVCh2iQ=="/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3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987" autoAdjust="0"/>
  </p:normalViewPr>
  <p:slideViewPr>
    <p:cSldViewPr snapToGrid="0" showGuides="1">
      <p:cViewPr varScale="1">
        <p:scale>
          <a:sx n="48" d="100"/>
          <a:sy n="48" d="100"/>
        </p:scale>
        <p:origin x="2256" y="60"/>
      </p:cViewPr>
      <p:guideLst>
        <p:guide orient="horz" pos="3368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8428" cy="513508"/>
          </a:xfrm>
          <a:prstGeom prst="rect">
            <a:avLst/>
          </a:prstGeom>
        </p:spPr>
        <p:txBody>
          <a:bodyPr vert="horz" lIns="94657" tIns="47329" rIns="94657" bIns="473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2" y="2"/>
            <a:ext cx="3078428" cy="513508"/>
          </a:xfrm>
          <a:prstGeom prst="rect">
            <a:avLst/>
          </a:prstGeom>
        </p:spPr>
        <p:txBody>
          <a:bodyPr vert="horz" lIns="94657" tIns="47329" rIns="94657" bIns="47329" rtlCol="0"/>
          <a:lstStyle>
            <a:lvl1pPr algn="r">
              <a:defRPr sz="1200"/>
            </a:lvl1pPr>
          </a:lstStyle>
          <a:p>
            <a:fld id="{7822F319-E01B-4DCB-A2E0-765E6C64D83C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0450" y="1279525"/>
            <a:ext cx="24431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7" tIns="47329" rIns="94657" bIns="473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7" y="4925409"/>
            <a:ext cx="5683250" cy="4029879"/>
          </a:xfrm>
          <a:prstGeom prst="rect">
            <a:avLst/>
          </a:prstGeom>
        </p:spPr>
        <p:txBody>
          <a:bodyPr vert="horz" lIns="94657" tIns="47329" rIns="94657" bIns="4732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8" cy="513507"/>
          </a:xfrm>
          <a:prstGeom prst="rect">
            <a:avLst/>
          </a:prstGeom>
        </p:spPr>
        <p:txBody>
          <a:bodyPr vert="horz" lIns="94657" tIns="47329" rIns="94657" bIns="473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8" cy="513507"/>
          </a:xfrm>
          <a:prstGeom prst="rect">
            <a:avLst/>
          </a:prstGeom>
        </p:spPr>
        <p:txBody>
          <a:bodyPr vert="horz" lIns="94657" tIns="47329" rIns="94657" bIns="47329" rtlCol="0" anchor="b"/>
          <a:lstStyle>
            <a:lvl1pPr algn="r">
              <a:defRPr sz="1200"/>
            </a:lvl1pPr>
          </a:lstStyle>
          <a:p>
            <a:fld id="{EEE4791C-80DB-4DCB-900A-2104EAFF9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230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97100" y="1390650"/>
            <a:ext cx="2655888" cy="37560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73288">
              <a:defRPr/>
            </a:pPr>
            <a:fld id="{81D22E72-94EF-4249-B6BC-1CE8A1403A08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73288">
                <a:defRPr/>
              </a:pPr>
              <a:t>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4139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97100" y="1390650"/>
            <a:ext cx="2655888" cy="37560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73288">
              <a:defRPr/>
            </a:pPr>
            <a:fld id="{81D22E72-94EF-4249-B6BC-1CE8A1403A08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73288">
                <a:defRPr/>
              </a:pPr>
              <a:t>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088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56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8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1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34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91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83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214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470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809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83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52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DC101-6612-4104-8027-ADB1C729B45D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70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nmes.jp/ja/app/GA8281applicationform/app_entry" TargetMode="Externa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904A9F2-1D91-A8E9-763A-E8754D73AB4B}"/>
              </a:ext>
            </a:extLst>
          </p:cNvPr>
          <p:cNvSpPr/>
          <p:nvPr/>
        </p:nvSpPr>
        <p:spPr>
          <a:xfrm>
            <a:off x="215887" y="198949"/>
            <a:ext cx="7124700" cy="138691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2B0B47C2-BDAB-F63D-A687-05C5E5EE3025}"/>
              </a:ext>
            </a:extLst>
          </p:cNvPr>
          <p:cNvGrpSpPr/>
          <p:nvPr/>
        </p:nvGrpSpPr>
        <p:grpSpPr>
          <a:xfrm>
            <a:off x="369704" y="4102376"/>
            <a:ext cx="6820267" cy="4660019"/>
            <a:chOff x="220272" y="2117835"/>
            <a:chExt cx="6342954" cy="5118901"/>
          </a:xfrm>
        </p:grpSpPr>
        <p:sp>
          <p:nvSpPr>
            <p:cNvPr id="22" name="空の白バック">
              <a:extLst>
                <a:ext uri="{FF2B5EF4-FFF2-40B4-BE49-F238E27FC236}">
                  <a16:creationId xmlns:a16="http://schemas.microsoft.com/office/drawing/2014/main" id="{267F5C04-F502-A176-4CE9-D86C23B3F44E}"/>
                </a:ext>
              </a:extLst>
            </p:cNvPr>
            <p:cNvSpPr/>
            <p:nvPr/>
          </p:nvSpPr>
          <p:spPr>
            <a:xfrm>
              <a:off x="220272" y="2117835"/>
              <a:ext cx="6342954" cy="5111638"/>
            </a:xfrm>
            <a:prstGeom prst="roundRect">
              <a:avLst>
                <a:gd name="adj" fmla="val 1961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0" name="空">
              <a:extLst>
                <a:ext uri="{FF2B5EF4-FFF2-40B4-BE49-F238E27FC236}">
                  <a16:creationId xmlns:a16="http://schemas.microsoft.com/office/drawing/2014/main" id="{96C8D201-2946-329E-A5B2-894D65B8F489}"/>
                </a:ext>
              </a:extLst>
            </p:cNvPr>
            <p:cNvSpPr/>
            <p:nvPr/>
          </p:nvSpPr>
          <p:spPr>
            <a:xfrm>
              <a:off x="220272" y="2125098"/>
              <a:ext cx="6342954" cy="5111638"/>
            </a:xfrm>
            <a:prstGeom prst="roundRect">
              <a:avLst>
                <a:gd name="adj" fmla="val 1961"/>
              </a:avLst>
            </a:prstGeom>
            <a:blipFill dpi="0" rotWithShape="1">
              <a:blip r:embed="rId3" cstate="email">
                <a:alphaModFix amt="49000"/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324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57150">
              <a:solidFill>
                <a:srgbClr val="2B4D8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BBA3B6A-2ACD-F085-6BCB-B07E692FFE88}"/>
              </a:ext>
            </a:extLst>
          </p:cNvPr>
          <p:cNvSpPr/>
          <p:nvPr/>
        </p:nvSpPr>
        <p:spPr>
          <a:xfrm>
            <a:off x="0" y="9104893"/>
            <a:ext cx="7559674" cy="15919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ヘッダー">
            <a:extLst>
              <a:ext uri="{FF2B5EF4-FFF2-40B4-BE49-F238E27FC236}">
                <a16:creationId xmlns:a16="http://schemas.microsoft.com/office/drawing/2014/main" id="{EBE3C917-A3BC-B11C-01E9-BB4F38CD4BE7}"/>
              </a:ext>
            </a:extLst>
          </p:cNvPr>
          <p:cNvSpPr/>
          <p:nvPr/>
        </p:nvSpPr>
        <p:spPr>
          <a:xfrm>
            <a:off x="0" y="-11813"/>
            <a:ext cx="7560000" cy="154664"/>
          </a:xfrm>
          <a:prstGeom prst="rect">
            <a:avLst/>
          </a:prstGeom>
          <a:solidFill>
            <a:srgbClr val="2B4D8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722912B-9D41-FD8B-D0C9-6ECA6E578B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703" y="627747"/>
            <a:ext cx="6586909" cy="840678"/>
          </a:xfrm>
          <a:effectLst>
            <a:outerShdw blurRad="50800" dist="50800" dir="5400000" algn="ctr" rotWithShape="0">
              <a:schemeClr val="accent3"/>
            </a:outerShdw>
          </a:effectLst>
        </p:spPr>
        <p:txBody>
          <a:bodyPr>
            <a:noAutofit/>
          </a:bodyPr>
          <a:lstStyle/>
          <a:p>
            <a:r>
              <a:rPr lang="ja-JP" altLang="en-US" sz="2800" b="1" dirty="0">
                <a:ln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大阪府 特定技能外国人介護人材</a:t>
            </a:r>
            <a:r>
              <a:rPr lang="en-US" altLang="ja-JP" sz="2800" b="1" dirty="0">
                <a:ln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2800" b="1" dirty="0">
                <a:ln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2800" b="1" dirty="0">
                <a:ln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受入れサポートについての説明会</a:t>
            </a:r>
          </a:p>
        </p:txBody>
      </p:sp>
      <p:sp>
        <p:nvSpPr>
          <p:cNvPr id="10" name="参加申込期限">
            <a:extLst>
              <a:ext uri="{FF2B5EF4-FFF2-40B4-BE49-F238E27FC236}">
                <a16:creationId xmlns:a16="http://schemas.microsoft.com/office/drawing/2014/main" id="{AB1A9A6E-94CA-34C0-5E96-6BE76F25245A}"/>
              </a:ext>
            </a:extLst>
          </p:cNvPr>
          <p:cNvSpPr txBox="1">
            <a:spLocks/>
          </p:cNvSpPr>
          <p:nvPr/>
        </p:nvSpPr>
        <p:spPr>
          <a:xfrm>
            <a:off x="573503" y="10411661"/>
            <a:ext cx="6025108" cy="334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参加申込期限　第</a:t>
            </a:r>
            <a:r>
              <a:rPr kumimoji="1" lang="en-US" altLang="ja-JP" sz="12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3</a:t>
            </a:r>
            <a:r>
              <a:rPr kumimoji="1" lang="ja-JP" altLang="en-US" sz="12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回目：</a:t>
            </a:r>
            <a:r>
              <a:rPr kumimoji="1" lang="en-US" altLang="ja-JP" sz="12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11</a:t>
            </a:r>
            <a:r>
              <a:rPr kumimoji="1" lang="ja-JP" altLang="en-US" sz="12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</a:t>
            </a:r>
            <a:r>
              <a:rPr kumimoji="1" lang="en-US" altLang="ja-JP" sz="12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30</a:t>
            </a:r>
            <a:r>
              <a:rPr kumimoji="1" lang="ja-JP" altLang="en-US" sz="12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日（木）</a:t>
            </a:r>
            <a:r>
              <a:rPr kumimoji="1" lang="en-US" altLang="ja-JP" sz="12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18</a:t>
            </a:r>
            <a:r>
              <a:rPr kumimoji="1" lang="ja-JP" altLang="en-US" sz="12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：</a:t>
            </a:r>
            <a:r>
              <a:rPr kumimoji="1" lang="en-US" altLang="ja-JP" sz="12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00</a:t>
            </a:r>
            <a:r>
              <a:rPr kumimoji="1" lang="ja-JP" altLang="en-US" sz="12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迄、第</a:t>
            </a:r>
            <a:r>
              <a:rPr lang="en-US" altLang="ja-JP" sz="12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12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回目：</a:t>
            </a:r>
            <a:r>
              <a:rPr lang="en-US" altLang="ja-JP" sz="12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kumimoji="1" lang="ja-JP" altLang="en-US" sz="12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</a:t>
            </a:r>
            <a:r>
              <a:rPr kumimoji="1" lang="en-US" altLang="ja-JP" sz="12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</a:t>
            </a:r>
            <a:r>
              <a:rPr kumimoji="1" lang="ja-JP" altLang="en-US" sz="12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日（火）</a:t>
            </a:r>
            <a:r>
              <a:rPr kumimoji="1" lang="en-US" altLang="ja-JP" sz="12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18</a:t>
            </a:r>
            <a:r>
              <a:rPr kumimoji="1" lang="ja-JP" altLang="en-US" sz="12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：</a:t>
            </a:r>
            <a:r>
              <a:rPr kumimoji="1" lang="en-US" altLang="ja-JP" sz="12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00</a:t>
            </a:r>
            <a:r>
              <a:rPr kumimoji="1" lang="ja-JP" altLang="en-US" sz="12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迄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D87FC52A-85EF-F994-2A46-3B787A7A1465}"/>
              </a:ext>
            </a:extLst>
          </p:cNvPr>
          <p:cNvSpPr/>
          <p:nvPr/>
        </p:nvSpPr>
        <p:spPr>
          <a:xfrm>
            <a:off x="556751" y="4188341"/>
            <a:ext cx="6470218" cy="4474490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35" name="正方形/長方形 1034">
            <a:extLst>
              <a:ext uri="{FF2B5EF4-FFF2-40B4-BE49-F238E27FC236}">
                <a16:creationId xmlns:a16="http://schemas.microsoft.com/office/drawing/2014/main" id="{6917881C-2CC2-9B95-94F1-9EC27CCFBC25}"/>
              </a:ext>
            </a:extLst>
          </p:cNvPr>
          <p:cNvSpPr/>
          <p:nvPr/>
        </p:nvSpPr>
        <p:spPr>
          <a:xfrm>
            <a:off x="215887" y="9564083"/>
            <a:ext cx="619223" cy="6165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参加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297F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申込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69315789-6DA1-B711-975E-54A485A228A2}"/>
              </a:ext>
            </a:extLst>
          </p:cNvPr>
          <p:cNvSpPr/>
          <p:nvPr/>
        </p:nvSpPr>
        <p:spPr>
          <a:xfrm>
            <a:off x="574348" y="2159848"/>
            <a:ext cx="2042305" cy="1187202"/>
          </a:xfrm>
          <a:prstGeom prst="roundRect">
            <a:avLst>
              <a:gd name="adj" fmla="val 6393"/>
            </a:avLst>
          </a:prstGeom>
          <a:ln w="28575">
            <a:solidFill>
              <a:schemeClr val="accent5"/>
            </a:solidFill>
          </a:ln>
          <a:effectLst>
            <a:glow rad="63500">
              <a:schemeClr val="accent5"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検討してみたいとは思うが何から始めれば良いのか分からず、手がつかない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…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0C667667-A738-2072-2F9B-5816EFBD0170}"/>
              </a:ext>
            </a:extLst>
          </p:cNvPr>
          <p:cNvSpPr/>
          <p:nvPr/>
        </p:nvSpPr>
        <p:spPr>
          <a:xfrm>
            <a:off x="2783575" y="2168984"/>
            <a:ext cx="2042305" cy="1187202"/>
          </a:xfrm>
          <a:prstGeom prst="roundRect">
            <a:avLst>
              <a:gd name="adj" fmla="val 6393"/>
            </a:avLst>
          </a:prstGeom>
          <a:solidFill>
            <a:schemeClr val="accent5"/>
          </a:solidFill>
          <a:ln w="28575">
            <a:solidFill>
              <a:schemeClr val="bg1"/>
            </a:solidFill>
          </a:ln>
          <a:effectLst>
            <a:glow rad="63500">
              <a:schemeClr val="accent5"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どうやって人材を探し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採用すれば良いのか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分からない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…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F57466F0-BD06-5FF1-7F4D-5ECAE46FE34B}"/>
              </a:ext>
            </a:extLst>
          </p:cNvPr>
          <p:cNvSpPr/>
          <p:nvPr/>
        </p:nvSpPr>
        <p:spPr>
          <a:xfrm>
            <a:off x="4992805" y="2183530"/>
            <a:ext cx="2042305" cy="1187202"/>
          </a:xfrm>
          <a:prstGeom prst="roundRect">
            <a:avLst>
              <a:gd name="adj" fmla="val 6393"/>
            </a:avLst>
          </a:prstGeom>
          <a:ln w="28575">
            <a:solidFill>
              <a:schemeClr val="accent5"/>
            </a:solidFill>
          </a:ln>
          <a:effectLst>
            <a:glow rad="63500">
              <a:schemeClr val="accent5"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受入れるための手続きや準備が難しそうで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対応できる気がしない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…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7" name="赤マーカー">
            <a:extLst>
              <a:ext uri="{FF2B5EF4-FFF2-40B4-BE49-F238E27FC236}">
                <a16:creationId xmlns:a16="http://schemas.microsoft.com/office/drawing/2014/main" id="{D756144D-9F7A-B2F3-84AE-0F4760C64053}"/>
              </a:ext>
            </a:extLst>
          </p:cNvPr>
          <p:cNvSpPr/>
          <p:nvPr/>
        </p:nvSpPr>
        <p:spPr>
          <a:xfrm>
            <a:off x="757516" y="3835714"/>
            <a:ext cx="6054161" cy="45719"/>
          </a:xfrm>
          <a:prstGeom prst="rect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字幕 2">
            <a:extLst>
              <a:ext uri="{FF2B5EF4-FFF2-40B4-BE49-F238E27FC236}">
                <a16:creationId xmlns:a16="http://schemas.microsoft.com/office/drawing/2014/main" id="{38A78026-C93C-7DF4-C13B-5678523D3F68}"/>
              </a:ext>
            </a:extLst>
          </p:cNvPr>
          <p:cNvSpPr txBox="1">
            <a:spLocks/>
          </p:cNvSpPr>
          <p:nvPr/>
        </p:nvSpPr>
        <p:spPr>
          <a:xfrm>
            <a:off x="573502" y="3566110"/>
            <a:ext cx="6436716" cy="3512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詳細は説明会にてご案内いたしますので、是非ともご参加ください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graphicFrame>
        <p:nvGraphicFramePr>
          <p:cNvPr id="1024" name="表 1024">
            <a:extLst>
              <a:ext uri="{FF2B5EF4-FFF2-40B4-BE49-F238E27FC236}">
                <a16:creationId xmlns:a16="http://schemas.microsoft.com/office/drawing/2014/main" id="{150ECB22-CFE2-BD8A-498F-82373932B3DA}"/>
              </a:ext>
            </a:extLst>
          </p:cNvPr>
          <p:cNvGraphicFramePr>
            <a:graphicFrameLocks noGrp="1"/>
          </p:cNvGraphicFramePr>
          <p:nvPr/>
        </p:nvGraphicFramePr>
        <p:xfrm>
          <a:off x="573503" y="4229010"/>
          <a:ext cx="6461608" cy="1214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2402">
                  <a:extLst>
                    <a:ext uri="{9D8B030D-6E8A-4147-A177-3AD203B41FA5}">
                      <a16:colId xmlns:a16="http://schemas.microsoft.com/office/drawing/2014/main" val="1722055193"/>
                    </a:ext>
                  </a:extLst>
                </a:gridCol>
                <a:gridCol w="5349206">
                  <a:extLst>
                    <a:ext uri="{9D8B030D-6E8A-4147-A177-3AD203B41FA5}">
                      <a16:colId xmlns:a16="http://schemas.microsoft.com/office/drawing/2014/main" val="26112705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対象者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大阪府内の福祉・介護施設を経営している</a:t>
                      </a:r>
                      <a:r>
                        <a:rPr kumimoji="1" lang="ja-JP" altLang="en-US" b="1" dirty="0">
                          <a:solidFill>
                            <a:srgbClr val="C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経営者</a:t>
                      </a:r>
                      <a:r>
                        <a:rPr kumimoji="1" lang="ja-JP" altLang="en-US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、</a:t>
                      </a:r>
                      <a:r>
                        <a:rPr kumimoji="1" lang="ja-JP" altLang="en-US" b="1" dirty="0">
                          <a:solidFill>
                            <a:srgbClr val="C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現場管理者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6131220"/>
                  </a:ext>
                </a:extLst>
              </a:tr>
              <a:tr h="138335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開催場所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なんばパークス ７階</a:t>
                      </a:r>
                      <a:r>
                        <a:rPr kumimoji="1" lang="en-US" altLang="ja-JP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A1</a:t>
                      </a:r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会議室　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または</a:t>
                      </a: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オンライン参加</a:t>
                      </a:r>
                      <a:endParaRPr kumimoji="1" lang="en-US" altLang="ja-JP" sz="14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大阪市浪速区難波中</a:t>
                      </a:r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丁目</a:t>
                      </a:r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番</a:t>
                      </a:r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70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号　パークスタワー</a:t>
                      </a:r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043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開催日時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634158"/>
                  </a:ext>
                </a:extLst>
              </a:tr>
            </a:tbl>
          </a:graphicData>
        </a:graphic>
      </p:graphicFrame>
      <p:sp>
        <p:nvSpPr>
          <p:cNvPr id="1038" name="テキスト ボックス 1037">
            <a:extLst>
              <a:ext uri="{FF2B5EF4-FFF2-40B4-BE49-F238E27FC236}">
                <a16:creationId xmlns:a16="http://schemas.microsoft.com/office/drawing/2014/main" id="{8AC639FA-4BC1-249E-4853-1E306D37D605}"/>
              </a:ext>
            </a:extLst>
          </p:cNvPr>
          <p:cNvSpPr txBox="1"/>
          <p:nvPr/>
        </p:nvSpPr>
        <p:spPr>
          <a:xfrm>
            <a:off x="904475" y="1693098"/>
            <a:ext cx="5873134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こんなお悩み解決を大阪府がサポートします！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40" name="テキスト ボックス 1039">
            <a:extLst>
              <a:ext uri="{FF2B5EF4-FFF2-40B4-BE49-F238E27FC236}">
                <a16:creationId xmlns:a16="http://schemas.microsoft.com/office/drawing/2014/main" id="{24262EBE-EE2A-7B45-1AAA-9DB53D4BCE09}"/>
              </a:ext>
            </a:extLst>
          </p:cNvPr>
          <p:cNvSpPr txBox="1"/>
          <p:nvPr/>
        </p:nvSpPr>
        <p:spPr>
          <a:xfrm>
            <a:off x="904475" y="9284773"/>
            <a:ext cx="528905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下記申込フォームまたは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QR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コードより、必要事項を入力の上、送信ください。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＜申込フォーム＞　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https://nmes.jp/ja/app/GA8281applicationform/app_entry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現地参加は先着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50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名！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4CB5288-F81D-2534-277E-397C86B0CF94}"/>
              </a:ext>
            </a:extLst>
          </p:cNvPr>
          <p:cNvSpPr txBox="1"/>
          <p:nvPr/>
        </p:nvSpPr>
        <p:spPr>
          <a:xfrm>
            <a:off x="11665" y="275763"/>
            <a:ext cx="75480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府内介護事業者のみなさまへ</a:t>
            </a:r>
          </a:p>
        </p:txBody>
      </p:sp>
      <p:sp>
        <p:nvSpPr>
          <p:cNvPr id="1037" name="開催日時">
            <a:extLst>
              <a:ext uri="{FF2B5EF4-FFF2-40B4-BE49-F238E27FC236}">
                <a16:creationId xmlns:a16="http://schemas.microsoft.com/office/drawing/2014/main" id="{287E99D1-964D-12C1-D355-4D81999E2E01}"/>
              </a:ext>
            </a:extLst>
          </p:cNvPr>
          <p:cNvSpPr txBox="1">
            <a:spLocks/>
          </p:cNvSpPr>
          <p:nvPr/>
        </p:nvSpPr>
        <p:spPr>
          <a:xfrm>
            <a:off x="1686769" y="5006490"/>
            <a:ext cx="4887462" cy="4711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1" i="0" u="none" strike="noStrike" kern="1200" normalizeH="0" baseline="0" noProof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第３回目：令和</a:t>
            </a:r>
            <a:r>
              <a:rPr kumimoji="1" lang="en-US" altLang="ja-JP" sz="3200" b="1" i="0" u="none" strike="noStrike" kern="1200" normalizeH="0" baseline="0" noProof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5</a:t>
            </a:r>
            <a:r>
              <a:rPr kumimoji="1" lang="ja-JP" altLang="en-US" sz="2400" b="1" i="0" u="none" strike="noStrike" kern="1200" normalizeH="0" baseline="0" noProof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年</a:t>
            </a:r>
            <a:r>
              <a:rPr lang="en-US" altLang="ja-JP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12</a:t>
            </a:r>
            <a:r>
              <a:rPr kumimoji="1" lang="ja-JP" altLang="en-US" sz="2400" b="1" i="0" u="none" strike="noStrike" kern="1200" normalizeH="0" baseline="0" noProof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月</a:t>
            </a:r>
            <a:r>
              <a:rPr lang="en-US" altLang="ja-JP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4</a:t>
            </a:r>
            <a:r>
              <a:rPr kumimoji="1" lang="ja-JP" altLang="en-US" sz="2400" b="1" i="0" u="none" strike="noStrike" kern="1200" normalizeH="0" baseline="0" noProof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日</a:t>
            </a:r>
            <a:r>
              <a:rPr kumimoji="1" lang="en-US" altLang="ja-JP" sz="2400" b="1" i="0" u="none" strike="noStrike" kern="1200" normalizeH="0" baseline="0" noProof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(</a:t>
            </a:r>
            <a:r>
              <a:rPr lang="ja-JP" alt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月</a:t>
            </a:r>
            <a:r>
              <a:rPr kumimoji="1" lang="en-US" altLang="ja-JP" sz="2400" b="1" i="0" u="none" strike="noStrike" kern="1200" normalizeH="0" baseline="0" noProof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)</a:t>
            </a:r>
            <a:endParaRPr kumimoji="1" lang="ja-JP" altLang="en-US" sz="3200" b="1" i="0" u="none" strike="noStrike" kern="1200" normalizeH="0" baseline="0" noProof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uLnTx/>
              <a:uFillTx/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+mn-cs"/>
            </a:endParaRPr>
          </a:p>
        </p:txBody>
      </p:sp>
      <p:graphicFrame>
        <p:nvGraphicFramePr>
          <p:cNvPr id="4" name="表 14">
            <a:extLst>
              <a:ext uri="{FF2B5EF4-FFF2-40B4-BE49-F238E27FC236}">
                <a16:creationId xmlns:a16="http://schemas.microsoft.com/office/drawing/2014/main" id="{4CC94F21-4959-9D96-C7C2-165873C90968}"/>
              </a:ext>
            </a:extLst>
          </p:cNvPr>
          <p:cNvGraphicFramePr>
            <a:graphicFrameLocks noGrp="1"/>
          </p:cNvGraphicFramePr>
          <p:nvPr/>
        </p:nvGraphicFramePr>
        <p:xfrm>
          <a:off x="973479" y="6099683"/>
          <a:ext cx="5735126" cy="252398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18628">
                  <a:extLst>
                    <a:ext uri="{9D8B030D-6E8A-4147-A177-3AD203B41FA5}">
                      <a16:colId xmlns:a16="http://schemas.microsoft.com/office/drawing/2014/main" val="1479367945"/>
                    </a:ext>
                  </a:extLst>
                </a:gridCol>
                <a:gridCol w="4316498">
                  <a:extLst>
                    <a:ext uri="{9D8B030D-6E8A-4147-A177-3AD203B41FA5}">
                      <a16:colId xmlns:a16="http://schemas.microsoft.com/office/drawing/2014/main" val="151318623"/>
                    </a:ext>
                  </a:extLst>
                </a:gridCol>
              </a:tblGrid>
              <a:tr h="3154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</a:p>
                  </a:txBody>
                  <a:tcPr>
                    <a:solidFill>
                      <a:srgbClr val="FDF26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プログラム内容</a:t>
                      </a:r>
                    </a:p>
                  </a:txBody>
                  <a:tcPr>
                    <a:solidFill>
                      <a:srgbClr val="FDF2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521268"/>
                  </a:ext>
                </a:extLst>
              </a:tr>
              <a:tr h="31549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13:30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511456"/>
                  </a:ext>
                </a:extLst>
              </a:tr>
              <a:tr h="31549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13:40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介護業界における人材不足の課題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629458"/>
                  </a:ext>
                </a:extLst>
              </a:tr>
              <a:tr h="31549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14:00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外国人介護人材受入れに関する概要、特定技能制度について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6143"/>
                  </a:ext>
                </a:extLst>
              </a:tr>
              <a:tr h="31549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14:30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受け入れ事例の紹介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700303"/>
                  </a:ext>
                </a:extLst>
              </a:tr>
              <a:tr h="31549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外国人材の受入れサポートについて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551947"/>
                  </a:ext>
                </a:extLst>
              </a:tr>
              <a:tr h="31549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15:30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質疑応答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129609"/>
                  </a:ext>
                </a:extLst>
              </a:tr>
              <a:tr h="31549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16:00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閉会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552847"/>
                  </a:ext>
                </a:extLst>
              </a:tr>
            </a:tbl>
          </a:graphicData>
        </a:graphic>
      </p:graphicFrame>
      <p:grpSp>
        <p:nvGrpSpPr>
          <p:cNvPr id="1039" name="参加費無料">
            <a:extLst>
              <a:ext uri="{FF2B5EF4-FFF2-40B4-BE49-F238E27FC236}">
                <a16:creationId xmlns:a16="http://schemas.microsoft.com/office/drawing/2014/main" id="{7EB6717E-7173-AF3A-B192-BEA9580D3314}"/>
              </a:ext>
            </a:extLst>
          </p:cNvPr>
          <p:cNvGrpSpPr/>
          <p:nvPr/>
        </p:nvGrpSpPr>
        <p:grpSpPr>
          <a:xfrm rot="1026327">
            <a:off x="6621358" y="4669197"/>
            <a:ext cx="877163" cy="877163"/>
            <a:chOff x="5581598" y="4929963"/>
            <a:chExt cx="877163" cy="877163"/>
          </a:xfrm>
        </p:grpSpPr>
        <p:sp>
          <p:nvSpPr>
            <p:cNvPr id="26" name="楕円 25">
              <a:extLst>
                <a:ext uri="{FF2B5EF4-FFF2-40B4-BE49-F238E27FC236}">
                  <a16:creationId xmlns:a16="http://schemas.microsoft.com/office/drawing/2014/main" id="{7829CF05-7F6C-7318-C3E7-F95E79AFE3C6}"/>
                </a:ext>
              </a:extLst>
            </p:cNvPr>
            <p:cNvSpPr/>
            <p:nvPr/>
          </p:nvSpPr>
          <p:spPr>
            <a:xfrm>
              <a:off x="5581598" y="4929963"/>
              <a:ext cx="877163" cy="877163"/>
            </a:xfrm>
            <a:prstGeom prst="ellipse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3F6B7A78-DE4B-1320-AFDE-F6F72860BBF7}"/>
                </a:ext>
              </a:extLst>
            </p:cNvPr>
            <p:cNvSpPr txBox="1"/>
            <p:nvPr/>
          </p:nvSpPr>
          <p:spPr>
            <a:xfrm>
              <a:off x="5618132" y="5067111"/>
              <a:ext cx="80021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参加費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無料</a:t>
              </a: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F05ED86F-0EE5-2D01-8F10-50627F9E9E62}"/>
              </a:ext>
            </a:extLst>
          </p:cNvPr>
          <p:cNvGrpSpPr/>
          <p:nvPr/>
        </p:nvGrpSpPr>
        <p:grpSpPr>
          <a:xfrm>
            <a:off x="6409607" y="9471852"/>
            <a:ext cx="918632" cy="918632"/>
            <a:chOff x="9106679" y="7860382"/>
            <a:chExt cx="918632" cy="918632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B6ED94B9-B930-52BC-A54A-B86A6E1BEAC9}"/>
                </a:ext>
              </a:extLst>
            </p:cNvPr>
            <p:cNvSpPr/>
            <p:nvPr/>
          </p:nvSpPr>
          <p:spPr>
            <a:xfrm>
              <a:off x="9106679" y="7860382"/>
              <a:ext cx="918632" cy="9186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B9F288D4-E469-88F3-D151-051983A97D5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150870" y="7905698"/>
              <a:ext cx="828000" cy="828000"/>
            </a:xfrm>
            <a:prstGeom prst="rect">
              <a:avLst/>
            </a:prstGeom>
          </p:spPr>
        </p:pic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0C57F0E-8DB8-10E6-F78E-0DD96159F065}"/>
              </a:ext>
            </a:extLst>
          </p:cNvPr>
          <p:cNvGrpSpPr/>
          <p:nvPr/>
        </p:nvGrpSpPr>
        <p:grpSpPr>
          <a:xfrm>
            <a:off x="6415971" y="877999"/>
            <a:ext cx="996610" cy="1132301"/>
            <a:chOff x="6432166" y="853435"/>
            <a:chExt cx="996610" cy="1132301"/>
          </a:xfrm>
        </p:grpSpPr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36CC919D-F020-269C-5C2F-80B9F6243BB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3946" y="853435"/>
              <a:ext cx="816641" cy="969395"/>
            </a:xfrm>
            <a:prstGeom prst="rect">
              <a:avLst/>
            </a:prstGeom>
          </p:spPr>
        </p:pic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BD299E8B-F641-B843-67E0-09DB84B7E2F8}"/>
                </a:ext>
              </a:extLst>
            </p:cNvPr>
            <p:cNvSpPr txBox="1"/>
            <p:nvPr/>
          </p:nvSpPr>
          <p:spPr>
            <a:xfrm>
              <a:off x="6432166" y="1801070"/>
              <a:ext cx="99661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ja-JP" sz="600" dirty="0">
                  <a:ea typeface="メイリオ" panose="020B0604030504040204" pitchFamily="50" charset="-128"/>
                  <a:cs typeface="メイリオ" panose="020B0604030504040204" pitchFamily="50" charset="-128"/>
                </a:rPr>
                <a:t>Ⓒ</a:t>
              </a:r>
              <a:r>
                <a:rPr lang="en-US" altLang="ja-JP" sz="600" dirty="0">
                  <a:ea typeface="メイリオ" panose="020B0604030504040204" pitchFamily="50" charset="-128"/>
                  <a:cs typeface="メイリオ" panose="020B0604030504040204" pitchFamily="50" charset="-128"/>
                </a:rPr>
                <a:t>2014 </a:t>
              </a:r>
              <a:r>
                <a:rPr lang="ja-JP" altLang="ja-JP" sz="600" dirty="0">
                  <a:ea typeface="メイリオ" panose="020B0604030504040204" pitchFamily="50" charset="-128"/>
                  <a:cs typeface="メイリオ" panose="020B0604030504040204" pitchFamily="50" charset="-128"/>
                </a:rPr>
                <a:t>大阪府もずやん</a:t>
              </a:r>
              <a:endParaRPr kumimoji="1" lang="ja-JP" altLang="en-US" sz="500" dirty="0"/>
            </a:p>
          </p:txBody>
        </p:sp>
      </p:grpSp>
      <p:pic>
        <p:nvPicPr>
          <p:cNvPr id="28" name="図 27">
            <a:extLst>
              <a:ext uri="{FF2B5EF4-FFF2-40B4-BE49-F238E27FC236}">
                <a16:creationId xmlns:a16="http://schemas.microsoft.com/office/drawing/2014/main" id="{3267CFBA-9165-CA39-A97B-80161E172593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187425"/>
            <a:ext cx="1291167" cy="372229"/>
          </a:xfrm>
          <a:prstGeom prst="rect">
            <a:avLst/>
          </a:prstGeom>
        </p:spPr>
      </p:pic>
      <p:sp>
        <p:nvSpPr>
          <p:cNvPr id="18" name="開催日時">
            <a:extLst>
              <a:ext uri="{FF2B5EF4-FFF2-40B4-BE49-F238E27FC236}">
                <a16:creationId xmlns:a16="http://schemas.microsoft.com/office/drawing/2014/main" id="{FC04F751-4F97-5965-3453-0402A22033FC}"/>
              </a:ext>
            </a:extLst>
          </p:cNvPr>
          <p:cNvSpPr txBox="1">
            <a:spLocks/>
          </p:cNvSpPr>
          <p:nvPr/>
        </p:nvSpPr>
        <p:spPr>
          <a:xfrm>
            <a:off x="1583009" y="5469672"/>
            <a:ext cx="5363628" cy="4711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1" i="0" u="none" strike="noStrike" kern="1200" normalizeH="0" baseline="0" noProof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第</a:t>
            </a:r>
            <a:r>
              <a:rPr lang="ja-JP" alt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４</a:t>
            </a:r>
            <a:r>
              <a:rPr kumimoji="1" lang="ja-JP" altLang="en-US" sz="2400" b="1" i="0" u="none" strike="noStrike" kern="1200" normalizeH="0" baseline="0" noProof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回目：令和</a:t>
            </a:r>
            <a:r>
              <a:rPr kumimoji="1" lang="en-US" altLang="ja-JP" sz="3200" b="1" i="0" u="none" strike="noStrike" kern="1200" normalizeH="0" baseline="0" noProof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5</a:t>
            </a:r>
            <a:r>
              <a:rPr kumimoji="1" lang="ja-JP" altLang="en-US" sz="2400" b="1" i="0" u="none" strike="noStrike" kern="1200" normalizeH="0" baseline="0" noProof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年</a:t>
            </a:r>
            <a:r>
              <a:rPr lang="en-US" altLang="ja-JP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12</a:t>
            </a:r>
            <a:r>
              <a:rPr kumimoji="1" lang="ja-JP" altLang="en-US" sz="2400" b="1" i="0" u="none" strike="noStrike" kern="1200" normalizeH="0" baseline="0" noProof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月</a:t>
            </a:r>
            <a:r>
              <a:rPr lang="en-US" altLang="ja-JP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14</a:t>
            </a:r>
            <a:r>
              <a:rPr kumimoji="1" lang="ja-JP" altLang="en-US" sz="2400" b="1" i="0" u="none" strike="noStrike" kern="1200" normalizeH="0" baseline="0" noProof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日</a:t>
            </a:r>
            <a:r>
              <a:rPr kumimoji="1" lang="en-US" altLang="ja-JP" sz="2400" b="1" i="0" u="none" strike="noStrike" kern="1200" normalizeH="0" baseline="0" noProof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(</a:t>
            </a:r>
            <a:r>
              <a:rPr kumimoji="1" lang="ja-JP" altLang="en-US" sz="2400" b="1" i="0" u="none" strike="noStrike" kern="1200" normalizeH="0" baseline="0" noProof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木</a:t>
            </a:r>
            <a:r>
              <a:rPr kumimoji="1" lang="en-US" altLang="ja-JP" sz="2400" b="1" i="0" u="none" strike="noStrike" kern="1200" normalizeH="0" baseline="0" noProof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)</a:t>
            </a:r>
            <a:endParaRPr kumimoji="1" lang="ja-JP" altLang="en-US" sz="3200" b="1" i="0" u="none" strike="noStrike" kern="1200" normalizeH="0" baseline="0" noProof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uLnTx/>
              <a:uFillTx/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840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正方形/長方形 1046">
            <a:extLst>
              <a:ext uri="{FF2B5EF4-FFF2-40B4-BE49-F238E27FC236}">
                <a16:creationId xmlns:a16="http://schemas.microsoft.com/office/drawing/2014/main" id="{6C57A97B-742A-C086-B245-7091A2B527D1}"/>
              </a:ext>
            </a:extLst>
          </p:cNvPr>
          <p:cNvSpPr/>
          <p:nvPr/>
        </p:nvSpPr>
        <p:spPr>
          <a:xfrm>
            <a:off x="603939" y="7018754"/>
            <a:ext cx="6350400" cy="4629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・内定後、受入れに必要な手続きを行う。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36" name="フリーフォーム: 図形 1035">
            <a:extLst>
              <a:ext uri="{FF2B5EF4-FFF2-40B4-BE49-F238E27FC236}">
                <a16:creationId xmlns:a16="http://schemas.microsoft.com/office/drawing/2014/main" id="{6DE4F433-C412-DF8C-16DB-A6CB41761C6C}"/>
              </a:ext>
            </a:extLst>
          </p:cNvPr>
          <p:cNvSpPr/>
          <p:nvPr/>
        </p:nvSpPr>
        <p:spPr>
          <a:xfrm>
            <a:off x="608907" y="3983667"/>
            <a:ext cx="6349316" cy="1282524"/>
          </a:xfrm>
          <a:custGeom>
            <a:avLst/>
            <a:gdLst>
              <a:gd name="connsiteX0" fmla="*/ 0 w 6349316"/>
              <a:gd name="connsiteY0" fmla="*/ 0 h 972057"/>
              <a:gd name="connsiteX1" fmla="*/ 6349316 w 6349316"/>
              <a:gd name="connsiteY1" fmla="*/ 0 h 972057"/>
              <a:gd name="connsiteX2" fmla="*/ 6349316 w 6349316"/>
              <a:gd name="connsiteY2" fmla="*/ 797075 h 972057"/>
              <a:gd name="connsiteX3" fmla="*/ 3351814 w 6349316"/>
              <a:gd name="connsiteY3" fmla="*/ 797075 h 972057"/>
              <a:gd name="connsiteX4" fmla="*/ 3182239 w 6349316"/>
              <a:gd name="connsiteY4" fmla="*/ 972057 h 972057"/>
              <a:gd name="connsiteX5" fmla="*/ 3012664 w 6349316"/>
              <a:gd name="connsiteY5" fmla="*/ 797075 h 972057"/>
              <a:gd name="connsiteX6" fmla="*/ 0 w 6349316"/>
              <a:gd name="connsiteY6" fmla="*/ 797075 h 972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49316" h="972057">
                <a:moveTo>
                  <a:pt x="0" y="0"/>
                </a:moveTo>
                <a:lnTo>
                  <a:pt x="6349316" y="0"/>
                </a:lnTo>
                <a:lnTo>
                  <a:pt x="6349316" y="797075"/>
                </a:lnTo>
                <a:lnTo>
                  <a:pt x="3351814" y="797075"/>
                </a:lnTo>
                <a:lnTo>
                  <a:pt x="3182239" y="972057"/>
                </a:lnTo>
                <a:lnTo>
                  <a:pt x="3012664" y="797075"/>
                </a:lnTo>
                <a:lnTo>
                  <a:pt x="0" y="797075"/>
                </a:lnTo>
                <a:close/>
              </a:path>
            </a:pathLst>
          </a:cu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・求人票を事務局へ提出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・応募があった外国人とオンラインにてグループ面接を行います。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回につき最大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3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名の外国人とのグループ面接）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27" name="正方形/長方形 1026">
            <a:extLst>
              <a:ext uri="{FF2B5EF4-FFF2-40B4-BE49-F238E27FC236}">
                <a16:creationId xmlns:a16="http://schemas.microsoft.com/office/drawing/2014/main" id="{969434E8-0990-3EEE-8524-4C6485EE4177}"/>
              </a:ext>
            </a:extLst>
          </p:cNvPr>
          <p:cNvSpPr/>
          <p:nvPr/>
        </p:nvSpPr>
        <p:spPr>
          <a:xfrm>
            <a:off x="610581" y="3834321"/>
            <a:ext cx="6350400" cy="328395"/>
          </a:xfrm>
          <a:prstGeom prst="rect">
            <a:avLst/>
          </a:prstGeom>
          <a:solidFill>
            <a:schemeClr val="accent5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グループ面接</a:t>
            </a:r>
          </a:p>
        </p:txBody>
      </p:sp>
      <p:sp>
        <p:nvSpPr>
          <p:cNvPr id="1041" name="フリーフォーム: 図形 1040">
            <a:extLst>
              <a:ext uri="{FF2B5EF4-FFF2-40B4-BE49-F238E27FC236}">
                <a16:creationId xmlns:a16="http://schemas.microsoft.com/office/drawing/2014/main" id="{0584B447-864A-41E3-08DA-2DBEB0C93FE6}"/>
              </a:ext>
            </a:extLst>
          </p:cNvPr>
          <p:cNvSpPr/>
          <p:nvPr/>
        </p:nvSpPr>
        <p:spPr>
          <a:xfrm>
            <a:off x="605179" y="5409004"/>
            <a:ext cx="6349316" cy="1313054"/>
          </a:xfrm>
          <a:custGeom>
            <a:avLst/>
            <a:gdLst>
              <a:gd name="connsiteX0" fmla="*/ 0 w 6349316"/>
              <a:gd name="connsiteY0" fmla="*/ 0 h 972057"/>
              <a:gd name="connsiteX1" fmla="*/ 6349316 w 6349316"/>
              <a:gd name="connsiteY1" fmla="*/ 0 h 972057"/>
              <a:gd name="connsiteX2" fmla="*/ 6349316 w 6349316"/>
              <a:gd name="connsiteY2" fmla="*/ 797075 h 972057"/>
              <a:gd name="connsiteX3" fmla="*/ 3351814 w 6349316"/>
              <a:gd name="connsiteY3" fmla="*/ 797075 h 972057"/>
              <a:gd name="connsiteX4" fmla="*/ 3182239 w 6349316"/>
              <a:gd name="connsiteY4" fmla="*/ 972057 h 972057"/>
              <a:gd name="connsiteX5" fmla="*/ 3012664 w 6349316"/>
              <a:gd name="connsiteY5" fmla="*/ 797075 h 972057"/>
              <a:gd name="connsiteX6" fmla="*/ 0 w 6349316"/>
              <a:gd name="connsiteY6" fmla="*/ 797075 h 972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49316" h="972057">
                <a:moveTo>
                  <a:pt x="0" y="0"/>
                </a:moveTo>
                <a:lnTo>
                  <a:pt x="6349316" y="0"/>
                </a:lnTo>
                <a:lnTo>
                  <a:pt x="6349316" y="797075"/>
                </a:lnTo>
                <a:lnTo>
                  <a:pt x="3351814" y="797075"/>
                </a:lnTo>
                <a:lnTo>
                  <a:pt x="3182239" y="972057"/>
                </a:lnTo>
                <a:lnTo>
                  <a:pt x="3012664" y="797075"/>
                </a:lnTo>
                <a:lnTo>
                  <a:pt x="0" y="797075"/>
                </a:lnTo>
                <a:close/>
              </a:path>
            </a:pathLst>
          </a:cu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・グループ面接で合格した外国人と、最終の個別面接を実施。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42" name="正方形/長方形 1041">
            <a:extLst>
              <a:ext uri="{FF2B5EF4-FFF2-40B4-BE49-F238E27FC236}">
                <a16:creationId xmlns:a16="http://schemas.microsoft.com/office/drawing/2014/main" id="{CF6A6563-16B9-DDFA-3359-25AAE9CF8F5B}"/>
              </a:ext>
            </a:extLst>
          </p:cNvPr>
          <p:cNvSpPr/>
          <p:nvPr/>
        </p:nvSpPr>
        <p:spPr>
          <a:xfrm>
            <a:off x="606853" y="5259658"/>
            <a:ext cx="6350400" cy="328395"/>
          </a:xfrm>
          <a:prstGeom prst="rect">
            <a:avLst/>
          </a:prstGeom>
          <a:solidFill>
            <a:schemeClr val="accent5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個人面接</a:t>
            </a:r>
          </a:p>
        </p:txBody>
      </p:sp>
      <p:grpSp>
        <p:nvGrpSpPr>
          <p:cNvPr id="1046" name="グループ化 1045">
            <a:extLst>
              <a:ext uri="{FF2B5EF4-FFF2-40B4-BE49-F238E27FC236}">
                <a16:creationId xmlns:a16="http://schemas.microsoft.com/office/drawing/2014/main" id="{F05A9985-DF87-C691-127E-6039D6BB4561}"/>
              </a:ext>
            </a:extLst>
          </p:cNvPr>
          <p:cNvGrpSpPr/>
          <p:nvPr/>
        </p:nvGrpSpPr>
        <p:grpSpPr>
          <a:xfrm>
            <a:off x="2075195" y="1607982"/>
            <a:ext cx="3514995" cy="427445"/>
            <a:chOff x="1647990" y="1441697"/>
            <a:chExt cx="3514995" cy="427445"/>
          </a:xfrm>
        </p:grpSpPr>
        <p:sp>
          <p:nvSpPr>
            <p:cNvPr id="1045" name="赤マーカー">
              <a:extLst>
                <a:ext uri="{FF2B5EF4-FFF2-40B4-BE49-F238E27FC236}">
                  <a16:creationId xmlns:a16="http://schemas.microsoft.com/office/drawing/2014/main" id="{D7B7A9E7-3273-6A9D-3E72-A881EFA56D92}"/>
                </a:ext>
              </a:extLst>
            </p:cNvPr>
            <p:cNvSpPr/>
            <p:nvPr/>
          </p:nvSpPr>
          <p:spPr>
            <a:xfrm>
              <a:off x="1647990" y="1808777"/>
              <a:ext cx="3481923" cy="60365"/>
            </a:xfrm>
            <a:prstGeom prst="rect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C5474EB8-94A9-5BD1-50C3-9151AF33225D}"/>
                </a:ext>
              </a:extLst>
            </p:cNvPr>
            <p:cNvSpPr/>
            <p:nvPr/>
          </p:nvSpPr>
          <p:spPr>
            <a:xfrm>
              <a:off x="1681062" y="1441697"/>
              <a:ext cx="3481923" cy="406389"/>
            </a:xfrm>
            <a:prstGeom prst="roundRect">
              <a:avLst>
                <a:gd name="adj" fmla="val 6393"/>
              </a:avLst>
            </a:prstGeom>
            <a:ln>
              <a:noFill/>
            </a:ln>
            <a:effectLst>
              <a:softEdge rad="127000"/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説明会ご参加後、受入れまでの流れ</a:t>
              </a:r>
            </a:p>
          </p:txBody>
        </p:sp>
      </p:grpSp>
      <p:sp>
        <p:nvSpPr>
          <p:cNvPr id="1044" name="正方形/長方形 1043">
            <a:extLst>
              <a:ext uri="{FF2B5EF4-FFF2-40B4-BE49-F238E27FC236}">
                <a16:creationId xmlns:a16="http://schemas.microsoft.com/office/drawing/2014/main" id="{055D46DC-1464-5235-24F7-49E3A67C0EE2}"/>
              </a:ext>
            </a:extLst>
          </p:cNvPr>
          <p:cNvSpPr/>
          <p:nvPr/>
        </p:nvSpPr>
        <p:spPr>
          <a:xfrm>
            <a:off x="603939" y="6722058"/>
            <a:ext cx="6350400" cy="328395"/>
          </a:xfrm>
          <a:prstGeom prst="rect">
            <a:avLst/>
          </a:prstGeom>
          <a:solidFill>
            <a:schemeClr val="accent5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内定、受入れの準備</a:t>
            </a:r>
          </a:p>
        </p:txBody>
      </p:sp>
      <p:sp>
        <p:nvSpPr>
          <p:cNvPr id="1048" name="正方形/長方形 1047">
            <a:extLst>
              <a:ext uri="{FF2B5EF4-FFF2-40B4-BE49-F238E27FC236}">
                <a16:creationId xmlns:a16="http://schemas.microsoft.com/office/drawing/2014/main" id="{3DF252F7-AB7D-2B82-740F-D029A5B7537E}"/>
              </a:ext>
            </a:extLst>
          </p:cNvPr>
          <p:cNvSpPr/>
          <p:nvPr/>
        </p:nvSpPr>
        <p:spPr>
          <a:xfrm>
            <a:off x="-1" y="7825533"/>
            <a:ext cx="7560000" cy="773267"/>
          </a:xfrm>
          <a:prstGeom prst="rect">
            <a:avLst/>
          </a:prstGeom>
          <a:solidFill>
            <a:srgbClr val="2B4D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求人広告からマッチング、面接まで、運営事務局が徹底サポートします！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内定後、受入れに向けた準備でのサポートも可能です！（登録支援機関をご紹介）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50" name="四角形: 角を丸くする 1049">
            <a:extLst>
              <a:ext uri="{FF2B5EF4-FFF2-40B4-BE49-F238E27FC236}">
                <a16:creationId xmlns:a16="http://schemas.microsoft.com/office/drawing/2014/main" id="{E136949F-94CB-76E2-190C-D56A4863AA23}"/>
              </a:ext>
            </a:extLst>
          </p:cNvPr>
          <p:cNvSpPr/>
          <p:nvPr/>
        </p:nvSpPr>
        <p:spPr>
          <a:xfrm>
            <a:off x="5749555" y="4697589"/>
            <a:ext cx="1179026" cy="25692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約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ヵ月</a:t>
            </a:r>
          </a:p>
        </p:txBody>
      </p:sp>
      <p:sp>
        <p:nvSpPr>
          <p:cNvPr id="1051" name="四角形: 角を丸くする 1050">
            <a:extLst>
              <a:ext uri="{FF2B5EF4-FFF2-40B4-BE49-F238E27FC236}">
                <a16:creationId xmlns:a16="http://schemas.microsoft.com/office/drawing/2014/main" id="{634B37ED-69DF-7A15-00FD-316419427C97}"/>
              </a:ext>
            </a:extLst>
          </p:cNvPr>
          <p:cNvSpPr/>
          <p:nvPr/>
        </p:nvSpPr>
        <p:spPr>
          <a:xfrm>
            <a:off x="5749555" y="6128611"/>
            <a:ext cx="1179026" cy="25692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</a:t>
            </a:r>
          </a:p>
        </p:txBody>
      </p:sp>
      <p:sp>
        <p:nvSpPr>
          <p:cNvPr id="1052" name="四角形: 角を丸くする 1051">
            <a:extLst>
              <a:ext uri="{FF2B5EF4-FFF2-40B4-BE49-F238E27FC236}">
                <a16:creationId xmlns:a16="http://schemas.microsoft.com/office/drawing/2014/main" id="{F50873A7-E1D6-B21C-ACC1-E3C9EE6F0210}"/>
              </a:ext>
            </a:extLst>
          </p:cNvPr>
          <p:cNvSpPr/>
          <p:nvPr/>
        </p:nvSpPr>
        <p:spPr>
          <a:xfrm>
            <a:off x="5750261" y="7197690"/>
            <a:ext cx="1179026" cy="25692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1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ヵ月目安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7C18A84-4492-04C2-80E0-9BD982D3A272}"/>
              </a:ext>
            </a:extLst>
          </p:cNvPr>
          <p:cNvSpPr txBox="1"/>
          <p:nvPr/>
        </p:nvSpPr>
        <p:spPr>
          <a:xfrm>
            <a:off x="217488" y="8664833"/>
            <a:ext cx="71247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本事業の対象は、介護保険法に基づく指定又は許可を受けた介護事業所で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国が定めた「特定技能制度を活用することができる施設形態」であること。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ご不明であれば、お気軽に下記事務局までお問合せください。</a:t>
            </a:r>
          </a:p>
        </p:txBody>
      </p:sp>
      <p:sp>
        <p:nvSpPr>
          <p:cNvPr id="4" name="ヘッダー">
            <a:extLst>
              <a:ext uri="{FF2B5EF4-FFF2-40B4-BE49-F238E27FC236}">
                <a16:creationId xmlns:a16="http://schemas.microsoft.com/office/drawing/2014/main" id="{7D392F50-0AE4-A549-F376-D3A360C0C271}"/>
              </a:ext>
            </a:extLst>
          </p:cNvPr>
          <p:cNvSpPr/>
          <p:nvPr/>
        </p:nvSpPr>
        <p:spPr>
          <a:xfrm>
            <a:off x="0" y="-11813"/>
            <a:ext cx="7560000" cy="154664"/>
          </a:xfrm>
          <a:prstGeom prst="rect">
            <a:avLst/>
          </a:prstGeom>
          <a:solidFill>
            <a:srgbClr val="2B4D8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0A25153-1C16-592D-F17F-1A19549307F7}"/>
              </a:ext>
            </a:extLst>
          </p:cNvPr>
          <p:cNvSpPr/>
          <p:nvPr/>
        </p:nvSpPr>
        <p:spPr>
          <a:xfrm>
            <a:off x="11665" y="9474656"/>
            <a:ext cx="7524000" cy="1189035"/>
          </a:xfrm>
          <a:prstGeom prst="rect">
            <a:avLst/>
          </a:prstGeom>
          <a:solidFill>
            <a:schemeClr val="bg1"/>
          </a:solidFill>
          <a:ln w="57150">
            <a:solidFill>
              <a:srgbClr val="2B4D89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実施主体：　大阪府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福祉部 地域福祉推進室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福祉人材・法人指導課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人材確保グループ</a:t>
            </a:r>
            <a:endParaRPr kumimoji="1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242852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5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◆◆　セミナーに関する問い合わせ先　◆◆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242852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外国人介護人材マッチング支援事務局　（事業受託者）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242852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株式会社南海国際旅行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/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一般社団法人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外国人介護留学生支援機構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242852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Tel: 06-6641-4010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E-m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ail: jigyo-osa@geo-nti.co.jp (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月～金　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9:15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18:15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</a:t>
            </a:r>
            <a:endParaRPr kumimoji="1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242852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84E941A-38D4-5F0B-D554-9618F5E3CAEC}"/>
              </a:ext>
            </a:extLst>
          </p:cNvPr>
          <p:cNvSpPr/>
          <p:nvPr/>
        </p:nvSpPr>
        <p:spPr>
          <a:xfrm>
            <a:off x="215887" y="198949"/>
            <a:ext cx="7124700" cy="138691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BB1F64C4-882B-55A5-E30C-F5C8D69F2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703" y="627747"/>
            <a:ext cx="6586909" cy="840678"/>
          </a:xfrm>
          <a:effectLst>
            <a:outerShdw blurRad="50800" dist="50800" dir="5400000" algn="ctr" rotWithShape="0">
              <a:schemeClr val="accent3"/>
            </a:outerShdw>
          </a:effectLst>
        </p:spPr>
        <p:txBody>
          <a:bodyPr>
            <a:noAutofit/>
          </a:bodyPr>
          <a:lstStyle/>
          <a:p>
            <a:r>
              <a:rPr lang="ja-JP" altLang="en-US" sz="2800" b="1" dirty="0">
                <a:ln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大阪府 特定技能外国人介護人材</a:t>
            </a:r>
            <a:r>
              <a:rPr lang="en-US" altLang="ja-JP" sz="2800" b="1" dirty="0">
                <a:ln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2800" b="1" dirty="0">
                <a:ln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2800" b="1" dirty="0">
                <a:ln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受入れサポートについての説明会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B7827A0-F1F9-B85A-D405-EA00FBF45B0F}"/>
              </a:ext>
            </a:extLst>
          </p:cNvPr>
          <p:cNvSpPr txBox="1"/>
          <p:nvPr/>
        </p:nvSpPr>
        <p:spPr>
          <a:xfrm>
            <a:off x="11665" y="275763"/>
            <a:ext cx="75480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府内介護事業者のみなさまへ</a:t>
            </a:r>
          </a:p>
        </p:txBody>
      </p:sp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9D10C8E3-CB5B-FA14-C9B8-A866C00B3A51}"/>
              </a:ext>
            </a:extLst>
          </p:cNvPr>
          <p:cNvSpPr/>
          <p:nvPr/>
        </p:nvSpPr>
        <p:spPr>
          <a:xfrm>
            <a:off x="607560" y="2552088"/>
            <a:ext cx="6349316" cy="1282524"/>
          </a:xfrm>
          <a:custGeom>
            <a:avLst/>
            <a:gdLst>
              <a:gd name="connsiteX0" fmla="*/ 0 w 6349316"/>
              <a:gd name="connsiteY0" fmla="*/ 0 h 972057"/>
              <a:gd name="connsiteX1" fmla="*/ 6349316 w 6349316"/>
              <a:gd name="connsiteY1" fmla="*/ 0 h 972057"/>
              <a:gd name="connsiteX2" fmla="*/ 6349316 w 6349316"/>
              <a:gd name="connsiteY2" fmla="*/ 797075 h 972057"/>
              <a:gd name="connsiteX3" fmla="*/ 3351814 w 6349316"/>
              <a:gd name="connsiteY3" fmla="*/ 797075 h 972057"/>
              <a:gd name="connsiteX4" fmla="*/ 3182239 w 6349316"/>
              <a:gd name="connsiteY4" fmla="*/ 972057 h 972057"/>
              <a:gd name="connsiteX5" fmla="*/ 3012664 w 6349316"/>
              <a:gd name="connsiteY5" fmla="*/ 797075 h 972057"/>
              <a:gd name="connsiteX6" fmla="*/ 0 w 6349316"/>
              <a:gd name="connsiteY6" fmla="*/ 797075 h 972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49316" h="972057">
                <a:moveTo>
                  <a:pt x="0" y="0"/>
                </a:moveTo>
                <a:lnTo>
                  <a:pt x="6349316" y="0"/>
                </a:lnTo>
                <a:lnTo>
                  <a:pt x="6349316" y="797075"/>
                </a:lnTo>
                <a:lnTo>
                  <a:pt x="3351814" y="797075"/>
                </a:lnTo>
                <a:lnTo>
                  <a:pt x="3182239" y="972057"/>
                </a:lnTo>
                <a:lnTo>
                  <a:pt x="3012664" y="797075"/>
                </a:lnTo>
                <a:lnTo>
                  <a:pt x="0" y="797075"/>
                </a:lnTo>
                <a:close/>
              </a:path>
            </a:pathLst>
          </a:cu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・事前ヒアリング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・その他、不安事項等の相談、事務局サポートのご案内等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1CF51B3-C20A-BDF4-39DF-4BE751A810FA}"/>
              </a:ext>
            </a:extLst>
          </p:cNvPr>
          <p:cNvSpPr/>
          <p:nvPr/>
        </p:nvSpPr>
        <p:spPr>
          <a:xfrm>
            <a:off x="606853" y="2235315"/>
            <a:ext cx="6350400" cy="328395"/>
          </a:xfrm>
          <a:prstGeom prst="rect">
            <a:avLst/>
          </a:prstGeom>
          <a:solidFill>
            <a:schemeClr val="accent5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事前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ヒアリング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6E7AB448-1219-D9BC-FB71-0FC249026DA6}"/>
              </a:ext>
            </a:extLst>
          </p:cNvPr>
          <p:cNvSpPr/>
          <p:nvPr/>
        </p:nvSpPr>
        <p:spPr>
          <a:xfrm>
            <a:off x="5745827" y="3304647"/>
            <a:ext cx="1179026" cy="25692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約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2</a:t>
            </a:r>
            <a:r>
              <a:rPr kumimoji="1" lang="ja-JP" altLang="en-US" sz="11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週間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7B18911-2FB5-E412-D561-3F8083CA70BB}"/>
              </a:ext>
            </a:extLst>
          </p:cNvPr>
          <p:cNvGrpSpPr/>
          <p:nvPr/>
        </p:nvGrpSpPr>
        <p:grpSpPr>
          <a:xfrm>
            <a:off x="11665" y="900588"/>
            <a:ext cx="1433528" cy="1436589"/>
            <a:chOff x="5613534" y="2727683"/>
            <a:chExt cx="996610" cy="998738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EAFC89F1-0174-5F9C-CD3F-25984191B6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5205" y="2727683"/>
              <a:ext cx="706625" cy="838800"/>
            </a:xfrm>
            <a:prstGeom prst="rect">
              <a:avLst/>
            </a:prstGeom>
          </p:spPr>
        </p:pic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16ED884E-7437-BCD5-A5AA-C4F988C6FDE5}"/>
                </a:ext>
              </a:extLst>
            </p:cNvPr>
            <p:cNvSpPr txBox="1"/>
            <p:nvPr/>
          </p:nvSpPr>
          <p:spPr>
            <a:xfrm>
              <a:off x="5613534" y="3541755"/>
              <a:ext cx="99661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ja-JP" sz="600" dirty="0">
                  <a:effectLst/>
                  <a:ea typeface="メイリオ" panose="020B0604030504040204" pitchFamily="50" charset="-128"/>
                  <a:cs typeface="メイリオ" panose="020B0604030504040204" pitchFamily="50" charset="-128"/>
                </a:rPr>
                <a:t>Ⓒ</a:t>
              </a:r>
              <a:r>
                <a:rPr lang="en-US" altLang="ja-JP" sz="600" dirty="0">
                  <a:effectLst/>
                  <a:ea typeface="メイリオ" panose="020B0604030504040204" pitchFamily="50" charset="-128"/>
                  <a:cs typeface="メイリオ" panose="020B0604030504040204" pitchFamily="50" charset="-128"/>
                </a:rPr>
                <a:t>2014 </a:t>
              </a:r>
              <a:r>
                <a:rPr lang="ja-JP" altLang="ja-JP" sz="600" dirty="0">
                  <a:effectLst/>
                  <a:ea typeface="メイリオ" panose="020B0604030504040204" pitchFamily="50" charset="-128"/>
                  <a:cs typeface="メイリオ" panose="020B0604030504040204" pitchFamily="50" charset="-128"/>
                </a:rPr>
                <a:t>大阪府もずやん</a:t>
              </a:r>
              <a:endParaRPr kumimoji="1" lang="ja-JP" altLang="en-US" sz="5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6642140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575</Words>
  <Application>Microsoft Office PowerPoint</Application>
  <PresentationFormat>ユーザー設定</PresentationFormat>
  <Paragraphs>76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BIZ UDPゴシック</vt:lpstr>
      <vt:lpstr>HGP創英角ﾎﾟｯﾌﾟ体</vt:lpstr>
      <vt:lpstr>HGS創英角ﾎﾟｯﾌﾟ体</vt:lpstr>
      <vt:lpstr>メイリオ</vt:lpstr>
      <vt:lpstr>游ゴシック</vt:lpstr>
      <vt:lpstr>游ゴシック Light</vt:lpstr>
      <vt:lpstr>Arial</vt:lpstr>
      <vt:lpstr>Calibri</vt:lpstr>
      <vt:lpstr>Calibri Light</vt:lpstr>
      <vt:lpstr>1_Office テーマ</vt:lpstr>
      <vt:lpstr>大阪府 特定技能外国人介護人材 受入れサポートについての説明会</vt:lpstr>
      <vt:lpstr>大阪府 特定技能外国人介護人材 受入れサポートについての説明会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2023-11-07T05:04:31Z</dcterms:created>
  <dcterms:modified xsi:type="dcterms:W3CDTF">2023-11-08T00:57:05Z</dcterms:modified>
</cp:coreProperties>
</file>