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84" r:id="rId1"/>
  </p:sldMasterIdLst>
  <p:notesMasterIdLst>
    <p:notesMasterId r:id="rId4"/>
  </p:notesMasterIdLst>
  <p:sldIdLst>
    <p:sldId id="264" r:id="rId2"/>
    <p:sldId id="266" r:id="rId3"/>
  </p:sldIdLst>
  <p:sldSz cx="7524750"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Cy47oRYrHKQTPJqrkqFezQ==" hashData="7tcr48PpojKyMbfqeXzXuxMuvc1ZH+FG+u5VwxExt4GEV/YsF31eVo1ZreHK1LHkQLcPzCsPmcJ3w6MXJPgZxA=="/>
  <p:extLst>
    <p:ext uri="{EFAFB233-063F-42B5-8137-9DF3F51BA10A}">
      <p15:sldGuideLst xmlns:p15="http://schemas.microsoft.com/office/powerpoint/2012/main">
        <p15:guide id="1" orient="horz" pos="4887" userDrawn="1">
          <p15:clr>
            <a:srgbClr val="A4A3A4"/>
          </p15:clr>
        </p15:guide>
        <p15:guide id="2" pos="23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A2AE"/>
    <a:srgbClr val="FFFF99"/>
    <a:srgbClr val="5B9BD5"/>
    <a:srgbClr val="2B4D89"/>
    <a:srgbClr val="99ACBE"/>
    <a:srgbClr val="2B71AF"/>
    <a:srgbClr val="2F74B0"/>
    <a:srgbClr val="2C72B0"/>
    <a:srgbClr val="3478B3"/>
    <a:srgbClr val="2E74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0" autoAdjust="0"/>
    <p:restoredTop sz="92152" autoAdjust="0"/>
  </p:normalViewPr>
  <p:slideViewPr>
    <p:cSldViewPr snapToGrid="0">
      <p:cViewPr varScale="1">
        <p:scale>
          <a:sx n="42" d="100"/>
          <a:sy n="42" d="100"/>
        </p:scale>
        <p:origin x="1848" y="58"/>
      </p:cViewPr>
      <p:guideLst>
        <p:guide orient="horz" pos="4887"/>
        <p:guide pos="23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829DB46-9F4D-46FC-A4EA-978AADC1E397}" type="datetimeFigureOut">
              <a:rPr kumimoji="1" lang="ja-JP" altLang="en-US" smtClean="0"/>
              <a:t>2024/2/5</a:t>
            </a:fld>
            <a:endParaRPr kumimoji="1" lang="ja-JP" altLang="en-US"/>
          </a:p>
        </p:txBody>
      </p:sp>
      <p:sp>
        <p:nvSpPr>
          <p:cNvPr id="4" name="スライド イメージ プレースホルダー 3"/>
          <p:cNvSpPr>
            <a:spLocks noGrp="1" noRot="1" noChangeAspect="1"/>
          </p:cNvSpPr>
          <p:nvPr>
            <p:ph type="sldImg" idx="2"/>
          </p:nvPr>
        </p:nvSpPr>
        <p:spPr>
          <a:xfrm>
            <a:off x="2224088" y="1243013"/>
            <a:ext cx="23590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DD1BE9D-921C-471A-B53D-7B6552B2A864}" type="slidenum">
              <a:rPr kumimoji="1" lang="ja-JP" altLang="en-US" smtClean="0"/>
              <a:t>‹#›</a:t>
            </a:fld>
            <a:endParaRPr kumimoji="1" lang="ja-JP" altLang="en-US"/>
          </a:p>
        </p:txBody>
      </p:sp>
    </p:spTree>
    <p:extLst>
      <p:ext uri="{BB962C8B-B14F-4D97-AF65-F5344CB8AC3E}">
        <p14:creationId xmlns:p14="http://schemas.microsoft.com/office/powerpoint/2010/main" val="941638815"/>
      </p:ext>
    </p:extLst>
  </p:cSld>
  <p:clrMap bg1="lt1" tx1="dk1" bg2="lt2" tx2="dk2" accent1="accent1" accent2="accent2" accent3="accent3" accent4="accent4" accent5="accent5" accent6="accent6" hlink="hlink" folHlink="folHlink"/>
  <p:notesStyle>
    <a:lvl1pPr marL="0" algn="l" defTabSz="993587" rtl="0" eaLnBrk="1" latinLnBrk="0" hangingPunct="1">
      <a:defRPr kumimoji="1" sz="1304" kern="1200">
        <a:solidFill>
          <a:schemeClr val="tx1"/>
        </a:solidFill>
        <a:latin typeface="+mn-lt"/>
        <a:ea typeface="+mn-ea"/>
        <a:cs typeface="+mn-cs"/>
      </a:defRPr>
    </a:lvl1pPr>
    <a:lvl2pPr marL="496794" algn="l" defTabSz="993587" rtl="0" eaLnBrk="1" latinLnBrk="0" hangingPunct="1">
      <a:defRPr kumimoji="1" sz="1304" kern="1200">
        <a:solidFill>
          <a:schemeClr val="tx1"/>
        </a:solidFill>
        <a:latin typeface="+mn-lt"/>
        <a:ea typeface="+mn-ea"/>
        <a:cs typeface="+mn-cs"/>
      </a:defRPr>
    </a:lvl2pPr>
    <a:lvl3pPr marL="993587" algn="l" defTabSz="993587" rtl="0" eaLnBrk="1" latinLnBrk="0" hangingPunct="1">
      <a:defRPr kumimoji="1" sz="1304" kern="1200">
        <a:solidFill>
          <a:schemeClr val="tx1"/>
        </a:solidFill>
        <a:latin typeface="+mn-lt"/>
        <a:ea typeface="+mn-ea"/>
        <a:cs typeface="+mn-cs"/>
      </a:defRPr>
    </a:lvl3pPr>
    <a:lvl4pPr marL="1490381" algn="l" defTabSz="993587" rtl="0" eaLnBrk="1" latinLnBrk="0" hangingPunct="1">
      <a:defRPr kumimoji="1" sz="1304" kern="1200">
        <a:solidFill>
          <a:schemeClr val="tx1"/>
        </a:solidFill>
        <a:latin typeface="+mn-lt"/>
        <a:ea typeface="+mn-ea"/>
        <a:cs typeface="+mn-cs"/>
      </a:defRPr>
    </a:lvl4pPr>
    <a:lvl5pPr marL="1987174" algn="l" defTabSz="993587" rtl="0" eaLnBrk="1" latinLnBrk="0" hangingPunct="1">
      <a:defRPr kumimoji="1" sz="1304" kern="1200">
        <a:solidFill>
          <a:schemeClr val="tx1"/>
        </a:solidFill>
        <a:latin typeface="+mn-lt"/>
        <a:ea typeface="+mn-ea"/>
        <a:cs typeface="+mn-cs"/>
      </a:defRPr>
    </a:lvl5pPr>
    <a:lvl6pPr marL="2483968" algn="l" defTabSz="993587" rtl="0" eaLnBrk="1" latinLnBrk="0" hangingPunct="1">
      <a:defRPr kumimoji="1" sz="1304" kern="1200">
        <a:solidFill>
          <a:schemeClr val="tx1"/>
        </a:solidFill>
        <a:latin typeface="+mn-lt"/>
        <a:ea typeface="+mn-ea"/>
        <a:cs typeface="+mn-cs"/>
      </a:defRPr>
    </a:lvl6pPr>
    <a:lvl7pPr marL="2980761" algn="l" defTabSz="993587" rtl="0" eaLnBrk="1" latinLnBrk="0" hangingPunct="1">
      <a:defRPr kumimoji="1" sz="1304" kern="1200">
        <a:solidFill>
          <a:schemeClr val="tx1"/>
        </a:solidFill>
        <a:latin typeface="+mn-lt"/>
        <a:ea typeface="+mn-ea"/>
        <a:cs typeface="+mn-cs"/>
      </a:defRPr>
    </a:lvl7pPr>
    <a:lvl8pPr marL="3477555" algn="l" defTabSz="993587" rtl="0" eaLnBrk="1" latinLnBrk="0" hangingPunct="1">
      <a:defRPr kumimoji="1" sz="1304" kern="1200">
        <a:solidFill>
          <a:schemeClr val="tx1"/>
        </a:solidFill>
        <a:latin typeface="+mn-lt"/>
        <a:ea typeface="+mn-ea"/>
        <a:cs typeface="+mn-cs"/>
      </a:defRPr>
    </a:lvl8pPr>
    <a:lvl9pPr marL="3974348" algn="l" defTabSz="993587" rtl="0" eaLnBrk="1" latinLnBrk="0" hangingPunct="1">
      <a:defRPr kumimoji="1" sz="13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0DD1BE9D-921C-471A-B53D-7B6552B2A864}" type="slidenum">
              <a:rPr kumimoji="1" lang="ja-JP" altLang="en-US" smtClean="0"/>
              <a:t>0</a:t>
            </a:fld>
            <a:endParaRPr kumimoji="1" lang="ja-JP" altLang="en-US"/>
          </a:p>
        </p:txBody>
      </p:sp>
    </p:spTree>
    <p:extLst>
      <p:ext uri="{BB962C8B-B14F-4D97-AF65-F5344CB8AC3E}">
        <p14:creationId xmlns:p14="http://schemas.microsoft.com/office/powerpoint/2010/main" val="2260494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4356" y="1749795"/>
            <a:ext cx="6396038" cy="3722335"/>
          </a:xfrm>
        </p:spPr>
        <p:txBody>
          <a:bodyPr anchor="b"/>
          <a:lstStyle>
            <a:lvl1pPr algn="ctr">
              <a:defRPr sz="4937"/>
            </a:lvl1pPr>
          </a:lstStyle>
          <a:p>
            <a:r>
              <a:rPr lang="ja-JP" altLang="en-US"/>
              <a:t>マスター タイトルの書式設定</a:t>
            </a:r>
            <a:endParaRPr lang="en-US" dirty="0"/>
          </a:p>
        </p:txBody>
      </p:sp>
      <p:sp>
        <p:nvSpPr>
          <p:cNvPr id="3" name="Subtitle 2"/>
          <p:cNvSpPr>
            <a:spLocks noGrp="1"/>
          </p:cNvSpPr>
          <p:nvPr>
            <p:ph type="subTitle" idx="1"/>
          </p:nvPr>
        </p:nvSpPr>
        <p:spPr>
          <a:xfrm>
            <a:off x="940594" y="5615678"/>
            <a:ext cx="5643563" cy="2581379"/>
          </a:xfrm>
        </p:spPr>
        <p:txBody>
          <a:bodyPr/>
          <a:lstStyle>
            <a:lvl1pPr marL="0" indent="0" algn="ctr">
              <a:buNone/>
              <a:defRPr sz="1975"/>
            </a:lvl1pPr>
            <a:lvl2pPr marL="376230" indent="0" algn="ctr">
              <a:buNone/>
              <a:defRPr sz="1646"/>
            </a:lvl2pPr>
            <a:lvl3pPr marL="752460" indent="0" algn="ctr">
              <a:buNone/>
              <a:defRPr sz="1481"/>
            </a:lvl3pPr>
            <a:lvl4pPr marL="1128690" indent="0" algn="ctr">
              <a:buNone/>
              <a:defRPr sz="1317"/>
            </a:lvl4pPr>
            <a:lvl5pPr marL="1504920" indent="0" algn="ctr">
              <a:buNone/>
              <a:defRPr sz="1317"/>
            </a:lvl5pPr>
            <a:lvl6pPr marL="1881149" indent="0" algn="ctr">
              <a:buNone/>
              <a:defRPr sz="1317"/>
            </a:lvl6pPr>
            <a:lvl7pPr marL="2257379" indent="0" algn="ctr">
              <a:buNone/>
              <a:defRPr sz="1317"/>
            </a:lvl7pPr>
            <a:lvl8pPr marL="2633609" indent="0" algn="ctr">
              <a:buNone/>
              <a:defRPr sz="1317"/>
            </a:lvl8pPr>
            <a:lvl9pPr marL="3009839" indent="0" algn="ctr">
              <a:buNone/>
              <a:defRPr sz="131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83177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263922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84900" y="569240"/>
            <a:ext cx="1622524"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7327" y="569240"/>
            <a:ext cx="4773513"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385232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2728996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3408" y="2665532"/>
            <a:ext cx="6490097" cy="4447496"/>
          </a:xfrm>
        </p:spPr>
        <p:txBody>
          <a:bodyPr anchor="b"/>
          <a:lstStyle>
            <a:lvl1pPr>
              <a:defRPr sz="493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3408" y="7155103"/>
            <a:ext cx="6490097" cy="2338833"/>
          </a:xfrm>
        </p:spPr>
        <p:txBody>
          <a:bodyPr/>
          <a:lstStyle>
            <a:lvl1pPr marL="0" indent="0">
              <a:buNone/>
              <a:defRPr sz="1975">
                <a:solidFill>
                  <a:schemeClr val="tx1"/>
                </a:solidFill>
              </a:defRPr>
            </a:lvl1pPr>
            <a:lvl2pPr marL="376230" indent="0">
              <a:buNone/>
              <a:defRPr sz="1646">
                <a:solidFill>
                  <a:schemeClr val="tx1">
                    <a:tint val="75000"/>
                  </a:schemeClr>
                </a:solidFill>
              </a:defRPr>
            </a:lvl2pPr>
            <a:lvl3pPr marL="752460" indent="0">
              <a:buNone/>
              <a:defRPr sz="1481">
                <a:solidFill>
                  <a:schemeClr val="tx1">
                    <a:tint val="75000"/>
                  </a:schemeClr>
                </a:solidFill>
              </a:defRPr>
            </a:lvl3pPr>
            <a:lvl4pPr marL="1128690" indent="0">
              <a:buNone/>
              <a:defRPr sz="1317">
                <a:solidFill>
                  <a:schemeClr val="tx1">
                    <a:tint val="75000"/>
                  </a:schemeClr>
                </a:solidFill>
              </a:defRPr>
            </a:lvl4pPr>
            <a:lvl5pPr marL="1504920" indent="0">
              <a:buNone/>
              <a:defRPr sz="1317">
                <a:solidFill>
                  <a:schemeClr val="tx1">
                    <a:tint val="75000"/>
                  </a:schemeClr>
                </a:solidFill>
              </a:defRPr>
            </a:lvl5pPr>
            <a:lvl6pPr marL="1881149" indent="0">
              <a:buNone/>
              <a:defRPr sz="1317">
                <a:solidFill>
                  <a:schemeClr val="tx1">
                    <a:tint val="75000"/>
                  </a:schemeClr>
                </a:solidFill>
              </a:defRPr>
            </a:lvl6pPr>
            <a:lvl7pPr marL="2257379" indent="0">
              <a:buNone/>
              <a:defRPr sz="1317">
                <a:solidFill>
                  <a:schemeClr val="tx1">
                    <a:tint val="75000"/>
                  </a:schemeClr>
                </a:solidFill>
              </a:defRPr>
            </a:lvl7pPr>
            <a:lvl8pPr marL="2633609" indent="0">
              <a:buNone/>
              <a:defRPr sz="1317">
                <a:solidFill>
                  <a:schemeClr val="tx1">
                    <a:tint val="75000"/>
                  </a:schemeClr>
                </a:solidFill>
              </a:defRPr>
            </a:lvl8pPr>
            <a:lvl9pPr marL="3009839" indent="0">
              <a:buNone/>
              <a:defRPr sz="131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2442718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7326" y="2846200"/>
            <a:ext cx="3198019"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09405" y="2846200"/>
            <a:ext cx="3198019"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1134046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18307" y="569242"/>
            <a:ext cx="6490097"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8308" y="2620980"/>
            <a:ext cx="3183321" cy="1284502"/>
          </a:xfrm>
        </p:spPr>
        <p:txBody>
          <a:bodyPr anchor="b"/>
          <a:lstStyle>
            <a:lvl1pPr marL="0" indent="0">
              <a:buNone/>
              <a:defRPr sz="1975" b="1"/>
            </a:lvl1pPr>
            <a:lvl2pPr marL="376230" indent="0">
              <a:buNone/>
              <a:defRPr sz="1646" b="1"/>
            </a:lvl2pPr>
            <a:lvl3pPr marL="752460" indent="0">
              <a:buNone/>
              <a:defRPr sz="1481" b="1"/>
            </a:lvl3pPr>
            <a:lvl4pPr marL="1128690" indent="0">
              <a:buNone/>
              <a:defRPr sz="1317" b="1"/>
            </a:lvl4pPr>
            <a:lvl5pPr marL="1504920" indent="0">
              <a:buNone/>
              <a:defRPr sz="1317" b="1"/>
            </a:lvl5pPr>
            <a:lvl6pPr marL="1881149" indent="0">
              <a:buNone/>
              <a:defRPr sz="1317" b="1"/>
            </a:lvl6pPr>
            <a:lvl7pPr marL="2257379" indent="0">
              <a:buNone/>
              <a:defRPr sz="1317" b="1"/>
            </a:lvl7pPr>
            <a:lvl8pPr marL="2633609" indent="0">
              <a:buNone/>
              <a:defRPr sz="1317" b="1"/>
            </a:lvl8pPr>
            <a:lvl9pPr marL="3009839" indent="0">
              <a:buNone/>
              <a:defRPr sz="1317" b="1"/>
            </a:lvl9pPr>
          </a:lstStyle>
          <a:p>
            <a:pPr lvl="0"/>
            <a:r>
              <a:rPr lang="ja-JP" altLang="en-US"/>
              <a:t>マスター テキストの書式設定</a:t>
            </a:r>
          </a:p>
        </p:txBody>
      </p:sp>
      <p:sp>
        <p:nvSpPr>
          <p:cNvPr id="4" name="Content Placeholder 3"/>
          <p:cNvSpPr>
            <a:spLocks noGrp="1"/>
          </p:cNvSpPr>
          <p:nvPr>
            <p:ph sz="half" idx="2"/>
          </p:nvPr>
        </p:nvSpPr>
        <p:spPr>
          <a:xfrm>
            <a:off x="518308" y="3905482"/>
            <a:ext cx="3183321"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09405" y="2620980"/>
            <a:ext cx="3198999" cy="1284502"/>
          </a:xfrm>
        </p:spPr>
        <p:txBody>
          <a:bodyPr anchor="b"/>
          <a:lstStyle>
            <a:lvl1pPr marL="0" indent="0">
              <a:buNone/>
              <a:defRPr sz="1975" b="1"/>
            </a:lvl1pPr>
            <a:lvl2pPr marL="376230" indent="0">
              <a:buNone/>
              <a:defRPr sz="1646" b="1"/>
            </a:lvl2pPr>
            <a:lvl3pPr marL="752460" indent="0">
              <a:buNone/>
              <a:defRPr sz="1481" b="1"/>
            </a:lvl3pPr>
            <a:lvl4pPr marL="1128690" indent="0">
              <a:buNone/>
              <a:defRPr sz="1317" b="1"/>
            </a:lvl4pPr>
            <a:lvl5pPr marL="1504920" indent="0">
              <a:buNone/>
              <a:defRPr sz="1317" b="1"/>
            </a:lvl5pPr>
            <a:lvl6pPr marL="1881149" indent="0">
              <a:buNone/>
              <a:defRPr sz="1317" b="1"/>
            </a:lvl6pPr>
            <a:lvl7pPr marL="2257379" indent="0">
              <a:buNone/>
              <a:defRPr sz="1317" b="1"/>
            </a:lvl7pPr>
            <a:lvl8pPr marL="2633609" indent="0">
              <a:buNone/>
              <a:defRPr sz="1317" b="1"/>
            </a:lvl8pPr>
            <a:lvl9pPr marL="3009839" indent="0">
              <a:buNone/>
              <a:defRPr sz="1317" b="1"/>
            </a:lvl9pPr>
          </a:lstStyle>
          <a:p>
            <a:pPr lvl="0"/>
            <a:r>
              <a:rPr lang="ja-JP" altLang="en-US"/>
              <a:t>マスター テキストの書式設定</a:t>
            </a:r>
          </a:p>
        </p:txBody>
      </p:sp>
      <p:sp>
        <p:nvSpPr>
          <p:cNvPr id="6" name="Content Placeholder 5"/>
          <p:cNvSpPr>
            <a:spLocks noGrp="1"/>
          </p:cNvSpPr>
          <p:nvPr>
            <p:ph sz="quarter" idx="4"/>
          </p:nvPr>
        </p:nvSpPr>
        <p:spPr>
          <a:xfrm>
            <a:off x="3809405" y="3905482"/>
            <a:ext cx="3198999"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3982693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2977557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4206216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8307" y="712788"/>
            <a:ext cx="2426928" cy="2494756"/>
          </a:xfrm>
        </p:spPr>
        <p:txBody>
          <a:bodyPr anchor="b"/>
          <a:lstStyle>
            <a:lvl1pPr>
              <a:defRPr sz="2633"/>
            </a:lvl1pPr>
          </a:lstStyle>
          <a:p>
            <a:r>
              <a:rPr lang="ja-JP" altLang="en-US"/>
              <a:t>マスター タイトルの書式設定</a:t>
            </a:r>
            <a:endParaRPr lang="en-US" dirty="0"/>
          </a:p>
        </p:txBody>
      </p:sp>
      <p:sp>
        <p:nvSpPr>
          <p:cNvPr id="3" name="Content Placeholder 2"/>
          <p:cNvSpPr>
            <a:spLocks noGrp="1"/>
          </p:cNvSpPr>
          <p:nvPr>
            <p:ph idx="1"/>
          </p:nvPr>
        </p:nvSpPr>
        <p:spPr>
          <a:xfrm>
            <a:off x="3198999" y="1539425"/>
            <a:ext cx="3809405" cy="7598117"/>
          </a:xfrm>
        </p:spPr>
        <p:txBody>
          <a:bodyPr/>
          <a:lstStyle>
            <a:lvl1pPr>
              <a:defRPr sz="2633"/>
            </a:lvl1pPr>
            <a:lvl2pPr>
              <a:defRPr sz="2304"/>
            </a:lvl2pPr>
            <a:lvl3pPr>
              <a:defRPr sz="1975"/>
            </a:lvl3pPr>
            <a:lvl4pPr>
              <a:defRPr sz="1646"/>
            </a:lvl4pPr>
            <a:lvl5pPr>
              <a:defRPr sz="1646"/>
            </a:lvl5pPr>
            <a:lvl6pPr>
              <a:defRPr sz="1646"/>
            </a:lvl6pPr>
            <a:lvl7pPr>
              <a:defRPr sz="1646"/>
            </a:lvl7pPr>
            <a:lvl8pPr>
              <a:defRPr sz="1646"/>
            </a:lvl8pPr>
            <a:lvl9pPr>
              <a:defRPr sz="16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18307" y="3207544"/>
            <a:ext cx="2426928" cy="5942372"/>
          </a:xfrm>
        </p:spPr>
        <p:txBody>
          <a:bodyPr/>
          <a:lstStyle>
            <a:lvl1pPr marL="0" indent="0">
              <a:buNone/>
              <a:defRPr sz="1317"/>
            </a:lvl1pPr>
            <a:lvl2pPr marL="376230" indent="0">
              <a:buNone/>
              <a:defRPr sz="1152"/>
            </a:lvl2pPr>
            <a:lvl3pPr marL="752460" indent="0">
              <a:buNone/>
              <a:defRPr sz="987"/>
            </a:lvl3pPr>
            <a:lvl4pPr marL="1128690" indent="0">
              <a:buNone/>
              <a:defRPr sz="823"/>
            </a:lvl4pPr>
            <a:lvl5pPr marL="1504920" indent="0">
              <a:buNone/>
              <a:defRPr sz="823"/>
            </a:lvl5pPr>
            <a:lvl6pPr marL="1881149" indent="0">
              <a:buNone/>
              <a:defRPr sz="823"/>
            </a:lvl6pPr>
            <a:lvl7pPr marL="2257379" indent="0">
              <a:buNone/>
              <a:defRPr sz="823"/>
            </a:lvl7pPr>
            <a:lvl8pPr marL="2633609" indent="0">
              <a:buNone/>
              <a:defRPr sz="823"/>
            </a:lvl8pPr>
            <a:lvl9pPr marL="3009839" indent="0">
              <a:buNone/>
              <a:defRPr sz="8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3974165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18307" y="712788"/>
            <a:ext cx="2426928" cy="2494756"/>
          </a:xfrm>
        </p:spPr>
        <p:txBody>
          <a:bodyPr anchor="b"/>
          <a:lstStyle>
            <a:lvl1pPr>
              <a:defRPr sz="263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198999" y="1539425"/>
            <a:ext cx="3809405" cy="7598117"/>
          </a:xfrm>
        </p:spPr>
        <p:txBody>
          <a:bodyPr anchor="t"/>
          <a:lstStyle>
            <a:lvl1pPr marL="0" indent="0">
              <a:buNone/>
              <a:defRPr sz="2633"/>
            </a:lvl1pPr>
            <a:lvl2pPr marL="376230" indent="0">
              <a:buNone/>
              <a:defRPr sz="2304"/>
            </a:lvl2pPr>
            <a:lvl3pPr marL="752460" indent="0">
              <a:buNone/>
              <a:defRPr sz="1975"/>
            </a:lvl3pPr>
            <a:lvl4pPr marL="1128690" indent="0">
              <a:buNone/>
              <a:defRPr sz="1646"/>
            </a:lvl4pPr>
            <a:lvl5pPr marL="1504920" indent="0">
              <a:buNone/>
              <a:defRPr sz="1646"/>
            </a:lvl5pPr>
            <a:lvl6pPr marL="1881149" indent="0">
              <a:buNone/>
              <a:defRPr sz="1646"/>
            </a:lvl6pPr>
            <a:lvl7pPr marL="2257379" indent="0">
              <a:buNone/>
              <a:defRPr sz="1646"/>
            </a:lvl7pPr>
            <a:lvl8pPr marL="2633609" indent="0">
              <a:buNone/>
              <a:defRPr sz="1646"/>
            </a:lvl8pPr>
            <a:lvl9pPr marL="3009839" indent="0">
              <a:buNone/>
              <a:defRPr sz="164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18307" y="3207544"/>
            <a:ext cx="2426928" cy="5942372"/>
          </a:xfrm>
        </p:spPr>
        <p:txBody>
          <a:bodyPr/>
          <a:lstStyle>
            <a:lvl1pPr marL="0" indent="0">
              <a:buNone/>
              <a:defRPr sz="1317"/>
            </a:lvl1pPr>
            <a:lvl2pPr marL="376230" indent="0">
              <a:buNone/>
              <a:defRPr sz="1152"/>
            </a:lvl2pPr>
            <a:lvl3pPr marL="752460" indent="0">
              <a:buNone/>
              <a:defRPr sz="987"/>
            </a:lvl3pPr>
            <a:lvl4pPr marL="1128690" indent="0">
              <a:buNone/>
              <a:defRPr sz="823"/>
            </a:lvl4pPr>
            <a:lvl5pPr marL="1504920" indent="0">
              <a:buNone/>
              <a:defRPr sz="823"/>
            </a:lvl5pPr>
            <a:lvl6pPr marL="1881149" indent="0">
              <a:buNone/>
              <a:defRPr sz="823"/>
            </a:lvl6pPr>
            <a:lvl7pPr marL="2257379" indent="0">
              <a:buNone/>
              <a:defRPr sz="823"/>
            </a:lvl7pPr>
            <a:lvl8pPr marL="2633609" indent="0">
              <a:buNone/>
              <a:defRPr sz="823"/>
            </a:lvl8pPr>
            <a:lvl9pPr marL="3009839" indent="0">
              <a:buNone/>
              <a:defRPr sz="8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CEBD17-9E5C-4986-A17B-B3DAD34461ED}" type="datetimeFigureOut">
              <a:rPr kumimoji="1" lang="ja-JP" altLang="en-US" smtClean="0"/>
              <a:t>2024/2/5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347348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7327" y="569242"/>
            <a:ext cx="6490097"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7327" y="2846200"/>
            <a:ext cx="6490097"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7326" y="9909729"/>
            <a:ext cx="1693069" cy="569240"/>
          </a:xfrm>
          <a:prstGeom prst="rect">
            <a:avLst/>
          </a:prstGeom>
        </p:spPr>
        <p:txBody>
          <a:bodyPr vert="horz" lIns="91440" tIns="45720" rIns="91440" bIns="45720" rtlCol="0" anchor="ctr"/>
          <a:lstStyle>
            <a:lvl1pPr algn="l">
              <a:defRPr sz="987">
                <a:solidFill>
                  <a:schemeClr val="tx1">
                    <a:tint val="75000"/>
                  </a:schemeClr>
                </a:solidFill>
              </a:defRPr>
            </a:lvl1pPr>
          </a:lstStyle>
          <a:p>
            <a:fld id="{ACCEBD17-9E5C-4986-A17B-B3DAD34461ED}" type="datetimeFigureOut">
              <a:rPr kumimoji="1" lang="ja-JP" altLang="en-US" smtClean="0"/>
              <a:t>2024/2/5</a:t>
            </a:fld>
            <a:endParaRPr kumimoji="1" lang="ja-JP" altLang="en-US"/>
          </a:p>
        </p:txBody>
      </p:sp>
      <p:sp>
        <p:nvSpPr>
          <p:cNvPr id="5" name="Footer Placeholder 4"/>
          <p:cNvSpPr>
            <a:spLocks noGrp="1"/>
          </p:cNvSpPr>
          <p:nvPr>
            <p:ph type="ftr" sz="quarter" idx="3"/>
          </p:nvPr>
        </p:nvSpPr>
        <p:spPr>
          <a:xfrm>
            <a:off x="2492574" y="9909729"/>
            <a:ext cx="2539603" cy="569240"/>
          </a:xfrm>
          <a:prstGeom prst="rect">
            <a:avLst/>
          </a:prstGeom>
        </p:spPr>
        <p:txBody>
          <a:bodyPr vert="horz" lIns="91440" tIns="45720" rIns="91440" bIns="45720" rtlCol="0" anchor="ctr"/>
          <a:lstStyle>
            <a:lvl1pPr algn="ctr">
              <a:defRPr sz="987">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14355" y="9909729"/>
            <a:ext cx="1693069" cy="569240"/>
          </a:xfrm>
          <a:prstGeom prst="rect">
            <a:avLst/>
          </a:prstGeom>
        </p:spPr>
        <p:txBody>
          <a:bodyPr vert="horz" lIns="91440" tIns="45720" rIns="91440" bIns="45720" rtlCol="0" anchor="ctr"/>
          <a:lstStyle>
            <a:lvl1pPr algn="r">
              <a:defRPr sz="987">
                <a:solidFill>
                  <a:schemeClr val="tx1">
                    <a:tint val="75000"/>
                  </a:schemeClr>
                </a:solidFill>
              </a:defRPr>
            </a:lvl1pPr>
          </a:lstStyle>
          <a:p>
            <a:fld id="{8AE5C50B-767A-4E0B-9F81-44D30EF7CF6F}" type="slidenum">
              <a:rPr kumimoji="1" lang="ja-JP" altLang="en-US" smtClean="0"/>
              <a:t>‹#›</a:t>
            </a:fld>
            <a:endParaRPr kumimoji="1" lang="ja-JP" altLang="en-US"/>
          </a:p>
        </p:txBody>
      </p:sp>
    </p:spTree>
    <p:extLst>
      <p:ext uri="{BB962C8B-B14F-4D97-AF65-F5344CB8AC3E}">
        <p14:creationId xmlns:p14="http://schemas.microsoft.com/office/powerpoint/2010/main" val="26035629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2460" rtl="0" eaLnBrk="1" latinLnBrk="0" hangingPunct="1">
        <a:lnSpc>
          <a:spcPct val="90000"/>
        </a:lnSpc>
        <a:spcBef>
          <a:spcPct val="0"/>
        </a:spcBef>
        <a:buNone/>
        <a:defRPr kumimoji="1" sz="3621" kern="1200">
          <a:solidFill>
            <a:schemeClr val="tx1"/>
          </a:solidFill>
          <a:latin typeface="+mj-lt"/>
          <a:ea typeface="+mj-ea"/>
          <a:cs typeface="+mj-cs"/>
        </a:defRPr>
      </a:lvl1pPr>
    </p:titleStyle>
    <p:bodyStyle>
      <a:lvl1pPr marL="188115" indent="-188115" algn="l" defTabSz="752460" rtl="0" eaLnBrk="1" latinLnBrk="0" hangingPunct="1">
        <a:lnSpc>
          <a:spcPct val="90000"/>
        </a:lnSpc>
        <a:spcBef>
          <a:spcPts val="823"/>
        </a:spcBef>
        <a:buFont typeface="Arial" panose="020B0604020202020204" pitchFamily="34" charset="0"/>
        <a:buChar char="•"/>
        <a:defRPr kumimoji="1" sz="2304" kern="1200">
          <a:solidFill>
            <a:schemeClr val="tx1"/>
          </a:solidFill>
          <a:latin typeface="+mn-lt"/>
          <a:ea typeface="+mn-ea"/>
          <a:cs typeface="+mn-cs"/>
        </a:defRPr>
      </a:lvl1pPr>
      <a:lvl2pPr marL="564345" indent="-188115" algn="l" defTabSz="752460" rtl="0" eaLnBrk="1" latinLnBrk="0" hangingPunct="1">
        <a:lnSpc>
          <a:spcPct val="90000"/>
        </a:lnSpc>
        <a:spcBef>
          <a:spcPts val="411"/>
        </a:spcBef>
        <a:buFont typeface="Arial" panose="020B0604020202020204" pitchFamily="34" charset="0"/>
        <a:buChar char="•"/>
        <a:defRPr kumimoji="1" sz="1975" kern="1200">
          <a:solidFill>
            <a:schemeClr val="tx1"/>
          </a:solidFill>
          <a:latin typeface="+mn-lt"/>
          <a:ea typeface="+mn-ea"/>
          <a:cs typeface="+mn-cs"/>
        </a:defRPr>
      </a:lvl2pPr>
      <a:lvl3pPr marL="940575" indent="-188115" algn="l" defTabSz="752460" rtl="0" eaLnBrk="1" latinLnBrk="0" hangingPunct="1">
        <a:lnSpc>
          <a:spcPct val="90000"/>
        </a:lnSpc>
        <a:spcBef>
          <a:spcPts val="411"/>
        </a:spcBef>
        <a:buFont typeface="Arial" panose="020B0604020202020204" pitchFamily="34" charset="0"/>
        <a:buChar char="•"/>
        <a:defRPr kumimoji="1" sz="1646" kern="1200">
          <a:solidFill>
            <a:schemeClr val="tx1"/>
          </a:solidFill>
          <a:latin typeface="+mn-lt"/>
          <a:ea typeface="+mn-ea"/>
          <a:cs typeface="+mn-cs"/>
        </a:defRPr>
      </a:lvl3pPr>
      <a:lvl4pPr marL="1316805" indent="-188115" algn="l" defTabSz="752460" rtl="0" eaLnBrk="1" latinLnBrk="0" hangingPunct="1">
        <a:lnSpc>
          <a:spcPct val="90000"/>
        </a:lnSpc>
        <a:spcBef>
          <a:spcPts val="411"/>
        </a:spcBef>
        <a:buFont typeface="Arial" panose="020B0604020202020204" pitchFamily="34" charset="0"/>
        <a:buChar char="•"/>
        <a:defRPr kumimoji="1" sz="1481" kern="1200">
          <a:solidFill>
            <a:schemeClr val="tx1"/>
          </a:solidFill>
          <a:latin typeface="+mn-lt"/>
          <a:ea typeface="+mn-ea"/>
          <a:cs typeface="+mn-cs"/>
        </a:defRPr>
      </a:lvl4pPr>
      <a:lvl5pPr marL="1693034" indent="-188115" algn="l" defTabSz="752460" rtl="0" eaLnBrk="1" latinLnBrk="0" hangingPunct="1">
        <a:lnSpc>
          <a:spcPct val="90000"/>
        </a:lnSpc>
        <a:spcBef>
          <a:spcPts val="411"/>
        </a:spcBef>
        <a:buFont typeface="Arial" panose="020B0604020202020204" pitchFamily="34" charset="0"/>
        <a:buChar char="•"/>
        <a:defRPr kumimoji="1" sz="1481" kern="1200">
          <a:solidFill>
            <a:schemeClr val="tx1"/>
          </a:solidFill>
          <a:latin typeface="+mn-lt"/>
          <a:ea typeface="+mn-ea"/>
          <a:cs typeface="+mn-cs"/>
        </a:defRPr>
      </a:lvl5pPr>
      <a:lvl6pPr marL="2069264" indent="-188115" algn="l" defTabSz="752460" rtl="0" eaLnBrk="1" latinLnBrk="0" hangingPunct="1">
        <a:lnSpc>
          <a:spcPct val="90000"/>
        </a:lnSpc>
        <a:spcBef>
          <a:spcPts val="411"/>
        </a:spcBef>
        <a:buFont typeface="Arial" panose="020B0604020202020204" pitchFamily="34" charset="0"/>
        <a:buChar char="•"/>
        <a:defRPr kumimoji="1" sz="1481" kern="1200">
          <a:solidFill>
            <a:schemeClr val="tx1"/>
          </a:solidFill>
          <a:latin typeface="+mn-lt"/>
          <a:ea typeface="+mn-ea"/>
          <a:cs typeface="+mn-cs"/>
        </a:defRPr>
      </a:lvl6pPr>
      <a:lvl7pPr marL="2445494" indent="-188115" algn="l" defTabSz="752460" rtl="0" eaLnBrk="1" latinLnBrk="0" hangingPunct="1">
        <a:lnSpc>
          <a:spcPct val="90000"/>
        </a:lnSpc>
        <a:spcBef>
          <a:spcPts val="411"/>
        </a:spcBef>
        <a:buFont typeface="Arial" panose="020B0604020202020204" pitchFamily="34" charset="0"/>
        <a:buChar char="•"/>
        <a:defRPr kumimoji="1" sz="1481" kern="1200">
          <a:solidFill>
            <a:schemeClr val="tx1"/>
          </a:solidFill>
          <a:latin typeface="+mn-lt"/>
          <a:ea typeface="+mn-ea"/>
          <a:cs typeface="+mn-cs"/>
        </a:defRPr>
      </a:lvl7pPr>
      <a:lvl8pPr marL="2821724" indent="-188115" algn="l" defTabSz="752460" rtl="0" eaLnBrk="1" latinLnBrk="0" hangingPunct="1">
        <a:lnSpc>
          <a:spcPct val="90000"/>
        </a:lnSpc>
        <a:spcBef>
          <a:spcPts val="411"/>
        </a:spcBef>
        <a:buFont typeface="Arial" panose="020B0604020202020204" pitchFamily="34" charset="0"/>
        <a:buChar char="•"/>
        <a:defRPr kumimoji="1" sz="1481" kern="1200">
          <a:solidFill>
            <a:schemeClr val="tx1"/>
          </a:solidFill>
          <a:latin typeface="+mn-lt"/>
          <a:ea typeface="+mn-ea"/>
          <a:cs typeface="+mn-cs"/>
        </a:defRPr>
      </a:lvl8pPr>
      <a:lvl9pPr marL="3197954" indent="-188115" algn="l" defTabSz="752460" rtl="0" eaLnBrk="1" latinLnBrk="0" hangingPunct="1">
        <a:lnSpc>
          <a:spcPct val="90000"/>
        </a:lnSpc>
        <a:spcBef>
          <a:spcPts val="411"/>
        </a:spcBef>
        <a:buFont typeface="Arial" panose="020B0604020202020204" pitchFamily="34" charset="0"/>
        <a:buChar char="•"/>
        <a:defRPr kumimoji="1" sz="1481" kern="1200">
          <a:solidFill>
            <a:schemeClr val="tx1"/>
          </a:solidFill>
          <a:latin typeface="+mn-lt"/>
          <a:ea typeface="+mn-ea"/>
          <a:cs typeface="+mn-cs"/>
        </a:defRPr>
      </a:lvl9pPr>
    </p:bodyStyle>
    <p:otherStyle>
      <a:defPPr>
        <a:defRPr lang="en-US"/>
      </a:defPPr>
      <a:lvl1pPr marL="0" algn="l" defTabSz="752460" rtl="0" eaLnBrk="1" latinLnBrk="0" hangingPunct="1">
        <a:defRPr kumimoji="1" sz="1481" kern="1200">
          <a:solidFill>
            <a:schemeClr val="tx1"/>
          </a:solidFill>
          <a:latin typeface="+mn-lt"/>
          <a:ea typeface="+mn-ea"/>
          <a:cs typeface="+mn-cs"/>
        </a:defRPr>
      </a:lvl1pPr>
      <a:lvl2pPr marL="376230" algn="l" defTabSz="752460" rtl="0" eaLnBrk="1" latinLnBrk="0" hangingPunct="1">
        <a:defRPr kumimoji="1" sz="1481" kern="1200">
          <a:solidFill>
            <a:schemeClr val="tx1"/>
          </a:solidFill>
          <a:latin typeface="+mn-lt"/>
          <a:ea typeface="+mn-ea"/>
          <a:cs typeface="+mn-cs"/>
        </a:defRPr>
      </a:lvl2pPr>
      <a:lvl3pPr marL="752460" algn="l" defTabSz="752460" rtl="0" eaLnBrk="1" latinLnBrk="0" hangingPunct="1">
        <a:defRPr kumimoji="1" sz="1481" kern="1200">
          <a:solidFill>
            <a:schemeClr val="tx1"/>
          </a:solidFill>
          <a:latin typeface="+mn-lt"/>
          <a:ea typeface="+mn-ea"/>
          <a:cs typeface="+mn-cs"/>
        </a:defRPr>
      </a:lvl3pPr>
      <a:lvl4pPr marL="1128690" algn="l" defTabSz="752460" rtl="0" eaLnBrk="1" latinLnBrk="0" hangingPunct="1">
        <a:defRPr kumimoji="1" sz="1481" kern="1200">
          <a:solidFill>
            <a:schemeClr val="tx1"/>
          </a:solidFill>
          <a:latin typeface="+mn-lt"/>
          <a:ea typeface="+mn-ea"/>
          <a:cs typeface="+mn-cs"/>
        </a:defRPr>
      </a:lvl4pPr>
      <a:lvl5pPr marL="1504920" algn="l" defTabSz="752460" rtl="0" eaLnBrk="1" latinLnBrk="0" hangingPunct="1">
        <a:defRPr kumimoji="1" sz="1481" kern="1200">
          <a:solidFill>
            <a:schemeClr val="tx1"/>
          </a:solidFill>
          <a:latin typeface="+mn-lt"/>
          <a:ea typeface="+mn-ea"/>
          <a:cs typeface="+mn-cs"/>
        </a:defRPr>
      </a:lvl5pPr>
      <a:lvl6pPr marL="1881149" algn="l" defTabSz="752460" rtl="0" eaLnBrk="1" latinLnBrk="0" hangingPunct="1">
        <a:defRPr kumimoji="1" sz="1481" kern="1200">
          <a:solidFill>
            <a:schemeClr val="tx1"/>
          </a:solidFill>
          <a:latin typeface="+mn-lt"/>
          <a:ea typeface="+mn-ea"/>
          <a:cs typeface="+mn-cs"/>
        </a:defRPr>
      </a:lvl6pPr>
      <a:lvl7pPr marL="2257379" algn="l" defTabSz="752460" rtl="0" eaLnBrk="1" latinLnBrk="0" hangingPunct="1">
        <a:defRPr kumimoji="1" sz="1481" kern="1200">
          <a:solidFill>
            <a:schemeClr val="tx1"/>
          </a:solidFill>
          <a:latin typeface="+mn-lt"/>
          <a:ea typeface="+mn-ea"/>
          <a:cs typeface="+mn-cs"/>
        </a:defRPr>
      </a:lvl7pPr>
      <a:lvl8pPr marL="2633609" algn="l" defTabSz="752460" rtl="0" eaLnBrk="1" latinLnBrk="0" hangingPunct="1">
        <a:defRPr kumimoji="1" sz="1481" kern="1200">
          <a:solidFill>
            <a:schemeClr val="tx1"/>
          </a:solidFill>
          <a:latin typeface="+mn-lt"/>
          <a:ea typeface="+mn-ea"/>
          <a:cs typeface="+mn-cs"/>
        </a:defRPr>
      </a:lvl8pPr>
      <a:lvl9pPr marL="3009839" algn="l" defTabSz="752460" rtl="0" eaLnBrk="1" latinLnBrk="0" hangingPunct="1">
        <a:defRPr kumimoji="1" sz="148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nmes.jp/ja/app/GA8281entry/app_entry"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矢印: 五方向 21">
            <a:extLst>
              <a:ext uri="{FF2B5EF4-FFF2-40B4-BE49-F238E27FC236}">
                <a16:creationId xmlns:a16="http://schemas.microsoft.com/office/drawing/2014/main" id="{09FB2400-DB52-B092-66A7-15304E3460A1}"/>
              </a:ext>
            </a:extLst>
          </p:cNvPr>
          <p:cNvSpPr/>
          <p:nvPr/>
        </p:nvSpPr>
        <p:spPr>
          <a:xfrm rot="5400000">
            <a:off x="-1473075" y="5827419"/>
            <a:ext cx="3536497" cy="383705"/>
          </a:xfrm>
          <a:prstGeom prst="homePlate">
            <a:avLst>
              <a:gd name="adj" fmla="val 35175"/>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194" b="1" dirty="0">
                <a:solidFill>
                  <a:sysClr val="windowText" lastClr="000000"/>
                </a:solidFill>
              </a:rPr>
              <a:t>必要部分のみでも可能！個別対応します</a:t>
            </a:r>
          </a:p>
        </p:txBody>
      </p:sp>
      <p:sp>
        <p:nvSpPr>
          <p:cNvPr id="26" name="正方形/長方形 25">
            <a:extLst>
              <a:ext uri="{FF2B5EF4-FFF2-40B4-BE49-F238E27FC236}">
                <a16:creationId xmlns:a16="http://schemas.microsoft.com/office/drawing/2014/main" id="{C9FA7614-9A86-2DFE-AA8F-750DD57D8A45}"/>
              </a:ext>
            </a:extLst>
          </p:cNvPr>
          <p:cNvSpPr/>
          <p:nvPr/>
        </p:nvSpPr>
        <p:spPr>
          <a:xfrm>
            <a:off x="318346" y="1622514"/>
            <a:ext cx="6860759" cy="2040661"/>
          </a:xfrm>
          <a:prstGeom prst="rect">
            <a:avLst/>
          </a:prstGeom>
          <a:solidFill>
            <a:srgbClr val="5AA2AE"/>
          </a:solidFill>
          <a:ln w="57150">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kumimoji="1" lang="ja-JP" altLang="en-US" sz="1792" dirty="0">
              <a:solidFill>
                <a:prstClr val="white"/>
              </a:solidFill>
              <a:latin typeface="Calibri" panose="020F0502020204030204"/>
              <a:ea typeface="游ゴシック" panose="020B0400000000000000" pitchFamily="50" charset="-128"/>
            </a:endParaRPr>
          </a:p>
        </p:txBody>
      </p:sp>
      <p:sp>
        <p:nvSpPr>
          <p:cNvPr id="2" name="タイトル 1">
            <a:extLst>
              <a:ext uri="{FF2B5EF4-FFF2-40B4-BE49-F238E27FC236}">
                <a16:creationId xmlns:a16="http://schemas.microsoft.com/office/drawing/2014/main" id="{4B1C39CC-99B0-60B3-15DE-325641140D3D}"/>
              </a:ext>
            </a:extLst>
          </p:cNvPr>
          <p:cNvSpPr>
            <a:spLocks noGrp="1"/>
          </p:cNvSpPr>
          <p:nvPr>
            <p:ph type="title"/>
          </p:nvPr>
        </p:nvSpPr>
        <p:spPr>
          <a:xfrm>
            <a:off x="353161" y="1679507"/>
            <a:ext cx="6860759" cy="1342694"/>
          </a:xfrm>
        </p:spPr>
        <p:txBody>
          <a:bodyPr>
            <a:noAutofit/>
          </a:bodyPr>
          <a:lstStyle/>
          <a:p>
            <a:pPr algn="ctr"/>
            <a:r>
              <a:rPr lang="ja-JP" altLang="en-US" sz="3583" b="1" dirty="0">
                <a:solidFill>
                  <a:schemeClr val="bg1"/>
                </a:solidFill>
                <a:effectLst>
                  <a:outerShdw blurRad="38100" dist="38100" dir="2700000" algn="tl">
                    <a:srgbClr val="000000">
                      <a:alpha val="43137"/>
                    </a:srgbClr>
                  </a:outerShdw>
                </a:effectLst>
                <a:latin typeface="+mn-ea"/>
                <a:ea typeface="+mn-ea"/>
              </a:rPr>
              <a:t>外国人介護人材確保に向けて</a:t>
            </a:r>
            <a:br>
              <a:rPr lang="en-US" altLang="ja-JP" sz="3583" b="1" dirty="0">
                <a:solidFill>
                  <a:schemeClr val="bg1"/>
                </a:solidFill>
                <a:effectLst>
                  <a:outerShdw blurRad="38100" dist="38100" dir="2700000" algn="tl">
                    <a:srgbClr val="000000">
                      <a:alpha val="43137"/>
                    </a:srgbClr>
                  </a:outerShdw>
                </a:effectLst>
                <a:latin typeface="+mn-ea"/>
                <a:ea typeface="+mn-ea"/>
              </a:rPr>
            </a:br>
            <a:r>
              <a:rPr lang="ja-JP" altLang="en-US" sz="3583" b="1" dirty="0">
                <a:solidFill>
                  <a:schemeClr val="bg1"/>
                </a:solidFill>
                <a:effectLst>
                  <a:outerShdw blurRad="38100" dist="38100" dir="2700000" algn="tl">
                    <a:srgbClr val="000000">
                      <a:alpha val="43137"/>
                    </a:srgbClr>
                  </a:outerShdw>
                </a:effectLst>
                <a:latin typeface="+mn-ea"/>
                <a:ea typeface="+mn-ea"/>
              </a:rPr>
              <a:t>具体的な準備を始めませんか？</a:t>
            </a:r>
          </a:p>
        </p:txBody>
      </p:sp>
      <p:sp>
        <p:nvSpPr>
          <p:cNvPr id="8" name="正方形/長方形 7">
            <a:extLst>
              <a:ext uri="{FF2B5EF4-FFF2-40B4-BE49-F238E27FC236}">
                <a16:creationId xmlns:a16="http://schemas.microsoft.com/office/drawing/2014/main" id="{AB0680EB-F691-ECB6-C380-AC6B40774A30}"/>
              </a:ext>
            </a:extLst>
          </p:cNvPr>
          <p:cNvSpPr/>
          <p:nvPr/>
        </p:nvSpPr>
        <p:spPr>
          <a:xfrm>
            <a:off x="17383" y="8962432"/>
            <a:ext cx="7489985" cy="388095"/>
          </a:xfrm>
          <a:prstGeom prst="rect">
            <a:avLst/>
          </a:prstGeom>
          <a:solidFill>
            <a:srgbClr val="0070C0"/>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kumimoji="1" lang="en-US" altLang="ja-JP" sz="1493"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A7AAFC6D-7389-35D6-F320-70282D0F6153}"/>
              </a:ext>
            </a:extLst>
          </p:cNvPr>
          <p:cNvSpPr/>
          <p:nvPr/>
        </p:nvSpPr>
        <p:spPr>
          <a:xfrm>
            <a:off x="246257" y="9379102"/>
            <a:ext cx="432796" cy="1274144"/>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2101" dirty="0">
              <a:latin typeface="HGPSoeiKakugothicUB" panose="020B0900000000000000" pitchFamily="34" charset="-128"/>
              <a:ea typeface="HGPSoeiKakugothicUB" panose="020B0900000000000000" pitchFamily="34" charset="-128"/>
            </a:endParaRPr>
          </a:p>
          <a:p>
            <a:r>
              <a:rPr kumimoji="1" lang="ja-JP" altLang="en-US" sz="1394" dirty="0">
                <a:latin typeface="HGPSoeiKakugothicUB" panose="020B0900000000000000" pitchFamily="34" charset="-128"/>
                <a:ea typeface="HGPSoeiKakugothicUB" panose="020B0900000000000000" pitchFamily="34" charset="-128"/>
              </a:rPr>
              <a:t>   お問合せ先</a:t>
            </a:r>
            <a:endParaRPr kumimoji="1" lang="en-US" altLang="ja-JP" sz="1394" dirty="0">
              <a:latin typeface="HGPSoeiKakugothicUB" panose="020B0900000000000000" pitchFamily="34" charset="-128"/>
              <a:ea typeface="HGPSoeiKakugothicUB" panose="020B0900000000000000" pitchFamily="34" charset="-128"/>
            </a:endParaRPr>
          </a:p>
          <a:p>
            <a:pPr algn="ctr"/>
            <a:endParaRPr kumimoji="1" lang="en-US" altLang="ja-JP" sz="2101" dirty="0">
              <a:latin typeface="HGPSoeiKakugothicUB" panose="020B0900000000000000" pitchFamily="34" charset="-128"/>
              <a:ea typeface="HGPSoeiKakugothicUB" panose="020B0900000000000000" pitchFamily="34" charset="-128"/>
            </a:endParaRPr>
          </a:p>
        </p:txBody>
      </p:sp>
      <p:sp>
        <p:nvSpPr>
          <p:cNvPr id="10" name="正方形/長方形 9">
            <a:extLst>
              <a:ext uri="{FF2B5EF4-FFF2-40B4-BE49-F238E27FC236}">
                <a16:creationId xmlns:a16="http://schemas.microsoft.com/office/drawing/2014/main" id="{13BD7AF5-B7D0-2825-B139-96966B1B93F4}"/>
              </a:ext>
            </a:extLst>
          </p:cNvPr>
          <p:cNvSpPr/>
          <p:nvPr/>
        </p:nvSpPr>
        <p:spPr>
          <a:xfrm>
            <a:off x="923531" y="9420901"/>
            <a:ext cx="6345247" cy="115444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r>
              <a:rPr kumimoji="1" lang="ja-JP" altLang="en-US" sz="1991" b="1" dirty="0">
                <a:solidFill>
                  <a:srgbClr val="000000"/>
                </a:solidFill>
                <a:latin typeface="BIZ UDPゴシック" panose="020B0400000000000000" pitchFamily="50" charset="-128"/>
                <a:ea typeface="BIZ UDPゴシック" panose="020B0400000000000000" pitchFamily="50" charset="-128"/>
              </a:rPr>
              <a:t>外国人介護人材マッチング支援事務局　（受託事業者）</a:t>
            </a:r>
            <a:endParaRPr kumimoji="1" lang="en-US" altLang="ja-JP" sz="1991" b="1" dirty="0">
              <a:solidFill>
                <a:srgbClr val="000000"/>
              </a:solidFill>
              <a:latin typeface="BIZ UDPゴシック" panose="020B0400000000000000" pitchFamily="50" charset="-128"/>
              <a:ea typeface="BIZ UDPゴシック" panose="020B0400000000000000" pitchFamily="50" charset="-128"/>
            </a:endParaRPr>
          </a:p>
          <a:p>
            <a:r>
              <a:rPr kumimoji="1" lang="ja-JP" altLang="en-US" sz="1194" b="1" dirty="0">
                <a:solidFill>
                  <a:srgbClr val="000000"/>
                </a:solidFill>
                <a:latin typeface="BIZ UDPゴシック" panose="020B0400000000000000" pitchFamily="50" charset="-128"/>
                <a:ea typeface="BIZ UDPゴシック" panose="020B0400000000000000" pitchFamily="50" charset="-128"/>
              </a:rPr>
              <a:t>株式会社南海国際旅行</a:t>
            </a:r>
            <a:r>
              <a:rPr kumimoji="1" lang="en-US" altLang="ja-JP" sz="1194" b="1" dirty="0">
                <a:solidFill>
                  <a:srgbClr val="000000"/>
                </a:solidFill>
                <a:latin typeface="BIZ UDPゴシック" panose="020B0400000000000000" pitchFamily="50" charset="-128"/>
                <a:ea typeface="BIZ UDPゴシック" panose="020B0400000000000000" pitchFamily="50" charset="-128"/>
              </a:rPr>
              <a:t>/</a:t>
            </a:r>
            <a:r>
              <a:rPr kumimoji="1" lang="ja-JP" altLang="en-US" sz="1194" b="1" dirty="0">
                <a:solidFill>
                  <a:srgbClr val="000000"/>
                </a:solidFill>
                <a:latin typeface="BIZ UDPゴシック" panose="020B0400000000000000" pitchFamily="50" charset="-128"/>
                <a:ea typeface="BIZ UDPゴシック" panose="020B0400000000000000" pitchFamily="50" charset="-128"/>
              </a:rPr>
              <a:t>一般社団法人外国人介護留学生支援機構</a:t>
            </a:r>
            <a:endParaRPr kumimoji="1" lang="en-US" altLang="ja-JP" sz="1194" dirty="0">
              <a:solidFill>
                <a:srgbClr val="000000"/>
              </a:solidFill>
              <a:latin typeface="BIZ UDPゴシック" panose="020B0400000000000000" pitchFamily="50" charset="-128"/>
              <a:ea typeface="BIZ UDPゴシック" panose="020B0400000000000000" pitchFamily="50" charset="-128"/>
            </a:endParaRPr>
          </a:p>
          <a:p>
            <a:r>
              <a:rPr kumimoji="1" lang="ja-JP" altLang="en-US" sz="2389" b="1" spc="-149" dirty="0">
                <a:solidFill>
                  <a:srgbClr val="242852"/>
                </a:solidFill>
                <a:latin typeface="BIZ UDPゴシック" panose="020B0400000000000000" pitchFamily="50" charset="-128"/>
                <a:ea typeface="BIZ UDPゴシック" panose="020B0400000000000000" pitchFamily="50" charset="-128"/>
              </a:rPr>
              <a:t>☏</a:t>
            </a:r>
            <a:r>
              <a:rPr kumimoji="1" lang="ja-JP" altLang="en-US" sz="1504" b="1" spc="-149" dirty="0">
                <a:solidFill>
                  <a:srgbClr val="242852"/>
                </a:solidFill>
                <a:latin typeface="BIZ UDPゴシック" panose="020B0400000000000000" pitchFamily="50" charset="-128"/>
                <a:ea typeface="BIZ UDPゴシック" panose="020B0400000000000000" pitchFamily="50" charset="-128"/>
              </a:rPr>
              <a:t>　</a:t>
            </a:r>
            <a:r>
              <a:rPr kumimoji="1" lang="en-US" altLang="zh-TW" sz="2389" b="1" spc="-149" dirty="0">
                <a:solidFill>
                  <a:srgbClr val="242852"/>
                </a:solidFill>
                <a:latin typeface="BIZ UDPゴシック" panose="020B0400000000000000" pitchFamily="50" charset="-128"/>
                <a:ea typeface="BIZ UDPゴシック" panose="020B0400000000000000" pitchFamily="50" charset="-128"/>
              </a:rPr>
              <a:t>06-6641-4010</a:t>
            </a:r>
            <a:r>
              <a:rPr kumimoji="1" lang="ja-JP" altLang="en-US" sz="2389" b="1" spc="-149" dirty="0">
                <a:solidFill>
                  <a:srgbClr val="242852"/>
                </a:solidFill>
                <a:latin typeface="BIZ UDPゴシック" panose="020B0400000000000000" pitchFamily="50" charset="-128"/>
                <a:ea typeface="BIZ UDPゴシック" panose="020B0400000000000000" pitchFamily="50" charset="-128"/>
              </a:rPr>
              <a:t>　</a:t>
            </a:r>
            <a:r>
              <a:rPr kumimoji="1" lang="en-US" altLang="zh-TW" sz="1504" b="1" spc="-149" dirty="0">
                <a:solidFill>
                  <a:srgbClr val="242852"/>
                </a:solidFill>
                <a:latin typeface="BIZ UDPゴシック" panose="020B0400000000000000" pitchFamily="50" charset="-128"/>
                <a:ea typeface="BIZ UDPゴシック" panose="020B0400000000000000" pitchFamily="50" charset="-128"/>
              </a:rPr>
              <a:t> </a:t>
            </a:r>
            <a:r>
              <a:rPr kumimoji="1" lang="en-US" altLang="zh-TW" sz="1504" b="1" dirty="0">
                <a:solidFill>
                  <a:srgbClr val="242852"/>
                </a:solidFill>
                <a:latin typeface="BIZ UDPゴシック" panose="020B0400000000000000" pitchFamily="50" charset="-128"/>
                <a:ea typeface="BIZ UDPゴシック" panose="020B0400000000000000" pitchFamily="50" charset="-128"/>
              </a:rPr>
              <a:t>(</a:t>
            </a:r>
            <a:r>
              <a:rPr kumimoji="1" lang="ja-JP" altLang="en-US" sz="1504" b="1" dirty="0">
                <a:solidFill>
                  <a:srgbClr val="242852"/>
                </a:solidFill>
                <a:latin typeface="BIZ UDPゴシック" panose="020B0400000000000000" pitchFamily="50" charset="-128"/>
                <a:ea typeface="BIZ UDPゴシック" panose="020B0400000000000000" pitchFamily="50" charset="-128"/>
              </a:rPr>
              <a:t>月～金　</a:t>
            </a:r>
            <a:r>
              <a:rPr kumimoji="1" lang="en-US" altLang="ja-JP" sz="1504" b="1" dirty="0">
                <a:solidFill>
                  <a:srgbClr val="242852"/>
                </a:solidFill>
                <a:latin typeface="BIZ UDPゴシック" panose="020B0400000000000000" pitchFamily="50" charset="-128"/>
                <a:ea typeface="BIZ UDPゴシック" panose="020B0400000000000000" pitchFamily="50" charset="-128"/>
              </a:rPr>
              <a:t>9:15</a:t>
            </a:r>
            <a:r>
              <a:rPr kumimoji="1" lang="ja-JP" altLang="en-US" sz="1504" b="1" dirty="0">
                <a:solidFill>
                  <a:srgbClr val="242852"/>
                </a:solidFill>
                <a:latin typeface="BIZ UDPゴシック" panose="020B0400000000000000" pitchFamily="50" charset="-128"/>
                <a:ea typeface="BIZ UDPゴシック" panose="020B0400000000000000" pitchFamily="50" charset="-128"/>
              </a:rPr>
              <a:t>～</a:t>
            </a:r>
            <a:r>
              <a:rPr kumimoji="1" lang="en-US" altLang="ja-JP" sz="1504" b="1" dirty="0">
                <a:solidFill>
                  <a:srgbClr val="242852"/>
                </a:solidFill>
                <a:latin typeface="BIZ UDPゴシック" panose="020B0400000000000000" pitchFamily="50" charset="-128"/>
                <a:ea typeface="BIZ UDPゴシック" panose="020B0400000000000000" pitchFamily="50" charset="-128"/>
              </a:rPr>
              <a:t>18:15</a:t>
            </a:r>
            <a:r>
              <a:rPr kumimoji="1" lang="ja-JP" altLang="en-US" sz="1504" b="1" dirty="0">
                <a:solidFill>
                  <a:srgbClr val="242852"/>
                </a:solidFill>
                <a:latin typeface="BIZ UDPゴシック" panose="020B0400000000000000" pitchFamily="50" charset="-128"/>
                <a:ea typeface="BIZ UDPゴシック" panose="020B0400000000000000" pitchFamily="50" charset="-128"/>
              </a:rPr>
              <a:t>）</a:t>
            </a:r>
            <a:endParaRPr kumimoji="1" lang="en-US" altLang="zh-TW" sz="1504" b="1" dirty="0">
              <a:solidFill>
                <a:srgbClr val="242852"/>
              </a:solidFill>
              <a:latin typeface="BIZ UDPゴシック" panose="020B0400000000000000" pitchFamily="50" charset="-128"/>
              <a:ea typeface="BIZ UDPゴシック" panose="020B0400000000000000" pitchFamily="50" charset="-128"/>
            </a:endParaRPr>
          </a:p>
          <a:p>
            <a:r>
              <a:rPr kumimoji="1" lang="en-US" altLang="ja-JP" sz="1504" b="1" dirty="0">
                <a:solidFill>
                  <a:srgbClr val="242852"/>
                </a:solidFill>
                <a:latin typeface="BIZ UDPゴシック" panose="020B0400000000000000" pitchFamily="50" charset="-128"/>
                <a:ea typeface="BIZ UDPゴシック" panose="020B0400000000000000" pitchFamily="50" charset="-128"/>
              </a:rPr>
              <a:t>E-m</a:t>
            </a:r>
            <a:r>
              <a:rPr kumimoji="1" lang="en-US" altLang="zh-TW" sz="1504" b="1" dirty="0">
                <a:solidFill>
                  <a:srgbClr val="242852"/>
                </a:solidFill>
                <a:latin typeface="BIZ UDPゴシック" panose="020B0400000000000000" pitchFamily="50" charset="-128"/>
                <a:ea typeface="BIZ UDPゴシック" panose="020B0400000000000000" pitchFamily="50" charset="-128"/>
              </a:rPr>
              <a:t>ail: jigyo-osa@geo-nti.co.jp</a:t>
            </a:r>
          </a:p>
        </p:txBody>
      </p:sp>
      <p:pic>
        <p:nvPicPr>
          <p:cNvPr id="11" name="図 10">
            <a:extLst>
              <a:ext uri="{FF2B5EF4-FFF2-40B4-BE49-F238E27FC236}">
                <a16:creationId xmlns:a16="http://schemas.microsoft.com/office/drawing/2014/main" id="{0EBCA6B9-5310-733A-3378-73A8DA6A4EDA}"/>
              </a:ext>
            </a:extLst>
          </p:cNvPr>
          <p:cNvPicPr>
            <a:picLocks noChangeAspect="1"/>
          </p:cNvPicPr>
          <p:nvPr/>
        </p:nvPicPr>
        <p:blipFill>
          <a:blip r:embed="rId3"/>
          <a:stretch>
            <a:fillRect/>
          </a:stretch>
        </p:blipFill>
        <p:spPr>
          <a:xfrm>
            <a:off x="6474632" y="9737732"/>
            <a:ext cx="916388" cy="849097"/>
          </a:xfrm>
          <a:prstGeom prst="rect">
            <a:avLst/>
          </a:prstGeom>
        </p:spPr>
      </p:pic>
      <p:sp>
        <p:nvSpPr>
          <p:cNvPr id="12" name="テキスト ボックス 11">
            <a:extLst>
              <a:ext uri="{FF2B5EF4-FFF2-40B4-BE49-F238E27FC236}">
                <a16:creationId xmlns:a16="http://schemas.microsoft.com/office/drawing/2014/main" id="{0BDAD3D2-18CA-2CEF-E634-794D097403EC}"/>
              </a:ext>
            </a:extLst>
          </p:cNvPr>
          <p:cNvSpPr txBox="1"/>
          <p:nvPr/>
        </p:nvSpPr>
        <p:spPr>
          <a:xfrm>
            <a:off x="12605" y="8999227"/>
            <a:ext cx="7459871" cy="323332"/>
          </a:xfrm>
          <a:prstGeom prst="rect">
            <a:avLst/>
          </a:prstGeom>
          <a:noFill/>
        </p:spPr>
        <p:txBody>
          <a:bodyPr wrap="square">
            <a:spAutoFit/>
          </a:bodyPr>
          <a:lstStyle/>
          <a:p>
            <a:pPr algn="ctr" defTabSz="491186">
              <a:defRPr/>
            </a:pPr>
            <a:r>
              <a:rPr kumimoji="1" lang="ja-JP" altLang="en-US" sz="1504" b="1" dirty="0">
                <a:solidFill>
                  <a:schemeClr val="bg1"/>
                </a:solidFill>
                <a:latin typeface="BIZ UDPゴシック" panose="020B0400000000000000" pitchFamily="50" charset="-128"/>
                <a:ea typeface="BIZ UDPゴシック" panose="020B0400000000000000" pitchFamily="50" charset="-128"/>
              </a:rPr>
              <a:t>実施主体：　大阪府</a:t>
            </a:r>
            <a:r>
              <a:rPr kumimoji="1" lang="zh-TW" altLang="en-US" sz="1504" b="1" dirty="0">
                <a:solidFill>
                  <a:schemeClr val="bg1"/>
                </a:solidFill>
                <a:latin typeface="BIZ UDPゴシック" panose="020B0400000000000000" pitchFamily="50" charset="-128"/>
                <a:ea typeface="BIZ UDPゴシック" panose="020B0400000000000000" pitchFamily="50" charset="-128"/>
              </a:rPr>
              <a:t>福祉部 地域福祉推進室</a:t>
            </a:r>
            <a:r>
              <a:rPr kumimoji="1" lang="ja-JP" altLang="en-US" sz="1504" b="1" dirty="0">
                <a:solidFill>
                  <a:schemeClr val="bg1"/>
                </a:solidFill>
                <a:latin typeface="BIZ UDPゴシック" panose="020B0400000000000000" pitchFamily="50" charset="-128"/>
                <a:ea typeface="BIZ UDPゴシック" panose="020B0400000000000000" pitchFamily="50" charset="-128"/>
              </a:rPr>
              <a:t> 福祉人材・法人指導課</a:t>
            </a:r>
            <a:r>
              <a:rPr kumimoji="1" lang="en-US" altLang="ja-JP" sz="1504" b="1" dirty="0">
                <a:solidFill>
                  <a:schemeClr val="bg1"/>
                </a:solidFill>
                <a:latin typeface="BIZ UDPゴシック" panose="020B0400000000000000" pitchFamily="50" charset="-128"/>
                <a:ea typeface="BIZ UDPゴシック" panose="020B0400000000000000" pitchFamily="50" charset="-128"/>
              </a:rPr>
              <a:t> </a:t>
            </a:r>
            <a:r>
              <a:rPr kumimoji="1" lang="ja-JP" altLang="en-US" sz="1504" b="1" dirty="0">
                <a:solidFill>
                  <a:schemeClr val="bg1"/>
                </a:solidFill>
                <a:latin typeface="BIZ UDPゴシック" panose="020B0400000000000000" pitchFamily="50" charset="-128"/>
                <a:ea typeface="BIZ UDPゴシック" panose="020B0400000000000000" pitchFamily="50" charset="-128"/>
              </a:rPr>
              <a:t>人材確保グループ</a:t>
            </a:r>
            <a:endParaRPr kumimoji="1" lang="en-US" altLang="zh-TW" sz="1504" b="1" dirty="0">
              <a:solidFill>
                <a:schemeClr val="bg1"/>
              </a:solidFill>
              <a:latin typeface="BIZ UDPゴシック" panose="020B0400000000000000" pitchFamily="50" charset="-128"/>
              <a:ea typeface="BIZ UDPゴシック" panose="020B0400000000000000" pitchFamily="50" charset="-128"/>
            </a:endParaRPr>
          </a:p>
        </p:txBody>
      </p:sp>
      <p:sp>
        <p:nvSpPr>
          <p:cNvPr id="19" name="タイトル 1">
            <a:extLst>
              <a:ext uri="{FF2B5EF4-FFF2-40B4-BE49-F238E27FC236}">
                <a16:creationId xmlns:a16="http://schemas.microsoft.com/office/drawing/2014/main" id="{9BD55367-B162-DCC3-563E-2C0DCE6F0D51}"/>
              </a:ext>
            </a:extLst>
          </p:cNvPr>
          <p:cNvSpPr txBox="1">
            <a:spLocks/>
          </p:cNvSpPr>
          <p:nvPr/>
        </p:nvSpPr>
        <p:spPr>
          <a:xfrm>
            <a:off x="5181600" y="7755239"/>
            <a:ext cx="2300401" cy="440665"/>
          </a:xfrm>
          <a:prstGeom prst="rect">
            <a:avLst/>
          </a:prstGeom>
        </p:spPr>
        <p:txBody>
          <a:bodyPr vert="horz" lIns="98238" tIns="49119" rIns="98238" bIns="49119"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1000" b="1" dirty="0">
                <a:latin typeface="BIZ UDPゴシック" panose="020B0400000000000000" pitchFamily="50" charset="-128"/>
                <a:ea typeface="BIZ UDPゴシック" panose="020B0400000000000000" pitchFamily="50" charset="-128"/>
              </a:rPr>
              <a:t>特定技能制度に関する説明は</a:t>
            </a:r>
            <a:endParaRPr lang="en-US" altLang="ja-JP" sz="1000" b="1" dirty="0">
              <a:latin typeface="BIZ UDPゴシック" panose="020B0400000000000000" pitchFamily="50" charset="-128"/>
              <a:ea typeface="BIZ UDPゴシック" panose="020B0400000000000000" pitchFamily="50" charset="-128"/>
            </a:endParaRPr>
          </a:p>
          <a:p>
            <a:pPr algn="ctr"/>
            <a:r>
              <a:rPr lang="ja-JP" altLang="en-US" sz="1000" b="1" dirty="0">
                <a:latin typeface="BIZ UDPゴシック" panose="020B0400000000000000" pitchFamily="50" charset="-128"/>
                <a:ea typeface="BIZ UDPゴシック" panose="020B0400000000000000" pitchFamily="50" charset="-128"/>
              </a:rPr>
              <a:t>入国管理局のサイトもご参考ください。</a:t>
            </a:r>
            <a:endParaRPr lang="en-US" altLang="ja-JP" sz="1000" b="1" dirty="0">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7A1F82AF-FF7B-3B8E-003A-69A852D84DC9}"/>
              </a:ext>
            </a:extLst>
          </p:cNvPr>
          <p:cNvSpPr txBox="1"/>
          <p:nvPr/>
        </p:nvSpPr>
        <p:spPr>
          <a:xfrm>
            <a:off x="353161" y="565419"/>
            <a:ext cx="6850003" cy="1072241"/>
          </a:xfrm>
          <a:prstGeom prst="rect">
            <a:avLst/>
          </a:prstGeom>
          <a:noFill/>
        </p:spPr>
        <p:txBody>
          <a:bodyPr wrap="square">
            <a:spAutoFit/>
          </a:bodyPr>
          <a:lstStyle/>
          <a:p>
            <a:pPr algn="ctr"/>
            <a:r>
              <a:rPr lang="ja-JP" altLang="en-US" sz="3185" b="1" dirty="0">
                <a:ln w="9525">
                  <a:solidFill>
                    <a:schemeClr val="bg1">
                      <a:lumMod val="85000"/>
                    </a:schemeClr>
                  </a:solidFill>
                  <a:prstDash val="solid"/>
                </a:ln>
                <a:solidFill>
                  <a:srgbClr val="2F74B0"/>
                </a:solidFill>
                <a:effectLst>
                  <a:outerShdw blurRad="50800" dist="38100" algn="l" rotWithShape="0">
                    <a:prstClr val="black">
                      <a:alpha val="40000"/>
                    </a:prstClr>
                  </a:outerShdw>
                </a:effectLst>
                <a:latin typeface="HGP創英角ﾎﾟｯﾌﾟ体" panose="040B0A00000000000000" pitchFamily="50" charset="-128"/>
                <a:ea typeface="HGP創英角ﾎﾟｯﾌﾟ体" panose="040B0A00000000000000" pitchFamily="50" charset="-128"/>
              </a:rPr>
              <a:t>令和５年度 大阪府 外国人介護人材</a:t>
            </a:r>
            <a:endParaRPr lang="en-US" altLang="ja-JP" sz="3185" b="1" dirty="0">
              <a:ln w="9525">
                <a:solidFill>
                  <a:schemeClr val="bg1">
                    <a:lumMod val="85000"/>
                  </a:schemeClr>
                </a:solidFill>
                <a:prstDash val="solid"/>
              </a:ln>
              <a:solidFill>
                <a:srgbClr val="2F74B0"/>
              </a:solidFill>
              <a:effectLst>
                <a:outerShdw blurRad="50800" dist="38100" algn="l" rotWithShape="0">
                  <a:prstClr val="black">
                    <a:alpha val="40000"/>
                  </a:prstClr>
                </a:outerShdw>
              </a:effectLst>
              <a:latin typeface="HGP創英角ﾎﾟｯﾌﾟ体" panose="040B0A00000000000000" pitchFamily="50" charset="-128"/>
              <a:ea typeface="HGP創英角ﾎﾟｯﾌﾟ体" panose="040B0A00000000000000" pitchFamily="50" charset="-128"/>
            </a:endParaRPr>
          </a:p>
          <a:p>
            <a:pPr algn="ctr"/>
            <a:r>
              <a:rPr lang="ja-JP" altLang="en-US" sz="3185" b="1" dirty="0">
                <a:ln w="9525">
                  <a:solidFill>
                    <a:schemeClr val="bg1">
                      <a:lumMod val="85000"/>
                    </a:schemeClr>
                  </a:solidFill>
                  <a:prstDash val="solid"/>
                </a:ln>
                <a:solidFill>
                  <a:srgbClr val="2F74B0"/>
                </a:solidFill>
                <a:effectLst>
                  <a:outerShdw blurRad="50800" dist="38100" algn="l" rotWithShape="0">
                    <a:prstClr val="black">
                      <a:alpha val="40000"/>
                    </a:prstClr>
                  </a:outerShdw>
                </a:effectLst>
                <a:latin typeface="HGP創英角ﾎﾟｯﾌﾟ体" panose="040B0A00000000000000" pitchFamily="50" charset="-128"/>
                <a:ea typeface="HGP創英角ﾎﾟｯﾌﾟ体" panose="040B0A00000000000000" pitchFamily="50" charset="-128"/>
              </a:rPr>
              <a:t>マッチング支援事業</a:t>
            </a:r>
            <a:endParaRPr lang="ja-JP" altLang="en-US" sz="3185" b="1" dirty="0">
              <a:ln w="9525">
                <a:solidFill>
                  <a:schemeClr val="bg1">
                    <a:lumMod val="85000"/>
                  </a:schemeClr>
                </a:solidFill>
                <a:prstDash val="solid"/>
              </a:ln>
              <a:solidFill>
                <a:srgbClr val="2F74B0"/>
              </a:solidFill>
              <a:effectLst>
                <a:outerShdw blurRad="50800" dist="38100" algn="l" rotWithShape="0">
                  <a:prstClr val="black">
                    <a:alpha val="40000"/>
                  </a:prstClr>
                </a:outerShdw>
              </a:effectLst>
            </a:endParaRPr>
          </a:p>
        </p:txBody>
      </p:sp>
      <p:sp>
        <p:nvSpPr>
          <p:cNvPr id="30" name="タイトル 1">
            <a:extLst>
              <a:ext uri="{FF2B5EF4-FFF2-40B4-BE49-F238E27FC236}">
                <a16:creationId xmlns:a16="http://schemas.microsoft.com/office/drawing/2014/main" id="{BA6DDB09-14CB-F527-031C-12B4D804383E}"/>
              </a:ext>
            </a:extLst>
          </p:cNvPr>
          <p:cNvSpPr txBox="1">
            <a:spLocks/>
          </p:cNvSpPr>
          <p:nvPr/>
        </p:nvSpPr>
        <p:spPr>
          <a:xfrm>
            <a:off x="2648259" y="3711698"/>
            <a:ext cx="2339928" cy="685353"/>
          </a:xfrm>
          <a:prstGeom prst="rect">
            <a:avLst/>
          </a:prstGeom>
        </p:spPr>
        <p:txBody>
          <a:bodyPr vert="horz" lIns="98238" tIns="49119" rIns="98238" bIns="49119"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787" dirty="0">
                <a:ln w="0"/>
                <a:effectLst>
                  <a:outerShdw blurRad="38100" dist="19050" dir="2700000" algn="tl" rotWithShape="0">
                    <a:schemeClr val="dk1">
                      <a:alpha val="40000"/>
                    </a:schemeClr>
                  </a:outerShdw>
                </a:effectLst>
                <a:latin typeface="UD デジタル 教科書体 NP-B" panose="02020700000000000000" pitchFamily="18" charset="-128"/>
                <a:ea typeface="UD デジタル 教科書体 NP-B" panose="02020700000000000000" pitchFamily="18" charset="-128"/>
              </a:rPr>
              <a:t>サポート内容</a:t>
            </a:r>
            <a:endParaRPr lang="en-US" altLang="ja-JP" sz="2787" dirty="0">
              <a:ln w="0"/>
              <a:effectLst>
                <a:outerShdw blurRad="38100" dist="19050" dir="2700000" algn="tl" rotWithShape="0">
                  <a:schemeClr val="dk1">
                    <a:alpha val="40000"/>
                  </a:schemeClr>
                </a:outerShdw>
              </a:effectLst>
              <a:latin typeface="UD デジタル 教科書体 NP-B" panose="02020700000000000000" pitchFamily="18" charset="-128"/>
              <a:ea typeface="UD デジタル 教科書体 NP-B" panose="02020700000000000000" pitchFamily="18" charset="-128"/>
            </a:endParaRPr>
          </a:p>
        </p:txBody>
      </p:sp>
      <p:sp>
        <p:nvSpPr>
          <p:cNvPr id="35" name="四角形: 角を丸くする 34">
            <a:extLst>
              <a:ext uri="{FF2B5EF4-FFF2-40B4-BE49-F238E27FC236}">
                <a16:creationId xmlns:a16="http://schemas.microsoft.com/office/drawing/2014/main" id="{55C0E7CC-6585-664F-00E3-17E12FB46511}"/>
              </a:ext>
            </a:extLst>
          </p:cNvPr>
          <p:cNvSpPr/>
          <p:nvPr/>
        </p:nvSpPr>
        <p:spPr>
          <a:xfrm>
            <a:off x="569669" y="4251023"/>
            <a:ext cx="6497112" cy="455088"/>
          </a:xfrm>
          <a:prstGeom prst="round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593" kern="0" dirty="0">
                <a:solidFill>
                  <a:schemeClr val="bg1"/>
                </a:solidFill>
                <a:ea typeface="UD デジタル 教科書体 NK-R" panose="02020400000000000000" pitchFamily="18" charset="-128"/>
                <a:cs typeface="Times New Roman" panose="02020603050405020304" pitchFamily="18" charset="0"/>
              </a:rPr>
              <a:t>①　</a:t>
            </a:r>
            <a:r>
              <a:rPr lang="ja-JP" altLang="ja-JP" sz="1593" kern="0" dirty="0">
                <a:solidFill>
                  <a:schemeClr val="bg1"/>
                </a:solidFill>
                <a:ea typeface="UD デジタル 教科書体 NK-R" panose="02020400000000000000" pitchFamily="18" charset="-128"/>
                <a:cs typeface="Times New Roman" panose="02020603050405020304" pitchFamily="18" charset="0"/>
              </a:rPr>
              <a:t>特定技能制度について</a:t>
            </a:r>
            <a:r>
              <a:rPr lang="ja-JP" altLang="en-US" sz="1593" kern="0" dirty="0">
                <a:solidFill>
                  <a:schemeClr val="bg1"/>
                </a:solidFill>
                <a:ea typeface="UD デジタル 教科書体 NK-R" panose="02020400000000000000" pitchFamily="18" charset="-128"/>
                <a:cs typeface="Times New Roman" panose="02020603050405020304" pitchFamily="18" charset="0"/>
              </a:rPr>
              <a:t>の説明</a:t>
            </a:r>
            <a:endParaRPr kumimoji="1" lang="ja-JP" altLang="en-US" sz="1593" dirty="0">
              <a:solidFill>
                <a:schemeClr val="bg1"/>
              </a:solidFill>
            </a:endParaRPr>
          </a:p>
        </p:txBody>
      </p:sp>
      <p:sp>
        <p:nvSpPr>
          <p:cNvPr id="78" name="テキスト ボックス 77">
            <a:extLst>
              <a:ext uri="{FF2B5EF4-FFF2-40B4-BE49-F238E27FC236}">
                <a16:creationId xmlns:a16="http://schemas.microsoft.com/office/drawing/2014/main" id="{7DCE8431-EB62-7427-5900-C4B88104FC96}"/>
              </a:ext>
            </a:extLst>
          </p:cNvPr>
          <p:cNvSpPr txBox="1"/>
          <p:nvPr/>
        </p:nvSpPr>
        <p:spPr>
          <a:xfrm>
            <a:off x="1316352" y="2989117"/>
            <a:ext cx="4923622" cy="643345"/>
          </a:xfrm>
          <a:prstGeom prst="rect">
            <a:avLst/>
          </a:prstGeom>
          <a:noFill/>
        </p:spPr>
        <p:txBody>
          <a:bodyPr wrap="square">
            <a:spAutoFit/>
          </a:bodyPr>
          <a:lstStyle/>
          <a:p>
            <a:pPr algn="ctr"/>
            <a:r>
              <a:rPr lang="ja-JP" altLang="en-US" sz="1792" b="1" dirty="0">
                <a:solidFill>
                  <a:schemeClr val="bg1"/>
                </a:solidFill>
                <a:effectLst>
                  <a:outerShdw blurRad="38100" dist="38100" dir="2700000" algn="tl">
                    <a:srgbClr val="000000">
                      <a:alpha val="43137"/>
                    </a:srgbClr>
                  </a:outerShdw>
                </a:effectLst>
                <a:latin typeface="Yu Gothic UI" panose="020B0500000000000000" pitchFamily="50" charset="-128"/>
                <a:ea typeface="Yu Gothic UI" panose="020B0500000000000000" pitchFamily="50" charset="-128"/>
              </a:rPr>
              <a:t>特定技能制度を活用した受入れに関する説明から面接までのトータルサポートをします！</a:t>
            </a:r>
            <a:endParaRPr lang="ja-JP" altLang="en-US" sz="1792" dirty="0">
              <a:solidFill>
                <a:schemeClr val="bg1"/>
              </a:solidFill>
              <a:effectLst>
                <a:outerShdw blurRad="38100" dist="38100" dir="2700000" algn="tl">
                  <a:srgbClr val="000000">
                    <a:alpha val="43137"/>
                  </a:srgbClr>
                </a:outerShdw>
              </a:effectLst>
            </a:endParaRPr>
          </a:p>
        </p:txBody>
      </p:sp>
      <p:sp>
        <p:nvSpPr>
          <p:cNvPr id="28" name="四角形: 角を丸くする 27">
            <a:extLst>
              <a:ext uri="{FF2B5EF4-FFF2-40B4-BE49-F238E27FC236}">
                <a16:creationId xmlns:a16="http://schemas.microsoft.com/office/drawing/2014/main" id="{6C3750EB-9514-2517-97F1-04D0B60277F0}"/>
              </a:ext>
            </a:extLst>
          </p:cNvPr>
          <p:cNvSpPr/>
          <p:nvPr/>
        </p:nvSpPr>
        <p:spPr>
          <a:xfrm>
            <a:off x="569670" y="4755680"/>
            <a:ext cx="6497112" cy="455088"/>
          </a:xfrm>
          <a:prstGeom prst="round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593" kern="0" dirty="0">
                <a:solidFill>
                  <a:schemeClr val="bg1"/>
                </a:solidFill>
                <a:ea typeface="UD デジタル 教科書体 NK-R" panose="02020400000000000000" pitchFamily="18" charset="-128"/>
                <a:cs typeface="Times New Roman" panose="02020603050405020304" pitchFamily="18" charset="0"/>
              </a:rPr>
              <a:t>②　</a:t>
            </a:r>
            <a:r>
              <a:rPr lang="ja-JP" altLang="ja-JP" sz="1593" kern="0" dirty="0">
                <a:solidFill>
                  <a:schemeClr val="bg1"/>
                </a:solidFill>
                <a:ea typeface="UD デジタル 教科書体 NK-R" panose="02020400000000000000" pitchFamily="18" charset="-128"/>
                <a:cs typeface="Times New Roman" panose="02020603050405020304" pitchFamily="18" charset="0"/>
              </a:rPr>
              <a:t>受入れるにあたり必要な経費、準備について</a:t>
            </a:r>
            <a:r>
              <a:rPr lang="ja-JP" altLang="en-US" sz="1593" kern="0" dirty="0">
                <a:solidFill>
                  <a:schemeClr val="bg1"/>
                </a:solidFill>
                <a:ea typeface="UD デジタル 教科書体 NK-R" panose="02020400000000000000" pitchFamily="18" charset="-128"/>
                <a:cs typeface="Times New Roman" panose="02020603050405020304" pitchFamily="18" charset="0"/>
              </a:rPr>
              <a:t>の説明</a:t>
            </a:r>
            <a:endParaRPr kumimoji="1" lang="ja-JP" altLang="en-US" sz="1593" dirty="0">
              <a:solidFill>
                <a:schemeClr val="bg1"/>
              </a:solidFill>
            </a:endParaRPr>
          </a:p>
        </p:txBody>
      </p:sp>
      <p:sp>
        <p:nvSpPr>
          <p:cNvPr id="36" name="四角形: 角を丸くする 35">
            <a:extLst>
              <a:ext uri="{FF2B5EF4-FFF2-40B4-BE49-F238E27FC236}">
                <a16:creationId xmlns:a16="http://schemas.microsoft.com/office/drawing/2014/main" id="{0DB1CFAC-3032-EBD7-B7A0-ECAEC7CAF558}"/>
              </a:ext>
            </a:extLst>
          </p:cNvPr>
          <p:cNvSpPr/>
          <p:nvPr/>
        </p:nvSpPr>
        <p:spPr>
          <a:xfrm>
            <a:off x="554888" y="5773192"/>
            <a:ext cx="6497112" cy="455088"/>
          </a:xfrm>
          <a:prstGeom prst="round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593" kern="0" dirty="0">
                <a:solidFill>
                  <a:schemeClr val="bg1"/>
                </a:solidFill>
                <a:ea typeface="UD デジタル 教科書体 NK-R" panose="02020400000000000000" pitchFamily="18" charset="-128"/>
                <a:cs typeface="Times New Roman" panose="02020603050405020304" pitchFamily="18" charset="0"/>
              </a:rPr>
              <a:t>④　</a:t>
            </a:r>
            <a:r>
              <a:rPr lang="ja-JP" altLang="ja-JP" sz="1593" kern="0" dirty="0">
                <a:solidFill>
                  <a:schemeClr val="bg1"/>
                </a:solidFill>
                <a:ea typeface="UD デジタル 教科書体 NK-R" panose="02020400000000000000" pitchFamily="18" charset="-128"/>
                <a:cs typeface="Times New Roman" panose="02020603050405020304" pitchFamily="18" charset="0"/>
              </a:rPr>
              <a:t>受入れ</a:t>
            </a:r>
            <a:r>
              <a:rPr lang="ja-JP" altLang="en-US" sz="1593" kern="0" dirty="0">
                <a:solidFill>
                  <a:schemeClr val="bg1"/>
                </a:solidFill>
                <a:ea typeface="UD デジタル 教科書体 NK-R" panose="02020400000000000000" pitchFamily="18" charset="-128"/>
                <a:cs typeface="Times New Roman" panose="02020603050405020304" pitchFamily="18" charset="0"/>
              </a:rPr>
              <a:t>までの</a:t>
            </a:r>
            <a:r>
              <a:rPr lang="ja-JP" altLang="ja-JP" sz="1593" kern="0" dirty="0">
                <a:solidFill>
                  <a:schemeClr val="bg1"/>
                </a:solidFill>
                <a:ea typeface="UD デジタル 教科書体 NK-R" panose="02020400000000000000" pitchFamily="18" charset="-128"/>
                <a:cs typeface="Times New Roman" panose="02020603050405020304" pitchFamily="18" charset="0"/>
              </a:rPr>
              <a:t>スケジュール作成</a:t>
            </a:r>
            <a:endParaRPr kumimoji="1" lang="ja-JP" altLang="en-US" sz="1593" dirty="0">
              <a:solidFill>
                <a:schemeClr val="bg1"/>
              </a:solidFill>
            </a:endParaRPr>
          </a:p>
        </p:txBody>
      </p:sp>
      <p:sp>
        <p:nvSpPr>
          <p:cNvPr id="38" name="四角形: 角を丸くする 37">
            <a:extLst>
              <a:ext uri="{FF2B5EF4-FFF2-40B4-BE49-F238E27FC236}">
                <a16:creationId xmlns:a16="http://schemas.microsoft.com/office/drawing/2014/main" id="{881CCAB5-648F-10A6-0253-7073FB96908F}"/>
              </a:ext>
            </a:extLst>
          </p:cNvPr>
          <p:cNvSpPr/>
          <p:nvPr/>
        </p:nvSpPr>
        <p:spPr>
          <a:xfrm>
            <a:off x="554888" y="6280404"/>
            <a:ext cx="6497112" cy="455088"/>
          </a:xfrm>
          <a:prstGeom prst="round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593" kern="0" dirty="0">
                <a:solidFill>
                  <a:schemeClr val="bg1"/>
                </a:solidFill>
                <a:ea typeface="UD デジタル 教科書体 NK-R" panose="02020400000000000000" pitchFamily="18" charset="-128"/>
                <a:cs typeface="Times New Roman" panose="02020603050405020304" pitchFamily="18" charset="0"/>
              </a:rPr>
              <a:t>⑤　</a:t>
            </a:r>
            <a:r>
              <a:rPr lang="ja-JP" altLang="ja-JP" sz="1593" kern="0" dirty="0">
                <a:solidFill>
                  <a:schemeClr val="bg1"/>
                </a:solidFill>
                <a:ea typeface="UD デジタル 教科書体 NK-R" panose="02020400000000000000" pitchFamily="18" charset="-128"/>
                <a:cs typeface="Times New Roman" panose="02020603050405020304" pitchFamily="18" charset="0"/>
              </a:rPr>
              <a:t>求人票作成のサポート</a:t>
            </a:r>
            <a:endParaRPr kumimoji="1" lang="ja-JP" altLang="en-US" sz="1593" dirty="0">
              <a:solidFill>
                <a:schemeClr val="bg1"/>
              </a:solidFill>
            </a:endParaRPr>
          </a:p>
        </p:txBody>
      </p:sp>
      <p:sp>
        <p:nvSpPr>
          <p:cNvPr id="39" name="四角形: 角を丸くする 38">
            <a:extLst>
              <a:ext uri="{FF2B5EF4-FFF2-40B4-BE49-F238E27FC236}">
                <a16:creationId xmlns:a16="http://schemas.microsoft.com/office/drawing/2014/main" id="{4B5246BB-B3AB-683D-88C9-498938738F3A}"/>
              </a:ext>
            </a:extLst>
          </p:cNvPr>
          <p:cNvSpPr/>
          <p:nvPr/>
        </p:nvSpPr>
        <p:spPr>
          <a:xfrm>
            <a:off x="554888" y="6782508"/>
            <a:ext cx="6497112" cy="455088"/>
          </a:xfrm>
          <a:prstGeom prst="round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593" kern="0" dirty="0">
                <a:solidFill>
                  <a:schemeClr val="bg1"/>
                </a:solidFill>
                <a:ea typeface="UD デジタル 教科書体 NK-R" panose="02020400000000000000" pitchFamily="18" charset="-128"/>
                <a:cs typeface="Times New Roman" panose="02020603050405020304" pitchFamily="18" charset="0"/>
              </a:rPr>
              <a:t>⑥　外国人材の募集代行</a:t>
            </a:r>
            <a:endParaRPr kumimoji="1" lang="ja-JP" altLang="en-US" sz="1593" dirty="0">
              <a:solidFill>
                <a:schemeClr val="bg1"/>
              </a:solidFill>
            </a:endParaRPr>
          </a:p>
        </p:txBody>
      </p:sp>
      <p:sp>
        <p:nvSpPr>
          <p:cNvPr id="42" name="四角形: 角を丸くする 41">
            <a:extLst>
              <a:ext uri="{FF2B5EF4-FFF2-40B4-BE49-F238E27FC236}">
                <a16:creationId xmlns:a16="http://schemas.microsoft.com/office/drawing/2014/main" id="{2F49837A-11CE-4619-7D5D-7E005E30D181}"/>
              </a:ext>
            </a:extLst>
          </p:cNvPr>
          <p:cNvSpPr/>
          <p:nvPr/>
        </p:nvSpPr>
        <p:spPr>
          <a:xfrm>
            <a:off x="569671" y="7287166"/>
            <a:ext cx="6497112" cy="455088"/>
          </a:xfrm>
          <a:prstGeom prst="round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593" kern="0" dirty="0">
                <a:solidFill>
                  <a:schemeClr val="bg1"/>
                </a:solidFill>
                <a:latin typeface="游明朝" panose="02020400000000000000" pitchFamily="18" charset="-128"/>
                <a:ea typeface="UD デジタル 教科書体 NK-R" panose="02020400000000000000" pitchFamily="18" charset="-128"/>
                <a:cs typeface="Times New Roman" panose="02020603050405020304" pitchFamily="18" charset="0"/>
              </a:rPr>
              <a:t>⑦　</a:t>
            </a:r>
            <a:r>
              <a:rPr lang="ja-JP" altLang="ja-JP" sz="1593" kern="0" dirty="0">
                <a:solidFill>
                  <a:schemeClr val="bg1"/>
                </a:solidFill>
                <a:latin typeface="游明朝" panose="02020400000000000000" pitchFamily="18" charset="-128"/>
                <a:ea typeface="UD デジタル 教科書体 NK-R" panose="02020400000000000000" pitchFamily="18" charset="-128"/>
                <a:cs typeface="Times New Roman" panose="02020603050405020304" pitchFamily="18" charset="0"/>
              </a:rPr>
              <a:t>面接の当日サポート（</a:t>
            </a:r>
            <a:r>
              <a:rPr lang="ja-JP" altLang="en-US" sz="1593" kern="0" dirty="0">
                <a:solidFill>
                  <a:schemeClr val="bg1"/>
                </a:solidFill>
                <a:latin typeface="游明朝" panose="02020400000000000000" pitchFamily="18" charset="-128"/>
                <a:ea typeface="UD デジタル 教科書体 NK-R" panose="02020400000000000000" pitchFamily="18" charset="-128"/>
                <a:cs typeface="Times New Roman" panose="02020603050405020304" pitchFamily="18" charset="0"/>
              </a:rPr>
              <a:t>当日進行サポート、</a:t>
            </a:r>
            <a:r>
              <a:rPr lang="ja-JP" altLang="ja-JP" sz="1593" kern="0" dirty="0">
                <a:solidFill>
                  <a:schemeClr val="bg1"/>
                </a:solidFill>
                <a:latin typeface="游明朝" panose="02020400000000000000" pitchFamily="18" charset="-128"/>
                <a:ea typeface="UD デジタル 教科書体 NK-R" panose="02020400000000000000" pitchFamily="18" charset="-128"/>
                <a:cs typeface="Times New Roman" panose="02020603050405020304" pitchFamily="18" charset="0"/>
              </a:rPr>
              <a:t>通訳対応</a:t>
            </a:r>
            <a:r>
              <a:rPr lang="ja-JP" altLang="en-US" sz="1593" kern="0" dirty="0">
                <a:solidFill>
                  <a:schemeClr val="bg1"/>
                </a:solidFill>
                <a:latin typeface="游明朝" panose="02020400000000000000" pitchFamily="18" charset="-128"/>
                <a:ea typeface="UD デジタル 教科書体 NK-R" panose="02020400000000000000" pitchFamily="18" charset="-128"/>
                <a:cs typeface="Times New Roman" panose="02020603050405020304" pitchFamily="18" charset="0"/>
              </a:rPr>
              <a:t>）</a:t>
            </a:r>
            <a:endParaRPr lang="ja-JP" altLang="ja-JP" sz="1593" kern="100" dirty="0">
              <a:solidFill>
                <a:schemeClr val="bg1"/>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AFBBCCDF-3D1F-D0C3-A09C-847DADF99B85}"/>
              </a:ext>
            </a:extLst>
          </p:cNvPr>
          <p:cNvSpPr txBox="1"/>
          <p:nvPr/>
        </p:nvSpPr>
        <p:spPr>
          <a:xfrm>
            <a:off x="228324" y="7839813"/>
            <a:ext cx="5354720" cy="1010971"/>
          </a:xfrm>
          <a:prstGeom prst="rect">
            <a:avLst/>
          </a:prstGeom>
          <a:noFill/>
        </p:spPr>
        <p:txBody>
          <a:bodyPr wrap="square">
            <a:spAutoFit/>
          </a:bodyPr>
          <a:lstStyle/>
          <a:p>
            <a:pPr algn="ctr"/>
            <a:r>
              <a:rPr lang="ja-JP" altLang="en-US" sz="1991" b="1" spc="-149" dirty="0">
                <a:solidFill>
                  <a:srgbClr val="C00000"/>
                </a:solidFill>
                <a:latin typeface="+mn-ea"/>
              </a:rPr>
              <a:t>＜＜受入れ準備を始めたい施設様向け＞＞</a:t>
            </a:r>
            <a:br>
              <a:rPr lang="ja-JP" altLang="en-US" sz="1991" b="1" spc="-149" dirty="0">
                <a:solidFill>
                  <a:srgbClr val="C00000"/>
                </a:solidFill>
                <a:latin typeface="+mn-ea"/>
              </a:rPr>
            </a:br>
            <a:r>
              <a:rPr lang="ja-JP" altLang="en-US" sz="1991" b="1" spc="-149" dirty="0">
                <a:solidFill>
                  <a:srgbClr val="C00000"/>
                </a:solidFill>
                <a:latin typeface="+mn-ea"/>
              </a:rPr>
              <a:t>内定確定までに必要な準備サポートを</a:t>
            </a:r>
            <a:endParaRPr lang="en-US" altLang="ja-JP" sz="1991" b="1" spc="-149" dirty="0">
              <a:solidFill>
                <a:srgbClr val="C00000"/>
              </a:solidFill>
              <a:latin typeface="+mn-ea"/>
            </a:endParaRPr>
          </a:p>
          <a:p>
            <a:pPr algn="ctr"/>
            <a:r>
              <a:rPr lang="ja-JP" altLang="en-US" sz="1991" b="1" spc="-149" dirty="0">
                <a:solidFill>
                  <a:srgbClr val="C00000"/>
                </a:solidFill>
                <a:latin typeface="+mn-ea"/>
              </a:rPr>
              <a:t>専門スタッフが完全個別対応いたします！</a:t>
            </a:r>
          </a:p>
        </p:txBody>
      </p:sp>
      <p:grpSp>
        <p:nvGrpSpPr>
          <p:cNvPr id="27" name="グループ化 26">
            <a:extLst>
              <a:ext uri="{FF2B5EF4-FFF2-40B4-BE49-F238E27FC236}">
                <a16:creationId xmlns:a16="http://schemas.microsoft.com/office/drawing/2014/main" id="{C56690E9-DCDC-DC16-2944-3FFF4942C5AD}"/>
              </a:ext>
            </a:extLst>
          </p:cNvPr>
          <p:cNvGrpSpPr/>
          <p:nvPr/>
        </p:nvGrpSpPr>
        <p:grpSpPr>
          <a:xfrm>
            <a:off x="6199388" y="2901237"/>
            <a:ext cx="1156586" cy="1114041"/>
            <a:chOff x="6199388" y="2901237"/>
            <a:chExt cx="1156586" cy="1114041"/>
          </a:xfrm>
        </p:grpSpPr>
        <p:sp>
          <p:nvSpPr>
            <p:cNvPr id="13" name="フローチャート: 結合子 12">
              <a:extLst>
                <a:ext uri="{FF2B5EF4-FFF2-40B4-BE49-F238E27FC236}">
                  <a16:creationId xmlns:a16="http://schemas.microsoft.com/office/drawing/2014/main" id="{17C150D1-AEAB-C7E6-BC5E-34F2559EC631}"/>
                </a:ext>
              </a:extLst>
            </p:cNvPr>
            <p:cNvSpPr/>
            <p:nvPr/>
          </p:nvSpPr>
          <p:spPr>
            <a:xfrm rot="21249276">
              <a:off x="6199388" y="2901237"/>
              <a:ext cx="1156586" cy="1114041"/>
            </a:xfrm>
            <a:prstGeom prst="flowChartConnector">
              <a:avLst/>
            </a:prstGeom>
            <a:solidFill>
              <a:srgbClr val="FFFF00"/>
            </a:solidFill>
            <a:ln>
              <a:solidFill>
                <a:srgbClr val="FFFF0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3438" dirty="0">
                <a:latin typeface="UD デジタル 教科書体 NP-B" panose="02020700000000000000" pitchFamily="18" charset="-128"/>
                <a:ea typeface="UD デジタル 教科書体 NP-B" panose="02020700000000000000" pitchFamily="18" charset="-128"/>
              </a:endParaRPr>
            </a:p>
          </p:txBody>
        </p:sp>
        <p:sp>
          <p:nvSpPr>
            <p:cNvPr id="14" name="タイトル 1">
              <a:extLst>
                <a:ext uri="{FF2B5EF4-FFF2-40B4-BE49-F238E27FC236}">
                  <a16:creationId xmlns:a16="http://schemas.microsoft.com/office/drawing/2014/main" id="{438E6132-D24B-DF5F-53E6-CD77F989DB94}"/>
                </a:ext>
              </a:extLst>
            </p:cNvPr>
            <p:cNvSpPr txBox="1">
              <a:spLocks/>
            </p:cNvSpPr>
            <p:nvPr/>
          </p:nvSpPr>
          <p:spPr>
            <a:xfrm rot="1097330">
              <a:off x="6247359" y="3041047"/>
              <a:ext cx="1060643" cy="894125"/>
            </a:xfrm>
            <a:prstGeom prst="rect">
              <a:avLst/>
            </a:prstGeom>
          </p:spPr>
          <p:txBody>
            <a:bodyPr vert="horz" lIns="91018" tIns="45509" rIns="91018" bIns="45509" rtlCol="0" anchor="ctr">
              <a:noAutofit/>
            </a:bodyPr>
            <a:lstStyle>
              <a:lvl1pPr algn="l" defTabSz="752460" rtl="0" eaLnBrk="1" latinLnBrk="0" hangingPunct="1">
                <a:lnSpc>
                  <a:spcPct val="90000"/>
                </a:lnSpc>
                <a:spcBef>
                  <a:spcPct val="0"/>
                </a:spcBef>
                <a:buNone/>
                <a:defRPr kumimoji="1" sz="3621" kern="1200">
                  <a:solidFill>
                    <a:schemeClr val="tx1"/>
                  </a:solidFill>
                  <a:latin typeface="+mj-lt"/>
                  <a:ea typeface="+mj-ea"/>
                  <a:cs typeface="+mj-cs"/>
                </a:defRPr>
              </a:lvl1pPr>
            </a:lstStyle>
            <a:p>
              <a:pPr algn="ctr"/>
              <a:r>
                <a:rPr lang="en-US" altLang="ja-JP" sz="1593" b="1" spc="-299" dirty="0">
                  <a:latin typeface="+mn-ea"/>
                  <a:ea typeface="+mn-ea"/>
                </a:rPr>
                <a:t>3</a:t>
              </a:r>
              <a:r>
                <a:rPr lang="ja-JP" altLang="en-US" sz="1593" b="1" spc="-299" dirty="0">
                  <a:latin typeface="+mn-ea"/>
                  <a:ea typeface="+mn-ea"/>
                </a:rPr>
                <a:t>月末まで </a:t>
              </a:r>
              <a:endParaRPr lang="en-US" altLang="ja-JP" sz="1593" b="1" spc="-299" dirty="0">
                <a:latin typeface="+mn-ea"/>
                <a:ea typeface="+mn-ea"/>
              </a:endParaRPr>
            </a:p>
            <a:p>
              <a:pPr algn="ctr"/>
              <a:r>
                <a:rPr lang="ja-JP" altLang="en-US" sz="3583" b="1" spc="-299" dirty="0">
                  <a:latin typeface="+mn-ea"/>
                  <a:ea typeface="+mn-ea"/>
                </a:rPr>
                <a:t>限定</a:t>
              </a:r>
            </a:p>
          </p:txBody>
        </p:sp>
      </p:grpSp>
      <p:sp>
        <p:nvSpPr>
          <p:cNvPr id="3" name="正方形/長方形 2">
            <a:extLst>
              <a:ext uri="{FF2B5EF4-FFF2-40B4-BE49-F238E27FC236}">
                <a16:creationId xmlns:a16="http://schemas.microsoft.com/office/drawing/2014/main" id="{1BA5352F-836D-DE2F-1622-6FB079658708}"/>
              </a:ext>
            </a:extLst>
          </p:cNvPr>
          <p:cNvSpPr/>
          <p:nvPr/>
        </p:nvSpPr>
        <p:spPr>
          <a:xfrm>
            <a:off x="24018" y="8984314"/>
            <a:ext cx="7489240" cy="1685032"/>
          </a:xfrm>
          <a:prstGeom prst="rect">
            <a:avLst/>
          </a:prstGeom>
          <a:noFill/>
          <a:ln w="57150">
            <a:solidFill>
              <a:srgbClr val="2B4D89"/>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en-US" altLang="zh-TW" sz="1394" b="1" dirty="0">
              <a:solidFill>
                <a:schemeClr val="tx2"/>
              </a:solidFill>
              <a:latin typeface="BIZ UDPゴシック" panose="020B0400000000000000" pitchFamily="50" charset="-128"/>
              <a:ea typeface="BIZ UDPゴシック" panose="020B0400000000000000" pitchFamily="50" charset="-128"/>
            </a:endParaRPr>
          </a:p>
        </p:txBody>
      </p:sp>
      <p:grpSp>
        <p:nvGrpSpPr>
          <p:cNvPr id="18" name="グループ化 17">
            <a:extLst>
              <a:ext uri="{FF2B5EF4-FFF2-40B4-BE49-F238E27FC236}">
                <a16:creationId xmlns:a16="http://schemas.microsoft.com/office/drawing/2014/main" id="{A40C32D4-4177-ABB3-7FB3-C753D885A46C}"/>
              </a:ext>
            </a:extLst>
          </p:cNvPr>
          <p:cNvGrpSpPr/>
          <p:nvPr/>
        </p:nvGrpSpPr>
        <p:grpSpPr>
          <a:xfrm>
            <a:off x="554887" y="5268534"/>
            <a:ext cx="6497112" cy="455088"/>
            <a:chOff x="311682" y="5268175"/>
            <a:chExt cx="6868431" cy="457200"/>
          </a:xfrm>
        </p:grpSpPr>
        <p:sp>
          <p:nvSpPr>
            <p:cNvPr id="31" name="四角形: 角を丸くする 30">
              <a:extLst>
                <a:ext uri="{FF2B5EF4-FFF2-40B4-BE49-F238E27FC236}">
                  <a16:creationId xmlns:a16="http://schemas.microsoft.com/office/drawing/2014/main" id="{F0FCADD4-34B1-F3C7-8888-1E95EF553FC6}"/>
                </a:ext>
              </a:extLst>
            </p:cNvPr>
            <p:cNvSpPr/>
            <p:nvPr/>
          </p:nvSpPr>
          <p:spPr>
            <a:xfrm>
              <a:off x="311682" y="5268175"/>
              <a:ext cx="6868431" cy="457200"/>
            </a:xfrm>
            <a:prstGeom prst="round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593" kern="0" dirty="0">
                  <a:solidFill>
                    <a:schemeClr val="bg1"/>
                  </a:solidFill>
                  <a:ea typeface="UD デジタル 教科書体 NK-R" panose="02020400000000000000" pitchFamily="18" charset="-128"/>
                  <a:cs typeface="Times New Roman" panose="02020603050405020304" pitchFamily="18" charset="0"/>
                </a:rPr>
                <a:t>　　　</a:t>
              </a:r>
              <a:r>
                <a:rPr lang="ja-JP" altLang="ja-JP" sz="1593" kern="0" dirty="0">
                  <a:solidFill>
                    <a:schemeClr val="bg1"/>
                  </a:solidFill>
                  <a:ea typeface="UD デジタル 教科書体 NK-R" panose="02020400000000000000" pitchFamily="18" charset="-128"/>
                  <a:cs typeface="Times New Roman" panose="02020603050405020304" pitchFamily="18" charset="0"/>
                </a:rPr>
                <a:t>外国人材</a:t>
              </a:r>
              <a:r>
                <a:rPr lang="ja-JP" altLang="en-US" sz="1593" kern="0" dirty="0">
                  <a:solidFill>
                    <a:schemeClr val="bg1"/>
                  </a:solidFill>
                  <a:ea typeface="UD デジタル 教科書体 NK-R" panose="02020400000000000000" pitchFamily="18" charset="-128"/>
                  <a:cs typeface="Times New Roman" panose="02020603050405020304" pitchFamily="18" charset="0"/>
                </a:rPr>
                <a:t>が所属する現地（インドネシア）トレーニングセンターの様子を</a:t>
              </a:r>
              <a:endParaRPr lang="en-US" altLang="ja-JP" sz="1593" kern="0" dirty="0">
                <a:solidFill>
                  <a:schemeClr val="bg1"/>
                </a:solidFill>
                <a:ea typeface="UD デジタル 教科書体 NK-R" panose="02020400000000000000" pitchFamily="18" charset="-128"/>
                <a:cs typeface="Times New Roman" panose="02020603050405020304" pitchFamily="18" charset="0"/>
              </a:endParaRPr>
            </a:p>
            <a:p>
              <a:r>
                <a:rPr lang="ja-JP" altLang="en-US" sz="1593" kern="0" dirty="0">
                  <a:solidFill>
                    <a:schemeClr val="bg1"/>
                  </a:solidFill>
                  <a:ea typeface="UD デジタル 教科書体 NK-R" panose="02020400000000000000" pitchFamily="18" charset="-128"/>
                  <a:cs typeface="Times New Roman" panose="02020603050405020304" pitchFamily="18" charset="0"/>
                </a:rPr>
                <a:t>　　　知ることができる機会を提供（オンライン開催）</a:t>
              </a:r>
              <a:endParaRPr kumimoji="1" lang="ja-JP" altLang="en-US" sz="1593" dirty="0">
                <a:solidFill>
                  <a:schemeClr val="bg1"/>
                </a:solidFill>
              </a:endParaRPr>
            </a:p>
          </p:txBody>
        </p:sp>
        <p:sp>
          <p:nvSpPr>
            <p:cNvPr id="15" name="四角形: 角を丸くする 14">
              <a:extLst>
                <a:ext uri="{FF2B5EF4-FFF2-40B4-BE49-F238E27FC236}">
                  <a16:creationId xmlns:a16="http://schemas.microsoft.com/office/drawing/2014/main" id="{CFE5BD60-9FBC-9A5E-A56E-AB65C477AF3B}"/>
                </a:ext>
              </a:extLst>
            </p:cNvPr>
            <p:cNvSpPr/>
            <p:nvPr/>
          </p:nvSpPr>
          <p:spPr>
            <a:xfrm>
              <a:off x="326532" y="5320378"/>
              <a:ext cx="407847" cy="357925"/>
            </a:xfrm>
            <a:prstGeom prst="roundRect">
              <a:avLst/>
            </a:prstGeom>
            <a:solidFill>
              <a:srgbClr val="5B9B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593" kern="0" dirty="0">
                  <a:solidFill>
                    <a:schemeClr val="bg1"/>
                  </a:solidFill>
                  <a:ea typeface="UD デジタル 教科書体 NK-R" panose="02020400000000000000" pitchFamily="18" charset="-128"/>
                  <a:cs typeface="Times New Roman" panose="02020603050405020304" pitchFamily="18" charset="0"/>
                </a:rPr>
                <a:t>③</a:t>
              </a:r>
              <a:endParaRPr kumimoji="1" lang="ja-JP" altLang="en-US" sz="1593" dirty="0">
                <a:solidFill>
                  <a:schemeClr val="bg1"/>
                </a:solidFill>
              </a:endParaRPr>
            </a:p>
          </p:txBody>
        </p:sp>
      </p:grpSp>
      <p:sp>
        <p:nvSpPr>
          <p:cNvPr id="33" name="フリーフォーム: 図形 32">
            <a:extLst>
              <a:ext uri="{FF2B5EF4-FFF2-40B4-BE49-F238E27FC236}">
                <a16:creationId xmlns:a16="http://schemas.microsoft.com/office/drawing/2014/main" id="{0121E3FD-01E7-EA5A-70A7-C8A2EB5F15C4}"/>
              </a:ext>
            </a:extLst>
          </p:cNvPr>
          <p:cNvSpPr/>
          <p:nvPr/>
        </p:nvSpPr>
        <p:spPr>
          <a:xfrm>
            <a:off x="4521704" y="5723622"/>
            <a:ext cx="2821472" cy="1181799"/>
          </a:xfrm>
          <a:custGeom>
            <a:avLst/>
            <a:gdLst>
              <a:gd name="connsiteX0" fmla="*/ 95996 w 1584075"/>
              <a:gd name="connsiteY0" fmla="*/ 0 h 1426371"/>
              <a:gd name="connsiteX1" fmla="*/ 389195 w 1584075"/>
              <a:gd name="connsiteY1" fmla="*/ 135439 h 1426371"/>
              <a:gd name="connsiteX2" fmla="*/ 1584075 w 1584075"/>
              <a:gd name="connsiteY2" fmla="*/ 135439 h 1426371"/>
              <a:gd name="connsiteX3" fmla="*/ 1584075 w 1584075"/>
              <a:gd name="connsiteY3" fmla="*/ 1426371 h 1426371"/>
              <a:gd name="connsiteX4" fmla="*/ 0 w 1584075"/>
              <a:gd name="connsiteY4" fmla="*/ 1426371 h 1426371"/>
              <a:gd name="connsiteX5" fmla="*/ 0 w 1584075"/>
              <a:gd name="connsiteY5" fmla="*/ 135439 h 1426371"/>
              <a:gd name="connsiteX6" fmla="*/ 169008 w 1584075"/>
              <a:gd name="connsiteY6" fmla="*/ 135439 h 1426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84075" h="1426371">
                <a:moveTo>
                  <a:pt x="95996" y="0"/>
                </a:moveTo>
                <a:lnTo>
                  <a:pt x="389195" y="135439"/>
                </a:lnTo>
                <a:lnTo>
                  <a:pt x="1584075" y="135439"/>
                </a:lnTo>
                <a:lnTo>
                  <a:pt x="1584075" y="1426371"/>
                </a:lnTo>
                <a:lnTo>
                  <a:pt x="0" y="1426371"/>
                </a:lnTo>
                <a:lnTo>
                  <a:pt x="0" y="135439"/>
                </a:lnTo>
                <a:lnTo>
                  <a:pt x="169008" y="135439"/>
                </a:lnTo>
                <a:close/>
              </a:path>
            </a:pathLst>
          </a:custGeom>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endParaRPr kumimoji="1" lang="en-US" altLang="ja-JP" sz="1095" dirty="0">
              <a:latin typeface="UD デジタル 教科書体 NK-R" panose="02020400000000000000" pitchFamily="18" charset="-128"/>
              <a:ea typeface="UD デジタル 教科書体 NK-R" panose="02020400000000000000" pitchFamily="18" charset="-128"/>
            </a:endParaRPr>
          </a:p>
          <a:p>
            <a:pPr algn="ctr"/>
            <a:r>
              <a:rPr kumimoji="1" lang="ja-JP" altLang="en-US" sz="1095" dirty="0">
                <a:latin typeface="UD デジタル 教科書体 NK-R" panose="02020400000000000000" pitchFamily="18" charset="-128"/>
                <a:ea typeface="UD デジタル 教科書体 NK-R" panose="02020400000000000000" pitchFamily="18" charset="-128"/>
              </a:rPr>
              <a:t>本事業にてご紹介可能な外国人介護人材は、主に現地送り出し機関に所属しています。</a:t>
            </a:r>
            <a:endParaRPr kumimoji="1" lang="en-US" altLang="ja-JP" sz="1095" dirty="0">
              <a:latin typeface="UD デジタル 教科書体 NK-R" panose="02020400000000000000" pitchFamily="18" charset="-128"/>
              <a:ea typeface="UD デジタル 教科書体 NK-R" panose="02020400000000000000" pitchFamily="18" charset="-128"/>
            </a:endParaRPr>
          </a:p>
          <a:p>
            <a:pPr algn="ctr"/>
            <a:r>
              <a:rPr kumimoji="1" lang="ja-JP" altLang="en-US" sz="1095" dirty="0">
                <a:latin typeface="UD デジタル 教科書体 NK-R" panose="02020400000000000000" pitchFamily="18" charset="-128"/>
                <a:ea typeface="UD デジタル 教科書体 NK-R" panose="02020400000000000000" pitchFamily="18" charset="-128"/>
              </a:rPr>
              <a:t>どのような方々がいるのかをご紹介します♪</a:t>
            </a:r>
            <a:endParaRPr kumimoji="1" lang="en-US" altLang="ja-JP" sz="1095" dirty="0">
              <a:latin typeface="UD デジタル 教科書体 NK-R" panose="02020400000000000000" pitchFamily="18" charset="-128"/>
              <a:ea typeface="UD デジタル 教科書体 NK-R" panose="02020400000000000000" pitchFamily="18" charset="-128"/>
            </a:endParaRPr>
          </a:p>
          <a:p>
            <a:pPr algn="ctr"/>
            <a:endParaRPr kumimoji="1" lang="en-US" altLang="ja-JP" sz="1095" dirty="0">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a:solidFill>
                  <a:srgbClr val="C00000"/>
                </a:solidFill>
                <a:latin typeface="UD デジタル 教科書体 NK-R" panose="02020400000000000000" pitchFamily="18" charset="-128"/>
                <a:ea typeface="UD デジタル 教科書体 NK-R" panose="02020400000000000000" pitchFamily="18" charset="-128"/>
              </a:rPr>
              <a:t>≪詳しくは裏面へ≫</a:t>
            </a:r>
          </a:p>
        </p:txBody>
      </p:sp>
      <p:sp>
        <p:nvSpPr>
          <p:cNvPr id="4" name="ヘッダー">
            <a:extLst>
              <a:ext uri="{FF2B5EF4-FFF2-40B4-BE49-F238E27FC236}">
                <a16:creationId xmlns:a16="http://schemas.microsoft.com/office/drawing/2014/main" id="{40F0506E-AD03-F92F-BC01-F48A6C53811B}"/>
              </a:ext>
            </a:extLst>
          </p:cNvPr>
          <p:cNvSpPr/>
          <p:nvPr/>
        </p:nvSpPr>
        <p:spPr>
          <a:xfrm>
            <a:off x="1" y="3414"/>
            <a:ext cx="7525073" cy="153949"/>
          </a:xfrm>
          <a:prstGeom prst="rect">
            <a:avLst/>
          </a:prstGeom>
          <a:solidFill>
            <a:srgbClr val="2B4D89"/>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sz="1792" dirty="0"/>
          </a:p>
        </p:txBody>
      </p:sp>
      <p:pic>
        <p:nvPicPr>
          <p:cNvPr id="5" name="図 4">
            <a:extLst>
              <a:ext uri="{FF2B5EF4-FFF2-40B4-BE49-F238E27FC236}">
                <a16:creationId xmlns:a16="http://schemas.microsoft.com/office/drawing/2014/main" id="{4C41CD8E-93B4-4235-5D42-33E8D0967F14}"/>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7506" y="239700"/>
            <a:ext cx="1285202" cy="370509"/>
          </a:xfrm>
          <a:prstGeom prst="rect">
            <a:avLst/>
          </a:prstGeom>
        </p:spPr>
      </p:pic>
      <p:grpSp>
        <p:nvGrpSpPr>
          <p:cNvPr id="7" name="グループ化 6">
            <a:extLst>
              <a:ext uri="{FF2B5EF4-FFF2-40B4-BE49-F238E27FC236}">
                <a16:creationId xmlns:a16="http://schemas.microsoft.com/office/drawing/2014/main" id="{4BA9462E-0EC2-5C0E-BCAF-FE8F7CFAD15F}"/>
              </a:ext>
            </a:extLst>
          </p:cNvPr>
          <p:cNvGrpSpPr/>
          <p:nvPr/>
        </p:nvGrpSpPr>
        <p:grpSpPr>
          <a:xfrm>
            <a:off x="487026" y="2938977"/>
            <a:ext cx="996610" cy="1132301"/>
            <a:chOff x="6432166" y="853435"/>
            <a:chExt cx="996610" cy="1132301"/>
          </a:xfrm>
        </p:grpSpPr>
        <p:pic>
          <p:nvPicPr>
            <p:cNvPr id="20" name="図 19">
              <a:extLst>
                <a:ext uri="{FF2B5EF4-FFF2-40B4-BE49-F238E27FC236}">
                  <a16:creationId xmlns:a16="http://schemas.microsoft.com/office/drawing/2014/main" id="{0C63BE25-A51B-3FAD-9FCA-075DA156FE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23946" y="853435"/>
              <a:ext cx="816641" cy="969395"/>
            </a:xfrm>
            <a:prstGeom prst="rect">
              <a:avLst/>
            </a:prstGeom>
          </p:spPr>
        </p:pic>
        <p:sp>
          <p:nvSpPr>
            <p:cNvPr id="21" name="テキスト ボックス 20">
              <a:extLst>
                <a:ext uri="{FF2B5EF4-FFF2-40B4-BE49-F238E27FC236}">
                  <a16:creationId xmlns:a16="http://schemas.microsoft.com/office/drawing/2014/main" id="{B5696D58-5153-D2B6-104D-CEB9E277F0C9}"/>
                </a:ext>
              </a:extLst>
            </p:cNvPr>
            <p:cNvSpPr txBox="1"/>
            <p:nvPr/>
          </p:nvSpPr>
          <p:spPr>
            <a:xfrm>
              <a:off x="6432166" y="1801070"/>
              <a:ext cx="996610" cy="184666"/>
            </a:xfrm>
            <a:prstGeom prst="rect">
              <a:avLst/>
            </a:prstGeom>
            <a:noFill/>
          </p:spPr>
          <p:txBody>
            <a:bodyPr wrap="square" rtlCol="0">
              <a:spAutoFit/>
            </a:bodyPr>
            <a:lstStyle/>
            <a:p>
              <a:pPr algn="ctr"/>
              <a:r>
                <a:rPr lang="ja-JP" altLang="ja-JP" sz="600" dirty="0">
                  <a:ea typeface="メイリオ" panose="020B0604030504040204" pitchFamily="50" charset="-128"/>
                  <a:cs typeface="メイリオ" panose="020B0604030504040204" pitchFamily="50" charset="-128"/>
                </a:rPr>
                <a:t>Ⓒ</a:t>
              </a:r>
              <a:r>
                <a:rPr lang="en-US" altLang="ja-JP" sz="600" dirty="0">
                  <a:ea typeface="メイリオ" panose="020B0604030504040204" pitchFamily="50" charset="-128"/>
                  <a:cs typeface="メイリオ" panose="020B0604030504040204" pitchFamily="50" charset="-128"/>
                </a:rPr>
                <a:t>2014 </a:t>
              </a:r>
              <a:r>
                <a:rPr lang="ja-JP" altLang="ja-JP" sz="600" dirty="0">
                  <a:ea typeface="メイリオ" panose="020B0604030504040204" pitchFamily="50" charset="-128"/>
                  <a:cs typeface="メイリオ" panose="020B0604030504040204" pitchFamily="50" charset="-128"/>
                </a:rPr>
                <a:t>大阪府もずやん</a:t>
              </a:r>
              <a:endParaRPr kumimoji="1" lang="ja-JP" altLang="en-US" sz="500" dirty="0"/>
            </a:p>
          </p:txBody>
        </p:sp>
      </p:grpSp>
      <p:pic>
        <p:nvPicPr>
          <p:cNvPr id="17" name="図 16">
            <a:extLst>
              <a:ext uri="{FF2B5EF4-FFF2-40B4-BE49-F238E27FC236}">
                <a16:creationId xmlns:a16="http://schemas.microsoft.com/office/drawing/2014/main" id="{FCFAB544-9EFC-2F83-87D9-D531EFC1529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75045" y="8161095"/>
            <a:ext cx="755615" cy="755615"/>
          </a:xfrm>
          <a:prstGeom prst="rect">
            <a:avLst/>
          </a:prstGeom>
          <a:ln>
            <a:solidFill>
              <a:schemeClr val="tx1"/>
            </a:solidFill>
          </a:ln>
        </p:spPr>
      </p:pic>
    </p:spTree>
    <p:extLst>
      <p:ext uri="{BB962C8B-B14F-4D97-AF65-F5344CB8AC3E}">
        <p14:creationId xmlns:p14="http://schemas.microsoft.com/office/powerpoint/2010/main" val="90919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7B2794A-9555-9EAD-E966-449B07838596}"/>
              </a:ext>
            </a:extLst>
          </p:cNvPr>
          <p:cNvSpPr/>
          <p:nvPr/>
        </p:nvSpPr>
        <p:spPr>
          <a:xfrm>
            <a:off x="78499" y="321166"/>
            <a:ext cx="7367752" cy="697832"/>
          </a:xfrm>
          <a:prstGeom prst="rect">
            <a:avLst/>
          </a:prstGeom>
          <a:solidFill>
            <a:srgbClr val="5AA2AE"/>
          </a:solidFill>
          <a:ln w="57150">
            <a:noFill/>
          </a:ln>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a:solidFill>
                  <a:schemeClr val="bg1"/>
                </a:solidFill>
                <a:latin typeface="UD デジタル 教科書体 NK-R" panose="02020400000000000000" pitchFamily="18" charset="-128"/>
                <a:ea typeface="UD デジタル 教科書体 NK-R" panose="02020400000000000000" pitchFamily="18" charset="-128"/>
              </a:rPr>
              <a:t>受入れ準備の一環で、どのような外国人介護人材がいるのか</a:t>
            </a:r>
            <a:endParaRPr kumimoji="1" lang="en-US" altLang="ja-JP" sz="1800" dirty="0">
              <a:solidFill>
                <a:schemeClr val="bg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800" dirty="0">
                <a:solidFill>
                  <a:schemeClr val="bg1"/>
                </a:solidFill>
                <a:latin typeface="UD デジタル 教科書体 NK-R" panose="02020400000000000000" pitchFamily="18" charset="-128"/>
                <a:ea typeface="UD デジタル 教科書体 NK-R" panose="02020400000000000000" pitchFamily="18" charset="-128"/>
              </a:rPr>
              <a:t>ご紹介する機会を提供します。</a:t>
            </a:r>
            <a:endParaRPr kumimoji="1" lang="en-US" altLang="ja-JP" sz="18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a:extLst>
              <a:ext uri="{FF2B5EF4-FFF2-40B4-BE49-F238E27FC236}">
                <a16:creationId xmlns:a16="http://schemas.microsoft.com/office/drawing/2014/main" id="{AB9CD94E-775A-58C2-DD4D-96487E276D39}"/>
              </a:ext>
            </a:extLst>
          </p:cNvPr>
          <p:cNvSpPr txBox="1"/>
          <p:nvPr/>
        </p:nvSpPr>
        <p:spPr>
          <a:xfrm>
            <a:off x="3870811" y="8178729"/>
            <a:ext cx="3653939" cy="861774"/>
          </a:xfrm>
          <a:prstGeom prst="rect">
            <a:avLst/>
          </a:prstGeom>
          <a:noFill/>
        </p:spPr>
        <p:txBody>
          <a:bodyPr wrap="square">
            <a:spAutoFit/>
          </a:bodyPr>
          <a:lstStyle/>
          <a:p>
            <a:r>
              <a:rPr lang="ja-JP" altLang="en-US" sz="1600" b="1" dirty="0">
                <a:latin typeface="+mn-ea"/>
              </a:rPr>
              <a:t>株式会社南海国際旅行（受託事業者）</a:t>
            </a:r>
            <a:endParaRPr lang="en-US" altLang="ja-JP" sz="1600" b="1" dirty="0">
              <a:latin typeface="+mn-ea"/>
            </a:endParaRPr>
          </a:p>
          <a:p>
            <a:r>
              <a:rPr lang="ja-JP" altLang="en-US" sz="1600" b="1" dirty="0">
                <a:latin typeface="+mn-ea"/>
              </a:rPr>
              <a:t>☎</a:t>
            </a:r>
            <a:r>
              <a:rPr kumimoji="1" lang="en-US" altLang="zh-TW" sz="1600" b="1" spc="-150" dirty="0">
                <a:latin typeface="BIZ UDPゴシック" panose="020B0400000000000000" pitchFamily="50" charset="-128"/>
                <a:ea typeface="BIZ UDPゴシック" panose="020B0400000000000000" pitchFamily="50" charset="-128"/>
              </a:rPr>
              <a:t> 06-6641-4010</a:t>
            </a:r>
            <a:r>
              <a:rPr kumimoji="1" lang="ja-JP" altLang="en-US" sz="1600" b="1" spc="-150" dirty="0">
                <a:latin typeface="BIZ UDPゴシック" panose="020B0400000000000000" pitchFamily="50" charset="-128"/>
                <a:ea typeface="BIZ UDPゴシック" panose="020B0400000000000000" pitchFamily="50" charset="-128"/>
              </a:rPr>
              <a:t>　</a:t>
            </a:r>
            <a:endParaRPr kumimoji="1" lang="en-US" altLang="ja-JP" sz="1600" b="1" spc="-150" dirty="0">
              <a:latin typeface="BIZ UDPゴシック" panose="020B0400000000000000" pitchFamily="50" charset="-128"/>
              <a:ea typeface="BIZ UDPゴシック" panose="020B0400000000000000" pitchFamily="50" charset="-128"/>
            </a:endParaRPr>
          </a:p>
          <a:p>
            <a:r>
              <a:rPr kumimoji="1" lang="ja-JP" altLang="en-US" sz="1600" b="1" spc="-150" dirty="0">
                <a:latin typeface="BIZ UDPゴシック" panose="020B0400000000000000" pitchFamily="50" charset="-128"/>
                <a:ea typeface="BIZ UDPゴシック" panose="020B0400000000000000" pitchFamily="50" charset="-128"/>
              </a:rPr>
              <a:t>✉　</a:t>
            </a:r>
            <a:r>
              <a:rPr kumimoji="1" lang="en-US" altLang="ja-JP" sz="1600" b="1" spc="-150" dirty="0">
                <a:latin typeface="BIZ UDPゴシック" panose="020B0400000000000000" pitchFamily="50" charset="-128"/>
                <a:ea typeface="BIZ UDPゴシック" panose="020B0400000000000000" pitchFamily="50" charset="-128"/>
              </a:rPr>
              <a:t>jigyo-osa@geo-nti.co.jp</a:t>
            </a:r>
            <a:endParaRPr lang="ja-JP" altLang="en-US" sz="1600" b="1" dirty="0">
              <a:latin typeface="+mn-ea"/>
            </a:endParaRPr>
          </a:p>
        </p:txBody>
      </p:sp>
      <p:sp>
        <p:nvSpPr>
          <p:cNvPr id="37" name="ヘッダー">
            <a:extLst>
              <a:ext uri="{FF2B5EF4-FFF2-40B4-BE49-F238E27FC236}">
                <a16:creationId xmlns:a16="http://schemas.microsoft.com/office/drawing/2014/main" id="{95EDE478-B7EE-9EA2-F59D-D9DA80DD378D}"/>
              </a:ext>
            </a:extLst>
          </p:cNvPr>
          <p:cNvSpPr/>
          <p:nvPr/>
        </p:nvSpPr>
        <p:spPr>
          <a:xfrm>
            <a:off x="0" y="-12750"/>
            <a:ext cx="7524749" cy="164087"/>
          </a:xfrm>
          <a:prstGeom prst="rect">
            <a:avLst/>
          </a:prstGeom>
          <a:solidFill>
            <a:srgbClr val="2B4D89"/>
          </a:solidFill>
          <a:ln>
            <a:noFill/>
          </a:ln>
        </p:spPr>
        <p:style>
          <a:lnRef idx="0">
            <a:scrgbClr r="0" g="0" b="0"/>
          </a:lnRef>
          <a:fillRef idx="0">
            <a:scrgbClr r="0" g="0" b="0"/>
          </a:fillRef>
          <a:effectRef idx="0">
            <a:scrgbClr r="0" g="0" b="0"/>
          </a:effectRef>
          <a:fontRef idx="minor">
            <a:schemeClr val="lt1"/>
          </a:fontRef>
        </p:style>
        <p:txBody>
          <a:bodyPr rtlCol="0" anchor="ctr"/>
          <a:lstStyle/>
          <a:p>
            <a:pPr algn="ctr" defTabSz="493456">
              <a:defRPr/>
            </a:pPr>
            <a:endParaRPr kumimoji="1" lang="ja-JP" altLang="en-US" sz="1943" dirty="0">
              <a:solidFill>
                <a:prstClr val="white"/>
              </a:solidFill>
              <a:latin typeface="Calibri" panose="020F0502020204030204"/>
              <a:ea typeface="游ゴシック" panose="020B0400000000000000" pitchFamily="50" charset="-128"/>
            </a:endParaRPr>
          </a:p>
        </p:txBody>
      </p:sp>
      <p:sp>
        <p:nvSpPr>
          <p:cNvPr id="39" name="テキスト ボックス 38">
            <a:extLst>
              <a:ext uri="{FF2B5EF4-FFF2-40B4-BE49-F238E27FC236}">
                <a16:creationId xmlns:a16="http://schemas.microsoft.com/office/drawing/2014/main" id="{33C66C8A-B5F2-C13F-CE91-BA9A8A9003DF}"/>
              </a:ext>
            </a:extLst>
          </p:cNvPr>
          <p:cNvSpPr txBox="1"/>
          <p:nvPr/>
        </p:nvSpPr>
        <p:spPr>
          <a:xfrm>
            <a:off x="246257" y="1135265"/>
            <a:ext cx="7022521" cy="1815882"/>
          </a:xfrm>
          <a:prstGeom prst="rect">
            <a:avLst/>
          </a:prstGeom>
          <a:noFill/>
        </p:spPr>
        <p:txBody>
          <a:bodyPr wrap="square">
            <a:spAutoFit/>
          </a:bodyP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紹介される外国人材はどのような事前準備をしているのか？</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言語レベルはどれ程であるのか？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宗教の違いについて具体的なイメージや対応方法が分からない。</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日本の介護施設で働きたい外国人介護人材が所属する送り出し機関に協力頂き、</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上記疑問を解決します！　今回はインドネシア国に限り、ご紹介します。</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ベトナム・フィリピンについては別途お問合せください。</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a:extLst>
              <a:ext uri="{FF2B5EF4-FFF2-40B4-BE49-F238E27FC236}">
                <a16:creationId xmlns:a16="http://schemas.microsoft.com/office/drawing/2014/main" id="{3A09178B-8C87-3998-6C7C-FB94D27E11E7}"/>
              </a:ext>
            </a:extLst>
          </p:cNvPr>
          <p:cNvSpPr txBox="1"/>
          <p:nvPr/>
        </p:nvSpPr>
        <p:spPr>
          <a:xfrm>
            <a:off x="224022" y="6854629"/>
            <a:ext cx="4279114" cy="830997"/>
          </a:xfrm>
          <a:prstGeom prst="rect">
            <a:avLst/>
          </a:prstGeom>
          <a:noFill/>
        </p:spPr>
        <p:txBody>
          <a:bodyPr wrap="square">
            <a:spAutoFi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・１開催につき、</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１施設</a:t>
            </a:r>
            <a:r>
              <a:rPr kumimoji="1" lang="ja-JP" altLang="en-US" sz="1600" dirty="0">
                <a:latin typeface="UD デジタル 教科書体 NK-R" panose="02020400000000000000" pitchFamily="18" charset="-128"/>
                <a:ea typeface="UD デジタル 教科書体 NK-R" panose="02020400000000000000" pitchFamily="18" charset="-128"/>
              </a:rPr>
              <a:t>ずつ</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の完全個別対応です。</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・オンライン（</a:t>
            </a:r>
            <a:r>
              <a:rPr kumimoji="1" lang="en-US" altLang="ja-JP" sz="1600" dirty="0">
                <a:latin typeface="UD デジタル 教科書体 NK-R" panose="02020400000000000000" pitchFamily="18" charset="-128"/>
                <a:ea typeface="UD デジタル 教科書体 NK-R" panose="02020400000000000000" pitchFamily="18" charset="-128"/>
              </a:rPr>
              <a:t>ZOOM</a:t>
            </a:r>
            <a:r>
              <a:rPr kumimoji="1" lang="ja-JP" altLang="en-US" sz="1600" dirty="0">
                <a:latin typeface="UD デジタル 教科書体 NK-R" panose="02020400000000000000" pitchFamily="18" charset="-128"/>
                <a:ea typeface="UD デジタル 教科書体 NK-R" panose="02020400000000000000" pitchFamily="18" charset="-128"/>
              </a:rPr>
              <a:t>）にて開催します。</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・申込は</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先着順</a:t>
            </a:r>
            <a:r>
              <a:rPr kumimoji="1" lang="ja-JP" altLang="en-US" sz="1600" dirty="0">
                <a:latin typeface="UD デジタル 教科書体 NK-R" panose="02020400000000000000" pitchFamily="18" charset="-128"/>
                <a:ea typeface="UD デジタル 教科書体 NK-R" panose="02020400000000000000" pitchFamily="18" charset="-128"/>
              </a:rPr>
              <a:t>にて対応します。</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14" name="表 13">
            <a:extLst>
              <a:ext uri="{FF2B5EF4-FFF2-40B4-BE49-F238E27FC236}">
                <a16:creationId xmlns:a16="http://schemas.microsoft.com/office/drawing/2014/main" id="{BE0F00CA-11B1-E6CB-3E02-ADC8CDFAC4B7}"/>
              </a:ext>
            </a:extLst>
          </p:cNvPr>
          <p:cNvGraphicFramePr>
            <a:graphicFrameLocks noGrp="1"/>
          </p:cNvGraphicFramePr>
          <p:nvPr>
            <p:extLst>
              <p:ext uri="{D42A27DB-BD31-4B8C-83A1-F6EECF244321}">
                <p14:modId xmlns:p14="http://schemas.microsoft.com/office/powerpoint/2010/main" val="3796020115"/>
              </p:ext>
            </p:extLst>
          </p:nvPr>
        </p:nvGraphicFramePr>
        <p:xfrm>
          <a:off x="705623" y="4709415"/>
          <a:ext cx="6153150" cy="2065447"/>
        </p:xfrm>
        <a:graphic>
          <a:graphicData uri="http://schemas.openxmlformats.org/drawingml/2006/table">
            <a:tbl>
              <a:tblPr firstRow="1" bandRow="1">
                <a:tableStyleId>{5940675A-B579-460E-94D1-54222C63F5DA}</a:tableStyleId>
              </a:tblPr>
              <a:tblGrid>
                <a:gridCol w="2051050">
                  <a:extLst>
                    <a:ext uri="{9D8B030D-6E8A-4147-A177-3AD203B41FA5}">
                      <a16:colId xmlns:a16="http://schemas.microsoft.com/office/drawing/2014/main" val="1412938795"/>
                    </a:ext>
                  </a:extLst>
                </a:gridCol>
                <a:gridCol w="2051050">
                  <a:extLst>
                    <a:ext uri="{9D8B030D-6E8A-4147-A177-3AD203B41FA5}">
                      <a16:colId xmlns:a16="http://schemas.microsoft.com/office/drawing/2014/main" val="3962024833"/>
                    </a:ext>
                  </a:extLst>
                </a:gridCol>
                <a:gridCol w="2051050">
                  <a:extLst>
                    <a:ext uri="{9D8B030D-6E8A-4147-A177-3AD203B41FA5}">
                      <a16:colId xmlns:a16="http://schemas.microsoft.com/office/drawing/2014/main" val="945061850"/>
                    </a:ext>
                  </a:extLst>
                </a:gridCol>
              </a:tblGrid>
              <a:tr h="450102">
                <a:tc>
                  <a:txBody>
                    <a:bodyPr/>
                    <a:lstStyle/>
                    <a:p>
                      <a:pPr algn="ctr"/>
                      <a:r>
                        <a:rPr kumimoji="1" lang="ja-JP" altLang="en-US" sz="1800" b="1" dirty="0">
                          <a:latin typeface="UD デジタル 教科書体 NK-R" panose="02020400000000000000" pitchFamily="18" charset="-128"/>
                          <a:ea typeface="UD デジタル 教科書体 NK-R" panose="02020400000000000000" pitchFamily="18" charset="-128"/>
                        </a:rPr>
                        <a:t>２月２７日（火）</a:t>
                      </a:r>
                      <a:endParaRPr kumimoji="1" lang="en-US" altLang="ja-JP" sz="1800" b="1"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800" b="1" dirty="0">
                          <a:latin typeface="UD デジタル 教科書体 NK-R" panose="02020400000000000000" pitchFamily="18" charset="-128"/>
                          <a:ea typeface="UD デジタル 教科書体 NK-R" panose="02020400000000000000" pitchFamily="18" charset="-128"/>
                        </a:rPr>
                        <a:t>２月２８日（水）</a:t>
                      </a:r>
                    </a:p>
                  </a:txBody>
                  <a:tcPr anchor="ctr"/>
                </a:tc>
                <a:tc>
                  <a:txBody>
                    <a:bodyPr/>
                    <a:lstStyle/>
                    <a:p>
                      <a:pPr algn="ctr"/>
                      <a:r>
                        <a:rPr kumimoji="1" lang="ja-JP" altLang="en-US" sz="1800" b="1" dirty="0">
                          <a:latin typeface="UD デジタル 教科書体 NK-R" panose="02020400000000000000" pitchFamily="18" charset="-128"/>
                          <a:ea typeface="UD デジタル 教科書体 NK-R" panose="02020400000000000000" pitchFamily="18" charset="-128"/>
                        </a:rPr>
                        <a:t>２月２９日（木）</a:t>
                      </a:r>
                    </a:p>
                  </a:txBody>
                  <a:tcPr anchor="ctr"/>
                </a:tc>
                <a:extLst>
                  <a:ext uri="{0D108BD9-81ED-4DB2-BD59-A6C34878D82A}">
                    <a16:rowId xmlns:a16="http://schemas.microsoft.com/office/drawing/2014/main" val="2579795932"/>
                  </a:ext>
                </a:extLst>
              </a:tr>
              <a:tr h="323069">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１０：００～１０：５０</a:t>
                      </a:r>
                    </a:p>
                  </a:txBody>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１０：００～１０：５０</a:t>
                      </a:r>
                    </a:p>
                  </a:txBody>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１０：００～１０：５０</a:t>
                      </a:r>
                    </a:p>
                  </a:txBody>
                  <a:tcPr/>
                </a:tc>
                <a:extLst>
                  <a:ext uri="{0D108BD9-81ED-4DB2-BD59-A6C34878D82A}">
                    <a16:rowId xmlns:a16="http://schemas.microsoft.com/office/drawing/2014/main" val="302587387"/>
                  </a:ext>
                </a:extLst>
              </a:tr>
              <a:tr h="323069">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１１：００～１１：５０</a:t>
                      </a:r>
                    </a:p>
                  </a:txBody>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１１：００～１１：５０</a:t>
                      </a:r>
                    </a:p>
                  </a:txBody>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１１：００～１１：５０</a:t>
                      </a:r>
                    </a:p>
                  </a:txBody>
                  <a:tcPr/>
                </a:tc>
                <a:extLst>
                  <a:ext uri="{0D108BD9-81ED-4DB2-BD59-A6C34878D82A}">
                    <a16:rowId xmlns:a16="http://schemas.microsoft.com/office/drawing/2014/main" val="4019864412"/>
                  </a:ext>
                </a:extLst>
              </a:tr>
              <a:tr h="323069">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１２：００～１２：５０</a:t>
                      </a:r>
                    </a:p>
                  </a:txBody>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１２：００～１２：５０</a:t>
                      </a:r>
                    </a:p>
                  </a:txBody>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１２：００～１２：５０</a:t>
                      </a:r>
                    </a:p>
                  </a:txBody>
                  <a:tcPr/>
                </a:tc>
                <a:extLst>
                  <a:ext uri="{0D108BD9-81ED-4DB2-BD59-A6C34878D82A}">
                    <a16:rowId xmlns:a16="http://schemas.microsoft.com/office/drawing/2014/main" val="49778798"/>
                  </a:ext>
                </a:extLst>
              </a:tr>
              <a:tr h="323069">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13</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00</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13</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50</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13</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00</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13</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50</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13</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00</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13</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50</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521313341"/>
                  </a:ext>
                </a:extLst>
              </a:tr>
              <a:tr h="323069">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15</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00</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15</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50</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15</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00</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15</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50</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15</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00</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15</a:t>
                      </a:r>
                      <a:r>
                        <a:rPr kumimoji="1" lang="ja-JP" altLang="en-US" sz="1400" dirty="0">
                          <a:latin typeface="UD デジタル 教科書体 NK-R" panose="02020400000000000000" pitchFamily="18" charset="-128"/>
                          <a:ea typeface="UD デジタル 教科書体 NK-R" panose="02020400000000000000" pitchFamily="18" charset="-128"/>
                        </a:rPr>
                        <a:t>：</a:t>
                      </a:r>
                      <a:r>
                        <a:rPr kumimoji="1" lang="en-US" altLang="ja-JP" sz="1400" dirty="0">
                          <a:latin typeface="UD デジタル 教科書体 NK-R" panose="02020400000000000000" pitchFamily="18" charset="-128"/>
                          <a:ea typeface="UD デジタル 教科書体 NK-R" panose="02020400000000000000" pitchFamily="18" charset="-128"/>
                        </a:rPr>
                        <a:t>50</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946887220"/>
                  </a:ext>
                </a:extLst>
              </a:tr>
            </a:tbl>
          </a:graphicData>
        </a:graphic>
      </p:graphicFrame>
      <p:sp>
        <p:nvSpPr>
          <p:cNvPr id="20" name="矢印: 五方向 19">
            <a:extLst>
              <a:ext uri="{FF2B5EF4-FFF2-40B4-BE49-F238E27FC236}">
                <a16:creationId xmlns:a16="http://schemas.microsoft.com/office/drawing/2014/main" id="{B53FD667-C942-E814-1C8F-93C3E43B16DE}"/>
              </a:ext>
            </a:extLst>
          </p:cNvPr>
          <p:cNvSpPr/>
          <p:nvPr/>
        </p:nvSpPr>
        <p:spPr>
          <a:xfrm>
            <a:off x="246257" y="4266614"/>
            <a:ext cx="1613962" cy="322374"/>
          </a:xfrm>
          <a:prstGeom prst="homePlate">
            <a:avLst/>
          </a:prstGeom>
          <a:solidFill>
            <a:srgbClr val="5AA2AE"/>
          </a:solidFill>
          <a:ln>
            <a:solidFill>
              <a:srgbClr val="5AA2A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開催日時</a:t>
            </a:r>
          </a:p>
        </p:txBody>
      </p:sp>
      <p:grpSp>
        <p:nvGrpSpPr>
          <p:cNvPr id="32" name="グループ化 31">
            <a:extLst>
              <a:ext uri="{FF2B5EF4-FFF2-40B4-BE49-F238E27FC236}">
                <a16:creationId xmlns:a16="http://schemas.microsoft.com/office/drawing/2014/main" id="{FAFA235E-5293-A7B6-B36A-C9E6874F0F49}"/>
              </a:ext>
            </a:extLst>
          </p:cNvPr>
          <p:cNvGrpSpPr/>
          <p:nvPr/>
        </p:nvGrpSpPr>
        <p:grpSpPr>
          <a:xfrm>
            <a:off x="279611" y="3042134"/>
            <a:ext cx="7022521" cy="1114661"/>
            <a:chOff x="339066" y="3184752"/>
            <a:chExt cx="7022521" cy="1114661"/>
          </a:xfrm>
        </p:grpSpPr>
        <p:sp>
          <p:nvSpPr>
            <p:cNvPr id="30" name="赤マーカー">
              <a:extLst>
                <a:ext uri="{FF2B5EF4-FFF2-40B4-BE49-F238E27FC236}">
                  <a16:creationId xmlns:a16="http://schemas.microsoft.com/office/drawing/2014/main" id="{D9F04624-5587-C1CB-A61E-95E8E0F0302E}"/>
                </a:ext>
              </a:extLst>
            </p:cNvPr>
            <p:cNvSpPr/>
            <p:nvPr/>
          </p:nvSpPr>
          <p:spPr>
            <a:xfrm>
              <a:off x="413676" y="3334907"/>
              <a:ext cx="1397390" cy="86325"/>
            </a:xfrm>
            <a:prstGeom prst="rect">
              <a:avLst/>
            </a:prstGeom>
            <a:solidFill>
              <a:srgbClr val="FFFF00">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6" name="正方形/長方形 25">
              <a:extLst>
                <a:ext uri="{FF2B5EF4-FFF2-40B4-BE49-F238E27FC236}">
                  <a16:creationId xmlns:a16="http://schemas.microsoft.com/office/drawing/2014/main" id="{3956C1F0-B0D4-5A6B-77B4-06ED7A95A28B}"/>
                </a:ext>
              </a:extLst>
            </p:cNvPr>
            <p:cNvSpPr/>
            <p:nvPr/>
          </p:nvSpPr>
          <p:spPr>
            <a:xfrm>
              <a:off x="339066" y="3184752"/>
              <a:ext cx="7022521" cy="1114661"/>
            </a:xfrm>
            <a:prstGeom prst="rect">
              <a:avLst/>
            </a:prstGeom>
            <a:noFill/>
            <a:ln>
              <a:solidFill>
                <a:srgbClr val="5AA2AE"/>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ysClr val="windowText" lastClr="000000"/>
                  </a:solidFill>
                  <a:latin typeface="UD デジタル 教科書体 NK-R" panose="02020400000000000000" pitchFamily="18" charset="-128"/>
                  <a:ea typeface="UD デジタル 教科書体 NK-R" panose="02020400000000000000" pitchFamily="18" charset="-128"/>
                </a:rPr>
                <a:t>送り出し機関とは？</a:t>
              </a:r>
              <a:endParaRPr kumimoji="1" lang="en-US" altLang="ja-JP" sz="1400" dirty="0">
                <a:solidFill>
                  <a:sysClr val="windowText" lastClr="000000"/>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ysClr val="windowText" lastClr="000000"/>
                  </a:solidFill>
                  <a:latin typeface="UD デジタル 教科書体 NK-R" panose="02020400000000000000" pitchFamily="18" charset="-128"/>
                  <a:ea typeface="UD デジタル 教科書体 NK-R" panose="02020400000000000000" pitchFamily="18" charset="-128"/>
                </a:rPr>
                <a:t>日本で働きたい外国人を募集し、日本語学習や業種毎のトレーニングを行い、</a:t>
              </a:r>
              <a:endParaRPr kumimoji="1" lang="en-US" altLang="ja-JP" sz="1400" dirty="0">
                <a:solidFill>
                  <a:sysClr val="windowText" lastClr="000000"/>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ysClr val="windowText" lastClr="000000"/>
                  </a:solidFill>
                  <a:latin typeface="UD デジタル 教科書体 NK-R" panose="02020400000000000000" pitchFamily="18" charset="-128"/>
                  <a:ea typeface="UD デジタル 教科書体 NK-R" panose="02020400000000000000" pitchFamily="18" charset="-128"/>
                </a:rPr>
                <a:t>日本へ送り出す機関のことです。</a:t>
              </a:r>
              <a:endParaRPr kumimoji="1" lang="en-US" altLang="ja-JP" sz="1400" dirty="0">
                <a:solidFill>
                  <a:sysClr val="windowText" lastClr="000000"/>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ysClr val="windowText" lastClr="000000"/>
                  </a:solidFill>
                  <a:latin typeface="UD デジタル 教科書体 NK-R" panose="02020400000000000000" pitchFamily="18" charset="-128"/>
                  <a:ea typeface="UD デジタル 教科書体 NK-R" panose="02020400000000000000" pitchFamily="18" charset="-128"/>
                </a:rPr>
                <a:t>今回協力頂くインドネシアの送り出し機関は、現地労働省から認定され、</a:t>
              </a:r>
              <a:endParaRPr kumimoji="1" lang="en-US" altLang="ja-JP" sz="1400" dirty="0">
                <a:solidFill>
                  <a:sysClr val="windowText" lastClr="000000"/>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ysClr val="windowText" lastClr="000000"/>
                  </a:solidFill>
                  <a:latin typeface="UD デジタル 教科書体 NK-R" panose="02020400000000000000" pitchFamily="18" charset="-128"/>
                  <a:ea typeface="UD デジタル 教科書体 NK-R" panose="02020400000000000000" pitchFamily="18" charset="-128"/>
                </a:rPr>
                <a:t>日本の制度に従った適正な送り出し機関です。　　　　　　（紹介ショート動画▶）</a:t>
              </a:r>
              <a:endParaRPr kumimoji="1" lang="en-US" altLang="ja-JP" sz="1400" dirty="0">
                <a:solidFill>
                  <a:sysClr val="windowText" lastClr="000000"/>
                </a:solidFill>
                <a:latin typeface="UD デジタル 教科書体 NK-R" panose="02020400000000000000" pitchFamily="18" charset="-128"/>
                <a:ea typeface="UD デジタル 教科書体 NK-R" panose="02020400000000000000" pitchFamily="18" charset="-128"/>
              </a:endParaRPr>
            </a:p>
          </p:txBody>
        </p:sp>
      </p:grpSp>
      <p:sp>
        <p:nvSpPr>
          <p:cNvPr id="29" name="テキスト ボックス 28">
            <a:extLst>
              <a:ext uri="{FF2B5EF4-FFF2-40B4-BE49-F238E27FC236}">
                <a16:creationId xmlns:a16="http://schemas.microsoft.com/office/drawing/2014/main" id="{2F9BB81F-F99B-4AC1-0B06-6E25513A60FF}"/>
              </a:ext>
            </a:extLst>
          </p:cNvPr>
          <p:cNvSpPr txBox="1"/>
          <p:nvPr/>
        </p:nvSpPr>
        <p:spPr>
          <a:xfrm>
            <a:off x="222624" y="8706944"/>
            <a:ext cx="3814804" cy="446276"/>
          </a:xfrm>
          <a:prstGeom prst="rect">
            <a:avLst/>
          </a:prstGeom>
          <a:noFill/>
        </p:spPr>
        <p:txBody>
          <a:bodyPr wrap="square">
            <a:spAutoFit/>
          </a:bodyPr>
          <a:lstStyle/>
          <a:p>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QR</a:t>
            </a:r>
            <a:r>
              <a:rPr kumimoji="1" lang="ja-JP" altLang="en-US" sz="1100" dirty="0">
                <a:latin typeface="UD デジタル 教科書体 NK-R" panose="02020400000000000000" pitchFamily="18" charset="-128"/>
                <a:ea typeface="UD デジタル 教科書体 NK-R" panose="02020400000000000000" pitchFamily="18" charset="-128"/>
              </a:rPr>
              <a:t>コード</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または下記</a:t>
            </a:r>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URL</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よりお申込ください。　</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hlinkClick r:id="rId2"/>
              </a:rPr>
              <a:t>https://nmes.jp/ja/app/GA8281entry/app_entry</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3" name="矢印: 五方向 32">
            <a:extLst>
              <a:ext uri="{FF2B5EF4-FFF2-40B4-BE49-F238E27FC236}">
                <a16:creationId xmlns:a16="http://schemas.microsoft.com/office/drawing/2014/main" id="{C1F6EE54-7D7D-B58C-C9C8-D59AD61EAC5F}"/>
              </a:ext>
            </a:extLst>
          </p:cNvPr>
          <p:cNvSpPr/>
          <p:nvPr/>
        </p:nvSpPr>
        <p:spPr>
          <a:xfrm>
            <a:off x="245935" y="7795760"/>
            <a:ext cx="1613962" cy="322374"/>
          </a:xfrm>
          <a:prstGeom prst="homePlate">
            <a:avLst/>
          </a:prstGeom>
          <a:solidFill>
            <a:srgbClr val="5AA2AE"/>
          </a:solidFill>
          <a:ln>
            <a:solidFill>
              <a:srgbClr val="5AA2A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申込方法</a:t>
            </a:r>
          </a:p>
        </p:txBody>
      </p:sp>
      <p:sp>
        <p:nvSpPr>
          <p:cNvPr id="34" name="テキスト ボックス 33">
            <a:extLst>
              <a:ext uri="{FF2B5EF4-FFF2-40B4-BE49-F238E27FC236}">
                <a16:creationId xmlns:a16="http://schemas.microsoft.com/office/drawing/2014/main" id="{0AD9F098-E590-8BA5-E9AB-1076EA812A60}"/>
              </a:ext>
            </a:extLst>
          </p:cNvPr>
          <p:cNvSpPr txBox="1"/>
          <p:nvPr/>
        </p:nvSpPr>
        <p:spPr>
          <a:xfrm>
            <a:off x="222624" y="8297489"/>
            <a:ext cx="2545682" cy="307777"/>
          </a:xfrm>
          <a:prstGeom prst="rect">
            <a:avLst/>
          </a:prstGeom>
          <a:noFill/>
        </p:spPr>
        <p:txBody>
          <a:bodyPr wrap="square">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２月２０日（火）</a:t>
            </a:r>
            <a:r>
              <a:rPr kumimoji="1" lang="en-US" altLang="ja-JP" sz="1400" dirty="0">
                <a:latin typeface="UD デジタル 教科書体 NK-R" panose="02020400000000000000" pitchFamily="18" charset="-128"/>
                <a:ea typeface="UD デジタル 教科書体 NK-R" panose="02020400000000000000" pitchFamily="18" charset="-128"/>
              </a:rPr>
              <a:t>12</a:t>
            </a:r>
            <a:r>
              <a:rPr kumimoji="1" lang="ja-JP" altLang="en-US" sz="1400" dirty="0">
                <a:latin typeface="UD デジタル 教科書体 NK-R" panose="02020400000000000000" pitchFamily="18" charset="-128"/>
                <a:ea typeface="UD デジタル 教科書体 NK-R" panose="02020400000000000000" pitchFamily="18" charset="-128"/>
              </a:rPr>
              <a:t>時迄</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正方形/長方形 6">
            <a:extLst>
              <a:ext uri="{FF2B5EF4-FFF2-40B4-BE49-F238E27FC236}">
                <a16:creationId xmlns:a16="http://schemas.microsoft.com/office/drawing/2014/main" id="{1ADC474D-AC5B-6729-2936-E48A8016040F}"/>
              </a:ext>
            </a:extLst>
          </p:cNvPr>
          <p:cNvSpPr/>
          <p:nvPr/>
        </p:nvSpPr>
        <p:spPr>
          <a:xfrm>
            <a:off x="0" y="9214357"/>
            <a:ext cx="7524749" cy="1500413"/>
          </a:xfrm>
          <a:prstGeom prst="rect">
            <a:avLst/>
          </a:prstGeom>
          <a:solidFill>
            <a:schemeClr val="bg1">
              <a:lumMod val="8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＜ご案内事項＞</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・今回ご案内の内容にて３月末までに人材確保を進める場合には、海外の送り出し機関</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を通じた人材紹介を事務局より行う予定です。（インドネシアまたはベトナム）</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・本マッチング支援事業では、内定確定までに必要な準備にかかる事務局サポートを無</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償でご利用頂けます。　人材紹介料が発生する場合には、実費をご負担いただきます。</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2" name="図 1">
            <a:extLst>
              <a:ext uri="{FF2B5EF4-FFF2-40B4-BE49-F238E27FC236}">
                <a16:creationId xmlns:a16="http://schemas.microsoft.com/office/drawing/2014/main" id="{4F86FDF3-6039-24F7-6FFF-FE19BB080C01}"/>
              </a:ext>
            </a:extLst>
          </p:cNvPr>
          <p:cNvPicPr>
            <a:picLocks noChangeAspect="1"/>
          </p:cNvPicPr>
          <p:nvPr/>
        </p:nvPicPr>
        <p:blipFill>
          <a:blip r:embed="rId3"/>
          <a:stretch>
            <a:fillRect/>
          </a:stretch>
        </p:blipFill>
        <p:spPr>
          <a:xfrm>
            <a:off x="6270529" y="3149464"/>
            <a:ext cx="900000" cy="900000"/>
          </a:xfrm>
          <a:prstGeom prst="rect">
            <a:avLst/>
          </a:prstGeom>
          <a:ln>
            <a:solidFill>
              <a:schemeClr val="tx1"/>
            </a:solidFill>
          </a:ln>
        </p:spPr>
      </p:pic>
      <p:pic>
        <p:nvPicPr>
          <p:cNvPr id="4" name="図 3">
            <a:extLst>
              <a:ext uri="{FF2B5EF4-FFF2-40B4-BE49-F238E27FC236}">
                <a16:creationId xmlns:a16="http://schemas.microsoft.com/office/drawing/2014/main" id="{E9FC3A66-D388-DFB9-73F5-944E703A56F6}"/>
              </a:ext>
            </a:extLst>
          </p:cNvPr>
          <p:cNvPicPr>
            <a:picLocks noChangeAspect="1"/>
          </p:cNvPicPr>
          <p:nvPr/>
        </p:nvPicPr>
        <p:blipFill>
          <a:blip r:embed="rId4"/>
          <a:stretch>
            <a:fillRect/>
          </a:stretch>
        </p:blipFill>
        <p:spPr>
          <a:xfrm>
            <a:off x="2318306" y="7788571"/>
            <a:ext cx="900000" cy="900000"/>
          </a:xfrm>
          <a:prstGeom prst="rect">
            <a:avLst/>
          </a:prstGeom>
          <a:ln>
            <a:solidFill>
              <a:schemeClr val="tx1"/>
            </a:solidFill>
          </a:ln>
        </p:spPr>
      </p:pic>
      <p:sp>
        <p:nvSpPr>
          <p:cNvPr id="5" name="矢印: 五方向 4">
            <a:extLst>
              <a:ext uri="{FF2B5EF4-FFF2-40B4-BE49-F238E27FC236}">
                <a16:creationId xmlns:a16="http://schemas.microsoft.com/office/drawing/2014/main" id="{D42E68A3-5123-859A-2677-B476F3321E3C}"/>
              </a:ext>
            </a:extLst>
          </p:cNvPr>
          <p:cNvSpPr/>
          <p:nvPr/>
        </p:nvSpPr>
        <p:spPr>
          <a:xfrm>
            <a:off x="3762375" y="7809948"/>
            <a:ext cx="1613962" cy="322374"/>
          </a:xfrm>
          <a:prstGeom prst="homePlate">
            <a:avLst/>
          </a:prstGeom>
          <a:solidFill>
            <a:srgbClr val="5AA2AE"/>
          </a:solidFill>
          <a:ln>
            <a:solidFill>
              <a:srgbClr val="5AA2A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問合せ先</a:t>
            </a:r>
          </a:p>
        </p:txBody>
      </p:sp>
    </p:spTree>
    <p:extLst>
      <p:ext uri="{BB962C8B-B14F-4D97-AF65-F5344CB8AC3E}">
        <p14:creationId xmlns:p14="http://schemas.microsoft.com/office/powerpoint/2010/main" val="12676300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710</Words>
  <Application>Microsoft Office PowerPoint</Application>
  <PresentationFormat>ユーザー設定</PresentationFormat>
  <Paragraphs>84</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BIZ UDPゴシック</vt:lpstr>
      <vt:lpstr>HGPSoeiKakugothicUB</vt:lpstr>
      <vt:lpstr>HGP創英角ﾎﾟｯﾌﾟ体</vt:lpstr>
      <vt:lpstr>UD デジタル 教科書体 NK-R</vt:lpstr>
      <vt:lpstr>UD デジタル 教科書体 NP-B</vt:lpstr>
      <vt:lpstr>Yu Gothic UI</vt:lpstr>
      <vt:lpstr>游ゴシック</vt:lpstr>
      <vt:lpstr>游明朝</vt:lpstr>
      <vt:lpstr>Arial</vt:lpstr>
      <vt:lpstr>Calibri</vt:lpstr>
      <vt:lpstr>Calibri Light</vt:lpstr>
      <vt:lpstr>Office テーマ</vt:lpstr>
      <vt:lpstr>外国人介護人材確保に向けて 具体的な準備を始めませんか？</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2024-02-05T00:38:07Z</dcterms:created>
  <dcterms:modified xsi:type="dcterms:W3CDTF">2024-02-05T02:20:51Z</dcterms:modified>
  <cp:contentStatus/>
</cp:coreProperties>
</file>