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4" r:id="rId2"/>
    <p:sldId id="269" r:id="rId3"/>
    <p:sldId id="270" r:id="rId4"/>
    <p:sldId id="266" r:id="rId5"/>
    <p:sldId id="268" r:id="rId6"/>
    <p:sldId id="260" r:id="rId7"/>
    <p:sldId id="272" r:id="rId8"/>
    <p:sldId id="273" r:id="rId9"/>
    <p:sldId id="274" r:id="rId10"/>
  </p:sldIdLst>
  <p:sldSz cx="15119350" cy="10691813"/>
  <p:notesSz cx="10234613" cy="7099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C202"/>
    <a:srgbClr val="30FA26"/>
    <a:srgbClr val="2F5597"/>
    <a:srgbClr val="CFD5EA"/>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4" autoAdjust="0"/>
    <p:restoredTop sz="94343" autoAdjust="0"/>
  </p:normalViewPr>
  <p:slideViewPr>
    <p:cSldViewPr snapToGrid="0">
      <p:cViewPr>
        <p:scale>
          <a:sx n="66" d="100"/>
          <a:sy n="66" d="100"/>
        </p:scale>
        <p:origin x="84" y="-10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ja-JP" altLang="en-US"/>
              <a:t>マスター タイトルの書式設定</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3996320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4177190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1782232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1222752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75073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33302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4" name="Content Placeholder 3"/>
          <p:cNvSpPr>
            <a:spLocks noGrp="1"/>
          </p:cNvSpPr>
          <p:nvPr>
            <p:ph sz="half" idx="2"/>
          </p:nvPr>
        </p:nvSpPr>
        <p:spPr>
          <a:xfrm>
            <a:off x="1041426" y="3905482"/>
            <a:ext cx="63961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ja-JP" altLang="en-US"/>
              <a:t>マスター テキストの書式設定</a:t>
            </a:r>
          </a:p>
        </p:txBody>
      </p:sp>
      <p:sp>
        <p:nvSpPr>
          <p:cNvPr id="6" name="Content Placeholder 5"/>
          <p:cNvSpPr>
            <a:spLocks noGrp="1"/>
          </p:cNvSpPr>
          <p:nvPr>
            <p:ph sz="quarter" idx="4"/>
          </p:nvPr>
        </p:nvSpPr>
        <p:spPr>
          <a:xfrm>
            <a:off x="7654172" y="3905482"/>
            <a:ext cx="6427693"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852737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470734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4200318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41847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EF0B7A5-C37A-4EA4-BA14-EBEFFBBA2823}" type="datetimeFigureOut">
              <a:rPr kumimoji="1" lang="ja-JP" altLang="en-US" smtClean="0"/>
              <a:t>2024/2/8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346043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0EF0B7A5-C37A-4EA4-BA14-EBEFFBBA2823}" type="datetimeFigureOut">
              <a:rPr kumimoji="1" lang="ja-JP" altLang="en-US" smtClean="0"/>
              <a:t>2024/2/8</a:t>
            </a:fld>
            <a:endParaRPr kumimoji="1" lang="ja-JP"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1">
                <a:solidFill>
                  <a:schemeClr val="tx1">
                    <a:tint val="75000"/>
                  </a:schemeClr>
                </a:solidFill>
              </a:defRPr>
            </a:lvl1pPr>
          </a:lstStyle>
          <a:p>
            <a:fld id="{5303422D-B0F4-4DE9-90CC-85B510E0F92C}" type="slidenum">
              <a:rPr kumimoji="1" lang="ja-JP" altLang="en-US" smtClean="0"/>
              <a:t>‹#›</a:t>
            </a:fld>
            <a:endParaRPr kumimoji="1" lang="ja-JP" altLang="en-US"/>
          </a:p>
        </p:txBody>
      </p:sp>
    </p:spTree>
    <p:extLst>
      <p:ext uri="{BB962C8B-B14F-4D97-AF65-F5344CB8AC3E}">
        <p14:creationId xmlns:p14="http://schemas.microsoft.com/office/powerpoint/2010/main" val="24616341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425550" rtl="0" eaLnBrk="1" latinLnBrk="0" hangingPunct="1">
        <a:lnSpc>
          <a:spcPct val="90000"/>
        </a:lnSpc>
        <a:spcBef>
          <a:spcPct val="0"/>
        </a:spcBef>
        <a:buNone/>
        <a:defRPr kumimoji="1"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kumimoji="1"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kumimoji="1"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kumimoji="1"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kumimoji="1" sz="2806" kern="1200">
          <a:solidFill>
            <a:schemeClr val="tx1"/>
          </a:solidFill>
          <a:latin typeface="+mn-lt"/>
          <a:ea typeface="+mn-ea"/>
          <a:cs typeface="+mn-cs"/>
        </a:defRPr>
      </a:lvl9pPr>
    </p:bodyStyle>
    <p:otherStyle>
      <a:defPPr>
        <a:defRPr lang="en-US"/>
      </a:defPPr>
      <a:lvl1pPr marL="0" algn="l" defTabSz="1425550" rtl="0" eaLnBrk="1" latinLnBrk="0" hangingPunct="1">
        <a:defRPr kumimoji="1" sz="2806" kern="1200">
          <a:solidFill>
            <a:schemeClr val="tx1"/>
          </a:solidFill>
          <a:latin typeface="+mn-lt"/>
          <a:ea typeface="+mn-ea"/>
          <a:cs typeface="+mn-cs"/>
        </a:defRPr>
      </a:lvl1pPr>
      <a:lvl2pPr marL="712775" algn="l" defTabSz="1425550" rtl="0" eaLnBrk="1" latinLnBrk="0" hangingPunct="1">
        <a:defRPr kumimoji="1" sz="2806" kern="1200">
          <a:solidFill>
            <a:schemeClr val="tx1"/>
          </a:solidFill>
          <a:latin typeface="+mn-lt"/>
          <a:ea typeface="+mn-ea"/>
          <a:cs typeface="+mn-cs"/>
        </a:defRPr>
      </a:lvl2pPr>
      <a:lvl3pPr marL="1425550" algn="l" defTabSz="1425550" rtl="0" eaLnBrk="1" latinLnBrk="0" hangingPunct="1">
        <a:defRPr kumimoji="1" sz="2806" kern="1200">
          <a:solidFill>
            <a:schemeClr val="tx1"/>
          </a:solidFill>
          <a:latin typeface="+mn-lt"/>
          <a:ea typeface="+mn-ea"/>
          <a:cs typeface="+mn-cs"/>
        </a:defRPr>
      </a:lvl3pPr>
      <a:lvl4pPr marL="2138324" algn="l" defTabSz="1425550" rtl="0" eaLnBrk="1" latinLnBrk="0" hangingPunct="1">
        <a:defRPr kumimoji="1" sz="2806" kern="1200">
          <a:solidFill>
            <a:schemeClr val="tx1"/>
          </a:solidFill>
          <a:latin typeface="+mn-lt"/>
          <a:ea typeface="+mn-ea"/>
          <a:cs typeface="+mn-cs"/>
        </a:defRPr>
      </a:lvl4pPr>
      <a:lvl5pPr marL="2851099" algn="l" defTabSz="1425550" rtl="0" eaLnBrk="1" latinLnBrk="0" hangingPunct="1">
        <a:defRPr kumimoji="1" sz="2806" kern="1200">
          <a:solidFill>
            <a:schemeClr val="tx1"/>
          </a:solidFill>
          <a:latin typeface="+mn-lt"/>
          <a:ea typeface="+mn-ea"/>
          <a:cs typeface="+mn-cs"/>
        </a:defRPr>
      </a:lvl5pPr>
      <a:lvl6pPr marL="3563874" algn="l" defTabSz="1425550" rtl="0" eaLnBrk="1" latinLnBrk="0" hangingPunct="1">
        <a:defRPr kumimoji="1" sz="2806" kern="1200">
          <a:solidFill>
            <a:schemeClr val="tx1"/>
          </a:solidFill>
          <a:latin typeface="+mn-lt"/>
          <a:ea typeface="+mn-ea"/>
          <a:cs typeface="+mn-cs"/>
        </a:defRPr>
      </a:lvl6pPr>
      <a:lvl7pPr marL="4276649" algn="l" defTabSz="1425550" rtl="0" eaLnBrk="1" latinLnBrk="0" hangingPunct="1">
        <a:defRPr kumimoji="1" sz="2806" kern="1200">
          <a:solidFill>
            <a:schemeClr val="tx1"/>
          </a:solidFill>
          <a:latin typeface="+mn-lt"/>
          <a:ea typeface="+mn-ea"/>
          <a:cs typeface="+mn-cs"/>
        </a:defRPr>
      </a:lvl7pPr>
      <a:lvl8pPr marL="4989424" algn="l" defTabSz="1425550" rtl="0" eaLnBrk="1" latinLnBrk="0" hangingPunct="1">
        <a:defRPr kumimoji="1" sz="2806" kern="1200">
          <a:solidFill>
            <a:schemeClr val="tx1"/>
          </a:solidFill>
          <a:latin typeface="+mn-lt"/>
          <a:ea typeface="+mn-ea"/>
          <a:cs typeface="+mn-cs"/>
        </a:defRPr>
      </a:lvl8pPr>
      <a:lvl9pPr marL="5702198" algn="l" defTabSz="1425550" rtl="0" eaLnBrk="1" latinLnBrk="0" hangingPunct="1">
        <a:defRPr kumimoji="1"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31.jp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jp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1.jpg"/><Relationship Id="rId5" Type="http://schemas.openxmlformats.org/officeDocument/2006/relationships/image" Target="../media/image35.jpeg"/><Relationship Id="rId10" Type="http://schemas.openxmlformats.org/officeDocument/2006/relationships/image" Target="../media/image40.jpg"/><Relationship Id="rId4" Type="http://schemas.openxmlformats.org/officeDocument/2006/relationships/image" Target="../media/image34.jpeg"/><Relationship Id="rId9" Type="http://schemas.openxmlformats.org/officeDocument/2006/relationships/image" Target="../media/image39.jpeg"/></Relationships>
</file>

<file path=ppt/slides/_rels/slide6.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19032" y="-25724"/>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第１章　計画策定の経緯と目的・第２章　日本庭園を取り巻く環境・第３章　日本庭園の成立ちと経緯</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EA33EB93-D03D-65EA-998F-11CB2E88ADC7}"/>
              </a:ext>
            </a:extLst>
          </p:cNvPr>
          <p:cNvSpPr txBox="1"/>
          <p:nvPr/>
        </p:nvSpPr>
        <p:spPr>
          <a:xfrm>
            <a:off x="70660" y="5737703"/>
            <a:ext cx="7468963" cy="4697560"/>
          </a:xfrm>
          <a:prstGeom prst="rect">
            <a:avLst/>
          </a:prstGeom>
          <a:solidFill>
            <a:schemeClr val="accent4">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第２章　万博日本庭園を取り巻く環境</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２－１．万博日本庭園の位置　</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公共交通機関の主要交通施設が配置される国土幹線軸に立地</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し、アクセス</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性の高い立地。大阪大学の吹田キャンパスなど高度な研究機能が集積。</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２－２．自然的環境</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latin typeface="ＭＳ ゴシック" panose="020B0609070205080204" pitchFamily="49" charset="-128"/>
                <a:ea typeface="ＭＳ ゴシック" panose="020B0609070205080204" pitchFamily="49" charset="-128"/>
                <a:cs typeface="Calibri-Bold"/>
              </a:rPr>
              <a:t>（１）地形・地質</a:t>
            </a: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（２）気象（３）植生</a:t>
            </a: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zh-TW"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a:t>
            </a: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３</a:t>
            </a:r>
            <a:r>
              <a:rPr kumimoji="0" lang="zh-TW"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a:t>
            </a: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社会</a:t>
            </a:r>
            <a:r>
              <a:rPr kumimoji="0" lang="zh-TW"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的環境</a:t>
            </a:r>
            <a:endParaRPr kumimoji="0" lang="en-US" altLang="zh-TW"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latin typeface="ＭＳ ゴシック" panose="020B0609070205080204" pitchFamily="49" charset="-128"/>
                <a:ea typeface="ＭＳ ゴシック" panose="020B0609070205080204" pitchFamily="49" charset="-128"/>
                <a:cs typeface="Calibri-Bold"/>
              </a:rPr>
              <a:t>（１）主な交通網（２）都市計画法に基づく用途地域：市街化区域（３）景観法に基づく「吹田市まちづくり計画</a:t>
            </a:r>
            <a:r>
              <a:rPr lang="ja-JP" altLang="en-US" sz="1200" b="1" kern="100" dirty="0">
                <a:latin typeface="ＭＳ ゴシック" panose="020B0609070205080204" pitchFamily="49" charset="-128"/>
                <a:ea typeface="ＭＳ ゴシック" panose="020B0609070205080204" pitchFamily="49" charset="-128"/>
                <a:cs typeface="Calibri-Bold"/>
              </a:rPr>
              <a:t>」「茨木市景観計画」</a:t>
            </a:r>
            <a:endParaRPr lang="en-US" altLang="ja-JP" sz="1200" b="1" kern="100" dirty="0">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400" b="1" kern="100" dirty="0">
                <a:latin typeface="ＭＳ ゴシック" panose="020B0609070205080204" pitchFamily="49" charset="-128"/>
                <a:ea typeface="ＭＳ ゴシック" panose="020B0609070205080204" pitchFamily="49" charset="-128"/>
                <a:cs typeface="Calibri-Bold"/>
              </a:rPr>
              <a:t>２－４．万博日本庭園周辺の歴史的</a:t>
            </a:r>
            <a:r>
              <a:rPr lang="ja-JP" altLang="en-US" sz="1400" b="1" kern="100" dirty="0">
                <a:solidFill>
                  <a:prstClr val="black"/>
                </a:solidFill>
                <a:latin typeface="ＭＳ ゴシック" panose="020B0609070205080204" pitchFamily="49" charset="-128"/>
                <a:ea typeface="ＭＳ ゴシック" panose="020B0609070205080204" pitchFamily="49" charset="-128"/>
                <a:cs typeface="Calibri-Bold"/>
              </a:rPr>
              <a:t>環境</a:t>
            </a:r>
            <a:endParaRPr lang="en-US" altLang="ja-JP" sz="14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latin typeface="ＭＳ ゴシック" panose="020B0609070205080204" pitchFamily="49" charset="-128"/>
                <a:ea typeface="ＭＳ ゴシック" panose="020B0609070205080204" pitchFamily="49" charset="-128"/>
                <a:cs typeface="Calibri-Bold"/>
              </a:rPr>
              <a:t>（１）千里丘陵の成り立ち</a:t>
            </a: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latin typeface="ＭＳ ゴシック" panose="020B0609070205080204" pitchFamily="49" charset="-128"/>
                <a:ea typeface="ＭＳ ゴシック" panose="020B0609070205080204" pitchFamily="49" charset="-128"/>
                <a:cs typeface="Calibri-Bold"/>
              </a:rPr>
              <a:t>（２）千里ニュータウンの開発</a:t>
            </a: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latin typeface="ＭＳ ゴシック" panose="020B0609070205080204" pitchFamily="49" charset="-128"/>
                <a:ea typeface="ＭＳ ゴシック" panose="020B0609070205080204" pitchFamily="49" charset="-128"/>
                <a:cs typeface="Calibri-Bold"/>
              </a:rPr>
              <a:t>（３）万国博覧会の開催</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：昭和</a:t>
            </a:r>
            <a:r>
              <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rPr>
              <a:t>45</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年（</a:t>
            </a:r>
            <a:r>
              <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rPr>
              <a:t>1970</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年）「人類の進歩と調和」をテーマに</a:t>
            </a:r>
            <a:r>
              <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rPr>
              <a:t>77</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カ国が参加。</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　　　　　　　　　　　　入場者数約</a:t>
            </a:r>
            <a:r>
              <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rPr>
              <a:t>6,421</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万人。</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latin typeface="ＭＳ ゴシック" panose="020B0609070205080204" pitchFamily="49" charset="-128"/>
                <a:ea typeface="ＭＳ ゴシック" panose="020B0609070205080204" pitchFamily="49" charset="-128"/>
                <a:cs typeface="Calibri-Bold"/>
              </a:rPr>
              <a:t>（４）博覧会以後</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Calibri-Bold"/>
              </a:rPr>
              <a:t>：会場跡地は緑に包まれた文化公園として整備。</a:t>
            </a: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7" name="テキスト ボックス 13">
            <a:extLst>
              <a:ext uri="{FF2B5EF4-FFF2-40B4-BE49-F238E27FC236}">
                <a16:creationId xmlns:a16="http://schemas.microsoft.com/office/drawing/2014/main" id="{F172D8B7-EEEA-AC3E-9F72-B7FD6E40BE07}"/>
              </a:ext>
            </a:extLst>
          </p:cNvPr>
          <p:cNvSpPr txBox="1"/>
          <p:nvPr/>
        </p:nvSpPr>
        <p:spPr>
          <a:xfrm>
            <a:off x="70660" y="544970"/>
            <a:ext cx="7468963" cy="5130655"/>
          </a:xfrm>
          <a:prstGeom prst="rect">
            <a:avLst/>
          </a:prstGeom>
          <a:solidFill>
            <a:schemeClr val="accent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第１章　計画策定の経緯と目的</a:t>
            </a:r>
            <a:endParaRPr kumimoji="0" lang="ja-JP" altLang="ja-JP" sz="1800" b="1" i="0" u="none" strike="noStrike" kern="100" cap="none" spc="0" normalizeH="0" baseline="0" noProof="0" dirty="0">
              <a:ln w="22225">
                <a:solidFill>
                  <a:srgbClr val="ED7D31"/>
                </a:solidFill>
                <a:prstDash val="solid"/>
              </a:ln>
              <a:solidFill>
                <a:srgbClr val="ED7D31">
                  <a:lumMod val="50000"/>
                </a:srgbClr>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１－１</a:t>
            </a:r>
            <a:r>
              <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en-US"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計画策定の経緯・目的</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万博日本庭園の本質的な価値を明確にするとともに、保存管理や活用、整備の方向性を定め、次世代に確実に継承することを目的とした計画。</a:t>
            </a:r>
            <a:endParaRPr kumimoji="0" lang="en-US" altLang="ja-JP"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１－２</a:t>
            </a:r>
            <a:r>
              <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en-US"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計画期間</a:t>
            </a: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kern="100" dirty="0">
                <a:latin typeface="ＭＳ ゴシック" panose="020B0609070205080204" pitchFamily="49" charset="-128"/>
                <a:ea typeface="ＭＳ ゴシック" panose="020B0609070205080204" pitchFamily="49" charset="-128"/>
                <a:cs typeface="HG明朝B" panose="02020809000000000000" pitchFamily="17" charset="-128"/>
              </a:rPr>
              <a:t>令和７年（</a:t>
            </a:r>
            <a:r>
              <a:rPr lang="en-US" altLang="ja-JP" sz="1200" kern="100" dirty="0">
                <a:latin typeface="ＭＳ ゴシック" panose="020B0609070205080204" pitchFamily="49" charset="-128"/>
                <a:ea typeface="ＭＳ ゴシック" panose="020B0609070205080204" pitchFamily="49" charset="-128"/>
                <a:cs typeface="HG明朝B" panose="02020809000000000000" pitchFamily="17" charset="-128"/>
              </a:rPr>
              <a:t>2025</a:t>
            </a:r>
            <a:r>
              <a:rPr lang="ja-JP" altLang="en-US" sz="1200" kern="100" dirty="0">
                <a:latin typeface="ＭＳ ゴシック" panose="020B0609070205080204" pitchFamily="49" charset="-128"/>
                <a:ea typeface="ＭＳ ゴシック" panose="020B0609070205080204" pitchFamily="49" charset="-128"/>
                <a:cs typeface="HG明朝B" panose="02020809000000000000" pitchFamily="17" charset="-128"/>
              </a:rPr>
              <a:t>）４月１日から</a:t>
            </a:r>
            <a:endParaRPr lang="en-US" altLang="ja-JP" sz="1200" kern="100" dirty="0">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kern="100" dirty="0">
                <a:latin typeface="ＭＳ ゴシック" panose="020B0609070205080204" pitchFamily="49" charset="-128"/>
                <a:ea typeface="ＭＳ ゴシック" panose="020B0609070205080204" pitchFamily="49" charset="-128"/>
                <a:cs typeface="HG明朝B" panose="02020809000000000000" pitchFamily="17" charset="-128"/>
              </a:rPr>
              <a:t>　令和</a:t>
            </a:r>
            <a:r>
              <a:rPr lang="en-US" altLang="ja-JP" sz="1200" kern="100" dirty="0">
                <a:latin typeface="ＭＳ ゴシック" panose="020B0609070205080204" pitchFamily="49" charset="-128"/>
                <a:ea typeface="ＭＳ ゴシック" panose="020B0609070205080204" pitchFamily="49" charset="-128"/>
                <a:cs typeface="HG明朝B" panose="02020809000000000000" pitchFamily="17" charset="-128"/>
              </a:rPr>
              <a:t>17</a:t>
            </a:r>
            <a:r>
              <a:rPr lang="ja-JP" altLang="en-US" sz="1200" kern="100" dirty="0">
                <a:latin typeface="ＭＳ ゴシック" panose="020B0609070205080204" pitchFamily="49" charset="-128"/>
                <a:ea typeface="ＭＳ ゴシック" panose="020B0609070205080204" pitchFamily="49" charset="-128"/>
                <a:cs typeface="HG明朝B" panose="02020809000000000000" pitchFamily="17" charset="-128"/>
              </a:rPr>
              <a:t>年（</a:t>
            </a:r>
            <a:r>
              <a:rPr lang="en-US" altLang="ja-JP" sz="1200" kern="100" dirty="0">
                <a:latin typeface="ＭＳ ゴシック" panose="020B0609070205080204" pitchFamily="49" charset="-128"/>
                <a:ea typeface="ＭＳ ゴシック" panose="020B0609070205080204" pitchFamily="49" charset="-128"/>
                <a:cs typeface="HG明朝B" panose="02020809000000000000" pitchFamily="17" charset="-128"/>
              </a:rPr>
              <a:t>2035</a:t>
            </a:r>
            <a:r>
              <a:rPr lang="ja-JP" altLang="en-US" sz="1200" kern="100" dirty="0">
                <a:latin typeface="ＭＳ ゴシック" panose="020B0609070205080204" pitchFamily="49" charset="-128"/>
                <a:ea typeface="ＭＳ ゴシック" panose="020B0609070205080204" pitchFamily="49" charset="-128"/>
                <a:cs typeface="HG明朝B" panose="02020809000000000000" pitchFamily="17" charset="-128"/>
              </a:rPr>
              <a:t>）３月</a:t>
            </a:r>
            <a:r>
              <a:rPr lang="en-US" altLang="ja-JP" sz="1200" kern="100" dirty="0">
                <a:latin typeface="ＭＳ ゴシック" panose="020B0609070205080204" pitchFamily="49" charset="-128"/>
                <a:ea typeface="ＭＳ ゴシック" panose="020B0609070205080204" pitchFamily="49" charset="-128"/>
                <a:cs typeface="HG明朝B" panose="02020809000000000000" pitchFamily="17" charset="-128"/>
              </a:rPr>
              <a:t>31</a:t>
            </a:r>
            <a:r>
              <a:rPr lang="ja-JP" altLang="en-US" sz="1200" kern="100" dirty="0">
                <a:latin typeface="ＭＳ ゴシック" panose="020B0609070205080204" pitchFamily="49" charset="-128"/>
                <a:ea typeface="ＭＳ ゴシック" panose="020B0609070205080204" pitchFamily="49" charset="-128"/>
                <a:cs typeface="HG明朝B" panose="02020809000000000000" pitchFamily="17" charset="-128"/>
              </a:rPr>
              <a:t>日までの</a:t>
            </a:r>
            <a:r>
              <a:rPr lang="en-US" altLang="ja-JP" sz="1200" kern="100" dirty="0">
                <a:latin typeface="ＭＳ ゴシック" panose="020B0609070205080204" pitchFamily="49" charset="-128"/>
                <a:ea typeface="ＭＳ ゴシック" panose="020B0609070205080204" pitchFamily="49" charset="-128"/>
                <a:cs typeface="HG明朝B" panose="02020809000000000000" pitchFamily="17" charset="-128"/>
              </a:rPr>
              <a:t>10</a:t>
            </a:r>
            <a:r>
              <a:rPr lang="ja-JP" altLang="en-US" sz="1200" kern="100" dirty="0">
                <a:latin typeface="ＭＳ ゴシック" panose="020B0609070205080204" pitchFamily="49" charset="-128"/>
                <a:ea typeface="ＭＳ ゴシック" panose="020B0609070205080204" pitchFamily="49" charset="-128"/>
                <a:cs typeface="HG明朝B" panose="02020809000000000000" pitchFamily="17" charset="-128"/>
              </a:rPr>
              <a:t>年間</a:t>
            </a:r>
            <a:endParaRPr lang="en-US" altLang="ja-JP" sz="1200" kern="100" dirty="0">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400" b="1" kern="100" dirty="0">
                <a:latin typeface="ＭＳ ゴシック" panose="020B0609070205080204" pitchFamily="49" charset="-128"/>
                <a:ea typeface="ＭＳ ゴシック" panose="020B0609070205080204" pitchFamily="49" charset="-128"/>
                <a:cs typeface="HG明朝B" panose="02020809000000000000" pitchFamily="17" charset="-128"/>
              </a:rPr>
              <a:t>１－３</a:t>
            </a:r>
            <a:r>
              <a:rPr lang="en-US" altLang="ja-JP" sz="1400" b="1" kern="100" dirty="0">
                <a:latin typeface="ＭＳ ゴシック" panose="020B0609070205080204" pitchFamily="49" charset="-128"/>
                <a:ea typeface="ＭＳ ゴシック" panose="020B0609070205080204" pitchFamily="49" charset="-128"/>
                <a:cs typeface="HG明朝B" panose="02020809000000000000" pitchFamily="17" charset="-128"/>
              </a:rPr>
              <a:t>.</a:t>
            </a:r>
            <a:r>
              <a:rPr lang="ja-JP" altLang="en-US" sz="1400" b="1" kern="100" dirty="0">
                <a:latin typeface="ＭＳ ゴシック" panose="020B0609070205080204" pitchFamily="49" charset="-128"/>
                <a:ea typeface="ＭＳ ゴシック" panose="020B0609070205080204" pitchFamily="49" charset="-128"/>
                <a:cs typeface="HG明朝B" panose="02020809000000000000" pitchFamily="17" charset="-128"/>
              </a:rPr>
              <a:t>計画策定の対象</a:t>
            </a:r>
            <a:endParaRPr lang="en-US" altLang="ja-JP" sz="1400" b="1" kern="100" dirty="0">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b="1" kern="100" dirty="0">
                <a:latin typeface="ＭＳ ゴシック" panose="020B0609070205080204" pitchFamily="49" charset="-128"/>
                <a:ea typeface="ＭＳ ゴシック" panose="020B0609070205080204" pitchFamily="49" charset="-128"/>
                <a:cs typeface="HG明朝B" panose="02020809000000000000" pitchFamily="17" charset="-128"/>
              </a:rPr>
              <a:t>（１）名　称</a:t>
            </a:r>
            <a:r>
              <a:rPr lang="ja-JP" altLang="en-US" sz="1200" kern="100" dirty="0">
                <a:latin typeface="ＭＳ ゴシック" panose="020B0609070205080204" pitchFamily="49" charset="-128"/>
                <a:ea typeface="ＭＳ ゴシック" panose="020B0609070205080204" pitchFamily="49" charset="-128"/>
                <a:cs typeface="HG明朝B" panose="02020809000000000000" pitchFamily="17" charset="-128"/>
              </a:rPr>
              <a:t>：日本万国博覧会記念公園日本庭園</a:t>
            </a:r>
            <a:endParaRPr lang="en-US" altLang="ja-JP" sz="1200" kern="100" dirty="0">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（２）所在地</a:t>
            </a: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：大阪府吹田市千里万博公園</a:t>
            </a:r>
            <a:endPar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（３）土地所有者</a:t>
            </a: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：国有地</a:t>
            </a:r>
            <a:endPar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defTabSz="457200" rtl="0" eaLnBrk="1" fontAlgn="auto" latinLnBrk="0" hangingPunct="1">
              <a:lnSpc>
                <a:spcPct val="100000"/>
              </a:lnSpc>
              <a:spcBef>
                <a:spcPts val="0"/>
              </a:spcBef>
              <a:spcAft>
                <a:spcPts val="0"/>
              </a:spcAft>
              <a:buClrTx/>
              <a:buSzTx/>
              <a:buFontTx/>
              <a:buNone/>
              <a:tabLst/>
              <a:defRPr/>
            </a:pP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管理者</a:t>
            </a: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：大阪府</a:t>
            </a:r>
            <a:endPar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（４）区域・面積</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：日本庭園の区域　</a:t>
            </a:r>
            <a:r>
              <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rPr>
              <a:t>251,793.8m2 </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400" b="1" kern="100" dirty="0">
                <a:latin typeface="ＭＳ ゴシック" panose="020B0609070205080204" pitchFamily="49" charset="-128"/>
                <a:ea typeface="ＭＳ ゴシック" panose="020B0609070205080204" pitchFamily="49" charset="-128"/>
                <a:cs typeface="Times New Roman" panose="02020603050405020304" pitchFamily="18" charset="0"/>
              </a:rPr>
              <a:t>１－４．上位計画及び関連計画における位置づけ</a:t>
            </a:r>
            <a:endParaRPr lang="en-US" altLang="ja-JP" sz="14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■上位計画</a:t>
            </a:r>
            <a:endPar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（１）日本万国博覧会記念公園の活性化に向けた将来ビジョン</a:t>
            </a:r>
            <a:r>
              <a:rPr kumimoji="0" lang="en-US" altLang="ja-JP"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2040</a:t>
            </a: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（令和４年</a:t>
            </a:r>
            <a:r>
              <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11</a:t>
            </a: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月）</a:t>
            </a:r>
            <a:endPar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■関連計画</a:t>
            </a:r>
            <a:endPar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（２）日本万国博覧会記念公園日本庭園改修基本計画</a:t>
            </a:r>
            <a:r>
              <a:rPr kumimoji="0" lang="zh-TW"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（平成</a:t>
            </a:r>
            <a:r>
              <a:rPr kumimoji="0" lang="en-US" altLang="zh-TW"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28</a:t>
            </a:r>
            <a:r>
              <a:rPr kumimoji="0" lang="zh-TW"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年３月策定）</a:t>
            </a:r>
            <a:endParaRPr kumimoji="0" lang="en-US" altLang="zh-TW"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本計画の「整備の方向性と具体的取組」に関連</a:t>
            </a:r>
            <a:endParaRPr kumimoji="0" lang="en-US" altLang="zh-TW"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zh-TW"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（３）日本万国博覧会記念公園日本庭園景観整備</a:t>
            </a: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方針</a:t>
            </a:r>
            <a:r>
              <a:rPr kumimoji="0" lang="zh-TW"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en-US" altLang="zh-TW"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20</a:t>
            </a:r>
            <a:r>
              <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24</a:t>
            </a:r>
            <a:r>
              <a:rPr kumimoji="0" lang="en-US" altLang="zh-TW"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28</a:t>
            </a:r>
            <a:r>
              <a:rPr kumimoji="0" lang="zh-TW"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令和５</a:t>
            </a:r>
            <a:r>
              <a:rPr kumimoji="0" lang="zh-TW"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年</a:t>
            </a:r>
            <a:r>
              <a:rPr lang="en-US" altLang="zh-TW" sz="1200" kern="100" dirty="0">
                <a:latin typeface="ＭＳ ゴシック" panose="020B0609070205080204" pitchFamily="49" charset="-128"/>
                <a:ea typeface="ＭＳ ゴシック" panose="020B0609070205080204" pitchFamily="49" charset="-128"/>
                <a:cs typeface="Times New Roman" panose="02020603050405020304" pitchFamily="18" charset="0"/>
              </a:rPr>
              <a:t>11</a:t>
            </a:r>
            <a:r>
              <a:rPr kumimoji="0" lang="zh-TW"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月）</a:t>
            </a:r>
            <a:endParaRPr kumimoji="0" lang="en-US" altLang="zh-TW"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本計画の「保存管理の方向性と具体的取組」に関連</a:t>
            </a:r>
            <a:endParaRPr kumimoji="0" lang="en-US" altLang="ja-JP"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（４）日本庭園施設改修計画</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（令和５年３月）</a:t>
            </a:r>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本計画の「整備の方向性と具体的取組」に関連</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97703" y="1043526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１</a:t>
            </a: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16" name="図 15" descr="ダイアグラム, 設計図&#10;&#10;自動的に生成された説明">
            <a:extLst>
              <a:ext uri="{FF2B5EF4-FFF2-40B4-BE49-F238E27FC236}">
                <a16:creationId xmlns:a16="http://schemas.microsoft.com/office/drawing/2014/main" id="{B31339E5-7B32-E75D-444A-9EC485F71EC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449" t="11460" r="6064" b="11600"/>
          <a:stretch/>
        </p:blipFill>
        <p:spPr bwMode="auto">
          <a:xfrm>
            <a:off x="4334685" y="1260512"/>
            <a:ext cx="3061804" cy="1904222"/>
          </a:xfrm>
          <a:prstGeom prst="rect">
            <a:avLst/>
          </a:prstGeom>
          <a:noFill/>
          <a:ln>
            <a:noFill/>
          </a:ln>
          <a:extLst>
            <a:ext uri="{53640926-AAD7-44D8-BBD7-CCE9431645EC}">
              <a14:shadowObscured xmlns:a14="http://schemas.microsoft.com/office/drawing/2010/main"/>
            </a:ext>
          </a:extLst>
        </p:spPr>
      </p:pic>
      <p:sp>
        <p:nvSpPr>
          <p:cNvPr id="8" name="テキスト ボックス 7">
            <a:extLst>
              <a:ext uri="{FF2B5EF4-FFF2-40B4-BE49-F238E27FC236}">
                <a16:creationId xmlns:a16="http://schemas.microsoft.com/office/drawing/2014/main" id="{5E514A06-D355-CDA8-6622-5F7E76A27497}"/>
              </a:ext>
            </a:extLst>
          </p:cNvPr>
          <p:cNvSpPr txBox="1"/>
          <p:nvPr/>
        </p:nvSpPr>
        <p:spPr>
          <a:xfrm flipH="1">
            <a:off x="349520" y="3740720"/>
            <a:ext cx="7087787" cy="446276"/>
          </a:xfrm>
          <a:prstGeom prst="rect">
            <a:avLst/>
          </a:prstGeom>
          <a:solidFill>
            <a:schemeClr val="accent2">
              <a:lumMod val="40000"/>
              <a:lumOff val="60000"/>
            </a:schemeClr>
          </a:solidFill>
        </p:spPr>
        <p:txBody>
          <a:bodyPr wrap="square" rtlCol="0">
            <a:spAutoFit/>
          </a:bodyPr>
          <a:lstStyle/>
          <a:p>
            <a:r>
              <a:rPr kumimoji="1" lang="ja-JP" altLang="en-US" sz="1100" b="1" dirty="0">
                <a:latin typeface="ＭＳ ゴシック" panose="020B0609070205080204" pitchFamily="49" charset="-128"/>
                <a:ea typeface="ＭＳ ゴシック" panose="020B0609070205080204" pitchFamily="49" charset="-128"/>
              </a:rPr>
              <a:t>基本方針２  　 </a:t>
            </a:r>
            <a:r>
              <a:rPr kumimoji="1" lang="en-US" altLang="ja-JP" sz="1100" b="1" dirty="0">
                <a:latin typeface="ＭＳ ゴシック" panose="020B0609070205080204" pitchFamily="49" charset="-128"/>
                <a:ea typeface="ＭＳ ゴシック" panose="020B0609070205080204" pitchFamily="49" charset="-128"/>
              </a:rPr>
              <a:t>【</a:t>
            </a:r>
            <a:r>
              <a:rPr kumimoji="1" lang="ja-JP" altLang="en-US" sz="1100" b="1" dirty="0">
                <a:latin typeface="ＭＳ ゴシック" panose="020B0609070205080204" pitchFamily="49" charset="-128"/>
                <a:ea typeface="ＭＳ ゴシック" panose="020B0609070205080204" pitchFamily="49" charset="-128"/>
              </a:rPr>
              <a:t>レガシーの活用と万博の森づくりの文化活動等を通じ、未来を創造する力を育む公園</a:t>
            </a:r>
            <a:r>
              <a:rPr kumimoji="1" lang="en-US" altLang="ja-JP" sz="1100" b="1" dirty="0">
                <a:latin typeface="ＭＳ ゴシック" panose="020B0609070205080204" pitchFamily="49" charset="-128"/>
                <a:ea typeface="ＭＳ ゴシック" panose="020B0609070205080204" pitchFamily="49" charset="-128"/>
              </a:rPr>
              <a:t>】</a:t>
            </a:r>
          </a:p>
          <a:p>
            <a:r>
              <a:rPr kumimoji="1" lang="ja-JP" altLang="en-US" sz="1200" b="1" dirty="0">
                <a:latin typeface="ＭＳ ゴシック" panose="020B0609070205080204" pitchFamily="49" charset="-128"/>
                <a:ea typeface="ＭＳ ゴシック" panose="020B0609070205080204" pitchFamily="49" charset="-128"/>
              </a:rPr>
              <a:t>取組みの方向性</a:t>
            </a:r>
            <a:r>
              <a:rPr kumimoji="1" lang="en-US" altLang="ja-JP" sz="1200" b="1" dirty="0">
                <a:latin typeface="ＭＳ ゴシック" panose="020B0609070205080204" pitchFamily="49" charset="-128"/>
                <a:ea typeface="ＭＳ ゴシック" panose="020B0609070205080204" pitchFamily="49" charset="-128"/>
              </a:rPr>
              <a:t>【</a:t>
            </a:r>
            <a:r>
              <a:rPr kumimoji="1" lang="ja-JP" altLang="en-US" sz="1200" b="1" dirty="0">
                <a:latin typeface="ＭＳ ゴシック" panose="020B0609070205080204" pitchFamily="49" charset="-128"/>
                <a:ea typeface="ＭＳ ゴシック" panose="020B0609070205080204" pitchFamily="49" charset="-128"/>
              </a:rPr>
              <a:t>万博日本庭園の登録記念物登録、将来的には名勝指定を目指す</a:t>
            </a:r>
            <a:r>
              <a:rPr kumimoji="1" lang="en-US" altLang="ja-JP" sz="1200" b="1" dirty="0">
                <a:latin typeface="ＭＳ ゴシック" panose="020B0609070205080204" pitchFamily="49" charset="-128"/>
                <a:ea typeface="ＭＳ ゴシック" panose="020B0609070205080204" pitchFamily="49" charset="-128"/>
              </a:rPr>
              <a:t>】</a:t>
            </a:r>
            <a:endParaRPr kumimoji="1" lang="ja-JP" altLang="en-US" sz="1200" b="1" dirty="0">
              <a:latin typeface="ＭＳ ゴシック" panose="020B0609070205080204" pitchFamily="49" charset="-128"/>
              <a:ea typeface="ＭＳ ゴシック" panose="020B0609070205080204" pitchFamily="49" charset="-128"/>
            </a:endParaRPr>
          </a:p>
        </p:txBody>
      </p:sp>
      <p:grpSp>
        <p:nvGrpSpPr>
          <p:cNvPr id="11" name="グループ化 10">
            <a:extLst>
              <a:ext uri="{FF2B5EF4-FFF2-40B4-BE49-F238E27FC236}">
                <a16:creationId xmlns:a16="http://schemas.microsoft.com/office/drawing/2014/main" id="{80414546-4D05-7F0B-4F31-BA0104791F8A}"/>
              </a:ext>
            </a:extLst>
          </p:cNvPr>
          <p:cNvGrpSpPr>
            <a:grpSpLocks noChangeAspect="1"/>
          </p:cNvGrpSpPr>
          <p:nvPr/>
        </p:nvGrpSpPr>
        <p:grpSpPr>
          <a:xfrm>
            <a:off x="2554666" y="8793898"/>
            <a:ext cx="1883911" cy="1385850"/>
            <a:chOff x="-178857" y="-43718"/>
            <a:chExt cx="2892156" cy="2127540"/>
          </a:xfrm>
        </p:grpSpPr>
        <p:pic>
          <p:nvPicPr>
            <p:cNvPr id="12" name="図 11" descr="大阪万博式典風景と太陽の塔">
              <a:extLst>
                <a:ext uri="{FF2B5EF4-FFF2-40B4-BE49-F238E27FC236}">
                  <a16:creationId xmlns:a16="http://schemas.microsoft.com/office/drawing/2014/main" id="{88D7AAB4-5FF7-74A8-3AB2-9DABF6B7BD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857" y="-43718"/>
              <a:ext cx="2892156" cy="1894533"/>
            </a:xfrm>
            <a:prstGeom prst="rect">
              <a:avLst/>
            </a:prstGeom>
            <a:noFill/>
            <a:ln>
              <a:noFill/>
            </a:ln>
          </p:spPr>
        </p:pic>
        <p:sp>
          <p:nvSpPr>
            <p:cNvPr id="13" name="テキスト ボックス 10">
              <a:extLst>
                <a:ext uri="{FF2B5EF4-FFF2-40B4-BE49-F238E27FC236}">
                  <a16:creationId xmlns:a16="http://schemas.microsoft.com/office/drawing/2014/main" id="{3E3BD62A-2C81-4D10-AC6A-88EA68EBDE27}"/>
                </a:ext>
              </a:extLst>
            </p:cNvPr>
            <p:cNvSpPr txBox="1"/>
            <p:nvPr/>
          </p:nvSpPr>
          <p:spPr>
            <a:xfrm>
              <a:off x="-121866" y="1788547"/>
              <a:ext cx="2736383" cy="295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000" kern="100" dirty="0">
                  <a:effectLst/>
                  <a:latin typeface="Century" panose="02040604050505020304" pitchFamily="18" charset="0"/>
                  <a:ea typeface="BIZ UDPゴシック" panose="020B0400000000000000" pitchFamily="50" charset="-128"/>
                  <a:cs typeface="Times New Roman" panose="02020603050405020304" pitchFamily="18" charset="0"/>
                </a:rPr>
                <a:t>日本万国博覧会開会式</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3" name="グループ化 2">
            <a:extLst>
              <a:ext uri="{FF2B5EF4-FFF2-40B4-BE49-F238E27FC236}">
                <a16:creationId xmlns:a16="http://schemas.microsoft.com/office/drawing/2014/main" id="{D7A29E9A-1C0C-8DCF-666A-E6F9C750537C}"/>
              </a:ext>
            </a:extLst>
          </p:cNvPr>
          <p:cNvGrpSpPr>
            <a:grpSpLocks noChangeAspect="1"/>
          </p:cNvGrpSpPr>
          <p:nvPr/>
        </p:nvGrpSpPr>
        <p:grpSpPr>
          <a:xfrm>
            <a:off x="274329" y="8793899"/>
            <a:ext cx="2197287" cy="1414326"/>
            <a:chOff x="11350167" y="5252533"/>
            <a:chExt cx="3521500" cy="2266683"/>
          </a:xfrm>
        </p:grpSpPr>
        <p:pic>
          <p:nvPicPr>
            <p:cNvPr id="14" name="図 13">
              <a:extLst>
                <a:ext uri="{FF2B5EF4-FFF2-40B4-BE49-F238E27FC236}">
                  <a16:creationId xmlns:a16="http://schemas.microsoft.com/office/drawing/2014/main" id="{EB6C556B-8D37-5A4C-ED58-787935F9FCB2}"/>
                </a:ext>
              </a:extLst>
            </p:cNvPr>
            <p:cNvPicPr>
              <a:picLocks noChangeAspect="1"/>
            </p:cNvPicPr>
            <p:nvPr/>
          </p:nvPicPr>
          <p:blipFill rotWithShape="1">
            <a:blip r:embed="rId4">
              <a:extLst>
                <a:ext uri="{28A0092B-C50C-407E-A947-70E740481C1C}">
                  <a14:useLocalDpi xmlns:a14="http://schemas.microsoft.com/office/drawing/2010/main" val="0"/>
                </a:ext>
              </a:extLst>
            </a:blip>
            <a:srcRect b="20753"/>
            <a:stretch/>
          </p:blipFill>
          <p:spPr bwMode="auto">
            <a:xfrm>
              <a:off x="11636109" y="5252533"/>
              <a:ext cx="2967102" cy="1902822"/>
            </a:xfrm>
            <a:prstGeom prst="rect">
              <a:avLst/>
            </a:prstGeom>
            <a:noFill/>
            <a:ln>
              <a:noFill/>
            </a:ln>
            <a:extLst>
              <a:ext uri="{53640926-AAD7-44D8-BBD7-CCE9431645EC}">
                <a14:shadowObscured xmlns:a14="http://schemas.microsoft.com/office/drawing/2010/main"/>
              </a:ext>
            </a:extLst>
          </p:spPr>
        </p:pic>
        <p:sp>
          <p:nvSpPr>
            <p:cNvPr id="19" name="テキスト ボックス 10">
              <a:extLst>
                <a:ext uri="{FF2B5EF4-FFF2-40B4-BE49-F238E27FC236}">
                  <a16:creationId xmlns:a16="http://schemas.microsoft.com/office/drawing/2014/main" id="{189F7A57-7E57-BABE-B234-8DDAB5A356CA}"/>
                </a:ext>
              </a:extLst>
            </p:cNvPr>
            <p:cNvSpPr txBox="1"/>
            <p:nvPr/>
          </p:nvSpPr>
          <p:spPr>
            <a:xfrm>
              <a:off x="11350167" y="7107680"/>
              <a:ext cx="3521500" cy="4115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altLang="ja-JP" sz="1000" kern="100" dirty="0">
                  <a:effectLst/>
                  <a:latin typeface="Century" panose="02040604050505020304" pitchFamily="18" charset="0"/>
                  <a:ea typeface="BIZ UDPゴシック" panose="020B0400000000000000" pitchFamily="50" charset="-128"/>
                  <a:cs typeface="Times New Roman" panose="02020603050405020304" pitchFamily="18" charset="0"/>
                </a:rPr>
                <a:t>1962</a:t>
              </a:r>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年頃の佐竹台（右）、高野台（左）</a:t>
              </a:r>
            </a:p>
            <a:p>
              <a:pPr algn="ctr"/>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出典：大阪府企業局</a:t>
              </a:r>
            </a:p>
          </p:txBody>
        </p:sp>
      </p:grpSp>
      <p:grpSp>
        <p:nvGrpSpPr>
          <p:cNvPr id="9" name="グループ化 8">
            <a:extLst>
              <a:ext uri="{FF2B5EF4-FFF2-40B4-BE49-F238E27FC236}">
                <a16:creationId xmlns:a16="http://schemas.microsoft.com/office/drawing/2014/main" id="{E710255E-C22E-1C52-1EFF-C1A099A0F1E0}"/>
              </a:ext>
            </a:extLst>
          </p:cNvPr>
          <p:cNvGrpSpPr/>
          <p:nvPr/>
        </p:nvGrpSpPr>
        <p:grpSpPr>
          <a:xfrm>
            <a:off x="4763862" y="8787017"/>
            <a:ext cx="2292152" cy="1488900"/>
            <a:chOff x="4756067" y="8749949"/>
            <a:chExt cx="2292152" cy="1488900"/>
          </a:xfrm>
        </p:grpSpPr>
        <p:pic>
          <p:nvPicPr>
            <p:cNvPr id="20" name="図 19">
              <a:extLst>
                <a:ext uri="{FF2B5EF4-FFF2-40B4-BE49-F238E27FC236}">
                  <a16:creationId xmlns:a16="http://schemas.microsoft.com/office/drawing/2014/main" id="{CAFCBA06-95B4-318C-0BD5-9A3C168AC67D}"/>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774220" y="8749949"/>
              <a:ext cx="2273999" cy="1269327"/>
            </a:xfrm>
            <a:prstGeom prst="rect">
              <a:avLst/>
            </a:prstGeom>
            <a:noFill/>
            <a:ln>
              <a:noFill/>
            </a:ln>
          </p:spPr>
        </p:pic>
        <p:sp>
          <p:nvSpPr>
            <p:cNvPr id="4" name="テキスト ボックス 10">
              <a:extLst>
                <a:ext uri="{FF2B5EF4-FFF2-40B4-BE49-F238E27FC236}">
                  <a16:creationId xmlns:a16="http://schemas.microsoft.com/office/drawing/2014/main" id="{7A40B7BC-7F97-72C4-168A-64ADBEA43CF7}"/>
                </a:ext>
              </a:extLst>
            </p:cNvPr>
            <p:cNvSpPr txBox="1"/>
            <p:nvPr/>
          </p:nvSpPr>
          <p:spPr>
            <a:xfrm>
              <a:off x="4756067" y="10027971"/>
              <a:ext cx="2269925" cy="21087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000" kern="100" dirty="0">
                  <a:effectLst/>
                  <a:latin typeface="Century" panose="02040604050505020304" pitchFamily="18" charset="0"/>
                  <a:ea typeface="BIZ UDPゴシック" panose="020B0400000000000000" pitchFamily="50" charset="-128"/>
                  <a:cs typeface="Times New Roman" panose="02020603050405020304" pitchFamily="18" charset="0"/>
                </a:rPr>
                <a:t>万博公園の現状</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21" name="テキスト ボックス 13">
            <a:extLst>
              <a:ext uri="{FF2B5EF4-FFF2-40B4-BE49-F238E27FC236}">
                <a16:creationId xmlns:a16="http://schemas.microsoft.com/office/drawing/2014/main" id="{4E6491BC-E0FD-4B8E-A7AF-CE6618C250F4}"/>
              </a:ext>
            </a:extLst>
          </p:cNvPr>
          <p:cNvSpPr txBox="1"/>
          <p:nvPr/>
        </p:nvSpPr>
        <p:spPr>
          <a:xfrm>
            <a:off x="7603723" y="509781"/>
            <a:ext cx="7422669" cy="9897027"/>
          </a:xfrm>
          <a:prstGeom prst="rect">
            <a:avLst/>
          </a:prstGeom>
          <a:solidFill>
            <a:schemeClr val="tx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第３章　日本庭園の成り立ちと経緯</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３－１</a:t>
            </a:r>
            <a:r>
              <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万博日本庭園の計画・設計の経緯と基本的な考え方</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（１）万博日本庭園の計画・設計の経緯</a:t>
            </a: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・建設省（現　国土交通省）が（社）日本公園緑地協会に基本設計を委託。</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同協会内に</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田治六郎を主任設計者とするグループが設計担当</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２）万博日本庭園の計画・設計の基本的な考え方</a:t>
            </a: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設計における基本的な考え方</a:t>
            </a:r>
            <a:endParaRPr kumimoji="0" lang="en-US" altLang="ja-JP"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自然の地形を利用した水の流れに「人類の進歩」と「時の流れ」</a:t>
            </a:r>
            <a:r>
              <a:rPr lang="ja-JP" altLang="en-US" sz="1100" b="1" kern="100" noProof="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象徴</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させ「人類の進歩と調和」を表現</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上流から下流に向けて、</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上代、中世、近世、現代の４つの時代区分</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の庭園様式の適用。</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・多くの博覧会入場者に憩いの場を提供するため、日本庭園としては画期的な広さの庭園。</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多くの利用者が利用することを想定して通常より広幅員の園路を設置。</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各区域における設計の考え方（基本設計書の記載要旨）</a:t>
            </a:r>
            <a:endParaRPr lang="en-US" altLang="ja-JP" sz="11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西端区</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深山の景観を造成、上代を偲ばせる意匠。</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迎賓館の周辺にモミ、イヌマキ等常緑針葉樹を密植。</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迎賓館東南側の石造り擁壁は、古代の石垣の雰囲気を出すことが意図。</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・泉と滝は日本庭園全体の流れの水源で庭園の源流という意味を表現。</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山谷区</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：全山をクロマツ疎林でツツジ類を密植。</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山南の谷は竹を密植して興趣ある竹の庭。</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２つの谷の水の合流点は洲浜で石庭の景観を創造。</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山麓区</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：休憩所が地区の主建築。</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休憩所の北に約</a:t>
            </a:r>
            <a:r>
              <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12,000㎡</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の池を設け、背景に標高</a:t>
            </a:r>
            <a:r>
              <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60</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ｍの芝山</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（池の水面より約</a:t>
            </a:r>
            <a:r>
              <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25</a:t>
            </a: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ｍ）を築き近世風の庭園。</a:t>
            </a: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東端区</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：新たな創作を表現。観魚池、蓮池、菖蒲田等を設け、</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noProof="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水生及び水辺植物を主とした施設整備。</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観魚池の畔には休憩所を設置。山麓の休憩所で地区を俯瞰、</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遠く園外の北摂連山を遠望。周辺はクヌギ疎林。</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傾斜には、段々畑に</a:t>
            </a: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かたどった</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花壇を設け、球根、宿根草等を植栽。</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３－２</a:t>
            </a:r>
            <a:r>
              <a:rPr kumimoji="0"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整備と改修の経緯</a:t>
            </a:r>
            <a:endParaRPr kumimoji="0"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（１）万博日本庭園の整備の経緯</a:t>
            </a:r>
            <a:endParaRPr kumimoji="0" lang="en-US" altLang="ja-JP" sz="12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5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（２）万博日本庭園の主な改修等の経緯</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①茶室</a:t>
            </a: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改修工事後の公開：昭和</a:t>
            </a:r>
            <a:r>
              <a:rPr kumimoji="0" lang="en-US" altLang="ja-JP"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47</a:t>
            </a: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en-US" altLang="ja-JP"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48</a:t>
            </a: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年度（</a:t>
            </a:r>
            <a:r>
              <a:rPr kumimoji="0" lang="en-US" altLang="ja-JP"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1972</a:t>
            </a: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en-US" altLang="ja-JP"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73</a:t>
            </a: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千里庵から望む石庭、松林等の整備。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②迎賓館の利活用：平成</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12</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2000</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）６月３日、結婚式場へのリニューアル。</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③洲浜周辺の藤棚の設置：昭和</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62</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年度（</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1987</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）に中世にふさわしい造りの新たな藤棚を設置。</a:t>
            </a: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④鯉池背景林に藤棚：</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平成</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17</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18</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年度（</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2005</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2006</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）、花の見所の付加のため、鯉池背景林の園路沿いに藤棚を</a:t>
            </a: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設置。</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⑤つつじ</a:t>
            </a:r>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ヶ</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丘休憩所</a:t>
            </a: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の</a:t>
            </a:r>
            <a:r>
              <a:rPr lang="ja-JP" altLang="en-US" sz="1100" kern="100" dirty="0">
                <a:latin typeface="ＭＳ ゴシック" panose="020B0609070205080204" pitchFamily="49" charset="-128"/>
                <a:ea typeface="ＭＳ ゴシック" panose="020B0609070205080204" pitchFamily="49" charset="-128"/>
                <a:cs typeface="HG明朝B" panose="02020809000000000000" pitchFamily="17" charset="-128"/>
              </a:rPr>
              <a:t>設置</a:t>
            </a: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：平成４年度（</a:t>
            </a:r>
            <a:r>
              <a:rPr kumimoji="0" lang="en-US" altLang="ja-JP"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1992</a:t>
            </a:r>
            <a:r>
              <a:rPr kumimoji="0" lang="ja-JP" altLang="en-US" sz="11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⑥千里庵バリアフリー化：平成</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25</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年度（</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2013</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）にバリアフリー化工事。</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⑦八景解説板の設置：平成</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29</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年度（</a:t>
            </a:r>
            <a:r>
              <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2017</a:t>
            </a: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）に、新たに選定された「八景」に関する解説板を設置。</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1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nvGrpSpPr>
          <p:cNvPr id="22" name="グループ化 21">
            <a:extLst>
              <a:ext uri="{FF2B5EF4-FFF2-40B4-BE49-F238E27FC236}">
                <a16:creationId xmlns:a16="http://schemas.microsoft.com/office/drawing/2014/main" id="{6A752262-0738-49DE-9D64-7763BA7D376D}"/>
              </a:ext>
            </a:extLst>
          </p:cNvPr>
          <p:cNvGrpSpPr/>
          <p:nvPr/>
        </p:nvGrpSpPr>
        <p:grpSpPr>
          <a:xfrm>
            <a:off x="12378699" y="2941073"/>
            <a:ext cx="2786421" cy="1271936"/>
            <a:chOff x="4714459" y="3279723"/>
            <a:chExt cx="2589392" cy="1174756"/>
          </a:xfrm>
        </p:grpSpPr>
        <p:pic>
          <p:nvPicPr>
            <p:cNvPr id="23" name="図 22" descr="線画 が含まれている画像&#10;&#10;自動的に生成された説明">
              <a:extLst>
                <a:ext uri="{FF2B5EF4-FFF2-40B4-BE49-F238E27FC236}">
                  <a16:creationId xmlns:a16="http://schemas.microsoft.com/office/drawing/2014/main" id="{6723F421-FAD8-40D7-8BE9-38DAE44A0106}"/>
                </a:ext>
              </a:extLst>
            </p:cNvPr>
            <p:cNvPicPr preferRelativeResize="0">
              <a:picLocks noChangeAspect="1"/>
            </p:cNvPicPr>
            <p:nvPr/>
          </p:nvPicPr>
          <p:blipFill rotWithShape="1">
            <a:blip r:embed="rId6" cstate="hqprint">
              <a:extLst>
                <a:ext uri="{28A0092B-C50C-407E-A947-70E740481C1C}">
                  <a14:useLocalDpi xmlns:a14="http://schemas.microsoft.com/office/drawing/2010/main" val="0"/>
                </a:ext>
              </a:extLst>
            </a:blip>
            <a:srcRect b="12377"/>
            <a:stretch/>
          </p:blipFill>
          <p:spPr bwMode="auto">
            <a:xfrm>
              <a:off x="4735016" y="3316068"/>
              <a:ext cx="2368177" cy="1138411"/>
            </a:xfrm>
            <a:prstGeom prst="rect">
              <a:avLst/>
            </a:prstGeom>
            <a:noFill/>
            <a:ln w="12700">
              <a:solidFill>
                <a:schemeClr val="tx1"/>
              </a:solidFill>
            </a:ln>
            <a:extLst>
              <a:ext uri="{53640926-AAD7-44D8-BBD7-CCE9431645EC}">
                <a14:shadowObscured xmlns:a14="http://schemas.microsoft.com/office/drawing/2010/main"/>
              </a:ext>
            </a:extLst>
          </p:spPr>
        </p:pic>
        <p:sp>
          <p:nvSpPr>
            <p:cNvPr id="24" name="テキスト ボックス 23">
              <a:extLst>
                <a:ext uri="{FF2B5EF4-FFF2-40B4-BE49-F238E27FC236}">
                  <a16:creationId xmlns:a16="http://schemas.microsoft.com/office/drawing/2014/main" id="{97203E0B-096F-497F-B0ED-F283C924D98C}"/>
                </a:ext>
              </a:extLst>
            </p:cNvPr>
            <p:cNvSpPr txBox="1"/>
            <p:nvPr/>
          </p:nvSpPr>
          <p:spPr>
            <a:xfrm>
              <a:off x="4714459" y="3279723"/>
              <a:ext cx="2589392" cy="234516"/>
            </a:xfrm>
            <a:prstGeom prst="rect">
              <a:avLst/>
            </a:prstGeom>
            <a:noFill/>
          </p:spPr>
          <p:txBody>
            <a:bodyPr wrap="square" rtlCol="0">
              <a:spAutoFit/>
            </a:bodyPr>
            <a:lstStyle/>
            <a:p>
              <a:r>
                <a:rPr kumimoji="1" lang="ja-JP" altLang="en-US" sz="1050" dirty="0">
                  <a:latin typeface="BIZ UDPゴシック" panose="020B0400000000000000" pitchFamily="50" charset="-128"/>
                  <a:ea typeface="BIZ UDPゴシック" panose="020B0400000000000000" pitchFamily="50" charset="-128"/>
                </a:rPr>
                <a:t>西端区：迎賓館南側広場の図・泉の図</a:t>
              </a:r>
            </a:p>
          </p:txBody>
        </p:sp>
      </p:grpSp>
      <p:grpSp>
        <p:nvGrpSpPr>
          <p:cNvPr id="25" name="グループ化 24">
            <a:extLst>
              <a:ext uri="{FF2B5EF4-FFF2-40B4-BE49-F238E27FC236}">
                <a16:creationId xmlns:a16="http://schemas.microsoft.com/office/drawing/2014/main" id="{57E5D58E-0686-4C12-864E-CA43D52EC061}"/>
              </a:ext>
            </a:extLst>
          </p:cNvPr>
          <p:cNvGrpSpPr>
            <a:grpSpLocks noChangeAspect="1"/>
          </p:cNvGrpSpPr>
          <p:nvPr/>
        </p:nvGrpSpPr>
        <p:grpSpPr>
          <a:xfrm>
            <a:off x="12402349" y="4310746"/>
            <a:ext cx="2564077" cy="1037588"/>
            <a:chOff x="5036541" y="5767454"/>
            <a:chExt cx="2908669" cy="1250077"/>
          </a:xfrm>
        </p:grpSpPr>
        <p:pic>
          <p:nvPicPr>
            <p:cNvPr id="26" name="図 25" descr="地図と文字の白黒写真&#10;&#10;低い精度で自動的に生成された説明">
              <a:extLst>
                <a:ext uri="{FF2B5EF4-FFF2-40B4-BE49-F238E27FC236}">
                  <a16:creationId xmlns:a16="http://schemas.microsoft.com/office/drawing/2014/main" id="{25A4BF49-5A9D-4FA4-8A5F-C07685E38F4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5036541" y="5767454"/>
              <a:ext cx="2908669" cy="1250077"/>
            </a:xfrm>
            <a:prstGeom prst="rect">
              <a:avLst/>
            </a:prstGeom>
          </p:spPr>
        </p:pic>
        <p:sp>
          <p:nvSpPr>
            <p:cNvPr id="27" name="テキスト ボックス 26">
              <a:extLst>
                <a:ext uri="{FF2B5EF4-FFF2-40B4-BE49-F238E27FC236}">
                  <a16:creationId xmlns:a16="http://schemas.microsoft.com/office/drawing/2014/main" id="{D95CECBF-83EA-4707-920A-26643632E004}"/>
                </a:ext>
              </a:extLst>
            </p:cNvPr>
            <p:cNvSpPr txBox="1"/>
            <p:nvPr/>
          </p:nvSpPr>
          <p:spPr>
            <a:xfrm>
              <a:off x="5142280" y="5815477"/>
              <a:ext cx="1348595" cy="305916"/>
            </a:xfrm>
            <a:prstGeom prst="rect">
              <a:avLst/>
            </a:prstGeom>
            <a:noFill/>
          </p:spPr>
          <p:txBody>
            <a:bodyPr wrap="square">
              <a:spAutoFit/>
            </a:bodyPr>
            <a:lstStyle/>
            <a:p>
              <a:r>
                <a:rPr lang="ja-JP" altLang="en-US" sz="1050" dirty="0">
                  <a:solidFill>
                    <a:srgbClr val="000000"/>
                  </a:solidFill>
                  <a:ea typeface="BIZ UDPゴシック" panose="020B0400000000000000" pitchFamily="50" charset="-128"/>
                  <a:cs typeface="Times New Roman" panose="02020603050405020304" pitchFamily="18" charset="0"/>
                </a:rPr>
                <a:t>東端区：蓮池</a:t>
              </a:r>
              <a:r>
                <a:rPr lang="ja-JP" altLang="ja-JP" sz="1050" dirty="0">
                  <a:solidFill>
                    <a:srgbClr val="000000"/>
                  </a:solidFill>
                  <a:effectLst/>
                  <a:ea typeface="BIZ UDPゴシック" panose="020B0400000000000000" pitchFamily="50" charset="-128"/>
                  <a:cs typeface="Times New Roman" panose="02020603050405020304" pitchFamily="18" charset="0"/>
                </a:rPr>
                <a:t>の図</a:t>
              </a:r>
              <a:endParaRPr lang="ja-JP" altLang="en-US" sz="1050" dirty="0"/>
            </a:p>
          </p:txBody>
        </p:sp>
      </p:grpSp>
      <p:grpSp>
        <p:nvGrpSpPr>
          <p:cNvPr id="36" name="グループ化 35">
            <a:extLst>
              <a:ext uri="{FF2B5EF4-FFF2-40B4-BE49-F238E27FC236}">
                <a16:creationId xmlns:a16="http://schemas.microsoft.com/office/drawing/2014/main" id="{0F2FAA6B-9945-470F-8818-55E22343837A}"/>
              </a:ext>
            </a:extLst>
          </p:cNvPr>
          <p:cNvGrpSpPr>
            <a:grpSpLocks noChangeAspect="1"/>
          </p:cNvGrpSpPr>
          <p:nvPr/>
        </p:nvGrpSpPr>
        <p:grpSpPr>
          <a:xfrm>
            <a:off x="7949146" y="8882966"/>
            <a:ext cx="1789440" cy="1489523"/>
            <a:chOff x="7733536" y="6630017"/>
            <a:chExt cx="1945044" cy="1619047"/>
          </a:xfrm>
        </p:grpSpPr>
        <p:pic>
          <p:nvPicPr>
            <p:cNvPr id="37" name="図 36" descr="緑の木々&#10;&#10;中程度の精度で自動的に生成された説明">
              <a:extLst>
                <a:ext uri="{FF2B5EF4-FFF2-40B4-BE49-F238E27FC236}">
                  <a16:creationId xmlns:a16="http://schemas.microsoft.com/office/drawing/2014/main" id="{7764D9B0-E891-4A24-A430-96FF20AE00D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733536" y="6630017"/>
              <a:ext cx="1945044" cy="1380240"/>
            </a:xfrm>
            <a:prstGeom prst="rect">
              <a:avLst/>
            </a:prstGeom>
          </p:spPr>
        </p:pic>
        <p:sp>
          <p:nvSpPr>
            <p:cNvPr id="38" name="テキスト ボックス 37">
              <a:extLst>
                <a:ext uri="{FF2B5EF4-FFF2-40B4-BE49-F238E27FC236}">
                  <a16:creationId xmlns:a16="http://schemas.microsoft.com/office/drawing/2014/main" id="{78A81F9C-689C-4FA6-907C-66888926D28C}"/>
                </a:ext>
              </a:extLst>
            </p:cNvPr>
            <p:cNvSpPr txBox="1"/>
            <p:nvPr/>
          </p:nvSpPr>
          <p:spPr>
            <a:xfrm>
              <a:off x="7788057" y="7995148"/>
              <a:ext cx="1808548" cy="253916"/>
            </a:xfrm>
            <a:prstGeom prst="rect">
              <a:avLst/>
            </a:prstGeom>
            <a:noFill/>
          </p:spPr>
          <p:txBody>
            <a:bodyPr wrap="square">
              <a:spAutoFit/>
            </a:bodyPr>
            <a:lstStyle/>
            <a:p>
              <a:pPr algn="ctr"/>
              <a:r>
                <a:rPr lang="ja-JP" altLang="en-US" sz="1050" b="1" kern="100" dirty="0">
                  <a:effectLst/>
                  <a:latin typeface="Century" panose="02040604050505020304" pitchFamily="18" charset="0"/>
                  <a:ea typeface="BIZ UDPゴシック" panose="020B0400000000000000" pitchFamily="50" charset="-128"/>
                  <a:cs typeface="Times New Roman" panose="02020603050405020304" pitchFamily="18" charset="0"/>
                </a:rPr>
                <a:t>③洲浜周辺の藤棚設置</a:t>
              </a:r>
              <a:endParaRPr lang="ja-JP" altLang="ja-JP" sz="105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40" name="グループ化 39">
            <a:extLst>
              <a:ext uri="{FF2B5EF4-FFF2-40B4-BE49-F238E27FC236}">
                <a16:creationId xmlns:a16="http://schemas.microsoft.com/office/drawing/2014/main" id="{36C3D7D2-00F2-4A3A-BE35-59B924AD4E45}"/>
              </a:ext>
            </a:extLst>
          </p:cNvPr>
          <p:cNvGrpSpPr>
            <a:grpSpLocks noChangeAspect="1"/>
          </p:cNvGrpSpPr>
          <p:nvPr/>
        </p:nvGrpSpPr>
        <p:grpSpPr>
          <a:xfrm>
            <a:off x="12535845" y="8887118"/>
            <a:ext cx="1983668" cy="1546550"/>
            <a:chOff x="11607723" y="8590287"/>
            <a:chExt cx="2350689" cy="2078271"/>
          </a:xfrm>
        </p:grpSpPr>
        <p:pic>
          <p:nvPicPr>
            <p:cNvPr id="41" name="図 40" descr="草の上に置かれたベンチ&#10;&#10;低い精度で自動的に生成された説明">
              <a:extLst>
                <a:ext uri="{FF2B5EF4-FFF2-40B4-BE49-F238E27FC236}">
                  <a16:creationId xmlns:a16="http://schemas.microsoft.com/office/drawing/2014/main" id="{D292B636-F92F-428A-843A-AE0FB0417A1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607723" y="8590287"/>
              <a:ext cx="2350689" cy="1763017"/>
            </a:xfrm>
            <a:prstGeom prst="rect">
              <a:avLst/>
            </a:prstGeom>
          </p:spPr>
        </p:pic>
        <p:sp>
          <p:nvSpPr>
            <p:cNvPr id="42" name="テキスト ボックス 41">
              <a:extLst>
                <a:ext uri="{FF2B5EF4-FFF2-40B4-BE49-F238E27FC236}">
                  <a16:creationId xmlns:a16="http://schemas.microsoft.com/office/drawing/2014/main" id="{B3CE45A0-1AE2-48C2-83DA-E0FF51E555B8}"/>
                </a:ext>
              </a:extLst>
            </p:cNvPr>
            <p:cNvSpPr txBox="1"/>
            <p:nvPr/>
          </p:nvSpPr>
          <p:spPr>
            <a:xfrm>
              <a:off x="11795706" y="10327343"/>
              <a:ext cx="1897045" cy="341215"/>
            </a:xfrm>
            <a:prstGeom prst="rect">
              <a:avLst/>
            </a:prstGeom>
            <a:noFill/>
          </p:spPr>
          <p:txBody>
            <a:bodyPr wrap="square">
              <a:spAutoFit/>
            </a:bodyPr>
            <a:lstStyle/>
            <a:p>
              <a:pPr algn="ctr"/>
              <a:r>
                <a:rPr lang="ja-JP" altLang="en-US" sz="1000" b="1" kern="100" dirty="0">
                  <a:effectLst/>
                  <a:latin typeface="Century" panose="02040604050505020304" pitchFamily="18" charset="0"/>
                  <a:ea typeface="BIZ UDPゴシック" panose="020B0400000000000000" pitchFamily="50" charset="-128"/>
                  <a:cs typeface="Times New Roman" panose="02020603050405020304" pitchFamily="18" charset="0"/>
                </a:rPr>
                <a:t>⑦八景解説板の設置</a:t>
              </a:r>
              <a:endParaRPr lang="ja-JP" altLang="ja-JP" sz="1000" b="1"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15" name="グループ化 14">
            <a:extLst>
              <a:ext uri="{FF2B5EF4-FFF2-40B4-BE49-F238E27FC236}">
                <a16:creationId xmlns:a16="http://schemas.microsoft.com/office/drawing/2014/main" id="{F19DF566-FC74-F505-12F8-2B995B46537F}"/>
              </a:ext>
            </a:extLst>
          </p:cNvPr>
          <p:cNvGrpSpPr/>
          <p:nvPr/>
        </p:nvGrpSpPr>
        <p:grpSpPr>
          <a:xfrm>
            <a:off x="10346417" y="8882966"/>
            <a:ext cx="1748266" cy="1621111"/>
            <a:chOff x="10378868" y="8716771"/>
            <a:chExt cx="1748266" cy="1621111"/>
          </a:xfrm>
        </p:grpSpPr>
        <p:pic>
          <p:nvPicPr>
            <p:cNvPr id="33" name="図 32" descr="建物の前の道&#10;&#10;低い精度で自動的に生成された説明">
              <a:extLst>
                <a:ext uri="{FF2B5EF4-FFF2-40B4-BE49-F238E27FC236}">
                  <a16:creationId xmlns:a16="http://schemas.microsoft.com/office/drawing/2014/main" id="{13A1F6A6-D092-471E-AA6E-D3212318EBE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78868" y="8716771"/>
              <a:ext cx="1748266" cy="1311200"/>
            </a:xfrm>
            <a:prstGeom prst="rect">
              <a:avLst/>
            </a:prstGeom>
          </p:spPr>
        </p:pic>
        <p:sp>
          <p:nvSpPr>
            <p:cNvPr id="43" name="テキスト ボックス 603">
              <a:extLst>
                <a:ext uri="{FF2B5EF4-FFF2-40B4-BE49-F238E27FC236}">
                  <a16:creationId xmlns:a16="http://schemas.microsoft.com/office/drawing/2014/main" id="{1A05AB3F-34A6-45C7-9D62-61025686A7FF}"/>
                </a:ext>
              </a:extLst>
            </p:cNvPr>
            <p:cNvSpPr txBox="1"/>
            <p:nvPr/>
          </p:nvSpPr>
          <p:spPr>
            <a:xfrm>
              <a:off x="10396582" y="9989768"/>
              <a:ext cx="1704802" cy="34811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000" b="1" kern="100" dirty="0">
                  <a:latin typeface="游明朝" panose="02020400000000000000" pitchFamily="18" charset="-128"/>
                  <a:ea typeface="BIZ UDPゴシック" panose="020B0400000000000000" pitchFamily="50" charset="-128"/>
                  <a:cs typeface="Times New Roman" panose="02020603050405020304" pitchFamily="18" charset="0"/>
                </a:rPr>
                <a:t>⑤つつじヶ丘休憩所の設置</a:t>
              </a:r>
              <a:endParaRPr lang="ja-JP" sz="10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5" name="正方形/長方形 4"/>
          <p:cNvSpPr/>
          <p:nvPr/>
        </p:nvSpPr>
        <p:spPr>
          <a:xfrm>
            <a:off x="13280572" y="24888"/>
            <a:ext cx="1773378" cy="3533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資料４</a:t>
            </a:r>
          </a:p>
        </p:txBody>
      </p:sp>
      <p:graphicFrame>
        <p:nvGraphicFramePr>
          <p:cNvPr id="30" name="表 29">
            <a:extLst>
              <a:ext uri="{FF2B5EF4-FFF2-40B4-BE49-F238E27FC236}">
                <a16:creationId xmlns:a16="http://schemas.microsoft.com/office/drawing/2014/main" id="{42D073B6-2256-43B4-987D-68B72D80170C}"/>
              </a:ext>
            </a:extLst>
          </p:cNvPr>
          <p:cNvGraphicFramePr>
            <a:graphicFrameLocks noGrp="1"/>
          </p:cNvGraphicFramePr>
          <p:nvPr>
            <p:extLst>
              <p:ext uri="{D42A27DB-BD31-4B8C-83A1-F6EECF244321}">
                <p14:modId xmlns:p14="http://schemas.microsoft.com/office/powerpoint/2010/main" val="915817774"/>
              </p:ext>
            </p:extLst>
          </p:nvPr>
        </p:nvGraphicFramePr>
        <p:xfrm>
          <a:off x="8717056" y="5766273"/>
          <a:ext cx="5578275" cy="1455749"/>
        </p:xfrm>
        <a:graphic>
          <a:graphicData uri="http://schemas.openxmlformats.org/drawingml/2006/table">
            <a:tbl>
              <a:tblPr firstRow="1" firstCol="1" bandRow="1"/>
              <a:tblGrid>
                <a:gridCol w="517595">
                  <a:extLst>
                    <a:ext uri="{9D8B030D-6E8A-4147-A177-3AD203B41FA5}">
                      <a16:colId xmlns:a16="http://schemas.microsoft.com/office/drawing/2014/main" val="360728153"/>
                    </a:ext>
                  </a:extLst>
                </a:gridCol>
                <a:gridCol w="680787">
                  <a:extLst>
                    <a:ext uri="{9D8B030D-6E8A-4147-A177-3AD203B41FA5}">
                      <a16:colId xmlns:a16="http://schemas.microsoft.com/office/drawing/2014/main" val="3556784546"/>
                    </a:ext>
                  </a:extLst>
                </a:gridCol>
                <a:gridCol w="993102">
                  <a:extLst>
                    <a:ext uri="{9D8B030D-6E8A-4147-A177-3AD203B41FA5}">
                      <a16:colId xmlns:a16="http://schemas.microsoft.com/office/drawing/2014/main" val="1859579195"/>
                    </a:ext>
                  </a:extLst>
                </a:gridCol>
                <a:gridCol w="3386791">
                  <a:extLst>
                    <a:ext uri="{9D8B030D-6E8A-4147-A177-3AD203B41FA5}">
                      <a16:colId xmlns:a16="http://schemas.microsoft.com/office/drawing/2014/main" val="619978290"/>
                    </a:ext>
                  </a:extLst>
                </a:gridCol>
              </a:tblGrid>
              <a:tr h="167820">
                <a:tc>
                  <a:txBody>
                    <a:bodyPr/>
                    <a:lstStyle/>
                    <a:p>
                      <a:pPr algn="ctr">
                        <a:lnSpc>
                          <a:spcPts val="1600"/>
                        </a:lnSpc>
                      </a:pPr>
                      <a:r>
                        <a:rPr lang="ja-JP" sz="900" kern="100">
                          <a:effectLst/>
                          <a:latin typeface="游明朝" panose="02020400000000000000" pitchFamily="18" charset="-128"/>
                          <a:ea typeface="ＭＳ ゴシック" panose="020B0609070205080204" pitchFamily="49" charset="-128"/>
                          <a:cs typeface="Times New Roman" panose="02020603050405020304" pitchFamily="18" charset="0"/>
                        </a:rPr>
                        <a:t>西暦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900" kern="100">
                          <a:effectLst/>
                          <a:latin typeface="游明朝" panose="02020400000000000000" pitchFamily="18" charset="-128"/>
                          <a:ea typeface="ＭＳ ゴシック" panose="020B0609070205080204" pitchFamily="49" charset="-128"/>
                          <a:cs typeface="Times New Roman" panose="02020603050405020304" pitchFamily="18" charset="0"/>
                        </a:rPr>
                        <a:t>和暦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900" kern="100">
                          <a:effectLst/>
                          <a:latin typeface="游明朝" panose="02020400000000000000" pitchFamily="18" charset="-128"/>
                          <a:ea typeface="ＭＳ ゴシック" panose="020B0609070205080204" pitchFamily="49" charset="-128"/>
                          <a:cs typeface="Times New Roman" panose="02020603050405020304" pitchFamily="18" charset="0"/>
                        </a:rPr>
                        <a:t>月</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ja-JP" sz="900" kern="100" dirty="0">
                          <a:effectLst/>
                          <a:latin typeface="游明朝" panose="02020400000000000000" pitchFamily="18" charset="-128"/>
                          <a:ea typeface="ＭＳ ゴシック" panose="020B0609070205080204" pitchFamily="49" charset="-128"/>
                          <a:cs typeface="Times New Roman" panose="02020603050405020304" pitchFamily="18" charset="0"/>
                        </a:rPr>
                        <a:t>事項</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1808950"/>
                  </a:ext>
                </a:extLst>
              </a:tr>
              <a:tr h="167820">
                <a:tc>
                  <a:txBody>
                    <a:bodyPr/>
                    <a:lstStyle/>
                    <a:p>
                      <a:pPr algn="just">
                        <a:lnSpc>
                          <a:spcPts val="1600"/>
                        </a:lnSpc>
                      </a:pPr>
                      <a:r>
                        <a:rPr lang="en-US" sz="900" kern="100">
                          <a:effectLst/>
                          <a:latin typeface="ＭＳ ゴシック" panose="020B0609070205080204" pitchFamily="49" charset="-128"/>
                          <a:ea typeface="游明朝" panose="02020400000000000000" pitchFamily="18" charset="-128"/>
                          <a:cs typeface="Times New Roman" panose="02020603050405020304" pitchFamily="18" charset="0"/>
                        </a:rPr>
                        <a:t>1964</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昭和</a:t>
                      </a:r>
                      <a:r>
                        <a:rPr 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39</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en-US" sz="900" kern="100" dirty="0">
                          <a:effectLst/>
                          <a:latin typeface="ＭＳ ゴシック" panose="020B0609070205080204" pitchFamily="49" charset="-128"/>
                          <a:ea typeface="游明朝" panose="02020400000000000000" pitchFamily="18" charset="-128"/>
                          <a:cs typeface="Times New Roman" panose="02020603050405020304" pitchFamily="18" charset="0"/>
                        </a:rPr>
                        <a:t>11</a:t>
                      </a:r>
                      <a:r>
                        <a:rPr lang="ja-JP" sz="900" kern="100" dirty="0">
                          <a:effectLst/>
                          <a:latin typeface="游明朝" panose="02020400000000000000" pitchFamily="18" charset="-128"/>
                          <a:ea typeface="ＭＳ ゴシック" panose="020B0609070205080204" pitchFamily="49" charset="-128"/>
                          <a:cs typeface="Times New Roman" panose="02020603050405020304" pitchFamily="18" charset="0"/>
                        </a:rPr>
                        <a:t>月</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900" kern="100">
                          <a:effectLst/>
                          <a:latin typeface="游明朝" panose="02020400000000000000" pitchFamily="18" charset="-128"/>
                          <a:ea typeface="ＭＳ ゴシック" panose="020B0609070205080204" pitchFamily="49" charset="-128"/>
                          <a:cs typeface="Times New Roman" panose="02020603050405020304" pitchFamily="18" charset="0"/>
                        </a:rPr>
                        <a:t>万国博覧会、日本開催決定</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194085"/>
                  </a:ext>
                </a:extLst>
              </a:tr>
              <a:tr h="167820">
                <a:tc>
                  <a:txBody>
                    <a:bodyPr/>
                    <a:lstStyle/>
                    <a:p>
                      <a:pPr algn="just">
                        <a:lnSpc>
                          <a:spcPts val="1600"/>
                        </a:lnSpc>
                      </a:pPr>
                      <a:r>
                        <a:rPr lang="en-US" sz="900" kern="100">
                          <a:effectLst/>
                          <a:latin typeface="ＭＳ ゴシック" panose="020B0609070205080204" pitchFamily="49" charset="-128"/>
                          <a:ea typeface="游明朝" panose="02020400000000000000" pitchFamily="18" charset="-128"/>
                          <a:cs typeface="Times New Roman" panose="02020603050405020304" pitchFamily="18" charset="0"/>
                        </a:rPr>
                        <a:t>1967</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昭和</a:t>
                      </a:r>
                      <a:r>
                        <a:rPr 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42</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en-US" sz="900" kern="100" dirty="0">
                          <a:effectLst/>
                          <a:latin typeface="ＭＳ ゴシック" panose="020B0609070205080204" pitchFamily="49" charset="-128"/>
                          <a:ea typeface="游明朝" panose="02020400000000000000" pitchFamily="18" charset="-128"/>
                          <a:cs typeface="Times New Roman" panose="02020603050405020304" pitchFamily="18" charset="0"/>
                        </a:rPr>
                        <a:t>8</a:t>
                      </a:r>
                      <a:r>
                        <a:rPr lang="ja-JP" sz="900" kern="100" dirty="0">
                          <a:effectLst/>
                          <a:latin typeface="游明朝" panose="02020400000000000000" pitchFamily="18" charset="-128"/>
                          <a:ea typeface="ＭＳ ゴシック" panose="020B0609070205080204" pitchFamily="49" charset="-128"/>
                          <a:cs typeface="Times New Roman" panose="02020603050405020304" pitchFamily="18" charset="0"/>
                        </a:rPr>
                        <a:t>月</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900" kern="100">
                          <a:effectLst/>
                          <a:latin typeface="游明朝" panose="02020400000000000000" pitchFamily="18" charset="-128"/>
                          <a:ea typeface="ＭＳ ゴシック" panose="020B0609070205080204" pitchFamily="49" charset="-128"/>
                          <a:cs typeface="Times New Roman" panose="02020603050405020304" pitchFamily="18" charset="0"/>
                        </a:rPr>
                        <a:t>建設大臣（当時）、設計の基本方針を決定</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7945810"/>
                  </a:ext>
                </a:extLst>
              </a:tr>
              <a:tr h="167820">
                <a:tc>
                  <a:txBody>
                    <a:bodyPr/>
                    <a:lstStyle/>
                    <a:p>
                      <a:pPr algn="just">
                        <a:lnSpc>
                          <a:spcPts val="1600"/>
                        </a:lnSpc>
                      </a:pPr>
                      <a:r>
                        <a:rPr lang="en-US" sz="900" kern="100">
                          <a:effectLst/>
                          <a:latin typeface="ＭＳ ゴシック" panose="020B0609070205080204" pitchFamily="49" charset="-128"/>
                          <a:ea typeface="游明朝" panose="02020400000000000000" pitchFamily="18" charset="-128"/>
                          <a:cs typeface="Times New Roman" panose="02020603050405020304" pitchFamily="18" charset="0"/>
                        </a:rPr>
                        <a:t>1968</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昭和</a:t>
                      </a:r>
                      <a:r>
                        <a:rPr 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43</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2</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r>
                        <a:rPr lang="en-US"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12</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900" kern="100">
                          <a:effectLst/>
                          <a:latin typeface="游明朝" panose="02020400000000000000" pitchFamily="18" charset="-128"/>
                          <a:ea typeface="ＭＳ ゴシック" panose="020B0609070205080204" pitchFamily="49" charset="-128"/>
                          <a:cs typeface="Times New Roman" panose="02020603050405020304" pitchFamily="18" charset="0"/>
                        </a:rPr>
                        <a:t>基本設計から工事着手</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825978"/>
                  </a:ext>
                </a:extLst>
              </a:tr>
              <a:tr h="167820">
                <a:tc>
                  <a:txBody>
                    <a:bodyPr/>
                    <a:lstStyle/>
                    <a:p>
                      <a:pPr algn="just">
                        <a:lnSpc>
                          <a:spcPts val="1600"/>
                        </a:lnSpc>
                      </a:pPr>
                      <a:r>
                        <a:rPr lang="en-US" sz="900" kern="100">
                          <a:effectLst/>
                          <a:latin typeface="ＭＳ ゴシック" panose="020B0609070205080204" pitchFamily="49" charset="-128"/>
                          <a:ea typeface="游明朝" panose="02020400000000000000" pitchFamily="18" charset="-128"/>
                          <a:cs typeface="Times New Roman" panose="02020603050405020304" pitchFamily="18" charset="0"/>
                        </a:rPr>
                        <a:t>1969</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昭和</a:t>
                      </a:r>
                      <a:r>
                        <a:rPr 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44</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r>
                        <a:rPr 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12</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900" kern="100" dirty="0">
                          <a:effectLst/>
                          <a:latin typeface="游明朝" panose="02020400000000000000" pitchFamily="18" charset="-128"/>
                          <a:ea typeface="ＭＳ ゴシック" panose="020B0609070205080204" pitchFamily="49" charset="-128"/>
                          <a:cs typeface="Times New Roman" panose="02020603050405020304" pitchFamily="18" charset="0"/>
                        </a:rPr>
                        <a:t>植栽工事、施設工事</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214625"/>
                  </a:ext>
                </a:extLst>
              </a:tr>
              <a:tr h="188476">
                <a:tc rowSpan="2">
                  <a:txBody>
                    <a:bodyPr/>
                    <a:lstStyle/>
                    <a:p>
                      <a:pPr algn="just">
                        <a:lnSpc>
                          <a:spcPts val="1600"/>
                        </a:lnSpc>
                      </a:pPr>
                      <a:r>
                        <a:rPr lang="en-US" sz="900" kern="100">
                          <a:effectLst/>
                          <a:latin typeface="ＭＳ ゴシック" panose="020B0609070205080204" pitchFamily="49" charset="-128"/>
                          <a:ea typeface="游明朝" panose="02020400000000000000" pitchFamily="18" charset="-128"/>
                          <a:cs typeface="Times New Roman" panose="02020603050405020304" pitchFamily="18" charset="0"/>
                        </a:rPr>
                        <a:t>1970</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ts val="16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昭和</a:t>
                      </a:r>
                      <a:r>
                        <a:rPr 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45</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en-US"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3</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en-US" sz="900" kern="100" dirty="0">
                          <a:effectLst/>
                          <a:latin typeface="ＭＳ ゴシック" panose="020B0609070205080204" pitchFamily="49" charset="-128"/>
                          <a:ea typeface="游明朝" panose="02020400000000000000" pitchFamily="18" charset="-128"/>
                          <a:cs typeface="Times New Roman" panose="02020603050405020304" pitchFamily="18" charset="0"/>
                        </a:rPr>
                        <a:t>14</a:t>
                      </a:r>
                      <a:r>
                        <a:rPr lang="ja-JP" sz="900" kern="100" dirty="0">
                          <a:effectLst/>
                          <a:latin typeface="游明朝" panose="02020400000000000000" pitchFamily="18" charset="-128"/>
                          <a:ea typeface="ＭＳ ゴシック" panose="020B0609070205080204" pitchFamily="49" charset="-128"/>
                          <a:cs typeface="Times New Roman" panose="02020603050405020304" pitchFamily="18" charset="0"/>
                        </a:rPr>
                        <a:t>日　万国博覧会開会、日本庭園開園</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3260847"/>
                  </a:ext>
                </a:extLst>
              </a:tr>
              <a:tr h="167820">
                <a:tc vMerge="1">
                  <a:txBody>
                    <a:bodyPr/>
                    <a:lstStyle/>
                    <a:p>
                      <a:endParaRPr kumimoji="1" lang="ja-JP" altLang="en-US"/>
                    </a:p>
                  </a:txBody>
                  <a:tcPr/>
                </a:tc>
                <a:tc vMerge="1">
                  <a:txBody>
                    <a:bodyPr/>
                    <a:lstStyle/>
                    <a:p>
                      <a:endParaRPr kumimoji="1" lang="ja-JP" altLang="en-US"/>
                    </a:p>
                  </a:txBody>
                  <a:tcPr/>
                </a:tc>
                <a:tc>
                  <a:txBody>
                    <a:bodyPr/>
                    <a:lstStyle/>
                    <a:p>
                      <a:pPr algn="ctr">
                        <a:lnSpc>
                          <a:spcPts val="1600"/>
                        </a:lnSpc>
                      </a:pPr>
                      <a:r>
                        <a:rPr lang="en-US"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9</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en-US" sz="900" kern="100" dirty="0">
                          <a:effectLst/>
                          <a:latin typeface="ＭＳ ゴシック" panose="020B0609070205080204" pitchFamily="49" charset="-128"/>
                          <a:ea typeface="游明朝" panose="02020400000000000000" pitchFamily="18" charset="-128"/>
                          <a:cs typeface="Times New Roman" panose="02020603050405020304" pitchFamily="18" charset="0"/>
                        </a:rPr>
                        <a:t>13</a:t>
                      </a:r>
                      <a:r>
                        <a:rPr lang="ja-JP" sz="900" kern="100" dirty="0">
                          <a:effectLst/>
                          <a:latin typeface="游明朝" panose="02020400000000000000" pitchFamily="18" charset="-128"/>
                          <a:ea typeface="ＭＳ ゴシック" panose="020B0609070205080204" pitchFamily="49" charset="-128"/>
                          <a:cs typeface="Times New Roman" panose="02020603050405020304" pitchFamily="18" charset="0"/>
                        </a:rPr>
                        <a:t>日　万国博覧会閉会</a:t>
                      </a:r>
                      <a:r>
                        <a:rPr lang="en-US" sz="900" b="1" i="1" kern="100" dirty="0">
                          <a:effectLst/>
                          <a:latin typeface="游明朝" panose="02020400000000000000" pitchFamily="18" charset="-128"/>
                          <a:ea typeface="ＭＳ ゴシック" panose="020B0609070205080204" pitchFamily="49" charset="-128"/>
                          <a:cs typeface="Times New Roman" panose="02020603050405020304" pitchFamily="18" charset="0"/>
                        </a:rPr>
                        <a:t>	</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969924"/>
                  </a:ext>
                </a:extLst>
              </a:tr>
              <a:tr h="167820">
                <a:tc>
                  <a:txBody>
                    <a:bodyPr/>
                    <a:lstStyle/>
                    <a:p>
                      <a:pPr algn="just">
                        <a:lnSpc>
                          <a:spcPts val="1600"/>
                        </a:lnSpc>
                      </a:pPr>
                      <a:r>
                        <a:rPr lang="en-US" sz="900" kern="100">
                          <a:effectLst/>
                          <a:latin typeface="ＭＳ ゴシック" panose="020B0609070205080204" pitchFamily="49" charset="-128"/>
                          <a:ea typeface="游明朝" panose="02020400000000000000" pitchFamily="18" charset="-128"/>
                          <a:cs typeface="Times New Roman" panose="02020603050405020304" pitchFamily="18" charset="0"/>
                        </a:rPr>
                        <a:t>1971</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昭和</a:t>
                      </a:r>
                      <a:r>
                        <a:rPr lang="en-US"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46</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600"/>
                        </a:lnSpc>
                      </a:pPr>
                      <a:r>
                        <a:rPr lang="en-US"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9</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600"/>
                        </a:lnSpc>
                      </a:pPr>
                      <a:r>
                        <a:rPr lang="ja-JP" sz="900" kern="100" dirty="0">
                          <a:effectLst/>
                          <a:latin typeface="游明朝" panose="02020400000000000000" pitchFamily="18" charset="-128"/>
                          <a:ea typeface="ＭＳ ゴシック" panose="020B0609070205080204" pitchFamily="49" charset="-128"/>
                          <a:cs typeface="Times New Roman" panose="02020603050405020304" pitchFamily="18" charset="0"/>
                        </a:rPr>
                        <a:t>１日　日本庭園公開</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26341"/>
                  </a:ext>
                </a:extLst>
              </a:tr>
            </a:tbl>
          </a:graphicData>
        </a:graphic>
      </p:graphicFrame>
    </p:spTree>
    <p:extLst>
      <p:ext uri="{BB962C8B-B14F-4D97-AF65-F5344CB8AC3E}">
        <p14:creationId xmlns:p14="http://schemas.microsoft.com/office/powerpoint/2010/main" val="1133109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13">
            <a:extLst>
              <a:ext uri="{FF2B5EF4-FFF2-40B4-BE49-F238E27FC236}">
                <a16:creationId xmlns:a16="http://schemas.microsoft.com/office/drawing/2014/main" id="{8A463917-16F6-4973-AD0D-767FA494E981}"/>
              </a:ext>
            </a:extLst>
          </p:cNvPr>
          <p:cNvSpPr txBox="1"/>
          <p:nvPr/>
        </p:nvSpPr>
        <p:spPr>
          <a:xfrm>
            <a:off x="144022" y="3672271"/>
            <a:ext cx="7457330" cy="6881672"/>
          </a:xfrm>
          <a:prstGeom prst="rect">
            <a:avLst/>
          </a:prstGeom>
          <a:solidFill>
            <a:schemeClr val="accent5">
              <a:lumMod val="20000"/>
              <a:lumOff val="80000"/>
            </a:schemeClr>
          </a:solid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rPr>
              <a:t>（１</a:t>
            </a:r>
            <a:r>
              <a:rPr kumimoji="0" lang="ja-JP" altLang="en-US" sz="12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rPr>
              <a:t>）本質的価値を構成する要素</a:t>
            </a:r>
            <a:endParaRPr kumimoji="0" lang="en-US" altLang="ja-JP" sz="12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0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0" name="テキスト ボックス 2"/>
          <p:cNvSpPr txBox="1">
            <a:spLocks noChangeArrowheads="1"/>
          </p:cNvSpPr>
          <p:nvPr/>
        </p:nvSpPr>
        <p:spPr bwMode="auto">
          <a:xfrm>
            <a:off x="14464260" y="10458172"/>
            <a:ext cx="602615" cy="276999"/>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２</a:t>
            </a: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13">
            <a:extLst>
              <a:ext uri="{FF2B5EF4-FFF2-40B4-BE49-F238E27FC236}">
                <a16:creationId xmlns:a16="http://schemas.microsoft.com/office/drawing/2014/main" id="{DAA5D49E-C22D-E63F-EC74-02BFA51C7FAF}"/>
              </a:ext>
            </a:extLst>
          </p:cNvPr>
          <p:cNvSpPr txBox="1"/>
          <p:nvPr/>
        </p:nvSpPr>
        <p:spPr>
          <a:xfrm>
            <a:off x="335574" y="504340"/>
            <a:ext cx="7128253" cy="276999"/>
          </a:xfrm>
          <a:prstGeom prst="rect">
            <a:avLst/>
          </a:prstGeom>
          <a:no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rPr>
              <a:t>第４章　万博日本庭園の本質的価値</a:t>
            </a:r>
            <a:endParaRPr kumimoji="0" lang="en-US" altLang="ja-JP" sz="16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rPr>
              <a:t>４－１．万博日本庭園の本質的価値に関わる事項の抽出　</a:t>
            </a:r>
          </a:p>
        </p:txBody>
      </p:sp>
      <p:sp>
        <p:nvSpPr>
          <p:cNvPr id="5" name="テキスト ボックス 13">
            <a:extLst>
              <a:ext uri="{FF2B5EF4-FFF2-40B4-BE49-F238E27FC236}">
                <a16:creationId xmlns:a16="http://schemas.microsoft.com/office/drawing/2014/main" id="{2DECBB9E-F8A7-BF1A-A65A-B56D850699F3}"/>
              </a:ext>
            </a:extLst>
          </p:cNvPr>
          <p:cNvSpPr txBox="1"/>
          <p:nvPr/>
        </p:nvSpPr>
        <p:spPr>
          <a:xfrm>
            <a:off x="599215" y="1553133"/>
            <a:ext cx="14376113" cy="1628469"/>
          </a:xfrm>
          <a:prstGeom prst="rect">
            <a:avLst/>
          </a:prstGeom>
          <a:noFill/>
          <a:ln w="19050">
            <a:solidFill>
              <a:schemeClr val="accent6">
                <a:lumMod val="60000"/>
                <a:lumOff val="40000"/>
              </a:schemeClr>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ja-JP" altLang="en-US" sz="1600" b="1" i="0" u="none" strike="noStrike" kern="100" cap="none" spc="0" normalizeH="0" baseline="0" noProof="0" dirty="0">
                <a:ln>
                  <a:noFill/>
                </a:ln>
                <a:solidFill>
                  <a:srgbClr val="70AD47">
                    <a:lumMod val="75000"/>
                  </a:srgbClr>
                </a:solidFill>
                <a:effectLst/>
                <a:uLnTx/>
                <a:uFillTx/>
                <a:latin typeface="游明朝" panose="02020400000000000000" pitchFamily="18" charset="-128"/>
                <a:ea typeface="Meiryo UI" panose="020B0604030504040204" pitchFamily="50" charset="-128"/>
                <a:cs typeface="Times New Roman" panose="02020603050405020304" pitchFamily="18" charset="0"/>
              </a:rPr>
              <a:t>　</a:t>
            </a: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『日本万国博覧会（</a:t>
            </a:r>
            <a:r>
              <a:rPr kumimoji="0" lang="en-US"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EXPO</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en-US"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70</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a:t>
            </a:r>
            <a:r>
              <a:rPr kumimoji="0" lang="ja-JP" altLang="en-US"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遺産としての歴史文化的価値</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en-US"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400" marR="0" lvl="0" indent="-133200" algn="just" defTabSz="457200" rtl="0" eaLnBrk="1" fontAlgn="auto" latinLnBrk="0" hangingPunct="1">
              <a:lnSpc>
                <a:spcPct val="100000"/>
              </a:lnSpc>
              <a:spcBef>
                <a:spcPts val="3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・計画当初より</a:t>
            </a:r>
            <a:r>
              <a:rPr kumimoji="0" lang="ja-JP" altLang="en-US" sz="11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「現代の代表的な造園」</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として永久に残すことが意識され、万国博の開催後５０年以上にわたり良好に残され、利用に供されていること</a:t>
            </a: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266400" marR="0" lvl="0" indent="-133200" algn="just" defTabSz="457200" rtl="0" eaLnBrk="1" fontAlgn="auto" latinLnBrk="0" hangingPunct="1">
              <a:lnSpc>
                <a:spcPct val="100000"/>
              </a:lnSpc>
              <a:spcBef>
                <a:spcPts val="300"/>
              </a:spcBef>
              <a:spcAft>
                <a:spcPts val="0"/>
              </a:spcAft>
              <a:buClrTx/>
              <a:buSzTx/>
              <a:buFontTx/>
              <a:buNone/>
              <a:tabLst/>
              <a:defRPr/>
            </a:pPr>
            <a:r>
              <a:rPr kumimoji="0" lang="ja-JP" altLang="en-US" sz="11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・自然の地形を利用した水の流れに「人類の進歩」と「時の流れ」を象徴させることによって、万国博のテーマ「人類の進歩と調和」を表現した</a:t>
            </a: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庭園意匠</a:t>
            </a: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266400" marR="0" lvl="0" indent="-133200" algn="just" defTabSz="457200" rtl="0" eaLnBrk="1" fontAlgn="auto" latinLnBrk="0" hangingPunct="1">
              <a:lnSpc>
                <a:spcPct val="100000"/>
              </a:lnSpc>
              <a:spcBef>
                <a:spcPts val="3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・世界中から訪れる多くの万国博入場者にいこいの場を提供するため、日本庭園として画期的な広さを確保したこと</a:t>
            </a:r>
            <a:endParaRPr kumimoji="0"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180000" marR="0" lvl="0" indent="-457200" algn="just" defTabSz="457200" rtl="0" eaLnBrk="1" fontAlgn="auto" latinLnBrk="0" hangingPunct="1">
              <a:lnSpc>
                <a:spcPct val="100000"/>
              </a:lnSpc>
              <a:spcBef>
                <a:spcPts val="300"/>
              </a:spcBef>
              <a:spcAft>
                <a:spcPts val="0"/>
              </a:spcAft>
              <a:buClrTx/>
              <a:buSzTx/>
              <a:buFontTx/>
              <a:buNone/>
              <a:tabLst/>
              <a:defRPr/>
            </a:pPr>
            <a:r>
              <a:rPr kumimoji="0" lang="ja-JP" altLang="en-US"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伝統的ならびに</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当時</a:t>
            </a:r>
            <a:r>
              <a:rPr kumimoji="0" lang="ja-JP" altLang="en-US"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最新</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の日本の造園技術を結集した</a:t>
            </a:r>
            <a:r>
              <a:rPr kumimoji="0" lang="ja-JP" altLang="en-US"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昭和の代表的</a:t>
            </a:r>
            <a:r>
              <a:rPr kumimoji="0" lang="ja-JP" altLang="ja-JP" sz="1100" b="1" i="0" u="sng"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庭園としての価値』</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400" marR="0" lvl="0" indent="-133200" algn="just" defTabSz="457200" rtl="0" eaLnBrk="1" fontAlgn="auto" latinLnBrk="0" hangingPunct="1">
              <a:lnSpc>
                <a:spcPct val="100000"/>
              </a:lnSpc>
              <a:spcBef>
                <a:spcPts val="30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平安時代の寝殿造庭園や中世の茶庭や石庭、江戸時代の回遊式庭園など、日本庭園がたどって来た各時代の特徴的な造園技法を取り入れるとともに、全体として調和のとれた新しい時代の庭園としてまとめられている点</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400" marR="0" lvl="0" indent="-133200" algn="just" defTabSz="457200" rtl="0" eaLnBrk="1" fontAlgn="auto" latinLnBrk="0" hangingPunct="1">
              <a:lnSpc>
                <a:spcPct val="100000"/>
              </a:lnSpc>
              <a:spcBef>
                <a:spcPts val="30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・万国博のテーマ「人類の進歩と調和」にふさわしいわが国の伝統的ならびに当時最新の造園技術の粋を集め最高水準を示すことを目指した点</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76649011-D02B-829C-757B-273673DB43B1}"/>
              </a:ext>
            </a:extLst>
          </p:cNvPr>
          <p:cNvSpPr txBox="1"/>
          <p:nvPr/>
        </p:nvSpPr>
        <p:spPr>
          <a:xfrm>
            <a:off x="319815" y="3175255"/>
            <a:ext cx="7236597" cy="350975"/>
          </a:xfrm>
          <a:prstGeom prst="rect">
            <a:avLst/>
          </a:prstGeom>
          <a:no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rPr>
              <a:t>４－３．万博日本庭園の価値を構成する要素</a:t>
            </a:r>
            <a:endPar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5B3CA3F3-C514-4942-56AC-CA2812221AF4}"/>
              </a:ext>
            </a:extLst>
          </p:cNvPr>
          <p:cNvSpPr txBox="1"/>
          <p:nvPr/>
        </p:nvSpPr>
        <p:spPr>
          <a:xfrm>
            <a:off x="483032" y="1023625"/>
            <a:ext cx="13632948" cy="27699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en-US"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日本庭園</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基本設計</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書</a:t>
            </a:r>
            <a:r>
              <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(S43.4)</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」及び</a:t>
            </a:r>
            <a:r>
              <a:rPr kumimoji="0" lang="ja-JP"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「日本政府出展</a:t>
            </a:r>
            <a:r>
              <a:rPr kumimoji="0" lang="en-US"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日本庭園</a:t>
            </a:r>
            <a:r>
              <a:rPr kumimoji="0" lang="en-US"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から、</a:t>
            </a:r>
            <a:r>
              <a:rPr kumimoji="0" lang="ja-JP"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万博日本庭園の本質的価値に係わる事項を</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抽出</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し、それを基に本質的価値を整理</a:t>
            </a:r>
            <a:endPar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2" name="テキスト ボックス 13">
            <a:extLst>
              <a:ext uri="{FF2B5EF4-FFF2-40B4-BE49-F238E27FC236}">
                <a16:creationId xmlns:a16="http://schemas.microsoft.com/office/drawing/2014/main" id="{CECFAFA7-562F-66AB-168D-01EAF46B985A}"/>
              </a:ext>
            </a:extLst>
          </p:cNvPr>
          <p:cNvSpPr txBox="1"/>
          <p:nvPr/>
        </p:nvSpPr>
        <p:spPr>
          <a:xfrm>
            <a:off x="45950" y="52618"/>
            <a:ext cx="15020925" cy="350974"/>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第４章　万博日本庭園の本質的価値と構成要素（１）</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aphicFrame>
        <p:nvGraphicFramePr>
          <p:cNvPr id="2" name="表 1">
            <a:extLst>
              <a:ext uri="{FF2B5EF4-FFF2-40B4-BE49-F238E27FC236}">
                <a16:creationId xmlns:a16="http://schemas.microsoft.com/office/drawing/2014/main" id="{1AF21336-DED7-E89B-C0FB-2194F2E7B98D}"/>
              </a:ext>
            </a:extLst>
          </p:cNvPr>
          <p:cNvGraphicFramePr>
            <a:graphicFrameLocks noGrp="1"/>
          </p:cNvGraphicFramePr>
          <p:nvPr>
            <p:extLst>
              <p:ext uri="{D42A27DB-BD31-4B8C-83A1-F6EECF244321}">
                <p14:modId xmlns:p14="http://schemas.microsoft.com/office/powerpoint/2010/main" val="4191072721"/>
              </p:ext>
            </p:extLst>
          </p:nvPr>
        </p:nvGraphicFramePr>
        <p:xfrm>
          <a:off x="483032" y="4463438"/>
          <a:ext cx="7010756" cy="2945403"/>
        </p:xfrm>
        <a:graphic>
          <a:graphicData uri="http://schemas.openxmlformats.org/drawingml/2006/table">
            <a:tbl>
              <a:tblPr firstRow="1" firstCol="1" bandRow="1"/>
              <a:tblGrid>
                <a:gridCol w="934076">
                  <a:extLst>
                    <a:ext uri="{9D8B030D-6E8A-4147-A177-3AD203B41FA5}">
                      <a16:colId xmlns:a16="http://schemas.microsoft.com/office/drawing/2014/main" val="2627971414"/>
                    </a:ext>
                  </a:extLst>
                </a:gridCol>
                <a:gridCol w="1366791">
                  <a:extLst>
                    <a:ext uri="{9D8B030D-6E8A-4147-A177-3AD203B41FA5}">
                      <a16:colId xmlns:a16="http://schemas.microsoft.com/office/drawing/2014/main" val="855593416"/>
                    </a:ext>
                  </a:extLst>
                </a:gridCol>
                <a:gridCol w="1506464">
                  <a:extLst>
                    <a:ext uri="{9D8B030D-6E8A-4147-A177-3AD203B41FA5}">
                      <a16:colId xmlns:a16="http://schemas.microsoft.com/office/drawing/2014/main" val="4178988026"/>
                    </a:ext>
                  </a:extLst>
                </a:gridCol>
                <a:gridCol w="1636157">
                  <a:extLst>
                    <a:ext uri="{9D8B030D-6E8A-4147-A177-3AD203B41FA5}">
                      <a16:colId xmlns:a16="http://schemas.microsoft.com/office/drawing/2014/main" val="1734653512"/>
                    </a:ext>
                  </a:extLst>
                </a:gridCol>
                <a:gridCol w="1567268">
                  <a:extLst>
                    <a:ext uri="{9D8B030D-6E8A-4147-A177-3AD203B41FA5}">
                      <a16:colId xmlns:a16="http://schemas.microsoft.com/office/drawing/2014/main" val="740754315"/>
                    </a:ext>
                  </a:extLst>
                </a:gridCol>
              </a:tblGrid>
              <a:tr h="170159">
                <a:tc>
                  <a:txBody>
                    <a:bodyPr/>
                    <a:lstStyle/>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地区区分</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１．上流（西端区）</a:t>
                      </a:r>
                      <a:r>
                        <a:rPr lang="ja-JP" altLang="en-US" sz="800" kern="100" dirty="0">
                          <a:effectLst/>
                          <a:latin typeface="Century" panose="02040604050505020304" pitchFamily="18" charset="0"/>
                          <a:ea typeface="BIZ UDPゴシック" panose="020B0400000000000000" pitchFamily="50" charset="-128"/>
                          <a:cs typeface="Times New Roman" panose="02020603050405020304" pitchFamily="18" charset="0"/>
                        </a:rPr>
                        <a:t>：</a:t>
                      </a: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上代</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２．中流（山谷区）</a:t>
                      </a:r>
                      <a:r>
                        <a:rPr lang="ja-JP" altLang="en-US" sz="800" kern="100" dirty="0">
                          <a:effectLst/>
                          <a:latin typeface="Century" panose="02040604050505020304" pitchFamily="18" charset="0"/>
                          <a:ea typeface="BIZ UDPゴシック" panose="020B0400000000000000" pitchFamily="50" charset="-128"/>
                          <a:cs typeface="Times New Roman" panose="02020603050405020304" pitchFamily="18" charset="0"/>
                        </a:rPr>
                        <a:t>：</a:t>
                      </a: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中世</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３．下流（山麓区）</a:t>
                      </a:r>
                      <a:r>
                        <a:rPr lang="ja-JP" altLang="en-US" sz="800" kern="100" dirty="0">
                          <a:effectLst/>
                          <a:latin typeface="Century" panose="02040604050505020304" pitchFamily="18" charset="0"/>
                          <a:ea typeface="BIZ UDPゴシック" panose="020B0400000000000000" pitchFamily="50" charset="-128"/>
                          <a:cs typeface="Times New Roman" panose="02020603050405020304" pitchFamily="18" charset="0"/>
                        </a:rPr>
                        <a:t>：</a:t>
                      </a: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近世</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pP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４．最下流（東端区）</a:t>
                      </a:r>
                      <a:r>
                        <a:rPr lang="ja-JP" altLang="en-US" sz="800" kern="100" dirty="0">
                          <a:effectLst/>
                          <a:latin typeface="Century" panose="02040604050505020304" pitchFamily="18" charset="0"/>
                          <a:ea typeface="BIZ UDPゴシック" panose="020B0400000000000000" pitchFamily="50" charset="-128"/>
                          <a:cs typeface="Times New Roman" panose="02020603050405020304" pitchFamily="18" charset="0"/>
                        </a:rPr>
                        <a:t>：</a:t>
                      </a:r>
                      <a:r>
                        <a:rPr lang="ja-JP" sz="800" kern="100" dirty="0">
                          <a:effectLst/>
                          <a:latin typeface="Century" panose="02040604050505020304" pitchFamily="18" charset="0"/>
                          <a:ea typeface="BIZ UDPゴシック" panose="020B0400000000000000" pitchFamily="50" charset="-128"/>
                          <a:cs typeface="Times New Roman" panose="02020603050405020304" pitchFamily="18" charset="0"/>
                        </a:rPr>
                        <a:t>現代</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7546626"/>
                  </a:ext>
                </a:extLst>
              </a:tr>
              <a:tr h="347978">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地形・地割</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・北側山地</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・広場</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・緩やかな山</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・遮蔽植樹帯（石積、盛土含む）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・芝山</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・芝山（第二山区）</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8241152"/>
                  </a:ext>
                </a:extLst>
              </a:tr>
              <a:tr h="494883">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Times New Roman" panose="02020603050405020304" pitchFamily="18" charset="0"/>
                        </a:rPr>
                        <a:t>水景</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・泉（岩組含む）</a:t>
                      </a:r>
                      <a:endParaRPr lang="ja-JP" sz="800" kern="10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algn="just">
                        <a:lnSpc>
                          <a:spcPts val="1200"/>
                        </a:lnSpc>
                      </a:pPr>
                      <a:r>
                        <a:rPr lang="ja-JP" sz="800" kern="10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・滝（岩組含む）</a:t>
                      </a:r>
                      <a:endParaRPr lang="ja-JP" sz="800" kern="10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・渓流（岩組含む）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・洲浜（３つの島、石庭含む）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・小流（石組含む）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00" indent="-127000"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・心字池（石組、滝、池畔、中島含む）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00" indent="-127000"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・鯉池（切石組、滝、護岸含む）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・蓮池</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・菖蒲田</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870833"/>
                  </a:ext>
                </a:extLst>
              </a:tr>
              <a:tr h="291761">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石組・景石</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00" indent="-127000" algn="l">
                        <a:lnSpc>
                          <a:spcPts val="1200"/>
                        </a:lnSpc>
                      </a:pPr>
                      <a:r>
                        <a:rPr lang="ja-JP" sz="800" kern="10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・石造りの擁壁</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en-US" sz="800" kern="100">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・斜面花壇</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18415"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・小端積</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3670152"/>
                  </a:ext>
                </a:extLst>
              </a:tr>
              <a:tr h="149587">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点景物</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a:solidFill>
                            <a:srgbClr val="000000"/>
                          </a:solidFill>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en-US" sz="800" kern="10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・雪見灯篭</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075851"/>
                  </a:ext>
                </a:extLst>
              </a:tr>
              <a:tr h="427057">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園路</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00" indent="-127000" algn="just">
                        <a:lnSpc>
                          <a:spcPts val="1200"/>
                        </a:lnSpc>
                      </a:pPr>
                      <a:r>
                        <a:rPr lang="ja-JP" sz="800" kern="10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・砂利敷き（全域）</a:t>
                      </a:r>
                      <a:endParaRPr lang="ja-JP" sz="800" kern="10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marL="127000" indent="-127000" algn="just">
                        <a:lnSpc>
                          <a:spcPts val="1200"/>
                        </a:lnSpc>
                      </a:pPr>
                      <a:r>
                        <a:rPr lang="ja-JP" sz="800" kern="100">
                          <a:effectLst/>
                          <a:latin typeface="Century" panose="02040604050505020304" pitchFamily="18" charset="0"/>
                          <a:ea typeface="BIZ UDP明朝 Medium" panose="02020500000000000000" pitchFamily="18" charset="-128"/>
                          <a:cs typeface="Times New Roman" panose="02020603050405020304" pitchFamily="18" charset="0"/>
                        </a:rPr>
                        <a:t>・広幅員（４～６ｍ）</a:t>
                      </a:r>
                      <a:r>
                        <a:rPr lang="ja-JP" sz="800" kern="100">
                          <a:solidFill>
                            <a:srgbClr val="000000"/>
                          </a:solidFill>
                          <a:effectLst/>
                          <a:latin typeface="Century" panose="02040604050505020304" pitchFamily="18" charset="0"/>
                          <a:ea typeface="BIZ UDP明朝 Medium" panose="02020500000000000000" pitchFamily="18" charset="-128"/>
                          <a:cs typeface="Times New Roman" panose="02020603050405020304" pitchFamily="18" charset="0"/>
                        </a:rPr>
                        <a:t>の園路</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p>
                      <a:pPr marL="127000" indent="-127000" algn="just">
                        <a:lnSpc>
                          <a:spcPts val="1200"/>
                        </a:lnSpc>
                      </a:pPr>
                      <a:r>
                        <a:rPr lang="ja-JP" sz="800" kern="100">
                          <a:solidFill>
                            <a:srgbClr val="000000"/>
                          </a:solidFill>
                          <a:effectLst/>
                          <a:latin typeface="Century" panose="02040604050505020304" pitchFamily="18" charset="0"/>
                          <a:ea typeface="BIZ UDP明朝 Medium" panose="02020500000000000000" pitchFamily="18" charset="-128"/>
                          <a:cs typeface="Times New Roman" panose="02020603050405020304" pitchFamily="18" charset="0"/>
                        </a:rPr>
                        <a:t>（全域）</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・飛石</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4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・八つ橋（木造橋）</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・石橋（２か所）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・蓮池橋</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・階段</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9343148"/>
                  </a:ext>
                </a:extLst>
              </a:tr>
              <a:tr h="732296">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建物・</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建物関連</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・迎賓館</a:t>
                      </a:r>
                      <a:endParaRPr lang="ja-JP" sz="8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8270" indent="-128270"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・茶室（汎庵、万里庵）（茶庭、石階段含）</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marL="128270" indent="-128270"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・１号棟（休憩所）</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marL="127000" indent="-127000"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・２号棟（千里庵：茶庭、石積み、階段、石張舗装</a:t>
                      </a:r>
                      <a:r>
                        <a:rPr lang="ja-JP" sz="800" kern="100" dirty="0">
                          <a:effectLst/>
                          <a:latin typeface="Century" panose="02040604050505020304" pitchFamily="18" charset="0"/>
                          <a:ea typeface="BIZ UDP明朝 Medium" panose="02020500000000000000" pitchFamily="18" charset="-128"/>
                          <a:cs typeface="Arial" panose="020B0604020202020204" pitchFamily="34" charset="0"/>
                        </a:rPr>
                        <a:t>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・３号棟（中央休憩所）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・４号棟（中央門）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800" kern="100" dirty="0">
                          <a:solidFill>
                            <a:srgbClr val="000000"/>
                          </a:solidFill>
                          <a:effectLst/>
                          <a:latin typeface="Century" panose="02040604050505020304" pitchFamily="18" charset="0"/>
                          <a:ea typeface="BIZ UDP明朝 Medium" panose="02020500000000000000" pitchFamily="18" charset="-128"/>
                          <a:cs typeface="Arial" panose="020B0604020202020204" pitchFamily="34" charset="0"/>
                        </a:rPr>
                        <a:t>・５号棟（休憩所）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・６号棟（休憩所）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・７号棟（展望台含む）</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1500488"/>
                  </a:ext>
                </a:extLst>
              </a:tr>
              <a:tr h="279073">
                <a:tc>
                  <a:txBody>
                    <a:bodyPr/>
                    <a:lstStyle/>
                    <a:p>
                      <a:pPr algn="just">
                        <a:lnSpc>
                          <a:spcPts val="1400"/>
                        </a:lnSpc>
                      </a:pPr>
                      <a:r>
                        <a:rPr lang="ja-JP" sz="800" kern="100" dirty="0">
                          <a:solidFill>
                            <a:srgbClr val="000000"/>
                          </a:solidFill>
                          <a:effectLst/>
                          <a:latin typeface="Century" panose="02040604050505020304" pitchFamily="18" charset="0"/>
                          <a:ea typeface="BIZ UDPゴシック" panose="020B0400000000000000" pitchFamily="50" charset="-128"/>
                          <a:cs typeface="Arial" panose="020B0604020202020204" pitchFamily="34" charset="0"/>
                        </a:rPr>
                        <a:t>植栽</a:t>
                      </a:r>
                      <a:endParaRPr lang="ja-JP" sz="800" kern="100" dirty="0">
                        <a:effectLst/>
                        <a:latin typeface="Century" panose="02040604050505020304" pitchFamily="18" charset="0"/>
                        <a:ea typeface="ＭＳ Ｐゴシック" panose="020B0600070205080204" pitchFamily="50" charset="-128"/>
                        <a:cs typeface="ＭＳ Ｐゴシック" panose="020B0600070205080204" pitchFamily="50" charset="-128"/>
                      </a:endParaRPr>
                    </a:p>
                  </a:txBody>
                  <a:tcPr marL="68580" marR="68580"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Ｐゴシック" panose="020B0600070205080204" pitchFamily="50" charset="-128"/>
                          <a:cs typeface="Arial" panose="020B0604020202020204" pitchFamily="34" charset="0"/>
                        </a:rPr>
                        <a:t> </a:t>
                      </a:r>
                      <a:r>
                        <a:rPr lang="ja-JP" alt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・ヤマモミジ（銘木）</a:t>
                      </a:r>
                      <a:r>
                        <a:rPr lang="en-US" altLang="ja-JP" sz="800" b="1"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a:t>
                      </a:r>
                      <a:endParaRPr lang="ja-JP" altLang="ja-JP" sz="80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8270" indent="-128270" algn="just">
                        <a:lnSpc>
                          <a:spcPts val="1200"/>
                        </a:lnSpc>
                      </a:pPr>
                      <a:r>
                        <a:rPr lang="ja-JP" sz="800" kern="100" dirty="0">
                          <a:effectLst/>
                          <a:latin typeface="Century" panose="02040604050505020304" pitchFamily="18" charset="0"/>
                          <a:ea typeface="BIZ UDP明朝 Medium" panose="02020500000000000000" pitchFamily="18" charset="-128"/>
                          <a:cs typeface="ＭＳ Ｐゴシック" panose="020B0600070205080204" pitchFamily="50" charset="-128"/>
                        </a:rPr>
                        <a:t>・クロマツ（銘木）</a:t>
                      </a:r>
                      <a:r>
                        <a:rPr lang="en-US" altLang="ja-JP" sz="800" b="1" kern="100" dirty="0">
                          <a:solidFill>
                            <a:srgbClr val="FF0000"/>
                          </a:solidFill>
                          <a:effectLst/>
                          <a:latin typeface="Century" panose="02040604050505020304" pitchFamily="18" charset="0"/>
                          <a:ea typeface="BIZ UDP明朝 Medium" panose="02020500000000000000" pitchFamily="18" charset="-128"/>
                          <a:cs typeface="ＭＳ Ｐゴシック" panose="020B0600070205080204" pitchFamily="50" charset="-128"/>
                        </a:rPr>
                        <a:t>※</a:t>
                      </a:r>
                      <a:endParaRPr lang="ja-JP" sz="800" b="1" kern="100" dirty="0">
                        <a:solidFill>
                          <a:srgbClr val="FF0000"/>
                        </a:solidFill>
                        <a:effectLst/>
                        <a:latin typeface="Century" panose="02040604050505020304" pitchFamily="18" charset="0"/>
                        <a:ea typeface="ＭＳ Ｐゴシック" panose="020B0600070205080204" pitchFamily="50" charset="-128"/>
                        <a:cs typeface="ＭＳ Ｐゴシック" panose="020B0600070205080204" pitchFamily="50" charset="-128"/>
                      </a:endParaRPr>
                    </a:p>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・モミジ類（銘木）</a:t>
                      </a:r>
                      <a:r>
                        <a:rPr lang="en-US" altLang="ja-JP" sz="800" b="1"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a:t>
                      </a:r>
                      <a:endParaRPr lang="ja-JP" sz="80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800" kern="100" dirty="0">
                          <a:solidFill>
                            <a:srgbClr val="000000"/>
                          </a:solidFill>
                          <a:effectLst/>
                          <a:latin typeface="BIZ UDP明朝 Medium" panose="02020500000000000000" pitchFamily="18" charset="-128"/>
                          <a:ea typeface="ＭＳ 明朝" panose="02020609040205080304" pitchFamily="17" charset="-128"/>
                          <a:cs typeface="Arial" panose="020B0604020202020204" pitchFamily="34" charset="0"/>
                        </a:rPr>
                        <a:t> </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7670440"/>
                  </a:ext>
                </a:extLst>
              </a:tr>
            </a:tbl>
          </a:graphicData>
        </a:graphic>
      </p:graphicFrame>
      <p:sp>
        <p:nvSpPr>
          <p:cNvPr id="8" name="テキスト ボックス 13">
            <a:extLst>
              <a:ext uri="{FF2B5EF4-FFF2-40B4-BE49-F238E27FC236}">
                <a16:creationId xmlns:a16="http://schemas.microsoft.com/office/drawing/2014/main" id="{8111B22E-B81A-242A-32EF-D1D2974B2EDE}"/>
              </a:ext>
            </a:extLst>
          </p:cNvPr>
          <p:cNvSpPr txBox="1"/>
          <p:nvPr/>
        </p:nvSpPr>
        <p:spPr>
          <a:xfrm>
            <a:off x="328436" y="1254281"/>
            <a:ext cx="7128253" cy="350974"/>
          </a:xfrm>
          <a:prstGeom prst="rect">
            <a:avLst/>
          </a:prstGeom>
          <a:no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rPr>
              <a:t>４－２．万博日本庭園の本質的価値</a:t>
            </a:r>
            <a:endPar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0" name="テキスト ボックス 29">
            <a:extLst>
              <a:ext uri="{FF2B5EF4-FFF2-40B4-BE49-F238E27FC236}">
                <a16:creationId xmlns:a16="http://schemas.microsoft.com/office/drawing/2014/main" id="{1B902A65-0B20-A9A3-3982-DF1355F87399}"/>
              </a:ext>
            </a:extLst>
          </p:cNvPr>
          <p:cNvSpPr txBox="1"/>
          <p:nvPr/>
        </p:nvSpPr>
        <p:spPr>
          <a:xfrm>
            <a:off x="220093" y="3936319"/>
            <a:ext cx="7236596" cy="492443"/>
          </a:xfrm>
          <a:prstGeom prst="rect">
            <a:avLst/>
          </a:prstGeom>
          <a:noFill/>
        </p:spPr>
        <p:txBody>
          <a:bodyPr wrap="square">
            <a:spAutoFit/>
          </a:bodyPr>
          <a:lstStyle/>
          <a:p>
            <a:pPr marL="180000" marR="0" lvl="0" indent="-180000" algn="just" defTabSz="457200" rtl="0" eaLnBrk="1" fontAlgn="auto" latinLnBrk="0" hangingPunct="1">
              <a:lnSpc>
                <a:spcPct val="100000"/>
              </a:lnSpc>
              <a:spcBef>
                <a:spcPts val="600"/>
              </a:spcBef>
              <a:spcAft>
                <a:spcPts val="0"/>
              </a:spcAft>
              <a:buClrTx/>
              <a:buSzTx/>
              <a:buFontTx/>
              <a:buNone/>
              <a:tabLst/>
              <a:defRPr/>
            </a:pPr>
            <a:r>
              <a:rPr kumimoji="0" lang="ja-JP" altLang="en-US"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・万博日本庭園の４つの区域ごとに、本質的価値を構成する要素を整理</a:t>
            </a:r>
            <a:endParaRPr kumimoji="0" lang="en-US" altLang="ja-JP"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80000" marR="0" lvl="0" indent="-180000" algn="just" defTabSz="457200" rtl="0" eaLnBrk="1" fontAlgn="auto" latinLnBrk="0" hangingPunct="1">
              <a:lnSpc>
                <a:spcPct val="100000"/>
              </a:lnSpc>
              <a:spcBef>
                <a:spcPts val="600"/>
              </a:spcBef>
              <a:spcAft>
                <a:spcPts val="0"/>
              </a:spcAft>
              <a:buClrTx/>
              <a:buSzTx/>
              <a:buFontTx/>
              <a:buNone/>
              <a:tabLst/>
              <a:defRPr/>
            </a:pPr>
            <a:r>
              <a:rPr kumimoji="0" lang="ja-JP" altLang="en-US" sz="105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・地形・地割、水景、石組・景石、点景物、園路、建物・建物関連、植栽の各区分の</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合計</a:t>
            </a:r>
            <a:r>
              <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38</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項目の構成要素を抽出。</a:t>
            </a:r>
            <a:endPar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4" name="テキスト ボックス 13">
            <a:extLst>
              <a:ext uri="{FF2B5EF4-FFF2-40B4-BE49-F238E27FC236}">
                <a16:creationId xmlns:a16="http://schemas.microsoft.com/office/drawing/2014/main" id="{01B907CD-2D50-4D9B-A69A-CA3D210EE534}"/>
              </a:ext>
            </a:extLst>
          </p:cNvPr>
          <p:cNvSpPr txBox="1"/>
          <p:nvPr/>
        </p:nvSpPr>
        <p:spPr>
          <a:xfrm>
            <a:off x="7647103" y="3672271"/>
            <a:ext cx="7052581" cy="6881672"/>
          </a:xfrm>
          <a:prstGeom prst="rect">
            <a:avLst/>
          </a:prstGeom>
          <a:solidFill>
            <a:schemeClr val="accent5">
              <a:lumMod val="20000"/>
              <a:lumOff val="80000"/>
            </a:schemeClr>
          </a:solid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00" cap="none" spc="0" normalizeH="0" baseline="0" noProof="0" dirty="0">
              <a:ln>
                <a:noFill/>
              </a:ln>
              <a:solidFill>
                <a:srgbClr val="4472C4">
                  <a:lumMod val="75000"/>
                </a:srgbClr>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7" name="正方形/長方形 26">
            <a:extLst>
              <a:ext uri="{FF2B5EF4-FFF2-40B4-BE49-F238E27FC236}">
                <a16:creationId xmlns:a16="http://schemas.microsoft.com/office/drawing/2014/main" id="{64D8A185-AFE5-4303-8E7B-8D5A8EB1A655}"/>
              </a:ext>
            </a:extLst>
          </p:cNvPr>
          <p:cNvSpPr/>
          <p:nvPr/>
        </p:nvSpPr>
        <p:spPr>
          <a:xfrm>
            <a:off x="13280572" y="24888"/>
            <a:ext cx="1773378" cy="3533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資料４</a:t>
            </a:r>
          </a:p>
        </p:txBody>
      </p:sp>
      <p:sp>
        <p:nvSpPr>
          <p:cNvPr id="4" name="テキスト ボックス 3">
            <a:extLst>
              <a:ext uri="{FF2B5EF4-FFF2-40B4-BE49-F238E27FC236}">
                <a16:creationId xmlns:a16="http://schemas.microsoft.com/office/drawing/2014/main" id="{C7876EF2-F306-2D2E-4811-6B4F35B8F66F}"/>
              </a:ext>
            </a:extLst>
          </p:cNvPr>
          <p:cNvSpPr txBox="1"/>
          <p:nvPr/>
        </p:nvSpPr>
        <p:spPr>
          <a:xfrm>
            <a:off x="8051710" y="10019055"/>
            <a:ext cx="6550646" cy="553998"/>
          </a:xfrm>
          <a:prstGeom prst="rect">
            <a:avLst/>
          </a:prstGeom>
          <a:noFill/>
        </p:spPr>
        <p:txBody>
          <a:bodyPr wrap="square" rtlCol="0">
            <a:spAutoFit/>
          </a:bodyPr>
          <a:lstStyle/>
          <a:p>
            <a:pPr algn="just"/>
            <a:r>
              <a:rPr kumimoji="1" lang="en-US" altLang="ja-JP" sz="1000" dirty="0">
                <a:solidFill>
                  <a:srgbClr val="FF0000"/>
                </a:solidFill>
              </a:rPr>
              <a:t>※</a:t>
            </a:r>
            <a:r>
              <a:rPr kumimoji="1" lang="ja-JP" altLang="en-US" sz="1000" dirty="0">
                <a:solidFill>
                  <a:srgbClr val="FF0000"/>
                </a:solidFill>
              </a:rPr>
              <a:t>本質的価値を構成する要素としての植栽は作庭当時の資料「銘木・大木図」に記載されており、かつ基本設計書等において「作庭意図」、</a:t>
            </a:r>
            <a:r>
              <a:rPr kumimoji="1" lang="ja-JP" altLang="en-US" sz="1000" dirty="0">
                <a:solidFill>
                  <a:srgbClr val="FF0000"/>
                </a:solidFill>
                <a:latin typeface="ＭＳ ゴシック" panose="020B0609070205080204" pitchFamily="49" charset="-128"/>
                <a:ea typeface="ＭＳ ゴシック" panose="020B0609070205080204" pitchFamily="49" charset="-128"/>
              </a:rPr>
              <a:t> </a:t>
            </a:r>
            <a:r>
              <a:rPr kumimoji="1" lang="ja-JP" altLang="en-US" sz="1000" dirty="0">
                <a:solidFill>
                  <a:srgbClr val="FF0000"/>
                </a:solidFill>
                <a:latin typeface="+mn-ea"/>
              </a:rPr>
              <a:t>「作庭上の意匠を重視した区域」</a:t>
            </a:r>
            <a:r>
              <a:rPr kumimoji="1" lang="ja-JP" altLang="en-US" sz="1000" dirty="0">
                <a:solidFill>
                  <a:srgbClr val="FF0000"/>
                </a:solidFill>
              </a:rPr>
              <a:t>を構成している植栽のうち、現地でその位置が現在も確認することが可能であるものを指す。</a:t>
            </a:r>
          </a:p>
        </p:txBody>
      </p:sp>
      <p:pic>
        <p:nvPicPr>
          <p:cNvPr id="32" name="図 31" descr="マップ&#10;&#10;自動的に生成された説明">
            <a:extLst>
              <a:ext uri="{FF2B5EF4-FFF2-40B4-BE49-F238E27FC236}">
                <a16:creationId xmlns:a16="http://schemas.microsoft.com/office/drawing/2014/main" id="{463E59D3-B0C6-44B4-A1DF-624D7F442A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57493" y="7500054"/>
            <a:ext cx="6461833" cy="2801464"/>
          </a:xfrm>
          <a:prstGeom prst="rect">
            <a:avLst/>
          </a:prstGeom>
        </p:spPr>
      </p:pic>
      <p:sp>
        <p:nvSpPr>
          <p:cNvPr id="33" name="テキスト ボックス 32">
            <a:extLst>
              <a:ext uri="{FF2B5EF4-FFF2-40B4-BE49-F238E27FC236}">
                <a16:creationId xmlns:a16="http://schemas.microsoft.com/office/drawing/2014/main" id="{525E2021-76E4-4239-B1F1-43826E827A89}"/>
              </a:ext>
            </a:extLst>
          </p:cNvPr>
          <p:cNvSpPr txBox="1"/>
          <p:nvPr/>
        </p:nvSpPr>
        <p:spPr>
          <a:xfrm>
            <a:off x="483032" y="10296986"/>
            <a:ext cx="6631207"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本質的価値を構成する要素位置図（地形・地割、水景）</a:t>
            </a:r>
          </a:p>
        </p:txBody>
      </p:sp>
      <p:pic>
        <p:nvPicPr>
          <p:cNvPr id="7" name="図 6">
            <a:extLst>
              <a:ext uri="{FF2B5EF4-FFF2-40B4-BE49-F238E27FC236}">
                <a16:creationId xmlns:a16="http://schemas.microsoft.com/office/drawing/2014/main" id="{FC24854C-5B79-202D-574B-045E5AE96323}"/>
              </a:ext>
            </a:extLst>
          </p:cNvPr>
          <p:cNvPicPr>
            <a:picLocks noChangeAspect="1"/>
          </p:cNvPicPr>
          <p:nvPr/>
        </p:nvPicPr>
        <p:blipFill>
          <a:blip r:embed="rId3"/>
          <a:stretch>
            <a:fillRect/>
          </a:stretch>
        </p:blipFill>
        <p:spPr>
          <a:xfrm>
            <a:off x="8031804" y="3809628"/>
            <a:ext cx="6283182" cy="2892768"/>
          </a:xfrm>
          <a:prstGeom prst="rect">
            <a:avLst/>
          </a:prstGeom>
        </p:spPr>
      </p:pic>
      <p:pic>
        <p:nvPicPr>
          <p:cNvPr id="10" name="図 9">
            <a:extLst>
              <a:ext uri="{FF2B5EF4-FFF2-40B4-BE49-F238E27FC236}">
                <a16:creationId xmlns:a16="http://schemas.microsoft.com/office/drawing/2014/main" id="{C4004671-2636-81BF-AC22-524ACC248CDE}"/>
              </a:ext>
            </a:extLst>
          </p:cNvPr>
          <p:cNvPicPr>
            <a:picLocks noChangeAspect="1"/>
          </p:cNvPicPr>
          <p:nvPr/>
        </p:nvPicPr>
        <p:blipFill>
          <a:blip r:embed="rId4"/>
          <a:stretch>
            <a:fillRect/>
          </a:stretch>
        </p:blipFill>
        <p:spPr>
          <a:xfrm>
            <a:off x="8031802" y="7078562"/>
            <a:ext cx="6283182" cy="2714391"/>
          </a:xfrm>
          <a:prstGeom prst="rect">
            <a:avLst/>
          </a:prstGeom>
        </p:spPr>
      </p:pic>
      <p:sp>
        <p:nvSpPr>
          <p:cNvPr id="12" name="テキスト ボックス 11">
            <a:extLst>
              <a:ext uri="{FF2B5EF4-FFF2-40B4-BE49-F238E27FC236}">
                <a16:creationId xmlns:a16="http://schemas.microsoft.com/office/drawing/2014/main" id="{AAA60C00-D96F-5F69-3F95-F8710237FDD1}"/>
              </a:ext>
            </a:extLst>
          </p:cNvPr>
          <p:cNvSpPr txBox="1"/>
          <p:nvPr/>
        </p:nvSpPr>
        <p:spPr>
          <a:xfrm>
            <a:off x="7940362" y="6702396"/>
            <a:ext cx="6420879" cy="246221"/>
          </a:xfrm>
          <a:prstGeom prst="rect">
            <a:avLst/>
          </a:prstGeom>
          <a:solidFill>
            <a:schemeClr val="accent5">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本質的価値を構成する要素位置図（石組・景石、点景物、園路、建物・建物関連）</a:t>
            </a:r>
          </a:p>
        </p:txBody>
      </p:sp>
      <p:sp>
        <p:nvSpPr>
          <p:cNvPr id="13" name="テキスト ボックス 12">
            <a:extLst>
              <a:ext uri="{FF2B5EF4-FFF2-40B4-BE49-F238E27FC236}">
                <a16:creationId xmlns:a16="http://schemas.microsoft.com/office/drawing/2014/main" id="{006F1740-DF50-FE6F-FFB0-20CB39F8D7E0}"/>
              </a:ext>
            </a:extLst>
          </p:cNvPr>
          <p:cNvSpPr txBox="1"/>
          <p:nvPr/>
        </p:nvSpPr>
        <p:spPr>
          <a:xfrm>
            <a:off x="8051710" y="9792953"/>
            <a:ext cx="6420879" cy="246221"/>
          </a:xfrm>
          <a:prstGeom prst="rect">
            <a:avLst/>
          </a:prstGeom>
          <a:solidFill>
            <a:schemeClr val="accent5">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本質的価値を構成する要素位置図（植栽</a:t>
            </a:r>
            <a:r>
              <a:rPr kumimoji="1" lang="en-US" altLang="ja-JP" sz="10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a:t>
            </a:r>
            <a:r>
              <a:rPr kumimoji="1" lang="ja-JP" altLang="en-US" sz="1000" b="0" i="0" u="none" strike="noStrike" kern="12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mn-cs"/>
              </a:rPr>
              <a:t>銘木</a:t>
            </a:r>
            <a:r>
              <a:rPr kumimoji="1" lang="ja-JP" altLang="en-US" sz="10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a:t>
            </a:r>
          </a:p>
        </p:txBody>
      </p:sp>
      <p:sp>
        <p:nvSpPr>
          <p:cNvPr id="11" name="テキスト ボックス 10">
            <a:extLst>
              <a:ext uri="{FF2B5EF4-FFF2-40B4-BE49-F238E27FC236}">
                <a16:creationId xmlns:a16="http://schemas.microsoft.com/office/drawing/2014/main" id="{814A43E3-9444-4E26-86BA-F02C6CE80DF6}"/>
              </a:ext>
            </a:extLst>
          </p:cNvPr>
          <p:cNvSpPr txBox="1"/>
          <p:nvPr/>
        </p:nvSpPr>
        <p:spPr>
          <a:xfrm>
            <a:off x="483032" y="3381602"/>
            <a:ext cx="14686745" cy="27699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05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万博日本庭園の価値を構成する要素として「本質的価値を構成する要素」、「本質的価値を補完する要素」に加え、庭園の管理や活用を目的として整備・管理している施設等を「管理・活用のためのその他の要素」として整理</a:t>
            </a:r>
            <a:endParaRPr kumimoji="0" lang="ja-JP" altLang="ja-JP" sz="105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601255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13">
            <a:extLst>
              <a:ext uri="{FF2B5EF4-FFF2-40B4-BE49-F238E27FC236}">
                <a16:creationId xmlns:a16="http://schemas.microsoft.com/office/drawing/2014/main" id="{8A463917-16F6-4973-AD0D-767FA494E981}"/>
              </a:ext>
            </a:extLst>
          </p:cNvPr>
          <p:cNvSpPr txBox="1"/>
          <p:nvPr/>
        </p:nvSpPr>
        <p:spPr>
          <a:xfrm>
            <a:off x="335574" y="1315817"/>
            <a:ext cx="7154578" cy="8888274"/>
          </a:xfrm>
          <a:prstGeom prst="rect">
            <a:avLst/>
          </a:prstGeom>
          <a:solidFill>
            <a:schemeClr val="accent5">
              <a:lumMod val="20000"/>
              <a:lumOff val="80000"/>
            </a:schemeClr>
          </a:solid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rPr>
              <a:t>（２</a:t>
            </a:r>
            <a:r>
              <a:rPr kumimoji="0" lang="ja-JP" altLang="en-US" sz="12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rPr>
              <a:t>）本質的価値を補完する要素</a:t>
            </a:r>
            <a:endParaRPr kumimoji="0" lang="en-US" altLang="ja-JP" sz="12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・本質的価値を補完する要素を抽出。</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・本質的価値を補完する要素としての施設は、全域の広幅員園路以外の園路広場、休憩施設、便益施設等に区分</a:t>
            </a:r>
            <a:endParaRPr kumimoji="0" lang="ja-JP" altLang="en-US" sz="105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0" name="テキスト ボックス 2"/>
          <p:cNvSpPr txBox="1">
            <a:spLocks noChangeArrowheads="1"/>
          </p:cNvSpPr>
          <p:nvPr/>
        </p:nvSpPr>
        <p:spPr bwMode="auto">
          <a:xfrm flipH="1">
            <a:off x="14163041" y="10204091"/>
            <a:ext cx="714160"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lang="ja-JP" altLang="en-US" sz="1200" b="1" kern="100" dirty="0">
                <a:solidFill>
                  <a:prstClr val="black"/>
                </a:solidFill>
                <a:latin typeface="HG丸ｺﾞｼｯｸM-PRO" panose="020F0600000000000000" pitchFamily="50" charset="-128"/>
                <a:ea typeface="游明朝" panose="02020400000000000000" pitchFamily="18" charset="-128"/>
                <a:cs typeface="Times New Roman" panose="02020603050405020304" pitchFamily="18" charset="0"/>
              </a:rPr>
              <a:t>３</a:t>
            </a: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13">
            <a:extLst>
              <a:ext uri="{FF2B5EF4-FFF2-40B4-BE49-F238E27FC236}">
                <a16:creationId xmlns:a16="http://schemas.microsoft.com/office/drawing/2014/main" id="{DAA5D49E-C22D-E63F-EC74-02BFA51C7FAF}"/>
              </a:ext>
            </a:extLst>
          </p:cNvPr>
          <p:cNvSpPr txBox="1"/>
          <p:nvPr/>
        </p:nvSpPr>
        <p:spPr>
          <a:xfrm>
            <a:off x="335574" y="504340"/>
            <a:ext cx="7128253" cy="276999"/>
          </a:xfrm>
          <a:prstGeom prst="rect">
            <a:avLst/>
          </a:prstGeom>
          <a:no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rPr>
              <a:t>第４章　万博日本庭園の本質的価値</a:t>
            </a:r>
            <a:endParaRPr kumimoji="0" lang="en-US" altLang="ja-JP" sz="16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endParaRPr>
          </a:p>
        </p:txBody>
      </p:sp>
      <p:sp>
        <p:nvSpPr>
          <p:cNvPr id="6" name="テキスト ボックス 13">
            <a:extLst>
              <a:ext uri="{FF2B5EF4-FFF2-40B4-BE49-F238E27FC236}">
                <a16:creationId xmlns:a16="http://schemas.microsoft.com/office/drawing/2014/main" id="{76649011-D02B-829C-757B-273673DB43B1}"/>
              </a:ext>
            </a:extLst>
          </p:cNvPr>
          <p:cNvSpPr txBox="1"/>
          <p:nvPr/>
        </p:nvSpPr>
        <p:spPr>
          <a:xfrm>
            <a:off x="335574" y="787648"/>
            <a:ext cx="7236597" cy="350975"/>
          </a:xfrm>
          <a:prstGeom prst="rect">
            <a:avLst/>
          </a:prstGeom>
          <a:no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HG荳ｸ・ｺ・橸ｽｼ・ｯ・ｸM-PRO"/>
              </a:rPr>
              <a:t>４－３．万博日本庭園の価値を構成する要素</a:t>
            </a:r>
            <a:endPar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2" name="テキスト ボックス 13">
            <a:extLst>
              <a:ext uri="{FF2B5EF4-FFF2-40B4-BE49-F238E27FC236}">
                <a16:creationId xmlns:a16="http://schemas.microsoft.com/office/drawing/2014/main" id="{CECFAFA7-562F-66AB-168D-01EAF46B985A}"/>
              </a:ext>
            </a:extLst>
          </p:cNvPr>
          <p:cNvSpPr txBox="1"/>
          <p:nvPr/>
        </p:nvSpPr>
        <p:spPr>
          <a:xfrm>
            <a:off x="45950" y="52618"/>
            <a:ext cx="15020925" cy="350974"/>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第４章　万博日本庭園の本質的価値と構成要素（２）</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4" name="テキスト ボックス 13">
            <a:extLst>
              <a:ext uri="{FF2B5EF4-FFF2-40B4-BE49-F238E27FC236}">
                <a16:creationId xmlns:a16="http://schemas.microsoft.com/office/drawing/2014/main" id="{01B907CD-2D50-4D9B-A69A-CA3D210EE534}"/>
              </a:ext>
            </a:extLst>
          </p:cNvPr>
          <p:cNvSpPr txBox="1"/>
          <p:nvPr/>
        </p:nvSpPr>
        <p:spPr>
          <a:xfrm>
            <a:off x="7639552" y="1310467"/>
            <a:ext cx="7229330" cy="8888275"/>
          </a:xfrm>
          <a:prstGeom prst="rect">
            <a:avLst/>
          </a:prstGeom>
          <a:solidFill>
            <a:schemeClr val="accent5">
              <a:lumMod val="20000"/>
              <a:lumOff val="80000"/>
            </a:schemeClr>
          </a:solidFill>
          <a:ln w="6350">
            <a:no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rPr>
              <a:t>（３）万博日本庭園における管理・活用のためのその他の要素の例</a:t>
            </a:r>
            <a:endParaRPr kumimoji="0" lang="en-US" altLang="ja-JP" sz="1200" b="1" i="0" u="none" strike="noStrike" kern="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荳ｸ・ｺ・橸ｽｼ・ｯ・ｸM-PRO"/>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05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05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万博日本庭園施設台帳ならびに現地調査から「その他の要素」を抽出。</a:t>
            </a:r>
            <a:r>
              <a:rPr kumimoji="0" lang="ja-JP" altLang="en-US" sz="105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但しサインのうち、作庭当初から</a:t>
            </a:r>
            <a:endParaRPr kumimoji="0" lang="en-US" altLang="ja-JP" sz="105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05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設置されているサイン（</a:t>
            </a:r>
            <a:r>
              <a:rPr kumimoji="0" lang="en-US" altLang="ja-JP" sz="105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05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印）については、作庭時の意図を損なわないよう考慮し取扱うものとする。</a:t>
            </a:r>
            <a:endParaRPr kumimoji="0" lang="ja-JP" altLang="en-US" sz="1050" b="1"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868D8F2D-2C7E-1907-A8D7-AE0277A89016}"/>
              </a:ext>
            </a:extLst>
          </p:cNvPr>
          <p:cNvSpPr txBox="1"/>
          <p:nvPr/>
        </p:nvSpPr>
        <p:spPr>
          <a:xfrm>
            <a:off x="403311" y="992382"/>
            <a:ext cx="14686745" cy="27699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05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万博日本庭園の価値を構成する要素として「本質的価値を構成する要素」、「本質的価値を補完する要素」に加え、庭園の管理や活用を目的として整備・管理している施設等を「管理・活用のためのその他の要素」として整理</a:t>
            </a:r>
            <a:endParaRPr kumimoji="0" lang="ja-JP" altLang="ja-JP" sz="105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E10481FB-1DFA-451E-ACA9-F3ED51C3EF53}"/>
              </a:ext>
            </a:extLst>
          </p:cNvPr>
          <p:cNvSpPr/>
          <p:nvPr/>
        </p:nvSpPr>
        <p:spPr>
          <a:xfrm>
            <a:off x="13280572" y="24888"/>
            <a:ext cx="1773378" cy="3533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資料４</a:t>
            </a:r>
          </a:p>
        </p:txBody>
      </p:sp>
      <p:graphicFrame>
        <p:nvGraphicFramePr>
          <p:cNvPr id="15" name="表 14">
            <a:extLst>
              <a:ext uri="{FF2B5EF4-FFF2-40B4-BE49-F238E27FC236}">
                <a16:creationId xmlns:a16="http://schemas.microsoft.com/office/drawing/2014/main" id="{00882A4B-B503-E0A7-6506-262389C73E04}"/>
              </a:ext>
            </a:extLst>
          </p:cNvPr>
          <p:cNvGraphicFramePr>
            <a:graphicFrameLocks noGrp="1"/>
          </p:cNvGraphicFramePr>
          <p:nvPr>
            <p:extLst>
              <p:ext uri="{D42A27DB-BD31-4B8C-83A1-F6EECF244321}">
                <p14:modId xmlns:p14="http://schemas.microsoft.com/office/powerpoint/2010/main" val="49454795"/>
              </p:ext>
            </p:extLst>
          </p:nvPr>
        </p:nvGraphicFramePr>
        <p:xfrm>
          <a:off x="634514" y="2017184"/>
          <a:ext cx="6638716" cy="4567060"/>
        </p:xfrm>
        <a:graphic>
          <a:graphicData uri="http://schemas.openxmlformats.org/drawingml/2006/table">
            <a:tbl>
              <a:tblPr firstRow="1" firstCol="1" bandRow="1"/>
              <a:tblGrid>
                <a:gridCol w="575163">
                  <a:extLst>
                    <a:ext uri="{9D8B030D-6E8A-4147-A177-3AD203B41FA5}">
                      <a16:colId xmlns:a16="http://schemas.microsoft.com/office/drawing/2014/main" val="299739141"/>
                    </a:ext>
                  </a:extLst>
                </a:gridCol>
                <a:gridCol w="575163">
                  <a:extLst>
                    <a:ext uri="{9D8B030D-6E8A-4147-A177-3AD203B41FA5}">
                      <a16:colId xmlns:a16="http://schemas.microsoft.com/office/drawing/2014/main" val="1761569187"/>
                    </a:ext>
                  </a:extLst>
                </a:gridCol>
                <a:gridCol w="986935">
                  <a:extLst>
                    <a:ext uri="{9D8B030D-6E8A-4147-A177-3AD203B41FA5}">
                      <a16:colId xmlns:a16="http://schemas.microsoft.com/office/drawing/2014/main" val="2542078882"/>
                    </a:ext>
                  </a:extLst>
                </a:gridCol>
                <a:gridCol w="4501455">
                  <a:extLst>
                    <a:ext uri="{9D8B030D-6E8A-4147-A177-3AD203B41FA5}">
                      <a16:colId xmlns:a16="http://schemas.microsoft.com/office/drawing/2014/main" val="2419344198"/>
                    </a:ext>
                  </a:extLst>
                </a:gridCol>
              </a:tblGrid>
              <a:tr h="158318">
                <a:tc>
                  <a:txBody>
                    <a:bodyPr/>
                    <a:lstStyle/>
                    <a:p>
                      <a:pPr algn="just"/>
                      <a:r>
                        <a:rPr lang="ja-JP" sz="1050" kern="100" dirty="0">
                          <a:effectLst/>
                          <a:latin typeface="Century" panose="02040604050505020304" pitchFamily="18" charset="0"/>
                          <a:ea typeface="BIZ UDPゴシック" panose="020B0400000000000000" pitchFamily="50" charset="-128"/>
                          <a:cs typeface="Times New Roman" panose="02020603050405020304" pitchFamily="18" charset="0"/>
                        </a:rPr>
                        <a:t>区分</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altLang="en-US" sz="1050" kern="100" dirty="0">
                          <a:solidFill>
                            <a:schemeClr val="tx1"/>
                          </a:solidFill>
                          <a:effectLst/>
                          <a:latin typeface="Century" panose="02040604050505020304" pitchFamily="18" charset="0"/>
                          <a:ea typeface="BIZ UDPゴシック" panose="020B0400000000000000" pitchFamily="50" charset="-128"/>
                          <a:cs typeface="Times New Roman" panose="02020603050405020304" pitchFamily="18" charset="0"/>
                        </a:rPr>
                        <a:t>地区</a:t>
                      </a:r>
                      <a:endParaRPr lang="ja-JP" sz="105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Century" panose="02040604050505020304" pitchFamily="18" charset="0"/>
                          <a:ea typeface="BIZ UDPゴシック" panose="020B0400000000000000" pitchFamily="50" charset="-128"/>
                          <a:cs typeface="Times New Roman" panose="02020603050405020304" pitchFamily="18" charset="0"/>
                        </a:rPr>
                        <a:t>分類</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a:effectLst/>
                          <a:latin typeface="Century" panose="02040604050505020304" pitchFamily="18" charset="0"/>
                          <a:ea typeface="BIZ UDPゴシック" panose="020B0400000000000000" pitchFamily="50" charset="-128"/>
                          <a:cs typeface="Times New Roman" panose="02020603050405020304" pitchFamily="18" charset="0"/>
                        </a:rPr>
                        <a:t>本質的価値を補完する要素</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8819383"/>
                  </a:ext>
                </a:extLst>
              </a:tr>
              <a:tr h="158318">
                <a:tc rowSpan="15">
                  <a:txBody>
                    <a:bodyPr/>
                    <a:lstStyle/>
                    <a:p>
                      <a:pPr algn="ctr">
                        <a:lnSpc>
                          <a:spcPts val="1200"/>
                        </a:lnSpc>
                      </a:pPr>
                      <a:r>
                        <a:rPr lang="en-US" sz="1050" kern="100">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en-US" sz="1050" kern="100">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en-US" sz="1050" kern="100">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en-US" sz="1050" kern="100">
                          <a:effectLst/>
                          <a:latin typeface="BIZ UDP明朝 Medium" panose="02020500000000000000" pitchFamily="18" charset="-128"/>
                          <a:ea typeface="ＭＳ 明朝" panose="02020609040205080304" pitchFamily="17" charset="-128"/>
                          <a:cs typeface="Times New Roman" panose="02020603050405020304" pitchFamily="18" charset="0"/>
                        </a:rPr>
                        <a:t>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当</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初</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計</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に</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組</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み</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込</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ま</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れ</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施</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ctr">
                        <a:lnSpc>
                          <a:spcPts val="1200"/>
                        </a:lnSpc>
                      </a:pPr>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全域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園路広場</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a:effectLst/>
                          <a:latin typeface="Century" panose="02040604050505020304" pitchFamily="18" charset="0"/>
                          <a:ea typeface="BIZ UDP明朝 Medium" panose="02020500000000000000" pitchFamily="18" charset="-128"/>
                          <a:cs typeface="Times New Roman" panose="02020603050405020304" pitchFamily="18" charset="0"/>
                        </a:rPr>
                        <a:t>広幅員園路以外の園路、園路の石縁石</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8513023"/>
                  </a:ext>
                </a:extLst>
              </a:tr>
              <a:tr h="150779">
                <a:tc vMerge="1">
                  <a:txBody>
                    <a:bodyPr/>
                    <a:lstStyle/>
                    <a:p>
                      <a:endParaRPr kumimoji="1" lang="ja-JP" altLang="en-US"/>
                    </a:p>
                  </a:txBody>
                  <a:tcPr/>
                </a:tc>
                <a:tc rowSpan="3">
                  <a:txBody>
                    <a:bodyPr/>
                    <a:lstStyle/>
                    <a:p>
                      <a:pPr algn="just"/>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上代</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休憩施設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dirty="0">
                          <a:solidFill>
                            <a:schemeClr val="tx1"/>
                          </a:solidFill>
                          <a:effectLst/>
                          <a:latin typeface="Century" panose="02040604050505020304" pitchFamily="18" charset="0"/>
                          <a:ea typeface="BIZ UDP明朝 Medium" panose="02020500000000000000" pitchFamily="18" charset="-128"/>
                          <a:cs typeface="Times New Roman" panose="02020603050405020304" pitchFamily="18" charset="0"/>
                        </a:rPr>
                        <a:t>石スツール</a:t>
                      </a:r>
                      <a:endParaRPr lang="ja-JP" sz="105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1124722"/>
                  </a:ext>
                </a:extLst>
              </a:tr>
              <a:tr h="142755">
                <a:tc vMerge="1">
                  <a:txBody>
                    <a:bodyPr/>
                    <a:lstStyle/>
                    <a:p>
                      <a:endParaRPr kumimoji="1" lang="ja-JP" altLang="en-US"/>
                    </a:p>
                  </a:txBody>
                  <a:tcPr/>
                </a:tc>
                <a:tc vMerge="1">
                  <a:txBody>
                    <a:bodyPr/>
                    <a:lstStyle/>
                    <a:p>
                      <a:endParaRPr kumimoji="1" lang="ja-JP" altLang="en-US"/>
                    </a:p>
                  </a:txBody>
                  <a:tcPr/>
                </a:tc>
                <a:tc rowSpan="2">
                  <a:txBody>
                    <a:bodyPr/>
                    <a:lstStyle/>
                    <a:p>
                      <a:pPr algn="just"/>
                      <a:r>
                        <a:rPr lang="ja-JP" sz="1000" kern="100" dirty="0">
                          <a:effectLst/>
                          <a:latin typeface="Century" panose="02040604050505020304" pitchFamily="18" charset="0"/>
                          <a:ea typeface="BIZ UDP明朝 Medium" panose="02020500000000000000" pitchFamily="18" charset="-128"/>
                          <a:cs typeface="Times New Roman" panose="02020603050405020304" pitchFamily="18" charset="0"/>
                        </a:rPr>
                        <a:t>植栽</a:t>
                      </a:r>
                      <a:endParaRPr lang="ja-JP" sz="1050" b="1"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altLang="en-US" sz="900"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銘木・大木</a:t>
                      </a:r>
                      <a:r>
                        <a:rPr lang="en-US" altLang="ja-JP" sz="900" b="1"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a:t>
                      </a:r>
                      <a:r>
                        <a:rPr lang="ja-JP" altLang="en-US" sz="900" kern="100" dirty="0">
                          <a:effectLst/>
                          <a:latin typeface="Century" panose="02040604050505020304" pitchFamily="18" charset="0"/>
                          <a:ea typeface="BIZ UDP明朝 Medium" panose="02020500000000000000" pitchFamily="18" charset="-128"/>
                          <a:cs typeface="Times New Roman" panose="02020603050405020304" pitchFamily="18" charset="0"/>
                        </a:rPr>
                        <a:t>：</a:t>
                      </a: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ヤマモミジ、サルスベリ、キンモクセイ、モチノキ</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135610"/>
                  </a:ext>
                </a:extLst>
              </a:tr>
              <a:tr h="142755">
                <a:tc vMerge="1">
                  <a:txBody>
                    <a:bodyPr/>
                    <a:lstStyle/>
                    <a:p>
                      <a:endParaRPr kumimoji="1" lang="ja-JP" altLang="en-US"/>
                    </a:p>
                  </a:txBody>
                  <a:tcPr/>
                </a:tc>
                <a:tc vMerge="1">
                  <a:txBody>
                    <a:bodyPr/>
                    <a:lstStyle/>
                    <a:p>
                      <a:endParaRPr kumimoji="1" lang="ja-JP" altLang="en-US"/>
                    </a:p>
                  </a:txBody>
                  <a:tcPr/>
                </a:tc>
                <a:tc vMerge="1">
                  <a:txBody>
                    <a:bodyPr/>
                    <a:lstStyle/>
                    <a:p>
                      <a:pPr algn="just"/>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a:effectLst/>
                          <a:latin typeface="Century" panose="02040604050505020304" pitchFamily="18" charset="0"/>
                          <a:ea typeface="BIZ UDP明朝 Medium" panose="02020500000000000000" pitchFamily="18" charset="-128"/>
                          <a:cs typeface="Times New Roman" panose="02020603050405020304" pitchFamily="18" charset="0"/>
                        </a:rPr>
                        <a:t>モミ林、イヌマキ林、泉および滝の背後の樹林地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5088694"/>
                  </a:ext>
                </a:extLst>
              </a:tr>
              <a:tr h="231381">
                <a:tc vMerge="1">
                  <a:txBody>
                    <a:bodyPr/>
                    <a:lstStyle/>
                    <a:p>
                      <a:endParaRPr kumimoji="1" lang="ja-JP" altLang="en-US"/>
                    </a:p>
                  </a:txBody>
                  <a:tcPr/>
                </a:tc>
                <a:tc rowSpan="4">
                  <a:txBody>
                    <a:bodyPr/>
                    <a:lstStyle/>
                    <a:p>
                      <a:pPr algn="just"/>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中世</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園路広場</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a:effectLst/>
                          <a:latin typeface="Century" panose="02040604050505020304" pitchFamily="18" charset="0"/>
                          <a:ea typeface="BIZ UDP明朝 Medium" panose="02020500000000000000" pitchFamily="18" charset="-128"/>
                          <a:cs typeface="Times New Roman" panose="02020603050405020304" pitchFamily="18" charset="0"/>
                        </a:rPr>
                        <a:t>１号棟への園路（段石含）３箇所</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7777924"/>
                  </a:ext>
                </a:extLst>
              </a:tr>
              <a:tr h="150779">
                <a:tc vMerge="1">
                  <a:txBody>
                    <a:bodyPr/>
                    <a:lstStyle/>
                    <a:p>
                      <a:endParaRPr kumimoji="1" lang="ja-JP" altLang="en-US"/>
                    </a:p>
                  </a:txBody>
                  <a:tcPr/>
                </a:tc>
                <a:tc vMerge="1">
                  <a:txBody>
                    <a:bodyPr/>
                    <a:lstStyle/>
                    <a:p>
                      <a:endParaRPr kumimoji="1" lang="ja-JP" altLang="en-US"/>
                    </a:p>
                  </a:txBody>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休憩施設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石ベンチ・石スツール</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5218300"/>
                  </a:ext>
                </a:extLst>
              </a:tr>
              <a:tr h="150779">
                <a:tc vMerge="1">
                  <a:txBody>
                    <a:bodyPr/>
                    <a:lstStyle/>
                    <a:p>
                      <a:endParaRPr kumimoji="1" lang="ja-JP" altLang="en-US"/>
                    </a:p>
                  </a:txBody>
                  <a:tcPr/>
                </a:tc>
                <a:tc vMerge="1">
                  <a:txBody>
                    <a:bodyPr/>
                    <a:lstStyle/>
                    <a:p>
                      <a:endParaRPr kumimoji="1" lang="ja-JP" altLang="en-US"/>
                    </a:p>
                  </a:txBody>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便益施設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en-US" sz="900" kern="100">
                          <a:effectLst/>
                          <a:latin typeface="BIZ UDP明朝 Medium" panose="02020500000000000000" pitchFamily="18" charset="-128"/>
                          <a:ea typeface="ＭＳ 明朝" panose="02020609040205080304" pitchFamily="17" charset="-128"/>
                          <a:cs typeface="Times New Roman" panose="02020603050405020304" pitchFamily="18" charset="0"/>
                        </a:rPr>
                        <a:t>C</a:t>
                      </a:r>
                      <a:r>
                        <a:rPr lang="ja-JP" sz="900" kern="100">
                          <a:effectLst/>
                          <a:latin typeface="Century" panose="02040604050505020304" pitchFamily="18" charset="0"/>
                          <a:ea typeface="BIZ UDP明朝 Medium" panose="02020500000000000000" pitchFamily="18" charset="-128"/>
                          <a:cs typeface="Times New Roman" panose="02020603050405020304" pitchFamily="18" charset="0"/>
                        </a:rPr>
                        <a:t>号棟（トイレ）２か所</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2353627"/>
                  </a:ext>
                </a:extLst>
              </a:tr>
              <a:tr h="889911">
                <a:tc vMerge="1">
                  <a:txBody>
                    <a:bodyPr/>
                    <a:lstStyle/>
                    <a:p>
                      <a:endParaRPr kumimoji="1" lang="ja-JP" altLang="en-US"/>
                    </a:p>
                  </a:txBody>
                  <a:tcPr/>
                </a:tc>
                <a:tc vMerge="1">
                  <a:txBody>
                    <a:bodyPr/>
                    <a:lstStyle/>
                    <a:p>
                      <a:endParaRPr kumimoji="1" lang="ja-JP" altLang="en-US"/>
                    </a:p>
                  </a:txBody>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植栽</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クロマツ疎林、ツツジ類、サクラ類、モミジ類、竹の庭、芝生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針葉樹林、ケヤキの疎林、ミヤギノハギの群落、ツバキ林、サクラの丘</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b="0"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銘木・大木</a:t>
                      </a:r>
                      <a:r>
                        <a:rPr lang="en-US" altLang="ja-JP" sz="900" b="0"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a:t>
                      </a: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：クロマツ、ケヤキ</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茶庭：シシガシラ、サルスベリ、ヤマモミジ、カクレミノ、ワビスケ</a:t>
                      </a:r>
                      <a:r>
                        <a:rPr lang="ja-JP" sz="900" u="sng" kern="100" dirty="0">
                          <a:effectLst/>
                          <a:latin typeface="Century" panose="02040604050505020304" pitchFamily="18" charset="0"/>
                          <a:ea typeface="BIZ UDP明朝 Medium" panose="02020500000000000000" pitchFamily="18" charset="-128"/>
                          <a:cs typeface="Times New Roman" panose="02020603050405020304" pitchFamily="18" charset="0"/>
                        </a:rPr>
                        <a:t>（</a:t>
                      </a:r>
                      <a:r>
                        <a:rPr lang="ja-JP" sz="900"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銘木・大木</a:t>
                      </a:r>
                      <a:r>
                        <a:rPr lang="ja-JP" sz="900" u="sng" kern="100" dirty="0">
                          <a:effectLst/>
                          <a:latin typeface="Century" panose="02040604050505020304" pitchFamily="18" charset="0"/>
                          <a:ea typeface="BIZ UDP明朝 Medium" panose="02020500000000000000" pitchFamily="18" charset="-128"/>
                          <a:cs typeface="Times New Roman" panose="02020603050405020304" pitchFamily="18" charset="0"/>
                        </a:rPr>
                        <a:t>）</a:t>
                      </a:r>
                      <a:r>
                        <a:rPr lang="en-US" altLang="ja-JP" sz="900"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a:t>
                      </a:r>
                      <a:endParaRPr lang="ja-JP" sz="1050" u="sng"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２号棟（千里庵）の植栽：ヒイラギモクセイ、ワビスケ、キャラ</a:t>
                      </a:r>
                      <a:r>
                        <a:rPr lang="ja-JP" altLang="en-US" sz="900" kern="100" dirty="0">
                          <a:effectLst/>
                          <a:latin typeface="Century" panose="02040604050505020304" pitchFamily="18" charset="0"/>
                          <a:ea typeface="BIZ UDP明朝 Medium" panose="02020500000000000000" pitchFamily="18" charset="-128"/>
                          <a:cs typeface="Times New Roman" panose="02020603050405020304" pitchFamily="18" charset="0"/>
                        </a:rPr>
                        <a:t>、</a:t>
                      </a: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サルスベリ</a:t>
                      </a:r>
                      <a:r>
                        <a:rPr lang="ja-JP" sz="900" u="sng" kern="100" dirty="0">
                          <a:effectLst/>
                          <a:latin typeface="Century" panose="02040604050505020304" pitchFamily="18" charset="0"/>
                          <a:ea typeface="BIZ UDP明朝 Medium" panose="02020500000000000000" pitchFamily="18" charset="-128"/>
                          <a:cs typeface="Times New Roman" panose="02020603050405020304" pitchFamily="18" charset="0"/>
                        </a:rPr>
                        <a:t>（</a:t>
                      </a:r>
                      <a:r>
                        <a:rPr lang="ja-JP" sz="900"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銘木・大木</a:t>
                      </a:r>
                      <a:r>
                        <a:rPr lang="ja-JP" sz="900" u="sng" kern="100" dirty="0">
                          <a:effectLst/>
                          <a:latin typeface="Century" panose="02040604050505020304" pitchFamily="18" charset="0"/>
                          <a:ea typeface="BIZ UDP明朝 Medium" panose="02020500000000000000" pitchFamily="18" charset="-128"/>
                          <a:cs typeface="Times New Roman" panose="02020603050405020304" pitchFamily="18" charset="0"/>
                        </a:rPr>
                        <a:t>）</a:t>
                      </a:r>
                      <a:r>
                        <a:rPr lang="en-US" altLang="ja-JP" sz="900" b="1"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a:t>
                      </a:r>
                      <a:endParaRPr lang="ja-JP" sz="1050" b="1" u="sng"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千里庵入口：クロマツ、ケヤキ、洲浜：クロマツ、ネムノキ</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177065"/>
                  </a:ext>
                </a:extLst>
              </a:tr>
              <a:tr h="150779">
                <a:tc vMerge="1">
                  <a:txBody>
                    <a:bodyPr/>
                    <a:lstStyle/>
                    <a:p>
                      <a:endParaRPr kumimoji="1" lang="ja-JP" altLang="en-US"/>
                    </a:p>
                  </a:txBody>
                  <a:tcPr/>
                </a:tc>
                <a:tc rowSpan="4">
                  <a:txBody>
                    <a:bodyPr/>
                    <a:lstStyle/>
                    <a:p>
                      <a:pPr algn="just"/>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近世</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園路広場</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a:effectLst/>
                          <a:latin typeface="Century" panose="02040604050505020304" pitchFamily="18" charset="0"/>
                          <a:ea typeface="BIZ UDP明朝 Medium" panose="02020500000000000000" pitchFamily="18" charset="-128"/>
                          <a:cs typeface="Times New Roman" panose="02020603050405020304" pitchFamily="18" charset="0"/>
                        </a:rPr>
                        <a:t>石階段（休憩所へのアクセス）</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966808"/>
                  </a:ext>
                </a:extLst>
              </a:tr>
              <a:tr h="150779">
                <a:tc vMerge="1">
                  <a:txBody>
                    <a:bodyPr/>
                    <a:lstStyle/>
                    <a:p>
                      <a:endParaRPr kumimoji="1" lang="ja-JP" altLang="en-US"/>
                    </a:p>
                  </a:txBody>
                  <a:tcPr/>
                </a:tc>
                <a:tc vMerge="1">
                  <a:txBody>
                    <a:bodyPr/>
                    <a:lstStyle/>
                    <a:p>
                      <a:endParaRPr kumimoji="1" lang="ja-JP" altLang="en-US"/>
                    </a:p>
                  </a:txBody>
                  <a:tcPr/>
                </a:tc>
                <a:tc>
                  <a:txBody>
                    <a:bodyPr/>
                    <a:lstStyle/>
                    <a:p>
                      <a:pPr algn="just"/>
                      <a:r>
                        <a:rPr lang="ja-JP" sz="1000" kern="100" dirty="0">
                          <a:effectLst/>
                          <a:latin typeface="Century" panose="02040604050505020304" pitchFamily="18" charset="0"/>
                          <a:ea typeface="BIZ UDP明朝 Medium" panose="02020500000000000000" pitchFamily="18" charset="-128"/>
                          <a:cs typeface="Times New Roman" panose="02020603050405020304" pitchFamily="18" charset="0"/>
                        </a:rPr>
                        <a:t>石組・景石</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a:effectLst/>
                          <a:latin typeface="Century" panose="02040604050505020304" pitchFamily="18" charset="0"/>
                          <a:ea typeface="BIZ UDP明朝 Medium" panose="02020500000000000000" pitchFamily="18" charset="-128"/>
                          <a:cs typeface="Times New Roman" panose="02020603050405020304" pitchFamily="18" charset="0"/>
                        </a:rPr>
                        <a:t>石積み（中央門周辺）</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643484"/>
                  </a:ext>
                </a:extLst>
              </a:tr>
              <a:tr h="150779">
                <a:tc vMerge="1">
                  <a:txBody>
                    <a:bodyPr/>
                    <a:lstStyle/>
                    <a:p>
                      <a:endParaRPr kumimoji="1" lang="ja-JP" altLang="en-US"/>
                    </a:p>
                  </a:txBody>
                  <a:tcPr/>
                </a:tc>
                <a:tc vMerge="1">
                  <a:txBody>
                    <a:bodyPr/>
                    <a:lstStyle/>
                    <a:p>
                      <a:endParaRPr kumimoji="1" lang="ja-JP" altLang="en-US"/>
                    </a:p>
                  </a:txBody>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休憩施設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a:effectLst/>
                          <a:latin typeface="Century" panose="02040604050505020304" pitchFamily="18" charset="0"/>
                          <a:ea typeface="BIZ UDP明朝 Medium" panose="02020500000000000000" pitchFamily="18" charset="-128"/>
                          <a:cs typeface="Times New Roman" panose="02020603050405020304" pitchFamily="18" charset="0"/>
                        </a:rPr>
                        <a:t>主庭池園路側休憩所（２か所）</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0699121"/>
                  </a:ext>
                </a:extLst>
              </a:tr>
              <a:tr h="739132">
                <a:tc vMerge="1">
                  <a:txBody>
                    <a:bodyPr/>
                    <a:lstStyle/>
                    <a:p>
                      <a:endParaRPr kumimoji="1" lang="ja-JP" altLang="en-US"/>
                    </a:p>
                  </a:txBody>
                  <a:tcPr/>
                </a:tc>
                <a:tc vMerge="1">
                  <a:txBody>
                    <a:bodyPr/>
                    <a:lstStyle/>
                    <a:p>
                      <a:endParaRPr kumimoji="1" lang="ja-JP" altLang="en-US"/>
                    </a:p>
                  </a:txBody>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植栽</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ラカンマキ林、ツツジ群植、タブノキ密植、サルスベリ</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b="0"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銘木・大木</a:t>
                      </a:r>
                      <a:r>
                        <a:rPr lang="en-US" altLang="ja-JP" sz="900" b="0"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a:t>
                      </a: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：モチノキ、サルスベリ、クスノキ、ケヤキ、キンモクセイ、</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ヒイラギモクセイ、トウオガタマ、ハゼノキ、キャラ、ナツツバキ、シシガシラ</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芝山および芝山（第二山区）周辺の常緑樹、小滝周辺の常緑樹、</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北側山地の遮蔽植栽、芝山周辺のツツジ・マテバシイ</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6762667"/>
                  </a:ext>
                </a:extLst>
              </a:tr>
              <a:tr h="150779">
                <a:tc vMerge="1">
                  <a:txBody>
                    <a:bodyPr/>
                    <a:lstStyle/>
                    <a:p>
                      <a:endParaRPr kumimoji="1" lang="ja-JP" altLang="en-US"/>
                    </a:p>
                  </a:txBody>
                  <a:tcPr/>
                </a:tc>
                <a:tc rowSpan="3">
                  <a:txBody>
                    <a:bodyPr/>
                    <a:lstStyle/>
                    <a:p>
                      <a:pPr algn="just"/>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現代</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園路広場</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a:effectLst/>
                          <a:latin typeface="Century" panose="02040604050505020304" pitchFamily="18" charset="0"/>
                          <a:ea typeface="BIZ UDP明朝 Medium" panose="02020500000000000000" pitchFamily="18" charset="-128"/>
                          <a:cs typeface="Times New Roman" panose="02020603050405020304" pitchFamily="18" charset="0"/>
                        </a:rPr>
                        <a:t>階段（北西）、鯉池前広場の舗装、５号棟前広場の舗装</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536697"/>
                  </a:ext>
                </a:extLst>
              </a:tr>
              <a:tr h="150779">
                <a:tc vMerge="1">
                  <a:txBody>
                    <a:bodyPr/>
                    <a:lstStyle/>
                    <a:p>
                      <a:endParaRPr kumimoji="1" lang="ja-JP" altLang="en-US"/>
                    </a:p>
                  </a:txBody>
                  <a:tcPr/>
                </a:tc>
                <a:tc vMerge="1">
                  <a:txBody>
                    <a:bodyPr/>
                    <a:lstStyle/>
                    <a:p>
                      <a:endParaRPr kumimoji="1" lang="ja-JP" altLang="en-US"/>
                    </a:p>
                  </a:txBody>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休憩施設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藤棚、石ベンチ</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7372656"/>
                  </a:ext>
                </a:extLst>
              </a:tr>
              <a:tr h="437574">
                <a:tc vMerge="1">
                  <a:txBody>
                    <a:bodyPr/>
                    <a:lstStyle/>
                    <a:p>
                      <a:endParaRPr kumimoji="1" lang="ja-JP" altLang="en-US"/>
                    </a:p>
                  </a:txBody>
                  <a:tcPr/>
                </a:tc>
                <a:tc vMerge="1">
                  <a:txBody>
                    <a:bodyPr/>
                    <a:lstStyle/>
                    <a:p>
                      <a:endParaRPr kumimoji="1" lang="ja-JP" altLang="en-US"/>
                    </a:p>
                  </a:txBody>
                  <a:tcPr/>
                </a:tc>
                <a:tc>
                  <a:txBody>
                    <a:bodyPr/>
                    <a:lstStyle/>
                    <a:p>
                      <a:pPr algn="just"/>
                      <a:r>
                        <a:rPr lang="ja-JP" sz="1000" kern="100">
                          <a:effectLst/>
                          <a:latin typeface="Century" panose="02040604050505020304" pitchFamily="18" charset="0"/>
                          <a:ea typeface="BIZ UDP明朝 Medium" panose="02020500000000000000" pitchFamily="18" charset="-128"/>
                          <a:cs typeface="Times New Roman" panose="02020603050405020304" pitchFamily="18" charset="0"/>
                        </a:rPr>
                        <a:t>植栽</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クヌギの疎林、ウツギの群植、鯉池背後の樹林</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b="0"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銘木・大木</a:t>
                      </a:r>
                      <a:r>
                        <a:rPr lang="en-US" altLang="ja-JP" sz="900" b="0" u="sng" kern="100" dirty="0">
                          <a:solidFill>
                            <a:srgbClr val="FF0000"/>
                          </a:solidFill>
                          <a:effectLst/>
                          <a:latin typeface="Century" panose="02040604050505020304" pitchFamily="18" charset="0"/>
                          <a:ea typeface="BIZ UDP明朝 Medium" panose="02020500000000000000" pitchFamily="18" charset="-128"/>
                          <a:cs typeface="Times New Roman" panose="02020603050405020304" pitchFamily="18" charset="0"/>
                        </a:rPr>
                        <a:t>※</a:t>
                      </a: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：鯉池周辺のクロマツ、ツバキ、ヤマモミジ、サルスベリ、ケヤキ、</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ザクロ、キャラボク、菖蒲田周辺のサルスベリ、ケヤキ</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2708940"/>
                  </a:ext>
                </a:extLst>
              </a:tr>
              <a:tr h="158318">
                <a:tc rowSpan="2">
                  <a:txBody>
                    <a:bodyPr/>
                    <a:lstStyle/>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後年整備</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lnSpc>
                          <a:spcPts val="1200"/>
                        </a:lnSpc>
                      </a:pPr>
                      <a:r>
                        <a:rPr lang="ja-JP" sz="800" kern="100" dirty="0">
                          <a:effectLst/>
                          <a:latin typeface="Century" panose="02040604050505020304" pitchFamily="18" charset="0"/>
                          <a:ea typeface="BIZ UDP明朝 Medium" panose="02020500000000000000" pitchFamily="18" charset="-128"/>
                          <a:cs typeface="Times New Roman" panose="02020603050405020304" pitchFamily="18" charset="0"/>
                        </a:rPr>
                        <a:t>施設</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中世</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便益施設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園芸植物展示場、</a:t>
                      </a:r>
                      <a:r>
                        <a:rPr lang="ja-JP" sz="900" kern="100" dirty="0">
                          <a:solidFill>
                            <a:schemeClr val="tx1"/>
                          </a:solidFill>
                          <a:effectLst/>
                          <a:latin typeface="Century" panose="02040604050505020304" pitchFamily="18" charset="0"/>
                          <a:ea typeface="BIZ UDP明朝 Medium" panose="02020500000000000000" pitchFamily="18" charset="-128"/>
                          <a:cs typeface="Times New Roman" panose="02020603050405020304" pitchFamily="18" charset="0"/>
                        </a:rPr>
                        <a:t>山野草展施設</a:t>
                      </a:r>
                      <a:endParaRPr lang="ja-JP" sz="1050" kern="100" dirty="0">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3867156"/>
                  </a:ext>
                </a:extLst>
              </a:tr>
              <a:tr h="262075">
                <a:tc vMerge="1">
                  <a:txBody>
                    <a:bodyPr/>
                    <a:lstStyle/>
                    <a:p>
                      <a:endParaRPr kumimoji="1" lang="ja-JP" altLang="en-US"/>
                    </a:p>
                  </a:txBody>
                  <a:tcPr/>
                </a:tc>
                <a:tc>
                  <a:txBody>
                    <a:bodyPr/>
                    <a:lstStyle/>
                    <a:p>
                      <a:pPr algn="just"/>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近世</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50" kern="100">
                          <a:effectLst/>
                          <a:latin typeface="Century" panose="02040604050505020304" pitchFamily="18" charset="0"/>
                          <a:ea typeface="BIZ UDP明朝 Medium" panose="02020500000000000000" pitchFamily="18" charset="-128"/>
                          <a:cs typeface="Times New Roman" panose="02020603050405020304" pitchFamily="18" charset="0"/>
                        </a:rPr>
                        <a:t>便益施設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dirty="0">
                          <a:effectLst/>
                          <a:latin typeface="Century" panose="02040604050505020304" pitchFamily="18" charset="0"/>
                          <a:ea typeface="BIZ UDP明朝 Medium" panose="02020500000000000000" pitchFamily="18" charset="-128"/>
                          <a:cs typeface="Times New Roman" panose="02020603050405020304" pitchFamily="18" charset="0"/>
                        </a:rPr>
                        <a:t>日本庭園模型</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2990906"/>
                  </a:ext>
                </a:extLst>
              </a:tr>
            </a:tbl>
          </a:graphicData>
        </a:graphic>
      </p:graphicFrame>
      <p:pic>
        <p:nvPicPr>
          <p:cNvPr id="16" name="図 15">
            <a:extLst>
              <a:ext uri="{FF2B5EF4-FFF2-40B4-BE49-F238E27FC236}">
                <a16:creationId xmlns:a16="http://schemas.microsoft.com/office/drawing/2014/main" id="{6400234D-2297-D0F8-218C-A4402BD25B89}"/>
              </a:ext>
            </a:extLst>
          </p:cNvPr>
          <p:cNvPicPr>
            <a:picLocks noChangeAspect="1"/>
          </p:cNvPicPr>
          <p:nvPr/>
        </p:nvPicPr>
        <p:blipFill>
          <a:blip r:embed="rId2"/>
          <a:stretch>
            <a:fillRect/>
          </a:stretch>
        </p:blipFill>
        <p:spPr>
          <a:xfrm>
            <a:off x="700693" y="6998062"/>
            <a:ext cx="1852729" cy="1255251"/>
          </a:xfrm>
          <a:prstGeom prst="rect">
            <a:avLst/>
          </a:prstGeom>
        </p:spPr>
      </p:pic>
      <p:grpSp>
        <p:nvGrpSpPr>
          <p:cNvPr id="30" name="グループ化 29">
            <a:extLst>
              <a:ext uri="{FF2B5EF4-FFF2-40B4-BE49-F238E27FC236}">
                <a16:creationId xmlns:a16="http://schemas.microsoft.com/office/drawing/2014/main" id="{DC7D423D-914E-C6E7-4B79-8CCACEAEB54D}"/>
              </a:ext>
            </a:extLst>
          </p:cNvPr>
          <p:cNvGrpSpPr/>
          <p:nvPr/>
        </p:nvGrpSpPr>
        <p:grpSpPr>
          <a:xfrm>
            <a:off x="7875590" y="8787751"/>
            <a:ext cx="1933863" cy="1395515"/>
            <a:chOff x="8235073" y="8654355"/>
            <a:chExt cx="1933863" cy="1395515"/>
          </a:xfrm>
        </p:grpSpPr>
        <p:pic>
          <p:nvPicPr>
            <p:cNvPr id="2062" name="Picture 14">
              <a:extLst>
                <a:ext uri="{FF2B5EF4-FFF2-40B4-BE49-F238E27FC236}">
                  <a16:creationId xmlns:a16="http://schemas.microsoft.com/office/drawing/2014/main" id="{01ECABC0-0EF1-1EFA-2EF1-2B3532EFB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845"/>
            <a:stretch>
              <a:fillRect/>
            </a:stretch>
          </p:blipFill>
          <p:spPr bwMode="auto">
            <a:xfrm>
              <a:off x="8310830" y="8654355"/>
              <a:ext cx="1858106" cy="1207297"/>
            </a:xfrm>
            <a:prstGeom prst="rect">
              <a:avLst/>
            </a:prstGeom>
            <a:noFill/>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5EB65155-DD2D-4312-0FE5-E94E26F14B00}"/>
                </a:ext>
              </a:extLst>
            </p:cNvPr>
            <p:cNvSpPr txBox="1"/>
            <p:nvPr/>
          </p:nvSpPr>
          <p:spPr>
            <a:xfrm>
              <a:off x="8235073" y="9795954"/>
              <a:ext cx="1814167"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石積擁壁・鉄柵：全域</a:t>
              </a:r>
            </a:p>
          </p:txBody>
        </p:sp>
      </p:grpSp>
      <p:grpSp>
        <p:nvGrpSpPr>
          <p:cNvPr id="19" name="グループ化 18">
            <a:extLst>
              <a:ext uri="{FF2B5EF4-FFF2-40B4-BE49-F238E27FC236}">
                <a16:creationId xmlns:a16="http://schemas.microsoft.com/office/drawing/2014/main" id="{F311C78D-70BB-785A-BF50-3D8AF5D34B7D}"/>
              </a:ext>
            </a:extLst>
          </p:cNvPr>
          <p:cNvGrpSpPr/>
          <p:nvPr/>
        </p:nvGrpSpPr>
        <p:grpSpPr>
          <a:xfrm>
            <a:off x="2889830" y="7038069"/>
            <a:ext cx="1815547" cy="1536136"/>
            <a:chOff x="301016" y="7956910"/>
            <a:chExt cx="2088153" cy="1937288"/>
          </a:xfrm>
        </p:grpSpPr>
        <p:pic>
          <p:nvPicPr>
            <p:cNvPr id="21" name="図 19" descr="草, 屋外, 建物, 小さい が含まれている画像&#10;&#10;自動的に生成された説明">
              <a:extLst>
                <a:ext uri="{FF2B5EF4-FFF2-40B4-BE49-F238E27FC236}">
                  <a16:creationId xmlns:a16="http://schemas.microsoft.com/office/drawing/2014/main" id="{52FAAF75-CC44-FC09-5FA6-13BB4EF8A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97" y="7956910"/>
              <a:ext cx="2071472" cy="1495324"/>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BDC17F7E-F6DC-0A20-7959-C2C6D5F79CB9}"/>
                </a:ext>
              </a:extLst>
            </p:cNvPr>
            <p:cNvSpPr txBox="1"/>
            <p:nvPr/>
          </p:nvSpPr>
          <p:spPr>
            <a:xfrm>
              <a:off x="301016" y="9389602"/>
              <a:ext cx="2071472" cy="5045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中世地区のＣ号棟（トイレ）</a:t>
              </a:r>
            </a:p>
          </p:txBody>
        </p:sp>
      </p:grpSp>
      <p:grpSp>
        <p:nvGrpSpPr>
          <p:cNvPr id="28" name="グループ化 27">
            <a:extLst>
              <a:ext uri="{FF2B5EF4-FFF2-40B4-BE49-F238E27FC236}">
                <a16:creationId xmlns:a16="http://schemas.microsoft.com/office/drawing/2014/main" id="{59E979BD-1201-657E-681B-00E2ADB9FDBA}"/>
              </a:ext>
            </a:extLst>
          </p:cNvPr>
          <p:cNvGrpSpPr/>
          <p:nvPr/>
        </p:nvGrpSpPr>
        <p:grpSpPr>
          <a:xfrm>
            <a:off x="5113176" y="7028485"/>
            <a:ext cx="1716250" cy="1432183"/>
            <a:chOff x="5100508" y="6852238"/>
            <a:chExt cx="1716250" cy="1432183"/>
          </a:xfrm>
        </p:grpSpPr>
        <p:pic>
          <p:nvPicPr>
            <p:cNvPr id="24" name="図 23">
              <a:extLst>
                <a:ext uri="{FF2B5EF4-FFF2-40B4-BE49-F238E27FC236}">
                  <a16:creationId xmlns:a16="http://schemas.microsoft.com/office/drawing/2014/main" id="{1FB68E05-CDEF-C095-FD82-44B00EA3A1F4}"/>
                </a:ext>
              </a:extLst>
            </p:cNvPr>
            <p:cNvPicPr>
              <a:picLocks noChangeAspect="1"/>
            </p:cNvPicPr>
            <p:nvPr/>
          </p:nvPicPr>
          <p:blipFill>
            <a:blip r:embed="rId5"/>
            <a:stretch>
              <a:fillRect/>
            </a:stretch>
          </p:blipFill>
          <p:spPr>
            <a:xfrm>
              <a:off x="5100508" y="6852238"/>
              <a:ext cx="1716250" cy="1206157"/>
            </a:xfrm>
            <a:prstGeom prst="rect">
              <a:avLst/>
            </a:prstGeom>
          </p:spPr>
        </p:pic>
        <p:sp>
          <p:nvSpPr>
            <p:cNvPr id="25" name="テキスト ボックス 24">
              <a:extLst>
                <a:ext uri="{FF2B5EF4-FFF2-40B4-BE49-F238E27FC236}">
                  <a16:creationId xmlns:a16="http://schemas.microsoft.com/office/drawing/2014/main" id="{9F3D896A-6B01-AB51-D236-341F65A8F221}"/>
                </a:ext>
              </a:extLst>
            </p:cNvPr>
            <p:cNvSpPr txBox="1"/>
            <p:nvPr/>
          </p:nvSpPr>
          <p:spPr>
            <a:xfrm>
              <a:off x="5100508" y="8030505"/>
              <a:ext cx="1716250"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現代地区の藤棚</a:t>
              </a:r>
            </a:p>
          </p:txBody>
        </p:sp>
      </p:grpSp>
      <p:sp>
        <p:nvSpPr>
          <p:cNvPr id="26" name="テキスト ボックス 25">
            <a:extLst>
              <a:ext uri="{FF2B5EF4-FFF2-40B4-BE49-F238E27FC236}">
                <a16:creationId xmlns:a16="http://schemas.microsoft.com/office/drawing/2014/main" id="{A6ECCF44-382C-8FB7-83DC-55D58A1DD542}"/>
              </a:ext>
            </a:extLst>
          </p:cNvPr>
          <p:cNvSpPr txBox="1"/>
          <p:nvPr/>
        </p:nvSpPr>
        <p:spPr>
          <a:xfrm>
            <a:off x="719973" y="8183008"/>
            <a:ext cx="1814167" cy="25391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近世地区のラカンマキ林</a:t>
            </a:r>
          </a:p>
        </p:txBody>
      </p:sp>
      <p:sp>
        <p:nvSpPr>
          <p:cNvPr id="2" name="テキスト ボックス 1">
            <a:extLst>
              <a:ext uri="{FF2B5EF4-FFF2-40B4-BE49-F238E27FC236}">
                <a16:creationId xmlns:a16="http://schemas.microsoft.com/office/drawing/2014/main" id="{196E938E-F3A7-CF31-BBE9-0E09BE7C448E}"/>
              </a:ext>
            </a:extLst>
          </p:cNvPr>
          <p:cNvSpPr txBox="1"/>
          <p:nvPr/>
        </p:nvSpPr>
        <p:spPr>
          <a:xfrm>
            <a:off x="709586" y="6625558"/>
            <a:ext cx="6557989" cy="400110"/>
          </a:xfrm>
          <a:prstGeom prst="rect">
            <a:avLst/>
          </a:prstGeom>
          <a:noFill/>
        </p:spPr>
        <p:txBody>
          <a:bodyPr wrap="square" rtlCol="0">
            <a:spAutoFit/>
          </a:bodyPr>
          <a:lstStyle/>
          <a:p>
            <a:r>
              <a:rPr kumimoji="1" lang="en-US" altLang="ja-JP" sz="1000" dirty="0">
                <a:solidFill>
                  <a:srgbClr val="FF0000"/>
                </a:solidFill>
                <a:latin typeface="ＭＳ ゴシック" panose="020B0609070205080204" pitchFamily="49" charset="-128"/>
                <a:ea typeface="ＭＳ ゴシック" panose="020B0609070205080204" pitchFamily="49" charset="-128"/>
              </a:rPr>
              <a:t>※</a:t>
            </a:r>
            <a:r>
              <a:rPr kumimoji="1" lang="ja-JP" altLang="en-US" sz="1000" dirty="0">
                <a:solidFill>
                  <a:srgbClr val="FF0000"/>
                </a:solidFill>
                <a:latin typeface="ＭＳ ゴシック" panose="020B0609070205080204" pitchFamily="49" charset="-128"/>
                <a:ea typeface="ＭＳ ゴシック" panose="020B0609070205080204" pitchFamily="49" charset="-128"/>
              </a:rPr>
              <a:t>作庭時の「銘木・大木図」に記載があるが現地で位置を確認できないものや、作庭当時から存在するが「作庭上の意匠を重視した区域」等を構成しない植栽については補完する要素とした</a:t>
            </a:r>
          </a:p>
        </p:txBody>
      </p:sp>
      <p:grpSp>
        <p:nvGrpSpPr>
          <p:cNvPr id="10" name="グループ化 9">
            <a:extLst>
              <a:ext uri="{FF2B5EF4-FFF2-40B4-BE49-F238E27FC236}">
                <a16:creationId xmlns:a16="http://schemas.microsoft.com/office/drawing/2014/main" id="{B9961732-3CAB-00B5-6D1E-FFA3F2766893}"/>
              </a:ext>
            </a:extLst>
          </p:cNvPr>
          <p:cNvGrpSpPr/>
          <p:nvPr/>
        </p:nvGrpSpPr>
        <p:grpSpPr>
          <a:xfrm>
            <a:off x="700693" y="8419973"/>
            <a:ext cx="1890075" cy="1600506"/>
            <a:chOff x="700693" y="8419973"/>
            <a:chExt cx="1890075" cy="1600506"/>
          </a:xfrm>
        </p:grpSpPr>
        <p:pic>
          <p:nvPicPr>
            <p:cNvPr id="4" name="図 3" descr="フェンス, ベンチ, 建物, 木製 が含まれている画像&#10;&#10;自動的に生成された説明">
              <a:extLst>
                <a:ext uri="{FF2B5EF4-FFF2-40B4-BE49-F238E27FC236}">
                  <a16:creationId xmlns:a16="http://schemas.microsoft.com/office/drawing/2014/main" id="{0E58026F-5B2A-1295-AE7C-1FB352AE486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693" y="8419973"/>
              <a:ext cx="1890075" cy="1416896"/>
            </a:xfrm>
            <a:prstGeom prst="rect">
              <a:avLst/>
            </a:prstGeom>
            <a:noFill/>
            <a:ln>
              <a:noFill/>
            </a:ln>
          </p:spPr>
        </p:pic>
        <p:sp>
          <p:nvSpPr>
            <p:cNvPr id="8" name="テキスト ボックス 7">
              <a:extLst>
                <a:ext uri="{FF2B5EF4-FFF2-40B4-BE49-F238E27FC236}">
                  <a16:creationId xmlns:a16="http://schemas.microsoft.com/office/drawing/2014/main" id="{7928E4B4-69C9-DDA0-0A4E-0DF798807663}"/>
                </a:ext>
              </a:extLst>
            </p:cNvPr>
            <p:cNvSpPr txBox="1"/>
            <p:nvPr/>
          </p:nvSpPr>
          <p:spPr>
            <a:xfrm>
              <a:off x="709586" y="9774258"/>
              <a:ext cx="1843835"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中世地区の園芸植物展示場</a:t>
              </a:r>
            </a:p>
          </p:txBody>
        </p:sp>
      </p:grpSp>
      <p:grpSp>
        <p:nvGrpSpPr>
          <p:cNvPr id="17" name="グループ化 16">
            <a:extLst>
              <a:ext uri="{FF2B5EF4-FFF2-40B4-BE49-F238E27FC236}">
                <a16:creationId xmlns:a16="http://schemas.microsoft.com/office/drawing/2014/main" id="{7908B344-F45D-FAA4-F3DC-F9F8A6194FF8}"/>
              </a:ext>
            </a:extLst>
          </p:cNvPr>
          <p:cNvGrpSpPr/>
          <p:nvPr/>
        </p:nvGrpSpPr>
        <p:grpSpPr>
          <a:xfrm>
            <a:off x="5108713" y="8491415"/>
            <a:ext cx="1779241" cy="1535860"/>
            <a:chOff x="5108713" y="8491415"/>
            <a:chExt cx="1779241" cy="1535860"/>
          </a:xfrm>
        </p:grpSpPr>
        <p:pic>
          <p:nvPicPr>
            <p:cNvPr id="5" name="図 4" descr="屋外, 草, 建物, 座る が含まれている画像&#10;&#10;自動的に生成された説明">
              <a:extLst>
                <a:ext uri="{FF2B5EF4-FFF2-40B4-BE49-F238E27FC236}">
                  <a16:creationId xmlns:a16="http://schemas.microsoft.com/office/drawing/2014/main" id="{EE64DC39-5CC1-A8D1-7636-196F5B26689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8713" y="8491415"/>
              <a:ext cx="1749006" cy="1300937"/>
            </a:xfrm>
            <a:prstGeom prst="rect">
              <a:avLst/>
            </a:prstGeom>
            <a:noFill/>
            <a:ln>
              <a:noFill/>
            </a:ln>
          </p:spPr>
        </p:pic>
        <p:sp>
          <p:nvSpPr>
            <p:cNvPr id="11" name="テキスト ボックス 10">
              <a:extLst>
                <a:ext uri="{FF2B5EF4-FFF2-40B4-BE49-F238E27FC236}">
                  <a16:creationId xmlns:a16="http://schemas.microsoft.com/office/drawing/2014/main" id="{FECEADE1-74CD-EB18-A8F2-374104A65A24}"/>
                </a:ext>
              </a:extLst>
            </p:cNvPr>
            <p:cNvSpPr txBox="1"/>
            <p:nvPr/>
          </p:nvSpPr>
          <p:spPr>
            <a:xfrm>
              <a:off x="5122117" y="9781054"/>
              <a:ext cx="176583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現代地区の日本庭園模型</a:t>
              </a:r>
            </a:p>
          </p:txBody>
        </p:sp>
      </p:grpSp>
      <p:grpSp>
        <p:nvGrpSpPr>
          <p:cNvPr id="27" name="グループ化 26">
            <a:extLst>
              <a:ext uri="{FF2B5EF4-FFF2-40B4-BE49-F238E27FC236}">
                <a16:creationId xmlns:a16="http://schemas.microsoft.com/office/drawing/2014/main" id="{1378CAB0-5248-87ED-C9D9-37B7F10C8C0C}"/>
              </a:ext>
            </a:extLst>
          </p:cNvPr>
          <p:cNvGrpSpPr/>
          <p:nvPr/>
        </p:nvGrpSpPr>
        <p:grpSpPr>
          <a:xfrm>
            <a:off x="2872676" y="8461331"/>
            <a:ext cx="1848460" cy="1539081"/>
            <a:chOff x="2872676" y="8461331"/>
            <a:chExt cx="1848460" cy="1539081"/>
          </a:xfrm>
        </p:grpSpPr>
        <p:pic>
          <p:nvPicPr>
            <p:cNvPr id="7" name="図 6" descr="木の横の道&#10;&#10;中程度の精度で自動的に生成された説明">
              <a:extLst>
                <a:ext uri="{FF2B5EF4-FFF2-40B4-BE49-F238E27FC236}">
                  <a16:creationId xmlns:a16="http://schemas.microsoft.com/office/drawing/2014/main" id="{BC7D302E-69F3-2CA3-1DF7-3FED1F5733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90705" y="8461331"/>
              <a:ext cx="1800169" cy="1350126"/>
            </a:xfrm>
            <a:prstGeom prst="rect">
              <a:avLst/>
            </a:prstGeom>
          </p:spPr>
        </p:pic>
        <p:sp>
          <p:nvSpPr>
            <p:cNvPr id="14" name="テキスト ボックス 13">
              <a:extLst>
                <a:ext uri="{FF2B5EF4-FFF2-40B4-BE49-F238E27FC236}">
                  <a16:creationId xmlns:a16="http://schemas.microsoft.com/office/drawing/2014/main" id="{5F0D3712-D96B-2AC2-E887-1AFCBDB6156E}"/>
                </a:ext>
              </a:extLst>
            </p:cNvPr>
            <p:cNvSpPr txBox="1"/>
            <p:nvPr/>
          </p:nvSpPr>
          <p:spPr>
            <a:xfrm>
              <a:off x="2872676" y="9754191"/>
              <a:ext cx="1848460" cy="2462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現代地区のクヌギ疎林</a:t>
              </a:r>
            </a:p>
          </p:txBody>
        </p:sp>
      </p:grpSp>
      <p:grpSp>
        <p:nvGrpSpPr>
          <p:cNvPr id="33" name="グループ化 32">
            <a:extLst>
              <a:ext uri="{FF2B5EF4-FFF2-40B4-BE49-F238E27FC236}">
                <a16:creationId xmlns:a16="http://schemas.microsoft.com/office/drawing/2014/main" id="{4FEEB0B4-C053-CFB1-755B-45B9246AE878}"/>
              </a:ext>
            </a:extLst>
          </p:cNvPr>
          <p:cNvGrpSpPr/>
          <p:nvPr/>
        </p:nvGrpSpPr>
        <p:grpSpPr>
          <a:xfrm>
            <a:off x="12411398" y="8801901"/>
            <a:ext cx="1751617" cy="1377509"/>
            <a:chOff x="12798912" y="8044509"/>
            <a:chExt cx="1751617" cy="1377509"/>
          </a:xfrm>
        </p:grpSpPr>
        <p:pic>
          <p:nvPicPr>
            <p:cNvPr id="2055" name="Picture 7" descr="庭に植えている植物&#10;&#10;自動的に生成された説明">
              <a:extLst>
                <a:ext uri="{FF2B5EF4-FFF2-40B4-BE49-F238E27FC236}">
                  <a16:creationId xmlns:a16="http://schemas.microsoft.com/office/drawing/2014/main" id="{9691EE15-3468-A142-716B-541430FEA0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4580" t="18288" r="19682" b="30276"/>
            <a:stretch>
              <a:fillRect/>
            </a:stretch>
          </p:blipFill>
          <p:spPr bwMode="auto">
            <a:xfrm>
              <a:off x="12798912" y="8044509"/>
              <a:ext cx="1751617" cy="1192783"/>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a:extLst>
                <a:ext uri="{FF2B5EF4-FFF2-40B4-BE49-F238E27FC236}">
                  <a16:creationId xmlns:a16="http://schemas.microsoft.com/office/drawing/2014/main" id="{D62D8D60-62CE-BE80-C1A7-101557E65C56}"/>
                </a:ext>
              </a:extLst>
            </p:cNvPr>
            <p:cNvSpPr txBox="1"/>
            <p:nvPr/>
          </p:nvSpPr>
          <p:spPr>
            <a:xfrm>
              <a:off x="12921871" y="9168102"/>
              <a:ext cx="1505697"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鹿威し：竹林の小径</a:t>
              </a:r>
            </a:p>
          </p:txBody>
        </p:sp>
      </p:grpSp>
      <p:graphicFrame>
        <p:nvGraphicFramePr>
          <p:cNvPr id="36" name="表 35">
            <a:extLst>
              <a:ext uri="{FF2B5EF4-FFF2-40B4-BE49-F238E27FC236}">
                <a16:creationId xmlns:a16="http://schemas.microsoft.com/office/drawing/2014/main" id="{8D43F3EA-0EFD-CD05-398E-2BDF5808032E}"/>
              </a:ext>
            </a:extLst>
          </p:cNvPr>
          <p:cNvGraphicFramePr>
            <a:graphicFrameLocks noGrp="1"/>
          </p:cNvGraphicFramePr>
          <p:nvPr>
            <p:extLst>
              <p:ext uri="{D42A27DB-BD31-4B8C-83A1-F6EECF244321}">
                <p14:modId xmlns:p14="http://schemas.microsoft.com/office/powerpoint/2010/main" val="4216563723"/>
              </p:ext>
            </p:extLst>
          </p:nvPr>
        </p:nvGraphicFramePr>
        <p:xfrm>
          <a:off x="8272640" y="2146261"/>
          <a:ext cx="5724348" cy="6359166"/>
        </p:xfrm>
        <a:graphic>
          <a:graphicData uri="http://schemas.openxmlformats.org/drawingml/2006/table">
            <a:tbl>
              <a:tblPr firstRow="1" firstCol="1" bandRow="1"/>
              <a:tblGrid>
                <a:gridCol w="470780">
                  <a:extLst>
                    <a:ext uri="{9D8B030D-6E8A-4147-A177-3AD203B41FA5}">
                      <a16:colId xmlns:a16="http://schemas.microsoft.com/office/drawing/2014/main" val="2371841484"/>
                    </a:ext>
                  </a:extLst>
                </a:gridCol>
                <a:gridCol w="740340">
                  <a:extLst>
                    <a:ext uri="{9D8B030D-6E8A-4147-A177-3AD203B41FA5}">
                      <a16:colId xmlns:a16="http://schemas.microsoft.com/office/drawing/2014/main" val="4085185737"/>
                    </a:ext>
                  </a:extLst>
                </a:gridCol>
                <a:gridCol w="1765725">
                  <a:extLst>
                    <a:ext uri="{9D8B030D-6E8A-4147-A177-3AD203B41FA5}">
                      <a16:colId xmlns:a16="http://schemas.microsoft.com/office/drawing/2014/main" val="3914022936"/>
                    </a:ext>
                  </a:extLst>
                </a:gridCol>
                <a:gridCol w="861059">
                  <a:extLst>
                    <a:ext uri="{9D8B030D-6E8A-4147-A177-3AD203B41FA5}">
                      <a16:colId xmlns:a16="http://schemas.microsoft.com/office/drawing/2014/main" val="507157218"/>
                    </a:ext>
                  </a:extLst>
                </a:gridCol>
                <a:gridCol w="1886444">
                  <a:extLst>
                    <a:ext uri="{9D8B030D-6E8A-4147-A177-3AD203B41FA5}">
                      <a16:colId xmlns:a16="http://schemas.microsoft.com/office/drawing/2014/main" val="1981628631"/>
                    </a:ext>
                  </a:extLst>
                </a:gridCol>
              </a:tblGrid>
              <a:tr h="155077">
                <a:tc>
                  <a:txBody>
                    <a:bodyPr/>
                    <a:lstStyle/>
                    <a:p>
                      <a:pPr algn="ctr">
                        <a:lnSpc>
                          <a:spcPts val="1200"/>
                        </a:lnSpc>
                      </a:pPr>
                      <a:r>
                        <a:rPr lang="ja-JP" sz="800" kern="100" dirty="0">
                          <a:solidFill>
                            <a:schemeClr val="tx1"/>
                          </a:solidFill>
                          <a:effectLst/>
                          <a:latin typeface="游明朝" panose="02020400000000000000" pitchFamily="18" charset="-128"/>
                          <a:ea typeface="BIZ UDPゴシック" panose="020B0400000000000000" pitchFamily="50" charset="-128"/>
                          <a:cs typeface="Times New Roman" panose="02020603050405020304" pitchFamily="18" charset="0"/>
                        </a:rPr>
                        <a:t>分類</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200"/>
                        </a:lnSpc>
                      </a:pPr>
                      <a:r>
                        <a:rPr lang="ja-JP" sz="800" kern="100">
                          <a:solidFill>
                            <a:schemeClr val="tx1"/>
                          </a:solidFill>
                          <a:effectLst/>
                          <a:latin typeface="游明朝" panose="02020400000000000000" pitchFamily="18" charset="-128"/>
                          <a:ea typeface="BIZ UDPゴシック" panose="020B0400000000000000" pitchFamily="50" charset="-128"/>
                          <a:cs typeface="Times New Roman" panose="02020603050405020304" pitchFamily="18" charset="0"/>
                        </a:rPr>
                        <a:t>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200"/>
                        </a:lnSpc>
                      </a:pPr>
                      <a:r>
                        <a:rPr lang="ja-JP" sz="800" kern="100">
                          <a:solidFill>
                            <a:schemeClr val="tx1"/>
                          </a:solidFill>
                          <a:effectLst/>
                          <a:latin typeface="游明朝" panose="02020400000000000000" pitchFamily="18" charset="-128"/>
                          <a:ea typeface="BIZ UDPゴシック" panose="020B0400000000000000" pitchFamily="50" charset="-128"/>
                          <a:cs typeface="Times New Roman" panose="02020603050405020304" pitchFamily="18" charset="0"/>
                        </a:rPr>
                        <a:t>名称</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200"/>
                        </a:lnSpc>
                      </a:pPr>
                      <a:r>
                        <a:rPr lang="ja-JP" sz="800" kern="100">
                          <a:solidFill>
                            <a:schemeClr val="tx1"/>
                          </a:solidFill>
                          <a:effectLst/>
                          <a:latin typeface="游明朝" panose="02020400000000000000" pitchFamily="18" charset="-128"/>
                          <a:ea typeface="BIZ UDPゴシック" panose="020B0400000000000000" pitchFamily="50" charset="-128"/>
                          <a:cs typeface="Times New Roman" panose="02020603050405020304" pitchFamily="18" charset="0"/>
                        </a:rPr>
                        <a:t>箇所数等</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ts val="1200"/>
                        </a:lnSpc>
                      </a:pPr>
                      <a:r>
                        <a:rPr lang="ja-JP" sz="800" kern="100">
                          <a:solidFill>
                            <a:schemeClr val="tx1"/>
                          </a:solidFill>
                          <a:effectLst/>
                          <a:latin typeface="游明朝" panose="02020400000000000000" pitchFamily="18" charset="-128"/>
                          <a:ea typeface="BIZ UDPゴシック" panose="020B0400000000000000" pitchFamily="50" charset="-128"/>
                          <a:cs typeface="Times New Roman" panose="02020603050405020304" pitchFamily="18" charset="0"/>
                        </a:rPr>
                        <a:t>備考</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3059367"/>
                  </a:ext>
                </a:extLst>
              </a:tr>
              <a:tr h="151612">
                <a:tc rowSpan="3">
                  <a:txBody>
                    <a:bodyPr/>
                    <a:lstStyle/>
                    <a:p>
                      <a:pPr marR="71755" algn="ctr">
                        <a:lnSpc>
                          <a:spcPts val="1200"/>
                        </a:lnSpc>
                      </a:pPr>
                      <a:r>
                        <a:rPr lang="ja-JP" sz="8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全域</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全域</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石積擁壁</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約</a:t>
                      </a:r>
                      <a:r>
                        <a:rPr lang="en-US"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2,670</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日本庭園外周部石積擁壁</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3631157"/>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全域</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ロープ柵</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約２</a:t>
                      </a:r>
                      <a:r>
                        <a:rPr lang="en-US"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830</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ｍ</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園路沿い</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310589"/>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全域</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鉄柵</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約</a:t>
                      </a:r>
                      <a:r>
                        <a:rPr lang="en-US"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2650</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ｍ</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日本庭園外周部</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48184447"/>
                  </a:ext>
                </a:extLst>
              </a:tr>
              <a:tr h="151612">
                <a:tc rowSpan="5">
                  <a:txBody>
                    <a:bodyPr/>
                    <a:lstStyle/>
                    <a:p>
                      <a:pPr marR="71755" algn="ctr">
                        <a:lnSpc>
                          <a:spcPts val="1200"/>
                        </a:lnSpc>
                      </a:pPr>
                      <a:r>
                        <a:rPr lang="ja-JP" sz="8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擁壁</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中世</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石積擁壁</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１カ所</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２号棟（千里庵）北側園路沿い石積擁壁</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043619"/>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石積擁壁</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en-US" sz="7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10</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カ所： </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３号棟（中央休憩所）東側・</a:t>
                      </a:r>
                      <a:r>
                        <a:rPr lang="ja-JP" altLang="en-US"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　他</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54863598"/>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現代</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石積擁壁</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en-US" sz="7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10</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斜面上部園路周辺</a:t>
                      </a:r>
                      <a:r>
                        <a:rPr lang="ja-JP" altLang="en-US"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　他</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58591813"/>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上代</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石組土留</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滝の広場周辺石組土留</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544440"/>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石組土留</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２カ所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主庭池休憩所（西・東）背面石組土留</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4988160"/>
                  </a:ext>
                </a:extLst>
              </a:tr>
              <a:tr h="151612">
                <a:tc rowSpan="4">
                  <a:txBody>
                    <a:bodyPr/>
                    <a:lstStyle/>
                    <a:p>
                      <a:pPr marR="71755" algn="ctr">
                        <a:lnSpc>
                          <a:spcPts val="1200"/>
                        </a:lnSpc>
                      </a:pPr>
                      <a:r>
                        <a:rPr lang="ja-JP" sz="8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園路</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上代</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石階段</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３カ所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迎賓館前階段</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3663870"/>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中世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石階段</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千里庵への園路階段</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5082118"/>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石階段</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３カ所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つつじヶ丘休憩所への階段</a:t>
                      </a:r>
                      <a:r>
                        <a:rPr lang="ja-JP" altLang="en-US"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　</a:t>
                      </a: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他</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727858"/>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木橋</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心字池中島への橋</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3046854"/>
                  </a:ext>
                </a:extLst>
              </a:tr>
              <a:tr h="151612">
                <a:tc rowSpan="3">
                  <a:txBody>
                    <a:bodyPr/>
                    <a:lstStyle/>
                    <a:p>
                      <a:pPr algn="just">
                        <a:lnSpc>
                          <a:spcPts val="1200"/>
                        </a:lnSpc>
                      </a:pPr>
                      <a:r>
                        <a:rPr lang="ja-JP" sz="8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修景</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8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施設</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石灯篭</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心字池東端の石灯篭</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2461038"/>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中世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鹿威し</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竹林ベンチ横</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18880319"/>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現代</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壁泉</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３カ所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菖蒲田周辺花壇石積</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2781318"/>
                  </a:ext>
                </a:extLst>
              </a:tr>
              <a:tr h="151612">
                <a:tc rowSpan="16">
                  <a:txBody>
                    <a:bodyPr/>
                    <a:lstStyle/>
                    <a:p>
                      <a:pPr marR="71755" algn="ctr">
                        <a:lnSpc>
                          <a:spcPts val="1200"/>
                        </a:lnSpc>
                      </a:pPr>
                      <a:r>
                        <a:rPr lang="ja-JP" sz="8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便益施設</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水飲み</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３カ所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迎賓館前広場、１号棟休憩所広場　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992790"/>
                  </a:ext>
                </a:extLst>
              </a:tr>
              <a:tr h="151612">
                <a:tc vMerge="1">
                  <a:txBody>
                    <a:bodyPr/>
                    <a:lstStyle/>
                    <a:p>
                      <a:endParaRPr kumimoji="1" lang="ja-JP" altLang="en-US"/>
                    </a:p>
                  </a:txBody>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各所</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手洗い</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４カ所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迎賓館前広場、１号棟休憩所広場　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60249085"/>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中世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縁台</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１号棟休憩所広場</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8912426"/>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ベンチ</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en-US" alt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136</a:t>
                      </a: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基</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2839536"/>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全域</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誘導サイン</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en-US" sz="7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37</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固定式</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4394692"/>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日本庭園銘石</a:t>
                      </a:r>
                      <a:r>
                        <a:rPr lang="en-US" alt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石製：４号棟（中央入口）外側</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6283760"/>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総合案内板</a:t>
                      </a:r>
                      <a:r>
                        <a:rPr lang="en-US" alt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４号棟（中央入口）外側</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9609541"/>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総合案内</a:t>
                      </a:r>
                      <a:r>
                        <a:rPr lang="en-US" alt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３号棟（中央休憩所）前</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508441"/>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全域</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八景サイン</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en-US" sz="7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16</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解説サイン８基、定点サイン８基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1590351"/>
                  </a:ext>
                </a:extLst>
              </a:tr>
              <a:tr h="28974">
                <a:tc vMerge="1">
                  <a:txBody>
                    <a:bodyPr/>
                    <a:lstStyle/>
                    <a:p>
                      <a:endParaRPr kumimoji="1" lang="ja-JP" altLang="en-US"/>
                    </a:p>
                  </a:txBody>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全域</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地区サイン</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４基</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各地区１基</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5845837"/>
                  </a:ext>
                </a:extLst>
              </a:tr>
              <a:tr h="151612">
                <a:tc vMerge="1">
                  <a:txBody>
                    <a:bodyPr/>
                    <a:lstStyle/>
                    <a:p>
                      <a:endParaRPr kumimoji="1" lang="ja-JP" altLang="en-US"/>
                    </a:p>
                  </a:txBody>
                  <a:tcPr>
                    <a:lnT w="12700" cap="flat" cmpd="sng" algn="ctr">
                      <a:solidFill>
                        <a:srgbClr val="000000"/>
                      </a:solidFill>
                      <a:prstDash val="solid"/>
                      <a:round/>
                      <a:headEnd type="none" w="med" len="med"/>
                      <a:tailEnd type="none" w="med" len="med"/>
                    </a:lnT>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銘木看板</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６基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滝の広場、千里庵枯山水　他</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3553299"/>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門扉</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３カ所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現代地区南側出口、蓮池北側出口　他</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6154275"/>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転落防止柵</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６カ所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蓮池護岸周辺　他</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243737"/>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竹垣</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４カ所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３号棟休憩所西側</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83388244"/>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ゴミ箱</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４基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en-US" sz="7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C</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号棟トイレ、３号棟休憩所前広場　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42189478"/>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国旗掲揚ポール</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４基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４号棟（中央入口）正面</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8541272"/>
                  </a:ext>
                </a:extLst>
              </a:tr>
              <a:tr h="151612">
                <a:tc rowSpan="4">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休養</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施設</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中世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藤棚</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洲浜藤棚</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3349247"/>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藤棚</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鯉池西側園路沿い</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0076915"/>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藤棚</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心字池東側園路沿い</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6023368"/>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休憩所</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つつじヶ丘の休憩所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7976867"/>
                  </a:ext>
                </a:extLst>
              </a:tr>
              <a:tr h="151612">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植栽</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現代</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altLang="en-US"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植栽桝</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１カ所</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鯉池前</a:t>
                      </a:r>
                      <a:r>
                        <a:rPr lang="ja-JP" altLang="en-US"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低木植栽桝</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6401428"/>
                  </a:ext>
                </a:extLst>
              </a:tr>
              <a:tr h="151612">
                <a:tc rowSpan="4">
                  <a:txBody>
                    <a:bodyPr/>
                    <a:lstStyle/>
                    <a:p>
                      <a:pPr algn="just">
                        <a:lnSpc>
                          <a:spcPts val="1200"/>
                        </a:lnSpc>
                      </a:pPr>
                      <a:r>
                        <a:rPr lang="ja-JP" altLang="en-US"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給水</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施設</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スプリンクラー</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en-US" sz="7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176</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樹林内</a:t>
                      </a:r>
                      <a:r>
                        <a:rPr lang="en-US"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360</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°散布</a:t>
                      </a:r>
                      <a:r>
                        <a:rPr lang="en-US"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H</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r>
                        <a:rPr lang="en-US"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3000</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4941721"/>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スプリンクラー</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en-US" sz="7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157</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樹林内</a:t>
                      </a:r>
                      <a:r>
                        <a:rPr lang="en-US"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360</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°散布</a:t>
                      </a:r>
                      <a:r>
                        <a:rPr lang="en-US"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H</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r>
                        <a:rPr lang="en-US"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1000</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9740203"/>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各地区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スプリンクラー</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en-US" sz="7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38</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芝生内</a:t>
                      </a:r>
                      <a:r>
                        <a:rPr lang="en-US"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360</a:t>
                      </a: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°散布</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6292539"/>
                  </a:ext>
                </a:extLst>
              </a:tr>
              <a:tr h="151612">
                <a:tc vMerge="1">
                  <a:txBody>
                    <a:bodyPr/>
                    <a:lstStyle/>
                    <a:p>
                      <a:endParaRPr kumimoji="1" lang="ja-JP" altLang="en-US"/>
                    </a:p>
                  </a:txBody>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現代</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スプリンクラー</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en-US" sz="7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12</a:t>
                      </a: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斜面花壇内</a:t>
                      </a:r>
                      <a:r>
                        <a:rPr lang="en-US"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180</a:t>
                      </a: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°散布</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727841"/>
                  </a:ext>
                </a:extLst>
              </a:tr>
              <a:tr h="155077">
                <a:tc>
                  <a:txBody>
                    <a:bodyPr/>
                    <a:lstStyle/>
                    <a:p>
                      <a:pPr algn="just">
                        <a:lnSpc>
                          <a:spcPts val="1200"/>
                        </a:lnSpc>
                      </a:pPr>
                      <a:r>
                        <a:rPr lang="ja-JP" sz="8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照明</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近世</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照明灯</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r">
                        <a:lnSpc>
                          <a:spcPts val="1200"/>
                        </a:lnSpc>
                      </a:pPr>
                      <a:r>
                        <a:rPr lang="ja-JP" sz="7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２基</a:t>
                      </a:r>
                      <a:endParaRPr lang="ja-JP" sz="8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ts val="1200"/>
                        </a:lnSpc>
                      </a:pPr>
                      <a:r>
                        <a:rPr lang="ja-JP" sz="7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４号棟（中央入口）外側</a:t>
                      </a:r>
                      <a:endParaRPr lang="ja-JP" sz="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50439" marR="504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2748820"/>
                  </a:ext>
                </a:extLst>
              </a:tr>
            </a:tbl>
          </a:graphicData>
        </a:graphic>
      </p:graphicFrame>
      <p:grpSp>
        <p:nvGrpSpPr>
          <p:cNvPr id="38" name="グループ化 37">
            <a:extLst>
              <a:ext uri="{FF2B5EF4-FFF2-40B4-BE49-F238E27FC236}">
                <a16:creationId xmlns:a16="http://schemas.microsoft.com/office/drawing/2014/main" id="{EE1E2747-7901-8531-E83F-B27CE24DA433}"/>
              </a:ext>
            </a:extLst>
          </p:cNvPr>
          <p:cNvGrpSpPr/>
          <p:nvPr/>
        </p:nvGrpSpPr>
        <p:grpSpPr>
          <a:xfrm>
            <a:off x="10164657" y="8787751"/>
            <a:ext cx="1781852" cy="1413666"/>
            <a:chOff x="12752678" y="3758492"/>
            <a:chExt cx="1781852" cy="1413666"/>
          </a:xfrm>
        </p:grpSpPr>
        <p:pic>
          <p:nvPicPr>
            <p:cNvPr id="2057" name="図 3" descr="屋外, 草, 座る, ベンチ が含まれている画像&#10;&#10;自動的に生成された説明">
              <a:extLst>
                <a:ext uri="{FF2B5EF4-FFF2-40B4-BE49-F238E27FC236}">
                  <a16:creationId xmlns:a16="http://schemas.microsoft.com/office/drawing/2014/main" id="{38B4DC84-610C-1E55-A622-871E1A13BA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7449"/>
            <a:stretch>
              <a:fillRect/>
            </a:stretch>
          </p:blipFill>
          <p:spPr bwMode="auto">
            <a:xfrm>
              <a:off x="12782913" y="3758492"/>
              <a:ext cx="1751617" cy="1207297"/>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752D5CC1-A985-3E33-0DED-432B9F3E71C1}"/>
                </a:ext>
              </a:extLst>
            </p:cNvPr>
            <p:cNvSpPr txBox="1"/>
            <p:nvPr/>
          </p:nvSpPr>
          <p:spPr>
            <a:xfrm>
              <a:off x="12752678" y="4918242"/>
              <a:ext cx="177184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rPr>
                <a:t>木橋：</a:t>
              </a:r>
              <a:r>
                <a:rPr kumimoji="1" lang="ja-JP" altLang="en-US" sz="1050" b="1" dirty="0">
                  <a:latin typeface="ＭＳ ゴシック" panose="020B0609070205080204" pitchFamily="49" charset="-128"/>
                  <a:ea typeface="ＭＳ ゴシック" panose="020B0609070205080204" pitchFamily="49" charset="-128"/>
                </a:rPr>
                <a:t>心字池中島への橋</a:t>
              </a:r>
              <a:endParaRPr kumimoji="1" lang="ja-JP" altLang="en-US" sz="1050" b="1"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mn-cs"/>
              </a:endParaRPr>
            </a:p>
          </p:txBody>
        </p:sp>
      </p:grpSp>
    </p:spTree>
    <p:extLst>
      <p:ext uri="{BB962C8B-B14F-4D97-AF65-F5344CB8AC3E}">
        <p14:creationId xmlns:p14="http://schemas.microsoft.com/office/powerpoint/2010/main" val="3350516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0" y="-36182"/>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第５章　万博日本庭園の現状と課題（１）</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 name="テキスト ボックス 13">
            <a:extLst>
              <a:ext uri="{FF2B5EF4-FFF2-40B4-BE49-F238E27FC236}">
                <a16:creationId xmlns:a16="http://schemas.microsoft.com/office/drawing/2014/main" id="{12B16D23-062A-15A9-B66C-6E0604299E43}"/>
              </a:ext>
            </a:extLst>
          </p:cNvPr>
          <p:cNvSpPr txBox="1"/>
          <p:nvPr/>
        </p:nvSpPr>
        <p:spPr>
          <a:xfrm>
            <a:off x="0" y="514187"/>
            <a:ext cx="13938900" cy="438237"/>
          </a:xfrm>
          <a:prstGeom prst="rect">
            <a:avLst/>
          </a:prstGeom>
          <a:noFill/>
          <a:ln w="12700">
            <a:no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５－１．万博日本庭園の現状及び課題</a:t>
            </a:r>
            <a:endParaRPr kumimoji="0" lang="en-US" altLang="ja-JP"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207CF1D4-592E-EFA3-B716-68081754AD48}"/>
              </a:ext>
            </a:extLst>
          </p:cNvPr>
          <p:cNvSpPr txBox="1">
            <a:spLocks noChangeArrowheads="1"/>
          </p:cNvSpPr>
          <p:nvPr/>
        </p:nvSpPr>
        <p:spPr bwMode="auto">
          <a:xfrm>
            <a:off x="14456635" y="1030491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４</a:t>
            </a: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20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14" name="グループ化 13">
            <a:extLst>
              <a:ext uri="{FF2B5EF4-FFF2-40B4-BE49-F238E27FC236}">
                <a16:creationId xmlns:a16="http://schemas.microsoft.com/office/drawing/2014/main" id="{0F0C92E4-DCA2-014D-8F91-B83B8A486F1F}"/>
              </a:ext>
            </a:extLst>
          </p:cNvPr>
          <p:cNvGrpSpPr>
            <a:grpSpLocks noChangeAspect="1"/>
          </p:cNvGrpSpPr>
          <p:nvPr/>
        </p:nvGrpSpPr>
        <p:grpSpPr>
          <a:xfrm>
            <a:off x="4597069" y="1640235"/>
            <a:ext cx="2531905" cy="2130143"/>
            <a:chOff x="0" y="1"/>
            <a:chExt cx="3078634" cy="2586265"/>
          </a:xfrm>
        </p:grpSpPr>
        <p:pic>
          <p:nvPicPr>
            <p:cNvPr id="15" name="図 14">
              <a:extLst>
                <a:ext uri="{FF2B5EF4-FFF2-40B4-BE49-F238E27FC236}">
                  <a16:creationId xmlns:a16="http://schemas.microsoft.com/office/drawing/2014/main" id="{9D6EDA4F-E034-0F84-2BBA-CA567B3D0F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3078634" cy="2308974"/>
            </a:xfrm>
            <a:prstGeom prst="rect">
              <a:avLst/>
            </a:prstGeom>
            <a:noFill/>
            <a:ln>
              <a:noFill/>
            </a:ln>
          </p:spPr>
        </p:pic>
        <p:sp>
          <p:nvSpPr>
            <p:cNvPr id="17" name="テキスト ボックス 9">
              <a:extLst>
                <a:ext uri="{FF2B5EF4-FFF2-40B4-BE49-F238E27FC236}">
                  <a16:creationId xmlns:a16="http://schemas.microsoft.com/office/drawing/2014/main" id="{4CE4BCFE-1DFC-75AC-19C3-CABBF133D100}"/>
                </a:ext>
              </a:extLst>
            </p:cNvPr>
            <p:cNvSpPr txBox="1"/>
            <p:nvPr/>
          </p:nvSpPr>
          <p:spPr>
            <a:xfrm>
              <a:off x="0" y="2264959"/>
              <a:ext cx="3021974" cy="32130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上代の「泉」</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18" name="グループ化 17">
            <a:extLst>
              <a:ext uri="{FF2B5EF4-FFF2-40B4-BE49-F238E27FC236}">
                <a16:creationId xmlns:a16="http://schemas.microsoft.com/office/drawing/2014/main" id="{A9B60F3E-2A75-96F7-D1FD-23F29CC41A06}"/>
              </a:ext>
            </a:extLst>
          </p:cNvPr>
          <p:cNvGrpSpPr/>
          <p:nvPr/>
        </p:nvGrpSpPr>
        <p:grpSpPr>
          <a:xfrm>
            <a:off x="1" y="3743707"/>
            <a:ext cx="7135977" cy="1892791"/>
            <a:chOff x="-17128353" y="-3149934"/>
            <a:chExt cx="8182528" cy="2519392"/>
          </a:xfrm>
        </p:grpSpPr>
        <p:sp>
          <p:nvSpPr>
            <p:cNvPr id="19" name="テキスト ボックス 604">
              <a:extLst>
                <a:ext uri="{FF2B5EF4-FFF2-40B4-BE49-F238E27FC236}">
                  <a16:creationId xmlns:a16="http://schemas.microsoft.com/office/drawing/2014/main" id="{485A51D5-CF19-0932-655B-00B492ED24BB}"/>
                </a:ext>
              </a:extLst>
            </p:cNvPr>
            <p:cNvSpPr txBox="1"/>
            <p:nvPr/>
          </p:nvSpPr>
          <p:spPr>
            <a:xfrm>
              <a:off x="-11818651" y="-997687"/>
              <a:ext cx="2872825" cy="2770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上代の「モミ林」</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0" name="図 19" descr="緑の木々&#10;&#10;自動的に生成された説明">
              <a:extLst>
                <a:ext uri="{FF2B5EF4-FFF2-40B4-BE49-F238E27FC236}">
                  <a16:creationId xmlns:a16="http://schemas.microsoft.com/office/drawing/2014/main" id="{C2D0C032-4139-3A15-8392-AF60AF77D56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57085" y="-3149934"/>
              <a:ext cx="2911260" cy="2183118"/>
            </a:xfrm>
            <a:prstGeom prst="rect">
              <a:avLst/>
            </a:prstGeom>
            <a:noFill/>
            <a:ln>
              <a:noFill/>
            </a:ln>
          </p:spPr>
        </p:pic>
        <p:sp>
          <p:nvSpPr>
            <p:cNvPr id="21" name="テキスト ボックス 604">
              <a:extLst>
                <a:ext uri="{FF2B5EF4-FFF2-40B4-BE49-F238E27FC236}">
                  <a16:creationId xmlns:a16="http://schemas.microsoft.com/office/drawing/2014/main" id="{658B3233-8720-4A22-1D46-14473772D9E4}"/>
                </a:ext>
              </a:extLst>
            </p:cNvPr>
            <p:cNvSpPr txBox="1"/>
            <p:nvPr/>
          </p:nvSpPr>
          <p:spPr>
            <a:xfrm>
              <a:off x="-17128353" y="-963735"/>
              <a:ext cx="5429429" cy="33319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本質的価値を構成する要素及び保管する要素の位置図の例（上代）</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22" name="テキスト ボックス 13">
            <a:extLst>
              <a:ext uri="{FF2B5EF4-FFF2-40B4-BE49-F238E27FC236}">
                <a16:creationId xmlns:a16="http://schemas.microsoft.com/office/drawing/2014/main" id="{11D9F48F-9E2C-72C4-2C19-772DF32E55B6}"/>
              </a:ext>
            </a:extLst>
          </p:cNvPr>
          <p:cNvSpPr txBox="1"/>
          <p:nvPr/>
        </p:nvSpPr>
        <p:spPr>
          <a:xfrm>
            <a:off x="63679" y="841643"/>
            <a:ext cx="7213543" cy="995184"/>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ja-JP"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１） </a:t>
            </a: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地区ごとの現状</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上代、中世、近世、現代各地区の現状は、本質的価値を構成する要素（地形・地割、水景、石組・</a:t>
            </a:r>
            <a:endParaRPr kumimoji="0" lang="en-US" altLang="ja-JP"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景石、点景物、園路、建物・建物関連、植栽）　ならびに本質的価値を補完する要素（休憩施設、</a:t>
            </a:r>
            <a:endParaRPr kumimoji="0" lang="en-US" altLang="ja-JP"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便益施設、植栽）に区分したうえで、下記のように位置図と現況写真で示す。</a:t>
            </a:r>
            <a:endParaRPr kumimoji="0" lang="en-US" altLang="ja-JP" sz="12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3" name="テキスト ボックス 13">
            <a:extLst>
              <a:ext uri="{FF2B5EF4-FFF2-40B4-BE49-F238E27FC236}">
                <a16:creationId xmlns:a16="http://schemas.microsoft.com/office/drawing/2014/main" id="{F0714D20-77F2-4043-A7A2-BB395AD06877}"/>
              </a:ext>
            </a:extLst>
          </p:cNvPr>
          <p:cNvSpPr txBox="1"/>
          <p:nvPr/>
        </p:nvSpPr>
        <p:spPr>
          <a:xfrm>
            <a:off x="53791" y="5852695"/>
            <a:ext cx="7219930" cy="1608274"/>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（２）日本庭園全体を貫く要素の現状</a:t>
            </a:r>
            <a:endParaRPr kumimoji="0" lang="ja-JP" altLang="ja-JP"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8ACAFBA0-743E-4537-A9EE-69FD59376E73}"/>
              </a:ext>
            </a:extLst>
          </p:cNvPr>
          <p:cNvSpPr txBox="1"/>
          <p:nvPr/>
        </p:nvSpPr>
        <p:spPr>
          <a:xfrm>
            <a:off x="109781" y="6088903"/>
            <a:ext cx="7207648" cy="1569660"/>
          </a:xfrm>
          <a:prstGeom prst="rect">
            <a:avLst/>
          </a:prstGeom>
          <a:noFill/>
        </p:spPr>
        <p:txBody>
          <a:bodyPr wrap="square">
            <a:spAutoFit/>
          </a:bodyPr>
          <a:lstStyle/>
          <a:p>
            <a:r>
              <a:rPr lang="ja-JP" altLang="en-US" sz="1200" dirty="0">
                <a:latin typeface="ＭＳ ゴシック" panose="020B0609070205080204" pitchFamily="49" charset="-128"/>
                <a:ea typeface="ＭＳ ゴシック" panose="020B0609070205080204" pitchFamily="49" charset="-128"/>
              </a:rPr>
              <a:t>　</a:t>
            </a:r>
            <a:r>
              <a:rPr lang="ja-JP" altLang="en-US" sz="1200" b="1" dirty="0">
                <a:latin typeface="ＭＳ ゴシック" panose="020B0609070205080204" pitchFamily="49" charset="-128"/>
                <a:ea typeface="ＭＳ ゴシック" panose="020B0609070205080204" pitchFamily="49" charset="-128"/>
              </a:rPr>
              <a:t>①園路</a:t>
            </a:r>
          </a:p>
          <a:p>
            <a:r>
              <a:rPr lang="ja-JP" altLang="en-US" sz="1200" dirty="0">
                <a:latin typeface="ＭＳ ゴシック" panose="020B0609070205080204" pitchFamily="49" charset="-128"/>
                <a:ea typeface="ＭＳ ゴシック" panose="020B0609070205080204" pitchFamily="49" charset="-128"/>
              </a:rPr>
              <a:t>　・幅員４～６ｍの園路が本質的価値を構成する要素。大半は勾配が</a:t>
            </a:r>
            <a:r>
              <a:rPr lang="en-US" altLang="ja-JP" sz="1200" dirty="0">
                <a:latin typeface="ＭＳ ゴシック" panose="020B0609070205080204" pitchFamily="49" charset="-128"/>
                <a:ea typeface="ＭＳ ゴシック" panose="020B0609070205080204" pitchFamily="49" charset="-128"/>
              </a:rPr>
              <a:t>4</a:t>
            </a:r>
            <a:r>
              <a:rPr lang="ja-JP" altLang="en-US" sz="1200" dirty="0">
                <a:latin typeface="ＭＳ ゴシック" panose="020B0609070205080204" pitchFamily="49" charset="-128"/>
                <a:ea typeface="ＭＳ ゴシック" panose="020B0609070205080204" pitchFamily="49" charset="-128"/>
              </a:rPr>
              <a:t>％以下</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車椅子でも通行可能</a:t>
            </a:r>
            <a:r>
              <a:rPr lang="en-US" altLang="ja-JP" sz="1200" dirty="0">
                <a:latin typeface="ＭＳ ゴシック" panose="020B0609070205080204" pitchFamily="49" charset="-128"/>
                <a:ea typeface="ＭＳ ゴシック" panose="020B0609070205080204" pitchFamily="49" charset="-128"/>
              </a:rPr>
              <a:t>)</a:t>
            </a:r>
          </a:p>
          <a:p>
            <a:r>
              <a:rPr lang="ja-JP" altLang="en-US" sz="1200" dirty="0">
                <a:latin typeface="ＭＳ ゴシック" panose="020B0609070205080204" pitchFamily="49" charset="-128"/>
                <a:ea typeface="ＭＳ ゴシック" panose="020B0609070205080204" pitchFamily="49" charset="-128"/>
              </a:rPr>
              <a:t>　・園路舗装はアスファルトもしくは洗い出し舗装</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・管理用車両の通行も可能</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r>
              <a:rPr lang="ja-JP" altLang="en-US" sz="1200" b="1" dirty="0">
                <a:latin typeface="ＭＳ ゴシック" panose="020B0609070205080204" pitchFamily="49" charset="-128"/>
                <a:ea typeface="ＭＳ ゴシック" panose="020B0609070205080204" pitchFamily="49" charset="-128"/>
              </a:rPr>
              <a:t>②水系</a:t>
            </a:r>
            <a:endParaRPr lang="en-US" altLang="ja-JP" sz="1200" b="1"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・上代でポンプアップされた地下水を水源とした一系統からなり、上代の滝および泉→中世の南北</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二本の流れ・洲浜→近世の心字池→現代の鯉池・蓮池・菖蒲田と自然流下により流れる。</a:t>
            </a:r>
            <a:endParaRPr lang="en-US" altLang="ja-JP" sz="1200" dirty="0">
              <a:latin typeface="ＭＳ ゴシック" panose="020B0609070205080204" pitchFamily="49" charset="-128"/>
              <a:ea typeface="ＭＳ ゴシック" panose="020B0609070205080204" pitchFamily="49" charset="-128"/>
            </a:endParaRPr>
          </a:p>
          <a:p>
            <a:r>
              <a:rPr lang="ja-JP" altLang="en-US" sz="1200" dirty="0">
                <a:latin typeface="ＭＳ ゴシック" panose="020B0609070205080204" pitchFamily="49" charset="-128"/>
                <a:ea typeface="ＭＳ ゴシック" panose="020B0609070205080204" pitchFamily="49" charset="-128"/>
              </a:rPr>
              <a:t>　</a:t>
            </a:r>
            <a:endParaRPr lang="ja-JP" altLang="en-US" dirty="0">
              <a:latin typeface="ＭＳ ゴシック" panose="020B0609070205080204" pitchFamily="49" charset="-128"/>
              <a:ea typeface="ＭＳ ゴシック" panose="020B0609070205080204" pitchFamily="49" charset="-128"/>
            </a:endParaRPr>
          </a:p>
        </p:txBody>
      </p:sp>
      <p:pic>
        <p:nvPicPr>
          <p:cNvPr id="25" name="図 24" descr="ダイアグラム, 設計図&#10;&#10;自動的に生成された説明">
            <a:extLst>
              <a:ext uri="{FF2B5EF4-FFF2-40B4-BE49-F238E27FC236}">
                <a16:creationId xmlns:a16="http://schemas.microsoft.com/office/drawing/2014/main" id="{2ABCC9E4-E1C8-4A39-A08B-67BC6A20A1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39" t="7057" r="3418" b="17487"/>
          <a:stretch/>
        </p:blipFill>
        <p:spPr bwMode="auto">
          <a:xfrm>
            <a:off x="154791" y="7541847"/>
            <a:ext cx="4540644" cy="2732437"/>
          </a:xfrm>
          <a:prstGeom prst="rect">
            <a:avLst/>
          </a:prstGeom>
          <a:noFill/>
          <a:ln>
            <a:noFill/>
          </a:ln>
          <a:extLst>
            <a:ext uri="{53640926-AAD7-44D8-BBD7-CCE9431645EC}">
              <a14:shadowObscured xmlns:a14="http://schemas.microsoft.com/office/drawing/2010/main"/>
            </a:ext>
          </a:extLst>
        </p:spPr>
      </p:pic>
      <p:sp>
        <p:nvSpPr>
          <p:cNvPr id="26" name="テキスト ボックス 604">
            <a:extLst>
              <a:ext uri="{FF2B5EF4-FFF2-40B4-BE49-F238E27FC236}">
                <a16:creationId xmlns:a16="http://schemas.microsoft.com/office/drawing/2014/main" id="{81592238-0238-42CC-B209-7352B9D247F6}"/>
              </a:ext>
            </a:extLst>
          </p:cNvPr>
          <p:cNvSpPr txBox="1"/>
          <p:nvPr/>
        </p:nvSpPr>
        <p:spPr>
          <a:xfrm>
            <a:off x="-1443374" y="10304913"/>
            <a:ext cx="7352395" cy="17769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勾配別主要園路の位置</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7" name="図 26" descr="屋外, 草, 道路, 小さい が含まれている画像&#10;&#10;自動的に生成された説明">
            <a:extLst>
              <a:ext uri="{FF2B5EF4-FFF2-40B4-BE49-F238E27FC236}">
                <a16:creationId xmlns:a16="http://schemas.microsoft.com/office/drawing/2014/main" id="{F0E241EF-34DF-41F1-8ADD-4458E9FF779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4929" y="7652144"/>
            <a:ext cx="2144045" cy="1608109"/>
          </a:xfrm>
          <a:prstGeom prst="rect">
            <a:avLst/>
          </a:prstGeom>
          <a:noFill/>
          <a:ln>
            <a:noFill/>
          </a:ln>
        </p:spPr>
      </p:pic>
      <p:pic>
        <p:nvPicPr>
          <p:cNvPr id="28" name="図 27" descr="ダイアグラム, 設計図&#10;&#10;自動的に生成された説明">
            <a:extLst>
              <a:ext uri="{FF2B5EF4-FFF2-40B4-BE49-F238E27FC236}">
                <a16:creationId xmlns:a16="http://schemas.microsoft.com/office/drawing/2014/main" id="{8F9F873A-F1D3-400C-82AD-AFF7A13BD6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4985" t="82942" r="5247" b="6112"/>
          <a:stretch/>
        </p:blipFill>
        <p:spPr bwMode="auto">
          <a:xfrm>
            <a:off x="4539830" y="9619575"/>
            <a:ext cx="1288805" cy="1021031"/>
          </a:xfrm>
          <a:prstGeom prst="rect">
            <a:avLst/>
          </a:prstGeom>
          <a:noFill/>
          <a:ln>
            <a:noFill/>
          </a:ln>
          <a:extLst>
            <a:ext uri="{53640926-AAD7-44D8-BBD7-CCE9431645EC}">
              <a14:shadowObscured xmlns:a14="http://schemas.microsoft.com/office/drawing/2010/main"/>
            </a:ext>
          </a:extLst>
        </p:spPr>
      </p:pic>
      <p:sp>
        <p:nvSpPr>
          <p:cNvPr id="29" name="テキスト ボックス 28">
            <a:extLst>
              <a:ext uri="{FF2B5EF4-FFF2-40B4-BE49-F238E27FC236}">
                <a16:creationId xmlns:a16="http://schemas.microsoft.com/office/drawing/2014/main" id="{476A1845-4734-4E75-B252-D268140A358C}"/>
              </a:ext>
            </a:extLst>
          </p:cNvPr>
          <p:cNvSpPr txBox="1"/>
          <p:nvPr/>
        </p:nvSpPr>
        <p:spPr>
          <a:xfrm>
            <a:off x="7418469" y="660519"/>
            <a:ext cx="7635482" cy="9694962"/>
          </a:xfrm>
          <a:prstGeom prst="rect">
            <a:avLst/>
          </a:prstGeom>
          <a:solidFill>
            <a:schemeClr val="accent5">
              <a:lumMod val="20000"/>
              <a:lumOff val="80000"/>
            </a:schemeClr>
          </a:solidFill>
        </p:spPr>
        <p:txBody>
          <a:bodyPr wrap="square">
            <a:spAutoFit/>
          </a:bodyPr>
          <a:lstStyle/>
          <a:p>
            <a:pPr indent="17145" algn="just"/>
            <a:r>
              <a:rPr lang="ja-JP" altLang="en-US"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（３）日本庭園全体の保存の課題</a:t>
            </a:r>
            <a:endParaRPr lang="en-US"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indent="17145" algn="just"/>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 ①</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造庭時の意匠等</a:t>
            </a:r>
            <a:r>
              <a:rPr lang="ja-JP" altLang="en-US"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の把握に関する課題</a:t>
            </a:r>
            <a:endPar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・造庭後</a:t>
            </a:r>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50</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年を経て、当時の設計資料や図面等の</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把握が困難</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造庭時の関係者</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への</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ヒアリングなども困難</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造庭当時の銘木等がつくりだす庭園景観</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把握</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が困難</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②水循環システム・</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水景</a:t>
            </a:r>
            <a:r>
              <a:rPr lang="ja-JP" altLang="en-US"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・景石に関わる課題</a:t>
            </a:r>
            <a:endPar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・心字池、鯉池、蓮池、菖蒲田の水が同一の水系で散水設備も同一の水系のため、夏季の散水用水不足</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・水循環システムや設備の老朽化による漏水、埋設管位置情報の不足による対処の遅れ</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・水の淀みによる落ち葉の腐敗や冨栄養化によると考えられる藻類の発生による水質・水景の悪化</a:t>
            </a:r>
          </a:p>
          <a:p>
            <a:pPr marL="132080" indent="-42545" algn="just"/>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・土壌の流出による景石の埋もれ</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③</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園路に関わる課題</a:t>
            </a:r>
            <a:endParaRPr lang="en-US"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50</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年が経過して、園路や広場のアスファルト舗装や本石舗装の一部が不陸や陥没、亀裂等</a:t>
            </a:r>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④建築物</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・工作物等に関わる課題　</a:t>
            </a:r>
          </a:p>
          <a:p>
            <a:pPr marL="132080" indent="-42545" algn="just"/>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・耐震</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評価未了</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建築物</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の存在</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・建築物の内部意匠の記録保存</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が不十分</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・柵や橋など、</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老朽化により対処が必要な工作物の存在</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 ⑤</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植栽に関わる課題</a:t>
            </a:r>
            <a:endParaRPr lang="en-US"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en-US" altLang="ja-JP"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・樹木の本数が多く、樹林が混み過ぎており、一部の樹木同士が競合</a:t>
            </a:r>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・植栽により、視線の通りが阻害されている箇所の存在</a:t>
            </a:r>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・低木の生長により、地割の形状、石組み、縁石の遮蔽</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・粘土質の土壌</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に対する</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抜本的な土壌改良が</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未完</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en-US" sz="12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・一部の景観を構成する主要な樹木</a:t>
            </a:r>
            <a:r>
              <a:rPr lang="en-US" altLang="ja-JP" sz="12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の樹勢悪化 </a:t>
            </a:r>
            <a:r>
              <a:rPr kumimoji="0" lang="en-US" altLang="ja-JP" sz="105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05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銘木および銘木以外の作庭上重視したと認識される樹木</a:t>
            </a:r>
            <a:endParaRPr lang="ja-JP" altLang="ja-JP" sz="105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2080" indent="-42545" algn="just"/>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・剪定や切り戻しなど</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による</a:t>
            </a:r>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庭園の意匠として重要である特徴ある樹形が損なわれている樹木</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の存在</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 ⑥</a:t>
            </a:r>
            <a:r>
              <a:rPr lang="ja-JP" altLang="ja-JP" sz="12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景観の変容に関わる課題</a:t>
            </a:r>
          </a:p>
          <a:p>
            <a:pPr marL="180340" indent="-89535" algn="just"/>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樹木の生長により、設計意図と乖離した景観の変更</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・庭園の背景となる外周林の樹木の高さを超えて、周辺の高層建築物等が確認</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・枯死などによる危険木</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の伐採が必要。樹高のみが成長した高木の増加</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・庭園内に新たな建築物等が設置されたことによる景観の変化</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80340" indent="-89535"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93040" indent="-95885" algn="just"/>
            <a:endParaRPr lang="en-US" altLang="ja-JP" sz="12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nvGrpSpPr>
          <p:cNvPr id="30" name="グループ化 29">
            <a:extLst>
              <a:ext uri="{FF2B5EF4-FFF2-40B4-BE49-F238E27FC236}">
                <a16:creationId xmlns:a16="http://schemas.microsoft.com/office/drawing/2014/main" id="{E5B010E1-FF7B-4D07-87E4-17D5BE1BE63D}"/>
              </a:ext>
            </a:extLst>
          </p:cNvPr>
          <p:cNvGrpSpPr>
            <a:grpSpLocks noChangeAspect="1"/>
          </p:cNvGrpSpPr>
          <p:nvPr/>
        </p:nvGrpSpPr>
        <p:grpSpPr>
          <a:xfrm>
            <a:off x="11329502" y="5895631"/>
            <a:ext cx="2609398" cy="2186314"/>
            <a:chOff x="346630" y="3125337"/>
            <a:chExt cx="2144046" cy="1796413"/>
          </a:xfrm>
        </p:grpSpPr>
        <p:pic>
          <p:nvPicPr>
            <p:cNvPr id="31" name="図 30" descr="屋外, 道路, 草, ストリート が含まれている画像&#10;&#10;自動的に生成された説明">
              <a:extLst>
                <a:ext uri="{FF2B5EF4-FFF2-40B4-BE49-F238E27FC236}">
                  <a16:creationId xmlns:a16="http://schemas.microsoft.com/office/drawing/2014/main" id="{13BFFEFB-F0E9-4A3D-8384-0E422DE61CF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630" y="3125337"/>
              <a:ext cx="2144046" cy="1607525"/>
            </a:xfrm>
            <a:prstGeom prst="rect">
              <a:avLst/>
            </a:prstGeom>
            <a:noFill/>
            <a:ln>
              <a:noFill/>
            </a:ln>
          </p:spPr>
        </p:pic>
        <p:sp>
          <p:nvSpPr>
            <p:cNvPr id="32" name="テキスト ボックス 603">
              <a:extLst>
                <a:ext uri="{FF2B5EF4-FFF2-40B4-BE49-F238E27FC236}">
                  <a16:creationId xmlns:a16="http://schemas.microsoft.com/office/drawing/2014/main" id="{8EEF6B76-9B2F-4201-B2AB-CDA5101EEC9D}"/>
                </a:ext>
              </a:extLst>
            </p:cNvPr>
            <p:cNvSpPr txBox="1"/>
            <p:nvPr/>
          </p:nvSpPr>
          <p:spPr>
            <a:xfrm>
              <a:off x="534302" y="4743237"/>
              <a:ext cx="1768701" cy="17851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③</a:t>
              </a:r>
              <a:r>
                <a:rPr lang="ja-JP"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園路の舗装劣化</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6" name="グループ化 5">
            <a:extLst>
              <a:ext uri="{FF2B5EF4-FFF2-40B4-BE49-F238E27FC236}">
                <a16:creationId xmlns:a16="http://schemas.microsoft.com/office/drawing/2014/main" id="{E9B94E8F-829D-4D82-86C7-E10F961C605E}"/>
              </a:ext>
            </a:extLst>
          </p:cNvPr>
          <p:cNvGrpSpPr/>
          <p:nvPr/>
        </p:nvGrpSpPr>
        <p:grpSpPr>
          <a:xfrm>
            <a:off x="8084741" y="5895630"/>
            <a:ext cx="2575613" cy="2297716"/>
            <a:chOff x="8312662" y="5816397"/>
            <a:chExt cx="2573257" cy="2342160"/>
          </a:xfrm>
        </p:grpSpPr>
        <p:pic>
          <p:nvPicPr>
            <p:cNvPr id="33" name="図 32" descr="屋外, 草, 小さい, 電車 が含まれている画像&#10;&#10;自動的に生成された説明">
              <a:extLst>
                <a:ext uri="{FF2B5EF4-FFF2-40B4-BE49-F238E27FC236}">
                  <a16:creationId xmlns:a16="http://schemas.microsoft.com/office/drawing/2014/main" id="{B579A2F5-20E6-4CD1-87F1-80F3B987A7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7956" y="5816397"/>
              <a:ext cx="2567963" cy="2015807"/>
            </a:xfrm>
            <a:prstGeom prst="rect">
              <a:avLst/>
            </a:prstGeom>
          </p:spPr>
        </p:pic>
        <p:sp>
          <p:nvSpPr>
            <p:cNvPr id="34" name="テキスト ボックス 603">
              <a:extLst>
                <a:ext uri="{FF2B5EF4-FFF2-40B4-BE49-F238E27FC236}">
                  <a16:creationId xmlns:a16="http://schemas.microsoft.com/office/drawing/2014/main" id="{ED1F777D-B912-4797-BA39-12894B6876AD}"/>
                </a:ext>
              </a:extLst>
            </p:cNvPr>
            <p:cNvSpPr txBox="1"/>
            <p:nvPr/>
          </p:nvSpPr>
          <p:spPr>
            <a:xfrm>
              <a:off x="8312662" y="7843668"/>
              <a:ext cx="2567963" cy="3148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②水循環システムからの漏水</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5" name="グループ化 4">
            <a:extLst>
              <a:ext uri="{FF2B5EF4-FFF2-40B4-BE49-F238E27FC236}">
                <a16:creationId xmlns:a16="http://schemas.microsoft.com/office/drawing/2014/main" id="{AA28C69B-B435-F5D9-4099-569AE0F41C9C}"/>
              </a:ext>
            </a:extLst>
          </p:cNvPr>
          <p:cNvGrpSpPr/>
          <p:nvPr/>
        </p:nvGrpSpPr>
        <p:grpSpPr>
          <a:xfrm>
            <a:off x="8046869" y="8177587"/>
            <a:ext cx="2646058" cy="2127326"/>
            <a:chOff x="7804204" y="7889112"/>
            <a:chExt cx="2646058" cy="2127326"/>
          </a:xfrm>
        </p:grpSpPr>
        <p:pic>
          <p:nvPicPr>
            <p:cNvPr id="36" name="図 35" descr="草の上に置かれた道路&#10;&#10;低い精度で自動的に生成された説明">
              <a:extLst>
                <a:ext uri="{FF2B5EF4-FFF2-40B4-BE49-F238E27FC236}">
                  <a16:creationId xmlns:a16="http://schemas.microsoft.com/office/drawing/2014/main" id="{BDF5B663-6EDA-4093-9867-FC4DFBD1F77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804204" y="7889112"/>
              <a:ext cx="2646058" cy="1801190"/>
            </a:xfrm>
            <a:prstGeom prst="rect">
              <a:avLst/>
            </a:prstGeom>
          </p:spPr>
        </p:pic>
        <p:sp>
          <p:nvSpPr>
            <p:cNvPr id="42" name="テキスト ボックス 603">
              <a:extLst>
                <a:ext uri="{FF2B5EF4-FFF2-40B4-BE49-F238E27FC236}">
                  <a16:creationId xmlns:a16="http://schemas.microsoft.com/office/drawing/2014/main" id="{4C8CE1F9-5AF3-44D3-B233-5B9A15CA5C4D}"/>
                </a:ext>
              </a:extLst>
            </p:cNvPr>
            <p:cNvSpPr txBox="1"/>
            <p:nvPr/>
          </p:nvSpPr>
          <p:spPr>
            <a:xfrm>
              <a:off x="7804204" y="9701549"/>
              <a:ext cx="2646058" cy="3148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⑤樹勢の衰退</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4" name="グループ化 3">
            <a:extLst>
              <a:ext uri="{FF2B5EF4-FFF2-40B4-BE49-F238E27FC236}">
                <a16:creationId xmlns:a16="http://schemas.microsoft.com/office/drawing/2014/main" id="{F8AE8028-43AB-9849-F6F8-B0BF0A5F2E05}"/>
              </a:ext>
            </a:extLst>
          </p:cNvPr>
          <p:cNvGrpSpPr/>
          <p:nvPr/>
        </p:nvGrpSpPr>
        <p:grpSpPr>
          <a:xfrm>
            <a:off x="11251184" y="8193346"/>
            <a:ext cx="3143812" cy="1999975"/>
            <a:chOff x="11262767" y="8014855"/>
            <a:chExt cx="3143812" cy="1999975"/>
          </a:xfrm>
        </p:grpSpPr>
        <p:pic>
          <p:nvPicPr>
            <p:cNvPr id="41" name="図 40" descr="屋外, 草, 自然, 放牧 が含まれている画像&#10;&#10;自動的に生成された説明">
              <a:extLst>
                <a:ext uri="{FF2B5EF4-FFF2-40B4-BE49-F238E27FC236}">
                  <a16:creationId xmlns:a16="http://schemas.microsoft.com/office/drawing/2014/main" id="{53A2C20E-EE78-45AE-8FD1-1F939C310C26}"/>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t="35397" r="63003" b="36745"/>
            <a:stretch/>
          </p:blipFill>
          <p:spPr>
            <a:xfrm>
              <a:off x="11262767" y="8014855"/>
              <a:ext cx="3106401" cy="1694776"/>
            </a:xfrm>
            <a:prstGeom prst="rect">
              <a:avLst/>
            </a:prstGeom>
          </p:spPr>
        </p:pic>
        <p:sp>
          <p:nvSpPr>
            <p:cNvPr id="43" name="テキスト ボックス 603">
              <a:extLst>
                <a:ext uri="{FF2B5EF4-FFF2-40B4-BE49-F238E27FC236}">
                  <a16:creationId xmlns:a16="http://schemas.microsoft.com/office/drawing/2014/main" id="{C2C18885-B88D-4AEC-A8FC-85FF903944AD}"/>
                </a:ext>
              </a:extLst>
            </p:cNvPr>
            <p:cNvSpPr txBox="1"/>
            <p:nvPr/>
          </p:nvSpPr>
          <p:spPr>
            <a:xfrm>
              <a:off x="11305074" y="9692468"/>
              <a:ext cx="3101505" cy="32236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⑥</a:t>
              </a:r>
              <a:r>
                <a:rPr lang="ja-JP" altLang="en-US" sz="1200" b="1" kern="100" dirty="0">
                  <a:effectLst/>
                  <a:latin typeface="游明朝" panose="02020400000000000000" pitchFamily="18" charset="-128"/>
                  <a:ea typeface="BIZ UDPゴシック" panose="020B0400000000000000" pitchFamily="50" charset="-128"/>
                  <a:cs typeface="Times New Roman" panose="02020603050405020304" pitchFamily="18" charset="0"/>
                </a:rPr>
                <a:t>樹林の上部に見える庭園外の高層建築物</a:t>
              </a:r>
              <a:endParaRPr lang="ja-JP" altLang="ja-JP" sz="11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algn="ct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35" name="正方形/長方形 34">
            <a:extLst>
              <a:ext uri="{FF2B5EF4-FFF2-40B4-BE49-F238E27FC236}">
                <a16:creationId xmlns:a16="http://schemas.microsoft.com/office/drawing/2014/main" id="{A53355D5-A653-489E-A360-5941FE1CC13F}"/>
              </a:ext>
            </a:extLst>
          </p:cNvPr>
          <p:cNvSpPr/>
          <p:nvPr/>
        </p:nvSpPr>
        <p:spPr>
          <a:xfrm>
            <a:off x="13280572" y="24888"/>
            <a:ext cx="1773378" cy="3533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資料４</a:t>
            </a:r>
          </a:p>
        </p:txBody>
      </p:sp>
      <p:sp>
        <p:nvSpPr>
          <p:cNvPr id="7" name="テキスト ボックス 603">
            <a:extLst>
              <a:ext uri="{FF2B5EF4-FFF2-40B4-BE49-F238E27FC236}">
                <a16:creationId xmlns:a16="http://schemas.microsoft.com/office/drawing/2014/main" id="{B8E693AB-6178-4F43-CBC3-F221C1832CE6}"/>
              </a:ext>
            </a:extLst>
          </p:cNvPr>
          <p:cNvSpPr txBox="1"/>
          <p:nvPr/>
        </p:nvSpPr>
        <p:spPr>
          <a:xfrm>
            <a:off x="4977926" y="9249140"/>
            <a:ext cx="2158051" cy="3148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kern="100" dirty="0">
                <a:effectLst/>
                <a:latin typeface="游明朝" panose="02020400000000000000" pitchFamily="18" charset="-128"/>
                <a:ea typeface="BIZ UDPゴシック" panose="020B0400000000000000" pitchFamily="50" charset="-128"/>
                <a:cs typeface="Times New Roman" panose="02020603050405020304" pitchFamily="18" charset="0"/>
              </a:rPr>
              <a:t>広幅員の園路</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8" name="図 7" descr="マップ&#10;&#10;自動的に生成された説明">
            <a:extLst>
              <a:ext uri="{FF2B5EF4-FFF2-40B4-BE49-F238E27FC236}">
                <a16:creationId xmlns:a16="http://schemas.microsoft.com/office/drawing/2014/main" id="{AF9725CA-8FEE-8E3A-6951-C217214A230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501" y="1898466"/>
            <a:ext cx="4408877" cy="3479183"/>
          </a:xfrm>
          <a:prstGeom prst="rect">
            <a:avLst/>
          </a:prstGeom>
        </p:spPr>
      </p:pic>
    </p:spTree>
    <p:extLst>
      <p:ext uri="{BB962C8B-B14F-4D97-AF65-F5344CB8AC3E}">
        <p14:creationId xmlns:p14="http://schemas.microsoft.com/office/powerpoint/2010/main" val="667826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13">
            <a:extLst>
              <a:ext uri="{FF2B5EF4-FFF2-40B4-BE49-F238E27FC236}">
                <a16:creationId xmlns:a16="http://schemas.microsoft.com/office/drawing/2014/main" id="{D92074B2-8610-FB1C-9D22-63F6E2331D67}"/>
              </a:ext>
            </a:extLst>
          </p:cNvPr>
          <p:cNvSpPr txBox="1"/>
          <p:nvPr/>
        </p:nvSpPr>
        <p:spPr>
          <a:xfrm>
            <a:off x="7997189" y="6037277"/>
            <a:ext cx="7001432" cy="4267636"/>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現代地区の保存に関する課題</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38" name="テキスト ボックス 13">
            <a:extLst>
              <a:ext uri="{FF2B5EF4-FFF2-40B4-BE49-F238E27FC236}">
                <a16:creationId xmlns:a16="http://schemas.microsoft.com/office/drawing/2014/main" id="{B39DCBC4-816F-510F-3EF9-88AC6E162635}"/>
              </a:ext>
            </a:extLst>
          </p:cNvPr>
          <p:cNvSpPr txBox="1"/>
          <p:nvPr/>
        </p:nvSpPr>
        <p:spPr>
          <a:xfrm>
            <a:off x="7945139" y="957113"/>
            <a:ext cx="7001432" cy="4570636"/>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近世地区の保存に関する課題</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3" name="テキスト ボックス 13">
            <a:extLst>
              <a:ext uri="{FF2B5EF4-FFF2-40B4-BE49-F238E27FC236}">
                <a16:creationId xmlns:a16="http://schemas.microsoft.com/office/drawing/2014/main" id="{2A273319-5F4B-7C31-9C1B-D09450143C21}"/>
              </a:ext>
            </a:extLst>
          </p:cNvPr>
          <p:cNvSpPr txBox="1"/>
          <p:nvPr/>
        </p:nvSpPr>
        <p:spPr>
          <a:xfrm>
            <a:off x="222217" y="942807"/>
            <a:ext cx="7627649" cy="4570636"/>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上代地区の保存に関する課題</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 name="テキスト ボックス 13">
            <a:extLst>
              <a:ext uri="{FF2B5EF4-FFF2-40B4-BE49-F238E27FC236}">
                <a16:creationId xmlns:a16="http://schemas.microsoft.com/office/drawing/2014/main" id="{C05FC86F-6702-FC78-70CA-980C81322CD2}"/>
              </a:ext>
            </a:extLst>
          </p:cNvPr>
          <p:cNvSpPr txBox="1"/>
          <p:nvPr/>
        </p:nvSpPr>
        <p:spPr>
          <a:xfrm>
            <a:off x="0" y="-36182"/>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第５章　万博日本庭園の現状と</a:t>
            </a:r>
            <a:r>
              <a:rPr lang="ja-JP" altLang="en-US" b="1" kern="0" dirty="0">
                <a:solidFill>
                  <a:prstClr val="white"/>
                </a:solidFill>
                <a:latin typeface="ＭＳ ゴシック" panose="020B0609070205080204" pitchFamily="49" charset="-128"/>
                <a:ea typeface="ＭＳ ゴシック" panose="020B0609070205080204" pitchFamily="49" charset="-128"/>
                <a:cs typeface="HG荳ｸ・ｺ・橸ｽｼ・ｯ・ｸM-PRO"/>
              </a:rPr>
              <a:t>課題</a:t>
            </a: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（２）</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207CF1D4-592E-EFA3-B716-68081754AD48}"/>
              </a:ext>
            </a:extLst>
          </p:cNvPr>
          <p:cNvSpPr txBox="1">
            <a:spLocks noChangeArrowheads="1"/>
          </p:cNvSpPr>
          <p:nvPr/>
        </p:nvSpPr>
        <p:spPr bwMode="auto">
          <a:xfrm>
            <a:off x="14456635" y="1030491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５</a:t>
            </a: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 name="テキスト ボックス 13">
            <a:extLst>
              <a:ext uri="{FF2B5EF4-FFF2-40B4-BE49-F238E27FC236}">
                <a16:creationId xmlns:a16="http://schemas.microsoft.com/office/drawing/2014/main" id="{C0A7AA16-51D7-7ADB-A905-C2DDD0948DFD}"/>
              </a:ext>
            </a:extLst>
          </p:cNvPr>
          <p:cNvSpPr txBox="1"/>
          <p:nvPr/>
        </p:nvSpPr>
        <p:spPr>
          <a:xfrm>
            <a:off x="0" y="437182"/>
            <a:ext cx="15119350" cy="310357"/>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（４）地区ごとの保存に関する課題</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nvGrpSpPr>
          <p:cNvPr id="31" name="グループ化 30">
            <a:extLst>
              <a:ext uri="{FF2B5EF4-FFF2-40B4-BE49-F238E27FC236}">
                <a16:creationId xmlns:a16="http://schemas.microsoft.com/office/drawing/2014/main" id="{26A28232-145F-DEEB-500A-6C5D2599E826}"/>
              </a:ext>
            </a:extLst>
          </p:cNvPr>
          <p:cNvGrpSpPr/>
          <p:nvPr/>
        </p:nvGrpSpPr>
        <p:grpSpPr>
          <a:xfrm>
            <a:off x="4978585" y="3290231"/>
            <a:ext cx="2747965" cy="2356642"/>
            <a:chOff x="4996460" y="925267"/>
            <a:chExt cx="2747965" cy="2356642"/>
          </a:xfrm>
        </p:grpSpPr>
        <p:pic>
          <p:nvPicPr>
            <p:cNvPr id="25" name="図 24">
              <a:extLst>
                <a:ext uri="{FF2B5EF4-FFF2-40B4-BE49-F238E27FC236}">
                  <a16:creationId xmlns:a16="http://schemas.microsoft.com/office/drawing/2014/main" id="{30C16EF0-27DD-FEBD-59B3-5BF1E0C8EA68}"/>
                </a:ext>
              </a:extLst>
            </p:cNvPr>
            <p:cNvPicPr>
              <a:picLocks noChangeAspect="1"/>
            </p:cNvPicPr>
            <p:nvPr/>
          </p:nvPicPr>
          <p:blipFill>
            <a:blip r:embed="rId2"/>
            <a:stretch>
              <a:fillRect/>
            </a:stretch>
          </p:blipFill>
          <p:spPr>
            <a:xfrm>
              <a:off x="5074146" y="925267"/>
              <a:ext cx="2670279" cy="1999661"/>
            </a:xfrm>
            <a:prstGeom prst="rect">
              <a:avLst/>
            </a:prstGeom>
          </p:spPr>
        </p:pic>
        <p:sp>
          <p:nvSpPr>
            <p:cNvPr id="28" name="テキスト ボックス 603">
              <a:extLst>
                <a:ext uri="{FF2B5EF4-FFF2-40B4-BE49-F238E27FC236}">
                  <a16:creationId xmlns:a16="http://schemas.microsoft.com/office/drawing/2014/main" id="{03CF3491-2E7A-B8E9-EBE4-31FC8979B484}"/>
                </a:ext>
              </a:extLst>
            </p:cNvPr>
            <p:cNvSpPr txBox="1"/>
            <p:nvPr/>
          </p:nvSpPr>
          <p:spPr>
            <a:xfrm>
              <a:off x="4996460" y="2922450"/>
              <a:ext cx="2711293"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effectLst/>
                  <a:latin typeface="游明朝" panose="02020400000000000000" pitchFamily="18" charset="-128"/>
                  <a:ea typeface="BIZ UDPゴシック" panose="020B0400000000000000" pitchFamily="50" charset="-128"/>
                  <a:cs typeface="Times New Roman" panose="02020603050405020304" pitchFamily="18" charset="0"/>
                </a:rPr>
                <a:t>泉背後の樹林の過大成長</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30" name="グループ化 29">
            <a:extLst>
              <a:ext uri="{FF2B5EF4-FFF2-40B4-BE49-F238E27FC236}">
                <a16:creationId xmlns:a16="http://schemas.microsoft.com/office/drawing/2014/main" id="{0CECBDAA-1E55-1CCA-AB3A-E38D1658E01C}"/>
              </a:ext>
            </a:extLst>
          </p:cNvPr>
          <p:cNvGrpSpPr/>
          <p:nvPr/>
        </p:nvGrpSpPr>
        <p:grpSpPr>
          <a:xfrm>
            <a:off x="5015258" y="1152404"/>
            <a:ext cx="2728520" cy="2281075"/>
            <a:chOff x="5028750" y="3036957"/>
            <a:chExt cx="2728520" cy="2281075"/>
          </a:xfrm>
        </p:grpSpPr>
        <p:pic>
          <p:nvPicPr>
            <p:cNvPr id="26" name="図 25">
              <a:extLst>
                <a:ext uri="{FF2B5EF4-FFF2-40B4-BE49-F238E27FC236}">
                  <a16:creationId xmlns:a16="http://schemas.microsoft.com/office/drawing/2014/main" id="{DEDCEDD5-DE2C-292E-1807-6DBA271E9E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62" t="-1773" r="24648" b="1773"/>
            <a:stretch/>
          </p:blipFill>
          <p:spPr bwMode="auto">
            <a:xfrm rot="16200000">
              <a:off x="5399907" y="2665800"/>
              <a:ext cx="1932305" cy="2674620"/>
            </a:xfrm>
            <a:prstGeom prst="rect">
              <a:avLst/>
            </a:prstGeom>
            <a:noFill/>
            <a:ln>
              <a:noFill/>
            </a:ln>
            <a:extLst>
              <a:ext uri="{53640926-AAD7-44D8-BBD7-CCE9431645EC}">
                <a14:shadowObscured xmlns:a14="http://schemas.microsoft.com/office/drawing/2010/main"/>
              </a:ext>
            </a:extLst>
          </p:spPr>
        </p:pic>
        <p:sp>
          <p:nvSpPr>
            <p:cNvPr id="29" name="テキスト ボックス 603">
              <a:extLst>
                <a:ext uri="{FF2B5EF4-FFF2-40B4-BE49-F238E27FC236}">
                  <a16:creationId xmlns:a16="http://schemas.microsoft.com/office/drawing/2014/main" id="{763EB2DE-88C6-5128-3AAC-A2704B315943}"/>
                </a:ext>
              </a:extLst>
            </p:cNvPr>
            <p:cNvSpPr txBox="1"/>
            <p:nvPr/>
          </p:nvSpPr>
          <p:spPr>
            <a:xfrm>
              <a:off x="5086991" y="4944175"/>
              <a:ext cx="2670279" cy="37385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effectLst/>
                  <a:latin typeface="游明朝" panose="02020400000000000000" pitchFamily="18" charset="-128"/>
                  <a:ea typeface="BIZ UDPゴシック" panose="020B0400000000000000" pitchFamily="50" charset="-128"/>
                  <a:cs typeface="Times New Roman" panose="02020603050405020304" pitchFamily="18" charset="0"/>
                </a:rPr>
                <a:t>銘木ヤマモミジ伐採</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32" name="テキスト ボックス 13">
            <a:extLst>
              <a:ext uri="{FF2B5EF4-FFF2-40B4-BE49-F238E27FC236}">
                <a16:creationId xmlns:a16="http://schemas.microsoft.com/office/drawing/2014/main" id="{C2732ED0-F56B-1A00-AF54-96B1AC624A4B}"/>
              </a:ext>
            </a:extLst>
          </p:cNvPr>
          <p:cNvSpPr txBox="1"/>
          <p:nvPr/>
        </p:nvSpPr>
        <p:spPr>
          <a:xfrm>
            <a:off x="279884" y="6024180"/>
            <a:ext cx="7627649" cy="4280733"/>
          </a:xfrm>
          <a:prstGeom prst="rect">
            <a:avLst/>
          </a:prstGeom>
          <a:solidFill>
            <a:schemeClr val="accent5">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中世地区の保存に関する課題</a:t>
            </a: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r>
              <a:rPr kumimoji="0" lang="ja-JP" altLang="en-US" sz="16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33" name="図 32">
            <a:extLst>
              <a:ext uri="{FF2B5EF4-FFF2-40B4-BE49-F238E27FC236}">
                <a16:creationId xmlns:a16="http://schemas.microsoft.com/office/drawing/2014/main" id="{595315CB-7BA4-237B-0659-F00210746B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060" b="13512"/>
          <a:stretch/>
        </p:blipFill>
        <p:spPr bwMode="auto">
          <a:xfrm>
            <a:off x="5095839" y="6088141"/>
            <a:ext cx="2554188" cy="1849327"/>
          </a:xfrm>
          <a:prstGeom prst="rect">
            <a:avLst/>
          </a:prstGeom>
          <a:noFill/>
          <a:ln>
            <a:noFill/>
          </a:ln>
          <a:extLst>
            <a:ext uri="{53640926-AAD7-44D8-BBD7-CCE9431645EC}">
              <a14:shadowObscured xmlns:a14="http://schemas.microsoft.com/office/drawing/2010/main"/>
            </a:ext>
          </a:extLst>
        </p:spPr>
      </p:pic>
      <p:sp>
        <p:nvSpPr>
          <p:cNvPr id="34" name="テキスト ボックス 603">
            <a:extLst>
              <a:ext uri="{FF2B5EF4-FFF2-40B4-BE49-F238E27FC236}">
                <a16:creationId xmlns:a16="http://schemas.microsoft.com/office/drawing/2014/main" id="{A6293CE7-5E01-86F7-8220-854157CDAF2E}"/>
              </a:ext>
            </a:extLst>
          </p:cNvPr>
          <p:cNvSpPr txBox="1"/>
          <p:nvPr/>
        </p:nvSpPr>
        <p:spPr>
          <a:xfrm>
            <a:off x="5095839" y="7881736"/>
            <a:ext cx="2604730"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遮蔽植栽帯の樹林景観の乱れ</a:t>
            </a:r>
            <a:endParaRPr 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pic>
        <p:nvPicPr>
          <p:cNvPr id="40" name="図 39">
            <a:extLst>
              <a:ext uri="{FF2B5EF4-FFF2-40B4-BE49-F238E27FC236}">
                <a16:creationId xmlns:a16="http://schemas.microsoft.com/office/drawing/2014/main" id="{DF4CD5F6-CC76-6308-0717-50EF549D188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82952" y="1180993"/>
            <a:ext cx="2495128" cy="1870525"/>
          </a:xfrm>
          <a:prstGeom prst="rect">
            <a:avLst/>
          </a:prstGeom>
          <a:noFill/>
          <a:ln>
            <a:noFill/>
          </a:ln>
        </p:spPr>
      </p:pic>
      <p:sp>
        <p:nvSpPr>
          <p:cNvPr id="43" name="テキスト ボックス 603">
            <a:extLst>
              <a:ext uri="{FF2B5EF4-FFF2-40B4-BE49-F238E27FC236}">
                <a16:creationId xmlns:a16="http://schemas.microsoft.com/office/drawing/2014/main" id="{AD1AAB5E-EBC1-C476-C7B8-E5EE9CD3513F}"/>
              </a:ext>
            </a:extLst>
          </p:cNvPr>
          <p:cNvSpPr txBox="1"/>
          <p:nvPr/>
        </p:nvSpPr>
        <p:spPr>
          <a:xfrm>
            <a:off x="12112291" y="3042354"/>
            <a:ext cx="2765789" cy="37385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effectLst/>
                <a:latin typeface="游明朝" panose="02020400000000000000" pitchFamily="18" charset="-128"/>
                <a:ea typeface="BIZ UDPゴシック" panose="020B0400000000000000" pitchFamily="50" charset="-128"/>
                <a:cs typeface="Times New Roman" panose="02020603050405020304" pitchFamily="18" charset="0"/>
              </a:rPr>
              <a:t>３号棟の経年劣化</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4" name="図 43">
            <a:extLst>
              <a:ext uri="{FF2B5EF4-FFF2-40B4-BE49-F238E27FC236}">
                <a16:creationId xmlns:a16="http://schemas.microsoft.com/office/drawing/2014/main" id="{E0102912-C50C-F5F4-E47E-DE9EA32248F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82952" y="3467128"/>
            <a:ext cx="2495128" cy="1664348"/>
          </a:xfrm>
          <a:prstGeom prst="rect">
            <a:avLst/>
          </a:prstGeom>
          <a:noFill/>
          <a:ln>
            <a:noFill/>
          </a:ln>
        </p:spPr>
      </p:pic>
      <p:sp>
        <p:nvSpPr>
          <p:cNvPr id="27" name="テキスト ボックス 603">
            <a:extLst>
              <a:ext uri="{FF2B5EF4-FFF2-40B4-BE49-F238E27FC236}">
                <a16:creationId xmlns:a16="http://schemas.microsoft.com/office/drawing/2014/main" id="{631ED151-3914-582E-7B65-4183062AE274}"/>
              </a:ext>
            </a:extLst>
          </p:cNvPr>
          <p:cNvSpPr txBox="1"/>
          <p:nvPr/>
        </p:nvSpPr>
        <p:spPr>
          <a:xfrm>
            <a:off x="12341019" y="5090246"/>
            <a:ext cx="2495128"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effectLst/>
                <a:latin typeface="游明朝" panose="02020400000000000000" pitchFamily="18" charset="-128"/>
                <a:ea typeface="BIZ UDPゴシック" panose="020B0400000000000000" pitchFamily="50" charset="-128"/>
                <a:cs typeface="Times New Roman" panose="02020603050405020304" pitchFamily="18" charset="0"/>
              </a:rPr>
              <a:t>模型の経年劣化</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6" name="図 45">
            <a:extLst>
              <a:ext uri="{FF2B5EF4-FFF2-40B4-BE49-F238E27FC236}">
                <a16:creationId xmlns:a16="http://schemas.microsoft.com/office/drawing/2014/main" id="{EE188E0E-AB9C-CF41-8C76-7BFFE1B546C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619" t="15976" r="28853" b="40951"/>
          <a:stretch/>
        </p:blipFill>
        <p:spPr bwMode="auto">
          <a:xfrm>
            <a:off x="12537267" y="6149849"/>
            <a:ext cx="2367627" cy="1816825"/>
          </a:xfrm>
          <a:prstGeom prst="rect">
            <a:avLst/>
          </a:prstGeom>
          <a:noFill/>
          <a:ln>
            <a:noFill/>
          </a:ln>
          <a:extLst>
            <a:ext uri="{53640926-AAD7-44D8-BBD7-CCE9431645EC}">
              <a14:shadowObscured xmlns:a14="http://schemas.microsoft.com/office/drawing/2010/main"/>
            </a:ext>
          </a:extLst>
        </p:spPr>
      </p:pic>
      <p:sp>
        <p:nvSpPr>
          <p:cNvPr id="47" name="テキスト ボックス 603">
            <a:extLst>
              <a:ext uri="{FF2B5EF4-FFF2-40B4-BE49-F238E27FC236}">
                <a16:creationId xmlns:a16="http://schemas.microsoft.com/office/drawing/2014/main" id="{819154F8-5C41-41A4-C0AB-74163664F595}"/>
              </a:ext>
            </a:extLst>
          </p:cNvPr>
          <p:cNvSpPr txBox="1"/>
          <p:nvPr/>
        </p:nvSpPr>
        <p:spPr>
          <a:xfrm>
            <a:off x="12602106" y="7930453"/>
            <a:ext cx="2302788"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latin typeface="游明朝" panose="02020400000000000000" pitchFamily="18" charset="-128"/>
                <a:ea typeface="BIZ UDPゴシック" panose="020B0400000000000000" pitchFamily="50" charset="-128"/>
                <a:cs typeface="Times New Roman" panose="02020603050405020304" pitchFamily="18" charset="0"/>
              </a:rPr>
              <a:t>６号棟の塗装劣化</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8" name="図 47" descr="川と橋&#10;&#10;中程度の精度で自動的に生成された説明">
            <a:extLst>
              <a:ext uri="{FF2B5EF4-FFF2-40B4-BE49-F238E27FC236}">
                <a16:creationId xmlns:a16="http://schemas.microsoft.com/office/drawing/2014/main" id="{255DCA90-09EF-9224-4A41-5229FDDA58F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08379" y="8237421"/>
            <a:ext cx="2349625" cy="1761692"/>
          </a:xfrm>
          <a:prstGeom prst="rect">
            <a:avLst/>
          </a:prstGeom>
          <a:noFill/>
          <a:ln>
            <a:noFill/>
          </a:ln>
        </p:spPr>
      </p:pic>
      <p:sp>
        <p:nvSpPr>
          <p:cNvPr id="49" name="テキスト ボックス 603">
            <a:extLst>
              <a:ext uri="{FF2B5EF4-FFF2-40B4-BE49-F238E27FC236}">
                <a16:creationId xmlns:a16="http://schemas.microsoft.com/office/drawing/2014/main" id="{5507B4F8-949B-65D3-303A-2B3BDC95B18F}"/>
              </a:ext>
            </a:extLst>
          </p:cNvPr>
          <p:cNvSpPr txBox="1"/>
          <p:nvPr/>
        </p:nvSpPr>
        <p:spPr>
          <a:xfrm>
            <a:off x="12435458" y="9968150"/>
            <a:ext cx="2469436"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latin typeface="游明朝" panose="02020400000000000000" pitchFamily="18" charset="-128"/>
                <a:ea typeface="BIZ UDPゴシック" panose="020B0400000000000000" pitchFamily="50" charset="-128"/>
                <a:cs typeface="Times New Roman" panose="02020603050405020304" pitchFamily="18" charset="0"/>
              </a:rPr>
              <a:t>鯉池背後の樹林の過大成長</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 name="図 3" descr="公園にある木&#10;&#10;中程度の精度で自動的に生成された説明">
            <a:extLst>
              <a:ext uri="{FF2B5EF4-FFF2-40B4-BE49-F238E27FC236}">
                <a16:creationId xmlns:a16="http://schemas.microsoft.com/office/drawing/2014/main" id="{3D856199-774E-AA4F-E7A6-8C8103F3B1B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88398" y="8243613"/>
            <a:ext cx="2612212" cy="1827625"/>
          </a:xfrm>
          <a:prstGeom prst="rect">
            <a:avLst/>
          </a:prstGeom>
          <a:noFill/>
          <a:ln>
            <a:noFill/>
          </a:ln>
        </p:spPr>
      </p:pic>
      <p:sp>
        <p:nvSpPr>
          <p:cNvPr id="7" name="テキスト ボックス 603">
            <a:extLst>
              <a:ext uri="{FF2B5EF4-FFF2-40B4-BE49-F238E27FC236}">
                <a16:creationId xmlns:a16="http://schemas.microsoft.com/office/drawing/2014/main" id="{6AC2D485-8D2D-F8B1-9AF9-7774A997854F}"/>
              </a:ext>
            </a:extLst>
          </p:cNvPr>
          <p:cNvSpPr txBox="1"/>
          <p:nvPr/>
        </p:nvSpPr>
        <p:spPr>
          <a:xfrm>
            <a:off x="5085148" y="10017924"/>
            <a:ext cx="2631679"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カラス害による竹林の分断</a:t>
            </a:r>
            <a:endParaRPr lang="ja-JP" sz="12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5" name="正方形/長方形 34">
            <a:extLst>
              <a:ext uri="{FF2B5EF4-FFF2-40B4-BE49-F238E27FC236}">
                <a16:creationId xmlns:a16="http://schemas.microsoft.com/office/drawing/2014/main" id="{14439AE4-2E77-44A5-903E-1A5DDE47D968}"/>
              </a:ext>
            </a:extLst>
          </p:cNvPr>
          <p:cNvSpPr/>
          <p:nvPr/>
        </p:nvSpPr>
        <p:spPr>
          <a:xfrm>
            <a:off x="13280572" y="24888"/>
            <a:ext cx="1773378" cy="3533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資料４</a:t>
            </a:r>
          </a:p>
        </p:txBody>
      </p:sp>
      <p:pic>
        <p:nvPicPr>
          <p:cNvPr id="6" name="図 5" descr="ダイアグラム&#10;&#10;自動的に生成された説明">
            <a:extLst>
              <a:ext uri="{FF2B5EF4-FFF2-40B4-BE49-F238E27FC236}">
                <a16:creationId xmlns:a16="http://schemas.microsoft.com/office/drawing/2014/main" id="{63862AE8-FE62-D525-168F-55A2D86F0D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4508" y="1398105"/>
            <a:ext cx="4626490" cy="3660040"/>
          </a:xfrm>
          <a:prstGeom prst="rect">
            <a:avLst/>
          </a:prstGeom>
        </p:spPr>
      </p:pic>
      <p:pic>
        <p:nvPicPr>
          <p:cNvPr id="10" name="図 9" descr="ダイアグラム, 設計図&#10;&#10;自動的に生成された説明">
            <a:extLst>
              <a:ext uri="{FF2B5EF4-FFF2-40B4-BE49-F238E27FC236}">
                <a16:creationId xmlns:a16="http://schemas.microsoft.com/office/drawing/2014/main" id="{BB5228F3-3C84-5D35-1386-972F9CE95B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8612" y="6365810"/>
            <a:ext cx="4616610" cy="3488743"/>
          </a:xfrm>
          <a:prstGeom prst="rect">
            <a:avLst/>
          </a:prstGeom>
        </p:spPr>
      </p:pic>
      <p:pic>
        <p:nvPicPr>
          <p:cNvPr id="15" name="図 14" descr="マップ&#10;&#10;自動的に生成された説明">
            <a:extLst>
              <a:ext uri="{FF2B5EF4-FFF2-40B4-BE49-F238E27FC236}">
                <a16:creationId xmlns:a16="http://schemas.microsoft.com/office/drawing/2014/main" id="{896BA8C1-2C7C-ADAE-139A-AD1FFD386D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06929" y="6910336"/>
            <a:ext cx="4307723" cy="2408044"/>
          </a:xfrm>
          <a:prstGeom prst="rect">
            <a:avLst/>
          </a:prstGeom>
        </p:spPr>
      </p:pic>
      <p:pic>
        <p:nvPicPr>
          <p:cNvPr id="5" name="図 4" descr="ダイアグラム&#10;&#10;自動的に生成された説明">
            <a:extLst>
              <a:ext uri="{FF2B5EF4-FFF2-40B4-BE49-F238E27FC236}">
                <a16:creationId xmlns:a16="http://schemas.microsoft.com/office/drawing/2014/main" id="{0BB91265-3DAC-A672-D562-572054D57A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14439" y="1620598"/>
            <a:ext cx="4264111" cy="3204285"/>
          </a:xfrm>
          <a:prstGeom prst="rect">
            <a:avLst/>
          </a:prstGeom>
        </p:spPr>
      </p:pic>
    </p:spTree>
    <p:extLst>
      <p:ext uri="{BB962C8B-B14F-4D97-AF65-F5344CB8AC3E}">
        <p14:creationId xmlns:p14="http://schemas.microsoft.com/office/powerpoint/2010/main" val="1771969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13">
            <a:extLst>
              <a:ext uri="{FF2B5EF4-FFF2-40B4-BE49-F238E27FC236}">
                <a16:creationId xmlns:a16="http://schemas.microsoft.com/office/drawing/2014/main" id="{86C12C6D-CCAF-A35A-0D0B-15B1BD3ADEB1}"/>
              </a:ext>
            </a:extLst>
          </p:cNvPr>
          <p:cNvSpPr txBox="1"/>
          <p:nvPr/>
        </p:nvSpPr>
        <p:spPr>
          <a:xfrm>
            <a:off x="7850785" y="616519"/>
            <a:ext cx="7019909" cy="7555878"/>
          </a:xfrm>
          <a:prstGeom prst="rect">
            <a:avLst/>
          </a:prstGeom>
          <a:solidFill>
            <a:schemeClr val="accent5">
              <a:lumMod val="20000"/>
              <a:lumOff val="80000"/>
            </a:schemeClr>
          </a:solidFill>
          <a:ln w="12700">
            <a:solidFill>
              <a:schemeClr val="accent5">
                <a:lumMod val="20000"/>
                <a:lumOff val="80000"/>
              </a:schemeClr>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（６）整備の現状と課題</a:t>
            </a:r>
            <a:endParaRPr kumimoji="0" lang="en-US" altLang="ja-JP"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１</a:t>
            </a:r>
            <a:r>
              <a:rPr lang="ja-JP"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休憩施設・便益施設等の現状</a:t>
            </a:r>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ベンチや石のスツール、主庭池の園路沿いの休憩所</a:t>
            </a:r>
            <a:endPar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200" kern="100" dirty="0">
                <a:latin typeface="ＭＳ ゴシック" panose="020B0609070205080204" pitchFamily="49" charset="-128"/>
                <a:ea typeface="ＭＳ ゴシック" panose="020B0609070205080204" pitchFamily="49" charset="-128"/>
                <a:cs typeface="Times New Roman" panose="02020603050405020304" pitchFamily="18" charset="0"/>
              </a:rPr>
              <a:t>　　便所等、休憩機能、便益機能を満たす施設が立地</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ja-JP"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２</a:t>
            </a:r>
            <a:r>
              <a:rPr lang="ja-JP"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サイン等の現状</a:t>
            </a:r>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・サインは日本語のみの案内板と英語・中国語・韓国語</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が併記された案内板が設置。</a:t>
            </a: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・中央休憩所前に全体案内解説板と４つの時代の特性</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を</a:t>
            </a:r>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解説した解説板が設置</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・中央休憩所前</a:t>
            </a:r>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に立体模型が設置。</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３</a:t>
            </a:r>
            <a:r>
              <a:rPr lang="ja-JP"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施設改修等の現状</a:t>
            </a:r>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・平成</a:t>
            </a:r>
            <a:r>
              <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29</a:t>
            </a:r>
            <a:r>
              <a:rPr lang="ja-JP" altLang="en-US"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年度からの主な改修内容は以下のとおり</a:t>
            </a:r>
            <a:r>
              <a:rPr lang="ja-JP" altLang="en-US" sz="12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a:t>
            </a:r>
            <a:endParaRPr lang="en-US" altLang="ja-JP" sz="12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6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133350" indent="-133350" algn="just"/>
            <a:endParaRPr lang="en-US" altLang="ja-JP" sz="11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endParaRPr lang="en-US" altLang="ja-JP" sz="1100"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defRPr/>
            </a:pP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b="1" kern="100" dirty="0">
                <a:latin typeface="ＭＳ ゴシック" panose="020B0609070205080204" pitchFamily="49" charset="-128"/>
                <a:ea typeface="ＭＳ ゴシック" panose="020B0609070205080204" pitchFamily="49" charset="-128"/>
                <a:cs typeface="Times New Roman" panose="02020603050405020304" pitchFamily="18" charset="0"/>
              </a:rPr>
              <a:t>４）整備の課題</a:t>
            </a:r>
            <a:endParaRPr lang="en-US" altLang="ja-JP" sz="12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①開園時からの施設等の老朽化への対応　　　　　　　　②サイン等の不十分さ</a:t>
            </a:r>
            <a:endParaRPr lang="en-US" altLang="ja-JP"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・水飲み等の便益施設や四阿等の休憩施設の老朽化</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への対応、園路・門・柵の劣化等への対応　　</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③園内移動の困難箇所　　　　　　　　　　　　　　</a:t>
            </a:r>
            <a:endParaRPr lang="en-US" altLang="ja-JP"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車椅子でのアクセスの困難箇所の存在</a:t>
            </a:r>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等　 　　　　 ⑤安全性の向上　</a:t>
            </a:r>
            <a:endParaRPr lang="en-US" altLang="ja-JP"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④施設の利便性の改善　　　　　　　　　　　　　　　　 </a:t>
            </a:r>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・放送設備等の不具合</a:t>
            </a:r>
            <a:endParaRPr lang="en-US" altLang="ja-JP" sz="1100" kern="100" dirty="0">
              <a:solidFill>
                <a:srgbClr val="231F20"/>
              </a:solidFill>
              <a:latin typeface="BIZ UDP明朝 Medium" panose="02020500000000000000" pitchFamily="18" charset="-128"/>
              <a:ea typeface="BIZ UDP明朝 Medium" panose="02020500000000000000" pitchFamily="18"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・飲食機能の不足等　　　　　　　　　　</a:t>
            </a: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endParaRPr lang="en-US" altLang="ja-JP"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pic>
        <p:nvPicPr>
          <p:cNvPr id="6" name="図 5">
            <a:extLst>
              <a:ext uri="{FF2B5EF4-FFF2-40B4-BE49-F238E27FC236}">
                <a16:creationId xmlns:a16="http://schemas.microsoft.com/office/drawing/2014/main" id="{10FB370F-C32B-1A8D-DD2A-8FD7E6C7E5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9" t="29041" r="24753"/>
          <a:stretch/>
        </p:blipFill>
        <p:spPr bwMode="auto">
          <a:xfrm>
            <a:off x="12580966" y="6374116"/>
            <a:ext cx="2138378" cy="1553375"/>
          </a:xfrm>
          <a:prstGeom prst="rect">
            <a:avLst/>
          </a:prstGeom>
          <a:ln>
            <a:noFill/>
          </a:ln>
          <a:extLst>
            <a:ext uri="{53640926-AAD7-44D8-BBD7-CCE9431645EC}">
              <a14:shadowObscured xmlns:a14="http://schemas.microsoft.com/office/drawing/2010/main"/>
            </a:ext>
          </a:extLst>
        </p:spPr>
      </p:pic>
      <p:sp>
        <p:nvSpPr>
          <p:cNvPr id="10" name="テキスト ボックス 13">
            <a:extLst>
              <a:ext uri="{FF2B5EF4-FFF2-40B4-BE49-F238E27FC236}">
                <a16:creationId xmlns:a16="http://schemas.microsoft.com/office/drawing/2014/main" id="{7ACE8F07-CFAF-7A36-9767-A499C7E0B21D}"/>
              </a:ext>
            </a:extLst>
          </p:cNvPr>
          <p:cNvSpPr txBox="1"/>
          <p:nvPr/>
        </p:nvSpPr>
        <p:spPr>
          <a:xfrm>
            <a:off x="210902" y="637442"/>
            <a:ext cx="7019909" cy="9965394"/>
          </a:xfrm>
          <a:prstGeom prst="rect">
            <a:avLst/>
          </a:prstGeom>
          <a:solidFill>
            <a:schemeClr val="accent5">
              <a:lumMod val="20000"/>
              <a:lumOff val="80000"/>
            </a:schemeClr>
          </a:solidFill>
          <a:ln w="12700">
            <a:solidFill>
              <a:schemeClr val="accent5">
                <a:lumMod val="20000"/>
                <a:lumOff val="80000"/>
              </a:schemeClr>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（５）活用の現状と課題</a:t>
            </a:r>
            <a:endParaRPr kumimoji="0" lang="en-US" altLang="ja-JP"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１）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情報発信の現状</a:t>
            </a:r>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en-US" altLang="ja-JP"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HP</a:t>
            </a:r>
            <a:r>
              <a:rPr lang="ja-JP" altLang="en-US" sz="12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ならびに主要鉄道駅等に配布している「万博公園だより」で情報発信</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２）イベント等の現状　</a:t>
            </a:r>
            <a:endParaRPr lang="en-US" altLang="ja-JP" sz="1200" b="1"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rPr>
              <a:t>　・近年の日本庭園におけるイベント等の開催状況を整理</a:t>
            </a:r>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en-US" altLang="ja-JP" sz="12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srgbClr val="4472C4"/>
              </a:solidFill>
              <a:effectLst/>
              <a:uLnTx/>
              <a:uFillTx/>
              <a:latin typeface="ＭＳ ゴシック" panose="020B0609070205080204" pitchFamily="49" charset="-128"/>
              <a:ea typeface="ＭＳ ゴシック" panose="020B0609070205080204" pitchFamily="49" charset="-128"/>
              <a:cs typeface="Calibri-Bold"/>
            </a:endParaRPr>
          </a:p>
          <a:p>
            <a:pPr lvl="0" algn="just">
              <a:defRPr/>
            </a:pPr>
            <a:r>
              <a:rPr lang="ja-JP" altLang="en-US" sz="1100" b="1" kern="100" dirty="0">
                <a:solidFill>
                  <a:srgbClr val="4472C4"/>
                </a:solidFill>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100" b="1" kern="100" dirty="0">
              <a:solidFill>
                <a:srgbClr val="4472C4"/>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defRPr/>
            </a:pPr>
            <a:endParaRPr lang="en-US" altLang="ja-JP" sz="1100" b="1" kern="100" dirty="0">
              <a:solidFill>
                <a:srgbClr val="4472C4"/>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defRPr/>
            </a:pPr>
            <a:endParaRPr lang="en-US" altLang="ja-JP" sz="1100" b="1" kern="100" dirty="0">
              <a:solidFill>
                <a:srgbClr val="4472C4"/>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defRPr/>
            </a:pPr>
            <a:endParaRPr lang="en-US" altLang="ja-JP" sz="11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lvl="0" algn="just">
              <a:defRPr/>
            </a:pP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３）活用の課題</a:t>
            </a:r>
            <a:endParaRPr lang="en-US" altLang="ja-JP" sz="11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①園内施設の未活用　　　　　　　　　　　　　　　　　　</a:t>
            </a:r>
            <a:endParaRPr lang="en-US" altLang="ja-JP"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②利用環境の拡充　　　　　　　　　　　　　　　　　　　</a:t>
            </a:r>
            <a:endParaRPr lang="en-US" altLang="ja-JP"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③魅力の発信力の弱さ　　　　　　　　　　　　　　　　　</a:t>
            </a:r>
            <a:endParaRPr lang="en-US" altLang="ja-JP" sz="11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b="1" kern="100" dirty="0">
                <a:latin typeface="ＭＳ ゴシック" panose="020B0609070205080204" pitchFamily="49" charset="-128"/>
                <a:ea typeface="ＭＳ ゴシック" panose="020B0609070205080204" pitchFamily="49" charset="-128"/>
                <a:cs typeface="HG明朝B" panose="02020809000000000000" pitchFamily="17" charset="-128"/>
              </a:rPr>
              <a:t>　　　④イベントなどによる活用不足　　　　　　　　　　　　　　　　　　　　　　　　　　　</a:t>
            </a:r>
            <a:endParaRPr lang="en-US" altLang="ja-JP" sz="1100" b="1" kern="100" dirty="0">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b="1" kern="100" dirty="0">
                <a:latin typeface="ＭＳ ゴシック" panose="020B0609070205080204" pitchFamily="49" charset="-128"/>
                <a:ea typeface="ＭＳ ゴシック" panose="020B0609070205080204" pitchFamily="49" charset="-128"/>
                <a:cs typeface="HG明朝B" panose="02020809000000000000" pitchFamily="17" charset="-128"/>
              </a:rPr>
              <a:t>　　　⑤庭園活用のための新たな手法検討　</a:t>
            </a:r>
            <a:endParaRPr lang="en-US" altLang="ja-JP" sz="1100" b="1" kern="100" dirty="0">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b="1" kern="100" dirty="0">
                <a:latin typeface="ＭＳ ゴシック" panose="020B0609070205080204" pitchFamily="49" charset="-128"/>
                <a:ea typeface="ＭＳ ゴシック" panose="020B0609070205080204" pitchFamily="49" charset="-128"/>
                <a:cs typeface="HG明朝B" panose="02020809000000000000" pitchFamily="17" charset="-128"/>
              </a:rPr>
              <a:t>　　　⑥多様な利用者への配慮</a:t>
            </a:r>
            <a:endParaRPr lang="en-US" altLang="ja-JP" sz="1100" b="1" kern="100" dirty="0">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b="1" kern="100" dirty="0">
                <a:latin typeface="ＭＳ ゴシック" panose="020B0609070205080204" pitchFamily="49" charset="-128"/>
                <a:ea typeface="ＭＳ ゴシック" panose="020B0609070205080204" pitchFamily="49" charset="-128"/>
                <a:cs typeface="HG明朝B" panose="02020809000000000000" pitchFamily="17" charset="-128"/>
              </a:rPr>
              <a:t>　　　⑦利用者への注意喚起の必要性</a:t>
            </a:r>
            <a:endParaRPr lang="en-US" altLang="ja-JP" sz="1100" b="1" kern="100" dirty="0">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r>
              <a:rPr lang="ja-JP" altLang="en-US" sz="1100"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rPr>
              <a:t>　　　　　　　　　　　　　　　　　　　　　　　　　　　　　</a:t>
            </a:r>
            <a:endParaRPr lang="en-US" altLang="ja-JP" sz="1100" kern="100" dirty="0">
              <a:solidFill>
                <a:srgbClr val="231F20"/>
              </a:solidFill>
              <a:effectLst/>
              <a:latin typeface="ＭＳ ゴシック" panose="020B0609070205080204" pitchFamily="49" charset="-128"/>
              <a:ea typeface="ＭＳ ゴシック" panose="020B0609070205080204" pitchFamily="49" charset="-128"/>
              <a:cs typeface="HG明朝B" panose="02020809000000000000" pitchFamily="17" charset="-128"/>
            </a:endParaRPr>
          </a:p>
          <a:p>
            <a:pPr marL="133350" indent="-133350" algn="just"/>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 name="テキスト ボックス 13">
            <a:extLst>
              <a:ext uri="{FF2B5EF4-FFF2-40B4-BE49-F238E27FC236}">
                <a16:creationId xmlns:a16="http://schemas.microsoft.com/office/drawing/2014/main" id="{C05FC86F-6702-FC78-70CA-980C81322CD2}"/>
              </a:ext>
            </a:extLst>
          </p:cNvPr>
          <p:cNvSpPr txBox="1"/>
          <p:nvPr/>
        </p:nvSpPr>
        <p:spPr>
          <a:xfrm>
            <a:off x="0" y="-36182"/>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b="1" kern="0" dirty="0">
                <a:solidFill>
                  <a:schemeClr val="bg1"/>
                </a:solidFill>
                <a:effectLst/>
                <a:latin typeface="ＭＳ ゴシック" panose="020B0609070205080204" pitchFamily="49" charset="-128"/>
                <a:ea typeface="ＭＳ ゴシック" panose="020B0609070205080204" pitchFamily="49" charset="-128"/>
                <a:cs typeface="HG荳ｸ・ｺ・橸ｽｼ・ｯ・ｸM-PRO"/>
              </a:rPr>
              <a:t>第５章　万博日本庭園の現状と課題（３）</a:t>
            </a:r>
            <a:endParaRPr lang="ja-JP" altLang="ja-JP" b="1" kern="100" dirty="0">
              <a:solidFill>
                <a:schemeClr val="bg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9" name="テキスト ボックス 2">
            <a:extLst>
              <a:ext uri="{FF2B5EF4-FFF2-40B4-BE49-F238E27FC236}">
                <a16:creationId xmlns:a16="http://schemas.microsoft.com/office/drawing/2014/main" id="{207CF1D4-592E-EFA3-B716-68081754AD48}"/>
              </a:ext>
            </a:extLst>
          </p:cNvPr>
          <p:cNvSpPr txBox="1">
            <a:spLocks noChangeArrowheads="1"/>
          </p:cNvSpPr>
          <p:nvPr/>
        </p:nvSpPr>
        <p:spPr bwMode="auto">
          <a:xfrm>
            <a:off x="14456635" y="1030491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ja-JP" altLang="en-US" sz="1200" b="1" i="0" u="none" strike="noStrike" kern="100" cap="none" spc="0" normalizeH="0" baseline="0" noProof="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６</a:t>
            </a:r>
            <a:r>
              <a:rPr kumimoji="0" lang="en-US" altLang="ja-JP" sz="1200" b="1" i="0" u="none" strike="noStrike" kern="100" cap="none" spc="0" normalizeH="0" baseline="0" noProof="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6" name="二等辺三角形 15">
            <a:extLst>
              <a:ext uri="{FF2B5EF4-FFF2-40B4-BE49-F238E27FC236}">
                <a16:creationId xmlns:a16="http://schemas.microsoft.com/office/drawing/2014/main" id="{E993B430-0DF3-4ED2-A236-C1DCE230C2F4}"/>
              </a:ext>
            </a:extLst>
          </p:cNvPr>
          <p:cNvSpPr/>
          <p:nvPr/>
        </p:nvSpPr>
        <p:spPr>
          <a:xfrm rot="10800000">
            <a:off x="10142565" y="4474319"/>
            <a:ext cx="2438400" cy="221722"/>
          </a:xfrm>
          <a:prstGeom prst="triangle">
            <a:avLst>
              <a:gd name="adj" fmla="val 503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森のトレイン">
            <a:extLst>
              <a:ext uri="{FF2B5EF4-FFF2-40B4-BE49-F238E27FC236}">
                <a16:creationId xmlns:a16="http://schemas.microsoft.com/office/drawing/2014/main" id="{5BA2981D-13B9-641D-DB39-6B7460A4FF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7" y="7089566"/>
            <a:ext cx="3511244" cy="1438006"/>
          </a:xfrm>
          <a:prstGeom prst="rect">
            <a:avLst/>
          </a:prstGeom>
          <a:noFill/>
          <a:ln>
            <a:noFill/>
          </a:ln>
        </p:spPr>
      </p:pic>
      <p:sp>
        <p:nvSpPr>
          <p:cNvPr id="13" name="テキスト ボックス 603">
            <a:extLst>
              <a:ext uri="{FF2B5EF4-FFF2-40B4-BE49-F238E27FC236}">
                <a16:creationId xmlns:a16="http://schemas.microsoft.com/office/drawing/2014/main" id="{414F5CFF-0326-6817-B208-AD696C9648E4}"/>
              </a:ext>
            </a:extLst>
          </p:cNvPr>
          <p:cNvSpPr txBox="1"/>
          <p:nvPr/>
        </p:nvSpPr>
        <p:spPr>
          <a:xfrm>
            <a:off x="12389982" y="2428536"/>
            <a:ext cx="2041344" cy="3594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solidFill>
                  <a:schemeClr val="bg1"/>
                </a:solidFill>
                <a:latin typeface="游明朝" panose="02020400000000000000" pitchFamily="18" charset="-128"/>
                <a:ea typeface="BIZ UDPゴシック" panose="020B0400000000000000" pitchFamily="50" charset="-128"/>
                <a:cs typeface="Times New Roman" panose="02020603050405020304" pitchFamily="18" charset="0"/>
              </a:rPr>
              <a:t>園芸植物展示場の柱の劣化</a:t>
            </a:r>
            <a:endParaRPr lang="ja-JP" sz="1200" b="1"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11" name="グループ化 10">
            <a:extLst>
              <a:ext uri="{FF2B5EF4-FFF2-40B4-BE49-F238E27FC236}">
                <a16:creationId xmlns:a16="http://schemas.microsoft.com/office/drawing/2014/main" id="{1DB02DD2-E36D-BC2E-ABFA-6DD58D14B5D9}"/>
              </a:ext>
            </a:extLst>
          </p:cNvPr>
          <p:cNvGrpSpPr/>
          <p:nvPr/>
        </p:nvGrpSpPr>
        <p:grpSpPr>
          <a:xfrm>
            <a:off x="12088750" y="755110"/>
            <a:ext cx="2669192" cy="2168269"/>
            <a:chOff x="12088750" y="755110"/>
            <a:chExt cx="2669192" cy="2168269"/>
          </a:xfrm>
        </p:grpSpPr>
        <p:pic>
          <p:nvPicPr>
            <p:cNvPr id="17" name="図 16" descr="公園にあるベンチ&#10;&#10;中程度の精度で自動的に生成された説明">
              <a:extLst>
                <a:ext uri="{FF2B5EF4-FFF2-40B4-BE49-F238E27FC236}">
                  <a16:creationId xmlns:a16="http://schemas.microsoft.com/office/drawing/2014/main" id="{A636A9BE-39D6-A291-B925-A6BF7209135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088750" y="755110"/>
              <a:ext cx="2669192" cy="1916282"/>
            </a:xfrm>
            <a:prstGeom prst="rect">
              <a:avLst/>
            </a:prstGeom>
          </p:spPr>
        </p:pic>
        <p:sp>
          <p:nvSpPr>
            <p:cNvPr id="18" name="テキスト ボックス 603">
              <a:extLst>
                <a:ext uri="{FF2B5EF4-FFF2-40B4-BE49-F238E27FC236}">
                  <a16:creationId xmlns:a16="http://schemas.microsoft.com/office/drawing/2014/main" id="{8605FAC3-EF76-698B-6240-AB6BF97DF986}"/>
                </a:ext>
              </a:extLst>
            </p:cNvPr>
            <p:cNvSpPr txBox="1"/>
            <p:nvPr/>
          </p:nvSpPr>
          <p:spPr>
            <a:xfrm>
              <a:off x="12088750" y="2665839"/>
              <a:ext cx="2669192" cy="2575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effectLst/>
                  <a:latin typeface="游明朝" panose="02020400000000000000" pitchFamily="18" charset="-128"/>
                  <a:ea typeface="BIZ UDPゴシック" panose="020B0400000000000000" pitchFamily="50" charset="-128"/>
                  <a:cs typeface="Times New Roman" panose="02020603050405020304" pitchFamily="18" charset="0"/>
                </a:rPr>
                <a:t>サインの整備状況</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23" name="グループ化 22">
            <a:extLst>
              <a:ext uri="{FF2B5EF4-FFF2-40B4-BE49-F238E27FC236}">
                <a16:creationId xmlns:a16="http://schemas.microsoft.com/office/drawing/2014/main" id="{D79259A6-DC22-77D5-EA3A-82534EFF7ADC}"/>
              </a:ext>
            </a:extLst>
          </p:cNvPr>
          <p:cNvGrpSpPr/>
          <p:nvPr/>
        </p:nvGrpSpPr>
        <p:grpSpPr>
          <a:xfrm>
            <a:off x="10316484" y="6389209"/>
            <a:ext cx="4407582" cy="1912746"/>
            <a:chOff x="11574810" y="4624738"/>
            <a:chExt cx="4069410" cy="1784932"/>
          </a:xfrm>
        </p:grpSpPr>
        <p:pic>
          <p:nvPicPr>
            <p:cNvPr id="12" name="図 11">
              <a:extLst>
                <a:ext uri="{FF2B5EF4-FFF2-40B4-BE49-F238E27FC236}">
                  <a16:creationId xmlns:a16="http://schemas.microsoft.com/office/drawing/2014/main" id="{9203CC03-EB3C-228A-981F-0FB73F485C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95"/>
            <a:stretch/>
          </p:blipFill>
          <p:spPr bwMode="auto">
            <a:xfrm>
              <a:off x="11683602" y="4624738"/>
              <a:ext cx="1799360" cy="1452490"/>
            </a:xfrm>
            <a:prstGeom prst="rect">
              <a:avLst/>
            </a:prstGeom>
            <a:noFill/>
            <a:ln>
              <a:noFill/>
            </a:ln>
            <a:extLst>
              <a:ext uri="{53640926-AAD7-44D8-BBD7-CCE9431645EC}">
                <a14:shadowObscured xmlns:a14="http://schemas.microsoft.com/office/drawing/2010/main"/>
              </a:ext>
            </a:extLst>
          </p:spPr>
        </p:pic>
        <p:sp>
          <p:nvSpPr>
            <p:cNvPr id="19" name="テキスト ボックス 603">
              <a:extLst>
                <a:ext uri="{FF2B5EF4-FFF2-40B4-BE49-F238E27FC236}">
                  <a16:creationId xmlns:a16="http://schemas.microsoft.com/office/drawing/2014/main" id="{94E92C45-8E07-9C82-F6F5-D4C02ACF9271}"/>
                </a:ext>
              </a:extLst>
            </p:cNvPr>
            <p:cNvSpPr txBox="1"/>
            <p:nvPr/>
          </p:nvSpPr>
          <p:spPr>
            <a:xfrm>
              <a:off x="11574810" y="6046926"/>
              <a:ext cx="1908153" cy="3185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ctr" defTabSz="457200" rtl="0" eaLnBrk="1" fontAlgn="auto" latinLnBrk="0" hangingPunct="1">
                <a:lnSpc>
                  <a:spcPct val="100000"/>
                </a:lnSpc>
                <a:spcBef>
                  <a:spcPts val="0"/>
                </a:spcBef>
                <a:spcAft>
                  <a:spcPts val="0"/>
                </a:spcAft>
                <a:buClrTx/>
                <a:buSzTx/>
                <a:buFontTx/>
                <a:buNone/>
                <a:tabLst/>
                <a:defRPr/>
              </a:pPr>
              <a:r>
                <a:rPr lang="ja-JP" altLang="en-US" sz="1100" b="1" kern="100" dirty="0">
                  <a:latin typeface="游明朝" panose="02020400000000000000" pitchFamily="18" charset="-128"/>
                  <a:ea typeface="BIZ UDPゴシック" panose="020B0400000000000000" pitchFamily="50" charset="-128"/>
                  <a:cs typeface="Times New Roman" panose="02020603050405020304" pitchFamily="18" charset="0"/>
                </a:rPr>
                <a:t>便益施設</a:t>
              </a:r>
              <a:r>
                <a:rPr lang="ja-JP" altLang="en-US" sz="1100" b="1" kern="100" dirty="0">
                  <a:effectLst/>
                  <a:latin typeface="游明朝" panose="02020400000000000000" pitchFamily="18" charset="-128"/>
                  <a:ea typeface="BIZ UDPゴシック" panose="020B0400000000000000" pitchFamily="50" charset="-128"/>
                  <a:cs typeface="Times New Roman" panose="02020603050405020304" pitchFamily="18" charset="0"/>
                </a:rPr>
                <a:t>の柱劣化</a:t>
              </a: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algn="ct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5" name="テキスト ボックス 603">
              <a:extLst>
                <a:ext uri="{FF2B5EF4-FFF2-40B4-BE49-F238E27FC236}">
                  <a16:creationId xmlns:a16="http://schemas.microsoft.com/office/drawing/2014/main" id="{1E255864-353F-30C1-206F-6702AC292312}"/>
                </a:ext>
              </a:extLst>
            </p:cNvPr>
            <p:cNvSpPr txBox="1"/>
            <p:nvPr/>
          </p:nvSpPr>
          <p:spPr>
            <a:xfrm>
              <a:off x="13634273" y="6050211"/>
              <a:ext cx="2009947"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ctr" defTabSz="457200" rtl="0" eaLnBrk="1" fontAlgn="auto" latinLnBrk="0" hangingPunct="1">
                <a:lnSpc>
                  <a:spcPct val="100000"/>
                </a:lnSpc>
                <a:spcBef>
                  <a:spcPts val="0"/>
                </a:spcBef>
                <a:spcAft>
                  <a:spcPts val="0"/>
                </a:spcAft>
                <a:buClrTx/>
                <a:buSzTx/>
                <a:buFontTx/>
                <a:buNone/>
                <a:tabLst/>
                <a:defRPr/>
              </a:pPr>
              <a:r>
                <a:rPr lang="ja-JP" altLang="en-US" sz="1100" b="1" kern="100" dirty="0">
                  <a:effectLst/>
                  <a:latin typeface="游明朝" panose="02020400000000000000" pitchFamily="18" charset="-128"/>
                  <a:ea typeface="BIZ UDPゴシック" panose="020B0400000000000000" pitchFamily="50" charset="-128"/>
                  <a:cs typeface="Times New Roman" panose="02020603050405020304" pitchFamily="18" charset="0"/>
                </a:rPr>
                <a:t>車椅子でのアクセス困難箇所</a:t>
              </a:r>
              <a:r>
                <a:rPr kumimoji="0" lang="ja-JP" altLang="en-US"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　　　　　　　　　　　　　　　　　　</a:t>
              </a:r>
              <a:endParaRPr kumimoji="0" lang="en-US" altLang="ja-JP" sz="1200" b="0"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algn="ct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20" name="二等辺三角形 19">
            <a:extLst>
              <a:ext uri="{FF2B5EF4-FFF2-40B4-BE49-F238E27FC236}">
                <a16:creationId xmlns:a16="http://schemas.microsoft.com/office/drawing/2014/main" id="{53B77FB7-98B1-F5F6-24C0-BC234F339546}"/>
              </a:ext>
            </a:extLst>
          </p:cNvPr>
          <p:cNvSpPr/>
          <p:nvPr/>
        </p:nvSpPr>
        <p:spPr>
          <a:xfrm rot="10800000">
            <a:off x="2472390" y="5488354"/>
            <a:ext cx="2438400" cy="221722"/>
          </a:xfrm>
          <a:prstGeom prst="triangle">
            <a:avLst>
              <a:gd name="adj" fmla="val 503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8" name="Picture 4" descr="ライトアップ">
            <a:extLst>
              <a:ext uri="{FF2B5EF4-FFF2-40B4-BE49-F238E27FC236}">
                <a16:creationId xmlns:a16="http://schemas.microsoft.com/office/drawing/2014/main" id="{E594B6BB-F597-1190-43A6-416DE32B993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838506" y="8712073"/>
            <a:ext cx="2083521" cy="156136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603">
            <a:extLst>
              <a:ext uri="{FF2B5EF4-FFF2-40B4-BE49-F238E27FC236}">
                <a16:creationId xmlns:a16="http://schemas.microsoft.com/office/drawing/2014/main" id="{239EFB3C-EB5E-3E4D-F472-E4C9578D406F}"/>
              </a:ext>
            </a:extLst>
          </p:cNvPr>
          <p:cNvSpPr txBox="1"/>
          <p:nvPr/>
        </p:nvSpPr>
        <p:spPr>
          <a:xfrm>
            <a:off x="730590" y="10222453"/>
            <a:ext cx="2191437"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effectLst/>
                <a:latin typeface="游明朝" panose="02020400000000000000" pitchFamily="18" charset="-128"/>
                <a:ea typeface="BIZ UDPゴシック" panose="020B0400000000000000" pitchFamily="50" charset="-128"/>
                <a:cs typeface="Times New Roman" panose="02020603050405020304" pitchFamily="18" charset="0"/>
              </a:rPr>
              <a:t>日本庭園の代表的なイベント紅葉まつりのライトアップ</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603">
            <a:extLst>
              <a:ext uri="{FF2B5EF4-FFF2-40B4-BE49-F238E27FC236}">
                <a16:creationId xmlns:a16="http://schemas.microsoft.com/office/drawing/2014/main" id="{498B4A72-8661-BA31-B435-AAF292D6A2E3}"/>
              </a:ext>
            </a:extLst>
          </p:cNvPr>
          <p:cNvSpPr txBox="1"/>
          <p:nvPr/>
        </p:nvSpPr>
        <p:spPr>
          <a:xfrm>
            <a:off x="714764" y="8491694"/>
            <a:ext cx="3314998" cy="3594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b="1" kern="100" dirty="0">
                <a:effectLst/>
                <a:latin typeface="游明朝" panose="02020400000000000000" pitchFamily="18" charset="-128"/>
                <a:ea typeface="BIZ UDPゴシック" panose="020B0400000000000000" pitchFamily="50" charset="-128"/>
                <a:cs typeface="Times New Roman" panose="02020603050405020304" pitchFamily="18" charset="0"/>
              </a:rPr>
              <a:t>万博公園内を移動する森のトレイン</a:t>
            </a:r>
            <a:endParaRPr lang="ja-JP" sz="12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9" name="テキスト ボックス 28">
            <a:extLst>
              <a:ext uri="{FF2B5EF4-FFF2-40B4-BE49-F238E27FC236}">
                <a16:creationId xmlns:a16="http://schemas.microsoft.com/office/drawing/2014/main" id="{B0C76664-7D28-E5BC-B4CD-D88A6EA4FB3B}"/>
              </a:ext>
            </a:extLst>
          </p:cNvPr>
          <p:cNvSpPr txBox="1"/>
          <p:nvPr/>
        </p:nvSpPr>
        <p:spPr>
          <a:xfrm>
            <a:off x="8128888" y="7902598"/>
            <a:ext cx="2113243" cy="261610"/>
          </a:xfrm>
          <a:prstGeom prst="rect">
            <a:avLst/>
          </a:prstGeom>
          <a:noFill/>
        </p:spPr>
        <p:txBody>
          <a:bodyPr wrap="square" rtlCol="0">
            <a:spAutoFit/>
          </a:bodyPr>
          <a:lstStyle/>
          <a:p>
            <a:pPr algn="ctr"/>
            <a:r>
              <a:rPr kumimoji="1" lang="ja-JP" altLang="en-US" sz="1100" b="1" dirty="0">
                <a:latin typeface="BIZ UDPゴシック" panose="020B0400000000000000" pitchFamily="50" charset="-128"/>
                <a:ea typeface="BIZ UDPゴシック" panose="020B0400000000000000" pitchFamily="50" charset="-128"/>
              </a:rPr>
              <a:t>舗装の亀裂等</a:t>
            </a:r>
          </a:p>
        </p:txBody>
      </p:sp>
      <p:pic>
        <p:nvPicPr>
          <p:cNvPr id="34" name="図 33" descr="グラフィカル ユーザー インターフェイス, アプリケーション, Word&#10;&#10;自動的に生成された説明">
            <a:extLst>
              <a:ext uri="{FF2B5EF4-FFF2-40B4-BE49-F238E27FC236}">
                <a16:creationId xmlns:a16="http://schemas.microsoft.com/office/drawing/2014/main" id="{A2B42091-0483-4F24-A2F8-7235F49F00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5239" y="7162470"/>
            <a:ext cx="2663851" cy="3017908"/>
          </a:xfrm>
          <a:prstGeom prst="rect">
            <a:avLst/>
          </a:prstGeom>
        </p:spPr>
      </p:pic>
      <p:sp>
        <p:nvSpPr>
          <p:cNvPr id="67" name="テキスト ボックス 603">
            <a:extLst>
              <a:ext uri="{FF2B5EF4-FFF2-40B4-BE49-F238E27FC236}">
                <a16:creationId xmlns:a16="http://schemas.microsoft.com/office/drawing/2014/main" id="{2E252B14-D870-4FF1-93F1-C49D125FCD85}"/>
              </a:ext>
            </a:extLst>
          </p:cNvPr>
          <p:cNvSpPr txBox="1"/>
          <p:nvPr/>
        </p:nvSpPr>
        <p:spPr>
          <a:xfrm>
            <a:off x="4365239" y="10180378"/>
            <a:ext cx="2588011" cy="3148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1200" kern="100" dirty="0">
                <a:latin typeface="游明朝" panose="02020400000000000000" pitchFamily="18" charset="-128"/>
                <a:ea typeface="BIZ UDPゴシック" panose="020B0400000000000000" pitchFamily="50" charset="-128"/>
                <a:cs typeface="Times New Roman" panose="02020603050405020304" pitchFamily="18" charset="0"/>
              </a:rPr>
              <a:t>公園</a:t>
            </a:r>
            <a:r>
              <a:rPr lang="en-US" altLang="ja-JP" sz="1200" kern="100" dirty="0">
                <a:latin typeface="游明朝" panose="02020400000000000000" pitchFamily="18" charset="-128"/>
                <a:ea typeface="BIZ UDPゴシック" panose="020B0400000000000000" pitchFamily="50" charset="-128"/>
                <a:cs typeface="Times New Roman" panose="02020603050405020304" pitchFamily="18" charset="0"/>
              </a:rPr>
              <a:t>HP</a:t>
            </a:r>
            <a:r>
              <a:rPr lang="ja-JP" altLang="en-US" sz="1200" kern="100" dirty="0">
                <a:latin typeface="游明朝" panose="02020400000000000000" pitchFamily="18" charset="-128"/>
                <a:ea typeface="BIZ UDPゴシック" panose="020B0400000000000000" pitchFamily="50" charset="-128"/>
                <a:cs typeface="Times New Roman" panose="02020603050405020304" pitchFamily="18" charset="0"/>
              </a:rPr>
              <a:t>（日本庭園）</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aphicFrame>
        <p:nvGraphicFramePr>
          <p:cNvPr id="7" name="表 6">
            <a:extLst>
              <a:ext uri="{FF2B5EF4-FFF2-40B4-BE49-F238E27FC236}">
                <a16:creationId xmlns:a16="http://schemas.microsoft.com/office/drawing/2014/main" id="{B80D33CA-69BC-59A0-60C5-0CAF80214146}"/>
              </a:ext>
            </a:extLst>
          </p:cNvPr>
          <p:cNvGraphicFramePr>
            <a:graphicFrameLocks noGrp="1"/>
          </p:cNvGraphicFramePr>
          <p:nvPr>
            <p:extLst>
              <p:ext uri="{D42A27DB-BD31-4B8C-83A1-F6EECF244321}">
                <p14:modId xmlns:p14="http://schemas.microsoft.com/office/powerpoint/2010/main" val="2985345470"/>
              </p:ext>
            </p:extLst>
          </p:nvPr>
        </p:nvGraphicFramePr>
        <p:xfrm>
          <a:off x="8471761" y="2957253"/>
          <a:ext cx="5485765" cy="1379220"/>
        </p:xfrm>
        <a:graphic>
          <a:graphicData uri="http://schemas.openxmlformats.org/drawingml/2006/table">
            <a:tbl>
              <a:tblPr firstRow="1" firstCol="1" bandRow="1"/>
              <a:tblGrid>
                <a:gridCol w="899795">
                  <a:extLst>
                    <a:ext uri="{9D8B030D-6E8A-4147-A177-3AD203B41FA5}">
                      <a16:colId xmlns:a16="http://schemas.microsoft.com/office/drawing/2014/main" val="3041864439"/>
                    </a:ext>
                  </a:extLst>
                </a:gridCol>
                <a:gridCol w="4585970">
                  <a:extLst>
                    <a:ext uri="{9D8B030D-6E8A-4147-A177-3AD203B41FA5}">
                      <a16:colId xmlns:a16="http://schemas.microsoft.com/office/drawing/2014/main" val="831259376"/>
                    </a:ext>
                  </a:extLst>
                </a:gridCol>
              </a:tblGrid>
              <a:tr h="0">
                <a:tc>
                  <a:txBody>
                    <a:bodyPr/>
                    <a:lstStyle/>
                    <a:p>
                      <a:pPr algn="ctr"/>
                      <a:r>
                        <a:rPr lang="ja-JP" sz="1050" kern="100">
                          <a:effectLst/>
                          <a:latin typeface="游明朝" panose="02020400000000000000" pitchFamily="18" charset="-128"/>
                          <a:ea typeface="BIZ UDPゴシック" panose="020B0400000000000000" pitchFamily="50" charset="-128"/>
                          <a:cs typeface="Times New Roman" panose="02020603050405020304" pitchFamily="18" charset="0"/>
                        </a:rPr>
                        <a:t>年度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a:effectLst/>
                          <a:latin typeface="游明朝" panose="02020400000000000000" pitchFamily="18" charset="-128"/>
                          <a:ea typeface="BIZ UDPゴシック" panose="020B0400000000000000" pitchFamily="50" charset="-128"/>
                          <a:cs typeface="Times New Roman" panose="02020603050405020304" pitchFamily="18" charset="0"/>
                        </a:rPr>
                        <a:t>主な改修内容</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8650089"/>
                  </a:ext>
                </a:extLst>
              </a:tr>
              <a:tr h="0">
                <a:tc>
                  <a:txBody>
                    <a:bodyPr/>
                    <a:lstStyle/>
                    <a:p>
                      <a:pPr algn="just">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平成</a:t>
                      </a:r>
                      <a:r>
                        <a:rPr lang="en-US" sz="1050" kern="100">
                          <a:effectLst/>
                          <a:latin typeface="游明朝" panose="02020400000000000000" pitchFamily="18" charset="-128"/>
                          <a:ea typeface="BIZ UDP明朝 Medium" panose="02020500000000000000" pitchFamily="18" charset="-128"/>
                          <a:cs typeface="Times New Roman" panose="02020603050405020304" pitchFamily="18" charset="0"/>
                        </a:rPr>
                        <a:t>29</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年度</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a:t>
                      </a:r>
                      <a:r>
                        <a:rPr lang="en-US" sz="1050" kern="100">
                          <a:effectLst/>
                          <a:latin typeface="游明朝" panose="02020400000000000000" pitchFamily="18" charset="-128"/>
                          <a:ea typeface="BIZ UDP明朝 Medium" panose="02020500000000000000" pitchFamily="18" charset="-128"/>
                          <a:cs typeface="Times New Roman" panose="02020603050405020304" pitchFamily="18" charset="0"/>
                        </a:rPr>
                        <a:t>2017</a:t>
                      </a: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菖蒲田周辺：園路縁石改修、八つ橋改修、ベンチ改修（座板取り換え、塗装）</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砂利舗装改修、流れ床改修、池護岸改修、水路丸太柵改修等、</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054194"/>
                  </a:ext>
                </a:extLst>
              </a:tr>
              <a:tr h="0">
                <a:tc>
                  <a:txBody>
                    <a:bodyPr/>
                    <a:lstStyle/>
                    <a:p>
                      <a:pPr algn="just">
                        <a:lnSpc>
                          <a:spcPts val="1200"/>
                        </a:lnSpc>
                      </a:pPr>
                      <a:r>
                        <a:rPr lang="ja-JP" sz="105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令和元年度</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105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r>
                        <a:rPr lang="en-US" sz="105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2019</a:t>
                      </a:r>
                      <a:r>
                        <a:rPr lang="ja-JP" sz="105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a:effectLst/>
                          <a:latin typeface="游明朝" panose="02020400000000000000" pitchFamily="18" charset="-128"/>
                          <a:ea typeface="BIZ UDP明朝 Medium" panose="02020500000000000000" pitchFamily="18" charset="-128"/>
                          <a:cs typeface="Times New Roman" panose="02020603050405020304" pitchFamily="18" charset="0"/>
                        </a:rPr>
                        <a:t>サイン改修：総合案内板（中央休憩所ならびに中央門）、地区サイン（４地区）</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0954022"/>
                  </a:ext>
                </a:extLst>
              </a:tr>
              <a:tr h="0">
                <a:tc>
                  <a:txBody>
                    <a:bodyPr/>
                    <a:lstStyle/>
                    <a:p>
                      <a:pPr algn="just">
                        <a:lnSpc>
                          <a:spcPts val="1200"/>
                        </a:lnSpc>
                      </a:pPr>
                      <a:r>
                        <a:rPr lang="ja-JP" sz="105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令和３年度</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105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r>
                        <a:rPr lang="en-US" sz="105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2021</a:t>
                      </a:r>
                      <a:r>
                        <a:rPr lang="ja-JP" sz="105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松の洲浜改修：洲浜砂利改修、八つ橋改修、パーゴラ設置、舗装改修、</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indent="22860" algn="just">
                        <a:lnSpc>
                          <a:spcPts val="1200"/>
                        </a:lnSpc>
                      </a:pPr>
                      <a:r>
                        <a:rPr lang="ja-JP" sz="105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ベンチ撤去（４基）、排水施設改修、フジ植栽</a:t>
                      </a:r>
                      <a:endParaRPr lang="ja-JP" sz="105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7376802"/>
                  </a:ext>
                </a:extLst>
              </a:tr>
              <a:tr h="0">
                <a:tc>
                  <a:txBody>
                    <a:bodyPr/>
                    <a:lstStyle/>
                    <a:p>
                      <a:pPr algn="just">
                        <a:lnSpc>
                          <a:spcPts val="1200"/>
                        </a:lnSpc>
                      </a:pPr>
                      <a:r>
                        <a:rPr lang="ja-JP" sz="105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令和</a:t>
                      </a:r>
                      <a:r>
                        <a:rPr lang="ja-JP" altLang="en-US" sz="105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５</a:t>
                      </a:r>
                      <a:r>
                        <a:rPr lang="ja-JP" sz="105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年度</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105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r>
                        <a:rPr lang="en-US" sz="105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202</a:t>
                      </a:r>
                      <a:r>
                        <a:rPr lang="ja-JP" altLang="en-US" sz="105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３</a:t>
                      </a:r>
                      <a:r>
                        <a:rPr lang="ja-JP" sz="105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汎庵・万里庵の茶室門の改修、鯉池護岸石の改修、鯉池広場舗装の改修、５号棟前広場舗装の改修</a:t>
                      </a:r>
                      <a:endParaRPr lang="ja-JP" sz="105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8695728"/>
                  </a:ext>
                </a:extLst>
              </a:tr>
            </a:tbl>
          </a:graphicData>
        </a:graphic>
      </p:graphicFrame>
      <p:sp>
        <p:nvSpPr>
          <p:cNvPr id="8" name="テキスト ボックス 13">
            <a:extLst>
              <a:ext uri="{FF2B5EF4-FFF2-40B4-BE49-F238E27FC236}">
                <a16:creationId xmlns:a16="http://schemas.microsoft.com/office/drawing/2014/main" id="{D1D231F2-1998-3E78-97DF-029773432441}"/>
              </a:ext>
            </a:extLst>
          </p:cNvPr>
          <p:cNvSpPr txBox="1"/>
          <p:nvPr/>
        </p:nvSpPr>
        <p:spPr>
          <a:xfrm>
            <a:off x="7850785" y="8319569"/>
            <a:ext cx="7019909" cy="1953866"/>
          </a:xfrm>
          <a:prstGeom prst="rect">
            <a:avLst/>
          </a:prstGeom>
          <a:solidFill>
            <a:schemeClr val="accent5">
              <a:lumMod val="20000"/>
              <a:lumOff val="80000"/>
            </a:schemeClr>
          </a:solidFill>
          <a:ln w="12700">
            <a:solidFill>
              <a:schemeClr val="accent5">
                <a:lumMod val="20000"/>
                <a:lumOff val="80000"/>
              </a:schemeClr>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（７）運営体制等の現状と課題</a:t>
            </a:r>
            <a:endParaRPr kumimoji="0" lang="en-US" altLang="ja-JP" sz="1200" b="1" i="0" u="none" strike="noStrike" kern="1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１）運営体制の現状</a:t>
            </a:r>
            <a:endParaRPr lang="en-US" altLang="ja-JP" sz="1100" b="1"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大阪府：</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全体管理</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指定管理者：</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収納業務、施設管理、清掃管理、病害虫傍防除、緊急対応、</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イベント企画、広報</a:t>
            </a: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植栽管理受託者：景観に係る植栽管理</a:t>
            </a: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　　　ＮＰ</a:t>
            </a:r>
            <a:r>
              <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О</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等：無償ガイド、生物調査等の活動</a:t>
            </a:r>
            <a:endParaRPr lang="en-US"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latin typeface="BIZ UDP明朝 Medium" panose="02020500000000000000" pitchFamily="18" charset="-128"/>
                <a:ea typeface="BIZ UDP明朝 Medium" panose="02020500000000000000" pitchFamily="18" charset="-128"/>
                <a:cs typeface="Times New Roman" panose="02020603050405020304" pitchFamily="18" charset="0"/>
              </a:rPr>
              <a:t>　　</a:t>
            </a:r>
            <a:r>
              <a:rPr lang="ja-JP" altLang="en-US" sz="1100" b="1" kern="100" dirty="0">
                <a:latin typeface="ＭＳ ゴシック" panose="020B0609070205080204" pitchFamily="49" charset="-128"/>
                <a:ea typeface="ＭＳ ゴシック" panose="020B0609070205080204" pitchFamily="49" charset="-128"/>
                <a:cs typeface="Times New Roman" panose="02020603050405020304" pitchFamily="18" charset="0"/>
              </a:rPr>
              <a:t>２）運営体制の課題</a:t>
            </a:r>
            <a:endParaRPr lang="en-US" altLang="ja-JP" sz="1100" b="1" kern="100"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en-US" sz="1100" kern="100" dirty="0">
                <a:latin typeface="ＭＳ ゴシック" panose="020B0609070205080204" pitchFamily="49" charset="-128"/>
                <a:ea typeface="ＭＳ ゴシック" panose="020B0609070205080204" pitchFamily="49" charset="-128"/>
                <a:cs typeface="Times New Roman" panose="02020603050405020304" pitchFamily="18" charset="0"/>
              </a:rPr>
              <a:t>・関係者の</a:t>
            </a:r>
            <a:r>
              <a:rPr lang="ja-JP" altLang="en-US"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連携による保存、管理、活用、整備の必要性</a:t>
            </a:r>
            <a:endParaRPr lang="ja-JP" altLang="ja-JP" sz="11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grpSp>
        <p:nvGrpSpPr>
          <p:cNvPr id="4" name="グループ化 3">
            <a:extLst>
              <a:ext uri="{FF2B5EF4-FFF2-40B4-BE49-F238E27FC236}">
                <a16:creationId xmlns:a16="http://schemas.microsoft.com/office/drawing/2014/main" id="{2D028E90-D3FA-756B-A95D-FE6319F22BF5}"/>
              </a:ext>
            </a:extLst>
          </p:cNvPr>
          <p:cNvGrpSpPr/>
          <p:nvPr/>
        </p:nvGrpSpPr>
        <p:grpSpPr>
          <a:xfrm>
            <a:off x="13224722" y="8395484"/>
            <a:ext cx="1265030" cy="1909429"/>
            <a:chOff x="13224722" y="8395484"/>
            <a:chExt cx="1265030" cy="1909429"/>
          </a:xfrm>
        </p:grpSpPr>
        <p:pic>
          <p:nvPicPr>
            <p:cNvPr id="54" name="図 53">
              <a:extLst>
                <a:ext uri="{FF2B5EF4-FFF2-40B4-BE49-F238E27FC236}">
                  <a16:creationId xmlns:a16="http://schemas.microsoft.com/office/drawing/2014/main" id="{CCFCEEB1-9156-74BD-EABA-EDA69A58D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3014065" y="8606141"/>
              <a:ext cx="1686343" cy="1265030"/>
            </a:xfrm>
            <a:prstGeom prst="rect">
              <a:avLst/>
            </a:prstGeom>
          </p:spPr>
        </p:pic>
        <p:sp>
          <p:nvSpPr>
            <p:cNvPr id="55" name="テキスト ボックス 54">
              <a:extLst>
                <a:ext uri="{FF2B5EF4-FFF2-40B4-BE49-F238E27FC236}">
                  <a16:creationId xmlns:a16="http://schemas.microsoft.com/office/drawing/2014/main" id="{01AC2E3F-7E00-08C5-31CC-722D0E365F3E}"/>
                </a:ext>
              </a:extLst>
            </p:cNvPr>
            <p:cNvSpPr txBox="1"/>
            <p:nvPr/>
          </p:nvSpPr>
          <p:spPr>
            <a:xfrm>
              <a:off x="13280572" y="10027914"/>
              <a:ext cx="1209180" cy="276999"/>
            </a:xfrm>
            <a:prstGeom prst="rect">
              <a:avLst/>
            </a:prstGeom>
            <a:noFill/>
          </p:spPr>
          <p:txBody>
            <a:bodyPr wrap="square" rtlCol="0">
              <a:spAutoFit/>
            </a:bodyPr>
            <a:lstStyle/>
            <a:p>
              <a:pPr algn="ctr"/>
              <a:r>
                <a:rPr kumimoji="1" lang="ja-JP" altLang="en-US" sz="1200" b="1" dirty="0">
                  <a:latin typeface="BIZ UDPゴシック" panose="020B0400000000000000" pitchFamily="50" charset="-128"/>
                  <a:ea typeface="BIZ UDPゴシック" panose="020B0400000000000000" pitchFamily="50" charset="-128"/>
                </a:rPr>
                <a:t>ガイド活動</a:t>
              </a:r>
            </a:p>
          </p:txBody>
        </p:sp>
      </p:grpSp>
      <p:graphicFrame>
        <p:nvGraphicFramePr>
          <p:cNvPr id="22" name="表 21">
            <a:extLst>
              <a:ext uri="{FF2B5EF4-FFF2-40B4-BE49-F238E27FC236}">
                <a16:creationId xmlns:a16="http://schemas.microsoft.com/office/drawing/2014/main" id="{262C7E76-24A5-9A64-9FB8-01D1BB87C1D7}"/>
              </a:ext>
            </a:extLst>
          </p:cNvPr>
          <p:cNvGraphicFramePr>
            <a:graphicFrameLocks noGrp="1"/>
          </p:cNvGraphicFramePr>
          <p:nvPr>
            <p:extLst>
              <p:ext uri="{D42A27DB-BD31-4B8C-83A1-F6EECF244321}">
                <p14:modId xmlns:p14="http://schemas.microsoft.com/office/powerpoint/2010/main" val="1359822838"/>
              </p:ext>
            </p:extLst>
          </p:nvPr>
        </p:nvGraphicFramePr>
        <p:xfrm>
          <a:off x="808791" y="1626238"/>
          <a:ext cx="5666105" cy="3754884"/>
        </p:xfrm>
        <a:graphic>
          <a:graphicData uri="http://schemas.openxmlformats.org/drawingml/2006/table">
            <a:tbl>
              <a:tblPr firstRow="1" firstCol="1" bandRow="1"/>
              <a:tblGrid>
                <a:gridCol w="900430">
                  <a:extLst>
                    <a:ext uri="{9D8B030D-6E8A-4147-A177-3AD203B41FA5}">
                      <a16:colId xmlns:a16="http://schemas.microsoft.com/office/drawing/2014/main" val="3565591269"/>
                    </a:ext>
                  </a:extLst>
                </a:gridCol>
                <a:gridCol w="4765675">
                  <a:extLst>
                    <a:ext uri="{9D8B030D-6E8A-4147-A177-3AD203B41FA5}">
                      <a16:colId xmlns:a16="http://schemas.microsoft.com/office/drawing/2014/main" val="1717822134"/>
                    </a:ext>
                  </a:extLst>
                </a:gridCol>
              </a:tblGrid>
              <a:tr h="0">
                <a:tc>
                  <a:txBody>
                    <a:bodyPr/>
                    <a:lstStyle/>
                    <a:p>
                      <a:pPr algn="ctr"/>
                      <a:r>
                        <a:rPr lang="ja-JP" sz="900" kern="100">
                          <a:effectLst/>
                          <a:latin typeface="游明朝" panose="02020400000000000000" pitchFamily="18" charset="-128"/>
                          <a:ea typeface="BIZ UDPゴシック" panose="020B0400000000000000" pitchFamily="50" charset="-128"/>
                          <a:cs typeface="Times New Roman" panose="02020603050405020304" pitchFamily="18" charset="0"/>
                        </a:rPr>
                        <a:t>年度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900" kern="100">
                          <a:effectLst/>
                          <a:latin typeface="游明朝" panose="02020400000000000000" pitchFamily="18" charset="-128"/>
                          <a:ea typeface="BIZ UDPゴシック" panose="020B0400000000000000" pitchFamily="50" charset="-128"/>
                          <a:cs typeface="Times New Roman" panose="02020603050405020304" pitchFamily="18" charset="0"/>
                        </a:rPr>
                        <a:t>主なイベント（新型コロナウイルス感染症の影響により中止のものも含む）</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41429275"/>
                  </a:ext>
                </a:extLst>
              </a:tr>
              <a:tr h="0">
                <a:tc>
                  <a:txBody>
                    <a:bodyPr/>
                    <a:lstStyle/>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令和元年度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en-US" sz="900" kern="100">
                          <a:effectLst/>
                          <a:latin typeface="BIZ UDP明朝 Medium" panose="02020500000000000000" pitchFamily="18" charset="-128"/>
                          <a:ea typeface="游明朝" panose="02020400000000000000" pitchFamily="18" charset="-128"/>
                          <a:cs typeface="Times New Roman" panose="02020603050405020304" pitchFamily="18" charset="0"/>
                        </a:rPr>
                        <a:t>2019</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・春の山野草展（園芸植物展示場）　・茶室「千里庵」呈茶　・螢の夕べ（西地区流れ）</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・早朝観蓮会＆象鼻杯（蓮池）　　　　・秋の山野草展（園芸植物展示場）</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・「ハスおよび象鼻杯の写真コンテスト」入賞作品展（中央休憩所）</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・新春の日本庭園を歩こう（日本庭園全体）</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・「万博記念公園に咲く花の写真コンテスト」入賞作品展示（中央休憩所）</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0479955"/>
                  </a:ext>
                </a:extLst>
              </a:tr>
              <a:tr h="0">
                <a:tc>
                  <a:txBody>
                    <a:bodyPr/>
                    <a:lstStyle/>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令和２年度</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en-US" sz="900" kern="100">
                          <a:effectLst/>
                          <a:latin typeface="BIZ UDP明朝 Medium" panose="02020500000000000000" pitchFamily="18" charset="-128"/>
                          <a:ea typeface="游明朝" panose="02020400000000000000" pitchFamily="18" charset="-128"/>
                          <a:cs typeface="Times New Roman" panose="02020603050405020304" pitchFamily="18" charset="0"/>
                        </a:rPr>
                        <a:t>2020</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・紅葉まつり（日本庭園全体でルート設定）</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・「万博記念公園に咲く花の写真コンテスト」入賞作品展示（中央休憩所）</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・長浜盆梅展（千里庵）　　　　　　　　　・茶室「千里庵」呈茶</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a:effectLst/>
                          <a:latin typeface="游明朝" panose="02020400000000000000" pitchFamily="18" charset="-128"/>
                          <a:ea typeface="BIZ UDP明朝 Medium" panose="02020500000000000000" pitchFamily="18" charset="-128"/>
                          <a:cs typeface="Times New Roman" panose="02020603050405020304" pitchFamily="18" charset="0"/>
                        </a:rPr>
                        <a:t>・梅花女子大学書道部による書道パフォーマンス（中央休憩所）</a:t>
                      </a:r>
                      <a:endParaRPr lang="ja-JP" sz="900" kern="100">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0794024"/>
                  </a:ext>
                </a:extLst>
              </a:tr>
              <a:tr h="0">
                <a:tc>
                  <a:txBody>
                    <a:bodyPr/>
                    <a:lstStyle/>
                    <a:p>
                      <a:pPr algn="just">
                        <a:lnSpc>
                          <a:spcPts val="1200"/>
                        </a:lnSpc>
                      </a:pPr>
                      <a:r>
                        <a:rPr lang="ja-JP" sz="9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令和３年度</a:t>
                      </a:r>
                      <a:endParaRPr lang="ja-JP" sz="9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en-US" sz="9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2021</a:t>
                      </a:r>
                      <a:endParaRPr lang="ja-JP" sz="9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・春の山野草展（園芸植物展示場）、・日本の春咲えびね展（園芸植物展示場）</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・伝統芸能 ～林家笑丸の松づくし～（中央休憩所）</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・日本庭園夜間ライトアップ　　　　　　・日本庭園茶室「汎庵・万里庵」特別公開</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・幻想的な伝統芸能のナイトステージ　庭園コンサート（中央休憩所）</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・「万博記念公園に咲く花の写真コンテスト」入賞作品展示（中央休憩所）</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・伝統芸能笑福亭笑利の招福落語会（中央休憩所）</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548242"/>
                  </a:ext>
                </a:extLst>
              </a:tr>
              <a:tr h="0">
                <a:tc>
                  <a:txBody>
                    <a:bodyPr/>
                    <a:lstStyle/>
                    <a:p>
                      <a:pPr algn="just">
                        <a:lnSpc>
                          <a:spcPts val="1200"/>
                        </a:lnSpc>
                      </a:pPr>
                      <a:r>
                        <a:rPr lang="ja-JP" sz="900" kern="10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令和４年度</a:t>
                      </a:r>
                      <a:endParaRPr lang="ja-JP" sz="9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en-US" sz="900" kern="10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2022</a:t>
                      </a:r>
                      <a:endParaRPr lang="ja-JP" sz="900" kern="10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・春の山野草展、日本の春咲えびね展（園芸植物展示場）</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・日光軍団「猿まわし」</a:t>
                      </a:r>
                      <a:r>
                        <a:rPr lang="ja-JP" altLang="en-US"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公演</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・日本庭園茶室「汎庵・万里庵」特別公開　・茶室「汎庵」呈茶</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・早朝観蓮会（蓮池）　　・イルミナイト万博（心字池、蓮池）　</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・秋の山野草展（園芸植物展示場）</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・紅葉まつり（夜間ライトアップ、弦楽コンサート、ハワイ伝統舞踊）</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・長浜盆梅展（千里庵）　　　　　　　　　・茶室「千里庵」呈茶</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ja-JP" sz="900" kern="100" dirty="0">
                          <a:solidFill>
                            <a:schemeClr val="tx1"/>
                          </a:solidFill>
                          <a:effectLst/>
                          <a:latin typeface="游明朝" panose="02020400000000000000" pitchFamily="18" charset="-128"/>
                          <a:ea typeface="BIZ UDP明朝 Medium" panose="02020500000000000000" pitchFamily="18" charset="-128"/>
                          <a:cs typeface="Times New Roman" panose="02020603050405020304" pitchFamily="18" charset="0"/>
                        </a:rPr>
                        <a:t>伝統芸能「落語と三味線」（中央休憩所）</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just">
                        <a:lnSpc>
                          <a:spcPts val="1200"/>
                        </a:lnSpc>
                      </a:pPr>
                      <a:r>
                        <a:rPr lang="en-US" sz="900" kern="100" dirty="0">
                          <a:solidFill>
                            <a:schemeClr val="tx1"/>
                          </a:solidFill>
                          <a:effectLst/>
                          <a:latin typeface="BIZ UDP明朝 Medium" panose="02020500000000000000" pitchFamily="18" charset="-128"/>
                          <a:ea typeface="游明朝" panose="02020400000000000000" pitchFamily="18" charset="-128"/>
                          <a:cs typeface="Times New Roman" panose="02020603050405020304" pitchFamily="18" charset="0"/>
                        </a:rPr>
                        <a:t> </a:t>
                      </a:r>
                      <a:endParaRPr lang="ja-JP" sz="9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7736334"/>
                  </a:ext>
                </a:extLst>
              </a:tr>
            </a:tbl>
          </a:graphicData>
        </a:graphic>
      </p:graphicFrame>
      <p:sp>
        <p:nvSpPr>
          <p:cNvPr id="32" name="正方形/長方形 31">
            <a:extLst>
              <a:ext uri="{FF2B5EF4-FFF2-40B4-BE49-F238E27FC236}">
                <a16:creationId xmlns:a16="http://schemas.microsoft.com/office/drawing/2014/main" id="{530FFF2E-38A3-4D3E-8B2C-A6F2EA330EC7}"/>
              </a:ext>
            </a:extLst>
          </p:cNvPr>
          <p:cNvSpPr/>
          <p:nvPr/>
        </p:nvSpPr>
        <p:spPr>
          <a:xfrm>
            <a:off x="13280572" y="24888"/>
            <a:ext cx="1773378" cy="3533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資料４</a:t>
            </a:r>
          </a:p>
        </p:txBody>
      </p:sp>
      <p:sp>
        <p:nvSpPr>
          <p:cNvPr id="24" name="テキスト ボックス 23">
            <a:extLst>
              <a:ext uri="{FF2B5EF4-FFF2-40B4-BE49-F238E27FC236}">
                <a16:creationId xmlns:a16="http://schemas.microsoft.com/office/drawing/2014/main" id="{F36E7DA7-67BB-3610-6811-4CCA7F69632F}"/>
              </a:ext>
            </a:extLst>
          </p:cNvPr>
          <p:cNvSpPr txBox="1"/>
          <p:nvPr/>
        </p:nvSpPr>
        <p:spPr>
          <a:xfrm>
            <a:off x="11668125" y="5292606"/>
            <a:ext cx="2763201" cy="430887"/>
          </a:xfrm>
          <a:prstGeom prst="rect">
            <a:avLst/>
          </a:prstGeom>
          <a:noFill/>
        </p:spPr>
        <p:txBody>
          <a:bodyPr wrap="square" rtlCol="0">
            <a:spAutoFit/>
          </a:bodyPr>
          <a:lstStyle/>
          <a:p>
            <a:r>
              <a:rPr kumimoji="1" lang="ja-JP" altLang="en-US" sz="1100" dirty="0">
                <a:latin typeface="ＭＳ ゴシック" panose="020B0609070205080204" pitchFamily="49" charset="-128"/>
                <a:ea typeface="ＭＳ ゴシック" panose="020B0609070205080204" pitchFamily="49" charset="-128"/>
              </a:rPr>
              <a:t>・多言語化・触知対応の整備の遅れ</a:t>
            </a:r>
            <a:endParaRPr kumimoji="1" lang="en-US" altLang="ja-JP" sz="1100" dirty="0">
              <a:latin typeface="ＭＳ ゴシック" panose="020B0609070205080204" pitchFamily="49" charset="-128"/>
              <a:ea typeface="ＭＳ ゴシック" panose="020B0609070205080204" pitchFamily="49" charset="-128"/>
            </a:endParaRPr>
          </a:p>
          <a:p>
            <a:r>
              <a:rPr kumimoji="1" lang="ja-JP" altLang="en-US" sz="1100" dirty="0">
                <a:latin typeface="ＭＳ ゴシック" panose="020B0609070205080204" pitchFamily="49" charset="-128"/>
                <a:ea typeface="ＭＳ ゴシック" panose="020B0609070205080204" pitchFamily="49" charset="-128"/>
              </a:rPr>
              <a:t>・サインのデザインの不統一</a:t>
            </a:r>
          </a:p>
        </p:txBody>
      </p:sp>
      <p:pic>
        <p:nvPicPr>
          <p:cNvPr id="21" name="図 20">
            <a:extLst>
              <a:ext uri="{FF2B5EF4-FFF2-40B4-BE49-F238E27FC236}">
                <a16:creationId xmlns:a16="http://schemas.microsoft.com/office/drawing/2014/main" id="{FD8BA97F-532F-6814-4215-417FB663EF2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72185" y="6379868"/>
            <a:ext cx="2071165" cy="1553374"/>
          </a:xfrm>
          <a:prstGeom prst="rect">
            <a:avLst/>
          </a:prstGeom>
          <a:noFill/>
          <a:ln>
            <a:noFill/>
          </a:ln>
        </p:spPr>
      </p:pic>
    </p:spTree>
    <p:extLst>
      <p:ext uri="{BB962C8B-B14F-4D97-AF65-F5344CB8AC3E}">
        <p14:creationId xmlns:p14="http://schemas.microsoft.com/office/powerpoint/2010/main" val="613631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19032" y="-25724"/>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第６章　目標と基本方針・第７章　保存管理・活用・整備の方向性</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EA33EB93-D03D-65EA-998F-11CB2E88ADC7}"/>
              </a:ext>
            </a:extLst>
          </p:cNvPr>
          <p:cNvSpPr txBox="1"/>
          <p:nvPr/>
        </p:nvSpPr>
        <p:spPr>
          <a:xfrm>
            <a:off x="90712" y="4368801"/>
            <a:ext cx="7422669" cy="6277112"/>
          </a:xfrm>
          <a:prstGeom prst="rect">
            <a:avLst/>
          </a:prstGeom>
          <a:solidFill>
            <a:schemeClr val="accent4">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第７章　保存管理・活用・整備の方向性</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７－１．保存・管理の方向性</a:t>
            </a:r>
            <a:endParaRPr lang="en-US" altLang="ja-JP" sz="8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（１）</a:t>
            </a:r>
            <a:r>
              <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日本庭園全体に係る保存の方向性</a:t>
            </a: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8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00" i="0" u="none" strike="noStrike" kern="100" cap="none" spc="0" normalizeH="0" baseline="0" noProof="0" dirty="0">
                <a:ln>
                  <a:noFill/>
                </a:ln>
                <a:solidFill>
                  <a:srgbClr val="92D05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00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en-US" altLang="ja-JP" sz="100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00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銘木および</a:t>
            </a:r>
            <a:r>
              <a:rPr lang="ja-JP" altLang="en-US" sz="10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銘木以外の</a:t>
            </a:r>
            <a:r>
              <a:rPr kumimoji="0" lang="ja-JP" altLang="en-US" sz="100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作庭上重視したと認識される樹木</a:t>
            </a:r>
            <a:endParaRPr lang="en-US" altLang="ja-JP" sz="10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a:t>
            </a:r>
            <a:endParaRPr kumimoji="0" lang="ja-JP"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7" name="テキスト ボックス 13">
            <a:extLst>
              <a:ext uri="{FF2B5EF4-FFF2-40B4-BE49-F238E27FC236}">
                <a16:creationId xmlns:a16="http://schemas.microsoft.com/office/drawing/2014/main" id="{F172D8B7-EEEA-AC3E-9F72-B7FD6E40BE07}"/>
              </a:ext>
            </a:extLst>
          </p:cNvPr>
          <p:cNvSpPr txBox="1"/>
          <p:nvPr/>
        </p:nvSpPr>
        <p:spPr>
          <a:xfrm>
            <a:off x="90712" y="501890"/>
            <a:ext cx="7422669" cy="3736090"/>
          </a:xfrm>
          <a:prstGeom prst="rect">
            <a:avLst/>
          </a:prstGeom>
          <a:solidFill>
            <a:schemeClr val="accent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第６章　目標と基本方針</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６</a:t>
            </a:r>
            <a:r>
              <a:rPr kumimoji="0" lang="ja-JP" altLang="en-US"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－１</a:t>
            </a:r>
            <a:r>
              <a:rPr kumimoji="0" lang="en-US" altLang="ja-JP"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a:t>
            </a:r>
            <a:r>
              <a:rPr kumimoji="0" lang="ja-JP" altLang="en-US"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保存活用の目標</a:t>
            </a:r>
            <a:endParaRPr kumimoji="0" lang="en-US" altLang="ja-JP"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400" b="1" kern="100" dirty="0">
              <a:solidFill>
                <a:srgbClr val="231F20"/>
              </a:solidFill>
              <a:latin typeface="ＭＳ ゴシック" panose="020B0609070205080204" pitchFamily="49" charset="-128"/>
              <a:ea typeface="ＭＳ ゴシック" panose="020B0609070205080204" pitchFamily="49" charset="-128"/>
              <a:cs typeface="HG明朝B" panose="02020809000000000000" pitchFamily="17" charset="-128"/>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00" cap="none" spc="0" normalizeH="0" baseline="0" noProof="0" dirty="0">
                <a:ln>
                  <a:noFill/>
                </a:ln>
                <a:solidFill>
                  <a:srgbClr val="231F20"/>
                </a:solidFill>
                <a:effectLst/>
                <a:uLnTx/>
                <a:uFillTx/>
                <a:latin typeface="ＭＳ ゴシック" panose="020B0609070205080204" pitchFamily="49" charset="-128"/>
                <a:ea typeface="ＭＳ ゴシック" panose="020B0609070205080204" pitchFamily="49" charset="-128"/>
                <a:cs typeface="HG明朝B" panose="02020809000000000000" pitchFamily="17" charset="-128"/>
              </a:rPr>
              <a:t>６－２　保存・活用の基本方針</a:t>
            </a:r>
          </a:p>
        </p:txBody>
      </p:sp>
      <p:sp>
        <p:nvSpPr>
          <p:cNvPr id="21" name="テキスト ボックス 13">
            <a:extLst>
              <a:ext uri="{FF2B5EF4-FFF2-40B4-BE49-F238E27FC236}">
                <a16:creationId xmlns:a16="http://schemas.microsoft.com/office/drawing/2014/main" id="{4E6491BC-E0FD-4B8E-A7AF-CE6618C250F4}"/>
              </a:ext>
            </a:extLst>
          </p:cNvPr>
          <p:cNvSpPr txBox="1"/>
          <p:nvPr/>
        </p:nvSpPr>
        <p:spPr>
          <a:xfrm>
            <a:off x="7603723" y="501889"/>
            <a:ext cx="7422669" cy="10144023"/>
          </a:xfrm>
          <a:prstGeom prst="rect">
            <a:avLst/>
          </a:prstGeom>
          <a:solidFill>
            <a:schemeClr val="accent4">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７－２．活用の方向性</a:t>
            </a:r>
            <a:endParaRPr kumimoji="0" lang="en-US" altLang="ja-JP" sz="18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万博日本庭園の活用にあたっては、下記の項目などにそって、検討を進める。</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400" kern="100" dirty="0">
                <a:solidFill>
                  <a:prstClr val="black"/>
                </a:solidFill>
                <a:latin typeface="ＭＳ ゴシック" panose="020B0609070205080204" pitchFamily="49" charset="-128"/>
                <a:ea typeface="ＭＳ ゴシック" panose="020B0609070205080204" pitchFamily="49" charset="-128"/>
                <a:cs typeface="Calibri-Bold"/>
              </a:rPr>
              <a:t>　　</a:t>
            </a: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lang="en-US" altLang="ja-JP" sz="1400" kern="100" dirty="0">
              <a:solidFill>
                <a:prstClr val="black"/>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0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７－３．整備の方向性</a:t>
            </a:r>
            <a:endParaRPr kumimoji="0" lang="en-US" altLang="ja-JP" sz="18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万博日本庭園における本質的価値を構成する要素の整備にあたっては、従前の位置や形状と同等のものとなるよう留意して、その意匠等を継承した整備を行う。</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また、本質的価値を補完する要素、その他の要素については、区域ごとの作庭意図や庭園の景観に沿った改修等を行う。</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8" name="テキスト ボックス 1">
            <a:extLst>
              <a:ext uri="{FF2B5EF4-FFF2-40B4-BE49-F238E27FC236}">
                <a16:creationId xmlns:a16="http://schemas.microsoft.com/office/drawing/2014/main" id="{AAFE0888-C829-4364-4BE0-AA9F53F6D870}"/>
              </a:ext>
            </a:extLst>
          </p:cNvPr>
          <p:cNvSpPr txBox="1"/>
          <p:nvPr/>
        </p:nvSpPr>
        <p:spPr>
          <a:xfrm>
            <a:off x="285978" y="3165328"/>
            <a:ext cx="7087820" cy="985798"/>
          </a:xfrm>
          <a:prstGeom prst="rect">
            <a:avLst/>
          </a:prstGeom>
          <a:solidFill>
            <a:schemeClr val="accent2">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Century" panose="02040604050505020304" pitchFamily="18" charset="0"/>
                <a:ea typeface="BIZ UDPゴシック" panose="020B0400000000000000" pitchFamily="50" charset="-128"/>
                <a:cs typeface="Times New Roman" panose="02020603050405020304" pitchFamily="18" charset="0"/>
              </a:rPr>
              <a:t>　</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〇万博当時の日本庭園作庭意図の継承と昭和の代表的庭園の景観を維持していく</a:t>
            </a: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〇府民をはじめ幅広い人々が日本庭園の魅力や価値を体感できる取組みを進める</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〇万博日本庭園の価値を保存・継承するとともに、誰もが安心して利用できる庭園空間づくりに</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取り組む</a:t>
            </a:r>
            <a:endParaRPr lang="en-US" altLang="ja-JP"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〇関係機関の連携と多様な主体の参加による運営体制づくりを進める</a:t>
            </a:r>
            <a:endPar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49" name="テキスト ボックス 6">
            <a:extLst>
              <a:ext uri="{FF2B5EF4-FFF2-40B4-BE49-F238E27FC236}">
                <a16:creationId xmlns:a16="http://schemas.microsoft.com/office/drawing/2014/main" id="{FA70344C-D87B-7E3F-5661-DD8174DDBF7A}"/>
              </a:ext>
            </a:extLst>
          </p:cNvPr>
          <p:cNvSpPr txBox="1"/>
          <p:nvPr/>
        </p:nvSpPr>
        <p:spPr>
          <a:xfrm>
            <a:off x="185984" y="6812989"/>
            <a:ext cx="7231280" cy="1436402"/>
          </a:xfrm>
          <a:prstGeom prst="rect">
            <a:avLst/>
          </a:prstGeom>
          <a:solidFill>
            <a:schemeClr val="accent4">
              <a:lumMod val="40000"/>
              <a:lumOff val="60000"/>
            </a:schemeClr>
          </a:solidFill>
          <a:ln w="9525">
            <a:solidFill>
              <a:sysClr val="windowText" lastClr="00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③園路・工作物等の保存</a:t>
            </a:r>
            <a:endParaRPr kumimoji="0" lang="en-US" altLang="ja-JP"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・本質的価値を構成する要素である広幅員園路や八つ橋の意匠の継承</a:t>
            </a: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・本質的価値を構成する建築物の適切な保存管理</a:t>
            </a: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・日常的な管理による適切な補修実施（建築時の材料入手が困難な場合には意匠に留意の上、同質材料で修理）</a:t>
            </a: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建築物</a:t>
            </a: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の内部意匠、付属品は、原則現状保存のうえ補修し、撤去の際には記録保存</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・工作物は必要に応じて適宜、修繕を実施</a:t>
            </a: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・既存施設の改修時は庭園の景観に調和したものとするよう留意・除却時には記録保存に留意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・給排水施設、電気施設、照明等は、定期的な点検や修理を実施</a:t>
            </a: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sp>
        <p:nvSpPr>
          <p:cNvPr id="53" name="Rectangle 4">
            <a:extLst>
              <a:ext uri="{FF2B5EF4-FFF2-40B4-BE49-F238E27FC236}">
                <a16:creationId xmlns:a16="http://schemas.microsoft.com/office/drawing/2014/main" id="{017D79AE-FCAA-03A0-B9EC-DF0E8BFACCF1}"/>
              </a:ext>
            </a:extLst>
          </p:cNvPr>
          <p:cNvSpPr>
            <a:spLocks noChangeArrowheads="1"/>
          </p:cNvSpPr>
          <p:nvPr/>
        </p:nvSpPr>
        <p:spPr bwMode="auto">
          <a:xfrm>
            <a:off x="0" y="457200"/>
            <a:ext cx="15119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 name="テキスト ボックス 6">
            <a:extLst>
              <a:ext uri="{FF2B5EF4-FFF2-40B4-BE49-F238E27FC236}">
                <a16:creationId xmlns:a16="http://schemas.microsoft.com/office/drawing/2014/main" id="{2D6EBC9F-FF4D-C1D8-8773-ECEC5D479B32}"/>
              </a:ext>
            </a:extLst>
          </p:cNvPr>
          <p:cNvSpPr txBox="1"/>
          <p:nvPr/>
        </p:nvSpPr>
        <p:spPr>
          <a:xfrm>
            <a:off x="185984" y="8307334"/>
            <a:ext cx="7210868" cy="2036837"/>
          </a:xfrm>
          <a:prstGeom prst="rect">
            <a:avLst/>
          </a:prstGeom>
          <a:solidFill>
            <a:schemeClr val="accent4">
              <a:lumMod val="40000"/>
              <a:lumOff val="60000"/>
            </a:schemeClr>
          </a:solidFill>
          <a:ln w="9525">
            <a:solidFill>
              <a:sysClr val="windowText" lastClr="00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④植栽管理ならびに景観変容への対応</a:t>
            </a:r>
            <a:endParaRPr kumimoji="0" lang="en-US" altLang="ja-JP"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ja-JP" sz="11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万博日本庭園の将来の景観像を関係者間で共有した上で</a:t>
            </a:r>
            <a:r>
              <a:rPr lang="ja-JP" altLang="en-US" sz="1100" dirty="0">
                <a:latin typeface="ＭＳ ゴシック" panose="020B0609070205080204" pitchFamily="49" charset="-128"/>
                <a:ea typeface="ＭＳ ゴシック" panose="020B0609070205080204" pitchFamily="49" charset="-128"/>
                <a:cs typeface="Times New Roman" panose="02020603050405020304" pitchFamily="18" charset="0"/>
              </a:rPr>
              <a:t>、下記の基本的考え方にて計画</a:t>
            </a:r>
            <a:r>
              <a:rPr kumimoji="0" lang="ja-JP" altLang="ja-JP" sz="11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的な植栽管理を進める。</a:t>
            </a:r>
            <a:endParaRPr kumimoji="0" lang="en-US" altLang="ja-JP" sz="1100" b="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Bef>
                <a:spcPts val="600"/>
              </a:spcBef>
            </a:pPr>
            <a:r>
              <a:rPr lang="ja-JP" altLang="ja-JP" sz="12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設計者田治六郎の作庭意図</a:t>
            </a:r>
            <a:r>
              <a:rPr lang="ja-JP" altLang="en-US" sz="12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の認識に基づき</a:t>
            </a:r>
            <a:r>
              <a:rPr lang="ja-JP" altLang="ja-JP" sz="12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庭園景観を創出・維持するための植栽管理</a:t>
            </a:r>
            <a:endParaRPr lang="en-US" altLang="ja-JP" sz="12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spcBef>
                <a:spcPts val="600"/>
              </a:spcBef>
            </a:pPr>
            <a:endParaRPr lang="ja-JP" altLang="ja-JP" sz="800" b="1"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altLang="ja-JP" sz="100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endParaRPr lang="en-US" altLang="ja-JP" sz="100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12" name="グループ化 11">
            <a:extLst>
              <a:ext uri="{FF2B5EF4-FFF2-40B4-BE49-F238E27FC236}">
                <a16:creationId xmlns:a16="http://schemas.microsoft.com/office/drawing/2014/main" id="{589E484B-F1A2-4BC3-295F-A9B33EA53850}"/>
              </a:ext>
            </a:extLst>
          </p:cNvPr>
          <p:cNvGrpSpPr/>
          <p:nvPr/>
        </p:nvGrpSpPr>
        <p:grpSpPr>
          <a:xfrm>
            <a:off x="186828" y="5170773"/>
            <a:ext cx="7230436" cy="1602109"/>
            <a:chOff x="214328" y="4943251"/>
            <a:chExt cx="7230436" cy="1780756"/>
          </a:xfrm>
        </p:grpSpPr>
        <p:grpSp>
          <p:nvGrpSpPr>
            <p:cNvPr id="3" name="グループ化 2">
              <a:extLst>
                <a:ext uri="{FF2B5EF4-FFF2-40B4-BE49-F238E27FC236}">
                  <a16:creationId xmlns:a16="http://schemas.microsoft.com/office/drawing/2014/main" id="{6EE03552-FABA-65FB-B1F5-0E8C47C3143E}"/>
                </a:ext>
              </a:extLst>
            </p:cNvPr>
            <p:cNvGrpSpPr/>
            <p:nvPr/>
          </p:nvGrpSpPr>
          <p:grpSpPr>
            <a:xfrm>
              <a:off x="214328" y="4943251"/>
              <a:ext cx="7230436" cy="1780756"/>
              <a:chOff x="214328" y="4943251"/>
              <a:chExt cx="7230436" cy="1780756"/>
            </a:xfrm>
          </p:grpSpPr>
          <p:sp>
            <p:nvSpPr>
              <p:cNvPr id="48" name="テキスト ボックス 6">
                <a:extLst>
                  <a:ext uri="{FF2B5EF4-FFF2-40B4-BE49-F238E27FC236}">
                    <a16:creationId xmlns:a16="http://schemas.microsoft.com/office/drawing/2014/main" id="{E0067321-3892-1313-3DA2-76F535A31D01}"/>
                  </a:ext>
                </a:extLst>
              </p:cNvPr>
              <p:cNvSpPr txBox="1"/>
              <p:nvPr/>
            </p:nvSpPr>
            <p:spPr>
              <a:xfrm>
                <a:off x="214328" y="4943251"/>
                <a:ext cx="7230436" cy="1780756"/>
              </a:xfrm>
              <a:prstGeom prst="rect">
                <a:avLst/>
              </a:prstGeom>
              <a:solidFill>
                <a:schemeClr val="accent4">
                  <a:lumMod val="40000"/>
                  <a:lumOff val="60000"/>
                </a:schemeClr>
              </a:solidFill>
              <a:ln w="9525">
                <a:solidFill>
                  <a:sysClr val="windowText" lastClr="000000"/>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①資料収集等の継続的な調査の実施</a:t>
                </a:r>
                <a:endParaRPr kumimoji="0" lang="en-US" altLang="ja-JP"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②水景、石組・景石、点景物の保存</a:t>
                </a:r>
                <a:endParaRPr kumimoji="0" lang="en-US" altLang="ja-JP" sz="1200" b="1" i="0" u="none" strike="noStrike" kern="100" cap="none" spc="0" normalizeH="0" baseline="0" noProof="0" dirty="0">
                  <a:ln>
                    <a:noFill/>
                  </a:ln>
                  <a:solidFill>
                    <a:sysClr val="windowText" lastClr="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水景、石組・景石、点景物</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確実</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な</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保存</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定期的な観察</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による</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適宜修繕などの対応</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・水循環システムの定期的な部材交換等のメンテンナンス</a:t>
                </a:r>
                <a:endPar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定期的</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な</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池底面の浚渫</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や</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藻</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セキショウの除去</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落葉等堆積物の定期的除去など</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による良好な</a:t>
                </a:r>
                <a:r>
                  <a:rPr kumimoji="0" lang="ja-JP"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水質</a:t>
                </a: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確保のための管理</a:t>
                </a:r>
                <a:endParaRPr kumimoji="0" lang="en-US" altLang="ja-JP"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・夏季の水量の不足への対応のための漏水の確認と補修</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・土壌流出による景石等の埋没への補修の計画的実施</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00" cap="none" spc="0" normalizeH="0" baseline="0" noProof="0" dirty="0">
                  <a:ln>
                    <a:noFill/>
                  </a:ln>
                  <a:solidFill>
                    <a:prstClr val="black"/>
                  </a:solidFill>
                  <a:effectLst/>
                  <a:uLnTx/>
                  <a:uFillTx/>
                  <a:latin typeface="Century" panose="02040604050505020304" pitchFamily="18" charset="0"/>
                  <a:ea typeface="BIZ UDP明朝 Medium" panose="020205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ja-JP" sz="1050" b="0" i="0" u="none" strike="noStrike" kern="100" cap="none" spc="0" normalizeH="0" baseline="0" noProof="0" dirty="0">
                  <a:ln>
                    <a:noFill/>
                  </a:ln>
                  <a:solidFill>
                    <a:prstClr val="black"/>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ja-JP" altLang="en-US" sz="1050" b="0" i="0" u="none" strike="noStrike" kern="100" cap="none" spc="0" normalizeH="0" baseline="0" noProof="0" dirty="0">
                  <a:ln>
                    <a:noFill/>
                  </a:ln>
                  <a:solidFill>
                    <a:sysClr val="windowText" lastClr="000000"/>
                  </a:solidFill>
                  <a:effectLst/>
                  <a:uLnTx/>
                  <a:uFillTx/>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51" name="image464.jpeg" descr="岩の間を流れる川&#10;&#10;低い精度で自動的に生成された説明">
                <a:extLst>
                  <a:ext uri="{FF2B5EF4-FFF2-40B4-BE49-F238E27FC236}">
                    <a16:creationId xmlns:a16="http://schemas.microsoft.com/office/drawing/2014/main" id="{DB717089-A5A0-04CF-EB18-D739D31281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5385" y="5028963"/>
                <a:ext cx="2372051" cy="1368492"/>
              </a:xfrm>
              <a:prstGeom prst="rect">
                <a:avLst/>
              </a:prstGeom>
            </p:spPr>
          </p:pic>
        </p:grpSp>
        <p:sp>
          <p:nvSpPr>
            <p:cNvPr id="11" name="テキスト ボックス 1">
              <a:extLst>
                <a:ext uri="{FF2B5EF4-FFF2-40B4-BE49-F238E27FC236}">
                  <a16:creationId xmlns:a16="http://schemas.microsoft.com/office/drawing/2014/main" id="{DE791A15-EA82-5E12-66D6-95C7DB2AEB80}"/>
                </a:ext>
              </a:extLst>
            </p:cNvPr>
            <p:cNvSpPr txBox="1"/>
            <p:nvPr/>
          </p:nvSpPr>
          <p:spPr>
            <a:xfrm>
              <a:off x="4735385" y="6372753"/>
              <a:ext cx="2372051" cy="3143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ts val="1200"/>
                </a:lnSpc>
                <a:spcBef>
                  <a:spcPts val="0"/>
                </a:spcBef>
                <a:spcAft>
                  <a:spcPts val="0"/>
                </a:spcAft>
                <a:buClrTx/>
                <a:buSzTx/>
                <a:buFontTx/>
                <a:buNone/>
                <a:tabLst/>
                <a:defRPr/>
              </a:pPr>
              <a:r>
                <a:rPr kumimoji="0" lang="ja-JP" altLang="en-US" sz="1000" b="0" i="0" u="none" strike="noStrike" kern="1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庭園をめぐる水景の保存</a:t>
              </a:r>
            </a:p>
          </p:txBody>
        </p:sp>
      </p:grpSp>
      <p:sp>
        <p:nvSpPr>
          <p:cNvPr id="13" name="正方形/長方形 12">
            <a:extLst>
              <a:ext uri="{FF2B5EF4-FFF2-40B4-BE49-F238E27FC236}">
                <a16:creationId xmlns:a16="http://schemas.microsoft.com/office/drawing/2014/main" id="{0D96E50B-6E06-A577-F735-2921686C4460}"/>
              </a:ext>
            </a:extLst>
          </p:cNvPr>
          <p:cNvSpPr/>
          <p:nvPr/>
        </p:nvSpPr>
        <p:spPr>
          <a:xfrm>
            <a:off x="7706858" y="1091261"/>
            <a:ext cx="7257898" cy="3928414"/>
          </a:xfrm>
          <a:prstGeom prst="rect">
            <a:avLst/>
          </a:prstGeom>
          <a:no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（１）園内施設の活用推進　</a:t>
            </a:r>
            <a:endParaRPr kumimoji="0" lang="en-US" altLang="ja-JP"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　・現在未利用である施設の活用検討による万博日本庭園来園者の利便性の確保と魅力づくりを推進</a:t>
            </a:r>
            <a:endParaRPr lang="en-US" altLang="ja-JP" sz="11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Calibri-Bold"/>
              </a:rPr>
              <a:t>（２）万博公園利用者の利用環境の強化</a:t>
            </a:r>
            <a:endParaRPr kumimoji="0" lang="en-US" altLang="ja-JP"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Calibri-Bold"/>
              </a:rPr>
              <a:t>　・日本庭園へのアクセス性向上を支援する方策等について検討</a:t>
            </a:r>
            <a:endParaRPr lang="en-US" altLang="ja-JP" sz="1100" kern="100" dirty="0">
              <a:solidFill>
                <a:srgbClr val="FF0000"/>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Calibri-Bold"/>
              </a:rPr>
              <a:t>　</a:t>
            </a:r>
            <a:r>
              <a:rPr lang="ja-JP" altLang="en-US" sz="11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・利用者の利便性向上および植栽地への過度の立入による植栽等の劣化対策としての誘導サイン整備等の検討</a:t>
            </a:r>
            <a:endParaRPr lang="en-US" altLang="ja-JP" sz="1100" kern="100" dirty="0">
              <a:solidFill>
                <a:srgbClr val="FF0000"/>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Calibri-Bold"/>
              </a:rPr>
              <a:t>（３）庭園の価値や魅力に関する情報発信の拡充</a:t>
            </a:r>
            <a:endParaRPr kumimoji="0" lang="en-US" altLang="ja-JP"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Calibri-Bold"/>
              </a:rPr>
              <a:t>　・</a:t>
            </a: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rPr>
              <a:t>自然文化園から日本庭園への誘導強化手法の検討（万博公園入場ゲートにおける日本庭園の</a:t>
            </a:r>
            <a:r>
              <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rPr>
              <a:t>PR</a:t>
            </a: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rPr>
              <a:t>等）</a:t>
            </a:r>
            <a:endParaRPr lang="en-US" altLang="ja-JP" sz="1100" kern="100" dirty="0">
              <a:solidFill>
                <a:srgbClr val="FF0000"/>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Calibri-Bold"/>
              </a:rPr>
              <a:t>　・日本庭園に特化した情報発信の拡充（パンフレット、ウェブサイト、広報紙、</a:t>
            </a:r>
            <a:r>
              <a:rPr lang="en-US" altLang="ja-JP" sz="1100" kern="100" dirty="0">
                <a:solidFill>
                  <a:srgbClr val="FF0000"/>
                </a:solidFill>
                <a:latin typeface="ＭＳ ゴシック" panose="020B0609070205080204" pitchFamily="49" charset="-128"/>
                <a:ea typeface="ＭＳ ゴシック" panose="020B0609070205080204" pitchFamily="49" charset="-128"/>
                <a:cs typeface="Calibri-Bold"/>
              </a:rPr>
              <a:t>SNS</a:t>
            </a:r>
            <a:r>
              <a:rPr lang="ja-JP" altLang="en-US" sz="1100" kern="100" dirty="0">
                <a:solidFill>
                  <a:srgbClr val="FF0000"/>
                </a:solidFill>
                <a:latin typeface="ＭＳ ゴシック" panose="020B0609070205080204" pitchFamily="49" charset="-128"/>
                <a:ea typeface="ＭＳ ゴシック" panose="020B0609070205080204" pitchFamily="49" charset="-128"/>
                <a:cs typeface="Calibri-Bold"/>
              </a:rPr>
              <a:t>による日本庭園の価値や魅力に関する情報発信等）</a:t>
            </a:r>
            <a:endParaRPr lang="en-US" altLang="ja-JP" sz="1100" kern="100" dirty="0">
              <a:solidFill>
                <a:srgbClr val="FF0000"/>
              </a:solidFill>
              <a:latin typeface="ＭＳ ゴシック" panose="020B0609070205080204" pitchFamily="49" charset="-128"/>
              <a:ea typeface="ＭＳ ゴシック" panose="020B0609070205080204" pitchFamily="49" charset="-128"/>
              <a:cs typeface="Calibri-Bold"/>
            </a:endParaRPr>
          </a:p>
          <a:p>
            <a:pPr marL="133350" indent="-133350" algn="ju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Calibri-Bold"/>
              </a:rPr>
              <a:t>　</a:t>
            </a: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rPr>
              <a:t>・ＩＣＴを活用した情報発信の検討　</a:t>
            </a:r>
            <a:endPar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Calibri-Bold"/>
              </a:rPr>
              <a:t>（</a:t>
            </a:r>
            <a:r>
              <a:rPr kumimoji="0" lang="ja-JP" altLang="en-US"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Calibri-Bold"/>
              </a:rPr>
              <a:t>４）</a:t>
            </a:r>
            <a:r>
              <a:rPr lang="ja-JP" altLang="en-US" sz="1200" b="1" kern="100" dirty="0">
                <a:solidFill>
                  <a:srgbClr val="FF0000"/>
                </a:solidFill>
                <a:latin typeface="ＭＳ ゴシック" panose="020B0609070205080204" pitchFamily="49" charset="-128"/>
                <a:ea typeface="ＭＳ ゴシック" panose="020B0609070205080204" pitchFamily="49" charset="-128"/>
                <a:cs typeface="Calibri-Bold"/>
              </a:rPr>
              <a:t>日本庭園の特性と価値を活かした</a:t>
            </a:r>
            <a:r>
              <a:rPr kumimoji="0" lang="ja-JP" altLang="en-US" sz="1200" b="1"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rPr>
              <a:t>イベントや</a:t>
            </a:r>
            <a:r>
              <a:rPr kumimoji="0" lang="ja-JP" altLang="en-US" sz="1200" b="1"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体験フィールド</a:t>
            </a:r>
            <a:r>
              <a:rPr kumimoji="0" lang="ja-JP" altLang="en-US" sz="1200" b="1"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rPr>
              <a:t>等の効果的かつ多様な活用</a:t>
            </a:r>
            <a:endParaRPr kumimoji="0" lang="en-US" altLang="ja-JP" sz="1200" b="1"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Calibri-Bold"/>
              </a:rPr>
              <a:t>　・日本庭園の特性と価値を活かしたイベント等の実施（茶室での呈茶サービス、各種展示等）</a:t>
            </a:r>
            <a:endParaRPr lang="en-US" altLang="ja-JP" sz="1100" kern="100" dirty="0">
              <a:solidFill>
                <a:srgbClr val="FF0000"/>
              </a:solidFill>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rPr>
              <a:t>　・音楽イベント、日本伝統芸能の上演、各種の記念撮影、茶道や生け花等の「日本文化体験プログラム」等</a:t>
            </a:r>
            <a:endPar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Calibri-Bold"/>
              </a:rPr>
              <a:t>　　</a:t>
            </a: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rPr>
              <a:t>の魅力的なプログラムの提供について検討</a:t>
            </a:r>
            <a:endPar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・専門技術者や学生を対象とした日本庭園技術講習会の開催</a:t>
            </a:r>
            <a:endPar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　・市民や海外からの来園者に向けた日本庭園管理体験会、</a:t>
            </a: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こどもたちを対象とした環境学習のフィールド等</a:t>
            </a:r>
            <a:endPar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日本庭園の活用プログラムについて検討</a:t>
            </a:r>
            <a:endPar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ja-JP"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５</a:t>
            </a:r>
            <a:r>
              <a:rPr kumimoji="0" lang="ja-JP" altLang="ja-JP"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多様な利用者に配慮した</a:t>
            </a:r>
            <a:r>
              <a:rPr kumimoji="0" lang="ja-JP" altLang="ja-JP"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インクルーシブな</a:t>
            </a:r>
            <a:r>
              <a:rPr kumimoji="0" lang="ja-JP" altLang="en-US"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庭園</a:t>
            </a:r>
            <a:r>
              <a:rPr kumimoji="0" lang="ja-JP" altLang="ja-JP"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活用の推進</a:t>
            </a:r>
            <a:endParaRPr kumimoji="0" lang="en-US" altLang="ja-JP" sz="1200" b="1" i="0" u="none" strike="noStrike" kern="100" cap="none" spc="0" normalizeH="0" baseline="0" noProof="0" dirty="0">
              <a:ln>
                <a:noFill/>
              </a:ln>
              <a:solidFill>
                <a:schemeClr val="tx1"/>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　・バリアフリー化などのハード対策</a:t>
            </a: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rPr>
              <a:t>の検討</a:t>
            </a:r>
            <a:endPar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Calibri-Bold"/>
              </a:rPr>
              <a:t>　・多様なニーズに対応する鑑賞モデルコースの設定や</a:t>
            </a:r>
            <a:r>
              <a:rPr lang="ja-JP" altLang="en-US" sz="11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バリアフリーマップ作成等、</a:t>
            </a:r>
            <a:r>
              <a:rPr kumimoji="0" lang="ja-JP" altLang="en-US"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障がい者や高齢者等を含む多様な利用者に対応するソフト支援の検討</a:t>
            </a:r>
            <a:endParaRPr kumimoji="0" lang="en-US" altLang="ja-JP" sz="110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10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1" lang="ja-JP" altLang="en-US" sz="1100" dirty="0">
              <a:solidFill>
                <a:srgbClr val="FF0000"/>
              </a:solidFill>
            </a:endParaRPr>
          </a:p>
        </p:txBody>
      </p:sp>
      <p:sp>
        <p:nvSpPr>
          <p:cNvPr id="17" name="テキスト ボックス 16">
            <a:extLst>
              <a:ext uri="{FF2B5EF4-FFF2-40B4-BE49-F238E27FC236}">
                <a16:creationId xmlns:a16="http://schemas.microsoft.com/office/drawing/2014/main" id="{E4ECC440-8B2B-7424-4B15-E59A910823D1}"/>
              </a:ext>
            </a:extLst>
          </p:cNvPr>
          <p:cNvSpPr txBox="1"/>
          <p:nvPr/>
        </p:nvSpPr>
        <p:spPr>
          <a:xfrm>
            <a:off x="7596146" y="6426884"/>
            <a:ext cx="4044439" cy="1161857"/>
          </a:xfrm>
          <a:prstGeom prst="rect">
            <a:avLst/>
          </a:prstGeom>
          <a:noFill/>
        </p:spPr>
        <p:txBody>
          <a:bodyPr wrap="square" rtlCol="0">
            <a:sp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（１）施設等の老朽化への対応</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05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老朽化施設のうち、緊急性の高いものからの修繕や改修に</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よる利用の安全性の確保と庭園景観の保全</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・デザイン性の高い施設の適切な修理・修復</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050" kern="10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・水循環システム等設備の適期の更新</a:t>
            </a:r>
            <a:endParaRPr kumimoji="0" lang="en-US" altLang="ja-JP" sz="1050" b="0" i="0" u="none" strike="noStrike" kern="10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EC8B50F2-DDEE-A93F-6DD8-87CB0B953693}"/>
              </a:ext>
            </a:extLst>
          </p:cNvPr>
          <p:cNvSpPr txBox="1"/>
          <p:nvPr/>
        </p:nvSpPr>
        <p:spPr>
          <a:xfrm>
            <a:off x="11500313" y="6437293"/>
            <a:ext cx="3289679" cy="954107"/>
          </a:xfrm>
          <a:prstGeom prst="rect">
            <a:avLst/>
          </a:prstGeom>
          <a:noFill/>
        </p:spPr>
        <p:txBody>
          <a:bodyPr wrap="square" rtlCol="0">
            <a:sp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（２）利便性確保のための整備</a:t>
            </a: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・ユニバーサルデザイン情報図案内板、多言語</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化や点字対応、触地図の導入検討</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・本質的価値や意匠の保存に留意した、園路等</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のバリアフリー化の推進</a:t>
            </a:r>
            <a:endParaRPr kumimoji="1" lang="ja-JP" altLang="en-US" sz="1050" dirty="0"/>
          </a:p>
        </p:txBody>
      </p:sp>
      <p:grpSp>
        <p:nvGrpSpPr>
          <p:cNvPr id="22" name="グループ化 21">
            <a:extLst>
              <a:ext uri="{FF2B5EF4-FFF2-40B4-BE49-F238E27FC236}">
                <a16:creationId xmlns:a16="http://schemas.microsoft.com/office/drawing/2014/main" id="{1AE6C2C3-1B50-8DAE-5B78-38FB022894E1}"/>
              </a:ext>
            </a:extLst>
          </p:cNvPr>
          <p:cNvGrpSpPr/>
          <p:nvPr/>
        </p:nvGrpSpPr>
        <p:grpSpPr>
          <a:xfrm>
            <a:off x="7727608" y="7507357"/>
            <a:ext cx="3608199" cy="2724917"/>
            <a:chOff x="9773767" y="3370525"/>
            <a:chExt cx="3468916" cy="2668793"/>
          </a:xfrm>
        </p:grpSpPr>
        <p:sp>
          <p:nvSpPr>
            <p:cNvPr id="23" name="正方形/長方形 22">
              <a:extLst>
                <a:ext uri="{FF2B5EF4-FFF2-40B4-BE49-F238E27FC236}">
                  <a16:creationId xmlns:a16="http://schemas.microsoft.com/office/drawing/2014/main" id="{5A792E28-FA6C-CF2C-5E42-E013BDCD4260}"/>
                </a:ext>
              </a:extLst>
            </p:cNvPr>
            <p:cNvSpPr/>
            <p:nvPr/>
          </p:nvSpPr>
          <p:spPr>
            <a:xfrm>
              <a:off x="9773767" y="3370525"/>
              <a:ext cx="3468916" cy="2668793"/>
            </a:xfrm>
            <a:prstGeom prst="rect">
              <a:avLst/>
            </a:prstGeom>
            <a:solidFill>
              <a:srgbClr val="FFFFCC">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dirty="0"/>
            </a:p>
          </p:txBody>
        </p:sp>
        <p:sp>
          <p:nvSpPr>
            <p:cNvPr id="24" name="四角形: 角を丸くする 23">
              <a:extLst>
                <a:ext uri="{FF2B5EF4-FFF2-40B4-BE49-F238E27FC236}">
                  <a16:creationId xmlns:a16="http://schemas.microsoft.com/office/drawing/2014/main" id="{6461E867-6A50-362C-F62E-2D61981F3B06}"/>
                </a:ext>
              </a:extLst>
            </p:cNvPr>
            <p:cNvSpPr/>
            <p:nvPr/>
          </p:nvSpPr>
          <p:spPr>
            <a:xfrm>
              <a:off x="9958395" y="4666204"/>
              <a:ext cx="3038460" cy="32271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t>③オリジナルを再利用しつつ不足分は同素材で補修できないか検討</a:t>
              </a:r>
            </a:p>
          </p:txBody>
        </p:sp>
        <p:sp>
          <p:nvSpPr>
            <p:cNvPr id="25" name="四角形: 角を丸くする 24">
              <a:extLst>
                <a:ext uri="{FF2B5EF4-FFF2-40B4-BE49-F238E27FC236}">
                  <a16:creationId xmlns:a16="http://schemas.microsoft.com/office/drawing/2014/main" id="{CE5917DE-4E36-2E26-6638-65FDDF302B10}"/>
                </a:ext>
              </a:extLst>
            </p:cNvPr>
            <p:cNvSpPr/>
            <p:nvPr/>
          </p:nvSpPr>
          <p:spPr>
            <a:xfrm>
              <a:off x="9958396" y="3652100"/>
              <a:ext cx="3038461" cy="343504"/>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t>①補修工事の必要性について検討</a:t>
              </a:r>
              <a:endParaRPr lang="en-US" altLang="ja-JP" sz="1000" b="1" dirty="0"/>
            </a:p>
            <a:p>
              <a:pPr algn="r"/>
              <a:r>
                <a:rPr lang="en-US" altLang="ja-JP" sz="1000" b="1" dirty="0"/>
                <a:t>※</a:t>
              </a:r>
              <a:r>
                <a:rPr lang="ja-JP" altLang="en-US" sz="1000" b="1" dirty="0"/>
                <a:t>オリジナルの調査および記録を含む</a:t>
              </a:r>
            </a:p>
          </p:txBody>
        </p:sp>
        <p:sp>
          <p:nvSpPr>
            <p:cNvPr id="26" name="四角形: 角を丸くする 25">
              <a:extLst>
                <a:ext uri="{FF2B5EF4-FFF2-40B4-BE49-F238E27FC236}">
                  <a16:creationId xmlns:a16="http://schemas.microsoft.com/office/drawing/2014/main" id="{B34433F3-C94B-836A-4BB1-515EF47893A1}"/>
                </a:ext>
              </a:extLst>
            </p:cNvPr>
            <p:cNvSpPr/>
            <p:nvPr/>
          </p:nvSpPr>
          <p:spPr>
            <a:xfrm>
              <a:off x="9889241" y="5155391"/>
              <a:ext cx="3284375" cy="230434"/>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t>④同素材が入手困難な場合は類似素材での補修を検討</a:t>
              </a:r>
              <a:endParaRPr lang="ja-JP" altLang="en-US" sz="1000" dirty="0"/>
            </a:p>
          </p:txBody>
        </p:sp>
        <p:sp>
          <p:nvSpPr>
            <p:cNvPr id="27" name="四角形: 角を丸くする 26">
              <a:extLst>
                <a:ext uri="{FF2B5EF4-FFF2-40B4-BE49-F238E27FC236}">
                  <a16:creationId xmlns:a16="http://schemas.microsoft.com/office/drawing/2014/main" id="{8B222938-4196-4660-9F83-1980E901D670}"/>
                </a:ext>
              </a:extLst>
            </p:cNvPr>
            <p:cNvSpPr/>
            <p:nvPr/>
          </p:nvSpPr>
          <p:spPr>
            <a:xfrm>
              <a:off x="9958395" y="5558304"/>
              <a:ext cx="3038460" cy="350022"/>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t>⑤構造を改変する必要がある場合は記録を残し、</a:t>
              </a:r>
              <a:endParaRPr lang="en-US" altLang="ja-JP" sz="1000" b="1" dirty="0"/>
            </a:p>
            <a:p>
              <a:r>
                <a:rPr lang="ja-JP" altLang="en-US" sz="1000" b="1" dirty="0"/>
                <a:t>可逆性のある方法での補修を検討</a:t>
              </a:r>
              <a:endParaRPr lang="ja-JP" altLang="en-US" sz="1000" dirty="0"/>
            </a:p>
          </p:txBody>
        </p:sp>
        <p:sp>
          <p:nvSpPr>
            <p:cNvPr id="29" name="四角形: 角を丸くする 28">
              <a:extLst>
                <a:ext uri="{FF2B5EF4-FFF2-40B4-BE49-F238E27FC236}">
                  <a16:creationId xmlns:a16="http://schemas.microsoft.com/office/drawing/2014/main" id="{57BF0A8C-856E-7924-2A56-D34FACEABC63}"/>
                </a:ext>
              </a:extLst>
            </p:cNvPr>
            <p:cNvSpPr/>
            <p:nvPr/>
          </p:nvSpPr>
          <p:spPr>
            <a:xfrm>
              <a:off x="9958395" y="4191220"/>
              <a:ext cx="3038461" cy="286065"/>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000" b="1" dirty="0"/>
                <a:t>②オリジナルを一部でも残せないか検討</a:t>
              </a:r>
              <a:endParaRPr lang="en-US" altLang="ja-JP" sz="1000" b="1" dirty="0"/>
            </a:p>
          </p:txBody>
        </p:sp>
        <p:sp>
          <p:nvSpPr>
            <p:cNvPr id="33" name="矢印: 下 32">
              <a:extLst>
                <a:ext uri="{FF2B5EF4-FFF2-40B4-BE49-F238E27FC236}">
                  <a16:creationId xmlns:a16="http://schemas.microsoft.com/office/drawing/2014/main" id="{CADC3845-4DCC-0538-41AE-F61973A73793}"/>
                </a:ext>
              </a:extLst>
            </p:cNvPr>
            <p:cNvSpPr/>
            <p:nvPr/>
          </p:nvSpPr>
          <p:spPr>
            <a:xfrm>
              <a:off x="11236656" y="4029631"/>
              <a:ext cx="363474" cy="137771"/>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6" name="矢印: 下 35">
              <a:extLst>
                <a:ext uri="{FF2B5EF4-FFF2-40B4-BE49-F238E27FC236}">
                  <a16:creationId xmlns:a16="http://schemas.microsoft.com/office/drawing/2014/main" id="{E528064D-3E03-22B7-EF18-F256D32E10D0}"/>
                </a:ext>
              </a:extLst>
            </p:cNvPr>
            <p:cNvSpPr/>
            <p:nvPr/>
          </p:nvSpPr>
          <p:spPr>
            <a:xfrm>
              <a:off x="11237878" y="4517041"/>
              <a:ext cx="363474" cy="12836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7" name="矢印: 下 36">
              <a:extLst>
                <a:ext uri="{FF2B5EF4-FFF2-40B4-BE49-F238E27FC236}">
                  <a16:creationId xmlns:a16="http://schemas.microsoft.com/office/drawing/2014/main" id="{FF6DB9D4-F024-2856-4904-C30EBE6295D2}"/>
                </a:ext>
              </a:extLst>
            </p:cNvPr>
            <p:cNvSpPr/>
            <p:nvPr/>
          </p:nvSpPr>
          <p:spPr>
            <a:xfrm>
              <a:off x="11237878" y="5010204"/>
              <a:ext cx="363474" cy="12136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8" name="矢印: 下 37">
              <a:extLst>
                <a:ext uri="{FF2B5EF4-FFF2-40B4-BE49-F238E27FC236}">
                  <a16:creationId xmlns:a16="http://schemas.microsoft.com/office/drawing/2014/main" id="{B9A542DC-0DC4-24A3-805A-7E284A18851E}"/>
                </a:ext>
              </a:extLst>
            </p:cNvPr>
            <p:cNvSpPr/>
            <p:nvPr/>
          </p:nvSpPr>
          <p:spPr>
            <a:xfrm>
              <a:off x="11236656" y="5409644"/>
              <a:ext cx="363474" cy="138415"/>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0" name="テキスト ボックス 39">
              <a:extLst>
                <a:ext uri="{FF2B5EF4-FFF2-40B4-BE49-F238E27FC236}">
                  <a16:creationId xmlns:a16="http://schemas.microsoft.com/office/drawing/2014/main" id="{58CC5C7C-39CC-7348-B0B1-B06824712196}"/>
                </a:ext>
              </a:extLst>
            </p:cNvPr>
            <p:cNvSpPr txBox="1"/>
            <p:nvPr/>
          </p:nvSpPr>
          <p:spPr>
            <a:xfrm>
              <a:off x="11236656" y="3397996"/>
              <a:ext cx="697627" cy="246221"/>
            </a:xfrm>
            <a:prstGeom prst="rect">
              <a:avLst/>
            </a:prstGeom>
            <a:solidFill>
              <a:schemeClr val="accent5">
                <a:lumMod val="40000"/>
                <a:lumOff val="60000"/>
              </a:schemeClr>
            </a:solidFill>
          </p:spPr>
          <p:txBody>
            <a:bodyPr wrap="none" rtlCol="0">
              <a:spAutoFit/>
            </a:bodyPr>
            <a:lstStyle/>
            <a:p>
              <a:pPr algn="ctr"/>
              <a:r>
                <a:rPr lang="ja-JP" altLang="en-US" sz="1000" dirty="0"/>
                <a:t>検討手順</a:t>
              </a:r>
            </a:p>
          </p:txBody>
        </p:sp>
      </p:grpSp>
      <p:graphicFrame>
        <p:nvGraphicFramePr>
          <p:cNvPr id="41" name="表 40">
            <a:extLst>
              <a:ext uri="{FF2B5EF4-FFF2-40B4-BE49-F238E27FC236}">
                <a16:creationId xmlns:a16="http://schemas.microsoft.com/office/drawing/2014/main" id="{3F1771D0-EE9D-10D3-E737-9FA6DFAAEC17}"/>
              </a:ext>
            </a:extLst>
          </p:cNvPr>
          <p:cNvGraphicFramePr>
            <a:graphicFrameLocks noGrp="1"/>
          </p:cNvGraphicFramePr>
          <p:nvPr>
            <p:extLst>
              <p:ext uri="{D42A27DB-BD31-4B8C-83A1-F6EECF244321}">
                <p14:modId xmlns:p14="http://schemas.microsoft.com/office/powerpoint/2010/main" val="3116296896"/>
              </p:ext>
            </p:extLst>
          </p:nvPr>
        </p:nvGraphicFramePr>
        <p:xfrm>
          <a:off x="11705494" y="7850609"/>
          <a:ext cx="3114027" cy="1883509"/>
        </p:xfrm>
        <a:graphic>
          <a:graphicData uri="http://schemas.openxmlformats.org/drawingml/2006/table">
            <a:tbl>
              <a:tblPr firstRow="1" firstCol="1" bandRow="1"/>
              <a:tblGrid>
                <a:gridCol w="236377">
                  <a:extLst>
                    <a:ext uri="{9D8B030D-6E8A-4147-A177-3AD203B41FA5}">
                      <a16:colId xmlns:a16="http://schemas.microsoft.com/office/drawing/2014/main" val="369190781"/>
                    </a:ext>
                  </a:extLst>
                </a:gridCol>
                <a:gridCol w="1045719">
                  <a:extLst>
                    <a:ext uri="{9D8B030D-6E8A-4147-A177-3AD203B41FA5}">
                      <a16:colId xmlns:a16="http://schemas.microsoft.com/office/drawing/2014/main" val="2459737137"/>
                    </a:ext>
                  </a:extLst>
                </a:gridCol>
                <a:gridCol w="1831931">
                  <a:extLst>
                    <a:ext uri="{9D8B030D-6E8A-4147-A177-3AD203B41FA5}">
                      <a16:colId xmlns:a16="http://schemas.microsoft.com/office/drawing/2014/main" val="569898421"/>
                    </a:ext>
                  </a:extLst>
                </a:gridCol>
              </a:tblGrid>
              <a:tr h="164123">
                <a:tc gridSpan="2">
                  <a:txBody>
                    <a:bodyPr/>
                    <a:lstStyle/>
                    <a:p>
                      <a:pPr algn="ct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現状</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対応方針</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8729926"/>
                  </a:ext>
                </a:extLst>
              </a:tr>
              <a:tr h="781539">
                <a:tc>
                  <a:txBody>
                    <a:bodyPr/>
                    <a:lstStyle/>
                    <a:p>
                      <a:pPr algn="just"/>
                      <a:r>
                        <a:rPr lang="ja-JP" sz="1050" b="0" kern="100">
                          <a:effectLst/>
                          <a:latin typeface="ＭＳ ゴシック" panose="020B0609070205080204" pitchFamily="49" charset="-128"/>
                          <a:ea typeface="ＭＳ ゴシック" panose="020B0609070205080204" pitchFamily="49" charset="-128"/>
                          <a:cs typeface="Times New Roman" panose="02020603050405020304" pitchFamily="18" charset="0"/>
                        </a:rPr>
                        <a:t>①</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b="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バリアそのものが本質的価値を構成する要素である場合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原則、ハード改修によるバリアフリー化の対象から除外（砂利敷きについては砂利の厚み構成や砂利保護材などの対応を検討）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8579220"/>
                  </a:ext>
                </a:extLst>
              </a:tr>
              <a:tr h="625231">
                <a:tc>
                  <a:txBody>
                    <a:bodyPr/>
                    <a:lstStyle/>
                    <a:p>
                      <a:pPr algn="just"/>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バリアそのものが本質的価値を補完する要素である場合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要素の保存を原則とし、景観に配慮してハード改修によるバリアフリー化を検討（縁石の高さ調整等）</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7845590"/>
                  </a:ext>
                </a:extLst>
              </a:tr>
              <a:tr h="312616">
                <a:tc>
                  <a:txBody>
                    <a:bodyPr/>
                    <a:lstStyle/>
                    <a:p>
                      <a:pPr algn="just"/>
                      <a:r>
                        <a:rPr lang="ja-JP" sz="1050" kern="100">
                          <a:effectLst/>
                          <a:latin typeface="ＭＳ ゴシック" panose="020B0609070205080204" pitchFamily="49" charset="-128"/>
                          <a:ea typeface="ＭＳ ゴシック" panose="020B0609070205080204" pitchFamily="49" charset="-128"/>
                          <a:cs typeface="Times New Roman" panose="02020603050405020304" pitchFamily="18" charset="0"/>
                        </a:rPr>
                        <a:t>③</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上記に該当しない場合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ja-JP" sz="10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景観に配慮し、ハード改修によるバリアフリー化を検討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7085444"/>
                  </a:ext>
                </a:extLst>
              </a:tr>
            </a:tbl>
          </a:graphicData>
        </a:graphic>
      </p:graphicFrame>
      <p:sp>
        <p:nvSpPr>
          <p:cNvPr id="10"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88685" y="10368914"/>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ja-JP" alt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７</a:t>
            </a: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42" name="テキスト ボックス 10">
            <a:extLst>
              <a:ext uri="{FF2B5EF4-FFF2-40B4-BE49-F238E27FC236}">
                <a16:creationId xmlns:a16="http://schemas.microsoft.com/office/drawing/2014/main" id="{A192F1C2-1BA6-419D-A2F8-3141975A782D}"/>
              </a:ext>
            </a:extLst>
          </p:cNvPr>
          <p:cNvSpPr txBox="1"/>
          <p:nvPr/>
        </p:nvSpPr>
        <p:spPr>
          <a:xfrm>
            <a:off x="285978" y="1158416"/>
            <a:ext cx="7087820" cy="641628"/>
          </a:xfrm>
          <a:prstGeom prst="rect">
            <a:avLst/>
          </a:prstGeom>
          <a:solidFill>
            <a:schemeClr val="accent2">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ts val="1600"/>
              </a:lnSpc>
              <a:spcBef>
                <a:spcPts val="0"/>
              </a:spcBef>
              <a:spcAft>
                <a:spcPts val="0"/>
              </a:spcAft>
              <a:buClrTx/>
              <a:buSzTx/>
              <a:buFontTx/>
              <a:buNone/>
              <a:tabLst/>
              <a:defRPr/>
            </a:pPr>
            <a:r>
              <a:rPr kumimoji="0" lang="en-US" altLang="ja-JP" sz="1400" b="1" i="0" u="none" strike="noStrike" kern="1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400" b="1" i="0" u="none" strike="noStrike" kern="1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目　標</a:t>
            </a:r>
            <a:r>
              <a:rPr kumimoji="0" lang="en-US" altLang="ja-JP" sz="1400" b="1" i="0" u="none" strike="noStrike" kern="1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endPar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152400" algn="just" defTabSz="457200" rtl="0" eaLnBrk="1" fontAlgn="auto" latinLnBrk="0" hangingPunct="1">
              <a:lnSpc>
                <a:spcPts val="16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日本万国博覧会のレガシーとしての価値ある庭園意匠の保存・継承により、幅広い人々が体感できる文化の発信拠点を目指す</a:t>
            </a:r>
          </a:p>
        </p:txBody>
      </p:sp>
      <p:sp>
        <p:nvSpPr>
          <p:cNvPr id="43" name="テキスト ボックス 12">
            <a:extLst>
              <a:ext uri="{FF2B5EF4-FFF2-40B4-BE49-F238E27FC236}">
                <a16:creationId xmlns:a16="http://schemas.microsoft.com/office/drawing/2014/main" id="{4220B885-8F42-413D-B4D5-386204BCF798}"/>
              </a:ext>
            </a:extLst>
          </p:cNvPr>
          <p:cNvSpPr txBox="1"/>
          <p:nvPr/>
        </p:nvSpPr>
        <p:spPr>
          <a:xfrm>
            <a:off x="285978" y="1907083"/>
            <a:ext cx="7087820" cy="832125"/>
          </a:xfrm>
          <a:prstGeom prst="rect">
            <a:avLst/>
          </a:prstGeom>
          <a:solidFill>
            <a:schemeClr val="accent2">
              <a:lumMod val="40000"/>
              <a:lumOff val="6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ts val="1600"/>
              </a:lnSpc>
              <a:spcBef>
                <a:spcPts val="0"/>
              </a:spcBef>
              <a:spcAft>
                <a:spcPts val="0"/>
              </a:spcAft>
              <a:buClrTx/>
              <a:buSzTx/>
              <a:buFontTx/>
              <a:buNone/>
              <a:tabLst/>
              <a:defRPr/>
            </a:pPr>
            <a:r>
              <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r>
              <a:rPr kumimoji="0" lang="ja-JP" altLang="en-US"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将来像</a:t>
            </a:r>
            <a:r>
              <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a:t>
            </a:r>
          </a:p>
          <a:p>
            <a:pPr marL="0" marR="0" lvl="0" indent="152400" algn="just" defTabSz="457200" rtl="0" eaLnBrk="1" fontAlgn="auto" latinLnBrk="0" hangingPunct="1">
              <a:lnSpc>
                <a:spcPts val="16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博開催当時の雰囲気を伝える魅力的な庭園意匠が継承されており、来訪した多くの人々が庭園の美や日本の文化を快適に楽しめる場となると共に、日本庭園の景観を活かした様々な活動や催しが行われ、府民の誇る文化遺産として親しまれている。</a:t>
            </a:r>
          </a:p>
        </p:txBody>
      </p:sp>
      <p:sp>
        <p:nvSpPr>
          <p:cNvPr id="5" name="正方形/長方形 4">
            <a:extLst>
              <a:ext uri="{FF2B5EF4-FFF2-40B4-BE49-F238E27FC236}">
                <a16:creationId xmlns:a16="http://schemas.microsoft.com/office/drawing/2014/main" id="{150ED78A-60E2-492F-B336-DFCDF1CD12D2}"/>
              </a:ext>
            </a:extLst>
          </p:cNvPr>
          <p:cNvSpPr/>
          <p:nvPr/>
        </p:nvSpPr>
        <p:spPr>
          <a:xfrm>
            <a:off x="11705494" y="7473536"/>
            <a:ext cx="3114027" cy="4005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＜バリアフリー化の対応方針＞</a:t>
            </a:r>
          </a:p>
        </p:txBody>
      </p:sp>
      <p:sp>
        <p:nvSpPr>
          <p:cNvPr id="44" name="正方形/長方形 43">
            <a:extLst>
              <a:ext uri="{FF2B5EF4-FFF2-40B4-BE49-F238E27FC236}">
                <a16:creationId xmlns:a16="http://schemas.microsoft.com/office/drawing/2014/main" id="{FEE4A64A-DE44-4D0A-BBAE-74BD1532C514}"/>
              </a:ext>
            </a:extLst>
          </p:cNvPr>
          <p:cNvSpPr/>
          <p:nvPr/>
        </p:nvSpPr>
        <p:spPr>
          <a:xfrm>
            <a:off x="13280572" y="24888"/>
            <a:ext cx="1773378" cy="3533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資料４</a:t>
            </a:r>
          </a:p>
        </p:txBody>
      </p:sp>
      <p:pic>
        <p:nvPicPr>
          <p:cNvPr id="39" name="図 38" descr="森の川&#10;&#10;低い精度で自動的に生成された説明">
            <a:extLst>
              <a:ext uri="{FF2B5EF4-FFF2-40B4-BE49-F238E27FC236}">
                <a16:creationId xmlns:a16="http://schemas.microsoft.com/office/drawing/2014/main" id="{D34959D2-E2B3-4AE1-8E38-022C15229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6375" y="9025742"/>
            <a:ext cx="1762032" cy="960506"/>
          </a:xfrm>
          <a:prstGeom prst="rect">
            <a:avLst/>
          </a:prstGeom>
        </p:spPr>
      </p:pic>
      <p:sp>
        <p:nvSpPr>
          <p:cNvPr id="45" name="テキスト ボックス 1">
            <a:extLst>
              <a:ext uri="{FF2B5EF4-FFF2-40B4-BE49-F238E27FC236}">
                <a16:creationId xmlns:a16="http://schemas.microsoft.com/office/drawing/2014/main" id="{9F161F3A-575A-45E0-AB4D-57C8C1C366B0}"/>
              </a:ext>
            </a:extLst>
          </p:cNvPr>
          <p:cNvSpPr txBox="1"/>
          <p:nvPr/>
        </p:nvSpPr>
        <p:spPr>
          <a:xfrm>
            <a:off x="5024439" y="9958555"/>
            <a:ext cx="2245998" cy="35225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defTabSz="457200" rtl="0" eaLnBrk="1" fontAlgn="auto" latinLnBrk="0" hangingPunct="1">
              <a:lnSpc>
                <a:spcPts val="12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視点場からの作庭意図の認識に基づく</a:t>
            </a:r>
            <a:endParaRPr kumimoji="0" lang="en-US" altLang="ja-JP" sz="900" b="0" i="0" u="none" strike="noStrike" kern="1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a:p>
            <a:pPr marL="0" marR="0" lvl="0" indent="0" defTabSz="457200" rtl="0" eaLnBrk="1" fontAlgn="auto" latinLnBrk="0" hangingPunct="1">
              <a:lnSpc>
                <a:spcPts val="12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庭園景観を創出維持するための植栽管理</a:t>
            </a:r>
          </a:p>
        </p:txBody>
      </p:sp>
      <p:sp>
        <p:nvSpPr>
          <p:cNvPr id="8" name="テキスト ボックス 7">
            <a:extLst>
              <a:ext uri="{FF2B5EF4-FFF2-40B4-BE49-F238E27FC236}">
                <a16:creationId xmlns:a16="http://schemas.microsoft.com/office/drawing/2014/main" id="{B69122A3-273E-9C8D-6EA4-D705EB40FFA6}"/>
              </a:ext>
            </a:extLst>
          </p:cNvPr>
          <p:cNvSpPr txBox="1"/>
          <p:nvPr/>
        </p:nvSpPr>
        <p:spPr>
          <a:xfrm>
            <a:off x="244488" y="8976623"/>
            <a:ext cx="4798831" cy="515526"/>
          </a:xfrm>
          <a:prstGeom prst="rect">
            <a:avLst/>
          </a:prstGeom>
          <a:solidFill>
            <a:schemeClr val="bg1"/>
          </a:solidFill>
          <a:ln w="6350">
            <a:solidFill>
              <a:schemeClr val="tx1"/>
            </a:solidFill>
          </a:ln>
        </p:spPr>
        <p:txBody>
          <a:bodyPr wrap="square" rtlCol="0">
            <a:spAutoFit/>
          </a:bodyPr>
          <a:lstStyle/>
          <a:p>
            <a:pPr lvl="0">
              <a:lnSpc>
                <a:spcPts val="1100"/>
              </a:lnSpc>
              <a:spcBef>
                <a:spcPts val="300"/>
              </a:spcBef>
            </a:pPr>
            <a:r>
              <a:rPr lang="ja-JP" altLang="en-US" sz="1050" spc="-3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＜基本方針＞ </a:t>
            </a:r>
            <a:r>
              <a:rPr lang="ja-JP" altLang="en-US" sz="1050" spc="-30" dirty="0">
                <a:solidFill>
                  <a:srgbClr val="FF0000"/>
                </a:solidFill>
                <a:latin typeface="ＭＳ ゴシック" panose="020B0609070205080204" pitchFamily="49" charset="-128"/>
                <a:ea typeface="ＭＳ ゴシック" panose="020B0609070205080204" pitchFamily="49" charset="-128"/>
                <a:cs typeface="Times New Roman" panose="02020603050405020304" pitchFamily="18" charset="0"/>
              </a:rPr>
              <a:t>①</a:t>
            </a:r>
            <a:r>
              <a:rPr lang="ja-JP" altLang="ja-JP" sz="1050" spc="-3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視点場からの</a:t>
            </a:r>
            <a:r>
              <a:rPr lang="ja-JP" altLang="en-US" sz="1050" spc="-3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景観</a:t>
            </a:r>
            <a:r>
              <a:rPr lang="ja-JP" altLang="ja-JP" sz="1050" spc="-3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の構成の特徴を</a:t>
            </a:r>
            <a:r>
              <a:rPr lang="ja-JP" altLang="en-US" sz="1050" spc="-3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認</a:t>
            </a:r>
            <a:r>
              <a:rPr lang="ja-JP" altLang="ja-JP" sz="1050" spc="-3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識した主要景観の植栽管理</a:t>
            </a:r>
          </a:p>
          <a:p>
            <a:pPr lvl="0">
              <a:lnSpc>
                <a:spcPts val="1100"/>
              </a:lnSpc>
            </a:pPr>
            <a:r>
              <a:rPr lang="ja-JP" altLang="en-US" sz="1050" spc="-3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②</a:t>
            </a:r>
            <a:r>
              <a:rPr lang="ja-JP" altLang="ja-JP" sz="1050" spc="-3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樹木の成長等に伴う景観の変容に応じた植栽管理</a:t>
            </a:r>
          </a:p>
          <a:p>
            <a:pPr lvl="0">
              <a:lnSpc>
                <a:spcPts val="1100"/>
              </a:lnSpc>
            </a:pPr>
            <a:r>
              <a:rPr lang="ja-JP" altLang="en-US" sz="1050" spc="-3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③景観</a:t>
            </a:r>
            <a:r>
              <a:rPr lang="ja-JP" altLang="ja-JP" sz="1050" spc="-3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の移り変わりを意識したメリハリある植栽管理</a:t>
            </a:r>
          </a:p>
        </p:txBody>
      </p:sp>
      <p:sp>
        <p:nvSpPr>
          <p:cNvPr id="9" name="テキスト ボックス 8">
            <a:extLst>
              <a:ext uri="{FF2B5EF4-FFF2-40B4-BE49-F238E27FC236}">
                <a16:creationId xmlns:a16="http://schemas.microsoft.com/office/drawing/2014/main" id="{7F308FD3-B8DE-33DF-1BDE-E258541CCBF7}"/>
              </a:ext>
            </a:extLst>
          </p:cNvPr>
          <p:cNvSpPr txBox="1"/>
          <p:nvPr/>
        </p:nvSpPr>
        <p:spPr>
          <a:xfrm>
            <a:off x="244724" y="9630260"/>
            <a:ext cx="4798357" cy="656590"/>
          </a:xfrm>
          <a:prstGeom prst="rect">
            <a:avLst/>
          </a:prstGeom>
          <a:solidFill>
            <a:schemeClr val="bg1"/>
          </a:solidFill>
          <a:ln w="6350">
            <a:solidFill>
              <a:schemeClr val="tx1"/>
            </a:solidFill>
          </a:ln>
        </p:spPr>
        <p:txBody>
          <a:bodyPr wrap="square" rtlCol="0">
            <a:spAutoFit/>
          </a:bodyPr>
          <a:lstStyle/>
          <a:p>
            <a:pPr algn="just">
              <a:lnSpc>
                <a:spcPts val="1100"/>
              </a:lnSpc>
            </a:pPr>
            <a:r>
              <a:rPr lang="ja-JP" altLang="en-US"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＜手法＞</a:t>
            </a:r>
            <a:r>
              <a:rPr lang="ja-JP" altLang="ja-JP"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・景観を構成する主要</a:t>
            </a:r>
            <a:r>
              <a:rPr lang="ja-JP" altLang="en-US"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な樹木（</a:t>
            </a:r>
            <a:r>
              <a:rPr lang="en-US" altLang="ja-JP"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en-US"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altLang="ja-JP"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を基調とした管理</a:t>
            </a:r>
          </a:p>
          <a:p>
            <a:pPr algn="just">
              <a:lnSpc>
                <a:spcPts val="1100"/>
              </a:lnSpc>
            </a:pPr>
            <a:r>
              <a:rPr lang="ja-JP" altLang="ja-JP"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・景観構成要素である地割、石組、</a:t>
            </a:r>
            <a:r>
              <a:rPr lang="ja-JP" altLang="en-US"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建築</a:t>
            </a:r>
            <a:r>
              <a:rPr lang="ja-JP" altLang="ja-JP"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物、石造物、工作物等との調和</a:t>
            </a:r>
          </a:p>
          <a:p>
            <a:pPr algn="just">
              <a:lnSpc>
                <a:spcPts val="1100"/>
              </a:lnSpc>
            </a:pPr>
            <a:r>
              <a:rPr lang="ja-JP" altLang="ja-JP"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・不要枝、支障木等の剪定、除伐および倒木等への対策</a:t>
            </a:r>
          </a:p>
          <a:p>
            <a:pPr algn="just">
              <a:lnSpc>
                <a:spcPts val="1100"/>
              </a:lnSpc>
            </a:pPr>
            <a:r>
              <a:rPr lang="ja-JP" altLang="ja-JP"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ja-JP" sz="1050" kern="100" spc="-5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・主要な樹木の植栽基盤改良等による育成</a:t>
            </a:r>
          </a:p>
        </p:txBody>
      </p:sp>
      <p:sp>
        <p:nvSpPr>
          <p:cNvPr id="14" name="二等辺三角形 13">
            <a:extLst>
              <a:ext uri="{FF2B5EF4-FFF2-40B4-BE49-F238E27FC236}">
                <a16:creationId xmlns:a16="http://schemas.microsoft.com/office/drawing/2014/main" id="{D2B8C10C-CD27-CA1A-7B33-3107D9D50827}"/>
              </a:ext>
            </a:extLst>
          </p:cNvPr>
          <p:cNvSpPr/>
          <p:nvPr/>
        </p:nvSpPr>
        <p:spPr>
          <a:xfrm rot="10800000">
            <a:off x="2286000" y="9533396"/>
            <a:ext cx="844550" cy="96863"/>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70850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19032" y="-25724"/>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第８章　現状変更の取扱方針</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EA33EB93-D03D-65EA-998F-11CB2E88ADC7}"/>
              </a:ext>
            </a:extLst>
          </p:cNvPr>
          <p:cNvSpPr txBox="1"/>
          <p:nvPr/>
        </p:nvSpPr>
        <p:spPr>
          <a:xfrm>
            <a:off x="7829427" y="681038"/>
            <a:ext cx="7090497" cy="9754221"/>
          </a:xfrm>
          <a:prstGeom prst="rect">
            <a:avLst/>
          </a:prstGeom>
          <a:solidFill>
            <a:schemeClr val="accent1">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（２）現状変更届を要しない行為</a:t>
            </a:r>
            <a:endParaRPr kumimoji="0" lang="en-US" altLang="ja-JP" sz="12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万博日本庭園における日常の維持管理行為で現状変更の届出を要しない行為の例は下表の通り。</a:t>
            </a:r>
            <a:endParaRPr kumimoji="0" lang="en-US" altLang="ja-JP" sz="105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lang="ja-JP" altLang="en-US" sz="1050" kern="100" dirty="0">
                <a:solidFill>
                  <a:prstClr val="black"/>
                </a:solidFill>
                <a:latin typeface="ＭＳ ゴシック" panose="020B0609070205080204" pitchFamily="49" charset="-128"/>
                <a:ea typeface="ＭＳ ゴシック" panose="020B0609070205080204" pitchFamily="49" charset="-128"/>
                <a:cs typeface="Calibri-Bold"/>
              </a:rPr>
              <a:t>　　現状変更</a:t>
            </a:r>
            <a:r>
              <a:rPr kumimoji="0" lang="ja-JP" altLang="en-US" sz="105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届出を要しない行為かどうかの判断に迷う場合は、文化庁・大阪府教育庁文化財保護課との協議。</a:t>
            </a:r>
            <a:endParaRPr kumimoji="0" lang="en-US" altLang="ja-JP" sz="105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97703" y="1043526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-8</a:t>
            </a: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1" name="テキスト ボックス 13">
            <a:extLst>
              <a:ext uri="{FF2B5EF4-FFF2-40B4-BE49-F238E27FC236}">
                <a16:creationId xmlns:a16="http://schemas.microsoft.com/office/drawing/2014/main" id="{4E6491BC-E0FD-4B8E-A7AF-CE6618C250F4}"/>
              </a:ext>
            </a:extLst>
          </p:cNvPr>
          <p:cNvSpPr txBox="1"/>
          <p:nvPr/>
        </p:nvSpPr>
        <p:spPr>
          <a:xfrm>
            <a:off x="199426" y="634345"/>
            <a:ext cx="7422669" cy="9800914"/>
          </a:xfrm>
          <a:prstGeom prst="rect">
            <a:avLst/>
          </a:prstGeom>
          <a:solidFill>
            <a:schemeClr val="tx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８－１</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現状変更の取扱方針と留意事項</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4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（１）現状変更の取扱方針</a:t>
            </a:r>
            <a:endParaRPr lang="en-US" altLang="ja-JP" sz="14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（２）現状変更などの取扱における留意事項</a:t>
            </a: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８－２</a:t>
            </a:r>
            <a:r>
              <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a:t>
            </a:r>
            <a:r>
              <a:rPr lang="ja-JP" altLang="en-US"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現状変更行為の区分</a:t>
            </a: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（１）現状変更届を必要とする行為</a:t>
            </a:r>
            <a:endParaRPr lang="en-US" altLang="ja-JP"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a:t>
            </a:r>
            <a:r>
              <a:rPr lang="ja-JP" altLang="en-US" sz="105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a:t>
            </a:r>
            <a:r>
              <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現状変更届を必要とする行為が明確でない場合は、文化庁及び大阪府教育庁文化財保護課と協議。</a:t>
            </a:r>
            <a:endParaRPr lang="en-US" altLang="ja-JP"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・補完する要素、その他の要素についても、庭園景観への影響が大きいため、本質的価値を構成する要素に準じて、</a:t>
            </a:r>
            <a:endParaRPr lang="en-US" altLang="ja-JP"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現状変更の届出を必要とする行為と位置づける。</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200"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lang="en-US" altLang="ja-JP" b="1"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p:txBody>
      </p:sp>
      <p:sp>
        <p:nvSpPr>
          <p:cNvPr id="53" name="Rectangle 4">
            <a:extLst>
              <a:ext uri="{FF2B5EF4-FFF2-40B4-BE49-F238E27FC236}">
                <a16:creationId xmlns:a16="http://schemas.microsoft.com/office/drawing/2014/main" id="{017D79AE-FCAA-03A0-B9EC-DF0E8BFACCF1}"/>
              </a:ext>
            </a:extLst>
          </p:cNvPr>
          <p:cNvSpPr>
            <a:spLocks noChangeArrowheads="1"/>
          </p:cNvSpPr>
          <p:nvPr/>
        </p:nvSpPr>
        <p:spPr bwMode="auto">
          <a:xfrm>
            <a:off x="0" y="457200"/>
            <a:ext cx="15119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
            <a:extLst>
              <a:ext uri="{FF2B5EF4-FFF2-40B4-BE49-F238E27FC236}">
                <a16:creationId xmlns:a16="http://schemas.microsoft.com/office/drawing/2014/main" id="{7BB90E7F-86C4-1F03-BD0D-655A71162EFE}"/>
              </a:ext>
            </a:extLst>
          </p:cNvPr>
          <p:cNvSpPr txBox="1"/>
          <p:nvPr/>
        </p:nvSpPr>
        <p:spPr>
          <a:xfrm>
            <a:off x="385203" y="5617028"/>
            <a:ext cx="7051113" cy="1061084"/>
          </a:xfrm>
          <a:prstGeom prst="rect">
            <a:avLst/>
          </a:prstGeom>
          <a:noFill/>
          <a:ln w="6350">
            <a:solidFill>
              <a:prstClr val="black"/>
            </a:solidFill>
          </a:ln>
        </p:spPr>
        <p:txBody>
          <a:bodyPr rot="0" spcFirstLastPara="0" vert="horz" wrap="none" lIns="74295" tIns="8890" rIns="74295" bIns="8890" numCol="1" spcCol="0" rtlCol="0" fromWordArt="0" anchor="t" anchorCtr="0" forceAA="0" compatLnSpc="1">
            <a:prstTxWarp prst="textNoShape">
              <a:avLst/>
            </a:prstTxWarp>
            <a:noAutofit/>
          </a:bodyPr>
          <a:lstStyle/>
          <a:p>
            <a:pPr marL="133350" indent="-133350" algn="just"/>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⓵</a:t>
            </a:r>
            <a:r>
              <a:rPr lang="ja-JP" alt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現状変更が必要とされる行為を行う際には、文化庁、大阪府教育庁文化財保護課などの関係機関と協議を行う</a:t>
            </a:r>
            <a:endParaRPr lang="en-US"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9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学識経験者で構成される大阪府日本万国博覧会記念公園運営審議会緑整備部会等からの指導・助言を得る</a:t>
            </a:r>
          </a:p>
          <a:p>
            <a:pPr marL="133350" indent="-133350" algn="just"/>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②</a:t>
            </a:r>
            <a:r>
              <a:rPr lang="ja-JP" alt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現状変更行為の対象は、庭園の景観の連続性や庭園意匠の継承の観点から必要最小限とする</a:t>
            </a:r>
          </a:p>
          <a:p>
            <a:pPr marL="133350" indent="-133350" algn="just"/>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③</a:t>
            </a:r>
            <a:r>
              <a:rPr lang="ja-JP" alt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現状変更行為は、安全確保、本質的価値の構成要素の保存、庭園としての環境保全、庭園の文化財価値に即し</a:t>
            </a:r>
            <a:endParaRPr lang="en-US" alt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indent="-133350" algn="just"/>
            <a:r>
              <a:rPr lang="ja-JP" altLang="en-US" sz="900" kern="100" dirty="0">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た利活用を目的としたものとする。</a:t>
            </a:r>
          </a:p>
          <a:p>
            <a:pPr algn="just"/>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④</a:t>
            </a:r>
            <a:r>
              <a:rPr lang="ja-JP" alt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施設整備を行う場合は、庭園の風致景観に十分配慮した規模・形態・色彩・素材とする。</a:t>
            </a:r>
          </a:p>
          <a:p>
            <a:pPr algn="just"/>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⑤</a:t>
            </a:r>
            <a:r>
              <a:rPr lang="ja-JP" altLang="en-US"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現状変更行為の実施前後の状況及び経過を記録する</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a:t>
            </a:r>
          </a:p>
        </p:txBody>
      </p:sp>
      <p:graphicFrame>
        <p:nvGraphicFramePr>
          <p:cNvPr id="16" name="表 15">
            <a:extLst>
              <a:ext uri="{FF2B5EF4-FFF2-40B4-BE49-F238E27FC236}">
                <a16:creationId xmlns:a16="http://schemas.microsoft.com/office/drawing/2014/main" id="{DF844ACE-18C4-1618-0E41-976A2ABD3226}"/>
              </a:ext>
            </a:extLst>
          </p:cNvPr>
          <p:cNvGraphicFramePr>
            <a:graphicFrameLocks noGrp="1"/>
          </p:cNvGraphicFramePr>
          <p:nvPr>
            <p:extLst>
              <p:ext uri="{D42A27DB-BD31-4B8C-83A1-F6EECF244321}">
                <p14:modId xmlns:p14="http://schemas.microsoft.com/office/powerpoint/2010/main" val="458140190"/>
              </p:ext>
            </p:extLst>
          </p:nvPr>
        </p:nvGraphicFramePr>
        <p:xfrm>
          <a:off x="8266762" y="1673721"/>
          <a:ext cx="6230940" cy="7563112"/>
        </p:xfrm>
        <a:graphic>
          <a:graphicData uri="http://schemas.openxmlformats.org/drawingml/2006/table">
            <a:tbl>
              <a:tblPr firstRow="1" firstCol="1" bandRow="1"/>
              <a:tblGrid>
                <a:gridCol w="989304">
                  <a:extLst>
                    <a:ext uri="{9D8B030D-6E8A-4147-A177-3AD203B41FA5}">
                      <a16:colId xmlns:a16="http://schemas.microsoft.com/office/drawing/2014/main" val="1393457494"/>
                    </a:ext>
                  </a:extLst>
                </a:gridCol>
                <a:gridCol w="5241636">
                  <a:extLst>
                    <a:ext uri="{9D8B030D-6E8A-4147-A177-3AD203B41FA5}">
                      <a16:colId xmlns:a16="http://schemas.microsoft.com/office/drawing/2014/main" val="1373534600"/>
                    </a:ext>
                  </a:extLst>
                </a:gridCol>
              </a:tblGrid>
              <a:tr h="286012">
                <a:tc>
                  <a:txBody>
                    <a:bodyPr/>
                    <a:lstStyle/>
                    <a:p>
                      <a:pPr algn="ct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区分</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現状変更届を要しない行為（</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維持管理行為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の例</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2348460"/>
                  </a:ext>
                </a:extLst>
              </a:tr>
              <a:tr h="282054">
                <a:tc>
                  <a:txBody>
                    <a:bodyPr/>
                    <a:lstStyle/>
                    <a:p>
                      <a:pPr algn="just"/>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地形・地割</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0020" indent="-16002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・清掃等の日常管理</a:t>
                      </a:r>
                    </a:p>
                    <a:p>
                      <a:pPr marL="160020" indent="-16002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・表土流出に伴う軽微な補修</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08270"/>
                  </a:ext>
                </a:extLst>
              </a:tr>
              <a:tr h="564107">
                <a:tc>
                  <a:txBody>
                    <a:bodyPr/>
                    <a:lstStyle/>
                    <a:p>
                      <a:pPr algn="just"/>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水景</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・池、滝。泉及び流れに堆積した落葉や塵芥類等・土砂の処理</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・水循環設備保守のために設置した落葉・塵芥等の吸い込み防止柵等の更新</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・老朽、欠落した護岸材による漏水、逸水を防止するために伴う応急措置</a:t>
                      </a:r>
                    </a:p>
                    <a:p>
                      <a:pPr marL="26670" indent="-2667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・流れ、枯山水、洲浜等の同質材料による小規模な補修</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2016201"/>
                  </a:ext>
                </a:extLst>
              </a:tr>
              <a:tr h="423080">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石・石組</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・石・石組の日常管理</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・砂利などの軽微な追加</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・飛石などの軽微な不陸調整</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931276"/>
                  </a:ext>
                </a:extLst>
              </a:tr>
              <a:tr h="266700">
                <a:tc>
                  <a:txBody>
                    <a:bodyPr/>
                    <a:lstStyle/>
                    <a:p>
                      <a:pPr algn="just"/>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点景物</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・清掃等の日常管理</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067725"/>
                  </a:ext>
                </a:extLst>
              </a:tr>
              <a:tr h="1410268">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園路</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・清掃などの日常管理</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・園路又は広場などにおける水たまりなどの補修及び不陸整正</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・地形の改変を伴わない表土流失を一時的に抑えるための応急的補修</a:t>
                      </a:r>
                    </a:p>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・階段、園路等に二次的に堆積した土砂の除去</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・園路や階段・橋・デッキの構造や素材、デザインの変更を伴わない現状復旧のための打ち替え補修</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・園路に付帯する縁石や側溝・集水桝等の排水施設のうち、構造変更を伴わない現状復旧のための補修</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・大規模な園路や地表面の整備修復事業が実施されるまでの間の現状を悪化させないための応急措置</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3613651"/>
                  </a:ext>
                </a:extLst>
              </a:tr>
              <a:tr h="1128214">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建物</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・清掃等の日常管理</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・管理運営施設となる建築物の定期的な補修</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・茶室内の建具・畳・襖・壁・クロス材・床・保護材等の張替及び修繕</a:t>
                      </a:r>
                    </a:p>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・園芸展示場や休憩所等建築物の同質材料における補修</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・利活用のために当該施設に期待される質や機能を維持するために行う修繕</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・建築物及び構造物の落書き処理、かき傷等の小規模補修</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・建築物壁面や屋根面における同質材料による塗装又は屋根材の修繕等</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・事務所、トイレ、倉庫等の建築物の内装及び屋内諸設備の補修及び修繕</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1297256"/>
                  </a:ext>
                </a:extLst>
              </a:tr>
              <a:tr h="987187">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工作物</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・管理運営上必要な囲い柵・外柵・ロープ柵・仕切り柵・竹垣・板塀等で同質材料かつ同規模の更新</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・管理運営上必要な案内板・制札板・誘導標識・解説板等の表示面の更新ならびに同質材料かつ同規模の更新</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・利用者の便益施設であるベンチ・縁台・水飲み等の小規模工作物の維持補修ならびに同質材料かつ同規模の更新</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・植物の管理運営上必要な頬杖、控木、支柱等小規模工作物の維持補修</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8801741"/>
                  </a:ext>
                </a:extLst>
              </a:tr>
              <a:tr h="1116528">
                <a:tc>
                  <a:txBody>
                    <a:bodyPr/>
                    <a:lstStyle/>
                    <a:p>
                      <a:pPr algn="just"/>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植栽</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60020" indent="-16002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・清掃等の植物管理</a:t>
                      </a:r>
                    </a:p>
                    <a:p>
                      <a:pPr marL="160020" indent="-16002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・植物管理の際に地形の変更を伴わないもの</a:t>
                      </a:r>
                    </a:p>
                    <a:p>
                      <a:pPr marL="160020" indent="-16002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・草本類の管理（芝刈、草刈、ササ刈、除草、草本の植替え・補植、株分け）</a:t>
                      </a:r>
                    </a:p>
                    <a:p>
                      <a:pPr marL="26670" indent="-2667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・整枝・剪定、刈込などの樹木の手入れ</a:t>
                      </a:r>
                    </a:p>
                    <a:p>
                      <a:pPr marL="26670" indent="-2667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・安全管理のために行う支障木・枯損木等の伐採、枯枝撤去</a:t>
                      </a:r>
                    </a:p>
                    <a:p>
                      <a:pPr marL="26670" indent="-2667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・石積などの構造物に影響を及ぼす実生木や支障木除去</a:t>
                      </a:r>
                    </a:p>
                    <a:p>
                      <a:pPr marL="26670" indent="-2667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・庭園景観及び景観木や景観林の支障となる樹木の除去</a:t>
                      </a:r>
                    </a:p>
                    <a:p>
                      <a:pPr marL="133350" indent="-133350"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・密植樹林の改善のための間伐</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1735553"/>
                  </a:ext>
                </a:extLst>
              </a:tr>
              <a:tr h="564107">
                <a:tc>
                  <a:txBody>
                    <a:bodyPr/>
                    <a:lstStyle/>
                    <a:p>
                      <a:pPr algn="just"/>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仮設</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33350" indent="-133350" algn="just">
                        <a:lnSpc>
                          <a:spcPts val="1200"/>
                        </a:lnSpc>
                      </a:pPr>
                      <a:r>
                        <a:rPr lang="ja-JP" sz="1000" kern="100" dirty="0">
                          <a:effectLst/>
                          <a:latin typeface="游明朝" panose="02020400000000000000" pitchFamily="18" charset="-128"/>
                          <a:ea typeface="BIZ UDP明朝 Medium" panose="02020500000000000000" pitchFamily="18" charset="-128"/>
                          <a:cs typeface="Times New Roman" panose="02020603050405020304" pitchFamily="18" charset="0"/>
                        </a:rPr>
                        <a:t>・</a:t>
                      </a: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使用後、撤去の際に土地の形状に変更が生じないもの仮設物の設置</a:t>
                      </a:r>
                    </a:p>
                    <a:p>
                      <a:pPr marL="133350" indent="-133350"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・形状や色彩が庭園の雰囲気に悪影響を及ぼさない仮設物の設置</a:t>
                      </a:r>
                    </a:p>
                    <a:p>
                      <a:pPr marL="133350" indent="-133350" algn="just">
                        <a:lnSpc>
                          <a:spcPts val="1200"/>
                        </a:lnSpc>
                      </a:pPr>
                      <a:r>
                        <a:rPr lang="ja-JP" sz="105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・正月飾りや仮設的な照明器具・機器などのほか、催事期間内に設置される装飾のための小工作物等の設置</a:t>
                      </a:r>
                    </a:p>
                  </a:txBody>
                  <a:tcPr marL="63462" marR="634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8492141"/>
                  </a:ext>
                </a:extLst>
              </a:tr>
            </a:tbl>
          </a:graphicData>
        </a:graphic>
      </p:graphicFrame>
      <p:graphicFrame>
        <p:nvGraphicFramePr>
          <p:cNvPr id="18" name="表 17">
            <a:extLst>
              <a:ext uri="{FF2B5EF4-FFF2-40B4-BE49-F238E27FC236}">
                <a16:creationId xmlns:a16="http://schemas.microsoft.com/office/drawing/2014/main" id="{0BC20D39-E452-6ED9-1558-FF7C25EA1829}"/>
              </a:ext>
            </a:extLst>
          </p:cNvPr>
          <p:cNvGraphicFramePr>
            <a:graphicFrameLocks noGrp="1"/>
          </p:cNvGraphicFramePr>
          <p:nvPr>
            <p:extLst>
              <p:ext uri="{D42A27DB-BD31-4B8C-83A1-F6EECF244321}">
                <p14:modId xmlns:p14="http://schemas.microsoft.com/office/powerpoint/2010/main" val="1232724751"/>
              </p:ext>
            </p:extLst>
          </p:nvPr>
        </p:nvGraphicFramePr>
        <p:xfrm>
          <a:off x="458101" y="7940993"/>
          <a:ext cx="6858483" cy="2293620"/>
        </p:xfrm>
        <a:graphic>
          <a:graphicData uri="http://schemas.openxmlformats.org/drawingml/2006/table">
            <a:tbl>
              <a:tblPr firstRow="1" firstCol="1" bandRow="1"/>
              <a:tblGrid>
                <a:gridCol w="1162657">
                  <a:extLst>
                    <a:ext uri="{9D8B030D-6E8A-4147-A177-3AD203B41FA5}">
                      <a16:colId xmlns:a16="http://schemas.microsoft.com/office/drawing/2014/main" val="2937621655"/>
                    </a:ext>
                  </a:extLst>
                </a:gridCol>
                <a:gridCol w="5695826">
                  <a:extLst>
                    <a:ext uri="{9D8B030D-6E8A-4147-A177-3AD203B41FA5}">
                      <a16:colId xmlns:a16="http://schemas.microsoft.com/office/drawing/2014/main" val="1837095569"/>
                    </a:ext>
                  </a:extLst>
                </a:gridCol>
              </a:tblGrid>
              <a:tr h="0">
                <a:tc>
                  <a:txBody>
                    <a:bodyPr/>
                    <a:lstStyle/>
                    <a:p>
                      <a:pPr algn="ct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区分</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届出を要する主な行為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の例</a:t>
                      </a:r>
                      <a:endParaRPr lang="en-US" alt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840615"/>
                  </a:ext>
                </a:extLst>
              </a:tr>
              <a:tr h="0">
                <a:tc>
                  <a:txBody>
                    <a:bodyPr/>
                    <a:lstStyle/>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地形・地割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土地の掘削を伴う地形の改変行為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大規模な地割の変更を伴う行為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933661"/>
                  </a:ext>
                </a:extLst>
              </a:tr>
              <a:tr h="0">
                <a:tc>
                  <a:txBody>
                    <a:bodyPr/>
                    <a:lstStyle/>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水景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6670" indent="-26670"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泉・滝・渓流の石組、池の護岸石組の積み直しを伴う行為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通常の管理行為を超えた大</a:t>
                      </a:r>
                      <a:endParaRPr lang="en-US" alt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marL="26670" indent="-26670"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模な洲浜の砂利の追加・交換</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心字池の中島の形態の改変を伴う行為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鯉池・蓮池・菖蒲田の大規模な意匠の変更を伴う行為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・大規模な漏水対策のための行為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073719"/>
                  </a:ext>
                </a:extLst>
              </a:tr>
              <a:tr h="0">
                <a:tc>
                  <a:txBody>
                    <a:bodyPr/>
                    <a:lstStyle/>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石・石組</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石組・景石の大規模な据え直し行為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斜面花壇</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端積の意匠の変更を伴う行為</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22920"/>
                  </a:ext>
                </a:extLst>
              </a:tr>
              <a:tr h="0">
                <a:tc>
                  <a:txBody>
                    <a:bodyPr/>
                    <a:lstStyle/>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点景物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雪見灯篭の修理</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雪見灯篭の据え直し・新規設置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3004212"/>
                  </a:ext>
                </a:extLst>
              </a:tr>
              <a:tr h="0">
                <a:tc>
                  <a:txBody>
                    <a:bodyPr/>
                    <a:lstStyle/>
                    <a:p>
                      <a:pPr algn="just">
                        <a:lnSpc>
                          <a:spcPts val="1200"/>
                        </a:lnSpc>
                      </a:pPr>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園路の新設</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砂利敷き舗装園路の改変行為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広幅員園路の幅員の改変行為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飛石・八つ橋・石橋の架け替え</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蓮池橋・階段の架け替え</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3075982"/>
                  </a:ext>
                </a:extLst>
              </a:tr>
              <a:tr h="0">
                <a:tc>
                  <a:txBody>
                    <a:bodyPr/>
                    <a:lstStyle/>
                    <a:p>
                      <a:pPr algn="just">
                        <a:lnSpc>
                          <a:spcPts val="1200"/>
                        </a:lnSpc>
                      </a:pPr>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建築物の耐震補強行為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建築物の壁面、屋根等の意匠の改変行為</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endParaRPr lang="en-US" alt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建築物の除却（建築後</a:t>
                      </a:r>
                      <a:r>
                        <a:rPr 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50</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年を経過していないものに限る）</a:t>
                      </a:r>
                      <a:endParaRPr lang="en-US" alt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修理のための足場の設置</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保存に必要とされる</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試験</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材料の採取</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9347337"/>
                  </a:ext>
                </a:extLst>
              </a:tr>
              <a:tr h="0">
                <a:tc>
                  <a:txBody>
                    <a:bodyPr/>
                    <a:lstStyle/>
                    <a:p>
                      <a:pPr algn="just">
                        <a:lnSpc>
                          <a:spcPts val="1200"/>
                        </a:lnSpc>
                      </a:pPr>
                      <a:r>
                        <a:rPr lang="ja-JP" sz="1050" kern="10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工作物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標識・解説板等の新設</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人止め柵・杭、手摺等の新設</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休憩所、ベンチ等の新設</a:t>
                      </a:r>
                      <a:endParaRPr lang="en-US" alt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endParaRPr>
                    </a:p>
                    <a:p>
                      <a:pPr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照明灯の新設</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その他施設の新設・撤去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0832401"/>
                  </a:ext>
                </a:extLst>
              </a:tr>
              <a:tr h="0">
                <a:tc>
                  <a:txBody>
                    <a:bodyPr/>
                    <a:lstStyle/>
                    <a:p>
                      <a:pPr algn="just">
                        <a:lnSpc>
                          <a:spcPts val="1200"/>
                        </a:lnSpc>
                      </a:pP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植栽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200"/>
                        </a:lnSpc>
                      </a:pP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銘木</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に指定</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された樹木の伐採・伐根・移植</a:t>
                      </a:r>
                      <a:r>
                        <a:rPr lang="ja-JP" altLang="en-US"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a:t>
                      </a:r>
                      <a:r>
                        <a:rPr lang="ja-JP" sz="1050" kern="100" dirty="0">
                          <a:solidFill>
                            <a:schemeClr val="tx1"/>
                          </a:solidFill>
                          <a:effectLst/>
                          <a:latin typeface="ＭＳ ゴシック" panose="020B0609070205080204" pitchFamily="49" charset="-128"/>
                          <a:ea typeface="ＭＳ ゴシック" panose="020B0609070205080204" pitchFamily="49" charset="-128"/>
                          <a:cs typeface="Times New Roman" panose="02020603050405020304" pitchFamily="18" charset="0"/>
                        </a:rPr>
                        <a:t>新たな銘木の植栽</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201957"/>
                  </a:ext>
                </a:extLst>
              </a:tr>
            </a:tbl>
          </a:graphicData>
        </a:graphic>
      </p:graphicFrame>
      <p:pic>
        <p:nvPicPr>
          <p:cNvPr id="4" name="図 3">
            <a:extLst>
              <a:ext uri="{FF2B5EF4-FFF2-40B4-BE49-F238E27FC236}">
                <a16:creationId xmlns:a16="http://schemas.microsoft.com/office/drawing/2014/main" id="{1586B79B-C614-4FC8-836E-22D0F077C74F}"/>
              </a:ext>
            </a:extLst>
          </p:cNvPr>
          <p:cNvPicPr>
            <a:picLocks noChangeAspect="1"/>
          </p:cNvPicPr>
          <p:nvPr/>
        </p:nvPicPr>
        <p:blipFill>
          <a:blip r:embed="rId2"/>
          <a:stretch>
            <a:fillRect/>
          </a:stretch>
        </p:blipFill>
        <p:spPr>
          <a:xfrm>
            <a:off x="313807" y="1290069"/>
            <a:ext cx="7193903" cy="4011516"/>
          </a:xfrm>
          <a:prstGeom prst="rect">
            <a:avLst/>
          </a:prstGeom>
        </p:spPr>
      </p:pic>
      <p:sp>
        <p:nvSpPr>
          <p:cNvPr id="12" name="正方形/長方形 11">
            <a:extLst>
              <a:ext uri="{FF2B5EF4-FFF2-40B4-BE49-F238E27FC236}">
                <a16:creationId xmlns:a16="http://schemas.microsoft.com/office/drawing/2014/main" id="{44F8F60D-7B25-4D3A-88BF-FB5A373B6AF0}"/>
              </a:ext>
            </a:extLst>
          </p:cNvPr>
          <p:cNvSpPr/>
          <p:nvPr/>
        </p:nvSpPr>
        <p:spPr>
          <a:xfrm>
            <a:off x="13280572" y="24888"/>
            <a:ext cx="1773378" cy="3533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資料４</a:t>
            </a:r>
          </a:p>
        </p:txBody>
      </p:sp>
    </p:spTree>
    <p:extLst>
      <p:ext uri="{BB962C8B-B14F-4D97-AF65-F5344CB8AC3E}">
        <p14:creationId xmlns:p14="http://schemas.microsoft.com/office/powerpoint/2010/main" val="3464319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3">
            <a:extLst>
              <a:ext uri="{FF2B5EF4-FFF2-40B4-BE49-F238E27FC236}">
                <a16:creationId xmlns:a16="http://schemas.microsoft.com/office/drawing/2014/main" id="{C05FC86F-6702-FC78-70CA-980C81322CD2}"/>
              </a:ext>
            </a:extLst>
          </p:cNvPr>
          <p:cNvSpPr txBox="1"/>
          <p:nvPr/>
        </p:nvSpPr>
        <p:spPr>
          <a:xfrm>
            <a:off x="-19032" y="-25724"/>
            <a:ext cx="15119350" cy="438236"/>
          </a:xfrm>
          <a:prstGeom prst="rect">
            <a:avLst/>
          </a:prstGeom>
          <a:solidFill>
            <a:schemeClr val="accent1"/>
          </a:solidFill>
          <a:ln w="6350">
            <a:solidFill>
              <a:schemeClr val="accent1">
                <a:lumMod val="75000"/>
              </a:schemeClr>
            </a:solidFill>
            <a:prstDash val="lgDash"/>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HG荳ｸ・ｺ・橸ｽｼ・ｯ・ｸM-PRO"/>
              </a:rPr>
              <a:t>第９章　今後の事業推進の方向性</a:t>
            </a:r>
            <a:endParaRPr kumimoji="0" lang="ja-JP" altLang="ja-JP" sz="1800" b="1" i="0" u="none" strike="noStrike" kern="1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6" name="テキスト ボックス 13">
            <a:extLst>
              <a:ext uri="{FF2B5EF4-FFF2-40B4-BE49-F238E27FC236}">
                <a16:creationId xmlns:a16="http://schemas.microsoft.com/office/drawing/2014/main" id="{EA33EB93-D03D-65EA-998F-11CB2E88ADC7}"/>
              </a:ext>
            </a:extLst>
          </p:cNvPr>
          <p:cNvSpPr txBox="1"/>
          <p:nvPr/>
        </p:nvSpPr>
        <p:spPr>
          <a:xfrm>
            <a:off x="7853019" y="482839"/>
            <a:ext cx="7090497" cy="9999463"/>
          </a:xfrm>
          <a:prstGeom prst="rect">
            <a:avLst/>
          </a:prstGeom>
          <a:solidFill>
            <a:schemeClr val="accent1">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050" b="1" i="0" u="none" strike="noStrike" kern="1200" cap="none" spc="0" normalizeH="0" baseline="0" noProof="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a:t>
            </a: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00" cap="none" spc="0" normalizeH="0" baseline="0" noProof="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ja-JP" altLang="ja-JP" sz="120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0" name="テキスト ボックス 2">
            <a:extLst>
              <a:ext uri="{FF2B5EF4-FFF2-40B4-BE49-F238E27FC236}">
                <a16:creationId xmlns:a16="http://schemas.microsoft.com/office/drawing/2014/main" id="{1F1472F3-04DF-7D5F-81A9-E6E0C2F1BA1F}"/>
              </a:ext>
            </a:extLst>
          </p:cNvPr>
          <p:cNvSpPr txBox="1">
            <a:spLocks noChangeArrowheads="1"/>
          </p:cNvSpPr>
          <p:nvPr/>
        </p:nvSpPr>
        <p:spPr bwMode="auto">
          <a:xfrm>
            <a:off x="14497703" y="10435263"/>
            <a:ext cx="602615" cy="276999"/>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a:t>
            </a:r>
            <a:r>
              <a:rPr kumimoji="0" lang="en-US" altLang="ja-JP" sz="1200" b="1" i="0" u="none" strike="noStrike" kern="100" cap="none" spc="0" normalizeH="0" baseline="0" noProof="0" dirty="0">
                <a:ln>
                  <a:noFill/>
                </a:ln>
                <a:solidFill>
                  <a:prstClr val="black"/>
                </a:solidFill>
                <a:effectLst/>
                <a:uLnTx/>
                <a:uFillTx/>
                <a:latin typeface="HG丸ｺﾞｼｯｸM-PRO" panose="020F0600000000000000" pitchFamily="50" charset="-128"/>
                <a:ea typeface="游明朝" panose="02020400000000000000" pitchFamily="18" charset="-128"/>
                <a:cs typeface="Times New Roman" panose="02020603050405020304" pitchFamily="18" charset="0"/>
              </a:rPr>
              <a:t>9-</a:t>
            </a:r>
            <a:endParaRPr kumimoji="0" lang="ja-JP" altLang="en-US" sz="105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1" name="テキスト ボックス 13">
            <a:extLst>
              <a:ext uri="{FF2B5EF4-FFF2-40B4-BE49-F238E27FC236}">
                <a16:creationId xmlns:a16="http://schemas.microsoft.com/office/drawing/2014/main" id="{4E6491BC-E0FD-4B8E-A7AF-CE6618C250F4}"/>
              </a:ext>
            </a:extLst>
          </p:cNvPr>
          <p:cNvSpPr txBox="1"/>
          <p:nvPr/>
        </p:nvSpPr>
        <p:spPr>
          <a:xfrm>
            <a:off x="187084" y="528857"/>
            <a:ext cx="7422669" cy="9986441"/>
          </a:xfrm>
          <a:prstGeom prst="rect">
            <a:avLst/>
          </a:prstGeom>
          <a:solidFill>
            <a:schemeClr val="tx2">
              <a:lumMod val="20000"/>
              <a:lumOff val="80000"/>
            </a:schemeClr>
          </a:solidFill>
          <a:ln w="12700">
            <a:solidFill>
              <a:schemeClr val="tx1"/>
            </a:solidFill>
            <a:prstDash val="solid"/>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９－１</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万博日本庭園の保存・活用に向けた体制</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・大阪府と万博公園の指定管理者、</a:t>
            </a:r>
            <a:r>
              <a:rPr kumimoji="0" lang="ja-JP" altLang="en-US" sz="105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万博日本庭園の植栽管理受託者</a:t>
            </a:r>
            <a:r>
              <a:rPr kumimoji="0" lang="ja-JP" altLang="en-US"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が連携して維持管理、活用・整備を進める。</a:t>
            </a:r>
            <a:endParaRPr kumimoji="0" lang="en-US" altLang="ja-JP"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ja-JP" altLang="en-US" sz="1050" dirty="0">
                <a:solidFill>
                  <a:srgbClr val="000000"/>
                </a:solidFill>
                <a:latin typeface="ＭＳ ゴシック" panose="020B0609070205080204" pitchFamily="49" charset="-128"/>
                <a:ea typeface="ＭＳ ゴシック" panose="020B0609070205080204" pitchFamily="49" charset="-128"/>
                <a:cs typeface="Courier New" panose="02070309020205020404" pitchFamily="49" charset="0"/>
              </a:rPr>
              <a:t>　・</a:t>
            </a:r>
            <a:r>
              <a:rPr kumimoji="0" lang="ja-JP" altLang="en-US"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関係者すべてが万博日本庭園の保存・継承についての理解が浸透するよう体制整備を進める</a:t>
            </a:r>
            <a:endParaRPr kumimoji="0" lang="en-US" altLang="ja-JP"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９－２</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事業計画</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a:t>
            </a:r>
            <a:r>
              <a:rPr kumimoji="0" lang="ja-JP" altLang="en-US"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万博日本庭園の保存・管理、活用、整備については、個別の課題に対応して</a:t>
            </a:r>
            <a:r>
              <a:rPr kumimoji="0" lang="ja-JP" altLang="en-US" sz="1050" i="0" u="none" strike="noStrike" kern="1200" cap="none" spc="0" normalizeH="0" baseline="0" noProof="0" dirty="0">
                <a:ln>
                  <a:noFill/>
                </a:ln>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右表の事業</a:t>
            </a:r>
            <a:r>
              <a:rPr kumimoji="0" lang="ja-JP" altLang="en-US"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を計画する。</a:t>
            </a:r>
            <a:endParaRPr kumimoji="0" lang="en-US" altLang="ja-JP" sz="105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９－３</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経過観察</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・本計画の推進と実現に向けて、事業計画の実施及び達成状況の把握のための経過観察を定期的に行う。</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・恒常的・定期的な経過観察としては、大阪府日本万国博覧会記念公園運営審議会緑整備部会の開催時に、</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有識者への報告を行い、事業の検証を行う。</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・突発的な自然災害等の発生により事業の継続的な実施が見込めない場合には、緑整備部会に諮りつつ、</a:t>
            </a:r>
            <a:endPar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rPr>
              <a:t>　　　計画を見直す</a:t>
            </a:r>
          </a:p>
          <a:p>
            <a:pPr marL="133350" marR="0" lvl="0" indent="-133350" algn="just"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Calibri-Bold"/>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９－４</a:t>
            </a:r>
            <a:r>
              <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a:t>
            </a: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調査研究</a:t>
            </a:r>
            <a:endParaRPr kumimoji="0" lang="en-US" altLang="ja-JP"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　</a:t>
            </a:r>
            <a:r>
              <a:rPr kumimoji="0" lang="ja-JP" altLang="en-US"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rPr>
              <a:t>万博日本庭園の保存管理、活用のため、継続的に調査研究を進める。</a:t>
            </a:r>
            <a:endParaRPr kumimoji="0" lang="en-US" altLang="ja-JP" sz="12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altLang="en-US" sz="1050" b="1" kern="100" dirty="0">
                <a:solidFill>
                  <a:prstClr val="black"/>
                </a:solidFill>
                <a:latin typeface="ＭＳ ゴシック" panose="020B0609070205080204" pitchFamily="49" charset="-128"/>
                <a:ea typeface="ＭＳ ゴシック" panose="020B0609070205080204" pitchFamily="49" charset="-128"/>
                <a:cs typeface="Times New Roman" panose="02020603050405020304" pitchFamily="18" charset="0"/>
              </a:rPr>
              <a:t>①</a:t>
            </a:r>
            <a:r>
              <a:rPr kumimoji="0" lang="ja-JP" altLang="ja-JP" sz="105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保存・管理のために必要とされる調査・研究</a:t>
            </a:r>
          </a:p>
          <a:p>
            <a:pPr marL="180340" marR="0" lvl="0" indent="-89535"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・継続的な資料や図面、写真等の収集についての専門家への意見聴取やヒアリングの実施</a:t>
            </a:r>
          </a:p>
          <a:p>
            <a:pPr marL="180340" marR="0" lvl="0" indent="-89535"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・良好な植栽管理を実現するための継続的な景観モニタリング調査</a:t>
            </a:r>
          </a:p>
          <a:p>
            <a:pPr marL="89535"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・万国博覧会催時の日本庭園景観の主体となる銘木の植栽箇所等の特定に対する調査</a:t>
            </a:r>
          </a:p>
          <a:p>
            <a:pPr marL="0" marR="0" lvl="0" indent="89535"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・豊かな水景を維持するためのシステム等の老朽化に対する技術的な調査</a:t>
            </a:r>
          </a:p>
          <a:p>
            <a:pPr marL="0" marR="0" lvl="0" indent="89535"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・確実な保存の措置を進めるための現況図面類の整備</a:t>
            </a:r>
          </a:p>
          <a:p>
            <a:pPr marL="0" marR="0" lvl="0" indent="89535"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・名勝指定を視野に各施設の設置時期や工事内容、改修履歴などの継続的な記録の実施</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endPar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050" b="1"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②活用のために必要とされる調査・研究</a:t>
            </a:r>
          </a:p>
          <a:p>
            <a:pPr marL="133350" marR="0" lvl="0" indent="-13335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・外国人や庭園利用者からみた万博日本庭園の評価や意見聴取</a:t>
            </a: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などの各種調査</a:t>
            </a:r>
            <a:endPar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　　</a:t>
            </a:r>
            <a:r>
              <a:rPr kumimoji="0" lang="ja-JP" altLang="ja-JP" sz="1050" b="0" i="0" u="none" strike="noStrike" kern="1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Times New Roman" panose="02020603050405020304" pitchFamily="18" charset="0"/>
              </a:rPr>
              <a:t>・庭園利用のバリアフリー化に向けた名勝庭園を対象とした事例研究</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800" b="1"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Courier New" panose="02070309020205020404" pitchFamily="49" charset="0"/>
            </a:endParaRPr>
          </a:p>
        </p:txBody>
      </p:sp>
      <p:sp>
        <p:nvSpPr>
          <p:cNvPr id="53" name="Rectangle 4">
            <a:extLst>
              <a:ext uri="{FF2B5EF4-FFF2-40B4-BE49-F238E27FC236}">
                <a16:creationId xmlns:a16="http://schemas.microsoft.com/office/drawing/2014/main" id="{017D79AE-FCAA-03A0-B9EC-DF0E8BFACCF1}"/>
              </a:ext>
            </a:extLst>
          </p:cNvPr>
          <p:cNvSpPr>
            <a:spLocks noChangeArrowheads="1"/>
          </p:cNvSpPr>
          <p:nvPr/>
        </p:nvSpPr>
        <p:spPr bwMode="auto">
          <a:xfrm>
            <a:off x="0" y="457200"/>
            <a:ext cx="151193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1">
            <a:extLst>
              <a:ext uri="{FF2B5EF4-FFF2-40B4-BE49-F238E27FC236}">
                <a16:creationId xmlns:a16="http://schemas.microsoft.com/office/drawing/2014/main" id="{4CB35579-283D-5233-E0B4-7F77966C7015}"/>
              </a:ext>
            </a:extLst>
          </p:cNvPr>
          <p:cNvSpPr txBox="1"/>
          <p:nvPr/>
        </p:nvSpPr>
        <p:spPr>
          <a:xfrm>
            <a:off x="2333770" y="5038463"/>
            <a:ext cx="2700020" cy="214630"/>
          </a:xfrm>
          <a:prstGeom prst="rect">
            <a:avLst/>
          </a:prstGeom>
          <a:noFill/>
          <a:ln w="6350">
            <a:noFill/>
          </a:ln>
        </p:spPr>
        <p:txBody>
          <a:bodyPr rot="0" spcFirstLastPara="0" vert="horz" wrap="square" lIns="74295" tIns="8890" rIns="74295" bIns="8890" numCol="1" spcCol="0" rtlCol="0" fromWordArt="0" anchor="t" anchorCtr="0" forceAA="0" compatLnSpc="1">
            <a:prstTxWarp prst="textNoShape">
              <a:avLst/>
            </a:prstTxWarp>
            <a:noAutofit/>
          </a:bodyPr>
          <a:lstStyle/>
          <a:p>
            <a:pPr algn="ctr"/>
            <a:r>
              <a:rPr lang="ja-JP" sz="1000" kern="100" dirty="0">
                <a:effectLst/>
                <a:latin typeface="游明朝" panose="02020400000000000000" pitchFamily="18" charset="-128"/>
                <a:ea typeface="BIZ UDPゴシック" panose="020B0400000000000000" pitchFamily="50" charset="-128"/>
                <a:cs typeface="Times New Roman" panose="02020603050405020304" pitchFamily="18" charset="0"/>
              </a:rPr>
              <a:t>万博日本庭園の保存・活用の推進体制</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8CC4C9C4-8456-4BCB-A1E4-BEFFFC4E4DAC}"/>
              </a:ext>
            </a:extLst>
          </p:cNvPr>
          <p:cNvSpPr/>
          <p:nvPr/>
        </p:nvSpPr>
        <p:spPr>
          <a:xfrm>
            <a:off x="7331136" y="544970"/>
            <a:ext cx="3114027" cy="4005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400" dirty="0"/>
              <a:t>【</a:t>
            </a:r>
            <a:r>
              <a:rPr kumimoji="1" lang="ja-JP" altLang="en-US" sz="1400" dirty="0"/>
              <a:t>事業計画</a:t>
            </a:r>
            <a:r>
              <a:rPr kumimoji="1" lang="en-US" altLang="ja-JP" sz="1400" dirty="0"/>
              <a:t>】</a:t>
            </a:r>
            <a:endParaRPr kumimoji="1" lang="ja-JP" altLang="en-US" sz="1400" dirty="0"/>
          </a:p>
        </p:txBody>
      </p:sp>
      <p:sp>
        <p:nvSpPr>
          <p:cNvPr id="13" name="正方形/長方形 12">
            <a:extLst>
              <a:ext uri="{FF2B5EF4-FFF2-40B4-BE49-F238E27FC236}">
                <a16:creationId xmlns:a16="http://schemas.microsoft.com/office/drawing/2014/main" id="{EC33527A-BC4C-42FC-A32E-AC6A55E5847B}"/>
              </a:ext>
            </a:extLst>
          </p:cNvPr>
          <p:cNvSpPr/>
          <p:nvPr/>
        </p:nvSpPr>
        <p:spPr>
          <a:xfrm>
            <a:off x="13280572" y="24888"/>
            <a:ext cx="1773378" cy="35338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400" dirty="0"/>
              <a:t>資料４</a:t>
            </a:r>
          </a:p>
        </p:txBody>
      </p:sp>
      <p:grpSp>
        <p:nvGrpSpPr>
          <p:cNvPr id="25" name="グループ化 24">
            <a:extLst>
              <a:ext uri="{FF2B5EF4-FFF2-40B4-BE49-F238E27FC236}">
                <a16:creationId xmlns:a16="http://schemas.microsoft.com/office/drawing/2014/main" id="{D9137257-A4DE-1D8D-D791-92787580FD62}"/>
              </a:ext>
            </a:extLst>
          </p:cNvPr>
          <p:cNvGrpSpPr/>
          <p:nvPr/>
        </p:nvGrpSpPr>
        <p:grpSpPr>
          <a:xfrm>
            <a:off x="838202" y="1642701"/>
            <a:ext cx="5955028" cy="3305772"/>
            <a:chOff x="-287652" y="0"/>
            <a:chExt cx="5955028" cy="3306319"/>
          </a:xfrm>
        </p:grpSpPr>
        <p:grpSp>
          <p:nvGrpSpPr>
            <p:cNvPr id="26" name="グループ化 25">
              <a:extLst>
                <a:ext uri="{FF2B5EF4-FFF2-40B4-BE49-F238E27FC236}">
                  <a16:creationId xmlns:a16="http://schemas.microsoft.com/office/drawing/2014/main" id="{C698A415-D3CF-1209-5880-5B8EA0A3D4A1}"/>
                </a:ext>
              </a:extLst>
            </p:cNvPr>
            <p:cNvGrpSpPr/>
            <p:nvPr/>
          </p:nvGrpSpPr>
          <p:grpSpPr>
            <a:xfrm>
              <a:off x="1581150" y="0"/>
              <a:ext cx="2986870" cy="2634800"/>
              <a:chOff x="304800" y="-125201"/>
              <a:chExt cx="2986870" cy="2473794"/>
            </a:xfrm>
          </p:grpSpPr>
          <p:grpSp>
            <p:nvGrpSpPr>
              <p:cNvPr id="34" name="グループ化 33">
                <a:extLst>
                  <a:ext uri="{FF2B5EF4-FFF2-40B4-BE49-F238E27FC236}">
                    <a16:creationId xmlns:a16="http://schemas.microsoft.com/office/drawing/2014/main" id="{AD3F48C9-64E4-3B57-7DC7-94CCC373EDCC}"/>
                  </a:ext>
                </a:extLst>
              </p:cNvPr>
              <p:cNvGrpSpPr/>
              <p:nvPr/>
            </p:nvGrpSpPr>
            <p:grpSpPr>
              <a:xfrm>
                <a:off x="304800" y="-125201"/>
                <a:ext cx="2586098" cy="1679756"/>
                <a:chOff x="304800" y="-125201"/>
                <a:chExt cx="2586098" cy="1679756"/>
              </a:xfrm>
            </p:grpSpPr>
            <p:sp>
              <p:nvSpPr>
                <p:cNvPr id="37" name="四角形: 角を丸くする 36">
                  <a:extLst>
                    <a:ext uri="{FF2B5EF4-FFF2-40B4-BE49-F238E27FC236}">
                      <a16:creationId xmlns:a16="http://schemas.microsoft.com/office/drawing/2014/main" id="{C7090BD5-1AE0-F20E-5268-3A41863935E4}"/>
                    </a:ext>
                  </a:extLst>
                </p:cNvPr>
                <p:cNvSpPr/>
                <p:nvPr/>
              </p:nvSpPr>
              <p:spPr>
                <a:xfrm>
                  <a:off x="723900" y="-125201"/>
                  <a:ext cx="1666936" cy="304060"/>
                </a:xfrm>
                <a:prstGeom prst="roundRect">
                  <a:avLst/>
                </a:prstGeom>
                <a:noFill/>
                <a:ln w="12700" cap="flat" cmpd="sng" algn="ctr">
                  <a:solidFill>
                    <a:srgbClr val="70AD47">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100" cap="none" spc="0" normalizeH="0" baseline="0" noProof="0">
                      <a:ln>
                        <a:noFill/>
                      </a:ln>
                      <a:solidFill>
                        <a:srgbClr val="000000"/>
                      </a:solidFill>
                      <a:effectLst/>
                      <a:uLnTx/>
                      <a:uFillTx/>
                      <a:latin typeface="游明朝" panose="020F0502020204030204"/>
                      <a:ea typeface="BIZ UDPゴシック" panose="020B0400000000000000" pitchFamily="50" charset="-128"/>
                      <a:cs typeface="Times New Roman" panose="02020603050405020304" pitchFamily="18" charset="0"/>
                    </a:rPr>
                    <a:t>国（文化庁）</a:t>
                  </a:r>
                  <a:endParaRPr kumimoji="0" lang="ja-JP" altLang="en-US" sz="1050" b="0" i="0" u="none" strike="noStrike" kern="10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Times New Roman" panose="02020603050405020304" pitchFamily="18" charset="0"/>
                  </a:endParaRPr>
                </a:p>
              </p:txBody>
            </p:sp>
            <p:grpSp>
              <p:nvGrpSpPr>
                <p:cNvPr id="38" name="グループ化 37">
                  <a:extLst>
                    <a:ext uri="{FF2B5EF4-FFF2-40B4-BE49-F238E27FC236}">
                      <a16:creationId xmlns:a16="http://schemas.microsoft.com/office/drawing/2014/main" id="{F978631B-7756-3E06-88DC-FD97F9F95593}"/>
                    </a:ext>
                  </a:extLst>
                </p:cNvPr>
                <p:cNvGrpSpPr/>
                <p:nvPr/>
              </p:nvGrpSpPr>
              <p:grpSpPr>
                <a:xfrm>
                  <a:off x="304800" y="1027243"/>
                  <a:ext cx="2586098" cy="527312"/>
                  <a:chOff x="304800" y="637354"/>
                  <a:chExt cx="2586098" cy="527840"/>
                </a:xfrm>
              </p:grpSpPr>
              <p:sp>
                <p:nvSpPr>
                  <p:cNvPr id="39" name="テキスト ボックス 1643086116">
                    <a:extLst>
                      <a:ext uri="{FF2B5EF4-FFF2-40B4-BE49-F238E27FC236}">
                        <a16:creationId xmlns:a16="http://schemas.microsoft.com/office/drawing/2014/main" id="{50A27C0C-F4E7-5B69-FF56-AF2D2FC515CE}"/>
                      </a:ext>
                    </a:extLst>
                  </p:cNvPr>
                  <p:cNvSpPr txBox="1"/>
                  <p:nvPr/>
                </p:nvSpPr>
                <p:spPr>
                  <a:xfrm>
                    <a:off x="1890774" y="826378"/>
                    <a:ext cx="1000124"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a:ln>
                          <a:noFill/>
                        </a:ln>
                        <a:solidFill>
                          <a:sysClr val="windowText" lastClr="000000"/>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報告・相談・届出</a:t>
                    </a:r>
                    <a:endParaRPr kumimoji="0" lang="ja-JP" altLang="en-US" sz="1050" b="0" i="0" u="none" strike="noStrike" kern="100" cap="none" spc="0" normalizeH="0" baseline="0" noProof="0" dirty="0">
                      <a:ln>
                        <a:noFill/>
                      </a:ln>
                      <a:solidFill>
                        <a:sysClr val="windowText" lastClr="000000"/>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40" name="グループ化 39">
                    <a:extLst>
                      <a:ext uri="{FF2B5EF4-FFF2-40B4-BE49-F238E27FC236}">
                        <a16:creationId xmlns:a16="http://schemas.microsoft.com/office/drawing/2014/main" id="{4BD73857-99DD-E376-793B-6BD4C7CE4713}"/>
                      </a:ext>
                    </a:extLst>
                  </p:cNvPr>
                  <p:cNvGrpSpPr/>
                  <p:nvPr/>
                </p:nvGrpSpPr>
                <p:grpSpPr>
                  <a:xfrm>
                    <a:off x="304800" y="637354"/>
                    <a:ext cx="1590675" cy="527840"/>
                    <a:chOff x="304800" y="637354"/>
                    <a:chExt cx="1590675" cy="527840"/>
                  </a:xfrm>
                </p:grpSpPr>
                <p:cxnSp>
                  <p:nvCxnSpPr>
                    <p:cNvPr id="41" name="直線矢印コネクタ 40">
                      <a:extLst>
                        <a:ext uri="{FF2B5EF4-FFF2-40B4-BE49-F238E27FC236}">
                          <a16:creationId xmlns:a16="http://schemas.microsoft.com/office/drawing/2014/main" id="{547B001E-0140-30B7-34DC-54869CD927B8}"/>
                        </a:ext>
                      </a:extLst>
                    </p:cNvPr>
                    <p:cNvCxnSpPr/>
                    <p:nvPr/>
                  </p:nvCxnSpPr>
                  <p:spPr>
                    <a:xfrm flipH="1">
                      <a:off x="971550" y="637354"/>
                      <a:ext cx="0" cy="439841"/>
                    </a:xfrm>
                    <a:prstGeom prst="straightConnector1">
                      <a:avLst/>
                    </a:prstGeom>
                    <a:noFill/>
                    <a:ln w="19050" cap="flat" cmpd="sng" algn="ctr">
                      <a:solidFill>
                        <a:srgbClr val="44546A"/>
                      </a:solidFill>
                      <a:prstDash val="solid"/>
                      <a:miter lim="800000"/>
                      <a:tailEnd type="triangle"/>
                    </a:ln>
                    <a:effectLst/>
                  </p:spPr>
                </p:cxnSp>
                <p:sp>
                  <p:nvSpPr>
                    <p:cNvPr id="42" name="テキスト ボックス 462469728">
                      <a:extLst>
                        <a:ext uri="{FF2B5EF4-FFF2-40B4-BE49-F238E27FC236}">
                          <a16:creationId xmlns:a16="http://schemas.microsoft.com/office/drawing/2014/main" id="{50F5414F-96AF-FDE8-FF83-F17778B2C9BF}"/>
                        </a:ext>
                      </a:extLst>
                    </p:cNvPr>
                    <p:cNvSpPr txBox="1"/>
                    <p:nvPr/>
                  </p:nvSpPr>
                  <p:spPr>
                    <a:xfrm>
                      <a:off x="304800" y="860394"/>
                      <a:ext cx="666750"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a:ln>
                            <a:noFill/>
                          </a:ln>
                          <a:solidFill>
                            <a:sysClr val="windowText" lastClr="000000"/>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指導・助言</a:t>
                      </a:r>
                      <a:endParaRPr kumimoji="0" lang="ja-JP" altLang="en-US" sz="1050" b="0" i="0" u="none" strike="noStrike" kern="100" cap="none" spc="0" normalizeH="0" baseline="0" noProof="0" dirty="0">
                        <a:ln>
                          <a:noFill/>
                        </a:ln>
                        <a:solidFill>
                          <a:sysClr val="windowText" lastClr="000000"/>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43" name="直線矢印コネクタ 42">
                      <a:extLst>
                        <a:ext uri="{FF2B5EF4-FFF2-40B4-BE49-F238E27FC236}">
                          <a16:creationId xmlns:a16="http://schemas.microsoft.com/office/drawing/2014/main" id="{09486929-B504-8C21-E03A-61CDA9498B1D}"/>
                        </a:ext>
                      </a:extLst>
                    </p:cNvPr>
                    <p:cNvCxnSpPr/>
                    <p:nvPr/>
                  </p:nvCxnSpPr>
                  <p:spPr>
                    <a:xfrm flipV="1">
                      <a:off x="1895475" y="656455"/>
                      <a:ext cx="0" cy="428961"/>
                    </a:xfrm>
                    <a:prstGeom prst="straightConnector1">
                      <a:avLst/>
                    </a:prstGeom>
                    <a:noFill/>
                    <a:ln w="19050" cap="flat" cmpd="sng" algn="ctr">
                      <a:solidFill>
                        <a:srgbClr val="44546A"/>
                      </a:solidFill>
                      <a:prstDash val="solid"/>
                      <a:miter lim="800000"/>
                      <a:tailEnd type="triangle"/>
                    </a:ln>
                    <a:effectLst/>
                  </p:spPr>
                </p:cxnSp>
              </p:grpSp>
            </p:grpSp>
          </p:grpSp>
          <p:sp>
            <p:nvSpPr>
              <p:cNvPr id="35" name="テキスト ボックス 1">
                <a:extLst>
                  <a:ext uri="{FF2B5EF4-FFF2-40B4-BE49-F238E27FC236}">
                    <a16:creationId xmlns:a16="http://schemas.microsoft.com/office/drawing/2014/main" id="{6DAD7AB7-920D-9043-57C4-C074C39E174C}"/>
                  </a:ext>
                </a:extLst>
              </p:cNvPr>
              <p:cNvSpPr txBox="1"/>
              <p:nvPr/>
            </p:nvSpPr>
            <p:spPr>
              <a:xfrm>
                <a:off x="1929595" y="2044062"/>
                <a:ext cx="1362075" cy="3045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a:ln>
                      <a:noFill/>
                    </a:ln>
                    <a:solidFill>
                      <a:sysClr val="windowText" lastClr="000000"/>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文化財保護に対する啓発</a:t>
                </a:r>
                <a:endParaRPr kumimoji="0" lang="ja-JP" altLang="en-US" sz="1050" b="0" i="0" u="none" strike="noStrike" kern="100" cap="none" spc="0" normalizeH="0" baseline="0" noProof="0" dirty="0">
                  <a:ln>
                    <a:noFill/>
                  </a:ln>
                  <a:solidFill>
                    <a:sysClr val="windowText" lastClr="000000"/>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36" name="四角形: 角を丸くする 35">
                <a:extLst>
                  <a:ext uri="{FF2B5EF4-FFF2-40B4-BE49-F238E27FC236}">
                    <a16:creationId xmlns:a16="http://schemas.microsoft.com/office/drawing/2014/main" id="{8757BAB8-5297-C86B-5CFB-A60521A62987}"/>
                  </a:ext>
                </a:extLst>
              </p:cNvPr>
              <p:cNvSpPr/>
              <p:nvPr/>
            </p:nvSpPr>
            <p:spPr>
              <a:xfrm>
                <a:off x="723900" y="688608"/>
                <a:ext cx="1628775" cy="341709"/>
              </a:xfrm>
              <a:prstGeom prst="roundRect">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100" cap="none" spc="0" normalizeH="0" baseline="0" noProof="0">
                    <a:ln>
                      <a:noFill/>
                    </a:ln>
                    <a:solidFill>
                      <a:srgbClr val="000000"/>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吹田市文化財保護課</a:t>
                </a:r>
                <a:endParaRPr kumimoji="0" lang="ja-JP" altLang="en-US" sz="1050" b="0" i="0" u="none" strike="noStrike" kern="100" cap="none" spc="0" normalizeH="0" baseline="0" noProof="0">
                  <a:ln>
                    <a:noFill/>
                  </a:ln>
                  <a:solidFill>
                    <a:sysClr val="windowText" lastClr="000000"/>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sp>
          <p:nvSpPr>
            <p:cNvPr id="32" name="四角形: 角を丸くする 31">
              <a:extLst>
                <a:ext uri="{FF2B5EF4-FFF2-40B4-BE49-F238E27FC236}">
                  <a16:creationId xmlns:a16="http://schemas.microsoft.com/office/drawing/2014/main" id="{A2B8CC37-E3B0-A87A-439E-00E430480D4B}"/>
                </a:ext>
              </a:extLst>
            </p:cNvPr>
            <p:cNvSpPr/>
            <p:nvPr/>
          </p:nvSpPr>
          <p:spPr>
            <a:xfrm>
              <a:off x="-287652" y="1371600"/>
              <a:ext cx="5955028" cy="1934719"/>
            </a:xfrm>
            <a:prstGeom prst="roundRect">
              <a:avLst/>
            </a:prstGeom>
            <a:noFill/>
            <a:ln w="28575" cap="flat" cmpd="sng" algn="ctr">
              <a:solidFill>
                <a:srgbClr val="70AD47">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游明朝" panose="020F0502020204030204"/>
                <a:ea typeface="游明朝" panose="02020400000000000000" pitchFamily="18" charset="-128"/>
                <a:cs typeface="+mn-cs"/>
              </a:endParaRPr>
            </a:p>
          </p:txBody>
        </p:sp>
        <p:grpSp>
          <p:nvGrpSpPr>
            <p:cNvPr id="28" name="グループ化 27">
              <a:extLst>
                <a:ext uri="{FF2B5EF4-FFF2-40B4-BE49-F238E27FC236}">
                  <a16:creationId xmlns:a16="http://schemas.microsoft.com/office/drawing/2014/main" id="{E6869278-72F1-C75F-C125-1525F3E10080}"/>
                </a:ext>
              </a:extLst>
            </p:cNvPr>
            <p:cNvGrpSpPr/>
            <p:nvPr/>
          </p:nvGrpSpPr>
          <p:grpSpPr>
            <a:xfrm>
              <a:off x="-257082" y="533127"/>
              <a:ext cx="2104932" cy="851271"/>
              <a:chOff x="-352332" y="-19323"/>
              <a:chExt cx="2104932" cy="851271"/>
            </a:xfrm>
          </p:grpSpPr>
          <p:sp>
            <p:nvSpPr>
              <p:cNvPr id="29" name="四角形: 角を丸くする 28">
                <a:extLst>
                  <a:ext uri="{FF2B5EF4-FFF2-40B4-BE49-F238E27FC236}">
                    <a16:creationId xmlns:a16="http://schemas.microsoft.com/office/drawing/2014/main" id="{EBF40522-2552-C2FC-E3E5-83CDE8EFF927}"/>
                  </a:ext>
                </a:extLst>
              </p:cNvPr>
              <p:cNvSpPr/>
              <p:nvPr/>
            </p:nvSpPr>
            <p:spPr>
              <a:xfrm>
                <a:off x="-352332" y="-19323"/>
                <a:ext cx="1685925" cy="363949"/>
              </a:xfrm>
              <a:prstGeom prst="roundRect">
                <a:avLst/>
              </a:prstGeom>
              <a:noFill/>
              <a:ln w="12700" cap="flat" cmpd="sng" algn="ctr">
                <a:solidFill>
                  <a:sysClr val="windowText" lastClr="000000"/>
                </a:solidFill>
                <a:prstDash val="sys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srgbClr val="FF0000"/>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吹田市・茨木市都市計画部局</a:t>
                </a:r>
                <a:endParaRPr kumimoji="0" lang="ja-JP" altLang="en-US" sz="1050" b="0" i="0" u="none" strike="noStrike" kern="1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30" name="直線矢印コネクタ 29">
                <a:extLst>
                  <a:ext uri="{FF2B5EF4-FFF2-40B4-BE49-F238E27FC236}">
                    <a16:creationId xmlns:a16="http://schemas.microsoft.com/office/drawing/2014/main" id="{4F93706C-5FB8-D30D-4647-6EA3A5A81394}"/>
                  </a:ext>
                </a:extLst>
              </p:cNvPr>
              <p:cNvCxnSpPr/>
              <p:nvPr/>
            </p:nvCxnSpPr>
            <p:spPr>
              <a:xfrm flipH="1">
                <a:off x="266700" y="363949"/>
                <a:ext cx="0" cy="467999"/>
              </a:xfrm>
              <a:prstGeom prst="straightConnector1">
                <a:avLst/>
              </a:prstGeom>
              <a:noFill/>
              <a:ln w="19050" cap="flat" cmpd="sng" algn="ctr">
                <a:solidFill>
                  <a:sysClr val="windowText" lastClr="000000"/>
                </a:solidFill>
                <a:prstDash val="solid"/>
                <a:miter lim="800000"/>
                <a:headEnd type="triangle"/>
                <a:tailEnd type="triangle"/>
              </a:ln>
              <a:effectLst/>
            </p:spPr>
          </p:cxnSp>
          <p:sp>
            <p:nvSpPr>
              <p:cNvPr id="31" name="テキスト ボックス 1">
                <a:extLst>
                  <a:ext uri="{FF2B5EF4-FFF2-40B4-BE49-F238E27FC236}">
                    <a16:creationId xmlns:a16="http://schemas.microsoft.com/office/drawing/2014/main" id="{300BF985-AF0C-56AF-DF60-C33A3EA3578F}"/>
                  </a:ext>
                </a:extLst>
              </p:cNvPr>
              <p:cNvSpPr txBox="1"/>
              <p:nvPr/>
            </p:nvSpPr>
            <p:spPr>
              <a:xfrm>
                <a:off x="-95250" y="409116"/>
                <a:ext cx="1847850" cy="32431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304800" algn="just"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a:ln>
                      <a:noFill/>
                    </a:ln>
                    <a:solidFill>
                      <a:srgbClr val="FF0000"/>
                    </a:solidFill>
                    <a:effectLst/>
                    <a:uLnTx/>
                    <a:uFillTx/>
                    <a:latin typeface="游明朝" panose="02020400000000000000" pitchFamily="18" charset="-128"/>
                    <a:ea typeface="BIZ UDPゴシック" panose="020B0400000000000000" pitchFamily="50" charset="-128"/>
                    <a:cs typeface="Times New Roman" panose="02020603050405020304" pitchFamily="18" charset="0"/>
                  </a:rPr>
                  <a:t>景観等の保全に向けた連携</a:t>
                </a:r>
                <a:endParaRPr kumimoji="0" lang="ja-JP" altLang="en-US" sz="1050" b="0" i="0" u="none" strike="noStrike" kern="1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grpSp>
      </p:grpSp>
      <p:sp>
        <p:nvSpPr>
          <p:cNvPr id="62" name="四角形: 角を丸くする 61">
            <a:extLst>
              <a:ext uri="{FF2B5EF4-FFF2-40B4-BE49-F238E27FC236}">
                <a16:creationId xmlns:a16="http://schemas.microsoft.com/office/drawing/2014/main" id="{083D651F-25DD-8906-8DD0-D6EDE1C0B2BE}"/>
              </a:ext>
            </a:extLst>
          </p:cNvPr>
          <p:cNvSpPr/>
          <p:nvPr/>
        </p:nvSpPr>
        <p:spPr>
          <a:xfrm>
            <a:off x="3126739" y="2070864"/>
            <a:ext cx="1647190" cy="361950"/>
          </a:xfrm>
          <a:prstGeom prst="roundRect">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ja-JP" sz="900" kern="100" dirty="0">
                <a:solidFill>
                  <a:srgbClr val="000000"/>
                </a:solidFill>
                <a:effectLst/>
                <a:latin typeface="游明朝" panose="02020400000000000000" pitchFamily="18" charset="-128"/>
                <a:ea typeface="BIZ UDPゴシック" panose="020B0400000000000000" pitchFamily="50" charset="-128"/>
                <a:cs typeface="Times New Roman" panose="02020603050405020304" pitchFamily="18" charset="0"/>
              </a:rPr>
              <a:t>大阪府教育庁文化財保護課</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3" name="四角形: 角を丸くする 62">
            <a:extLst>
              <a:ext uri="{FF2B5EF4-FFF2-40B4-BE49-F238E27FC236}">
                <a16:creationId xmlns:a16="http://schemas.microsoft.com/office/drawing/2014/main" id="{3EA458CC-46BE-A5FA-1F35-0D4AE06451BE}"/>
              </a:ext>
            </a:extLst>
          </p:cNvPr>
          <p:cNvSpPr/>
          <p:nvPr/>
        </p:nvSpPr>
        <p:spPr>
          <a:xfrm>
            <a:off x="5294999" y="4271326"/>
            <a:ext cx="1200150" cy="495300"/>
          </a:xfrm>
          <a:prstGeom prst="roundRect">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sz="800" kern="100">
                <a:solidFill>
                  <a:srgbClr val="000000"/>
                </a:solidFill>
                <a:effectLst/>
                <a:latin typeface="游明朝" panose="02020400000000000000" pitchFamily="18" charset="-128"/>
                <a:ea typeface="BIZ UDPゴシック" panose="020B0400000000000000" pitchFamily="50" charset="-128"/>
                <a:cs typeface="Times New Roman" panose="02020603050405020304" pitchFamily="18" charset="0"/>
              </a:rPr>
              <a:t>市民・府民・国民</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4" name="四角形: 角を丸くする 63">
            <a:extLst>
              <a:ext uri="{FF2B5EF4-FFF2-40B4-BE49-F238E27FC236}">
                <a16:creationId xmlns:a16="http://schemas.microsoft.com/office/drawing/2014/main" id="{FC40C970-2FFF-F57D-3627-1B748540C722}"/>
              </a:ext>
            </a:extLst>
          </p:cNvPr>
          <p:cNvSpPr/>
          <p:nvPr/>
        </p:nvSpPr>
        <p:spPr>
          <a:xfrm>
            <a:off x="2961073" y="4263764"/>
            <a:ext cx="1924050" cy="485775"/>
          </a:xfrm>
          <a:prstGeom prst="roundRect">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sz="800" kern="100" dirty="0">
                <a:solidFill>
                  <a:srgbClr val="000000"/>
                </a:solidFill>
                <a:effectLst/>
                <a:latin typeface="游明朝" panose="02020400000000000000" pitchFamily="18" charset="-128"/>
                <a:ea typeface="BIZ UDPゴシック" panose="020B0400000000000000" pitchFamily="50" charset="-128"/>
                <a:cs typeface="Times New Roman" panose="02020603050405020304" pitchFamily="18" charset="0"/>
              </a:rPr>
              <a:t>民間団体・</a:t>
            </a:r>
            <a:r>
              <a:rPr lang="en-US" sz="800" kern="100" dirty="0">
                <a:solidFill>
                  <a:srgbClr val="000000"/>
                </a:solidFill>
                <a:effectLst/>
                <a:latin typeface="游明朝" panose="02020400000000000000" pitchFamily="18" charset="-128"/>
                <a:ea typeface="BIZ UDPゴシック" panose="020B0400000000000000" pitchFamily="50" charset="-128"/>
                <a:cs typeface="Times New Roman" panose="02020603050405020304" pitchFamily="18" charset="0"/>
              </a:rPr>
              <a:t>NPO</a:t>
            </a:r>
            <a:r>
              <a:rPr lang="ja-JP" altLang="en-US" sz="800" kern="100" dirty="0">
                <a:solidFill>
                  <a:srgbClr val="000000"/>
                </a:solidFill>
                <a:effectLst/>
                <a:latin typeface="游明朝" panose="02020400000000000000" pitchFamily="18" charset="-128"/>
                <a:ea typeface="BIZ UDPゴシック" panose="020B0400000000000000" pitchFamily="50" charset="-128"/>
                <a:cs typeface="Times New Roman" panose="02020603050405020304" pitchFamily="18" charset="0"/>
              </a:rPr>
              <a:t>等</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5" name="四角形: 角を丸くする 64">
            <a:extLst>
              <a:ext uri="{FF2B5EF4-FFF2-40B4-BE49-F238E27FC236}">
                <a16:creationId xmlns:a16="http://schemas.microsoft.com/office/drawing/2014/main" id="{CE62BA21-688B-C682-C512-8CF5D0C0AFC6}"/>
              </a:ext>
            </a:extLst>
          </p:cNvPr>
          <p:cNvSpPr/>
          <p:nvPr/>
        </p:nvSpPr>
        <p:spPr>
          <a:xfrm>
            <a:off x="1010627" y="4233139"/>
            <a:ext cx="1762125" cy="504825"/>
          </a:xfrm>
          <a:prstGeom prst="roundRect">
            <a:avLst/>
          </a:prstGeom>
          <a:no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sz="800" kern="100" dirty="0">
                <a:solidFill>
                  <a:srgbClr val="000000"/>
                </a:solidFill>
                <a:effectLst/>
                <a:latin typeface="游明朝" panose="02020400000000000000" pitchFamily="18" charset="-128"/>
                <a:ea typeface="BIZ UDPゴシック" panose="020B0400000000000000" pitchFamily="50" charset="-128"/>
                <a:cs typeface="Times New Roman" panose="02020603050405020304" pitchFamily="18" charset="0"/>
              </a:rPr>
              <a:t>大阪府日本万国博覧会記念公園</a:t>
            </a:r>
            <a:endParaRPr lang="en-US" altLang="ja-JP" sz="800" kern="100" dirty="0">
              <a:solidFill>
                <a:srgbClr val="000000"/>
              </a:solidFill>
              <a:effectLst/>
              <a:latin typeface="游明朝" panose="02020400000000000000" pitchFamily="18" charset="-128"/>
              <a:ea typeface="BIZ UDPゴシック" panose="020B0400000000000000" pitchFamily="50" charset="-128"/>
              <a:cs typeface="Times New Roman" panose="02020603050405020304" pitchFamily="18" charset="0"/>
            </a:endParaRPr>
          </a:p>
          <a:p>
            <a:pPr algn="ctr">
              <a:lnSpc>
                <a:spcPts val="1200"/>
              </a:lnSpc>
            </a:pPr>
            <a:r>
              <a:rPr lang="ja-JP" sz="800" kern="100" dirty="0">
                <a:solidFill>
                  <a:srgbClr val="000000"/>
                </a:solidFill>
                <a:effectLst/>
                <a:latin typeface="游明朝" panose="02020400000000000000" pitchFamily="18" charset="-128"/>
                <a:ea typeface="BIZ UDPゴシック" panose="020B0400000000000000" pitchFamily="50" charset="-128"/>
                <a:cs typeface="Times New Roman" panose="02020603050405020304" pitchFamily="18" charset="0"/>
              </a:rPr>
              <a:t>運営審議会緑整備部会</a:t>
            </a:r>
            <a:r>
              <a:rPr lang="ja-JP" sz="800" kern="100" dirty="0">
                <a:effectLst/>
                <a:latin typeface="游明朝" panose="02020400000000000000" pitchFamily="18" charset="-128"/>
                <a:ea typeface="BIZ UDPゴシック" panose="020B0400000000000000" pitchFamily="50" charset="-128"/>
                <a:cs typeface="Times New Roman" panose="02020603050405020304" pitchFamily="18" charset="0"/>
              </a:rPr>
              <a:t>等</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nvGrpSpPr>
          <p:cNvPr id="66" name="グループ化 65">
            <a:extLst>
              <a:ext uri="{FF2B5EF4-FFF2-40B4-BE49-F238E27FC236}">
                <a16:creationId xmlns:a16="http://schemas.microsoft.com/office/drawing/2014/main" id="{D21A76AB-A965-0036-B2A5-6DC4F437FD99}"/>
              </a:ext>
            </a:extLst>
          </p:cNvPr>
          <p:cNvGrpSpPr/>
          <p:nvPr/>
        </p:nvGrpSpPr>
        <p:grpSpPr>
          <a:xfrm>
            <a:off x="5102104" y="3452265"/>
            <a:ext cx="750044" cy="833984"/>
            <a:chOff x="0" y="0"/>
            <a:chExt cx="847725" cy="1005793"/>
          </a:xfrm>
        </p:grpSpPr>
        <p:cxnSp>
          <p:nvCxnSpPr>
            <p:cNvPr id="67" name="直線矢印コネクタ 66">
              <a:extLst>
                <a:ext uri="{FF2B5EF4-FFF2-40B4-BE49-F238E27FC236}">
                  <a16:creationId xmlns:a16="http://schemas.microsoft.com/office/drawing/2014/main" id="{2BBAFC5C-6769-3535-58A6-8990DE574DC0}"/>
                </a:ext>
              </a:extLst>
            </p:cNvPr>
            <p:cNvCxnSpPr/>
            <p:nvPr/>
          </p:nvCxnSpPr>
          <p:spPr>
            <a:xfrm flipH="1" flipV="1">
              <a:off x="0" y="0"/>
              <a:ext cx="847725" cy="9525"/>
            </a:xfrm>
            <a:prstGeom prst="straightConnector1">
              <a:avLst/>
            </a:prstGeom>
            <a:noFill/>
            <a:ln w="19050" cap="flat" cmpd="sng" algn="ctr">
              <a:solidFill>
                <a:sysClr val="windowText" lastClr="000000"/>
              </a:solidFill>
              <a:prstDash val="solid"/>
              <a:miter lim="800000"/>
              <a:tailEnd type="triangle"/>
            </a:ln>
            <a:effectLst/>
          </p:spPr>
        </p:cxnSp>
        <p:cxnSp>
          <p:nvCxnSpPr>
            <p:cNvPr id="68" name="直線コネクタ 67">
              <a:extLst>
                <a:ext uri="{FF2B5EF4-FFF2-40B4-BE49-F238E27FC236}">
                  <a16:creationId xmlns:a16="http://schemas.microsoft.com/office/drawing/2014/main" id="{DCC4B436-1A2E-3E1B-EBFC-CEC859CF024B}"/>
                </a:ext>
              </a:extLst>
            </p:cNvPr>
            <p:cNvCxnSpPr/>
            <p:nvPr/>
          </p:nvCxnSpPr>
          <p:spPr>
            <a:xfrm>
              <a:off x="836422" y="9114"/>
              <a:ext cx="0" cy="996679"/>
            </a:xfrm>
            <a:prstGeom prst="line">
              <a:avLst/>
            </a:prstGeom>
            <a:noFill/>
            <a:ln w="19050" cap="flat" cmpd="sng" algn="ctr">
              <a:solidFill>
                <a:sysClr val="windowText" lastClr="000000"/>
              </a:solidFill>
              <a:prstDash val="solid"/>
              <a:miter lim="800000"/>
            </a:ln>
            <a:effectLst/>
          </p:spPr>
        </p:cxnSp>
      </p:grpSp>
      <p:grpSp>
        <p:nvGrpSpPr>
          <p:cNvPr id="69" name="グループ化 68">
            <a:extLst>
              <a:ext uri="{FF2B5EF4-FFF2-40B4-BE49-F238E27FC236}">
                <a16:creationId xmlns:a16="http://schemas.microsoft.com/office/drawing/2014/main" id="{A04D08CC-DED1-4B75-A10D-63B9C2AF9713}"/>
              </a:ext>
            </a:extLst>
          </p:cNvPr>
          <p:cNvGrpSpPr/>
          <p:nvPr/>
        </p:nvGrpSpPr>
        <p:grpSpPr>
          <a:xfrm>
            <a:off x="5109198" y="3650674"/>
            <a:ext cx="474040" cy="641666"/>
            <a:chOff x="-28607" y="-33166"/>
            <a:chExt cx="432493" cy="807155"/>
          </a:xfrm>
        </p:grpSpPr>
        <p:cxnSp>
          <p:nvCxnSpPr>
            <p:cNvPr id="70" name="直線コネクタ 69">
              <a:extLst>
                <a:ext uri="{FF2B5EF4-FFF2-40B4-BE49-F238E27FC236}">
                  <a16:creationId xmlns:a16="http://schemas.microsoft.com/office/drawing/2014/main" id="{C6895B9A-F886-153C-9560-95BA1B200956}"/>
                </a:ext>
              </a:extLst>
            </p:cNvPr>
            <p:cNvCxnSpPr/>
            <p:nvPr/>
          </p:nvCxnSpPr>
          <p:spPr>
            <a:xfrm flipH="1">
              <a:off x="-28607" y="-33166"/>
              <a:ext cx="432481" cy="0"/>
            </a:xfrm>
            <a:prstGeom prst="line">
              <a:avLst/>
            </a:prstGeom>
            <a:noFill/>
            <a:ln w="19050" cap="flat" cmpd="sng" algn="ctr">
              <a:solidFill>
                <a:sysClr val="windowText" lastClr="000000"/>
              </a:solidFill>
              <a:prstDash val="solid"/>
              <a:miter lim="800000"/>
            </a:ln>
            <a:effectLst/>
          </p:spPr>
        </p:cxnSp>
        <p:cxnSp>
          <p:nvCxnSpPr>
            <p:cNvPr id="71" name="直線矢印コネクタ 70">
              <a:extLst>
                <a:ext uri="{FF2B5EF4-FFF2-40B4-BE49-F238E27FC236}">
                  <a16:creationId xmlns:a16="http://schemas.microsoft.com/office/drawing/2014/main" id="{36D4842D-E7E3-8B5F-4C71-73A75E1CA2C5}"/>
                </a:ext>
              </a:extLst>
            </p:cNvPr>
            <p:cNvCxnSpPr/>
            <p:nvPr/>
          </p:nvCxnSpPr>
          <p:spPr>
            <a:xfrm>
              <a:off x="403886" y="-33162"/>
              <a:ext cx="0" cy="807151"/>
            </a:xfrm>
            <a:prstGeom prst="straightConnector1">
              <a:avLst/>
            </a:prstGeom>
            <a:noFill/>
            <a:ln w="28575" cap="flat" cmpd="sng" algn="ctr">
              <a:solidFill>
                <a:srgbClr val="44546A"/>
              </a:solidFill>
              <a:prstDash val="solid"/>
              <a:miter lim="800000"/>
              <a:tailEnd type="triangle"/>
            </a:ln>
            <a:effectLst/>
          </p:spPr>
        </p:cxnSp>
      </p:grpSp>
      <p:sp>
        <p:nvSpPr>
          <p:cNvPr id="72" name="テキスト ボックス 1">
            <a:extLst>
              <a:ext uri="{FF2B5EF4-FFF2-40B4-BE49-F238E27FC236}">
                <a16:creationId xmlns:a16="http://schemas.microsoft.com/office/drawing/2014/main" id="{1C1100EA-C56F-AAC6-9F90-EFC681E5C8DD}"/>
              </a:ext>
            </a:extLst>
          </p:cNvPr>
          <p:cNvSpPr txBox="1"/>
          <p:nvPr/>
        </p:nvSpPr>
        <p:spPr>
          <a:xfrm>
            <a:off x="5084274" y="3250773"/>
            <a:ext cx="1219200" cy="30416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800" kern="100" dirty="0">
                <a:effectLst/>
                <a:latin typeface="游明朝" panose="02020400000000000000" pitchFamily="18" charset="-128"/>
                <a:ea typeface="BIZ UDPゴシック" panose="020B0400000000000000" pitchFamily="50" charset="-128"/>
                <a:cs typeface="Times New Roman" panose="02020603050405020304" pitchFamily="18" charset="0"/>
              </a:rPr>
              <a:t>保存・活用への協力</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73" name="テキスト ボックス 72">
            <a:extLst>
              <a:ext uri="{FF2B5EF4-FFF2-40B4-BE49-F238E27FC236}">
                <a16:creationId xmlns:a16="http://schemas.microsoft.com/office/drawing/2014/main" id="{7C191EB1-EA6B-2CA4-84E0-1C9759352D1D}"/>
              </a:ext>
            </a:extLst>
          </p:cNvPr>
          <p:cNvSpPr txBox="1"/>
          <p:nvPr/>
        </p:nvSpPr>
        <p:spPr>
          <a:xfrm>
            <a:off x="1929598" y="3332631"/>
            <a:ext cx="3179600" cy="615553"/>
          </a:xfrm>
          <a:prstGeom prst="rect">
            <a:avLst/>
          </a:prstGeom>
          <a:noFill/>
          <a:ln w="28575">
            <a:solidFill>
              <a:schemeClr val="tx1"/>
            </a:solidFill>
          </a:ln>
        </p:spPr>
        <p:txBody>
          <a:bodyPr wrap="square" rtlCol="0">
            <a:spAutoFit/>
          </a:bodyPr>
          <a:lstStyle/>
          <a:p>
            <a:pPr algn="ctr"/>
            <a:r>
              <a:rPr kumimoji="1" lang="ja-JP" altLang="en-US" sz="1200" dirty="0">
                <a:latin typeface="BIZ UDPゴシック" panose="020B0400000000000000" pitchFamily="50" charset="-128"/>
                <a:ea typeface="BIZ UDPゴシック" panose="020B0400000000000000" pitchFamily="50" charset="-128"/>
              </a:rPr>
              <a:t>大阪府万国博覧会記念公園事務所</a:t>
            </a:r>
            <a:endParaRPr kumimoji="1" lang="en-US" altLang="ja-JP" sz="1200" dirty="0">
              <a:latin typeface="BIZ UDPゴシック" panose="020B0400000000000000" pitchFamily="50" charset="-128"/>
              <a:ea typeface="BIZ UDPゴシック" panose="020B0400000000000000" pitchFamily="50" charset="-128"/>
            </a:endParaRPr>
          </a:p>
          <a:p>
            <a:pPr algn="ctr"/>
            <a:endParaRPr kumimoji="1" lang="en-US" altLang="ja-JP" sz="1200" dirty="0">
              <a:latin typeface="BIZ UDPゴシック" panose="020B0400000000000000" pitchFamily="50" charset="-128"/>
              <a:ea typeface="BIZ UDPゴシック" panose="020B0400000000000000" pitchFamily="50" charset="-128"/>
            </a:endParaRPr>
          </a:p>
          <a:p>
            <a:pPr algn="ctr"/>
            <a:r>
              <a:rPr kumimoji="1" lang="ja-JP" altLang="en-US" sz="1000" dirty="0">
                <a:latin typeface="BIZ UDPゴシック" panose="020B0400000000000000" pitchFamily="50" charset="-128"/>
                <a:ea typeface="BIZ UDPゴシック" panose="020B0400000000000000" pitchFamily="50" charset="-128"/>
              </a:rPr>
              <a:t>指定管理者　　　植栽管理受託者・その他工事受注者</a:t>
            </a:r>
          </a:p>
        </p:txBody>
      </p:sp>
      <p:grpSp>
        <p:nvGrpSpPr>
          <p:cNvPr id="74" name="グループ化 73">
            <a:extLst>
              <a:ext uri="{FF2B5EF4-FFF2-40B4-BE49-F238E27FC236}">
                <a16:creationId xmlns:a16="http://schemas.microsoft.com/office/drawing/2014/main" id="{89A4E86B-FC13-4055-8E05-A5B48FDBCA2C}"/>
              </a:ext>
            </a:extLst>
          </p:cNvPr>
          <p:cNvGrpSpPr/>
          <p:nvPr/>
        </p:nvGrpSpPr>
        <p:grpSpPr>
          <a:xfrm>
            <a:off x="3210276" y="3954932"/>
            <a:ext cx="720000" cy="432000"/>
            <a:chOff x="448368" y="-28073"/>
            <a:chExt cx="790575" cy="395955"/>
          </a:xfrm>
        </p:grpSpPr>
        <p:cxnSp>
          <p:nvCxnSpPr>
            <p:cNvPr id="75" name="直線矢印コネクタ 74">
              <a:extLst>
                <a:ext uri="{FF2B5EF4-FFF2-40B4-BE49-F238E27FC236}">
                  <a16:creationId xmlns:a16="http://schemas.microsoft.com/office/drawing/2014/main" id="{9445C410-4392-6836-207C-C06246B93BD0}"/>
                </a:ext>
              </a:extLst>
            </p:cNvPr>
            <p:cNvCxnSpPr/>
            <p:nvPr/>
          </p:nvCxnSpPr>
          <p:spPr>
            <a:xfrm flipH="1">
              <a:off x="803744" y="-28073"/>
              <a:ext cx="0" cy="296966"/>
            </a:xfrm>
            <a:prstGeom prst="straightConnector1">
              <a:avLst/>
            </a:prstGeom>
            <a:noFill/>
            <a:ln w="28575" cap="flat" cmpd="sng" algn="ctr">
              <a:solidFill>
                <a:sysClr val="windowText" lastClr="000000"/>
              </a:solidFill>
              <a:prstDash val="solid"/>
              <a:miter lim="800000"/>
              <a:headEnd type="triangle"/>
              <a:tailEnd type="triangle"/>
            </a:ln>
            <a:effectLst/>
          </p:spPr>
        </p:cxnSp>
        <p:sp>
          <p:nvSpPr>
            <p:cNvPr id="76" name="テキスト ボックス 73">
              <a:extLst>
                <a:ext uri="{FF2B5EF4-FFF2-40B4-BE49-F238E27FC236}">
                  <a16:creationId xmlns:a16="http://schemas.microsoft.com/office/drawing/2014/main" id="{1B73F02F-99B5-43A5-9C5C-5969A9588933}"/>
                </a:ext>
              </a:extLst>
            </p:cNvPr>
            <p:cNvSpPr txBox="1"/>
            <p:nvPr/>
          </p:nvSpPr>
          <p:spPr>
            <a:xfrm>
              <a:off x="448368" y="63082"/>
              <a:ext cx="790575"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800" kern="100" dirty="0">
                  <a:effectLst/>
                  <a:latin typeface="游明朝" panose="02020400000000000000" pitchFamily="18" charset="-128"/>
                  <a:ea typeface="BIZ UDPゴシック" panose="020B0400000000000000" pitchFamily="50" charset="-128"/>
                  <a:cs typeface="Times New Roman" panose="02020603050405020304" pitchFamily="18" charset="0"/>
                </a:rPr>
                <a:t>連携　・協力</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grpSp>
        <p:nvGrpSpPr>
          <p:cNvPr id="77" name="グループ化 76">
            <a:extLst>
              <a:ext uri="{FF2B5EF4-FFF2-40B4-BE49-F238E27FC236}">
                <a16:creationId xmlns:a16="http://schemas.microsoft.com/office/drawing/2014/main" id="{FADE2DAA-BF78-E195-13C9-918052DA5289}"/>
              </a:ext>
            </a:extLst>
          </p:cNvPr>
          <p:cNvGrpSpPr/>
          <p:nvPr/>
        </p:nvGrpSpPr>
        <p:grpSpPr>
          <a:xfrm>
            <a:off x="1287779" y="3501230"/>
            <a:ext cx="641819" cy="731909"/>
            <a:chOff x="9525" y="0"/>
            <a:chExt cx="298617" cy="780610"/>
          </a:xfrm>
        </p:grpSpPr>
        <p:cxnSp>
          <p:nvCxnSpPr>
            <p:cNvPr id="78" name="直線コネクタ 77">
              <a:extLst>
                <a:ext uri="{FF2B5EF4-FFF2-40B4-BE49-F238E27FC236}">
                  <a16:creationId xmlns:a16="http://schemas.microsoft.com/office/drawing/2014/main" id="{5B488E02-0063-3E8E-652D-929E01F117BD}"/>
                </a:ext>
              </a:extLst>
            </p:cNvPr>
            <p:cNvCxnSpPr/>
            <p:nvPr/>
          </p:nvCxnSpPr>
          <p:spPr>
            <a:xfrm flipH="1">
              <a:off x="9525" y="0"/>
              <a:ext cx="298617" cy="0"/>
            </a:xfrm>
            <a:prstGeom prst="line">
              <a:avLst/>
            </a:prstGeom>
            <a:noFill/>
            <a:ln w="19050" cap="flat" cmpd="sng" algn="ctr">
              <a:solidFill>
                <a:sysClr val="windowText" lastClr="000000"/>
              </a:solidFill>
              <a:prstDash val="solid"/>
              <a:miter lim="800000"/>
            </a:ln>
            <a:effectLst/>
          </p:spPr>
        </p:cxnSp>
        <p:cxnSp>
          <p:nvCxnSpPr>
            <p:cNvPr id="79" name="直線矢印コネクタ 78">
              <a:extLst>
                <a:ext uri="{FF2B5EF4-FFF2-40B4-BE49-F238E27FC236}">
                  <a16:creationId xmlns:a16="http://schemas.microsoft.com/office/drawing/2014/main" id="{3F8362CD-F4E7-A2CD-F698-6B1115C839AC}"/>
                </a:ext>
              </a:extLst>
            </p:cNvPr>
            <p:cNvCxnSpPr/>
            <p:nvPr/>
          </p:nvCxnSpPr>
          <p:spPr>
            <a:xfrm>
              <a:off x="9525" y="0"/>
              <a:ext cx="0" cy="780610"/>
            </a:xfrm>
            <a:prstGeom prst="straightConnector1">
              <a:avLst/>
            </a:prstGeom>
            <a:noFill/>
            <a:ln w="19050" cap="flat" cmpd="sng" algn="ctr">
              <a:solidFill>
                <a:srgbClr val="44546A"/>
              </a:solidFill>
              <a:prstDash val="solid"/>
              <a:miter lim="800000"/>
              <a:tailEnd type="triangle"/>
            </a:ln>
            <a:effectLst/>
          </p:spPr>
        </p:cxnSp>
      </p:grpSp>
      <p:grpSp>
        <p:nvGrpSpPr>
          <p:cNvPr id="80" name="グループ化 79">
            <a:extLst>
              <a:ext uri="{FF2B5EF4-FFF2-40B4-BE49-F238E27FC236}">
                <a16:creationId xmlns:a16="http://schemas.microsoft.com/office/drawing/2014/main" id="{4EE7B4E3-FF0C-F148-A514-C7BEF9F87211}"/>
              </a:ext>
            </a:extLst>
          </p:cNvPr>
          <p:cNvGrpSpPr/>
          <p:nvPr/>
        </p:nvGrpSpPr>
        <p:grpSpPr>
          <a:xfrm>
            <a:off x="1119143" y="3382754"/>
            <a:ext cx="819251" cy="840624"/>
            <a:chOff x="123825" y="197485"/>
            <a:chExt cx="623314" cy="1043689"/>
          </a:xfrm>
        </p:grpSpPr>
        <p:cxnSp>
          <p:nvCxnSpPr>
            <p:cNvPr id="81" name="直線コネクタ 80">
              <a:extLst>
                <a:ext uri="{FF2B5EF4-FFF2-40B4-BE49-F238E27FC236}">
                  <a16:creationId xmlns:a16="http://schemas.microsoft.com/office/drawing/2014/main" id="{00C0BB21-C9C7-AD07-E916-3D79DCF91662}"/>
                </a:ext>
              </a:extLst>
            </p:cNvPr>
            <p:cNvCxnSpPr/>
            <p:nvPr/>
          </p:nvCxnSpPr>
          <p:spPr>
            <a:xfrm flipV="1">
              <a:off x="123825" y="197485"/>
              <a:ext cx="0" cy="1043689"/>
            </a:xfrm>
            <a:prstGeom prst="line">
              <a:avLst/>
            </a:prstGeom>
            <a:noFill/>
            <a:ln w="19050" cap="flat" cmpd="sng" algn="ctr">
              <a:solidFill>
                <a:sysClr val="windowText" lastClr="000000"/>
              </a:solidFill>
              <a:prstDash val="solid"/>
              <a:miter lim="800000"/>
            </a:ln>
            <a:effectLst/>
          </p:spPr>
        </p:cxnSp>
        <p:cxnSp>
          <p:nvCxnSpPr>
            <p:cNvPr id="82" name="直線矢印コネクタ 81">
              <a:extLst>
                <a:ext uri="{FF2B5EF4-FFF2-40B4-BE49-F238E27FC236}">
                  <a16:creationId xmlns:a16="http://schemas.microsoft.com/office/drawing/2014/main" id="{C242A436-8FC4-3D2D-594A-0FA25E733994}"/>
                </a:ext>
              </a:extLst>
            </p:cNvPr>
            <p:cNvCxnSpPr/>
            <p:nvPr/>
          </p:nvCxnSpPr>
          <p:spPr>
            <a:xfrm flipV="1">
              <a:off x="123825" y="207013"/>
              <a:ext cx="623314" cy="0"/>
            </a:xfrm>
            <a:prstGeom prst="straightConnector1">
              <a:avLst/>
            </a:prstGeom>
            <a:noFill/>
            <a:ln w="19050" cap="flat" cmpd="sng" algn="ctr">
              <a:solidFill>
                <a:sysClr val="windowText" lastClr="000000"/>
              </a:solidFill>
              <a:prstDash val="solid"/>
              <a:miter lim="800000"/>
              <a:tailEnd type="triangle"/>
            </a:ln>
            <a:effectLst/>
          </p:spPr>
        </p:cxnSp>
      </p:grpSp>
      <p:sp>
        <p:nvSpPr>
          <p:cNvPr id="83" name="テキスト ボックス 83793327">
            <a:extLst>
              <a:ext uri="{FF2B5EF4-FFF2-40B4-BE49-F238E27FC236}">
                <a16:creationId xmlns:a16="http://schemas.microsoft.com/office/drawing/2014/main" id="{A7CF6A78-6B39-900B-EBCD-0186490CD621}"/>
              </a:ext>
            </a:extLst>
          </p:cNvPr>
          <p:cNvSpPr txBox="1"/>
          <p:nvPr/>
        </p:nvSpPr>
        <p:spPr>
          <a:xfrm>
            <a:off x="1254879" y="3861317"/>
            <a:ext cx="828675"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800" kern="100">
                <a:effectLst/>
                <a:latin typeface="游明朝" panose="02020400000000000000" pitchFamily="18" charset="-128"/>
                <a:ea typeface="BIZ UDPゴシック" panose="020B0400000000000000" pitchFamily="50" charset="-128"/>
                <a:cs typeface="Times New Roman" panose="02020603050405020304" pitchFamily="18" charset="0"/>
              </a:rPr>
              <a:t>報告・相談</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84" name="テキスト ボックス 85">
            <a:extLst>
              <a:ext uri="{FF2B5EF4-FFF2-40B4-BE49-F238E27FC236}">
                <a16:creationId xmlns:a16="http://schemas.microsoft.com/office/drawing/2014/main" id="{496F1E29-1E74-B977-0167-60A0A8397566}"/>
              </a:ext>
            </a:extLst>
          </p:cNvPr>
          <p:cNvSpPr txBox="1"/>
          <p:nvPr/>
        </p:nvSpPr>
        <p:spPr>
          <a:xfrm>
            <a:off x="1086636" y="3184696"/>
            <a:ext cx="828675"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800" kern="100">
                <a:effectLst/>
                <a:latin typeface="游明朝" panose="02020400000000000000" pitchFamily="18" charset="-128"/>
                <a:ea typeface="BIZ UDPゴシック" panose="020B0400000000000000" pitchFamily="50" charset="-128"/>
                <a:cs typeface="Times New Roman" panose="02020603050405020304" pitchFamily="18" charset="0"/>
              </a:rPr>
              <a:t>指導・助言</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4" name="直線矢印コネクタ 3">
            <a:extLst>
              <a:ext uri="{FF2B5EF4-FFF2-40B4-BE49-F238E27FC236}">
                <a16:creationId xmlns:a16="http://schemas.microsoft.com/office/drawing/2014/main" id="{F768DDBB-73E7-1DFB-FD02-66589221B162}"/>
              </a:ext>
            </a:extLst>
          </p:cNvPr>
          <p:cNvCxnSpPr/>
          <p:nvPr/>
        </p:nvCxnSpPr>
        <p:spPr>
          <a:xfrm>
            <a:off x="2535647" y="3545689"/>
            <a:ext cx="0" cy="216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F2CFFA53-854E-9C85-CCB5-7419AF633869}"/>
              </a:ext>
            </a:extLst>
          </p:cNvPr>
          <p:cNvCxnSpPr/>
          <p:nvPr/>
        </p:nvCxnSpPr>
        <p:spPr>
          <a:xfrm>
            <a:off x="3898418" y="3521985"/>
            <a:ext cx="0" cy="216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462469728">
            <a:extLst>
              <a:ext uri="{FF2B5EF4-FFF2-40B4-BE49-F238E27FC236}">
                <a16:creationId xmlns:a16="http://schemas.microsoft.com/office/drawing/2014/main" id="{83D40B81-7716-6039-FE4E-B6981B42A23A}"/>
              </a:ext>
            </a:extLst>
          </p:cNvPr>
          <p:cNvSpPr txBox="1"/>
          <p:nvPr/>
        </p:nvSpPr>
        <p:spPr>
          <a:xfrm>
            <a:off x="3928293" y="3564619"/>
            <a:ext cx="666750" cy="32425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a:ln>
                  <a:noFill/>
                </a:ln>
                <a:solidFill>
                  <a:sysClr val="windowText" lastClr="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委託等</a:t>
            </a:r>
            <a:endParaRPr kumimoji="0" lang="ja-JP" altLang="en-US" sz="900" b="0" i="0" u="none" strike="noStrike" kern="100" cap="none" spc="0" normalizeH="0" baseline="0" noProof="0" dirty="0">
              <a:ln>
                <a:noFill/>
              </a:ln>
              <a:solidFill>
                <a:sysClr val="windowText" lastClr="000000"/>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BEB78A5E-B75C-DB1D-7142-AF592B4CC24A}"/>
              </a:ext>
            </a:extLst>
          </p:cNvPr>
          <p:cNvSpPr txBox="1"/>
          <p:nvPr/>
        </p:nvSpPr>
        <p:spPr>
          <a:xfrm>
            <a:off x="8551466" y="9521298"/>
            <a:ext cx="5139422" cy="246221"/>
          </a:xfrm>
          <a:prstGeom prst="rect">
            <a:avLst/>
          </a:prstGeom>
          <a:noFill/>
        </p:spPr>
        <p:txBody>
          <a:bodyPr wrap="square" rtlCol="0">
            <a:spAutoFit/>
          </a:bodyPr>
          <a:lstStyle/>
          <a:p>
            <a:r>
              <a:rPr kumimoji="1" lang="en-US" altLang="ja-JP" sz="1000" dirty="0">
                <a:solidFill>
                  <a:srgbClr val="FF0000"/>
                </a:solidFill>
                <a:latin typeface="BIZ UDPゴシック" panose="020B0400000000000000" pitchFamily="50" charset="-128"/>
                <a:ea typeface="BIZ UDPゴシック" panose="020B0400000000000000" pitchFamily="50" charset="-128"/>
              </a:rPr>
              <a:t>※</a:t>
            </a:r>
            <a:r>
              <a:rPr kumimoji="1" lang="ja-JP" altLang="en-US" sz="1000" dirty="0">
                <a:solidFill>
                  <a:srgbClr val="FF0000"/>
                </a:solidFill>
                <a:latin typeface="BIZ UDPゴシック" panose="020B0400000000000000" pitchFamily="50" charset="-128"/>
                <a:ea typeface="BIZ UDPゴシック" panose="020B0400000000000000" pitchFamily="50" charset="-128"/>
              </a:rPr>
              <a:t>１：水循環システム等、機械・電気設備は破損前に確実な更新が必要</a:t>
            </a:r>
          </a:p>
        </p:txBody>
      </p:sp>
      <p:graphicFrame>
        <p:nvGraphicFramePr>
          <p:cNvPr id="11" name="表 10">
            <a:extLst>
              <a:ext uri="{FF2B5EF4-FFF2-40B4-BE49-F238E27FC236}">
                <a16:creationId xmlns:a16="http://schemas.microsoft.com/office/drawing/2014/main" id="{014CF720-1C34-4572-93CA-B2E595A5B98B}"/>
              </a:ext>
            </a:extLst>
          </p:cNvPr>
          <p:cNvGraphicFramePr>
            <a:graphicFrameLocks noGrp="1"/>
          </p:cNvGraphicFramePr>
          <p:nvPr>
            <p:extLst>
              <p:ext uri="{D42A27DB-BD31-4B8C-83A1-F6EECF244321}">
                <p14:modId xmlns:p14="http://schemas.microsoft.com/office/powerpoint/2010/main" val="847216347"/>
              </p:ext>
            </p:extLst>
          </p:nvPr>
        </p:nvGraphicFramePr>
        <p:xfrm>
          <a:off x="8156662" y="1054618"/>
          <a:ext cx="6633396" cy="8357628"/>
        </p:xfrm>
        <a:graphic>
          <a:graphicData uri="http://schemas.openxmlformats.org/drawingml/2006/table">
            <a:tbl>
              <a:tblPr firstRow="1" firstCol="1" bandRow="1"/>
              <a:tblGrid>
                <a:gridCol w="344805">
                  <a:extLst>
                    <a:ext uri="{9D8B030D-6E8A-4147-A177-3AD203B41FA5}">
                      <a16:colId xmlns:a16="http://schemas.microsoft.com/office/drawing/2014/main" val="1294382706"/>
                    </a:ext>
                  </a:extLst>
                </a:gridCol>
                <a:gridCol w="383579">
                  <a:extLst>
                    <a:ext uri="{9D8B030D-6E8A-4147-A177-3AD203B41FA5}">
                      <a16:colId xmlns:a16="http://schemas.microsoft.com/office/drawing/2014/main" val="2235257188"/>
                    </a:ext>
                  </a:extLst>
                </a:gridCol>
                <a:gridCol w="736087">
                  <a:extLst>
                    <a:ext uri="{9D8B030D-6E8A-4147-A177-3AD203B41FA5}">
                      <a16:colId xmlns:a16="http://schemas.microsoft.com/office/drawing/2014/main" val="2877876986"/>
                    </a:ext>
                  </a:extLst>
                </a:gridCol>
                <a:gridCol w="2448801">
                  <a:extLst>
                    <a:ext uri="{9D8B030D-6E8A-4147-A177-3AD203B41FA5}">
                      <a16:colId xmlns:a16="http://schemas.microsoft.com/office/drawing/2014/main" val="3660233103"/>
                    </a:ext>
                  </a:extLst>
                </a:gridCol>
                <a:gridCol w="1803719">
                  <a:extLst>
                    <a:ext uri="{9D8B030D-6E8A-4147-A177-3AD203B41FA5}">
                      <a16:colId xmlns:a16="http://schemas.microsoft.com/office/drawing/2014/main" val="2461114125"/>
                    </a:ext>
                  </a:extLst>
                </a:gridCol>
                <a:gridCol w="916405">
                  <a:extLst>
                    <a:ext uri="{9D8B030D-6E8A-4147-A177-3AD203B41FA5}">
                      <a16:colId xmlns:a16="http://schemas.microsoft.com/office/drawing/2014/main" val="1075411045"/>
                    </a:ext>
                  </a:extLst>
                </a:gridCol>
              </a:tblGrid>
              <a:tr h="177781">
                <a:tc>
                  <a:txBody>
                    <a:bodyPr/>
                    <a:lstStyle/>
                    <a:p>
                      <a:pPr algn="ctr">
                        <a:lnSpc>
                          <a:spcPts val="1300"/>
                        </a:lnSpc>
                      </a:pPr>
                      <a:r>
                        <a:rPr lang="en-US" sz="900" kern="100" dirty="0">
                          <a:effectLst/>
                          <a:latin typeface="BIZ UDPゴシック" panose="020B0400000000000000" pitchFamily="50" charset="-128"/>
                          <a:ea typeface="游明朝" panose="02020400000000000000" pitchFamily="18" charset="-128"/>
                          <a:cs typeface="Times New Roman" panose="02020603050405020304" pitchFamily="18" charset="0"/>
                        </a:rPr>
                        <a:t> </a:t>
                      </a:r>
                      <a:endParaRPr lang="ja-JP" sz="900" kern="100" dirty="0">
                        <a:effectLst/>
                        <a:latin typeface="游明朝" panose="02020400000000000000" pitchFamily="18" charset="-128"/>
                        <a:ea typeface="游明朝" panose="02020400000000000000" pitchFamily="18" charset="-128"/>
                        <a:cs typeface="Times New Roman" panose="02020603050405020304" pitchFamily="18" charset="0"/>
                      </a:endParaRP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3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区分</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a:lnSpc>
                          <a:spcPts val="13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個別の課題</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具体的手法</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3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実施時期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1318256"/>
                  </a:ext>
                </a:extLst>
              </a:tr>
              <a:tr h="154409">
                <a:tc rowSpan="12">
                  <a:txBody>
                    <a:bodyPr/>
                    <a:lstStyle/>
                    <a:p>
                      <a:pPr marL="71755" marR="71755" algn="ctr">
                        <a:lnSpc>
                          <a:spcPts val="1000"/>
                        </a:lnSpc>
                        <a:spcAft>
                          <a:spcPts val="0"/>
                        </a:spcAft>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日本庭園全体</a:t>
                      </a:r>
                    </a:p>
                  </a:txBody>
                  <a:tcPr marL="33534" marR="33534"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gridSpan="2">
                  <a:txBody>
                    <a:bodyPr/>
                    <a:lstStyle/>
                    <a:p>
                      <a:pPr algn="just">
                        <a:lnSpc>
                          <a:spcPts val="12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■保存</a:t>
                      </a:r>
                    </a:p>
                    <a:p>
                      <a:pPr algn="just">
                        <a:lnSpc>
                          <a:spcPts val="12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施設等</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土砂流出による景石の埋もれ</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計画的な土砂の撤去</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0352591"/>
                  </a:ext>
                </a:extLst>
              </a:tr>
              <a:tr h="30881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水循環システム等の老朽化や水質・水景の悪化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水循環システムの再検討</a:t>
                      </a:r>
                    </a:p>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日常の保守・補修、</a:t>
                      </a:r>
                      <a:r>
                        <a:rPr lang="ja-JP" sz="90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適期の更新</a:t>
                      </a:r>
                      <a:endPar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p>
                      <a:pPr algn="l">
                        <a:lnSpc>
                          <a:spcPts val="1100"/>
                        </a:lnSpc>
                      </a:pPr>
                      <a:r>
                        <a:rPr lang="ja-JP" altLang="en-US" sz="90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　　　　　</a:t>
                      </a:r>
                      <a:r>
                        <a:rPr lang="ja-JP" sz="900" kern="100" dirty="0">
                          <a:solidFill>
                            <a:srgbClr val="FF0000"/>
                          </a:solidFill>
                          <a:effectLst/>
                          <a:latin typeface="ＭＳ ゴシック" panose="020B0609070205080204" pitchFamily="49" charset="-128"/>
                          <a:ea typeface="ＭＳ ゴシック" panose="020B0609070205080204" pitchFamily="49" charset="-128"/>
                          <a:cs typeface="Times New Roman" panose="02020603050405020304" pitchFamily="18" charset="0"/>
                        </a:rPr>
                        <a:t>※１</a:t>
                      </a:r>
                      <a:endPar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0690786"/>
                  </a:ext>
                </a:extLst>
              </a:tr>
              <a:tr h="15440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園路・建築物の保存継続</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計画的な点検の継続</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7478759"/>
                  </a:ext>
                </a:extLst>
              </a:tr>
              <a:tr h="154409">
                <a:tc vMerge="1">
                  <a:txBody>
                    <a:bodyPr/>
                    <a:lstStyle/>
                    <a:p>
                      <a:endParaRPr kumimoji="1" lang="ja-JP" altLang="en-US"/>
                    </a:p>
                  </a:txBody>
                  <a:tcPr/>
                </a:tc>
                <a:tc rowSpan="2" gridSpan="2">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■保存</a:t>
                      </a:r>
                    </a:p>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樹林管理</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植栽景観の変容</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継続的な植栽管理の実施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505546"/>
                  </a:ext>
                </a:extLst>
              </a:tr>
              <a:tr h="168835">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倒木・危険木への対応</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計画的な危険木管理</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213738"/>
                  </a:ext>
                </a:extLst>
              </a:tr>
              <a:tr h="154409">
                <a:tc vMerge="1">
                  <a:txBody>
                    <a:bodyPr/>
                    <a:lstStyle/>
                    <a:p>
                      <a:endParaRPr kumimoji="1" lang="ja-JP" altLang="en-US"/>
                    </a:p>
                  </a:txBody>
                  <a:tcPr/>
                </a:tc>
                <a:tc rowSpan="4" gridSpan="2">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■活用</a:t>
                      </a:r>
                    </a:p>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価値理解</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hMerge="1">
                  <a:txBody>
                    <a:bodyPr/>
                    <a:lstStyle/>
                    <a:p>
                      <a:endParaRPr kumimoji="1" lang="ja-JP" altLang="en-US"/>
                    </a:p>
                  </a:txBody>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施設の未利用</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施設の活用推進</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8337093"/>
                  </a:ext>
                </a:extLst>
              </a:tr>
              <a:tr h="15440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園内利用環境の不足</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園内移動手法の検討</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0201140"/>
                  </a:ext>
                </a:extLst>
              </a:tr>
              <a:tr h="15440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魅力発信の弱さ</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情報発信・イベント開催</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1948209"/>
                  </a:ext>
                </a:extLst>
              </a:tr>
              <a:tr h="154409">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新たな活用手法の検討</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体験フィールドとしての活用</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2089576"/>
                  </a:ext>
                </a:extLst>
              </a:tr>
              <a:tr h="154409">
                <a:tc vMerge="1">
                  <a:txBody>
                    <a:bodyPr/>
                    <a:lstStyle/>
                    <a:p>
                      <a:endParaRPr kumimoji="1" lang="ja-JP" altLang="en-US"/>
                    </a:p>
                  </a:txBody>
                  <a:tcPr/>
                </a:tc>
                <a:tc rowSpan="2" gridSpan="2">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■整備</a:t>
                      </a:r>
                    </a:p>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安全確保</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施設等の老朽化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計画的な建築物等補修</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7301488"/>
                  </a:ext>
                </a:extLst>
              </a:tr>
              <a:tr h="168835">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安全上の課題</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放送設備等の維持</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8805522"/>
                  </a:ext>
                </a:extLst>
              </a:tr>
              <a:tr h="323244">
                <a:tc vMerge="1">
                  <a:txBody>
                    <a:bodyPr/>
                    <a:lstStyle/>
                    <a:p>
                      <a:endParaRPr kumimoji="1" lang="ja-JP" altLang="en-US"/>
                    </a:p>
                  </a:txBody>
                  <a:tcPr/>
                </a:tc>
                <a:tc gridSpan="2">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■整備</a:t>
                      </a:r>
                    </a:p>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利便性向上</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サイン等の不十分さ、</a:t>
                      </a:r>
                    </a:p>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園内移動の困難箇所</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サイン整備・バリアフリー化推進、施設利便性向上</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継続的に実施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9149585"/>
                  </a:ext>
                </a:extLst>
              </a:tr>
              <a:tr h="154409">
                <a:tc rowSpan="30">
                  <a:txBody>
                    <a:bodyPr/>
                    <a:lstStyle/>
                    <a:p>
                      <a:pPr marL="71755" marR="71755" algn="ctr">
                        <a:lnSpc>
                          <a:spcPts val="1000"/>
                        </a:lnSpc>
                        <a:spcAft>
                          <a:spcPts val="0"/>
                        </a:spcAft>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地区別</a:t>
                      </a:r>
                    </a:p>
                  </a:txBody>
                  <a:tcPr marL="33534" marR="33534" marT="0" marB="0" vert="eaVert"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上代</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本質的価値</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泉の広場サクラの衰退</a:t>
                      </a:r>
                    </a:p>
                  </a:txBody>
                  <a:tcPr marL="33534" marR="33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サクラの補植等の検討</a:t>
                      </a:r>
                    </a:p>
                  </a:txBody>
                  <a:tcPr marL="33534" marR="33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8628080"/>
                  </a:ext>
                </a:extLst>
              </a:tr>
              <a:tr h="29812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滝の広場銘木ヤマモミジの枯死</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ヤマモミジの補植、周辺植栽の適切な管理</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5003564"/>
                  </a:ext>
                </a:extLst>
              </a:tr>
              <a:tr h="154409">
                <a:tc vMerge="1">
                  <a:txBody>
                    <a:bodyPr/>
                    <a:lstStyle/>
                    <a:p>
                      <a:endParaRPr kumimoji="1" lang="ja-JP" altLang="en-US"/>
                    </a:p>
                  </a:txBody>
                  <a:tcPr/>
                </a:tc>
                <a:tc vMerge="1">
                  <a:txBody>
                    <a:bodyPr/>
                    <a:lstStyle/>
                    <a:p>
                      <a:endParaRPr kumimoji="1" lang="ja-JP" altLang="en-US"/>
                    </a:p>
                  </a:txBody>
                  <a:tcPr/>
                </a:tc>
                <a:tc rowSpan="2">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補完要素</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泉・滝の背後の樹木の過大成長</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継続的な樹林管理</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2273574"/>
                  </a:ext>
                </a:extLst>
              </a:tr>
              <a:tr h="23161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モミ林・イヌマキ林の一部樹木の樹形の乱れ</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樹林景観の再生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010799"/>
                  </a:ext>
                </a:extLst>
              </a:tr>
              <a:tr h="140236">
                <a:tc vMerge="1">
                  <a:txBody>
                    <a:bodyPr/>
                    <a:lstStyle/>
                    <a:p>
                      <a:endParaRPr kumimoji="1" lang="ja-JP" altLang="en-US"/>
                    </a:p>
                  </a:txBody>
                  <a:tcPr/>
                </a:tc>
                <a:tc rowSpan="6">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中世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本質的価値</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１号棟天井の退色</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補修の実施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9430267"/>
                  </a:ext>
                </a:extLst>
              </a:tr>
              <a:tr h="23161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サワラ林等緩衝植樹帯の樹林景観の乱れ</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継続的な景観回復</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92301"/>
                  </a:ext>
                </a:extLst>
              </a:tr>
              <a:tr h="29812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渓流の景観の維持</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渓流沿いの低木、水草等の管理の実施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6447608"/>
                  </a:ext>
                </a:extLst>
              </a:tr>
              <a:tr h="154409">
                <a:tc vMerge="1">
                  <a:txBody>
                    <a:bodyPr/>
                    <a:lstStyle/>
                    <a:p>
                      <a:endParaRPr kumimoji="1" lang="ja-JP" altLang="en-US"/>
                    </a:p>
                  </a:txBody>
                  <a:tcPr/>
                </a:tc>
                <a:tc vMerge="1">
                  <a:txBody>
                    <a:bodyPr/>
                    <a:lstStyle/>
                    <a:p>
                      <a:endParaRPr kumimoji="1" lang="ja-JP" altLang="en-US"/>
                    </a:p>
                  </a:txBody>
                  <a:tcPr/>
                </a:tc>
                <a:tc rowSpan="3">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補完要素</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園芸植物展示場の劣化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補修の実施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中期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450937"/>
                  </a:ext>
                </a:extLst>
              </a:tr>
              <a:tr h="15440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「サクラの丘」サクラの衰退</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サクラの樹勢回復等の検討</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中期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2345764"/>
                  </a:ext>
                </a:extLst>
              </a:tr>
              <a:tr h="46322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ツツジ類、ネムノキ、モミジ谷、竹林、ケヤキ疎林・ミヤギノハギ群落、茶室、ケヤキ、クロマツ等の管理</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適切な剪定等の管理による植栽景観の向上</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9395464"/>
                  </a:ext>
                </a:extLst>
              </a:tr>
              <a:tr h="154409">
                <a:tc vMerge="1">
                  <a:txBody>
                    <a:bodyPr/>
                    <a:lstStyle/>
                    <a:p>
                      <a:endParaRPr kumimoji="1" lang="ja-JP" altLang="en-US"/>
                    </a:p>
                  </a:txBody>
                  <a:tcPr/>
                </a:tc>
                <a:tc rowSpan="9">
                  <a:txBody>
                    <a:bodyPr/>
                    <a:lstStyle/>
                    <a:p>
                      <a:pPr algn="just">
                        <a:lnSpc>
                          <a:spcPts val="12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近世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本質的価値</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心字池石組背後の土砂流出</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流出土砂の補填</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中期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6040587"/>
                  </a:ext>
                </a:extLst>
              </a:tr>
              <a:tr h="14023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３号棟の経年劣化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補修実施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中期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7690593"/>
                  </a:ext>
                </a:extLst>
              </a:tr>
              <a:tr h="14023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４号棟の未利用</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活用手法の検討</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15674"/>
                  </a:ext>
                </a:extLst>
              </a:tr>
              <a:tr h="15440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銘木クロマツの管理</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適切な管理の実施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052237"/>
                  </a:ext>
                </a:extLst>
              </a:tr>
              <a:tr h="154409">
                <a:tc vMerge="1">
                  <a:txBody>
                    <a:bodyPr/>
                    <a:lstStyle/>
                    <a:p>
                      <a:endParaRPr kumimoji="1" lang="ja-JP" altLang="en-US"/>
                    </a:p>
                  </a:txBody>
                  <a:tcPr/>
                </a:tc>
                <a:tc vMerge="1">
                  <a:txBody>
                    <a:bodyPr/>
                    <a:lstStyle/>
                    <a:p>
                      <a:endParaRPr kumimoji="1" lang="ja-JP" altLang="en-US"/>
                    </a:p>
                  </a:txBody>
                  <a:tcPr/>
                </a:tc>
                <a:tc rowSpan="5">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補完要素</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日本庭園模型の劣化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補修の実施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8872243"/>
                  </a:ext>
                </a:extLst>
              </a:tr>
              <a:tr h="15440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樹勢が劣化している銘木</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樹勢回復・更新検討</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360980"/>
                  </a:ext>
                </a:extLst>
              </a:tr>
              <a:tr h="23161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心字池対岸部の樹林の高木化・肥大化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樹林地の剪定の実施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7001738"/>
                  </a:ext>
                </a:extLst>
              </a:tr>
              <a:tr h="29812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園外の高層建築物による景観阻害</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北側山地樹林の遮蔽機能を拡充する高木の育成</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5896175"/>
                  </a:ext>
                </a:extLst>
              </a:tr>
              <a:tr h="15440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spc="-50">
                          <a:effectLst/>
                          <a:latin typeface="ＭＳ ゴシック" panose="020B0609070205080204" pitchFamily="49" charset="-128"/>
                          <a:ea typeface="ＭＳ ゴシック" panose="020B0609070205080204" pitchFamily="49" charset="-128"/>
                          <a:cs typeface="Times New Roman" panose="02020603050405020304" pitchFamily="18" charset="0"/>
                        </a:rPr>
                        <a:t>ツツジ類、マテバシイ等の過大成長</a:t>
                      </a:r>
                      <a:endPar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endParaRP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修復剪定の実施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9518622"/>
                  </a:ext>
                </a:extLst>
              </a:tr>
              <a:tr h="154409">
                <a:tc vMerge="1">
                  <a:txBody>
                    <a:bodyPr/>
                    <a:lstStyle/>
                    <a:p>
                      <a:endParaRPr kumimoji="1" lang="ja-JP" altLang="en-US"/>
                    </a:p>
                  </a:txBody>
                  <a:tcPr/>
                </a:tc>
                <a:tc rowSpan="11">
                  <a:txBody>
                    <a:bodyPr/>
                    <a:lstStyle/>
                    <a:p>
                      <a:pPr algn="just">
                        <a:lnSpc>
                          <a:spcPts val="12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現代</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7">
                  <a:txBody>
                    <a:bodyPr/>
                    <a:lstStyle/>
                    <a:p>
                      <a:pPr algn="just">
                        <a:lnSpc>
                          <a:spcPts val="12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本質的価値</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菖蒲田護岸の漏水等</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漏水対策等の実施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218670"/>
                  </a:ext>
                </a:extLst>
              </a:tr>
              <a:tr h="14023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蓮池橋の劣化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補修の実施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6410056"/>
                  </a:ext>
                </a:extLst>
              </a:tr>
              <a:tr h="15440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５号棟前園路の舗装劣化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補修の実施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598079"/>
                  </a:ext>
                </a:extLst>
              </a:tr>
              <a:tr h="29812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「斜面花壇」等の石材損傷</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計画的な補修の実施</a:t>
                      </a:r>
                    </a:p>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積極的な活用</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p>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2216194"/>
                  </a:ext>
                </a:extLst>
              </a:tr>
              <a:tr h="29812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５号棟の設備、６号棟の塗装、７号棟への階段手摺の劣化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計画的な補修の実施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006103"/>
                  </a:ext>
                </a:extLst>
              </a:tr>
              <a:tr h="15440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７号棟の地下トイレの閉鎖</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活用の検討</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673668"/>
                  </a:ext>
                </a:extLst>
              </a:tr>
              <a:tr h="15440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蓮池のハスの衰退</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ジャンボタニシ等の駆除の継続</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3406716"/>
                  </a:ext>
                </a:extLst>
              </a:tr>
              <a:tr h="154409">
                <a:tc vMerge="1">
                  <a:txBody>
                    <a:bodyPr/>
                    <a:lstStyle/>
                    <a:p>
                      <a:endParaRPr kumimoji="1" lang="ja-JP" altLang="en-US"/>
                    </a:p>
                  </a:txBody>
                  <a:tcPr/>
                </a:tc>
                <a:tc vMerge="1">
                  <a:txBody>
                    <a:bodyPr/>
                    <a:lstStyle/>
                    <a:p>
                      <a:endParaRPr kumimoji="1" lang="ja-JP" altLang="en-US"/>
                    </a:p>
                  </a:txBody>
                  <a:tcPr/>
                </a:tc>
                <a:tc rowSpan="4">
                  <a:txBody>
                    <a:bodyPr/>
                    <a:lstStyle/>
                    <a:p>
                      <a:pPr algn="just">
                        <a:lnSpc>
                          <a:spcPts val="12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補完要素</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鯉池背後の樹林の過大成長</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適切な剪定等の実施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3807220"/>
                  </a:ext>
                </a:extLst>
              </a:tr>
              <a:tr h="15440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銘木キャラボクの樹勢衰退</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樹勢回復・更新検討</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中期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046160"/>
                  </a:ext>
                </a:extLst>
              </a:tr>
              <a:tr h="14023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ウツギ群植の補植</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補植の実施</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中期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9581382"/>
                  </a:ext>
                </a:extLst>
              </a:tr>
              <a:tr h="308819">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クヌギ林、クロマツの管理</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剪定によるクヌギ林の稜線の調整</a:t>
                      </a:r>
                    </a:p>
                    <a:p>
                      <a:pPr algn="just">
                        <a:lnSpc>
                          <a:spcPts val="1100"/>
                        </a:lnSpc>
                      </a:pPr>
                      <a:r>
                        <a:rPr lang="ja-JP" sz="900" kern="100">
                          <a:effectLst/>
                          <a:latin typeface="ＭＳ ゴシック" panose="020B0609070205080204" pitchFamily="49" charset="-128"/>
                          <a:ea typeface="ＭＳ ゴシック" panose="020B0609070205080204" pitchFamily="49" charset="-128"/>
                          <a:cs typeface="Times New Roman" panose="02020603050405020304" pitchFamily="18" charset="0"/>
                        </a:rPr>
                        <a:t>クロマツの適切な管理</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短期</a:t>
                      </a:r>
                    </a:p>
                    <a:p>
                      <a:pPr algn="ctr">
                        <a:lnSpc>
                          <a:spcPts val="1100"/>
                        </a:lnSpc>
                      </a:pPr>
                      <a:r>
                        <a:rPr lang="ja-JP" sz="900" kern="100" dirty="0">
                          <a:effectLst/>
                          <a:latin typeface="ＭＳ ゴシック" panose="020B0609070205080204" pitchFamily="49" charset="-128"/>
                          <a:ea typeface="ＭＳ ゴシック" panose="020B0609070205080204" pitchFamily="49" charset="-128"/>
                          <a:cs typeface="Times New Roman" panose="02020603050405020304" pitchFamily="18" charset="0"/>
                        </a:rPr>
                        <a:t>短期～長期</a:t>
                      </a:r>
                    </a:p>
                  </a:txBody>
                  <a:tcPr marL="33534" marR="335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2862125"/>
                  </a:ext>
                </a:extLst>
              </a:tr>
            </a:tbl>
          </a:graphicData>
        </a:graphic>
      </p:graphicFrame>
    </p:spTree>
    <p:extLst>
      <p:ext uri="{BB962C8B-B14F-4D97-AF65-F5344CB8AC3E}">
        <p14:creationId xmlns:p14="http://schemas.microsoft.com/office/powerpoint/2010/main" val="295676013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5596</TotalTime>
  <Words>9796</Words>
  <Application>Microsoft Office PowerPoint</Application>
  <PresentationFormat>ユーザー設定</PresentationFormat>
  <Paragraphs>1338</Paragraphs>
  <Slides>9</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9</vt:i4>
      </vt:variant>
    </vt:vector>
  </HeadingPairs>
  <TitlesOfParts>
    <vt:vector size="21" baseType="lpstr">
      <vt:lpstr>BIZ UDPゴシック</vt:lpstr>
      <vt:lpstr>BIZ UDP明朝 Medium</vt:lpstr>
      <vt:lpstr>BIZ UDゴシック</vt:lpstr>
      <vt:lpstr>HG丸ｺﾞｼｯｸM-PRO</vt:lpstr>
      <vt:lpstr>ＭＳ ゴシック</vt:lpstr>
      <vt:lpstr>游ゴシック</vt:lpstr>
      <vt:lpstr>游明朝</vt:lpstr>
      <vt:lpstr>Arial</vt:lpstr>
      <vt:lpstr>Calibri</vt:lpstr>
      <vt:lpstr>Calibri Light</vt:lpstr>
      <vt:lpstr>Century</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安場 浩一郎</dc:creator>
  <cp:lastModifiedBy>佐藤　志津子</cp:lastModifiedBy>
  <cp:revision>228</cp:revision>
  <cp:lastPrinted>2024-02-08T05:43:48Z</cp:lastPrinted>
  <dcterms:created xsi:type="dcterms:W3CDTF">2022-08-18T06:55:25Z</dcterms:created>
  <dcterms:modified xsi:type="dcterms:W3CDTF">2024-02-08T05:46:59Z</dcterms:modified>
</cp:coreProperties>
</file>