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0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82DA"/>
    <a:srgbClr val="FEDE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8D230F3-CF80-4859-8CE7-A43EE81993B5}" styleName="淡色スタイル 1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38" autoAdjust="0"/>
    <p:restoredTop sz="94660"/>
  </p:normalViewPr>
  <p:slideViewPr>
    <p:cSldViewPr snapToGrid="0">
      <p:cViewPr varScale="1">
        <p:scale>
          <a:sx n="69" d="100"/>
          <a:sy n="69" d="100"/>
        </p:scale>
        <p:origin x="146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E6D4D1-3DC5-4029-B307-0E7FACF7D532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18F689-0A20-4F6A-B970-09A8BCD0CB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51795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4FADB-9EC8-4BA7-8A1F-9DF0C5CA5FCE}" type="datetime1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97164-4023-4F25-9783-EC8958175B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9279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AD4C-3327-423B-9562-BB367807ED72}" type="datetime1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97164-4023-4F25-9783-EC8958175B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0650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CCD13-FABB-43F4-A28E-B73EACC0FD45}" type="datetime1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97164-4023-4F25-9783-EC8958175B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4445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33776-DE53-43AA-9EAE-C9E81E6DE58A}" type="datetime1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97164-4023-4F25-9783-EC8958175B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277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EE557-EBA9-4207-87F1-29071502087E}" type="datetime1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97164-4023-4F25-9783-EC8958175B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3959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B2A38-5CEF-4AD4-A7C8-A3069574EF57}" type="datetime1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97164-4023-4F25-9783-EC8958175B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0036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43727-BAA6-4DBF-9385-1B3C37C50531}" type="datetime1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97164-4023-4F25-9783-EC8958175B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3770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94C0C-A9DA-4417-A4C2-5EDEB720ACC3}" type="datetime1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97164-4023-4F25-9783-EC8958175B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4056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65216-1368-421A-AB0E-B5FC58D8C35E}" type="datetime1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97164-4023-4F25-9783-EC8958175B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9136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7EB6F-8292-419E-B1CC-D5054AF8D5E1}" type="datetime1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97164-4023-4F25-9783-EC8958175B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3449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666AE-A8C1-4810-9E74-70EE92BB3243}" type="datetime1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97164-4023-4F25-9783-EC8958175B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4331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E425E6-5601-4B56-9FB9-9AC5195B2016}" type="datetime1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97164-4023-4F25-9783-EC8958175B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9311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6422D1AC-A8D2-4745-9446-F4922F3E1923}"/>
              </a:ext>
            </a:extLst>
          </p:cNvPr>
          <p:cNvGrpSpPr/>
          <p:nvPr/>
        </p:nvGrpSpPr>
        <p:grpSpPr>
          <a:xfrm>
            <a:off x="398206" y="406094"/>
            <a:ext cx="8398104" cy="650873"/>
            <a:chOff x="967074" y="406094"/>
            <a:chExt cx="7443501" cy="650873"/>
          </a:xfrm>
        </p:grpSpPr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2650C793-5F01-4417-B360-CD8B6A7B1FBB}"/>
                </a:ext>
              </a:extLst>
            </p:cNvPr>
            <p:cNvSpPr/>
            <p:nvPr/>
          </p:nvSpPr>
          <p:spPr>
            <a:xfrm>
              <a:off x="967074" y="406094"/>
              <a:ext cx="7085546" cy="6508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32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スケジュール</a:t>
              </a:r>
              <a:endParaRPr kumimoji="1" lang="ja-JP" altLang="en-US" sz="3200" dirty="0">
                <a:solidFill>
                  <a:schemeClr val="tx1"/>
                </a:solidFill>
              </a:endParaRPr>
            </a:p>
          </p:txBody>
        </p:sp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43CAB4EF-F674-40F4-8669-8742683F3EE7}"/>
                </a:ext>
              </a:extLst>
            </p:cNvPr>
            <p:cNvCxnSpPr>
              <a:cxnSpLocks/>
            </p:cNvCxnSpPr>
            <p:nvPr/>
          </p:nvCxnSpPr>
          <p:spPr>
            <a:xfrm>
              <a:off x="967468" y="1013496"/>
              <a:ext cx="7443107" cy="0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1" name="表 11">
            <a:extLst>
              <a:ext uri="{FF2B5EF4-FFF2-40B4-BE49-F238E27FC236}">
                <a16:creationId xmlns:a16="http://schemas.microsoft.com/office/drawing/2014/main" id="{35555D6B-FDFE-4F59-A250-91AE07A11B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1991522"/>
              </p:ext>
            </p:extLst>
          </p:nvPr>
        </p:nvGraphicFramePr>
        <p:xfrm>
          <a:off x="176981" y="1268363"/>
          <a:ext cx="8619331" cy="518353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451403">
                  <a:extLst>
                    <a:ext uri="{9D8B030D-6E8A-4147-A177-3AD203B41FA5}">
                      <a16:colId xmlns:a16="http://schemas.microsoft.com/office/drawing/2014/main" val="2656520813"/>
                    </a:ext>
                  </a:extLst>
                </a:gridCol>
                <a:gridCol w="517228">
                  <a:extLst>
                    <a:ext uri="{9D8B030D-6E8A-4147-A177-3AD203B41FA5}">
                      <a16:colId xmlns:a16="http://schemas.microsoft.com/office/drawing/2014/main" val="3387731981"/>
                    </a:ext>
                  </a:extLst>
                </a:gridCol>
                <a:gridCol w="443380">
                  <a:extLst>
                    <a:ext uri="{9D8B030D-6E8A-4147-A177-3AD203B41FA5}">
                      <a16:colId xmlns:a16="http://schemas.microsoft.com/office/drawing/2014/main" val="2040174690"/>
                    </a:ext>
                  </a:extLst>
                </a:gridCol>
                <a:gridCol w="443380">
                  <a:extLst>
                    <a:ext uri="{9D8B030D-6E8A-4147-A177-3AD203B41FA5}">
                      <a16:colId xmlns:a16="http://schemas.microsoft.com/office/drawing/2014/main" val="1460579747"/>
                    </a:ext>
                  </a:extLst>
                </a:gridCol>
                <a:gridCol w="443380">
                  <a:extLst>
                    <a:ext uri="{9D8B030D-6E8A-4147-A177-3AD203B41FA5}">
                      <a16:colId xmlns:a16="http://schemas.microsoft.com/office/drawing/2014/main" val="3149962458"/>
                    </a:ext>
                  </a:extLst>
                </a:gridCol>
                <a:gridCol w="443380">
                  <a:extLst>
                    <a:ext uri="{9D8B030D-6E8A-4147-A177-3AD203B41FA5}">
                      <a16:colId xmlns:a16="http://schemas.microsoft.com/office/drawing/2014/main" val="1609552957"/>
                    </a:ext>
                  </a:extLst>
                </a:gridCol>
                <a:gridCol w="443380">
                  <a:extLst>
                    <a:ext uri="{9D8B030D-6E8A-4147-A177-3AD203B41FA5}">
                      <a16:colId xmlns:a16="http://schemas.microsoft.com/office/drawing/2014/main" val="295301159"/>
                    </a:ext>
                  </a:extLst>
                </a:gridCol>
                <a:gridCol w="443380">
                  <a:extLst>
                    <a:ext uri="{9D8B030D-6E8A-4147-A177-3AD203B41FA5}">
                      <a16:colId xmlns:a16="http://schemas.microsoft.com/office/drawing/2014/main" val="1654653459"/>
                    </a:ext>
                  </a:extLst>
                </a:gridCol>
                <a:gridCol w="443380">
                  <a:extLst>
                    <a:ext uri="{9D8B030D-6E8A-4147-A177-3AD203B41FA5}">
                      <a16:colId xmlns:a16="http://schemas.microsoft.com/office/drawing/2014/main" val="3034410629"/>
                    </a:ext>
                  </a:extLst>
                </a:gridCol>
                <a:gridCol w="443380">
                  <a:extLst>
                    <a:ext uri="{9D8B030D-6E8A-4147-A177-3AD203B41FA5}">
                      <a16:colId xmlns:a16="http://schemas.microsoft.com/office/drawing/2014/main" val="1432979255"/>
                    </a:ext>
                  </a:extLst>
                </a:gridCol>
                <a:gridCol w="443380">
                  <a:extLst>
                    <a:ext uri="{9D8B030D-6E8A-4147-A177-3AD203B41FA5}">
                      <a16:colId xmlns:a16="http://schemas.microsoft.com/office/drawing/2014/main" val="4250326666"/>
                    </a:ext>
                  </a:extLst>
                </a:gridCol>
                <a:gridCol w="443380">
                  <a:extLst>
                    <a:ext uri="{9D8B030D-6E8A-4147-A177-3AD203B41FA5}">
                      <a16:colId xmlns:a16="http://schemas.microsoft.com/office/drawing/2014/main" val="2430006809"/>
                    </a:ext>
                  </a:extLst>
                </a:gridCol>
                <a:gridCol w="443380">
                  <a:extLst>
                    <a:ext uri="{9D8B030D-6E8A-4147-A177-3AD203B41FA5}">
                      <a16:colId xmlns:a16="http://schemas.microsoft.com/office/drawing/2014/main" val="3918432720"/>
                    </a:ext>
                  </a:extLst>
                </a:gridCol>
                <a:gridCol w="443380">
                  <a:extLst>
                    <a:ext uri="{9D8B030D-6E8A-4147-A177-3AD203B41FA5}">
                      <a16:colId xmlns:a16="http://schemas.microsoft.com/office/drawing/2014/main" val="693670741"/>
                    </a:ext>
                  </a:extLst>
                </a:gridCol>
                <a:gridCol w="443380">
                  <a:extLst>
                    <a:ext uri="{9D8B030D-6E8A-4147-A177-3AD203B41FA5}">
                      <a16:colId xmlns:a16="http://schemas.microsoft.com/office/drawing/2014/main" val="2993928724"/>
                    </a:ext>
                  </a:extLst>
                </a:gridCol>
                <a:gridCol w="443380">
                  <a:extLst>
                    <a:ext uri="{9D8B030D-6E8A-4147-A177-3AD203B41FA5}">
                      <a16:colId xmlns:a16="http://schemas.microsoft.com/office/drawing/2014/main" val="1971201206"/>
                    </a:ext>
                  </a:extLst>
                </a:gridCol>
                <a:gridCol w="443380">
                  <a:extLst>
                    <a:ext uri="{9D8B030D-6E8A-4147-A177-3AD203B41FA5}">
                      <a16:colId xmlns:a16="http://schemas.microsoft.com/office/drawing/2014/main" val="480112362"/>
                    </a:ext>
                  </a:extLst>
                </a:gridCol>
              </a:tblGrid>
              <a:tr h="647063"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</a:t>
                      </a:r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11</a:t>
                      </a:r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12</a:t>
                      </a:r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7482779"/>
                  </a:ext>
                </a:extLst>
              </a:tr>
              <a:tr h="869782"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第</a:t>
                      </a:r>
                      <a:endParaRPr kumimoji="1" lang="en-US" altLang="ja-JP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５</a:t>
                      </a:r>
                      <a:endParaRPr kumimoji="1" lang="en-US" altLang="ja-JP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第１週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第２週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第３週</a:t>
                      </a:r>
                    </a:p>
                    <a:p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第４週</a:t>
                      </a:r>
                    </a:p>
                    <a:p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第５週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第１週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第２週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第３週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第４週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第５週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第１週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第２週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第３週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第４週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第５週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3660431"/>
                  </a:ext>
                </a:extLst>
              </a:tr>
              <a:tr h="733337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庁内会議</a:t>
                      </a:r>
                      <a:endParaRPr kumimoji="1" lang="en-US" altLang="ja-JP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9073694"/>
                  </a:ext>
                </a:extLst>
              </a:tr>
              <a:tr h="733337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トライアル</a:t>
                      </a:r>
                      <a:endParaRPr kumimoji="1" lang="en-US" altLang="zh-TW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2234862"/>
                  </a:ext>
                </a:extLst>
              </a:tr>
              <a:tr h="733337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全庁向け勉強会</a:t>
                      </a:r>
                      <a:endParaRPr kumimoji="1" lang="en-US" altLang="ja-JP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（オンライン）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7976814"/>
                  </a:ext>
                </a:extLst>
              </a:tr>
              <a:tr h="733337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アンケート</a:t>
                      </a:r>
                      <a:endParaRPr kumimoji="1" lang="en-US" altLang="ja-JP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・ヒアリング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8331265"/>
                  </a:ext>
                </a:extLst>
              </a:tr>
              <a:tr h="733337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効果測定</a:t>
                      </a:r>
                      <a:endParaRPr kumimoji="1" lang="en-US" altLang="ja-JP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（分析）</a:t>
                      </a:r>
                      <a:endParaRPr kumimoji="1" lang="en-US" altLang="ja-JP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0661018"/>
                  </a:ext>
                </a:extLst>
              </a:tr>
            </a:tbl>
          </a:graphicData>
        </a:graphic>
      </p:graphicFrame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F49A0A4-5F2A-4F08-89FA-4508B3C77546}"/>
              </a:ext>
            </a:extLst>
          </p:cNvPr>
          <p:cNvSpPr txBox="1"/>
          <p:nvPr/>
        </p:nvSpPr>
        <p:spPr>
          <a:xfrm>
            <a:off x="1917291" y="2907308"/>
            <a:ext cx="18730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★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10/31</a:t>
            </a: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（試行実施に向けて）</a:t>
            </a:r>
          </a:p>
        </p:txBody>
      </p:sp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303BBEBE-5F14-46EF-8BF3-52B35D8F6119}"/>
              </a:ext>
            </a:extLst>
          </p:cNvPr>
          <p:cNvCxnSpPr/>
          <p:nvPr/>
        </p:nvCxnSpPr>
        <p:spPr>
          <a:xfrm>
            <a:off x="2853814" y="3982063"/>
            <a:ext cx="5420031" cy="0"/>
          </a:xfrm>
          <a:prstGeom prst="straightConnector1">
            <a:avLst/>
          </a:prstGeom>
          <a:ln w="63500">
            <a:solidFill>
              <a:schemeClr val="accent6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8E92DD34-B942-40D8-9B36-899DF3D46844}"/>
              </a:ext>
            </a:extLst>
          </p:cNvPr>
          <p:cNvSpPr txBox="1"/>
          <p:nvPr/>
        </p:nvSpPr>
        <p:spPr>
          <a:xfrm>
            <a:off x="4984956" y="3715444"/>
            <a:ext cx="18730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11/6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1/26</a:t>
            </a:r>
          </a:p>
        </p:txBody>
      </p:sp>
      <p:cxnSp>
        <p:nvCxnSpPr>
          <p:cNvPr id="22" name="直線矢印コネクタ 21">
            <a:extLst>
              <a:ext uri="{FF2B5EF4-FFF2-40B4-BE49-F238E27FC236}">
                <a16:creationId xmlns:a16="http://schemas.microsoft.com/office/drawing/2014/main" id="{DFBEC3B0-8D83-445E-9554-75C26C5A3AE4}"/>
              </a:ext>
            </a:extLst>
          </p:cNvPr>
          <p:cNvCxnSpPr>
            <a:cxnSpLocks/>
          </p:cNvCxnSpPr>
          <p:nvPr/>
        </p:nvCxnSpPr>
        <p:spPr>
          <a:xfrm>
            <a:off x="4097594" y="5334003"/>
            <a:ext cx="1197077" cy="0"/>
          </a:xfrm>
          <a:prstGeom prst="straightConnector1">
            <a:avLst/>
          </a:prstGeom>
          <a:ln w="63500">
            <a:solidFill>
              <a:schemeClr val="accent6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>
            <a:extLst>
              <a:ext uri="{FF2B5EF4-FFF2-40B4-BE49-F238E27FC236}">
                <a16:creationId xmlns:a16="http://schemas.microsoft.com/office/drawing/2014/main" id="{04B79982-5531-43EF-8C01-B1397F48680C}"/>
              </a:ext>
            </a:extLst>
          </p:cNvPr>
          <p:cNvCxnSpPr>
            <a:cxnSpLocks/>
          </p:cNvCxnSpPr>
          <p:nvPr/>
        </p:nvCxnSpPr>
        <p:spPr>
          <a:xfrm>
            <a:off x="4957919" y="6091086"/>
            <a:ext cx="1197077" cy="0"/>
          </a:xfrm>
          <a:prstGeom prst="straightConnector1">
            <a:avLst/>
          </a:prstGeom>
          <a:ln w="63500">
            <a:solidFill>
              <a:schemeClr val="accent6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B73993B0-B81E-47C5-8DB5-F949B5AFDE6E}"/>
              </a:ext>
            </a:extLst>
          </p:cNvPr>
          <p:cNvSpPr txBox="1"/>
          <p:nvPr/>
        </p:nvSpPr>
        <p:spPr>
          <a:xfrm>
            <a:off x="3436706" y="4480917"/>
            <a:ext cx="4837138" cy="276999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試行期間中、アーカイブを庁内ウェブに配信予定</a:t>
            </a:r>
            <a:endParaRPr kumimoji="1" lang="ja-JP" altLang="en-US" sz="1200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3786001D-1C04-4953-8958-224BC3093EB9}"/>
              </a:ext>
            </a:extLst>
          </p:cNvPr>
          <p:cNvSpPr txBox="1"/>
          <p:nvPr/>
        </p:nvSpPr>
        <p:spPr>
          <a:xfrm>
            <a:off x="2522282" y="4502264"/>
            <a:ext cx="18730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★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11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月上旬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812303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973</TotalTime>
  <Words>68</Words>
  <Application>Microsoft Office PowerPoint</Application>
  <PresentationFormat>画面に合わせる (4:3)</PresentationFormat>
  <Paragraphs>36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メイリオ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生成AI利活用　基本方針</dc:title>
  <dc:creator>大阪府</dc:creator>
  <cp:lastModifiedBy>西浦　圭織</cp:lastModifiedBy>
  <cp:revision>90</cp:revision>
  <dcterms:created xsi:type="dcterms:W3CDTF">2023-10-03T04:29:18Z</dcterms:created>
  <dcterms:modified xsi:type="dcterms:W3CDTF">2023-10-25T12:54:47Z</dcterms:modified>
</cp:coreProperties>
</file>