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2DA"/>
    <a:srgbClr val="FEDE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6D4D1-3DC5-4029-B307-0E7FACF7D532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8F689-0A20-4F6A-B970-09A8BCD0CB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17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FADB-9EC8-4BA7-8A1F-9DF0C5CA5FCE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7164-4023-4F25-9783-EC8958175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27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AD4C-3327-423B-9562-BB367807ED72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7164-4023-4F25-9783-EC8958175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65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CD13-FABB-43F4-A28E-B73EACC0FD45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7164-4023-4F25-9783-EC8958175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44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3776-DE53-43AA-9EAE-C9E81E6DE58A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7164-4023-4F25-9783-EC8958175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27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E557-EBA9-4207-87F1-29071502087E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7164-4023-4F25-9783-EC8958175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95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2A38-5CEF-4AD4-A7C8-A3069574EF57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7164-4023-4F25-9783-EC8958175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03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3727-BAA6-4DBF-9385-1B3C37C50531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7164-4023-4F25-9783-EC8958175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77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4C0C-A9DA-4417-A4C2-5EDEB720ACC3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7164-4023-4F25-9783-EC8958175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05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5216-1368-421A-AB0E-B5FC58D8C35E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7164-4023-4F25-9783-EC8958175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13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EB6F-8292-419E-B1CC-D5054AF8D5E1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7164-4023-4F25-9783-EC8958175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44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666AE-A8C1-4810-9E74-70EE92BB3243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7164-4023-4F25-9783-EC8958175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33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425E6-5601-4B56-9FB9-9AC5195B2016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7164-4023-4F25-9783-EC8958175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31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422D1AC-A8D2-4745-9446-F4922F3E1923}"/>
              </a:ext>
            </a:extLst>
          </p:cNvPr>
          <p:cNvGrpSpPr/>
          <p:nvPr/>
        </p:nvGrpSpPr>
        <p:grpSpPr>
          <a:xfrm>
            <a:off x="398206" y="406094"/>
            <a:ext cx="8398104" cy="650873"/>
            <a:chOff x="967074" y="406094"/>
            <a:chExt cx="7443501" cy="650873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2650C793-5F01-4417-B360-CD8B6A7B1FBB}"/>
                </a:ext>
              </a:extLst>
            </p:cNvPr>
            <p:cNvSpPr/>
            <p:nvPr/>
          </p:nvSpPr>
          <p:spPr>
            <a:xfrm>
              <a:off x="967074" y="406094"/>
              <a:ext cx="7085546" cy="650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スケジュール</a:t>
              </a:r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43CAB4EF-F674-40F4-8669-8742683F3EE7}"/>
                </a:ext>
              </a:extLst>
            </p:cNvPr>
            <p:cNvCxnSpPr>
              <a:cxnSpLocks/>
            </p:cNvCxnSpPr>
            <p:nvPr/>
          </p:nvCxnSpPr>
          <p:spPr>
            <a:xfrm>
              <a:off x="967468" y="1013496"/>
              <a:ext cx="7443107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35555D6B-FDFE-4F59-A250-91AE07A11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991522"/>
              </p:ext>
            </p:extLst>
          </p:nvPr>
        </p:nvGraphicFramePr>
        <p:xfrm>
          <a:off x="176981" y="1268363"/>
          <a:ext cx="8619331" cy="51835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1403">
                  <a:extLst>
                    <a:ext uri="{9D8B030D-6E8A-4147-A177-3AD203B41FA5}">
                      <a16:colId xmlns:a16="http://schemas.microsoft.com/office/drawing/2014/main" val="2656520813"/>
                    </a:ext>
                  </a:extLst>
                </a:gridCol>
                <a:gridCol w="517228">
                  <a:extLst>
                    <a:ext uri="{9D8B030D-6E8A-4147-A177-3AD203B41FA5}">
                      <a16:colId xmlns:a16="http://schemas.microsoft.com/office/drawing/2014/main" val="3387731981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2040174690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1460579747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3149962458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1609552957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295301159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1654653459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3034410629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1432979255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4250326666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2430006809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3918432720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693670741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2993928724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1971201206"/>
                    </a:ext>
                  </a:extLst>
                </a:gridCol>
                <a:gridCol w="443380">
                  <a:extLst>
                    <a:ext uri="{9D8B030D-6E8A-4147-A177-3AD203B41FA5}">
                      <a16:colId xmlns:a16="http://schemas.microsoft.com/office/drawing/2014/main" val="480112362"/>
                    </a:ext>
                  </a:extLst>
                </a:gridCol>
              </a:tblGrid>
              <a:tr h="64706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482779"/>
                  </a:ext>
                </a:extLst>
              </a:tr>
              <a:tr h="869782"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第１週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第２週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第３週</a:t>
                      </a:r>
                    </a:p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第４週</a:t>
                      </a:r>
                    </a:p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第５週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第１週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第２週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第３週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第４週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第５週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第１週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第２週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第３週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第４週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第５週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660431"/>
                  </a:ext>
                </a:extLst>
              </a:tr>
              <a:tr h="733337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庁内会議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073694"/>
                  </a:ext>
                </a:extLst>
              </a:tr>
              <a:tr h="733337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トライアル</a:t>
                      </a:r>
                      <a:endParaRPr kumimoji="1" lang="en-US" altLang="zh-TW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234862"/>
                  </a:ext>
                </a:extLst>
              </a:tr>
              <a:tr h="733337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全庁向け勉強会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（オンライン）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976814"/>
                  </a:ext>
                </a:extLst>
              </a:tr>
              <a:tr h="733337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アンケート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・ヒアリング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331265"/>
                  </a:ext>
                </a:extLst>
              </a:tr>
              <a:tr h="733337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効果測定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（分析）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661018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49A0A4-5F2A-4F08-89FA-4508B3C77546}"/>
              </a:ext>
            </a:extLst>
          </p:cNvPr>
          <p:cNvSpPr txBox="1"/>
          <p:nvPr/>
        </p:nvSpPr>
        <p:spPr>
          <a:xfrm>
            <a:off x="1917291" y="2907308"/>
            <a:ext cx="1873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★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10/31</a:t>
            </a: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（試行実施に向けて）</a:t>
            </a: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03BBEBE-5F14-46EF-8BF3-52B35D8F6119}"/>
              </a:ext>
            </a:extLst>
          </p:cNvPr>
          <p:cNvCxnSpPr/>
          <p:nvPr/>
        </p:nvCxnSpPr>
        <p:spPr>
          <a:xfrm>
            <a:off x="2853814" y="3982063"/>
            <a:ext cx="5420031" cy="0"/>
          </a:xfrm>
          <a:prstGeom prst="straightConnector1">
            <a:avLst/>
          </a:prstGeom>
          <a:ln w="63500"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92DD34-B942-40D8-9B36-899DF3D46844}"/>
              </a:ext>
            </a:extLst>
          </p:cNvPr>
          <p:cNvSpPr txBox="1"/>
          <p:nvPr/>
        </p:nvSpPr>
        <p:spPr>
          <a:xfrm>
            <a:off x="4984956" y="3715444"/>
            <a:ext cx="18730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11/6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1/26</a:t>
            </a: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DFBEC3B0-8D83-445E-9554-75C26C5A3AE4}"/>
              </a:ext>
            </a:extLst>
          </p:cNvPr>
          <p:cNvCxnSpPr>
            <a:cxnSpLocks/>
          </p:cNvCxnSpPr>
          <p:nvPr/>
        </p:nvCxnSpPr>
        <p:spPr>
          <a:xfrm>
            <a:off x="4097594" y="5334003"/>
            <a:ext cx="1197077" cy="0"/>
          </a:xfrm>
          <a:prstGeom prst="straightConnector1">
            <a:avLst/>
          </a:prstGeom>
          <a:ln w="63500"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04B79982-5531-43EF-8C01-B1397F48680C}"/>
              </a:ext>
            </a:extLst>
          </p:cNvPr>
          <p:cNvCxnSpPr>
            <a:cxnSpLocks/>
          </p:cNvCxnSpPr>
          <p:nvPr/>
        </p:nvCxnSpPr>
        <p:spPr>
          <a:xfrm>
            <a:off x="4957919" y="6091086"/>
            <a:ext cx="1197077" cy="0"/>
          </a:xfrm>
          <a:prstGeom prst="straightConnector1">
            <a:avLst/>
          </a:prstGeom>
          <a:ln w="63500"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73993B0-B81E-47C5-8DB5-F949B5AFDE6E}"/>
              </a:ext>
            </a:extLst>
          </p:cNvPr>
          <p:cNvSpPr txBox="1"/>
          <p:nvPr/>
        </p:nvSpPr>
        <p:spPr>
          <a:xfrm>
            <a:off x="3436706" y="4480917"/>
            <a:ext cx="4837138" cy="27699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試行期間中、アーカイブを庁内ウェブに配信予定</a:t>
            </a:r>
            <a:endParaRPr kumimoji="1" lang="ja-JP" altLang="en-US" sz="12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786001D-1C04-4953-8958-224BC3093EB9}"/>
              </a:ext>
            </a:extLst>
          </p:cNvPr>
          <p:cNvSpPr txBox="1"/>
          <p:nvPr/>
        </p:nvSpPr>
        <p:spPr>
          <a:xfrm>
            <a:off x="2522282" y="4502264"/>
            <a:ext cx="18730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★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月上旬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123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973</TotalTime>
  <Words>68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生成AI利活用　基本方針</dc:title>
  <dc:creator>大阪府</dc:creator>
  <cp:lastModifiedBy>西浦　圭織</cp:lastModifiedBy>
  <cp:revision>90</cp:revision>
  <dcterms:created xsi:type="dcterms:W3CDTF">2023-10-03T04:29:18Z</dcterms:created>
  <dcterms:modified xsi:type="dcterms:W3CDTF">2023-10-25T12:54:47Z</dcterms:modified>
</cp:coreProperties>
</file>