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p:sldMasterIdLst>
    <p:sldMasterId id="2147483686" r:id="rId4"/>
  </p:sldMasterIdLst>
  <p:notesMasterIdLst>
    <p:notesMasterId r:id="rId6"/>
  </p:notesMasterIdLst>
  <p:handoutMasterIdLst>
    <p:handoutMasterId r:id="rId7"/>
  </p:handoutMasterIdLst>
  <p:sldIdLst>
    <p:sldId id="904" r:id="rId5"/>
  </p:sldIdLst>
  <p:sldSz cx="10260013"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47" userDrawn="1">
          <p15:clr>
            <a:srgbClr val="A4A3A4"/>
          </p15:clr>
        </p15:guide>
        <p15:guide id="2" pos="3227" userDrawn="1">
          <p15:clr>
            <a:srgbClr val="A4A3A4"/>
          </p15:clr>
        </p15:guide>
      </p15:sldGuideLst>
    </p:ext>
    <p:ext uri="{2D200454-40CA-4A62-9FC3-DE9A4176ACB9}">
      <p15:notesGuideLst xmlns:p15="http://schemas.microsoft.com/office/powerpoint/2012/main">
        <p15:guide id="1" orient="horz" pos="2967"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EADA"/>
    <a:srgbClr val="D0D8E8"/>
    <a:srgbClr val="CCFFCC"/>
    <a:srgbClr val="FF9900"/>
    <a:srgbClr val="0033CC"/>
    <a:srgbClr val="FFFFCC"/>
    <a:srgbClr val="00FF00"/>
    <a:srgbClr val="FF6600"/>
    <a:srgbClr val="FFFF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838" autoAdjust="0"/>
    <p:restoredTop sz="90126" autoAdjust="0"/>
  </p:normalViewPr>
  <p:slideViewPr>
    <p:cSldViewPr>
      <p:cViewPr>
        <p:scale>
          <a:sx n="200" d="100"/>
          <a:sy n="200" d="100"/>
        </p:scale>
        <p:origin x="-5580" y="-654"/>
      </p:cViewPr>
      <p:guideLst>
        <p:guide orient="horz" pos="2047"/>
        <p:guide pos="3227"/>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4530"/>
    </p:cViewPr>
  </p:sorterViewPr>
  <p:notesViewPr>
    <p:cSldViewPr>
      <p:cViewPr>
        <p:scale>
          <a:sx n="90" d="100"/>
          <a:sy n="90" d="100"/>
        </p:scale>
        <p:origin x="-2046" y="1080"/>
      </p:cViewPr>
      <p:guideLst>
        <p:guide orient="horz" pos="296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534441931515561"/>
          <c:y val="0.20293428225109811"/>
          <c:w val="0.65554944861407505"/>
          <c:h val="0.56503206721857269"/>
        </c:manualLayout>
      </c:layout>
      <c:pieChart>
        <c:varyColors val="1"/>
        <c:ser>
          <c:idx val="0"/>
          <c:order val="0"/>
          <c:spPr>
            <a:ln>
              <a:solidFill>
                <a:schemeClr val="bg1"/>
              </a:solidFill>
            </a:ln>
          </c:spPr>
          <c:dLbls>
            <c:dLbl>
              <c:idx val="0"/>
              <c:layout>
                <c:manualLayout>
                  <c:x val="-0.21313210998077312"/>
                  <c:y val="0.13324450595403126"/>
                </c:manualLayout>
              </c:layout>
              <c:tx>
                <c:rich>
                  <a:bodyPr/>
                  <a:lstStyle/>
                  <a:p>
                    <a:pPr>
                      <a:lnSpc>
                        <a:spcPts val="1000"/>
                      </a:lnSpc>
                      <a:defRPr sz="700">
                        <a:solidFill>
                          <a:schemeClr val="bg1"/>
                        </a:solidFill>
                        <a:latin typeface="UD デジタル 教科書体 NK-B" panose="02020700000000000000" pitchFamily="18" charset="-128"/>
                        <a:ea typeface="UD デジタル 教科書体 NK-B" panose="02020700000000000000" pitchFamily="18" charset="-128"/>
                      </a:defRPr>
                    </a:pPr>
                    <a:r>
                      <a:rPr lang="ja-JP" altLang="en-US" u="sng" baseline="0" dirty="0">
                        <a:latin typeface="UD デジタル 教科書体 NK-B" panose="02020700000000000000" pitchFamily="18" charset="-128"/>
                        <a:ea typeface="UD デジタル 教科書体 NK-B" panose="02020700000000000000" pitchFamily="18" charset="-128"/>
                      </a:rPr>
                      <a:t>不足</a:t>
                    </a:r>
                    <a:r>
                      <a:rPr lang="ja-JP" altLang="en-US" baseline="0" dirty="0">
                        <a:latin typeface="UD デジタル 教科書体 NK-B" panose="02020700000000000000" pitchFamily="18" charset="-128"/>
                        <a:ea typeface="UD デジタル 教科書体 NK-B" panose="02020700000000000000" pitchFamily="18" charset="-128"/>
                      </a:rPr>
                      <a:t>
</a:t>
                    </a:r>
                    <a:fld id="{11D18822-4A08-4540-BD76-F6A3E3BACA6F}" type="PERCENTAGE">
                      <a:rPr lang="en-US" altLang="ja-JP" baseline="0">
                        <a:latin typeface="UD デジタル 教科書体 NK-B" panose="02020700000000000000" pitchFamily="18" charset="-128"/>
                        <a:ea typeface="UD デジタル 教科書体 NK-B" panose="02020700000000000000" pitchFamily="18" charset="-128"/>
                      </a:rPr>
                      <a:pPr>
                        <a:lnSpc>
                          <a:spcPts val="1000"/>
                        </a:lnSpc>
                        <a:defRPr sz="700">
                          <a:solidFill>
                            <a:schemeClr val="bg1"/>
                          </a:solidFill>
                          <a:latin typeface="UD デジタル 教科書体 NK-B" panose="02020700000000000000" pitchFamily="18" charset="-128"/>
                          <a:ea typeface="UD デジタル 教科書体 NK-B" panose="02020700000000000000" pitchFamily="18" charset="-128"/>
                        </a:defRPr>
                      </a:pPr>
                      <a:t>[パーセンテージ]</a:t>
                    </a:fld>
                    <a:endParaRPr lang="ja-JP" altLang="en-US" baseline="0" dirty="0">
                      <a:latin typeface="UD デジタル 教科書体 NK-B" panose="02020700000000000000" pitchFamily="18" charset="-128"/>
                      <a:ea typeface="UD デジタル 教科書体 NK-B" panose="02020700000000000000" pitchFamily="18" charset="-128"/>
                    </a:endParaRPr>
                  </a:p>
                </c:rich>
              </c:tx>
              <c:numFmt formatCode="0.0%" sourceLinked="0"/>
              <c:spPr>
                <a:noFill/>
                <a:ln>
                  <a:noFill/>
                </a:ln>
                <a:effectLst/>
              </c:spPr>
              <c:showLegendKey val="0"/>
              <c:showVal val="0"/>
              <c:showCatName val="1"/>
              <c:showSerName val="0"/>
              <c:showPercent val="1"/>
              <c:showBubbleSize val="0"/>
              <c:extLst>
                <c:ext xmlns:c15="http://schemas.microsoft.com/office/drawing/2012/chart" uri="{CE6537A1-D6FC-4f65-9D91-7224C49458BB}">
                  <c15:layout>
                    <c:manualLayout>
                      <c:w val="0.29594337359532186"/>
                      <c:h val="0.30525732120049082"/>
                    </c:manualLayout>
                  </c15:layout>
                  <c15:dlblFieldTable/>
                  <c15:showDataLabelsRange val="0"/>
                </c:ext>
                <c:ext xmlns:c16="http://schemas.microsoft.com/office/drawing/2014/chart" uri="{C3380CC4-5D6E-409C-BE32-E72D297353CC}">
                  <c16:uniqueId val="{00000000-A123-44DB-BB2A-4A40ED7F41ED}"/>
                </c:ext>
              </c:extLst>
            </c:dLbl>
            <c:dLbl>
              <c:idx val="1"/>
              <c:layout>
                <c:manualLayout>
                  <c:x val="0.24552325527056118"/>
                  <c:y val="-0.23306727414496281"/>
                </c:manualLayout>
              </c:layout>
              <c:tx>
                <c:rich>
                  <a:bodyPr/>
                  <a:lstStyle/>
                  <a:p>
                    <a:pPr>
                      <a:lnSpc>
                        <a:spcPts val="1000"/>
                      </a:lnSpc>
                      <a:defRPr sz="700">
                        <a:solidFill>
                          <a:schemeClr val="bg1"/>
                        </a:solidFill>
                        <a:latin typeface="UD デジタル 教科書体 NK-B" panose="02020700000000000000" pitchFamily="18" charset="-128"/>
                        <a:ea typeface="UD デジタル 教科書体 NK-B" panose="02020700000000000000" pitchFamily="18" charset="-128"/>
                      </a:defRPr>
                    </a:pPr>
                    <a:r>
                      <a:rPr lang="ja-JP" altLang="en-US" u="sng" baseline="0" dirty="0">
                        <a:solidFill>
                          <a:schemeClr val="bg1"/>
                        </a:solidFill>
                        <a:latin typeface="UD デジタル 教科書体 NK-B" panose="02020700000000000000" pitchFamily="18" charset="-128"/>
                        <a:ea typeface="UD デジタル 教科書体 NK-B" panose="02020700000000000000" pitchFamily="18" charset="-128"/>
                      </a:rPr>
                      <a:t>やや不足</a:t>
                    </a:r>
                    <a:r>
                      <a:rPr lang="ja-JP" altLang="en-US" baseline="0" dirty="0">
                        <a:solidFill>
                          <a:schemeClr val="bg1"/>
                        </a:solidFill>
                        <a:latin typeface="UD デジタル 教科書体 NK-B" panose="02020700000000000000" pitchFamily="18" charset="-128"/>
                        <a:ea typeface="UD デジタル 教科書体 NK-B" panose="02020700000000000000" pitchFamily="18" charset="-128"/>
                      </a:rPr>
                      <a:t>
</a:t>
                    </a:r>
                    <a:fld id="{AC13995F-4ACE-414E-8E39-06066BAF4D98}" type="PERCENTAGE">
                      <a:rPr lang="en-US" altLang="ja-JP" baseline="0">
                        <a:solidFill>
                          <a:schemeClr val="bg1"/>
                        </a:solidFill>
                        <a:latin typeface="UD デジタル 教科書体 NK-B" panose="02020700000000000000" pitchFamily="18" charset="-128"/>
                        <a:ea typeface="UD デジタル 教科書体 NK-B" panose="02020700000000000000" pitchFamily="18" charset="-128"/>
                      </a:rPr>
                      <a:pPr>
                        <a:lnSpc>
                          <a:spcPts val="1000"/>
                        </a:lnSpc>
                        <a:defRPr sz="700">
                          <a:solidFill>
                            <a:schemeClr val="bg1"/>
                          </a:solidFill>
                          <a:latin typeface="UD デジタル 教科書体 NK-B" panose="02020700000000000000" pitchFamily="18" charset="-128"/>
                          <a:ea typeface="UD デジタル 教科書体 NK-B" panose="02020700000000000000" pitchFamily="18" charset="-128"/>
                        </a:defRPr>
                      </a:pPr>
                      <a:t>[パーセンテージ]</a:t>
                    </a:fld>
                    <a:endParaRPr lang="ja-JP" altLang="en-US" baseline="0" dirty="0">
                      <a:solidFill>
                        <a:schemeClr val="bg1"/>
                      </a:solidFill>
                      <a:latin typeface="UD デジタル 教科書体 NK-B" panose="02020700000000000000" pitchFamily="18" charset="-128"/>
                      <a:ea typeface="UD デジタル 教科書体 NK-B" panose="02020700000000000000" pitchFamily="18" charset="-128"/>
                    </a:endParaRPr>
                  </a:p>
                </c:rich>
              </c:tx>
              <c:numFmt formatCode="0.0%" sourceLinked="0"/>
              <c:spPr>
                <a:noFill/>
                <a:ln>
                  <a:noFill/>
                </a:ln>
                <a:effectLst/>
              </c:spPr>
              <c:showLegendKey val="0"/>
              <c:showVal val="0"/>
              <c:showCatName val="1"/>
              <c:showSerName val="0"/>
              <c:showPercent val="1"/>
              <c:showBubbleSize val="0"/>
              <c:extLst>
                <c:ext xmlns:c15="http://schemas.microsoft.com/office/drawing/2012/chart" uri="{CE6537A1-D6FC-4f65-9D91-7224C49458BB}">
                  <c15:layout>
                    <c:manualLayout>
                      <c:w val="0.36659100548876"/>
                      <c:h val="0.25364196369305975"/>
                    </c:manualLayout>
                  </c15:layout>
                  <c15:dlblFieldTable/>
                  <c15:showDataLabelsRange val="0"/>
                </c:ext>
                <c:ext xmlns:c16="http://schemas.microsoft.com/office/drawing/2014/chart" uri="{C3380CC4-5D6E-409C-BE32-E72D297353CC}">
                  <c16:uniqueId val="{00000001-A123-44DB-BB2A-4A40ED7F41ED}"/>
                </c:ext>
              </c:extLst>
            </c:dLbl>
            <c:dLbl>
              <c:idx val="2"/>
              <c:layout>
                <c:manualLayout>
                  <c:x val="0.1917681899534979"/>
                  <c:y val="0.20823528333489905"/>
                </c:manualLayout>
              </c:layout>
              <c:tx>
                <c:rich>
                  <a:bodyPr/>
                  <a:lstStyle/>
                  <a:p>
                    <a:pPr>
                      <a:lnSpc>
                        <a:spcPts val="1000"/>
                      </a:lnSpc>
                      <a:defRPr sz="700">
                        <a:solidFill>
                          <a:schemeClr val="tx1"/>
                        </a:solidFill>
                        <a:latin typeface="UD デジタル 教科書体 NK-R" panose="02020400000000000000" pitchFamily="18" charset="-128"/>
                        <a:ea typeface="UD デジタル 教科書体 NK-R" panose="02020400000000000000" pitchFamily="18" charset="-128"/>
                      </a:defRPr>
                    </a:pPr>
                    <a:r>
                      <a:rPr lang="ja-JP" altLang="en-US" dirty="0">
                        <a:latin typeface="UD デジタル 教科書体 NK-R" panose="02020400000000000000" pitchFamily="18" charset="-128"/>
                        <a:ea typeface="UD デジタル 教科書体 NK-R" panose="02020400000000000000" pitchFamily="18" charset="-128"/>
                      </a:rPr>
                      <a:t>充足</a:t>
                    </a:r>
                    <a:r>
                      <a:rPr lang="ja-JP" altLang="en-US" baseline="0" dirty="0">
                        <a:latin typeface="UD デジタル 教科書体 NK-R" panose="02020400000000000000" pitchFamily="18" charset="-128"/>
                        <a:ea typeface="UD デジタル 教科書体 NK-R" panose="02020400000000000000" pitchFamily="18" charset="-128"/>
                      </a:rPr>
                      <a:t>
</a:t>
                    </a:r>
                    <a:fld id="{082FCEE3-B5F8-4CCF-BE57-4ECA8DFB77EF}" type="PERCENTAGE">
                      <a:rPr lang="en-US" altLang="ja-JP" baseline="0">
                        <a:latin typeface="UD デジタル 教科書体 NK-R" panose="02020400000000000000" pitchFamily="18" charset="-128"/>
                        <a:ea typeface="UD デジタル 教科書体 NK-R" panose="02020400000000000000" pitchFamily="18" charset="-128"/>
                      </a:rPr>
                      <a:pPr>
                        <a:lnSpc>
                          <a:spcPts val="1000"/>
                        </a:lnSpc>
                        <a:defRPr sz="700">
                          <a:solidFill>
                            <a:schemeClr val="tx1"/>
                          </a:solidFill>
                          <a:latin typeface="UD デジタル 教科書体 NK-R" panose="02020400000000000000" pitchFamily="18" charset="-128"/>
                          <a:ea typeface="UD デジタル 教科書体 NK-R" panose="02020400000000000000" pitchFamily="18" charset="-128"/>
                        </a:defRPr>
                      </a:pPr>
                      <a:t>[パーセンテージ]</a:t>
                    </a:fld>
                    <a:endParaRPr lang="ja-JP" altLang="en-US" baseline="0" dirty="0">
                      <a:latin typeface="UD デジタル 教科書体 NK-R" panose="02020400000000000000" pitchFamily="18" charset="-128"/>
                      <a:ea typeface="UD デジタル 教科書体 NK-R" panose="02020400000000000000" pitchFamily="18" charset="-128"/>
                    </a:endParaRPr>
                  </a:p>
                </c:rich>
              </c:tx>
              <c:numFmt formatCode="0.0%" sourceLinked="0"/>
              <c:spPr>
                <a:noFill/>
                <a:ln>
                  <a:noFill/>
                </a:ln>
                <a:effectLst/>
              </c:spPr>
              <c:showLegendKey val="0"/>
              <c:showVal val="0"/>
              <c:showCatName val="1"/>
              <c:showSerName val="0"/>
              <c:showPercent val="1"/>
              <c:showBubbleSize val="0"/>
              <c:extLst>
                <c:ext xmlns:c15="http://schemas.microsoft.com/office/drawing/2012/chart" uri="{CE6537A1-D6FC-4f65-9D91-7224C49458BB}">
                  <c15:layout>
                    <c:manualLayout>
                      <c:w val="0.38190146232079869"/>
                      <c:h val="0.2113285841618415"/>
                    </c:manualLayout>
                  </c15:layout>
                  <c15:dlblFieldTable/>
                  <c15:showDataLabelsRange val="0"/>
                </c:ext>
                <c:ext xmlns:c16="http://schemas.microsoft.com/office/drawing/2014/chart" uri="{C3380CC4-5D6E-409C-BE32-E72D297353CC}">
                  <c16:uniqueId val="{00000002-A123-44DB-BB2A-4A40ED7F41ED}"/>
                </c:ext>
              </c:extLst>
            </c:dLbl>
            <c:dLbl>
              <c:idx val="3"/>
              <c:layout>
                <c:manualLayout>
                  <c:x val="0.28133359649653067"/>
                  <c:y val="5.7105112283373317E-2"/>
                </c:manualLayout>
              </c:layout>
              <c:tx>
                <c:rich>
                  <a:bodyPr/>
                  <a:lstStyle/>
                  <a:p>
                    <a:pPr>
                      <a:lnSpc>
                        <a:spcPts val="1000"/>
                      </a:lnSpc>
                      <a:defRPr sz="700">
                        <a:solidFill>
                          <a:sysClr val="windowText" lastClr="000000"/>
                        </a:solidFill>
                        <a:latin typeface="UD デジタル 教科書体 NK-R" panose="02020400000000000000" pitchFamily="18" charset="-128"/>
                        <a:ea typeface="UD デジタル 教科書体 NK-R" panose="02020400000000000000" pitchFamily="18" charset="-128"/>
                      </a:defRPr>
                    </a:pPr>
                    <a:r>
                      <a:rPr lang="ja-JP" altLang="en-US" sz="700" spc="-100" baseline="0" dirty="0">
                        <a:latin typeface="UD デジタル 教科書体 NK-R" panose="02020400000000000000" pitchFamily="18" charset="-128"/>
                        <a:ea typeface="UD デジタル 教科書体 NK-R" panose="02020400000000000000" pitchFamily="18" charset="-128"/>
                      </a:rPr>
                      <a:t>やや過剰</a:t>
                    </a:r>
                  </a:p>
                  <a:p>
                    <a:pPr>
                      <a:lnSpc>
                        <a:spcPts val="1000"/>
                      </a:lnSpc>
                      <a:defRPr sz="700">
                        <a:solidFill>
                          <a:sysClr val="windowText" lastClr="000000"/>
                        </a:solidFill>
                        <a:latin typeface="UD デジタル 教科書体 NK-R" panose="02020400000000000000" pitchFamily="18" charset="-128"/>
                        <a:ea typeface="UD デジタル 教科書体 NK-R" panose="02020400000000000000" pitchFamily="18" charset="-128"/>
                      </a:defRPr>
                    </a:pPr>
                    <a:fld id="{ED9ADAE5-C169-4FA8-9B59-55001CB2716F}" type="PERCENTAGE">
                      <a:rPr lang="en-US" altLang="ja-JP" sz="700" baseline="0" smtClean="0">
                        <a:latin typeface="UD デジタル 教科書体 NK-R" panose="02020400000000000000" pitchFamily="18" charset="-128"/>
                        <a:ea typeface="UD デジタル 教科書体 NK-R" panose="02020400000000000000" pitchFamily="18" charset="-128"/>
                      </a:rPr>
                      <a:pPr>
                        <a:lnSpc>
                          <a:spcPts val="1000"/>
                        </a:lnSpc>
                        <a:defRPr sz="700">
                          <a:solidFill>
                            <a:sysClr val="windowText" lastClr="000000"/>
                          </a:solidFill>
                          <a:latin typeface="UD デジタル 教科書体 NK-R" panose="02020400000000000000" pitchFamily="18" charset="-128"/>
                          <a:ea typeface="UD デジタル 教科書体 NK-R" panose="02020400000000000000" pitchFamily="18" charset="-128"/>
                        </a:defRPr>
                      </a:pPr>
                      <a:t>[パーセンテージ]</a:t>
                    </a:fld>
                    <a:endParaRPr lang="ja-JP" altLang="en-US"/>
                  </a:p>
                </c:rich>
              </c:tx>
              <c:numFmt formatCode="0.0%" sourceLinked="0"/>
              <c:spPr>
                <a:noFill/>
                <a:ln>
                  <a:noFill/>
                </a:ln>
                <a:effectLst/>
              </c:spPr>
              <c:showLegendKey val="0"/>
              <c:showVal val="0"/>
              <c:showCatName val="1"/>
              <c:showSerName val="0"/>
              <c:showPercent val="1"/>
              <c:showBubbleSize val="0"/>
              <c:extLst>
                <c:ext xmlns:c15="http://schemas.microsoft.com/office/drawing/2012/chart" uri="{CE6537A1-D6FC-4f65-9D91-7224C49458BB}">
                  <c15:layout>
                    <c:manualLayout>
                      <c:w val="0.37860541470417086"/>
                      <c:h val="0.19795545066538853"/>
                    </c:manualLayout>
                  </c15:layout>
                  <c15:dlblFieldTable/>
                  <c15:showDataLabelsRange val="0"/>
                </c:ext>
                <c:ext xmlns:c16="http://schemas.microsoft.com/office/drawing/2014/chart" uri="{C3380CC4-5D6E-409C-BE32-E72D297353CC}">
                  <c16:uniqueId val="{00000003-A123-44DB-BB2A-4A40ED7F41ED}"/>
                </c:ext>
              </c:extLst>
            </c:dLbl>
            <c:numFmt formatCode="0.0%" sourceLinked="0"/>
            <c:spPr>
              <a:noFill/>
              <a:ln>
                <a:noFill/>
              </a:ln>
              <a:effectLst/>
            </c:spPr>
            <c:txPr>
              <a:bodyPr/>
              <a:lstStyle/>
              <a:p>
                <a:pPr>
                  <a:defRPr sz="700">
                    <a:solidFill>
                      <a:schemeClr val="bg1"/>
                    </a:solidFill>
                  </a:defRPr>
                </a:pPr>
                <a:endParaRPr lang="ja-JP"/>
              </a:p>
            </c:txPr>
            <c:showLegendKey val="0"/>
            <c:showVal val="0"/>
            <c:showCatName val="1"/>
            <c:showSerName val="0"/>
            <c:showPercent val="1"/>
            <c:showBubbleSize val="0"/>
            <c:showLeaderLines val="1"/>
            <c:extLst>
              <c:ext xmlns:c15="http://schemas.microsoft.com/office/drawing/2012/chart" uri="{CE6537A1-D6FC-4f65-9D91-7224C49458BB}"/>
            </c:extLst>
          </c:dLbls>
          <c:cat>
            <c:strRef>
              <c:f>'問1-2・問2全集計'!$J$28:$J$31</c:f>
              <c:strCache>
                <c:ptCount val="4"/>
                <c:pt idx="0">
                  <c:v>不足している</c:v>
                </c:pt>
                <c:pt idx="1">
                  <c:v>やや不足している</c:v>
                </c:pt>
                <c:pt idx="2">
                  <c:v>充足している</c:v>
                </c:pt>
                <c:pt idx="3">
                  <c:v>やや過剰である</c:v>
                </c:pt>
              </c:strCache>
            </c:strRef>
          </c:cat>
          <c:val>
            <c:numRef>
              <c:f>'問1-2・問2全集計'!$K$28:$K$31</c:f>
              <c:numCache>
                <c:formatCode>General</c:formatCode>
                <c:ptCount val="4"/>
                <c:pt idx="0">
                  <c:v>169</c:v>
                </c:pt>
                <c:pt idx="1">
                  <c:v>222</c:v>
                </c:pt>
                <c:pt idx="2">
                  <c:v>92</c:v>
                </c:pt>
                <c:pt idx="3">
                  <c:v>3</c:v>
                </c:pt>
              </c:numCache>
            </c:numRef>
          </c:val>
          <c:extLst>
            <c:ext xmlns:c16="http://schemas.microsoft.com/office/drawing/2014/chart" uri="{C3380CC4-5D6E-409C-BE32-E72D297353CC}">
              <c16:uniqueId val="{00000004-A123-44DB-BB2A-4A40ED7F41ED}"/>
            </c:ext>
          </c:extLst>
        </c:ser>
        <c:ser>
          <c:idx val="1"/>
          <c:order val="1"/>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'問1-2・問2全集計'!$J$28:$J$31</c:f>
              <c:strCache>
                <c:ptCount val="4"/>
                <c:pt idx="0">
                  <c:v>不足している</c:v>
                </c:pt>
                <c:pt idx="1">
                  <c:v>やや不足している</c:v>
                </c:pt>
                <c:pt idx="2">
                  <c:v>充足している</c:v>
                </c:pt>
                <c:pt idx="3">
                  <c:v>やや過剰である</c:v>
                </c:pt>
              </c:strCache>
            </c:strRef>
          </c:cat>
          <c:val>
            <c:numRef>
              <c:f>'問1-2・問2全集計'!$E$28:$E$32</c:f>
              <c:numCache>
                <c:formatCode>0.0%</c:formatCode>
                <c:ptCount val="5"/>
                <c:pt idx="0">
                  <c:v>0.34773662551440332</c:v>
                </c:pt>
                <c:pt idx="1">
                  <c:v>0.4567901234567901</c:v>
                </c:pt>
                <c:pt idx="2">
                  <c:v>0.18930041152263374</c:v>
                </c:pt>
                <c:pt idx="3">
                  <c:v>6.1728395061728392E-3</c:v>
                </c:pt>
                <c:pt idx="4">
                  <c:v>0</c:v>
                </c:pt>
              </c:numCache>
            </c:numRef>
          </c:val>
          <c:extLst>
            <c:ext xmlns:c16="http://schemas.microsoft.com/office/drawing/2014/chart" uri="{C3380CC4-5D6E-409C-BE32-E72D297353CC}">
              <c16:uniqueId val="{00000005-A123-44DB-BB2A-4A40ED7F41ED}"/>
            </c:ext>
          </c:extLst>
        </c:ser>
        <c:dLbls>
          <c:showLegendKey val="0"/>
          <c:showVal val="0"/>
          <c:showCatName val="1"/>
          <c:showSerName val="0"/>
          <c:showPercent val="1"/>
          <c:showBubbleSize val="0"/>
          <c:showLeaderLines val="1"/>
        </c:dLbls>
        <c:firstSliceAng val="0"/>
      </c:pieChart>
    </c:plotArea>
    <c:plotVisOnly val="1"/>
    <c:dispBlanksAs val="gap"/>
    <c:showDLblsOverMax val="0"/>
  </c:chart>
  <c:spPr>
    <a:ln>
      <a:noFill/>
    </a:ln>
  </c:spPr>
  <c:txPr>
    <a:bodyPr/>
    <a:lstStyle/>
    <a:p>
      <a:pPr>
        <a:defRPr>
          <a:latin typeface="ＭＳ ゴシック" panose="020B0609070205080204" pitchFamily="49" charset="-128"/>
          <a:ea typeface="ＭＳ ゴシック" panose="020B0609070205080204" pitchFamily="49" charset="-128"/>
        </a:defRPr>
      </a:pPr>
      <a:endParaRPr lang="ja-JP"/>
    </a:p>
  </c:txPr>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2" y="7"/>
            <a:ext cx="2949573" cy="496887"/>
          </a:xfrm>
          <a:prstGeom prst="rect">
            <a:avLst/>
          </a:prstGeom>
        </p:spPr>
        <p:txBody>
          <a:bodyPr vert="horz" lIns="90289" tIns="45146" rIns="90289" bIns="45146"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3856050" y="7"/>
            <a:ext cx="2949573" cy="496887"/>
          </a:xfrm>
          <a:prstGeom prst="rect">
            <a:avLst/>
          </a:prstGeom>
        </p:spPr>
        <p:txBody>
          <a:bodyPr vert="horz" lIns="90289" tIns="45146" rIns="90289" bIns="45146" rtlCol="0"/>
          <a:lstStyle>
            <a:lvl1pPr algn="r">
              <a:defRPr sz="1300"/>
            </a:lvl1pPr>
          </a:lstStyle>
          <a:p>
            <a:fld id="{5AA3F54B-2833-45B3-AE85-A5B2483667C7}" type="datetimeFigureOut">
              <a:rPr kumimoji="1" lang="ja-JP" altLang="en-US" smtClean="0"/>
              <a:t>2020/3/25</a:t>
            </a:fld>
            <a:endParaRPr kumimoji="1" lang="ja-JP" altLang="en-US"/>
          </a:p>
        </p:txBody>
      </p:sp>
      <p:sp>
        <p:nvSpPr>
          <p:cNvPr id="4" name="フッター プレースホルダー 3"/>
          <p:cNvSpPr>
            <a:spLocks noGrp="1"/>
          </p:cNvSpPr>
          <p:nvPr>
            <p:ph type="ftr" sz="quarter" idx="2"/>
          </p:nvPr>
        </p:nvSpPr>
        <p:spPr>
          <a:xfrm>
            <a:off x="12" y="9440868"/>
            <a:ext cx="2949573" cy="496886"/>
          </a:xfrm>
          <a:prstGeom prst="rect">
            <a:avLst/>
          </a:prstGeom>
        </p:spPr>
        <p:txBody>
          <a:bodyPr vert="horz" lIns="90289" tIns="45146" rIns="90289" bIns="45146"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3856050" y="9440868"/>
            <a:ext cx="2949573" cy="496886"/>
          </a:xfrm>
          <a:prstGeom prst="rect">
            <a:avLst/>
          </a:prstGeom>
        </p:spPr>
        <p:txBody>
          <a:bodyPr vert="horz" lIns="90289" tIns="45146" rIns="90289" bIns="45146" rtlCol="0" anchor="b"/>
          <a:lstStyle>
            <a:lvl1pPr algn="r">
              <a:defRPr sz="1300"/>
            </a:lvl1pPr>
          </a:lstStyle>
          <a:p>
            <a:fld id="{9FCC8515-EABC-45E8-A8D7-9A980EECFDF7}" type="slidenum">
              <a:rPr kumimoji="1" lang="ja-JP" altLang="en-US" smtClean="0"/>
              <a:t>‹#›</a:t>
            </a:fld>
            <a:endParaRPr kumimoji="1" lang="ja-JP" altLang="en-US"/>
          </a:p>
        </p:txBody>
      </p:sp>
    </p:spTree>
    <p:extLst>
      <p:ext uri="{BB962C8B-B14F-4D97-AF65-F5344CB8AC3E}">
        <p14:creationId xmlns:p14="http://schemas.microsoft.com/office/powerpoint/2010/main" val="1514258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0" y="11"/>
            <a:ext cx="2949787" cy="496968"/>
          </a:xfrm>
          <a:prstGeom prst="rect">
            <a:avLst/>
          </a:prstGeom>
        </p:spPr>
        <p:txBody>
          <a:bodyPr vert="horz" lIns="90289" tIns="45146" rIns="90289" bIns="45146"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851" y="11"/>
            <a:ext cx="2949787" cy="496968"/>
          </a:xfrm>
          <a:prstGeom prst="rect">
            <a:avLst/>
          </a:prstGeom>
        </p:spPr>
        <p:txBody>
          <a:bodyPr vert="horz" lIns="90289" tIns="45146" rIns="90289" bIns="45146" rtlCol="0"/>
          <a:lstStyle>
            <a:lvl1pPr algn="r">
              <a:defRPr sz="1300"/>
            </a:lvl1pPr>
          </a:lstStyle>
          <a:p>
            <a:fld id="{8A024897-80D4-4620-B0CE-5C9E5E376D5A}" type="datetimeFigureOut">
              <a:rPr kumimoji="1" lang="ja-JP" altLang="en-US" smtClean="0"/>
              <a:t>2020/3/25</a:t>
            </a:fld>
            <a:endParaRPr kumimoji="1" lang="ja-JP" altLang="en-US"/>
          </a:p>
        </p:txBody>
      </p:sp>
      <p:sp>
        <p:nvSpPr>
          <p:cNvPr id="4" name="スライド イメージ プレースホルダー 3"/>
          <p:cNvSpPr>
            <a:spLocks noGrp="1" noRot="1" noChangeAspect="1"/>
          </p:cNvSpPr>
          <p:nvPr>
            <p:ph type="sldImg" idx="2"/>
          </p:nvPr>
        </p:nvSpPr>
        <p:spPr>
          <a:xfrm>
            <a:off x="619125" y="747713"/>
            <a:ext cx="5568950" cy="3722687"/>
          </a:xfrm>
          <a:prstGeom prst="rect">
            <a:avLst/>
          </a:prstGeom>
          <a:noFill/>
          <a:ln w="12700">
            <a:solidFill>
              <a:prstClr val="black"/>
            </a:solidFill>
          </a:ln>
        </p:spPr>
        <p:txBody>
          <a:bodyPr vert="horz" lIns="90289" tIns="45146" rIns="90289" bIns="45146" rtlCol="0" anchor="ctr"/>
          <a:lstStyle/>
          <a:p>
            <a:endParaRPr lang="ja-JP" altLang="en-US"/>
          </a:p>
        </p:txBody>
      </p:sp>
      <p:sp>
        <p:nvSpPr>
          <p:cNvPr id="5" name="ノート プレースホルダー 4"/>
          <p:cNvSpPr>
            <a:spLocks noGrp="1"/>
          </p:cNvSpPr>
          <p:nvPr>
            <p:ph type="body" sz="quarter" idx="3"/>
          </p:nvPr>
        </p:nvSpPr>
        <p:spPr>
          <a:xfrm>
            <a:off x="680720" y="4721193"/>
            <a:ext cx="5445760" cy="4472702"/>
          </a:xfrm>
          <a:prstGeom prst="rect">
            <a:avLst/>
          </a:prstGeom>
        </p:spPr>
        <p:txBody>
          <a:bodyPr vert="horz" lIns="90289" tIns="45146" rIns="90289" bIns="4514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0" y="9440656"/>
            <a:ext cx="2949787" cy="496968"/>
          </a:xfrm>
          <a:prstGeom prst="rect">
            <a:avLst/>
          </a:prstGeom>
        </p:spPr>
        <p:txBody>
          <a:bodyPr vert="horz" lIns="90289" tIns="45146" rIns="90289" bIns="45146"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851" y="9440656"/>
            <a:ext cx="2949787" cy="496968"/>
          </a:xfrm>
          <a:prstGeom prst="rect">
            <a:avLst/>
          </a:prstGeom>
        </p:spPr>
        <p:txBody>
          <a:bodyPr vert="horz" lIns="90289" tIns="45146" rIns="90289" bIns="45146" rtlCol="0" anchor="b"/>
          <a:lstStyle>
            <a:lvl1pPr algn="r">
              <a:defRPr sz="1300"/>
            </a:lvl1pPr>
          </a:lstStyle>
          <a:p>
            <a:fld id="{A0C3B56F-56AB-411F-8724-511B22958D15}" type="slidenum">
              <a:rPr kumimoji="1" lang="ja-JP" altLang="en-US" smtClean="0"/>
              <a:t>‹#›</a:t>
            </a:fld>
            <a:endParaRPr kumimoji="1" lang="ja-JP" altLang="en-US"/>
          </a:p>
        </p:txBody>
      </p:sp>
    </p:spTree>
    <p:extLst>
      <p:ext uri="{BB962C8B-B14F-4D97-AF65-F5344CB8AC3E}">
        <p14:creationId xmlns:p14="http://schemas.microsoft.com/office/powerpoint/2010/main" val="3258337860"/>
      </p:ext>
    </p:extLst>
  </p:cSld>
  <p:clrMap bg1="lt1" tx1="dk1" bg2="lt2" tx2="dk2" accent1="accent1" accent2="accent2" accent3="accent3" accent4="accent4" accent5="accent5" accent6="accent6" hlink="hlink" folHlink="folHlink"/>
  <p:notesStyle>
    <a:lvl1pPr marL="0" algn="l" defTabSz="913765" rtl="0" eaLnBrk="1" latinLnBrk="0" hangingPunct="1">
      <a:defRPr kumimoji="1" sz="1200" kern="1200">
        <a:solidFill>
          <a:schemeClr val="tx1"/>
        </a:solidFill>
        <a:latin typeface="+mn-lt"/>
        <a:ea typeface="+mn-ea"/>
        <a:cs typeface="+mn-cs"/>
      </a:defRPr>
    </a:lvl1pPr>
    <a:lvl2pPr marL="457200" algn="l" defTabSz="913765" rtl="0" eaLnBrk="1" latinLnBrk="0" hangingPunct="1">
      <a:defRPr kumimoji="1" sz="1200" kern="1200">
        <a:solidFill>
          <a:schemeClr val="tx1"/>
        </a:solidFill>
        <a:latin typeface="+mn-lt"/>
        <a:ea typeface="+mn-ea"/>
        <a:cs typeface="+mn-cs"/>
      </a:defRPr>
    </a:lvl2pPr>
    <a:lvl3pPr marL="914400" algn="l" defTabSz="913765" rtl="0" eaLnBrk="1" latinLnBrk="0" hangingPunct="1">
      <a:defRPr kumimoji="1" sz="1200" kern="1200">
        <a:solidFill>
          <a:schemeClr val="tx1"/>
        </a:solidFill>
        <a:latin typeface="+mn-lt"/>
        <a:ea typeface="+mn-ea"/>
        <a:cs typeface="+mn-cs"/>
      </a:defRPr>
    </a:lvl3pPr>
    <a:lvl4pPr marL="1371600" algn="l" defTabSz="913765" rtl="0" eaLnBrk="1" latinLnBrk="0" hangingPunct="1">
      <a:defRPr kumimoji="1" sz="1200" kern="1200">
        <a:solidFill>
          <a:schemeClr val="tx1"/>
        </a:solidFill>
        <a:latin typeface="+mn-lt"/>
        <a:ea typeface="+mn-ea"/>
        <a:cs typeface="+mn-cs"/>
      </a:defRPr>
    </a:lvl4pPr>
    <a:lvl5pPr marL="1828165" algn="l" defTabSz="913765" rtl="0" eaLnBrk="1" latinLnBrk="0" hangingPunct="1">
      <a:defRPr kumimoji="1" sz="1200" kern="1200">
        <a:solidFill>
          <a:schemeClr val="tx1"/>
        </a:solidFill>
        <a:latin typeface="+mn-lt"/>
        <a:ea typeface="+mn-ea"/>
        <a:cs typeface="+mn-cs"/>
      </a:defRPr>
    </a:lvl5pPr>
    <a:lvl6pPr marL="2285365" algn="l" defTabSz="913765" rtl="0" eaLnBrk="1" latinLnBrk="0" hangingPunct="1">
      <a:defRPr kumimoji="1" sz="1200" kern="1200">
        <a:solidFill>
          <a:schemeClr val="tx1"/>
        </a:solidFill>
        <a:latin typeface="+mn-lt"/>
        <a:ea typeface="+mn-ea"/>
        <a:cs typeface="+mn-cs"/>
      </a:defRPr>
    </a:lvl6pPr>
    <a:lvl7pPr marL="2742565" algn="l" defTabSz="913765" rtl="0" eaLnBrk="1" latinLnBrk="0" hangingPunct="1">
      <a:defRPr kumimoji="1" sz="1200" kern="1200">
        <a:solidFill>
          <a:schemeClr val="tx1"/>
        </a:solidFill>
        <a:latin typeface="+mn-lt"/>
        <a:ea typeface="+mn-ea"/>
        <a:cs typeface="+mn-cs"/>
      </a:defRPr>
    </a:lvl7pPr>
    <a:lvl8pPr marL="3199765" algn="l" defTabSz="913765" rtl="0" eaLnBrk="1" latinLnBrk="0" hangingPunct="1">
      <a:defRPr kumimoji="1" sz="1200" kern="1200">
        <a:solidFill>
          <a:schemeClr val="tx1"/>
        </a:solidFill>
        <a:latin typeface="+mn-lt"/>
        <a:ea typeface="+mn-ea"/>
        <a:cs typeface="+mn-cs"/>
      </a:defRPr>
    </a:lvl8pPr>
    <a:lvl9pPr marL="3656965" algn="l" defTabSz="913765"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19125" y="747713"/>
            <a:ext cx="5568950" cy="37226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0C3B56F-56AB-411F-8724-511B22958D15}" type="slidenum">
              <a:rPr kumimoji="1" lang="ja-JP" altLang="en-US" smtClean="0"/>
              <a:t>0</a:t>
            </a:fld>
            <a:endParaRPr kumimoji="1" lang="ja-JP" altLang="en-US"/>
          </a:p>
        </p:txBody>
      </p:sp>
    </p:spTree>
    <p:extLst>
      <p:ext uri="{BB962C8B-B14F-4D97-AF65-F5344CB8AC3E}">
        <p14:creationId xmlns:p14="http://schemas.microsoft.com/office/powerpoint/2010/main" val="3924718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69501" y="1122363"/>
            <a:ext cx="8721011"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82502" y="3602038"/>
            <a:ext cx="769501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9C4A350-C850-4F14-A7E6-02675EFB710D}" type="datetime1">
              <a:rPr lang="ja-JP" altLang="en-US" smtClean="0">
                <a:solidFill>
                  <a:prstClr val="black">
                    <a:tint val="75000"/>
                  </a:prstClr>
                </a:solidFill>
              </a:rPr>
              <a:t>2020/3/25</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1850738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2AAEF7F-927D-4C2E-8CBF-59DCC33CF152}" type="datetime1">
              <a:rPr lang="ja-JP" altLang="en-US" smtClean="0">
                <a:solidFill>
                  <a:prstClr val="black">
                    <a:tint val="75000"/>
                  </a:prstClr>
                </a:solidFill>
              </a:rPr>
              <a:t>2020/3/25</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306549840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42323" y="365125"/>
            <a:ext cx="221231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05376" y="365125"/>
            <a:ext cx="6508696"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2AAEF7F-927D-4C2E-8CBF-59DCC33CF152}" type="datetime1">
              <a:rPr lang="ja-JP" altLang="en-US" smtClean="0">
                <a:solidFill>
                  <a:prstClr val="black">
                    <a:tint val="75000"/>
                  </a:prstClr>
                </a:solidFill>
              </a:rPr>
              <a:t>2020/3/25</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2120879156"/>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コンテンツ">
    <p:spTree>
      <p:nvGrpSpPr>
        <p:cNvPr id="1" name=""/>
        <p:cNvGrpSpPr/>
        <p:nvPr/>
      </p:nvGrpSpPr>
      <p:grpSpPr>
        <a:xfrm>
          <a:off x="0" y="0"/>
          <a:ext cx="0" cy="0"/>
          <a:chOff x="0" y="0"/>
          <a:chExt cx="0" cy="0"/>
        </a:xfrm>
      </p:grpSpPr>
      <p:sp>
        <p:nvSpPr>
          <p:cNvPr id="10" name="正方形/長方形 9"/>
          <p:cNvSpPr/>
          <p:nvPr userDrawn="1"/>
        </p:nvSpPr>
        <p:spPr bwMode="auto">
          <a:xfrm>
            <a:off x="1" y="2"/>
            <a:ext cx="10260013" cy="714356"/>
          </a:xfrm>
          <a:prstGeom prst="rect">
            <a:avLst/>
          </a:prstGeom>
          <a:solidFill>
            <a:srgbClr val="6064A7"/>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9" tIns="45709" rIns="91419" bIns="45709" numCol="1" rtlCol="0" anchor="t" anchorCtr="0" compatLnSpc="1"/>
          <a:lstStyle/>
          <a:p>
            <a:pPr defTabSz="448310" fontAlgn="base">
              <a:spcBef>
                <a:spcPct val="0"/>
              </a:spcBef>
              <a:spcAft>
                <a:spcPct val="0"/>
              </a:spcAft>
              <a:buClr>
                <a:srgbClr val="000000"/>
              </a:buClr>
              <a:buSzPct val="100000"/>
              <a:buFont typeface="Times New Roman" panose="02020603050405020304" pitchFamily="18" charset="0"/>
              <a:buNone/>
            </a:pPr>
            <a:endParaRPr kumimoji="0" lang="ja-JP" altLang="en-US" sz="1800">
              <a:solidFill>
                <a:srgbClr val="FFFFFF"/>
              </a:solidFill>
            </a:endParaRPr>
          </a:p>
        </p:txBody>
      </p:sp>
      <p:sp>
        <p:nvSpPr>
          <p:cNvPr id="4" name="スライド番号プレースホルダー 3"/>
          <p:cNvSpPr>
            <a:spLocks noGrp="1"/>
          </p:cNvSpPr>
          <p:nvPr>
            <p:ph type="sldNum" idx="11"/>
          </p:nvPr>
        </p:nvSpPr>
        <p:spPr/>
        <p:txBody>
          <a:bodyPr/>
          <a:lstStyle>
            <a:lvl1pPr defTabSz="913765">
              <a:spcBef>
                <a:spcPct val="50000"/>
              </a:spcBef>
              <a:buClrTx/>
              <a:buSzTx/>
              <a:buFontTx/>
              <a:buNone/>
              <a:defRPr kumimoji="1"/>
            </a:lvl1pPr>
          </a:lstStyle>
          <a:p>
            <a:pPr>
              <a:defRPr/>
            </a:pPr>
            <a:fld id="{FF831487-6455-4961-898F-D88C9E618755}" type="slidenum">
              <a:rPr lang="en-US">
                <a:solidFill>
                  <a:prstClr val="black">
                    <a:tint val="75000"/>
                  </a:prstClr>
                </a:solidFill>
              </a:rPr>
              <a:t>‹#›</a:t>
            </a:fld>
            <a:endParaRPr lang="en-US">
              <a:solidFill>
                <a:prstClr val="black">
                  <a:tint val="75000"/>
                </a:prstClr>
              </a:solidFill>
            </a:endParaRPr>
          </a:p>
        </p:txBody>
      </p:sp>
      <p:sp>
        <p:nvSpPr>
          <p:cNvPr id="7" name="Rectangle 13"/>
          <p:cNvSpPr>
            <a:spLocks noGrp="1" noChangeArrowheads="1"/>
          </p:cNvSpPr>
          <p:nvPr>
            <p:ph type="title" idx="12" hasCustomPrompt="1"/>
          </p:nvPr>
        </p:nvSpPr>
        <p:spPr bwMode="auto">
          <a:xfrm>
            <a:off x="513001" y="214289"/>
            <a:ext cx="9229080" cy="5000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9979" tIns="46790" rIns="89979" bIns="46790" numCol="1" anchor="ctr" anchorCtr="0" compatLnSpc="1"/>
          <a:lstStyle/>
          <a:p>
            <a:pPr lvl="0"/>
            <a:r>
              <a:rPr lang="ja-JP" altLang="en-GB" dirty="0"/>
              <a:t>タイトルテキストの書式を編集するにはクリックします。</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3146B5D-AC21-421A-B8E6-B7C78BEC4669}" type="datetime1">
              <a:rPr lang="ja-JP" altLang="en-US" smtClean="0">
                <a:solidFill>
                  <a:prstClr val="black">
                    <a:tint val="75000"/>
                  </a:prstClr>
                </a:solidFill>
              </a:rPr>
              <a:t>2020/3/25</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3496780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00033" y="1709740"/>
            <a:ext cx="8849261"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00033" y="4589465"/>
            <a:ext cx="8849261"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AD5BB7E-BEB8-4AF6-B714-72676ED53D9C}" type="datetime1">
              <a:rPr lang="ja-JP" altLang="en-US" smtClean="0">
                <a:solidFill>
                  <a:prstClr val="black">
                    <a:tint val="75000"/>
                  </a:prstClr>
                </a:solidFill>
              </a:rPr>
              <a:t>2020/3/25</a:t>
            </a:fld>
            <a:endParaRPr lang="ja-JP"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4182513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05376" y="1825625"/>
            <a:ext cx="4360506"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194131" y="1825625"/>
            <a:ext cx="4360506"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D05D5D2-FFFC-479D-8130-8A10C96356B0}" type="datetime1">
              <a:rPr lang="ja-JP" altLang="en-US" smtClean="0">
                <a:solidFill>
                  <a:prstClr val="black">
                    <a:tint val="75000"/>
                  </a:prstClr>
                </a:solidFill>
              </a:rPr>
              <a:t>2020/3/25</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254876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06712" y="365127"/>
            <a:ext cx="8849261"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06713" y="1681163"/>
            <a:ext cx="434046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706713" y="2505075"/>
            <a:ext cx="4340466"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194132" y="1681163"/>
            <a:ext cx="436184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194132" y="2505075"/>
            <a:ext cx="436184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8C6417A-0290-4F4C-A619-13D5E60C9DB3}" type="datetime1">
              <a:rPr lang="ja-JP" altLang="en-US" smtClean="0">
                <a:solidFill>
                  <a:prstClr val="black">
                    <a:tint val="75000"/>
                  </a:prstClr>
                </a:solidFill>
              </a:rPr>
              <a:t>2020/3/25</a:t>
            </a:fld>
            <a:endParaRPr lang="ja-JP"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ja-JP"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380442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55210E1-7510-4139-A653-1480721F8E66}" type="datetime1">
              <a:rPr lang="ja-JP" altLang="en-US" smtClean="0">
                <a:solidFill>
                  <a:prstClr val="black">
                    <a:tint val="75000"/>
                  </a:prstClr>
                </a:solidFill>
              </a:rPr>
              <a:t>2020/3/25</a:t>
            </a:fld>
            <a:endParaRPr lang="ja-JP"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ja-JP"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3974579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EC3700-F350-497D-8C31-25F14E3E2EE6}" type="datetime1">
              <a:rPr lang="ja-JP" altLang="en-US" smtClean="0">
                <a:solidFill>
                  <a:prstClr val="black">
                    <a:tint val="75000"/>
                  </a:prstClr>
                </a:solidFill>
              </a:rPr>
              <a:t>2020/3/25</a:t>
            </a:fld>
            <a:endParaRPr lang="ja-JP"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ja-JP"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1929519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06712" y="457200"/>
            <a:ext cx="3309121"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361842" y="987427"/>
            <a:ext cx="519413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06712" y="2057400"/>
            <a:ext cx="3309121"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2AAEF7F-927D-4C2E-8CBF-59DCC33CF152}" type="datetime1">
              <a:rPr lang="ja-JP" altLang="en-US" smtClean="0">
                <a:solidFill>
                  <a:prstClr val="black">
                    <a:tint val="75000"/>
                  </a:prstClr>
                </a:solidFill>
              </a:rPr>
              <a:t>2020/3/25</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1128187645"/>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06712" y="457200"/>
            <a:ext cx="3309121"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361842" y="987427"/>
            <a:ext cx="5194132"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706712" y="2057400"/>
            <a:ext cx="3309121"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2CA08AD-8667-479F-BB99-989F2A23BE1A}" type="datetime1">
              <a:rPr lang="ja-JP" altLang="en-US" smtClean="0">
                <a:solidFill>
                  <a:prstClr val="black">
                    <a:tint val="75000"/>
                  </a:prstClr>
                </a:solidFill>
              </a:rPr>
              <a:t>2020/3/25</a:t>
            </a:fld>
            <a:endParaRPr lang="ja-JP"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366681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5376" y="365127"/>
            <a:ext cx="8849261"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05376" y="1825625"/>
            <a:ext cx="8849261"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05376" y="6356352"/>
            <a:ext cx="2308503"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AAEF7F-927D-4C2E-8CBF-59DCC33CF152}" type="datetime1">
              <a:rPr lang="ja-JP" altLang="en-US" smtClean="0">
                <a:solidFill>
                  <a:prstClr val="black">
                    <a:tint val="75000"/>
                  </a:prstClr>
                </a:solidFill>
              </a:rPr>
              <a:t>2020/3/25</a:t>
            </a:fld>
            <a:endParaRPr lang="ja-JP" altLang="en-US">
              <a:solidFill>
                <a:prstClr val="black">
                  <a:tint val="75000"/>
                </a:prstClr>
              </a:solidFill>
            </a:endParaRPr>
          </a:p>
        </p:txBody>
      </p:sp>
      <p:sp>
        <p:nvSpPr>
          <p:cNvPr id="5" name="Footer Placeholder 4"/>
          <p:cNvSpPr>
            <a:spLocks noGrp="1"/>
          </p:cNvSpPr>
          <p:nvPr>
            <p:ph type="ftr" sz="quarter" idx="3"/>
          </p:nvPr>
        </p:nvSpPr>
        <p:spPr>
          <a:xfrm>
            <a:off x="3398630" y="6356352"/>
            <a:ext cx="3462754"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Slide Number Placeholder 5"/>
          <p:cNvSpPr>
            <a:spLocks noGrp="1"/>
          </p:cNvSpPr>
          <p:nvPr>
            <p:ph type="sldNum" sz="quarter" idx="4"/>
          </p:nvPr>
        </p:nvSpPr>
        <p:spPr>
          <a:xfrm>
            <a:off x="7246134" y="6356352"/>
            <a:ext cx="2308503"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lang="ja-JP" altLang="en-US" smtClean="0">
                <a:solidFill>
                  <a:prstClr val="black">
                    <a:tint val="75000"/>
                  </a:prstClr>
                </a:solidFill>
              </a:rPr>
              <a:t>‹#›</a:t>
            </a:fld>
            <a:endParaRPr lang="ja-JP" altLang="en-US">
              <a:solidFill>
                <a:prstClr val="black">
                  <a:tint val="75000"/>
                </a:prstClr>
              </a:solidFill>
            </a:endParaRPr>
          </a:p>
        </p:txBody>
      </p:sp>
    </p:spTree>
    <p:extLst>
      <p:ext uri="{BB962C8B-B14F-4D97-AF65-F5344CB8AC3E}">
        <p14:creationId xmlns:p14="http://schemas.microsoft.com/office/powerpoint/2010/main" val="236979445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73"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0.png"/><Relationship Id="rId18" Type="http://schemas.openxmlformats.org/officeDocument/2006/relationships/image" Target="../media/image14.png"/><Relationship Id="rId3" Type="http://schemas.openxmlformats.org/officeDocument/2006/relationships/image" Target="../media/image1.png"/><Relationship Id="rId21" Type="http://schemas.openxmlformats.org/officeDocument/2006/relationships/image" Target="../media/image16.png"/><Relationship Id="rId7" Type="http://schemas.openxmlformats.org/officeDocument/2006/relationships/image" Target="../media/image4.png"/><Relationship Id="rId12" Type="http://schemas.openxmlformats.org/officeDocument/2006/relationships/image" Target="../media/image9.png"/><Relationship Id="rId17" Type="http://schemas.openxmlformats.org/officeDocument/2006/relationships/image" Target="../media/image13.png"/><Relationship Id="rId2" Type="http://schemas.openxmlformats.org/officeDocument/2006/relationships/notesSlide" Target="../notesSlides/notesSlide1.xml"/><Relationship Id="rId16" Type="http://schemas.openxmlformats.org/officeDocument/2006/relationships/image" Target="../media/image12.png"/><Relationship Id="rId20" Type="http://schemas.openxmlformats.org/officeDocument/2006/relationships/image" Target="../media/image15.png"/><Relationship Id="rId1" Type="http://schemas.openxmlformats.org/officeDocument/2006/relationships/slideLayout" Target="../slideLayouts/slideLayout7.xml"/><Relationship Id="rId6" Type="http://schemas.openxmlformats.org/officeDocument/2006/relationships/image" Target="../media/image3.png"/><Relationship Id="rId11" Type="http://schemas.openxmlformats.org/officeDocument/2006/relationships/image" Target="../media/image8.png"/><Relationship Id="rId24" Type="http://schemas.openxmlformats.org/officeDocument/2006/relationships/image" Target="../media/image19.png"/><Relationship Id="rId5" Type="http://schemas.openxmlformats.org/officeDocument/2006/relationships/hyperlink" Target="about:blank" TargetMode="External"/><Relationship Id="rId15" Type="http://schemas.microsoft.com/office/2007/relationships/hdphoto" Target="../media/hdphoto1.wdp"/><Relationship Id="rId23" Type="http://schemas.openxmlformats.org/officeDocument/2006/relationships/image" Target="../media/image18.png"/><Relationship Id="rId10" Type="http://schemas.openxmlformats.org/officeDocument/2006/relationships/image" Target="../media/image7.png"/><Relationship Id="rId19" Type="http://schemas.openxmlformats.org/officeDocument/2006/relationships/chart" Target="../charts/chart1.xml"/><Relationship Id="rId4" Type="http://schemas.openxmlformats.org/officeDocument/2006/relationships/image" Target="../media/image2.png"/><Relationship Id="rId9" Type="http://schemas.openxmlformats.org/officeDocument/2006/relationships/image" Target="../media/image6.png"/><Relationship Id="rId14" Type="http://schemas.openxmlformats.org/officeDocument/2006/relationships/image" Target="../media/image11.png"/><Relationship Id="rId22"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Group 13">
            <a:extLst>
              <a:ext uri="{FF2B5EF4-FFF2-40B4-BE49-F238E27FC236}">
                <a16:creationId xmlns:a16="http://schemas.microsoft.com/office/drawing/2014/main" id="{6B5127D3-F321-4F9D-9AC5-52A5737FAAF5}"/>
              </a:ext>
            </a:extLst>
          </p:cNvPr>
          <p:cNvGraphicFramePr>
            <a:graphicFrameLocks noGrp="1"/>
          </p:cNvGraphicFramePr>
          <p:nvPr>
            <p:extLst>
              <p:ext uri="{D42A27DB-BD31-4B8C-83A1-F6EECF244321}">
                <p14:modId xmlns:p14="http://schemas.microsoft.com/office/powerpoint/2010/main" val="3327723198"/>
              </p:ext>
            </p:extLst>
          </p:nvPr>
        </p:nvGraphicFramePr>
        <p:xfrm>
          <a:off x="54916" y="1208617"/>
          <a:ext cx="3558636" cy="1440000"/>
        </p:xfrm>
        <a:graphic>
          <a:graphicData uri="http://schemas.openxmlformats.org/drawingml/2006/table">
            <a:tbl>
              <a:tblPr firstRow="1" bandRow="1">
                <a:tableStyleId>{7DF18680-E054-41AD-8BC1-D1AEF772440D}</a:tableStyleId>
              </a:tblPr>
              <a:tblGrid>
                <a:gridCol w="3558636">
                  <a:extLst>
                    <a:ext uri="{9D8B030D-6E8A-4147-A177-3AD203B41FA5}">
                      <a16:colId xmlns:a16="http://schemas.microsoft.com/office/drawing/2014/main" val="20000"/>
                    </a:ext>
                  </a:extLst>
                </a:gridCol>
              </a:tblGrid>
              <a:tr h="142508">
                <a:tc>
                  <a:txBody>
                    <a:bodyPr/>
                    <a:lstStyle/>
                    <a:p>
                      <a:pPr marR="0" lvl="0" indent="0" algn="ctr" defTabSz="1279525" rtl="0" eaLnBrk="1" fontAlgn="base" latinLnBrk="0" hangingPunct="1">
                        <a:lnSpc>
                          <a:spcPct val="100000"/>
                        </a:lnSpc>
                        <a:spcBef>
                          <a:spcPct val="0"/>
                        </a:spcBef>
                        <a:spcAft>
                          <a:spcPct val="0"/>
                        </a:spcAft>
                        <a:buClrTx/>
                        <a:buSzTx/>
                        <a:buFont typeface="Wingdings" panose="05000000000000000000" charset="0"/>
                        <a:buNone/>
                      </a:pPr>
                      <a:r>
                        <a:rPr kumimoji="0" lang="ja-JP" altLang="en-US" sz="800" u="none" strike="noStrike" cap="none" normalizeH="0" baseline="0" dirty="0">
                          <a:ln>
                            <a:noFill/>
                          </a:ln>
                          <a:solidFill>
                            <a:srgbClr val="FFFFFF"/>
                          </a:solidFill>
                          <a:effectLst/>
                          <a:latin typeface="UD デジタル 教科書体 NK-B" panose="02020700000000000000" pitchFamily="18" charset="-128"/>
                          <a:ea typeface="UD デジタル 教科書体 NK-B" panose="02020700000000000000" pitchFamily="18" charset="-128"/>
                          <a:sym typeface="Meiryo UI" panose="020B0604030504040204" pitchFamily="50" charset="-128"/>
                        </a:rPr>
                        <a:t>事業者アンケート（介護・建設・宿泊分野等</a:t>
                      </a:r>
                      <a:r>
                        <a:rPr kumimoji="0" lang="en-US" altLang="ja-JP" sz="800" u="none" strike="noStrike" cap="none" normalizeH="0" baseline="0" dirty="0">
                          <a:ln>
                            <a:noFill/>
                          </a:ln>
                          <a:solidFill>
                            <a:srgbClr val="FFFFFF"/>
                          </a:solidFill>
                          <a:effectLst/>
                          <a:latin typeface="UD デジタル 教科書体 NK-B" panose="02020700000000000000" pitchFamily="18" charset="-128"/>
                          <a:ea typeface="UD デジタル 教科書体 NK-B" panose="02020700000000000000" pitchFamily="18" charset="-128"/>
                          <a:sym typeface="Meiryo UI" panose="020B0604030504040204" pitchFamily="50" charset="-128"/>
                        </a:rPr>
                        <a:t>/</a:t>
                      </a:r>
                      <a:r>
                        <a:rPr kumimoji="0" lang="ja-JP" altLang="en-US" sz="800" u="none" strike="noStrike" cap="none" normalizeH="0" baseline="0" dirty="0">
                          <a:ln>
                            <a:noFill/>
                          </a:ln>
                          <a:solidFill>
                            <a:srgbClr val="FFFFFF"/>
                          </a:solidFill>
                          <a:effectLst/>
                          <a:latin typeface="UD デジタル 教科書体 NK-B" panose="02020700000000000000" pitchFamily="18" charset="-128"/>
                          <a:ea typeface="UD デジタル 教科書体 NK-B" panose="02020700000000000000" pitchFamily="18" charset="-128"/>
                          <a:sym typeface="Meiryo UI" panose="020B0604030504040204" pitchFamily="50" charset="-128"/>
                        </a:rPr>
                        <a:t>約</a:t>
                      </a:r>
                      <a:r>
                        <a:rPr kumimoji="0" lang="en-US" altLang="ja-JP" sz="800" u="none" strike="noStrike" cap="none" normalizeH="0" baseline="0" dirty="0">
                          <a:ln>
                            <a:noFill/>
                          </a:ln>
                          <a:solidFill>
                            <a:srgbClr val="FFFFFF"/>
                          </a:solidFill>
                          <a:effectLst/>
                          <a:latin typeface="UD デジタル 教科書体 NK-B" panose="02020700000000000000" pitchFamily="18" charset="-128"/>
                          <a:ea typeface="UD デジタル 教科書体 NK-B" panose="02020700000000000000" pitchFamily="18" charset="-128"/>
                          <a:sym typeface="Meiryo UI" panose="020B0604030504040204" pitchFamily="50" charset="-128"/>
                        </a:rPr>
                        <a:t>1,500</a:t>
                      </a:r>
                      <a:r>
                        <a:rPr kumimoji="0" lang="ja-JP" altLang="en-US" sz="800" u="none" strike="noStrike" cap="none" normalizeH="0" baseline="0" dirty="0">
                          <a:ln>
                            <a:noFill/>
                          </a:ln>
                          <a:solidFill>
                            <a:srgbClr val="FFFFFF"/>
                          </a:solidFill>
                          <a:effectLst/>
                          <a:latin typeface="UD デジタル 教科書体 NK-B" panose="02020700000000000000" pitchFamily="18" charset="-128"/>
                          <a:ea typeface="UD デジタル 教科書体 NK-B" panose="02020700000000000000" pitchFamily="18" charset="-128"/>
                          <a:sym typeface="Meiryo UI" panose="020B0604030504040204" pitchFamily="50" charset="-128"/>
                        </a:rPr>
                        <a:t>社</a:t>
                      </a:r>
                      <a:r>
                        <a:rPr kumimoji="0" lang="en-US" altLang="ja-JP" sz="800" u="none" strike="noStrike" cap="none" normalizeH="0" baseline="0" dirty="0">
                          <a:ln>
                            <a:noFill/>
                          </a:ln>
                          <a:solidFill>
                            <a:srgbClr val="FFFFFF"/>
                          </a:solidFill>
                          <a:effectLst/>
                          <a:latin typeface="UD デジタル 教科書体 NK-B" panose="02020700000000000000" pitchFamily="18" charset="-128"/>
                          <a:ea typeface="UD デジタル 教科書体 NK-B" panose="02020700000000000000" pitchFamily="18" charset="-128"/>
                          <a:sym typeface="Meiryo UI" panose="020B0604030504040204" pitchFamily="50" charset="-128"/>
                        </a:rPr>
                        <a:t> </a:t>
                      </a:r>
                      <a:r>
                        <a:rPr kumimoji="0" lang="ja-JP" altLang="en-US" sz="800" u="none" strike="noStrike" cap="none" normalizeH="0" baseline="0" dirty="0">
                          <a:ln>
                            <a:noFill/>
                          </a:ln>
                          <a:solidFill>
                            <a:srgbClr val="FFFFFF"/>
                          </a:solidFill>
                          <a:effectLst/>
                          <a:latin typeface="UD デジタル 教科書体 NK-B" panose="02020700000000000000" pitchFamily="18" charset="-128"/>
                          <a:ea typeface="UD デジタル 教科書体 NK-B" panose="02020700000000000000" pitchFamily="18" charset="-128"/>
                          <a:sym typeface="Meiryo UI" panose="020B0604030504040204" pitchFamily="50" charset="-128"/>
                        </a:rPr>
                        <a:t>）</a:t>
                      </a:r>
                    </a:p>
                  </a:txBody>
                  <a:tcPr marL="0" marR="0" marT="0" marB="0" anchor="ctr" horzOverflow="overflow">
                    <a:lnB w="12700" cap="flat" cmpd="sng" algn="ctr">
                      <a:solidFill>
                        <a:schemeClr val="bg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1297492">
                <a:tc>
                  <a:txBody>
                    <a:bodyPr/>
                    <a:lstStyle/>
                    <a:p>
                      <a:pPr marR="0" lvl="0" indent="0" algn="l" defTabSz="1279525" rtl="0" eaLnBrk="1" fontAlgn="base" latinLnBrk="0" hangingPunct="1">
                        <a:lnSpc>
                          <a:spcPct val="100000"/>
                        </a:lnSpc>
                        <a:spcBef>
                          <a:spcPct val="0"/>
                        </a:spcBef>
                        <a:spcAft>
                          <a:spcPct val="0"/>
                        </a:spcAft>
                        <a:buClrTx/>
                        <a:buSzTx/>
                        <a:buNone/>
                      </a:pPr>
                      <a:endParaRPr kumimoji="0" lang="ja-JP" altLang="en-US" sz="800" u="none" strike="noStrike" cap="none" normalizeH="0" baseline="0" dirty="0">
                        <a:ln>
                          <a:noFill/>
                        </a:ln>
                        <a:effectLst/>
                        <a:latin typeface="UD デジタル 教科書体 NK-R" panose="02020400000000000000" pitchFamily="18" charset="-128"/>
                        <a:ea typeface="UD デジタル 教科書体 NK-R" panose="02020400000000000000" pitchFamily="18" charset="-128"/>
                        <a:sym typeface="Meiryo UI" panose="020B0604030504040204" pitchFamily="50" charset="-128"/>
                      </a:endParaRPr>
                    </a:p>
                  </a:txBody>
                  <a:tcPr marL="72000" marR="0" marT="36000" marB="36000" horzOverflow="overflow">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1"/>
                  </a:ext>
                </a:extLst>
              </a:tr>
            </a:tbl>
          </a:graphicData>
        </a:graphic>
      </p:graphicFrame>
      <p:sp>
        <p:nvSpPr>
          <p:cNvPr id="29" name="テキスト ボックス 28">
            <a:extLst>
              <a:ext uri="{FF2B5EF4-FFF2-40B4-BE49-F238E27FC236}">
                <a16:creationId xmlns:a16="http://schemas.microsoft.com/office/drawing/2014/main" id="{43125B43-15E6-446A-811D-98EF0DC5DC95}"/>
              </a:ext>
            </a:extLst>
          </p:cNvPr>
          <p:cNvSpPr txBox="1"/>
          <p:nvPr/>
        </p:nvSpPr>
        <p:spPr>
          <a:xfrm>
            <a:off x="-1612" y="1386422"/>
            <a:ext cx="4008517" cy="1246495"/>
          </a:xfrm>
          <a:prstGeom prst="rect">
            <a:avLst/>
          </a:prstGeom>
          <a:noFill/>
        </p:spPr>
        <p:txBody>
          <a:bodyPr wrap="square" rtlCol="0">
            <a:spAutoFit/>
          </a:bodyPr>
          <a:lstStyle/>
          <a:p>
            <a:pPr>
              <a:lnSpc>
                <a:spcPts val="1000"/>
              </a:lnSpc>
            </a:pPr>
            <a:r>
              <a:rPr lang="en-US" altLang="ja-JP" sz="800" b="1" dirty="0">
                <a:latin typeface="UD デジタル 教科書体 NK-B" panose="02020700000000000000" pitchFamily="18" charset="-128"/>
                <a:ea typeface="UD デジタル 教科書体 NK-B" panose="02020700000000000000" pitchFamily="18" charset="-128"/>
              </a:rPr>
              <a:t>【</a:t>
            </a:r>
            <a:r>
              <a:rPr lang="ja-JP" altLang="en-US" sz="800" b="1" dirty="0">
                <a:latin typeface="UD デジタル 教科書体 NK-B" panose="02020700000000000000" pitchFamily="18" charset="-128"/>
                <a:ea typeface="UD デジタル 教科書体 NK-B" panose="02020700000000000000" pitchFamily="18" charset="-128"/>
              </a:rPr>
              <a:t>人手不足の状況</a:t>
            </a:r>
            <a:r>
              <a:rPr lang="en-US" altLang="ja-JP" sz="800" b="1" dirty="0">
                <a:latin typeface="UD デジタル 教科書体 NK-B" panose="02020700000000000000" pitchFamily="18" charset="-128"/>
                <a:ea typeface="UD デジタル 教科書体 NK-B" panose="02020700000000000000" pitchFamily="18" charset="-128"/>
              </a:rPr>
              <a:t>】</a:t>
            </a:r>
          </a:p>
          <a:p>
            <a:pPr>
              <a:lnSpc>
                <a:spcPts val="1000"/>
              </a:lnSpc>
            </a:pPr>
            <a:r>
              <a:rPr lang="ja-JP" altLang="en-US" sz="800" dirty="0">
                <a:latin typeface="UD デジタル 教科書体 NK-R" panose="02020400000000000000" pitchFamily="18" charset="-128"/>
                <a:ea typeface="UD デジタル 教科書体 NK-R" panose="02020400000000000000" pitchFamily="18" charset="-128"/>
              </a:rPr>
              <a:t>　</a:t>
            </a:r>
            <a:r>
              <a:rPr lang="ja-JP" altLang="en-US" sz="800" spc="-70" dirty="0">
                <a:latin typeface="UD デジタル 教科書体 NK-R" panose="02020400000000000000" pitchFamily="18" charset="-128"/>
                <a:ea typeface="UD デジタル 教科書体 NK-R" panose="02020400000000000000" pitchFamily="18" charset="-128"/>
              </a:rPr>
              <a:t>・事業者の</a:t>
            </a:r>
            <a:r>
              <a:rPr lang="ja-JP" altLang="en-US" sz="800" b="1" spc="-70" dirty="0">
                <a:latin typeface="UD デジタル 教科書体 NK-R" panose="02020400000000000000" pitchFamily="18" charset="-128"/>
                <a:ea typeface="UD デジタル 教科書体 NK-R" panose="02020400000000000000" pitchFamily="18" charset="-128"/>
              </a:rPr>
              <a:t>約</a:t>
            </a:r>
            <a:r>
              <a:rPr lang="en-US" altLang="ja-JP" sz="800" b="1" spc="-70" dirty="0">
                <a:latin typeface="UD デジタル 教科書体 NK-R" panose="02020400000000000000" pitchFamily="18" charset="-128"/>
                <a:ea typeface="UD デジタル 教科書体 NK-R" panose="02020400000000000000" pitchFamily="18" charset="-128"/>
              </a:rPr>
              <a:t>8</a:t>
            </a:r>
            <a:r>
              <a:rPr lang="ja-JP" altLang="en-US" sz="800" b="1" spc="-70" dirty="0">
                <a:latin typeface="UD デジタル 教科書体 NK-R" panose="02020400000000000000" pitchFamily="18" charset="-128"/>
                <a:ea typeface="UD デジタル 教科書体 NK-R" panose="02020400000000000000" pitchFamily="18" charset="-128"/>
              </a:rPr>
              <a:t>割が人手不足</a:t>
            </a:r>
            <a:r>
              <a:rPr lang="ja-JP" altLang="en-US" sz="800" spc="-70" dirty="0" smtClean="0">
                <a:latin typeface="UD デジタル 教科書体 NK-R" panose="02020400000000000000" pitchFamily="18" charset="-128"/>
                <a:ea typeface="UD デジタル 教科書体 NK-R" panose="02020400000000000000" pitchFamily="18" charset="-128"/>
              </a:rPr>
              <a:t>。対応</a:t>
            </a:r>
            <a:r>
              <a:rPr lang="ja-JP" altLang="en-US" sz="800" spc="-70" dirty="0">
                <a:latin typeface="UD デジタル 教科書体 NK-R" panose="02020400000000000000" pitchFamily="18" charset="-128"/>
                <a:ea typeface="UD デジタル 教科書体 NK-R" panose="02020400000000000000" pitchFamily="18" charset="-128"/>
              </a:rPr>
              <a:t>策として「</a:t>
            </a:r>
            <a:r>
              <a:rPr lang="ja-JP" altLang="en-US" sz="800" b="1" spc="-70" dirty="0">
                <a:latin typeface="UD デジタル 教科書体 NK-R" panose="02020400000000000000" pitchFamily="18" charset="-128"/>
                <a:ea typeface="UD デジタル 教科書体 NK-R" panose="02020400000000000000" pitchFamily="18" charset="-128"/>
              </a:rPr>
              <a:t>外国人の雇用</a:t>
            </a:r>
            <a:r>
              <a:rPr lang="ja-JP" altLang="en-US" sz="800" spc="-70" dirty="0">
                <a:latin typeface="UD デジタル 教科書体 NK-R" panose="02020400000000000000" pitchFamily="18" charset="-128"/>
                <a:ea typeface="UD デジタル 教科書体 NK-R" panose="02020400000000000000" pitchFamily="18" charset="-128"/>
              </a:rPr>
              <a:t>」が約</a:t>
            </a:r>
            <a:r>
              <a:rPr lang="en-US" altLang="ja-JP" sz="800" spc="-70" dirty="0">
                <a:latin typeface="UD デジタル 教科書体 NK-R" panose="02020400000000000000" pitchFamily="18" charset="-128"/>
                <a:ea typeface="UD デジタル 教科書体 NK-R" panose="02020400000000000000" pitchFamily="18" charset="-128"/>
              </a:rPr>
              <a:t>4</a:t>
            </a:r>
            <a:r>
              <a:rPr lang="ja-JP" altLang="en-US" sz="800" spc="-70" dirty="0">
                <a:latin typeface="UD デジタル 教科書体 NK-R" panose="02020400000000000000" pitchFamily="18" charset="-128"/>
                <a:ea typeface="UD デジタル 教科書体 NK-R" panose="02020400000000000000" pitchFamily="18" charset="-128"/>
              </a:rPr>
              <a:t>割。</a:t>
            </a:r>
            <a:endParaRPr lang="en-US" altLang="ja-JP" sz="800" spc="-70" dirty="0">
              <a:latin typeface="UD デジタル 教科書体 NK-R" panose="02020400000000000000" pitchFamily="18" charset="-128"/>
              <a:ea typeface="UD デジタル 教科書体 NK-R" panose="02020400000000000000" pitchFamily="18" charset="-128"/>
            </a:endParaRPr>
          </a:p>
          <a:p>
            <a:pPr>
              <a:lnSpc>
                <a:spcPts val="1000"/>
              </a:lnSpc>
            </a:pPr>
            <a:r>
              <a:rPr lang="en-US" altLang="ja-JP" sz="800" b="1" spc="-20" dirty="0">
                <a:latin typeface="UD デジタル 教科書体 NK-B" panose="02020700000000000000" pitchFamily="18" charset="-128"/>
                <a:ea typeface="UD デジタル 教科書体 NK-B" panose="02020700000000000000" pitchFamily="18" charset="-128"/>
              </a:rPr>
              <a:t>【</a:t>
            </a:r>
            <a:r>
              <a:rPr lang="ja-JP" altLang="en-US" sz="800" b="1" spc="-20" dirty="0">
                <a:latin typeface="UD デジタル 教科書体 NK-B" panose="02020700000000000000" pitchFamily="18" charset="-128"/>
                <a:ea typeface="UD デジタル 教科書体 NK-B" panose="02020700000000000000" pitchFamily="18" charset="-128"/>
              </a:rPr>
              <a:t>外国人労働者の雇用状況</a:t>
            </a:r>
            <a:r>
              <a:rPr lang="en-US" altLang="ja-JP" sz="800" b="1" spc="-20" dirty="0">
                <a:latin typeface="UD デジタル 教科書体 NK-B" panose="02020700000000000000" pitchFamily="18" charset="-128"/>
                <a:ea typeface="UD デジタル 教科書体 NK-B" panose="02020700000000000000" pitchFamily="18" charset="-128"/>
              </a:rPr>
              <a:t>】</a:t>
            </a:r>
          </a:p>
          <a:p>
            <a:pPr>
              <a:lnSpc>
                <a:spcPts val="1000"/>
              </a:lnSpc>
            </a:pPr>
            <a:r>
              <a:rPr lang="ja-JP" altLang="en-US" sz="800" spc="-20" dirty="0">
                <a:latin typeface="UD デジタル 教科書体 NK-R" panose="02020400000000000000" pitchFamily="18" charset="-128"/>
                <a:ea typeface="UD デジタル 教科書体 NK-R" panose="02020400000000000000" pitchFamily="18" charset="-128"/>
              </a:rPr>
              <a:t>　・採用方法</a:t>
            </a:r>
            <a:r>
              <a:rPr lang="ja-JP" altLang="en-US" sz="800" spc="-20" dirty="0" smtClean="0">
                <a:latin typeface="UD デジタル 教科書体 NK-R" panose="02020400000000000000" pitchFamily="18" charset="-128"/>
                <a:ea typeface="UD デジタル 教科書体 NK-R" panose="02020400000000000000" pitchFamily="18" charset="-128"/>
              </a:rPr>
              <a:t>は「</a:t>
            </a:r>
            <a:r>
              <a:rPr lang="ja-JP" altLang="en-US" sz="800" b="1" spc="-20" dirty="0">
                <a:latin typeface="UD デジタル 教科書体 NK-R" panose="02020400000000000000" pitchFamily="18" charset="-128"/>
                <a:ea typeface="UD デジタル 教科書体 NK-R" panose="02020400000000000000" pitchFamily="18" charset="-128"/>
              </a:rPr>
              <a:t>知り合いの紹介</a:t>
            </a:r>
            <a:r>
              <a:rPr lang="ja-JP" altLang="en-US" sz="800" spc="-20" dirty="0">
                <a:latin typeface="UD デジタル 教科書体 NK-R" panose="02020400000000000000" pitchFamily="18" charset="-128"/>
                <a:ea typeface="UD デジタル 教科書体 NK-R" panose="02020400000000000000" pitchFamily="18" charset="-128"/>
              </a:rPr>
              <a:t>」が約</a:t>
            </a:r>
            <a:r>
              <a:rPr lang="en-US" altLang="ja-JP" sz="800" spc="-20" dirty="0">
                <a:latin typeface="UD デジタル 教科書体 NK-R" panose="02020400000000000000" pitchFamily="18" charset="-128"/>
                <a:ea typeface="UD デジタル 教科書体 NK-R" panose="02020400000000000000" pitchFamily="18" charset="-128"/>
              </a:rPr>
              <a:t>3</a:t>
            </a:r>
            <a:r>
              <a:rPr lang="ja-JP" altLang="en-US" sz="800" spc="-20" dirty="0">
                <a:latin typeface="UD デジタル 教科書体 NK-R" panose="02020400000000000000" pitchFamily="18" charset="-128"/>
                <a:ea typeface="UD デジタル 教科書体 NK-R" panose="02020400000000000000" pitchFamily="18" charset="-128"/>
              </a:rPr>
              <a:t>割で最多。</a:t>
            </a:r>
            <a:endParaRPr lang="en-US" altLang="ja-JP" sz="800" spc="-20" dirty="0">
              <a:latin typeface="UD デジタル 教科書体 NK-R" panose="02020400000000000000" pitchFamily="18" charset="-128"/>
              <a:ea typeface="UD デジタル 教科書体 NK-R" panose="02020400000000000000" pitchFamily="18" charset="-128"/>
            </a:endParaRPr>
          </a:p>
          <a:p>
            <a:pPr>
              <a:lnSpc>
                <a:spcPts val="1000"/>
              </a:lnSpc>
            </a:pPr>
            <a:r>
              <a:rPr lang="ja-JP" altLang="en-US" sz="800" spc="-20" dirty="0">
                <a:latin typeface="UD デジタル 教科書体 NK-R" panose="02020400000000000000" pitchFamily="18" charset="-128"/>
                <a:ea typeface="UD デジタル 教科書体 NK-R" panose="02020400000000000000" pitchFamily="18" charset="-128"/>
              </a:rPr>
              <a:t>　・課題は「</a:t>
            </a:r>
            <a:r>
              <a:rPr lang="ja-JP" altLang="en-US" sz="800" b="1" spc="-20" dirty="0">
                <a:latin typeface="UD デジタル 教科書体 NK-R" panose="02020400000000000000" pitchFamily="18" charset="-128"/>
                <a:ea typeface="UD デジタル 教科書体 NK-R" panose="02020400000000000000" pitchFamily="18" charset="-128"/>
              </a:rPr>
              <a:t>コミュニケーションがとりづらい</a:t>
            </a:r>
            <a:r>
              <a:rPr lang="ja-JP" altLang="en-US" sz="800" spc="-20" dirty="0">
                <a:latin typeface="UD デジタル 教科書体 NK-R" panose="02020400000000000000" pitchFamily="18" charset="-128"/>
                <a:ea typeface="UD デジタル 教科書体 NK-R" panose="02020400000000000000" pitchFamily="18" charset="-128"/>
              </a:rPr>
              <a:t>」が約</a:t>
            </a:r>
            <a:r>
              <a:rPr lang="en-US" altLang="ja-JP" sz="800" spc="-20" dirty="0">
                <a:latin typeface="UD デジタル 教科書体 NK-R" panose="02020400000000000000" pitchFamily="18" charset="-128"/>
                <a:ea typeface="UD デジタル 教科書体 NK-R" panose="02020400000000000000" pitchFamily="18" charset="-128"/>
              </a:rPr>
              <a:t>6</a:t>
            </a:r>
            <a:r>
              <a:rPr lang="ja-JP" altLang="en-US" sz="800" spc="-20" dirty="0">
                <a:latin typeface="UD デジタル 教科書体 NK-R" panose="02020400000000000000" pitchFamily="18" charset="-128"/>
                <a:ea typeface="UD デジタル 教科書体 NK-R" panose="02020400000000000000" pitchFamily="18" charset="-128"/>
              </a:rPr>
              <a:t>割で最多。</a:t>
            </a:r>
          </a:p>
          <a:p>
            <a:pPr>
              <a:lnSpc>
                <a:spcPts val="1000"/>
              </a:lnSpc>
            </a:pPr>
            <a:r>
              <a:rPr lang="en-US" altLang="ja-JP" sz="800" b="1" dirty="0">
                <a:latin typeface="UD デジタル 教科書体 NK-B" panose="02020700000000000000" pitchFamily="18" charset="-128"/>
                <a:ea typeface="UD デジタル 教科書体 NK-B" panose="02020700000000000000" pitchFamily="18" charset="-128"/>
              </a:rPr>
              <a:t>【</a:t>
            </a:r>
            <a:r>
              <a:rPr lang="ja-JP" altLang="en-US" sz="800" b="1" dirty="0">
                <a:latin typeface="UD デジタル 教科書体 NK-B" panose="02020700000000000000" pitchFamily="18" charset="-128"/>
                <a:ea typeface="UD デジタル 教科書体 NK-B" panose="02020700000000000000" pitchFamily="18" charset="-128"/>
              </a:rPr>
              <a:t>特定技能制度</a:t>
            </a:r>
            <a:r>
              <a:rPr lang="en-US" altLang="ja-JP" sz="800" b="1" dirty="0">
                <a:latin typeface="UD デジタル 教科書体 NK-B" panose="02020700000000000000" pitchFamily="18" charset="-128"/>
                <a:ea typeface="UD デジタル 教科書体 NK-B" panose="02020700000000000000" pitchFamily="18" charset="-128"/>
              </a:rPr>
              <a:t>】</a:t>
            </a:r>
          </a:p>
          <a:p>
            <a:pPr>
              <a:lnSpc>
                <a:spcPts val="1000"/>
              </a:lnSpc>
            </a:pPr>
            <a:r>
              <a:rPr lang="ja-JP" altLang="en-US" sz="800" dirty="0">
                <a:latin typeface="UD デジタル 教科書体 NK-R" panose="02020400000000000000" pitchFamily="18" charset="-128"/>
                <a:ea typeface="UD デジタル 教科書体 NK-R" panose="02020400000000000000" pitchFamily="18" charset="-128"/>
              </a:rPr>
              <a:t>　</a:t>
            </a:r>
            <a:r>
              <a:rPr lang="ja-JP" altLang="en-US" sz="800" spc="-30" dirty="0">
                <a:latin typeface="UD デジタル 教科書体 NK-R" panose="02020400000000000000" pitchFamily="18" charset="-128"/>
                <a:ea typeface="UD デジタル 教科書体 NK-R" panose="02020400000000000000" pitchFamily="18" charset="-128"/>
              </a:rPr>
              <a:t>・活用意向は「</a:t>
            </a:r>
            <a:r>
              <a:rPr lang="ja-JP" altLang="en-US" sz="800" b="1" spc="-30" dirty="0">
                <a:latin typeface="UD デジタル 教科書体 NK-R" panose="02020400000000000000" pitchFamily="18" charset="-128"/>
                <a:ea typeface="UD デジタル 教科書体 NK-R" panose="02020400000000000000" pitchFamily="18" charset="-128"/>
              </a:rPr>
              <a:t>わからない</a:t>
            </a:r>
            <a:r>
              <a:rPr lang="ja-JP" altLang="en-US" sz="800" spc="-30" dirty="0">
                <a:latin typeface="UD デジタル 教科書体 NK-R" panose="02020400000000000000" pitchFamily="18" charset="-128"/>
                <a:ea typeface="UD デジタル 教科書体 NK-R" panose="02020400000000000000" pitchFamily="18" charset="-128"/>
              </a:rPr>
              <a:t>」が約</a:t>
            </a:r>
            <a:r>
              <a:rPr lang="en-US" altLang="ja-JP" sz="800" spc="-30" dirty="0">
                <a:latin typeface="UD デジタル 教科書体 NK-R" panose="02020400000000000000" pitchFamily="18" charset="-128"/>
                <a:ea typeface="UD デジタル 教科書体 NK-R" panose="02020400000000000000" pitchFamily="18" charset="-128"/>
              </a:rPr>
              <a:t>6</a:t>
            </a:r>
            <a:r>
              <a:rPr lang="ja-JP" altLang="en-US" sz="800" spc="-30" dirty="0">
                <a:latin typeface="UD デジタル 教科書体 NK-R" panose="02020400000000000000" pitchFamily="18" charset="-128"/>
                <a:ea typeface="UD デジタル 教科書体 NK-R" panose="02020400000000000000" pitchFamily="18" charset="-128"/>
              </a:rPr>
              <a:t>割、「</a:t>
            </a:r>
            <a:r>
              <a:rPr lang="ja-JP" altLang="en-US" sz="800" b="1" spc="-30" dirty="0">
                <a:latin typeface="UD デジタル 教科書体 NK-R" panose="02020400000000000000" pitchFamily="18" charset="-128"/>
                <a:ea typeface="UD デジタル 教科書体 NK-R" panose="02020400000000000000" pitchFamily="18" charset="-128"/>
              </a:rPr>
              <a:t>活用したい</a:t>
            </a:r>
            <a:r>
              <a:rPr lang="ja-JP" altLang="en-US" sz="800" spc="-30" dirty="0">
                <a:latin typeface="UD デジタル 教科書体 NK-R" panose="02020400000000000000" pitchFamily="18" charset="-128"/>
                <a:ea typeface="UD デジタル 教科書体 NK-R" panose="02020400000000000000" pitchFamily="18" charset="-128"/>
              </a:rPr>
              <a:t>」が約</a:t>
            </a:r>
            <a:r>
              <a:rPr lang="en-US" altLang="ja-JP" sz="800" spc="-30" dirty="0">
                <a:latin typeface="UD デジタル 教科書体 NK-R" panose="02020400000000000000" pitchFamily="18" charset="-128"/>
                <a:ea typeface="UD デジタル 教科書体 NK-R" panose="02020400000000000000" pitchFamily="18" charset="-128"/>
              </a:rPr>
              <a:t>3</a:t>
            </a:r>
            <a:r>
              <a:rPr lang="ja-JP" altLang="en-US" sz="800" spc="-30" dirty="0">
                <a:latin typeface="UD デジタル 教科書体 NK-R" panose="02020400000000000000" pitchFamily="18" charset="-128"/>
                <a:ea typeface="UD デジタル 教科書体 NK-R" panose="02020400000000000000" pitchFamily="18" charset="-128"/>
              </a:rPr>
              <a:t>割。</a:t>
            </a:r>
            <a:endParaRPr lang="en-US" altLang="ja-JP" sz="800" spc="-30" dirty="0">
              <a:latin typeface="UD デジタル 教科書体 NK-R" panose="02020400000000000000" pitchFamily="18" charset="-128"/>
              <a:ea typeface="UD デジタル 教科書体 NK-R" panose="02020400000000000000" pitchFamily="18" charset="-128"/>
            </a:endParaRPr>
          </a:p>
          <a:p>
            <a:pPr>
              <a:lnSpc>
                <a:spcPts val="1000"/>
              </a:lnSpc>
            </a:pPr>
            <a:r>
              <a:rPr lang="en-US" altLang="ja-JP" sz="800" b="1" dirty="0">
                <a:latin typeface="UD デジタル 教科書体 NK-B" panose="02020700000000000000" pitchFamily="18" charset="-128"/>
                <a:ea typeface="UD デジタル 教科書体 NK-B" panose="02020700000000000000" pitchFamily="18" charset="-128"/>
              </a:rPr>
              <a:t>【</a:t>
            </a:r>
            <a:r>
              <a:rPr lang="ja-JP" altLang="en-US" sz="800" b="1" dirty="0">
                <a:latin typeface="UD デジタル 教科書体 NK-B" panose="02020700000000000000" pitchFamily="18" charset="-128"/>
                <a:ea typeface="UD デジタル 教科書体 NK-B" panose="02020700000000000000" pitchFamily="18" charset="-128"/>
              </a:rPr>
              <a:t>行政に期待する支援</a:t>
            </a:r>
            <a:r>
              <a:rPr lang="en-US" altLang="ja-JP" sz="800" b="1" dirty="0">
                <a:latin typeface="UD デジタル 教科書体 NK-B" panose="02020700000000000000" pitchFamily="18" charset="-128"/>
                <a:ea typeface="UD デジタル 教科書体 NK-B" panose="02020700000000000000" pitchFamily="18" charset="-128"/>
              </a:rPr>
              <a:t>】</a:t>
            </a:r>
          </a:p>
          <a:p>
            <a:pPr>
              <a:lnSpc>
                <a:spcPts val="1000"/>
              </a:lnSpc>
            </a:pPr>
            <a:r>
              <a:rPr lang="ja-JP" altLang="en-US" sz="800" dirty="0">
                <a:latin typeface="UD デジタル 教科書体 NK-R" panose="02020400000000000000" pitchFamily="18" charset="-128"/>
                <a:ea typeface="UD デジタル 教科書体 NK-R" panose="02020400000000000000" pitchFamily="18" charset="-128"/>
              </a:rPr>
              <a:t>　</a:t>
            </a:r>
            <a:r>
              <a:rPr lang="ja-JP" altLang="en-US" sz="800" spc="-60" dirty="0">
                <a:latin typeface="UD デジタル 教科書体 NK-R" panose="02020400000000000000" pitchFamily="18" charset="-128"/>
                <a:ea typeface="UD デジタル 教科書体 NK-R" panose="02020400000000000000" pitchFamily="18" charset="-128"/>
              </a:rPr>
              <a:t>・「</a:t>
            </a:r>
            <a:r>
              <a:rPr lang="ja-JP" altLang="en-US" sz="800" b="1" spc="-60" dirty="0">
                <a:latin typeface="UD デジタル 教科書体 NK-R" panose="02020400000000000000" pitchFamily="18" charset="-128"/>
                <a:ea typeface="UD デジタル 教科書体 NK-R" panose="02020400000000000000" pitchFamily="18" charset="-128"/>
              </a:rPr>
              <a:t>人材マッチングの支援</a:t>
            </a:r>
            <a:r>
              <a:rPr lang="ja-JP" altLang="en-US" sz="800" spc="-60" dirty="0">
                <a:latin typeface="UD デジタル 教科書体 NK-R" panose="02020400000000000000" pitchFamily="18" charset="-128"/>
                <a:ea typeface="UD デジタル 教科書体 NK-R" panose="02020400000000000000" pitchFamily="18" charset="-128"/>
              </a:rPr>
              <a:t>」が約</a:t>
            </a:r>
            <a:r>
              <a:rPr lang="en-US" altLang="ja-JP" sz="800" spc="-60" dirty="0">
                <a:latin typeface="UD デジタル 教科書体 NK-R" panose="02020400000000000000" pitchFamily="18" charset="-128"/>
                <a:ea typeface="UD デジタル 教科書体 NK-R" panose="02020400000000000000" pitchFamily="18" charset="-128"/>
              </a:rPr>
              <a:t>4</a:t>
            </a:r>
            <a:r>
              <a:rPr lang="ja-JP" altLang="en-US" sz="800" spc="-60" dirty="0">
                <a:latin typeface="UD デジタル 教科書体 NK-R" panose="02020400000000000000" pitchFamily="18" charset="-128"/>
                <a:ea typeface="UD デジタル 教科書体 NK-R" panose="02020400000000000000" pitchFamily="18" charset="-128"/>
              </a:rPr>
              <a:t>割と最多</a:t>
            </a:r>
            <a:r>
              <a:rPr lang="ja-JP" altLang="en-US" sz="800" spc="-60" dirty="0" smtClean="0">
                <a:latin typeface="UD デジタル 教科書体 NK-R" panose="02020400000000000000" pitchFamily="18" charset="-128"/>
                <a:ea typeface="UD デジタル 教科書体 NK-R" panose="02020400000000000000" pitchFamily="18" charset="-128"/>
              </a:rPr>
              <a:t>。　など</a:t>
            </a:r>
            <a:endParaRPr lang="ja-JP" altLang="en-US" sz="800" spc="-60" dirty="0">
              <a:latin typeface="UD デジタル 教科書体 NK-R" panose="02020400000000000000" pitchFamily="18" charset="-128"/>
              <a:ea typeface="UD デジタル 教科書体 NK-R" panose="02020400000000000000" pitchFamily="18" charset="-128"/>
            </a:endParaRPr>
          </a:p>
        </p:txBody>
      </p:sp>
      <p:sp>
        <p:nvSpPr>
          <p:cNvPr id="3" name="額縁 1">
            <a:extLst>
              <a:ext uri="{FF2B5EF4-FFF2-40B4-BE49-F238E27FC236}">
                <a16:creationId xmlns:a16="http://schemas.microsoft.com/office/drawing/2014/main" id="{B029CA7D-2B21-4AF6-9350-4C698655D027}"/>
              </a:ext>
            </a:extLst>
          </p:cNvPr>
          <p:cNvSpPr/>
          <p:nvPr/>
        </p:nvSpPr>
        <p:spPr>
          <a:xfrm>
            <a:off x="-5300" y="-2637"/>
            <a:ext cx="10260000" cy="252000"/>
          </a:xfrm>
          <a:prstGeom prst="bevel">
            <a:avLst>
              <a:gd name="adj" fmla="val 12499"/>
            </a:avLst>
          </a:prstGeom>
          <a:solidFill>
            <a:srgbClr val="002060"/>
          </a:solidFill>
          <a:ln>
            <a:solidFill>
              <a:srgbClr val="002060"/>
            </a:solidFill>
          </a:ln>
        </p:spPr>
        <p:style>
          <a:lnRef idx="2">
            <a:schemeClr val="accent3">
              <a:shade val="50000"/>
            </a:schemeClr>
          </a:lnRef>
          <a:fillRef idx="1">
            <a:schemeClr val="accent3"/>
          </a:fillRef>
          <a:effectRef idx="0">
            <a:schemeClr val="accent3"/>
          </a:effectRef>
          <a:fontRef idx="minor">
            <a:schemeClr val="lt1"/>
          </a:fontRef>
        </p:style>
        <p:txBody>
          <a:bodyPr lIns="86767" tIns="43383" rIns="86767" bIns="43383" rtlCol="0" anchor="ctr"/>
          <a:lstStyle/>
          <a:p>
            <a:pPr algn="just">
              <a:lnSpc>
                <a:spcPts val="2182"/>
              </a:lnSpc>
              <a:tabLst>
                <a:tab pos="2652713" algn="l"/>
              </a:tabLst>
              <a:defRPr/>
            </a:pPr>
            <a:r>
              <a:rPr lang="en-US" altLang="zh-TW" sz="1400" b="1" dirty="0">
                <a:solidFill>
                  <a:prstClr val="white"/>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	</a:t>
            </a:r>
            <a:r>
              <a:rPr lang="zh-TW" altLang="en-US" sz="1400" b="1" dirty="0">
                <a:solidFill>
                  <a:prstClr val="white"/>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外国人材</a:t>
            </a:r>
            <a:r>
              <a:rPr lang="ja-JP" altLang="en-US" sz="1400" b="1" dirty="0">
                <a:solidFill>
                  <a:prstClr val="white"/>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の受入れ・共生づくりに向けた取組みの方向性（概要）</a:t>
            </a:r>
          </a:p>
        </p:txBody>
      </p:sp>
      <p:sp>
        <p:nvSpPr>
          <p:cNvPr id="13" name="ホームベース 4">
            <a:extLst>
              <a:ext uri="{FF2B5EF4-FFF2-40B4-BE49-F238E27FC236}">
                <a16:creationId xmlns:a16="http://schemas.microsoft.com/office/drawing/2014/main" id="{839FDF3C-4229-4F94-8510-D54D39B789CA}"/>
              </a:ext>
            </a:extLst>
          </p:cNvPr>
          <p:cNvSpPr/>
          <p:nvPr/>
        </p:nvSpPr>
        <p:spPr>
          <a:xfrm>
            <a:off x="63540" y="980512"/>
            <a:ext cx="2592000" cy="180000"/>
          </a:xfrm>
          <a:prstGeom prst="homePlate">
            <a:avLst/>
          </a:prstGeom>
          <a:solidFill>
            <a:schemeClr val="accent6">
              <a:lumMod val="50000"/>
            </a:schemeClr>
          </a:solidFill>
          <a:ln w="19050">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nSpc>
                <a:spcPts val="1300"/>
              </a:lnSpc>
              <a:defRPr/>
            </a:pPr>
            <a:r>
              <a:rPr lang="ja-JP" altLang="en-US" sz="1000" b="1" dirty="0">
                <a:solidFill>
                  <a:prstClr val="white"/>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　</a:t>
            </a:r>
            <a:r>
              <a:rPr lang="en-US" altLang="ja-JP" sz="1000" b="1" dirty="0">
                <a:solidFill>
                  <a:prstClr val="white"/>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Ⅰ</a:t>
            </a:r>
            <a:r>
              <a:rPr lang="ja-JP" altLang="en-US" sz="1000" b="1" dirty="0">
                <a:solidFill>
                  <a:prstClr val="white"/>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　外国人材を取り巻く現状・課題</a:t>
            </a:r>
          </a:p>
        </p:txBody>
      </p:sp>
      <p:graphicFrame>
        <p:nvGraphicFramePr>
          <p:cNvPr id="27" name="Group 13">
            <a:extLst>
              <a:ext uri="{FF2B5EF4-FFF2-40B4-BE49-F238E27FC236}">
                <a16:creationId xmlns:a16="http://schemas.microsoft.com/office/drawing/2014/main" id="{1F08F1A8-423A-43E1-BD5B-41F837ACD6AD}"/>
              </a:ext>
            </a:extLst>
          </p:cNvPr>
          <p:cNvGraphicFramePr>
            <a:graphicFrameLocks noGrp="1"/>
          </p:cNvGraphicFramePr>
          <p:nvPr>
            <p:extLst>
              <p:ext uri="{D42A27DB-BD31-4B8C-83A1-F6EECF244321}">
                <p14:modId xmlns:p14="http://schemas.microsoft.com/office/powerpoint/2010/main" val="1115809263"/>
              </p:ext>
            </p:extLst>
          </p:nvPr>
        </p:nvGraphicFramePr>
        <p:xfrm>
          <a:off x="3675007" y="1205264"/>
          <a:ext cx="3528000" cy="1440000"/>
        </p:xfrm>
        <a:graphic>
          <a:graphicData uri="http://schemas.openxmlformats.org/drawingml/2006/table">
            <a:tbl>
              <a:tblPr firstRow="1" bandRow="1">
                <a:tableStyleId>{7DF18680-E054-41AD-8BC1-D1AEF772440D}</a:tableStyleId>
              </a:tblPr>
              <a:tblGrid>
                <a:gridCol w="3528000">
                  <a:extLst>
                    <a:ext uri="{9D8B030D-6E8A-4147-A177-3AD203B41FA5}">
                      <a16:colId xmlns:a16="http://schemas.microsoft.com/office/drawing/2014/main" val="20000"/>
                    </a:ext>
                  </a:extLst>
                </a:gridCol>
              </a:tblGrid>
              <a:tr h="139986">
                <a:tc>
                  <a:txBody>
                    <a:bodyPr/>
                    <a:lstStyle/>
                    <a:p>
                      <a:pPr marL="0" marR="0" lvl="0" indent="0" algn="ctr" defTabSz="1279525" rtl="0" eaLnBrk="1" fontAlgn="base" latinLnBrk="0" hangingPunct="1">
                        <a:lnSpc>
                          <a:spcPct val="100000"/>
                        </a:lnSpc>
                        <a:spcBef>
                          <a:spcPct val="0"/>
                        </a:spcBef>
                        <a:spcAft>
                          <a:spcPct val="0"/>
                        </a:spcAft>
                        <a:buClrTx/>
                        <a:buSzTx/>
                        <a:buFont typeface="Wingdings" panose="05000000000000000000" pitchFamily="2" charset="2"/>
                        <a:buNone/>
                      </a:pPr>
                      <a:r>
                        <a:rPr kumimoji="0" lang="ja-JP" altLang="en-US" sz="800" b="1" i="0" u="none" strike="noStrike" cap="none" spc="-50" normalizeH="0" baseline="0" dirty="0">
                          <a:ln>
                            <a:noFill/>
                          </a:ln>
                          <a:solidFill>
                            <a:srgbClr val="FFFFFF"/>
                          </a:solidFill>
                          <a:effectLst/>
                          <a:latin typeface="UD デジタル 教科書体 NK-B" panose="02020700000000000000" pitchFamily="18" charset="-128"/>
                          <a:ea typeface="UD デジタル 教科書体 NK-B" panose="02020700000000000000" pitchFamily="18" charset="-128"/>
                          <a:sym typeface="Meiryo UI" panose="020B0604030504040204" pitchFamily="50" charset="-128"/>
                        </a:rPr>
                        <a:t>外国人住民アンケート（大阪市内在住</a:t>
                      </a:r>
                      <a:r>
                        <a:rPr kumimoji="0" lang="en-US" altLang="ja-JP" sz="800" b="1" i="0" u="none" strike="noStrike" cap="none" spc="-50" normalizeH="0" baseline="0" dirty="0">
                          <a:ln>
                            <a:noFill/>
                          </a:ln>
                          <a:solidFill>
                            <a:srgbClr val="FFFFFF"/>
                          </a:solidFill>
                          <a:effectLst/>
                          <a:latin typeface="UD デジタル 教科書体 NK-B" panose="02020700000000000000" pitchFamily="18" charset="-128"/>
                          <a:ea typeface="UD デジタル 教科書体 NK-B" panose="02020700000000000000" pitchFamily="18" charset="-128"/>
                          <a:sym typeface="Meiryo UI" panose="020B0604030504040204" pitchFamily="50" charset="-128"/>
                        </a:rPr>
                        <a:t>/</a:t>
                      </a:r>
                      <a:r>
                        <a:rPr kumimoji="0" lang="ja-JP" altLang="en-US" sz="800" b="1" i="0" u="none" strike="noStrike" cap="none" spc="-50" normalizeH="0" baseline="0" dirty="0">
                          <a:ln>
                            <a:noFill/>
                          </a:ln>
                          <a:solidFill>
                            <a:srgbClr val="FFFFFF"/>
                          </a:solidFill>
                          <a:effectLst/>
                          <a:latin typeface="UD デジタル 教科書体 NK-B" panose="02020700000000000000" pitchFamily="18" charset="-128"/>
                          <a:ea typeface="UD デジタル 教科書体 NK-B" panose="02020700000000000000" pitchFamily="18" charset="-128"/>
                          <a:sym typeface="Meiryo UI" panose="020B0604030504040204" pitchFamily="50" charset="-128"/>
                        </a:rPr>
                        <a:t>約</a:t>
                      </a:r>
                      <a:r>
                        <a:rPr kumimoji="0" lang="en-US" altLang="ja-JP" sz="800" b="1" i="0" u="none" strike="noStrike" cap="none" spc="-50" normalizeH="0" baseline="0" dirty="0">
                          <a:ln>
                            <a:noFill/>
                          </a:ln>
                          <a:solidFill>
                            <a:srgbClr val="FFFFFF"/>
                          </a:solidFill>
                          <a:effectLst/>
                          <a:latin typeface="UD デジタル 教科書体 NK-B" panose="02020700000000000000" pitchFamily="18" charset="-128"/>
                          <a:ea typeface="UD デジタル 教科書体 NK-B" panose="02020700000000000000" pitchFamily="18" charset="-128"/>
                          <a:sym typeface="Meiryo UI" panose="020B0604030504040204" pitchFamily="50" charset="-128"/>
                        </a:rPr>
                        <a:t>4,000</a:t>
                      </a:r>
                      <a:r>
                        <a:rPr kumimoji="0" lang="ja-JP" altLang="en-US" sz="800" b="1" i="0" u="none" strike="noStrike" cap="none" spc="-50" normalizeH="0" baseline="0" dirty="0">
                          <a:ln>
                            <a:noFill/>
                          </a:ln>
                          <a:solidFill>
                            <a:srgbClr val="FFFFFF"/>
                          </a:solidFill>
                          <a:effectLst/>
                          <a:latin typeface="UD デジタル 教科書体 NK-B" panose="02020700000000000000" pitchFamily="18" charset="-128"/>
                          <a:ea typeface="UD デジタル 教科書体 NK-B" panose="02020700000000000000" pitchFamily="18" charset="-128"/>
                          <a:sym typeface="Meiryo UI" panose="020B0604030504040204" pitchFamily="50" charset="-128"/>
                        </a:rPr>
                        <a:t>人）</a:t>
                      </a:r>
                    </a:p>
                  </a:txBody>
                  <a:tcPr marL="72000" marR="72000" marT="0" marB="0" anchor="ctr" horzOverflow="overflow">
                    <a:lnB w="12700" cap="flat" cmpd="sng" algn="ctr">
                      <a:solidFill>
                        <a:schemeClr val="bg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1300014">
                <a:tc>
                  <a:txBody>
                    <a:bodyPr/>
                    <a:lstStyle>
                      <a:lvl1pPr marL="285750" indent="-285750" defTabSz="1279525">
                        <a:spcBef>
                          <a:spcPct val="28000"/>
                        </a:spcBef>
                        <a:defRPr sz="4000">
                          <a:solidFill>
                            <a:schemeClr val="tx1"/>
                          </a:solidFill>
                          <a:latin typeface="Meiryo UI" panose="020B0604030504040204" pitchFamily="50" charset="-128"/>
                          <a:ea typeface="Meiryo UI" panose="020B0604030504040204" pitchFamily="50" charset="-128"/>
                          <a:sym typeface="Meiryo UI" panose="020B0604030504040204" pitchFamily="50" charset="-128"/>
                        </a:defRPr>
                      </a:lvl1pPr>
                      <a:lvl2pPr indent="184150" defTabSz="1279525">
                        <a:spcBef>
                          <a:spcPct val="28000"/>
                        </a:spcBef>
                        <a:defRPr sz="3500">
                          <a:solidFill>
                            <a:schemeClr val="tx1"/>
                          </a:solidFill>
                          <a:latin typeface="Meiryo UI" panose="020B0604030504040204" pitchFamily="50" charset="-128"/>
                          <a:ea typeface="Meiryo UI" panose="020B0604030504040204" pitchFamily="50" charset="-128"/>
                          <a:sym typeface="Meiryo UI" panose="020B0604030504040204" pitchFamily="50" charset="-128"/>
                        </a:defRPr>
                      </a:lvl2pPr>
                      <a:lvl3pPr indent="367030" defTabSz="1279525">
                        <a:spcBef>
                          <a:spcPct val="28000"/>
                        </a:spcBef>
                        <a:defRPr sz="2900">
                          <a:solidFill>
                            <a:schemeClr val="tx1"/>
                          </a:solidFill>
                          <a:latin typeface="Meiryo UI" panose="020B0604030504040204" pitchFamily="50" charset="-128"/>
                          <a:ea typeface="Meiryo UI" panose="020B0604030504040204" pitchFamily="50" charset="-128"/>
                          <a:sym typeface="Meiryo UI" panose="020B0604030504040204" pitchFamily="50" charset="-128"/>
                        </a:defRPr>
                      </a:lvl3pPr>
                      <a:lvl4pPr indent="549275" defTabSz="1279525">
                        <a:spcBef>
                          <a:spcPct val="28000"/>
                        </a:spcBef>
                        <a:defRPr sz="2400">
                          <a:solidFill>
                            <a:schemeClr val="tx1"/>
                          </a:solidFill>
                          <a:latin typeface="Meiryo UI" panose="020B0604030504040204" pitchFamily="50" charset="-128"/>
                          <a:ea typeface="Meiryo UI" panose="020B0604030504040204" pitchFamily="50" charset="-128"/>
                          <a:sym typeface="Meiryo UI" panose="020B0604030504040204" pitchFamily="50" charset="-128"/>
                        </a:defRPr>
                      </a:lvl4pPr>
                      <a:lvl5pPr indent="732155" defTabSz="1279525">
                        <a:spcBef>
                          <a:spcPct val="28000"/>
                        </a:spcBef>
                        <a:defRPr sz="2400">
                          <a:solidFill>
                            <a:schemeClr val="tx1"/>
                          </a:solidFill>
                          <a:latin typeface="Meiryo UI" panose="020B0604030504040204" pitchFamily="50" charset="-128"/>
                          <a:ea typeface="Meiryo UI" panose="020B0604030504040204" pitchFamily="50" charset="-128"/>
                          <a:sym typeface="Meiryo UI" panose="020B0604030504040204" pitchFamily="50" charset="-128"/>
                        </a:defRPr>
                      </a:lvl5pPr>
                      <a:lvl6pPr indent="732155" defTabSz="1279525" fontAlgn="base">
                        <a:spcBef>
                          <a:spcPct val="28000"/>
                        </a:spcBef>
                        <a:spcAft>
                          <a:spcPct val="0"/>
                        </a:spcAft>
                        <a:buFont typeface="Arial" panose="020B0604020202020204" pitchFamily="34" charset="0"/>
                        <a:defRPr sz="2400">
                          <a:solidFill>
                            <a:schemeClr val="tx1"/>
                          </a:solidFill>
                          <a:latin typeface="Meiryo UI" panose="020B0604030504040204" pitchFamily="50" charset="-128"/>
                          <a:ea typeface="Meiryo UI" panose="020B0604030504040204" pitchFamily="50" charset="-128"/>
                          <a:sym typeface="Meiryo UI" panose="020B0604030504040204" pitchFamily="50" charset="-128"/>
                        </a:defRPr>
                      </a:lvl6pPr>
                      <a:lvl7pPr indent="732155" defTabSz="1279525" fontAlgn="base">
                        <a:spcBef>
                          <a:spcPct val="28000"/>
                        </a:spcBef>
                        <a:spcAft>
                          <a:spcPct val="0"/>
                        </a:spcAft>
                        <a:buFont typeface="Arial" panose="020B0604020202020204" pitchFamily="34" charset="0"/>
                        <a:defRPr sz="2400">
                          <a:solidFill>
                            <a:schemeClr val="tx1"/>
                          </a:solidFill>
                          <a:latin typeface="Meiryo UI" panose="020B0604030504040204" pitchFamily="50" charset="-128"/>
                          <a:ea typeface="Meiryo UI" panose="020B0604030504040204" pitchFamily="50" charset="-128"/>
                          <a:sym typeface="Meiryo UI" panose="020B0604030504040204" pitchFamily="50" charset="-128"/>
                        </a:defRPr>
                      </a:lvl7pPr>
                      <a:lvl8pPr indent="732155" defTabSz="1279525" fontAlgn="base">
                        <a:spcBef>
                          <a:spcPct val="28000"/>
                        </a:spcBef>
                        <a:spcAft>
                          <a:spcPct val="0"/>
                        </a:spcAft>
                        <a:buFont typeface="Arial" panose="020B0604020202020204" pitchFamily="34" charset="0"/>
                        <a:defRPr sz="2400">
                          <a:solidFill>
                            <a:schemeClr val="tx1"/>
                          </a:solidFill>
                          <a:latin typeface="Meiryo UI" panose="020B0604030504040204" pitchFamily="50" charset="-128"/>
                          <a:ea typeface="Meiryo UI" panose="020B0604030504040204" pitchFamily="50" charset="-128"/>
                          <a:sym typeface="Meiryo UI" panose="020B0604030504040204" pitchFamily="50" charset="-128"/>
                        </a:defRPr>
                      </a:lvl8pPr>
                      <a:lvl9pPr indent="732155" defTabSz="1279525" fontAlgn="base">
                        <a:spcBef>
                          <a:spcPct val="28000"/>
                        </a:spcBef>
                        <a:spcAft>
                          <a:spcPct val="0"/>
                        </a:spcAft>
                        <a:buFont typeface="Arial" panose="020B0604020202020204" pitchFamily="34" charset="0"/>
                        <a:defRPr sz="2400">
                          <a:solidFill>
                            <a:schemeClr val="tx1"/>
                          </a:solidFill>
                          <a:latin typeface="Meiryo UI" panose="020B0604030504040204" pitchFamily="50" charset="-128"/>
                          <a:ea typeface="Meiryo UI" panose="020B0604030504040204" pitchFamily="50" charset="-128"/>
                          <a:sym typeface="Meiryo UI" panose="020B0604030504040204" pitchFamily="50" charset="-128"/>
                        </a:defRPr>
                      </a:lvl9pPr>
                    </a:lstStyle>
                    <a:p>
                      <a:pPr marL="0" marR="0" lvl="0" indent="0" algn="l" defTabSz="1279525" rtl="0" eaLnBrk="1" fontAlgn="base" latinLnBrk="0" hangingPunct="1">
                        <a:lnSpc>
                          <a:spcPct val="100000"/>
                        </a:lnSpc>
                        <a:spcBef>
                          <a:spcPct val="0"/>
                        </a:spcBef>
                        <a:spcAft>
                          <a:spcPct val="0"/>
                        </a:spcAft>
                        <a:buClrTx/>
                        <a:buSzTx/>
                        <a:buFont typeface="Wingdings" panose="05000000000000000000" pitchFamily="2" charset="2"/>
                        <a:buNone/>
                        <a:defRPr/>
                      </a:pPr>
                      <a:r>
                        <a:rPr kumimoji="0" lang="ja-JP" altLang="en-US" sz="800" b="1" u="none" strike="noStrike" cap="none" spc="-50" normalizeH="0" baseline="0" dirty="0">
                          <a:ln>
                            <a:noFill/>
                          </a:ln>
                          <a:effectLst/>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　</a:t>
                      </a:r>
                      <a:endParaRPr kumimoji="0" lang="en-US" altLang="ja-JP" sz="800" b="0" u="none" strike="noStrike" cap="none" spc="-50" normalizeH="0" baseline="0" dirty="0">
                        <a:ln>
                          <a:noFill/>
                        </a:ln>
                        <a:effectLst/>
                        <a:latin typeface="UD デジタル 教科書体 NK-R" panose="02020400000000000000" pitchFamily="18" charset="-128"/>
                        <a:ea typeface="UD デジタル 教科書体 NK-R" panose="02020400000000000000" pitchFamily="18" charset="-128"/>
                        <a:sym typeface="Meiryo UI" panose="020B0604030504040204" pitchFamily="50" charset="-128"/>
                      </a:endParaRPr>
                    </a:p>
                  </a:txBody>
                  <a:tcPr marL="36000" marR="72000" marT="36000" marB="36000" horzOverflow="overflow">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1"/>
                  </a:ext>
                </a:extLst>
              </a:tr>
            </a:tbl>
          </a:graphicData>
        </a:graphic>
      </p:graphicFrame>
      <p:graphicFrame>
        <p:nvGraphicFramePr>
          <p:cNvPr id="28" name="Group 13">
            <a:extLst>
              <a:ext uri="{FF2B5EF4-FFF2-40B4-BE49-F238E27FC236}">
                <a16:creationId xmlns:a16="http://schemas.microsoft.com/office/drawing/2014/main" id="{E4321FCB-985A-4625-AF13-CDE976DA4893}"/>
              </a:ext>
            </a:extLst>
          </p:cNvPr>
          <p:cNvGraphicFramePr>
            <a:graphicFrameLocks noGrp="1"/>
          </p:cNvGraphicFramePr>
          <p:nvPr>
            <p:extLst>
              <p:ext uri="{D42A27DB-BD31-4B8C-83A1-F6EECF244321}">
                <p14:modId xmlns:p14="http://schemas.microsoft.com/office/powerpoint/2010/main" val="548626192"/>
              </p:ext>
            </p:extLst>
          </p:nvPr>
        </p:nvGraphicFramePr>
        <p:xfrm>
          <a:off x="7267361" y="1201984"/>
          <a:ext cx="2952000" cy="1440000"/>
        </p:xfrm>
        <a:graphic>
          <a:graphicData uri="http://schemas.openxmlformats.org/drawingml/2006/table">
            <a:tbl>
              <a:tblPr firstRow="1" bandRow="1">
                <a:tableStyleId>{7DF18680-E054-41AD-8BC1-D1AEF772440D}</a:tableStyleId>
              </a:tblPr>
              <a:tblGrid>
                <a:gridCol w="2952000">
                  <a:extLst>
                    <a:ext uri="{9D8B030D-6E8A-4147-A177-3AD203B41FA5}">
                      <a16:colId xmlns:a16="http://schemas.microsoft.com/office/drawing/2014/main" val="20000"/>
                    </a:ext>
                  </a:extLst>
                </a:gridCol>
              </a:tblGrid>
              <a:tr h="141148">
                <a:tc>
                  <a:txBody>
                    <a:bodyPr/>
                    <a:lstStyle/>
                    <a:p>
                      <a:pPr marR="0" lvl="0" indent="0" algn="ctr" defTabSz="1279525" rtl="0" eaLnBrk="1" fontAlgn="base" latinLnBrk="0" hangingPunct="1">
                        <a:lnSpc>
                          <a:spcPct val="100000"/>
                        </a:lnSpc>
                        <a:spcBef>
                          <a:spcPct val="0"/>
                        </a:spcBef>
                        <a:spcAft>
                          <a:spcPct val="0"/>
                        </a:spcAft>
                        <a:buClrTx/>
                        <a:buSzTx/>
                        <a:buFont typeface="Wingdings" panose="05000000000000000000" charset="0"/>
                        <a:buNone/>
                      </a:pPr>
                      <a:r>
                        <a:rPr kumimoji="0" lang="ja-JP" altLang="en-US" sz="800" u="none" strike="noStrike" cap="none" normalizeH="0" baseline="0" dirty="0">
                          <a:ln>
                            <a:noFill/>
                          </a:ln>
                          <a:solidFill>
                            <a:srgbClr val="FFFFFF"/>
                          </a:solidFill>
                          <a:effectLst/>
                          <a:latin typeface="UD デジタル 教科書体 NK-B" panose="02020700000000000000" pitchFamily="18" charset="-128"/>
                          <a:ea typeface="UD デジタル 教科書体 NK-B" panose="02020700000000000000" pitchFamily="18" charset="-128"/>
                          <a:sym typeface="Meiryo UI" panose="020B0604030504040204" pitchFamily="50" charset="-128"/>
                        </a:rPr>
                        <a:t>府内市町村アンケート</a:t>
                      </a:r>
                    </a:p>
                  </a:txBody>
                  <a:tcPr marL="72000" marR="72000" marT="0" marB="0" anchor="ctr" horzOverflow="overflow">
                    <a:lnB w="12700" cap="flat" cmpd="sng" algn="ctr">
                      <a:solidFill>
                        <a:schemeClr val="bg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0000"/>
                  </a:ext>
                </a:extLst>
              </a:tr>
              <a:tr h="1298852">
                <a:tc>
                  <a:txBody>
                    <a:bodyPr/>
                    <a:lstStyle/>
                    <a:p>
                      <a:pPr marR="0" lvl="0" indent="0" algn="l" defTabSz="1279525" rtl="0" eaLnBrk="1" fontAlgn="base" latinLnBrk="0" hangingPunct="1">
                        <a:lnSpc>
                          <a:spcPct val="100000"/>
                        </a:lnSpc>
                        <a:spcBef>
                          <a:spcPct val="0"/>
                        </a:spcBef>
                        <a:spcAft>
                          <a:spcPct val="0"/>
                        </a:spcAft>
                        <a:buClrTx/>
                        <a:buSzTx/>
                        <a:buNone/>
                      </a:pPr>
                      <a:r>
                        <a:rPr kumimoji="0" lang="ja-JP" altLang="en-US" sz="800" b="0" u="none" strike="noStrike" cap="none" normalizeH="0" baseline="0" dirty="0">
                          <a:ln>
                            <a:noFill/>
                          </a:ln>
                          <a:effectLst/>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　</a:t>
                      </a:r>
                    </a:p>
                  </a:txBody>
                  <a:tcPr marL="36000" marR="0" marT="36000" marB="36000" horzOverflow="overflow">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1"/>
                  </a:ext>
                </a:extLst>
              </a:tr>
            </a:tbl>
          </a:graphicData>
        </a:graphic>
      </p:graphicFrame>
      <p:sp>
        <p:nvSpPr>
          <p:cNvPr id="76" name="ホームベース 48">
            <a:extLst>
              <a:ext uri="{FF2B5EF4-FFF2-40B4-BE49-F238E27FC236}">
                <a16:creationId xmlns:a16="http://schemas.microsoft.com/office/drawing/2014/main" id="{5052A8BC-C8EF-4DBC-9BDE-77147CB19A5D}"/>
              </a:ext>
            </a:extLst>
          </p:cNvPr>
          <p:cNvSpPr/>
          <p:nvPr/>
        </p:nvSpPr>
        <p:spPr>
          <a:xfrm>
            <a:off x="63540" y="2724534"/>
            <a:ext cx="2722351" cy="180000"/>
          </a:xfrm>
          <a:prstGeom prst="homePlate">
            <a:avLst/>
          </a:prstGeom>
          <a:solidFill>
            <a:schemeClr val="accent6">
              <a:lumMod val="50000"/>
            </a:schemeClr>
          </a:solidFill>
          <a:ln w="19050">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nSpc>
                <a:spcPts val="1300"/>
              </a:lnSpc>
              <a:defRPr/>
            </a:pPr>
            <a:r>
              <a:rPr lang="en-US" altLang="ja-JP" sz="1000" b="1" dirty="0">
                <a:solidFill>
                  <a:prstClr val="white"/>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 Ⅱ</a:t>
            </a:r>
            <a:r>
              <a:rPr lang="ja-JP" altLang="en-US" sz="1000" b="1" dirty="0">
                <a:solidFill>
                  <a:prstClr val="white"/>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　就労ステージに沿った施策課題の整理</a:t>
            </a:r>
          </a:p>
        </p:txBody>
      </p:sp>
      <p:sp>
        <p:nvSpPr>
          <p:cNvPr id="122" name="角丸四角形 74">
            <a:extLst>
              <a:ext uri="{FF2B5EF4-FFF2-40B4-BE49-F238E27FC236}">
                <a16:creationId xmlns:a16="http://schemas.microsoft.com/office/drawing/2014/main" id="{633CADE2-660C-46B6-B4C9-125F4C86926E}"/>
              </a:ext>
            </a:extLst>
          </p:cNvPr>
          <p:cNvSpPr/>
          <p:nvPr/>
        </p:nvSpPr>
        <p:spPr>
          <a:xfrm>
            <a:off x="7612450" y="4014062"/>
            <a:ext cx="2556000" cy="1944000"/>
          </a:xfrm>
          <a:prstGeom prst="roundRect">
            <a:avLst>
              <a:gd name="adj" fmla="val 2123"/>
            </a:avLst>
          </a:prstGeom>
          <a:ln w="19050">
            <a:solidFill>
              <a:schemeClr val="accent2">
                <a:lumMod val="75000"/>
              </a:schemeClr>
            </a:solidFill>
          </a:ln>
        </p:spPr>
        <p:style>
          <a:lnRef idx="2">
            <a:schemeClr val="accent1"/>
          </a:lnRef>
          <a:fillRef idx="1">
            <a:schemeClr val="lt1"/>
          </a:fillRef>
          <a:effectRef idx="0">
            <a:schemeClr val="accent1"/>
          </a:effectRef>
          <a:fontRef idx="minor">
            <a:schemeClr val="dk1"/>
          </a:fontRef>
        </p:style>
        <p:txBody>
          <a:bodyPr lIns="95665" tIns="47832" rIns="95665" bIns="47832" rtlCol="0" anchor="ctr"/>
          <a:lstStyle/>
          <a:p>
            <a:pPr algn="ctr">
              <a:defRPr/>
            </a:pPr>
            <a:endParaRPr lang="ja-JP" altLang="en-US">
              <a:solidFill>
                <a:prstClr val="black"/>
              </a:solidFill>
              <a:latin typeface="游ゴシック" panose="020F0502020204030204"/>
              <a:ea typeface="游ゴシック" panose="020B0400000000000000" pitchFamily="50" charset="-128"/>
            </a:endParaRPr>
          </a:p>
        </p:txBody>
      </p:sp>
      <p:sp>
        <p:nvSpPr>
          <p:cNvPr id="130" name="正方形/長方形 129">
            <a:extLst>
              <a:ext uri="{FF2B5EF4-FFF2-40B4-BE49-F238E27FC236}">
                <a16:creationId xmlns:a16="http://schemas.microsoft.com/office/drawing/2014/main" id="{0F518AAE-B96E-48DE-B916-8D12E4B8DFD1}"/>
              </a:ext>
            </a:extLst>
          </p:cNvPr>
          <p:cNvSpPr/>
          <p:nvPr/>
        </p:nvSpPr>
        <p:spPr>
          <a:xfrm>
            <a:off x="7686750" y="4101455"/>
            <a:ext cx="2412000" cy="936000"/>
          </a:xfrm>
          <a:prstGeom prst="rect">
            <a:avLst/>
          </a:prstGeom>
          <a:solidFill>
            <a:schemeClr val="bg1">
              <a:lumMod val="8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sz="1050" dirty="0">
              <a:solidFill>
                <a:prstClr val="white"/>
              </a:solidFill>
              <a:latin typeface="UD デジタル 教科書体 NK-R" panose="02020400000000000000" pitchFamily="18" charset="-128"/>
              <a:ea typeface="UD デジタル 教科書体 NK-R" panose="02020400000000000000" pitchFamily="18" charset="-128"/>
            </a:endParaRPr>
          </a:p>
        </p:txBody>
      </p:sp>
      <p:sp>
        <p:nvSpPr>
          <p:cNvPr id="131" name="テキスト ボックス 130">
            <a:extLst>
              <a:ext uri="{FF2B5EF4-FFF2-40B4-BE49-F238E27FC236}">
                <a16:creationId xmlns:a16="http://schemas.microsoft.com/office/drawing/2014/main" id="{17FBA16D-91D9-420B-A482-ED53F89217DB}"/>
              </a:ext>
            </a:extLst>
          </p:cNvPr>
          <p:cNvSpPr txBox="1"/>
          <p:nvPr/>
        </p:nvSpPr>
        <p:spPr>
          <a:xfrm>
            <a:off x="8030746" y="4146948"/>
            <a:ext cx="1978682" cy="208390"/>
          </a:xfrm>
          <a:prstGeom prst="rect">
            <a:avLst/>
          </a:prstGeom>
          <a:noFill/>
          <a:ln>
            <a:noFill/>
            <a:prstDash val="sysDot"/>
          </a:ln>
        </p:spPr>
        <p:style>
          <a:lnRef idx="1">
            <a:schemeClr val="dk1"/>
          </a:lnRef>
          <a:fillRef idx="2">
            <a:schemeClr val="dk1"/>
          </a:fillRef>
          <a:effectRef idx="1">
            <a:schemeClr val="dk1"/>
          </a:effectRef>
          <a:fontRef idx="minor">
            <a:schemeClr val="dk1"/>
          </a:fontRef>
        </p:style>
        <p:txBody>
          <a:bodyPr wrap="square" rtlCol="0">
            <a:spAutoFit/>
          </a:bodyPr>
          <a:lstStyle/>
          <a:p>
            <a:pPr>
              <a:lnSpc>
                <a:spcPts val="900"/>
              </a:lnSpc>
              <a:defRPr/>
            </a:pPr>
            <a:r>
              <a:rPr lang="ja-JP" altLang="en-US" sz="800" b="1" dirty="0">
                <a:solidFill>
                  <a:prstClr val="black"/>
                </a:solidFill>
                <a:latin typeface="UD デジタル 教科書体 NK-B" panose="02020700000000000000" pitchFamily="18" charset="-128"/>
                <a:ea typeface="UD デジタル 教科書体 NK-B" panose="02020700000000000000" pitchFamily="18" charset="-128"/>
              </a:rPr>
              <a:t>大阪版「地域協議会」の設置・運営</a:t>
            </a:r>
            <a:endParaRPr lang="en-US" altLang="ja-JP" sz="800" b="1" dirty="0">
              <a:solidFill>
                <a:prstClr val="black"/>
              </a:solidFill>
              <a:latin typeface="UD デジタル 教科書体 NK-B" panose="02020700000000000000" pitchFamily="18" charset="-128"/>
              <a:ea typeface="UD デジタル 教科書体 NK-B" panose="02020700000000000000" pitchFamily="18" charset="-128"/>
            </a:endParaRPr>
          </a:p>
        </p:txBody>
      </p:sp>
      <p:sp>
        <p:nvSpPr>
          <p:cNvPr id="132" name="テキスト ボックス 131">
            <a:extLst>
              <a:ext uri="{FF2B5EF4-FFF2-40B4-BE49-F238E27FC236}">
                <a16:creationId xmlns:a16="http://schemas.microsoft.com/office/drawing/2014/main" id="{05432BA5-1175-49DF-9695-18C522BCE6A6}"/>
              </a:ext>
            </a:extLst>
          </p:cNvPr>
          <p:cNvSpPr txBox="1"/>
          <p:nvPr/>
        </p:nvSpPr>
        <p:spPr>
          <a:xfrm>
            <a:off x="7760985" y="4343003"/>
            <a:ext cx="2268000" cy="630000"/>
          </a:xfrm>
          <a:prstGeom prst="rect">
            <a:avLst/>
          </a:prstGeom>
          <a:solidFill>
            <a:schemeClr val="bg1"/>
          </a:solidFill>
          <a:ln>
            <a:solidFill>
              <a:schemeClr val="tx1"/>
            </a:solidFill>
            <a:prstDash val="sysDot"/>
          </a:ln>
        </p:spPr>
        <p:style>
          <a:lnRef idx="1">
            <a:schemeClr val="dk1"/>
          </a:lnRef>
          <a:fillRef idx="2">
            <a:schemeClr val="dk1"/>
          </a:fillRef>
          <a:effectRef idx="1">
            <a:schemeClr val="dk1"/>
          </a:effectRef>
          <a:fontRef idx="minor">
            <a:schemeClr val="dk1"/>
          </a:fontRef>
        </p:style>
        <p:txBody>
          <a:bodyPr wrap="square" tIns="36000" bIns="36000" rtlCol="0">
            <a:noAutofit/>
          </a:bodyPr>
          <a:lstStyle/>
          <a:p>
            <a:pPr>
              <a:lnSpc>
                <a:spcPts val="900"/>
              </a:lnSpc>
              <a:defRPr/>
            </a:pPr>
            <a:r>
              <a:rPr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▸外国人材の受入れ・共生社会づくりにあたって</a:t>
            </a:r>
            <a:endParaRPr lang="en-US" altLang="ja-JP" sz="800" b="1" dirty="0">
              <a:solidFill>
                <a:prstClr val="black"/>
              </a:solidFill>
              <a:latin typeface="UD デジタル 教科書体 NK-R" panose="02020400000000000000" pitchFamily="18" charset="-128"/>
              <a:ea typeface="UD デジタル 教科書体 NK-R" panose="02020400000000000000" pitchFamily="18" charset="-128"/>
            </a:endParaRPr>
          </a:p>
          <a:p>
            <a:pPr>
              <a:lnSpc>
                <a:spcPts val="900"/>
              </a:lnSpc>
              <a:defRPr/>
            </a:pPr>
            <a:r>
              <a:rPr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 は、就労面・生活面での課題やニーズが多岐に</a:t>
            </a:r>
            <a:endParaRPr lang="en-US" altLang="ja-JP" sz="800" b="1" dirty="0">
              <a:solidFill>
                <a:prstClr val="black"/>
              </a:solidFill>
              <a:latin typeface="UD デジタル 教科書体 NK-R" panose="02020400000000000000" pitchFamily="18" charset="-128"/>
              <a:ea typeface="UD デジタル 教科書体 NK-R" panose="02020400000000000000" pitchFamily="18" charset="-128"/>
            </a:endParaRPr>
          </a:p>
          <a:p>
            <a:pPr>
              <a:lnSpc>
                <a:spcPts val="900"/>
              </a:lnSpc>
              <a:defRPr/>
            </a:pPr>
            <a:r>
              <a:rPr lang="en-US" altLang="ja-JP" sz="800" b="1" dirty="0">
                <a:solidFill>
                  <a:prstClr val="black"/>
                </a:solidFill>
                <a:latin typeface="UD デジタル 教科書体 NK-R" panose="02020400000000000000" pitchFamily="18" charset="-128"/>
                <a:ea typeface="UD デジタル 教科書体 NK-R" panose="02020400000000000000" pitchFamily="18" charset="-128"/>
              </a:rPr>
              <a:t> </a:t>
            </a:r>
            <a:r>
              <a:rPr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わたることから、国・市町村・経済団体・民間団体</a:t>
            </a:r>
            <a:endParaRPr lang="en-US" altLang="ja-JP" sz="800" b="1" dirty="0">
              <a:solidFill>
                <a:prstClr val="black"/>
              </a:solidFill>
              <a:latin typeface="UD デジタル 教科書体 NK-R" panose="02020400000000000000" pitchFamily="18" charset="-128"/>
              <a:ea typeface="UD デジタル 教科書体 NK-R" panose="02020400000000000000" pitchFamily="18" charset="-128"/>
            </a:endParaRPr>
          </a:p>
          <a:p>
            <a:pPr>
              <a:lnSpc>
                <a:spcPts val="900"/>
              </a:lnSpc>
              <a:defRPr/>
            </a:pPr>
            <a:r>
              <a:rPr lang="en-US" altLang="ja-JP" sz="800" b="1" dirty="0">
                <a:solidFill>
                  <a:prstClr val="black"/>
                </a:solidFill>
                <a:latin typeface="UD デジタル 教科書体 NK-R" panose="02020400000000000000" pitchFamily="18" charset="-128"/>
                <a:ea typeface="UD デジタル 教科書体 NK-R" panose="02020400000000000000" pitchFamily="18" charset="-128"/>
              </a:rPr>
              <a:t> </a:t>
            </a:r>
            <a:r>
              <a:rPr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の連携のもと、官民連携、“オール大阪”による推</a:t>
            </a:r>
            <a:endParaRPr lang="en-US" altLang="ja-JP" sz="800" b="1" dirty="0">
              <a:solidFill>
                <a:prstClr val="black"/>
              </a:solidFill>
              <a:latin typeface="UD デジタル 教科書体 NK-R" panose="02020400000000000000" pitchFamily="18" charset="-128"/>
              <a:ea typeface="UD デジタル 教科書体 NK-R" panose="02020400000000000000" pitchFamily="18" charset="-128"/>
            </a:endParaRPr>
          </a:p>
          <a:p>
            <a:pPr>
              <a:lnSpc>
                <a:spcPts val="900"/>
              </a:lnSpc>
              <a:defRPr/>
            </a:pPr>
            <a:r>
              <a:rPr lang="en-US" altLang="ja-JP" sz="800" b="1" dirty="0">
                <a:solidFill>
                  <a:prstClr val="black"/>
                </a:solidFill>
                <a:latin typeface="UD デジタル 教科書体 NK-R" panose="02020400000000000000" pitchFamily="18" charset="-128"/>
                <a:ea typeface="UD デジタル 教科書体 NK-R" panose="02020400000000000000" pitchFamily="18" charset="-128"/>
              </a:rPr>
              <a:t> </a:t>
            </a:r>
            <a:r>
              <a:rPr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進体制を整備</a:t>
            </a:r>
            <a:endParaRPr lang="en-US" altLang="ja-JP" sz="800" b="1" dirty="0">
              <a:solidFill>
                <a:prstClr val="black"/>
              </a:solidFill>
              <a:latin typeface="UD デジタル 教科書体 NK-R" panose="02020400000000000000" pitchFamily="18" charset="-128"/>
              <a:ea typeface="UD デジタル 教科書体 NK-R" panose="02020400000000000000" pitchFamily="18" charset="-128"/>
            </a:endParaRPr>
          </a:p>
        </p:txBody>
      </p:sp>
      <p:grpSp>
        <p:nvGrpSpPr>
          <p:cNvPr id="133" name="グループ化 132">
            <a:extLst>
              <a:ext uri="{FF2B5EF4-FFF2-40B4-BE49-F238E27FC236}">
                <a16:creationId xmlns:a16="http://schemas.microsoft.com/office/drawing/2014/main" id="{713F5C73-68FF-48F4-8602-DCDF79DA8DBF}"/>
              </a:ext>
            </a:extLst>
          </p:cNvPr>
          <p:cNvGrpSpPr/>
          <p:nvPr/>
        </p:nvGrpSpPr>
        <p:grpSpPr>
          <a:xfrm>
            <a:off x="7968475" y="5247863"/>
            <a:ext cx="1163688" cy="620609"/>
            <a:chOff x="7755086" y="5658324"/>
            <a:chExt cx="1163688" cy="620609"/>
          </a:xfrm>
        </p:grpSpPr>
        <p:sp>
          <p:nvSpPr>
            <p:cNvPr id="197" name="円/楕円 6">
              <a:extLst>
                <a:ext uri="{FF2B5EF4-FFF2-40B4-BE49-F238E27FC236}">
                  <a16:creationId xmlns:a16="http://schemas.microsoft.com/office/drawing/2014/main" id="{105B67ED-1F9B-4ED4-AC2F-E20CF63FA616}"/>
                </a:ext>
              </a:extLst>
            </p:cNvPr>
            <p:cNvSpPr/>
            <p:nvPr/>
          </p:nvSpPr>
          <p:spPr>
            <a:xfrm>
              <a:off x="7755086" y="5658324"/>
              <a:ext cx="1163688" cy="620609"/>
            </a:xfrm>
            <a:prstGeom prst="ellipse">
              <a:avLst/>
            </a:prstGeom>
            <a:gradFill>
              <a:gsLst>
                <a:gs pos="24000">
                  <a:schemeClr val="accent4">
                    <a:lumMod val="60000"/>
                    <a:lumOff val="40000"/>
                  </a:schemeClr>
                </a:gs>
                <a:gs pos="0">
                  <a:srgbClr val="FF99CC"/>
                </a:gs>
                <a:gs pos="76250">
                  <a:schemeClr val="accent6">
                    <a:lumMod val="60000"/>
                    <a:lumOff val="40000"/>
                  </a:schemeClr>
                </a:gs>
                <a:gs pos="50000">
                  <a:schemeClr val="accent5">
                    <a:lumMod val="60000"/>
                    <a:lumOff val="40000"/>
                  </a:schemeClr>
                </a:gs>
                <a:gs pos="100000">
                  <a:schemeClr val="accent1">
                    <a:tint val="23500"/>
                    <a:satMod val="1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latin typeface="游ゴシック" panose="020F0502020204030204"/>
                <a:ea typeface="游ゴシック" panose="020B0400000000000000" pitchFamily="50" charset="-128"/>
              </a:endParaRPr>
            </a:p>
          </p:txBody>
        </p:sp>
        <p:sp>
          <p:nvSpPr>
            <p:cNvPr id="198" name="円/楕円 11">
              <a:extLst>
                <a:ext uri="{FF2B5EF4-FFF2-40B4-BE49-F238E27FC236}">
                  <a16:creationId xmlns:a16="http://schemas.microsoft.com/office/drawing/2014/main" id="{0D69C15E-0F2B-4A1F-B68D-FC5DD8702910}"/>
                </a:ext>
              </a:extLst>
            </p:cNvPr>
            <p:cNvSpPr/>
            <p:nvPr/>
          </p:nvSpPr>
          <p:spPr>
            <a:xfrm>
              <a:off x="7970066" y="5838916"/>
              <a:ext cx="730277" cy="26970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latin typeface="游ゴシック" panose="020F0502020204030204"/>
                <a:ea typeface="游ゴシック" panose="020B0400000000000000" pitchFamily="50" charset="-128"/>
              </a:endParaRPr>
            </a:p>
          </p:txBody>
        </p:sp>
      </p:grpSp>
      <p:sp>
        <p:nvSpPr>
          <p:cNvPr id="135" name="テキスト ボックス 134">
            <a:extLst>
              <a:ext uri="{FF2B5EF4-FFF2-40B4-BE49-F238E27FC236}">
                <a16:creationId xmlns:a16="http://schemas.microsoft.com/office/drawing/2014/main" id="{A74C34F8-F745-4AC0-9DC6-F358B08257CC}"/>
              </a:ext>
            </a:extLst>
          </p:cNvPr>
          <p:cNvSpPr txBox="1"/>
          <p:nvPr/>
        </p:nvSpPr>
        <p:spPr>
          <a:xfrm>
            <a:off x="3947382" y="4999643"/>
            <a:ext cx="479836" cy="199190"/>
          </a:xfrm>
          <a:prstGeom prst="rect">
            <a:avLst/>
          </a:prstGeom>
          <a:noFill/>
        </p:spPr>
        <p:txBody>
          <a:bodyPr wrap="square" lIns="95665" tIns="47832" rIns="95665" bIns="47832" rtlCol="0">
            <a:spAutoFit/>
          </a:bodyPr>
          <a:lstStyle/>
          <a:p>
            <a:pPr>
              <a:lnSpc>
                <a:spcPts val="800"/>
              </a:lnSpc>
              <a:defRPr/>
            </a:pPr>
            <a:r>
              <a:rPr lang="ja-JP" altLang="en-US" sz="600" dirty="0">
                <a:solidFill>
                  <a:prstClr val="black"/>
                </a:solidFill>
                <a:latin typeface="UD デジタル 教科書体 NK-B" panose="02020700000000000000" pitchFamily="18" charset="-128"/>
                <a:ea typeface="UD デジタル 教科書体 NK-B" panose="02020700000000000000" pitchFamily="18" charset="-128"/>
              </a:rPr>
              <a:t>外国人</a:t>
            </a:r>
            <a:endParaRPr lang="en-US" altLang="ja-JP" sz="600" dirty="0">
              <a:solidFill>
                <a:prstClr val="black"/>
              </a:solidFill>
              <a:latin typeface="UD デジタル 教科書体 NK-B" panose="02020700000000000000" pitchFamily="18" charset="-128"/>
              <a:ea typeface="UD デジタル 教科書体 NK-B" panose="02020700000000000000" pitchFamily="18" charset="-128"/>
            </a:endParaRPr>
          </a:p>
        </p:txBody>
      </p:sp>
      <p:grpSp>
        <p:nvGrpSpPr>
          <p:cNvPr id="136" name="グループ化 135">
            <a:extLst>
              <a:ext uri="{FF2B5EF4-FFF2-40B4-BE49-F238E27FC236}">
                <a16:creationId xmlns:a16="http://schemas.microsoft.com/office/drawing/2014/main" id="{43A8C9B1-05A2-4107-8A92-6C86F070A17C}"/>
              </a:ext>
            </a:extLst>
          </p:cNvPr>
          <p:cNvGrpSpPr/>
          <p:nvPr/>
        </p:nvGrpSpPr>
        <p:grpSpPr>
          <a:xfrm>
            <a:off x="7807334" y="5037826"/>
            <a:ext cx="2205219" cy="864000"/>
            <a:chOff x="7491313" y="4871995"/>
            <a:chExt cx="2368986" cy="815564"/>
          </a:xfrm>
        </p:grpSpPr>
        <p:pic>
          <p:nvPicPr>
            <p:cNvPr id="185" name="図 184">
              <a:extLst>
                <a:ext uri="{FF2B5EF4-FFF2-40B4-BE49-F238E27FC236}">
                  <a16:creationId xmlns:a16="http://schemas.microsoft.com/office/drawing/2014/main" id="{F651BCDB-CC94-44E0-A792-7DFA2127C9A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85946" y="5305035"/>
              <a:ext cx="360000" cy="360000"/>
            </a:xfrm>
            <a:prstGeom prst="rect">
              <a:avLst/>
            </a:prstGeom>
          </p:spPr>
        </p:pic>
        <p:pic>
          <p:nvPicPr>
            <p:cNvPr id="186" name="図 185">
              <a:extLst>
                <a:ext uri="{FF2B5EF4-FFF2-40B4-BE49-F238E27FC236}">
                  <a16:creationId xmlns:a16="http://schemas.microsoft.com/office/drawing/2014/main" id="{6C49EBF2-12F6-4EFB-B5BE-52F31F6674C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03675" y="4893481"/>
              <a:ext cx="514286" cy="396000"/>
            </a:xfrm>
            <a:prstGeom prst="rect">
              <a:avLst/>
            </a:prstGeom>
          </p:spPr>
        </p:pic>
        <p:pic>
          <p:nvPicPr>
            <p:cNvPr id="187" name="Picture 2" descr="ハローワークのイラスト（建物）">
              <a:hlinkClick r:id="rId5"/>
              <a:extLst>
                <a:ext uri="{FF2B5EF4-FFF2-40B4-BE49-F238E27FC236}">
                  <a16:creationId xmlns:a16="http://schemas.microsoft.com/office/drawing/2014/main" id="{3F7E0CD0-9813-4573-BBBB-8962588E2B10}"/>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735176" y="4902935"/>
              <a:ext cx="430768" cy="378000"/>
            </a:xfrm>
            <a:prstGeom prst="rect">
              <a:avLst/>
            </a:prstGeom>
            <a:noFill/>
            <a:extLst>
              <a:ext uri="{909E8E84-426E-40DD-AFC4-6F175D3DCCD1}">
                <a14:hiddenFill xmlns:a14="http://schemas.microsoft.com/office/drawing/2010/main">
                  <a:solidFill>
                    <a:srgbClr val="FFFFFF"/>
                  </a:solidFill>
                </a14:hiddenFill>
              </a:ext>
            </a:extLst>
          </p:spPr>
        </p:pic>
        <p:pic>
          <p:nvPicPr>
            <p:cNvPr id="188" name="図 187">
              <a:extLst>
                <a:ext uri="{FF2B5EF4-FFF2-40B4-BE49-F238E27FC236}">
                  <a16:creationId xmlns:a16="http://schemas.microsoft.com/office/drawing/2014/main" id="{1A995D50-8945-4170-971B-AB8F1058558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785431" y="4905299"/>
              <a:ext cx="516040" cy="378000"/>
            </a:xfrm>
            <a:prstGeom prst="rect">
              <a:avLst/>
            </a:prstGeom>
          </p:spPr>
        </p:pic>
        <p:pic>
          <p:nvPicPr>
            <p:cNvPr id="189" name="Picture 2" descr="https://4.bp.blogspot.com/-8tDg7zSeK2M/Wb8gHWCRfLI/AAAAAAABGvQ/Ju4XHm7iWh4APgEBirY-LgMKqq7i1m8RgCLcBGAs/s800/business_icon_big_company.png">
              <a:extLst>
                <a:ext uri="{FF2B5EF4-FFF2-40B4-BE49-F238E27FC236}">
                  <a16:creationId xmlns:a16="http://schemas.microsoft.com/office/drawing/2014/main" id="{8E5AE21A-F5F2-4FA8-9F34-036496F2E394}"/>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491313" y="5288080"/>
              <a:ext cx="450459" cy="396000"/>
            </a:xfrm>
            <a:prstGeom prst="rect">
              <a:avLst/>
            </a:prstGeom>
            <a:noFill/>
            <a:extLst>
              <a:ext uri="{909E8E84-426E-40DD-AFC4-6F175D3DCCD1}">
                <a14:hiddenFill xmlns:a14="http://schemas.microsoft.com/office/drawing/2010/main">
                  <a:solidFill>
                    <a:srgbClr val="FFFFFF"/>
                  </a:solidFill>
                </a14:hiddenFill>
              </a:ext>
            </a:extLst>
          </p:spPr>
        </p:pic>
        <p:pic>
          <p:nvPicPr>
            <p:cNvPr id="190" name="図 189">
              <a:extLst>
                <a:ext uri="{FF2B5EF4-FFF2-40B4-BE49-F238E27FC236}">
                  <a16:creationId xmlns:a16="http://schemas.microsoft.com/office/drawing/2014/main" id="{D688CE1C-D378-4591-86FF-2150BF7B525E}"/>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flipH="1">
              <a:off x="8191862" y="5251801"/>
              <a:ext cx="227700" cy="414000"/>
            </a:xfrm>
            <a:prstGeom prst="rect">
              <a:avLst/>
            </a:prstGeom>
          </p:spPr>
        </p:pic>
        <p:sp>
          <p:nvSpPr>
            <p:cNvPr id="191" name="正方形/長方形 190">
              <a:extLst>
                <a:ext uri="{FF2B5EF4-FFF2-40B4-BE49-F238E27FC236}">
                  <a16:creationId xmlns:a16="http://schemas.microsoft.com/office/drawing/2014/main" id="{10C9897D-D7A6-4E4B-A855-F4F2F64D3681}"/>
                </a:ext>
              </a:extLst>
            </p:cNvPr>
            <p:cNvSpPr/>
            <p:nvPr/>
          </p:nvSpPr>
          <p:spPr>
            <a:xfrm>
              <a:off x="8071725" y="5517266"/>
              <a:ext cx="502756" cy="144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a:pPr>
              <a:r>
                <a:rPr lang="ja-JP" altLang="en-US" sz="600" b="1" dirty="0">
                  <a:solidFill>
                    <a:prstClr val="white"/>
                  </a:solidFill>
                  <a:latin typeface="UD デジタル 教科書体 NK-B" panose="02020700000000000000" pitchFamily="18" charset="-128"/>
                  <a:ea typeface="UD デジタル 教科書体 NK-B" panose="02020700000000000000" pitchFamily="18" charset="-128"/>
                </a:rPr>
                <a:t>大阪産業局</a:t>
              </a:r>
            </a:p>
          </p:txBody>
        </p:sp>
        <p:sp>
          <p:nvSpPr>
            <p:cNvPr id="192" name="正方形/長方形 191">
              <a:extLst>
                <a:ext uri="{FF2B5EF4-FFF2-40B4-BE49-F238E27FC236}">
                  <a16:creationId xmlns:a16="http://schemas.microsoft.com/office/drawing/2014/main" id="{BC3DA862-8D2F-4051-A6DF-2C947648FD54}"/>
                </a:ext>
              </a:extLst>
            </p:cNvPr>
            <p:cNvSpPr/>
            <p:nvPr/>
          </p:nvSpPr>
          <p:spPr>
            <a:xfrm>
              <a:off x="7689517" y="5107646"/>
              <a:ext cx="252000" cy="144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a:pPr>
              <a:r>
                <a:rPr lang="ja-JP" altLang="en-US" sz="600" b="1" dirty="0">
                  <a:solidFill>
                    <a:prstClr val="white"/>
                  </a:solidFill>
                  <a:latin typeface="UD デジタル 教科書体 NK-B" panose="02020700000000000000" pitchFamily="18" charset="-128"/>
                  <a:ea typeface="UD デジタル 教科書体 NK-B" panose="02020700000000000000" pitchFamily="18" charset="-128"/>
                </a:rPr>
                <a:t>大阪府</a:t>
              </a:r>
            </a:p>
          </p:txBody>
        </p:sp>
        <p:sp>
          <p:nvSpPr>
            <p:cNvPr id="193" name="正方形/長方形 192">
              <a:extLst>
                <a:ext uri="{FF2B5EF4-FFF2-40B4-BE49-F238E27FC236}">
                  <a16:creationId xmlns:a16="http://schemas.microsoft.com/office/drawing/2014/main" id="{B506B8A6-2F09-4866-8E88-3637F435F9F2}"/>
                </a:ext>
              </a:extLst>
            </p:cNvPr>
            <p:cNvSpPr/>
            <p:nvPr/>
          </p:nvSpPr>
          <p:spPr>
            <a:xfrm>
              <a:off x="7536275" y="5517266"/>
              <a:ext cx="360000" cy="144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a:pPr>
              <a:r>
                <a:rPr lang="ja-JP" altLang="en-US" sz="600" b="1" dirty="0">
                  <a:solidFill>
                    <a:prstClr val="white"/>
                  </a:solidFill>
                  <a:latin typeface="UD デジタル 教科書体 NK-B" panose="02020700000000000000" pitchFamily="18" charset="-128"/>
                  <a:ea typeface="UD デジタル 教科書体 NK-B" panose="02020700000000000000" pitchFamily="18" charset="-128"/>
                </a:rPr>
                <a:t>経済団体</a:t>
              </a:r>
            </a:p>
          </p:txBody>
        </p:sp>
        <p:sp>
          <p:nvSpPr>
            <p:cNvPr id="194" name="下矢印 171">
              <a:extLst>
                <a:ext uri="{FF2B5EF4-FFF2-40B4-BE49-F238E27FC236}">
                  <a16:creationId xmlns:a16="http://schemas.microsoft.com/office/drawing/2014/main" id="{E54A142D-8C9F-4ACB-B0B1-83742FBC3966}"/>
                </a:ext>
              </a:extLst>
            </p:cNvPr>
            <p:cNvSpPr/>
            <p:nvPr/>
          </p:nvSpPr>
          <p:spPr>
            <a:xfrm rot="5400000" flipV="1">
              <a:off x="9045952" y="5269538"/>
              <a:ext cx="216000" cy="106154"/>
            </a:xfrm>
            <a:prstGeom prst="downArrow">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latin typeface="游ゴシック" panose="020F0502020204030204"/>
                <a:ea typeface="游ゴシック" panose="020B0400000000000000" pitchFamily="50" charset="-128"/>
              </a:endParaRPr>
            </a:p>
          </p:txBody>
        </p:sp>
        <p:pic>
          <p:nvPicPr>
            <p:cNvPr id="195" name="図 194">
              <a:extLst>
                <a:ext uri="{FF2B5EF4-FFF2-40B4-BE49-F238E27FC236}">
                  <a16:creationId xmlns:a16="http://schemas.microsoft.com/office/drawing/2014/main" id="{31C68C53-2419-4D46-A2AF-D46B554EF857}"/>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9233865" y="4871995"/>
              <a:ext cx="590659" cy="815564"/>
            </a:xfrm>
            <a:prstGeom prst="rect">
              <a:avLst/>
            </a:prstGeom>
          </p:spPr>
        </p:pic>
        <p:sp>
          <p:nvSpPr>
            <p:cNvPr id="196" name="テキスト ボックス 195">
              <a:extLst>
                <a:ext uri="{FF2B5EF4-FFF2-40B4-BE49-F238E27FC236}">
                  <a16:creationId xmlns:a16="http://schemas.microsoft.com/office/drawing/2014/main" id="{722DE5FC-14B3-4CA5-89E9-D88A5743A639}"/>
                </a:ext>
              </a:extLst>
            </p:cNvPr>
            <p:cNvSpPr txBox="1"/>
            <p:nvPr/>
          </p:nvSpPr>
          <p:spPr>
            <a:xfrm>
              <a:off x="9229853" y="5161429"/>
              <a:ext cx="630446" cy="284865"/>
            </a:xfrm>
            <a:prstGeom prst="rect">
              <a:avLst/>
            </a:prstGeom>
            <a:noFill/>
          </p:spPr>
          <p:txBody>
            <a:bodyPr wrap="square" lIns="95665" tIns="47832" rIns="95665" bIns="47832" rtlCol="0">
              <a:spAutoFit/>
            </a:bodyPr>
            <a:lstStyle/>
            <a:p>
              <a:pPr>
                <a:lnSpc>
                  <a:spcPts val="800"/>
                </a:lnSpc>
                <a:defRPr/>
              </a:pPr>
              <a:r>
                <a:rPr lang="ja-JP" altLang="en-US" sz="600" spc="-60" dirty="0">
                  <a:solidFill>
                    <a:prstClr val="black"/>
                  </a:solidFill>
                  <a:latin typeface="UD デジタル 教科書体 NK-B" panose="02020700000000000000" pitchFamily="18" charset="-128"/>
                  <a:ea typeface="UD デジタル 教科書体 NK-B" panose="02020700000000000000" pitchFamily="18" charset="-128"/>
                </a:rPr>
                <a:t>オール大阪の取組み推進</a:t>
              </a:r>
              <a:endParaRPr lang="en-US" altLang="ja-JP" sz="600" spc="-60" dirty="0">
                <a:solidFill>
                  <a:prstClr val="black"/>
                </a:solidFill>
                <a:latin typeface="UD デジタル 教科書体 NK-B" panose="02020700000000000000" pitchFamily="18" charset="-128"/>
                <a:ea typeface="UD デジタル 教科書体 NK-B" panose="02020700000000000000" pitchFamily="18" charset="-128"/>
              </a:endParaRPr>
            </a:p>
          </p:txBody>
        </p:sp>
      </p:grpSp>
      <p:sp>
        <p:nvSpPr>
          <p:cNvPr id="165" name="テキスト ボックス 164">
            <a:extLst>
              <a:ext uri="{FF2B5EF4-FFF2-40B4-BE49-F238E27FC236}">
                <a16:creationId xmlns:a16="http://schemas.microsoft.com/office/drawing/2014/main" id="{43125B43-15E6-446A-811D-98EF0DC5DC95}"/>
              </a:ext>
            </a:extLst>
          </p:cNvPr>
          <p:cNvSpPr txBox="1"/>
          <p:nvPr/>
        </p:nvSpPr>
        <p:spPr>
          <a:xfrm>
            <a:off x="7224398" y="1373733"/>
            <a:ext cx="3030302" cy="1246495"/>
          </a:xfrm>
          <a:prstGeom prst="rect">
            <a:avLst/>
          </a:prstGeom>
          <a:noFill/>
        </p:spPr>
        <p:txBody>
          <a:bodyPr wrap="square" rtlCol="0">
            <a:spAutoFit/>
          </a:bodyPr>
          <a:lstStyle/>
          <a:p>
            <a:pPr defTabSz="1279525" fontAlgn="base">
              <a:lnSpc>
                <a:spcPts val="1000"/>
              </a:lnSpc>
              <a:spcBef>
                <a:spcPct val="0"/>
              </a:spcBef>
              <a:spcAft>
                <a:spcPct val="0"/>
              </a:spcAft>
            </a:pPr>
            <a:r>
              <a:rPr lang="en-US" altLang="ja-JP" sz="800" b="1" dirty="0">
                <a:latin typeface="UD デジタル 教科書体 NK-B" panose="02020700000000000000" pitchFamily="18" charset="-128"/>
                <a:ea typeface="UD デジタル 教科書体 NK-B" panose="02020700000000000000" pitchFamily="18" charset="-128"/>
                <a:sym typeface="Meiryo UI" panose="020B0604030504040204" pitchFamily="50" charset="-128"/>
              </a:rPr>
              <a:t>【</a:t>
            </a:r>
            <a:r>
              <a:rPr lang="ja-JP" altLang="en-US" sz="800" b="1" dirty="0">
                <a:latin typeface="UD デジタル 教科書体 NK-B" panose="02020700000000000000" pitchFamily="18" charset="-128"/>
                <a:ea typeface="UD デジタル 教科書体 NK-B" panose="02020700000000000000" pitchFamily="18" charset="-128"/>
                <a:sym typeface="Meiryo UI" panose="020B0604030504040204" pitchFamily="50" charset="-128"/>
              </a:rPr>
              <a:t>多文化共生に関する取組み状況</a:t>
            </a:r>
            <a:r>
              <a:rPr lang="en-US" altLang="ja-JP" sz="800" b="1" dirty="0">
                <a:latin typeface="UD デジタル 教科書体 NK-B" panose="02020700000000000000" pitchFamily="18" charset="-128"/>
                <a:ea typeface="UD デジタル 教科書体 NK-B" panose="02020700000000000000" pitchFamily="18" charset="-128"/>
                <a:sym typeface="Meiryo UI" panose="020B0604030504040204" pitchFamily="50" charset="-128"/>
              </a:rPr>
              <a:t>】</a:t>
            </a:r>
          </a:p>
          <a:p>
            <a:pPr defTabSz="1279525" fontAlgn="base">
              <a:lnSpc>
                <a:spcPts val="1000"/>
              </a:lnSpc>
              <a:spcBef>
                <a:spcPct val="0"/>
              </a:spcBef>
              <a:spcAft>
                <a:spcPct val="0"/>
              </a:spcAft>
            </a:pPr>
            <a:r>
              <a:rPr lang="ja-JP" altLang="en-US" sz="80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　</a:t>
            </a:r>
            <a:r>
              <a:rPr lang="ja-JP" altLang="en-US" sz="800" spc="-2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・課題は「</a:t>
            </a:r>
            <a:r>
              <a:rPr lang="ja-JP" altLang="en-US" sz="800" b="1" spc="-2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地域における情報の多言語化</a:t>
            </a:r>
            <a:r>
              <a:rPr lang="ja-JP" altLang="en-US" sz="800" spc="-2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」と「防災に関する支援」</a:t>
            </a:r>
            <a:r>
              <a:rPr lang="ja-JP" altLang="en-US" sz="800" spc="-20" dirty="0" smtClean="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が</a:t>
            </a:r>
            <a:endParaRPr lang="en-US" altLang="ja-JP" sz="800" spc="-20" dirty="0" smtClean="0">
              <a:latin typeface="UD デジタル 教科書体 NK-R" panose="02020400000000000000" pitchFamily="18" charset="-128"/>
              <a:ea typeface="UD デジタル 教科書体 NK-R" panose="02020400000000000000" pitchFamily="18" charset="-128"/>
              <a:sym typeface="Meiryo UI" panose="020B0604030504040204" pitchFamily="50" charset="-128"/>
            </a:endParaRPr>
          </a:p>
          <a:p>
            <a:pPr defTabSz="1279525" fontAlgn="base">
              <a:lnSpc>
                <a:spcPts val="1000"/>
              </a:lnSpc>
              <a:spcBef>
                <a:spcPct val="0"/>
              </a:spcBef>
              <a:spcAft>
                <a:spcPct val="0"/>
              </a:spcAft>
            </a:pPr>
            <a:r>
              <a:rPr lang="ja-JP" altLang="en-US" sz="800" spc="-2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　</a:t>
            </a:r>
            <a:r>
              <a:rPr lang="ja-JP" altLang="en-US" sz="800" spc="-20" dirty="0" smtClean="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　約</a:t>
            </a:r>
            <a:r>
              <a:rPr lang="en-US" altLang="ja-JP" sz="800" spc="-2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6</a:t>
            </a:r>
            <a:r>
              <a:rPr lang="ja-JP" altLang="en-US" sz="800" spc="-2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割で最多</a:t>
            </a:r>
            <a:r>
              <a:rPr lang="ja-JP" altLang="en-US" sz="800" spc="-20" dirty="0" smtClean="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a:t>
            </a:r>
            <a:endParaRPr lang="en-US" altLang="ja-JP" sz="800" b="1" spc="-2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endParaRPr>
          </a:p>
          <a:p>
            <a:pPr defTabSz="1279525" fontAlgn="base">
              <a:lnSpc>
                <a:spcPts val="1000"/>
              </a:lnSpc>
              <a:spcBef>
                <a:spcPct val="0"/>
              </a:spcBef>
              <a:spcAft>
                <a:spcPct val="0"/>
              </a:spcAft>
            </a:pPr>
            <a:r>
              <a:rPr lang="en-US" altLang="ja-JP" sz="800" b="1" dirty="0">
                <a:latin typeface="UD デジタル 教科書体 NK-B" panose="02020700000000000000" pitchFamily="18" charset="-128"/>
                <a:ea typeface="UD デジタル 教科書体 NK-B" panose="02020700000000000000" pitchFamily="18" charset="-128"/>
                <a:sym typeface="Meiryo UI" panose="020B0604030504040204" pitchFamily="50" charset="-128"/>
              </a:rPr>
              <a:t>【</a:t>
            </a:r>
            <a:r>
              <a:rPr lang="ja-JP" altLang="en-US" sz="800" b="1" dirty="0">
                <a:latin typeface="UD デジタル 教科書体 NK-B" panose="02020700000000000000" pitchFamily="18" charset="-128"/>
                <a:ea typeface="UD デジタル 教科書体 NK-B" panose="02020700000000000000" pitchFamily="18" charset="-128"/>
                <a:sym typeface="Meiryo UI" panose="020B0604030504040204" pitchFamily="50" charset="-128"/>
              </a:rPr>
              <a:t>外国人向け施策の実施状況</a:t>
            </a:r>
            <a:r>
              <a:rPr lang="en-US" altLang="ja-JP" sz="800" b="1" dirty="0">
                <a:latin typeface="UD デジタル 教科書体 NK-B" panose="02020700000000000000" pitchFamily="18" charset="-128"/>
                <a:ea typeface="UD デジタル 教科書体 NK-B" panose="02020700000000000000" pitchFamily="18" charset="-128"/>
                <a:sym typeface="Meiryo UI" panose="020B0604030504040204" pitchFamily="50" charset="-128"/>
              </a:rPr>
              <a:t>】</a:t>
            </a:r>
          </a:p>
          <a:p>
            <a:pPr defTabSz="1279525" fontAlgn="base">
              <a:lnSpc>
                <a:spcPts val="1000"/>
              </a:lnSpc>
              <a:spcBef>
                <a:spcPct val="0"/>
              </a:spcBef>
              <a:spcAft>
                <a:spcPct val="0"/>
              </a:spcAft>
            </a:pPr>
            <a:r>
              <a:rPr lang="ja-JP" altLang="en-US" sz="80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　</a:t>
            </a:r>
            <a:r>
              <a:rPr lang="ja-JP" altLang="en-US" sz="800" spc="-6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・近隣トラブル問題は「ゴミ出し」と「問題生じていない</a:t>
            </a:r>
            <a:r>
              <a:rPr lang="ja-JP" altLang="en-US" sz="800" spc="-60" dirty="0" smtClean="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a:t>
            </a:r>
            <a:endParaRPr lang="en-US" altLang="ja-JP" sz="800" spc="-60" dirty="0" smtClean="0">
              <a:latin typeface="UD デジタル 教科書体 NK-R" panose="02020400000000000000" pitchFamily="18" charset="-128"/>
              <a:ea typeface="UD デジタル 教科書体 NK-R" panose="02020400000000000000" pitchFamily="18" charset="-128"/>
              <a:sym typeface="Meiryo UI" panose="020B0604030504040204" pitchFamily="50" charset="-128"/>
            </a:endParaRPr>
          </a:p>
          <a:p>
            <a:pPr defTabSz="1279525" fontAlgn="base">
              <a:lnSpc>
                <a:spcPts val="1000"/>
              </a:lnSpc>
              <a:spcBef>
                <a:spcPct val="0"/>
              </a:spcBef>
              <a:spcAft>
                <a:spcPct val="0"/>
              </a:spcAft>
            </a:pPr>
            <a:r>
              <a:rPr lang="ja-JP" altLang="en-US" sz="800" spc="-6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　</a:t>
            </a:r>
            <a:r>
              <a:rPr lang="ja-JP" altLang="en-US" sz="800" spc="-60" dirty="0" smtClean="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　が</a:t>
            </a:r>
            <a:r>
              <a:rPr lang="ja-JP" altLang="en-US" sz="800" spc="-6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約</a:t>
            </a:r>
            <a:r>
              <a:rPr lang="en-US" altLang="ja-JP" sz="800" spc="-6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3</a:t>
            </a:r>
            <a:r>
              <a:rPr lang="ja-JP" altLang="en-US" sz="800" spc="-6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割で最多。</a:t>
            </a:r>
            <a:endParaRPr lang="en-US" altLang="ja-JP" sz="800" spc="-6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endParaRPr>
          </a:p>
          <a:p>
            <a:pPr defTabSz="1279525" fontAlgn="base">
              <a:lnSpc>
                <a:spcPts val="1000"/>
              </a:lnSpc>
              <a:spcBef>
                <a:spcPct val="0"/>
              </a:spcBef>
              <a:spcAft>
                <a:spcPct val="0"/>
              </a:spcAft>
            </a:pPr>
            <a:r>
              <a:rPr lang="en-US" altLang="ja-JP" sz="800" b="1" dirty="0">
                <a:latin typeface="UD デジタル 教科書体 NK-B" panose="02020700000000000000" pitchFamily="18" charset="-128"/>
                <a:ea typeface="UD デジタル 教科書体 NK-B" panose="02020700000000000000" pitchFamily="18" charset="-128"/>
                <a:sym typeface="Meiryo UI" panose="020B0604030504040204" pitchFamily="50" charset="-128"/>
              </a:rPr>
              <a:t>【</a:t>
            </a:r>
            <a:r>
              <a:rPr lang="ja-JP" altLang="en-US" sz="800" b="1" dirty="0">
                <a:latin typeface="UD デジタル 教科書体 NK-B" panose="02020700000000000000" pitchFamily="18" charset="-128"/>
                <a:ea typeface="UD デジタル 教科書体 NK-B" panose="02020700000000000000" pitchFamily="18" charset="-128"/>
                <a:sym typeface="Meiryo UI" panose="020B0604030504040204" pitchFamily="50" charset="-128"/>
              </a:rPr>
              <a:t>外国人労働者の雇用・施策の取組み状況</a:t>
            </a:r>
            <a:r>
              <a:rPr lang="en-US" altLang="ja-JP" sz="800" b="1" dirty="0">
                <a:latin typeface="UD デジタル 教科書体 NK-B" panose="02020700000000000000" pitchFamily="18" charset="-128"/>
                <a:ea typeface="UD デジタル 教科書体 NK-B" panose="02020700000000000000" pitchFamily="18" charset="-128"/>
                <a:sym typeface="Meiryo UI" panose="020B0604030504040204" pitchFamily="50" charset="-128"/>
              </a:rPr>
              <a:t>】</a:t>
            </a:r>
          </a:p>
          <a:p>
            <a:pPr defTabSz="1279525" fontAlgn="base">
              <a:lnSpc>
                <a:spcPts val="1000"/>
              </a:lnSpc>
              <a:spcBef>
                <a:spcPct val="0"/>
              </a:spcBef>
              <a:spcAft>
                <a:spcPct val="0"/>
              </a:spcAft>
            </a:pPr>
            <a:r>
              <a:rPr lang="ja-JP" altLang="en-US" sz="80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　・外国人労働者の受入れを円滑に進めていくための連携先と</a:t>
            </a:r>
            <a:r>
              <a:rPr lang="ja-JP" altLang="en-US" sz="800" dirty="0" smtClean="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して</a:t>
            </a:r>
            <a:endParaRPr lang="en-US" altLang="ja-JP" sz="800" dirty="0" smtClean="0">
              <a:latin typeface="UD デジタル 教科書体 NK-R" panose="02020400000000000000" pitchFamily="18" charset="-128"/>
              <a:ea typeface="UD デジタル 教科書体 NK-R" panose="02020400000000000000" pitchFamily="18" charset="-128"/>
              <a:sym typeface="Meiryo UI" panose="020B0604030504040204" pitchFamily="50" charset="-128"/>
            </a:endParaRPr>
          </a:p>
          <a:p>
            <a:pPr defTabSz="1279525" fontAlgn="base">
              <a:lnSpc>
                <a:spcPts val="1000"/>
              </a:lnSpc>
              <a:spcBef>
                <a:spcPct val="0"/>
              </a:spcBef>
              <a:spcAft>
                <a:spcPct val="0"/>
              </a:spcAft>
            </a:pPr>
            <a:r>
              <a:rPr lang="ja-JP" altLang="en-US" sz="80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　</a:t>
            </a:r>
            <a:r>
              <a:rPr lang="ja-JP" altLang="en-US" sz="800" dirty="0" smtClean="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　「</a:t>
            </a:r>
            <a:r>
              <a:rPr lang="ja-JP" altLang="en-US" sz="80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地域の企業」が約</a:t>
            </a:r>
            <a:r>
              <a:rPr lang="en-US" altLang="ja-JP" sz="80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8</a:t>
            </a:r>
            <a:r>
              <a:rPr lang="ja-JP" altLang="en-US" sz="80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割で最多。　など</a:t>
            </a:r>
          </a:p>
        </p:txBody>
      </p:sp>
      <p:sp>
        <p:nvSpPr>
          <p:cNvPr id="109" name="二等辺三角形 108">
            <a:extLst>
              <a:ext uri="{FF2B5EF4-FFF2-40B4-BE49-F238E27FC236}">
                <a16:creationId xmlns:a16="http://schemas.microsoft.com/office/drawing/2014/main" id="{2E283C97-3DFA-46A2-B2C6-A7FABD8D61DA}"/>
              </a:ext>
            </a:extLst>
          </p:cNvPr>
          <p:cNvSpPr>
            <a:spLocks noChangeArrowheads="1"/>
          </p:cNvSpPr>
          <p:nvPr/>
        </p:nvSpPr>
        <p:spPr bwMode="auto">
          <a:xfrm rot="10800000">
            <a:off x="5031719" y="3872862"/>
            <a:ext cx="1169795" cy="72000"/>
          </a:xfrm>
          <a:prstGeom prst="triangle">
            <a:avLst>
              <a:gd name="adj" fmla="val 50000"/>
            </a:avLst>
          </a:prstGeom>
          <a:solidFill>
            <a:schemeClr val="tx2">
              <a:lumMod val="60000"/>
              <a:lumOff val="40000"/>
            </a:schemeClr>
          </a:solidFill>
          <a:ln w="12700">
            <a:noFill/>
            <a:miter lim="800000"/>
            <a:headEnd/>
            <a:tailEnd/>
          </a:ln>
          <a:effectLst/>
        </p:spPr>
        <p:txBody>
          <a:bodyPr rot="0" vert="horz" wrap="square" lIns="86767" tIns="43383" rIns="86767" bIns="43383" anchor="ctr" anchorCtr="0" upright="1">
            <a:noAutofit/>
          </a:bodyPr>
          <a:lstStyle/>
          <a:p>
            <a:pPr>
              <a:defRPr/>
            </a:pPr>
            <a:endParaRPr lang="ja-JP" altLang="en-US" sz="1400"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111" name="二等辺三角形 110">
            <a:extLst>
              <a:ext uri="{FF2B5EF4-FFF2-40B4-BE49-F238E27FC236}">
                <a16:creationId xmlns:a16="http://schemas.microsoft.com/office/drawing/2014/main" id="{418DC8B4-8697-423D-B0E1-2E5F03596A68}"/>
              </a:ext>
            </a:extLst>
          </p:cNvPr>
          <p:cNvSpPr>
            <a:spLocks noChangeArrowheads="1"/>
          </p:cNvSpPr>
          <p:nvPr/>
        </p:nvSpPr>
        <p:spPr bwMode="auto">
          <a:xfrm rot="10800000">
            <a:off x="8337165" y="3871714"/>
            <a:ext cx="1169795" cy="72000"/>
          </a:xfrm>
          <a:prstGeom prst="triangle">
            <a:avLst>
              <a:gd name="adj" fmla="val 50000"/>
            </a:avLst>
          </a:prstGeom>
          <a:solidFill>
            <a:schemeClr val="tx2">
              <a:lumMod val="60000"/>
              <a:lumOff val="40000"/>
            </a:schemeClr>
          </a:solidFill>
          <a:ln w="12700">
            <a:noFill/>
            <a:miter lim="800000"/>
            <a:headEnd/>
            <a:tailEnd/>
          </a:ln>
          <a:effectLst/>
        </p:spPr>
        <p:txBody>
          <a:bodyPr rot="0" vert="horz" wrap="square" lIns="86767" tIns="43383" rIns="86767" bIns="43383" anchor="ctr" anchorCtr="0" upright="1">
            <a:noAutofit/>
          </a:bodyPr>
          <a:lstStyle/>
          <a:p>
            <a:pPr>
              <a:defRPr/>
            </a:pPr>
            <a:endParaRPr lang="ja-JP" altLang="en-US" sz="1400"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141" name="角丸四角形 177">
            <a:extLst>
              <a:ext uri="{FF2B5EF4-FFF2-40B4-BE49-F238E27FC236}">
                <a16:creationId xmlns:a16="http://schemas.microsoft.com/office/drawing/2014/main" id="{78087D7F-7982-4F47-9EEA-E7D6AC7ECDFE}"/>
              </a:ext>
            </a:extLst>
          </p:cNvPr>
          <p:cNvSpPr/>
          <p:nvPr/>
        </p:nvSpPr>
        <p:spPr>
          <a:xfrm>
            <a:off x="78610" y="4015646"/>
            <a:ext cx="3060000" cy="2808000"/>
          </a:xfrm>
          <a:prstGeom prst="roundRect">
            <a:avLst>
              <a:gd name="adj" fmla="val 3014"/>
            </a:avLst>
          </a:prstGeom>
          <a:ln w="19050">
            <a:solidFill>
              <a:schemeClr val="accent6">
                <a:lumMod val="50000"/>
              </a:schemeClr>
            </a:solidFill>
          </a:ln>
        </p:spPr>
        <p:style>
          <a:lnRef idx="2">
            <a:schemeClr val="accent1"/>
          </a:lnRef>
          <a:fillRef idx="1">
            <a:schemeClr val="lt1"/>
          </a:fillRef>
          <a:effectRef idx="0">
            <a:schemeClr val="accent1"/>
          </a:effectRef>
          <a:fontRef idx="minor">
            <a:schemeClr val="dk1"/>
          </a:fontRef>
        </p:style>
        <p:txBody>
          <a:bodyPr lIns="95665" tIns="47832" rIns="95665" bIns="47832" rtlCol="0" anchor="ctr"/>
          <a:lstStyle/>
          <a:p>
            <a:pPr algn="ctr">
              <a:defRPr/>
            </a:pPr>
            <a:endParaRPr lang="ja-JP" altLang="en-US" dirty="0">
              <a:solidFill>
                <a:prstClr val="black"/>
              </a:solidFill>
              <a:latin typeface="UD デジタル 教科書体 NK-R" panose="02020400000000000000" pitchFamily="18" charset="-128"/>
              <a:ea typeface="UD デジタル 教科書体 NK-R" panose="02020400000000000000" pitchFamily="18" charset="-128"/>
            </a:endParaRPr>
          </a:p>
        </p:txBody>
      </p:sp>
      <p:grpSp>
        <p:nvGrpSpPr>
          <p:cNvPr id="233" name="グループ化 232">
            <a:extLst>
              <a:ext uri="{FF2B5EF4-FFF2-40B4-BE49-F238E27FC236}">
                <a16:creationId xmlns:a16="http://schemas.microsoft.com/office/drawing/2014/main" id="{35BF529F-3A50-4933-BA2E-BFAF7C62ECD3}"/>
              </a:ext>
            </a:extLst>
          </p:cNvPr>
          <p:cNvGrpSpPr/>
          <p:nvPr/>
        </p:nvGrpSpPr>
        <p:grpSpPr>
          <a:xfrm>
            <a:off x="141959" y="5822318"/>
            <a:ext cx="2360260" cy="900000"/>
            <a:chOff x="1220982" y="6026575"/>
            <a:chExt cx="1631076" cy="901860"/>
          </a:xfrm>
        </p:grpSpPr>
        <p:sp>
          <p:nvSpPr>
            <p:cNvPr id="143" name="正方形/長方形 142">
              <a:extLst>
                <a:ext uri="{FF2B5EF4-FFF2-40B4-BE49-F238E27FC236}">
                  <a16:creationId xmlns:a16="http://schemas.microsoft.com/office/drawing/2014/main" id="{06D33840-7C08-4965-9998-17A49725E292}"/>
                </a:ext>
              </a:extLst>
            </p:cNvPr>
            <p:cNvSpPr/>
            <p:nvPr/>
          </p:nvSpPr>
          <p:spPr>
            <a:xfrm>
              <a:off x="1220982" y="6026575"/>
              <a:ext cx="1613150" cy="901860"/>
            </a:xfrm>
            <a:prstGeom prst="rect">
              <a:avLst/>
            </a:prstGeom>
            <a:solidFill>
              <a:schemeClr val="bg1">
                <a:lumMod val="8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sz="1050" dirty="0">
                <a:solidFill>
                  <a:prstClr val="white"/>
                </a:solidFill>
                <a:latin typeface="UD デジタル 教科書体 NK-R" panose="02020400000000000000" pitchFamily="18" charset="-128"/>
                <a:ea typeface="UD デジタル 教科書体 NK-R" panose="02020400000000000000" pitchFamily="18" charset="-128"/>
              </a:endParaRPr>
            </a:p>
          </p:txBody>
        </p:sp>
        <p:sp>
          <p:nvSpPr>
            <p:cNvPr id="144" name="テキスト ボックス 143">
              <a:extLst>
                <a:ext uri="{FF2B5EF4-FFF2-40B4-BE49-F238E27FC236}">
                  <a16:creationId xmlns:a16="http://schemas.microsoft.com/office/drawing/2014/main" id="{87C00416-E1B0-4582-9098-B746B0DD5D2A}"/>
                </a:ext>
              </a:extLst>
            </p:cNvPr>
            <p:cNvSpPr txBox="1"/>
            <p:nvPr/>
          </p:nvSpPr>
          <p:spPr>
            <a:xfrm>
              <a:off x="1283926" y="6056382"/>
              <a:ext cx="1568132" cy="323832"/>
            </a:xfrm>
            <a:prstGeom prst="rect">
              <a:avLst/>
            </a:prstGeom>
            <a:noFill/>
            <a:ln>
              <a:noFill/>
              <a:prstDash val="sysDot"/>
            </a:ln>
          </p:spPr>
          <p:style>
            <a:lnRef idx="1">
              <a:schemeClr val="dk1"/>
            </a:lnRef>
            <a:fillRef idx="2">
              <a:schemeClr val="dk1"/>
            </a:fillRef>
            <a:effectRef idx="1">
              <a:schemeClr val="dk1"/>
            </a:effectRef>
            <a:fontRef idx="minor">
              <a:schemeClr val="dk1"/>
            </a:fontRef>
          </p:style>
          <p:txBody>
            <a:bodyPr wrap="square" rtlCol="0">
              <a:spAutoFit/>
            </a:bodyPr>
            <a:lstStyle/>
            <a:p>
              <a:pPr>
                <a:lnSpc>
                  <a:spcPts val="900"/>
                </a:lnSpc>
                <a:defRPr/>
              </a:pPr>
              <a:r>
                <a:rPr lang="ja-JP" altLang="en-US" sz="800" b="1" dirty="0">
                  <a:solidFill>
                    <a:prstClr val="black"/>
                  </a:solidFill>
                  <a:latin typeface="UD デジタル 教科書体 NK-B" panose="02020700000000000000" pitchFamily="18" charset="-128"/>
                  <a:ea typeface="UD デジタル 教科書体 NK-B" panose="02020700000000000000" pitchFamily="18" charset="-128"/>
                </a:rPr>
                <a:t>　　　　　　外国人材と中小企業をつなぐ</a:t>
              </a:r>
              <a:endParaRPr lang="en-US" altLang="ja-JP" sz="800" b="1" dirty="0">
                <a:solidFill>
                  <a:prstClr val="black"/>
                </a:solidFill>
                <a:latin typeface="UD デジタル 教科書体 NK-B" panose="02020700000000000000" pitchFamily="18" charset="-128"/>
                <a:ea typeface="UD デジタル 教科書体 NK-B" panose="02020700000000000000" pitchFamily="18" charset="-128"/>
              </a:endParaRPr>
            </a:p>
            <a:p>
              <a:pPr>
                <a:lnSpc>
                  <a:spcPts val="900"/>
                </a:lnSpc>
                <a:defRPr/>
              </a:pPr>
              <a:r>
                <a:rPr lang="ja-JP" altLang="en-US" sz="800" b="1" dirty="0">
                  <a:solidFill>
                    <a:prstClr val="black"/>
                  </a:solidFill>
                  <a:latin typeface="UD デジタル 教科書体 NK-B" panose="02020700000000000000" pitchFamily="18" charset="-128"/>
                  <a:ea typeface="UD デジタル 教科書体 NK-B" panose="02020700000000000000" pitchFamily="18" charset="-128"/>
                </a:rPr>
                <a:t>「外国人材マッチングプラットフォーム」の構築</a:t>
              </a:r>
              <a:endParaRPr lang="en-US" altLang="ja-JP" sz="600" b="1"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145" name="テキスト ボックス 144">
              <a:extLst>
                <a:ext uri="{FF2B5EF4-FFF2-40B4-BE49-F238E27FC236}">
                  <a16:creationId xmlns:a16="http://schemas.microsoft.com/office/drawing/2014/main" id="{7A2CDC73-8A9B-4416-8352-6FCD8CD0DB08}"/>
                </a:ext>
              </a:extLst>
            </p:cNvPr>
            <p:cNvSpPr txBox="1"/>
            <p:nvPr/>
          </p:nvSpPr>
          <p:spPr>
            <a:xfrm>
              <a:off x="1278780" y="6357347"/>
              <a:ext cx="1492685" cy="509839"/>
            </a:xfrm>
            <a:prstGeom prst="rect">
              <a:avLst/>
            </a:prstGeom>
            <a:solidFill>
              <a:schemeClr val="bg1"/>
            </a:solidFill>
            <a:ln>
              <a:solidFill>
                <a:schemeClr val="tx1"/>
              </a:solidFill>
              <a:prstDash val="sysDot"/>
            </a:ln>
          </p:spPr>
          <p:style>
            <a:lnRef idx="1">
              <a:schemeClr val="dk1"/>
            </a:lnRef>
            <a:fillRef idx="2">
              <a:schemeClr val="dk1"/>
            </a:fillRef>
            <a:effectRef idx="1">
              <a:schemeClr val="dk1"/>
            </a:effectRef>
            <a:fontRef idx="minor">
              <a:schemeClr val="dk1"/>
            </a:fontRef>
          </p:style>
          <p:txBody>
            <a:bodyPr wrap="square" lIns="72000" tIns="36000" rIns="72000" bIns="36000" rtlCol="0">
              <a:noAutofit/>
            </a:bodyPr>
            <a:lstStyle/>
            <a:p>
              <a:pPr>
                <a:lnSpc>
                  <a:spcPts val="900"/>
                </a:lnSpc>
                <a:defRPr/>
              </a:pPr>
              <a:r>
                <a:rPr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▸効果的な人材マッチング手法等について、府</a:t>
              </a:r>
              <a:endParaRPr lang="en-US" altLang="ja-JP" sz="800" b="1" dirty="0">
                <a:solidFill>
                  <a:prstClr val="black"/>
                </a:solidFill>
                <a:latin typeface="UD デジタル 教科書体 NK-R" panose="02020400000000000000" pitchFamily="18" charset="-128"/>
                <a:ea typeface="UD デジタル 教科書体 NK-R" panose="02020400000000000000" pitchFamily="18" charset="-128"/>
              </a:endParaRPr>
            </a:p>
            <a:p>
              <a:pPr>
                <a:lnSpc>
                  <a:spcPts val="900"/>
                </a:lnSpc>
                <a:defRPr/>
              </a:pPr>
              <a:r>
                <a:rPr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 市の連携により調査を実施し（</a:t>
              </a:r>
              <a:r>
                <a:rPr lang="en-US" altLang="ja-JP" sz="800" b="1" dirty="0">
                  <a:solidFill>
                    <a:prstClr val="black"/>
                  </a:solidFill>
                  <a:latin typeface="UD デジタル 教科書体 NK-R" panose="02020400000000000000" pitchFamily="18" charset="-128"/>
                  <a:ea typeface="UD デジタル 教科書体 NK-R" panose="02020400000000000000" pitchFamily="18" charset="-128"/>
                </a:rPr>
                <a:t>2020</a:t>
              </a:r>
              <a:r>
                <a:rPr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年度）、 </a:t>
              </a:r>
              <a:endParaRPr lang="en-US" altLang="ja-JP" sz="800" b="1" dirty="0">
                <a:solidFill>
                  <a:prstClr val="black"/>
                </a:solidFill>
                <a:latin typeface="UD デジタル 教科書体 NK-R" panose="02020400000000000000" pitchFamily="18" charset="-128"/>
                <a:ea typeface="UD デジタル 教科書体 NK-R" panose="02020400000000000000" pitchFamily="18" charset="-128"/>
              </a:endParaRPr>
            </a:p>
            <a:p>
              <a:pPr>
                <a:lnSpc>
                  <a:spcPts val="900"/>
                </a:lnSpc>
                <a:defRPr/>
              </a:pPr>
              <a:r>
                <a:rPr lang="en-US" altLang="ja-JP" sz="800" b="1" dirty="0">
                  <a:solidFill>
                    <a:prstClr val="black"/>
                  </a:solidFill>
                  <a:latin typeface="UD デジタル 教科書体 NK-R" panose="02020400000000000000" pitchFamily="18" charset="-128"/>
                  <a:ea typeface="UD デジタル 教科書体 NK-R" panose="02020400000000000000" pitchFamily="18" charset="-128"/>
                </a:rPr>
                <a:t> </a:t>
              </a:r>
              <a:r>
                <a:rPr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「外国人材マッチングプラットフォーム」を運用</a:t>
              </a:r>
              <a:endParaRPr lang="en-US" altLang="ja-JP" sz="800" b="1" dirty="0">
                <a:solidFill>
                  <a:prstClr val="black"/>
                </a:solidFill>
                <a:latin typeface="UD デジタル 教科書体 NK-R" panose="02020400000000000000" pitchFamily="18" charset="-128"/>
                <a:ea typeface="UD デジタル 教科書体 NK-R" panose="02020400000000000000" pitchFamily="18" charset="-128"/>
              </a:endParaRPr>
            </a:p>
            <a:p>
              <a:pPr>
                <a:lnSpc>
                  <a:spcPts val="900"/>
                </a:lnSpc>
                <a:defRPr/>
              </a:pPr>
              <a:r>
                <a:rPr lang="en-US" altLang="ja-JP" sz="800" b="1" dirty="0">
                  <a:solidFill>
                    <a:prstClr val="black"/>
                  </a:solidFill>
                  <a:latin typeface="UD デジタル 教科書体 NK-R" panose="02020400000000000000" pitchFamily="18" charset="-128"/>
                  <a:ea typeface="UD デジタル 教科書体 NK-R" panose="02020400000000000000" pitchFamily="18" charset="-128"/>
                </a:rPr>
                <a:t> </a:t>
              </a:r>
              <a:r>
                <a:rPr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開始をめざす（</a:t>
              </a:r>
              <a:r>
                <a:rPr lang="en-US" altLang="ja-JP" sz="800" b="1" dirty="0">
                  <a:solidFill>
                    <a:prstClr val="black"/>
                  </a:solidFill>
                  <a:latin typeface="UD デジタル 教科書体 NK-R" panose="02020400000000000000" pitchFamily="18" charset="-128"/>
                  <a:ea typeface="UD デジタル 教科書体 NK-R" panose="02020400000000000000" pitchFamily="18" charset="-128"/>
                </a:rPr>
                <a:t>2021</a:t>
              </a:r>
              <a:r>
                <a:rPr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年度～）</a:t>
              </a:r>
              <a:endParaRPr lang="en-US" altLang="ja-JP" sz="800" b="1" dirty="0">
                <a:solidFill>
                  <a:prstClr val="black"/>
                </a:solidFill>
                <a:latin typeface="UD デジタル 教科書体 NK-R" panose="02020400000000000000" pitchFamily="18" charset="-128"/>
                <a:ea typeface="UD デジタル 教科書体 NK-R" panose="02020400000000000000" pitchFamily="18" charset="-128"/>
              </a:endParaRPr>
            </a:p>
          </p:txBody>
        </p:sp>
      </p:grpSp>
      <p:pic>
        <p:nvPicPr>
          <p:cNvPr id="155" name="図 154">
            <a:extLst>
              <a:ext uri="{FF2B5EF4-FFF2-40B4-BE49-F238E27FC236}">
                <a16:creationId xmlns:a16="http://schemas.microsoft.com/office/drawing/2014/main" id="{C1A9C784-9DD1-48D9-92E4-25F8ECF54E2C}"/>
              </a:ext>
            </a:extLst>
          </p:cNvPr>
          <p:cNvPicPr>
            <a:picLocks noChangeAspect="1"/>
          </p:cNvPicPr>
          <p:nvPr/>
        </p:nvPicPr>
        <p:blipFill>
          <a:blip r:embed="rId11"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2544065" y="4209352"/>
            <a:ext cx="571140" cy="504000"/>
          </a:xfrm>
          <a:prstGeom prst="rect">
            <a:avLst/>
          </a:prstGeom>
        </p:spPr>
      </p:pic>
      <p:pic>
        <p:nvPicPr>
          <p:cNvPr id="150" name="図 149">
            <a:extLst>
              <a:ext uri="{FF2B5EF4-FFF2-40B4-BE49-F238E27FC236}">
                <a16:creationId xmlns:a16="http://schemas.microsoft.com/office/drawing/2014/main" id="{0DDEEE36-7700-4401-B424-2502DC8E6AA0}"/>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483636" y="4767002"/>
            <a:ext cx="461855" cy="468000"/>
          </a:xfrm>
          <a:prstGeom prst="rect">
            <a:avLst/>
          </a:prstGeom>
        </p:spPr>
      </p:pic>
      <p:sp>
        <p:nvSpPr>
          <p:cNvPr id="152" name="正方形/長方形 151">
            <a:extLst>
              <a:ext uri="{FF2B5EF4-FFF2-40B4-BE49-F238E27FC236}">
                <a16:creationId xmlns:a16="http://schemas.microsoft.com/office/drawing/2014/main" id="{CCB38F6C-13DA-44C5-A1E6-DD2B54489A83}"/>
              </a:ext>
            </a:extLst>
          </p:cNvPr>
          <p:cNvSpPr/>
          <p:nvPr/>
        </p:nvSpPr>
        <p:spPr>
          <a:xfrm>
            <a:off x="2628776" y="5176242"/>
            <a:ext cx="362621" cy="143703"/>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a:pPr>
            <a:r>
              <a:rPr lang="ja-JP" altLang="en-US" sz="600" b="1" dirty="0">
                <a:solidFill>
                  <a:prstClr val="white"/>
                </a:solidFill>
                <a:latin typeface="UD デジタル 教科書体 NK-B" panose="02020700000000000000" pitchFamily="18" charset="-128"/>
                <a:ea typeface="UD デジタル 教科書体 NK-B" panose="02020700000000000000" pitchFamily="18" charset="-128"/>
              </a:rPr>
              <a:t>中小企業</a:t>
            </a:r>
          </a:p>
        </p:txBody>
      </p:sp>
      <p:sp>
        <p:nvSpPr>
          <p:cNvPr id="156" name="テキスト ボックス 155">
            <a:extLst>
              <a:ext uri="{FF2B5EF4-FFF2-40B4-BE49-F238E27FC236}">
                <a16:creationId xmlns:a16="http://schemas.microsoft.com/office/drawing/2014/main" id="{9A81E72D-1B22-42D0-8C11-7A490D470B65}"/>
              </a:ext>
            </a:extLst>
          </p:cNvPr>
          <p:cNvSpPr txBox="1"/>
          <p:nvPr/>
        </p:nvSpPr>
        <p:spPr>
          <a:xfrm>
            <a:off x="2526573" y="4302440"/>
            <a:ext cx="631762" cy="301161"/>
          </a:xfrm>
          <a:prstGeom prst="rect">
            <a:avLst/>
          </a:prstGeom>
          <a:noFill/>
        </p:spPr>
        <p:txBody>
          <a:bodyPr wrap="square" lIns="95665" tIns="47832" rIns="95665" bIns="47832" rtlCol="0">
            <a:spAutoFit/>
          </a:bodyPr>
          <a:lstStyle/>
          <a:p>
            <a:pPr>
              <a:lnSpc>
                <a:spcPts val="800"/>
              </a:lnSpc>
              <a:defRPr/>
            </a:pPr>
            <a:r>
              <a:rPr lang="ja-JP" altLang="en-US" sz="700" dirty="0">
                <a:solidFill>
                  <a:prstClr val="black"/>
                </a:solidFill>
                <a:latin typeface="UD デジタル 教科書体 NK-B" panose="02020700000000000000" pitchFamily="18" charset="-128"/>
                <a:ea typeface="UD デジタル 教科書体 NK-B" panose="02020700000000000000" pitchFamily="18" charset="-128"/>
              </a:rPr>
              <a:t>外国人材を</a:t>
            </a:r>
            <a:endParaRPr lang="en-US" altLang="ja-JP" sz="700" dirty="0">
              <a:solidFill>
                <a:prstClr val="black"/>
              </a:solidFill>
              <a:latin typeface="UD デジタル 教科書体 NK-B" panose="02020700000000000000" pitchFamily="18" charset="-128"/>
              <a:ea typeface="UD デジタル 教科書体 NK-B" panose="02020700000000000000" pitchFamily="18" charset="-128"/>
            </a:endParaRPr>
          </a:p>
          <a:p>
            <a:pPr>
              <a:lnSpc>
                <a:spcPts val="800"/>
              </a:lnSpc>
              <a:defRPr/>
            </a:pPr>
            <a:r>
              <a:rPr lang="ja-JP" altLang="en-US" sz="700" dirty="0">
                <a:solidFill>
                  <a:prstClr val="black"/>
                </a:solidFill>
                <a:latin typeface="UD デジタル 教科書体 NK-B" panose="02020700000000000000" pitchFamily="18" charset="-128"/>
                <a:ea typeface="UD デジタル 教科書体 NK-B" panose="02020700000000000000" pitchFamily="18" charset="-128"/>
              </a:rPr>
              <a:t>雇いたい！</a:t>
            </a:r>
            <a:endParaRPr lang="en-US" altLang="ja-JP" sz="700" dirty="0">
              <a:solidFill>
                <a:prstClr val="black"/>
              </a:solidFill>
              <a:latin typeface="UD デジタル 教科書体 NK-B" panose="02020700000000000000" pitchFamily="18" charset="-128"/>
              <a:ea typeface="UD デジタル 教科書体 NK-B" panose="02020700000000000000" pitchFamily="18" charset="-128"/>
            </a:endParaRPr>
          </a:p>
        </p:txBody>
      </p:sp>
      <p:sp>
        <p:nvSpPr>
          <p:cNvPr id="159" name="正方形/長方形 158">
            <a:extLst>
              <a:ext uri="{FF2B5EF4-FFF2-40B4-BE49-F238E27FC236}">
                <a16:creationId xmlns:a16="http://schemas.microsoft.com/office/drawing/2014/main" id="{7E2D3521-EDCD-41BF-B012-B3A989157151}"/>
              </a:ext>
            </a:extLst>
          </p:cNvPr>
          <p:cNvSpPr/>
          <p:nvPr/>
        </p:nvSpPr>
        <p:spPr>
          <a:xfrm>
            <a:off x="141959" y="4110998"/>
            <a:ext cx="2331499" cy="792000"/>
          </a:xfrm>
          <a:prstGeom prst="rect">
            <a:avLst/>
          </a:prstGeom>
          <a:solidFill>
            <a:schemeClr val="bg1">
              <a:lumMod val="8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sz="1050" dirty="0">
              <a:solidFill>
                <a:prstClr val="white"/>
              </a:solidFill>
              <a:latin typeface="UD デジタル 教科書体 NK-R" panose="02020400000000000000" pitchFamily="18" charset="-128"/>
              <a:ea typeface="UD デジタル 教科書体 NK-R" panose="02020400000000000000" pitchFamily="18" charset="-128"/>
            </a:endParaRPr>
          </a:p>
        </p:txBody>
      </p:sp>
      <p:sp>
        <p:nvSpPr>
          <p:cNvPr id="160" name="テキスト ボックス 159">
            <a:extLst>
              <a:ext uri="{FF2B5EF4-FFF2-40B4-BE49-F238E27FC236}">
                <a16:creationId xmlns:a16="http://schemas.microsoft.com/office/drawing/2014/main" id="{80CA05AD-D643-4088-AF9D-BAE98743B6F2}"/>
              </a:ext>
            </a:extLst>
          </p:cNvPr>
          <p:cNvSpPr txBox="1"/>
          <p:nvPr/>
        </p:nvSpPr>
        <p:spPr>
          <a:xfrm>
            <a:off x="295847" y="4166389"/>
            <a:ext cx="2032955" cy="208390"/>
          </a:xfrm>
          <a:prstGeom prst="rect">
            <a:avLst/>
          </a:prstGeom>
          <a:noFill/>
          <a:ln>
            <a:noFill/>
            <a:prstDash val="sysDot"/>
          </a:ln>
        </p:spPr>
        <p:style>
          <a:lnRef idx="1">
            <a:schemeClr val="dk1"/>
          </a:lnRef>
          <a:fillRef idx="2">
            <a:schemeClr val="dk1"/>
          </a:fillRef>
          <a:effectRef idx="1">
            <a:schemeClr val="dk1"/>
          </a:effectRef>
          <a:fontRef idx="minor">
            <a:schemeClr val="dk1"/>
          </a:fontRef>
        </p:style>
        <p:txBody>
          <a:bodyPr wrap="square" rtlCol="0">
            <a:spAutoFit/>
          </a:bodyPr>
          <a:lstStyle/>
          <a:p>
            <a:pPr algn="ctr">
              <a:lnSpc>
                <a:spcPts val="900"/>
              </a:lnSpc>
              <a:defRPr/>
            </a:pPr>
            <a:r>
              <a:rPr lang="ja-JP" altLang="en-US" sz="800" b="1" dirty="0">
                <a:solidFill>
                  <a:schemeClr val="tx1"/>
                </a:solidFill>
                <a:latin typeface="UD デジタル 教科書体 NK-B" panose="02020700000000000000" pitchFamily="18" charset="-128"/>
                <a:ea typeface="UD デジタル 教科書体 NK-B" panose="02020700000000000000" pitchFamily="18" charset="-128"/>
              </a:rPr>
              <a:t>中小企業への経営相談</a:t>
            </a:r>
            <a:r>
              <a:rPr lang="ja-JP" altLang="en-US" sz="600" b="1" dirty="0">
                <a:solidFill>
                  <a:schemeClr val="tx1"/>
                </a:solidFill>
                <a:latin typeface="UD デジタル 教科書体 NK-R" panose="02020400000000000000" pitchFamily="18" charset="-128"/>
                <a:ea typeface="UD デジタル 教科書体 NK-R" panose="02020400000000000000" pitchFamily="18" charset="-128"/>
              </a:rPr>
              <a:t> </a:t>
            </a:r>
            <a:endParaRPr lang="en-US" altLang="ja-JP" sz="6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61" name="テキスト ボックス 160">
            <a:extLst>
              <a:ext uri="{FF2B5EF4-FFF2-40B4-BE49-F238E27FC236}">
                <a16:creationId xmlns:a16="http://schemas.microsoft.com/office/drawing/2014/main" id="{2B88A4C5-63AC-4AFE-BDE6-D3EA1E8A4F22}"/>
              </a:ext>
            </a:extLst>
          </p:cNvPr>
          <p:cNvSpPr txBox="1"/>
          <p:nvPr/>
        </p:nvSpPr>
        <p:spPr>
          <a:xfrm>
            <a:off x="219923" y="4386436"/>
            <a:ext cx="2160000" cy="438582"/>
          </a:xfrm>
          <a:prstGeom prst="rect">
            <a:avLst/>
          </a:prstGeom>
          <a:solidFill>
            <a:schemeClr val="bg1"/>
          </a:solidFill>
          <a:ln>
            <a:solidFill>
              <a:schemeClr val="tx1"/>
            </a:solidFill>
            <a:prstDash val="sysDot"/>
          </a:ln>
        </p:spPr>
        <p:style>
          <a:lnRef idx="1">
            <a:schemeClr val="dk1"/>
          </a:lnRef>
          <a:fillRef idx="2">
            <a:schemeClr val="dk1"/>
          </a:fillRef>
          <a:effectRef idx="1">
            <a:schemeClr val="dk1"/>
          </a:effectRef>
          <a:fontRef idx="minor">
            <a:schemeClr val="dk1"/>
          </a:fontRef>
        </p:style>
        <p:txBody>
          <a:bodyPr wrap="square" lIns="72000" rIns="72000" rtlCol="0">
            <a:spAutoFit/>
          </a:bodyPr>
          <a:lstStyle/>
          <a:p>
            <a:pPr>
              <a:lnSpc>
                <a:spcPts val="900"/>
              </a:lnSpc>
              <a:defRPr/>
            </a:pPr>
            <a:r>
              <a:rPr lang="ja-JP" altLang="en-US" sz="800" b="1" dirty="0" smtClean="0">
                <a:solidFill>
                  <a:schemeClr val="tx1"/>
                </a:solidFill>
                <a:latin typeface="UD デジタル 教科書体 NK-R" panose="02020400000000000000" pitchFamily="18" charset="-128"/>
                <a:ea typeface="UD デジタル 教科書体 NK-R" panose="02020400000000000000" pitchFamily="18" charset="-128"/>
              </a:rPr>
              <a:t>▸中小企業</a:t>
            </a:r>
            <a:r>
              <a:rPr lang="ja-JP" altLang="en-US" sz="800" b="1" dirty="0">
                <a:solidFill>
                  <a:schemeClr val="tx1"/>
                </a:solidFill>
                <a:latin typeface="UD デジタル 教科書体 NK-R" panose="02020400000000000000" pitchFamily="18" charset="-128"/>
                <a:ea typeface="UD デジタル 教科書体 NK-R" panose="02020400000000000000" pitchFamily="18" charset="-128"/>
              </a:rPr>
              <a:t>に対する総合的な相談対応（</a:t>
            </a:r>
            <a:r>
              <a:rPr lang="ja-JP" altLang="en-US" sz="800" b="1" dirty="0" smtClean="0">
                <a:solidFill>
                  <a:schemeClr val="tx1"/>
                </a:solidFill>
                <a:latin typeface="UD デジタル 教科書体 NK-R" panose="02020400000000000000" pitchFamily="18" charset="-128"/>
                <a:ea typeface="UD デジタル 教科書体 NK-R" panose="02020400000000000000" pitchFamily="18" charset="-128"/>
              </a:rPr>
              <a:t>外国人</a:t>
            </a:r>
            <a:endParaRPr lang="en-US" altLang="ja-JP" sz="800" b="1"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900"/>
              </a:lnSpc>
              <a:defRPr/>
            </a:pPr>
            <a:r>
              <a:rPr lang="ja-JP" altLang="en-US" sz="800" b="1" dirty="0" smtClean="0">
                <a:solidFill>
                  <a:schemeClr val="tx1"/>
                </a:solidFill>
                <a:latin typeface="UD デジタル 教科書体 NK-R" panose="02020400000000000000" pitchFamily="18" charset="-128"/>
                <a:ea typeface="UD デジタル 教科書体 NK-R" panose="02020400000000000000" pitchFamily="18" charset="-128"/>
              </a:rPr>
              <a:t> 材を含む</a:t>
            </a:r>
            <a:r>
              <a:rPr lang="ja-JP" altLang="en-US" sz="800" b="1" dirty="0">
                <a:solidFill>
                  <a:schemeClr val="tx1"/>
                </a:solidFill>
                <a:latin typeface="UD デジタル 教科書体 NK-R" panose="02020400000000000000" pitchFamily="18" charset="-128"/>
                <a:ea typeface="UD デジタル 教科書体 NK-R" panose="02020400000000000000" pitchFamily="18" charset="-128"/>
              </a:rPr>
              <a:t>）を</a:t>
            </a:r>
            <a:r>
              <a:rPr lang="ja-JP" altLang="en-US" sz="800" b="1" dirty="0" smtClean="0">
                <a:solidFill>
                  <a:schemeClr val="tx1"/>
                </a:solidFill>
                <a:latin typeface="UD デジタル 教科書体 NK-R" panose="02020400000000000000" pitchFamily="18" charset="-128"/>
                <a:ea typeface="UD デジタル 教科書体 NK-R" panose="02020400000000000000" pitchFamily="18" charset="-128"/>
              </a:rPr>
              <a:t>実施（大阪産業局「よろず支援拠</a:t>
            </a:r>
            <a:endParaRPr lang="en-US" altLang="ja-JP" sz="800" b="1"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900"/>
              </a:lnSpc>
              <a:defRPr/>
            </a:pPr>
            <a:r>
              <a:rPr lang="en-US" altLang="ja-JP" sz="800" b="1"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800" b="1" dirty="0" smtClean="0">
                <a:solidFill>
                  <a:schemeClr val="tx1"/>
                </a:solidFill>
                <a:latin typeface="UD デジタル 教科書体 NK-R" panose="02020400000000000000" pitchFamily="18" charset="-128"/>
                <a:ea typeface="UD デジタル 教科書体 NK-R" panose="02020400000000000000" pitchFamily="18" charset="-128"/>
              </a:rPr>
              <a:t>点」）</a:t>
            </a:r>
            <a:endParaRPr lang="en-US" altLang="ja-JP" sz="800" b="1" dirty="0" smtClean="0">
              <a:solidFill>
                <a:schemeClr val="tx1"/>
              </a:solidFill>
              <a:latin typeface="UD デジタル 教科書体 NK-R" panose="02020400000000000000" pitchFamily="18" charset="-128"/>
              <a:ea typeface="UD デジタル 教科書体 NK-R" panose="02020400000000000000" pitchFamily="18" charset="-128"/>
            </a:endParaRPr>
          </a:p>
        </p:txBody>
      </p:sp>
      <p:grpSp>
        <p:nvGrpSpPr>
          <p:cNvPr id="232" name="グループ化 231">
            <a:extLst>
              <a:ext uri="{FF2B5EF4-FFF2-40B4-BE49-F238E27FC236}">
                <a16:creationId xmlns:a16="http://schemas.microsoft.com/office/drawing/2014/main" id="{C03EB52D-7909-4754-8922-BCD80F26BD39}"/>
              </a:ext>
            </a:extLst>
          </p:cNvPr>
          <p:cNvGrpSpPr/>
          <p:nvPr/>
        </p:nvGrpSpPr>
        <p:grpSpPr>
          <a:xfrm>
            <a:off x="2475235" y="5462080"/>
            <a:ext cx="674947" cy="1038364"/>
            <a:chOff x="250470" y="6546145"/>
            <a:chExt cx="688557" cy="1012184"/>
          </a:xfrm>
        </p:grpSpPr>
        <p:pic>
          <p:nvPicPr>
            <p:cNvPr id="147" name="図 146">
              <a:extLst>
                <a:ext uri="{FF2B5EF4-FFF2-40B4-BE49-F238E27FC236}">
                  <a16:creationId xmlns:a16="http://schemas.microsoft.com/office/drawing/2014/main" id="{052CB5ED-9A0E-48A5-9304-D94C742B707C}"/>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250470" y="7031944"/>
              <a:ext cx="657782" cy="526385"/>
            </a:xfrm>
            <a:prstGeom prst="rect">
              <a:avLst/>
            </a:prstGeom>
          </p:spPr>
        </p:pic>
        <p:pic>
          <p:nvPicPr>
            <p:cNvPr id="148" name="図 147">
              <a:extLst>
                <a:ext uri="{FF2B5EF4-FFF2-40B4-BE49-F238E27FC236}">
                  <a16:creationId xmlns:a16="http://schemas.microsoft.com/office/drawing/2014/main" id="{E30F600F-9AC4-4FB8-A8C1-EFDF070FDCD0}"/>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12670" y="6546145"/>
              <a:ext cx="574284" cy="494749"/>
            </a:xfrm>
            <a:prstGeom prst="rect">
              <a:avLst/>
            </a:prstGeom>
          </p:spPr>
        </p:pic>
        <p:sp>
          <p:nvSpPr>
            <p:cNvPr id="149" name="テキスト ボックス 148">
              <a:extLst>
                <a:ext uri="{FF2B5EF4-FFF2-40B4-BE49-F238E27FC236}">
                  <a16:creationId xmlns:a16="http://schemas.microsoft.com/office/drawing/2014/main" id="{A0D9715A-497D-44A0-9252-2C7A4D2997AD}"/>
                </a:ext>
              </a:extLst>
            </p:cNvPr>
            <p:cNvSpPr txBox="1"/>
            <p:nvPr/>
          </p:nvSpPr>
          <p:spPr>
            <a:xfrm>
              <a:off x="311832" y="6631344"/>
              <a:ext cx="627195" cy="305630"/>
            </a:xfrm>
            <a:prstGeom prst="rect">
              <a:avLst/>
            </a:prstGeom>
            <a:noFill/>
          </p:spPr>
          <p:txBody>
            <a:bodyPr wrap="square" lIns="95665" tIns="47832" rIns="95665" bIns="47832" rtlCol="0">
              <a:spAutoFit/>
            </a:bodyPr>
            <a:lstStyle/>
            <a:p>
              <a:pPr>
                <a:lnSpc>
                  <a:spcPts val="800"/>
                </a:lnSpc>
                <a:defRPr/>
              </a:pPr>
              <a:r>
                <a:rPr lang="en-US" altLang="ja-JP" sz="700" spc="-50" dirty="0">
                  <a:solidFill>
                    <a:prstClr val="black"/>
                  </a:solidFill>
                  <a:latin typeface="UD デジタル 教科書体 NK-B" panose="02020700000000000000" pitchFamily="18" charset="-128"/>
                  <a:ea typeface="UD デジタル 教科書体 NK-B" panose="02020700000000000000" pitchFamily="18" charset="-128"/>
                </a:rPr>
                <a:t>OSAKA</a:t>
              </a:r>
              <a:r>
                <a:rPr lang="ja-JP" altLang="en-US" sz="700" spc="-50" dirty="0">
                  <a:solidFill>
                    <a:prstClr val="black"/>
                  </a:solidFill>
                  <a:latin typeface="UD デジタル 教科書体 NK-B" panose="02020700000000000000" pitchFamily="18" charset="-128"/>
                  <a:ea typeface="UD デジタル 教科書体 NK-B" panose="02020700000000000000" pitchFamily="18" charset="-128"/>
                </a:rPr>
                <a:t>で</a:t>
              </a:r>
              <a:endParaRPr lang="en-US" altLang="ja-JP" sz="700" spc="-50" dirty="0">
                <a:solidFill>
                  <a:prstClr val="black"/>
                </a:solidFill>
                <a:latin typeface="UD デジタル 教科書体 NK-B" panose="02020700000000000000" pitchFamily="18" charset="-128"/>
                <a:ea typeface="UD デジタル 教科書体 NK-B" panose="02020700000000000000" pitchFamily="18" charset="-128"/>
              </a:endParaRPr>
            </a:p>
            <a:p>
              <a:pPr>
                <a:lnSpc>
                  <a:spcPts val="800"/>
                </a:lnSpc>
                <a:defRPr/>
              </a:pPr>
              <a:r>
                <a:rPr lang="ja-JP" altLang="en-US" sz="700" spc="-50" dirty="0">
                  <a:solidFill>
                    <a:prstClr val="black"/>
                  </a:solidFill>
                  <a:latin typeface="UD デジタル 教科書体 NK-B" panose="02020700000000000000" pitchFamily="18" charset="-128"/>
                  <a:ea typeface="UD デジタル 教科書体 NK-B" panose="02020700000000000000" pitchFamily="18" charset="-128"/>
                </a:rPr>
                <a:t>働きたい！</a:t>
              </a:r>
              <a:endParaRPr lang="en-US" altLang="ja-JP" sz="700" spc="-50" dirty="0">
                <a:solidFill>
                  <a:prstClr val="black"/>
                </a:solidFill>
                <a:latin typeface="UD デジタル 教科書体 NK-B" panose="02020700000000000000" pitchFamily="18" charset="-128"/>
                <a:ea typeface="UD デジタル 教科書体 NK-B" panose="02020700000000000000" pitchFamily="18" charset="-128"/>
              </a:endParaRPr>
            </a:p>
          </p:txBody>
        </p:sp>
      </p:grpSp>
      <p:pic>
        <p:nvPicPr>
          <p:cNvPr id="157" name="図 156">
            <a:extLst>
              <a:ext uri="{FF2B5EF4-FFF2-40B4-BE49-F238E27FC236}">
                <a16:creationId xmlns:a16="http://schemas.microsoft.com/office/drawing/2014/main" id="{5A7FE1FE-73F3-45DA-86BD-1E7EBF82323D}"/>
              </a:ext>
            </a:extLst>
          </p:cNvPr>
          <p:cNvPicPr>
            <a:picLocks noChangeAspect="1"/>
          </p:cNvPicPr>
          <p:nvPr/>
        </p:nvPicPr>
        <p:blipFill>
          <a:blip r:embed="rId14" cstate="print">
            <a:duotone>
              <a:prstClr val="black"/>
              <a:srgbClr val="FF9900">
                <a:tint val="45000"/>
                <a:satMod val="400000"/>
              </a:srgbClr>
            </a:duotone>
            <a:extLst>
              <a:ext uri="{BEBA8EAE-BF5A-486C-A8C5-ECC9F3942E4B}">
                <a14:imgProps xmlns:a14="http://schemas.microsoft.com/office/drawing/2010/main">
                  <a14:imgLayer r:embed="rId15">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89779" y="3888108"/>
            <a:ext cx="975129" cy="166729"/>
          </a:xfrm>
          <a:prstGeom prst="rect">
            <a:avLst/>
          </a:prstGeom>
        </p:spPr>
      </p:pic>
      <p:sp>
        <p:nvSpPr>
          <p:cNvPr id="162" name="テキスト ボックス 161">
            <a:extLst>
              <a:ext uri="{FF2B5EF4-FFF2-40B4-BE49-F238E27FC236}">
                <a16:creationId xmlns:a16="http://schemas.microsoft.com/office/drawing/2014/main" id="{CE067B35-3722-4C4E-8170-F61E6B4BC097}"/>
              </a:ext>
            </a:extLst>
          </p:cNvPr>
          <p:cNvSpPr txBox="1"/>
          <p:nvPr/>
        </p:nvSpPr>
        <p:spPr>
          <a:xfrm>
            <a:off x="220342" y="3889289"/>
            <a:ext cx="940324" cy="199191"/>
          </a:xfrm>
          <a:prstGeom prst="rect">
            <a:avLst/>
          </a:prstGeom>
          <a:noFill/>
        </p:spPr>
        <p:txBody>
          <a:bodyPr wrap="square" lIns="95665" tIns="47832" rIns="95665" bIns="47832" rtlCol="0">
            <a:spAutoFit/>
          </a:bodyPr>
          <a:lstStyle/>
          <a:p>
            <a:pPr>
              <a:lnSpc>
                <a:spcPts val="800"/>
              </a:lnSpc>
              <a:defRPr/>
            </a:pPr>
            <a:r>
              <a:rPr lang="ja-JP" altLang="en-US" sz="700" dirty="0">
                <a:solidFill>
                  <a:prstClr val="black"/>
                </a:solidFill>
                <a:latin typeface="UD デジタル 教科書体 NK-B" panose="02020700000000000000" pitchFamily="18" charset="-128"/>
                <a:ea typeface="UD デジタル 教科書体 NK-B" panose="02020700000000000000" pitchFamily="18" charset="-128"/>
              </a:rPr>
              <a:t>具体的取組み</a:t>
            </a:r>
            <a:endParaRPr lang="en-US" altLang="ja-JP" sz="700" dirty="0">
              <a:solidFill>
                <a:prstClr val="black"/>
              </a:solidFill>
              <a:latin typeface="UD デジタル 教科書体 NK-B" panose="02020700000000000000" pitchFamily="18" charset="-128"/>
              <a:ea typeface="UD デジタル 教科書体 NK-B" panose="02020700000000000000" pitchFamily="18" charset="-128"/>
            </a:endParaRPr>
          </a:p>
        </p:txBody>
      </p:sp>
      <p:pic>
        <p:nvPicPr>
          <p:cNvPr id="121" name="図 120">
            <a:extLst>
              <a:ext uri="{FF2B5EF4-FFF2-40B4-BE49-F238E27FC236}">
                <a16:creationId xmlns:a16="http://schemas.microsoft.com/office/drawing/2014/main" id="{38F41C11-42C5-4783-BC1B-257F191CD59B}"/>
              </a:ext>
            </a:extLst>
          </p:cNvPr>
          <p:cNvPicPr>
            <a:picLocks noChangeAspect="1"/>
          </p:cNvPicPr>
          <p:nvPr/>
        </p:nvPicPr>
        <p:blipFill>
          <a:blip r:embed="rId14" cstate="print">
            <a:duotone>
              <a:prstClr val="black"/>
              <a:srgbClr val="FF9900">
                <a:tint val="45000"/>
                <a:satMod val="400000"/>
              </a:srgbClr>
            </a:duotone>
            <a:extLst>
              <a:ext uri="{BEBA8EAE-BF5A-486C-A8C5-ECC9F3942E4B}">
                <a14:imgProps xmlns:a14="http://schemas.microsoft.com/office/drawing/2010/main">
                  <a14:imgLayer r:embed="rId15">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7644846" y="3885740"/>
            <a:ext cx="968079" cy="167073"/>
          </a:xfrm>
          <a:prstGeom prst="rect">
            <a:avLst/>
          </a:prstGeom>
        </p:spPr>
      </p:pic>
      <p:sp>
        <p:nvSpPr>
          <p:cNvPr id="123" name="テキスト ボックス 122">
            <a:extLst>
              <a:ext uri="{FF2B5EF4-FFF2-40B4-BE49-F238E27FC236}">
                <a16:creationId xmlns:a16="http://schemas.microsoft.com/office/drawing/2014/main" id="{57BCAE5A-1B65-4B22-A1AD-92379820F56E}"/>
              </a:ext>
            </a:extLst>
          </p:cNvPr>
          <p:cNvSpPr txBox="1"/>
          <p:nvPr/>
        </p:nvSpPr>
        <p:spPr>
          <a:xfrm>
            <a:off x="7767297" y="3878733"/>
            <a:ext cx="933526" cy="199190"/>
          </a:xfrm>
          <a:prstGeom prst="rect">
            <a:avLst/>
          </a:prstGeom>
          <a:noFill/>
        </p:spPr>
        <p:txBody>
          <a:bodyPr wrap="square" lIns="95665" tIns="47832" rIns="95665" bIns="47832" rtlCol="0">
            <a:spAutoFit/>
          </a:bodyPr>
          <a:lstStyle/>
          <a:p>
            <a:pPr>
              <a:lnSpc>
                <a:spcPts val="800"/>
              </a:lnSpc>
              <a:defRPr/>
            </a:pPr>
            <a:r>
              <a:rPr lang="ja-JP" altLang="en-US" sz="700" dirty="0">
                <a:solidFill>
                  <a:prstClr val="black"/>
                </a:solidFill>
                <a:latin typeface="UD デジタル 教科書体 NK-B" panose="02020700000000000000" pitchFamily="18" charset="-128"/>
                <a:ea typeface="UD デジタル 教科書体 NK-B" panose="02020700000000000000" pitchFamily="18" charset="-128"/>
              </a:rPr>
              <a:t>具体的取組み</a:t>
            </a:r>
            <a:endParaRPr lang="en-US" altLang="ja-JP" sz="700" dirty="0">
              <a:solidFill>
                <a:prstClr val="black"/>
              </a:solidFill>
              <a:latin typeface="UD デジタル 教科書体 NK-B" panose="02020700000000000000" pitchFamily="18" charset="-128"/>
              <a:ea typeface="UD デジタル 教科書体 NK-B" panose="02020700000000000000" pitchFamily="18" charset="-128"/>
            </a:endParaRPr>
          </a:p>
        </p:txBody>
      </p:sp>
      <p:sp>
        <p:nvSpPr>
          <p:cNvPr id="158" name="角丸四角形 3">
            <a:extLst>
              <a:ext uri="{FF2B5EF4-FFF2-40B4-BE49-F238E27FC236}">
                <a16:creationId xmlns:a16="http://schemas.microsoft.com/office/drawing/2014/main" id="{30B56B1B-A8F1-42D2-8BF5-E32266E00C57}"/>
              </a:ext>
            </a:extLst>
          </p:cNvPr>
          <p:cNvSpPr/>
          <p:nvPr/>
        </p:nvSpPr>
        <p:spPr>
          <a:xfrm>
            <a:off x="49351" y="285028"/>
            <a:ext cx="10152000" cy="511755"/>
          </a:xfrm>
          <a:prstGeom prst="roundRect">
            <a:avLst>
              <a:gd name="adj" fmla="val 6445"/>
            </a:avLst>
          </a:prstGeom>
          <a:solidFill>
            <a:schemeClr val="bg1"/>
          </a:solidFill>
          <a:ln w="12700" cap="flat" cmpd="sng" algn="ctr">
            <a:solidFill>
              <a:srgbClr val="FF9900"/>
            </a:solidFill>
            <a:prstDash val="solid"/>
          </a:ln>
          <a:effectLst>
            <a:outerShdw blurRad="40000" dist="20000" dir="5400000" rotWithShape="0">
              <a:srgbClr val="000000">
                <a:alpha val="38000"/>
              </a:srgbClr>
            </a:outerShdw>
          </a:effectLst>
        </p:spPr>
        <p:txBody>
          <a:bodyPr wrap="square" lIns="0" tIns="36000" rIns="0" bIns="0" rtlCol="0" anchor="t" anchorCtr="0">
            <a:spAutoFit/>
          </a:bodyPr>
          <a:lstStyle/>
          <a:p>
            <a:pPr marL="71755">
              <a:lnSpc>
                <a:spcPts val="1200"/>
              </a:lnSpc>
              <a:defRPr/>
            </a:pPr>
            <a:r>
              <a:rPr lang="ja-JP" altLang="en-US" sz="900" dirty="0">
                <a:solidFill>
                  <a:prstClr val="black"/>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○府内中小企業における深刻な人手不足の対応に向けて、大阪府では、新たな在留資格「特定技能制度」等を活用した</a:t>
            </a:r>
            <a:r>
              <a:rPr lang="en-US" altLang="ja-JP" sz="900" dirty="0">
                <a:solidFill>
                  <a:prstClr val="black"/>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a:t>
            </a:r>
            <a:r>
              <a:rPr lang="ja-JP" altLang="en-US" sz="900" dirty="0">
                <a:solidFill>
                  <a:prstClr val="black"/>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外国人材の受入れ・共生社会づくり</a:t>
            </a:r>
            <a:r>
              <a:rPr lang="en-US" altLang="ja-JP" sz="900" dirty="0">
                <a:solidFill>
                  <a:prstClr val="black"/>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a:t>
            </a:r>
            <a:r>
              <a:rPr lang="ja-JP" altLang="en-US" sz="900" dirty="0">
                <a:solidFill>
                  <a:prstClr val="black"/>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を進めるため、「外国人材受入れ・環境整備検討</a:t>
            </a:r>
            <a:r>
              <a:rPr lang="ja-JP" altLang="en-US" sz="900" dirty="0" smtClean="0">
                <a:solidFill>
                  <a:prstClr val="black"/>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プ</a:t>
            </a:r>
            <a:endParaRPr lang="en-US" altLang="ja-JP" sz="900" dirty="0" smtClean="0">
              <a:solidFill>
                <a:prstClr val="black"/>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endParaRPr>
          </a:p>
          <a:p>
            <a:pPr marL="71755">
              <a:lnSpc>
                <a:spcPts val="1200"/>
              </a:lnSpc>
              <a:defRPr/>
            </a:pPr>
            <a:r>
              <a:rPr lang="ja-JP" altLang="en-US" sz="900" dirty="0">
                <a:solidFill>
                  <a:prstClr val="black"/>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　</a:t>
            </a:r>
            <a:r>
              <a:rPr lang="ja-JP" altLang="en-US" sz="900" dirty="0" smtClean="0">
                <a:solidFill>
                  <a:prstClr val="black"/>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ロジェクトチーム</a:t>
            </a:r>
            <a:r>
              <a:rPr lang="ja-JP" altLang="en-US" sz="900" dirty="0">
                <a:solidFill>
                  <a:prstClr val="black"/>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」を設置</a:t>
            </a:r>
            <a:r>
              <a:rPr lang="ja-JP" altLang="en-US" sz="900" dirty="0" smtClean="0">
                <a:solidFill>
                  <a:prstClr val="black"/>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。府内事</a:t>
            </a:r>
            <a:r>
              <a:rPr lang="ja-JP" altLang="en-US" sz="900" dirty="0">
                <a:solidFill>
                  <a:prstClr val="black"/>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業者や在留外国人等を対象としたアンケート調査等を実施し、課題整理や施策検討を進め、今後の「取組みの方向性」をとりまとめました。</a:t>
            </a:r>
            <a:endParaRPr lang="en-US" altLang="ja-JP" sz="900" dirty="0">
              <a:solidFill>
                <a:prstClr val="black"/>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endParaRPr>
          </a:p>
          <a:p>
            <a:pPr marL="71755">
              <a:lnSpc>
                <a:spcPts val="1200"/>
              </a:lnSpc>
              <a:defRPr/>
            </a:pPr>
            <a:r>
              <a:rPr lang="ja-JP" altLang="en-US" sz="900" dirty="0">
                <a:solidFill>
                  <a:prstClr val="black"/>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大阪・関西万博による建設需要やインバウンド増加等、府域の産業動向や人材需要等を見通しつつ、市町村、経済団体等との連携により、府民・事業者・外国人にとって「三方良し」となる取組みを推進します</a:t>
            </a:r>
            <a:r>
              <a:rPr lang="ja-JP" altLang="en-US" sz="900" dirty="0" smtClean="0">
                <a:solidFill>
                  <a:prstClr val="black"/>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a:t>
            </a:r>
            <a:r>
              <a:rPr lang="en-US" altLang="ja-JP" sz="900" dirty="0">
                <a:solidFill>
                  <a:prstClr val="black"/>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 </a:t>
            </a:r>
            <a:endParaRPr lang="en-US" altLang="ja-JP" sz="900" dirty="0" smtClean="0">
              <a:solidFill>
                <a:prstClr val="black"/>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endParaRPr>
          </a:p>
        </p:txBody>
      </p:sp>
      <p:sp>
        <p:nvSpPr>
          <p:cNvPr id="170" name="角丸四角形 35">
            <a:extLst>
              <a:ext uri="{FF2B5EF4-FFF2-40B4-BE49-F238E27FC236}">
                <a16:creationId xmlns:a16="http://schemas.microsoft.com/office/drawing/2014/main" id="{1643A96B-0987-4755-8B32-CE8818D8F1A5}"/>
              </a:ext>
            </a:extLst>
          </p:cNvPr>
          <p:cNvSpPr/>
          <p:nvPr/>
        </p:nvSpPr>
        <p:spPr>
          <a:xfrm>
            <a:off x="3301231" y="4017262"/>
            <a:ext cx="4176000" cy="1944000"/>
          </a:xfrm>
          <a:prstGeom prst="roundRect">
            <a:avLst>
              <a:gd name="adj" fmla="val 2978"/>
            </a:avLst>
          </a:prstGeom>
          <a:ln w="19050">
            <a:solidFill>
              <a:schemeClr val="accent5">
                <a:lumMod val="50000"/>
              </a:schemeClr>
            </a:solidFill>
          </a:ln>
        </p:spPr>
        <p:style>
          <a:lnRef idx="2">
            <a:schemeClr val="accent1"/>
          </a:lnRef>
          <a:fillRef idx="1">
            <a:schemeClr val="lt1"/>
          </a:fillRef>
          <a:effectRef idx="0">
            <a:schemeClr val="accent1"/>
          </a:effectRef>
          <a:fontRef idx="minor">
            <a:schemeClr val="dk1"/>
          </a:fontRef>
        </p:style>
        <p:txBody>
          <a:bodyPr lIns="95665" tIns="47832" rIns="95665" bIns="47832" rtlCol="0" anchor="ctr"/>
          <a:lstStyle/>
          <a:p>
            <a:pPr algn="ctr">
              <a:defRPr/>
            </a:pPr>
            <a:endParaRPr lang="ja-JP" altLang="en-US">
              <a:solidFill>
                <a:prstClr val="black"/>
              </a:solidFill>
              <a:latin typeface="游ゴシック" panose="020F0502020204030204"/>
              <a:ea typeface="游ゴシック" panose="020B0400000000000000" pitchFamily="50" charset="-128"/>
            </a:endParaRPr>
          </a:p>
        </p:txBody>
      </p:sp>
      <p:pic>
        <p:nvPicPr>
          <p:cNvPr id="171" name="図 170">
            <a:extLst>
              <a:ext uri="{FF2B5EF4-FFF2-40B4-BE49-F238E27FC236}">
                <a16:creationId xmlns:a16="http://schemas.microsoft.com/office/drawing/2014/main" id="{73E4B6A7-9558-4EC0-A356-99B5DA706C00}"/>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6859384" y="4090024"/>
            <a:ext cx="447290" cy="357832"/>
          </a:xfrm>
          <a:prstGeom prst="rect">
            <a:avLst/>
          </a:prstGeom>
        </p:spPr>
      </p:pic>
      <p:pic>
        <p:nvPicPr>
          <p:cNvPr id="174" name="図 173">
            <a:extLst>
              <a:ext uri="{FF2B5EF4-FFF2-40B4-BE49-F238E27FC236}">
                <a16:creationId xmlns:a16="http://schemas.microsoft.com/office/drawing/2014/main" id="{2F381D69-5894-463C-909C-B36C1765DD03}"/>
              </a:ext>
            </a:extLst>
          </p:cNvPr>
          <p:cNvPicPr>
            <a:picLocks noChangeAspect="1"/>
          </p:cNvPicPr>
          <p:nvPr/>
        </p:nvPicPr>
        <p:blipFill>
          <a:blip r:embed="rId14" cstate="print">
            <a:duotone>
              <a:prstClr val="black"/>
              <a:srgbClr val="FF9900">
                <a:tint val="45000"/>
                <a:satMod val="400000"/>
              </a:srgbClr>
            </a:duotone>
            <a:extLst>
              <a:ext uri="{BEBA8EAE-BF5A-486C-A8C5-ECC9F3942E4B}">
                <a14:imgProps xmlns:a14="http://schemas.microsoft.com/office/drawing/2010/main">
                  <a14:imgLayer r:embed="rId15">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3307197" y="3882473"/>
            <a:ext cx="968077" cy="167073"/>
          </a:xfrm>
          <a:prstGeom prst="rect">
            <a:avLst/>
          </a:prstGeom>
        </p:spPr>
      </p:pic>
      <p:sp>
        <p:nvSpPr>
          <p:cNvPr id="175" name="テキスト ボックス 174">
            <a:extLst>
              <a:ext uri="{FF2B5EF4-FFF2-40B4-BE49-F238E27FC236}">
                <a16:creationId xmlns:a16="http://schemas.microsoft.com/office/drawing/2014/main" id="{1CB77252-F882-407E-B5CF-B0B97B6AD3F2}"/>
              </a:ext>
            </a:extLst>
          </p:cNvPr>
          <p:cNvSpPr txBox="1"/>
          <p:nvPr/>
        </p:nvSpPr>
        <p:spPr>
          <a:xfrm>
            <a:off x="3440134" y="3875906"/>
            <a:ext cx="933526" cy="199190"/>
          </a:xfrm>
          <a:prstGeom prst="rect">
            <a:avLst/>
          </a:prstGeom>
          <a:noFill/>
        </p:spPr>
        <p:txBody>
          <a:bodyPr wrap="square" lIns="95665" tIns="47832" rIns="95665" bIns="47832" rtlCol="0">
            <a:spAutoFit/>
          </a:bodyPr>
          <a:lstStyle/>
          <a:p>
            <a:pPr>
              <a:lnSpc>
                <a:spcPts val="800"/>
              </a:lnSpc>
              <a:defRPr/>
            </a:pPr>
            <a:r>
              <a:rPr lang="ja-JP" altLang="en-US" sz="700" dirty="0">
                <a:solidFill>
                  <a:prstClr val="black"/>
                </a:solidFill>
                <a:latin typeface="UD デジタル 教科書体 NK-B" panose="02020700000000000000" pitchFamily="18" charset="-128"/>
                <a:ea typeface="UD デジタル 教科書体 NK-B" panose="02020700000000000000" pitchFamily="18" charset="-128"/>
              </a:rPr>
              <a:t>具体的取組み</a:t>
            </a:r>
            <a:endParaRPr lang="en-US" altLang="ja-JP" sz="700" dirty="0">
              <a:solidFill>
                <a:prstClr val="black"/>
              </a:solidFill>
              <a:latin typeface="UD デジタル 教科書体 NK-B" panose="02020700000000000000" pitchFamily="18" charset="-128"/>
              <a:ea typeface="UD デジタル 教科書体 NK-B" panose="02020700000000000000" pitchFamily="18" charset="-128"/>
            </a:endParaRPr>
          </a:p>
        </p:txBody>
      </p:sp>
      <p:grpSp>
        <p:nvGrpSpPr>
          <p:cNvPr id="177" name="グループ化 176">
            <a:extLst>
              <a:ext uri="{FF2B5EF4-FFF2-40B4-BE49-F238E27FC236}">
                <a16:creationId xmlns:a16="http://schemas.microsoft.com/office/drawing/2014/main" id="{9BEF531D-CD90-46CE-8CA6-25E32ADBA270}"/>
              </a:ext>
            </a:extLst>
          </p:cNvPr>
          <p:cNvGrpSpPr/>
          <p:nvPr/>
        </p:nvGrpSpPr>
        <p:grpSpPr>
          <a:xfrm>
            <a:off x="3383664" y="5225850"/>
            <a:ext cx="2653870" cy="684001"/>
            <a:chOff x="3507047" y="6088539"/>
            <a:chExt cx="2664537" cy="684001"/>
          </a:xfrm>
        </p:grpSpPr>
        <p:sp>
          <p:nvSpPr>
            <p:cNvPr id="259" name="正方形/長方形 258">
              <a:extLst>
                <a:ext uri="{FF2B5EF4-FFF2-40B4-BE49-F238E27FC236}">
                  <a16:creationId xmlns:a16="http://schemas.microsoft.com/office/drawing/2014/main" id="{75B79E46-C305-404A-A2E1-8517F2F935DD}"/>
                </a:ext>
              </a:extLst>
            </p:cNvPr>
            <p:cNvSpPr/>
            <p:nvPr/>
          </p:nvSpPr>
          <p:spPr>
            <a:xfrm>
              <a:off x="3507047" y="6088540"/>
              <a:ext cx="1301209" cy="684000"/>
            </a:xfrm>
            <a:prstGeom prst="rect">
              <a:avLst/>
            </a:prstGeom>
            <a:solidFill>
              <a:schemeClr val="bg1">
                <a:lumMod val="8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sz="1050" dirty="0">
                <a:solidFill>
                  <a:prstClr val="white"/>
                </a:solidFill>
                <a:latin typeface="UD デジタル 教科書体 NK-R" panose="02020400000000000000" pitchFamily="18" charset="-128"/>
                <a:ea typeface="UD デジタル 教科書体 NK-R" panose="02020400000000000000" pitchFamily="18" charset="-128"/>
              </a:endParaRPr>
            </a:p>
          </p:txBody>
        </p:sp>
        <p:grpSp>
          <p:nvGrpSpPr>
            <p:cNvPr id="260" name="グループ化 259">
              <a:extLst>
                <a:ext uri="{FF2B5EF4-FFF2-40B4-BE49-F238E27FC236}">
                  <a16:creationId xmlns:a16="http://schemas.microsoft.com/office/drawing/2014/main" id="{306F779B-0703-4E8E-B630-95004849D54E}"/>
                </a:ext>
              </a:extLst>
            </p:cNvPr>
            <p:cNvGrpSpPr/>
            <p:nvPr/>
          </p:nvGrpSpPr>
          <p:grpSpPr>
            <a:xfrm>
              <a:off x="3562219" y="6088539"/>
              <a:ext cx="2609365" cy="684000"/>
              <a:chOff x="3562219" y="6088539"/>
              <a:chExt cx="2609365" cy="684000"/>
            </a:xfrm>
          </p:grpSpPr>
          <p:sp>
            <p:nvSpPr>
              <p:cNvPr id="261" name="テキスト ボックス 260">
                <a:extLst>
                  <a:ext uri="{FF2B5EF4-FFF2-40B4-BE49-F238E27FC236}">
                    <a16:creationId xmlns:a16="http://schemas.microsoft.com/office/drawing/2014/main" id="{94674D3F-3C14-4DF7-9AD5-F838AE51171C}"/>
                  </a:ext>
                </a:extLst>
              </p:cNvPr>
              <p:cNvSpPr txBox="1"/>
              <p:nvPr/>
            </p:nvSpPr>
            <p:spPr>
              <a:xfrm>
                <a:off x="3581500" y="6108823"/>
                <a:ext cx="1155551" cy="297517"/>
              </a:xfrm>
              <a:prstGeom prst="rect">
                <a:avLst/>
              </a:prstGeom>
              <a:noFill/>
              <a:ln>
                <a:noFill/>
                <a:prstDash val="sysDot"/>
              </a:ln>
            </p:spPr>
            <p:style>
              <a:lnRef idx="1">
                <a:schemeClr val="dk1"/>
              </a:lnRef>
              <a:fillRef idx="2">
                <a:schemeClr val="dk1"/>
              </a:fillRef>
              <a:effectRef idx="1">
                <a:schemeClr val="dk1"/>
              </a:effectRef>
              <a:fontRef idx="minor">
                <a:schemeClr val="dk1"/>
              </a:fontRef>
            </p:style>
            <p:txBody>
              <a:bodyPr wrap="square" rtlCol="0">
                <a:spAutoFit/>
              </a:bodyPr>
              <a:lstStyle/>
              <a:p>
                <a:pPr algn="ctr">
                  <a:lnSpc>
                    <a:spcPts val="800"/>
                  </a:lnSpc>
                  <a:defRPr/>
                </a:pPr>
                <a:r>
                  <a:rPr lang="ja-JP" altLang="en-US" sz="800" b="1" spc="-140" dirty="0">
                    <a:solidFill>
                      <a:schemeClr val="tx1"/>
                    </a:solidFill>
                    <a:latin typeface="UD デジタル 教科書体 NK-B" panose="02020700000000000000" pitchFamily="18" charset="-128"/>
                    <a:ea typeface="UD デジタル 教科書体 NK-B" panose="02020700000000000000" pitchFamily="18" charset="-128"/>
                  </a:rPr>
                  <a:t>   </a:t>
                </a:r>
                <a:r>
                  <a:rPr lang="ja-JP" altLang="en-US" sz="800" b="1" dirty="0">
                    <a:solidFill>
                      <a:schemeClr val="tx1"/>
                    </a:solidFill>
                    <a:latin typeface="UD デジタル 教科書体 NK-B" panose="02020700000000000000" pitchFamily="18" charset="-128"/>
                    <a:ea typeface="UD デジタル 教科書体 NK-B" panose="02020700000000000000" pitchFamily="18" charset="-128"/>
                  </a:rPr>
                  <a:t>小・中・高校における</a:t>
                </a:r>
                <a:endParaRPr lang="en-US" altLang="ja-JP" sz="800" b="1" dirty="0">
                  <a:solidFill>
                    <a:schemeClr val="tx1"/>
                  </a:solidFill>
                  <a:latin typeface="UD デジタル 教科書体 NK-B" panose="02020700000000000000" pitchFamily="18" charset="-128"/>
                  <a:ea typeface="UD デジタル 教科書体 NK-B" panose="02020700000000000000" pitchFamily="18" charset="-128"/>
                </a:endParaRPr>
              </a:p>
              <a:p>
                <a:pPr algn="ctr">
                  <a:lnSpc>
                    <a:spcPts val="800"/>
                  </a:lnSpc>
                  <a:defRPr/>
                </a:pPr>
                <a:r>
                  <a:rPr lang="ja-JP" altLang="en-US" sz="800" b="1" dirty="0">
                    <a:solidFill>
                      <a:schemeClr val="tx1"/>
                    </a:solidFill>
                    <a:latin typeface="UD デジタル 教科書体 NK-B" panose="02020700000000000000" pitchFamily="18" charset="-128"/>
                    <a:ea typeface="UD デジタル 教科書体 NK-B" panose="02020700000000000000" pitchFamily="18" charset="-128"/>
                  </a:rPr>
                  <a:t>日本語教育の推進</a:t>
                </a:r>
                <a:endParaRPr lang="en-US" altLang="ja-JP" sz="6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62" name="テキスト ボックス 261">
                <a:extLst>
                  <a:ext uri="{FF2B5EF4-FFF2-40B4-BE49-F238E27FC236}">
                    <a16:creationId xmlns:a16="http://schemas.microsoft.com/office/drawing/2014/main" id="{4F923652-D3CD-4864-9F8B-DB249D4912B0}"/>
                  </a:ext>
                </a:extLst>
              </p:cNvPr>
              <p:cNvSpPr txBox="1"/>
              <p:nvPr/>
            </p:nvSpPr>
            <p:spPr>
              <a:xfrm>
                <a:off x="3562219" y="6371536"/>
                <a:ext cx="1192775" cy="360000"/>
              </a:xfrm>
              <a:prstGeom prst="rect">
                <a:avLst/>
              </a:prstGeom>
              <a:solidFill>
                <a:schemeClr val="bg1"/>
              </a:solidFill>
              <a:ln>
                <a:solidFill>
                  <a:schemeClr val="tx1"/>
                </a:solidFill>
                <a:prstDash val="sysDot"/>
              </a:ln>
            </p:spPr>
            <p:style>
              <a:lnRef idx="1">
                <a:schemeClr val="dk1"/>
              </a:lnRef>
              <a:fillRef idx="2">
                <a:schemeClr val="dk1"/>
              </a:fillRef>
              <a:effectRef idx="1">
                <a:schemeClr val="dk1"/>
              </a:effectRef>
              <a:fontRef idx="minor">
                <a:schemeClr val="dk1"/>
              </a:fontRef>
            </p:style>
            <p:txBody>
              <a:bodyPr wrap="square" lIns="36000" tIns="36000" rIns="36000" bIns="0" rtlCol="0" anchor="ctr" anchorCtr="0">
                <a:noAutofit/>
              </a:bodyPr>
              <a:lstStyle/>
              <a:p>
                <a:pPr>
                  <a:lnSpc>
                    <a:spcPts val="900"/>
                  </a:lnSpc>
                  <a:defRPr/>
                </a:pPr>
                <a:r>
                  <a:rPr lang="ja-JP" altLang="en-US" sz="800" b="1" dirty="0">
                    <a:solidFill>
                      <a:schemeClr val="tx1"/>
                    </a:solidFill>
                    <a:latin typeface="UD デジタル 教科書体 NK-R" panose="02020400000000000000" pitchFamily="18" charset="-128"/>
                    <a:ea typeface="UD デジタル 教科書体 NK-R" panose="02020400000000000000" pitchFamily="18" charset="-128"/>
                  </a:rPr>
                  <a:t>▸日本語指導が必要な児</a:t>
                </a:r>
                <a:endParaRPr lang="en-US" altLang="ja-JP" sz="800" b="1"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900"/>
                  </a:lnSpc>
                  <a:defRPr/>
                </a:pPr>
                <a:r>
                  <a:rPr lang="ja-JP" altLang="en-US" sz="800" b="1" dirty="0">
                    <a:solidFill>
                      <a:schemeClr val="tx1"/>
                    </a:solidFill>
                    <a:latin typeface="UD デジタル 教科書体 NK-R" panose="02020400000000000000" pitchFamily="18" charset="-128"/>
                    <a:ea typeface="UD デジタル 教科書体 NK-R" panose="02020400000000000000" pitchFamily="18" charset="-128"/>
                  </a:rPr>
                  <a:t> 童生徒への支援員等の</a:t>
                </a:r>
                <a:endParaRPr lang="en-US" altLang="ja-JP" sz="800" b="1"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900"/>
                  </a:lnSpc>
                  <a:defRPr/>
                </a:pPr>
                <a:r>
                  <a:rPr lang="en-US" altLang="ja-JP" sz="800" b="1"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800" b="1" dirty="0">
                    <a:solidFill>
                      <a:schemeClr val="tx1"/>
                    </a:solidFill>
                    <a:latin typeface="UD デジタル 教科書体 NK-R" panose="02020400000000000000" pitchFamily="18" charset="-128"/>
                    <a:ea typeface="UD デジタル 教科書体 NK-R" panose="02020400000000000000" pitchFamily="18" charset="-128"/>
                  </a:rPr>
                  <a:t>配置、</a:t>
                </a:r>
                <a:r>
                  <a:rPr lang="en-US" altLang="ja-JP" sz="800" b="1" dirty="0">
                    <a:solidFill>
                      <a:schemeClr val="tx1"/>
                    </a:solidFill>
                    <a:latin typeface="UD デジタル 教科書体 NK-R" panose="02020400000000000000" pitchFamily="18" charset="-128"/>
                    <a:ea typeface="UD デジタル 教科書体 NK-R" panose="02020400000000000000" pitchFamily="18" charset="-128"/>
                  </a:rPr>
                  <a:t>ICT</a:t>
                </a:r>
                <a:r>
                  <a:rPr lang="ja-JP" altLang="en-US" sz="800" b="1" dirty="0">
                    <a:solidFill>
                      <a:schemeClr val="tx1"/>
                    </a:solidFill>
                    <a:latin typeface="UD デジタル 教科書体 NK-R" panose="02020400000000000000" pitchFamily="18" charset="-128"/>
                    <a:ea typeface="UD デジタル 教科書体 NK-R" panose="02020400000000000000" pitchFamily="18" charset="-128"/>
                  </a:rPr>
                  <a:t>の活用等</a:t>
                </a:r>
                <a:endParaRPr lang="en-US" altLang="ja-JP" sz="8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63" name="正方形/長方形 262">
                <a:extLst>
                  <a:ext uri="{FF2B5EF4-FFF2-40B4-BE49-F238E27FC236}">
                    <a16:creationId xmlns:a16="http://schemas.microsoft.com/office/drawing/2014/main" id="{89250663-2FEF-4EC3-A40D-3EC375AED798}"/>
                  </a:ext>
                </a:extLst>
              </p:cNvPr>
              <p:cNvSpPr/>
              <p:nvPr/>
            </p:nvSpPr>
            <p:spPr>
              <a:xfrm>
                <a:off x="4870375" y="6088539"/>
                <a:ext cx="1301209" cy="684000"/>
              </a:xfrm>
              <a:prstGeom prst="rect">
                <a:avLst/>
              </a:prstGeom>
              <a:solidFill>
                <a:schemeClr val="bg1">
                  <a:lumMod val="8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sz="1050" dirty="0">
                  <a:solidFill>
                    <a:prstClr val="white"/>
                  </a:solidFill>
                  <a:latin typeface="UD デジタル 教科書体 NK-R" panose="02020400000000000000" pitchFamily="18" charset="-128"/>
                  <a:ea typeface="UD デジタル 教科書体 NK-R" panose="02020400000000000000" pitchFamily="18" charset="-128"/>
                </a:endParaRPr>
              </a:p>
            </p:txBody>
          </p:sp>
          <p:sp>
            <p:nvSpPr>
              <p:cNvPr id="264" name="テキスト ボックス 263">
                <a:extLst>
                  <a:ext uri="{FF2B5EF4-FFF2-40B4-BE49-F238E27FC236}">
                    <a16:creationId xmlns:a16="http://schemas.microsoft.com/office/drawing/2014/main" id="{25E54493-804B-46E6-BD61-CD1BCEDC005B}"/>
                  </a:ext>
                </a:extLst>
              </p:cNvPr>
              <p:cNvSpPr txBox="1"/>
              <p:nvPr/>
            </p:nvSpPr>
            <p:spPr>
              <a:xfrm>
                <a:off x="4879953" y="6101990"/>
                <a:ext cx="1291629" cy="207749"/>
              </a:xfrm>
              <a:prstGeom prst="rect">
                <a:avLst/>
              </a:prstGeom>
              <a:noFill/>
              <a:ln>
                <a:noFill/>
                <a:prstDash val="sysDot"/>
              </a:ln>
            </p:spPr>
            <p:style>
              <a:lnRef idx="1">
                <a:schemeClr val="dk1"/>
              </a:lnRef>
              <a:fillRef idx="2">
                <a:schemeClr val="dk1"/>
              </a:fillRef>
              <a:effectRef idx="1">
                <a:schemeClr val="dk1"/>
              </a:effectRef>
              <a:fontRef idx="minor">
                <a:schemeClr val="dk1"/>
              </a:fontRef>
            </p:style>
            <p:txBody>
              <a:bodyPr wrap="square" lIns="72000" rIns="72000" rtlCol="0">
                <a:spAutoFit/>
              </a:bodyPr>
              <a:lstStyle/>
              <a:p>
                <a:pPr algn="ctr">
                  <a:lnSpc>
                    <a:spcPts val="900"/>
                  </a:lnSpc>
                  <a:defRPr/>
                </a:pPr>
                <a:r>
                  <a:rPr lang="ja-JP" altLang="en-US" sz="800" b="1" dirty="0">
                    <a:solidFill>
                      <a:prstClr val="black"/>
                    </a:solidFill>
                    <a:latin typeface="UD デジタル 教科書体 NK-B" panose="02020700000000000000" pitchFamily="18" charset="-128"/>
                    <a:ea typeface="UD デジタル 教科書体 NK-B" panose="02020700000000000000" pitchFamily="18" charset="-128"/>
                  </a:rPr>
                  <a:t> 地域の日本語教育支援</a:t>
                </a:r>
                <a:endParaRPr lang="en-US" altLang="ja-JP" sz="600" b="1" dirty="0">
                  <a:solidFill>
                    <a:prstClr val="black"/>
                  </a:solidFill>
                  <a:latin typeface="UD デジタル 教科書体 NK-R" panose="02020400000000000000" pitchFamily="18" charset="-128"/>
                  <a:ea typeface="UD デジタル 教科書体 NK-R" panose="02020400000000000000" pitchFamily="18" charset="-128"/>
                </a:endParaRPr>
              </a:p>
            </p:txBody>
          </p:sp>
        </p:grpSp>
      </p:grpSp>
      <p:sp>
        <p:nvSpPr>
          <p:cNvPr id="250" name="正方形/長方形 249">
            <a:extLst>
              <a:ext uri="{FF2B5EF4-FFF2-40B4-BE49-F238E27FC236}">
                <a16:creationId xmlns:a16="http://schemas.microsoft.com/office/drawing/2014/main" id="{C9BF6891-C107-4119-9B26-C6054F87D7EF}"/>
              </a:ext>
            </a:extLst>
          </p:cNvPr>
          <p:cNvSpPr/>
          <p:nvPr/>
        </p:nvSpPr>
        <p:spPr>
          <a:xfrm>
            <a:off x="4744685" y="4565494"/>
            <a:ext cx="1296000" cy="612000"/>
          </a:xfrm>
          <a:prstGeom prst="rect">
            <a:avLst/>
          </a:prstGeom>
          <a:solidFill>
            <a:schemeClr val="bg1">
              <a:lumMod val="8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sz="1050" dirty="0">
              <a:solidFill>
                <a:prstClr val="white"/>
              </a:solidFill>
              <a:latin typeface="UD デジタル 教科書体 NK-R" panose="02020400000000000000" pitchFamily="18" charset="-128"/>
              <a:ea typeface="UD デジタル 教科書体 NK-R" panose="02020400000000000000" pitchFamily="18" charset="-128"/>
            </a:endParaRPr>
          </a:p>
        </p:txBody>
      </p:sp>
      <p:sp>
        <p:nvSpPr>
          <p:cNvPr id="251" name="テキスト ボックス 250">
            <a:extLst>
              <a:ext uri="{FF2B5EF4-FFF2-40B4-BE49-F238E27FC236}">
                <a16:creationId xmlns:a16="http://schemas.microsoft.com/office/drawing/2014/main" id="{64714EF5-68A5-4B3C-A7BB-5DCFD27DB3FA}"/>
              </a:ext>
            </a:extLst>
          </p:cNvPr>
          <p:cNvSpPr txBox="1"/>
          <p:nvPr/>
        </p:nvSpPr>
        <p:spPr>
          <a:xfrm>
            <a:off x="4797903" y="4583339"/>
            <a:ext cx="1424019" cy="198772"/>
          </a:xfrm>
          <a:prstGeom prst="rect">
            <a:avLst/>
          </a:prstGeom>
          <a:noFill/>
          <a:ln>
            <a:noFill/>
            <a:prstDash val="sysDot"/>
          </a:ln>
        </p:spPr>
        <p:style>
          <a:lnRef idx="1">
            <a:schemeClr val="dk1"/>
          </a:lnRef>
          <a:fillRef idx="2">
            <a:schemeClr val="dk1"/>
          </a:fillRef>
          <a:effectRef idx="1">
            <a:schemeClr val="dk1"/>
          </a:effectRef>
          <a:fontRef idx="minor">
            <a:schemeClr val="dk1"/>
          </a:fontRef>
        </p:style>
        <p:txBody>
          <a:bodyPr wrap="square" rtlCol="0">
            <a:spAutoFit/>
          </a:bodyPr>
          <a:lstStyle/>
          <a:p>
            <a:pPr>
              <a:lnSpc>
                <a:spcPts val="800"/>
              </a:lnSpc>
              <a:defRPr/>
            </a:pPr>
            <a:r>
              <a:rPr lang="ja-JP" altLang="en-US" sz="800" b="1" dirty="0">
                <a:solidFill>
                  <a:prstClr val="black"/>
                </a:solidFill>
                <a:latin typeface="UD デジタル 教科書体 NK-B" panose="02020700000000000000" pitchFamily="18" charset="-128"/>
                <a:ea typeface="UD デジタル 教科書体 NK-B" panose="02020700000000000000" pitchFamily="18" charset="-128"/>
              </a:rPr>
              <a:t>  家賃債務保証の支援   </a:t>
            </a:r>
            <a:endParaRPr lang="en-US" altLang="ja-JP" sz="800" b="1" dirty="0">
              <a:solidFill>
                <a:prstClr val="black"/>
              </a:solidFill>
              <a:latin typeface="UD デジタル 教科書体 NK-B" panose="02020700000000000000" pitchFamily="18" charset="-128"/>
              <a:ea typeface="UD デジタル 教科書体 NK-B" panose="02020700000000000000" pitchFamily="18" charset="-128"/>
            </a:endParaRPr>
          </a:p>
        </p:txBody>
      </p:sp>
      <p:sp>
        <p:nvSpPr>
          <p:cNvPr id="253" name="正方形/長方形 252">
            <a:extLst>
              <a:ext uri="{FF2B5EF4-FFF2-40B4-BE49-F238E27FC236}">
                <a16:creationId xmlns:a16="http://schemas.microsoft.com/office/drawing/2014/main" id="{7548B9FF-38D6-4596-94D9-E516BB3172A9}"/>
              </a:ext>
            </a:extLst>
          </p:cNvPr>
          <p:cNvSpPr/>
          <p:nvPr/>
        </p:nvSpPr>
        <p:spPr>
          <a:xfrm>
            <a:off x="3383666" y="4565494"/>
            <a:ext cx="1296000" cy="612000"/>
          </a:xfrm>
          <a:prstGeom prst="rect">
            <a:avLst/>
          </a:prstGeom>
          <a:solidFill>
            <a:schemeClr val="bg1">
              <a:lumMod val="8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sz="1050" dirty="0">
              <a:solidFill>
                <a:prstClr val="white"/>
              </a:solidFill>
              <a:latin typeface="UD デジタル 教科書体 NK-R" panose="02020400000000000000" pitchFamily="18" charset="-128"/>
              <a:ea typeface="UD デジタル 教科書体 NK-R" panose="02020400000000000000" pitchFamily="18" charset="-128"/>
            </a:endParaRPr>
          </a:p>
        </p:txBody>
      </p:sp>
      <p:sp>
        <p:nvSpPr>
          <p:cNvPr id="254" name="テキスト ボックス 253">
            <a:extLst>
              <a:ext uri="{FF2B5EF4-FFF2-40B4-BE49-F238E27FC236}">
                <a16:creationId xmlns:a16="http://schemas.microsoft.com/office/drawing/2014/main" id="{EE16040B-F521-4340-BCF7-71DAFAF3926B}"/>
              </a:ext>
            </a:extLst>
          </p:cNvPr>
          <p:cNvSpPr txBox="1"/>
          <p:nvPr/>
        </p:nvSpPr>
        <p:spPr>
          <a:xfrm>
            <a:off x="3443916" y="4596985"/>
            <a:ext cx="1252888" cy="198772"/>
          </a:xfrm>
          <a:prstGeom prst="rect">
            <a:avLst/>
          </a:prstGeom>
          <a:noFill/>
          <a:ln>
            <a:noFill/>
            <a:prstDash val="sysDot"/>
          </a:ln>
        </p:spPr>
        <p:style>
          <a:lnRef idx="1">
            <a:schemeClr val="dk1"/>
          </a:lnRef>
          <a:fillRef idx="2">
            <a:schemeClr val="dk1"/>
          </a:fillRef>
          <a:effectRef idx="1">
            <a:schemeClr val="dk1"/>
          </a:effectRef>
          <a:fontRef idx="minor">
            <a:schemeClr val="dk1"/>
          </a:fontRef>
        </p:style>
        <p:txBody>
          <a:bodyPr wrap="square" rtlCol="0">
            <a:spAutoFit/>
          </a:bodyPr>
          <a:lstStyle/>
          <a:p>
            <a:pPr>
              <a:lnSpc>
                <a:spcPts val="800"/>
              </a:lnSpc>
              <a:defRPr/>
            </a:pPr>
            <a:r>
              <a:rPr lang="ja-JP" altLang="en-US" sz="800" b="1" dirty="0">
                <a:solidFill>
                  <a:prstClr val="black"/>
                </a:solidFill>
                <a:latin typeface="UD デジタル 教科書体 NK-B" panose="02020700000000000000" pitchFamily="18" charset="-128"/>
                <a:ea typeface="UD デジタル 教科書体 NK-B" panose="02020700000000000000" pitchFamily="18" charset="-128"/>
              </a:rPr>
              <a:t>　   医療体制の整備</a:t>
            </a:r>
            <a:endParaRPr lang="en-US" altLang="ja-JP" sz="800" b="1" dirty="0">
              <a:solidFill>
                <a:prstClr val="black"/>
              </a:solidFill>
              <a:latin typeface="UD デジタル 教科書体 NK-B" panose="02020700000000000000" pitchFamily="18" charset="-128"/>
              <a:ea typeface="UD デジタル 教科書体 NK-B" panose="02020700000000000000" pitchFamily="18" charset="-128"/>
            </a:endParaRPr>
          </a:p>
        </p:txBody>
      </p:sp>
      <p:sp>
        <p:nvSpPr>
          <p:cNvPr id="256" name="正方形/長方形 255">
            <a:extLst>
              <a:ext uri="{FF2B5EF4-FFF2-40B4-BE49-F238E27FC236}">
                <a16:creationId xmlns:a16="http://schemas.microsoft.com/office/drawing/2014/main" id="{B57A48B1-55BF-4AF6-AF61-908B6BD1EADC}"/>
              </a:ext>
            </a:extLst>
          </p:cNvPr>
          <p:cNvSpPr/>
          <p:nvPr/>
        </p:nvSpPr>
        <p:spPr>
          <a:xfrm>
            <a:off x="6108579" y="5225025"/>
            <a:ext cx="1296000" cy="684000"/>
          </a:xfrm>
          <a:prstGeom prst="rect">
            <a:avLst/>
          </a:prstGeom>
          <a:solidFill>
            <a:schemeClr val="bg1">
              <a:lumMod val="8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sz="1050" dirty="0">
              <a:solidFill>
                <a:prstClr val="white"/>
              </a:solidFill>
              <a:latin typeface="UD デジタル 教科書体 NK-R" panose="02020400000000000000" pitchFamily="18" charset="-128"/>
              <a:ea typeface="UD デジタル 教科書体 NK-R" panose="02020400000000000000" pitchFamily="18" charset="-128"/>
            </a:endParaRPr>
          </a:p>
        </p:txBody>
      </p:sp>
      <p:sp>
        <p:nvSpPr>
          <p:cNvPr id="257" name="テキスト ボックス 256">
            <a:extLst>
              <a:ext uri="{FF2B5EF4-FFF2-40B4-BE49-F238E27FC236}">
                <a16:creationId xmlns:a16="http://schemas.microsoft.com/office/drawing/2014/main" id="{09EDB22B-9F65-416E-B55F-AF5C0DEA3F4F}"/>
              </a:ext>
            </a:extLst>
          </p:cNvPr>
          <p:cNvSpPr txBox="1"/>
          <p:nvPr/>
        </p:nvSpPr>
        <p:spPr>
          <a:xfrm>
            <a:off x="6113557" y="5236321"/>
            <a:ext cx="1412904" cy="323165"/>
          </a:xfrm>
          <a:prstGeom prst="rect">
            <a:avLst/>
          </a:prstGeom>
          <a:noFill/>
          <a:ln>
            <a:noFill/>
            <a:prstDash val="sysDot"/>
          </a:ln>
        </p:spPr>
        <p:style>
          <a:lnRef idx="1">
            <a:schemeClr val="dk1"/>
          </a:lnRef>
          <a:fillRef idx="2">
            <a:schemeClr val="dk1"/>
          </a:fillRef>
          <a:effectRef idx="1">
            <a:schemeClr val="dk1"/>
          </a:effectRef>
          <a:fontRef idx="minor">
            <a:schemeClr val="dk1"/>
          </a:fontRef>
        </p:style>
        <p:txBody>
          <a:bodyPr wrap="square" rtlCol="0">
            <a:spAutoFit/>
          </a:bodyPr>
          <a:lstStyle/>
          <a:p>
            <a:pPr>
              <a:lnSpc>
                <a:spcPts val="900"/>
              </a:lnSpc>
              <a:defRPr/>
            </a:pPr>
            <a:r>
              <a:rPr lang="ja-JP" altLang="en-US" sz="800" b="1" dirty="0">
                <a:solidFill>
                  <a:schemeClr val="tx1"/>
                </a:solidFill>
                <a:latin typeface="UD デジタル 教科書体 NK-B" panose="02020700000000000000" pitchFamily="18" charset="-128"/>
                <a:ea typeface="UD デジタル 教科書体 NK-B" panose="02020700000000000000" pitchFamily="18" charset="-128"/>
              </a:rPr>
              <a:t>外国人コミュニケーション</a:t>
            </a:r>
            <a:endParaRPr lang="en-US" altLang="ja-JP" sz="800" b="1" dirty="0">
              <a:solidFill>
                <a:schemeClr val="tx1"/>
              </a:solidFill>
              <a:latin typeface="UD デジタル 教科書体 NK-B" panose="02020700000000000000" pitchFamily="18" charset="-128"/>
              <a:ea typeface="UD デジタル 教科書体 NK-B" panose="02020700000000000000" pitchFamily="18" charset="-128"/>
            </a:endParaRPr>
          </a:p>
          <a:p>
            <a:pPr>
              <a:lnSpc>
                <a:spcPts val="900"/>
              </a:lnSpc>
              <a:defRPr/>
            </a:pPr>
            <a:r>
              <a:rPr lang="ja-JP" altLang="en-US" sz="800" b="1" dirty="0">
                <a:solidFill>
                  <a:schemeClr val="tx1"/>
                </a:solidFill>
                <a:latin typeface="UD デジタル 教科書体 NK-B" panose="02020700000000000000" pitchFamily="18" charset="-128"/>
                <a:ea typeface="UD デジタル 教科書体 NK-B" panose="02020700000000000000" pitchFamily="18" charset="-128"/>
              </a:rPr>
              <a:t>　　　　　　　支援</a:t>
            </a:r>
            <a:endParaRPr lang="en-US" altLang="ja-JP" sz="600" b="1" dirty="0">
              <a:solidFill>
                <a:schemeClr val="tx1"/>
              </a:solidFill>
              <a:latin typeface="UD デジタル 教科書体 NK-R" panose="02020400000000000000" pitchFamily="18" charset="-128"/>
              <a:ea typeface="UD デジタル 教科書体 NK-R" panose="02020400000000000000" pitchFamily="18" charset="-128"/>
            </a:endParaRPr>
          </a:p>
        </p:txBody>
      </p:sp>
      <p:pic>
        <p:nvPicPr>
          <p:cNvPr id="224" name="図 223">
            <a:extLst>
              <a:ext uri="{FF2B5EF4-FFF2-40B4-BE49-F238E27FC236}">
                <a16:creationId xmlns:a16="http://schemas.microsoft.com/office/drawing/2014/main" id="{B18B9115-5FBC-45C8-BFB9-5A934C172A34}"/>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3488680" y="4078576"/>
            <a:ext cx="447290" cy="357832"/>
          </a:xfrm>
          <a:prstGeom prst="rect">
            <a:avLst/>
          </a:prstGeom>
        </p:spPr>
      </p:pic>
      <p:sp>
        <p:nvSpPr>
          <p:cNvPr id="243" name="正方形/長方形 242">
            <a:extLst>
              <a:ext uri="{FF2B5EF4-FFF2-40B4-BE49-F238E27FC236}">
                <a16:creationId xmlns:a16="http://schemas.microsoft.com/office/drawing/2014/main" id="{D23970C5-DFA4-4EA0-9CF5-A59FCCB38023}"/>
              </a:ext>
            </a:extLst>
          </p:cNvPr>
          <p:cNvSpPr/>
          <p:nvPr/>
        </p:nvSpPr>
        <p:spPr>
          <a:xfrm>
            <a:off x="4302202" y="4086223"/>
            <a:ext cx="2189203" cy="396000"/>
          </a:xfrm>
          <a:prstGeom prst="rect">
            <a:avLst/>
          </a:prstGeom>
          <a:solidFill>
            <a:schemeClr val="bg1">
              <a:lumMod val="8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sz="1050" dirty="0">
              <a:solidFill>
                <a:prstClr val="white"/>
              </a:solidFill>
              <a:latin typeface="UD デジタル 教科書体 NK-R" panose="02020400000000000000" pitchFamily="18" charset="-128"/>
              <a:ea typeface="UD デジタル 教科書体 NK-R" panose="02020400000000000000" pitchFamily="18" charset="-128"/>
            </a:endParaRPr>
          </a:p>
        </p:txBody>
      </p:sp>
      <p:sp>
        <p:nvSpPr>
          <p:cNvPr id="244" name="テキスト ボックス 243">
            <a:extLst>
              <a:ext uri="{FF2B5EF4-FFF2-40B4-BE49-F238E27FC236}">
                <a16:creationId xmlns:a16="http://schemas.microsoft.com/office/drawing/2014/main" id="{49D91216-FE2A-4BE8-80A6-5FA2BA01DDFC}"/>
              </a:ext>
            </a:extLst>
          </p:cNvPr>
          <p:cNvSpPr txBox="1"/>
          <p:nvPr/>
        </p:nvSpPr>
        <p:spPr>
          <a:xfrm>
            <a:off x="4519363" y="4087187"/>
            <a:ext cx="1973517" cy="208389"/>
          </a:xfrm>
          <a:prstGeom prst="rect">
            <a:avLst/>
          </a:prstGeom>
          <a:noFill/>
          <a:ln>
            <a:noFill/>
            <a:prstDash val="sysDot"/>
          </a:ln>
        </p:spPr>
        <p:style>
          <a:lnRef idx="1">
            <a:schemeClr val="dk1"/>
          </a:lnRef>
          <a:fillRef idx="2">
            <a:schemeClr val="dk1"/>
          </a:fillRef>
          <a:effectRef idx="1">
            <a:schemeClr val="dk1"/>
          </a:effectRef>
          <a:fontRef idx="minor">
            <a:schemeClr val="dk1"/>
          </a:fontRef>
        </p:style>
        <p:txBody>
          <a:bodyPr wrap="square" rtlCol="0">
            <a:spAutoFit/>
          </a:bodyPr>
          <a:lstStyle/>
          <a:p>
            <a:pPr>
              <a:lnSpc>
                <a:spcPts val="900"/>
              </a:lnSpc>
              <a:defRPr/>
            </a:pPr>
            <a:r>
              <a:rPr lang="ja-JP" altLang="en-US" sz="800" b="1" dirty="0">
                <a:solidFill>
                  <a:prstClr val="black"/>
                </a:solidFill>
                <a:latin typeface="UD デジタル 教科書体 NK-B" panose="02020700000000000000" pitchFamily="18" charset="-128"/>
                <a:ea typeface="UD デジタル 教科書体 NK-B" panose="02020700000000000000" pitchFamily="18" charset="-128"/>
              </a:rPr>
              <a:t>　　　　　　　 相談体制の整備</a:t>
            </a:r>
            <a:endParaRPr lang="en-US" altLang="ja-JP" sz="600" b="1" dirty="0">
              <a:solidFill>
                <a:prstClr val="black"/>
              </a:solidFill>
              <a:latin typeface="UD デジタル 教科書体 NK-R" panose="02020400000000000000" pitchFamily="18" charset="-128"/>
              <a:ea typeface="UD デジタル 教科書体 NK-R" panose="02020400000000000000" pitchFamily="18" charset="-128"/>
            </a:endParaRPr>
          </a:p>
        </p:txBody>
      </p:sp>
      <p:sp>
        <p:nvSpPr>
          <p:cNvPr id="245" name="下矢印 134">
            <a:extLst>
              <a:ext uri="{FF2B5EF4-FFF2-40B4-BE49-F238E27FC236}">
                <a16:creationId xmlns:a16="http://schemas.microsoft.com/office/drawing/2014/main" id="{0875A21A-79BC-4D83-B00A-57B8700018C4}"/>
              </a:ext>
            </a:extLst>
          </p:cNvPr>
          <p:cNvSpPr/>
          <p:nvPr/>
        </p:nvSpPr>
        <p:spPr>
          <a:xfrm rot="16200000">
            <a:off x="3951530" y="4314112"/>
            <a:ext cx="216000" cy="106154"/>
          </a:xfrm>
          <a:prstGeom prst="down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dirty="0">
              <a:solidFill>
                <a:prstClr val="white"/>
              </a:solidFill>
              <a:latin typeface="游ゴシック" panose="020F0502020204030204"/>
              <a:ea typeface="游ゴシック" panose="020B0400000000000000" pitchFamily="50" charset="-128"/>
            </a:endParaRPr>
          </a:p>
        </p:txBody>
      </p:sp>
      <p:sp>
        <p:nvSpPr>
          <p:cNvPr id="246" name="下矢印 135">
            <a:extLst>
              <a:ext uri="{FF2B5EF4-FFF2-40B4-BE49-F238E27FC236}">
                <a16:creationId xmlns:a16="http://schemas.microsoft.com/office/drawing/2014/main" id="{9A477AA9-A77D-47D1-A2AC-DE3323CA9171}"/>
              </a:ext>
            </a:extLst>
          </p:cNvPr>
          <p:cNvSpPr/>
          <p:nvPr/>
        </p:nvSpPr>
        <p:spPr>
          <a:xfrm rot="5400000">
            <a:off x="6628408" y="4314111"/>
            <a:ext cx="216000" cy="106154"/>
          </a:xfrm>
          <a:prstGeom prst="downArrow">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latin typeface="游ゴシック" panose="020F0502020204030204"/>
              <a:ea typeface="游ゴシック" panose="020B0400000000000000" pitchFamily="50" charset="-128"/>
            </a:endParaRPr>
          </a:p>
        </p:txBody>
      </p:sp>
      <p:sp>
        <p:nvSpPr>
          <p:cNvPr id="247" name="下矢印 138">
            <a:extLst>
              <a:ext uri="{FF2B5EF4-FFF2-40B4-BE49-F238E27FC236}">
                <a16:creationId xmlns:a16="http://schemas.microsoft.com/office/drawing/2014/main" id="{48F152BA-2635-4CF6-9419-73C6C8FDEB32}"/>
              </a:ext>
            </a:extLst>
          </p:cNvPr>
          <p:cNvSpPr/>
          <p:nvPr/>
        </p:nvSpPr>
        <p:spPr>
          <a:xfrm rot="10800000" flipV="1">
            <a:off x="5273704" y="4454077"/>
            <a:ext cx="216000" cy="108000"/>
          </a:xfrm>
          <a:prstGeom prst="downArrow">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latin typeface="游ゴシック" panose="020F0502020204030204"/>
              <a:ea typeface="游ゴシック" panose="020B0400000000000000" pitchFamily="50" charset="-128"/>
            </a:endParaRPr>
          </a:p>
        </p:txBody>
      </p:sp>
      <p:pic>
        <p:nvPicPr>
          <p:cNvPr id="249" name="図 248">
            <a:extLst>
              <a:ext uri="{FF2B5EF4-FFF2-40B4-BE49-F238E27FC236}">
                <a16:creationId xmlns:a16="http://schemas.microsoft.com/office/drawing/2014/main" id="{A051E421-7E90-4627-964C-EBB2692A813E}"/>
              </a:ext>
            </a:extLst>
          </p:cNvPr>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rot="20962184" flipH="1" flipV="1">
            <a:off x="4040909" y="4401093"/>
            <a:ext cx="275370" cy="216000"/>
          </a:xfrm>
          <a:prstGeom prst="rect">
            <a:avLst/>
          </a:prstGeom>
        </p:spPr>
      </p:pic>
      <p:pic>
        <p:nvPicPr>
          <p:cNvPr id="241" name="図 240">
            <a:extLst>
              <a:ext uri="{FF2B5EF4-FFF2-40B4-BE49-F238E27FC236}">
                <a16:creationId xmlns:a16="http://schemas.microsoft.com/office/drawing/2014/main" id="{56E44646-5A70-4973-B879-7707383A4CA7}"/>
              </a:ext>
            </a:extLst>
          </p:cNvPr>
          <p:cNvPicPr>
            <a:picLocks noChangeAspect="1"/>
          </p:cNvPicPr>
          <p:nvPr/>
        </p:nvPicPr>
        <p:blipFill>
          <a:blip r:embed="rId18" cstate="print">
            <a:duotone>
              <a:prstClr val="black"/>
              <a:schemeClr val="accent2">
                <a:tint val="45000"/>
                <a:satMod val="400000"/>
              </a:schemeClr>
            </a:duotone>
            <a:extLst>
              <a:ext uri="{BEBA8EAE-BF5A-486C-A8C5-ECC9F3942E4B}">
                <a14:imgProps xmlns:a14="http://schemas.microsoft.com/office/drawing/2010/main">
                  <a14:imgLayer r:embed="rId15">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3896345" y="4087200"/>
            <a:ext cx="328432" cy="201977"/>
          </a:xfrm>
          <a:prstGeom prst="rect">
            <a:avLst/>
          </a:prstGeom>
        </p:spPr>
      </p:pic>
      <p:pic>
        <p:nvPicPr>
          <p:cNvPr id="239" name="図 238">
            <a:extLst>
              <a:ext uri="{FF2B5EF4-FFF2-40B4-BE49-F238E27FC236}">
                <a16:creationId xmlns:a16="http://schemas.microsoft.com/office/drawing/2014/main" id="{28AAE0E6-E225-4E56-A86C-AC991F8E3DD3}"/>
              </a:ext>
            </a:extLst>
          </p:cNvPr>
          <p:cNvPicPr>
            <a:picLocks noChangeAspect="1"/>
          </p:cNvPicPr>
          <p:nvPr/>
        </p:nvPicPr>
        <p:blipFill>
          <a:blip r:embed="rId18" cstate="print">
            <a:duotone>
              <a:prstClr val="black"/>
              <a:schemeClr val="accent2">
                <a:tint val="45000"/>
                <a:satMod val="400000"/>
              </a:schemeClr>
            </a:duotone>
            <a:extLst>
              <a:ext uri="{BEBA8EAE-BF5A-486C-A8C5-ECC9F3942E4B}">
                <a14:imgProps xmlns:a14="http://schemas.microsoft.com/office/drawing/2010/main">
                  <a14:imgLayer r:embed="rId15">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6559658" y="4086597"/>
            <a:ext cx="328432" cy="201977"/>
          </a:xfrm>
          <a:prstGeom prst="rect">
            <a:avLst/>
          </a:prstGeom>
        </p:spPr>
      </p:pic>
      <p:sp>
        <p:nvSpPr>
          <p:cNvPr id="266" name="正方形/長方形 265">
            <a:extLst>
              <a:ext uri="{FF2B5EF4-FFF2-40B4-BE49-F238E27FC236}">
                <a16:creationId xmlns:a16="http://schemas.microsoft.com/office/drawing/2014/main" id="{B57A48B1-55BF-4AF6-AF61-908B6BD1EADC}"/>
              </a:ext>
            </a:extLst>
          </p:cNvPr>
          <p:cNvSpPr/>
          <p:nvPr/>
        </p:nvSpPr>
        <p:spPr>
          <a:xfrm>
            <a:off x="6094650" y="4564115"/>
            <a:ext cx="1296000" cy="612000"/>
          </a:xfrm>
          <a:prstGeom prst="rect">
            <a:avLst/>
          </a:prstGeom>
          <a:solidFill>
            <a:schemeClr val="bg1">
              <a:lumMod val="8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sz="1050" dirty="0">
              <a:solidFill>
                <a:prstClr val="white"/>
              </a:solidFill>
              <a:latin typeface="UD デジタル 教科書体 NK-R" panose="02020400000000000000" pitchFamily="18" charset="-128"/>
              <a:ea typeface="UD デジタル 教科書体 NK-R" panose="02020400000000000000" pitchFamily="18" charset="-128"/>
            </a:endParaRPr>
          </a:p>
        </p:txBody>
      </p:sp>
      <p:sp>
        <p:nvSpPr>
          <p:cNvPr id="267" name="テキスト ボックス 266">
            <a:extLst>
              <a:ext uri="{FF2B5EF4-FFF2-40B4-BE49-F238E27FC236}">
                <a16:creationId xmlns:a16="http://schemas.microsoft.com/office/drawing/2014/main" id="{09EDB22B-9F65-416E-B55F-AF5C0DEA3F4F}"/>
              </a:ext>
            </a:extLst>
          </p:cNvPr>
          <p:cNvSpPr txBox="1"/>
          <p:nvPr/>
        </p:nvSpPr>
        <p:spPr>
          <a:xfrm>
            <a:off x="6138694" y="4584309"/>
            <a:ext cx="1369492" cy="198772"/>
          </a:xfrm>
          <a:prstGeom prst="rect">
            <a:avLst/>
          </a:prstGeom>
          <a:noFill/>
          <a:ln>
            <a:noFill/>
            <a:prstDash val="sysDot"/>
          </a:ln>
        </p:spPr>
        <p:style>
          <a:lnRef idx="1">
            <a:schemeClr val="dk1"/>
          </a:lnRef>
          <a:fillRef idx="2">
            <a:schemeClr val="dk1"/>
          </a:fillRef>
          <a:effectRef idx="1">
            <a:schemeClr val="dk1"/>
          </a:effectRef>
          <a:fontRef idx="minor">
            <a:schemeClr val="dk1"/>
          </a:fontRef>
        </p:style>
        <p:txBody>
          <a:bodyPr wrap="square" rtlCol="0">
            <a:spAutoFit/>
          </a:bodyPr>
          <a:lstStyle/>
          <a:p>
            <a:pPr>
              <a:lnSpc>
                <a:spcPts val="800"/>
              </a:lnSpc>
              <a:defRPr/>
            </a:pPr>
            <a:r>
              <a:rPr lang="ja-JP" altLang="en-US" sz="800" b="1" dirty="0">
                <a:solidFill>
                  <a:prstClr val="black"/>
                </a:solidFill>
                <a:latin typeface="UD デジタル 教科書体 NK-B" panose="02020700000000000000" pitchFamily="18" charset="-128"/>
                <a:ea typeface="UD デジタル 教科書体 NK-B" panose="02020700000000000000" pitchFamily="18" charset="-128"/>
              </a:rPr>
              <a:t>  災害情報の即時提供</a:t>
            </a:r>
            <a:endParaRPr lang="en-US" altLang="ja-JP" sz="800" b="1" dirty="0">
              <a:solidFill>
                <a:prstClr val="black"/>
              </a:solidFill>
              <a:latin typeface="UD デジタル 教科書体 NK-B" panose="02020700000000000000" pitchFamily="18" charset="-128"/>
              <a:ea typeface="UD デジタル 教科書体 NK-B" panose="02020700000000000000" pitchFamily="18" charset="-128"/>
            </a:endParaRPr>
          </a:p>
        </p:txBody>
      </p:sp>
      <p:graphicFrame>
        <p:nvGraphicFramePr>
          <p:cNvPr id="30" name="グラフ 29">
            <a:extLst>
              <a:ext uri="{FF2B5EF4-FFF2-40B4-BE49-F238E27FC236}">
                <a16:creationId xmlns:a16="http://schemas.microsoft.com/office/drawing/2014/main" id="{27803EFA-8F81-4D6A-AA00-FE570F7D3DD2}"/>
              </a:ext>
            </a:extLst>
          </p:cNvPr>
          <p:cNvGraphicFramePr/>
          <p:nvPr>
            <p:extLst>
              <p:ext uri="{D42A27DB-BD31-4B8C-83A1-F6EECF244321}">
                <p14:modId xmlns:p14="http://schemas.microsoft.com/office/powerpoint/2010/main" val="2389900744"/>
              </p:ext>
            </p:extLst>
          </p:nvPr>
        </p:nvGraphicFramePr>
        <p:xfrm>
          <a:off x="2386842" y="1260300"/>
          <a:ext cx="1373039" cy="1648285"/>
        </p:xfrm>
        <a:graphic>
          <a:graphicData uri="http://schemas.openxmlformats.org/drawingml/2006/chart">
            <c:chart xmlns:c="http://schemas.openxmlformats.org/drawingml/2006/chart" xmlns:r="http://schemas.openxmlformats.org/officeDocument/2006/relationships" r:id="rId19"/>
          </a:graphicData>
        </a:graphic>
      </p:graphicFrame>
      <p:sp>
        <p:nvSpPr>
          <p:cNvPr id="178" name="テキスト ボックス 177">
            <a:extLst>
              <a:ext uri="{FF2B5EF4-FFF2-40B4-BE49-F238E27FC236}">
                <a16:creationId xmlns:a16="http://schemas.microsoft.com/office/drawing/2014/main" id="{4F923652-D3CD-4864-9F8B-DB249D4912B0}"/>
              </a:ext>
            </a:extLst>
          </p:cNvPr>
          <p:cNvSpPr txBox="1"/>
          <p:nvPr/>
        </p:nvSpPr>
        <p:spPr>
          <a:xfrm>
            <a:off x="4803497" y="5511899"/>
            <a:ext cx="1188000" cy="247594"/>
          </a:xfrm>
          <a:prstGeom prst="rect">
            <a:avLst/>
          </a:prstGeom>
          <a:solidFill>
            <a:schemeClr val="bg1"/>
          </a:solidFill>
          <a:ln>
            <a:solidFill>
              <a:schemeClr val="tx1"/>
            </a:solidFill>
            <a:prstDash val="sysDot"/>
          </a:ln>
        </p:spPr>
        <p:style>
          <a:lnRef idx="1">
            <a:schemeClr val="dk1"/>
          </a:lnRef>
          <a:fillRef idx="2">
            <a:schemeClr val="dk1"/>
          </a:fillRef>
          <a:effectRef idx="1">
            <a:schemeClr val="dk1"/>
          </a:effectRef>
          <a:fontRef idx="minor">
            <a:schemeClr val="dk1"/>
          </a:fontRef>
        </p:style>
        <p:txBody>
          <a:bodyPr wrap="square" lIns="36000" tIns="36000" rIns="36000" bIns="0" rtlCol="0" anchor="ctr" anchorCtr="0">
            <a:noAutofit/>
          </a:bodyPr>
          <a:lstStyle/>
          <a:p>
            <a:pPr>
              <a:lnSpc>
                <a:spcPts val="900"/>
              </a:lnSpc>
              <a:defRPr/>
            </a:pPr>
            <a:r>
              <a:rPr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▸地域の体制づくりに向け</a:t>
            </a:r>
            <a:endParaRPr lang="en-US" altLang="ja-JP" sz="800" b="1" dirty="0">
              <a:solidFill>
                <a:prstClr val="black"/>
              </a:solidFill>
              <a:latin typeface="UD デジタル 教科書体 NK-R" panose="02020400000000000000" pitchFamily="18" charset="-128"/>
              <a:ea typeface="UD デジタル 教科書体 NK-R" panose="02020400000000000000" pitchFamily="18" charset="-128"/>
            </a:endParaRPr>
          </a:p>
          <a:p>
            <a:pPr>
              <a:lnSpc>
                <a:spcPts val="900"/>
              </a:lnSpc>
              <a:defRPr/>
            </a:pPr>
            <a:r>
              <a:rPr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 </a:t>
            </a:r>
            <a:r>
              <a:rPr lang="ja-JP" altLang="en-US" sz="800" b="1" dirty="0" err="1">
                <a:solidFill>
                  <a:prstClr val="black"/>
                </a:solidFill>
                <a:latin typeface="UD デジタル 教科書体 NK-R" panose="02020400000000000000" pitchFamily="18" charset="-128"/>
                <a:ea typeface="UD デジタル 教科書体 NK-R" panose="02020400000000000000" pitchFamily="18" charset="-128"/>
              </a:rPr>
              <a:t>た</a:t>
            </a:r>
            <a:r>
              <a:rPr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市町村支援</a:t>
            </a:r>
          </a:p>
        </p:txBody>
      </p:sp>
      <p:sp>
        <p:nvSpPr>
          <p:cNvPr id="179" name="テキスト ボックス 178">
            <a:extLst>
              <a:ext uri="{FF2B5EF4-FFF2-40B4-BE49-F238E27FC236}">
                <a16:creationId xmlns:a16="http://schemas.microsoft.com/office/drawing/2014/main" id="{4F923652-D3CD-4864-9F8B-DB249D4912B0}"/>
              </a:ext>
            </a:extLst>
          </p:cNvPr>
          <p:cNvSpPr txBox="1"/>
          <p:nvPr/>
        </p:nvSpPr>
        <p:spPr>
          <a:xfrm>
            <a:off x="6167966" y="4768310"/>
            <a:ext cx="1188000" cy="360000"/>
          </a:xfrm>
          <a:prstGeom prst="rect">
            <a:avLst/>
          </a:prstGeom>
          <a:solidFill>
            <a:schemeClr val="bg1"/>
          </a:solidFill>
          <a:ln>
            <a:solidFill>
              <a:schemeClr val="tx1"/>
            </a:solidFill>
            <a:prstDash val="sysDot"/>
          </a:ln>
        </p:spPr>
        <p:style>
          <a:lnRef idx="1">
            <a:schemeClr val="dk1"/>
          </a:lnRef>
          <a:fillRef idx="2">
            <a:schemeClr val="dk1"/>
          </a:fillRef>
          <a:effectRef idx="1">
            <a:schemeClr val="dk1"/>
          </a:effectRef>
          <a:fontRef idx="minor">
            <a:schemeClr val="dk1"/>
          </a:fontRef>
        </p:style>
        <p:txBody>
          <a:bodyPr wrap="square" lIns="36000" tIns="36000" rIns="36000" bIns="0" rtlCol="0" anchor="ctr" anchorCtr="0">
            <a:noAutofit/>
          </a:bodyPr>
          <a:lstStyle/>
          <a:p>
            <a:pPr>
              <a:lnSpc>
                <a:spcPts val="900"/>
              </a:lnSpc>
              <a:defRPr/>
            </a:pPr>
            <a:r>
              <a:rPr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▸災害情報の多言語化、</a:t>
            </a:r>
            <a:endParaRPr lang="en-US" altLang="ja-JP" sz="800" b="1" dirty="0">
              <a:solidFill>
                <a:prstClr val="black"/>
              </a:solidFill>
              <a:latin typeface="UD デジタル 教科書体 NK-R" panose="02020400000000000000" pitchFamily="18" charset="-128"/>
              <a:ea typeface="UD デジタル 教科書体 NK-R" panose="02020400000000000000" pitchFamily="18" charset="-128"/>
            </a:endParaRPr>
          </a:p>
          <a:p>
            <a:pPr>
              <a:lnSpc>
                <a:spcPts val="900"/>
              </a:lnSpc>
              <a:defRPr/>
            </a:pPr>
            <a:r>
              <a:rPr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 外国人向けウェブサイト、</a:t>
            </a:r>
            <a:endParaRPr lang="en-US" altLang="ja-JP" sz="800" b="1" dirty="0">
              <a:solidFill>
                <a:prstClr val="black"/>
              </a:solidFill>
              <a:latin typeface="UD デジタル 教科書体 NK-R" panose="02020400000000000000" pitchFamily="18" charset="-128"/>
              <a:ea typeface="UD デジタル 教科書体 NK-R" panose="02020400000000000000" pitchFamily="18" charset="-128"/>
            </a:endParaRPr>
          </a:p>
          <a:p>
            <a:pPr>
              <a:lnSpc>
                <a:spcPts val="900"/>
              </a:lnSpc>
              <a:defRPr/>
            </a:pPr>
            <a:r>
              <a:rPr lang="en-US" altLang="ja-JP" sz="800" b="1" dirty="0">
                <a:solidFill>
                  <a:prstClr val="black"/>
                </a:solidFill>
                <a:latin typeface="UD デジタル 教科書体 NK-R" panose="02020400000000000000" pitchFamily="18" charset="-128"/>
                <a:ea typeface="UD デジタル 教科書体 NK-R" panose="02020400000000000000" pitchFamily="18" charset="-128"/>
              </a:rPr>
              <a:t> </a:t>
            </a:r>
            <a:r>
              <a:rPr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アプリの運用</a:t>
            </a:r>
          </a:p>
        </p:txBody>
      </p:sp>
      <p:sp>
        <p:nvSpPr>
          <p:cNvPr id="271" name="テキスト ボックス 270">
            <a:extLst>
              <a:ext uri="{FF2B5EF4-FFF2-40B4-BE49-F238E27FC236}">
                <a16:creationId xmlns:a16="http://schemas.microsoft.com/office/drawing/2014/main" id="{4F923652-D3CD-4864-9F8B-DB249D4912B0}"/>
              </a:ext>
            </a:extLst>
          </p:cNvPr>
          <p:cNvSpPr txBox="1"/>
          <p:nvPr/>
        </p:nvSpPr>
        <p:spPr>
          <a:xfrm>
            <a:off x="3451254" y="4777394"/>
            <a:ext cx="1188000" cy="360000"/>
          </a:xfrm>
          <a:prstGeom prst="rect">
            <a:avLst/>
          </a:prstGeom>
          <a:solidFill>
            <a:schemeClr val="bg1"/>
          </a:solidFill>
          <a:ln>
            <a:solidFill>
              <a:schemeClr val="tx1"/>
            </a:solidFill>
            <a:prstDash val="sysDot"/>
          </a:ln>
        </p:spPr>
        <p:style>
          <a:lnRef idx="1">
            <a:schemeClr val="dk1"/>
          </a:lnRef>
          <a:fillRef idx="2">
            <a:schemeClr val="dk1"/>
          </a:fillRef>
          <a:effectRef idx="1">
            <a:schemeClr val="dk1"/>
          </a:effectRef>
          <a:fontRef idx="minor">
            <a:schemeClr val="dk1"/>
          </a:fontRef>
        </p:style>
        <p:txBody>
          <a:bodyPr wrap="square" lIns="36000" tIns="36000" rIns="36000" bIns="0" rtlCol="0" anchor="ctr" anchorCtr="0">
            <a:noAutofit/>
          </a:bodyPr>
          <a:lstStyle/>
          <a:p>
            <a:pPr>
              <a:lnSpc>
                <a:spcPts val="900"/>
              </a:lnSpc>
              <a:defRPr/>
            </a:pPr>
            <a:r>
              <a:rPr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 ▸府内全医療機関・調剤</a:t>
            </a:r>
            <a:endParaRPr lang="en-US" altLang="ja-JP" sz="800" b="1" dirty="0">
              <a:solidFill>
                <a:prstClr val="black"/>
              </a:solidFill>
              <a:latin typeface="UD デジタル 教科書体 NK-R" panose="02020400000000000000" pitchFamily="18" charset="-128"/>
              <a:ea typeface="UD デジタル 教科書体 NK-R" panose="02020400000000000000" pitchFamily="18" charset="-128"/>
            </a:endParaRPr>
          </a:p>
          <a:p>
            <a:pPr>
              <a:lnSpc>
                <a:spcPts val="900"/>
              </a:lnSpc>
              <a:defRPr/>
            </a:pPr>
            <a:r>
              <a:rPr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　薬局への通訳支援、感染</a:t>
            </a:r>
            <a:endParaRPr lang="en-US" altLang="ja-JP" sz="800" b="1" dirty="0">
              <a:solidFill>
                <a:prstClr val="black"/>
              </a:solidFill>
              <a:latin typeface="UD デジタル 教科書体 NK-R" panose="02020400000000000000" pitchFamily="18" charset="-128"/>
              <a:ea typeface="UD デジタル 教科書体 NK-R" panose="02020400000000000000" pitchFamily="18" charset="-128"/>
            </a:endParaRPr>
          </a:p>
          <a:p>
            <a:pPr>
              <a:lnSpc>
                <a:spcPts val="900"/>
              </a:lnSpc>
              <a:defRPr/>
            </a:pPr>
            <a:r>
              <a:rPr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　症予防等</a:t>
            </a:r>
          </a:p>
        </p:txBody>
      </p:sp>
      <p:sp>
        <p:nvSpPr>
          <p:cNvPr id="272" name="テキスト ボックス 271">
            <a:extLst>
              <a:ext uri="{FF2B5EF4-FFF2-40B4-BE49-F238E27FC236}">
                <a16:creationId xmlns:a16="http://schemas.microsoft.com/office/drawing/2014/main" id="{4F923652-D3CD-4864-9F8B-DB249D4912B0}"/>
              </a:ext>
            </a:extLst>
          </p:cNvPr>
          <p:cNvSpPr txBox="1"/>
          <p:nvPr/>
        </p:nvSpPr>
        <p:spPr>
          <a:xfrm>
            <a:off x="4790905" y="4777140"/>
            <a:ext cx="1188000" cy="360000"/>
          </a:xfrm>
          <a:prstGeom prst="rect">
            <a:avLst/>
          </a:prstGeom>
          <a:solidFill>
            <a:schemeClr val="bg1"/>
          </a:solidFill>
          <a:ln>
            <a:solidFill>
              <a:schemeClr val="tx1"/>
            </a:solidFill>
            <a:prstDash val="sysDot"/>
          </a:ln>
        </p:spPr>
        <p:style>
          <a:lnRef idx="1">
            <a:schemeClr val="dk1"/>
          </a:lnRef>
          <a:fillRef idx="2">
            <a:schemeClr val="dk1"/>
          </a:fillRef>
          <a:effectRef idx="1">
            <a:schemeClr val="dk1"/>
          </a:effectRef>
          <a:fontRef idx="minor">
            <a:schemeClr val="dk1"/>
          </a:fontRef>
        </p:style>
        <p:txBody>
          <a:bodyPr wrap="square" lIns="36000" tIns="36000" rIns="36000" bIns="0" rtlCol="0" anchor="ctr" anchorCtr="0">
            <a:noAutofit/>
          </a:bodyPr>
          <a:lstStyle/>
          <a:p>
            <a:pPr>
              <a:lnSpc>
                <a:spcPts val="900"/>
              </a:lnSpc>
              <a:defRPr/>
            </a:pPr>
            <a:r>
              <a:rPr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▸住宅確保要配慮者 </a:t>
            </a:r>
            <a:r>
              <a:rPr lang="en-US" altLang="ja-JP" sz="800" b="1" dirty="0">
                <a:solidFill>
                  <a:prstClr val="black"/>
                </a:solidFill>
                <a:latin typeface="UD デジタル 教科書体 NK-R" panose="02020400000000000000" pitchFamily="18" charset="-128"/>
                <a:ea typeface="UD デジタル 教科書体 NK-R" panose="02020400000000000000" pitchFamily="18" charset="-128"/>
              </a:rPr>
              <a:t>(</a:t>
            </a:r>
            <a:r>
              <a:rPr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外</a:t>
            </a:r>
            <a:endParaRPr lang="en-US" altLang="ja-JP" sz="800" b="1" dirty="0">
              <a:solidFill>
                <a:prstClr val="black"/>
              </a:solidFill>
              <a:latin typeface="UD デジタル 教科書体 NK-R" panose="02020400000000000000" pitchFamily="18" charset="-128"/>
              <a:ea typeface="UD デジタル 教科書体 NK-R" panose="02020400000000000000" pitchFamily="18" charset="-128"/>
            </a:endParaRPr>
          </a:p>
          <a:p>
            <a:pPr>
              <a:lnSpc>
                <a:spcPts val="900"/>
              </a:lnSpc>
              <a:defRPr/>
            </a:pPr>
            <a:r>
              <a:rPr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 国人等</a:t>
            </a:r>
            <a:r>
              <a:rPr lang="en-US" altLang="ja-JP" sz="800" b="1" dirty="0">
                <a:solidFill>
                  <a:prstClr val="black"/>
                </a:solidFill>
                <a:latin typeface="UD デジタル 教科書体 NK-R" panose="02020400000000000000" pitchFamily="18" charset="-128"/>
                <a:ea typeface="UD デジタル 教科書体 NK-R" panose="02020400000000000000" pitchFamily="18" charset="-128"/>
              </a:rPr>
              <a:t>)</a:t>
            </a:r>
            <a:r>
              <a:rPr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に対する入居支</a:t>
            </a:r>
            <a:endParaRPr lang="en-US" altLang="ja-JP" sz="800" b="1" dirty="0">
              <a:solidFill>
                <a:prstClr val="black"/>
              </a:solidFill>
              <a:latin typeface="UD デジタル 教科書体 NK-R" panose="02020400000000000000" pitchFamily="18" charset="-128"/>
              <a:ea typeface="UD デジタル 教科書体 NK-R" panose="02020400000000000000" pitchFamily="18" charset="-128"/>
            </a:endParaRPr>
          </a:p>
          <a:p>
            <a:pPr>
              <a:lnSpc>
                <a:spcPts val="900"/>
              </a:lnSpc>
              <a:defRPr/>
            </a:pPr>
            <a:r>
              <a:rPr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 援</a:t>
            </a:r>
          </a:p>
        </p:txBody>
      </p:sp>
      <p:sp>
        <p:nvSpPr>
          <p:cNvPr id="273" name="テキスト ボックス 272">
            <a:extLst>
              <a:ext uri="{FF2B5EF4-FFF2-40B4-BE49-F238E27FC236}">
                <a16:creationId xmlns:a16="http://schemas.microsoft.com/office/drawing/2014/main" id="{4F923652-D3CD-4864-9F8B-DB249D4912B0}"/>
              </a:ext>
            </a:extLst>
          </p:cNvPr>
          <p:cNvSpPr txBox="1"/>
          <p:nvPr/>
        </p:nvSpPr>
        <p:spPr>
          <a:xfrm>
            <a:off x="6176218" y="5505192"/>
            <a:ext cx="1188000" cy="360000"/>
          </a:xfrm>
          <a:prstGeom prst="rect">
            <a:avLst/>
          </a:prstGeom>
          <a:solidFill>
            <a:schemeClr val="bg1"/>
          </a:solidFill>
          <a:ln>
            <a:solidFill>
              <a:schemeClr val="tx1"/>
            </a:solidFill>
            <a:prstDash val="sysDot"/>
          </a:ln>
        </p:spPr>
        <p:style>
          <a:lnRef idx="1">
            <a:schemeClr val="dk1"/>
          </a:lnRef>
          <a:fillRef idx="2">
            <a:schemeClr val="dk1"/>
          </a:fillRef>
          <a:effectRef idx="1">
            <a:schemeClr val="dk1"/>
          </a:effectRef>
          <a:fontRef idx="minor">
            <a:schemeClr val="dk1"/>
          </a:fontRef>
        </p:style>
        <p:txBody>
          <a:bodyPr wrap="square" lIns="36000" tIns="36000" rIns="36000" bIns="0" rtlCol="0" anchor="ctr" anchorCtr="0">
            <a:noAutofit/>
          </a:bodyPr>
          <a:lstStyle/>
          <a:p>
            <a:pPr>
              <a:lnSpc>
                <a:spcPts val="900"/>
              </a:lnSpc>
              <a:defRPr/>
            </a:pPr>
            <a:r>
              <a:rPr lang="ja-JP" altLang="en-US" sz="800" b="1" dirty="0">
                <a:solidFill>
                  <a:schemeClr val="tx1"/>
                </a:solidFill>
                <a:latin typeface="UD デジタル 教科書体 NK-R" panose="02020400000000000000" pitchFamily="18" charset="-128"/>
                <a:ea typeface="UD デジタル 教科書体 NK-R" panose="02020400000000000000" pitchFamily="18" charset="-128"/>
              </a:rPr>
              <a:t>▸子育て中の保護者・児童</a:t>
            </a:r>
            <a:endParaRPr lang="en-US" altLang="ja-JP" sz="800" b="1"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900"/>
              </a:lnSpc>
              <a:defRPr/>
            </a:pPr>
            <a:r>
              <a:rPr lang="ja-JP" altLang="en-US" sz="800" b="1" dirty="0">
                <a:solidFill>
                  <a:schemeClr val="tx1"/>
                </a:solidFill>
                <a:latin typeface="UD デジタル 教科書体 NK-R" panose="02020400000000000000" pitchFamily="18" charset="-128"/>
                <a:ea typeface="UD デジタル 教科書体 NK-R" panose="02020400000000000000" pitchFamily="18" charset="-128"/>
              </a:rPr>
              <a:t> への交流事業等を実施</a:t>
            </a:r>
            <a:endParaRPr lang="en-US" altLang="ja-JP" sz="800" b="1"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900"/>
              </a:lnSpc>
              <a:defRPr/>
            </a:pPr>
            <a:r>
              <a:rPr lang="ja-JP" altLang="en-US" sz="800" b="1" dirty="0">
                <a:solidFill>
                  <a:schemeClr val="tx1"/>
                </a:solidFill>
                <a:latin typeface="UD デジタル 教科書体 NK-R" panose="02020400000000000000" pitchFamily="18" charset="-128"/>
                <a:ea typeface="UD デジタル 教科書体 NK-R" panose="02020400000000000000" pitchFamily="18" charset="-128"/>
              </a:rPr>
              <a:t> する市町村を支援</a:t>
            </a:r>
            <a:endParaRPr lang="en-US" altLang="ja-JP" sz="8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74" name="テキスト ボックス 273">
            <a:extLst>
              <a:ext uri="{FF2B5EF4-FFF2-40B4-BE49-F238E27FC236}">
                <a16:creationId xmlns:a16="http://schemas.microsoft.com/office/drawing/2014/main" id="{4F923652-D3CD-4864-9F8B-DB249D4912B0}"/>
              </a:ext>
            </a:extLst>
          </p:cNvPr>
          <p:cNvSpPr txBox="1"/>
          <p:nvPr/>
        </p:nvSpPr>
        <p:spPr>
          <a:xfrm>
            <a:off x="4433580" y="4257848"/>
            <a:ext cx="2002835" cy="180000"/>
          </a:xfrm>
          <a:prstGeom prst="rect">
            <a:avLst/>
          </a:prstGeom>
          <a:solidFill>
            <a:schemeClr val="bg1"/>
          </a:solidFill>
          <a:ln>
            <a:solidFill>
              <a:schemeClr val="tx1"/>
            </a:solidFill>
            <a:prstDash val="sysDot"/>
          </a:ln>
        </p:spPr>
        <p:style>
          <a:lnRef idx="1">
            <a:schemeClr val="dk1"/>
          </a:lnRef>
          <a:fillRef idx="2">
            <a:schemeClr val="dk1"/>
          </a:fillRef>
          <a:effectRef idx="1">
            <a:schemeClr val="dk1"/>
          </a:effectRef>
          <a:fontRef idx="minor">
            <a:schemeClr val="dk1"/>
          </a:fontRef>
        </p:style>
        <p:txBody>
          <a:bodyPr wrap="square" lIns="36000" tIns="36000" rIns="36000" bIns="0" rtlCol="0" anchor="ctr" anchorCtr="0">
            <a:noAutofit/>
          </a:bodyPr>
          <a:lstStyle/>
          <a:p>
            <a:pPr algn="ctr">
              <a:lnSpc>
                <a:spcPts val="900"/>
              </a:lnSpc>
              <a:defRPr/>
            </a:pPr>
            <a:r>
              <a:rPr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▸外国人向け相談窓口を運営（</a:t>
            </a:r>
            <a:r>
              <a:rPr lang="en-US" altLang="ja-JP" sz="800" b="1" dirty="0">
                <a:solidFill>
                  <a:prstClr val="black"/>
                </a:solidFill>
                <a:latin typeface="UD デジタル 教科書体 NK-R" panose="02020400000000000000" pitchFamily="18" charset="-128"/>
                <a:ea typeface="UD デジタル 教科書体 NK-R" panose="02020400000000000000" pitchFamily="18" charset="-128"/>
              </a:rPr>
              <a:t>OFIX</a:t>
            </a:r>
            <a:r>
              <a:rPr lang="ja-JP" altLang="en-US" sz="800" b="1" dirty="0">
                <a:solidFill>
                  <a:prstClr val="black"/>
                </a:solidFill>
                <a:latin typeface="UD デジタル 教科書体 NK-R" panose="02020400000000000000" pitchFamily="18" charset="-128"/>
                <a:ea typeface="UD デジタル 教科書体 NK-R" panose="02020400000000000000" pitchFamily="18" charset="-128"/>
              </a:rPr>
              <a:t>）</a:t>
            </a:r>
          </a:p>
        </p:txBody>
      </p:sp>
      <p:pic>
        <p:nvPicPr>
          <p:cNvPr id="2" name="図 1"/>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9447135" y="1690604"/>
            <a:ext cx="623378" cy="540000"/>
          </a:xfrm>
          <a:prstGeom prst="rect">
            <a:avLst/>
          </a:prstGeom>
        </p:spPr>
      </p:pic>
      <p:sp>
        <p:nvSpPr>
          <p:cNvPr id="139" name="テキスト ボックス 138">
            <a:extLst>
              <a:ext uri="{FF2B5EF4-FFF2-40B4-BE49-F238E27FC236}">
                <a16:creationId xmlns:a16="http://schemas.microsoft.com/office/drawing/2014/main" id="{EB6AEF71-D23E-42CC-AC57-7078B0423809}"/>
              </a:ext>
            </a:extLst>
          </p:cNvPr>
          <p:cNvSpPr txBox="1"/>
          <p:nvPr/>
        </p:nvSpPr>
        <p:spPr>
          <a:xfrm>
            <a:off x="3889102" y="4083293"/>
            <a:ext cx="355683" cy="199319"/>
          </a:xfrm>
          <a:prstGeom prst="rect">
            <a:avLst/>
          </a:prstGeom>
          <a:noFill/>
        </p:spPr>
        <p:txBody>
          <a:bodyPr wrap="square" lIns="95665" tIns="47832" rIns="95665" bIns="47832" rtlCol="0">
            <a:spAutoFit/>
          </a:bodyPr>
          <a:lstStyle/>
          <a:p>
            <a:pPr>
              <a:lnSpc>
                <a:spcPts val="800"/>
              </a:lnSpc>
              <a:defRPr/>
            </a:pPr>
            <a:r>
              <a:rPr lang="ja-JP" altLang="en-US" sz="600" dirty="0">
                <a:solidFill>
                  <a:prstClr val="black"/>
                </a:solidFill>
                <a:latin typeface="UD デジタル 教科書体 NK-B" panose="02020700000000000000" pitchFamily="18" charset="-128"/>
                <a:ea typeface="UD デジタル 教科書体 NK-B" panose="02020700000000000000" pitchFamily="18" charset="-128"/>
              </a:rPr>
              <a:t>相談</a:t>
            </a:r>
            <a:endParaRPr lang="en-US" altLang="ja-JP" sz="600" dirty="0">
              <a:solidFill>
                <a:prstClr val="black"/>
              </a:solidFill>
              <a:latin typeface="UD デジタル 教科書体 NK-B" panose="02020700000000000000" pitchFamily="18" charset="-128"/>
              <a:ea typeface="UD デジタル 教科書体 NK-B" panose="02020700000000000000" pitchFamily="18" charset="-128"/>
            </a:endParaRPr>
          </a:p>
        </p:txBody>
      </p:sp>
      <p:sp>
        <p:nvSpPr>
          <p:cNvPr id="163" name="テキスト ボックス 162">
            <a:extLst>
              <a:ext uri="{FF2B5EF4-FFF2-40B4-BE49-F238E27FC236}">
                <a16:creationId xmlns:a16="http://schemas.microsoft.com/office/drawing/2014/main" id="{909071C0-DFE5-4C16-90BF-153AD9716549}"/>
              </a:ext>
            </a:extLst>
          </p:cNvPr>
          <p:cNvSpPr txBox="1"/>
          <p:nvPr/>
        </p:nvSpPr>
        <p:spPr>
          <a:xfrm>
            <a:off x="6559500" y="4084118"/>
            <a:ext cx="479836" cy="199319"/>
          </a:xfrm>
          <a:prstGeom prst="rect">
            <a:avLst/>
          </a:prstGeom>
          <a:noFill/>
        </p:spPr>
        <p:txBody>
          <a:bodyPr wrap="square" lIns="95665" tIns="47832" rIns="95665" bIns="47832" rtlCol="0">
            <a:spAutoFit/>
          </a:bodyPr>
          <a:lstStyle/>
          <a:p>
            <a:pPr>
              <a:lnSpc>
                <a:spcPts val="800"/>
              </a:lnSpc>
              <a:defRPr/>
            </a:pPr>
            <a:r>
              <a:rPr lang="ja-JP" altLang="en-US" sz="600" dirty="0">
                <a:solidFill>
                  <a:prstClr val="black"/>
                </a:solidFill>
                <a:latin typeface="UD デジタル 教科書体 NK-B" panose="02020700000000000000" pitchFamily="18" charset="-128"/>
                <a:ea typeface="UD デジタル 教科書体 NK-B" panose="02020700000000000000" pitchFamily="18" charset="-128"/>
              </a:rPr>
              <a:t>相談</a:t>
            </a:r>
            <a:endParaRPr lang="en-US" altLang="ja-JP" sz="600" dirty="0">
              <a:solidFill>
                <a:prstClr val="black"/>
              </a:solidFill>
              <a:latin typeface="UD デジタル 教科書体 NK-B" panose="02020700000000000000" pitchFamily="18" charset="-128"/>
              <a:ea typeface="UD デジタル 教科書体 NK-B" panose="02020700000000000000" pitchFamily="18" charset="-128"/>
            </a:endParaRPr>
          </a:p>
        </p:txBody>
      </p:sp>
      <p:sp>
        <p:nvSpPr>
          <p:cNvPr id="126" name="正方形/長方形 125">
            <a:extLst>
              <a:ext uri="{FF2B5EF4-FFF2-40B4-BE49-F238E27FC236}">
                <a16:creationId xmlns:a16="http://schemas.microsoft.com/office/drawing/2014/main" id="{7E2D3521-EDCD-41BF-B012-B3A989157151}"/>
              </a:ext>
            </a:extLst>
          </p:cNvPr>
          <p:cNvSpPr/>
          <p:nvPr/>
        </p:nvSpPr>
        <p:spPr>
          <a:xfrm>
            <a:off x="139353" y="4991147"/>
            <a:ext cx="2331499" cy="756000"/>
          </a:xfrm>
          <a:prstGeom prst="rect">
            <a:avLst/>
          </a:prstGeom>
          <a:solidFill>
            <a:schemeClr val="bg1">
              <a:lumMod val="85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sz="1050" dirty="0">
              <a:solidFill>
                <a:prstClr val="white"/>
              </a:solidFill>
              <a:latin typeface="UD デジタル 教科書体 NK-R" panose="02020400000000000000" pitchFamily="18" charset="-128"/>
              <a:ea typeface="UD デジタル 教科書体 NK-R" panose="02020400000000000000" pitchFamily="18" charset="-128"/>
            </a:endParaRPr>
          </a:p>
        </p:txBody>
      </p:sp>
      <p:sp>
        <p:nvSpPr>
          <p:cNvPr id="127" name="テキスト ボックス 126">
            <a:extLst>
              <a:ext uri="{FF2B5EF4-FFF2-40B4-BE49-F238E27FC236}">
                <a16:creationId xmlns:a16="http://schemas.microsoft.com/office/drawing/2014/main" id="{80CA05AD-D643-4088-AF9D-BAE98743B6F2}"/>
              </a:ext>
            </a:extLst>
          </p:cNvPr>
          <p:cNvSpPr txBox="1"/>
          <p:nvPr/>
        </p:nvSpPr>
        <p:spPr>
          <a:xfrm>
            <a:off x="293241" y="5046538"/>
            <a:ext cx="2032955" cy="207749"/>
          </a:xfrm>
          <a:prstGeom prst="rect">
            <a:avLst/>
          </a:prstGeom>
          <a:noFill/>
          <a:ln>
            <a:noFill/>
            <a:prstDash val="sysDot"/>
          </a:ln>
        </p:spPr>
        <p:style>
          <a:lnRef idx="1">
            <a:schemeClr val="dk1"/>
          </a:lnRef>
          <a:fillRef idx="2">
            <a:schemeClr val="dk1"/>
          </a:fillRef>
          <a:effectRef idx="1">
            <a:schemeClr val="dk1"/>
          </a:effectRef>
          <a:fontRef idx="minor">
            <a:schemeClr val="dk1"/>
          </a:fontRef>
        </p:style>
        <p:txBody>
          <a:bodyPr wrap="square" rtlCol="0">
            <a:spAutoFit/>
          </a:bodyPr>
          <a:lstStyle/>
          <a:p>
            <a:pPr algn="ctr">
              <a:lnSpc>
                <a:spcPts val="900"/>
              </a:lnSpc>
              <a:defRPr/>
            </a:pPr>
            <a:r>
              <a:rPr lang="ja-JP" altLang="en-US" sz="800" b="1" dirty="0">
                <a:solidFill>
                  <a:schemeClr val="tx1"/>
                </a:solidFill>
                <a:latin typeface="UD デジタル 教科書体 NK-B" panose="02020700000000000000" pitchFamily="18" charset="-128"/>
                <a:ea typeface="UD デジタル 教科書体 NK-B" panose="02020700000000000000" pitchFamily="18" charset="-128"/>
              </a:rPr>
              <a:t>外国人材への情報発信・</a:t>
            </a:r>
            <a:r>
              <a:rPr lang="en-US" altLang="ja-JP" sz="800" b="1" dirty="0">
                <a:solidFill>
                  <a:schemeClr val="tx1"/>
                </a:solidFill>
                <a:latin typeface="UD デジタル 教科書体 NK-B" panose="02020700000000000000" pitchFamily="18" charset="-128"/>
                <a:ea typeface="UD デジタル 教科書体 NK-B" panose="02020700000000000000" pitchFamily="18" charset="-128"/>
              </a:rPr>
              <a:t>PR</a:t>
            </a:r>
            <a:endParaRPr lang="en-US" altLang="ja-JP" sz="6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28" name="テキスト ボックス 127">
            <a:extLst>
              <a:ext uri="{FF2B5EF4-FFF2-40B4-BE49-F238E27FC236}">
                <a16:creationId xmlns:a16="http://schemas.microsoft.com/office/drawing/2014/main" id="{2B88A4C5-63AC-4AFE-BDE6-D3EA1E8A4F22}"/>
              </a:ext>
            </a:extLst>
          </p:cNvPr>
          <p:cNvSpPr txBox="1"/>
          <p:nvPr/>
        </p:nvSpPr>
        <p:spPr>
          <a:xfrm>
            <a:off x="226842" y="5247535"/>
            <a:ext cx="2160000" cy="439223"/>
          </a:xfrm>
          <a:prstGeom prst="rect">
            <a:avLst/>
          </a:prstGeom>
          <a:solidFill>
            <a:schemeClr val="bg1"/>
          </a:solidFill>
          <a:ln>
            <a:solidFill>
              <a:schemeClr val="tx1"/>
            </a:solidFill>
            <a:prstDash val="sysDot"/>
          </a:ln>
        </p:spPr>
        <p:style>
          <a:lnRef idx="1">
            <a:schemeClr val="dk1"/>
          </a:lnRef>
          <a:fillRef idx="2">
            <a:schemeClr val="dk1"/>
          </a:fillRef>
          <a:effectRef idx="1">
            <a:schemeClr val="dk1"/>
          </a:effectRef>
          <a:fontRef idx="minor">
            <a:schemeClr val="dk1"/>
          </a:fontRef>
        </p:style>
        <p:txBody>
          <a:bodyPr wrap="square" lIns="72000" rIns="72000" rtlCol="0">
            <a:spAutoFit/>
          </a:bodyPr>
          <a:lstStyle/>
          <a:p>
            <a:pPr>
              <a:lnSpc>
                <a:spcPts val="900"/>
              </a:lnSpc>
              <a:defRPr/>
            </a:pPr>
            <a:r>
              <a:rPr lang="ja-JP" altLang="en-US" sz="800" b="1" dirty="0">
                <a:solidFill>
                  <a:schemeClr val="tx1"/>
                </a:solidFill>
                <a:latin typeface="UD デジタル 教科書体 NK-R" panose="02020400000000000000" pitchFamily="18" charset="-128"/>
                <a:ea typeface="UD デジタル 教科書体 NK-R" panose="02020400000000000000" pitchFamily="18" charset="-128"/>
              </a:rPr>
              <a:t>▸大阪で働き・暮らしたいと思う外国人材を発</a:t>
            </a:r>
            <a:endParaRPr lang="en-US" altLang="ja-JP" sz="800" b="1"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900"/>
              </a:lnSpc>
              <a:defRPr/>
            </a:pPr>
            <a:r>
              <a:rPr lang="ja-JP" altLang="en-US" sz="800" b="1" dirty="0">
                <a:solidFill>
                  <a:schemeClr val="tx1"/>
                </a:solidFill>
                <a:latin typeface="UD デジタル 教科書体 NK-R" panose="02020400000000000000" pitchFamily="18" charset="-128"/>
                <a:ea typeface="UD デジタル 教科書体 NK-R" panose="02020400000000000000" pitchFamily="18" charset="-128"/>
              </a:rPr>
              <a:t> 掘・確保するため、大阪の魅力発信コンテンツ</a:t>
            </a:r>
            <a:endParaRPr lang="en-US" altLang="ja-JP" sz="800" b="1"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900"/>
              </a:lnSpc>
              <a:defRPr/>
            </a:pPr>
            <a:r>
              <a:rPr lang="en-US" altLang="ja-JP" sz="800" b="1"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800" b="1" dirty="0">
                <a:solidFill>
                  <a:schemeClr val="tx1"/>
                </a:solidFill>
                <a:latin typeface="UD デジタル 教科書体 NK-R" panose="02020400000000000000" pitchFamily="18" charset="-128"/>
                <a:ea typeface="UD デジタル 教科書体 NK-R" panose="02020400000000000000" pitchFamily="18" charset="-128"/>
              </a:rPr>
              <a:t>作成や</a:t>
            </a:r>
            <a:r>
              <a:rPr lang="en-US" altLang="ja-JP" sz="800" b="1" dirty="0">
                <a:solidFill>
                  <a:schemeClr val="tx1"/>
                </a:solidFill>
                <a:latin typeface="UD デジタル 教科書体 NK-R" panose="02020400000000000000" pitchFamily="18" charset="-128"/>
                <a:ea typeface="UD デジタル 教科書体 NK-R" panose="02020400000000000000" pitchFamily="18" charset="-128"/>
              </a:rPr>
              <a:t>SNS</a:t>
            </a:r>
            <a:r>
              <a:rPr lang="ja-JP" altLang="en-US" sz="800" b="1" dirty="0">
                <a:solidFill>
                  <a:schemeClr val="tx1"/>
                </a:solidFill>
                <a:latin typeface="UD デジタル 教科書体 NK-R" panose="02020400000000000000" pitchFamily="18" charset="-128"/>
                <a:ea typeface="UD デジタル 教科書体 NK-R" panose="02020400000000000000" pitchFamily="18" charset="-128"/>
              </a:rPr>
              <a:t>等の効果的な活用等を検討</a:t>
            </a:r>
          </a:p>
        </p:txBody>
      </p:sp>
      <p:sp>
        <p:nvSpPr>
          <p:cNvPr id="168" name="正方形/長方形 167">
            <a:extLst>
              <a:ext uri="{FF2B5EF4-FFF2-40B4-BE49-F238E27FC236}">
                <a16:creationId xmlns:a16="http://schemas.microsoft.com/office/drawing/2014/main" id="{CCB38F6C-13DA-44C5-A1E6-DD2B54489A83}"/>
              </a:ext>
            </a:extLst>
          </p:cNvPr>
          <p:cNvSpPr/>
          <p:nvPr/>
        </p:nvSpPr>
        <p:spPr>
          <a:xfrm>
            <a:off x="2619251" y="6473840"/>
            <a:ext cx="362622" cy="143703"/>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a:pPr>
            <a:r>
              <a:rPr lang="ja-JP" altLang="en-US" sz="600" b="1" dirty="0">
                <a:solidFill>
                  <a:prstClr val="white"/>
                </a:solidFill>
                <a:latin typeface="UD デジタル 教科書体 NK-B" panose="02020700000000000000" pitchFamily="18" charset="-128"/>
                <a:ea typeface="UD デジタル 教科書体 NK-B" panose="02020700000000000000" pitchFamily="18" charset="-128"/>
              </a:rPr>
              <a:t>外国人材</a:t>
            </a:r>
          </a:p>
        </p:txBody>
      </p:sp>
      <p:sp>
        <p:nvSpPr>
          <p:cNvPr id="5" name="1 つの角を切り取った四角形 4"/>
          <p:cNvSpPr/>
          <p:nvPr/>
        </p:nvSpPr>
        <p:spPr>
          <a:xfrm>
            <a:off x="79375" y="3027625"/>
            <a:ext cx="2484000" cy="324000"/>
          </a:xfrm>
          <a:prstGeom prst="snip1Rect">
            <a:avLst/>
          </a:prstGeom>
          <a:solidFill>
            <a:srgbClr val="CCFFCC"/>
          </a:solidFill>
        </p:spPr>
        <p:style>
          <a:lnRef idx="1">
            <a:schemeClr val="accent6"/>
          </a:lnRef>
          <a:fillRef idx="2">
            <a:schemeClr val="accent6"/>
          </a:fillRef>
          <a:effectRef idx="1">
            <a:schemeClr val="accent6"/>
          </a:effectRef>
          <a:fontRef idx="minor">
            <a:schemeClr val="dk1"/>
          </a:fontRef>
        </p:style>
        <p:txBody>
          <a:bodyPr rtlCol="0" anchor="ctr"/>
          <a:lstStyle/>
          <a:p>
            <a:pPr algn="ctr">
              <a:lnSpc>
                <a:spcPts val="1000"/>
              </a:lnSpc>
            </a:pPr>
            <a:r>
              <a:rPr kumimoji="1" lang="ja-JP" altLang="en-US" sz="800" dirty="0">
                <a:latin typeface="UD デジタル 教科書体 NK-R" panose="02020400000000000000" pitchFamily="18" charset="-128"/>
                <a:ea typeface="UD デジタル 教科書体 NK-R" panose="02020400000000000000" pitchFamily="18" charset="-128"/>
              </a:rPr>
              <a:t>◎大阪で働き、暮らしたいと思う</a:t>
            </a:r>
            <a:endParaRPr kumimoji="1" lang="en-US" altLang="ja-JP" sz="800" dirty="0">
              <a:latin typeface="UD デジタル 教科書体 NK-R" panose="02020400000000000000" pitchFamily="18" charset="-128"/>
              <a:ea typeface="UD デジタル 教科書体 NK-R" panose="02020400000000000000" pitchFamily="18" charset="-128"/>
            </a:endParaRPr>
          </a:p>
          <a:p>
            <a:pPr algn="ctr">
              <a:lnSpc>
                <a:spcPts val="1000"/>
              </a:lnSpc>
            </a:pPr>
            <a:r>
              <a:rPr kumimoji="1" lang="ja-JP" altLang="en-US" sz="800" dirty="0">
                <a:latin typeface="UD デジタル 教科書体 NK-B" panose="02020700000000000000" pitchFamily="18" charset="-128"/>
                <a:ea typeface="UD デジタル 教科書体 NK-B" panose="02020700000000000000" pitchFamily="18" charset="-128"/>
              </a:rPr>
              <a:t>「外国人材を発掘」</a:t>
            </a:r>
          </a:p>
        </p:txBody>
      </p:sp>
      <p:sp>
        <p:nvSpPr>
          <p:cNvPr id="169" name="1 つの角を切り取った四角形 168"/>
          <p:cNvSpPr/>
          <p:nvPr/>
        </p:nvSpPr>
        <p:spPr>
          <a:xfrm>
            <a:off x="5162773" y="3025185"/>
            <a:ext cx="2484000" cy="324000"/>
          </a:xfrm>
          <a:prstGeom prst="snip1Rect">
            <a:avLst/>
          </a:prstGeom>
          <a:solidFill>
            <a:srgbClr val="CCFFCC"/>
          </a:solidFill>
        </p:spPr>
        <p:style>
          <a:lnRef idx="1">
            <a:schemeClr val="accent6"/>
          </a:lnRef>
          <a:fillRef idx="2">
            <a:schemeClr val="accent6"/>
          </a:fillRef>
          <a:effectRef idx="1">
            <a:schemeClr val="accent6"/>
          </a:effectRef>
          <a:fontRef idx="minor">
            <a:schemeClr val="dk1"/>
          </a:fontRef>
        </p:style>
        <p:txBody>
          <a:bodyPr rtlCol="0" anchor="ctr"/>
          <a:lstStyle/>
          <a:p>
            <a:pPr algn="ctr">
              <a:lnSpc>
                <a:spcPts val="1000"/>
              </a:lnSpc>
            </a:pPr>
            <a:r>
              <a:rPr kumimoji="1" lang="ja-JP" altLang="en-US" sz="800" dirty="0">
                <a:latin typeface="UD デジタル 教科書体 NK-R" panose="02020400000000000000" pitchFamily="18" charset="-128"/>
                <a:ea typeface="UD デジタル 教科書体 NK-R" panose="02020400000000000000" pitchFamily="18" charset="-128"/>
              </a:rPr>
              <a:t>◎特定技能の活用等、</a:t>
            </a:r>
            <a:r>
              <a:rPr kumimoji="1" lang="ja-JP" altLang="en-US" sz="800" dirty="0">
                <a:latin typeface="UD デジタル 教科書体 NK-B" panose="02020700000000000000" pitchFamily="18" charset="-128"/>
                <a:ea typeface="UD デジタル 教科書体 NK-B" panose="02020700000000000000" pitchFamily="18" charset="-128"/>
              </a:rPr>
              <a:t>「中小企業等での外国人材の受入れ、適正な雇用管理と職場定着に係る支援」</a:t>
            </a:r>
          </a:p>
        </p:txBody>
      </p:sp>
      <p:sp>
        <p:nvSpPr>
          <p:cNvPr id="173" name="1 つの角を切り取った四角形 172"/>
          <p:cNvSpPr/>
          <p:nvPr/>
        </p:nvSpPr>
        <p:spPr>
          <a:xfrm>
            <a:off x="2624584" y="3028136"/>
            <a:ext cx="2484000" cy="324000"/>
          </a:xfrm>
          <a:prstGeom prst="snip1Rect">
            <a:avLst/>
          </a:prstGeom>
          <a:solidFill>
            <a:srgbClr val="CCFFCC"/>
          </a:solidFill>
        </p:spPr>
        <p:style>
          <a:lnRef idx="1">
            <a:schemeClr val="accent6"/>
          </a:lnRef>
          <a:fillRef idx="2">
            <a:schemeClr val="accent6"/>
          </a:fillRef>
          <a:effectRef idx="1">
            <a:schemeClr val="accent6"/>
          </a:effectRef>
          <a:fontRef idx="minor">
            <a:schemeClr val="dk1"/>
          </a:fontRef>
        </p:style>
        <p:txBody>
          <a:bodyPr rtlCol="0" anchor="ctr"/>
          <a:lstStyle/>
          <a:p>
            <a:pPr algn="ctr">
              <a:lnSpc>
                <a:spcPts val="1000"/>
              </a:lnSpc>
            </a:pPr>
            <a:r>
              <a:rPr kumimoji="1" lang="ja-JP" altLang="en-US" sz="800" dirty="0">
                <a:latin typeface="UD デジタル 教科書体 NK-R" panose="02020400000000000000" pitchFamily="18" charset="-128"/>
                <a:ea typeface="UD デジタル 教科書体 NK-R" panose="02020400000000000000" pitchFamily="18" charset="-128"/>
              </a:rPr>
              <a:t>◎外国人材と中小企業等を円滑に橋渡しする</a:t>
            </a:r>
            <a:endParaRPr kumimoji="1" lang="en-US" altLang="ja-JP" sz="800" dirty="0">
              <a:latin typeface="UD デジタル 教科書体 NK-R" panose="02020400000000000000" pitchFamily="18" charset="-128"/>
              <a:ea typeface="UD デジタル 教科書体 NK-R" panose="02020400000000000000" pitchFamily="18" charset="-128"/>
            </a:endParaRPr>
          </a:p>
          <a:p>
            <a:pPr algn="ctr">
              <a:lnSpc>
                <a:spcPts val="1000"/>
              </a:lnSpc>
            </a:pPr>
            <a:r>
              <a:rPr kumimoji="1" lang="ja-JP" altLang="en-US" sz="800" dirty="0">
                <a:latin typeface="UD デジタル 教科書体 NK-B" panose="02020700000000000000" pitchFamily="18" charset="-128"/>
                <a:ea typeface="UD デジタル 教科書体 NK-B" panose="02020700000000000000" pitchFamily="18" charset="-128"/>
              </a:rPr>
              <a:t>「求人・求職双方のマッチング支援」</a:t>
            </a:r>
          </a:p>
        </p:txBody>
      </p:sp>
      <p:sp>
        <p:nvSpPr>
          <p:cNvPr id="181" name="1 つの角を切り取った四角形 180"/>
          <p:cNvSpPr/>
          <p:nvPr/>
        </p:nvSpPr>
        <p:spPr>
          <a:xfrm>
            <a:off x="7705244" y="3025185"/>
            <a:ext cx="2484000" cy="324000"/>
          </a:xfrm>
          <a:prstGeom prst="snip1Rect">
            <a:avLst/>
          </a:prstGeom>
          <a:solidFill>
            <a:srgbClr val="CCFFCC"/>
          </a:solidFill>
        </p:spPr>
        <p:style>
          <a:lnRef idx="1">
            <a:schemeClr val="accent6"/>
          </a:lnRef>
          <a:fillRef idx="2">
            <a:schemeClr val="accent6"/>
          </a:fillRef>
          <a:effectRef idx="1">
            <a:schemeClr val="accent6"/>
          </a:effectRef>
          <a:fontRef idx="minor">
            <a:schemeClr val="dk1"/>
          </a:fontRef>
        </p:style>
        <p:txBody>
          <a:bodyPr rtlCol="0" anchor="ctr"/>
          <a:lstStyle/>
          <a:p>
            <a:pPr algn="ctr">
              <a:lnSpc>
                <a:spcPts val="1000"/>
              </a:lnSpc>
            </a:pPr>
            <a:r>
              <a:rPr kumimoji="1" lang="ja-JP" altLang="en-US" sz="800" dirty="0">
                <a:latin typeface="UD デジタル 教科書体 NK-R" panose="02020400000000000000" pitchFamily="18" charset="-128"/>
                <a:ea typeface="UD デジタル 教科書体 NK-R" panose="02020400000000000000" pitchFamily="18" charset="-128"/>
              </a:rPr>
              <a:t>◎仕事に就いた外国人労働者が地域で安心して暮らすことができるよう</a:t>
            </a:r>
            <a:r>
              <a:rPr kumimoji="1" lang="ja-JP" altLang="en-US" sz="800" dirty="0">
                <a:latin typeface="UD デジタル 教科書体 NK-B" panose="02020700000000000000" pitchFamily="18" charset="-128"/>
                <a:ea typeface="UD デジタル 教科書体 NK-B" panose="02020700000000000000" pitchFamily="18" charset="-128"/>
              </a:rPr>
              <a:t>「外国人材に対する生活支援」</a:t>
            </a:r>
          </a:p>
        </p:txBody>
      </p:sp>
      <p:sp>
        <p:nvSpPr>
          <p:cNvPr id="199" name="二等辺三角形 198">
            <a:extLst>
              <a:ext uri="{FF2B5EF4-FFF2-40B4-BE49-F238E27FC236}">
                <a16:creationId xmlns:a16="http://schemas.microsoft.com/office/drawing/2014/main" id="{2E283C97-3DFA-46A2-B2C6-A7FABD8D61DA}"/>
              </a:ext>
            </a:extLst>
          </p:cNvPr>
          <p:cNvSpPr>
            <a:spLocks noChangeArrowheads="1"/>
          </p:cNvSpPr>
          <p:nvPr/>
        </p:nvSpPr>
        <p:spPr bwMode="auto">
          <a:xfrm rot="10800000">
            <a:off x="983500" y="3886572"/>
            <a:ext cx="1169795" cy="72000"/>
          </a:xfrm>
          <a:prstGeom prst="triangle">
            <a:avLst>
              <a:gd name="adj" fmla="val 50000"/>
            </a:avLst>
          </a:prstGeom>
          <a:solidFill>
            <a:schemeClr val="tx2">
              <a:lumMod val="60000"/>
              <a:lumOff val="40000"/>
            </a:schemeClr>
          </a:solidFill>
          <a:ln w="12700">
            <a:noFill/>
            <a:miter lim="800000"/>
            <a:headEnd/>
            <a:tailEnd/>
          </a:ln>
          <a:effectLst/>
        </p:spPr>
        <p:txBody>
          <a:bodyPr rot="0" vert="horz" wrap="square" lIns="86767" tIns="43383" rIns="86767" bIns="43383" anchor="ctr" anchorCtr="0" upright="1">
            <a:noAutofit/>
          </a:bodyPr>
          <a:lstStyle/>
          <a:p>
            <a:pPr>
              <a:defRPr/>
            </a:pPr>
            <a:endParaRPr lang="ja-JP" altLang="en-US" sz="1400" dirty="0">
              <a:solidFill>
                <a:prstClr val="black"/>
              </a:solidFill>
              <a:latin typeface="UD デジタル 教科書体 NK-R" panose="02020400000000000000" pitchFamily="18" charset="-128"/>
              <a:ea typeface="UD デジタル 教科書体 NK-R" panose="02020400000000000000" pitchFamily="18" charset="-128"/>
            </a:endParaRPr>
          </a:p>
        </p:txBody>
      </p:sp>
      <p:grpSp>
        <p:nvGrpSpPr>
          <p:cNvPr id="4" name="グループ化 3"/>
          <p:cNvGrpSpPr/>
          <p:nvPr/>
        </p:nvGrpSpPr>
        <p:grpSpPr>
          <a:xfrm>
            <a:off x="-28136" y="3402082"/>
            <a:ext cx="10075546" cy="537576"/>
            <a:chOff x="-18611" y="3506729"/>
            <a:chExt cx="10075546" cy="537576"/>
          </a:xfrm>
        </p:grpSpPr>
        <p:sp>
          <p:nvSpPr>
            <p:cNvPr id="228" name="テキスト ボックス 227"/>
            <p:cNvSpPr txBox="1"/>
            <p:nvPr/>
          </p:nvSpPr>
          <p:spPr>
            <a:xfrm>
              <a:off x="-18611" y="3756249"/>
              <a:ext cx="3685215" cy="235098"/>
            </a:xfrm>
            <a:prstGeom prst="rect">
              <a:avLst/>
            </a:prstGeom>
            <a:noFill/>
          </p:spPr>
          <p:txBody>
            <a:bodyPr wrap="square" lIns="95665" tIns="47832" rIns="95665" bIns="47832" rtlCol="0">
              <a:spAutoFit/>
            </a:bodyPr>
            <a:lstStyle/>
            <a:p>
              <a:pPr lvl="0">
                <a:defRPr/>
              </a:pPr>
              <a:r>
                <a:rPr lang="ja-JP" altLang="en-US" sz="700" b="1" dirty="0">
                  <a:latin typeface="UD デジタル 教科書体 NK-B" panose="02020700000000000000" pitchFamily="18" charset="-128"/>
                  <a:ea typeface="UD デジタル 教科書体 NK-B" panose="02020700000000000000" pitchFamily="18" charset="-128"/>
                </a:rPr>
                <a:t>（取組みの方向性）</a:t>
              </a:r>
              <a:r>
                <a:rPr lang="ja-JP" altLang="en-US" sz="900" b="1" dirty="0">
                  <a:latin typeface="UD デジタル 教科書体 NK-B" panose="02020700000000000000" pitchFamily="18" charset="-128"/>
                  <a:ea typeface="UD デジタル 教科書体 NK-B" panose="02020700000000000000" pitchFamily="18" charset="-128"/>
                </a:rPr>
                <a:t>　「①特定技能制度等、外国人材の受入れ促進」</a:t>
              </a:r>
              <a:endParaRPr lang="en-US" altLang="ja-JP" sz="900" b="1" dirty="0">
                <a:latin typeface="UD デジタル 教科書体 NK-B" panose="02020700000000000000" pitchFamily="18" charset="-128"/>
                <a:ea typeface="UD デジタル 教科書体 NK-B" panose="02020700000000000000" pitchFamily="18" charset="-128"/>
              </a:endParaRPr>
            </a:p>
          </p:txBody>
        </p:sp>
        <p:sp>
          <p:nvSpPr>
            <p:cNvPr id="229" name="テキスト ボックス 228"/>
            <p:cNvSpPr txBox="1"/>
            <p:nvPr/>
          </p:nvSpPr>
          <p:spPr>
            <a:xfrm>
              <a:off x="3419099" y="3614282"/>
              <a:ext cx="4062719" cy="430023"/>
            </a:xfrm>
            <a:prstGeom prst="rect">
              <a:avLst/>
            </a:prstGeom>
            <a:noFill/>
          </p:spPr>
          <p:txBody>
            <a:bodyPr wrap="square" lIns="95665" tIns="47832" rIns="95665" bIns="47832" rtlCol="0">
              <a:spAutoFit/>
            </a:bodyPr>
            <a:lstStyle/>
            <a:p>
              <a:pPr>
                <a:lnSpc>
                  <a:spcPts val="1000"/>
                </a:lnSpc>
                <a:defRPr/>
              </a:pPr>
              <a:endParaRPr lang="en-US" altLang="ja-JP" sz="800" b="1" spc="-10" dirty="0">
                <a:solidFill>
                  <a:prstClr val="black"/>
                </a:solidFill>
                <a:latin typeface="UD デジタル 教科書体 NK-R" panose="02020400000000000000" pitchFamily="18" charset="-128"/>
                <a:ea typeface="UD デジタル 教科書体 NK-R" panose="02020400000000000000" pitchFamily="18" charset="-128"/>
              </a:endParaRPr>
            </a:p>
            <a:p>
              <a:pPr>
                <a:lnSpc>
                  <a:spcPts val="1000"/>
                </a:lnSpc>
                <a:defRPr/>
              </a:pPr>
              <a:r>
                <a:rPr lang="ja-JP" altLang="en-US" sz="700" b="1" dirty="0">
                  <a:latin typeface="UD デジタル 教科書体 NK-B" panose="02020700000000000000" pitchFamily="18" charset="-128"/>
                  <a:ea typeface="UD デジタル 教科書体 NK-B" panose="02020700000000000000" pitchFamily="18" charset="-128"/>
                </a:rPr>
                <a:t>（取組みの方向性）　</a:t>
              </a:r>
              <a:r>
                <a:rPr lang="ja-JP" altLang="en-US" sz="900" b="1" dirty="0">
                  <a:latin typeface="UD デジタル 教科書体 NK-B" panose="02020700000000000000" pitchFamily="18" charset="-128"/>
                  <a:ea typeface="UD デジタル 教科書体 NK-B" panose="02020700000000000000" pitchFamily="18" charset="-128"/>
                </a:rPr>
                <a:t>「②外国人と地域住民がともに暮らし、支え合う共生社会づくり」</a:t>
              </a:r>
              <a:endParaRPr lang="en-US" altLang="ja-JP" sz="900" b="1" dirty="0">
                <a:latin typeface="UD デジタル 教科書体 NK-B" panose="02020700000000000000" pitchFamily="18" charset="-128"/>
                <a:ea typeface="UD デジタル 教科書体 NK-B" panose="02020700000000000000" pitchFamily="18" charset="-128"/>
              </a:endParaRPr>
            </a:p>
            <a:p>
              <a:pPr>
                <a:lnSpc>
                  <a:spcPts val="600"/>
                </a:lnSpc>
                <a:defRPr/>
              </a:pPr>
              <a:endParaRPr lang="en-US" altLang="ja-JP" sz="900" b="1" spc="-10" dirty="0">
                <a:latin typeface="UD デジタル 教科書体 NK-R" panose="02020400000000000000" pitchFamily="18" charset="-128"/>
                <a:ea typeface="UD デジタル 教科書体 NK-R" panose="02020400000000000000" pitchFamily="18" charset="-128"/>
              </a:endParaRPr>
            </a:p>
          </p:txBody>
        </p:sp>
        <p:sp>
          <p:nvSpPr>
            <p:cNvPr id="230" name="テキスト ボックス 229"/>
            <p:cNvSpPr txBox="1"/>
            <p:nvPr/>
          </p:nvSpPr>
          <p:spPr>
            <a:xfrm>
              <a:off x="7485589" y="3506729"/>
              <a:ext cx="2571346" cy="514020"/>
            </a:xfrm>
            <a:prstGeom prst="rect">
              <a:avLst/>
            </a:prstGeom>
            <a:noFill/>
          </p:spPr>
          <p:txBody>
            <a:bodyPr wrap="square" lIns="95665" tIns="47832" rIns="95665" bIns="47832" rtlCol="0">
              <a:spAutoFit/>
            </a:bodyPr>
            <a:lstStyle/>
            <a:p>
              <a:pPr algn="ctr">
                <a:lnSpc>
                  <a:spcPts val="1400"/>
                </a:lnSpc>
                <a:defRPr/>
              </a:pPr>
              <a:r>
                <a:rPr lang="ja-JP" altLang="en-US" sz="700" b="1" dirty="0">
                  <a:latin typeface="UD デジタル 教科書体 NK-B" panose="02020700000000000000" pitchFamily="18" charset="-128"/>
                  <a:ea typeface="UD デジタル 教科書体 NK-B" panose="02020700000000000000" pitchFamily="18" charset="-128"/>
                </a:rPr>
                <a:t>（取組みの方向性）</a:t>
              </a:r>
              <a:r>
                <a:rPr lang="ja-JP" altLang="en-US" sz="900" b="1" dirty="0">
                  <a:latin typeface="UD デジタル 教科書体 NK-B" panose="02020700000000000000" pitchFamily="18" charset="-128"/>
                  <a:ea typeface="UD デジタル 教科書体 NK-B" panose="02020700000000000000" pitchFamily="18" charset="-128"/>
                </a:rPr>
                <a:t>「③外国人材受入れ・共生社会</a:t>
              </a:r>
              <a:r>
                <a:rPr lang="ja-JP" altLang="en-US" sz="900" b="1" dirty="0" err="1">
                  <a:latin typeface="UD デジタル 教科書体 NK-B" panose="02020700000000000000" pitchFamily="18" charset="-128"/>
                  <a:ea typeface="UD デジタル 教科書体 NK-B" panose="02020700000000000000" pitchFamily="18" charset="-128"/>
                </a:rPr>
                <a:t>づ</a:t>
              </a:r>
              <a:r>
                <a:rPr lang="ja-JP" altLang="en-US" sz="900" b="1" dirty="0">
                  <a:latin typeface="UD デジタル 教科書体 NK-B" panose="02020700000000000000" pitchFamily="18" charset="-128"/>
                  <a:ea typeface="UD デジタル 教科書体 NK-B" panose="02020700000000000000" pitchFamily="18" charset="-128"/>
                </a:rPr>
                <a:t>　　</a:t>
              </a:r>
              <a:endParaRPr lang="en-US" altLang="ja-JP" sz="900" b="1" dirty="0">
                <a:latin typeface="UD デジタル 教科書体 NK-B" panose="02020700000000000000" pitchFamily="18" charset="-128"/>
                <a:ea typeface="UD デジタル 教科書体 NK-B" panose="02020700000000000000" pitchFamily="18" charset="-128"/>
              </a:endParaRPr>
            </a:p>
            <a:p>
              <a:pPr algn="ctr">
                <a:lnSpc>
                  <a:spcPts val="1400"/>
                </a:lnSpc>
                <a:defRPr/>
              </a:pPr>
              <a:r>
                <a:rPr lang="ja-JP" altLang="en-US" sz="900" b="1" dirty="0">
                  <a:latin typeface="UD デジタル 教科書体 NK-B" panose="02020700000000000000" pitchFamily="18" charset="-128"/>
                  <a:ea typeface="UD デジタル 教科書体 NK-B" panose="02020700000000000000" pitchFamily="18" charset="-128"/>
                </a:rPr>
                <a:t>　　　くりに向けた推進体制の整備」</a:t>
              </a:r>
              <a:endParaRPr lang="en-US" altLang="ja-JP" sz="900" b="1" dirty="0">
                <a:latin typeface="UD デジタル 教科書体 NK-B" panose="02020700000000000000" pitchFamily="18" charset="-128"/>
                <a:ea typeface="UD デジタル 教科書体 NK-B" panose="02020700000000000000" pitchFamily="18" charset="-128"/>
              </a:endParaRPr>
            </a:p>
            <a:p>
              <a:pPr>
                <a:lnSpc>
                  <a:spcPts val="300"/>
                </a:lnSpc>
                <a:defRPr/>
              </a:pPr>
              <a:endParaRPr lang="en-US" altLang="ja-JP" sz="800" b="1" spc="-10" dirty="0">
                <a:latin typeface="UD デジタル 教科書体 NK-R" panose="02020400000000000000" pitchFamily="18" charset="-128"/>
                <a:ea typeface="UD デジタル 教科書体 NK-R" panose="02020400000000000000" pitchFamily="18" charset="-128"/>
              </a:endParaRPr>
            </a:p>
          </p:txBody>
        </p:sp>
        <p:cxnSp>
          <p:nvCxnSpPr>
            <p:cNvPr id="6" name="直線コネクタ 5">
              <a:extLst>
                <a:ext uri="{FF2B5EF4-FFF2-40B4-BE49-F238E27FC236}">
                  <a16:creationId xmlns:a16="http://schemas.microsoft.com/office/drawing/2014/main" id="{45A82EA3-55F7-4618-9B1B-FEF70EACBCD8}"/>
                </a:ext>
              </a:extLst>
            </p:cNvPr>
            <p:cNvCxnSpPr>
              <a:cxnSpLocks/>
            </p:cNvCxnSpPr>
            <p:nvPr/>
          </p:nvCxnSpPr>
          <p:spPr>
            <a:xfrm>
              <a:off x="930300" y="3937410"/>
              <a:ext cx="2124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4" name="直線コネクタ 123">
              <a:extLst>
                <a:ext uri="{FF2B5EF4-FFF2-40B4-BE49-F238E27FC236}">
                  <a16:creationId xmlns:a16="http://schemas.microsoft.com/office/drawing/2014/main" id="{680C8215-06DA-4538-987F-8FBF7C0B3D72}"/>
                </a:ext>
              </a:extLst>
            </p:cNvPr>
            <p:cNvCxnSpPr>
              <a:cxnSpLocks/>
            </p:cNvCxnSpPr>
            <p:nvPr/>
          </p:nvCxnSpPr>
          <p:spPr>
            <a:xfrm>
              <a:off x="4337413" y="3923268"/>
              <a:ext cx="2988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0" name="直線コネクタ 139">
              <a:extLst>
                <a:ext uri="{FF2B5EF4-FFF2-40B4-BE49-F238E27FC236}">
                  <a16:creationId xmlns:a16="http://schemas.microsoft.com/office/drawing/2014/main" id="{1D0DD965-0847-41C5-82B5-6612ED7DD61E}"/>
                </a:ext>
              </a:extLst>
            </p:cNvPr>
            <p:cNvCxnSpPr>
              <a:cxnSpLocks/>
            </p:cNvCxnSpPr>
            <p:nvPr/>
          </p:nvCxnSpPr>
          <p:spPr>
            <a:xfrm flipV="1">
              <a:off x="8390878" y="3722275"/>
              <a:ext cx="1584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3" name="直線コネクタ 152">
              <a:extLst>
                <a:ext uri="{FF2B5EF4-FFF2-40B4-BE49-F238E27FC236}">
                  <a16:creationId xmlns:a16="http://schemas.microsoft.com/office/drawing/2014/main" id="{CE7563AB-01E7-4184-BE5C-E94883B98F12}"/>
                </a:ext>
              </a:extLst>
            </p:cNvPr>
            <p:cNvCxnSpPr>
              <a:cxnSpLocks/>
            </p:cNvCxnSpPr>
            <p:nvPr/>
          </p:nvCxnSpPr>
          <p:spPr>
            <a:xfrm>
              <a:off x="8133352" y="3904230"/>
              <a:ext cx="1404000"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201" name="ホームベース 48">
              <a:extLst>
                <a:ext uri="{FF2B5EF4-FFF2-40B4-BE49-F238E27FC236}">
                  <a16:creationId xmlns:a16="http://schemas.microsoft.com/office/drawing/2014/main" id="{5052A8BC-C8EF-4DBC-9BDE-77147CB19A5D}"/>
                </a:ext>
              </a:extLst>
            </p:cNvPr>
            <p:cNvSpPr/>
            <p:nvPr/>
          </p:nvSpPr>
          <p:spPr>
            <a:xfrm>
              <a:off x="70396" y="3539108"/>
              <a:ext cx="2722351" cy="180000"/>
            </a:xfrm>
            <a:prstGeom prst="homePlate">
              <a:avLst/>
            </a:prstGeom>
            <a:solidFill>
              <a:schemeClr val="accent6">
                <a:lumMod val="50000"/>
              </a:schemeClr>
            </a:solidFill>
            <a:ln w="19050">
              <a:solidFill>
                <a:schemeClr val="tx1"/>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nSpc>
                  <a:spcPts val="1300"/>
                </a:lnSpc>
                <a:defRPr/>
              </a:pPr>
              <a:r>
                <a:rPr lang="en-US" altLang="ja-JP" sz="1000" b="1" dirty="0">
                  <a:solidFill>
                    <a:prstClr val="white"/>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 Ⅲ</a:t>
              </a:r>
              <a:r>
                <a:rPr lang="ja-JP" altLang="en-US" sz="1000" b="1" dirty="0">
                  <a:solidFill>
                    <a:prstClr val="white"/>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　取組みの方向性と具体的取組み等</a:t>
              </a:r>
            </a:p>
          </p:txBody>
        </p:sp>
      </p:grpSp>
      <p:cxnSp>
        <p:nvCxnSpPr>
          <p:cNvPr id="9" name="直線コネクタ 8"/>
          <p:cNvCxnSpPr/>
          <p:nvPr/>
        </p:nvCxnSpPr>
        <p:spPr>
          <a:xfrm>
            <a:off x="89778" y="2973368"/>
            <a:ext cx="10044000" cy="0"/>
          </a:xfrm>
          <a:prstGeom prst="line">
            <a:avLst/>
          </a:prstGeom>
          <a:ln w="19050">
            <a:headEnd type="oval" w="med" len="med"/>
            <a:tailEnd type="stealth" w="med" len="med"/>
          </a:ln>
        </p:spPr>
        <p:style>
          <a:lnRef idx="3">
            <a:schemeClr val="accent6"/>
          </a:lnRef>
          <a:fillRef idx="0">
            <a:schemeClr val="accent6"/>
          </a:fillRef>
          <a:effectRef idx="2">
            <a:schemeClr val="accent6"/>
          </a:effectRef>
          <a:fontRef idx="minor">
            <a:schemeClr val="tx1"/>
          </a:fontRef>
        </p:style>
      </p:cxnSp>
      <p:pic>
        <p:nvPicPr>
          <p:cNvPr id="203" name="図 202">
            <a:extLst>
              <a:ext uri="{FF2B5EF4-FFF2-40B4-BE49-F238E27FC236}">
                <a16:creationId xmlns:a16="http://schemas.microsoft.com/office/drawing/2014/main" id="{2F381D69-5894-463C-909C-B36C1765DD03}"/>
              </a:ext>
            </a:extLst>
          </p:cNvPr>
          <p:cNvPicPr>
            <a:picLocks noChangeAspect="1"/>
          </p:cNvPicPr>
          <p:nvPr/>
        </p:nvPicPr>
        <p:blipFill>
          <a:blip r:embed="rId14" cstate="print">
            <a:duotone>
              <a:prstClr val="black"/>
              <a:srgbClr val="C00000">
                <a:tint val="45000"/>
                <a:satMod val="400000"/>
              </a:srgbClr>
            </a:duotone>
            <a:extLst>
              <a:ext uri="{BEBA8EAE-BF5A-486C-A8C5-ECC9F3942E4B}">
                <a14:imgProps xmlns:a14="http://schemas.microsoft.com/office/drawing/2010/main">
                  <a14:imgLayer r:embed="rId15">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3336237" y="6037014"/>
            <a:ext cx="968077" cy="167073"/>
          </a:xfrm>
          <a:prstGeom prst="rect">
            <a:avLst/>
          </a:prstGeom>
        </p:spPr>
      </p:pic>
      <p:sp>
        <p:nvSpPr>
          <p:cNvPr id="204" name="テキスト ボックス 203">
            <a:extLst>
              <a:ext uri="{FF2B5EF4-FFF2-40B4-BE49-F238E27FC236}">
                <a16:creationId xmlns:a16="http://schemas.microsoft.com/office/drawing/2014/main" id="{1CB77252-F882-407E-B5CF-B0B97B6AD3F2}"/>
              </a:ext>
            </a:extLst>
          </p:cNvPr>
          <p:cNvSpPr txBox="1"/>
          <p:nvPr/>
        </p:nvSpPr>
        <p:spPr>
          <a:xfrm>
            <a:off x="3477637" y="6028052"/>
            <a:ext cx="933526" cy="199190"/>
          </a:xfrm>
          <a:prstGeom prst="rect">
            <a:avLst/>
          </a:prstGeom>
          <a:noFill/>
        </p:spPr>
        <p:txBody>
          <a:bodyPr wrap="square" lIns="95665" tIns="47832" rIns="95665" bIns="47832" rtlCol="0">
            <a:spAutoFit/>
          </a:bodyPr>
          <a:lstStyle/>
          <a:p>
            <a:pPr>
              <a:lnSpc>
                <a:spcPts val="800"/>
              </a:lnSpc>
              <a:defRPr/>
            </a:pPr>
            <a:r>
              <a:rPr lang="ja-JP" altLang="en-US" sz="700" dirty="0">
                <a:solidFill>
                  <a:prstClr val="black"/>
                </a:solidFill>
                <a:latin typeface="UD デジタル 教科書体 NK-B" panose="02020700000000000000" pitchFamily="18" charset="-128"/>
                <a:ea typeface="UD デジタル 教科書体 NK-B" panose="02020700000000000000" pitchFamily="18" charset="-128"/>
              </a:rPr>
              <a:t>今後の工程</a:t>
            </a:r>
            <a:endParaRPr lang="en-US" altLang="ja-JP" sz="700" dirty="0">
              <a:solidFill>
                <a:prstClr val="black"/>
              </a:solidFill>
              <a:latin typeface="UD デジタル 教科書体 NK-B" panose="02020700000000000000" pitchFamily="18" charset="-128"/>
              <a:ea typeface="UD デジタル 教科書体 NK-B" panose="02020700000000000000" pitchFamily="18" charset="-128"/>
            </a:endParaRPr>
          </a:p>
        </p:txBody>
      </p:sp>
      <p:sp>
        <p:nvSpPr>
          <p:cNvPr id="213" name="正方形/長方形 212">
            <a:extLst>
              <a:ext uri="{FF2B5EF4-FFF2-40B4-BE49-F238E27FC236}">
                <a16:creationId xmlns:a16="http://schemas.microsoft.com/office/drawing/2014/main" id="{BC3DA862-8D2F-4051-A6DF-2C947648FD54}"/>
              </a:ext>
            </a:extLst>
          </p:cNvPr>
          <p:cNvSpPr/>
          <p:nvPr/>
        </p:nvSpPr>
        <p:spPr>
          <a:xfrm>
            <a:off x="8971308" y="5723731"/>
            <a:ext cx="234579" cy="152552"/>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a:pPr>
            <a:r>
              <a:rPr lang="ja-JP" altLang="en-US" sz="600" b="1" dirty="0">
                <a:solidFill>
                  <a:prstClr val="white"/>
                </a:solidFill>
                <a:latin typeface="UD デジタル 教科書体 NK-B" panose="02020700000000000000" pitchFamily="18" charset="-128"/>
                <a:ea typeface="UD デジタル 教科書体 NK-B" panose="02020700000000000000" pitchFamily="18" charset="-128"/>
              </a:rPr>
              <a:t>市町村</a:t>
            </a:r>
          </a:p>
        </p:txBody>
      </p:sp>
      <p:sp>
        <p:nvSpPr>
          <p:cNvPr id="214" name="正方形/長方形 213">
            <a:extLst>
              <a:ext uri="{FF2B5EF4-FFF2-40B4-BE49-F238E27FC236}">
                <a16:creationId xmlns:a16="http://schemas.microsoft.com/office/drawing/2014/main" id="{CCB38F6C-13DA-44C5-A1E6-DD2B54489A83}"/>
              </a:ext>
            </a:extLst>
          </p:cNvPr>
          <p:cNvSpPr/>
          <p:nvPr/>
        </p:nvSpPr>
        <p:spPr>
          <a:xfrm>
            <a:off x="3518296" y="4380650"/>
            <a:ext cx="362622" cy="143703"/>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a:pPr>
            <a:r>
              <a:rPr lang="ja-JP" altLang="en-US" sz="600" b="1" dirty="0">
                <a:solidFill>
                  <a:prstClr val="white"/>
                </a:solidFill>
                <a:latin typeface="UD デジタル 教科書体 NK-B" panose="02020700000000000000" pitchFamily="18" charset="-128"/>
                <a:ea typeface="UD デジタル 教科書体 NK-B" panose="02020700000000000000" pitchFamily="18" charset="-128"/>
              </a:rPr>
              <a:t>外国人</a:t>
            </a:r>
          </a:p>
        </p:txBody>
      </p:sp>
      <p:sp>
        <p:nvSpPr>
          <p:cNvPr id="215" name="正方形/長方形 214">
            <a:extLst>
              <a:ext uri="{FF2B5EF4-FFF2-40B4-BE49-F238E27FC236}">
                <a16:creationId xmlns:a16="http://schemas.microsoft.com/office/drawing/2014/main" id="{CCB38F6C-13DA-44C5-A1E6-DD2B54489A83}"/>
              </a:ext>
            </a:extLst>
          </p:cNvPr>
          <p:cNvSpPr/>
          <p:nvPr/>
        </p:nvSpPr>
        <p:spPr>
          <a:xfrm>
            <a:off x="6909296" y="4379199"/>
            <a:ext cx="362622" cy="143703"/>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a:pPr>
            <a:r>
              <a:rPr lang="ja-JP" altLang="en-US" sz="600" b="1" dirty="0">
                <a:solidFill>
                  <a:prstClr val="white"/>
                </a:solidFill>
                <a:latin typeface="UD デジタル 教科書体 NK-B" panose="02020700000000000000" pitchFamily="18" charset="-128"/>
                <a:ea typeface="UD デジタル 教科書体 NK-B" panose="02020700000000000000" pitchFamily="18" charset="-128"/>
              </a:rPr>
              <a:t>外国人</a:t>
            </a:r>
          </a:p>
        </p:txBody>
      </p:sp>
      <p:graphicFrame>
        <p:nvGraphicFramePr>
          <p:cNvPr id="12" name="表 11"/>
          <p:cNvGraphicFramePr>
            <a:graphicFrameLocks noGrp="1"/>
          </p:cNvGraphicFramePr>
          <p:nvPr>
            <p:extLst>
              <p:ext uri="{D42A27DB-BD31-4B8C-83A1-F6EECF244321}">
                <p14:modId xmlns:p14="http://schemas.microsoft.com/office/powerpoint/2010/main" val="1943791415"/>
              </p:ext>
            </p:extLst>
          </p:nvPr>
        </p:nvGraphicFramePr>
        <p:xfrm>
          <a:off x="4287935" y="6117679"/>
          <a:ext cx="1008000" cy="464820"/>
        </p:xfrm>
        <a:graphic>
          <a:graphicData uri="http://schemas.openxmlformats.org/drawingml/2006/table">
            <a:tbl>
              <a:tblPr firstRow="1" bandRow="1">
                <a:tableStyleId>{5DA37D80-6434-44D0-A028-1B22A696006F}</a:tableStyleId>
              </a:tblPr>
              <a:tblGrid>
                <a:gridCol w="1008000">
                  <a:extLst>
                    <a:ext uri="{9D8B030D-6E8A-4147-A177-3AD203B41FA5}">
                      <a16:colId xmlns:a16="http://schemas.microsoft.com/office/drawing/2014/main" val="395520698"/>
                    </a:ext>
                  </a:extLst>
                </a:gridCol>
              </a:tblGrid>
              <a:tr h="134552">
                <a:tc>
                  <a:txBody>
                    <a:bodyPr/>
                    <a:lstStyle/>
                    <a:p>
                      <a:pPr>
                        <a:lnSpc>
                          <a:spcPts val="500"/>
                        </a:lnSpc>
                      </a:pPr>
                      <a:r>
                        <a:rPr kumimoji="1" lang="ja-JP" altLang="en-US" sz="800" dirty="0">
                          <a:latin typeface="UD デジタル 教科書体 NK-B" panose="02020700000000000000" pitchFamily="18" charset="-128"/>
                          <a:ea typeface="UD デジタル 教科書体 NK-B" panose="02020700000000000000" pitchFamily="18" charset="-128"/>
                        </a:rPr>
                        <a:t>取組みの方向性①</a:t>
                      </a:r>
                    </a:p>
                  </a:txBody>
                  <a:tcPr>
                    <a:lnL w="12700" cmpd="sng">
                      <a:noFill/>
                    </a:lnL>
                    <a:lnR w="12700" cmpd="sng">
                      <a:noFill/>
                    </a:lnR>
                    <a:lnT w="12700" cmpd="sng">
                      <a:noFill/>
                    </a:lnT>
                    <a:lnB w="25400" cmpd="sng">
                      <a:noFill/>
                    </a:lnB>
                    <a:lnTlToBr w="12700" cmpd="sng">
                      <a:noFill/>
                      <a:prstDash val="solid"/>
                    </a:lnTlToBr>
                    <a:lnBlToTr w="12700" cmpd="sng">
                      <a:noFill/>
                      <a:prstDash val="solid"/>
                    </a:lnBlToTr>
                  </a:tcPr>
                </a:tc>
                <a:extLst>
                  <a:ext uri="{0D108BD9-81ED-4DB2-BD59-A6C34878D82A}">
                    <a16:rowId xmlns:a16="http://schemas.microsoft.com/office/drawing/2014/main" val="2816163604"/>
                  </a:ext>
                </a:extLst>
              </a:tr>
              <a:tr h="134552">
                <a:tc>
                  <a:txBody>
                    <a:bodyPr/>
                    <a:lstStyle/>
                    <a:p>
                      <a:pPr>
                        <a:lnSpc>
                          <a:spcPts val="500"/>
                        </a:lnSpc>
                      </a:pPr>
                      <a:r>
                        <a:rPr kumimoji="1" lang="ja-JP" altLang="en-US" sz="800" dirty="0">
                          <a:latin typeface="UD デジタル 教科書体 NK-B" panose="02020700000000000000" pitchFamily="18" charset="-128"/>
                          <a:ea typeface="UD デジタル 教科書体 NK-B" panose="02020700000000000000" pitchFamily="18" charset="-128"/>
                        </a:rPr>
                        <a:t>取組みの方向性②</a:t>
                      </a:r>
                    </a:p>
                  </a:txBody>
                  <a:tcPr>
                    <a:lnL w="12700" cmpd="sng">
                      <a:noFill/>
                    </a:lnL>
                    <a:lnR w="12700" cmpd="sng">
                      <a:noFill/>
                    </a:lnR>
                    <a:lnT w="254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286957267"/>
                  </a:ext>
                </a:extLst>
              </a:tr>
              <a:tr h="134967">
                <a:tc>
                  <a:txBody>
                    <a:bodyPr/>
                    <a:lstStyle/>
                    <a:p>
                      <a:pPr>
                        <a:lnSpc>
                          <a:spcPts val="500"/>
                        </a:lnSpc>
                      </a:pPr>
                      <a:r>
                        <a:rPr kumimoji="1" lang="ja-JP" altLang="en-US" sz="800" dirty="0">
                          <a:latin typeface="UD デジタル 教科書体 NK-B" panose="02020700000000000000" pitchFamily="18" charset="-128"/>
                          <a:ea typeface="UD デジタル 教科書体 NK-B" panose="02020700000000000000" pitchFamily="18" charset="-128"/>
                        </a:rPr>
                        <a:t>取組みの方向性③</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393151103"/>
                  </a:ext>
                </a:extLst>
              </a:tr>
            </a:tbl>
          </a:graphicData>
        </a:graphic>
      </p:graphicFrame>
      <p:grpSp>
        <p:nvGrpSpPr>
          <p:cNvPr id="7" name="グループ化 6"/>
          <p:cNvGrpSpPr/>
          <p:nvPr/>
        </p:nvGrpSpPr>
        <p:grpSpPr>
          <a:xfrm>
            <a:off x="5243357" y="5945088"/>
            <a:ext cx="4999217" cy="622631"/>
            <a:chOff x="5243357" y="6218262"/>
            <a:chExt cx="4999217" cy="622631"/>
          </a:xfrm>
        </p:grpSpPr>
        <p:sp>
          <p:nvSpPr>
            <p:cNvPr id="176" name="正方形/長方形 175"/>
            <p:cNvSpPr/>
            <p:nvPr/>
          </p:nvSpPr>
          <p:spPr>
            <a:xfrm>
              <a:off x="5243357" y="6221623"/>
              <a:ext cx="936000" cy="215444"/>
            </a:xfrm>
            <a:prstGeom prst="rect">
              <a:avLst/>
            </a:prstGeom>
          </p:spPr>
          <p:txBody>
            <a:bodyPr wrap="square">
              <a:spAutoFit/>
            </a:bodyPr>
            <a:lstStyle/>
            <a:p>
              <a:r>
                <a:rPr lang="en-US" altLang="ja-JP" sz="800" b="1" dirty="0">
                  <a:latin typeface="UD デジタル 教科書体 NK-B" panose="02020700000000000000" pitchFamily="18" charset="-128"/>
                  <a:ea typeface="UD デジタル 教科書体 NK-B" panose="02020700000000000000" pitchFamily="18" charset="-128"/>
                </a:rPr>
                <a:t>2020</a:t>
              </a:r>
              <a:r>
                <a:rPr lang="ja-JP" altLang="en-US" sz="800" b="1" dirty="0">
                  <a:latin typeface="UD デジタル 教科書体 NK-B" panose="02020700000000000000" pitchFamily="18" charset="-128"/>
                  <a:ea typeface="UD デジタル 教科書体 NK-B" panose="02020700000000000000" pitchFamily="18" charset="-128"/>
                </a:rPr>
                <a:t>年</a:t>
              </a:r>
              <a:r>
                <a:rPr lang="en-US" altLang="ja-JP" sz="800" b="1" dirty="0">
                  <a:latin typeface="UD デジタル 教科書体 NK-B" panose="02020700000000000000" pitchFamily="18" charset="-128"/>
                  <a:ea typeface="UD デジタル 教科書体 NK-B" panose="02020700000000000000" pitchFamily="18" charset="-128"/>
                </a:rPr>
                <a:t>4</a:t>
              </a:r>
              <a:r>
                <a:rPr lang="ja-JP" altLang="en-US" sz="800" b="1" dirty="0">
                  <a:latin typeface="UD デジタル 教科書体 NK-B" panose="02020700000000000000" pitchFamily="18" charset="-128"/>
                  <a:ea typeface="UD デジタル 教科書体 NK-B" panose="02020700000000000000" pitchFamily="18" charset="-128"/>
                </a:rPr>
                <a:t>月</a:t>
              </a:r>
              <a:endParaRPr lang="en-US" altLang="ja-JP" sz="800" b="1" dirty="0">
                <a:latin typeface="UD デジタル 教科書体 NK-B" panose="02020700000000000000" pitchFamily="18" charset="-128"/>
                <a:ea typeface="UD デジタル 教科書体 NK-B" panose="02020700000000000000" pitchFamily="18" charset="-128"/>
              </a:endParaRPr>
            </a:p>
          </p:txBody>
        </p:sp>
        <p:sp>
          <p:nvSpPr>
            <p:cNvPr id="206" name="ホームベース 205"/>
            <p:cNvSpPr/>
            <p:nvPr/>
          </p:nvSpPr>
          <p:spPr>
            <a:xfrm>
              <a:off x="5321647" y="6549727"/>
              <a:ext cx="4878000" cy="126000"/>
            </a:xfrm>
            <a:prstGeom prst="homePlate">
              <a:avLst/>
            </a:prstGeom>
            <a:solidFill>
              <a:srgbClr val="FDEADA"/>
            </a:solidFill>
            <a:ln w="19050">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ts val="900"/>
                </a:lnSpc>
                <a:spcBef>
                  <a:spcPts val="0"/>
                </a:spcBef>
                <a:spcAft>
                  <a:spcPts val="0"/>
                </a:spcAft>
                <a:buClrTx/>
                <a:buSzTx/>
                <a:buFontTx/>
                <a:buNone/>
                <a:tabLst/>
                <a:defRPr/>
              </a:pPr>
              <a:r>
                <a:rPr kumimoji="1" lang="ja-JP" altLang="en-US" sz="700" b="1"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rPr>
                <a:t>具体的取組みを推進（府関係部局等）</a:t>
              </a:r>
            </a:p>
          </p:txBody>
        </p:sp>
        <p:sp>
          <p:nvSpPr>
            <p:cNvPr id="207" name="ホームベース 206"/>
            <p:cNvSpPr/>
            <p:nvPr/>
          </p:nvSpPr>
          <p:spPr>
            <a:xfrm>
              <a:off x="5326980" y="6712793"/>
              <a:ext cx="2412000" cy="126000"/>
            </a:xfrm>
            <a:prstGeom prst="homePlate">
              <a:avLst/>
            </a:prstGeom>
            <a:solidFill>
              <a:schemeClr val="bg1"/>
            </a:solidFill>
            <a:ln w="19050">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ts val="900"/>
                </a:lnSpc>
                <a:spcBef>
                  <a:spcPts val="0"/>
                </a:spcBef>
                <a:spcAft>
                  <a:spcPts val="0"/>
                </a:spcAft>
                <a:buClrTx/>
                <a:buSzTx/>
                <a:buFontTx/>
                <a:buNone/>
                <a:tabLst/>
                <a:defRPr/>
              </a:pPr>
              <a:r>
                <a:rPr kumimoji="1" lang="ja-JP" altLang="en-US" sz="700" b="1"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rPr>
                <a:t>参画団体等との調整</a:t>
              </a:r>
            </a:p>
          </p:txBody>
        </p:sp>
        <p:sp>
          <p:nvSpPr>
            <p:cNvPr id="209" name="ホームベース 208"/>
            <p:cNvSpPr/>
            <p:nvPr/>
          </p:nvSpPr>
          <p:spPr>
            <a:xfrm>
              <a:off x="6944433" y="6390869"/>
              <a:ext cx="2466000" cy="126000"/>
            </a:xfrm>
            <a:prstGeom prst="homePlate">
              <a:avLst/>
            </a:prstGeom>
            <a:solidFill>
              <a:schemeClr val="bg1"/>
            </a:solidFill>
            <a:ln w="19050">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ts val="900"/>
                </a:lnSpc>
                <a:spcBef>
                  <a:spcPts val="0"/>
                </a:spcBef>
                <a:spcAft>
                  <a:spcPts val="0"/>
                </a:spcAft>
                <a:buClrTx/>
                <a:buSzTx/>
                <a:buFontTx/>
                <a:buNone/>
                <a:tabLst/>
                <a:defRPr/>
              </a:pPr>
              <a:r>
                <a:rPr kumimoji="1" lang="ja-JP" altLang="en-US" sz="700" b="1"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rPr>
                <a:t>スキーム検討・構築（外国人材マッチング）</a:t>
              </a:r>
            </a:p>
          </p:txBody>
        </p:sp>
        <p:sp>
          <p:nvSpPr>
            <p:cNvPr id="210" name="ホームベース 209"/>
            <p:cNvSpPr/>
            <p:nvPr/>
          </p:nvSpPr>
          <p:spPr>
            <a:xfrm>
              <a:off x="9420770" y="6390869"/>
              <a:ext cx="774000" cy="126000"/>
            </a:xfrm>
            <a:prstGeom prst="homePlate">
              <a:avLst/>
            </a:prstGeom>
            <a:solidFill>
              <a:schemeClr val="bg1"/>
            </a:solidFill>
            <a:ln w="19050">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ts val="900"/>
                </a:lnSpc>
                <a:spcBef>
                  <a:spcPts val="0"/>
                </a:spcBef>
                <a:spcAft>
                  <a:spcPts val="0"/>
                </a:spcAft>
                <a:buClrTx/>
                <a:buSzTx/>
                <a:buFontTx/>
                <a:buNone/>
                <a:tabLst/>
                <a:defRPr/>
              </a:pPr>
              <a:r>
                <a:rPr kumimoji="1" lang="ja-JP" altLang="en-US" sz="700" b="1"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rPr>
                <a:t>本格稼働</a:t>
              </a:r>
            </a:p>
          </p:txBody>
        </p:sp>
        <p:sp>
          <p:nvSpPr>
            <p:cNvPr id="211" name="ホームベース 210"/>
            <p:cNvSpPr/>
            <p:nvPr/>
          </p:nvSpPr>
          <p:spPr>
            <a:xfrm>
              <a:off x="7750869" y="6707460"/>
              <a:ext cx="1296000" cy="126000"/>
            </a:xfrm>
            <a:prstGeom prst="homePlate">
              <a:avLst/>
            </a:prstGeom>
            <a:solidFill>
              <a:schemeClr val="bg1"/>
            </a:solidFill>
            <a:ln w="19050">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ts val="900"/>
                </a:lnSpc>
                <a:spcBef>
                  <a:spcPts val="0"/>
                </a:spcBef>
                <a:spcAft>
                  <a:spcPts val="0"/>
                </a:spcAft>
                <a:buClrTx/>
                <a:buSzTx/>
                <a:buFontTx/>
                <a:buNone/>
                <a:tabLst/>
                <a:defRPr/>
              </a:pPr>
              <a:r>
                <a:rPr kumimoji="1" lang="ja-JP" altLang="en-US" sz="700" b="1"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rPr>
                <a:t>設置・開催</a:t>
              </a:r>
            </a:p>
          </p:txBody>
        </p:sp>
        <p:sp>
          <p:nvSpPr>
            <p:cNvPr id="208" name="ホームベース 207"/>
            <p:cNvSpPr/>
            <p:nvPr/>
          </p:nvSpPr>
          <p:spPr>
            <a:xfrm>
              <a:off x="5327156" y="6390853"/>
              <a:ext cx="1584000" cy="126000"/>
            </a:xfrm>
            <a:prstGeom prst="homePlate">
              <a:avLst/>
            </a:prstGeom>
            <a:solidFill>
              <a:schemeClr val="bg1"/>
            </a:solidFill>
            <a:ln w="19050">
              <a:solidFill>
                <a:srgbClr val="00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ts val="900"/>
                </a:lnSpc>
                <a:spcBef>
                  <a:spcPts val="0"/>
                </a:spcBef>
                <a:spcAft>
                  <a:spcPts val="0"/>
                </a:spcAft>
                <a:buClrTx/>
                <a:buSzTx/>
                <a:buFontTx/>
                <a:buNone/>
                <a:tabLst/>
                <a:defRPr/>
              </a:pPr>
              <a:r>
                <a:rPr kumimoji="1" lang="ja-JP" altLang="en-US" sz="700" b="1"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rPr>
                <a:t>調査（外国人材マッチング）</a:t>
              </a:r>
            </a:p>
          </p:txBody>
        </p:sp>
        <p:sp>
          <p:nvSpPr>
            <p:cNvPr id="216" name="正方形/長方形 215"/>
            <p:cNvSpPr/>
            <p:nvPr/>
          </p:nvSpPr>
          <p:spPr>
            <a:xfrm>
              <a:off x="6848777" y="6218842"/>
              <a:ext cx="468000" cy="215444"/>
            </a:xfrm>
            <a:prstGeom prst="rect">
              <a:avLst/>
            </a:prstGeom>
          </p:spPr>
          <p:txBody>
            <a:bodyPr wrap="square">
              <a:spAutoFit/>
            </a:bodyPr>
            <a:lstStyle/>
            <a:p>
              <a:r>
                <a:rPr lang="en-US" altLang="ja-JP" sz="800" b="1" dirty="0">
                  <a:latin typeface="UD デジタル 教科書体 NK-B" panose="02020700000000000000" pitchFamily="18" charset="-128"/>
                  <a:ea typeface="UD デジタル 教科書体 NK-B" panose="02020700000000000000" pitchFamily="18" charset="-128"/>
                </a:rPr>
                <a:t>9</a:t>
              </a:r>
              <a:r>
                <a:rPr lang="ja-JP" altLang="en-US" sz="800" b="1" dirty="0">
                  <a:latin typeface="UD デジタル 教科書体 NK-B" panose="02020700000000000000" pitchFamily="18" charset="-128"/>
                  <a:ea typeface="UD デジタル 教科書体 NK-B" panose="02020700000000000000" pitchFamily="18" charset="-128"/>
                </a:rPr>
                <a:t>月</a:t>
              </a:r>
              <a:endParaRPr lang="en-US" altLang="ja-JP" sz="800" b="1" dirty="0">
                <a:latin typeface="UD デジタル 教科書体 NK-B" panose="02020700000000000000" pitchFamily="18" charset="-128"/>
                <a:ea typeface="UD デジタル 教科書体 NK-B" panose="02020700000000000000" pitchFamily="18" charset="-128"/>
              </a:endParaRPr>
            </a:p>
          </p:txBody>
        </p:sp>
        <p:sp>
          <p:nvSpPr>
            <p:cNvPr id="217" name="正方形/長方形 216"/>
            <p:cNvSpPr/>
            <p:nvPr/>
          </p:nvSpPr>
          <p:spPr>
            <a:xfrm>
              <a:off x="9306574" y="6218262"/>
              <a:ext cx="936000" cy="215444"/>
            </a:xfrm>
            <a:prstGeom prst="rect">
              <a:avLst/>
            </a:prstGeom>
          </p:spPr>
          <p:txBody>
            <a:bodyPr wrap="square">
              <a:spAutoFit/>
            </a:bodyPr>
            <a:lstStyle/>
            <a:p>
              <a:r>
                <a:rPr lang="en-US" altLang="ja-JP" sz="800" b="1" dirty="0">
                  <a:latin typeface="UD デジタル 教科書体 NK-B" panose="02020700000000000000" pitchFamily="18" charset="-128"/>
                  <a:ea typeface="UD デジタル 教科書体 NK-B" panose="02020700000000000000" pitchFamily="18" charset="-128"/>
                </a:rPr>
                <a:t>2021</a:t>
              </a:r>
              <a:r>
                <a:rPr lang="ja-JP" altLang="en-US" sz="800" b="1" dirty="0">
                  <a:latin typeface="UD デジタル 教科書体 NK-B" panose="02020700000000000000" pitchFamily="18" charset="-128"/>
                  <a:ea typeface="UD デジタル 教科書体 NK-B" panose="02020700000000000000" pitchFamily="18" charset="-128"/>
                </a:rPr>
                <a:t>年</a:t>
              </a:r>
              <a:r>
                <a:rPr lang="en-US" altLang="ja-JP" sz="800" b="1" dirty="0">
                  <a:latin typeface="UD デジタル 教科書体 NK-B" panose="02020700000000000000" pitchFamily="18" charset="-128"/>
                  <a:ea typeface="UD デジタル 教科書体 NK-B" panose="02020700000000000000" pitchFamily="18" charset="-128"/>
                </a:rPr>
                <a:t>4</a:t>
              </a:r>
              <a:r>
                <a:rPr lang="ja-JP" altLang="en-US" sz="800" b="1" dirty="0">
                  <a:latin typeface="UD デジタル 教科書体 NK-B" panose="02020700000000000000" pitchFamily="18" charset="-128"/>
                  <a:ea typeface="UD デジタル 教科書体 NK-B" panose="02020700000000000000" pitchFamily="18" charset="-128"/>
                </a:rPr>
                <a:t>月</a:t>
              </a:r>
              <a:endParaRPr lang="en-US" altLang="ja-JP" sz="800" b="1" dirty="0">
                <a:latin typeface="UD デジタル 教科書体 NK-B" panose="02020700000000000000" pitchFamily="18" charset="-128"/>
                <a:ea typeface="UD デジタル 教科書体 NK-B" panose="02020700000000000000" pitchFamily="18" charset="-128"/>
              </a:endParaRPr>
            </a:p>
          </p:txBody>
        </p:sp>
        <p:sp>
          <p:nvSpPr>
            <p:cNvPr id="218" name="正方形/長方形 217"/>
            <p:cNvSpPr/>
            <p:nvPr/>
          </p:nvSpPr>
          <p:spPr>
            <a:xfrm>
              <a:off x="7640865" y="6222454"/>
              <a:ext cx="1080000" cy="215444"/>
            </a:xfrm>
            <a:prstGeom prst="rect">
              <a:avLst/>
            </a:prstGeom>
          </p:spPr>
          <p:txBody>
            <a:bodyPr wrap="square">
              <a:spAutoFit/>
            </a:bodyPr>
            <a:lstStyle/>
            <a:p>
              <a:r>
                <a:rPr lang="en-US" altLang="ja-JP" sz="800" b="1" dirty="0">
                  <a:latin typeface="UD デジタル 教科書体 NK-B" panose="02020700000000000000" pitchFamily="18" charset="-128"/>
                  <a:ea typeface="UD デジタル 教科書体 NK-B" panose="02020700000000000000" pitchFamily="18" charset="-128"/>
                </a:rPr>
                <a:t>10</a:t>
              </a:r>
              <a:r>
                <a:rPr lang="ja-JP" altLang="en-US" sz="800" b="1" dirty="0">
                  <a:latin typeface="UD デジタル 教科書体 NK-B" panose="02020700000000000000" pitchFamily="18" charset="-128"/>
                  <a:ea typeface="UD デジタル 教科書体 NK-B" panose="02020700000000000000" pitchFamily="18" charset="-128"/>
                </a:rPr>
                <a:t>月</a:t>
              </a:r>
              <a:r>
                <a:rPr lang="en-US" altLang="ja-JP" sz="800" b="1" dirty="0">
                  <a:latin typeface="UD デジタル 教科書体 NK-B" panose="02020700000000000000" pitchFamily="18" charset="-128"/>
                  <a:ea typeface="UD デジタル 教科書体 NK-B" panose="02020700000000000000" pitchFamily="18" charset="-128"/>
                </a:rPr>
                <a:t>-11</a:t>
              </a:r>
              <a:r>
                <a:rPr lang="ja-JP" altLang="en-US" sz="800" b="1" dirty="0">
                  <a:latin typeface="UD デジタル 教科書体 NK-B" panose="02020700000000000000" pitchFamily="18" charset="-128"/>
                  <a:ea typeface="UD デジタル 教科書体 NK-B" panose="02020700000000000000" pitchFamily="18" charset="-128"/>
                </a:rPr>
                <a:t>月（秋頃）</a:t>
              </a:r>
              <a:endParaRPr lang="en-US" altLang="ja-JP" sz="800" b="1" dirty="0">
                <a:latin typeface="UD デジタル 教科書体 NK-B" panose="02020700000000000000" pitchFamily="18" charset="-128"/>
                <a:ea typeface="UD デジタル 教科書体 NK-B" panose="02020700000000000000" pitchFamily="18" charset="-128"/>
              </a:endParaRPr>
            </a:p>
          </p:txBody>
        </p:sp>
        <p:sp>
          <p:nvSpPr>
            <p:cNvPr id="219" name="ホームベース 218"/>
            <p:cNvSpPr/>
            <p:nvPr/>
          </p:nvSpPr>
          <p:spPr>
            <a:xfrm>
              <a:off x="9100000" y="6696893"/>
              <a:ext cx="864000" cy="144000"/>
            </a:xfrm>
            <a:prstGeom prst="homePlate">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ts val="900"/>
                </a:lnSpc>
                <a:spcBef>
                  <a:spcPts val="0"/>
                </a:spcBef>
                <a:spcAft>
                  <a:spcPts val="0"/>
                </a:spcAft>
                <a:buClrTx/>
                <a:buSzTx/>
                <a:buFontTx/>
                <a:buNone/>
                <a:tabLst/>
                <a:defRPr/>
              </a:pPr>
              <a:r>
                <a:rPr kumimoji="1" lang="en-US" altLang="ja-JP" sz="7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r>
                <a:rPr kumimoji="1" lang="ja-JP" altLang="en-US" sz="7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適宜、開催</a:t>
              </a:r>
            </a:p>
          </p:txBody>
        </p:sp>
      </p:grpSp>
      <p:sp>
        <p:nvSpPr>
          <p:cNvPr id="10" name="テキスト ボックス 9"/>
          <p:cNvSpPr txBox="1"/>
          <p:nvPr/>
        </p:nvSpPr>
        <p:spPr>
          <a:xfrm>
            <a:off x="3299447" y="2782069"/>
            <a:ext cx="1080340" cy="220573"/>
          </a:xfrm>
          <a:prstGeom prst="rect">
            <a:avLst/>
          </a:prstGeom>
          <a:solidFill>
            <a:schemeClr val="bg1"/>
          </a:solidFill>
          <a:effectLst>
            <a:outerShdw blurRad="50800" dist="38100" dir="18900000" algn="b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spAutoFit/>
          </a:bodyPr>
          <a:lstStyle/>
          <a:p>
            <a:pPr algn="ctr">
              <a:lnSpc>
                <a:spcPts val="1000"/>
              </a:lnSpc>
            </a:pPr>
            <a:r>
              <a:rPr kumimoji="1" lang="ja-JP" altLang="en-US" sz="800" dirty="0">
                <a:latin typeface="UD デジタル 教科書体 NK-B" panose="02020700000000000000" pitchFamily="18" charset="-128"/>
                <a:ea typeface="UD デジタル 教科書体 NK-B" panose="02020700000000000000" pitchFamily="18" charset="-128"/>
              </a:rPr>
              <a:t>就職</a:t>
            </a:r>
            <a:r>
              <a:rPr kumimoji="1" lang="ja-JP" altLang="en-US" sz="800" dirty="0" smtClean="0">
                <a:latin typeface="UD デジタル 教科書体 NK-B" panose="02020700000000000000" pitchFamily="18" charset="-128"/>
                <a:ea typeface="UD デジタル 教科書体 NK-B" panose="02020700000000000000" pitchFamily="18" charset="-128"/>
              </a:rPr>
              <a:t>まで</a:t>
            </a:r>
            <a:r>
              <a:rPr kumimoji="1" lang="ja-JP" altLang="en-US" sz="800" dirty="0">
                <a:latin typeface="UD デジタル 教科書体 NK-B" panose="02020700000000000000" pitchFamily="18" charset="-128"/>
                <a:ea typeface="UD デジタル 教科書体 NK-B" panose="02020700000000000000" pitchFamily="18" charset="-128"/>
              </a:rPr>
              <a:t>（</a:t>
            </a:r>
            <a:r>
              <a:rPr kumimoji="1" lang="en-US" altLang="ja-JP" sz="800" dirty="0">
                <a:latin typeface="UD デジタル 教科書体 NK-B" panose="02020700000000000000" pitchFamily="18" charset="-128"/>
                <a:ea typeface="UD デジタル 教科書体 NK-B" panose="02020700000000000000" pitchFamily="18" charset="-128"/>
              </a:rPr>
              <a:t>0</a:t>
            </a:r>
            <a:r>
              <a:rPr kumimoji="1" lang="ja-JP" altLang="en-US" sz="800" dirty="0">
                <a:latin typeface="UD デジタル 教科書体 NK-B" panose="02020700000000000000" pitchFamily="18" charset="-128"/>
                <a:ea typeface="UD デジタル 教科書体 NK-B" panose="02020700000000000000" pitchFamily="18" charset="-128"/>
              </a:rPr>
              <a:t>年目）</a:t>
            </a:r>
          </a:p>
        </p:txBody>
      </p:sp>
      <p:sp>
        <p:nvSpPr>
          <p:cNvPr id="202" name="テキスト ボックス 201"/>
          <p:cNvSpPr txBox="1"/>
          <p:nvPr/>
        </p:nvSpPr>
        <p:spPr>
          <a:xfrm>
            <a:off x="6926014" y="2777877"/>
            <a:ext cx="1476000" cy="220573"/>
          </a:xfrm>
          <a:prstGeom prst="rect">
            <a:avLst/>
          </a:prstGeom>
          <a:solidFill>
            <a:schemeClr val="bg1"/>
          </a:solidFill>
          <a:effectLst>
            <a:outerShdw blurRad="50800" dist="38100" dir="18900000" algn="b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wrap="square" rtlCol="0">
            <a:spAutoFit/>
          </a:bodyPr>
          <a:lstStyle/>
          <a:p>
            <a:pPr algn="ctr">
              <a:lnSpc>
                <a:spcPts val="1000"/>
              </a:lnSpc>
            </a:pPr>
            <a:r>
              <a:rPr kumimoji="1" lang="ja-JP" altLang="en-US" sz="800" dirty="0">
                <a:latin typeface="UD デジタル 教科書体 NK-B" panose="02020700000000000000" pitchFamily="18" charset="-128"/>
                <a:ea typeface="UD デジタル 教科書体 NK-B" panose="02020700000000000000" pitchFamily="18" charset="-128"/>
              </a:rPr>
              <a:t>就職</a:t>
            </a:r>
            <a:r>
              <a:rPr kumimoji="1" lang="ja-JP" altLang="en-US" sz="800" dirty="0" smtClean="0">
                <a:latin typeface="UD デジタル 教科書体 NK-B" panose="02020700000000000000" pitchFamily="18" charset="-128"/>
                <a:ea typeface="UD デジタル 教科書体 NK-B" panose="02020700000000000000" pitchFamily="18" charset="-128"/>
              </a:rPr>
              <a:t>後</a:t>
            </a:r>
            <a:r>
              <a:rPr kumimoji="1" lang="ja-JP" altLang="en-US" sz="800" dirty="0">
                <a:latin typeface="UD デジタル 教科書体 NK-B" panose="02020700000000000000" pitchFamily="18" charset="-128"/>
                <a:ea typeface="UD デジタル 教科書体 NK-B" panose="02020700000000000000" pitchFamily="18" charset="-128"/>
              </a:rPr>
              <a:t>（</a:t>
            </a:r>
            <a:r>
              <a:rPr kumimoji="1" lang="en-US" altLang="ja-JP" sz="800" dirty="0">
                <a:latin typeface="UD デジタル 教科書体 NK-B" panose="02020700000000000000" pitchFamily="18" charset="-128"/>
                <a:ea typeface="UD デジタル 教科書体 NK-B" panose="02020700000000000000" pitchFamily="18" charset="-128"/>
              </a:rPr>
              <a:t>1</a:t>
            </a:r>
            <a:r>
              <a:rPr kumimoji="1" lang="ja-JP" altLang="en-US" sz="800" dirty="0">
                <a:latin typeface="UD デジタル 教科書体 NK-B" panose="02020700000000000000" pitchFamily="18" charset="-128"/>
                <a:ea typeface="UD デジタル 教科書体 NK-B" panose="02020700000000000000" pitchFamily="18" charset="-128"/>
              </a:rPr>
              <a:t>年目～帰国まで）</a:t>
            </a:r>
          </a:p>
        </p:txBody>
      </p:sp>
      <p:pic>
        <p:nvPicPr>
          <p:cNvPr id="220" name="図 219">
            <a:extLst>
              <a:ext uri="{FF2B5EF4-FFF2-40B4-BE49-F238E27FC236}">
                <a16:creationId xmlns:a16="http://schemas.microsoft.com/office/drawing/2014/main" id="{164982A8-26FC-42FB-9E42-9895C1E61CB9}"/>
              </a:ext>
            </a:extLst>
          </p:cNvPr>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2780224" y="4782594"/>
            <a:ext cx="336634" cy="395183"/>
          </a:xfrm>
          <a:prstGeom prst="rect">
            <a:avLst/>
          </a:prstGeom>
        </p:spPr>
      </p:pic>
      <p:pic>
        <p:nvPicPr>
          <p:cNvPr id="154" name="図 153"/>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2654591" y="4740232"/>
            <a:ext cx="327452" cy="468000"/>
          </a:xfrm>
          <a:prstGeom prst="rect">
            <a:avLst/>
          </a:prstGeom>
        </p:spPr>
      </p:pic>
      <p:sp>
        <p:nvSpPr>
          <p:cNvPr id="221" name="正方形/長方形 220">
            <a:extLst>
              <a:ext uri="{FF2B5EF4-FFF2-40B4-BE49-F238E27FC236}">
                <a16:creationId xmlns:a16="http://schemas.microsoft.com/office/drawing/2014/main" id="{E232E102-6D2E-4CBE-9402-EEA3BF1D4929}"/>
              </a:ext>
            </a:extLst>
          </p:cNvPr>
          <p:cNvSpPr/>
          <p:nvPr/>
        </p:nvSpPr>
        <p:spPr>
          <a:xfrm>
            <a:off x="8358730" y="35283"/>
            <a:ext cx="1836000" cy="180000"/>
          </a:xfrm>
          <a:prstGeom prst="rect">
            <a:avLst/>
          </a:prstGeom>
          <a:ln w="6350"/>
        </p:spPr>
        <p:style>
          <a:lnRef idx="2">
            <a:schemeClr val="dk1"/>
          </a:lnRef>
          <a:fillRef idx="1">
            <a:schemeClr val="lt1"/>
          </a:fillRef>
          <a:effectRef idx="0">
            <a:schemeClr val="dk1"/>
          </a:effectRef>
          <a:fontRef idx="minor">
            <a:schemeClr val="dk1"/>
          </a:fontRef>
        </p:style>
        <p:txBody>
          <a:bodyPr wrap="none" lIns="36000" tIns="36000" rIns="36000" bIns="36000" rtlCol="0" anchor="ctr"/>
          <a:lstStyle/>
          <a:p>
            <a:pPr algn="ctr">
              <a:lnSpc>
                <a:spcPts val="700"/>
              </a:lnSpc>
            </a:pPr>
            <a:r>
              <a:rPr kumimoji="1" lang="en-US" altLang="ja-JP" sz="600" dirty="0">
                <a:latin typeface="UD デジタル 教科書体 NK-R" panose="02020400000000000000" pitchFamily="18" charset="-128"/>
                <a:ea typeface="UD デジタル 教科書体 NK-R" panose="02020400000000000000" pitchFamily="18" charset="-128"/>
              </a:rPr>
              <a:t>2020</a:t>
            </a:r>
            <a:r>
              <a:rPr kumimoji="1" lang="ja-JP" altLang="en-US" sz="600" dirty="0">
                <a:latin typeface="UD デジタル 教科書体 NK-R" panose="02020400000000000000" pitchFamily="18" charset="-128"/>
                <a:ea typeface="UD デジタル 教科書体 NK-R" panose="02020400000000000000" pitchFamily="18" charset="-128"/>
              </a:rPr>
              <a:t>年</a:t>
            </a:r>
            <a:r>
              <a:rPr kumimoji="1" lang="en-US" altLang="ja-JP" sz="600" dirty="0">
                <a:latin typeface="UD デジタル 教科書体 NK-R" panose="02020400000000000000" pitchFamily="18" charset="-128"/>
                <a:ea typeface="UD デジタル 教科書体 NK-R" panose="02020400000000000000" pitchFamily="18" charset="-128"/>
              </a:rPr>
              <a:t>3</a:t>
            </a:r>
            <a:r>
              <a:rPr kumimoji="1" lang="ja-JP" altLang="en-US" sz="600">
                <a:latin typeface="UD デジタル 教科書体 NK-R" panose="02020400000000000000" pitchFamily="18" charset="-128"/>
                <a:ea typeface="UD デジタル 教科書体 NK-R" panose="02020400000000000000" pitchFamily="18" charset="-128"/>
              </a:rPr>
              <a:t>月 大阪府</a:t>
            </a:r>
            <a:endParaRPr kumimoji="1" lang="en-US" altLang="ja-JP" sz="600" dirty="0">
              <a:latin typeface="UD デジタル 教科書体 NK-R" panose="02020400000000000000" pitchFamily="18" charset="-128"/>
              <a:ea typeface="UD デジタル 教科書体 NK-R" panose="02020400000000000000" pitchFamily="18" charset="-128"/>
            </a:endParaRPr>
          </a:p>
          <a:p>
            <a:pPr algn="ctr">
              <a:lnSpc>
                <a:spcPts val="700"/>
              </a:lnSpc>
            </a:pPr>
            <a:r>
              <a:rPr kumimoji="1" lang="ja-JP" altLang="en-US" sz="600" dirty="0">
                <a:latin typeface="UD デジタル 教科書体 NK-R" panose="02020400000000000000" pitchFamily="18" charset="-128"/>
                <a:ea typeface="UD デジタル 教科書体 NK-R" panose="02020400000000000000" pitchFamily="18" charset="-128"/>
              </a:rPr>
              <a:t>（外国人材受入れ・環境整備検討プロジェクトチーム）</a:t>
            </a:r>
            <a:endParaRPr kumimoji="1" lang="en-US" altLang="ja-JP" sz="600" dirty="0">
              <a:latin typeface="UD デジタル 教科書体 NK-R" panose="02020400000000000000" pitchFamily="18" charset="-128"/>
              <a:ea typeface="UD デジタル 教科書体 NK-R" panose="02020400000000000000" pitchFamily="18" charset="-128"/>
            </a:endParaRPr>
          </a:p>
        </p:txBody>
      </p:sp>
      <p:sp>
        <p:nvSpPr>
          <p:cNvPr id="146" name="テキスト ボックス 145">
            <a:extLst>
              <a:ext uri="{FF2B5EF4-FFF2-40B4-BE49-F238E27FC236}">
                <a16:creationId xmlns:a16="http://schemas.microsoft.com/office/drawing/2014/main" id="{43125B43-15E6-446A-811D-98EF0DC5DC95}"/>
              </a:ext>
            </a:extLst>
          </p:cNvPr>
          <p:cNvSpPr txBox="1"/>
          <p:nvPr/>
        </p:nvSpPr>
        <p:spPr>
          <a:xfrm>
            <a:off x="3623420" y="1382675"/>
            <a:ext cx="4011901" cy="1246495"/>
          </a:xfrm>
          <a:prstGeom prst="rect">
            <a:avLst/>
          </a:prstGeom>
          <a:noFill/>
        </p:spPr>
        <p:txBody>
          <a:bodyPr wrap="square" rtlCol="0">
            <a:spAutoFit/>
          </a:bodyPr>
          <a:lstStyle/>
          <a:p>
            <a:pPr defTabSz="1279525" fontAlgn="base">
              <a:lnSpc>
                <a:spcPts val="1000"/>
              </a:lnSpc>
              <a:spcBef>
                <a:spcPct val="0"/>
              </a:spcBef>
              <a:spcAft>
                <a:spcPct val="0"/>
              </a:spcAft>
              <a:defRPr/>
            </a:pPr>
            <a:r>
              <a:rPr lang="en-US" altLang="ja-JP" sz="800" b="1" spc="-50" dirty="0">
                <a:latin typeface="UD デジタル 教科書体 NK-B" panose="02020700000000000000" pitchFamily="18" charset="-128"/>
                <a:ea typeface="UD デジタル 教科書体 NK-B" panose="02020700000000000000" pitchFamily="18" charset="-128"/>
                <a:sym typeface="Meiryo UI" panose="020B0604030504040204" pitchFamily="50" charset="-128"/>
              </a:rPr>
              <a:t>【</a:t>
            </a:r>
            <a:r>
              <a:rPr lang="ja-JP" altLang="en-US" sz="800" b="1" spc="-50" dirty="0">
                <a:latin typeface="UD デジタル 教科書体 NK-B" panose="02020700000000000000" pitchFamily="18" charset="-128"/>
                <a:ea typeface="UD デジタル 教科書体 NK-B" panose="02020700000000000000" pitchFamily="18" charset="-128"/>
                <a:sym typeface="Meiryo UI" panose="020B0604030504040204" pitchFamily="50" charset="-128"/>
              </a:rPr>
              <a:t>就労状況</a:t>
            </a:r>
            <a:r>
              <a:rPr lang="en-US" altLang="ja-JP" sz="800" b="1" spc="-50" dirty="0">
                <a:latin typeface="UD デジタル 教科書体 NK-B" panose="02020700000000000000" pitchFamily="18" charset="-128"/>
                <a:ea typeface="UD デジタル 教科書体 NK-B" panose="02020700000000000000" pitchFamily="18" charset="-128"/>
                <a:sym typeface="Meiryo UI" panose="020B0604030504040204" pitchFamily="50" charset="-128"/>
              </a:rPr>
              <a:t>】</a:t>
            </a:r>
          </a:p>
          <a:p>
            <a:pPr defTabSz="1279525" fontAlgn="base">
              <a:lnSpc>
                <a:spcPts val="1000"/>
              </a:lnSpc>
              <a:spcBef>
                <a:spcPct val="0"/>
              </a:spcBef>
              <a:spcAft>
                <a:spcPct val="0"/>
              </a:spcAft>
              <a:defRPr/>
            </a:pPr>
            <a:r>
              <a:rPr lang="ja-JP" altLang="en-US" sz="800" spc="-5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　</a:t>
            </a:r>
            <a:r>
              <a:rPr lang="ja-JP" altLang="en-US" sz="80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・仕事の経験は「日本語での会話・コミュニケーションがうまくいかなかった」が</a:t>
            </a:r>
            <a:endParaRPr lang="en-US" altLang="ja-JP" sz="80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endParaRPr>
          </a:p>
          <a:p>
            <a:pPr defTabSz="1279525" fontAlgn="base">
              <a:lnSpc>
                <a:spcPts val="1000"/>
              </a:lnSpc>
              <a:spcBef>
                <a:spcPct val="0"/>
              </a:spcBef>
              <a:spcAft>
                <a:spcPct val="0"/>
              </a:spcAft>
              <a:defRPr/>
            </a:pPr>
            <a:r>
              <a:rPr lang="ja-JP" altLang="en-US" sz="80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　 約</a:t>
            </a:r>
            <a:r>
              <a:rPr lang="en-US" altLang="ja-JP" sz="80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3</a:t>
            </a:r>
            <a:r>
              <a:rPr lang="ja-JP" altLang="en-US" sz="80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割で最多</a:t>
            </a:r>
            <a:r>
              <a:rPr lang="ja-JP" altLang="en-US" sz="800" dirty="0" smtClean="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a:t>
            </a:r>
            <a:r>
              <a:rPr lang="ja-JP" altLang="en-US" sz="800" spc="-50" dirty="0" smtClean="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求職</a:t>
            </a:r>
            <a:r>
              <a:rPr lang="ja-JP" altLang="en-US" sz="800" spc="-5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方法は「家族・知り合いの紹介」が約</a:t>
            </a:r>
            <a:r>
              <a:rPr lang="en-US" altLang="ja-JP" sz="800" spc="-5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3</a:t>
            </a:r>
            <a:r>
              <a:rPr lang="ja-JP" altLang="en-US" sz="800" spc="-5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割で最多。</a:t>
            </a:r>
            <a:endParaRPr lang="en-US" altLang="ja-JP" sz="800" spc="-5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endParaRPr>
          </a:p>
          <a:p>
            <a:pPr defTabSz="1279525" fontAlgn="base">
              <a:lnSpc>
                <a:spcPts val="1000"/>
              </a:lnSpc>
              <a:spcBef>
                <a:spcPct val="0"/>
              </a:spcBef>
              <a:spcAft>
                <a:spcPct val="0"/>
              </a:spcAft>
              <a:defRPr/>
            </a:pPr>
            <a:r>
              <a:rPr lang="en-US" altLang="ja-JP" sz="800" spc="-50" dirty="0">
                <a:latin typeface="UD デジタル 教科書体 NK-B" panose="02020700000000000000" pitchFamily="18" charset="-128"/>
                <a:ea typeface="UD デジタル 教科書体 NK-B" panose="02020700000000000000" pitchFamily="18" charset="-128"/>
                <a:sym typeface="Meiryo UI" panose="020B0604030504040204" pitchFamily="50" charset="-128"/>
              </a:rPr>
              <a:t>【</a:t>
            </a:r>
            <a:r>
              <a:rPr lang="ja-JP" altLang="en-US" sz="800" spc="-50" dirty="0">
                <a:latin typeface="UD デジタル 教科書体 NK-B" panose="02020700000000000000" pitchFamily="18" charset="-128"/>
                <a:ea typeface="UD デジタル 教科書体 NK-B" panose="02020700000000000000" pitchFamily="18" charset="-128"/>
                <a:sym typeface="Meiryo UI" panose="020B0604030504040204" pitchFamily="50" charset="-128"/>
              </a:rPr>
              <a:t>日常生活の状況</a:t>
            </a:r>
            <a:r>
              <a:rPr lang="en-US" altLang="ja-JP" sz="800" spc="-50" dirty="0">
                <a:latin typeface="UD デジタル 教科書体 NK-B" panose="02020700000000000000" pitchFamily="18" charset="-128"/>
                <a:ea typeface="UD デジタル 教科書体 NK-B" panose="02020700000000000000" pitchFamily="18" charset="-128"/>
                <a:sym typeface="Meiryo UI" panose="020B0604030504040204" pitchFamily="50" charset="-128"/>
              </a:rPr>
              <a:t>】</a:t>
            </a:r>
          </a:p>
          <a:p>
            <a:pPr defTabSz="1279525" fontAlgn="base">
              <a:lnSpc>
                <a:spcPts val="1000"/>
              </a:lnSpc>
              <a:spcBef>
                <a:spcPct val="0"/>
              </a:spcBef>
              <a:spcAft>
                <a:spcPct val="0"/>
              </a:spcAft>
              <a:defRPr/>
            </a:pPr>
            <a:r>
              <a:rPr lang="ja-JP" altLang="en-US" sz="800" spc="-5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　・子育て・教育に関する困りごとは、金銭面の負担に次いで、</a:t>
            </a:r>
            <a:endParaRPr lang="en-US" altLang="ja-JP" sz="800" spc="-5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endParaRPr>
          </a:p>
          <a:p>
            <a:pPr defTabSz="1279525" fontAlgn="base">
              <a:lnSpc>
                <a:spcPts val="1000"/>
              </a:lnSpc>
              <a:spcBef>
                <a:spcPct val="0"/>
              </a:spcBef>
              <a:spcAft>
                <a:spcPct val="0"/>
              </a:spcAft>
              <a:defRPr/>
            </a:pPr>
            <a:r>
              <a:rPr lang="ja-JP" altLang="en-US" sz="800" spc="-5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　　「子どもが母語や母国の文化を勉強することができない」が約</a:t>
            </a:r>
            <a:r>
              <a:rPr lang="en-US" altLang="ja-JP" sz="800" spc="-5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4</a:t>
            </a:r>
            <a:r>
              <a:rPr lang="ja-JP" altLang="en-US" sz="800" spc="-5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割</a:t>
            </a:r>
            <a:r>
              <a:rPr lang="ja-JP" altLang="en-US" sz="800" spc="-50" dirty="0" smtClean="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a:t>
            </a:r>
            <a:endParaRPr lang="en-US" altLang="ja-JP" sz="800" spc="-5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endParaRPr>
          </a:p>
          <a:p>
            <a:pPr defTabSz="1279525" fontAlgn="base">
              <a:lnSpc>
                <a:spcPts val="1000"/>
              </a:lnSpc>
              <a:spcBef>
                <a:spcPct val="0"/>
              </a:spcBef>
              <a:spcAft>
                <a:spcPct val="0"/>
              </a:spcAft>
              <a:defRPr/>
            </a:pPr>
            <a:r>
              <a:rPr lang="en-US" altLang="ja-JP" sz="800" spc="-50" dirty="0">
                <a:latin typeface="UD デジタル 教科書体 NK-B" panose="02020700000000000000" pitchFamily="18" charset="-128"/>
                <a:ea typeface="UD デジタル 教科書体 NK-B" panose="02020700000000000000" pitchFamily="18" charset="-128"/>
                <a:sym typeface="Meiryo UI" panose="020B0604030504040204" pitchFamily="50" charset="-128"/>
              </a:rPr>
              <a:t>【</a:t>
            </a:r>
            <a:r>
              <a:rPr lang="ja-JP" altLang="en-US" sz="800" spc="-50" dirty="0">
                <a:latin typeface="UD デジタル 教科書体 NK-B" panose="02020700000000000000" pitchFamily="18" charset="-128"/>
                <a:ea typeface="UD デジタル 教科書体 NK-B" panose="02020700000000000000" pitchFamily="18" charset="-128"/>
                <a:sym typeface="Meiryo UI" panose="020B0604030504040204" pitchFamily="50" charset="-128"/>
              </a:rPr>
              <a:t>生活情報の入手先・困りごと</a:t>
            </a:r>
            <a:r>
              <a:rPr lang="en-US" altLang="ja-JP" sz="800" spc="-50" dirty="0">
                <a:latin typeface="UD デジタル 教科書体 NK-B" panose="02020700000000000000" pitchFamily="18" charset="-128"/>
                <a:ea typeface="UD デジタル 教科書体 NK-B" panose="02020700000000000000" pitchFamily="18" charset="-128"/>
                <a:sym typeface="Meiryo UI" panose="020B0604030504040204" pitchFamily="50" charset="-128"/>
              </a:rPr>
              <a:t>】</a:t>
            </a:r>
          </a:p>
          <a:p>
            <a:pPr defTabSz="1279525" fontAlgn="base">
              <a:lnSpc>
                <a:spcPts val="1000"/>
              </a:lnSpc>
              <a:spcBef>
                <a:spcPct val="0"/>
              </a:spcBef>
              <a:spcAft>
                <a:spcPct val="0"/>
              </a:spcAft>
              <a:defRPr/>
            </a:pPr>
            <a:r>
              <a:rPr lang="ja-JP" altLang="en-US" sz="800" spc="-5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　・生活での困りごと・知りたい情報は社会保障関連に次いで</a:t>
            </a:r>
            <a:r>
              <a:rPr lang="ja-JP" altLang="en-US" sz="800" b="1" spc="-5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「災害時の対応」、</a:t>
            </a:r>
            <a:endParaRPr lang="en-US" altLang="ja-JP" sz="800" b="1" spc="-5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endParaRPr>
          </a:p>
          <a:p>
            <a:pPr defTabSz="1279525" fontAlgn="base">
              <a:lnSpc>
                <a:spcPts val="1000"/>
              </a:lnSpc>
              <a:spcBef>
                <a:spcPct val="0"/>
              </a:spcBef>
              <a:spcAft>
                <a:spcPct val="0"/>
              </a:spcAft>
              <a:defRPr/>
            </a:pPr>
            <a:r>
              <a:rPr lang="ja-JP" altLang="en-US" sz="800" b="1" spc="-5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　　「</a:t>
            </a:r>
            <a:r>
              <a:rPr lang="ja-JP" altLang="en-US" sz="800" b="1" spc="-50" dirty="0" smtClean="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病院の</a:t>
            </a:r>
            <a:r>
              <a:rPr lang="ja-JP" altLang="en-US" sz="800" b="1" spc="-5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診察方法・母語対応の病院情報」</a:t>
            </a:r>
            <a:r>
              <a:rPr lang="ja-JP" altLang="en-US" sz="800" spc="-5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が約</a:t>
            </a:r>
            <a:r>
              <a:rPr lang="en-US" altLang="ja-JP" sz="800" spc="-5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2</a:t>
            </a:r>
            <a:r>
              <a:rPr lang="ja-JP" altLang="en-US" sz="800" spc="-5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rPr>
              <a:t>割で上位。　など</a:t>
            </a:r>
            <a:endParaRPr lang="en-US" altLang="ja-JP" sz="800" b="1" spc="-50" dirty="0">
              <a:latin typeface="UD デジタル 教科書体 NK-R" panose="02020400000000000000" pitchFamily="18" charset="-128"/>
              <a:ea typeface="UD デジタル 教科書体 NK-R" panose="02020400000000000000" pitchFamily="18" charset="-128"/>
              <a:sym typeface="Meiryo UI" panose="020B0604030504040204" pitchFamily="50" charset="-128"/>
            </a:endParaRPr>
          </a:p>
        </p:txBody>
      </p:sp>
      <p:pic>
        <p:nvPicPr>
          <p:cNvPr id="138" name="Picture 14" descr="https://1.bp.blogspot.com/-_S3dlmTh8XA/Vu0kS0VEiqI/AAAAAAAA5AE/7EtXq9MY-HIOGdyxdsW-IjvQrjJ9MAfsQ/s800/soudan_madoguchi_foreigner.png"/>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6525593" y="1630368"/>
            <a:ext cx="633841" cy="576000"/>
          </a:xfrm>
          <a:prstGeom prst="rect">
            <a:avLst/>
          </a:prstGeom>
          <a:noFill/>
          <a:extLst>
            <a:ext uri="{909E8E84-426E-40DD-AFC4-6F175D3DCCD1}">
              <a14:hiddenFill xmlns:a14="http://schemas.microsoft.com/office/drawing/2010/main">
                <a:solidFill>
                  <a:srgbClr val="FFFFFF"/>
                </a:solidFill>
              </a14:hiddenFill>
            </a:ext>
          </a:extLst>
        </p:spPr>
      </p:pic>
      <p:pic>
        <p:nvPicPr>
          <p:cNvPr id="142" name="図 141">
            <a:extLst>
              <a:ext uri="{FF2B5EF4-FFF2-40B4-BE49-F238E27FC236}">
                <a16:creationId xmlns:a16="http://schemas.microsoft.com/office/drawing/2014/main" id="{2F381D69-5894-463C-909C-B36C1765DD03}"/>
              </a:ext>
            </a:extLst>
          </p:cNvPr>
          <p:cNvPicPr>
            <a:picLocks noChangeAspect="1"/>
          </p:cNvPicPr>
          <p:nvPr/>
        </p:nvPicPr>
        <p:blipFill>
          <a:blip r:embed="rId14" cstate="print">
            <a:duotone>
              <a:prstClr val="black"/>
              <a:schemeClr val="accent5">
                <a:tint val="45000"/>
                <a:satMod val="400000"/>
              </a:schemeClr>
            </a:duotone>
            <a:extLst>
              <a:ext uri="{BEBA8EAE-BF5A-486C-A8C5-ECC9F3942E4B}">
                <a14:imgProps xmlns:a14="http://schemas.microsoft.com/office/drawing/2010/main">
                  <a14:imgLayer r:embed="rId15">
                    <a14:imgEffect>
                      <a14:colorTemperature colorTemp="11200"/>
                    </a14:imgEffect>
                  </a14:imgLayer>
                </a14:imgProps>
              </a:ext>
              <a:ext uri="{28A0092B-C50C-407E-A947-70E740481C1C}">
                <a14:useLocalDpi xmlns:a14="http://schemas.microsoft.com/office/drawing/2010/main" val="0"/>
              </a:ext>
            </a:extLst>
          </a:blip>
          <a:stretch>
            <a:fillRect/>
          </a:stretch>
        </p:blipFill>
        <p:spPr>
          <a:xfrm>
            <a:off x="3349858" y="6572406"/>
            <a:ext cx="968077" cy="167073"/>
          </a:xfrm>
          <a:prstGeom prst="rect">
            <a:avLst/>
          </a:prstGeom>
        </p:spPr>
      </p:pic>
      <p:sp>
        <p:nvSpPr>
          <p:cNvPr id="151" name="テキスト ボックス 150">
            <a:extLst>
              <a:ext uri="{FF2B5EF4-FFF2-40B4-BE49-F238E27FC236}">
                <a16:creationId xmlns:a16="http://schemas.microsoft.com/office/drawing/2014/main" id="{1CB77252-F882-407E-B5CF-B0B97B6AD3F2}"/>
              </a:ext>
            </a:extLst>
          </p:cNvPr>
          <p:cNvSpPr txBox="1"/>
          <p:nvPr/>
        </p:nvSpPr>
        <p:spPr>
          <a:xfrm>
            <a:off x="3405533" y="6563444"/>
            <a:ext cx="933526" cy="199190"/>
          </a:xfrm>
          <a:prstGeom prst="rect">
            <a:avLst/>
          </a:prstGeom>
          <a:noFill/>
        </p:spPr>
        <p:txBody>
          <a:bodyPr wrap="square" lIns="95665" tIns="47832" rIns="95665" bIns="47832" rtlCol="0">
            <a:spAutoFit/>
          </a:bodyPr>
          <a:lstStyle/>
          <a:p>
            <a:pPr>
              <a:lnSpc>
                <a:spcPts val="800"/>
              </a:lnSpc>
              <a:defRPr/>
            </a:pPr>
            <a:r>
              <a:rPr lang="ja-JP" altLang="en-US" sz="700" dirty="0" smtClean="0">
                <a:solidFill>
                  <a:prstClr val="black"/>
                </a:solidFill>
                <a:latin typeface="UD デジタル 教科書体 NK-B" panose="02020700000000000000" pitchFamily="18" charset="-128"/>
                <a:ea typeface="UD デジタル 教科書体 NK-B" panose="02020700000000000000" pitchFamily="18" charset="-128"/>
              </a:rPr>
              <a:t>国への要望・提案</a:t>
            </a:r>
            <a:endParaRPr lang="en-US" altLang="ja-JP" sz="700" dirty="0">
              <a:solidFill>
                <a:prstClr val="black"/>
              </a:solidFill>
              <a:latin typeface="UD デジタル 教科書体 NK-B" panose="02020700000000000000" pitchFamily="18" charset="-128"/>
              <a:ea typeface="UD デジタル 教科書体 NK-B" panose="02020700000000000000" pitchFamily="18" charset="-128"/>
            </a:endParaRPr>
          </a:p>
        </p:txBody>
      </p:sp>
      <p:sp>
        <p:nvSpPr>
          <p:cNvPr id="8" name="テキスト ボックス 7"/>
          <p:cNvSpPr txBox="1"/>
          <p:nvPr/>
        </p:nvSpPr>
        <p:spPr>
          <a:xfrm>
            <a:off x="4294485" y="6568029"/>
            <a:ext cx="5948089" cy="348813"/>
          </a:xfrm>
          <a:prstGeom prst="rect">
            <a:avLst/>
          </a:prstGeom>
          <a:noFill/>
        </p:spPr>
        <p:txBody>
          <a:bodyPr wrap="square" rtlCol="0">
            <a:spAutoFit/>
          </a:bodyPr>
          <a:lstStyle/>
          <a:p>
            <a:pPr>
              <a:lnSpc>
                <a:spcPts val="1000"/>
              </a:lnSpc>
            </a:pPr>
            <a:r>
              <a:rPr kumimoji="1" lang="ja-JP" altLang="en-US" sz="800" dirty="0" smtClean="0">
                <a:latin typeface="UD デジタル 教科書体 NK-R" panose="02020400000000000000" pitchFamily="18" charset="-128"/>
                <a:ea typeface="UD デジタル 教科書体 NK-R" panose="02020400000000000000" pitchFamily="18" charset="-128"/>
              </a:rPr>
              <a:t>◎具体的取組みを一層、効果的に推進するため、適宜、国への要望・提案を実施</a:t>
            </a:r>
            <a:endParaRPr kumimoji="1" lang="en-US" altLang="ja-JP" sz="800" dirty="0" smtClean="0">
              <a:latin typeface="UD デジタル 教科書体 NK-R" panose="02020400000000000000" pitchFamily="18" charset="-128"/>
              <a:ea typeface="UD デジタル 教科書体 NK-R" panose="02020400000000000000" pitchFamily="18" charset="-128"/>
            </a:endParaRPr>
          </a:p>
          <a:p>
            <a:pPr>
              <a:lnSpc>
                <a:spcPts val="1000"/>
              </a:lnSpc>
            </a:pPr>
            <a:r>
              <a:rPr kumimoji="1" lang="ja-JP" altLang="en-US" sz="800" dirty="0">
                <a:latin typeface="UD デジタル 教科書体 NK-R" panose="02020400000000000000" pitchFamily="18" charset="-128"/>
                <a:ea typeface="UD デジタル 教科書体 NK-R" panose="02020400000000000000" pitchFamily="18" charset="-128"/>
              </a:rPr>
              <a:t>　</a:t>
            </a:r>
            <a:r>
              <a:rPr kumimoji="1" lang="ja-JP" altLang="en-US" sz="800" dirty="0" smtClean="0">
                <a:latin typeface="UD デジタル 教科書体 NK-R" panose="02020400000000000000" pitchFamily="18" charset="-128"/>
                <a:ea typeface="UD デジタル 教科書体 NK-R" panose="02020400000000000000" pitchFamily="18" charset="-128"/>
              </a:rPr>
              <a:t>　（</a:t>
            </a:r>
            <a:r>
              <a:rPr kumimoji="1" lang="en-US" altLang="ja-JP" sz="800" dirty="0" smtClean="0">
                <a:latin typeface="UD デジタル 教科書体 NK-R" panose="02020400000000000000" pitchFamily="18" charset="-128"/>
                <a:ea typeface="UD デジタル 教科書体 NK-R" panose="02020400000000000000" pitchFamily="18" charset="-128"/>
              </a:rPr>
              <a:t>2025</a:t>
            </a:r>
            <a:r>
              <a:rPr kumimoji="1" lang="ja-JP" altLang="en-US" sz="800" dirty="0" smtClean="0">
                <a:latin typeface="UD デジタル 教科書体 NK-R" panose="02020400000000000000" pitchFamily="18" charset="-128"/>
                <a:ea typeface="UD デジタル 教科書体 NK-R" panose="02020400000000000000" pitchFamily="18" charset="-128"/>
              </a:rPr>
              <a:t>年大阪・関西万博等に伴う人手不足への対応を可能とする外国人材の活用促進等）</a:t>
            </a:r>
            <a:endParaRPr kumimoji="1" lang="ja-JP" altLang="en-US" sz="800" dirty="0">
              <a:latin typeface="UD デジタル 教科書体 NK-R" panose="02020400000000000000" pitchFamily="18" charset="-128"/>
              <a:ea typeface="UD デジタル 教科書体 NK-R" panose="02020400000000000000" pitchFamily="18" charset="-128"/>
            </a:endParaRPr>
          </a:p>
        </p:txBody>
      </p:sp>
      <p:pic>
        <p:nvPicPr>
          <p:cNvPr id="164" name="図 163"/>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1933980" y="4662655"/>
            <a:ext cx="493824" cy="504000"/>
          </a:xfrm>
          <a:prstGeom prst="rect">
            <a:avLst/>
          </a:prstGeom>
        </p:spPr>
      </p:pic>
      <p:pic>
        <p:nvPicPr>
          <p:cNvPr id="248" name="図 247">
            <a:extLst>
              <a:ext uri="{FF2B5EF4-FFF2-40B4-BE49-F238E27FC236}">
                <a16:creationId xmlns:a16="http://schemas.microsoft.com/office/drawing/2014/main" id="{B146D4C5-8A67-4E0D-8B0B-A4327AD37752}"/>
              </a:ext>
            </a:extLst>
          </p:cNvPr>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rot="637816" flipV="1">
            <a:off x="6487289" y="4392842"/>
            <a:ext cx="275370" cy="216000"/>
          </a:xfrm>
          <a:prstGeom prst="rect">
            <a:avLst/>
          </a:prstGeom>
        </p:spPr>
      </p:pic>
      <p:sp>
        <p:nvSpPr>
          <p:cNvPr id="11" name="テキスト ボックス 10"/>
          <p:cNvSpPr txBox="1"/>
          <p:nvPr/>
        </p:nvSpPr>
        <p:spPr>
          <a:xfrm>
            <a:off x="54097" y="783049"/>
            <a:ext cx="10134672" cy="200055"/>
          </a:xfrm>
          <a:prstGeom prst="rect">
            <a:avLst/>
          </a:prstGeom>
          <a:noFill/>
        </p:spPr>
        <p:txBody>
          <a:bodyPr wrap="square" rtlCol="0">
            <a:spAutoFit/>
          </a:bodyPr>
          <a:lstStyle/>
          <a:p>
            <a:r>
              <a:rPr kumimoji="1" lang="ja-JP" altLang="en-US" sz="700" dirty="0">
                <a:latin typeface="UD デジタル 教科書体 NK-R" panose="02020400000000000000" pitchFamily="18" charset="-128"/>
                <a:ea typeface="UD デジタル 教科書体 NK-R" panose="02020400000000000000" pitchFamily="18" charset="-128"/>
              </a:rPr>
              <a:t>＊</a:t>
            </a:r>
            <a:r>
              <a:rPr kumimoji="1" lang="en-US" altLang="ja-JP" sz="700" dirty="0" smtClean="0">
                <a:latin typeface="UD デジタル 教科書体 NK-R" panose="02020400000000000000" pitchFamily="18" charset="-128"/>
                <a:ea typeface="UD デジタル 教科書体 NK-R" panose="02020400000000000000" pitchFamily="18" charset="-128"/>
              </a:rPr>
              <a:t>2020</a:t>
            </a:r>
            <a:r>
              <a:rPr kumimoji="1" lang="ja-JP" altLang="en-US" sz="700" dirty="0" smtClean="0">
                <a:latin typeface="UD デジタル 教科書体 NK-R" panose="02020400000000000000" pitchFamily="18" charset="-128"/>
                <a:ea typeface="UD デジタル 教科書体 NK-R" panose="02020400000000000000" pitchFamily="18" charset="-128"/>
              </a:rPr>
              <a:t>年</a:t>
            </a:r>
            <a:r>
              <a:rPr kumimoji="1" lang="en-US" altLang="ja-JP" sz="700" dirty="0">
                <a:latin typeface="UD デジタル 教科書体 NK-R" panose="02020400000000000000" pitchFamily="18" charset="-128"/>
                <a:ea typeface="UD デジタル 教科書体 NK-R" panose="02020400000000000000" pitchFamily="18" charset="-128"/>
              </a:rPr>
              <a:t>3</a:t>
            </a:r>
            <a:r>
              <a:rPr kumimoji="1" lang="ja-JP" altLang="en-US" sz="700" dirty="0">
                <a:latin typeface="UD デジタル 教科書体 NK-R" panose="02020400000000000000" pitchFamily="18" charset="-128"/>
                <a:ea typeface="UD デジタル 教科書体 NK-R" panose="02020400000000000000" pitchFamily="18" charset="-128"/>
              </a:rPr>
              <a:t>月現在、国内及び諸外国において新型コロナウイルスの感染拡大していることから、今後の感染状況や経済への状況を注視しつつ、外国人材を取り巻く環境変化に応じて講じる</a:t>
            </a:r>
            <a:r>
              <a:rPr kumimoji="1" lang="ja-JP" altLang="en-US" sz="700">
                <a:latin typeface="UD デジタル 教科書体 NK-R" panose="02020400000000000000" pitchFamily="18" charset="-128"/>
                <a:ea typeface="UD デジタル 教科書体 NK-R" panose="02020400000000000000" pitchFamily="18" charset="-128"/>
              </a:rPr>
              <a:t>べき</a:t>
            </a:r>
            <a:r>
              <a:rPr kumimoji="1" lang="ja-JP" altLang="en-US" sz="700" smtClean="0">
                <a:latin typeface="UD デジタル 教科書体 NK-R" panose="02020400000000000000" pitchFamily="18" charset="-128"/>
                <a:ea typeface="UD デジタル 教科書体 NK-R" panose="02020400000000000000" pitchFamily="18" charset="-128"/>
              </a:rPr>
              <a:t>施策を検討</a:t>
            </a:r>
            <a:r>
              <a:rPr kumimoji="1" lang="ja-JP" altLang="en-US" sz="700" dirty="0">
                <a:latin typeface="UD デジタル 教科書体 NK-R" panose="02020400000000000000" pitchFamily="18" charset="-128"/>
                <a:ea typeface="UD デジタル 教科書体 NK-R" panose="02020400000000000000" pitchFamily="18" charset="-128"/>
              </a:rPr>
              <a:t>・実施</a:t>
            </a:r>
          </a:p>
        </p:txBody>
      </p:sp>
    </p:spTree>
    <p:extLst>
      <p:ext uri="{BB962C8B-B14F-4D97-AF65-F5344CB8AC3E}">
        <p14:creationId xmlns:p14="http://schemas.microsoft.com/office/powerpoint/2010/main" val="399620338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734D15E29DDD314C892763A1095789F2" ma:contentTypeVersion="0" ma:contentTypeDescription="新しいドキュメントを作成します。" ma:contentTypeScope="" ma:versionID="174dee72d1befc18225ce75789e52c6f">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50ED574-CA56-4B19-8393-9792067144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A7A37DE5-358C-4890-9EEF-A1E541B56F8E}">
  <ds:schemaRefs>
    <ds:schemaRef ds:uri="http://www.w3.org/XML/1998/namespace"/>
    <ds:schemaRef ds:uri="http://schemas.microsoft.com/office/infopath/2007/PartnerControls"/>
    <ds:schemaRef ds:uri="http://schemas.microsoft.com/office/2006/documentManagement/types"/>
    <ds:schemaRef ds:uri="http://purl.org/dc/terms/"/>
    <ds:schemaRef ds:uri="http://purl.org/dc/dcmitype/"/>
    <ds:schemaRef ds:uri="http://schemas.openxmlformats.org/package/2006/metadata/core-properties"/>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03085FDD-4DF0-43B2-ADC7-A0D6C5227C8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11072</TotalTime>
  <Words>760</Words>
  <PresentationFormat>ユーザー設定</PresentationFormat>
  <Paragraphs>145</Paragraphs>
  <Slides>1</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vt:i4>
      </vt:variant>
    </vt:vector>
  </HeadingPairs>
  <TitlesOfParts>
    <vt:vector size="13" baseType="lpstr">
      <vt:lpstr>Meiryo UI</vt:lpstr>
      <vt:lpstr>ＭＳ Ｐゴシック</vt:lpstr>
      <vt:lpstr>UD デジタル 教科書体 NK-B</vt:lpstr>
      <vt:lpstr>UD デジタル 教科書体 NK-R</vt:lpstr>
      <vt:lpstr>游ゴシック</vt:lpstr>
      <vt:lpstr>游ゴシック Light</vt:lpstr>
      <vt:lpstr>Arial</vt:lpstr>
      <vt:lpstr>Calibri</vt:lpstr>
      <vt:lpstr>Calibri Light</vt:lpstr>
      <vt:lpstr>Times New Roman</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2020-03-25T04:02:27Z</cp:lastPrinted>
  <dcterms:created xsi:type="dcterms:W3CDTF">2015-07-03T07:38:00Z</dcterms:created>
  <dcterms:modified xsi:type="dcterms:W3CDTF">2020-03-25T04:02:32Z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1041-10.8.0.6184</vt:lpwstr>
  </property>
  <property fmtid="{D5CDD505-2E9C-101B-9397-08002B2CF9AE}" pid="3" name="ContentTypeId">
    <vt:lpwstr>0x010100734D15E29DDD314C892763A1095789F2</vt:lpwstr>
  </property>
</Properties>
</file>