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272" r:id="rId2"/>
    <p:sldId id="286" r:id="rId3"/>
    <p:sldId id="310" r:id="rId4"/>
    <p:sldId id="311" r:id="rId5"/>
    <p:sldId id="309" r:id="rId6"/>
    <p:sldId id="312" r:id="rId7"/>
    <p:sldId id="287" r:id="rId8"/>
    <p:sldId id="288" r:id="rId9"/>
    <p:sldId id="289" r:id="rId10"/>
    <p:sldId id="313" r:id="rId11"/>
    <p:sldId id="314" r:id="rId12"/>
    <p:sldId id="325" r:id="rId13"/>
    <p:sldId id="316" r:id="rId14"/>
    <p:sldId id="317" r:id="rId15"/>
    <p:sldId id="324" r:id="rId16"/>
    <p:sldId id="323" r:id="rId17"/>
    <p:sldId id="320" r:id="rId18"/>
    <p:sldId id="321" r:id="rId19"/>
  </p:sldIdLst>
  <p:sldSz cx="9144000" cy="6858000" type="screen4x3"/>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333300"/>
    <a:srgbClr val="FFFF99"/>
    <a:srgbClr val="FF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9675;&#22806;&#22269;&#20154;&#26448;\&#22522;&#30990;&#12487;&#12540;&#12479;\&#31532;&#65301;&#34920;&#12288;&#30476;&#21029;&#22312;&#30041;&#36039;&#26684;&#21029;&#12288;&#22806;&#22269;&#20154;&#30331;&#37682;&#32773;%202012to2018%2012&#2637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27948159613825E-2"/>
          <c:y val="5.6352491282871855E-2"/>
          <c:w val="0.92803767057426956"/>
          <c:h val="0.83994491827045159"/>
        </c:manualLayout>
      </c:layout>
      <c:barChart>
        <c:barDir val="col"/>
        <c:grouping val="stacked"/>
        <c:varyColors val="0"/>
        <c:ser>
          <c:idx val="0"/>
          <c:order val="0"/>
          <c:tx>
            <c:strRef>
              <c:f>'経年データ（過去5年）'!$C$74</c:f>
              <c:strCache>
                <c:ptCount val="1"/>
                <c:pt idx="0">
                  <c:v>特別永住者</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919-4A57-944B-2984D482F6BC}"/>
              </c:ext>
            </c:extLst>
          </c:dPt>
          <c:dLbls>
            <c:dLbl>
              <c:idx val="4"/>
              <c:tx>
                <c:rich>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b="1">
                        <a:solidFill>
                          <a:schemeClr val="tx1"/>
                        </a:solidFill>
                      </a:rPr>
                      <a:t>①</a:t>
                    </a:r>
                    <a:fld id="{FC43E8B5-13B7-445E-B000-5821026D9895}" type="SERIESNAME">
                      <a:rPr lang="ja-JP" altLang="en-US" b="1">
                        <a:solidFill>
                          <a:schemeClr val="tx1"/>
                        </a:solidFill>
                      </a:rPr>
                      <a:pPr>
                        <a:defRPr sz="800" b="1">
                          <a:solidFill>
                            <a:schemeClr val="tx1"/>
                          </a:solidFill>
                        </a:defRPr>
                      </a:pPr>
                      <a:t>[系列名]</a:t>
                    </a:fld>
                    <a:r>
                      <a:rPr lang="en-US" b="1">
                        <a:solidFill>
                          <a:schemeClr val="tx1"/>
                        </a:solidFill>
                      </a:rPr>
                      <a:t>, </a:t>
                    </a:r>
                    <a:fld id="{5B6B7A7A-455C-4E84-BE46-6119FBA82460}" type="VALUE">
                      <a:rPr lang="en-US" altLang="ja-JP" b="1">
                        <a:solidFill>
                          <a:schemeClr val="tx1"/>
                        </a:solidFill>
                      </a:rPr>
                      <a:pPr>
                        <a:defRPr sz="800" b="1">
                          <a:solidFill>
                            <a:schemeClr val="tx1"/>
                          </a:solidFill>
                        </a:defRPr>
                      </a:pPr>
                      <a:t>[値]</a:t>
                    </a:fld>
                    <a:endParaRPr lang="en-US" b="1">
                      <a:solidFill>
                        <a:schemeClr val="tx1"/>
                      </a:solidFill>
                    </a:endParaRPr>
                  </a:p>
                </c:rich>
              </c:tx>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'経年データ（過去5年）'!$C$78:$C$82</c:f>
              <c:numCache>
                <c:formatCode>_(* #,##0_);_(* \(#,##0\);_(* "-"_);_(@_)</c:formatCode>
                <c:ptCount val="5"/>
                <c:pt idx="0">
                  <c:v>91011</c:v>
                </c:pt>
                <c:pt idx="1">
                  <c:v>88124</c:v>
                </c:pt>
                <c:pt idx="2">
                  <c:v>85500</c:v>
                </c:pt>
                <c:pt idx="3">
                  <c:v>82996</c:v>
                </c:pt>
                <c:pt idx="4">
                  <c:v>81930</c:v>
                </c:pt>
              </c:numCache>
            </c:numRef>
          </c:val>
          <c:extLst>
            <c:ext xmlns:c16="http://schemas.microsoft.com/office/drawing/2014/chart" uri="{C3380CC4-5D6E-409C-BE32-E72D297353CC}">
              <c16:uniqueId val="{00000003-7919-4A57-944B-2984D482F6BC}"/>
            </c:ext>
          </c:extLst>
        </c:ser>
        <c:ser>
          <c:idx val="1"/>
          <c:order val="1"/>
          <c:tx>
            <c:strRef>
              <c:f>'経年データ（過去5年）'!$D$74</c:f>
              <c:strCache>
                <c:ptCount val="1"/>
                <c:pt idx="0">
                  <c:v>永住者</c:v>
                </c:pt>
              </c:strCache>
            </c:strRef>
          </c:tx>
          <c:spPr>
            <a:pattFill prst="ltDnDiag">
              <a:fgClr>
                <a:schemeClr val="accent1"/>
              </a:fgClr>
              <a:bgClr>
                <a:schemeClr val="bg1"/>
              </a:bgClr>
            </a:pattFill>
            <a:ln>
              <a:noFill/>
            </a:ln>
            <a:effectLst/>
          </c:spPr>
          <c:invertIfNegative val="0"/>
          <c:dLbls>
            <c:dLbl>
              <c:idx val="4"/>
              <c:tx>
                <c:rich>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b="1" dirty="0" smtClean="0"/>
                      <a:t>②</a:t>
                    </a:r>
                    <a:fld id="{E2BC15A6-9D56-4B4D-BD09-3CC2DD7DED1C}" type="SERIESNAME">
                      <a:rPr lang="ja-JP" altLang="en-US" b="1" smtClean="0"/>
                      <a:pPr>
                        <a:defRPr sz="800" b="1">
                          <a:solidFill>
                            <a:schemeClr val="tx1"/>
                          </a:solidFill>
                        </a:defRPr>
                      </a:pPr>
                      <a:t>[系列名]</a:t>
                    </a:fld>
                    <a:r>
                      <a:rPr lang="en-US" b="1" dirty="0"/>
                      <a:t>, </a:t>
                    </a:r>
                    <a:fld id="{6A34FDC8-0F12-4B43-9F37-9E6A008A3595}" type="VALUE">
                      <a:rPr lang="en-US" altLang="ja-JP" b="1"/>
                      <a:pPr>
                        <a:defRPr sz="800" b="1">
                          <a:solidFill>
                            <a:schemeClr val="tx1"/>
                          </a:solidFill>
                        </a:defRPr>
                      </a:pPr>
                      <a:t>[値]</a:t>
                    </a:fld>
                    <a:endParaRPr lang="en-US" b="1" dirty="0"/>
                  </a:p>
                </c:rich>
              </c:tx>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'経年データ（過去5年）'!$D$78:$D$82</c:f>
              <c:numCache>
                <c:formatCode>_(* #,##0_);_(* \(#,##0\);_(* "-"_);_(@_)</c:formatCode>
                <c:ptCount val="5"/>
                <c:pt idx="0">
                  <c:v>45714</c:v>
                </c:pt>
                <c:pt idx="1">
                  <c:v>47040</c:v>
                </c:pt>
                <c:pt idx="2">
                  <c:v>48370</c:v>
                </c:pt>
                <c:pt idx="3">
                  <c:v>50449</c:v>
                </c:pt>
                <c:pt idx="4">
                  <c:v>51412</c:v>
                </c:pt>
              </c:numCache>
            </c:numRef>
          </c:val>
          <c:extLst>
            <c:ext xmlns:c16="http://schemas.microsoft.com/office/drawing/2014/chart" uri="{C3380CC4-5D6E-409C-BE32-E72D297353CC}">
              <c16:uniqueId val="{00000005-7919-4A57-944B-2984D482F6BC}"/>
            </c:ext>
          </c:extLst>
        </c:ser>
        <c:ser>
          <c:idx val="2"/>
          <c:order val="2"/>
          <c:tx>
            <c:strRef>
              <c:f>'経年データ（過去5年）'!$E$74</c:f>
              <c:strCache>
                <c:ptCount val="1"/>
                <c:pt idx="0">
                  <c:v>留学</c:v>
                </c:pt>
              </c:strCache>
            </c:strRef>
          </c:tx>
          <c:spPr>
            <a:pattFill prst="pct5">
              <a:fgClr>
                <a:schemeClr val="accent1"/>
              </a:fgClr>
              <a:bgClr>
                <a:schemeClr val="bg1"/>
              </a:bgClr>
            </a:pattFill>
            <a:ln>
              <a:noFill/>
            </a:ln>
            <a:effectLst/>
          </c:spPr>
          <c:invertIfNegative val="0"/>
          <c:dLbls>
            <c:dLbl>
              <c:idx val="4"/>
              <c:layout>
                <c:manualLayout>
                  <c:x val="-1.9832420729659636E-3"/>
                  <c:y val="0"/>
                </c:manualLayout>
              </c:layout>
              <c:tx>
                <c:rich>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b="1" dirty="0" smtClean="0">
                        <a:solidFill>
                          <a:schemeClr val="tx1"/>
                        </a:solidFill>
                      </a:rPr>
                      <a:t>③</a:t>
                    </a:r>
                    <a:r>
                      <a:rPr lang="en-US" b="1" dirty="0" smtClean="0">
                        <a:solidFill>
                          <a:schemeClr val="tx1"/>
                        </a:solidFill>
                      </a:rPr>
                      <a:t> </a:t>
                    </a:r>
                    <a:fld id="{55C4B29F-7828-4BEA-8763-9FCA8F90CF61}" type="VALUE">
                      <a:rPr lang="en-US" altLang="ja-JP" b="1">
                        <a:solidFill>
                          <a:schemeClr val="tx1"/>
                        </a:solidFill>
                      </a:rPr>
                      <a:pPr>
                        <a:defRPr sz="800" b="1">
                          <a:solidFill>
                            <a:schemeClr val="tx1"/>
                          </a:solidFill>
                        </a:defRPr>
                      </a:pPr>
                      <a:t>[値]</a:t>
                    </a:fld>
                    <a:endParaRPr lang="en-US" b="1" dirty="0" smtClean="0">
                      <a:solidFill>
                        <a:schemeClr val="tx1"/>
                      </a:solidFill>
                    </a:endParaRPr>
                  </a:p>
                </c:rich>
              </c:tx>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'経年データ（過去5年）'!$E$78:$E$82</c:f>
              <c:numCache>
                <c:formatCode>_(* #,##0_);_(* \(#,##0\);_(* "-"_);_(@_)</c:formatCode>
                <c:ptCount val="5"/>
                <c:pt idx="0">
                  <c:v>19886</c:v>
                </c:pt>
                <c:pt idx="1">
                  <c:v>22758</c:v>
                </c:pt>
                <c:pt idx="2">
                  <c:v>26799</c:v>
                </c:pt>
                <c:pt idx="3">
                  <c:v>29708</c:v>
                </c:pt>
                <c:pt idx="4">
                  <c:v>30586</c:v>
                </c:pt>
              </c:numCache>
            </c:numRef>
          </c:val>
          <c:extLst>
            <c:ext xmlns:c16="http://schemas.microsoft.com/office/drawing/2014/chart" uri="{C3380CC4-5D6E-409C-BE32-E72D297353CC}">
              <c16:uniqueId val="{00000007-7919-4A57-944B-2984D482F6BC}"/>
            </c:ext>
          </c:extLst>
        </c:ser>
        <c:ser>
          <c:idx val="3"/>
          <c:order val="3"/>
          <c:tx>
            <c:strRef>
              <c:f>'経年データ（過去5年）'!$F$74</c:f>
              <c:strCache>
                <c:ptCount val="1"/>
                <c:pt idx="0">
                  <c:v>技術・人文知識・国際業務</c:v>
                </c:pt>
              </c:strCache>
            </c:strRef>
          </c:tx>
          <c:spPr>
            <a:solidFill>
              <a:schemeClr val="accent1">
                <a:lumMod val="60000"/>
              </a:schemeClr>
            </a:solidFill>
            <a:ln>
              <a:noFill/>
            </a:ln>
            <a:effectLst/>
          </c:spPr>
          <c:invertIfNegative val="0"/>
          <c:dLbls>
            <c:dLbl>
              <c:idx val="0"/>
              <c:layout>
                <c:manualLayout>
                  <c:x val="0"/>
                  <c:y val="0"/>
                </c:manualLayout>
              </c:layout>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19-4A57-944B-2984D482F6BC}"/>
                </c:ext>
              </c:extLst>
            </c:dLbl>
            <c:dLbl>
              <c:idx val="4"/>
              <c:layout>
                <c:manualLayout>
                  <c:x val="-1.9832420729659636E-3"/>
                  <c:y val="0"/>
                </c:manualLayout>
              </c:layout>
              <c:tx>
                <c:rich>
                  <a:bodyPr/>
                  <a:lstStyle/>
                  <a:p>
                    <a:r>
                      <a:rPr lang="en-US" altLang="ja-JP" dirty="0" smtClean="0"/>
                      <a:t>④</a:t>
                    </a:r>
                    <a:r>
                      <a:rPr lang="en-US" dirty="0" smtClean="0"/>
                      <a:t> </a:t>
                    </a:r>
                    <a:fld id="{347E0B36-802C-4D09-820A-FE173337EFC3}" type="VALUE">
                      <a:rPr lang="en-US" altLang="ja-JP"/>
                      <a:pPr/>
                      <a:t>[値]</a:t>
                    </a:fld>
                    <a:endParaRPr lang="en-US" dirty="0" smtClean="0"/>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'経年データ（過去5年）'!$F$78:$F$82</c:f>
              <c:numCache>
                <c:formatCode>_(* #,##0_);_(* \(#,##0\);_(* "-"_);_(@_)</c:formatCode>
                <c:ptCount val="5"/>
                <c:pt idx="0">
                  <c:v>10471</c:v>
                </c:pt>
                <c:pt idx="1">
                  <c:v>12516</c:v>
                </c:pt>
                <c:pt idx="2">
                  <c:v>15147</c:v>
                </c:pt>
                <c:pt idx="3">
                  <c:v>18500</c:v>
                </c:pt>
                <c:pt idx="4">
                  <c:v>21656</c:v>
                </c:pt>
              </c:numCache>
            </c:numRef>
          </c:val>
          <c:extLst>
            <c:ext xmlns:c16="http://schemas.microsoft.com/office/drawing/2014/chart" uri="{C3380CC4-5D6E-409C-BE32-E72D297353CC}">
              <c16:uniqueId val="{0000000A-7919-4A57-944B-2984D482F6BC}"/>
            </c:ext>
          </c:extLst>
        </c:ser>
        <c:ser>
          <c:idx val="4"/>
          <c:order val="4"/>
          <c:tx>
            <c:strRef>
              <c:f>'経年データ（過去5年）'!$G$74</c:f>
              <c:strCache>
                <c:ptCount val="1"/>
                <c:pt idx="0">
                  <c:v>技能実習</c:v>
                </c:pt>
              </c:strCache>
            </c:strRef>
          </c:tx>
          <c:spPr>
            <a:pattFill prst="dkVert">
              <a:fgClr>
                <a:schemeClr val="bg1">
                  <a:lumMod val="65000"/>
                </a:schemeClr>
              </a:fgClr>
              <a:bgClr>
                <a:schemeClr val="bg1"/>
              </a:bgClr>
            </a:pattFill>
            <a:ln>
              <a:noFill/>
            </a:ln>
            <a:effectLst/>
          </c:spPr>
          <c:invertIfNegative val="0"/>
          <c:dLbls>
            <c:dLbl>
              <c:idx val="0"/>
              <c:layout>
                <c:manualLayout>
                  <c:x val="7.6354897889580581E-2"/>
                  <c:y val="5.9194588179055138E-2"/>
                </c:manualLayout>
              </c:layout>
              <c:spPr>
                <a:noFill/>
                <a:ln>
                  <a:noFill/>
                </a:ln>
                <a:effectLst/>
              </c:spPr>
              <c:txPr>
                <a:bodyPr rot="0" spcFirstLastPara="1" vertOverflow="ellipsis" vert="horz" wrap="square" anchor="ctr" anchorCtr="0"/>
                <a:lstStyle/>
                <a:p>
                  <a:pPr algn="l">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4247048873331103E-2"/>
                      <c:h val="3.4143438461678992E-2"/>
                    </c:manualLayout>
                  </c15:layout>
                </c:ext>
                <c:ext xmlns:c16="http://schemas.microsoft.com/office/drawing/2014/chart" uri="{C3380CC4-5D6E-409C-BE32-E72D297353CC}">
                  <c16:uniqueId val="{0000000B-7919-4A57-944B-2984D482F6BC}"/>
                </c:ext>
              </c:extLst>
            </c:dLbl>
            <c:dLbl>
              <c:idx val="1"/>
              <c:layout>
                <c:manualLayout>
                  <c:x val="9.8170560692204575E-2"/>
                  <c:y val="4.4988073455729721E-2"/>
                </c:manualLayout>
              </c:layout>
              <c:spPr>
                <a:noFill/>
                <a:ln>
                  <a:noFill/>
                </a:ln>
                <a:effectLst/>
              </c:spPr>
              <c:txPr>
                <a:bodyPr rot="0" spcFirstLastPara="1" vertOverflow="ellipsis" vert="horz" wrap="square" anchor="ctr" anchorCtr="0"/>
                <a:lstStyle/>
                <a:p>
                  <a:pPr algn="l">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8213533019262737E-2"/>
                      <c:h val="4.3614572570327824E-2"/>
                    </c:manualLayout>
                  </c15:layout>
                </c:ext>
                <c:ext xmlns:c16="http://schemas.microsoft.com/office/drawing/2014/chart" uri="{C3380CC4-5D6E-409C-BE32-E72D297353CC}">
                  <c16:uniqueId val="{0000000C-7919-4A57-944B-2984D482F6BC}"/>
                </c:ext>
              </c:extLst>
            </c:dLbl>
            <c:dLbl>
              <c:idx val="2"/>
              <c:layout>
                <c:manualLayout>
                  <c:x val="7.7346440845666845E-2"/>
                  <c:y val="0.1018146916679748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2120676063798558E-2"/>
                      <c:h val="4.3614572570327838E-2"/>
                    </c:manualLayout>
                  </c15:layout>
                </c:ext>
                <c:ext xmlns:c16="http://schemas.microsoft.com/office/drawing/2014/chart" uri="{C3380CC4-5D6E-409C-BE32-E72D297353CC}">
                  <c16:uniqueId val="{0000000D-7919-4A57-944B-2984D482F6BC}"/>
                </c:ext>
              </c:extLst>
            </c:dLbl>
            <c:dLbl>
              <c:idx val="4"/>
              <c:layout>
                <c:manualLayout>
                  <c:x val="-1.4543607192757989E-16"/>
                  <c:y val="4.7355670543243683E-3"/>
                </c:manualLayout>
              </c:layout>
              <c:tx>
                <c:rich>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800" b="1" dirty="0" smtClean="0">
                        <a:solidFill>
                          <a:schemeClr val="tx1"/>
                        </a:solidFill>
                      </a:rPr>
                      <a:t>⑤</a:t>
                    </a:r>
                    <a:r>
                      <a:rPr lang="en-US" sz="800" b="1" dirty="0" smtClean="0">
                        <a:solidFill>
                          <a:schemeClr val="tx1"/>
                        </a:solidFill>
                      </a:rPr>
                      <a:t> </a:t>
                    </a:r>
                    <a:fld id="{CCAF89A2-7F35-4FDE-B75D-D44BB363D442}" type="VALUE">
                      <a:rPr lang="en-US" altLang="ja-JP" sz="800" b="1">
                        <a:solidFill>
                          <a:schemeClr val="tx1"/>
                        </a:solidFill>
                      </a:rPr>
                      <a:pPr>
                        <a:defRPr sz="800" b="1">
                          <a:solidFill>
                            <a:schemeClr val="tx1"/>
                          </a:solidFill>
                        </a:defRPr>
                      </a:pPr>
                      <a:t>[値]</a:t>
                    </a:fld>
                    <a:endParaRPr lang="en-US" sz="800" b="1" dirty="0" smtClean="0">
                      <a:solidFill>
                        <a:schemeClr val="tx1"/>
                      </a:solidFill>
                    </a:endParaRPr>
                  </a:p>
                </c:rich>
              </c:tx>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'経年データ（過去5年）'!$G$78:$G$82</c:f>
              <c:numCache>
                <c:formatCode>_(* #,##0_);_(* \(#,##0\);_(* "-"_);_(@_)</c:formatCode>
                <c:ptCount val="5"/>
                <c:pt idx="0">
                  <c:v>7043</c:v>
                </c:pt>
                <c:pt idx="1">
                  <c:v>8475</c:v>
                </c:pt>
                <c:pt idx="2">
                  <c:v>10637</c:v>
                </c:pt>
                <c:pt idx="3">
                  <c:v>13314</c:v>
                </c:pt>
                <c:pt idx="4">
                  <c:v>15611</c:v>
                </c:pt>
              </c:numCache>
            </c:numRef>
          </c:val>
          <c:extLst>
            <c:ext xmlns:c16="http://schemas.microsoft.com/office/drawing/2014/chart" uri="{C3380CC4-5D6E-409C-BE32-E72D297353CC}">
              <c16:uniqueId val="{0000000F-7919-4A57-944B-2984D482F6BC}"/>
            </c:ext>
          </c:extLst>
        </c:ser>
        <c:ser>
          <c:idx val="5"/>
          <c:order val="5"/>
          <c:tx>
            <c:strRef>
              <c:f>'経年データ（過去5年）'!$H$74</c:f>
              <c:strCache>
                <c:ptCount val="1"/>
                <c:pt idx="0">
                  <c:v>家族滞在</c:v>
                </c:pt>
              </c:strCache>
            </c:strRef>
          </c:tx>
          <c:spPr>
            <a:solidFill>
              <a:schemeClr val="accent5">
                <a:lumMod val="60000"/>
              </a:schemeClr>
            </a:solidFill>
            <a:ln>
              <a:noFill/>
            </a:ln>
            <a:effectLst/>
          </c:spPr>
          <c:invertIfNegative val="0"/>
          <c:dLbls>
            <c:dLbl>
              <c:idx val="0"/>
              <c:layout>
                <c:manualLayout>
                  <c:x val="-7.6354819809184002E-2"/>
                  <c:y val="5.9194215299759531E-2"/>
                </c:manualLayout>
              </c:layout>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8.4079469602989287E-2"/>
                      <c:h val="6.2556840787625481E-2"/>
                    </c:manualLayout>
                  </c15:layout>
                </c:ext>
                <c:ext xmlns:c16="http://schemas.microsoft.com/office/drawing/2014/chart" uri="{C3380CC4-5D6E-409C-BE32-E72D297353CC}">
                  <c16:uniqueId val="{00000010-7919-4A57-944B-2984D482F6BC}"/>
                </c:ext>
              </c:extLst>
            </c:dLbl>
            <c:dLbl>
              <c:idx val="1"/>
              <c:layout>
                <c:manualLayout>
                  <c:x val="-9.3212377429393464E-2"/>
                  <c:y val="-3.3148969380270926E-2"/>
                </c:manualLayout>
              </c:layout>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919-4A57-944B-2984D482F6BC}"/>
                </c:ext>
              </c:extLst>
            </c:dLbl>
            <c:dLbl>
              <c:idx val="2"/>
              <c:layout>
                <c:manualLayout>
                  <c:x val="-9.7178861575325098E-2"/>
                  <c:y val="4.7355670543244117E-3"/>
                </c:manualLayout>
              </c:layout>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919-4A57-944B-2984D482F6BC}"/>
                </c:ext>
              </c:extLst>
            </c:dLbl>
            <c:dLbl>
              <c:idx val="3"/>
              <c:layout>
                <c:manualLayout>
                  <c:x val="-8.5279409137530113E-2"/>
                  <c:y val="6.6297938760541714E-2"/>
                </c:manualLayout>
              </c:layout>
              <c:tx>
                <c:rich>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fld id="{50F25D96-25DF-40A6-B52A-46CDD24D5316}" type="VALUE">
                      <a:rPr lang="en-US" altLang="ja-JP" sz="800">
                        <a:solidFill>
                          <a:schemeClr val="tx1"/>
                        </a:solidFill>
                      </a:rPr>
                      <a:pPr>
                        <a:defRPr sz="80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919-4A57-944B-2984D482F6BC}"/>
                </c:ext>
              </c:extLst>
            </c:dLbl>
            <c:dLbl>
              <c:idx val="4"/>
              <c:layout>
                <c:manualLayout>
                  <c:x val="-4.7458045841313147E-3"/>
                  <c:y val="-2.3677835271622059E-3"/>
                </c:manualLayout>
              </c:layout>
              <c:tx>
                <c:rich>
                  <a:bodyPr rot="0" spcFirstLastPara="1" vertOverflow="ellipsis" vert="horz" wrap="square" anchor="ctr" anchorCtr="1"/>
                  <a:lstStyle/>
                  <a:p>
                    <a:pPr>
                      <a:defRPr sz="800" b="1" i="0" u="none" strike="noStrike" kern="1200" baseline="0">
                        <a:solidFill>
                          <a:schemeClr val="lt1"/>
                        </a:solidFill>
                        <a:latin typeface="Meiryo UI" panose="020B0604030504040204" pitchFamily="50" charset="-128"/>
                        <a:ea typeface="Meiryo UI" panose="020B0604030504040204" pitchFamily="50" charset="-128"/>
                        <a:cs typeface="+mn-cs"/>
                      </a:defRPr>
                    </a:pPr>
                    <a:r>
                      <a:rPr lang="en-US" b="1" dirty="0"/>
                      <a:t> </a:t>
                    </a:r>
                    <a:r>
                      <a:rPr lang="en-US" altLang="ja-JP" b="1" dirty="0" smtClean="0"/>
                      <a:t>⑥</a:t>
                    </a:r>
                    <a:fld id="{7392393A-63A5-4B82-91D6-388B725537D4}" type="VALUE">
                      <a:rPr lang="en-US" altLang="ja-JP" b="1" smtClean="0"/>
                      <a:pPr>
                        <a:defRPr sz="800" b="1"/>
                      </a:pPr>
                      <a:t>[値]</a:t>
                    </a:fld>
                    <a:endParaRPr lang="en-US" altLang="ja-JP" b="1" dirty="0" smtClean="0"/>
                  </a:p>
                </c:rich>
              </c:tx>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layout>
                    <c:manualLayout>
                      <c:w val="0.16336745758985177"/>
                      <c:h val="8.1499109004923131E-2"/>
                    </c:manualLayout>
                  </c15:layout>
                  <c15:dlblFieldTable/>
                  <c15:showDataLabelsRange val="0"/>
                </c:ext>
                <c:ext xmlns:c16="http://schemas.microsoft.com/office/drawing/2014/chart" uri="{C3380CC4-5D6E-409C-BE32-E72D297353CC}">
                  <c16:uniqueId val="{00000014-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'経年データ（過去5年）'!$H$78:$H$82</c:f>
              <c:numCache>
                <c:formatCode>_(* #,##0_);_(* \(#,##0\);_(* "-"_);_(@_)</c:formatCode>
                <c:ptCount val="5"/>
                <c:pt idx="0">
                  <c:v>7351</c:v>
                </c:pt>
                <c:pt idx="1">
                  <c:v>8469</c:v>
                </c:pt>
                <c:pt idx="2">
                  <c:v>9979</c:v>
                </c:pt>
                <c:pt idx="3">
                  <c:v>11107</c:v>
                </c:pt>
                <c:pt idx="4">
                  <c:v>11915</c:v>
                </c:pt>
              </c:numCache>
            </c:numRef>
          </c:val>
          <c:extLst>
            <c:ext xmlns:c16="http://schemas.microsoft.com/office/drawing/2014/chart" uri="{C3380CC4-5D6E-409C-BE32-E72D297353CC}">
              <c16:uniqueId val="{00000015-7919-4A57-944B-2984D482F6BC}"/>
            </c:ext>
          </c:extLst>
        </c:ser>
        <c:ser>
          <c:idx val="6"/>
          <c:order val="6"/>
          <c:tx>
            <c:strRef>
              <c:f>'経年データ（過去5年）'!$I$74</c:f>
              <c:strCache>
                <c:ptCount val="1"/>
                <c:pt idx="0">
                  <c:v>その他</c:v>
                </c:pt>
              </c:strCache>
            </c:strRef>
          </c:tx>
          <c:spPr>
            <a:solidFill>
              <a:schemeClr val="bg2"/>
            </a:solidFill>
            <a:ln>
              <a:noFill/>
            </a:ln>
            <a:effectLst/>
          </c:spPr>
          <c:invertIfNegative val="0"/>
          <c:dLbls>
            <c:dLbl>
              <c:idx val="4"/>
              <c:layout>
                <c:manualLayout>
                  <c:x val="0"/>
                  <c:y val="-4.3408863201748512E-17"/>
                </c:manualLayout>
              </c:layout>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7919-4A57-944B-2984D482F6BC}"/>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'経年データ（過去5年）'!$B$78:$B$82</c:f>
              <c:numCache>
                <c:formatCode>General</c:formatCode>
                <c:ptCount val="5"/>
                <c:pt idx="0">
                  <c:v>2015</c:v>
                </c:pt>
                <c:pt idx="1">
                  <c:v>2016</c:v>
                </c:pt>
                <c:pt idx="2">
                  <c:v>2017</c:v>
                </c:pt>
                <c:pt idx="3">
                  <c:v>2018</c:v>
                </c:pt>
                <c:pt idx="4">
                  <c:v>2019</c:v>
                </c:pt>
              </c:numCache>
            </c:numRef>
          </c:cat>
          <c:val>
            <c:numRef>
              <c:f>'経年データ（過去5年）'!$I$78:$I$82</c:f>
              <c:numCache>
                <c:formatCode>_(* #,##0_);_(* \(#,##0\);_(* "-"_);_(@_)</c:formatCode>
                <c:ptCount val="5"/>
                <c:pt idx="0">
                  <c:v>28672</c:v>
                </c:pt>
                <c:pt idx="1">
                  <c:v>30274</c:v>
                </c:pt>
                <c:pt idx="2">
                  <c:v>32042</c:v>
                </c:pt>
                <c:pt idx="3">
                  <c:v>33039</c:v>
                </c:pt>
                <c:pt idx="4">
                  <c:v>34074</c:v>
                </c:pt>
              </c:numCache>
            </c:numRef>
          </c:val>
          <c:extLst>
            <c:ext xmlns:c16="http://schemas.microsoft.com/office/drawing/2014/chart" uri="{C3380CC4-5D6E-409C-BE32-E72D297353CC}">
              <c16:uniqueId val="{00000017-7919-4A57-944B-2984D482F6BC}"/>
            </c:ext>
          </c:extLst>
        </c:ser>
        <c:dLbls>
          <c:dLblPos val="ctr"/>
          <c:showLegendKey val="0"/>
          <c:showVal val="1"/>
          <c:showCatName val="0"/>
          <c:showSerName val="0"/>
          <c:showPercent val="0"/>
          <c:showBubbleSize val="0"/>
        </c:dLbls>
        <c:gapWidth val="79"/>
        <c:overlap val="100"/>
        <c:axId val="396130607"/>
        <c:axId val="396129775"/>
      </c:barChart>
      <c:catAx>
        <c:axId val="3961306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6129775"/>
        <c:crossesAt val="0"/>
        <c:auto val="1"/>
        <c:lblAlgn val="ctr"/>
        <c:lblOffset val="100"/>
        <c:noMultiLvlLbl val="0"/>
      </c:catAx>
      <c:valAx>
        <c:axId val="396129775"/>
        <c:scaling>
          <c:orientation val="minMax"/>
          <c:max val="250000"/>
          <c:min val="0"/>
        </c:scaling>
        <c:delete val="0"/>
        <c:axPos val="l"/>
        <c:numFmt formatCode="#,##0_);[Red]\(#,##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6130607"/>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874670254046E-2"/>
          <c:y val="4.2104411784735576E-2"/>
          <c:w val="0.93959498807033448"/>
          <c:h val="0.8408081049945948"/>
        </c:manualLayout>
      </c:layout>
      <c:barChart>
        <c:barDir val="col"/>
        <c:grouping val="stacked"/>
        <c:varyColors val="0"/>
        <c:ser>
          <c:idx val="0"/>
          <c:order val="0"/>
          <c:tx>
            <c:strRef>
              <c:f>'労働者人口推移（全国・大阪）'!$A$14</c:f>
              <c:strCache>
                <c:ptCount val="1"/>
                <c:pt idx="0">
                  <c:v>①身分に基づく在留資格　</c:v>
                </c:pt>
              </c:strCache>
            </c:strRef>
          </c:tx>
          <c:spPr>
            <a:solidFill>
              <a:schemeClr val="accent1"/>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37-4F99-821A-D59BA6FD356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37-4F99-821A-D59BA6FD356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37-4F99-821A-D59BA6FD356D}"/>
                </c:ext>
              </c:extLst>
            </c:dLbl>
            <c:dLbl>
              <c:idx val="4"/>
              <c:tx>
                <c:rich>
                  <a:bodyPr/>
                  <a:lstStyle/>
                  <a:p>
                    <a:r>
                      <a:rPr lang="en-US" altLang="ja-JP" smtClean="0"/>
                      <a:t>①</a:t>
                    </a:r>
                    <a:fld id="{AEA42C7E-46C5-4CA4-98BF-5E33D7DA5463}"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337-4F99-821A-D59BA6FD356D}"/>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'労働者人口推移（全国・大阪）'!$E$14:$I$14</c:f>
              <c:numCache>
                <c:formatCode>#,##0_ </c:formatCode>
                <c:ptCount val="5"/>
                <c:pt idx="0">
                  <c:v>14584</c:v>
                </c:pt>
                <c:pt idx="1">
                  <c:v>17237</c:v>
                </c:pt>
                <c:pt idx="2">
                  <c:v>19686</c:v>
                </c:pt>
                <c:pt idx="3">
                  <c:v>22495</c:v>
                </c:pt>
                <c:pt idx="4">
                  <c:v>24684</c:v>
                </c:pt>
              </c:numCache>
            </c:numRef>
          </c:val>
          <c:extLst>
            <c:ext xmlns:c16="http://schemas.microsoft.com/office/drawing/2014/chart" uri="{C3380CC4-5D6E-409C-BE32-E72D297353CC}">
              <c16:uniqueId val="{00000004-A337-4F99-821A-D59BA6FD356D}"/>
            </c:ext>
          </c:extLst>
        </c:ser>
        <c:ser>
          <c:idx val="1"/>
          <c:order val="1"/>
          <c:tx>
            <c:strRef>
              <c:f>'労働者人口推移（全国・大阪）'!$A$15</c:f>
              <c:strCache>
                <c:ptCount val="1"/>
                <c:pt idx="0">
                  <c:v>②専門的・技術分野</c:v>
                </c:pt>
              </c:strCache>
            </c:strRef>
          </c:tx>
          <c:spPr>
            <a:pattFill prst="ltDnDiag">
              <a:fgClr>
                <a:schemeClr val="accent1"/>
              </a:fgClr>
              <a:bgClr>
                <a:schemeClr val="bg1"/>
              </a:bgClr>
            </a:patt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37-4F99-821A-D59BA6FD356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37-4F99-821A-D59BA6FD356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37-4F99-821A-D59BA6FD356D}"/>
                </c:ext>
              </c:extLst>
            </c:dLbl>
            <c:dLbl>
              <c:idx val="4"/>
              <c:tx>
                <c:rich>
                  <a:bodyPr/>
                  <a:lstStyle/>
                  <a:p>
                    <a:r>
                      <a:rPr lang="en-US" altLang="ja-JP" smtClean="0"/>
                      <a:t>②</a:t>
                    </a:r>
                    <a:fld id="{D2BD3B5B-3EA6-4669-AD87-07773C6BE4B1}"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337-4F99-821A-D59BA6FD356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'労働者人口推移（全国・大阪）'!$E$15:$I$15</c:f>
              <c:numCache>
                <c:formatCode>#,##0_ </c:formatCode>
                <c:ptCount val="5"/>
                <c:pt idx="0">
                  <c:v>10052</c:v>
                </c:pt>
                <c:pt idx="1">
                  <c:v>12356</c:v>
                </c:pt>
                <c:pt idx="2">
                  <c:v>15258</c:v>
                </c:pt>
                <c:pt idx="3">
                  <c:v>20173</c:v>
                </c:pt>
                <c:pt idx="4">
                  <c:v>25816</c:v>
                </c:pt>
              </c:numCache>
            </c:numRef>
          </c:val>
          <c:extLst>
            <c:ext xmlns:c16="http://schemas.microsoft.com/office/drawing/2014/chart" uri="{C3380CC4-5D6E-409C-BE32-E72D297353CC}">
              <c16:uniqueId val="{00000009-A337-4F99-821A-D59BA6FD356D}"/>
            </c:ext>
          </c:extLst>
        </c:ser>
        <c:ser>
          <c:idx val="2"/>
          <c:order val="2"/>
          <c:tx>
            <c:strRef>
              <c:f>'労働者人口推移（全国・大阪）'!$A$16</c:f>
              <c:strCache>
                <c:ptCount val="1"/>
                <c:pt idx="0">
                  <c:v>③特定活動</c:v>
                </c:pt>
              </c:strCache>
            </c:strRef>
          </c:tx>
          <c:spPr>
            <a:solidFill>
              <a:schemeClr val="accent3"/>
            </a:solidFill>
            <a:ln>
              <a:solidFill>
                <a:schemeClr val="bg1"/>
              </a:solidFill>
            </a:ln>
            <a:effectLst/>
          </c:spPr>
          <c:invertIfNegative val="0"/>
          <c:dLbls>
            <c:dLbl>
              <c:idx val="0"/>
              <c:layout>
                <c:manualLayout>
                  <c:x val="9.3966234373783486E-2"/>
                  <c:y val="5.345007615583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37-4F99-821A-D59BA6FD356D}"/>
                </c:ext>
              </c:extLst>
            </c:dLbl>
            <c:dLbl>
              <c:idx val="1"/>
              <c:layout>
                <c:manualLayout>
                  <c:x val="9.1830638138015674E-2"/>
                  <c:y val="5.8795083771420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37-4F99-821A-D59BA6FD356D}"/>
                </c:ext>
              </c:extLst>
            </c:dLbl>
            <c:dLbl>
              <c:idx val="2"/>
              <c:layout>
                <c:manualLayout>
                  <c:x val="8.5423849430712268E-2"/>
                  <c:y val="7.4830106618171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337-4F99-821A-D59BA6FD356D}"/>
                </c:ext>
              </c:extLst>
            </c:dLbl>
            <c:dLbl>
              <c:idx val="4"/>
              <c:tx>
                <c:rich>
                  <a:bodyPr/>
                  <a:lstStyle/>
                  <a:p>
                    <a:r>
                      <a:rPr lang="en-US" altLang="ja-JP" smtClean="0"/>
                      <a:t>③</a:t>
                    </a:r>
                    <a:fld id="{ED3D25E6-0D33-497F-9377-204BD3888E75}"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337-4F99-821A-D59BA6FD356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'労働者人口推移（全国・大阪）'!$E$16:$I$16</c:f>
              <c:numCache>
                <c:formatCode>#,##0_ </c:formatCode>
                <c:ptCount val="5"/>
                <c:pt idx="0">
                  <c:v>1005</c:v>
                </c:pt>
                <c:pt idx="1">
                  <c:v>1398</c:v>
                </c:pt>
                <c:pt idx="2">
                  <c:v>1812</c:v>
                </c:pt>
                <c:pt idx="3">
                  <c:v>2405</c:v>
                </c:pt>
                <c:pt idx="4">
                  <c:v>2821</c:v>
                </c:pt>
              </c:numCache>
            </c:numRef>
          </c:val>
          <c:extLst>
            <c:ext xmlns:c16="http://schemas.microsoft.com/office/drawing/2014/chart" uri="{C3380CC4-5D6E-409C-BE32-E72D297353CC}">
              <c16:uniqueId val="{0000000E-A337-4F99-821A-D59BA6FD356D}"/>
            </c:ext>
          </c:extLst>
        </c:ser>
        <c:ser>
          <c:idx val="3"/>
          <c:order val="3"/>
          <c:tx>
            <c:strRef>
              <c:f>'労働者人口推移（全国・大阪）'!$A$17</c:f>
              <c:strCache>
                <c:ptCount val="1"/>
                <c:pt idx="0">
                  <c:v>④技能実習</c:v>
                </c:pt>
              </c:strCache>
            </c:strRef>
          </c:tx>
          <c:spPr>
            <a:pattFill prst="pct10">
              <a:fgClr>
                <a:schemeClr val="tx2"/>
              </a:fgClr>
              <a:bgClr>
                <a:schemeClr val="bg1"/>
              </a:bgClr>
            </a:patt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337-4F99-821A-D59BA6FD356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337-4F99-821A-D59BA6FD356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337-4F99-821A-D59BA6FD356D}"/>
                </c:ext>
              </c:extLst>
            </c:dLbl>
            <c:dLbl>
              <c:idx val="4"/>
              <c:tx>
                <c:rich>
                  <a:bodyPr/>
                  <a:lstStyle/>
                  <a:p>
                    <a:r>
                      <a:rPr lang="en-US" altLang="ja-JP" smtClean="0"/>
                      <a:t>④</a:t>
                    </a:r>
                    <a:fld id="{3A1AABB9-2AD4-40B5-A485-B49488C86F59}"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A337-4F99-821A-D59BA6FD356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'労働者人口推移（全国・大阪）'!$E$17:$I$17</c:f>
              <c:numCache>
                <c:formatCode>#,##0_ </c:formatCode>
                <c:ptCount val="5"/>
                <c:pt idx="0">
                  <c:v>7486</c:v>
                </c:pt>
                <c:pt idx="1">
                  <c:v>9972</c:v>
                </c:pt>
                <c:pt idx="2">
                  <c:v>13028</c:v>
                </c:pt>
                <c:pt idx="3">
                  <c:v>16403</c:v>
                </c:pt>
                <c:pt idx="4">
                  <c:v>20838</c:v>
                </c:pt>
              </c:numCache>
            </c:numRef>
          </c:val>
          <c:extLst>
            <c:ext xmlns:c16="http://schemas.microsoft.com/office/drawing/2014/chart" uri="{C3380CC4-5D6E-409C-BE32-E72D297353CC}">
              <c16:uniqueId val="{00000013-A337-4F99-821A-D59BA6FD356D}"/>
            </c:ext>
          </c:extLst>
        </c:ser>
        <c:ser>
          <c:idx val="4"/>
          <c:order val="4"/>
          <c:tx>
            <c:strRef>
              <c:f>'労働者人口推移（全国・大阪）'!$A$18</c:f>
              <c:strCache>
                <c:ptCount val="1"/>
                <c:pt idx="0">
                  <c:v>⑤資格外活動</c:v>
                </c:pt>
              </c:strCache>
            </c:strRef>
          </c:tx>
          <c:spPr>
            <a:pattFill prst="dkVert">
              <a:fgClr>
                <a:schemeClr val="bg1">
                  <a:lumMod val="75000"/>
                </a:schemeClr>
              </a:fgClr>
              <a:bgClr>
                <a:schemeClr val="bg1"/>
              </a:bgClr>
            </a:patt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337-4F99-821A-D59BA6FD356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337-4F99-821A-D59BA6FD356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337-4F99-821A-D59BA6FD356D}"/>
                </c:ext>
              </c:extLst>
            </c:dLbl>
            <c:dLbl>
              <c:idx val="4"/>
              <c:tx>
                <c:rich>
                  <a:bodyPr/>
                  <a:lstStyle/>
                  <a:p>
                    <a:r>
                      <a:rPr lang="en-US" altLang="ja-JP" smtClean="0"/>
                      <a:t>⑤</a:t>
                    </a:r>
                    <a:fld id="{0FA95205-70BE-4781-B3B8-866865E1C7F0}"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A337-4F99-821A-D59BA6FD356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'労働者人口推移（全国・大阪）'!$E$18:$I$18</c:f>
              <c:numCache>
                <c:formatCode>#,##0_ </c:formatCode>
                <c:ptCount val="5"/>
                <c:pt idx="0">
                  <c:v>12710</c:v>
                </c:pt>
                <c:pt idx="1">
                  <c:v>18044</c:v>
                </c:pt>
                <c:pt idx="2">
                  <c:v>22440</c:v>
                </c:pt>
                <c:pt idx="3">
                  <c:v>28596</c:v>
                </c:pt>
                <c:pt idx="4">
                  <c:v>31220</c:v>
                </c:pt>
              </c:numCache>
            </c:numRef>
          </c:val>
          <c:extLst>
            <c:ext xmlns:c16="http://schemas.microsoft.com/office/drawing/2014/chart" uri="{C3380CC4-5D6E-409C-BE32-E72D297353CC}">
              <c16:uniqueId val="{00000018-A337-4F99-821A-D59BA6FD356D}"/>
            </c:ext>
          </c:extLst>
        </c:ser>
        <c:ser>
          <c:idx val="5"/>
          <c:order val="5"/>
          <c:tx>
            <c:strRef>
              <c:f>'労働者人口推移（全国・大阪）'!$A$19</c:f>
              <c:strCache>
                <c:ptCount val="1"/>
                <c:pt idx="0">
                  <c:v>■不明</c:v>
                </c:pt>
              </c:strCache>
            </c:strRef>
          </c:tx>
          <c:spPr>
            <a:solidFill>
              <a:schemeClr val="accent6"/>
            </a:solidFill>
            <a:ln>
              <a:noFill/>
            </a:ln>
            <a:effectLst/>
          </c:spPr>
          <c:invertIfNegative val="0"/>
          <c:dLbls>
            <c:delete val="1"/>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'労働者人口推移（全国・大阪）'!$E$19:$I$19</c:f>
              <c:numCache>
                <c:formatCode>#,##0_ </c:formatCode>
                <c:ptCount val="5"/>
                <c:pt idx="0">
                  <c:v>1</c:v>
                </c:pt>
                <c:pt idx="1">
                  <c:v>1</c:v>
                </c:pt>
                <c:pt idx="2">
                  <c:v>2</c:v>
                </c:pt>
              </c:numCache>
            </c:numRef>
          </c:val>
          <c:extLst>
            <c:ext xmlns:c16="http://schemas.microsoft.com/office/drawing/2014/chart" uri="{C3380CC4-5D6E-409C-BE32-E72D297353CC}">
              <c16:uniqueId val="{00000019-A337-4F99-821A-D59BA6FD356D}"/>
            </c:ext>
          </c:extLst>
        </c:ser>
        <c:ser>
          <c:idx val="6"/>
          <c:order val="6"/>
          <c:tx>
            <c:strRef>
              <c:f>'労働者人口推移（全国・大阪）'!$A$20</c:f>
              <c:strCache>
                <c:ptCount val="1"/>
                <c:pt idx="0">
                  <c:v>⑥特定技能（新）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'労働者人口推移（全国・大阪）'!$E$20:$I$20</c:f>
              <c:numCache>
                <c:formatCode>General</c:formatCode>
                <c:ptCount val="5"/>
              </c:numCache>
            </c:numRef>
          </c:val>
          <c:extLst>
            <c:ext xmlns:c16="http://schemas.microsoft.com/office/drawing/2014/chart" uri="{C3380CC4-5D6E-409C-BE32-E72D297353CC}">
              <c16:uniqueId val="{0000001A-A337-4F99-821A-D59BA6FD356D}"/>
            </c:ext>
          </c:extLst>
        </c:ser>
        <c:ser>
          <c:idx val="7"/>
          <c:order val="7"/>
          <c:tx>
            <c:strRef>
              <c:f>'労働者人口推移（全国・大阪）'!$A$21</c:f>
              <c:strCache>
                <c:ptCount val="1"/>
                <c:pt idx="0">
                  <c:v>合計</c:v>
                </c:pt>
              </c:strCache>
            </c:strRef>
          </c:tx>
          <c:spPr>
            <a:noFill/>
            <a:ln>
              <a:noFill/>
            </a:ln>
            <a:effectLst/>
          </c:spPr>
          <c:invertIfNegative val="0"/>
          <c:dLbls>
            <c:dLbl>
              <c:idx val="0"/>
              <c:layout>
                <c:manualLayout>
                  <c:x val="-2.1355962357678063E-3"/>
                  <c:y val="0.10936653427658054"/>
                </c:manualLayout>
              </c:layout>
              <c:tx>
                <c:rich>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fld id="{3ADED137-135D-4181-A194-847BD395329C}" type="VALUE">
                      <a:rPr lang="en-US" altLang="ja-JP">
                        <a:latin typeface="UD デジタル 教科書体 NK-B" panose="02020700000000000000" pitchFamily="18" charset="-128"/>
                        <a:ea typeface="UD デジタル 教科書体 NK-B" panose="02020700000000000000" pitchFamily="18" charset="-128"/>
                      </a:rPr>
                      <a:pPr>
                        <a:defRPr sz="1050" b="1">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A337-4F99-821A-D59BA6FD356D}"/>
                </c:ext>
              </c:extLst>
            </c:dLbl>
            <c:dLbl>
              <c:idx val="1"/>
              <c:layout>
                <c:manualLayout>
                  <c:x val="0"/>
                  <c:y val="0.17711682640433565"/>
                </c:manualLayout>
              </c:layout>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054387077994834"/>
                      <c:h val="5.7757940703854226E-2"/>
                    </c:manualLayout>
                  </c15:layout>
                </c:ext>
                <c:ext xmlns:c16="http://schemas.microsoft.com/office/drawing/2014/chart" uri="{C3380CC4-5D6E-409C-BE32-E72D297353CC}">
                  <c16:uniqueId val="{0000001C-A337-4F99-821A-D59BA6FD356D}"/>
                </c:ext>
              </c:extLst>
            </c:dLbl>
            <c:dLbl>
              <c:idx val="2"/>
              <c:layout>
                <c:manualLayout>
                  <c:x val="2.1355962357677283E-3"/>
                  <c:y val="0.24102121997490089"/>
                </c:manualLayout>
              </c:layout>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337-4F99-821A-D59BA6FD356D}"/>
                </c:ext>
              </c:extLst>
            </c:dLbl>
            <c:dLbl>
              <c:idx val="3"/>
              <c:layout>
                <c:manualLayout>
                  <c:x val="-5.2535667399888821E-3"/>
                  <c:y val="0.11390937170536233"/>
                </c:manualLayout>
              </c:layout>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337-4F99-821A-D59BA6FD356D}"/>
                </c:ext>
              </c:extLst>
            </c:dLbl>
            <c:dLbl>
              <c:idx val="4"/>
              <c:layout>
                <c:manualLayout>
                  <c:x val="-8.7391288482577007E-4"/>
                  <c:y val="-1.4702863237902361E-2"/>
                </c:manualLayout>
              </c:layout>
              <c:tx>
                <c:rich>
                  <a:bodyPr rot="0" spcFirstLastPara="1" vertOverflow="ellipsis" vert="horz" wrap="square" anchor="ctr" anchorCtr="1"/>
                  <a:lstStyle/>
                  <a:p>
                    <a:pPr>
                      <a:defRPr sz="1100" b="1" i="1" u="sng"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fld id="{AAB7A774-7E2F-4888-BEC9-699AD4E7AAF9}" type="VALUE">
                      <a:rPr lang="en-US" altLang="ja-JP" sz="1100" i="1" u="sng" smtClean="0">
                        <a:solidFill>
                          <a:schemeClr val="tx1"/>
                        </a:solidFill>
                        <a:latin typeface="UD デジタル 教科書体 NK-B" panose="02020700000000000000" pitchFamily="18" charset="-128"/>
                        <a:ea typeface="UD デジタル 教科書体 NK-B" panose="02020700000000000000" pitchFamily="18" charset="-128"/>
                      </a:rPr>
                      <a:pPr>
                        <a:defRPr sz="1100" b="1" i="1" u="sng">
                          <a:solidFill>
                            <a:schemeClr val="tx1"/>
                          </a:solidFill>
                          <a:latin typeface="UD デジタル 教科書体 NK-B" panose="02020700000000000000" pitchFamily="18" charset="-128"/>
                          <a:ea typeface="UD デジタル 教科書体 NK-B" panose="02020700000000000000" pitchFamily="18" charset="-128"/>
                        </a:defRPr>
                      </a:pPr>
                      <a:t>[値]</a:t>
                    </a:fld>
                    <a:r>
                      <a:rPr lang="ja-JP" altLang="en-US" sz="1100" i="1" u="sng" dirty="0" smtClean="0">
                        <a:solidFill>
                          <a:schemeClr val="tx1"/>
                        </a:solidFill>
                        <a:latin typeface="UD デジタル 教科書体 NK-B" panose="02020700000000000000" pitchFamily="18" charset="-128"/>
                        <a:ea typeface="UD デジタル 教科書体 NK-B" panose="02020700000000000000" pitchFamily="18" charset="-128"/>
                      </a:rPr>
                      <a:t>人</a:t>
                    </a:r>
                  </a:p>
                </c:rich>
              </c:tx>
              <c:spPr>
                <a:noFill/>
                <a:ln>
                  <a:noFill/>
                </a:ln>
                <a:effectLst/>
              </c:spPr>
              <c:txPr>
                <a:bodyPr rot="0" spcFirstLastPara="1" vertOverflow="ellipsis" vert="horz" wrap="square" anchor="ctr" anchorCtr="1"/>
                <a:lstStyle/>
                <a:p>
                  <a:pPr>
                    <a:defRPr sz="1100" b="1" i="1" u="sng"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5219334982058469"/>
                      <c:h val="6.638362047009029E-2"/>
                    </c:manualLayout>
                  </c15:layout>
                  <c15:dlblFieldTable/>
                  <c15:showDataLabelsRange val="0"/>
                </c:ext>
                <c:ext xmlns:c16="http://schemas.microsoft.com/office/drawing/2014/chart" uri="{C3380CC4-5D6E-409C-BE32-E72D297353CC}">
                  <c16:uniqueId val="{0000001F-A337-4F99-821A-D59BA6FD356D}"/>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'労働者人口推移（全国・大阪）'!$E$21:$I$21</c:f>
              <c:numCache>
                <c:formatCode>#,##0_ </c:formatCode>
                <c:ptCount val="5"/>
                <c:pt idx="0">
                  <c:v>45838</c:v>
                </c:pt>
                <c:pt idx="1">
                  <c:v>59008</c:v>
                </c:pt>
                <c:pt idx="2">
                  <c:v>72226</c:v>
                </c:pt>
                <c:pt idx="3">
                  <c:v>90072</c:v>
                </c:pt>
                <c:pt idx="4">
                  <c:v>105379</c:v>
                </c:pt>
              </c:numCache>
            </c:numRef>
          </c:val>
          <c:extLst>
            <c:ext xmlns:c16="http://schemas.microsoft.com/office/drawing/2014/chart" uri="{C3380CC4-5D6E-409C-BE32-E72D297353CC}">
              <c16:uniqueId val="{00000020-A337-4F99-821A-D59BA6FD356D}"/>
            </c:ext>
          </c:extLst>
        </c:ser>
        <c:dLbls>
          <c:dLblPos val="ctr"/>
          <c:showLegendKey val="0"/>
          <c:showVal val="1"/>
          <c:showCatName val="0"/>
          <c:showSerName val="0"/>
          <c:showPercent val="0"/>
          <c:showBubbleSize val="0"/>
        </c:dLbls>
        <c:gapWidth val="79"/>
        <c:overlap val="100"/>
        <c:axId val="1599593184"/>
        <c:axId val="1599593600"/>
        <c:extLst/>
      </c:barChart>
      <c:catAx>
        <c:axId val="1599593184"/>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110000"/>
          <c:min val="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Lbls>
            <c:dLbl>
              <c:idx val="0"/>
              <c:layout>
                <c:manualLayout>
                  <c:x val="-0.16617228145166224"/>
                  <c:y val="0.14956469220044077"/>
                </c:manualLayout>
              </c:layout>
              <c:tx>
                <c:rich>
                  <a:bodyPr/>
                  <a:lstStyle/>
                  <a:p>
                    <a:pPr>
                      <a:defRPr sz="900">
                        <a:solidFill>
                          <a:schemeClr val="bg1"/>
                        </a:solidFill>
                      </a:defRPr>
                    </a:pPr>
                    <a:fld id="{F42F505A-5D08-43CD-849A-E8774097B6E1}" type="CATEGORYNAME">
                      <a:rPr lang="ja-JP" altLang="en-US" sz="900" b="1" u="sng"/>
                      <a:pPr>
                        <a:defRPr sz="900">
                          <a:solidFill>
                            <a:schemeClr val="bg1"/>
                          </a:solidFill>
                        </a:defRPr>
                      </a:pPr>
                      <a:t>[分類名]</a:t>
                    </a:fld>
                    <a:r>
                      <a:rPr lang="ja-JP" altLang="en-US" sz="900" b="1" u="sng" baseline="0" dirty="0"/>
                      <a:t>
</a:t>
                    </a:r>
                    <a:fld id="{53D2794B-5F70-4B89-9E67-19F62FFE68AC}" type="PERCENTAGE">
                      <a:rPr lang="en-US" altLang="ja-JP" sz="900" b="1" u="sng" baseline="0"/>
                      <a:pPr>
                        <a:defRPr sz="900">
                          <a:solidFill>
                            <a:schemeClr val="bg1"/>
                          </a:solidFill>
                        </a:defRPr>
                      </a:pPr>
                      <a:t>[パーセンテージ]</a:t>
                    </a:fld>
                    <a:endParaRPr lang="ja-JP" altLang="en-US" sz="900" b="1" u="sng" baseline="0" dirty="0"/>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3550937960633792"/>
                      <c:h val="0.30525745504022961"/>
                    </c:manualLayout>
                  </c15:layout>
                  <c15:dlblFieldTable/>
                  <c15:showDataLabelsRange val="0"/>
                </c:ext>
                <c:ext xmlns:c16="http://schemas.microsoft.com/office/drawing/2014/chart" uri="{C3380CC4-5D6E-409C-BE32-E72D297353CC}">
                  <c16:uniqueId val="{00000005-E58E-42BB-860F-D5DFBD04BFB8}"/>
                </c:ext>
              </c:extLst>
            </c:dLbl>
            <c:dLbl>
              <c:idx val="1"/>
              <c:layout>
                <c:manualLayout>
                  <c:x val="0.15338310185185186"/>
                  <c:y val="-0.19737111111111116"/>
                </c:manualLayout>
              </c:layout>
              <c:tx>
                <c:rich>
                  <a:bodyPr/>
                  <a:lstStyle/>
                  <a:p>
                    <a:pPr>
                      <a:defRPr sz="900">
                        <a:solidFill>
                          <a:schemeClr val="bg1"/>
                        </a:solidFill>
                      </a:defRPr>
                    </a:pPr>
                    <a:fld id="{921F570D-0647-4168-8FF4-8C4C341C7726}" type="CATEGORYNAME">
                      <a:rPr lang="ja-JP" altLang="en-US" sz="900" b="1" u="sng">
                        <a:solidFill>
                          <a:schemeClr val="bg1"/>
                        </a:solidFill>
                      </a:rPr>
                      <a:pPr>
                        <a:defRPr sz="900">
                          <a:solidFill>
                            <a:schemeClr val="bg1"/>
                          </a:solidFill>
                        </a:defRPr>
                      </a:pPr>
                      <a:t>[分類名]</a:t>
                    </a:fld>
                    <a:r>
                      <a:rPr lang="ja-JP" altLang="en-US" sz="900" b="1" u="sng" baseline="0" dirty="0">
                        <a:solidFill>
                          <a:schemeClr val="bg1"/>
                        </a:solidFill>
                      </a:rPr>
                      <a:t>
</a:t>
                    </a:r>
                    <a:fld id="{AC13995F-4ACE-414E-8E39-06066BAF4D98}" type="PERCENTAGE">
                      <a:rPr lang="en-US" altLang="ja-JP" sz="900" b="1" u="sng" baseline="0">
                        <a:solidFill>
                          <a:schemeClr val="bg1"/>
                        </a:solidFill>
                      </a:rPr>
                      <a:pPr>
                        <a:defRPr sz="900">
                          <a:solidFill>
                            <a:schemeClr val="bg1"/>
                          </a:solidFill>
                        </a:defRPr>
                      </a:pPr>
                      <a:t>[パーセンテージ]</a:t>
                    </a:fld>
                    <a:endParaRPr lang="ja-JP" altLang="en-US" sz="900" b="1" u="sng" baseline="0" dirty="0">
                      <a:solidFill>
                        <a:schemeClr val="bg1"/>
                      </a:solidFill>
                    </a:endParaRPr>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64587326388888888"/>
                      <c:h val="0.25364222222222221"/>
                    </c:manualLayout>
                  </c15:layout>
                  <c15:dlblFieldTable/>
                  <c15:showDataLabelsRange val="0"/>
                </c:ext>
                <c:ext xmlns:c16="http://schemas.microsoft.com/office/drawing/2014/chart" uri="{C3380CC4-5D6E-409C-BE32-E72D297353CC}">
                  <c16:uniqueId val="{00000000-E58E-42BB-860F-D5DFBD04BFB8}"/>
                </c:ext>
              </c:extLst>
            </c:dLbl>
            <c:dLbl>
              <c:idx val="2"/>
              <c:layout>
                <c:manualLayout>
                  <c:x val="6.6157407407407389E-3"/>
                  <c:y val="0.13990333333333335"/>
                </c:manualLayout>
              </c:layout>
              <c:numFmt formatCode="0.0%" sourceLinked="0"/>
              <c:spPr>
                <a:noFill/>
                <a:ln>
                  <a:noFill/>
                </a:ln>
                <a:effectLst/>
              </c:spPr>
              <c:txPr>
                <a:bodyPr/>
                <a:lstStyle/>
                <a:p>
                  <a:pPr>
                    <a:defRPr sz="90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7327604166666668"/>
                      <c:h val="0.22390333333333334"/>
                    </c:manualLayout>
                  </c15:layout>
                </c:ext>
                <c:ext xmlns:c16="http://schemas.microsoft.com/office/drawing/2014/chart" uri="{C3380CC4-5D6E-409C-BE32-E72D297353CC}">
                  <c16:uniqueId val="{00000004-E58E-42BB-860F-D5DFBD04BFB8}"/>
                </c:ext>
              </c:extLst>
            </c:dLbl>
            <c:dLbl>
              <c:idx val="3"/>
              <c:layout>
                <c:manualLayout>
                  <c:x val="0.17460214120370371"/>
                  <c:y val="4.1961388888888888E-2"/>
                </c:manualLayout>
              </c:layout>
              <c:tx>
                <c:rich>
                  <a:bodyPr/>
                  <a:lstStyle/>
                  <a:p>
                    <a:pPr>
                      <a:defRPr sz="900">
                        <a:solidFill>
                          <a:sysClr val="windowText" lastClr="000000"/>
                        </a:solidFill>
                        <a:latin typeface="UD デジタル 教科書体 NK-R" panose="02020400000000000000" pitchFamily="18" charset="-128"/>
                        <a:ea typeface="UD デジタル 教科書体 NK-R" panose="02020400000000000000" pitchFamily="18" charset="-128"/>
                      </a:defRPr>
                    </a:pPr>
                    <a:fld id="{A60BA805-DC0E-40AB-AF45-EA9A431BA23B}" type="CATEGORYNAME">
                      <a:rPr lang="ja-JP" altLang="en-US" sz="900" spc="-100" baseline="0" dirty="0">
                        <a:latin typeface="UD デジタル 教科書体 NK-R" panose="02020400000000000000" pitchFamily="18" charset="-128"/>
                        <a:ea typeface="UD デジタル 教科書体 NK-R" panose="02020400000000000000" pitchFamily="18" charset="-128"/>
                      </a:rPr>
                      <a:pPr>
                        <a:defRPr sz="900">
                          <a:solidFill>
                            <a:sysClr val="windowText" lastClr="000000"/>
                          </a:solidFill>
                          <a:latin typeface="UD デジタル 教科書体 NK-R" panose="02020400000000000000" pitchFamily="18" charset="-128"/>
                          <a:ea typeface="UD デジタル 教科書体 NK-R" panose="02020400000000000000" pitchFamily="18" charset="-128"/>
                        </a:defRPr>
                      </a:pPr>
                      <a:t>[分類名]</a:t>
                    </a:fld>
                    <a:r>
                      <a:rPr lang="ja-JP" altLang="en-US" sz="900" baseline="0" dirty="0">
                        <a:latin typeface="UD デジタル 教科書体 NK-R" panose="02020400000000000000" pitchFamily="18" charset="-128"/>
                        <a:ea typeface="UD デジタル 教科書体 NK-R" panose="02020400000000000000" pitchFamily="18" charset="-128"/>
                      </a:rPr>
                      <a:t>
</a:t>
                    </a:r>
                    <a:fld id="{ED9ADAE5-C169-4FA8-9B59-55001CB2716F}" type="PERCENTAGE">
                      <a:rPr lang="en-US" altLang="ja-JP" sz="900" baseline="0" dirty="0">
                        <a:latin typeface="UD デジタル 教科書体 NK-R" panose="02020400000000000000" pitchFamily="18" charset="-128"/>
                        <a:ea typeface="UD デジタル 教科書体 NK-R" panose="02020400000000000000" pitchFamily="18" charset="-128"/>
                      </a:rPr>
                      <a:pPr>
                        <a:defRPr sz="900">
                          <a:solidFill>
                            <a:sysClr val="windowText" lastClr="000000"/>
                          </a:solidFill>
                          <a:latin typeface="UD デジタル 教科書体 NK-R" panose="02020400000000000000" pitchFamily="18" charset="-128"/>
                          <a:ea typeface="UD デジタル 教科書体 NK-R" panose="02020400000000000000" pitchFamily="18" charset="-128"/>
                        </a:defRPr>
                      </a:pPr>
                      <a:t>[パーセンテージ]</a:t>
                    </a:fld>
                    <a:endParaRPr lang="ja-JP" altLang="en-US" sz="900" baseline="0" dirty="0">
                      <a:latin typeface="UD デジタル 教科書体 NK-R" panose="02020400000000000000" pitchFamily="18" charset="-128"/>
                      <a:ea typeface="UD デジタル 教科書体 NK-R" panose="02020400000000000000" pitchFamily="18" charset="-128"/>
                    </a:endParaRPr>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51810222444829512"/>
                      <c:h val="0.24160493113248557"/>
                    </c:manualLayout>
                  </c15:layout>
                  <c15:dlblFieldTable/>
                  <c15:showDataLabelsRange val="0"/>
                </c:ext>
                <c:ext xmlns:c16="http://schemas.microsoft.com/office/drawing/2014/chart" uri="{C3380CC4-5D6E-409C-BE32-E72D297353CC}">
                  <c16:uniqueId val="{00000001-E58E-42BB-860F-D5DFBD04BFB8}"/>
                </c:ext>
              </c:extLst>
            </c:dLbl>
            <c:numFmt formatCode="0.0%" sourceLinked="0"/>
            <c:spPr>
              <a:noFill/>
              <a:ln>
                <a:noFill/>
              </a:ln>
              <a:effectLst/>
            </c:spPr>
            <c:txPr>
              <a:bodyPr/>
              <a:lstStyle/>
              <a:p>
                <a:pPr>
                  <a:defRPr>
                    <a:solidFill>
                      <a:schemeClr val="bg1"/>
                    </a:solidFill>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'問1-2・問2全集計'!$J$28:$J$31</c:f>
              <c:strCache>
                <c:ptCount val="4"/>
                <c:pt idx="0">
                  <c:v>不足している</c:v>
                </c:pt>
                <c:pt idx="1">
                  <c:v>やや不足している</c:v>
                </c:pt>
                <c:pt idx="2">
                  <c:v>充足している</c:v>
                </c:pt>
                <c:pt idx="3">
                  <c:v>やや過剰である</c:v>
                </c:pt>
              </c:strCache>
            </c:strRef>
          </c:cat>
          <c:val>
            <c:numRef>
              <c:f>'問1-2・問2全集計'!$K$28:$K$31</c:f>
              <c:numCache>
                <c:formatCode>General</c:formatCode>
                <c:ptCount val="4"/>
                <c:pt idx="0">
                  <c:v>169</c:v>
                </c:pt>
                <c:pt idx="1">
                  <c:v>222</c:v>
                </c:pt>
                <c:pt idx="2">
                  <c:v>92</c:v>
                </c:pt>
                <c:pt idx="3">
                  <c:v>3</c:v>
                </c:pt>
              </c:numCache>
            </c:numRef>
          </c:val>
          <c:extLst>
            <c:ext xmlns:c16="http://schemas.microsoft.com/office/drawing/2014/chart" uri="{C3380CC4-5D6E-409C-BE32-E72D297353CC}">
              <c16:uniqueId val="{00000002-E58E-42BB-860F-D5DFBD04BFB8}"/>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'問1-2・問2全集計'!$J$28:$J$31</c:f>
              <c:strCache>
                <c:ptCount val="4"/>
                <c:pt idx="0">
                  <c:v>不足している</c:v>
                </c:pt>
                <c:pt idx="1">
                  <c:v>やや不足している</c:v>
                </c:pt>
                <c:pt idx="2">
                  <c:v>充足している</c:v>
                </c:pt>
                <c:pt idx="3">
                  <c:v>やや過剰である</c:v>
                </c:pt>
              </c:strCache>
            </c:strRef>
          </c:cat>
          <c:val>
            <c:numRef>
              <c:f>'問1-2・問2全集計'!$E$28:$E$32</c:f>
              <c:numCache>
                <c:formatCode>0.0%</c:formatCode>
                <c:ptCount val="5"/>
                <c:pt idx="0">
                  <c:v>0.34773662551440332</c:v>
                </c:pt>
                <c:pt idx="1">
                  <c:v>0.4567901234567901</c:v>
                </c:pt>
                <c:pt idx="2">
                  <c:v>0.18930041152263374</c:v>
                </c:pt>
                <c:pt idx="3">
                  <c:v>6.1728395061728392E-3</c:v>
                </c:pt>
                <c:pt idx="4">
                  <c:v>0</c:v>
                </c:pt>
              </c:numCache>
            </c:numRef>
          </c:val>
          <c:extLst>
            <c:ext xmlns:c16="http://schemas.microsoft.com/office/drawing/2014/chart" uri="{C3380CC4-5D6E-409C-BE32-E72D297353CC}">
              <c16:uniqueId val="{00000003-E58E-42BB-860F-D5DFBD04BFB8}"/>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a:latin typeface="ＭＳ ゴシック" panose="020B0609070205080204" pitchFamily="49" charset="-128"/>
          <a:ea typeface="ＭＳ ゴシック" panose="020B0609070205080204" pitchFamily="49" charset="-128"/>
        </a:defRPr>
      </a:pPr>
      <a:endParaRPr lang="ja-JP"/>
    </a:p>
  </c:txPr>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0.11987</cdr:x>
      <cdr:y>0.10124</cdr:y>
    </cdr:from>
    <cdr:to>
      <cdr:x>0.2822</cdr:x>
      <cdr:y>0.19592</cdr:y>
    </cdr:to>
    <cdr:sp macro="" textlink="">
      <cdr:nvSpPr>
        <cdr:cNvPr id="2" name="テキスト ボックス 1"/>
        <cdr:cNvSpPr txBox="1"/>
      </cdr:nvSpPr>
      <cdr:spPr>
        <a:xfrm xmlns:a="http://schemas.openxmlformats.org/drawingml/2006/main">
          <a:off x="767618" y="271503"/>
          <a:ext cx="1039505"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spAutoFit/>
        </a:bodyPr>
        <a:lstStyle xmlns:a="http://schemas.openxmlformats.org/drawingml/2006/main"/>
        <a:p xmlns:a="http://schemas.openxmlformats.org/drawingml/2006/main">
          <a:r>
            <a:rPr lang="en-US" altLang="ja-JP" sz="1050" b="1" dirty="0" smtClean="0">
              <a:latin typeface="UD デジタル 教科書体 NK-B" panose="02020700000000000000" pitchFamily="18" charset="-128"/>
              <a:ea typeface="UD デジタル 教科書体 NK-B" panose="02020700000000000000" pitchFamily="18" charset="-128"/>
            </a:rPr>
            <a:t>210,148</a:t>
          </a:r>
          <a:endParaRPr lang="ja-JP" altLang="en-US" sz="1050" b="1" dirty="0" smtClean="0">
            <a:latin typeface="UD デジタル 教科書体 NK-B" panose="02020700000000000000" pitchFamily="18" charset="-128"/>
            <a:ea typeface="UD デジタル 教科書体 NK-B" panose="02020700000000000000" pitchFamily="18"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4" tIns="45717" rIns="91434" bIns="45717"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434" tIns="45717" rIns="91434" bIns="45717" rtlCol="0"/>
          <a:lstStyle>
            <a:lvl1pPr algn="r">
              <a:defRPr sz="1200"/>
            </a:lvl1pPr>
          </a:lstStyle>
          <a:p>
            <a:fld id="{C94DA88A-700E-4959-AD05-3C421866BDC6}" type="datetime4">
              <a:rPr kumimoji="1" lang="ja-JP" altLang="en-US" smtClean="0">
                <a:latin typeface="Meiryo UI" panose="020B0604030504040204" pitchFamily="50" charset="-128"/>
                <a:ea typeface="Meiryo UI" panose="020B0604030504040204" pitchFamily="50" charset="-128"/>
              </a:rPr>
              <a:t>2020年3月30日</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4" tIns="45717" rIns="91434" bIns="45717" rtlCol="0" anchor="b"/>
          <a:lstStyle>
            <a:lvl1pPr algn="r">
              <a:defRPr sz="1200"/>
            </a:lvl1pPr>
          </a:lstStyle>
          <a:p>
            <a:fld id="{FA09A4F4-89FA-4551-A9F4-ECDBD52C06D6}"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4" tIns="45717" rIns="91434" bIns="45717"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4" tIns="45717" rIns="91434" bIns="45717" rtlCol="0"/>
          <a:lstStyle>
            <a:lvl1pPr algn="r">
              <a:defRPr sz="1200">
                <a:latin typeface="Meiryo UI" panose="020B0604030504040204" pitchFamily="50" charset="-128"/>
                <a:ea typeface="Meiryo UI" panose="020B0604030504040204" pitchFamily="50" charset="-128"/>
              </a:defRPr>
            </a:lvl1pPr>
          </a:lstStyle>
          <a:p>
            <a:fld id="{EECA54F6-A409-4052-BA8C-D33E3AF8AD29}" type="datetime4">
              <a:rPr lang="ja-JP" altLang="en-US" smtClean="0"/>
              <a:pPr/>
              <a:t>2020年3月30日</a:t>
            </a:fld>
            <a:endParaRPr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4" tIns="45717" rIns="91434" bIns="45717" rtlCol="0" anchor="ctr"/>
          <a:lstStyle/>
          <a:p>
            <a:pPr rtl="0"/>
            <a:endParaRPr lang="ja-JP" altLang="en-US" noProof="0" dirty="0"/>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4" tIns="45717" rIns="91434" bIns="45717"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93B0CF2-7F87-4E02-A248-870047730F99}" type="slidenum">
              <a:rPr lang="en-US" altLang="ja-JP" smtClean="0">
                <a:latin typeface="Meiryo UI" panose="020B0604030504040204" pitchFamily="50" charset="-128"/>
                <a:ea typeface="Meiryo UI" panose="020B0604030504040204" pitchFamily="50" charset="-128"/>
              </a:rPr>
              <a:t>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1807">
              <a:defRPr/>
            </a:pPr>
            <a:fld id="{893B0CF2-7F87-4E02-A248-870047730F99}" type="slidenum">
              <a:rPr lang="en-US" altLang="ja-JP">
                <a:solidFill>
                  <a:prstClr val="black"/>
                </a:solidFill>
              </a:rPr>
              <a:pPr defTabSz="921807">
                <a:defRPr/>
              </a:pPr>
              <a:t>13</a:t>
            </a:fld>
            <a:endParaRPr lang="ja-JP" altLang="en-US" dirty="0">
              <a:solidFill>
                <a:prstClr val="black"/>
              </a:solidFill>
            </a:endParaRPr>
          </a:p>
        </p:txBody>
      </p:sp>
    </p:spTree>
    <p:extLst>
      <p:ext uri="{BB962C8B-B14F-4D97-AF65-F5344CB8AC3E}">
        <p14:creationId xmlns:p14="http://schemas.microsoft.com/office/powerpoint/2010/main" val="76827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1807">
              <a:defRPr/>
            </a:pPr>
            <a:fld id="{893B0CF2-7F87-4E02-A248-870047730F99}" type="slidenum">
              <a:rPr lang="en-US" altLang="ja-JP">
                <a:solidFill>
                  <a:prstClr val="black"/>
                </a:solidFill>
              </a:rPr>
              <a:pPr defTabSz="921807">
                <a:defRPr/>
              </a:pPr>
              <a:t>14</a:t>
            </a:fld>
            <a:endParaRPr lang="ja-JP" altLang="en-US" dirty="0">
              <a:solidFill>
                <a:prstClr val="black"/>
              </a:solidFill>
            </a:endParaRPr>
          </a:p>
        </p:txBody>
      </p:sp>
    </p:spTree>
    <p:extLst>
      <p:ext uri="{BB962C8B-B14F-4D97-AF65-F5344CB8AC3E}">
        <p14:creationId xmlns:p14="http://schemas.microsoft.com/office/powerpoint/2010/main" val="2784735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09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16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036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1807">
              <a:defRPr/>
            </a:pPr>
            <a:fld id="{893B0CF2-7F87-4E02-A248-870047730F99}" type="slidenum">
              <a:rPr lang="en-US" altLang="ja-JP">
                <a:solidFill>
                  <a:prstClr val="black"/>
                </a:solidFill>
              </a:rPr>
              <a:pPr defTabSz="921807">
                <a:defRPr/>
              </a:pPr>
              <a:t>17</a:t>
            </a:fld>
            <a:endParaRPr lang="ja-JP" altLang="en-US" dirty="0">
              <a:solidFill>
                <a:prstClr val="black"/>
              </a:solidFill>
            </a:endParaRPr>
          </a:p>
        </p:txBody>
      </p:sp>
    </p:spTree>
    <p:extLst>
      <p:ext uri="{BB962C8B-B14F-4D97-AF65-F5344CB8AC3E}">
        <p14:creationId xmlns:p14="http://schemas.microsoft.com/office/powerpoint/2010/main" val="138010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1807">
              <a:defRPr/>
            </a:pPr>
            <a:fld id="{893B0CF2-7F87-4E02-A248-870047730F99}" type="slidenum">
              <a:rPr lang="en-US" altLang="ja-JP">
                <a:solidFill>
                  <a:prstClr val="black"/>
                </a:solidFill>
              </a:rPr>
              <a:pPr defTabSz="921807">
                <a:defRPr/>
              </a:pPr>
              <a:t>18</a:t>
            </a:fld>
            <a:endParaRPr lang="ja-JP" altLang="en-US" dirty="0">
              <a:solidFill>
                <a:prstClr val="black"/>
              </a:solidFill>
            </a:endParaRPr>
          </a:p>
        </p:txBody>
      </p:sp>
    </p:spTree>
    <p:extLst>
      <p:ext uri="{BB962C8B-B14F-4D97-AF65-F5344CB8AC3E}">
        <p14:creationId xmlns:p14="http://schemas.microsoft.com/office/powerpoint/2010/main" val="400620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3</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507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4</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418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5</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28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809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621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8</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418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rtl="0"/>
            <a:fld id="{893B0CF2-7F87-4E02-A248-870047730F99}" type="slidenum">
              <a:rPr lang="en-US" altLang="ja-JP" smtClean="0">
                <a:latin typeface="Meiryo UI" panose="020B0604030504040204" pitchFamily="50" charset="-128"/>
                <a:ea typeface="Meiryo UI" panose="020B0604030504040204" pitchFamily="50" charset="-128"/>
              </a:rPr>
              <a:t>9</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11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0950"/>
            <a:ext cx="4503737" cy="3378200"/>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21807">
              <a:defRPr/>
            </a:pPr>
            <a:fld id="{893B0CF2-7F87-4E02-A248-870047730F99}" type="slidenum">
              <a:rPr lang="en-US" altLang="ja-JP">
                <a:solidFill>
                  <a:prstClr val="black"/>
                </a:solidFill>
              </a:rPr>
              <a:pPr defTabSz="921807">
                <a:defRPr/>
              </a:pPr>
              <a:t>12</a:t>
            </a:fld>
            <a:endParaRPr lang="ja-JP" altLang="en-US" dirty="0">
              <a:solidFill>
                <a:prstClr val="black"/>
              </a:solidFill>
            </a:endParaRPr>
          </a:p>
        </p:txBody>
      </p:sp>
    </p:spTree>
    <p:extLst>
      <p:ext uri="{BB962C8B-B14F-4D97-AF65-F5344CB8AC3E}">
        <p14:creationId xmlns:p14="http://schemas.microsoft.com/office/powerpoint/2010/main" val="262895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grpSp>
        <p:nvGrpSpPr>
          <p:cNvPr id="10" name="グループ 9"/>
          <p:cNvGrpSpPr/>
          <p:nvPr/>
        </p:nvGrpSpPr>
        <p:grpSpPr>
          <a:xfrm>
            <a:off x="0" y="6208894"/>
            <a:ext cx="9144000" cy="649106"/>
            <a:chOff x="0" y="6208894"/>
            <a:chExt cx="12192000" cy="649106"/>
          </a:xfrm>
        </p:grpSpPr>
        <p:sp>
          <p:nvSpPr>
            <p:cNvPr id="2" name="長方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ja-JP" altLang="en-US" sz="1800" noProof="0" dirty="0"/>
            </a:p>
          </p:txBody>
        </p:sp>
        <p:cxnSp>
          <p:nvCxnSpPr>
            <p:cNvPr id="7" name="直線​​コネクタ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ctrTitle"/>
          </p:nvPr>
        </p:nvSpPr>
        <p:spPr>
          <a:xfrm>
            <a:off x="533400" y="1371600"/>
            <a:ext cx="7851648"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17" name="サブタイトル 16"/>
          <p:cNvSpPr>
            <a:spLocks noGrp="1"/>
          </p:cNvSpPr>
          <p:nvPr>
            <p:ph type="subTitle" idx="1"/>
          </p:nvPr>
        </p:nvSpPr>
        <p:spPr>
          <a:xfrm>
            <a:off x="533400" y="3228536"/>
            <a:ext cx="7854696"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dirty="0"/>
          </a:p>
        </p:txBody>
      </p:sp>
      <p:sp>
        <p:nvSpPr>
          <p:cNvPr id="30" name="日付プレースホルダー 29"/>
          <p:cNvSpPr>
            <a:spLocks noGrp="1"/>
          </p:cNvSpPr>
          <p:nvPr>
            <p:ph type="dt" sz="half" idx="10"/>
          </p:nvPr>
        </p:nvSpPr>
        <p:spPr/>
        <p:txBody>
          <a:bodyPr rtlCol="0"/>
          <a:lstStyle/>
          <a:p>
            <a:pPr rtl="0"/>
            <a:fld id="{E7D9F5B4-D2B9-4671-9B63-0110E6386A4E}" type="datetime4">
              <a:rPr lang="ja-JP" altLang="en-US" smtClean="0"/>
              <a:t>2020年3月30日</a:t>
            </a:fld>
            <a:endParaRPr lang="en-US" dirty="0"/>
          </a:p>
        </p:txBody>
      </p:sp>
      <p:sp>
        <p:nvSpPr>
          <p:cNvPr id="19" name="フッター プレースホルダー 18"/>
          <p:cNvSpPr>
            <a:spLocks noGrp="1"/>
          </p:cNvSpPr>
          <p:nvPr>
            <p:ph type="ftr" sz="quarter" idx="11"/>
          </p:nvPr>
        </p:nvSpPr>
        <p:spPr/>
        <p:txBody>
          <a:bodyPr rtlCol="0"/>
          <a:lstStyle/>
          <a:p>
            <a:pPr rtl="0"/>
            <a:r>
              <a:rPr lang="ja-JP" altLang="en-US" noProof="0" dirty="0"/>
              <a:t>フッターを追加</a:t>
            </a:r>
          </a:p>
        </p:txBody>
      </p:sp>
      <p:sp>
        <p:nvSpPr>
          <p:cNvPr id="27" name="スライド番号プレースホルダー 2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0189D195-22A8-4E03-A4C1-FF558F7B427F}" type="datetime4">
              <a:rPr lang="ja-JP" altLang="en-US" smtClean="0"/>
              <a:t>2020年3月30日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2"/>
            <a:ext cx="2057400" cy="5211763"/>
          </a:xfrm>
        </p:spPr>
        <p:txBody>
          <a:bodyPr vert="eaVert"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a:xfrm>
            <a:off x="457200" y="914402"/>
            <a:ext cx="6019800" cy="5211763"/>
          </a:xfrm>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A59B777F-2BA6-42C0-83EF-2CC97DD0D6E7}" type="datetime4">
              <a:rPr lang="ja-JP" altLang="en-US" smtClean="0"/>
              <a:t>2020年3月30日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idx="1"/>
          </p:nvPr>
        </p:nvSpPr>
        <p:spPr/>
        <p:txBody>
          <a:bodyPr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日付プレースホルダー 3"/>
          <p:cNvSpPr>
            <a:spLocks noGrp="1"/>
          </p:cNvSpPr>
          <p:nvPr>
            <p:ph type="dt" sz="half" idx="10"/>
          </p:nvPr>
        </p:nvSpPr>
        <p:spPr/>
        <p:txBody>
          <a:bodyPr rtlCol="0"/>
          <a:lstStyle/>
          <a:p>
            <a:pPr rtl="0"/>
            <a:fld id="{030C11D6-D226-45B1-8AA5-91C501F3B0E7}" type="datetime4">
              <a:rPr lang="ja-JP" altLang="en-US" smtClean="0"/>
              <a:t>2020年3月30日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テキスト プレースホルダー 2"/>
          <p:cNvSpPr>
            <a:spLocks noGrp="1"/>
          </p:cNvSpPr>
          <p:nvPr>
            <p:ph type="body" idx="1"/>
          </p:nvPr>
        </p:nvSpPr>
        <p:spPr>
          <a:xfrm>
            <a:off x="530352" y="2704664"/>
            <a:ext cx="77724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E5400AA1-06A4-444F-94EA-80BA16484187}" type="datetime4">
              <a:rPr lang="ja-JP" altLang="en-US" smtClean="0"/>
              <a:t>2020年3月30日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sz="half" idx="1"/>
          </p:nvPr>
        </p:nvSpPr>
        <p:spPr>
          <a:xfrm>
            <a:off x="457200" y="1920085"/>
            <a:ext cx="40386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コンテンツ プレースホルダー 3"/>
          <p:cNvSpPr>
            <a:spLocks noGrp="1"/>
          </p:cNvSpPr>
          <p:nvPr>
            <p:ph sz="half" idx="2"/>
          </p:nvPr>
        </p:nvSpPr>
        <p:spPr>
          <a:xfrm>
            <a:off x="4648200" y="1920085"/>
            <a:ext cx="40386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5" name="日付プレースホルダー 4"/>
          <p:cNvSpPr>
            <a:spLocks noGrp="1"/>
          </p:cNvSpPr>
          <p:nvPr>
            <p:ph type="dt" sz="half" idx="10"/>
          </p:nvPr>
        </p:nvSpPr>
        <p:spPr/>
        <p:txBody>
          <a:bodyPr rtlCol="0"/>
          <a:lstStyle/>
          <a:p>
            <a:pPr rtl="0"/>
            <a:fld id="{7538B790-6ACD-441F-B06D-4917F8B429D2}" type="datetime4">
              <a:rPr lang="ja-JP" altLang="en-US" smtClean="0"/>
              <a:t>2020年3月30日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rtlCol="0" anchor="b"/>
          <a:lstStyle>
            <a:lvl1pPr>
              <a:defRPr/>
            </a:lvl1pPr>
          </a:lstStyle>
          <a:p>
            <a:pPr rtl="0"/>
            <a:r>
              <a:rPr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457200" y="1855248"/>
            <a:ext cx="4040188"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5" name="コンテンツ プレースホルダー 4"/>
          <p:cNvSpPr>
            <a:spLocks noGrp="1"/>
          </p:cNvSpPr>
          <p:nvPr>
            <p:ph sz="quarter" idx="2"/>
          </p:nvPr>
        </p:nvSpPr>
        <p:spPr>
          <a:xfrm>
            <a:off x="457200" y="2514600"/>
            <a:ext cx="4040188"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4" name="テキスト プレースホルダー 3"/>
          <p:cNvSpPr>
            <a:spLocks noGrp="1"/>
          </p:cNvSpPr>
          <p:nvPr>
            <p:ph type="body" sz="half" idx="3"/>
          </p:nvPr>
        </p:nvSpPr>
        <p:spPr>
          <a:xfrm>
            <a:off x="4645026" y="1859759"/>
            <a:ext cx="4041775"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6" name="コンテンツ プレースホルダー 5"/>
          <p:cNvSpPr>
            <a:spLocks noGrp="1"/>
          </p:cNvSpPr>
          <p:nvPr>
            <p:ph sz="quarter" idx="4"/>
          </p:nvPr>
        </p:nvSpPr>
        <p:spPr>
          <a:xfrm>
            <a:off x="4645026" y="2514600"/>
            <a:ext cx="4041775"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7" name="日付プレースホルダー 6"/>
          <p:cNvSpPr>
            <a:spLocks noGrp="1"/>
          </p:cNvSpPr>
          <p:nvPr>
            <p:ph type="dt" sz="half" idx="10"/>
          </p:nvPr>
        </p:nvSpPr>
        <p:spPr/>
        <p:txBody>
          <a:bodyPr rtlCol="0"/>
          <a:lstStyle/>
          <a:p>
            <a:pPr rtl="0"/>
            <a:fld id="{BA296CEC-F0EC-4499-B406-555829E93D38}" type="datetime4">
              <a:rPr lang="ja-JP" altLang="en-US" smtClean="0"/>
              <a:t>2020年3月30日</a:t>
            </a:fld>
            <a:endParaRPr lang="en-US" dirty="0"/>
          </a:p>
        </p:txBody>
      </p:sp>
      <p:sp>
        <p:nvSpPr>
          <p:cNvPr id="8" name="フッター プレースホルダー 7"/>
          <p:cNvSpPr>
            <a:spLocks noGrp="1"/>
          </p:cNvSpPr>
          <p:nvPr>
            <p:ph type="ftr" sz="quarter" idx="11"/>
          </p:nvPr>
        </p:nvSpPr>
        <p:spPr/>
        <p:txBody>
          <a:bodyPr rtlCol="0"/>
          <a:lstStyle/>
          <a:p>
            <a:pPr rtl="0"/>
            <a:r>
              <a:rPr lang="ja" dirty="0"/>
              <a:t>フッターを追加</a:t>
            </a:r>
            <a:endParaRPr lang="en-US" dirty="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日付プレースホルダー 2"/>
          <p:cNvSpPr>
            <a:spLocks noGrp="1"/>
          </p:cNvSpPr>
          <p:nvPr>
            <p:ph type="dt" sz="half" idx="10"/>
          </p:nvPr>
        </p:nvSpPr>
        <p:spPr/>
        <p:txBody>
          <a:bodyPr rtlCol="0"/>
          <a:lstStyle/>
          <a:p>
            <a:pPr rtl="0"/>
            <a:fld id="{7BC8EE4A-0564-4F19-AF56-1B86A81857A1}" type="datetime4">
              <a:rPr lang="ja-JP" altLang="en-US" smtClean="0"/>
              <a:t>2020年3月30日</a:t>
            </a:fld>
            <a:endParaRPr lang="en-US"/>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AAD0A0B1-5389-4168-8C71-456999E01C6A}" type="datetime4">
              <a:rPr lang="ja-JP" altLang="en-US" smtClean="0"/>
              <a:t>2020年3月30日</a:t>
            </a:fld>
            <a:endParaRPr lang="en-US" dirty="0"/>
          </a:p>
        </p:txBody>
      </p:sp>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rtlCol="0" anchor="b">
            <a:noAutofit/>
          </a:bodyPr>
          <a:lstStyle>
            <a:lvl1pPr algn="l" rtl="0">
              <a:spcBef>
                <a:spcPct val="0"/>
              </a:spcBef>
              <a:buNone/>
              <a:defRPr sz="26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4" name="コンテンツ プレースホルダー 3"/>
          <p:cNvSpPr>
            <a:spLocks noGrp="1"/>
          </p:cNvSpPr>
          <p:nvPr>
            <p:ph sz="half" idx="1"/>
          </p:nvPr>
        </p:nvSpPr>
        <p:spPr>
          <a:xfrm>
            <a:off x="3575050" y="1676400"/>
            <a:ext cx="5111750"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3" name="テキスト プレースホルダー 2"/>
          <p:cNvSpPr>
            <a:spLocks noGrp="1"/>
          </p:cNvSpPr>
          <p:nvPr>
            <p:ph type="body" idx="2"/>
          </p:nvPr>
        </p:nvSpPr>
        <p:spPr>
          <a:xfrm>
            <a:off x="685800" y="1676400"/>
            <a:ext cx="27432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DFAF4E1-8E5B-454D-966C-37225B9702A6}" type="datetime4">
              <a:rPr lang="ja-JP" altLang="en-US" smtClean="0"/>
              <a:t>2020年3月30日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画像">
    <p:spTree>
      <p:nvGrpSpPr>
        <p:cNvPr id="1" name=""/>
        <p:cNvGrpSpPr/>
        <p:nvPr/>
      </p:nvGrpSpPr>
      <p:grpSpPr>
        <a:xfrm>
          <a:off x="0" y="0"/>
          <a:ext cx="0" cy="0"/>
          <a:chOff x="0" y="0"/>
          <a:chExt cx="0" cy="0"/>
        </a:xfrm>
      </p:grpSpPr>
      <p:sp>
        <p:nvSpPr>
          <p:cNvPr id="9" name="1 つの角を切り取って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2" name="タイトル 1"/>
          <p:cNvSpPr>
            <a:spLocks noGrp="1"/>
          </p:cNvSpPr>
          <p:nvPr>
            <p:ph type="title"/>
          </p:nvPr>
        </p:nvSpPr>
        <p:spPr>
          <a:xfrm>
            <a:off x="609600" y="1176998"/>
            <a:ext cx="2212848" cy="1582621"/>
          </a:xfrm>
        </p:spPr>
        <p:txBody>
          <a:bodyPr vert="horz" lIns="45720" tIns="45720" rIns="45720" bIns="45720" rtlCol="0" anchor="b"/>
          <a:lstStyle>
            <a:lvl1pPr algn="l">
              <a:buNone/>
              <a:defRPr sz="2000" b="1">
                <a:solidFill>
                  <a:schemeClr val="tx2"/>
                </a:solidFill>
              </a:defRPr>
            </a:lvl1pPr>
          </a:lstStyle>
          <a:p>
            <a:pPr rtl="0"/>
            <a:r>
              <a:rPr lang="ja-JP" altLang="en-US" noProof="0"/>
              <a:t>マスター タイトルの書式設定</a:t>
            </a:r>
            <a:endParaRPr kumimoji="0"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ja-JP" altLang="en-US" noProof="0"/>
              <a:t>図を追加</a:t>
            </a:r>
            <a:endParaRPr kumimoji="0" lang="ja-JP" altLang="en-US" noProof="0" dirty="0"/>
          </a:p>
        </p:txBody>
      </p:sp>
      <p:sp>
        <p:nvSpPr>
          <p:cNvPr id="4" name="テキスト プレースホルダー 3"/>
          <p:cNvSpPr>
            <a:spLocks noGrp="1"/>
          </p:cNvSpPr>
          <p:nvPr>
            <p:ph type="body" sz="half" idx="2"/>
          </p:nvPr>
        </p:nvSpPr>
        <p:spPr>
          <a:xfrm>
            <a:off x="609600" y="2828785"/>
            <a:ext cx="22098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3BA228A8-1DDA-4C9E-B7BB-B3D4A4576159}" type="datetime4">
              <a:rPr lang="ja-JP" altLang="en-US" smtClean="0"/>
              <a:t>2020年3月30日</a:t>
            </a:fld>
            <a:endParaRPr lang="en-US"/>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a:xfrm>
            <a:off x="8077200" y="6356352"/>
            <a:ext cx="609600" cy="365125"/>
          </a:xfrm>
        </p:spPr>
        <p:txBody>
          <a:bodyPr rtlCol="0"/>
          <a:lstStyle/>
          <a:p>
            <a:pPr rtl="0"/>
            <a:fld id="{401CF334-2D5C-4859-84A6-CA7E6E43FAEB}" type="slidenum">
              <a:rPr lang="en-US" altLang="ja-JP" noProof="0" smtClean="0"/>
              <a:t>‹#›</a:t>
            </a:fld>
            <a:endParaRPr lang="ja-JP" altLang="en-US" noProof="0"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11" name="フリーフォーム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グループ 24"/>
          <p:cNvGrpSpPr/>
          <p:nvPr/>
        </p:nvGrpSpPr>
        <p:grpSpPr>
          <a:xfrm>
            <a:off x="-21771" y="-7144"/>
            <a:ext cx="9180548" cy="6879658"/>
            <a:chOff x="0" y="-21658"/>
            <a:chExt cx="12240731" cy="6879658"/>
          </a:xfrm>
        </p:grpSpPr>
        <p:sp>
          <p:nvSpPr>
            <p:cNvPr id="26" name="長方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dirty="0"/>
            </a:p>
          </p:txBody>
        </p:sp>
        <p:grpSp>
          <p:nvGrpSpPr>
            <p:cNvPr id="27" name="グループ 26"/>
            <p:cNvGrpSpPr/>
            <p:nvPr/>
          </p:nvGrpSpPr>
          <p:grpSpPr>
            <a:xfrm>
              <a:off x="0" y="-21658"/>
              <a:ext cx="12240731" cy="1041400"/>
              <a:chOff x="-25356" y="-7144"/>
              <a:chExt cx="12240731" cy="1041400"/>
            </a:xfrm>
          </p:grpSpPr>
          <p:sp>
            <p:nvSpPr>
              <p:cNvPr id="28" name="フリーフォーム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29" name="フリーフォーム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grpSp>
            <p:nvGrpSpPr>
              <p:cNvPr id="31" name="グループ 30"/>
              <p:cNvGrpSpPr/>
              <p:nvPr/>
            </p:nvGrpSpPr>
            <p:grpSpPr>
              <a:xfrm>
                <a:off x="-25356" y="202408"/>
                <a:ext cx="12240731" cy="649224"/>
                <a:chOff x="-19045" y="216550"/>
                <a:chExt cx="9180548" cy="649224"/>
              </a:xfrm>
            </p:grpSpPr>
            <p:sp>
              <p:nvSpPr>
                <p:cNvPr id="32" name="フリーフォーム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sp>
              <p:nvSpPr>
                <p:cNvPr id="33" name="フリーフォーム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grpSp>
        </p:grpSp>
      </p:grpSp>
      <p:sp>
        <p:nvSpPr>
          <p:cNvPr id="9" name="タイトル プレースホルダー 8"/>
          <p:cNvSpPr>
            <a:spLocks noGrp="1"/>
          </p:cNvSpPr>
          <p:nvPr>
            <p:ph type="title"/>
          </p:nvPr>
        </p:nvSpPr>
        <p:spPr>
          <a:xfrm>
            <a:off x="457200" y="704088"/>
            <a:ext cx="8229600" cy="1143000"/>
          </a:xfrm>
          <a:prstGeom prst="rect">
            <a:avLst/>
          </a:prstGeom>
        </p:spPr>
        <p:txBody>
          <a:bodyPr vert="horz" lIns="0" rIns="0" bIns="0" rtlCol="0" anchor="b">
            <a:normAutofit/>
          </a:bodyPr>
          <a:lstStyle/>
          <a:p>
            <a:pPr rtl="0"/>
            <a:r>
              <a:rPr lang="ja-JP" altLang="en-US" noProof="0" dirty="0"/>
              <a:t>クリックしてマスター タイトルのスタイルを編集</a:t>
            </a:r>
            <a:endParaRPr kumimoji="0" lang="ja-JP" altLang="en-US" noProof="0" dirty="0"/>
          </a:p>
        </p:txBody>
      </p:sp>
      <p:sp>
        <p:nvSpPr>
          <p:cNvPr id="30" name="テキスト プレースホルダー 29"/>
          <p:cNvSpPr>
            <a:spLocks noGrp="1"/>
          </p:cNvSpPr>
          <p:nvPr>
            <p:ph type="body" idx="1"/>
          </p:nvPr>
        </p:nvSpPr>
        <p:spPr>
          <a:xfrm>
            <a:off x="457200" y="1935480"/>
            <a:ext cx="8229600" cy="4343400"/>
          </a:xfrm>
          <a:prstGeom prst="rect">
            <a:avLst/>
          </a:prstGeom>
        </p:spPr>
        <p:txBody>
          <a:bodyPr vert="horz" rtlCol="0">
            <a:normAutofit/>
          </a:bodyPr>
          <a:lstStyle/>
          <a:p>
            <a:pPr lvl="0" rtl="0" eaLnBrk="1" latinLnBrk="0" hangingPunct="1"/>
            <a:r>
              <a:rPr lang="ja-JP" altLang="en-US" noProof="0" dirty="0"/>
              <a:t>クリックしてマスター テキストのスタイルを編集</a:t>
            </a:r>
          </a:p>
          <a:p>
            <a:pPr lvl="1" rtl="0" eaLnBrk="1" latinLnBrk="0" hangingPunct="1"/>
            <a:r>
              <a:rPr lang="ja-JP" altLang="en-US" noProof="0" dirty="0"/>
              <a:t>第 </a:t>
            </a:r>
            <a:r>
              <a:rPr lang="en-US" altLang="ja-JP" noProof="0" dirty="0"/>
              <a:t>2 </a:t>
            </a:r>
            <a:r>
              <a:rPr lang="ja-JP" altLang="en-US" noProof="0" dirty="0"/>
              <a:t>レベル</a:t>
            </a:r>
          </a:p>
          <a:p>
            <a:pPr lvl="2" rtl="0" eaLnBrk="1" latinLnBrk="0" hangingPunct="1"/>
            <a:r>
              <a:rPr lang="ja-JP" altLang="en-US" noProof="0" dirty="0"/>
              <a:t>第 </a:t>
            </a:r>
            <a:r>
              <a:rPr lang="en-US" altLang="ja-JP" noProof="0" dirty="0"/>
              <a:t>3 </a:t>
            </a:r>
            <a:r>
              <a:rPr lang="ja-JP" altLang="en-US" noProof="0" dirty="0"/>
              <a:t>レベル</a:t>
            </a:r>
          </a:p>
          <a:p>
            <a:pPr lvl="3" rtl="0" eaLnBrk="1" latinLnBrk="0" hangingPunct="1"/>
            <a:r>
              <a:rPr lang="ja-JP" altLang="en-US" noProof="0" dirty="0"/>
              <a:t>第 </a:t>
            </a:r>
            <a:r>
              <a:rPr lang="en-US" altLang="ja-JP" noProof="0" dirty="0"/>
              <a:t>4 </a:t>
            </a:r>
            <a:r>
              <a:rPr lang="ja-JP" altLang="en-US" noProof="0" dirty="0"/>
              <a:t>レベル</a:t>
            </a:r>
          </a:p>
          <a:p>
            <a:pPr lvl="4" rtl="0" eaLnBrk="1" latinLnBrk="0" hangingPunct="1"/>
            <a:r>
              <a:rPr lang="ja-JP" altLang="en-US" noProof="0" dirty="0"/>
              <a:t>第 </a:t>
            </a:r>
            <a:r>
              <a:rPr lang="en-US" altLang="ja-JP" noProof="0" dirty="0"/>
              <a:t>5 </a:t>
            </a:r>
            <a:r>
              <a:rPr lang="ja-JP" altLang="en-US" noProof="0" dirty="0"/>
              <a:t>レベル</a:t>
            </a:r>
          </a:p>
        </p:txBody>
      </p:sp>
      <p:sp>
        <p:nvSpPr>
          <p:cNvPr id="10" name="日付プレースホルダー 9"/>
          <p:cNvSpPr>
            <a:spLocks noGrp="1"/>
          </p:cNvSpPr>
          <p:nvPr>
            <p:ph type="dt" sz="half" idx="2"/>
          </p:nvPr>
        </p:nvSpPr>
        <p:spPr>
          <a:xfrm>
            <a:off x="457200" y="6356352"/>
            <a:ext cx="21336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196E8732-2B4B-4F0A-8362-53F7A7DF2931}" type="datetime4">
              <a:rPr lang="ja-JP" altLang="en-US" smtClean="0"/>
              <a:t>2020年3月30日</a:t>
            </a:fld>
            <a:endParaRPr lang="en-US" dirty="0"/>
          </a:p>
        </p:txBody>
      </p:sp>
      <p:sp>
        <p:nvSpPr>
          <p:cNvPr id="22" name="フッター プレースホルダー 21"/>
          <p:cNvSpPr>
            <a:spLocks noGrp="1"/>
          </p:cNvSpPr>
          <p:nvPr>
            <p:ph type="ftr" sz="quarter" idx="3"/>
          </p:nvPr>
        </p:nvSpPr>
        <p:spPr>
          <a:xfrm>
            <a:off x="2667000" y="6356352"/>
            <a:ext cx="33528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18" name="スライド番号プレースホルダー 17"/>
          <p:cNvSpPr>
            <a:spLocks noGrp="1"/>
          </p:cNvSpPr>
          <p:nvPr>
            <p:ph type="sldNum" sz="quarter" idx="4"/>
          </p:nvPr>
        </p:nvSpPr>
        <p:spPr>
          <a:xfrm>
            <a:off x="7924800" y="6356352"/>
            <a:ext cx="762000" cy="365125"/>
          </a:xfrm>
          <a:prstGeom prst="rect">
            <a:avLst/>
          </a:prstGeom>
        </p:spPr>
        <p:txBody>
          <a:bodyPr vert="horz" lIns="0" tIns="0" rIns="0" bIns="0" rtlCol="0" anchor="b"/>
          <a:lstStyle>
            <a:lvl1pPr algn="r"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microsoft.com/office/2007/relationships/hdphoto" Target="../media/hdphoto4.wdp"/><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image" Target="../media/image29.png"/><Relationship Id="rId4" Type="http://schemas.openxmlformats.org/officeDocument/2006/relationships/image" Target="../media/image49.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hyperlink" Target="about:blank"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a:xfrm>
            <a:off x="113048" y="1551907"/>
            <a:ext cx="8899301" cy="1828800"/>
          </a:xfrm>
        </p:spPr>
        <p:txBody>
          <a:bodyPr rtlCol="0">
            <a:normAutofit/>
          </a:bodyPr>
          <a:lstStyle/>
          <a:p>
            <a:pPr algn="ctr">
              <a:lnSpc>
                <a:spcPts val="3500"/>
              </a:lnSpc>
            </a:pPr>
            <a:r>
              <a:rPr lang="ja-JP" altLang="en-US" sz="2400" dirty="0">
                <a:latin typeface="UD デジタル 教科書体 NK-B" panose="02020700000000000000" pitchFamily="18" charset="-128"/>
                <a:ea typeface="UD デジタル 教科書体 NK-B" panose="02020700000000000000" pitchFamily="18" charset="-128"/>
              </a:rPr>
              <a:t>外国人材の受入れ・共生</a:t>
            </a:r>
            <a:r>
              <a:rPr lang="ja-JP" altLang="en-US" sz="2400" dirty="0" smtClean="0">
                <a:latin typeface="UD デジタル 教科書体 NK-B" panose="02020700000000000000" pitchFamily="18" charset="-128"/>
                <a:ea typeface="UD デジタル 教科書体 NK-B" panose="02020700000000000000" pitchFamily="18" charset="-128"/>
              </a:rPr>
              <a:t>社会づくりに向けた取組みの</a:t>
            </a:r>
            <a:r>
              <a:rPr lang="ja-JP" altLang="en-US" sz="2400" dirty="0" smtClean="0">
                <a:latin typeface="UD デジタル 教科書体 NK-B" panose="02020700000000000000" pitchFamily="18" charset="-128"/>
                <a:ea typeface="UD デジタル 教科書体 NK-B" panose="02020700000000000000" pitchFamily="18" charset="-128"/>
              </a:rPr>
              <a:t>方向性</a:t>
            </a:r>
            <a:r>
              <a:rPr lang="en-US" altLang="ja-JP" sz="2400" dirty="0" smtClean="0">
                <a:latin typeface="UD デジタル 教科書体 NK-B" panose="02020700000000000000" pitchFamily="18" charset="-128"/>
                <a:ea typeface="UD デジタル 教科書体 NK-B" panose="02020700000000000000" pitchFamily="18" charset="-128"/>
              </a:rPr>
              <a:t/>
            </a:r>
            <a:br>
              <a:rPr lang="en-US" altLang="ja-JP" sz="2400" dirty="0" smtClean="0">
                <a:latin typeface="UD デジタル 教科書体 NK-B" panose="02020700000000000000" pitchFamily="18" charset="-128"/>
                <a:ea typeface="UD デジタル 教科書体 NK-B" panose="02020700000000000000" pitchFamily="18" charset="-128"/>
              </a:rPr>
            </a:br>
            <a:endParaRPr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5" name="サブタイトル 4"/>
          <p:cNvSpPr>
            <a:spLocks noGrp="1"/>
          </p:cNvSpPr>
          <p:nvPr>
            <p:ph type="subTitle" idx="1"/>
          </p:nvPr>
        </p:nvSpPr>
        <p:spPr>
          <a:xfrm>
            <a:off x="-570734" y="4159877"/>
            <a:ext cx="10472928" cy="1455311"/>
          </a:xfrm>
        </p:spPr>
        <p:txBody>
          <a:bodyPr rtlCol="0">
            <a:normAutofit/>
          </a:bodyPr>
          <a:lstStyle/>
          <a:p>
            <a:pPr algn="ctr" rtl="0">
              <a:lnSpc>
                <a:spcPts val="2800"/>
              </a:lnSpc>
            </a:pPr>
            <a:r>
              <a:rPr lang="en-US" altLang="ja-JP" sz="2000" dirty="0">
                <a:latin typeface="UD デジタル 教科書体 NK-B" panose="02020700000000000000" pitchFamily="18" charset="-128"/>
                <a:ea typeface="UD デジタル 教科書体 NK-B" panose="02020700000000000000" pitchFamily="18" charset="-128"/>
              </a:rPr>
              <a:t>2020</a:t>
            </a:r>
            <a:r>
              <a:rPr lang="ja-JP" altLang="en-US" sz="2000" dirty="0" smtClean="0">
                <a:latin typeface="UD デジタル 教科書体 NK-B" panose="02020700000000000000" pitchFamily="18" charset="-128"/>
                <a:ea typeface="UD デジタル 教科書体 NK-B" panose="02020700000000000000" pitchFamily="18" charset="-128"/>
              </a:rPr>
              <a:t>年</a:t>
            </a:r>
            <a:r>
              <a:rPr lang="en-US" altLang="ja-JP" sz="2000" dirty="0">
                <a:latin typeface="UD デジタル 教科書体 NK-B" panose="02020700000000000000" pitchFamily="18" charset="-128"/>
                <a:ea typeface="UD デジタル 教科書体 NK-B" panose="02020700000000000000" pitchFamily="18" charset="-128"/>
              </a:rPr>
              <a:t>3</a:t>
            </a:r>
            <a:r>
              <a:rPr lang="ja-JP" altLang="en-US" sz="2000" dirty="0" smtClean="0">
                <a:latin typeface="UD デジタル 教科書体 NK-B" panose="02020700000000000000" pitchFamily="18" charset="-128"/>
                <a:ea typeface="UD デジタル 教科書体 NK-B" panose="02020700000000000000" pitchFamily="18" charset="-128"/>
              </a:rPr>
              <a:t>月</a:t>
            </a:r>
            <a:endParaRPr lang="en-US" altLang="ja-JP" sz="2000" dirty="0" smtClean="0">
              <a:latin typeface="UD デジタル 教科書体 NK-B" panose="02020700000000000000" pitchFamily="18" charset="-128"/>
              <a:ea typeface="UD デジタル 教科書体 NK-B" panose="02020700000000000000" pitchFamily="18" charset="-128"/>
            </a:endParaRPr>
          </a:p>
          <a:p>
            <a:pPr algn="ctr" rtl="0">
              <a:lnSpc>
                <a:spcPts val="2800"/>
              </a:lnSpc>
            </a:pPr>
            <a:r>
              <a:rPr lang="ja-JP" altLang="en-US" sz="2000" dirty="0" smtClean="0">
                <a:latin typeface="UD デジタル 教科書体 NK-B" panose="02020700000000000000" pitchFamily="18" charset="-128"/>
                <a:ea typeface="UD デジタル 教科書体 NK-B" panose="02020700000000000000" pitchFamily="18" charset="-128"/>
              </a:rPr>
              <a:t>大阪府</a:t>
            </a:r>
            <a:endParaRPr lang="en-US" altLang="ja-JP" sz="2000" dirty="0" smtClean="0">
              <a:latin typeface="UD デジタル 教科書体 NK-B" panose="02020700000000000000" pitchFamily="18" charset="-128"/>
              <a:ea typeface="UD デジタル 教科書体 NK-B" panose="02020700000000000000" pitchFamily="18" charset="-128"/>
            </a:endParaRPr>
          </a:p>
          <a:p>
            <a:pPr algn="ctr">
              <a:lnSpc>
                <a:spcPts val="2800"/>
              </a:lnSpc>
            </a:pPr>
            <a:r>
              <a:rPr lang="ja-JP" altLang="en-US" sz="2000" dirty="0" smtClean="0">
                <a:latin typeface="UD デジタル 教科書体 NK-B" panose="02020700000000000000" pitchFamily="18" charset="-128"/>
                <a:ea typeface="UD デジタル 教科書体 NK-B" panose="02020700000000000000" pitchFamily="18" charset="-128"/>
              </a:rPr>
              <a:t>（外国人材受入れ・環境整備検討プロジェクトチーム）</a:t>
            </a:r>
            <a:endParaRPr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a:xfrm>
            <a:off x="207535" y="2631579"/>
            <a:ext cx="8768364" cy="4057825"/>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88273824"/>
              </p:ext>
            </p:extLst>
          </p:nvPr>
        </p:nvGraphicFramePr>
        <p:xfrm>
          <a:off x="397005" y="2992701"/>
          <a:ext cx="8414100" cy="2212238"/>
        </p:xfrm>
        <a:graphic>
          <a:graphicData uri="http://schemas.openxmlformats.org/drawingml/2006/table">
            <a:tbl>
              <a:tblPr firstRow="1" bandRow="1">
                <a:tableStyleId>{5940675A-B579-460E-94D1-54222C63F5DA}</a:tableStyleId>
              </a:tblPr>
              <a:tblGrid>
                <a:gridCol w="312526">
                  <a:extLst>
                    <a:ext uri="{9D8B030D-6E8A-4147-A177-3AD203B41FA5}">
                      <a16:colId xmlns:a16="http://schemas.microsoft.com/office/drawing/2014/main" val="20000"/>
                    </a:ext>
                  </a:extLst>
                </a:gridCol>
                <a:gridCol w="4495489">
                  <a:extLst>
                    <a:ext uri="{9D8B030D-6E8A-4147-A177-3AD203B41FA5}">
                      <a16:colId xmlns:a16="http://schemas.microsoft.com/office/drawing/2014/main" val="20001"/>
                    </a:ext>
                  </a:extLst>
                </a:gridCol>
                <a:gridCol w="3606085">
                  <a:extLst>
                    <a:ext uri="{9D8B030D-6E8A-4147-A177-3AD203B41FA5}">
                      <a16:colId xmlns:a16="http://schemas.microsoft.com/office/drawing/2014/main" val="20002"/>
                    </a:ext>
                  </a:extLst>
                </a:gridCol>
              </a:tblGrid>
              <a:tr h="294897">
                <a:tc>
                  <a:txBody>
                    <a:bodyPr/>
                    <a:lstStyle/>
                    <a:p>
                      <a:pPr>
                        <a:lnSpc>
                          <a:spcPts val="1700"/>
                        </a:lnSpc>
                      </a:pP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marL="82935" marR="82935" marT="41468" marB="41468">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9050" cap="flat" cmpd="sng" algn="ctr">
                      <a:solidFill>
                        <a:schemeClr val="accent6">
                          <a:lumMod val="50000"/>
                        </a:schemeClr>
                      </a:solidFill>
                      <a:prstDash val="solid"/>
                      <a:round/>
                      <a:headEnd type="none" w="med" len="med"/>
                      <a:tailEnd type="none" w="med" len="med"/>
                    </a:lnTlToBr>
                    <a:blipFill>
                      <a:blip r:embed="rId2"/>
                      <a:tile tx="0" ty="0" sx="100000" sy="100000" flip="none" algn="tl"/>
                    </a:blipFill>
                  </a:tcPr>
                </a:tc>
                <a:tc>
                  <a:txBody>
                    <a:bodyPr/>
                    <a:lstStyle/>
                    <a:p>
                      <a:pPr algn="ctr">
                        <a:lnSpc>
                          <a:spcPts val="1700"/>
                        </a:lnSpc>
                      </a:pPr>
                      <a:r>
                        <a:rPr kumimoji="1" lang="ja-JP" altLang="en-US" sz="1100" dirty="0" smtClean="0">
                          <a:latin typeface="UD デジタル 教科書体 NK-B" panose="02020700000000000000" pitchFamily="18" charset="-128"/>
                          <a:ea typeface="UD デジタル 教科書体 NK-B" panose="02020700000000000000" pitchFamily="18" charset="-128"/>
                        </a:rPr>
                        <a:t>就職まで</a:t>
                      </a:r>
                      <a:r>
                        <a:rPr kumimoji="1" lang="ja-JP" altLang="en-US" sz="1100" dirty="0">
                          <a:latin typeface="UD デジタル 教科書体 NK-B" panose="02020700000000000000" pitchFamily="18" charset="-128"/>
                          <a:ea typeface="UD デジタル 教科書体 NK-B" panose="02020700000000000000" pitchFamily="18" charset="-128"/>
                        </a:rPr>
                        <a:t>（</a:t>
                      </a:r>
                      <a:r>
                        <a:rPr kumimoji="1" lang="en-US" altLang="ja-JP" sz="1100" dirty="0">
                          <a:latin typeface="UD デジタル 教科書体 NK-B" panose="02020700000000000000" pitchFamily="18" charset="-128"/>
                          <a:ea typeface="UD デジタル 教科書体 NK-B" panose="02020700000000000000" pitchFamily="18" charset="-128"/>
                        </a:rPr>
                        <a:t>0</a:t>
                      </a:r>
                      <a:r>
                        <a:rPr kumimoji="1" lang="ja-JP" altLang="en-US" sz="1100" dirty="0">
                          <a:latin typeface="UD デジタル 教科書体 NK-B" panose="02020700000000000000" pitchFamily="18" charset="-128"/>
                          <a:ea typeface="UD デジタル 教科書体 NK-B" panose="02020700000000000000" pitchFamily="18" charset="-128"/>
                        </a:rPr>
                        <a:t>年目）</a:t>
                      </a:r>
                    </a:p>
                  </a:txBody>
                  <a:tcPr marL="82935" marR="82935" marT="41468" marB="41468">
                    <a:lnL w="19050" cap="flat" cmpd="sng" algn="ctr">
                      <a:solidFill>
                        <a:schemeClr val="accent6">
                          <a:lumMod val="50000"/>
                        </a:schemeClr>
                      </a:solid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blipFill>
                      <a:blip r:embed="rId2"/>
                      <a:tile tx="0" ty="0" sx="100000" sy="100000" flip="none" algn="tl"/>
                    </a:blipFill>
                  </a:tcPr>
                </a:tc>
                <a:tc>
                  <a:txBody>
                    <a:bodyPr/>
                    <a:lstStyle/>
                    <a:p>
                      <a:pPr algn="ctr">
                        <a:lnSpc>
                          <a:spcPts val="1700"/>
                        </a:lnSpc>
                      </a:pPr>
                      <a:r>
                        <a:rPr kumimoji="1" lang="ja-JP" altLang="en-US" sz="1100" dirty="0" smtClean="0">
                          <a:latin typeface="UD デジタル 教科書体 NK-B" panose="02020700000000000000" pitchFamily="18" charset="-128"/>
                          <a:ea typeface="UD デジタル 教科書体 NK-B" panose="02020700000000000000" pitchFamily="18" charset="-128"/>
                        </a:rPr>
                        <a:t>就職後（</a:t>
                      </a:r>
                      <a:r>
                        <a:rPr kumimoji="1" lang="en-US" altLang="ja-JP" sz="1100" dirty="0" smtClean="0">
                          <a:latin typeface="UD デジタル 教科書体 NK-B" panose="02020700000000000000" pitchFamily="18" charset="-128"/>
                          <a:ea typeface="UD デジタル 教科書体 NK-B" panose="02020700000000000000" pitchFamily="18" charset="-128"/>
                        </a:rPr>
                        <a:t>1</a:t>
                      </a:r>
                      <a:r>
                        <a:rPr kumimoji="1" lang="ja-JP" altLang="en-US" sz="1100" dirty="0">
                          <a:latin typeface="UD デジタル 教科書体 NK-B" panose="02020700000000000000" pitchFamily="18" charset="-128"/>
                          <a:ea typeface="UD デジタル 教科書体 NK-B" panose="02020700000000000000" pitchFamily="18" charset="-128"/>
                        </a:rPr>
                        <a:t>年目～帰国まで）</a:t>
                      </a:r>
                    </a:p>
                  </a:txBody>
                  <a:tcPr marL="82935" marR="82935" marT="41468" marB="41468">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913402">
                <a:tc>
                  <a:txBody>
                    <a:bodyPr/>
                    <a:lstStyle/>
                    <a:p>
                      <a:pPr>
                        <a:lnSpc>
                          <a:spcPts val="1700"/>
                        </a:lnSpc>
                      </a:pP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marL="82935" marR="82935" marT="41468" marB="41468">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bg1"/>
                    </a:solidFill>
                  </a:tcPr>
                </a:tc>
                <a:tc gridSpan="2">
                  <a:txBody>
                    <a:bodyPr/>
                    <a:lstStyle/>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p>
                      <a:pPr>
                        <a:lnSpc>
                          <a:spcPts val="1700"/>
                        </a:lnSpc>
                      </a:pP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marL="82935" marR="82935" marT="41468" marB="41468">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bg1"/>
                    </a:solidFill>
                  </a:tcPr>
                </a:tc>
                <a:tc hMerge="1">
                  <a:txBody>
                    <a:bodyPr/>
                    <a:lstStyle/>
                    <a:p>
                      <a:pPr>
                        <a:lnSpc>
                          <a:spcPts val="1700"/>
                        </a:lnSpc>
                      </a:pP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lnR w="19050" cap="flat" cmpd="sng" algn="ctr">
                      <a:solidFill>
                        <a:schemeClr val="accent6">
                          <a:lumMod val="50000"/>
                        </a:schemeClr>
                      </a:solidFill>
                      <a:prstDash val="solid"/>
                      <a:round/>
                      <a:headEnd type="none" w="med" len="med"/>
                      <a:tailEnd type="none" w="med" len="med"/>
                    </a:lnR>
                    <a:lnB w="1905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353350" y="3649468"/>
            <a:ext cx="353943" cy="1436179"/>
          </a:xfrm>
          <a:prstGeom prst="rect">
            <a:avLst/>
          </a:prstGeom>
          <a:noFill/>
        </p:spPr>
        <p:txBody>
          <a:bodyPr vert="eaVert" wrap="square" rtlCol="0">
            <a:spAutoFit/>
          </a:bodyPr>
          <a:lstStyle/>
          <a:p>
            <a:r>
              <a:rPr lang="ja-JP" altLang="en-US" sz="1100" dirty="0">
                <a:latin typeface="UD デジタル 教科書体 NK-B" panose="02020700000000000000" pitchFamily="18" charset="-128"/>
                <a:ea typeface="UD デジタル 教科書体 NK-B" panose="02020700000000000000" pitchFamily="18" charset="-128"/>
              </a:rPr>
              <a:t>施策課題＝（　　　　　　）</a:t>
            </a:r>
            <a:endParaRPr lang="en-US" altLang="ja-JP" sz="1100" dirty="0">
              <a:latin typeface="UD デジタル 教科書体 NK-B" panose="02020700000000000000" pitchFamily="18" charset="-128"/>
              <a:ea typeface="UD デジタル 教科書体 NK-B" panose="02020700000000000000" pitchFamily="18" charset="-128"/>
            </a:endParaRPr>
          </a:p>
        </p:txBody>
      </p:sp>
      <p:sp>
        <p:nvSpPr>
          <p:cNvPr id="77" name="角丸四角形 76"/>
          <p:cNvSpPr/>
          <p:nvPr/>
        </p:nvSpPr>
        <p:spPr>
          <a:xfrm>
            <a:off x="437942" y="4513738"/>
            <a:ext cx="180000" cy="326368"/>
          </a:xfrm>
          <a:prstGeom prst="roundRect">
            <a:avLst/>
          </a:prstGeom>
          <a:pattFill prst="ltUpDiag">
            <a:fgClr>
              <a:schemeClr val="accent6">
                <a:lumMod val="75000"/>
              </a:schemeClr>
            </a:fgClr>
            <a:bgClr>
              <a:schemeClr val="bg1"/>
            </a:bgClr>
          </a:pattFill>
          <a:ln w="19050">
            <a:solidFill>
              <a:schemeClr val="tx1"/>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79" name="下矢印 78"/>
          <p:cNvSpPr/>
          <p:nvPr/>
        </p:nvSpPr>
        <p:spPr>
          <a:xfrm rot="10800000">
            <a:off x="1304478" y="4469781"/>
            <a:ext cx="326517" cy="228562"/>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767" tIns="43383" rIns="86767" bIns="43383"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680768" y="3371548"/>
            <a:ext cx="8082301" cy="1668270"/>
            <a:chOff x="628320" y="2567523"/>
            <a:chExt cx="8082301" cy="1668270"/>
          </a:xfrm>
        </p:grpSpPr>
        <p:sp>
          <p:nvSpPr>
            <p:cNvPr id="76" name="テキスト ボックス 75">
              <a:extLst>
                <a:ext uri="{FF2B5EF4-FFF2-40B4-BE49-F238E27FC236}">
                  <a16:creationId xmlns:a16="http://schemas.microsoft.com/office/drawing/2014/main" id="{8039FEE2-78AE-4667-B131-9499D0BAC245}"/>
                </a:ext>
              </a:extLst>
            </p:cNvPr>
            <p:cNvSpPr txBox="1"/>
            <p:nvPr/>
          </p:nvSpPr>
          <p:spPr>
            <a:xfrm>
              <a:off x="628320" y="2567523"/>
              <a:ext cx="6824203" cy="24622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179"/>
                </a:lnSpc>
              </a:pPr>
              <a:r>
                <a:rPr lang="ja-JP" altLang="en-US" sz="998" b="1" dirty="0">
                  <a:latin typeface="UD デジタル 教科書体 NK-R" panose="02020400000000000000" pitchFamily="18" charset="-128"/>
                  <a:ea typeface="UD デジタル 教科書体 NK-R" panose="02020400000000000000" pitchFamily="18" charset="-128"/>
                </a:rPr>
                <a:t>［（例） 特定</a:t>
              </a:r>
              <a:r>
                <a:rPr lang="ja-JP" altLang="en-US" sz="998" b="1" dirty="0" smtClean="0">
                  <a:latin typeface="UD デジタル 教科書体 NK-R" panose="02020400000000000000" pitchFamily="18" charset="-128"/>
                  <a:ea typeface="UD デジタル 教科書体 NK-R" panose="02020400000000000000" pitchFamily="18" charset="-128"/>
                </a:rPr>
                <a:t>技能の</a:t>
              </a:r>
              <a:r>
                <a:rPr lang="ja-JP" altLang="en-US" sz="998" b="1" dirty="0">
                  <a:latin typeface="UD デジタル 教科書体 NK-R" panose="02020400000000000000" pitchFamily="18" charset="-128"/>
                  <a:ea typeface="UD デジタル 教科書体 NK-R" panose="02020400000000000000" pitchFamily="18" charset="-128"/>
                </a:rPr>
                <a:t>場合］　</a:t>
              </a:r>
              <a:endParaRPr lang="en-US" altLang="ja-JP" sz="998" b="1" spc="-45" dirty="0">
                <a:latin typeface="UD デジタル 教科書体 NK-R" panose="02020400000000000000" pitchFamily="18" charset="-128"/>
                <a:ea typeface="UD デジタル 教科書体 NK-R" panose="02020400000000000000" pitchFamily="18" charset="-128"/>
              </a:endParaRPr>
            </a:p>
          </p:txBody>
        </p:sp>
        <p:sp>
          <p:nvSpPr>
            <p:cNvPr id="36" name="角丸四角形 11">
              <a:extLst>
                <a:ext uri="{FF2B5EF4-FFF2-40B4-BE49-F238E27FC236}">
                  <a16:creationId xmlns:a16="http://schemas.microsoft.com/office/drawing/2014/main" id="{79433A04-2005-409D-AAE1-B280B71B6B98}"/>
                </a:ext>
              </a:extLst>
            </p:cNvPr>
            <p:cNvSpPr/>
            <p:nvPr/>
          </p:nvSpPr>
          <p:spPr>
            <a:xfrm>
              <a:off x="762166" y="3936868"/>
              <a:ext cx="1437647" cy="293865"/>
            </a:xfrm>
            <a:prstGeom prst="roundRect">
              <a:avLst/>
            </a:prstGeom>
            <a:pattFill prst="ltUpDiag">
              <a:fgClr>
                <a:schemeClr val="accent6">
                  <a:lumMod val="75000"/>
                </a:schemeClr>
              </a:fgClr>
              <a:bgClr>
                <a:schemeClr val="bg1"/>
              </a:bgClr>
            </a:pattFill>
            <a:ln w="19050">
              <a:solidFill>
                <a:schemeClr val="tx1"/>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p:cNvSpPr txBox="1"/>
            <p:nvPr/>
          </p:nvSpPr>
          <p:spPr>
            <a:xfrm>
              <a:off x="796848" y="2829007"/>
              <a:ext cx="1273416" cy="400110"/>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179"/>
                </a:lnSpc>
              </a:pPr>
              <a:r>
                <a:rPr lang="ja-JP" altLang="en-US" sz="998" dirty="0">
                  <a:solidFill>
                    <a:schemeClr val="bg1"/>
                  </a:solidFill>
                  <a:latin typeface="UD デジタル 教科書体 NK-R" panose="02020400000000000000" pitchFamily="18" charset="-128"/>
                  <a:ea typeface="UD デジタル 教科書体 NK-R" panose="02020400000000000000" pitchFamily="18" charset="-128"/>
                </a:rPr>
                <a:t>特定技能</a:t>
              </a:r>
              <a:endParaRPr lang="en-US" altLang="ja-JP" sz="99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179"/>
                </a:lnSpc>
              </a:pPr>
              <a:r>
                <a:rPr lang="ja-JP" altLang="en-US" sz="998" dirty="0">
                  <a:solidFill>
                    <a:schemeClr val="bg1"/>
                  </a:solidFill>
                  <a:latin typeface="UD デジタル 教科書体 NK-R" panose="02020400000000000000" pitchFamily="18" charset="-128"/>
                  <a:ea typeface="UD デジタル 教科書体 NK-R" panose="02020400000000000000" pitchFamily="18" charset="-128"/>
                </a:rPr>
                <a:t>試験合格者</a:t>
              </a:r>
              <a:endParaRPr kumimoji="1" lang="ja-JP" altLang="en-US" sz="99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p:cNvSpPr txBox="1"/>
            <p:nvPr/>
          </p:nvSpPr>
          <p:spPr>
            <a:xfrm>
              <a:off x="797454" y="3257881"/>
              <a:ext cx="1273416" cy="400110"/>
            </a:xfrm>
            <a:prstGeom prst="rect">
              <a:avLst/>
            </a:prstGeom>
            <a:solidFill>
              <a:srgbClr val="FF3399"/>
            </a:solidFill>
            <a:ln>
              <a:noFill/>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ts val="1179"/>
                </a:lnSpc>
              </a:pPr>
              <a:r>
                <a:rPr lang="ja-JP" altLang="en-US" sz="998" dirty="0">
                  <a:solidFill>
                    <a:schemeClr val="bg1"/>
                  </a:solidFill>
                  <a:latin typeface="UD デジタル 教科書体 NK-R" panose="02020400000000000000" pitchFamily="18" charset="-128"/>
                  <a:ea typeface="UD デジタル 教科書体 NK-R" panose="02020400000000000000" pitchFamily="18" charset="-128"/>
                </a:rPr>
                <a:t>技能実習</a:t>
              </a:r>
              <a:endParaRPr lang="en-US" altLang="ja-JP" sz="998"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ts val="1179"/>
                </a:lnSpc>
              </a:pPr>
              <a:r>
                <a:rPr lang="en-US" altLang="ja-JP" sz="998" dirty="0">
                  <a:solidFill>
                    <a:schemeClr val="bg1"/>
                  </a:solidFill>
                  <a:latin typeface="UD デジタル 教科書体 NK-R" panose="02020400000000000000" pitchFamily="18" charset="-128"/>
                  <a:ea typeface="UD デジタル 教科書体 NK-R" panose="02020400000000000000" pitchFamily="18" charset="-128"/>
                </a:rPr>
                <a:t>2</a:t>
              </a:r>
              <a:r>
                <a:rPr lang="ja-JP" altLang="en-US" sz="998" dirty="0">
                  <a:solidFill>
                    <a:schemeClr val="bg1"/>
                  </a:solidFill>
                  <a:latin typeface="UD デジタル 教科書体 NK-R" panose="02020400000000000000" pitchFamily="18" charset="-128"/>
                  <a:ea typeface="UD デジタル 教科書体 NK-R" panose="02020400000000000000" pitchFamily="18" charset="-128"/>
                </a:rPr>
                <a:t>号修了者</a:t>
              </a:r>
              <a:endParaRPr kumimoji="1" lang="ja-JP" altLang="en-US" sz="998"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1" name="下矢印 40"/>
            <p:cNvSpPr/>
            <p:nvPr/>
          </p:nvSpPr>
          <p:spPr>
            <a:xfrm rot="16200000">
              <a:off x="2621611" y="2418925"/>
              <a:ext cx="324000" cy="1296000"/>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767" tIns="43383" rIns="86767" bIns="43383"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43" name="下矢印 42"/>
            <p:cNvSpPr/>
            <p:nvPr/>
          </p:nvSpPr>
          <p:spPr>
            <a:xfrm rot="16200000">
              <a:off x="2624649" y="2798210"/>
              <a:ext cx="324000" cy="1296000"/>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767" tIns="43383" rIns="86767" bIns="43383"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44" name="角丸四角形 43"/>
            <p:cNvSpPr/>
            <p:nvPr/>
          </p:nvSpPr>
          <p:spPr>
            <a:xfrm>
              <a:off x="3521452" y="2780464"/>
              <a:ext cx="326517" cy="979550"/>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3565483" y="2955766"/>
              <a:ext cx="242114" cy="6565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雇</a:t>
              </a:r>
              <a:endParaRPr lang="en-US" altLang="ja-JP" sz="998" b="1" dirty="0">
                <a:latin typeface="UD デジタル 教科書体 NK-R" panose="02020400000000000000" pitchFamily="18" charset="-128"/>
                <a:ea typeface="UD デジタル 教科書体 NK-R" panose="02020400000000000000" pitchFamily="18" charset="-128"/>
              </a:endParaRPr>
            </a:p>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用</a:t>
              </a:r>
              <a:endParaRPr lang="en-US" altLang="ja-JP" sz="998" b="1" dirty="0">
                <a:latin typeface="UD デジタル 教科書体 NK-R" panose="02020400000000000000" pitchFamily="18" charset="-128"/>
                <a:ea typeface="UD デジタル 教科書体 NK-R" panose="02020400000000000000" pitchFamily="18" charset="-128"/>
              </a:endParaRPr>
            </a:p>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契</a:t>
              </a:r>
              <a:endParaRPr lang="en-US" altLang="ja-JP" sz="998" b="1" dirty="0">
                <a:latin typeface="UD デジタル 教科書体 NK-R" panose="02020400000000000000" pitchFamily="18" charset="-128"/>
                <a:ea typeface="UD デジタル 教科書体 NK-R" panose="02020400000000000000" pitchFamily="18" charset="-128"/>
              </a:endParaRPr>
            </a:p>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約</a:t>
              </a:r>
              <a:endParaRPr lang="en-US" altLang="ja-JP" sz="998" b="1" dirty="0">
                <a:latin typeface="UD デジタル 教科書体 NK-R" panose="02020400000000000000" pitchFamily="18" charset="-128"/>
                <a:ea typeface="UD デジタル 教科書体 NK-R" panose="02020400000000000000" pitchFamily="18" charset="-128"/>
              </a:endParaRPr>
            </a:p>
          </p:txBody>
        </p:sp>
        <p:sp>
          <p:nvSpPr>
            <p:cNvPr id="46" name="二等辺三角形 45"/>
            <p:cNvSpPr>
              <a:spLocks noChangeArrowheads="1"/>
            </p:cNvSpPr>
            <p:nvPr/>
          </p:nvSpPr>
          <p:spPr bwMode="auto">
            <a:xfrm rot="5400000">
              <a:off x="3847022" y="3235654"/>
              <a:ext cx="288464" cy="6530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86767" tIns="43383" rIns="86767" bIns="43383" anchor="ctr" anchorCtr="0" upright="1">
              <a:noAutofit/>
            </a:bodyPr>
            <a:lstStyle/>
            <a:p>
              <a:endParaRPr lang="ja-JP" altLang="en-US" sz="998">
                <a:latin typeface="UD デジタル 教科書体 NK-R" panose="02020400000000000000" pitchFamily="18" charset="-128"/>
                <a:ea typeface="UD デジタル 教科書体 NK-R" panose="02020400000000000000" pitchFamily="18" charset="-128"/>
              </a:endParaRPr>
            </a:p>
          </p:txBody>
        </p:sp>
        <p:sp>
          <p:nvSpPr>
            <p:cNvPr id="47" name="二等辺三角形 46"/>
            <p:cNvSpPr>
              <a:spLocks noChangeArrowheads="1"/>
            </p:cNvSpPr>
            <p:nvPr/>
          </p:nvSpPr>
          <p:spPr bwMode="auto">
            <a:xfrm rot="5400000">
              <a:off x="4441128" y="3228494"/>
              <a:ext cx="288464" cy="6530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86767" tIns="43383" rIns="86767" bIns="43383" anchor="ctr" anchorCtr="0" upright="1">
              <a:noAutofit/>
            </a:bodyPr>
            <a:lstStyle/>
            <a:p>
              <a:endParaRPr lang="ja-JP" altLang="en-US" sz="998">
                <a:latin typeface="UD デジタル 教科書体 NK-R" panose="02020400000000000000" pitchFamily="18" charset="-128"/>
                <a:ea typeface="UD デジタル 教科書体 NK-R" panose="02020400000000000000" pitchFamily="18" charset="-128"/>
              </a:endParaRPr>
            </a:p>
          </p:txBody>
        </p:sp>
        <p:sp>
          <p:nvSpPr>
            <p:cNvPr id="48" name="角丸四角形 47"/>
            <p:cNvSpPr/>
            <p:nvPr/>
          </p:nvSpPr>
          <p:spPr>
            <a:xfrm>
              <a:off x="4748599" y="2778202"/>
              <a:ext cx="326517" cy="979550"/>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4783004" y="2960121"/>
              <a:ext cx="242114" cy="6565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在留取得</a:t>
              </a:r>
              <a:endParaRPr kumimoji="1" lang="ja-JP" altLang="en-US" sz="998" b="1" dirty="0">
                <a:latin typeface="UD デジタル 教科書体 NK-R" panose="02020400000000000000" pitchFamily="18" charset="-128"/>
                <a:ea typeface="UD デジタル 教科書体 NK-R" panose="02020400000000000000" pitchFamily="18" charset="-128"/>
              </a:endParaRPr>
            </a:p>
          </p:txBody>
        </p:sp>
        <p:sp>
          <p:nvSpPr>
            <p:cNvPr id="50" name="角丸四角形 49"/>
            <p:cNvSpPr/>
            <p:nvPr/>
          </p:nvSpPr>
          <p:spPr>
            <a:xfrm>
              <a:off x="5326407" y="2776467"/>
              <a:ext cx="326517" cy="979550"/>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51" name="テキスト ボックス 50"/>
            <p:cNvSpPr txBox="1"/>
            <p:nvPr/>
          </p:nvSpPr>
          <p:spPr>
            <a:xfrm>
              <a:off x="5365179" y="2972193"/>
              <a:ext cx="242114" cy="6565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就労開始</a:t>
              </a:r>
              <a:endParaRPr kumimoji="1" lang="ja-JP" altLang="en-US" sz="998" b="1" dirty="0">
                <a:latin typeface="UD デジタル 教科書体 NK-R" panose="02020400000000000000" pitchFamily="18" charset="-128"/>
                <a:ea typeface="UD デジタル 教科書体 NK-R" panose="02020400000000000000" pitchFamily="18" charset="-128"/>
              </a:endParaRPr>
            </a:p>
          </p:txBody>
        </p:sp>
        <p:sp>
          <p:nvSpPr>
            <p:cNvPr id="52" name="二等辺三角形 51"/>
            <p:cNvSpPr>
              <a:spLocks noChangeArrowheads="1"/>
            </p:cNvSpPr>
            <p:nvPr/>
          </p:nvSpPr>
          <p:spPr bwMode="auto">
            <a:xfrm rot="5400000">
              <a:off x="5070585" y="3228116"/>
              <a:ext cx="288464" cy="65303"/>
            </a:xfrm>
            <a:prstGeom prst="triangle">
              <a:avLst>
                <a:gd name="adj" fmla="val 50000"/>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miter lim="800000"/>
              <a:headEnd/>
              <a:tailEnd/>
            </a:ln>
            <a:effectLst>
              <a:outerShdw dist="28398" dir="3806097" algn="ctr" rotWithShape="0">
                <a:schemeClr val="accent1">
                  <a:lumMod val="50000"/>
                  <a:lumOff val="0"/>
                </a:schemeClr>
              </a:outerShdw>
            </a:effectLst>
          </p:spPr>
          <p:txBody>
            <a:bodyPr rot="0" vert="horz" wrap="square" lIns="86767" tIns="43383" rIns="86767" bIns="43383" anchor="ctr" anchorCtr="0" upright="1">
              <a:noAutofit/>
            </a:bodyPr>
            <a:lstStyle/>
            <a:p>
              <a:endParaRPr lang="ja-JP" altLang="en-US" sz="998">
                <a:latin typeface="UD デジタル 教科書体 NK-R" panose="02020400000000000000" pitchFamily="18" charset="-128"/>
                <a:ea typeface="UD デジタル 教科書体 NK-R" panose="02020400000000000000" pitchFamily="18" charset="-128"/>
              </a:endParaRPr>
            </a:p>
          </p:txBody>
        </p:sp>
        <p:sp>
          <p:nvSpPr>
            <p:cNvPr id="56" name="角丸四角形 55"/>
            <p:cNvSpPr/>
            <p:nvPr/>
          </p:nvSpPr>
          <p:spPr>
            <a:xfrm>
              <a:off x="8358483" y="2791763"/>
              <a:ext cx="326517" cy="979550"/>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p:cNvSpPr txBox="1"/>
            <p:nvPr/>
          </p:nvSpPr>
          <p:spPr>
            <a:xfrm>
              <a:off x="8402514" y="2968953"/>
              <a:ext cx="242114" cy="51552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帰</a:t>
              </a:r>
              <a:endParaRPr lang="en-US" altLang="ja-JP" sz="998" b="1" dirty="0">
                <a:latin typeface="UD デジタル 教科書体 NK-R" panose="02020400000000000000" pitchFamily="18" charset="-128"/>
                <a:ea typeface="UD デジタル 教科書体 NK-R" panose="02020400000000000000" pitchFamily="18" charset="-128"/>
              </a:endParaRPr>
            </a:p>
            <a:p>
              <a:pPr algn="ctr">
                <a:lnSpc>
                  <a:spcPts val="1088"/>
                </a:lnSpc>
              </a:pPr>
              <a:endParaRPr lang="en-US" altLang="ja-JP" sz="998" b="1" dirty="0">
                <a:latin typeface="UD デジタル 教科書体 NK-R" panose="02020400000000000000" pitchFamily="18" charset="-128"/>
                <a:ea typeface="UD デジタル 教科書体 NK-R" panose="02020400000000000000" pitchFamily="18" charset="-128"/>
              </a:endParaRPr>
            </a:p>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国</a:t>
              </a:r>
              <a:endParaRPr kumimoji="1" lang="ja-JP" altLang="en-US" sz="998" b="1" dirty="0">
                <a:latin typeface="UD デジタル 教科書体 NK-R" panose="02020400000000000000" pitchFamily="18" charset="-128"/>
                <a:ea typeface="UD デジタル 教科書体 NK-R" panose="02020400000000000000" pitchFamily="18" charset="-128"/>
              </a:endParaRPr>
            </a:p>
          </p:txBody>
        </p:sp>
        <p:sp>
          <p:nvSpPr>
            <p:cNvPr id="65" name="テキスト ボックス 64"/>
            <p:cNvSpPr txBox="1"/>
            <p:nvPr/>
          </p:nvSpPr>
          <p:spPr>
            <a:xfrm>
              <a:off x="5525444" y="2746058"/>
              <a:ext cx="2840414" cy="2333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kumimoji="1" lang="ja-JP" altLang="en-US" sz="998" b="1" dirty="0">
                  <a:latin typeface="UD デジタル 教科書体 NK-R" panose="02020400000000000000" pitchFamily="18" charset="-128"/>
                  <a:ea typeface="UD デジタル 教科書体 NK-R" panose="02020400000000000000" pitchFamily="18" charset="-128"/>
                </a:rPr>
                <a:t>技術の熟達</a:t>
              </a:r>
              <a:r>
                <a:rPr lang="en-US" altLang="ja-JP" sz="998" b="1" dirty="0">
                  <a:latin typeface="UD デジタル 教科書体 NK-R" panose="02020400000000000000" pitchFamily="18" charset="-128"/>
                  <a:ea typeface="UD デジタル 教科書体 NK-R" panose="02020400000000000000" pitchFamily="18" charset="-128"/>
                </a:rPr>
                <a:t>/</a:t>
              </a:r>
              <a:r>
                <a:rPr lang="ja-JP" altLang="en-US" sz="998" b="1" dirty="0">
                  <a:latin typeface="UD デジタル 教科書体 NK-R" panose="02020400000000000000" pitchFamily="18" charset="-128"/>
                  <a:ea typeface="UD デジタル 教科書体 NK-R" panose="02020400000000000000" pitchFamily="18" charset="-128"/>
                </a:rPr>
                <a:t>人</a:t>
              </a:r>
              <a:r>
                <a:rPr kumimoji="1" lang="ja-JP" altLang="en-US" sz="998" b="1" dirty="0">
                  <a:latin typeface="UD デジタル 教科書体 NK-R" panose="02020400000000000000" pitchFamily="18" charset="-128"/>
                  <a:ea typeface="UD デジタル 教科書体 NK-R" panose="02020400000000000000" pitchFamily="18" charset="-128"/>
                </a:rPr>
                <a:t>手不足の解消・生産性の向上</a:t>
              </a:r>
            </a:p>
          </p:txBody>
        </p:sp>
        <p:sp>
          <p:nvSpPr>
            <p:cNvPr id="67" name="角丸四角形 66"/>
            <p:cNvSpPr/>
            <p:nvPr/>
          </p:nvSpPr>
          <p:spPr>
            <a:xfrm>
              <a:off x="2319179" y="2828196"/>
              <a:ext cx="881596" cy="819109"/>
            </a:xfrm>
            <a:prstGeom prst="roundRect">
              <a:avLst/>
            </a:prstGeom>
            <a:pattFill prst="ltUpDiag">
              <a:fgClr>
                <a:schemeClr val="accent6">
                  <a:lumMod val="75000"/>
                </a:schemeClr>
              </a:fgClr>
              <a:bgClr>
                <a:schemeClr val="bg1"/>
              </a:bgClr>
            </a:pattFill>
            <a:ln w="19050">
              <a:solidFill>
                <a:schemeClr val="tx1"/>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68" name="テキスト ボックス 67"/>
            <p:cNvSpPr txBox="1"/>
            <p:nvPr/>
          </p:nvSpPr>
          <p:spPr>
            <a:xfrm>
              <a:off x="2319180" y="2939353"/>
              <a:ext cx="869516" cy="62658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361"/>
                </a:lnSpc>
              </a:pPr>
              <a:r>
                <a:rPr lang="ja-JP" altLang="en-US" sz="1100" b="1" dirty="0">
                  <a:latin typeface="UD デジタル 教科書体 NK-R" panose="02020400000000000000" pitchFamily="18" charset="-128"/>
                  <a:ea typeface="UD デジタル 教科書体 NK-R" panose="02020400000000000000" pitchFamily="18" charset="-128"/>
                </a:rPr>
                <a:t> </a:t>
              </a:r>
              <a:r>
                <a:rPr lang="ja-JP" altLang="en-US" sz="1100" b="1" spc="-20" dirty="0">
                  <a:latin typeface="UD デジタル 教科書体 NK-R" panose="02020400000000000000" pitchFamily="18" charset="-128"/>
                  <a:ea typeface="UD デジタル 教科書体 NK-R" panose="02020400000000000000" pitchFamily="18" charset="-128"/>
                </a:rPr>
                <a:t>求人・求職 </a:t>
              </a:r>
              <a:endParaRPr lang="en-US" altLang="ja-JP" sz="1100" b="1" spc="-20" dirty="0">
                <a:latin typeface="UD デジタル 教科書体 NK-R" panose="02020400000000000000" pitchFamily="18" charset="-128"/>
                <a:ea typeface="UD デジタル 教科書体 NK-R" panose="02020400000000000000" pitchFamily="18" charset="-128"/>
              </a:endParaRPr>
            </a:p>
            <a:p>
              <a:pPr>
                <a:lnSpc>
                  <a:spcPts val="1361"/>
                </a:lnSpc>
              </a:pPr>
              <a:r>
                <a:rPr lang="en-US" altLang="ja-JP" sz="1100" b="1" spc="-20" dirty="0">
                  <a:latin typeface="UD デジタル 教科書体 NK-R" panose="02020400000000000000" pitchFamily="18" charset="-128"/>
                  <a:ea typeface="UD デジタル 教科書体 NK-R" panose="02020400000000000000" pitchFamily="18" charset="-128"/>
                </a:rPr>
                <a:t> </a:t>
              </a:r>
              <a:r>
                <a:rPr lang="ja-JP" altLang="en-US" sz="1100" b="1" spc="-20" dirty="0">
                  <a:latin typeface="UD デジタル 教科書体 NK-R" panose="02020400000000000000" pitchFamily="18" charset="-128"/>
                  <a:ea typeface="UD デジタル 教科書体 NK-R" panose="02020400000000000000" pitchFamily="18" charset="-128"/>
                </a:rPr>
                <a:t>双方のマッ</a:t>
              </a:r>
              <a:endParaRPr lang="en-US" altLang="ja-JP" sz="1100" b="1" spc="-20" dirty="0">
                <a:latin typeface="UD デジタル 教科書体 NK-R" panose="02020400000000000000" pitchFamily="18" charset="-128"/>
                <a:ea typeface="UD デジタル 教科書体 NK-R" panose="02020400000000000000" pitchFamily="18" charset="-128"/>
              </a:endParaRPr>
            </a:p>
            <a:p>
              <a:pPr>
                <a:lnSpc>
                  <a:spcPts val="1361"/>
                </a:lnSpc>
              </a:pPr>
              <a:r>
                <a:rPr lang="en-US" altLang="ja-JP" sz="1100" b="1" spc="-20" dirty="0">
                  <a:latin typeface="UD デジタル 教科書体 NK-R" panose="02020400000000000000" pitchFamily="18" charset="-128"/>
                  <a:ea typeface="UD デジタル 教科書体 NK-R" panose="02020400000000000000" pitchFamily="18" charset="-128"/>
                </a:rPr>
                <a:t> </a:t>
              </a:r>
              <a:r>
                <a:rPr lang="ja-JP" altLang="en-US" sz="1100" b="1" spc="-20" dirty="0">
                  <a:latin typeface="UD デジタル 教科書体 NK-R" panose="02020400000000000000" pitchFamily="18" charset="-128"/>
                  <a:ea typeface="UD デジタル 教科書体 NK-R" panose="02020400000000000000" pitchFamily="18" charset="-128"/>
                </a:rPr>
                <a:t>チング支援</a:t>
              </a:r>
              <a:endParaRPr lang="en-US" altLang="ja-JP" sz="1100" b="1" spc="-20" dirty="0">
                <a:latin typeface="UD デジタル 教科書体 NK-R" panose="02020400000000000000" pitchFamily="18" charset="-128"/>
                <a:ea typeface="UD デジタル 教科書体 NK-R" panose="02020400000000000000" pitchFamily="18" charset="-128"/>
              </a:endParaRPr>
            </a:p>
          </p:txBody>
        </p:sp>
        <p:sp>
          <p:nvSpPr>
            <p:cNvPr id="71" name="テキスト ボックス 70">
              <a:extLst>
                <a:ext uri="{FF2B5EF4-FFF2-40B4-BE49-F238E27FC236}">
                  <a16:creationId xmlns:a16="http://schemas.microsoft.com/office/drawing/2014/main" id="{6622DCF4-1117-4FB6-99E2-2679C319D060}"/>
                </a:ext>
              </a:extLst>
            </p:cNvPr>
            <p:cNvSpPr txBox="1"/>
            <p:nvPr/>
          </p:nvSpPr>
          <p:spPr>
            <a:xfrm>
              <a:off x="778978" y="3990650"/>
              <a:ext cx="1404023" cy="2333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088"/>
                </a:lnSpc>
              </a:pPr>
              <a:r>
                <a:rPr lang="ja-JP" altLang="en-US" sz="1100" b="1" dirty="0">
                  <a:latin typeface="UD デジタル 教科書体 NK-R" panose="02020400000000000000" pitchFamily="18" charset="-128"/>
                  <a:ea typeface="UD デジタル 教科書体 NK-R" panose="02020400000000000000" pitchFamily="18" charset="-128"/>
                </a:rPr>
                <a:t>　　外国人材の発掘</a:t>
              </a:r>
              <a:endParaRPr lang="en-US" altLang="ja-JP" sz="1100" b="1" dirty="0">
                <a:latin typeface="UD デジタル 教科書体 NK-R" panose="02020400000000000000" pitchFamily="18" charset="-128"/>
                <a:ea typeface="UD デジタル 教科書体 NK-R" panose="02020400000000000000" pitchFamily="18" charset="-128"/>
              </a:endParaRPr>
            </a:p>
          </p:txBody>
        </p:sp>
        <p:sp>
          <p:nvSpPr>
            <p:cNvPr id="72" name="角丸四角形 11">
              <a:extLst>
                <a:ext uri="{FF2B5EF4-FFF2-40B4-BE49-F238E27FC236}">
                  <a16:creationId xmlns:a16="http://schemas.microsoft.com/office/drawing/2014/main" id="{4E337794-1E68-4FF0-91CA-87D894AA5DBA}"/>
                </a:ext>
              </a:extLst>
            </p:cNvPr>
            <p:cNvSpPr/>
            <p:nvPr/>
          </p:nvSpPr>
          <p:spPr>
            <a:xfrm>
              <a:off x="5775912" y="3396137"/>
              <a:ext cx="2416225" cy="359169"/>
            </a:xfrm>
            <a:prstGeom prst="roundRect">
              <a:avLst/>
            </a:prstGeom>
            <a:pattFill prst="ltUpDiag">
              <a:fgClr>
                <a:schemeClr val="accent6">
                  <a:lumMod val="75000"/>
                </a:schemeClr>
              </a:fgClr>
              <a:bgClr>
                <a:schemeClr val="bg1"/>
              </a:bgClr>
            </a:pattFill>
            <a:ln w="19050">
              <a:solidFill>
                <a:schemeClr val="tx1"/>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73" name="テキスト ボックス 72"/>
            <p:cNvSpPr txBox="1"/>
            <p:nvPr/>
          </p:nvSpPr>
          <p:spPr>
            <a:xfrm>
              <a:off x="5997790" y="3423588"/>
              <a:ext cx="2002985" cy="374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nSpc>
                  <a:spcPts val="1088"/>
                </a:lnSpc>
              </a:pPr>
              <a:r>
                <a:rPr lang="ja-JP" altLang="en-US" sz="1100" b="1" dirty="0">
                  <a:latin typeface="UD デジタル 教科書体 NK-R" panose="02020400000000000000" pitchFamily="18" charset="-128"/>
                  <a:ea typeface="UD デジタル 教科書体 NK-R" panose="02020400000000000000" pitchFamily="18" charset="-128"/>
                </a:rPr>
                <a:t>　外国人材に対する生活支援</a:t>
              </a:r>
              <a:endParaRPr lang="en-US" altLang="ja-JP" sz="1100" b="1" dirty="0">
                <a:latin typeface="UD デジタル 教科書体 NK-R" panose="02020400000000000000" pitchFamily="18" charset="-128"/>
                <a:ea typeface="UD デジタル 教科書体 NK-R" panose="02020400000000000000" pitchFamily="18" charset="-128"/>
              </a:endParaRPr>
            </a:p>
            <a:p>
              <a:pPr>
                <a:lnSpc>
                  <a:spcPts val="1088"/>
                </a:lnSpc>
              </a:pPr>
              <a:r>
                <a:rPr lang="ja-JP" altLang="en-US" sz="1100" b="1" dirty="0">
                  <a:latin typeface="UD デジタル 教科書体 NK-R" panose="02020400000000000000" pitchFamily="18" charset="-128"/>
                  <a:ea typeface="UD デジタル 教科書体 NK-R" panose="02020400000000000000" pitchFamily="18" charset="-128"/>
                </a:rPr>
                <a:t>　　　　　</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en-US" sz="1100" b="1" dirty="0">
                  <a:latin typeface="UD デジタル 教科書体 NK-R" panose="02020400000000000000" pitchFamily="18" charset="-128"/>
                  <a:ea typeface="UD デジタル 教科書体 NK-R" panose="02020400000000000000" pitchFamily="18" charset="-128"/>
                </a:rPr>
                <a:t>日本語支援、相談等）</a:t>
              </a:r>
              <a:endParaRPr lang="en-US" altLang="ja-JP" sz="1100" b="1" dirty="0">
                <a:latin typeface="UD デジタル 教科書体 NK-R" panose="02020400000000000000" pitchFamily="18" charset="-128"/>
                <a:ea typeface="UD デジタル 教科書体 NK-R" panose="02020400000000000000" pitchFamily="18" charset="-128"/>
              </a:endParaRPr>
            </a:p>
          </p:txBody>
        </p:sp>
        <p:sp>
          <p:nvSpPr>
            <p:cNvPr id="34" name="角丸四角形 44">
              <a:extLst>
                <a:ext uri="{FF2B5EF4-FFF2-40B4-BE49-F238E27FC236}">
                  <a16:creationId xmlns:a16="http://schemas.microsoft.com/office/drawing/2014/main" id="{067648E8-3179-49B7-95DC-48B9430E4EEE}"/>
                </a:ext>
              </a:extLst>
            </p:cNvPr>
            <p:cNvSpPr/>
            <p:nvPr/>
          </p:nvSpPr>
          <p:spPr>
            <a:xfrm>
              <a:off x="4135344" y="2783122"/>
              <a:ext cx="326517" cy="979551"/>
            </a:xfrm>
            <a:prstGeom prst="roundRect">
              <a:avLst>
                <a:gd name="adj" fmla="val 3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a:extLst>
                <a:ext uri="{FF2B5EF4-FFF2-40B4-BE49-F238E27FC236}">
                  <a16:creationId xmlns:a16="http://schemas.microsoft.com/office/drawing/2014/main" id="{07CD7169-C8C0-4C3E-B4FD-E9B7E61AD612}"/>
                </a:ext>
              </a:extLst>
            </p:cNvPr>
            <p:cNvSpPr txBox="1"/>
            <p:nvPr/>
          </p:nvSpPr>
          <p:spPr>
            <a:xfrm>
              <a:off x="4162731" y="2962374"/>
              <a:ext cx="242114" cy="6565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lang="ja-JP" altLang="en-US" sz="998" b="1" dirty="0">
                  <a:latin typeface="UD デジタル 教科書体 NK-R" panose="02020400000000000000" pitchFamily="18" charset="-128"/>
                  <a:ea typeface="UD デジタル 教科書体 NK-R" panose="02020400000000000000" pitchFamily="18" charset="-128"/>
                </a:rPr>
                <a:t>在留手続</a:t>
              </a:r>
              <a:endParaRPr kumimoji="1" lang="ja-JP" altLang="en-US" sz="998" b="1" dirty="0">
                <a:latin typeface="UD デジタル 教科書体 NK-R" panose="02020400000000000000" pitchFamily="18" charset="-128"/>
                <a:ea typeface="UD デジタル 教科書体 NK-R" panose="02020400000000000000" pitchFamily="18" charset="-128"/>
              </a:endParaRPr>
            </a:p>
          </p:txBody>
        </p:sp>
        <p:sp>
          <p:nvSpPr>
            <p:cNvPr id="78" name="下矢印 77"/>
            <p:cNvSpPr/>
            <p:nvPr/>
          </p:nvSpPr>
          <p:spPr>
            <a:xfrm rot="16200000">
              <a:off x="6814678" y="1811100"/>
              <a:ext cx="326517" cy="2448877"/>
            </a:xfrm>
            <a:prstGeom prst="downArrow">
              <a:avLst>
                <a:gd name="adj1" fmla="val 50000"/>
                <a:gd name="adj2" fmla="val 2951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767" tIns="43383" rIns="86767" bIns="43383"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66" name="角丸四角形 65"/>
            <p:cNvSpPr/>
            <p:nvPr/>
          </p:nvSpPr>
          <p:spPr>
            <a:xfrm>
              <a:off x="2325422" y="3935379"/>
              <a:ext cx="6372000" cy="293865"/>
            </a:xfrm>
            <a:prstGeom prst="roundRect">
              <a:avLst>
                <a:gd name="adj" fmla="val 12066"/>
              </a:avLst>
            </a:prstGeom>
            <a:pattFill prst="ltUpDiag">
              <a:fgClr>
                <a:schemeClr val="accent6">
                  <a:lumMod val="75000"/>
                </a:schemeClr>
              </a:fgClr>
              <a:bgClr>
                <a:schemeClr val="bg1"/>
              </a:bgClr>
            </a:pattFill>
            <a:ln w="19050">
              <a:solidFill>
                <a:schemeClr val="tx1"/>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998">
                <a:latin typeface="UD デジタル 教科書体 NK-R" panose="02020400000000000000" pitchFamily="18" charset="-128"/>
                <a:ea typeface="UD デジタル 教科書体 NK-R" panose="02020400000000000000" pitchFamily="18" charset="-128"/>
              </a:endParaRPr>
            </a:p>
          </p:txBody>
        </p:sp>
        <p:sp>
          <p:nvSpPr>
            <p:cNvPr id="69" name="テキスト ボックス 68"/>
            <p:cNvSpPr txBox="1"/>
            <p:nvPr/>
          </p:nvSpPr>
          <p:spPr>
            <a:xfrm>
              <a:off x="2567197" y="4002396"/>
              <a:ext cx="6143424" cy="2333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ts val="1088"/>
                </a:lnSpc>
              </a:pPr>
              <a:r>
                <a:rPr lang="ja-JP" altLang="en-US" sz="1100" b="1" dirty="0">
                  <a:latin typeface="UD デジタル 教科書体 NK-R" panose="02020400000000000000" pitchFamily="18" charset="-128"/>
                  <a:ea typeface="UD デジタル 教科書体 NK-R" panose="02020400000000000000" pitchFamily="18" charset="-128"/>
                </a:rPr>
                <a:t>中小企業等での受入れ、雇用・定着に向けた支援（制度理解・採用、雇用管理、職場環境の改善等）</a:t>
              </a:r>
              <a:endParaRPr lang="en-US" altLang="ja-JP" sz="1100" b="1" dirty="0">
                <a:latin typeface="UD デジタル 教科書体 NK-R" panose="02020400000000000000" pitchFamily="18" charset="-128"/>
                <a:ea typeface="UD デジタル 教科書体 NK-R" panose="02020400000000000000" pitchFamily="18" charset="-128"/>
              </a:endParaRPr>
            </a:p>
          </p:txBody>
        </p:sp>
      </p:grpSp>
      <p:sp>
        <p:nvSpPr>
          <p:cNvPr id="63" name="テキスト ボックス 62"/>
          <p:cNvSpPr txBox="1"/>
          <p:nvPr/>
        </p:nvSpPr>
        <p:spPr>
          <a:xfrm>
            <a:off x="296503" y="2613411"/>
            <a:ext cx="6554793" cy="365100"/>
          </a:xfrm>
          <a:prstGeom prst="rect">
            <a:avLst/>
          </a:prstGeom>
          <a:noFill/>
        </p:spPr>
        <p:txBody>
          <a:bodyPr wrap="square" rtlCol="0">
            <a:spAutoFit/>
          </a:bodyPr>
          <a:lstStyle/>
          <a:p>
            <a:pPr>
              <a:lnSpc>
                <a:spcPts val="2300"/>
              </a:lnSpc>
            </a:pPr>
            <a:r>
              <a:rPr lang="en-US" altLang="ja-JP" sz="1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就労ステージに沿った施策課題</a:t>
            </a:r>
            <a:r>
              <a:rPr lang="en-US" altLang="ja-JP" sz="14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58" name="ホームベース 57"/>
          <p:cNvSpPr/>
          <p:nvPr/>
        </p:nvSpPr>
        <p:spPr>
          <a:xfrm>
            <a:off x="128786" y="1068946"/>
            <a:ext cx="5288841" cy="412124"/>
          </a:xfrm>
          <a:prstGeom prst="homePlate">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nSpc>
                <a:spcPts val="3300"/>
              </a:lnSpc>
            </a:pPr>
            <a:r>
              <a:rPr kumimoji="1" lang="en-US" altLang="ja-JP" sz="2000" dirty="0">
                <a:solidFill>
                  <a:schemeClr val="bg1"/>
                </a:solidFill>
                <a:latin typeface="UD デジタル 教科書体 NK-B" panose="02020700000000000000" pitchFamily="18" charset="-128"/>
                <a:ea typeface="UD デジタル 教科書体 NK-B" panose="02020700000000000000" pitchFamily="18" charset="-128"/>
              </a:rPr>
              <a:t> Ⅱ</a:t>
            </a: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　就労ステージに沿った施策課題の整理</a:t>
            </a:r>
          </a:p>
        </p:txBody>
      </p:sp>
      <p:sp>
        <p:nvSpPr>
          <p:cNvPr id="75" name="テキスト ボックス 74"/>
          <p:cNvSpPr txBox="1"/>
          <p:nvPr/>
        </p:nvSpPr>
        <p:spPr>
          <a:xfrm>
            <a:off x="158734" y="1555608"/>
            <a:ext cx="8865965" cy="977191"/>
          </a:xfrm>
          <a:prstGeom prst="rect">
            <a:avLst/>
          </a:prstGeom>
          <a:noFill/>
        </p:spPr>
        <p:txBody>
          <a:bodyPr wrap="square" rtlCol="0">
            <a:spAutoFit/>
          </a:bodyPr>
          <a:lstStyle/>
          <a:p>
            <a:pPr>
              <a:lnSpc>
                <a:spcPts val="2300"/>
              </a:lnSpc>
            </a:pPr>
            <a:r>
              <a:rPr lang="ja-JP" altLang="en-US"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以上の</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ヒアリングやアンケート調査から明らかとなった課題への対応を進め、「外国人材の受入れ・共生社会づく</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り」を効果的に推進するためには、外国人材の「就労ステージ</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就職</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まで・</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就職</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後・帰国）</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」に沿ったシームレスな対</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応が不可欠であり、以下の「施策課題」への重点的な取組みが求められる。</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AF1956AC-CFA8-43A7-9249-0953F07D89CC}"/>
              </a:ext>
            </a:extLst>
          </p:cNvPr>
          <p:cNvSpPr txBox="1"/>
          <p:nvPr/>
        </p:nvSpPr>
        <p:spPr>
          <a:xfrm>
            <a:off x="437942" y="5308454"/>
            <a:ext cx="8865965" cy="1249958"/>
          </a:xfrm>
          <a:prstGeom prst="rect">
            <a:avLst/>
          </a:prstGeom>
          <a:noFill/>
        </p:spPr>
        <p:txBody>
          <a:bodyPr wrap="square" rtlCol="0">
            <a:spAutoFit/>
          </a:bodyPr>
          <a:lstStyle/>
          <a:p>
            <a:pPr>
              <a:lnSpc>
                <a:spcPts val="2300"/>
              </a:lnSpc>
            </a:pPr>
            <a:r>
              <a:rPr lang="ja-JP" altLang="en-US"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大阪で働き、暮らしたいと思う「</a:t>
            </a:r>
            <a:r>
              <a:rPr lang="ja-JP" altLang="en-US" sz="14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外国人材を発掘</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◎特定技能の活用等、「</a:t>
            </a:r>
            <a:r>
              <a:rPr lang="ja-JP" altLang="en-US" sz="14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中小企業等での外国人材の受入れ、適正な雇用管理と職場定着に係る支援</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◎外国人材と中小企業等を円滑に橋渡しする「</a:t>
            </a:r>
            <a:r>
              <a:rPr lang="ja-JP" altLang="en-US" sz="14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求人・求職双方のマッチング支援</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◎仕事に就いた外国人労働者が、地域で安心して暮らすことができるよう、「</a:t>
            </a:r>
            <a:r>
              <a:rPr lang="ja-JP" altLang="en-US" sz="14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外国人材に対する生活支援</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53" name="正方形/長方形 52"/>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８</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85369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238258" y="4788163"/>
            <a:ext cx="8649752" cy="365100"/>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ホームベース 57"/>
          <p:cNvSpPr/>
          <p:nvPr/>
        </p:nvSpPr>
        <p:spPr>
          <a:xfrm>
            <a:off x="128786" y="1068946"/>
            <a:ext cx="4716000" cy="412124"/>
          </a:xfrm>
          <a:prstGeom prst="homePlate">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ts val="33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 Ⅲ</a:t>
            </a: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　取組みの方向性と具体的</a:t>
            </a:r>
            <a:r>
              <a:rPr kumimoji="1" lang="ja-JP" altLang="en-US" sz="2000" b="0"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取組み等</a:t>
            </a: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1" name="テキスト ボックス 60"/>
          <p:cNvSpPr txBox="1"/>
          <p:nvPr/>
        </p:nvSpPr>
        <p:spPr>
          <a:xfrm>
            <a:off x="238258" y="2698094"/>
            <a:ext cx="5595870" cy="369322"/>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１．取組みの方向性 </a:t>
            </a:r>
            <a:r>
              <a:rPr kumimoji="0" lang="en-US" altLang="ja-JP"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0" name="テキスト ボックス 79"/>
          <p:cNvSpPr txBox="1"/>
          <p:nvPr/>
        </p:nvSpPr>
        <p:spPr>
          <a:xfrm>
            <a:off x="238258" y="1641829"/>
            <a:ext cx="8770137" cy="977191"/>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外国人材の受入れと共生社会づくり」に向けて、</a:t>
            </a:r>
            <a:r>
              <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Ⅱ</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の「施策課題」</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に的確</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に対応するため、「取組みの</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方向性」</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「具体的取組み」を</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とりまとめた。今後</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、国・市町村・経済団体、民間団体等、官民連携による効果的な</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施策推進</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を図る</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ものとする。　</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1769FB80-EA2B-45C6-810D-63555B86AA36}"/>
              </a:ext>
            </a:extLst>
          </p:cNvPr>
          <p:cNvGrpSpPr/>
          <p:nvPr/>
        </p:nvGrpSpPr>
        <p:grpSpPr>
          <a:xfrm>
            <a:off x="184613" y="3214432"/>
            <a:ext cx="4176000" cy="2038627"/>
            <a:chOff x="208762" y="3641899"/>
            <a:chExt cx="4176000" cy="1803325"/>
          </a:xfrm>
        </p:grpSpPr>
        <p:pic>
          <p:nvPicPr>
            <p:cNvPr id="1026" name="Picture 2" descr="https://2.bp.blogspot.com/-W53gMmRI2ME/UZ2VPOmKjyI/AAAAAAAATxk/Dqw4WQAO60A/s800/wood_kanba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8902" b="48996"/>
            <a:stretch/>
          </p:blipFill>
          <p:spPr bwMode="auto">
            <a:xfrm>
              <a:off x="208762" y="3645024"/>
              <a:ext cx="4176000" cy="362098"/>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355048" y="3641899"/>
              <a:ext cx="3809999" cy="412875"/>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lIns="86767" tIns="43383" rIns="86767" bIns="43383" rtlCol="0" anchor="ctr"/>
            <a:lstStyle/>
            <a:p>
              <a:pPr marL="0" marR="0" lvl="0" indent="0" algn="ctr" defTabSz="828785" rtl="0" eaLnBrk="1" fontAlgn="auto" latinLnBrk="0" hangingPunct="1">
                <a:lnSpc>
                  <a:spcPts val="1361"/>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①特定</a:t>
              </a:r>
              <a:r>
                <a:rPr kumimoji="1" lang="ja-JP" altLang="en-US" sz="1400" b="1" i="0" u="none" strike="noStrike" kern="1200" cap="none" spc="0" normalizeH="0" baseline="0" noProof="0" dirty="0" smtClean="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技能等</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、外国人材の受入れ促進</a:t>
              </a:r>
            </a:p>
          </p:txBody>
        </p:sp>
        <p:pic>
          <p:nvPicPr>
            <p:cNvPr id="18" name="Picture 4" descr="色紙のイラスト">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7042" y="4048283"/>
              <a:ext cx="4068000" cy="139694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テキスト ボックス 10">
            <a:extLst>
              <a:ext uri="{FF2B5EF4-FFF2-40B4-BE49-F238E27FC236}">
                <a16:creationId xmlns:a16="http://schemas.microsoft.com/office/drawing/2014/main" id="{761E8BDC-7059-4E4B-9C64-24A1C143F02C}"/>
              </a:ext>
            </a:extLst>
          </p:cNvPr>
          <p:cNvSpPr txBox="1"/>
          <p:nvPr/>
        </p:nvSpPr>
        <p:spPr>
          <a:xfrm>
            <a:off x="383076" y="3798749"/>
            <a:ext cx="3881082" cy="1357448"/>
          </a:xfrm>
          <a:prstGeom prst="rect">
            <a:avLst/>
          </a:prstGeom>
          <a:noFill/>
        </p:spPr>
        <p:txBody>
          <a:bodyPr wrap="square" lIns="86767" tIns="43383" rIns="86767" bIns="43383" rtlCol="0">
            <a:spAutoFit/>
          </a:bodyPr>
          <a:lstStyle/>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特定</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技能等</a:t>
            </a:r>
            <a:r>
              <a:rPr kumimoji="1" lang="ja-JP" altLang="en-US"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、外国人材の受入れ促進</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を図る</a:t>
            </a:r>
            <a:endParaRPr kumimoji="1" lang="en-US" altLang="ja-JP"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spc="-2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ため</a:t>
            </a:r>
            <a:r>
              <a:rPr kumimoji="1" lang="ja-JP" altLang="en-US"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、採用方法</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や</a:t>
            </a:r>
            <a:r>
              <a:rPr kumimoji="1" lang="ja-JP" altLang="en-US" sz="1400" b="1" spc="-20" dirty="0" smtClean="0">
                <a:solidFill>
                  <a:prstClr val="black"/>
                </a:solidFill>
                <a:latin typeface="UD デジタル 教科書体 NK-R" panose="02020400000000000000" pitchFamily="18" charset="-128"/>
                <a:ea typeface="UD デジタル 教科書体 NK-R" panose="02020400000000000000" pitchFamily="18" charset="-128"/>
              </a:rPr>
              <a:t>職場</a:t>
            </a:r>
            <a:r>
              <a:rPr kumimoji="1" lang="ja-JP" altLang="en-US" sz="1400" b="1" spc="-20" dirty="0">
                <a:solidFill>
                  <a:prstClr val="black"/>
                </a:solidFill>
                <a:latin typeface="UD デジタル 教科書体 NK-R" panose="02020400000000000000" pitchFamily="18" charset="-128"/>
                <a:ea typeface="UD デジタル 教科書体 NK-R" panose="02020400000000000000" pitchFamily="18" charset="-128"/>
              </a:rPr>
              <a:t>適正</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a:t>
            </a:r>
            <a:r>
              <a:rPr kumimoji="1" lang="ja-JP" altLang="en-US"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わからない「中</a:t>
            </a:r>
            <a:endParaRPr kumimoji="1" lang="en-US" altLang="ja-JP"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spc="-2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小企業</a:t>
            </a:r>
            <a:r>
              <a:rPr kumimoji="1" lang="ja-JP" altLang="en-US"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への経営相談」、中小企業が</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求める外国</a:t>
            </a:r>
            <a:endParaRPr kumimoji="1" lang="en-US" altLang="ja-JP"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spc="-2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人材</a:t>
            </a:r>
            <a:r>
              <a:rPr kumimoji="1" lang="ja-JP" altLang="en-US"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を適切につなぐ「中小企業等との</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マッチン</a:t>
            </a:r>
            <a:endParaRPr kumimoji="1" lang="en-US" altLang="ja-JP"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spc="-2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グ」の仕組みづくりに向けた取組み等を進める。</a:t>
            </a:r>
            <a:endParaRPr kumimoji="1" lang="en-US" altLang="ja-JP" sz="14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0" name="角丸四角形 19"/>
          <p:cNvSpPr/>
          <p:nvPr/>
        </p:nvSpPr>
        <p:spPr>
          <a:xfrm>
            <a:off x="4634225" y="3733899"/>
            <a:ext cx="3809999" cy="32400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lIns="86767" tIns="43383" rIns="86767" bIns="43383" rtlCol="0" anchor="ctr"/>
          <a:lstStyle/>
          <a:p>
            <a:pPr marL="0" marR="0" lvl="0" indent="0" algn="ctr" defTabSz="828785" rtl="0" eaLnBrk="1" fontAlgn="auto" latinLnBrk="0" hangingPunct="1">
              <a:lnSpc>
                <a:spcPts val="1361"/>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4" name="Picture 4" descr="色紙のイラスト">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3123" r="2754"/>
          <a:stretch/>
        </p:blipFill>
        <p:spPr bwMode="auto">
          <a:xfrm>
            <a:off x="272932" y="5872438"/>
            <a:ext cx="8679060" cy="65200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D5D24D1-16DB-45B7-AB7E-7C973F69DB15}"/>
              </a:ext>
            </a:extLst>
          </p:cNvPr>
          <p:cNvSpPr txBox="1"/>
          <p:nvPr/>
        </p:nvSpPr>
        <p:spPr>
          <a:xfrm>
            <a:off x="353350" y="5886645"/>
            <a:ext cx="8478871" cy="549278"/>
          </a:xfrm>
          <a:prstGeom prst="rect">
            <a:avLst/>
          </a:prstGeom>
          <a:noFill/>
        </p:spPr>
        <p:txBody>
          <a:bodyPr wrap="square" lIns="86767" tIns="43383" rIns="86767" bIns="43383" rtlCol="0">
            <a:spAutoFit/>
          </a:bodyPr>
          <a:lstStyle/>
          <a:p>
            <a:pPr marL="0" marR="0" lvl="0" indent="0" algn="l" defTabSz="828785"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国や市町村、経済団体、民間団体と連携し、外国人材支援や共生社会づくりに向けた協議・取組みの推進を</a:t>
            </a:r>
            <a:endParaRPr kumimoji="1" lang="en-US" altLang="ja-JP"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828785"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行う、官民連携の「</a:t>
            </a:r>
            <a:r>
              <a:rPr kumimoji="1" lang="ja-JP" altLang="en-US" sz="1400" b="1" i="0" u="none" strike="noStrike" kern="1200" cap="none" spc="-9"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地域協</a:t>
            </a:r>
            <a:r>
              <a:rPr kumimoji="1" lang="ja-JP" altLang="en-US"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議会」を設置・運営する。</a:t>
            </a:r>
            <a:endParaRPr kumimoji="1" lang="en-US" altLang="ja-JP"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3" name="グループ化 2">
            <a:extLst>
              <a:ext uri="{FF2B5EF4-FFF2-40B4-BE49-F238E27FC236}">
                <a16:creationId xmlns:a16="http://schemas.microsoft.com/office/drawing/2014/main" id="{E3C25D4D-CAE3-44A3-9361-BF5E6BBD61EA}"/>
              </a:ext>
            </a:extLst>
          </p:cNvPr>
          <p:cNvGrpSpPr/>
          <p:nvPr/>
        </p:nvGrpSpPr>
        <p:grpSpPr>
          <a:xfrm>
            <a:off x="4235227" y="3214432"/>
            <a:ext cx="5020539" cy="2044437"/>
            <a:chOff x="4247295" y="3645024"/>
            <a:chExt cx="5020539" cy="1800200"/>
          </a:xfrm>
        </p:grpSpPr>
        <p:pic>
          <p:nvPicPr>
            <p:cNvPr id="21" name="Picture 4" descr="色紙のイラスト">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27742" y="4048283"/>
              <a:ext cx="4721454" cy="13969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2.bp.blogspot.com/-W53gMmRI2ME/UZ2VPOmKjyI/AAAAAAAATxk/Dqw4WQAO60A/s800/wood_kanba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8902" b="48996"/>
            <a:stretch/>
          </p:blipFill>
          <p:spPr bwMode="auto">
            <a:xfrm>
              <a:off x="4298162" y="3645024"/>
              <a:ext cx="4810342" cy="362098"/>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36">
              <a:extLst>
                <a:ext uri="{FF2B5EF4-FFF2-40B4-BE49-F238E27FC236}">
                  <a16:creationId xmlns:a16="http://schemas.microsoft.com/office/drawing/2014/main" id="{674EA28E-95A9-4D03-A712-0C5C64D44649}"/>
                </a:ext>
              </a:extLst>
            </p:cNvPr>
            <p:cNvSpPr/>
            <p:nvPr/>
          </p:nvSpPr>
          <p:spPr>
            <a:xfrm>
              <a:off x="4247295" y="3687825"/>
              <a:ext cx="5020539" cy="324000"/>
            </a:xfrm>
            <a:prstGeom prst="roundRect">
              <a:avLst>
                <a:gd name="adj" fmla="val 1330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767" tIns="43383" rIns="86767" bIns="43383" rtlCol="0" anchor="ctr"/>
            <a:lstStyle/>
            <a:p>
              <a:pPr marL="0" marR="0" lvl="0" indent="0" algn="ctr" defTabSz="828785" rtl="0" eaLnBrk="1" fontAlgn="auto" latinLnBrk="0" hangingPunct="1">
                <a:lnSpc>
                  <a:spcPts val="1361"/>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②外国人と地域住民がともに暮らし、支え合う共生社会づくり</a:t>
              </a:r>
              <a:r>
                <a:rPr kumimoji="1" lang="ja-JP" altLang="en-US" sz="1400" b="1" i="0" u="none" strike="noStrike" kern="1200" cap="none" spc="-4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　　　　　　　　　　　　　</a:t>
              </a:r>
            </a:p>
          </p:txBody>
        </p:sp>
      </p:grpSp>
      <p:grpSp>
        <p:nvGrpSpPr>
          <p:cNvPr id="4" name="グループ化 3">
            <a:extLst>
              <a:ext uri="{FF2B5EF4-FFF2-40B4-BE49-F238E27FC236}">
                <a16:creationId xmlns:a16="http://schemas.microsoft.com/office/drawing/2014/main" id="{CFE4D08A-6394-47AE-B19D-D5B71EFF2094}"/>
              </a:ext>
            </a:extLst>
          </p:cNvPr>
          <p:cNvGrpSpPr/>
          <p:nvPr/>
        </p:nvGrpSpPr>
        <p:grpSpPr>
          <a:xfrm>
            <a:off x="-34837" y="5411536"/>
            <a:ext cx="9294599" cy="413310"/>
            <a:chOff x="-54779" y="5572859"/>
            <a:chExt cx="9294599" cy="362098"/>
          </a:xfrm>
        </p:grpSpPr>
        <p:pic>
          <p:nvPicPr>
            <p:cNvPr id="26" name="Picture 2" descr="https://2.bp.blogspot.com/-W53gMmRI2ME/UZ2VPOmKjyI/AAAAAAAATxk/Dqw4WQAO60A/s800/wood_kanban.png"/>
            <p:cNvPicPr>
              <a:picLocks noChangeAspect="1" noChangeArrowheads="1"/>
            </p:cNvPicPr>
            <p:nvPr/>
          </p:nvPicPr>
          <p:blipFill rotWithShape="1">
            <a:blip r:embed="rId7">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t="18902" b="48996"/>
            <a:stretch/>
          </p:blipFill>
          <p:spPr bwMode="auto">
            <a:xfrm>
              <a:off x="-54779" y="5572859"/>
              <a:ext cx="9294599" cy="362098"/>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36">
              <a:extLst>
                <a:ext uri="{FF2B5EF4-FFF2-40B4-BE49-F238E27FC236}">
                  <a16:creationId xmlns:a16="http://schemas.microsoft.com/office/drawing/2014/main" id="{674EA28E-95A9-4D03-A712-0C5C64D44649}"/>
                </a:ext>
              </a:extLst>
            </p:cNvPr>
            <p:cNvSpPr/>
            <p:nvPr/>
          </p:nvSpPr>
          <p:spPr>
            <a:xfrm>
              <a:off x="2165422" y="5604608"/>
              <a:ext cx="5020539" cy="324000"/>
            </a:xfrm>
            <a:prstGeom prst="roundRect">
              <a:avLst>
                <a:gd name="adj" fmla="val 1330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767" tIns="43383" rIns="86767" bIns="43383" rtlCol="0" anchor="ctr"/>
            <a:lstStyle/>
            <a:p>
              <a:pPr marL="0" marR="0" lvl="0" indent="0" algn="ctr" defTabSz="828785" rtl="0" eaLnBrk="1" fontAlgn="auto" latinLnBrk="0" hangingPunct="1">
                <a:lnSpc>
                  <a:spcPts val="1361"/>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➂外国人材の受入れ・共生社会づくりに向けた推進体制の整備</a:t>
              </a:r>
              <a:endParaRPr kumimoji="1" lang="ja-JP" altLang="en-US" sz="1400" b="1" i="0" u="none" strike="noStrike" kern="1200" cap="none" spc="-4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10" name="テキスト ボックス 9"/>
          <p:cNvSpPr txBox="1"/>
          <p:nvPr/>
        </p:nvSpPr>
        <p:spPr>
          <a:xfrm>
            <a:off x="4513854" y="3784726"/>
            <a:ext cx="4338045" cy="1357448"/>
          </a:xfrm>
          <a:prstGeom prst="rect">
            <a:avLst/>
          </a:prstGeom>
          <a:noFill/>
        </p:spPr>
        <p:txBody>
          <a:bodyPr wrap="square" lIns="86767" tIns="43383" rIns="86767" bIns="43383" rtlCol="0">
            <a:spAutoFit/>
          </a:bodyPr>
          <a:lstStyle/>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外国人が安心して暮らせる共生社会づくりに向けて、多言語による「相談体制」や「医療」「日本語教育」等、外国人への生活支援の取組みを充実・強化する。</a:t>
            </a:r>
            <a:endParaRPr kumimoji="1" lang="en-US" altLang="ja-JP"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828785"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外国人と地域住民がともに支え合い、互いに円滑に暮らしていけるよう、「コミュニケーション支援」を進める。</a:t>
            </a:r>
            <a:endParaRPr kumimoji="1" lang="en-US" altLang="ja-JP" sz="1400" b="1" i="0" u="none" strike="noStrike" kern="1200" cap="none" spc="-9"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 name="正方形/長方形 21"/>
          <p:cNvSpPr/>
          <p:nvPr/>
        </p:nvSpPr>
        <p:spPr>
          <a:xfrm>
            <a:off x="8517661" y="6393803"/>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９</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867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0934" y="1009564"/>
            <a:ext cx="7898459" cy="369322"/>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２．具体的取組み</a:t>
            </a:r>
            <a:r>
              <a:rPr kumimoji="0" lang="en-US" altLang="ja-JP"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5" name="テキスト ボックス 24"/>
          <p:cNvSpPr txBox="1"/>
          <p:nvPr/>
        </p:nvSpPr>
        <p:spPr>
          <a:xfrm>
            <a:off x="346010" y="1516084"/>
            <a:ext cx="8883169" cy="1951816"/>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500" b="1"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取組み</a:t>
            </a:r>
            <a:r>
              <a:rPr kumimoji="0" lang="ja-JP" altLang="en-US" sz="1500" b="1"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方向性「➀</a:t>
            </a:r>
            <a:r>
              <a:rPr kumimoji="0" lang="ja-JP" altLang="en-US" sz="15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特定技能等</a:t>
            </a:r>
            <a:r>
              <a:rPr kumimoji="0" lang="ja-JP" altLang="en-US" sz="15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、外国人材の受入れ促進</a:t>
            </a:r>
            <a:r>
              <a:rPr kumimoji="0" lang="ja-JP" altLang="en-US" sz="15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en-US" altLang="ja-JP" sz="1500" b="1"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ja-JP" altLang="en-US"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kumimoji="0" lang="ja-JP" altLang="en-US" sz="1400" b="0" i="0" u="sng"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中</a:t>
            </a:r>
            <a:r>
              <a:rPr kumimoji="0" lang="ja-JP" altLang="en-US" sz="1400" b="0" i="0" u="sng"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小企業への経営</a:t>
            </a:r>
            <a:r>
              <a:rPr kumimoji="0" lang="ja-JP" altLang="en-US" sz="1400" b="0" i="0" u="sng"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a:t>
            </a: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大阪産業局「よろず支援拠点</a:t>
            </a:r>
            <a:r>
              <a:rPr kumimoji="0" lang="ja-JP" altLang="en-US"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400" b="0" i="0" u="none" kern="1200" cap="none" spc="-1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において、中小企業に対する総合的な相談対応（外国人材を含む）を実施</a:t>
            </a:r>
            <a:r>
              <a:rPr kumimoji="0" lang="ja-JP" altLang="en-US" sz="1400" b="0" i="0" u="none" strike="noStrike" kern="1200" cap="none" spc="-1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en-US" altLang="ja-JP" sz="1400" b="0" i="0" u="none" strike="noStrike" kern="1200" cap="none" spc="-1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kumimoji="0" lang="ja-JP" altLang="en-US" sz="1400" b="0" i="0" u="sng"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外国人材への情報発信・ＰＲ</a:t>
            </a:r>
            <a:endParaRPr kumimoji="0" lang="en-US" altLang="ja-JP" sz="1400" b="0" i="0" u="sng"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大阪で働き・暮らしたいと思う外国人材を発掘・確保するため、大阪の魅力発信コンテンツ作成や</a:t>
            </a:r>
            <a:endParaRPr kumimoji="0" lang="en-US" altLang="ja-JP"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400" spc="-1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spc="-1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en-US" altLang="ja-JP"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SNS</a:t>
            </a:r>
            <a:r>
              <a:rPr kumimoji="0" lang="ja-JP" altLang="en-US" sz="1400" b="0" i="0" u="none"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等の効果的な活用等</a:t>
            </a:r>
            <a:r>
              <a:rPr lang="ja-JP" altLang="en-US" sz="1400" spc="-10" noProof="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a:t>
            </a:r>
            <a:r>
              <a:rPr lang="ja-JP" altLang="en-US" sz="1400" spc="-1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検討。</a:t>
            </a:r>
            <a:endPar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0" name="図 19">
            <a:extLst>
              <a:ext uri="{FF2B5EF4-FFF2-40B4-BE49-F238E27FC236}">
                <a16:creationId xmlns:a16="http://schemas.microsoft.com/office/drawing/2014/main" id="{C1A9C784-9DD1-48D9-92E4-25F8ECF54E2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4525" y="4582540"/>
            <a:ext cx="1166937" cy="900000"/>
          </a:xfrm>
          <a:prstGeom prst="rect">
            <a:avLst/>
          </a:prstGeom>
        </p:spPr>
      </p:pic>
      <p:sp>
        <p:nvSpPr>
          <p:cNvPr id="27" name="テキスト ボックス 26">
            <a:extLst>
              <a:ext uri="{FF2B5EF4-FFF2-40B4-BE49-F238E27FC236}">
                <a16:creationId xmlns:a16="http://schemas.microsoft.com/office/drawing/2014/main" id="{9A81E72D-1B22-42D0-8C11-7A490D470B65}"/>
              </a:ext>
            </a:extLst>
          </p:cNvPr>
          <p:cNvSpPr txBox="1"/>
          <p:nvPr/>
        </p:nvSpPr>
        <p:spPr>
          <a:xfrm>
            <a:off x="292034" y="4728316"/>
            <a:ext cx="1115919" cy="558263"/>
          </a:xfrm>
          <a:prstGeom prst="rect">
            <a:avLst/>
          </a:prstGeom>
          <a:noFill/>
        </p:spPr>
        <p:txBody>
          <a:bodyPr wrap="square" lIns="95665" tIns="47832" rIns="95665" bIns="47832"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外国人材を</a:t>
            </a:r>
            <a:endParaRPr kumimoji="0"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雇いたい！</a:t>
            </a:r>
            <a:endParaRPr kumimoji="0"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nvGrpSpPr>
          <p:cNvPr id="3" name="グループ化 2">
            <a:extLst>
              <a:ext uri="{FF2B5EF4-FFF2-40B4-BE49-F238E27FC236}">
                <a16:creationId xmlns:a16="http://schemas.microsoft.com/office/drawing/2014/main" id="{F46256BC-2A60-4FC6-AA3F-1DF2CC6009C2}"/>
              </a:ext>
            </a:extLst>
          </p:cNvPr>
          <p:cNvGrpSpPr/>
          <p:nvPr/>
        </p:nvGrpSpPr>
        <p:grpSpPr>
          <a:xfrm>
            <a:off x="1337850" y="3786012"/>
            <a:ext cx="2832084" cy="2937965"/>
            <a:chOff x="1858843" y="3882981"/>
            <a:chExt cx="2736000" cy="2820334"/>
          </a:xfrm>
        </p:grpSpPr>
        <p:sp>
          <p:nvSpPr>
            <p:cNvPr id="2" name="正方形/長方形 1"/>
            <p:cNvSpPr/>
            <p:nvPr/>
          </p:nvSpPr>
          <p:spPr>
            <a:xfrm>
              <a:off x="1858843" y="3882981"/>
              <a:ext cx="2736000" cy="2807594"/>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80CA05AD-D643-4088-AF9D-BAE98743B6F2}"/>
                </a:ext>
              </a:extLst>
            </p:cNvPr>
            <p:cNvSpPr txBox="1"/>
            <p:nvPr/>
          </p:nvSpPr>
          <p:spPr>
            <a:xfrm>
              <a:off x="2214390" y="4055685"/>
              <a:ext cx="203295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中小企業への経営相談 </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 name="テキスト ボックス 8">
              <a:extLst>
                <a:ext uri="{FF2B5EF4-FFF2-40B4-BE49-F238E27FC236}">
                  <a16:creationId xmlns:a16="http://schemas.microsoft.com/office/drawing/2014/main" id="{2B88A4C5-63AC-4AFE-BDE6-D3EA1E8A4F22}"/>
                </a:ext>
              </a:extLst>
            </p:cNvPr>
            <p:cNvSpPr txBox="1"/>
            <p:nvPr/>
          </p:nvSpPr>
          <p:spPr>
            <a:xfrm>
              <a:off x="2011087" y="4652498"/>
              <a:ext cx="2434572" cy="587496"/>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36000" tIns="36000" rIns="36000" bIns="36000" rtlCol="0">
              <a:spAutoFit/>
            </a:bodyPr>
            <a:lstStyle/>
            <a:p>
              <a:pPr lvl="0">
                <a:lnSpc>
                  <a:spcPts val="1800"/>
                </a:lnSpc>
                <a:defRPr/>
              </a:pPr>
              <a:endParaRPr lang="en-US" altLang="ja-JP" sz="1100" b="1" noProof="0" dirty="0" smtClean="0">
                <a:solidFill>
                  <a:srgbClr val="FF0000"/>
                </a:solidFill>
                <a:latin typeface="UD デジタル 教科書体 NK-R" panose="02020400000000000000" pitchFamily="18" charset="-128"/>
                <a:ea typeface="UD デジタル 教科書体 NK-R" panose="02020400000000000000" pitchFamily="18" charset="-128"/>
              </a:endParaRPr>
            </a:p>
            <a:p>
              <a:pPr lvl="0">
                <a:lnSpc>
                  <a:spcPts val="1800"/>
                </a:lnSpc>
                <a:defRPr/>
              </a:pPr>
              <a:endParaRPr lang="en-US" altLang="ja-JP" sz="1100" b="1" dirty="0">
                <a:solidFill>
                  <a:srgbClr val="FF0000"/>
                </a:solidFill>
                <a:latin typeface="UD デジタル 教科書体 NK-R" panose="02020400000000000000" pitchFamily="18" charset="-128"/>
                <a:ea typeface="UD デジタル 教科書体 NK-R" panose="02020400000000000000" pitchFamily="18" charset="-128"/>
              </a:endParaRPr>
            </a:p>
            <a:p>
              <a:pPr lvl="0">
                <a:lnSpc>
                  <a:spcPts val="1800"/>
                </a:lnSpc>
                <a:defRPr/>
              </a:pPr>
              <a:endParaRPr lang="en-US" altLang="ja-JP" sz="1100" b="1" noProof="0" dirty="0" smtClean="0">
                <a:solidFill>
                  <a:srgbClr val="FF0000"/>
                </a:solidFill>
                <a:latin typeface="UD デジタル 教科書体 NK-R" panose="02020400000000000000" pitchFamily="18" charset="-128"/>
                <a:ea typeface="UD デジタル 教科書体 NK-R" panose="02020400000000000000" pitchFamily="18" charset="-128"/>
              </a:endParaRPr>
            </a:p>
            <a:p>
              <a:pPr lvl="0">
                <a:lnSpc>
                  <a:spcPts val="1800"/>
                </a:lnSpc>
                <a:defRPr/>
              </a:pPr>
              <a:endParaRPr lang="en-US" altLang="ja-JP" sz="1100" b="1" noProof="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577" y="5391395"/>
              <a:ext cx="1064927" cy="1080000"/>
            </a:xfrm>
            <a:prstGeom prst="rect">
              <a:avLst/>
            </a:prstGeom>
          </p:spPr>
        </p:pic>
        <p:grpSp>
          <p:nvGrpSpPr>
            <p:cNvPr id="47" name="グループ化 46"/>
            <p:cNvGrpSpPr/>
            <p:nvPr/>
          </p:nvGrpSpPr>
          <p:grpSpPr>
            <a:xfrm>
              <a:off x="3011099" y="5401937"/>
              <a:ext cx="1561033" cy="1301378"/>
              <a:chOff x="3680807" y="5401937"/>
              <a:chExt cx="1561033" cy="1301378"/>
            </a:xfrm>
          </p:grpSpPr>
          <p:pic>
            <p:nvPicPr>
              <p:cNvPr id="37" name="図 36"/>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680807" y="5454183"/>
                <a:ext cx="600689" cy="1020182"/>
              </a:xfrm>
              <a:prstGeom prst="rect">
                <a:avLst/>
              </a:prstGeom>
            </p:spPr>
          </p:pic>
          <p:sp>
            <p:nvSpPr>
              <p:cNvPr id="38" name="テキスト ボックス 37"/>
              <p:cNvSpPr txBox="1"/>
              <p:nvPr/>
            </p:nvSpPr>
            <p:spPr>
              <a:xfrm rot="646519">
                <a:off x="3777736" y="5591935"/>
                <a:ext cx="353943" cy="1025721"/>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採用方法？</a:t>
                </a:r>
              </a:p>
            </p:txBody>
          </p:sp>
          <p:pic>
            <p:nvPicPr>
              <p:cNvPr id="39" name="図 38"/>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162696" y="5401937"/>
                <a:ext cx="600689" cy="1020182"/>
              </a:xfrm>
              <a:prstGeom prst="rect">
                <a:avLst/>
              </a:prstGeom>
            </p:spPr>
          </p:pic>
          <p:sp>
            <p:nvSpPr>
              <p:cNvPr id="40" name="テキスト ボックス 39"/>
              <p:cNvSpPr txBox="1"/>
              <p:nvPr/>
            </p:nvSpPr>
            <p:spPr>
              <a:xfrm rot="646519">
                <a:off x="4255297" y="5514514"/>
                <a:ext cx="353943" cy="1077563"/>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環境整備？</a:t>
                </a:r>
              </a:p>
            </p:txBody>
          </p:sp>
          <p:pic>
            <p:nvPicPr>
              <p:cNvPr id="41" name="図 40"/>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641151" y="5564838"/>
                <a:ext cx="600689" cy="1020182"/>
              </a:xfrm>
              <a:prstGeom prst="rect">
                <a:avLst/>
              </a:prstGeom>
            </p:spPr>
          </p:pic>
          <p:sp>
            <p:nvSpPr>
              <p:cNvPr id="42" name="テキスト ボックス 41"/>
              <p:cNvSpPr txBox="1"/>
              <p:nvPr/>
            </p:nvSpPr>
            <p:spPr>
              <a:xfrm rot="646519">
                <a:off x="4740183" y="5702822"/>
                <a:ext cx="353943" cy="1000493"/>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労働条件？</a:t>
                </a:r>
              </a:p>
            </p:txBody>
          </p:sp>
        </p:grpSp>
      </p:grpSp>
      <p:pic>
        <p:nvPicPr>
          <p:cNvPr id="29" name="図 28">
            <a:extLst>
              <a:ext uri="{FF2B5EF4-FFF2-40B4-BE49-F238E27FC236}">
                <a16:creationId xmlns:a16="http://schemas.microsoft.com/office/drawing/2014/main" id="{052CB5ED-9A0E-48A5-9304-D94C742B70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668" y="5066583"/>
            <a:ext cx="1670532" cy="1360827"/>
          </a:xfrm>
          <a:prstGeom prst="rect">
            <a:avLst/>
          </a:prstGeom>
        </p:spPr>
      </p:pic>
      <p:sp>
        <p:nvSpPr>
          <p:cNvPr id="32" name="テキスト ボックス 31">
            <a:extLst>
              <a:ext uri="{FF2B5EF4-FFF2-40B4-BE49-F238E27FC236}">
                <a16:creationId xmlns:a16="http://schemas.microsoft.com/office/drawing/2014/main" id="{A74C34F8-F745-4AC0-9DC6-F358B08257CC}"/>
              </a:ext>
            </a:extLst>
          </p:cNvPr>
          <p:cNvSpPr txBox="1"/>
          <p:nvPr/>
        </p:nvSpPr>
        <p:spPr>
          <a:xfrm>
            <a:off x="7655619" y="6339511"/>
            <a:ext cx="1044000" cy="294666"/>
          </a:xfrm>
          <a:prstGeom prst="rect">
            <a:avLst/>
          </a:prstGeom>
          <a:solidFill>
            <a:srgbClr val="00B050"/>
          </a:solidFill>
        </p:spPr>
        <p:txBody>
          <a:bodyPr wrap="square" lIns="95665" tIns="47832" rIns="95665" bIns="47832"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外国人材</a:t>
            </a:r>
            <a:endParaRPr kumimoji="0"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nvGrpSpPr>
          <p:cNvPr id="8" name="グループ化 7">
            <a:extLst>
              <a:ext uri="{FF2B5EF4-FFF2-40B4-BE49-F238E27FC236}">
                <a16:creationId xmlns:a16="http://schemas.microsoft.com/office/drawing/2014/main" id="{53AAA635-9864-4F49-9C59-151BCE638FB4}"/>
              </a:ext>
            </a:extLst>
          </p:cNvPr>
          <p:cNvGrpSpPr/>
          <p:nvPr/>
        </p:nvGrpSpPr>
        <p:grpSpPr>
          <a:xfrm>
            <a:off x="106929" y="5469991"/>
            <a:ext cx="1250291" cy="1233909"/>
            <a:chOff x="106929" y="5315552"/>
            <a:chExt cx="1743519" cy="1392673"/>
          </a:xfrm>
        </p:grpSpPr>
        <p:grpSp>
          <p:nvGrpSpPr>
            <p:cNvPr id="5" name="グループ化 4">
              <a:extLst>
                <a:ext uri="{FF2B5EF4-FFF2-40B4-BE49-F238E27FC236}">
                  <a16:creationId xmlns:a16="http://schemas.microsoft.com/office/drawing/2014/main" id="{56027836-19EE-4E4D-8655-17F92D9FEEEC}"/>
                </a:ext>
              </a:extLst>
            </p:cNvPr>
            <p:cNvGrpSpPr/>
            <p:nvPr/>
          </p:nvGrpSpPr>
          <p:grpSpPr>
            <a:xfrm>
              <a:off x="106929" y="5370297"/>
              <a:ext cx="1743519" cy="1133536"/>
              <a:chOff x="106929" y="5370297"/>
              <a:chExt cx="1743519" cy="1133536"/>
            </a:xfrm>
          </p:grpSpPr>
          <p:pic>
            <p:nvPicPr>
              <p:cNvPr id="22" name="図 21">
                <a:extLst>
                  <a:ext uri="{FF2B5EF4-FFF2-40B4-BE49-F238E27FC236}">
                    <a16:creationId xmlns:a16="http://schemas.microsoft.com/office/drawing/2014/main" id="{0DDEEE36-7700-4401-B424-2502DC8E6A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29" y="5552802"/>
                <a:ext cx="938545" cy="951031"/>
              </a:xfrm>
              <a:prstGeom prst="rect">
                <a:avLst/>
              </a:prstGeom>
            </p:spPr>
          </p:pic>
          <p:pic>
            <p:nvPicPr>
              <p:cNvPr id="23" name="図 22">
                <a:extLst>
                  <a:ext uri="{FF2B5EF4-FFF2-40B4-BE49-F238E27FC236}">
                    <a16:creationId xmlns:a16="http://schemas.microsoft.com/office/drawing/2014/main" id="{164982A8-26FC-42FB-9E42-9895C1E61C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691" y="5370297"/>
                <a:ext cx="963757" cy="1131382"/>
              </a:xfrm>
              <a:prstGeom prst="rect">
                <a:avLst/>
              </a:prstGeom>
            </p:spPr>
          </p:pic>
        </p:grpSp>
        <p:sp>
          <p:nvSpPr>
            <p:cNvPr id="26" name="正方形/長方形 25">
              <a:extLst>
                <a:ext uri="{FF2B5EF4-FFF2-40B4-BE49-F238E27FC236}">
                  <a16:creationId xmlns:a16="http://schemas.microsoft.com/office/drawing/2014/main" id="{CCB38F6C-13DA-44C5-A1E6-DD2B54489A83}"/>
                </a:ext>
              </a:extLst>
            </p:cNvPr>
            <p:cNvSpPr/>
            <p:nvPr/>
          </p:nvSpPr>
          <p:spPr>
            <a:xfrm>
              <a:off x="456292" y="6375042"/>
              <a:ext cx="1043999" cy="3331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中小企業</a:t>
              </a:r>
            </a:p>
          </p:txBody>
        </p:sp>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059" y="5315552"/>
              <a:ext cx="986203" cy="1079853"/>
            </a:xfrm>
            <a:prstGeom prst="rect">
              <a:avLst/>
            </a:prstGeom>
          </p:spPr>
        </p:pic>
      </p:grpSp>
      <p:grpSp>
        <p:nvGrpSpPr>
          <p:cNvPr id="64" name="グループ化 63">
            <a:extLst>
              <a:ext uri="{FF2B5EF4-FFF2-40B4-BE49-F238E27FC236}">
                <a16:creationId xmlns:a16="http://schemas.microsoft.com/office/drawing/2014/main" id="{87A7696E-D420-4C22-8320-3709D41842F9}"/>
              </a:ext>
            </a:extLst>
          </p:cNvPr>
          <p:cNvGrpSpPr/>
          <p:nvPr/>
        </p:nvGrpSpPr>
        <p:grpSpPr>
          <a:xfrm>
            <a:off x="4247815" y="3790522"/>
            <a:ext cx="3058285" cy="2905214"/>
            <a:chOff x="1858843" y="3882981"/>
            <a:chExt cx="2736000" cy="2807594"/>
          </a:xfrm>
        </p:grpSpPr>
        <p:sp>
          <p:nvSpPr>
            <p:cNvPr id="65" name="正方形/長方形 64">
              <a:extLst>
                <a:ext uri="{FF2B5EF4-FFF2-40B4-BE49-F238E27FC236}">
                  <a16:creationId xmlns:a16="http://schemas.microsoft.com/office/drawing/2014/main" id="{7652E11A-D031-4F1B-A3CF-C865F50BBEDF}"/>
                </a:ext>
              </a:extLst>
            </p:cNvPr>
            <p:cNvSpPr/>
            <p:nvPr/>
          </p:nvSpPr>
          <p:spPr>
            <a:xfrm>
              <a:off x="1858843" y="3882981"/>
              <a:ext cx="2736000" cy="2807594"/>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66" name="テキスト ボックス 65">
              <a:extLst>
                <a:ext uri="{FF2B5EF4-FFF2-40B4-BE49-F238E27FC236}">
                  <a16:creationId xmlns:a16="http://schemas.microsoft.com/office/drawing/2014/main" id="{C8141A52-5F74-4619-970A-82AD9CB73040}"/>
                </a:ext>
              </a:extLst>
            </p:cNvPr>
            <p:cNvSpPr txBox="1"/>
            <p:nvPr/>
          </p:nvSpPr>
          <p:spPr>
            <a:xfrm>
              <a:off x="1959077" y="4028958"/>
              <a:ext cx="2381589" cy="302827"/>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外国人材への情報発信・ＰＲ</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55" name="角丸四角形 38">
            <a:extLst>
              <a:ext uri="{FF2B5EF4-FFF2-40B4-BE49-F238E27FC236}">
                <a16:creationId xmlns:a16="http://schemas.microsoft.com/office/drawing/2014/main" id="{60068385-48D2-4C29-B08D-F53FFF6E2272}"/>
              </a:ext>
            </a:extLst>
          </p:cNvPr>
          <p:cNvSpPr/>
          <p:nvPr/>
        </p:nvSpPr>
        <p:spPr>
          <a:xfrm>
            <a:off x="6857353" y="4529328"/>
            <a:ext cx="250353" cy="1886762"/>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ＨＰ・</a:t>
            </a:r>
            <a:r>
              <a:rPr kumimoji="1" lang="ja-JP" altLang="en-US"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ＳＮＳ等 </a:t>
            </a:r>
            <a:r>
              <a:rPr kumimoji="1" lang="ja-JP" altLang="en-US" sz="11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多言語）</a:t>
            </a:r>
            <a:endParaRPr kumimoji="1" lang="en-US" altLang="ja-JP" sz="11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nvGrpSpPr>
          <p:cNvPr id="56" name="グループ化 55">
            <a:extLst>
              <a:ext uri="{FF2B5EF4-FFF2-40B4-BE49-F238E27FC236}">
                <a16:creationId xmlns:a16="http://schemas.microsoft.com/office/drawing/2014/main" id="{650B7F0A-3F48-4F95-9ADD-2EF496FBD073}"/>
              </a:ext>
            </a:extLst>
          </p:cNvPr>
          <p:cNvGrpSpPr/>
          <p:nvPr/>
        </p:nvGrpSpPr>
        <p:grpSpPr>
          <a:xfrm>
            <a:off x="7194398" y="4946719"/>
            <a:ext cx="317035" cy="885568"/>
            <a:chOff x="3527481" y="3698722"/>
            <a:chExt cx="165005" cy="636511"/>
          </a:xfrm>
        </p:grpSpPr>
        <p:grpSp>
          <p:nvGrpSpPr>
            <p:cNvPr id="57" name="グループ化 56">
              <a:extLst>
                <a:ext uri="{FF2B5EF4-FFF2-40B4-BE49-F238E27FC236}">
                  <a16:creationId xmlns:a16="http://schemas.microsoft.com/office/drawing/2014/main" id="{5EC985F4-ACDD-4349-B5DC-4AA398B8ED29}"/>
                </a:ext>
              </a:extLst>
            </p:cNvPr>
            <p:cNvGrpSpPr/>
            <p:nvPr/>
          </p:nvGrpSpPr>
          <p:grpSpPr>
            <a:xfrm flipH="1">
              <a:off x="3528644" y="3698722"/>
              <a:ext cx="163842" cy="636511"/>
              <a:chOff x="2114258" y="1877932"/>
              <a:chExt cx="128786" cy="178096"/>
            </a:xfrm>
          </p:grpSpPr>
          <p:sp>
            <p:nvSpPr>
              <p:cNvPr id="59" name="左矢印 42">
                <a:extLst>
                  <a:ext uri="{FF2B5EF4-FFF2-40B4-BE49-F238E27FC236}">
                    <a16:creationId xmlns:a16="http://schemas.microsoft.com/office/drawing/2014/main" id="{75AEA430-F3EC-4E0A-9822-C92D1E0BBE0C}"/>
                  </a:ext>
                </a:extLst>
              </p:cNvPr>
              <p:cNvSpPr/>
              <p:nvPr/>
            </p:nvSpPr>
            <p:spPr>
              <a:xfrm>
                <a:off x="2114258" y="1877932"/>
                <a:ext cx="126000" cy="45719"/>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Palatino Linotype" panose="02040502050505030304"/>
                  <a:ea typeface="ＭＳ ゴシック" panose="020B0609070205080204" pitchFamily="49" charset="-128"/>
                  <a:cs typeface="+mn-cs"/>
                </a:endParaRPr>
              </a:p>
            </p:txBody>
          </p:sp>
          <p:sp>
            <p:nvSpPr>
              <p:cNvPr id="60" name="左矢印 182">
                <a:extLst>
                  <a:ext uri="{FF2B5EF4-FFF2-40B4-BE49-F238E27FC236}">
                    <a16:creationId xmlns:a16="http://schemas.microsoft.com/office/drawing/2014/main" id="{2A99F80A-9EAB-459B-93AD-A77D15D1C725}"/>
                  </a:ext>
                </a:extLst>
              </p:cNvPr>
              <p:cNvSpPr/>
              <p:nvPr/>
            </p:nvSpPr>
            <p:spPr>
              <a:xfrm>
                <a:off x="2117044" y="2010309"/>
                <a:ext cx="126000" cy="45719"/>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Palatino Linotype" panose="02040502050505030304"/>
                  <a:ea typeface="ＭＳ ゴシック" panose="020B0609070205080204" pitchFamily="49" charset="-128"/>
                  <a:cs typeface="+mn-cs"/>
                </a:endParaRPr>
              </a:p>
            </p:txBody>
          </p:sp>
        </p:grpSp>
        <p:sp>
          <p:nvSpPr>
            <p:cNvPr id="58" name="左矢印 42">
              <a:extLst>
                <a:ext uri="{FF2B5EF4-FFF2-40B4-BE49-F238E27FC236}">
                  <a16:creationId xmlns:a16="http://schemas.microsoft.com/office/drawing/2014/main" id="{BBA67486-0B67-4DE6-8338-A41895C2EF90}"/>
                </a:ext>
              </a:extLst>
            </p:cNvPr>
            <p:cNvSpPr/>
            <p:nvPr/>
          </p:nvSpPr>
          <p:spPr>
            <a:xfrm flipH="1">
              <a:off x="3527481" y="3928428"/>
              <a:ext cx="160298" cy="163399"/>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Palatino Linotype" panose="02040502050505030304"/>
                <a:ea typeface="ＭＳ ゴシック" panose="020B0609070205080204" pitchFamily="49" charset="-128"/>
                <a:cs typeface="+mn-cs"/>
              </a:endParaRPr>
            </a:p>
          </p:txBody>
        </p:sp>
      </p:grpSp>
      <p:grpSp>
        <p:nvGrpSpPr>
          <p:cNvPr id="10" name="グループ化 9">
            <a:extLst>
              <a:ext uri="{FF2B5EF4-FFF2-40B4-BE49-F238E27FC236}">
                <a16:creationId xmlns:a16="http://schemas.microsoft.com/office/drawing/2014/main" id="{077DCBEE-4824-40C2-AC83-8ED3E41202BD}"/>
              </a:ext>
            </a:extLst>
          </p:cNvPr>
          <p:cNvGrpSpPr/>
          <p:nvPr/>
        </p:nvGrpSpPr>
        <p:grpSpPr>
          <a:xfrm>
            <a:off x="4440322" y="5518491"/>
            <a:ext cx="2397618" cy="1046683"/>
            <a:chOff x="9012012" y="2840494"/>
            <a:chExt cx="2025911" cy="1282052"/>
          </a:xfrm>
        </p:grpSpPr>
        <p:sp>
          <p:nvSpPr>
            <p:cNvPr id="34" name="正方形/長方形 33">
              <a:extLst>
                <a:ext uri="{FF2B5EF4-FFF2-40B4-BE49-F238E27FC236}">
                  <a16:creationId xmlns:a16="http://schemas.microsoft.com/office/drawing/2014/main" id="{0B55C040-440C-48EA-B34B-2D728EE1567F}"/>
                </a:ext>
              </a:extLst>
            </p:cNvPr>
            <p:cNvSpPr/>
            <p:nvPr/>
          </p:nvSpPr>
          <p:spPr>
            <a:xfrm>
              <a:off x="9012012" y="3041629"/>
              <a:ext cx="1906689" cy="1080917"/>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94CF9A8F-45AB-43D5-95E0-F371C03488D2}"/>
                </a:ext>
              </a:extLst>
            </p:cNvPr>
            <p:cNvSpPr/>
            <p:nvPr/>
          </p:nvSpPr>
          <p:spPr>
            <a:xfrm>
              <a:off x="9091056" y="3213004"/>
              <a:ext cx="1946867" cy="80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行政サービスの利便性</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・暮らしの魅力（福祉</a:t>
              </a: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医療、住まい、</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教育・子育て環境等）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・都市魅力　など</a:t>
              </a:r>
            </a:p>
          </p:txBody>
        </p:sp>
        <p:sp>
          <p:nvSpPr>
            <p:cNvPr id="54" name="正方形/長方形 53">
              <a:extLst>
                <a:ext uri="{FF2B5EF4-FFF2-40B4-BE49-F238E27FC236}">
                  <a16:creationId xmlns:a16="http://schemas.microsoft.com/office/drawing/2014/main" id="{082C330F-7EE1-428D-9D88-D8755CE90D97}"/>
                </a:ext>
              </a:extLst>
            </p:cNvPr>
            <p:cNvSpPr/>
            <p:nvPr/>
          </p:nvSpPr>
          <p:spPr>
            <a:xfrm>
              <a:off x="9175090" y="2840494"/>
              <a:ext cx="1577399"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暮らしの魅力</a:t>
              </a:r>
            </a:p>
          </p:txBody>
        </p:sp>
      </p:grpSp>
      <p:grpSp>
        <p:nvGrpSpPr>
          <p:cNvPr id="11" name="グループ化 10">
            <a:extLst>
              <a:ext uri="{FF2B5EF4-FFF2-40B4-BE49-F238E27FC236}">
                <a16:creationId xmlns:a16="http://schemas.microsoft.com/office/drawing/2014/main" id="{87FEB3EF-7393-4192-B470-AE3E66063116}"/>
              </a:ext>
            </a:extLst>
          </p:cNvPr>
          <p:cNvGrpSpPr/>
          <p:nvPr/>
        </p:nvGrpSpPr>
        <p:grpSpPr>
          <a:xfrm>
            <a:off x="4441859" y="4382826"/>
            <a:ext cx="2464152" cy="1046300"/>
            <a:chOff x="6742799" y="2842642"/>
            <a:chExt cx="2260170" cy="1046300"/>
          </a:xfrm>
        </p:grpSpPr>
        <p:sp>
          <p:nvSpPr>
            <p:cNvPr id="46" name="正方形/長方形 45">
              <a:extLst>
                <a:ext uri="{FF2B5EF4-FFF2-40B4-BE49-F238E27FC236}">
                  <a16:creationId xmlns:a16="http://schemas.microsoft.com/office/drawing/2014/main" id="{4CB7F371-3C40-4311-8460-2D00051D827E}"/>
                </a:ext>
              </a:extLst>
            </p:cNvPr>
            <p:cNvSpPr/>
            <p:nvPr/>
          </p:nvSpPr>
          <p:spPr>
            <a:xfrm>
              <a:off x="6742799" y="3049748"/>
              <a:ext cx="2086123" cy="839194"/>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1DD5966E-CE89-4E8F-85A5-394DE51419F2}"/>
                </a:ext>
              </a:extLst>
            </p:cNvPr>
            <p:cNvSpPr/>
            <p:nvPr/>
          </p:nvSpPr>
          <p:spPr>
            <a:xfrm>
              <a:off x="6832622" y="3150412"/>
              <a:ext cx="2170347" cy="728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・大阪産業の魅力・ポテンシャル</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・企業情報（労働条件・職場環境等）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・日本語教育・育成支援</a:t>
              </a:r>
              <a:endParaRPr kumimoji="0"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・外国</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人材の活躍事例　など</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正方形/長方形 48">
              <a:extLst>
                <a:ext uri="{FF2B5EF4-FFF2-40B4-BE49-F238E27FC236}">
                  <a16:creationId xmlns:a16="http://schemas.microsoft.com/office/drawing/2014/main" id="{8FD3C67C-4055-4ABB-A3FE-50DED9A2417E}"/>
                </a:ext>
              </a:extLst>
            </p:cNvPr>
            <p:cNvSpPr/>
            <p:nvPr/>
          </p:nvSpPr>
          <p:spPr>
            <a:xfrm>
              <a:off x="6978596" y="2842642"/>
              <a:ext cx="1577399"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働く場の魅力</a:t>
              </a:r>
            </a:p>
          </p:txBody>
        </p:sp>
      </p:grpSp>
      <p:pic>
        <p:nvPicPr>
          <p:cNvPr id="76" name="図 75">
            <a:extLst>
              <a:ext uri="{FF2B5EF4-FFF2-40B4-BE49-F238E27FC236}">
                <a16:creationId xmlns:a16="http://schemas.microsoft.com/office/drawing/2014/main" id="{2B46C722-AF06-4BB8-88EC-944502EF884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1405" y="4257047"/>
            <a:ext cx="1166937" cy="900000"/>
          </a:xfrm>
          <a:prstGeom prst="rect">
            <a:avLst/>
          </a:prstGeom>
        </p:spPr>
      </p:pic>
      <p:sp>
        <p:nvSpPr>
          <p:cNvPr id="31" name="テキスト ボックス 30">
            <a:extLst>
              <a:ext uri="{FF2B5EF4-FFF2-40B4-BE49-F238E27FC236}">
                <a16:creationId xmlns:a16="http://schemas.microsoft.com/office/drawing/2014/main" id="{A0D9715A-497D-44A0-9252-2C7A4D2997AD}"/>
              </a:ext>
            </a:extLst>
          </p:cNvPr>
          <p:cNvSpPr txBox="1"/>
          <p:nvPr/>
        </p:nvSpPr>
        <p:spPr>
          <a:xfrm>
            <a:off x="7773166" y="4405288"/>
            <a:ext cx="944494" cy="558263"/>
          </a:xfrm>
          <a:prstGeom prst="rect">
            <a:avLst/>
          </a:prstGeom>
          <a:noFill/>
        </p:spPr>
        <p:txBody>
          <a:bodyPr wrap="square" lIns="95665" tIns="47832" rIns="95665" bIns="47832"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ja-JP" sz="1200" b="0" i="0" u="none" strike="noStrike" kern="1200" cap="none" spc="-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OSAKA</a:t>
            </a:r>
            <a:r>
              <a:rPr kumimoji="0" lang="ja-JP" altLang="en-US" sz="1200" b="0" i="0" u="none" strike="noStrike" kern="1200" cap="none" spc="-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で</a:t>
            </a:r>
            <a:endParaRPr kumimoji="0" lang="en-US" altLang="ja-JP" sz="1200" b="0" i="0" u="none" strike="noStrike" kern="1200" cap="none" spc="-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働きたい！</a:t>
            </a:r>
            <a:endParaRPr kumimoji="0" lang="en-US" altLang="ja-JP" sz="1200" b="0" i="0" u="none" strike="noStrike" kern="1200" cap="none" spc="-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5" name="正方形/長方形 44"/>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10</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50" name="正方形/長方形 49">
            <a:extLst>
              <a:ext uri="{FF2B5EF4-FFF2-40B4-BE49-F238E27FC236}">
                <a16:creationId xmlns:a16="http://schemas.microsoft.com/office/drawing/2014/main" id="{1DD5966E-CE89-4E8F-85A5-394DE51419F2}"/>
              </a:ext>
            </a:extLst>
          </p:cNvPr>
          <p:cNvSpPr/>
          <p:nvPr/>
        </p:nvSpPr>
        <p:spPr>
          <a:xfrm>
            <a:off x="1555515" y="4637469"/>
            <a:ext cx="2661769" cy="504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nSpc>
                <a:spcPts val="1500"/>
              </a:lnSpc>
              <a:defRPr/>
            </a:pPr>
            <a:r>
              <a:rPr kumimoji="1" lang="ja-JP" altLang="en-US" sz="1100" dirty="0" smtClean="0">
                <a:solidFill>
                  <a:prstClr val="black"/>
                </a:solidFill>
                <a:latin typeface="UD デジタル 教科書体 NK-R" panose="02020400000000000000" pitchFamily="18" charset="-128"/>
                <a:ea typeface="UD デジタル 教科書体 NK-R" panose="02020400000000000000" pitchFamily="18" charset="-128"/>
              </a:rPr>
              <a:t>・総合的・先進的な経営アドバイスを提供</a:t>
            </a:r>
          </a:p>
          <a:p>
            <a:pPr lvl="0">
              <a:lnSpc>
                <a:spcPts val="1500"/>
              </a:lnSpc>
              <a:defRPr/>
            </a:pPr>
            <a:r>
              <a:rPr kumimoji="1" lang="ja-JP" altLang="en-US" sz="1100" dirty="0" smtClean="0">
                <a:solidFill>
                  <a:prstClr val="black"/>
                </a:solidFill>
                <a:latin typeface="UD デジタル 教科書体 NK-R" panose="02020400000000000000" pitchFamily="18" charset="-128"/>
                <a:ea typeface="UD デジタル 教科書体 NK-R" panose="02020400000000000000" pitchFamily="18" charset="-128"/>
              </a:rPr>
              <a:t>・課題に応じたワンストップサービス　など</a:t>
            </a:r>
            <a:endParaRPr kumimoji="1" lang="en-US" altLang="ja-JP" sz="11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51" name="正方形/長方形 50">
            <a:extLst>
              <a:ext uri="{FF2B5EF4-FFF2-40B4-BE49-F238E27FC236}">
                <a16:creationId xmlns:a16="http://schemas.microsoft.com/office/drawing/2014/main" id="{8FD3C67C-4055-4ABB-A3FE-50DED9A2417E}"/>
              </a:ext>
            </a:extLst>
          </p:cNvPr>
          <p:cNvSpPr/>
          <p:nvPr/>
        </p:nvSpPr>
        <p:spPr>
          <a:xfrm>
            <a:off x="1895600" y="4393764"/>
            <a:ext cx="1719760" cy="216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white"/>
                </a:solidFill>
                <a:latin typeface="UD デジタル 教科書体 NK-B" panose="02020700000000000000" pitchFamily="18" charset="-128"/>
                <a:ea typeface="UD デジタル 教科書体 NK-B" panose="02020700000000000000" pitchFamily="18" charset="-128"/>
              </a:rPr>
              <a:t>よろず支援拠点</a:t>
            </a:r>
            <a:endPar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23213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33844" y="1409069"/>
            <a:ext cx="8055532" cy="1977464"/>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人材の受入れにあたっては、求人サイド（中小企業等）においては「採用方法がわからない、雇用</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ノ</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ウハウがない</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」ケースが多く、一方、求職サイド（外国人材）でも「労働条件や仕事内容等がわからない」</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課題が</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生じている</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。これら課題への対応を図るためには、言葉の壁や生活環境面での支援を含めた、</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総</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合</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的な外国人材向け</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のマッチング</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の仕組みづくりが必要である。</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年度に効果的な人材マッチング手法等について、大阪府・市の連携により調査を実施し、</a:t>
            </a:r>
            <a:r>
              <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2021</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度</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運用開始をめ</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ざ</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して</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、大阪市や経済団体をはじめ、民間企業、支援団体等、官民連携による「</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材マッチングプラットフォーム</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」の構築を図る。</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7" name="テキスト ボックス 26"/>
          <p:cNvSpPr txBox="1"/>
          <p:nvPr/>
        </p:nvSpPr>
        <p:spPr>
          <a:xfrm>
            <a:off x="210402" y="3355384"/>
            <a:ext cx="1980000" cy="412923"/>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［イメージ（例）］</a:t>
            </a:r>
          </a:p>
        </p:txBody>
      </p:sp>
      <p:grpSp>
        <p:nvGrpSpPr>
          <p:cNvPr id="57" name="グループ化 56">
            <a:extLst>
              <a:ext uri="{FF2B5EF4-FFF2-40B4-BE49-F238E27FC236}">
                <a16:creationId xmlns:a16="http://schemas.microsoft.com/office/drawing/2014/main" id="{3829D87E-A428-42A6-AF98-50D7CBC122C8}"/>
              </a:ext>
            </a:extLst>
          </p:cNvPr>
          <p:cNvGrpSpPr/>
          <p:nvPr/>
        </p:nvGrpSpPr>
        <p:grpSpPr>
          <a:xfrm>
            <a:off x="2723885" y="3469142"/>
            <a:ext cx="3498888" cy="864037"/>
            <a:chOff x="3045059" y="2651372"/>
            <a:chExt cx="3438832" cy="789307"/>
          </a:xfrm>
        </p:grpSpPr>
        <p:pic>
          <p:nvPicPr>
            <p:cNvPr id="58" name="Picture 8" descr="https://4.bp.blogspot.com/-hpQaRcAmu4s/VCkby8HEg8I/AAAAAAAAnM0/mC-4Lz14WiQ/s800/yajirushi12_left_right.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6287" y="3007033"/>
              <a:ext cx="1005006" cy="394637"/>
            </a:xfrm>
            <a:prstGeom prst="rect">
              <a:avLst/>
            </a:prstGeom>
            <a:noFill/>
            <a:extLst>
              <a:ext uri="{909E8E84-426E-40DD-AFC4-6F175D3DCCD1}">
                <a14:hiddenFill xmlns:a14="http://schemas.microsoft.com/office/drawing/2010/main">
                  <a:solidFill>
                    <a:srgbClr val="FFFFFF"/>
                  </a:solidFill>
                </a14:hiddenFill>
              </a:ext>
            </a:extLst>
          </p:spPr>
        </p:pic>
        <p:sp>
          <p:nvSpPr>
            <p:cNvPr id="59" name="円/楕円 58"/>
            <p:cNvSpPr/>
            <p:nvPr/>
          </p:nvSpPr>
          <p:spPr>
            <a:xfrm>
              <a:off x="4217356" y="2776606"/>
              <a:ext cx="1273757" cy="295977"/>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マッチング</a:t>
              </a:r>
            </a:p>
          </p:txBody>
        </p:sp>
        <p:pic>
          <p:nvPicPr>
            <p:cNvPr id="60" name="Picture 4" descr="C:\Users\Owner\AppData\Local\Microsoft\Windows\INetCache\IE\X39ZU8E4\962px-Person_icon_BLACK-01.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286" y="2651406"/>
              <a:ext cx="685873" cy="78927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a:extLst>
                <a:ext uri="{FF2B5EF4-FFF2-40B4-BE49-F238E27FC236}">
                  <a16:creationId xmlns:a16="http://schemas.microsoft.com/office/drawing/2014/main" id="{535561AA-7D75-4A0E-A88B-D8411B91BC0D}"/>
                </a:ext>
              </a:extLst>
            </p:cNvPr>
            <p:cNvGrpSpPr/>
            <p:nvPr/>
          </p:nvGrpSpPr>
          <p:grpSpPr>
            <a:xfrm>
              <a:off x="3045059" y="2765061"/>
              <a:ext cx="1127180" cy="576555"/>
              <a:chOff x="3049633" y="3133911"/>
              <a:chExt cx="1127180" cy="576555"/>
            </a:xfrm>
          </p:grpSpPr>
          <p:pic>
            <p:nvPicPr>
              <p:cNvPr id="64" name="図 6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056221" y="3133911"/>
                <a:ext cx="601496" cy="574413"/>
              </a:xfrm>
              <a:prstGeom prst="rect">
                <a:avLst/>
              </a:prstGeom>
            </p:spPr>
          </p:pic>
          <p:pic>
            <p:nvPicPr>
              <p:cNvPr id="65" name="図 64"/>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3539935" y="3205540"/>
                <a:ext cx="636878" cy="504926"/>
              </a:xfrm>
              <a:prstGeom prst="rect">
                <a:avLst/>
              </a:prstGeom>
            </p:spPr>
          </p:pic>
          <p:sp>
            <p:nvSpPr>
              <p:cNvPr id="66" name="正方形/長方形 65">
                <a:extLst>
                  <a:ext uri="{FF2B5EF4-FFF2-40B4-BE49-F238E27FC236}">
                    <a16:creationId xmlns:a16="http://schemas.microsoft.com/office/drawing/2014/main" id="{865B1564-50E8-411D-992D-B2E5EA06EFB0}"/>
                  </a:ext>
                </a:extLst>
              </p:cNvPr>
              <p:cNvSpPr/>
              <p:nvPr/>
            </p:nvSpPr>
            <p:spPr>
              <a:xfrm>
                <a:off x="3049633" y="3397684"/>
                <a:ext cx="1008000" cy="214844"/>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中小企業</a:t>
                </a:r>
                <a:endPar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pic>
          <p:nvPicPr>
            <p:cNvPr id="62" name="Picture 4" descr="C:\Users\Owner\AppData\Local\Microsoft\Windows\INetCache\IE\X39ZU8E4\962px-Person_icon_BLACK-01.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184" y="2651372"/>
              <a:ext cx="685871" cy="789273"/>
            </a:xfrm>
            <a:prstGeom prst="rect">
              <a:avLst/>
            </a:prstGeom>
            <a:noFill/>
            <a:extLst>
              <a:ext uri="{909E8E84-426E-40DD-AFC4-6F175D3DCCD1}">
                <a14:hiddenFill xmlns:a14="http://schemas.microsoft.com/office/drawing/2010/main">
                  <a:solidFill>
                    <a:srgbClr val="FFFFFF"/>
                  </a:solidFill>
                </a14:hiddenFill>
              </a:ext>
            </a:extLst>
          </p:spPr>
        </p:pic>
        <p:sp>
          <p:nvSpPr>
            <p:cNvPr id="63" name="正方形/長方形 62">
              <a:extLst>
                <a:ext uri="{FF2B5EF4-FFF2-40B4-BE49-F238E27FC236}">
                  <a16:creationId xmlns:a16="http://schemas.microsoft.com/office/drawing/2014/main" id="{865B1564-50E8-411D-992D-B2E5EA06EFB0}"/>
                </a:ext>
              </a:extLst>
            </p:cNvPr>
            <p:cNvSpPr/>
            <p:nvPr/>
          </p:nvSpPr>
          <p:spPr>
            <a:xfrm>
              <a:off x="5475891" y="3022447"/>
              <a:ext cx="1008000" cy="214844"/>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外国人材</a:t>
              </a:r>
            </a:p>
          </p:txBody>
        </p:sp>
      </p:grpSp>
      <p:grpSp>
        <p:nvGrpSpPr>
          <p:cNvPr id="67" name="グループ化 66"/>
          <p:cNvGrpSpPr/>
          <p:nvPr/>
        </p:nvGrpSpPr>
        <p:grpSpPr>
          <a:xfrm>
            <a:off x="618111" y="4146381"/>
            <a:ext cx="8067440" cy="2624166"/>
            <a:chOff x="1008397" y="4096924"/>
            <a:chExt cx="8067440" cy="2929606"/>
          </a:xfrm>
        </p:grpSpPr>
        <p:sp>
          <p:nvSpPr>
            <p:cNvPr id="68" name="円/楕円 67"/>
            <p:cNvSpPr/>
            <p:nvPr/>
          </p:nvSpPr>
          <p:spPr>
            <a:xfrm>
              <a:off x="1318423" y="4743050"/>
              <a:ext cx="7236000" cy="2243760"/>
            </a:xfrm>
            <a:prstGeom prst="ellipse">
              <a:avLst/>
            </a:prstGeom>
            <a:gradFill>
              <a:gsLst>
                <a:gs pos="24000">
                  <a:schemeClr val="accent4">
                    <a:lumMod val="60000"/>
                    <a:lumOff val="40000"/>
                  </a:schemeClr>
                </a:gs>
                <a:gs pos="0">
                  <a:srgbClr val="FF99CC"/>
                </a:gs>
                <a:gs pos="76250">
                  <a:schemeClr val="accent6">
                    <a:lumMod val="60000"/>
                    <a:lumOff val="40000"/>
                  </a:schemeClr>
                </a:gs>
                <a:gs pos="50000">
                  <a:schemeClr val="accent5">
                    <a:lumMod val="60000"/>
                    <a:lumOff val="4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Palatino Linotype" panose="02040502050505030304"/>
                <a:ea typeface="ＭＳ ゴシック" panose="020B0609070205080204" pitchFamily="49" charset="-128"/>
                <a:cs typeface="+mn-cs"/>
              </a:endParaRPr>
            </a:p>
          </p:txBody>
        </p:sp>
        <p:sp>
          <p:nvSpPr>
            <p:cNvPr id="69" name="円/楕円 68"/>
            <p:cNvSpPr/>
            <p:nvPr/>
          </p:nvSpPr>
          <p:spPr>
            <a:xfrm>
              <a:off x="2070605" y="5219796"/>
              <a:ext cx="5868000" cy="1301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Palatino Linotype" panose="02040502050505030304"/>
                <a:ea typeface="ＭＳ ゴシック" panose="020B0609070205080204" pitchFamily="49" charset="-128"/>
                <a:cs typeface="+mn-cs"/>
              </a:endParaRPr>
            </a:p>
          </p:txBody>
        </p:sp>
        <p:pic>
          <p:nvPicPr>
            <p:cNvPr id="70" name="Picture 2" descr="https://4.bp.blogspot.com/-8tDg7zSeK2M/Wb8gHWCRfLI/AAAAAAABGvQ/Ju4XHm7iWh4APgEBirY-LgMKqq7i1m8RgCLcBGAs/s800/business_icon_big_compan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3410" y="4300047"/>
              <a:ext cx="1023773" cy="900000"/>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a:extLst>
                <a:ext uri="{FF2B5EF4-FFF2-40B4-BE49-F238E27FC236}">
                  <a16:creationId xmlns:a16="http://schemas.microsoft.com/office/drawing/2014/main" id="{DAB06857-D7D4-45B6-8E2F-DD52BEA71AF2}"/>
                </a:ext>
              </a:extLst>
            </p:cNvPr>
            <p:cNvSpPr/>
            <p:nvPr/>
          </p:nvSpPr>
          <p:spPr>
            <a:xfrm>
              <a:off x="1763323" y="4985176"/>
              <a:ext cx="1548000" cy="3255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経済団体</a:t>
              </a:r>
            </a:p>
          </p:txBody>
        </p:sp>
        <p:pic>
          <p:nvPicPr>
            <p:cNvPr id="72" name="Picture 4" descr="https://1.bp.blogspot.com/-82zreS9leu0/Wb8gGdP0RQI/AAAAAAABGvE/vDZDuTkyo3sVArunDn9cqudneapJELizQCLcBGAs/s800/business_icon3_compan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3055" y="5829857"/>
              <a:ext cx="650092" cy="964565"/>
            </a:xfrm>
            <a:prstGeom prst="rect">
              <a:avLst/>
            </a:prstGeom>
            <a:noFill/>
            <a:extLst>
              <a:ext uri="{909E8E84-426E-40DD-AFC4-6F175D3DCCD1}">
                <a14:hiddenFill xmlns:a14="http://schemas.microsoft.com/office/drawing/2010/main">
                  <a:solidFill>
                    <a:srgbClr val="FFFFFF"/>
                  </a:solidFill>
                </a14:hiddenFill>
              </a:ext>
            </a:extLst>
          </p:spPr>
        </p:pic>
        <p:sp>
          <p:nvSpPr>
            <p:cNvPr id="73" name="正方形/長方形 72">
              <a:extLst>
                <a:ext uri="{FF2B5EF4-FFF2-40B4-BE49-F238E27FC236}">
                  <a16:creationId xmlns:a16="http://schemas.microsoft.com/office/drawing/2014/main" id="{DAB06857-D7D4-45B6-8E2F-DD52BEA71AF2}"/>
                </a:ext>
              </a:extLst>
            </p:cNvPr>
            <p:cNvSpPr/>
            <p:nvPr/>
          </p:nvSpPr>
          <p:spPr>
            <a:xfrm>
              <a:off x="5932876" y="6702530"/>
              <a:ext cx="1656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人材紹介会社</a:t>
              </a:r>
            </a:p>
          </p:txBody>
        </p:sp>
        <p:pic>
          <p:nvPicPr>
            <p:cNvPr id="75" name="図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1848" y="5308605"/>
              <a:ext cx="1116000" cy="903960"/>
            </a:xfrm>
            <a:prstGeom prst="rect">
              <a:avLst/>
            </a:prstGeom>
          </p:spPr>
        </p:pic>
        <p:sp>
          <p:nvSpPr>
            <p:cNvPr id="76" name="正方形/長方形 75">
              <a:extLst>
                <a:ext uri="{FF2B5EF4-FFF2-40B4-BE49-F238E27FC236}">
                  <a16:creationId xmlns:a16="http://schemas.microsoft.com/office/drawing/2014/main" id="{DAB06857-D7D4-45B6-8E2F-DD52BEA71AF2}"/>
                </a:ext>
              </a:extLst>
            </p:cNvPr>
            <p:cNvSpPr/>
            <p:nvPr/>
          </p:nvSpPr>
          <p:spPr>
            <a:xfrm>
              <a:off x="1008397" y="6023484"/>
              <a:ext cx="154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金融機関</a:t>
              </a:r>
              <a:endPar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77" name="図 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2457" y="6089846"/>
              <a:ext cx="698707" cy="763614"/>
            </a:xfrm>
            <a:prstGeom prst="rect">
              <a:avLst/>
            </a:prstGeom>
          </p:spPr>
        </p:pic>
        <p:pic>
          <p:nvPicPr>
            <p:cNvPr id="78" name="図 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790636" y="6087661"/>
              <a:ext cx="808298" cy="723424"/>
            </a:xfrm>
            <a:prstGeom prst="rect">
              <a:avLst/>
            </a:prstGeom>
          </p:spPr>
        </p:pic>
        <p:sp>
          <p:nvSpPr>
            <p:cNvPr id="79" name="正方形/長方形 78">
              <a:extLst>
                <a:ext uri="{FF2B5EF4-FFF2-40B4-BE49-F238E27FC236}">
                  <a16:creationId xmlns:a16="http://schemas.microsoft.com/office/drawing/2014/main" id="{DAB06857-D7D4-45B6-8E2F-DD52BEA71AF2}"/>
                </a:ext>
              </a:extLst>
            </p:cNvPr>
            <p:cNvSpPr/>
            <p:nvPr/>
          </p:nvSpPr>
          <p:spPr>
            <a:xfrm>
              <a:off x="2726953" y="6702530"/>
              <a:ext cx="2340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外国人材支援団体</a:t>
              </a:r>
              <a:r>
                <a:rPr kumimoji="0" lang="en-US" altLang="ja-JP"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0"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大学</a:t>
              </a: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等</a:t>
              </a:r>
              <a:r>
                <a:rPr kumimoji="1" lang="en-US" altLang="ja-JP"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0" name="図 7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9837" y="5369794"/>
              <a:ext cx="756000" cy="756000"/>
            </a:xfrm>
            <a:prstGeom prst="rect">
              <a:avLst/>
            </a:prstGeom>
          </p:spPr>
        </p:pic>
        <p:pic>
          <p:nvPicPr>
            <p:cNvPr id="81" name="図 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94520" y="4096924"/>
              <a:ext cx="644391" cy="924375"/>
            </a:xfrm>
            <a:prstGeom prst="rect">
              <a:avLst/>
            </a:prstGeom>
          </p:spPr>
        </p:pic>
        <p:sp>
          <p:nvSpPr>
            <p:cNvPr id="74" name="正方形/長方形 73">
              <a:extLst>
                <a:ext uri="{FF2B5EF4-FFF2-40B4-BE49-F238E27FC236}">
                  <a16:creationId xmlns:a16="http://schemas.microsoft.com/office/drawing/2014/main" id="{DAB06857-D7D4-45B6-8E2F-DD52BEA71AF2}"/>
                </a:ext>
              </a:extLst>
            </p:cNvPr>
            <p:cNvSpPr/>
            <p:nvPr/>
          </p:nvSpPr>
          <p:spPr>
            <a:xfrm>
              <a:off x="7374632" y="6071614"/>
              <a:ext cx="1656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大阪府・</a:t>
              </a:r>
              <a:r>
                <a:rPr kumimoji="0"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大阪市</a:t>
              </a:r>
              <a:endPar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82" name="テキスト ボックス 81"/>
          <p:cNvSpPr txBox="1"/>
          <p:nvPr/>
        </p:nvSpPr>
        <p:spPr>
          <a:xfrm>
            <a:off x="3299008" y="5247434"/>
            <a:ext cx="28368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sng" strike="noStrike" kern="1200" cap="none" spc="-10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外国人材マッチングプラットフォーム</a:t>
            </a:r>
            <a:endParaRPr kumimoji="1" lang="ja-JP" altLang="en-US" sz="1400" b="0" i="0" u="sng" strike="noStrike" kern="1200" cap="none" spc="-10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3" name="テキスト ボックス 82">
            <a:extLst>
              <a:ext uri="{FF2B5EF4-FFF2-40B4-BE49-F238E27FC236}">
                <a16:creationId xmlns:a16="http://schemas.microsoft.com/office/drawing/2014/main" id="{9A23DC08-B36C-4535-8A3D-A4B5E4035396}"/>
              </a:ext>
            </a:extLst>
          </p:cNvPr>
          <p:cNvSpPr txBox="1"/>
          <p:nvPr/>
        </p:nvSpPr>
        <p:spPr>
          <a:xfrm>
            <a:off x="2897929" y="5496596"/>
            <a:ext cx="4101880" cy="499304"/>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～プラットフォーム構成</a:t>
            </a: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機関のリソース・ノウハウや</a:t>
            </a:r>
            <a:endPar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人材市場を活用し、外国人材を中小企業へ橋渡し～</a:t>
            </a:r>
          </a:p>
        </p:txBody>
      </p:sp>
      <p:sp>
        <p:nvSpPr>
          <p:cNvPr id="112" name="正方形/長方形 111">
            <a:extLst>
              <a:ext uri="{FF2B5EF4-FFF2-40B4-BE49-F238E27FC236}">
                <a16:creationId xmlns:a16="http://schemas.microsoft.com/office/drawing/2014/main" id="{363C0A66-80F9-42DC-B57A-67A19070BE3B}"/>
              </a:ext>
            </a:extLst>
          </p:cNvPr>
          <p:cNvSpPr/>
          <p:nvPr/>
        </p:nvSpPr>
        <p:spPr>
          <a:xfrm>
            <a:off x="3937155" y="4854511"/>
            <a:ext cx="124518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大阪産業局</a:t>
            </a:r>
          </a:p>
        </p:txBody>
      </p:sp>
      <p:pic>
        <p:nvPicPr>
          <p:cNvPr id="113" name="Picture 2" descr="ハローワークのイラスト（建物）">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05772" y="4328327"/>
            <a:ext cx="949050" cy="720000"/>
          </a:xfrm>
          <a:prstGeom prst="rect">
            <a:avLst/>
          </a:prstGeom>
          <a:noFill/>
          <a:extLst>
            <a:ext uri="{909E8E84-426E-40DD-AFC4-6F175D3DCCD1}">
              <a14:hiddenFill xmlns:a14="http://schemas.microsoft.com/office/drawing/2010/main">
                <a:solidFill>
                  <a:srgbClr val="FFFFFF"/>
                </a:solidFill>
              </a14:hiddenFill>
            </a:ext>
          </a:extLst>
        </p:spPr>
      </p:pic>
      <p:sp>
        <p:nvSpPr>
          <p:cNvPr id="114" name="正方形/長方形 113">
            <a:extLst>
              <a:ext uri="{FF2B5EF4-FFF2-40B4-BE49-F238E27FC236}">
                <a16:creationId xmlns:a16="http://schemas.microsoft.com/office/drawing/2014/main" id="{DAB06857-D7D4-45B6-8E2F-DD52BEA71AF2}"/>
              </a:ext>
            </a:extLst>
          </p:cNvPr>
          <p:cNvSpPr/>
          <p:nvPr/>
        </p:nvSpPr>
        <p:spPr>
          <a:xfrm>
            <a:off x="6028590" y="4962545"/>
            <a:ext cx="2340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国機関（大阪労働局・近経局等）</a:t>
            </a:r>
            <a:endPar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11" name="図 1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37198" y="5305202"/>
            <a:ext cx="972000" cy="711990"/>
          </a:xfrm>
          <a:prstGeom prst="rect">
            <a:avLst/>
          </a:prstGeom>
        </p:spPr>
      </p:pic>
      <p:sp>
        <p:nvSpPr>
          <p:cNvPr id="119" name="正方形/長方形 118"/>
          <p:cNvSpPr/>
          <p:nvPr/>
        </p:nvSpPr>
        <p:spPr>
          <a:xfrm>
            <a:off x="259087" y="4147599"/>
            <a:ext cx="1800000" cy="396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Palatino Linotype" panose="02040502050505030304"/>
              <a:ea typeface="ＭＳ ゴシック" panose="020B0609070205080204" pitchFamily="49" charset="-128"/>
              <a:cs typeface="+mn-cs"/>
            </a:endParaRPr>
          </a:p>
        </p:txBody>
      </p:sp>
      <p:sp>
        <p:nvSpPr>
          <p:cNvPr id="120" name="テキスト ボックス 119"/>
          <p:cNvSpPr txBox="1"/>
          <p:nvPr/>
        </p:nvSpPr>
        <p:spPr>
          <a:xfrm>
            <a:off x="240715" y="4282060"/>
            <a:ext cx="1911220" cy="267509"/>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2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●プラットフォームの設置準備</a:t>
            </a:r>
            <a:endParaRPr kumimoji="1" lang="ja-JP" altLang="en-US" sz="1100" b="0"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1" name="正方形/長方形 120"/>
          <p:cNvSpPr/>
          <p:nvPr/>
        </p:nvSpPr>
        <p:spPr>
          <a:xfrm>
            <a:off x="7179788" y="4115598"/>
            <a:ext cx="1800000" cy="39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Palatino Linotype" panose="02040502050505030304"/>
              <a:ea typeface="ＭＳ ゴシック" panose="020B0609070205080204" pitchFamily="49" charset="-128"/>
              <a:cs typeface="+mn-cs"/>
            </a:endParaRPr>
          </a:p>
        </p:txBody>
      </p:sp>
      <p:sp>
        <p:nvSpPr>
          <p:cNvPr id="118" name="テキスト ボックス 117"/>
          <p:cNvSpPr txBox="1"/>
          <p:nvPr/>
        </p:nvSpPr>
        <p:spPr>
          <a:xfrm>
            <a:off x="7175230" y="4215505"/>
            <a:ext cx="1852562" cy="297517"/>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dirty="0" smtClean="0">
                <a:solidFill>
                  <a:prstClr val="black"/>
                </a:solidFill>
                <a:latin typeface="UD デジタル 教科書体 NK-R" panose="02020400000000000000" pitchFamily="18" charset="-128"/>
                <a:ea typeface="UD デジタル 教科書体 NK-R" panose="02020400000000000000" pitchFamily="18" charset="-128"/>
              </a:rPr>
              <a:t>プラットフォームの稼働</a:t>
            </a:r>
            <a:endParaRPr kumimoji="1" lang="ja-JP" altLang="en-US" sz="1100" b="0" i="0" u="none" strike="noStrike" kern="1200" cap="none" spc="-3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22" name="図 121"/>
          <p:cNvPicPr>
            <a:picLocks noChangeAspect="1"/>
          </p:cNvPicPr>
          <p:nvPr/>
        </p:nvPicPr>
        <p:blipFill>
          <a:blip r:embed="rId17"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75645" y="3867722"/>
            <a:ext cx="910285" cy="423593"/>
          </a:xfrm>
          <a:prstGeom prst="rect">
            <a:avLst/>
          </a:prstGeom>
        </p:spPr>
      </p:pic>
      <p:sp>
        <p:nvSpPr>
          <p:cNvPr id="123" name="テキスト ボックス 122">
            <a:extLst>
              <a:ext uri="{FF2B5EF4-FFF2-40B4-BE49-F238E27FC236}">
                <a16:creationId xmlns:a16="http://schemas.microsoft.com/office/drawing/2014/main" id="{80CA05AD-D643-4088-AF9D-BAE98743B6F2}"/>
              </a:ext>
            </a:extLst>
          </p:cNvPr>
          <p:cNvSpPr txBox="1"/>
          <p:nvPr/>
        </p:nvSpPr>
        <p:spPr>
          <a:xfrm>
            <a:off x="120516" y="3955864"/>
            <a:ext cx="1003402" cy="305981"/>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2020</a:t>
            </a:r>
            <a:r>
              <a:rPr kumimoji="0" lang="ja-JP" altLang="en-US"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年度</a:t>
            </a:r>
            <a:endParaRPr kumimoji="0" lang="en-US" altLang="ja-JP" sz="11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24" name="図 123"/>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88195" y="3832709"/>
            <a:ext cx="910285" cy="423593"/>
          </a:xfrm>
          <a:prstGeom prst="rect">
            <a:avLst/>
          </a:prstGeom>
        </p:spPr>
      </p:pic>
      <p:sp>
        <p:nvSpPr>
          <p:cNvPr id="125" name="テキスト ボックス 124">
            <a:extLst>
              <a:ext uri="{FF2B5EF4-FFF2-40B4-BE49-F238E27FC236}">
                <a16:creationId xmlns:a16="http://schemas.microsoft.com/office/drawing/2014/main" id="{80CA05AD-D643-4088-AF9D-BAE98743B6F2}"/>
              </a:ext>
            </a:extLst>
          </p:cNvPr>
          <p:cNvSpPr txBox="1"/>
          <p:nvPr/>
        </p:nvSpPr>
        <p:spPr>
          <a:xfrm>
            <a:off x="7020187" y="3907972"/>
            <a:ext cx="1003402" cy="305981"/>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ja-JP" sz="1100" b="1" dirty="0" smtClean="0">
                <a:solidFill>
                  <a:prstClr val="black"/>
                </a:solidFill>
                <a:latin typeface="UD デジタル 教科書体 NK-B" panose="02020700000000000000" pitchFamily="18" charset="-128"/>
                <a:ea typeface="UD デジタル 教科書体 NK-B" panose="02020700000000000000" pitchFamily="18" charset="-128"/>
              </a:rPr>
              <a:t>2021</a:t>
            </a: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rPr>
              <a:t>年度</a:t>
            </a:r>
            <a:endParaRPr kumimoji="0" lang="en-US" altLang="ja-JP" sz="11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56" name="テキスト ボックス 55">
            <a:extLst>
              <a:ext uri="{FF2B5EF4-FFF2-40B4-BE49-F238E27FC236}">
                <a16:creationId xmlns:a16="http://schemas.microsoft.com/office/drawing/2014/main" id="{5F4E2B05-8FB0-4EE6-A360-8CE3E3C48944}"/>
              </a:ext>
            </a:extLst>
          </p:cNvPr>
          <p:cNvSpPr txBox="1"/>
          <p:nvPr/>
        </p:nvSpPr>
        <p:spPr>
          <a:xfrm>
            <a:off x="30217" y="1036124"/>
            <a:ext cx="8883169" cy="387286"/>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500" b="1"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kumimoji="0" lang="ja-JP" altLang="en-US" sz="1400" b="0" i="0" u="sng"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外国人材と中小企業をつなぐ「外国人材マッチングプラットフォームの構築</a:t>
            </a:r>
            <a:r>
              <a:rPr kumimoji="0" lang="ja-JP" altLang="en-US" sz="1400" b="0" i="0" u="sng" strike="noStrike" kern="1200" cap="none" spc="-1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44" name="Picture 4" descr="https://2.bp.blogspot.com/-bFVczNv3ATk/VmFjhtSmqUI/AAAAAAAA1Vo/VfZCRqxgFY4/s800/line_simple01_.png">
            <a:extLst>
              <a:ext uri="{FF2B5EF4-FFF2-40B4-BE49-F238E27FC236}">
                <a16:creationId xmlns:a16="http://schemas.microsoft.com/office/drawing/2014/main" id="{68CBAD28-2E70-4DEC-B3E2-FB58C869DA53}"/>
              </a:ext>
            </a:extLst>
          </p:cNvPr>
          <p:cNvPicPr>
            <a:picLocks noChangeAspect="1" noChangeArrowheads="1"/>
          </p:cNvPicPr>
          <p:nvPr/>
        </p:nvPicPr>
        <p:blipFill>
          <a:blip r:embed="rId1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283" y="3533691"/>
            <a:ext cx="1123844" cy="324000"/>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8517661" y="6393803"/>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11</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2862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06270" y="1357135"/>
            <a:ext cx="8602533" cy="1272143"/>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大阪で暮らす外国人が言葉の壁や文化・習慣の違いなどにより、日常生活に戸惑うことのないよう、また、</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外国人が暮らす地域住民とともに支え合う共生関係が構築されるよう、</a:t>
            </a:r>
            <a:r>
              <a:rPr kumimoji="0" lang="ja-JP" altLang="en-US" sz="14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多言語による「相談体制」や「医療体</a:t>
            </a:r>
            <a:endParaRPr kumimoji="0" lang="en-US" altLang="ja-JP" sz="14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制」「日本語教育」「コミュニケーション支援」等、市町村や支援団体等との連携のもと、具体的取組みを</a:t>
            </a:r>
            <a:r>
              <a:rPr kumimoji="0" lang="ja-JP" altLang="en-US" sz="1400" b="0"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endParaRPr kumimoji="0" lang="en-US" altLang="ja-JP" sz="1400" b="0"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年度、主な新規・拡充施策は以下のとおり。　</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正方形/長方形 21"/>
          <p:cNvSpPr/>
          <p:nvPr/>
        </p:nvSpPr>
        <p:spPr>
          <a:xfrm>
            <a:off x="2001322" y="2827211"/>
            <a:ext cx="5152080" cy="122036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23" name="テキスト ボックス 22">
            <a:extLst>
              <a:ext uri="{FF2B5EF4-FFF2-40B4-BE49-F238E27FC236}">
                <a16:creationId xmlns:a16="http://schemas.microsoft.com/office/drawing/2014/main" id="{80CA05AD-D643-4088-AF9D-BAE98743B6F2}"/>
              </a:ext>
            </a:extLst>
          </p:cNvPr>
          <p:cNvSpPr txBox="1"/>
          <p:nvPr/>
        </p:nvSpPr>
        <p:spPr>
          <a:xfrm>
            <a:off x="3434365" y="2938878"/>
            <a:ext cx="203295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相談体制の</a:t>
            </a:r>
            <a:r>
              <a:rPr kumimoji="0" lang="ja-JP" altLang="en-US" sz="1300" b="1"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整備 </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4" name="テキスト ボックス 23">
            <a:extLst>
              <a:ext uri="{FF2B5EF4-FFF2-40B4-BE49-F238E27FC236}">
                <a16:creationId xmlns:a16="http://schemas.microsoft.com/office/drawing/2014/main" id="{2B88A4C5-63AC-4AFE-BDE6-D3EA1E8A4F22}"/>
              </a:ext>
            </a:extLst>
          </p:cNvPr>
          <p:cNvSpPr txBox="1"/>
          <p:nvPr/>
        </p:nvSpPr>
        <p:spPr>
          <a:xfrm>
            <a:off x="2125014" y="3252466"/>
            <a:ext cx="4893972" cy="323165"/>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▸外国人向け相談窓口を運営（実施主体：大阪府国際交流財団（</a:t>
            </a: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OFIX)</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25" name="正方形/長方形 24"/>
          <p:cNvSpPr/>
          <p:nvPr/>
        </p:nvSpPr>
        <p:spPr>
          <a:xfrm>
            <a:off x="332704" y="4172747"/>
            <a:ext cx="2668073" cy="1188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26" name="テキスト ボックス 25">
            <a:extLst>
              <a:ext uri="{FF2B5EF4-FFF2-40B4-BE49-F238E27FC236}">
                <a16:creationId xmlns:a16="http://schemas.microsoft.com/office/drawing/2014/main" id="{80CA05AD-D643-4088-AF9D-BAE98743B6F2}"/>
              </a:ext>
            </a:extLst>
          </p:cNvPr>
          <p:cNvSpPr txBox="1"/>
          <p:nvPr/>
        </p:nvSpPr>
        <p:spPr>
          <a:xfrm>
            <a:off x="474371" y="4320443"/>
            <a:ext cx="203295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医療体制の</a:t>
            </a:r>
            <a:r>
              <a:rPr kumimoji="0" lang="ja-JP" altLang="en-US" sz="1300" b="1"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整備 </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7" name="テキスト ボックス 26">
            <a:extLst>
              <a:ext uri="{FF2B5EF4-FFF2-40B4-BE49-F238E27FC236}">
                <a16:creationId xmlns:a16="http://schemas.microsoft.com/office/drawing/2014/main" id="{2B88A4C5-63AC-4AFE-BDE6-D3EA1E8A4F22}"/>
              </a:ext>
            </a:extLst>
          </p:cNvPr>
          <p:cNvSpPr txBox="1"/>
          <p:nvPr/>
        </p:nvSpPr>
        <p:spPr>
          <a:xfrm>
            <a:off x="489397" y="4715430"/>
            <a:ext cx="2343955" cy="553998"/>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▸府内全医療機関</a:t>
            </a:r>
            <a:r>
              <a:rPr kumimoji="0" lang="ja-JP" altLang="en-US" sz="1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・調剤薬局</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への通訳支援、感染症予防等</a:t>
            </a:r>
          </a:p>
        </p:txBody>
      </p:sp>
      <p:sp>
        <p:nvSpPr>
          <p:cNvPr id="28" name="正方形/長方形 27"/>
          <p:cNvSpPr/>
          <p:nvPr/>
        </p:nvSpPr>
        <p:spPr>
          <a:xfrm>
            <a:off x="3254061" y="4183483"/>
            <a:ext cx="2668073" cy="1188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29" name="テキスト ボックス 28">
            <a:extLst>
              <a:ext uri="{FF2B5EF4-FFF2-40B4-BE49-F238E27FC236}">
                <a16:creationId xmlns:a16="http://schemas.microsoft.com/office/drawing/2014/main" id="{80CA05AD-D643-4088-AF9D-BAE98743B6F2}"/>
              </a:ext>
            </a:extLst>
          </p:cNvPr>
          <p:cNvSpPr txBox="1"/>
          <p:nvPr/>
        </p:nvSpPr>
        <p:spPr>
          <a:xfrm>
            <a:off x="3576034" y="4331179"/>
            <a:ext cx="203295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家賃債務保証の支援</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0" name="テキスト ボックス 29">
            <a:extLst>
              <a:ext uri="{FF2B5EF4-FFF2-40B4-BE49-F238E27FC236}">
                <a16:creationId xmlns:a16="http://schemas.microsoft.com/office/drawing/2014/main" id="{2B88A4C5-63AC-4AFE-BDE6-D3EA1E8A4F22}"/>
              </a:ext>
            </a:extLst>
          </p:cNvPr>
          <p:cNvSpPr txBox="1"/>
          <p:nvPr/>
        </p:nvSpPr>
        <p:spPr>
          <a:xfrm>
            <a:off x="3434365" y="4713287"/>
            <a:ext cx="2307469" cy="553998"/>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▸住宅確保要配慮者（外国人等）に対する入居支援</a:t>
            </a:r>
          </a:p>
        </p:txBody>
      </p:sp>
      <p:sp>
        <p:nvSpPr>
          <p:cNvPr id="31" name="正方形/長方形 30"/>
          <p:cNvSpPr/>
          <p:nvPr/>
        </p:nvSpPr>
        <p:spPr>
          <a:xfrm>
            <a:off x="6192594" y="4185628"/>
            <a:ext cx="2668073" cy="1188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32" name="テキスト ボックス 31">
            <a:extLst>
              <a:ext uri="{FF2B5EF4-FFF2-40B4-BE49-F238E27FC236}">
                <a16:creationId xmlns:a16="http://schemas.microsoft.com/office/drawing/2014/main" id="{80CA05AD-D643-4088-AF9D-BAE98743B6F2}"/>
              </a:ext>
            </a:extLst>
          </p:cNvPr>
          <p:cNvSpPr txBox="1"/>
          <p:nvPr/>
        </p:nvSpPr>
        <p:spPr>
          <a:xfrm>
            <a:off x="6475930" y="4333324"/>
            <a:ext cx="203295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災害情報の即時提供</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テキスト ボックス 32">
            <a:extLst>
              <a:ext uri="{FF2B5EF4-FFF2-40B4-BE49-F238E27FC236}">
                <a16:creationId xmlns:a16="http://schemas.microsoft.com/office/drawing/2014/main" id="{2B88A4C5-63AC-4AFE-BDE6-D3EA1E8A4F22}"/>
              </a:ext>
            </a:extLst>
          </p:cNvPr>
          <p:cNvSpPr txBox="1"/>
          <p:nvPr/>
        </p:nvSpPr>
        <p:spPr>
          <a:xfrm>
            <a:off x="6347140" y="4715432"/>
            <a:ext cx="2333220" cy="553998"/>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▸災害情報の多言語化、</a:t>
            </a:r>
            <a:r>
              <a:rPr kumimoji="0" lang="ja-JP" altLang="en-US" sz="1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外国人向け</a:t>
            </a:r>
            <a:r>
              <a:rPr lang="ja-JP" altLang="en-US" sz="1200" b="1" dirty="0" smtClean="0">
                <a:solidFill>
                  <a:prstClr val="black"/>
                </a:solidFill>
                <a:latin typeface="UD デジタル 教科書体 NK-R" panose="02020400000000000000" pitchFamily="18" charset="-128"/>
                <a:ea typeface="UD デジタル 教科書体 NK-R" panose="02020400000000000000" pitchFamily="18" charset="-128"/>
              </a:rPr>
              <a:t>ウェブ</a:t>
            </a:r>
            <a:r>
              <a:rPr lang="ja-JP" altLang="en-US" sz="1200" b="1" dirty="0">
                <a:solidFill>
                  <a:prstClr val="black"/>
                </a:solidFill>
                <a:latin typeface="UD デジタル 教科書体 NK-R" panose="02020400000000000000" pitchFamily="18" charset="-128"/>
                <a:ea typeface="UD デジタル 教科書体 NK-R" panose="02020400000000000000" pitchFamily="18" charset="-128"/>
              </a:rPr>
              <a:t>サイト</a:t>
            </a:r>
            <a:r>
              <a:rPr kumimoji="0" lang="ja-JP" altLang="en-US" sz="1200" b="1" i="0" u="none" strike="noStrike" kern="1200" cap="none" spc="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アプリの運用</a:t>
            </a:r>
          </a:p>
        </p:txBody>
      </p:sp>
      <p:sp>
        <p:nvSpPr>
          <p:cNvPr id="34" name="正方形/長方形 33"/>
          <p:cNvSpPr/>
          <p:nvPr/>
        </p:nvSpPr>
        <p:spPr>
          <a:xfrm>
            <a:off x="332704" y="5501419"/>
            <a:ext cx="2668073" cy="1188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35" name="テキスト ボックス 34">
            <a:extLst>
              <a:ext uri="{FF2B5EF4-FFF2-40B4-BE49-F238E27FC236}">
                <a16:creationId xmlns:a16="http://schemas.microsoft.com/office/drawing/2014/main" id="{80CA05AD-D643-4088-AF9D-BAE98743B6F2}"/>
              </a:ext>
            </a:extLst>
          </p:cNvPr>
          <p:cNvSpPr txBox="1"/>
          <p:nvPr/>
        </p:nvSpPr>
        <p:spPr>
          <a:xfrm>
            <a:off x="474371" y="5548395"/>
            <a:ext cx="2032955" cy="553998"/>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0" lang="ja-JP" altLang="en-US" sz="1300" b="1" i="0" u="sng" strike="noStrike" kern="1200" cap="none" spc="0" normalizeH="0" baseline="0" noProof="0" dirty="0" smtClean="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小・中・高校に</a:t>
            </a:r>
            <a:r>
              <a:rPr kumimoji="0" lang="ja-JP" altLang="en-US" sz="1300" b="1" i="0" u="sng"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おける</a:t>
            </a:r>
            <a:endParaRPr kumimoji="0" lang="en-US" altLang="ja-JP" sz="1300" b="1" i="0" u="sng"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日本語教育の推進 </a:t>
            </a:r>
            <a:endParaRPr kumimoji="0" lang="en-US" altLang="ja-JP" sz="1300" b="1" i="0" u="sng"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6" name="テキスト ボックス 35">
            <a:extLst>
              <a:ext uri="{FF2B5EF4-FFF2-40B4-BE49-F238E27FC236}">
                <a16:creationId xmlns:a16="http://schemas.microsoft.com/office/drawing/2014/main" id="{2B88A4C5-63AC-4AFE-BDE6-D3EA1E8A4F22}"/>
              </a:ext>
            </a:extLst>
          </p:cNvPr>
          <p:cNvSpPr txBox="1"/>
          <p:nvPr/>
        </p:nvSpPr>
        <p:spPr>
          <a:xfrm>
            <a:off x="502277" y="6069860"/>
            <a:ext cx="2343954" cy="553998"/>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▸日本語指導が必要な児童生徒への支援員等の</a:t>
            </a:r>
            <a:r>
              <a:rPr kumimoji="0" lang="ja-JP" altLang="en-US" sz="1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配置、</a:t>
            </a:r>
            <a:r>
              <a:rPr kumimoji="0" lang="en-US" altLang="ja-JP" sz="1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ICT</a:t>
            </a:r>
            <a:r>
              <a:rPr kumimoji="0" lang="ja-JP" altLang="en-US" sz="12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の活用等</a:t>
            </a:r>
            <a:endPar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7" name="正方形/長方形 36"/>
          <p:cNvSpPr/>
          <p:nvPr/>
        </p:nvSpPr>
        <p:spPr>
          <a:xfrm>
            <a:off x="3269087" y="5501422"/>
            <a:ext cx="2668073" cy="1188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41" name="テキスト ボックス 40">
            <a:extLst>
              <a:ext uri="{FF2B5EF4-FFF2-40B4-BE49-F238E27FC236}">
                <a16:creationId xmlns:a16="http://schemas.microsoft.com/office/drawing/2014/main" id="{80CA05AD-D643-4088-AF9D-BAE98743B6F2}"/>
              </a:ext>
            </a:extLst>
          </p:cNvPr>
          <p:cNvSpPr txBox="1"/>
          <p:nvPr/>
        </p:nvSpPr>
        <p:spPr>
          <a:xfrm>
            <a:off x="3591060" y="5649118"/>
            <a:ext cx="203295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地域の日本語教育支援</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 name="テキスト ボックス 41">
            <a:extLst>
              <a:ext uri="{FF2B5EF4-FFF2-40B4-BE49-F238E27FC236}">
                <a16:creationId xmlns:a16="http://schemas.microsoft.com/office/drawing/2014/main" id="{2B88A4C5-63AC-4AFE-BDE6-D3EA1E8A4F22}"/>
              </a:ext>
            </a:extLst>
          </p:cNvPr>
          <p:cNvSpPr txBox="1"/>
          <p:nvPr/>
        </p:nvSpPr>
        <p:spPr>
          <a:xfrm>
            <a:off x="3434366" y="6056984"/>
            <a:ext cx="2333234" cy="553998"/>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▸地域の体制づくりに向けた市町村支援</a:t>
            </a:r>
          </a:p>
        </p:txBody>
      </p:sp>
      <p:sp>
        <p:nvSpPr>
          <p:cNvPr id="43" name="正方形/長方形 42"/>
          <p:cNvSpPr/>
          <p:nvPr/>
        </p:nvSpPr>
        <p:spPr>
          <a:xfrm>
            <a:off x="6205480" y="5514300"/>
            <a:ext cx="2668073" cy="1188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44" name="テキスト ボックス 43">
            <a:extLst>
              <a:ext uri="{FF2B5EF4-FFF2-40B4-BE49-F238E27FC236}">
                <a16:creationId xmlns:a16="http://schemas.microsoft.com/office/drawing/2014/main" id="{80CA05AD-D643-4088-AF9D-BAE98743B6F2}"/>
              </a:ext>
            </a:extLst>
          </p:cNvPr>
          <p:cNvSpPr txBox="1"/>
          <p:nvPr/>
        </p:nvSpPr>
        <p:spPr>
          <a:xfrm>
            <a:off x="6413808" y="5625928"/>
            <a:ext cx="2301265"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外国人コミュニケーション支援</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5" name="テキスト ボックス 44">
            <a:extLst>
              <a:ext uri="{FF2B5EF4-FFF2-40B4-BE49-F238E27FC236}">
                <a16:creationId xmlns:a16="http://schemas.microsoft.com/office/drawing/2014/main" id="{2B88A4C5-63AC-4AFE-BDE6-D3EA1E8A4F22}"/>
              </a:ext>
            </a:extLst>
          </p:cNvPr>
          <p:cNvSpPr txBox="1"/>
          <p:nvPr/>
        </p:nvSpPr>
        <p:spPr>
          <a:xfrm>
            <a:off x="6413808" y="6070656"/>
            <a:ext cx="2320334" cy="540469"/>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2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▸子育て中の保護者・児童への交流事業等を実施する市町村を支援</a:t>
            </a:r>
          </a:p>
        </p:txBody>
      </p:sp>
      <p:sp>
        <p:nvSpPr>
          <p:cNvPr id="55" name="下矢印 135">
            <a:extLst>
              <a:ext uri="{FF2B5EF4-FFF2-40B4-BE49-F238E27FC236}">
                <a16:creationId xmlns:a16="http://schemas.microsoft.com/office/drawing/2014/main" id="{9A477AA9-A77D-47D1-A2AC-DE3323CA9171}"/>
              </a:ext>
            </a:extLst>
          </p:cNvPr>
          <p:cNvSpPr/>
          <p:nvPr/>
        </p:nvSpPr>
        <p:spPr>
          <a:xfrm rot="5400000">
            <a:off x="7283359" y="3392376"/>
            <a:ext cx="396000" cy="18000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6" name="下矢印 138">
            <a:extLst>
              <a:ext uri="{FF2B5EF4-FFF2-40B4-BE49-F238E27FC236}">
                <a16:creationId xmlns:a16="http://schemas.microsoft.com/office/drawing/2014/main" id="{48F152BA-2635-4CF6-9419-73C6C8FDEB32}"/>
              </a:ext>
            </a:extLst>
          </p:cNvPr>
          <p:cNvSpPr/>
          <p:nvPr/>
        </p:nvSpPr>
        <p:spPr>
          <a:xfrm rot="10800000" flipV="1">
            <a:off x="4336097" y="4069621"/>
            <a:ext cx="504000" cy="144000"/>
          </a:xfrm>
          <a:prstGeom prst="down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8" name="図 57">
            <a:extLst>
              <a:ext uri="{FF2B5EF4-FFF2-40B4-BE49-F238E27FC236}">
                <a16:creationId xmlns:a16="http://schemas.microsoft.com/office/drawing/2014/main" id="{A051E421-7E90-4627-964C-EBB2692A8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62184" flipH="1" flipV="1">
            <a:off x="1488735" y="3765778"/>
            <a:ext cx="550740" cy="432000"/>
          </a:xfrm>
          <a:prstGeom prst="rect">
            <a:avLst/>
          </a:prstGeom>
        </p:spPr>
      </p:pic>
      <p:pic>
        <p:nvPicPr>
          <p:cNvPr id="60" name="図 59">
            <a:extLst>
              <a:ext uri="{FF2B5EF4-FFF2-40B4-BE49-F238E27FC236}">
                <a16:creationId xmlns:a16="http://schemas.microsoft.com/office/drawing/2014/main" id="{052CB5ED-9A0E-48A5-9304-D94C742B7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907" y="2807084"/>
            <a:ext cx="1289559" cy="1080000"/>
          </a:xfrm>
          <a:prstGeom prst="rect">
            <a:avLst/>
          </a:prstGeom>
        </p:spPr>
      </p:pic>
      <p:sp>
        <p:nvSpPr>
          <p:cNvPr id="61" name="テキスト ボックス 60">
            <a:extLst>
              <a:ext uri="{FF2B5EF4-FFF2-40B4-BE49-F238E27FC236}">
                <a16:creationId xmlns:a16="http://schemas.microsoft.com/office/drawing/2014/main" id="{A74C34F8-F745-4AC0-9DC6-F358B08257CC}"/>
              </a:ext>
            </a:extLst>
          </p:cNvPr>
          <p:cNvSpPr txBox="1"/>
          <p:nvPr/>
        </p:nvSpPr>
        <p:spPr>
          <a:xfrm>
            <a:off x="7958482" y="3799996"/>
            <a:ext cx="900000" cy="281392"/>
          </a:xfrm>
          <a:prstGeom prst="rect">
            <a:avLst/>
          </a:prstGeom>
          <a:solidFill>
            <a:srgbClr val="00B050"/>
          </a:solidFill>
        </p:spPr>
        <p:txBody>
          <a:bodyPr wrap="square" lIns="95665" tIns="47832" rIns="95665" bIns="47832"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外国人</a:t>
            </a:r>
            <a:endParaRPr kumimoji="0" lang="en-US" altLang="ja-JP"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2" name="図 61">
            <a:extLst>
              <a:ext uri="{FF2B5EF4-FFF2-40B4-BE49-F238E27FC236}">
                <a16:creationId xmlns:a16="http://schemas.microsoft.com/office/drawing/2014/main" id="{A051E421-7E90-4627-964C-EBB2692A8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7816" flipV="1">
            <a:off x="7126230" y="3763029"/>
            <a:ext cx="550740" cy="432000"/>
          </a:xfrm>
          <a:prstGeom prst="rect">
            <a:avLst/>
          </a:prstGeom>
        </p:spPr>
      </p:pic>
      <p:pic>
        <p:nvPicPr>
          <p:cNvPr id="63" name="図 62">
            <a:extLst>
              <a:ext uri="{FF2B5EF4-FFF2-40B4-BE49-F238E27FC236}">
                <a16:creationId xmlns:a16="http://schemas.microsoft.com/office/drawing/2014/main" id="{56E44646-5A70-4973-B879-7707383A4CA7}"/>
              </a:ext>
            </a:extLst>
          </p:cNvPr>
          <p:cNvPicPr>
            <a:picLocks noChangeAspect="1"/>
          </p:cNvPicPr>
          <p:nvPr/>
        </p:nvPicPr>
        <p:blipFill>
          <a:blip r:embed="rId5" cstate="print">
            <a:duotone>
              <a:prstClr val="black"/>
              <a:srgbClr val="FF99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160101" y="3030805"/>
            <a:ext cx="684000" cy="272945"/>
          </a:xfrm>
          <a:prstGeom prst="rect">
            <a:avLst/>
          </a:prstGeom>
        </p:spPr>
      </p:pic>
      <p:sp>
        <p:nvSpPr>
          <p:cNvPr id="64" name="テキスト ボックス 63">
            <a:extLst>
              <a:ext uri="{FF2B5EF4-FFF2-40B4-BE49-F238E27FC236}">
                <a16:creationId xmlns:a16="http://schemas.microsoft.com/office/drawing/2014/main" id="{EB6AEF71-D23E-42CC-AC57-7078B0423809}"/>
              </a:ext>
            </a:extLst>
          </p:cNvPr>
          <p:cNvSpPr txBox="1"/>
          <p:nvPr/>
        </p:nvSpPr>
        <p:spPr>
          <a:xfrm>
            <a:off x="7255496" y="3025443"/>
            <a:ext cx="506531" cy="288959"/>
          </a:xfrm>
          <a:prstGeom prst="rect">
            <a:avLst/>
          </a:prstGeom>
          <a:noFill/>
        </p:spPr>
        <p:txBody>
          <a:bodyPr wrap="square" lIns="95665" tIns="47832" rIns="95665" bIns="47832"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相談</a:t>
            </a:r>
            <a:endParaRPr kumimoji="0"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5" name="図 64">
            <a:extLst>
              <a:ext uri="{FF2B5EF4-FFF2-40B4-BE49-F238E27FC236}">
                <a16:creationId xmlns:a16="http://schemas.microsoft.com/office/drawing/2014/main" id="{052CB5ED-9A0E-48A5-9304-D94C742B7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54" y="2804936"/>
            <a:ext cx="1289559" cy="1080000"/>
          </a:xfrm>
          <a:prstGeom prst="rect">
            <a:avLst/>
          </a:prstGeom>
        </p:spPr>
      </p:pic>
      <p:sp>
        <p:nvSpPr>
          <p:cNvPr id="66" name="テキスト ボックス 65">
            <a:extLst>
              <a:ext uri="{FF2B5EF4-FFF2-40B4-BE49-F238E27FC236}">
                <a16:creationId xmlns:a16="http://schemas.microsoft.com/office/drawing/2014/main" id="{A74C34F8-F745-4AC0-9DC6-F358B08257CC}"/>
              </a:ext>
            </a:extLst>
          </p:cNvPr>
          <p:cNvSpPr txBox="1"/>
          <p:nvPr/>
        </p:nvSpPr>
        <p:spPr>
          <a:xfrm>
            <a:off x="332029" y="3797848"/>
            <a:ext cx="900000" cy="281392"/>
          </a:xfrm>
          <a:prstGeom prst="rect">
            <a:avLst/>
          </a:prstGeom>
          <a:solidFill>
            <a:srgbClr val="00B050"/>
          </a:solidFill>
        </p:spPr>
        <p:txBody>
          <a:bodyPr wrap="square" lIns="95665" tIns="47832" rIns="95665" bIns="47832"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外国人</a:t>
            </a:r>
            <a:endParaRPr kumimoji="0" lang="en-US" altLang="ja-JP"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7" name="下矢印 135">
            <a:extLst>
              <a:ext uri="{FF2B5EF4-FFF2-40B4-BE49-F238E27FC236}">
                <a16:creationId xmlns:a16="http://schemas.microsoft.com/office/drawing/2014/main" id="{9A477AA9-A77D-47D1-A2AC-DE3323CA9171}"/>
              </a:ext>
            </a:extLst>
          </p:cNvPr>
          <p:cNvSpPr/>
          <p:nvPr/>
        </p:nvSpPr>
        <p:spPr>
          <a:xfrm rot="16200000" flipH="1">
            <a:off x="1447074" y="3403107"/>
            <a:ext cx="396000" cy="18000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8" name="図 67">
            <a:extLst>
              <a:ext uri="{FF2B5EF4-FFF2-40B4-BE49-F238E27FC236}">
                <a16:creationId xmlns:a16="http://schemas.microsoft.com/office/drawing/2014/main" id="{56E44646-5A70-4973-B879-7707383A4CA7}"/>
              </a:ext>
            </a:extLst>
          </p:cNvPr>
          <p:cNvPicPr>
            <a:picLocks noChangeAspect="1"/>
          </p:cNvPicPr>
          <p:nvPr/>
        </p:nvPicPr>
        <p:blipFill>
          <a:blip r:embed="rId5" cstate="print">
            <a:duotone>
              <a:prstClr val="black"/>
              <a:srgbClr val="FF99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72295" y="3028657"/>
            <a:ext cx="684000" cy="272945"/>
          </a:xfrm>
          <a:prstGeom prst="rect">
            <a:avLst/>
          </a:prstGeom>
        </p:spPr>
      </p:pic>
      <p:sp>
        <p:nvSpPr>
          <p:cNvPr id="69" name="テキスト ボックス 68">
            <a:extLst>
              <a:ext uri="{FF2B5EF4-FFF2-40B4-BE49-F238E27FC236}">
                <a16:creationId xmlns:a16="http://schemas.microsoft.com/office/drawing/2014/main" id="{EB6AEF71-D23E-42CC-AC57-7078B0423809}"/>
              </a:ext>
            </a:extLst>
          </p:cNvPr>
          <p:cNvSpPr txBox="1"/>
          <p:nvPr/>
        </p:nvSpPr>
        <p:spPr>
          <a:xfrm>
            <a:off x="1367690" y="3023295"/>
            <a:ext cx="506531" cy="288959"/>
          </a:xfrm>
          <a:prstGeom prst="rect">
            <a:avLst/>
          </a:prstGeom>
          <a:noFill/>
        </p:spPr>
        <p:txBody>
          <a:bodyPr wrap="square" lIns="95665" tIns="47832" rIns="95665" bIns="47832"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相談</a:t>
            </a:r>
            <a:endParaRPr kumimoji="0"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9" name="テキスト ボックス 38">
            <a:extLst>
              <a:ext uri="{FF2B5EF4-FFF2-40B4-BE49-F238E27FC236}">
                <a16:creationId xmlns:a16="http://schemas.microsoft.com/office/drawing/2014/main" id="{1A9E8C80-6046-45F6-BCC3-0A63AFAD201C}"/>
              </a:ext>
            </a:extLst>
          </p:cNvPr>
          <p:cNvSpPr txBox="1"/>
          <p:nvPr/>
        </p:nvSpPr>
        <p:spPr>
          <a:xfrm>
            <a:off x="332029" y="977541"/>
            <a:ext cx="8883169" cy="387286"/>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500" b="1"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取組み方向性「②外国人と地域住民がともに暮らし、支え合う共生社会づくり</a:t>
            </a:r>
            <a:r>
              <a:rPr kumimoji="0" lang="ja-JP" altLang="en-US" sz="15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63028ED1-D551-44D2-8D0D-50412844FE48}"/>
              </a:ext>
            </a:extLst>
          </p:cNvPr>
          <p:cNvSpPr txBox="1"/>
          <p:nvPr/>
        </p:nvSpPr>
        <p:spPr>
          <a:xfrm>
            <a:off x="3137436" y="3633250"/>
            <a:ext cx="2679544" cy="305661"/>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▸市町村の相談窓口の整備への支援</a:t>
            </a:r>
          </a:p>
        </p:txBody>
      </p:sp>
      <p:sp>
        <p:nvSpPr>
          <p:cNvPr id="46" name="テキスト ボックス 45">
            <a:extLst>
              <a:ext uri="{FF2B5EF4-FFF2-40B4-BE49-F238E27FC236}">
                <a16:creationId xmlns:a16="http://schemas.microsoft.com/office/drawing/2014/main" id="{80CA05AD-D643-4088-AF9D-BAE98743B6F2}"/>
              </a:ext>
            </a:extLst>
          </p:cNvPr>
          <p:cNvSpPr txBox="1"/>
          <p:nvPr/>
        </p:nvSpPr>
        <p:spPr>
          <a:xfrm>
            <a:off x="5268986" y="2926537"/>
            <a:ext cx="1080000"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0" lang="en-US" altLang="ja-JP" sz="1100" b="1"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13</a:t>
            </a:r>
            <a:r>
              <a:rPr kumimoji="0" lang="ja-JP" altLang="en-US" sz="1100" b="1"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頁参照 </a:t>
            </a:r>
            <a:endParaRPr kumimoji="0" lang="en-US" altLang="ja-JP" sz="11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7" name="テキスト ボックス 46">
            <a:extLst>
              <a:ext uri="{FF2B5EF4-FFF2-40B4-BE49-F238E27FC236}">
                <a16:creationId xmlns:a16="http://schemas.microsoft.com/office/drawing/2014/main" id="{80CA05AD-D643-4088-AF9D-BAE98743B6F2}"/>
              </a:ext>
            </a:extLst>
          </p:cNvPr>
          <p:cNvSpPr txBox="1"/>
          <p:nvPr/>
        </p:nvSpPr>
        <p:spPr>
          <a:xfrm>
            <a:off x="2097782" y="4301707"/>
            <a:ext cx="1080000"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lang="en-US" altLang="ja-JP" sz="1100" b="1" u="sng" dirty="0">
                <a:solidFill>
                  <a:prstClr val="black"/>
                </a:solidFill>
                <a:latin typeface="UD デジタル 教科書体 NK-B" panose="02020700000000000000" pitchFamily="18" charset="-128"/>
                <a:ea typeface="UD デジタル 教科書体 NK-B" panose="02020700000000000000" pitchFamily="18" charset="-128"/>
              </a:rPr>
              <a:t>13</a:t>
            </a:r>
            <a:r>
              <a:rPr kumimoji="0" lang="ja-JP" altLang="en-US" sz="1100" b="1"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頁参照 </a:t>
            </a:r>
            <a:endParaRPr kumimoji="0" lang="en-US" altLang="ja-JP" sz="11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8" name="テキスト ボックス 47">
            <a:extLst>
              <a:ext uri="{FF2B5EF4-FFF2-40B4-BE49-F238E27FC236}">
                <a16:creationId xmlns:a16="http://schemas.microsoft.com/office/drawing/2014/main" id="{80CA05AD-D643-4088-AF9D-BAE98743B6F2}"/>
              </a:ext>
            </a:extLst>
          </p:cNvPr>
          <p:cNvSpPr txBox="1"/>
          <p:nvPr/>
        </p:nvSpPr>
        <p:spPr>
          <a:xfrm>
            <a:off x="2113046" y="5767858"/>
            <a:ext cx="1080000"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ja-JP" sz="11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lang="en-US" altLang="ja-JP" sz="1100" b="1" u="sng" dirty="0">
                <a:solidFill>
                  <a:prstClr val="black"/>
                </a:solidFill>
                <a:latin typeface="UD デジタル 教科書体 NK-B" panose="02020700000000000000" pitchFamily="18" charset="-128"/>
                <a:ea typeface="UD デジタル 教科書体 NK-B" panose="02020700000000000000" pitchFamily="18" charset="-128"/>
              </a:rPr>
              <a:t>14</a:t>
            </a:r>
            <a:r>
              <a:rPr kumimoji="0" lang="ja-JP" altLang="en-US" sz="1100" b="1"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頁参照 </a:t>
            </a:r>
            <a:endParaRPr kumimoji="0" lang="en-US" altLang="ja-JP" sz="11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9" name="正方形/長方形 48"/>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12</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2082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a:xfrm>
            <a:off x="2059385" y="5934060"/>
            <a:ext cx="3852000" cy="864000"/>
          </a:xfrm>
          <a:prstGeom prst="round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1A9E8C80-6046-45F6-BCC3-0A63AFAD201C}"/>
              </a:ext>
            </a:extLst>
          </p:cNvPr>
          <p:cNvSpPr txBox="1"/>
          <p:nvPr/>
        </p:nvSpPr>
        <p:spPr>
          <a:xfrm>
            <a:off x="329915" y="2653569"/>
            <a:ext cx="1946803" cy="368819"/>
          </a:xfrm>
          <a:prstGeom prst="rect">
            <a:avLst/>
          </a:prstGeom>
          <a:noFill/>
        </p:spPr>
        <p:txBody>
          <a:bodyPr wrap="square" rtlCol="0">
            <a:spAutoFit/>
          </a:bodyPr>
          <a:lstStyle/>
          <a:p>
            <a:pPr>
              <a:lnSpc>
                <a:spcPts val="2300"/>
              </a:lnSpc>
            </a:pPr>
            <a:r>
              <a:rPr lang="en-US" altLang="ja-JP"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医療支援</a:t>
            </a:r>
            <a:r>
              <a:rPr lang="en-US" altLang="ja-JP"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テキスト ボックス 7"/>
          <p:cNvSpPr txBox="1"/>
          <p:nvPr/>
        </p:nvSpPr>
        <p:spPr>
          <a:xfrm>
            <a:off x="320788" y="1137774"/>
            <a:ext cx="8602533" cy="1567096"/>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lang="ja-JP" altLang="en-US"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大阪府国際交流財団（ＯＦＩＸ）における相談体制の整備</a:t>
            </a:r>
            <a:endParaRPr lang="en-US" altLang="ja-JP"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ＯＦＩＸでは、外国人が大阪で安心して暮らせるよう、多言語（</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言語）</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により、生活関連情報</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を含めた幅広い</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提供や</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相談対応を実施（</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月、言語・時間等を拡充、ワンストップ体制を整備）。</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外国人が暮らす身近な市町村での相談窓口</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充実に向け</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地域相談会</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の開催</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や通訳</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・翻訳</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ボランティアの</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派遣</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相談員向け</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研修会の実施</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市町村等との連携を強化。</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1A9E8C80-6046-45F6-BCC3-0A63AFAD201C}"/>
              </a:ext>
            </a:extLst>
          </p:cNvPr>
          <p:cNvSpPr txBox="1"/>
          <p:nvPr/>
        </p:nvSpPr>
        <p:spPr>
          <a:xfrm>
            <a:off x="332029" y="835872"/>
            <a:ext cx="1946803" cy="368819"/>
          </a:xfrm>
          <a:prstGeom prst="rect">
            <a:avLst/>
          </a:prstGeom>
          <a:noFill/>
        </p:spPr>
        <p:txBody>
          <a:bodyPr wrap="square" rtlCol="0">
            <a:spAutoFit/>
          </a:bodyPr>
          <a:lstStyle/>
          <a:p>
            <a:pPr>
              <a:lnSpc>
                <a:spcPts val="2300"/>
              </a:lnSpc>
            </a:pPr>
            <a:r>
              <a:rPr lang="en-US" altLang="ja-JP"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a:t>
            </a:r>
            <a:r>
              <a:rPr lang="en-US" altLang="ja-JP"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3" name="グループ化 2"/>
          <p:cNvGrpSpPr/>
          <p:nvPr/>
        </p:nvGrpSpPr>
        <p:grpSpPr>
          <a:xfrm>
            <a:off x="482692" y="4452248"/>
            <a:ext cx="1980000" cy="502307"/>
            <a:chOff x="110001" y="2292425"/>
            <a:chExt cx="1980000" cy="502307"/>
          </a:xfrm>
        </p:grpSpPr>
        <p:sp>
          <p:nvSpPr>
            <p:cNvPr id="47" name="テキスト ボックス 46"/>
            <p:cNvSpPr txBox="1"/>
            <p:nvPr/>
          </p:nvSpPr>
          <p:spPr>
            <a:xfrm>
              <a:off x="110001" y="2292425"/>
              <a:ext cx="1980000" cy="412923"/>
            </a:xfrm>
            <a:prstGeom prst="rect">
              <a:avLst/>
            </a:prstGeom>
            <a:noFill/>
          </p:spPr>
          <p:txBody>
            <a:bodyPr wrap="square" lIns="91430" tIns="45715" rIns="91430" bIns="45715" rtlCol="0">
              <a:spAutoFit/>
            </a:bodyPr>
            <a:lstStyle/>
            <a:p>
              <a:pPr>
                <a:lnSpc>
                  <a:spcPts val="2500"/>
                </a:lnSpc>
              </a:pPr>
              <a:r>
                <a:rPr lang="ja-JP" altLang="en-US" sz="1300" dirty="0">
                  <a:latin typeface="UD デジタル 教科書体 NK-B" panose="02020700000000000000" pitchFamily="18" charset="-128"/>
                  <a:ea typeface="UD デジタル 教科書体 NK-B" panose="02020700000000000000" pitchFamily="18" charset="-128"/>
                </a:rPr>
                <a:t>［イメージ（例）］</a:t>
              </a:r>
            </a:p>
          </p:txBody>
        </p:sp>
        <p:pic>
          <p:nvPicPr>
            <p:cNvPr id="48" name="Picture 4" descr="https://2.bp.blogspot.com/-bFVczNv3ATk/VmFjhtSmqUI/AAAAAAAA1Vo/VfZCRqxgFY4/s800/line_simple01_.png">
              <a:extLst>
                <a:ext uri="{FF2B5EF4-FFF2-40B4-BE49-F238E27FC236}">
                  <a16:creationId xmlns:a16="http://schemas.microsoft.com/office/drawing/2014/main" id="{68CBAD28-2E70-4DEC-B3E2-FB58C869DA5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882" y="2470732"/>
              <a:ext cx="1123844" cy="324000"/>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テキスト ボックス 91"/>
          <p:cNvSpPr txBox="1"/>
          <p:nvPr/>
        </p:nvSpPr>
        <p:spPr>
          <a:xfrm>
            <a:off x="319149" y="2968750"/>
            <a:ext cx="8602533" cy="1567096"/>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lang="ja-JP" altLang="en-US"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外国人の医療提供体制の整備</a:t>
            </a:r>
            <a:endParaRPr lang="en-US" altLang="ja-JP"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医療機関における外国人患者の受入れが円滑に進むよう</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、多言語</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遠隔医療通訳</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サービスの対象者（府内</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全医療機関・調剤薬局）や対応言語（タガログ語・ベトナム語を追加）を拡充。</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外国人労働者の送出国における結核等の感染症の高いり患率を踏まえ、外国人労働者が抱える感染症リス</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ク等の情報共有を実施。</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53" name="図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0957" y="5933512"/>
            <a:ext cx="62696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33"/>
          <p:cNvPicPr>
            <a:picLocks noChangeAspect="1"/>
          </p:cNvPicPr>
          <p:nvPr/>
        </p:nvPicPr>
        <p:blipFill rotWithShape="1">
          <a:blip r:embed="rId5" cstate="print">
            <a:clrChange>
              <a:clrFrom>
                <a:srgbClr val="FFFFFA"/>
              </a:clrFrom>
              <a:clrTo>
                <a:srgbClr val="FFFFFA">
                  <a:alpha val="0"/>
                </a:srgbClr>
              </a:clrTo>
            </a:clrChange>
            <a:extLst>
              <a:ext uri="{28A0092B-C50C-407E-A947-70E740481C1C}">
                <a14:useLocalDpi xmlns:a14="http://schemas.microsoft.com/office/drawing/2010/main" val="0"/>
              </a:ext>
            </a:extLst>
          </a:blip>
          <a:srcRect b="12067"/>
          <a:stretch/>
        </p:blipFill>
        <p:spPr bwMode="auto">
          <a:xfrm>
            <a:off x="3405392" y="6084730"/>
            <a:ext cx="1043607" cy="66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37"/>
          <p:cNvPicPr>
            <a:picLocks noChangeAspect="1"/>
          </p:cNvPicPr>
          <p:nvPr/>
        </p:nvPicPr>
        <p:blipFill rotWithShape="1">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t="20907" b="11501"/>
          <a:stretch/>
        </p:blipFill>
        <p:spPr bwMode="auto">
          <a:xfrm>
            <a:off x="2270507" y="5993503"/>
            <a:ext cx="9347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3170697" y="5061903"/>
            <a:ext cx="743802" cy="216000"/>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lnSpc>
                <a:spcPts val="1600"/>
              </a:lnSpc>
              <a:spcAft>
                <a:spcPts val="0"/>
              </a:spcAft>
              <a:defRPr/>
            </a:pPr>
            <a:r>
              <a:rPr lang="ja-JP" sz="1100" kern="1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通訳依頼</a:t>
            </a:r>
            <a:endParaRPr lang="ja-JP" sz="11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74" name="テキスト ボックス 8">
            <a:extLst>
              <a:ext uri="{FF2B5EF4-FFF2-40B4-BE49-F238E27FC236}">
                <a16:creationId xmlns:a16="http://schemas.microsoft.com/office/drawing/2014/main" id="{F9BA0B5D-0E8F-4D64-8C10-F0BCDF3DFED7}"/>
              </a:ext>
            </a:extLst>
          </p:cNvPr>
          <p:cNvSpPr txBox="1">
            <a:spLocks noChangeArrowheads="1"/>
          </p:cNvSpPr>
          <p:nvPr/>
        </p:nvSpPr>
        <p:spPr bwMode="auto">
          <a:xfrm>
            <a:off x="2372651" y="6506864"/>
            <a:ext cx="809625" cy="246063"/>
          </a:xfrm>
          <a:prstGeom prst="rect">
            <a:avLst/>
          </a:prstGeom>
          <a:solidFill>
            <a:srgbClr val="FFFFFF"/>
          </a:solidFill>
          <a:ln w="9525">
            <a:solidFill>
              <a:srgbClr val="000000"/>
            </a:solidFill>
            <a:miter lim="800000"/>
            <a:headEnd/>
            <a:tailEnd/>
          </a:ln>
        </p:spPr>
        <p:txBody>
          <a:bodyPr>
            <a:spAutoFit/>
          </a:bodyPr>
          <a:lstStyle/>
          <a:p>
            <a:pPr algn="ctr">
              <a:lnSpc>
                <a:spcPts val="1200"/>
              </a:lnSpc>
              <a:spcAft>
                <a:spcPts val="0"/>
              </a:spcAft>
              <a:defRPr/>
            </a:pPr>
            <a:r>
              <a:rPr lang="ja-JP" altLang="en-US" sz="1050" kern="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窓口・会計</a:t>
            </a:r>
            <a:endParaRPr 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5" name="テキスト ボックス 8">
            <a:extLst>
              <a:ext uri="{FF2B5EF4-FFF2-40B4-BE49-F238E27FC236}">
                <a16:creationId xmlns:a16="http://schemas.microsoft.com/office/drawing/2014/main" id="{F9BA0B5D-0E8F-4D64-8C10-F0BCDF3DFED7}"/>
              </a:ext>
            </a:extLst>
          </p:cNvPr>
          <p:cNvSpPr txBox="1">
            <a:spLocks noChangeArrowheads="1"/>
          </p:cNvSpPr>
          <p:nvPr/>
        </p:nvSpPr>
        <p:spPr bwMode="auto">
          <a:xfrm>
            <a:off x="4592902" y="6375055"/>
            <a:ext cx="1134970" cy="400302"/>
          </a:xfrm>
          <a:prstGeom prst="rect">
            <a:avLst/>
          </a:prstGeom>
          <a:solidFill>
            <a:srgbClr val="FFFFFF"/>
          </a:solidFill>
          <a:ln w="9525">
            <a:solidFill>
              <a:srgbClr val="000000"/>
            </a:solidFill>
            <a:miter lim="800000"/>
            <a:headEnd/>
            <a:tailEnd/>
          </a:ln>
        </p:spPr>
        <p:txBody>
          <a:bodyPr wrap="square">
            <a:spAutoFit/>
          </a:bodyPr>
          <a:lstStyle/>
          <a:p>
            <a:pPr algn="ctr">
              <a:lnSpc>
                <a:spcPts val="1200"/>
              </a:lnSpc>
              <a:spcAft>
                <a:spcPts val="0"/>
              </a:spcAft>
              <a:defRPr/>
            </a:pPr>
            <a:r>
              <a:rPr lang="ja-JP" altLang="en-US" sz="1050" kern="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外国人患者からの電話受付</a:t>
            </a:r>
            <a:endParaRPr lang="en-US" altLang="ja-JP" sz="1050" kern="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6" name="テキスト ボックス 8">
            <a:extLst>
              <a:ext uri="{FF2B5EF4-FFF2-40B4-BE49-F238E27FC236}">
                <a16:creationId xmlns:a16="http://schemas.microsoft.com/office/drawing/2014/main" id="{F9BA0B5D-0E8F-4D64-8C10-F0BCDF3DFED7}"/>
              </a:ext>
            </a:extLst>
          </p:cNvPr>
          <p:cNvSpPr txBox="1">
            <a:spLocks noChangeArrowheads="1"/>
          </p:cNvSpPr>
          <p:nvPr/>
        </p:nvSpPr>
        <p:spPr bwMode="auto">
          <a:xfrm>
            <a:off x="3337908" y="6509572"/>
            <a:ext cx="1116000" cy="246221"/>
          </a:xfrm>
          <a:prstGeom prst="rect">
            <a:avLst/>
          </a:prstGeom>
          <a:solidFill>
            <a:srgbClr val="FFFFFF"/>
          </a:solidFill>
          <a:ln w="9525">
            <a:solidFill>
              <a:srgbClr val="000000"/>
            </a:solidFill>
            <a:miter lim="800000"/>
            <a:headEnd/>
            <a:tailEnd/>
          </a:ln>
        </p:spPr>
        <p:txBody>
          <a:bodyPr wrap="square">
            <a:spAutoFit/>
          </a:bodyPr>
          <a:lstStyle/>
          <a:p>
            <a:pPr algn="ctr">
              <a:lnSpc>
                <a:spcPts val="1200"/>
              </a:lnSpc>
              <a:spcAft>
                <a:spcPts val="0"/>
              </a:spcAft>
              <a:defRPr/>
            </a:pPr>
            <a:r>
              <a:rPr lang="ja-JP" altLang="en-US" sz="1050" kern="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医療機関の診療</a:t>
            </a:r>
            <a:endParaRPr lang="ja-JP"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78" name="図 13" descr="オペレーターの表情イラスト「笑顔」"/>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29471" y="4964952"/>
            <a:ext cx="666345"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図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1308" y="5154556"/>
            <a:ext cx="2218243" cy="1620000"/>
          </a:xfrm>
          <a:prstGeom prst="rect">
            <a:avLst/>
          </a:prstGeom>
        </p:spPr>
      </p:pic>
      <p:sp>
        <p:nvSpPr>
          <p:cNvPr id="82"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6573809" y="4805076"/>
            <a:ext cx="2196000" cy="19493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none" lIns="91440" tIns="36000" rIns="91440" bIns="0" anchor="ctr" anchorCtr="0">
            <a:noAutofit/>
          </a:bodyPr>
          <a:lstStyle/>
          <a:p>
            <a:pPr algn="ctr">
              <a:lnSpc>
                <a:spcPts val="1200"/>
              </a:lnSpc>
              <a:spcAft>
                <a:spcPts val="0"/>
              </a:spcAft>
            </a:pPr>
            <a:r>
              <a:rPr lang="ja-JP" altLang="en-US" sz="1200" kern="100" dirty="0" smtClean="0">
                <a:effectLst/>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●技能実習生監理団体向け研修</a:t>
            </a:r>
            <a:endParaRPr 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83" name="正方形/長方形 82">
            <a:extLst>
              <a:ext uri="{FF2B5EF4-FFF2-40B4-BE49-F238E27FC236}">
                <a16:creationId xmlns:a16="http://schemas.microsoft.com/office/drawing/2014/main" id="{E2EF58C8-D3BF-4AB8-9673-89F4E7E019CC}"/>
              </a:ext>
            </a:extLst>
          </p:cNvPr>
          <p:cNvSpPr/>
          <p:nvPr/>
        </p:nvSpPr>
        <p:spPr>
          <a:xfrm>
            <a:off x="6843424" y="5370591"/>
            <a:ext cx="1155204" cy="600164"/>
          </a:xfrm>
          <a:prstGeom prst="rect">
            <a:avLst/>
          </a:prstGeom>
        </p:spPr>
        <p:txBody>
          <a:bodyPr wrap="square">
            <a:spAutoFit/>
          </a:bodyPr>
          <a:lstStyle/>
          <a:p>
            <a:pPr>
              <a:defRPr/>
            </a:pPr>
            <a:r>
              <a:rPr lang="ja-JP" altLang="en-US" sz="1100" b="1" dirty="0" smtClean="0">
                <a:latin typeface="UD デジタル 教科書体 NK-R" panose="02020400000000000000" pitchFamily="18" charset="-128"/>
                <a:ea typeface="UD デジタル 教科書体 NK-R" panose="02020400000000000000" pitchFamily="18" charset="-128"/>
              </a:rPr>
              <a:t>・感染症リスク</a:t>
            </a:r>
            <a:endParaRPr lang="en-US" altLang="ja-JP" sz="1100" b="1" dirty="0" smtClean="0">
              <a:latin typeface="UD デジタル 教科書体 NK-R" panose="02020400000000000000" pitchFamily="18" charset="-128"/>
              <a:ea typeface="UD デジタル 教科書体 NK-R" panose="02020400000000000000" pitchFamily="18" charset="-128"/>
            </a:endParaRPr>
          </a:p>
          <a:p>
            <a:pPr>
              <a:defRPr/>
            </a:pPr>
            <a:r>
              <a:rPr lang="ja-JP" altLang="en-US" sz="1100" b="1" dirty="0">
                <a:latin typeface="UD デジタル 教科書体 NK-R" panose="02020400000000000000" pitchFamily="18" charset="-128"/>
                <a:ea typeface="UD デジタル 教科書体 NK-R" panose="02020400000000000000" pitchFamily="18" charset="-128"/>
              </a:rPr>
              <a:t>・</a:t>
            </a:r>
            <a:r>
              <a:rPr lang="ja-JP" altLang="en-US" sz="1100" b="1" dirty="0" smtClean="0">
                <a:latin typeface="UD デジタル 教科書体 NK-R" panose="02020400000000000000" pitchFamily="18" charset="-128"/>
                <a:ea typeface="UD デジタル 教科書体 NK-R" panose="02020400000000000000" pitchFamily="18" charset="-128"/>
              </a:rPr>
              <a:t>感染</a:t>
            </a:r>
            <a:r>
              <a:rPr lang="ja-JP" altLang="en-US" sz="1100" b="1" dirty="0">
                <a:latin typeface="UD デジタル 教科書体 NK-R" panose="02020400000000000000" pitchFamily="18" charset="-128"/>
                <a:ea typeface="UD デジタル 教科書体 NK-R" panose="02020400000000000000" pitchFamily="18" charset="-128"/>
              </a:rPr>
              <a:t>した</a:t>
            </a:r>
            <a:r>
              <a:rPr lang="ja-JP" altLang="en-US" sz="1100" b="1" dirty="0" smtClean="0">
                <a:latin typeface="UD デジタル 教科書体 NK-R" panose="02020400000000000000" pitchFamily="18" charset="-128"/>
                <a:ea typeface="UD デジタル 教科書体 NK-R" panose="02020400000000000000" pitchFamily="18" charset="-128"/>
              </a:rPr>
              <a:t>場合　</a:t>
            </a:r>
            <a:endParaRPr lang="en-US" altLang="ja-JP" sz="1100" b="1" dirty="0" smtClean="0">
              <a:latin typeface="UD デジタル 教科書体 NK-R" panose="02020400000000000000" pitchFamily="18" charset="-128"/>
              <a:ea typeface="UD デジタル 教科書体 NK-R" panose="02020400000000000000" pitchFamily="18" charset="-128"/>
            </a:endParaRPr>
          </a:p>
          <a:p>
            <a:pPr>
              <a:defRPr/>
            </a:pPr>
            <a:r>
              <a:rPr lang="ja-JP" altLang="en-US" sz="1100" b="1" dirty="0">
                <a:latin typeface="UD デジタル 教科書体 NK-R" panose="02020400000000000000" pitchFamily="18" charset="-128"/>
                <a:ea typeface="UD デジタル 教科書体 NK-R" panose="02020400000000000000" pitchFamily="18" charset="-128"/>
              </a:rPr>
              <a:t>　</a:t>
            </a:r>
            <a:r>
              <a:rPr lang="ja-JP" altLang="en-US" sz="1100" b="1" dirty="0" smtClean="0">
                <a:latin typeface="UD デジタル 教科書体 NK-R" panose="02020400000000000000" pitchFamily="18" charset="-128"/>
                <a:ea typeface="UD デジタル 教科書体 NK-R" panose="02020400000000000000" pitchFamily="18" charset="-128"/>
              </a:rPr>
              <a:t>の対処法</a:t>
            </a:r>
            <a:r>
              <a:rPr lang="ja-JP" altLang="en-US" sz="1100" b="1" dirty="0">
                <a:latin typeface="UD デジタル 教科書体 NK-R" panose="02020400000000000000" pitchFamily="18" charset="-128"/>
                <a:ea typeface="UD デジタル 教科書体 NK-R" panose="02020400000000000000" pitchFamily="18" charset="-128"/>
              </a:rPr>
              <a:t>　</a:t>
            </a:r>
            <a:r>
              <a:rPr lang="ja-JP" altLang="en-US" sz="1100" b="1" dirty="0" smtClean="0">
                <a:latin typeface="UD デジタル 教科書体 NK-R" panose="02020400000000000000" pitchFamily="18" charset="-128"/>
                <a:ea typeface="UD デジタル 教科書体 NK-R" panose="02020400000000000000" pitchFamily="18" charset="-128"/>
              </a:rPr>
              <a:t>など</a:t>
            </a:r>
            <a:endParaRPr lang="ja-JP" altLang="en-US" sz="1100" b="1" dirty="0">
              <a:latin typeface="UD デジタル 教科書体 NK-R" panose="02020400000000000000" pitchFamily="18" charset="-128"/>
              <a:ea typeface="UD デジタル 教科書体 NK-R" panose="02020400000000000000" pitchFamily="18" charset="-128"/>
            </a:endParaRPr>
          </a:p>
        </p:txBody>
      </p:sp>
      <p:sp>
        <p:nvSpPr>
          <p:cNvPr id="2" name="下矢印 1"/>
          <p:cNvSpPr/>
          <p:nvPr/>
        </p:nvSpPr>
        <p:spPr>
          <a:xfrm rot="16200000">
            <a:off x="3455645" y="3741734"/>
            <a:ext cx="180000" cy="3168000"/>
          </a:xfrm>
          <a:prstGeom prst="downArrow">
            <a:avLst/>
          </a:prstGeom>
          <a:solidFill>
            <a:schemeClr val="accent3">
              <a:lumMod val="20000"/>
              <a:lumOff val="80000"/>
            </a:schemeClr>
          </a:solidFill>
          <a:ln w="1905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4" name="下矢印 83"/>
          <p:cNvSpPr/>
          <p:nvPr/>
        </p:nvSpPr>
        <p:spPr>
          <a:xfrm rot="5400000" flipH="1">
            <a:off x="3450554" y="3945650"/>
            <a:ext cx="180000" cy="3168000"/>
          </a:xfrm>
          <a:prstGeom prst="downArrow">
            <a:avLst/>
          </a:prstGeom>
          <a:solidFill>
            <a:schemeClr val="accent3">
              <a:lumMod val="20000"/>
              <a:lumOff val="80000"/>
            </a:schemeClr>
          </a:solidFill>
          <a:ln w="1905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5"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3155670" y="5587791"/>
            <a:ext cx="743802" cy="216000"/>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lnSpc>
                <a:spcPts val="1600"/>
              </a:lnSpc>
              <a:spcAft>
                <a:spcPts val="0"/>
              </a:spcAft>
              <a:defRPr/>
            </a:pPr>
            <a:r>
              <a:rPr lang="ja-JP" sz="1100" kern="1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通</a:t>
            </a:r>
            <a:r>
              <a:rPr lang="ja-JP" altLang="en-US" sz="1100" kern="1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sz="1100" kern="1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訳</a:t>
            </a:r>
            <a:endParaRPr lang="ja-JP" sz="11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86" name="角丸四角形 85"/>
          <p:cNvSpPr/>
          <p:nvPr/>
        </p:nvSpPr>
        <p:spPr>
          <a:xfrm>
            <a:off x="381432" y="5948967"/>
            <a:ext cx="1512000" cy="864000"/>
          </a:xfrm>
          <a:prstGeom prst="round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1" name="角丸四角形 70"/>
          <p:cNvSpPr/>
          <p:nvPr/>
        </p:nvSpPr>
        <p:spPr>
          <a:xfrm>
            <a:off x="692780" y="5857462"/>
            <a:ext cx="900000" cy="216000"/>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利用形態</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0" name="正方形/長方形 35"/>
          <p:cNvSpPr>
            <a:spLocks noChangeArrowheads="1"/>
          </p:cNvSpPr>
          <p:nvPr/>
        </p:nvSpPr>
        <p:spPr bwMode="auto">
          <a:xfrm>
            <a:off x="411592" y="6108860"/>
            <a:ext cx="1548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100" dirty="0" smtClean="0">
                <a:latin typeface="UD デジタル 教科書体 NK-R" panose="02020400000000000000" pitchFamily="18" charset="-128"/>
                <a:ea typeface="UD デジタル 教科書体 NK-R" panose="02020400000000000000" pitchFamily="18" charset="-128"/>
              </a:rPr>
              <a:t>多言語遠隔通訳形態を選択（固定</a:t>
            </a:r>
            <a:r>
              <a:rPr kumimoji="0" lang="ja-JP" altLang="en-US" sz="1100" dirty="0">
                <a:latin typeface="UD デジタル 教科書体 NK-R" panose="02020400000000000000" pitchFamily="18" charset="-128"/>
                <a:ea typeface="UD デジタル 教科書体 NK-R" panose="02020400000000000000" pitchFamily="18" charset="-128"/>
              </a:rPr>
              <a:t>電話、携帯電話</a:t>
            </a:r>
            <a:r>
              <a:rPr kumimoji="0" lang="ja-JP" altLang="en-US" sz="1100" dirty="0" smtClean="0">
                <a:latin typeface="UD デジタル 教科書体 NK-R" panose="02020400000000000000" pitchFamily="18" charset="-128"/>
                <a:ea typeface="UD デジタル 教科書体 NK-R" panose="02020400000000000000" pitchFamily="18" charset="-128"/>
              </a:rPr>
              <a:t>、スマートフォン等）</a:t>
            </a:r>
            <a:endParaRPr kumimoji="0"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87" name="角丸四角形 86"/>
          <p:cNvSpPr/>
          <p:nvPr/>
        </p:nvSpPr>
        <p:spPr>
          <a:xfrm>
            <a:off x="3406396" y="5840297"/>
            <a:ext cx="900000" cy="216000"/>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dirty="0" smtClean="0">
                <a:solidFill>
                  <a:schemeClr val="bg1"/>
                </a:solidFill>
                <a:latin typeface="UD デジタル 教科書体 NK-B" panose="02020700000000000000" pitchFamily="18" charset="-128"/>
                <a:ea typeface="UD デジタル 教科書体 NK-B" panose="02020700000000000000" pitchFamily="18" charset="-128"/>
              </a:rPr>
              <a:t>利用シーン</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89"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2270114" y="4802928"/>
            <a:ext cx="2196000" cy="194933"/>
          </a:xfrm>
          <a:prstGeom prst="rect">
            <a:avLst/>
          </a:prstGeom>
          <a:solidFill>
            <a:schemeClr val="bg1"/>
          </a:solidFill>
          <a:ln>
            <a:headEnd/>
            <a:tailEnd/>
          </a:ln>
        </p:spPr>
        <p:style>
          <a:lnRef idx="2">
            <a:schemeClr val="accent1"/>
          </a:lnRef>
          <a:fillRef idx="1">
            <a:schemeClr val="lt1"/>
          </a:fillRef>
          <a:effectRef idx="0">
            <a:schemeClr val="accent1"/>
          </a:effectRef>
          <a:fontRef idx="minor">
            <a:schemeClr val="dk1"/>
          </a:fontRef>
        </p:style>
        <p:txBody>
          <a:bodyPr rot="0" vert="horz" wrap="none" lIns="91440" tIns="36000" rIns="91440" bIns="0" anchor="ctr" anchorCtr="0">
            <a:noAutofit/>
          </a:bodyPr>
          <a:lstStyle/>
          <a:p>
            <a:pPr algn="ctr">
              <a:lnSpc>
                <a:spcPts val="1200"/>
              </a:lnSpc>
              <a:spcAft>
                <a:spcPts val="0"/>
              </a:spcAft>
            </a:pPr>
            <a:r>
              <a:rPr lang="ja-JP" altLang="en-US" sz="1200" kern="100" dirty="0" smtClean="0">
                <a:effectLst/>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●多言語遠隔医療通訳サービス</a:t>
            </a:r>
            <a:endParaRPr lang="ja-JP" sz="12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90" name="テキスト ボックス 89"/>
          <p:cNvSpPr txBox="1"/>
          <p:nvPr/>
        </p:nvSpPr>
        <p:spPr>
          <a:xfrm>
            <a:off x="5074988" y="5709272"/>
            <a:ext cx="822910" cy="169277"/>
          </a:xfrm>
          <a:prstGeom prst="rect">
            <a:avLst/>
          </a:prstGeom>
          <a:solidFill>
            <a:srgbClr val="FFFF00"/>
          </a:solidFill>
        </p:spPr>
        <p:txBody>
          <a:bodyPr wrap="none" lIns="36000" tIns="0" rIns="36000" bIns="0" rtlCol="0">
            <a:spAutoFit/>
          </a:bodyPr>
          <a:lstStyle/>
          <a:p>
            <a:pPr algn="ctr"/>
            <a:r>
              <a:rPr lang="ja-JP" altLang="en-US" sz="1100" dirty="0" smtClean="0">
                <a:latin typeface="UD デジタル 教科書体 NK-R" panose="02020400000000000000" pitchFamily="18" charset="-128"/>
                <a:ea typeface="UD デジタル 教科書体 NK-R" panose="02020400000000000000" pitchFamily="18" charset="-128"/>
              </a:rPr>
              <a:t>２４時間対応</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4328" y="5017589"/>
            <a:ext cx="756000" cy="756000"/>
          </a:xfrm>
          <a:prstGeom prst="rect">
            <a:avLst/>
          </a:prstGeom>
        </p:spPr>
      </p:pic>
      <p:pic>
        <p:nvPicPr>
          <p:cNvPr id="52" name="Picture 2" descr="フリーイラスト 病院受付 に対する画像結果"/>
          <p:cNvPicPr>
            <a:picLocks noChangeAspect="1" noChangeArrowheads="1"/>
          </p:cNvPicPr>
          <p:nvPr/>
        </p:nvPicPr>
        <p:blipFill>
          <a:blip r:embed="rId10"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7489" y="5028254"/>
            <a:ext cx="109887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p:cNvSpPr/>
          <p:nvPr/>
        </p:nvSpPr>
        <p:spPr>
          <a:xfrm>
            <a:off x="8517661" y="6393803"/>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13</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0168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06270" y="1357135"/>
            <a:ext cx="8602533" cy="1272143"/>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lang="ja-JP" altLang="en-US"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小・中</a:t>
            </a:r>
            <a:r>
              <a:rPr lang="ja-JP" altLang="en-US" sz="1400"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学校に</a:t>
            </a:r>
            <a:r>
              <a:rPr lang="ja-JP" altLang="en-US"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おける日本語指導の推進</a:t>
            </a:r>
            <a:endParaRPr lang="en-US" altLang="ja-JP"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小・中学校における日本語指導の推進を図るため、日本語</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指導</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スーパーバイザーによる巡回訪問や日本語</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指導支援員（夜間中学）・外国人児童生徒支援員の配置による個別指導など、外国人児童生徒が日本語を</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学びやすい環境を整備。</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1A9E8C80-6046-45F6-BCC3-0A63AFAD201C}"/>
              </a:ext>
            </a:extLst>
          </p:cNvPr>
          <p:cNvSpPr txBox="1"/>
          <p:nvPr/>
        </p:nvSpPr>
        <p:spPr>
          <a:xfrm>
            <a:off x="332029" y="977541"/>
            <a:ext cx="1946803" cy="368819"/>
          </a:xfrm>
          <a:prstGeom prst="rect">
            <a:avLst/>
          </a:prstGeom>
          <a:noFill/>
        </p:spPr>
        <p:txBody>
          <a:bodyPr wrap="square" rtlCol="0">
            <a:spAutoFit/>
          </a:bodyPr>
          <a:lstStyle/>
          <a:p>
            <a:pPr>
              <a:lnSpc>
                <a:spcPts val="2300"/>
              </a:lnSpc>
            </a:pPr>
            <a:r>
              <a:rPr lang="en-US" altLang="ja-JP"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日本語教育支援</a:t>
            </a:r>
            <a:r>
              <a:rPr lang="en-US" altLang="ja-JP" sz="1500" b="1"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 name="テキスト ボックス 5"/>
          <p:cNvSpPr txBox="1"/>
          <p:nvPr/>
        </p:nvSpPr>
        <p:spPr>
          <a:xfrm>
            <a:off x="306270" y="2600931"/>
            <a:ext cx="8602533" cy="977191"/>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lang="ja-JP" altLang="en-US"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府立高校における外国人生徒への対応</a:t>
            </a:r>
            <a:endParaRPr lang="en-US" altLang="ja-JP" sz="1400" u="sng"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日本語指導を必要と</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する府立高校（日本語指導等重点実施校）の外国人生徒等への対応として、</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ICT</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を活</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用した</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教育支援や学校生活でのコミュニケーション支援を実施。</a:t>
            </a:r>
            <a:endPar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9" name="グループ化 8"/>
          <p:cNvGrpSpPr/>
          <p:nvPr/>
        </p:nvGrpSpPr>
        <p:grpSpPr>
          <a:xfrm>
            <a:off x="298832" y="3544917"/>
            <a:ext cx="1980000" cy="502307"/>
            <a:chOff x="110001" y="2292425"/>
            <a:chExt cx="1980000" cy="502307"/>
          </a:xfrm>
        </p:grpSpPr>
        <p:sp>
          <p:nvSpPr>
            <p:cNvPr id="10" name="テキスト ボックス 9"/>
            <p:cNvSpPr txBox="1"/>
            <p:nvPr/>
          </p:nvSpPr>
          <p:spPr>
            <a:xfrm>
              <a:off x="110001" y="2292425"/>
              <a:ext cx="1980000" cy="412923"/>
            </a:xfrm>
            <a:prstGeom prst="rect">
              <a:avLst/>
            </a:prstGeom>
            <a:noFill/>
          </p:spPr>
          <p:txBody>
            <a:bodyPr wrap="square" lIns="91430" tIns="45715" rIns="91430" bIns="45715" rtlCol="0">
              <a:spAutoFit/>
            </a:bodyPr>
            <a:lstStyle/>
            <a:p>
              <a:pPr>
                <a:lnSpc>
                  <a:spcPts val="2500"/>
                </a:lnSpc>
              </a:pPr>
              <a:r>
                <a:rPr lang="ja-JP" altLang="en-US" sz="1300" dirty="0">
                  <a:latin typeface="UD デジタル 教科書体 NK-B" panose="02020700000000000000" pitchFamily="18" charset="-128"/>
                  <a:ea typeface="UD デジタル 教科書体 NK-B" panose="02020700000000000000" pitchFamily="18" charset="-128"/>
                </a:rPr>
                <a:t>［イメージ（例）］</a:t>
              </a:r>
            </a:p>
          </p:txBody>
        </p:sp>
        <p:pic>
          <p:nvPicPr>
            <p:cNvPr id="11" name="Picture 4" descr="https://2.bp.blogspot.com/-bFVczNv3ATk/VmFjhtSmqUI/AAAAAAAA1Vo/VfZCRqxgFY4/s800/line_simple01_.png">
              <a:extLst>
                <a:ext uri="{FF2B5EF4-FFF2-40B4-BE49-F238E27FC236}">
                  <a16:creationId xmlns:a16="http://schemas.microsoft.com/office/drawing/2014/main" id="{68CBAD28-2E70-4DEC-B3E2-FB58C869DA5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882" y="2470732"/>
              <a:ext cx="1123844" cy="32400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528895" y="4445386"/>
            <a:ext cx="3565393" cy="194933"/>
          </a:xfrm>
          <a:prstGeom prst="rect">
            <a:avLst/>
          </a:prstGeom>
          <a:solidFill>
            <a:schemeClr val="accent2">
              <a:lumMod val="7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none" lIns="91440" tIns="36000" rIns="91440" bIns="0" anchor="ctr" anchorCtr="0">
            <a:noAutofit/>
          </a:bodyPr>
          <a:lstStyle/>
          <a:p>
            <a:pPr algn="ctr">
              <a:lnSpc>
                <a:spcPts val="1200"/>
              </a:lnSpc>
              <a:spcAft>
                <a:spcPts val="0"/>
              </a:spcAft>
            </a:pPr>
            <a:r>
              <a:rPr lang="ja-JP" altLang="en-US" sz="1200" kern="100" dirty="0" smtClean="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日本語指導スーパーバイザーによる巡回訪問</a:t>
            </a:r>
            <a:endParaRPr lang="ja-JP" sz="1200" kern="100" dirty="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32" name="角丸四角形 31"/>
          <p:cNvSpPr/>
          <p:nvPr/>
        </p:nvSpPr>
        <p:spPr>
          <a:xfrm>
            <a:off x="522668" y="4636872"/>
            <a:ext cx="3572814" cy="612000"/>
          </a:xfrm>
          <a:prstGeom prst="roundRec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2EF58C8-D3BF-4AB8-9673-89F4E7E019CC}"/>
              </a:ext>
            </a:extLst>
          </p:cNvPr>
          <p:cNvSpPr/>
          <p:nvPr/>
        </p:nvSpPr>
        <p:spPr>
          <a:xfrm>
            <a:off x="522667" y="4624192"/>
            <a:ext cx="3605471" cy="669414"/>
          </a:xfrm>
          <a:prstGeom prst="rect">
            <a:avLst/>
          </a:prstGeom>
        </p:spPr>
        <p:txBody>
          <a:bodyPr wrap="square">
            <a:spAutoFit/>
          </a:bodyPr>
          <a:lstStyle/>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・受入れ体制づくりへの助言</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・日本語指導の具体的</a:t>
            </a:r>
            <a:r>
              <a:rPr lang="ja-JP" altLang="en-US" sz="1100" dirty="0">
                <a:latin typeface="UD デジタル 教科書体 NK-R" panose="02020400000000000000" pitchFamily="18" charset="-128"/>
                <a:ea typeface="UD デジタル 教科書体 NK-R" panose="02020400000000000000" pitchFamily="18" charset="-128"/>
              </a:rPr>
              <a:t>方法</a:t>
            </a:r>
            <a:r>
              <a:rPr lang="ja-JP" altLang="en-US" sz="1100" dirty="0" smtClean="0">
                <a:latin typeface="UD デジタル 教科書体 NK-R" panose="02020400000000000000" pitchFamily="18" charset="-128"/>
                <a:ea typeface="UD デジタル 教科書体 NK-R" panose="02020400000000000000" pitchFamily="18" charset="-128"/>
              </a:rPr>
              <a:t>の助言</a:t>
            </a:r>
            <a:r>
              <a:rPr lang="ja-JP" altLang="en-US" sz="1100" dirty="0">
                <a:latin typeface="UD デジタル 教科書体 NK-R" panose="02020400000000000000" pitchFamily="18" charset="-128"/>
                <a:ea typeface="UD デジタル 教科書体 NK-R" panose="02020400000000000000" pitchFamily="18" charset="-128"/>
              </a:rPr>
              <a:t>（</a:t>
            </a:r>
            <a:r>
              <a:rPr lang="ja-JP" altLang="en-US" sz="1100" dirty="0" smtClean="0">
                <a:latin typeface="UD デジタル 教科書体 NK-R" panose="02020400000000000000" pitchFamily="18" charset="-128"/>
                <a:ea typeface="UD デジタル 教科書体 NK-R" panose="02020400000000000000" pitchFamily="18" charset="-128"/>
              </a:rPr>
              <a:t>教材や日本語能力の見取り等）</a:t>
            </a:r>
            <a:endParaRPr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49"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534256" y="6136968"/>
            <a:ext cx="3564000" cy="194933"/>
          </a:xfrm>
          <a:prstGeom prst="rect">
            <a:avLst/>
          </a:prstGeom>
          <a:solidFill>
            <a:schemeClr val="accent2">
              <a:lumMod val="7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none" lIns="91440" tIns="36000" rIns="91440" bIns="0" anchor="ctr" anchorCtr="0">
            <a:noAutofit/>
          </a:bodyPr>
          <a:lstStyle/>
          <a:p>
            <a:pPr algn="ctr">
              <a:lnSpc>
                <a:spcPts val="1200"/>
              </a:lnSpc>
              <a:spcAft>
                <a:spcPts val="0"/>
              </a:spcAft>
            </a:pPr>
            <a:r>
              <a:rPr lang="ja-JP" altLang="en-US" sz="1200" kern="100" dirty="0" smtClean="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外国人児童生徒支援員の配置</a:t>
            </a:r>
            <a:endParaRPr lang="ja-JP" sz="1200" kern="100" dirty="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50" name="角丸四角形 49"/>
          <p:cNvSpPr/>
          <p:nvPr/>
        </p:nvSpPr>
        <p:spPr>
          <a:xfrm>
            <a:off x="528896" y="6335153"/>
            <a:ext cx="3564000" cy="468000"/>
          </a:xfrm>
          <a:prstGeom prst="roundRec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2EF58C8-D3BF-4AB8-9673-89F4E7E019CC}"/>
              </a:ext>
            </a:extLst>
          </p:cNvPr>
          <p:cNvSpPr/>
          <p:nvPr/>
        </p:nvSpPr>
        <p:spPr>
          <a:xfrm>
            <a:off x="541774" y="6335153"/>
            <a:ext cx="3553707" cy="477054"/>
          </a:xfrm>
          <a:prstGeom prst="rect">
            <a:avLst/>
          </a:prstGeom>
        </p:spPr>
        <p:txBody>
          <a:bodyPr wrap="square">
            <a:spAutoFit/>
          </a:bodyPr>
          <a:lstStyle/>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・家庭・学校生活面での悩み等の相談対応</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・日本語の支援が必要な児童生徒を個別に指導　など</a:t>
            </a:r>
            <a:endParaRPr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534256" y="5365258"/>
            <a:ext cx="3564000" cy="194933"/>
          </a:xfrm>
          <a:prstGeom prst="rect">
            <a:avLst/>
          </a:prstGeom>
          <a:solidFill>
            <a:schemeClr val="accent2">
              <a:lumMod val="7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none" lIns="91440" tIns="36000" rIns="91440" bIns="0" anchor="ctr" anchorCtr="0">
            <a:noAutofit/>
          </a:bodyPr>
          <a:lstStyle/>
          <a:p>
            <a:pPr algn="ctr">
              <a:lnSpc>
                <a:spcPts val="1200"/>
              </a:lnSpc>
              <a:spcAft>
                <a:spcPts val="0"/>
              </a:spcAft>
            </a:pPr>
            <a:r>
              <a:rPr lang="ja-JP" altLang="en-US" sz="1200" kern="100" dirty="0" smtClean="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日本語指導支援員（夜間中学）の配置</a:t>
            </a:r>
            <a:endParaRPr lang="ja-JP" sz="1200" kern="100" dirty="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54" name="角丸四角形 53"/>
          <p:cNvSpPr/>
          <p:nvPr/>
        </p:nvSpPr>
        <p:spPr>
          <a:xfrm>
            <a:off x="528029" y="5569624"/>
            <a:ext cx="3564000" cy="468000"/>
          </a:xfrm>
          <a:prstGeom prst="roundRec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E2EF58C8-D3BF-4AB8-9673-89F4E7E019CC}"/>
              </a:ext>
            </a:extLst>
          </p:cNvPr>
          <p:cNvSpPr/>
          <p:nvPr/>
        </p:nvSpPr>
        <p:spPr>
          <a:xfrm>
            <a:off x="536679" y="5569848"/>
            <a:ext cx="3545924" cy="477054"/>
          </a:xfrm>
          <a:prstGeom prst="rect">
            <a:avLst/>
          </a:prstGeom>
        </p:spPr>
        <p:txBody>
          <a:bodyPr wrap="square">
            <a:spAutoFit/>
          </a:bodyPr>
          <a:lstStyle/>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・日本語の支援が必要な生徒を個別に指導</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・各教科の授業の中で、教員の補助者として生徒を支援</a:t>
            </a:r>
            <a:endParaRPr lang="ja-JP" altLang="en-US" sz="1100" dirty="0">
              <a:latin typeface="UD デジタル 教科書体 NK-R" panose="02020400000000000000" pitchFamily="18" charset="-128"/>
              <a:ea typeface="UD デジタル 教科書体 NK-R" panose="02020400000000000000" pitchFamily="18" charset="-128"/>
            </a:endParaRPr>
          </a:p>
        </p:txBody>
      </p:sp>
      <p:grpSp>
        <p:nvGrpSpPr>
          <p:cNvPr id="56" name="グループ化 55"/>
          <p:cNvGrpSpPr/>
          <p:nvPr/>
        </p:nvGrpSpPr>
        <p:grpSpPr>
          <a:xfrm>
            <a:off x="5262811" y="4426913"/>
            <a:ext cx="3256349" cy="1075665"/>
            <a:chOff x="287326" y="4560111"/>
            <a:chExt cx="2313434" cy="1075665"/>
          </a:xfrm>
        </p:grpSpPr>
        <p:sp>
          <p:nvSpPr>
            <p:cNvPr id="59" name="角丸四角形 58"/>
            <p:cNvSpPr/>
            <p:nvPr/>
          </p:nvSpPr>
          <p:spPr>
            <a:xfrm>
              <a:off x="287326" y="4739457"/>
              <a:ext cx="2276243" cy="864000"/>
            </a:xfrm>
            <a:prstGeom prst="roundRec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1500"/>
                </a:lnSpc>
              </a:pPr>
              <a:endParaRPr kumimoji="1" lang="ja-JP" altLang="en-US" sz="1100"/>
            </a:p>
          </p:txBody>
        </p:sp>
        <p:sp>
          <p:nvSpPr>
            <p:cNvPr id="60" name="正方形/長方形 59">
              <a:extLst>
                <a:ext uri="{FF2B5EF4-FFF2-40B4-BE49-F238E27FC236}">
                  <a16:creationId xmlns:a16="http://schemas.microsoft.com/office/drawing/2014/main" id="{E2EF58C8-D3BF-4AB8-9673-89F4E7E019CC}"/>
                </a:ext>
              </a:extLst>
            </p:cNvPr>
            <p:cNvSpPr/>
            <p:nvPr/>
          </p:nvSpPr>
          <p:spPr>
            <a:xfrm>
              <a:off x="287326" y="4774002"/>
              <a:ext cx="2313434" cy="861774"/>
            </a:xfrm>
            <a:prstGeom prst="rect">
              <a:avLst/>
            </a:prstGeom>
          </p:spPr>
          <p:txBody>
            <a:bodyPr wrap="square">
              <a:spAutoFit/>
            </a:bodyPr>
            <a:lstStyle/>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・遠隔地にいる同一母語の生徒間をつなぐ教育（タブレット端末の整備）</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500"/>
                </a:lnSpc>
                <a:defRPr/>
              </a:pPr>
              <a:r>
                <a:rPr lang="ja-JP" altLang="en-US" sz="1100" dirty="0" smtClean="0">
                  <a:latin typeface="UD デジタル 教科書体 NK-R" panose="02020400000000000000" pitchFamily="18" charset="-128"/>
                  <a:ea typeface="UD デジタル 教科書体 NK-R" panose="02020400000000000000" pitchFamily="18" charset="-128"/>
                </a:rPr>
                <a:t>・拠点校の授業を他校に配信（テレビ会議システムの整備）</a:t>
              </a:r>
              <a:endParaRPr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58" name="テキスト ボックス 9">
              <a:extLst>
                <a:ext uri="{FF2B5EF4-FFF2-40B4-BE49-F238E27FC236}">
                  <a16:creationId xmlns:a16="http://schemas.microsoft.com/office/drawing/2014/main" id="{425EC165-D093-48FA-A2D8-7889DCC884BB}"/>
                </a:ext>
              </a:extLst>
            </p:cNvPr>
            <p:cNvSpPr txBox="1">
              <a:spLocks noChangeArrowheads="1"/>
            </p:cNvSpPr>
            <p:nvPr/>
          </p:nvSpPr>
          <p:spPr bwMode="auto">
            <a:xfrm>
              <a:off x="291815" y="4560111"/>
              <a:ext cx="2276243" cy="194933"/>
            </a:xfrm>
            <a:prstGeom prst="rect">
              <a:avLst/>
            </a:prstGeom>
            <a:solidFill>
              <a:schemeClr val="accent2">
                <a:lumMod val="7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none" lIns="91440" tIns="36000" rIns="91440" bIns="0" anchor="ctr" anchorCtr="0">
              <a:noAutofit/>
            </a:bodyPr>
            <a:lstStyle/>
            <a:p>
              <a:pPr algn="ctr">
                <a:lnSpc>
                  <a:spcPts val="1500"/>
                </a:lnSpc>
                <a:spcAft>
                  <a:spcPts val="0"/>
                </a:spcAft>
              </a:pPr>
              <a:r>
                <a:rPr lang="ja-JP" altLang="en-US" sz="1200" kern="100" dirty="0" smtClean="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日本語指導等重点実施校でのモデル整備</a:t>
              </a:r>
              <a:endParaRPr lang="ja-JP" sz="1200" kern="100" dirty="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grpSp>
      <p:graphicFrame>
        <p:nvGraphicFramePr>
          <p:cNvPr id="67" name="表 66"/>
          <p:cNvGraphicFramePr>
            <a:graphicFrameLocks noGrp="1"/>
          </p:cNvGraphicFramePr>
          <p:nvPr>
            <p:extLst/>
          </p:nvPr>
        </p:nvGraphicFramePr>
        <p:xfrm>
          <a:off x="402713" y="4026334"/>
          <a:ext cx="8399298" cy="294640"/>
        </p:xfrm>
        <a:graphic>
          <a:graphicData uri="http://schemas.openxmlformats.org/drawingml/2006/table">
            <a:tbl>
              <a:tblPr firstRow="1" bandRow="1">
                <a:effectLst/>
                <a:tableStyleId>{85BE263C-DBD7-4A20-BB59-AAB30ACAA65A}</a:tableStyleId>
              </a:tblPr>
              <a:tblGrid>
                <a:gridCol w="8399298">
                  <a:extLst>
                    <a:ext uri="{9D8B030D-6E8A-4147-A177-3AD203B41FA5}">
                      <a16:colId xmlns:a16="http://schemas.microsoft.com/office/drawing/2014/main" val="3651686900"/>
                    </a:ext>
                  </a:extLst>
                </a:gridCol>
              </a:tblGrid>
              <a:tr h="0">
                <a:tc>
                  <a:txBody>
                    <a:bodyPr/>
                    <a:lstStyle/>
                    <a:p>
                      <a:pPr>
                        <a:lnSpc>
                          <a:spcPts val="16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5635520"/>
                  </a:ext>
                </a:extLst>
              </a:tr>
            </a:tbl>
          </a:graphicData>
        </a:graphic>
      </p:graphicFrame>
      <p:sp>
        <p:nvSpPr>
          <p:cNvPr id="70" name="ホームベース 69"/>
          <p:cNvSpPr/>
          <p:nvPr/>
        </p:nvSpPr>
        <p:spPr>
          <a:xfrm>
            <a:off x="493515" y="4064362"/>
            <a:ext cx="3600000" cy="216000"/>
          </a:xfrm>
          <a:prstGeom prst="homePlate">
            <a:avLst/>
          </a:prstGeom>
          <a:solidFill>
            <a:schemeClr val="bg1"/>
          </a:solidFill>
          <a:ln w="19050">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小中学校における日本語指導の推進</a:t>
            </a:r>
            <a:endPar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6" name="ホームベース 75"/>
          <p:cNvSpPr/>
          <p:nvPr/>
        </p:nvSpPr>
        <p:spPr>
          <a:xfrm>
            <a:off x="5252511" y="4070714"/>
            <a:ext cx="3204000" cy="216000"/>
          </a:xfrm>
          <a:prstGeom prst="homePlate">
            <a:avLst/>
          </a:prstGeom>
          <a:solidFill>
            <a:schemeClr val="bg1"/>
          </a:solidFill>
          <a:ln w="19050">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府立高校における外国人生徒等への対応</a:t>
            </a:r>
            <a:endParaRPr kumimoji="1" lang="ja-JP" altLang="en-US" sz="1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山形 6"/>
          <p:cNvSpPr/>
          <p:nvPr/>
        </p:nvSpPr>
        <p:spPr>
          <a:xfrm>
            <a:off x="4274769" y="4109351"/>
            <a:ext cx="288000" cy="180000"/>
          </a:xfrm>
          <a:prstGeom prst="chevron">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61" name="山形 60"/>
          <p:cNvSpPr/>
          <p:nvPr/>
        </p:nvSpPr>
        <p:spPr>
          <a:xfrm>
            <a:off x="4658991" y="4107203"/>
            <a:ext cx="288000" cy="180000"/>
          </a:xfrm>
          <a:prstGeom prst="chevron">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267" y="5787779"/>
            <a:ext cx="1208684" cy="1044000"/>
          </a:xfrm>
          <a:prstGeom prst="rect">
            <a:avLst/>
          </a:prstGeom>
        </p:spPr>
      </p:pic>
      <p:grpSp>
        <p:nvGrpSpPr>
          <p:cNvPr id="62" name="グループ化 61"/>
          <p:cNvGrpSpPr/>
          <p:nvPr/>
        </p:nvGrpSpPr>
        <p:grpSpPr>
          <a:xfrm>
            <a:off x="6894179" y="5620880"/>
            <a:ext cx="1572632" cy="1342166"/>
            <a:chOff x="4904669" y="5175944"/>
            <a:chExt cx="1630962" cy="1391948"/>
          </a:xfrm>
        </p:grpSpPr>
        <p:pic>
          <p:nvPicPr>
            <p:cNvPr id="66" name="図 65"/>
            <p:cNvPicPr>
              <a:picLocks noChangeAspect="1"/>
            </p:cNvPicPr>
            <p:nvPr/>
          </p:nvPicPr>
          <p:blipFill rotWithShape="1">
            <a:blip r:embed="rId5">
              <a:extLst>
                <a:ext uri="{28A0092B-C50C-407E-A947-70E740481C1C}">
                  <a14:useLocalDpi xmlns:a14="http://schemas.microsoft.com/office/drawing/2010/main" val="0"/>
                </a:ext>
              </a:extLst>
            </a:blip>
            <a:srcRect l="1" r="26829"/>
            <a:stretch/>
          </p:blipFill>
          <p:spPr>
            <a:xfrm>
              <a:off x="4904669" y="5175944"/>
              <a:ext cx="1515082" cy="1391948"/>
            </a:xfrm>
            <a:prstGeom prst="rect">
              <a:avLst/>
            </a:prstGeom>
          </p:spPr>
        </p:pic>
        <p:grpSp>
          <p:nvGrpSpPr>
            <p:cNvPr id="68" name="グループ化 67"/>
            <p:cNvGrpSpPr/>
            <p:nvPr/>
          </p:nvGrpSpPr>
          <p:grpSpPr>
            <a:xfrm>
              <a:off x="5279248" y="5263065"/>
              <a:ext cx="1256383" cy="940768"/>
              <a:chOff x="6257746" y="3709054"/>
              <a:chExt cx="1215190" cy="1145317"/>
            </a:xfrm>
          </p:grpSpPr>
          <p:pic>
            <p:nvPicPr>
              <p:cNvPr id="69" name="図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7746" y="3709054"/>
                <a:ext cx="1215190" cy="1145317"/>
              </a:xfrm>
              <a:prstGeom prst="rect">
                <a:avLst/>
              </a:prstGeom>
            </p:spPr>
          </p:pic>
          <p:pic>
            <p:nvPicPr>
              <p:cNvPr id="71" name="図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0261" y="4018163"/>
                <a:ext cx="926264" cy="587986"/>
              </a:xfrm>
              <a:prstGeom prst="rect">
                <a:avLst/>
              </a:prstGeom>
            </p:spPr>
          </p:pic>
        </p:grpSp>
      </p:grpSp>
      <p:sp>
        <p:nvSpPr>
          <p:cNvPr id="52" name="テキスト ボックス 8">
            <a:extLst>
              <a:ext uri="{FF2B5EF4-FFF2-40B4-BE49-F238E27FC236}">
                <a16:creationId xmlns:a16="http://schemas.microsoft.com/office/drawing/2014/main" id="{F9BA0B5D-0E8F-4D64-8C10-F0BCDF3DFED7}"/>
              </a:ext>
            </a:extLst>
          </p:cNvPr>
          <p:cNvSpPr txBox="1">
            <a:spLocks noChangeArrowheads="1"/>
          </p:cNvSpPr>
          <p:nvPr/>
        </p:nvSpPr>
        <p:spPr bwMode="auto">
          <a:xfrm>
            <a:off x="5559028" y="5594504"/>
            <a:ext cx="1152000" cy="2040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36000" tIns="0" rIns="36000" bIns="0" anchor="t" anchorCtr="0">
            <a:spAutoFit/>
          </a:bodyPr>
          <a:lstStyle/>
          <a:p>
            <a:pPr algn="ctr">
              <a:lnSpc>
                <a:spcPts val="1700"/>
              </a:lnSpc>
              <a:spcAft>
                <a:spcPts val="0"/>
              </a:spcAft>
            </a:pPr>
            <a:r>
              <a:rPr lang="ja-JP" altLang="en-US" sz="1100" kern="100" dirty="0" smtClean="0">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タブレット端末</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7" name="テキスト ボックス 8">
            <a:extLst>
              <a:ext uri="{FF2B5EF4-FFF2-40B4-BE49-F238E27FC236}">
                <a16:creationId xmlns:a16="http://schemas.microsoft.com/office/drawing/2014/main" id="{F9BA0B5D-0E8F-4D64-8C10-F0BCDF3DFED7}"/>
              </a:ext>
            </a:extLst>
          </p:cNvPr>
          <p:cNvSpPr txBox="1">
            <a:spLocks noChangeArrowheads="1"/>
          </p:cNvSpPr>
          <p:nvPr/>
        </p:nvSpPr>
        <p:spPr bwMode="auto">
          <a:xfrm>
            <a:off x="7238633" y="5586127"/>
            <a:ext cx="1224000" cy="2040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36000" tIns="0" rIns="36000" bIns="0" anchor="t" anchorCtr="0">
            <a:spAutoFit/>
          </a:bodyPr>
          <a:lstStyle/>
          <a:p>
            <a:pPr algn="ctr">
              <a:lnSpc>
                <a:spcPts val="1700"/>
              </a:lnSpc>
              <a:spcAft>
                <a:spcPts val="0"/>
              </a:spcAft>
            </a:pPr>
            <a:r>
              <a:rPr lang="ja-JP" altLang="en-US" sz="1100" kern="100" dirty="0" smtClean="0">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テレビ会議システム</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nvGrpSpPr>
          <p:cNvPr id="31" name="グループ化 30"/>
          <p:cNvGrpSpPr/>
          <p:nvPr/>
        </p:nvGrpSpPr>
        <p:grpSpPr>
          <a:xfrm>
            <a:off x="3896319" y="5741533"/>
            <a:ext cx="1257477" cy="938057"/>
            <a:chOff x="2517958" y="5650721"/>
            <a:chExt cx="1229967" cy="932788"/>
          </a:xfrm>
        </p:grpSpPr>
        <p:grpSp>
          <p:nvGrpSpPr>
            <p:cNvPr id="28" name="グループ化 27"/>
            <p:cNvGrpSpPr/>
            <p:nvPr/>
          </p:nvGrpSpPr>
          <p:grpSpPr>
            <a:xfrm>
              <a:off x="2517958" y="5650721"/>
              <a:ext cx="844367" cy="932788"/>
              <a:chOff x="2517958" y="5650721"/>
              <a:chExt cx="844367" cy="932788"/>
            </a:xfrm>
          </p:grpSpPr>
          <p:pic>
            <p:nvPicPr>
              <p:cNvPr id="4" name="図 3"/>
              <p:cNvPicPr>
                <a:picLocks noChangeAspect="1"/>
              </p:cNvPicPr>
              <p:nvPr/>
            </p:nvPicPr>
            <p:blipFill rotWithShape="1">
              <a:blip r:embed="rId8" cstate="print">
                <a:extLst>
                  <a:ext uri="{28A0092B-C50C-407E-A947-70E740481C1C}">
                    <a14:useLocalDpi xmlns:a14="http://schemas.microsoft.com/office/drawing/2010/main" val="0"/>
                  </a:ext>
                </a:extLst>
              </a:blip>
              <a:srcRect l="-3930" t="-1702" r="16400" b="1702"/>
              <a:stretch/>
            </p:blipFill>
            <p:spPr>
              <a:xfrm>
                <a:off x="2517958" y="5650721"/>
                <a:ext cx="777696" cy="932788"/>
              </a:xfrm>
              <a:prstGeom prst="rect">
                <a:avLst/>
              </a:prstGeom>
            </p:spPr>
          </p:pic>
          <p:sp>
            <p:nvSpPr>
              <p:cNvPr id="25" name="正方形/長方形 24"/>
              <p:cNvSpPr/>
              <p:nvPr/>
            </p:nvSpPr>
            <p:spPr>
              <a:xfrm>
                <a:off x="3172136" y="5799844"/>
                <a:ext cx="190189" cy="317271"/>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grpSp>
          <p:nvGrpSpPr>
            <p:cNvPr id="27" name="グループ化 26"/>
            <p:cNvGrpSpPr/>
            <p:nvPr/>
          </p:nvGrpSpPr>
          <p:grpSpPr>
            <a:xfrm>
              <a:off x="3203286" y="5773602"/>
              <a:ext cx="544639" cy="630508"/>
              <a:chOff x="3605525" y="5712207"/>
              <a:chExt cx="544639" cy="630508"/>
            </a:xfrm>
          </p:grpSpPr>
          <p:pic>
            <p:nvPicPr>
              <p:cNvPr id="24" name="図 2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100000" l="11250" r="100000"/>
                        </a14:imgEffect>
                      </a14:imgLayer>
                    </a14:imgProps>
                  </a:ext>
                  <a:ext uri="{28A0092B-C50C-407E-A947-70E740481C1C}">
                    <a14:useLocalDpi xmlns:a14="http://schemas.microsoft.com/office/drawing/2010/main" val="0"/>
                  </a:ext>
                </a:extLst>
              </a:blip>
              <a:srcRect l="45436" b="24582"/>
              <a:stretch/>
            </p:blipFill>
            <p:spPr>
              <a:xfrm>
                <a:off x="3650930" y="5712207"/>
                <a:ext cx="499234" cy="630508"/>
              </a:xfrm>
              <a:prstGeom prst="rect">
                <a:avLst/>
              </a:prstGeom>
            </p:spPr>
          </p:pic>
          <p:sp>
            <p:nvSpPr>
              <p:cNvPr id="26" name="楕円 25"/>
              <p:cNvSpPr/>
              <p:nvPr/>
            </p:nvSpPr>
            <p:spPr>
              <a:xfrm>
                <a:off x="3605525" y="5930663"/>
                <a:ext cx="95721" cy="261938"/>
              </a:xfrm>
              <a:prstGeom prst="ellipse">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grpSp>
      <p:grpSp>
        <p:nvGrpSpPr>
          <p:cNvPr id="30" name="グループ化 29"/>
          <p:cNvGrpSpPr/>
          <p:nvPr/>
        </p:nvGrpSpPr>
        <p:grpSpPr>
          <a:xfrm>
            <a:off x="3891708" y="4681713"/>
            <a:ext cx="1187573" cy="1036670"/>
            <a:chOff x="2378788" y="4336372"/>
            <a:chExt cx="1075663" cy="1132595"/>
          </a:xfrm>
        </p:grpSpPr>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78788" y="4336372"/>
              <a:ext cx="834624" cy="718102"/>
            </a:xfrm>
            <a:prstGeom prst="rect">
              <a:avLst/>
            </a:prstGeom>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8838" y="4588216"/>
              <a:ext cx="835613" cy="880751"/>
            </a:xfrm>
            <a:prstGeom prst="rect">
              <a:avLst/>
            </a:prstGeom>
          </p:spPr>
        </p:pic>
      </p:grpSp>
      <p:sp>
        <p:nvSpPr>
          <p:cNvPr id="44" name="正方形/長方形 43"/>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14</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43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85764" y="1341388"/>
            <a:ext cx="8602533" cy="977191"/>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中小企業の受入れ支援や共生社会づくりに向けた取組みを効果的に推進するため</a:t>
            </a:r>
            <a:r>
              <a:rPr kumimoji="0" lang="ja-JP" altLang="en-US" sz="1400" b="0" i="0"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4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国や市町村、経済団体、支</a:t>
            </a:r>
            <a:endParaRPr kumimoji="0" lang="en-US" altLang="ja-JP" sz="14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援団体等の参画による「地域協議会」を設置し、官民連携による推進体制を整備</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する（</a:t>
            </a:r>
            <a:r>
              <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年秋頃）。</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400" dirty="0" smtClean="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地域協議会を通じて、関係機関との連携を密に、府はもとより、市町村や事業者等の取組み充実を図る。</a:t>
            </a:r>
            <a:endParaRPr kumimoji="0" lang="en-US" altLang="ja-JP" sz="14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正方形/長方形 21"/>
          <p:cNvSpPr/>
          <p:nvPr/>
        </p:nvSpPr>
        <p:spPr>
          <a:xfrm>
            <a:off x="971600" y="2326784"/>
            <a:ext cx="7200000" cy="1116000"/>
          </a:xfrm>
          <a:prstGeom prst="rect">
            <a:avLst/>
          </a:prstGeom>
          <a:solidFill>
            <a:schemeClr val="accent6">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23" name="テキスト ボックス 22">
            <a:extLst>
              <a:ext uri="{FF2B5EF4-FFF2-40B4-BE49-F238E27FC236}">
                <a16:creationId xmlns:a16="http://schemas.microsoft.com/office/drawing/2014/main" id="{80CA05AD-D643-4088-AF9D-BAE98743B6F2}"/>
              </a:ext>
            </a:extLst>
          </p:cNvPr>
          <p:cNvSpPr txBox="1"/>
          <p:nvPr/>
        </p:nvSpPr>
        <p:spPr>
          <a:xfrm>
            <a:off x="3033469" y="2447971"/>
            <a:ext cx="2833352" cy="323165"/>
          </a:xfrm>
          <a:prstGeom prst="rect">
            <a:avLst/>
          </a:prstGeom>
          <a:noFill/>
          <a:ln>
            <a:noFill/>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ja-JP" altLang="en-US"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大阪版「地域協議会」の設置・運営</a:t>
            </a:r>
            <a:endParaRPr kumimoji="0" lang="en-US" altLang="ja-JP" sz="13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4" name="テキスト ボックス 23">
            <a:extLst>
              <a:ext uri="{FF2B5EF4-FFF2-40B4-BE49-F238E27FC236}">
                <a16:creationId xmlns:a16="http://schemas.microsoft.com/office/drawing/2014/main" id="{2B88A4C5-63AC-4AFE-BDE6-D3EA1E8A4F22}"/>
              </a:ext>
            </a:extLst>
          </p:cNvPr>
          <p:cNvSpPr txBox="1"/>
          <p:nvPr/>
        </p:nvSpPr>
        <p:spPr>
          <a:xfrm>
            <a:off x="1201017" y="2811015"/>
            <a:ext cx="6768000" cy="540000"/>
          </a:xfrm>
          <a:prstGeom prst="rect">
            <a:avLst/>
          </a:prstGeom>
          <a:solidFill>
            <a:schemeClr val="bg1"/>
          </a:solidFill>
          <a:ln>
            <a:solidFill>
              <a:schemeClr val="tx1"/>
            </a:solidFill>
            <a:prstDash val="sysDot"/>
          </a:ln>
        </p:spPr>
        <p:style>
          <a:lnRef idx="1">
            <a:schemeClr val="dk1"/>
          </a:lnRef>
          <a:fillRef idx="2">
            <a:schemeClr val="dk1"/>
          </a:fillRef>
          <a:effectRef idx="1">
            <a:schemeClr val="dk1"/>
          </a:effectRef>
          <a:fontRef idx="minor">
            <a:schemeClr val="dk1"/>
          </a:fontRef>
        </p:style>
        <p:txBody>
          <a:bodyPr wrap="square" lIns="72000" rIns="72000"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外国人材の受入れ・共生社会づくりにあたっては、就労面・生活面での課題やニーズが多岐にわたることから、国・市町村・経済団体・民間団体等の連携のもと、官民連携、“オール大阪”による推進体制を整備</a:t>
            </a:r>
          </a:p>
        </p:txBody>
      </p:sp>
      <p:sp>
        <p:nvSpPr>
          <p:cNvPr id="82" name="テキスト ボックス 81"/>
          <p:cNvSpPr txBox="1"/>
          <p:nvPr/>
        </p:nvSpPr>
        <p:spPr>
          <a:xfrm>
            <a:off x="494891" y="3536683"/>
            <a:ext cx="1980000" cy="380672"/>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［イメージ（例）］</a:t>
            </a:r>
          </a:p>
        </p:txBody>
      </p:sp>
      <p:pic>
        <p:nvPicPr>
          <p:cNvPr id="83" name="Picture 4" descr="https://2.bp.blogspot.com/-bFVczNv3ATk/VmFjhtSmqUI/AAAAAAAA1Vo/VfZCRqxgFY4/s800/line_simple01_.png">
            <a:extLst>
              <a:ext uri="{FF2B5EF4-FFF2-40B4-BE49-F238E27FC236}">
                <a16:creationId xmlns:a16="http://schemas.microsoft.com/office/drawing/2014/main" id="{68CBAD28-2E70-4DEC-B3E2-FB58C869DA5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0924" y="3725063"/>
            <a:ext cx="1123844" cy="324000"/>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31C68C53-2419-4D46-A2AF-D46B554EF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959" y="3583430"/>
            <a:ext cx="1030933" cy="1620000"/>
          </a:xfrm>
          <a:prstGeom prst="rect">
            <a:avLst/>
          </a:prstGeom>
        </p:spPr>
      </p:pic>
      <p:sp>
        <p:nvSpPr>
          <p:cNvPr id="88" name="テキスト ボックス 87">
            <a:extLst>
              <a:ext uri="{FF2B5EF4-FFF2-40B4-BE49-F238E27FC236}">
                <a16:creationId xmlns:a16="http://schemas.microsoft.com/office/drawing/2014/main" id="{722DE5FC-14B3-4CA5-89E9-D88A5743A639}"/>
              </a:ext>
            </a:extLst>
          </p:cNvPr>
          <p:cNvSpPr txBox="1"/>
          <p:nvPr/>
        </p:nvSpPr>
        <p:spPr>
          <a:xfrm>
            <a:off x="6922456" y="4175701"/>
            <a:ext cx="1132784" cy="532615"/>
          </a:xfrm>
          <a:prstGeom prst="rect">
            <a:avLst/>
          </a:prstGeom>
          <a:noFill/>
        </p:spPr>
        <p:txBody>
          <a:bodyPr wrap="square" lIns="95665" tIns="47832" rIns="95665" bIns="47832"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オール大阪の</a:t>
            </a:r>
            <a:endParaRPr kumimoji="0" lang="en-US" altLang="ja-JP" sz="1100" b="0" i="0" u="none" strike="noStrike" kern="1200" cap="none" spc="-10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100" b="0" i="0" u="none" strike="noStrike" kern="1200" cap="none" spc="-6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取組み推進</a:t>
            </a:r>
            <a:endParaRPr kumimoji="0" lang="en-US" altLang="ja-JP" sz="1100" b="0" i="0" u="none" strike="noStrike" kern="1200" cap="none" spc="-6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9" name="下矢印 138">
            <a:extLst>
              <a:ext uri="{FF2B5EF4-FFF2-40B4-BE49-F238E27FC236}">
                <a16:creationId xmlns:a16="http://schemas.microsoft.com/office/drawing/2014/main" id="{48F152BA-2635-4CF6-9419-73C6C8FDEB32}"/>
              </a:ext>
            </a:extLst>
          </p:cNvPr>
          <p:cNvSpPr/>
          <p:nvPr/>
        </p:nvSpPr>
        <p:spPr>
          <a:xfrm rot="5400000" flipV="1">
            <a:off x="6434581" y="4380489"/>
            <a:ext cx="612000" cy="216000"/>
          </a:xfrm>
          <a:prstGeom prst="down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ECCFFB30-72A3-4136-BEE3-4AE5557A4171}"/>
              </a:ext>
            </a:extLst>
          </p:cNvPr>
          <p:cNvSpPr txBox="1"/>
          <p:nvPr/>
        </p:nvSpPr>
        <p:spPr>
          <a:xfrm>
            <a:off x="260831" y="966262"/>
            <a:ext cx="8883169" cy="387286"/>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500" b="1"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取組み方向性「③外国人材受入れ・共生社会づくり</a:t>
            </a:r>
            <a:r>
              <a:rPr kumimoji="0" lang="ja-JP" altLang="en-US" sz="15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に向けた推進体制の整備</a:t>
            </a:r>
            <a:r>
              <a:rPr kumimoji="0" lang="ja-JP" altLang="en-US" sz="15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0" lang="en-US" altLang="ja-JP" sz="1400" b="0" i="0" u="none" strike="noStrike" kern="1200" cap="none" spc="-1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1139445" y="3464418"/>
            <a:ext cx="5382878" cy="1729548"/>
            <a:chOff x="797166" y="3636328"/>
            <a:chExt cx="5382878" cy="1749993"/>
          </a:xfrm>
        </p:grpSpPr>
        <p:sp>
          <p:nvSpPr>
            <p:cNvPr id="65" name="楕円 51"/>
            <p:cNvSpPr/>
            <p:nvPr/>
          </p:nvSpPr>
          <p:spPr>
            <a:xfrm>
              <a:off x="827584" y="4077073"/>
              <a:ext cx="5221523" cy="1224135"/>
            </a:xfrm>
            <a:prstGeom prst="ellipse">
              <a:avLst/>
            </a:prstGeom>
            <a:gradFill>
              <a:gsLst>
                <a:gs pos="0">
                  <a:srgbClr val="CC6600"/>
                </a:gs>
                <a:gs pos="56000">
                  <a:srgbClr val="FFFF99"/>
                </a:gs>
                <a:gs pos="100000">
                  <a:srgbClr val="FFC000"/>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sp>
          <p:nvSpPr>
            <p:cNvPr id="66" name="楕円 50"/>
            <p:cNvSpPr/>
            <p:nvPr/>
          </p:nvSpPr>
          <p:spPr>
            <a:xfrm>
              <a:off x="1405318" y="4238209"/>
              <a:ext cx="4088107" cy="846976"/>
            </a:xfrm>
            <a:prstGeom prst="ellipse">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Palatino Linotype" panose="02040502050505030304"/>
                <a:ea typeface="ＭＳ ゴシック" panose="020B0609070205080204" pitchFamily="49" charset="-128"/>
                <a:cs typeface="+mn-cs"/>
              </a:endParaRPr>
            </a:p>
          </p:txBody>
        </p:sp>
        <p:pic>
          <p:nvPicPr>
            <p:cNvPr id="46" name="Picture 2" descr="https://4.bp.blogspot.com/-8tDg7zSeK2M/Wb8gHWCRfLI/AAAAAAABGvQ/Ju4XHm7iWh4APgEBirY-LgMKqq7i1m8RgCLcBGAs/s800/business_icon_big_compan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897" y="4395015"/>
              <a:ext cx="960065" cy="756000"/>
            </a:xfrm>
            <a:prstGeom prst="rect">
              <a:avLst/>
            </a:prstGeom>
            <a:noFill/>
            <a:extLst>
              <a:ext uri="{909E8E84-426E-40DD-AFC4-6F175D3DCCD1}">
                <a14:hiddenFill xmlns:a14="http://schemas.microsoft.com/office/drawing/2010/main">
                  <a:solidFill>
                    <a:srgbClr val="FFFFFF"/>
                  </a:solidFill>
                </a14:hiddenFill>
              </a:ext>
            </a:extLst>
          </p:spPr>
        </p:pic>
        <p:pic>
          <p:nvPicPr>
            <p:cNvPr id="59" name="図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5935" y="4469187"/>
              <a:ext cx="731979" cy="655660"/>
            </a:xfrm>
            <a:prstGeom prst="rect">
              <a:avLst/>
            </a:prstGeom>
          </p:spPr>
        </p:pic>
        <p:pic>
          <p:nvPicPr>
            <p:cNvPr id="70" name="図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115006" y="4366430"/>
              <a:ext cx="644390" cy="828000"/>
            </a:xfrm>
            <a:prstGeom prst="rect">
              <a:avLst/>
            </a:prstGeom>
          </p:spPr>
        </p:pic>
        <p:sp>
          <p:nvSpPr>
            <p:cNvPr id="71" name="正方形/長方形 70">
              <a:extLst>
                <a:ext uri="{FF2B5EF4-FFF2-40B4-BE49-F238E27FC236}">
                  <a16:creationId xmlns:a16="http://schemas.microsoft.com/office/drawing/2014/main" id="{363C0A66-80F9-42DC-B57A-67A19070BE3B}"/>
                </a:ext>
              </a:extLst>
            </p:cNvPr>
            <p:cNvSpPr/>
            <p:nvPr/>
          </p:nvSpPr>
          <p:spPr>
            <a:xfrm>
              <a:off x="2912713" y="5170321"/>
              <a:ext cx="1116000" cy="2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大阪産業局</a:t>
              </a:r>
            </a:p>
          </p:txBody>
        </p:sp>
        <p:pic>
          <p:nvPicPr>
            <p:cNvPr id="72" name="Picture 2" descr="ハローワークのイラスト（建物）">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1425" y="3783261"/>
              <a:ext cx="94905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図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0999" y="3636328"/>
              <a:ext cx="1032082" cy="756000"/>
            </a:xfrm>
            <a:prstGeom prst="rect">
              <a:avLst/>
            </a:prstGeom>
          </p:spPr>
        </p:pic>
        <p:pic>
          <p:nvPicPr>
            <p:cNvPr id="75" name="図 74">
              <a:extLst>
                <a:ext uri="{FF2B5EF4-FFF2-40B4-BE49-F238E27FC236}">
                  <a16:creationId xmlns:a16="http://schemas.microsoft.com/office/drawing/2014/main" id="{6C49EBF2-12F6-4EFB-B5BE-52F31F6674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92640" y="3671498"/>
              <a:ext cx="985951" cy="864000"/>
            </a:xfrm>
            <a:prstGeom prst="rect">
              <a:avLst/>
            </a:prstGeom>
          </p:spPr>
        </p:pic>
        <p:sp>
          <p:nvSpPr>
            <p:cNvPr id="50" name="正方形/長方形 49">
              <a:extLst>
                <a:ext uri="{FF2B5EF4-FFF2-40B4-BE49-F238E27FC236}">
                  <a16:creationId xmlns:a16="http://schemas.microsoft.com/office/drawing/2014/main" id="{DAB06857-D7D4-45B6-8E2F-DD52BEA71AF2}"/>
                </a:ext>
              </a:extLst>
            </p:cNvPr>
            <p:cNvSpPr/>
            <p:nvPr/>
          </p:nvSpPr>
          <p:spPr>
            <a:xfrm>
              <a:off x="1894653" y="4254982"/>
              <a:ext cx="1116000" cy="2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大阪府</a:t>
              </a:r>
            </a:p>
          </p:txBody>
        </p:sp>
        <p:sp>
          <p:nvSpPr>
            <p:cNvPr id="77" name="正方形/長方形 76">
              <a:extLst>
                <a:ext uri="{FF2B5EF4-FFF2-40B4-BE49-F238E27FC236}">
                  <a16:creationId xmlns:a16="http://schemas.microsoft.com/office/drawing/2014/main" id="{865B1564-50E8-411D-992D-B2E5EA06EFB0}"/>
                </a:ext>
              </a:extLst>
            </p:cNvPr>
            <p:cNvSpPr/>
            <p:nvPr/>
          </p:nvSpPr>
          <p:spPr>
            <a:xfrm>
              <a:off x="1911380" y="5068558"/>
              <a:ext cx="1008000" cy="214844"/>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連携</a:t>
              </a:r>
            </a:p>
          </p:txBody>
        </p:sp>
        <p:sp>
          <p:nvSpPr>
            <p:cNvPr id="79" name="正方形/長方形 78">
              <a:extLst>
                <a:ext uri="{FF2B5EF4-FFF2-40B4-BE49-F238E27FC236}">
                  <a16:creationId xmlns:a16="http://schemas.microsoft.com/office/drawing/2014/main" id="{865B1564-50E8-411D-992D-B2E5EA06EFB0}"/>
                </a:ext>
              </a:extLst>
            </p:cNvPr>
            <p:cNvSpPr/>
            <p:nvPr/>
          </p:nvSpPr>
          <p:spPr>
            <a:xfrm>
              <a:off x="1058254" y="4263620"/>
              <a:ext cx="1008000" cy="214844"/>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連携</a:t>
              </a:r>
            </a:p>
          </p:txBody>
        </p:sp>
        <p:sp>
          <p:nvSpPr>
            <p:cNvPr id="47" name="正方形/長方形 46">
              <a:extLst>
                <a:ext uri="{FF2B5EF4-FFF2-40B4-BE49-F238E27FC236}">
                  <a16:creationId xmlns:a16="http://schemas.microsoft.com/office/drawing/2014/main" id="{DAB06857-D7D4-45B6-8E2F-DD52BEA71AF2}"/>
                </a:ext>
              </a:extLst>
            </p:cNvPr>
            <p:cNvSpPr/>
            <p:nvPr/>
          </p:nvSpPr>
          <p:spPr>
            <a:xfrm>
              <a:off x="797166" y="4934507"/>
              <a:ext cx="1116000" cy="2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経済団体</a:t>
              </a:r>
              <a:endParaRPr kumimoji="1" lang="en-US" altLang="ja-JP"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5" name="正方形/長方形 84">
              <a:extLst>
                <a:ext uri="{FF2B5EF4-FFF2-40B4-BE49-F238E27FC236}">
                  <a16:creationId xmlns:a16="http://schemas.microsoft.com/office/drawing/2014/main" id="{865B1564-50E8-411D-992D-B2E5EA06EFB0}"/>
                </a:ext>
              </a:extLst>
            </p:cNvPr>
            <p:cNvSpPr/>
            <p:nvPr/>
          </p:nvSpPr>
          <p:spPr>
            <a:xfrm>
              <a:off x="3851697" y="5070109"/>
              <a:ext cx="1008000" cy="214844"/>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連携</a:t>
              </a:r>
            </a:p>
          </p:txBody>
        </p:sp>
        <p:sp>
          <p:nvSpPr>
            <p:cNvPr id="67" name="正方形/長方形 66">
              <a:extLst>
                <a:ext uri="{FF2B5EF4-FFF2-40B4-BE49-F238E27FC236}">
                  <a16:creationId xmlns:a16="http://schemas.microsoft.com/office/drawing/2014/main" id="{DAB06857-D7D4-45B6-8E2F-DD52BEA71AF2}"/>
                </a:ext>
              </a:extLst>
            </p:cNvPr>
            <p:cNvSpPr/>
            <p:nvPr/>
          </p:nvSpPr>
          <p:spPr>
            <a:xfrm>
              <a:off x="5064044" y="4915368"/>
              <a:ext cx="1116000" cy="2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市町村</a:t>
              </a:r>
            </a:p>
          </p:txBody>
        </p:sp>
        <p:sp>
          <p:nvSpPr>
            <p:cNvPr id="73" name="正方形/長方形 72">
              <a:extLst>
                <a:ext uri="{FF2B5EF4-FFF2-40B4-BE49-F238E27FC236}">
                  <a16:creationId xmlns:a16="http://schemas.microsoft.com/office/drawing/2014/main" id="{DAB06857-D7D4-45B6-8E2F-DD52BEA71AF2}"/>
                </a:ext>
              </a:extLst>
            </p:cNvPr>
            <p:cNvSpPr/>
            <p:nvPr/>
          </p:nvSpPr>
          <p:spPr>
            <a:xfrm>
              <a:off x="4549115" y="4253754"/>
              <a:ext cx="1116000" cy="2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国機関</a:t>
              </a:r>
              <a:endParaRPr kumimoji="1" lang="ja-JP" altLang="en-US" sz="11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76" name="正方形/長方形 75">
              <a:extLst>
                <a:ext uri="{FF2B5EF4-FFF2-40B4-BE49-F238E27FC236}">
                  <a16:creationId xmlns:a16="http://schemas.microsoft.com/office/drawing/2014/main" id="{865B1564-50E8-411D-992D-B2E5EA06EFB0}"/>
                </a:ext>
              </a:extLst>
            </p:cNvPr>
            <p:cNvSpPr/>
            <p:nvPr/>
          </p:nvSpPr>
          <p:spPr>
            <a:xfrm>
              <a:off x="2941007" y="4061813"/>
              <a:ext cx="1008000" cy="214844"/>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mn-cs"/>
                </a:rPr>
                <a:t>連携</a:t>
              </a:r>
            </a:p>
          </p:txBody>
        </p:sp>
      </p:grpSp>
      <p:sp>
        <p:nvSpPr>
          <p:cNvPr id="30" name="テキスト ボックス 29"/>
          <p:cNvSpPr txBox="1"/>
          <p:nvPr/>
        </p:nvSpPr>
        <p:spPr>
          <a:xfrm>
            <a:off x="280934" y="5206398"/>
            <a:ext cx="7898459" cy="369322"/>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0" lang="ja-JP" altLang="en-US" sz="18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３．今後の工程</a:t>
            </a:r>
            <a:r>
              <a:rPr kumimoji="0" lang="en-US" altLang="ja-JP" sz="18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aphicFrame>
        <p:nvGraphicFramePr>
          <p:cNvPr id="3" name="表 2"/>
          <p:cNvGraphicFramePr>
            <a:graphicFrameLocks noGrp="1"/>
          </p:cNvGraphicFramePr>
          <p:nvPr>
            <p:extLst/>
          </p:nvPr>
        </p:nvGraphicFramePr>
        <p:xfrm>
          <a:off x="385762" y="5606670"/>
          <a:ext cx="8281720" cy="1178560"/>
        </p:xfrm>
        <a:graphic>
          <a:graphicData uri="http://schemas.openxmlformats.org/drawingml/2006/table">
            <a:tbl>
              <a:tblPr firstRow="1" bandRow="1">
                <a:tableStyleId>{85BE263C-DBD7-4A20-BB59-AAB30ACAA65A}</a:tableStyleId>
              </a:tblPr>
              <a:tblGrid>
                <a:gridCol w="1593142">
                  <a:extLst>
                    <a:ext uri="{9D8B030D-6E8A-4147-A177-3AD203B41FA5}">
                      <a16:colId xmlns:a16="http://schemas.microsoft.com/office/drawing/2014/main" val="3907387705"/>
                    </a:ext>
                  </a:extLst>
                </a:gridCol>
                <a:gridCol w="6688578">
                  <a:extLst>
                    <a:ext uri="{9D8B030D-6E8A-4147-A177-3AD203B41FA5}">
                      <a16:colId xmlns:a16="http://schemas.microsoft.com/office/drawing/2014/main" val="3651686900"/>
                    </a:ext>
                  </a:extLst>
                </a:gridCol>
              </a:tblGrid>
              <a:tr h="0">
                <a:tc>
                  <a:txBody>
                    <a:bodyPr/>
                    <a:lstStyle/>
                    <a:p>
                      <a:pPr>
                        <a:lnSpc>
                          <a:spcPts val="16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nSpc>
                          <a:spcPts val="1600"/>
                        </a:lnSpc>
                      </a:pPr>
                      <a:r>
                        <a:rPr kumimoji="1" lang="en-US" altLang="ja-JP" sz="1200" dirty="0" smtClean="0">
                          <a:latin typeface="UD デジタル 教科書体 NK-B" panose="02020700000000000000" pitchFamily="18" charset="-128"/>
                          <a:ea typeface="UD デジタル 教科書体 NK-B" panose="02020700000000000000" pitchFamily="18" charset="-128"/>
                        </a:rPr>
                        <a:t>2020</a:t>
                      </a:r>
                      <a:r>
                        <a:rPr kumimoji="1" lang="ja-JP" altLang="en-US" sz="1200" dirty="0" smtClean="0">
                          <a:latin typeface="UD デジタル 教科書体 NK-B" panose="02020700000000000000" pitchFamily="18" charset="-128"/>
                          <a:ea typeface="UD デジタル 教科書体 NK-B" panose="02020700000000000000" pitchFamily="18" charset="-128"/>
                        </a:rPr>
                        <a:t>年</a:t>
                      </a:r>
                      <a:r>
                        <a:rPr kumimoji="1" lang="en-US" altLang="ja-JP" sz="1200" dirty="0" smtClean="0">
                          <a:latin typeface="UD デジタル 教科書体 NK-B" panose="02020700000000000000" pitchFamily="18" charset="-128"/>
                          <a:ea typeface="UD デジタル 教科書体 NK-B" panose="02020700000000000000" pitchFamily="18" charset="-128"/>
                        </a:rPr>
                        <a:t>4</a:t>
                      </a:r>
                      <a:r>
                        <a:rPr kumimoji="1" lang="ja-JP" altLang="en-US" sz="1200" dirty="0" smtClean="0">
                          <a:latin typeface="UD デジタル 教科書体 NK-B" panose="02020700000000000000" pitchFamily="18" charset="-128"/>
                          <a:ea typeface="UD デジタル 教科書体 NK-B" panose="02020700000000000000" pitchFamily="18" charset="-128"/>
                        </a:rPr>
                        <a:t>月　　　　　　　　　　　　　　　　</a:t>
                      </a:r>
                      <a:r>
                        <a:rPr kumimoji="1" lang="en-US" altLang="ja-JP" sz="1200" dirty="0" smtClean="0">
                          <a:latin typeface="UD デジタル 教科書体 NK-B" panose="02020700000000000000" pitchFamily="18" charset="-128"/>
                          <a:ea typeface="UD デジタル 教科書体 NK-B" panose="02020700000000000000" pitchFamily="18" charset="-128"/>
                        </a:rPr>
                        <a:t>9</a:t>
                      </a:r>
                      <a:r>
                        <a:rPr kumimoji="1" lang="ja-JP" altLang="en-US" sz="1200" dirty="0" smtClean="0">
                          <a:latin typeface="UD デジタル 教科書体 NK-B" panose="02020700000000000000" pitchFamily="18" charset="-128"/>
                          <a:ea typeface="UD デジタル 教科書体 NK-B" panose="02020700000000000000" pitchFamily="18" charset="-128"/>
                        </a:rPr>
                        <a:t>月　　　　　　</a:t>
                      </a:r>
                      <a:r>
                        <a:rPr kumimoji="1" lang="en-US" altLang="ja-JP" sz="1200" dirty="0" smtClean="0">
                          <a:latin typeface="UD デジタル 教科書体 NK-B" panose="02020700000000000000" pitchFamily="18" charset="-128"/>
                          <a:ea typeface="UD デジタル 教科書体 NK-B" panose="02020700000000000000" pitchFamily="18" charset="-128"/>
                        </a:rPr>
                        <a:t>10</a:t>
                      </a:r>
                      <a:r>
                        <a:rPr kumimoji="1" lang="ja-JP" altLang="en-US" sz="1200" dirty="0" smtClean="0">
                          <a:latin typeface="UD デジタル 教科書体 NK-B" panose="02020700000000000000" pitchFamily="18" charset="-128"/>
                          <a:ea typeface="UD デジタル 教科書体 NK-B" panose="02020700000000000000" pitchFamily="18" charset="-128"/>
                        </a:rPr>
                        <a:t>月</a:t>
                      </a:r>
                      <a:r>
                        <a:rPr kumimoji="1" lang="en-US" altLang="ja-JP" sz="1200" dirty="0" smtClean="0">
                          <a:latin typeface="UD デジタル 教科書体 NK-B" panose="02020700000000000000" pitchFamily="18" charset="-128"/>
                          <a:ea typeface="UD デジタル 教科書体 NK-B" panose="02020700000000000000" pitchFamily="18" charset="-128"/>
                        </a:rPr>
                        <a:t>‐11</a:t>
                      </a:r>
                      <a:r>
                        <a:rPr kumimoji="1" lang="ja-JP" altLang="en-US" sz="1200" dirty="0" smtClean="0">
                          <a:latin typeface="UD デジタル 教科書体 NK-B" panose="02020700000000000000" pitchFamily="18" charset="-128"/>
                          <a:ea typeface="UD デジタル 教科書体 NK-B" panose="02020700000000000000" pitchFamily="18" charset="-128"/>
                        </a:rPr>
                        <a:t>月（秋頃）　　　　　　　　　　　　</a:t>
                      </a:r>
                      <a:r>
                        <a:rPr kumimoji="1" lang="en-US" altLang="ja-JP" sz="1200" dirty="0" smtClean="0">
                          <a:latin typeface="UD デジタル 教科書体 NK-B" panose="02020700000000000000" pitchFamily="18" charset="-128"/>
                          <a:ea typeface="UD デジタル 教科書体 NK-B" panose="02020700000000000000" pitchFamily="18" charset="-128"/>
                        </a:rPr>
                        <a:t>2021</a:t>
                      </a:r>
                      <a:r>
                        <a:rPr kumimoji="1" lang="ja-JP" altLang="en-US" sz="1200" dirty="0" smtClean="0">
                          <a:latin typeface="UD デジタル 教科書体 NK-B" panose="02020700000000000000" pitchFamily="18" charset="-128"/>
                          <a:ea typeface="UD デジタル 教科書体 NK-B" panose="02020700000000000000" pitchFamily="18" charset="-128"/>
                        </a:rPr>
                        <a:t>年</a:t>
                      </a:r>
                      <a:r>
                        <a:rPr kumimoji="1" lang="en-US" altLang="ja-JP" sz="1200" dirty="0" smtClean="0">
                          <a:latin typeface="UD デジタル 教科書体 NK-B" panose="02020700000000000000" pitchFamily="18" charset="-128"/>
                          <a:ea typeface="UD デジタル 教科書体 NK-B" panose="02020700000000000000" pitchFamily="18" charset="-128"/>
                        </a:rPr>
                        <a:t>4</a:t>
                      </a:r>
                      <a:r>
                        <a:rPr kumimoji="1" lang="ja-JP" altLang="en-US" sz="1200" dirty="0" smtClean="0">
                          <a:latin typeface="UD デジタル 教科書体 NK-B" panose="02020700000000000000" pitchFamily="18" charset="-128"/>
                          <a:ea typeface="UD デジタル 教科書体 NK-B" panose="02020700000000000000" pitchFamily="18" charset="-128"/>
                        </a:rPr>
                        <a:t>月</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465635520"/>
                  </a:ext>
                </a:extLst>
              </a:tr>
              <a:tr h="0">
                <a:tc>
                  <a:txBody>
                    <a:bodyPr/>
                    <a:lstStyle/>
                    <a:p>
                      <a:pPr>
                        <a:lnSpc>
                          <a:spcPts val="1600"/>
                        </a:lnSpc>
                      </a:pPr>
                      <a:r>
                        <a:rPr kumimoji="1" lang="ja-JP" altLang="en-US" sz="1200" dirty="0" smtClean="0">
                          <a:latin typeface="UD デジタル 教科書体 NK-B" panose="02020700000000000000" pitchFamily="18" charset="-128"/>
                          <a:ea typeface="UD デジタル 教科書体 NK-B" panose="02020700000000000000" pitchFamily="18" charset="-128"/>
                        </a:rPr>
                        <a:t>取組み方向性➀</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nSpc>
                          <a:spcPts val="16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17935036"/>
                  </a:ext>
                </a:extLst>
              </a:tr>
              <a:tr h="0">
                <a:tc>
                  <a:txBody>
                    <a:bodyPr/>
                    <a:lstStyle/>
                    <a:p>
                      <a:pPr>
                        <a:lnSpc>
                          <a:spcPts val="1600"/>
                        </a:lnSpc>
                      </a:pPr>
                      <a:r>
                        <a:rPr kumimoji="1" lang="ja-JP" altLang="en-US" sz="1200" dirty="0" smtClean="0">
                          <a:latin typeface="UD デジタル 教科書体 NK-B" panose="02020700000000000000" pitchFamily="18" charset="-128"/>
                          <a:ea typeface="UD デジタル 教科書体 NK-B" panose="02020700000000000000" pitchFamily="18" charset="-128"/>
                        </a:rPr>
                        <a:t>取組み方向性➁</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nSpc>
                          <a:spcPts val="16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023397424"/>
                  </a:ext>
                </a:extLst>
              </a:tr>
              <a:tr h="0">
                <a:tc>
                  <a:txBody>
                    <a:bodyPr/>
                    <a:lstStyle/>
                    <a:p>
                      <a:pPr>
                        <a:lnSpc>
                          <a:spcPts val="1600"/>
                        </a:lnSpc>
                      </a:pPr>
                      <a:r>
                        <a:rPr kumimoji="1" lang="ja-JP" altLang="en-US" sz="1200" dirty="0" smtClean="0">
                          <a:latin typeface="UD デジタル 教科書体 NK-B" panose="02020700000000000000" pitchFamily="18" charset="-128"/>
                          <a:ea typeface="UD デジタル 教科書体 NK-B" panose="02020700000000000000" pitchFamily="18" charset="-128"/>
                        </a:rPr>
                        <a:t>取組み方向性③</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nSpc>
                          <a:spcPts val="1600"/>
                        </a:lnSpc>
                      </a:pP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699685491"/>
                  </a:ext>
                </a:extLst>
              </a:tr>
            </a:tbl>
          </a:graphicData>
        </a:graphic>
      </p:graphicFrame>
      <p:sp>
        <p:nvSpPr>
          <p:cNvPr id="38" name="ホームベース 37"/>
          <p:cNvSpPr/>
          <p:nvPr/>
        </p:nvSpPr>
        <p:spPr>
          <a:xfrm>
            <a:off x="2047945" y="6221474"/>
            <a:ext cx="6552000" cy="216000"/>
          </a:xfrm>
          <a:prstGeom prst="homePlate">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具体的取組みを推進（府関係部局等）</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9" name="ホームベース 38"/>
          <p:cNvSpPr/>
          <p:nvPr/>
        </p:nvSpPr>
        <p:spPr>
          <a:xfrm>
            <a:off x="2045796" y="6502664"/>
            <a:ext cx="3024000" cy="216000"/>
          </a:xfrm>
          <a:prstGeom prst="homePlate">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参画団体等との調整</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 name="ホームベース 41"/>
          <p:cNvSpPr/>
          <p:nvPr/>
        </p:nvSpPr>
        <p:spPr>
          <a:xfrm>
            <a:off x="2043648" y="5946731"/>
            <a:ext cx="2376000" cy="216000"/>
          </a:xfrm>
          <a:prstGeom prst="homePlate">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調査（外国人材マッチング）</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3" name="ホームベース 42"/>
          <p:cNvSpPr/>
          <p:nvPr/>
        </p:nvSpPr>
        <p:spPr>
          <a:xfrm>
            <a:off x="4449850" y="5957462"/>
            <a:ext cx="2988000" cy="216000"/>
          </a:xfrm>
          <a:prstGeom prst="homePlate">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スキーム検討・構築（外国人材マッチング）</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5" name="ホームベース 44"/>
          <p:cNvSpPr/>
          <p:nvPr/>
        </p:nvSpPr>
        <p:spPr>
          <a:xfrm>
            <a:off x="7463510" y="5957462"/>
            <a:ext cx="1152000" cy="216000"/>
          </a:xfrm>
          <a:prstGeom prst="homePlate">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本格</a:t>
            </a: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稼働</a:t>
            </a:r>
          </a:p>
        </p:txBody>
      </p:sp>
      <p:sp>
        <p:nvSpPr>
          <p:cNvPr id="48" name="ホームベース 47"/>
          <p:cNvSpPr/>
          <p:nvPr/>
        </p:nvSpPr>
        <p:spPr>
          <a:xfrm>
            <a:off x="5095945" y="6500516"/>
            <a:ext cx="1404000" cy="216000"/>
          </a:xfrm>
          <a:prstGeom prst="homePlate">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設置・開催</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9" name="ホームベース 48"/>
          <p:cNvSpPr/>
          <p:nvPr/>
        </p:nvSpPr>
        <p:spPr>
          <a:xfrm>
            <a:off x="6858207" y="6511247"/>
            <a:ext cx="1404000" cy="216000"/>
          </a:xfrm>
          <a:prstGeom prst="homePlat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適宜、開催</a:t>
            </a:r>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正方形/長方形 39"/>
          <p:cNvSpPr/>
          <p:nvPr/>
        </p:nvSpPr>
        <p:spPr>
          <a:xfrm>
            <a:off x="8517661" y="6380924"/>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15</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0536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1868" y="887299"/>
            <a:ext cx="3090932" cy="369322"/>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a:t>
            </a:r>
            <a:r>
              <a:rPr lang="ja-JP" altLang="en-US" dirty="0" smtClean="0">
                <a:solidFill>
                  <a:srgbClr val="242852"/>
                </a:solidFill>
                <a:latin typeface="UD デジタル 教科書体 NK-B" panose="02020700000000000000" pitchFamily="18" charset="-128"/>
                <a:ea typeface="UD デジタル 教科書体 NK-B" panose="02020700000000000000" pitchFamily="18" charset="-128"/>
              </a:rPr>
              <a:t>４．</a:t>
            </a:r>
            <a:r>
              <a:rPr kumimoji="0" lang="ja-JP" altLang="en-US" sz="18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国</a:t>
            </a:r>
            <a:r>
              <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への要望・提案</a:t>
            </a:r>
            <a:r>
              <a:rPr kumimoji="0" lang="en-US" altLang="ja-JP"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ja-JP" altLang="en-US" sz="18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 name="テキスト ボックス 7"/>
          <p:cNvSpPr txBox="1"/>
          <p:nvPr/>
        </p:nvSpPr>
        <p:spPr>
          <a:xfrm>
            <a:off x="347306" y="1199840"/>
            <a:ext cx="8593135" cy="660052"/>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人材の受入れ・共生社会づくり」に向けて、府関係部局、市町村、経済団体等、官民連携による具体的な取組みを展開するにあたって、一層、効果的な推進を図るため、適宜、国への要望・提案を実施していく</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3" name="テキスト ボックス 32"/>
          <p:cNvSpPr txBox="1"/>
          <p:nvPr/>
        </p:nvSpPr>
        <p:spPr>
          <a:xfrm>
            <a:off x="261868" y="1949141"/>
            <a:ext cx="8470968" cy="338544"/>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0" lang="ja-JP" altLang="en-US" sz="16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① </a:t>
            </a:r>
            <a:r>
              <a:rPr kumimoji="0" lang="en-US" altLang="ja-JP" sz="1600" b="0" i="0" u="none" strike="noStrike" kern="1200" cap="none" spc="0" normalizeH="0" baseline="0" noProof="0" dirty="0" smtClean="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2025</a:t>
            </a:r>
            <a:r>
              <a:rPr kumimoji="0" lang="ja-JP" altLang="en-US"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年大阪・関西万博等に伴う人手不足への対応を可能とする外国人材の活用促進）</a:t>
            </a:r>
            <a:r>
              <a:rPr kumimoji="0" lang="en-US" altLang="ja-JP"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ja-JP" altLang="en-US"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4" name="テキスト ボックス 33"/>
          <p:cNvSpPr txBox="1"/>
          <p:nvPr/>
        </p:nvSpPr>
        <p:spPr>
          <a:xfrm>
            <a:off x="347306" y="2226995"/>
            <a:ext cx="8580435" cy="2451953"/>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大阪府では、</a:t>
            </a:r>
            <a:r>
              <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2025</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年の大阪・関西万博の開催を控え、インバウンドの増加等も相まって、建設・サービス産業分</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野等において、これまで以上の人手不足が想定されることから、今般、創設された「特定</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等による</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受入れを促進していく必要がある</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。特に、特定技能については、現在、送出国との調整の遅れや試験実施が少な</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い等により、受入れ数が低迷している状況。国</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において、円滑な制度運営に向けた環境整備が</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急がれるところで</a:t>
            </a:r>
            <a:r>
              <a:rPr kumimoji="0" lang="ja-JP" altLang="en-US" sz="1400" b="0" i="0" u="none" strike="noStrike" kern="1200" cap="none" spc="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あ</a:t>
            </a:r>
            <a:endParaRPr kumimoji="0" lang="en-US" altLang="ja-JP"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り</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、受入れ企業への周知啓発を含めて、適切な措置が講じられるよう、国に働きかけていく。</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a:t>
            </a:r>
            <a:r>
              <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年の東京オリンピック・パラリンピックでは、国は、一時的な建設需要に対する労働者の確保として、</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「外国人建設就労者受入事業」を実施しているが、本府における今後の建設需要の動向等に応じて、本緊急措置</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制度の延長等について、要望していくべきものと考える。</a:t>
            </a:r>
          </a:p>
        </p:txBody>
      </p:sp>
      <p:sp>
        <p:nvSpPr>
          <p:cNvPr id="35" name="テキスト ボックス 34"/>
          <p:cNvSpPr txBox="1"/>
          <p:nvPr/>
        </p:nvSpPr>
        <p:spPr>
          <a:xfrm>
            <a:off x="224596" y="4716531"/>
            <a:ext cx="8107432" cy="338544"/>
          </a:xfrm>
          <a:prstGeom prst="rect">
            <a:avLst/>
          </a:prstGeom>
          <a:noFill/>
        </p:spPr>
        <p:txBody>
          <a:bodyPr wrap="square" lIns="91430" tIns="45715" rIns="91430"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（② 外国人が安心して働き、暮らせる共生社会の実現に向けて）</a:t>
            </a:r>
            <a:r>
              <a:rPr kumimoji="0" lang="en-US" altLang="ja-JP"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0" lang="ja-JP" altLang="en-US" sz="1600" b="0" i="0" u="none" strike="noStrike" kern="1200" cap="none" spc="0" normalizeH="0" baseline="0" noProof="0" dirty="0">
              <a:ln>
                <a:noFill/>
              </a:ln>
              <a:solidFill>
                <a:srgbClr val="242852"/>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6" name="テキスト ボックス 45"/>
          <p:cNvSpPr txBox="1"/>
          <p:nvPr/>
        </p:nvSpPr>
        <p:spPr>
          <a:xfrm>
            <a:off x="347306" y="4998108"/>
            <a:ext cx="8554677" cy="1862048"/>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大阪府では、これまで市町村等とも連携しながら、外国人が安心して働き、暮らせる取組みを進めてきたが、在留外</a:t>
            </a:r>
            <a:endParaRPr kumimoji="0" lang="en-US" altLang="ja-JP"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国人は</a:t>
            </a: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年々増加しており、アジア諸国を中心に様々な国・地域出身の外国人住民が増加していることから、教育・</a:t>
            </a:r>
            <a:r>
              <a:rPr kumimoji="0" lang="ja-JP" altLang="en-US"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医</a:t>
            </a:r>
            <a:endParaRPr kumimoji="0" lang="en-US" altLang="ja-JP"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療・住まい等、暮らしに関する支援の一層の充実が求められる。</a:t>
            </a:r>
            <a:endParaRPr kumimoji="0" lang="en-US" altLang="ja-JP"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日本語教育・就学支援や外国人患者の受入れ体制の整備、行政情報の多言語化等、外国人の生活ニーズに応じ</a:t>
            </a:r>
            <a:endParaRPr kumimoji="0" lang="en-US" altLang="ja-JP"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た支援を充実するためには、国と地方自治体との役割分担に応じた積極的な取組みが不可欠であり、今後、教育・就</a:t>
            </a:r>
            <a:endParaRPr kumimoji="0" lang="en-US" altLang="ja-JP"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学分野</a:t>
            </a:r>
            <a:r>
              <a:rPr kumimoji="0" lang="ja-JP" altLang="en-US" sz="1400" b="0" i="0" u="none" strike="noStrike" kern="1200" cap="none" spc="-4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や医療</a:t>
            </a:r>
            <a:r>
              <a:rPr kumimoji="0" lang="ja-JP" altLang="en-US" sz="1400" b="0" i="0" u="none" strike="noStrike" kern="1200" cap="none" spc="-4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、災害対応等、必要な措置について、適宜、国に働きかけていく。</a:t>
            </a:r>
          </a:p>
        </p:txBody>
      </p:sp>
      <p:sp>
        <p:nvSpPr>
          <p:cNvPr id="9" name="正方形/長方形 8"/>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UD デジタル 教科書体 NK-B" panose="02020700000000000000" pitchFamily="18" charset="-128"/>
                <a:ea typeface="UD デジタル 教科書体 NK-B" panose="02020700000000000000" pitchFamily="18" charset="-128"/>
              </a:rPr>
              <a:t>16</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45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4014" y="1540185"/>
            <a:ext cx="8506499" cy="1917320"/>
          </a:xfrm>
          <a:prstGeom prst="rect">
            <a:avLst/>
          </a:prstGeom>
          <a:noFill/>
        </p:spPr>
        <p:txBody>
          <a:bodyPr wrap="square" rtlCol="0">
            <a:spAutoFit/>
          </a:bodyPr>
          <a:lstStyle/>
          <a:p>
            <a:pPr>
              <a:lnSpc>
                <a:spcPts val="2400"/>
              </a:lnSpc>
            </a:pP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昨今、中小企業をはじめとする人手不足は深刻化しており、求人難や後継者不足による「人手不足関連倒産」も増加している。建設やサービス業、福祉・介護分野など様々な</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業種に</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拡がりをみせており、今後</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、人口減少に伴う労働力</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人口の</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減少が見込まれる中</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で、喫緊の対応が求められる課題である</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400"/>
              </a:lnSpc>
            </a:pP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こうした状況を受けて、国は、</a:t>
            </a:r>
            <a:r>
              <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月、新たな在留資格「特定</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創設し、外国人材の適正、円滑な受入れの促進に向けた取組みとともに、外国人との共生社会の実現に向けた環境整備を推進することとしている。</a:t>
            </a:r>
            <a:endPar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 name="タイトル 2"/>
          <p:cNvSpPr>
            <a:spLocks noGrp="1"/>
          </p:cNvSpPr>
          <p:nvPr>
            <p:ph type="title"/>
          </p:nvPr>
        </p:nvSpPr>
        <p:spPr>
          <a:xfrm>
            <a:off x="264015" y="875760"/>
            <a:ext cx="8229600" cy="610716"/>
          </a:xfrm>
        </p:spPr>
        <p:txBody>
          <a:bodyPr rtlCol="0">
            <a:normAutofit/>
          </a:bodyPr>
          <a:lstStyle/>
          <a:p>
            <a:pPr rtl="0"/>
            <a:r>
              <a:rPr lang="ja-JP" altLang="en-US" sz="2400" dirty="0">
                <a:latin typeface="UD デジタル 教科書体 NK-B" panose="02020700000000000000" pitchFamily="18" charset="-128"/>
                <a:ea typeface="UD デジタル 教科書体 NK-B" panose="02020700000000000000" pitchFamily="18" charset="-128"/>
              </a:rPr>
              <a:t>はじめに</a:t>
            </a:r>
          </a:p>
        </p:txBody>
      </p:sp>
      <p:sp>
        <p:nvSpPr>
          <p:cNvPr id="7" name="テキスト ボックス 6">
            <a:extLst>
              <a:ext uri="{FF2B5EF4-FFF2-40B4-BE49-F238E27FC236}">
                <a16:creationId xmlns:a16="http://schemas.microsoft.com/office/drawing/2014/main" id="{F32C3E03-1142-4414-85B6-09DC7AE7598E}"/>
              </a:ext>
            </a:extLst>
          </p:cNvPr>
          <p:cNvSpPr txBox="1"/>
          <p:nvPr/>
        </p:nvSpPr>
        <p:spPr>
          <a:xfrm>
            <a:off x="264014" y="3424795"/>
            <a:ext cx="8506499" cy="3170099"/>
          </a:xfrm>
          <a:prstGeom prst="rect">
            <a:avLst/>
          </a:prstGeom>
          <a:noFill/>
        </p:spPr>
        <p:txBody>
          <a:bodyPr wrap="square" rtlCol="0">
            <a:spAutoFit/>
          </a:bodyPr>
          <a:lstStyle/>
          <a:p>
            <a:pPr>
              <a:lnSpc>
                <a:spcPts val="2400"/>
              </a:lnSpc>
            </a:pP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大阪府においても、中小</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企業における深刻</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な人手不足</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の対応に向けて、</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特定</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技能等を活用した外国人材の受入れと共生社会づくりを進めるため、「</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外国人材受入れ・環境整備検討プロジェクトチーム</a:t>
            </a:r>
            <a:r>
              <a:rPr lang="ja-JP" altLang="en-US" sz="11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1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」を立ち上げ（</a:t>
            </a:r>
            <a:r>
              <a:rPr lang="en-US" altLang="ja-JP"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月）、府内事業者や在留外国人等を対象と</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したヒアリングやアンケート</a:t>
            </a:r>
            <a:r>
              <a:rPr lang="ja-JP" altLang="en-US"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調査を</a:t>
            </a:r>
            <a:r>
              <a:rPr lang="ja-JP" altLang="en-US" sz="1500" spc="-2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実施し、課題を整理するとともに、効果的な施策の検討を進め、今回、「取組みの方向性」としてとりまとめたところである。</a:t>
            </a:r>
            <a:endParaRPr lang="en-US" altLang="ja-JP" sz="1500" spc="-2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400"/>
              </a:lnSpc>
            </a:pP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取組みの方向性</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」に基づき、来る</a:t>
            </a:r>
            <a:r>
              <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2025</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年の大阪・関西万博による建設需要やインバウンド増加等、府域の産業動向や人材需要等を見通しつつ</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、市町村、経済団体等との連携により、府民</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・事業者・外国人</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にとって</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「三方良し」と</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なる取組みを推進する。</a:t>
            </a:r>
            <a:endParaRPr lang="en-US" altLang="ja-JP"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400"/>
              </a:lnSpc>
            </a:pP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なお、</a:t>
            </a:r>
            <a:r>
              <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月現在、国内及び諸外国において新型コロナウイルスの感染が拡大していることから、今後の感染状況や経済への影響を注視しつつ、外国人材を取り巻く環境変化に応じて講じるべき施策について</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、検討</a:t>
            </a:r>
            <a:r>
              <a:rPr lang="ja-JP" altLang="en-US"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・実施していくこととする</a:t>
            </a:r>
            <a:r>
              <a:rPr lang="ja-JP" altLang="en-US" sz="15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5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 name="テキスト ボックス 5"/>
          <p:cNvSpPr txBox="1"/>
          <p:nvPr/>
        </p:nvSpPr>
        <p:spPr>
          <a:xfrm>
            <a:off x="3277670" y="6439888"/>
            <a:ext cx="5840572" cy="387286"/>
          </a:xfrm>
          <a:prstGeom prst="rect">
            <a:avLst/>
          </a:prstGeom>
          <a:noFill/>
        </p:spPr>
        <p:txBody>
          <a:bodyPr wrap="square" rtlCol="0">
            <a:spAutoFit/>
          </a:bodyPr>
          <a:lstStyle/>
          <a:p>
            <a:pPr>
              <a:lnSpc>
                <a:spcPts val="2300"/>
              </a:lnSpc>
            </a:pPr>
            <a:r>
              <a:rPr lang="en-US" altLang="ja-JP" sz="105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5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政策企画部・商工労働部・府民文化部等、庁内</a:t>
            </a:r>
            <a:r>
              <a:rPr lang="en-US" altLang="ja-JP" sz="105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05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部局の参画による全庁横断的な検討チーム</a:t>
            </a:r>
            <a:endParaRPr lang="en-US" altLang="ja-JP" sz="105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10017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8787" y="1670352"/>
            <a:ext cx="5595870" cy="369322"/>
          </a:xfrm>
          <a:prstGeom prst="rect">
            <a:avLst/>
          </a:prstGeom>
          <a:noFill/>
        </p:spPr>
        <p:txBody>
          <a:bodyPr wrap="square" lIns="91430" tIns="45715" rIns="91430" bIns="45715" rtlCol="0">
            <a:spAutoFit/>
          </a:bodyPr>
          <a:lstStyle/>
          <a:p>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tx2"/>
                </a:solidFill>
                <a:latin typeface="UD デジタル 教科書体 NK-B" panose="02020700000000000000" pitchFamily="18" charset="-128"/>
                <a:ea typeface="UD デジタル 教科書体 NK-B" panose="02020700000000000000" pitchFamily="18" charset="-128"/>
              </a:rPr>
              <a:t>１． データからみた外国人材の現状について</a:t>
            </a:r>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234159" y="2405741"/>
            <a:ext cx="8499502" cy="1272143"/>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府の在留外国人は、</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2012</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年以降、増加傾向にあり、</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月現在、</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万７千人と過去最高を記録（</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全国</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３位</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）。また、国籍別でみると、韓国が最も多く（約１０万人）、次いで中国、ベトナムの</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順である。</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在留資格別では、最多は「特別永住者（約８万人）」、次いで「永住者」、「留学」の順であり、「特別永住者」と</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「永住者」で全体の５３．９</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を占める（全国は３８．９</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7"/>
          <p:cNvSpPr/>
          <p:nvPr/>
        </p:nvSpPr>
        <p:spPr>
          <a:xfrm>
            <a:off x="367048" y="3644721"/>
            <a:ext cx="8519375" cy="3103809"/>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70851" y="3598656"/>
            <a:ext cx="3579119" cy="387286"/>
          </a:xfrm>
          <a:prstGeom prst="rect">
            <a:avLst/>
          </a:prstGeom>
          <a:noFill/>
        </p:spPr>
        <p:txBody>
          <a:bodyPr wrap="square" rtlCol="0">
            <a:spAutoFit/>
          </a:bodyPr>
          <a:lstStyle/>
          <a:p>
            <a:pPr>
              <a:lnSpc>
                <a:spcPts val="2300"/>
              </a:lnSpc>
            </a:pPr>
            <a:r>
              <a:rPr lang="en-US" altLang="ja-JP"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府域における在留</a:t>
            </a:r>
            <a:r>
              <a:rPr lang="ja-JP" altLang="en-US" sz="12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外国人の推移（在留</a:t>
            </a:r>
            <a:r>
              <a:rPr lang="ja-JP" altLang="en-US"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資格別）</a:t>
            </a:r>
            <a:r>
              <a:rPr lang="en-US" altLang="ja-JP"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10" name="ホームベース 9"/>
          <p:cNvSpPr/>
          <p:nvPr/>
        </p:nvSpPr>
        <p:spPr>
          <a:xfrm>
            <a:off x="128787" y="1068946"/>
            <a:ext cx="4464000" cy="412124"/>
          </a:xfrm>
          <a:prstGeom prst="homePlate">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nSpc>
                <a:spcPts val="3300"/>
              </a:lnSpc>
            </a:pPr>
            <a:r>
              <a:rPr kumimoji="1" lang="en-US" altLang="ja-JP" sz="2000" dirty="0">
                <a:solidFill>
                  <a:schemeClr val="bg1"/>
                </a:solidFill>
                <a:latin typeface="UD デジタル 教科書体 NK-B" panose="02020700000000000000" pitchFamily="18" charset="-128"/>
                <a:ea typeface="UD デジタル 教科書体 NK-B" panose="02020700000000000000" pitchFamily="18" charset="-128"/>
              </a:rPr>
              <a:t> Ⅰ</a:t>
            </a: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　外国人材を取り巻く現状・課題</a:t>
            </a:r>
          </a:p>
        </p:txBody>
      </p:sp>
      <p:sp>
        <p:nvSpPr>
          <p:cNvPr id="11" name="テキスト ボックス 10"/>
          <p:cNvSpPr txBox="1"/>
          <p:nvPr/>
        </p:nvSpPr>
        <p:spPr>
          <a:xfrm>
            <a:off x="234159" y="2077945"/>
            <a:ext cx="2494211" cy="338544"/>
          </a:xfrm>
          <a:prstGeom prst="rect">
            <a:avLst/>
          </a:prstGeom>
          <a:noFill/>
        </p:spPr>
        <p:txBody>
          <a:bodyPr wrap="square" lIns="91430" tIns="45715" rIns="91430" bIns="45715" rtlCol="0">
            <a:spAutoFit/>
          </a:bodyPr>
          <a:lstStyle/>
          <a:p>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（① 在留外国人の状況）</a:t>
            </a:r>
            <a:r>
              <a:rPr lang="en-US" altLang="ja-JP" sz="1600"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sz="1600" dirty="0">
              <a:solidFill>
                <a:schemeClr val="tx2"/>
              </a:solidFill>
              <a:latin typeface="UD デジタル 教科書体 NK-B" panose="02020700000000000000" pitchFamily="18" charset="-128"/>
              <a:ea typeface="UD デジタル 教科書体 NK-B" panose="02020700000000000000" pitchFamily="18"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445027153"/>
              </p:ext>
            </p:extLst>
          </p:nvPr>
        </p:nvGraphicFramePr>
        <p:xfrm>
          <a:off x="460888" y="3873345"/>
          <a:ext cx="6403656" cy="276673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グループ化 12"/>
          <p:cNvGrpSpPr/>
          <p:nvPr/>
        </p:nvGrpSpPr>
        <p:grpSpPr>
          <a:xfrm>
            <a:off x="6994184" y="4378534"/>
            <a:ext cx="1819223" cy="2055459"/>
            <a:chOff x="7008620" y="3020847"/>
            <a:chExt cx="2946258" cy="1702055"/>
          </a:xfrm>
        </p:grpSpPr>
        <p:sp>
          <p:nvSpPr>
            <p:cNvPr id="14" name="角丸四角形 13"/>
            <p:cNvSpPr/>
            <p:nvPr/>
          </p:nvSpPr>
          <p:spPr>
            <a:xfrm>
              <a:off x="7039752" y="4484419"/>
              <a:ext cx="2915126" cy="238483"/>
            </a:xfrm>
            <a:prstGeom prst="roundRect">
              <a:avLst/>
            </a:prstGeom>
            <a:solidFill>
              <a:schemeClr val="tx2">
                <a:lumMod val="60000"/>
                <a:lumOff val="40000"/>
              </a:schemeClr>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00" b="1" dirty="0" smtClean="0">
                  <a:solidFill>
                    <a:schemeClr val="bg1"/>
                  </a:solidFill>
                  <a:latin typeface="UD デジタル 教科書体 NK-B" panose="02020700000000000000" pitchFamily="18" charset="-128"/>
                  <a:ea typeface="UD デジタル 教科書体 NK-B" panose="02020700000000000000" pitchFamily="18" charset="-128"/>
                </a:rPr>
                <a:t>①</a:t>
              </a:r>
              <a:r>
                <a:rPr lang="ja-JP" altLang="en-US" sz="1000" b="1" dirty="0" smtClean="0">
                  <a:solidFill>
                    <a:schemeClr val="bg1"/>
                  </a:solidFill>
                  <a:latin typeface="UD デジタル 教科書体 NK-B" panose="02020700000000000000" pitchFamily="18" charset="-128"/>
                  <a:ea typeface="UD デジタル 教科書体 NK-B" panose="02020700000000000000" pitchFamily="18" charset="-128"/>
                </a:rPr>
                <a:t>特別永住者 </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 14"/>
            <p:cNvSpPr/>
            <p:nvPr/>
          </p:nvSpPr>
          <p:spPr>
            <a:xfrm>
              <a:off x="7008620" y="3363251"/>
              <a:ext cx="2915126" cy="387534"/>
            </a:xfrm>
            <a:prstGeom prst="roundRect">
              <a:avLst/>
            </a:prstGeom>
            <a:solidFill>
              <a:schemeClr val="bg2">
                <a:lumMod val="90000"/>
              </a:schemeClr>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100"/>
                </a:lnSpc>
              </a:pPr>
              <a:r>
                <a:rPr kumimoji="1" lang="ja-JP" altLang="en-US" sz="1000" b="1" spc="-40" dirty="0" smtClean="0">
                  <a:solidFill>
                    <a:schemeClr val="tx1"/>
                  </a:solidFill>
                  <a:latin typeface="UD デジタル 教科書体 NK-B" panose="02020700000000000000" pitchFamily="18" charset="-128"/>
                  <a:ea typeface="UD デジタル 教科書体 NK-B" panose="02020700000000000000" pitchFamily="18" charset="-128"/>
                </a:rPr>
                <a:t>④</a:t>
              </a:r>
              <a:r>
                <a:rPr kumimoji="1" lang="ja-JP" altLang="en-US" sz="1000" b="1" spc="-40" dirty="0">
                  <a:solidFill>
                    <a:schemeClr val="tx1"/>
                  </a:solidFill>
                  <a:latin typeface="UD デジタル 教科書体 NK-B" panose="02020700000000000000" pitchFamily="18" charset="-128"/>
                  <a:ea typeface="UD デジタル 教科書体 NK-B" panose="02020700000000000000" pitchFamily="18" charset="-128"/>
                </a:rPr>
                <a:t>技術・人文知識・国際業務</a:t>
              </a:r>
              <a:r>
                <a:rPr kumimoji="1" lang="ja-JP" altLang="en-US" sz="1000" b="1" spc="-40" dirty="0" smtClean="0">
                  <a:solidFill>
                    <a:schemeClr val="tx1"/>
                  </a:solidFill>
                  <a:latin typeface="UD デジタル 教科書体 NK-B" panose="02020700000000000000" pitchFamily="18" charset="-128"/>
                  <a:ea typeface="UD デジタル 教科書体 NK-B" panose="02020700000000000000" pitchFamily="18" charset="-128"/>
                </a:rPr>
                <a:t>等</a:t>
              </a:r>
              <a:endParaRPr kumimoji="1" lang="en-US" altLang="ja-JP" sz="1000" b="1" spc="-4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100"/>
                </a:lnSpc>
              </a:pP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（機械工学等の技術者等、通訳、デザイナー、語学講師等）</a:t>
              </a:r>
              <a:endParaRPr kumimoji="1" lang="en-US" altLang="ja-JP" sz="9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7008620" y="3020847"/>
              <a:ext cx="2915126" cy="298103"/>
            </a:xfrm>
            <a:prstGeom prst="roundRect">
              <a:avLst/>
            </a:prstGeom>
            <a:pattFill prst="dkVert">
              <a:fgClr>
                <a:schemeClr val="bg1">
                  <a:lumMod val="75000"/>
                </a:schemeClr>
              </a:fgClr>
              <a:bgClr>
                <a:schemeClr val="bg1"/>
              </a:bgClr>
            </a:patt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100"/>
                </a:lnSpc>
              </a:pPr>
              <a:r>
                <a:rPr kumimoji="1" lang="ja-JP" altLang="en-US" sz="1000" b="1" dirty="0" smtClean="0">
                  <a:solidFill>
                    <a:schemeClr val="tx1"/>
                  </a:solidFill>
                  <a:latin typeface="UD デジタル 教科書体 NK-B" panose="02020700000000000000" pitchFamily="18" charset="-128"/>
                  <a:ea typeface="UD デジタル 教科書体 NK-B" panose="02020700000000000000" pitchFamily="18" charset="-128"/>
                </a:rPr>
                <a:t>⑤技能実習</a:t>
              </a:r>
              <a:endParaRPr kumimoji="1" lang="en-US" altLang="ja-JP" sz="1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100"/>
                </a:lnSpc>
              </a:pP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号・</a:t>
              </a:r>
              <a:r>
                <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号・</a:t>
              </a:r>
              <a:r>
                <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号）</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17" name="角丸四角形 16"/>
          <p:cNvSpPr/>
          <p:nvPr/>
        </p:nvSpPr>
        <p:spPr>
          <a:xfrm>
            <a:off x="6994183" y="3845999"/>
            <a:ext cx="1800000" cy="468000"/>
          </a:xfrm>
          <a:prstGeom prst="roundRect">
            <a:avLst/>
          </a:prstGeom>
          <a:solidFill>
            <a:srgbClr val="92D050"/>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200"/>
              </a:lnSpc>
            </a:pPr>
            <a:r>
              <a:rPr kumimoji="1" lang="ja-JP" altLang="en-US" sz="1000" b="1" dirty="0">
                <a:solidFill>
                  <a:schemeClr val="tx1"/>
                </a:solidFill>
                <a:latin typeface="UD デジタル 教科書体 NK-B" panose="02020700000000000000" pitchFamily="18" charset="-128"/>
                <a:ea typeface="UD デジタル 教科書体 NK-B" panose="02020700000000000000" pitchFamily="18" charset="-128"/>
              </a:rPr>
              <a:t>⑥</a:t>
            </a:r>
            <a:r>
              <a:rPr kumimoji="1" lang="ja-JP" altLang="en-US" sz="1000" b="1" dirty="0" smtClean="0">
                <a:solidFill>
                  <a:schemeClr val="tx1"/>
                </a:solidFill>
                <a:latin typeface="UD デジタル 教科書体 NK-B" panose="02020700000000000000" pitchFamily="18" charset="-128"/>
                <a:ea typeface="UD デジタル 教科書体 NK-B" panose="02020700000000000000" pitchFamily="18" charset="-128"/>
              </a:rPr>
              <a:t>家族滞在</a:t>
            </a:r>
            <a:endParaRPr kumimoji="1" lang="en-US" altLang="ja-JP" sz="1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100"/>
              </a:lnSpc>
            </a:pP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（就労資格等で在留する外国人の配偶者、子）</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角丸四角形 23"/>
          <p:cNvSpPr/>
          <p:nvPr/>
        </p:nvSpPr>
        <p:spPr>
          <a:xfrm>
            <a:off x="6985895" y="5313204"/>
            <a:ext cx="1800000" cy="360000"/>
          </a:xfrm>
          <a:prstGeom prst="roundRect">
            <a:avLst/>
          </a:prstGeom>
          <a:pattFill prst="pct10">
            <a:fgClr>
              <a:schemeClr val="accent1">
                <a:lumMod val="60000"/>
                <a:lumOff val="40000"/>
              </a:schemeClr>
            </a:fgClr>
            <a:bgClr>
              <a:schemeClr val="bg1"/>
            </a:bgClr>
          </a:patt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100"/>
              </a:lnSpc>
            </a:pPr>
            <a:r>
              <a:rPr kumimoji="1" lang="ja-JP" altLang="en-US" sz="1000" b="1" dirty="0">
                <a:solidFill>
                  <a:schemeClr val="tx1"/>
                </a:solidFill>
                <a:latin typeface="UD デジタル 教科書体 NK-B" panose="02020700000000000000" pitchFamily="18" charset="-128"/>
                <a:ea typeface="UD デジタル 教科書体 NK-B" panose="02020700000000000000" pitchFamily="18" charset="-128"/>
              </a:rPr>
              <a:t>③</a:t>
            </a:r>
            <a:r>
              <a:rPr kumimoji="1" lang="ja-JP" altLang="en-US" sz="1000" b="1" dirty="0" smtClean="0">
                <a:solidFill>
                  <a:schemeClr val="tx1"/>
                </a:solidFill>
                <a:latin typeface="UD デジタル 教科書体 NK-B" panose="02020700000000000000" pitchFamily="18" charset="-128"/>
                <a:ea typeface="UD デジタル 教科書体 NK-B" panose="02020700000000000000" pitchFamily="18" charset="-128"/>
              </a:rPr>
              <a:t>留学</a:t>
            </a:r>
            <a:endParaRPr kumimoji="1" lang="en-US" altLang="ja-JP" sz="1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100"/>
              </a:lnSpc>
            </a:pPr>
            <a:r>
              <a:rPr lang="ja-JP" altLang="en-US" sz="900" spc="-60" dirty="0" smtClean="0">
                <a:solidFill>
                  <a:schemeClr val="tx1"/>
                </a:solidFill>
                <a:latin typeface="UD デジタル 教科書体 NK-R" panose="02020400000000000000" pitchFamily="18" charset="-128"/>
                <a:ea typeface="UD デジタル 教科書体 NK-R" panose="02020400000000000000" pitchFamily="18" charset="-128"/>
              </a:rPr>
              <a:t>（大学、専門学校、日本語学校の学生）</a:t>
            </a:r>
            <a:endParaRPr lang="en-US" altLang="ja-JP" sz="900" spc="-6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角丸四角形 26"/>
          <p:cNvSpPr/>
          <p:nvPr/>
        </p:nvSpPr>
        <p:spPr>
          <a:xfrm>
            <a:off x="7002645" y="5739795"/>
            <a:ext cx="1800000" cy="360000"/>
          </a:xfrm>
          <a:prstGeom prst="roundRect">
            <a:avLst/>
          </a:prstGeom>
          <a:pattFill prst="ltDnDiag">
            <a:fgClr>
              <a:schemeClr val="accent1">
                <a:lumMod val="60000"/>
                <a:lumOff val="40000"/>
              </a:schemeClr>
            </a:fgClr>
            <a:bgClr>
              <a:schemeClr val="bg1"/>
            </a:bgClr>
          </a:patt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200"/>
              </a:lnSpc>
            </a:pPr>
            <a:r>
              <a:rPr kumimoji="1" lang="ja-JP" altLang="en-US" sz="1000" b="1" dirty="0" smtClean="0">
                <a:solidFill>
                  <a:schemeClr val="tx1"/>
                </a:solidFill>
                <a:latin typeface="UD デジタル 教科書体 NK-B" panose="02020700000000000000" pitchFamily="18" charset="-128"/>
                <a:ea typeface="UD デジタル 教科書体 NK-B" panose="02020700000000000000" pitchFamily="18" charset="-128"/>
              </a:rPr>
              <a:t>②永住者</a:t>
            </a:r>
            <a:endParaRPr kumimoji="1" lang="en-US" altLang="ja-JP" sz="1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100"/>
              </a:lnSpc>
            </a:pP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（永住許可を受けた者）</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1"/>
          <p:cNvSpPr txBox="1"/>
          <p:nvPr/>
        </p:nvSpPr>
        <p:spPr>
          <a:xfrm>
            <a:off x="2388800" y="4130612"/>
            <a:ext cx="1024569" cy="25391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b="1" dirty="0" smtClean="0">
                <a:latin typeface="UD デジタル 教科書体 NK-B" panose="02020700000000000000" pitchFamily="18" charset="-128"/>
                <a:ea typeface="UD デジタル 教科書体 NK-B" panose="02020700000000000000" pitchFamily="18" charset="-128"/>
              </a:rPr>
              <a:t>217,656</a:t>
            </a:r>
            <a:endParaRPr lang="ja-JP" altLang="en-US" sz="1050" b="1" dirty="0" smtClean="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1"/>
          <p:cNvSpPr txBox="1"/>
          <p:nvPr/>
        </p:nvSpPr>
        <p:spPr>
          <a:xfrm>
            <a:off x="3589945" y="4019679"/>
            <a:ext cx="1024569" cy="25391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b="1" dirty="0" smtClean="0">
                <a:latin typeface="UD デジタル 教科書体 NK-B" panose="02020700000000000000" pitchFamily="18" charset="-128"/>
                <a:ea typeface="UD デジタル 教科書体 NK-B" panose="02020700000000000000" pitchFamily="18" charset="-128"/>
              </a:rPr>
              <a:t>228,474</a:t>
            </a:r>
            <a:endParaRPr lang="ja-JP" altLang="en-US" sz="1050" b="1" dirty="0" smtClean="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1"/>
          <p:cNvSpPr txBox="1"/>
          <p:nvPr/>
        </p:nvSpPr>
        <p:spPr>
          <a:xfrm>
            <a:off x="4713311" y="3907449"/>
            <a:ext cx="1024569" cy="26161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b="1" dirty="0" smtClean="0">
                <a:latin typeface="UD デジタル 教科書体 NK-B" panose="02020700000000000000" pitchFamily="18" charset="-128"/>
                <a:ea typeface="UD デジタル 教科書体 NK-B" panose="02020700000000000000" pitchFamily="18" charset="-128"/>
              </a:rPr>
              <a:t>239,113</a:t>
            </a:r>
            <a:endParaRPr lang="ja-JP" altLang="en-US" sz="1050" b="1" dirty="0" smtClean="0">
              <a:latin typeface="UD デジタル 教科書体 NK-B" panose="02020700000000000000" pitchFamily="18" charset="-128"/>
              <a:ea typeface="UD デジタル 教科書体 NK-B" panose="02020700000000000000" pitchFamily="18" charset="-128"/>
            </a:endParaRPr>
          </a:p>
        </p:txBody>
      </p:sp>
      <p:sp>
        <p:nvSpPr>
          <p:cNvPr id="31" name="テキスト ボックス 1"/>
          <p:cNvSpPr txBox="1"/>
          <p:nvPr/>
        </p:nvSpPr>
        <p:spPr>
          <a:xfrm>
            <a:off x="5788927" y="3789977"/>
            <a:ext cx="1024569" cy="26161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b="1" i="1" u="sng" dirty="0" smtClean="0">
                <a:latin typeface="UD デジタル 教科書体 NK-B" panose="02020700000000000000" pitchFamily="18" charset="-128"/>
                <a:ea typeface="UD デジタル 教科書体 NK-B" panose="02020700000000000000" pitchFamily="18" charset="-128"/>
              </a:rPr>
              <a:t>247,184</a:t>
            </a:r>
            <a:r>
              <a:rPr lang="ja-JP" altLang="en-US" b="1" i="1" u="sng" dirty="0" smtClean="0">
                <a:latin typeface="UD デジタル 教科書体 NK-B" panose="02020700000000000000" pitchFamily="18" charset="-128"/>
                <a:ea typeface="UD デジタル 教科書体 NK-B" panose="02020700000000000000" pitchFamily="18" charset="-128"/>
              </a:rPr>
              <a:t>人</a:t>
            </a:r>
          </a:p>
        </p:txBody>
      </p:sp>
      <p:sp>
        <p:nvSpPr>
          <p:cNvPr id="32" name="テキスト ボックス 31"/>
          <p:cNvSpPr txBox="1"/>
          <p:nvPr/>
        </p:nvSpPr>
        <p:spPr>
          <a:xfrm>
            <a:off x="428626" y="6541173"/>
            <a:ext cx="2958058" cy="230832"/>
          </a:xfrm>
          <a:prstGeom prst="rect">
            <a:avLst/>
          </a:prstGeom>
          <a:noFill/>
        </p:spPr>
        <p:txBody>
          <a:bodyPr wrap="square" rtlCol="0">
            <a:spAutoFit/>
          </a:bodyPr>
          <a:lstStyle/>
          <a:p>
            <a:r>
              <a:rPr kumimoji="1" lang="en-US" altLang="ja-JP" sz="900" dirty="0" smtClean="0">
                <a:latin typeface="UD デジタル 教科書体 NK-R" panose="02020400000000000000" pitchFamily="18" charset="-128"/>
                <a:ea typeface="UD デジタル 教科書体 NK-R" panose="02020400000000000000" pitchFamily="18" charset="-128"/>
              </a:rPr>
              <a:t>※2019</a:t>
            </a:r>
            <a:r>
              <a:rPr kumimoji="1" lang="ja-JP" altLang="en-US" sz="900" dirty="0" smtClean="0">
                <a:latin typeface="UD デジタル 教科書体 NK-R" panose="02020400000000000000" pitchFamily="18" charset="-128"/>
                <a:ea typeface="UD デジタル 教科書体 NK-R" panose="02020400000000000000" pitchFamily="18" charset="-128"/>
              </a:rPr>
              <a:t>年は</a:t>
            </a:r>
            <a:r>
              <a:rPr kumimoji="1" lang="en-US" altLang="ja-JP" sz="900" dirty="0" smtClean="0">
                <a:latin typeface="UD デジタル 教科書体 NK-R" panose="02020400000000000000" pitchFamily="18" charset="-128"/>
                <a:ea typeface="UD デジタル 教科書体 NK-R" panose="02020400000000000000" pitchFamily="18" charset="-128"/>
              </a:rPr>
              <a:t>6</a:t>
            </a:r>
            <a:r>
              <a:rPr kumimoji="1" lang="ja-JP" altLang="en-US" sz="900" dirty="0" smtClean="0">
                <a:latin typeface="UD デジタル 教科書体 NK-R" panose="02020400000000000000" pitchFamily="18" charset="-128"/>
                <a:ea typeface="UD デジタル 教科書体 NK-R" panose="02020400000000000000" pitchFamily="18" charset="-128"/>
              </a:rPr>
              <a:t>月末現在、それ以外は各年</a:t>
            </a:r>
            <a:r>
              <a:rPr kumimoji="1" lang="en-US" altLang="ja-JP" sz="900" dirty="0" smtClean="0">
                <a:latin typeface="UD デジタル 教科書体 NK-R" panose="02020400000000000000" pitchFamily="18" charset="-128"/>
                <a:ea typeface="UD デジタル 教科書体 NK-R" panose="02020400000000000000" pitchFamily="18" charset="-128"/>
              </a:rPr>
              <a:t>12</a:t>
            </a:r>
            <a:r>
              <a:rPr kumimoji="1" lang="ja-JP" altLang="en-US" sz="900" dirty="0" smtClean="0">
                <a:latin typeface="UD デジタル 教科書体 NK-R" panose="02020400000000000000" pitchFamily="18" charset="-128"/>
                <a:ea typeface="UD デジタル 教科書体 NK-R" panose="02020400000000000000" pitchFamily="18" charset="-128"/>
              </a:rPr>
              <a:t>月末現在</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8517661" y="6393803"/>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１</a:t>
            </a:r>
          </a:p>
        </p:txBody>
      </p:sp>
      <p:sp>
        <p:nvSpPr>
          <p:cNvPr id="18" name="テキスト ボックス 17"/>
          <p:cNvSpPr txBox="1"/>
          <p:nvPr/>
        </p:nvSpPr>
        <p:spPr>
          <a:xfrm>
            <a:off x="5072100" y="6552333"/>
            <a:ext cx="3487383" cy="230832"/>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ja-JP" altLang="en-US" sz="900" dirty="0" smtClean="0">
                <a:latin typeface="UD デジタル 教科書体 NK-R" panose="02020400000000000000" pitchFamily="18" charset="-128"/>
                <a:ea typeface="UD デジタル 教科書体 NK-R" panose="02020400000000000000" pitchFamily="18" charset="-128"/>
              </a:rPr>
              <a:t>：法務省</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zh-TW" altLang="en-US" sz="900" dirty="0" smtClean="0">
                <a:latin typeface="UD デジタル 教科書体 NK-R" panose="02020400000000000000" pitchFamily="18" charset="-128"/>
                <a:ea typeface="UD デジタル 教科書体 NK-R" panose="02020400000000000000" pitchFamily="18" charset="-128"/>
              </a:rPr>
              <a:t>在留</a:t>
            </a:r>
            <a:r>
              <a:rPr kumimoji="1" lang="zh-TW" altLang="en-US" sz="900" dirty="0">
                <a:latin typeface="UD デジタル 教科書体 NK-R" panose="02020400000000000000" pitchFamily="18" charset="-128"/>
                <a:ea typeface="UD デジタル 教科書体 NK-R" panose="02020400000000000000" pitchFamily="18" charset="-128"/>
              </a:rPr>
              <a:t>外国人</a:t>
            </a:r>
            <a:r>
              <a:rPr kumimoji="1" lang="zh-TW" altLang="en-US" sz="900" dirty="0" smtClean="0">
                <a:latin typeface="UD デジタル 教科書体 NK-R" panose="02020400000000000000" pitchFamily="18" charset="-128"/>
                <a:ea typeface="UD デジタル 教科書体 NK-R" panose="02020400000000000000" pitchFamily="18" charset="-128"/>
              </a:rPr>
              <a:t>統計</a:t>
            </a:r>
            <a:r>
              <a:rPr kumimoji="1" lang="ja-JP" altLang="en-US" sz="900" dirty="0" smtClean="0">
                <a:latin typeface="UD デジタル 教科書体 NK-R" panose="02020400000000000000" pitchFamily="18" charset="-128"/>
                <a:ea typeface="UD デジタル 教科書体 NK-R" panose="02020400000000000000" pitchFamily="18" charset="-128"/>
              </a:rPr>
              <a:t>」を基</a:t>
            </a:r>
            <a:r>
              <a:rPr lang="ja-JP" altLang="en-US" sz="900" dirty="0" smtClean="0">
                <a:latin typeface="UD デジタル 教科書体 NK-R" panose="02020400000000000000" pitchFamily="18" charset="-128"/>
                <a:ea typeface="UD デジタル 教科書体 NK-R" panose="02020400000000000000" pitchFamily="18" charset="-128"/>
              </a:rPr>
              <a:t>に大阪府</a:t>
            </a:r>
            <a:r>
              <a:rPr lang="ja-JP" altLang="en-US" sz="900" dirty="0">
                <a:latin typeface="UD デジタル 教科書体 NK-R" panose="02020400000000000000" pitchFamily="18" charset="-128"/>
                <a:ea typeface="UD デジタル 教科書体 NK-R" panose="02020400000000000000" pitchFamily="18" charset="-128"/>
              </a:rPr>
              <a:t>政策</a:t>
            </a:r>
            <a:r>
              <a:rPr lang="ja-JP" altLang="en-US" sz="900" dirty="0" smtClean="0">
                <a:latin typeface="UD デジタル 教科書体 NK-R" panose="02020400000000000000" pitchFamily="18" charset="-128"/>
                <a:ea typeface="UD デジタル 教科書体 NK-R" panose="02020400000000000000" pitchFamily="18" charset="-128"/>
              </a:rPr>
              <a:t>企画部にて作成</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0696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4041" y="1306219"/>
            <a:ext cx="9053293" cy="2451953"/>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府域の外国人労働者も</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2012</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以降、増加傾向にあり、</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年１０月末現在、約</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万５千人と過去最高</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を記録（全国３位）。また、国籍別でみるとベトナムが最も多く（約３万７千人）、次いで中国、韓国の</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順である。</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在留資格別では、「資格外活動（留学生のアルバイト等）」が最多となっており、次いで、「専門的・技術的分野</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の在留資格（技術・人文知識・国際業務等）」、「身分に基づく在留資格（永住者・定住者等）」の順となっている</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spc="-6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全国</a:t>
            </a:r>
            <a:r>
              <a:rPr lang="ja-JP" altLang="en-US" sz="1400" spc="-6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では、「身分に基づく在留資格」が最も多く、次いで「技能実習</a:t>
            </a:r>
            <a:r>
              <a:rPr lang="ja-JP" altLang="en-US" sz="1400" spc="-6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」、「専門的・技術的分野の在留資格」となっている。</a:t>
            </a:r>
            <a:endParaRPr lang="en-US" altLang="ja-JP" sz="1400" spc="-6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産業別では、大阪・全国ともに、「製造業」が最も多く、次いで「</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サービス業（他に分類されないもの）</a:t>
            </a:r>
            <a:r>
              <a:rPr lang="ja-JP" altLang="en-US" sz="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卸売業</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・小売業</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」となっている</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。事業所</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規模別では、大阪・全国ともに「</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人未満</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最多であり、</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外国人労働者</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全体</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割を超えて</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いる</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32.9%</a:t>
            </a:r>
            <a:r>
              <a:rPr lang="ja-JP" altLang="en-US" sz="1400" dirty="0" err="1">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全国</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35.4%</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角丸四角形 9"/>
          <p:cNvSpPr/>
          <p:nvPr/>
        </p:nvSpPr>
        <p:spPr>
          <a:xfrm>
            <a:off x="367048" y="3812145"/>
            <a:ext cx="8519375" cy="2902979"/>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386921" y="3782765"/>
            <a:ext cx="3991116" cy="387286"/>
          </a:xfrm>
          <a:prstGeom prst="rect">
            <a:avLst/>
          </a:prstGeom>
          <a:noFill/>
        </p:spPr>
        <p:txBody>
          <a:bodyPr wrap="square" rtlCol="0">
            <a:spAutoFit/>
          </a:bodyPr>
          <a:lstStyle/>
          <a:p>
            <a:pPr>
              <a:lnSpc>
                <a:spcPts val="2300"/>
              </a:lnSpc>
            </a:pPr>
            <a:r>
              <a:rPr lang="en-US" altLang="ja-JP"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府域における外国人</a:t>
            </a:r>
            <a:r>
              <a:rPr lang="ja-JP" altLang="en-US" sz="12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労働者の推移（在留資格別）</a:t>
            </a:r>
            <a:r>
              <a:rPr lang="en-US" altLang="ja-JP"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6" name="テキスト ボックス 5"/>
          <p:cNvSpPr txBox="1"/>
          <p:nvPr/>
        </p:nvSpPr>
        <p:spPr>
          <a:xfrm>
            <a:off x="261868" y="988669"/>
            <a:ext cx="4116168" cy="338544"/>
          </a:xfrm>
          <a:prstGeom prst="rect">
            <a:avLst/>
          </a:prstGeom>
          <a:noFill/>
        </p:spPr>
        <p:txBody>
          <a:bodyPr wrap="square" lIns="91430" tIns="45715" rIns="91430" bIns="45715" rtlCol="0">
            <a:spAutoFit/>
          </a:bodyPr>
          <a:lstStyle/>
          <a:p>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（② 外国人労働者の状況）</a:t>
            </a:r>
            <a:r>
              <a:rPr lang="en-US" altLang="ja-JP" sz="1600"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sz="1600"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8" name="正方形/長方形 7"/>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２</a:t>
            </a:r>
          </a:p>
        </p:txBody>
      </p:sp>
      <p:grpSp>
        <p:nvGrpSpPr>
          <p:cNvPr id="12" name="グループ化 11"/>
          <p:cNvGrpSpPr/>
          <p:nvPr/>
        </p:nvGrpSpPr>
        <p:grpSpPr>
          <a:xfrm>
            <a:off x="6780989" y="4300375"/>
            <a:ext cx="1980000" cy="2045964"/>
            <a:chOff x="6954153" y="1744434"/>
            <a:chExt cx="2830544" cy="3166266"/>
          </a:xfrm>
        </p:grpSpPr>
        <p:sp>
          <p:nvSpPr>
            <p:cNvPr id="13" name="角丸四角形 12"/>
            <p:cNvSpPr/>
            <p:nvPr/>
          </p:nvSpPr>
          <p:spPr>
            <a:xfrm>
              <a:off x="6954153" y="4353576"/>
              <a:ext cx="2830544" cy="557124"/>
            </a:xfrm>
            <a:prstGeom prst="roundRect">
              <a:avLst/>
            </a:prstGeom>
            <a:solidFill>
              <a:schemeClr val="tx2">
                <a:lumMod val="60000"/>
                <a:lumOff val="40000"/>
              </a:schemeClr>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①</a:t>
              </a:r>
              <a:r>
                <a:rPr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身分に</a:t>
              </a:r>
              <a:r>
                <a:rPr lang="ja-JP" altLang="en-US" sz="1000" b="1" dirty="0" smtClean="0">
                  <a:solidFill>
                    <a:schemeClr val="bg1"/>
                  </a:solidFill>
                  <a:latin typeface="UD デジタル 教科書体 NK-B" panose="02020700000000000000" pitchFamily="18" charset="-128"/>
                  <a:ea typeface="UD デジタル 教科書体 NK-B" panose="02020700000000000000" pitchFamily="18" charset="-128"/>
                </a:rPr>
                <a:t>基づく在留資格 </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900" dirty="0">
                  <a:solidFill>
                    <a:schemeClr val="bg1"/>
                  </a:solidFill>
                  <a:latin typeface="UD デジタル 教科書体 NK-R" panose="02020400000000000000" pitchFamily="18" charset="-128"/>
                  <a:ea typeface="UD デジタル 教科書体 NK-R" panose="02020400000000000000" pitchFamily="18" charset="-128"/>
                </a:rPr>
                <a:t>（定住者、永住者、配偶者等</a:t>
              </a:r>
              <a:r>
                <a:rPr lang="ja-JP" altLang="en-US" sz="900" dirty="0" smtClean="0">
                  <a:solidFill>
                    <a:schemeClr val="bg1"/>
                  </a:solidFill>
                  <a:latin typeface="UD デジタル 教科書体 NK-R" panose="02020400000000000000" pitchFamily="18" charset="-128"/>
                  <a:ea typeface="UD デジタル 教科書体 NK-R" panose="02020400000000000000" pitchFamily="18" charset="-128"/>
                </a:rPr>
                <a:t>）</a:t>
              </a:r>
              <a:endParaRPr kumimoji="1" lang="en-US" altLang="ja-JP" sz="9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4" name="角丸四角形 13"/>
            <p:cNvSpPr/>
            <p:nvPr/>
          </p:nvSpPr>
          <p:spPr>
            <a:xfrm>
              <a:off x="6954153" y="3703836"/>
              <a:ext cx="2830544" cy="557124"/>
            </a:xfrm>
            <a:prstGeom prst="roundRect">
              <a:avLst/>
            </a:prstGeom>
            <a:pattFill prst="ltDnDiag">
              <a:fgClr>
                <a:schemeClr val="accent3">
                  <a:lumMod val="60000"/>
                  <a:lumOff val="40000"/>
                </a:schemeClr>
              </a:fgClr>
              <a:bgClr>
                <a:schemeClr val="bg1"/>
              </a:bgClr>
            </a:patt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00" b="1" spc="-40" dirty="0" smtClean="0">
                  <a:solidFill>
                    <a:schemeClr val="tx1"/>
                  </a:solidFill>
                  <a:latin typeface="UD デジタル 教科書体 NK-B" panose="02020700000000000000" pitchFamily="18" charset="-128"/>
                  <a:ea typeface="UD デジタル 教科書体 NK-B" panose="02020700000000000000" pitchFamily="18" charset="-128"/>
                </a:rPr>
                <a:t>②専門的・技術的分野の在留資格</a:t>
              </a:r>
              <a:r>
                <a:rPr lang="ja-JP" altLang="en-US" sz="1000" b="1" dirty="0" smtClean="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sz="1000"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技術・人文</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知識・国際業務等</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9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6954153" y="3031087"/>
              <a:ext cx="2830544" cy="557124"/>
            </a:xfrm>
            <a:prstGeom prst="roundRect">
              <a:avLst/>
            </a:prstGeom>
            <a:solidFill>
              <a:schemeClr val="accent3">
                <a:lumMod val="40000"/>
                <a:lumOff val="60000"/>
              </a:schemeClr>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200"/>
                </a:lnSpc>
              </a:pPr>
              <a:r>
                <a:rPr kumimoji="1" lang="ja-JP" altLang="en-US" sz="1000" b="1" dirty="0">
                  <a:solidFill>
                    <a:schemeClr val="tx1"/>
                  </a:solidFill>
                  <a:latin typeface="UD デジタル 教科書体 NK-B" panose="02020700000000000000" pitchFamily="18" charset="-128"/>
                  <a:ea typeface="UD デジタル 教科書体 NK-B" panose="02020700000000000000" pitchFamily="18" charset="-128"/>
                </a:rPr>
                <a:t>③特定活動</a:t>
              </a:r>
              <a:r>
                <a:rPr lang="ja-JP" altLang="en-US" sz="1000" b="1" dirty="0">
                  <a:solidFill>
                    <a:schemeClr val="tx1"/>
                  </a:solidFill>
                  <a:latin typeface="UD デジタル 教科書体 NK-B" panose="02020700000000000000" pitchFamily="18" charset="-128"/>
                  <a:ea typeface="UD デジタル 教科書体 NK-B" panose="02020700000000000000" pitchFamily="18" charset="-128"/>
                </a:rPr>
                <a:t> </a:t>
              </a:r>
              <a:endParaRPr kumimoji="1" lang="en-US" altLang="ja-JP" sz="10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200"/>
                </a:lnSpc>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rPr>
                <a:t>EPA</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介護福祉士、</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建設就労者</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等</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6954153" y="2389882"/>
              <a:ext cx="2830544" cy="557124"/>
            </a:xfrm>
            <a:prstGeom prst="roundRect">
              <a:avLst/>
            </a:prstGeom>
            <a:pattFill prst="pct5">
              <a:fgClr>
                <a:schemeClr val="bg1">
                  <a:lumMod val="65000"/>
                </a:schemeClr>
              </a:fgClr>
              <a:bgClr>
                <a:schemeClr val="bg1"/>
              </a:bgClr>
            </a:patt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00" b="1" dirty="0">
                  <a:solidFill>
                    <a:schemeClr val="tx1"/>
                  </a:solidFill>
                  <a:latin typeface="UD デジタル 教科書体 NK-B" panose="02020700000000000000" pitchFamily="18" charset="-128"/>
                  <a:ea typeface="UD デジタル 教科書体 NK-B" panose="02020700000000000000" pitchFamily="18" charset="-128"/>
                </a:rPr>
                <a:t>④技能</a:t>
              </a:r>
              <a:r>
                <a:rPr kumimoji="1" lang="ja-JP" altLang="en-US" sz="1000" b="1" dirty="0" smtClean="0">
                  <a:solidFill>
                    <a:schemeClr val="tx1"/>
                  </a:solidFill>
                  <a:latin typeface="UD デジタル 教科書体 NK-B" panose="02020700000000000000" pitchFamily="18" charset="-128"/>
                  <a:ea typeface="UD デジタル 教科書体 NK-B" panose="02020700000000000000" pitchFamily="18" charset="-128"/>
                </a:rPr>
                <a:t>実習</a:t>
              </a:r>
              <a:endParaRPr kumimoji="1" lang="en-US" altLang="ja-JP" sz="1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号・</a:t>
              </a:r>
              <a:r>
                <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号・</a:t>
              </a:r>
              <a:r>
                <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号）</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 name="角丸四角形 16"/>
            <p:cNvSpPr/>
            <p:nvPr/>
          </p:nvSpPr>
          <p:spPr>
            <a:xfrm>
              <a:off x="6954153" y="1744434"/>
              <a:ext cx="2830544" cy="557124"/>
            </a:xfrm>
            <a:prstGeom prst="roundRect">
              <a:avLst/>
            </a:prstGeom>
            <a:pattFill prst="dkVert">
              <a:fgClr>
                <a:schemeClr val="bg1">
                  <a:lumMod val="85000"/>
                </a:schemeClr>
              </a:fgClr>
              <a:bgClr>
                <a:schemeClr val="bg1"/>
              </a:bgClr>
            </a:patt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ts val="1200"/>
                </a:lnSpc>
              </a:pPr>
              <a:r>
                <a:rPr kumimoji="1" lang="ja-JP" altLang="en-US" sz="1000" b="1" dirty="0">
                  <a:solidFill>
                    <a:schemeClr val="tx1"/>
                  </a:solidFill>
                  <a:latin typeface="UD デジタル 教科書体 NK-B" panose="02020700000000000000" pitchFamily="18" charset="-128"/>
                  <a:ea typeface="UD デジタル 教科書体 NK-B" panose="02020700000000000000" pitchFamily="18" charset="-128"/>
                </a:rPr>
                <a:t>⑤資格外活動 </a:t>
              </a:r>
              <a:endParaRPr lang="en-US" altLang="ja-JP" sz="1000" b="1"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200"/>
                </a:lnSpc>
              </a:pP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留学生アルバイト等</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18" name="テキスト ボックス 1"/>
          <p:cNvSpPr txBox="1"/>
          <p:nvPr/>
        </p:nvSpPr>
        <p:spPr>
          <a:xfrm>
            <a:off x="5207665" y="6500548"/>
            <a:ext cx="3877174" cy="22057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pPr>
            <a:r>
              <a:rPr lang="ja-JP" altLang="en-US" sz="900" dirty="0" smtClean="0">
                <a:latin typeface="UD デジタル 教科書体 NK-R" panose="02020400000000000000" pitchFamily="18" charset="-128"/>
                <a:ea typeface="UD デジタル 教科書体 NK-R" panose="02020400000000000000" pitchFamily="18" charset="-128"/>
              </a:rPr>
              <a:t>出典：厚生</a:t>
            </a:r>
            <a:r>
              <a:rPr lang="ja-JP" altLang="en-US" sz="900" dirty="0">
                <a:latin typeface="UD デジタル 教科書体 NK-R" panose="02020400000000000000" pitchFamily="18" charset="-128"/>
                <a:ea typeface="UD デジタル 教科書体 NK-R" panose="02020400000000000000" pitchFamily="18" charset="-128"/>
              </a:rPr>
              <a:t>労働省「外国人雇用</a:t>
            </a:r>
            <a:r>
              <a:rPr lang="ja-JP" altLang="en-US" sz="900" dirty="0" smtClean="0">
                <a:latin typeface="UD デジタル 教科書体 NK-R" panose="02020400000000000000" pitchFamily="18" charset="-128"/>
                <a:ea typeface="UD デジタル 教科書体 NK-R" panose="02020400000000000000" pitchFamily="18" charset="-128"/>
              </a:rPr>
              <a:t>状況」を</a:t>
            </a:r>
            <a:r>
              <a:rPr lang="ja-JP" altLang="en-US" sz="900" dirty="0">
                <a:latin typeface="UD デジタル 教科書体 NK-R" panose="02020400000000000000" pitchFamily="18" charset="-128"/>
                <a:ea typeface="UD デジタル 教科書体 NK-R" panose="02020400000000000000" pitchFamily="18" charset="-128"/>
              </a:rPr>
              <a:t>基</a:t>
            </a:r>
            <a:r>
              <a:rPr lang="ja-JP" altLang="en-US" sz="900" dirty="0" smtClean="0">
                <a:latin typeface="UD デジタル 教科書体 NK-R" panose="02020400000000000000" pitchFamily="18" charset="-128"/>
                <a:ea typeface="UD デジタル 教科書体 NK-R" panose="02020400000000000000" pitchFamily="18" charset="-128"/>
              </a:rPr>
              <a:t>に大阪府政策企画部にて作成</a:t>
            </a:r>
            <a:endParaRPr lang="ja-JP" altLang="en-US" sz="900" dirty="0">
              <a:latin typeface="UD デジタル 教科書体 NK-R" panose="02020400000000000000" pitchFamily="18" charset="-128"/>
              <a:ea typeface="UD デジタル 教科書体 NK-R" panose="02020400000000000000" pitchFamily="18"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754519683"/>
              </p:ext>
            </p:extLst>
          </p:nvPr>
        </p:nvGraphicFramePr>
        <p:xfrm>
          <a:off x="635756" y="3999272"/>
          <a:ext cx="5946817" cy="2591332"/>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p:cNvSpPr txBox="1"/>
          <p:nvPr/>
        </p:nvSpPr>
        <p:spPr>
          <a:xfrm>
            <a:off x="3821232" y="3913458"/>
            <a:ext cx="1386433" cy="230832"/>
          </a:xfrm>
          <a:prstGeom prst="rect">
            <a:avLst/>
          </a:prstGeom>
          <a:noFill/>
        </p:spPr>
        <p:txBody>
          <a:bodyPr wrap="square" rtlCol="0">
            <a:spAutoFit/>
          </a:bodyPr>
          <a:lstStyle/>
          <a:p>
            <a:r>
              <a:rPr kumimoji="1" lang="en-US" altLang="ja-JP" sz="900" dirty="0" smtClean="0">
                <a:latin typeface="UD デジタル 教科書体 NK-R" panose="02020400000000000000" pitchFamily="18" charset="-128"/>
                <a:ea typeface="UD デジタル 教科書体 NK-R" panose="02020400000000000000" pitchFamily="18" charset="-128"/>
              </a:rPr>
              <a:t>※</a:t>
            </a:r>
            <a:r>
              <a:rPr kumimoji="1" lang="ja-JP" altLang="en-US" sz="900" dirty="0" smtClean="0">
                <a:latin typeface="UD デジタル 教科書体 NK-R" panose="02020400000000000000" pitchFamily="18" charset="-128"/>
                <a:ea typeface="UD デジタル 教科書体 NK-R" panose="02020400000000000000" pitchFamily="18" charset="-128"/>
              </a:rPr>
              <a:t>各年</a:t>
            </a:r>
            <a:r>
              <a:rPr kumimoji="1" lang="en-US" altLang="ja-JP" sz="900" dirty="0" smtClean="0">
                <a:latin typeface="UD デジタル 教科書体 NK-R" panose="02020400000000000000" pitchFamily="18" charset="-128"/>
                <a:ea typeface="UD デジタル 教科書体 NK-R" panose="02020400000000000000" pitchFamily="18" charset="-128"/>
              </a:rPr>
              <a:t>10</a:t>
            </a:r>
            <a:r>
              <a:rPr kumimoji="1" lang="ja-JP" altLang="en-US" sz="900" dirty="0" smtClean="0">
                <a:latin typeface="UD デジタル 教科書体 NK-R" panose="02020400000000000000" pitchFamily="18" charset="-128"/>
                <a:ea typeface="UD デジタル 教科書体 NK-R" panose="02020400000000000000" pitchFamily="18" charset="-128"/>
              </a:rPr>
              <a:t>月末現在</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4563723" y="3354118"/>
            <a:ext cx="5840572" cy="352212"/>
          </a:xfrm>
          <a:prstGeom prst="rect">
            <a:avLst/>
          </a:prstGeom>
          <a:noFill/>
        </p:spPr>
        <p:txBody>
          <a:bodyPr wrap="square" rtlCol="0">
            <a:spAutoFit/>
          </a:bodyPr>
          <a:lstStyle/>
          <a:p>
            <a:pPr>
              <a:lnSpc>
                <a:spcPts val="2300"/>
              </a:lnSpc>
            </a:pPr>
            <a:r>
              <a:rPr lang="en-US" altLang="ja-JP" sz="1050" spc="-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50" spc="-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廃棄物処理業、自動車整備業、機械等修理業、職業紹介・労働者派遣業等が含まれる</a:t>
            </a:r>
            <a:endParaRPr lang="en-US" altLang="ja-JP" sz="1050" spc="-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15374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45063" y="1479613"/>
            <a:ext cx="8486624" cy="2451953"/>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中小企業等の深刻な人手不足に対応するため、</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14</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の特定産業分野</a:t>
            </a:r>
            <a:r>
              <a:rPr lang="ja-JP" altLang="en-US" sz="105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5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5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について、一定の専門</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性・技能を有し、即戦力となる外国人を受け入れる新た</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な在留資格「特定</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技能」</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が創設</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された</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制度創設から</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で最大</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345,150</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人（全国）を見込むが</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、初年度（</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年度）は、最大</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万人に対して</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1,621</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2019</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月末現在）となっている。</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大阪府の受入れ数は、愛知県・埼玉県に次いで多く、</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103</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人（同上）である。産業分野別の内訳では、「産業機</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械製造業」が最も多く、次いで「素形材産業」</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「外食業」</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となっている。　</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受入れが進まない理由として</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、資格</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取得のための技能試験等の</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実施の遅れに加えて、</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受入れ企業において</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新制度</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への様子見や理解が進んでいないこと等が</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考えられる。</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角丸四角形 9"/>
          <p:cNvSpPr/>
          <p:nvPr/>
        </p:nvSpPr>
        <p:spPr>
          <a:xfrm>
            <a:off x="309601" y="3922261"/>
            <a:ext cx="8519375" cy="2877785"/>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B761FC1-9E4B-46B0-9320-CEE71EEBEAD1}"/>
              </a:ext>
            </a:extLst>
          </p:cNvPr>
          <p:cNvSpPr txBox="1"/>
          <p:nvPr/>
        </p:nvSpPr>
        <p:spPr>
          <a:xfrm>
            <a:off x="245206" y="1141069"/>
            <a:ext cx="4557782" cy="338544"/>
          </a:xfrm>
          <a:prstGeom prst="rect">
            <a:avLst/>
          </a:prstGeom>
          <a:noFill/>
        </p:spPr>
        <p:txBody>
          <a:bodyPr wrap="square" lIns="91430" tIns="45715" rIns="91430" bIns="45715" rtlCol="0">
            <a:spAutoFit/>
          </a:bodyPr>
          <a:lstStyle/>
          <a:p>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（③ 新たな在留資格「特定</a:t>
            </a:r>
            <a:r>
              <a:rPr lang="ja-JP" altLang="en-US" sz="1600" dirty="0" smtClean="0">
                <a:solidFill>
                  <a:schemeClr val="tx2"/>
                </a:solidFill>
                <a:latin typeface="UD デジタル 教科書体 NK-B" panose="02020700000000000000" pitchFamily="18" charset="-128"/>
                <a:ea typeface="UD デジタル 教科書体 NK-B" panose="02020700000000000000" pitchFamily="18" charset="-128"/>
              </a:rPr>
              <a:t>技能」</a:t>
            </a:r>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の状況）</a:t>
            </a:r>
            <a:r>
              <a:rPr lang="en-US" altLang="ja-JP" sz="1600"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sz="1600" dirty="0">
              <a:solidFill>
                <a:schemeClr val="tx2"/>
              </a:solidFill>
              <a:latin typeface="UD デジタル 教科書体 NK-B" panose="02020700000000000000" pitchFamily="18" charset="-128"/>
              <a:ea typeface="UD デジタル 教科書体 NK-B" panose="020207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341657235"/>
              </p:ext>
            </p:extLst>
          </p:nvPr>
        </p:nvGraphicFramePr>
        <p:xfrm>
          <a:off x="525278" y="4353322"/>
          <a:ext cx="8125832" cy="1704340"/>
        </p:xfrm>
        <a:graphic>
          <a:graphicData uri="http://schemas.openxmlformats.org/drawingml/2006/table">
            <a:tbl>
              <a:tblPr firstRow="1" bandRow="1">
                <a:tableStyleId>{5C22544A-7EE6-4342-B048-85BDC9FD1C3A}</a:tableStyleId>
              </a:tblPr>
              <a:tblGrid>
                <a:gridCol w="1483631">
                  <a:extLst>
                    <a:ext uri="{9D8B030D-6E8A-4147-A177-3AD203B41FA5}">
                      <a16:colId xmlns:a16="http://schemas.microsoft.com/office/drawing/2014/main" val="20000"/>
                    </a:ext>
                  </a:extLst>
                </a:gridCol>
                <a:gridCol w="3644917">
                  <a:extLst>
                    <a:ext uri="{9D8B030D-6E8A-4147-A177-3AD203B41FA5}">
                      <a16:colId xmlns:a16="http://schemas.microsoft.com/office/drawing/2014/main" val="20001"/>
                    </a:ext>
                  </a:extLst>
                </a:gridCol>
                <a:gridCol w="2997284">
                  <a:extLst>
                    <a:ext uri="{9D8B030D-6E8A-4147-A177-3AD203B41FA5}">
                      <a16:colId xmlns:a16="http://schemas.microsoft.com/office/drawing/2014/main" val="20002"/>
                    </a:ext>
                  </a:extLst>
                </a:gridCol>
              </a:tblGrid>
              <a:tr h="0">
                <a:tc>
                  <a:txBody>
                    <a:bodyPr/>
                    <a:lstStyle/>
                    <a:p>
                      <a:pPr algn="ctr">
                        <a:lnSpc>
                          <a:spcPts val="1300"/>
                        </a:lnSpc>
                      </a:pP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特定技能</a:t>
                      </a:r>
                      <a:r>
                        <a:rPr kumimoji="1" lang="en-US" altLang="ja-JP" sz="1100" dirty="0">
                          <a:latin typeface="UD デジタル 教科書体 NK-B" panose="02020700000000000000" pitchFamily="18" charset="-128"/>
                          <a:ea typeface="UD デジタル 教科書体 NK-B" panose="02020700000000000000" pitchFamily="18" charset="-128"/>
                        </a:rPr>
                        <a:t>1</a:t>
                      </a:r>
                      <a:r>
                        <a:rPr kumimoji="1" lang="ja-JP" altLang="en-US" sz="1100" dirty="0">
                          <a:latin typeface="UD デジタル 教科書体 NK-B" panose="02020700000000000000" pitchFamily="18" charset="-128"/>
                          <a:ea typeface="UD デジタル 教科書体 NK-B" panose="02020700000000000000" pitchFamily="18" charset="-128"/>
                        </a:rPr>
                        <a:t>号</a:t>
                      </a:r>
                    </a:p>
                  </a:txBody>
                  <a:tcPr/>
                </a:tc>
                <a:tc>
                  <a:txBody>
                    <a:bodyPr/>
                    <a:lstStyle/>
                    <a:p>
                      <a:pPr algn="ct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特定技能</a:t>
                      </a:r>
                      <a:r>
                        <a:rPr kumimoji="1" lang="en-US" altLang="ja-JP" sz="1100" dirty="0">
                          <a:latin typeface="UD デジタル 教科書体 NK-B" panose="02020700000000000000" pitchFamily="18" charset="-128"/>
                          <a:ea typeface="UD デジタル 教科書体 NK-B" panose="02020700000000000000" pitchFamily="18" charset="-128"/>
                        </a:rPr>
                        <a:t>2</a:t>
                      </a:r>
                      <a:r>
                        <a:rPr kumimoji="1" lang="ja-JP" altLang="en-US" sz="1100" dirty="0">
                          <a:latin typeface="UD デジタル 教科書体 NK-B" panose="02020700000000000000" pitchFamily="18" charset="-128"/>
                          <a:ea typeface="UD デジタル 教科書体 NK-B" panose="02020700000000000000" pitchFamily="18" charset="-128"/>
                        </a:rPr>
                        <a:t>号</a:t>
                      </a:r>
                    </a:p>
                  </a:txBody>
                  <a:tcPr/>
                </a:tc>
                <a:extLst>
                  <a:ext uri="{0D108BD9-81ED-4DB2-BD59-A6C34878D82A}">
                    <a16:rowId xmlns:a16="http://schemas.microsoft.com/office/drawing/2014/main" val="10000"/>
                  </a:ext>
                </a:extLst>
              </a:tr>
              <a:tr h="370840">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概要</a:t>
                      </a:r>
                    </a:p>
                  </a:txBody>
                  <a:tcPr/>
                </a:tc>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特定産業分野に属する相当程度の知識又は経験を必要とする技能を要する業務</a:t>
                      </a:r>
                      <a:r>
                        <a:rPr kumimoji="1" lang="ja-JP" altLang="en-US" sz="1100">
                          <a:latin typeface="UD デジタル 教科書体 NK-B" panose="02020700000000000000" pitchFamily="18" charset="-128"/>
                          <a:ea typeface="UD デジタル 教科書体 NK-B" panose="02020700000000000000" pitchFamily="18" charset="-128"/>
                        </a:rPr>
                        <a:t>に</a:t>
                      </a:r>
                      <a:r>
                        <a:rPr kumimoji="1" lang="ja-JP" altLang="en-US" sz="1100" smtClean="0">
                          <a:latin typeface="UD デジタル 教科書体 NK-B" panose="02020700000000000000" pitchFamily="18" charset="-128"/>
                          <a:ea typeface="UD デジタル 教科書体 NK-B" panose="02020700000000000000" pitchFamily="18" charset="-128"/>
                        </a:rPr>
                        <a:t>従事</a:t>
                      </a:r>
                      <a:r>
                        <a:rPr kumimoji="1" lang="ja-JP" altLang="en-US" sz="1100" spc="-30" baseline="0" smtClean="0">
                          <a:latin typeface="UD デジタル 教科書体 NK-B" panose="02020700000000000000" pitchFamily="18" charset="-128"/>
                          <a:ea typeface="UD デジタル 教科書体 NK-B" panose="02020700000000000000" pitchFamily="18" charset="-128"/>
                        </a:rPr>
                        <a:t>する外国人向け在留資格</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l">
                        <a:lnSpc>
                          <a:spcPts val="1300"/>
                        </a:lnSpc>
                      </a:pPr>
                      <a:r>
                        <a:rPr kumimoji="1" lang="ja-JP" altLang="en-US" sz="1100" spc="-30" baseline="0" dirty="0">
                          <a:latin typeface="UD デジタル 教科書体 NK-B" panose="02020700000000000000" pitchFamily="18" charset="-128"/>
                          <a:ea typeface="UD デジタル 教科書体 NK-B" panose="02020700000000000000" pitchFamily="18" charset="-128"/>
                        </a:rPr>
                        <a:t>特定産業分野に属する熟練した技術を要する業務に従事する外国人向け在留資格（未実施）</a:t>
                      </a:r>
                    </a:p>
                  </a:txBody>
                  <a:tcPr/>
                </a:tc>
                <a:extLst>
                  <a:ext uri="{0D108BD9-81ED-4DB2-BD59-A6C34878D82A}">
                    <a16:rowId xmlns:a16="http://schemas.microsoft.com/office/drawing/2014/main" val="10001"/>
                  </a:ext>
                </a:extLst>
              </a:tr>
              <a:tr h="0">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在留期間</a:t>
                      </a:r>
                    </a:p>
                  </a:txBody>
                  <a:tcPr/>
                </a:tc>
                <a:tc>
                  <a:txBody>
                    <a:bodyPr/>
                    <a:lstStyle/>
                    <a:p>
                      <a:pPr>
                        <a:lnSpc>
                          <a:spcPts val="1300"/>
                        </a:lnSpc>
                      </a:pPr>
                      <a:r>
                        <a:rPr kumimoji="1" lang="en-US" altLang="ja-JP" sz="1100" dirty="0">
                          <a:latin typeface="UD デジタル 教科書体 NK-B" panose="02020700000000000000" pitchFamily="18" charset="-128"/>
                          <a:ea typeface="UD デジタル 教科書体 NK-B" panose="02020700000000000000" pitchFamily="18" charset="-128"/>
                        </a:rPr>
                        <a:t>1</a:t>
                      </a:r>
                      <a:r>
                        <a:rPr kumimoji="1" lang="ja-JP" altLang="en-US" sz="1100" dirty="0">
                          <a:latin typeface="UD デジタル 教科書体 NK-B" panose="02020700000000000000" pitchFamily="18" charset="-128"/>
                          <a:ea typeface="UD デジタル 教科書体 NK-B" panose="02020700000000000000" pitchFamily="18" charset="-128"/>
                        </a:rPr>
                        <a:t>年、</a:t>
                      </a:r>
                      <a:r>
                        <a:rPr kumimoji="1" lang="en-US" altLang="ja-JP" sz="1100" dirty="0">
                          <a:latin typeface="UD デジタル 教科書体 NK-B" panose="02020700000000000000" pitchFamily="18" charset="-128"/>
                          <a:ea typeface="UD デジタル 教科書体 NK-B" panose="02020700000000000000" pitchFamily="18" charset="-128"/>
                        </a:rPr>
                        <a:t>6</a:t>
                      </a:r>
                      <a:r>
                        <a:rPr kumimoji="1" lang="ja-JP" altLang="en-US" sz="1100" dirty="0">
                          <a:latin typeface="UD デジタル 教科書体 NK-B" panose="02020700000000000000" pitchFamily="18" charset="-128"/>
                          <a:ea typeface="UD デジタル 教科書体 NK-B" panose="02020700000000000000" pitchFamily="18" charset="-128"/>
                        </a:rPr>
                        <a:t>カ月又は</a:t>
                      </a:r>
                      <a:r>
                        <a:rPr kumimoji="1" lang="en-US" altLang="ja-JP" sz="1100" dirty="0">
                          <a:latin typeface="UD デジタル 教科書体 NK-B" panose="02020700000000000000" pitchFamily="18" charset="-128"/>
                          <a:ea typeface="UD デジタル 教科書体 NK-B" panose="02020700000000000000" pitchFamily="18" charset="-128"/>
                        </a:rPr>
                        <a:t>4</a:t>
                      </a:r>
                      <a:r>
                        <a:rPr kumimoji="1" lang="ja-JP" altLang="en-US" sz="1100" dirty="0">
                          <a:latin typeface="UD デジタル 教科書体 NK-B" panose="02020700000000000000" pitchFamily="18" charset="-128"/>
                          <a:ea typeface="UD デジタル 教科書体 NK-B" panose="02020700000000000000" pitchFamily="18" charset="-128"/>
                        </a:rPr>
                        <a:t>カ月ごとの更新、通算上限</a:t>
                      </a:r>
                      <a:r>
                        <a:rPr kumimoji="1" lang="en-US" altLang="ja-JP" sz="1100" dirty="0">
                          <a:latin typeface="UD デジタル 教科書体 NK-B" panose="02020700000000000000" pitchFamily="18" charset="-128"/>
                          <a:ea typeface="UD デジタル 教科書体 NK-B" panose="02020700000000000000" pitchFamily="18" charset="-128"/>
                        </a:rPr>
                        <a:t>5</a:t>
                      </a:r>
                      <a:r>
                        <a:rPr kumimoji="1" lang="ja-JP" altLang="en-US" sz="1100" dirty="0">
                          <a:latin typeface="UD デジタル 教科書体 NK-B" panose="02020700000000000000" pitchFamily="18" charset="-128"/>
                          <a:ea typeface="UD デジタル 教科書体 NK-B" panose="02020700000000000000" pitchFamily="18" charset="-128"/>
                        </a:rPr>
                        <a:t>年まで</a:t>
                      </a:r>
                    </a:p>
                  </a:txBody>
                  <a:tcPr/>
                </a:tc>
                <a:tc>
                  <a:txBody>
                    <a:bodyPr/>
                    <a:lstStyle/>
                    <a:p>
                      <a:pPr algn="l">
                        <a:lnSpc>
                          <a:spcPts val="1300"/>
                        </a:lnSpc>
                      </a:pPr>
                      <a:r>
                        <a:rPr kumimoji="1" lang="en-US" altLang="ja-JP" sz="1100" dirty="0">
                          <a:latin typeface="UD デジタル 教科書体 NK-B" panose="02020700000000000000" pitchFamily="18" charset="-128"/>
                          <a:ea typeface="UD デジタル 教科書体 NK-B" panose="02020700000000000000" pitchFamily="18" charset="-128"/>
                        </a:rPr>
                        <a:t>3</a:t>
                      </a:r>
                      <a:r>
                        <a:rPr kumimoji="1" lang="ja-JP" altLang="en-US" sz="1100" dirty="0">
                          <a:latin typeface="UD デジタル 教科書体 NK-B" panose="02020700000000000000" pitchFamily="18" charset="-128"/>
                          <a:ea typeface="UD デジタル 教科書体 NK-B" panose="02020700000000000000" pitchFamily="18" charset="-128"/>
                        </a:rPr>
                        <a:t>年、</a:t>
                      </a:r>
                      <a:r>
                        <a:rPr kumimoji="1" lang="en-US" altLang="ja-JP" sz="1100" dirty="0">
                          <a:latin typeface="UD デジタル 教科書体 NK-B" panose="02020700000000000000" pitchFamily="18" charset="-128"/>
                          <a:ea typeface="UD デジタル 教科書体 NK-B" panose="02020700000000000000" pitchFamily="18" charset="-128"/>
                        </a:rPr>
                        <a:t>1</a:t>
                      </a:r>
                      <a:r>
                        <a:rPr kumimoji="1" lang="ja-JP" altLang="en-US" sz="1100" dirty="0">
                          <a:latin typeface="UD デジタル 教科書体 NK-B" panose="02020700000000000000" pitchFamily="18" charset="-128"/>
                          <a:ea typeface="UD デジタル 教科書体 NK-B" panose="02020700000000000000" pitchFamily="18" charset="-128"/>
                        </a:rPr>
                        <a:t>年又は</a:t>
                      </a:r>
                      <a:r>
                        <a:rPr kumimoji="1" lang="en-US" altLang="ja-JP" sz="1100" dirty="0">
                          <a:latin typeface="UD デジタル 教科書体 NK-B" panose="02020700000000000000" pitchFamily="18" charset="-128"/>
                          <a:ea typeface="UD デジタル 教科書体 NK-B" panose="02020700000000000000" pitchFamily="18" charset="-128"/>
                        </a:rPr>
                        <a:t>6</a:t>
                      </a:r>
                      <a:r>
                        <a:rPr kumimoji="1" lang="ja-JP" altLang="en-US" sz="1100" dirty="0">
                          <a:latin typeface="UD デジタル 教科書体 NK-B" panose="02020700000000000000" pitchFamily="18" charset="-128"/>
                          <a:ea typeface="UD デジタル 教科書体 NK-B" panose="02020700000000000000" pitchFamily="18" charset="-128"/>
                        </a:rPr>
                        <a:t>カ月ごとの更新</a:t>
                      </a:r>
                    </a:p>
                  </a:txBody>
                  <a:tcPr/>
                </a:tc>
                <a:extLst>
                  <a:ext uri="{0D108BD9-81ED-4DB2-BD59-A6C34878D82A}">
                    <a16:rowId xmlns:a16="http://schemas.microsoft.com/office/drawing/2014/main" val="10002"/>
                  </a:ext>
                </a:extLst>
              </a:tr>
              <a:tr h="0">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技能</a:t>
                      </a:r>
                      <a:r>
                        <a:rPr kumimoji="1" lang="ja-JP" altLang="en-US" sz="1100" dirty="0" smtClean="0">
                          <a:latin typeface="UD デジタル 教科書体 NK-B" panose="02020700000000000000" pitchFamily="18" charset="-128"/>
                          <a:ea typeface="UD デジタル 教科書体 NK-B" panose="02020700000000000000" pitchFamily="18" charset="-128"/>
                        </a:rPr>
                        <a:t>水準</a:t>
                      </a:r>
                      <a:r>
                        <a:rPr kumimoji="1" lang="ja-JP" altLang="en-US" sz="1050" dirty="0" smtClean="0">
                          <a:latin typeface="UD デジタル 教科書体 NK-B" panose="02020700000000000000" pitchFamily="18" charset="-128"/>
                          <a:ea typeface="UD デジタル 教科書体 NK-B" panose="02020700000000000000" pitchFamily="18" charset="-128"/>
                        </a:rPr>
                        <a:t>（</a:t>
                      </a:r>
                      <a:r>
                        <a:rPr kumimoji="1" lang="en-US" altLang="ja-JP" sz="1050" dirty="0" smtClean="0">
                          <a:latin typeface="UD デジタル 教科書体 NK-B" panose="02020700000000000000" pitchFamily="18" charset="-128"/>
                          <a:ea typeface="UD デジタル 教科書体 NK-B" panose="02020700000000000000" pitchFamily="18" charset="-128"/>
                        </a:rPr>
                        <a:t>※</a:t>
                      </a:r>
                      <a:r>
                        <a:rPr kumimoji="1" lang="ja-JP" altLang="en-US" sz="1050" dirty="0" smtClean="0">
                          <a:latin typeface="UD デジタル 教科書体 NK-B" panose="02020700000000000000" pitchFamily="18" charset="-128"/>
                          <a:ea typeface="UD デジタル 教科書体 NK-B" panose="02020700000000000000" pitchFamily="18" charset="-128"/>
                        </a:rPr>
                        <a:t>）</a:t>
                      </a:r>
                      <a:endParaRPr kumimoji="1" lang="ja-JP" altLang="en-US" sz="1050" dirty="0">
                        <a:latin typeface="UD デジタル 教科書体 NK-B" panose="02020700000000000000" pitchFamily="18" charset="-128"/>
                        <a:ea typeface="UD デジタル 教科書体 NK-B" panose="02020700000000000000" pitchFamily="18" charset="-128"/>
                      </a:endParaRPr>
                    </a:p>
                  </a:txBody>
                  <a:tcPr/>
                </a:tc>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試験等で</a:t>
                      </a:r>
                      <a:r>
                        <a:rPr kumimoji="1" lang="ja-JP" altLang="en-US" sz="1100" dirty="0" smtClean="0">
                          <a:latin typeface="UD デジタル 教科書体 NK-B" panose="02020700000000000000" pitchFamily="18" charset="-128"/>
                          <a:ea typeface="UD デジタル 教科書体 NK-B" panose="02020700000000000000" pitchFamily="18" charset="-128"/>
                        </a:rPr>
                        <a:t>確認</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l">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試験等で</a:t>
                      </a:r>
                      <a:r>
                        <a:rPr kumimoji="1" lang="ja-JP" altLang="en-US" sz="1100" dirty="0" smtClean="0">
                          <a:latin typeface="UD デジタル 教科書体 NK-B" panose="02020700000000000000" pitchFamily="18" charset="-128"/>
                          <a:ea typeface="UD デジタル 教科書体 NK-B" panose="02020700000000000000" pitchFamily="18" charset="-128"/>
                        </a:rPr>
                        <a:t>確認</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3"/>
                  </a:ext>
                </a:extLst>
              </a:tr>
              <a:tr h="146683">
                <a:tc>
                  <a:txBody>
                    <a:bodyPr/>
                    <a:lstStyle/>
                    <a:p>
                      <a:pPr>
                        <a:lnSpc>
                          <a:spcPts val="1300"/>
                        </a:lnSpc>
                      </a:pPr>
                      <a:r>
                        <a:rPr kumimoji="1" lang="ja-JP" altLang="en-US" sz="1100" dirty="0" smtClean="0">
                          <a:latin typeface="UD デジタル 教科書体 NK-B" panose="02020700000000000000" pitchFamily="18" charset="-128"/>
                          <a:ea typeface="UD デジタル 教科書体 NK-B" panose="02020700000000000000" pitchFamily="18" charset="-128"/>
                        </a:rPr>
                        <a:t>日本語能力水準</a:t>
                      </a:r>
                      <a:r>
                        <a:rPr kumimoji="1" lang="ja-JP" altLang="en-US" sz="1050" dirty="0" smtClean="0">
                          <a:latin typeface="UD デジタル 教科書体 NK-B" panose="02020700000000000000" pitchFamily="18" charset="-128"/>
                          <a:ea typeface="UD デジタル 教科書体 NK-B" panose="02020700000000000000" pitchFamily="18" charset="-128"/>
                        </a:rPr>
                        <a:t>（</a:t>
                      </a:r>
                      <a:r>
                        <a:rPr kumimoji="1" lang="en-US" altLang="ja-JP" sz="1050" dirty="0" smtClean="0">
                          <a:latin typeface="UD デジタル 教科書体 NK-B" panose="02020700000000000000" pitchFamily="18" charset="-128"/>
                          <a:ea typeface="UD デジタル 教科書体 NK-B" panose="02020700000000000000" pitchFamily="18" charset="-128"/>
                        </a:rPr>
                        <a:t>※</a:t>
                      </a:r>
                      <a:r>
                        <a:rPr kumimoji="1" lang="ja-JP" altLang="en-US" sz="1050" dirty="0" smtClean="0">
                          <a:latin typeface="UD デジタル 教科書体 NK-B" panose="02020700000000000000" pitchFamily="18" charset="-128"/>
                          <a:ea typeface="UD デジタル 教科書体 NK-B" panose="02020700000000000000" pitchFamily="18" charset="-128"/>
                        </a:rPr>
                        <a:t>）</a:t>
                      </a:r>
                      <a:endParaRPr kumimoji="1" lang="ja-JP" altLang="en-US" sz="1050" dirty="0">
                        <a:latin typeface="UD デジタル 教科書体 NK-B" panose="02020700000000000000" pitchFamily="18" charset="-128"/>
                        <a:ea typeface="UD デジタル 教科書体 NK-B" panose="02020700000000000000" pitchFamily="18" charset="-128"/>
                      </a:endParaRPr>
                    </a:p>
                  </a:txBody>
                  <a:tcPr/>
                </a:tc>
                <a:tc>
                  <a:txBody>
                    <a:bodyPr/>
                    <a:lstStyle/>
                    <a:p>
                      <a:pPr>
                        <a:lnSpc>
                          <a:spcPts val="1300"/>
                        </a:lnSpc>
                      </a:pPr>
                      <a:r>
                        <a:rPr kumimoji="1" lang="ja-JP" altLang="en-US" sz="1100" dirty="0" smtClean="0">
                          <a:latin typeface="UD デジタル 教科書体 NK-B" panose="02020700000000000000" pitchFamily="18" charset="-128"/>
                          <a:ea typeface="UD デジタル 教科書体 NK-B" panose="02020700000000000000" pitchFamily="18" charset="-128"/>
                        </a:rPr>
                        <a:t>生活や業務に必要な日本語能力を試験等で確認</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l">
                        <a:lnSpc>
                          <a:spcPts val="1300"/>
                        </a:lnSpc>
                      </a:pPr>
                      <a:r>
                        <a:rPr kumimoji="1" lang="ja-JP" altLang="en-US" sz="1100" dirty="0" smtClean="0">
                          <a:latin typeface="UD デジタル 教科書体 NK-B" panose="02020700000000000000" pitchFamily="18" charset="-128"/>
                          <a:ea typeface="UD デジタル 教科書体 NK-B" panose="02020700000000000000" pitchFamily="18" charset="-128"/>
                        </a:rPr>
                        <a:t>なし</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993487826"/>
                  </a:ext>
                </a:extLst>
              </a:tr>
              <a:tr h="146683">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家族の帯同</a:t>
                      </a:r>
                    </a:p>
                  </a:txBody>
                  <a:tcPr/>
                </a:tc>
                <a:tc>
                  <a:txBody>
                    <a:bodyPr/>
                    <a:lstStyle/>
                    <a:p>
                      <a:pPr>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不可</a:t>
                      </a:r>
                    </a:p>
                  </a:txBody>
                  <a:tcPr/>
                </a:tc>
                <a:tc>
                  <a:txBody>
                    <a:bodyPr/>
                    <a:lstStyle/>
                    <a:p>
                      <a:pPr algn="l">
                        <a:lnSpc>
                          <a:spcPts val="1300"/>
                        </a:lnSpc>
                      </a:pPr>
                      <a:r>
                        <a:rPr kumimoji="1" lang="ja-JP" altLang="en-US" sz="1100" dirty="0">
                          <a:latin typeface="UD デジタル 教科書体 NK-B" panose="02020700000000000000" pitchFamily="18" charset="-128"/>
                          <a:ea typeface="UD デジタル 教科書体 NK-B" panose="02020700000000000000" pitchFamily="18" charset="-128"/>
                        </a:rPr>
                        <a:t>要件を満たせば可（配偶者・子）</a:t>
                      </a:r>
                    </a:p>
                  </a:txBody>
                  <a:tcPr/>
                </a:tc>
                <a:extLst>
                  <a:ext uri="{0D108BD9-81ED-4DB2-BD59-A6C34878D82A}">
                    <a16:rowId xmlns:a16="http://schemas.microsoft.com/office/drawing/2014/main" val="10006"/>
                  </a:ext>
                </a:extLst>
              </a:tr>
            </a:tbl>
          </a:graphicData>
        </a:graphic>
      </p:graphicFrame>
      <p:sp>
        <p:nvSpPr>
          <p:cNvPr id="8" name="テキスト ボックス 7">
            <a:extLst>
              <a:ext uri="{FF2B5EF4-FFF2-40B4-BE49-F238E27FC236}">
                <a16:creationId xmlns:a16="http://schemas.microsoft.com/office/drawing/2014/main" id="{E77D1695-2835-49E3-AA86-59AC4EFF6913}"/>
              </a:ext>
            </a:extLst>
          </p:cNvPr>
          <p:cNvSpPr txBox="1"/>
          <p:nvPr/>
        </p:nvSpPr>
        <p:spPr>
          <a:xfrm>
            <a:off x="374042" y="3936703"/>
            <a:ext cx="3236617" cy="387286"/>
          </a:xfrm>
          <a:prstGeom prst="rect">
            <a:avLst/>
          </a:prstGeom>
          <a:noFill/>
        </p:spPr>
        <p:txBody>
          <a:bodyPr wrap="square" rtlCol="0">
            <a:spAutoFit/>
          </a:bodyPr>
          <a:lstStyle/>
          <a:p>
            <a:pPr>
              <a:lnSpc>
                <a:spcPts val="2300"/>
              </a:lnSpc>
            </a:pPr>
            <a:r>
              <a:rPr lang="en-US" altLang="ja-JP"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特定</a:t>
            </a:r>
            <a:r>
              <a:rPr lang="ja-JP" altLang="en-US" sz="1200" dirty="0" smtClean="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技能の</a:t>
            </a:r>
            <a:r>
              <a:rPr lang="ja-JP" altLang="en-US"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概要</a:t>
            </a:r>
            <a:r>
              <a:rPr lang="en-US" altLang="ja-JP" sz="120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13" name="テキスト ボックス 12"/>
          <p:cNvSpPr txBox="1"/>
          <p:nvPr/>
        </p:nvSpPr>
        <p:spPr>
          <a:xfrm>
            <a:off x="528033" y="6104131"/>
            <a:ext cx="8516619" cy="592460"/>
          </a:xfrm>
          <a:prstGeom prst="rect">
            <a:avLst/>
          </a:prstGeom>
          <a:noFill/>
        </p:spPr>
        <p:txBody>
          <a:bodyPr wrap="square" lIns="91430" tIns="45715" rIns="91430" bIns="45715" rtlCol="0">
            <a:spAutoFit/>
          </a:bodyPr>
          <a:lstStyle/>
          <a:p>
            <a:pPr>
              <a:lnSpc>
                <a:spcPts val="1300"/>
              </a:lnSpc>
            </a:pPr>
            <a:r>
              <a:rPr lang="en-US" altLang="ja-JP" sz="1050" dirty="0">
                <a:latin typeface="UD デジタル 教科書体 NK-R" panose="02020400000000000000" pitchFamily="18" charset="-128"/>
                <a:ea typeface="UD デジタル 教科書体 NK-R" panose="02020400000000000000" pitchFamily="18" charset="-128"/>
              </a:rPr>
              <a:t>※14</a:t>
            </a:r>
            <a:r>
              <a:rPr lang="ja-JP" altLang="en-US" sz="1050" dirty="0">
                <a:latin typeface="UD デジタル 教科書体 NK-R" panose="02020400000000000000" pitchFamily="18" charset="-128"/>
                <a:ea typeface="UD デジタル 教科書体 NK-R" panose="02020400000000000000" pitchFamily="18" charset="-128"/>
              </a:rPr>
              <a:t>の特定産業分野</a:t>
            </a:r>
            <a:r>
              <a:rPr lang="ja-JP" altLang="en-US" sz="1050" dirty="0" smtClean="0">
                <a:latin typeface="UD デジタル 教科書体 NK-R" panose="02020400000000000000" pitchFamily="18" charset="-128"/>
                <a:ea typeface="UD デジタル 教科書体 NK-R" panose="02020400000000000000" pitchFamily="18" charset="-128"/>
              </a:rPr>
              <a:t>：介護</a:t>
            </a:r>
            <a:r>
              <a:rPr lang="ja-JP" altLang="en-US" sz="1050" dirty="0">
                <a:latin typeface="UD デジタル 教科書体 NK-R" panose="02020400000000000000" pitchFamily="18" charset="-128"/>
                <a:ea typeface="UD デジタル 教科書体 NK-R" panose="02020400000000000000" pitchFamily="18" charset="-128"/>
              </a:rPr>
              <a:t>、ビルクリーニング、素形材産業、産業</a:t>
            </a:r>
            <a:r>
              <a:rPr lang="ja-JP" altLang="en-US" sz="1050" dirty="0" smtClean="0">
                <a:latin typeface="UD デジタル 教科書体 NK-R" panose="02020400000000000000" pitchFamily="18" charset="-128"/>
                <a:ea typeface="UD デジタル 教科書体 NK-R" panose="02020400000000000000" pitchFamily="18" charset="-128"/>
              </a:rPr>
              <a:t>機械製造業</a:t>
            </a:r>
            <a:r>
              <a:rPr lang="ja-JP" altLang="en-US" sz="1050" dirty="0">
                <a:latin typeface="UD デジタル 教科書体 NK-R" panose="02020400000000000000" pitchFamily="18" charset="-128"/>
                <a:ea typeface="UD デジタル 教科書体 NK-R" panose="02020400000000000000" pitchFamily="18" charset="-128"/>
              </a:rPr>
              <a:t>、電気・電子情報関連産業、建設、造船・舶用工業、自動車整備</a:t>
            </a:r>
            <a:r>
              <a:rPr lang="ja-JP" altLang="en-US" sz="1050" dirty="0" smtClean="0">
                <a:latin typeface="UD デジタル 教科書体 NK-R" panose="02020400000000000000" pitchFamily="18" charset="-128"/>
                <a:ea typeface="UD デジタル 教科書体 NK-R" panose="02020400000000000000" pitchFamily="18" charset="-128"/>
              </a:rPr>
              <a:t>、</a:t>
            </a:r>
            <a:endParaRPr lang="en-US" altLang="ja-JP" sz="1050" dirty="0" smtClean="0">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050" dirty="0">
                <a:latin typeface="UD デジタル 教科書体 NK-R" panose="02020400000000000000" pitchFamily="18" charset="-128"/>
                <a:ea typeface="UD デジタル 教科書体 NK-R" panose="02020400000000000000" pitchFamily="18" charset="-128"/>
              </a:rPr>
              <a:t>　</a:t>
            </a:r>
            <a:r>
              <a:rPr lang="ja-JP" altLang="en-US" sz="1050" dirty="0" smtClean="0">
                <a:latin typeface="UD デジタル 教科書体 NK-R" panose="02020400000000000000" pitchFamily="18" charset="-128"/>
                <a:ea typeface="UD デジタル 教科書体 NK-R" panose="02020400000000000000" pitchFamily="18" charset="-128"/>
              </a:rPr>
              <a:t>　航空、宿泊</a:t>
            </a:r>
            <a:r>
              <a:rPr lang="ja-JP" altLang="en-US" sz="1050" dirty="0">
                <a:latin typeface="UD デジタル 教科書体 NK-R" panose="02020400000000000000" pitchFamily="18" charset="-128"/>
                <a:ea typeface="UD デジタル 教科書体 NK-R" panose="02020400000000000000" pitchFamily="18" charset="-128"/>
              </a:rPr>
              <a:t>、農業、漁業、飲食料品製造業、</a:t>
            </a:r>
            <a:r>
              <a:rPr lang="ja-JP" altLang="en-US" sz="1050" dirty="0" smtClean="0">
                <a:latin typeface="UD デジタル 教科書体 NK-R" panose="02020400000000000000" pitchFamily="18" charset="-128"/>
                <a:ea typeface="UD デジタル 教科書体 NK-R" panose="02020400000000000000" pitchFamily="18" charset="-128"/>
              </a:rPr>
              <a:t>外食業。</a:t>
            </a:r>
            <a:endParaRPr lang="en-US" altLang="ja-JP" sz="1050" dirty="0">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1050" dirty="0">
                <a:latin typeface="UD デジタル 教科書体 NK-R" panose="02020400000000000000" pitchFamily="18" charset="-128"/>
                <a:ea typeface="UD デジタル 教科書体 NK-R" panose="02020400000000000000" pitchFamily="18" charset="-128"/>
              </a:rPr>
              <a:t>※</a:t>
            </a:r>
            <a:r>
              <a:rPr lang="ja-JP" altLang="en-US" sz="1050" dirty="0">
                <a:latin typeface="UD デジタル 教科書体 NK-R" panose="02020400000000000000" pitchFamily="18" charset="-128"/>
                <a:ea typeface="UD デジタル 教科書体 NK-R" panose="02020400000000000000" pitchFamily="18" charset="-128"/>
              </a:rPr>
              <a:t>技能実習</a:t>
            </a:r>
            <a:r>
              <a:rPr lang="en-US" altLang="ja-JP" sz="1050" dirty="0">
                <a:latin typeface="UD デジタル 教科書体 NK-R" panose="02020400000000000000" pitchFamily="18" charset="-128"/>
                <a:ea typeface="UD デジタル 教科書体 NK-R" panose="02020400000000000000" pitchFamily="18" charset="-128"/>
              </a:rPr>
              <a:t>2</a:t>
            </a:r>
            <a:r>
              <a:rPr lang="ja-JP" altLang="en-US" sz="1050" dirty="0">
                <a:latin typeface="UD デジタル 教科書体 NK-R" panose="02020400000000000000" pitchFamily="18" charset="-128"/>
                <a:ea typeface="UD デジタル 教科書体 NK-R" panose="02020400000000000000" pitchFamily="18" charset="-128"/>
              </a:rPr>
              <a:t>号を修了したものは、技能・日本語試験等は免除。</a:t>
            </a:r>
          </a:p>
        </p:txBody>
      </p:sp>
      <p:sp>
        <p:nvSpPr>
          <p:cNvPr id="11" name="正方形/長方形 10"/>
          <p:cNvSpPr/>
          <p:nvPr/>
        </p:nvSpPr>
        <p:spPr>
          <a:xfrm>
            <a:off x="8517661" y="6393803"/>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776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5379" y="977930"/>
            <a:ext cx="8042858" cy="369322"/>
          </a:xfrm>
          <a:prstGeom prst="rect">
            <a:avLst/>
          </a:prstGeom>
          <a:noFill/>
        </p:spPr>
        <p:txBody>
          <a:bodyPr wrap="square" lIns="91430" tIns="45715" rIns="91430" bIns="45715" rtlCol="0">
            <a:spAutoFit/>
          </a:bodyPr>
          <a:lstStyle/>
          <a:p>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tx2"/>
                </a:solidFill>
                <a:latin typeface="UD デジタル 教科書体 NK-B" panose="02020700000000000000" pitchFamily="18" charset="-128"/>
                <a:ea typeface="UD デジタル 教科書体 NK-B" panose="02020700000000000000" pitchFamily="18" charset="-128"/>
              </a:rPr>
              <a:t>２</a:t>
            </a:r>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tx2"/>
                </a:solidFill>
                <a:latin typeface="UD デジタル 教科書体 NK-B" panose="02020700000000000000" pitchFamily="18" charset="-128"/>
                <a:ea typeface="UD デジタル 教科書体 NK-B" panose="02020700000000000000" pitchFamily="18" charset="-128"/>
              </a:rPr>
              <a:t> 関係者へのヒアリングの実施</a:t>
            </a:r>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341904" y="1360483"/>
            <a:ext cx="8602533" cy="955005"/>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検討プロジェクトチームにおいて、外国人材に関する現状把握と課題整理を進めるため、「府内事業者（介護・</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建設・宿泊・飲食等、特定技能制度の対象分野）」「外国人労働者」「外国人集住地域を有する自治体」等の関</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係者に対して、外国人の受入れ状況や具体的な取組み、対応すべき課題等についてヒアリングを実施した。</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テキスト ボックス 10"/>
          <p:cNvSpPr txBox="1"/>
          <p:nvPr/>
        </p:nvSpPr>
        <p:spPr>
          <a:xfrm>
            <a:off x="225379" y="2406963"/>
            <a:ext cx="5957486" cy="372474"/>
          </a:xfrm>
          <a:prstGeom prst="rect">
            <a:avLst/>
          </a:prstGeom>
          <a:noFill/>
        </p:spPr>
        <p:txBody>
          <a:bodyPr wrap="square" rtlCol="0">
            <a:spAutoFit/>
          </a:bodyPr>
          <a:lstStyle/>
          <a:p>
            <a:pPr>
              <a:lnSpc>
                <a:spcPts val="2300"/>
              </a:lnSpc>
            </a:pPr>
            <a:r>
              <a:rPr lang="en-US" altLang="ja-JP" sz="16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関係者ヒアリング調査の結果概要（２０１９年６月～１１月実施）</a:t>
            </a:r>
            <a:r>
              <a:rPr lang="en-US" altLang="ja-JP" sz="16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1655973623"/>
              </p:ext>
            </p:extLst>
          </p:nvPr>
        </p:nvGraphicFramePr>
        <p:xfrm>
          <a:off x="282692" y="2863538"/>
          <a:ext cx="8661745" cy="3786308"/>
        </p:xfrm>
        <a:graphic>
          <a:graphicData uri="http://schemas.openxmlformats.org/drawingml/2006/table">
            <a:tbl>
              <a:tblPr firstRow="1" bandRow="1">
                <a:tableStyleId>{5940675A-B579-460E-94D1-54222C63F5DA}</a:tableStyleId>
              </a:tblPr>
              <a:tblGrid>
                <a:gridCol w="592455">
                  <a:extLst>
                    <a:ext uri="{9D8B030D-6E8A-4147-A177-3AD203B41FA5}">
                      <a16:colId xmlns:a16="http://schemas.microsoft.com/office/drawing/2014/main" val="752591465"/>
                    </a:ext>
                  </a:extLst>
                </a:gridCol>
                <a:gridCol w="2978728">
                  <a:extLst>
                    <a:ext uri="{9D8B030D-6E8A-4147-A177-3AD203B41FA5}">
                      <a16:colId xmlns:a16="http://schemas.microsoft.com/office/drawing/2014/main" val="1626523762"/>
                    </a:ext>
                  </a:extLst>
                </a:gridCol>
                <a:gridCol w="2552996">
                  <a:extLst>
                    <a:ext uri="{9D8B030D-6E8A-4147-A177-3AD203B41FA5}">
                      <a16:colId xmlns:a16="http://schemas.microsoft.com/office/drawing/2014/main" val="3147252557"/>
                    </a:ext>
                  </a:extLst>
                </a:gridCol>
                <a:gridCol w="2537566">
                  <a:extLst>
                    <a:ext uri="{9D8B030D-6E8A-4147-A177-3AD203B41FA5}">
                      <a16:colId xmlns:a16="http://schemas.microsoft.com/office/drawing/2014/main" val="1188678522"/>
                    </a:ext>
                  </a:extLst>
                </a:gridCol>
              </a:tblGrid>
              <a:tr h="296050">
                <a:tc>
                  <a:txBody>
                    <a:bodyPr/>
                    <a:lstStyle/>
                    <a:p>
                      <a:pPr algn="ctr">
                        <a:lnSpc>
                          <a:spcPts val="1300"/>
                        </a:lnSpc>
                      </a:pPr>
                      <a:endPar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a:lnSpc>
                          <a:spcPts val="18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府内事業者</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a:lnSpc>
                          <a:spcPts val="18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外国人労働者</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pPr algn="ctr">
                        <a:lnSpc>
                          <a:spcPts val="18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自治体</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77785836"/>
                  </a:ext>
                </a:extLst>
              </a:tr>
              <a:tr h="1842495">
                <a:tc>
                  <a:txBody>
                    <a:bodyPr/>
                    <a:lstStyle/>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状</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課</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題</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tc>
                  <a:txBody>
                    <a:bodyPr/>
                    <a:lstStyle/>
                    <a:p>
                      <a:pPr>
                        <a:lnSpc>
                          <a:spcPts val="500"/>
                        </a:lnSpc>
                      </a:pP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▼外国人材受入れに対する理解不</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足（労働時間・安全基準など）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▼就労環境の整備（生活支援など）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にかかる負担</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▼採用方法（送出機関、監理団体、人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材派遣会社等）に関する情報不足</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▼産業分野ごとの特定</a:t>
                      </a:r>
                      <a:r>
                        <a:rPr kumimoji="1" lang="ja-JP" altLang="en-US" sz="1400" dirty="0" smtClean="0">
                          <a:latin typeface="UD デジタル 教科書体 NK-R" panose="02020400000000000000" pitchFamily="18" charset="-128"/>
                          <a:ea typeface="UD デジタル 教科書体 NK-R" panose="02020400000000000000" pitchFamily="18" charset="-128"/>
                        </a:rPr>
                        <a:t>技能の活動方</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smtClean="0">
                          <a:latin typeface="UD デジタル 教科書体 NK-R" panose="02020400000000000000" pitchFamily="18" charset="-128"/>
                          <a:ea typeface="UD デジタル 教科書体 NK-R" panose="02020400000000000000" pitchFamily="18" charset="-128"/>
                        </a:rPr>
                        <a:t>　針</a:t>
                      </a:r>
                      <a:r>
                        <a:rPr kumimoji="1" lang="ja-JP" altLang="en-US" sz="1400" dirty="0">
                          <a:latin typeface="UD デジタル 教科書体 NK-R" panose="02020400000000000000" pitchFamily="18" charset="-128"/>
                          <a:ea typeface="UD デジタル 教科書体 NK-R" panose="02020400000000000000" pitchFamily="18" charset="-128"/>
                        </a:rPr>
                        <a:t>にばらつき　など</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▼生活習慣・在留資格・労働法</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令等に関する知識不足</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▼相談窓口がわからない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▼日常生活や災害等、情報収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集が困難　など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▼外国人の子どもたちに対する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教育（日常生活に必要な日本</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語教育、母語での学習指導な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ど）</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▼役所窓口での対応</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▼生活習慣の違いによるトラブ</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ル（ゴミ出し、騒音など）　など</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61227316"/>
                  </a:ext>
                </a:extLst>
              </a:tr>
              <a:tr h="1488624">
                <a:tc>
                  <a:txBody>
                    <a:bodyPr/>
                    <a:lstStyle/>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応</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状</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lnSpc>
                          <a:spcPts val="1300"/>
                        </a:lnSpc>
                      </a:pPr>
                      <a:r>
                        <a:rPr kumimoji="1" lang="ja-JP" altLang="en-US" sz="1400" dirty="0">
                          <a:latin typeface="UD デジタル 教科書体 NK-R" panose="02020400000000000000" pitchFamily="18" charset="-128"/>
                          <a:ea typeface="UD デジタル 教科書体 NK-R" panose="02020400000000000000" pitchFamily="18" charset="-128"/>
                        </a:rPr>
                        <a:t>況</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▽経済団体等を通じた理解促進</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▽外国人就労に関する情報の見える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化・共有化</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▽産業分野ごとのニーズに応じた対</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応など</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▽行政による積極的な情報提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供（ホームページの多言語化）</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▽事業者による情報提供</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▽相談窓口周知・体制の充実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▽関係機関の連携強化　など</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▽小中学校における多言語・や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さしい日本語対応</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▽地域での日本語教育の充実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▽行政による積極的な情報提</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　供（ホームページの多言語化）</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400" dirty="0">
                          <a:latin typeface="UD デジタル 教科書体 NK-R" panose="02020400000000000000" pitchFamily="18" charset="-128"/>
                          <a:ea typeface="UD デジタル 教科書体 NK-R" panose="02020400000000000000" pitchFamily="18" charset="-128"/>
                        </a:rPr>
                        <a:t>▽相互理解の場づくり　など</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205401"/>
                  </a:ext>
                </a:extLst>
              </a:tr>
            </a:tbl>
          </a:graphicData>
        </a:graphic>
      </p:graphicFrame>
      <p:sp>
        <p:nvSpPr>
          <p:cNvPr id="6" name="正方形/長方形 5"/>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４</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57325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5379" y="977930"/>
            <a:ext cx="8042858" cy="369322"/>
          </a:xfrm>
          <a:prstGeom prst="rect">
            <a:avLst/>
          </a:prstGeom>
          <a:noFill/>
        </p:spPr>
        <p:txBody>
          <a:bodyPr wrap="square" lIns="91430" tIns="45715" rIns="91430" bIns="45715" rtlCol="0">
            <a:spAutoFit/>
          </a:bodyPr>
          <a:lstStyle/>
          <a:p>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tx2"/>
                </a:solidFill>
                <a:latin typeface="UD デジタル 教科書体 NK-B" panose="02020700000000000000" pitchFamily="18" charset="-128"/>
                <a:ea typeface="UD デジタル 教科書体 NK-B" panose="02020700000000000000" pitchFamily="18" charset="-128"/>
              </a:rPr>
              <a:t>３</a:t>
            </a:r>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tx2"/>
                </a:solidFill>
                <a:latin typeface="UD デジタル 教科書体 NK-B" panose="02020700000000000000" pitchFamily="18" charset="-128"/>
                <a:ea typeface="UD デジタル 教科書体 NK-B" panose="02020700000000000000" pitchFamily="18" charset="-128"/>
              </a:rPr>
              <a:t> アンケート調査の実施</a:t>
            </a:r>
            <a:r>
              <a:rPr lang="en-US" altLang="ja-JP"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235332" y="2282049"/>
            <a:ext cx="8587456" cy="682238"/>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事業者アンケートでは、特定技能制度の「</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14</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の特定産業分野（介護・建設・宿泊等）の府内事業者（約</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1,500</a:t>
            </a: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社）」を対象に、「人手不足の状況」</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「外国人</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労働者の雇用状況」等について調査を実施</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角丸四角形 9"/>
          <p:cNvSpPr/>
          <p:nvPr/>
        </p:nvSpPr>
        <p:spPr>
          <a:xfrm>
            <a:off x="367048" y="3043914"/>
            <a:ext cx="8519375" cy="3751705"/>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DB786AEB-8D51-4509-BE4E-E0844DE91EAB}"/>
              </a:ext>
            </a:extLst>
          </p:cNvPr>
          <p:cNvGrpSpPr/>
          <p:nvPr/>
        </p:nvGrpSpPr>
        <p:grpSpPr>
          <a:xfrm>
            <a:off x="473157" y="3172691"/>
            <a:ext cx="8419489" cy="3716228"/>
            <a:chOff x="473157" y="3682996"/>
            <a:chExt cx="8419489" cy="3054892"/>
          </a:xfrm>
        </p:grpSpPr>
        <p:grpSp>
          <p:nvGrpSpPr>
            <p:cNvPr id="2" name="グループ化 1">
              <a:extLst>
                <a:ext uri="{FF2B5EF4-FFF2-40B4-BE49-F238E27FC236}">
                  <a16:creationId xmlns:a16="http://schemas.microsoft.com/office/drawing/2014/main" id="{55E940E2-FC6C-4C40-8AE3-7F83BBD7814F}"/>
                </a:ext>
              </a:extLst>
            </p:cNvPr>
            <p:cNvGrpSpPr/>
            <p:nvPr/>
          </p:nvGrpSpPr>
          <p:grpSpPr>
            <a:xfrm>
              <a:off x="473157" y="3682996"/>
              <a:ext cx="8419489" cy="3054892"/>
              <a:chOff x="473157" y="3682996"/>
              <a:chExt cx="8419489" cy="3054892"/>
            </a:xfrm>
          </p:grpSpPr>
          <p:sp>
            <p:nvSpPr>
              <p:cNvPr id="8" name="正方形/長方形 7">
                <a:extLst>
                  <a:ext uri="{FF2B5EF4-FFF2-40B4-BE49-F238E27FC236}">
                    <a16:creationId xmlns:a16="http://schemas.microsoft.com/office/drawing/2014/main" id="{FB9375E6-3917-4E5F-9214-9B5923EBBE8F}"/>
                  </a:ext>
                </a:extLst>
              </p:cNvPr>
              <p:cNvSpPr/>
              <p:nvPr/>
            </p:nvSpPr>
            <p:spPr>
              <a:xfrm>
                <a:off x="473157" y="3763318"/>
                <a:ext cx="4607999" cy="1476000"/>
              </a:xfrm>
              <a:prstGeom prst="rect">
                <a:avLst/>
              </a:prstGeom>
              <a:solidFill>
                <a:schemeClr val="bg1"/>
              </a:solidFill>
              <a:ln w="12700">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9" name="テキスト ボックス 8">
                <a:extLst>
                  <a:ext uri="{FF2B5EF4-FFF2-40B4-BE49-F238E27FC236}">
                    <a16:creationId xmlns:a16="http://schemas.microsoft.com/office/drawing/2014/main" id="{87764AF7-59E6-4A97-93A8-C1D2524D5536}"/>
                  </a:ext>
                </a:extLst>
              </p:cNvPr>
              <p:cNvSpPr txBox="1"/>
              <p:nvPr/>
            </p:nvSpPr>
            <p:spPr>
              <a:xfrm>
                <a:off x="533036" y="3971102"/>
                <a:ext cx="3913248" cy="602046"/>
              </a:xfrm>
              <a:prstGeom prst="rect">
                <a:avLst/>
              </a:prstGeom>
              <a:noFill/>
            </p:spPr>
            <p:txBody>
              <a:bodyPr wrap="square" rtlCol="0">
                <a:spAutoFit/>
              </a:bodyPr>
              <a:lstStyle/>
              <a:p>
                <a:pPr>
                  <a:lnSpc>
                    <a:spcPts val="1700"/>
                  </a:lnSpc>
                </a:pPr>
                <a:r>
                  <a:rPr lang="ja-JP" altLang="en-US" sz="1100" b="1" dirty="0">
                    <a:latin typeface="UD デジタル 教科書体 NK-R" panose="02020400000000000000" pitchFamily="18" charset="-128"/>
                    <a:ea typeface="UD デジタル 教科書体 NK-R" panose="02020400000000000000" pitchFamily="18" charset="-128"/>
                  </a:rPr>
                  <a:t>●事業者の</a:t>
                </a:r>
                <a:r>
                  <a:rPr lang="ja-JP" altLang="en-US" sz="1100" b="1" u="sng" dirty="0">
                    <a:latin typeface="UD デジタル 教科書体 NK-B" panose="02020700000000000000" pitchFamily="18" charset="-128"/>
                    <a:ea typeface="UD デジタル 教科書体 NK-B" panose="02020700000000000000" pitchFamily="18" charset="-128"/>
                  </a:rPr>
                  <a:t>約</a:t>
                </a:r>
                <a:r>
                  <a:rPr lang="en-US" altLang="ja-JP" sz="1100" b="1" u="sng" dirty="0">
                    <a:latin typeface="UD デジタル 教科書体 NK-B" panose="02020700000000000000" pitchFamily="18" charset="-128"/>
                    <a:ea typeface="UD デジタル 教科書体 NK-B" panose="02020700000000000000" pitchFamily="18" charset="-128"/>
                  </a:rPr>
                  <a:t>8</a:t>
                </a:r>
                <a:r>
                  <a:rPr lang="ja-JP" altLang="en-US" sz="1100" b="1" u="sng" dirty="0">
                    <a:latin typeface="UD デジタル 教科書体 NK-B" panose="02020700000000000000" pitchFamily="18" charset="-128"/>
                    <a:ea typeface="UD デジタル 教科書体 NK-B" panose="02020700000000000000" pitchFamily="18" charset="-128"/>
                  </a:rPr>
                  <a:t>割が人手不足</a:t>
                </a:r>
                <a:r>
                  <a:rPr lang="ja-JP" altLang="en-US" sz="1100" b="1" dirty="0">
                    <a:latin typeface="UD デジタル 教科書体 NK-R" panose="02020400000000000000" pitchFamily="18" charset="-128"/>
                    <a:ea typeface="UD デジタル 教科書体 NK-R" panose="02020400000000000000" pitchFamily="18" charset="-128"/>
                  </a:rPr>
                  <a:t>。</a:t>
                </a:r>
                <a:endParaRPr lang="en-US" altLang="ja-JP" sz="1100" b="1"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b="1" spc="-20" dirty="0">
                    <a:latin typeface="UD デジタル 教科書体 NK-R" panose="02020400000000000000" pitchFamily="18" charset="-128"/>
                    <a:ea typeface="UD デジタル 教科書体 NK-R" panose="02020400000000000000" pitchFamily="18" charset="-128"/>
                  </a:rPr>
                  <a:t>●人手不足の対応策として、</a:t>
                </a:r>
                <a:r>
                  <a:rPr kumimoji="1" lang="ja-JP" altLang="en-US" sz="1100" b="1" spc="-20" dirty="0">
                    <a:latin typeface="UD デジタル 教科書体 NK-B" panose="02020700000000000000" pitchFamily="18" charset="-128"/>
                    <a:ea typeface="UD デジタル 教科書体 NK-B" panose="02020700000000000000" pitchFamily="18" charset="-128"/>
                  </a:rPr>
                  <a:t>「</a:t>
                </a:r>
                <a:r>
                  <a:rPr kumimoji="1" lang="ja-JP" altLang="en-US" sz="1100" b="1" u="sng" spc="-20" dirty="0">
                    <a:latin typeface="UD デジタル 教科書体 NK-B" panose="02020700000000000000" pitchFamily="18" charset="-128"/>
                    <a:ea typeface="UD デジタル 教科書体 NK-B" panose="02020700000000000000" pitchFamily="18" charset="-128"/>
                  </a:rPr>
                  <a:t>外国人の雇用</a:t>
                </a:r>
                <a:r>
                  <a:rPr kumimoji="1" lang="ja-JP" altLang="en-US" sz="1100" b="1" spc="-20" dirty="0">
                    <a:latin typeface="UD デジタル 教科書体 NK-B" panose="02020700000000000000" pitchFamily="18" charset="-128"/>
                    <a:ea typeface="UD デジタル 教科書体 NK-B" panose="02020700000000000000" pitchFamily="18" charset="-128"/>
                  </a:rPr>
                  <a:t>」</a:t>
                </a:r>
                <a:r>
                  <a:rPr kumimoji="1" lang="ja-JP" altLang="en-US" sz="1100" b="1" spc="-20" dirty="0">
                    <a:latin typeface="UD デジタル 教科書体 NK-R" panose="02020400000000000000" pitchFamily="18" charset="-128"/>
                    <a:ea typeface="UD デジタル 教科書体 NK-R" panose="02020400000000000000" pitchFamily="18" charset="-128"/>
                  </a:rPr>
                  <a:t>で</a:t>
                </a:r>
                <a:endParaRPr kumimoji="1" lang="en-US" altLang="ja-JP" sz="1100" b="1" spc="-20"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b="1" spc="-20" dirty="0">
                    <a:latin typeface="UD デジタル 教科書体 NK-R" panose="02020400000000000000" pitchFamily="18" charset="-128"/>
                    <a:ea typeface="UD デジタル 教科書体 NK-R" panose="02020400000000000000" pitchFamily="18" charset="-128"/>
                  </a:rPr>
                  <a:t>対応する事業者が</a:t>
                </a:r>
                <a:r>
                  <a:rPr lang="ja-JP" altLang="en-US" sz="1100" b="1" spc="-20" dirty="0">
                    <a:latin typeface="UD デジタル 教科書体 NK-R" panose="02020400000000000000" pitchFamily="18" charset="-128"/>
                    <a:ea typeface="UD デジタル 教科書体 NK-R" panose="02020400000000000000" pitchFamily="18" charset="-128"/>
                  </a:rPr>
                  <a:t>約</a:t>
                </a:r>
                <a:r>
                  <a:rPr lang="en-US" altLang="ja-JP" sz="1100" b="1" spc="-20" dirty="0">
                    <a:latin typeface="UD デジタル 教科書体 NK-R" panose="02020400000000000000" pitchFamily="18" charset="-128"/>
                    <a:ea typeface="UD デジタル 教科書体 NK-R" panose="02020400000000000000" pitchFamily="18" charset="-128"/>
                  </a:rPr>
                  <a:t>4</a:t>
                </a:r>
                <a:r>
                  <a:rPr lang="ja-JP" altLang="en-US" sz="1100" b="1" spc="-20" dirty="0">
                    <a:latin typeface="UD デジタル 教科書体 NK-R" panose="02020400000000000000" pitchFamily="18" charset="-128"/>
                    <a:ea typeface="UD デジタル 教科書体 NK-R" panose="02020400000000000000" pitchFamily="18" charset="-128"/>
                  </a:rPr>
                  <a:t>割</a:t>
                </a:r>
                <a:r>
                  <a:rPr kumimoji="1" lang="ja-JP" altLang="en-US" sz="1100" b="1" spc="-20" dirty="0">
                    <a:latin typeface="UD デジタル 教科書体 NK-R" panose="02020400000000000000" pitchFamily="18" charset="-128"/>
                    <a:ea typeface="UD デジタル 教科書体 NK-R" panose="02020400000000000000" pitchFamily="18" charset="-128"/>
                  </a:rPr>
                  <a:t>。</a:t>
                </a:r>
              </a:p>
            </p:txBody>
          </p:sp>
          <p:sp>
            <p:nvSpPr>
              <p:cNvPr id="13" name="正方形/長方形 12">
                <a:extLst>
                  <a:ext uri="{FF2B5EF4-FFF2-40B4-BE49-F238E27FC236}">
                    <a16:creationId xmlns:a16="http://schemas.microsoft.com/office/drawing/2014/main" id="{FB9375E6-3917-4E5F-9214-9B5923EBBE8F}"/>
                  </a:ext>
                </a:extLst>
              </p:cNvPr>
              <p:cNvSpPr/>
              <p:nvPr/>
            </p:nvSpPr>
            <p:spPr>
              <a:xfrm>
                <a:off x="5197048" y="3758309"/>
                <a:ext cx="3564000" cy="1474439"/>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4" name="テキスト ボックス 13">
                <a:extLst>
                  <a:ext uri="{FF2B5EF4-FFF2-40B4-BE49-F238E27FC236}">
                    <a16:creationId xmlns:a16="http://schemas.microsoft.com/office/drawing/2014/main" id="{87764AF7-59E6-4A97-93A8-C1D2524D5536}"/>
                  </a:ext>
                </a:extLst>
              </p:cNvPr>
              <p:cNvSpPr txBox="1"/>
              <p:nvPr/>
            </p:nvSpPr>
            <p:spPr>
              <a:xfrm>
                <a:off x="5226156" y="3996425"/>
                <a:ext cx="3596631" cy="1151172"/>
              </a:xfrm>
              <a:prstGeom prst="rect">
                <a:avLst/>
              </a:prstGeom>
              <a:noFill/>
            </p:spPr>
            <p:txBody>
              <a:bodyPr wrap="square" rtlCol="0">
                <a:spAutoFit/>
              </a:bodyPr>
              <a:lstStyle/>
              <a:p>
                <a:pPr>
                  <a:lnSpc>
                    <a:spcPts val="1700"/>
                  </a:lnSpc>
                </a:pPr>
                <a:r>
                  <a:rPr lang="ja-JP" altLang="en-US" sz="1100" b="1"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「現在、雇用している」が</a:t>
                </a:r>
                <a:r>
                  <a:rPr lang="en-US" altLang="ja-JP" sz="1100" dirty="0">
                    <a:latin typeface="UD デジタル 教科書体 NK-R" panose="02020400000000000000" pitchFamily="18" charset="-128"/>
                    <a:ea typeface="UD デジタル 教科書体 NK-R" panose="02020400000000000000" pitchFamily="18" charset="-128"/>
                  </a:rPr>
                  <a:t>4</a:t>
                </a:r>
                <a:r>
                  <a:rPr lang="ja-JP" altLang="en-US" sz="1100" dirty="0">
                    <a:latin typeface="UD デジタル 教科書体 NK-R" panose="02020400000000000000" pitchFamily="18" charset="-128"/>
                    <a:ea typeface="UD デジタル 教科書体 NK-R" panose="02020400000000000000" pitchFamily="18" charset="-128"/>
                  </a:rPr>
                  <a:t>割。国籍は「ベトナム」が最多。</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b="1" spc="-20" dirty="0">
                    <a:latin typeface="UD デジタル 教科書体 NK-R" panose="02020400000000000000" pitchFamily="18" charset="-128"/>
                    <a:ea typeface="UD デジタル 教科書体 NK-R" panose="02020400000000000000" pitchFamily="18" charset="-128"/>
                  </a:rPr>
                  <a:t>●</a:t>
                </a:r>
                <a:r>
                  <a:rPr kumimoji="1" lang="ja-JP" altLang="en-US" sz="1100" spc="-20" dirty="0">
                    <a:latin typeface="UD デジタル 教科書体 NK-R" panose="02020400000000000000" pitchFamily="18" charset="-128"/>
                    <a:ea typeface="UD デジタル 教科書体 NK-R" panose="02020400000000000000" pitchFamily="18" charset="-128"/>
                  </a:rPr>
                  <a:t>雇用する理由は「</a:t>
                </a:r>
                <a:r>
                  <a:rPr kumimoji="1" lang="ja-JP" altLang="en-US" sz="1100" b="1" u="sng" spc="-20" dirty="0">
                    <a:latin typeface="UD デジタル 教科書体 NK-B" panose="02020700000000000000" pitchFamily="18" charset="-128"/>
                    <a:ea typeface="UD デジタル 教科書体 NK-B" panose="02020700000000000000" pitchFamily="18" charset="-128"/>
                  </a:rPr>
                  <a:t>人手不足対応</a:t>
                </a:r>
                <a:r>
                  <a:rPr kumimoji="1" lang="ja-JP" altLang="en-US" sz="1100" spc="-20" dirty="0">
                    <a:latin typeface="UD デジタル 教科書体 NK-R" panose="02020400000000000000" pitchFamily="18" charset="-128"/>
                    <a:ea typeface="UD デジタル 教科書体 NK-R" panose="02020400000000000000" pitchFamily="18" charset="-128"/>
                  </a:rPr>
                  <a:t>」が約</a:t>
                </a:r>
                <a:r>
                  <a:rPr kumimoji="1" lang="en-US" altLang="ja-JP" sz="1100" spc="-20" dirty="0">
                    <a:latin typeface="UD デジタル 教科書体 NK-R" panose="02020400000000000000" pitchFamily="18" charset="-128"/>
                    <a:ea typeface="UD デジタル 教科書体 NK-R" panose="02020400000000000000" pitchFamily="18" charset="-128"/>
                  </a:rPr>
                  <a:t>7</a:t>
                </a:r>
                <a:r>
                  <a:rPr kumimoji="1" lang="ja-JP" altLang="en-US" sz="1100" spc="-20" dirty="0">
                    <a:latin typeface="UD デジタル 教科書体 NK-R" panose="02020400000000000000" pitchFamily="18" charset="-128"/>
                    <a:ea typeface="UD デジタル 教科書体 NK-R" panose="02020400000000000000" pitchFamily="18" charset="-128"/>
                  </a:rPr>
                  <a:t>割。</a:t>
                </a:r>
                <a:endParaRPr kumimoji="1" lang="en-US" altLang="ja-JP" sz="1100" spc="-20"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b="1" spc="-20" dirty="0">
                    <a:latin typeface="UD デジタル 教科書体 NK-R" panose="02020400000000000000" pitchFamily="18" charset="-128"/>
                    <a:ea typeface="UD デジタル 教科書体 NK-R" panose="02020400000000000000" pitchFamily="18" charset="-128"/>
                  </a:rPr>
                  <a:t>●</a:t>
                </a:r>
                <a:r>
                  <a:rPr kumimoji="1" lang="ja-JP" altLang="en-US" sz="1100" spc="-20" dirty="0">
                    <a:latin typeface="UD デジタル 教科書体 NK-R" panose="02020400000000000000" pitchFamily="18" charset="-128"/>
                    <a:ea typeface="UD デジタル 教科書体 NK-R" panose="02020400000000000000" pitchFamily="18" charset="-128"/>
                  </a:rPr>
                  <a:t>採用方法は、「人材紹介会社等のあっせん」と「</a:t>
                </a:r>
                <a:r>
                  <a:rPr kumimoji="1" lang="ja-JP" altLang="en-US" sz="1100" b="1" u="sng" spc="-20" dirty="0">
                    <a:latin typeface="UD デジタル 教科書体 NK-B" panose="02020700000000000000" pitchFamily="18" charset="-128"/>
                    <a:ea typeface="UD デジタル 教科書体 NK-B" panose="02020700000000000000" pitchFamily="18" charset="-128"/>
                  </a:rPr>
                  <a:t>知り合いの紹介</a:t>
                </a:r>
                <a:r>
                  <a:rPr kumimoji="1" lang="ja-JP" altLang="en-US" sz="1100" spc="-20" dirty="0">
                    <a:latin typeface="UD デジタル 教科書体 NK-R" panose="02020400000000000000" pitchFamily="18" charset="-128"/>
                    <a:ea typeface="UD デジタル 教科書体 NK-R" panose="02020400000000000000" pitchFamily="18" charset="-128"/>
                  </a:rPr>
                  <a:t>」が約</a:t>
                </a:r>
                <a:r>
                  <a:rPr kumimoji="1" lang="en-US" altLang="ja-JP" sz="1100" spc="-20" dirty="0">
                    <a:latin typeface="UD デジタル 教科書体 NK-R" panose="02020400000000000000" pitchFamily="18" charset="-128"/>
                    <a:ea typeface="UD デジタル 教科書体 NK-R" panose="02020400000000000000" pitchFamily="18" charset="-128"/>
                  </a:rPr>
                  <a:t>3</a:t>
                </a:r>
                <a:r>
                  <a:rPr kumimoji="1" lang="ja-JP" altLang="en-US" sz="1100" spc="-20" dirty="0">
                    <a:latin typeface="UD デジタル 教科書体 NK-R" panose="02020400000000000000" pitchFamily="18" charset="-128"/>
                    <a:ea typeface="UD デジタル 教科書体 NK-R" panose="02020400000000000000" pitchFamily="18" charset="-128"/>
                  </a:rPr>
                  <a:t>割で最多。</a:t>
                </a:r>
                <a:endParaRPr kumimoji="1" lang="en-US" altLang="ja-JP" sz="1100" spc="-20"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b="1" spc="-20" dirty="0">
                    <a:latin typeface="UD デジタル 教科書体 NK-R" panose="02020400000000000000" pitchFamily="18" charset="-128"/>
                    <a:ea typeface="UD デジタル 教科書体 NK-R" panose="02020400000000000000" pitchFamily="18" charset="-128"/>
                  </a:rPr>
                  <a:t>●</a:t>
                </a:r>
                <a:r>
                  <a:rPr kumimoji="1" lang="ja-JP" altLang="en-US" sz="1100" spc="-20" dirty="0">
                    <a:latin typeface="UD デジタル 教科書体 NK-R" panose="02020400000000000000" pitchFamily="18" charset="-128"/>
                    <a:ea typeface="UD デジタル 教科書体 NK-R" panose="02020400000000000000" pitchFamily="18" charset="-128"/>
                  </a:rPr>
                  <a:t>課題は「</a:t>
                </a:r>
                <a:r>
                  <a:rPr kumimoji="1" lang="ja-JP" altLang="en-US" sz="1100" b="1" u="sng" spc="-20" dirty="0">
                    <a:latin typeface="UD デジタル 教科書体 NK-B" panose="02020700000000000000" pitchFamily="18" charset="-128"/>
                    <a:ea typeface="UD デジタル 教科書体 NK-B" panose="02020700000000000000" pitchFamily="18" charset="-128"/>
                  </a:rPr>
                  <a:t>コミュニケーションがとりづらい</a:t>
                </a:r>
                <a:r>
                  <a:rPr kumimoji="1" lang="ja-JP" altLang="en-US" sz="1100" spc="-20" dirty="0">
                    <a:latin typeface="UD デジタル 教科書体 NK-R" panose="02020400000000000000" pitchFamily="18" charset="-128"/>
                    <a:ea typeface="UD デジタル 教科書体 NK-R" panose="02020400000000000000" pitchFamily="18" charset="-128"/>
                  </a:rPr>
                  <a:t>」が</a:t>
                </a:r>
                <a:r>
                  <a:rPr lang="ja-JP" altLang="en-US" sz="1100" spc="-20" dirty="0">
                    <a:latin typeface="UD デジタル 教科書体 NK-R" panose="02020400000000000000" pitchFamily="18" charset="-128"/>
                    <a:ea typeface="UD デジタル 教科書体 NK-R" panose="02020400000000000000" pitchFamily="18" charset="-128"/>
                  </a:rPr>
                  <a:t>約</a:t>
                </a:r>
                <a:r>
                  <a:rPr lang="en-US" altLang="ja-JP" sz="1100" spc="-20" dirty="0">
                    <a:latin typeface="UD デジタル 教科書体 NK-R" panose="02020400000000000000" pitchFamily="18" charset="-128"/>
                    <a:ea typeface="UD デジタル 教科書体 NK-R" panose="02020400000000000000" pitchFamily="18" charset="-128"/>
                  </a:rPr>
                  <a:t>6</a:t>
                </a:r>
                <a:r>
                  <a:rPr lang="ja-JP" altLang="en-US" sz="1100" spc="-20" dirty="0">
                    <a:latin typeface="UD デジタル 教科書体 NK-R" panose="02020400000000000000" pitchFamily="18" charset="-128"/>
                    <a:ea typeface="UD デジタル 教科書体 NK-R" panose="02020400000000000000" pitchFamily="18" charset="-128"/>
                  </a:rPr>
                  <a:t>割</a:t>
                </a:r>
                <a:r>
                  <a:rPr kumimoji="1" lang="ja-JP" altLang="en-US" sz="1100" spc="-20" dirty="0">
                    <a:latin typeface="UD デジタル 教科書体 NK-R" panose="02020400000000000000" pitchFamily="18" charset="-128"/>
                    <a:ea typeface="UD デジタル 教科書体 NK-R" panose="02020400000000000000" pitchFamily="18" charset="-128"/>
                  </a:rPr>
                  <a:t>で最多。</a:t>
                </a:r>
              </a:p>
            </p:txBody>
          </p:sp>
          <p:sp>
            <p:nvSpPr>
              <p:cNvPr id="15" name="正方形/長方形 14">
                <a:extLst>
                  <a:ext uri="{FF2B5EF4-FFF2-40B4-BE49-F238E27FC236}">
                    <a16:creationId xmlns:a16="http://schemas.microsoft.com/office/drawing/2014/main" id="{FB9375E6-3917-4E5F-9214-9B5923EBBE8F}"/>
                  </a:ext>
                </a:extLst>
              </p:cNvPr>
              <p:cNvSpPr/>
              <p:nvPr/>
            </p:nvSpPr>
            <p:spPr>
              <a:xfrm>
                <a:off x="473157" y="5451999"/>
                <a:ext cx="4608000" cy="1152000"/>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6" name="テキスト ボックス 15">
                <a:extLst>
                  <a:ext uri="{FF2B5EF4-FFF2-40B4-BE49-F238E27FC236}">
                    <a16:creationId xmlns:a16="http://schemas.microsoft.com/office/drawing/2014/main" id="{87764AF7-59E6-4A97-93A8-C1D2524D5536}"/>
                  </a:ext>
                </a:extLst>
              </p:cNvPr>
              <p:cNvSpPr txBox="1"/>
              <p:nvPr/>
            </p:nvSpPr>
            <p:spPr>
              <a:xfrm>
                <a:off x="554864" y="5703439"/>
                <a:ext cx="4411922" cy="806118"/>
              </a:xfrm>
              <a:prstGeom prst="rect">
                <a:avLst/>
              </a:prstGeom>
              <a:noFill/>
            </p:spPr>
            <p:txBody>
              <a:bodyPr wrap="square" rtlCol="0">
                <a:spAutoFit/>
              </a:bodyPr>
              <a:lstStyle/>
              <a:p>
                <a:pPr>
                  <a:lnSpc>
                    <a:spcPts val="1700"/>
                  </a:lnSpc>
                </a:pPr>
                <a:r>
                  <a:rPr lang="ja-JP" altLang="en-US" sz="1100" b="1"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活用意向は「</a:t>
                </a:r>
                <a:r>
                  <a:rPr lang="ja-JP" altLang="en-US" sz="1100" b="1" u="sng" dirty="0">
                    <a:latin typeface="UD デジタル 教科書体 NK-B" panose="02020700000000000000" pitchFamily="18" charset="-128"/>
                    <a:ea typeface="UD デジタル 教科書体 NK-B" panose="02020700000000000000" pitchFamily="18" charset="-128"/>
                  </a:rPr>
                  <a:t>わからない</a:t>
                </a:r>
                <a:r>
                  <a:rPr lang="ja-JP" altLang="en-US" sz="1100" dirty="0">
                    <a:latin typeface="UD デジタル 教科書体 NK-R" panose="02020400000000000000" pitchFamily="18" charset="-128"/>
                    <a:ea typeface="UD デジタル 教科書体 NK-R" panose="02020400000000000000" pitchFamily="18" charset="-128"/>
                  </a:rPr>
                  <a:t>」が約</a:t>
                </a:r>
                <a:r>
                  <a:rPr lang="en-US" altLang="ja-JP" sz="1100" dirty="0">
                    <a:latin typeface="UD デジタル 教科書体 NK-R" panose="02020400000000000000" pitchFamily="18" charset="-128"/>
                    <a:ea typeface="UD デジタル 教科書体 NK-R" panose="02020400000000000000" pitchFamily="18" charset="-128"/>
                  </a:rPr>
                  <a:t>6</a:t>
                </a:r>
                <a:r>
                  <a:rPr lang="ja-JP" altLang="en-US" sz="1100" dirty="0">
                    <a:latin typeface="UD デジタル 教科書体 NK-R" panose="02020400000000000000" pitchFamily="18" charset="-128"/>
                    <a:ea typeface="UD デジタル 教科書体 NK-R" panose="02020400000000000000" pitchFamily="18" charset="-128"/>
                  </a:rPr>
                  <a:t>割、「</a:t>
                </a:r>
                <a:r>
                  <a:rPr lang="ja-JP" altLang="en-US" sz="1100" b="1" u="sng" dirty="0">
                    <a:latin typeface="UD デジタル 教科書体 NK-B" panose="02020700000000000000" pitchFamily="18" charset="-128"/>
                    <a:ea typeface="UD デジタル 教科書体 NK-B" panose="02020700000000000000" pitchFamily="18" charset="-128"/>
                  </a:rPr>
                  <a:t>活用したい</a:t>
                </a:r>
                <a:r>
                  <a:rPr lang="ja-JP" altLang="en-US" sz="1100" dirty="0">
                    <a:latin typeface="UD デジタル 教科書体 NK-R" panose="02020400000000000000" pitchFamily="18" charset="-128"/>
                    <a:ea typeface="UD デジタル 教科書体 NK-R" panose="02020400000000000000" pitchFamily="18" charset="-128"/>
                  </a:rPr>
                  <a:t>」が約</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割。</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b="1" spc="-20" dirty="0">
                    <a:latin typeface="UD デジタル 教科書体 NK-R" panose="02020400000000000000" pitchFamily="18" charset="-128"/>
                    <a:ea typeface="UD デジタル 教科書体 NK-R" panose="02020400000000000000" pitchFamily="18" charset="-128"/>
                  </a:rPr>
                  <a:t>●</a:t>
                </a:r>
                <a:r>
                  <a:rPr kumimoji="1" lang="ja-JP" altLang="en-US" sz="1100" spc="-20" dirty="0">
                    <a:latin typeface="UD デジタル 教科書体 NK-R" panose="02020400000000000000" pitchFamily="18" charset="-128"/>
                    <a:ea typeface="UD デジタル 教科書体 NK-R" panose="02020400000000000000" pitchFamily="18" charset="-128"/>
                  </a:rPr>
                  <a:t>活用したい理由は「</a:t>
                </a:r>
                <a:r>
                  <a:rPr kumimoji="1" lang="ja-JP" altLang="en-US" sz="1100" b="1" u="sng" spc="-20" dirty="0">
                    <a:latin typeface="UD デジタル 教科書体 NK-B" panose="02020700000000000000" pitchFamily="18" charset="-128"/>
                    <a:ea typeface="UD デジタル 教科書体 NK-B" panose="02020700000000000000" pitchFamily="18" charset="-128"/>
                  </a:rPr>
                  <a:t>人手不足に対応できる</a:t>
                </a:r>
                <a:r>
                  <a:rPr kumimoji="1" lang="ja-JP" altLang="en-US" sz="1100" spc="-20" dirty="0">
                    <a:latin typeface="UD デジタル 教科書体 NK-R" panose="02020400000000000000" pitchFamily="18" charset="-128"/>
                    <a:ea typeface="UD デジタル 教科書体 NK-R" panose="02020400000000000000" pitchFamily="18" charset="-128"/>
                  </a:rPr>
                  <a:t>」が約</a:t>
                </a:r>
                <a:r>
                  <a:rPr kumimoji="1" lang="en-US" altLang="ja-JP" sz="1100" spc="-20" dirty="0">
                    <a:latin typeface="UD デジタル 教科書体 NK-R" panose="02020400000000000000" pitchFamily="18" charset="-128"/>
                    <a:ea typeface="UD デジタル 教科書体 NK-R" panose="02020400000000000000" pitchFamily="18" charset="-128"/>
                  </a:rPr>
                  <a:t>8</a:t>
                </a:r>
                <a:r>
                  <a:rPr kumimoji="1" lang="ja-JP" altLang="en-US" sz="1100" spc="-20" dirty="0">
                    <a:latin typeface="UD デジタル 教科書体 NK-R" panose="02020400000000000000" pitchFamily="18" charset="-128"/>
                    <a:ea typeface="UD デジタル 教科書体 NK-R" panose="02020400000000000000" pitchFamily="18" charset="-128"/>
                  </a:rPr>
                  <a:t>割。</a:t>
                </a:r>
                <a:endParaRPr kumimoji="1" lang="en-US" altLang="ja-JP" sz="1100" spc="-20" dirty="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b="1" spc="-20" dirty="0">
                    <a:latin typeface="UD デジタル 教科書体 NK-R" panose="02020400000000000000" pitchFamily="18" charset="-128"/>
                    <a:ea typeface="UD デジタル 教科書体 NK-R" panose="02020400000000000000" pitchFamily="18" charset="-128"/>
                  </a:rPr>
                  <a:t>●</a:t>
                </a:r>
                <a:r>
                  <a:rPr lang="ja-JP" altLang="en-US" sz="1100" spc="-20" dirty="0">
                    <a:latin typeface="UD デジタル 教科書体 NK-R" panose="02020400000000000000" pitchFamily="18" charset="-128"/>
                    <a:ea typeface="UD デジタル 教科書体 NK-R" panose="02020400000000000000" pitchFamily="18" charset="-128"/>
                  </a:rPr>
                  <a:t>わからない・活用したくない理由は「</a:t>
                </a:r>
                <a:r>
                  <a:rPr lang="ja-JP" altLang="en-US" sz="1100" b="1" u="sng" spc="-20" dirty="0">
                    <a:latin typeface="UD デジタル 教科書体 NK-B" panose="02020700000000000000" pitchFamily="18" charset="-128"/>
                    <a:ea typeface="UD デジタル 教科書体 NK-B" panose="02020700000000000000" pitchFamily="18" charset="-128"/>
                  </a:rPr>
                  <a:t>新しい制度のため、</a:t>
                </a:r>
                <a:endParaRPr lang="en-US" altLang="ja-JP" sz="1100" b="1" u="sng" spc="-20" dirty="0">
                  <a:latin typeface="UD デジタル 教科書体 NK-B" panose="02020700000000000000" pitchFamily="18" charset="-128"/>
                  <a:ea typeface="UD デジタル 教科書体 NK-B" panose="02020700000000000000" pitchFamily="18" charset="-128"/>
                </a:endParaRPr>
              </a:p>
              <a:p>
                <a:pPr>
                  <a:lnSpc>
                    <a:spcPts val="1700"/>
                  </a:lnSpc>
                </a:pPr>
                <a:r>
                  <a:rPr lang="ja-JP" altLang="en-US" sz="1100" b="1" u="sng" spc="-20" dirty="0">
                    <a:latin typeface="UD デジタル 教科書体 NK-B" panose="02020700000000000000" pitchFamily="18" charset="-128"/>
                    <a:ea typeface="UD デジタル 教科書体 NK-B" panose="02020700000000000000" pitchFamily="18" charset="-128"/>
                  </a:rPr>
                  <a:t>少し様子をみたい</a:t>
                </a:r>
                <a:r>
                  <a:rPr lang="ja-JP" altLang="en-US" sz="1100" spc="-20" dirty="0">
                    <a:latin typeface="UD デジタル 教科書体 NK-R" panose="02020400000000000000" pitchFamily="18" charset="-128"/>
                    <a:ea typeface="UD デジタル 教科書体 NK-R" panose="02020400000000000000" pitchFamily="18" charset="-128"/>
                  </a:rPr>
                  <a:t>」が約</a:t>
                </a:r>
                <a:r>
                  <a:rPr lang="en-US" altLang="ja-JP" sz="1100" spc="-20" dirty="0">
                    <a:latin typeface="UD デジタル 教科書体 NK-R" panose="02020400000000000000" pitchFamily="18" charset="-128"/>
                    <a:ea typeface="UD デジタル 教科書体 NK-R" panose="02020400000000000000" pitchFamily="18" charset="-128"/>
                  </a:rPr>
                  <a:t>5</a:t>
                </a:r>
                <a:r>
                  <a:rPr lang="ja-JP" altLang="en-US" sz="1100" spc="-20" dirty="0">
                    <a:latin typeface="UD デジタル 教科書体 NK-R" panose="02020400000000000000" pitchFamily="18" charset="-128"/>
                    <a:ea typeface="UD デジタル 教科書体 NK-R" panose="02020400000000000000" pitchFamily="18" charset="-128"/>
                  </a:rPr>
                  <a:t>割。</a:t>
                </a:r>
                <a:endParaRPr kumimoji="1" lang="ja-JP" altLang="en-US" sz="1100" spc="-20" dirty="0">
                  <a:latin typeface="UD デジタル 教科書体 NK-R" panose="02020400000000000000" pitchFamily="18" charset="-128"/>
                  <a:ea typeface="UD デジタル 教科書体 NK-R" panose="02020400000000000000" pitchFamily="18" charset="-128"/>
                </a:endParaRPr>
              </a:p>
            </p:txBody>
          </p:sp>
          <p:sp>
            <p:nvSpPr>
              <p:cNvPr id="17" name="正方形/長方形 16">
                <a:extLst>
                  <a:ext uri="{FF2B5EF4-FFF2-40B4-BE49-F238E27FC236}">
                    <a16:creationId xmlns:a16="http://schemas.microsoft.com/office/drawing/2014/main" id="{FB9375E6-3917-4E5F-9214-9B5923EBBE8F}"/>
                  </a:ext>
                </a:extLst>
              </p:cNvPr>
              <p:cNvSpPr/>
              <p:nvPr/>
            </p:nvSpPr>
            <p:spPr>
              <a:xfrm>
                <a:off x="5200365" y="5442207"/>
                <a:ext cx="3564000" cy="1152000"/>
              </a:xfrm>
              <a:prstGeom prst="rect">
                <a:avLst/>
              </a:prstGeom>
              <a:solidFill>
                <a:schemeClr val="bg1"/>
              </a:solidFill>
              <a:ln w="12700">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id="{87764AF7-59E6-4A97-93A8-C1D2524D5536}"/>
                  </a:ext>
                </a:extLst>
              </p:cNvPr>
              <p:cNvSpPr txBox="1"/>
              <p:nvPr/>
            </p:nvSpPr>
            <p:spPr>
              <a:xfrm>
                <a:off x="5215728" y="5623756"/>
                <a:ext cx="3676918" cy="602046"/>
              </a:xfrm>
              <a:prstGeom prst="rect">
                <a:avLst/>
              </a:prstGeom>
              <a:noFill/>
            </p:spPr>
            <p:txBody>
              <a:bodyPr wrap="square" rtlCol="0">
                <a:spAutoFit/>
              </a:bodyPr>
              <a:lstStyle/>
              <a:p>
                <a:pPr>
                  <a:lnSpc>
                    <a:spcPts val="1700"/>
                  </a:lnSpc>
                </a:pPr>
                <a:r>
                  <a:rPr lang="ja-JP" altLang="en-US" sz="1100" b="1" dirty="0">
                    <a:latin typeface="UD デジタル 教科書体 NK-R" panose="02020400000000000000" pitchFamily="18" charset="-128"/>
                    <a:ea typeface="UD デジタル 教科書体 NK-R" panose="02020400000000000000" pitchFamily="18" charset="-128"/>
                  </a:rPr>
                  <a:t>●</a:t>
                </a:r>
                <a:r>
                  <a:rPr lang="ja-JP" altLang="en-US" sz="1100" b="1" dirty="0">
                    <a:latin typeface="UD デジタル 教科書体 NK-B" panose="02020700000000000000" pitchFamily="18" charset="-128"/>
                    <a:ea typeface="UD デジタル 教科書体 NK-B" panose="020207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人材マッチングの支援</a:t>
                </a:r>
                <a:r>
                  <a:rPr lang="ja-JP" altLang="en-US" sz="1100" b="1" dirty="0">
                    <a:latin typeface="UD デジタル 教科書体 NK-B" panose="02020700000000000000" pitchFamily="18" charset="-128"/>
                    <a:ea typeface="UD デジタル 教科書体 NK-B" panose="02020700000000000000" pitchFamily="18" charset="-128"/>
                  </a:rPr>
                  <a:t>」</a:t>
                </a:r>
                <a:r>
                  <a:rPr lang="ja-JP" altLang="en-US" sz="1100" b="1" dirty="0">
                    <a:latin typeface="UD デジタル 教科書体 NK-R" panose="02020400000000000000" pitchFamily="18" charset="-128"/>
                    <a:ea typeface="UD デジタル 教科書体 NK-R" panose="02020400000000000000" pitchFamily="18" charset="-128"/>
                  </a:rPr>
                  <a:t>が約</a:t>
                </a:r>
                <a:r>
                  <a:rPr lang="en-US" altLang="ja-JP" sz="1100" b="1" dirty="0">
                    <a:latin typeface="UD デジタル 教科書体 NK-R" panose="02020400000000000000" pitchFamily="18" charset="-128"/>
                    <a:ea typeface="UD デジタル 教科書体 NK-R" panose="02020400000000000000" pitchFamily="18" charset="-128"/>
                  </a:rPr>
                  <a:t>4</a:t>
                </a:r>
                <a:r>
                  <a:rPr lang="ja-JP" altLang="en-US" sz="1100" b="1" dirty="0">
                    <a:latin typeface="UD デジタル 教科書体 NK-R" panose="02020400000000000000" pitchFamily="18" charset="-128"/>
                    <a:ea typeface="UD デジタル 教科書体 NK-R" panose="02020400000000000000" pitchFamily="18" charset="-128"/>
                  </a:rPr>
                  <a:t>割と最多。</a:t>
                </a:r>
                <a:endParaRPr lang="en-US" altLang="ja-JP" sz="1100" b="1" dirty="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b="1" dirty="0">
                    <a:latin typeface="UD デジタル 教科書体 NK-R" panose="02020400000000000000" pitchFamily="18" charset="-128"/>
                    <a:ea typeface="UD デジタル 教科書体 NK-R" panose="02020400000000000000" pitchFamily="18" charset="-128"/>
                  </a:rPr>
                  <a:t>次いで</a:t>
                </a:r>
                <a:r>
                  <a:rPr lang="ja-JP" altLang="en-US" sz="1100" b="1" dirty="0">
                    <a:latin typeface="UD デジタル 教科書体 NK-B" panose="02020700000000000000" pitchFamily="18" charset="-128"/>
                    <a:ea typeface="UD デジタル 教科書体 NK-B" panose="020207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日本語教育等の支援</a:t>
                </a:r>
                <a:r>
                  <a:rPr lang="ja-JP" altLang="en-US" sz="1100" b="1" dirty="0">
                    <a:latin typeface="UD デジタル 教科書体 NK-B" panose="02020700000000000000" pitchFamily="18" charset="-128"/>
                    <a:ea typeface="UD デジタル 教科書体 NK-B" panose="02020700000000000000" pitchFamily="18" charset="-128"/>
                  </a:rPr>
                  <a:t>」</a:t>
                </a:r>
                <a:r>
                  <a:rPr lang="ja-JP" altLang="en-US" sz="1100" b="1" dirty="0">
                    <a:latin typeface="UD デジタル 教科書体 NK-R" panose="02020400000000000000" pitchFamily="18" charset="-128"/>
                    <a:ea typeface="UD デジタル 教科書体 NK-R" panose="02020400000000000000" pitchFamily="18" charset="-128"/>
                  </a:rPr>
                  <a:t>、</a:t>
                </a:r>
                <a:r>
                  <a:rPr lang="ja-JP" altLang="en-US" sz="1100" b="1" dirty="0">
                    <a:latin typeface="UD デジタル 教科書体 NK-B" panose="02020700000000000000" pitchFamily="18" charset="-128"/>
                    <a:ea typeface="UD デジタル 教科書体 NK-B" panose="020207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企業向け</a:t>
                </a:r>
                <a:endParaRPr lang="en-US" altLang="ja-JP" sz="1100" b="1" u="sng" dirty="0">
                  <a:latin typeface="UD デジタル 教科書体 NK-B" panose="02020700000000000000" pitchFamily="18" charset="-128"/>
                  <a:ea typeface="UD デジタル 教科書体 NK-B" panose="02020700000000000000" pitchFamily="18" charset="-128"/>
                </a:endParaRPr>
              </a:p>
              <a:p>
                <a:pPr>
                  <a:lnSpc>
                    <a:spcPts val="1700"/>
                  </a:lnSpc>
                </a:pPr>
                <a:r>
                  <a:rPr lang="ja-JP" altLang="en-US" sz="1100" b="1" u="sng" dirty="0">
                    <a:latin typeface="UD デジタル 教科書体 NK-B" panose="02020700000000000000" pitchFamily="18" charset="-128"/>
                    <a:ea typeface="UD デジタル 教科書体 NK-B" panose="02020700000000000000" pitchFamily="18" charset="-128"/>
                  </a:rPr>
                  <a:t>相談窓口の設置・充実</a:t>
                </a:r>
                <a:r>
                  <a:rPr lang="ja-JP" altLang="en-US" sz="1100" b="1" dirty="0">
                    <a:latin typeface="UD デジタル 教科書体 NK-B" panose="02020700000000000000" pitchFamily="18" charset="-128"/>
                    <a:ea typeface="UD デジタル 教科書体 NK-B" panose="02020700000000000000" pitchFamily="18" charset="-128"/>
                  </a:rPr>
                  <a:t>」</a:t>
                </a:r>
                <a:r>
                  <a:rPr lang="ja-JP" altLang="en-US" sz="1100" b="1" dirty="0">
                    <a:latin typeface="UD デジタル 教科書体 NK-R" panose="02020400000000000000" pitchFamily="18" charset="-128"/>
                    <a:ea typeface="UD デジタル 教科書体 NK-R" panose="02020400000000000000" pitchFamily="18" charset="-128"/>
                  </a:rPr>
                  <a:t>となっている。</a:t>
                </a:r>
                <a:endParaRPr kumimoji="1" lang="ja-JP" altLang="en-US" sz="1100" b="1" spc="-20" dirty="0">
                  <a:latin typeface="UD デジタル 教科書体 NK-R" panose="02020400000000000000" pitchFamily="18" charset="-128"/>
                  <a:ea typeface="UD デジタル 教科書体 NK-R" panose="02020400000000000000" pitchFamily="18" charset="-128"/>
                </a:endParaRPr>
              </a:p>
            </p:txBody>
          </p:sp>
          <p:pic>
            <p:nvPicPr>
              <p:cNvPr id="19" name="Picture 8" descr="握手をしているビジネスマンのイラスト「日本人と外国人」">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1167" y="5526313"/>
                <a:ext cx="64631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日本語を勉強する外国人のイラスト">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278" y="6030097"/>
                <a:ext cx="685779" cy="61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スマートフォンでのeラーニングのイラスト（外国人男性）">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0628" y="6125888"/>
                <a:ext cx="1278936" cy="61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s://1.bp.blogspot.com/-_S3dlmTh8XA/Vu0kS0VEiqI/AAAAAAAA5AE/7EtXq9MY-HIOGdyxdsW-IjvQrjJ9MAfsQ/s800/soudan_madoguchi_foreign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1284" y="5937047"/>
                <a:ext cx="752687" cy="684000"/>
              </a:xfrm>
              <a:prstGeom prst="rect">
                <a:avLst/>
              </a:prstGeom>
              <a:noFill/>
              <a:extLst>
                <a:ext uri="{909E8E84-426E-40DD-AFC4-6F175D3DCCD1}">
                  <a14:hiddenFill xmlns:a14="http://schemas.microsoft.com/office/drawing/2010/main">
                    <a:solidFill>
                      <a:srgbClr val="FFFFFF"/>
                    </a:solidFill>
                  </a14:hiddenFill>
                </a:ext>
              </a:extLst>
            </p:spPr>
          </p:pic>
          <p:sp>
            <p:nvSpPr>
              <p:cNvPr id="24" name="フローチャート: 代替処理 25">
                <a:extLst>
                  <a:ext uri="{FF2B5EF4-FFF2-40B4-BE49-F238E27FC236}">
                    <a16:creationId xmlns:a16="http://schemas.microsoft.com/office/drawing/2014/main" id="{6B70806F-5A8D-4820-88D0-5EEF7EB98AEF}"/>
                  </a:ext>
                </a:extLst>
              </p:cNvPr>
              <p:cNvSpPr/>
              <p:nvPr/>
            </p:nvSpPr>
            <p:spPr>
              <a:xfrm>
                <a:off x="5845852" y="3687332"/>
                <a:ext cx="2268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外国人労働者の雇用状況</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5" name="フローチャート: 代替処理 25">
                <a:extLst>
                  <a:ext uri="{FF2B5EF4-FFF2-40B4-BE49-F238E27FC236}">
                    <a16:creationId xmlns:a16="http://schemas.microsoft.com/office/drawing/2014/main" id="{6B70806F-5A8D-4820-88D0-5EEF7EB98AEF}"/>
                  </a:ext>
                </a:extLst>
              </p:cNvPr>
              <p:cNvSpPr/>
              <p:nvPr/>
            </p:nvSpPr>
            <p:spPr>
              <a:xfrm>
                <a:off x="1568919" y="5366779"/>
                <a:ext cx="2268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「特定</a:t>
                </a:r>
                <a:r>
                  <a:rPr lang="ja-JP" altLang="en-US" sz="1100" dirty="0" smtClean="0">
                    <a:solidFill>
                      <a:schemeClr val="bg1"/>
                    </a:solidFill>
                    <a:latin typeface="UD デジタル 教科書体 NK-B" panose="02020700000000000000" pitchFamily="18" charset="-128"/>
                    <a:ea typeface="UD デジタル 教科書体 NK-B" panose="02020700000000000000" pitchFamily="18" charset="-128"/>
                  </a:rPr>
                  <a:t>技能」</a:t>
                </a: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の活用意向等</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6" name="フローチャート: 代替処理 25">
                <a:extLst>
                  <a:ext uri="{FF2B5EF4-FFF2-40B4-BE49-F238E27FC236}">
                    <a16:creationId xmlns:a16="http://schemas.microsoft.com/office/drawing/2014/main" id="{6B70806F-5A8D-4820-88D0-5EEF7EB98AEF}"/>
                  </a:ext>
                </a:extLst>
              </p:cNvPr>
              <p:cNvSpPr/>
              <p:nvPr/>
            </p:nvSpPr>
            <p:spPr>
              <a:xfrm>
                <a:off x="5851095" y="5365653"/>
                <a:ext cx="2268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行政に期待する支援</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27" name="グラフ 26"/>
              <p:cNvGraphicFramePr/>
              <p:nvPr>
                <p:extLst>
                  <p:ext uri="{D42A27DB-BD31-4B8C-83A1-F6EECF244321}">
                    <p14:modId xmlns:p14="http://schemas.microsoft.com/office/powerpoint/2010/main" val="840320928"/>
                  </p:ext>
                </p:extLst>
              </p:nvPr>
            </p:nvGraphicFramePr>
            <p:xfrm>
              <a:off x="3434520" y="3682996"/>
              <a:ext cx="1728000" cy="1800000"/>
            </p:xfrm>
            <a:graphic>
              <a:graphicData uri="http://schemas.openxmlformats.org/drawingml/2006/chart">
                <c:chart xmlns:c="http://schemas.openxmlformats.org/drawingml/2006/chart" xmlns:r="http://schemas.openxmlformats.org/officeDocument/2006/relationships" r:id="rId8"/>
              </a:graphicData>
            </a:graphic>
          </p:graphicFrame>
          <p:grpSp>
            <p:nvGrpSpPr>
              <p:cNvPr id="28" name="グループ化 27"/>
              <p:cNvGrpSpPr/>
              <p:nvPr/>
            </p:nvGrpSpPr>
            <p:grpSpPr>
              <a:xfrm>
                <a:off x="561356" y="4555684"/>
                <a:ext cx="3060000" cy="608916"/>
                <a:chOff x="517366" y="4303723"/>
                <a:chExt cx="2998434" cy="608916"/>
              </a:xfrm>
            </p:grpSpPr>
            <p:sp>
              <p:nvSpPr>
                <p:cNvPr id="29" name="正方形/長方形 28"/>
                <p:cNvSpPr/>
                <p:nvPr/>
              </p:nvSpPr>
              <p:spPr>
                <a:xfrm>
                  <a:off x="545974" y="4380172"/>
                  <a:ext cx="2952000" cy="532467"/>
                </a:xfrm>
                <a:prstGeom prst="rect">
                  <a:avLst/>
                </a:prstGeom>
                <a:solidFill>
                  <a:schemeClr val="bg1"/>
                </a:solidFill>
                <a:ln w="28575">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ts val="1200"/>
                    </a:lnSpc>
                  </a:pPr>
                  <a:endParaRPr lang="en-US" altLang="ja-JP" sz="1000" spc="-8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500"/>
                    </a:lnSpc>
                  </a:pPr>
                  <a:r>
                    <a:rPr lang="ja-JP" altLang="en-US" sz="1100" spc="-80" dirty="0">
                      <a:solidFill>
                        <a:schemeClr val="tx1"/>
                      </a:solidFill>
                      <a:latin typeface="UD デジタル 教科書体 NK-R" panose="02020400000000000000" pitchFamily="18" charset="-128"/>
                      <a:ea typeface="UD デジタル 教科書体 NK-R" panose="02020400000000000000" pitchFamily="18" charset="-128"/>
                    </a:rPr>
                    <a:t>・求人難、人件費高騰等により働き手が見つからず廃業へ（東京商工リサーチ「全国企業倒産状況」）</a:t>
                  </a:r>
                  <a:endParaRPr kumimoji="1" lang="ja-JP" altLang="en-US" sz="1100" spc="-8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角丸四角形 29"/>
                <p:cNvSpPr/>
                <p:nvPr/>
              </p:nvSpPr>
              <p:spPr>
                <a:xfrm>
                  <a:off x="517366" y="4303723"/>
                  <a:ext cx="2998434" cy="21205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spc="-100" dirty="0">
                      <a:solidFill>
                        <a:schemeClr val="bg1"/>
                      </a:solidFill>
                      <a:latin typeface="UD デジタル 教科書体 NK-B" panose="02020700000000000000" pitchFamily="18" charset="-128"/>
                      <a:ea typeface="UD デジタル 教科書体 NK-B" panose="02020700000000000000" pitchFamily="18" charset="-128"/>
                    </a:rPr>
                    <a:t>＊</a:t>
                  </a:r>
                  <a:r>
                    <a:rPr lang="en-US" altLang="ja-JP" sz="1100" u="sng" spc="-100" dirty="0">
                      <a:solidFill>
                        <a:schemeClr val="bg1"/>
                      </a:solidFill>
                      <a:latin typeface="UD デジタル 教科書体 NK-B" panose="02020700000000000000" pitchFamily="18" charset="-128"/>
                      <a:ea typeface="UD デジタル 教科書体 NK-B" panose="02020700000000000000" pitchFamily="18" charset="-128"/>
                    </a:rPr>
                    <a:t>2019</a:t>
                  </a:r>
                  <a:r>
                    <a:rPr lang="ja-JP" altLang="en-US" sz="1100" u="sng" spc="-100" dirty="0">
                      <a:solidFill>
                        <a:schemeClr val="bg1"/>
                      </a:solidFill>
                      <a:latin typeface="UD デジタル 教科書体 NK-B" panose="02020700000000000000" pitchFamily="18" charset="-128"/>
                      <a:ea typeface="UD デジタル 教科書体 NK-B" panose="02020700000000000000" pitchFamily="18" charset="-128"/>
                    </a:rPr>
                    <a:t>年人手不足関連の倒産は過去最多</a:t>
                  </a:r>
                  <a:r>
                    <a:rPr lang="en-US" altLang="ja-JP" sz="1100" u="sng" spc="-100" dirty="0">
                      <a:solidFill>
                        <a:schemeClr val="bg1"/>
                      </a:solidFill>
                      <a:latin typeface="UD デジタル 教科書体 NK-B" panose="02020700000000000000" pitchFamily="18" charset="-128"/>
                      <a:ea typeface="UD デジタル 教科書体 NK-B" panose="02020700000000000000" pitchFamily="18" charset="-128"/>
                    </a:rPr>
                    <a:t>426</a:t>
                  </a:r>
                  <a:r>
                    <a:rPr lang="ja-JP" altLang="en-US" sz="1100" u="sng" spc="-100" dirty="0">
                      <a:solidFill>
                        <a:schemeClr val="bg1"/>
                      </a:solidFill>
                      <a:latin typeface="UD デジタル 教科書体 NK-B" panose="02020700000000000000" pitchFamily="18" charset="-128"/>
                      <a:ea typeface="UD デジタル 教科書体 NK-B" panose="02020700000000000000" pitchFamily="18" charset="-128"/>
                    </a:rPr>
                    <a:t>件</a:t>
                  </a:r>
                  <a:endParaRPr lang="en-US" altLang="ja-JP" sz="1100" u="sng" spc="-1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sp>
          <p:nvSpPr>
            <p:cNvPr id="23" name="フローチャート: 代替処理 25">
              <a:extLst>
                <a:ext uri="{FF2B5EF4-FFF2-40B4-BE49-F238E27FC236}">
                  <a16:creationId xmlns:a16="http://schemas.microsoft.com/office/drawing/2014/main" id="{6B70806F-5A8D-4820-88D0-5EEF7EB98AEF}"/>
                </a:ext>
              </a:extLst>
            </p:cNvPr>
            <p:cNvSpPr/>
            <p:nvPr/>
          </p:nvSpPr>
          <p:spPr>
            <a:xfrm>
              <a:off x="1543421" y="3699055"/>
              <a:ext cx="2268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人手不足の状況</a:t>
              </a:r>
            </a:p>
          </p:txBody>
        </p:sp>
      </p:grpSp>
      <p:sp>
        <p:nvSpPr>
          <p:cNvPr id="31" name="テキスト ボックス 30"/>
          <p:cNvSpPr txBox="1"/>
          <p:nvPr/>
        </p:nvSpPr>
        <p:spPr>
          <a:xfrm>
            <a:off x="120072" y="1310985"/>
            <a:ext cx="8592960" cy="955005"/>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関係者ヒアリングを踏まえ、外国人材を取り巻く現状と課題の深堀りと明確化を図るため、大阪市との連携に　</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より、「事業者」「外国人住民」「府内市町村」を対象とするアンケート調査を実施した。（２０１９年１０～１１月）</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21A3FC41-4B90-4002-B633-7C8D13DE8D79}"/>
              </a:ext>
            </a:extLst>
          </p:cNvPr>
          <p:cNvSpPr txBox="1"/>
          <p:nvPr/>
        </p:nvSpPr>
        <p:spPr>
          <a:xfrm>
            <a:off x="225379" y="2029934"/>
            <a:ext cx="3090932" cy="338544"/>
          </a:xfrm>
          <a:prstGeom prst="rect">
            <a:avLst/>
          </a:prstGeom>
          <a:noFill/>
        </p:spPr>
        <p:txBody>
          <a:bodyPr wrap="square" lIns="91430" tIns="45715" rIns="91430" bIns="45715" rtlCol="0">
            <a:spAutoFit/>
          </a:bodyPr>
          <a:lstStyle/>
          <a:p>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（① 事業者アンケートの結果）</a:t>
            </a:r>
            <a:r>
              <a:rPr lang="en-US" altLang="ja-JP" sz="1600"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sz="1600"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33" name="正方形/長方形 32"/>
          <p:cNvSpPr/>
          <p:nvPr/>
        </p:nvSpPr>
        <p:spPr>
          <a:xfrm>
            <a:off x="8517661" y="6393803"/>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５</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01527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1868" y="988669"/>
            <a:ext cx="3090932" cy="338544"/>
          </a:xfrm>
          <a:prstGeom prst="rect">
            <a:avLst/>
          </a:prstGeom>
          <a:noFill/>
        </p:spPr>
        <p:txBody>
          <a:bodyPr wrap="square" lIns="91430" tIns="45715" rIns="91430" bIns="45715" rtlCol="0">
            <a:spAutoFit/>
          </a:bodyPr>
          <a:lstStyle/>
          <a:p>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（② 外国人住民アンケート調査）</a:t>
            </a:r>
            <a:r>
              <a:rPr lang="en-US" altLang="ja-JP" sz="1600" dirty="0">
                <a:solidFill>
                  <a:schemeClr val="tx2"/>
                </a:solidFill>
                <a:latin typeface="UD デジタル 教科書体 NK-B" panose="02020700000000000000" pitchFamily="18" charset="-128"/>
                <a:ea typeface="UD デジタル 教科書体 NK-B" panose="02020700000000000000" pitchFamily="18" charset="-128"/>
              </a:rPr>
              <a:t> </a:t>
            </a:r>
            <a:endParaRPr lang="ja-JP" altLang="en-US" sz="1600"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279599" y="1398129"/>
            <a:ext cx="8602533" cy="682238"/>
          </a:xfrm>
          <a:prstGeom prst="rect">
            <a:avLst/>
          </a:prstGeom>
          <a:noFill/>
        </p:spPr>
        <p:txBody>
          <a:bodyPr wrap="square" rtlCol="0">
            <a:spAutoFit/>
          </a:bodyPr>
          <a:lstStyle/>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外国人住民アンケートでは、大阪市内在住の外国人（</a:t>
            </a:r>
            <a:r>
              <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4,000</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人）を対象に、「就労状況」「日常生活の状況」　</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「生活情報の入手・困りごと」等について調査を実施した</a:t>
            </a:r>
            <a:r>
              <a:rPr lang="ja-JP" altLang="en-US" sz="14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1588DA4A-3CE7-4247-98C2-17BC46BE3624}"/>
              </a:ext>
            </a:extLst>
          </p:cNvPr>
          <p:cNvGrpSpPr/>
          <p:nvPr/>
        </p:nvGrpSpPr>
        <p:grpSpPr>
          <a:xfrm>
            <a:off x="261868" y="2167602"/>
            <a:ext cx="8519375" cy="4536000"/>
            <a:chOff x="367048" y="1925781"/>
            <a:chExt cx="8519375" cy="4536000"/>
          </a:xfrm>
        </p:grpSpPr>
        <p:sp>
          <p:nvSpPr>
            <p:cNvPr id="10" name="角丸四角形 9"/>
            <p:cNvSpPr/>
            <p:nvPr/>
          </p:nvSpPr>
          <p:spPr>
            <a:xfrm>
              <a:off x="367048" y="1925781"/>
              <a:ext cx="8519375" cy="4536000"/>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9" name="グループ化 8"/>
            <p:cNvGrpSpPr/>
            <p:nvPr/>
          </p:nvGrpSpPr>
          <p:grpSpPr>
            <a:xfrm>
              <a:off x="627343" y="4262167"/>
              <a:ext cx="3957536" cy="2005627"/>
              <a:chOff x="665980" y="3054074"/>
              <a:chExt cx="3957536" cy="1674507"/>
            </a:xfrm>
          </p:grpSpPr>
          <p:sp>
            <p:nvSpPr>
              <p:cNvPr id="12" name="正方形/長方形 11">
                <a:extLst>
                  <a:ext uri="{FF2B5EF4-FFF2-40B4-BE49-F238E27FC236}">
                    <a16:creationId xmlns:a16="http://schemas.microsoft.com/office/drawing/2014/main" id="{FB9375E6-3917-4E5F-9214-9B5923EBBE8F}"/>
                  </a:ext>
                </a:extLst>
              </p:cNvPr>
              <p:cNvSpPr/>
              <p:nvPr/>
            </p:nvSpPr>
            <p:spPr>
              <a:xfrm>
                <a:off x="665980" y="3165640"/>
                <a:ext cx="3780000" cy="1562941"/>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3" name="テキスト ボックス 12">
                <a:extLst>
                  <a:ext uri="{FF2B5EF4-FFF2-40B4-BE49-F238E27FC236}">
                    <a16:creationId xmlns:a16="http://schemas.microsoft.com/office/drawing/2014/main" id="{87764AF7-59E6-4A97-93A8-C1D2524D5536}"/>
                  </a:ext>
                </a:extLst>
              </p:cNvPr>
              <p:cNvSpPr txBox="1"/>
              <p:nvPr/>
            </p:nvSpPr>
            <p:spPr>
              <a:xfrm>
                <a:off x="710268" y="3382675"/>
                <a:ext cx="3913248" cy="1267260"/>
              </a:xfrm>
              <a:prstGeom prst="rect">
                <a:avLst/>
              </a:prstGeom>
              <a:noFill/>
            </p:spPr>
            <p:txBody>
              <a:bodyPr wrap="square" rtlCol="0">
                <a:spAutoFit/>
              </a:bodyPr>
              <a:lstStyle/>
              <a:p>
                <a:pPr>
                  <a:lnSpc>
                    <a:spcPts val="1600"/>
                  </a:lnSpc>
                </a:pPr>
                <a:r>
                  <a:rPr lang="ja-JP" altLang="en-US" sz="1100" spc="-50" dirty="0">
                    <a:latin typeface="UD デジタル 教科書体 NK-R" panose="02020400000000000000" pitchFamily="18" charset="-128"/>
                    <a:ea typeface="UD デジタル 教科書体 NK-R" panose="02020400000000000000" pitchFamily="18" charset="-128"/>
                  </a:rPr>
                  <a:t>●</a:t>
                </a:r>
                <a:r>
                  <a:rPr lang="ja-JP" altLang="en-US" sz="1100" b="1" u="sng" spc="-50" dirty="0">
                    <a:latin typeface="UD デジタル 教科書体 NK-B" panose="02020700000000000000" pitchFamily="18" charset="-128"/>
                    <a:ea typeface="UD デジタル 教科書体 NK-B" panose="02020700000000000000" pitchFamily="18" charset="-128"/>
                  </a:rPr>
                  <a:t>生活に関する情報源は「友人・知り合い</a:t>
                </a:r>
                <a:r>
                  <a:rPr lang="en-US" altLang="ja-JP" sz="1100" b="1" u="sng" spc="-50" dirty="0">
                    <a:latin typeface="UD デジタル 教科書体 NK-B" panose="02020700000000000000" pitchFamily="18" charset="-128"/>
                    <a:ea typeface="UD デジタル 教科書体 NK-B" panose="02020700000000000000" pitchFamily="18" charset="-128"/>
                  </a:rPr>
                  <a:t>(</a:t>
                </a:r>
                <a:r>
                  <a:rPr lang="ja-JP" altLang="en-US" sz="1100" b="1" u="sng" spc="-50" dirty="0">
                    <a:latin typeface="UD デジタル 教科書体 NK-B" panose="02020700000000000000" pitchFamily="18" charset="-128"/>
                    <a:ea typeface="UD デジタル 教科書体 NK-B" panose="02020700000000000000" pitchFamily="18" charset="-128"/>
                  </a:rPr>
                  <a:t>日本人</a:t>
                </a:r>
                <a:r>
                  <a:rPr lang="en-US" altLang="ja-JP" sz="1100" b="1" u="sng" spc="-50" dirty="0">
                    <a:latin typeface="UD デジタル 教科書体 NK-B" panose="02020700000000000000" pitchFamily="18" charset="-128"/>
                    <a:ea typeface="UD デジタル 教科書体 NK-B" panose="02020700000000000000" pitchFamily="18" charset="-128"/>
                  </a:rPr>
                  <a:t>)</a:t>
                </a:r>
                <a:r>
                  <a:rPr lang="ja-JP" altLang="en-US" sz="1100" b="1" u="sng" spc="-50" dirty="0">
                    <a:latin typeface="UD デジタル 教科書体 NK-B" panose="02020700000000000000" pitchFamily="18" charset="-128"/>
                    <a:ea typeface="UD デジタル 教科書体 NK-B" panose="02020700000000000000" pitchFamily="18" charset="-128"/>
                  </a:rPr>
                  <a:t>」が約</a:t>
                </a:r>
                <a:r>
                  <a:rPr lang="en-US" altLang="ja-JP" sz="1100" b="1" u="sng" spc="-50" dirty="0">
                    <a:latin typeface="UD デジタル 教科書体 NK-B" panose="02020700000000000000" pitchFamily="18" charset="-128"/>
                    <a:ea typeface="UD デジタル 教科書体 NK-B" panose="02020700000000000000" pitchFamily="18" charset="-128"/>
                  </a:rPr>
                  <a:t>6</a:t>
                </a:r>
                <a:r>
                  <a:rPr lang="ja-JP" altLang="en-US" sz="1100" b="1" u="sng" spc="-50" dirty="0">
                    <a:latin typeface="UD デジタル 教科書体 NK-B" panose="02020700000000000000" pitchFamily="18" charset="-128"/>
                    <a:ea typeface="UD デジタル 教科書体 NK-B" panose="02020700000000000000" pitchFamily="18" charset="-128"/>
                  </a:rPr>
                  <a:t>割</a:t>
                </a:r>
                <a:r>
                  <a:rPr lang="ja-JP" altLang="en-US" sz="1100" spc="-50" dirty="0" smtClean="0">
                    <a:latin typeface="UD デジタル 教科書体 NK-R" panose="02020400000000000000" pitchFamily="18" charset="-128"/>
                    <a:ea typeface="UD デジタル 教科書体 NK-R" panose="02020400000000000000" pitchFamily="18" charset="-128"/>
                  </a:rPr>
                  <a:t>。</a:t>
                </a:r>
                <a:endParaRPr lang="en-US" altLang="ja-JP" sz="1100" spc="-50" dirty="0" smtClean="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spc="-50" dirty="0" smtClean="0">
                    <a:latin typeface="UD デジタル 教科書体 NK-R" panose="02020400000000000000" pitchFamily="18" charset="-128"/>
                    <a:ea typeface="UD デジタル 教科書体 NK-R" panose="02020400000000000000" pitchFamily="18" charset="-128"/>
                  </a:rPr>
                  <a:t>「</a:t>
                </a:r>
                <a:r>
                  <a:rPr lang="ja-JP" altLang="en-US" sz="1100" spc="-50" dirty="0">
                    <a:latin typeface="UD デジタル 教科書体 NK-R" panose="02020400000000000000" pitchFamily="18" charset="-128"/>
                    <a:ea typeface="UD デジタル 教科書体 NK-R" panose="02020400000000000000" pitchFamily="18" charset="-128"/>
                  </a:rPr>
                  <a:t>友人・知り合い</a:t>
                </a:r>
                <a:r>
                  <a:rPr lang="en-US" altLang="ja-JP" sz="1100" spc="-50" dirty="0">
                    <a:latin typeface="UD デジタル 教科書体 NK-R" panose="02020400000000000000" pitchFamily="18" charset="-128"/>
                    <a:ea typeface="UD デジタル 教科書体 NK-R" panose="02020400000000000000" pitchFamily="18" charset="-128"/>
                  </a:rPr>
                  <a:t>(</a:t>
                </a:r>
                <a:r>
                  <a:rPr lang="ja-JP" altLang="en-US" sz="1100" spc="-50" dirty="0">
                    <a:latin typeface="UD デジタル 教科書体 NK-R" panose="02020400000000000000" pitchFamily="18" charset="-128"/>
                    <a:ea typeface="UD デジタル 教科書体 NK-R" panose="02020400000000000000" pitchFamily="18" charset="-128"/>
                  </a:rPr>
                  <a:t>同じ国籍の人・同じルーツの人</a:t>
                </a:r>
                <a:r>
                  <a:rPr lang="en-US" altLang="ja-JP" sz="1100" spc="-50" dirty="0">
                    <a:latin typeface="UD デジタル 教科書体 NK-R" panose="02020400000000000000" pitchFamily="18" charset="-128"/>
                    <a:ea typeface="UD デジタル 教科書体 NK-R" panose="02020400000000000000" pitchFamily="18" charset="-128"/>
                  </a:rPr>
                  <a:t>)</a:t>
                </a:r>
                <a:r>
                  <a:rPr lang="ja-JP" altLang="en-US" sz="1100" spc="-50" dirty="0">
                    <a:latin typeface="UD デジタル 教科書体 NK-R" panose="02020400000000000000" pitchFamily="18" charset="-128"/>
                    <a:ea typeface="UD デジタル 教科書体 NK-R" panose="02020400000000000000" pitchFamily="18" charset="-128"/>
                  </a:rPr>
                  <a:t>」も約</a:t>
                </a:r>
                <a:r>
                  <a:rPr lang="en-US" altLang="ja-JP" sz="1100" spc="-50" dirty="0">
                    <a:latin typeface="UD デジタル 教科書体 NK-R" panose="02020400000000000000" pitchFamily="18" charset="-128"/>
                    <a:ea typeface="UD デジタル 教科書体 NK-R" panose="02020400000000000000" pitchFamily="18" charset="-128"/>
                  </a:rPr>
                  <a:t>5</a:t>
                </a:r>
                <a:r>
                  <a:rPr lang="ja-JP" altLang="en-US" sz="1100" spc="-50" dirty="0">
                    <a:latin typeface="UD デジタル 教科書体 NK-R" panose="02020400000000000000" pitchFamily="18" charset="-128"/>
                    <a:ea typeface="UD デジタル 教科書体 NK-R" panose="02020400000000000000" pitchFamily="18" charset="-128"/>
                  </a:rPr>
                  <a:t>割。</a:t>
                </a:r>
                <a:endParaRPr lang="en-US" altLang="ja-JP" sz="1100" spc="-5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20" dirty="0">
                    <a:latin typeface="UD デジタル 教科書体 NK-R" panose="02020400000000000000" pitchFamily="18" charset="-128"/>
                    <a:ea typeface="UD デジタル 教科書体 NK-R" panose="02020400000000000000" pitchFamily="18" charset="-128"/>
                  </a:rPr>
                  <a:t>●</a:t>
                </a:r>
                <a:r>
                  <a:rPr kumimoji="1" lang="ja-JP" altLang="en-US" sz="1100" b="1" u="sng" spc="-20" dirty="0">
                    <a:latin typeface="UD デジタル 教科書体 NK-B" panose="02020700000000000000" pitchFamily="18" charset="-128"/>
                    <a:ea typeface="UD デジタル 教科書体 NK-B" panose="02020700000000000000" pitchFamily="18" charset="-128"/>
                  </a:rPr>
                  <a:t>生活での困りごと・知りたい情報</a:t>
                </a:r>
                <a:r>
                  <a:rPr kumimoji="1" lang="ja-JP" altLang="en-US" sz="1100" b="1" u="sng" spc="-20" dirty="0" smtClean="0">
                    <a:latin typeface="UD デジタル 教科書体 NK-B" panose="02020700000000000000" pitchFamily="18" charset="-128"/>
                    <a:ea typeface="UD デジタル 教科書体 NK-B" panose="02020700000000000000" pitchFamily="18" charset="-128"/>
                  </a:rPr>
                  <a:t>は</a:t>
                </a:r>
                <a:r>
                  <a:rPr lang="ja-JP" altLang="en-US" sz="1100" spc="-20" dirty="0" smtClean="0">
                    <a:latin typeface="UD デジタル 教科書体 NK-R" panose="02020400000000000000" pitchFamily="18" charset="-128"/>
                    <a:ea typeface="UD デジタル 教科書体 NK-R" panose="02020400000000000000" pitchFamily="18" charset="-128"/>
                  </a:rPr>
                  <a:t>社会保障関連に次いで</a:t>
                </a:r>
                <a:endParaRPr lang="en-US" altLang="ja-JP" sz="1100" spc="-20" dirty="0" smtClean="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b="1" u="sng" spc="-20" dirty="0" smtClean="0">
                    <a:latin typeface="UD デジタル 教科書体 NK-B" panose="02020700000000000000" pitchFamily="18" charset="-128"/>
                    <a:ea typeface="UD デジタル 教科書体 NK-B" panose="02020700000000000000" pitchFamily="18" charset="-128"/>
                  </a:rPr>
                  <a:t>「災害時の対応」、「病院での診察方法、母語対応の病院情報」が約</a:t>
                </a:r>
                <a:r>
                  <a:rPr lang="en-US" altLang="ja-JP" sz="1100" b="1" u="sng" spc="-20" dirty="0" smtClean="0">
                    <a:latin typeface="UD デジタル 教科書体 NK-B" panose="02020700000000000000" pitchFamily="18" charset="-128"/>
                    <a:ea typeface="UD デジタル 教科書体 NK-B" panose="02020700000000000000" pitchFamily="18" charset="-128"/>
                  </a:rPr>
                  <a:t>2</a:t>
                </a:r>
                <a:r>
                  <a:rPr lang="ja-JP" altLang="en-US" sz="1100" b="1" u="sng" spc="-20" dirty="0" smtClean="0">
                    <a:latin typeface="UD デジタル 教科書体 NK-B" panose="02020700000000000000" pitchFamily="18" charset="-128"/>
                    <a:ea typeface="UD デジタル 教科書体 NK-B" panose="02020700000000000000" pitchFamily="18" charset="-128"/>
                  </a:rPr>
                  <a:t>割で上位</a:t>
                </a:r>
                <a:r>
                  <a:rPr lang="ja-JP" altLang="en-US" sz="1100" spc="-20" dirty="0" smtClean="0">
                    <a:latin typeface="UD デジタル 教科書体 NK-R" panose="02020400000000000000" pitchFamily="18" charset="-128"/>
                    <a:ea typeface="UD デジタル 教科書体 NK-R" panose="02020400000000000000" pitchFamily="18" charset="-128"/>
                  </a:rPr>
                  <a:t>。</a:t>
                </a:r>
                <a:endParaRPr lang="en-US" altLang="ja-JP" sz="1100" spc="-2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20" dirty="0">
                    <a:latin typeface="UD デジタル 教科書体 NK-R" panose="02020400000000000000" pitchFamily="18" charset="-128"/>
                    <a:ea typeface="UD デジタル 教科書体 NK-R" panose="02020400000000000000" pitchFamily="18" charset="-128"/>
                  </a:rPr>
                  <a:t>●</a:t>
                </a:r>
                <a:r>
                  <a:rPr kumimoji="1" lang="ja-JP" altLang="en-US" sz="1100" b="1" u="sng" spc="-20" dirty="0">
                    <a:latin typeface="UD デジタル 教科書体 NK-B" panose="02020700000000000000" pitchFamily="18" charset="-128"/>
                    <a:ea typeface="UD デジタル 教科書体 NK-B" panose="02020700000000000000" pitchFamily="18" charset="-128"/>
                  </a:rPr>
                  <a:t>困りごとの相談相手は「家族」が最多</a:t>
                </a:r>
                <a:r>
                  <a:rPr kumimoji="1" lang="ja-JP" altLang="en-US" sz="1100" b="1" u="sng" spc="-20" dirty="0" smtClean="0">
                    <a:latin typeface="UD デジタル 教科書体 NK-B" panose="02020700000000000000" pitchFamily="18" charset="-128"/>
                    <a:ea typeface="UD デジタル 教科書体 NK-B" panose="02020700000000000000" pitchFamily="18" charset="-128"/>
                  </a:rPr>
                  <a:t>で約</a:t>
                </a:r>
                <a:r>
                  <a:rPr kumimoji="1" lang="en-US" altLang="ja-JP" sz="1100" b="1" u="sng" spc="-20" dirty="0" smtClean="0">
                    <a:latin typeface="UD デジタル 教科書体 NK-B" panose="02020700000000000000" pitchFamily="18" charset="-128"/>
                    <a:ea typeface="UD デジタル 教科書体 NK-B" panose="02020700000000000000" pitchFamily="18" charset="-128"/>
                  </a:rPr>
                  <a:t>5</a:t>
                </a:r>
                <a:r>
                  <a:rPr kumimoji="1" lang="ja-JP" altLang="en-US" sz="1100" b="1" u="sng" spc="-20" dirty="0" smtClean="0">
                    <a:latin typeface="UD デジタル 教科書体 NK-B" panose="02020700000000000000" pitchFamily="18" charset="-128"/>
                    <a:ea typeface="UD デジタル 教科書体 NK-B" panose="02020700000000000000" pitchFamily="18" charset="-128"/>
                  </a:rPr>
                  <a:t>割</a:t>
                </a:r>
                <a:r>
                  <a:rPr kumimoji="1" lang="ja-JP" altLang="en-US" sz="1100" spc="-20" dirty="0" smtClean="0">
                    <a:latin typeface="UD デジタル 教科書体 NK-R" panose="02020400000000000000" pitchFamily="18" charset="-128"/>
                    <a:ea typeface="UD デジタル 教科書体 NK-R" panose="02020400000000000000" pitchFamily="18" charset="-128"/>
                  </a:rPr>
                  <a:t>。次いで「友人・知り合い」であり、「同じ国籍・同じルーツの人」、「日本人」の順。</a:t>
                </a:r>
                <a:endParaRPr kumimoji="1" lang="en-US" altLang="ja-JP" sz="1100" spc="-20" dirty="0">
                  <a:latin typeface="UD デジタル 教科書体 NK-R" panose="02020400000000000000" pitchFamily="18" charset="-128"/>
                  <a:ea typeface="UD デジタル 教科書体 NK-R" panose="02020400000000000000" pitchFamily="18" charset="-128"/>
                </a:endParaRPr>
              </a:p>
            </p:txBody>
          </p:sp>
          <p:sp>
            <p:nvSpPr>
              <p:cNvPr id="14" name="フローチャート: 代替処理 25">
                <a:extLst>
                  <a:ext uri="{FF2B5EF4-FFF2-40B4-BE49-F238E27FC236}">
                    <a16:creationId xmlns:a16="http://schemas.microsoft.com/office/drawing/2014/main" id="{6B70806F-5A8D-4820-88D0-5EEF7EB98AEF}"/>
                  </a:ext>
                </a:extLst>
              </p:cNvPr>
              <p:cNvSpPr/>
              <p:nvPr/>
            </p:nvSpPr>
            <p:spPr>
              <a:xfrm>
                <a:off x="1421939" y="3054074"/>
                <a:ext cx="2268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生活情報の入手先・困りごと</a:t>
                </a:r>
              </a:p>
            </p:txBody>
          </p:sp>
        </p:grpSp>
        <p:sp>
          <p:nvSpPr>
            <p:cNvPr id="15" name="正方形/長方形 14">
              <a:extLst>
                <a:ext uri="{FF2B5EF4-FFF2-40B4-BE49-F238E27FC236}">
                  <a16:creationId xmlns:a16="http://schemas.microsoft.com/office/drawing/2014/main" id="{FB9375E6-3917-4E5F-9214-9B5923EBBE8F}"/>
                </a:ext>
              </a:extLst>
            </p:cNvPr>
            <p:cNvSpPr/>
            <p:nvPr/>
          </p:nvSpPr>
          <p:spPr>
            <a:xfrm>
              <a:off x="4637102" y="2300588"/>
              <a:ext cx="3996000" cy="1872000"/>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6" name="テキスト ボックス 15">
              <a:extLst>
                <a:ext uri="{FF2B5EF4-FFF2-40B4-BE49-F238E27FC236}">
                  <a16:creationId xmlns:a16="http://schemas.microsoft.com/office/drawing/2014/main" id="{87764AF7-59E6-4A97-93A8-C1D2524D5536}"/>
                </a:ext>
              </a:extLst>
            </p:cNvPr>
            <p:cNvSpPr txBox="1"/>
            <p:nvPr/>
          </p:nvSpPr>
          <p:spPr>
            <a:xfrm>
              <a:off x="4678388" y="2486223"/>
              <a:ext cx="4017000" cy="1723036"/>
            </a:xfrm>
            <a:prstGeom prst="rect">
              <a:avLst/>
            </a:prstGeom>
            <a:noFill/>
          </p:spPr>
          <p:txBody>
            <a:bodyPr wrap="square" rtlCol="0">
              <a:spAutoFit/>
            </a:bodyPr>
            <a:lstStyle/>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災害に関する情報源は「日本の新聞・テレビ・ラジオ</a:t>
              </a:r>
              <a:r>
                <a:rPr lang="ja-JP" altLang="en-US" sz="1100" b="1" u="sng" dirty="0" smtClean="0">
                  <a:latin typeface="UD デジタル 教科書体 NK-B" panose="02020700000000000000" pitchFamily="18" charset="-128"/>
                  <a:ea typeface="UD デジタル 教科書体 NK-B" panose="02020700000000000000" pitchFamily="18" charset="-128"/>
                </a:rPr>
                <a:t>」が約</a:t>
              </a:r>
              <a:r>
                <a:rPr lang="en-US" altLang="ja-JP" sz="1100" b="1" u="sng" dirty="0" smtClean="0">
                  <a:latin typeface="UD デジタル 教科書体 NK-B" panose="02020700000000000000" pitchFamily="18" charset="-128"/>
                  <a:ea typeface="UD デジタル 教科書体 NK-B" panose="02020700000000000000" pitchFamily="18" charset="-128"/>
                </a:rPr>
                <a:t>6</a:t>
              </a:r>
              <a:r>
                <a:rPr lang="ja-JP" altLang="en-US" sz="1100" b="1" u="sng" dirty="0" smtClean="0">
                  <a:latin typeface="UD デジタル 教科書体 NK-B" panose="02020700000000000000" pitchFamily="18" charset="-128"/>
                  <a:ea typeface="UD デジタル 教科書体 NK-B" panose="02020700000000000000" pitchFamily="18" charset="-128"/>
                </a:rPr>
                <a:t>割で最多。次いで「</a:t>
              </a:r>
              <a:r>
                <a:rPr lang="ja-JP" altLang="en-US" sz="1100" b="1" u="sng" dirty="0">
                  <a:latin typeface="UD デジタル 教科書体 NK-B" panose="02020700000000000000" pitchFamily="18" charset="-128"/>
                  <a:ea typeface="UD デジタル 教科書体 NK-B" panose="02020700000000000000" pitchFamily="18" charset="-128"/>
                </a:rPr>
                <a:t>インターネット・</a:t>
              </a:r>
              <a:r>
                <a:rPr lang="en-US" altLang="ja-JP" sz="1100" b="1" u="sng" dirty="0">
                  <a:latin typeface="UD デジタル 教科書体 NK-B" panose="02020700000000000000" pitchFamily="18" charset="-128"/>
                  <a:ea typeface="UD デジタル 教科書体 NK-B" panose="02020700000000000000" pitchFamily="18" charset="-128"/>
                </a:rPr>
                <a:t>SNS</a:t>
              </a:r>
              <a:r>
                <a:rPr lang="ja-JP" altLang="en-US" sz="1100" b="1" u="sng" dirty="0">
                  <a:latin typeface="UD デジタル 教科書体 NK-B" panose="02020700000000000000" pitchFamily="18" charset="-128"/>
                  <a:ea typeface="UD デジタル 教科書体 NK-B" panose="02020700000000000000" pitchFamily="18" charset="-128"/>
                </a:rPr>
                <a:t>」</a:t>
              </a:r>
              <a:r>
                <a:rPr lang="ja-JP" altLang="en-US" sz="1100" b="1" u="sng" dirty="0" smtClean="0">
                  <a:latin typeface="UD デジタル 教科書体 NK-B" panose="02020700000000000000" pitchFamily="18" charset="-128"/>
                  <a:ea typeface="UD デジタル 教科書体 NK-B" panose="02020700000000000000" pitchFamily="18" charset="-128"/>
                </a:rPr>
                <a:t>が約</a:t>
              </a:r>
              <a:r>
                <a:rPr lang="en-US" altLang="ja-JP" sz="1100" b="1" u="sng" dirty="0" smtClean="0">
                  <a:latin typeface="UD デジタル 教科書体 NK-B" panose="02020700000000000000" pitchFamily="18" charset="-128"/>
                  <a:ea typeface="UD デジタル 教科書体 NK-B" panose="02020700000000000000" pitchFamily="18" charset="-128"/>
                </a:rPr>
                <a:t>5</a:t>
              </a:r>
              <a:r>
                <a:rPr lang="ja-JP" altLang="en-US" sz="1100" b="1" u="sng" dirty="0" smtClean="0">
                  <a:latin typeface="UD デジタル 教科書体 NK-B" panose="02020700000000000000" pitchFamily="18" charset="-128"/>
                  <a:ea typeface="UD デジタル 教科書体 NK-B" panose="02020700000000000000" pitchFamily="18" charset="-128"/>
                </a:rPr>
                <a:t>割</a:t>
              </a:r>
              <a:r>
                <a:rPr lang="ja-JP" altLang="en-US" sz="1100" dirty="0" smtClean="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spc="-30" dirty="0">
                  <a:latin typeface="UD デジタル 教科書体 NK-R" panose="02020400000000000000" pitchFamily="18" charset="-128"/>
                  <a:ea typeface="UD デジタル 教科書体 NK-R" panose="02020400000000000000" pitchFamily="18" charset="-128"/>
                </a:rPr>
                <a:t>●</a:t>
              </a:r>
              <a:r>
                <a:rPr lang="ja-JP" altLang="en-US" sz="1100" b="1" u="sng" spc="-30" dirty="0">
                  <a:latin typeface="UD デジタル 教科書体 NK-B" panose="02020700000000000000" pitchFamily="18" charset="-128"/>
                  <a:ea typeface="UD デジタル 教科書体 NK-B" panose="02020700000000000000" pitchFamily="18" charset="-128"/>
                </a:rPr>
                <a:t>病気になったときの経験は</a:t>
              </a:r>
              <a:r>
                <a:rPr lang="ja-JP" altLang="en-US" sz="1100" spc="-30" dirty="0">
                  <a:latin typeface="UD デジタル 教科書体 NK-R" panose="02020400000000000000" pitchFamily="18" charset="-128"/>
                  <a:ea typeface="UD デジタル 教科書体 NK-R" panose="02020400000000000000" pitchFamily="18" charset="-128"/>
                </a:rPr>
                <a:t>「病院で払ったお金が</a:t>
              </a:r>
              <a:r>
                <a:rPr lang="ja-JP" altLang="en-US" sz="1100" spc="-30" dirty="0" smtClean="0">
                  <a:latin typeface="UD デジタル 教科書体 NK-R" panose="02020400000000000000" pitchFamily="18" charset="-128"/>
                  <a:ea typeface="UD デジタル 教科書体 NK-R" panose="02020400000000000000" pitchFamily="18" charset="-128"/>
                </a:rPr>
                <a:t>高い」に次いで「</a:t>
              </a:r>
              <a:r>
                <a:rPr lang="ja-JP" altLang="en-US" sz="1100" b="1" u="sng" spc="-30" dirty="0">
                  <a:latin typeface="UD デジタル 教科書体 NK-B" panose="02020700000000000000" pitchFamily="18" charset="-128"/>
                  <a:ea typeface="UD デジタル 教科書体 NK-B" panose="02020700000000000000" pitchFamily="18" charset="-128"/>
                </a:rPr>
                <a:t>医者の話す言葉がわからない</a:t>
              </a:r>
              <a:r>
                <a:rPr lang="ja-JP" altLang="en-US" sz="1100" spc="-30" dirty="0">
                  <a:latin typeface="UD デジタル 教科書体 NK-R" panose="02020400000000000000" pitchFamily="18" charset="-128"/>
                  <a:ea typeface="UD デジタル 教科書体 NK-R" panose="02020400000000000000" pitchFamily="18" charset="-128"/>
                </a:rPr>
                <a:t>」</a:t>
              </a:r>
              <a:r>
                <a:rPr lang="ja-JP" altLang="en-US" sz="1100" spc="-30" dirty="0" smtClean="0">
                  <a:latin typeface="UD デジタル 教科書体 NK-R" panose="02020400000000000000" pitchFamily="18" charset="-128"/>
                  <a:ea typeface="UD デジタル 教科書体 NK-R" panose="02020400000000000000" pitchFamily="18" charset="-128"/>
                </a:rPr>
                <a:t>が約</a:t>
              </a:r>
              <a:r>
                <a:rPr lang="en-US" altLang="ja-JP" sz="1100" spc="-30" dirty="0">
                  <a:latin typeface="UD デジタル 教科書体 NK-R" panose="02020400000000000000" pitchFamily="18" charset="-128"/>
                  <a:ea typeface="UD デジタル 教科書体 NK-R" panose="02020400000000000000" pitchFamily="18" charset="-128"/>
                </a:rPr>
                <a:t>2</a:t>
              </a:r>
              <a:r>
                <a:rPr lang="ja-JP" altLang="en-US" sz="1100" spc="-30" dirty="0">
                  <a:latin typeface="UD デジタル 教科書体 NK-R" panose="02020400000000000000" pitchFamily="18" charset="-128"/>
                  <a:ea typeface="UD デジタル 教科書体 NK-R" panose="02020400000000000000" pitchFamily="18" charset="-128"/>
                </a:rPr>
                <a:t>割</a:t>
              </a:r>
              <a:r>
                <a:rPr lang="ja-JP" altLang="en-US" sz="1100" spc="-30" dirty="0" smtClean="0">
                  <a:latin typeface="UD デジタル 教科書体 NK-R" panose="02020400000000000000" pitchFamily="18" charset="-128"/>
                  <a:ea typeface="UD デジタル 教科書体 NK-R" panose="02020400000000000000" pitchFamily="18" charset="-128"/>
                </a:rPr>
                <a:t>。</a:t>
              </a:r>
              <a:endParaRPr lang="en-US" altLang="ja-JP" sz="1100" spc="-30"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子育て・教育の困りごと</a:t>
              </a:r>
              <a:r>
                <a:rPr lang="ja-JP" altLang="en-US" sz="1100" b="1" u="sng" dirty="0" smtClean="0">
                  <a:latin typeface="UD デジタル 教科書体 NK-B" panose="02020700000000000000" pitchFamily="18" charset="-128"/>
                  <a:ea typeface="UD デジタル 教科書体 NK-B" panose="02020700000000000000" pitchFamily="18" charset="-128"/>
                </a:rPr>
                <a:t>は</a:t>
              </a:r>
              <a:r>
                <a:rPr lang="ja-JP" altLang="en-US" sz="1100" dirty="0" smtClean="0">
                  <a:latin typeface="UD デジタル 教科書体 NK-R" panose="02020400000000000000" pitchFamily="18" charset="-128"/>
                  <a:ea typeface="UD デジタル 教科書体 NK-R" panose="02020400000000000000" pitchFamily="18" charset="-128"/>
                </a:rPr>
                <a:t>金銭面の負担に次いで「</a:t>
              </a:r>
              <a:r>
                <a:rPr lang="ja-JP" altLang="en-US" sz="1100" b="1" u="sng" dirty="0" smtClean="0">
                  <a:latin typeface="UD デジタル 教科書体 NK-B" panose="02020700000000000000" pitchFamily="18" charset="-128"/>
                  <a:ea typeface="UD デジタル 教科書体 NK-B" panose="02020700000000000000" pitchFamily="18" charset="-128"/>
                </a:rPr>
                <a:t>子どもが母語や母国の文化を勉強することができない</a:t>
              </a:r>
              <a:r>
                <a:rPr lang="ja-JP" altLang="en-US" sz="1100" dirty="0" smtClean="0">
                  <a:latin typeface="UD デジタル 教科書体 NK-R" panose="02020400000000000000" pitchFamily="18" charset="-128"/>
                  <a:ea typeface="UD デジタル 教科書体 NK-R" panose="02020400000000000000" pitchFamily="18" charset="-128"/>
                </a:rPr>
                <a:t>」が約</a:t>
              </a:r>
              <a:r>
                <a:rPr lang="en-US" altLang="ja-JP" sz="1100" dirty="0" smtClean="0">
                  <a:latin typeface="UD デジタル 教科書体 NK-R" panose="02020400000000000000" pitchFamily="18" charset="-128"/>
                  <a:ea typeface="UD デジタル 教科書体 NK-R" panose="02020400000000000000" pitchFamily="18" charset="-128"/>
                </a:rPr>
                <a:t>4</a:t>
              </a:r>
              <a:r>
                <a:rPr lang="ja-JP" altLang="en-US" sz="1100" dirty="0" smtClean="0">
                  <a:latin typeface="UD デジタル 教科書体 NK-R" panose="02020400000000000000" pitchFamily="18" charset="-128"/>
                  <a:ea typeface="UD デジタル 教科書体 NK-R" panose="02020400000000000000" pitchFamily="18" charset="-128"/>
                </a:rPr>
                <a:t>割。</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dirty="0" smtClean="0">
                  <a:latin typeface="UD デジタル 教科書体 NK-R" panose="02020400000000000000" pitchFamily="18" charset="-128"/>
                  <a:ea typeface="UD デジタル 教科書体 NK-R" panose="02020400000000000000" pitchFamily="18" charset="-128"/>
                </a:rPr>
                <a:t>●</a:t>
              </a:r>
              <a:r>
                <a:rPr lang="ja-JP" altLang="en-US" sz="1100" b="1" u="sng" dirty="0" smtClean="0">
                  <a:latin typeface="UD デジタル 教科書体 NK-B" panose="02020700000000000000" pitchFamily="18" charset="-128"/>
                  <a:ea typeface="UD デジタル 教科書体 NK-B" panose="02020700000000000000" pitchFamily="18" charset="-128"/>
                </a:rPr>
                <a:t>家を探した時の経験は「日本人の保証人がいないので入居を断られた</a:t>
              </a:r>
              <a:r>
                <a:rPr lang="ja-JP" altLang="en-US" sz="1100" dirty="0" smtClean="0">
                  <a:latin typeface="UD デジタル 教科書体 NK-R" panose="02020400000000000000" pitchFamily="18" charset="-128"/>
                  <a:ea typeface="UD デジタル 教科書体 NK-R" panose="02020400000000000000" pitchFamily="18" charset="-128"/>
                </a:rPr>
                <a:t>」が約</a:t>
              </a:r>
              <a:r>
                <a:rPr lang="en-US" altLang="ja-JP" sz="1100" dirty="0" smtClean="0">
                  <a:latin typeface="UD デジタル 教科書体 NK-R" panose="02020400000000000000" pitchFamily="18" charset="-128"/>
                  <a:ea typeface="UD デジタル 教科書体 NK-R" panose="02020400000000000000" pitchFamily="18" charset="-128"/>
                </a:rPr>
                <a:t>4</a:t>
              </a:r>
              <a:r>
                <a:rPr lang="ja-JP" altLang="en-US" sz="1100" dirty="0" smtClean="0">
                  <a:latin typeface="UD デジタル 教科書体 NK-R" panose="02020400000000000000" pitchFamily="18" charset="-128"/>
                  <a:ea typeface="UD デジタル 教科書体 NK-R" panose="02020400000000000000" pitchFamily="18" charset="-128"/>
                </a:rPr>
                <a:t>割。</a:t>
              </a:r>
              <a:endParaRPr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7" name="フローチャート: 代替処理 25">
              <a:extLst>
                <a:ext uri="{FF2B5EF4-FFF2-40B4-BE49-F238E27FC236}">
                  <a16:creationId xmlns:a16="http://schemas.microsoft.com/office/drawing/2014/main" id="{6B70806F-5A8D-4820-88D0-5EEF7EB98AEF}"/>
                </a:ext>
              </a:extLst>
            </p:cNvPr>
            <p:cNvSpPr/>
            <p:nvPr/>
          </p:nvSpPr>
          <p:spPr>
            <a:xfrm>
              <a:off x="5438093" y="2116118"/>
              <a:ext cx="2268000" cy="301831"/>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日常生活の状況</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8" name="グループ化 17"/>
            <p:cNvGrpSpPr/>
            <p:nvPr/>
          </p:nvGrpSpPr>
          <p:grpSpPr>
            <a:xfrm>
              <a:off x="627343" y="2142506"/>
              <a:ext cx="3959354" cy="2044104"/>
              <a:chOff x="662911" y="5051224"/>
              <a:chExt cx="3959354" cy="1706630"/>
            </a:xfrm>
          </p:grpSpPr>
          <p:sp>
            <p:nvSpPr>
              <p:cNvPr id="19" name="正方形/長方形 18">
                <a:extLst>
                  <a:ext uri="{FF2B5EF4-FFF2-40B4-BE49-F238E27FC236}">
                    <a16:creationId xmlns:a16="http://schemas.microsoft.com/office/drawing/2014/main" id="{FB9375E6-3917-4E5F-9214-9B5923EBBE8F}"/>
                  </a:ext>
                </a:extLst>
              </p:cNvPr>
              <p:cNvSpPr/>
              <p:nvPr/>
            </p:nvSpPr>
            <p:spPr>
              <a:xfrm>
                <a:off x="662911" y="5194914"/>
                <a:ext cx="3780000" cy="1562940"/>
              </a:xfrm>
              <a:prstGeom prst="rect">
                <a:avLst/>
              </a:prstGeom>
              <a:solidFill>
                <a:schemeClr val="bg1"/>
              </a:solidFill>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20" name="テキスト ボックス 19">
                <a:extLst>
                  <a:ext uri="{FF2B5EF4-FFF2-40B4-BE49-F238E27FC236}">
                    <a16:creationId xmlns:a16="http://schemas.microsoft.com/office/drawing/2014/main" id="{87764AF7-59E6-4A97-93A8-C1D2524D5536}"/>
                  </a:ext>
                </a:extLst>
              </p:cNvPr>
              <p:cNvSpPr txBox="1"/>
              <p:nvPr/>
            </p:nvSpPr>
            <p:spPr>
              <a:xfrm>
                <a:off x="709017" y="5341888"/>
                <a:ext cx="3913248" cy="1351202"/>
              </a:xfrm>
              <a:prstGeom prst="rect">
                <a:avLst/>
              </a:prstGeom>
              <a:noFill/>
            </p:spPr>
            <p:txBody>
              <a:bodyPr wrap="square" rtlCol="0">
                <a:spAutoFit/>
              </a:bodyPr>
              <a:lstStyle/>
              <a:p>
                <a:pPr>
                  <a:lnSpc>
                    <a:spcPts val="1700"/>
                  </a:lnSpc>
                </a:pPr>
                <a:r>
                  <a:rPr lang="ja-JP" altLang="en-US" sz="1100" b="1"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就労状況は「正社員」、「アルバイトやパートタイマー」の</a:t>
                </a:r>
                <a:r>
                  <a:rPr lang="ja-JP" altLang="en-US" sz="1100" dirty="0" smtClean="0">
                    <a:latin typeface="UD デジタル 教科書体 NK-R" panose="02020400000000000000" pitchFamily="18" charset="-128"/>
                    <a:ea typeface="UD デジタル 教科書体 NK-R" panose="02020400000000000000" pitchFamily="18" charset="-128"/>
                  </a:rPr>
                  <a:t>順</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dirty="0" smtClean="0">
                    <a:latin typeface="UD デジタル 教科書体 NK-R" panose="02020400000000000000" pitchFamily="18" charset="-128"/>
                    <a:ea typeface="UD デジタル 教科書体 NK-R" panose="02020400000000000000" pitchFamily="18" charset="-128"/>
                  </a:rPr>
                  <a:t>に</a:t>
                </a:r>
                <a:r>
                  <a:rPr lang="ja-JP" altLang="en-US" sz="1100" dirty="0">
                    <a:latin typeface="UD デジタル 教科書体 NK-R" panose="02020400000000000000" pitchFamily="18" charset="-128"/>
                    <a:ea typeface="UD デジタル 教科書体 NK-R" panose="02020400000000000000" pitchFamily="18" charset="-128"/>
                  </a:rPr>
                  <a:t>高く</a:t>
                </a:r>
                <a:r>
                  <a:rPr lang="ja-JP" altLang="en-US" sz="1100" dirty="0" smtClean="0">
                    <a:latin typeface="UD デジタル 教科書体 NK-R" panose="02020400000000000000" pitchFamily="18" charset="-128"/>
                    <a:ea typeface="UD デジタル 教科書体 NK-R" panose="02020400000000000000" pitchFamily="18" charset="-128"/>
                  </a:rPr>
                  <a:t>、約</a:t>
                </a:r>
                <a:r>
                  <a:rPr lang="en-US" altLang="ja-JP" sz="1100" dirty="0">
                    <a:latin typeface="UD デジタル 教科書体 NK-R" panose="02020400000000000000" pitchFamily="18" charset="-128"/>
                    <a:ea typeface="UD デジタル 教科書体 NK-R" panose="02020400000000000000" pitchFamily="18" charset="-128"/>
                  </a:rPr>
                  <a:t>3</a:t>
                </a:r>
                <a:r>
                  <a:rPr lang="ja-JP" altLang="en-US" sz="1100" dirty="0">
                    <a:latin typeface="UD デジタル 教科書体 NK-R" panose="02020400000000000000" pitchFamily="18" charset="-128"/>
                    <a:ea typeface="UD デジタル 教科書体 NK-R" panose="02020400000000000000" pitchFamily="18" charset="-128"/>
                  </a:rPr>
                  <a:t>割</a:t>
                </a:r>
                <a:r>
                  <a:rPr lang="ja-JP" altLang="en-US" sz="1100" dirty="0" smtClean="0">
                    <a:latin typeface="UD デジタル 教科書体 NK-R" panose="02020400000000000000" pitchFamily="18" charset="-128"/>
                    <a:ea typeface="UD デジタル 教科書体 NK-R" panose="02020400000000000000" pitchFamily="18" charset="-128"/>
                  </a:rPr>
                  <a:t>。</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dirty="0" smtClean="0">
                    <a:latin typeface="UD デジタル 教科書体 NK-R" panose="02020400000000000000" pitchFamily="18" charset="-128"/>
                    <a:ea typeface="UD デジタル 教科書体 NK-R" panose="02020400000000000000" pitchFamily="18" charset="-128"/>
                  </a:rPr>
                  <a:t>●仕事の業種は「飲食サービス業・宿泊業（食品の販売、レス</a:t>
                </a:r>
                <a:endParaRPr lang="en-US" altLang="ja-JP" sz="1100" dirty="0" smtClean="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dirty="0" smtClean="0">
                    <a:latin typeface="UD デジタル 教科書体 NK-R" panose="02020400000000000000" pitchFamily="18" charset="-128"/>
                    <a:ea typeface="UD デジタル 教科書体 NK-R" panose="02020400000000000000" pitchFamily="18" charset="-128"/>
                  </a:rPr>
                  <a:t>トラン、ホテルなど）」が約</a:t>
                </a:r>
                <a:r>
                  <a:rPr lang="en-US" altLang="ja-JP" sz="1100" dirty="0" smtClean="0">
                    <a:latin typeface="UD デジタル 教科書体 NK-R" panose="02020400000000000000" pitchFamily="18" charset="-128"/>
                    <a:ea typeface="UD デジタル 教科書体 NK-R" panose="02020400000000000000" pitchFamily="18" charset="-128"/>
                  </a:rPr>
                  <a:t>2</a:t>
                </a:r>
                <a:r>
                  <a:rPr lang="ja-JP" altLang="en-US" sz="1100" dirty="0" smtClean="0">
                    <a:latin typeface="UD デジタル 教科書体 NK-R" panose="02020400000000000000" pitchFamily="18" charset="-128"/>
                    <a:ea typeface="UD デジタル 教科書体 NK-R" panose="02020400000000000000" pitchFamily="18" charset="-128"/>
                  </a:rPr>
                  <a:t>割で最多。</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dirty="0">
                    <a:latin typeface="UD デジタル 教科書体 NK-R" panose="02020400000000000000" pitchFamily="18" charset="-128"/>
                    <a:ea typeface="UD デジタル 教科書体 NK-R" panose="020204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求職方法は「家族・知り合いの紹介」が約</a:t>
                </a:r>
                <a:r>
                  <a:rPr lang="en-US" altLang="ja-JP" sz="1100" b="1" u="sng" dirty="0">
                    <a:latin typeface="UD デジタル 教科書体 NK-B" panose="02020700000000000000" pitchFamily="18" charset="-128"/>
                    <a:ea typeface="UD デジタル 教科書体 NK-B" panose="02020700000000000000" pitchFamily="18" charset="-128"/>
                  </a:rPr>
                  <a:t>3</a:t>
                </a:r>
                <a:r>
                  <a:rPr lang="ja-JP" altLang="en-US" sz="1100" b="1" u="sng" dirty="0" smtClean="0">
                    <a:latin typeface="UD デジタル 教科書体 NK-B" panose="02020700000000000000" pitchFamily="18" charset="-128"/>
                    <a:ea typeface="UD デジタル 教科書体 NK-B" panose="02020700000000000000" pitchFamily="18" charset="-128"/>
                  </a:rPr>
                  <a:t>割で最多</a:t>
                </a:r>
                <a:r>
                  <a:rPr lang="ja-JP" altLang="en-US" sz="1100" dirty="0" smtClean="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dirty="0">
                    <a:latin typeface="UD デジタル 教科書体 NK-R" panose="02020400000000000000" pitchFamily="18" charset="-128"/>
                    <a:ea typeface="UD デジタル 教科書体 NK-R" panose="02020400000000000000" pitchFamily="18" charset="-128"/>
                  </a:rPr>
                  <a:t>●</a:t>
                </a:r>
                <a:r>
                  <a:rPr lang="ja-JP" altLang="en-US" sz="1100" b="1" u="sng" dirty="0">
                    <a:latin typeface="UD デジタル 教科書体 NK-B" panose="02020700000000000000" pitchFamily="18" charset="-128"/>
                    <a:ea typeface="UD デジタル 教科書体 NK-B" panose="02020700000000000000" pitchFamily="18" charset="-128"/>
                  </a:rPr>
                  <a:t>仕事についての経験は「日本語での会話・</a:t>
                </a:r>
                <a:r>
                  <a:rPr lang="ja-JP" altLang="en-US" sz="1100" b="1" u="sng" dirty="0" smtClean="0">
                    <a:latin typeface="UD デジタル 教科書体 NK-B" panose="02020700000000000000" pitchFamily="18" charset="-128"/>
                    <a:ea typeface="UD デジタル 教科書体 NK-B" panose="02020700000000000000" pitchFamily="18" charset="-128"/>
                  </a:rPr>
                  <a:t>コミュニケーショ</a:t>
                </a:r>
                <a:endParaRPr lang="en-US" altLang="ja-JP" sz="1100" b="1" u="sng" dirty="0" smtClean="0">
                  <a:latin typeface="UD デジタル 教科書体 NK-B" panose="02020700000000000000" pitchFamily="18" charset="-128"/>
                  <a:ea typeface="UD デジタル 教科書体 NK-B" panose="02020700000000000000" pitchFamily="18" charset="-128"/>
                </a:endParaRPr>
              </a:p>
              <a:p>
                <a:pPr>
                  <a:lnSpc>
                    <a:spcPts val="1700"/>
                  </a:lnSpc>
                </a:pPr>
                <a:r>
                  <a:rPr lang="ja-JP" altLang="en-US" sz="1100" b="1" u="sng" dirty="0" smtClean="0">
                    <a:latin typeface="UD デジタル 教科書体 NK-B" panose="02020700000000000000" pitchFamily="18" charset="-128"/>
                    <a:ea typeface="UD デジタル 教科書体 NK-B" panose="02020700000000000000" pitchFamily="18" charset="-128"/>
                  </a:rPr>
                  <a:t>ン</a:t>
                </a:r>
                <a:r>
                  <a:rPr lang="ja-JP" altLang="en-US" sz="1100" b="1" u="sng" dirty="0">
                    <a:latin typeface="UD デジタル 教科書体 NK-B" panose="02020700000000000000" pitchFamily="18" charset="-128"/>
                    <a:ea typeface="UD デジタル 教科書体 NK-B" panose="02020700000000000000" pitchFamily="18" charset="-128"/>
                  </a:rPr>
                  <a:t>がうまくいかなった」が約</a:t>
                </a:r>
                <a:r>
                  <a:rPr lang="en-US" altLang="ja-JP" sz="1100" b="1" u="sng" dirty="0">
                    <a:latin typeface="UD デジタル 教科書体 NK-B" panose="02020700000000000000" pitchFamily="18" charset="-128"/>
                    <a:ea typeface="UD デジタル 教科書体 NK-B" panose="02020700000000000000" pitchFamily="18" charset="-128"/>
                  </a:rPr>
                  <a:t>3</a:t>
                </a:r>
                <a:r>
                  <a:rPr lang="ja-JP" altLang="en-US" sz="1100" b="1" u="sng" dirty="0">
                    <a:latin typeface="UD デジタル 教科書体 NK-B" panose="02020700000000000000" pitchFamily="18" charset="-128"/>
                    <a:ea typeface="UD デジタル 教科書体 NK-B" panose="02020700000000000000" pitchFamily="18" charset="-128"/>
                  </a:rPr>
                  <a:t>割で最多</a:t>
                </a:r>
                <a:r>
                  <a:rPr lang="ja-JP" altLang="en-US" sz="1100" dirty="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1" name="フローチャート: 代替処理 25">
                <a:extLst>
                  <a:ext uri="{FF2B5EF4-FFF2-40B4-BE49-F238E27FC236}">
                    <a16:creationId xmlns:a16="http://schemas.microsoft.com/office/drawing/2014/main" id="{6B70806F-5A8D-4820-88D0-5EEF7EB98AEF}"/>
                  </a:ext>
                </a:extLst>
              </p:cNvPr>
              <p:cNvSpPr/>
              <p:nvPr/>
            </p:nvSpPr>
            <p:spPr>
              <a:xfrm>
                <a:off x="1447153" y="5051224"/>
                <a:ext cx="2268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就労状況</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sp>
          <p:nvSpPr>
            <p:cNvPr id="38" name="正方形/長方形 37">
              <a:extLst>
                <a:ext uri="{FF2B5EF4-FFF2-40B4-BE49-F238E27FC236}">
                  <a16:creationId xmlns:a16="http://schemas.microsoft.com/office/drawing/2014/main" id="{FB9375E6-3917-4E5F-9214-9B5923EBBE8F}"/>
                </a:ext>
              </a:extLst>
            </p:cNvPr>
            <p:cNvSpPr/>
            <p:nvPr/>
          </p:nvSpPr>
          <p:spPr>
            <a:xfrm>
              <a:off x="4630663" y="4395799"/>
              <a:ext cx="3996000" cy="1872000"/>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39" name="テキスト ボックス 38">
              <a:extLst>
                <a:ext uri="{FF2B5EF4-FFF2-40B4-BE49-F238E27FC236}">
                  <a16:creationId xmlns:a16="http://schemas.microsoft.com/office/drawing/2014/main" id="{87764AF7-59E6-4A97-93A8-C1D2524D5536}"/>
                </a:ext>
              </a:extLst>
            </p:cNvPr>
            <p:cNvSpPr txBox="1"/>
            <p:nvPr/>
          </p:nvSpPr>
          <p:spPr>
            <a:xfrm>
              <a:off x="4661554" y="4668461"/>
              <a:ext cx="3913248" cy="1618392"/>
            </a:xfrm>
            <a:prstGeom prst="rect">
              <a:avLst/>
            </a:prstGeom>
            <a:noFill/>
          </p:spPr>
          <p:txBody>
            <a:bodyPr wrap="square" rtlCol="0">
              <a:spAutoFit/>
            </a:bodyPr>
            <a:lstStyle/>
            <a:p>
              <a:pPr>
                <a:lnSpc>
                  <a:spcPts val="1700"/>
                </a:lnSpc>
              </a:pPr>
              <a:r>
                <a:rPr lang="ja-JP" altLang="en-US" sz="1100" dirty="0">
                  <a:latin typeface="UD デジタル 教科書体 NK-R" panose="02020400000000000000" pitchFamily="18" charset="-128"/>
                  <a:ea typeface="UD デジタル 教科書体 NK-R" panose="02020400000000000000" pitchFamily="18" charset="-128"/>
                </a:rPr>
                <a:t>●国籍は「韓国・朝鮮」</a:t>
              </a:r>
              <a:r>
                <a:rPr lang="ja-JP" altLang="en-US" sz="1100" dirty="0" smtClean="0">
                  <a:latin typeface="UD デジタル 教科書体 NK-R" panose="02020400000000000000" pitchFamily="18" charset="-128"/>
                  <a:ea typeface="UD デジタル 教科書体 NK-R" panose="02020400000000000000" pitchFamily="18" charset="-128"/>
                </a:rPr>
                <a:t>が約</a:t>
              </a:r>
              <a:r>
                <a:rPr lang="en-US" altLang="ja-JP" sz="1100" dirty="0" smtClean="0">
                  <a:latin typeface="UD デジタル 教科書体 NK-R" panose="02020400000000000000" pitchFamily="18" charset="-128"/>
                  <a:ea typeface="UD デジタル 教科書体 NK-R" panose="02020400000000000000" pitchFamily="18" charset="-128"/>
                </a:rPr>
                <a:t>4</a:t>
              </a:r>
              <a:r>
                <a:rPr lang="ja-JP" altLang="en-US" sz="1100" dirty="0" smtClean="0">
                  <a:latin typeface="UD デジタル 教科書体 NK-R" panose="02020400000000000000" pitchFamily="18" charset="-128"/>
                  <a:ea typeface="UD デジタル 教科書体 NK-R" panose="02020400000000000000" pitchFamily="18" charset="-128"/>
                </a:rPr>
                <a:t>割で</a:t>
              </a:r>
              <a:r>
                <a:rPr lang="ja-JP" altLang="en-US" sz="1100" dirty="0">
                  <a:latin typeface="UD デジタル 教科書体 NK-R" panose="02020400000000000000" pitchFamily="18" charset="-128"/>
                  <a:ea typeface="UD デジタル 教科書体 NK-R" panose="02020400000000000000" pitchFamily="18" charset="-128"/>
                </a:rPr>
                <a:t>最多。次いで「中国」、「フィリピン」、「ベトナム」の順。</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spc="-20" dirty="0">
                  <a:latin typeface="UD デジタル 教科書体 NK-R" panose="02020400000000000000" pitchFamily="18" charset="-128"/>
                  <a:ea typeface="UD デジタル 教科書体 NK-R" panose="02020400000000000000" pitchFamily="18" charset="-128"/>
                </a:rPr>
                <a:t>●在留資格は「特別永住者」</a:t>
              </a:r>
              <a:r>
                <a:rPr kumimoji="1" lang="ja-JP" altLang="en-US" sz="1100" spc="-20" dirty="0" smtClean="0">
                  <a:latin typeface="UD デジタル 教科書体 NK-R" panose="02020400000000000000" pitchFamily="18" charset="-128"/>
                  <a:ea typeface="UD デジタル 教科書体 NK-R" panose="02020400000000000000" pitchFamily="18" charset="-128"/>
                </a:rPr>
                <a:t>が約</a:t>
              </a:r>
              <a:r>
                <a:rPr kumimoji="1" lang="en-US" altLang="ja-JP" sz="1100" spc="-20" dirty="0">
                  <a:latin typeface="UD デジタル 教科書体 NK-R" panose="02020400000000000000" pitchFamily="18" charset="-128"/>
                  <a:ea typeface="UD デジタル 教科書体 NK-R" panose="02020400000000000000" pitchFamily="18" charset="-128"/>
                </a:rPr>
                <a:t>3</a:t>
              </a:r>
              <a:r>
                <a:rPr kumimoji="1" lang="ja-JP" altLang="en-US" sz="1100" spc="-20" dirty="0">
                  <a:latin typeface="UD デジタル 教科書体 NK-R" panose="02020400000000000000" pitchFamily="18" charset="-128"/>
                  <a:ea typeface="UD デジタル 教科書体 NK-R" panose="02020400000000000000" pitchFamily="18" charset="-128"/>
                </a:rPr>
                <a:t>割</a:t>
              </a:r>
              <a:r>
                <a:rPr kumimoji="1" lang="ja-JP" altLang="en-US" sz="1100" spc="-20" dirty="0" smtClean="0">
                  <a:latin typeface="UD デジタル 教科書体 NK-R" panose="02020400000000000000" pitchFamily="18" charset="-128"/>
                  <a:ea typeface="UD デジタル 教科書体 NK-R" panose="02020400000000000000" pitchFamily="18" charset="-128"/>
                </a:rPr>
                <a:t>で</a:t>
              </a:r>
              <a:r>
                <a:rPr kumimoji="1" lang="ja-JP" altLang="en-US" sz="1100" spc="-20" dirty="0">
                  <a:latin typeface="UD デジタル 教科書体 NK-R" panose="02020400000000000000" pitchFamily="18" charset="-128"/>
                  <a:ea typeface="UD デジタル 教科書体 NK-R" panose="02020400000000000000" pitchFamily="18" charset="-128"/>
                </a:rPr>
                <a:t>最多。次いで「永住者」、「技術・人文知識・国際業務</a:t>
              </a:r>
              <a:r>
                <a:rPr kumimoji="1" lang="ja-JP" altLang="en-US" sz="1100" spc="-20" dirty="0" smtClean="0">
                  <a:latin typeface="UD デジタル 教科書体 NK-R" panose="02020400000000000000" pitchFamily="18" charset="-128"/>
                  <a:ea typeface="UD デジタル 教科書体 NK-R" panose="02020400000000000000" pitchFamily="18" charset="-128"/>
                </a:rPr>
                <a:t>」、「留学」の</a:t>
              </a:r>
              <a:r>
                <a:rPr kumimoji="1" lang="ja-JP" altLang="en-US" sz="1100" spc="-20" dirty="0">
                  <a:latin typeface="UD デジタル 教科書体 NK-R" panose="02020400000000000000" pitchFamily="18" charset="-128"/>
                  <a:ea typeface="UD デジタル 教科書体 NK-R" panose="02020400000000000000" pitchFamily="18" charset="-128"/>
                </a:rPr>
                <a:t>順</a:t>
              </a:r>
              <a:r>
                <a:rPr kumimoji="1" lang="ja-JP" altLang="en-US" sz="1100" spc="-20" dirty="0" smtClean="0">
                  <a:latin typeface="UD デジタル 教科書体 NK-R" panose="02020400000000000000" pitchFamily="18" charset="-128"/>
                  <a:ea typeface="UD デジタル 教科書体 NK-R" panose="02020400000000000000" pitchFamily="18" charset="-128"/>
                </a:rPr>
                <a:t>。</a:t>
              </a:r>
              <a:endParaRPr kumimoji="1" lang="en-US" altLang="ja-JP" sz="1100" spc="-20" dirty="0" smtClean="0">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100" spc="-20" dirty="0" smtClean="0">
                  <a:latin typeface="UD デジタル 教科書体 NK-R" panose="02020400000000000000" pitchFamily="18" charset="-128"/>
                  <a:ea typeface="UD デジタル 教科書体 NK-R" panose="02020400000000000000" pitchFamily="18" charset="-128"/>
                </a:rPr>
                <a:t>●不自由なく使うことができる言葉は「日本語」が約</a:t>
              </a:r>
              <a:r>
                <a:rPr kumimoji="1" lang="en-US" altLang="ja-JP" sz="1100" spc="-20" dirty="0" smtClean="0">
                  <a:latin typeface="UD デジタル 教科書体 NK-R" panose="02020400000000000000" pitchFamily="18" charset="-128"/>
                  <a:ea typeface="UD デジタル 教科書体 NK-R" panose="02020400000000000000" pitchFamily="18" charset="-128"/>
                </a:rPr>
                <a:t>6</a:t>
              </a:r>
              <a:r>
                <a:rPr kumimoji="1" lang="ja-JP" altLang="en-US" sz="1100" spc="-20" dirty="0" smtClean="0">
                  <a:latin typeface="UD デジタル 教科書体 NK-R" panose="02020400000000000000" pitchFamily="18" charset="-128"/>
                  <a:ea typeface="UD デジタル 教科書体 NK-R" panose="02020400000000000000" pitchFamily="18" charset="-128"/>
                </a:rPr>
                <a:t>割で最多。次いで「中国語」、「英語」の順。</a:t>
              </a:r>
              <a:endParaRPr kumimoji="1" lang="en-US" altLang="ja-JP" sz="1100" spc="-20" dirty="0">
                <a:latin typeface="UD デジタル 教科書体 NK-R" panose="02020400000000000000" pitchFamily="18" charset="-128"/>
                <a:ea typeface="UD デジタル 教科書体 NK-R" panose="02020400000000000000" pitchFamily="18" charset="-128"/>
              </a:endParaRPr>
            </a:p>
            <a:p>
              <a:pPr>
                <a:lnSpc>
                  <a:spcPts val="1700"/>
                </a:lnSpc>
              </a:pPr>
              <a:r>
                <a:rPr lang="ja-JP" altLang="en-US" sz="1100" spc="-20" dirty="0">
                  <a:latin typeface="UD デジタル 教科書体 NK-R" panose="02020400000000000000" pitchFamily="18" charset="-128"/>
                  <a:ea typeface="UD デジタル 教科書体 NK-R" panose="02020400000000000000" pitchFamily="18" charset="-128"/>
                </a:rPr>
                <a:t>●「</a:t>
              </a:r>
              <a:r>
                <a:rPr lang="ja-JP" altLang="en-US" sz="1100" b="1" u="sng" spc="-20" dirty="0">
                  <a:latin typeface="UD デジタル 教科書体 NK-B" panose="02020700000000000000" pitchFamily="18" charset="-128"/>
                  <a:ea typeface="UD デジタル 教科書体 NK-B" panose="02020700000000000000" pitchFamily="18" charset="-128"/>
                </a:rPr>
                <a:t>特定技能」の認知度は「知っている」が約３割</a:t>
              </a:r>
              <a:r>
                <a:rPr lang="ja-JP" altLang="en-US" sz="1100" spc="-20" dirty="0">
                  <a:latin typeface="UD デジタル 教科書体 NK-R" panose="02020400000000000000" pitchFamily="18" charset="-128"/>
                  <a:ea typeface="UD デジタル 教科書体 NK-R" panose="02020400000000000000" pitchFamily="18" charset="-128"/>
                </a:rPr>
                <a:t>。</a:t>
              </a:r>
              <a:endParaRPr kumimoji="1" lang="ja-JP" altLang="en-US" sz="1100" spc="-20" dirty="0">
                <a:latin typeface="UD デジタル 教科書体 NK-R" panose="02020400000000000000" pitchFamily="18" charset="-128"/>
                <a:ea typeface="UD デジタル 教科書体 NK-R" panose="02020400000000000000" pitchFamily="18" charset="-128"/>
              </a:endParaRPr>
            </a:p>
          </p:txBody>
        </p:sp>
        <p:sp>
          <p:nvSpPr>
            <p:cNvPr id="40" name="フローチャート: 代替処理 25">
              <a:extLst>
                <a:ext uri="{FF2B5EF4-FFF2-40B4-BE49-F238E27FC236}">
                  <a16:creationId xmlns:a16="http://schemas.microsoft.com/office/drawing/2014/main" id="{6B70806F-5A8D-4820-88D0-5EEF7EB98AEF}"/>
                </a:ext>
              </a:extLst>
            </p:cNvPr>
            <p:cNvSpPr/>
            <p:nvPr/>
          </p:nvSpPr>
          <p:spPr>
            <a:xfrm>
              <a:off x="5454323" y="4242938"/>
              <a:ext cx="2268000" cy="301831"/>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回答者自身について</a:t>
              </a:r>
            </a:p>
          </p:txBody>
        </p:sp>
      </p:grpSp>
      <p:sp>
        <p:nvSpPr>
          <p:cNvPr id="22" name="正方形/長方形 21"/>
          <p:cNvSpPr/>
          <p:nvPr/>
        </p:nvSpPr>
        <p:spPr>
          <a:xfrm>
            <a:off x="8517661" y="70271"/>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６</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052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1867" y="988669"/>
            <a:ext cx="4684205" cy="338544"/>
          </a:xfrm>
          <a:prstGeom prst="rect">
            <a:avLst/>
          </a:prstGeom>
          <a:noFill/>
        </p:spPr>
        <p:txBody>
          <a:bodyPr wrap="square" lIns="91430" tIns="45715" rIns="91430" bIns="45715" rtlCol="0">
            <a:spAutoFit/>
          </a:bodyPr>
          <a:lstStyle/>
          <a:p>
            <a:r>
              <a:rPr lang="ja-JP" altLang="en-US" sz="1600" dirty="0">
                <a:solidFill>
                  <a:schemeClr val="tx2"/>
                </a:solidFill>
                <a:latin typeface="UD デジタル 教科書体 NK-B" panose="02020700000000000000" pitchFamily="18" charset="-128"/>
                <a:ea typeface="UD デジタル 教科書体 NK-B" panose="02020700000000000000" pitchFamily="18" charset="-128"/>
              </a:rPr>
              <a:t>（③ 府内市町村アンケートの結果）</a:t>
            </a:r>
          </a:p>
        </p:txBody>
      </p:sp>
      <p:sp>
        <p:nvSpPr>
          <p:cNvPr id="8" name="テキスト ボックス 7"/>
          <p:cNvSpPr txBox="1"/>
          <p:nvPr/>
        </p:nvSpPr>
        <p:spPr>
          <a:xfrm>
            <a:off x="385764" y="1328509"/>
            <a:ext cx="8602533" cy="1143903"/>
          </a:xfrm>
          <a:prstGeom prst="rect">
            <a:avLst/>
          </a:prstGeom>
          <a:noFill/>
        </p:spPr>
        <p:txBody>
          <a:bodyPr wrap="square" rtlCol="0">
            <a:spAutoFit/>
          </a:bodyPr>
          <a:lstStyle/>
          <a:p>
            <a:pPr>
              <a:lnSpc>
                <a:spcPts val="2300"/>
              </a:lnSpc>
            </a:pPr>
            <a:r>
              <a:rPr lang="ja-JP" altLang="en-US"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府内</a:t>
            </a:r>
            <a:r>
              <a:rPr lang="en-US" altLang="ja-JP"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a:t>
            </a:r>
            <a:r>
              <a:rPr lang="ja-JP" altLang="en-US"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市町村アンケートでは、「多文化共生に関する取組み状況」「外国人労働者の雇用・施策の取組み状</a:t>
            </a:r>
            <a:endParaRPr lang="en-US" altLang="ja-JP"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300"/>
              </a:lnSpc>
            </a:pPr>
            <a:r>
              <a:rPr lang="ja-JP" altLang="en-US"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況」「特定技能制度」等について調査を実施した</a:t>
            </a:r>
            <a:r>
              <a:rPr lang="ja-JP" altLang="en-US" sz="14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800"/>
              </a:lnSpc>
            </a:pPr>
            <a:r>
              <a:rPr lang="ja-JP" altLang="en-US" sz="14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大阪府の全人口に占める外国人の割合は</a:t>
            </a:r>
            <a:r>
              <a:rPr lang="en-US" altLang="ja-JP"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2.67</a:t>
            </a:r>
            <a:r>
              <a:rPr lang="en-US" altLang="ja-JP"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全国</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平均</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2.09</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）より</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高い</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府</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平均を</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上回る</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自治体</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は大阪市、</a:t>
            </a:r>
            <a:endParaRPr lang="en-US" altLang="ja-JP"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800"/>
              </a:lnSpc>
            </a:pP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300" spc="-1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、忠岡町、八尾市の</a:t>
            </a:r>
            <a:r>
              <a:rPr lang="en-US" altLang="ja-JP"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市。なお、大阪市では</a:t>
            </a:r>
            <a:r>
              <a:rPr lang="en-US" altLang="ja-JP"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万人を超える外国人が在住し割合は</a:t>
            </a:r>
            <a:r>
              <a:rPr lang="en-US" altLang="ja-JP"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5.06%</a:t>
            </a:r>
            <a:r>
              <a:rPr lang="ja-JP" altLang="en-US"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となっている。</a:t>
            </a:r>
            <a:endParaRPr lang="en-US" altLang="ja-JP" sz="1300" spc="-1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A5C2BEF0-3560-4290-AFD2-D0B5DFCF6B4C}"/>
              </a:ext>
            </a:extLst>
          </p:cNvPr>
          <p:cNvGrpSpPr/>
          <p:nvPr/>
        </p:nvGrpSpPr>
        <p:grpSpPr>
          <a:xfrm>
            <a:off x="312312" y="2679113"/>
            <a:ext cx="8560191" cy="4081904"/>
            <a:chOff x="367048" y="2954402"/>
            <a:chExt cx="8560191" cy="3834088"/>
          </a:xfrm>
        </p:grpSpPr>
        <p:sp>
          <p:nvSpPr>
            <p:cNvPr id="10" name="角丸四角形 9"/>
            <p:cNvSpPr/>
            <p:nvPr/>
          </p:nvSpPr>
          <p:spPr>
            <a:xfrm>
              <a:off x="367048" y="2954402"/>
              <a:ext cx="8519375" cy="3834088"/>
            </a:xfrm>
            <a:prstGeom prst="roundRect">
              <a:avLst>
                <a:gd name="adj" fmla="val 3531"/>
              </a:avLst>
            </a:prstGeom>
            <a:solidFill>
              <a:srgbClr val="FFFFCC"/>
            </a:solidFill>
            <a:ln w="1905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9" name="グループ化 8"/>
            <p:cNvGrpSpPr/>
            <p:nvPr/>
          </p:nvGrpSpPr>
          <p:grpSpPr>
            <a:xfrm>
              <a:off x="627343" y="4829388"/>
              <a:ext cx="3952260" cy="1820360"/>
              <a:chOff x="665980" y="3029915"/>
              <a:chExt cx="3952260" cy="1820360"/>
            </a:xfrm>
          </p:grpSpPr>
          <p:sp>
            <p:nvSpPr>
              <p:cNvPr id="12" name="正方形/長方形 11">
                <a:extLst>
                  <a:ext uri="{FF2B5EF4-FFF2-40B4-BE49-F238E27FC236}">
                    <a16:creationId xmlns:a16="http://schemas.microsoft.com/office/drawing/2014/main" id="{FB9375E6-3917-4E5F-9214-9B5923EBBE8F}"/>
                  </a:ext>
                </a:extLst>
              </p:cNvPr>
              <p:cNvSpPr/>
              <p:nvPr/>
            </p:nvSpPr>
            <p:spPr>
              <a:xfrm>
                <a:off x="665980" y="3174529"/>
                <a:ext cx="3888000" cy="1675746"/>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3" name="テキスト ボックス 12">
                <a:extLst>
                  <a:ext uri="{FF2B5EF4-FFF2-40B4-BE49-F238E27FC236}">
                    <a16:creationId xmlns:a16="http://schemas.microsoft.com/office/drawing/2014/main" id="{87764AF7-59E6-4A97-93A8-C1D2524D5536}"/>
                  </a:ext>
                </a:extLst>
              </p:cNvPr>
              <p:cNvSpPr txBox="1"/>
              <p:nvPr/>
            </p:nvSpPr>
            <p:spPr>
              <a:xfrm>
                <a:off x="704992" y="3355736"/>
                <a:ext cx="3913248" cy="1425701"/>
              </a:xfrm>
              <a:prstGeom prst="rect">
                <a:avLst/>
              </a:prstGeom>
              <a:noFill/>
            </p:spPr>
            <p:txBody>
              <a:bodyPr wrap="square" rtlCol="0">
                <a:spAutoFit/>
              </a:bodyPr>
              <a:lstStyle/>
              <a:p>
                <a:pPr>
                  <a:lnSpc>
                    <a:spcPts val="1600"/>
                  </a:lnSpc>
                </a:pPr>
                <a:r>
                  <a:rPr lang="ja-JP" altLang="en-US" sz="1100" spc="-50" dirty="0">
                    <a:latin typeface="UD デジタル 教科書体 NK-R" panose="02020400000000000000" pitchFamily="18" charset="-128"/>
                    <a:ea typeface="UD デジタル 教科書体 NK-R" panose="02020400000000000000" pitchFamily="18" charset="-128"/>
                  </a:rPr>
                  <a:t>●外国人労働者数や雇用数が多い国籍・在留資格・産業分野について、約</a:t>
                </a:r>
                <a:r>
                  <a:rPr lang="en-US" altLang="ja-JP" sz="1100" spc="-50" dirty="0">
                    <a:latin typeface="UD デジタル 教科書体 NK-R" panose="02020400000000000000" pitchFamily="18" charset="-128"/>
                    <a:ea typeface="UD デジタル 教科書体 NK-R" panose="02020400000000000000" pitchFamily="18" charset="-128"/>
                  </a:rPr>
                  <a:t>9</a:t>
                </a:r>
                <a:r>
                  <a:rPr lang="ja-JP" altLang="en-US" sz="1100" spc="-50" dirty="0">
                    <a:latin typeface="UD デジタル 教科書体 NK-R" panose="02020400000000000000" pitchFamily="18" charset="-128"/>
                    <a:ea typeface="UD デジタル 教科書体 NK-R" panose="02020400000000000000" pitchFamily="18" charset="-128"/>
                  </a:rPr>
                  <a:t>割が「把握していない」、約</a:t>
                </a:r>
                <a:r>
                  <a:rPr lang="en-US" altLang="ja-JP" sz="1100" spc="-50" dirty="0">
                    <a:latin typeface="UD デジタル 教科書体 NK-R" panose="02020400000000000000" pitchFamily="18" charset="-128"/>
                    <a:ea typeface="UD デジタル 教科書体 NK-R" panose="02020400000000000000" pitchFamily="18" charset="-128"/>
                  </a:rPr>
                  <a:t>1</a:t>
                </a:r>
                <a:r>
                  <a:rPr lang="ja-JP" altLang="en-US" sz="1100" spc="-50" dirty="0">
                    <a:latin typeface="UD デジタル 教科書体 NK-R" panose="02020400000000000000" pitchFamily="18" charset="-128"/>
                    <a:ea typeface="UD デジタル 教科書体 NK-R" panose="02020400000000000000" pitchFamily="18" charset="-128"/>
                  </a:rPr>
                  <a:t>割が「無回答」。</a:t>
                </a:r>
                <a:endParaRPr lang="en-US" altLang="ja-JP" sz="1100" spc="-5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90" dirty="0">
                    <a:latin typeface="UD デジタル 教科書体 NK-R" panose="02020400000000000000" pitchFamily="18" charset="-128"/>
                    <a:ea typeface="UD デジタル 教科書体 NK-R" panose="02020400000000000000" pitchFamily="18" charset="-128"/>
                  </a:rPr>
                  <a:t>●</a:t>
                </a:r>
                <a:r>
                  <a:rPr kumimoji="1" lang="ja-JP" altLang="en-US" sz="1100" b="1" u="sng" spc="-90" dirty="0">
                    <a:latin typeface="UD デジタル 教科書体 NK-B" panose="02020700000000000000" pitchFamily="18" charset="-128"/>
                    <a:ea typeface="UD デジタル 教科書体 NK-B" panose="02020700000000000000" pitchFamily="18" charset="-128"/>
                  </a:rPr>
                  <a:t>外国人労働者に期待していることは、「労働力不足の解消」が最多</a:t>
                </a:r>
                <a:r>
                  <a:rPr kumimoji="1" lang="ja-JP" altLang="en-US" sz="1100" spc="-90" dirty="0">
                    <a:latin typeface="UD デジタル 教科書体 NK-R" panose="02020400000000000000" pitchFamily="18" charset="-128"/>
                    <a:ea typeface="UD デジタル 教科書体 NK-R" panose="02020400000000000000" pitchFamily="18" charset="-128"/>
                  </a:rPr>
                  <a:t>。一方、課題は「事業者に対する各種制度等の周知」等。</a:t>
                </a:r>
                <a:endParaRPr kumimoji="1" lang="en-US" altLang="ja-JP" sz="1100" spc="-9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50" dirty="0">
                    <a:latin typeface="UD デジタル 教科書体 NK-R" panose="02020400000000000000" pitchFamily="18" charset="-128"/>
                    <a:ea typeface="UD デジタル 教科書体 NK-R" panose="02020400000000000000" pitchFamily="18" charset="-128"/>
                  </a:rPr>
                  <a:t>●</a:t>
                </a:r>
                <a:r>
                  <a:rPr kumimoji="1" lang="ja-JP" altLang="en-US" sz="1100" u="sng" spc="-50" dirty="0">
                    <a:latin typeface="UD デジタル 教科書体 NK-B" panose="02020700000000000000" pitchFamily="18" charset="-128"/>
                    <a:ea typeface="UD デジタル 教科書体 NK-B" panose="02020700000000000000" pitchFamily="18" charset="-128"/>
                  </a:rPr>
                  <a:t>外国人労働者の受入れを円滑に進めていくための連携先として、</a:t>
                </a:r>
                <a:r>
                  <a:rPr kumimoji="1" lang="ja-JP" altLang="en-US" sz="1100" u="sng" spc="-20" dirty="0">
                    <a:latin typeface="UD デジタル 教科書体 NK-B" panose="02020700000000000000" pitchFamily="18" charset="-128"/>
                    <a:ea typeface="UD デジタル 教科書体 NK-B" panose="02020700000000000000" pitchFamily="18" charset="-128"/>
                  </a:rPr>
                  <a:t>「地域の企業」が約</a:t>
                </a:r>
                <a:r>
                  <a:rPr kumimoji="1" lang="en-US" altLang="ja-JP" sz="1100" u="sng" spc="-20" dirty="0">
                    <a:latin typeface="UD デジタル 教科書体 NK-B" panose="02020700000000000000" pitchFamily="18" charset="-128"/>
                    <a:ea typeface="UD デジタル 教科書体 NK-B" panose="02020700000000000000" pitchFamily="18" charset="-128"/>
                  </a:rPr>
                  <a:t>8</a:t>
                </a:r>
                <a:r>
                  <a:rPr kumimoji="1" lang="ja-JP" altLang="en-US" sz="1100" u="sng" spc="-20" dirty="0">
                    <a:latin typeface="UD デジタル 教科書体 NK-B" panose="02020700000000000000" pitchFamily="18" charset="-128"/>
                    <a:ea typeface="UD デジタル 教科書体 NK-B" panose="02020700000000000000" pitchFamily="18" charset="-128"/>
                  </a:rPr>
                  <a:t>割で最多</a:t>
                </a:r>
                <a:r>
                  <a:rPr kumimoji="1" lang="ja-JP" altLang="en-US" sz="1100" spc="-20" dirty="0">
                    <a:latin typeface="UD デジタル 教科書体 NK-R" panose="02020400000000000000" pitchFamily="18" charset="-128"/>
                    <a:ea typeface="UD デジタル 教科書体 NK-R" panose="02020400000000000000" pitchFamily="18" charset="-128"/>
                  </a:rPr>
                  <a:t>。次いで、「</a:t>
                </a:r>
                <a:r>
                  <a:rPr kumimoji="1" lang="ja-JP" altLang="en-US" sz="1100" u="sng" spc="-20" dirty="0">
                    <a:latin typeface="UD デジタル 教科書体 NK-B" panose="02020700000000000000" pitchFamily="18" charset="-128"/>
                    <a:ea typeface="UD デジタル 教科書体 NK-B" panose="02020700000000000000" pitchFamily="18" charset="-128"/>
                  </a:rPr>
                  <a:t>地域の商工会・商工会議所等</a:t>
                </a:r>
                <a:r>
                  <a:rPr kumimoji="1" lang="ja-JP" altLang="en-US" sz="1100" spc="-20" dirty="0">
                    <a:latin typeface="UD デジタル 教科書体 NK-R" panose="02020400000000000000" pitchFamily="18" charset="-128"/>
                    <a:ea typeface="UD デジタル 教科書体 NK-R" panose="02020400000000000000" pitchFamily="18" charset="-128"/>
                  </a:rPr>
                  <a:t>」の順。</a:t>
                </a:r>
                <a:endParaRPr kumimoji="1" lang="en-US" altLang="ja-JP" sz="1100" spc="-50" dirty="0">
                  <a:latin typeface="UD デジタル 教科書体 NK-R" panose="02020400000000000000" pitchFamily="18" charset="-128"/>
                  <a:ea typeface="UD デジタル 教科書体 NK-R" panose="02020400000000000000" pitchFamily="18" charset="-128"/>
                </a:endParaRPr>
              </a:p>
            </p:txBody>
          </p:sp>
          <p:sp>
            <p:nvSpPr>
              <p:cNvPr id="14" name="フローチャート: 代替処理 25">
                <a:extLst>
                  <a:ext uri="{FF2B5EF4-FFF2-40B4-BE49-F238E27FC236}">
                    <a16:creationId xmlns:a16="http://schemas.microsoft.com/office/drawing/2014/main" id="{6B70806F-5A8D-4820-88D0-5EEF7EB98AEF}"/>
                  </a:ext>
                </a:extLst>
              </p:cNvPr>
              <p:cNvSpPr/>
              <p:nvPr/>
            </p:nvSpPr>
            <p:spPr>
              <a:xfrm>
                <a:off x="1212268" y="3029915"/>
                <a:ext cx="2880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外国人労働者の雇用・施策の取組み状況</a:t>
                </a:r>
              </a:p>
            </p:txBody>
          </p:sp>
        </p:grpSp>
        <p:sp>
          <p:nvSpPr>
            <p:cNvPr id="15" name="正方形/長方形 14">
              <a:extLst>
                <a:ext uri="{FF2B5EF4-FFF2-40B4-BE49-F238E27FC236}">
                  <a16:creationId xmlns:a16="http://schemas.microsoft.com/office/drawing/2014/main" id="{FB9375E6-3917-4E5F-9214-9B5923EBBE8F}"/>
                </a:ext>
              </a:extLst>
            </p:cNvPr>
            <p:cNvSpPr/>
            <p:nvPr/>
          </p:nvSpPr>
          <p:spPr>
            <a:xfrm>
              <a:off x="4760354" y="3262203"/>
              <a:ext cx="3888000" cy="1403999"/>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6" name="テキスト ボックス 15">
              <a:extLst>
                <a:ext uri="{FF2B5EF4-FFF2-40B4-BE49-F238E27FC236}">
                  <a16:creationId xmlns:a16="http://schemas.microsoft.com/office/drawing/2014/main" id="{87764AF7-59E6-4A97-93A8-C1D2524D5536}"/>
                </a:ext>
              </a:extLst>
            </p:cNvPr>
            <p:cNvSpPr txBox="1"/>
            <p:nvPr/>
          </p:nvSpPr>
          <p:spPr>
            <a:xfrm>
              <a:off x="4805193" y="3396836"/>
              <a:ext cx="3925217" cy="1232974"/>
            </a:xfrm>
            <a:prstGeom prst="rect">
              <a:avLst/>
            </a:prstGeom>
            <a:noFill/>
          </p:spPr>
          <p:txBody>
            <a:bodyPr wrap="square" rtlCol="0">
              <a:spAutoFit/>
            </a:bodyPr>
            <a:lstStyle/>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●外国人へ情報発信を行う際、多言語対応の配慮について、「</a:t>
              </a:r>
              <a:r>
                <a:rPr lang="en-US" altLang="ja-JP" sz="1100" dirty="0">
                  <a:latin typeface="UD デジタル 教科書体 NK-R" panose="02020400000000000000" pitchFamily="18" charset="-128"/>
                  <a:ea typeface="UD デジタル 教科書体 NK-R" panose="02020400000000000000" pitchFamily="18" charset="-128"/>
                </a:rPr>
                <a:t>ICT</a:t>
              </a:r>
              <a:r>
                <a:rPr lang="ja-JP" altLang="en-US" sz="1100" dirty="0">
                  <a:latin typeface="UD デジタル 教科書体 NK-R" panose="02020400000000000000" pitchFamily="18" charset="-128"/>
                  <a:ea typeface="UD デジタル 教科書体 NK-R" panose="02020400000000000000" pitchFamily="18" charset="-128"/>
                </a:rPr>
                <a:t>を活用した通訳・翻訳を行っている」が約</a:t>
              </a:r>
              <a:r>
                <a:rPr lang="en-US" altLang="ja-JP" sz="1100" dirty="0">
                  <a:latin typeface="UD デジタル 教科書体 NK-R" panose="02020400000000000000" pitchFamily="18" charset="-128"/>
                  <a:ea typeface="UD デジタル 教科書体 NK-R" panose="02020400000000000000" pitchFamily="18" charset="-128"/>
                </a:rPr>
                <a:t>5</a:t>
              </a:r>
              <a:r>
                <a:rPr lang="ja-JP" altLang="en-US" sz="1100" dirty="0">
                  <a:latin typeface="UD デジタル 教科書体 NK-R" panose="02020400000000000000" pitchFamily="18" charset="-128"/>
                  <a:ea typeface="UD デジタル 教科書体 NK-R" panose="02020400000000000000" pitchFamily="18" charset="-128"/>
                </a:rPr>
                <a:t>割で最多。</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spc="-20" dirty="0">
                  <a:latin typeface="UD デジタル 教科書体 NK-R" panose="02020400000000000000" pitchFamily="18" charset="-128"/>
                  <a:ea typeface="UD デジタル 教科書体 NK-R" panose="02020400000000000000" pitchFamily="18" charset="-128"/>
                </a:rPr>
                <a:t>●在住外国人の意見が自治体施策に反映されるための工夫について、「していない」が約</a:t>
              </a:r>
              <a:r>
                <a:rPr lang="en-US" altLang="ja-JP" sz="1100" spc="-20" dirty="0">
                  <a:latin typeface="UD デジタル 教科書体 NK-R" panose="02020400000000000000" pitchFamily="18" charset="-128"/>
                  <a:ea typeface="UD デジタル 教科書体 NK-R" panose="02020400000000000000" pitchFamily="18" charset="-128"/>
                </a:rPr>
                <a:t>7</a:t>
              </a:r>
              <a:r>
                <a:rPr lang="ja-JP" altLang="en-US" sz="1100" spc="-20" dirty="0">
                  <a:latin typeface="UD デジタル 教科書体 NK-R" panose="02020400000000000000" pitchFamily="18" charset="-128"/>
                  <a:ea typeface="UD デジタル 教科書体 NK-R" panose="02020400000000000000" pitchFamily="18" charset="-128"/>
                </a:rPr>
                <a:t>割。理由は「役所の体制が不十分」等。</a:t>
              </a:r>
              <a:endParaRPr lang="en-US" altLang="ja-JP" sz="1100" spc="-20"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a:t>
              </a:r>
              <a:r>
                <a:rPr lang="ja-JP" altLang="en-US" sz="1100" u="sng" dirty="0">
                  <a:latin typeface="UD デジタル 教科書体 NK-B" panose="02020700000000000000" pitchFamily="18" charset="-128"/>
                  <a:ea typeface="UD デジタル 教科書体 NK-B" panose="02020700000000000000" pitchFamily="18" charset="-128"/>
                </a:rPr>
                <a:t>近隣トラブル等の問題では、「ゴミ出し」と「問題は生じていない」が約</a:t>
              </a:r>
              <a:r>
                <a:rPr lang="en-US" altLang="ja-JP" sz="1100" u="sng" dirty="0">
                  <a:latin typeface="UD デジタル 教科書体 NK-B" panose="02020700000000000000" pitchFamily="18" charset="-128"/>
                  <a:ea typeface="UD デジタル 教科書体 NK-B" panose="02020700000000000000" pitchFamily="18" charset="-128"/>
                </a:rPr>
                <a:t>3</a:t>
              </a:r>
              <a:r>
                <a:rPr lang="ja-JP" altLang="en-US" sz="1100" u="sng" dirty="0">
                  <a:latin typeface="UD デジタル 教科書体 NK-B" panose="02020700000000000000" pitchFamily="18" charset="-128"/>
                  <a:ea typeface="UD デジタル 教科書体 NK-B" panose="02020700000000000000" pitchFamily="18" charset="-128"/>
                </a:rPr>
                <a:t>割で最多</a:t>
              </a:r>
              <a:r>
                <a:rPr lang="ja-JP" altLang="en-US" sz="1100" dirty="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7" name="フローチャート: 代替処理 25">
              <a:extLst>
                <a:ext uri="{FF2B5EF4-FFF2-40B4-BE49-F238E27FC236}">
                  <a16:creationId xmlns:a16="http://schemas.microsoft.com/office/drawing/2014/main" id="{6B70806F-5A8D-4820-88D0-5EEF7EB98AEF}"/>
                </a:ext>
              </a:extLst>
            </p:cNvPr>
            <p:cNvSpPr/>
            <p:nvPr/>
          </p:nvSpPr>
          <p:spPr>
            <a:xfrm>
              <a:off x="5497394" y="3081578"/>
              <a:ext cx="2340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外国人向け施策の実施状況</a:t>
              </a:r>
              <a:endPar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8" name="グループ化 17"/>
            <p:cNvGrpSpPr/>
            <p:nvPr/>
          </p:nvGrpSpPr>
          <p:grpSpPr>
            <a:xfrm>
              <a:off x="630412" y="3082968"/>
              <a:ext cx="3939843" cy="1583234"/>
              <a:chOff x="665980" y="5050363"/>
              <a:chExt cx="3939843" cy="1583234"/>
            </a:xfrm>
          </p:grpSpPr>
          <p:sp>
            <p:nvSpPr>
              <p:cNvPr id="19" name="正方形/長方形 18">
                <a:extLst>
                  <a:ext uri="{FF2B5EF4-FFF2-40B4-BE49-F238E27FC236}">
                    <a16:creationId xmlns:a16="http://schemas.microsoft.com/office/drawing/2014/main" id="{FB9375E6-3917-4E5F-9214-9B5923EBBE8F}"/>
                  </a:ext>
                </a:extLst>
              </p:cNvPr>
              <p:cNvSpPr/>
              <p:nvPr/>
            </p:nvSpPr>
            <p:spPr>
              <a:xfrm>
                <a:off x="665980" y="5229597"/>
                <a:ext cx="3888000" cy="1404000"/>
              </a:xfrm>
              <a:prstGeom prst="rect">
                <a:avLst/>
              </a:prstGeom>
              <a:solidFill>
                <a:schemeClr val="bg1"/>
              </a:solidFill>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20" name="テキスト ボックス 19">
                <a:extLst>
                  <a:ext uri="{FF2B5EF4-FFF2-40B4-BE49-F238E27FC236}">
                    <a16:creationId xmlns:a16="http://schemas.microsoft.com/office/drawing/2014/main" id="{87764AF7-59E6-4A97-93A8-C1D2524D5536}"/>
                  </a:ext>
                </a:extLst>
              </p:cNvPr>
              <p:cNvSpPr txBox="1"/>
              <p:nvPr/>
            </p:nvSpPr>
            <p:spPr>
              <a:xfrm>
                <a:off x="692575" y="5366287"/>
                <a:ext cx="3913248" cy="1232974"/>
              </a:xfrm>
              <a:prstGeom prst="rect">
                <a:avLst/>
              </a:prstGeom>
              <a:noFill/>
            </p:spPr>
            <p:txBody>
              <a:bodyPr wrap="square" rtlCol="0">
                <a:spAutoFit/>
              </a:bodyPr>
              <a:lstStyle/>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●現在、</a:t>
                </a:r>
                <a:r>
                  <a:rPr lang="ja-JP" altLang="en-US" sz="1100" b="1" u="sng" dirty="0">
                    <a:latin typeface="UD デジタル 教科書体 NK-B" panose="02020700000000000000" pitchFamily="18" charset="-128"/>
                    <a:ea typeface="UD デジタル 教科書体 NK-B" panose="02020700000000000000" pitchFamily="18" charset="-128"/>
                  </a:rPr>
                  <a:t>特に重点的に取り組んでいる分野は、「教育」が約</a:t>
                </a:r>
                <a:r>
                  <a:rPr lang="en-US" altLang="ja-JP" sz="1100" b="1" u="sng" dirty="0">
                    <a:latin typeface="UD デジタル 教科書体 NK-B" panose="02020700000000000000" pitchFamily="18" charset="-128"/>
                    <a:ea typeface="UD デジタル 教科書体 NK-B" panose="02020700000000000000" pitchFamily="18" charset="-128"/>
                  </a:rPr>
                  <a:t>5</a:t>
                </a:r>
                <a:r>
                  <a:rPr lang="ja-JP" altLang="en-US" sz="1100" b="1" u="sng" dirty="0">
                    <a:latin typeface="UD デジタル 教科書体 NK-B" panose="02020700000000000000" pitchFamily="18" charset="-128"/>
                    <a:ea typeface="UD デジタル 教科書体 NK-B" panose="02020700000000000000" pitchFamily="18" charset="-128"/>
                  </a:rPr>
                  <a:t>割</a:t>
                </a:r>
                <a:r>
                  <a:rPr lang="ja-JP" altLang="en-US" sz="1100" u="sng" dirty="0">
                    <a:latin typeface="UD デジタル 教科書体 NK-B" panose="02020700000000000000" pitchFamily="18" charset="-128"/>
                    <a:ea typeface="UD デジタル 教科書体 NK-B" panose="02020700000000000000" pitchFamily="18" charset="-128"/>
                  </a:rPr>
                  <a:t>で最多</a:t>
                </a:r>
                <a:r>
                  <a:rPr lang="ja-JP" altLang="en-US" sz="1100" dirty="0">
                    <a:latin typeface="UD デジタル 教科書体 NK-R" panose="02020400000000000000" pitchFamily="18" charset="-128"/>
                    <a:ea typeface="UD デジタル 教科書体 NK-R" panose="02020400000000000000" pitchFamily="18" charset="-128"/>
                  </a:rPr>
                  <a:t>。次いで「日本語及び日本社会に関する学習支援」の順。</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●現在、</a:t>
                </a:r>
                <a:r>
                  <a:rPr lang="ja-JP" altLang="en-US" sz="1100" u="sng" dirty="0">
                    <a:latin typeface="UD デジタル 教科書体 NK-B" panose="02020700000000000000" pitchFamily="18" charset="-128"/>
                    <a:ea typeface="UD デジタル 教科書体 NK-B" panose="02020700000000000000" pitchFamily="18" charset="-128"/>
                  </a:rPr>
                  <a:t>課題と認識している分野は、「地域における情報の多言語化」と「防災に関する支援」が約</a:t>
                </a:r>
                <a:r>
                  <a:rPr lang="en-US" altLang="ja-JP" sz="1100" u="sng" dirty="0">
                    <a:latin typeface="UD デジタル 教科書体 NK-B" panose="02020700000000000000" pitchFamily="18" charset="-128"/>
                    <a:ea typeface="UD デジタル 教科書体 NK-B" panose="02020700000000000000" pitchFamily="18" charset="-128"/>
                  </a:rPr>
                  <a:t>6</a:t>
                </a:r>
                <a:r>
                  <a:rPr lang="ja-JP" altLang="en-US" sz="1100" u="sng" dirty="0">
                    <a:latin typeface="UD デジタル 教科書体 NK-B" panose="02020700000000000000" pitchFamily="18" charset="-128"/>
                    <a:ea typeface="UD デジタル 教科書体 NK-B" panose="02020700000000000000" pitchFamily="18" charset="-128"/>
                  </a:rPr>
                  <a:t>割で最多</a:t>
                </a:r>
                <a:r>
                  <a:rPr lang="ja-JP" altLang="en-US" sz="1100" dirty="0">
                    <a:latin typeface="UD デジタル 教科書体 NK-R" panose="02020400000000000000" pitchFamily="18" charset="-128"/>
                    <a:ea typeface="UD デジタル 教科書体 NK-R" panose="02020400000000000000" pitchFamily="18" charset="-128"/>
                  </a:rPr>
                  <a:t>。</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●外国人相談で多い内容は、「暮らしに関すること（生活していくうえでの困りごと）」が約</a:t>
                </a:r>
                <a:r>
                  <a:rPr lang="en-US" altLang="ja-JP" sz="1100" dirty="0">
                    <a:latin typeface="UD デジタル 教科書体 NK-R" panose="02020400000000000000" pitchFamily="18" charset="-128"/>
                    <a:ea typeface="UD デジタル 教科書体 NK-R" panose="02020400000000000000" pitchFamily="18" charset="-128"/>
                  </a:rPr>
                  <a:t>4</a:t>
                </a:r>
                <a:r>
                  <a:rPr lang="ja-JP" altLang="en-US" sz="1100" dirty="0">
                    <a:latin typeface="UD デジタル 教科書体 NK-R" panose="02020400000000000000" pitchFamily="18" charset="-128"/>
                    <a:ea typeface="UD デジタル 教科書体 NK-R" panose="02020400000000000000" pitchFamily="18" charset="-128"/>
                  </a:rPr>
                  <a:t>割で最多。</a:t>
                </a:r>
                <a:endParaRPr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1" name="フローチャート: 代替処理 25">
                <a:extLst>
                  <a:ext uri="{FF2B5EF4-FFF2-40B4-BE49-F238E27FC236}">
                    <a16:creationId xmlns:a16="http://schemas.microsoft.com/office/drawing/2014/main" id="{6B70806F-5A8D-4820-88D0-5EEF7EB98AEF}"/>
                  </a:ext>
                </a:extLst>
              </p:cNvPr>
              <p:cNvSpPr/>
              <p:nvPr/>
            </p:nvSpPr>
            <p:spPr>
              <a:xfrm>
                <a:off x="1483124" y="5050363"/>
                <a:ext cx="2340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多文化共生に関する取組み状況</a:t>
                </a:r>
              </a:p>
            </p:txBody>
          </p:sp>
        </p:grpSp>
        <p:sp>
          <p:nvSpPr>
            <p:cNvPr id="38" name="正方形/長方形 37">
              <a:extLst>
                <a:ext uri="{FF2B5EF4-FFF2-40B4-BE49-F238E27FC236}">
                  <a16:creationId xmlns:a16="http://schemas.microsoft.com/office/drawing/2014/main" id="{FB9375E6-3917-4E5F-9214-9B5923EBBE8F}"/>
                </a:ext>
              </a:extLst>
            </p:cNvPr>
            <p:cNvSpPr/>
            <p:nvPr/>
          </p:nvSpPr>
          <p:spPr>
            <a:xfrm>
              <a:off x="4772324" y="4995811"/>
              <a:ext cx="3888000" cy="1653937"/>
            </a:xfrm>
            <a:prstGeom prst="rect">
              <a:avLst/>
            </a:prstGeom>
            <a:ln>
              <a:solidFill>
                <a:schemeClr val="tx2">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39" name="テキスト ボックス 38">
              <a:extLst>
                <a:ext uri="{FF2B5EF4-FFF2-40B4-BE49-F238E27FC236}">
                  <a16:creationId xmlns:a16="http://schemas.microsoft.com/office/drawing/2014/main" id="{87764AF7-59E6-4A97-93A8-C1D2524D5536}"/>
                </a:ext>
              </a:extLst>
            </p:cNvPr>
            <p:cNvSpPr txBox="1"/>
            <p:nvPr/>
          </p:nvSpPr>
          <p:spPr>
            <a:xfrm>
              <a:off x="4823892" y="5164926"/>
              <a:ext cx="4103347" cy="1425701"/>
            </a:xfrm>
            <a:prstGeom prst="rect">
              <a:avLst/>
            </a:prstGeom>
            <a:noFill/>
          </p:spPr>
          <p:txBody>
            <a:bodyPr wrap="square" rtlCol="0">
              <a:spAutoFit/>
            </a:bodyPr>
            <a:lstStyle/>
            <a:p>
              <a:pPr>
                <a:lnSpc>
                  <a:spcPts val="1600"/>
                </a:lnSpc>
              </a:pPr>
              <a:r>
                <a:rPr lang="ja-JP" altLang="en-US" sz="1100" dirty="0">
                  <a:latin typeface="UD デジタル 教科書体 NK-R" panose="02020400000000000000" pitchFamily="18" charset="-128"/>
                  <a:ea typeface="UD デジタル 教科書体 NK-R" panose="02020400000000000000" pitchFamily="18" charset="-128"/>
                </a:rPr>
                <a:t>●特定</a:t>
              </a:r>
              <a:r>
                <a:rPr lang="ja-JP" altLang="en-US" sz="1100" dirty="0" smtClean="0">
                  <a:latin typeface="UD デジタル 教科書体 NK-R" panose="02020400000000000000" pitchFamily="18" charset="-128"/>
                  <a:ea typeface="UD デジタル 教科書体 NK-R" panose="02020400000000000000" pitchFamily="18" charset="-128"/>
                </a:rPr>
                <a:t>技能の</a:t>
              </a:r>
              <a:r>
                <a:rPr lang="ja-JP" altLang="en-US" sz="1100" dirty="0">
                  <a:latin typeface="UD デジタル 教科書体 NK-R" panose="02020400000000000000" pitchFamily="18" charset="-128"/>
                  <a:ea typeface="UD デジタル 教科書体 NK-R" panose="02020400000000000000" pitchFamily="18" charset="-128"/>
                </a:rPr>
                <a:t>就業状況は、「該当なし」が約</a:t>
              </a:r>
              <a:r>
                <a:rPr lang="en-US" altLang="ja-JP" sz="1100" dirty="0">
                  <a:latin typeface="UD デジタル 教科書体 NK-R" panose="02020400000000000000" pitchFamily="18" charset="-128"/>
                  <a:ea typeface="UD デジタル 教科書体 NK-R" panose="02020400000000000000" pitchFamily="18" charset="-128"/>
                </a:rPr>
                <a:t>9</a:t>
              </a:r>
              <a:r>
                <a:rPr lang="ja-JP" altLang="en-US" sz="1100" dirty="0">
                  <a:latin typeface="UD デジタル 教科書体 NK-R" panose="02020400000000000000" pitchFamily="18" charset="-128"/>
                  <a:ea typeface="UD デジタル 教科書体 NK-R" panose="02020400000000000000" pitchFamily="18" charset="-128"/>
                </a:rPr>
                <a:t>割。</a:t>
              </a: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50" dirty="0">
                  <a:latin typeface="UD デジタル 教科書体 NK-R" panose="02020400000000000000" pitchFamily="18" charset="-128"/>
                  <a:ea typeface="UD デジタル 教科書体 NK-R" panose="02020400000000000000" pitchFamily="18" charset="-128"/>
                </a:rPr>
                <a:t>●</a:t>
              </a:r>
              <a:r>
                <a:rPr kumimoji="1" lang="ja-JP" altLang="en-US" sz="1100" u="sng" spc="-50" dirty="0">
                  <a:latin typeface="UD デジタル 教科書体 NK-B" panose="02020700000000000000" pitchFamily="18" charset="-128"/>
                  <a:ea typeface="UD デジタル 教科書体 NK-B" panose="02020700000000000000" pitchFamily="18" charset="-128"/>
                </a:rPr>
                <a:t>中小企業からの本制度の受入れ要望は、「該当なし」が約</a:t>
              </a:r>
              <a:r>
                <a:rPr kumimoji="1" lang="en-US" altLang="ja-JP" sz="1100" u="sng" spc="-50" dirty="0">
                  <a:latin typeface="UD デジタル 教科書体 NK-B" panose="02020700000000000000" pitchFamily="18" charset="-128"/>
                  <a:ea typeface="UD デジタル 教科書体 NK-B" panose="02020700000000000000" pitchFamily="18" charset="-128"/>
                </a:rPr>
                <a:t>8</a:t>
              </a:r>
              <a:r>
                <a:rPr kumimoji="1" lang="ja-JP" altLang="en-US" sz="1100" u="sng" spc="-50" dirty="0">
                  <a:latin typeface="UD デジタル 教科書体 NK-B" panose="02020700000000000000" pitchFamily="18" charset="-128"/>
                  <a:ea typeface="UD デジタル 教科書体 NK-B" panose="02020700000000000000" pitchFamily="18" charset="-128"/>
                </a:rPr>
                <a:t>割</a:t>
              </a:r>
              <a:r>
                <a:rPr kumimoji="1" lang="ja-JP" altLang="en-US" sz="1100" spc="-50" dirty="0">
                  <a:latin typeface="UD デジタル 教科書体 NK-R" panose="02020400000000000000" pitchFamily="18" charset="-128"/>
                  <a:ea typeface="UD デジタル 教科書体 NK-R" panose="02020400000000000000" pitchFamily="18" charset="-128"/>
                </a:rPr>
                <a:t>、</a:t>
              </a:r>
              <a:endParaRPr kumimoji="1" lang="en-US" altLang="ja-JP" sz="1100" spc="-5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u="sng" spc="-50" dirty="0">
                  <a:latin typeface="UD デジタル 教科書体 NK-B" panose="02020700000000000000" pitchFamily="18" charset="-128"/>
                  <a:ea typeface="UD デジタル 教科書体 NK-B" panose="02020700000000000000" pitchFamily="18" charset="-128"/>
                </a:rPr>
                <a:t>「介護」が</a:t>
              </a:r>
              <a:r>
                <a:rPr kumimoji="1" lang="en-US" altLang="ja-JP" sz="1100" u="sng" spc="-50" dirty="0">
                  <a:latin typeface="UD デジタル 教科書体 NK-B" panose="02020700000000000000" pitchFamily="18" charset="-128"/>
                  <a:ea typeface="UD デジタル 教科書体 NK-B" panose="02020700000000000000" pitchFamily="18" charset="-128"/>
                </a:rPr>
                <a:t>7</a:t>
              </a:r>
              <a:r>
                <a:rPr kumimoji="1" lang="ja-JP" altLang="en-US" sz="1100" u="sng" spc="-50" dirty="0">
                  <a:latin typeface="UD デジタル 教科書体 NK-B" panose="02020700000000000000" pitchFamily="18" charset="-128"/>
                  <a:ea typeface="UD デジタル 教科書体 NK-B" panose="02020700000000000000" pitchFamily="18" charset="-128"/>
                </a:rPr>
                <a:t>％、「素形材産業」及び「産業機械製造業」が約</a:t>
              </a:r>
              <a:r>
                <a:rPr kumimoji="1" lang="en-US" altLang="ja-JP" sz="1100" u="sng" spc="-50" dirty="0">
                  <a:latin typeface="UD デジタル 教科書体 NK-B" panose="02020700000000000000" pitchFamily="18" charset="-128"/>
                  <a:ea typeface="UD デジタル 教科書体 NK-B" panose="02020700000000000000" pitchFamily="18" charset="-128"/>
                </a:rPr>
                <a:t>2</a:t>
              </a:r>
              <a:r>
                <a:rPr kumimoji="1" lang="ja-JP" altLang="en-US" sz="1100" u="sng" spc="-50" dirty="0">
                  <a:latin typeface="UD デジタル 教科書体 NK-B" panose="02020700000000000000" pitchFamily="18" charset="-128"/>
                  <a:ea typeface="UD デジタル 教科書体 NK-B" panose="02020700000000000000" pitchFamily="18" charset="-128"/>
                </a:rPr>
                <a:t>％</a:t>
              </a:r>
              <a:r>
                <a:rPr kumimoji="1" lang="ja-JP" altLang="en-US" sz="1100" spc="-50" dirty="0">
                  <a:latin typeface="UD デジタル 教科書体 NK-R" panose="02020400000000000000" pitchFamily="18" charset="-128"/>
                  <a:ea typeface="UD デジタル 教科書体 NK-R" panose="02020400000000000000" pitchFamily="18" charset="-128"/>
                </a:rPr>
                <a:t>。</a:t>
              </a:r>
              <a:endParaRPr kumimoji="1" lang="en-US" altLang="ja-JP" sz="1100" spc="-5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30" dirty="0">
                  <a:latin typeface="UD デジタル 教科書体 NK-R" panose="02020400000000000000" pitchFamily="18" charset="-128"/>
                  <a:ea typeface="UD デジタル 教科書体 NK-R" panose="02020400000000000000" pitchFamily="18" charset="-128"/>
                </a:rPr>
                <a:t>●外国人受入れに係る新たな事業は、「企業向けセミナーの実施」</a:t>
              </a:r>
              <a:endParaRPr kumimoji="1" lang="en-US" altLang="ja-JP" sz="1100" spc="-3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30" dirty="0">
                  <a:latin typeface="UD デジタル 教科書体 NK-R" panose="02020400000000000000" pitchFamily="18" charset="-128"/>
                  <a:ea typeface="UD デジタル 教科書体 NK-R" panose="02020400000000000000" pitchFamily="18" charset="-128"/>
                </a:rPr>
                <a:t>等を、取り組まない理由として「庁内体制の未整備」等をあげる。</a:t>
              </a:r>
              <a:endParaRPr kumimoji="1" lang="en-US" altLang="ja-JP" sz="1100" spc="-30" dirty="0">
                <a:latin typeface="UD デジタル 教科書体 NK-R" panose="02020400000000000000" pitchFamily="18" charset="-128"/>
                <a:ea typeface="UD デジタル 教科書体 NK-R" panose="02020400000000000000" pitchFamily="18" charset="-128"/>
              </a:endParaRPr>
            </a:p>
            <a:p>
              <a:pPr>
                <a:lnSpc>
                  <a:spcPts val="1600"/>
                </a:lnSpc>
              </a:pPr>
              <a:r>
                <a:rPr kumimoji="1" lang="ja-JP" altLang="en-US" sz="1100" spc="-60" dirty="0">
                  <a:latin typeface="UD デジタル 教科書体 NK-R" panose="02020400000000000000" pitchFamily="18" charset="-128"/>
                  <a:ea typeface="UD デジタル 教科書体 NK-R" panose="02020400000000000000" pitchFamily="18" charset="-128"/>
                </a:rPr>
                <a:t>●本制度への期待として「人手不足解消」をあげる一方、課題として、</a:t>
              </a:r>
              <a:r>
                <a:rPr kumimoji="1" lang="ja-JP" altLang="en-US" sz="1100" spc="-50" dirty="0">
                  <a:latin typeface="UD デジタル 教科書体 NK-R" panose="02020400000000000000" pitchFamily="18" charset="-128"/>
                  <a:ea typeface="UD デジタル 教科書体 NK-R" panose="02020400000000000000" pitchFamily="18" charset="-128"/>
                </a:rPr>
                <a:t>「企業は就労期間に期限のない人材を求めている」等の回答あり。</a:t>
              </a:r>
            </a:p>
          </p:txBody>
        </p:sp>
        <p:sp>
          <p:nvSpPr>
            <p:cNvPr id="40" name="フローチャート: 代替処理 25">
              <a:extLst>
                <a:ext uri="{FF2B5EF4-FFF2-40B4-BE49-F238E27FC236}">
                  <a16:creationId xmlns:a16="http://schemas.microsoft.com/office/drawing/2014/main" id="{6B70806F-5A8D-4820-88D0-5EEF7EB98AEF}"/>
                </a:ext>
              </a:extLst>
            </p:cNvPr>
            <p:cNvSpPr/>
            <p:nvPr/>
          </p:nvSpPr>
          <p:spPr>
            <a:xfrm>
              <a:off x="5504914" y="4849669"/>
              <a:ext cx="2340000" cy="252000"/>
            </a:xfrm>
            <a:prstGeom prst="flowChartAlternateProcess">
              <a:avLst/>
            </a:prstGeom>
            <a:solidFill>
              <a:schemeClr val="tx2"/>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900"/>
                </a:lnSpc>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「特定</a:t>
              </a:r>
              <a:r>
                <a:rPr kumimoji="1" lang="ja-JP" altLang="en-US" sz="1100" dirty="0" smtClean="0">
                  <a:solidFill>
                    <a:schemeClr val="bg1"/>
                  </a:solidFill>
                  <a:latin typeface="UD デジタル 教科書体 NK-B" panose="02020700000000000000" pitchFamily="18" charset="-128"/>
                  <a:ea typeface="UD デジタル 教科書体 NK-B" panose="02020700000000000000" pitchFamily="18" charset="-128"/>
                </a:rPr>
                <a:t>技能」</a:t>
              </a: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について</a:t>
              </a:r>
            </a:p>
          </p:txBody>
        </p:sp>
      </p:grpSp>
      <p:sp>
        <p:nvSpPr>
          <p:cNvPr id="2" name="大かっこ 1">
            <a:extLst>
              <a:ext uri="{FF2B5EF4-FFF2-40B4-BE49-F238E27FC236}">
                <a16:creationId xmlns:a16="http://schemas.microsoft.com/office/drawing/2014/main" id="{42E36B0F-B120-4EB9-8CB4-B6A1AC2B8C50}"/>
              </a:ext>
            </a:extLst>
          </p:cNvPr>
          <p:cNvSpPr/>
          <p:nvPr/>
        </p:nvSpPr>
        <p:spPr>
          <a:xfrm flipH="1">
            <a:off x="512618" y="1990872"/>
            <a:ext cx="8475679" cy="43309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正方形/長方形 21"/>
          <p:cNvSpPr/>
          <p:nvPr/>
        </p:nvSpPr>
        <p:spPr>
          <a:xfrm>
            <a:off x="8517661" y="6380924"/>
            <a:ext cx="432000" cy="432000"/>
          </a:xfrm>
          <a:prstGeom prst="rect">
            <a:avLst/>
          </a:prstGeom>
          <a:solidFill>
            <a:schemeClr val="accent5">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７</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4971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ブレーンストーミングのプレゼンテーション">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82_TF03460637.potx" id="{8F3B156D-932A-4C4F-B19B-13DA9C7AB513}" vid="{CAF0C7A8-6467-402F-B5CC-E460ADA54A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ビジネス ブレーンストーミング プレゼンテーション</Template>
  <TotalTime>9413</TotalTime>
  <Words>3047</Words>
  <Application>Microsoft Office PowerPoint</Application>
  <PresentationFormat>画面に合わせる (4:3)</PresentationFormat>
  <Paragraphs>518</Paragraphs>
  <Slides>18</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Meiryo UI</vt:lpstr>
      <vt:lpstr>ＭＳ ゴシック</vt:lpstr>
      <vt:lpstr>ＭＳ 明朝</vt:lpstr>
      <vt:lpstr>UD デジタル 教科書体 NK-B</vt:lpstr>
      <vt:lpstr>UD デジタル 教科書体 NK-R</vt:lpstr>
      <vt:lpstr>游ゴシック</vt:lpstr>
      <vt:lpstr>Palatino Linotype</vt:lpstr>
      <vt:lpstr>Times New Roman</vt:lpstr>
      <vt:lpstr>Wingdings 2</vt:lpstr>
      <vt:lpstr>ブレーンストーミングのプレゼンテーション</vt:lpstr>
      <vt:lpstr>外国人材の受入れ・共生社会づくりに向けた取組みの方向性 </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外国人材の受入れ・共生社会づくりに向けた施策展開に向けて ～取組みの方向性と具体的取組み～</dc:title>
  <dc:creator>和田　真貴子</dc:creator>
  <cp:lastModifiedBy>松永　あかり</cp:lastModifiedBy>
  <cp:revision>405</cp:revision>
  <cp:lastPrinted>2020-03-25T01:49:58Z</cp:lastPrinted>
  <dcterms:created xsi:type="dcterms:W3CDTF">2020-02-10T02:46:35Z</dcterms:created>
  <dcterms:modified xsi:type="dcterms:W3CDTF">2020-03-30T00:21:20Z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