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4" r:id="rId2"/>
    <p:sldId id="267"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3" autoAdjust="0"/>
    <p:restoredTop sz="93993" autoAdjust="0"/>
  </p:normalViewPr>
  <p:slideViewPr>
    <p:cSldViewPr>
      <p:cViewPr varScale="1">
        <p:scale>
          <a:sx n="70" d="100"/>
          <a:sy n="70" d="100"/>
        </p:scale>
        <p:origin x="101" y="216"/>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32113;&#35336;&#12487;&#12540;&#12479;\&#12464;&#12521;&#12501;&#25522;&#36617;&#2999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1235w$\&#20316;&#26989;&#29992;\04%20&#27835;&#23433;&#23550;&#31574;&#35506;\&#25903;&#25588;&#25512;&#36914;&#65319;\&#9679;&#20877;&#29359;&#38450;&#27490;&#25512;&#36914;&#38306;&#36899;\01_&#20877;&#29359;&#38450;&#27490;&#25512;&#36914;&#35336;&#30011;\02_&#22823;&#38442;&#24220;&#20877;&#29359;&#38450;&#27490;&#25512;&#36914;&#35336;&#30011;\&#22823;&#38442;&#24220;&#20877;&#29359;&#38450;&#27490;&#25512;&#36914;&#35336;&#30011;&#65288;&#20108;&#27425;&#65289;&#65288;2024&#24180;&#12363;&#12425;2028&#24180;&#65289;\&#20196;&#21644;&#65301;&#24180;&#24230;&#12398;&#21205;&#12365;\&#32113;&#35336;&#12487;&#12540;&#12479;\&#12464;&#12521;&#12501;&#25522;&#36617;&#29992;.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72176413955033"/>
          <c:y val="3.7691919191919173E-3"/>
          <c:w val="0.85791377777777789"/>
          <c:h val="0.7904469696969697"/>
        </c:manualLayout>
      </c:layout>
      <c:barChart>
        <c:barDir val="col"/>
        <c:grouping val="clustered"/>
        <c:varyColors val="0"/>
        <c:ser>
          <c:idx val="0"/>
          <c:order val="0"/>
          <c:tx>
            <c:strRef>
              <c:f>序章1!$A$5</c:f>
              <c:strCache>
                <c:ptCount val="1"/>
                <c:pt idx="0">
                  <c:v>刑法犯検挙人員</c:v>
                </c:pt>
              </c:strCache>
            </c:strRef>
          </c:tx>
          <c:spPr>
            <a:solidFill>
              <a:schemeClr val="accent1">
                <a:lumMod val="60000"/>
                <a:lumOff val="40000"/>
              </a:schemeClr>
            </a:solidFill>
            <a:ln>
              <a:solidFill>
                <a:schemeClr val="tx1"/>
              </a:solidFill>
            </a:ln>
            <a:effectLst/>
          </c:spPr>
          <c:invertIfNegative val="0"/>
          <c:dLbls>
            <c:dLbl>
              <c:idx val="0"/>
              <c:layout>
                <c:manualLayout>
                  <c:x val="0"/>
                  <c:y val="0.2962161616161615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C9E-4953-8E5D-CCCE2D4A948D}"/>
                </c:ext>
              </c:extLst>
            </c:dLbl>
            <c:dLbl>
              <c:idx val="1"/>
              <c:layout>
                <c:manualLayout>
                  <c:x val="0"/>
                  <c:y val="0.2861030303030302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C9E-4953-8E5D-CCCE2D4A948D}"/>
                </c:ext>
              </c:extLst>
            </c:dLbl>
            <c:dLbl>
              <c:idx val="2"/>
              <c:layout>
                <c:manualLayout>
                  <c:x val="0"/>
                  <c:y val="0.2745739898989899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C9E-4953-8E5D-CCCE2D4A948D}"/>
                </c:ext>
              </c:extLst>
            </c:dLbl>
            <c:dLbl>
              <c:idx val="3"/>
              <c:layout>
                <c:manualLayout>
                  <c:x val="0"/>
                  <c:y val="0.2502755555555554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C9E-4953-8E5D-CCCE2D4A948D}"/>
                </c:ext>
              </c:extLst>
            </c:dLbl>
            <c:dLbl>
              <c:idx val="4"/>
              <c:layout>
                <c:manualLayout>
                  <c:x val="-8.9094222209502145E-17"/>
                  <c:y val="0.2537374999999999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C9E-4953-8E5D-CCCE2D4A948D}"/>
                </c:ext>
              </c:extLst>
            </c:dLbl>
            <c:spPr>
              <a:solidFill>
                <a:schemeClr val="bg1"/>
              </a:solid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序章1!$B$10:$F$10</c:f>
              <c:strCache>
                <c:ptCount val="5"/>
                <c:pt idx="0">
                  <c:v>H30</c:v>
                </c:pt>
                <c:pt idx="1">
                  <c:v>R1</c:v>
                </c:pt>
                <c:pt idx="2">
                  <c:v>R2</c:v>
                </c:pt>
                <c:pt idx="3">
                  <c:v>R3</c:v>
                </c:pt>
                <c:pt idx="4">
                  <c:v>R4</c:v>
                </c:pt>
              </c:strCache>
            </c:strRef>
          </c:cat>
          <c:val>
            <c:numRef>
              <c:f>序章1!$B$5:$F$5</c:f>
              <c:numCache>
                <c:formatCode>#,##0_);[Red]\(#,##0\)</c:formatCode>
                <c:ptCount val="5"/>
                <c:pt idx="0">
                  <c:v>15918</c:v>
                </c:pt>
                <c:pt idx="1">
                  <c:v>15561</c:v>
                </c:pt>
                <c:pt idx="2">
                  <c:v>14965</c:v>
                </c:pt>
                <c:pt idx="3">
                  <c:v>13626</c:v>
                </c:pt>
                <c:pt idx="4">
                  <c:v>13869</c:v>
                </c:pt>
              </c:numCache>
            </c:numRef>
          </c:val>
          <c:extLst>
            <c:ext xmlns:c16="http://schemas.microsoft.com/office/drawing/2014/chart" uri="{C3380CC4-5D6E-409C-BE32-E72D297353CC}">
              <c16:uniqueId val="{00000005-4C9E-4953-8E5D-CCCE2D4A948D}"/>
            </c:ext>
          </c:extLst>
        </c:ser>
        <c:ser>
          <c:idx val="1"/>
          <c:order val="1"/>
          <c:tx>
            <c:strRef>
              <c:f>序章1!$A$6</c:f>
              <c:strCache>
                <c:ptCount val="1"/>
                <c:pt idx="0">
                  <c:v>うち再犯者</c:v>
                </c:pt>
              </c:strCache>
            </c:strRef>
          </c:tx>
          <c:spPr>
            <a:pattFill prst="wdDnDiag">
              <a:fgClr>
                <a:srgbClr val="FFC000"/>
              </a:fgClr>
              <a:bgClr>
                <a:schemeClr val="bg1"/>
              </a:bgClr>
            </a:pattFill>
            <a:ln>
              <a:solidFill>
                <a:schemeClr val="tx1"/>
              </a:solidFill>
            </a:ln>
            <a:effectLst/>
          </c:spPr>
          <c:invertIfNegative val="0"/>
          <c:dLbls>
            <c:spPr>
              <a:solidFill>
                <a:schemeClr val="bg1"/>
              </a:solid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序章1!$B$10:$F$10</c:f>
              <c:strCache>
                <c:ptCount val="5"/>
                <c:pt idx="0">
                  <c:v>H30</c:v>
                </c:pt>
                <c:pt idx="1">
                  <c:v>R1</c:v>
                </c:pt>
                <c:pt idx="2">
                  <c:v>R2</c:v>
                </c:pt>
                <c:pt idx="3">
                  <c:v>R3</c:v>
                </c:pt>
                <c:pt idx="4">
                  <c:v>R4</c:v>
                </c:pt>
              </c:strCache>
            </c:strRef>
          </c:cat>
          <c:val>
            <c:numRef>
              <c:f>序章1!$B$6:$F$6</c:f>
              <c:numCache>
                <c:formatCode>#,##0_);[Red]\(#,##0\)</c:formatCode>
                <c:ptCount val="5"/>
                <c:pt idx="0">
                  <c:v>8123</c:v>
                </c:pt>
                <c:pt idx="1">
                  <c:v>7960</c:v>
                </c:pt>
                <c:pt idx="2">
                  <c:v>7689</c:v>
                </c:pt>
                <c:pt idx="3">
                  <c:v>6827</c:v>
                </c:pt>
                <c:pt idx="4">
                  <c:v>6943</c:v>
                </c:pt>
              </c:numCache>
            </c:numRef>
          </c:val>
          <c:extLst>
            <c:ext xmlns:c16="http://schemas.microsoft.com/office/drawing/2014/chart" uri="{C3380CC4-5D6E-409C-BE32-E72D297353CC}">
              <c16:uniqueId val="{00000006-4C9E-4953-8E5D-CCCE2D4A948D}"/>
            </c:ext>
          </c:extLst>
        </c:ser>
        <c:dLbls>
          <c:dLblPos val="outEnd"/>
          <c:showLegendKey val="0"/>
          <c:showVal val="1"/>
          <c:showCatName val="0"/>
          <c:showSerName val="0"/>
          <c:showPercent val="0"/>
          <c:showBubbleSize val="0"/>
        </c:dLbls>
        <c:gapWidth val="219"/>
        <c:overlap val="-27"/>
        <c:axId val="1701178719"/>
        <c:axId val="1701177471"/>
      </c:barChart>
      <c:lineChart>
        <c:grouping val="standard"/>
        <c:varyColors val="0"/>
        <c:ser>
          <c:idx val="2"/>
          <c:order val="2"/>
          <c:tx>
            <c:strRef>
              <c:f>序章1!$A$7</c:f>
              <c:strCache>
                <c:ptCount val="1"/>
                <c:pt idx="0">
                  <c:v>再犯者率（大阪）</c:v>
                </c:pt>
              </c:strCache>
            </c:strRef>
          </c:tx>
          <c:spPr>
            <a:ln w="28575" cap="rnd">
              <a:solidFill>
                <a:schemeClr val="accent2">
                  <a:lumMod val="60000"/>
                  <a:lumOff val="40000"/>
                </a:schemeClr>
              </a:solidFill>
              <a:round/>
            </a:ln>
            <a:effectLst/>
          </c:spPr>
          <c:marker>
            <c:symbol val="circle"/>
            <c:size val="7"/>
            <c:spPr>
              <a:solidFill>
                <a:schemeClr val="accent2">
                  <a:lumMod val="60000"/>
                  <a:lumOff val="40000"/>
                </a:schemeClr>
              </a:solidFill>
              <a:ln w="9525">
                <a:noFill/>
              </a:ln>
              <a:effectLst/>
            </c:spPr>
          </c:marker>
          <c:dLbls>
            <c:spPr>
              <a:solidFill>
                <a:sysClr val="window" lastClr="FFFFFF"/>
              </a:solid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序章1!$B$4:$E$4</c:f>
              <c:strCache>
                <c:ptCount val="4"/>
                <c:pt idx="0">
                  <c:v>平成30年</c:v>
                </c:pt>
                <c:pt idx="1">
                  <c:v>令和元年</c:v>
                </c:pt>
                <c:pt idx="2">
                  <c:v>令和2年</c:v>
                </c:pt>
                <c:pt idx="3">
                  <c:v>令和3年</c:v>
                </c:pt>
              </c:strCache>
            </c:strRef>
          </c:cat>
          <c:val>
            <c:numRef>
              <c:f>序章1!$B$7:$F$7</c:f>
              <c:numCache>
                <c:formatCode>0.0</c:formatCode>
                <c:ptCount val="5"/>
                <c:pt idx="0">
                  <c:v>51</c:v>
                </c:pt>
                <c:pt idx="1">
                  <c:v>51.2</c:v>
                </c:pt>
                <c:pt idx="2">
                  <c:v>51.4</c:v>
                </c:pt>
                <c:pt idx="3">
                  <c:v>50.1</c:v>
                </c:pt>
                <c:pt idx="4">
                  <c:v>50.1</c:v>
                </c:pt>
              </c:numCache>
            </c:numRef>
          </c:val>
          <c:smooth val="0"/>
          <c:extLst>
            <c:ext xmlns:c16="http://schemas.microsoft.com/office/drawing/2014/chart" uri="{C3380CC4-5D6E-409C-BE32-E72D297353CC}">
              <c16:uniqueId val="{00000007-4C9E-4953-8E5D-CCCE2D4A948D}"/>
            </c:ext>
          </c:extLst>
        </c:ser>
        <c:ser>
          <c:idx val="5"/>
          <c:order val="3"/>
          <c:tx>
            <c:strRef>
              <c:f>序章1!$A$8</c:f>
              <c:strCache>
                <c:ptCount val="1"/>
                <c:pt idx="0">
                  <c:v>再犯者率（全国平均）</c:v>
                </c:pt>
              </c:strCache>
            </c:strRef>
          </c:tx>
          <c:spPr>
            <a:ln w="28575" cap="rnd">
              <a:solidFill>
                <a:schemeClr val="tx1"/>
              </a:solidFill>
              <a:prstDash val="sysDot"/>
              <a:round/>
            </a:ln>
            <a:effectLst/>
          </c:spPr>
          <c:marker>
            <c:symbol val="diamond"/>
            <c:size val="7"/>
            <c:spPr>
              <a:solidFill>
                <a:schemeClr val="tx1"/>
              </a:solidFill>
              <a:ln w="9525">
                <a:solidFill>
                  <a:schemeClr val="tx1"/>
                </a:solidFill>
              </a:ln>
              <a:effectLst/>
            </c:spPr>
          </c:marker>
          <c:dLbls>
            <c:dLbl>
              <c:idx val="0"/>
              <c:layout>
                <c:manualLayout>
                  <c:x val="-9.9228224917309819E-3"/>
                  <c:y val="4.12108585858585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C9E-4953-8E5D-CCCE2D4A948D}"/>
                </c:ext>
              </c:extLst>
            </c:dLbl>
            <c:dLbl>
              <c:idx val="1"/>
              <c:layout>
                <c:manualLayout>
                  <c:x val="-5.512679162072767E-3"/>
                  <c:y val="4.12108585858585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C9E-4953-8E5D-CCCE2D4A948D}"/>
                </c:ext>
              </c:extLst>
            </c:dLbl>
            <c:dLbl>
              <c:idx val="2"/>
              <c:layout>
                <c:manualLayout>
                  <c:x val="-2.2297027369142863E-2"/>
                  <c:y val="4.73041666666666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C9E-4953-8E5D-CCCE2D4A948D}"/>
                </c:ext>
              </c:extLst>
            </c:dLbl>
            <c:dLbl>
              <c:idx val="3"/>
              <c:layout>
                <c:manualLayout>
                  <c:x val="-1.2127894156560088E-2"/>
                  <c:y val="3.8003787878787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C9E-4953-8E5D-CCCE2D4A948D}"/>
                </c:ext>
              </c:extLst>
            </c:dLbl>
            <c:dLbl>
              <c:idx val="4"/>
              <c:layout>
                <c:manualLayout>
                  <c:x val="-1.822402870231923E-2"/>
                  <c:y val="4.28624999999999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C9E-4953-8E5D-CCCE2D4A948D}"/>
                </c:ext>
              </c:extLst>
            </c:dLbl>
            <c:spPr>
              <a:noFill/>
              <a:ln>
                <a:noFill/>
              </a:ln>
              <a:effectLst/>
            </c:spPr>
            <c:txPr>
              <a:bodyPr rot="0" spcFirstLastPara="1" vertOverflow="ellipsis" vert="horz" wrap="square" lIns="38100" tIns="19050" rIns="38100" bIns="19050" anchor="ctr" anchorCtr="1">
                <a:spAutoFit/>
              </a:bodyPr>
              <a:lstStyle/>
              <a:p>
                <a:pPr>
                  <a:defRPr sz="1050" b="0" i="1"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序章1!$B$4:$E$4</c:f>
              <c:strCache>
                <c:ptCount val="4"/>
                <c:pt idx="0">
                  <c:v>平成30年</c:v>
                </c:pt>
                <c:pt idx="1">
                  <c:v>令和元年</c:v>
                </c:pt>
                <c:pt idx="2">
                  <c:v>令和2年</c:v>
                </c:pt>
                <c:pt idx="3">
                  <c:v>令和3年</c:v>
                </c:pt>
              </c:strCache>
            </c:strRef>
          </c:cat>
          <c:val>
            <c:numRef>
              <c:f>序章1!$B$8:$F$8</c:f>
              <c:numCache>
                <c:formatCode>#,##0.0;[Red]\-#,##0.0</c:formatCode>
                <c:ptCount val="5"/>
                <c:pt idx="0">
                  <c:v>48.8</c:v>
                </c:pt>
                <c:pt idx="1">
                  <c:v>48.8</c:v>
                </c:pt>
                <c:pt idx="2">
                  <c:v>49.1</c:v>
                </c:pt>
                <c:pt idx="3">
                  <c:v>48.6</c:v>
                </c:pt>
                <c:pt idx="4" formatCode="General">
                  <c:v>47.9</c:v>
                </c:pt>
              </c:numCache>
            </c:numRef>
          </c:val>
          <c:smooth val="0"/>
          <c:extLst>
            <c:ext xmlns:c16="http://schemas.microsoft.com/office/drawing/2014/chart" uri="{C3380CC4-5D6E-409C-BE32-E72D297353CC}">
              <c16:uniqueId val="{0000000D-4C9E-4953-8E5D-CCCE2D4A948D}"/>
            </c:ext>
          </c:extLst>
        </c:ser>
        <c:dLbls>
          <c:showLegendKey val="0"/>
          <c:showVal val="1"/>
          <c:showCatName val="0"/>
          <c:showSerName val="0"/>
          <c:showPercent val="0"/>
          <c:showBubbleSize val="0"/>
        </c:dLbls>
        <c:marker val="1"/>
        <c:smooth val="0"/>
        <c:axId val="1777718607"/>
        <c:axId val="1777716943"/>
      </c:lineChart>
      <c:catAx>
        <c:axId val="170117871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crossAx val="1701177471"/>
        <c:crosses val="autoZero"/>
        <c:auto val="1"/>
        <c:lblAlgn val="ctr"/>
        <c:lblOffset val="100"/>
        <c:noMultiLvlLbl val="0"/>
      </c:catAx>
      <c:valAx>
        <c:axId val="1701177471"/>
        <c:scaling>
          <c:orientation val="minMax"/>
          <c:max val="20000"/>
        </c:scaling>
        <c:delete val="0"/>
        <c:axPos val="l"/>
        <c:numFmt formatCode="#,##0_);[Red]\(#,##0\)" sourceLinked="1"/>
        <c:majorTickMark val="none"/>
        <c:minorTickMark val="none"/>
        <c:tickLblPos val="none"/>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crossAx val="1701178719"/>
        <c:crosses val="autoZero"/>
        <c:crossBetween val="between"/>
        <c:majorUnit val="5000"/>
      </c:valAx>
      <c:valAx>
        <c:axId val="1777716943"/>
        <c:scaling>
          <c:orientation val="minMax"/>
          <c:max val="55"/>
          <c:min val="35"/>
        </c:scaling>
        <c:delete val="0"/>
        <c:axPos val="r"/>
        <c:numFmt formatCode="#,##0.0_);[Red]\(#,##0.0\)" sourceLinked="0"/>
        <c:majorTickMark val="none"/>
        <c:minorTickMark val="none"/>
        <c:tickLblPos val="none"/>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crossAx val="1777718607"/>
        <c:crosses val="max"/>
        <c:crossBetween val="between"/>
        <c:majorUnit val="5"/>
      </c:valAx>
      <c:catAx>
        <c:axId val="1777718607"/>
        <c:scaling>
          <c:orientation val="minMax"/>
        </c:scaling>
        <c:delete val="1"/>
        <c:axPos val="b"/>
        <c:numFmt formatCode="General" sourceLinked="1"/>
        <c:majorTickMark val="none"/>
        <c:minorTickMark val="none"/>
        <c:tickLblPos val="nextTo"/>
        <c:crossAx val="1777716943"/>
        <c:crosses val="autoZero"/>
        <c:auto val="1"/>
        <c:lblAlgn val="ctr"/>
        <c:lblOffset val="100"/>
        <c:noMultiLvlLbl val="0"/>
      </c:catAx>
      <c:spPr>
        <a:noFill/>
        <a:ln>
          <a:noFill/>
        </a:ln>
        <a:effectLst/>
      </c:spPr>
    </c:plotArea>
    <c:legend>
      <c:legendPos val="b"/>
      <c:layout>
        <c:manualLayout>
          <c:xMode val="edge"/>
          <c:yMode val="edge"/>
          <c:x val="0.05"/>
          <c:y val="0.88646666666666663"/>
          <c:w val="0.9"/>
          <c:h val="0.1100055555555555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legend>
    <c:plotVisOnly val="1"/>
    <c:dispBlanksAs val="gap"/>
    <c:showDLblsOverMax val="0"/>
  </c:chart>
  <c:spPr>
    <a:noFill/>
    <a:ln w="9525" cap="flat" cmpd="sng" algn="ctr">
      <a:solidFill>
        <a:schemeClr val="bg1"/>
      </a:solidFill>
      <a:prstDash val="sysDot"/>
      <a:round/>
    </a:ln>
    <a:effectLst/>
  </c:spPr>
  <c:txPr>
    <a:bodyPr/>
    <a:lstStyle/>
    <a:p>
      <a:pPr>
        <a:defRPr baseline="0">
          <a:latin typeface="ＭＳ 明朝" panose="02020609040205080304" pitchFamily="17" charset="-128"/>
          <a:ea typeface="ＭＳ 明朝" panose="02020609040205080304" pitchFamily="17"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94644444444444"/>
          <c:y val="2.0981321839080448E-2"/>
          <c:w val="0.88095755555555566"/>
          <c:h val="0.74944779693486574"/>
        </c:manualLayout>
      </c:layout>
      <c:barChart>
        <c:barDir val="col"/>
        <c:grouping val="clustered"/>
        <c:varyColors val="0"/>
        <c:ser>
          <c:idx val="0"/>
          <c:order val="0"/>
          <c:tx>
            <c:strRef>
              <c:f>序章1!$A$24</c:f>
              <c:strCache>
                <c:ptCount val="1"/>
                <c:pt idx="0">
                  <c:v>新受刑者</c:v>
                </c:pt>
              </c:strCache>
            </c:strRef>
          </c:tx>
          <c:spPr>
            <a:solidFill>
              <a:schemeClr val="accent1">
                <a:lumMod val="60000"/>
                <a:lumOff val="40000"/>
              </a:schemeClr>
            </a:solidFill>
            <a:ln>
              <a:solidFill>
                <a:schemeClr val="tx1"/>
              </a:solidFill>
            </a:ln>
            <a:effectLst/>
          </c:spPr>
          <c:invertIfNegative val="0"/>
          <c:dLbls>
            <c:dLbl>
              <c:idx val="0"/>
              <c:layout>
                <c:manualLayout>
                  <c:x val="-2.021099337273174E-17"/>
                  <c:y val="0.1930873130728412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87-49F2-95A6-5AC0D5C25A24}"/>
                </c:ext>
              </c:extLst>
            </c:dLbl>
            <c:dLbl>
              <c:idx val="1"/>
              <c:layout>
                <c:manualLayout>
                  <c:x val="0"/>
                  <c:y val="0.1960607278769362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87-49F2-95A6-5AC0D5C25A24}"/>
                </c:ext>
              </c:extLst>
            </c:dLbl>
            <c:dLbl>
              <c:idx val="2"/>
              <c:layout>
                <c:manualLayout>
                  <c:x val="0"/>
                  <c:y val="0.20949991960122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87-49F2-95A6-5AC0D5C25A24}"/>
                </c:ext>
              </c:extLst>
            </c:dLbl>
            <c:dLbl>
              <c:idx val="3"/>
              <c:layout>
                <c:manualLayout>
                  <c:x val="-2.8222222222222221E-3"/>
                  <c:y val="0.247390325670498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87-49F2-95A6-5AC0D5C25A24}"/>
                </c:ext>
              </c:extLst>
            </c:dLbl>
            <c:dLbl>
              <c:idx val="4"/>
              <c:layout>
                <c:manualLayout>
                  <c:x val="0"/>
                  <c:y val="0.1917038888888889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87-49F2-95A6-5AC0D5C25A24}"/>
                </c:ext>
              </c:extLst>
            </c:dLbl>
            <c:spPr>
              <a:solidFill>
                <a:sysClr val="window" lastClr="FFFFFF"/>
              </a:solid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序章1!$B$29:$F$29</c:f>
              <c:strCache>
                <c:ptCount val="5"/>
                <c:pt idx="0">
                  <c:v>H30</c:v>
                </c:pt>
                <c:pt idx="1">
                  <c:v>R1</c:v>
                </c:pt>
                <c:pt idx="2">
                  <c:v>R2</c:v>
                </c:pt>
                <c:pt idx="3">
                  <c:v>R3</c:v>
                </c:pt>
                <c:pt idx="4">
                  <c:v>R4</c:v>
                </c:pt>
              </c:strCache>
            </c:strRef>
          </c:cat>
          <c:val>
            <c:numRef>
              <c:f>序章1!$B$24:$F$24</c:f>
              <c:numCache>
                <c:formatCode>#,##0_);[Red]\(#,##0\)</c:formatCode>
                <c:ptCount val="5"/>
                <c:pt idx="0">
                  <c:v>1430</c:v>
                </c:pt>
                <c:pt idx="1">
                  <c:v>1446</c:v>
                </c:pt>
                <c:pt idx="2">
                  <c:v>1500</c:v>
                </c:pt>
                <c:pt idx="3">
                  <c:v>1361</c:v>
                </c:pt>
                <c:pt idx="4">
                  <c:v>1247</c:v>
                </c:pt>
              </c:numCache>
            </c:numRef>
          </c:val>
          <c:extLst>
            <c:ext xmlns:c16="http://schemas.microsoft.com/office/drawing/2014/chart" uri="{C3380CC4-5D6E-409C-BE32-E72D297353CC}">
              <c16:uniqueId val="{00000005-5F87-49F2-95A6-5AC0D5C25A24}"/>
            </c:ext>
          </c:extLst>
        </c:ser>
        <c:ser>
          <c:idx val="1"/>
          <c:order val="1"/>
          <c:tx>
            <c:strRef>
              <c:f>序章1!$A$25</c:f>
              <c:strCache>
                <c:ptCount val="1"/>
                <c:pt idx="0">
                  <c:v>うち再入者</c:v>
                </c:pt>
              </c:strCache>
            </c:strRef>
          </c:tx>
          <c:spPr>
            <a:pattFill prst="wdDnDiag">
              <a:fgClr>
                <a:srgbClr val="FFC000"/>
              </a:fgClr>
              <a:bgClr>
                <a:schemeClr val="bg1"/>
              </a:bgClr>
            </a:pattFill>
            <a:ln>
              <a:solidFill>
                <a:schemeClr val="tx1"/>
              </a:solidFill>
            </a:ln>
            <a:effectLst/>
          </c:spPr>
          <c:invertIfNegative val="0"/>
          <c:dLbls>
            <c:spPr>
              <a:solidFill>
                <a:sysClr val="window" lastClr="FFFFFF"/>
              </a:solid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序章1!$B$29:$F$29</c:f>
              <c:strCache>
                <c:ptCount val="5"/>
                <c:pt idx="0">
                  <c:v>H30</c:v>
                </c:pt>
                <c:pt idx="1">
                  <c:v>R1</c:v>
                </c:pt>
                <c:pt idx="2">
                  <c:v>R2</c:v>
                </c:pt>
                <c:pt idx="3">
                  <c:v>R3</c:v>
                </c:pt>
                <c:pt idx="4">
                  <c:v>R4</c:v>
                </c:pt>
              </c:strCache>
            </c:strRef>
          </c:cat>
          <c:val>
            <c:numRef>
              <c:f>序章1!$B$25:$F$25</c:f>
              <c:numCache>
                <c:formatCode>#,##0_);[Red]\(#,##0\)</c:formatCode>
                <c:ptCount val="5"/>
                <c:pt idx="0">
                  <c:v>908</c:v>
                </c:pt>
                <c:pt idx="1">
                  <c:v>880</c:v>
                </c:pt>
                <c:pt idx="2">
                  <c:v>928</c:v>
                </c:pt>
                <c:pt idx="3">
                  <c:v>775</c:v>
                </c:pt>
                <c:pt idx="4">
                  <c:v>718</c:v>
                </c:pt>
              </c:numCache>
            </c:numRef>
          </c:val>
          <c:extLst>
            <c:ext xmlns:c16="http://schemas.microsoft.com/office/drawing/2014/chart" uri="{C3380CC4-5D6E-409C-BE32-E72D297353CC}">
              <c16:uniqueId val="{00000006-5F87-49F2-95A6-5AC0D5C25A24}"/>
            </c:ext>
          </c:extLst>
        </c:ser>
        <c:dLbls>
          <c:dLblPos val="outEnd"/>
          <c:showLegendKey val="0"/>
          <c:showVal val="1"/>
          <c:showCatName val="0"/>
          <c:showSerName val="0"/>
          <c:showPercent val="0"/>
          <c:showBubbleSize val="0"/>
        </c:dLbls>
        <c:gapWidth val="219"/>
        <c:overlap val="-27"/>
        <c:axId val="1704939759"/>
        <c:axId val="1704941423"/>
      </c:barChart>
      <c:lineChart>
        <c:grouping val="standard"/>
        <c:varyColors val="0"/>
        <c:ser>
          <c:idx val="2"/>
          <c:order val="2"/>
          <c:tx>
            <c:strRef>
              <c:f>序章1!$A$26</c:f>
              <c:strCache>
                <c:ptCount val="1"/>
                <c:pt idx="0">
                  <c:v>再入者率（大阪）</c:v>
                </c:pt>
              </c:strCache>
            </c:strRef>
          </c:tx>
          <c:spPr>
            <a:ln w="28575" cap="rnd">
              <a:solidFill>
                <a:schemeClr val="accent2">
                  <a:lumMod val="60000"/>
                  <a:lumOff val="40000"/>
                </a:schemeClr>
              </a:solidFill>
              <a:round/>
            </a:ln>
            <a:effectLst/>
          </c:spPr>
          <c:marker>
            <c:symbol val="circle"/>
            <c:size val="7"/>
            <c:spPr>
              <a:solidFill>
                <a:schemeClr val="accent2">
                  <a:lumMod val="60000"/>
                  <a:lumOff val="40000"/>
                </a:schemeClr>
              </a:solidFill>
              <a:ln w="9525">
                <a:noFill/>
              </a:ln>
              <a:effectLst/>
            </c:spPr>
          </c:marker>
          <c:dLbls>
            <c:dLbl>
              <c:idx val="0"/>
              <c:layout>
                <c:manualLayout>
                  <c:x val="-8.6077777777777781E-2"/>
                  <c:y val="-3.24846743295019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87-49F2-95A6-5AC0D5C25A24}"/>
                </c:ext>
              </c:extLst>
            </c:dLbl>
            <c:dLbl>
              <c:idx val="2"/>
              <c:layout>
                <c:manualLayout>
                  <c:x val="-5.2211111111111111E-2"/>
                  <c:y val="-6.59937739463601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F87-49F2-95A6-5AC0D5C25A24}"/>
                </c:ext>
              </c:extLst>
            </c:dLbl>
            <c:dLbl>
              <c:idx val="3"/>
              <c:layout>
                <c:manualLayout>
                  <c:x val="-1.102444444444548E-3"/>
                  <c:y val="5.71297892720306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F87-49F2-95A6-5AC0D5C25A24}"/>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序章1!$B$23:$E$23</c:f>
              <c:strCache>
                <c:ptCount val="4"/>
                <c:pt idx="0">
                  <c:v>平成30年</c:v>
                </c:pt>
                <c:pt idx="1">
                  <c:v>令和元年</c:v>
                </c:pt>
                <c:pt idx="2">
                  <c:v>令和2年</c:v>
                </c:pt>
                <c:pt idx="3">
                  <c:v>令和3年</c:v>
                </c:pt>
              </c:strCache>
            </c:strRef>
          </c:cat>
          <c:val>
            <c:numRef>
              <c:f>序章1!$B$26:$F$26</c:f>
              <c:numCache>
                <c:formatCode>0.0</c:formatCode>
                <c:ptCount val="5"/>
                <c:pt idx="0">
                  <c:v>63.5</c:v>
                </c:pt>
                <c:pt idx="1">
                  <c:v>60.9</c:v>
                </c:pt>
                <c:pt idx="2">
                  <c:v>61.9</c:v>
                </c:pt>
                <c:pt idx="3">
                  <c:v>56.9</c:v>
                </c:pt>
                <c:pt idx="4">
                  <c:v>57.6</c:v>
                </c:pt>
              </c:numCache>
            </c:numRef>
          </c:val>
          <c:smooth val="0"/>
          <c:extLst>
            <c:ext xmlns:c16="http://schemas.microsoft.com/office/drawing/2014/chart" uri="{C3380CC4-5D6E-409C-BE32-E72D297353CC}">
              <c16:uniqueId val="{0000000A-5F87-49F2-95A6-5AC0D5C25A24}"/>
            </c:ext>
          </c:extLst>
        </c:ser>
        <c:ser>
          <c:idx val="3"/>
          <c:order val="3"/>
          <c:tx>
            <c:strRef>
              <c:f>序章1!$A$27</c:f>
              <c:strCache>
                <c:ptCount val="1"/>
                <c:pt idx="0">
                  <c:v>再入者率（全国平均）</c:v>
                </c:pt>
              </c:strCache>
            </c:strRef>
          </c:tx>
          <c:spPr>
            <a:ln w="28575" cap="rnd">
              <a:solidFill>
                <a:schemeClr val="tx1"/>
              </a:solidFill>
              <a:prstDash val="sysDot"/>
              <a:round/>
            </a:ln>
            <a:effectLst/>
          </c:spPr>
          <c:marker>
            <c:symbol val="diamond"/>
            <c:size val="7"/>
            <c:spPr>
              <a:solidFill>
                <a:schemeClr val="tx1"/>
              </a:solidFill>
              <a:ln w="9525">
                <a:solidFill>
                  <a:schemeClr val="tx1"/>
                </a:solidFill>
              </a:ln>
              <a:effectLst/>
            </c:spPr>
          </c:marker>
          <c:dLbls>
            <c:dLbl>
              <c:idx val="0"/>
              <c:layout>
                <c:manualLayout>
                  <c:x val="-2.0769777777777779E-2"/>
                  <c:y val="-4.53917624521072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5F87-49F2-95A6-5AC0D5C25A24}"/>
                </c:ext>
              </c:extLst>
            </c:dLbl>
            <c:dLbl>
              <c:idx val="1"/>
              <c:layout>
                <c:manualLayout>
                  <c:x val="-2.1005111111111162E-2"/>
                  <c:y val="-5.13500957854406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F87-49F2-95A6-5AC0D5C25A24}"/>
                </c:ext>
              </c:extLst>
            </c:dLbl>
            <c:dLbl>
              <c:idx val="2"/>
              <c:layout>
                <c:manualLayout>
                  <c:x val="-2.7031777777777776E-2"/>
                  <c:y val="-4.61163793103448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F87-49F2-95A6-5AC0D5C25A24}"/>
                </c:ext>
              </c:extLst>
            </c:dLbl>
            <c:dLbl>
              <c:idx val="3"/>
              <c:layout>
                <c:manualLayout>
                  <c:x val="-1.2126736111111111E-2"/>
                  <c:y val="-6.75604330814172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F87-49F2-95A6-5AC0D5C25A24}"/>
                </c:ext>
              </c:extLst>
            </c:dLbl>
            <c:dLbl>
              <c:idx val="4"/>
              <c:layout>
                <c:manualLayout>
                  <c:x val="-1.4346222222222428E-2"/>
                  <c:y val="1.85330459770114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F87-49F2-95A6-5AC0D5C25A24}"/>
                </c:ext>
              </c:extLst>
            </c:dLbl>
            <c:spPr>
              <a:noFill/>
              <a:ln>
                <a:noFill/>
              </a:ln>
              <a:effectLst/>
            </c:spPr>
            <c:txPr>
              <a:bodyPr rot="0" spcFirstLastPara="1" vertOverflow="ellipsis" vert="horz" wrap="square" lIns="38100" tIns="19050" rIns="38100" bIns="19050" anchor="ctr" anchorCtr="1">
                <a:spAutoFit/>
              </a:bodyPr>
              <a:lstStyle/>
              <a:p>
                <a:pPr>
                  <a:defRPr sz="1050" b="0" i="1" u="none" strike="noStrike" kern="1200" baseline="0">
                    <a:solidFill>
                      <a:schemeClr val="tx1">
                        <a:lumMod val="75000"/>
                        <a:lumOff val="25000"/>
                      </a:schemeClr>
                    </a:solidFill>
                    <a:latin typeface="ＭＳ 明朝" panose="02020609040205080304" pitchFamily="17" charset="-128"/>
                    <a:ea typeface="ＭＳ 明朝" panose="02020609040205080304" pitchFamily="17"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序章1!$B$23:$E$23</c:f>
              <c:strCache>
                <c:ptCount val="4"/>
                <c:pt idx="0">
                  <c:v>平成30年</c:v>
                </c:pt>
                <c:pt idx="1">
                  <c:v>令和元年</c:v>
                </c:pt>
                <c:pt idx="2">
                  <c:v>令和2年</c:v>
                </c:pt>
                <c:pt idx="3">
                  <c:v>令和3年</c:v>
                </c:pt>
              </c:strCache>
            </c:strRef>
          </c:cat>
          <c:val>
            <c:numRef>
              <c:f>序章1!$B$27:$F$27</c:f>
              <c:numCache>
                <c:formatCode>0.0</c:formatCode>
                <c:ptCount val="5"/>
                <c:pt idx="0">
                  <c:v>59.7</c:v>
                </c:pt>
                <c:pt idx="1">
                  <c:v>58.3</c:v>
                </c:pt>
                <c:pt idx="2">
                  <c:v>58</c:v>
                </c:pt>
                <c:pt idx="3">
                  <c:v>57</c:v>
                </c:pt>
                <c:pt idx="4" formatCode="General">
                  <c:v>56.6</c:v>
                </c:pt>
              </c:numCache>
            </c:numRef>
          </c:val>
          <c:smooth val="0"/>
          <c:extLst>
            <c:ext xmlns:c16="http://schemas.microsoft.com/office/drawing/2014/chart" uri="{C3380CC4-5D6E-409C-BE32-E72D297353CC}">
              <c16:uniqueId val="{00000010-5F87-49F2-95A6-5AC0D5C25A24}"/>
            </c:ext>
          </c:extLst>
        </c:ser>
        <c:dLbls>
          <c:showLegendKey val="0"/>
          <c:showVal val="1"/>
          <c:showCatName val="0"/>
          <c:showSerName val="0"/>
          <c:showPercent val="0"/>
          <c:showBubbleSize val="0"/>
        </c:dLbls>
        <c:marker val="1"/>
        <c:smooth val="0"/>
        <c:axId val="1704938511"/>
        <c:axId val="1704942255"/>
      </c:lineChart>
      <c:catAx>
        <c:axId val="170493975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crossAx val="1704941423"/>
        <c:crosses val="autoZero"/>
        <c:auto val="1"/>
        <c:lblAlgn val="ctr"/>
        <c:lblOffset val="100"/>
        <c:noMultiLvlLbl val="0"/>
      </c:catAx>
      <c:valAx>
        <c:axId val="1704941423"/>
        <c:scaling>
          <c:orientation val="minMax"/>
          <c:max val="2000"/>
        </c:scaling>
        <c:delete val="0"/>
        <c:axPos val="l"/>
        <c:numFmt formatCode="#,##0_);[Red]\(#,##0\)" sourceLinked="1"/>
        <c:majorTickMark val="none"/>
        <c:minorTickMark val="none"/>
        <c:tickLblPos val="none"/>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crossAx val="1704939759"/>
        <c:crosses val="autoZero"/>
        <c:crossBetween val="between"/>
        <c:majorUnit val="500"/>
      </c:valAx>
      <c:valAx>
        <c:axId val="1704942255"/>
        <c:scaling>
          <c:orientation val="minMax"/>
          <c:max val="65"/>
          <c:min val="45"/>
        </c:scaling>
        <c:delete val="0"/>
        <c:axPos val="r"/>
        <c:numFmt formatCode="#,##0.0_);[Red]\(#,##0.0\)" sourceLinked="0"/>
        <c:majorTickMark val="none"/>
        <c:minorTickMark val="none"/>
        <c:tickLblPos val="none"/>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crossAx val="1704938511"/>
        <c:crosses val="max"/>
        <c:crossBetween val="between"/>
        <c:majorUnit val="5"/>
      </c:valAx>
      <c:catAx>
        <c:axId val="1704938511"/>
        <c:scaling>
          <c:orientation val="minMax"/>
        </c:scaling>
        <c:delete val="1"/>
        <c:axPos val="b"/>
        <c:numFmt formatCode="General" sourceLinked="1"/>
        <c:majorTickMark val="none"/>
        <c:minorTickMark val="none"/>
        <c:tickLblPos val="nextTo"/>
        <c:crossAx val="1704942255"/>
        <c:crosses val="autoZero"/>
        <c:auto val="1"/>
        <c:lblAlgn val="ctr"/>
        <c:lblOffset val="100"/>
        <c:noMultiLvlLbl val="0"/>
      </c:catAx>
      <c:spPr>
        <a:noFill/>
        <a:ln>
          <a:noFill/>
        </a:ln>
        <a:effectLst/>
      </c:spPr>
    </c:plotArea>
    <c:legend>
      <c:legendPos val="b"/>
      <c:layout>
        <c:manualLayout>
          <c:xMode val="edge"/>
          <c:yMode val="edge"/>
          <c:x val="0.16378711111111108"/>
          <c:y val="0.85711733716475091"/>
          <c:w val="0.83508888888888888"/>
          <c:h val="0.1255876436781609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ＭＳ 明朝" panose="02020609040205080304" pitchFamily="17" charset="-128"/>
              <a:ea typeface="ＭＳ 明朝" panose="02020609040205080304" pitchFamily="17" charset="-128"/>
              <a:cs typeface="+mn-cs"/>
            </a:defRPr>
          </a:pPr>
          <a:endParaRPr lang="ja-JP"/>
        </a:p>
      </c:txPr>
    </c:legend>
    <c:plotVisOnly val="1"/>
    <c:dispBlanksAs val="gap"/>
    <c:showDLblsOverMax val="0"/>
  </c:chart>
  <c:spPr>
    <a:noFill/>
    <a:ln w="9525" cap="flat" cmpd="sng" algn="ctr">
      <a:noFill/>
      <a:round/>
    </a:ln>
    <a:effectLst/>
  </c:spPr>
  <c:txPr>
    <a:bodyPr/>
    <a:lstStyle/>
    <a:p>
      <a:pPr>
        <a:defRPr baseline="0">
          <a:latin typeface="ＭＳ 明朝" panose="02020609040205080304" pitchFamily="17" charset="-128"/>
          <a:ea typeface="ＭＳ 明朝" panose="02020609040205080304" pitchFamily="17"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0.02462</cdr:y>
    </cdr:from>
    <cdr:to>
      <cdr:x>0.10683</cdr:x>
      <cdr:y>0.99014</cdr:y>
    </cdr:to>
    <cdr:sp macro="" textlink="">
      <cdr:nvSpPr>
        <cdr:cNvPr id="5" name="テキスト ボックス 1"/>
        <cdr:cNvSpPr txBox="1"/>
      </cdr:nvSpPr>
      <cdr:spPr>
        <a:xfrm xmlns:a="http://schemas.openxmlformats.org/drawingml/2006/main">
          <a:off x="0" y="51407"/>
          <a:ext cx="480735" cy="201600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wordArtVertRtl" wrap="square" lIns="0" tIns="0" rIns="0" bIns="0"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rtl="0" eaLnBrk="1" fontAlgn="auto" latinLnBrk="0" hangingPunct="1"/>
          <a:r>
            <a:rPr lang="ja-JP" altLang="en-US" sz="900" spc="0" baseline="0" dirty="0">
              <a:effectLst/>
              <a:latin typeface="ＭＳ Ｐゴシック" panose="020B0600070205080204" pitchFamily="50" charset="-128"/>
              <a:ea typeface="ＭＳ Ｐゴシック" panose="020B0600070205080204" pitchFamily="50" charset="-128"/>
            </a:rPr>
            <a:t>新受刑者中の再入者数及び再入者率</a:t>
          </a:r>
          <a:endParaRPr lang="ja-JP" altLang="ja-JP" sz="900" spc="0" baseline="0" dirty="0">
            <a:effectLst/>
            <a:latin typeface="ＭＳ Ｐゴシック" panose="020B0600070205080204" pitchFamily="50" charset="-128"/>
            <a:ea typeface="ＭＳ Ｐゴシック" panose="020B0600070205080204" pitchFamily="50" charset="-128"/>
          </a:endParaRPr>
        </a:p>
        <a:p xmlns:a="http://schemas.openxmlformats.org/drawingml/2006/main">
          <a:pPr rtl="0" eaLnBrk="1" fontAlgn="auto" latinLnBrk="0" hangingPunct="1"/>
          <a:r>
            <a:rPr lang="en-US" altLang="ja-JP"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a:t>
          </a:r>
          <a:r>
            <a:rPr lang="ja-JP" altLang="ja-JP"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データ提供　</a:t>
          </a:r>
          <a:r>
            <a:rPr lang="ja-JP" altLang="en-US"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法務省</a:t>
          </a:r>
          <a:r>
            <a:rPr lang="en-US" altLang="ja-JP"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a:t>
          </a:r>
          <a:endParaRPr lang="ja-JP" altLang="ja-JP" sz="900" spc="0" baseline="0" dirty="0">
            <a:effectLst/>
            <a:latin typeface="ＭＳ Ｐゴシック" panose="020B0600070205080204" pitchFamily="50" charset="-128"/>
            <a:ea typeface="ＭＳ Ｐゴシック" panose="020B060007020508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1"/>
            <a:ext cx="2949678" cy="497461"/>
          </a:xfrm>
          <a:prstGeom prst="rect">
            <a:avLst/>
          </a:prstGeom>
        </p:spPr>
        <p:txBody>
          <a:bodyPr vert="horz" lIns="62939" tIns="31470" rIns="62939" bIns="31470"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9" y="11"/>
            <a:ext cx="2950765" cy="497461"/>
          </a:xfrm>
          <a:prstGeom prst="rect">
            <a:avLst/>
          </a:prstGeom>
        </p:spPr>
        <p:txBody>
          <a:bodyPr vert="horz" lIns="62939" tIns="31470" rIns="62939" bIns="31470" rtlCol="0"/>
          <a:lstStyle>
            <a:lvl1pPr algn="r">
              <a:defRPr sz="800"/>
            </a:lvl1pPr>
          </a:lstStyle>
          <a:p>
            <a:fld id="{12C35F4C-F7F5-40C3-BF8F-56F867D0C0F3}" type="datetimeFigureOut">
              <a:rPr kumimoji="1" lang="ja-JP" altLang="en-US" smtClean="0"/>
              <a:pPr/>
              <a:t>2023/12/7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39" tIns="31470" rIns="62939" bIns="31470" rtlCol="0" anchor="ctr"/>
          <a:lstStyle/>
          <a:p>
            <a:endParaRPr lang="ja-JP" altLang="en-US"/>
          </a:p>
        </p:txBody>
      </p:sp>
      <p:sp>
        <p:nvSpPr>
          <p:cNvPr id="5" name="ノート プレースホルダー 4"/>
          <p:cNvSpPr>
            <a:spLocks noGrp="1"/>
          </p:cNvSpPr>
          <p:nvPr>
            <p:ph type="body" sz="quarter" idx="3"/>
          </p:nvPr>
        </p:nvSpPr>
        <p:spPr>
          <a:xfrm>
            <a:off x="680613" y="4720940"/>
            <a:ext cx="5445978" cy="4472758"/>
          </a:xfrm>
          <a:prstGeom prst="rect">
            <a:avLst/>
          </a:prstGeom>
        </p:spPr>
        <p:txBody>
          <a:bodyPr vert="horz" lIns="62939" tIns="31470" rIns="62939" bIns="314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79"/>
            <a:ext cx="2949678" cy="496363"/>
          </a:xfrm>
          <a:prstGeom prst="rect">
            <a:avLst/>
          </a:prstGeom>
        </p:spPr>
        <p:txBody>
          <a:bodyPr vert="horz" lIns="62939" tIns="31470" rIns="62939" bIns="3147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9" y="9440779"/>
            <a:ext cx="2950765" cy="496363"/>
          </a:xfrm>
          <a:prstGeom prst="rect">
            <a:avLst/>
          </a:prstGeom>
        </p:spPr>
        <p:txBody>
          <a:bodyPr vert="horz" lIns="62939" tIns="31470" rIns="62939" bIns="31470"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0072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1372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2023/12/7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L 字 22"/>
          <p:cNvSpPr/>
          <p:nvPr/>
        </p:nvSpPr>
        <p:spPr>
          <a:xfrm rot="16200000">
            <a:off x="3964662" y="765376"/>
            <a:ext cx="4831503" cy="12744001"/>
          </a:xfrm>
          <a:prstGeom prst="corner">
            <a:avLst>
              <a:gd name="adj1" fmla="val 164209"/>
              <a:gd name="adj2" fmla="val 100000"/>
            </a:avLst>
          </a:prstGeom>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L 字 2"/>
          <p:cNvSpPr/>
          <p:nvPr/>
        </p:nvSpPr>
        <p:spPr>
          <a:xfrm rot="5400000">
            <a:off x="4328184" y="-3839650"/>
            <a:ext cx="4104456" cy="12744000"/>
          </a:xfrm>
          <a:prstGeom prst="corner">
            <a:avLst>
              <a:gd name="adj1" fmla="val 89598"/>
              <a:gd name="adj2" fmla="val 100000"/>
            </a:avLst>
          </a:prstGeom>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30932" y="491265"/>
            <a:ext cx="1584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序章　再犯防止の重要性</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37" name="正方形/長方形 36"/>
          <p:cNvSpPr/>
          <p:nvPr/>
        </p:nvSpPr>
        <p:spPr>
          <a:xfrm>
            <a:off x="0" y="48073"/>
            <a:ext cx="12801601" cy="35319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prstClr val="white"/>
                </a:solidFill>
                <a:effectLst/>
                <a:uLnTx/>
                <a:uFillTx/>
                <a:latin typeface="Meiryo UI" pitchFamily="50" charset="-128"/>
                <a:ea typeface="Meiryo UI" pitchFamily="50" charset="-128"/>
                <a:cs typeface="Meiryo UI" pitchFamily="50" charset="-128"/>
              </a:rPr>
              <a:t>第二次大阪府再犯防止推進計画（概要）</a:t>
            </a:r>
          </a:p>
        </p:txBody>
      </p:sp>
      <p:sp>
        <p:nvSpPr>
          <p:cNvPr id="6" name="Rectangle 4"/>
          <p:cNvSpPr>
            <a:spLocks noChangeArrowheads="1"/>
          </p:cNvSpPr>
          <p:nvPr/>
        </p:nvSpPr>
        <p:spPr bwMode="auto">
          <a:xfrm>
            <a:off x="5684515" y="-3872433"/>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Rectangle 7"/>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テキスト ボックス 24"/>
          <p:cNvSpPr txBox="1"/>
          <p:nvPr/>
        </p:nvSpPr>
        <p:spPr>
          <a:xfrm>
            <a:off x="10901603" y="65207"/>
            <a:ext cx="1060367" cy="318924"/>
          </a:xfrm>
          <a:prstGeom prst="rect">
            <a:avLst/>
          </a:prstGeom>
          <a:solidFill>
            <a:schemeClr val="bg1"/>
          </a:solidFill>
          <a:ln w="12700">
            <a:solidFill>
              <a:schemeClr val="accent6">
                <a:lumMod val="75000"/>
              </a:schemeClr>
            </a:solidFill>
          </a:ln>
        </p:spPr>
        <p:txBody>
          <a:bodyPr wrap="square" lIns="72000" tIns="36000" rIns="72000" bIns="36000" rtlCol="0" anchor="ctr" anchorCtr="0">
            <a:spAutoFit/>
          </a:bodyPr>
          <a:lstStyle/>
          <a:p>
            <a:pPr algn="ctr"/>
            <a:r>
              <a:rPr kumimoji="1" lang="ja-JP" altLang="en-US" sz="800" dirty="0"/>
              <a:t>危機管理室</a:t>
            </a:r>
            <a:endParaRPr kumimoji="1" lang="en-US" altLang="ja-JP" sz="800" dirty="0"/>
          </a:p>
          <a:p>
            <a:pPr algn="ctr"/>
            <a:r>
              <a:rPr lang="ja-JP" altLang="en-US" sz="800" dirty="0"/>
              <a:t>治安対策課</a:t>
            </a:r>
            <a:endParaRPr kumimoji="1" lang="ja-JP" altLang="en-US" sz="800" dirty="0"/>
          </a:p>
        </p:txBody>
      </p:sp>
      <p:sp>
        <p:nvSpPr>
          <p:cNvPr id="46" name="角丸四角形 45"/>
          <p:cNvSpPr/>
          <p:nvPr/>
        </p:nvSpPr>
        <p:spPr>
          <a:xfrm>
            <a:off x="8411" y="4718256"/>
            <a:ext cx="1332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第１章　計画の概要</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32" name="角丸四角形 72">
            <a:extLst>
              <a:ext uri="{FF2B5EF4-FFF2-40B4-BE49-F238E27FC236}">
                <a16:creationId xmlns:a16="http://schemas.microsoft.com/office/drawing/2014/main" id="{31C2D1DD-94F5-4DD0-B339-644ED84C5454}"/>
              </a:ext>
            </a:extLst>
          </p:cNvPr>
          <p:cNvSpPr/>
          <p:nvPr/>
        </p:nvSpPr>
        <p:spPr>
          <a:xfrm>
            <a:off x="30932" y="667891"/>
            <a:ext cx="6250536" cy="3888000"/>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a:defRPr/>
            </a:pPr>
            <a:r>
              <a:rPr lang="ja-JP" altLang="en-US" sz="1200" dirty="0">
                <a:solidFill>
                  <a:prstClr val="black"/>
                </a:solidFill>
                <a:latin typeface="Meiryo UI" panose="020B0604030504040204" pitchFamily="50" charset="-128"/>
                <a:ea typeface="Meiryo UI" panose="020B0604030504040204" pitchFamily="50" charset="-128"/>
              </a:rPr>
              <a:t>■大阪府</a:t>
            </a:r>
            <a:r>
              <a:rPr lang="ja-JP" altLang="en-US" sz="1200" dirty="0">
                <a:solidFill>
                  <a:schemeClr val="tx1"/>
                </a:solidFill>
                <a:latin typeface="Meiryo UI" panose="020B0604030504040204" pitchFamily="50" charset="-128"/>
                <a:ea typeface="Meiryo UI" panose="020B0604030504040204" pitchFamily="50" charset="-128"/>
              </a:rPr>
              <a:t>警察が検挙した刑法犯検挙人員の推移　</a:t>
            </a:r>
            <a:r>
              <a:rPr lang="en-US" altLang="ja-JP" sz="1200" u="sng" dirty="0">
                <a:solidFill>
                  <a:schemeClr val="tx1"/>
                </a:solidFill>
                <a:latin typeface="Meiryo UI" panose="020B0604030504040204" pitchFamily="50" charset="-128"/>
                <a:ea typeface="Meiryo UI" panose="020B0604030504040204" pitchFamily="50" charset="-128"/>
              </a:rPr>
              <a:t>H30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15,918</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R4</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13,869</a:t>
            </a:r>
            <a:r>
              <a:rPr lang="ja-JP" altLang="en-US" sz="1200" u="sng" dirty="0">
                <a:solidFill>
                  <a:schemeClr val="tx1"/>
                </a:solidFill>
                <a:latin typeface="Meiryo UI" panose="020B0604030504040204" pitchFamily="50" charset="-128"/>
                <a:ea typeface="Meiryo UI" panose="020B0604030504040204" pitchFamily="50" charset="-128"/>
              </a:rPr>
              <a:t>人</a:t>
            </a:r>
          </a:p>
          <a:p>
            <a:pPr>
              <a:defRPr/>
            </a:pPr>
            <a:r>
              <a:rPr lang="ja-JP" altLang="en-US" sz="1200" dirty="0">
                <a:solidFill>
                  <a:schemeClr val="tx1"/>
                </a:solidFill>
                <a:latin typeface="Meiryo UI" panose="020B0604030504040204" pitchFamily="50" charset="-128"/>
                <a:ea typeface="Meiryo UI" panose="020B0604030504040204" pitchFamily="50" charset="-128"/>
              </a:rPr>
              <a:t>　　うち、再犯者数及び再犯者率の推移　</a:t>
            </a:r>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u="sng" dirty="0">
                <a:solidFill>
                  <a:schemeClr val="tx1"/>
                </a:solidFill>
                <a:latin typeface="Meiryo UI" panose="020B0604030504040204" pitchFamily="50" charset="-128"/>
                <a:ea typeface="Meiryo UI" panose="020B0604030504040204" pitchFamily="50" charset="-128"/>
              </a:rPr>
              <a:t>H30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8,123</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(51.0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R4</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6,943</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(50.1</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a:t>
            </a:r>
          </a:p>
          <a:p>
            <a:pPr>
              <a:defRPr/>
            </a:pPr>
            <a:endParaRPr lang="en-US" altLang="ja-JP" sz="1200" dirty="0">
              <a:solidFill>
                <a:prstClr val="black"/>
              </a:solidFill>
              <a:latin typeface="Meiryo UI" panose="020B0604030504040204" pitchFamily="50" charset="-128"/>
              <a:ea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000" dirty="0">
              <a:solidFill>
                <a:prstClr val="black"/>
              </a:solidFill>
              <a:latin typeface="Meiryo UI" panose="020B0604030504040204" pitchFamily="50" charset="-128"/>
              <a:ea typeface="Meiryo UI" panose="020B0604030504040204" pitchFamily="50" charset="-128"/>
            </a:endParaRPr>
          </a:p>
          <a:p>
            <a:pPr lvl="0">
              <a:lnSpc>
                <a:spcPct val="150000"/>
              </a:lnSpc>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 再犯者数は減少傾向</a:t>
            </a:r>
            <a:endParaRPr lang="en-US" altLang="ja-JP" sz="1200" u="sng" dirty="0">
              <a:solidFill>
                <a:srgbClr val="FF0000"/>
              </a:solidFill>
              <a:latin typeface="Meiryo UI" panose="020B0604030504040204" pitchFamily="50" charset="-128"/>
              <a:ea typeface="Meiryo UI" panose="020B0604030504040204" pitchFamily="50" charset="-128"/>
            </a:endParaRPr>
          </a:p>
          <a:p>
            <a:pPr lvl="0">
              <a:lnSpc>
                <a:spcPct val="150000"/>
              </a:lnSpc>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 再犯者率は全国平均と同程度減少（</a:t>
            </a:r>
            <a:r>
              <a:rPr lang="en-US" altLang="ja-JP" sz="1200" u="sng" dirty="0">
                <a:solidFill>
                  <a:srgbClr val="FF0000"/>
                </a:solidFill>
                <a:latin typeface="Meiryo UI" panose="020B0604030504040204" pitchFamily="50" charset="-128"/>
                <a:ea typeface="Meiryo UI" panose="020B0604030504040204" pitchFamily="50" charset="-128"/>
              </a:rPr>
              <a:t>H30</a:t>
            </a:r>
            <a:r>
              <a:rPr lang="ja-JP" altLang="en-US" sz="1200" u="sng" dirty="0">
                <a:solidFill>
                  <a:srgbClr val="FF0000"/>
                </a:solidFill>
                <a:latin typeface="Meiryo UI" panose="020B0604030504040204" pitchFamily="50" charset="-128"/>
                <a:ea typeface="Meiryo UI" panose="020B0604030504040204" pitchFamily="50" charset="-128"/>
              </a:rPr>
              <a:t>→</a:t>
            </a:r>
            <a:r>
              <a:rPr lang="en-US" altLang="ja-JP" sz="1200" u="sng" dirty="0">
                <a:solidFill>
                  <a:srgbClr val="FF0000"/>
                </a:solidFill>
                <a:latin typeface="Meiryo UI" panose="020B0604030504040204" pitchFamily="50" charset="-128"/>
                <a:ea typeface="Meiryo UI" panose="020B0604030504040204" pitchFamily="50" charset="-128"/>
              </a:rPr>
              <a:t>R4 </a:t>
            </a:r>
            <a:r>
              <a:rPr lang="ja-JP" altLang="en-US" sz="1200" b="1" u="sng" dirty="0">
                <a:solidFill>
                  <a:srgbClr val="FF0000"/>
                </a:solidFill>
                <a:latin typeface="Meiryo UI" panose="020B0604030504040204" pitchFamily="50" charset="-128"/>
                <a:ea typeface="Meiryo UI" panose="020B0604030504040204" pitchFamily="50" charset="-128"/>
              </a:rPr>
              <a:t>府、国共に</a:t>
            </a:r>
            <a:r>
              <a:rPr lang="en-US" altLang="ja-JP" sz="1200" b="1" u="sng" dirty="0">
                <a:solidFill>
                  <a:srgbClr val="FF0000"/>
                </a:solidFill>
                <a:latin typeface="Meiryo UI" panose="020B0604030504040204" pitchFamily="50" charset="-128"/>
                <a:ea typeface="Meiryo UI" panose="020B0604030504040204" pitchFamily="50" charset="-128"/>
              </a:rPr>
              <a:t>0.9</a:t>
            </a:r>
            <a:r>
              <a:rPr lang="ja-JP" altLang="en-US" sz="1200" b="1" u="sng" dirty="0">
                <a:solidFill>
                  <a:srgbClr val="FF0000"/>
                </a:solidFill>
                <a:latin typeface="Meiryo UI" panose="020B0604030504040204" pitchFamily="50" charset="-128"/>
                <a:ea typeface="Meiryo UI" panose="020B0604030504040204" pitchFamily="50" charset="-128"/>
              </a:rPr>
              <a:t>ポイント減</a:t>
            </a:r>
            <a:r>
              <a:rPr lang="ja-JP" altLang="en-US" sz="1200" u="sng" dirty="0">
                <a:solidFill>
                  <a:srgbClr val="FF0000"/>
                </a:solidFill>
                <a:latin typeface="Meiryo UI" panose="020B0604030504040204" pitchFamily="50" charset="-128"/>
                <a:ea typeface="Meiryo UI" panose="020B0604030504040204" pitchFamily="50" charset="-128"/>
              </a:rPr>
              <a:t>）</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40" name="角丸四角形 72">
            <a:extLst>
              <a:ext uri="{FF2B5EF4-FFF2-40B4-BE49-F238E27FC236}">
                <a16:creationId xmlns:a16="http://schemas.microsoft.com/office/drawing/2014/main" id="{31C2D1DD-94F5-4DD0-B339-644ED84C5454}"/>
              </a:ext>
            </a:extLst>
          </p:cNvPr>
          <p:cNvSpPr/>
          <p:nvPr/>
        </p:nvSpPr>
        <p:spPr>
          <a:xfrm>
            <a:off x="30932" y="4905378"/>
            <a:ext cx="5121901" cy="4514557"/>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spcBef>
                <a:spcPts val="600"/>
              </a:spcBef>
              <a:defRPr/>
            </a:pPr>
            <a:r>
              <a:rPr lang="ja-JP" altLang="en-US" sz="1200" b="1" u="sng" dirty="0">
                <a:solidFill>
                  <a:prstClr val="black"/>
                </a:solidFill>
                <a:latin typeface="Meiryo UI" panose="020B0604030504040204" pitchFamily="50" charset="-128"/>
                <a:ea typeface="Meiryo UI" panose="020B0604030504040204" pitchFamily="50" charset="-128"/>
              </a:rPr>
              <a:t>１　策定の</a:t>
            </a:r>
            <a:r>
              <a:rPr lang="ja-JP" altLang="en-US" sz="1200" b="1" u="sng" dirty="0">
                <a:solidFill>
                  <a:schemeClr val="tx1"/>
                </a:solidFill>
                <a:latin typeface="Meiryo UI" panose="020B0604030504040204" pitchFamily="50" charset="-128"/>
                <a:ea typeface="Meiryo UI" panose="020B0604030504040204" pitchFamily="50" charset="-128"/>
              </a:rPr>
              <a:t>経緯</a:t>
            </a:r>
            <a:r>
              <a:rPr lang="ja-JP" altLang="en-US" sz="1200" b="1" u="sng" dirty="0">
                <a:solidFill>
                  <a:prstClr val="black"/>
                </a:solidFill>
                <a:latin typeface="Meiryo UI" panose="020B0604030504040204" pitchFamily="50" charset="-128"/>
                <a:ea typeface="Meiryo UI" panose="020B0604030504040204" pitchFamily="50" charset="-128"/>
              </a:rPr>
              <a:t>及び趣旨</a:t>
            </a:r>
            <a:endParaRPr lang="en-US" altLang="ja-JP" sz="1200" b="1" u="sng" dirty="0">
              <a:solidFill>
                <a:prstClr val="black"/>
              </a:solidFill>
              <a:latin typeface="Meiryo UI" panose="020B0604030504040204" pitchFamily="50" charset="-128"/>
              <a:ea typeface="Meiryo UI" panose="020B0604030504040204" pitchFamily="50" charset="-128"/>
            </a:endParaRPr>
          </a:p>
          <a:p>
            <a:pPr>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・再犯防止推進法第８条第１項において、国の再犯防止推進計画を勘案し、</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都道府県及び市町村においても地方再犯防止計画を定めるよう努めなければ</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ならないと規定</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・大阪府再犯防止推進計画の取組と効果検証</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・国の第二次再犯防止推進計画にある「都道府県の役割」</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SDGs</a:t>
            </a:r>
            <a:r>
              <a:rPr lang="ja-JP" altLang="en-US" sz="1200" dirty="0">
                <a:solidFill>
                  <a:schemeClr val="tx1"/>
                </a:solidFill>
                <a:latin typeface="Meiryo UI" panose="020B0604030504040204" pitchFamily="50" charset="-128"/>
                <a:ea typeface="Meiryo UI" panose="020B0604030504040204" pitchFamily="50" charset="-128"/>
              </a:rPr>
              <a:t>アクションプラン</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」で掲げられている「再犯防止対策」</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→再犯防止推進法や</a:t>
            </a:r>
            <a:r>
              <a:rPr lang="en-US" altLang="ja-JP" sz="1200" u="sng" dirty="0">
                <a:solidFill>
                  <a:srgbClr val="FF0000"/>
                </a:solidFill>
                <a:latin typeface="Meiryo UI" panose="020B0604030504040204" pitchFamily="50" charset="-128"/>
                <a:ea typeface="Meiryo UI" panose="020B0604030504040204" pitchFamily="50" charset="-128"/>
              </a:rPr>
              <a:t>SDGs</a:t>
            </a:r>
            <a:r>
              <a:rPr lang="ja-JP" altLang="en-US" sz="1200" u="sng" dirty="0">
                <a:solidFill>
                  <a:srgbClr val="FF0000"/>
                </a:solidFill>
                <a:latin typeface="Meiryo UI" panose="020B0604030504040204" pitchFamily="50" charset="-128"/>
                <a:ea typeface="Meiryo UI" panose="020B0604030504040204" pitchFamily="50" charset="-128"/>
              </a:rPr>
              <a:t>の理念を実現するため、第二次再犯防止推進</a:t>
            </a: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計画の策定が必要</a:t>
            </a: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spcAft>
                <a:spcPts val="600"/>
              </a:spcAft>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spcAft>
                <a:spcPts val="600"/>
              </a:spcAft>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600"/>
              </a:spcBef>
              <a:defRPr/>
            </a:pPr>
            <a:r>
              <a:rPr lang="ja-JP" altLang="en-US" sz="1200" b="1" u="sng" dirty="0">
                <a:solidFill>
                  <a:prstClr val="black"/>
                </a:solidFill>
                <a:latin typeface="Meiryo UI" panose="020B0604030504040204" pitchFamily="50" charset="-128"/>
                <a:ea typeface="Meiryo UI" panose="020B0604030504040204" pitchFamily="50" charset="-128"/>
              </a:rPr>
              <a:t>２　計画の位置づけ</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既存施策を再犯防止の推進という観点から整理し、体系的に提示するもの</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・「大阪府再犯防止推進計画」（</a:t>
            </a:r>
            <a:r>
              <a:rPr lang="en-US" altLang="ja-JP" sz="1200" dirty="0">
                <a:solidFill>
                  <a:schemeClr val="tx1"/>
                </a:solidFill>
                <a:latin typeface="Meiryo UI" panose="020B0604030504040204" pitchFamily="50" charset="-128"/>
                <a:ea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rPr>
              <a:t>２～</a:t>
            </a:r>
            <a:r>
              <a:rPr lang="en-US" altLang="ja-JP" sz="1200" dirty="0">
                <a:solidFill>
                  <a:schemeClr val="tx1"/>
                </a:solidFill>
                <a:latin typeface="Meiryo UI" panose="020B0604030504040204" pitchFamily="50" charset="-128"/>
                <a:ea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rPr>
              <a:t>５年度）を引き継ぎ、取組を更に進</a:t>
            </a:r>
            <a:endParaRPr lang="en-US" altLang="ja-JP" sz="1200" dirty="0">
              <a:solidFill>
                <a:schemeClr val="tx1"/>
              </a:solidFill>
              <a:latin typeface="Meiryo UI" panose="020B0604030504040204" pitchFamily="50" charset="-128"/>
              <a:ea typeface="Meiryo UI" panose="020B0604030504040204" pitchFamily="50" charset="-128"/>
            </a:endParaRPr>
          </a:p>
          <a:p>
            <a:pPr lvl="0">
              <a:spcAft>
                <a:spcPts val="600"/>
              </a:spcAft>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err="1">
                <a:solidFill>
                  <a:schemeClr val="tx1"/>
                </a:solidFill>
                <a:latin typeface="Meiryo UI" panose="020B0604030504040204" pitchFamily="50" charset="-128"/>
                <a:ea typeface="Meiryo UI" panose="020B0604030504040204" pitchFamily="50" charset="-128"/>
              </a:rPr>
              <a:t>める</a:t>
            </a:r>
            <a:r>
              <a:rPr lang="ja-JP" altLang="en-US" sz="1200" dirty="0">
                <a:solidFill>
                  <a:schemeClr val="tx1"/>
                </a:solidFill>
                <a:latin typeface="Meiryo UI" panose="020B0604030504040204" pitchFamily="50" charset="-128"/>
                <a:ea typeface="Meiryo UI" panose="020B0604030504040204" pitchFamily="50" charset="-128"/>
              </a:rPr>
              <a:t>もの</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３　定義</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「犯罪をしたもの等」、「再犯の防止等」の定義づけ</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3" name="角丸四角形 72">
            <a:extLst>
              <a:ext uri="{FF2B5EF4-FFF2-40B4-BE49-F238E27FC236}">
                <a16:creationId xmlns:a16="http://schemas.microsoft.com/office/drawing/2014/main" id="{31C2D1DD-94F5-4DD0-B339-644ED84C5454}"/>
              </a:ext>
            </a:extLst>
          </p:cNvPr>
          <p:cNvSpPr/>
          <p:nvPr/>
        </p:nvSpPr>
        <p:spPr>
          <a:xfrm>
            <a:off x="5152833" y="4765204"/>
            <a:ext cx="7492910" cy="4787924"/>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４　基本方針</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再犯防止推進法</a:t>
            </a:r>
            <a:r>
              <a:rPr lang="ja-JP" altLang="en-US" sz="1200" dirty="0">
                <a:solidFill>
                  <a:schemeClr val="tx1"/>
                </a:solidFill>
                <a:latin typeface="Meiryo UI" panose="020B0604030504040204" pitchFamily="50" charset="-128"/>
                <a:ea typeface="Meiryo UI" panose="020B0604030504040204" pitchFamily="50" charset="-128"/>
              </a:rPr>
              <a:t>第３条の規定及び国の第二次再犯防止推進計画（第一次計画から変更なし）を踏まえる</a:t>
            </a:r>
            <a:r>
              <a:rPr lang="ja-JP" altLang="en-US" sz="1200" dirty="0">
                <a:solidFill>
                  <a:prstClr val="black"/>
                </a:solidFill>
                <a:latin typeface="Meiryo UI" panose="020B0604030504040204" pitchFamily="50" charset="-128"/>
                <a:ea typeface="Meiryo UI" panose="020B0604030504040204" pitchFamily="50" charset="-128"/>
              </a:rPr>
              <a:t>。</a:t>
            </a: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①　犯罪をした者等が、地域社会において孤立することなく、府民の理解と協力を得て再び地域社会を構成する一員</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となることを支援することにより、犯罪をした者等が円滑に社会に復帰することができるようにすることを旨として再犯</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防止に取り組む。</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②　犯罪被害者等が存在することを十分に認識し、犯罪をした者等が犯罪の責任等を自覚すること及び犯罪被害者</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の心情等を理解することの重要性を踏まえて、再犯防止に取り組む。</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③　国・地方公共団体・民間の緊密な連携協力を確保し、各々の適切な役割分担を踏まえて、切れ目のない取組を</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実施する。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④　再犯防止の取組を広報することなどにより、広く府民の関心と理解を醸成する。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５　計画期間</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令和６</a:t>
            </a:r>
            <a:r>
              <a:rPr lang="en-US" altLang="ja-JP" sz="1200" dirty="0">
                <a:solidFill>
                  <a:schemeClr val="tx1"/>
                </a:solidFill>
                <a:latin typeface="Meiryo UI" panose="020B0604030504040204" pitchFamily="50" charset="-128"/>
                <a:ea typeface="Meiryo UI" panose="020B0604030504040204" pitchFamily="50" charset="-128"/>
              </a:rPr>
              <a:t>(2024)</a:t>
            </a:r>
            <a:r>
              <a:rPr lang="ja-JP" altLang="en-US" sz="1200" dirty="0">
                <a:solidFill>
                  <a:schemeClr val="tx1"/>
                </a:solidFill>
                <a:latin typeface="Meiryo UI" panose="020B0604030504040204" pitchFamily="50" charset="-128"/>
                <a:ea typeface="Meiryo UI" panose="020B0604030504040204" pitchFamily="50" charset="-128"/>
              </a:rPr>
              <a:t>年度から令和</a:t>
            </a:r>
            <a:r>
              <a:rPr lang="en-US" altLang="ja-JP" sz="1200" dirty="0">
                <a:solidFill>
                  <a:schemeClr val="tx1"/>
                </a:solidFill>
                <a:latin typeface="Meiryo UI" panose="020B0604030504040204" pitchFamily="50" charset="-128"/>
                <a:ea typeface="Meiryo UI" panose="020B0604030504040204" pitchFamily="50" charset="-128"/>
              </a:rPr>
              <a:t>10(2028)</a:t>
            </a:r>
            <a:r>
              <a:rPr lang="ja-JP" altLang="en-US" sz="1200" dirty="0">
                <a:solidFill>
                  <a:schemeClr val="tx1"/>
                </a:solidFill>
                <a:latin typeface="Meiryo UI" panose="020B0604030504040204" pitchFamily="50" charset="-128"/>
                <a:ea typeface="Meiryo UI" panose="020B0604030504040204" pitchFamily="50" charset="-128"/>
              </a:rPr>
              <a:t>年度までの５年間</a:t>
            </a:r>
            <a:endParaRPr lang="en-US" altLang="ja-JP" sz="1200" b="1"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６　めざす姿</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犯罪被害者等に対して支援の手が差し伸べられるべきなのは当然だが、犯罪をした者等に対しても、真摯に反省</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し社会復帰に臨むのであれば、その立ち直りを助け、間違っても再び罪を犯し、新たな被害者が生まれることのない</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 ようにしなければならない</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この考え方の下、犯罪をした者等が、地域社会において孤立することなく、府民の理解と協力を得て立ち直り、再</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び地域社会を構成する一員として、ともに生き、支え合う社会の実現を図る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上記社会の実現により、刑法犯検挙人員に占める再犯者の割合及び新受刑者に占める再入者の割合の抑制を</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めざす</a:t>
            </a:r>
            <a:endParaRPr lang="en-US" altLang="ja-JP" sz="1200" dirty="0">
              <a:solidFill>
                <a:prstClr val="black"/>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843615" y="6888909"/>
            <a:ext cx="2805271" cy="776179"/>
            <a:chOff x="2299385" y="7184625"/>
            <a:chExt cx="2805271" cy="776179"/>
          </a:xfrm>
        </p:grpSpPr>
        <p:pic>
          <p:nvPicPr>
            <p:cNvPr id="44" name="図 43" descr="D:\MorikawaT\Desktop\処理済\SDGsロゴ\sdg_icon_18_ja.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99385" y="7184625"/>
              <a:ext cx="776179" cy="776179"/>
            </a:xfrm>
            <a:prstGeom prst="rect">
              <a:avLst/>
            </a:prstGeom>
            <a:noFill/>
            <a:ln w="3175">
              <a:noFill/>
            </a:ln>
          </p:spPr>
        </p:pic>
        <p:pic>
          <p:nvPicPr>
            <p:cNvPr id="45" name="図 44" descr="D:\MorikawaT\Desktop\sdg_icon_16_ja.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29502" y="7195114"/>
              <a:ext cx="765690" cy="765690"/>
            </a:xfrm>
            <a:prstGeom prst="rect">
              <a:avLst/>
            </a:prstGeom>
            <a:noFill/>
            <a:ln>
              <a:noFill/>
            </a:ln>
          </p:spPr>
        </p:pic>
        <p:pic>
          <p:nvPicPr>
            <p:cNvPr id="48" name="図 47" descr="D:\MorikawaT\Desktop\sdg_icon_17_ja.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43148" y="7199296"/>
              <a:ext cx="761508" cy="761508"/>
            </a:xfrm>
            <a:prstGeom prst="rect">
              <a:avLst/>
            </a:prstGeom>
            <a:noFill/>
            <a:ln>
              <a:noFill/>
            </a:ln>
          </p:spPr>
        </p:pic>
      </p:grpSp>
      <p:grpSp>
        <p:nvGrpSpPr>
          <p:cNvPr id="24" name="グループ化 23"/>
          <p:cNvGrpSpPr/>
          <p:nvPr/>
        </p:nvGrpSpPr>
        <p:grpSpPr>
          <a:xfrm>
            <a:off x="233882" y="1239093"/>
            <a:ext cx="5040000" cy="2628000"/>
            <a:chOff x="0" y="0"/>
            <a:chExt cx="4500000" cy="2088000"/>
          </a:xfrm>
          <a:noFill/>
        </p:grpSpPr>
        <p:graphicFrame>
          <p:nvGraphicFramePr>
            <p:cNvPr id="26" name="グラフ 25"/>
            <p:cNvGraphicFramePr>
              <a:graphicFrameLocks/>
            </p:cNvGraphicFramePr>
            <p:nvPr>
              <p:extLst>
                <p:ext uri="{D42A27DB-BD31-4B8C-83A1-F6EECF244321}">
                  <p14:modId xmlns:p14="http://schemas.microsoft.com/office/powerpoint/2010/main" val="111626828"/>
                </p:ext>
              </p:extLst>
            </p:nvPr>
          </p:nvGraphicFramePr>
          <p:xfrm>
            <a:off x="0" y="0"/>
            <a:ext cx="4500000" cy="2088000"/>
          </p:xfrm>
          <a:graphic>
            <a:graphicData uri="http://schemas.openxmlformats.org/drawingml/2006/chart">
              <c:chart xmlns:c="http://schemas.openxmlformats.org/drawingml/2006/chart" xmlns:r="http://schemas.openxmlformats.org/officeDocument/2006/relationships" r:id="rId6"/>
            </a:graphicData>
          </a:graphic>
        </p:graphicFrame>
        <p:sp>
          <p:nvSpPr>
            <p:cNvPr id="27" name="テキスト ボックス 1"/>
            <p:cNvSpPr txBox="1"/>
            <p:nvPr/>
          </p:nvSpPr>
          <p:spPr>
            <a:xfrm>
              <a:off x="38101" y="28575"/>
              <a:ext cx="480748" cy="2016000"/>
            </a:xfrm>
            <a:prstGeom prst="rect">
              <a:avLst/>
            </a:prstGeom>
            <a:grpFill/>
            <a:ln w="9525" cmpd="sng">
              <a:noFill/>
            </a:ln>
          </p:spPr>
          <p:style>
            <a:lnRef idx="0">
              <a:scrgbClr r="0" g="0" b="0"/>
            </a:lnRef>
            <a:fillRef idx="0">
              <a:scrgbClr r="0" g="0" b="0"/>
            </a:fillRef>
            <a:effectRef idx="0">
              <a:scrgbClr r="0" g="0" b="0"/>
            </a:effectRef>
            <a:fontRef idx="minor">
              <a:schemeClr val="dk1"/>
            </a:fontRef>
          </p:style>
          <p:txBody>
            <a:bodyPr vert="wordArtVertRtl"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auto" latinLnBrk="0" hangingPunct="1"/>
              <a:r>
                <a:rPr lang="ja-JP" altLang="ja-JP"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大阪府警察が検挙した刑法犯検挙人員中の再犯者数及び再犯者率</a:t>
              </a:r>
              <a:endParaRPr lang="ja-JP" altLang="ja-JP" sz="900" spc="0" baseline="0" dirty="0">
                <a:effectLst/>
                <a:latin typeface="ＭＳ Ｐゴシック" panose="020B0600070205080204" pitchFamily="50" charset="-128"/>
                <a:ea typeface="ＭＳ Ｐゴシック" panose="020B0600070205080204" pitchFamily="50" charset="-128"/>
              </a:endParaRPr>
            </a:p>
            <a:p>
              <a:pPr rtl="0" eaLnBrk="1" fontAlgn="auto" latinLnBrk="0" hangingPunct="1"/>
              <a:r>
                <a:rPr lang="en-US" altLang="ja-JP"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a:t>
              </a:r>
              <a:r>
                <a:rPr lang="ja-JP" altLang="ja-JP"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データ提供　</a:t>
              </a:r>
              <a:r>
                <a:rPr lang="ja-JP" altLang="en-US"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法務省</a:t>
              </a:r>
              <a:r>
                <a:rPr lang="en-US" altLang="ja-JP" sz="900" b="0" i="0" spc="0" baseline="0" dirty="0">
                  <a:solidFill>
                    <a:schemeClr val="dk1"/>
                  </a:solidFill>
                  <a:effectLst/>
                  <a:latin typeface="ＭＳ Ｐゴシック" panose="020B0600070205080204" pitchFamily="50" charset="-128"/>
                  <a:ea typeface="ＭＳ Ｐゴシック" panose="020B0600070205080204" pitchFamily="50" charset="-128"/>
                  <a:cs typeface="+mn-cs"/>
                </a:rPr>
                <a:t>〕</a:t>
              </a:r>
              <a:endParaRPr lang="ja-JP" altLang="ja-JP" sz="900" spc="0" baseline="0" dirty="0">
                <a:effectLst/>
                <a:latin typeface="ＭＳ Ｐゴシック" panose="020B0600070205080204" pitchFamily="50" charset="-128"/>
                <a:ea typeface="ＭＳ Ｐゴシック" panose="020B0600070205080204" pitchFamily="50" charset="-128"/>
              </a:endParaRPr>
            </a:p>
          </p:txBody>
        </p:sp>
      </p:grpSp>
      <p:sp>
        <p:nvSpPr>
          <p:cNvPr id="10" name="テキスト ボックス 9"/>
          <p:cNvSpPr txBox="1"/>
          <p:nvPr/>
        </p:nvSpPr>
        <p:spPr>
          <a:xfrm flipH="1">
            <a:off x="6323410" y="677036"/>
            <a:ext cx="6387060" cy="3970318"/>
          </a:xfrm>
          <a:prstGeom prst="rect">
            <a:avLst/>
          </a:prstGeom>
          <a:noFill/>
        </p:spPr>
        <p:txBody>
          <a:bodyPr wrap="square" rtlCol="0">
            <a:spAutoFit/>
          </a:bodyPr>
          <a:lstStyle/>
          <a:p>
            <a:pPr>
              <a:defRPr/>
            </a:pPr>
            <a:r>
              <a:rPr lang="ja-JP" altLang="en-US" sz="1200" dirty="0">
                <a:solidFill>
                  <a:prstClr val="black"/>
                </a:solidFill>
                <a:latin typeface="Meiryo UI" panose="020B0604030504040204" pitchFamily="50" charset="-128"/>
                <a:ea typeface="Meiryo UI" panose="020B0604030504040204" pitchFamily="50" charset="-128"/>
              </a:rPr>
              <a:t>■新受刑者数の推移</a:t>
            </a: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H30</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1,430</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R4</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1,247</a:t>
            </a:r>
            <a:r>
              <a:rPr lang="ja-JP" altLang="en-US" sz="1200" u="sng" dirty="0">
                <a:latin typeface="Meiryo UI" panose="020B0604030504040204" pitchFamily="50" charset="-128"/>
                <a:ea typeface="Meiryo UI" panose="020B0604030504040204" pitchFamily="50" charset="-128"/>
              </a:rPr>
              <a:t>人</a:t>
            </a:r>
            <a:endParaRPr lang="en-US" altLang="ja-JP" sz="1200" u="sng" dirty="0">
              <a:latin typeface="Meiryo UI" panose="020B0604030504040204" pitchFamily="50" charset="-128"/>
              <a:ea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rPr>
              <a:t>　 うち、再入者数</a:t>
            </a:r>
            <a:r>
              <a:rPr lang="en-US" altLang="ja-JP" sz="1200" baseline="440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及び再入者率の推移　</a:t>
            </a:r>
            <a:r>
              <a:rPr lang="en-US" altLang="ja-JP" sz="1200" u="sng" dirty="0">
                <a:latin typeface="Meiryo UI" panose="020B0604030504040204" pitchFamily="50" charset="-128"/>
                <a:ea typeface="Meiryo UI" panose="020B0604030504040204" pitchFamily="50" charset="-128"/>
              </a:rPr>
              <a:t>H30</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908</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(63.5</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R4</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718</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(57.6</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a:t>
            </a: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lnSpc>
                <a:spcPct val="150000"/>
              </a:lnSpc>
              <a:defRPr/>
            </a:pPr>
            <a:r>
              <a:rPr lang="ja-JP" altLang="en-US" sz="1200" u="sng" dirty="0">
                <a:solidFill>
                  <a:srgbClr val="FF0000"/>
                </a:solidFill>
                <a:latin typeface="Meiryo UI" panose="020B0604030504040204" pitchFamily="50" charset="-128"/>
                <a:ea typeface="Meiryo UI" panose="020B0604030504040204" pitchFamily="50" charset="-128"/>
              </a:rPr>
              <a:t>→ 再入者数は減少傾向</a:t>
            </a:r>
            <a:endParaRPr lang="en-US" altLang="ja-JP" sz="1200" u="sng" dirty="0">
              <a:solidFill>
                <a:srgbClr val="FF0000"/>
              </a:solidFill>
              <a:latin typeface="Meiryo UI" panose="020B0604030504040204" pitchFamily="50" charset="-128"/>
              <a:ea typeface="Meiryo UI" panose="020B0604030504040204" pitchFamily="50" charset="-128"/>
            </a:endParaRPr>
          </a:p>
          <a:p>
            <a:pPr>
              <a:lnSpc>
                <a:spcPct val="150000"/>
              </a:lnSpc>
              <a:defRPr/>
            </a:pPr>
            <a:r>
              <a:rPr lang="ja-JP" altLang="en-US" sz="1200" u="sng" dirty="0">
                <a:solidFill>
                  <a:srgbClr val="FF0000"/>
                </a:solidFill>
                <a:latin typeface="Meiryo UI" panose="020B0604030504040204" pitchFamily="50" charset="-128"/>
                <a:ea typeface="Meiryo UI" panose="020B0604030504040204" pitchFamily="50" charset="-128"/>
              </a:rPr>
              <a:t>→ 再入者率は全国平均より減少幅が大きい（</a:t>
            </a:r>
            <a:r>
              <a:rPr lang="en-US" altLang="ja-JP" sz="1200" u="sng" dirty="0">
                <a:solidFill>
                  <a:srgbClr val="FF0000"/>
                </a:solidFill>
                <a:latin typeface="Meiryo UI" panose="020B0604030504040204" pitchFamily="50" charset="-128"/>
                <a:ea typeface="Meiryo UI" panose="020B0604030504040204" pitchFamily="50" charset="-128"/>
              </a:rPr>
              <a:t>H30</a:t>
            </a:r>
            <a:r>
              <a:rPr lang="ja-JP" altLang="en-US" sz="1200" u="sng" dirty="0">
                <a:solidFill>
                  <a:srgbClr val="FF0000"/>
                </a:solidFill>
                <a:latin typeface="Meiryo UI" panose="020B0604030504040204" pitchFamily="50" charset="-128"/>
                <a:ea typeface="Meiryo UI" panose="020B0604030504040204" pitchFamily="50" charset="-128"/>
              </a:rPr>
              <a:t>→</a:t>
            </a:r>
            <a:r>
              <a:rPr lang="en-US" altLang="ja-JP" sz="1200" u="sng" dirty="0">
                <a:solidFill>
                  <a:srgbClr val="FF0000"/>
                </a:solidFill>
                <a:latin typeface="Meiryo UI" panose="020B0604030504040204" pitchFamily="50" charset="-128"/>
                <a:ea typeface="Meiryo UI" panose="020B0604030504040204" pitchFamily="50" charset="-128"/>
              </a:rPr>
              <a:t>R4</a:t>
            </a:r>
            <a:r>
              <a:rPr lang="ja-JP" altLang="en-US" sz="1200" u="sng" dirty="0">
                <a:solidFill>
                  <a:srgbClr val="FF0000"/>
                </a:solidFill>
                <a:latin typeface="Meiryo UI" panose="020B0604030504040204" pitchFamily="50" charset="-128"/>
                <a:ea typeface="Meiryo UI" panose="020B0604030504040204" pitchFamily="50" charset="-128"/>
              </a:rPr>
              <a:t>　</a:t>
            </a:r>
            <a:r>
              <a:rPr lang="ja-JP" altLang="en-US" sz="1200" b="1" u="sng" dirty="0">
                <a:solidFill>
                  <a:srgbClr val="FF0000"/>
                </a:solidFill>
                <a:latin typeface="Meiryo UI" panose="020B0604030504040204" pitchFamily="50" charset="-128"/>
                <a:ea typeface="Meiryo UI" panose="020B0604030504040204" pitchFamily="50" charset="-128"/>
              </a:rPr>
              <a:t>府 </a:t>
            </a:r>
            <a:r>
              <a:rPr lang="en-US" altLang="ja-JP" sz="1200" b="1" u="sng" dirty="0">
                <a:solidFill>
                  <a:srgbClr val="FF0000"/>
                </a:solidFill>
                <a:latin typeface="Meiryo UI" panose="020B0604030504040204" pitchFamily="50" charset="-128"/>
                <a:ea typeface="Meiryo UI" panose="020B0604030504040204" pitchFamily="50" charset="-128"/>
              </a:rPr>
              <a:t>5.9</a:t>
            </a:r>
            <a:r>
              <a:rPr lang="ja-JP" altLang="en-US" sz="1200" b="1" u="sng" dirty="0">
                <a:solidFill>
                  <a:srgbClr val="FF0000"/>
                </a:solidFill>
                <a:latin typeface="Meiryo UI" panose="020B0604030504040204" pitchFamily="50" charset="-128"/>
                <a:ea typeface="Meiryo UI" panose="020B0604030504040204" pitchFamily="50" charset="-128"/>
              </a:rPr>
              <a:t>ポイント減</a:t>
            </a:r>
            <a:r>
              <a:rPr lang="ja-JP" altLang="en-US" sz="1200" u="sng" dirty="0">
                <a:solidFill>
                  <a:srgbClr val="FF0000"/>
                </a:solidFill>
                <a:latin typeface="Meiryo UI" panose="020B0604030504040204" pitchFamily="50" charset="-128"/>
                <a:ea typeface="Meiryo UI" panose="020B0604030504040204" pitchFamily="50" charset="-128"/>
              </a:rPr>
              <a:t>、 国 </a:t>
            </a:r>
            <a:r>
              <a:rPr lang="en-US" altLang="ja-JP" sz="1200" u="sng" dirty="0">
                <a:solidFill>
                  <a:srgbClr val="FF0000"/>
                </a:solidFill>
                <a:latin typeface="Meiryo UI" panose="020B0604030504040204" pitchFamily="50" charset="-128"/>
                <a:ea typeface="Meiryo UI" panose="020B0604030504040204" pitchFamily="50" charset="-128"/>
              </a:rPr>
              <a:t>3.1</a:t>
            </a:r>
            <a:r>
              <a:rPr lang="ja-JP" altLang="en-US" sz="1200" u="sng" dirty="0">
                <a:solidFill>
                  <a:srgbClr val="FF0000"/>
                </a:solidFill>
                <a:latin typeface="Meiryo UI" panose="020B0604030504040204" pitchFamily="50" charset="-128"/>
                <a:ea typeface="Meiryo UI" panose="020B0604030504040204" pitchFamily="50" charset="-128"/>
              </a:rPr>
              <a:t>ポイント減）</a:t>
            </a:r>
          </a:p>
        </p:txBody>
      </p:sp>
      <p:graphicFrame>
        <p:nvGraphicFramePr>
          <p:cNvPr id="28" name="グラフ 27"/>
          <p:cNvGraphicFramePr>
            <a:graphicFrameLocks/>
          </p:cNvGraphicFramePr>
          <p:nvPr>
            <p:extLst>
              <p:ext uri="{D42A27DB-BD31-4B8C-83A1-F6EECF244321}">
                <p14:modId xmlns:p14="http://schemas.microsoft.com/office/powerpoint/2010/main" val="4236933711"/>
              </p:ext>
            </p:extLst>
          </p:nvPr>
        </p:nvGraphicFramePr>
        <p:xfrm>
          <a:off x="6347814" y="1279239"/>
          <a:ext cx="5040000" cy="2628000"/>
        </p:xfrm>
        <a:graphic>
          <a:graphicData uri="http://schemas.openxmlformats.org/drawingml/2006/chart">
            <c:chart xmlns:c="http://schemas.openxmlformats.org/drawingml/2006/chart" xmlns:r="http://schemas.openxmlformats.org/officeDocument/2006/relationships" r:id="rId7"/>
          </a:graphicData>
        </a:graphic>
      </p:graphicFrame>
      <p:cxnSp>
        <p:nvCxnSpPr>
          <p:cNvPr id="9" name="直線コネクタ 8"/>
          <p:cNvCxnSpPr/>
          <p:nvPr/>
        </p:nvCxnSpPr>
        <p:spPr>
          <a:xfrm>
            <a:off x="5195382" y="4808256"/>
            <a:ext cx="0" cy="461167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0912397" y="1308801"/>
            <a:ext cx="1345958" cy="600164"/>
          </a:xfrm>
          <a:prstGeom prst="rect">
            <a:avLst/>
          </a:prstGeom>
        </p:spPr>
        <p:txBody>
          <a:bodyPr wrap="square">
            <a:spAutoFit/>
          </a:bodyPr>
          <a:lstStyle/>
          <a:p>
            <a:pPr>
              <a:defRPr/>
            </a:pP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再入所に係る犯</a:t>
            </a:r>
            <a:endParaRPr lang="en-US" altLang="ja-JP" sz="1100" dirty="0">
              <a:solidFill>
                <a:prstClr val="black"/>
              </a:solidFill>
              <a:latin typeface="Meiryo UI" panose="020B0604030504040204" pitchFamily="50" charset="-128"/>
              <a:ea typeface="Meiryo UI" panose="020B0604030504040204" pitchFamily="50" charset="-128"/>
            </a:endParaRPr>
          </a:p>
          <a:p>
            <a:pPr>
              <a:defRPr/>
            </a:pPr>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行時の居住地が</a:t>
            </a:r>
            <a:endParaRPr lang="en-US" altLang="ja-JP" sz="1100" dirty="0">
              <a:solidFill>
                <a:prstClr val="black"/>
              </a:solidFill>
              <a:latin typeface="Meiryo UI" panose="020B0604030504040204" pitchFamily="50" charset="-128"/>
              <a:ea typeface="Meiryo UI" panose="020B0604030504040204" pitchFamily="50" charset="-128"/>
            </a:endParaRPr>
          </a:p>
          <a:p>
            <a:pPr>
              <a:defRPr/>
            </a:pPr>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大阪府である者</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2521504" y="9337128"/>
            <a:ext cx="216000" cy="216000"/>
          </a:xfrm>
          <a:prstGeom prst="rect">
            <a:avLst/>
          </a:prstGeom>
          <a:solidFill>
            <a:schemeClr val="bg1"/>
          </a:solidFill>
          <a:ln>
            <a:solidFill>
              <a:schemeClr val="accent1"/>
            </a:solidFill>
          </a:ln>
        </p:spPr>
        <p:txBody>
          <a:bodyPr wrap="square" lIns="72000" tIns="36000" rIns="72000" bIns="36000" rtlCol="0" anchor="ctr" anchorCtr="0">
            <a:spAutoFit/>
          </a:bodyPr>
          <a:lstStyle/>
          <a:p>
            <a:pPr algn="ctr"/>
            <a:r>
              <a:rPr kumimoji="1" lang="ja-JP" altLang="en-US" sz="1100" dirty="0"/>
              <a:t>１</a:t>
            </a:r>
          </a:p>
        </p:txBody>
      </p:sp>
      <p:sp>
        <p:nvSpPr>
          <p:cNvPr id="13" name="テキスト ボックス 12">
            <a:extLst>
              <a:ext uri="{FF2B5EF4-FFF2-40B4-BE49-F238E27FC236}">
                <a16:creationId xmlns:a16="http://schemas.microsoft.com/office/drawing/2014/main" id="{F8F58971-E278-45FB-9C90-FF3D1A9DE704}"/>
              </a:ext>
            </a:extLst>
          </p:cNvPr>
          <p:cNvSpPr txBox="1"/>
          <p:nvPr/>
        </p:nvSpPr>
        <p:spPr>
          <a:xfrm>
            <a:off x="12026067" y="63173"/>
            <a:ext cx="711437" cy="307777"/>
          </a:xfrm>
          <a:prstGeom prst="rect">
            <a:avLst/>
          </a:prstGeom>
          <a:solidFill>
            <a:schemeClr val="lt1"/>
          </a:solidFill>
        </p:spPr>
        <p:txBody>
          <a:bodyPr wrap="square" rtlCol="0">
            <a:spAutoFit/>
          </a:bodyPr>
          <a:lstStyle/>
          <a:p>
            <a:pPr algn="ctr"/>
            <a:r>
              <a:rPr kumimoji="1" lang="ja-JP" altLang="en-US" sz="1400" dirty="0"/>
              <a:t>資料３</a:t>
            </a:r>
          </a:p>
        </p:txBody>
      </p:sp>
    </p:spTree>
    <p:extLst>
      <p:ext uri="{BB962C8B-B14F-4D97-AF65-F5344CB8AC3E}">
        <p14:creationId xmlns:p14="http://schemas.microsoft.com/office/powerpoint/2010/main" val="1960911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0" y="48072"/>
            <a:ext cx="12801601" cy="32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ts val="1800"/>
              </a:lnSpc>
              <a:defRPr/>
            </a:pPr>
            <a:r>
              <a:rPr lang="ja-JP" altLang="en-US" sz="1400" b="1" spc="300" dirty="0">
                <a:solidFill>
                  <a:prstClr val="white"/>
                </a:solidFill>
                <a:latin typeface="Meiryo UI" pitchFamily="50" charset="-128"/>
                <a:ea typeface="Meiryo UI" pitchFamily="50" charset="-128"/>
                <a:cs typeface="Meiryo UI" pitchFamily="50" charset="-128"/>
              </a:rPr>
              <a:t>第二次大阪府再犯防止推進計画（概要）</a:t>
            </a:r>
          </a:p>
        </p:txBody>
      </p:sp>
      <p:grpSp>
        <p:nvGrpSpPr>
          <p:cNvPr id="2" name="グループ化 1"/>
          <p:cNvGrpSpPr/>
          <p:nvPr/>
        </p:nvGrpSpPr>
        <p:grpSpPr>
          <a:xfrm>
            <a:off x="-375" y="8527905"/>
            <a:ext cx="12801974" cy="1025671"/>
            <a:chOff x="-207198" y="7494626"/>
            <a:chExt cx="12801974" cy="1013982"/>
          </a:xfrm>
        </p:grpSpPr>
        <p:sp>
          <p:nvSpPr>
            <p:cNvPr id="45" name="正方形/長方形 44"/>
            <p:cNvSpPr/>
            <p:nvPr/>
          </p:nvSpPr>
          <p:spPr>
            <a:xfrm>
              <a:off x="-206823" y="7494626"/>
              <a:ext cx="12801599" cy="1013982"/>
            </a:xfrm>
            <a:prstGeom prst="rect">
              <a:avLst/>
            </a:prstGeom>
            <a:ln w="12700"/>
          </p:spPr>
          <p:style>
            <a:lnRef idx="2">
              <a:schemeClr val="accent1"/>
            </a:lnRef>
            <a:fillRef idx="1">
              <a:schemeClr val="lt1"/>
            </a:fillRef>
            <a:effectRef idx="0">
              <a:schemeClr val="accent1"/>
            </a:effectRef>
            <a:fontRef idx="minor">
              <a:schemeClr val="dk1"/>
            </a:fontRef>
          </p:style>
          <p:txBody>
            <a:bodyPr tIns="72000" rtlCol="0" anchor="t" anchorCtr="0"/>
            <a:lstStyle/>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角丸四角形 45"/>
            <p:cNvSpPr/>
            <p:nvPr/>
          </p:nvSpPr>
          <p:spPr>
            <a:xfrm>
              <a:off x="-207198" y="7494626"/>
              <a:ext cx="1368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第３章　推進体制等</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48" name="テキスト ボックス 47">
              <a:extLst>
                <a:ext uri="{FF2B5EF4-FFF2-40B4-BE49-F238E27FC236}">
                  <a16:creationId xmlns:a16="http://schemas.microsoft.com/office/drawing/2014/main" id="{E17B347B-1AA9-4BAF-AEF1-48AB2D03A08F}"/>
                </a:ext>
              </a:extLst>
            </p:cNvPr>
            <p:cNvSpPr txBox="1"/>
            <p:nvPr/>
          </p:nvSpPr>
          <p:spPr>
            <a:xfrm>
              <a:off x="15092" y="7784161"/>
              <a:ext cx="900000"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推進体制</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72">
              <a:extLst>
                <a:ext uri="{FF2B5EF4-FFF2-40B4-BE49-F238E27FC236}">
                  <a16:creationId xmlns:a16="http://schemas.microsoft.com/office/drawing/2014/main" id="{31C2D1DD-94F5-4DD0-B339-644ED84C5454}"/>
                </a:ext>
              </a:extLst>
            </p:cNvPr>
            <p:cNvSpPr/>
            <p:nvPr/>
          </p:nvSpPr>
          <p:spPr>
            <a:xfrm>
              <a:off x="12252" y="7964161"/>
              <a:ext cx="5797093" cy="43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050" noProof="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再犯防止推進庁内連絡会議</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■大阪府再犯防止推進協議会（国機関や関係民間団体の職員で構成）</a:t>
              </a:r>
            </a:p>
          </p:txBody>
        </p:sp>
        <p:sp>
          <p:nvSpPr>
            <p:cNvPr id="50" name="テキスト ボックス 49">
              <a:extLst>
                <a:ext uri="{FF2B5EF4-FFF2-40B4-BE49-F238E27FC236}">
                  <a16:creationId xmlns:a16="http://schemas.microsoft.com/office/drawing/2014/main" id="{E17B347B-1AA9-4BAF-AEF1-48AB2D03A08F}"/>
                </a:ext>
              </a:extLst>
            </p:cNvPr>
            <p:cNvSpPr txBox="1"/>
            <p:nvPr/>
          </p:nvSpPr>
          <p:spPr>
            <a:xfrm>
              <a:off x="6161926" y="7530918"/>
              <a:ext cx="902773"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進捗管理</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72">
              <a:extLst>
                <a:ext uri="{FF2B5EF4-FFF2-40B4-BE49-F238E27FC236}">
                  <a16:creationId xmlns:a16="http://schemas.microsoft.com/office/drawing/2014/main" id="{31C2D1DD-94F5-4DD0-B339-644ED84C5454}"/>
                </a:ext>
              </a:extLst>
            </p:cNvPr>
            <p:cNvSpPr/>
            <p:nvPr/>
          </p:nvSpPr>
          <p:spPr>
            <a:xfrm>
              <a:off x="6161926" y="7708711"/>
              <a:ext cx="5952072" cy="754698"/>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050" dirty="0">
                  <a:solidFill>
                    <a:prstClr val="black"/>
                  </a:solidFill>
                  <a:latin typeface="Meiryo UI" panose="020B0604030504040204" pitchFamily="50" charset="-128"/>
                  <a:ea typeface="Meiryo UI" panose="020B0604030504040204" pitchFamily="50" charset="-128"/>
                </a:rPr>
                <a:t>■毎年度、計画に位置付けた具体的施策の実施状況をとりまとめ、府ホームページで公表。</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■国の動向や社会状況の変化等を踏まえて施策を展開し、必要に応じ、国に対して要望等を行う。</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■次期計画については、今期計画の成果の検証と犯罪した者等の特性に応じた効果的な支援に関する</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en-US" altLang="ja-JP" sz="105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データの収集を行った上で、策定に臨む。</a:t>
              </a:r>
            </a:p>
          </p:txBody>
        </p:sp>
      </p:grpSp>
      <p:sp>
        <p:nvSpPr>
          <p:cNvPr id="31" name="角丸四角形 72">
            <a:extLst>
              <a:ext uri="{FF2B5EF4-FFF2-40B4-BE49-F238E27FC236}">
                <a16:creationId xmlns:a16="http://schemas.microsoft.com/office/drawing/2014/main" id="{31C2D1DD-94F5-4DD0-B339-644ED84C5454}"/>
              </a:ext>
            </a:extLst>
          </p:cNvPr>
          <p:cNvSpPr/>
          <p:nvPr/>
        </p:nvSpPr>
        <p:spPr>
          <a:xfrm>
            <a:off x="220168" y="6189568"/>
            <a:ext cx="5796000" cy="205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非行の防止</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犯罪少年の刑法犯検挙人員のうち再犯者が約４割を占めていることから、教育、警察、福祉の関係機関等の連携による非行防止の推進に取り組む。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大阪府少年サポートセンターの運営　ほか</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lang="ja-JP" altLang="en-US" sz="1100" b="1" u="sng" dirty="0">
                <a:solidFill>
                  <a:prstClr val="black"/>
                </a:solidFill>
                <a:latin typeface="Meiryo UI" panose="020B0604030504040204" pitchFamily="50" charset="-128"/>
                <a:ea typeface="Meiryo UI" panose="020B0604030504040204" pitchFamily="50" charset="-128"/>
              </a:rPr>
              <a:t>　修学支援</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少年院入院者の非行時における最終学歴では</a:t>
            </a:r>
            <a:r>
              <a:rPr lang="ja-JP" altLang="en-US" sz="1100" dirty="0">
                <a:solidFill>
                  <a:schemeClr val="tx1"/>
                </a:solidFill>
                <a:latin typeface="Meiryo UI" panose="020B0604030504040204" pitchFamily="50" charset="-128"/>
                <a:ea typeface="Meiryo UI" panose="020B0604030504040204" pitchFamily="50" charset="-128"/>
              </a:rPr>
              <a:t>、約４割</a:t>
            </a:r>
            <a:r>
              <a:rPr lang="ja-JP" altLang="en-US" sz="1100" dirty="0">
                <a:solidFill>
                  <a:prstClr val="black"/>
                </a:solidFill>
                <a:latin typeface="Meiryo UI" panose="020B0604030504040204" pitchFamily="50" charset="-128"/>
                <a:ea typeface="Meiryo UI" panose="020B0604030504040204" pitchFamily="50" charset="-128"/>
              </a:rPr>
              <a:t>が高校中退である。そのことから、高校における中途退学を未然防止するための取組を行う。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府立高校における中途退学の未然防止に向けた総合的な取組　ほか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E17B347B-1AA9-4BAF-AEF1-48AB2D03A08F}"/>
              </a:ext>
            </a:extLst>
          </p:cNvPr>
          <p:cNvSpPr txBox="1"/>
          <p:nvPr/>
        </p:nvSpPr>
        <p:spPr>
          <a:xfrm>
            <a:off x="219451" y="6010085"/>
            <a:ext cx="1225570"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非行の防止等</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2503933" y="9326537"/>
            <a:ext cx="233571" cy="226591"/>
          </a:xfrm>
          <a:prstGeom prst="rect">
            <a:avLst/>
          </a:prstGeom>
          <a:solidFill>
            <a:schemeClr val="bg1"/>
          </a:solidFill>
          <a:ln>
            <a:solidFill>
              <a:schemeClr val="accent1"/>
            </a:solidFill>
          </a:ln>
        </p:spPr>
        <p:txBody>
          <a:bodyPr wrap="none" lIns="72000" tIns="36000" rIns="72000" bIns="36000" rtlCol="0" anchor="ctr" anchorCtr="0">
            <a:spAutoFit/>
          </a:bodyPr>
          <a:lstStyle/>
          <a:p>
            <a:pPr algn="ctr"/>
            <a:r>
              <a:rPr kumimoji="1" lang="ja-JP" altLang="en-US" sz="1000" dirty="0"/>
              <a:t>２</a:t>
            </a:r>
          </a:p>
        </p:txBody>
      </p:sp>
      <p:sp>
        <p:nvSpPr>
          <p:cNvPr id="24" name="テキスト ボックス 23">
            <a:extLst>
              <a:ext uri="{FF2B5EF4-FFF2-40B4-BE49-F238E27FC236}">
                <a16:creationId xmlns:a16="http://schemas.microsoft.com/office/drawing/2014/main" id="{E17B347B-1AA9-4BAF-AEF1-48AB2D03A08F}"/>
              </a:ext>
            </a:extLst>
          </p:cNvPr>
          <p:cNvSpPr txBox="1"/>
          <p:nvPr/>
        </p:nvSpPr>
        <p:spPr>
          <a:xfrm>
            <a:off x="6400800" y="4748063"/>
            <a:ext cx="3351989"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　民間協力者の活動の促進及び広報・啓発活動の推進</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72">
            <a:extLst>
              <a:ext uri="{FF2B5EF4-FFF2-40B4-BE49-F238E27FC236}">
                <a16:creationId xmlns:a16="http://schemas.microsoft.com/office/drawing/2014/main" id="{31C2D1DD-94F5-4DD0-B339-644ED84C5454}"/>
              </a:ext>
            </a:extLst>
          </p:cNvPr>
          <p:cNvSpPr/>
          <p:nvPr/>
        </p:nvSpPr>
        <p:spPr>
          <a:xfrm>
            <a:off x="6400800" y="4935157"/>
            <a:ext cx="6061187" cy="1377311"/>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再犯の防止に関する取組みは、犯罪や非行をした人の立ち直りを地域で支える「保護司」を中心に、多くの民間協力者により支えられていることから、その人材確保に協力する。また、取組の推進にあたり府民の理解と協力が得られるよう、引き続き広報・啓発に努めていく。</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a:spcBef>
                <a:spcPts val="200"/>
              </a:spcBef>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▼福祉と連動する更生支援を通じた地域共生社会の実現［新規］</a:t>
            </a:r>
          </a:p>
          <a:p>
            <a:pPr lvl="0">
              <a:spcAft>
                <a:spcPts val="600"/>
              </a:spcAft>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▼国機関及び府内市町村との共催による企画展示［新規］　　　　ほか</a:t>
            </a:r>
            <a:endParaRPr lang="en-US" altLang="ja-JP" sz="1100" u="sng" dirty="0">
              <a:solidFill>
                <a:srgbClr val="FF0000"/>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E17B347B-1AA9-4BAF-AEF1-48AB2D03A08F}"/>
              </a:ext>
            </a:extLst>
          </p:cNvPr>
          <p:cNvSpPr txBox="1"/>
          <p:nvPr/>
        </p:nvSpPr>
        <p:spPr>
          <a:xfrm>
            <a:off x="6400800" y="6529022"/>
            <a:ext cx="1991535"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　国、民間団体等との連携強化</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72">
            <a:extLst>
              <a:ext uri="{FF2B5EF4-FFF2-40B4-BE49-F238E27FC236}">
                <a16:creationId xmlns:a16="http://schemas.microsoft.com/office/drawing/2014/main" id="{31C2D1DD-94F5-4DD0-B339-644ED84C5454}"/>
              </a:ext>
            </a:extLst>
          </p:cNvPr>
          <p:cNvSpPr/>
          <p:nvPr/>
        </p:nvSpPr>
        <p:spPr>
          <a:xfrm>
            <a:off x="6400800" y="6709022"/>
            <a:ext cx="6061187" cy="115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100" dirty="0">
                <a:solidFill>
                  <a:prstClr val="black"/>
                </a:solidFill>
                <a:latin typeface="Meiryo UI" panose="020B0604030504040204" pitchFamily="50" charset="-128"/>
                <a:ea typeface="Meiryo UI" panose="020B0604030504040204" pitchFamily="50" charset="-128"/>
              </a:rPr>
              <a:t>　再犯防止に関する取組みは、関係機関・団体と連携して推進していく必要があることから、府域を管轄している法務省の地方機関を中心に、府や民間支援団体等が密接に連携し、犯罪をした者等が抱える様々な問題を踏まえた施策を展開していく。</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▼被疑者等支援業務に関する会議（大阪府地域生活定着支援センター）への参加［新規］　ほか</a:t>
            </a:r>
          </a:p>
        </p:txBody>
      </p:sp>
      <p:sp>
        <p:nvSpPr>
          <p:cNvPr id="32" name="角丸四角形 72">
            <a:extLst>
              <a:ext uri="{FF2B5EF4-FFF2-40B4-BE49-F238E27FC236}">
                <a16:creationId xmlns:a16="http://schemas.microsoft.com/office/drawing/2014/main" id="{31C2D1DD-94F5-4DD0-B339-644ED84C5454}"/>
              </a:ext>
            </a:extLst>
          </p:cNvPr>
          <p:cNvSpPr/>
          <p:nvPr/>
        </p:nvSpPr>
        <p:spPr>
          <a:xfrm>
            <a:off x="6400800" y="931510"/>
            <a:ext cx="6053489" cy="3600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en-US" altLang="ja-JP" sz="1100" b="1" u="sng" dirty="0">
                <a:solidFill>
                  <a:prstClr val="black"/>
                </a:solidFill>
                <a:latin typeface="Meiryo UI" panose="020B0604030504040204" pitchFamily="50" charset="-128"/>
                <a:ea typeface="Meiryo UI" panose="020B0604030504040204" pitchFamily="50" charset="-128"/>
              </a:rPr>
              <a:t>(1)</a:t>
            </a:r>
            <a:r>
              <a:rPr lang="ja-JP" altLang="en-US" sz="1100" b="1" u="sng" dirty="0">
                <a:solidFill>
                  <a:prstClr val="black"/>
                </a:solidFill>
                <a:latin typeface="Meiryo UI" panose="020B0604030504040204" pitchFamily="50" charset="-128"/>
                <a:ea typeface="Meiryo UI" panose="020B0604030504040204" pitchFamily="50" charset="-128"/>
              </a:rPr>
              <a:t>　性犯罪者に対する取組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新たな被害を生まないためにも、性犯罪者による再度の加害行為の防止に向けて取り組む。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▼性犯罪者に対する心理カウンセリング支援制度</a:t>
            </a:r>
            <a:r>
              <a:rPr lang="en-US" altLang="ja-JP" sz="1100" u="sng" dirty="0">
                <a:solidFill>
                  <a:srgbClr val="FF0000"/>
                </a:solidFill>
                <a:latin typeface="Meiryo UI" panose="020B0604030504040204" pitchFamily="50" charset="-128"/>
                <a:ea typeface="Meiryo UI" panose="020B0604030504040204" pitchFamily="50" charset="-128"/>
              </a:rPr>
              <a:t>【</a:t>
            </a:r>
            <a:r>
              <a:rPr lang="ja-JP" altLang="en-US" sz="1100" u="sng" dirty="0">
                <a:solidFill>
                  <a:srgbClr val="FF0000"/>
                </a:solidFill>
                <a:latin typeface="Meiryo UI" panose="020B0604030504040204" pitchFamily="50" charset="-128"/>
                <a:ea typeface="Meiryo UI" panose="020B0604030504040204" pitchFamily="50" charset="-128"/>
              </a:rPr>
              <a:t>入口支援（実刑を受けていない方への支援）</a:t>
            </a:r>
            <a:r>
              <a:rPr lang="en-US" altLang="ja-JP" sz="1100" u="sng" dirty="0">
                <a:solidFill>
                  <a:srgbClr val="FF0000"/>
                </a:solidFill>
                <a:latin typeface="Meiryo UI" panose="020B0604030504040204" pitchFamily="50" charset="-128"/>
                <a:ea typeface="Meiryo UI" panose="020B0604030504040204" pitchFamily="50" charset="-128"/>
              </a:rPr>
              <a:t>】</a:t>
            </a:r>
          </a:p>
          <a:p>
            <a:pPr lvl="0">
              <a:defRPr/>
            </a:pPr>
            <a:r>
              <a:rPr lang="en-US" altLang="ja-JP"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［新規］　ほか</a:t>
            </a:r>
            <a:endParaRPr lang="en-US" altLang="ja-JP" sz="1100" u="sng" dirty="0">
              <a:solidFill>
                <a:srgbClr val="FF0000"/>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ストーカー加害者に対する取組</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ストーカー規制法に基づく「警告」や「禁止命令」といった規制を適正に行うとともに、ストーカー加害者等に対する精神医学的な治療や心理学的なカウンセリング等による再犯防止に取り組む。</a:t>
            </a:r>
            <a:endParaRPr lang="en-US" altLang="ja-JP" sz="1100" dirty="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a:solidFill>
                  <a:srgbClr val="FF0000"/>
                </a:solidFill>
                <a:latin typeface="Meiryo UI" panose="020B0604030504040204" pitchFamily="50" charset="-128"/>
                <a:ea typeface="Meiryo UI" panose="020B0604030504040204" pitchFamily="50" charset="-128"/>
              </a:rPr>
              <a:t>▼ストーカー加害者</a:t>
            </a:r>
            <a:r>
              <a:rPr lang="ja-JP" altLang="en-US" sz="1100" u="sng" dirty="0">
                <a:solidFill>
                  <a:srgbClr val="FF0000"/>
                </a:solidFill>
                <a:latin typeface="Meiryo UI" panose="020B0604030504040204" pitchFamily="50" charset="-128"/>
                <a:ea typeface="Meiryo UI" panose="020B0604030504040204" pitchFamily="50" charset="-128"/>
              </a:rPr>
              <a:t>に対する公費負担カウンセリング制度［新規］ 　ほか</a:t>
            </a:r>
            <a:endParaRPr lang="en-US" altLang="ja-JP" sz="1100" u="sng" dirty="0">
              <a:solidFill>
                <a:srgbClr val="FF0000"/>
              </a:solidFill>
              <a:latin typeface="Meiryo UI" panose="020B0604030504040204" pitchFamily="50" charset="-128"/>
              <a:ea typeface="Meiryo UI" panose="020B0604030504040204" pitchFamily="50" charset="-128"/>
            </a:endParaRPr>
          </a:p>
          <a:p>
            <a:pPr lvl="0">
              <a:spcBef>
                <a:spcPts val="1200"/>
              </a:spcBef>
              <a:defRPr/>
            </a:pPr>
            <a:r>
              <a:rPr lang="en-US" altLang="ja-JP" sz="1100" b="1" u="sng" dirty="0">
                <a:solidFill>
                  <a:prstClr val="black"/>
                </a:solidFill>
                <a:latin typeface="Meiryo UI" panose="020B0604030504040204" pitchFamily="50" charset="-128"/>
                <a:ea typeface="Meiryo UI" panose="020B0604030504040204" pitchFamily="50" charset="-128"/>
              </a:rPr>
              <a:t>(3)</a:t>
            </a:r>
            <a:r>
              <a:rPr lang="ja-JP" altLang="en-US" sz="1100" b="1" u="sng" dirty="0">
                <a:solidFill>
                  <a:prstClr val="black"/>
                </a:solidFill>
                <a:latin typeface="Meiryo UI" panose="020B0604030504040204" pitchFamily="50" charset="-128"/>
                <a:ea typeface="Meiryo UI" panose="020B0604030504040204" pitchFamily="50" charset="-128"/>
              </a:rPr>
              <a:t>　暴力団員の社会復帰に関する取組</a:t>
            </a:r>
            <a:endParaRPr lang="en-US" altLang="ja-JP" sz="1100" b="1" u="sng"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暴力団員等の再犯者率は非常に高いことから、それを阻止するため、関係機関・団体と連携し、暴力団組織からの離脱・就労などの社会復帰支援を推進していく</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関係機関・団体と連携した暴力団員の離脱支援、社会復帰支援の推進</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endParaRPr lang="en-US" altLang="ja-JP" sz="1100" b="1" u="sng"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(4)</a:t>
            </a:r>
            <a:r>
              <a:rPr lang="ja-JP" altLang="en-US" sz="1100" b="1" u="sng" dirty="0">
                <a:solidFill>
                  <a:prstClr val="black"/>
                </a:solidFill>
                <a:latin typeface="Meiryo UI" panose="020B0604030504040204" pitchFamily="50" charset="-128"/>
                <a:ea typeface="Meiryo UI" panose="020B0604030504040204" pitchFamily="50" charset="-128"/>
              </a:rPr>
              <a:t>　薬物依存症者のための取組（再掲）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E17B347B-1AA9-4BAF-AEF1-48AB2D03A08F}"/>
              </a:ext>
            </a:extLst>
          </p:cNvPr>
          <p:cNvSpPr txBox="1"/>
          <p:nvPr/>
        </p:nvSpPr>
        <p:spPr>
          <a:xfrm>
            <a:off x="220168" y="751873"/>
            <a:ext cx="1441594" cy="180000"/>
          </a:xfrm>
          <a:prstGeom prst="rect">
            <a:avLst/>
          </a:prstGeom>
          <a:solidFill>
            <a:schemeClr val="accent6">
              <a:lumMod val="40000"/>
              <a:lumOff val="60000"/>
            </a:schemeClr>
          </a:solidFill>
          <a:ln>
            <a:noFill/>
          </a:ln>
        </p:spPr>
        <p:txBody>
          <a:bodyPr wrap="square" lIns="36000" tIns="0" rIns="36000" bIns="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　就労・住居の確保</a:t>
            </a:r>
          </a:p>
        </p:txBody>
      </p:sp>
      <p:sp>
        <p:nvSpPr>
          <p:cNvPr id="35" name="角丸四角形 72">
            <a:extLst>
              <a:ext uri="{FF2B5EF4-FFF2-40B4-BE49-F238E27FC236}">
                <a16:creationId xmlns:a16="http://schemas.microsoft.com/office/drawing/2014/main" id="{31C2D1DD-94F5-4DD0-B339-644ED84C5454}"/>
              </a:ext>
            </a:extLst>
          </p:cNvPr>
          <p:cNvSpPr/>
          <p:nvPr/>
        </p:nvSpPr>
        <p:spPr>
          <a:xfrm>
            <a:off x="220168" y="923406"/>
            <a:ext cx="5796000" cy="2268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marL="0" marR="0" lvl="0" indent="0" algn="l" defTabSz="1280160" rtl="0" eaLnBrk="1" fontAlgn="auto" latinLnBrk="0" hangingPunct="1">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就労の確保</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再犯者の約７割が無職であり、不安定な就労が再犯リスクとなっていることから、犯罪をした者等の就労の確保に努め、生活基盤の安定</a:t>
            </a:r>
            <a:r>
              <a:rPr lang="ja-JP" altLang="en-US" sz="1100" dirty="0">
                <a:solidFill>
                  <a:prstClr val="black"/>
                </a:solidFill>
                <a:latin typeface="Meiryo UI" panose="020B0604030504040204" pitchFamily="50" charset="-128"/>
                <a:ea typeface="Meiryo UI" panose="020B0604030504040204" pitchFamily="50" charset="-128"/>
              </a:rPr>
              <a:t>が図れるよう取り組む。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総合評価方式一般競争入札における協力雇用主等の評価　</a:t>
            </a:r>
            <a:r>
              <a:rPr lang="ja-JP" altLang="en-US" sz="1100" dirty="0">
                <a:solidFill>
                  <a:sysClr val="windowText" lastClr="000000"/>
                </a:solidFill>
                <a:latin typeface="Meiryo UI" panose="020B0604030504040204" pitchFamily="50" charset="-128"/>
                <a:ea typeface="Meiryo UI" panose="020B0604030504040204" pitchFamily="50" charset="-128"/>
              </a:rPr>
              <a:t>ほか</a:t>
            </a: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lvl="0">
              <a:defRPr/>
            </a:pP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spcBef>
                <a:spcPts val="600"/>
              </a:spcBef>
              <a:spcAft>
                <a:spcPts val="0"/>
              </a:spcAft>
              <a:buClrTx/>
              <a:buSzTx/>
              <a:buFontTx/>
              <a:buNone/>
              <a:tabLst/>
              <a:defRPr/>
            </a:pPr>
            <a:r>
              <a:rPr lang="en-US" altLang="ja-JP" sz="1100" b="1" u="sng" dirty="0">
                <a:solidFill>
                  <a:prstClr val="black"/>
                </a:solidFill>
                <a:latin typeface="Meiryo UI" panose="020B0604030504040204" pitchFamily="50" charset="-128"/>
                <a:ea typeface="Meiryo UI" panose="020B0604030504040204" pitchFamily="50" charset="-128"/>
              </a:rPr>
              <a:t>(2)</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住居の確保</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大阪府内の刑務所を出所した者のうち、出所時に帰住先がない者の割合は</a:t>
            </a:r>
            <a:r>
              <a:rPr lang="ja-JP" altLang="en-US" sz="1100" dirty="0">
                <a:solidFill>
                  <a:schemeClr val="tx1"/>
                </a:solidFill>
                <a:latin typeface="Meiryo UI" panose="020B0604030504040204" pitchFamily="50" charset="-128"/>
                <a:ea typeface="Meiryo UI" panose="020B0604030504040204" pitchFamily="50" charset="-128"/>
              </a:rPr>
              <a:t>約３割を占めて</a:t>
            </a:r>
            <a:r>
              <a:rPr lang="ja-JP" altLang="en-US" sz="1100" dirty="0">
                <a:solidFill>
                  <a:prstClr val="black"/>
                </a:solidFill>
                <a:latin typeface="Meiryo UI" panose="020B0604030504040204" pitchFamily="50" charset="-128"/>
                <a:ea typeface="Meiryo UI" panose="020B0604030504040204" pitchFamily="50" charset="-128"/>
              </a:rPr>
              <a:t>おり、</a:t>
            </a:r>
            <a:r>
              <a:rPr lang="ja-JP" altLang="en-US" sz="1100" dirty="0">
                <a:solidFill>
                  <a:schemeClr val="tx1"/>
                </a:solidFill>
                <a:latin typeface="Meiryo UI" panose="020B0604030504040204" pitchFamily="50" charset="-128"/>
                <a:ea typeface="Meiryo UI" panose="020B0604030504040204" pitchFamily="50" charset="-128"/>
              </a:rPr>
              <a:t>更生保護対象者が社会において安定した生活を送るためには恒久的・安定的な住居の確保が必要であることから、状況の改善に取り組む。</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▼犯罪をした者等の入居を拒まない賃貸人の開拓　ほか</a:t>
            </a:r>
            <a:endParaRPr kumimoji="1" lang="en-US" altLang="ja-JP" sz="1100" b="0" i="0"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36" name="角丸四角形 72">
            <a:extLst>
              <a:ext uri="{FF2B5EF4-FFF2-40B4-BE49-F238E27FC236}">
                <a16:creationId xmlns:a16="http://schemas.microsoft.com/office/drawing/2014/main" id="{31C2D1DD-94F5-4DD0-B339-644ED84C5454}"/>
              </a:ext>
            </a:extLst>
          </p:cNvPr>
          <p:cNvSpPr/>
          <p:nvPr/>
        </p:nvSpPr>
        <p:spPr>
          <a:xfrm>
            <a:off x="220168" y="3521982"/>
            <a:ext cx="5796000" cy="2376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en-US" altLang="ja-JP" sz="1100" b="1" u="sng" dirty="0">
                <a:solidFill>
                  <a:prstClr val="black"/>
                </a:solidFill>
                <a:latin typeface="Meiryo UI" panose="020B0604030504040204" pitchFamily="50" charset="-128"/>
                <a:ea typeface="Meiryo UI" panose="020B0604030504040204" pitchFamily="50" charset="-128"/>
              </a:rPr>
              <a:t>(1)</a:t>
            </a:r>
            <a:r>
              <a:rPr lang="ja-JP" altLang="en-US" sz="1100" b="1" u="sng" dirty="0">
                <a:solidFill>
                  <a:prstClr val="black"/>
                </a:solidFill>
                <a:latin typeface="Meiryo UI" panose="020B0604030504040204" pitchFamily="50" charset="-128"/>
                <a:ea typeface="Meiryo UI" panose="020B0604030504040204" pitchFamily="50" charset="-128"/>
              </a:rPr>
              <a:t>　高齢者又は</a:t>
            </a:r>
            <a:r>
              <a:rPr lang="ja-JP" altLang="en-US" sz="1100" b="1" u="sng" dirty="0" err="1">
                <a:solidFill>
                  <a:prstClr val="black"/>
                </a:solidFill>
                <a:latin typeface="Meiryo UI" panose="020B0604030504040204" pitchFamily="50" charset="-128"/>
                <a:ea typeface="Meiryo UI" panose="020B0604030504040204" pitchFamily="50" charset="-128"/>
              </a:rPr>
              <a:t>障がい</a:t>
            </a:r>
            <a:r>
              <a:rPr lang="ja-JP" altLang="en-US" sz="1100" b="1" u="sng" dirty="0">
                <a:solidFill>
                  <a:prstClr val="black"/>
                </a:solidFill>
                <a:latin typeface="Meiryo UI" panose="020B0604030504040204" pitchFamily="50" charset="-128"/>
                <a:ea typeface="Meiryo UI" panose="020B0604030504040204" pitchFamily="50" charset="-128"/>
              </a:rPr>
              <a:t>者のための取組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刑法犯検挙人員のうち約２割が高齢者であり、刑法犯の新受刑者数のうち</a:t>
            </a:r>
            <a:r>
              <a:rPr lang="ja-JP" altLang="en-US" sz="1100" dirty="0" err="1">
                <a:solidFill>
                  <a:prstClr val="black"/>
                </a:solidFill>
                <a:latin typeface="Meiryo UI" panose="020B0604030504040204" pitchFamily="50" charset="-128"/>
                <a:ea typeface="Meiryo UI" panose="020B0604030504040204" pitchFamily="50" charset="-128"/>
              </a:rPr>
              <a:t>精神障がい</a:t>
            </a:r>
            <a:r>
              <a:rPr lang="ja-JP" altLang="en-US" sz="1100" dirty="0">
                <a:solidFill>
                  <a:prstClr val="black"/>
                </a:solidFill>
                <a:latin typeface="Meiryo UI" panose="020B0604030504040204" pitchFamily="50" charset="-128"/>
                <a:ea typeface="Meiryo UI" panose="020B0604030504040204" pitchFamily="50" charset="-128"/>
              </a:rPr>
              <a:t>者等が占める割合は</a:t>
            </a:r>
            <a:r>
              <a:rPr lang="ja-JP" altLang="en-US" sz="1100" dirty="0">
                <a:solidFill>
                  <a:schemeClr val="tx1"/>
                </a:solidFill>
                <a:latin typeface="Meiryo UI" panose="020B0604030504040204" pitchFamily="50" charset="-128"/>
                <a:ea typeface="Meiryo UI" panose="020B0604030504040204" pitchFamily="50" charset="-128"/>
              </a:rPr>
              <a:t>約１割である</a:t>
            </a:r>
            <a:r>
              <a:rPr lang="ja-JP" altLang="en-US" sz="1100" dirty="0">
                <a:solidFill>
                  <a:prstClr val="black"/>
                </a:solidFill>
                <a:latin typeface="Meiryo UI" panose="020B0604030504040204" pitchFamily="50" charset="-128"/>
                <a:ea typeface="Meiryo UI" panose="020B0604030504040204" pitchFamily="50" charset="-128"/>
              </a:rPr>
              <a:t>ことから、一般的な福祉施策も活用し、犯罪をした高齢者や障がい者に対する総合的な支援に取り組む。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▼大阪府地域生活定着支援センター事業　ほか</a:t>
            </a:r>
            <a:endParaRPr lang="en-US" altLang="ja-JP" sz="1100" dirty="0">
              <a:solidFill>
                <a:schemeClr val="tx1"/>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lang="ja-JP" altLang="en-US" sz="1100" b="1" u="sng" dirty="0">
                <a:solidFill>
                  <a:prstClr val="black"/>
                </a:solidFill>
                <a:latin typeface="Meiryo UI" panose="020B0604030504040204" pitchFamily="50" charset="-128"/>
                <a:ea typeface="Meiryo UI" panose="020B0604030504040204" pitchFamily="50" charset="-128"/>
              </a:rPr>
              <a:t>　薬物依存症者のための取組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覚醒剤取締法違反で検挙された成人のうち同法違反の前科がある者が７割を超えているなど薬物依存症者の再犯者率は非常に高いことから、本人のみならずその家族等を含めた支援や、治療・支援等を提供する保健医療機関の充実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依存症相談、家族教室、専門研修の実施　ほか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E17B347B-1AA9-4BAF-AEF1-48AB2D03A08F}"/>
              </a:ext>
            </a:extLst>
          </p:cNvPr>
          <p:cNvSpPr txBox="1"/>
          <p:nvPr/>
        </p:nvSpPr>
        <p:spPr>
          <a:xfrm>
            <a:off x="220168" y="3341982"/>
            <a:ext cx="2449706" cy="180000"/>
          </a:xfrm>
          <a:prstGeom prst="rect">
            <a:avLst/>
          </a:prstGeom>
          <a:solidFill>
            <a:schemeClr val="accent6">
              <a:lumMod val="40000"/>
              <a:lumOff val="60000"/>
            </a:schemeClr>
          </a:solidFill>
          <a:ln>
            <a:noFill/>
          </a:ln>
        </p:spPr>
        <p:txBody>
          <a:bodyPr wrap="square" lIns="36000" rIns="3600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保健医療・福祉サービスの利用の促進</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0" y="477003"/>
            <a:ext cx="1476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rPr>
              <a:t>第２章　基本的な施策</a:t>
            </a:r>
          </a:p>
        </p:txBody>
      </p:sp>
      <p:sp>
        <p:nvSpPr>
          <p:cNvPr id="41" name="テキスト ボックス 40">
            <a:extLst>
              <a:ext uri="{FF2B5EF4-FFF2-40B4-BE49-F238E27FC236}">
                <a16:creationId xmlns:a16="http://schemas.microsoft.com/office/drawing/2014/main" id="{E17B347B-1AA9-4BAF-AEF1-48AB2D03A08F}"/>
              </a:ext>
            </a:extLst>
          </p:cNvPr>
          <p:cNvSpPr txBox="1"/>
          <p:nvPr/>
        </p:nvSpPr>
        <p:spPr>
          <a:xfrm>
            <a:off x="6400800" y="751873"/>
            <a:ext cx="2830795"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　犯罪をした者等の特性に応じた効果的な支援</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0" y="477003"/>
            <a:ext cx="12801599" cy="7937159"/>
          </a:xfrm>
          <a:prstGeom prst="rect">
            <a:avLst/>
          </a:prstGeom>
          <a:noFill/>
          <a:ln w="12700"/>
        </p:spPr>
        <p:style>
          <a:lnRef idx="2">
            <a:schemeClr val="accent1"/>
          </a:lnRef>
          <a:fillRef idx="1">
            <a:schemeClr val="lt1"/>
          </a:fillRef>
          <a:effectRef idx="0">
            <a:schemeClr val="accent1"/>
          </a:effectRef>
          <a:fontRef idx="minor">
            <a:schemeClr val="dk1"/>
          </a:fontRef>
        </p:style>
        <p:txBody>
          <a:bodyPr tIns="72000" rtlCol="0" anchor="t" anchorCtr="0"/>
          <a:lstStyle/>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8859570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1977</Words>
  <PresentationFormat>A3 297x420 mm</PresentationFormat>
  <Paragraphs>217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明朝</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2019-08-06T00:26:56Z</dcterms:created>
  <dcterms:modified xsi:type="dcterms:W3CDTF">2023-12-07T04:22:50Z</dcterms:modified>
</cp:coreProperties>
</file>