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4" r:id="rId2"/>
    <p:sldId id="267" r:id="rId3"/>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F81BD"/>
    <a:srgbClr val="0000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03" autoAdjust="0"/>
    <p:restoredTop sz="93993" autoAdjust="0"/>
  </p:normalViewPr>
  <p:slideViewPr>
    <p:cSldViewPr>
      <p:cViewPr varScale="1">
        <p:scale>
          <a:sx n="70" d="100"/>
          <a:sy n="70" d="100"/>
        </p:scale>
        <p:origin x="1325" y="58"/>
      </p:cViewPr>
      <p:guideLst>
        <p:guide orient="horz" pos="3024"/>
        <p:guide pos="4032"/>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1"/>
            <a:ext cx="2949678" cy="497461"/>
          </a:xfrm>
          <a:prstGeom prst="rect">
            <a:avLst/>
          </a:prstGeom>
        </p:spPr>
        <p:txBody>
          <a:bodyPr vert="horz" lIns="62939" tIns="31470" rIns="62939" bIns="31470"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59" y="11"/>
            <a:ext cx="2950765" cy="497461"/>
          </a:xfrm>
          <a:prstGeom prst="rect">
            <a:avLst/>
          </a:prstGeom>
        </p:spPr>
        <p:txBody>
          <a:bodyPr vert="horz" lIns="62939" tIns="31470" rIns="62939" bIns="31470" rtlCol="0"/>
          <a:lstStyle>
            <a:lvl1pPr algn="r">
              <a:defRPr sz="800"/>
            </a:lvl1pPr>
          </a:lstStyle>
          <a:p>
            <a:fld id="{12C35F4C-F7F5-40C3-BF8F-56F867D0C0F3}" type="datetimeFigureOut">
              <a:rPr kumimoji="1" lang="ja-JP" altLang="en-US" smtClean="0"/>
              <a:pPr/>
              <a:t>2023/12/14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62939" tIns="31470" rIns="62939" bIns="31470" rtlCol="0" anchor="ctr"/>
          <a:lstStyle/>
          <a:p>
            <a:endParaRPr lang="ja-JP" altLang="en-US"/>
          </a:p>
        </p:txBody>
      </p:sp>
      <p:sp>
        <p:nvSpPr>
          <p:cNvPr id="5" name="ノート プレースホルダー 4"/>
          <p:cNvSpPr>
            <a:spLocks noGrp="1"/>
          </p:cNvSpPr>
          <p:nvPr>
            <p:ph type="body" sz="quarter" idx="3"/>
          </p:nvPr>
        </p:nvSpPr>
        <p:spPr>
          <a:xfrm>
            <a:off x="680613" y="4720940"/>
            <a:ext cx="5445978" cy="4472758"/>
          </a:xfrm>
          <a:prstGeom prst="rect">
            <a:avLst/>
          </a:prstGeom>
        </p:spPr>
        <p:txBody>
          <a:bodyPr vert="horz" lIns="62939" tIns="31470" rIns="62939" bIns="3147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779"/>
            <a:ext cx="2949678" cy="496363"/>
          </a:xfrm>
          <a:prstGeom prst="rect">
            <a:avLst/>
          </a:prstGeom>
        </p:spPr>
        <p:txBody>
          <a:bodyPr vert="horz" lIns="62939" tIns="31470" rIns="62939" bIns="31470"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59" y="9440779"/>
            <a:ext cx="2950765" cy="496363"/>
          </a:xfrm>
          <a:prstGeom prst="rect">
            <a:avLst/>
          </a:prstGeom>
        </p:spPr>
        <p:txBody>
          <a:bodyPr vert="horz" lIns="62939" tIns="31470" rIns="62939" bIns="31470" rtlCol="0" anchor="b"/>
          <a:lstStyle>
            <a:lvl1pPr algn="r">
              <a:defRPr sz="800"/>
            </a:lvl1pPr>
          </a:lstStyle>
          <a:p>
            <a:fld id="{D494EB4B-5902-496A-98E4-E34585EB1929}" type="slidenum">
              <a:rPr kumimoji="1" lang="ja-JP" altLang="en-US" smtClean="0"/>
              <a:pPr/>
              <a:t>‹#›</a:t>
            </a:fld>
            <a:endParaRPr kumimoji="1" lang="ja-JP" altLang="en-US"/>
          </a:p>
        </p:txBody>
      </p:sp>
    </p:spTree>
    <p:extLst>
      <p:ext uri="{BB962C8B-B14F-4D97-AF65-F5344CB8AC3E}">
        <p14:creationId xmlns:p14="http://schemas.microsoft.com/office/powerpoint/2010/main" val="103287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1280081">
              <a:defRPr/>
            </a:pPr>
            <a:fld id="{D494EB4B-5902-496A-98E4-E34585EB1929}" type="slidenum">
              <a:rPr lang="ja-JP" altLang="en-US">
                <a:solidFill>
                  <a:prstClr val="black"/>
                </a:solidFill>
                <a:latin typeface="Calibri"/>
                <a:ea typeface="ＭＳ Ｐゴシック" panose="020B0600070205080204" pitchFamily="50" charset="-128"/>
              </a:rPr>
              <a:pPr defTabSz="1280081">
                <a:defRPr/>
              </a:pPr>
              <a:t>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700725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1280081">
              <a:defRPr/>
            </a:pPr>
            <a:fld id="{D494EB4B-5902-496A-98E4-E34585EB1929}" type="slidenum">
              <a:rPr lang="ja-JP" altLang="en-US">
                <a:solidFill>
                  <a:prstClr val="black"/>
                </a:solidFill>
                <a:latin typeface="Calibri"/>
                <a:ea typeface="ＭＳ Ｐゴシック" panose="020B0600070205080204" pitchFamily="50" charset="-128"/>
              </a:rPr>
              <a:pPr defTabSz="1280081">
                <a:defRPr/>
              </a:pPr>
              <a:t>2</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613723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2023/12/14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2961055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2023/12/14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717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2023/12/14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39657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2023/12/14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784848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765C7F4-CA2E-4311-90BE-0C97D29E2975}" type="datetimeFigureOut">
              <a:rPr kumimoji="1" lang="ja-JP" altLang="en-US" smtClean="0"/>
              <a:pPr/>
              <a:t>2023/12/14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323402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2023/12/14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276862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765C7F4-CA2E-4311-90BE-0C97D29E2975}" type="datetimeFigureOut">
              <a:rPr kumimoji="1" lang="ja-JP" altLang="en-US" smtClean="0"/>
              <a:pPr/>
              <a:t>2023/12/14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16251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765C7F4-CA2E-4311-90BE-0C97D29E2975}" type="datetimeFigureOut">
              <a:rPr kumimoji="1" lang="ja-JP" altLang="en-US" smtClean="0"/>
              <a:pPr/>
              <a:t>2023/12/14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412072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65C7F4-CA2E-4311-90BE-0C97D29E2975}" type="datetimeFigureOut">
              <a:rPr kumimoji="1" lang="ja-JP" altLang="en-US" smtClean="0"/>
              <a:pPr/>
              <a:t>2023/12/14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6822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2023/12/14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9384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65C7F4-CA2E-4311-90BE-0C97D29E2975}" type="datetimeFigureOut">
              <a:rPr kumimoji="1" lang="ja-JP" altLang="en-US" smtClean="0"/>
              <a:pPr/>
              <a:t>2023/12/14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1222462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4765C7F4-CA2E-4311-90BE-0C97D29E2975}" type="datetimeFigureOut">
              <a:rPr kumimoji="1" lang="ja-JP" altLang="en-US" smtClean="0"/>
              <a:pPr/>
              <a:t>2023/12/14</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EF1D9B1-4B6A-4422-AE8A-015992E3C5E2}" type="slidenum">
              <a:rPr kumimoji="1" lang="ja-JP" altLang="en-US" smtClean="0"/>
              <a:pPr/>
              <a:t>‹#›</a:t>
            </a:fld>
            <a:endParaRPr kumimoji="1" lang="ja-JP" altLang="en-US"/>
          </a:p>
        </p:txBody>
      </p:sp>
    </p:spTree>
    <p:extLst>
      <p:ext uri="{BB962C8B-B14F-4D97-AF65-F5344CB8AC3E}">
        <p14:creationId xmlns:p14="http://schemas.microsoft.com/office/powerpoint/2010/main" val="323083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L 字 22"/>
          <p:cNvSpPr/>
          <p:nvPr/>
        </p:nvSpPr>
        <p:spPr>
          <a:xfrm rot="16200000">
            <a:off x="3964662" y="765376"/>
            <a:ext cx="4831503" cy="12744001"/>
          </a:xfrm>
          <a:prstGeom prst="corner">
            <a:avLst>
              <a:gd name="adj1" fmla="val 164209"/>
              <a:gd name="adj2" fmla="val 100000"/>
            </a:avLst>
          </a:prstGeom>
          <a:ln w="12700">
            <a:solidFill>
              <a:schemeClr val="accent1"/>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L 字 2"/>
          <p:cNvSpPr/>
          <p:nvPr/>
        </p:nvSpPr>
        <p:spPr>
          <a:xfrm rot="5400000">
            <a:off x="4328184" y="-3839650"/>
            <a:ext cx="4104456" cy="12744000"/>
          </a:xfrm>
          <a:prstGeom prst="corner">
            <a:avLst>
              <a:gd name="adj1" fmla="val 89598"/>
              <a:gd name="adj2" fmla="val 100000"/>
            </a:avLst>
          </a:prstGeom>
          <a:ln w="12700">
            <a:solidFill>
              <a:schemeClr val="accent1"/>
            </a:solidFill>
          </a:ln>
        </p:spPr>
        <p:style>
          <a:lnRef idx="2">
            <a:schemeClr val="accent4"/>
          </a:lnRef>
          <a:fillRef idx="1">
            <a:schemeClr val="lt1"/>
          </a:fillRef>
          <a:effectRef idx="0">
            <a:schemeClr val="accent4"/>
          </a:effectRef>
          <a:fontRef idx="minor">
            <a:schemeClr val="dk1"/>
          </a:fontRef>
        </p:style>
        <p:txBody>
          <a:bodyPr rtlCol="0" anchor="t" anchorCtr="0"/>
          <a:lstStyle/>
          <a:p>
            <a:pPr algn="ctr">
              <a:lnSpc>
                <a:spcPts val="1300"/>
              </a:lnSpc>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30932" y="491265"/>
            <a:ext cx="1584000" cy="180000"/>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tIns="0" bIns="0" rtlCol="0" anchor="ctr"/>
          <a:lstStyle/>
          <a:p>
            <a:pPr lvl="0" algn="ctr">
              <a:defRPr/>
            </a:pPr>
            <a:r>
              <a:rPr lang="ja-JP" altLang="en-US" sz="1000" b="1" dirty="0">
                <a:solidFill>
                  <a:prstClr val="white"/>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序章　再犯防止の重要性</a:t>
            </a:r>
            <a:endParaRPr kumimoji="1" lang="ja-JP" altLang="en-US" sz="1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itchFamily="50" charset="-128"/>
              <a:ea typeface="Meiryo UI" pitchFamily="50" charset="-128"/>
              <a:cs typeface="Meiryo UI" pitchFamily="50" charset="-128"/>
            </a:endParaRPr>
          </a:p>
        </p:txBody>
      </p:sp>
      <p:sp>
        <p:nvSpPr>
          <p:cNvPr id="37" name="正方形/長方形 36"/>
          <p:cNvSpPr/>
          <p:nvPr/>
        </p:nvSpPr>
        <p:spPr>
          <a:xfrm>
            <a:off x="0" y="48073"/>
            <a:ext cx="12801601" cy="35319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80160" rtl="0" eaLnBrk="1" fontAlgn="auto" latinLnBrk="0" hangingPunct="1">
              <a:lnSpc>
                <a:spcPts val="1800"/>
              </a:lnSpc>
              <a:spcBef>
                <a:spcPts val="0"/>
              </a:spcBef>
              <a:spcAft>
                <a:spcPts val="0"/>
              </a:spcAft>
              <a:buClrTx/>
              <a:buSzTx/>
              <a:buFontTx/>
              <a:buNone/>
              <a:tabLst/>
              <a:defRPr/>
            </a:pPr>
            <a:r>
              <a:rPr kumimoji="1" lang="ja-JP" altLang="en-US" sz="1400" b="1" i="0" u="none" strike="noStrike" kern="1200" cap="none" spc="300" normalizeH="0" baseline="0" noProof="0" dirty="0">
                <a:ln>
                  <a:noFill/>
                </a:ln>
                <a:solidFill>
                  <a:prstClr val="white"/>
                </a:solidFill>
                <a:effectLst/>
                <a:uLnTx/>
                <a:uFillTx/>
                <a:latin typeface="Meiryo UI" pitchFamily="50" charset="-128"/>
                <a:ea typeface="Meiryo UI" pitchFamily="50" charset="-128"/>
                <a:cs typeface="Meiryo UI" pitchFamily="50" charset="-128"/>
              </a:rPr>
              <a:t>第二次大阪府再犯防止推進計画（概要）</a:t>
            </a:r>
          </a:p>
        </p:txBody>
      </p:sp>
      <p:sp>
        <p:nvSpPr>
          <p:cNvPr id="6" name="Rectangle 4"/>
          <p:cNvSpPr>
            <a:spLocks noChangeArrowheads="1"/>
          </p:cNvSpPr>
          <p:nvPr/>
        </p:nvSpPr>
        <p:spPr bwMode="auto">
          <a:xfrm>
            <a:off x="5684515" y="-3872433"/>
            <a:ext cx="1280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1" name="Rectangle 7"/>
          <p:cNvSpPr>
            <a:spLocks noChangeArrowheads="1"/>
          </p:cNvSpPr>
          <p:nvPr/>
        </p:nvSpPr>
        <p:spPr bwMode="auto">
          <a:xfrm>
            <a:off x="5684515" y="-3415233"/>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 </a:t>
            </a:r>
            <a:endParaRPr kumimoji="0" lang="en-US" altLang="ja-JP" sz="1800" b="0" i="0" u="none" strike="noStrike" cap="none" normalizeH="0" baseline="0">
              <a:ln>
                <a:noFill/>
              </a:ln>
              <a:solidFill>
                <a:schemeClr val="tx1"/>
              </a:solidFill>
              <a:effectLst/>
              <a:latin typeface="Arial" panose="020B0604020202020204" pitchFamily="34" charset="0"/>
            </a:endParaRPr>
          </a:p>
        </p:txBody>
      </p:sp>
      <p:sp>
        <p:nvSpPr>
          <p:cNvPr id="12" name="Rectangle 9"/>
          <p:cNvSpPr>
            <a:spLocks noChangeArrowheads="1"/>
          </p:cNvSpPr>
          <p:nvPr/>
        </p:nvSpPr>
        <p:spPr bwMode="auto">
          <a:xfrm>
            <a:off x="5684515" y="-3415233"/>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5" name="テキスト ボックス 24"/>
          <p:cNvSpPr txBox="1"/>
          <p:nvPr/>
        </p:nvSpPr>
        <p:spPr>
          <a:xfrm>
            <a:off x="10901603" y="65207"/>
            <a:ext cx="1060367" cy="318924"/>
          </a:xfrm>
          <a:prstGeom prst="rect">
            <a:avLst/>
          </a:prstGeom>
          <a:solidFill>
            <a:schemeClr val="bg1"/>
          </a:solidFill>
          <a:ln w="12700">
            <a:solidFill>
              <a:schemeClr val="accent6">
                <a:lumMod val="75000"/>
              </a:schemeClr>
            </a:solidFill>
          </a:ln>
        </p:spPr>
        <p:txBody>
          <a:bodyPr wrap="square" lIns="72000" tIns="36000" rIns="72000" bIns="36000" rtlCol="0" anchor="ctr" anchorCtr="0">
            <a:spAutoFit/>
          </a:bodyPr>
          <a:lstStyle/>
          <a:p>
            <a:pPr algn="ctr"/>
            <a:r>
              <a:rPr kumimoji="1" lang="ja-JP" altLang="en-US" sz="800" dirty="0"/>
              <a:t>危機管理室</a:t>
            </a:r>
            <a:endParaRPr kumimoji="1" lang="en-US" altLang="ja-JP" sz="800" dirty="0"/>
          </a:p>
          <a:p>
            <a:pPr algn="ctr"/>
            <a:r>
              <a:rPr lang="ja-JP" altLang="en-US" sz="800" dirty="0"/>
              <a:t>治安対策課</a:t>
            </a:r>
            <a:endParaRPr kumimoji="1" lang="ja-JP" altLang="en-US" sz="800" dirty="0"/>
          </a:p>
        </p:txBody>
      </p:sp>
      <p:sp>
        <p:nvSpPr>
          <p:cNvPr id="46" name="角丸四角形 45"/>
          <p:cNvSpPr/>
          <p:nvPr/>
        </p:nvSpPr>
        <p:spPr>
          <a:xfrm>
            <a:off x="8411" y="4718256"/>
            <a:ext cx="1332000" cy="180000"/>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tIns="0" bIns="0" rtlCol="0" anchor="ctr"/>
          <a:lstStyle/>
          <a:p>
            <a:pPr lvl="0" algn="ctr">
              <a:defRPr/>
            </a:pPr>
            <a:r>
              <a:rPr lang="ja-JP" altLang="en-US" sz="1000" b="1" dirty="0">
                <a:solidFill>
                  <a:prstClr val="white"/>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第１章　計画の概要</a:t>
            </a:r>
            <a:endParaRPr kumimoji="1" lang="ja-JP" altLang="en-US" sz="1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itchFamily="50" charset="-128"/>
              <a:ea typeface="Meiryo UI" pitchFamily="50" charset="-128"/>
              <a:cs typeface="Meiryo UI" pitchFamily="50" charset="-128"/>
            </a:endParaRPr>
          </a:p>
        </p:txBody>
      </p:sp>
      <p:sp>
        <p:nvSpPr>
          <p:cNvPr id="32" name="角丸四角形 72">
            <a:extLst>
              <a:ext uri="{FF2B5EF4-FFF2-40B4-BE49-F238E27FC236}">
                <a16:creationId xmlns:a16="http://schemas.microsoft.com/office/drawing/2014/main" id="{31C2D1DD-94F5-4DD0-B339-644ED84C5454}"/>
              </a:ext>
            </a:extLst>
          </p:cNvPr>
          <p:cNvSpPr/>
          <p:nvPr/>
        </p:nvSpPr>
        <p:spPr>
          <a:xfrm>
            <a:off x="30932" y="667891"/>
            <a:ext cx="6250536" cy="3888000"/>
          </a:xfrm>
          <a:prstGeom prst="roundRect">
            <a:avLst>
              <a:gd name="adj" fmla="val 2860"/>
            </a:avLst>
          </a:prstGeom>
          <a:noFill/>
          <a:ln w="12700">
            <a:noFill/>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a:defRPr/>
            </a:pPr>
            <a:r>
              <a:rPr lang="ja-JP" altLang="en-US" sz="1200" dirty="0">
                <a:solidFill>
                  <a:prstClr val="black"/>
                </a:solidFill>
                <a:latin typeface="Meiryo UI" panose="020B0604030504040204" pitchFamily="50" charset="-128"/>
                <a:ea typeface="Meiryo UI" panose="020B0604030504040204" pitchFamily="50" charset="-128"/>
              </a:rPr>
              <a:t>■大阪府</a:t>
            </a:r>
            <a:r>
              <a:rPr lang="ja-JP" altLang="en-US" sz="1200" dirty="0">
                <a:solidFill>
                  <a:schemeClr val="tx1"/>
                </a:solidFill>
                <a:latin typeface="Meiryo UI" panose="020B0604030504040204" pitchFamily="50" charset="-128"/>
                <a:ea typeface="Meiryo UI" panose="020B0604030504040204" pitchFamily="50" charset="-128"/>
              </a:rPr>
              <a:t>警察が検挙した刑法犯検挙人員の推移　</a:t>
            </a:r>
            <a:r>
              <a:rPr lang="en-US" altLang="ja-JP" sz="1200" u="sng" dirty="0">
                <a:solidFill>
                  <a:schemeClr val="tx1"/>
                </a:solidFill>
                <a:latin typeface="Meiryo UI" panose="020B0604030504040204" pitchFamily="50" charset="-128"/>
                <a:ea typeface="Meiryo UI" panose="020B0604030504040204" pitchFamily="50" charset="-128"/>
              </a:rPr>
              <a:t>H30</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15,918</a:t>
            </a:r>
            <a:r>
              <a:rPr lang="ja-JP" altLang="en-US" sz="1200" u="sng" dirty="0">
                <a:solidFill>
                  <a:schemeClr val="tx1"/>
                </a:solidFill>
                <a:latin typeface="Meiryo UI" panose="020B0604030504040204" pitchFamily="50" charset="-128"/>
                <a:ea typeface="Meiryo UI" panose="020B0604030504040204" pitchFamily="50" charset="-128"/>
              </a:rPr>
              <a:t>人⇒</a:t>
            </a:r>
            <a:r>
              <a:rPr lang="en-US" altLang="ja-JP" sz="1200" u="sng" dirty="0">
                <a:solidFill>
                  <a:schemeClr val="tx1"/>
                </a:solidFill>
                <a:latin typeface="Meiryo UI" panose="020B0604030504040204" pitchFamily="50" charset="-128"/>
                <a:ea typeface="Meiryo UI" panose="020B0604030504040204" pitchFamily="50" charset="-128"/>
              </a:rPr>
              <a:t>R4</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13,869</a:t>
            </a:r>
            <a:r>
              <a:rPr lang="ja-JP" altLang="en-US" sz="1200" u="sng" dirty="0">
                <a:solidFill>
                  <a:schemeClr val="tx1"/>
                </a:solidFill>
                <a:latin typeface="Meiryo UI" panose="020B0604030504040204" pitchFamily="50" charset="-128"/>
                <a:ea typeface="Meiryo UI" panose="020B0604030504040204" pitchFamily="50" charset="-128"/>
              </a:rPr>
              <a:t>人</a:t>
            </a:r>
          </a:p>
          <a:p>
            <a:pPr>
              <a:defRPr/>
            </a:pPr>
            <a:r>
              <a:rPr lang="ja-JP" altLang="en-US" sz="1200" dirty="0">
                <a:solidFill>
                  <a:schemeClr val="tx1"/>
                </a:solidFill>
                <a:latin typeface="Meiryo UI" panose="020B0604030504040204" pitchFamily="50" charset="-128"/>
                <a:ea typeface="Meiryo UI" panose="020B0604030504040204" pitchFamily="50" charset="-128"/>
              </a:rPr>
              <a:t>　　うち、再犯者数及び再犯者率の推移　</a:t>
            </a:r>
            <a:r>
              <a:rPr lang="en-US" altLang="ja-JP" sz="1200" dirty="0">
                <a:solidFill>
                  <a:schemeClr val="tx1"/>
                </a:solidFill>
                <a:latin typeface="Meiryo UI" panose="020B0604030504040204" pitchFamily="50" charset="-128"/>
                <a:ea typeface="Meiryo UI" panose="020B0604030504040204" pitchFamily="50" charset="-128"/>
              </a:rPr>
              <a:t> </a:t>
            </a:r>
            <a:r>
              <a:rPr lang="en-US" altLang="ja-JP" sz="1200" u="sng" dirty="0">
                <a:solidFill>
                  <a:schemeClr val="tx1"/>
                </a:solidFill>
                <a:latin typeface="Meiryo UI" panose="020B0604030504040204" pitchFamily="50" charset="-128"/>
                <a:ea typeface="Meiryo UI" panose="020B0604030504040204" pitchFamily="50" charset="-128"/>
              </a:rPr>
              <a:t>H30</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8,123</a:t>
            </a:r>
            <a:r>
              <a:rPr lang="ja-JP" altLang="en-US" sz="1200" u="sng" dirty="0">
                <a:solidFill>
                  <a:schemeClr val="tx1"/>
                </a:solidFill>
                <a:latin typeface="Meiryo UI" panose="020B0604030504040204" pitchFamily="50" charset="-128"/>
                <a:ea typeface="Meiryo UI" panose="020B0604030504040204" pitchFamily="50" charset="-128"/>
              </a:rPr>
              <a:t>人</a:t>
            </a:r>
            <a:r>
              <a:rPr lang="en-US" altLang="ja-JP" sz="1200" u="sng" dirty="0">
                <a:solidFill>
                  <a:schemeClr val="tx1"/>
                </a:solidFill>
                <a:latin typeface="Meiryo UI" panose="020B0604030504040204" pitchFamily="50" charset="-128"/>
                <a:ea typeface="Meiryo UI" panose="020B0604030504040204" pitchFamily="50" charset="-128"/>
              </a:rPr>
              <a:t>(51.0</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R4</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6,943</a:t>
            </a:r>
            <a:r>
              <a:rPr lang="ja-JP" altLang="en-US" sz="1200" u="sng" dirty="0">
                <a:solidFill>
                  <a:schemeClr val="tx1"/>
                </a:solidFill>
                <a:latin typeface="Meiryo UI" panose="020B0604030504040204" pitchFamily="50" charset="-128"/>
                <a:ea typeface="Meiryo UI" panose="020B0604030504040204" pitchFamily="50" charset="-128"/>
              </a:rPr>
              <a:t>人</a:t>
            </a:r>
            <a:r>
              <a:rPr lang="en-US" altLang="ja-JP" sz="1200" u="sng" dirty="0">
                <a:solidFill>
                  <a:schemeClr val="tx1"/>
                </a:solidFill>
                <a:latin typeface="Meiryo UI" panose="020B0604030504040204" pitchFamily="50" charset="-128"/>
                <a:ea typeface="Meiryo UI" panose="020B0604030504040204" pitchFamily="50" charset="-128"/>
              </a:rPr>
              <a:t>(50.1</a:t>
            </a:r>
            <a:r>
              <a:rPr lang="ja-JP" altLang="en-US" sz="1200" u="sng" dirty="0">
                <a:solidFill>
                  <a:schemeClr val="tx1"/>
                </a:solidFill>
                <a:latin typeface="Meiryo UI" panose="020B0604030504040204" pitchFamily="50" charset="-128"/>
                <a:ea typeface="Meiryo UI" panose="020B0604030504040204" pitchFamily="50" charset="-128"/>
              </a:rPr>
              <a:t>％</a:t>
            </a:r>
            <a:r>
              <a:rPr lang="en-US" altLang="ja-JP" sz="1200" u="sng" dirty="0">
                <a:solidFill>
                  <a:schemeClr val="tx1"/>
                </a:solidFill>
                <a:latin typeface="Meiryo UI" panose="020B0604030504040204" pitchFamily="50" charset="-128"/>
                <a:ea typeface="Meiryo UI" panose="020B0604030504040204" pitchFamily="50" charset="-128"/>
              </a:rPr>
              <a:t>)</a:t>
            </a:r>
          </a:p>
          <a:p>
            <a:pPr>
              <a:defRPr/>
            </a:pPr>
            <a:endParaRPr lang="en-US" altLang="ja-JP" sz="1200" dirty="0">
              <a:solidFill>
                <a:prstClr val="black"/>
              </a:solidFill>
              <a:latin typeface="Meiryo UI" panose="020B0604030504040204" pitchFamily="50" charset="-128"/>
              <a:ea typeface="Meiryo UI" panose="020B0604030504040204" pitchFamily="50" charset="-128"/>
            </a:endParaRPr>
          </a:p>
          <a:p>
            <a:pPr>
              <a:defRPr/>
            </a:pPr>
            <a:r>
              <a:rPr lang="ja-JP" altLang="en-US" sz="1200" dirty="0">
                <a:solidFill>
                  <a:prstClr val="black"/>
                </a:solidFill>
                <a:latin typeface="Meiryo UI" panose="020B0604030504040204" pitchFamily="50" charset="-128"/>
                <a:ea typeface="Meiryo UI" panose="020B0604030504040204" pitchFamily="50" charset="-128"/>
              </a:rPr>
              <a:t>　　　</a:t>
            </a:r>
            <a:endParaRPr lang="en-US" altLang="ja-JP" sz="1200" dirty="0">
              <a:solidFill>
                <a:prstClr val="black"/>
              </a:solidFill>
              <a:latin typeface="Meiryo UI" panose="020B0604030504040204" pitchFamily="50" charset="-128"/>
              <a:ea typeface="Meiryo UI" panose="020B0604030504040204" pitchFamily="50" charset="-128"/>
            </a:endParaRPr>
          </a:p>
          <a:p>
            <a:pPr>
              <a:defRPr/>
            </a:pPr>
            <a:r>
              <a:rPr lang="ja-JP" altLang="en-US" sz="1200" dirty="0">
                <a:solidFill>
                  <a:prstClr val="black"/>
                </a:solidFill>
                <a:latin typeface="Meiryo UI" panose="020B0604030504040204" pitchFamily="50" charset="-128"/>
                <a:ea typeface="Meiryo UI" panose="020B0604030504040204" pitchFamily="50" charset="-128"/>
              </a:rPr>
              <a:t>　　　　　　　　　　　　　　　　　　　　　　　　　　　　　　　　　　　　　　　　　　　　　　　　　　　　　　　　　　　　　　　　　　</a:t>
            </a: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200" dirty="0">
              <a:solidFill>
                <a:prstClr val="black"/>
              </a:solidFill>
              <a:latin typeface="Meiryo UI" panose="020B0604030504040204" pitchFamily="50" charset="-128"/>
              <a:ea typeface="Meiryo UI" panose="020B0604030504040204" pitchFamily="50" charset="-128"/>
            </a:endParaRPr>
          </a:p>
          <a:p>
            <a:pPr lvl="0">
              <a:defRPr/>
            </a:pPr>
            <a:endParaRPr lang="en-US" altLang="ja-JP" sz="1000" dirty="0">
              <a:solidFill>
                <a:prstClr val="black"/>
              </a:solidFill>
              <a:latin typeface="Meiryo UI" panose="020B0604030504040204" pitchFamily="50" charset="-128"/>
              <a:ea typeface="Meiryo UI" panose="020B0604030504040204" pitchFamily="50" charset="-128"/>
            </a:endParaRPr>
          </a:p>
          <a:p>
            <a:pPr lvl="0">
              <a:lnSpc>
                <a:spcPct val="150000"/>
              </a:lnSpc>
              <a:defRPr/>
            </a:pPr>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200" u="sng" dirty="0">
                <a:solidFill>
                  <a:srgbClr val="FF0000"/>
                </a:solidFill>
                <a:latin typeface="Meiryo UI" panose="020B0604030504040204" pitchFamily="50" charset="-128"/>
                <a:ea typeface="Meiryo UI" panose="020B0604030504040204" pitchFamily="50" charset="-128"/>
              </a:rPr>
              <a:t>→ 再犯者数は減少傾向</a:t>
            </a:r>
            <a:endParaRPr lang="en-US" altLang="ja-JP" sz="1200" u="sng" dirty="0">
              <a:solidFill>
                <a:srgbClr val="FF0000"/>
              </a:solidFill>
              <a:latin typeface="Meiryo UI" panose="020B0604030504040204" pitchFamily="50" charset="-128"/>
              <a:ea typeface="Meiryo UI" panose="020B0604030504040204" pitchFamily="50" charset="-128"/>
            </a:endParaRPr>
          </a:p>
          <a:p>
            <a:pPr lvl="0">
              <a:lnSpc>
                <a:spcPct val="150000"/>
              </a:lnSpc>
              <a:defRPr/>
            </a:pPr>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200" u="sng" dirty="0">
                <a:solidFill>
                  <a:srgbClr val="FF0000"/>
                </a:solidFill>
                <a:latin typeface="Meiryo UI" panose="020B0604030504040204" pitchFamily="50" charset="-128"/>
                <a:ea typeface="Meiryo UI" panose="020B0604030504040204" pitchFamily="50" charset="-128"/>
              </a:rPr>
              <a:t>→ 再犯者率は全国平均と同程度減少（</a:t>
            </a:r>
            <a:r>
              <a:rPr lang="en-US" altLang="ja-JP" sz="1200" u="sng" dirty="0">
                <a:solidFill>
                  <a:srgbClr val="FF0000"/>
                </a:solidFill>
                <a:latin typeface="Meiryo UI" panose="020B0604030504040204" pitchFamily="50" charset="-128"/>
                <a:ea typeface="Meiryo UI" panose="020B0604030504040204" pitchFamily="50" charset="-128"/>
              </a:rPr>
              <a:t>H30</a:t>
            </a:r>
            <a:r>
              <a:rPr lang="ja-JP" altLang="en-US" sz="1200" u="sng" dirty="0">
                <a:solidFill>
                  <a:srgbClr val="FF0000"/>
                </a:solidFill>
                <a:latin typeface="Meiryo UI" panose="020B0604030504040204" pitchFamily="50" charset="-128"/>
                <a:ea typeface="Meiryo UI" panose="020B0604030504040204" pitchFamily="50" charset="-128"/>
              </a:rPr>
              <a:t>→</a:t>
            </a:r>
            <a:r>
              <a:rPr lang="en-US" altLang="ja-JP" sz="1200" u="sng" dirty="0">
                <a:solidFill>
                  <a:srgbClr val="FF0000"/>
                </a:solidFill>
                <a:latin typeface="Meiryo UI" panose="020B0604030504040204" pitchFamily="50" charset="-128"/>
                <a:ea typeface="Meiryo UI" panose="020B0604030504040204" pitchFamily="50" charset="-128"/>
              </a:rPr>
              <a:t>R4 </a:t>
            </a:r>
            <a:r>
              <a:rPr lang="ja-JP" altLang="en-US" sz="1200" b="1" u="sng" dirty="0">
                <a:solidFill>
                  <a:srgbClr val="FF0000"/>
                </a:solidFill>
                <a:latin typeface="Meiryo UI" panose="020B0604030504040204" pitchFamily="50" charset="-128"/>
                <a:ea typeface="Meiryo UI" panose="020B0604030504040204" pitchFamily="50" charset="-128"/>
              </a:rPr>
              <a:t>府、国共に</a:t>
            </a:r>
            <a:r>
              <a:rPr lang="en-US" altLang="ja-JP" sz="1200" b="1" u="sng" dirty="0">
                <a:solidFill>
                  <a:srgbClr val="FF0000"/>
                </a:solidFill>
                <a:latin typeface="Meiryo UI" panose="020B0604030504040204" pitchFamily="50" charset="-128"/>
                <a:ea typeface="Meiryo UI" panose="020B0604030504040204" pitchFamily="50" charset="-128"/>
              </a:rPr>
              <a:t>0.9</a:t>
            </a:r>
            <a:r>
              <a:rPr lang="ja-JP" altLang="en-US" sz="1200" b="1" u="sng" dirty="0">
                <a:solidFill>
                  <a:srgbClr val="FF0000"/>
                </a:solidFill>
                <a:latin typeface="Meiryo UI" panose="020B0604030504040204" pitchFamily="50" charset="-128"/>
                <a:ea typeface="Meiryo UI" panose="020B0604030504040204" pitchFamily="50" charset="-128"/>
              </a:rPr>
              <a:t>ポイント減</a:t>
            </a:r>
            <a:r>
              <a:rPr lang="ja-JP" altLang="en-US" sz="1200" u="sng" dirty="0">
                <a:solidFill>
                  <a:srgbClr val="FF0000"/>
                </a:solidFill>
                <a:latin typeface="Meiryo UI" panose="020B0604030504040204" pitchFamily="50" charset="-128"/>
                <a:ea typeface="Meiryo UI" panose="020B0604030504040204" pitchFamily="50" charset="-128"/>
              </a:rPr>
              <a:t>）</a:t>
            </a:r>
            <a:endParaRPr lang="en-US" altLang="ja-JP" sz="1200" u="sng" dirty="0">
              <a:solidFill>
                <a:srgbClr val="FF0000"/>
              </a:solidFill>
              <a:latin typeface="Meiryo UI" panose="020B0604030504040204" pitchFamily="50" charset="-128"/>
              <a:ea typeface="Meiryo UI" panose="020B0604030504040204" pitchFamily="50" charset="-128"/>
            </a:endParaRPr>
          </a:p>
        </p:txBody>
      </p:sp>
      <p:sp>
        <p:nvSpPr>
          <p:cNvPr id="40" name="角丸四角形 72">
            <a:extLst>
              <a:ext uri="{FF2B5EF4-FFF2-40B4-BE49-F238E27FC236}">
                <a16:creationId xmlns:a16="http://schemas.microsoft.com/office/drawing/2014/main" id="{31C2D1DD-94F5-4DD0-B339-644ED84C5454}"/>
              </a:ext>
            </a:extLst>
          </p:cNvPr>
          <p:cNvSpPr/>
          <p:nvPr/>
        </p:nvSpPr>
        <p:spPr>
          <a:xfrm>
            <a:off x="30932" y="4905378"/>
            <a:ext cx="5121901" cy="4514557"/>
          </a:xfrm>
          <a:prstGeom prst="roundRect">
            <a:avLst>
              <a:gd name="adj" fmla="val 2860"/>
            </a:avLst>
          </a:prstGeom>
          <a:noFill/>
          <a:ln w="12700">
            <a:noFill/>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spcBef>
                <a:spcPts val="600"/>
              </a:spcBef>
              <a:defRPr/>
            </a:pPr>
            <a:r>
              <a:rPr lang="ja-JP" altLang="en-US" sz="1200" b="1" u="sng" dirty="0">
                <a:solidFill>
                  <a:prstClr val="black"/>
                </a:solidFill>
                <a:latin typeface="Meiryo UI" panose="020B0604030504040204" pitchFamily="50" charset="-128"/>
                <a:ea typeface="Meiryo UI" panose="020B0604030504040204" pitchFamily="50" charset="-128"/>
              </a:rPr>
              <a:t>１　策定の</a:t>
            </a:r>
            <a:r>
              <a:rPr lang="ja-JP" altLang="en-US" sz="1200" b="1" u="sng" dirty="0">
                <a:solidFill>
                  <a:schemeClr val="tx1"/>
                </a:solidFill>
                <a:latin typeface="Meiryo UI" panose="020B0604030504040204" pitchFamily="50" charset="-128"/>
                <a:ea typeface="Meiryo UI" panose="020B0604030504040204" pitchFamily="50" charset="-128"/>
              </a:rPr>
              <a:t>経緯</a:t>
            </a:r>
            <a:r>
              <a:rPr lang="ja-JP" altLang="en-US" sz="1200" b="1" u="sng" dirty="0">
                <a:solidFill>
                  <a:prstClr val="black"/>
                </a:solidFill>
                <a:latin typeface="Meiryo UI" panose="020B0604030504040204" pitchFamily="50" charset="-128"/>
                <a:ea typeface="Meiryo UI" panose="020B0604030504040204" pitchFamily="50" charset="-128"/>
              </a:rPr>
              <a:t>及び趣旨</a:t>
            </a:r>
            <a:endParaRPr lang="en-US" altLang="ja-JP" sz="1200" b="1" u="sng" dirty="0">
              <a:solidFill>
                <a:prstClr val="black"/>
              </a:solidFill>
              <a:latin typeface="Meiryo UI" panose="020B0604030504040204" pitchFamily="50" charset="-128"/>
              <a:ea typeface="Meiryo UI" panose="020B0604030504040204" pitchFamily="50" charset="-128"/>
            </a:endParaRPr>
          </a:p>
          <a:p>
            <a:pPr>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・再犯防止推進法第８条第１項において、国の再犯防止推進計画を勘案し、</a:t>
            </a:r>
            <a:endParaRPr lang="en-US" altLang="ja-JP" sz="1200" dirty="0">
              <a:solidFill>
                <a:prstClr val="black"/>
              </a:solidFill>
              <a:latin typeface="Meiryo UI" panose="020B0604030504040204" pitchFamily="50" charset="-128"/>
              <a:ea typeface="Meiryo UI" panose="020B0604030504040204" pitchFamily="50" charset="-128"/>
            </a:endParaRPr>
          </a:p>
          <a:p>
            <a:pPr>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都道府県及び市町村においても地方再犯防止計画を定めるよう努めなければ</a:t>
            </a:r>
            <a:endParaRPr lang="en-US" altLang="ja-JP" sz="1200" dirty="0">
              <a:solidFill>
                <a:prstClr val="black"/>
              </a:solidFill>
              <a:latin typeface="Meiryo UI" panose="020B0604030504040204" pitchFamily="50" charset="-128"/>
              <a:ea typeface="Meiryo UI" panose="020B0604030504040204" pitchFamily="50" charset="-128"/>
            </a:endParaRPr>
          </a:p>
          <a:p>
            <a:pPr>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ならないと規定</a:t>
            </a:r>
            <a:endParaRPr lang="en-US" altLang="ja-JP" sz="1200" dirty="0">
              <a:solidFill>
                <a:prstClr val="black"/>
              </a:solidFill>
              <a:latin typeface="Meiryo UI" panose="020B0604030504040204" pitchFamily="50" charset="-128"/>
              <a:ea typeface="Meiryo UI" panose="020B0604030504040204" pitchFamily="50" charset="-128"/>
            </a:endParaRPr>
          </a:p>
          <a:p>
            <a:pPr>
              <a:spcBef>
                <a:spcPts val="300"/>
              </a:spcBef>
              <a:defRPr/>
            </a:pPr>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・大阪府再犯防止推進計画の取組と効果検証</a:t>
            </a:r>
            <a:endParaRPr lang="en-US" altLang="ja-JP" sz="1200" dirty="0">
              <a:solidFill>
                <a:schemeClr val="tx1"/>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schemeClr val="tx1"/>
                </a:solidFill>
                <a:latin typeface="Meiryo UI" panose="020B0604030504040204" pitchFamily="50" charset="-128"/>
                <a:ea typeface="Meiryo UI" panose="020B0604030504040204" pitchFamily="50" charset="-128"/>
              </a:rPr>
              <a:t>　・国の第二次再犯防止推進計画にある「都道府県の役割」</a:t>
            </a:r>
            <a:endParaRPr lang="en-US" altLang="ja-JP" sz="1200" dirty="0">
              <a:solidFill>
                <a:schemeClr val="tx1"/>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SDGs</a:t>
            </a:r>
            <a:r>
              <a:rPr lang="ja-JP" altLang="en-US" sz="1200" dirty="0">
                <a:solidFill>
                  <a:schemeClr val="tx1"/>
                </a:solidFill>
                <a:latin typeface="Meiryo UI" panose="020B0604030504040204" pitchFamily="50" charset="-128"/>
                <a:ea typeface="Meiryo UI" panose="020B0604030504040204" pitchFamily="50" charset="-128"/>
              </a:rPr>
              <a:t>アクションプラン</a:t>
            </a:r>
            <a:r>
              <a:rPr lang="en-US" altLang="ja-JP" sz="1200" dirty="0">
                <a:solidFill>
                  <a:schemeClr val="tx1"/>
                </a:solidFill>
                <a:latin typeface="Meiryo UI" panose="020B0604030504040204" pitchFamily="50" charset="-128"/>
                <a:ea typeface="Meiryo UI" panose="020B0604030504040204" pitchFamily="50" charset="-128"/>
              </a:rPr>
              <a:t>2023</a:t>
            </a:r>
            <a:r>
              <a:rPr lang="ja-JP" altLang="en-US" sz="1200" dirty="0">
                <a:solidFill>
                  <a:schemeClr val="tx1"/>
                </a:solidFill>
                <a:latin typeface="Meiryo UI" panose="020B0604030504040204" pitchFamily="50" charset="-128"/>
                <a:ea typeface="Meiryo UI" panose="020B0604030504040204" pitchFamily="50" charset="-128"/>
              </a:rPr>
              <a:t>」で掲げられている「再犯防止対策」</a:t>
            </a:r>
            <a:endParaRPr lang="en-US" altLang="ja-JP" sz="1200" dirty="0">
              <a:solidFill>
                <a:schemeClr val="tx1"/>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200" u="sng" dirty="0">
                <a:solidFill>
                  <a:srgbClr val="FF0000"/>
                </a:solidFill>
                <a:latin typeface="Meiryo UI" panose="020B0604030504040204" pitchFamily="50" charset="-128"/>
                <a:ea typeface="Meiryo UI" panose="020B0604030504040204" pitchFamily="50" charset="-128"/>
              </a:rPr>
              <a:t>→再犯防止推進法や</a:t>
            </a:r>
            <a:r>
              <a:rPr lang="en-US" altLang="ja-JP" sz="1200" u="sng" dirty="0">
                <a:solidFill>
                  <a:srgbClr val="FF0000"/>
                </a:solidFill>
                <a:latin typeface="Meiryo UI" panose="020B0604030504040204" pitchFamily="50" charset="-128"/>
                <a:ea typeface="Meiryo UI" panose="020B0604030504040204" pitchFamily="50" charset="-128"/>
              </a:rPr>
              <a:t>SDGs</a:t>
            </a:r>
            <a:r>
              <a:rPr lang="ja-JP" altLang="en-US" sz="1200" u="sng" dirty="0">
                <a:solidFill>
                  <a:srgbClr val="FF0000"/>
                </a:solidFill>
                <a:latin typeface="Meiryo UI" panose="020B0604030504040204" pitchFamily="50" charset="-128"/>
                <a:ea typeface="Meiryo UI" panose="020B0604030504040204" pitchFamily="50" charset="-128"/>
              </a:rPr>
              <a:t>の理念を実現するため、第二次再犯防止推進</a:t>
            </a:r>
            <a:endParaRPr lang="en-US" altLang="ja-JP" sz="1200" u="sng" dirty="0">
              <a:solidFill>
                <a:srgbClr val="FF0000"/>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200" u="sng" dirty="0">
                <a:solidFill>
                  <a:srgbClr val="FF0000"/>
                </a:solidFill>
                <a:latin typeface="Meiryo UI" panose="020B0604030504040204" pitchFamily="50" charset="-128"/>
                <a:ea typeface="Meiryo UI" panose="020B0604030504040204" pitchFamily="50" charset="-128"/>
              </a:rPr>
              <a:t>計画の策定が必要</a:t>
            </a:r>
            <a:endParaRPr lang="en-US" altLang="ja-JP" sz="1200" u="sng" dirty="0">
              <a:solidFill>
                <a:srgbClr val="FF0000"/>
              </a:solidFill>
              <a:latin typeface="Meiryo UI" panose="020B0604030504040204" pitchFamily="50" charset="-128"/>
              <a:ea typeface="Meiryo UI" panose="020B0604030504040204" pitchFamily="50" charset="-128"/>
            </a:endParaRPr>
          </a:p>
          <a:p>
            <a:pPr lvl="0">
              <a:spcBef>
                <a:spcPts val="300"/>
              </a:spcBef>
              <a:spcAft>
                <a:spcPts val="600"/>
              </a:spcAft>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lvl="0">
              <a:spcBef>
                <a:spcPts val="300"/>
              </a:spcBef>
              <a:spcAft>
                <a:spcPts val="600"/>
              </a:spcAft>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lvl="0">
              <a:spcBef>
                <a:spcPts val="600"/>
              </a:spcBef>
              <a:defRPr/>
            </a:pPr>
            <a:r>
              <a:rPr lang="ja-JP" altLang="en-US" sz="1200" b="1" u="sng" dirty="0">
                <a:solidFill>
                  <a:prstClr val="black"/>
                </a:solidFill>
                <a:latin typeface="Meiryo UI" panose="020B0604030504040204" pitchFamily="50" charset="-128"/>
                <a:ea typeface="Meiryo UI" panose="020B0604030504040204" pitchFamily="50" charset="-128"/>
              </a:rPr>
              <a:t>２　計画の位置づけ</a:t>
            </a:r>
            <a:endParaRPr lang="en-US" altLang="ja-JP" sz="1200" b="1" u="sng"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既存施策を再犯防止の推進という観点から整理し、体系的に提示するもの</a:t>
            </a:r>
            <a:endParaRPr lang="en-US" altLang="ja-JP" sz="1200" dirty="0">
              <a:solidFill>
                <a:schemeClr val="tx1"/>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schemeClr val="tx1"/>
                </a:solidFill>
                <a:latin typeface="Meiryo UI" panose="020B0604030504040204" pitchFamily="50" charset="-128"/>
                <a:ea typeface="Meiryo UI" panose="020B0604030504040204" pitchFamily="50" charset="-128"/>
              </a:rPr>
              <a:t>　・「大阪府再犯防止推進計画」（</a:t>
            </a:r>
            <a:r>
              <a:rPr lang="en-US" altLang="ja-JP" sz="1200" dirty="0">
                <a:solidFill>
                  <a:schemeClr val="tx1"/>
                </a:solidFill>
                <a:latin typeface="Meiryo UI" panose="020B0604030504040204" pitchFamily="50" charset="-128"/>
                <a:ea typeface="Meiryo UI" panose="020B0604030504040204" pitchFamily="50" charset="-128"/>
              </a:rPr>
              <a:t>R</a:t>
            </a:r>
            <a:r>
              <a:rPr lang="ja-JP" altLang="en-US" sz="1200" dirty="0">
                <a:solidFill>
                  <a:schemeClr val="tx1"/>
                </a:solidFill>
                <a:latin typeface="Meiryo UI" panose="020B0604030504040204" pitchFamily="50" charset="-128"/>
                <a:ea typeface="Meiryo UI" panose="020B0604030504040204" pitchFamily="50" charset="-128"/>
              </a:rPr>
              <a:t>２～</a:t>
            </a:r>
            <a:r>
              <a:rPr lang="en-US" altLang="ja-JP" sz="1200" dirty="0">
                <a:solidFill>
                  <a:schemeClr val="tx1"/>
                </a:solidFill>
                <a:latin typeface="Meiryo UI" panose="020B0604030504040204" pitchFamily="50" charset="-128"/>
                <a:ea typeface="Meiryo UI" panose="020B0604030504040204" pitchFamily="50" charset="-128"/>
              </a:rPr>
              <a:t>R</a:t>
            </a:r>
            <a:r>
              <a:rPr lang="ja-JP" altLang="en-US" sz="1200" dirty="0">
                <a:solidFill>
                  <a:schemeClr val="tx1"/>
                </a:solidFill>
                <a:latin typeface="Meiryo UI" panose="020B0604030504040204" pitchFamily="50" charset="-128"/>
                <a:ea typeface="Meiryo UI" panose="020B0604030504040204" pitchFamily="50" charset="-128"/>
              </a:rPr>
              <a:t>５年度）を引き継ぎ、取組を更に進</a:t>
            </a:r>
            <a:endParaRPr lang="en-US" altLang="ja-JP" sz="1200" dirty="0">
              <a:solidFill>
                <a:schemeClr val="tx1"/>
              </a:solidFill>
              <a:latin typeface="Meiryo UI" panose="020B0604030504040204" pitchFamily="50" charset="-128"/>
              <a:ea typeface="Meiryo UI" panose="020B0604030504040204" pitchFamily="50" charset="-128"/>
            </a:endParaRPr>
          </a:p>
          <a:p>
            <a:pPr lvl="0">
              <a:spcAft>
                <a:spcPts val="600"/>
              </a:spcAft>
              <a:defRPr/>
            </a:pP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err="1">
                <a:solidFill>
                  <a:schemeClr val="tx1"/>
                </a:solidFill>
                <a:latin typeface="Meiryo UI" panose="020B0604030504040204" pitchFamily="50" charset="-128"/>
                <a:ea typeface="Meiryo UI" panose="020B0604030504040204" pitchFamily="50" charset="-128"/>
              </a:rPr>
              <a:t>める</a:t>
            </a:r>
            <a:r>
              <a:rPr lang="ja-JP" altLang="en-US" sz="1200" dirty="0">
                <a:solidFill>
                  <a:schemeClr val="tx1"/>
                </a:solidFill>
                <a:latin typeface="Meiryo UI" panose="020B0604030504040204" pitchFamily="50" charset="-128"/>
                <a:ea typeface="Meiryo UI" panose="020B0604030504040204" pitchFamily="50" charset="-128"/>
              </a:rPr>
              <a:t>もの</a:t>
            </a:r>
            <a:endParaRPr lang="en-US" altLang="ja-JP" sz="1200" dirty="0">
              <a:solidFill>
                <a:schemeClr val="tx1"/>
              </a:solidFill>
              <a:latin typeface="Meiryo UI" panose="020B0604030504040204" pitchFamily="50" charset="-128"/>
              <a:ea typeface="Meiryo UI" panose="020B0604030504040204" pitchFamily="50" charset="-128"/>
            </a:endParaRPr>
          </a:p>
          <a:p>
            <a:pPr lvl="0">
              <a:spcBef>
                <a:spcPts val="300"/>
              </a:spcBef>
              <a:defRPr/>
            </a:pPr>
            <a:r>
              <a:rPr lang="ja-JP" altLang="en-US" sz="1200" b="1" u="sng" dirty="0">
                <a:solidFill>
                  <a:prstClr val="black"/>
                </a:solidFill>
                <a:latin typeface="Meiryo UI" panose="020B0604030504040204" pitchFamily="50" charset="-128"/>
                <a:ea typeface="Meiryo UI" panose="020B0604030504040204" pitchFamily="50" charset="-128"/>
              </a:rPr>
              <a:t>３　定義</a:t>
            </a:r>
            <a:endParaRPr lang="en-US" altLang="ja-JP" sz="1200" b="1" u="sng" dirty="0">
              <a:solidFill>
                <a:prstClr val="black"/>
              </a:solidFill>
              <a:latin typeface="Meiryo UI" panose="020B0604030504040204" pitchFamily="50" charset="-128"/>
              <a:ea typeface="Meiryo UI" panose="020B0604030504040204" pitchFamily="50" charset="-128"/>
            </a:endParaRPr>
          </a:p>
          <a:p>
            <a:pPr lvl="0">
              <a:spcBef>
                <a:spcPts val="300"/>
              </a:spcBef>
              <a:spcAft>
                <a:spcPts val="600"/>
              </a:spcAft>
              <a:defRPr/>
            </a:pPr>
            <a:r>
              <a:rPr lang="ja-JP" altLang="en-US" sz="1200" dirty="0">
                <a:solidFill>
                  <a:prstClr val="black"/>
                </a:solidFill>
                <a:latin typeface="Meiryo UI" panose="020B0604030504040204" pitchFamily="50" charset="-128"/>
                <a:ea typeface="Meiryo UI" panose="020B0604030504040204" pitchFamily="50" charset="-128"/>
              </a:rPr>
              <a:t>　「犯罪をしたもの等」、「再犯の防止等」の定義づけ</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3" name="角丸四角形 72">
            <a:extLst>
              <a:ext uri="{FF2B5EF4-FFF2-40B4-BE49-F238E27FC236}">
                <a16:creationId xmlns:a16="http://schemas.microsoft.com/office/drawing/2014/main" id="{31C2D1DD-94F5-4DD0-B339-644ED84C5454}"/>
              </a:ext>
            </a:extLst>
          </p:cNvPr>
          <p:cNvSpPr/>
          <p:nvPr/>
        </p:nvSpPr>
        <p:spPr>
          <a:xfrm>
            <a:off x="5152833" y="4765204"/>
            <a:ext cx="7492910" cy="4787924"/>
          </a:xfrm>
          <a:prstGeom prst="roundRect">
            <a:avLst>
              <a:gd name="adj" fmla="val 2860"/>
            </a:avLst>
          </a:prstGeom>
          <a:noFill/>
          <a:ln w="12700">
            <a:noFill/>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spcBef>
                <a:spcPts val="300"/>
              </a:spcBef>
              <a:defRPr/>
            </a:pPr>
            <a:r>
              <a:rPr lang="ja-JP" altLang="en-US" sz="1200" b="1" u="sng" dirty="0">
                <a:solidFill>
                  <a:prstClr val="black"/>
                </a:solidFill>
                <a:latin typeface="Meiryo UI" panose="020B0604030504040204" pitchFamily="50" charset="-128"/>
                <a:ea typeface="Meiryo UI" panose="020B0604030504040204" pitchFamily="50" charset="-128"/>
              </a:rPr>
              <a:t>４　基本方針</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再犯防止推進法</a:t>
            </a:r>
            <a:r>
              <a:rPr lang="ja-JP" altLang="en-US" sz="1200" dirty="0">
                <a:solidFill>
                  <a:schemeClr val="tx1"/>
                </a:solidFill>
                <a:latin typeface="Meiryo UI" panose="020B0604030504040204" pitchFamily="50" charset="-128"/>
                <a:ea typeface="Meiryo UI" panose="020B0604030504040204" pitchFamily="50" charset="-128"/>
              </a:rPr>
              <a:t>第３条の規定及び国の第二次再犯防止推進計画（第一次計画から変更なし）を踏まえる</a:t>
            </a:r>
            <a:r>
              <a:rPr lang="ja-JP" altLang="en-US" sz="1200" dirty="0">
                <a:solidFill>
                  <a:prstClr val="black"/>
                </a:solidFill>
                <a:latin typeface="Meiryo UI" panose="020B0604030504040204" pitchFamily="50" charset="-128"/>
                <a:ea typeface="Meiryo UI" panose="020B0604030504040204" pitchFamily="50" charset="-128"/>
              </a:rPr>
              <a:t>。</a:t>
            </a: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①　犯罪をした者等が、地域社会において孤立することなく、府民の理解と協力を得て再び地域社会を構成する一員</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となることを支援することにより、犯罪をした者等が円滑に社会に復帰することができるようにすることを旨として再犯</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防止に取り組む。</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②　犯罪被害者等が存在することを十分に認識し、犯罪をした者等が犯罪の責任等を自覚すること及び犯罪被害者</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の心情等を理解することの重要性を踏まえて、再犯防止に取り組む。</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③　国・地方公共団体・民間の緊密な連携協力を確保し、各々の適切な役割分担を踏まえて、切れ目のない取組を</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実施する。</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spcAft>
                <a:spcPts val="600"/>
              </a:spcAft>
              <a:defRPr/>
            </a:pPr>
            <a:r>
              <a:rPr lang="ja-JP" altLang="en-US" sz="1200" dirty="0">
                <a:solidFill>
                  <a:prstClr val="black"/>
                </a:solidFill>
                <a:latin typeface="Meiryo UI" panose="020B0604030504040204" pitchFamily="50" charset="-128"/>
                <a:ea typeface="Meiryo UI" panose="020B0604030504040204" pitchFamily="50" charset="-128"/>
              </a:rPr>
              <a:t>　④　再犯防止の取組を広報することなどにより、広く府民の関心と理解を醸成する。</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b="1" u="sng" dirty="0">
                <a:solidFill>
                  <a:prstClr val="black"/>
                </a:solidFill>
                <a:latin typeface="Meiryo UI" panose="020B0604030504040204" pitchFamily="50" charset="-128"/>
                <a:ea typeface="Meiryo UI" panose="020B0604030504040204" pitchFamily="50" charset="-128"/>
              </a:rPr>
              <a:t>５　計画期間</a:t>
            </a:r>
            <a:endParaRPr lang="en-US" altLang="ja-JP" sz="1200" b="1" u="sng" dirty="0">
              <a:solidFill>
                <a:prstClr val="black"/>
              </a:solidFill>
              <a:latin typeface="Meiryo UI" panose="020B0604030504040204" pitchFamily="50" charset="-128"/>
              <a:ea typeface="Meiryo UI" panose="020B0604030504040204" pitchFamily="50" charset="-128"/>
            </a:endParaRPr>
          </a:p>
          <a:p>
            <a:pPr lvl="0">
              <a:spcBef>
                <a:spcPts val="300"/>
              </a:spcBef>
              <a:spcAft>
                <a:spcPts val="600"/>
              </a:spcAft>
              <a:defRPr/>
            </a:pPr>
            <a:r>
              <a:rPr lang="ja-JP" altLang="en-US" sz="1200" b="1" dirty="0">
                <a:solidFill>
                  <a:prstClr val="black"/>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令和６</a:t>
            </a:r>
            <a:r>
              <a:rPr lang="en-US" altLang="ja-JP" sz="1200" dirty="0">
                <a:solidFill>
                  <a:schemeClr val="tx1"/>
                </a:solidFill>
                <a:latin typeface="Meiryo UI" panose="020B0604030504040204" pitchFamily="50" charset="-128"/>
                <a:ea typeface="Meiryo UI" panose="020B0604030504040204" pitchFamily="50" charset="-128"/>
              </a:rPr>
              <a:t>(2024)</a:t>
            </a:r>
            <a:r>
              <a:rPr lang="ja-JP" altLang="en-US" sz="1200" dirty="0">
                <a:solidFill>
                  <a:schemeClr val="tx1"/>
                </a:solidFill>
                <a:latin typeface="Meiryo UI" panose="020B0604030504040204" pitchFamily="50" charset="-128"/>
                <a:ea typeface="Meiryo UI" panose="020B0604030504040204" pitchFamily="50" charset="-128"/>
              </a:rPr>
              <a:t>年度から令和</a:t>
            </a:r>
            <a:r>
              <a:rPr lang="en-US" altLang="ja-JP" sz="1200" dirty="0">
                <a:solidFill>
                  <a:schemeClr val="tx1"/>
                </a:solidFill>
                <a:latin typeface="Meiryo UI" panose="020B0604030504040204" pitchFamily="50" charset="-128"/>
                <a:ea typeface="Meiryo UI" panose="020B0604030504040204" pitchFamily="50" charset="-128"/>
              </a:rPr>
              <a:t>10(2028)</a:t>
            </a:r>
            <a:r>
              <a:rPr lang="ja-JP" altLang="en-US" sz="1200" dirty="0">
                <a:solidFill>
                  <a:schemeClr val="tx1"/>
                </a:solidFill>
                <a:latin typeface="Meiryo UI" panose="020B0604030504040204" pitchFamily="50" charset="-128"/>
                <a:ea typeface="Meiryo UI" panose="020B0604030504040204" pitchFamily="50" charset="-128"/>
              </a:rPr>
              <a:t>年度までの５年間</a:t>
            </a:r>
            <a:endParaRPr lang="en-US" altLang="ja-JP" sz="1200" b="1" dirty="0">
              <a:solidFill>
                <a:schemeClr val="tx1"/>
              </a:solidFill>
              <a:latin typeface="Meiryo UI" panose="020B0604030504040204" pitchFamily="50" charset="-128"/>
              <a:ea typeface="Meiryo UI" panose="020B0604030504040204" pitchFamily="50" charset="-128"/>
            </a:endParaRPr>
          </a:p>
          <a:p>
            <a:pPr lvl="0">
              <a:spcBef>
                <a:spcPts val="300"/>
              </a:spcBef>
              <a:defRPr/>
            </a:pPr>
            <a:r>
              <a:rPr lang="ja-JP" altLang="en-US" sz="1200" b="1" u="sng" dirty="0">
                <a:solidFill>
                  <a:prstClr val="black"/>
                </a:solidFill>
                <a:latin typeface="Meiryo UI" panose="020B0604030504040204" pitchFamily="50" charset="-128"/>
                <a:ea typeface="Meiryo UI" panose="020B0604030504040204" pitchFamily="50" charset="-128"/>
              </a:rPr>
              <a:t>６　めざす姿</a:t>
            </a:r>
            <a:endParaRPr lang="en-US" altLang="ja-JP" sz="1200" b="1" u="sng"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　犯罪被害者等に対して支援の手が差し伸べられるべきなのは当然だが、犯罪をした者等に対しても、真摯に反省</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し社会復帰に臨むのであれば、その立ち直りを助け、間違っても再び罪を犯し、新たな被害者が生まれることのない</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 ようにしなければならない</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　この考え方の下、犯罪をした者等が、地域社会において孤立することなく、府民の理解と協力を得て立ち直り、再</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び地域社会を構成する一員として、ともに生き、支え合う社会の実現を図る</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ja-JP" altLang="en-US" sz="1200" dirty="0">
                <a:solidFill>
                  <a:prstClr val="black"/>
                </a:solidFill>
                <a:latin typeface="Meiryo UI" panose="020B0604030504040204" pitchFamily="50" charset="-128"/>
                <a:ea typeface="Meiryo UI" panose="020B0604030504040204" pitchFamily="50" charset="-128"/>
              </a:rPr>
              <a:t>　▼　上記社会の実現により、刑法犯検挙人員に占める再犯者の割合及び新受刑者に占める再入者の割合の抑制を</a:t>
            </a:r>
            <a:endParaRPr lang="en-US" altLang="ja-JP" sz="1200" dirty="0">
              <a:solidFill>
                <a:prstClr val="black"/>
              </a:solidFill>
              <a:latin typeface="Meiryo UI" panose="020B0604030504040204" pitchFamily="50" charset="-128"/>
              <a:ea typeface="Meiryo UI" panose="020B0604030504040204" pitchFamily="50" charset="-128"/>
            </a:endParaRPr>
          </a:p>
          <a:p>
            <a:pPr lvl="0">
              <a:spcBef>
                <a:spcPts val="300"/>
              </a:spcBef>
              <a:defRPr/>
            </a:pPr>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めざす</a:t>
            </a:r>
            <a:endParaRPr lang="en-US" altLang="ja-JP" sz="1200" dirty="0">
              <a:solidFill>
                <a:prstClr val="black"/>
              </a:solidFill>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1843615" y="6888909"/>
            <a:ext cx="2805271" cy="776179"/>
            <a:chOff x="2299385" y="7184625"/>
            <a:chExt cx="2805271" cy="776179"/>
          </a:xfrm>
        </p:grpSpPr>
        <p:pic>
          <p:nvPicPr>
            <p:cNvPr id="44" name="図 43" descr="D:\MorikawaT\Desktop\処理済\SDGsロゴ\sdg_icon_18_ja.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99385" y="7184625"/>
              <a:ext cx="776179" cy="776179"/>
            </a:xfrm>
            <a:prstGeom prst="rect">
              <a:avLst/>
            </a:prstGeom>
            <a:noFill/>
            <a:ln w="3175">
              <a:noFill/>
            </a:ln>
          </p:spPr>
        </p:pic>
        <p:pic>
          <p:nvPicPr>
            <p:cNvPr id="45" name="図 44" descr="D:\MorikawaT\Desktop\sdg_icon_16_ja.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29502" y="7195114"/>
              <a:ext cx="765690" cy="765690"/>
            </a:xfrm>
            <a:prstGeom prst="rect">
              <a:avLst/>
            </a:prstGeom>
            <a:noFill/>
            <a:ln>
              <a:noFill/>
            </a:ln>
          </p:spPr>
        </p:pic>
        <p:pic>
          <p:nvPicPr>
            <p:cNvPr id="48" name="図 47" descr="D:\MorikawaT\Desktop\sdg_icon_17_ja.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343148" y="7199296"/>
              <a:ext cx="761508" cy="761508"/>
            </a:xfrm>
            <a:prstGeom prst="rect">
              <a:avLst/>
            </a:prstGeom>
            <a:noFill/>
            <a:ln>
              <a:noFill/>
            </a:ln>
          </p:spPr>
        </p:pic>
      </p:grpSp>
      <p:sp>
        <p:nvSpPr>
          <p:cNvPr id="10" name="テキスト ボックス 9"/>
          <p:cNvSpPr txBox="1"/>
          <p:nvPr/>
        </p:nvSpPr>
        <p:spPr>
          <a:xfrm flipH="1">
            <a:off x="6323410" y="677036"/>
            <a:ext cx="6387060" cy="3970318"/>
          </a:xfrm>
          <a:prstGeom prst="rect">
            <a:avLst/>
          </a:prstGeom>
          <a:noFill/>
        </p:spPr>
        <p:txBody>
          <a:bodyPr wrap="square" rtlCol="0">
            <a:spAutoFit/>
          </a:bodyPr>
          <a:lstStyle/>
          <a:p>
            <a:pPr>
              <a:defRPr/>
            </a:pPr>
            <a:r>
              <a:rPr lang="ja-JP" altLang="en-US" sz="1200" dirty="0">
                <a:solidFill>
                  <a:prstClr val="black"/>
                </a:solidFill>
                <a:latin typeface="Meiryo UI" panose="020B0604030504040204" pitchFamily="50" charset="-128"/>
                <a:ea typeface="Meiryo UI" panose="020B0604030504040204" pitchFamily="50" charset="-128"/>
              </a:rPr>
              <a:t>■新受刑者数の推移</a:t>
            </a:r>
            <a:r>
              <a:rPr lang="ja-JP" altLang="en-US" sz="1200" dirty="0">
                <a:latin typeface="Meiryo UI" panose="020B0604030504040204" pitchFamily="50" charset="-128"/>
                <a:ea typeface="Meiryo UI" panose="020B0604030504040204" pitchFamily="50" charset="-128"/>
              </a:rPr>
              <a:t>　</a:t>
            </a:r>
            <a:r>
              <a:rPr lang="en-US" altLang="ja-JP" sz="1200" u="sng" dirty="0">
                <a:latin typeface="Meiryo UI" panose="020B0604030504040204" pitchFamily="50" charset="-128"/>
                <a:ea typeface="Meiryo UI" panose="020B0604030504040204" pitchFamily="50" charset="-128"/>
              </a:rPr>
              <a:t>H30</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1,430</a:t>
            </a:r>
            <a:r>
              <a:rPr lang="ja-JP" altLang="en-US" sz="1200" u="sng" dirty="0">
                <a:latin typeface="Meiryo UI" panose="020B0604030504040204" pitchFamily="50" charset="-128"/>
                <a:ea typeface="Meiryo UI" panose="020B0604030504040204" pitchFamily="50" charset="-128"/>
              </a:rPr>
              <a:t>人⇒</a:t>
            </a:r>
            <a:r>
              <a:rPr lang="en-US" altLang="ja-JP" sz="1200" u="sng" dirty="0">
                <a:latin typeface="Meiryo UI" panose="020B0604030504040204" pitchFamily="50" charset="-128"/>
                <a:ea typeface="Meiryo UI" panose="020B0604030504040204" pitchFamily="50" charset="-128"/>
              </a:rPr>
              <a:t>R4</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1,247</a:t>
            </a:r>
            <a:r>
              <a:rPr lang="ja-JP" altLang="en-US" sz="1200" u="sng" dirty="0">
                <a:latin typeface="Meiryo UI" panose="020B0604030504040204" pitchFamily="50" charset="-128"/>
                <a:ea typeface="Meiryo UI" panose="020B0604030504040204" pitchFamily="50" charset="-128"/>
              </a:rPr>
              <a:t>人</a:t>
            </a:r>
            <a:endParaRPr lang="en-US" altLang="ja-JP" sz="1200" u="sng" dirty="0">
              <a:latin typeface="Meiryo UI" panose="020B0604030504040204" pitchFamily="50" charset="-128"/>
              <a:ea typeface="Meiryo UI" panose="020B0604030504040204" pitchFamily="50" charset="-128"/>
            </a:endParaRPr>
          </a:p>
          <a:p>
            <a:pPr>
              <a:defRPr/>
            </a:pPr>
            <a:r>
              <a:rPr lang="ja-JP" altLang="en-US" sz="1200" dirty="0">
                <a:latin typeface="Meiryo UI" panose="020B0604030504040204" pitchFamily="50" charset="-128"/>
                <a:ea typeface="Meiryo UI" panose="020B0604030504040204" pitchFamily="50" charset="-128"/>
              </a:rPr>
              <a:t>　 うち、再入者数</a:t>
            </a:r>
            <a:r>
              <a:rPr lang="en-US" altLang="ja-JP" sz="1200" baseline="440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及び再入者率の推移　</a:t>
            </a:r>
            <a:r>
              <a:rPr lang="en-US" altLang="ja-JP" sz="1200" u="sng" dirty="0">
                <a:latin typeface="Meiryo UI" panose="020B0604030504040204" pitchFamily="50" charset="-128"/>
                <a:ea typeface="Meiryo UI" panose="020B0604030504040204" pitchFamily="50" charset="-128"/>
              </a:rPr>
              <a:t>H30</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908</a:t>
            </a:r>
            <a:r>
              <a:rPr lang="ja-JP" altLang="en-US" sz="1200" u="sng" dirty="0">
                <a:latin typeface="Meiryo UI" panose="020B0604030504040204" pitchFamily="50" charset="-128"/>
                <a:ea typeface="Meiryo UI" panose="020B0604030504040204" pitchFamily="50" charset="-128"/>
              </a:rPr>
              <a:t>人</a:t>
            </a:r>
            <a:r>
              <a:rPr lang="en-US" altLang="ja-JP" sz="1200" u="sng" dirty="0">
                <a:latin typeface="Meiryo UI" panose="020B0604030504040204" pitchFamily="50" charset="-128"/>
                <a:ea typeface="Meiryo UI" panose="020B0604030504040204" pitchFamily="50" charset="-128"/>
              </a:rPr>
              <a:t>(63.5</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R4</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718</a:t>
            </a:r>
            <a:r>
              <a:rPr lang="ja-JP" altLang="en-US" sz="1200" u="sng" dirty="0">
                <a:latin typeface="Meiryo UI" panose="020B0604030504040204" pitchFamily="50" charset="-128"/>
                <a:ea typeface="Meiryo UI" panose="020B0604030504040204" pitchFamily="50" charset="-128"/>
              </a:rPr>
              <a:t>人</a:t>
            </a:r>
            <a:r>
              <a:rPr lang="en-US" altLang="ja-JP" sz="1200" u="sng" dirty="0">
                <a:latin typeface="Meiryo UI" panose="020B0604030504040204" pitchFamily="50" charset="-128"/>
                <a:ea typeface="Meiryo UI" panose="020B0604030504040204" pitchFamily="50" charset="-128"/>
              </a:rPr>
              <a:t>(57.6</a:t>
            </a:r>
            <a:r>
              <a:rPr lang="ja-JP" altLang="en-US" sz="1200" u="sng" dirty="0">
                <a:latin typeface="Meiryo UI" panose="020B0604030504040204" pitchFamily="50" charset="-128"/>
                <a:ea typeface="Meiryo UI" panose="020B0604030504040204" pitchFamily="50" charset="-128"/>
              </a:rPr>
              <a:t>％</a:t>
            </a:r>
            <a:r>
              <a:rPr lang="en-US" altLang="ja-JP" sz="1200" u="sng" dirty="0">
                <a:latin typeface="Meiryo UI" panose="020B0604030504040204" pitchFamily="50" charset="-128"/>
                <a:ea typeface="Meiryo UI" panose="020B0604030504040204" pitchFamily="50" charset="-128"/>
              </a:rPr>
              <a:t>)</a:t>
            </a: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defRPr/>
            </a:pPr>
            <a:endParaRPr lang="en-US" altLang="ja-JP" sz="1200" u="sng" dirty="0">
              <a:solidFill>
                <a:srgbClr val="FF0000"/>
              </a:solidFill>
              <a:latin typeface="Meiryo UI" panose="020B0604030504040204" pitchFamily="50" charset="-128"/>
              <a:ea typeface="Meiryo UI" panose="020B0604030504040204" pitchFamily="50" charset="-128"/>
            </a:endParaRPr>
          </a:p>
          <a:p>
            <a:pPr>
              <a:lnSpc>
                <a:spcPct val="150000"/>
              </a:lnSpc>
              <a:defRPr/>
            </a:pPr>
            <a:r>
              <a:rPr lang="ja-JP" altLang="en-US" sz="1200" u="sng" dirty="0">
                <a:solidFill>
                  <a:srgbClr val="FF0000"/>
                </a:solidFill>
                <a:latin typeface="Meiryo UI" panose="020B0604030504040204" pitchFamily="50" charset="-128"/>
                <a:ea typeface="Meiryo UI" panose="020B0604030504040204" pitchFamily="50" charset="-128"/>
              </a:rPr>
              <a:t>→ 再入者数は減少傾向</a:t>
            </a:r>
            <a:endParaRPr lang="en-US" altLang="ja-JP" sz="1200" u="sng" dirty="0">
              <a:solidFill>
                <a:srgbClr val="FF0000"/>
              </a:solidFill>
              <a:latin typeface="Meiryo UI" panose="020B0604030504040204" pitchFamily="50" charset="-128"/>
              <a:ea typeface="Meiryo UI" panose="020B0604030504040204" pitchFamily="50" charset="-128"/>
            </a:endParaRPr>
          </a:p>
          <a:p>
            <a:pPr>
              <a:lnSpc>
                <a:spcPct val="150000"/>
              </a:lnSpc>
              <a:defRPr/>
            </a:pPr>
            <a:r>
              <a:rPr lang="ja-JP" altLang="en-US" sz="1200" u="sng" dirty="0">
                <a:solidFill>
                  <a:srgbClr val="FF0000"/>
                </a:solidFill>
                <a:latin typeface="Meiryo UI" panose="020B0604030504040204" pitchFamily="50" charset="-128"/>
                <a:ea typeface="Meiryo UI" panose="020B0604030504040204" pitchFamily="50" charset="-128"/>
              </a:rPr>
              <a:t>→ 再入者率は全国平均より減少幅が大きい（</a:t>
            </a:r>
            <a:r>
              <a:rPr lang="en-US" altLang="ja-JP" sz="1200" u="sng" dirty="0">
                <a:solidFill>
                  <a:srgbClr val="FF0000"/>
                </a:solidFill>
                <a:latin typeface="Meiryo UI" panose="020B0604030504040204" pitchFamily="50" charset="-128"/>
                <a:ea typeface="Meiryo UI" panose="020B0604030504040204" pitchFamily="50" charset="-128"/>
              </a:rPr>
              <a:t>H30</a:t>
            </a:r>
            <a:r>
              <a:rPr lang="ja-JP" altLang="en-US" sz="1200" u="sng" dirty="0">
                <a:solidFill>
                  <a:srgbClr val="FF0000"/>
                </a:solidFill>
                <a:latin typeface="Meiryo UI" panose="020B0604030504040204" pitchFamily="50" charset="-128"/>
                <a:ea typeface="Meiryo UI" panose="020B0604030504040204" pitchFamily="50" charset="-128"/>
              </a:rPr>
              <a:t>→</a:t>
            </a:r>
            <a:r>
              <a:rPr lang="en-US" altLang="ja-JP" sz="1200" u="sng" dirty="0">
                <a:solidFill>
                  <a:srgbClr val="FF0000"/>
                </a:solidFill>
                <a:latin typeface="Meiryo UI" panose="020B0604030504040204" pitchFamily="50" charset="-128"/>
                <a:ea typeface="Meiryo UI" panose="020B0604030504040204" pitchFamily="50" charset="-128"/>
              </a:rPr>
              <a:t>R4</a:t>
            </a:r>
            <a:r>
              <a:rPr lang="ja-JP" altLang="en-US" sz="1200" u="sng" dirty="0">
                <a:solidFill>
                  <a:srgbClr val="FF0000"/>
                </a:solidFill>
                <a:latin typeface="Meiryo UI" panose="020B0604030504040204" pitchFamily="50" charset="-128"/>
                <a:ea typeface="Meiryo UI" panose="020B0604030504040204" pitchFamily="50" charset="-128"/>
              </a:rPr>
              <a:t>　</a:t>
            </a:r>
            <a:r>
              <a:rPr lang="ja-JP" altLang="en-US" sz="1200" b="1" u="sng" dirty="0">
                <a:solidFill>
                  <a:srgbClr val="FF0000"/>
                </a:solidFill>
                <a:latin typeface="Meiryo UI" panose="020B0604030504040204" pitchFamily="50" charset="-128"/>
                <a:ea typeface="Meiryo UI" panose="020B0604030504040204" pitchFamily="50" charset="-128"/>
              </a:rPr>
              <a:t>府 </a:t>
            </a:r>
            <a:r>
              <a:rPr lang="en-US" altLang="ja-JP" sz="1200" b="1" u="sng" dirty="0">
                <a:solidFill>
                  <a:srgbClr val="FF0000"/>
                </a:solidFill>
                <a:latin typeface="Meiryo UI" panose="020B0604030504040204" pitchFamily="50" charset="-128"/>
                <a:ea typeface="Meiryo UI" panose="020B0604030504040204" pitchFamily="50" charset="-128"/>
              </a:rPr>
              <a:t>5.9</a:t>
            </a:r>
            <a:r>
              <a:rPr lang="ja-JP" altLang="en-US" sz="1200" b="1" u="sng" dirty="0">
                <a:solidFill>
                  <a:srgbClr val="FF0000"/>
                </a:solidFill>
                <a:latin typeface="Meiryo UI" panose="020B0604030504040204" pitchFamily="50" charset="-128"/>
                <a:ea typeface="Meiryo UI" panose="020B0604030504040204" pitchFamily="50" charset="-128"/>
              </a:rPr>
              <a:t>ポイント減</a:t>
            </a:r>
            <a:r>
              <a:rPr lang="ja-JP" altLang="en-US" sz="1200" u="sng" dirty="0">
                <a:solidFill>
                  <a:srgbClr val="FF0000"/>
                </a:solidFill>
                <a:latin typeface="Meiryo UI" panose="020B0604030504040204" pitchFamily="50" charset="-128"/>
                <a:ea typeface="Meiryo UI" panose="020B0604030504040204" pitchFamily="50" charset="-128"/>
              </a:rPr>
              <a:t>、 国 </a:t>
            </a:r>
            <a:r>
              <a:rPr lang="en-US" altLang="ja-JP" sz="1200" u="sng" dirty="0">
                <a:solidFill>
                  <a:srgbClr val="FF0000"/>
                </a:solidFill>
                <a:latin typeface="Meiryo UI" panose="020B0604030504040204" pitchFamily="50" charset="-128"/>
                <a:ea typeface="Meiryo UI" panose="020B0604030504040204" pitchFamily="50" charset="-128"/>
              </a:rPr>
              <a:t>3.1</a:t>
            </a:r>
            <a:r>
              <a:rPr lang="ja-JP" altLang="en-US" sz="1200" u="sng" dirty="0">
                <a:solidFill>
                  <a:srgbClr val="FF0000"/>
                </a:solidFill>
                <a:latin typeface="Meiryo UI" panose="020B0604030504040204" pitchFamily="50" charset="-128"/>
                <a:ea typeface="Meiryo UI" panose="020B0604030504040204" pitchFamily="50" charset="-128"/>
              </a:rPr>
              <a:t>ポイント減）</a:t>
            </a:r>
          </a:p>
        </p:txBody>
      </p:sp>
      <p:cxnSp>
        <p:nvCxnSpPr>
          <p:cNvPr id="9" name="直線コネクタ 8"/>
          <p:cNvCxnSpPr/>
          <p:nvPr/>
        </p:nvCxnSpPr>
        <p:spPr>
          <a:xfrm>
            <a:off x="5195382" y="4808256"/>
            <a:ext cx="0" cy="461167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10912397" y="1308801"/>
            <a:ext cx="1345958" cy="600164"/>
          </a:xfrm>
          <a:prstGeom prst="rect">
            <a:avLst/>
          </a:prstGeom>
        </p:spPr>
        <p:txBody>
          <a:bodyPr wrap="square">
            <a:spAutoFit/>
          </a:bodyPr>
          <a:lstStyle/>
          <a:p>
            <a:pPr>
              <a:defRPr/>
            </a:pP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再入所に係る犯</a:t>
            </a:r>
            <a:endParaRPr lang="en-US" altLang="ja-JP" sz="1100" dirty="0">
              <a:solidFill>
                <a:prstClr val="black"/>
              </a:solidFill>
              <a:latin typeface="Meiryo UI" panose="020B0604030504040204" pitchFamily="50" charset="-128"/>
              <a:ea typeface="Meiryo UI" panose="020B0604030504040204" pitchFamily="50" charset="-128"/>
            </a:endParaRPr>
          </a:p>
          <a:p>
            <a:pPr>
              <a:defRPr/>
            </a:pPr>
            <a:r>
              <a:rPr lang="en-US" altLang="ja-JP" sz="11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行時の居住地が</a:t>
            </a:r>
            <a:endParaRPr lang="en-US" altLang="ja-JP" sz="1100" dirty="0">
              <a:solidFill>
                <a:prstClr val="black"/>
              </a:solidFill>
              <a:latin typeface="Meiryo UI" panose="020B0604030504040204" pitchFamily="50" charset="-128"/>
              <a:ea typeface="Meiryo UI" panose="020B0604030504040204" pitchFamily="50" charset="-128"/>
            </a:endParaRPr>
          </a:p>
          <a:p>
            <a:pPr>
              <a:defRPr/>
            </a:pPr>
            <a:r>
              <a:rPr lang="en-US" altLang="ja-JP" sz="11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大阪府である者</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12521504" y="9337128"/>
            <a:ext cx="216000" cy="216000"/>
          </a:xfrm>
          <a:prstGeom prst="rect">
            <a:avLst/>
          </a:prstGeom>
          <a:solidFill>
            <a:schemeClr val="bg1"/>
          </a:solidFill>
          <a:ln>
            <a:solidFill>
              <a:schemeClr val="accent1"/>
            </a:solidFill>
          </a:ln>
        </p:spPr>
        <p:txBody>
          <a:bodyPr wrap="square" lIns="72000" tIns="36000" rIns="72000" bIns="36000" rtlCol="0" anchor="ctr" anchorCtr="0">
            <a:spAutoFit/>
          </a:bodyPr>
          <a:lstStyle/>
          <a:p>
            <a:pPr algn="ctr"/>
            <a:r>
              <a:rPr kumimoji="1" lang="ja-JP" altLang="en-US" sz="1100" dirty="0"/>
              <a:t>１</a:t>
            </a:r>
          </a:p>
        </p:txBody>
      </p:sp>
      <p:pic>
        <p:nvPicPr>
          <p:cNvPr id="4" name="図 3">
            <a:extLst>
              <a:ext uri="{FF2B5EF4-FFF2-40B4-BE49-F238E27FC236}">
                <a16:creationId xmlns:a16="http://schemas.microsoft.com/office/drawing/2014/main" id="{B8CD6C93-EFBD-4C9C-81B8-EB3ED71121BC}"/>
              </a:ext>
            </a:extLst>
          </p:cNvPr>
          <p:cNvPicPr>
            <a:picLocks noChangeAspect="1"/>
          </p:cNvPicPr>
          <p:nvPr/>
        </p:nvPicPr>
        <p:blipFill>
          <a:blip r:embed="rId6"/>
          <a:stretch>
            <a:fillRect/>
          </a:stretch>
        </p:blipFill>
        <p:spPr>
          <a:xfrm>
            <a:off x="346721" y="1205029"/>
            <a:ext cx="5054022" cy="2676376"/>
          </a:xfrm>
          <a:prstGeom prst="rect">
            <a:avLst/>
          </a:prstGeom>
        </p:spPr>
      </p:pic>
      <p:pic>
        <p:nvPicPr>
          <p:cNvPr id="8" name="図 7">
            <a:extLst>
              <a:ext uri="{FF2B5EF4-FFF2-40B4-BE49-F238E27FC236}">
                <a16:creationId xmlns:a16="http://schemas.microsoft.com/office/drawing/2014/main" id="{A7380C35-02BD-4945-B899-090329B49F61}"/>
              </a:ext>
            </a:extLst>
          </p:cNvPr>
          <p:cNvPicPr>
            <a:picLocks noChangeAspect="1"/>
          </p:cNvPicPr>
          <p:nvPr/>
        </p:nvPicPr>
        <p:blipFill>
          <a:blip r:embed="rId7"/>
          <a:stretch>
            <a:fillRect/>
          </a:stretch>
        </p:blipFill>
        <p:spPr>
          <a:xfrm>
            <a:off x="6400800" y="1345345"/>
            <a:ext cx="5041829" cy="2633700"/>
          </a:xfrm>
          <a:prstGeom prst="rect">
            <a:avLst/>
          </a:prstGeom>
        </p:spPr>
      </p:pic>
    </p:spTree>
    <p:extLst>
      <p:ext uri="{BB962C8B-B14F-4D97-AF65-F5344CB8AC3E}">
        <p14:creationId xmlns:p14="http://schemas.microsoft.com/office/powerpoint/2010/main" val="1960911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p:cNvSpPr/>
          <p:nvPr/>
        </p:nvSpPr>
        <p:spPr>
          <a:xfrm>
            <a:off x="0" y="48072"/>
            <a:ext cx="12801601" cy="324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ts val="1800"/>
              </a:lnSpc>
              <a:defRPr/>
            </a:pPr>
            <a:r>
              <a:rPr lang="ja-JP" altLang="en-US" sz="1400" b="1" spc="300" dirty="0">
                <a:solidFill>
                  <a:prstClr val="white"/>
                </a:solidFill>
                <a:latin typeface="Meiryo UI" pitchFamily="50" charset="-128"/>
                <a:ea typeface="Meiryo UI" pitchFamily="50" charset="-128"/>
                <a:cs typeface="Meiryo UI" pitchFamily="50" charset="-128"/>
              </a:rPr>
              <a:t>第二次大阪府再犯防止推進計画（概要）</a:t>
            </a:r>
          </a:p>
        </p:txBody>
      </p:sp>
      <p:grpSp>
        <p:nvGrpSpPr>
          <p:cNvPr id="2" name="グループ化 1"/>
          <p:cNvGrpSpPr/>
          <p:nvPr/>
        </p:nvGrpSpPr>
        <p:grpSpPr>
          <a:xfrm>
            <a:off x="-375" y="8527905"/>
            <a:ext cx="12801974" cy="1025671"/>
            <a:chOff x="-207198" y="7494626"/>
            <a:chExt cx="12801974" cy="1013982"/>
          </a:xfrm>
        </p:grpSpPr>
        <p:sp>
          <p:nvSpPr>
            <p:cNvPr id="45" name="正方形/長方形 44"/>
            <p:cNvSpPr/>
            <p:nvPr/>
          </p:nvSpPr>
          <p:spPr>
            <a:xfrm>
              <a:off x="-206823" y="7494626"/>
              <a:ext cx="12801599" cy="1013982"/>
            </a:xfrm>
            <a:prstGeom prst="rect">
              <a:avLst/>
            </a:prstGeom>
            <a:ln w="12700"/>
          </p:spPr>
          <p:style>
            <a:lnRef idx="2">
              <a:schemeClr val="accent1"/>
            </a:lnRef>
            <a:fillRef idx="1">
              <a:schemeClr val="lt1"/>
            </a:fillRef>
            <a:effectRef idx="0">
              <a:schemeClr val="accent1"/>
            </a:effectRef>
            <a:fontRef idx="minor">
              <a:schemeClr val="dk1"/>
            </a:fontRef>
          </p:style>
          <p:txBody>
            <a:bodyPr tIns="72000" rtlCol="0" anchor="t" anchorCtr="0"/>
            <a:lstStyle/>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5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7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7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5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7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100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6" name="角丸四角形 45"/>
            <p:cNvSpPr/>
            <p:nvPr/>
          </p:nvSpPr>
          <p:spPr>
            <a:xfrm>
              <a:off x="-207198" y="7494626"/>
              <a:ext cx="1368000" cy="180000"/>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rtlCol="0" anchor="ctr"/>
            <a:lstStyle/>
            <a:p>
              <a:pPr lvl="0" algn="ctr">
                <a:defRPr/>
              </a:pPr>
              <a:r>
                <a:rPr lang="ja-JP" altLang="en-US" sz="1000" b="1" dirty="0">
                  <a:solidFill>
                    <a:prstClr val="white"/>
                  </a:solidFill>
                  <a:effectLst>
                    <a:outerShdw blurRad="38100" dist="38100" dir="2700000" algn="tl">
                      <a:srgbClr val="000000">
                        <a:alpha val="43137"/>
                      </a:srgbClr>
                    </a:outerShdw>
                  </a:effectLst>
                  <a:latin typeface="Meiryo UI" pitchFamily="50" charset="-128"/>
                  <a:ea typeface="Meiryo UI" pitchFamily="50" charset="-128"/>
                  <a:cs typeface="Meiryo UI" pitchFamily="50" charset="-128"/>
                </a:rPr>
                <a:t>第３章　推進体制等</a:t>
              </a:r>
              <a:endParaRPr kumimoji="1" lang="ja-JP" altLang="en-US" sz="1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itchFamily="50" charset="-128"/>
                <a:ea typeface="Meiryo UI" pitchFamily="50" charset="-128"/>
                <a:cs typeface="Meiryo UI" pitchFamily="50" charset="-128"/>
              </a:endParaRPr>
            </a:p>
          </p:txBody>
        </p:sp>
        <p:sp>
          <p:nvSpPr>
            <p:cNvPr id="48" name="テキスト ボックス 47">
              <a:extLst>
                <a:ext uri="{FF2B5EF4-FFF2-40B4-BE49-F238E27FC236}">
                  <a16:creationId xmlns:a16="http://schemas.microsoft.com/office/drawing/2014/main" id="{E17B347B-1AA9-4BAF-AEF1-48AB2D03A08F}"/>
                </a:ext>
              </a:extLst>
            </p:cNvPr>
            <p:cNvSpPr txBox="1"/>
            <p:nvPr/>
          </p:nvSpPr>
          <p:spPr>
            <a:xfrm>
              <a:off x="15092" y="7784161"/>
              <a:ext cx="900000" cy="180000"/>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推進体制</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角丸四角形 72">
              <a:extLst>
                <a:ext uri="{FF2B5EF4-FFF2-40B4-BE49-F238E27FC236}">
                  <a16:creationId xmlns:a16="http://schemas.microsoft.com/office/drawing/2014/main" id="{31C2D1DD-94F5-4DD0-B339-644ED84C5454}"/>
                </a:ext>
              </a:extLst>
            </p:cNvPr>
            <p:cNvSpPr/>
            <p:nvPr/>
          </p:nvSpPr>
          <p:spPr>
            <a:xfrm>
              <a:off x="12252" y="7964161"/>
              <a:ext cx="5797093" cy="432000"/>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lang="ja-JP" altLang="en-US" sz="1050" noProof="0" dirty="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再犯防止推進庁内連絡会議</a:t>
              </a:r>
              <a:endParaRPr lang="en-US" altLang="ja-JP" sz="1050" dirty="0">
                <a:solidFill>
                  <a:prstClr val="black"/>
                </a:solidFill>
                <a:latin typeface="Meiryo UI" panose="020B0604030504040204" pitchFamily="50" charset="-128"/>
                <a:ea typeface="Meiryo UI" panose="020B0604030504040204" pitchFamily="50" charset="-128"/>
              </a:endParaRPr>
            </a:p>
            <a:p>
              <a:pPr lvl="0">
                <a:defRPr/>
              </a:pPr>
              <a:r>
                <a:rPr lang="ja-JP" altLang="en-US" sz="1050" dirty="0">
                  <a:solidFill>
                    <a:prstClr val="black"/>
                  </a:solidFill>
                  <a:latin typeface="Meiryo UI" panose="020B0604030504040204" pitchFamily="50" charset="-128"/>
                  <a:ea typeface="Meiryo UI" panose="020B0604030504040204" pitchFamily="50" charset="-128"/>
                </a:rPr>
                <a:t>■大阪府再犯防止推進協議会（国機関や関係民間団体の職員で構成）</a:t>
              </a:r>
            </a:p>
          </p:txBody>
        </p:sp>
        <p:sp>
          <p:nvSpPr>
            <p:cNvPr id="50" name="テキスト ボックス 49">
              <a:extLst>
                <a:ext uri="{FF2B5EF4-FFF2-40B4-BE49-F238E27FC236}">
                  <a16:creationId xmlns:a16="http://schemas.microsoft.com/office/drawing/2014/main" id="{E17B347B-1AA9-4BAF-AEF1-48AB2D03A08F}"/>
                </a:ext>
              </a:extLst>
            </p:cNvPr>
            <p:cNvSpPr txBox="1"/>
            <p:nvPr/>
          </p:nvSpPr>
          <p:spPr>
            <a:xfrm>
              <a:off x="6161926" y="7530918"/>
              <a:ext cx="902773" cy="180000"/>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進捗管理</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角丸四角形 72">
              <a:extLst>
                <a:ext uri="{FF2B5EF4-FFF2-40B4-BE49-F238E27FC236}">
                  <a16:creationId xmlns:a16="http://schemas.microsoft.com/office/drawing/2014/main" id="{31C2D1DD-94F5-4DD0-B339-644ED84C5454}"/>
                </a:ext>
              </a:extLst>
            </p:cNvPr>
            <p:cNvSpPr/>
            <p:nvPr/>
          </p:nvSpPr>
          <p:spPr>
            <a:xfrm>
              <a:off x="6161926" y="7708711"/>
              <a:ext cx="5952072" cy="754698"/>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lang="ja-JP" altLang="en-US" sz="1050" dirty="0">
                  <a:solidFill>
                    <a:prstClr val="black"/>
                  </a:solidFill>
                  <a:latin typeface="Meiryo UI" panose="020B0604030504040204" pitchFamily="50" charset="-128"/>
                  <a:ea typeface="Meiryo UI" panose="020B0604030504040204" pitchFamily="50" charset="-128"/>
                </a:rPr>
                <a:t>■毎年度、計画に位置付けた具体的施策の実施状況をとりまとめ、府ホームページで公表。</a:t>
              </a:r>
              <a:endParaRPr lang="en-US" altLang="ja-JP" sz="1050" dirty="0">
                <a:solidFill>
                  <a:prstClr val="black"/>
                </a:solidFill>
                <a:latin typeface="Meiryo UI" panose="020B0604030504040204" pitchFamily="50" charset="-128"/>
                <a:ea typeface="Meiryo UI" panose="020B0604030504040204" pitchFamily="50" charset="-128"/>
              </a:endParaRPr>
            </a:p>
            <a:p>
              <a:pPr lvl="0">
                <a:defRPr/>
              </a:pPr>
              <a:r>
                <a:rPr lang="ja-JP" altLang="en-US" sz="1050" dirty="0">
                  <a:solidFill>
                    <a:prstClr val="black"/>
                  </a:solidFill>
                  <a:latin typeface="Meiryo UI" panose="020B0604030504040204" pitchFamily="50" charset="-128"/>
                  <a:ea typeface="Meiryo UI" panose="020B0604030504040204" pitchFamily="50" charset="-128"/>
                </a:rPr>
                <a:t>■国の動向や社会状況の変化等を踏まえて施策を展開し、必要に応じ、国に対して要望等を行う。</a:t>
              </a:r>
              <a:endParaRPr lang="en-US" altLang="ja-JP" sz="1050" dirty="0">
                <a:solidFill>
                  <a:prstClr val="black"/>
                </a:solidFill>
                <a:latin typeface="Meiryo UI" panose="020B0604030504040204" pitchFamily="50" charset="-128"/>
                <a:ea typeface="Meiryo UI" panose="020B0604030504040204" pitchFamily="50" charset="-128"/>
              </a:endParaRPr>
            </a:p>
            <a:p>
              <a:pPr lvl="0">
                <a:defRPr/>
              </a:pPr>
              <a:r>
                <a:rPr lang="ja-JP" altLang="en-US" sz="1050" dirty="0">
                  <a:solidFill>
                    <a:prstClr val="black"/>
                  </a:solidFill>
                  <a:latin typeface="Meiryo UI" panose="020B0604030504040204" pitchFamily="50" charset="-128"/>
                  <a:ea typeface="Meiryo UI" panose="020B0604030504040204" pitchFamily="50" charset="-128"/>
                </a:rPr>
                <a:t>■次期計画については、今期計画の成果の検証と犯罪した者等の特性に応じた効果的な支援に関する</a:t>
              </a:r>
              <a:endParaRPr lang="en-US" altLang="ja-JP" sz="1050" dirty="0">
                <a:solidFill>
                  <a:prstClr val="black"/>
                </a:solidFill>
                <a:latin typeface="Meiryo UI" panose="020B0604030504040204" pitchFamily="50" charset="-128"/>
                <a:ea typeface="Meiryo UI" panose="020B0604030504040204" pitchFamily="50" charset="-128"/>
              </a:endParaRPr>
            </a:p>
            <a:p>
              <a:pPr lvl="0">
                <a:defRPr/>
              </a:pPr>
              <a:r>
                <a:rPr lang="en-US" altLang="ja-JP" sz="1050" dirty="0">
                  <a:solidFill>
                    <a:prstClr val="black"/>
                  </a:solidFill>
                  <a:latin typeface="Meiryo UI" panose="020B0604030504040204" pitchFamily="50" charset="-128"/>
                  <a:ea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rPr>
                <a:t>データの収集を行った上で、策定に臨む。</a:t>
              </a:r>
            </a:p>
          </p:txBody>
        </p:sp>
      </p:grpSp>
      <p:sp>
        <p:nvSpPr>
          <p:cNvPr id="31" name="角丸四角形 72">
            <a:extLst>
              <a:ext uri="{FF2B5EF4-FFF2-40B4-BE49-F238E27FC236}">
                <a16:creationId xmlns:a16="http://schemas.microsoft.com/office/drawing/2014/main" id="{31C2D1DD-94F5-4DD0-B339-644ED84C5454}"/>
              </a:ext>
            </a:extLst>
          </p:cNvPr>
          <p:cNvSpPr/>
          <p:nvPr/>
        </p:nvSpPr>
        <p:spPr>
          <a:xfrm>
            <a:off x="220168" y="6189568"/>
            <a:ext cx="5796000" cy="2052000"/>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kumimoji="1" lang="en-US" altLang="ja-JP"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a:t>
            </a:r>
            <a:r>
              <a:rPr kumimoji="1" lang="ja-JP" altLang="en-US"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lang="ja-JP" altLang="en-US" sz="1100" b="1" u="sng" dirty="0">
                <a:solidFill>
                  <a:prstClr val="black"/>
                </a:solidFill>
                <a:latin typeface="Meiryo UI" panose="020B0604030504040204" pitchFamily="50" charset="-128"/>
                <a:ea typeface="Meiryo UI" panose="020B0604030504040204" pitchFamily="50" charset="-128"/>
              </a:rPr>
              <a:t>非行の防止</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犯罪少年の刑法犯検挙人員のうち再犯者が約４割を占めていることから、教育、警察、福祉の関係機関等の連携による非行防止の推進に取り組む。</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具体的施策</a:t>
            </a:r>
            <a:r>
              <a:rPr lang="en-US" altLang="ja-JP"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大阪府少年サポートセンターの運営　ほか</a:t>
            </a:r>
            <a:endParaRPr lang="en-US" altLang="ja-JP" sz="1100" dirty="0">
              <a:solidFill>
                <a:prstClr val="black"/>
              </a:solidFill>
              <a:latin typeface="Meiryo UI" panose="020B0604030504040204" pitchFamily="50" charset="-128"/>
              <a:ea typeface="Meiryo UI" panose="020B0604030504040204" pitchFamily="50" charset="-128"/>
            </a:endParaRPr>
          </a:p>
          <a:p>
            <a:pPr lvl="0">
              <a:defRPr/>
            </a:pPr>
            <a:endParaRPr lang="en-US" altLang="ja-JP" sz="1100" dirty="0">
              <a:solidFill>
                <a:prstClr val="black"/>
              </a:solidFill>
              <a:latin typeface="Meiryo UI" panose="020B0604030504040204" pitchFamily="50" charset="-128"/>
              <a:ea typeface="Meiryo UI" panose="020B0604030504040204" pitchFamily="50" charset="-128"/>
            </a:endParaRPr>
          </a:p>
          <a:p>
            <a:pPr lvl="0">
              <a:defRPr/>
            </a:pPr>
            <a:r>
              <a:rPr lang="en-US" altLang="ja-JP" sz="1100" b="1" u="sng" dirty="0">
                <a:solidFill>
                  <a:prstClr val="black"/>
                </a:solidFill>
                <a:latin typeface="Meiryo UI" panose="020B0604030504040204" pitchFamily="50" charset="-128"/>
                <a:ea typeface="Meiryo UI" panose="020B0604030504040204" pitchFamily="50" charset="-128"/>
              </a:rPr>
              <a:t>(2)</a:t>
            </a:r>
            <a:r>
              <a:rPr lang="ja-JP" altLang="en-US" sz="1100" b="1" u="sng" dirty="0">
                <a:solidFill>
                  <a:prstClr val="black"/>
                </a:solidFill>
                <a:latin typeface="Meiryo UI" panose="020B0604030504040204" pitchFamily="50" charset="-128"/>
                <a:ea typeface="Meiryo UI" panose="020B0604030504040204" pitchFamily="50" charset="-128"/>
              </a:rPr>
              <a:t>　修学支援</a:t>
            </a:r>
            <a:endParaRPr lang="en-US" altLang="ja-JP" sz="1100" b="1" dirty="0">
              <a:solidFill>
                <a:prstClr val="black"/>
              </a:solidFill>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少年院入院者の非行時における最終学歴では</a:t>
            </a:r>
            <a:r>
              <a:rPr lang="ja-JP" altLang="en-US" sz="1100" dirty="0">
                <a:solidFill>
                  <a:schemeClr val="tx1"/>
                </a:solidFill>
                <a:latin typeface="Meiryo UI" panose="020B0604030504040204" pitchFamily="50" charset="-128"/>
                <a:ea typeface="Meiryo UI" panose="020B0604030504040204" pitchFamily="50" charset="-128"/>
              </a:rPr>
              <a:t>、約４割</a:t>
            </a:r>
            <a:r>
              <a:rPr lang="ja-JP" altLang="en-US" sz="1100" dirty="0">
                <a:solidFill>
                  <a:prstClr val="black"/>
                </a:solidFill>
                <a:latin typeface="Meiryo UI" panose="020B0604030504040204" pitchFamily="50" charset="-128"/>
                <a:ea typeface="Meiryo UI" panose="020B0604030504040204" pitchFamily="50" charset="-128"/>
              </a:rPr>
              <a:t>が高校中退である。そのことから、高校における中途退学を未然防止するための取組を行う。</a:t>
            </a:r>
            <a:endParaRPr lang="en-US" altLang="ja-JP" sz="1100" dirty="0">
              <a:solidFill>
                <a:prstClr val="black"/>
              </a:solidFill>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zh-TW" altLang="en-US" sz="1100" dirty="0">
                <a:solidFill>
                  <a:prstClr val="black"/>
                </a:solidFill>
                <a:latin typeface="Meiryo UI" panose="020B0604030504040204" pitchFamily="50" charset="-128"/>
                <a:ea typeface="Meiryo UI" panose="020B0604030504040204" pitchFamily="50" charset="-128"/>
              </a:rPr>
              <a:t>具体的施策</a:t>
            </a:r>
            <a:r>
              <a:rPr lang="en-US" altLang="zh-TW"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府立高校における中途退学の未然防止に向けた総合的な取組　ほか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E17B347B-1AA9-4BAF-AEF1-48AB2D03A08F}"/>
              </a:ext>
            </a:extLst>
          </p:cNvPr>
          <p:cNvSpPr txBox="1"/>
          <p:nvPr/>
        </p:nvSpPr>
        <p:spPr>
          <a:xfrm>
            <a:off x="219451" y="6010085"/>
            <a:ext cx="1225570" cy="180000"/>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　非行の防止等</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12503933" y="9326537"/>
            <a:ext cx="233571" cy="226591"/>
          </a:xfrm>
          <a:prstGeom prst="rect">
            <a:avLst/>
          </a:prstGeom>
          <a:solidFill>
            <a:schemeClr val="bg1"/>
          </a:solidFill>
          <a:ln>
            <a:solidFill>
              <a:schemeClr val="accent1"/>
            </a:solidFill>
          </a:ln>
        </p:spPr>
        <p:txBody>
          <a:bodyPr wrap="none" lIns="72000" tIns="36000" rIns="72000" bIns="36000" rtlCol="0" anchor="ctr" anchorCtr="0">
            <a:spAutoFit/>
          </a:bodyPr>
          <a:lstStyle/>
          <a:p>
            <a:pPr algn="ctr"/>
            <a:r>
              <a:rPr kumimoji="1" lang="ja-JP" altLang="en-US" sz="1000" dirty="0"/>
              <a:t>２</a:t>
            </a:r>
          </a:p>
        </p:txBody>
      </p:sp>
      <p:sp>
        <p:nvSpPr>
          <p:cNvPr id="24" name="テキスト ボックス 23">
            <a:extLst>
              <a:ext uri="{FF2B5EF4-FFF2-40B4-BE49-F238E27FC236}">
                <a16:creationId xmlns:a16="http://schemas.microsoft.com/office/drawing/2014/main" id="{E17B347B-1AA9-4BAF-AEF1-48AB2D03A08F}"/>
              </a:ext>
            </a:extLst>
          </p:cNvPr>
          <p:cNvSpPr txBox="1"/>
          <p:nvPr/>
        </p:nvSpPr>
        <p:spPr>
          <a:xfrm>
            <a:off x="6400800" y="4748063"/>
            <a:ext cx="3351989" cy="180000"/>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５　民間協力者の活動の促進及び広報・啓発活動の推進</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72">
            <a:extLst>
              <a:ext uri="{FF2B5EF4-FFF2-40B4-BE49-F238E27FC236}">
                <a16:creationId xmlns:a16="http://schemas.microsoft.com/office/drawing/2014/main" id="{31C2D1DD-94F5-4DD0-B339-644ED84C5454}"/>
              </a:ext>
            </a:extLst>
          </p:cNvPr>
          <p:cNvSpPr/>
          <p:nvPr/>
        </p:nvSpPr>
        <p:spPr>
          <a:xfrm>
            <a:off x="6400800" y="4935157"/>
            <a:ext cx="6061187" cy="1377311"/>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再犯の防止に関する取組みは、犯罪や非行をした人の立ち直りを地域で支える「保護司」を中心に、多くの民間協力者により支えられていることから、その人材確保に協力する。また、取組の推進にあたり府民の理解と協力が得られるよう、引き続き広報・啓発に努めていく。</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具体的施策</a:t>
            </a:r>
            <a:r>
              <a:rPr lang="en-US" altLang="ja-JP" sz="1100" dirty="0">
                <a:solidFill>
                  <a:prstClr val="black"/>
                </a:solidFill>
                <a:latin typeface="Meiryo UI" panose="020B0604030504040204" pitchFamily="50" charset="-128"/>
                <a:ea typeface="Meiryo UI" panose="020B0604030504040204" pitchFamily="50" charset="-128"/>
              </a:rPr>
              <a:t>》</a:t>
            </a:r>
          </a:p>
          <a:p>
            <a:pPr>
              <a:spcBef>
                <a:spcPts val="200"/>
              </a:spcBef>
              <a:defRPr/>
            </a:pPr>
            <a:r>
              <a:rPr lang="ja-JP" altLang="en-US" sz="1100" dirty="0">
                <a:solidFill>
                  <a:srgbClr val="FF0000"/>
                </a:solidFill>
                <a:latin typeface="Meiryo UI" panose="020B0604030504040204" pitchFamily="50" charset="-128"/>
                <a:ea typeface="Meiryo UI" panose="020B0604030504040204" pitchFamily="50" charset="-128"/>
              </a:rPr>
              <a:t>　</a:t>
            </a:r>
            <a:r>
              <a:rPr lang="ja-JP" altLang="en-US" sz="1100" u="sng" dirty="0">
                <a:solidFill>
                  <a:srgbClr val="FF0000"/>
                </a:solidFill>
                <a:latin typeface="Meiryo UI" panose="020B0604030504040204" pitchFamily="50" charset="-128"/>
                <a:ea typeface="Meiryo UI" panose="020B0604030504040204" pitchFamily="50" charset="-128"/>
              </a:rPr>
              <a:t>▼福祉と連動する更生支援を通じた地域共生社会の実現［新規］</a:t>
            </a:r>
          </a:p>
          <a:p>
            <a:pPr lvl="0">
              <a:spcAft>
                <a:spcPts val="600"/>
              </a:spcAft>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u="sng" dirty="0">
                <a:solidFill>
                  <a:srgbClr val="FF0000"/>
                </a:solidFill>
                <a:latin typeface="Meiryo UI" panose="020B0604030504040204" pitchFamily="50" charset="-128"/>
                <a:ea typeface="Meiryo UI" panose="020B0604030504040204" pitchFamily="50" charset="-128"/>
              </a:rPr>
              <a:t>▼国機関及び府内市町村との共催による企画展示［新規］　　　　ほか</a:t>
            </a:r>
            <a:endParaRPr lang="en-US" altLang="ja-JP" sz="1100" u="sng" dirty="0">
              <a:solidFill>
                <a:srgbClr val="FF0000"/>
              </a:solidFill>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E17B347B-1AA9-4BAF-AEF1-48AB2D03A08F}"/>
              </a:ext>
            </a:extLst>
          </p:cNvPr>
          <p:cNvSpPr txBox="1"/>
          <p:nvPr/>
        </p:nvSpPr>
        <p:spPr>
          <a:xfrm>
            <a:off x="6400800" y="6529022"/>
            <a:ext cx="1991535" cy="180000"/>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６　国、民間団体等との連携強化</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角丸四角形 72">
            <a:extLst>
              <a:ext uri="{FF2B5EF4-FFF2-40B4-BE49-F238E27FC236}">
                <a16:creationId xmlns:a16="http://schemas.microsoft.com/office/drawing/2014/main" id="{31C2D1DD-94F5-4DD0-B339-644ED84C5454}"/>
              </a:ext>
            </a:extLst>
          </p:cNvPr>
          <p:cNvSpPr/>
          <p:nvPr/>
        </p:nvSpPr>
        <p:spPr>
          <a:xfrm>
            <a:off x="6400800" y="6709022"/>
            <a:ext cx="6061187" cy="1152000"/>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lang="ja-JP" altLang="en-US" sz="1100" dirty="0">
                <a:solidFill>
                  <a:prstClr val="black"/>
                </a:solidFill>
                <a:latin typeface="Meiryo UI" panose="020B0604030504040204" pitchFamily="50" charset="-128"/>
                <a:ea typeface="Meiryo UI" panose="020B0604030504040204" pitchFamily="50" charset="-128"/>
              </a:rPr>
              <a:t>　再犯防止に関する取組みは、関係機関・団体と連携して推進していく必要があることから、府域を管轄している法務省の地方機関を中心に、府や民間支援団体等が密接に連携し、犯罪をした者等が抱える様々な問題を踏まえた施策を展開していく。</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具体的施策</a:t>
            </a:r>
            <a:r>
              <a:rPr lang="en-US" altLang="ja-JP"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u="sng" dirty="0">
                <a:solidFill>
                  <a:srgbClr val="FF0000"/>
                </a:solidFill>
                <a:latin typeface="Meiryo UI" panose="020B0604030504040204" pitchFamily="50" charset="-128"/>
                <a:ea typeface="Meiryo UI" panose="020B0604030504040204" pitchFamily="50" charset="-128"/>
              </a:rPr>
              <a:t>▼被疑者等支援業務に関する会議（大阪府地域生活定着支援センター）への参加［新規］　ほか</a:t>
            </a:r>
          </a:p>
        </p:txBody>
      </p:sp>
      <p:sp>
        <p:nvSpPr>
          <p:cNvPr id="32" name="角丸四角形 72">
            <a:extLst>
              <a:ext uri="{FF2B5EF4-FFF2-40B4-BE49-F238E27FC236}">
                <a16:creationId xmlns:a16="http://schemas.microsoft.com/office/drawing/2014/main" id="{31C2D1DD-94F5-4DD0-B339-644ED84C5454}"/>
              </a:ext>
            </a:extLst>
          </p:cNvPr>
          <p:cNvSpPr/>
          <p:nvPr/>
        </p:nvSpPr>
        <p:spPr>
          <a:xfrm>
            <a:off x="6400800" y="931510"/>
            <a:ext cx="6053489" cy="3600000"/>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lang="en-US" altLang="ja-JP" sz="1100" b="1" u="sng" dirty="0">
                <a:solidFill>
                  <a:prstClr val="black"/>
                </a:solidFill>
                <a:latin typeface="Meiryo UI" panose="020B0604030504040204" pitchFamily="50" charset="-128"/>
                <a:ea typeface="Meiryo UI" panose="020B0604030504040204" pitchFamily="50" charset="-128"/>
              </a:rPr>
              <a:t>(1)</a:t>
            </a:r>
            <a:r>
              <a:rPr lang="ja-JP" altLang="en-US" sz="1100" b="1" u="sng" dirty="0">
                <a:solidFill>
                  <a:prstClr val="black"/>
                </a:solidFill>
                <a:latin typeface="Meiryo UI" panose="020B0604030504040204" pitchFamily="50" charset="-128"/>
                <a:ea typeface="Meiryo UI" panose="020B0604030504040204" pitchFamily="50" charset="-128"/>
              </a:rPr>
              <a:t>　性犯罪者に対する取組</a:t>
            </a:r>
            <a:endParaRPr lang="en-US" altLang="ja-JP" sz="1100" b="1" dirty="0">
              <a:solidFill>
                <a:prstClr val="black"/>
              </a:solidFill>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新たな被害を生まないためにも、性犯罪者による再度の加害行為の防止に向けて取り組む。</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具体的施策</a:t>
            </a:r>
            <a:r>
              <a:rPr lang="en-US" altLang="ja-JP"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srgbClr val="FF0000"/>
                </a:solidFill>
                <a:latin typeface="Meiryo UI" panose="020B0604030504040204" pitchFamily="50" charset="-128"/>
                <a:ea typeface="Meiryo UI" panose="020B0604030504040204" pitchFamily="50" charset="-128"/>
              </a:rPr>
              <a:t>　</a:t>
            </a:r>
            <a:r>
              <a:rPr lang="ja-JP" altLang="en-US" sz="1100" u="sng" dirty="0">
                <a:solidFill>
                  <a:srgbClr val="FF0000"/>
                </a:solidFill>
                <a:latin typeface="Meiryo UI" panose="020B0604030504040204" pitchFamily="50" charset="-128"/>
                <a:ea typeface="Meiryo UI" panose="020B0604030504040204" pitchFamily="50" charset="-128"/>
              </a:rPr>
              <a:t>▼性犯罪者に対する心理カウンセリング支援制度</a:t>
            </a:r>
            <a:r>
              <a:rPr lang="en-US" altLang="ja-JP" sz="1100" u="sng" dirty="0">
                <a:solidFill>
                  <a:srgbClr val="FF0000"/>
                </a:solidFill>
                <a:latin typeface="Meiryo UI" panose="020B0604030504040204" pitchFamily="50" charset="-128"/>
                <a:ea typeface="Meiryo UI" panose="020B0604030504040204" pitchFamily="50" charset="-128"/>
              </a:rPr>
              <a:t>【</a:t>
            </a:r>
            <a:r>
              <a:rPr lang="ja-JP" altLang="en-US" sz="1100" u="sng" dirty="0">
                <a:solidFill>
                  <a:srgbClr val="FF0000"/>
                </a:solidFill>
                <a:latin typeface="Meiryo UI" panose="020B0604030504040204" pitchFamily="50" charset="-128"/>
                <a:ea typeface="Meiryo UI" panose="020B0604030504040204" pitchFamily="50" charset="-128"/>
              </a:rPr>
              <a:t>入口支援（実刑を受けていない方への支援）</a:t>
            </a:r>
            <a:r>
              <a:rPr lang="en-US" altLang="ja-JP" sz="1100" u="sng" dirty="0">
                <a:solidFill>
                  <a:srgbClr val="FF0000"/>
                </a:solidFill>
                <a:latin typeface="Meiryo UI" panose="020B0604030504040204" pitchFamily="50" charset="-128"/>
                <a:ea typeface="Meiryo UI" panose="020B0604030504040204" pitchFamily="50" charset="-128"/>
              </a:rPr>
              <a:t>】</a:t>
            </a:r>
          </a:p>
          <a:p>
            <a:pPr lvl="0">
              <a:defRPr/>
            </a:pPr>
            <a:r>
              <a:rPr lang="en-US" altLang="ja-JP" sz="1100" dirty="0">
                <a:solidFill>
                  <a:srgbClr val="FF0000"/>
                </a:solidFill>
                <a:latin typeface="Meiryo UI" panose="020B0604030504040204" pitchFamily="50" charset="-128"/>
                <a:ea typeface="Meiryo UI" panose="020B0604030504040204" pitchFamily="50" charset="-128"/>
              </a:rPr>
              <a:t>   </a:t>
            </a:r>
            <a:r>
              <a:rPr lang="ja-JP" altLang="en-US" sz="1100" u="sng" dirty="0">
                <a:solidFill>
                  <a:srgbClr val="FF0000"/>
                </a:solidFill>
                <a:latin typeface="Meiryo UI" panose="020B0604030504040204" pitchFamily="50" charset="-128"/>
                <a:ea typeface="Meiryo UI" panose="020B0604030504040204" pitchFamily="50" charset="-128"/>
              </a:rPr>
              <a:t>［新規］　ほか</a:t>
            </a:r>
            <a:endParaRPr lang="en-US" altLang="ja-JP" sz="1100" u="sng" dirty="0">
              <a:solidFill>
                <a:srgbClr val="FF0000"/>
              </a:solidFill>
              <a:latin typeface="Meiryo UI" panose="020B0604030504040204" pitchFamily="50" charset="-128"/>
              <a:ea typeface="Meiryo UI" panose="020B0604030504040204" pitchFamily="50" charset="-128"/>
            </a:endParaRPr>
          </a:p>
          <a:p>
            <a:pPr lvl="0">
              <a:defRPr/>
            </a:pPr>
            <a:endParaRPr lang="en-US" altLang="ja-JP" sz="1100" dirty="0">
              <a:solidFill>
                <a:prstClr val="black"/>
              </a:solidFill>
              <a:latin typeface="Meiryo UI" panose="020B0604030504040204" pitchFamily="50" charset="-128"/>
              <a:ea typeface="Meiryo UI" panose="020B0604030504040204" pitchFamily="50" charset="-128"/>
            </a:endParaRPr>
          </a:p>
          <a:p>
            <a:pPr lvl="0">
              <a:defRPr/>
            </a:pPr>
            <a:r>
              <a:rPr lang="en-US" altLang="ja-JP" sz="1100" b="1" u="sng" dirty="0">
                <a:solidFill>
                  <a:prstClr val="black"/>
                </a:solidFill>
                <a:latin typeface="Meiryo UI" panose="020B0604030504040204" pitchFamily="50" charset="-128"/>
                <a:ea typeface="Meiryo UI" panose="020B0604030504040204" pitchFamily="50" charset="-128"/>
              </a:rPr>
              <a:t>(2)</a:t>
            </a:r>
            <a:r>
              <a:rPr kumimoji="1" lang="ja-JP" altLang="en-US"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lang="ja-JP" altLang="en-US" sz="1100" b="1" u="sng" dirty="0">
                <a:solidFill>
                  <a:prstClr val="black"/>
                </a:solidFill>
                <a:latin typeface="Meiryo UI" panose="020B0604030504040204" pitchFamily="50" charset="-128"/>
                <a:ea typeface="Meiryo UI" panose="020B0604030504040204" pitchFamily="50" charset="-128"/>
              </a:rPr>
              <a:t>ストーカー加害者に対する取組</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ストーカー規制法に基づく「警告」や「禁止命令」といった規制を適正に行うとともに、ストーカー加害者等に対する精神医学的な治療や心理学的なカウンセリング等による再犯防止に取り組む。</a:t>
            </a:r>
            <a:endParaRPr lang="en-US" altLang="ja-JP" sz="1100" dirty="0">
              <a:solidFill>
                <a:schemeClr val="tx1"/>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zh-TW" altLang="en-US" sz="1100" dirty="0">
                <a:solidFill>
                  <a:prstClr val="black"/>
                </a:solidFill>
                <a:latin typeface="Meiryo UI" panose="020B0604030504040204" pitchFamily="50" charset="-128"/>
                <a:ea typeface="Meiryo UI" panose="020B0604030504040204" pitchFamily="50" charset="-128"/>
              </a:rPr>
              <a:t>具体的施策</a:t>
            </a:r>
            <a:r>
              <a:rPr lang="en-US" altLang="zh-TW"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u="sng">
                <a:solidFill>
                  <a:srgbClr val="FF0000"/>
                </a:solidFill>
                <a:latin typeface="Meiryo UI" panose="020B0604030504040204" pitchFamily="50" charset="-128"/>
                <a:ea typeface="Meiryo UI" panose="020B0604030504040204" pitchFamily="50" charset="-128"/>
              </a:rPr>
              <a:t>▼ストーカー加害者</a:t>
            </a:r>
            <a:r>
              <a:rPr lang="ja-JP" altLang="en-US" sz="1100" u="sng" dirty="0">
                <a:solidFill>
                  <a:srgbClr val="FF0000"/>
                </a:solidFill>
                <a:latin typeface="Meiryo UI" panose="020B0604030504040204" pitchFamily="50" charset="-128"/>
                <a:ea typeface="Meiryo UI" panose="020B0604030504040204" pitchFamily="50" charset="-128"/>
              </a:rPr>
              <a:t>に対する公費負担カウンセリング制度［新規］ 　ほか</a:t>
            </a:r>
            <a:endParaRPr lang="en-US" altLang="ja-JP" sz="1100" u="sng" dirty="0">
              <a:solidFill>
                <a:srgbClr val="FF0000"/>
              </a:solidFill>
              <a:latin typeface="Meiryo UI" panose="020B0604030504040204" pitchFamily="50" charset="-128"/>
              <a:ea typeface="Meiryo UI" panose="020B0604030504040204" pitchFamily="50" charset="-128"/>
            </a:endParaRPr>
          </a:p>
          <a:p>
            <a:pPr lvl="0">
              <a:spcBef>
                <a:spcPts val="1200"/>
              </a:spcBef>
              <a:defRPr/>
            </a:pPr>
            <a:r>
              <a:rPr lang="en-US" altLang="ja-JP" sz="1100" b="1" u="sng" dirty="0">
                <a:solidFill>
                  <a:prstClr val="black"/>
                </a:solidFill>
                <a:latin typeface="Meiryo UI" panose="020B0604030504040204" pitchFamily="50" charset="-128"/>
                <a:ea typeface="Meiryo UI" panose="020B0604030504040204" pitchFamily="50" charset="-128"/>
              </a:rPr>
              <a:t>(3)</a:t>
            </a:r>
            <a:r>
              <a:rPr lang="ja-JP" altLang="en-US" sz="1100" b="1" u="sng" dirty="0">
                <a:solidFill>
                  <a:prstClr val="black"/>
                </a:solidFill>
                <a:latin typeface="Meiryo UI" panose="020B0604030504040204" pitchFamily="50" charset="-128"/>
                <a:ea typeface="Meiryo UI" panose="020B0604030504040204" pitchFamily="50" charset="-128"/>
              </a:rPr>
              <a:t>　暴力団員の社会復帰に関する取組</a:t>
            </a:r>
            <a:endParaRPr lang="en-US" altLang="ja-JP" sz="1100" b="1" u="sng" dirty="0">
              <a:solidFill>
                <a:prstClr val="black"/>
              </a:solidFill>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暴力団員等の再犯者率は非常に高いことから、それを阻止するため、関係機関・団体と連携し、暴力団組織からの離脱・就労などの社会復帰支援を推進していく</a:t>
            </a:r>
            <a:r>
              <a:rPr lang="ja-JP" altLang="en-US" sz="1100" dirty="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zh-TW" altLang="en-US" sz="1100" dirty="0">
                <a:solidFill>
                  <a:prstClr val="black"/>
                </a:solidFill>
                <a:latin typeface="Meiryo UI" panose="020B0604030504040204" pitchFamily="50" charset="-128"/>
                <a:ea typeface="Meiryo UI" panose="020B0604030504040204" pitchFamily="50" charset="-128"/>
              </a:rPr>
              <a:t>具体的施策</a:t>
            </a:r>
            <a:r>
              <a:rPr lang="en-US" altLang="zh-TW"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関係機関・団体と連携した暴力団員の離脱支援、社会復帰支援の推進</a:t>
            </a:r>
            <a:endParaRPr lang="en-US" altLang="ja-JP" sz="1100" dirty="0">
              <a:solidFill>
                <a:prstClr val="black"/>
              </a:solidFill>
              <a:latin typeface="Meiryo UI" panose="020B0604030504040204" pitchFamily="50" charset="-128"/>
              <a:ea typeface="Meiryo UI" panose="020B0604030504040204" pitchFamily="50" charset="-128"/>
            </a:endParaRPr>
          </a:p>
          <a:p>
            <a:pPr lvl="0">
              <a:defRPr/>
            </a:pPr>
            <a:endParaRPr lang="en-US" altLang="ja-JP" sz="1100" b="1" u="sng" dirty="0">
              <a:solidFill>
                <a:prstClr val="black"/>
              </a:solidFill>
              <a:latin typeface="Meiryo UI" panose="020B0604030504040204" pitchFamily="50" charset="-128"/>
              <a:ea typeface="Meiryo UI" panose="020B0604030504040204" pitchFamily="50" charset="-128"/>
            </a:endParaRPr>
          </a:p>
          <a:p>
            <a:pPr lvl="0">
              <a:defRPr/>
            </a:pPr>
            <a:r>
              <a:rPr lang="en-US" altLang="ja-JP" sz="1100" b="1" u="sng" dirty="0">
                <a:solidFill>
                  <a:prstClr val="black"/>
                </a:solidFill>
                <a:latin typeface="Meiryo UI" panose="020B0604030504040204" pitchFamily="50" charset="-128"/>
                <a:ea typeface="Meiryo UI" panose="020B0604030504040204" pitchFamily="50" charset="-128"/>
              </a:rPr>
              <a:t>(4)</a:t>
            </a:r>
            <a:r>
              <a:rPr lang="ja-JP" altLang="en-US" sz="1100" b="1" u="sng" dirty="0">
                <a:solidFill>
                  <a:prstClr val="black"/>
                </a:solidFill>
                <a:latin typeface="Meiryo UI" panose="020B0604030504040204" pitchFamily="50" charset="-128"/>
                <a:ea typeface="Meiryo UI" panose="020B0604030504040204" pitchFamily="50" charset="-128"/>
              </a:rPr>
              <a:t>　薬物依存症者のための取組（再掲）</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4" name="テキスト ボックス 33">
            <a:extLst>
              <a:ext uri="{FF2B5EF4-FFF2-40B4-BE49-F238E27FC236}">
                <a16:creationId xmlns:a16="http://schemas.microsoft.com/office/drawing/2014/main" id="{E17B347B-1AA9-4BAF-AEF1-48AB2D03A08F}"/>
              </a:ext>
            </a:extLst>
          </p:cNvPr>
          <p:cNvSpPr txBox="1"/>
          <p:nvPr/>
        </p:nvSpPr>
        <p:spPr>
          <a:xfrm>
            <a:off x="220168" y="751873"/>
            <a:ext cx="1441594" cy="180000"/>
          </a:xfrm>
          <a:prstGeom prst="rect">
            <a:avLst/>
          </a:prstGeom>
          <a:solidFill>
            <a:schemeClr val="accent6">
              <a:lumMod val="40000"/>
              <a:lumOff val="60000"/>
            </a:schemeClr>
          </a:solidFill>
          <a:ln>
            <a:noFill/>
          </a:ln>
        </p:spPr>
        <p:txBody>
          <a:bodyPr wrap="square" lIns="36000" tIns="0" rIns="36000" bIns="0" rtlCol="0" anchor="ctr">
            <a:spAutoFit/>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　就労・住居の確保</a:t>
            </a:r>
          </a:p>
        </p:txBody>
      </p:sp>
      <p:sp>
        <p:nvSpPr>
          <p:cNvPr id="35" name="角丸四角形 72">
            <a:extLst>
              <a:ext uri="{FF2B5EF4-FFF2-40B4-BE49-F238E27FC236}">
                <a16:creationId xmlns:a16="http://schemas.microsoft.com/office/drawing/2014/main" id="{31C2D1DD-94F5-4DD0-B339-644ED84C5454}"/>
              </a:ext>
            </a:extLst>
          </p:cNvPr>
          <p:cNvSpPr/>
          <p:nvPr/>
        </p:nvSpPr>
        <p:spPr>
          <a:xfrm>
            <a:off x="220168" y="923406"/>
            <a:ext cx="5796000" cy="2268000"/>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marL="0" marR="0" lvl="0" indent="0" algn="l" defTabSz="1280160" rtl="0" eaLnBrk="1" fontAlgn="auto" latinLnBrk="0" hangingPunct="1">
              <a:spcBef>
                <a:spcPts val="0"/>
              </a:spcBef>
              <a:spcAft>
                <a:spcPts val="0"/>
              </a:spcAft>
              <a:buClrTx/>
              <a:buSzTx/>
              <a:buFontTx/>
              <a:buNone/>
              <a:tabLst/>
              <a:defRPr/>
            </a:pPr>
            <a:r>
              <a:rPr kumimoji="1" lang="en-US" altLang="ja-JP"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a:t>
            </a:r>
            <a:r>
              <a:rPr kumimoji="1" lang="ja-JP" altLang="en-US"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就労の確保</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再犯者の約７割が無職であり、不安定な就労が再犯リスクとなっていることから、犯罪をした者等の就労の確保に努め、生活基盤の安定</a:t>
            </a:r>
            <a:r>
              <a:rPr lang="ja-JP" altLang="en-US" sz="1100" dirty="0">
                <a:solidFill>
                  <a:prstClr val="black"/>
                </a:solidFill>
                <a:latin typeface="Meiryo UI" panose="020B0604030504040204" pitchFamily="50" charset="-128"/>
                <a:ea typeface="Meiryo UI" panose="020B0604030504040204" pitchFamily="50" charset="-128"/>
              </a:rPr>
              <a:t>が図れるよう取り組む。</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具体的施策</a:t>
            </a:r>
            <a:r>
              <a:rPr lang="en-US" altLang="ja-JP"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総合評価方式一般競争入札における協力雇用主等の評価　</a:t>
            </a:r>
            <a:r>
              <a:rPr lang="ja-JP" altLang="en-US" sz="1100" dirty="0">
                <a:solidFill>
                  <a:sysClr val="windowText" lastClr="000000"/>
                </a:solidFill>
                <a:latin typeface="Meiryo UI" panose="020B0604030504040204" pitchFamily="50" charset="-128"/>
                <a:ea typeface="Meiryo UI" panose="020B0604030504040204" pitchFamily="50" charset="-128"/>
              </a:rPr>
              <a:t>ほか</a:t>
            </a:r>
            <a:endParaRPr lang="en-US" altLang="ja-JP" sz="1100" dirty="0">
              <a:solidFill>
                <a:sysClr val="windowText" lastClr="000000"/>
              </a:solidFill>
              <a:latin typeface="Meiryo UI" panose="020B0604030504040204" pitchFamily="50" charset="-128"/>
              <a:ea typeface="Meiryo UI" panose="020B0604030504040204" pitchFamily="50" charset="-128"/>
            </a:endParaRPr>
          </a:p>
          <a:p>
            <a:pPr lvl="0">
              <a:defRPr/>
            </a:pPr>
            <a:endParaRPr lang="en-US" altLang="ja-JP" sz="1100" dirty="0">
              <a:solidFill>
                <a:sysClr val="windowText" lastClr="000000"/>
              </a:solidFill>
              <a:latin typeface="Meiryo UI" panose="020B0604030504040204" pitchFamily="50" charset="-128"/>
              <a:ea typeface="Meiryo UI" panose="020B0604030504040204" pitchFamily="50" charset="-128"/>
            </a:endParaRPr>
          </a:p>
          <a:p>
            <a:pPr marL="0" marR="0" lvl="0" indent="0" algn="l" defTabSz="1280160" rtl="0" eaLnBrk="1" fontAlgn="auto" latinLnBrk="0" hangingPunct="1">
              <a:spcBef>
                <a:spcPts val="600"/>
              </a:spcBef>
              <a:spcAft>
                <a:spcPts val="0"/>
              </a:spcAft>
              <a:buClrTx/>
              <a:buSzTx/>
              <a:buFontTx/>
              <a:buNone/>
              <a:tabLst/>
              <a:defRPr/>
            </a:pPr>
            <a:r>
              <a:rPr lang="en-US" altLang="ja-JP" sz="1100" b="1" u="sng" dirty="0">
                <a:solidFill>
                  <a:prstClr val="black"/>
                </a:solidFill>
                <a:latin typeface="Meiryo UI" panose="020B0604030504040204" pitchFamily="50" charset="-128"/>
                <a:ea typeface="Meiryo UI" panose="020B0604030504040204" pitchFamily="50" charset="-128"/>
              </a:rPr>
              <a:t>(2)</a:t>
            </a:r>
            <a:r>
              <a:rPr kumimoji="1" lang="ja-JP" altLang="en-US" sz="11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lang="ja-JP" altLang="en-US" sz="1100" b="1" u="sng" dirty="0">
                <a:solidFill>
                  <a:prstClr val="black"/>
                </a:solidFill>
                <a:latin typeface="Meiryo UI" panose="020B0604030504040204" pitchFamily="50" charset="-128"/>
                <a:ea typeface="Meiryo UI" panose="020B0604030504040204" pitchFamily="50" charset="-128"/>
              </a:rPr>
              <a:t>住居の確保</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大阪府内の刑務所を出所した者のうち、出所時に帰住先がない者の割合は</a:t>
            </a:r>
            <a:r>
              <a:rPr lang="ja-JP" altLang="en-US" sz="1100" dirty="0">
                <a:solidFill>
                  <a:schemeClr val="tx1"/>
                </a:solidFill>
                <a:latin typeface="Meiryo UI" panose="020B0604030504040204" pitchFamily="50" charset="-128"/>
                <a:ea typeface="Meiryo UI" panose="020B0604030504040204" pitchFamily="50" charset="-128"/>
              </a:rPr>
              <a:t>約３割を占めて</a:t>
            </a:r>
            <a:r>
              <a:rPr lang="ja-JP" altLang="en-US" sz="1100" dirty="0">
                <a:solidFill>
                  <a:prstClr val="black"/>
                </a:solidFill>
                <a:latin typeface="Meiryo UI" panose="020B0604030504040204" pitchFamily="50" charset="-128"/>
                <a:ea typeface="Meiryo UI" panose="020B0604030504040204" pitchFamily="50" charset="-128"/>
              </a:rPr>
              <a:t>おり、</a:t>
            </a:r>
            <a:r>
              <a:rPr lang="ja-JP" altLang="en-US" sz="1100" dirty="0">
                <a:solidFill>
                  <a:schemeClr val="tx1"/>
                </a:solidFill>
                <a:latin typeface="Meiryo UI" panose="020B0604030504040204" pitchFamily="50" charset="-128"/>
                <a:ea typeface="Meiryo UI" panose="020B0604030504040204" pitchFamily="50" charset="-128"/>
              </a:rPr>
              <a:t>更生保護対象者が社会において安定した生活を送るためには恒久的・安定的な住居の確保が必要であることから、状況の改善に取り組む。</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zh-TW" altLang="en-US" sz="1100" dirty="0">
                <a:solidFill>
                  <a:prstClr val="black"/>
                </a:solidFill>
                <a:latin typeface="Meiryo UI" panose="020B0604030504040204" pitchFamily="50" charset="-128"/>
                <a:ea typeface="Meiryo UI" panose="020B0604030504040204" pitchFamily="50" charset="-128"/>
              </a:rPr>
              <a:t>具体的施策</a:t>
            </a:r>
            <a:r>
              <a:rPr lang="en-US" altLang="zh-TW" sz="1100" dirty="0">
                <a:solidFill>
                  <a:prstClr val="black"/>
                </a:solidFill>
                <a:latin typeface="Meiryo UI" panose="020B0604030504040204" pitchFamily="50" charset="-128"/>
                <a:ea typeface="Meiryo UI" panose="020B0604030504040204" pitchFamily="50" charset="-128"/>
              </a:rPr>
              <a:t>》</a:t>
            </a:r>
          </a:p>
          <a:p>
            <a:pPr>
              <a:defRPr/>
            </a:pPr>
            <a:r>
              <a:rPr lang="ja-JP" altLang="en-US" sz="1100" dirty="0">
                <a:solidFill>
                  <a:srgbClr val="FF000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▼更生保護対象者の入居を拒まない賃貸人の開拓　ほか</a:t>
            </a:r>
            <a:endParaRPr kumimoji="1" lang="en-US" altLang="ja-JP" sz="1100" b="0" i="0"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36" name="角丸四角形 72">
            <a:extLst>
              <a:ext uri="{FF2B5EF4-FFF2-40B4-BE49-F238E27FC236}">
                <a16:creationId xmlns:a16="http://schemas.microsoft.com/office/drawing/2014/main" id="{31C2D1DD-94F5-4DD0-B339-644ED84C5454}"/>
              </a:ext>
            </a:extLst>
          </p:cNvPr>
          <p:cNvSpPr/>
          <p:nvPr/>
        </p:nvSpPr>
        <p:spPr>
          <a:xfrm>
            <a:off x="220168" y="3521982"/>
            <a:ext cx="5796000" cy="2376000"/>
          </a:xfrm>
          <a:prstGeom prst="roundRect">
            <a:avLst>
              <a:gd name="adj" fmla="val 2860"/>
            </a:avLst>
          </a:prstGeom>
          <a:ln w="12700">
            <a:prstDash val="solid"/>
          </a:ln>
        </p:spPr>
        <p:style>
          <a:lnRef idx="2">
            <a:schemeClr val="accent1"/>
          </a:lnRef>
          <a:fillRef idx="1">
            <a:schemeClr val="lt1"/>
          </a:fillRef>
          <a:effectRef idx="0">
            <a:schemeClr val="accent1"/>
          </a:effectRef>
          <a:fontRef idx="minor">
            <a:schemeClr val="dk1"/>
          </a:fontRef>
        </p:style>
        <p:txBody>
          <a:bodyPr rIns="36000" rtlCol="0" anchor="t" anchorCtr="0"/>
          <a:lstStyle/>
          <a:p>
            <a:pPr lvl="0">
              <a:defRPr/>
            </a:pPr>
            <a:r>
              <a:rPr lang="en-US" altLang="ja-JP" sz="1100" b="1" u="sng" dirty="0">
                <a:solidFill>
                  <a:prstClr val="black"/>
                </a:solidFill>
                <a:latin typeface="Meiryo UI" panose="020B0604030504040204" pitchFamily="50" charset="-128"/>
                <a:ea typeface="Meiryo UI" panose="020B0604030504040204" pitchFamily="50" charset="-128"/>
              </a:rPr>
              <a:t>(1)</a:t>
            </a:r>
            <a:r>
              <a:rPr lang="ja-JP" altLang="en-US" sz="1100" b="1" u="sng" dirty="0">
                <a:solidFill>
                  <a:prstClr val="black"/>
                </a:solidFill>
                <a:latin typeface="Meiryo UI" panose="020B0604030504040204" pitchFamily="50" charset="-128"/>
                <a:ea typeface="Meiryo UI" panose="020B0604030504040204" pitchFamily="50" charset="-128"/>
              </a:rPr>
              <a:t>　高齢者又は</a:t>
            </a:r>
            <a:r>
              <a:rPr lang="ja-JP" altLang="en-US" sz="1100" b="1" u="sng" dirty="0" err="1">
                <a:solidFill>
                  <a:prstClr val="black"/>
                </a:solidFill>
                <a:latin typeface="Meiryo UI" panose="020B0604030504040204" pitchFamily="50" charset="-128"/>
                <a:ea typeface="Meiryo UI" panose="020B0604030504040204" pitchFamily="50" charset="-128"/>
              </a:rPr>
              <a:t>障がい</a:t>
            </a:r>
            <a:r>
              <a:rPr lang="ja-JP" altLang="en-US" sz="1100" b="1" u="sng" dirty="0">
                <a:solidFill>
                  <a:prstClr val="black"/>
                </a:solidFill>
                <a:latin typeface="Meiryo UI" panose="020B0604030504040204" pitchFamily="50" charset="-128"/>
                <a:ea typeface="Meiryo UI" panose="020B0604030504040204" pitchFamily="50" charset="-128"/>
              </a:rPr>
              <a:t>者のための取組</a:t>
            </a:r>
            <a:endParaRPr lang="en-US" altLang="ja-JP" sz="1100" b="1" dirty="0">
              <a:solidFill>
                <a:prstClr val="black"/>
              </a:solidFill>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刑法犯検挙人員のうち約２割が高齢者であり、刑法犯の新受刑者数のうち</a:t>
            </a:r>
            <a:r>
              <a:rPr lang="ja-JP" altLang="en-US" sz="1100" dirty="0" err="1">
                <a:solidFill>
                  <a:prstClr val="black"/>
                </a:solidFill>
                <a:latin typeface="Meiryo UI" panose="020B0604030504040204" pitchFamily="50" charset="-128"/>
                <a:ea typeface="Meiryo UI" panose="020B0604030504040204" pitchFamily="50" charset="-128"/>
              </a:rPr>
              <a:t>精神障がい</a:t>
            </a:r>
            <a:r>
              <a:rPr lang="ja-JP" altLang="en-US" sz="1100" dirty="0">
                <a:solidFill>
                  <a:prstClr val="black"/>
                </a:solidFill>
                <a:latin typeface="Meiryo UI" panose="020B0604030504040204" pitchFamily="50" charset="-128"/>
                <a:ea typeface="Meiryo UI" panose="020B0604030504040204" pitchFamily="50" charset="-128"/>
              </a:rPr>
              <a:t>者等が占める割合は</a:t>
            </a:r>
            <a:r>
              <a:rPr lang="ja-JP" altLang="en-US" sz="1100" dirty="0">
                <a:solidFill>
                  <a:schemeClr val="tx1"/>
                </a:solidFill>
                <a:latin typeface="Meiryo UI" panose="020B0604030504040204" pitchFamily="50" charset="-128"/>
                <a:ea typeface="Meiryo UI" panose="020B0604030504040204" pitchFamily="50" charset="-128"/>
              </a:rPr>
              <a:t>約１割である</a:t>
            </a:r>
            <a:r>
              <a:rPr lang="ja-JP" altLang="en-US" sz="1100" dirty="0">
                <a:solidFill>
                  <a:prstClr val="black"/>
                </a:solidFill>
                <a:latin typeface="Meiryo UI" panose="020B0604030504040204" pitchFamily="50" charset="-128"/>
                <a:ea typeface="Meiryo UI" panose="020B0604030504040204" pitchFamily="50" charset="-128"/>
              </a:rPr>
              <a:t>ことから、一般的な福祉施策も活用し、犯罪をした高齢者や障がい者に対する総合的な支援に取り組む。</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具体的施策</a:t>
            </a:r>
            <a:r>
              <a:rPr lang="en-US" altLang="ja-JP"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▼大阪府地域生活定着支援センター事業　ほか</a:t>
            </a:r>
            <a:endParaRPr lang="en-US" altLang="ja-JP" sz="1100" dirty="0">
              <a:solidFill>
                <a:schemeClr val="tx1"/>
              </a:solidFill>
              <a:latin typeface="Meiryo UI" panose="020B0604030504040204" pitchFamily="50" charset="-128"/>
              <a:ea typeface="Meiryo UI" panose="020B0604030504040204" pitchFamily="50" charset="-128"/>
            </a:endParaRPr>
          </a:p>
          <a:p>
            <a:pPr lvl="0">
              <a:defRPr/>
            </a:pPr>
            <a:endParaRPr lang="en-US" altLang="ja-JP" sz="1100" dirty="0">
              <a:solidFill>
                <a:prstClr val="black"/>
              </a:solidFill>
              <a:latin typeface="Meiryo UI" panose="020B0604030504040204" pitchFamily="50" charset="-128"/>
              <a:ea typeface="Meiryo UI" panose="020B0604030504040204" pitchFamily="50" charset="-128"/>
            </a:endParaRPr>
          </a:p>
          <a:p>
            <a:pPr lvl="0">
              <a:defRPr/>
            </a:pPr>
            <a:r>
              <a:rPr lang="en-US" altLang="ja-JP" sz="1100" b="1" u="sng" dirty="0">
                <a:solidFill>
                  <a:prstClr val="black"/>
                </a:solidFill>
                <a:latin typeface="Meiryo UI" panose="020B0604030504040204" pitchFamily="50" charset="-128"/>
                <a:ea typeface="Meiryo UI" panose="020B0604030504040204" pitchFamily="50" charset="-128"/>
              </a:rPr>
              <a:t>(2)</a:t>
            </a:r>
            <a:r>
              <a:rPr lang="ja-JP" altLang="en-US" sz="1100" b="1" u="sng" dirty="0">
                <a:solidFill>
                  <a:prstClr val="black"/>
                </a:solidFill>
                <a:latin typeface="Meiryo UI" panose="020B0604030504040204" pitchFamily="50" charset="-128"/>
                <a:ea typeface="Meiryo UI" panose="020B0604030504040204" pitchFamily="50" charset="-128"/>
              </a:rPr>
              <a:t>　薬物依存症者のための取組</a:t>
            </a:r>
            <a:endParaRPr lang="en-US" altLang="ja-JP" sz="1100" b="1" dirty="0">
              <a:solidFill>
                <a:prstClr val="black"/>
              </a:solidFill>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　覚醒剤取締法違反で検挙された成人のうち同法違反の前科がある者が７割を超えているなど薬物依存症者の再犯者率は非常に高いことから、本人のみならずその家族等を含めた支援や、治療・支援等を提供する保健医療機関の充実に取り組む。</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200"/>
              </a:spcBef>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zh-TW" altLang="en-US" sz="1100" dirty="0">
                <a:solidFill>
                  <a:prstClr val="black"/>
                </a:solidFill>
                <a:latin typeface="Meiryo UI" panose="020B0604030504040204" pitchFamily="50" charset="-128"/>
                <a:ea typeface="Meiryo UI" panose="020B0604030504040204" pitchFamily="50" charset="-128"/>
              </a:rPr>
              <a:t>具体的施策</a:t>
            </a:r>
            <a:r>
              <a:rPr lang="en-US" altLang="zh-TW" sz="1100" dirty="0">
                <a:solidFill>
                  <a:prstClr val="black"/>
                </a:solidFill>
                <a:latin typeface="Meiryo UI" panose="020B0604030504040204" pitchFamily="50" charset="-128"/>
                <a:ea typeface="Meiryo UI" panose="020B0604030504040204" pitchFamily="50" charset="-128"/>
              </a:rPr>
              <a:t>》</a:t>
            </a:r>
          </a:p>
          <a:p>
            <a:pPr lvl="0">
              <a:defRPr/>
            </a:pPr>
            <a:r>
              <a:rPr lang="ja-JP" altLang="en-US" sz="1100" dirty="0">
                <a:solidFill>
                  <a:prstClr val="black"/>
                </a:solidFill>
                <a:latin typeface="Meiryo UI" panose="020B0604030504040204" pitchFamily="50" charset="-128"/>
                <a:ea typeface="Meiryo UI" panose="020B0604030504040204" pitchFamily="50" charset="-128"/>
              </a:rPr>
              <a:t>　</a:t>
            </a:r>
            <a:r>
              <a:rPr lang="en-US" altLang="zh-TW"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依存症相談、集団プログラム（本人・家族）、専門研修の実施　ほか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8" name="テキスト ボックス 37">
            <a:extLst>
              <a:ext uri="{FF2B5EF4-FFF2-40B4-BE49-F238E27FC236}">
                <a16:creationId xmlns:a16="http://schemas.microsoft.com/office/drawing/2014/main" id="{E17B347B-1AA9-4BAF-AEF1-48AB2D03A08F}"/>
              </a:ext>
            </a:extLst>
          </p:cNvPr>
          <p:cNvSpPr txBox="1"/>
          <p:nvPr/>
        </p:nvSpPr>
        <p:spPr>
          <a:xfrm>
            <a:off x="220168" y="3341982"/>
            <a:ext cx="2449706" cy="180000"/>
          </a:xfrm>
          <a:prstGeom prst="rect">
            <a:avLst/>
          </a:prstGeom>
          <a:solidFill>
            <a:schemeClr val="accent6">
              <a:lumMod val="40000"/>
              <a:lumOff val="60000"/>
            </a:schemeClr>
          </a:solidFill>
          <a:ln>
            <a:noFill/>
          </a:ln>
        </p:spPr>
        <p:txBody>
          <a:bodyPr wrap="square" lIns="36000" rIns="36000" rtlCol="0" anchor="ctr">
            <a:spAutoFit/>
          </a:bodyPr>
          <a:lstStyle/>
          <a:p>
            <a:pPr lvl="0">
              <a:defRPr/>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　保健医療・福祉サービスの利用の促進</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角丸四角形 38"/>
          <p:cNvSpPr/>
          <p:nvPr/>
        </p:nvSpPr>
        <p:spPr>
          <a:xfrm>
            <a:off x="0" y="477003"/>
            <a:ext cx="1476000" cy="180000"/>
          </a:xfrm>
          <a:prstGeom prst="roundRect">
            <a:avLst>
              <a:gd name="adj" fmla="val 50000"/>
            </a:avLst>
          </a:prstGeom>
          <a:solidFill>
            <a:schemeClr val="tx2"/>
          </a:solidFill>
          <a:ln>
            <a:noFill/>
          </a:ln>
          <a:effectLst>
            <a:reflection blurRad="6350" stA="52000" endA="300" endPos="35000" dir="5400000" sy="-100000" algn="bl" rotWithShape="0"/>
          </a:effectLst>
          <a:scene3d>
            <a:camera prst="orthographicFront"/>
            <a:lightRig rig="threePt" dir="t"/>
          </a:scene3d>
          <a:sp3d>
            <a:bevelT/>
          </a:sp3d>
        </p:spPr>
        <p:style>
          <a:lnRef idx="2">
            <a:schemeClr val="accent6"/>
          </a:lnRef>
          <a:fillRef idx="1">
            <a:schemeClr val="lt1"/>
          </a:fillRef>
          <a:effectRef idx="0">
            <a:schemeClr val="accent6"/>
          </a:effectRef>
          <a:fontRef idx="minor">
            <a:schemeClr val="dk1"/>
          </a:fontRef>
        </p:style>
        <p:txBody>
          <a:bodyPr tIns="0" bIns="0" rtlCol="0" anchor="ct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itchFamily="50" charset="-128"/>
                <a:ea typeface="Meiryo UI" pitchFamily="50" charset="-128"/>
                <a:cs typeface="Meiryo UI" pitchFamily="50" charset="-128"/>
              </a:rPr>
              <a:t>第２章　基本的な施策</a:t>
            </a:r>
          </a:p>
        </p:txBody>
      </p:sp>
      <p:sp>
        <p:nvSpPr>
          <p:cNvPr id="41" name="テキスト ボックス 40">
            <a:extLst>
              <a:ext uri="{FF2B5EF4-FFF2-40B4-BE49-F238E27FC236}">
                <a16:creationId xmlns:a16="http://schemas.microsoft.com/office/drawing/2014/main" id="{E17B347B-1AA9-4BAF-AEF1-48AB2D03A08F}"/>
              </a:ext>
            </a:extLst>
          </p:cNvPr>
          <p:cNvSpPr txBox="1"/>
          <p:nvPr/>
        </p:nvSpPr>
        <p:spPr>
          <a:xfrm>
            <a:off x="6400800" y="751873"/>
            <a:ext cx="2830795" cy="180000"/>
          </a:xfrm>
          <a:prstGeom prst="rect">
            <a:avLst/>
          </a:prstGeom>
          <a:solidFill>
            <a:schemeClr val="accent6">
              <a:lumMod val="40000"/>
              <a:lumOff val="60000"/>
            </a:schemeClr>
          </a:solidFill>
          <a:ln>
            <a:noFill/>
          </a:ln>
        </p:spPr>
        <p:txBody>
          <a:bodyPr wrap="square" lIns="36000" tIns="0" rIns="36000" bIns="0" rtlCol="0" anchor="ctr">
            <a:spAutoFit/>
          </a:bodyPr>
          <a:lstStyle/>
          <a:p>
            <a:pPr lvl="0">
              <a:defRPr/>
            </a:pP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　犯罪をした者等の特性に応じた効果的な支援</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p:cNvSpPr/>
          <p:nvPr/>
        </p:nvSpPr>
        <p:spPr>
          <a:xfrm>
            <a:off x="0" y="477003"/>
            <a:ext cx="12801599" cy="7937159"/>
          </a:xfrm>
          <a:prstGeom prst="rect">
            <a:avLst/>
          </a:prstGeom>
          <a:noFill/>
          <a:ln w="12700"/>
        </p:spPr>
        <p:style>
          <a:lnRef idx="2">
            <a:schemeClr val="accent1"/>
          </a:lnRef>
          <a:fillRef idx="1">
            <a:schemeClr val="lt1"/>
          </a:fillRef>
          <a:effectRef idx="0">
            <a:schemeClr val="accent1"/>
          </a:effectRef>
          <a:fontRef idx="minor">
            <a:schemeClr val="dk1"/>
          </a:fontRef>
        </p:style>
        <p:txBody>
          <a:bodyPr tIns="72000" rtlCol="0" anchor="t" anchorCtr="0"/>
          <a:lstStyle/>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5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7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7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5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7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100"/>
              </a:lnSpc>
              <a:spcBef>
                <a:spcPts val="100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1280160" rtl="0" eaLnBrk="1" fontAlgn="auto" latinLnBrk="0" hangingPunct="1">
              <a:lnSpc>
                <a:spcPts val="1600"/>
              </a:lnSpc>
              <a:spcBef>
                <a:spcPts val="0"/>
              </a:spcBef>
              <a:spcAft>
                <a:spcPts val="0"/>
              </a:spcAft>
              <a:buClrTx/>
              <a:buSzTx/>
              <a:buFontTx/>
              <a:buNone/>
              <a:tabLst/>
              <a:defRPr/>
            </a:pP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8859570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a:spPr>
      <a:bodyPr rtlCol="0" anchor="t" anchorCtr="0"/>
      <a:lstStyle>
        <a:defPPr algn="ctr">
          <a:lnSpc>
            <a:spcPts val="1300"/>
          </a:lnSpc>
          <a:defRPr kumimoji="1"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4"/>
        </a:lnRef>
        <a:fillRef idx="1">
          <a:schemeClr val="lt1"/>
        </a:fillRef>
        <a:effectRef idx="0">
          <a:schemeClr val="accent4"/>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0</TotalTime>
  <Words>1928</Words>
  <PresentationFormat>A3 297x420 mm</PresentationFormat>
  <Paragraphs>189</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Arial</vt:lpstr>
      <vt:lpstr>Calibri</vt:lpstr>
      <vt:lpstr>Century</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2019-08-06T00:26:56Z</dcterms:created>
  <dcterms:modified xsi:type="dcterms:W3CDTF">2023-12-14T02:05:13Z</dcterms:modified>
</cp:coreProperties>
</file>