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84" r:id="rId1"/>
  </p:sldMasterIdLst>
  <p:notesMasterIdLst>
    <p:notesMasterId r:id="rId10"/>
  </p:notesMasterIdLst>
  <p:sldIdLst>
    <p:sldId id="326" r:id="rId2"/>
    <p:sldId id="328" r:id="rId3"/>
    <p:sldId id="310" r:id="rId4"/>
    <p:sldId id="306" r:id="rId5"/>
    <p:sldId id="320" r:id="rId6"/>
    <p:sldId id="331" r:id="rId7"/>
    <p:sldId id="318" r:id="rId8"/>
    <p:sldId id="334" r:id="rId9"/>
  </p:sldIdLst>
  <p:sldSz cx="99060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56" autoAdjust="0"/>
    <p:restoredTop sz="93357" autoAdjust="0"/>
  </p:normalViewPr>
  <p:slideViewPr>
    <p:cSldViewPr snapToGrid="0" showGuides="1">
      <p:cViewPr varScale="1">
        <p:scale>
          <a:sx n="95" d="100"/>
          <a:sy n="95" d="100"/>
        </p:scale>
        <p:origin x="1075"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F0C5879-C207-4D73-ADAE-F41AE4015053}" type="datetimeFigureOut">
              <a:rPr kumimoji="1" lang="ja-JP" altLang="en-US" smtClean="0"/>
              <a:t>2023/11/14</a:t>
            </a:fld>
            <a:endParaRPr kumimoji="1" lang="ja-JP" altLang="en-US"/>
          </a:p>
        </p:txBody>
      </p:sp>
      <p:sp>
        <p:nvSpPr>
          <p:cNvPr id="4" name="スライド イメージ プレースホルダー 3"/>
          <p:cNvSpPr>
            <a:spLocks noGrp="1" noRot="1" noChangeAspect="1"/>
          </p:cNvSpPr>
          <p:nvPr>
            <p:ph type="sldImg" idx="2"/>
          </p:nvPr>
        </p:nvSpPr>
        <p:spPr>
          <a:xfrm>
            <a:off x="1095375" y="1243013"/>
            <a:ext cx="46164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78222"/>
            <a:ext cx="8420100"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781306"/>
            <a:ext cx="7429500"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8C9DA9-B1D3-4D91-84C7-7BEE29AD4B63}" type="datetime1">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6150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605674-88E7-4352-B448-2EC5DB18D8AF}" type="datetime1">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69579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83297"/>
            <a:ext cx="2135981"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83297"/>
            <a:ext cx="6284119"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51ED58-2617-4D08-830B-A4457FBE737E}" type="datetime1">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991276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465B6109-19C6-4660-9F7B-611E6D9DECC0}" type="datetime1">
              <a:rPr kumimoji="1" lang="ja-JP" altLang="en-US" smtClean="0"/>
              <a:t>2023/11/14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20943"/>
            <a:ext cx="682898" cy="377917"/>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95602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8758CC-F524-4975-B54F-F13E3E0559B4}" type="datetime1">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426071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94832"/>
            <a:ext cx="8543925"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817877"/>
            <a:ext cx="8543925"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EBCE1A-A837-49E2-BA95-9E96382D0B57}" type="datetime1">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1422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56ABF3D-3E78-429B-BA1B-4DD554B84275}" type="datetime1">
              <a:rPr kumimoji="1" lang="ja-JP" altLang="en-US" smtClean="0"/>
              <a:t>2023/11/14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33359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83300"/>
            <a:ext cx="8543925"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764832"/>
            <a:ext cx="4190702"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629749"/>
            <a:ext cx="4190702"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764832"/>
            <a:ext cx="4211340"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629749"/>
            <a:ext cx="4211340"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AA4B4FD-159D-4CB8-B2DA-C9E7289EC1B5}" type="datetime1">
              <a:rPr kumimoji="1" lang="ja-JP" altLang="en-US" smtClean="0"/>
              <a:t>2023/11/14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46089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297419B-72CC-4307-B354-BC09582AADF9}" type="datetime1">
              <a:rPr kumimoji="1" lang="ja-JP" altLang="en-US" smtClean="0"/>
              <a:t>2023/11/14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04208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E9E00-B4CE-4D82-80C3-614E3AF58C7C}" type="datetime1">
              <a:rPr kumimoji="1" lang="ja-JP" altLang="en-US" smtClean="0"/>
              <a:t>2023/11/14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35953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79954"/>
            <a:ext cx="3194943"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1" y="1036571"/>
            <a:ext cx="5014913"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159794"/>
            <a:ext cx="3194943"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410944-DE78-481D-8D29-D6337017BF2C}" type="datetime1">
              <a:rPr kumimoji="1" lang="ja-JP" altLang="en-US" smtClean="0"/>
              <a:t>2023/11/14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6762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79954"/>
            <a:ext cx="3194943"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1" y="1036571"/>
            <a:ext cx="5014913"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9" y="2159794"/>
            <a:ext cx="3194943"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D5527E-7C13-4BAE-B87E-45CE0D9CA782}" type="datetime1">
              <a:rPr kumimoji="1" lang="ja-JP" altLang="en-US" smtClean="0"/>
              <a:t>2023/11/14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95115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83300"/>
            <a:ext cx="8543925"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916484"/>
            <a:ext cx="8543925"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672699"/>
            <a:ext cx="2228850"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D51D0913-1BDD-4473-9DBE-03CA5D127509}" type="datetime1">
              <a:rPr kumimoji="1" lang="ja-JP" altLang="en-US" smtClean="0"/>
              <a:t>2023/11/14</a:t>
            </a:fld>
            <a:endParaRPr kumimoji="1" lang="ja-JP" altLang="en-US"/>
          </a:p>
        </p:txBody>
      </p:sp>
      <p:sp>
        <p:nvSpPr>
          <p:cNvPr id="5" name="Footer Placeholder 4"/>
          <p:cNvSpPr>
            <a:spLocks noGrp="1"/>
          </p:cNvSpPr>
          <p:nvPr>
            <p:ph type="ftr" sz="quarter" idx="3"/>
          </p:nvPr>
        </p:nvSpPr>
        <p:spPr>
          <a:xfrm>
            <a:off x="3281364" y="6672699"/>
            <a:ext cx="3343275"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672699"/>
            <a:ext cx="2228850"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1470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9368" y="166594"/>
            <a:ext cx="8543925" cy="2317849"/>
          </a:xfrm>
        </p:spPr>
        <p:txBody>
          <a:bodyPr anchor="t">
            <a:normAutofit/>
          </a:bodyPr>
          <a:lstStyle/>
          <a:p>
            <a:pPr algn="ctr"/>
            <a:r>
              <a:rPr lang="en-US" altLang="ja-JP" sz="3575" b="1" dirty="0">
                <a:solidFill>
                  <a:srgbClr val="002060"/>
                </a:solidFill>
                <a:ea typeface="+mn-ea"/>
                <a:cs typeface="Meiryo UI" panose="020B0604030504040204" pitchFamily="50" charset="-128"/>
              </a:rPr>
              <a:t>FY</a:t>
            </a:r>
            <a:r>
              <a:rPr lang="ja-JP" altLang="en-US" sz="3575" b="1" dirty="0">
                <a:solidFill>
                  <a:srgbClr val="002060"/>
                </a:solidFill>
                <a:ea typeface="+mn-ea"/>
                <a:cs typeface="Meiryo UI" panose="020B0604030504040204" pitchFamily="50" charset="-128"/>
              </a:rPr>
              <a:t> </a:t>
            </a:r>
            <a:r>
              <a:rPr lang="en-US" altLang="ja-JP" sz="3575" b="1" dirty="0">
                <a:solidFill>
                  <a:srgbClr val="002060"/>
                </a:solidFill>
                <a:ea typeface="+mn-ea"/>
                <a:cs typeface="Meiryo UI" panose="020B0604030504040204" pitchFamily="50" charset="-128"/>
              </a:rPr>
              <a:t>2022</a:t>
            </a:r>
            <a:br>
              <a:rPr lang="en-US" altLang="ja-JP" sz="3575" b="1" dirty="0">
                <a:solidFill>
                  <a:srgbClr val="002060"/>
                </a:solidFill>
                <a:ea typeface="+mn-ea"/>
              </a:rPr>
            </a:br>
            <a:br>
              <a:rPr lang="en-US" altLang="ja-JP" sz="3575" b="1" dirty="0">
                <a:solidFill>
                  <a:srgbClr val="002060"/>
                </a:solidFill>
                <a:ea typeface="+mn-ea"/>
              </a:rPr>
            </a:br>
            <a:r>
              <a:rPr lang="en-US" altLang="ja-JP" sz="3250" b="1" dirty="0">
                <a:solidFill>
                  <a:srgbClr val="002060"/>
                </a:solidFill>
                <a:ea typeface="+mn-ea"/>
              </a:rPr>
              <a:t>Osaka Prefecture's SDGs Initiatives</a:t>
            </a:r>
            <a:endParaRPr lang="ja-JP" altLang="en-US" sz="3900" b="1" dirty="0">
              <a:solidFill>
                <a:srgbClr val="002060"/>
              </a:solidFill>
              <a:ea typeface="+mn-ea"/>
            </a:endParaRPr>
          </a:p>
        </p:txBody>
      </p:sp>
      <p:sp>
        <p:nvSpPr>
          <p:cNvPr id="3" name="テキスト プレースホルダー 2"/>
          <p:cNvSpPr>
            <a:spLocks noGrp="1"/>
          </p:cNvSpPr>
          <p:nvPr>
            <p:ph type="body" idx="1"/>
          </p:nvPr>
        </p:nvSpPr>
        <p:spPr>
          <a:xfrm>
            <a:off x="675879" y="4608089"/>
            <a:ext cx="8543925" cy="1218902"/>
          </a:xfrm>
        </p:spPr>
        <p:txBody>
          <a:bodyPr anchor="b">
            <a:normAutofit fontScale="32500" lnSpcReduction="20000"/>
          </a:bodyPr>
          <a:lstStyle/>
          <a:p>
            <a:pPr algn="ctr"/>
            <a:endParaRPr lang="en-US" altLang="ja-JP" dirty="0">
              <a:solidFill>
                <a:srgbClr val="002060"/>
              </a:solidFill>
            </a:endParaRPr>
          </a:p>
          <a:p>
            <a:pPr algn="ctr"/>
            <a:endParaRPr lang="en-US" altLang="ja-JP" dirty="0">
              <a:solidFill>
                <a:srgbClr val="002060"/>
              </a:solidFill>
            </a:endParaRPr>
          </a:p>
          <a:p>
            <a:pPr algn="ctr"/>
            <a:endParaRPr lang="en-US" altLang="ja-JP" dirty="0">
              <a:solidFill>
                <a:srgbClr val="002060"/>
              </a:solidFill>
            </a:endParaRPr>
          </a:p>
          <a:p>
            <a:pPr algn="ctr"/>
            <a:endParaRPr lang="en-US" altLang="ja-JP" dirty="0">
              <a:solidFill>
                <a:srgbClr val="002060"/>
              </a:solidFill>
            </a:endParaRPr>
          </a:p>
          <a:p>
            <a:pPr algn="ctr"/>
            <a:br>
              <a:rPr lang="en-US" altLang="ja-JP" dirty="0">
                <a:solidFill>
                  <a:srgbClr val="002060"/>
                </a:solidFill>
              </a:rPr>
            </a:br>
            <a:endParaRPr kumimoji="1" lang="ja-JP" altLang="en-US" dirty="0"/>
          </a:p>
        </p:txBody>
      </p:sp>
      <p:grpSp>
        <p:nvGrpSpPr>
          <p:cNvPr id="28" name="グループ化 27"/>
          <p:cNvGrpSpPr/>
          <p:nvPr/>
        </p:nvGrpSpPr>
        <p:grpSpPr>
          <a:xfrm>
            <a:off x="983683" y="2056032"/>
            <a:ext cx="7928316" cy="3978975"/>
            <a:chOff x="1919739" y="2387845"/>
            <a:chExt cx="8097863" cy="2735705"/>
          </a:xfrm>
        </p:grpSpPr>
        <p:pic>
          <p:nvPicPr>
            <p:cNvPr id="5" name="図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526339" y="2491476"/>
              <a:ext cx="735397" cy="495029"/>
            </a:xfrm>
            <a:prstGeom prst="rect">
              <a:avLst/>
            </a:prstGeom>
          </p:spPr>
        </p:pic>
        <p:sp>
          <p:nvSpPr>
            <p:cNvPr id="6" name="テキスト ボックス 5"/>
            <p:cNvSpPr txBox="1"/>
            <p:nvPr/>
          </p:nvSpPr>
          <p:spPr>
            <a:xfrm>
              <a:off x="2072402" y="3443295"/>
              <a:ext cx="7820094" cy="825274"/>
            </a:xfrm>
            <a:prstGeom prst="rect">
              <a:avLst/>
            </a:prstGeom>
            <a:noFill/>
          </p:spPr>
          <p:txBody>
            <a:bodyPr wrap="square" rtlCol="0">
              <a:spAutoFit/>
            </a:bodyPr>
            <a:lstStyle/>
            <a:p>
              <a:pPr>
                <a:lnSpc>
                  <a:spcPct val="150000"/>
                </a:lnSpc>
              </a:pPr>
              <a:r>
                <a:rPr lang="en-US" altLang="ja-JP" sz="1200" dirty="0">
                  <a:latin typeface="+mj-lt"/>
                  <a:ea typeface="Meiryo UI" panose="020B0604030504040204" pitchFamily="50" charset="-128"/>
                </a:rPr>
                <a:t>We are working on the 2030 Agenda for Sustainable Development (SDGs), which aims to realize a sustainable society that leaves no one behind.</a:t>
              </a:r>
            </a:p>
            <a:p>
              <a:pPr>
                <a:lnSpc>
                  <a:spcPct val="150000"/>
                </a:lnSpc>
              </a:pPr>
              <a:r>
                <a:rPr lang="en-US" altLang="ja-JP" sz="1200" dirty="0">
                  <a:latin typeface="+mj-lt"/>
                  <a:ea typeface="Meiryo UI" panose="020B0604030504040204" pitchFamily="50" charset="-128"/>
                </a:rPr>
                <a:t>As a local prefecture of Expo 2025 Osaka-Kansai, we support the philosophy of the Expo and will work toward the theme of the Expo, "Designing Future Society for Our Lives.  "We aim to achieve the 17 goals of the SDGs.</a:t>
              </a:r>
              <a:endParaRPr kumimoji="1" lang="ja-JP" altLang="en-US" sz="1200" dirty="0">
                <a:latin typeface="+mj-lt"/>
                <a:ea typeface="Meiryo UI" panose="020B0604030504040204" pitchFamily="50" charset="-128"/>
              </a:endParaRPr>
            </a:p>
          </p:txBody>
        </p:sp>
        <p:sp>
          <p:nvSpPr>
            <p:cNvPr id="7" name="テキスト ボックス 6"/>
            <p:cNvSpPr txBox="1"/>
            <p:nvPr/>
          </p:nvSpPr>
          <p:spPr>
            <a:xfrm>
              <a:off x="2147613" y="4324783"/>
              <a:ext cx="7794856" cy="698309"/>
            </a:xfrm>
            <a:prstGeom prst="rect">
              <a:avLst/>
            </a:prstGeom>
            <a:noFill/>
          </p:spPr>
          <p:txBody>
            <a:bodyPr wrap="square" rtlCol="0">
              <a:spAutoFit/>
            </a:bodyPr>
            <a:lstStyle/>
            <a:p>
              <a:pPr>
                <a:lnSpc>
                  <a:spcPts val="1168"/>
                </a:lnSpc>
              </a:pPr>
              <a:r>
                <a:rPr lang="en-US" altLang="ja-JP" sz="1400" dirty="0">
                  <a:latin typeface="+mj-lt"/>
                  <a:ea typeface="Meiryo UI" panose="020B0604030504040204" pitchFamily="50" charset="-128"/>
                </a:rPr>
                <a:t>1. We value the irreplaceable "life" and act with consideration for local communities and the </a:t>
              </a:r>
            </a:p>
            <a:p>
              <a:pPr>
                <a:lnSpc>
                  <a:spcPts val="1168"/>
                </a:lnSpc>
              </a:pPr>
              <a:r>
                <a:rPr lang="en-US" altLang="ja-JP" sz="1400" dirty="0">
                  <a:latin typeface="+mj-lt"/>
                  <a:ea typeface="Meiryo UI" panose="020B0604030504040204" pitchFamily="50" charset="-128"/>
                </a:rPr>
                <a:t>  environment.</a:t>
              </a:r>
              <a:endParaRPr kumimoji="1" lang="en-US" altLang="ja-JP" sz="1400" dirty="0">
                <a:latin typeface="+mj-lt"/>
                <a:ea typeface="Meiryo UI" panose="020B0604030504040204" pitchFamily="50" charset="-128"/>
              </a:endParaRPr>
            </a:p>
            <a:p>
              <a:pPr>
                <a:lnSpc>
                  <a:spcPts val="1168"/>
                </a:lnSpc>
              </a:pPr>
              <a:r>
                <a:rPr lang="en-US" altLang="ja-JP" sz="1400" dirty="0">
                  <a:latin typeface="+mj-lt"/>
                  <a:ea typeface="Meiryo UI" panose="020B0604030504040204" pitchFamily="50" charset="-128"/>
                </a:rPr>
                <a:t>2. We envision an attractive Osaka where we want to live in 2030, and act consciously starting </a:t>
              </a:r>
            </a:p>
            <a:p>
              <a:pPr>
                <a:lnSpc>
                  <a:spcPts val="1168"/>
                </a:lnSpc>
              </a:pPr>
              <a:r>
                <a:rPr lang="en-US" altLang="ja-JP" sz="1400" dirty="0">
                  <a:latin typeface="+mj-lt"/>
                  <a:ea typeface="Meiryo UI" panose="020B0604030504040204" pitchFamily="50" charset="-128"/>
                </a:rPr>
                <a:t>  with what we can do.</a:t>
              </a:r>
            </a:p>
            <a:p>
              <a:pPr>
                <a:lnSpc>
                  <a:spcPts val="1168"/>
                </a:lnSpc>
              </a:pPr>
              <a:r>
                <a:rPr lang="en-US" altLang="ja-JP" sz="1400" dirty="0">
                  <a:latin typeface="+mj-lt"/>
                  <a:ea typeface="Meiryo UI" panose="020B0604030504040204" pitchFamily="50" charset="-128"/>
                </a:rPr>
                <a:t>3. While valuing encounters and connections with people, we learn from each other and act in </a:t>
              </a:r>
            </a:p>
            <a:p>
              <a:pPr>
                <a:lnSpc>
                  <a:spcPts val="1168"/>
                </a:lnSpc>
              </a:pPr>
              <a:r>
                <a:rPr lang="en-US" altLang="ja-JP" sz="1400" dirty="0">
                  <a:latin typeface="+mj-lt"/>
                  <a:ea typeface="Meiryo UI" panose="020B0604030504040204" pitchFamily="50" charset="-128"/>
                </a:rPr>
                <a:t>  cooperation.</a:t>
              </a:r>
            </a:p>
          </p:txBody>
        </p:sp>
        <p:sp>
          <p:nvSpPr>
            <p:cNvPr id="8" name="正方形/長方形 7"/>
            <p:cNvSpPr/>
            <p:nvPr/>
          </p:nvSpPr>
          <p:spPr>
            <a:xfrm>
              <a:off x="2022432" y="2487808"/>
              <a:ext cx="7920037" cy="484893"/>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TW" sz="2000" b="1" u="sng" spc="438" dirty="0">
                  <a:solidFill>
                    <a:schemeClr val="tx1"/>
                  </a:solidFill>
                  <a:ea typeface="Meiryo UI" panose="020B0604030504040204" pitchFamily="50" charset="-128"/>
                </a:rPr>
                <a:t>Osaka SDGs Action Charter</a:t>
              </a:r>
              <a:endParaRPr kumimoji="1" lang="zh-TW" altLang="en-US" sz="2000" b="1" u="sng" spc="438" dirty="0">
                <a:solidFill>
                  <a:schemeClr val="tx1"/>
                </a:solidFill>
                <a:ea typeface="Meiryo UI" panose="020B0604030504040204" pitchFamily="50" charset="-128"/>
              </a:endParaRPr>
            </a:p>
          </p:txBody>
        </p:sp>
        <p:pic>
          <p:nvPicPr>
            <p:cNvPr id="9" name="図 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721005" y="2473006"/>
              <a:ext cx="735397" cy="495029"/>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308" y="3100640"/>
              <a:ext cx="404467" cy="272266"/>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890" y="3100640"/>
              <a:ext cx="404467" cy="272266"/>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472" y="3100640"/>
              <a:ext cx="404467" cy="272266"/>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1636" y="3100640"/>
              <a:ext cx="404467" cy="272266"/>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800" y="3100640"/>
              <a:ext cx="404467" cy="272266"/>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5054" y="3100640"/>
              <a:ext cx="404467" cy="272266"/>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8218" y="3100640"/>
              <a:ext cx="404467" cy="272266"/>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1382" y="3100640"/>
              <a:ext cx="404467" cy="272266"/>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7964" y="3100640"/>
              <a:ext cx="404467" cy="272266"/>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4546" y="3100640"/>
              <a:ext cx="404467" cy="272266"/>
            </a:xfrm>
            <a:prstGeom prst="rect">
              <a:avLst/>
            </a:prstGeom>
          </p:spPr>
        </p:pic>
        <p:pic>
          <p:nvPicPr>
            <p:cNvPr id="20" name="図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1128" y="3100640"/>
              <a:ext cx="404467" cy="272266"/>
            </a:xfrm>
            <a:prstGeom prst="rect">
              <a:avLst/>
            </a:prstGeom>
          </p:spPr>
        </p:pic>
        <p:pic>
          <p:nvPicPr>
            <p:cNvPr id="21" name="図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07703" y="3100640"/>
              <a:ext cx="404467" cy="272266"/>
            </a:xfrm>
            <a:prstGeom prst="rect">
              <a:avLst/>
            </a:prstGeom>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54278" y="3100640"/>
              <a:ext cx="404467" cy="272266"/>
            </a:xfrm>
            <a:prstGeom prst="rect">
              <a:avLst/>
            </a:prstGeom>
          </p:spPr>
        </p:pic>
        <p:pic>
          <p:nvPicPr>
            <p:cNvPr id="23" name="図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96200" y="3100640"/>
              <a:ext cx="404467" cy="272266"/>
            </a:xfrm>
            <a:prstGeom prst="rect">
              <a:avLst/>
            </a:prstGeom>
          </p:spPr>
        </p:pic>
        <p:pic>
          <p:nvPicPr>
            <p:cNvPr id="24" name="図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47456" y="3100640"/>
              <a:ext cx="404467" cy="272266"/>
            </a:xfrm>
            <a:prstGeom prst="rect">
              <a:avLst/>
            </a:prstGeom>
          </p:spPr>
        </p:pic>
        <p:pic>
          <p:nvPicPr>
            <p:cNvPr id="25" name="図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94038" y="3100640"/>
              <a:ext cx="404467" cy="272266"/>
            </a:xfrm>
            <a:prstGeom prst="rect">
              <a:avLst/>
            </a:prstGeom>
          </p:spPr>
        </p:pic>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40627" y="3100640"/>
              <a:ext cx="404467" cy="272266"/>
            </a:xfrm>
            <a:prstGeom prst="rect">
              <a:avLst/>
            </a:prstGeom>
          </p:spPr>
        </p:pic>
        <p:sp>
          <p:nvSpPr>
            <p:cNvPr id="27" name="正方形/長方形 26"/>
            <p:cNvSpPr/>
            <p:nvPr/>
          </p:nvSpPr>
          <p:spPr>
            <a:xfrm>
              <a:off x="1919739" y="2387845"/>
              <a:ext cx="8097863" cy="2735705"/>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grpSp>
      <p:sp>
        <p:nvSpPr>
          <p:cNvPr id="4" name="正方形/長方形 3"/>
          <p:cNvSpPr/>
          <p:nvPr/>
        </p:nvSpPr>
        <p:spPr>
          <a:xfrm>
            <a:off x="806845" y="6351297"/>
            <a:ext cx="8308969" cy="430887"/>
          </a:xfrm>
          <a:prstGeom prst="rect">
            <a:avLst/>
          </a:prstGeom>
          <a:ln>
            <a:solidFill>
              <a:schemeClr val="accent1"/>
            </a:solidFill>
            <a:prstDash val="dash"/>
          </a:ln>
        </p:spPr>
        <p:txBody>
          <a:bodyPr wrap="square">
            <a:spAutoFit/>
          </a:bodyPr>
          <a:lstStyle/>
          <a:p>
            <a:pPr indent="85725">
              <a:spcBef>
                <a:spcPts val="488"/>
              </a:spcBef>
            </a:pPr>
            <a:r>
              <a:rPr lang="en-US" altLang="ja-JP" sz="1100" dirty="0"/>
              <a:t>The “Osaka SDGs Action Charter” was formulated with the aim of making all stakeholders, including citizens of the prefecture and companies and organizations in the prefecture, aware of the SDGs and leading them to concrete actions. (January 22, 2021)</a:t>
            </a:r>
          </a:p>
        </p:txBody>
      </p:sp>
    </p:spTree>
    <p:extLst>
      <p:ext uri="{BB962C8B-B14F-4D97-AF65-F5344CB8AC3E}">
        <p14:creationId xmlns:p14="http://schemas.microsoft.com/office/powerpoint/2010/main" val="405342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DF714F8-9298-49F1-A167-3AA95E301871}"/>
              </a:ext>
            </a:extLst>
          </p:cNvPr>
          <p:cNvPicPr>
            <a:picLocks noChangeAspect="1"/>
          </p:cNvPicPr>
          <p:nvPr/>
        </p:nvPicPr>
        <p:blipFill>
          <a:blip r:embed="rId2"/>
          <a:stretch>
            <a:fillRect/>
          </a:stretch>
        </p:blipFill>
        <p:spPr>
          <a:xfrm>
            <a:off x="409474" y="1420078"/>
            <a:ext cx="9437426" cy="4682134"/>
          </a:xfrm>
          <a:prstGeom prst="rect">
            <a:avLst/>
          </a:prstGeom>
        </p:spPr>
      </p:pic>
      <p:sp>
        <p:nvSpPr>
          <p:cNvPr id="7" name="正方形/長方形 6"/>
          <p:cNvSpPr/>
          <p:nvPr/>
        </p:nvSpPr>
        <p:spPr>
          <a:xfrm>
            <a:off x="407726" y="6091548"/>
            <a:ext cx="9498274" cy="410498"/>
          </a:xfrm>
          <a:prstGeom prst="rect">
            <a:avLst/>
          </a:prstGeom>
          <a:ln w="12700">
            <a:noFill/>
          </a:ln>
        </p:spPr>
        <p:txBody>
          <a:bodyPr wrap="square" anchor="ctr">
            <a:noAutofit/>
          </a:bodyPr>
          <a:lstStyle/>
          <a:p>
            <a:pPr>
              <a:lnSpc>
                <a:spcPts val="2096"/>
              </a:lnSpc>
            </a:pPr>
            <a:r>
              <a:rPr lang="en-US" altLang="ja-JP" sz="1200" dirty="0">
                <a:latin typeface="+mj-lt"/>
              </a:rPr>
              <a:t>* Awareness of SDGs is the total of “I know SDGs” and “I have heard the word SDGs and have seen the logo”.</a:t>
            </a:r>
          </a:p>
        </p:txBody>
      </p:sp>
      <p:sp>
        <p:nvSpPr>
          <p:cNvPr id="8" name="正方形/長方形 7"/>
          <p:cNvSpPr/>
          <p:nvPr/>
        </p:nvSpPr>
        <p:spPr>
          <a:xfrm>
            <a:off x="235587" y="936945"/>
            <a:ext cx="5922006" cy="400110"/>
          </a:xfrm>
          <a:prstGeom prst="rect">
            <a:avLst/>
          </a:prstGeom>
        </p:spPr>
        <p:txBody>
          <a:bodyPr wrap="none">
            <a:spAutoFit/>
          </a:bodyPr>
          <a:lstStyle/>
          <a:p>
            <a:r>
              <a:rPr lang="en-US" altLang="ja-JP" sz="2000" b="1" dirty="0">
                <a:latin typeface="+mj-lt"/>
                <a:ea typeface="Meiryo UI" panose="020B0604030504040204" pitchFamily="50" charset="-128"/>
              </a:rPr>
              <a:t>Awareness of all citizens is 84.1% </a:t>
            </a:r>
            <a:r>
              <a:rPr lang="en-US" altLang="ja-JP" sz="1400" b="1" dirty="0">
                <a:latin typeface="+mj-lt"/>
                <a:ea typeface="Meiryo UI" panose="020B0604030504040204" pitchFamily="50" charset="-128"/>
              </a:rPr>
              <a:t>(as of March 2023)</a:t>
            </a:r>
          </a:p>
        </p:txBody>
      </p:sp>
      <p:sp>
        <p:nvSpPr>
          <p:cNvPr id="11" name="正方形/長方形 10"/>
          <p:cNvSpPr/>
          <p:nvPr/>
        </p:nvSpPr>
        <p:spPr>
          <a:xfrm>
            <a:off x="436631" y="6502046"/>
            <a:ext cx="9238130" cy="496834"/>
          </a:xfrm>
          <a:prstGeom prst="rect">
            <a:avLst/>
          </a:prstGeom>
          <a:ln w="12700">
            <a:noFill/>
          </a:ln>
        </p:spPr>
        <p:txBody>
          <a:bodyPr wrap="square" anchor="ctr">
            <a:noAutofit/>
          </a:bodyPr>
          <a:lstStyle/>
          <a:p>
            <a:pPr>
              <a:lnSpc>
                <a:spcPts val="2096"/>
              </a:lnSpc>
            </a:pPr>
            <a:r>
              <a:rPr lang="en-US" altLang="ja-JP" sz="1400" dirty="0">
                <a:latin typeface="+mj-lt"/>
              </a:rPr>
              <a:t>Utilizing Osaka Prefecture's web questionnaire (Osaka Q Net) to conduct a survey of residents' awareness of SDGs(Target conditions: men and women over the age of 18, sample size: 1,000 people)</a:t>
            </a:r>
            <a:endParaRPr lang="en-US" altLang="ja-JP" sz="1400" dirty="0">
              <a:latin typeface="+mj-lt"/>
              <a:ea typeface="+mj-ea"/>
            </a:endParaRPr>
          </a:p>
        </p:txBody>
      </p:sp>
      <p:sp>
        <p:nvSpPr>
          <p:cNvPr id="13" name="正方形/長方形 1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j-lt"/>
                <a:ea typeface="Meiryo UI" panose="020B0604030504040204" pitchFamily="50" charset="-128"/>
              </a:rPr>
              <a:t>　</a:t>
            </a:r>
            <a:r>
              <a:rPr kumimoji="1" lang="en-US" altLang="ja-JP" sz="2400" b="1" dirty="0">
                <a:solidFill>
                  <a:prstClr val="white"/>
                </a:solidFill>
                <a:latin typeface="+mj-lt"/>
                <a:ea typeface="Meiryo UI" panose="020B0604030504040204" pitchFamily="50" charset="-128"/>
              </a:rPr>
              <a:t>Awareness of SDGs in Osaka Prefecture</a:t>
            </a:r>
          </a:p>
        </p:txBody>
      </p:sp>
      <p:sp>
        <p:nvSpPr>
          <p:cNvPr id="14" name="スライド番号プレースホルダー 2"/>
          <p:cNvSpPr>
            <a:spLocks noGrp="1"/>
          </p:cNvSpPr>
          <p:nvPr>
            <p:ph type="sldNum" sz="quarter" idx="12"/>
          </p:nvPr>
        </p:nvSpPr>
        <p:spPr>
          <a:xfrm>
            <a:off x="7677150" y="6816016"/>
            <a:ext cx="2228850" cy="383297"/>
          </a:xfrm>
          <a:ln>
            <a:noFill/>
          </a:ln>
        </p:spPr>
        <p:txBody>
          <a:bodyPr/>
          <a:lstStyle/>
          <a:p>
            <a:pPr algn="r"/>
            <a:fld id="{B357E563-2009-4710-851A-B3BABD306212}" type="slidenum">
              <a:rPr kumimoji="1" lang="ja-JP" altLang="en-US" sz="1200" smtClean="0"/>
              <a:pPr algn="r"/>
              <a:t>1</a:t>
            </a:fld>
            <a:endParaRPr kumimoji="1" lang="ja-JP" altLang="en-US" sz="1200" dirty="0"/>
          </a:p>
        </p:txBody>
      </p:sp>
    </p:spTree>
    <p:extLst>
      <p:ext uri="{BB962C8B-B14F-4D97-AF65-F5344CB8AC3E}">
        <p14:creationId xmlns:p14="http://schemas.microsoft.com/office/powerpoint/2010/main" val="229303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7711" y="858916"/>
            <a:ext cx="9330578" cy="2554545"/>
          </a:xfrm>
          <a:prstGeom prst="rect">
            <a:avLst/>
          </a:prstGeom>
          <a:noFill/>
        </p:spPr>
        <p:txBody>
          <a:bodyPr wrap="square" rtlCol="0">
            <a:spAutoFit/>
          </a:bodyPr>
          <a:lstStyle/>
          <a:p>
            <a:pPr marL="271463" indent="-271463">
              <a:lnSpc>
                <a:spcPts val="2000"/>
              </a:lnSpc>
            </a:pPr>
            <a:r>
              <a:rPr kumimoji="1" lang="ja-JP" altLang="en-US" sz="1463" dirty="0"/>
              <a:t>〇　</a:t>
            </a:r>
            <a:r>
              <a:rPr kumimoji="1" lang="en-US" altLang="ja-JP" sz="1463" dirty="0"/>
              <a:t>As the venue of Expo 2025 Osaka-Kansai , we formulated the "Osaka's Vision for SDGs " to create new initiatives throughout Osaka, aiming for an "SDGs advanced city" that contributes to achieving the SDGs at the forefront. (March</a:t>
            </a:r>
            <a:r>
              <a:rPr lang="en-US" altLang="ja-JP" sz="1463" dirty="0"/>
              <a:t>,</a:t>
            </a:r>
            <a:r>
              <a:rPr kumimoji="1" lang="en-US" altLang="ja-JP" sz="1463" dirty="0"/>
              <a:t> 2020)</a:t>
            </a:r>
            <a:endParaRPr lang="en-US" altLang="ja-JP" sz="1200" dirty="0"/>
          </a:p>
          <a:p>
            <a:pPr marL="271463" indent="-271463">
              <a:lnSpc>
                <a:spcPts val="2000"/>
              </a:lnSpc>
              <a:spcBef>
                <a:spcPts val="600"/>
              </a:spcBef>
            </a:pPr>
            <a:r>
              <a:rPr lang="ja-JP" altLang="en-US" sz="1463" dirty="0"/>
              <a:t>〇　</a:t>
            </a:r>
            <a:r>
              <a:rPr lang="en-US" altLang="ja-JP" sz="1463" dirty="0"/>
              <a:t>We formulated the “Osaka SDGs Action Charter” (January, 2021) to spread SDGs-conscious behavior, and started the “My SDGs Declaration Project” to encourage each citizen to take concrete actions (February, 2021).</a:t>
            </a:r>
            <a:endParaRPr lang="en-US" altLang="ja-JP" sz="1200" dirty="0"/>
          </a:p>
          <a:p>
            <a:pPr marL="271463" indent="-271463">
              <a:lnSpc>
                <a:spcPts val="2000"/>
              </a:lnSpc>
              <a:spcBef>
                <a:spcPts val="600"/>
              </a:spcBef>
            </a:pPr>
            <a:r>
              <a:rPr lang="ja-JP" altLang="en-US" sz="1463" dirty="0"/>
              <a:t>〇　</a:t>
            </a:r>
            <a:r>
              <a:rPr lang="en-US" altLang="ja-JP" sz="1463" dirty="0"/>
              <a:t>As awareness of the SDGs steadily rises, we will promote activities to deepen stakeholders’ understanding and promote cooperation in line with the role of Osaka Prefecture as set forth in the Osaka's Vision for SDGs .</a:t>
            </a:r>
          </a:p>
        </p:txBody>
      </p:sp>
      <p:sp>
        <p:nvSpPr>
          <p:cNvPr id="5" name="正方形/長方形 4"/>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ts val="2100"/>
              </a:lnSpc>
            </a:pPr>
            <a:r>
              <a:rPr kumimoji="1" lang="ja-JP" altLang="en-US" sz="2400" b="1" dirty="0">
                <a:solidFill>
                  <a:prstClr val="white"/>
                </a:solidFill>
                <a:ea typeface="Meiryo UI" panose="020B0604030504040204" pitchFamily="50" charset="-128"/>
              </a:rPr>
              <a:t>　</a:t>
            </a:r>
            <a:r>
              <a:rPr kumimoji="1" lang="en-US" altLang="ja-JP" sz="2400" b="1" dirty="0">
                <a:solidFill>
                  <a:prstClr val="white"/>
                </a:solidFill>
                <a:ea typeface="Meiryo UI" panose="020B0604030504040204" pitchFamily="50" charset="-128"/>
              </a:rPr>
              <a:t>Direction of efforts</a:t>
            </a:r>
          </a:p>
        </p:txBody>
      </p:sp>
      <p:sp>
        <p:nvSpPr>
          <p:cNvPr id="6" name="テキスト ボックス 5"/>
          <p:cNvSpPr txBox="1"/>
          <p:nvPr/>
        </p:nvSpPr>
        <p:spPr>
          <a:xfrm>
            <a:off x="287711" y="3320011"/>
            <a:ext cx="6152133" cy="338554"/>
          </a:xfrm>
          <a:prstGeom prst="rect">
            <a:avLst/>
          </a:prstGeom>
          <a:noFill/>
        </p:spPr>
        <p:txBody>
          <a:bodyPr wrap="none" rtlCol="0">
            <a:spAutoFit/>
          </a:bodyPr>
          <a:lstStyle/>
          <a:p>
            <a:r>
              <a:rPr lang="ja-JP" altLang="en-US" sz="1600" b="1" dirty="0"/>
              <a:t>◆</a:t>
            </a:r>
            <a:r>
              <a:rPr lang="en-US" altLang="ja-JP" sz="1600" b="1" dirty="0"/>
              <a:t>Role of Osaka Prefecture in the “Osaka's Vision for SDGs ”</a:t>
            </a:r>
            <a:endParaRPr kumimoji="1" lang="ja-JP" altLang="en-US" sz="1600" b="1" dirty="0"/>
          </a:p>
        </p:txBody>
      </p:sp>
      <p:sp>
        <p:nvSpPr>
          <p:cNvPr id="7" name="正方形/長方形 6"/>
          <p:cNvSpPr/>
          <p:nvPr/>
        </p:nvSpPr>
        <p:spPr>
          <a:xfrm>
            <a:off x="322145" y="3658565"/>
            <a:ext cx="9175121" cy="337545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216000" bIns="0" rtlCol="0" anchor="t" anchorCtr="0"/>
          <a:lstStyle/>
          <a:p>
            <a:pPr marL="342900" indent="-342900">
              <a:buAutoNum type="arabicParenBoth"/>
              <a:tabLst>
                <a:tab pos="185738" algn="l"/>
              </a:tabLst>
            </a:pPr>
            <a:r>
              <a:rPr lang="en-US" altLang="ja-JP" sz="1400" b="1" dirty="0">
                <a:solidFill>
                  <a:schemeClr val="tx1"/>
                </a:solidFill>
                <a:ea typeface="Meiryo UI" panose="020B0604030504040204" pitchFamily="50" charset="-128"/>
                <a:cs typeface="Meiryo UI" panose="020B0604030504040204" pitchFamily="50" charset="-128"/>
              </a:rPr>
              <a:t>Share SDGs with various stakeholders such as citizens, companies, and local governments.</a:t>
            </a:r>
          </a:p>
          <a:p>
            <a:pPr>
              <a:tabLst>
                <a:tab pos="185738" algn="l"/>
              </a:tabLst>
            </a:pPr>
            <a:r>
              <a:rPr lang="ja-JP" altLang="en-US" sz="1400" b="1" dirty="0">
                <a:solidFill>
                  <a:schemeClr val="tx1"/>
                </a:solidFill>
                <a:ea typeface="Meiryo UI" panose="020B0604030504040204" pitchFamily="50" charset="-128"/>
                <a:cs typeface="Meiryo UI" panose="020B0604030504040204" pitchFamily="50" charset="-128"/>
              </a:rPr>
              <a:t>　　 </a:t>
            </a:r>
            <a:r>
              <a:rPr lang="ja-JP" altLang="en-US" sz="1100" dirty="0">
                <a:solidFill>
                  <a:schemeClr val="tx1"/>
                </a:solidFill>
                <a:ea typeface="Meiryo UI" panose="020B0604030504040204" pitchFamily="50" charset="-128"/>
                <a:cs typeface="Meiryo UI" panose="020B0604030504040204" pitchFamily="50" charset="-128"/>
              </a:rPr>
              <a:t>⇒</a:t>
            </a:r>
            <a:r>
              <a:rPr lang="en-US" altLang="ja-JP" sz="1100" dirty="0">
                <a:solidFill>
                  <a:schemeClr val="tx1"/>
                </a:solidFill>
                <a:ea typeface="Meiryo UI" panose="020B0604030504040204" pitchFamily="50" charset="-128"/>
                <a:cs typeface="Meiryo UI" panose="020B0604030504040204" pitchFamily="50" charset="-128"/>
              </a:rPr>
              <a:t>Aiming for further penetration of the SDGs, we will discover new stakeholders who were not familiar with the SDGs and </a:t>
            </a:r>
          </a:p>
          <a:p>
            <a:pPr>
              <a:tabLst>
                <a:tab pos="185738" algn="l"/>
              </a:tabLst>
            </a:pPr>
            <a:r>
              <a:rPr lang="en-US" altLang="ja-JP" sz="1100" dirty="0">
                <a:solidFill>
                  <a:schemeClr val="tx1"/>
                </a:solidFill>
                <a:ea typeface="Meiryo UI" panose="020B0604030504040204" pitchFamily="50" charset="-128"/>
                <a:cs typeface="Meiryo UI" panose="020B0604030504040204" pitchFamily="50" charset="-128"/>
              </a:rPr>
              <a:t>         lead them to concrete actions.</a:t>
            </a:r>
          </a:p>
          <a:p>
            <a:pPr>
              <a:tabLst>
                <a:tab pos="185738" algn="l"/>
              </a:tabLst>
            </a:pPr>
            <a:endParaRPr lang="ja-JP" altLang="en-US" sz="1400" b="1" dirty="0">
              <a:solidFill>
                <a:schemeClr val="tx1"/>
              </a:solidFill>
              <a:ea typeface="Meiryo UI" panose="020B0604030504040204" pitchFamily="50" charset="-128"/>
              <a:cs typeface="Meiryo UI" panose="020B0604030504040204" pitchFamily="50" charset="-128"/>
            </a:endParaRPr>
          </a:p>
          <a:p>
            <a:pPr marL="185738" indent="-185738">
              <a:tabLst>
                <a:tab pos="185738" algn="l"/>
              </a:tabLst>
            </a:pPr>
            <a:r>
              <a:rPr lang="en-US" altLang="ja-JP" sz="1400" b="1" dirty="0">
                <a:solidFill>
                  <a:schemeClr val="tx1"/>
                </a:solidFill>
                <a:ea typeface="Meiryo UI" panose="020B0604030504040204" pitchFamily="50" charset="-128"/>
                <a:cs typeface="Meiryo UI" panose="020B0604030504040204" pitchFamily="50" charset="-128"/>
              </a:rPr>
              <a:t>(2) Link various stakeholders’ initiatives to achieve SDGs</a:t>
            </a:r>
          </a:p>
          <a:p>
            <a:pPr marL="185738" indent="-185738">
              <a:tabLst>
                <a:tab pos="185738" algn="l"/>
              </a:tabLst>
            </a:pPr>
            <a:r>
              <a:rPr lang="ja-JP" altLang="en-US" sz="1100" dirty="0">
                <a:solidFill>
                  <a:schemeClr val="tx1"/>
                </a:solidFill>
                <a:ea typeface="Meiryo UI" panose="020B0604030504040204" pitchFamily="50" charset="-128"/>
                <a:cs typeface="Meiryo UI" panose="020B0604030504040204" pitchFamily="50" charset="-128"/>
              </a:rPr>
              <a:t>      ⇒</a:t>
            </a:r>
            <a:r>
              <a:rPr lang="en-US" altLang="ja-JP" sz="1100" dirty="0">
                <a:solidFill>
                  <a:schemeClr val="tx1"/>
                </a:solidFill>
                <a:ea typeface="Meiryo UI" panose="020B0604030504040204" pitchFamily="50" charset="-128"/>
                <a:cs typeface="Meiryo UI" panose="020B0604030504040204" pitchFamily="50" charset="-128"/>
              </a:rPr>
              <a:t>We will collaborate with the Kansai SDGs Platform, administrative agencies, the business community, financial </a:t>
            </a:r>
          </a:p>
          <a:p>
            <a:pPr marL="185738" indent="-185738">
              <a:tabLst>
                <a:tab pos="185738" algn="l"/>
              </a:tabLst>
            </a:pPr>
            <a:r>
              <a:rPr lang="en-US" altLang="ja-JP" sz="1100" dirty="0">
                <a:solidFill>
                  <a:schemeClr val="tx1"/>
                </a:solidFill>
                <a:ea typeface="Meiryo UI" panose="020B0604030504040204" pitchFamily="50" charset="-128"/>
                <a:cs typeface="Meiryo UI" panose="020B0604030504040204" pitchFamily="50" charset="-128"/>
              </a:rPr>
              <a:t>         institutions, etc., and utilize their respective networks to match stakeholders and create new initiatives.</a:t>
            </a:r>
          </a:p>
          <a:p>
            <a:pPr marL="185738" indent="-185738">
              <a:tabLst>
                <a:tab pos="185738" algn="l"/>
              </a:tabLst>
            </a:pPr>
            <a:endParaRPr lang="ja-JP" altLang="en-US" sz="1400" b="1" dirty="0">
              <a:solidFill>
                <a:schemeClr val="tx1"/>
              </a:solidFill>
              <a:ea typeface="Meiryo UI" panose="020B0604030504040204" pitchFamily="50" charset="-128"/>
              <a:cs typeface="Meiryo UI" panose="020B0604030504040204" pitchFamily="50" charset="-128"/>
            </a:endParaRPr>
          </a:p>
          <a:p>
            <a:pPr marL="185738" indent="-185738">
              <a:tabLst>
                <a:tab pos="185738" algn="l"/>
              </a:tabLst>
            </a:pPr>
            <a:r>
              <a:rPr lang="en-US" altLang="ja-JP" sz="1400" b="1" dirty="0">
                <a:solidFill>
                  <a:schemeClr val="tx1"/>
                </a:solidFill>
                <a:ea typeface="Meiryo UI" panose="020B0604030504040204" pitchFamily="50" charset="-128"/>
                <a:cs typeface="Meiryo UI" panose="020B0604030504040204" pitchFamily="50" charset="-128"/>
              </a:rPr>
              <a:t>(3) Contribute to achieving SDGs as a stakeholder, by Osaka Prefecture itself </a:t>
            </a:r>
            <a:endParaRPr lang="ja-JP" altLang="en-US" sz="1400" b="1" dirty="0">
              <a:solidFill>
                <a:schemeClr val="tx1"/>
              </a:solidFill>
              <a:ea typeface="Meiryo UI" panose="020B0604030504040204" pitchFamily="50" charset="-128"/>
              <a:cs typeface="Meiryo UI" panose="020B0604030504040204" pitchFamily="50" charset="-128"/>
            </a:endParaRPr>
          </a:p>
          <a:p>
            <a:pPr marL="185738" indent="-185738">
              <a:tabLst>
                <a:tab pos="185738" algn="l"/>
              </a:tabLst>
            </a:pPr>
            <a:r>
              <a:rPr lang="ja-JP" altLang="en-US" sz="1100" dirty="0">
                <a:solidFill>
                  <a:schemeClr val="tx1"/>
                </a:solidFill>
                <a:ea typeface="Meiryo UI" panose="020B0604030504040204" pitchFamily="50" charset="-128"/>
                <a:cs typeface="Meiryo UI" panose="020B0604030504040204" pitchFamily="50" charset="-128"/>
              </a:rPr>
              <a:t>      ⇒</a:t>
            </a:r>
            <a:r>
              <a:rPr lang="en-US" altLang="ja-JP" sz="1100" dirty="0">
                <a:solidFill>
                  <a:schemeClr val="tx1"/>
                </a:solidFill>
                <a:ea typeface="Meiryo UI" panose="020B0604030504040204" pitchFamily="50" charset="-128"/>
                <a:cs typeface="Meiryo UI" panose="020B0604030504040204" pitchFamily="50" charset="-128"/>
              </a:rPr>
              <a:t>We will further enhance and strengthen the proactive efforts of each department within the Osaka Prefectural </a:t>
            </a:r>
          </a:p>
          <a:p>
            <a:pPr marL="185738" indent="-185738">
              <a:tabLst>
                <a:tab pos="185738" algn="l"/>
              </a:tabLst>
            </a:pPr>
            <a:r>
              <a:rPr lang="ja-JP" altLang="en-US" sz="1100" dirty="0">
                <a:solidFill>
                  <a:schemeClr val="tx1"/>
                </a:solidFill>
                <a:ea typeface="Meiryo UI" panose="020B0604030504040204" pitchFamily="50" charset="-128"/>
                <a:cs typeface="Meiryo UI" panose="020B0604030504040204" pitchFamily="50" charset="-128"/>
              </a:rPr>
              <a:t>　　　　 </a:t>
            </a:r>
            <a:r>
              <a:rPr lang="en-US" altLang="ja-JP" sz="1100" dirty="0">
                <a:solidFill>
                  <a:schemeClr val="tx1"/>
                </a:solidFill>
                <a:ea typeface="Meiryo UI" panose="020B0604030504040204" pitchFamily="50" charset="-128"/>
                <a:cs typeface="Meiryo UI" panose="020B0604030504040204" pitchFamily="50" charset="-128"/>
              </a:rPr>
              <a:t>Government, and develop a wide range of measures that can only be realized by working on the SDGs.</a:t>
            </a:r>
          </a:p>
          <a:p>
            <a:pPr marL="185738" indent="-185738">
              <a:tabLst>
                <a:tab pos="185738" algn="l"/>
              </a:tabLst>
            </a:pPr>
            <a:endParaRPr lang="en-US" altLang="ja-JP" sz="1400" dirty="0">
              <a:solidFill>
                <a:schemeClr val="tx1"/>
              </a:solidFill>
              <a:ea typeface="Meiryo UI" panose="020B0604030504040204" pitchFamily="50" charset="-128"/>
              <a:cs typeface="Meiryo UI" panose="020B0604030504040204" pitchFamily="50" charset="-128"/>
            </a:endParaRPr>
          </a:p>
          <a:p>
            <a:pPr marL="185738" indent="-185738">
              <a:tabLst>
                <a:tab pos="185738" algn="l"/>
              </a:tabLst>
            </a:pPr>
            <a:r>
              <a:rPr lang="en-US" altLang="ja-JP" sz="1400" b="1" dirty="0">
                <a:solidFill>
                  <a:schemeClr val="tx1"/>
                </a:solidFill>
                <a:ea typeface="Meiryo UI" panose="020B0604030504040204" pitchFamily="50" charset="-128"/>
                <a:cs typeface="Meiryo UI" panose="020B0604030504040204" pitchFamily="50" charset="-128"/>
              </a:rPr>
              <a:t>(4) Promote “urban development that embodies the SDGs” from both hard and soft aspects</a:t>
            </a:r>
          </a:p>
          <a:p>
            <a:pPr marL="185738" indent="-185738">
              <a:tabLst>
                <a:tab pos="185738" algn="l"/>
              </a:tabLst>
            </a:pPr>
            <a:r>
              <a:rPr lang="ja-JP" altLang="en-US" sz="1100" dirty="0">
                <a:solidFill>
                  <a:schemeClr val="tx1"/>
                </a:solidFill>
                <a:ea typeface="Meiryo UI" panose="020B0604030504040204" pitchFamily="50" charset="-128"/>
                <a:cs typeface="Meiryo UI" panose="020B0604030504040204" pitchFamily="50" charset="-128"/>
              </a:rPr>
              <a:t>　　　⇒</a:t>
            </a:r>
            <a:r>
              <a:rPr lang="en-US" altLang="ja-JP" sz="1100" dirty="0">
                <a:solidFill>
                  <a:schemeClr val="tx1"/>
                </a:solidFill>
                <a:ea typeface="Meiryo UI" panose="020B0604030504040204" pitchFamily="50" charset="-128"/>
                <a:cs typeface="Meiryo UI" panose="020B0604030504040204" pitchFamily="50" charset="-128"/>
              </a:rPr>
              <a:t>We will promote the transformation of social systems and values ​​in line with the principles of the SDGs in order to realize sustainable growth of Osaka, affluence of citizens, and safety and security.</a:t>
            </a:r>
            <a:endParaRPr lang="ja-JP" altLang="en-US" sz="1400" b="1" dirty="0">
              <a:solidFill>
                <a:schemeClr val="tx1"/>
              </a:solidFill>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77150" y="6816016"/>
            <a:ext cx="2228850" cy="383297"/>
          </a:xfrm>
        </p:spPr>
        <p:txBody>
          <a:bodyPr/>
          <a:lstStyle/>
          <a:p>
            <a:fld id="{B357E563-2009-4710-851A-B3BABD306212}" type="slidenum">
              <a:rPr kumimoji="1" lang="ja-JP" altLang="en-US" smtClean="0"/>
              <a:t>2</a:t>
            </a:fld>
            <a:endParaRPr kumimoji="1" lang="ja-JP" altLang="en-US" dirty="0"/>
          </a:p>
        </p:txBody>
      </p:sp>
    </p:spTree>
    <p:extLst>
      <p:ext uri="{BB962C8B-B14F-4D97-AF65-F5344CB8AC3E}">
        <p14:creationId xmlns:p14="http://schemas.microsoft.com/office/powerpoint/2010/main" val="226904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77215" y="765341"/>
            <a:ext cx="8201027" cy="369332"/>
          </a:xfrm>
          <a:prstGeom prst="rect">
            <a:avLst/>
          </a:prstGeom>
          <a:noFill/>
        </p:spPr>
        <p:txBody>
          <a:bodyPr wrap="square" rtlCol="0">
            <a:spAutoFit/>
          </a:bodyPr>
          <a:lstStyle/>
          <a:p>
            <a:r>
              <a:rPr lang="en-US" altLang="ja-JP" b="1" dirty="0"/>
              <a:t>1. Further penetration of SDGs: Promoting specific actions</a:t>
            </a:r>
            <a:endParaRPr kumimoji="1" lang="en-US" altLang="ja-JP" dirty="0"/>
          </a:p>
        </p:txBody>
      </p:sp>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ea typeface="Meiryo UI" panose="020B0604030504040204" pitchFamily="50" charset="-128"/>
              </a:rPr>
              <a:t>　</a:t>
            </a:r>
            <a:r>
              <a:rPr kumimoji="1" lang="en-US" altLang="ja-JP" sz="2400" b="1" dirty="0">
                <a:solidFill>
                  <a:prstClr val="white"/>
                </a:solidFill>
                <a:ea typeface="Meiryo UI" panose="020B0604030504040204" pitchFamily="50" charset="-128"/>
              </a:rPr>
              <a:t>Main Initiatives in 2022</a:t>
            </a:r>
          </a:p>
        </p:txBody>
      </p:sp>
      <p:sp>
        <p:nvSpPr>
          <p:cNvPr id="12" name="正方形/長方形 11"/>
          <p:cNvSpPr/>
          <p:nvPr/>
        </p:nvSpPr>
        <p:spPr>
          <a:xfrm>
            <a:off x="77214" y="1171128"/>
            <a:ext cx="9720000" cy="5724644"/>
          </a:xfrm>
          <a:prstGeom prst="rect">
            <a:avLst/>
          </a:prstGeom>
          <a:solidFill>
            <a:schemeClr val="bg1">
              <a:lumMod val="95000"/>
            </a:schemeClr>
          </a:solidFill>
        </p:spPr>
        <p:txBody>
          <a:bodyPr wrap="square">
            <a:spAutoFit/>
          </a:bodyPr>
          <a:lstStyle/>
          <a:p>
            <a:r>
              <a:rPr lang="ja-JP" altLang="en-US" sz="1600" b="1" dirty="0"/>
              <a:t>〇 </a:t>
            </a:r>
            <a:r>
              <a:rPr lang="en-US" altLang="ja-JP" sz="1600" b="1" dirty="0"/>
              <a:t>Fostering momentum among citizens, companies, and organizations</a:t>
            </a:r>
          </a:p>
          <a:p>
            <a:r>
              <a:rPr lang="ja-JP" altLang="en-US" sz="1600" dirty="0"/>
              <a:t>　　</a:t>
            </a:r>
            <a:endParaRPr lang="en-US" altLang="ja-JP" sz="1600" dirty="0"/>
          </a:p>
          <a:p>
            <a:r>
              <a:rPr lang="ja-JP" altLang="en-US" sz="1600" b="1" dirty="0"/>
              <a:t>　 ①</a:t>
            </a:r>
            <a:r>
              <a:rPr lang="en-US" altLang="ja-JP" sz="1600" b="1" dirty="0"/>
              <a:t>Lectures on SDGs for universities and various organizations</a:t>
            </a:r>
          </a:p>
          <a:p>
            <a:r>
              <a:rPr kumimoji="1" lang="en-US" altLang="ja-JP" sz="1400" dirty="0"/>
              <a:t>	</a:t>
            </a:r>
            <a:r>
              <a:rPr kumimoji="1" lang="en-US" altLang="ja-JP" sz="1200" dirty="0" err="1"/>
              <a:t>Kindai</a:t>
            </a:r>
            <a:r>
              <a:rPr kumimoji="1" lang="en-US" altLang="ja-JP" sz="1200" dirty="0"/>
              <a:t> University (April.7), </a:t>
            </a:r>
          </a:p>
          <a:p>
            <a:r>
              <a:rPr kumimoji="1" lang="ja-JP" altLang="en-US" sz="1200" dirty="0"/>
              <a:t>　　　　 </a:t>
            </a:r>
            <a:r>
              <a:rPr kumimoji="1" lang="en-US" altLang="ja-JP" sz="1200" dirty="0" err="1"/>
              <a:t>Ritsumeikan</a:t>
            </a:r>
            <a:r>
              <a:rPr kumimoji="1" lang="en-US" altLang="ja-JP" sz="1200" dirty="0"/>
              <a:t> University (April.28, May.12),</a:t>
            </a:r>
          </a:p>
          <a:p>
            <a:r>
              <a:rPr kumimoji="1" lang="en-US" altLang="ja-JP" sz="1200" dirty="0"/>
              <a:t>	Osaka </a:t>
            </a:r>
            <a:r>
              <a:rPr kumimoji="1" lang="en-US" altLang="ja-JP" sz="1200" dirty="0" err="1"/>
              <a:t>Seikei</a:t>
            </a:r>
            <a:r>
              <a:rPr kumimoji="1" lang="en-US" altLang="ja-JP" sz="1200" dirty="0"/>
              <a:t> University (May.20),</a:t>
            </a:r>
          </a:p>
          <a:p>
            <a:r>
              <a:rPr kumimoji="1" lang="en-US" altLang="ja-JP" sz="1200" dirty="0"/>
              <a:t>           </a:t>
            </a:r>
            <a:r>
              <a:rPr kumimoji="1" lang="en-US" altLang="ja-JP" sz="1200" dirty="0" err="1"/>
              <a:t>Konko</a:t>
            </a:r>
            <a:r>
              <a:rPr kumimoji="1" lang="en-US" altLang="ja-JP" sz="1200" dirty="0"/>
              <a:t> Yao Junior and Senior High School (May.21),</a:t>
            </a:r>
          </a:p>
          <a:p>
            <a:r>
              <a:rPr kumimoji="1" lang="en-US" altLang="ja-JP" sz="1200" dirty="0"/>
              <a:t>	Osaka Metropolitan University (June.13),</a:t>
            </a:r>
          </a:p>
          <a:p>
            <a:r>
              <a:rPr kumimoji="1" lang="ja-JP" altLang="en-US" sz="1200" dirty="0"/>
              <a:t>　　　　 </a:t>
            </a:r>
            <a:r>
              <a:rPr kumimoji="1" lang="en-US" altLang="ja-JP" sz="1200" dirty="0" err="1"/>
              <a:t>Moriguchi</a:t>
            </a:r>
            <a:r>
              <a:rPr kumimoji="1" lang="en-US" altLang="ja-JP" sz="1200" dirty="0"/>
              <a:t> City: Corporate Seminar (July.26), </a:t>
            </a:r>
          </a:p>
          <a:p>
            <a:r>
              <a:rPr kumimoji="1" lang="en-US" altLang="ja-JP" sz="1200" dirty="0"/>
              <a:t>	Fukushima Women's Association (July.27)</a:t>
            </a:r>
          </a:p>
          <a:p>
            <a:r>
              <a:rPr kumimoji="1" lang="en-US" altLang="ja-JP" sz="1200" dirty="0"/>
              <a:t>	Urban Development Department: New employee training (April.6) </a:t>
            </a:r>
          </a:p>
          <a:p>
            <a:r>
              <a:rPr kumimoji="1" lang="en-US" altLang="ja-JP" sz="1200" dirty="0"/>
              <a:t>	Nagai Park designated manager (October.5), </a:t>
            </a:r>
          </a:p>
          <a:p>
            <a:r>
              <a:rPr kumimoji="1" lang="en-US" altLang="ja-JP" sz="1200" dirty="0"/>
              <a:t>           Ricoh Japan Co., Ltd. (October.19), </a:t>
            </a:r>
          </a:p>
          <a:p>
            <a:r>
              <a:rPr kumimoji="1" lang="en-US" altLang="ja-JP" sz="1200" dirty="0"/>
              <a:t>	Yamato University (October.24)</a:t>
            </a:r>
          </a:p>
          <a:p>
            <a:r>
              <a:rPr kumimoji="1" lang="en-US" altLang="ja-JP" sz="1200" dirty="0"/>
              <a:t>          (public corporation) Osaka Institute of Architects (Nov.25),</a:t>
            </a:r>
          </a:p>
          <a:p>
            <a:r>
              <a:rPr kumimoji="1" lang="en-US" altLang="ja-JP" sz="1200" dirty="0"/>
              <a:t>	Osaka University of Commerce (Dec.8),</a:t>
            </a:r>
          </a:p>
          <a:p>
            <a:r>
              <a:rPr kumimoji="1" lang="en-US" altLang="ja-JP" sz="1200" dirty="0"/>
              <a:t>           Osaka Junior College for the Elderly (Dec.16)</a:t>
            </a:r>
          </a:p>
          <a:p>
            <a:r>
              <a:rPr kumimoji="1" lang="en-US" altLang="ja-JP" sz="1200" dirty="0"/>
              <a:t>	Green Purchasing Network (Dec.20), </a:t>
            </a:r>
          </a:p>
          <a:p>
            <a:r>
              <a:rPr kumimoji="1" lang="en-US" altLang="ja-JP" sz="1200" dirty="0"/>
              <a:t>           </a:t>
            </a:r>
            <a:r>
              <a:rPr kumimoji="1" lang="en-US" altLang="ja-JP" sz="1200" dirty="0" err="1"/>
              <a:t>Fujiidera</a:t>
            </a:r>
            <a:r>
              <a:rPr kumimoji="1" lang="en-US" altLang="ja-JP" sz="1200" dirty="0"/>
              <a:t> City Executive Staff Training (Jan.20)</a:t>
            </a:r>
          </a:p>
          <a:p>
            <a:r>
              <a:rPr kumimoji="1" lang="en-US" altLang="ja-JP" sz="1200" dirty="0"/>
              <a:t>	Osaka Prefectural Housing Corporation (March.24)</a:t>
            </a:r>
          </a:p>
          <a:p>
            <a:endParaRPr kumimoji="1" lang="en-US" altLang="ja-JP" sz="1200" b="1" dirty="0"/>
          </a:p>
          <a:p>
            <a:r>
              <a:rPr kumimoji="1" lang="en-US" altLang="ja-JP" sz="1200" b="1" dirty="0"/>
              <a:t> </a:t>
            </a:r>
            <a:r>
              <a:rPr kumimoji="1" lang="ja-JP" altLang="en-US" sz="1200" b="1" dirty="0"/>
              <a:t>　</a:t>
            </a:r>
            <a:r>
              <a:rPr lang="ja-JP" altLang="en-US" sz="1600" b="1" dirty="0"/>
              <a:t>②</a:t>
            </a:r>
            <a:r>
              <a:rPr lang="en-US" altLang="ja-JP" sz="1600" b="1" dirty="0"/>
              <a:t>SDGs event in collaboration with other stakeholders</a:t>
            </a:r>
          </a:p>
          <a:p>
            <a:r>
              <a:rPr lang="en-US" altLang="ja-JP" sz="1100" dirty="0"/>
              <a:t>	</a:t>
            </a:r>
            <a:r>
              <a:rPr lang="en-US" altLang="ja-JP" sz="1200" dirty="0"/>
              <a:t>Yoshimoto Kogyo (</a:t>
            </a:r>
            <a:r>
              <a:rPr lang="en-US" altLang="ja-JP" sz="1200" dirty="0" err="1"/>
              <a:t>Warai</a:t>
            </a:r>
            <a:r>
              <a:rPr lang="en-US" altLang="ja-JP" sz="1200" dirty="0"/>
              <a:t> </a:t>
            </a:r>
            <a:r>
              <a:rPr lang="en-US" altLang="ja-JP" sz="1200" dirty="0" err="1"/>
              <a:t>Mirai</a:t>
            </a:r>
            <a:r>
              <a:rPr lang="en-US" altLang="ja-JP" sz="1200" dirty="0"/>
              <a:t> Fes 2022,  April.29)</a:t>
            </a:r>
          </a:p>
          <a:p>
            <a:r>
              <a:rPr lang="en-US" altLang="ja-JP" sz="1200" dirty="0"/>
              <a:t>	</a:t>
            </a:r>
            <a:r>
              <a:rPr lang="en-US" altLang="ja-JP" sz="1200" dirty="0" err="1"/>
              <a:t>Gamba</a:t>
            </a:r>
            <a:r>
              <a:rPr lang="en-US" altLang="ja-JP" sz="1200" dirty="0"/>
              <a:t> Osaka (THINK ECO SDGs Smile Match, Sep.10)</a:t>
            </a:r>
          </a:p>
          <a:p>
            <a:r>
              <a:rPr lang="en-US" altLang="ja-JP" sz="1200" dirty="0"/>
              <a:t>	Ministry of Commerce, Industry and Labor (Joint company information session, Sep.15)</a:t>
            </a:r>
          </a:p>
          <a:p>
            <a:r>
              <a:rPr lang="en-US" altLang="ja-JP" sz="1200" dirty="0"/>
              <a:t>	Osaka Chamber of Commerce and Industry (Carbon Neutral Challenge Fair, Oct.12)</a:t>
            </a:r>
          </a:p>
          <a:p>
            <a:r>
              <a:rPr lang="en-US" altLang="ja-JP" sz="1200" dirty="0"/>
              <a:t>	AEON MALL </a:t>
            </a:r>
            <a:r>
              <a:rPr lang="en-US" altLang="ja-JP" sz="1200" dirty="0" err="1"/>
              <a:t>Rinku</a:t>
            </a:r>
            <a:r>
              <a:rPr lang="en-US" altLang="ja-JP" sz="1200" dirty="0"/>
              <a:t> </a:t>
            </a:r>
            <a:r>
              <a:rPr lang="en-US" altLang="ja-JP" sz="1200" dirty="0" err="1"/>
              <a:t>Sennan</a:t>
            </a:r>
            <a:r>
              <a:rPr lang="en-US" altLang="ja-JP" sz="1200" dirty="0"/>
              <a:t> (Enjoy learning about SDGs while answering the SDGs DAY quiz!, Nov.3)</a:t>
            </a:r>
          </a:p>
          <a:p>
            <a:r>
              <a:rPr lang="en-US" altLang="ja-JP" sz="1200" dirty="0"/>
              <a:t>	</a:t>
            </a:r>
            <a:r>
              <a:rPr lang="en-US" altLang="ja-JP" sz="1200" dirty="0" err="1"/>
              <a:t>LaLaport</a:t>
            </a:r>
            <a:r>
              <a:rPr lang="en-US" altLang="ja-JP" sz="1200" dirty="0"/>
              <a:t> EXPOCITY (EXPO Cultural Festival 2022, Nov.23)</a:t>
            </a:r>
          </a:p>
          <a:p>
            <a:r>
              <a:rPr lang="en-US" altLang="ja-JP" sz="1200" dirty="0"/>
              <a:t>	Policy Planning Department (Immigration and Settlement Event, Jan.29)</a:t>
            </a:r>
          </a:p>
        </p:txBody>
      </p:sp>
      <p:sp>
        <p:nvSpPr>
          <p:cNvPr id="10" name="正方形/長方形 9"/>
          <p:cNvSpPr/>
          <p:nvPr/>
        </p:nvSpPr>
        <p:spPr>
          <a:xfrm>
            <a:off x="8160260" y="2808342"/>
            <a:ext cx="1235760" cy="215444"/>
          </a:xfrm>
          <a:prstGeom prst="rect">
            <a:avLst/>
          </a:prstGeom>
          <a:solidFill>
            <a:schemeClr val="bg1">
              <a:lumMod val="95000"/>
            </a:schemeClr>
          </a:solidFill>
        </p:spPr>
        <p:txBody>
          <a:bodyPr wrap="square">
            <a:spAutoFit/>
          </a:bodyPr>
          <a:lstStyle/>
          <a:p>
            <a:pPr indent="76101">
              <a:spcBef>
                <a:spcPts val="488"/>
              </a:spcBef>
            </a:pPr>
            <a:r>
              <a:rPr lang="en-US" altLang="ja-JP" sz="800" dirty="0"/>
              <a:t>SDGs Lecture</a:t>
            </a:r>
          </a:p>
        </p:txBody>
      </p:sp>
      <p:sp>
        <p:nvSpPr>
          <p:cNvPr id="14" name="正方形/長方形 13"/>
          <p:cNvSpPr/>
          <p:nvPr/>
        </p:nvSpPr>
        <p:spPr>
          <a:xfrm>
            <a:off x="8321680" y="4625409"/>
            <a:ext cx="912919" cy="215444"/>
          </a:xfrm>
          <a:prstGeom prst="rect">
            <a:avLst/>
          </a:prstGeom>
          <a:solidFill>
            <a:schemeClr val="bg1">
              <a:lumMod val="95000"/>
            </a:schemeClr>
          </a:solidFill>
        </p:spPr>
        <p:txBody>
          <a:bodyPr wrap="square">
            <a:spAutoFit/>
          </a:bodyPr>
          <a:lstStyle/>
          <a:p>
            <a:pPr indent="76101">
              <a:spcBef>
                <a:spcPts val="488"/>
              </a:spcBef>
            </a:pPr>
            <a:r>
              <a:rPr lang="en-US" altLang="ja-JP" sz="800" dirty="0"/>
              <a:t>PR activities</a:t>
            </a:r>
          </a:p>
        </p:txBody>
      </p:sp>
      <p:pic>
        <p:nvPicPr>
          <p:cNvPr id="3" name="図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44188" y="3095680"/>
            <a:ext cx="2040558" cy="1529729"/>
          </a:xfrm>
          <a:prstGeom prst="rect">
            <a:avLst/>
          </a:prstGeom>
        </p:spPr>
      </p:pic>
      <p:pic>
        <p:nvPicPr>
          <p:cNvPr id="2" name="図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75635" y="1468935"/>
            <a:ext cx="2009111" cy="1339407"/>
          </a:xfrm>
          <a:prstGeom prst="rect">
            <a:avLst/>
          </a:prstGeom>
        </p:spPr>
      </p:pic>
      <p:sp>
        <p:nvSpPr>
          <p:cNvPr id="4" name="スライド番号プレースホルダー 3"/>
          <p:cNvSpPr>
            <a:spLocks noGrp="1"/>
          </p:cNvSpPr>
          <p:nvPr>
            <p:ph type="sldNum" sz="quarter" idx="12"/>
          </p:nvPr>
        </p:nvSpPr>
        <p:spPr>
          <a:xfrm>
            <a:off x="7675635" y="6791546"/>
            <a:ext cx="2228850" cy="383297"/>
          </a:xfrm>
        </p:spPr>
        <p:txBody>
          <a:bodyPr/>
          <a:lstStyle/>
          <a:p>
            <a:fld id="{B357E563-2009-4710-851A-B3BABD306212}" type="slidenum">
              <a:rPr kumimoji="1" lang="ja-JP" altLang="en-US" smtClean="0"/>
              <a:t>3</a:t>
            </a:fld>
            <a:endParaRPr kumimoji="1" lang="ja-JP" altLang="en-US" dirty="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5635" y="5007677"/>
            <a:ext cx="2040726" cy="1535141"/>
          </a:xfrm>
          <a:prstGeom prst="rect">
            <a:avLst/>
          </a:prstGeom>
        </p:spPr>
      </p:pic>
      <p:sp>
        <p:nvSpPr>
          <p:cNvPr id="15" name="正方形/長方形 14"/>
          <p:cNvSpPr/>
          <p:nvPr/>
        </p:nvSpPr>
        <p:spPr>
          <a:xfrm>
            <a:off x="8333600" y="6542818"/>
            <a:ext cx="912919" cy="215444"/>
          </a:xfrm>
          <a:prstGeom prst="rect">
            <a:avLst/>
          </a:prstGeom>
          <a:solidFill>
            <a:schemeClr val="bg1">
              <a:lumMod val="95000"/>
            </a:schemeClr>
          </a:solidFill>
        </p:spPr>
        <p:txBody>
          <a:bodyPr wrap="square">
            <a:spAutoFit/>
          </a:bodyPr>
          <a:lstStyle/>
          <a:p>
            <a:pPr indent="76101">
              <a:spcBef>
                <a:spcPts val="488"/>
              </a:spcBef>
            </a:pPr>
            <a:r>
              <a:rPr lang="en-US" altLang="ja-JP" sz="800" dirty="0"/>
              <a:t>PR activities</a:t>
            </a:r>
          </a:p>
        </p:txBody>
      </p:sp>
    </p:spTree>
    <p:extLst>
      <p:ext uri="{BB962C8B-B14F-4D97-AF65-F5344CB8AC3E}">
        <p14:creationId xmlns:p14="http://schemas.microsoft.com/office/powerpoint/2010/main" val="182364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2410" y="1161197"/>
            <a:ext cx="9720000" cy="5976000"/>
          </a:xfrm>
          <a:prstGeom prst="rect">
            <a:avLst/>
          </a:prstGeom>
          <a:solidFill>
            <a:schemeClr val="bg1">
              <a:lumMod val="95000"/>
            </a:schemeClr>
          </a:solidFill>
        </p:spPr>
        <p:txBody>
          <a:bodyPr wrap="square" rtlCol="0">
            <a:spAutoFit/>
          </a:bodyPr>
          <a:lstStyle/>
          <a:p>
            <a:r>
              <a:rPr lang="ja-JP" altLang="en-US" sz="1600" b="1" dirty="0"/>
              <a:t>〇 </a:t>
            </a:r>
            <a:r>
              <a:rPr lang="en-US" altLang="ja-JP" sz="1600" b="1" dirty="0"/>
              <a:t>Promotion of My SDGs Declaration Project</a:t>
            </a:r>
            <a:r>
              <a:rPr lang="ja-JP" altLang="en-US" sz="1400" b="1" dirty="0"/>
              <a:t>（</a:t>
            </a:r>
            <a:r>
              <a:rPr lang="en-US" altLang="ja-JP" sz="1400" b="1" dirty="0"/>
              <a:t>started in February, 2021</a:t>
            </a:r>
            <a:r>
              <a:rPr lang="ja-JP" altLang="en-US" sz="1400" b="1" dirty="0"/>
              <a:t>）</a:t>
            </a:r>
            <a:endParaRPr lang="en-US" altLang="ja-JP" sz="14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a:p>
            <a:endParaRPr lang="en-US" altLang="ja-JP" sz="1600" b="1" dirty="0"/>
          </a:p>
        </p:txBody>
      </p:sp>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ea typeface="Meiryo UI" panose="020B0604030504040204" pitchFamily="50" charset="-128"/>
              </a:rPr>
              <a:t>　</a:t>
            </a:r>
            <a:r>
              <a:rPr kumimoji="1" lang="en-US" altLang="ja-JP" sz="2400" b="1" dirty="0">
                <a:solidFill>
                  <a:prstClr val="white"/>
                </a:solidFill>
                <a:ea typeface="Meiryo UI" panose="020B0604030504040204" pitchFamily="50" charset="-128"/>
              </a:rPr>
              <a:t>Main Initiatives in 2022</a:t>
            </a:r>
          </a:p>
        </p:txBody>
      </p:sp>
      <p:sp>
        <p:nvSpPr>
          <p:cNvPr id="10" name="テキスト ボックス 9"/>
          <p:cNvSpPr txBox="1"/>
          <p:nvPr/>
        </p:nvSpPr>
        <p:spPr>
          <a:xfrm>
            <a:off x="77215" y="765341"/>
            <a:ext cx="8201027" cy="369332"/>
          </a:xfrm>
          <a:prstGeom prst="rect">
            <a:avLst/>
          </a:prstGeom>
          <a:noFill/>
        </p:spPr>
        <p:txBody>
          <a:bodyPr wrap="square" rtlCol="0">
            <a:spAutoFit/>
          </a:bodyPr>
          <a:lstStyle/>
          <a:p>
            <a:r>
              <a:rPr lang="en-US" altLang="ja-JP" b="1" dirty="0"/>
              <a:t>1. Further penetration of SDGs: Promoting specific actions</a:t>
            </a:r>
            <a:endParaRPr kumimoji="1" lang="en-US" altLang="ja-JP" dirty="0"/>
          </a:p>
        </p:txBody>
      </p:sp>
      <p:sp>
        <p:nvSpPr>
          <p:cNvPr id="2" name="スライド番号プレースホルダー 1"/>
          <p:cNvSpPr>
            <a:spLocks noGrp="1"/>
          </p:cNvSpPr>
          <p:nvPr>
            <p:ph type="sldNum" sz="quarter" idx="12"/>
          </p:nvPr>
        </p:nvSpPr>
        <p:spPr>
          <a:xfrm>
            <a:off x="7541148" y="6753900"/>
            <a:ext cx="2228850" cy="383297"/>
          </a:xfrm>
        </p:spPr>
        <p:txBody>
          <a:bodyPr/>
          <a:lstStyle/>
          <a:p>
            <a:fld id="{B357E563-2009-4710-851A-B3BABD306212}" type="slidenum">
              <a:rPr kumimoji="1" lang="ja-JP" altLang="en-US" smtClean="0"/>
              <a:t>4</a:t>
            </a:fld>
            <a:endParaRPr kumimoji="1" lang="ja-JP" altLang="en-US" dirty="0"/>
          </a:p>
        </p:txBody>
      </p:sp>
      <p:sp>
        <p:nvSpPr>
          <p:cNvPr id="4" name="テキスト ボックス 3"/>
          <p:cNvSpPr txBox="1"/>
          <p:nvPr/>
        </p:nvSpPr>
        <p:spPr>
          <a:xfrm>
            <a:off x="370551" y="1646512"/>
            <a:ext cx="5633224" cy="1231106"/>
          </a:xfrm>
          <a:prstGeom prst="rect">
            <a:avLst/>
          </a:prstGeom>
          <a:noFill/>
          <a:ln>
            <a:solidFill>
              <a:schemeClr val="bg1">
                <a:lumMod val="95000"/>
              </a:schemeClr>
            </a:solidFill>
          </a:ln>
        </p:spPr>
        <p:txBody>
          <a:bodyPr wrap="square" rtlCol="0">
            <a:spAutoFit/>
          </a:bodyPr>
          <a:lstStyle/>
          <a:p>
            <a:r>
              <a:rPr kumimoji="1" lang="en-US" altLang="ja-JP" sz="1400" dirty="0"/>
              <a:t>My SDGs Declaration Project</a:t>
            </a:r>
          </a:p>
          <a:p>
            <a:r>
              <a:rPr kumimoji="1" lang="en-US" altLang="ja-JP" sz="1200" dirty="0"/>
              <a:t> In line with the purpose of the “Osaka SDGs Action Charter,” this is a project in which citizens, companies, organizations, and other stakeholders declare their own actions to achieve the SDGs, with Osaka Prefecture encouraging them.</a:t>
            </a:r>
          </a:p>
          <a:p>
            <a:r>
              <a:rPr kumimoji="1" lang="en-US" altLang="ja-JP" sz="1200" dirty="0"/>
              <a:t>By introducing the contents of the declaration on the prefectural website, we will foster momentum for achieving the SDGs throughout Osaka.</a:t>
            </a:r>
          </a:p>
        </p:txBody>
      </p:sp>
      <p:sp>
        <p:nvSpPr>
          <p:cNvPr id="6" name="テキスト ボックス 5"/>
          <p:cNvSpPr txBox="1"/>
          <p:nvPr/>
        </p:nvSpPr>
        <p:spPr>
          <a:xfrm>
            <a:off x="370551" y="3009012"/>
            <a:ext cx="5620994" cy="954107"/>
          </a:xfrm>
          <a:prstGeom prst="rect">
            <a:avLst/>
          </a:prstGeom>
          <a:noFill/>
          <a:ln>
            <a:solidFill>
              <a:schemeClr val="bg1">
                <a:lumMod val="50000"/>
              </a:schemeClr>
            </a:solidFill>
            <a:prstDash val="dash"/>
          </a:ln>
        </p:spPr>
        <p:txBody>
          <a:bodyPr wrap="square" rtlCol="0">
            <a:spAutoFit/>
          </a:bodyPr>
          <a:lstStyle/>
          <a:p>
            <a:r>
              <a:rPr kumimoji="1" lang="en-US" altLang="ja-JP" sz="1400" dirty="0"/>
              <a:t>■Total number of project participants: 3,428</a:t>
            </a:r>
          </a:p>
          <a:p>
            <a:r>
              <a:rPr kumimoji="1" lang="ja-JP" altLang="en-US" sz="1400" dirty="0"/>
              <a:t>　　</a:t>
            </a:r>
            <a:r>
              <a:rPr kumimoji="1" lang="en-US" altLang="ja-JP" sz="1400" dirty="0"/>
              <a:t>(Companies/Organizations: 319, Individuals: 3,258)</a:t>
            </a:r>
          </a:p>
          <a:p>
            <a:r>
              <a:rPr kumimoji="1" lang="en-US" altLang="ja-JP" sz="1400" dirty="0"/>
              <a:t>■Number of tax returns this fiscal year: 1615</a:t>
            </a:r>
          </a:p>
          <a:p>
            <a:r>
              <a:rPr kumimoji="1" lang="ja-JP" altLang="en-US" sz="1400" dirty="0"/>
              <a:t>　　</a:t>
            </a:r>
            <a:r>
              <a:rPr kumimoji="1" lang="en-US" altLang="ja-JP" sz="1400" dirty="0"/>
              <a:t>(Companies/Organizations: 170, Individuals: 1,445)</a:t>
            </a:r>
            <a:r>
              <a:rPr kumimoji="1" lang="ja-JP" altLang="en-US" sz="1400" dirty="0"/>
              <a:t>　</a:t>
            </a:r>
          </a:p>
        </p:txBody>
      </p:sp>
      <p:sp>
        <p:nvSpPr>
          <p:cNvPr id="31" name="正方形/長方形 30"/>
          <p:cNvSpPr/>
          <p:nvPr/>
        </p:nvSpPr>
        <p:spPr>
          <a:xfrm>
            <a:off x="166410" y="4532320"/>
            <a:ext cx="9612000" cy="2244998"/>
          </a:xfrm>
          <a:prstGeom prst="rect">
            <a:avLst/>
          </a:prstGeom>
          <a:noFill/>
          <a:ln w="158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2" name="正方形/長方形 31"/>
          <p:cNvSpPr/>
          <p:nvPr/>
        </p:nvSpPr>
        <p:spPr>
          <a:xfrm>
            <a:off x="157998" y="4208321"/>
            <a:ext cx="2702079"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Declaration example</a:t>
            </a:r>
            <a:endParaRPr kumimoji="1" lang="ja-JP" altLang="en-US" sz="1600" dirty="0">
              <a:latin typeface="UD デジタル 教科書体 NK-B" panose="02020700000000000000" pitchFamily="18" charset="-128"/>
              <a:ea typeface="UD デジタル 教科書体 NK-B" panose="02020700000000000000" pitchFamily="18" charset="-128"/>
            </a:endParaRPr>
          </a:p>
        </p:txBody>
      </p:sp>
      <p:sp>
        <p:nvSpPr>
          <p:cNvPr id="33" name="角丸四角形 32"/>
          <p:cNvSpPr/>
          <p:nvPr/>
        </p:nvSpPr>
        <p:spPr>
          <a:xfrm>
            <a:off x="885472" y="4587407"/>
            <a:ext cx="2318765" cy="1017952"/>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kumimoji="1" lang="en-US" altLang="ja-JP" sz="1600" b="1" dirty="0">
                <a:solidFill>
                  <a:srgbClr val="000000"/>
                </a:solidFill>
                <a:latin typeface="Arial" panose="020B0604020202020204" pitchFamily="34" charset="0"/>
                <a:ea typeface="UD デジタル 教科書体 NK-B" panose="02020700000000000000" pitchFamily="18" charset="-128"/>
                <a:cs typeface="Arial" panose="020B0604020202020204" pitchFamily="34" charset="0"/>
              </a:rPr>
              <a:t>Know what's in your fridge and buy only what you need.</a:t>
            </a:r>
            <a:endParaRPr kumimoji="1" lang="ja-JP" altLang="en-US" sz="1600" b="1" dirty="0">
              <a:solidFill>
                <a:srgbClr val="000000"/>
              </a:solidFill>
              <a:latin typeface="Arial" panose="020B0604020202020204" pitchFamily="34" charset="0"/>
              <a:ea typeface="UD デジタル 教科書体 NK-B" panose="02020700000000000000" pitchFamily="18" charset="-128"/>
              <a:cs typeface="Arial" panose="020B0604020202020204" pitchFamily="34" charset="0"/>
            </a:endParaRPr>
          </a:p>
        </p:txBody>
      </p:sp>
      <p:pic>
        <p:nvPicPr>
          <p:cNvPr id="34" name="図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17" y="4762649"/>
            <a:ext cx="658555" cy="658555"/>
          </a:xfrm>
          <a:prstGeom prst="rect">
            <a:avLst/>
          </a:prstGeom>
        </p:spPr>
      </p:pic>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917" y="4789362"/>
            <a:ext cx="654462" cy="654462"/>
          </a:xfrm>
          <a:prstGeom prst="rect">
            <a:avLst/>
          </a:prstGeom>
        </p:spPr>
      </p:pic>
      <p:sp>
        <p:nvSpPr>
          <p:cNvPr id="36" name="角丸四角形 35"/>
          <p:cNvSpPr/>
          <p:nvPr/>
        </p:nvSpPr>
        <p:spPr>
          <a:xfrm>
            <a:off x="7336108" y="4587406"/>
            <a:ext cx="2343804" cy="1039559"/>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kumimoji="1" lang="en-US" altLang="ja-JP" sz="1600" b="1" dirty="0">
                <a:solidFill>
                  <a:srgbClr val="000000"/>
                </a:solidFill>
                <a:ea typeface="UD デジタル 教科書体 NK-B" panose="02020700000000000000" pitchFamily="18" charset="-128"/>
              </a:rPr>
              <a:t>Create a workplace environment where everyone can work comfortably.</a:t>
            </a:r>
          </a:p>
        </p:txBody>
      </p:sp>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640" y="4799880"/>
            <a:ext cx="659014" cy="659014"/>
          </a:xfrm>
          <a:prstGeom prst="rect">
            <a:avLst/>
          </a:prstGeom>
        </p:spPr>
      </p:pic>
      <p:grpSp>
        <p:nvGrpSpPr>
          <p:cNvPr id="11" name="グループ化 10"/>
          <p:cNvGrpSpPr/>
          <p:nvPr/>
        </p:nvGrpSpPr>
        <p:grpSpPr>
          <a:xfrm>
            <a:off x="7066293" y="5667868"/>
            <a:ext cx="2288157" cy="1084234"/>
            <a:chOff x="7198741" y="5899266"/>
            <a:chExt cx="2288157" cy="1084234"/>
          </a:xfrm>
        </p:grpSpPr>
        <p:pic>
          <p:nvPicPr>
            <p:cNvPr id="38" name="Picture 6" descr="キラキラ飾りのイラスト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8741" y="6008597"/>
              <a:ext cx="636537" cy="63653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キラキラ飾りのイラスト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0361" y="6161357"/>
              <a:ext cx="636537" cy="636537"/>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322939" y="5899266"/>
              <a:ext cx="1829888" cy="1084234"/>
            </a:xfrm>
            <a:prstGeom prst="rect">
              <a:avLst/>
            </a:prstGeom>
          </p:spPr>
        </p:pic>
      </p:grpSp>
      <p:sp>
        <p:nvSpPr>
          <p:cNvPr id="42" name="角丸四角形 41"/>
          <p:cNvSpPr/>
          <p:nvPr/>
        </p:nvSpPr>
        <p:spPr>
          <a:xfrm>
            <a:off x="4050833" y="4600405"/>
            <a:ext cx="2460302" cy="1026559"/>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kumimoji="1" lang="en-US" altLang="ja-JP" sz="1600" b="1" dirty="0">
                <a:solidFill>
                  <a:schemeClr val="tx1"/>
                </a:solidFill>
                <a:ea typeface="UD デジタル 教科書体 NK-B" panose="02020700000000000000" pitchFamily="18" charset="-128"/>
              </a:rPr>
              <a:t>Use </a:t>
            </a:r>
            <a:r>
              <a:rPr kumimoji="1" lang="en-US" altLang="ja-JP" sz="1600" b="1" dirty="0">
                <a:solidFill>
                  <a:schemeClr val="tx1"/>
                </a:solidFill>
              </a:rPr>
              <a:t>reusable bag, water bottles and containers.</a:t>
            </a:r>
            <a:endParaRPr kumimoji="1" lang="ja-JP" altLang="en-US" sz="1600" b="1" dirty="0">
              <a:solidFill>
                <a:schemeClr val="tx1"/>
              </a:solidFill>
              <a:ea typeface="UD デジタル 教科書体 NK-B" panose="02020700000000000000" pitchFamily="18" charset="-128"/>
            </a:endParaRPr>
          </a:p>
        </p:txBody>
      </p:sp>
      <p:pic>
        <p:nvPicPr>
          <p:cNvPr id="43" name="図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104" y="5760900"/>
            <a:ext cx="2240973" cy="1009856"/>
          </a:xfrm>
          <a:prstGeom prst="rect">
            <a:avLst/>
          </a:prstGeom>
        </p:spPr>
      </p:pic>
      <p:grpSp>
        <p:nvGrpSpPr>
          <p:cNvPr id="14" name="グループ化 13"/>
          <p:cNvGrpSpPr/>
          <p:nvPr/>
        </p:nvGrpSpPr>
        <p:grpSpPr>
          <a:xfrm>
            <a:off x="4050833" y="5739560"/>
            <a:ext cx="2117735" cy="1063465"/>
            <a:chOff x="4506007" y="5970003"/>
            <a:chExt cx="2117735" cy="1063465"/>
          </a:xfrm>
        </p:grpSpPr>
        <p:pic>
          <p:nvPicPr>
            <p:cNvPr id="44" name="図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6007" y="5970003"/>
              <a:ext cx="1388120" cy="1041090"/>
            </a:xfrm>
            <a:prstGeom prst="rect">
              <a:avLst/>
            </a:prstGeom>
          </p:spPr>
        </p:pic>
        <p:pic>
          <p:nvPicPr>
            <p:cNvPr id="45" name="Picture 16" descr="タッパー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6464" y="6326886"/>
              <a:ext cx="787278" cy="706582"/>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図 4">
            <a:extLst>
              <a:ext uri="{FF2B5EF4-FFF2-40B4-BE49-F238E27FC236}">
                <a16:creationId xmlns:a16="http://schemas.microsoft.com/office/drawing/2014/main" id="{2A9CB088-C341-4684-8C97-E775B3D35970}"/>
              </a:ext>
            </a:extLst>
          </p:cNvPr>
          <p:cNvPicPr>
            <a:picLocks noChangeAspect="1"/>
          </p:cNvPicPr>
          <p:nvPr/>
        </p:nvPicPr>
        <p:blipFill>
          <a:blip r:embed="rId10"/>
          <a:stretch>
            <a:fillRect/>
          </a:stretch>
        </p:blipFill>
        <p:spPr>
          <a:xfrm>
            <a:off x="6162311" y="1436540"/>
            <a:ext cx="3523793" cy="2743438"/>
          </a:xfrm>
          <a:prstGeom prst="rect">
            <a:avLst/>
          </a:prstGeom>
        </p:spPr>
      </p:pic>
    </p:spTree>
    <p:extLst>
      <p:ext uri="{BB962C8B-B14F-4D97-AF65-F5344CB8AC3E}">
        <p14:creationId xmlns:p14="http://schemas.microsoft.com/office/powerpoint/2010/main" val="8221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2873" y="777057"/>
            <a:ext cx="6661538" cy="369332"/>
          </a:xfrm>
          <a:prstGeom prst="rect">
            <a:avLst/>
          </a:prstGeom>
          <a:noFill/>
        </p:spPr>
        <p:txBody>
          <a:bodyPr wrap="square" rtlCol="0">
            <a:spAutoFit/>
          </a:bodyPr>
          <a:lstStyle/>
          <a:p>
            <a:r>
              <a:rPr kumimoji="1" lang="en-US" altLang="ja-JP" b="1" dirty="0"/>
              <a:t>2. Efforts to connect stakeholders</a:t>
            </a:r>
          </a:p>
        </p:txBody>
      </p:sp>
      <p:sp>
        <p:nvSpPr>
          <p:cNvPr id="8" name="正方形/長方形 7"/>
          <p:cNvSpPr/>
          <p:nvPr/>
        </p:nvSpPr>
        <p:spPr>
          <a:xfrm>
            <a:off x="93000" y="1169844"/>
            <a:ext cx="9720000" cy="5976000"/>
          </a:xfrm>
          <a:prstGeom prst="rect">
            <a:avLst/>
          </a:prstGeom>
          <a:solidFill>
            <a:schemeClr val="bg1">
              <a:lumMod val="95000"/>
            </a:schemeClr>
          </a:solidFill>
        </p:spPr>
        <p:txBody>
          <a:bodyPr wrap="square">
            <a:spAutoFit/>
          </a:bodyPr>
          <a:lstStyle/>
          <a:p>
            <a:pPr>
              <a:lnSpc>
                <a:spcPts val="1500"/>
              </a:lnSpc>
              <a:spcBef>
                <a:spcPts val="488"/>
              </a:spcBef>
            </a:pPr>
            <a:r>
              <a:rPr lang="ja-JP" altLang="en-US" sz="1600" b="1" dirty="0"/>
              <a:t>〇 </a:t>
            </a:r>
            <a:r>
              <a:rPr lang="en-US" altLang="ja-JP" sz="1600" b="1" dirty="0"/>
              <a:t>Matching support between local governments and companies</a:t>
            </a:r>
            <a:endParaRPr lang="en-US" altLang="ja-JP" sz="1400" b="1" dirty="0"/>
          </a:p>
          <a:p>
            <a:pPr>
              <a:lnSpc>
                <a:spcPts val="1500"/>
              </a:lnSpc>
              <a:spcBef>
                <a:spcPts val="488"/>
              </a:spcBef>
            </a:pPr>
            <a:endParaRPr lang="en-US" altLang="ja-JP" sz="1400" b="1" dirty="0"/>
          </a:p>
          <a:p>
            <a:pPr>
              <a:lnSpc>
                <a:spcPts val="1500"/>
              </a:lnSpc>
              <a:spcBef>
                <a:spcPts val="488"/>
              </a:spcBef>
            </a:pPr>
            <a:r>
              <a:rPr lang="ja-JP" altLang="en-US" sz="1400" b="1" dirty="0"/>
              <a:t>　</a:t>
            </a:r>
            <a:r>
              <a:rPr lang="ja-JP" altLang="en-US" sz="1600" b="1" dirty="0"/>
              <a:t>①</a:t>
            </a:r>
            <a:r>
              <a:rPr lang="en-US" altLang="ja-JP" sz="1600" b="1" dirty="0"/>
              <a:t>Local government issue presentation type matching </a:t>
            </a:r>
            <a:r>
              <a:rPr lang="en-US" altLang="ja-JP" sz="1600" b="1" dirty="0">
                <a:uFill>
                  <a:solidFill>
                    <a:srgbClr val="FF0000"/>
                  </a:solidFill>
                </a:uFill>
              </a:rPr>
              <a:t>event</a:t>
            </a:r>
            <a:endParaRPr lang="en-US" altLang="ja-JP" sz="1600" b="1" dirty="0"/>
          </a:p>
          <a:p>
            <a:pPr>
              <a:lnSpc>
                <a:spcPts val="1500"/>
              </a:lnSpc>
              <a:spcBef>
                <a:spcPts val="400"/>
              </a:spcBef>
            </a:pPr>
            <a:r>
              <a:rPr lang="ja-JP" altLang="en-US" sz="1400" dirty="0"/>
              <a:t>　　</a:t>
            </a:r>
            <a:r>
              <a:rPr lang="en-US" altLang="ja-JP" sz="1400" dirty="0"/>
              <a:t>Local governments present their own issues to companies. </a:t>
            </a:r>
          </a:p>
          <a:p>
            <a:pPr>
              <a:lnSpc>
                <a:spcPts val="1500"/>
              </a:lnSpc>
              <a:spcBef>
                <a:spcPts val="400"/>
              </a:spcBef>
            </a:pPr>
            <a:r>
              <a:rPr lang="ja-JP" altLang="en-US" sz="1400" dirty="0"/>
              <a:t>　　</a:t>
            </a:r>
            <a:r>
              <a:rPr lang="en-US" altLang="ja-JP" sz="1400" dirty="0"/>
              <a:t>Matching with companies with know-how </a:t>
            </a:r>
          </a:p>
          <a:p>
            <a:pPr>
              <a:lnSpc>
                <a:spcPts val="1500"/>
              </a:lnSpc>
              <a:spcBef>
                <a:spcPts val="400"/>
              </a:spcBef>
            </a:pPr>
            <a:r>
              <a:rPr lang="ja-JP" altLang="en-US" sz="1400" dirty="0"/>
              <a:t>　　</a:t>
            </a:r>
            <a:r>
              <a:rPr lang="en-US" altLang="ja-JP" sz="1400" dirty="0"/>
              <a:t>(implemented in cooperation with the Osaka Chamber of Commerce and Industry)</a:t>
            </a:r>
          </a:p>
          <a:p>
            <a:pPr>
              <a:lnSpc>
                <a:spcPts val="1500"/>
              </a:lnSpc>
              <a:spcBef>
                <a:spcPts val="400"/>
              </a:spcBef>
            </a:pPr>
            <a:r>
              <a:rPr lang="ja-JP" altLang="en-US" sz="1400" dirty="0"/>
              <a:t> 　 　</a:t>
            </a:r>
            <a:r>
              <a:rPr lang="en-US" altLang="ja-JP" sz="1400" dirty="0"/>
              <a:t>Theme: Carbon neutrality</a:t>
            </a:r>
          </a:p>
          <a:p>
            <a:pPr>
              <a:lnSpc>
                <a:spcPts val="1500"/>
              </a:lnSpc>
              <a:spcBef>
                <a:spcPts val="400"/>
              </a:spcBef>
            </a:pPr>
            <a:r>
              <a:rPr lang="ja-JP" altLang="en-US" sz="1400" dirty="0"/>
              <a:t>　　　</a:t>
            </a:r>
            <a:r>
              <a:rPr lang="fr-FR" altLang="ja-JP" sz="1400" dirty="0"/>
              <a:t>Date: September 14, 2022</a:t>
            </a:r>
          </a:p>
          <a:p>
            <a:pPr>
              <a:lnSpc>
                <a:spcPts val="1500"/>
              </a:lnSpc>
              <a:spcBef>
                <a:spcPts val="400"/>
              </a:spcBef>
            </a:pPr>
            <a:r>
              <a:rPr lang="ja-JP" altLang="en-US" sz="1400" dirty="0"/>
              <a:t>　　　</a:t>
            </a:r>
            <a:r>
              <a:rPr lang="en-US" altLang="ja-JP" sz="1400" dirty="0"/>
              <a:t>Participating municipalities: Hirakata City, </a:t>
            </a:r>
            <a:r>
              <a:rPr lang="en-US" altLang="ja-JP" sz="1400" dirty="0" err="1"/>
              <a:t>Hannan</a:t>
            </a:r>
            <a:r>
              <a:rPr lang="en-US" altLang="ja-JP" sz="1400" dirty="0"/>
              <a:t> City, </a:t>
            </a:r>
            <a:r>
              <a:rPr lang="en-US" altLang="ja-JP" sz="1400" dirty="0" err="1"/>
              <a:t>Taishi</a:t>
            </a:r>
            <a:r>
              <a:rPr lang="en-US" altLang="ja-JP" sz="1400" dirty="0"/>
              <a:t> Town</a:t>
            </a:r>
          </a:p>
          <a:p>
            <a:pPr>
              <a:lnSpc>
                <a:spcPts val="1500"/>
              </a:lnSpc>
              <a:spcBef>
                <a:spcPts val="400"/>
              </a:spcBef>
            </a:pPr>
            <a:r>
              <a:rPr lang="ja-JP" altLang="en-US" sz="1400" dirty="0"/>
              <a:t>　　　</a:t>
            </a:r>
            <a:r>
              <a:rPr lang="en-US" altLang="ja-JP" sz="1400" dirty="0"/>
              <a:t>Participating companies: 68 companies</a:t>
            </a:r>
          </a:p>
          <a:p>
            <a:pPr>
              <a:lnSpc>
                <a:spcPts val="1500"/>
              </a:lnSpc>
              <a:spcBef>
                <a:spcPts val="400"/>
              </a:spcBef>
            </a:pPr>
            <a:endParaRPr lang="en-US" altLang="ja-JP" sz="1400" dirty="0"/>
          </a:p>
          <a:p>
            <a:pPr>
              <a:lnSpc>
                <a:spcPts val="1500"/>
              </a:lnSpc>
              <a:spcBef>
                <a:spcPts val="400"/>
              </a:spcBef>
            </a:pPr>
            <a:r>
              <a:rPr lang="ja-JP" altLang="en-US" sz="1400" b="1" dirty="0"/>
              <a:t>　</a:t>
            </a:r>
            <a:r>
              <a:rPr lang="ja-JP" altLang="en-US" sz="1600" b="1" dirty="0"/>
              <a:t>②</a:t>
            </a:r>
            <a:r>
              <a:rPr lang="en-US" altLang="ja-JP" sz="1600" b="1" dirty="0"/>
              <a:t>Corporate know-how proposal type matching </a:t>
            </a:r>
            <a:r>
              <a:rPr lang="en-US" altLang="ja-JP" sz="1600" b="1" dirty="0">
                <a:uFill>
                  <a:solidFill>
                    <a:srgbClr val="FF0000"/>
                  </a:solidFill>
                </a:uFill>
              </a:rPr>
              <a:t>event</a:t>
            </a:r>
            <a:endParaRPr lang="en-US" altLang="ja-JP" sz="1600" b="1" dirty="0"/>
          </a:p>
          <a:p>
            <a:pPr>
              <a:lnSpc>
                <a:spcPts val="1500"/>
              </a:lnSpc>
              <a:spcBef>
                <a:spcPts val="400"/>
              </a:spcBef>
            </a:pPr>
            <a:r>
              <a:rPr lang="ja-JP" altLang="en-US" sz="1400" b="1" dirty="0"/>
              <a:t>　　</a:t>
            </a:r>
            <a:r>
              <a:rPr lang="en-US" altLang="ja-JP" sz="1400" dirty="0"/>
              <a:t>Companies propose their own know-how to members of the Osaka SDGs Network (*).</a:t>
            </a:r>
          </a:p>
          <a:p>
            <a:pPr>
              <a:lnSpc>
                <a:spcPts val="1500"/>
              </a:lnSpc>
              <a:spcBef>
                <a:spcPts val="600"/>
              </a:spcBef>
            </a:pPr>
            <a:r>
              <a:rPr lang="ja-JP" altLang="en-US" sz="1400" dirty="0"/>
              <a:t>　　</a:t>
            </a:r>
            <a:r>
              <a:rPr lang="en-US" altLang="ja-JP" sz="1400" dirty="0"/>
              <a:t>Search for matching with local governments that wish to cooperate.</a:t>
            </a:r>
          </a:p>
          <a:p>
            <a:pPr>
              <a:lnSpc>
                <a:spcPts val="1500"/>
              </a:lnSpc>
              <a:spcBef>
                <a:spcPts val="600"/>
              </a:spcBef>
            </a:pPr>
            <a:r>
              <a:rPr lang="ja-JP" altLang="en-US" sz="1400" dirty="0"/>
              <a:t>　　　</a:t>
            </a:r>
            <a:r>
              <a:rPr lang="en-US" altLang="ja-JP" sz="1400" dirty="0"/>
              <a:t>Date: January 16, 2023</a:t>
            </a:r>
          </a:p>
          <a:p>
            <a:pPr>
              <a:lnSpc>
                <a:spcPts val="1500"/>
              </a:lnSpc>
            </a:pPr>
            <a:r>
              <a:rPr lang="ja-JP" altLang="en-US" sz="1400" dirty="0"/>
              <a:t>　　　</a:t>
            </a:r>
            <a:r>
              <a:rPr lang="en-US" altLang="zh-TW" sz="1400" dirty="0"/>
              <a:t>Speakers: (1) Regional Revitalization Secretariat, Cabinet Office</a:t>
            </a:r>
          </a:p>
          <a:p>
            <a:pPr>
              <a:lnSpc>
                <a:spcPts val="1500"/>
              </a:lnSpc>
            </a:pPr>
            <a:r>
              <a:rPr lang="en-US" altLang="zh-TW" sz="1400" dirty="0"/>
              <a:t>	</a:t>
            </a:r>
            <a:r>
              <a:rPr lang="ja-JP" altLang="en-US" sz="1400" dirty="0"/>
              <a:t>　　　　　　 </a:t>
            </a:r>
            <a:r>
              <a:rPr lang="en-US" altLang="zh-TW" sz="1400" dirty="0"/>
              <a:t>(2)</a:t>
            </a:r>
            <a:r>
              <a:rPr lang="en-US" altLang="ja-JP" sz="1400" dirty="0"/>
              <a:t> Kao Group Customer Marketing Co., Ltd.</a:t>
            </a:r>
          </a:p>
          <a:p>
            <a:pPr>
              <a:lnSpc>
                <a:spcPts val="1500"/>
              </a:lnSpc>
            </a:pPr>
            <a:r>
              <a:rPr lang="en-US" altLang="zh-TW" sz="1400" dirty="0"/>
              <a:t>	</a:t>
            </a:r>
            <a:r>
              <a:rPr lang="ja-JP" altLang="en-US" sz="1400" dirty="0"/>
              <a:t>　　　　　　 </a:t>
            </a:r>
            <a:r>
              <a:rPr lang="en-US" altLang="zh-TW" sz="1400" dirty="0"/>
              <a:t>(3)</a:t>
            </a:r>
            <a:r>
              <a:rPr lang="en-US" altLang="ja-JP" sz="1400" dirty="0"/>
              <a:t> Mitsui Sumitomo Insurance Co., Ltd.</a:t>
            </a:r>
          </a:p>
          <a:p>
            <a:pPr>
              <a:lnSpc>
                <a:spcPts val="1500"/>
              </a:lnSpc>
            </a:pPr>
            <a:r>
              <a:rPr lang="en-US" altLang="zh-TW" sz="1400" dirty="0"/>
              <a:t>	        </a:t>
            </a:r>
            <a:r>
              <a:rPr lang="ja-JP" altLang="en-US" sz="1400" dirty="0"/>
              <a:t>　　　</a:t>
            </a:r>
            <a:r>
              <a:rPr lang="en-US" altLang="zh-TW" sz="1400" dirty="0"/>
              <a:t>(4)</a:t>
            </a:r>
            <a:r>
              <a:rPr lang="en-US" altLang="ja-JP" sz="1400" dirty="0"/>
              <a:t> Yoshimoto Kogyo Holdings Co., Ltd.</a:t>
            </a:r>
            <a:r>
              <a:rPr lang="ja-JP" altLang="en-US" sz="1400" dirty="0"/>
              <a:t> </a:t>
            </a:r>
            <a:endParaRPr lang="en-US" altLang="ja-JP" sz="1400" dirty="0"/>
          </a:p>
          <a:p>
            <a:pPr>
              <a:lnSpc>
                <a:spcPts val="1500"/>
              </a:lnSpc>
            </a:pPr>
            <a:endParaRPr lang="en-US" altLang="ja-JP" sz="1400" dirty="0"/>
          </a:p>
          <a:p>
            <a:pPr>
              <a:lnSpc>
                <a:spcPts val="1500"/>
              </a:lnSpc>
            </a:pPr>
            <a:endParaRPr lang="en-US" altLang="ja-JP" sz="1400" dirty="0"/>
          </a:p>
          <a:p>
            <a:pPr>
              <a:lnSpc>
                <a:spcPts val="1500"/>
              </a:lnSpc>
            </a:pPr>
            <a:endParaRPr lang="en-US" altLang="ja-JP" sz="1400" dirty="0"/>
          </a:p>
          <a:p>
            <a:pPr>
              <a:lnSpc>
                <a:spcPts val="1500"/>
              </a:lnSpc>
            </a:pPr>
            <a:endParaRPr lang="en-US" altLang="ja-JP" sz="1400" dirty="0"/>
          </a:p>
          <a:p>
            <a:pPr>
              <a:lnSpc>
                <a:spcPts val="1500"/>
              </a:lnSpc>
            </a:pPr>
            <a:endParaRPr lang="en-US" altLang="ja-JP" sz="1400" dirty="0"/>
          </a:p>
          <a:p>
            <a:pPr>
              <a:lnSpc>
                <a:spcPts val="1500"/>
              </a:lnSpc>
            </a:pPr>
            <a:endParaRPr lang="en-US" altLang="ja-JP" sz="1400" dirty="0"/>
          </a:p>
          <a:p>
            <a:pPr>
              <a:lnSpc>
                <a:spcPts val="1500"/>
              </a:lnSpc>
            </a:pPr>
            <a:endParaRPr lang="en-US" altLang="ja-JP" sz="1400" dirty="0"/>
          </a:p>
        </p:txBody>
      </p:sp>
      <p:pic>
        <p:nvPicPr>
          <p:cNvPr id="2" name="図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20196" y="1297470"/>
            <a:ext cx="1921301" cy="1446627"/>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20030" y="2872175"/>
            <a:ext cx="1921301" cy="1446627"/>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a:off x="7820029" y="4438563"/>
            <a:ext cx="1921301" cy="1440975"/>
          </a:xfrm>
          <a:prstGeom prst="rect">
            <a:avLst/>
          </a:prstGeom>
        </p:spPr>
      </p:pic>
      <p:sp>
        <p:nvSpPr>
          <p:cNvPr id="5" name="角丸四角形 4"/>
          <p:cNvSpPr/>
          <p:nvPr/>
        </p:nvSpPr>
        <p:spPr>
          <a:xfrm>
            <a:off x="364174" y="5683236"/>
            <a:ext cx="6856895" cy="1343431"/>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kumimoji="1" lang="en-US" altLang="ja-JP" sz="1200" dirty="0">
                <a:solidFill>
                  <a:schemeClr val="tx1"/>
                </a:solidFill>
              </a:rPr>
              <a:t>Osaka SDGs Network</a:t>
            </a:r>
          </a:p>
          <a:p>
            <a:pPr marL="144000">
              <a:lnSpc>
                <a:spcPts val="1200"/>
              </a:lnSpc>
            </a:pPr>
            <a:r>
              <a:rPr kumimoji="1" lang="en-US" altLang="ja-JP" sz="1050" dirty="0">
                <a:solidFill>
                  <a:schemeClr val="tx1"/>
                </a:solidFill>
              </a:rPr>
              <a:t>By strengthening cooperative relationships with local governments, economic organizations, government-affiliated organizations, and financial institutions that lead SDGs initiatives, we aim to promote collaboration among members and promote initiatives that match the characteristics of each region.</a:t>
            </a:r>
          </a:p>
          <a:p>
            <a:pPr marL="144000">
              <a:lnSpc>
                <a:spcPts val="1200"/>
              </a:lnSpc>
            </a:pPr>
            <a:endParaRPr kumimoji="1" lang="en-US" altLang="ja-JP" sz="1050" dirty="0">
              <a:solidFill>
                <a:schemeClr val="tx1"/>
              </a:solidFill>
            </a:endParaRPr>
          </a:p>
          <a:p>
            <a:pPr marL="144000">
              <a:lnSpc>
                <a:spcPts val="1200"/>
              </a:lnSpc>
            </a:pPr>
            <a:r>
              <a:rPr kumimoji="1" lang="en-US" altLang="ja-JP" sz="1050" dirty="0">
                <a:solidFill>
                  <a:schemeClr val="tx1"/>
                </a:solidFill>
              </a:rPr>
              <a:t>◆Network Participating Organizations </a:t>
            </a:r>
          </a:p>
          <a:p>
            <a:pPr marL="144000">
              <a:lnSpc>
                <a:spcPts val="1200"/>
              </a:lnSpc>
            </a:pPr>
            <a:r>
              <a:rPr kumimoji="1" lang="en-US" altLang="ja-JP" sz="1050" dirty="0">
                <a:solidFill>
                  <a:schemeClr val="tx1"/>
                </a:solidFill>
              </a:rPr>
              <a:t>Municipalities in the prefecture (43 municipalities), National</a:t>
            </a:r>
            <a:r>
              <a:rPr kumimoji="1" lang="en-US" altLang="ja-JP" sz="1050" dirty="0">
                <a:solidFill>
                  <a:srgbClr val="FF0000"/>
                </a:solidFill>
              </a:rPr>
              <a:t>-</a:t>
            </a:r>
            <a:r>
              <a:rPr kumimoji="1" lang="en-US" altLang="ja-JP" sz="1050" dirty="0">
                <a:solidFill>
                  <a:schemeClr val="tx1"/>
                </a:solidFill>
              </a:rPr>
              <a:t>affiliated organization (1 organization) , </a:t>
            </a:r>
          </a:p>
          <a:p>
            <a:pPr marL="144000">
              <a:lnSpc>
                <a:spcPts val="1200"/>
              </a:lnSpc>
            </a:pPr>
            <a:r>
              <a:rPr kumimoji="1" lang="en-US" altLang="ja-JP" sz="1050" dirty="0">
                <a:solidFill>
                  <a:schemeClr val="tx1"/>
                </a:solidFill>
              </a:rPr>
              <a:t>Economic organizations (24 organizations) , Financial institutions (18 companies)</a:t>
            </a:r>
          </a:p>
        </p:txBody>
      </p:sp>
      <p:sp>
        <p:nvSpPr>
          <p:cNvPr id="13" name="正方形/長方形 1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ea typeface="Meiryo UI" panose="020B0604030504040204" pitchFamily="50" charset="-128"/>
              </a:rPr>
              <a:t>　</a:t>
            </a:r>
            <a:r>
              <a:rPr kumimoji="1" lang="en-US" altLang="ja-JP" sz="2400" b="1" dirty="0">
                <a:solidFill>
                  <a:prstClr val="white"/>
                </a:solidFill>
                <a:ea typeface="Meiryo UI" panose="020B0604030504040204" pitchFamily="50" charset="-128"/>
              </a:rPr>
              <a:t>Main Initiatives in 2022</a:t>
            </a:r>
          </a:p>
        </p:txBody>
      </p:sp>
      <p:sp>
        <p:nvSpPr>
          <p:cNvPr id="6" name="スライド番号プレースホルダー 5"/>
          <p:cNvSpPr>
            <a:spLocks noGrp="1"/>
          </p:cNvSpPr>
          <p:nvPr>
            <p:ph type="sldNum" sz="quarter" idx="12"/>
          </p:nvPr>
        </p:nvSpPr>
        <p:spPr>
          <a:xfrm>
            <a:off x="7666255" y="6802569"/>
            <a:ext cx="2228850" cy="383297"/>
          </a:xfrm>
        </p:spPr>
        <p:txBody>
          <a:bodyPr/>
          <a:lstStyle/>
          <a:p>
            <a:fld id="{B357E563-2009-4710-851A-B3BABD306212}" type="slidenum">
              <a:rPr kumimoji="1" lang="ja-JP" altLang="en-US" smtClean="0"/>
              <a:t>5</a:t>
            </a:fld>
            <a:endParaRPr kumimoji="1" lang="ja-JP" altLang="en-US" dirty="0"/>
          </a:p>
        </p:txBody>
      </p:sp>
    </p:spTree>
    <p:extLst>
      <p:ext uri="{BB962C8B-B14F-4D97-AF65-F5344CB8AC3E}">
        <p14:creationId xmlns:p14="http://schemas.microsoft.com/office/powerpoint/2010/main" val="128997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85736" y="774145"/>
            <a:ext cx="5596499" cy="369332"/>
          </a:xfrm>
          <a:prstGeom prst="rect">
            <a:avLst/>
          </a:prstGeom>
          <a:noFill/>
        </p:spPr>
        <p:txBody>
          <a:bodyPr wrap="square" rtlCol="0">
            <a:spAutoFit/>
          </a:bodyPr>
          <a:lstStyle/>
          <a:p>
            <a:r>
              <a:rPr lang="en-US" altLang="ja-JP" b="1" dirty="0"/>
              <a:t>3. Promotion of initiatives within the prefecture</a:t>
            </a:r>
            <a:endParaRPr kumimoji="1" lang="en-US" altLang="ja-JP" dirty="0"/>
          </a:p>
        </p:txBody>
      </p:sp>
      <p:sp>
        <p:nvSpPr>
          <p:cNvPr id="8" name="正方形/長方形 7"/>
          <p:cNvSpPr/>
          <p:nvPr/>
        </p:nvSpPr>
        <p:spPr>
          <a:xfrm>
            <a:off x="86712" y="1095845"/>
            <a:ext cx="9720000" cy="6042680"/>
          </a:xfrm>
          <a:prstGeom prst="rect">
            <a:avLst/>
          </a:prstGeom>
          <a:solidFill>
            <a:schemeClr val="bg1">
              <a:lumMod val="95000"/>
            </a:schemeClr>
          </a:solidFill>
        </p:spPr>
        <p:txBody>
          <a:bodyPr wrap="square">
            <a:spAutoFit/>
          </a:bodyPr>
          <a:lstStyle/>
          <a:p>
            <a:pPr>
              <a:lnSpc>
                <a:spcPts val="1600"/>
              </a:lnSpc>
              <a:spcBef>
                <a:spcPts val="488"/>
              </a:spcBef>
            </a:pPr>
            <a:r>
              <a:rPr lang="ja-JP" altLang="en-US" sz="1600" b="1" dirty="0"/>
              <a:t>〇 </a:t>
            </a:r>
            <a:r>
              <a:rPr lang="en-US" altLang="ja-JP" sz="1600" b="1" dirty="0"/>
              <a:t>SDGs Future City</a:t>
            </a:r>
            <a:endParaRPr lang="en-US" altLang="ja-JP" sz="1400" dirty="0"/>
          </a:p>
          <a:p>
            <a:pPr>
              <a:lnSpc>
                <a:spcPts val="1600"/>
              </a:lnSpc>
              <a:spcBef>
                <a:spcPts val="488"/>
              </a:spcBef>
            </a:pPr>
            <a:r>
              <a:rPr lang="ja-JP" altLang="en-US" sz="1400" dirty="0"/>
              <a:t>　</a:t>
            </a:r>
            <a:r>
              <a:rPr lang="en-US" altLang="ja-JP" sz="1400" dirty="0"/>
              <a:t>Osaka Prefecture and Osaka City were selected the  Cabinet Office's “SDGs Future City and Local Government SDGs Model Project” in 2020, and are proceeding with initiatives based on the “SDGs Future City Plan ”.</a:t>
            </a:r>
          </a:p>
          <a:p>
            <a:pPr>
              <a:lnSpc>
                <a:spcPts val="1600"/>
              </a:lnSpc>
              <a:spcBef>
                <a:spcPts val="488"/>
              </a:spcBef>
            </a:pPr>
            <a:r>
              <a:rPr lang="ja-JP" altLang="en-US" sz="1600" b="1" dirty="0"/>
              <a:t>　①</a:t>
            </a:r>
            <a:r>
              <a:rPr lang="en-US" altLang="ja-JP" sz="1600" b="1" dirty="0"/>
              <a:t>Efforts of each department described in the SDGs future city plan</a:t>
            </a:r>
          </a:p>
          <a:p>
            <a:pPr>
              <a:lnSpc>
                <a:spcPts val="1600"/>
              </a:lnSpc>
              <a:spcBef>
                <a:spcPts val="600"/>
              </a:spcBef>
            </a:pPr>
            <a:endParaRPr lang="en-US" altLang="ja-JP" sz="1400" dirty="0"/>
          </a:p>
          <a:p>
            <a:pPr>
              <a:lnSpc>
                <a:spcPts val="1600"/>
              </a:lnSpc>
              <a:spcBef>
                <a:spcPts val="600"/>
              </a:spcBef>
            </a:pPr>
            <a:endParaRPr lang="en-US" altLang="ja-JP" sz="1400" dirty="0"/>
          </a:p>
          <a:p>
            <a:pPr>
              <a:lnSpc>
                <a:spcPts val="1600"/>
              </a:lnSpc>
              <a:spcBef>
                <a:spcPts val="600"/>
              </a:spcBef>
            </a:pPr>
            <a:endParaRPr lang="en-US" altLang="ja-JP" sz="1400" dirty="0"/>
          </a:p>
          <a:p>
            <a:pPr>
              <a:lnSpc>
                <a:spcPts val="1600"/>
              </a:lnSpc>
              <a:spcBef>
                <a:spcPts val="600"/>
              </a:spcBef>
            </a:pPr>
            <a:endParaRPr lang="en-US" altLang="ja-JP" sz="1400" dirty="0"/>
          </a:p>
          <a:p>
            <a:pPr>
              <a:lnSpc>
                <a:spcPts val="1600"/>
              </a:lnSpc>
              <a:spcBef>
                <a:spcPts val="600"/>
              </a:spcBef>
            </a:pPr>
            <a:endParaRPr lang="en-US" altLang="ja-JP" sz="1400" dirty="0"/>
          </a:p>
          <a:p>
            <a:pPr>
              <a:lnSpc>
                <a:spcPts val="1600"/>
              </a:lnSpc>
              <a:spcBef>
                <a:spcPts val="600"/>
              </a:spcBef>
            </a:pPr>
            <a:endParaRPr lang="en-US" altLang="ja-JP" sz="1400" dirty="0"/>
          </a:p>
          <a:p>
            <a:pPr>
              <a:lnSpc>
                <a:spcPts val="1600"/>
              </a:lnSpc>
              <a:spcBef>
                <a:spcPts val="600"/>
              </a:spcBef>
            </a:pPr>
            <a:endParaRPr lang="en-US" altLang="ja-JP" sz="1400" dirty="0"/>
          </a:p>
          <a:p>
            <a:pPr>
              <a:lnSpc>
                <a:spcPts val="1600"/>
              </a:lnSpc>
              <a:spcBef>
                <a:spcPts val="600"/>
              </a:spcBef>
            </a:pPr>
            <a:endParaRPr lang="en-US" altLang="ja-JP" sz="1400" dirty="0"/>
          </a:p>
          <a:p>
            <a:pPr>
              <a:lnSpc>
                <a:spcPts val="1600"/>
              </a:lnSpc>
              <a:spcBef>
                <a:spcPts val="600"/>
              </a:spcBef>
            </a:pPr>
            <a:endParaRPr lang="en-US" altLang="ja-JP" sz="1400" dirty="0"/>
          </a:p>
          <a:p>
            <a:pPr>
              <a:lnSpc>
                <a:spcPts val="1600"/>
              </a:lnSpc>
              <a:spcBef>
                <a:spcPts val="488"/>
              </a:spcBef>
            </a:pPr>
            <a:endParaRPr lang="en-US" altLang="ja-JP" sz="1400" dirty="0"/>
          </a:p>
          <a:p>
            <a:pPr>
              <a:lnSpc>
                <a:spcPts val="1600"/>
              </a:lnSpc>
              <a:spcBef>
                <a:spcPts val="488"/>
              </a:spcBef>
            </a:pPr>
            <a:endParaRPr lang="en-US" altLang="ja-JP" sz="1400" dirty="0"/>
          </a:p>
          <a:p>
            <a:pPr>
              <a:lnSpc>
                <a:spcPts val="1600"/>
              </a:lnSpc>
              <a:spcBef>
                <a:spcPts val="488"/>
              </a:spcBef>
            </a:pPr>
            <a:endParaRPr lang="en-US" altLang="ja-JP" sz="1400" b="1" dirty="0"/>
          </a:p>
          <a:p>
            <a:pPr>
              <a:lnSpc>
                <a:spcPts val="1600"/>
              </a:lnSpc>
              <a:spcBef>
                <a:spcPts val="600"/>
              </a:spcBef>
            </a:pPr>
            <a:endParaRPr lang="en-US" altLang="ja-JP" sz="1400" dirty="0"/>
          </a:p>
          <a:p>
            <a:pPr>
              <a:lnSpc>
                <a:spcPts val="1600"/>
              </a:lnSpc>
              <a:spcBef>
                <a:spcPts val="600"/>
              </a:spcBef>
            </a:pPr>
            <a:r>
              <a:rPr lang="ja-JP" altLang="en-US" sz="1400" dirty="0"/>
              <a:t>　</a:t>
            </a:r>
            <a:r>
              <a:rPr lang="ja-JP" altLang="en-US" sz="1600" b="1" dirty="0"/>
              <a:t>②</a:t>
            </a:r>
            <a:r>
              <a:rPr lang="en-US" altLang="ja-JP" sz="1600" b="1" dirty="0"/>
              <a:t>Local Government SDGs Model Project : “Osaka Blue Ocean Vision” Promotion Project</a:t>
            </a:r>
            <a:endParaRPr lang="en-US" altLang="ja-JP" sz="1600" b="1" strike="sngStrike" dirty="0"/>
          </a:p>
          <a:p>
            <a:pPr>
              <a:lnSpc>
                <a:spcPts val="1600"/>
              </a:lnSpc>
              <a:spcBef>
                <a:spcPts val="600"/>
              </a:spcBef>
            </a:pPr>
            <a:r>
              <a:rPr lang="ja-JP" altLang="en-US" sz="1400" dirty="0"/>
              <a:t>　　（</a:t>
            </a:r>
            <a:r>
              <a:rPr lang="en-US" altLang="ja-JP" sz="1400" dirty="0"/>
              <a:t>The main effort : Establishment of a New PET Bottle Collection/Recycling System in Collaboration</a:t>
            </a:r>
            <a:r>
              <a:rPr lang="ja-JP" altLang="en-US" sz="1400" dirty="0"/>
              <a:t>）</a:t>
            </a:r>
            <a:endParaRPr lang="en-US" altLang="ja-JP" sz="1400" dirty="0"/>
          </a:p>
          <a:p>
            <a:pPr>
              <a:lnSpc>
                <a:spcPts val="1600"/>
              </a:lnSpc>
              <a:spcBef>
                <a:spcPts val="488"/>
              </a:spcBef>
            </a:pPr>
            <a:r>
              <a:rPr lang="en-US" altLang="ja-JP" sz="1400" dirty="0"/>
              <a:t>	</a:t>
            </a:r>
            <a:r>
              <a:rPr lang="ja-JP" altLang="en-US" sz="1400" dirty="0"/>
              <a:t>・</a:t>
            </a:r>
            <a:r>
              <a:rPr lang="en-US" altLang="ja-JP" sz="1400" dirty="0"/>
              <a:t>Participating regions: 79 regions in Osaka Prefecture</a:t>
            </a:r>
          </a:p>
          <a:p>
            <a:pPr>
              <a:lnSpc>
                <a:spcPts val="1600"/>
              </a:lnSpc>
              <a:spcBef>
                <a:spcPts val="488"/>
              </a:spcBef>
            </a:pPr>
            <a:r>
              <a:rPr lang="en-US" altLang="ja-JP" sz="1400" dirty="0"/>
              <a:t>	</a:t>
            </a:r>
            <a:r>
              <a:rPr lang="ja-JP" altLang="en-US" sz="1400" dirty="0"/>
              <a:t>・</a:t>
            </a:r>
            <a:r>
              <a:rPr lang="en-US" altLang="ja-JP" sz="1400" dirty="0"/>
              <a:t>Amount of PET bottles collected: 652 tons</a:t>
            </a:r>
          </a:p>
          <a:p>
            <a:pPr>
              <a:lnSpc>
                <a:spcPts val="1600"/>
              </a:lnSpc>
              <a:spcBef>
                <a:spcPts val="488"/>
              </a:spcBef>
            </a:pPr>
            <a:endParaRPr lang="en-US" altLang="ja-JP" sz="1400" dirty="0"/>
          </a:p>
        </p:txBody>
      </p:sp>
      <p:graphicFrame>
        <p:nvGraphicFramePr>
          <p:cNvPr id="5" name="表 4"/>
          <p:cNvGraphicFramePr>
            <a:graphicFrameLocks noGrp="1"/>
          </p:cNvGraphicFramePr>
          <p:nvPr>
            <p:extLst>
              <p:ext uri="{D42A27DB-BD31-4B8C-83A1-F6EECF244321}">
                <p14:modId xmlns:p14="http://schemas.microsoft.com/office/powerpoint/2010/main" val="3493390593"/>
              </p:ext>
            </p:extLst>
          </p:nvPr>
        </p:nvGraphicFramePr>
        <p:xfrm>
          <a:off x="435823" y="2177952"/>
          <a:ext cx="8980400" cy="3444240"/>
        </p:xfrm>
        <a:graphic>
          <a:graphicData uri="http://schemas.openxmlformats.org/drawingml/2006/table">
            <a:tbl>
              <a:tblPr firstRow="1" bandRow="1">
                <a:tableStyleId>{5C22544A-7EE6-4342-B048-85BDC9FD1C3A}</a:tableStyleId>
              </a:tblPr>
              <a:tblGrid>
                <a:gridCol w="1929696">
                  <a:extLst>
                    <a:ext uri="{9D8B030D-6E8A-4147-A177-3AD203B41FA5}">
                      <a16:colId xmlns:a16="http://schemas.microsoft.com/office/drawing/2014/main" val="3704190225"/>
                    </a:ext>
                  </a:extLst>
                </a:gridCol>
                <a:gridCol w="6185477">
                  <a:extLst>
                    <a:ext uri="{9D8B030D-6E8A-4147-A177-3AD203B41FA5}">
                      <a16:colId xmlns:a16="http://schemas.microsoft.com/office/drawing/2014/main" val="3921987013"/>
                    </a:ext>
                  </a:extLst>
                </a:gridCol>
                <a:gridCol w="865227">
                  <a:extLst>
                    <a:ext uri="{9D8B030D-6E8A-4147-A177-3AD203B41FA5}">
                      <a16:colId xmlns:a16="http://schemas.microsoft.com/office/drawing/2014/main" val="2334776461"/>
                    </a:ext>
                  </a:extLst>
                </a:gridCol>
              </a:tblGrid>
              <a:tr h="362502">
                <a:tc>
                  <a:txBody>
                    <a:bodyPr/>
                    <a:lstStyle/>
                    <a:p>
                      <a:pPr algn="ctr"/>
                      <a:r>
                        <a:rPr kumimoji="1" lang="en-US" altLang="ja-JP" sz="1000" dirty="0">
                          <a:solidFill>
                            <a:schemeClr val="bg1"/>
                          </a:solidFill>
                        </a:rPr>
                        <a:t>Departments</a:t>
                      </a:r>
                      <a:endParaRPr kumimoji="1" lang="ja-JP" altLang="en-US" sz="1000" dirty="0">
                        <a:solidFill>
                          <a:schemeClr val="bg1"/>
                        </a:solidFill>
                      </a:endParaRPr>
                    </a:p>
                  </a:txBody>
                  <a:tcPr anchor="ctr"/>
                </a:tc>
                <a:tc>
                  <a:txBody>
                    <a:bodyPr/>
                    <a:lstStyle/>
                    <a:p>
                      <a:pPr algn="ctr"/>
                      <a:r>
                        <a:rPr kumimoji="1" lang="en-US" altLang="ja-JP" sz="1000" dirty="0">
                          <a:solidFill>
                            <a:schemeClr val="bg1"/>
                          </a:solidFill>
                        </a:rPr>
                        <a:t>Initiatives</a:t>
                      </a:r>
                      <a:endParaRPr kumimoji="1" lang="ja-JP" altLang="en-US" sz="1000" dirty="0">
                        <a:solidFill>
                          <a:schemeClr val="bg1"/>
                        </a:solidFill>
                      </a:endParaRPr>
                    </a:p>
                  </a:txBody>
                  <a:tcPr anchor="ctr"/>
                </a:tc>
                <a:tc>
                  <a:txBody>
                    <a:bodyPr/>
                    <a:lstStyle/>
                    <a:p>
                      <a:pPr algn="ctr"/>
                      <a:r>
                        <a:rPr kumimoji="1" lang="en-US" altLang="ja-JP" sz="1000" dirty="0">
                          <a:solidFill>
                            <a:schemeClr val="bg1"/>
                          </a:solidFill>
                        </a:rPr>
                        <a:t>Related goals</a:t>
                      </a:r>
                      <a:endParaRPr kumimoji="1" lang="ja-JP" altLang="en-US" sz="1000" dirty="0">
                        <a:solidFill>
                          <a:schemeClr val="bg1"/>
                        </a:solidFill>
                      </a:endParaRPr>
                    </a:p>
                  </a:txBody>
                  <a:tcPr anchor="ctr"/>
                </a:tc>
                <a:extLst>
                  <a:ext uri="{0D108BD9-81ED-4DB2-BD59-A6C34878D82A}">
                    <a16:rowId xmlns:a16="http://schemas.microsoft.com/office/drawing/2014/main" val="3236152042"/>
                  </a:ext>
                </a:extLst>
              </a:tr>
              <a:tr h="232591">
                <a:tc>
                  <a:txBody>
                    <a:bodyPr/>
                    <a:lstStyle/>
                    <a:p>
                      <a:r>
                        <a:rPr kumimoji="1" lang="en-US" altLang="ja-JP" sz="1000" dirty="0">
                          <a:solidFill>
                            <a:schemeClr val="tx1"/>
                          </a:solidFill>
                        </a:rPr>
                        <a:t>Department of Policy and Planning</a:t>
                      </a:r>
                      <a:endParaRPr kumimoji="1" lang="ja-JP" altLang="en-US" sz="1000" dirty="0">
                        <a:solidFill>
                          <a:schemeClr val="tx1"/>
                        </a:solidFill>
                      </a:endParaRPr>
                    </a:p>
                  </a:txBody>
                  <a:tcPr anchor="ctr"/>
                </a:tc>
                <a:tc>
                  <a:txBody>
                    <a:bodyPr/>
                    <a:lstStyle/>
                    <a:p>
                      <a:pPr marL="0" algn="l" defTabSz="914400" rtl="0" eaLnBrk="1" latinLnBrk="0" hangingPunct="1"/>
                      <a:r>
                        <a:rPr kumimoji="1" lang="en-US" altLang="ja-JP" sz="1000" dirty="0">
                          <a:solidFill>
                            <a:schemeClr val="tx1"/>
                          </a:solidFill>
                        </a:rPr>
                        <a:t>SDGs promotion </a:t>
                      </a:r>
                      <a:r>
                        <a:rPr kumimoji="1" lang="en-US" altLang="ja-JP" sz="1000" kern="1200" dirty="0">
                          <a:solidFill>
                            <a:schemeClr val="tx1"/>
                          </a:solidFill>
                          <a:latin typeface="+mn-lt"/>
                          <a:ea typeface="+mn-ea"/>
                          <a:cs typeface="+mn-cs"/>
                        </a:rPr>
                        <a:t>project</a:t>
                      </a:r>
                      <a:endParaRPr kumimoji="1" lang="ja-JP" altLang="en-US" sz="1000" kern="1200" dirty="0">
                        <a:solidFill>
                          <a:schemeClr val="tx1"/>
                        </a:solidFill>
                        <a:latin typeface="+mn-lt"/>
                        <a:ea typeface="+mn-ea"/>
                        <a:cs typeface="+mn-cs"/>
                      </a:endParaRPr>
                    </a:p>
                  </a:txBody>
                  <a:tcPr anchor="ctr"/>
                </a:tc>
                <a:tc>
                  <a:txBody>
                    <a:bodyPr/>
                    <a:lstStyle/>
                    <a:p>
                      <a:pPr algn="ctr"/>
                      <a:r>
                        <a:rPr kumimoji="1" lang="en-US" altLang="ja-JP" sz="1000" dirty="0"/>
                        <a:t>All</a:t>
                      </a:r>
                      <a:endParaRPr kumimoji="1" lang="ja-JP" altLang="en-US" sz="1000" dirty="0"/>
                    </a:p>
                  </a:txBody>
                  <a:tcPr anchor="ctr"/>
                </a:tc>
                <a:extLst>
                  <a:ext uri="{0D108BD9-81ED-4DB2-BD59-A6C34878D82A}">
                    <a16:rowId xmlns:a16="http://schemas.microsoft.com/office/drawing/2014/main" val="2941497639"/>
                  </a:ext>
                </a:extLst>
              </a:tr>
              <a:tr h="232591">
                <a:tc rowSpan="2">
                  <a:txBody>
                    <a:bodyPr/>
                    <a:lstStyle/>
                    <a:p>
                      <a:r>
                        <a:rPr kumimoji="1" lang="en-US" altLang="ja-JP" sz="1000" dirty="0">
                          <a:solidFill>
                            <a:schemeClr val="tx1"/>
                          </a:solidFill>
                        </a:rPr>
                        <a:t>Department of Welfare</a:t>
                      </a:r>
                      <a:endParaRPr kumimoji="1" lang="ja-JP" altLang="en-US" sz="1000" dirty="0">
                        <a:solidFill>
                          <a:schemeClr val="tx1"/>
                        </a:solidFill>
                      </a:endParaRPr>
                    </a:p>
                    <a:p>
                      <a:r>
                        <a:rPr kumimoji="1" lang="en-US" altLang="ja-JP" sz="1000" dirty="0">
                          <a:solidFill>
                            <a:schemeClr val="tx1"/>
                          </a:solidFill>
                        </a:rPr>
                        <a:t>Department of Welfare</a:t>
                      </a:r>
                      <a:endParaRPr kumimoji="1" lang="ja-JP" altLang="en-US" sz="1000" dirty="0">
                        <a:solidFill>
                          <a:schemeClr val="tx1"/>
                        </a:solidFill>
                      </a:endParaRPr>
                    </a:p>
                  </a:txBody>
                  <a:tcPr anchor="ctr"/>
                </a:tc>
                <a:tc>
                  <a:txBody>
                    <a:bodyPr/>
                    <a:lstStyle/>
                    <a:p>
                      <a:r>
                        <a:rPr kumimoji="1" lang="en-US" altLang="ja-JP" sz="1000" u="none" dirty="0">
                          <a:solidFill>
                            <a:schemeClr val="tx1"/>
                          </a:solidFill>
                        </a:rPr>
                        <a:t>Osaka </a:t>
                      </a:r>
                      <a:r>
                        <a:rPr kumimoji="1" lang="en-US" altLang="ja-JP" sz="1000" i="1" u="none" dirty="0" err="1">
                          <a:solidFill>
                            <a:schemeClr val="tx1"/>
                          </a:solidFill>
                        </a:rPr>
                        <a:t>Eemachi</a:t>
                      </a:r>
                      <a:r>
                        <a:rPr kumimoji="1" lang="en-US" altLang="ja-JP" sz="1000" u="none" dirty="0">
                          <a:solidFill>
                            <a:schemeClr val="tx1"/>
                          </a:solidFill>
                        </a:rPr>
                        <a:t> Project</a:t>
                      </a:r>
                    </a:p>
                    <a:p>
                      <a:r>
                        <a:rPr kumimoji="1" lang="ja-JP" altLang="en-US" sz="1000" u="none" dirty="0">
                          <a:solidFill>
                            <a:schemeClr val="tx1"/>
                          </a:solidFill>
                        </a:rPr>
                        <a:t>（</a:t>
                      </a:r>
                      <a:r>
                        <a:rPr kumimoji="1" lang="en-US" altLang="ja-JP" sz="1000" u="none" dirty="0">
                          <a:solidFill>
                            <a:schemeClr val="tx1"/>
                          </a:solidFill>
                        </a:rPr>
                        <a:t>Supporting each other in the community and creating opportunities for seniors to thrive</a:t>
                      </a:r>
                      <a:r>
                        <a:rPr kumimoji="1" lang="ja-JP" altLang="en-US" sz="1000" u="none" dirty="0">
                          <a:solidFill>
                            <a:schemeClr val="tx1"/>
                          </a:solidFill>
                        </a:rPr>
                        <a:t>）</a:t>
                      </a:r>
                    </a:p>
                  </a:txBody>
                  <a:tcPr anchor="ctr"/>
                </a:tc>
                <a:tc>
                  <a:txBody>
                    <a:bodyPr/>
                    <a:lstStyle/>
                    <a:p>
                      <a:pPr algn="ctr"/>
                      <a:r>
                        <a:rPr kumimoji="1" lang="ja-JP" altLang="en-US" sz="1000" dirty="0"/>
                        <a:t>③⑪</a:t>
                      </a:r>
                    </a:p>
                  </a:txBody>
                  <a:tcPr anchor="ctr"/>
                </a:tc>
                <a:extLst>
                  <a:ext uri="{0D108BD9-81ED-4DB2-BD59-A6C34878D82A}">
                    <a16:rowId xmlns:a16="http://schemas.microsoft.com/office/drawing/2014/main" val="3639929392"/>
                  </a:ext>
                </a:extLst>
              </a:tr>
              <a:tr h="232591">
                <a:tc vMerge="1">
                  <a:txBody>
                    <a:bodyPr/>
                    <a:lstStyle/>
                    <a:p>
                      <a:endParaRPr kumimoji="1" lang="ja-JP" altLang="en-US" sz="1050" dirty="0"/>
                    </a:p>
                  </a:txBody>
                  <a:tcPr anchor="ctr"/>
                </a:tc>
                <a:tc>
                  <a:txBody>
                    <a:bodyPr/>
                    <a:lstStyle/>
                    <a:p>
                      <a:r>
                        <a:rPr kumimoji="1" lang="en-US" altLang="ja-JP" sz="1000" u="none" dirty="0">
                          <a:solidFill>
                            <a:schemeClr val="tx1"/>
                          </a:solidFill>
                        </a:rPr>
                        <a:t>Measures for Child Poverty</a:t>
                      </a:r>
                      <a:endParaRPr kumimoji="1" lang="ja-JP" altLang="en-US" sz="1000" u="none" dirty="0">
                        <a:solidFill>
                          <a:schemeClr val="tx1"/>
                        </a:solidFill>
                      </a:endParaRPr>
                    </a:p>
                  </a:txBody>
                  <a:tcPr anchor="ctr"/>
                </a:tc>
                <a:tc>
                  <a:txBody>
                    <a:bodyPr/>
                    <a:lstStyle/>
                    <a:p>
                      <a:pPr algn="ctr"/>
                      <a:r>
                        <a:rPr kumimoji="1" lang="ja-JP" altLang="en-US" sz="1000" dirty="0"/>
                        <a:t>①</a:t>
                      </a:r>
                    </a:p>
                  </a:txBody>
                  <a:tcPr anchor="ctr"/>
                </a:tc>
                <a:extLst>
                  <a:ext uri="{0D108BD9-81ED-4DB2-BD59-A6C34878D82A}">
                    <a16:rowId xmlns:a16="http://schemas.microsoft.com/office/drawing/2014/main" val="1558692999"/>
                  </a:ext>
                </a:extLst>
              </a:tr>
              <a:tr h="232591">
                <a:tc>
                  <a:txBody>
                    <a:bodyPr/>
                    <a:lstStyle/>
                    <a:p>
                      <a:r>
                        <a:rPr kumimoji="1" lang="en-US" altLang="ja-JP" sz="1000" dirty="0">
                          <a:solidFill>
                            <a:schemeClr val="tx1"/>
                          </a:solidFill>
                        </a:rPr>
                        <a:t>Department of Public Health and Medical Affairs</a:t>
                      </a:r>
                      <a:endParaRPr kumimoji="1" lang="ja-JP" altLang="en-US" sz="1000" dirty="0">
                        <a:solidFill>
                          <a:schemeClr val="tx1"/>
                        </a:solidFill>
                      </a:endParaRPr>
                    </a:p>
                  </a:txBody>
                  <a:tcPr anchor="ctr"/>
                </a:tc>
                <a:tc>
                  <a:txBody>
                    <a:bodyPr/>
                    <a:lstStyle/>
                    <a:p>
                      <a:r>
                        <a:rPr kumimoji="1" lang="en-US" altLang="ja-JP" sz="1000" u="none" dirty="0">
                          <a:solidFill>
                            <a:schemeClr val="tx1"/>
                          </a:solidFill>
                        </a:rPr>
                        <a:t> Extending healthy life expectancy</a:t>
                      </a:r>
                    </a:p>
                    <a:p>
                      <a:r>
                        <a:rPr kumimoji="1" lang="ja-JP" altLang="en-US" sz="1000" u="none" dirty="0">
                          <a:solidFill>
                            <a:schemeClr val="tx1"/>
                          </a:solidFill>
                        </a:rPr>
                        <a:t>（</a:t>
                      </a:r>
                      <a:r>
                        <a:rPr kumimoji="1" lang="en-US" altLang="ja-JP" sz="1000" u="none" dirty="0">
                          <a:solidFill>
                            <a:schemeClr val="tx1"/>
                          </a:solidFill>
                        </a:rPr>
                        <a:t>“</a:t>
                      </a:r>
                      <a:r>
                        <a:rPr kumimoji="1" lang="en-US" altLang="ja-JP" sz="1000" i="1" u="none" dirty="0" err="1">
                          <a:solidFill>
                            <a:schemeClr val="tx1"/>
                          </a:solidFill>
                        </a:rPr>
                        <a:t>Kenkatsu</a:t>
                      </a:r>
                      <a:r>
                        <a:rPr kumimoji="1" lang="en-US" altLang="ja-JP" sz="1000" u="none" dirty="0">
                          <a:solidFill>
                            <a:schemeClr val="tx1"/>
                          </a:solidFill>
                        </a:rPr>
                        <a:t> 10 (10 Osaka Wellness Actions),”</a:t>
                      </a:r>
                      <a:r>
                        <a:rPr kumimoji="1" lang="en-US" altLang="ja-JP" sz="1000" u="none" baseline="0" dirty="0">
                          <a:solidFill>
                            <a:schemeClr val="tx1"/>
                          </a:solidFill>
                        </a:rPr>
                        <a:t> the “Osaka </a:t>
                      </a:r>
                      <a:r>
                        <a:rPr kumimoji="1" lang="en-US" altLang="ja-JP" sz="1000" i="1" u="none" baseline="0" dirty="0" err="1">
                          <a:solidFill>
                            <a:schemeClr val="tx1"/>
                          </a:solidFill>
                        </a:rPr>
                        <a:t>Kenkatsu</a:t>
                      </a:r>
                      <a:r>
                        <a:rPr kumimoji="1" lang="en-US" altLang="ja-JP" sz="1000" u="none" baseline="0" dirty="0">
                          <a:solidFill>
                            <a:schemeClr val="tx1"/>
                          </a:solidFill>
                        </a:rPr>
                        <a:t> Mileage, </a:t>
                      </a:r>
                      <a:r>
                        <a:rPr kumimoji="1" lang="en-US" altLang="ja-JP" sz="1000" u="none" baseline="0" dirty="0" err="1">
                          <a:solidFill>
                            <a:schemeClr val="tx1"/>
                          </a:solidFill>
                        </a:rPr>
                        <a:t>Asmile</a:t>
                      </a:r>
                      <a:r>
                        <a:rPr kumimoji="1" lang="en-US" altLang="ja-JP" sz="1000" u="none" baseline="0" dirty="0">
                          <a:solidFill>
                            <a:schemeClr val="tx1"/>
                          </a:solidFill>
                        </a:rPr>
                        <a:t>”</a:t>
                      </a:r>
                      <a:r>
                        <a:rPr kumimoji="1" lang="ja-JP" altLang="en-US" sz="1000" u="none" dirty="0">
                          <a:solidFill>
                            <a:schemeClr val="tx1"/>
                          </a:solidFill>
                        </a:rPr>
                        <a:t>）</a:t>
                      </a:r>
                    </a:p>
                  </a:txBody>
                  <a:tcPr anchor="ctr"/>
                </a:tc>
                <a:tc>
                  <a:txBody>
                    <a:bodyPr/>
                    <a:lstStyle/>
                    <a:p>
                      <a:pPr algn="ctr"/>
                      <a:r>
                        <a:rPr kumimoji="1" lang="ja-JP" altLang="en-US" sz="1000" dirty="0"/>
                        <a:t>③⑪</a:t>
                      </a:r>
                    </a:p>
                  </a:txBody>
                  <a:tcPr anchor="ctr"/>
                </a:tc>
                <a:extLst>
                  <a:ext uri="{0D108BD9-81ED-4DB2-BD59-A6C34878D82A}">
                    <a16:rowId xmlns:a16="http://schemas.microsoft.com/office/drawing/2014/main" val="3100100089"/>
                  </a:ext>
                </a:extLst>
              </a:tr>
              <a:tr h="232591">
                <a:tc>
                  <a:txBody>
                    <a:bodyPr/>
                    <a:lstStyle/>
                    <a:p>
                      <a:r>
                        <a:rPr kumimoji="1" lang="en-US" altLang="ja-JP" sz="1000" dirty="0">
                          <a:solidFill>
                            <a:schemeClr val="tx1"/>
                          </a:solidFill>
                        </a:rPr>
                        <a:t>Department of Commerce, Industry and Labor</a:t>
                      </a:r>
                      <a:endParaRPr kumimoji="1" lang="ja-JP" altLang="en-US" sz="1000" dirty="0">
                        <a:solidFill>
                          <a:schemeClr val="tx1"/>
                        </a:solidFill>
                      </a:endParaRPr>
                    </a:p>
                  </a:txBody>
                  <a:tcPr anchor="ctr"/>
                </a:tc>
                <a:tc>
                  <a:txBody>
                    <a:bodyPr/>
                    <a:lstStyle/>
                    <a:p>
                      <a:r>
                        <a:rPr kumimoji="1" lang="en-US" altLang="ja-JP" sz="1000" u="none" dirty="0">
                          <a:solidFill>
                            <a:schemeClr val="tx1"/>
                          </a:solidFill>
                        </a:rPr>
                        <a:t>Support for Creating and Nurturing SDGs </a:t>
                      </a:r>
                      <a:r>
                        <a:rPr kumimoji="1" lang="en-US" altLang="ja-JP" sz="1000" u="none" kern="1200" dirty="0">
                          <a:solidFill>
                            <a:schemeClr val="tx1"/>
                          </a:solidFill>
                          <a:latin typeface="+mn-lt"/>
                          <a:ea typeface="+mn-ea"/>
                          <a:cs typeface="+mn-cs"/>
                        </a:rPr>
                        <a:t>Businesses</a:t>
                      </a:r>
                    </a:p>
                    <a:p>
                      <a:r>
                        <a:rPr kumimoji="1" lang="ja-JP" altLang="en-US" sz="1000" u="none" dirty="0">
                          <a:solidFill>
                            <a:schemeClr val="tx1"/>
                          </a:solidFill>
                        </a:rPr>
                        <a:t>（</a:t>
                      </a:r>
                      <a:r>
                        <a:rPr kumimoji="1" lang="en-US" altLang="ja-JP" sz="1000" u="none" dirty="0">
                          <a:solidFill>
                            <a:schemeClr val="tx1"/>
                          </a:solidFill>
                        </a:rPr>
                        <a:t>SDGs-related business</a:t>
                      </a:r>
                      <a:r>
                        <a:rPr kumimoji="1" lang="ja-JP" altLang="en-US" sz="1000" u="none" baseline="0" dirty="0">
                          <a:solidFill>
                            <a:schemeClr val="tx1"/>
                          </a:solidFill>
                        </a:rPr>
                        <a:t> </a:t>
                      </a:r>
                      <a:r>
                        <a:rPr kumimoji="1" lang="en-US" altLang="ja-JP" sz="1000" u="none" baseline="0" dirty="0">
                          <a:solidFill>
                            <a:schemeClr val="tx1"/>
                          </a:solidFill>
                        </a:rPr>
                        <a:t>matching</a:t>
                      </a:r>
                      <a:r>
                        <a:rPr kumimoji="1" lang="ja-JP" altLang="en-US" sz="1000" u="none" baseline="0" dirty="0">
                          <a:solidFill>
                            <a:schemeClr val="tx1"/>
                          </a:solidFill>
                        </a:rPr>
                        <a:t> </a:t>
                      </a:r>
                      <a:r>
                        <a:rPr kumimoji="1" lang="en-US" altLang="ja-JP" sz="1000" u="none" baseline="0" dirty="0">
                          <a:solidFill>
                            <a:schemeClr val="tx1"/>
                          </a:solidFill>
                        </a:rPr>
                        <a:t>, SDGs Business Support Fund </a:t>
                      </a:r>
                      <a:r>
                        <a:rPr kumimoji="1" lang="ja-JP" altLang="en-US" sz="1000" u="none" dirty="0">
                          <a:solidFill>
                            <a:schemeClr val="tx1"/>
                          </a:solidFill>
                        </a:rPr>
                        <a:t>）</a:t>
                      </a:r>
                    </a:p>
                  </a:txBody>
                  <a:tcPr anchor="ctr"/>
                </a:tc>
                <a:tc>
                  <a:txBody>
                    <a:bodyPr/>
                    <a:lstStyle/>
                    <a:p>
                      <a:pPr algn="ctr"/>
                      <a:r>
                        <a:rPr kumimoji="1" lang="ja-JP" altLang="en-US" sz="1000" dirty="0"/>
                        <a:t>⑧⑨</a:t>
                      </a:r>
                    </a:p>
                  </a:txBody>
                  <a:tcPr anchor="ctr"/>
                </a:tc>
                <a:extLst>
                  <a:ext uri="{0D108BD9-81ED-4DB2-BD59-A6C34878D82A}">
                    <a16:rowId xmlns:a16="http://schemas.microsoft.com/office/drawing/2014/main" val="4065385183"/>
                  </a:ext>
                </a:extLst>
              </a:tr>
              <a:tr h="232591">
                <a:tc rowSpan="4">
                  <a:txBody>
                    <a:bodyPr/>
                    <a:lstStyle/>
                    <a:p>
                      <a:r>
                        <a:rPr kumimoji="1" lang="en-US" altLang="ja-JP" sz="1000" dirty="0">
                          <a:solidFill>
                            <a:schemeClr val="tx1"/>
                          </a:solidFill>
                        </a:rPr>
                        <a:t>Department of Environment, Agriculture, Forestry and Fisheries</a:t>
                      </a:r>
                      <a:endParaRPr kumimoji="1" lang="ja-JP" altLang="en-US" sz="1000" dirty="0">
                        <a:solidFill>
                          <a:schemeClr val="tx1"/>
                        </a:solidFill>
                      </a:endParaRPr>
                    </a:p>
                  </a:txBody>
                  <a:tcPr anchor="ctr"/>
                </a:tc>
                <a:tc>
                  <a:txBody>
                    <a:bodyPr/>
                    <a:lstStyle/>
                    <a:p>
                      <a:r>
                        <a:rPr kumimoji="1" lang="en-US" altLang="ja-JP" sz="1000" u="none" dirty="0">
                          <a:solidFill>
                            <a:schemeClr val="tx1"/>
                          </a:solidFill>
                        </a:rPr>
                        <a:t>Plastic-waste reduction</a:t>
                      </a:r>
                      <a:endParaRPr kumimoji="1" lang="ja-JP" altLang="en-US" sz="1000" u="none" dirty="0">
                        <a:solidFill>
                          <a:schemeClr val="tx1"/>
                        </a:solidFill>
                      </a:endParaRPr>
                    </a:p>
                  </a:txBody>
                  <a:tcPr anchor="ctr"/>
                </a:tc>
                <a:tc>
                  <a:txBody>
                    <a:bodyPr/>
                    <a:lstStyle/>
                    <a:p>
                      <a:pPr algn="ctr"/>
                      <a:r>
                        <a:rPr kumimoji="1" lang="ja-JP" altLang="en-US" sz="1000" dirty="0"/>
                        <a:t>⑫⑬⑭</a:t>
                      </a:r>
                    </a:p>
                  </a:txBody>
                  <a:tcPr anchor="ctr"/>
                </a:tc>
                <a:extLst>
                  <a:ext uri="{0D108BD9-81ED-4DB2-BD59-A6C34878D82A}">
                    <a16:rowId xmlns:a16="http://schemas.microsoft.com/office/drawing/2014/main" val="4133749360"/>
                  </a:ext>
                </a:extLst>
              </a:tr>
              <a:tr h="23259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p>
                  </a:txBody>
                  <a:tcPr anchor="ctr"/>
                </a:tc>
                <a:tc>
                  <a:txBody>
                    <a:bodyPr/>
                    <a:lstStyle/>
                    <a:p>
                      <a:r>
                        <a:rPr kumimoji="1" lang="en-US" altLang="ja-JP" sz="1000" u="none" dirty="0">
                          <a:solidFill>
                            <a:schemeClr val="tx1"/>
                          </a:solidFill>
                        </a:rPr>
                        <a:t>Promotion of reusable</a:t>
                      </a:r>
                      <a:r>
                        <a:rPr kumimoji="1" lang="en-US" altLang="ja-JP" sz="1000" u="none" baseline="0" dirty="0">
                          <a:solidFill>
                            <a:schemeClr val="tx1"/>
                          </a:solidFill>
                        </a:rPr>
                        <a:t> water bottles and containers</a:t>
                      </a:r>
                      <a:endParaRPr kumimoji="1" lang="ja-JP" altLang="en-US" sz="1000" u="none" strike="dblStrike" baseline="0" dirty="0">
                        <a:solidFill>
                          <a:schemeClr val="tx1"/>
                        </a:solidFill>
                      </a:endParaRPr>
                    </a:p>
                  </a:txBody>
                  <a:tcPr anchor="ctr"/>
                </a:tc>
                <a:tc>
                  <a:txBody>
                    <a:bodyPr/>
                    <a:lstStyle/>
                    <a:p>
                      <a:pPr algn="ctr"/>
                      <a:r>
                        <a:rPr kumimoji="1" lang="ja-JP" altLang="en-US" sz="1000" dirty="0"/>
                        <a:t>⑫</a:t>
                      </a:r>
                    </a:p>
                  </a:txBody>
                  <a:tcPr anchor="ctr"/>
                </a:tc>
                <a:extLst>
                  <a:ext uri="{0D108BD9-81ED-4DB2-BD59-A6C34878D82A}">
                    <a16:rowId xmlns:a16="http://schemas.microsoft.com/office/drawing/2014/main" val="4043217924"/>
                  </a:ext>
                </a:extLst>
              </a:tr>
              <a:tr h="23259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p>
                  </a:txBody>
                  <a:tcPr anchor="ctr"/>
                </a:tc>
                <a:tc>
                  <a:txBody>
                    <a:bodyPr/>
                    <a:lstStyle/>
                    <a:p>
                      <a:r>
                        <a:rPr kumimoji="1" lang="en-US" altLang="ja-JP" sz="1000" u="none" dirty="0">
                          <a:solidFill>
                            <a:schemeClr val="tx1"/>
                          </a:solidFill>
                        </a:rPr>
                        <a:t>Public Water Supply Spot Installation Project</a:t>
                      </a:r>
                      <a:endParaRPr kumimoji="1" lang="ja-JP" altLang="en-US" sz="1000" u="none" dirty="0">
                        <a:solidFill>
                          <a:schemeClr val="tx1"/>
                        </a:solidFill>
                      </a:endParaRPr>
                    </a:p>
                  </a:txBody>
                  <a:tcPr anchor="ctr"/>
                </a:tc>
                <a:tc>
                  <a:txBody>
                    <a:bodyPr/>
                    <a:lstStyle/>
                    <a:p>
                      <a:pPr algn="ctr"/>
                      <a:r>
                        <a:rPr kumimoji="1" lang="ja-JP" altLang="en-US" sz="1000" dirty="0"/>
                        <a:t>⑫</a:t>
                      </a:r>
                    </a:p>
                  </a:txBody>
                  <a:tcPr anchor="ctr"/>
                </a:tc>
                <a:extLst>
                  <a:ext uri="{0D108BD9-81ED-4DB2-BD59-A6C34878D82A}">
                    <a16:rowId xmlns:a16="http://schemas.microsoft.com/office/drawing/2014/main" val="1004637461"/>
                  </a:ext>
                </a:extLst>
              </a:tr>
              <a:tr h="232591">
                <a:tc vMerge="1">
                  <a:txBody>
                    <a:bodyPr/>
                    <a:lstStyle/>
                    <a:p>
                      <a:endParaRPr kumimoji="1" lang="ja-JP" altLang="en-US" sz="1050" dirty="0"/>
                    </a:p>
                  </a:txBody>
                  <a:tcPr anchor="ctr"/>
                </a:tc>
                <a:tc>
                  <a:txBody>
                    <a:bodyPr/>
                    <a:lstStyle/>
                    <a:p>
                      <a:r>
                        <a:rPr kumimoji="1" lang="en-US" altLang="ja-JP" sz="1000" u="none" dirty="0">
                          <a:solidFill>
                            <a:schemeClr val="tx1"/>
                          </a:solidFill>
                        </a:rPr>
                        <a:t>Promotion of Food Loss Reduction Measures</a:t>
                      </a:r>
                      <a:endParaRPr kumimoji="1" lang="ja-JP" altLang="en-US" sz="1000" u="none" dirty="0">
                        <a:solidFill>
                          <a:schemeClr val="tx1"/>
                        </a:solidFill>
                      </a:endParaRPr>
                    </a:p>
                  </a:txBody>
                  <a:tcPr anchor="ctr"/>
                </a:tc>
                <a:tc>
                  <a:txBody>
                    <a:bodyPr/>
                    <a:lstStyle/>
                    <a:p>
                      <a:pPr algn="ctr"/>
                      <a:r>
                        <a:rPr kumimoji="1" lang="ja-JP" altLang="en-US" sz="1000" dirty="0"/>
                        <a:t>①⑫</a:t>
                      </a:r>
                    </a:p>
                  </a:txBody>
                  <a:tcPr anchor="ctr"/>
                </a:tc>
                <a:extLst>
                  <a:ext uri="{0D108BD9-81ED-4DB2-BD59-A6C34878D82A}">
                    <a16:rowId xmlns:a16="http://schemas.microsoft.com/office/drawing/2014/main" val="3844638427"/>
                  </a:ext>
                </a:extLst>
              </a:tr>
              <a:tr h="232591">
                <a:tc>
                  <a:txBody>
                    <a:bodyPr/>
                    <a:lstStyle/>
                    <a:p>
                      <a:r>
                        <a:rPr kumimoji="1" lang="en-US" altLang="ja-JP" sz="1000" dirty="0">
                          <a:solidFill>
                            <a:schemeClr val="tx1"/>
                          </a:solidFill>
                        </a:rPr>
                        <a:t>Secretariat</a:t>
                      </a:r>
                      <a:endParaRPr kumimoji="1" lang="ja-JP" altLang="en-US" sz="1000" dirty="0">
                        <a:solidFill>
                          <a:schemeClr val="tx1"/>
                        </a:solidFill>
                      </a:endParaRPr>
                    </a:p>
                  </a:txBody>
                  <a:tcPr anchor="ctr"/>
                </a:tc>
                <a:tc>
                  <a:txBody>
                    <a:bodyPr/>
                    <a:lstStyle/>
                    <a:p>
                      <a:r>
                        <a:rPr kumimoji="1" lang="en-US" altLang="ja-JP" sz="1000" u="none" dirty="0">
                          <a:solidFill>
                            <a:schemeClr val="tx1"/>
                          </a:solidFill>
                        </a:rPr>
                        <a:t>Efforts to Make Prefectural Schools “Smart Schools”</a:t>
                      </a:r>
                      <a:endParaRPr kumimoji="1" lang="ja-JP" altLang="en-US" sz="1000" u="none" dirty="0">
                        <a:solidFill>
                          <a:schemeClr val="tx1"/>
                        </a:solidFill>
                      </a:endParaRPr>
                    </a:p>
                  </a:txBody>
                  <a:tcPr anchor="ctr"/>
                </a:tc>
                <a:tc>
                  <a:txBody>
                    <a:bodyPr/>
                    <a:lstStyle/>
                    <a:p>
                      <a:pPr algn="ctr"/>
                      <a:r>
                        <a:rPr kumimoji="1" lang="ja-JP" altLang="en-US" sz="1000" dirty="0"/>
                        <a:t>④</a:t>
                      </a:r>
                    </a:p>
                  </a:txBody>
                  <a:tcPr anchor="ctr"/>
                </a:tc>
                <a:extLst>
                  <a:ext uri="{0D108BD9-81ED-4DB2-BD59-A6C34878D82A}">
                    <a16:rowId xmlns:a16="http://schemas.microsoft.com/office/drawing/2014/main" val="2253506119"/>
                  </a:ext>
                </a:extLst>
              </a:tr>
            </a:tbl>
          </a:graphicData>
        </a:graphic>
      </p:graphicFrame>
      <p:sp>
        <p:nvSpPr>
          <p:cNvPr id="16" name="正方形/長方形 15"/>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ea typeface="Meiryo UI" panose="020B0604030504040204" pitchFamily="50" charset="-128"/>
              </a:rPr>
              <a:t>　</a:t>
            </a:r>
            <a:r>
              <a:rPr kumimoji="1" lang="en-US" altLang="ja-JP" sz="2400" b="1" dirty="0">
                <a:solidFill>
                  <a:prstClr val="white"/>
                </a:solidFill>
                <a:ea typeface="Meiryo UI" panose="020B0604030504040204" pitchFamily="50" charset="-128"/>
              </a:rPr>
              <a:t>Main Initiatives in 2022</a:t>
            </a:r>
          </a:p>
        </p:txBody>
      </p:sp>
      <p:sp>
        <p:nvSpPr>
          <p:cNvPr id="2" name="スライド番号プレースホルダー 1"/>
          <p:cNvSpPr>
            <a:spLocks noGrp="1"/>
          </p:cNvSpPr>
          <p:nvPr>
            <p:ph type="sldNum" sz="quarter" idx="12"/>
          </p:nvPr>
        </p:nvSpPr>
        <p:spPr>
          <a:xfrm>
            <a:off x="9416223" y="6802569"/>
            <a:ext cx="489777" cy="383297"/>
          </a:xfrm>
        </p:spPr>
        <p:txBody>
          <a:bodyPr/>
          <a:lstStyle/>
          <a:p>
            <a:fld id="{B357E563-2009-4710-851A-B3BABD306212}" type="slidenum">
              <a:rPr kumimoji="1" lang="ja-JP" altLang="en-US" smtClean="0"/>
              <a:t>6</a:t>
            </a:fld>
            <a:endParaRPr kumimoji="1" lang="ja-JP" altLang="en-US" dirty="0"/>
          </a:p>
        </p:txBody>
      </p:sp>
    </p:spTree>
    <p:extLst>
      <p:ext uri="{BB962C8B-B14F-4D97-AF65-F5344CB8AC3E}">
        <p14:creationId xmlns:p14="http://schemas.microsoft.com/office/powerpoint/2010/main" val="278267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93000" y="1119836"/>
            <a:ext cx="9720000" cy="3247043"/>
          </a:xfrm>
          <a:prstGeom prst="rect">
            <a:avLst/>
          </a:prstGeom>
          <a:solidFill>
            <a:schemeClr val="bg1">
              <a:lumMod val="95000"/>
            </a:schemeClr>
          </a:solidFill>
        </p:spPr>
        <p:txBody>
          <a:bodyPr wrap="square">
            <a:spAutoFit/>
          </a:bodyPr>
          <a:lstStyle/>
          <a:p>
            <a:pPr>
              <a:lnSpc>
                <a:spcPts val="1400"/>
              </a:lnSpc>
            </a:pPr>
            <a:r>
              <a:rPr lang="ja-JP" altLang="en-US" sz="1400" b="1" dirty="0">
                <a:latin typeface="+mj-lt"/>
              </a:rPr>
              <a:t>〇</a:t>
            </a:r>
            <a:r>
              <a:rPr lang="ja-JP" altLang="en-US" sz="1400" dirty="0">
                <a:latin typeface="+mj-lt"/>
              </a:rPr>
              <a:t> </a:t>
            </a:r>
            <a:r>
              <a:rPr lang="en-US" altLang="ja-JP" sz="1400" b="1" dirty="0">
                <a:latin typeface="+mj-lt"/>
              </a:rPr>
              <a:t>“TEAM EXPO 2025” Program / Co-Creation Challenge</a:t>
            </a:r>
            <a:endParaRPr lang="en-US" altLang="ja-JP" sz="1400" dirty="0">
              <a:latin typeface="+mj-lt"/>
            </a:endParaRPr>
          </a:p>
          <a:p>
            <a:pPr indent="357188">
              <a:lnSpc>
                <a:spcPts val="1400"/>
              </a:lnSpc>
              <a:spcBef>
                <a:spcPts val="600"/>
              </a:spcBef>
            </a:pPr>
            <a:r>
              <a:rPr lang="en-US" altLang="ja-JP" sz="1400" dirty="0">
                <a:latin typeface="+mj-lt"/>
              </a:rPr>
              <a:t>In order to aim to achieve the SDGs at the Expo,</a:t>
            </a:r>
          </a:p>
          <a:p>
            <a:pPr indent="357188">
              <a:lnSpc>
                <a:spcPts val="1400"/>
              </a:lnSpc>
              <a:spcBef>
                <a:spcPts val="600"/>
              </a:spcBef>
            </a:pPr>
            <a:r>
              <a:rPr lang="en-US" altLang="ja-JP" sz="1400" dirty="0">
                <a:latin typeface="+mj-lt"/>
              </a:rPr>
              <a:t> we registered “My SDGs Declaration Project” as a co-creation challenge.</a:t>
            </a:r>
          </a:p>
          <a:p>
            <a:pPr marL="714375" indent="-85725">
              <a:lnSpc>
                <a:spcPts val="1400"/>
              </a:lnSpc>
              <a:spcBef>
                <a:spcPts val="600"/>
              </a:spcBef>
            </a:pPr>
            <a:r>
              <a:rPr lang="en-US" altLang="ja-JP" sz="1400" dirty="0">
                <a:latin typeface="+mj-lt"/>
              </a:rPr>
              <a:t>* Co-creation challenge</a:t>
            </a:r>
            <a:r>
              <a:rPr lang="ja-JP" altLang="en-US" sz="1400" dirty="0">
                <a:latin typeface="+mj-lt"/>
              </a:rPr>
              <a:t>：</a:t>
            </a:r>
            <a:r>
              <a:rPr lang="en-US" altLang="ja-JP" sz="1400" dirty="0">
                <a:latin typeface="+mj-lt"/>
              </a:rPr>
              <a:t>Each action to realize the future we envision</a:t>
            </a:r>
            <a:endParaRPr lang="ja-JP" altLang="en-US" sz="1400" dirty="0">
              <a:latin typeface="+mj-lt"/>
            </a:endParaRPr>
          </a:p>
          <a:p>
            <a:pPr marL="1700213" indent="-85725">
              <a:lnSpc>
                <a:spcPts val="1400"/>
              </a:lnSpc>
            </a:pPr>
            <a:r>
              <a:rPr lang="en-US" altLang="ja-JP" sz="1400" dirty="0">
                <a:latin typeface="+mj-lt"/>
              </a:rPr>
              <a:t>		</a:t>
            </a:r>
            <a:r>
              <a:rPr lang="ja-JP" altLang="en-US" sz="1400" dirty="0">
                <a:latin typeface="+mj-lt"/>
              </a:rPr>
              <a:t>      </a:t>
            </a:r>
            <a:r>
              <a:rPr lang="en-US" altLang="ja-JP" sz="1400" dirty="0">
                <a:latin typeface="+mj-lt"/>
              </a:rPr>
              <a:t>(Team activities that are proactively taking action </a:t>
            </a:r>
          </a:p>
          <a:p>
            <a:pPr marL="1700213" indent="-85725">
              <a:lnSpc>
                <a:spcPts val="1400"/>
              </a:lnSpc>
            </a:pPr>
            <a:r>
              <a:rPr lang="en-US" altLang="ja-JP" sz="1400" dirty="0">
                <a:latin typeface="+mj-lt"/>
              </a:rPr>
              <a:t>             toward the future or are about to take action </a:t>
            </a:r>
          </a:p>
          <a:p>
            <a:pPr marL="1700213" indent="-85725">
              <a:lnSpc>
                <a:spcPts val="1400"/>
              </a:lnSpc>
            </a:pPr>
            <a:r>
              <a:rPr lang="en-US" altLang="ja-JP" sz="1400" dirty="0">
                <a:latin typeface="+mj-lt"/>
              </a:rPr>
              <a:t>             toward the realization of the theme of the Osaka/Kansai Expo, </a:t>
            </a:r>
          </a:p>
          <a:p>
            <a:pPr marL="1700213" indent="-85725">
              <a:lnSpc>
                <a:spcPts val="1400"/>
              </a:lnSpc>
            </a:pPr>
            <a:r>
              <a:rPr lang="en-US" altLang="ja-JP" sz="1400" dirty="0">
                <a:latin typeface="+mj-lt"/>
              </a:rPr>
              <a:t>             “Designing Future Society for Our Lives.")</a:t>
            </a:r>
          </a:p>
          <a:p>
            <a:pPr marL="1700213" indent="-1700213">
              <a:lnSpc>
                <a:spcPts val="1400"/>
              </a:lnSpc>
            </a:pPr>
            <a:endParaRPr lang="en-US" altLang="ja-JP" sz="1400" dirty="0">
              <a:latin typeface="+mj-lt"/>
            </a:endParaRPr>
          </a:p>
          <a:p>
            <a:pPr>
              <a:lnSpc>
                <a:spcPts val="1400"/>
              </a:lnSpc>
            </a:pPr>
            <a:endParaRPr lang="en-US" altLang="ja-JP" sz="1400" b="1" dirty="0">
              <a:latin typeface="+mj-lt"/>
            </a:endParaRPr>
          </a:p>
          <a:p>
            <a:pPr>
              <a:lnSpc>
                <a:spcPts val="1400"/>
              </a:lnSpc>
            </a:pPr>
            <a:r>
              <a:rPr lang="ja-JP" altLang="en-US" sz="1400" b="1" dirty="0">
                <a:latin typeface="+mj-lt"/>
              </a:rPr>
              <a:t>〇</a:t>
            </a:r>
            <a:r>
              <a:rPr lang="ja-JP" altLang="en-US" sz="1400" dirty="0">
                <a:latin typeface="+mj-lt"/>
              </a:rPr>
              <a:t> </a:t>
            </a:r>
            <a:r>
              <a:rPr lang="en-US" altLang="ja-JP" sz="1400" b="1" dirty="0">
                <a:latin typeface="+mj-lt"/>
              </a:rPr>
              <a:t>Cooperation with Expo 2025 Osaka-Kansai</a:t>
            </a:r>
            <a:endParaRPr kumimoji="1" lang="en-US" altLang="ja-JP" sz="1400" strike="dblStrike" dirty="0"/>
          </a:p>
          <a:p>
            <a:pPr>
              <a:lnSpc>
                <a:spcPts val="1400"/>
              </a:lnSpc>
            </a:pPr>
            <a:r>
              <a:rPr kumimoji="1" lang="ja-JP" altLang="en-US" sz="1400" dirty="0">
                <a:latin typeface="+mj-lt"/>
              </a:rPr>
              <a:t>　　　・</a:t>
            </a:r>
            <a:r>
              <a:rPr lang="en-US" altLang="ja-JP" sz="1400" dirty="0">
                <a:latin typeface="+mj-lt"/>
              </a:rPr>
              <a:t>PR for Osaka-Kansai Expo and SDGs at </a:t>
            </a:r>
            <a:r>
              <a:rPr lang="en-US" altLang="ja-JP" sz="1400" dirty="0" err="1">
                <a:latin typeface="+mj-lt"/>
              </a:rPr>
              <a:t>Warai</a:t>
            </a:r>
            <a:r>
              <a:rPr lang="en-US" altLang="ja-JP" sz="1400" dirty="0">
                <a:latin typeface="+mj-lt"/>
              </a:rPr>
              <a:t> </a:t>
            </a:r>
            <a:r>
              <a:rPr lang="en-US" altLang="ja-JP" sz="1400" dirty="0" err="1">
                <a:latin typeface="+mj-lt"/>
              </a:rPr>
              <a:t>Mirai</a:t>
            </a:r>
            <a:r>
              <a:rPr lang="en-US" altLang="ja-JP" sz="1400" dirty="0">
                <a:latin typeface="+mj-lt"/>
              </a:rPr>
              <a:t> Fes 2022</a:t>
            </a:r>
          </a:p>
          <a:p>
            <a:pPr indent="357188">
              <a:lnSpc>
                <a:spcPts val="1400"/>
              </a:lnSpc>
              <a:spcBef>
                <a:spcPts val="600"/>
              </a:spcBef>
            </a:pPr>
            <a:r>
              <a:rPr lang="en-US" altLang="ja-JP" sz="1400" dirty="0">
                <a:latin typeface="+mj-lt"/>
              </a:rPr>
              <a:t>	 (sponsored by Team Kansai) (repost) (April 29)</a:t>
            </a:r>
          </a:p>
          <a:p>
            <a:pPr indent="357188">
              <a:lnSpc>
                <a:spcPts val="1400"/>
              </a:lnSpc>
              <a:spcBef>
                <a:spcPts val="600"/>
              </a:spcBef>
            </a:pPr>
            <a:r>
              <a:rPr lang="ja-JP" altLang="en-US" sz="1400" dirty="0">
                <a:latin typeface="+mj-lt"/>
              </a:rPr>
              <a:t>・</a:t>
            </a:r>
            <a:r>
              <a:rPr lang="en-US" altLang="ja-JP" sz="1400" dirty="0"/>
              <a:t>PR for Osaka-Kansai Expo and SDGs at</a:t>
            </a:r>
            <a:r>
              <a:rPr lang="en-US" altLang="ja-JP" sz="1400" dirty="0">
                <a:latin typeface="+mj-lt"/>
              </a:rPr>
              <a:t> EXPO Cultural Festival 2022</a:t>
            </a:r>
          </a:p>
          <a:p>
            <a:pPr indent="357188">
              <a:lnSpc>
                <a:spcPts val="1400"/>
              </a:lnSpc>
              <a:spcBef>
                <a:spcPts val="600"/>
              </a:spcBef>
            </a:pPr>
            <a:r>
              <a:rPr lang="en-US" altLang="ja-JP" sz="1400" dirty="0">
                <a:latin typeface="+mj-lt"/>
              </a:rPr>
              <a:t> (sponsored by </a:t>
            </a:r>
            <a:r>
              <a:rPr lang="en-US" altLang="ja-JP" sz="1400" dirty="0" err="1">
                <a:latin typeface="+mj-lt"/>
              </a:rPr>
              <a:t>LaLaport</a:t>
            </a:r>
            <a:r>
              <a:rPr lang="en-US" altLang="ja-JP" sz="1400" dirty="0">
                <a:latin typeface="+mj-lt"/>
              </a:rPr>
              <a:t> EXPOCITY) (repost) (November 23)</a:t>
            </a:r>
          </a:p>
        </p:txBody>
      </p:sp>
      <p:pic>
        <p:nvPicPr>
          <p:cNvPr id="32" name="図 31"/>
          <p:cNvPicPr>
            <a:picLocks/>
          </p:cNvPicPr>
          <p:nvPr/>
        </p:nvPicPr>
        <p:blipFill>
          <a:blip r:embed="rId2" cstate="print">
            <a:extLst>
              <a:ext uri="{28A0092B-C50C-407E-A947-70E740481C1C}">
                <a14:useLocalDpi xmlns:a14="http://schemas.microsoft.com/office/drawing/2010/main"/>
              </a:ext>
            </a:extLst>
          </a:blip>
          <a:stretch>
            <a:fillRect/>
          </a:stretch>
        </p:blipFill>
        <p:spPr>
          <a:xfrm>
            <a:off x="6543129" y="5533895"/>
            <a:ext cx="2547084" cy="1582168"/>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9739" y="5533885"/>
            <a:ext cx="2245467" cy="1582033"/>
          </a:xfrm>
          <a:prstGeom prst="rect">
            <a:avLst/>
          </a:prstGeom>
        </p:spPr>
      </p:pic>
      <p:pic>
        <p:nvPicPr>
          <p:cNvPr id="34" name="図 33"/>
          <p:cNvPicPr>
            <a:picLocks/>
          </p:cNvPicPr>
          <p:nvPr/>
        </p:nvPicPr>
        <p:blipFill>
          <a:blip r:embed="rId4" cstate="print">
            <a:extLst>
              <a:ext uri="{28A0092B-C50C-407E-A947-70E740481C1C}">
                <a14:useLocalDpi xmlns:a14="http://schemas.microsoft.com/office/drawing/2010/main"/>
              </a:ext>
            </a:extLst>
          </a:blip>
          <a:stretch>
            <a:fillRect/>
          </a:stretch>
        </p:blipFill>
        <p:spPr>
          <a:xfrm>
            <a:off x="3435383" y="5533895"/>
            <a:ext cx="2524493" cy="1582168"/>
          </a:xfrm>
          <a:prstGeom prst="rect">
            <a:avLst/>
          </a:prstGeom>
        </p:spPr>
      </p:pic>
      <p:sp>
        <p:nvSpPr>
          <p:cNvPr id="13" name="テキスト ボックス 12"/>
          <p:cNvSpPr txBox="1"/>
          <p:nvPr/>
        </p:nvSpPr>
        <p:spPr>
          <a:xfrm>
            <a:off x="964203" y="4806617"/>
            <a:ext cx="7550185" cy="523220"/>
          </a:xfrm>
          <a:prstGeom prst="rect">
            <a:avLst/>
          </a:prstGeom>
          <a:noFill/>
        </p:spPr>
        <p:txBody>
          <a:bodyPr wrap="square" rtlCol="0">
            <a:spAutoFit/>
          </a:bodyPr>
          <a:lstStyle/>
          <a:p>
            <a:r>
              <a:rPr kumimoji="1" lang="en-US" altLang="ja-JP" sz="1400" dirty="0"/>
              <a:t>We will continue to collaborate with the efforts of Expo 2025 Osaka-Kansai and aim to realize the "SDGs-advanced city" as a legacy of the Expo.</a:t>
            </a:r>
          </a:p>
        </p:txBody>
      </p:sp>
      <p:pic>
        <p:nvPicPr>
          <p:cNvPr id="3" name="図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38745" y="3262816"/>
            <a:ext cx="1971275" cy="1484254"/>
          </a:xfrm>
          <a:prstGeom prst="rect">
            <a:avLst/>
          </a:prstGeom>
        </p:spPr>
      </p:pic>
      <p:pic>
        <p:nvPicPr>
          <p:cNvPr id="9" name="図 8"/>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286413" y="2971443"/>
            <a:ext cx="1450194" cy="1773976"/>
          </a:xfrm>
          <a:prstGeom prst="rect">
            <a:avLst/>
          </a:prstGeom>
        </p:spPr>
      </p:pic>
      <p:sp>
        <p:nvSpPr>
          <p:cNvPr id="12" name="正方形/長方形 11"/>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j-lt"/>
                <a:ea typeface="Meiryo UI" panose="020B0604030504040204" pitchFamily="50" charset="-128"/>
              </a:rPr>
              <a:t>　</a:t>
            </a:r>
            <a:r>
              <a:rPr kumimoji="1" lang="en-US" altLang="ja-JP" sz="2400" b="1" dirty="0">
                <a:solidFill>
                  <a:prstClr val="white"/>
                </a:solidFill>
                <a:latin typeface="+mj-lt"/>
                <a:ea typeface="Meiryo UI" panose="020B0604030504040204" pitchFamily="50" charset="-128"/>
              </a:rPr>
              <a:t>Main Initiatives in 2022</a:t>
            </a:r>
          </a:p>
        </p:txBody>
      </p:sp>
      <p:sp>
        <p:nvSpPr>
          <p:cNvPr id="14" name="テキスト ボックス 13"/>
          <p:cNvSpPr txBox="1"/>
          <p:nvPr/>
        </p:nvSpPr>
        <p:spPr>
          <a:xfrm>
            <a:off x="185736" y="774145"/>
            <a:ext cx="9107120" cy="369332"/>
          </a:xfrm>
          <a:prstGeom prst="rect">
            <a:avLst/>
          </a:prstGeom>
          <a:noFill/>
        </p:spPr>
        <p:txBody>
          <a:bodyPr wrap="square" rtlCol="0">
            <a:spAutoFit/>
          </a:bodyPr>
          <a:lstStyle/>
          <a:p>
            <a:r>
              <a:rPr lang="en-US" altLang="ja-JP" b="1" dirty="0"/>
              <a:t>4. Urban development that embodies SDGs</a:t>
            </a:r>
          </a:p>
        </p:txBody>
      </p:sp>
      <p:pic>
        <p:nvPicPr>
          <p:cNvPr id="2" name="図 1"/>
          <p:cNvPicPr>
            <a:picLocks noChangeAspect="1"/>
          </p:cNvPicPr>
          <p:nvPr/>
        </p:nvPicPr>
        <p:blipFill>
          <a:blip r:embed="rId7"/>
          <a:stretch>
            <a:fillRect/>
          </a:stretch>
        </p:blipFill>
        <p:spPr>
          <a:xfrm>
            <a:off x="7642788" y="1203089"/>
            <a:ext cx="2066925" cy="990600"/>
          </a:xfrm>
          <a:prstGeom prst="rect">
            <a:avLst/>
          </a:prstGeom>
        </p:spPr>
      </p:pic>
      <p:sp>
        <p:nvSpPr>
          <p:cNvPr id="4" name="スライド番号プレースホルダー 3"/>
          <p:cNvSpPr>
            <a:spLocks noGrp="1"/>
          </p:cNvSpPr>
          <p:nvPr>
            <p:ph type="sldNum" sz="quarter" idx="12"/>
          </p:nvPr>
        </p:nvSpPr>
        <p:spPr>
          <a:xfrm>
            <a:off x="7674448" y="6816016"/>
            <a:ext cx="2228850" cy="383297"/>
          </a:xfrm>
        </p:spPr>
        <p:txBody>
          <a:bodyPr/>
          <a:lstStyle/>
          <a:p>
            <a:fld id="{B357E563-2009-4710-851A-B3BABD306212}" type="slidenum">
              <a:rPr kumimoji="1" lang="ja-JP" altLang="en-US" smtClean="0"/>
              <a:t>7</a:t>
            </a:fld>
            <a:endParaRPr kumimoji="1" lang="ja-JP" altLang="en-US" dirty="0"/>
          </a:p>
        </p:txBody>
      </p:sp>
    </p:spTree>
    <p:extLst>
      <p:ext uri="{BB962C8B-B14F-4D97-AF65-F5344CB8AC3E}">
        <p14:creationId xmlns:p14="http://schemas.microsoft.com/office/powerpoint/2010/main" val="974076689"/>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1929</Words>
  <Application>Microsoft Office PowerPoint</Application>
  <PresentationFormat>ユーザー設定</PresentationFormat>
  <Paragraphs>220</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Meiryo UI</vt:lpstr>
      <vt:lpstr>UD デジタル 教科書体 NK-B</vt:lpstr>
      <vt:lpstr>游ゴシック</vt:lpstr>
      <vt:lpstr>Arial</vt:lpstr>
      <vt:lpstr>1_Office テーマ</vt:lpstr>
      <vt:lpstr>FY 2022  Osaka Prefecture's SDGs Initiatives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2023-09-28T04:10:25Z</dcterms:created>
  <dcterms:modified xsi:type="dcterms:W3CDTF">2023-11-14T09:47:12Z</dcterms:modified>
</cp:coreProperties>
</file>