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
  </p:notesMasterIdLst>
  <p:sldIdLst>
    <p:sldId id="301" r:id="rId2"/>
    <p:sldId id="300" r:id="rId3"/>
    <p:sldId id="328" r:id="rId4"/>
    <p:sldId id="329" r:id="rId5"/>
    <p:sldId id="318" r:id="rId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413"/>
    <a:srgbClr val="FFFFFF"/>
    <a:srgbClr val="FFCCCC"/>
    <a:srgbClr val="CCECFF"/>
    <a:srgbClr val="FFFF66"/>
    <a:srgbClr val="D8C441"/>
    <a:srgbClr val="79CBE1"/>
    <a:srgbClr val="EE8253"/>
    <a:srgbClr val="ADD267"/>
    <a:srgbClr val="EBA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4660"/>
  </p:normalViewPr>
  <p:slideViewPr>
    <p:cSldViewPr snapToGrid="0">
      <p:cViewPr varScale="1">
        <p:scale>
          <a:sx n="100" d="100"/>
          <a:sy n="100" d="100"/>
        </p:scale>
        <p:origin x="1142"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4" tIns="45717" rIns="91434" bIns="45717" rtlCol="0"/>
          <a:lstStyle>
            <a:lvl1pPr algn="r">
              <a:defRPr sz="1200"/>
            </a:lvl1pPr>
          </a:lstStyle>
          <a:p>
            <a:fld id="{B4E77C5D-63C9-415F-93FA-06949EF15091}" type="datetimeFigureOut">
              <a:rPr kumimoji="1" lang="ja-JP" altLang="en-US" smtClean="0"/>
              <a:t>2023/12/19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4" tIns="45717" rIns="91434" bIns="45717" rtlCol="0" anchor="b"/>
          <a:lstStyle>
            <a:lvl1pPr algn="r">
              <a:defRPr sz="1200"/>
            </a:lvl1pPr>
          </a:lstStyle>
          <a:p>
            <a:fld id="{5DC870D5-B5CE-485C-A588-73931A908F93}" type="slidenum">
              <a:rPr kumimoji="1" lang="ja-JP" altLang="en-US" smtClean="0"/>
              <a:t>‹#›</a:t>
            </a:fld>
            <a:endParaRPr kumimoji="1" lang="ja-JP" altLang="en-US"/>
          </a:p>
        </p:txBody>
      </p:sp>
    </p:spTree>
    <p:extLst>
      <p:ext uri="{BB962C8B-B14F-4D97-AF65-F5344CB8AC3E}">
        <p14:creationId xmlns:p14="http://schemas.microsoft.com/office/powerpoint/2010/main" val="32897138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9612" y="6417075"/>
            <a:ext cx="2057400" cy="365125"/>
          </a:xfrm>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213788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0792641-F49D-40EC-9BCA-375EF209F9D1}" type="datetime1">
              <a:rPr kumimoji="1" lang="ja-JP" altLang="en-US" smtClean="0"/>
              <a:t>2023/12/19</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315683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23713F-44E7-4346-ABC0-CEB6F1AB4CE7}" type="datetime1">
              <a:rPr kumimoji="1" lang="ja-JP" altLang="en-US" smtClean="0"/>
              <a:t>2023/12/19</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94860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
        <p:nvSpPr>
          <p:cNvPr id="9" name="テキスト ボックス 8">
            <a:extLst>
              <a:ext uri="{FF2B5EF4-FFF2-40B4-BE49-F238E27FC236}">
                <a16:creationId xmlns:a16="http://schemas.microsoft.com/office/drawing/2014/main" id="{9DEEC6FD-CF07-41C8-AEB5-327F07E0E924}"/>
              </a:ext>
            </a:extLst>
          </p:cNvPr>
          <p:cNvSpPr txBox="1"/>
          <p:nvPr userDrawn="1"/>
        </p:nvSpPr>
        <p:spPr>
          <a:xfrm>
            <a:off x="114870" y="580489"/>
            <a:ext cx="3219151" cy="338554"/>
          </a:xfrm>
          <a:prstGeom prst="rect">
            <a:avLst/>
          </a:prstGeom>
          <a:noFill/>
        </p:spPr>
        <p:txBody>
          <a:bodyPr wrap="none" rtlCol="0">
            <a:spAutoFit/>
          </a:bodyPr>
          <a:lstStyle/>
          <a:p>
            <a:r>
              <a:rPr kumimoji="1" lang="ja-JP" altLang="en-US" sz="1600" b="1" dirty="0"/>
              <a:t>２．新大阪駅エリアのまちの将来像</a:t>
            </a:r>
          </a:p>
        </p:txBody>
      </p:sp>
      <p:sp>
        <p:nvSpPr>
          <p:cNvPr id="11" name="正方形/長方形 10">
            <a:extLst>
              <a:ext uri="{FF2B5EF4-FFF2-40B4-BE49-F238E27FC236}">
                <a16:creationId xmlns:a16="http://schemas.microsoft.com/office/drawing/2014/main" id="{8C639587-BB20-43DC-A053-8D11DB76AB5C}"/>
              </a:ext>
            </a:extLst>
          </p:cNvPr>
          <p:cNvSpPr/>
          <p:nvPr userDrawn="1"/>
        </p:nvSpPr>
        <p:spPr>
          <a:xfrm>
            <a:off x="58361" y="603934"/>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783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D665828-350F-4645-8A43-B129912748F2}" type="datetime1">
              <a:rPr kumimoji="1" lang="ja-JP" altLang="en-US" smtClean="0"/>
              <a:t>2023/12/19</a:t>
            </a:fld>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316162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FBEBFE5-0563-4955-93C1-4E6BDF294FA6}" type="datetime1">
              <a:rPr kumimoji="1" lang="ja-JP" altLang="en-US" smtClean="0"/>
              <a:t>2023/12/19</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11511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054A5FF-7B13-4834-9F40-60A03CF775CF}" type="datetime1">
              <a:rPr kumimoji="1" lang="ja-JP" altLang="en-US" smtClean="0"/>
              <a:t>2023/12/19</a:t>
            </a:fld>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36720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E3574F7-A23B-453E-A335-47BD43815D01}" type="datetime1">
              <a:rPr kumimoji="1" lang="ja-JP" altLang="en-US" smtClean="0"/>
              <a:t>2023/12/19</a:t>
            </a:fld>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32570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345E9AB-2236-449A-A432-E92F5BACBD24}" type="datetime1">
              <a:rPr kumimoji="1" lang="ja-JP" altLang="en-US" smtClean="0"/>
              <a:t>2023/12/19</a:t>
            </a:fld>
            <a:endParaRPr kumimoji="1" lang="ja-JP"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91163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AC4A2BD-12F3-41B7-928E-92A3FF86747A}" type="datetime1">
              <a:rPr kumimoji="1" lang="ja-JP" altLang="en-US" smtClean="0"/>
              <a:t>2023/12/19</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316374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B485764-C746-4C7E-AECA-424ED7C17229}" type="datetime1">
              <a:rPr kumimoji="1" lang="ja-JP" altLang="en-US" smtClean="0"/>
              <a:t>2023/12/19</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4BC3B274-16AA-444F-BE5F-2BB53118253E}" type="slidenum">
              <a:rPr kumimoji="1" lang="ja-JP" altLang="en-US" smtClean="0"/>
              <a:t>‹#›</a:t>
            </a:fld>
            <a:endParaRPr kumimoji="1" lang="ja-JP" altLang="en-US"/>
          </a:p>
        </p:txBody>
      </p:sp>
    </p:spTree>
    <p:extLst>
      <p:ext uri="{BB962C8B-B14F-4D97-AF65-F5344CB8AC3E}">
        <p14:creationId xmlns:p14="http://schemas.microsoft.com/office/powerpoint/2010/main" val="82522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9612" y="6418925"/>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4BC3B274-16AA-444F-BE5F-2BB53118253E}"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F2FFC18B-0B37-462F-A44F-36BDC2E954EC}"/>
              </a:ext>
            </a:extLst>
          </p:cNvPr>
          <p:cNvSpPr/>
          <p:nvPr userDrawn="1"/>
        </p:nvSpPr>
        <p:spPr>
          <a:xfrm>
            <a:off x="0" y="0"/>
            <a:ext cx="9144000" cy="49015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rPr>
              <a:t>　新大阪駅エリアの民間都市開発の誘導方策</a:t>
            </a:r>
            <a:r>
              <a:rPr kumimoji="1" lang="ja-JP" altLang="en-US" sz="2000" b="1" dirty="0">
                <a:solidFill>
                  <a:schemeClr val="bg1"/>
                </a:solidFill>
              </a:rPr>
              <a:t>検討会での検討内容</a:t>
            </a:r>
            <a:endParaRPr kumimoji="1" lang="ja-JP" altLang="en-US" dirty="0">
              <a:solidFill>
                <a:schemeClr val="bg1"/>
              </a:solidFill>
            </a:endParaRPr>
          </a:p>
        </p:txBody>
      </p:sp>
    </p:spTree>
    <p:extLst>
      <p:ext uri="{BB962C8B-B14F-4D97-AF65-F5344CB8AC3E}">
        <p14:creationId xmlns:p14="http://schemas.microsoft.com/office/powerpoint/2010/main" val="643837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61189" y="6436383"/>
            <a:ext cx="2057400" cy="365125"/>
          </a:xfrm>
        </p:spPr>
        <p:txBody>
          <a:bodyPr/>
          <a:lstStyle/>
          <a:p>
            <a:fld id="{4BC3B274-16AA-444F-BE5F-2BB53118253E}" type="slidenum">
              <a:rPr kumimoji="1" lang="ja-JP" altLang="en-US" smtClean="0"/>
              <a:t>1</a:t>
            </a:fld>
            <a:endParaRPr kumimoji="1" lang="ja-JP" altLang="en-US" dirty="0"/>
          </a:p>
        </p:txBody>
      </p:sp>
      <p:sp>
        <p:nvSpPr>
          <p:cNvPr id="17" name="矢印: 右 16">
            <a:extLst>
              <a:ext uri="{FF2B5EF4-FFF2-40B4-BE49-F238E27FC236}">
                <a16:creationId xmlns:a16="http://schemas.microsoft.com/office/drawing/2014/main" id="{1E8C67AC-5544-4369-9D8D-A7E7595EF0A1}"/>
              </a:ext>
            </a:extLst>
          </p:cNvPr>
          <p:cNvSpPr/>
          <p:nvPr/>
        </p:nvSpPr>
        <p:spPr>
          <a:xfrm>
            <a:off x="2593482" y="1792998"/>
            <a:ext cx="4637670" cy="1843685"/>
          </a:xfrm>
          <a:prstGeom prst="rightArrow">
            <a:avLst>
              <a:gd name="adj1" fmla="val 78417"/>
              <a:gd name="adj2" fmla="val 276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BB5A1BB0-E08F-4283-9181-8C0F8A590357}"/>
              </a:ext>
            </a:extLst>
          </p:cNvPr>
          <p:cNvSpPr txBox="1"/>
          <p:nvPr/>
        </p:nvSpPr>
        <p:spPr>
          <a:xfrm>
            <a:off x="7274495" y="2292265"/>
            <a:ext cx="1744094" cy="903837"/>
          </a:xfrm>
          <a:prstGeom prst="rect">
            <a:avLst/>
          </a:prstGeom>
          <a:noFill/>
        </p:spPr>
        <p:txBody>
          <a:bodyPr wrap="square" rtlCol="0">
            <a:spAutoFit/>
          </a:bodyPr>
          <a:lstStyle/>
          <a:p>
            <a:pPr>
              <a:lnSpc>
                <a:spcPts val="2200"/>
              </a:lnSpc>
            </a:pPr>
            <a:r>
              <a:rPr kumimoji="1" lang="ja-JP" altLang="en-US" sz="1400" b="1" dirty="0"/>
              <a:t>官民での共有を図り、</a:t>
            </a:r>
            <a:endParaRPr kumimoji="1" lang="en-US" altLang="ja-JP" sz="1400" b="1" dirty="0"/>
          </a:p>
          <a:p>
            <a:pPr>
              <a:lnSpc>
                <a:spcPts val="2200"/>
              </a:lnSpc>
            </a:pPr>
            <a:r>
              <a:rPr kumimoji="1" lang="ja-JP" altLang="en-US" sz="1400" b="1" dirty="0"/>
              <a:t>民間開発の誘導に</a:t>
            </a:r>
            <a:endParaRPr kumimoji="1" lang="en-US" altLang="ja-JP" sz="1400" b="1" dirty="0"/>
          </a:p>
          <a:p>
            <a:pPr>
              <a:lnSpc>
                <a:spcPts val="2200"/>
              </a:lnSpc>
            </a:pPr>
            <a:r>
              <a:rPr kumimoji="1" lang="ja-JP" altLang="en-US" sz="1400" b="1" dirty="0"/>
              <a:t>つなげる</a:t>
            </a:r>
            <a:endParaRPr kumimoji="1" lang="en-US" altLang="ja-JP" sz="1400" b="1" dirty="0"/>
          </a:p>
        </p:txBody>
      </p:sp>
      <p:sp>
        <p:nvSpPr>
          <p:cNvPr id="21" name="テキスト ボックス 20">
            <a:extLst>
              <a:ext uri="{FF2B5EF4-FFF2-40B4-BE49-F238E27FC236}">
                <a16:creationId xmlns:a16="http://schemas.microsoft.com/office/drawing/2014/main" id="{A6839B68-C1A2-42FF-A2E9-5FA727770FA0}"/>
              </a:ext>
            </a:extLst>
          </p:cNvPr>
          <p:cNvSpPr txBox="1"/>
          <p:nvPr/>
        </p:nvSpPr>
        <p:spPr>
          <a:xfrm>
            <a:off x="2472921" y="2377551"/>
            <a:ext cx="4616428" cy="1036566"/>
          </a:xfrm>
          <a:prstGeom prst="rect">
            <a:avLst/>
          </a:prstGeom>
          <a:noFill/>
        </p:spPr>
        <p:txBody>
          <a:bodyPr wrap="square" rtlCol="0">
            <a:spAutoFit/>
          </a:bodyPr>
          <a:lstStyle/>
          <a:p>
            <a:pPr marL="174625">
              <a:lnSpc>
                <a:spcPts val="1500"/>
              </a:lnSpc>
            </a:pPr>
            <a:r>
              <a:rPr kumimoji="1" lang="en-US" altLang="ja-JP" sz="1200" dirty="0"/>
              <a:t>〈</a:t>
            </a:r>
            <a:r>
              <a:rPr kumimoji="1" lang="ja-JP" altLang="en-US" sz="1200" dirty="0"/>
              <a:t>検討項目</a:t>
            </a:r>
            <a:r>
              <a:rPr kumimoji="1" lang="en-US" altLang="ja-JP" sz="1200" dirty="0"/>
              <a:t>〉</a:t>
            </a:r>
          </a:p>
          <a:p>
            <a:pPr marL="174625">
              <a:lnSpc>
                <a:spcPts val="1500"/>
              </a:lnSpc>
            </a:pPr>
            <a:r>
              <a:rPr kumimoji="1" lang="ja-JP" altLang="en-US" sz="1200" b="1" dirty="0"/>
              <a:t>（１）まちのコンセプト</a:t>
            </a:r>
            <a:endParaRPr kumimoji="1" lang="en-US" altLang="ja-JP" sz="1200" b="1" dirty="0"/>
          </a:p>
          <a:p>
            <a:pPr marL="174625">
              <a:lnSpc>
                <a:spcPts val="1500"/>
              </a:lnSpc>
            </a:pPr>
            <a:r>
              <a:rPr kumimoji="1" lang="ja-JP" altLang="en-US" sz="1200" b="1" dirty="0"/>
              <a:t>（２）まちのキャッチフレーズ</a:t>
            </a:r>
            <a:endParaRPr kumimoji="1" lang="en-US" altLang="ja-JP" sz="1200" b="1" dirty="0"/>
          </a:p>
          <a:p>
            <a:pPr marL="174625">
              <a:lnSpc>
                <a:spcPts val="1500"/>
              </a:lnSpc>
            </a:pPr>
            <a:r>
              <a:rPr kumimoji="1" lang="ja-JP" altLang="en-US" sz="1200" b="1" dirty="0"/>
              <a:t>（３）新大阪駅エリアにおいて導入すべき機能</a:t>
            </a:r>
            <a:endParaRPr kumimoji="1" lang="en-US" altLang="ja-JP" sz="1200" b="1" dirty="0"/>
          </a:p>
          <a:p>
            <a:pPr marL="174625">
              <a:lnSpc>
                <a:spcPts val="1500"/>
              </a:lnSpc>
            </a:pPr>
            <a:r>
              <a:rPr kumimoji="1" lang="ja-JP" altLang="en-US" sz="1200" dirty="0"/>
              <a:t>① 交流促進機能　② 交通結節機能　③ 都市空間機能</a:t>
            </a:r>
            <a:endParaRPr kumimoji="1" lang="en-US" altLang="ja-JP" sz="1200" dirty="0"/>
          </a:p>
        </p:txBody>
      </p:sp>
      <p:sp>
        <p:nvSpPr>
          <p:cNvPr id="24" name="テキスト ボックス 23">
            <a:extLst>
              <a:ext uri="{FF2B5EF4-FFF2-40B4-BE49-F238E27FC236}">
                <a16:creationId xmlns:a16="http://schemas.microsoft.com/office/drawing/2014/main" id="{361B8F8D-EDF9-43AB-B1C3-986E732AE8A1}"/>
              </a:ext>
            </a:extLst>
          </p:cNvPr>
          <p:cNvSpPr txBox="1"/>
          <p:nvPr/>
        </p:nvSpPr>
        <p:spPr>
          <a:xfrm>
            <a:off x="125411" y="626577"/>
            <a:ext cx="4842992" cy="338554"/>
          </a:xfrm>
          <a:prstGeom prst="rect">
            <a:avLst/>
          </a:prstGeom>
          <a:noFill/>
        </p:spPr>
        <p:txBody>
          <a:bodyPr wrap="none" rtlCol="0">
            <a:spAutoFit/>
          </a:bodyPr>
          <a:lstStyle/>
          <a:p>
            <a:r>
              <a:rPr kumimoji="1" lang="ja-JP" altLang="en-US" sz="1600" b="1" dirty="0"/>
              <a:t>１．検討の方向性（新大阪駅エリアのまちの将来像）</a:t>
            </a:r>
          </a:p>
        </p:txBody>
      </p:sp>
      <p:sp>
        <p:nvSpPr>
          <p:cNvPr id="28" name="正方形/長方形 27">
            <a:extLst>
              <a:ext uri="{FF2B5EF4-FFF2-40B4-BE49-F238E27FC236}">
                <a16:creationId xmlns:a16="http://schemas.microsoft.com/office/drawing/2014/main" id="{4F418126-4BB1-4745-8439-A9D33C3B69A5}"/>
              </a:ext>
            </a:extLst>
          </p:cNvPr>
          <p:cNvSpPr/>
          <p:nvPr/>
        </p:nvSpPr>
        <p:spPr>
          <a:xfrm>
            <a:off x="63818" y="674244"/>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ED51950-2FEA-4B64-B543-C5D16596D916}"/>
              </a:ext>
            </a:extLst>
          </p:cNvPr>
          <p:cNvSpPr txBox="1"/>
          <p:nvPr/>
        </p:nvSpPr>
        <p:spPr>
          <a:xfrm>
            <a:off x="357732" y="2222323"/>
            <a:ext cx="1964641" cy="276999"/>
          </a:xfrm>
          <a:prstGeom prst="rect">
            <a:avLst/>
          </a:prstGeom>
          <a:solidFill>
            <a:schemeClr val="bg2">
              <a:lumMod val="50000"/>
            </a:schemeClr>
          </a:solidFill>
        </p:spPr>
        <p:txBody>
          <a:bodyPr wrap="square" rtlCol="0">
            <a:spAutoFit/>
          </a:bodyPr>
          <a:lstStyle/>
          <a:p>
            <a:pPr algn="ctr"/>
            <a:r>
              <a:rPr kumimoji="1" lang="ja-JP" altLang="en-US" sz="1200" dirty="0">
                <a:solidFill>
                  <a:schemeClr val="bg1"/>
                </a:solidFill>
              </a:rPr>
              <a:t>めざすべき大きな方向性</a:t>
            </a:r>
          </a:p>
        </p:txBody>
      </p:sp>
      <p:sp>
        <p:nvSpPr>
          <p:cNvPr id="30" name="テキスト ボックス 29">
            <a:extLst>
              <a:ext uri="{FF2B5EF4-FFF2-40B4-BE49-F238E27FC236}">
                <a16:creationId xmlns:a16="http://schemas.microsoft.com/office/drawing/2014/main" id="{A2075E48-E022-493F-9732-31308B978967}"/>
              </a:ext>
            </a:extLst>
          </p:cNvPr>
          <p:cNvSpPr txBox="1"/>
          <p:nvPr/>
        </p:nvSpPr>
        <p:spPr>
          <a:xfrm>
            <a:off x="357731" y="2585822"/>
            <a:ext cx="1964641" cy="276999"/>
          </a:xfrm>
          <a:prstGeom prst="rect">
            <a:avLst/>
          </a:prstGeom>
          <a:solidFill>
            <a:schemeClr val="bg2">
              <a:lumMod val="50000"/>
            </a:schemeClr>
          </a:solidFill>
        </p:spPr>
        <p:txBody>
          <a:bodyPr wrap="square" rtlCol="0">
            <a:spAutoFit/>
          </a:bodyPr>
          <a:lstStyle/>
          <a:p>
            <a:pPr algn="ctr"/>
            <a:r>
              <a:rPr kumimoji="1" lang="ja-JP" altLang="en-US" sz="1200" dirty="0">
                <a:solidFill>
                  <a:schemeClr val="bg1"/>
                </a:solidFill>
              </a:rPr>
              <a:t>導入すべき都市機能</a:t>
            </a:r>
            <a:endParaRPr kumimoji="1" lang="en-US" altLang="ja-JP" sz="1200" dirty="0">
              <a:solidFill>
                <a:schemeClr val="bg1"/>
              </a:solidFill>
            </a:endParaRPr>
          </a:p>
        </p:txBody>
      </p:sp>
      <p:sp>
        <p:nvSpPr>
          <p:cNvPr id="32" name="テキスト ボックス 31">
            <a:extLst>
              <a:ext uri="{FF2B5EF4-FFF2-40B4-BE49-F238E27FC236}">
                <a16:creationId xmlns:a16="http://schemas.microsoft.com/office/drawing/2014/main" id="{AB76CC35-4DD5-4B9A-B1FF-432D660ED818}"/>
              </a:ext>
            </a:extLst>
          </p:cNvPr>
          <p:cNvSpPr txBox="1"/>
          <p:nvPr/>
        </p:nvSpPr>
        <p:spPr>
          <a:xfrm>
            <a:off x="3566360" y="2062378"/>
            <a:ext cx="2691914" cy="307777"/>
          </a:xfrm>
          <a:prstGeom prst="rect">
            <a:avLst/>
          </a:prstGeom>
          <a:noFill/>
        </p:spPr>
        <p:txBody>
          <a:bodyPr wrap="square" rtlCol="0">
            <a:spAutoFit/>
          </a:bodyPr>
          <a:lstStyle/>
          <a:p>
            <a:pPr algn="ctr"/>
            <a:r>
              <a:rPr kumimoji="1" lang="ja-JP" altLang="en-US" sz="1400" b="1" u="sng" dirty="0"/>
              <a:t>わかりやすく </a:t>
            </a:r>
            <a:r>
              <a:rPr kumimoji="1" lang="ja-JP" altLang="en-US" sz="1200" b="1" u="sng" dirty="0"/>
              <a:t>かつ</a:t>
            </a:r>
            <a:r>
              <a:rPr kumimoji="1" lang="ja-JP" altLang="en-US" sz="1400" b="1" u="sng" dirty="0"/>
              <a:t> 具体化</a:t>
            </a:r>
          </a:p>
        </p:txBody>
      </p:sp>
      <p:sp>
        <p:nvSpPr>
          <p:cNvPr id="34" name="テキスト ボックス 33">
            <a:extLst>
              <a:ext uri="{FF2B5EF4-FFF2-40B4-BE49-F238E27FC236}">
                <a16:creationId xmlns:a16="http://schemas.microsoft.com/office/drawing/2014/main" id="{31BCDC0A-B491-4F96-81BE-FCEE724B141A}"/>
              </a:ext>
            </a:extLst>
          </p:cNvPr>
          <p:cNvSpPr txBox="1"/>
          <p:nvPr/>
        </p:nvSpPr>
        <p:spPr>
          <a:xfrm>
            <a:off x="314389" y="1871585"/>
            <a:ext cx="1782759" cy="344646"/>
          </a:xfrm>
          <a:prstGeom prst="rect">
            <a:avLst/>
          </a:prstGeom>
          <a:noFill/>
          <a:ln>
            <a:noFill/>
          </a:ln>
        </p:spPr>
        <p:txBody>
          <a:bodyPr wrap="square" rtlCol="0">
            <a:spAutoFit/>
          </a:bodyPr>
          <a:lstStyle/>
          <a:p>
            <a:pPr>
              <a:lnSpc>
                <a:spcPts val="2200"/>
              </a:lnSpc>
            </a:pPr>
            <a:r>
              <a:rPr kumimoji="1" lang="ja-JP" altLang="en-US" sz="1200" b="1" dirty="0"/>
              <a:t>まちづくり方針</a:t>
            </a:r>
            <a:r>
              <a:rPr kumimoji="1" lang="en-US" altLang="ja-JP" sz="1200" b="1" dirty="0"/>
              <a:t>2022</a:t>
            </a:r>
          </a:p>
        </p:txBody>
      </p:sp>
      <p:sp>
        <p:nvSpPr>
          <p:cNvPr id="35" name="テキスト ボックス 34">
            <a:extLst>
              <a:ext uri="{FF2B5EF4-FFF2-40B4-BE49-F238E27FC236}">
                <a16:creationId xmlns:a16="http://schemas.microsoft.com/office/drawing/2014/main" id="{D03F5987-154D-4605-B120-74D38E05E6AE}"/>
              </a:ext>
            </a:extLst>
          </p:cNvPr>
          <p:cNvSpPr txBox="1"/>
          <p:nvPr/>
        </p:nvSpPr>
        <p:spPr>
          <a:xfrm>
            <a:off x="1930984" y="3177102"/>
            <a:ext cx="515412" cy="334451"/>
          </a:xfrm>
          <a:prstGeom prst="rect">
            <a:avLst/>
          </a:prstGeom>
          <a:noFill/>
        </p:spPr>
        <p:txBody>
          <a:bodyPr wrap="square" rtlCol="0">
            <a:spAutoFit/>
          </a:bodyPr>
          <a:lstStyle/>
          <a:p>
            <a:pPr>
              <a:lnSpc>
                <a:spcPts val="2200"/>
              </a:lnSpc>
            </a:pPr>
            <a:r>
              <a:rPr kumimoji="1" lang="ja-JP" altLang="en-US" sz="1200" dirty="0"/>
              <a:t>など</a:t>
            </a:r>
            <a:endParaRPr kumimoji="1" lang="en-US" altLang="ja-JP" sz="1200" dirty="0"/>
          </a:p>
        </p:txBody>
      </p:sp>
      <p:sp>
        <p:nvSpPr>
          <p:cNvPr id="36" name="テキスト ボックス 35">
            <a:extLst>
              <a:ext uri="{FF2B5EF4-FFF2-40B4-BE49-F238E27FC236}">
                <a16:creationId xmlns:a16="http://schemas.microsoft.com/office/drawing/2014/main" id="{91834481-4578-4CAD-BA23-D2BDA102C34E}"/>
              </a:ext>
            </a:extLst>
          </p:cNvPr>
          <p:cNvSpPr txBox="1"/>
          <p:nvPr/>
        </p:nvSpPr>
        <p:spPr>
          <a:xfrm>
            <a:off x="367550" y="2965075"/>
            <a:ext cx="1964641" cy="276999"/>
          </a:xfrm>
          <a:prstGeom prst="rect">
            <a:avLst/>
          </a:prstGeom>
          <a:solidFill>
            <a:schemeClr val="bg2">
              <a:lumMod val="50000"/>
            </a:schemeClr>
          </a:solidFill>
        </p:spPr>
        <p:txBody>
          <a:bodyPr wrap="square" rtlCol="0">
            <a:spAutoFit/>
          </a:bodyPr>
          <a:lstStyle/>
          <a:p>
            <a:pPr algn="ctr"/>
            <a:r>
              <a:rPr kumimoji="1" lang="ja-JP" altLang="en-US" sz="1200" dirty="0">
                <a:solidFill>
                  <a:schemeClr val="bg1"/>
                </a:solidFill>
              </a:rPr>
              <a:t>民間開発に期待する機能</a:t>
            </a:r>
            <a:endParaRPr kumimoji="1" lang="en-US" altLang="ja-JP" sz="1200" dirty="0">
              <a:solidFill>
                <a:schemeClr val="bg1"/>
              </a:solidFill>
            </a:endParaRPr>
          </a:p>
        </p:txBody>
      </p:sp>
      <p:sp>
        <p:nvSpPr>
          <p:cNvPr id="37" name="テキスト ボックス 36">
            <a:extLst>
              <a:ext uri="{FF2B5EF4-FFF2-40B4-BE49-F238E27FC236}">
                <a16:creationId xmlns:a16="http://schemas.microsoft.com/office/drawing/2014/main" id="{F9A78CB0-D24F-479D-AF7D-19718C046B0E}"/>
              </a:ext>
            </a:extLst>
          </p:cNvPr>
          <p:cNvSpPr txBox="1"/>
          <p:nvPr/>
        </p:nvSpPr>
        <p:spPr>
          <a:xfrm>
            <a:off x="2703621" y="2089409"/>
            <a:ext cx="944489" cy="276999"/>
          </a:xfrm>
          <a:prstGeom prst="rect">
            <a:avLst/>
          </a:prstGeom>
          <a:solidFill>
            <a:schemeClr val="bg1"/>
          </a:solidFill>
          <a:ln>
            <a:noFill/>
          </a:ln>
        </p:spPr>
        <p:txBody>
          <a:bodyPr wrap="none" rtlCol="0">
            <a:spAutoFit/>
          </a:bodyPr>
          <a:lstStyle/>
          <a:p>
            <a:r>
              <a:rPr kumimoji="1" lang="en-US" altLang="ja-JP" sz="1200" b="1" dirty="0"/>
              <a:t>R5~7</a:t>
            </a:r>
            <a:r>
              <a:rPr kumimoji="1" lang="ja-JP" altLang="en-US" sz="1200" b="1" dirty="0"/>
              <a:t>年度</a:t>
            </a:r>
          </a:p>
        </p:txBody>
      </p:sp>
      <p:sp>
        <p:nvSpPr>
          <p:cNvPr id="38" name="テキスト ボックス 37">
            <a:extLst>
              <a:ext uri="{FF2B5EF4-FFF2-40B4-BE49-F238E27FC236}">
                <a16:creationId xmlns:a16="http://schemas.microsoft.com/office/drawing/2014/main" id="{C44F3A89-09E2-4261-9C30-AD42E7D9DDDC}"/>
              </a:ext>
            </a:extLst>
          </p:cNvPr>
          <p:cNvSpPr txBox="1"/>
          <p:nvPr/>
        </p:nvSpPr>
        <p:spPr>
          <a:xfrm>
            <a:off x="2550480" y="4047082"/>
            <a:ext cx="2566069" cy="246221"/>
          </a:xfrm>
          <a:prstGeom prst="rect">
            <a:avLst/>
          </a:prstGeom>
          <a:solidFill>
            <a:schemeClr val="tx1">
              <a:lumMod val="75000"/>
              <a:lumOff val="25000"/>
            </a:schemeClr>
          </a:solidFill>
        </p:spPr>
        <p:txBody>
          <a:bodyPr wrap="square" rtlCol="0">
            <a:spAutoFit/>
          </a:bodyPr>
          <a:lstStyle/>
          <a:p>
            <a:pPr algn="ctr"/>
            <a:r>
              <a:rPr kumimoji="1" lang="ja-JP" altLang="en-US" sz="1000" b="1" dirty="0">
                <a:solidFill>
                  <a:schemeClr val="bg1"/>
                </a:solidFill>
              </a:rPr>
              <a:t>新大阪駅周辺地域まちづくり検討部会</a:t>
            </a:r>
            <a:r>
              <a:rPr kumimoji="1" lang="ja-JP" altLang="en-US" sz="1000" dirty="0">
                <a:solidFill>
                  <a:schemeClr val="bg1"/>
                </a:solidFill>
              </a:rPr>
              <a:t>で議論</a:t>
            </a:r>
            <a:endParaRPr kumimoji="1" lang="en-US" altLang="ja-JP" sz="1200" dirty="0">
              <a:solidFill>
                <a:schemeClr val="bg1"/>
              </a:solidFill>
            </a:endParaRPr>
          </a:p>
        </p:txBody>
      </p:sp>
      <p:sp>
        <p:nvSpPr>
          <p:cNvPr id="39" name="テキスト ボックス 38">
            <a:extLst>
              <a:ext uri="{FF2B5EF4-FFF2-40B4-BE49-F238E27FC236}">
                <a16:creationId xmlns:a16="http://schemas.microsoft.com/office/drawing/2014/main" id="{45435A8E-A285-4FC7-BEFF-DC7A5F50602C}"/>
              </a:ext>
            </a:extLst>
          </p:cNvPr>
          <p:cNvSpPr txBox="1"/>
          <p:nvPr/>
        </p:nvSpPr>
        <p:spPr>
          <a:xfrm>
            <a:off x="5552852" y="4050606"/>
            <a:ext cx="1320755" cy="246221"/>
          </a:xfrm>
          <a:prstGeom prst="rect">
            <a:avLst/>
          </a:prstGeom>
          <a:solidFill>
            <a:schemeClr val="tx1">
              <a:lumMod val="75000"/>
              <a:lumOff val="25000"/>
            </a:schemeClr>
          </a:solidFill>
        </p:spPr>
        <p:txBody>
          <a:bodyPr wrap="square" rtlCol="0">
            <a:spAutoFit/>
          </a:bodyPr>
          <a:lstStyle/>
          <a:p>
            <a:pPr algn="ctr"/>
            <a:r>
              <a:rPr kumimoji="1" lang="ja-JP" altLang="en-US" sz="1000" b="1" dirty="0">
                <a:solidFill>
                  <a:schemeClr val="bg1"/>
                </a:solidFill>
              </a:rPr>
              <a:t>まちづくり方針</a:t>
            </a:r>
            <a:r>
              <a:rPr kumimoji="1" lang="ja-JP" altLang="en-US" sz="1000" dirty="0">
                <a:solidFill>
                  <a:schemeClr val="bg1"/>
                </a:solidFill>
              </a:rPr>
              <a:t>の更新</a:t>
            </a:r>
          </a:p>
        </p:txBody>
      </p:sp>
      <p:grpSp>
        <p:nvGrpSpPr>
          <p:cNvPr id="40" name="グループ化 39">
            <a:extLst>
              <a:ext uri="{FF2B5EF4-FFF2-40B4-BE49-F238E27FC236}">
                <a16:creationId xmlns:a16="http://schemas.microsoft.com/office/drawing/2014/main" id="{1787FE92-71E8-4D57-BFF8-3DC5FBF06387}"/>
              </a:ext>
            </a:extLst>
          </p:cNvPr>
          <p:cNvGrpSpPr/>
          <p:nvPr/>
        </p:nvGrpSpPr>
        <p:grpSpPr>
          <a:xfrm>
            <a:off x="2831061" y="3474864"/>
            <a:ext cx="569338" cy="574377"/>
            <a:chOff x="2978724" y="2751994"/>
            <a:chExt cx="569338" cy="285593"/>
          </a:xfrm>
        </p:grpSpPr>
        <p:sp>
          <p:nvSpPr>
            <p:cNvPr id="41" name="矢印: ストライプ 40">
              <a:extLst>
                <a:ext uri="{FF2B5EF4-FFF2-40B4-BE49-F238E27FC236}">
                  <a16:creationId xmlns:a16="http://schemas.microsoft.com/office/drawing/2014/main" id="{AC3F444B-E6A0-4D6C-BAB8-B01E2415CE3D}"/>
                </a:ext>
              </a:extLst>
            </p:cNvPr>
            <p:cNvSpPr/>
            <p:nvPr/>
          </p:nvSpPr>
          <p:spPr>
            <a:xfrm rot="5400000">
              <a:off x="3124893" y="2614419"/>
              <a:ext cx="276999" cy="569338"/>
            </a:xfrm>
            <a:prstGeom prst="stripedRightArrow">
              <a:avLst>
                <a:gd name="adj1" fmla="val 50000"/>
                <a:gd name="adj2" fmla="val 3523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4747AFCB-7B68-43FB-BAB4-E11F0BC973BB}"/>
                </a:ext>
              </a:extLst>
            </p:cNvPr>
            <p:cNvSpPr txBox="1"/>
            <p:nvPr/>
          </p:nvSpPr>
          <p:spPr>
            <a:xfrm>
              <a:off x="3079689" y="2751994"/>
              <a:ext cx="367408" cy="246221"/>
            </a:xfrm>
            <a:prstGeom prst="rect">
              <a:avLst/>
            </a:prstGeom>
            <a:noFill/>
          </p:spPr>
          <p:txBody>
            <a:bodyPr wrap="none" rtlCol="0">
              <a:spAutoFit/>
            </a:bodyPr>
            <a:lstStyle/>
            <a:p>
              <a:r>
                <a:rPr kumimoji="1" lang="en-US" altLang="ja-JP" sz="1000" b="1" dirty="0">
                  <a:solidFill>
                    <a:schemeClr val="bg1"/>
                  </a:solidFill>
                </a:rPr>
                <a:t>R5</a:t>
              </a:r>
              <a:endParaRPr kumimoji="1" lang="ja-JP" altLang="en-US" sz="1000" b="1" dirty="0">
                <a:solidFill>
                  <a:schemeClr val="bg1"/>
                </a:solidFill>
              </a:endParaRPr>
            </a:p>
          </p:txBody>
        </p:sp>
      </p:grpSp>
      <p:grpSp>
        <p:nvGrpSpPr>
          <p:cNvPr id="43" name="グループ化 42">
            <a:extLst>
              <a:ext uri="{FF2B5EF4-FFF2-40B4-BE49-F238E27FC236}">
                <a16:creationId xmlns:a16="http://schemas.microsoft.com/office/drawing/2014/main" id="{9E325AC5-1DFF-4B17-928D-3BDEFEAB7717}"/>
              </a:ext>
            </a:extLst>
          </p:cNvPr>
          <p:cNvGrpSpPr/>
          <p:nvPr/>
        </p:nvGrpSpPr>
        <p:grpSpPr>
          <a:xfrm>
            <a:off x="3566360" y="3474864"/>
            <a:ext cx="569338" cy="572217"/>
            <a:chOff x="2978724" y="2751994"/>
            <a:chExt cx="569338" cy="285593"/>
          </a:xfrm>
        </p:grpSpPr>
        <p:sp>
          <p:nvSpPr>
            <p:cNvPr id="44" name="矢印: ストライプ 43">
              <a:extLst>
                <a:ext uri="{FF2B5EF4-FFF2-40B4-BE49-F238E27FC236}">
                  <a16:creationId xmlns:a16="http://schemas.microsoft.com/office/drawing/2014/main" id="{1392F00B-6BE9-4F08-8C31-F68CCCF099E1}"/>
                </a:ext>
              </a:extLst>
            </p:cNvPr>
            <p:cNvSpPr/>
            <p:nvPr/>
          </p:nvSpPr>
          <p:spPr>
            <a:xfrm rot="5400000">
              <a:off x="3124893" y="2614419"/>
              <a:ext cx="276999" cy="569338"/>
            </a:xfrm>
            <a:prstGeom prst="stripedRightArrow">
              <a:avLst>
                <a:gd name="adj1" fmla="val 50000"/>
                <a:gd name="adj2" fmla="val 3523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90984657-EA98-4D71-9BB1-7E26F1A7E024}"/>
                </a:ext>
              </a:extLst>
            </p:cNvPr>
            <p:cNvSpPr txBox="1"/>
            <p:nvPr/>
          </p:nvSpPr>
          <p:spPr>
            <a:xfrm>
              <a:off x="3079689" y="2751994"/>
              <a:ext cx="367408" cy="246221"/>
            </a:xfrm>
            <a:prstGeom prst="rect">
              <a:avLst/>
            </a:prstGeom>
            <a:noFill/>
          </p:spPr>
          <p:txBody>
            <a:bodyPr wrap="none" rtlCol="0">
              <a:spAutoFit/>
            </a:bodyPr>
            <a:lstStyle/>
            <a:p>
              <a:r>
                <a:rPr kumimoji="1" lang="en-US" altLang="ja-JP" sz="1000" b="1" dirty="0">
                  <a:solidFill>
                    <a:schemeClr val="bg1"/>
                  </a:solidFill>
                </a:rPr>
                <a:t>R6</a:t>
              </a:r>
              <a:endParaRPr kumimoji="1" lang="ja-JP" altLang="en-US" sz="1000" b="1" dirty="0">
                <a:solidFill>
                  <a:schemeClr val="bg1"/>
                </a:solidFill>
              </a:endParaRPr>
            </a:p>
          </p:txBody>
        </p:sp>
      </p:grpSp>
      <p:grpSp>
        <p:nvGrpSpPr>
          <p:cNvPr id="46" name="グループ化 45">
            <a:extLst>
              <a:ext uri="{FF2B5EF4-FFF2-40B4-BE49-F238E27FC236}">
                <a16:creationId xmlns:a16="http://schemas.microsoft.com/office/drawing/2014/main" id="{8C990FE5-5BEE-4387-AE1D-B9E8BEB96C9C}"/>
              </a:ext>
            </a:extLst>
          </p:cNvPr>
          <p:cNvGrpSpPr/>
          <p:nvPr/>
        </p:nvGrpSpPr>
        <p:grpSpPr>
          <a:xfrm>
            <a:off x="4299269" y="3474864"/>
            <a:ext cx="569338" cy="572218"/>
            <a:chOff x="2978724" y="2751994"/>
            <a:chExt cx="569338" cy="285593"/>
          </a:xfrm>
        </p:grpSpPr>
        <p:sp>
          <p:nvSpPr>
            <p:cNvPr id="47" name="矢印: ストライプ 46">
              <a:extLst>
                <a:ext uri="{FF2B5EF4-FFF2-40B4-BE49-F238E27FC236}">
                  <a16:creationId xmlns:a16="http://schemas.microsoft.com/office/drawing/2014/main" id="{E86BD1FB-754E-40E7-878C-2FD4E153BE3A}"/>
                </a:ext>
              </a:extLst>
            </p:cNvPr>
            <p:cNvSpPr/>
            <p:nvPr/>
          </p:nvSpPr>
          <p:spPr>
            <a:xfrm rot="5400000">
              <a:off x="3124893" y="2614419"/>
              <a:ext cx="276999" cy="569338"/>
            </a:xfrm>
            <a:prstGeom prst="stripedRightArrow">
              <a:avLst>
                <a:gd name="adj1" fmla="val 50000"/>
                <a:gd name="adj2" fmla="val 3523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404E63C9-AB70-49BA-AC14-389641C460BD}"/>
                </a:ext>
              </a:extLst>
            </p:cNvPr>
            <p:cNvSpPr txBox="1"/>
            <p:nvPr/>
          </p:nvSpPr>
          <p:spPr>
            <a:xfrm>
              <a:off x="3079689" y="2751994"/>
              <a:ext cx="367408" cy="246221"/>
            </a:xfrm>
            <a:prstGeom prst="rect">
              <a:avLst/>
            </a:prstGeom>
            <a:noFill/>
          </p:spPr>
          <p:txBody>
            <a:bodyPr wrap="none" rtlCol="0">
              <a:spAutoFit/>
            </a:bodyPr>
            <a:lstStyle/>
            <a:p>
              <a:r>
                <a:rPr kumimoji="1" lang="en-US" altLang="ja-JP" sz="1000" b="1" dirty="0">
                  <a:solidFill>
                    <a:schemeClr val="bg1"/>
                  </a:solidFill>
                </a:rPr>
                <a:t>R7</a:t>
              </a:r>
              <a:endParaRPr kumimoji="1" lang="ja-JP" altLang="en-US" sz="1000" b="1" dirty="0">
                <a:solidFill>
                  <a:schemeClr val="bg1"/>
                </a:solidFill>
              </a:endParaRPr>
            </a:p>
          </p:txBody>
        </p:sp>
      </p:grpSp>
      <p:sp>
        <p:nvSpPr>
          <p:cNvPr id="49" name="テキスト ボックス 48">
            <a:extLst>
              <a:ext uri="{FF2B5EF4-FFF2-40B4-BE49-F238E27FC236}">
                <a16:creationId xmlns:a16="http://schemas.microsoft.com/office/drawing/2014/main" id="{EEC46347-848B-4BBC-9099-093D7A869373}"/>
              </a:ext>
            </a:extLst>
          </p:cNvPr>
          <p:cNvSpPr txBox="1"/>
          <p:nvPr/>
        </p:nvSpPr>
        <p:spPr>
          <a:xfrm>
            <a:off x="2751698" y="4163443"/>
            <a:ext cx="2566069" cy="326821"/>
          </a:xfrm>
          <a:prstGeom prst="rect">
            <a:avLst/>
          </a:prstGeom>
          <a:noFill/>
        </p:spPr>
        <p:txBody>
          <a:bodyPr wrap="square" rtlCol="0">
            <a:spAutoFit/>
          </a:bodyPr>
          <a:lstStyle/>
          <a:p>
            <a:pPr>
              <a:lnSpc>
                <a:spcPts val="2200"/>
              </a:lnSpc>
            </a:pPr>
            <a:r>
              <a:rPr kumimoji="1" lang="en-US" altLang="ja-JP" sz="900" dirty="0">
                <a:solidFill>
                  <a:schemeClr val="tx1">
                    <a:lumMod val="75000"/>
                    <a:lumOff val="25000"/>
                  </a:schemeClr>
                </a:solidFill>
              </a:rPr>
              <a:t>※</a:t>
            </a:r>
            <a:r>
              <a:rPr kumimoji="1" lang="ja-JP" altLang="en-US" sz="900" dirty="0">
                <a:solidFill>
                  <a:schemeClr val="tx1">
                    <a:lumMod val="75000"/>
                    <a:lumOff val="25000"/>
                  </a:schemeClr>
                </a:solidFill>
              </a:rPr>
              <a:t>部会で議論した資料は、プロモーションにも活用</a:t>
            </a:r>
            <a:endParaRPr kumimoji="1" lang="en-US" altLang="ja-JP" sz="900" dirty="0">
              <a:solidFill>
                <a:schemeClr val="tx1">
                  <a:lumMod val="75000"/>
                  <a:lumOff val="25000"/>
                </a:schemeClr>
              </a:solidFill>
            </a:endParaRPr>
          </a:p>
        </p:txBody>
      </p:sp>
      <p:sp>
        <p:nvSpPr>
          <p:cNvPr id="50" name="テキスト ボックス 49">
            <a:extLst>
              <a:ext uri="{FF2B5EF4-FFF2-40B4-BE49-F238E27FC236}">
                <a16:creationId xmlns:a16="http://schemas.microsoft.com/office/drawing/2014/main" id="{D567EADB-F730-4480-8E80-660D65061463}"/>
              </a:ext>
            </a:extLst>
          </p:cNvPr>
          <p:cNvSpPr txBox="1"/>
          <p:nvPr/>
        </p:nvSpPr>
        <p:spPr>
          <a:xfrm>
            <a:off x="3338908" y="3667057"/>
            <a:ext cx="2241500" cy="161583"/>
          </a:xfrm>
          <a:prstGeom prst="rect">
            <a:avLst/>
          </a:prstGeom>
          <a:solidFill>
            <a:srgbClr val="FFFFFF">
              <a:alpha val="60000"/>
            </a:srgbClr>
          </a:solidFill>
        </p:spPr>
        <p:txBody>
          <a:bodyPr wrap="square" lIns="0" tIns="0" rIns="0" bIns="0" rtlCol="0">
            <a:spAutoFit/>
          </a:bodyPr>
          <a:lstStyle/>
          <a:p>
            <a:pPr algn="ctr"/>
            <a:r>
              <a:rPr kumimoji="1" lang="ja-JP" altLang="en-US" sz="1050" b="1" dirty="0"/>
              <a:t>駅位置確定を踏まえた検討の深度化</a:t>
            </a:r>
          </a:p>
        </p:txBody>
      </p:sp>
      <p:grpSp>
        <p:nvGrpSpPr>
          <p:cNvPr id="51" name="グループ化 50">
            <a:extLst>
              <a:ext uri="{FF2B5EF4-FFF2-40B4-BE49-F238E27FC236}">
                <a16:creationId xmlns:a16="http://schemas.microsoft.com/office/drawing/2014/main" id="{ED37A70D-FB8D-4169-AF25-B458EEC95B37}"/>
              </a:ext>
            </a:extLst>
          </p:cNvPr>
          <p:cNvGrpSpPr/>
          <p:nvPr/>
        </p:nvGrpSpPr>
        <p:grpSpPr>
          <a:xfrm rot="16200000">
            <a:off x="5179468" y="3987405"/>
            <a:ext cx="329387" cy="368063"/>
            <a:chOff x="2978724" y="2760588"/>
            <a:chExt cx="569338" cy="276999"/>
          </a:xfrm>
        </p:grpSpPr>
        <p:sp>
          <p:nvSpPr>
            <p:cNvPr id="52" name="矢印: ストライプ 51">
              <a:extLst>
                <a:ext uri="{FF2B5EF4-FFF2-40B4-BE49-F238E27FC236}">
                  <a16:creationId xmlns:a16="http://schemas.microsoft.com/office/drawing/2014/main" id="{8438CB75-141E-4863-B8DD-C85FC9BD9004}"/>
                </a:ext>
              </a:extLst>
            </p:cNvPr>
            <p:cNvSpPr/>
            <p:nvPr/>
          </p:nvSpPr>
          <p:spPr>
            <a:xfrm rot="5400000">
              <a:off x="3124893" y="2614419"/>
              <a:ext cx="276999" cy="569338"/>
            </a:xfrm>
            <a:prstGeom prst="stripedRightArrow">
              <a:avLst>
                <a:gd name="adj1" fmla="val 50000"/>
                <a:gd name="adj2" fmla="val 35231"/>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B638EEE2-C1DA-4193-A11F-3E03B1434D56}"/>
                </a:ext>
              </a:extLst>
            </p:cNvPr>
            <p:cNvSpPr txBox="1"/>
            <p:nvPr/>
          </p:nvSpPr>
          <p:spPr>
            <a:xfrm>
              <a:off x="3171028" y="2813660"/>
              <a:ext cx="184731" cy="122888"/>
            </a:xfrm>
            <a:prstGeom prst="rect">
              <a:avLst/>
            </a:prstGeom>
            <a:noFill/>
          </p:spPr>
          <p:txBody>
            <a:bodyPr wrap="none" rtlCol="0">
              <a:spAutoFit/>
            </a:bodyPr>
            <a:lstStyle/>
            <a:p>
              <a:endParaRPr kumimoji="1" lang="ja-JP" altLang="en-US" sz="1000" b="1" dirty="0">
                <a:solidFill>
                  <a:schemeClr val="bg1"/>
                </a:solidFill>
              </a:endParaRPr>
            </a:p>
          </p:txBody>
        </p:sp>
      </p:grpSp>
      <p:sp>
        <p:nvSpPr>
          <p:cNvPr id="57" name="テキスト ボックス 56"/>
          <p:cNvSpPr txBox="1"/>
          <p:nvPr/>
        </p:nvSpPr>
        <p:spPr>
          <a:xfrm>
            <a:off x="890807" y="1008640"/>
            <a:ext cx="7386259" cy="621709"/>
          </a:xfrm>
          <a:prstGeom prst="rect">
            <a:avLst/>
          </a:prstGeom>
          <a:noFill/>
        </p:spPr>
        <p:txBody>
          <a:bodyPr wrap="square" rtlCol="0">
            <a:spAutoFit/>
          </a:bodyPr>
          <a:lstStyle/>
          <a:p>
            <a:pPr>
              <a:lnSpc>
                <a:spcPts val="2200"/>
              </a:lnSpc>
            </a:pPr>
            <a:r>
              <a:rPr kumimoji="1" lang="ja-JP" altLang="en-US" sz="1400" dirty="0"/>
              <a:t>まちづくり方針で示した大きな内容を踏まえ、</a:t>
            </a:r>
            <a:r>
              <a:rPr kumimoji="1" lang="ja-JP" altLang="en-US" sz="1400" b="1" u="sng" dirty="0"/>
              <a:t>新大阪駅エリアがめざすべきまちの将来像をわかりやすく、かつ具体的に示す</a:t>
            </a:r>
            <a:r>
              <a:rPr kumimoji="1" lang="ja-JP" altLang="en-US" sz="1400" dirty="0"/>
              <a:t>ことにより、</a:t>
            </a:r>
            <a:r>
              <a:rPr kumimoji="1" lang="ja-JP" altLang="en-US" sz="1400" b="1" u="sng" dirty="0"/>
              <a:t>官民での共有</a:t>
            </a:r>
            <a:r>
              <a:rPr kumimoji="1" lang="ja-JP" altLang="en-US" sz="1400" dirty="0"/>
              <a:t>を図り、民間開発の誘導につなげる。</a:t>
            </a:r>
            <a:endParaRPr kumimoji="1" lang="en-US" altLang="ja-JP" sz="1400" dirty="0"/>
          </a:p>
        </p:txBody>
      </p:sp>
      <p:sp>
        <p:nvSpPr>
          <p:cNvPr id="59" name="テキスト ボックス 58">
            <a:extLst>
              <a:ext uri="{FF2B5EF4-FFF2-40B4-BE49-F238E27FC236}">
                <a16:creationId xmlns:a16="http://schemas.microsoft.com/office/drawing/2014/main" id="{1C00903E-617E-43DF-915C-B2B119C18549}"/>
              </a:ext>
            </a:extLst>
          </p:cNvPr>
          <p:cNvSpPr txBox="1"/>
          <p:nvPr/>
        </p:nvSpPr>
        <p:spPr>
          <a:xfrm>
            <a:off x="6734412" y="6522981"/>
            <a:ext cx="2039470" cy="297517"/>
          </a:xfrm>
          <a:prstGeom prst="rect">
            <a:avLst/>
          </a:prstGeom>
          <a:noFill/>
          <a:ln w="19050">
            <a:noFill/>
          </a:ln>
        </p:spPr>
        <p:txBody>
          <a:bodyPr wrap="square" rtlCol="0">
            <a:spAutoFit/>
          </a:bodyPr>
          <a:lstStyle/>
          <a:p>
            <a:pPr marL="177800" indent="-177800">
              <a:lnSpc>
                <a:spcPts val="1600"/>
              </a:lnSpc>
            </a:pPr>
            <a:r>
              <a:rPr lang="en-US" altLang="ja-JP" sz="1100" dirty="0"/>
              <a:t>【</a:t>
            </a:r>
            <a:r>
              <a:rPr lang="ja-JP" altLang="en-US" sz="1100" dirty="0"/>
              <a:t>まちづくり方針</a:t>
            </a:r>
            <a:r>
              <a:rPr lang="en-US" altLang="ja-JP" sz="1100" dirty="0"/>
              <a:t>2022</a:t>
            </a:r>
            <a:r>
              <a:rPr lang="ja-JP" altLang="en-US" sz="1100" dirty="0"/>
              <a:t>抜粋</a:t>
            </a:r>
            <a:r>
              <a:rPr lang="en-US" altLang="ja-JP" sz="1100" dirty="0"/>
              <a:t>】</a:t>
            </a:r>
            <a:endParaRPr lang="ja-JP" altLang="ja-JP" sz="1100" dirty="0"/>
          </a:p>
        </p:txBody>
      </p:sp>
      <p:sp>
        <p:nvSpPr>
          <p:cNvPr id="54" name="テキスト ボックス 53">
            <a:extLst>
              <a:ext uri="{FF2B5EF4-FFF2-40B4-BE49-F238E27FC236}">
                <a16:creationId xmlns:a16="http://schemas.microsoft.com/office/drawing/2014/main" id="{7DB3D30B-42E1-4F5A-88A3-87648AFCCCFE}"/>
              </a:ext>
            </a:extLst>
          </p:cNvPr>
          <p:cNvSpPr txBox="1"/>
          <p:nvPr/>
        </p:nvSpPr>
        <p:spPr>
          <a:xfrm>
            <a:off x="7866789" y="75800"/>
            <a:ext cx="1173719" cy="338554"/>
          </a:xfrm>
          <a:prstGeom prst="rect">
            <a:avLst/>
          </a:prstGeom>
          <a:solidFill>
            <a:schemeClr val="accent1">
              <a:lumMod val="75000"/>
            </a:schemeClr>
          </a:solidFill>
          <a:ln w="12700">
            <a:solidFill>
              <a:srgbClr val="FFFFFF"/>
            </a:solidFill>
          </a:ln>
        </p:spPr>
        <p:txBody>
          <a:bodyPr wrap="none" rtlCol="0">
            <a:spAutoFit/>
          </a:bodyPr>
          <a:lstStyle/>
          <a:p>
            <a:r>
              <a:rPr kumimoji="1" lang="ja-JP" altLang="en-US" sz="1600" b="0" dirty="0">
                <a:solidFill>
                  <a:schemeClr val="bg1"/>
                </a:solidFill>
              </a:rPr>
              <a:t>資料</a:t>
            </a:r>
            <a:r>
              <a:rPr kumimoji="1" lang="ja-JP" altLang="en-US" sz="1600" dirty="0">
                <a:solidFill>
                  <a:schemeClr val="bg1"/>
                </a:solidFill>
              </a:rPr>
              <a:t>３ー２</a:t>
            </a:r>
            <a:endParaRPr kumimoji="1" lang="ja-JP" altLang="en-US" sz="1600" b="0" dirty="0">
              <a:solidFill>
                <a:schemeClr val="bg1"/>
              </a:solidFill>
            </a:endParaRPr>
          </a:p>
        </p:txBody>
      </p:sp>
      <p:grpSp>
        <p:nvGrpSpPr>
          <p:cNvPr id="3" name="グループ化 2">
            <a:extLst>
              <a:ext uri="{FF2B5EF4-FFF2-40B4-BE49-F238E27FC236}">
                <a16:creationId xmlns:a16="http://schemas.microsoft.com/office/drawing/2014/main" id="{D82C1F5F-20C1-44AD-925E-7FBF5D186469}"/>
              </a:ext>
            </a:extLst>
          </p:cNvPr>
          <p:cNvGrpSpPr/>
          <p:nvPr/>
        </p:nvGrpSpPr>
        <p:grpSpPr>
          <a:xfrm>
            <a:off x="2541125" y="4570456"/>
            <a:ext cx="4241102" cy="2217699"/>
            <a:chOff x="2541125" y="4570456"/>
            <a:chExt cx="4241102" cy="2217699"/>
          </a:xfrm>
        </p:grpSpPr>
        <p:pic>
          <p:nvPicPr>
            <p:cNvPr id="58" name="図 57">
              <a:extLst>
                <a:ext uri="{FF2B5EF4-FFF2-40B4-BE49-F238E27FC236}">
                  <a16:creationId xmlns:a16="http://schemas.microsoft.com/office/drawing/2014/main" id="{B60E9A79-8546-4811-83F2-8B291A8F1EC8}"/>
                </a:ext>
              </a:extLst>
            </p:cNvPr>
            <p:cNvPicPr>
              <a:picLocks noChangeAspect="1"/>
            </p:cNvPicPr>
            <p:nvPr/>
          </p:nvPicPr>
          <p:blipFill>
            <a:blip r:embed="rId2"/>
            <a:stretch>
              <a:fillRect/>
            </a:stretch>
          </p:blipFill>
          <p:spPr>
            <a:xfrm>
              <a:off x="2541125" y="4600815"/>
              <a:ext cx="4241102" cy="2187340"/>
            </a:xfrm>
            <a:prstGeom prst="rect">
              <a:avLst/>
            </a:prstGeom>
          </p:spPr>
        </p:pic>
        <p:sp>
          <p:nvSpPr>
            <p:cNvPr id="2" name="テキスト ボックス 1">
              <a:extLst>
                <a:ext uri="{FF2B5EF4-FFF2-40B4-BE49-F238E27FC236}">
                  <a16:creationId xmlns:a16="http://schemas.microsoft.com/office/drawing/2014/main" id="{3F2B5F45-BD1E-4075-A8D3-A9B364E4CA53}"/>
                </a:ext>
              </a:extLst>
            </p:cNvPr>
            <p:cNvSpPr txBox="1"/>
            <p:nvPr/>
          </p:nvSpPr>
          <p:spPr>
            <a:xfrm>
              <a:off x="2570069" y="4570456"/>
              <a:ext cx="2194512" cy="153888"/>
            </a:xfrm>
            <a:prstGeom prst="rect">
              <a:avLst/>
            </a:prstGeom>
            <a:solidFill>
              <a:schemeClr val="accent4">
                <a:lumMod val="20000"/>
                <a:lumOff val="80000"/>
              </a:schemeClr>
            </a:solidFill>
          </p:spPr>
          <p:txBody>
            <a:bodyPr wrap="none" lIns="0" tIns="0" rIns="0" bIns="0" rtlCol="0">
              <a:spAutoFit/>
            </a:bodyPr>
            <a:lstStyle/>
            <a:p>
              <a:r>
                <a:rPr kumimoji="1" lang="ja-JP" altLang="en-US" sz="1000" b="1" dirty="0">
                  <a:latin typeface="Century Gothic" panose="020B0502020202020204" pitchFamily="34" charset="0"/>
                </a:rPr>
                <a:t>○導入すべき都市機能の具体的な考え方</a:t>
              </a:r>
              <a:endParaRPr kumimoji="1" lang="en-US" altLang="ja-JP" sz="1000" b="1" dirty="0">
                <a:latin typeface="Century Gothic" panose="020B0502020202020204" pitchFamily="34" charset="0"/>
              </a:endParaRPr>
            </a:p>
          </p:txBody>
        </p:sp>
      </p:grpSp>
    </p:spTree>
    <p:extLst>
      <p:ext uri="{BB962C8B-B14F-4D97-AF65-F5344CB8AC3E}">
        <p14:creationId xmlns:p14="http://schemas.microsoft.com/office/powerpoint/2010/main" val="321474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4612EEEB-018D-4ABF-BAD1-2E86D094C941}"/>
              </a:ext>
            </a:extLst>
          </p:cNvPr>
          <p:cNvSpPr/>
          <p:nvPr/>
        </p:nvSpPr>
        <p:spPr>
          <a:xfrm>
            <a:off x="814492" y="4476889"/>
            <a:ext cx="7723072" cy="1533187"/>
          </a:xfrm>
          <a:prstGeom prst="rect">
            <a:avLst/>
          </a:prstGeom>
          <a:solidFill>
            <a:schemeClr val="accent2">
              <a:lumMod val="20000"/>
              <a:lumOff val="80000"/>
            </a:schemeClr>
          </a:solidFill>
          <a:ln w="146050" cmpd="tri">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D09F7DE-AEC9-4065-AFA7-F3A605405A9B}"/>
              </a:ext>
            </a:extLst>
          </p:cNvPr>
          <p:cNvSpPr/>
          <p:nvPr/>
        </p:nvSpPr>
        <p:spPr>
          <a:xfrm>
            <a:off x="798532" y="2159866"/>
            <a:ext cx="7723072" cy="1382627"/>
          </a:xfrm>
          <a:prstGeom prst="rect">
            <a:avLst/>
          </a:prstGeom>
          <a:solidFill>
            <a:schemeClr val="accent2">
              <a:lumMod val="20000"/>
              <a:lumOff val="80000"/>
            </a:schemeClr>
          </a:solidFill>
          <a:ln w="146050" cmpd="tri">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4BC3B274-16AA-444F-BE5F-2BB53118253E}" type="slidenum">
              <a:rPr kumimoji="1" lang="ja-JP" altLang="en-US" smtClean="0"/>
              <a:t>2</a:t>
            </a:fld>
            <a:endParaRPr kumimoji="1" lang="ja-JP" altLang="en-US" dirty="0"/>
          </a:p>
        </p:txBody>
      </p:sp>
      <p:sp>
        <p:nvSpPr>
          <p:cNvPr id="5" name="二等辺三角形 4">
            <a:extLst>
              <a:ext uri="{FF2B5EF4-FFF2-40B4-BE49-F238E27FC236}">
                <a16:creationId xmlns:a16="http://schemas.microsoft.com/office/drawing/2014/main" id="{F5894B5B-BAB1-4EB7-886C-8F064011EA10}"/>
              </a:ext>
            </a:extLst>
          </p:cNvPr>
          <p:cNvSpPr/>
          <p:nvPr/>
        </p:nvSpPr>
        <p:spPr>
          <a:xfrm rot="5400000">
            <a:off x="2695663" y="1412191"/>
            <a:ext cx="530871" cy="397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F82BBD5-2D57-4B1D-B99D-D5D91407B30A}"/>
              </a:ext>
            </a:extLst>
          </p:cNvPr>
          <p:cNvSpPr txBox="1"/>
          <p:nvPr/>
        </p:nvSpPr>
        <p:spPr>
          <a:xfrm>
            <a:off x="2271591" y="1471423"/>
            <a:ext cx="1207382" cy="276999"/>
          </a:xfrm>
          <a:prstGeom prst="rect">
            <a:avLst/>
          </a:prstGeom>
          <a:noFill/>
        </p:spPr>
        <p:txBody>
          <a:bodyPr wrap="none" rtlCol="0">
            <a:spAutoFit/>
          </a:bodyPr>
          <a:lstStyle/>
          <a:p>
            <a:r>
              <a:rPr kumimoji="1" lang="ja-JP" altLang="en-US" sz="1200" dirty="0"/>
              <a:t>キーワードを抽出</a:t>
            </a:r>
            <a:endParaRPr kumimoji="1" lang="en-US" altLang="ja-JP" sz="1200" dirty="0"/>
          </a:p>
        </p:txBody>
      </p:sp>
      <p:sp>
        <p:nvSpPr>
          <p:cNvPr id="7" name="テキスト ボックス 6">
            <a:extLst>
              <a:ext uri="{FF2B5EF4-FFF2-40B4-BE49-F238E27FC236}">
                <a16:creationId xmlns:a16="http://schemas.microsoft.com/office/drawing/2014/main" id="{9F1859E0-3CE2-4F9B-8541-238F0B157421}"/>
              </a:ext>
            </a:extLst>
          </p:cNvPr>
          <p:cNvSpPr txBox="1"/>
          <p:nvPr/>
        </p:nvSpPr>
        <p:spPr>
          <a:xfrm>
            <a:off x="3584394" y="1710934"/>
            <a:ext cx="1309974" cy="307777"/>
          </a:xfrm>
          <a:prstGeom prst="rect">
            <a:avLst/>
          </a:prstGeom>
          <a:solidFill>
            <a:schemeClr val="accent1"/>
          </a:solidFill>
        </p:spPr>
        <p:txBody>
          <a:bodyPr wrap="none" rtlCol="0">
            <a:spAutoFit/>
          </a:bodyPr>
          <a:lstStyle/>
          <a:p>
            <a:r>
              <a:rPr kumimoji="1" lang="ja-JP" altLang="en-US" sz="1400" b="1" dirty="0">
                <a:solidFill>
                  <a:schemeClr val="bg1"/>
                </a:solidFill>
              </a:rPr>
              <a:t>駅とまちが一体</a:t>
            </a:r>
          </a:p>
        </p:txBody>
      </p:sp>
      <p:sp>
        <p:nvSpPr>
          <p:cNvPr id="19" name="テキスト ボックス 18">
            <a:extLst>
              <a:ext uri="{FF2B5EF4-FFF2-40B4-BE49-F238E27FC236}">
                <a16:creationId xmlns:a16="http://schemas.microsoft.com/office/drawing/2014/main" id="{C016B6DE-50CA-4BFF-BDC0-9B4053E3C8AF}"/>
              </a:ext>
            </a:extLst>
          </p:cNvPr>
          <p:cNvSpPr txBox="1"/>
          <p:nvPr/>
        </p:nvSpPr>
        <p:spPr>
          <a:xfrm>
            <a:off x="6798302" y="1710936"/>
            <a:ext cx="2077813" cy="307777"/>
          </a:xfrm>
          <a:prstGeom prst="rect">
            <a:avLst/>
          </a:prstGeom>
          <a:solidFill>
            <a:schemeClr val="accent1"/>
          </a:solidFill>
        </p:spPr>
        <p:txBody>
          <a:bodyPr wrap="none" rtlCol="0">
            <a:spAutoFit/>
          </a:bodyPr>
          <a:lstStyle/>
          <a:p>
            <a:r>
              <a:rPr kumimoji="1" lang="ja-JP" altLang="en-US" sz="1400" b="1" dirty="0">
                <a:solidFill>
                  <a:schemeClr val="bg1"/>
                </a:solidFill>
              </a:rPr>
              <a:t>広場を介してまちへ広がる</a:t>
            </a:r>
          </a:p>
        </p:txBody>
      </p:sp>
      <p:sp>
        <p:nvSpPr>
          <p:cNvPr id="20" name="テキスト ボックス 19">
            <a:extLst>
              <a:ext uri="{FF2B5EF4-FFF2-40B4-BE49-F238E27FC236}">
                <a16:creationId xmlns:a16="http://schemas.microsoft.com/office/drawing/2014/main" id="{1B52BB83-693A-48F3-921F-E0D8B40C1807}"/>
              </a:ext>
            </a:extLst>
          </p:cNvPr>
          <p:cNvSpPr txBox="1"/>
          <p:nvPr/>
        </p:nvSpPr>
        <p:spPr>
          <a:xfrm>
            <a:off x="3718227" y="1329876"/>
            <a:ext cx="2451312" cy="307777"/>
          </a:xfrm>
          <a:prstGeom prst="rect">
            <a:avLst/>
          </a:prstGeom>
          <a:solidFill>
            <a:schemeClr val="accent1"/>
          </a:solidFill>
        </p:spPr>
        <p:txBody>
          <a:bodyPr wrap="none" rtlCol="0">
            <a:spAutoFit/>
          </a:bodyPr>
          <a:lstStyle/>
          <a:p>
            <a:r>
              <a:rPr kumimoji="1" lang="ja-JP" altLang="en-US" sz="1400" b="1" dirty="0">
                <a:solidFill>
                  <a:schemeClr val="bg1"/>
                </a:solidFill>
              </a:rPr>
              <a:t>広域の人の流れをまちに広げる</a:t>
            </a:r>
          </a:p>
        </p:txBody>
      </p:sp>
      <p:sp>
        <p:nvSpPr>
          <p:cNvPr id="21" name="テキスト ボックス 20">
            <a:extLst>
              <a:ext uri="{FF2B5EF4-FFF2-40B4-BE49-F238E27FC236}">
                <a16:creationId xmlns:a16="http://schemas.microsoft.com/office/drawing/2014/main" id="{83AE71E1-907E-425D-90C6-E1226498D459}"/>
              </a:ext>
            </a:extLst>
          </p:cNvPr>
          <p:cNvSpPr txBox="1"/>
          <p:nvPr/>
        </p:nvSpPr>
        <p:spPr>
          <a:xfrm>
            <a:off x="6243190" y="1329876"/>
            <a:ext cx="2512226" cy="307777"/>
          </a:xfrm>
          <a:prstGeom prst="rect">
            <a:avLst/>
          </a:prstGeom>
          <a:solidFill>
            <a:schemeClr val="accent1"/>
          </a:solidFill>
        </p:spPr>
        <p:txBody>
          <a:bodyPr wrap="none" rtlCol="0">
            <a:spAutoFit/>
          </a:bodyPr>
          <a:lstStyle/>
          <a:p>
            <a:r>
              <a:rPr kumimoji="1" lang="ja-JP" altLang="en-US" sz="1400" b="1" dirty="0">
                <a:solidFill>
                  <a:schemeClr val="bg1"/>
                </a:solidFill>
              </a:rPr>
              <a:t>世界有数の広域交通ターミナル</a:t>
            </a:r>
          </a:p>
        </p:txBody>
      </p:sp>
      <p:sp>
        <p:nvSpPr>
          <p:cNvPr id="22" name="テキスト ボックス 21">
            <a:extLst>
              <a:ext uri="{FF2B5EF4-FFF2-40B4-BE49-F238E27FC236}">
                <a16:creationId xmlns:a16="http://schemas.microsoft.com/office/drawing/2014/main" id="{E61B1BFA-5790-402B-A881-A46257E8439C}"/>
              </a:ext>
            </a:extLst>
          </p:cNvPr>
          <p:cNvSpPr txBox="1"/>
          <p:nvPr/>
        </p:nvSpPr>
        <p:spPr>
          <a:xfrm>
            <a:off x="4948493" y="1710935"/>
            <a:ext cx="1795684" cy="307777"/>
          </a:xfrm>
          <a:prstGeom prst="rect">
            <a:avLst/>
          </a:prstGeom>
          <a:solidFill>
            <a:schemeClr val="accent1"/>
          </a:solidFill>
        </p:spPr>
        <p:txBody>
          <a:bodyPr wrap="none" rtlCol="0">
            <a:spAutoFit/>
          </a:bodyPr>
          <a:lstStyle/>
          <a:p>
            <a:r>
              <a:rPr kumimoji="1" lang="ja-JP" altLang="en-US" sz="1400" b="1" dirty="0">
                <a:solidFill>
                  <a:schemeClr val="bg1"/>
                </a:solidFill>
              </a:rPr>
              <a:t>駅と広場とまちが一体</a:t>
            </a:r>
          </a:p>
        </p:txBody>
      </p:sp>
      <p:sp>
        <p:nvSpPr>
          <p:cNvPr id="26" name="テキスト ボックス 25">
            <a:extLst>
              <a:ext uri="{FF2B5EF4-FFF2-40B4-BE49-F238E27FC236}">
                <a16:creationId xmlns:a16="http://schemas.microsoft.com/office/drawing/2014/main" id="{1F810427-CB06-4A60-A9B5-52EC69B9FB03}"/>
              </a:ext>
            </a:extLst>
          </p:cNvPr>
          <p:cNvSpPr txBox="1"/>
          <p:nvPr/>
        </p:nvSpPr>
        <p:spPr>
          <a:xfrm>
            <a:off x="406915" y="1456033"/>
            <a:ext cx="1701107" cy="307777"/>
          </a:xfrm>
          <a:prstGeom prst="rect">
            <a:avLst/>
          </a:prstGeom>
          <a:noFill/>
        </p:spPr>
        <p:txBody>
          <a:bodyPr wrap="none" rtlCol="0">
            <a:spAutoFit/>
          </a:bodyPr>
          <a:lstStyle/>
          <a:p>
            <a:r>
              <a:rPr kumimoji="1" lang="ja-JP" altLang="en-US" sz="1400" b="1" dirty="0"/>
              <a:t>まちづくり方針</a:t>
            </a:r>
            <a:r>
              <a:rPr kumimoji="1" lang="en-US" altLang="ja-JP" sz="1400" b="1" dirty="0"/>
              <a:t>2022</a:t>
            </a:r>
          </a:p>
        </p:txBody>
      </p:sp>
      <p:sp>
        <p:nvSpPr>
          <p:cNvPr id="28" name="テキスト ボックス 27">
            <a:extLst>
              <a:ext uri="{FF2B5EF4-FFF2-40B4-BE49-F238E27FC236}">
                <a16:creationId xmlns:a16="http://schemas.microsoft.com/office/drawing/2014/main" id="{2E7A562B-7FC4-47C5-847F-2F4BC646FBDA}"/>
              </a:ext>
            </a:extLst>
          </p:cNvPr>
          <p:cNvSpPr txBox="1"/>
          <p:nvPr/>
        </p:nvSpPr>
        <p:spPr>
          <a:xfrm>
            <a:off x="406915" y="4073969"/>
            <a:ext cx="4269113" cy="297517"/>
          </a:xfrm>
          <a:prstGeom prst="rect">
            <a:avLst/>
          </a:prstGeom>
          <a:noFill/>
        </p:spPr>
        <p:txBody>
          <a:bodyPr wrap="square" rtlCol="0">
            <a:spAutoFit/>
          </a:bodyPr>
          <a:lstStyle/>
          <a:p>
            <a:pPr>
              <a:lnSpc>
                <a:spcPts val="1600"/>
              </a:lnSpc>
            </a:pPr>
            <a:r>
              <a:rPr kumimoji="1" lang="ja-JP" altLang="en-US" sz="1400" dirty="0"/>
              <a:t>新大阪を</a:t>
            </a:r>
            <a:r>
              <a:rPr kumimoji="1" lang="en-US" altLang="ja-JP" sz="1400" dirty="0"/>
              <a:t>PR</a:t>
            </a:r>
            <a:r>
              <a:rPr kumimoji="1" lang="ja-JP" altLang="en-US" sz="1400" dirty="0"/>
              <a:t>できる効果的なキャッチフレーズを検討</a:t>
            </a:r>
            <a:endParaRPr kumimoji="1" lang="en-US" altLang="ja-JP" sz="1400" dirty="0"/>
          </a:p>
        </p:txBody>
      </p:sp>
      <p:sp>
        <p:nvSpPr>
          <p:cNvPr id="36" name="テキスト ボックス 35">
            <a:extLst>
              <a:ext uri="{FF2B5EF4-FFF2-40B4-BE49-F238E27FC236}">
                <a16:creationId xmlns:a16="http://schemas.microsoft.com/office/drawing/2014/main" id="{89739A30-A5F7-4BB8-82CA-9190DE4395E3}"/>
              </a:ext>
            </a:extLst>
          </p:cNvPr>
          <p:cNvSpPr txBox="1"/>
          <p:nvPr/>
        </p:nvSpPr>
        <p:spPr>
          <a:xfrm>
            <a:off x="798532" y="2114362"/>
            <a:ext cx="885179" cy="307777"/>
          </a:xfrm>
          <a:prstGeom prst="rect">
            <a:avLst/>
          </a:prstGeom>
          <a:noFill/>
        </p:spPr>
        <p:txBody>
          <a:bodyPr wrap="none" rtlCol="0">
            <a:spAutoFit/>
          </a:bodyPr>
          <a:lstStyle/>
          <a:p>
            <a:r>
              <a:rPr kumimoji="1" lang="ja-JP" altLang="en-US" sz="1400" b="1" dirty="0">
                <a:effectLst>
                  <a:outerShdw blurRad="38100" dist="38100" dir="2700000" algn="tl">
                    <a:srgbClr val="000000">
                      <a:alpha val="43137"/>
                    </a:srgbClr>
                  </a:outerShdw>
                </a:effectLst>
              </a:rPr>
              <a:t>主な意見</a:t>
            </a:r>
            <a:endParaRPr kumimoji="1" lang="en-US" altLang="ja-JP" sz="1400" b="1" dirty="0">
              <a:effectLst>
                <a:outerShdw blurRad="38100" dist="38100" dir="2700000" algn="tl">
                  <a:srgbClr val="000000">
                    <a:alpha val="43137"/>
                  </a:srgbClr>
                </a:outerShdw>
              </a:effectLst>
            </a:endParaRPr>
          </a:p>
        </p:txBody>
      </p:sp>
      <p:sp>
        <p:nvSpPr>
          <p:cNvPr id="11" name="テキスト ボックス 10">
            <a:extLst>
              <a:ext uri="{FF2B5EF4-FFF2-40B4-BE49-F238E27FC236}">
                <a16:creationId xmlns:a16="http://schemas.microsoft.com/office/drawing/2014/main" id="{82D7D4D9-899C-4C3B-BE74-427D3615659C}"/>
              </a:ext>
            </a:extLst>
          </p:cNvPr>
          <p:cNvSpPr txBox="1"/>
          <p:nvPr/>
        </p:nvSpPr>
        <p:spPr>
          <a:xfrm>
            <a:off x="1048417" y="2387782"/>
            <a:ext cx="7205037" cy="1200329"/>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200" b="1" dirty="0"/>
              <a:t>「駅と広場が中心となって、エリア内の核となり、広域からの人の流れがまちに広がっていく」</a:t>
            </a:r>
            <a:endParaRPr kumimoji="1" lang="en-US" altLang="ja-JP" sz="1200" b="1" dirty="0"/>
          </a:p>
          <a:p>
            <a:pPr marL="269875"/>
            <a:r>
              <a:rPr kumimoji="1" lang="ja-JP" altLang="en-US" sz="1200" dirty="0"/>
              <a:t>そのような広域交通拠点というのが元々の大きなコンセプト。</a:t>
            </a:r>
            <a:endParaRPr kumimoji="1" lang="en-US" altLang="ja-JP" sz="1200" dirty="0"/>
          </a:p>
          <a:p>
            <a:pPr marL="285750" indent="-285750">
              <a:buFont typeface="Wingdings" panose="05000000000000000000" pitchFamily="2" charset="2"/>
              <a:buChar char="ü"/>
            </a:pPr>
            <a:r>
              <a:rPr kumimoji="1" lang="ja-JP" altLang="en-US" sz="1200" b="1" u="sng" dirty="0"/>
              <a:t>駅とまちが溶け合っていく</a:t>
            </a:r>
            <a:r>
              <a:rPr kumimoji="1" lang="ja-JP" altLang="en-US" sz="1200" dirty="0"/>
              <a:t>、駅とまちの境界がなくなるようなイメージになれば面白い。</a:t>
            </a:r>
            <a:endParaRPr kumimoji="1" lang="en-US" altLang="ja-JP" sz="1200" dirty="0"/>
          </a:p>
          <a:p>
            <a:pPr marL="285750" indent="-285750">
              <a:buFont typeface="Wingdings" panose="05000000000000000000" pitchFamily="2" charset="2"/>
              <a:buChar char="ü"/>
            </a:pPr>
            <a:r>
              <a:rPr kumimoji="1" lang="ja-JP" altLang="en-US" sz="1200" dirty="0"/>
              <a:t>６つのエリアや用途、スケールなど、</a:t>
            </a:r>
            <a:r>
              <a:rPr kumimoji="1" lang="ja-JP" altLang="en-US" sz="1200" b="1" u="sng" dirty="0"/>
              <a:t>様々な時間軸の中で混ざり合いながら、変化していくまちの面白さ</a:t>
            </a:r>
            <a:r>
              <a:rPr kumimoji="1" lang="ja-JP" altLang="en-US" sz="1200" dirty="0"/>
              <a:t>を品川等とは異なる価値として表現できるとよい。</a:t>
            </a:r>
            <a:endParaRPr kumimoji="1" lang="en-US" altLang="ja-JP" sz="1200" dirty="0"/>
          </a:p>
          <a:p>
            <a:pPr marL="285750" indent="-285750">
              <a:buFont typeface="Wingdings" panose="05000000000000000000" pitchFamily="2" charset="2"/>
              <a:buChar char="ü"/>
            </a:pPr>
            <a:r>
              <a:rPr kumimoji="1" lang="ja-JP" altLang="en-US" sz="1200" dirty="0"/>
              <a:t>コンセプトは特徴をそれぞれ箇条書きにしてもよい。</a:t>
            </a:r>
            <a:endParaRPr kumimoji="1" lang="en-US" altLang="ja-JP" sz="1200" dirty="0"/>
          </a:p>
        </p:txBody>
      </p:sp>
      <p:sp>
        <p:nvSpPr>
          <p:cNvPr id="38" name="テキスト ボックス 37">
            <a:extLst>
              <a:ext uri="{FF2B5EF4-FFF2-40B4-BE49-F238E27FC236}">
                <a16:creationId xmlns:a16="http://schemas.microsoft.com/office/drawing/2014/main" id="{1BFD3EE3-A98F-485F-8BDF-725082E024CF}"/>
              </a:ext>
            </a:extLst>
          </p:cNvPr>
          <p:cNvSpPr txBox="1"/>
          <p:nvPr/>
        </p:nvSpPr>
        <p:spPr>
          <a:xfrm>
            <a:off x="833858" y="4450214"/>
            <a:ext cx="885179" cy="307777"/>
          </a:xfrm>
          <a:prstGeom prst="rect">
            <a:avLst/>
          </a:prstGeom>
          <a:noFill/>
        </p:spPr>
        <p:txBody>
          <a:bodyPr wrap="none" rtlCol="0">
            <a:spAutoFit/>
          </a:bodyPr>
          <a:lstStyle/>
          <a:p>
            <a:r>
              <a:rPr kumimoji="1" lang="ja-JP" altLang="en-US" sz="1400" b="1" dirty="0">
                <a:effectLst>
                  <a:outerShdw blurRad="38100" dist="38100" dir="2700000" algn="tl">
                    <a:srgbClr val="000000">
                      <a:alpha val="43137"/>
                    </a:srgbClr>
                  </a:outerShdw>
                </a:effectLst>
              </a:rPr>
              <a:t>主な意見</a:t>
            </a:r>
            <a:endParaRPr kumimoji="1" lang="en-US" altLang="ja-JP" sz="1400" b="1" dirty="0">
              <a:effectLst>
                <a:outerShdw blurRad="38100" dist="38100" dir="2700000" algn="tl">
                  <a:srgbClr val="000000">
                    <a:alpha val="43137"/>
                  </a:srgbClr>
                </a:outerShdw>
              </a:effectLst>
            </a:endParaRPr>
          </a:p>
        </p:txBody>
      </p:sp>
      <p:sp>
        <p:nvSpPr>
          <p:cNvPr id="2" name="テキスト ボックス 1">
            <a:extLst>
              <a:ext uri="{FF2B5EF4-FFF2-40B4-BE49-F238E27FC236}">
                <a16:creationId xmlns:a16="http://schemas.microsoft.com/office/drawing/2014/main" id="{33DC6A39-BEBA-1EE8-EED7-0F72A26AF93D}"/>
              </a:ext>
            </a:extLst>
          </p:cNvPr>
          <p:cNvSpPr txBox="1"/>
          <p:nvPr/>
        </p:nvSpPr>
        <p:spPr>
          <a:xfrm>
            <a:off x="1048418" y="4741908"/>
            <a:ext cx="6998302" cy="1200329"/>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200" dirty="0"/>
              <a:t>福岡の</a:t>
            </a:r>
            <a:r>
              <a:rPr kumimoji="1" lang="ja-JP" altLang="en-US" sz="1200" b="1" u="sng" dirty="0"/>
              <a:t>「天神ビックバン」</a:t>
            </a:r>
            <a:r>
              <a:rPr kumimoji="1" lang="ja-JP" altLang="en-US" sz="1200" dirty="0"/>
              <a:t>は</a:t>
            </a:r>
            <a:r>
              <a:rPr kumimoji="1" lang="ja-JP" altLang="en-US" sz="1200" b="1" u="sng" dirty="0"/>
              <a:t>大規模に変わるんだというイメージが伝わる</a:t>
            </a:r>
            <a:r>
              <a:rPr kumimoji="1" lang="ja-JP" altLang="en-US" sz="1200" dirty="0"/>
              <a:t>。新大阪も</a:t>
            </a:r>
            <a:r>
              <a:rPr kumimoji="1" lang="ja-JP" altLang="en-US" sz="1200" b="1" dirty="0"/>
              <a:t>「動き出す」「交流する」「生まれ変わる」</a:t>
            </a:r>
            <a:r>
              <a:rPr kumimoji="1" lang="ja-JP" altLang="en-US" sz="1200" dirty="0"/>
              <a:t>と言った、</a:t>
            </a:r>
            <a:r>
              <a:rPr kumimoji="1" lang="ja-JP" altLang="en-US" sz="1200" b="1" u="sng" dirty="0"/>
              <a:t>動きや変化</a:t>
            </a:r>
            <a:r>
              <a:rPr kumimoji="1" lang="ja-JP" altLang="en-US" sz="1200" dirty="0"/>
              <a:t>がわかるものがよい。</a:t>
            </a:r>
            <a:endParaRPr kumimoji="1" lang="en-US" altLang="ja-JP" sz="1200" dirty="0"/>
          </a:p>
          <a:p>
            <a:pPr marL="285750" indent="-285750">
              <a:buFont typeface="Wingdings" panose="05000000000000000000" pitchFamily="2" charset="2"/>
              <a:buChar char="ü"/>
            </a:pPr>
            <a:r>
              <a:rPr kumimoji="1" lang="ja-JP" altLang="en-US" sz="1200" dirty="0"/>
              <a:t>多数の人が来て交流することを一言で表すと</a:t>
            </a:r>
            <a:r>
              <a:rPr kumimoji="1" lang="ja-JP" altLang="en-US" sz="1200" b="1" u="sng" dirty="0"/>
              <a:t>加速感。</a:t>
            </a:r>
            <a:endParaRPr kumimoji="1" lang="en-US" altLang="ja-JP" sz="1200" dirty="0"/>
          </a:p>
          <a:p>
            <a:pPr marL="285750" indent="-285750">
              <a:buFont typeface="Wingdings" panose="05000000000000000000" pitchFamily="2" charset="2"/>
              <a:buChar char="ü"/>
            </a:pPr>
            <a:r>
              <a:rPr kumimoji="1" lang="ja-JP" altLang="en-US" sz="1200" b="1" dirty="0"/>
              <a:t>西（</a:t>
            </a:r>
            <a:r>
              <a:rPr kumimoji="1" lang="en-US" altLang="ja-JP" sz="1200" b="1" dirty="0"/>
              <a:t>West</a:t>
            </a:r>
            <a:r>
              <a:rPr kumimoji="1" lang="ja-JP" altLang="en-US" sz="1200" b="1" dirty="0"/>
              <a:t>）</a:t>
            </a:r>
            <a:r>
              <a:rPr kumimoji="1" lang="ja-JP" altLang="en-US" sz="1200" dirty="0"/>
              <a:t>ではなく、</a:t>
            </a:r>
            <a:r>
              <a:rPr kumimoji="1" lang="ja-JP" altLang="en-US" sz="1200" b="1" dirty="0"/>
              <a:t>日本の中心（</a:t>
            </a:r>
            <a:r>
              <a:rPr kumimoji="1" lang="en-US" altLang="ja-JP" sz="1200" b="1" dirty="0"/>
              <a:t>Central</a:t>
            </a:r>
            <a:r>
              <a:rPr kumimoji="1" lang="ja-JP" altLang="en-US" sz="1200" b="1" dirty="0"/>
              <a:t>）</a:t>
            </a:r>
            <a:r>
              <a:rPr kumimoji="1" lang="ja-JP" altLang="en-US" sz="1200" dirty="0"/>
              <a:t>と言ってはどうか。</a:t>
            </a:r>
            <a:endParaRPr kumimoji="1" lang="en-US" altLang="ja-JP" sz="1200" dirty="0"/>
          </a:p>
          <a:p>
            <a:pPr marL="285750" indent="-285750">
              <a:buFont typeface="Wingdings" panose="05000000000000000000" pitchFamily="2" charset="2"/>
              <a:buChar char="ü"/>
            </a:pPr>
            <a:r>
              <a:rPr kumimoji="1" lang="ja-JP" altLang="en-US" sz="1200" b="1" u="sng" dirty="0"/>
              <a:t>外国の方には</a:t>
            </a:r>
            <a:r>
              <a:rPr kumimoji="1" lang="ja-JP" altLang="en-US" sz="1200" u="sng" dirty="0"/>
              <a:t>「新」の意味が伝わらないので、海外向けには</a:t>
            </a:r>
            <a:r>
              <a:rPr kumimoji="1" lang="ja-JP" altLang="en-US" sz="1200" b="1" u="sng" dirty="0"/>
              <a:t>「新大阪」ではないまちの呼び名</a:t>
            </a:r>
            <a:r>
              <a:rPr kumimoji="1" lang="ja-JP" altLang="en-US" sz="1200" u="sng" dirty="0"/>
              <a:t>も考えてはどうか。</a:t>
            </a:r>
            <a:endParaRPr kumimoji="1" lang="en-US" altLang="ja-JP" sz="1200" dirty="0"/>
          </a:p>
          <a:p>
            <a:pPr marL="285750" indent="-285750">
              <a:buFont typeface="Wingdings" panose="05000000000000000000" pitchFamily="2" charset="2"/>
              <a:buChar char="ü"/>
            </a:pPr>
            <a:r>
              <a:rPr kumimoji="1" lang="ja-JP" altLang="en-US" sz="1200" b="1" u="sng" dirty="0"/>
              <a:t>決め方</a:t>
            </a:r>
            <a:r>
              <a:rPr kumimoji="1" lang="ja-JP" altLang="en-US" sz="1200" dirty="0"/>
              <a:t>は、検討会だけではなく、</a:t>
            </a:r>
            <a:r>
              <a:rPr kumimoji="1" lang="ja-JP" altLang="en-US" sz="1200" b="1" u="sng" dirty="0"/>
              <a:t>公募や複数案から一般投票</a:t>
            </a:r>
            <a:r>
              <a:rPr kumimoji="1" lang="ja-JP" altLang="en-US" sz="1200" dirty="0"/>
              <a:t>とする方法もある。</a:t>
            </a:r>
            <a:endParaRPr kumimoji="1" lang="en-US" altLang="ja-JP" sz="1200" dirty="0"/>
          </a:p>
        </p:txBody>
      </p:sp>
      <p:grpSp>
        <p:nvGrpSpPr>
          <p:cNvPr id="25" name="グループ化 24">
            <a:extLst>
              <a:ext uri="{FF2B5EF4-FFF2-40B4-BE49-F238E27FC236}">
                <a16:creationId xmlns:a16="http://schemas.microsoft.com/office/drawing/2014/main" id="{8F35ADB8-A611-4651-957F-6E494A135DB0}"/>
              </a:ext>
            </a:extLst>
          </p:cNvPr>
          <p:cNvGrpSpPr/>
          <p:nvPr/>
        </p:nvGrpSpPr>
        <p:grpSpPr>
          <a:xfrm>
            <a:off x="166567" y="1016088"/>
            <a:ext cx="2476073" cy="325980"/>
            <a:chOff x="242254" y="1023852"/>
            <a:chExt cx="2476073" cy="325980"/>
          </a:xfrm>
        </p:grpSpPr>
        <p:sp>
          <p:nvSpPr>
            <p:cNvPr id="29" name="四角形: 角を丸くする 18">
              <a:extLst>
                <a:ext uri="{FF2B5EF4-FFF2-40B4-BE49-F238E27FC236}">
                  <a16:creationId xmlns:a16="http://schemas.microsoft.com/office/drawing/2014/main" id="{4934636A-F996-43AE-8DD1-75B9E7C173EE}"/>
                </a:ext>
              </a:extLst>
            </p:cNvPr>
            <p:cNvSpPr/>
            <p:nvPr/>
          </p:nvSpPr>
          <p:spPr>
            <a:xfrm>
              <a:off x="242254" y="1023852"/>
              <a:ext cx="2476073"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　　　　　まちのコンセプト</a:t>
              </a:r>
            </a:p>
          </p:txBody>
        </p:sp>
        <p:sp>
          <p:nvSpPr>
            <p:cNvPr id="30" name="四角形: 角を丸くする 21">
              <a:extLst>
                <a:ext uri="{FF2B5EF4-FFF2-40B4-BE49-F238E27FC236}">
                  <a16:creationId xmlns:a16="http://schemas.microsoft.com/office/drawing/2014/main" id="{B5E045D3-774A-4099-A651-E1A2716EF9D7}"/>
                </a:ext>
              </a:extLst>
            </p:cNvPr>
            <p:cNvSpPr/>
            <p:nvPr/>
          </p:nvSpPr>
          <p:spPr>
            <a:xfrm>
              <a:off x="242255" y="1023852"/>
              <a:ext cx="605470"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a:t>
              </a:r>
              <a:r>
                <a:rPr kumimoji="1" lang="ja-JP" altLang="en-US" sz="1400" b="1" dirty="0"/>
                <a:t>１</a:t>
              </a:r>
              <a:r>
                <a:rPr kumimoji="1" lang="en-US" altLang="ja-JP" sz="1400" b="1" dirty="0"/>
                <a:t>)</a:t>
              </a:r>
              <a:endParaRPr kumimoji="1" lang="ja-JP" altLang="en-US" sz="1400" b="1" dirty="0"/>
            </a:p>
          </p:txBody>
        </p:sp>
      </p:grpSp>
      <p:grpSp>
        <p:nvGrpSpPr>
          <p:cNvPr id="31" name="グループ化 30">
            <a:extLst>
              <a:ext uri="{FF2B5EF4-FFF2-40B4-BE49-F238E27FC236}">
                <a16:creationId xmlns:a16="http://schemas.microsoft.com/office/drawing/2014/main" id="{8F35ADB8-A611-4651-957F-6E494A135DB0}"/>
              </a:ext>
            </a:extLst>
          </p:cNvPr>
          <p:cNvGrpSpPr/>
          <p:nvPr/>
        </p:nvGrpSpPr>
        <p:grpSpPr>
          <a:xfrm>
            <a:off x="166567" y="3712830"/>
            <a:ext cx="2733389" cy="325980"/>
            <a:chOff x="242254" y="1023852"/>
            <a:chExt cx="2733389" cy="325980"/>
          </a:xfrm>
        </p:grpSpPr>
        <p:sp>
          <p:nvSpPr>
            <p:cNvPr id="32" name="四角形: 角を丸くする 18">
              <a:extLst>
                <a:ext uri="{FF2B5EF4-FFF2-40B4-BE49-F238E27FC236}">
                  <a16:creationId xmlns:a16="http://schemas.microsoft.com/office/drawing/2014/main" id="{4934636A-F996-43AE-8DD1-75B9E7C173EE}"/>
                </a:ext>
              </a:extLst>
            </p:cNvPr>
            <p:cNvSpPr/>
            <p:nvPr/>
          </p:nvSpPr>
          <p:spPr>
            <a:xfrm>
              <a:off x="242254" y="1023852"/>
              <a:ext cx="2733389"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　　　　　まちのキャッチフレーズ</a:t>
              </a:r>
            </a:p>
          </p:txBody>
        </p:sp>
        <p:sp>
          <p:nvSpPr>
            <p:cNvPr id="33" name="四角形: 角を丸くする 21">
              <a:extLst>
                <a:ext uri="{FF2B5EF4-FFF2-40B4-BE49-F238E27FC236}">
                  <a16:creationId xmlns:a16="http://schemas.microsoft.com/office/drawing/2014/main" id="{B5E045D3-774A-4099-A651-E1A2716EF9D7}"/>
                </a:ext>
              </a:extLst>
            </p:cNvPr>
            <p:cNvSpPr/>
            <p:nvPr/>
          </p:nvSpPr>
          <p:spPr>
            <a:xfrm>
              <a:off x="242255" y="1023852"/>
              <a:ext cx="605470"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a:t>
              </a:r>
              <a:r>
                <a:rPr kumimoji="1" lang="ja-JP" altLang="en-US" sz="1400" b="1" dirty="0"/>
                <a:t>２</a:t>
              </a:r>
              <a:r>
                <a:rPr kumimoji="1" lang="en-US" altLang="ja-JP" sz="1400" b="1" dirty="0"/>
                <a:t>)</a:t>
              </a:r>
              <a:endParaRPr kumimoji="1" lang="ja-JP" altLang="en-US" sz="1400" b="1" dirty="0"/>
            </a:p>
          </p:txBody>
        </p:sp>
      </p:grpSp>
      <p:sp>
        <p:nvSpPr>
          <p:cNvPr id="27" name="二等辺三角形 26">
            <a:extLst>
              <a:ext uri="{FF2B5EF4-FFF2-40B4-BE49-F238E27FC236}">
                <a16:creationId xmlns:a16="http://schemas.microsoft.com/office/drawing/2014/main" id="{8CC456E6-F398-4F5A-B3E0-9FEAA8F7DE13}"/>
              </a:ext>
            </a:extLst>
          </p:cNvPr>
          <p:cNvSpPr/>
          <p:nvPr/>
        </p:nvSpPr>
        <p:spPr>
          <a:xfrm rot="5400000">
            <a:off x="491159" y="6233822"/>
            <a:ext cx="192398" cy="165861"/>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2B75F24A-B181-4BEB-9585-8F73D53FCF51}"/>
              </a:ext>
            </a:extLst>
          </p:cNvPr>
          <p:cNvSpPr txBox="1"/>
          <p:nvPr/>
        </p:nvSpPr>
        <p:spPr>
          <a:xfrm>
            <a:off x="670289" y="6166915"/>
            <a:ext cx="1426994" cy="307777"/>
          </a:xfrm>
          <a:prstGeom prst="rect">
            <a:avLst/>
          </a:prstGeom>
          <a:noFill/>
        </p:spPr>
        <p:txBody>
          <a:bodyPr wrap="none" rtlCol="0">
            <a:spAutoFit/>
          </a:bodyPr>
          <a:lstStyle/>
          <a:p>
            <a:r>
              <a:rPr kumimoji="1" lang="ja-JP" altLang="en-US" sz="1400" b="1" dirty="0">
                <a:effectLst>
                  <a:outerShdw blurRad="38100" dist="38100" dir="2700000" algn="tl">
                    <a:srgbClr val="000000">
                      <a:alpha val="43137"/>
                    </a:srgbClr>
                  </a:outerShdw>
                </a:effectLst>
              </a:rPr>
              <a:t>今後の検討方針</a:t>
            </a:r>
            <a:endParaRPr kumimoji="1" lang="en-US" altLang="ja-JP" sz="1400" b="1" dirty="0">
              <a:effectLst>
                <a:outerShdw blurRad="38100" dist="38100" dir="2700000" algn="tl">
                  <a:srgbClr val="000000">
                    <a:alpha val="43137"/>
                  </a:srgbClr>
                </a:outerShdw>
              </a:effectLst>
            </a:endParaRPr>
          </a:p>
        </p:txBody>
      </p:sp>
      <p:sp>
        <p:nvSpPr>
          <p:cNvPr id="35" name="テキスト ボックス 34">
            <a:extLst>
              <a:ext uri="{FF2B5EF4-FFF2-40B4-BE49-F238E27FC236}">
                <a16:creationId xmlns:a16="http://schemas.microsoft.com/office/drawing/2014/main" id="{172E2B3B-38D2-4218-9330-A7437C8EAFB7}"/>
              </a:ext>
            </a:extLst>
          </p:cNvPr>
          <p:cNvSpPr txBox="1"/>
          <p:nvPr/>
        </p:nvSpPr>
        <p:spPr>
          <a:xfrm>
            <a:off x="1973552" y="6189738"/>
            <a:ext cx="6744154" cy="646331"/>
          </a:xfrm>
          <a:prstGeom prst="rect">
            <a:avLst/>
          </a:prstGeom>
          <a:noFill/>
        </p:spPr>
        <p:txBody>
          <a:bodyPr wrap="none" rtlCol="0">
            <a:spAutoFit/>
          </a:bodyPr>
          <a:lstStyle/>
          <a:p>
            <a:r>
              <a:rPr kumimoji="1" lang="ja-JP" altLang="en-US" sz="1200" dirty="0"/>
              <a:t>（１）まちのコンセプト 　　　 ⇒ 本検討会で、</a:t>
            </a:r>
            <a:r>
              <a:rPr kumimoji="1" lang="en-US" altLang="ja-JP" sz="1200" dirty="0"/>
              <a:t>R</a:t>
            </a:r>
            <a:r>
              <a:rPr kumimoji="1" lang="ja-JP" altLang="en-US" sz="1200" dirty="0"/>
              <a:t>５年度中にコンセプト（案）を検討し、</a:t>
            </a:r>
            <a:r>
              <a:rPr kumimoji="1" lang="en-US" altLang="ja-JP" sz="1200" dirty="0"/>
              <a:t>R6</a:t>
            </a:r>
            <a:r>
              <a:rPr kumimoji="1" lang="ja-JP" altLang="en-US" sz="1200" dirty="0"/>
              <a:t>年度中に決定</a:t>
            </a:r>
            <a:endParaRPr kumimoji="1" lang="en-US" altLang="ja-JP" sz="1200" dirty="0"/>
          </a:p>
          <a:p>
            <a:r>
              <a:rPr kumimoji="1" lang="ja-JP" altLang="en-US" sz="1200" dirty="0"/>
              <a:t>（２）まちのキャッチフレーズ ⇒ 関係者間（プロモーション検討会等）で連携して検討を進め、</a:t>
            </a:r>
            <a:r>
              <a:rPr kumimoji="1" lang="en-US" altLang="ja-JP" sz="1200" dirty="0"/>
              <a:t>R5</a:t>
            </a:r>
            <a:r>
              <a:rPr kumimoji="1" lang="ja-JP" altLang="en-US" sz="1200" dirty="0"/>
              <a:t>年度中に</a:t>
            </a:r>
            <a:endParaRPr kumimoji="1" lang="en-US" altLang="ja-JP" sz="1200" dirty="0"/>
          </a:p>
          <a:p>
            <a:r>
              <a:rPr kumimoji="1" lang="ja-JP" altLang="en-US" sz="1200" dirty="0"/>
              <a:t>　　　　　　　　　　　　　　　　　　　 選定方法を決定し、</a:t>
            </a:r>
            <a:r>
              <a:rPr kumimoji="1" lang="en-US" altLang="ja-JP" sz="1200" dirty="0"/>
              <a:t>R6</a:t>
            </a:r>
            <a:r>
              <a:rPr kumimoji="1" lang="ja-JP" altLang="en-US" sz="1200" dirty="0"/>
              <a:t>年度中にキャッチフレーズを決定</a:t>
            </a:r>
            <a:endParaRPr kumimoji="1" lang="en-US" altLang="ja-JP" sz="1200" dirty="0"/>
          </a:p>
        </p:txBody>
      </p:sp>
    </p:spTree>
    <p:extLst>
      <p:ext uri="{BB962C8B-B14F-4D97-AF65-F5344CB8AC3E}">
        <p14:creationId xmlns:p14="http://schemas.microsoft.com/office/powerpoint/2010/main" val="415182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6DDFF08E-BA7E-4F8F-8376-80B656A299D0}"/>
              </a:ext>
            </a:extLst>
          </p:cNvPr>
          <p:cNvSpPr/>
          <p:nvPr/>
        </p:nvSpPr>
        <p:spPr>
          <a:xfrm>
            <a:off x="4881218" y="3389544"/>
            <a:ext cx="4113328" cy="2417917"/>
          </a:xfrm>
          <a:prstGeom prst="rect">
            <a:avLst/>
          </a:prstGeom>
          <a:solidFill>
            <a:schemeClr val="accent2">
              <a:lumMod val="20000"/>
              <a:lumOff val="80000"/>
            </a:schemeClr>
          </a:solidFill>
          <a:ln w="146050" cmpd="tri">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3E7B2DD1-C3D9-4A9D-8061-C4D570631371}"/>
              </a:ext>
            </a:extLst>
          </p:cNvPr>
          <p:cNvSpPr/>
          <p:nvPr/>
        </p:nvSpPr>
        <p:spPr>
          <a:xfrm>
            <a:off x="2272527" y="1332075"/>
            <a:ext cx="6276340" cy="649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新大阪駅エリアの民間都市開発において特に期待される</a:t>
            </a:r>
            <a:r>
              <a:rPr kumimoji="1" lang="ja-JP" altLang="en-US" sz="1200" b="1" u="sng" dirty="0">
                <a:solidFill>
                  <a:schemeClr val="tx1"/>
                </a:solidFill>
              </a:rPr>
              <a:t>大規模交流施設と連携する周辺機能</a:t>
            </a:r>
            <a:endParaRPr kumimoji="1" lang="en-US" altLang="ja-JP" sz="1200" b="1" u="sng" dirty="0">
              <a:solidFill>
                <a:schemeClr val="tx1"/>
              </a:solidFill>
            </a:endParaRPr>
          </a:p>
          <a:p>
            <a:r>
              <a:rPr kumimoji="1" lang="ja-JP" altLang="en-US" sz="1200" b="1" u="sng" dirty="0">
                <a:solidFill>
                  <a:schemeClr val="tx1"/>
                </a:solidFill>
              </a:rPr>
              <a:t>（＝コアとなる機能）について、導入の考え方及び具体化を検討</a:t>
            </a:r>
            <a:endParaRPr kumimoji="1" lang="ja-JP" altLang="en-US" sz="1200" dirty="0">
              <a:solidFill>
                <a:schemeClr val="tx1"/>
              </a:solidFill>
            </a:endParaRPr>
          </a:p>
        </p:txBody>
      </p:sp>
      <p:sp>
        <p:nvSpPr>
          <p:cNvPr id="2" name="スライド番号プレースホルダー 1"/>
          <p:cNvSpPr>
            <a:spLocks noGrp="1"/>
          </p:cNvSpPr>
          <p:nvPr>
            <p:ph type="sldNum" sz="quarter" idx="12"/>
          </p:nvPr>
        </p:nvSpPr>
        <p:spPr/>
        <p:txBody>
          <a:bodyPr/>
          <a:lstStyle/>
          <a:p>
            <a:fld id="{4BC3B274-16AA-444F-BE5F-2BB53118253E}" type="slidenum">
              <a:rPr kumimoji="1" lang="ja-JP" altLang="en-US" smtClean="0"/>
              <a:t>3</a:t>
            </a:fld>
            <a:endParaRPr kumimoji="1" lang="ja-JP" altLang="en-US" dirty="0"/>
          </a:p>
        </p:txBody>
      </p:sp>
      <p:sp>
        <p:nvSpPr>
          <p:cNvPr id="26" name="テキスト ボックス 25">
            <a:extLst>
              <a:ext uri="{FF2B5EF4-FFF2-40B4-BE49-F238E27FC236}">
                <a16:creationId xmlns:a16="http://schemas.microsoft.com/office/drawing/2014/main" id="{114A6CE0-DC2F-460B-8DC5-F1803EB6B801}"/>
              </a:ext>
            </a:extLst>
          </p:cNvPr>
          <p:cNvSpPr txBox="1"/>
          <p:nvPr/>
        </p:nvSpPr>
        <p:spPr>
          <a:xfrm>
            <a:off x="4498507" y="928954"/>
            <a:ext cx="1689886" cy="338554"/>
          </a:xfrm>
          <a:prstGeom prst="rect">
            <a:avLst/>
          </a:prstGeom>
          <a:noFill/>
        </p:spPr>
        <p:txBody>
          <a:bodyPr wrap="none" rtlCol="0">
            <a:spAutoFit/>
          </a:bodyPr>
          <a:lstStyle/>
          <a:p>
            <a:r>
              <a:rPr kumimoji="1" lang="ja-JP" altLang="en-US" sz="1600" b="1" dirty="0"/>
              <a:t>① 交流促進機能</a:t>
            </a:r>
            <a:endParaRPr kumimoji="1" lang="en-US" altLang="ja-JP" sz="1600" b="1" dirty="0"/>
          </a:p>
        </p:txBody>
      </p:sp>
      <p:pic>
        <p:nvPicPr>
          <p:cNvPr id="41" name="図 40">
            <a:extLst>
              <a:ext uri="{FF2B5EF4-FFF2-40B4-BE49-F238E27FC236}">
                <a16:creationId xmlns:a16="http://schemas.microsoft.com/office/drawing/2014/main" id="{71396D97-4E88-4BAA-B427-7492A53338E1}"/>
              </a:ext>
            </a:extLst>
          </p:cNvPr>
          <p:cNvPicPr>
            <a:picLocks noChangeAspect="1"/>
          </p:cNvPicPr>
          <p:nvPr/>
        </p:nvPicPr>
        <p:blipFill rotWithShape="1">
          <a:blip r:embed="rId2"/>
          <a:srcRect t="6810" r="65984" b="41895"/>
          <a:stretch/>
        </p:blipFill>
        <p:spPr>
          <a:xfrm>
            <a:off x="266269" y="1308585"/>
            <a:ext cx="1862458" cy="1448490"/>
          </a:xfrm>
          <a:prstGeom prst="rect">
            <a:avLst/>
          </a:prstGeom>
        </p:spPr>
      </p:pic>
      <p:sp>
        <p:nvSpPr>
          <p:cNvPr id="37" name="テキスト ボックス 36">
            <a:extLst>
              <a:ext uri="{FF2B5EF4-FFF2-40B4-BE49-F238E27FC236}">
                <a16:creationId xmlns:a16="http://schemas.microsoft.com/office/drawing/2014/main" id="{6C0B97FE-9CFC-44BB-9B64-00D52F854411}"/>
              </a:ext>
            </a:extLst>
          </p:cNvPr>
          <p:cNvSpPr txBox="1"/>
          <p:nvPr/>
        </p:nvSpPr>
        <p:spPr>
          <a:xfrm>
            <a:off x="374246" y="2699351"/>
            <a:ext cx="1635826" cy="271677"/>
          </a:xfrm>
          <a:prstGeom prst="rect">
            <a:avLst/>
          </a:prstGeom>
          <a:noFill/>
          <a:ln w="19050">
            <a:noFill/>
          </a:ln>
        </p:spPr>
        <p:txBody>
          <a:bodyPr wrap="square" rtlCol="0">
            <a:spAutoFit/>
          </a:bodyPr>
          <a:lstStyle/>
          <a:p>
            <a:pPr marL="177800" indent="-177800">
              <a:lnSpc>
                <a:spcPts val="1600"/>
              </a:lnSpc>
            </a:pPr>
            <a:r>
              <a:rPr lang="en-US" altLang="ja-JP" sz="1000" dirty="0"/>
              <a:t>【</a:t>
            </a:r>
            <a:r>
              <a:rPr lang="ja-JP" altLang="en-US" sz="1000" dirty="0"/>
              <a:t>まちづくり方針</a:t>
            </a:r>
            <a:r>
              <a:rPr lang="en-US" altLang="ja-JP" sz="1000" dirty="0"/>
              <a:t>2022</a:t>
            </a:r>
            <a:r>
              <a:rPr lang="ja-JP" altLang="en-US" sz="1000" dirty="0"/>
              <a:t>抜粋</a:t>
            </a:r>
            <a:r>
              <a:rPr lang="en-US" altLang="ja-JP" sz="1000" dirty="0"/>
              <a:t>】</a:t>
            </a:r>
            <a:endParaRPr lang="ja-JP" altLang="ja-JP" sz="1000" dirty="0"/>
          </a:p>
        </p:txBody>
      </p:sp>
      <p:sp>
        <p:nvSpPr>
          <p:cNvPr id="39" name="正方形/長方形 38">
            <a:extLst>
              <a:ext uri="{FF2B5EF4-FFF2-40B4-BE49-F238E27FC236}">
                <a16:creationId xmlns:a16="http://schemas.microsoft.com/office/drawing/2014/main" id="{1B243E4C-01E0-47E9-BF4A-0CDD47F95E21}"/>
              </a:ext>
            </a:extLst>
          </p:cNvPr>
          <p:cNvSpPr/>
          <p:nvPr/>
        </p:nvSpPr>
        <p:spPr>
          <a:xfrm>
            <a:off x="2128727" y="1989335"/>
            <a:ext cx="6893354" cy="9055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D8C3DF96-9D35-4585-815A-22A297896D2E}"/>
              </a:ext>
            </a:extLst>
          </p:cNvPr>
          <p:cNvSpPr txBox="1"/>
          <p:nvPr/>
        </p:nvSpPr>
        <p:spPr>
          <a:xfrm>
            <a:off x="2250896" y="2326377"/>
            <a:ext cx="6743650" cy="461665"/>
          </a:xfrm>
          <a:prstGeom prst="rect">
            <a:avLst/>
          </a:prstGeom>
          <a:noFill/>
        </p:spPr>
        <p:txBody>
          <a:bodyPr wrap="square" rtlCol="0">
            <a:spAutoFit/>
          </a:bodyPr>
          <a:lstStyle/>
          <a:p>
            <a:r>
              <a:rPr kumimoji="1" lang="ja-JP" altLang="en-US" sz="1200" dirty="0"/>
              <a:t>国内外から多様な人や情報が集まる拠点となるために、</a:t>
            </a:r>
            <a:r>
              <a:rPr kumimoji="1" lang="ja-JP" altLang="en-US" sz="1200" b="1" u="sng" dirty="0"/>
              <a:t>大規模交流施設</a:t>
            </a:r>
            <a:r>
              <a:rPr kumimoji="1" lang="en-US" altLang="ja-JP" sz="1200" b="1" u="sng" dirty="0"/>
              <a:t>(MICE)</a:t>
            </a:r>
            <a:r>
              <a:rPr kumimoji="1" lang="ja-JP" altLang="en-US" sz="1200" b="1" u="sng" dirty="0"/>
              <a:t>を核とし、周辺にその効果を高める 「ビジネス・産業」 「観光・文化・エンターテイメント」 機能を配置し、エリア全体で相互連携する。</a:t>
            </a:r>
            <a:endParaRPr kumimoji="1" lang="ja-JP" altLang="en-US" sz="1200" dirty="0"/>
          </a:p>
        </p:txBody>
      </p:sp>
      <p:sp>
        <p:nvSpPr>
          <p:cNvPr id="45" name="テキスト ボックス 44">
            <a:extLst>
              <a:ext uri="{FF2B5EF4-FFF2-40B4-BE49-F238E27FC236}">
                <a16:creationId xmlns:a16="http://schemas.microsoft.com/office/drawing/2014/main" id="{D5981E6A-7FE3-429D-94DE-EDDE678970DD}"/>
              </a:ext>
            </a:extLst>
          </p:cNvPr>
          <p:cNvSpPr txBox="1"/>
          <p:nvPr/>
        </p:nvSpPr>
        <p:spPr>
          <a:xfrm>
            <a:off x="2128727" y="2051704"/>
            <a:ext cx="3653907" cy="276999"/>
          </a:xfrm>
          <a:prstGeom prst="rect">
            <a:avLst/>
          </a:prstGeom>
          <a:noFill/>
        </p:spPr>
        <p:txBody>
          <a:bodyPr wrap="square" rtlCol="0">
            <a:spAutoFit/>
          </a:bodyPr>
          <a:lstStyle/>
          <a:p>
            <a:r>
              <a:rPr kumimoji="1" lang="ja-JP" altLang="en-US" sz="1200" b="1" dirty="0"/>
              <a:t>■交流促進機能のコア機能の導入の考え方（案）</a:t>
            </a:r>
          </a:p>
        </p:txBody>
      </p:sp>
      <p:sp>
        <p:nvSpPr>
          <p:cNvPr id="46" name="四角形: 角を丸くする 45">
            <a:extLst>
              <a:ext uri="{FF2B5EF4-FFF2-40B4-BE49-F238E27FC236}">
                <a16:creationId xmlns:a16="http://schemas.microsoft.com/office/drawing/2014/main" id="{FD749DE3-AEBA-4A2D-B4FC-CBBD73E072D5}"/>
              </a:ext>
            </a:extLst>
          </p:cNvPr>
          <p:cNvSpPr/>
          <p:nvPr/>
        </p:nvSpPr>
        <p:spPr>
          <a:xfrm>
            <a:off x="121914" y="3219515"/>
            <a:ext cx="1862458" cy="247378"/>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ビジネス・産業機能</a:t>
            </a:r>
          </a:p>
        </p:txBody>
      </p:sp>
      <p:sp>
        <p:nvSpPr>
          <p:cNvPr id="47" name="四角形: 角を丸くする 46">
            <a:extLst>
              <a:ext uri="{FF2B5EF4-FFF2-40B4-BE49-F238E27FC236}">
                <a16:creationId xmlns:a16="http://schemas.microsoft.com/office/drawing/2014/main" id="{63569909-F8F2-40DD-90C3-A4F04E928A8F}"/>
              </a:ext>
            </a:extLst>
          </p:cNvPr>
          <p:cNvSpPr/>
          <p:nvPr/>
        </p:nvSpPr>
        <p:spPr>
          <a:xfrm>
            <a:off x="121914" y="4745632"/>
            <a:ext cx="2095506" cy="247378"/>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観光・文化・エンタメ機能</a:t>
            </a:r>
          </a:p>
        </p:txBody>
      </p:sp>
      <p:sp>
        <p:nvSpPr>
          <p:cNvPr id="55" name="テキスト ボックス 54">
            <a:extLst>
              <a:ext uri="{FF2B5EF4-FFF2-40B4-BE49-F238E27FC236}">
                <a16:creationId xmlns:a16="http://schemas.microsoft.com/office/drawing/2014/main" id="{B467BE72-771C-4F96-8A1F-4BF1D8EBA197}"/>
              </a:ext>
            </a:extLst>
          </p:cNvPr>
          <p:cNvSpPr txBox="1"/>
          <p:nvPr/>
        </p:nvSpPr>
        <p:spPr>
          <a:xfrm>
            <a:off x="4881218" y="3411790"/>
            <a:ext cx="1543410" cy="307777"/>
          </a:xfrm>
          <a:prstGeom prst="rect">
            <a:avLst/>
          </a:prstGeom>
          <a:noFill/>
        </p:spPr>
        <p:txBody>
          <a:bodyPr wrap="square" rtlCol="0">
            <a:spAutoFit/>
          </a:bodyPr>
          <a:lstStyle/>
          <a:p>
            <a:r>
              <a:rPr kumimoji="1" lang="ja-JP" altLang="en-US" sz="1400" b="1" dirty="0">
                <a:effectLst>
                  <a:outerShdw blurRad="38100" dist="38100" dir="2700000" algn="tl">
                    <a:srgbClr val="000000">
                      <a:alpha val="43137"/>
                    </a:srgbClr>
                  </a:outerShdw>
                </a:effectLst>
              </a:rPr>
              <a:t>主な意見</a:t>
            </a:r>
            <a:endParaRPr kumimoji="1" lang="en-US" altLang="ja-JP" sz="1400" b="1" dirty="0">
              <a:effectLst>
                <a:outerShdw blurRad="38100" dist="38100" dir="2700000" algn="tl">
                  <a:srgbClr val="000000">
                    <a:alpha val="43137"/>
                  </a:srgbClr>
                </a:outerShdw>
              </a:effectLst>
            </a:endParaRPr>
          </a:p>
        </p:txBody>
      </p:sp>
      <p:sp>
        <p:nvSpPr>
          <p:cNvPr id="56" name="テキスト ボックス 55">
            <a:extLst>
              <a:ext uri="{FF2B5EF4-FFF2-40B4-BE49-F238E27FC236}">
                <a16:creationId xmlns:a16="http://schemas.microsoft.com/office/drawing/2014/main" id="{843F76F3-4D3A-4A3D-8EB3-53A522D855C2}"/>
              </a:ext>
            </a:extLst>
          </p:cNvPr>
          <p:cNvSpPr txBox="1"/>
          <p:nvPr/>
        </p:nvSpPr>
        <p:spPr>
          <a:xfrm>
            <a:off x="4929754" y="3683803"/>
            <a:ext cx="4086423" cy="2123658"/>
          </a:xfrm>
          <a:prstGeom prst="rect">
            <a:avLst/>
          </a:prstGeom>
          <a:noFill/>
        </p:spPr>
        <p:txBody>
          <a:bodyPr wrap="square" rtlCol="0">
            <a:spAutoFit/>
          </a:bodyPr>
          <a:lstStyle/>
          <a:p>
            <a:r>
              <a:rPr kumimoji="1" lang="en-US" altLang="ja-JP" sz="1200" b="1" dirty="0"/>
              <a:t>【</a:t>
            </a:r>
            <a:r>
              <a:rPr kumimoji="1" lang="ja-JP" altLang="en-US" sz="1200" b="1" dirty="0"/>
              <a:t>大規模交流施設</a:t>
            </a:r>
            <a:r>
              <a:rPr kumimoji="1" lang="en-US" altLang="ja-JP" sz="1200" b="1" dirty="0"/>
              <a:t>】</a:t>
            </a:r>
          </a:p>
          <a:p>
            <a:pPr marL="285750" indent="-285750">
              <a:buFont typeface="Wingdings" panose="05000000000000000000" pitchFamily="2" charset="2"/>
              <a:buChar char="ü"/>
            </a:pPr>
            <a:r>
              <a:rPr kumimoji="1" lang="ja-JP" altLang="en-US" sz="1200" dirty="0"/>
              <a:t>種類として想定されるのは、</a:t>
            </a:r>
            <a:r>
              <a:rPr kumimoji="1" lang="ja-JP" altLang="en-US" sz="1200" b="1" u="sng" dirty="0"/>
              <a:t>ビジネスミーティングや国際会議</a:t>
            </a:r>
            <a:r>
              <a:rPr kumimoji="1" lang="ja-JP" altLang="en-US" sz="1200" dirty="0"/>
              <a:t>。</a:t>
            </a:r>
            <a:endParaRPr kumimoji="1" lang="en-US" altLang="ja-JP" sz="1200" dirty="0"/>
          </a:p>
          <a:p>
            <a:pPr marL="285750" indent="-285750">
              <a:buFont typeface="Wingdings" panose="05000000000000000000" pitchFamily="2" charset="2"/>
              <a:buChar char="ü"/>
            </a:pPr>
            <a:r>
              <a:rPr kumimoji="1" lang="ja-JP" altLang="en-US" sz="1200" dirty="0"/>
              <a:t>国際空港から都市に行くターミナルに</a:t>
            </a:r>
            <a:r>
              <a:rPr kumimoji="1" lang="en-US" altLang="ja-JP" sz="1200" dirty="0"/>
              <a:t>MICE</a:t>
            </a:r>
            <a:r>
              <a:rPr kumimoji="1" lang="ja-JP" altLang="en-US" sz="1200" dirty="0"/>
              <a:t>拠点があるのが世界標準、新大阪周辺はよい位置。交通拠点になる特徴を考えると</a:t>
            </a:r>
            <a:r>
              <a:rPr kumimoji="1" lang="ja-JP" altLang="en-US" sz="1200" b="1" u="sng" dirty="0"/>
              <a:t>展示機能</a:t>
            </a:r>
            <a:r>
              <a:rPr kumimoji="1" lang="ja-JP" altLang="en-US" sz="1200" dirty="0"/>
              <a:t>も想定される。</a:t>
            </a:r>
            <a:endParaRPr kumimoji="1" lang="en-US" altLang="ja-JP" sz="1200" dirty="0"/>
          </a:p>
          <a:p>
            <a:endParaRPr kumimoji="1" lang="en-US" altLang="ja-JP" sz="1200" b="1" dirty="0"/>
          </a:p>
          <a:p>
            <a:r>
              <a:rPr kumimoji="1" lang="en-US" altLang="ja-JP" sz="1200" b="1" dirty="0"/>
              <a:t>【</a:t>
            </a:r>
            <a:r>
              <a:rPr kumimoji="1" lang="ja-JP" altLang="en-US" sz="1200" b="1" dirty="0"/>
              <a:t>周辺機能</a:t>
            </a:r>
            <a:r>
              <a:rPr kumimoji="1" lang="en-US" altLang="ja-JP" sz="1200" b="1" dirty="0"/>
              <a:t>】</a:t>
            </a:r>
          </a:p>
          <a:p>
            <a:pPr marL="285750" indent="-285750">
              <a:buFont typeface="Wingdings" panose="05000000000000000000" pitchFamily="2" charset="2"/>
              <a:buChar char="ü"/>
            </a:pPr>
            <a:r>
              <a:rPr kumimoji="1" lang="ja-JP" altLang="en-US" sz="1200" b="1" dirty="0"/>
              <a:t>スポーツチームのホーム</a:t>
            </a:r>
            <a:r>
              <a:rPr kumimoji="1" lang="ja-JP" altLang="en-US" sz="1200" dirty="0"/>
              <a:t>や</a:t>
            </a:r>
            <a:r>
              <a:rPr kumimoji="1" lang="ja-JP" altLang="en-US" sz="1200" b="1" dirty="0"/>
              <a:t>地域に根差した音楽の拠点など、</a:t>
            </a:r>
            <a:r>
              <a:rPr kumimoji="1" lang="ja-JP" altLang="en-US" sz="1200" b="1" u="sng" dirty="0"/>
              <a:t>定期的に開催されるエンターテイメント</a:t>
            </a:r>
            <a:r>
              <a:rPr kumimoji="1" lang="ja-JP" altLang="en-US" sz="1200" dirty="0"/>
              <a:t>があるとよい。</a:t>
            </a:r>
            <a:endParaRPr kumimoji="1" lang="en-US" altLang="ja-JP" sz="1200" dirty="0"/>
          </a:p>
          <a:p>
            <a:pPr marL="285750" indent="-285750">
              <a:buFont typeface="Wingdings" panose="05000000000000000000" pitchFamily="2" charset="2"/>
              <a:buChar char="ü"/>
            </a:pPr>
            <a:r>
              <a:rPr kumimoji="1" lang="ja-JP" altLang="en-US" sz="1200" dirty="0"/>
              <a:t>ニーズに応じた</a:t>
            </a:r>
            <a:r>
              <a:rPr kumimoji="1" lang="ja-JP" altLang="en-US" sz="1200" b="1" u="sng" dirty="0"/>
              <a:t>滞在機能のバリエーション（期間やグレード）</a:t>
            </a:r>
            <a:r>
              <a:rPr kumimoji="1" lang="ja-JP" altLang="en-US" sz="1200" dirty="0"/>
              <a:t>が必要。</a:t>
            </a:r>
            <a:endParaRPr kumimoji="1" lang="en-US" altLang="ja-JP" sz="1200" dirty="0"/>
          </a:p>
        </p:txBody>
      </p:sp>
      <p:sp>
        <p:nvSpPr>
          <p:cNvPr id="60" name="テキスト ボックス 59">
            <a:extLst>
              <a:ext uri="{FF2B5EF4-FFF2-40B4-BE49-F238E27FC236}">
                <a16:creationId xmlns:a16="http://schemas.microsoft.com/office/drawing/2014/main" id="{355D7433-F185-4709-BD19-F107741B587A}"/>
              </a:ext>
            </a:extLst>
          </p:cNvPr>
          <p:cNvSpPr txBox="1"/>
          <p:nvPr/>
        </p:nvSpPr>
        <p:spPr>
          <a:xfrm>
            <a:off x="265958" y="3518420"/>
            <a:ext cx="4372686" cy="503590"/>
          </a:xfrm>
          <a:prstGeom prst="rect">
            <a:avLst/>
          </a:prstGeom>
        </p:spPr>
        <p:txBody>
          <a:bodyPr vert="horz" wrap="square" lIns="72000" tIns="36000" rIns="36000" bIns="36000" rtlCol="0">
            <a:spAutoFit/>
          </a:bodyPr>
          <a:lstStyle/>
          <a:p>
            <a:r>
              <a:rPr lang="ja-JP" altLang="en-US" sz="1400" b="1" dirty="0">
                <a:solidFill>
                  <a:schemeClr val="accent1">
                    <a:lumMod val="75000"/>
                  </a:schemeClr>
                </a:solidFill>
                <a:latin typeface="+mn-ea"/>
              </a:rPr>
              <a:t>タイムパフォーマンスを重視するような</a:t>
            </a:r>
            <a:r>
              <a:rPr lang="ja-JP" altLang="en-US" sz="1400" b="1" u="sng" dirty="0">
                <a:solidFill>
                  <a:schemeClr val="accent1">
                    <a:lumMod val="75000"/>
                  </a:schemeClr>
                </a:solidFill>
                <a:latin typeface="+mn-ea"/>
              </a:rPr>
              <a:t>グローバルに活躍する企業の立地</a:t>
            </a:r>
            <a:endParaRPr lang="en-US" altLang="ja-JP" sz="1400" dirty="0">
              <a:solidFill>
                <a:schemeClr val="accent1">
                  <a:lumMod val="75000"/>
                </a:schemeClr>
              </a:solidFill>
              <a:latin typeface="+mn-ea"/>
            </a:endParaRPr>
          </a:p>
        </p:txBody>
      </p:sp>
      <p:sp>
        <p:nvSpPr>
          <p:cNvPr id="61" name="テキスト ボックス 60">
            <a:extLst>
              <a:ext uri="{FF2B5EF4-FFF2-40B4-BE49-F238E27FC236}">
                <a16:creationId xmlns:a16="http://schemas.microsoft.com/office/drawing/2014/main" id="{8DEFCADF-750D-48E2-9572-A5476A754CFE}"/>
              </a:ext>
            </a:extLst>
          </p:cNvPr>
          <p:cNvSpPr txBox="1"/>
          <p:nvPr/>
        </p:nvSpPr>
        <p:spPr>
          <a:xfrm>
            <a:off x="202210" y="5050694"/>
            <a:ext cx="4436433" cy="523220"/>
          </a:xfrm>
          <a:prstGeom prst="rect">
            <a:avLst/>
          </a:prstGeom>
          <a:noFill/>
        </p:spPr>
        <p:txBody>
          <a:bodyPr wrap="square" rtlCol="0">
            <a:spAutoFit/>
          </a:bodyPr>
          <a:lstStyle/>
          <a:p>
            <a:r>
              <a:rPr kumimoji="1" lang="ja-JP" altLang="en-US" sz="1400" b="1" u="sng" dirty="0">
                <a:solidFill>
                  <a:schemeClr val="accent1">
                    <a:lumMod val="75000"/>
                  </a:schemeClr>
                </a:solidFill>
              </a:rPr>
              <a:t>新大阪が目的地として楽しめる環境の整備</a:t>
            </a:r>
            <a:r>
              <a:rPr kumimoji="1" lang="ja-JP" altLang="en-US" sz="1400" b="1" dirty="0">
                <a:solidFill>
                  <a:schemeClr val="accent1">
                    <a:lumMod val="75000"/>
                  </a:schemeClr>
                </a:solidFill>
              </a:rPr>
              <a:t>、</a:t>
            </a:r>
            <a:r>
              <a:rPr kumimoji="1" lang="ja-JP" altLang="en-US" sz="1400" b="1" u="sng" dirty="0">
                <a:solidFill>
                  <a:schemeClr val="accent1">
                    <a:lumMod val="75000"/>
                  </a:schemeClr>
                </a:solidFill>
              </a:rPr>
              <a:t>西日本各地とをつなぐ観光ハブ機能</a:t>
            </a:r>
            <a:endParaRPr kumimoji="1" lang="ja-JP" altLang="en-US" sz="1400" dirty="0">
              <a:solidFill>
                <a:schemeClr val="accent1">
                  <a:lumMod val="75000"/>
                </a:schemeClr>
              </a:solidFill>
            </a:endParaRPr>
          </a:p>
        </p:txBody>
      </p:sp>
      <p:sp>
        <p:nvSpPr>
          <p:cNvPr id="62" name="テキスト ボックス 61">
            <a:extLst>
              <a:ext uri="{FF2B5EF4-FFF2-40B4-BE49-F238E27FC236}">
                <a16:creationId xmlns:a16="http://schemas.microsoft.com/office/drawing/2014/main" id="{DE915724-2FB0-444D-B61B-937F53B28C20}"/>
              </a:ext>
            </a:extLst>
          </p:cNvPr>
          <p:cNvSpPr txBox="1"/>
          <p:nvPr/>
        </p:nvSpPr>
        <p:spPr>
          <a:xfrm>
            <a:off x="265957" y="4068791"/>
            <a:ext cx="4349773" cy="257369"/>
          </a:xfrm>
          <a:prstGeom prst="rect">
            <a:avLst/>
          </a:prstGeom>
        </p:spPr>
        <p:txBody>
          <a:bodyPr vert="horz" wrap="square" lIns="72000" tIns="36000" rIns="36000" bIns="36000" rtlCol="0">
            <a:spAutoFit/>
          </a:bodyPr>
          <a:lstStyle/>
          <a:p>
            <a:pPr marL="171450" indent="-171450">
              <a:buFont typeface="Wingdings" panose="05000000000000000000" pitchFamily="2" charset="2"/>
              <a:buChar char="Ø"/>
            </a:pPr>
            <a:r>
              <a:rPr lang="ja-JP" altLang="en-US" sz="1200" b="1" dirty="0">
                <a:latin typeface="+mn-ea"/>
              </a:rPr>
              <a:t>国内外から企業・人をひきつけるビジネス環境の整備</a:t>
            </a:r>
          </a:p>
        </p:txBody>
      </p:sp>
      <p:sp>
        <p:nvSpPr>
          <p:cNvPr id="63" name="テキスト ボックス 62">
            <a:extLst>
              <a:ext uri="{FF2B5EF4-FFF2-40B4-BE49-F238E27FC236}">
                <a16:creationId xmlns:a16="http://schemas.microsoft.com/office/drawing/2014/main" id="{176C5504-2391-4DEE-9835-12B23DF31649}"/>
              </a:ext>
            </a:extLst>
          </p:cNvPr>
          <p:cNvSpPr txBox="1"/>
          <p:nvPr/>
        </p:nvSpPr>
        <p:spPr>
          <a:xfrm>
            <a:off x="265957" y="4320874"/>
            <a:ext cx="4349773" cy="257369"/>
          </a:xfrm>
          <a:prstGeom prst="rect">
            <a:avLst/>
          </a:prstGeom>
        </p:spPr>
        <p:txBody>
          <a:bodyPr vert="horz" wrap="square" lIns="72000" tIns="36000" rIns="36000" bIns="36000" rtlCol="0">
            <a:spAutoFit/>
          </a:bodyPr>
          <a:lstStyle/>
          <a:p>
            <a:pPr marL="171450" indent="-171450">
              <a:buFont typeface="Wingdings" panose="05000000000000000000" pitchFamily="2" charset="2"/>
              <a:buChar char="Ø"/>
            </a:pPr>
            <a:r>
              <a:rPr lang="ja-JP" altLang="en-US" sz="1200" b="1" dirty="0">
                <a:latin typeface="+mn-ea"/>
              </a:rPr>
              <a:t>グローバル人材が働きやすい・暮らしやすい環境整備</a:t>
            </a:r>
          </a:p>
        </p:txBody>
      </p:sp>
      <p:sp>
        <p:nvSpPr>
          <p:cNvPr id="64" name="テキスト ボックス 63">
            <a:extLst>
              <a:ext uri="{FF2B5EF4-FFF2-40B4-BE49-F238E27FC236}">
                <a16:creationId xmlns:a16="http://schemas.microsoft.com/office/drawing/2014/main" id="{5F70E740-E0D3-41E3-85AC-17EDF17AF4F6}"/>
              </a:ext>
            </a:extLst>
          </p:cNvPr>
          <p:cNvSpPr txBox="1"/>
          <p:nvPr/>
        </p:nvSpPr>
        <p:spPr>
          <a:xfrm>
            <a:off x="288870" y="6206893"/>
            <a:ext cx="3178604" cy="257369"/>
          </a:xfrm>
          <a:prstGeom prst="rect">
            <a:avLst/>
          </a:prstGeom>
        </p:spPr>
        <p:txBody>
          <a:bodyPr vert="horz" wrap="square" lIns="72000" tIns="36000" rIns="36000" bIns="36000" rtlCol="0">
            <a:spAutoFit/>
          </a:bodyPr>
          <a:lstStyle/>
          <a:p>
            <a:pPr marL="171450" indent="-171450">
              <a:buFont typeface="Wingdings" panose="05000000000000000000" pitchFamily="2" charset="2"/>
              <a:buChar char="Ø"/>
            </a:pPr>
            <a:r>
              <a:rPr lang="en-US" altLang="ja-JP" sz="1200" b="1" dirty="0">
                <a:latin typeface="+mn-ea"/>
              </a:rPr>
              <a:t>24</a:t>
            </a:r>
            <a:r>
              <a:rPr lang="ja-JP" altLang="en-US" sz="1200" b="1" dirty="0">
                <a:latin typeface="+mn-ea"/>
              </a:rPr>
              <a:t>時間おもてなし都市を実現する環境</a:t>
            </a:r>
            <a:endParaRPr lang="ja-JP" altLang="en-US" sz="1200" dirty="0">
              <a:latin typeface="+mn-ea"/>
            </a:endParaRPr>
          </a:p>
        </p:txBody>
      </p:sp>
      <p:sp>
        <p:nvSpPr>
          <p:cNvPr id="65" name="テキスト ボックス 64">
            <a:extLst>
              <a:ext uri="{FF2B5EF4-FFF2-40B4-BE49-F238E27FC236}">
                <a16:creationId xmlns:a16="http://schemas.microsoft.com/office/drawing/2014/main" id="{F8367D86-35CD-4850-BC6A-86AD41F6FF0D}"/>
              </a:ext>
            </a:extLst>
          </p:cNvPr>
          <p:cNvSpPr txBox="1"/>
          <p:nvPr/>
        </p:nvSpPr>
        <p:spPr>
          <a:xfrm>
            <a:off x="288870" y="5925411"/>
            <a:ext cx="4349773" cy="257369"/>
          </a:xfrm>
          <a:prstGeom prst="rect">
            <a:avLst/>
          </a:prstGeom>
        </p:spPr>
        <p:txBody>
          <a:bodyPr vert="horz" wrap="square" lIns="72000" tIns="36000" rIns="36000" bIns="36000" rtlCol="0">
            <a:spAutoFit/>
          </a:bodyPr>
          <a:lstStyle/>
          <a:p>
            <a:pPr marL="171450" indent="-171450">
              <a:buFont typeface="Wingdings" panose="05000000000000000000" pitchFamily="2" charset="2"/>
              <a:buChar char="Ø"/>
            </a:pPr>
            <a:r>
              <a:rPr lang="ja-JP" altLang="en-US" sz="1200" b="1" dirty="0">
                <a:latin typeface="+mn-ea"/>
              </a:rPr>
              <a:t>ツーリストと目的地をつなぐ魅力的な観光ハブ機能</a:t>
            </a:r>
          </a:p>
        </p:txBody>
      </p:sp>
      <p:sp>
        <p:nvSpPr>
          <p:cNvPr id="66" name="テキスト ボックス 65">
            <a:extLst>
              <a:ext uri="{FF2B5EF4-FFF2-40B4-BE49-F238E27FC236}">
                <a16:creationId xmlns:a16="http://schemas.microsoft.com/office/drawing/2014/main" id="{997FD90A-3FED-4604-8B05-06AA340697C3}"/>
              </a:ext>
            </a:extLst>
          </p:cNvPr>
          <p:cNvSpPr txBox="1"/>
          <p:nvPr/>
        </p:nvSpPr>
        <p:spPr>
          <a:xfrm>
            <a:off x="288870" y="5643929"/>
            <a:ext cx="4349773" cy="257369"/>
          </a:xfrm>
          <a:prstGeom prst="rect">
            <a:avLst/>
          </a:prstGeom>
        </p:spPr>
        <p:txBody>
          <a:bodyPr vert="horz" wrap="square" lIns="72000" tIns="36000" rIns="36000" bIns="36000" rtlCol="0">
            <a:spAutoFit/>
          </a:bodyPr>
          <a:lstStyle/>
          <a:p>
            <a:pPr marL="171450" indent="-171450">
              <a:buFont typeface="Wingdings" panose="05000000000000000000" pitchFamily="2" charset="2"/>
              <a:buChar char="Ø"/>
            </a:pPr>
            <a:r>
              <a:rPr lang="ja-JP" altLang="en-US" sz="1200" b="1" dirty="0">
                <a:latin typeface="+mn-ea"/>
              </a:rPr>
              <a:t>来訪・滞在のきっかけとなる目玉施設・コンテンツ</a:t>
            </a:r>
          </a:p>
        </p:txBody>
      </p:sp>
      <p:grpSp>
        <p:nvGrpSpPr>
          <p:cNvPr id="29" name="グループ化 28">
            <a:extLst>
              <a:ext uri="{FF2B5EF4-FFF2-40B4-BE49-F238E27FC236}">
                <a16:creationId xmlns:a16="http://schemas.microsoft.com/office/drawing/2014/main" id="{8F35ADB8-A611-4651-957F-6E494A135DB0}"/>
              </a:ext>
            </a:extLst>
          </p:cNvPr>
          <p:cNvGrpSpPr/>
          <p:nvPr/>
        </p:nvGrpSpPr>
        <p:grpSpPr>
          <a:xfrm>
            <a:off x="265957" y="932589"/>
            <a:ext cx="4232550" cy="325980"/>
            <a:chOff x="242254" y="1023852"/>
            <a:chExt cx="4232550" cy="325980"/>
          </a:xfrm>
        </p:grpSpPr>
        <p:sp>
          <p:nvSpPr>
            <p:cNvPr id="30" name="四角形: 角を丸くする 18">
              <a:extLst>
                <a:ext uri="{FF2B5EF4-FFF2-40B4-BE49-F238E27FC236}">
                  <a16:creationId xmlns:a16="http://schemas.microsoft.com/office/drawing/2014/main" id="{4934636A-F996-43AE-8DD1-75B9E7C173EE}"/>
                </a:ext>
              </a:extLst>
            </p:cNvPr>
            <p:cNvSpPr/>
            <p:nvPr/>
          </p:nvSpPr>
          <p:spPr>
            <a:xfrm>
              <a:off x="242254" y="1023852"/>
              <a:ext cx="4232550"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　　　　　新大阪駅エリアにおいて導入すべき機能</a:t>
              </a:r>
            </a:p>
          </p:txBody>
        </p:sp>
        <p:sp>
          <p:nvSpPr>
            <p:cNvPr id="31" name="四角形: 角を丸くする 21">
              <a:extLst>
                <a:ext uri="{FF2B5EF4-FFF2-40B4-BE49-F238E27FC236}">
                  <a16:creationId xmlns:a16="http://schemas.microsoft.com/office/drawing/2014/main" id="{B5E045D3-774A-4099-A651-E1A2716EF9D7}"/>
                </a:ext>
              </a:extLst>
            </p:cNvPr>
            <p:cNvSpPr/>
            <p:nvPr/>
          </p:nvSpPr>
          <p:spPr>
            <a:xfrm>
              <a:off x="242255" y="1023852"/>
              <a:ext cx="605470"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a:t>
              </a:r>
              <a:r>
                <a:rPr kumimoji="1" lang="ja-JP" altLang="en-US" sz="1400" b="1" dirty="0"/>
                <a:t>３</a:t>
              </a:r>
              <a:r>
                <a:rPr kumimoji="1" lang="en-US" altLang="ja-JP" sz="1400" b="1" dirty="0"/>
                <a:t>)</a:t>
              </a:r>
              <a:endParaRPr kumimoji="1" lang="ja-JP" altLang="en-US" sz="1400" b="1" dirty="0"/>
            </a:p>
          </p:txBody>
        </p:sp>
      </p:grpSp>
      <p:sp>
        <p:nvSpPr>
          <p:cNvPr id="3" name="二等辺三角形 2">
            <a:extLst>
              <a:ext uri="{FF2B5EF4-FFF2-40B4-BE49-F238E27FC236}">
                <a16:creationId xmlns:a16="http://schemas.microsoft.com/office/drawing/2014/main" id="{891CDEF4-81B4-4BAF-BB9C-2D161DD908A1}"/>
              </a:ext>
            </a:extLst>
          </p:cNvPr>
          <p:cNvSpPr/>
          <p:nvPr/>
        </p:nvSpPr>
        <p:spPr>
          <a:xfrm rot="5400000">
            <a:off x="4731119" y="6030288"/>
            <a:ext cx="192398" cy="188036"/>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ABE6826E-AAEE-488A-988C-C404BA676FDA}"/>
              </a:ext>
            </a:extLst>
          </p:cNvPr>
          <p:cNvSpPr txBox="1"/>
          <p:nvPr/>
        </p:nvSpPr>
        <p:spPr>
          <a:xfrm>
            <a:off x="4899161" y="5974468"/>
            <a:ext cx="1617781" cy="307777"/>
          </a:xfrm>
          <a:prstGeom prst="rect">
            <a:avLst/>
          </a:prstGeom>
          <a:noFill/>
        </p:spPr>
        <p:txBody>
          <a:bodyPr wrap="square" rtlCol="0">
            <a:spAutoFit/>
          </a:bodyPr>
          <a:lstStyle/>
          <a:p>
            <a:r>
              <a:rPr kumimoji="1" lang="ja-JP" altLang="en-US" sz="1400" b="1" dirty="0">
                <a:effectLst>
                  <a:outerShdw blurRad="38100" dist="38100" dir="2700000" algn="tl">
                    <a:srgbClr val="000000">
                      <a:alpha val="43137"/>
                    </a:srgbClr>
                  </a:outerShdw>
                </a:effectLst>
              </a:rPr>
              <a:t>今後の検討方針</a:t>
            </a:r>
            <a:endParaRPr kumimoji="1" lang="en-US" altLang="ja-JP" sz="1400" b="1" dirty="0">
              <a:effectLst>
                <a:outerShdw blurRad="38100" dist="38100" dir="2700000" algn="tl">
                  <a:srgbClr val="000000">
                    <a:alpha val="43137"/>
                  </a:srgbClr>
                </a:outerShdw>
              </a:effectLst>
            </a:endParaRPr>
          </a:p>
        </p:txBody>
      </p:sp>
      <p:sp>
        <p:nvSpPr>
          <p:cNvPr id="27" name="テキスト ボックス 26">
            <a:extLst>
              <a:ext uri="{FF2B5EF4-FFF2-40B4-BE49-F238E27FC236}">
                <a16:creationId xmlns:a16="http://schemas.microsoft.com/office/drawing/2014/main" id="{C455C0FD-9210-48C1-852F-A1C896A6E623}"/>
              </a:ext>
            </a:extLst>
          </p:cNvPr>
          <p:cNvSpPr txBox="1"/>
          <p:nvPr/>
        </p:nvSpPr>
        <p:spPr>
          <a:xfrm>
            <a:off x="4854849" y="6248605"/>
            <a:ext cx="4020210" cy="461665"/>
          </a:xfrm>
          <a:prstGeom prst="rect">
            <a:avLst/>
          </a:prstGeom>
          <a:noFill/>
        </p:spPr>
        <p:txBody>
          <a:bodyPr wrap="square" rtlCol="0">
            <a:spAutoFit/>
          </a:bodyPr>
          <a:lstStyle/>
          <a:p>
            <a:r>
              <a:rPr kumimoji="1" lang="ja-JP" altLang="en-US" sz="1200" dirty="0"/>
              <a:t>将来の新大阪駅エリアに必要となる大規模交流施設の種類や規模、また周辺機能を検討し、まちづくり方針の更新時に反映</a:t>
            </a:r>
            <a:endParaRPr kumimoji="1" lang="en-US" altLang="ja-JP" sz="1200" dirty="0"/>
          </a:p>
        </p:txBody>
      </p:sp>
    </p:spTree>
    <p:extLst>
      <p:ext uri="{BB962C8B-B14F-4D97-AF65-F5344CB8AC3E}">
        <p14:creationId xmlns:p14="http://schemas.microsoft.com/office/powerpoint/2010/main" val="415098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F0C5318-332B-43BA-9A54-5328F83B2637}"/>
              </a:ext>
            </a:extLst>
          </p:cNvPr>
          <p:cNvSpPr/>
          <p:nvPr/>
        </p:nvSpPr>
        <p:spPr>
          <a:xfrm>
            <a:off x="2371709" y="1840228"/>
            <a:ext cx="6647544" cy="1070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577336" y="2164253"/>
            <a:ext cx="6341970" cy="646331"/>
          </a:xfrm>
          <a:prstGeom prst="rect">
            <a:avLst/>
          </a:prstGeom>
          <a:noFill/>
        </p:spPr>
        <p:txBody>
          <a:bodyPr wrap="square" rtlCol="0">
            <a:spAutoFit/>
          </a:bodyPr>
          <a:lstStyle/>
          <a:p>
            <a:r>
              <a:rPr kumimoji="1" lang="ja-JP" altLang="en-US" sz="1200" dirty="0">
                <a:latin typeface="+mn-ea"/>
              </a:rPr>
              <a:t>駅とまちをつなぐ、わかりやすく、安心感のある人の通行空間の確保に向けて、</a:t>
            </a:r>
            <a:r>
              <a:rPr kumimoji="1" lang="ja-JP" altLang="en-US" sz="1200" b="1" u="sng" dirty="0">
                <a:latin typeface="+mn-ea"/>
              </a:rPr>
              <a:t>新たに整備される鉄道駅や広域交通結節施設との人の動線を確保</a:t>
            </a:r>
            <a:r>
              <a:rPr kumimoji="1" lang="ja-JP" altLang="en-US" sz="1200" dirty="0">
                <a:latin typeface="+mn-ea"/>
              </a:rPr>
              <a:t>するとともに、</a:t>
            </a:r>
            <a:r>
              <a:rPr kumimoji="1" lang="ja-JP" altLang="en-US" sz="1200" b="1" u="sng" dirty="0">
                <a:latin typeface="+mn-ea"/>
              </a:rPr>
              <a:t>広場空間を介して駅からまちに人を流すデッキ～地上～地下レベルのシームレスな空間づくり</a:t>
            </a:r>
            <a:r>
              <a:rPr kumimoji="1" lang="ja-JP" altLang="en-US" sz="1200" dirty="0">
                <a:latin typeface="+mn-ea"/>
              </a:rPr>
              <a:t>を行う。</a:t>
            </a:r>
            <a:endParaRPr kumimoji="1" lang="en-US" altLang="ja-JP" sz="1200" dirty="0">
              <a:latin typeface="+mn-ea"/>
            </a:endParaRPr>
          </a:p>
        </p:txBody>
      </p:sp>
      <p:sp>
        <p:nvSpPr>
          <p:cNvPr id="27" name="テキスト ボックス 26"/>
          <p:cNvSpPr txBox="1"/>
          <p:nvPr/>
        </p:nvSpPr>
        <p:spPr>
          <a:xfrm>
            <a:off x="2384288" y="1907574"/>
            <a:ext cx="3653907" cy="276999"/>
          </a:xfrm>
          <a:prstGeom prst="rect">
            <a:avLst/>
          </a:prstGeom>
          <a:noFill/>
        </p:spPr>
        <p:txBody>
          <a:bodyPr wrap="square" rtlCol="0">
            <a:spAutoFit/>
          </a:bodyPr>
          <a:lstStyle/>
          <a:p>
            <a:r>
              <a:rPr kumimoji="1" lang="ja-JP" altLang="en-US" sz="1200" b="1" dirty="0"/>
              <a:t>■歩行者ネットワーク形成の考え方（案）</a:t>
            </a:r>
            <a:endParaRPr kumimoji="1" lang="en-US" altLang="ja-JP" sz="1200" b="1" dirty="0"/>
          </a:p>
        </p:txBody>
      </p:sp>
      <p:grpSp>
        <p:nvGrpSpPr>
          <p:cNvPr id="74" name="グループ化 73">
            <a:extLst>
              <a:ext uri="{FF2B5EF4-FFF2-40B4-BE49-F238E27FC236}">
                <a16:creationId xmlns:a16="http://schemas.microsoft.com/office/drawing/2014/main" id="{C560C013-A48C-447B-A7FC-859BF636114D}"/>
              </a:ext>
            </a:extLst>
          </p:cNvPr>
          <p:cNvGrpSpPr/>
          <p:nvPr/>
        </p:nvGrpSpPr>
        <p:grpSpPr>
          <a:xfrm>
            <a:off x="331963" y="1393534"/>
            <a:ext cx="1899065" cy="1530989"/>
            <a:chOff x="-5874784" y="1763065"/>
            <a:chExt cx="1910571" cy="1540265"/>
          </a:xfrm>
        </p:grpSpPr>
        <p:pic>
          <p:nvPicPr>
            <p:cNvPr id="16" name="図 15"/>
            <p:cNvPicPr>
              <a:picLocks noChangeAspect="1"/>
            </p:cNvPicPr>
            <p:nvPr/>
          </p:nvPicPr>
          <p:blipFill rotWithShape="1">
            <a:blip r:embed="rId2"/>
            <a:srcRect l="32523" t="5695" r="33544" b="41264"/>
            <a:stretch/>
          </p:blipFill>
          <p:spPr>
            <a:xfrm>
              <a:off x="-5874784" y="1763065"/>
              <a:ext cx="1910571" cy="1540265"/>
            </a:xfrm>
            <a:prstGeom prst="rect">
              <a:avLst/>
            </a:prstGeom>
          </p:spPr>
        </p:pic>
        <p:sp>
          <p:nvSpPr>
            <p:cNvPr id="3" name="フリーフォーム: 図形 2">
              <a:extLst>
                <a:ext uri="{FF2B5EF4-FFF2-40B4-BE49-F238E27FC236}">
                  <a16:creationId xmlns:a16="http://schemas.microsoft.com/office/drawing/2014/main" id="{092C9108-7714-46B4-A8D0-5591A1F65389}"/>
                </a:ext>
              </a:extLst>
            </p:cNvPr>
            <p:cNvSpPr/>
            <p:nvPr/>
          </p:nvSpPr>
          <p:spPr>
            <a:xfrm>
              <a:off x="-5624349" y="2239751"/>
              <a:ext cx="1409700" cy="0"/>
            </a:xfrm>
            <a:custGeom>
              <a:avLst/>
              <a:gdLst>
                <a:gd name="connsiteX0" fmla="*/ 0 w 1409700"/>
                <a:gd name="connsiteY0" fmla="*/ 0 h 0"/>
                <a:gd name="connsiteX1" fmla="*/ 1409700 w 1409700"/>
                <a:gd name="connsiteY1" fmla="*/ 0 h 0"/>
              </a:gdLst>
              <a:ahLst/>
              <a:cxnLst>
                <a:cxn ang="0">
                  <a:pos x="connsiteX0" y="connsiteY0"/>
                </a:cxn>
                <a:cxn ang="0">
                  <a:pos x="connsiteX1" y="connsiteY1"/>
                </a:cxn>
              </a:cxnLst>
              <a:rect l="l" t="t" r="r" b="b"/>
              <a:pathLst>
                <a:path w="1409700">
                  <a:moveTo>
                    <a:pt x="0" y="0"/>
                  </a:moveTo>
                  <a:lnTo>
                    <a:pt x="140970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2C6BD5E9-BE13-4BAE-91E4-4201832B5D6B}"/>
                </a:ext>
              </a:extLst>
            </p:cNvPr>
            <p:cNvSpPr/>
            <p:nvPr/>
          </p:nvSpPr>
          <p:spPr>
            <a:xfrm flipV="1">
              <a:off x="-5624349" y="2330135"/>
              <a:ext cx="714864" cy="45719"/>
            </a:xfrm>
            <a:custGeom>
              <a:avLst/>
              <a:gdLst>
                <a:gd name="connsiteX0" fmla="*/ 0 w 1409700"/>
                <a:gd name="connsiteY0" fmla="*/ 0 h 0"/>
                <a:gd name="connsiteX1" fmla="*/ 1409700 w 1409700"/>
                <a:gd name="connsiteY1" fmla="*/ 0 h 0"/>
              </a:gdLst>
              <a:ahLst/>
              <a:cxnLst>
                <a:cxn ang="0">
                  <a:pos x="connsiteX0" y="connsiteY0"/>
                </a:cxn>
                <a:cxn ang="0">
                  <a:pos x="connsiteX1" y="connsiteY1"/>
                </a:cxn>
              </a:cxnLst>
              <a:rect l="l" t="t" r="r" b="b"/>
              <a:pathLst>
                <a:path w="1409700">
                  <a:moveTo>
                    <a:pt x="0" y="0"/>
                  </a:moveTo>
                  <a:lnTo>
                    <a:pt x="140970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a:extLst>
              <a:ext uri="{FF2B5EF4-FFF2-40B4-BE49-F238E27FC236}">
                <a16:creationId xmlns:a16="http://schemas.microsoft.com/office/drawing/2014/main" id="{8434C286-759A-4963-AA04-0629F6706F54}"/>
              </a:ext>
            </a:extLst>
          </p:cNvPr>
          <p:cNvSpPr txBox="1"/>
          <p:nvPr/>
        </p:nvSpPr>
        <p:spPr>
          <a:xfrm>
            <a:off x="4494607" y="929523"/>
            <a:ext cx="1689886" cy="338554"/>
          </a:xfrm>
          <a:prstGeom prst="rect">
            <a:avLst/>
          </a:prstGeom>
          <a:noFill/>
        </p:spPr>
        <p:txBody>
          <a:bodyPr wrap="none" rtlCol="0">
            <a:spAutoFit/>
          </a:bodyPr>
          <a:lstStyle/>
          <a:p>
            <a:r>
              <a:rPr kumimoji="1" lang="ja-JP" altLang="en-US" sz="1600" b="1" dirty="0"/>
              <a:t>② 交通結節機能</a:t>
            </a:r>
            <a:endParaRPr kumimoji="1" lang="en-US" altLang="ja-JP" sz="1600" b="1" dirty="0"/>
          </a:p>
        </p:txBody>
      </p:sp>
      <p:sp>
        <p:nvSpPr>
          <p:cNvPr id="36" name="正方形/長方形 35">
            <a:extLst>
              <a:ext uri="{FF2B5EF4-FFF2-40B4-BE49-F238E27FC236}">
                <a16:creationId xmlns:a16="http://schemas.microsoft.com/office/drawing/2014/main" id="{C968ABA3-F9AC-4D7A-AE37-ED80BC6DE314}"/>
              </a:ext>
            </a:extLst>
          </p:cNvPr>
          <p:cNvSpPr/>
          <p:nvPr/>
        </p:nvSpPr>
        <p:spPr>
          <a:xfrm>
            <a:off x="2394216" y="1395440"/>
            <a:ext cx="6525090" cy="35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交通結節機能</a:t>
            </a:r>
            <a:r>
              <a:rPr kumimoji="1" lang="ja-JP" altLang="en-US" sz="1100" dirty="0">
                <a:solidFill>
                  <a:schemeClr val="tx1"/>
                </a:solidFill>
              </a:rPr>
              <a:t>（鉄道・バス・タクシー等の乗換、バスターミナル、駐車場、次世代交通への対応など）</a:t>
            </a:r>
            <a:r>
              <a:rPr kumimoji="1" lang="ja-JP" altLang="en-US" sz="1200" dirty="0">
                <a:solidFill>
                  <a:schemeClr val="tx1"/>
                </a:solidFill>
              </a:rPr>
              <a:t>のうち、</a:t>
            </a:r>
            <a:endParaRPr kumimoji="1" lang="en-US" altLang="ja-JP" sz="1200" dirty="0">
              <a:solidFill>
                <a:schemeClr val="tx1"/>
              </a:solidFill>
            </a:endParaRPr>
          </a:p>
          <a:p>
            <a:r>
              <a:rPr kumimoji="1" lang="ja-JP" altLang="en-US" sz="1200" dirty="0">
                <a:solidFill>
                  <a:schemeClr val="tx1"/>
                </a:solidFill>
              </a:rPr>
              <a:t>民間都市開発における、</a:t>
            </a:r>
            <a:r>
              <a:rPr kumimoji="1" lang="ja-JP" altLang="en-US" sz="1200" b="1" u="sng" dirty="0">
                <a:solidFill>
                  <a:schemeClr val="tx1"/>
                </a:solidFill>
              </a:rPr>
              <a:t>歩行者ネットワークの形成</a:t>
            </a:r>
            <a:r>
              <a:rPr kumimoji="1" lang="ja-JP" altLang="en-US" sz="1200" dirty="0">
                <a:solidFill>
                  <a:schemeClr val="tx1"/>
                </a:solidFill>
              </a:rPr>
              <a:t>や</a:t>
            </a:r>
            <a:r>
              <a:rPr kumimoji="1" lang="ja-JP" altLang="en-US" sz="1200" b="1" u="sng" dirty="0">
                <a:solidFill>
                  <a:schemeClr val="tx1"/>
                </a:solidFill>
              </a:rPr>
              <a:t>人の空間づくり（広場等）の考え方</a:t>
            </a:r>
            <a:r>
              <a:rPr kumimoji="1" lang="ja-JP" altLang="en-US" sz="1200" dirty="0">
                <a:solidFill>
                  <a:schemeClr val="tx1"/>
                </a:solidFill>
              </a:rPr>
              <a:t>を検討</a:t>
            </a:r>
          </a:p>
        </p:txBody>
      </p:sp>
      <p:grpSp>
        <p:nvGrpSpPr>
          <p:cNvPr id="9" name="グループ化 8">
            <a:extLst>
              <a:ext uri="{FF2B5EF4-FFF2-40B4-BE49-F238E27FC236}">
                <a16:creationId xmlns:a16="http://schemas.microsoft.com/office/drawing/2014/main" id="{6305DD16-70D9-443B-9DDA-8A5582075050}"/>
              </a:ext>
            </a:extLst>
          </p:cNvPr>
          <p:cNvGrpSpPr/>
          <p:nvPr/>
        </p:nvGrpSpPr>
        <p:grpSpPr>
          <a:xfrm>
            <a:off x="4896687" y="3362995"/>
            <a:ext cx="3686275" cy="1482302"/>
            <a:chOff x="5228645" y="3790653"/>
            <a:chExt cx="3686275" cy="1482302"/>
          </a:xfrm>
        </p:grpSpPr>
        <p:pic>
          <p:nvPicPr>
            <p:cNvPr id="41" name="図 40" descr="屋内, ケーキ, テーブル, カラフル が含まれている画像&#10;&#10;自動的に生成された説明">
              <a:extLst>
                <a:ext uri="{FF2B5EF4-FFF2-40B4-BE49-F238E27FC236}">
                  <a16:creationId xmlns:a16="http://schemas.microsoft.com/office/drawing/2014/main" id="{F57ECF03-DA2D-41AD-B5EB-6ABF84A4D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146" y="3790653"/>
              <a:ext cx="3587503" cy="1344171"/>
            </a:xfrm>
            <a:prstGeom prst="rect">
              <a:avLst/>
            </a:prstGeom>
          </p:spPr>
        </p:pic>
        <p:sp>
          <p:nvSpPr>
            <p:cNvPr id="42" name="テキスト ボックス 41">
              <a:extLst>
                <a:ext uri="{FF2B5EF4-FFF2-40B4-BE49-F238E27FC236}">
                  <a16:creationId xmlns:a16="http://schemas.microsoft.com/office/drawing/2014/main" id="{01727707-DEBF-4BAB-96D1-0991FBE2BCDB}"/>
                </a:ext>
              </a:extLst>
            </p:cNvPr>
            <p:cNvSpPr txBox="1"/>
            <p:nvPr/>
          </p:nvSpPr>
          <p:spPr>
            <a:xfrm>
              <a:off x="5307594" y="4973612"/>
              <a:ext cx="577735" cy="156675"/>
            </a:xfrm>
            <a:prstGeom prst="rect">
              <a:avLst/>
            </a:prstGeom>
            <a:solidFill>
              <a:schemeClr val="tx1"/>
            </a:solidFill>
          </p:spPr>
          <p:txBody>
            <a:bodyPr wrap="square" lIns="0" tIns="18000" rIns="0" bIns="0" rtlCol="0" anchor="ctr" anchorCtr="1">
              <a:spAutoFit/>
            </a:bodyPr>
            <a:lstStyle/>
            <a:p>
              <a:r>
                <a:rPr kumimoji="1" lang="ja-JP" altLang="en-US" sz="900" b="1" dirty="0">
                  <a:solidFill>
                    <a:schemeClr val="bg1"/>
                  </a:solidFill>
                  <a:latin typeface="Century Gothic" panose="020B0502020202020204" pitchFamily="34" charset="0"/>
                  <a:ea typeface="メイリオ" panose="020B0604030504040204" pitchFamily="50" charset="-128"/>
                </a:rPr>
                <a:t>駅周辺部</a:t>
              </a:r>
            </a:p>
          </p:txBody>
        </p:sp>
        <p:sp>
          <p:nvSpPr>
            <p:cNvPr id="44" name="テキスト ボックス 43">
              <a:extLst>
                <a:ext uri="{FF2B5EF4-FFF2-40B4-BE49-F238E27FC236}">
                  <a16:creationId xmlns:a16="http://schemas.microsoft.com/office/drawing/2014/main" id="{7672845B-C239-4FFD-9A52-6AC141E67B08}"/>
                </a:ext>
              </a:extLst>
            </p:cNvPr>
            <p:cNvSpPr txBox="1"/>
            <p:nvPr/>
          </p:nvSpPr>
          <p:spPr>
            <a:xfrm>
              <a:off x="8119011" y="4973612"/>
              <a:ext cx="577735" cy="156675"/>
            </a:xfrm>
            <a:prstGeom prst="rect">
              <a:avLst/>
            </a:prstGeom>
            <a:solidFill>
              <a:schemeClr val="tx1"/>
            </a:solidFill>
          </p:spPr>
          <p:txBody>
            <a:bodyPr wrap="square" lIns="0" tIns="18000" rIns="0" bIns="0" rtlCol="0" anchor="ctr" anchorCtr="1">
              <a:spAutoFit/>
            </a:bodyPr>
            <a:lstStyle/>
            <a:p>
              <a:r>
                <a:rPr kumimoji="1" lang="ja-JP" altLang="en-US" sz="900" b="1" dirty="0">
                  <a:solidFill>
                    <a:schemeClr val="bg1"/>
                  </a:solidFill>
                  <a:latin typeface="Century Gothic" panose="020B0502020202020204" pitchFamily="34" charset="0"/>
                  <a:ea typeface="メイリオ" panose="020B0604030504040204" pitchFamily="50" charset="-128"/>
                </a:rPr>
                <a:t>駅周辺部</a:t>
              </a:r>
            </a:p>
          </p:txBody>
        </p:sp>
        <p:sp>
          <p:nvSpPr>
            <p:cNvPr id="46" name="テキスト ボックス 45">
              <a:extLst>
                <a:ext uri="{FF2B5EF4-FFF2-40B4-BE49-F238E27FC236}">
                  <a16:creationId xmlns:a16="http://schemas.microsoft.com/office/drawing/2014/main" id="{D8E26B4B-A692-420C-B916-E5AEDF43AE9A}"/>
                </a:ext>
              </a:extLst>
            </p:cNvPr>
            <p:cNvSpPr txBox="1"/>
            <p:nvPr/>
          </p:nvSpPr>
          <p:spPr>
            <a:xfrm>
              <a:off x="6693486" y="4973613"/>
              <a:ext cx="774889" cy="156675"/>
            </a:xfrm>
            <a:prstGeom prst="rect">
              <a:avLst/>
            </a:prstGeom>
            <a:solidFill>
              <a:schemeClr val="tx1"/>
            </a:solidFill>
          </p:spPr>
          <p:txBody>
            <a:bodyPr wrap="square" lIns="0" tIns="18000" rIns="0" bIns="0" rtlCol="0" anchor="ctr" anchorCtr="1">
              <a:spAutoFit/>
            </a:bodyPr>
            <a:lstStyle/>
            <a:p>
              <a:r>
                <a:rPr kumimoji="1" lang="ja-JP" altLang="en-US" sz="900" b="1" dirty="0">
                  <a:solidFill>
                    <a:schemeClr val="bg1"/>
                  </a:solidFill>
                  <a:latin typeface="Century Gothic" panose="020B0502020202020204" pitchFamily="34" charset="0"/>
                  <a:ea typeface="メイリオ" panose="020B0604030504040204" pitchFamily="50" charset="-128"/>
                </a:rPr>
                <a:t>駅直近部</a:t>
              </a:r>
            </a:p>
          </p:txBody>
        </p:sp>
        <p:sp>
          <p:nvSpPr>
            <p:cNvPr id="48" name="テキスト ボックス 47">
              <a:extLst>
                <a:ext uri="{FF2B5EF4-FFF2-40B4-BE49-F238E27FC236}">
                  <a16:creationId xmlns:a16="http://schemas.microsoft.com/office/drawing/2014/main" id="{FABB5EC3-56AF-4852-B3BD-B7FD586F7593}"/>
                </a:ext>
              </a:extLst>
            </p:cNvPr>
            <p:cNvSpPr txBox="1"/>
            <p:nvPr/>
          </p:nvSpPr>
          <p:spPr>
            <a:xfrm>
              <a:off x="6595240" y="4347057"/>
              <a:ext cx="955541" cy="198353"/>
            </a:xfrm>
            <a:prstGeom prst="rect">
              <a:avLst/>
            </a:prstGeom>
            <a:noFill/>
          </p:spPr>
          <p:txBody>
            <a:bodyPr wrap="square" lIns="0" tIns="18000" rIns="0" bIns="0" rtlCol="0" anchor="ctr" anchorCtr="1">
              <a:spAutoFit/>
            </a:bodyPr>
            <a:lstStyle/>
            <a:p>
              <a:pPr algn="ctr">
                <a:lnSpc>
                  <a:spcPts val="700"/>
                </a:lnSpc>
              </a:pPr>
              <a:r>
                <a:rPr kumimoji="1" lang="ja-JP" altLang="en-US" sz="1000" b="1" dirty="0">
                  <a:solidFill>
                    <a:srgbClr val="FF0000"/>
                  </a:solidFill>
                  <a:effectLst>
                    <a:glow rad="63500">
                      <a:schemeClr val="bg1"/>
                    </a:glow>
                  </a:effectLst>
                  <a:latin typeface="Century Gothic" panose="020B0502020202020204" pitchFamily="34" charset="0"/>
                  <a:ea typeface="メイリオ" panose="020B0604030504040204" pitchFamily="50" charset="-128"/>
                </a:rPr>
                <a:t>新大阪駅周辺</a:t>
              </a:r>
              <a:endParaRPr kumimoji="1" lang="en-US" altLang="ja-JP" sz="1000" b="1" dirty="0">
                <a:solidFill>
                  <a:srgbClr val="FF0000"/>
                </a:solidFill>
                <a:effectLst>
                  <a:glow rad="63500">
                    <a:schemeClr val="bg1"/>
                  </a:glow>
                </a:effectLst>
                <a:latin typeface="Century Gothic" panose="020B0502020202020204" pitchFamily="34" charset="0"/>
                <a:ea typeface="メイリオ" panose="020B0604030504040204" pitchFamily="50" charset="-128"/>
              </a:endParaRPr>
            </a:p>
            <a:p>
              <a:pPr algn="ctr">
                <a:lnSpc>
                  <a:spcPts val="700"/>
                </a:lnSpc>
              </a:pPr>
              <a:r>
                <a:rPr kumimoji="1" lang="ja-JP" altLang="en-US" sz="500" b="1" dirty="0">
                  <a:solidFill>
                    <a:srgbClr val="FF0000"/>
                  </a:solidFill>
                  <a:effectLst>
                    <a:glow rad="63500">
                      <a:schemeClr val="bg1"/>
                    </a:glow>
                  </a:effectLst>
                  <a:latin typeface="Century Gothic" panose="020B0502020202020204" pitchFamily="34" charset="0"/>
                  <a:ea typeface="メイリオ" panose="020B0604030504040204" pitchFamily="50" charset="-128"/>
                </a:rPr>
                <a:t>（</a:t>
              </a:r>
              <a:r>
                <a:rPr kumimoji="1" lang="ja-JP" altLang="en-US" sz="600" b="1" dirty="0">
                  <a:solidFill>
                    <a:srgbClr val="FF0000"/>
                  </a:solidFill>
                  <a:effectLst>
                    <a:glow rad="63500">
                      <a:schemeClr val="bg1"/>
                    </a:glow>
                  </a:effectLst>
                  <a:latin typeface="Century Gothic" panose="020B0502020202020204" pitchFamily="34" charset="0"/>
                  <a:ea typeface="メイリオ" panose="020B0604030504040204" pitchFamily="50" charset="-128"/>
                </a:rPr>
                <a:t>交通結節機能等の集積）</a:t>
              </a:r>
              <a:endParaRPr kumimoji="1" lang="ja-JP" altLang="en-US" sz="500" b="1" dirty="0">
                <a:solidFill>
                  <a:srgbClr val="FF0000"/>
                </a:solidFill>
                <a:effectLst>
                  <a:glow rad="63500">
                    <a:schemeClr val="bg1"/>
                  </a:glow>
                </a:effectLst>
                <a:latin typeface="Century Gothic" panose="020B0502020202020204" pitchFamily="34" charset="0"/>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CE77CE17-B325-4626-93B4-977B55C669EB}"/>
                </a:ext>
              </a:extLst>
            </p:cNvPr>
            <p:cNvSpPr txBox="1"/>
            <p:nvPr/>
          </p:nvSpPr>
          <p:spPr>
            <a:xfrm>
              <a:off x="7435304" y="4078638"/>
              <a:ext cx="1479616" cy="97044"/>
            </a:xfrm>
            <a:prstGeom prst="rect">
              <a:avLst/>
            </a:prstGeom>
            <a:noFill/>
          </p:spPr>
          <p:txBody>
            <a:bodyPr wrap="square" lIns="0" tIns="18000" rIns="0" bIns="0" rtlCol="0" anchor="ctr" anchorCtr="1">
              <a:spAutoFit/>
            </a:bodyPr>
            <a:lstStyle/>
            <a:p>
              <a:pPr algn="ctr">
                <a:lnSpc>
                  <a:spcPts val="500"/>
                </a:lnSpc>
              </a:pPr>
              <a:r>
                <a:rPr kumimoji="1" lang="ja-JP" altLang="en-US" sz="800" b="1" dirty="0">
                  <a:solidFill>
                    <a:srgbClr val="F39800"/>
                  </a:solidFill>
                  <a:effectLst>
                    <a:glow rad="63500">
                      <a:schemeClr val="bg1"/>
                    </a:glow>
                  </a:effectLst>
                  <a:latin typeface="Century Gothic" panose="020B0502020202020204" pitchFamily="34" charset="0"/>
                  <a:ea typeface="メイリオ" panose="020B0604030504040204" pitchFamily="50" charset="-128"/>
                </a:rPr>
                <a:t>駅からまちへの動線（デッキ）</a:t>
              </a:r>
              <a:endParaRPr kumimoji="1" lang="ja-JP" altLang="en-US" sz="600" b="1" dirty="0">
                <a:solidFill>
                  <a:srgbClr val="F39800"/>
                </a:solidFill>
                <a:effectLst>
                  <a:glow rad="63500">
                    <a:schemeClr val="bg1"/>
                  </a:glow>
                </a:effectLst>
                <a:latin typeface="Century Gothic" panose="020B0502020202020204" pitchFamily="34" charset="0"/>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E3EEEFB1-1099-48C7-9371-57355F218126}"/>
                </a:ext>
              </a:extLst>
            </p:cNvPr>
            <p:cNvSpPr txBox="1"/>
            <p:nvPr/>
          </p:nvSpPr>
          <p:spPr>
            <a:xfrm>
              <a:off x="7118706" y="4749418"/>
              <a:ext cx="1479616" cy="97044"/>
            </a:xfrm>
            <a:prstGeom prst="rect">
              <a:avLst/>
            </a:prstGeom>
            <a:noFill/>
          </p:spPr>
          <p:txBody>
            <a:bodyPr wrap="square" lIns="0" tIns="18000" rIns="0" bIns="0" rtlCol="0" anchor="ctr" anchorCtr="1">
              <a:spAutoFit/>
            </a:bodyPr>
            <a:lstStyle/>
            <a:p>
              <a:pPr algn="ctr">
                <a:lnSpc>
                  <a:spcPts val="500"/>
                </a:lnSpc>
              </a:pPr>
              <a:r>
                <a:rPr kumimoji="1" lang="ja-JP" altLang="en-US" sz="800" b="1" dirty="0">
                  <a:solidFill>
                    <a:srgbClr val="8A2586"/>
                  </a:solidFill>
                  <a:effectLst>
                    <a:glow rad="63500">
                      <a:schemeClr val="bg1"/>
                    </a:glow>
                  </a:effectLst>
                  <a:latin typeface="Century Gothic" panose="020B0502020202020204" pitchFamily="34" charset="0"/>
                  <a:ea typeface="メイリオ" panose="020B0604030504040204" pitchFamily="50" charset="-128"/>
                </a:rPr>
                <a:t>駅からまちへの動線（地下）</a:t>
              </a:r>
              <a:endParaRPr kumimoji="1" lang="ja-JP" altLang="en-US" sz="600" b="1" dirty="0">
                <a:solidFill>
                  <a:srgbClr val="8A2586"/>
                </a:solidFill>
                <a:effectLst>
                  <a:glow rad="63500">
                    <a:schemeClr val="bg1"/>
                  </a:glow>
                </a:effectLst>
                <a:latin typeface="Century Gothic" panose="020B0502020202020204" pitchFamily="34" charset="0"/>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64266E2B-FF6A-4A02-8A02-D469C8189160}"/>
                </a:ext>
              </a:extLst>
            </p:cNvPr>
            <p:cNvSpPr txBox="1"/>
            <p:nvPr/>
          </p:nvSpPr>
          <p:spPr>
            <a:xfrm>
              <a:off x="7920658" y="4344866"/>
              <a:ext cx="710893" cy="97044"/>
            </a:xfrm>
            <a:prstGeom prst="rect">
              <a:avLst/>
            </a:prstGeom>
            <a:noFill/>
          </p:spPr>
          <p:txBody>
            <a:bodyPr wrap="square" lIns="0" tIns="18000" rIns="0" bIns="0" rtlCol="0" anchor="ctr" anchorCtr="1">
              <a:spAutoFit/>
            </a:bodyPr>
            <a:lstStyle/>
            <a:p>
              <a:pPr algn="ctr">
                <a:lnSpc>
                  <a:spcPts val="500"/>
                </a:lnSpc>
              </a:pPr>
              <a:r>
                <a:rPr kumimoji="1" lang="ja-JP" altLang="en-US" sz="800" b="1" dirty="0">
                  <a:solidFill>
                    <a:srgbClr val="EF5815"/>
                  </a:solidFill>
                  <a:effectLst>
                    <a:glow rad="63500">
                      <a:schemeClr val="bg1"/>
                    </a:glow>
                  </a:effectLst>
                  <a:latin typeface="Century Gothic" panose="020B0502020202020204" pitchFamily="34" charset="0"/>
                  <a:ea typeface="メイリオ" panose="020B0604030504040204" pitchFamily="50" charset="-128"/>
                </a:rPr>
                <a:t>上下結節</a:t>
              </a:r>
            </a:p>
          </p:txBody>
        </p:sp>
        <p:sp>
          <p:nvSpPr>
            <p:cNvPr id="52" name="テキスト ボックス 51">
              <a:extLst>
                <a:ext uri="{FF2B5EF4-FFF2-40B4-BE49-F238E27FC236}">
                  <a16:creationId xmlns:a16="http://schemas.microsoft.com/office/drawing/2014/main" id="{733692D9-C8C4-4BBE-86B6-887533EDDDAF}"/>
                </a:ext>
              </a:extLst>
            </p:cNvPr>
            <p:cNvSpPr txBox="1"/>
            <p:nvPr/>
          </p:nvSpPr>
          <p:spPr>
            <a:xfrm>
              <a:off x="6233878" y="4297123"/>
              <a:ext cx="377845" cy="100891"/>
            </a:xfrm>
            <a:prstGeom prst="rect">
              <a:avLst/>
            </a:prstGeom>
            <a:noFill/>
          </p:spPr>
          <p:txBody>
            <a:bodyPr wrap="square" lIns="0" tIns="18000" rIns="0" bIns="0" rtlCol="0" anchor="ctr" anchorCtr="1">
              <a:spAutoFit/>
            </a:bodyPr>
            <a:lstStyle/>
            <a:p>
              <a:pPr algn="ctr">
                <a:lnSpc>
                  <a:spcPts val="500"/>
                </a:lnSpc>
              </a:pPr>
              <a:r>
                <a:rPr kumimoji="1" lang="ja-JP" altLang="en-US" sz="900" b="1" dirty="0">
                  <a:solidFill>
                    <a:schemeClr val="accent6">
                      <a:lumMod val="75000"/>
                    </a:schemeClr>
                  </a:solidFill>
                  <a:effectLst>
                    <a:glow rad="63500">
                      <a:schemeClr val="bg1"/>
                    </a:glow>
                  </a:effectLst>
                  <a:latin typeface="Century Gothic" panose="020B0502020202020204" pitchFamily="34" charset="0"/>
                  <a:ea typeface="メイリオ" panose="020B0604030504040204" pitchFamily="50" charset="-128"/>
                </a:rPr>
                <a:t>広場等</a:t>
              </a:r>
            </a:p>
          </p:txBody>
        </p:sp>
        <p:sp>
          <p:nvSpPr>
            <p:cNvPr id="53" name="テキスト ボックス 52">
              <a:extLst>
                <a:ext uri="{FF2B5EF4-FFF2-40B4-BE49-F238E27FC236}">
                  <a16:creationId xmlns:a16="http://schemas.microsoft.com/office/drawing/2014/main" id="{2839E0EB-3649-442D-9EFB-18283C9D4D80}"/>
                </a:ext>
              </a:extLst>
            </p:cNvPr>
            <p:cNvSpPr txBox="1"/>
            <p:nvPr/>
          </p:nvSpPr>
          <p:spPr>
            <a:xfrm>
              <a:off x="7520405" y="4302833"/>
              <a:ext cx="377844" cy="100891"/>
            </a:xfrm>
            <a:prstGeom prst="rect">
              <a:avLst/>
            </a:prstGeom>
            <a:noFill/>
          </p:spPr>
          <p:txBody>
            <a:bodyPr wrap="square" lIns="0" tIns="18000" rIns="0" bIns="0" rtlCol="0" anchor="ctr" anchorCtr="1">
              <a:spAutoFit/>
            </a:bodyPr>
            <a:lstStyle/>
            <a:p>
              <a:pPr algn="ctr">
                <a:lnSpc>
                  <a:spcPts val="500"/>
                </a:lnSpc>
              </a:pPr>
              <a:r>
                <a:rPr kumimoji="1" lang="ja-JP" altLang="en-US" sz="900" b="1" dirty="0">
                  <a:solidFill>
                    <a:schemeClr val="accent6">
                      <a:lumMod val="75000"/>
                    </a:schemeClr>
                  </a:solidFill>
                  <a:effectLst>
                    <a:glow rad="63500">
                      <a:schemeClr val="bg1"/>
                    </a:glow>
                  </a:effectLst>
                  <a:latin typeface="Century Gothic" panose="020B0502020202020204" pitchFamily="34" charset="0"/>
                  <a:ea typeface="メイリオ" panose="020B0604030504040204" pitchFamily="50" charset="-128"/>
                </a:rPr>
                <a:t>広場等</a:t>
              </a:r>
            </a:p>
          </p:txBody>
        </p:sp>
        <p:sp>
          <p:nvSpPr>
            <p:cNvPr id="57" name="正方形/長方形 56">
              <a:extLst>
                <a:ext uri="{FF2B5EF4-FFF2-40B4-BE49-F238E27FC236}">
                  <a16:creationId xmlns:a16="http://schemas.microsoft.com/office/drawing/2014/main" id="{61F07020-AE7F-4CFA-8CAA-C6D19003D3C7}"/>
                </a:ext>
              </a:extLst>
            </p:cNvPr>
            <p:cNvSpPr/>
            <p:nvPr/>
          </p:nvSpPr>
          <p:spPr>
            <a:xfrm>
              <a:off x="5228645" y="5210265"/>
              <a:ext cx="3641331" cy="62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a:extLst>
              <a:ext uri="{FF2B5EF4-FFF2-40B4-BE49-F238E27FC236}">
                <a16:creationId xmlns:a16="http://schemas.microsoft.com/office/drawing/2014/main" id="{F7881273-1671-4616-A4C5-744D62793607}"/>
              </a:ext>
            </a:extLst>
          </p:cNvPr>
          <p:cNvSpPr txBox="1"/>
          <p:nvPr/>
        </p:nvSpPr>
        <p:spPr>
          <a:xfrm>
            <a:off x="49032" y="3142661"/>
            <a:ext cx="4552849" cy="307777"/>
          </a:xfrm>
          <a:prstGeom prst="rect">
            <a:avLst/>
          </a:prstGeom>
          <a:noFill/>
        </p:spPr>
        <p:txBody>
          <a:bodyPr wrap="none" rtlCol="0">
            <a:spAutoFit/>
          </a:bodyPr>
          <a:lstStyle/>
          <a:p>
            <a:r>
              <a:rPr kumimoji="1" lang="ja-JP" altLang="en-US" sz="1400" b="1" dirty="0">
                <a:solidFill>
                  <a:schemeClr val="accent1">
                    <a:lumMod val="75000"/>
                  </a:schemeClr>
                </a:solidFill>
              </a:rPr>
              <a:t>■</a:t>
            </a:r>
            <a:r>
              <a:rPr kumimoji="1" lang="ja-JP" altLang="en-US" sz="1400" b="1" dirty="0">
                <a:solidFill>
                  <a:schemeClr val="tx1"/>
                </a:solidFill>
              </a:rPr>
              <a:t>駅からまちへの歩行者ネットワーク形成のイメージ（案）</a:t>
            </a:r>
          </a:p>
        </p:txBody>
      </p:sp>
      <p:sp>
        <p:nvSpPr>
          <p:cNvPr id="66" name="テキスト ボックス 65">
            <a:extLst>
              <a:ext uri="{FF2B5EF4-FFF2-40B4-BE49-F238E27FC236}">
                <a16:creationId xmlns:a16="http://schemas.microsoft.com/office/drawing/2014/main" id="{3A1C5213-1EE8-456A-85E6-972F9B7EF792}"/>
              </a:ext>
            </a:extLst>
          </p:cNvPr>
          <p:cNvSpPr txBox="1"/>
          <p:nvPr/>
        </p:nvSpPr>
        <p:spPr>
          <a:xfrm>
            <a:off x="4673287" y="3144559"/>
            <a:ext cx="4015843" cy="307777"/>
          </a:xfrm>
          <a:prstGeom prst="rect">
            <a:avLst/>
          </a:prstGeom>
          <a:noFill/>
        </p:spPr>
        <p:txBody>
          <a:bodyPr wrap="none" rtlCol="0">
            <a:spAutoFit/>
          </a:bodyPr>
          <a:lstStyle/>
          <a:p>
            <a:r>
              <a:rPr kumimoji="1" lang="ja-JP" altLang="en-US" sz="1400" b="1" dirty="0">
                <a:solidFill>
                  <a:schemeClr val="accent1">
                    <a:lumMod val="75000"/>
                  </a:schemeClr>
                </a:solidFill>
              </a:rPr>
              <a:t>■</a:t>
            </a:r>
            <a:r>
              <a:rPr kumimoji="1" lang="ja-JP" altLang="en-US" sz="1400" b="1" dirty="0">
                <a:solidFill>
                  <a:schemeClr val="tx1"/>
                </a:solidFill>
              </a:rPr>
              <a:t>歩行者ネットワーク形成のイメージ（案）</a:t>
            </a:r>
            <a:r>
              <a:rPr kumimoji="1" lang="en-US" altLang="ja-JP" sz="1400" b="1" dirty="0">
                <a:solidFill>
                  <a:schemeClr val="tx1"/>
                </a:solidFill>
              </a:rPr>
              <a:t>〈</a:t>
            </a:r>
            <a:r>
              <a:rPr kumimoji="1" lang="ja-JP" altLang="en-US" sz="1400" b="1" dirty="0">
                <a:solidFill>
                  <a:schemeClr val="tx1"/>
                </a:solidFill>
              </a:rPr>
              <a:t>断面</a:t>
            </a:r>
            <a:r>
              <a:rPr kumimoji="1" lang="en-US" altLang="ja-JP" sz="1400" b="1" dirty="0">
                <a:solidFill>
                  <a:schemeClr val="tx1"/>
                </a:solidFill>
              </a:rPr>
              <a:t>〉</a:t>
            </a:r>
            <a:endParaRPr kumimoji="1" lang="ja-JP" altLang="en-US" sz="1400" b="1" dirty="0">
              <a:solidFill>
                <a:schemeClr val="tx1"/>
              </a:solidFill>
            </a:endParaRPr>
          </a:p>
        </p:txBody>
      </p:sp>
      <p:sp>
        <p:nvSpPr>
          <p:cNvPr id="75" name="テキスト ボックス 74">
            <a:extLst>
              <a:ext uri="{FF2B5EF4-FFF2-40B4-BE49-F238E27FC236}">
                <a16:creationId xmlns:a16="http://schemas.microsoft.com/office/drawing/2014/main" id="{3D743F80-FC36-4432-AB68-1A47EF4A1423}"/>
              </a:ext>
            </a:extLst>
          </p:cNvPr>
          <p:cNvSpPr txBox="1"/>
          <p:nvPr/>
        </p:nvSpPr>
        <p:spPr>
          <a:xfrm>
            <a:off x="490818" y="2875549"/>
            <a:ext cx="1635826" cy="271677"/>
          </a:xfrm>
          <a:prstGeom prst="rect">
            <a:avLst/>
          </a:prstGeom>
          <a:noFill/>
          <a:ln w="19050">
            <a:noFill/>
          </a:ln>
        </p:spPr>
        <p:txBody>
          <a:bodyPr wrap="square" rtlCol="0">
            <a:spAutoFit/>
          </a:bodyPr>
          <a:lstStyle/>
          <a:p>
            <a:pPr marL="177800" indent="-177800">
              <a:lnSpc>
                <a:spcPts val="1600"/>
              </a:lnSpc>
            </a:pPr>
            <a:r>
              <a:rPr lang="en-US" altLang="ja-JP" sz="1000" dirty="0"/>
              <a:t>【</a:t>
            </a:r>
            <a:r>
              <a:rPr lang="ja-JP" altLang="en-US" sz="1000" dirty="0"/>
              <a:t>まちづくり方針</a:t>
            </a:r>
            <a:r>
              <a:rPr lang="en-US" altLang="ja-JP" sz="1000" dirty="0"/>
              <a:t>2022</a:t>
            </a:r>
            <a:r>
              <a:rPr lang="ja-JP" altLang="en-US" sz="1000" dirty="0"/>
              <a:t>抜粋</a:t>
            </a:r>
            <a:r>
              <a:rPr lang="en-US" altLang="ja-JP" sz="1000" dirty="0"/>
              <a:t>】</a:t>
            </a:r>
            <a:endParaRPr lang="ja-JP" altLang="ja-JP" sz="1000" dirty="0"/>
          </a:p>
        </p:txBody>
      </p:sp>
      <p:sp>
        <p:nvSpPr>
          <p:cNvPr id="2" name="スライド番号プレースホルダー 1"/>
          <p:cNvSpPr>
            <a:spLocks noGrp="1"/>
          </p:cNvSpPr>
          <p:nvPr>
            <p:ph type="sldNum" sz="quarter" idx="12"/>
          </p:nvPr>
        </p:nvSpPr>
        <p:spPr/>
        <p:txBody>
          <a:bodyPr/>
          <a:lstStyle/>
          <a:p>
            <a:fld id="{4BC3B274-16AA-444F-BE5F-2BB53118253E}" type="slidenum">
              <a:rPr kumimoji="1" lang="ja-JP" altLang="en-US" smtClean="0"/>
              <a:t>4</a:t>
            </a:fld>
            <a:endParaRPr kumimoji="1" lang="ja-JP" altLang="en-US" dirty="0"/>
          </a:p>
        </p:txBody>
      </p:sp>
      <p:grpSp>
        <p:nvGrpSpPr>
          <p:cNvPr id="67" name="グループ化 66">
            <a:extLst>
              <a:ext uri="{FF2B5EF4-FFF2-40B4-BE49-F238E27FC236}">
                <a16:creationId xmlns:a16="http://schemas.microsoft.com/office/drawing/2014/main" id="{8F35ADB8-A611-4651-957F-6E494A135DB0}"/>
              </a:ext>
            </a:extLst>
          </p:cNvPr>
          <p:cNvGrpSpPr/>
          <p:nvPr/>
        </p:nvGrpSpPr>
        <p:grpSpPr>
          <a:xfrm>
            <a:off x="265957" y="932589"/>
            <a:ext cx="4232550" cy="325980"/>
            <a:chOff x="242254" y="1023852"/>
            <a:chExt cx="4232550" cy="325980"/>
          </a:xfrm>
        </p:grpSpPr>
        <p:sp>
          <p:nvSpPr>
            <p:cNvPr id="69" name="四角形: 角を丸くする 18">
              <a:extLst>
                <a:ext uri="{FF2B5EF4-FFF2-40B4-BE49-F238E27FC236}">
                  <a16:creationId xmlns:a16="http://schemas.microsoft.com/office/drawing/2014/main" id="{4934636A-F996-43AE-8DD1-75B9E7C173EE}"/>
                </a:ext>
              </a:extLst>
            </p:cNvPr>
            <p:cNvSpPr/>
            <p:nvPr/>
          </p:nvSpPr>
          <p:spPr>
            <a:xfrm>
              <a:off x="242254" y="1023852"/>
              <a:ext cx="4232550"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　　　　　新大阪駅エリアにおいて導入すべき機能</a:t>
              </a:r>
            </a:p>
          </p:txBody>
        </p:sp>
        <p:sp>
          <p:nvSpPr>
            <p:cNvPr id="70" name="四角形: 角を丸くする 21">
              <a:extLst>
                <a:ext uri="{FF2B5EF4-FFF2-40B4-BE49-F238E27FC236}">
                  <a16:creationId xmlns:a16="http://schemas.microsoft.com/office/drawing/2014/main" id="{B5E045D3-774A-4099-A651-E1A2716EF9D7}"/>
                </a:ext>
              </a:extLst>
            </p:cNvPr>
            <p:cNvSpPr/>
            <p:nvPr/>
          </p:nvSpPr>
          <p:spPr>
            <a:xfrm>
              <a:off x="242255" y="1023852"/>
              <a:ext cx="605470"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a:t>
              </a:r>
              <a:r>
                <a:rPr kumimoji="1" lang="ja-JP" altLang="en-US" sz="1400" b="1" dirty="0"/>
                <a:t>３</a:t>
              </a:r>
              <a:r>
                <a:rPr kumimoji="1" lang="en-US" altLang="ja-JP" sz="1400" b="1" dirty="0"/>
                <a:t>)</a:t>
              </a:r>
              <a:endParaRPr kumimoji="1" lang="ja-JP" altLang="en-US" sz="1400" b="1" dirty="0"/>
            </a:p>
          </p:txBody>
        </p:sp>
      </p:grpSp>
      <p:sp>
        <p:nvSpPr>
          <p:cNvPr id="73" name="二等辺三角形 72">
            <a:extLst>
              <a:ext uri="{FF2B5EF4-FFF2-40B4-BE49-F238E27FC236}">
                <a16:creationId xmlns:a16="http://schemas.microsoft.com/office/drawing/2014/main" id="{821DCACF-873A-4F3B-AE58-0CF388876457}"/>
              </a:ext>
            </a:extLst>
          </p:cNvPr>
          <p:cNvSpPr/>
          <p:nvPr/>
        </p:nvSpPr>
        <p:spPr>
          <a:xfrm rot="5400000">
            <a:off x="4739765" y="6179447"/>
            <a:ext cx="192398" cy="165861"/>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0F2C4F33-8606-42F0-9C89-F530CF7F0B4A}"/>
              </a:ext>
            </a:extLst>
          </p:cNvPr>
          <p:cNvSpPr txBox="1"/>
          <p:nvPr/>
        </p:nvSpPr>
        <p:spPr>
          <a:xfrm>
            <a:off x="4918895" y="6112540"/>
            <a:ext cx="1426994" cy="307777"/>
          </a:xfrm>
          <a:prstGeom prst="rect">
            <a:avLst/>
          </a:prstGeom>
          <a:noFill/>
        </p:spPr>
        <p:txBody>
          <a:bodyPr wrap="none" rtlCol="0">
            <a:spAutoFit/>
          </a:bodyPr>
          <a:lstStyle/>
          <a:p>
            <a:r>
              <a:rPr kumimoji="1" lang="ja-JP" altLang="en-US" sz="1400" b="1" dirty="0">
                <a:effectLst>
                  <a:outerShdw blurRad="38100" dist="38100" dir="2700000" algn="tl">
                    <a:srgbClr val="000000">
                      <a:alpha val="43137"/>
                    </a:srgbClr>
                  </a:outerShdw>
                </a:effectLst>
              </a:rPr>
              <a:t>今後の検討方針</a:t>
            </a:r>
            <a:endParaRPr kumimoji="1" lang="en-US" altLang="ja-JP" sz="1400" b="1" dirty="0">
              <a:effectLst>
                <a:outerShdw blurRad="38100" dist="38100" dir="2700000" algn="tl">
                  <a:srgbClr val="000000">
                    <a:alpha val="43137"/>
                  </a:srgbClr>
                </a:outerShdw>
              </a:effectLst>
            </a:endParaRPr>
          </a:p>
        </p:txBody>
      </p:sp>
      <p:sp>
        <p:nvSpPr>
          <p:cNvPr id="77" name="テキスト ボックス 76">
            <a:extLst>
              <a:ext uri="{FF2B5EF4-FFF2-40B4-BE49-F238E27FC236}">
                <a16:creationId xmlns:a16="http://schemas.microsoft.com/office/drawing/2014/main" id="{0F143F4B-98FD-40F9-A38E-B95C8876FD73}"/>
              </a:ext>
            </a:extLst>
          </p:cNvPr>
          <p:cNvSpPr txBox="1"/>
          <p:nvPr/>
        </p:nvSpPr>
        <p:spPr>
          <a:xfrm>
            <a:off x="4686324" y="6365070"/>
            <a:ext cx="4282922" cy="461665"/>
          </a:xfrm>
          <a:prstGeom prst="rect">
            <a:avLst/>
          </a:prstGeom>
          <a:noFill/>
        </p:spPr>
        <p:txBody>
          <a:bodyPr wrap="square" rtlCol="0">
            <a:spAutoFit/>
          </a:bodyPr>
          <a:lstStyle/>
          <a:p>
            <a:r>
              <a:rPr kumimoji="1" lang="ja-JP" altLang="en-US" sz="1200" dirty="0"/>
              <a:t>新幹線新駅関連プロジェクトの進捗に合わせて、歩行者ネットワーク形成のイメージを更新し、段階的に発信</a:t>
            </a:r>
            <a:endParaRPr kumimoji="1" lang="en-US" altLang="ja-JP" sz="1200" dirty="0"/>
          </a:p>
        </p:txBody>
      </p:sp>
      <p:sp>
        <p:nvSpPr>
          <p:cNvPr id="68" name="正方形/長方形 67">
            <a:extLst>
              <a:ext uri="{FF2B5EF4-FFF2-40B4-BE49-F238E27FC236}">
                <a16:creationId xmlns:a16="http://schemas.microsoft.com/office/drawing/2014/main" id="{3FE82CDC-52A8-4A8D-827C-4561EBA8B505}"/>
              </a:ext>
            </a:extLst>
          </p:cNvPr>
          <p:cNvSpPr/>
          <p:nvPr/>
        </p:nvSpPr>
        <p:spPr>
          <a:xfrm>
            <a:off x="4753034" y="4863080"/>
            <a:ext cx="4216212" cy="1138187"/>
          </a:xfrm>
          <a:prstGeom prst="rect">
            <a:avLst/>
          </a:prstGeom>
          <a:solidFill>
            <a:schemeClr val="accent2">
              <a:lumMod val="20000"/>
              <a:lumOff val="80000"/>
            </a:schemeClr>
          </a:solidFill>
          <a:ln w="146050" cmpd="tri">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3C67F996-654A-46ED-AC2B-93E02D8D97F7}"/>
              </a:ext>
            </a:extLst>
          </p:cNvPr>
          <p:cNvSpPr txBox="1"/>
          <p:nvPr/>
        </p:nvSpPr>
        <p:spPr>
          <a:xfrm>
            <a:off x="4776306" y="4845182"/>
            <a:ext cx="1431158" cy="307777"/>
          </a:xfrm>
          <a:prstGeom prst="rect">
            <a:avLst/>
          </a:prstGeom>
          <a:noFill/>
        </p:spPr>
        <p:txBody>
          <a:bodyPr wrap="square" rtlCol="0">
            <a:spAutoFit/>
          </a:bodyPr>
          <a:lstStyle/>
          <a:p>
            <a:r>
              <a:rPr kumimoji="1" lang="ja-JP" altLang="en-US" sz="1400" b="1" dirty="0">
                <a:effectLst>
                  <a:outerShdw blurRad="38100" dist="38100" dir="2700000" algn="tl">
                    <a:srgbClr val="000000">
                      <a:alpha val="43137"/>
                    </a:srgbClr>
                  </a:outerShdw>
                </a:effectLst>
              </a:rPr>
              <a:t>主な意見</a:t>
            </a:r>
            <a:endParaRPr kumimoji="1" lang="en-US" altLang="ja-JP" sz="1400" b="1" dirty="0">
              <a:effectLst>
                <a:outerShdw blurRad="38100" dist="38100" dir="2700000" algn="tl">
                  <a:srgbClr val="000000">
                    <a:alpha val="43137"/>
                  </a:srgbClr>
                </a:outerShdw>
              </a:effectLst>
            </a:endParaRPr>
          </a:p>
        </p:txBody>
      </p:sp>
      <p:sp>
        <p:nvSpPr>
          <p:cNvPr id="72" name="テキスト ボックス 71">
            <a:extLst>
              <a:ext uri="{FF2B5EF4-FFF2-40B4-BE49-F238E27FC236}">
                <a16:creationId xmlns:a16="http://schemas.microsoft.com/office/drawing/2014/main" id="{68573302-8F64-4AD1-BC37-DF1779ECB3F2}"/>
              </a:ext>
            </a:extLst>
          </p:cNvPr>
          <p:cNvSpPr txBox="1"/>
          <p:nvPr/>
        </p:nvSpPr>
        <p:spPr>
          <a:xfrm>
            <a:off x="4753034" y="5103595"/>
            <a:ext cx="4010962" cy="830997"/>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200" dirty="0"/>
              <a:t>歩行者ネットワークの形成の</a:t>
            </a:r>
            <a:r>
              <a:rPr kumimoji="1" lang="ja-JP" altLang="en-US" sz="1200" b="1" u="sng" dirty="0"/>
              <a:t>イメージを示すことは重要</a:t>
            </a:r>
            <a:r>
              <a:rPr kumimoji="1" lang="ja-JP" altLang="en-US" sz="1200" dirty="0"/>
              <a:t>。</a:t>
            </a:r>
            <a:endParaRPr kumimoji="1" lang="en-US" altLang="ja-JP" sz="1200" b="1" u="sng" dirty="0"/>
          </a:p>
          <a:p>
            <a:pPr marL="285750" indent="-285750">
              <a:buFont typeface="Wingdings" panose="05000000000000000000" pitchFamily="2" charset="2"/>
              <a:buChar char="ü"/>
            </a:pPr>
            <a:r>
              <a:rPr kumimoji="1" lang="ja-JP" altLang="en-US" sz="1200" dirty="0"/>
              <a:t>駅から</a:t>
            </a:r>
            <a:r>
              <a:rPr kumimoji="1" lang="en-US" altLang="ja-JP" sz="1200" dirty="0"/>
              <a:t>6</a:t>
            </a:r>
            <a:r>
              <a:rPr kumimoji="1" lang="ja-JP" altLang="en-US" sz="1200" dirty="0"/>
              <a:t>ブロックに向かってどのように</a:t>
            </a:r>
            <a:r>
              <a:rPr kumimoji="1" lang="ja-JP" altLang="en-US" sz="1200" b="1" u="sng" dirty="0"/>
              <a:t>視認性</a:t>
            </a:r>
            <a:r>
              <a:rPr kumimoji="1" lang="ja-JP" altLang="en-US" sz="1200" dirty="0"/>
              <a:t>をとるかが重要。</a:t>
            </a:r>
            <a:endParaRPr kumimoji="1" lang="en-US" altLang="ja-JP" sz="1200" dirty="0"/>
          </a:p>
          <a:p>
            <a:pPr marL="285750" indent="-285750">
              <a:buFont typeface="Wingdings" panose="05000000000000000000" pitchFamily="2" charset="2"/>
              <a:buChar char="ü"/>
            </a:pPr>
            <a:r>
              <a:rPr kumimoji="1" lang="ja-JP" altLang="en-US" sz="1200" dirty="0"/>
              <a:t>駅からだけでなく</a:t>
            </a:r>
            <a:r>
              <a:rPr kumimoji="1" lang="ja-JP" altLang="en-US" sz="1200" b="1" u="sng" dirty="0"/>
              <a:t>ブロック間の移動のしやすさ</a:t>
            </a:r>
            <a:r>
              <a:rPr kumimoji="1" lang="ja-JP" altLang="en-US" sz="1200" dirty="0"/>
              <a:t>も重要。</a:t>
            </a:r>
            <a:endParaRPr kumimoji="1" lang="en-US" altLang="ja-JP" sz="1200" dirty="0"/>
          </a:p>
          <a:p>
            <a:pPr marL="285750" indent="-285750">
              <a:buFont typeface="Wingdings" panose="05000000000000000000" pitchFamily="2" charset="2"/>
              <a:buChar char="ü"/>
            </a:pPr>
            <a:r>
              <a:rPr kumimoji="1" lang="ja-JP" altLang="en-US" sz="1200" dirty="0"/>
              <a:t>どこから地上に下ろしていくのか、</a:t>
            </a:r>
            <a:r>
              <a:rPr kumimoji="1" lang="ja-JP" altLang="en-US" sz="1200" b="1" u="sng" dirty="0"/>
              <a:t>垂直動線</a:t>
            </a:r>
            <a:r>
              <a:rPr kumimoji="1" lang="ja-JP" altLang="en-US" sz="1200" dirty="0"/>
              <a:t>がポイント。</a:t>
            </a:r>
            <a:endParaRPr kumimoji="1" lang="en-US" altLang="ja-JP" sz="1200" dirty="0"/>
          </a:p>
        </p:txBody>
      </p:sp>
      <p:pic>
        <p:nvPicPr>
          <p:cNvPr id="88" name="図 87">
            <a:extLst>
              <a:ext uri="{FF2B5EF4-FFF2-40B4-BE49-F238E27FC236}">
                <a16:creationId xmlns:a16="http://schemas.microsoft.com/office/drawing/2014/main" id="{2B77554B-5B20-44FC-9A49-327599D06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740" y="3475276"/>
            <a:ext cx="3728637" cy="3084478"/>
          </a:xfrm>
          <a:prstGeom prst="rect">
            <a:avLst/>
          </a:prstGeom>
          <a:ln w="3175">
            <a:solidFill>
              <a:schemeClr val="tx1"/>
            </a:solidFill>
          </a:ln>
        </p:spPr>
      </p:pic>
      <p:grpSp>
        <p:nvGrpSpPr>
          <p:cNvPr id="96" name="グループ化 95">
            <a:extLst>
              <a:ext uri="{FF2B5EF4-FFF2-40B4-BE49-F238E27FC236}">
                <a16:creationId xmlns:a16="http://schemas.microsoft.com/office/drawing/2014/main" id="{EC092031-9CB1-4D72-8A86-0FE7A9234472}"/>
              </a:ext>
            </a:extLst>
          </p:cNvPr>
          <p:cNvGrpSpPr/>
          <p:nvPr/>
        </p:nvGrpSpPr>
        <p:grpSpPr>
          <a:xfrm>
            <a:off x="285322" y="3492511"/>
            <a:ext cx="3852595" cy="3096461"/>
            <a:chOff x="-3857941" y="1127933"/>
            <a:chExt cx="3852595" cy="3096461"/>
          </a:xfrm>
        </p:grpSpPr>
        <p:sp>
          <p:nvSpPr>
            <p:cNvPr id="97" name="テキスト ボックス 96">
              <a:extLst>
                <a:ext uri="{FF2B5EF4-FFF2-40B4-BE49-F238E27FC236}">
                  <a16:creationId xmlns:a16="http://schemas.microsoft.com/office/drawing/2014/main" id="{0C37DDC3-CB09-4A3D-A1D3-C7D436742592}"/>
                </a:ext>
              </a:extLst>
            </p:cNvPr>
            <p:cNvSpPr txBox="1"/>
            <p:nvPr/>
          </p:nvSpPr>
          <p:spPr>
            <a:xfrm>
              <a:off x="-2453309" y="4018729"/>
              <a:ext cx="946582" cy="200055"/>
            </a:xfrm>
            <a:prstGeom prst="rect">
              <a:avLst/>
            </a:prstGeom>
            <a:noFill/>
          </p:spPr>
          <p:txBody>
            <a:bodyPr wrap="square" rtlCol="0">
              <a:spAutoFit/>
            </a:bodyPr>
            <a:lstStyle/>
            <a:p>
              <a:r>
                <a:rPr kumimoji="1" lang="ja-JP" altLang="en-US" sz="700" b="1" dirty="0">
                  <a:latin typeface="Century Gothic" panose="020B0502020202020204" pitchFamily="34" charset="0"/>
                  <a:ea typeface="メイリオ" panose="020B0604030504040204" pitchFamily="50" charset="-128"/>
                </a:rPr>
                <a:t>　南ブロック</a:t>
              </a:r>
              <a:endParaRPr kumimoji="1" lang="en-US" altLang="ja-JP" sz="700" dirty="0">
                <a:latin typeface="Century Gothic" panose="020B0502020202020204" pitchFamily="34" charset="0"/>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F71C905E-A4D2-4A07-85A3-B4638DE82E8B}"/>
                </a:ext>
              </a:extLst>
            </p:cNvPr>
            <p:cNvSpPr txBox="1"/>
            <p:nvPr/>
          </p:nvSpPr>
          <p:spPr>
            <a:xfrm>
              <a:off x="-3736752" y="4018729"/>
              <a:ext cx="946582" cy="200055"/>
            </a:xfrm>
            <a:prstGeom prst="rect">
              <a:avLst/>
            </a:prstGeom>
            <a:noFill/>
          </p:spPr>
          <p:txBody>
            <a:bodyPr wrap="square" rtlCol="0">
              <a:spAutoFit/>
            </a:bodyPr>
            <a:lstStyle/>
            <a:p>
              <a:r>
                <a:rPr kumimoji="1" lang="ja-JP" altLang="en-US" sz="700" b="1" dirty="0">
                  <a:latin typeface="Century Gothic" panose="020B0502020202020204" pitchFamily="34" charset="0"/>
                  <a:ea typeface="メイリオ" panose="020B0604030504040204" pitchFamily="50" charset="-128"/>
                </a:rPr>
                <a:t>　南西ブロック</a:t>
              </a:r>
              <a:endParaRPr kumimoji="1" lang="en-US" altLang="ja-JP" sz="700" dirty="0">
                <a:latin typeface="Century Gothic" panose="020B0502020202020204" pitchFamily="34" charset="0"/>
                <a:ea typeface="メイリオ" panose="020B0604030504040204" pitchFamily="50" charset="-128"/>
              </a:endParaRPr>
            </a:p>
          </p:txBody>
        </p:sp>
        <p:sp>
          <p:nvSpPr>
            <p:cNvPr id="99" name="テキスト ボックス 98">
              <a:extLst>
                <a:ext uri="{FF2B5EF4-FFF2-40B4-BE49-F238E27FC236}">
                  <a16:creationId xmlns:a16="http://schemas.microsoft.com/office/drawing/2014/main" id="{EA7BC8D2-16E4-47D2-A97F-0026808BA644}"/>
                </a:ext>
              </a:extLst>
            </p:cNvPr>
            <p:cNvSpPr txBox="1"/>
            <p:nvPr/>
          </p:nvSpPr>
          <p:spPr>
            <a:xfrm>
              <a:off x="-1019898" y="4018729"/>
              <a:ext cx="946582" cy="200055"/>
            </a:xfrm>
            <a:prstGeom prst="rect">
              <a:avLst/>
            </a:prstGeom>
            <a:noFill/>
          </p:spPr>
          <p:txBody>
            <a:bodyPr wrap="square" rtlCol="0">
              <a:spAutoFit/>
            </a:bodyPr>
            <a:lstStyle/>
            <a:p>
              <a:r>
                <a:rPr kumimoji="1" lang="ja-JP" altLang="en-US" sz="700" b="1" dirty="0">
                  <a:latin typeface="Century Gothic" panose="020B0502020202020204" pitchFamily="34" charset="0"/>
                  <a:ea typeface="メイリオ" panose="020B0604030504040204" pitchFamily="50" charset="-128"/>
                </a:rPr>
                <a:t>　南東ブロック</a:t>
              </a:r>
              <a:endParaRPr kumimoji="1" lang="en-US" altLang="ja-JP" sz="700" dirty="0">
                <a:latin typeface="Century Gothic" panose="020B0502020202020204" pitchFamily="34" charset="0"/>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757372FF-6895-48D0-A4FD-4E03FDE099CE}"/>
                </a:ext>
              </a:extLst>
            </p:cNvPr>
            <p:cNvSpPr txBox="1"/>
            <p:nvPr/>
          </p:nvSpPr>
          <p:spPr>
            <a:xfrm>
              <a:off x="-2445099" y="1127933"/>
              <a:ext cx="832568" cy="200055"/>
            </a:xfrm>
            <a:prstGeom prst="rect">
              <a:avLst/>
            </a:prstGeom>
            <a:noFill/>
          </p:spPr>
          <p:txBody>
            <a:bodyPr wrap="square" rtlCol="0">
              <a:spAutoFit/>
            </a:bodyPr>
            <a:lstStyle/>
            <a:p>
              <a:r>
                <a:rPr kumimoji="1" lang="ja-JP" altLang="en-US" sz="700" b="1" dirty="0">
                  <a:latin typeface="Century Gothic" panose="020B0502020202020204" pitchFamily="34" charset="0"/>
                  <a:ea typeface="メイリオ" panose="020B0604030504040204" pitchFamily="50" charset="-128"/>
                </a:rPr>
                <a:t>　北ブロック</a:t>
              </a:r>
              <a:endParaRPr kumimoji="1" lang="en-US" altLang="ja-JP" sz="700" dirty="0">
                <a:latin typeface="Century Gothic" panose="020B0502020202020204" pitchFamily="34" charset="0"/>
                <a:ea typeface="メイリオ" panose="020B0604030504040204" pitchFamily="50" charset="-128"/>
              </a:endParaRPr>
            </a:p>
          </p:txBody>
        </p:sp>
        <p:sp>
          <p:nvSpPr>
            <p:cNvPr id="101" name="テキスト ボックス 100">
              <a:extLst>
                <a:ext uri="{FF2B5EF4-FFF2-40B4-BE49-F238E27FC236}">
                  <a16:creationId xmlns:a16="http://schemas.microsoft.com/office/drawing/2014/main" id="{D49C67F2-012C-470A-853B-CFA1B463533D}"/>
                </a:ext>
              </a:extLst>
            </p:cNvPr>
            <p:cNvSpPr txBox="1"/>
            <p:nvPr/>
          </p:nvSpPr>
          <p:spPr>
            <a:xfrm>
              <a:off x="-3767087" y="1127933"/>
              <a:ext cx="910215" cy="200055"/>
            </a:xfrm>
            <a:prstGeom prst="rect">
              <a:avLst/>
            </a:prstGeom>
            <a:noFill/>
          </p:spPr>
          <p:txBody>
            <a:bodyPr wrap="square" rtlCol="0">
              <a:spAutoFit/>
            </a:bodyPr>
            <a:lstStyle/>
            <a:p>
              <a:r>
                <a:rPr kumimoji="1" lang="ja-JP" altLang="en-US" sz="700" b="1" dirty="0">
                  <a:latin typeface="Century Gothic" panose="020B0502020202020204" pitchFamily="34" charset="0"/>
                  <a:ea typeface="メイリオ" panose="020B0604030504040204" pitchFamily="50" charset="-128"/>
                </a:rPr>
                <a:t>　北西ブロック</a:t>
              </a:r>
              <a:endParaRPr kumimoji="1" lang="en-US" altLang="ja-JP" sz="700" dirty="0">
                <a:latin typeface="Century Gothic" panose="020B0502020202020204" pitchFamily="34" charset="0"/>
                <a:ea typeface="メイリオ" panose="020B0604030504040204" pitchFamily="50" charset="-128"/>
              </a:endParaRPr>
            </a:p>
          </p:txBody>
        </p:sp>
        <p:sp>
          <p:nvSpPr>
            <p:cNvPr id="102" name="テキスト ボックス 101">
              <a:extLst>
                <a:ext uri="{FF2B5EF4-FFF2-40B4-BE49-F238E27FC236}">
                  <a16:creationId xmlns:a16="http://schemas.microsoft.com/office/drawing/2014/main" id="{A92958E3-BCF9-4B90-BC71-DDF265F339D1}"/>
                </a:ext>
              </a:extLst>
            </p:cNvPr>
            <p:cNvSpPr txBox="1"/>
            <p:nvPr/>
          </p:nvSpPr>
          <p:spPr>
            <a:xfrm>
              <a:off x="-1037206" y="1127933"/>
              <a:ext cx="934526" cy="200055"/>
            </a:xfrm>
            <a:prstGeom prst="rect">
              <a:avLst/>
            </a:prstGeom>
            <a:noFill/>
          </p:spPr>
          <p:txBody>
            <a:bodyPr wrap="square" rtlCol="0">
              <a:spAutoFit/>
            </a:bodyPr>
            <a:lstStyle/>
            <a:p>
              <a:r>
                <a:rPr kumimoji="1" lang="ja-JP" altLang="en-US" sz="700" b="1" dirty="0">
                  <a:latin typeface="Century Gothic" panose="020B0502020202020204" pitchFamily="34" charset="0"/>
                  <a:ea typeface="メイリオ" panose="020B0604030504040204" pitchFamily="50" charset="-128"/>
                </a:rPr>
                <a:t>　北東ブロック</a:t>
              </a:r>
              <a:endParaRPr kumimoji="1" lang="en-US" altLang="ja-JP" sz="700" dirty="0">
                <a:latin typeface="Century Gothic" panose="020B0502020202020204" pitchFamily="34" charset="0"/>
                <a:ea typeface="メイリオ" panose="020B0604030504040204" pitchFamily="50" charset="-128"/>
              </a:endParaRPr>
            </a:p>
          </p:txBody>
        </p:sp>
        <p:sp>
          <p:nvSpPr>
            <p:cNvPr id="103" name="テキスト ボックス 102">
              <a:extLst>
                <a:ext uri="{FF2B5EF4-FFF2-40B4-BE49-F238E27FC236}">
                  <a16:creationId xmlns:a16="http://schemas.microsoft.com/office/drawing/2014/main" id="{BB9A3466-9160-4296-BBE4-CC483F34CEF9}"/>
                </a:ext>
              </a:extLst>
            </p:cNvPr>
            <p:cNvSpPr txBox="1"/>
            <p:nvPr/>
          </p:nvSpPr>
          <p:spPr>
            <a:xfrm>
              <a:off x="-3857941" y="2560671"/>
              <a:ext cx="797803" cy="200055"/>
            </a:xfrm>
            <a:prstGeom prst="rect">
              <a:avLst/>
            </a:prstGeom>
            <a:noFill/>
            <a:ln>
              <a:noFill/>
            </a:ln>
          </p:spPr>
          <p:txBody>
            <a:bodyPr wrap="square" rtlCol="0">
              <a:spAutoFit/>
            </a:bodyPr>
            <a:lstStyle/>
            <a:p>
              <a:r>
                <a:rPr kumimoji="1" lang="en-US" altLang="ja-JP" sz="700" b="1" dirty="0">
                  <a:effectLst>
                    <a:glow rad="63500">
                      <a:schemeClr val="bg1"/>
                    </a:glow>
                  </a:effectLst>
                  <a:latin typeface="Century Gothic" panose="020B0502020202020204" pitchFamily="34" charset="0"/>
                  <a:ea typeface="メイリオ" panose="020B0604030504040204" pitchFamily="50" charset="-128"/>
                </a:rPr>
                <a:t>JR</a:t>
              </a:r>
              <a:r>
                <a:rPr kumimoji="1" lang="ja-JP" altLang="en-US" sz="700" b="1" dirty="0">
                  <a:effectLst>
                    <a:glow rad="63500">
                      <a:schemeClr val="bg1"/>
                    </a:glow>
                  </a:effectLst>
                  <a:latin typeface="Century Gothic" panose="020B0502020202020204" pitchFamily="34" charset="0"/>
                  <a:ea typeface="メイリオ" panose="020B0604030504040204" pitchFamily="50" charset="-128"/>
                </a:rPr>
                <a:t>山陽新幹線</a:t>
              </a:r>
              <a:endParaRPr kumimoji="1" lang="en-US" altLang="ja-JP" sz="700" dirty="0">
                <a:effectLst>
                  <a:glow rad="63500">
                    <a:schemeClr val="bg1"/>
                  </a:glow>
                </a:effectLst>
                <a:latin typeface="Century Gothic" panose="020B0502020202020204" pitchFamily="34" charset="0"/>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0BA37790-13B0-4F72-A9B3-B5F66F29F320}"/>
                </a:ext>
              </a:extLst>
            </p:cNvPr>
            <p:cNvSpPr txBox="1"/>
            <p:nvPr/>
          </p:nvSpPr>
          <p:spPr>
            <a:xfrm>
              <a:off x="-1912235" y="2241880"/>
              <a:ext cx="755390" cy="230832"/>
            </a:xfrm>
            <a:prstGeom prst="rect">
              <a:avLst/>
            </a:prstGeom>
            <a:noFill/>
            <a:ln>
              <a:noFill/>
            </a:ln>
          </p:spPr>
          <p:txBody>
            <a:bodyPr wrap="square" rtlCol="0">
              <a:spAutoFit/>
            </a:bodyPr>
            <a:lstStyle/>
            <a:p>
              <a:r>
                <a:rPr kumimoji="1" lang="ja-JP" altLang="en-US" sz="900" b="1" dirty="0">
                  <a:effectLst>
                    <a:glow rad="63500">
                      <a:schemeClr val="bg1"/>
                    </a:glow>
                  </a:effectLst>
                  <a:latin typeface="Century Gothic" panose="020B0502020202020204" pitchFamily="34" charset="0"/>
                  <a:ea typeface="メイリオ" panose="020B0604030504040204" pitchFamily="50" charset="-128"/>
                </a:rPr>
                <a:t>新大阪駅</a:t>
              </a:r>
              <a:endParaRPr kumimoji="1" lang="en-US" altLang="ja-JP" sz="900" b="1" dirty="0">
                <a:effectLst>
                  <a:glow rad="63500">
                    <a:schemeClr val="bg1"/>
                  </a:glow>
                </a:effectLst>
                <a:latin typeface="Century Gothic" panose="020B0502020202020204" pitchFamily="34" charset="0"/>
                <a:ea typeface="メイリオ" panose="020B0604030504040204" pitchFamily="50" charset="-128"/>
              </a:endParaRPr>
            </a:p>
          </p:txBody>
        </p:sp>
        <p:sp>
          <p:nvSpPr>
            <p:cNvPr id="105" name="テキスト ボックス 104">
              <a:extLst>
                <a:ext uri="{FF2B5EF4-FFF2-40B4-BE49-F238E27FC236}">
                  <a16:creationId xmlns:a16="http://schemas.microsoft.com/office/drawing/2014/main" id="{ED697B7B-F1A1-4D68-A1DA-567C893A6206}"/>
                </a:ext>
              </a:extLst>
            </p:cNvPr>
            <p:cNvSpPr txBox="1"/>
            <p:nvPr/>
          </p:nvSpPr>
          <p:spPr>
            <a:xfrm>
              <a:off x="-883305" y="2557715"/>
              <a:ext cx="877959" cy="200055"/>
            </a:xfrm>
            <a:prstGeom prst="rect">
              <a:avLst/>
            </a:prstGeom>
            <a:noFill/>
            <a:ln>
              <a:noFill/>
            </a:ln>
          </p:spPr>
          <p:txBody>
            <a:bodyPr wrap="square" rtlCol="0">
              <a:spAutoFit/>
            </a:bodyPr>
            <a:lstStyle/>
            <a:p>
              <a:r>
                <a:rPr kumimoji="1" lang="en-US" altLang="ja-JP" sz="700" b="1" dirty="0">
                  <a:effectLst>
                    <a:glow rad="63500">
                      <a:schemeClr val="bg1"/>
                    </a:glow>
                  </a:effectLst>
                  <a:latin typeface="Century Gothic" panose="020B0502020202020204" pitchFamily="34" charset="0"/>
                  <a:ea typeface="メイリオ" panose="020B0604030504040204" pitchFamily="50" charset="-128"/>
                </a:rPr>
                <a:t>JR</a:t>
              </a:r>
              <a:r>
                <a:rPr kumimoji="1" lang="ja-JP" altLang="en-US" sz="700" b="1" dirty="0">
                  <a:effectLst>
                    <a:glow rad="63500">
                      <a:schemeClr val="bg1"/>
                    </a:glow>
                  </a:effectLst>
                  <a:latin typeface="Century Gothic" panose="020B0502020202020204" pitchFamily="34" charset="0"/>
                  <a:ea typeface="メイリオ" panose="020B0604030504040204" pitchFamily="50" charset="-128"/>
                </a:rPr>
                <a:t>東海道新幹線</a:t>
              </a:r>
              <a:endParaRPr kumimoji="1" lang="en-US" altLang="ja-JP" sz="700" b="1" dirty="0">
                <a:effectLst>
                  <a:glow rad="63500">
                    <a:schemeClr val="bg1"/>
                  </a:glow>
                </a:effectLst>
                <a:latin typeface="Century Gothic" panose="020B0502020202020204" pitchFamily="34" charset="0"/>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45723BC5-27F7-4DC3-9360-75D503623B56}"/>
                </a:ext>
              </a:extLst>
            </p:cNvPr>
            <p:cNvSpPr txBox="1"/>
            <p:nvPr/>
          </p:nvSpPr>
          <p:spPr>
            <a:xfrm>
              <a:off x="-1372119" y="3139802"/>
              <a:ext cx="292388" cy="1084592"/>
            </a:xfrm>
            <a:prstGeom prst="rect">
              <a:avLst/>
            </a:prstGeom>
            <a:noFill/>
          </p:spPr>
          <p:txBody>
            <a:bodyPr vert="eaVert" wrap="none" rtlCol="0">
              <a:spAutoFit/>
            </a:bodyPr>
            <a:lstStyle/>
            <a:p>
              <a:r>
                <a:rPr kumimoji="1" lang="en-US" altLang="ja-JP" sz="700" b="1" dirty="0">
                  <a:effectLst>
                    <a:glow rad="63500">
                      <a:schemeClr val="bg1"/>
                    </a:glow>
                  </a:effectLst>
                  <a:latin typeface="Century Gothic" panose="020B0502020202020204" pitchFamily="34" charset="0"/>
                  <a:ea typeface="メイリオ" panose="020B0604030504040204" pitchFamily="50" charset="-128"/>
                </a:rPr>
                <a:t>JR</a:t>
              </a:r>
              <a:r>
                <a:rPr kumimoji="1" lang="ja-JP" altLang="en-US" sz="700" b="1" dirty="0">
                  <a:effectLst>
                    <a:glow rad="63500">
                      <a:schemeClr val="bg1"/>
                    </a:glow>
                  </a:effectLst>
                  <a:latin typeface="Century Gothic" panose="020B0502020202020204" pitchFamily="34" charset="0"/>
                  <a:ea typeface="メイリオ" panose="020B0604030504040204" pitchFamily="50" charset="-128"/>
                </a:rPr>
                <a:t>京都線・おおさか東線</a:t>
              </a:r>
              <a:endParaRPr kumimoji="1" lang="en-US" altLang="ja-JP" sz="700" b="1" dirty="0">
                <a:effectLst>
                  <a:glow rad="63500">
                    <a:schemeClr val="bg1"/>
                  </a:glow>
                </a:effectLst>
                <a:latin typeface="Century Gothic" panose="020B0502020202020204" pitchFamily="34" charset="0"/>
                <a:ea typeface="メイリオ" panose="020B0604030504040204" pitchFamily="50" charset="-128"/>
              </a:endParaRPr>
            </a:p>
          </p:txBody>
        </p:sp>
        <p:sp>
          <p:nvSpPr>
            <p:cNvPr id="107" name="テキスト ボックス 106">
              <a:extLst>
                <a:ext uri="{FF2B5EF4-FFF2-40B4-BE49-F238E27FC236}">
                  <a16:creationId xmlns:a16="http://schemas.microsoft.com/office/drawing/2014/main" id="{60103F4B-8A68-466C-995E-58AEE5A6CAF4}"/>
                </a:ext>
              </a:extLst>
            </p:cNvPr>
            <p:cNvSpPr txBox="1"/>
            <p:nvPr/>
          </p:nvSpPr>
          <p:spPr>
            <a:xfrm>
              <a:off x="-3037296" y="3152146"/>
              <a:ext cx="544960" cy="323165"/>
            </a:xfrm>
            <a:prstGeom prst="rect">
              <a:avLst/>
            </a:prstGeom>
            <a:noFill/>
            <a:ln>
              <a:noFill/>
            </a:ln>
          </p:spPr>
          <p:txBody>
            <a:bodyPr wrap="square" rtlCol="0">
              <a:spAutoFit/>
            </a:bodyPr>
            <a:lstStyle/>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大阪メトロ</a:t>
              </a:r>
              <a:endParaRPr kumimoji="1" lang="en-US" altLang="ja-JP" sz="500" b="1" dirty="0">
                <a:effectLst>
                  <a:glow rad="63500">
                    <a:schemeClr val="bg1"/>
                  </a:glow>
                </a:effectLst>
                <a:latin typeface="Century Gothic" panose="020B0502020202020204" pitchFamily="34" charset="0"/>
                <a:ea typeface="メイリオ" panose="020B0604030504040204" pitchFamily="50" charset="-128"/>
              </a:endParaRPr>
            </a:p>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南改札</a:t>
              </a:r>
              <a:endParaRPr kumimoji="1" lang="en-US" altLang="ja-JP" sz="500" b="1" dirty="0">
                <a:effectLst>
                  <a:glow rad="63500">
                    <a:schemeClr val="bg1"/>
                  </a:glow>
                </a:effectLst>
                <a:latin typeface="Century Gothic" panose="020B0502020202020204" pitchFamily="34" charset="0"/>
                <a:ea typeface="メイリオ" panose="020B0604030504040204" pitchFamily="50" charset="-128"/>
              </a:endParaRPr>
            </a:p>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（１</a:t>
              </a:r>
              <a:r>
                <a:rPr kumimoji="1" lang="en-US" altLang="ja-JP" sz="500" b="1" dirty="0">
                  <a:effectLst>
                    <a:glow rad="63500">
                      <a:schemeClr val="bg1"/>
                    </a:glow>
                  </a:effectLst>
                  <a:latin typeface="Century Gothic" panose="020B0502020202020204" pitchFamily="34" charset="0"/>
                  <a:ea typeface="メイリオ" panose="020B0604030504040204" pitchFamily="50" charset="-128"/>
                </a:rPr>
                <a:t>F</a:t>
              </a: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a:t>
              </a:r>
              <a:endParaRPr kumimoji="1" lang="en-US" altLang="ja-JP" sz="500" dirty="0">
                <a:effectLst>
                  <a:glow rad="63500">
                    <a:schemeClr val="bg1"/>
                  </a:glow>
                </a:effectLst>
                <a:latin typeface="Century Gothic" panose="020B0502020202020204" pitchFamily="34" charset="0"/>
                <a:ea typeface="メイリオ" panose="020B0604030504040204" pitchFamily="50" charset="-128"/>
              </a:endParaRPr>
            </a:p>
          </p:txBody>
        </p:sp>
        <p:sp>
          <p:nvSpPr>
            <p:cNvPr id="108" name="テキスト ボックス 107">
              <a:extLst>
                <a:ext uri="{FF2B5EF4-FFF2-40B4-BE49-F238E27FC236}">
                  <a16:creationId xmlns:a16="http://schemas.microsoft.com/office/drawing/2014/main" id="{83AB78EC-0D5C-4874-806B-0D02C2F586DF}"/>
                </a:ext>
              </a:extLst>
            </p:cNvPr>
            <p:cNvSpPr txBox="1"/>
            <p:nvPr/>
          </p:nvSpPr>
          <p:spPr>
            <a:xfrm>
              <a:off x="-3114541" y="2531147"/>
              <a:ext cx="713871" cy="323165"/>
            </a:xfrm>
            <a:prstGeom prst="rect">
              <a:avLst/>
            </a:prstGeom>
            <a:noFill/>
            <a:ln>
              <a:noFill/>
            </a:ln>
          </p:spPr>
          <p:txBody>
            <a:bodyPr wrap="square" rtlCol="0">
              <a:spAutoFit/>
            </a:bodyPr>
            <a:lstStyle/>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大阪メトロ</a:t>
              </a:r>
              <a:endParaRPr kumimoji="1" lang="en-US" altLang="ja-JP" sz="500" b="1" dirty="0">
                <a:effectLst>
                  <a:glow rad="63500">
                    <a:schemeClr val="bg1"/>
                  </a:glow>
                </a:effectLst>
                <a:latin typeface="Century Gothic" panose="020B0502020202020204" pitchFamily="34" charset="0"/>
                <a:ea typeface="メイリオ" panose="020B0604030504040204" pitchFamily="50" charset="-128"/>
              </a:endParaRPr>
            </a:p>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北東・北西・中札</a:t>
              </a:r>
              <a:endParaRPr kumimoji="1" lang="en-US" altLang="ja-JP" sz="500" b="1" dirty="0">
                <a:effectLst>
                  <a:glow rad="63500">
                    <a:schemeClr val="bg1"/>
                  </a:glow>
                </a:effectLst>
                <a:latin typeface="Century Gothic" panose="020B0502020202020204" pitchFamily="34" charset="0"/>
                <a:ea typeface="メイリオ" panose="020B0604030504040204" pitchFamily="50" charset="-128"/>
              </a:endParaRPr>
            </a:p>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a:t>
              </a:r>
              <a:r>
                <a:rPr kumimoji="1" lang="en-US" altLang="ja-JP" sz="500" b="1" dirty="0">
                  <a:effectLst>
                    <a:glow rad="63500">
                      <a:schemeClr val="bg1"/>
                    </a:glow>
                  </a:effectLst>
                  <a:latin typeface="Century Gothic" panose="020B0502020202020204" pitchFamily="34" charset="0"/>
                  <a:ea typeface="メイリオ" panose="020B0604030504040204" pitchFamily="50" charset="-128"/>
                </a:rPr>
                <a:t>2F</a:t>
              </a: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a:t>
              </a:r>
              <a:endParaRPr kumimoji="1" lang="en-US" altLang="ja-JP" sz="500" dirty="0">
                <a:effectLst>
                  <a:glow rad="63500">
                    <a:schemeClr val="bg1"/>
                  </a:glow>
                </a:effectLst>
                <a:latin typeface="Century Gothic" panose="020B0502020202020204" pitchFamily="34" charset="0"/>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C1CC44B7-6742-4CC0-86E8-7836164F6C07}"/>
                </a:ext>
              </a:extLst>
            </p:cNvPr>
            <p:cNvSpPr txBox="1"/>
            <p:nvPr/>
          </p:nvSpPr>
          <p:spPr>
            <a:xfrm>
              <a:off x="-2409873" y="2432964"/>
              <a:ext cx="292388" cy="451406"/>
            </a:xfrm>
            <a:prstGeom prst="rect">
              <a:avLst/>
            </a:prstGeom>
            <a:noFill/>
          </p:spPr>
          <p:txBody>
            <a:bodyPr vert="eaVert" wrap="none" rtlCol="0">
              <a:spAutoFit/>
            </a:bodyPr>
            <a:lstStyle/>
            <a:p>
              <a:r>
                <a:rPr kumimoji="1" lang="ja-JP" altLang="en-US" sz="700" b="1" dirty="0">
                  <a:effectLst>
                    <a:glow rad="63500">
                      <a:schemeClr val="bg1"/>
                    </a:glow>
                  </a:effectLst>
                  <a:latin typeface="Century Gothic" panose="020B0502020202020204" pitchFamily="34" charset="0"/>
                  <a:ea typeface="メイリオ" panose="020B0604030504040204" pitchFamily="50" charset="-128"/>
                </a:rPr>
                <a:t>南北通路</a:t>
              </a:r>
              <a:endParaRPr kumimoji="1" lang="en-US" altLang="ja-JP" sz="700" b="1" dirty="0">
                <a:effectLst>
                  <a:glow rad="63500">
                    <a:schemeClr val="bg1"/>
                  </a:glow>
                </a:effectLst>
                <a:latin typeface="Century Gothic" panose="020B0502020202020204" pitchFamily="34" charset="0"/>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B2EEF38C-D7A9-4A5E-840C-5F4E95BA82E2}"/>
                </a:ext>
              </a:extLst>
            </p:cNvPr>
            <p:cNvSpPr txBox="1"/>
            <p:nvPr/>
          </p:nvSpPr>
          <p:spPr>
            <a:xfrm>
              <a:off x="-2278089" y="2531147"/>
              <a:ext cx="481725" cy="323165"/>
            </a:xfrm>
            <a:prstGeom prst="rect">
              <a:avLst/>
            </a:prstGeom>
            <a:noFill/>
            <a:ln>
              <a:noFill/>
            </a:ln>
          </p:spPr>
          <p:txBody>
            <a:bodyPr wrap="square" rtlCol="0">
              <a:spAutoFit/>
            </a:bodyPr>
            <a:lstStyle/>
            <a:p>
              <a:pPr algn="ctr"/>
              <a:r>
                <a:rPr kumimoji="1" lang="en-US" altLang="ja-JP" sz="500" b="1" dirty="0">
                  <a:effectLst>
                    <a:glow rad="63500">
                      <a:schemeClr val="bg1"/>
                    </a:glow>
                  </a:effectLst>
                  <a:latin typeface="Century Gothic" panose="020B0502020202020204" pitchFamily="34" charset="0"/>
                  <a:ea typeface="メイリオ" panose="020B0604030504040204" pitchFamily="50" charset="-128"/>
                </a:rPr>
                <a:t>JR</a:t>
              </a: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新幹線</a:t>
              </a:r>
              <a:endParaRPr kumimoji="1" lang="en-US" altLang="ja-JP" sz="500" b="1" dirty="0">
                <a:effectLst>
                  <a:glow rad="63500">
                    <a:schemeClr val="bg1"/>
                  </a:glow>
                </a:effectLst>
                <a:latin typeface="Century Gothic" panose="020B0502020202020204" pitchFamily="34" charset="0"/>
                <a:ea typeface="メイリオ" panose="020B0604030504040204" pitchFamily="50" charset="-128"/>
              </a:endParaRPr>
            </a:p>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中央口</a:t>
              </a:r>
              <a:endParaRPr kumimoji="1" lang="en-US" altLang="ja-JP" sz="500" b="1" dirty="0">
                <a:effectLst>
                  <a:glow rad="63500">
                    <a:schemeClr val="bg1"/>
                  </a:glow>
                </a:effectLst>
                <a:latin typeface="Century Gothic" panose="020B0502020202020204" pitchFamily="34" charset="0"/>
                <a:ea typeface="メイリオ" panose="020B0604030504040204" pitchFamily="50" charset="-128"/>
              </a:endParaRPr>
            </a:p>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a:t>
              </a:r>
              <a:r>
                <a:rPr kumimoji="1" lang="en-US" altLang="ja-JP" sz="500" b="1" dirty="0">
                  <a:effectLst>
                    <a:glow rad="63500">
                      <a:schemeClr val="bg1"/>
                    </a:glow>
                  </a:effectLst>
                  <a:latin typeface="Century Gothic" panose="020B0502020202020204" pitchFamily="34" charset="0"/>
                  <a:ea typeface="メイリオ" panose="020B0604030504040204" pitchFamily="50" charset="-128"/>
                </a:rPr>
                <a:t>3F</a:t>
              </a: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a:t>
              </a:r>
              <a:endParaRPr kumimoji="1" lang="en-US" altLang="ja-JP" sz="500" dirty="0">
                <a:effectLst>
                  <a:glow rad="63500">
                    <a:schemeClr val="bg1"/>
                  </a:glow>
                </a:effectLst>
                <a:latin typeface="Century Gothic" panose="020B0502020202020204" pitchFamily="34" charset="0"/>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34C0F10F-4076-4C68-A492-B8DE4A9A9102}"/>
                </a:ext>
              </a:extLst>
            </p:cNvPr>
            <p:cNvSpPr txBox="1"/>
            <p:nvPr/>
          </p:nvSpPr>
          <p:spPr>
            <a:xfrm>
              <a:off x="-1960868" y="2531147"/>
              <a:ext cx="474732" cy="323165"/>
            </a:xfrm>
            <a:prstGeom prst="rect">
              <a:avLst/>
            </a:prstGeom>
            <a:noFill/>
            <a:ln>
              <a:noFill/>
            </a:ln>
          </p:spPr>
          <p:txBody>
            <a:bodyPr wrap="square" rtlCol="0">
              <a:spAutoFit/>
            </a:bodyPr>
            <a:lstStyle/>
            <a:p>
              <a:pPr algn="ctr"/>
              <a:r>
                <a:rPr kumimoji="1" lang="en-US" altLang="ja-JP" sz="500" b="1" dirty="0">
                  <a:effectLst>
                    <a:glow rad="63500">
                      <a:schemeClr val="bg1"/>
                    </a:glow>
                  </a:effectLst>
                  <a:latin typeface="Century Gothic" panose="020B0502020202020204" pitchFamily="34" charset="0"/>
                  <a:ea typeface="メイリオ" panose="020B0604030504040204" pitchFamily="50" charset="-128"/>
                </a:rPr>
                <a:t>JR</a:t>
              </a: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新幹線</a:t>
              </a:r>
              <a:endParaRPr kumimoji="1" lang="en-US" altLang="ja-JP" sz="500" b="1" dirty="0">
                <a:effectLst>
                  <a:glow rad="63500">
                    <a:schemeClr val="bg1"/>
                  </a:glow>
                </a:effectLst>
                <a:latin typeface="Century Gothic" panose="020B0502020202020204" pitchFamily="34" charset="0"/>
                <a:ea typeface="メイリオ" panose="020B0604030504040204" pitchFamily="50" charset="-128"/>
              </a:endParaRPr>
            </a:p>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南口</a:t>
              </a:r>
              <a:endParaRPr kumimoji="1" lang="en-US" altLang="ja-JP" sz="500" b="1" dirty="0">
                <a:effectLst>
                  <a:glow rad="63500">
                    <a:schemeClr val="bg1"/>
                  </a:glow>
                </a:effectLst>
                <a:latin typeface="Century Gothic" panose="020B0502020202020204" pitchFamily="34" charset="0"/>
                <a:ea typeface="メイリオ" panose="020B0604030504040204" pitchFamily="50" charset="-128"/>
              </a:endParaRPr>
            </a:p>
            <a:p>
              <a:pPr algn="ct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a:t>
              </a:r>
              <a:r>
                <a:rPr kumimoji="1" lang="en-US" altLang="ja-JP" sz="500" b="1" dirty="0">
                  <a:effectLst>
                    <a:glow rad="63500">
                      <a:schemeClr val="bg1"/>
                    </a:glow>
                  </a:effectLst>
                  <a:latin typeface="Century Gothic" panose="020B0502020202020204" pitchFamily="34" charset="0"/>
                  <a:ea typeface="メイリオ" panose="020B0604030504040204" pitchFamily="50" charset="-128"/>
                </a:rPr>
                <a:t>3F</a:t>
              </a: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a:t>
              </a:r>
              <a:endParaRPr kumimoji="1" lang="en-US" altLang="ja-JP" sz="500" dirty="0">
                <a:effectLst>
                  <a:glow rad="63500">
                    <a:schemeClr val="bg1"/>
                  </a:glow>
                </a:effectLst>
                <a:latin typeface="Century Gothic" panose="020B0502020202020204" pitchFamily="34" charset="0"/>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CB7A29B5-A043-475B-80AF-3EC988C34974}"/>
                </a:ext>
              </a:extLst>
            </p:cNvPr>
            <p:cNvSpPr txBox="1"/>
            <p:nvPr/>
          </p:nvSpPr>
          <p:spPr>
            <a:xfrm>
              <a:off x="-1526748" y="2544101"/>
              <a:ext cx="620171" cy="246221"/>
            </a:xfrm>
            <a:prstGeom prst="rect">
              <a:avLst/>
            </a:prstGeom>
            <a:noFill/>
            <a:ln>
              <a:noFill/>
            </a:ln>
          </p:spPr>
          <p:txBody>
            <a:bodyPr wrap="square" rtlCol="0">
              <a:spAutoFit/>
            </a:bodyPr>
            <a:lstStyle/>
            <a:p>
              <a:pPr algn="ctr"/>
              <a:r>
                <a:rPr kumimoji="1" lang="en-US" altLang="ja-JP" sz="500" b="1" dirty="0">
                  <a:effectLst>
                    <a:glow rad="63500">
                      <a:schemeClr val="bg1"/>
                    </a:glow>
                  </a:effectLst>
                  <a:latin typeface="Century Gothic" panose="020B0502020202020204" pitchFamily="34" charset="0"/>
                  <a:ea typeface="メイリオ" panose="020B0604030504040204" pitchFamily="50" charset="-128"/>
                </a:rPr>
                <a:t>JR</a:t>
              </a: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在来線改札（</a:t>
              </a:r>
              <a:r>
                <a:rPr kumimoji="1" lang="en-US" altLang="ja-JP" sz="500" b="1" dirty="0">
                  <a:effectLst>
                    <a:glow rad="63500">
                      <a:schemeClr val="bg1"/>
                    </a:glow>
                  </a:effectLst>
                  <a:latin typeface="Century Gothic" panose="020B0502020202020204" pitchFamily="34" charset="0"/>
                  <a:ea typeface="メイリオ" panose="020B0604030504040204" pitchFamily="50" charset="-128"/>
                </a:rPr>
                <a:t>3F</a:t>
              </a:r>
              <a:r>
                <a:rPr kumimoji="1" lang="ja-JP" altLang="en-US" sz="500" b="1" dirty="0">
                  <a:effectLst>
                    <a:glow rad="63500">
                      <a:schemeClr val="bg1"/>
                    </a:glow>
                  </a:effectLst>
                  <a:latin typeface="Century Gothic" panose="020B0502020202020204" pitchFamily="34" charset="0"/>
                  <a:ea typeface="メイリオ" panose="020B0604030504040204" pitchFamily="50" charset="-128"/>
                </a:rPr>
                <a:t>）</a:t>
              </a:r>
              <a:endParaRPr kumimoji="1" lang="en-US" altLang="ja-JP" sz="500" dirty="0">
                <a:effectLst>
                  <a:glow rad="63500">
                    <a:schemeClr val="bg1"/>
                  </a:glow>
                </a:effectLst>
                <a:latin typeface="Century Gothic" panose="020B0502020202020204" pitchFamily="34" charset="0"/>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7C04C020-0158-4A8C-816C-EAA1BE19D399}"/>
                </a:ext>
              </a:extLst>
            </p:cNvPr>
            <p:cNvSpPr txBox="1"/>
            <p:nvPr/>
          </p:nvSpPr>
          <p:spPr>
            <a:xfrm>
              <a:off x="-2137508" y="3110293"/>
              <a:ext cx="874214" cy="230832"/>
            </a:xfrm>
            <a:prstGeom prst="rect">
              <a:avLst/>
            </a:prstGeom>
            <a:noFill/>
            <a:ln>
              <a:noFill/>
            </a:ln>
          </p:spPr>
          <p:txBody>
            <a:bodyPr wrap="square" rtlCol="0">
              <a:spAutoFit/>
            </a:bodyPr>
            <a:lstStyle/>
            <a:p>
              <a:r>
                <a:rPr kumimoji="1" lang="ja-JP" altLang="en-US" sz="900" b="1" dirty="0">
                  <a:solidFill>
                    <a:srgbClr val="CE6634"/>
                  </a:solidFill>
                  <a:effectLst>
                    <a:glow rad="63500">
                      <a:schemeClr val="bg1"/>
                    </a:glow>
                  </a:effectLst>
                  <a:latin typeface="Century Gothic" panose="020B0502020202020204" pitchFamily="34" charset="0"/>
                  <a:ea typeface="メイリオ" panose="020B0604030504040204" pitchFamily="50" charset="-128"/>
                </a:rPr>
                <a:t>交通結節施設</a:t>
              </a:r>
              <a:endParaRPr kumimoji="1" lang="en-US" altLang="ja-JP" sz="900" b="1" dirty="0">
                <a:solidFill>
                  <a:srgbClr val="CE6634"/>
                </a:solidFill>
                <a:effectLst>
                  <a:glow rad="63500">
                    <a:schemeClr val="bg1"/>
                  </a:glow>
                </a:effectLst>
                <a:latin typeface="Century Gothic" panose="020B0502020202020204" pitchFamily="34" charset="0"/>
                <a:ea typeface="メイリオ" panose="020B0604030504040204" pitchFamily="50" charset="-128"/>
              </a:endParaRPr>
            </a:p>
          </p:txBody>
        </p:sp>
      </p:grpSp>
      <p:sp>
        <p:nvSpPr>
          <p:cNvPr id="118" name="テキスト ボックス 117">
            <a:extLst>
              <a:ext uri="{FF2B5EF4-FFF2-40B4-BE49-F238E27FC236}">
                <a16:creationId xmlns:a16="http://schemas.microsoft.com/office/drawing/2014/main" id="{5AF2159C-E679-4588-9A85-068E43D6CCA4}"/>
              </a:ext>
            </a:extLst>
          </p:cNvPr>
          <p:cNvSpPr txBox="1"/>
          <p:nvPr/>
        </p:nvSpPr>
        <p:spPr>
          <a:xfrm>
            <a:off x="1209566" y="3835025"/>
            <a:ext cx="292388" cy="451406"/>
          </a:xfrm>
          <a:prstGeom prst="rect">
            <a:avLst/>
          </a:prstGeom>
          <a:noFill/>
        </p:spPr>
        <p:txBody>
          <a:bodyPr vert="eaVert" wrap="none" rtlCol="0">
            <a:spAutoFit/>
          </a:bodyPr>
          <a:lstStyle/>
          <a:p>
            <a:r>
              <a:rPr kumimoji="1" lang="ja-JP" altLang="en-US" sz="700" b="1" dirty="0">
                <a:effectLst>
                  <a:glow rad="63500">
                    <a:schemeClr val="bg1"/>
                  </a:glow>
                </a:effectLst>
                <a:latin typeface="Century Gothic" panose="020B0502020202020204" pitchFamily="34" charset="0"/>
                <a:ea typeface="メイリオ" panose="020B0604030504040204" pitchFamily="50" charset="-128"/>
              </a:rPr>
              <a:t>新御堂筋</a:t>
            </a:r>
            <a:endParaRPr kumimoji="1" lang="en-US" altLang="ja-JP" sz="700" b="1" dirty="0">
              <a:effectLst>
                <a:glow rad="63500">
                  <a:schemeClr val="bg1"/>
                </a:glow>
              </a:effectLst>
              <a:latin typeface="Century Gothic" panose="020B0502020202020204" pitchFamily="34" charset="0"/>
              <a:ea typeface="メイリオ" panose="020B0604030504040204" pitchFamily="50" charset="-128"/>
            </a:endParaRPr>
          </a:p>
        </p:txBody>
      </p:sp>
      <p:grpSp>
        <p:nvGrpSpPr>
          <p:cNvPr id="10" name="グループ化 9">
            <a:extLst>
              <a:ext uri="{FF2B5EF4-FFF2-40B4-BE49-F238E27FC236}">
                <a16:creationId xmlns:a16="http://schemas.microsoft.com/office/drawing/2014/main" id="{5D13A89E-5984-4FCC-AAB1-FEE97B6F201B}"/>
              </a:ext>
            </a:extLst>
          </p:cNvPr>
          <p:cNvGrpSpPr/>
          <p:nvPr/>
        </p:nvGrpSpPr>
        <p:grpSpPr>
          <a:xfrm>
            <a:off x="3433767" y="5674776"/>
            <a:ext cx="1157668" cy="711545"/>
            <a:chOff x="3467232" y="5668476"/>
            <a:chExt cx="1157668" cy="711545"/>
          </a:xfrm>
        </p:grpSpPr>
        <p:sp>
          <p:nvSpPr>
            <p:cNvPr id="89" name="正方形/長方形 88">
              <a:extLst>
                <a:ext uri="{FF2B5EF4-FFF2-40B4-BE49-F238E27FC236}">
                  <a16:creationId xmlns:a16="http://schemas.microsoft.com/office/drawing/2014/main" id="{0535B27F-5C18-425B-AE2B-6089BEAC8F40}"/>
                </a:ext>
              </a:extLst>
            </p:cNvPr>
            <p:cNvSpPr/>
            <p:nvPr/>
          </p:nvSpPr>
          <p:spPr>
            <a:xfrm>
              <a:off x="3581460" y="5691893"/>
              <a:ext cx="1043440" cy="66976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857F459F-FA39-4824-BC0A-DA29170BFFA0}"/>
                </a:ext>
              </a:extLst>
            </p:cNvPr>
            <p:cNvSpPr txBox="1"/>
            <p:nvPr/>
          </p:nvSpPr>
          <p:spPr>
            <a:xfrm>
              <a:off x="3467232" y="5668476"/>
              <a:ext cx="502812" cy="184666"/>
            </a:xfrm>
            <a:prstGeom prst="rect">
              <a:avLst/>
            </a:prstGeom>
            <a:noFill/>
          </p:spPr>
          <p:txBody>
            <a:bodyPr wrap="square" rtlCol="0">
              <a:spAutoFit/>
            </a:bodyPr>
            <a:lstStyle/>
            <a:p>
              <a:r>
                <a:rPr kumimoji="1" lang="ja-JP" altLang="en-US" sz="600" b="1" dirty="0">
                  <a:latin typeface="Century Gothic" panose="020B0502020202020204" pitchFamily="34" charset="0"/>
                  <a:ea typeface="メイリオ" panose="020B0604030504040204" pitchFamily="50" charset="-128"/>
                </a:rPr>
                <a:t>　凡例</a:t>
              </a:r>
              <a:endParaRPr kumimoji="1" lang="en-US" altLang="ja-JP" sz="600" dirty="0">
                <a:latin typeface="Century Gothic" panose="020B0502020202020204" pitchFamily="34" charset="0"/>
                <a:ea typeface="メイリオ" panose="020B0604030504040204" pitchFamily="50" charset="-128"/>
              </a:endParaRPr>
            </a:p>
          </p:txBody>
        </p:sp>
        <p:sp>
          <p:nvSpPr>
            <p:cNvPr id="91" name="テキスト ボックス 90">
              <a:extLst>
                <a:ext uri="{FF2B5EF4-FFF2-40B4-BE49-F238E27FC236}">
                  <a16:creationId xmlns:a16="http://schemas.microsoft.com/office/drawing/2014/main" id="{BB44C0AC-2B63-48FC-B346-E5FD4E1344F8}"/>
                </a:ext>
              </a:extLst>
            </p:cNvPr>
            <p:cNvSpPr txBox="1"/>
            <p:nvPr/>
          </p:nvSpPr>
          <p:spPr>
            <a:xfrm>
              <a:off x="3523285" y="5871229"/>
              <a:ext cx="465782" cy="169277"/>
            </a:xfrm>
            <a:prstGeom prst="rect">
              <a:avLst/>
            </a:prstGeom>
            <a:noFill/>
          </p:spPr>
          <p:txBody>
            <a:bodyPr wrap="square" rtlCol="0">
              <a:spAutoFit/>
            </a:bodyPr>
            <a:lstStyle/>
            <a:p>
              <a:r>
                <a:rPr kumimoji="1" lang="ja-JP" altLang="en-US" sz="500" dirty="0">
                  <a:latin typeface="+mn-ea"/>
                </a:rPr>
                <a:t>上下結節</a:t>
              </a:r>
              <a:endParaRPr kumimoji="1" lang="en-US" altLang="ja-JP" sz="500" dirty="0">
                <a:latin typeface="+mn-ea"/>
              </a:endParaRPr>
            </a:p>
          </p:txBody>
        </p:sp>
        <p:sp>
          <p:nvSpPr>
            <p:cNvPr id="92" name="テキスト ボックス 91">
              <a:extLst>
                <a:ext uri="{FF2B5EF4-FFF2-40B4-BE49-F238E27FC236}">
                  <a16:creationId xmlns:a16="http://schemas.microsoft.com/office/drawing/2014/main" id="{3E3F4F3F-5667-40D9-90ED-3546E2DD367A}"/>
                </a:ext>
              </a:extLst>
            </p:cNvPr>
            <p:cNvSpPr txBox="1"/>
            <p:nvPr/>
          </p:nvSpPr>
          <p:spPr>
            <a:xfrm>
              <a:off x="3526557" y="5971329"/>
              <a:ext cx="826100" cy="215444"/>
            </a:xfrm>
            <a:prstGeom prst="rect">
              <a:avLst/>
            </a:prstGeom>
            <a:noFill/>
          </p:spPr>
          <p:txBody>
            <a:bodyPr wrap="square" rtlCol="0">
              <a:spAutoFit/>
            </a:bodyPr>
            <a:lstStyle/>
            <a:p>
              <a:r>
                <a:rPr kumimoji="1" lang="ja-JP" altLang="en-US" sz="500" dirty="0">
                  <a:latin typeface="+mn-ea"/>
                </a:rPr>
                <a:t>南北通路</a:t>
              </a:r>
              <a:endParaRPr kumimoji="1" lang="en-US" altLang="ja-JP" sz="400" spc="100" dirty="0">
                <a:latin typeface="+mn-ea"/>
              </a:endParaRPr>
            </a:p>
            <a:p>
              <a:r>
                <a:rPr kumimoji="1" lang="en-US" altLang="ja-JP" sz="300" spc="70" dirty="0">
                  <a:latin typeface="+mn-ea"/>
                </a:rPr>
                <a:t>(3F</a:t>
              </a:r>
              <a:r>
                <a:rPr kumimoji="1" lang="ja-JP" altLang="en-US" sz="300" spc="70" dirty="0">
                  <a:latin typeface="+mn-ea"/>
                </a:rPr>
                <a:t>新幹線駅中央改札レベル</a:t>
              </a:r>
              <a:r>
                <a:rPr kumimoji="1" lang="en-US" altLang="ja-JP" sz="300" spc="70" dirty="0">
                  <a:latin typeface="+mn-ea"/>
                </a:rPr>
                <a:t>)</a:t>
              </a:r>
            </a:p>
          </p:txBody>
        </p:sp>
        <p:sp>
          <p:nvSpPr>
            <p:cNvPr id="93" name="テキスト ボックス 92">
              <a:extLst>
                <a:ext uri="{FF2B5EF4-FFF2-40B4-BE49-F238E27FC236}">
                  <a16:creationId xmlns:a16="http://schemas.microsoft.com/office/drawing/2014/main" id="{7E38E488-1D75-4864-AB46-DC86CF25EAC5}"/>
                </a:ext>
              </a:extLst>
            </p:cNvPr>
            <p:cNvSpPr txBox="1"/>
            <p:nvPr/>
          </p:nvSpPr>
          <p:spPr>
            <a:xfrm>
              <a:off x="3521870" y="6110254"/>
              <a:ext cx="1004597" cy="169277"/>
            </a:xfrm>
            <a:prstGeom prst="rect">
              <a:avLst/>
            </a:prstGeom>
            <a:noFill/>
          </p:spPr>
          <p:txBody>
            <a:bodyPr wrap="square" rtlCol="0">
              <a:spAutoFit/>
            </a:bodyPr>
            <a:lstStyle/>
            <a:p>
              <a:r>
                <a:rPr kumimoji="1" lang="ja-JP" altLang="en-US" sz="500" dirty="0">
                  <a:latin typeface="+mn-ea"/>
                </a:rPr>
                <a:t>主な歩行者動線</a:t>
              </a:r>
              <a:r>
                <a:rPr kumimoji="1" lang="ja-JP" altLang="en-US" sz="500" spc="80" dirty="0">
                  <a:latin typeface="+mn-ea"/>
                </a:rPr>
                <a:t>（デッキ）</a:t>
              </a:r>
              <a:endParaRPr kumimoji="1" lang="en-US" altLang="ja-JP" sz="500" spc="80" dirty="0">
                <a:latin typeface="+mn-ea"/>
              </a:endParaRPr>
            </a:p>
          </p:txBody>
        </p:sp>
        <p:sp>
          <p:nvSpPr>
            <p:cNvPr id="94" name="テキスト ボックス 93">
              <a:extLst>
                <a:ext uri="{FF2B5EF4-FFF2-40B4-BE49-F238E27FC236}">
                  <a16:creationId xmlns:a16="http://schemas.microsoft.com/office/drawing/2014/main" id="{A0C14293-6647-4CB8-A8B2-7AF88035F099}"/>
                </a:ext>
              </a:extLst>
            </p:cNvPr>
            <p:cNvSpPr txBox="1"/>
            <p:nvPr/>
          </p:nvSpPr>
          <p:spPr>
            <a:xfrm>
              <a:off x="3521870" y="6210744"/>
              <a:ext cx="954118" cy="169277"/>
            </a:xfrm>
            <a:prstGeom prst="rect">
              <a:avLst/>
            </a:prstGeom>
            <a:noFill/>
          </p:spPr>
          <p:txBody>
            <a:bodyPr wrap="square" rtlCol="0">
              <a:spAutoFit/>
            </a:bodyPr>
            <a:lstStyle/>
            <a:p>
              <a:r>
                <a:rPr kumimoji="1" lang="ja-JP" altLang="en-US" sz="500" dirty="0">
                  <a:latin typeface="+mn-ea"/>
                </a:rPr>
                <a:t>主な歩行者動線</a:t>
              </a:r>
              <a:r>
                <a:rPr kumimoji="1" lang="ja-JP" altLang="en-US" sz="500" spc="80" dirty="0">
                  <a:latin typeface="+mn-ea"/>
                </a:rPr>
                <a:t>（地上）</a:t>
              </a:r>
              <a:endParaRPr kumimoji="1" lang="en-US" altLang="ja-JP" sz="500" spc="80" dirty="0">
                <a:latin typeface="+mn-ea"/>
              </a:endParaRPr>
            </a:p>
          </p:txBody>
        </p:sp>
        <p:sp>
          <p:nvSpPr>
            <p:cNvPr id="95" name="テキスト ボックス 94">
              <a:extLst>
                <a:ext uri="{FF2B5EF4-FFF2-40B4-BE49-F238E27FC236}">
                  <a16:creationId xmlns:a16="http://schemas.microsoft.com/office/drawing/2014/main" id="{38F57721-541F-493F-9B4A-4EB9EC86FF0A}"/>
                </a:ext>
              </a:extLst>
            </p:cNvPr>
            <p:cNvSpPr txBox="1"/>
            <p:nvPr/>
          </p:nvSpPr>
          <p:spPr>
            <a:xfrm>
              <a:off x="3528656" y="5781632"/>
              <a:ext cx="465782" cy="169277"/>
            </a:xfrm>
            <a:prstGeom prst="rect">
              <a:avLst/>
            </a:prstGeom>
            <a:noFill/>
          </p:spPr>
          <p:txBody>
            <a:bodyPr wrap="square" rtlCol="0">
              <a:spAutoFit/>
            </a:bodyPr>
            <a:lstStyle/>
            <a:p>
              <a:r>
                <a:rPr kumimoji="1" lang="ja-JP" altLang="en-US" sz="500" dirty="0">
                  <a:latin typeface="+mn-ea"/>
                </a:rPr>
                <a:t>広場</a:t>
              </a:r>
              <a:endParaRPr kumimoji="1" lang="en-US" altLang="ja-JP" sz="500" dirty="0">
                <a:latin typeface="+mn-ea"/>
              </a:endParaRPr>
            </a:p>
          </p:txBody>
        </p:sp>
        <p:pic>
          <p:nvPicPr>
            <p:cNvPr id="114" name="図 113">
              <a:extLst>
                <a:ext uri="{FF2B5EF4-FFF2-40B4-BE49-F238E27FC236}">
                  <a16:creationId xmlns:a16="http://schemas.microsoft.com/office/drawing/2014/main" id="{7F650C40-CFBD-4115-A984-90C1E7ABED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6538" y="6134840"/>
              <a:ext cx="289259" cy="97018"/>
            </a:xfrm>
            <a:prstGeom prst="rect">
              <a:avLst/>
            </a:prstGeom>
          </p:spPr>
        </p:pic>
        <p:pic>
          <p:nvPicPr>
            <p:cNvPr id="115" name="図 114">
              <a:extLst>
                <a:ext uri="{FF2B5EF4-FFF2-40B4-BE49-F238E27FC236}">
                  <a16:creationId xmlns:a16="http://schemas.microsoft.com/office/drawing/2014/main" id="{28B74912-7E53-48EC-AB29-ADDD1200CF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6538" y="6239118"/>
              <a:ext cx="289259" cy="97018"/>
            </a:xfrm>
            <a:prstGeom prst="rect">
              <a:avLst/>
            </a:prstGeom>
          </p:spPr>
        </p:pic>
        <p:pic>
          <p:nvPicPr>
            <p:cNvPr id="116" name="図 115">
              <a:extLst>
                <a:ext uri="{FF2B5EF4-FFF2-40B4-BE49-F238E27FC236}">
                  <a16:creationId xmlns:a16="http://schemas.microsoft.com/office/drawing/2014/main" id="{5DCDA95D-760C-46AD-9234-CB4543F60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1969" y="5797943"/>
              <a:ext cx="289259" cy="116781"/>
            </a:xfrm>
            <a:prstGeom prst="rect">
              <a:avLst/>
            </a:prstGeom>
          </p:spPr>
        </p:pic>
        <p:pic>
          <p:nvPicPr>
            <p:cNvPr id="117" name="図 116">
              <a:extLst>
                <a:ext uri="{FF2B5EF4-FFF2-40B4-BE49-F238E27FC236}">
                  <a16:creationId xmlns:a16="http://schemas.microsoft.com/office/drawing/2014/main" id="{86F544A1-849A-4409-B509-27CC44E757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1642" y="6014824"/>
              <a:ext cx="289259" cy="97018"/>
            </a:xfrm>
            <a:prstGeom prst="rect">
              <a:avLst/>
            </a:prstGeom>
          </p:spPr>
        </p:pic>
        <p:sp>
          <p:nvSpPr>
            <p:cNvPr id="5" name="楕円 4">
              <a:extLst>
                <a:ext uri="{FF2B5EF4-FFF2-40B4-BE49-F238E27FC236}">
                  <a16:creationId xmlns:a16="http://schemas.microsoft.com/office/drawing/2014/main" id="{CD5583BE-93BE-4178-BB8E-D8E69E731566}"/>
                </a:ext>
              </a:extLst>
            </p:cNvPr>
            <p:cNvSpPr/>
            <p:nvPr/>
          </p:nvSpPr>
          <p:spPr>
            <a:xfrm>
              <a:off x="4416116" y="5921984"/>
              <a:ext cx="78491" cy="78491"/>
            </a:xfrm>
            <a:prstGeom prst="ellipse">
              <a:avLst/>
            </a:prstGeom>
            <a:solidFill>
              <a:srgbClr val="EA5413"/>
            </a:solidFill>
            <a:ln>
              <a:noFill/>
            </a:ln>
            <a:effectLst>
              <a:glow rad="12700">
                <a:schemeClr val="accent4">
                  <a:satMod val="175000"/>
                  <a:alpha val="8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0362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0783179-8DB6-4F0A-BE8D-253D6EA549C4}"/>
              </a:ext>
            </a:extLst>
          </p:cNvPr>
          <p:cNvSpPr/>
          <p:nvPr/>
        </p:nvSpPr>
        <p:spPr>
          <a:xfrm>
            <a:off x="307079" y="6106900"/>
            <a:ext cx="5414201" cy="640779"/>
          </a:xfrm>
          <a:prstGeom prst="rect">
            <a:avLst/>
          </a:prstGeom>
          <a:solidFill>
            <a:schemeClr val="accent2">
              <a:lumMod val="20000"/>
              <a:lumOff val="80000"/>
            </a:schemeClr>
          </a:solidFill>
          <a:ln w="146050" cmpd="tri">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rotWithShape="1">
          <a:blip r:embed="rId2"/>
          <a:srcRect l="65835" b="42432"/>
          <a:stretch/>
        </p:blipFill>
        <p:spPr>
          <a:xfrm>
            <a:off x="219534" y="1159443"/>
            <a:ext cx="1834484" cy="1594216"/>
          </a:xfrm>
          <a:prstGeom prst="rect">
            <a:avLst/>
          </a:prstGeom>
        </p:spPr>
      </p:pic>
      <p:sp>
        <p:nvSpPr>
          <p:cNvPr id="37" name="テキスト ボックス 36">
            <a:extLst>
              <a:ext uri="{FF2B5EF4-FFF2-40B4-BE49-F238E27FC236}">
                <a16:creationId xmlns:a16="http://schemas.microsoft.com/office/drawing/2014/main" id="{2998B4E3-235A-43D2-9731-2E954FB80A27}"/>
              </a:ext>
            </a:extLst>
          </p:cNvPr>
          <p:cNvSpPr txBox="1"/>
          <p:nvPr/>
        </p:nvSpPr>
        <p:spPr>
          <a:xfrm>
            <a:off x="4498507" y="928493"/>
            <a:ext cx="1689886" cy="338554"/>
          </a:xfrm>
          <a:prstGeom prst="rect">
            <a:avLst/>
          </a:prstGeom>
          <a:noFill/>
        </p:spPr>
        <p:txBody>
          <a:bodyPr wrap="none" rtlCol="0">
            <a:spAutoFit/>
          </a:bodyPr>
          <a:lstStyle/>
          <a:p>
            <a:r>
              <a:rPr kumimoji="1" lang="ja-JP" altLang="en-US" sz="1600" b="1" dirty="0"/>
              <a:t>③ 都市空間機能</a:t>
            </a:r>
            <a:endParaRPr kumimoji="1" lang="en-US" altLang="ja-JP" sz="1600" b="1" dirty="0"/>
          </a:p>
        </p:txBody>
      </p:sp>
      <p:sp>
        <p:nvSpPr>
          <p:cNvPr id="39" name="正方形/長方形 38">
            <a:extLst>
              <a:ext uri="{FF2B5EF4-FFF2-40B4-BE49-F238E27FC236}">
                <a16:creationId xmlns:a16="http://schemas.microsoft.com/office/drawing/2014/main" id="{F3B5CB1A-8D32-4FAD-91D0-CE60876AD1E6}"/>
              </a:ext>
            </a:extLst>
          </p:cNvPr>
          <p:cNvSpPr/>
          <p:nvPr/>
        </p:nvSpPr>
        <p:spPr>
          <a:xfrm>
            <a:off x="2109600" y="1856941"/>
            <a:ext cx="6860934" cy="1016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87385F8-A81E-486F-B8C6-FA4D054426D8}"/>
              </a:ext>
            </a:extLst>
          </p:cNvPr>
          <p:cNvSpPr txBox="1"/>
          <p:nvPr/>
        </p:nvSpPr>
        <p:spPr>
          <a:xfrm>
            <a:off x="2253673" y="2161089"/>
            <a:ext cx="6611113" cy="646331"/>
          </a:xfrm>
          <a:prstGeom prst="rect">
            <a:avLst/>
          </a:prstGeom>
          <a:noFill/>
        </p:spPr>
        <p:txBody>
          <a:bodyPr wrap="square" rtlCol="0">
            <a:spAutoFit/>
          </a:bodyPr>
          <a:lstStyle/>
          <a:p>
            <a:r>
              <a:rPr kumimoji="1" lang="ja-JP" altLang="en-US" sz="1200" dirty="0">
                <a:latin typeface="+mn-ea"/>
              </a:rPr>
              <a:t>多様な人々を駅からまちにひろげていくために、</a:t>
            </a:r>
            <a:r>
              <a:rPr kumimoji="1" lang="ja-JP" altLang="en-US" sz="1200" b="1" u="sng" dirty="0">
                <a:latin typeface="+mn-ea"/>
              </a:rPr>
              <a:t>駅と広場が一体となる新しいシンボリックな空間</a:t>
            </a:r>
            <a:r>
              <a:rPr kumimoji="1" lang="ja-JP" altLang="en-US" sz="1200" dirty="0">
                <a:latin typeface="+mn-ea"/>
              </a:rPr>
              <a:t>を形成するとともに、</a:t>
            </a:r>
            <a:r>
              <a:rPr kumimoji="1" lang="ja-JP" altLang="en-US" sz="1200" b="1" u="sng" dirty="0">
                <a:latin typeface="+mn-ea"/>
              </a:rPr>
              <a:t>賑わい施設や光・みどり・水などを、駅前や駅周辺の屋内外に効果的・連続的に取り入れることで、大阪を印象づける居心地のよい空間</a:t>
            </a:r>
            <a:r>
              <a:rPr kumimoji="1" lang="ja-JP" altLang="en-US" sz="1200" dirty="0">
                <a:latin typeface="+mn-ea"/>
              </a:rPr>
              <a:t>を面的に形成する。</a:t>
            </a:r>
            <a:endParaRPr kumimoji="1" lang="en-US" altLang="ja-JP" sz="1200" dirty="0">
              <a:latin typeface="+mn-ea"/>
            </a:endParaRPr>
          </a:p>
        </p:txBody>
      </p:sp>
      <p:sp>
        <p:nvSpPr>
          <p:cNvPr id="41" name="テキスト ボックス 40">
            <a:extLst>
              <a:ext uri="{FF2B5EF4-FFF2-40B4-BE49-F238E27FC236}">
                <a16:creationId xmlns:a16="http://schemas.microsoft.com/office/drawing/2014/main" id="{8F89BDBE-DE57-44C6-BE4F-7F6AB9A5020F}"/>
              </a:ext>
            </a:extLst>
          </p:cNvPr>
          <p:cNvSpPr txBox="1"/>
          <p:nvPr/>
        </p:nvSpPr>
        <p:spPr>
          <a:xfrm>
            <a:off x="2143231" y="1890977"/>
            <a:ext cx="2070629" cy="276999"/>
          </a:xfrm>
          <a:prstGeom prst="rect">
            <a:avLst/>
          </a:prstGeom>
          <a:noFill/>
        </p:spPr>
        <p:txBody>
          <a:bodyPr wrap="square" rtlCol="0">
            <a:spAutoFit/>
          </a:bodyPr>
          <a:lstStyle/>
          <a:p>
            <a:r>
              <a:rPr kumimoji="1" lang="ja-JP" altLang="en-US" sz="1200" b="1" dirty="0"/>
              <a:t>■空間形成の考え方（案）</a:t>
            </a:r>
          </a:p>
        </p:txBody>
      </p:sp>
      <p:sp>
        <p:nvSpPr>
          <p:cNvPr id="42" name="正方形/長方形 41">
            <a:extLst>
              <a:ext uri="{FF2B5EF4-FFF2-40B4-BE49-F238E27FC236}">
                <a16:creationId xmlns:a16="http://schemas.microsoft.com/office/drawing/2014/main" id="{E2E799ED-0B19-4DA8-BC4E-F4F2B2A90548}"/>
              </a:ext>
            </a:extLst>
          </p:cNvPr>
          <p:cNvSpPr/>
          <p:nvPr/>
        </p:nvSpPr>
        <p:spPr>
          <a:xfrm>
            <a:off x="2109600" y="1398533"/>
            <a:ext cx="6813906" cy="35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新大阪駅エリアにおいて</a:t>
            </a:r>
            <a:r>
              <a:rPr kumimoji="1" lang="ja-JP" altLang="en-US" sz="1200" b="1" u="sng" dirty="0">
                <a:solidFill>
                  <a:schemeClr val="tx1"/>
                </a:solidFill>
              </a:rPr>
              <a:t>めざすべき空間形成の考え方や将来イメージ</a:t>
            </a:r>
            <a:r>
              <a:rPr kumimoji="1" lang="ja-JP" altLang="en-US" sz="1200" dirty="0">
                <a:solidFill>
                  <a:schemeClr val="tx1"/>
                </a:solidFill>
              </a:rPr>
              <a:t>を</a:t>
            </a:r>
            <a:r>
              <a:rPr kumimoji="1" lang="ja-JP" altLang="en-US" sz="1200" b="1" u="sng" dirty="0">
                <a:solidFill>
                  <a:schemeClr val="tx1"/>
                </a:solidFill>
              </a:rPr>
              <a:t>新幹線導入空間等や大規模な民間開発に合わせて整備される空間を対象</a:t>
            </a:r>
            <a:r>
              <a:rPr kumimoji="1" lang="ja-JP" altLang="en-US" sz="1200" dirty="0">
                <a:solidFill>
                  <a:schemeClr val="tx1"/>
                </a:solidFill>
              </a:rPr>
              <a:t>に検討</a:t>
            </a:r>
          </a:p>
        </p:txBody>
      </p:sp>
      <p:sp>
        <p:nvSpPr>
          <p:cNvPr id="51" name="テキスト ボックス 50">
            <a:extLst>
              <a:ext uri="{FF2B5EF4-FFF2-40B4-BE49-F238E27FC236}">
                <a16:creationId xmlns:a16="http://schemas.microsoft.com/office/drawing/2014/main" id="{A0AC8219-3100-47EB-AE89-F44BD9344F56}"/>
              </a:ext>
            </a:extLst>
          </p:cNvPr>
          <p:cNvSpPr txBox="1"/>
          <p:nvPr/>
        </p:nvSpPr>
        <p:spPr>
          <a:xfrm>
            <a:off x="534728" y="4865590"/>
            <a:ext cx="1176925" cy="307777"/>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400" b="1" dirty="0"/>
              <a:t>光の創出</a:t>
            </a:r>
          </a:p>
        </p:txBody>
      </p:sp>
      <p:sp>
        <p:nvSpPr>
          <p:cNvPr id="54" name="テキスト ボックス 53">
            <a:extLst>
              <a:ext uri="{FF2B5EF4-FFF2-40B4-BE49-F238E27FC236}">
                <a16:creationId xmlns:a16="http://schemas.microsoft.com/office/drawing/2014/main" id="{33A84E2F-B6E4-4EAE-9BEB-99D03572CA74}"/>
              </a:ext>
            </a:extLst>
          </p:cNvPr>
          <p:cNvSpPr txBox="1"/>
          <p:nvPr/>
        </p:nvSpPr>
        <p:spPr>
          <a:xfrm>
            <a:off x="3336833" y="3723410"/>
            <a:ext cx="1176925" cy="307777"/>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400" b="1" dirty="0"/>
              <a:t>緑の演出</a:t>
            </a:r>
          </a:p>
        </p:txBody>
      </p:sp>
      <p:sp>
        <p:nvSpPr>
          <p:cNvPr id="62" name="テキスト ボックス 61">
            <a:extLst>
              <a:ext uri="{FF2B5EF4-FFF2-40B4-BE49-F238E27FC236}">
                <a16:creationId xmlns:a16="http://schemas.microsoft.com/office/drawing/2014/main" id="{8A7A1A72-4DCC-440F-A422-90308489A9E0}"/>
              </a:ext>
            </a:extLst>
          </p:cNvPr>
          <p:cNvSpPr txBox="1"/>
          <p:nvPr/>
        </p:nvSpPr>
        <p:spPr>
          <a:xfrm>
            <a:off x="529033" y="3723410"/>
            <a:ext cx="2549096" cy="307777"/>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400" b="1" dirty="0"/>
              <a:t>低層部の賑わい施設の配置</a:t>
            </a:r>
            <a:endParaRPr kumimoji="1" lang="en-US" altLang="ja-JP" sz="1400" dirty="0"/>
          </a:p>
        </p:txBody>
      </p:sp>
      <p:sp>
        <p:nvSpPr>
          <p:cNvPr id="71" name="テキスト ボックス 70">
            <a:extLst>
              <a:ext uri="{FF2B5EF4-FFF2-40B4-BE49-F238E27FC236}">
                <a16:creationId xmlns:a16="http://schemas.microsoft.com/office/drawing/2014/main" id="{59877B5E-FEBA-4C36-B40C-3E3D0035F667}"/>
              </a:ext>
            </a:extLst>
          </p:cNvPr>
          <p:cNvSpPr txBox="1"/>
          <p:nvPr/>
        </p:nvSpPr>
        <p:spPr>
          <a:xfrm>
            <a:off x="3336833" y="4860608"/>
            <a:ext cx="1218446" cy="307777"/>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b="1" dirty="0"/>
              <a:t>水の演出</a:t>
            </a:r>
          </a:p>
        </p:txBody>
      </p:sp>
      <p:sp>
        <p:nvSpPr>
          <p:cNvPr id="81" name="テキスト ボックス 80">
            <a:extLst>
              <a:ext uri="{FF2B5EF4-FFF2-40B4-BE49-F238E27FC236}">
                <a16:creationId xmlns:a16="http://schemas.microsoft.com/office/drawing/2014/main" id="{687605A4-DDCF-44DB-8751-E0893D439D4F}"/>
              </a:ext>
            </a:extLst>
          </p:cNvPr>
          <p:cNvSpPr txBox="1"/>
          <p:nvPr/>
        </p:nvSpPr>
        <p:spPr>
          <a:xfrm>
            <a:off x="6244791" y="3723410"/>
            <a:ext cx="2520242" cy="307777"/>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400" b="1" dirty="0"/>
              <a:t>強いインパクトを与える空間</a:t>
            </a:r>
            <a:endParaRPr kumimoji="1" lang="en-US" altLang="ja-JP" sz="1400" dirty="0"/>
          </a:p>
        </p:txBody>
      </p:sp>
      <p:sp>
        <p:nvSpPr>
          <p:cNvPr id="90" name="テキスト ボックス 89">
            <a:extLst>
              <a:ext uri="{FF2B5EF4-FFF2-40B4-BE49-F238E27FC236}">
                <a16:creationId xmlns:a16="http://schemas.microsoft.com/office/drawing/2014/main" id="{51905942-B16F-4318-A43A-878FB6A32339}"/>
              </a:ext>
            </a:extLst>
          </p:cNvPr>
          <p:cNvSpPr txBox="1"/>
          <p:nvPr/>
        </p:nvSpPr>
        <p:spPr>
          <a:xfrm>
            <a:off x="346654" y="2723951"/>
            <a:ext cx="1635826" cy="271677"/>
          </a:xfrm>
          <a:prstGeom prst="rect">
            <a:avLst/>
          </a:prstGeom>
          <a:noFill/>
          <a:ln w="19050">
            <a:noFill/>
          </a:ln>
        </p:spPr>
        <p:txBody>
          <a:bodyPr wrap="square" rtlCol="0">
            <a:spAutoFit/>
          </a:bodyPr>
          <a:lstStyle/>
          <a:p>
            <a:pPr marL="177800" indent="-177800">
              <a:lnSpc>
                <a:spcPts val="1600"/>
              </a:lnSpc>
            </a:pPr>
            <a:r>
              <a:rPr lang="en-US" altLang="ja-JP" sz="1000" dirty="0"/>
              <a:t>【</a:t>
            </a:r>
            <a:r>
              <a:rPr lang="ja-JP" altLang="en-US" sz="1000" dirty="0"/>
              <a:t>まちづくり方針</a:t>
            </a:r>
            <a:r>
              <a:rPr lang="en-US" altLang="ja-JP" sz="1000" dirty="0"/>
              <a:t>2022</a:t>
            </a:r>
            <a:r>
              <a:rPr lang="ja-JP" altLang="en-US" sz="1000" dirty="0"/>
              <a:t>抜粋</a:t>
            </a:r>
            <a:r>
              <a:rPr lang="en-US" altLang="ja-JP" sz="1000" dirty="0"/>
              <a:t>】</a:t>
            </a:r>
            <a:endParaRPr lang="ja-JP" altLang="ja-JP" sz="1000" dirty="0"/>
          </a:p>
        </p:txBody>
      </p:sp>
      <p:sp>
        <p:nvSpPr>
          <p:cNvPr id="86" name="スライド番号プレースホルダー 1">
            <a:extLst>
              <a:ext uri="{FF2B5EF4-FFF2-40B4-BE49-F238E27FC236}">
                <a16:creationId xmlns:a16="http://schemas.microsoft.com/office/drawing/2014/main" id="{5BFADC70-D43D-4AC6-A122-4AD1D9186AAE}"/>
              </a:ext>
            </a:extLst>
          </p:cNvPr>
          <p:cNvSpPr txBox="1">
            <a:spLocks/>
          </p:cNvSpPr>
          <p:nvPr/>
        </p:nvSpPr>
        <p:spPr>
          <a:xfrm>
            <a:off x="7019612" y="64189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3B274-16AA-444F-BE5F-2BB53118253E}" type="slidenum">
              <a:rPr kumimoji="1" lang="ja-JP" altLang="en-US" smtClean="0"/>
              <a:pPr/>
              <a:t>5</a:t>
            </a:fld>
            <a:endParaRPr kumimoji="1" lang="ja-JP" altLang="en-US"/>
          </a:p>
        </p:txBody>
      </p:sp>
      <p:sp>
        <p:nvSpPr>
          <p:cNvPr id="94" name="テキスト ボックス 93">
            <a:extLst>
              <a:ext uri="{FF2B5EF4-FFF2-40B4-BE49-F238E27FC236}">
                <a16:creationId xmlns:a16="http://schemas.microsoft.com/office/drawing/2014/main" id="{EBA08A2D-6DFF-49E4-BDBE-18C7229A57B9}"/>
              </a:ext>
            </a:extLst>
          </p:cNvPr>
          <p:cNvSpPr txBox="1"/>
          <p:nvPr/>
        </p:nvSpPr>
        <p:spPr>
          <a:xfrm>
            <a:off x="268692" y="6052165"/>
            <a:ext cx="1122103" cy="307777"/>
          </a:xfrm>
          <a:prstGeom prst="rect">
            <a:avLst/>
          </a:prstGeom>
          <a:noFill/>
        </p:spPr>
        <p:txBody>
          <a:bodyPr wrap="square" rtlCol="0">
            <a:spAutoFit/>
          </a:bodyPr>
          <a:lstStyle/>
          <a:p>
            <a:r>
              <a:rPr kumimoji="1" lang="ja-JP" altLang="en-US" sz="1400" b="1" dirty="0">
                <a:effectLst>
                  <a:outerShdw blurRad="38100" dist="38100" dir="2700000" algn="tl">
                    <a:srgbClr val="000000">
                      <a:alpha val="43137"/>
                    </a:srgbClr>
                  </a:outerShdw>
                </a:effectLst>
              </a:rPr>
              <a:t>主な意見</a:t>
            </a:r>
            <a:endParaRPr kumimoji="1" lang="en-US" altLang="ja-JP" sz="1400" b="1" dirty="0">
              <a:effectLst>
                <a:outerShdw blurRad="38100" dist="38100" dir="2700000" algn="tl">
                  <a:srgbClr val="000000">
                    <a:alpha val="43137"/>
                  </a:srgbClr>
                </a:outerShdw>
              </a:effectLst>
            </a:endParaRPr>
          </a:p>
        </p:txBody>
      </p:sp>
      <p:sp>
        <p:nvSpPr>
          <p:cNvPr id="95" name="テキスト ボックス 94">
            <a:extLst>
              <a:ext uri="{FF2B5EF4-FFF2-40B4-BE49-F238E27FC236}">
                <a16:creationId xmlns:a16="http://schemas.microsoft.com/office/drawing/2014/main" id="{8BE80E39-D958-40CD-8EB1-5454A628FD12}"/>
              </a:ext>
            </a:extLst>
          </p:cNvPr>
          <p:cNvSpPr txBox="1"/>
          <p:nvPr/>
        </p:nvSpPr>
        <p:spPr>
          <a:xfrm>
            <a:off x="410236" y="6305355"/>
            <a:ext cx="5311044" cy="461665"/>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200" dirty="0"/>
              <a:t>新大阪の新しいイメージを打ち出していけるようなものがあるとよい。</a:t>
            </a:r>
            <a:endParaRPr kumimoji="1" lang="en-US" altLang="ja-JP" sz="1200" dirty="0"/>
          </a:p>
          <a:p>
            <a:pPr marL="285750" indent="-285750">
              <a:buFont typeface="Wingdings" panose="05000000000000000000" pitchFamily="2" charset="2"/>
              <a:buChar char="ü"/>
            </a:pPr>
            <a:r>
              <a:rPr kumimoji="1" lang="ja-JP" altLang="en-US" sz="1200" dirty="0"/>
              <a:t>駅からまちへ誘導するには、目的地だけではなく、わかりやすい空間や演出が必要。</a:t>
            </a:r>
            <a:endParaRPr kumimoji="1" lang="en-US" altLang="ja-JP" sz="1200" dirty="0"/>
          </a:p>
        </p:txBody>
      </p:sp>
      <p:grpSp>
        <p:nvGrpSpPr>
          <p:cNvPr id="5" name="グループ化 4">
            <a:extLst>
              <a:ext uri="{FF2B5EF4-FFF2-40B4-BE49-F238E27FC236}">
                <a16:creationId xmlns:a16="http://schemas.microsoft.com/office/drawing/2014/main" id="{FD09182A-EB3B-4DF7-A6D2-9FCCD2946296}"/>
              </a:ext>
            </a:extLst>
          </p:cNvPr>
          <p:cNvGrpSpPr/>
          <p:nvPr/>
        </p:nvGrpSpPr>
        <p:grpSpPr>
          <a:xfrm>
            <a:off x="6616136" y="4091569"/>
            <a:ext cx="2369069" cy="811649"/>
            <a:chOff x="6769968" y="4040950"/>
            <a:chExt cx="2246257" cy="769573"/>
          </a:xfrm>
        </p:grpSpPr>
        <p:grpSp>
          <p:nvGrpSpPr>
            <p:cNvPr id="4" name="グループ化 3">
              <a:extLst>
                <a:ext uri="{FF2B5EF4-FFF2-40B4-BE49-F238E27FC236}">
                  <a16:creationId xmlns:a16="http://schemas.microsoft.com/office/drawing/2014/main" id="{1CA063AA-C3A1-4C12-9D94-148B64869781}"/>
                </a:ext>
              </a:extLst>
            </p:cNvPr>
            <p:cNvGrpSpPr/>
            <p:nvPr/>
          </p:nvGrpSpPr>
          <p:grpSpPr>
            <a:xfrm>
              <a:off x="6769968" y="4040950"/>
              <a:ext cx="2246257" cy="769485"/>
              <a:chOff x="2979878" y="6949710"/>
              <a:chExt cx="2722337" cy="932572"/>
            </a:xfrm>
          </p:grpSpPr>
          <p:pic>
            <p:nvPicPr>
              <p:cNvPr id="87" name="図 86">
                <a:extLst>
                  <a:ext uri="{FF2B5EF4-FFF2-40B4-BE49-F238E27FC236}">
                    <a16:creationId xmlns:a16="http://schemas.microsoft.com/office/drawing/2014/main" id="{D5281C00-65A3-47E7-A48D-333B96C431AA}"/>
                  </a:ext>
                </a:extLst>
              </p:cNvPr>
              <p:cNvPicPr/>
              <p:nvPr/>
            </p:nvPicPr>
            <p:blipFill rotWithShape="1">
              <a:blip r:embed="rId3" cstate="print">
                <a:extLst>
                  <a:ext uri="{28A0092B-C50C-407E-A947-70E740481C1C}">
                    <a14:useLocalDpi xmlns:a14="http://schemas.microsoft.com/office/drawing/2010/main" val="0"/>
                  </a:ext>
                </a:extLst>
              </a:blip>
              <a:srcRect l="516" t="4165" r="-912" b="48510"/>
              <a:stretch/>
            </p:blipFill>
            <p:spPr bwMode="auto">
              <a:xfrm>
                <a:off x="2979878" y="6949710"/>
                <a:ext cx="2722337" cy="886087"/>
              </a:xfrm>
              <a:prstGeom prst="rect">
                <a:avLst/>
              </a:prstGeom>
              <a:noFill/>
              <a:ln>
                <a:noFill/>
              </a:ln>
              <a:extLst>
                <a:ext uri="{53640926-AAD7-44D8-BBD7-CCE9431645EC}">
                  <a14:shadowObscured xmlns:a14="http://schemas.microsoft.com/office/drawing/2010/main"/>
                </a:ext>
              </a:extLst>
            </p:spPr>
          </p:pic>
          <p:sp>
            <p:nvSpPr>
              <p:cNvPr id="89" name="テキスト ボックス 88">
                <a:extLst>
                  <a:ext uri="{FF2B5EF4-FFF2-40B4-BE49-F238E27FC236}">
                    <a16:creationId xmlns:a16="http://schemas.microsoft.com/office/drawing/2014/main" id="{E380A02E-3074-4E11-95D7-6A1465193D11}"/>
                  </a:ext>
                </a:extLst>
              </p:cNvPr>
              <p:cNvSpPr txBox="1"/>
              <p:nvPr/>
            </p:nvSpPr>
            <p:spPr>
              <a:xfrm>
                <a:off x="2979878" y="7504523"/>
                <a:ext cx="1360280" cy="377759"/>
              </a:xfrm>
              <a:prstGeom prst="rect">
                <a:avLst/>
              </a:prstGeom>
              <a:noFill/>
            </p:spPr>
            <p:txBody>
              <a:bodyPr wrap="square" tIns="36000" rtlCol="0">
                <a:spAutoFit/>
              </a:bodyPr>
              <a:lstStyle/>
              <a:p>
                <a:pPr algn="r"/>
                <a:r>
                  <a:rPr kumimoji="1" lang="ja-JP" altLang="en-US" sz="800" b="1" dirty="0">
                    <a:effectLst>
                      <a:glow rad="101600">
                        <a:schemeClr val="bg1"/>
                      </a:glow>
                    </a:effectLst>
                  </a:rPr>
                  <a:t>サンフランシスコ</a:t>
                </a:r>
                <a:endParaRPr kumimoji="1" lang="en-US" altLang="ja-JP" sz="800" b="1" dirty="0">
                  <a:effectLst>
                    <a:glow rad="101600">
                      <a:schemeClr val="bg1"/>
                    </a:glow>
                  </a:effectLst>
                </a:endParaRPr>
              </a:p>
              <a:p>
                <a:pPr algn="r"/>
                <a:r>
                  <a:rPr kumimoji="1" lang="ja-JP" altLang="en-US" sz="800" b="1" dirty="0">
                    <a:effectLst>
                      <a:glow rad="101600">
                        <a:schemeClr val="bg1"/>
                      </a:glow>
                    </a:effectLst>
                  </a:rPr>
                  <a:t>セールスフォース</a:t>
                </a:r>
              </a:p>
            </p:txBody>
          </p:sp>
        </p:grpSp>
        <p:sp>
          <p:nvSpPr>
            <p:cNvPr id="98" name="テキスト ボックス 97">
              <a:extLst>
                <a:ext uri="{FF2B5EF4-FFF2-40B4-BE49-F238E27FC236}">
                  <a16:creationId xmlns:a16="http://schemas.microsoft.com/office/drawing/2014/main" id="{EF3101C9-E7E8-416B-94E5-E84087DA07AE}"/>
                </a:ext>
              </a:extLst>
            </p:cNvPr>
            <p:cNvSpPr txBox="1"/>
            <p:nvPr/>
          </p:nvSpPr>
          <p:spPr>
            <a:xfrm>
              <a:off x="7805315" y="4498826"/>
              <a:ext cx="1210910" cy="311697"/>
            </a:xfrm>
            <a:prstGeom prst="rect">
              <a:avLst/>
            </a:prstGeom>
            <a:noFill/>
          </p:spPr>
          <p:txBody>
            <a:bodyPr wrap="square" tIns="36000" rtlCol="0">
              <a:spAutoFit/>
            </a:bodyPr>
            <a:lstStyle/>
            <a:p>
              <a:pPr algn="r"/>
              <a:r>
                <a:rPr kumimoji="1" lang="ja-JP" altLang="en-US" sz="800" b="1" dirty="0">
                  <a:effectLst>
                    <a:glow rad="101600">
                      <a:schemeClr val="bg1"/>
                    </a:glow>
                  </a:effectLst>
                </a:rPr>
                <a:t>ニューヨーク</a:t>
              </a:r>
              <a:endParaRPr kumimoji="1" lang="en-US" altLang="ja-JP" sz="800" b="1" dirty="0">
                <a:effectLst>
                  <a:glow rad="101600">
                    <a:schemeClr val="bg1"/>
                  </a:glow>
                </a:effectLst>
              </a:endParaRPr>
            </a:p>
            <a:p>
              <a:pPr algn="r"/>
              <a:r>
                <a:rPr kumimoji="1" lang="ja-JP" altLang="en-US" sz="800" b="1" dirty="0">
                  <a:effectLst>
                    <a:glow rad="101600">
                      <a:schemeClr val="bg1"/>
                    </a:glow>
                  </a:effectLst>
                </a:rPr>
                <a:t>ワールドトレードセンター駅</a:t>
              </a:r>
            </a:p>
          </p:txBody>
        </p:sp>
      </p:grpSp>
      <p:sp>
        <p:nvSpPr>
          <p:cNvPr id="97" name="四角形: 角を丸くする 96">
            <a:extLst>
              <a:ext uri="{FF2B5EF4-FFF2-40B4-BE49-F238E27FC236}">
                <a16:creationId xmlns:a16="http://schemas.microsoft.com/office/drawing/2014/main" id="{6148C7BE-B0E7-456F-AB67-2672EAF0535E}"/>
              </a:ext>
            </a:extLst>
          </p:cNvPr>
          <p:cNvSpPr/>
          <p:nvPr/>
        </p:nvSpPr>
        <p:spPr>
          <a:xfrm>
            <a:off x="542853" y="3451427"/>
            <a:ext cx="1862458" cy="247378"/>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居心地のよい空間</a:t>
            </a:r>
          </a:p>
        </p:txBody>
      </p:sp>
      <p:sp>
        <p:nvSpPr>
          <p:cNvPr id="96" name="四角形: 角を丸くする 95">
            <a:extLst>
              <a:ext uri="{FF2B5EF4-FFF2-40B4-BE49-F238E27FC236}">
                <a16:creationId xmlns:a16="http://schemas.microsoft.com/office/drawing/2014/main" id="{3D290B65-6B70-4AF3-99A0-4FD92DE0E742}"/>
              </a:ext>
            </a:extLst>
          </p:cNvPr>
          <p:cNvSpPr/>
          <p:nvPr/>
        </p:nvSpPr>
        <p:spPr>
          <a:xfrm>
            <a:off x="6272808" y="3450792"/>
            <a:ext cx="1862458" cy="247378"/>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シンボリックな空間</a:t>
            </a:r>
          </a:p>
        </p:txBody>
      </p:sp>
      <p:grpSp>
        <p:nvGrpSpPr>
          <p:cNvPr id="47" name="グループ化 46">
            <a:extLst>
              <a:ext uri="{FF2B5EF4-FFF2-40B4-BE49-F238E27FC236}">
                <a16:creationId xmlns:a16="http://schemas.microsoft.com/office/drawing/2014/main" id="{8F35ADB8-A611-4651-957F-6E494A135DB0}"/>
              </a:ext>
            </a:extLst>
          </p:cNvPr>
          <p:cNvGrpSpPr/>
          <p:nvPr/>
        </p:nvGrpSpPr>
        <p:grpSpPr>
          <a:xfrm>
            <a:off x="265957" y="932589"/>
            <a:ext cx="4232550" cy="325980"/>
            <a:chOff x="242254" y="1023852"/>
            <a:chExt cx="4232550" cy="325980"/>
          </a:xfrm>
        </p:grpSpPr>
        <p:sp>
          <p:nvSpPr>
            <p:cNvPr id="50" name="四角形: 角を丸くする 18">
              <a:extLst>
                <a:ext uri="{FF2B5EF4-FFF2-40B4-BE49-F238E27FC236}">
                  <a16:creationId xmlns:a16="http://schemas.microsoft.com/office/drawing/2014/main" id="{4934636A-F996-43AE-8DD1-75B9E7C173EE}"/>
                </a:ext>
              </a:extLst>
            </p:cNvPr>
            <p:cNvSpPr/>
            <p:nvPr/>
          </p:nvSpPr>
          <p:spPr>
            <a:xfrm>
              <a:off x="242254" y="1023852"/>
              <a:ext cx="4232550" cy="3259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t>　　　　　新大阪駅エリアにおいて導入すべき機能</a:t>
              </a:r>
            </a:p>
          </p:txBody>
        </p:sp>
        <p:sp>
          <p:nvSpPr>
            <p:cNvPr id="53" name="四角形: 角を丸くする 21">
              <a:extLst>
                <a:ext uri="{FF2B5EF4-FFF2-40B4-BE49-F238E27FC236}">
                  <a16:creationId xmlns:a16="http://schemas.microsoft.com/office/drawing/2014/main" id="{B5E045D3-774A-4099-A651-E1A2716EF9D7}"/>
                </a:ext>
              </a:extLst>
            </p:cNvPr>
            <p:cNvSpPr/>
            <p:nvPr/>
          </p:nvSpPr>
          <p:spPr>
            <a:xfrm>
              <a:off x="242255" y="1023852"/>
              <a:ext cx="605470" cy="325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t>(</a:t>
              </a:r>
              <a:r>
                <a:rPr kumimoji="1" lang="ja-JP" altLang="en-US" sz="1400" b="1" dirty="0"/>
                <a:t>３</a:t>
              </a:r>
              <a:r>
                <a:rPr kumimoji="1" lang="en-US" altLang="ja-JP" sz="1400" b="1" dirty="0"/>
                <a:t>)</a:t>
              </a:r>
              <a:endParaRPr kumimoji="1" lang="ja-JP" altLang="en-US" sz="1400" b="1" dirty="0"/>
            </a:p>
          </p:txBody>
        </p:sp>
      </p:grpSp>
      <p:grpSp>
        <p:nvGrpSpPr>
          <p:cNvPr id="58" name="グループ化 57">
            <a:extLst>
              <a:ext uri="{FF2B5EF4-FFF2-40B4-BE49-F238E27FC236}">
                <a16:creationId xmlns:a16="http://schemas.microsoft.com/office/drawing/2014/main" id="{B06A71C7-357D-41C3-9DEC-7A63BB1E240A}"/>
              </a:ext>
            </a:extLst>
          </p:cNvPr>
          <p:cNvGrpSpPr/>
          <p:nvPr/>
        </p:nvGrpSpPr>
        <p:grpSpPr>
          <a:xfrm>
            <a:off x="713233" y="5187094"/>
            <a:ext cx="2441312" cy="859386"/>
            <a:chOff x="-847241" y="5988385"/>
            <a:chExt cx="4343309" cy="1528922"/>
          </a:xfrm>
        </p:grpSpPr>
        <p:pic>
          <p:nvPicPr>
            <p:cNvPr id="59" name="Picture 2" descr="夜景写真家 犬飼誠人監修 東京都世田谷区の夜景 二子玉川ライズ タワーオフィスアネックス | 夜景Navi">
              <a:extLst>
                <a:ext uri="{FF2B5EF4-FFF2-40B4-BE49-F238E27FC236}">
                  <a16:creationId xmlns:a16="http://schemas.microsoft.com/office/drawing/2014/main" id="{6A7E0150-BE41-4CAD-87EA-D32FDEF847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24394" y="5988385"/>
              <a:ext cx="1971674" cy="142171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再開発が進む渋谷駅周辺を歩いてみました！ | 東京都">
              <a:extLst>
                <a:ext uri="{FF2B5EF4-FFF2-40B4-BE49-F238E27FC236}">
                  <a16:creationId xmlns:a16="http://schemas.microsoft.com/office/drawing/2014/main" id="{92F10AD7-8052-407D-B689-2EE221FB0C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23"/>
            <a:stretch/>
          </p:blipFill>
          <p:spPr bwMode="auto">
            <a:xfrm>
              <a:off x="-659806" y="5988386"/>
              <a:ext cx="2040927" cy="1421714"/>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a:extLst>
                <a:ext uri="{FF2B5EF4-FFF2-40B4-BE49-F238E27FC236}">
                  <a16:creationId xmlns:a16="http://schemas.microsoft.com/office/drawing/2014/main" id="{A703CAA3-706C-45F0-A118-A44A19676DD7}"/>
                </a:ext>
              </a:extLst>
            </p:cNvPr>
            <p:cNvSpPr txBox="1"/>
            <p:nvPr/>
          </p:nvSpPr>
          <p:spPr>
            <a:xfrm>
              <a:off x="-847241" y="7134697"/>
              <a:ext cx="2315127" cy="365832"/>
            </a:xfrm>
            <a:prstGeom prst="rect">
              <a:avLst/>
            </a:prstGeom>
            <a:noFill/>
          </p:spPr>
          <p:txBody>
            <a:bodyPr wrap="square" tIns="36000" rtlCol="0">
              <a:spAutoFit/>
            </a:bodyPr>
            <a:lstStyle/>
            <a:p>
              <a:pPr algn="r"/>
              <a:r>
                <a:rPr kumimoji="1" lang="ja-JP" altLang="en-US" sz="800" b="1" dirty="0">
                  <a:effectLst>
                    <a:glow rad="101600">
                      <a:schemeClr val="bg1"/>
                    </a:glow>
                  </a:effectLst>
                </a:rPr>
                <a:t>渋谷スクランブルスクエア</a:t>
              </a:r>
            </a:p>
          </p:txBody>
        </p:sp>
        <p:sp>
          <p:nvSpPr>
            <p:cNvPr id="68" name="テキスト ボックス 67">
              <a:extLst>
                <a:ext uri="{FF2B5EF4-FFF2-40B4-BE49-F238E27FC236}">
                  <a16:creationId xmlns:a16="http://schemas.microsoft.com/office/drawing/2014/main" id="{CAA22355-9D5F-4147-9EF4-F1589BF8CB97}"/>
                </a:ext>
              </a:extLst>
            </p:cNvPr>
            <p:cNvSpPr txBox="1"/>
            <p:nvPr/>
          </p:nvSpPr>
          <p:spPr>
            <a:xfrm>
              <a:off x="1522274" y="7151475"/>
              <a:ext cx="1971675" cy="365832"/>
            </a:xfrm>
            <a:prstGeom prst="rect">
              <a:avLst/>
            </a:prstGeom>
            <a:noFill/>
          </p:spPr>
          <p:txBody>
            <a:bodyPr wrap="square" tIns="36000" rtlCol="0">
              <a:spAutoFit/>
            </a:bodyPr>
            <a:lstStyle/>
            <a:p>
              <a:pPr algn="r"/>
              <a:r>
                <a:rPr kumimoji="1" lang="ja-JP" altLang="en-US" sz="800" b="1" dirty="0">
                  <a:effectLst>
                    <a:glow rad="101600">
                      <a:schemeClr val="bg1"/>
                    </a:glow>
                  </a:effectLst>
                </a:rPr>
                <a:t>二子玉ライズ</a:t>
              </a:r>
            </a:p>
          </p:txBody>
        </p:sp>
      </p:grpSp>
      <p:grpSp>
        <p:nvGrpSpPr>
          <p:cNvPr id="69" name="グループ化 68">
            <a:extLst>
              <a:ext uri="{FF2B5EF4-FFF2-40B4-BE49-F238E27FC236}">
                <a16:creationId xmlns:a16="http://schemas.microsoft.com/office/drawing/2014/main" id="{CBC226BA-D884-4D29-9298-2F3A7366A489}"/>
              </a:ext>
            </a:extLst>
          </p:cNvPr>
          <p:cNvGrpSpPr/>
          <p:nvPr/>
        </p:nvGrpSpPr>
        <p:grpSpPr>
          <a:xfrm>
            <a:off x="3617568" y="4067094"/>
            <a:ext cx="2321932" cy="838975"/>
            <a:chOff x="-533062" y="3560723"/>
            <a:chExt cx="4178155" cy="1509676"/>
          </a:xfrm>
        </p:grpSpPr>
        <p:pic>
          <p:nvPicPr>
            <p:cNvPr id="70" name="図 69" descr="建物の前を歩く人々&#10;&#10;低い精度で自動的に生成された説明">
              <a:extLst>
                <a:ext uri="{FF2B5EF4-FFF2-40B4-BE49-F238E27FC236}">
                  <a16:creationId xmlns:a16="http://schemas.microsoft.com/office/drawing/2014/main" id="{7767FC5A-B9F6-4F6E-9C8B-2AF70667FA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3062" y="3560723"/>
              <a:ext cx="1983615" cy="1434444"/>
            </a:xfrm>
            <a:prstGeom prst="rect">
              <a:avLst/>
            </a:prstGeom>
          </p:spPr>
        </p:pic>
        <p:pic>
          <p:nvPicPr>
            <p:cNvPr id="74" name="Picture 4" descr="アミュプラザくまもと | 【公式】熊本県温泉サイト くまもっと湯美人">
              <a:extLst>
                <a:ext uri="{FF2B5EF4-FFF2-40B4-BE49-F238E27FC236}">
                  <a16:creationId xmlns:a16="http://schemas.microsoft.com/office/drawing/2014/main" id="{7ED1E0E1-8317-4705-BC27-16812F9C420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661036" y="3560723"/>
              <a:ext cx="1983615" cy="1419199"/>
            </a:xfrm>
            <a:prstGeom prst="rect">
              <a:avLst/>
            </a:prstGeom>
            <a:noFill/>
            <a:extLst>
              <a:ext uri="{909E8E84-426E-40DD-AFC4-6F175D3DCCD1}">
                <a14:hiddenFill xmlns:a14="http://schemas.microsoft.com/office/drawing/2010/main">
                  <a:solidFill>
                    <a:srgbClr val="FFFFFF"/>
                  </a:solidFill>
                </a14:hiddenFill>
              </a:ext>
            </a:extLst>
          </p:spPr>
        </p:pic>
        <p:sp>
          <p:nvSpPr>
            <p:cNvPr id="76" name="テキスト ボックス 75">
              <a:extLst>
                <a:ext uri="{FF2B5EF4-FFF2-40B4-BE49-F238E27FC236}">
                  <a16:creationId xmlns:a16="http://schemas.microsoft.com/office/drawing/2014/main" id="{1D43F38D-C6D6-4CED-8EC7-4412718EE60F}"/>
                </a:ext>
              </a:extLst>
            </p:cNvPr>
            <p:cNvSpPr txBox="1"/>
            <p:nvPr/>
          </p:nvSpPr>
          <p:spPr>
            <a:xfrm>
              <a:off x="2157813" y="4686070"/>
              <a:ext cx="1487280" cy="370015"/>
            </a:xfrm>
            <a:prstGeom prst="rect">
              <a:avLst/>
            </a:prstGeom>
            <a:noFill/>
          </p:spPr>
          <p:txBody>
            <a:bodyPr wrap="square" tIns="36000" rtlCol="0">
              <a:spAutoFit/>
            </a:bodyPr>
            <a:lstStyle/>
            <a:p>
              <a:pPr algn="r"/>
              <a:r>
                <a:rPr kumimoji="1" lang="ja-JP" altLang="en-US" sz="800" b="1" dirty="0">
                  <a:effectLst>
                    <a:glow rad="101600">
                      <a:schemeClr val="bg1"/>
                    </a:glow>
                  </a:effectLst>
                </a:rPr>
                <a:t>熊本駅前ビル</a:t>
              </a:r>
            </a:p>
          </p:txBody>
        </p:sp>
        <p:sp>
          <p:nvSpPr>
            <p:cNvPr id="78" name="テキスト ボックス 77">
              <a:extLst>
                <a:ext uri="{FF2B5EF4-FFF2-40B4-BE49-F238E27FC236}">
                  <a16:creationId xmlns:a16="http://schemas.microsoft.com/office/drawing/2014/main" id="{AD1CC71D-B638-419B-B788-47B4088CE6CC}"/>
                </a:ext>
              </a:extLst>
            </p:cNvPr>
            <p:cNvSpPr txBox="1"/>
            <p:nvPr/>
          </p:nvSpPr>
          <p:spPr>
            <a:xfrm>
              <a:off x="-503346" y="4700384"/>
              <a:ext cx="1971674" cy="370015"/>
            </a:xfrm>
            <a:prstGeom prst="rect">
              <a:avLst/>
            </a:prstGeom>
            <a:noFill/>
          </p:spPr>
          <p:txBody>
            <a:bodyPr wrap="square" tIns="36000" rtlCol="0">
              <a:spAutoFit/>
            </a:bodyPr>
            <a:lstStyle/>
            <a:p>
              <a:pPr algn="r"/>
              <a:r>
                <a:rPr kumimoji="1" lang="ja-JP" altLang="en-US" sz="800" b="1" dirty="0">
                  <a:effectLst>
                    <a:glow rad="101600">
                      <a:schemeClr val="bg1"/>
                    </a:glow>
                  </a:effectLst>
                </a:rPr>
                <a:t>サクラマチクマモト</a:t>
              </a:r>
            </a:p>
          </p:txBody>
        </p:sp>
      </p:grpSp>
      <p:grpSp>
        <p:nvGrpSpPr>
          <p:cNvPr id="79" name="グループ化 78">
            <a:extLst>
              <a:ext uri="{FF2B5EF4-FFF2-40B4-BE49-F238E27FC236}">
                <a16:creationId xmlns:a16="http://schemas.microsoft.com/office/drawing/2014/main" id="{5462BD74-703E-42DC-A701-43F855FA7ABB}"/>
              </a:ext>
            </a:extLst>
          </p:cNvPr>
          <p:cNvGrpSpPr/>
          <p:nvPr/>
        </p:nvGrpSpPr>
        <p:grpSpPr>
          <a:xfrm>
            <a:off x="823651" y="4061949"/>
            <a:ext cx="2425243" cy="849361"/>
            <a:chOff x="-1200078" y="3063327"/>
            <a:chExt cx="4323853" cy="1514288"/>
          </a:xfrm>
        </p:grpSpPr>
        <p:pic>
          <p:nvPicPr>
            <p:cNvPr id="80" name="図 79">
              <a:extLst>
                <a:ext uri="{FF2B5EF4-FFF2-40B4-BE49-F238E27FC236}">
                  <a16:creationId xmlns:a16="http://schemas.microsoft.com/office/drawing/2014/main" id="{0DC622C7-F7A4-4CF4-AE51-1A014BF76E33}"/>
                </a:ext>
              </a:extLst>
            </p:cNvPr>
            <p:cNvPicPr>
              <a:picLocks noChangeAspect="1"/>
            </p:cNvPicPr>
            <p:nvPr/>
          </p:nvPicPr>
          <p:blipFill rotWithShape="1">
            <a:blip r:embed="rId8"/>
            <a:srcRect l="3161" t="1507" r="3814" b="-576"/>
            <a:stretch/>
          </p:blipFill>
          <p:spPr>
            <a:xfrm>
              <a:off x="1136616" y="3090970"/>
              <a:ext cx="1987159" cy="1425520"/>
            </a:xfrm>
            <a:prstGeom prst="rect">
              <a:avLst/>
            </a:prstGeom>
          </p:spPr>
        </p:pic>
        <p:pic>
          <p:nvPicPr>
            <p:cNvPr id="82" name="図 81">
              <a:extLst>
                <a:ext uri="{FF2B5EF4-FFF2-40B4-BE49-F238E27FC236}">
                  <a16:creationId xmlns:a16="http://schemas.microsoft.com/office/drawing/2014/main" id="{9EBBAAB4-F508-4A23-AF8A-3EB91CB5CB6C}"/>
                </a:ext>
              </a:extLst>
            </p:cNvPr>
            <p:cNvPicPr>
              <a:picLocks noChangeAspect="1"/>
            </p:cNvPicPr>
            <p:nvPr/>
          </p:nvPicPr>
          <p:blipFill rotWithShape="1">
            <a:blip r:embed="rId9"/>
            <a:srcRect l="4456" t="3747" r="2155"/>
            <a:stretch/>
          </p:blipFill>
          <p:spPr>
            <a:xfrm>
              <a:off x="-1200078" y="3063327"/>
              <a:ext cx="2079355" cy="1425514"/>
            </a:xfrm>
            <a:prstGeom prst="rect">
              <a:avLst/>
            </a:prstGeom>
          </p:spPr>
        </p:pic>
        <p:sp>
          <p:nvSpPr>
            <p:cNvPr id="83" name="テキスト ボックス 82">
              <a:extLst>
                <a:ext uri="{FF2B5EF4-FFF2-40B4-BE49-F238E27FC236}">
                  <a16:creationId xmlns:a16="http://schemas.microsoft.com/office/drawing/2014/main" id="{EB166564-DC7E-476E-8A4B-7F995816930C}"/>
                </a:ext>
              </a:extLst>
            </p:cNvPr>
            <p:cNvSpPr txBox="1"/>
            <p:nvPr/>
          </p:nvSpPr>
          <p:spPr>
            <a:xfrm>
              <a:off x="1600970" y="4211008"/>
              <a:ext cx="1487280" cy="366607"/>
            </a:xfrm>
            <a:prstGeom prst="rect">
              <a:avLst/>
            </a:prstGeom>
            <a:noFill/>
          </p:spPr>
          <p:txBody>
            <a:bodyPr wrap="square" tIns="36000" rtlCol="0">
              <a:spAutoFit/>
            </a:bodyPr>
            <a:lstStyle/>
            <a:p>
              <a:pPr algn="r"/>
              <a:r>
                <a:rPr kumimoji="1" lang="ja-JP" altLang="en-US" sz="800" b="1" dirty="0">
                  <a:effectLst>
                    <a:glow rad="101600">
                      <a:schemeClr val="bg1"/>
                    </a:glow>
                  </a:effectLst>
                </a:rPr>
                <a:t>淀屋橋</a:t>
              </a:r>
              <a:r>
                <a:rPr kumimoji="1" lang="en-US" altLang="ja-JP" sz="800" b="1" dirty="0" err="1">
                  <a:effectLst>
                    <a:glow rad="101600">
                      <a:schemeClr val="bg1"/>
                    </a:glow>
                  </a:effectLst>
                </a:rPr>
                <a:t>odona</a:t>
              </a:r>
              <a:endParaRPr kumimoji="1" lang="ja-JP" altLang="en-US" sz="800" b="1" dirty="0">
                <a:effectLst>
                  <a:glow rad="101600">
                    <a:schemeClr val="bg1"/>
                  </a:glow>
                </a:effectLst>
              </a:endParaRPr>
            </a:p>
          </p:txBody>
        </p:sp>
        <p:sp>
          <p:nvSpPr>
            <p:cNvPr id="84" name="テキスト ボックス 83">
              <a:extLst>
                <a:ext uri="{FF2B5EF4-FFF2-40B4-BE49-F238E27FC236}">
                  <a16:creationId xmlns:a16="http://schemas.microsoft.com/office/drawing/2014/main" id="{4024C4AF-543E-42EB-A133-023B96E00A0F}"/>
                </a:ext>
              </a:extLst>
            </p:cNvPr>
            <p:cNvSpPr txBox="1"/>
            <p:nvPr/>
          </p:nvSpPr>
          <p:spPr>
            <a:xfrm>
              <a:off x="-1141105" y="4192996"/>
              <a:ext cx="1971674" cy="366607"/>
            </a:xfrm>
            <a:prstGeom prst="rect">
              <a:avLst/>
            </a:prstGeom>
            <a:noFill/>
          </p:spPr>
          <p:txBody>
            <a:bodyPr wrap="square" tIns="36000" rtlCol="0">
              <a:spAutoFit/>
            </a:bodyPr>
            <a:lstStyle/>
            <a:p>
              <a:pPr algn="r"/>
              <a:r>
                <a:rPr kumimoji="1" lang="ja-JP" altLang="en-US" sz="800" b="1" dirty="0">
                  <a:effectLst>
                    <a:glow rad="101600">
                      <a:schemeClr val="bg1"/>
                    </a:glow>
                  </a:effectLst>
                </a:rPr>
                <a:t>グランフロント大阪</a:t>
              </a:r>
            </a:p>
          </p:txBody>
        </p:sp>
      </p:grpSp>
      <p:grpSp>
        <p:nvGrpSpPr>
          <p:cNvPr id="88" name="グループ化 87">
            <a:extLst>
              <a:ext uri="{FF2B5EF4-FFF2-40B4-BE49-F238E27FC236}">
                <a16:creationId xmlns:a16="http://schemas.microsoft.com/office/drawing/2014/main" id="{2BA256EA-CC50-4D04-86C4-C96F864A4698}"/>
              </a:ext>
            </a:extLst>
          </p:cNvPr>
          <p:cNvGrpSpPr/>
          <p:nvPr/>
        </p:nvGrpSpPr>
        <p:grpSpPr>
          <a:xfrm>
            <a:off x="3569915" y="5183508"/>
            <a:ext cx="2369339" cy="854376"/>
            <a:chOff x="4369623" y="2561777"/>
            <a:chExt cx="4136982" cy="1491781"/>
          </a:xfrm>
        </p:grpSpPr>
        <p:pic>
          <p:nvPicPr>
            <p:cNvPr id="91" name="Picture 4" descr="水が……！？グリーンスプリングスにあるカスケード（人工の滝）の水が止まってる | いいね！立川">
              <a:extLst>
                <a:ext uri="{FF2B5EF4-FFF2-40B4-BE49-F238E27FC236}">
                  <a16:creationId xmlns:a16="http://schemas.microsoft.com/office/drawing/2014/main" id="{3082ED1C-0439-4A79-BDCF-ED0B0673404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501279" y="2561777"/>
              <a:ext cx="1926043" cy="140961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チャンギ空港直結ジュエル・チャンギ・エアポート徹底解剖〜概要・グルメ編〜 | たびこふれ">
              <a:extLst>
                <a:ext uri="{FF2B5EF4-FFF2-40B4-BE49-F238E27FC236}">
                  <a16:creationId xmlns:a16="http://schemas.microsoft.com/office/drawing/2014/main" id="{037FB935-E037-4A63-9767-0CBFD019963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539427" y="2620989"/>
              <a:ext cx="1940531" cy="1317437"/>
            </a:xfrm>
            <a:prstGeom prst="rect">
              <a:avLst/>
            </a:prstGeom>
            <a:noFill/>
            <a:extLst>
              <a:ext uri="{909E8E84-426E-40DD-AFC4-6F175D3DCCD1}">
                <a14:hiddenFill xmlns:a14="http://schemas.microsoft.com/office/drawing/2010/main">
                  <a:solidFill>
                    <a:srgbClr val="FFFFFF"/>
                  </a:solidFill>
                </a14:hiddenFill>
              </a:ext>
            </a:extLst>
          </p:spPr>
        </p:pic>
        <p:sp>
          <p:nvSpPr>
            <p:cNvPr id="93" name="テキスト ボックス 92">
              <a:extLst>
                <a:ext uri="{FF2B5EF4-FFF2-40B4-BE49-F238E27FC236}">
                  <a16:creationId xmlns:a16="http://schemas.microsoft.com/office/drawing/2014/main" id="{7C369300-DF26-47E2-BE0D-258B5919AFBF}"/>
                </a:ext>
              </a:extLst>
            </p:cNvPr>
            <p:cNvSpPr txBox="1"/>
            <p:nvPr/>
          </p:nvSpPr>
          <p:spPr>
            <a:xfrm>
              <a:off x="4369623" y="3694520"/>
              <a:ext cx="2143158" cy="359038"/>
            </a:xfrm>
            <a:prstGeom prst="rect">
              <a:avLst/>
            </a:prstGeom>
            <a:noFill/>
          </p:spPr>
          <p:txBody>
            <a:bodyPr wrap="square" tIns="36000" rtlCol="0">
              <a:spAutoFit/>
            </a:bodyPr>
            <a:lstStyle/>
            <a:p>
              <a:pPr algn="r"/>
              <a:r>
                <a:rPr kumimoji="1" lang="ja-JP" altLang="en-US" sz="800" b="1" dirty="0">
                  <a:effectLst>
                    <a:glow rad="101600">
                      <a:schemeClr val="bg1"/>
                    </a:glow>
                  </a:effectLst>
                </a:rPr>
                <a:t>立川グリーンスプリングス</a:t>
              </a:r>
            </a:p>
          </p:txBody>
        </p:sp>
        <p:sp>
          <p:nvSpPr>
            <p:cNvPr id="99" name="テキスト ボックス 98">
              <a:extLst>
                <a:ext uri="{FF2B5EF4-FFF2-40B4-BE49-F238E27FC236}">
                  <a16:creationId xmlns:a16="http://schemas.microsoft.com/office/drawing/2014/main" id="{77F92954-98AD-435B-A883-D78E0FAD38AF}"/>
                </a:ext>
              </a:extLst>
            </p:cNvPr>
            <p:cNvSpPr txBox="1"/>
            <p:nvPr/>
          </p:nvSpPr>
          <p:spPr>
            <a:xfrm>
              <a:off x="6845419" y="3439176"/>
              <a:ext cx="1661186" cy="573994"/>
            </a:xfrm>
            <a:prstGeom prst="rect">
              <a:avLst/>
            </a:prstGeom>
            <a:noFill/>
          </p:spPr>
          <p:txBody>
            <a:bodyPr wrap="square" tIns="36000" rtlCol="0">
              <a:spAutoFit/>
            </a:bodyPr>
            <a:lstStyle/>
            <a:p>
              <a:pPr algn="r"/>
              <a:r>
                <a:rPr kumimoji="1" lang="ja-JP" altLang="en-US" sz="800" b="1" dirty="0">
                  <a:effectLst>
                    <a:glow rad="101600">
                      <a:schemeClr val="bg1"/>
                    </a:glow>
                  </a:effectLst>
                </a:rPr>
                <a:t>チャンギ空港</a:t>
              </a:r>
              <a:endParaRPr kumimoji="1" lang="en-US" altLang="ja-JP" sz="800" b="1" dirty="0">
                <a:effectLst>
                  <a:glow rad="101600">
                    <a:schemeClr val="bg1"/>
                  </a:glow>
                </a:effectLst>
              </a:endParaRPr>
            </a:p>
            <a:p>
              <a:pPr algn="r"/>
              <a:r>
                <a:rPr kumimoji="1" lang="ja-JP" altLang="en-US" sz="800" b="1" dirty="0">
                  <a:effectLst>
                    <a:glow rad="101600">
                      <a:schemeClr val="bg1"/>
                    </a:glow>
                  </a:effectLst>
                </a:rPr>
                <a:t>（シンガポール）</a:t>
              </a:r>
            </a:p>
          </p:txBody>
        </p:sp>
      </p:grpSp>
      <p:sp>
        <p:nvSpPr>
          <p:cNvPr id="100" name="テキスト ボックス 99">
            <a:extLst>
              <a:ext uri="{FF2B5EF4-FFF2-40B4-BE49-F238E27FC236}">
                <a16:creationId xmlns:a16="http://schemas.microsoft.com/office/drawing/2014/main" id="{9F428179-8B76-4D6D-B1D5-9C907CD1B642}"/>
              </a:ext>
            </a:extLst>
          </p:cNvPr>
          <p:cNvSpPr txBox="1"/>
          <p:nvPr/>
        </p:nvSpPr>
        <p:spPr>
          <a:xfrm>
            <a:off x="219534" y="3077534"/>
            <a:ext cx="3358612" cy="323165"/>
          </a:xfrm>
          <a:prstGeom prst="rect">
            <a:avLst/>
          </a:prstGeom>
          <a:noFill/>
        </p:spPr>
        <p:txBody>
          <a:bodyPr wrap="none" rtlCol="0">
            <a:spAutoFit/>
          </a:bodyPr>
          <a:lstStyle/>
          <a:p>
            <a:r>
              <a:rPr kumimoji="1" lang="ja-JP" altLang="en-US" sz="1500" b="1" dirty="0">
                <a:solidFill>
                  <a:schemeClr val="accent1">
                    <a:lumMod val="75000"/>
                  </a:schemeClr>
                </a:solidFill>
              </a:rPr>
              <a:t>■</a:t>
            </a:r>
            <a:r>
              <a:rPr kumimoji="1" lang="ja-JP" altLang="en-US" sz="1500" b="1" dirty="0">
                <a:solidFill>
                  <a:schemeClr val="tx1"/>
                </a:solidFill>
              </a:rPr>
              <a:t>新大阪駅エリアの空間形成のイメージ</a:t>
            </a:r>
          </a:p>
        </p:txBody>
      </p:sp>
      <p:sp>
        <p:nvSpPr>
          <p:cNvPr id="49" name="二等辺三角形 48">
            <a:extLst>
              <a:ext uri="{FF2B5EF4-FFF2-40B4-BE49-F238E27FC236}">
                <a16:creationId xmlns:a16="http://schemas.microsoft.com/office/drawing/2014/main" id="{F08C7682-75F6-4B32-9953-5C24860E4E95}"/>
              </a:ext>
            </a:extLst>
          </p:cNvPr>
          <p:cNvSpPr/>
          <p:nvPr/>
        </p:nvSpPr>
        <p:spPr>
          <a:xfrm rot="5400000">
            <a:off x="6094442" y="5932606"/>
            <a:ext cx="192398" cy="165861"/>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8603F7E-F10F-46A3-B7BF-3BA610B27CA7}"/>
              </a:ext>
            </a:extLst>
          </p:cNvPr>
          <p:cNvSpPr txBox="1"/>
          <p:nvPr/>
        </p:nvSpPr>
        <p:spPr>
          <a:xfrm>
            <a:off x="6354254" y="5865699"/>
            <a:ext cx="1426994" cy="307777"/>
          </a:xfrm>
          <a:prstGeom prst="rect">
            <a:avLst/>
          </a:prstGeom>
          <a:noFill/>
        </p:spPr>
        <p:txBody>
          <a:bodyPr wrap="none" rtlCol="0">
            <a:spAutoFit/>
          </a:bodyPr>
          <a:lstStyle/>
          <a:p>
            <a:r>
              <a:rPr kumimoji="1" lang="ja-JP" altLang="en-US" sz="1400" b="1" dirty="0">
                <a:effectLst>
                  <a:outerShdw blurRad="38100" dist="38100" dir="2700000" algn="tl">
                    <a:srgbClr val="000000">
                      <a:alpha val="43137"/>
                    </a:srgbClr>
                  </a:outerShdw>
                </a:effectLst>
              </a:rPr>
              <a:t>今後の検討方針</a:t>
            </a:r>
            <a:endParaRPr kumimoji="1" lang="en-US" altLang="ja-JP" sz="1400" b="1" dirty="0">
              <a:effectLst>
                <a:outerShdw blurRad="38100" dist="38100" dir="2700000" algn="tl">
                  <a:srgbClr val="000000">
                    <a:alpha val="43137"/>
                  </a:srgbClr>
                </a:outerShdw>
              </a:effectLst>
            </a:endParaRPr>
          </a:p>
        </p:txBody>
      </p:sp>
      <p:sp>
        <p:nvSpPr>
          <p:cNvPr id="55" name="テキスト ボックス 54">
            <a:extLst>
              <a:ext uri="{FF2B5EF4-FFF2-40B4-BE49-F238E27FC236}">
                <a16:creationId xmlns:a16="http://schemas.microsoft.com/office/drawing/2014/main" id="{064EA0E1-889A-4F33-AA6F-4AC6208C4967}"/>
              </a:ext>
            </a:extLst>
          </p:cNvPr>
          <p:cNvSpPr txBox="1"/>
          <p:nvPr/>
        </p:nvSpPr>
        <p:spPr>
          <a:xfrm>
            <a:off x="6136651" y="6156861"/>
            <a:ext cx="2728136" cy="646331"/>
          </a:xfrm>
          <a:prstGeom prst="rect">
            <a:avLst/>
          </a:prstGeom>
          <a:noFill/>
        </p:spPr>
        <p:txBody>
          <a:bodyPr wrap="square" rtlCol="0">
            <a:spAutoFit/>
          </a:bodyPr>
          <a:lstStyle/>
          <a:p>
            <a:r>
              <a:rPr kumimoji="1" lang="ja-JP" altLang="en-US" sz="1200" dirty="0"/>
              <a:t>シンボリックな空間や居心地のよい空間の具体検討を進め、</a:t>
            </a:r>
            <a:r>
              <a:rPr kumimoji="1" lang="en-US" altLang="ja-JP" sz="1200" dirty="0"/>
              <a:t>R6</a:t>
            </a:r>
            <a:r>
              <a:rPr kumimoji="1" lang="ja-JP" altLang="en-US" sz="1200" dirty="0"/>
              <a:t>年度中に将来イメージを作成のうえ、プロモーションに活用</a:t>
            </a:r>
          </a:p>
        </p:txBody>
      </p:sp>
    </p:spTree>
    <p:extLst>
      <p:ext uri="{BB962C8B-B14F-4D97-AF65-F5344CB8AC3E}">
        <p14:creationId xmlns:p14="http://schemas.microsoft.com/office/powerpoint/2010/main" val="1561294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1643</Words>
  <Application>Microsoft Office PowerPoint</Application>
  <PresentationFormat>画面に合わせる (4:3)</PresentationFormat>
  <Paragraphs>180</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Meiryo UI</vt:lpstr>
      <vt:lpstr>游ゴシック</vt:lpstr>
      <vt:lpstr>Arial</vt:lpstr>
      <vt:lpstr>Century Gothic</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2023-12-19T04:45:10Z</dcterms:created>
  <dcterms:modified xsi:type="dcterms:W3CDTF">2023-12-19T04:45:13Z</dcterms:modified>
</cp:coreProperties>
</file>