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3" r:id="rId2"/>
  </p:sldMasterIdLst>
  <p:notesMasterIdLst>
    <p:notesMasterId r:id="rId6"/>
  </p:notesMasterIdLst>
  <p:sldIdLst>
    <p:sldId id="328" r:id="rId3"/>
    <p:sldId id="329" r:id="rId4"/>
    <p:sldId id="334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CC"/>
    <a:srgbClr val="CCECFF"/>
    <a:srgbClr val="FFFF66"/>
    <a:srgbClr val="D8C441"/>
    <a:srgbClr val="79CBE1"/>
    <a:srgbClr val="EE8253"/>
    <a:srgbClr val="ADD267"/>
    <a:srgbClr val="EBA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B4E77C5D-63C9-415F-93FA-06949EF1509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5DC870D5-B5CE-485C-A588-73931A908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713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612" y="6417075"/>
            <a:ext cx="2057400" cy="365125"/>
          </a:xfrm>
        </p:spPr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88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B485764-C746-4C7E-AECA-424ED7C17229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2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0792641-F49D-40EC-9BCA-375EF209F9D1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834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F23713F-44E7-4346-ABC0-CEB6F1AB4CE7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06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03D3B8-99B3-48E7-9DC5-07FE88771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DB73740-E059-437C-914A-95C463C19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334A6A-666B-4F20-9FCA-A462E9C6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D03850-CA48-4D90-ADBD-D41C4FF98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24FFC8-B023-40AD-ACA3-EB2A1BD12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2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B58DE-3FE4-4DA6-A09F-0E5F59AC3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ADE2EE-64D4-4025-A0CD-74F87BB70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F69484-7C74-4B32-BA05-8E19E281B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DA27B5-1C59-450B-8D61-46E1B137B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2FE817-8719-4C65-88F9-2AE9F5A23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619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30EF9-890E-4D07-BF82-1526925B4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E0F863-B76E-4459-BE98-433D79CD0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F26E06-E4AA-4D7F-8313-5AFDD7D23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CE5348-CE75-45EA-AD52-1DE12F67B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B8EF9D-1A80-42C2-A2DF-7D95DC183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266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FE7CF1-CD43-4148-825D-CC49FBB5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58C9AD-35A6-4D39-80AB-215C583E6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7EB01D-8791-4B9D-B016-52EE0907E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A182EE-3F6B-425C-8917-6C856C87B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ED3E2D-A0E6-4659-A35E-18E60FC8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D4DD34-8D94-495A-89A5-2F7FC325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160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476753-B549-4891-A239-76895929E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FC39EF-8249-47BA-B7D2-81ACD7DAC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8C46D0-CCAC-4DF4-9C9A-DEE44EF57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047974-67B1-46A0-9408-A269D2EA7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46F7CD-AE42-4AF8-AD05-B94AE4453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2AA21D-C510-4946-94FB-4E150877D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7F0B593-CAD2-43C0-A127-D878D40A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877808-5F0C-4D01-8B32-6B3CD379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3131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18D5C0-90C1-485C-9B91-46BAB55EE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F90DC9-C11B-4E72-9A56-5A34F0621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A95041-F66E-47CF-A9E5-4A871748E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059AF7-CD75-4242-8B93-95513084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47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1EF826-0672-43CF-8C4E-E3EB65C5E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2344BEC-E821-4B1C-A4A6-5807C3D6C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3FFEAB-9721-47F5-80E7-628D0295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09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70DF4A-9E08-4C4B-A73F-6BCB6C00EA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13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7BD674-E2E4-402A-A4B1-BE8E6280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66B44D-3F78-40CB-8720-95E437650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7AC7B3-9E30-4457-8F31-36F242FB9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F27579-7B7C-46F0-B000-4E509282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BB08C0-0D84-4BC5-A1DB-616D5DF1B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A43D09-61AD-4B13-90F1-B1031C625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163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B57E1-1D5B-4B26-B64A-E5A05969A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76E71B1-580C-4756-A78D-CC0C6EA84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4D62FB-5182-4566-8120-694126B86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2A0BBC-475A-4427-AEFF-51E831B92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E825FB-4474-4CEE-AA3A-1F75D297E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8513E3-BEB0-48A8-94B2-D27D9B3C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270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BDB1F-0349-4AFF-927F-88EC7A90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B4627E-5342-4C4D-9C1E-5DF451FD5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0FC1E2-273D-4E98-A398-E1CEA2A7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059919-DF83-4305-A1DC-DEFC99E17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0C2EB4-8632-456D-A674-7F9898F21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088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522180-F4D9-4579-AA0F-CA0ADF804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EDC28A-5C20-481A-98D0-92D5799C2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67EAE-AD40-4C7D-83DA-7A0F77699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84D71-17C6-4A9C-8A4B-BDCB74A26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26D7E5-E7F9-49A4-9D83-DE48929A8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91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C639587-BB20-43DC-A053-8D11DB76AB5C}"/>
              </a:ext>
            </a:extLst>
          </p:cNvPr>
          <p:cNvSpPr/>
          <p:nvPr userDrawn="1"/>
        </p:nvSpPr>
        <p:spPr>
          <a:xfrm>
            <a:off x="58361" y="603934"/>
            <a:ext cx="123187" cy="2996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83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665828-350F-4645-8A43-B129912748F2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62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BEBFE5-0563-4955-93C1-4E6BDF294FA6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13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54A5FF-7B13-4834-9F40-60A03CF775CF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0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3574F7-A23B-453E-A335-47BD43815D01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0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345E9AB-2236-449A-A432-E92F5BACBD24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63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AC4A2BD-12F3-41B7-928E-92A3FF86747A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74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612" y="641892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2FFC18B-0B37-462F-A44F-36BDC2E954EC}"/>
              </a:ext>
            </a:extLst>
          </p:cNvPr>
          <p:cNvSpPr/>
          <p:nvPr userDrawn="1"/>
        </p:nvSpPr>
        <p:spPr>
          <a:xfrm>
            <a:off x="0" y="0"/>
            <a:ext cx="9144000" cy="4901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　新大阪駅周辺地域プロモーション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検討会での検討内容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83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783B28F-C8AE-4F29-AAA1-87A7E5B46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DF0962-CFCB-4957-9D3E-A1948F5F9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CF4A28-EE7E-4094-B513-ADE4D3968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0D025-1191-403B-A739-804B1CFE94A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2A1082-4823-40F7-A019-40D79FF8C5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30D8C-AE91-4244-99E9-9A9F5DCEC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9B9D0-DE11-4122-A521-8528C948C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31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EB5BD2E-5190-4BA3-A87C-10D6DE3A4A4B}"/>
              </a:ext>
            </a:extLst>
          </p:cNvPr>
          <p:cNvSpPr/>
          <p:nvPr/>
        </p:nvSpPr>
        <p:spPr>
          <a:xfrm>
            <a:off x="1789363" y="3894022"/>
            <a:ext cx="5646859" cy="8888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4BC3B274-16AA-444F-BE5F-2BB53118253E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39FC41D-5979-41A9-AE4F-12DA51576727}"/>
              </a:ext>
            </a:extLst>
          </p:cNvPr>
          <p:cNvSpPr txBox="1"/>
          <p:nvPr/>
        </p:nvSpPr>
        <p:spPr>
          <a:xfrm>
            <a:off x="125972" y="583063"/>
            <a:ext cx="3807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/>
              <a:t>１．プロモーション検討会の進め方について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0D5A176-3721-4B9A-98D7-B3878C022338}"/>
              </a:ext>
            </a:extLst>
          </p:cNvPr>
          <p:cNvSpPr/>
          <p:nvPr/>
        </p:nvSpPr>
        <p:spPr>
          <a:xfrm>
            <a:off x="979506" y="2831393"/>
            <a:ext cx="76938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●まちづくりのフェーズに応じて、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プロモーションの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目的・ターゲット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段階的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設定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 algn="just">
              <a:spcAft>
                <a:spcPts val="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●フェーズごとの目的・ターゲットに合った効果的な方策（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コンテンツ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手法、発信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を整理し、各主体がそれぞれの役割分担を担いながら連携した取組を推進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88E3085-38FD-4259-933B-E6C69599D174}"/>
              </a:ext>
            </a:extLst>
          </p:cNvPr>
          <p:cNvSpPr/>
          <p:nvPr/>
        </p:nvSpPr>
        <p:spPr>
          <a:xfrm>
            <a:off x="1006682" y="5523157"/>
            <a:ext cx="73439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●中長期的なプロモーションの進め方を踏まえた具体的な取組を、連携して検討・実施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404BB21-A3C9-41F7-94CE-8A90EB8B2E38}"/>
              </a:ext>
            </a:extLst>
          </p:cNvPr>
          <p:cNvSpPr/>
          <p:nvPr/>
        </p:nvSpPr>
        <p:spPr>
          <a:xfrm>
            <a:off x="1775916" y="3906606"/>
            <a:ext cx="56603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algn="just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☞今年度内に、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中長期的なプロモーションの進め方を取りまとめ、各主体の役割分担を確認・共有</a:t>
            </a:r>
            <a:endParaRPr lang="en-US" altLang="ja-JP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中長期的なプロモーションの進め方はまちづくりの進捗に応じて更新）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9BB0D05-7C92-4D92-A07C-8F8F635E59FF}"/>
              </a:ext>
            </a:extLst>
          </p:cNvPr>
          <p:cNvSpPr/>
          <p:nvPr/>
        </p:nvSpPr>
        <p:spPr>
          <a:xfrm>
            <a:off x="1775916" y="5973890"/>
            <a:ext cx="5660306" cy="6942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1CB76B6-C8AF-46BE-9C93-D0C41996778E}"/>
              </a:ext>
            </a:extLst>
          </p:cNvPr>
          <p:cNvSpPr/>
          <p:nvPr/>
        </p:nvSpPr>
        <p:spPr>
          <a:xfrm>
            <a:off x="1775916" y="6040901"/>
            <a:ext cx="52434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algn="just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☞今年度内に、短期の具体的な取組内容を議論・整理し、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 algn="just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令和６年度の取組内容を確認・共有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7903" y="1020228"/>
            <a:ext cx="853647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新大阪・十三・淡路については、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リニア中央新幹線の全線開業などの社会状況の変化に備え、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年から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年先を見据えたまちづくりを進めていくこととしており、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まちづくりの</a:t>
            </a:r>
            <a:r>
              <a:rPr lang="ja-JP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進捗を踏まえて戦略的なプロモーションを実施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していくことが重要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二等辺三角形 6"/>
          <p:cNvSpPr/>
          <p:nvPr/>
        </p:nvSpPr>
        <p:spPr>
          <a:xfrm flipV="1">
            <a:off x="3249798" y="2108841"/>
            <a:ext cx="1936376" cy="1656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F35ADB8-A611-4651-957F-6E494A135DB0}"/>
              </a:ext>
            </a:extLst>
          </p:cNvPr>
          <p:cNvGrpSpPr/>
          <p:nvPr/>
        </p:nvGrpSpPr>
        <p:grpSpPr>
          <a:xfrm>
            <a:off x="815972" y="2477932"/>
            <a:ext cx="6582662" cy="325980"/>
            <a:chOff x="242254" y="1023852"/>
            <a:chExt cx="6582662" cy="325980"/>
          </a:xfrm>
        </p:grpSpPr>
        <p:sp>
          <p:nvSpPr>
            <p:cNvPr id="21" name="四角形: 角を丸くする 18">
              <a:extLst>
                <a:ext uri="{FF2B5EF4-FFF2-40B4-BE49-F238E27FC236}">
                  <a16:creationId xmlns:a16="http://schemas.microsoft.com/office/drawing/2014/main" id="{4934636A-F996-43AE-8DD1-75B9E7C173EE}"/>
                </a:ext>
              </a:extLst>
            </p:cNvPr>
            <p:cNvSpPr/>
            <p:nvPr/>
          </p:nvSpPr>
          <p:spPr>
            <a:xfrm>
              <a:off x="242254" y="1023852"/>
              <a:ext cx="6582662" cy="32598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/>
                <a:t>　　　　　まちづくりのフェーズに応じた中長期的なプロモーションの取組推進</a:t>
              </a:r>
            </a:p>
          </p:txBody>
        </p:sp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B5E045D3-774A-4099-A651-E1A2716EF9D7}"/>
                </a:ext>
              </a:extLst>
            </p:cNvPr>
            <p:cNvSpPr/>
            <p:nvPr/>
          </p:nvSpPr>
          <p:spPr>
            <a:xfrm>
              <a:off x="242255" y="1023852"/>
              <a:ext cx="605470" cy="32598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/>
                <a:t>(</a:t>
              </a:r>
              <a:r>
                <a:rPr kumimoji="1" lang="ja-JP" altLang="en-US" sz="1400" b="1" dirty="0"/>
                <a:t>１</a:t>
              </a:r>
              <a:r>
                <a:rPr kumimoji="1" lang="en-US" altLang="ja-JP" sz="1400" b="1" dirty="0"/>
                <a:t>)</a:t>
              </a:r>
              <a:endParaRPr kumimoji="1" lang="ja-JP" altLang="en-US" sz="1400" b="1" dirty="0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8F35ADB8-A611-4651-957F-6E494A135DB0}"/>
              </a:ext>
            </a:extLst>
          </p:cNvPr>
          <p:cNvGrpSpPr/>
          <p:nvPr/>
        </p:nvGrpSpPr>
        <p:grpSpPr>
          <a:xfrm>
            <a:off x="815972" y="5067436"/>
            <a:ext cx="4952816" cy="325980"/>
            <a:chOff x="242254" y="1023852"/>
            <a:chExt cx="4952816" cy="325980"/>
          </a:xfrm>
        </p:grpSpPr>
        <p:sp>
          <p:nvSpPr>
            <p:cNvPr id="29" name="四角形: 角を丸くする 18">
              <a:extLst>
                <a:ext uri="{FF2B5EF4-FFF2-40B4-BE49-F238E27FC236}">
                  <a16:creationId xmlns:a16="http://schemas.microsoft.com/office/drawing/2014/main" id="{4934636A-F996-43AE-8DD1-75B9E7C173EE}"/>
                </a:ext>
              </a:extLst>
            </p:cNvPr>
            <p:cNvSpPr/>
            <p:nvPr/>
          </p:nvSpPr>
          <p:spPr>
            <a:xfrm>
              <a:off x="242254" y="1023852"/>
              <a:ext cx="4952816" cy="32598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/>
                <a:t>　　　　　短期のプロモーションの取組の具体検討・実施</a:t>
              </a:r>
            </a:p>
          </p:txBody>
        </p:sp>
        <p:sp>
          <p:nvSpPr>
            <p:cNvPr id="30" name="四角形: 角を丸くする 21">
              <a:extLst>
                <a:ext uri="{FF2B5EF4-FFF2-40B4-BE49-F238E27FC236}">
                  <a16:creationId xmlns:a16="http://schemas.microsoft.com/office/drawing/2014/main" id="{B5E045D3-774A-4099-A651-E1A2716EF9D7}"/>
                </a:ext>
              </a:extLst>
            </p:cNvPr>
            <p:cNvSpPr/>
            <p:nvPr/>
          </p:nvSpPr>
          <p:spPr>
            <a:xfrm>
              <a:off x="242255" y="1023852"/>
              <a:ext cx="605470" cy="32598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/>
                <a:t>(</a:t>
              </a:r>
              <a:r>
                <a:rPr kumimoji="1" lang="ja-JP" altLang="en-US" sz="1400" b="1" dirty="0"/>
                <a:t>２</a:t>
              </a:r>
              <a:r>
                <a:rPr kumimoji="1" lang="en-US" altLang="ja-JP" sz="1400" b="1" dirty="0"/>
                <a:t>)</a:t>
              </a:r>
              <a:endParaRPr kumimoji="1" lang="ja-JP" altLang="en-US" sz="1400" b="1" dirty="0"/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D2877E3-165B-4BE8-B081-ADD0C5951B1C}"/>
              </a:ext>
            </a:extLst>
          </p:cNvPr>
          <p:cNvSpPr txBox="1"/>
          <p:nvPr/>
        </p:nvSpPr>
        <p:spPr>
          <a:xfrm>
            <a:off x="7799714" y="75800"/>
            <a:ext cx="1210588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0" dirty="0">
                <a:solidFill>
                  <a:schemeClr val="bg1"/>
                </a:solidFill>
              </a:rPr>
              <a:t>資料２－２</a:t>
            </a:r>
          </a:p>
        </p:txBody>
      </p:sp>
    </p:spTree>
    <p:extLst>
      <p:ext uri="{BB962C8B-B14F-4D97-AF65-F5344CB8AC3E}">
        <p14:creationId xmlns:p14="http://schemas.microsoft.com/office/powerpoint/2010/main" val="415098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811" y="1292094"/>
            <a:ext cx="4885165" cy="45009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E9EF41-F74D-BBCE-315F-C5339BA99DD8}"/>
              </a:ext>
            </a:extLst>
          </p:cNvPr>
          <p:cNvSpPr txBox="1"/>
          <p:nvPr/>
        </p:nvSpPr>
        <p:spPr>
          <a:xfrm>
            <a:off x="1188823" y="6110011"/>
            <a:ext cx="7522648" cy="6938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Ins="72000" bIns="108000" rtlCol="0">
            <a:spAutoFit/>
          </a:bodyPr>
          <a:lstStyle/>
          <a:p>
            <a:pPr>
              <a:lnSpc>
                <a:spcPts val="21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プロモーションのコンテンツ、発信手法、発信の場ごとに、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各構成員の主な役割分担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を整理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502745"/>
            <a:ext cx="2057400" cy="365125"/>
          </a:xfrm>
        </p:spPr>
        <p:txBody>
          <a:bodyPr/>
          <a:lstStyle/>
          <a:p>
            <a:fld id="{4BC3B274-16AA-444F-BE5F-2BB53118253E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39FC41D-5979-41A9-AE4F-12DA51576727}"/>
              </a:ext>
            </a:extLst>
          </p:cNvPr>
          <p:cNvSpPr txBox="1"/>
          <p:nvPr/>
        </p:nvSpPr>
        <p:spPr>
          <a:xfrm>
            <a:off x="125972" y="583063"/>
            <a:ext cx="4132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/>
              <a:t>２．中長期的なプロモーションの進め方（案）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16689" y="716827"/>
            <a:ext cx="3170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拡大資料は資料２－２別紙１</a:t>
            </a:r>
            <a:endParaRPr kumimoji="1" lang="en-US" altLang="ja-JP" sz="1400" dirty="0"/>
          </a:p>
          <a:p>
            <a:r>
              <a:rPr kumimoji="1" lang="ja-JP" altLang="en-US" sz="1400" dirty="0"/>
              <a:t>　「中長期的なプロモーションの進め方案」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44747" y="6433804"/>
            <a:ext cx="524034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検討中の案は資料２－２別紙２「各構成員の役割分担案」のとおり</a:t>
            </a:r>
          </a:p>
        </p:txBody>
      </p:sp>
      <p:sp>
        <p:nvSpPr>
          <p:cNvPr id="3" name="二等辺三角形 2"/>
          <p:cNvSpPr/>
          <p:nvPr/>
        </p:nvSpPr>
        <p:spPr>
          <a:xfrm rot="10800000">
            <a:off x="4950148" y="5916560"/>
            <a:ext cx="2136452" cy="13240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4368530" y="3680909"/>
            <a:ext cx="4618405" cy="2043952"/>
          </a:xfrm>
          <a:prstGeom prst="roundRect">
            <a:avLst>
              <a:gd name="adj" fmla="val 7292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3C1952-EA35-FAF0-1B8A-810F0F82A1DB}"/>
              </a:ext>
            </a:extLst>
          </p:cNvPr>
          <p:cNvSpPr txBox="1"/>
          <p:nvPr/>
        </p:nvSpPr>
        <p:spPr>
          <a:xfrm>
            <a:off x="72184" y="1092130"/>
            <a:ext cx="39130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新大阪駅周辺地域における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今後の段階的なまちづくりの動向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まちづくりのフェーズ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として設定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buFont typeface="Wingdings" panose="05000000000000000000" pitchFamily="2" charset="2"/>
              <a:buChar char="l"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buFont typeface="Wingdings" panose="05000000000000000000" pitchFamily="2" charset="2"/>
              <a:buChar char="l"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まちづくりのフェーズごとに、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プロモーションにより期待すること、プロモーションにより達成したい事象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として設定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二等辺三角形 10"/>
          <p:cNvSpPr/>
          <p:nvPr/>
        </p:nvSpPr>
        <p:spPr>
          <a:xfrm flipV="1">
            <a:off x="1159514" y="1719574"/>
            <a:ext cx="1473348" cy="8068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63C1952-EA35-FAF0-1B8A-810F0F82A1DB}"/>
              </a:ext>
            </a:extLst>
          </p:cNvPr>
          <p:cNvSpPr txBox="1"/>
          <p:nvPr/>
        </p:nvSpPr>
        <p:spPr>
          <a:xfrm>
            <a:off x="72184" y="3010707"/>
            <a:ext cx="3784362" cy="2749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まちづくりのフェーズやプロモーションの目的に沿って、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発信する対象・相手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を明確にして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ターゲット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を設定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buFont typeface="Wingdings" panose="05000000000000000000" pitchFamily="2" charset="2"/>
              <a:buChar char="l"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ts val="2000"/>
              </a:lnSpc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目的達成に向けて、ターゲットに対して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発信すべき情報・メッセージ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コンテンツ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pPr>
              <a:lnSpc>
                <a:spcPts val="2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として整理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コンテンツを効果的に表現して届ける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『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発信手法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ツール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を整理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コンテンツを直接届けることのできる効果的な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発信の場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機会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を整理</a:t>
            </a:r>
          </a:p>
        </p:txBody>
      </p:sp>
      <p:sp>
        <p:nvSpPr>
          <p:cNvPr id="14" name="二等辺三角形 13"/>
          <p:cNvSpPr/>
          <p:nvPr/>
        </p:nvSpPr>
        <p:spPr>
          <a:xfrm flipV="1">
            <a:off x="1159514" y="2776160"/>
            <a:ext cx="1473348" cy="8068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5" name="二等辺三角形 14"/>
          <p:cNvSpPr/>
          <p:nvPr/>
        </p:nvSpPr>
        <p:spPr>
          <a:xfrm flipV="1">
            <a:off x="1159514" y="3636979"/>
            <a:ext cx="1473348" cy="8068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515298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502745"/>
            <a:ext cx="2057400" cy="365125"/>
          </a:xfrm>
        </p:spPr>
        <p:txBody>
          <a:bodyPr/>
          <a:lstStyle/>
          <a:p>
            <a:fld id="{4BC3B274-16AA-444F-BE5F-2BB53118253E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708848"/>
              </p:ext>
            </p:extLst>
          </p:nvPr>
        </p:nvGraphicFramePr>
        <p:xfrm>
          <a:off x="149226" y="1294023"/>
          <a:ext cx="8797679" cy="549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918">
                  <a:extLst>
                    <a:ext uri="{9D8B030D-6E8A-4147-A177-3AD203B41FA5}">
                      <a16:colId xmlns:a16="http://schemas.microsoft.com/office/drawing/2014/main" val="339571110"/>
                    </a:ext>
                  </a:extLst>
                </a:gridCol>
                <a:gridCol w="458918">
                  <a:extLst>
                    <a:ext uri="{9D8B030D-6E8A-4147-A177-3AD203B41FA5}">
                      <a16:colId xmlns:a16="http://schemas.microsoft.com/office/drawing/2014/main" val="3433133826"/>
                    </a:ext>
                  </a:extLst>
                </a:gridCol>
                <a:gridCol w="1901221">
                  <a:extLst>
                    <a:ext uri="{9D8B030D-6E8A-4147-A177-3AD203B41FA5}">
                      <a16:colId xmlns:a16="http://schemas.microsoft.com/office/drawing/2014/main" val="1200076910"/>
                    </a:ext>
                  </a:extLst>
                </a:gridCol>
                <a:gridCol w="1800665">
                  <a:extLst>
                    <a:ext uri="{9D8B030D-6E8A-4147-A177-3AD203B41FA5}">
                      <a16:colId xmlns:a16="http://schemas.microsoft.com/office/drawing/2014/main" val="2902005433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val="326961378"/>
                    </a:ext>
                  </a:extLst>
                </a:gridCol>
                <a:gridCol w="2208480">
                  <a:extLst>
                    <a:ext uri="{9D8B030D-6E8A-4147-A177-3AD203B41FA5}">
                      <a16:colId xmlns:a16="http://schemas.microsoft.com/office/drawing/2014/main" val="635066696"/>
                    </a:ext>
                  </a:extLst>
                </a:gridCol>
              </a:tblGrid>
              <a:tr h="238358"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４～６月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７～９月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１０～１２月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１～３月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845903"/>
                  </a:ext>
                </a:extLst>
              </a:tr>
              <a:tr h="2169942"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年度の取組の想定スケジュール（案）</a:t>
                      </a:r>
                    </a:p>
                  </a:txBody>
                  <a:tcPr vert="eaVert" anchor="ctr" anchorCtr="1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コンテンツ・ツール</a:t>
                      </a:r>
                    </a:p>
                  </a:txBody>
                  <a:tcPr vert="eaVert" anchor="ctr" anchorCtr="1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76022"/>
                  </a:ext>
                </a:extLst>
              </a:tr>
              <a:tr h="302062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発信の場</a:t>
                      </a:r>
                    </a:p>
                  </a:txBody>
                  <a:tcPr vert="eaVert" anchor="ctr" anchorCtr="1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976901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1110493" y="3822026"/>
            <a:ext cx="7767314" cy="75743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110493" y="4633647"/>
            <a:ext cx="7767314" cy="95272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110493" y="5654864"/>
            <a:ext cx="7767314" cy="105724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656294" y="4031327"/>
            <a:ext cx="2110355" cy="43355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tIns="108000" bIns="108000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シンポジウム開催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10494" y="3159577"/>
            <a:ext cx="4105806" cy="523220"/>
          </a:xfrm>
          <a:prstGeom prst="rect">
            <a:avLst/>
          </a:prstGeom>
          <a:solidFill>
            <a:srgbClr val="FFF6DD"/>
          </a:solidFill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キャッチフレーズ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43854" y="4866517"/>
            <a:ext cx="6115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・実施時期・発信方法・内容等を検討・調整</a:t>
            </a:r>
            <a:endParaRPr kumimoji="1" lang="ja-JP" altLang="en-US" sz="1200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10493" y="1668448"/>
            <a:ext cx="7794208" cy="997366"/>
          </a:xfrm>
          <a:prstGeom prst="rect">
            <a:avLst/>
          </a:prstGeom>
          <a:solidFill>
            <a:srgbClr val="FFF6DD"/>
          </a:solidFill>
          <a:ln>
            <a:solidFill>
              <a:schemeClr val="tx1"/>
            </a:solidFill>
          </a:ln>
        </p:spPr>
        <p:txBody>
          <a:bodyPr vert="horz" wrap="square" bIns="180000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まちづくりの動き・将来イメージ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65994" y="2746089"/>
            <a:ext cx="1390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パンフレット作成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29324" y="2764051"/>
            <a:ext cx="4430174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各者所有媒体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(HP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・デジタルサイネージ等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矢印コネクタ 20"/>
          <p:cNvCxnSpPr>
            <a:cxnSpLocks/>
            <a:stCxn id="32" idx="3"/>
          </p:cNvCxnSpPr>
          <p:nvPr/>
        </p:nvCxnSpPr>
        <p:spPr>
          <a:xfrm>
            <a:off x="5208743" y="3424625"/>
            <a:ext cx="270933" cy="649471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064958" y="4619802"/>
            <a:ext cx="7457170" cy="307777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各種イベント等での発信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地域のまちづくり団体の活動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鉄道・まちづくり関連のシンポジウム等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地域イベント等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flipH="1">
            <a:off x="2711640" y="2517762"/>
            <a:ext cx="3425" cy="27160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cxnSpLocks/>
            <a:stCxn id="16" idx="3"/>
          </p:cNvCxnSpPr>
          <p:nvPr/>
        </p:nvCxnSpPr>
        <p:spPr>
          <a:xfrm flipV="1">
            <a:off x="5216300" y="3112403"/>
            <a:ext cx="2475652" cy="30878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ストライプ矢印 24"/>
          <p:cNvSpPr/>
          <p:nvPr/>
        </p:nvSpPr>
        <p:spPr>
          <a:xfrm>
            <a:off x="1248065" y="3968286"/>
            <a:ext cx="5381336" cy="567880"/>
          </a:xfrm>
          <a:prstGeom prst="stripedRightArrow">
            <a:avLst>
              <a:gd name="adj1" fmla="val 50000"/>
              <a:gd name="adj2" fmla="val 4752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47439" y="3814484"/>
            <a:ext cx="4011088" cy="309573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シンポジウム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73689" y="5652506"/>
            <a:ext cx="5105681" cy="307777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エリア内のスペース等の活用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" name="直線矢印コネクタ 28"/>
          <p:cNvCxnSpPr>
            <a:cxnSpLocks/>
            <a:stCxn id="51" idx="3"/>
          </p:cNvCxnSpPr>
          <p:nvPr/>
        </p:nvCxnSpPr>
        <p:spPr>
          <a:xfrm flipV="1">
            <a:off x="5205696" y="3103680"/>
            <a:ext cx="651394" cy="32644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cxnSpLocks/>
          </p:cNvCxnSpPr>
          <p:nvPr/>
        </p:nvCxnSpPr>
        <p:spPr>
          <a:xfrm>
            <a:off x="2711640" y="2497683"/>
            <a:ext cx="620986" cy="24840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角丸四角形 30"/>
          <p:cNvSpPr/>
          <p:nvPr/>
        </p:nvSpPr>
        <p:spPr>
          <a:xfrm>
            <a:off x="1152697" y="1958105"/>
            <a:ext cx="1817080" cy="55399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4629185" y="3292145"/>
            <a:ext cx="579558" cy="26496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457954" y="2771878"/>
            <a:ext cx="1390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パンフレット作成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" name="直線矢印コネクタ 34"/>
          <p:cNvCxnSpPr>
            <a:cxnSpLocks/>
          </p:cNvCxnSpPr>
          <p:nvPr/>
        </p:nvCxnSpPr>
        <p:spPr>
          <a:xfrm>
            <a:off x="7220518" y="2350829"/>
            <a:ext cx="11168" cy="465599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cxnSpLocks/>
          </p:cNvCxnSpPr>
          <p:nvPr/>
        </p:nvCxnSpPr>
        <p:spPr>
          <a:xfrm>
            <a:off x="7238590" y="2332931"/>
            <a:ext cx="414235" cy="43112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261464" y="4097508"/>
            <a:ext cx="1540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・企画案の検討・調整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586157" y="4097508"/>
            <a:ext cx="13099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・開催内容の確定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216300" y="4097508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・開催準備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3013096" y="5156283"/>
            <a:ext cx="4690827" cy="359689"/>
          </a:xfrm>
          <a:prstGeom prst="roundRect">
            <a:avLst>
              <a:gd name="adj" fmla="val 30113"/>
            </a:avLst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26384" y="5139802"/>
            <a:ext cx="4519493" cy="360850"/>
          </a:xfrm>
          <a:prstGeom prst="rect">
            <a:avLst/>
          </a:prstGeom>
          <a:noFill/>
          <a:ln>
            <a:noFill/>
          </a:ln>
        </p:spPr>
        <p:txBody>
          <a:bodyPr vert="horz" wrap="square" tIns="72000" bIns="72000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各種イベント・シンポジウム等での発信</a:t>
            </a:r>
          </a:p>
        </p:txBody>
      </p:sp>
      <p:sp>
        <p:nvSpPr>
          <p:cNvPr id="42" name="角丸四角形 41"/>
          <p:cNvSpPr/>
          <p:nvPr/>
        </p:nvSpPr>
        <p:spPr>
          <a:xfrm>
            <a:off x="3005815" y="6130476"/>
            <a:ext cx="5839207" cy="505185"/>
          </a:xfrm>
          <a:prstGeom prst="roundRect">
            <a:avLst>
              <a:gd name="adj" fmla="val 30113"/>
            </a:avLst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842148" y="6095166"/>
            <a:ext cx="1805450" cy="576293"/>
          </a:xfrm>
          <a:prstGeom prst="rect">
            <a:avLst/>
          </a:prstGeom>
          <a:noFill/>
          <a:ln>
            <a:noFill/>
          </a:ln>
        </p:spPr>
        <p:txBody>
          <a:bodyPr vert="horz" wrap="square" tIns="72000" bIns="72000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まちづくり方針・</a:t>
            </a:r>
            <a:endParaRPr kumimoji="1"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取組等発信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94150" y="6095166"/>
            <a:ext cx="1877393" cy="576293"/>
          </a:xfrm>
          <a:prstGeom prst="rect">
            <a:avLst/>
          </a:prstGeom>
          <a:noFill/>
          <a:ln>
            <a:noFill/>
          </a:ln>
        </p:spPr>
        <p:txBody>
          <a:bodyPr vert="horz" wrap="square" tIns="72000" bIns="72000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キャッチフレーズ・</a:t>
            </a:r>
            <a:endParaRPr kumimoji="1"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シンポジウム周知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071532" y="6095166"/>
            <a:ext cx="1920747" cy="576293"/>
          </a:xfrm>
          <a:prstGeom prst="rect">
            <a:avLst/>
          </a:prstGeom>
          <a:noFill/>
          <a:ln>
            <a:noFill/>
          </a:ln>
        </p:spPr>
        <p:txBody>
          <a:bodyPr vert="horz" wrap="square" tIns="72000" bIns="72000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将来イメージなど</a:t>
            </a:r>
            <a:endParaRPr kumimoji="1"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endParaRPr kumimoji="1"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302384" y="5864268"/>
            <a:ext cx="7219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・活用可能なスペース、時期、活用方法、発信内容等を検討・調整</a:t>
            </a:r>
            <a:endParaRPr kumimoji="1" lang="en-US" altLang="ja-JP" sz="1200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7" name="カギ線コネクタ 46"/>
          <p:cNvCxnSpPr/>
          <p:nvPr/>
        </p:nvCxnSpPr>
        <p:spPr>
          <a:xfrm>
            <a:off x="2339788" y="5139802"/>
            <a:ext cx="629877" cy="204507"/>
          </a:xfrm>
          <a:prstGeom prst="bentConnector3">
            <a:avLst>
              <a:gd name="adj1" fmla="val 7302"/>
            </a:avLst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カギ線コネクタ 47"/>
          <p:cNvCxnSpPr/>
          <p:nvPr/>
        </p:nvCxnSpPr>
        <p:spPr>
          <a:xfrm>
            <a:off x="2359401" y="6178462"/>
            <a:ext cx="629877" cy="204507"/>
          </a:xfrm>
          <a:prstGeom prst="bentConnector3">
            <a:avLst>
              <a:gd name="adj1" fmla="val 7302"/>
            </a:avLst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3954947" y="2059289"/>
            <a:ext cx="1865820" cy="33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・将来イメージの検討　など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72502" y="1958105"/>
            <a:ext cx="1970411" cy="526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・まちづくり方針の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版作成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取組紹介作成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636309" y="3291626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・決定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FA53441-AC83-4F82-9E0C-559B9939B29A}"/>
              </a:ext>
            </a:extLst>
          </p:cNvPr>
          <p:cNvSpPr txBox="1"/>
          <p:nvPr/>
        </p:nvSpPr>
        <p:spPr>
          <a:xfrm>
            <a:off x="149226" y="554513"/>
            <a:ext cx="3161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/>
              <a:t>3</a:t>
            </a:r>
            <a:r>
              <a:rPr kumimoji="1" lang="ja-JP" altLang="en-US" sz="1600" b="1" dirty="0"/>
              <a:t>．令和６年度の取組の検討状況</a:t>
            </a:r>
          </a:p>
        </p:txBody>
      </p:sp>
      <p:sp>
        <p:nvSpPr>
          <p:cNvPr id="53" name="角丸四角形 52"/>
          <p:cNvSpPr/>
          <p:nvPr/>
        </p:nvSpPr>
        <p:spPr>
          <a:xfrm>
            <a:off x="6742632" y="1882226"/>
            <a:ext cx="2064358" cy="4765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003602AA-5DEA-483B-B917-F87260F6EFC3}"/>
              </a:ext>
            </a:extLst>
          </p:cNvPr>
          <p:cNvSpPr/>
          <p:nvPr/>
        </p:nvSpPr>
        <p:spPr>
          <a:xfrm>
            <a:off x="305124" y="808249"/>
            <a:ext cx="8296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中長期的なプロモーションの進め方を踏まえ、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短期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の具体的な取組内容を関係者で連携して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検討・実施していく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966621" y="1990100"/>
            <a:ext cx="1635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・将来イメージの作成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D0F3D99-AA75-4AA3-A495-4E0C9D9DDBC4}"/>
              </a:ext>
            </a:extLst>
          </p:cNvPr>
          <p:cNvSpPr txBox="1"/>
          <p:nvPr/>
        </p:nvSpPr>
        <p:spPr>
          <a:xfrm>
            <a:off x="2138237" y="3255885"/>
            <a:ext cx="2061783" cy="3306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・キャッチフレーズの検討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476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670</Words>
  <Application>Microsoft Office PowerPoint</Application>
  <PresentationFormat>画面に合わせる (4:3)</PresentationFormat>
  <Paragraphs>72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Wingdings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2023-12-19T04:43:46Z</dcterms:created>
  <dcterms:modified xsi:type="dcterms:W3CDTF">2023-12-19T04:43:49Z</dcterms:modified>
</cp:coreProperties>
</file>