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7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87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10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33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55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49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25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45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34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16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54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49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4E16-8C25-43DE-B19E-A042C2F0F8E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4D7FC-E589-46AA-B39C-7A1BC071D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55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730B2838-321B-0977-B544-D94169A7D578}"/>
              </a:ext>
            </a:extLst>
          </p:cNvPr>
          <p:cNvSpPr/>
          <p:nvPr/>
        </p:nvSpPr>
        <p:spPr>
          <a:xfrm>
            <a:off x="3169462" y="876341"/>
            <a:ext cx="906810" cy="143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95EA718F-100E-FD1A-0DA3-ACF8F6FF2DC7}"/>
              </a:ext>
            </a:extLst>
          </p:cNvPr>
          <p:cNvSpPr/>
          <p:nvPr/>
        </p:nvSpPr>
        <p:spPr>
          <a:xfrm>
            <a:off x="3159981" y="1050463"/>
            <a:ext cx="906810" cy="143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111123CD-E9EC-A472-CC4D-12979B3A57EE}"/>
              </a:ext>
            </a:extLst>
          </p:cNvPr>
          <p:cNvSpPr/>
          <p:nvPr/>
        </p:nvSpPr>
        <p:spPr>
          <a:xfrm>
            <a:off x="6511934" y="725573"/>
            <a:ext cx="906810" cy="143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39ADBA68-6B80-F59D-6F2D-CF792BC879CA}"/>
              </a:ext>
            </a:extLst>
          </p:cNvPr>
          <p:cNvSpPr/>
          <p:nvPr/>
        </p:nvSpPr>
        <p:spPr>
          <a:xfrm>
            <a:off x="6507741" y="894450"/>
            <a:ext cx="906810" cy="143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28D8ECD2-2010-970D-A560-42D53ED2AC1D}"/>
              </a:ext>
            </a:extLst>
          </p:cNvPr>
          <p:cNvSpPr/>
          <p:nvPr/>
        </p:nvSpPr>
        <p:spPr>
          <a:xfrm>
            <a:off x="6511934" y="1074926"/>
            <a:ext cx="906810" cy="143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8D7D79B8-F5CE-1440-2C1B-E725AA11DA22}"/>
              </a:ext>
            </a:extLst>
          </p:cNvPr>
          <p:cNvSpPr/>
          <p:nvPr/>
        </p:nvSpPr>
        <p:spPr>
          <a:xfrm>
            <a:off x="3178834" y="696945"/>
            <a:ext cx="906810" cy="143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11">
            <a:extLst>
              <a:ext uri="{FF2B5EF4-FFF2-40B4-BE49-F238E27FC236}">
                <a16:creationId xmlns:a16="http://schemas.microsoft.com/office/drawing/2014/main" id="{18B005CC-0219-827B-0349-080F1631C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61905"/>
              </p:ext>
            </p:extLst>
          </p:nvPr>
        </p:nvGraphicFramePr>
        <p:xfrm>
          <a:off x="221844" y="1494219"/>
          <a:ext cx="9292545" cy="10976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687">
                  <a:extLst>
                    <a:ext uri="{9D8B030D-6E8A-4147-A177-3AD203B41FA5}">
                      <a16:colId xmlns:a16="http://schemas.microsoft.com/office/drawing/2014/main" val="1347802769"/>
                    </a:ext>
                  </a:extLst>
                </a:gridCol>
                <a:gridCol w="1198585">
                  <a:extLst>
                    <a:ext uri="{9D8B030D-6E8A-4147-A177-3AD203B41FA5}">
                      <a16:colId xmlns:a16="http://schemas.microsoft.com/office/drawing/2014/main" val="1757661548"/>
                    </a:ext>
                  </a:extLst>
                </a:gridCol>
                <a:gridCol w="1650426">
                  <a:extLst>
                    <a:ext uri="{9D8B030D-6E8A-4147-A177-3AD203B41FA5}">
                      <a16:colId xmlns:a16="http://schemas.microsoft.com/office/drawing/2014/main" val="4083010643"/>
                    </a:ext>
                  </a:extLst>
                </a:gridCol>
                <a:gridCol w="1632030">
                  <a:extLst>
                    <a:ext uri="{9D8B030D-6E8A-4147-A177-3AD203B41FA5}">
                      <a16:colId xmlns:a16="http://schemas.microsoft.com/office/drawing/2014/main" val="2500041226"/>
                    </a:ext>
                  </a:extLst>
                </a:gridCol>
                <a:gridCol w="1504709">
                  <a:extLst>
                    <a:ext uri="{9D8B030D-6E8A-4147-A177-3AD203B41FA5}">
                      <a16:colId xmlns:a16="http://schemas.microsoft.com/office/drawing/2014/main" val="1421772562"/>
                    </a:ext>
                  </a:extLst>
                </a:gridCol>
                <a:gridCol w="1169043">
                  <a:extLst>
                    <a:ext uri="{9D8B030D-6E8A-4147-A177-3AD203B41FA5}">
                      <a16:colId xmlns:a16="http://schemas.microsoft.com/office/drawing/2014/main" val="3713486499"/>
                    </a:ext>
                  </a:extLst>
                </a:gridCol>
                <a:gridCol w="1250065">
                  <a:extLst>
                    <a:ext uri="{9D8B030D-6E8A-4147-A177-3AD203B41FA5}">
                      <a16:colId xmlns:a16="http://schemas.microsoft.com/office/drawing/2014/main" val="2113321102"/>
                    </a:ext>
                  </a:extLst>
                </a:gridCol>
              </a:tblGrid>
              <a:tr h="3046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カテゴリー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構成団体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主な役割分担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357899"/>
                  </a:ext>
                </a:extLst>
              </a:tr>
              <a:tr h="35881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Phase1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Phase2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F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Phase3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Phase4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継続</a:t>
                      </a:r>
                      <a:endParaRPr kumimoji="1" lang="en-US" altLang="ja-JP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(Phase1</a:t>
                      </a: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4)</a:t>
                      </a:r>
                      <a:endParaRPr kumimoji="1" lang="ja-JP" altLang="en-US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91529"/>
                  </a:ext>
                </a:extLst>
              </a:tr>
              <a:tr h="478027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784397"/>
                  </a:ext>
                </a:extLst>
              </a:tr>
              <a:tr h="864636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府市拠点担当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894732"/>
                  </a:ext>
                </a:extLst>
              </a:tr>
              <a:tr h="4629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776821"/>
                  </a:ext>
                </a:extLst>
              </a:tr>
              <a:tr h="47456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府市交通担当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b="1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746057"/>
                  </a:ext>
                </a:extLst>
              </a:tr>
              <a:tr h="783594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鉄道事業者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032814"/>
                  </a:ext>
                </a:extLst>
              </a:tr>
              <a:tr h="450217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経済団体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392178"/>
                  </a:ext>
                </a:extLst>
              </a:tr>
              <a:tr h="446881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発信手法</a:t>
                      </a:r>
                      <a:endParaRPr kumimoji="1" lang="en-US" altLang="ja-JP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（ツール）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342709"/>
                  </a:ext>
                </a:extLst>
              </a:tr>
              <a:tr h="5184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府市拠点担当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294664"/>
                  </a:ext>
                </a:extLst>
              </a:tr>
              <a:tr h="4502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9432"/>
                  </a:ext>
                </a:extLst>
              </a:tr>
              <a:tr h="4873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府市交通担当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b="1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411963"/>
                  </a:ext>
                </a:extLst>
              </a:tr>
              <a:tr h="810228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鉄道事業者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836742"/>
                  </a:ext>
                </a:extLst>
              </a:tr>
              <a:tr h="462987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経済団体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8820641"/>
                  </a:ext>
                </a:extLst>
              </a:tr>
              <a:tr h="497712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発信の場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874776"/>
                  </a:ext>
                </a:extLst>
              </a:tr>
              <a:tr h="694480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府市拠点担当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2008011"/>
                  </a:ext>
                </a:extLst>
              </a:tr>
              <a:tr h="428264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75308"/>
                  </a:ext>
                </a:extLst>
              </a:tr>
              <a:tr h="381964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府市交通担当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94513"/>
                  </a:ext>
                </a:extLst>
              </a:tr>
              <a:tr h="983848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鉄道事業者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B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67704"/>
                  </a:ext>
                </a:extLst>
              </a:tr>
              <a:tr h="568356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経済団体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2719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0B2257-3AD2-2DCD-9993-D8021DDB9668}"/>
              </a:ext>
            </a:extLst>
          </p:cNvPr>
          <p:cNvSpPr txBox="1"/>
          <p:nvPr/>
        </p:nvSpPr>
        <p:spPr>
          <a:xfrm>
            <a:off x="3115649" y="648370"/>
            <a:ext cx="329288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内閣府、近畿地整局、近畿運輸局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府市拠点担当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 大阪都市計画局、市都市計画課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区役所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東淀川区役所、淀川区役所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6E63B16-9D96-DA27-16C5-C77AF1EFE97A}"/>
              </a:ext>
            </a:extLst>
          </p:cNvPr>
          <p:cNvSpPr/>
          <p:nvPr/>
        </p:nvSpPr>
        <p:spPr>
          <a:xfrm>
            <a:off x="0" y="-4594"/>
            <a:ext cx="9601200" cy="4966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F04507C-2F34-B02A-32BA-AB51FBE73C72}"/>
              </a:ext>
            </a:extLst>
          </p:cNvPr>
          <p:cNvSpPr txBox="1"/>
          <p:nvPr/>
        </p:nvSpPr>
        <p:spPr>
          <a:xfrm>
            <a:off x="187984" y="-232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各構成員の役割分担（案）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EF1EF9-A25E-7800-9585-812A4E76D55B}"/>
              </a:ext>
            </a:extLst>
          </p:cNvPr>
          <p:cNvSpPr txBox="1"/>
          <p:nvPr/>
        </p:nvSpPr>
        <p:spPr>
          <a:xfrm>
            <a:off x="7381412" y="52281"/>
            <a:ext cx="203132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資料２－２別紙２</a:t>
            </a:r>
          </a:p>
        </p:txBody>
      </p:sp>
      <p:sp>
        <p:nvSpPr>
          <p:cNvPr id="2" name="矢印: 上下 1">
            <a:extLst>
              <a:ext uri="{FF2B5EF4-FFF2-40B4-BE49-F238E27FC236}">
                <a16:creationId xmlns:a16="http://schemas.microsoft.com/office/drawing/2014/main" id="{507843CD-963A-3E21-E477-39F9B855991C}"/>
              </a:ext>
            </a:extLst>
          </p:cNvPr>
          <p:cNvSpPr/>
          <p:nvPr/>
        </p:nvSpPr>
        <p:spPr>
          <a:xfrm>
            <a:off x="5789852" y="2244247"/>
            <a:ext cx="209179" cy="3531520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矢印: 上下 2">
            <a:extLst>
              <a:ext uri="{FF2B5EF4-FFF2-40B4-BE49-F238E27FC236}">
                <a16:creationId xmlns:a16="http://schemas.microsoft.com/office/drawing/2014/main" id="{FA8A00DE-88D2-A892-9805-E8EF0257C1A1}"/>
              </a:ext>
            </a:extLst>
          </p:cNvPr>
          <p:cNvSpPr/>
          <p:nvPr/>
        </p:nvSpPr>
        <p:spPr>
          <a:xfrm>
            <a:off x="4224345" y="2232672"/>
            <a:ext cx="236923" cy="3531520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矢印: 上下 5">
            <a:extLst>
              <a:ext uri="{FF2B5EF4-FFF2-40B4-BE49-F238E27FC236}">
                <a16:creationId xmlns:a16="http://schemas.microsoft.com/office/drawing/2014/main" id="{3EF5CDF6-2D17-D96F-0CFD-3C1DAF17D756}"/>
              </a:ext>
            </a:extLst>
          </p:cNvPr>
          <p:cNvSpPr/>
          <p:nvPr/>
        </p:nvSpPr>
        <p:spPr>
          <a:xfrm>
            <a:off x="2550344" y="2221097"/>
            <a:ext cx="200031" cy="3531520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D6A4DC7C-C834-823A-2D5A-77084D4D870F}"/>
              </a:ext>
            </a:extLst>
          </p:cNvPr>
          <p:cNvSpPr/>
          <p:nvPr/>
        </p:nvSpPr>
        <p:spPr>
          <a:xfrm>
            <a:off x="2336053" y="2803188"/>
            <a:ext cx="4712929" cy="640798"/>
          </a:xfrm>
          <a:prstGeom prst="roundRect">
            <a:avLst>
              <a:gd name="adj" fmla="val 8747"/>
            </a:avLst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・「まちづくりの動き」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「まちの将来像」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の検討・関係者調整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矢印: 上下 16">
            <a:extLst>
              <a:ext uri="{FF2B5EF4-FFF2-40B4-BE49-F238E27FC236}">
                <a16:creationId xmlns:a16="http://schemas.microsoft.com/office/drawing/2014/main" id="{C036736F-0F59-CBD7-1E21-9CB62D007BD1}"/>
              </a:ext>
            </a:extLst>
          </p:cNvPr>
          <p:cNvSpPr/>
          <p:nvPr/>
        </p:nvSpPr>
        <p:spPr>
          <a:xfrm>
            <a:off x="8473966" y="2255278"/>
            <a:ext cx="184895" cy="3497340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06F0F06-315C-F207-65FC-4587F0B6997A}"/>
              </a:ext>
            </a:extLst>
          </p:cNvPr>
          <p:cNvSpPr/>
          <p:nvPr/>
        </p:nvSpPr>
        <p:spPr>
          <a:xfrm>
            <a:off x="8308871" y="2716652"/>
            <a:ext cx="1158102" cy="1391850"/>
          </a:xfrm>
          <a:prstGeom prst="roundRect">
            <a:avLst>
              <a:gd name="adj" fmla="val 8926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・「住みやすさ」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「働きやすさ」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「楽しさ」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の検討・整理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矢印: 上下 18">
            <a:extLst>
              <a:ext uri="{FF2B5EF4-FFF2-40B4-BE49-F238E27FC236}">
                <a16:creationId xmlns:a16="http://schemas.microsoft.com/office/drawing/2014/main" id="{C1F21193-A3D4-B331-72EC-5FA8858C4E76}"/>
              </a:ext>
            </a:extLst>
          </p:cNvPr>
          <p:cNvSpPr/>
          <p:nvPr/>
        </p:nvSpPr>
        <p:spPr>
          <a:xfrm>
            <a:off x="7257640" y="2243703"/>
            <a:ext cx="184895" cy="3497340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04FD982B-53D8-51A8-B004-5AB341524D02}"/>
              </a:ext>
            </a:extLst>
          </p:cNvPr>
          <p:cNvSpPr/>
          <p:nvPr/>
        </p:nvSpPr>
        <p:spPr>
          <a:xfrm>
            <a:off x="7166595" y="4401221"/>
            <a:ext cx="1019078" cy="996375"/>
          </a:xfrm>
          <a:prstGeom prst="roundRect">
            <a:avLst>
              <a:gd name="adj" fmla="val 982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エリマネ団体等</a:t>
            </a:r>
            <a:endParaRPr kumimoji="1" lang="en-US" altLang="ja-JP" sz="90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との連携による</a:t>
            </a:r>
            <a:r>
              <a:rPr kumimoji="1" lang="en-US" altLang="ja-JP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「楽しさ」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の検討・整理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32A3ECC8-8539-6486-B6F2-400B53D2AB14}"/>
              </a:ext>
            </a:extLst>
          </p:cNvPr>
          <p:cNvSpPr/>
          <p:nvPr/>
        </p:nvSpPr>
        <p:spPr>
          <a:xfrm>
            <a:off x="2334138" y="5327053"/>
            <a:ext cx="4605839" cy="27276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・会員による開発プロジェクトの動きの共有など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0874FFC0-E9BF-2C54-DB7C-E63756818E96}"/>
              </a:ext>
            </a:extLst>
          </p:cNvPr>
          <p:cNvSpPr/>
          <p:nvPr/>
        </p:nvSpPr>
        <p:spPr>
          <a:xfrm>
            <a:off x="2336054" y="3608785"/>
            <a:ext cx="4717954" cy="38397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kumimoji="1" lang="en-US" altLang="ja-JP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区役所主体の</a:t>
            </a:r>
            <a:r>
              <a:rPr kumimoji="1" lang="en-US" altLang="ja-JP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まちづくりの動き」の検討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44611228-A49A-EB18-FD02-572AE951121E}"/>
              </a:ext>
            </a:extLst>
          </p:cNvPr>
          <p:cNvSpPr/>
          <p:nvPr/>
        </p:nvSpPr>
        <p:spPr>
          <a:xfrm>
            <a:off x="5607596" y="2822933"/>
            <a:ext cx="1356743" cy="1181397"/>
          </a:xfrm>
          <a:prstGeom prst="roundRect">
            <a:avLst>
              <a:gd name="adj" fmla="val 9754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・まちづくりによる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「働きやすさ」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「住みやすさ」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の検討・整理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CE4989D-8DAE-472E-16E6-EFD979BBF154}"/>
              </a:ext>
            </a:extLst>
          </p:cNvPr>
          <p:cNvSpPr txBox="1"/>
          <p:nvPr/>
        </p:nvSpPr>
        <p:spPr>
          <a:xfrm>
            <a:off x="5855782" y="3517989"/>
            <a:ext cx="82915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ターゲット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誘致をねらう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企業・起業家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8A954E0-DC35-E985-ADEA-E2C8889ED849}"/>
              </a:ext>
            </a:extLst>
          </p:cNvPr>
          <p:cNvSpPr txBox="1"/>
          <p:nvPr/>
        </p:nvSpPr>
        <p:spPr>
          <a:xfrm>
            <a:off x="8330081" y="3560664"/>
            <a:ext cx="109919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ターゲット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地元住民・大阪府民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・国内外の人々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EC06121-FC96-E521-7012-A7D68B8A44B7}"/>
              </a:ext>
            </a:extLst>
          </p:cNvPr>
          <p:cNvSpPr txBox="1"/>
          <p:nvPr/>
        </p:nvSpPr>
        <p:spPr>
          <a:xfrm>
            <a:off x="7286629" y="5153335"/>
            <a:ext cx="829152" cy="23378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>
              <a:lnSpc>
                <a:spcPts val="900"/>
              </a:lnSpc>
            </a:pP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ターゲット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>
              <a:lnSpc>
                <a:spcPts val="900"/>
              </a:lnSpc>
            </a:pP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来訪者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EA19349-0AA2-D30C-2E2A-27C748E8CDC3}"/>
              </a:ext>
            </a:extLst>
          </p:cNvPr>
          <p:cNvSpPr txBox="1"/>
          <p:nvPr/>
        </p:nvSpPr>
        <p:spPr>
          <a:xfrm>
            <a:off x="8524407" y="4203318"/>
            <a:ext cx="353943" cy="1361911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vert="eaVert" wrap="none" rtlCol="0">
            <a:spAutoFit/>
          </a:bodyPr>
          <a:lstStyle/>
          <a:p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連携して検討・共有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3581F9B9-2E59-F826-8A52-959E38F358AE}"/>
              </a:ext>
            </a:extLst>
          </p:cNvPr>
          <p:cNvSpPr/>
          <p:nvPr/>
        </p:nvSpPr>
        <p:spPr>
          <a:xfrm>
            <a:off x="2336054" y="2377976"/>
            <a:ext cx="4603924" cy="262005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・他都市のプロモーションコンテンツの先進事例共有など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EDE96316-B73B-445E-F9BC-CF53CA2A6CFF}"/>
              </a:ext>
            </a:extLst>
          </p:cNvPr>
          <p:cNvSpPr/>
          <p:nvPr/>
        </p:nvSpPr>
        <p:spPr>
          <a:xfrm>
            <a:off x="2336053" y="4072433"/>
            <a:ext cx="4736857" cy="36864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・「鉄道整備の動き」の共有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0127EEB7-D5D9-50B3-7536-045B69944AE0}"/>
              </a:ext>
            </a:extLst>
          </p:cNvPr>
          <p:cNvSpPr/>
          <p:nvPr/>
        </p:nvSpPr>
        <p:spPr>
          <a:xfrm>
            <a:off x="2334138" y="4545626"/>
            <a:ext cx="3197654" cy="685396"/>
          </a:xfrm>
          <a:prstGeom prst="roundRect">
            <a:avLst>
              <a:gd name="adj" fmla="val 12026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・「鉄道整備の動き」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の共有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・沿線の事例共有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166C4E9E-91B1-9012-8648-AC1502AD5F07}"/>
              </a:ext>
            </a:extLst>
          </p:cNvPr>
          <p:cNvSpPr/>
          <p:nvPr/>
        </p:nvSpPr>
        <p:spPr>
          <a:xfrm>
            <a:off x="3989859" y="4588088"/>
            <a:ext cx="2950118" cy="59663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・地域内で計画する開発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プロジェクトや鉄道整備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の将来像の検討・共有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20B636FB-3366-160D-FAB7-7A4B39729ABC}"/>
              </a:ext>
            </a:extLst>
          </p:cNvPr>
          <p:cNvSpPr/>
          <p:nvPr/>
        </p:nvSpPr>
        <p:spPr>
          <a:xfrm>
            <a:off x="5668203" y="4616901"/>
            <a:ext cx="1230321" cy="52770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・「働きやすさ」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「住みやすさ」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の検討・整理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57BD414-4D04-C441-0AE0-271A431CBC6C}"/>
              </a:ext>
            </a:extLst>
          </p:cNvPr>
          <p:cNvSpPr txBox="1"/>
          <p:nvPr/>
        </p:nvSpPr>
        <p:spPr>
          <a:xfrm>
            <a:off x="7314780" y="2898513"/>
            <a:ext cx="353943" cy="1361911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vert="eaVert" wrap="none" rtlCol="0">
            <a:spAutoFit/>
          </a:bodyPr>
          <a:lstStyle/>
          <a:p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連携して検討・共有</a:t>
            </a:r>
          </a:p>
        </p:txBody>
      </p:sp>
      <p:sp>
        <p:nvSpPr>
          <p:cNvPr id="34" name="加算 32">
            <a:extLst>
              <a:ext uri="{FF2B5EF4-FFF2-40B4-BE49-F238E27FC236}">
                <a16:creationId xmlns:a16="http://schemas.microsoft.com/office/drawing/2014/main" id="{FBE95940-1A59-EB02-A7B8-4C63E8380CBC}"/>
              </a:ext>
            </a:extLst>
          </p:cNvPr>
          <p:cNvSpPr/>
          <p:nvPr/>
        </p:nvSpPr>
        <p:spPr>
          <a:xfrm>
            <a:off x="5461083" y="3251009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加算 40">
            <a:extLst>
              <a:ext uri="{FF2B5EF4-FFF2-40B4-BE49-F238E27FC236}">
                <a16:creationId xmlns:a16="http://schemas.microsoft.com/office/drawing/2014/main" id="{7628CBF2-1CC4-376B-D871-09D96DC31ECA}"/>
              </a:ext>
            </a:extLst>
          </p:cNvPr>
          <p:cNvSpPr/>
          <p:nvPr/>
        </p:nvSpPr>
        <p:spPr>
          <a:xfrm>
            <a:off x="3859194" y="4750885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加算 41">
            <a:extLst>
              <a:ext uri="{FF2B5EF4-FFF2-40B4-BE49-F238E27FC236}">
                <a16:creationId xmlns:a16="http://schemas.microsoft.com/office/drawing/2014/main" id="{74F7A347-EB4C-8F2B-3B16-DBA1D040B25F}"/>
              </a:ext>
            </a:extLst>
          </p:cNvPr>
          <p:cNvSpPr/>
          <p:nvPr/>
        </p:nvSpPr>
        <p:spPr>
          <a:xfrm>
            <a:off x="5528436" y="4725096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F9B345CF-BA20-8F3B-5A02-1F4744D53975}"/>
              </a:ext>
            </a:extLst>
          </p:cNvPr>
          <p:cNvSpPr/>
          <p:nvPr/>
        </p:nvSpPr>
        <p:spPr>
          <a:xfrm>
            <a:off x="2368863" y="7701359"/>
            <a:ext cx="5746376" cy="695285"/>
          </a:xfrm>
          <a:prstGeom prst="roundRect">
            <a:avLst>
              <a:gd name="adj" fmla="val 1537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既存媒体（駅構内デジ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タルサイネージ、交通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広告、社内掲示、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0C8EA74E-5EFA-C232-4624-239BA346A9AF}"/>
              </a:ext>
            </a:extLst>
          </p:cNvPr>
          <p:cNvSpPr/>
          <p:nvPr/>
        </p:nvSpPr>
        <p:spPr>
          <a:xfrm>
            <a:off x="2368861" y="8505977"/>
            <a:ext cx="5719481" cy="33588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メールマガジン、専門委員会など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F65AACCB-7B62-5718-9641-E2FFB0F6751D}"/>
              </a:ext>
            </a:extLst>
          </p:cNvPr>
          <p:cNvSpPr/>
          <p:nvPr/>
        </p:nvSpPr>
        <p:spPr>
          <a:xfrm>
            <a:off x="2386239" y="7203226"/>
            <a:ext cx="4686672" cy="37550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講演・対話、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、パンフレット</a:t>
            </a: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E9A29E42-58CD-C7F5-4BEF-CD924878A32D}"/>
              </a:ext>
            </a:extLst>
          </p:cNvPr>
          <p:cNvSpPr/>
          <p:nvPr/>
        </p:nvSpPr>
        <p:spPr>
          <a:xfrm>
            <a:off x="2368862" y="5806087"/>
            <a:ext cx="5719481" cy="33588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DFF7CC5E-6983-17BC-36C6-B193DA23DE8B}"/>
              </a:ext>
            </a:extLst>
          </p:cNvPr>
          <p:cNvSpPr/>
          <p:nvPr/>
        </p:nvSpPr>
        <p:spPr>
          <a:xfrm>
            <a:off x="2368863" y="6246884"/>
            <a:ext cx="5719481" cy="865213"/>
          </a:xfrm>
          <a:prstGeom prst="roundRect">
            <a:avLst>
              <a:gd name="adj" fmla="val 1092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講演・対話、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パンフレット、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窓口掲示など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8B5C56F3-6E8F-AAEE-943A-A0F3AD503286}"/>
              </a:ext>
            </a:extLst>
          </p:cNvPr>
          <p:cNvSpPr/>
          <p:nvPr/>
        </p:nvSpPr>
        <p:spPr>
          <a:xfrm>
            <a:off x="3955063" y="7794285"/>
            <a:ext cx="4160176" cy="54169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動画、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サイト、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、大画面ビジョン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4B32E237-7A8C-1805-D7E2-1FE3812056C1}"/>
              </a:ext>
            </a:extLst>
          </p:cNvPr>
          <p:cNvSpPr/>
          <p:nvPr/>
        </p:nvSpPr>
        <p:spPr>
          <a:xfrm>
            <a:off x="3981958" y="6325230"/>
            <a:ext cx="4106386" cy="70554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動画、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1F68B59D-FB2F-DC6C-8313-364F8E20930F}"/>
              </a:ext>
            </a:extLst>
          </p:cNvPr>
          <p:cNvSpPr/>
          <p:nvPr/>
        </p:nvSpPr>
        <p:spPr>
          <a:xfrm>
            <a:off x="8306262" y="7656535"/>
            <a:ext cx="1158934" cy="824758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駅構内デジタルサイネージ、交通広告、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サイト、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等々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D43A5ADF-3A5E-362C-D0B0-2761AD64C640}"/>
              </a:ext>
            </a:extLst>
          </p:cNvPr>
          <p:cNvSpPr/>
          <p:nvPr/>
        </p:nvSpPr>
        <p:spPr>
          <a:xfrm>
            <a:off x="8308871" y="5804999"/>
            <a:ext cx="1167899" cy="33588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1ACAD09E-932A-5DC4-DDCE-3DB1CD62E77A}"/>
              </a:ext>
            </a:extLst>
          </p:cNvPr>
          <p:cNvSpPr/>
          <p:nvPr/>
        </p:nvSpPr>
        <p:spPr>
          <a:xfrm>
            <a:off x="8308871" y="6218173"/>
            <a:ext cx="1158934" cy="1372129"/>
          </a:xfrm>
          <a:prstGeom prst="roundRect">
            <a:avLst>
              <a:gd name="adj" fmla="val 11663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講演・対話、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パンフレット、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、動画など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A96FD1BD-6084-9F5F-EEE1-455CDDF05D3C}"/>
              </a:ext>
            </a:extLst>
          </p:cNvPr>
          <p:cNvSpPr/>
          <p:nvPr/>
        </p:nvSpPr>
        <p:spPr>
          <a:xfrm>
            <a:off x="5506510" y="7872025"/>
            <a:ext cx="2581834" cy="35410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テレビ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CM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、バーチャル新大阪など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四角形: 角を丸くする 14">
            <a:extLst>
              <a:ext uri="{FF2B5EF4-FFF2-40B4-BE49-F238E27FC236}">
                <a16:creationId xmlns:a16="http://schemas.microsoft.com/office/drawing/2014/main" id="{863C5C1C-A9A8-EAC3-81E2-41C4BA3C53EC}"/>
              </a:ext>
            </a:extLst>
          </p:cNvPr>
          <p:cNvSpPr/>
          <p:nvPr/>
        </p:nvSpPr>
        <p:spPr>
          <a:xfrm>
            <a:off x="8306262" y="8518275"/>
            <a:ext cx="1161542" cy="33588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メルマガなど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加算 20">
            <a:extLst>
              <a:ext uri="{FF2B5EF4-FFF2-40B4-BE49-F238E27FC236}">
                <a16:creationId xmlns:a16="http://schemas.microsoft.com/office/drawing/2014/main" id="{750954A0-7A61-23AF-8D04-0DB616F98CC1}"/>
              </a:ext>
            </a:extLst>
          </p:cNvPr>
          <p:cNvSpPr/>
          <p:nvPr/>
        </p:nvSpPr>
        <p:spPr>
          <a:xfrm>
            <a:off x="3810152" y="6541124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加算 21">
            <a:extLst>
              <a:ext uri="{FF2B5EF4-FFF2-40B4-BE49-F238E27FC236}">
                <a16:creationId xmlns:a16="http://schemas.microsoft.com/office/drawing/2014/main" id="{8023A237-17F2-68BF-E244-97B12859D979}"/>
              </a:ext>
            </a:extLst>
          </p:cNvPr>
          <p:cNvSpPr/>
          <p:nvPr/>
        </p:nvSpPr>
        <p:spPr>
          <a:xfrm>
            <a:off x="3808550" y="7872025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加算 23">
            <a:extLst>
              <a:ext uri="{FF2B5EF4-FFF2-40B4-BE49-F238E27FC236}">
                <a16:creationId xmlns:a16="http://schemas.microsoft.com/office/drawing/2014/main" id="{90C4DBF2-8FCB-00DB-0A7F-FB9911DF55AB}"/>
              </a:ext>
            </a:extLst>
          </p:cNvPr>
          <p:cNvSpPr/>
          <p:nvPr/>
        </p:nvSpPr>
        <p:spPr>
          <a:xfrm>
            <a:off x="5333102" y="7877158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矢印: 上下 75">
            <a:extLst>
              <a:ext uri="{FF2B5EF4-FFF2-40B4-BE49-F238E27FC236}">
                <a16:creationId xmlns:a16="http://schemas.microsoft.com/office/drawing/2014/main" id="{F2386C24-EE42-396B-3E90-1E328306152D}"/>
              </a:ext>
            </a:extLst>
          </p:cNvPr>
          <p:cNvSpPr/>
          <p:nvPr/>
        </p:nvSpPr>
        <p:spPr>
          <a:xfrm>
            <a:off x="7354428" y="8944902"/>
            <a:ext cx="190155" cy="3532591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336411C5-79D3-89A1-4546-A03260610856}"/>
              </a:ext>
            </a:extLst>
          </p:cNvPr>
          <p:cNvSpPr txBox="1"/>
          <p:nvPr/>
        </p:nvSpPr>
        <p:spPr>
          <a:xfrm>
            <a:off x="7180117" y="9066072"/>
            <a:ext cx="523220" cy="1079783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vert="eaVert" wrap="none" rtlCol="0">
            <a:spAutoFit/>
          </a:bodyPr>
          <a:lstStyle/>
          <a:p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連携して開催</a:t>
            </a:r>
            <a:endParaRPr kumimoji="1"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・サポート</a:t>
            </a:r>
          </a:p>
        </p:txBody>
      </p:sp>
      <p:sp>
        <p:nvSpPr>
          <p:cNvPr id="78" name="矢印: 上下 77">
            <a:extLst>
              <a:ext uri="{FF2B5EF4-FFF2-40B4-BE49-F238E27FC236}">
                <a16:creationId xmlns:a16="http://schemas.microsoft.com/office/drawing/2014/main" id="{5243ECAC-469E-DA6A-10D6-8D8699BB82BC}"/>
              </a:ext>
            </a:extLst>
          </p:cNvPr>
          <p:cNvSpPr/>
          <p:nvPr/>
        </p:nvSpPr>
        <p:spPr>
          <a:xfrm>
            <a:off x="8660426" y="8935937"/>
            <a:ext cx="190011" cy="3555777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97EB770F-7390-0268-BF16-8C1E5B156FE8}"/>
              </a:ext>
            </a:extLst>
          </p:cNvPr>
          <p:cNvSpPr/>
          <p:nvPr/>
        </p:nvSpPr>
        <p:spPr>
          <a:xfrm>
            <a:off x="8286204" y="10074891"/>
            <a:ext cx="1167900" cy="48443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地域イベント等</a:t>
            </a: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462534A3-73BB-F6C8-C416-D51DDB11F353}"/>
              </a:ext>
            </a:extLst>
          </p:cNvPr>
          <p:cNvSpPr/>
          <p:nvPr/>
        </p:nvSpPr>
        <p:spPr>
          <a:xfrm>
            <a:off x="8290215" y="11169283"/>
            <a:ext cx="1176270" cy="48092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沿線や鉄道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イベント等</a:t>
            </a: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A047AB71-8856-CDA4-E756-849B4C1483D4}"/>
              </a:ext>
            </a:extLst>
          </p:cNvPr>
          <p:cNvSpPr/>
          <p:nvPr/>
        </p:nvSpPr>
        <p:spPr>
          <a:xfrm>
            <a:off x="8287011" y="9429601"/>
            <a:ext cx="1167900" cy="612908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講演会、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シンポジウム、ワークショップ等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矢印: 上下 81">
            <a:extLst>
              <a:ext uri="{FF2B5EF4-FFF2-40B4-BE49-F238E27FC236}">
                <a16:creationId xmlns:a16="http://schemas.microsoft.com/office/drawing/2014/main" id="{D41ECE84-9474-279A-1A5C-C1CEC60E25DB}"/>
              </a:ext>
            </a:extLst>
          </p:cNvPr>
          <p:cNvSpPr/>
          <p:nvPr/>
        </p:nvSpPr>
        <p:spPr>
          <a:xfrm>
            <a:off x="5966464" y="8934723"/>
            <a:ext cx="202842" cy="3542770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矢印: 上下 82">
            <a:extLst>
              <a:ext uri="{FF2B5EF4-FFF2-40B4-BE49-F238E27FC236}">
                <a16:creationId xmlns:a16="http://schemas.microsoft.com/office/drawing/2014/main" id="{76DC5327-BA1C-03F8-155A-B387B8342019}"/>
              </a:ext>
            </a:extLst>
          </p:cNvPr>
          <p:cNvSpPr/>
          <p:nvPr/>
        </p:nvSpPr>
        <p:spPr>
          <a:xfrm>
            <a:off x="4431069" y="8935936"/>
            <a:ext cx="207746" cy="3542769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矢印: 上下 83">
            <a:extLst>
              <a:ext uri="{FF2B5EF4-FFF2-40B4-BE49-F238E27FC236}">
                <a16:creationId xmlns:a16="http://schemas.microsoft.com/office/drawing/2014/main" id="{A4E13DA4-0879-ED1C-B735-B50037AB161C}"/>
              </a:ext>
            </a:extLst>
          </p:cNvPr>
          <p:cNvSpPr/>
          <p:nvPr/>
        </p:nvSpPr>
        <p:spPr>
          <a:xfrm>
            <a:off x="2883171" y="8922928"/>
            <a:ext cx="207814" cy="3555777"/>
          </a:xfrm>
          <a:prstGeom prst="upDownArrow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78D009F-EFE2-CA3C-A299-F35F3BFCA607}"/>
              </a:ext>
            </a:extLst>
          </p:cNvPr>
          <p:cNvSpPr txBox="1"/>
          <p:nvPr/>
        </p:nvSpPr>
        <p:spPr>
          <a:xfrm>
            <a:off x="6453928" y="672648"/>
            <a:ext cx="295786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府市交通担当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 府鉄道推進課、市交通政策課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鉄道事業者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JR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西、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JR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東海、阪急、メトロ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経済団体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 関経連、大商、同友会</a:t>
            </a: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B6DFB383-44F3-9D8E-C0F4-E927C8F48546}"/>
              </a:ext>
            </a:extLst>
          </p:cNvPr>
          <p:cNvSpPr/>
          <p:nvPr/>
        </p:nvSpPr>
        <p:spPr>
          <a:xfrm>
            <a:off x="3044529" y="617890"/>
            <a:ext cx="6453615" cy="685688"/>
          </a:xfrm>
          <a:prstGeom prst="roundRect">
            <a:avLst/>
          </a:prstGeom>
          <a:noFill/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四角形: 角を丸くする 5">
            <a:extLst>
              <a:ext uri="{FF2B5EF4-FFF2-40B4-BE49-F238E27FC236}">
                <a16:creationId xmlns:a16="http://schemas.microsoft.com/office/drawing/2014/main" id="{40E60B86-2121-C6BF-D70C-911C29AEEA34}"/>
              </a:ext>
            </a:extLst>
          </p:cNvPr>
          <p:cNvSpPr/>
          <p:nvPr/>
        </p:nvSpPr>
        <p:spPr>
          <a:xfrm>
            <a:off x="2381580" y="11943227"/>
            <a:ext cx="4728879" cy="41206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鉄道イベント、講演会、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シンポジウム、大会等</a:t>
            </a:r>
          </a:p>
        </p:txBody>
      </p:sp>
      <p:sp>
        <p:nvSpPr>
          <p:cNvPr id="109" name="四角形: 角を丸くする 6">
            <a:extLst>
              <a:ext uri="{FF2B5EF4-FFF2-40B4-BE49-F238E27FC236}">
                <a16:creationId xmlns:a16="http://schemas.microsoft.com/office/drawing/2014/main" id="{1C241031-CE1B-FF0A-ADB7-8A72DBA0FB52}"/>
              </a:ext>
            </a:extLst>
          </p:cNvPr>
          <p:cNvSpPr/>
          <p:nvPr/>
        </p:nvSpPr>
        <p:spPr>
          <a:xfrm>
            <a:off x="2344029" y="9539939"/>
            <a:ext cx="4728882" cy="41486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講演会、シンポジウム、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ワークショップ等</a:t>
            </a:r>
          </a:p>
        </p:txBody>
      </p:sp>
      <p:sp>
        <p:nvSpPr>
          <p:cNvPr id="110" name="四角形: 角を丸くする 1">
            <a:extLst>
              <a:ext uri="{FF2B5EF4-FFF2-40B4-BE49-F238E27FC236}">
                <a16:creationId xmlns:a16="http://schemas.microsoft.com/office/drawing/2014/main" id="{89046B45-08A9-82B9-9B49-93AE6E0EE7A3}"/>
              </a:ext>
            </a:extLst>
          </p:cNvPr>
          <p:cNvSpPr/>
          <p:nvPr/>
        </p:nvSpPr>
        <p:spPr>
          <a:xfrm>
            <a:off x="2344029" y="9066072"/>
            <a:ext cx="4728882" cy="2873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講演会、シンポジウム等</a:t>
            </a:r>
          </a:p>
        </p:txBody>
      </p:sp>
      <p:sp>
        <p:nvSpPr>
          <p:cNvPr id="111" name="四角形: 角を丸くする 2">
            <a:extLst>
              <a:ext uri="{FF2B5EF4-FFF2-40B4-BE49-F238E27FC236}">
                <a16:creationId xmlns:a16="http://schemas.microsoft.com/office/drawing/2014/main" id="{9A993318-F35E-2384-9723-BBB2B1668A6F}"/>
              </a:ext>
            </a:extLst>
          </p:cNvPr>
          <p:cNvSpPr/>
          <p:nvPr/>
        </p:nvSpPr>
        <p:spPr>
          <a:xfrm>
            <a:off x="2344029" y="10564282"/>
            <a:ext cx="4728881" cy="30738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講演会、シンポジウム等</a:t>
            </a:r>
          </a:p>
        </p:txBody>
      </p:sp>
      <p:sp>
        <p:nvSpPr>
          <p:cNvPr id="112" name="四角形: 角を丸くする 3">
            <a:extLst>
              <a:ext uri="{FF2B5EF4-FFF2-40B4-BE49-F238E27FC236}">
                <a16:creationId xmlns:a16="http://schemas.microsoft.com/office/drawing/2014/main" id="{85CBD243-CDE0-509E-4DF9-099A2749383E}"/>
              </a:ext>
            </a:extLst>
          </p:cNvPr>
          <p:cNvSpPr/>
          <p:nvPr/>
        </p:nvSpPr>
        <p:spPr>
          <a:xfrm>
            <a:off x="2344029" y="10999090"/>
            <a:ext cx="5911751" cy="78538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沿線や鉄道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イベント等</a:t>
            </a:r>
          </a:p>
        </p:txBody>
      </p:sp>
      <p:sp>
        <p:nvSpPr>
          <p:cNvPr id="113" name="四角形: 角を丸くする 8">
            <a:extLst>
              <a:ext uri="{FF2B5EF4-FFF2-40B4-BE49-F238E27FC236}">
                <a16:creationId xmlns:a16="http://schemas.microsoft.com/office/drawing/2014/main" id="{02672088-D7EA-763D-5506-7457C14D4588}"/>
              </a:ext>
            </a:extLst>
          </p:cNvPr>
          <p:cNvSpPr/>
          <p:nvPr/>
        </p:nvSpPr>
        <p:spPr>
          <a:xfrm>
            <a:off x="5531730" y="11055430"/>
            <a:ext cx="1452277" cy="67166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地域内の開発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プロジェクトの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エリマネ団体による社会実験、プレ活動</a:t>
            </a:r>
          </a:p>
        </p:txBody>
      </p:sp>
      <p:sp>
        <p:nvSpPr>
          <p:cNvPr id="114" name="四角形: 角を丸くする 4">
            <a:extLst>
              <a:ext uri="{FF2B5EF4-FFF2-40B4-BE49-F238E27FC236}">
                <a16:creationId xmlns:a16="http://schemas.microsoft.com/office/drawing/2014/main" id="{93765373-81E9-79B1-AFC2-3889E2A3FA33}"/>
              </a:ext>
            </a:extLst>
          </p:cNvPr>
          <p:cNvSpPr/>
          <p:nvPr/>
        </p:nvSpPr>
        <p:spPr>
          <a:xfrm>
            <a:off x="2344030" y="10135462"/>
            <a:ext cx="5881890" cy="37534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地域イベント等</a:t>
            </a:r>
          </a:p>
        </p:txBody>
      </p:sp>
      <p:sp>
        <p:nvSpPr>
          <p:cNvPr id="115" name="四角形: 角を丸くする 14">
            <a:extLst>
              <a:ext uri="{FF2B5EF4-FFF2-40B4-BE49-F238E27FC236}">
                <a16:creationId xmlns:a16="http://schemas.microsoft.com/office/drawing/2014/main" id="{205979B9-8E2B-6021-0786-D8A5D4BBC873}"/>
              </a:ext>
            </a:extLst>
          </p:cNvPr>
          <p:cNvSpPr/>
          <p:nvPr/>
        </p:nvSpPr>
        <p:spPr>
          <a:xfrm>
            <a:off x="7018100" y="11067285"/>
            <a:ext cx="1237680" cy="64899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地域内の開発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プロジェクトの</a:t>
            </a:r>
            <a:r>
              <a:rPr kumimoji="1"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エリマネ団体によるイベント等</a:t>
            </a:r>
          </a:p>
        </p:txBody>
      </p:sp>
      <p:sp>
        <p:nvSpPr>
          <p:cNvPr id="116" name="四角形: 角を丸くする 9">
            <a:extLst>
              <a:ext uri="{FF2B5EF4-FFF2-40B4-BE49-F238E27FC236}">
                <a16:creationId xmlns:a16="http://schemas.microsoft.com/office/drawing/2014/main" id="{C90E2838-72E9-568D-8184-0DB10CD306EB}"/>
              </a:ext>
            </a:extLst>
          </p:cNvPr>
          <p:cNvSpPr/>
          <p:nvPr/>
        </p:nvSpPr>
        <p:spPr>
          <a:xfrm>
            <a:off x="4965919" y="9629603"/>
            <a:ext cx="2097123" cy="242147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国際イベント等</a:t>
            </a:r>
          </a:p>
        </p:txBody>
      </p:sp>
      <p:sp>
        <p:nvSpPr>
          <p:cNvPr id="117" name="加算 116"/>
          <p:cNvSpPr/>
          <p:nvPr/>
        </p:nvSpPr>
        <p:spPr>
          <a:xfrm>
            <a:off x="5374606" y="11243471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加算 117"/>
          <p:cNvSpPr/>
          <p:nvPr/>
        </p:nvSpPr>
        <p:spPr>
          <a:xfrm>
            <a:off x="6905223" y="11243471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四角形: 角を丸くする 9">
            <a:extLst>
              <a:ext uri="{FF2B5EF4-FFF2-40B4-BE49-F238E27FC236}">
                <a16:creationId xmlns:a16="http://schemas.microsoft.com/office/drawing/2014/main" id="{C90E2838-72E9-568D-8184-0DB10CD306EB}"/>
              </a:ext>
            </a:extLst>
          </p:cNvPr>
          <p:cNvSpPr/>
          <p:nvPr/>
        </p:nvSpPr>
        <p:spPr>
          <a:xfrm>
            <a:off x="4221237" y="9105585"/>
            <a:ext cx="578469" cy="321341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endParaRPr kumimoji="1"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</a:t>
            </a:r>
          </a:p>
        </p:txBody>
      </p:sp>
      <p:sp>
        <p:nvSpPr>
          <p:cNvPr id="120" name="加算 119"/>
          <p:cNvSpPr/>
          <p:nvPr/>
        </p:nvSpPr>
        <p:spPr>
          <a:xfrm>
            <a:off x="4064691" y="9598739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加算 120"/>
          <p:cNvSpPr/>
          <p:nvPr/>
        </p:nvSpPr>
        <p:spPr>
          <a:xfrm>
            <a:off x="4061023" y="11243471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加算 121"/>
          <p:cNvSpPr/>
          <p:nvPr/>
        </p:nvSpPr>
        <p:spPr>
          <a:xfrm>
            <a:off x="4068347" y="9082461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加算 122"/>
          <p:cNvSpPr/>
          <p:nvPr/>
        </p:nvSpPr>
        <p:spPr>
          <a:xfrm>
            <a:off x="4794995" y="9598752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加算 123"/>
          <p:cNvSpPr/>
          <p:nvPr/>
        </p:nvSpPr>
        <p:spPr>
          <a:xfrm>
            <a:off x="4063482" y="10573414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加算 124"/>
          <p:cNvSpPr/>
          <p:nvPr/>
        </p:nvSpPr>
        <p:spPr>
          <a:xfrm>
            <a:off x="4058489" y="10163385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加算 125"/>
          <p:cNvSpPr/>
          <p:nvPr/>
        </p:nvSpPr>
        <p:spPr>
          <a:xfrm>
            <a:off x="4074724" y="11995687"/>
            <a:ext cx="293026" cy="293026"/>
          </a:xfrm>
          <a:prstGeom prst="mathPlus">
            <a:avLst>
              <a:gd name="adj1" fmla="val 119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1674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525</Words>
  <Application>Microsoft Office PowerPoint</Application>
  <PresentationFormat>A3 297x420 mm</PresentationFormat>
  <Paragraphs>122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2023-12-19T04:44:29Z</dcterms:created>
  <dcterms:modified xsi:type="dcterms:W3CDTF">2023-12-19T04:44:34Z</dcterms:modified>
</cp:coreProperties>
</file>