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sldIdLst>
    <p:sldId id="259" r:id="rId2"/>
  </p:sldIdLst>
  <p:sldSz cx="9601200" cy="12801600" type="A3"/>
  <p:notesSz cx="9939338" cy="143684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EAEAEA"/>
    <a:srgbClr val="DEEBF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38" autoAdjust="0"/>
    <p:restoredTop sz="94660"/>
  </p:normalViewPr>
  <p:slideViewPr>
    <p:cSldViewPr snapToGrid="0">
      <p:cViewPr varScale="1">
        <p:scale>
          <a:sx n="54" d="100"/>
          <a:sy n="54" d="100"/>
        </p:scale>
        <p:origin x="219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20090" y="2095078"/>
            <a:ext cx="8161020" cy="4456853"/>
          </a:xfrm>
        </p:spPr>
        <p:txBody>
          <a:bodyPr anchor="b"/>
          <a:lstStyle>
            <a:lvl1pPr algn="ctr">
              <a:defRPr sz="6300"/>
            </a:lvl1pPr>
          </a:lstStyle>
          <a:p>
            <a:r>
              <a:rPr lang="ja-JP" altLang="en-US"/>
              <a:t>マスター タイトルの書式設定</a:t>
            </a:r>
            <a:endParaRPr lang="en-US" dirty="0"/>
          </a:p>
        </p:txBody>
      </p:sp>
      <p:sp>
        <p:nvSpPr>
          <p:cNvPr id="3" name="Subtitle 2"/>
          <p:cNvSpPr>
            <a:spLocks noGrp="1"/>
          </p:cNvSpPr>
          <p:nvPr>
            <p:ph type="subTitle" idx="1"/>
          </p:nvPr>
        </p:nvSpPr>
        <p:spPr>
          <a:xfrm>
            <a:off x="1200150" y="6723804"/>
            <a:ext cx="7200900" cy="3090756"/>
          </a:xfrm>
        </p:spPr>
        <p:txBody>
          <a:bodyPr/>
          <a:lstStyle>
            <a:lvl1pPr marL="0" indent="0" algn="ctr">
              <a:buNone/>
              <a:defRPr sz="2520"/>
            </a:lvl1pPr>
            <a:lvl2pPr marL="480060" indent="0" algn="ctr">
              <a:buNone/>
              <a:defRPr sz="2100"/>
            </a:lvl2pPr>
            <a:lvl3pPr marL="960120" indent="0" algn="ctr">
              <a:buNone/>
              <a:defRPr sz="1890"/>
            </a:lvl3pPr>
            <a:lvl4pPr marL="1440180" indent="0" algn="ctr">
              <a:buNone/>
              <a:defRPr sz="1680"/>
            </a:lvl4pPr>
            <a:lvl5pPr marL="1920240" indent="0" algn="ctr">
              <a:buNone/>
              <a:defRPr sz="1680"/>
            </a:lvl5pPr>
            <a:lvl6pPr marL="2400300" indent="0" algn="ctr">
              <a:buNone/>
              <a:defRPr sz="1680"/>
            </a:lvl6pPr>
            <a:lvl7pPr marL="2880360" indent="0" algn="ctr">
              <a:buNone/>
              <a:defRPr sz="1680"/>
            </a:lvl7pPr>
            <a:lvl8pPr marL="3360420" indent="0" algn="ctr">
              <a:buNone/>
              <a:defRPr sz="1680"/>
            </a:lvl8pPr>
            <a:lvl9pPr marL="3840480" indent="0" algn="ctr">
              <a:buNone/>
              <a:defRPr sz="168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A9DB186-97AD-4BAC-AB2C-5F9670E67DB7}" type="datetimeFigureOut">
              <a:rPr kumimoji="1" lang="ja-JP" altLang="en-US" smtClean="0"/>
              <a:t>2023/12/19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BF3D03D-5C74-4E3F-90E1-12746636FBFF}" type="slidenum">
              <a:rPr kumimoji="1" lang="ja-JP" altLang="en-US" smtClean="0"/>
              <a:t>‹#›</a:t>
            </a:fld>
            <a:endParaRPr kumimoji="1" lang="ja-JP" altLang="en-US"/>
          </a:p>
        </p:txBody>
      </p:sp>
    </p:spTree>
    <p:extLst>
      <p:ext uri="{BB962C8B-B14F-4D97-AF65-F5344CB8AC3E}">
        <p14:creationId xmlns:p14="http://schemas.microsoft.com/office/powerpoint/2010/main" val="1252749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A9DB186-97AD-4BAC-AB2C-5F9670E67DB7}" type="datetimeFigureOut">
              <a:rPr kumimoji="1" lang="ja-JP" altLang="en-US" smtClean="0"/>
              <a:t>2023/12/19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BF3D03D-5C74-4E3F-90E1-12746636FBFF}" type="slidenum">
              <a:rPr kumimoji="1" lang="ja-JP" altLang="en-US" smtClean="0"/>
              <a:t>‹#›</a:t>
            </a:fld>
            <a:endParaRPr kumimoji="1" lang="ja-JP" altLang="en-US"/>
          </a:p>
        </p:txBody>
      </p:sp>
    </p:spTree>
    <p:extLst>
      <p:ext uri="{BB962C8B-B14F-4D97-AF65-F5344CB8AC3E}">
        <p14:creationId xmlns:p14="http://schemas.microsoft.com/office/powerpoint/2010/main" val="2231550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0859" y="681567"/>
            <a:ext cx="2070259" cy="10848764"/>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60083" y="681567"/>
            <a:ext cx="6090761" cy="10848764"/>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A9DB186-97AD-4BAC-AB2C-5F9670E67DB7}" type="datetimeFigureOut">
              <a:rPr kumimoji="1" lang="ja-JP" altLang="en-US" smtClean="0"/>
              <a:t>2023/12/19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BF3D03D-5C74-4E3F-90E1-12746636FBFF}" type="slidenum">
              <a:rPr kumimoji="1" lang="ja-JP" altLang="en-US" smtClean="0"/>
              <a:t>‹#›</a:t>
            </a:fld>
            <a:endParaRPr kumimoji="1" lang="ja-JP" altLang="en-US"/>
          </a:p>
        </p:txBody>
      </p:sp>
    </p:spTree>
    <p:extLst>
      <p:ext uri="{BB962C8B-B14F-4D97-AF65-F5344CB8AC3E}">
        <p14:creationId xmlns:p14="http://schemas.microsoft.com/office/powerpoint/2010/main" val="2218188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A9DB186-97AD-4BAC-AB2C-5F9670E67DB7}" type="datetimeFigureOut">
              <a:rPr kumimoji="1" lang="ja-JP" altLang="en-US" smtClean="0"/>
              <a:t>2023/12/19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BF3D03D-5C74-4E3F-90E1-12746636FBFF}" type="slidenum">
              <a:rPr kumimoji="1" lang="ja-JP" altLang="en-US" smtClean="0"/>
              <a:t>‹#›</a:t>
            </a:fld>
            <a:endParaRPr kumimoji="1" lang="ja-JP" altLang="en-US"/>
          </a:p>
        </p:txBody>
      </p:sp>
    </p:spTree>
    <p:extLst>
      <p:ext uri="{BB962C8B-B14F-4D97-AF65-F5344CB8AC3E}">
        <p14:creationId xmlns:p14="http://schemas.microsoft.com/office/powerpoint/2010/main" val="861024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55082" y="3191514"/>
            <a:ext cx="8281035" cy="5325109"/>
          </a:xfrm>
        </p:spPr>
        <p:txBody>
          <a:bodyPr anchor="b"/>
          <a:lstStyle>
            <a:lvl1pPr>
              <a:defRPr sz="63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55082" y="8567000"/>
            <a:ext cx="8281035" cy="2800349"/>
          </a:xfrm>
        </p:spPr>
        <p:txBody>
          <a:bodyPr/>
          <a:lstStyle>
            <a:lvl1pPr marL="0" indent="0">
              <a:buNone/>
              <a:defRPr sz="2520">
                <a:solidFill>
                  <a:schemeClr val="tx1"/>
                </a:solidFill>
              </a:defRPr>
            </a:lvl1pPr>
            <a:lvl2pPr marL="480060" indent="0">
              <a:buNone/>
              <a:defRPr sz="2100">
                <a:solidFill>
                  <a:schemeClr val="tx1">
                    <a:tint val="75000"/>
                  </a:schemeClr>
                </a:solidFill>
              </a:defRPr>
            </a:lvl2pPr>
            <a:lvl3pPr marL="960120" indent="0">
              <a:buNone/>
              <a:defRPr sz="1890">
                <a:solidFill>
                  <a:schemeClr val="tx1">
                    <a:tint val="75000"/>
                  </a:schemeClr>
                </a:solidFill>
              </a:defRPr>
            </a:lvl3pPr>
            <a:lvl4pPr marL="1440180" indent="0">
              <a:buNone/>
              <a:defRPr sz="1680">
                <a:solidFill>
                  <a:schemeClr val="tx1">
                    <a:tint val="75000"/>
                  </a:schemeClr>
                </a:solidFill>
              </a:defRPr>
            </a:lvl4pPr>
            <a:lvl5pPr marL="1920240" indent="0">
              <a:buNone/>
              <a:defRPr sz="1680">
                <a:solidFill>
                  <a:schemeClr val="tx1">
                    <a:tint val="75000"/>
                  </a:schemeClr>
                </a:solidFill>
              </a:defRPr>
            </a:lvl5pPr>
            <a:lvl6pPr marL="2400300" indent="0">
              <a:buNone/>
              <a:defRPr sz="1680">
                <a:solidFill>
                  <a:schemeClr val="tx1">
                    <a:tint val="75000"/>
                  </a:schemeClr>
                </a:solidFill>
              </a:defRPr>
            </a:lvl6pPr>
            <a:lvl7pPr marL="2880360" indent="0">
              <a:buNone/>
              <a:defRPr sz="1680">
                <a:solidFill>
                  <a:schemeClr val="tx1">
                    <a:tint val="75000"/>
                  </a:schemeClr>
                </a:solidFill>
              </a:defRPr>
            </a:lvl7pPr>
            <a:lvl8pPr marL="3360420" indent="0">
              <a:buNone/>
              <a:defRPr sz="1680">
                <a:solidFill>
                  <a:schemeClr val="tx1">
                    <a:tint val="75000"/>
                  </a:schemeClr>
                </a:solidFill>
              </a:defRPr>
            </a:lvl8pPr>
            <a:lvl9pPr marL="3840480" indent="0">
              <a:buNone/>
              <a:defRPr sz="168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A9DB186-97AD-4BAC-AB2C-5F9670E67DB7}" type="datetimeFigureOut">
              <a:rPr kumimoji="1" lang="ja-JP" altLang="en-US" smtClean="0"/>
              <a:t>2023/12/19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BF3D03D-5C74-4E3F-90E1-12746636FBFF}" type="slidenum">
              <a:rPr kumimoji="1" lang="ja-JP" altLang="en-US" smtClean="0"/>
              <a:t>‹#›</a:t>
            </a:fld>
            <a:endParaRPr kumimoji="1" lang="ja-JP" altLang="en-US"/>
          </a:p>
        </p:txBody>
      </p:sp>
    </p:spTree>
    <p:extLst>
      <p:ext uri="{BB962C8B-B14F-4D97-AF65-F5344CB8AC3E}">
        <p14:creationId xmlns:p14="http://schemas.microsoft.com/office/powerpoint/2010/main" val="2360441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60083" y="3407833"/>
            <a:ext cx="4080510" cy="81224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860608" y="3407833"/>
            <a:ext cx="4080510" cy="81224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A9DB186-97AD-4BAC-AB2C-5F9670E67DB7}" type="datetimeFigureOut">
              <a:rPr kumimoji="1" lang="ja-JP" altLang="en-US" smtClean="0"/>
              <a:t>2023/12/19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BF3D03D-5C74-4E3F-90E1-12746636FBFF}" type="slidenum">
              <a:rPr kumimoji="1" lang="ja-JP" altLang="en-US" smtClean="0"/>
              <a:t>‹#›</a:t>
            </a:fld>
            <a:endParaRPr kumimoji="1" lang="ja-JP" altLang="en-US"/>
          </a:p>
        </p:txBody>
      </p:sp>
    </p:spTree>
    <p:extLst>
      <p:ext uri="{BB962C8B-B14F-4D97-AF65-F5344CB8AC3E}">
        <p14:creationId xmlns:p14="http://schemas.microsoft.com/office/powerpoint/2010/main" val="763175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61333" y="681570"/>
            <a:ext cx="8281035" cy="2474384"/>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61334" y="3138171"/>
            <a:ext cx="4061757"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ja-JP" altLang="en-US"/>
              <a:t>マスター テキストの書式設定</a:t>
            </a:r>
          </a:p>
        </p:txBody>
      </p:sp>
      <p:sp>
        <p:nvSpPr>
          <p:cNvPr id="4" name="Content Placeholder 3"/>
          <p:cNvSpPr>
            <a:spLocks noGrp="1"/>
          </p:cNvSpPr>
          <p:nvPr>
            <p:ph sz="half" idx="2"/>
          </p:nvPr>
        </p:nvSpPr>
        <p:spPr>
          <a:xfrm>
            <a:off x="661334" y="4676140"/>
            <a:ext cx="4061757" cy="68778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860608" y="3138171"/>
            <a:ext cx="4081761"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ja-JP" altLang="en-US"/>
              <a:t>マスター テキストの書式設定</a:t>
            </a:r>
          </a:p>
        </p:txBody>
      </p:sp>
      <p:sp>
        <p:nvSpPr>
          <p:cNvPr id="6" name="Content Placeholder 5"/>
          <p:cNvSpPr>
            <a:spLocks noGrp="1"/>
          </p:cNvSpPr>
          <p:nvPr>
            <p:ph sz="quarter" idx="4"/>
          </p:nvPr>
        </p:nvSpPr>
        <p:spPr>
          <a:xfrm>
            <a:off x="4860608" y="4676140"/>
            <a:ext cx="4081761" cy="68778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A9DB186-97AD-4BAC-AB2C-5F9670E67DB7}" type="datetimeFigureOut">
              <a:rPr kumimoji="1" lang="ja-JP" altLang="en-US" smtClean="0"/>
              <a:t>2023/12/19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BF3D03D-5C74-4E3F-90E1-12746636FBFF}" type="slidenum">
              <a:rPr kumimoji="1" lang="ja-JP" altLang="en-US" smtClean="0"/>
              <a:t>‹#›</a:t>
            </a:fld>
            <a:endParaRPr kumimoji="1" lang="ja-JP" altLang="en-US"/>
          </a:p>
        </p:txBody>
      </p:sp>
    </p:spTree>
    <p:extLst>
      <p:ext uri="{BB962C8B-B14F-4D97-AF65-F5344CB8AC3E}">
        <p14:creationId xmlns:p14="http://schemas.microsoft.com/office/powerpoint/2010/main" val="1786612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A9DB186-97AD-4BAC-AB2C-5F9670E67DB7}" type="datetimeFigureOut">
              <a:rPr kumimoji="1" lang="ja-JP" altLang="en-US" smtClean="0"/>
              <a:t>2023/12/19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BF3D03D-5C74-4E3F-90E1-12746636FBFF}" type="slidenum">
              <a:rPr kumimoji="1" lang="ja-JP" altLang="en-US" smtClean="0"/>
              <a:t>‹#›</a:t>
            </a:fld>
            <a:endParaRPr kumimoji="1" lang="ja-JP" altLang="en-US"/>
          </a:p>
        </p:txBody>
      </p:sp>
    </p:spTree>
    <p:extLst>
      <p:ext uri="{BB962C8B-B14F-4D97-AF65-F5344CB8AC3E}">
        <p14:creationId xmlns:p14="http://schemas.microsoft.com/office/powerpoint/2010/main" val="4456134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9DB186-97AD-4BAC-AB2C-5F9670E67DB7}" type="datetimeFigureOut">
              <a:rPr kumimoji="1" lang="ja-JP" altLang="en-US" smtClean="0"/>
              <a:t>2023/12/19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BF3D03D-5C74-4E3F-90E1-12746636FBFF}" type="slidenum">
              <a:rPr kumimoji="1" lang="ja-JP" altLang="en-US" smtClean="0"/>
              <a:t>‹#›</a:t>
            </a:fld>
            <a:endParaRPr kumimoji="1" lang="ja-JP" altLang="en-US"/>
          </a:p>
        </p:txBody>
      </p:sp>
    </p:spTree>
    <p:extLst>
      <p:ext uri="{BB962C8B-B14F-4D97-AF65-F5344CB8AC3E}">
        <p14:creationId xmlns:p14="http://schemas.microsoft.com/office/powerpoint/2010/main" val="24927575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ja-JP" altLang="en-US"/>
              <a:t>マスター タイトルの書式設定</a:t>
            </a:r>
            <a:endParaRPr lang="en-US" dirty="0"/>
          </a:p>
        </p:txBody>
      </p:sp>
      <p:sp>
        <p:nvSpPr>
          <p:cNvPr id="3" name="Content Placeholder 2"/>
          <p:cNvSpPr>
            <a:spLocks noGrp="1"/>
          </p:cNvSpPr>
          <p:nvPr>
            <p:ph idx="1"/>
          </p:nvPr>
        </p:nvSpPr>
        <p:spPr>
          <a:xfrm>
            <a:off x="4081760" y="1843196"/>
            <a:ext cx="4860608" cy="909743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A9DB186-97AD-4BAC-AB2C-5F9670E67DB7}" type="datetimeFigureOut">
              <a:rPr kumimoji="1" lang="ja-JP" altLang="en-US" smtClean="0"/>
              <a:t>2023/12/19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BF3D03D-5C74-4E3F-90E1-12746636FBFF}" type="slidenum">
              <a:rPr kumimoji="1" lang="ja-JP" altLang="en-US" smtClean="0"/>
              <a:t>‹#›</a:t>
            </a:fld>
            <a:endParaRPr kumimoji="1" lang="ja-JP" altLang="en-US"/>
          </a:p>
        </p:txBody>
      </p:sp>
    </p:spTree>
    <p:extLst>
      <p:ext uri="{BB962C8B-B14F-4D97-AF65-F5344CB8AC3E}">
        <p14:creationId xmlns:p14="http://schemas.microsoft.com/office/powerpoint/2010/main" val="654537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081760" y="1843196"/>
            <a:ext cx="4860608" cy="9097433"/>
          </a:xfrm>
        </p:spPr>
        <p:txBody>
          <a:bodyPr anchor="t"/>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A9DB186-97AD-4BAC-AB2C-5F9670E67DB7}" type="datetimeFigureOut">
              <a:rPr kumimoji="1" lang="ja-JP" altLang="en-US" smtClean="0"/>
              <a:t>2023/12/19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BF3D03D-5C74-4E3F-90E1-12746636FBFF}" type="slidenum">
              <a:rPr kumimoji="1" lang="ja-JP" altLang="en-US" smtClean="0"/>
              <a:t>‹#›</a:t>
            </a:fld>
            <a:endParaRPr kumimoji="1" lang="ja-JP" altLang="en-US"/>
          </a:p>
        </p:txBody>
      </p:sp>
    </p:spTree>
    <p:extLst>
      <p:ext uri="{BB962C8B-B14F-4D97-AF65-F5344CB8AC3E}">
        <p14:creationId xmlns:p14="http://schemas.microsoft.com/office/powerpoint/2010/main" val="39624400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0083" y="681570"/>
            <a:ext cx="8281035" cy="2474384"/>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60083" y="3407833"/>
            <a:ext cx="8281035" cy="812249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60083" y="11865189"/>
            <a:ext cx="2160270" cy="681567"/>
          </a:xfrm>
          <a:prstGeom prst="rect">
            <a:avLst/>
          </a:prstGeom>
        </p:spPr>
        <p:txBody>
          <a:bodyPr vert="horz" lIns="91440" tIns="45720" rIns="91440" bIns="45720" rtlCol="0" anchor="ctr"/>
          <a:lstStyle>
            <a:lvl1pPr algn="l">
              <a:defRPr sz="1260">
                <a:solidFill>
                  <a:schemeClr val="tx1">
                    <a:tint val="75000"/>
                  </a:schemeClr>
                </a:solidFill>
              </a:defRPr>
            </a:lvl1pPr>
          </a:lstStyle>
          <a:p>
            <a:fld id="{DA9DB186-97AD-4BAC-AB2C-5F9670E67DB7}" type="datetimeFigureOut">
              <a:rPr kumimoji="1" lang="ja-JP" altLang="en-US" smtClean="0"/>
              <a:t>2023/12/19</a:t>
            </a:fld>
            <a:endParaRPr kumimoji="1" lang="ja-JP" altLang="en-US"/>
          </a:p>
        </p:txBody>
      </p:sp>
      <p:sp>
        <p:nvSpPr>
          <p:cNvPr id="5" name="Footer Placeholder 4"/>
          <p:cNvSpPr>
            <a:spLocks noGrp="1"/>
          </p:cNvSpPr>
          <p:nvPr>
            <p:ph type="ftr" sz="quarter" idx="3"/>
          </p:nvPr>
        </p:nvSpPr>
        <p:spPr>
          <a:xfrm>
            <a:off x="3180398" y="11865189"/>
            <a:ext cx="3240405" cy="68156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780848" y="11865189"/>
            <a:ext cx="2160270" cy="681567"/>
          </a:xfrm>
          <a:prstGeom prst="rect">
            <a:avLst/>
          </a:prstGeom>
        </p:spPr>
        <p:txBody>
          <a:bodyPr vert="horz" lIns="91440" tIns="45720" rIns="91440" bIns="45720" rtlCol="0" anchor="ctr"/>
          <a:lstStyle>
            <a:lvl1pPr algn="r">
              <a:defRPr sz="1260">
                <a:solidFill>
                  <a:schemeClr val="tx1">
                    <a:tint val="75000"/>
                  </a:schemeClr>
                </a:solidFill>
              </a:defRPr>
            </a:lvl1pPr>
          </a:lstStyle>
          <a:p>
            <a:fld id="{4BF3D03D-5C74-4E3F-90E1-12746636FBFF}" type="slidenum">
              <a:rPr kumimoji="1" lang="ja-JP" altLang="en-US" smtClean="0"/>
              <a:t>‹#›</a:t>
            </a:fld>
            <a:endParaRPr kumimoji="1" lang="ja-JP" altLang="en-US"/>
          </a:p>
        </p:txBody>
      </p:sp>
    </p:spTree>
    <p:extLst>
      <p:ext uri="{BB962C8B-B14F-4D97-AF65-F5344CB8AC3E}">
        <p14:creationId xmlns:p14="http://schemas.microsoft.com/office/powerpoint/2010/main" val="188987366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60120" rtl="0" eaLnBrk="1" latinLnBrk="0" hangingPunct="1">
        <a:lnSpc>
          <a:spcPct val="90000"/>
        </a:lnSpc>
        <a:spcBef>
          <a:spcPct val="0"/>
        </a:spcBef>
        <a:buNone/>
        <a:defRPr kumimoji="1" sz="4620" kern="1200">
          <a:solidFill>
            <a:schemeClr val="tx1"/>
          </a:solidFill>
          <a:latin typeface="+mj-lt"/>
          <a:ea typeface="+mj-ea"/>
          <a:cs typeface="+mj-cs"/>
        </a:defRPr>
      </a:lvl1pPr>
    </p:titleStyle>
    <p:bodyStyle>
      <a:lvl1pPr marL="240030" indent="-240030" algn="l" defTabSz="960120" rtl="0" eaLnBrk="1" latinLnBrk="0" hangingPunct="1">
        <a:lnSpc>
          <a:spcPct val="90000"/>
        </a:lnSpc>
        <a:spcBef>
          <a:spcPts val="1050"/>
        </a:spcBef>
        <a:buFont typeface="Arial" panose="020B0604020202020204" pitchFamily="34" charset="0"/>
        <a:buChar char="•"/>
        <a:defRPr kumimoji="1"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kumimoji="1"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kumimoji="1"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9pPr>
    </p:bodyStyle>
    <p:otherStyle>
      <a:defPPr>
        <a:defRPr lang="en-US"/>
      </a:defPPr>
      <a:lvl1pPr marL="0" algn="l" defTabSz="960120" rtl="0" eaLnBrk="1" latinLnBrk="0" hangingPunct="1">
        <a:defRPr kumimoji="1" sz="1890" kern="1200">
          <a:solidFill>
            <a:schemeClr val="tx1"/>
          </a:solidFill>
          <a:latin typeface="+mn-lt"/>
          <a:ea typeface="+mn-ea"/>
          <a:cs typeface="+mn-cs"/>
        </a:defRPr>
      </a:lvl1pPr>
      <a:lvl2pPr marL="480060" algn="l" defTabSz="960120" rtl="0" eaLnBrk="1" latinLnBrk="0" hangingPunct="1">
        <a:defRPr kumimoji="1" sz="1890" kern="1200">
          <a:solidFill>
            <a:schemeClr val="tx1"/>
          </a:solidFill>
          <a:latin typeface="+mn-lt"/>
          <a:ea typeface="+mn-ea"/>
          <a:cs typeface="+mn-cs"/>
        </a:defRPr>
      </a:lvl2pPr>
      <a:lvl3pPr marL="960120" algn="l" defTabSz="960120" rtl="0" eaLnBrk="1" latinLnBrk="0" hangingPunct="1">
        <a:defRPr kumimoji="1" sz="1890" kern="1200">
          <a:solidFill>
            <a:schemeClr val="tx1"/>
          </a:solidFill>
          <a:latin typeface="+mn-lt"/>
          <a:ea typeface="+mn-ea"/>
          <a:cs typeface="+mn-cs"/>
        </a:defRPr>
      </a:lvl3pPr>
      <a:lvl4pPr marL="1440180" algn="l" defTabSz="960120" rtl="0" eaLnBrk="1" latinLnBrk="0" hangingPunct="1">
        <a:defRPr kumimoji="1" sz="1890" kern="1200">
          <a:solidFill>
            <a:schemeClr val="tx1"/>
          </a:solidFill>
          <a:latin typeface="+mn-lt"/>
          <a:ea typeface="+mn-ea"/>
          <a:cs typeface="+mn-cs"/>
        </a:defRPr>
      </a:lvl4pPr>
      <a:lvl5pPr marL="1920240" algn="l" defTabSz="960120" rtl="0" eaLnBrk="1" latinLnBrk="0" hangingPunct="1">
        <a:defRPr kumimoji="1" sz="1890" kern="1200">
          <a:solidFill>
            <a:schemeClr val="tx1"/>
          </a:solidFill>
          <a:latin typeface="+mn-lt"/>
          <a:ea typeface="+mn-ea"/>
          <a:cs typeface="+mn-cs"/>
        </a:defRPr>
      </a:lvl5pPr>
      <a:lvl6pPr marL="2400300" algn="l" defTabSz="960120" rtl="0" eaLnBrk="1" latinLnBrk="0" hangingPunct="1">
        <a:defRPr kumimoji="1" sz="1890" kern="1200">
          <a:solidFill>
            <a:schemeClr val="tx1"/>
          </a:solidFill>
          <a:latin typeface="+mn-lt"/>
          <a:ea typeface="+mn-ea"/>
          <a:cs typeface="+mn-cs"/>
        </a:defRPr>
      </a:lvl6pPr>
      <a:lvl7pPr marL="2880360" algn="l" defTabSz="960120" rtl="0" eaLnBrk="1" latinLnBrk="0" hangingPunct="1">
        <a:defRPr kumimoji="1" sz="1890" kern="1200">
          <a:solidFill>
            <a:schemeClr val="tx1"/>
          </a:solidFill>
          <a:latin typeface="+mn-lt"/>
          <a:ea typeface="+mn-ea"/>
          <a:cs typeface="+mn-cs"/>
        </a:defRPr>
      </a:lvl7pPr>
      <a:lvl8pPr marL="3360420" algn="l" defTabSz="960120" rtl="0" eaLnBrk="1" latinLnBrk="0" hangingPunct="1">
        <a:defRPr kumimoji="1" sz="1890" kern="1200">
          <a:solidFill>
            <a:schemeClr val="tx1"/>
          </a:solidFill>
          <a:latin typeface="+mn-lt"/>
          <a:ea typeface="+mn-ea"/>
          <a:cs typeface="+mn-cs"/>
        </a:defRPr>
      </a:lvl8pPr>
      <a:lvl9pPr marL="3840480" algn="l" defTabSz="960120" rtl="0" eaLnBrk="1" latinLnBrk="0" hangingPunct="1">
        <a:defRPr kumimoji="1"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 name="四角形: 角を丸くする 183">
            <a:extLst>
              <a:ext uri="{FF2B5EF4-FFF2-40B4-BE49-F238E27FC236}">
                <a16:creationId xmlns:a16="http://schemas.microsoft.com/office/drawing/2014/main" id="{DA5CAA21-E050-2022-5633-9F25A1C1274C}"/>
              </a:ext>
            </a:extLst>
          </p:cNvPr>
          <p:cNvSpPr/>
          <p:nvPr/>
        </p:nvSpPr>
        <p:spPr>
          <a:xfrm>
            <a:off x="736125" y="8073049"/>
            <a:ext cx="8693807" cy="1147875"/>
          </a:xfrm>
          <a:prstGeom prst="roundRect">
            <a:avLst/>
          </a:prstGeom>
          <a:solidFill>
            <a:schemeClr val="accent2">
              <a:lumMod val="20000"/>
              <a:lumOff val="80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79" name="四角形: 角を丸くする 178">
            <a:extLst>
              <a:ext uri="{FF2B5EF4-FFF2-40B4-BE49-F238E27FC236}">
                <a16:creationId xmlns:a16="http://schemas.microsoft.com/office/drawing/2014/main" id="{8D6F83BE-9216-D5BD-FEDF-B618FFF3BE54}"/>
              </a:ext>
            </a:extLst>
          </p:cNvPr>
          <p:cNvSpPr/>
          <p:nvPr/>
        </p:nvSpPr>
        <p:spPr>
          <a:xfrm>
            <a:off x="736125" y="6868574"/>
            <a:ext cx="8693807" cy="940920"/>
          </a:xfrm>
          <a:prstGeom prst="roundRect">
            <a:avLst/>
          </a:prstGeom>
          <a:solidFill>
            <a:schemeClr val="accent4">
              <a:lumMod val="20000"/>
              <a:lumOff val="80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74" name="四角形: 角を丸くする 173">
            <a:extLst>
              <a:ext uri="{FF2B5EF4-FFF2-40B4-BE49-F238E27FC236}">
                <a16:creationId xmlns:a16="http://schemas.microsoft.com/office/drawing/2014/main" id="{92A9DBA4-616C-6DD5-29D9-D079F2D31869}"/>
              </a:ext>
            </a:extLst>
          </p:cNvPr>
          <p:cNvSpPr/>
          <p:nvPr/>
        </p:nvSpPr>
        <p:spPr>
          <a:xfrm>
            <a:off x="736125" y="5650222"/>
            <a:ext cx="8693807" cy="979177"/>
          </a:xfrm>
          <a:prstGeom prst="roundRect">
            <a:avLst/>
          </a:prstGeom>
          <a:solidFill>
            <a:schemeClr val="accent6">
              <a:lumMod val="20000"/>
              <a:lumOff val="80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73" name="四角形: 角を丸くする 172">
            <a:extLst>
              <a:ext uri="{FF2B5EF4-FFF2-40B4-BE49-F238E27FC236}">
                <a16:creationId xmlns:a16="http://schemas.microsoft.com/office/drawing/2014/main" id="{94B2B2E5-35CD-120B-187D-D97F8DF6667C}"/>
              </a:ext>
            </a:extLst>
          </p:cNvPr>
          <p:cNvSpPr/>
          <p:nvPr/>
        </p:nvSpPr>
        <p:spPr>
          <a:xfrm>
            <a:off x="736125" y="4488672"/>
            <a:ext cx="8693807" cy="940920"/>
          </a:xfrm>
          <a:prstGeom prst="roundRect">
            <a:avLst/>
          </a:prstGeom>
          <a:solidFill>
            <a:srgbClr val="DEEBF7">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85" name="正方形/長方形 184">
            <a:extLst>
              <a:ext uri="{FF2B5EF4-FFF2-40B4-BE49-F238E27FC236}">
                <a16:creationId xmlns:a16="http://schemas.microsoft.com/office/drawing/2014/main" id="{69E9A9C7-9B05-D513-CDC3-5F08B89CCF78}"/>
              </a:ext>
            </a:extLst>
          </p:cNvPr>
          <p:cNvSpPr/>
          <p:nvPr/>
        </p:nvSpPr>
        <p:spPr>
          <a:xfrm>
            <a:off x="1147316" y="4253682"/>
            <a:ext cx="1991815" cy="5032815"/>
          </a:xfrm>
          <a:prstGeom prst="rect">
            <a:avLst/>
          </a:prstGeom>
          <a:noFill/>
          <a:ln>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4" name="右矢印 124">
            <a:extLst>
              <a:ext uri="{FF2B5EF4-FFF2-40B4-BE49-F238E27FC236}">
                <a16:creationId xmlns:a16="http://schemas.microsoft.com/office/drawing/2014/main" id="{B53E801E-830B-8245-4E6A-99E601A00546}"/>
              </a:ext>
            </a:extLst>
          </p:cNvPr>
          <p:cNvSpPr/>
          <p:nvPr/>
        </p:nvSpPr>
        <p:spPr>
          <a:xfrm>
            <a:off x="823711" y="9389129"/>
            <a:ext cx="8693807" cy="474156"/>
          </a:xfrm>
          <a:prstGeom prst="rightArrow">
            <a:avLst/>
          </a:prstGeom>
          <a:solidFill>
            <a:srgbClr val="FF9999">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cxnSp>
        <p:nvCxnSpPr>
          <p:cNvPr id="5" name="直線矢印コネクタ 4">
            <a:extLst>
              <a:ext uri="{FF2B5EF4-FFF2-40B4-BE49-F238E27FC236}">
                <a16:creationId xmlns:a16="http://schemas.microsoft.com/office/drawing/2014/main" id="{86A0B40A-3D76-0442-C60D-A5B056D9098E}"/>
              </a:ext>
            </a:extLst>
          </p:cNvPr>
          <p:cNvCxnSpPr/>
          <p:nvPr/>
        </p:nvCxnSpPr>
        <p:spPr>
          <a:xfrm>
            <a:off x="8203465" y="1388637"/>
            <a:ext cx="538542" cy="0"/>
          </a:xfrm>
          <a:prstGeom prst="straightConnector1">
            <a:avLst/>
          </a:prstGeom>
          <a:ln w="69850">
            <a:prstDash val="sysDot"/>
            <a:tailEnd type="triangle"/>
          </a:ln>
        </p:spPr>
        <p:style>
          <a:lnRef idx="1">
            <a:schemeClr val="accent1"/>
          </a:lnRef>
          <a:fillRef idx="0">
            <a:schemeClr val="accent1"/>
          </a:fillRef>
          <a:effectRef idx="0">
            <a:schemeClr val="accent1"/>
          </a:effectRef>
          <a:fontRef idx="minor">
            <a:schemeClr val="tx1"/>
          </a:fontRef>
        </p:style>
      </p:cxnSp>
      <p:sp>
        <p:nvSpPr>
          <p:cNvPr id="6" name="正方形/長方形 5">
            <a:extLst>
              <a:ext uri="{FF2B5EF4-FFF2-40B4-BE49-F238E27FC236}">
                <a16:creationId xmlns:a16="http://schemas.microsoft.com/office/drawing/2014/main" id="{E6E63B16-9D96-DA27-16C5-C77AF1EFE97A}"/>
              </a:ext>
            </a:extLst>
          </p:cNvPr>
          <p:cNvSpPr/>
          <p:nvPr/>
        </p:nvSpPr>
        <p:spPr>
          <a:xfrm>
            <a:off x="0" y="-2040"/>
            <a:ext cx="9601200" cy="532246"/>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9" name="角丸四角形 46">
            <a:extLst>
              <a:ext uri="{FF2B5EF4-FFF2-40B4-BE49-F238E27FC236}">
                <a16:creationId xmlns:a16="http://schemas.microsoft.com/office/drawing/2014/main" id="{1967FD0E-C9DE-1869-78BA-E2AB70EDB896}"/>
              </a:ext>
            </a:extLst>
          </p:cNvPr>
          <p:cNvSpPr/>
          <p:nvPr/>
        </p:nvSpPr>
        <p:spPr>
          <a:xfrm>
            <a:off x="1393260" y="1181191"/>
            <a:ext cx="1558790" cy="414892"/>
          </a:xfrm>
          <a:prstGeom prst="roundRect">
            <a:avLst/>
          </a:prstGeom>
          <a:solidFill>
            <a:srgbClr val="5B9BD5">
              <a:lumMod val="20000"/>
              <a:lumOff val="80000"/>
            </a:srgbClr>
          </a:solidFill>
          <a:ln w="12700" cap="flat" cmpd="sng" algn="ctr">
            <a:solidFill>
              <a:srgbClr val="5B9BD5">
                <a:shade val="50000"/>
              </a:srgbClr>
            </a:solidFill>
            <a:prstDash val="solid"/>
            <a:miter lim="800000"/>
          </a:ln>
          <a:effectLst/>
        </p:spPr>
        <p:txBody>
          <a:bodyPr vert="horz" lIns="36000" tIns="0" rIns="36000" bIns="0" rtlCol="0" anchor="ctr"/>
          <a:lstStyle/>
          <a:p>
            <a:pPr lvl="0" algn="ctr">
              <a:defRPr/>
            </a:pPr>
            <a:r>
              <a:rPr lang="ja-JP" altLang="en-US" sz="1100" kern="0" dirty="0">
                <a:solidFill>
                  <a:prstClr val="black"/>
                </a:solidFill>
                <a:latin typeface="Meiryo UI" panose="020B0604030504040204" pitchFamily="50" charset="-128"/>
                <a:ea typeface="Meiryo UI" panose="020B0604030504040204" pitchFamily="50" charset="-128"/>
              </a:rPr>
              <a:t>都市再生緊急</a:t>
            </a:r>
            <a:endParaRPr lang="en-US" altLang="ja-JP" sz="1100" kern="0" dirty="0">
              <a:solidFill>
                <a:prstClr val="black"/>
              </a:solidFill>
              <a:latin typeface="Meiryo UI" panose="020B0604030504040204" pitchFamily="50" charset="-128"/>
              <a:ea typeface="Meiryo UI" panose="020B0604030504040204" pitchFamily="50" charset="-128"/>
            </a:endParaRPr>
          </a:p>
          <a:p>
            <a:pPr lvl="0" algn="ctr">
              <a:defRPr/>
            </a:pPr>
            <a:r>
              <a:rPr lang="ja-JP" altLang="en-US" sz="1100" kern="0" dirty="0">
                <a:solidFill>
                  <a:prstClr val="black"/>
                </a:solidFill>
                <a:latin typeface="Meiryo UI" panose="020B0604030504040204" pitchFamily="50" charset="-128"/>
                <a:ea typeface="Meiryo UI" panose="020B0604030504040204" pitchFamily="50" charset="-128"/>
              </a:rPr>
              <a:t>整備地域の指定</a:t>
            </a:r>
            <a:endParaRPr lang="en-US" altLang="ja-JP" sz="1100" kern="0" dirty="0">
              <a:solidFill>
                <a:prstClr val="black"/>
              </a:solidFill>
              <a:latin typeface="Meiryo UI" panose="020B0604030504040204" pitchFamily="50" charset="-128"/>
              <a:ea typeface="Meiryo UI" panose="020B0604030504040204" pitchFamily="50" charset="-128"/>
            </a:endParaRPr>
          </a:p>
        </p:txBody>
      </p:sp>
      <p:sp>
        <p:nvSpPr>
          <p:cNvPr id="10" name="角丸四角形 47">
            <a:extLst>
              <a:ext uri="{FF2B5EF4-FFF2-40B4-BE49-F238E27FC236}">
                <a16:creationId xmlns:a16="http://schemas.microsoft.com/office/drawing/2014/main" id="{E3984923-C2E7-9416-3FC1-E028C1AF6DC8}"/>
              </a:ext>
            </a:extLst>
          </p:cNvPr>
          <p:cNvSpPr/>
          <p:nvPr/>
        </p:nvSpPr>
        <p:spPr>
          <a:xfrm>
            <a:off x="3571654" y="1181191"/>
            <a:ext cx="1216604" cy="414892"/>
          </a:xfrm>
          <a:prstGeom prst="roundRect">
            <a:avLst/>
          </a:prstGeom>
          <a:solidFill>
            <a:srgbClr val="5B9BD5">
              <a:lumMod val="20000"/>
              <a:lumOff val="80000"/>
            </a:srgbClr>
          </a:solidFill>
          <a:ln w="12700" cap="flat" cmpd="sng" algn="ctr">
            <a:solidFill>
              <a:srgbClr val="5B9BD5">
                <a:shade val="50000"/>
              </a:srgbClr>
            </a:solidFill>
            <a:prstDash val="solid"/>
            <a:miter lim="800000"/>
          </a:ln>
          <a:effectLst/>
        </p:spPr>
        <p:txBody>
          <a:bodyPr vert="horz" lIns="36000" tIns="0" rIns="36000" bIns="0" rtlCol="0" anchor="ctr"/>
          <a:lstStyle/>
          <a:p>
            <a:pPr marL="0" marR="0" lvl="0" indent="0" algn="ctr" defTabSz="457200" eaLnBrk="1" fontAlgn="auto" latinLnBrk="0" hangingPunct="1">
              <a:lnSpc>
                <a:spcPts val="11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駅位置の決定</a:t>
            </a:r>
            <a:endPar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1" name="角丸四角形 49">
            <a:extLst>
              <a:ext uri="{FF2B5EF4-FFF2-40B4-BE49-F238E27FC236}">
                <a16:creationId xmlns:a16="http://schemas.microsoft.com/office/drawing/2014/main" id="{368A9FF7-1201-6902-3FA5-50FA73752697}"/>
              </a:ext>
            </a:extLst>
          </p:cNvPr>
          <p:cNvSpPr/>
          <p:nvPr/>
        </p:nvSpPr>
        <p:spPr>
          <a:xfrm>
            <a:off x="5349854" y="1181191"/>
            <a:ext cx="1216604" cy="414892"/>
          </a:xfrm>
          <a:prstGeom prst="roundRect">
            <a:avLst/>
          </a:prstGeom>
          <a:solidFill>
            <a:srgbClr val="5B9BD5">
              <a:lumMod val="20000"/>
              <a:lumOff val="80000"/>
            </a:srgbClr>
          </a:solidFill>
          <a:ln w="12700" cap="flat" cmpd="sng" algn="ctr">
            <a:solidFill>
              <a:srgbClr val="5B9BD5">
                <a:shade val="50000"/>
              </a:srgbClr>
            </a:solidFill>
            <a:prstDash val="solid"/>
            <a:miter lim="800000"/>
          </a:ln>
          <a:effectLst/>
        </p:spPr>
        <p:txBody>
          <a:bodyPr vert="horz" lIns="36000" tIns="0" rIns="36000" bIns="0" rtlCol="0" anchor="ctr"/>
          <a:lstStyle/>
          <a:p>
            <a:pPr marL="0" marR="0" lvl="0" indent="0" algn="ctr" defTabSz="457200" eaLnBrk="1" fontAlgn="auto" latinLnBrk="0" hangingPunct="1">
              <a:spcBef>
                <a:spcPts val="0"/>
              </a:spcBef>
              <a:spcAft>
                <a:spcPts val="0"/>
              </a:spcAft>
              <a:buClrTx/>
              <a:buSzTx/>
              <a:buFontTx/>
              <a:buNone/>
              <a:tabLst/>
              <a:defRPr/>
            </a:pPr>
            <a:r>
              <a:rPr lang="ja-JP" altLang="en-US" sz="1100" kern="0" dirty="0">
                <a:solidFill>
                  <a:prstClr val="black"/>
                </a:solidFill>
                <a:latin typeface="Meiryo UI" panose="020B0604030504040204" pitchFamily="50" charset="-128"/>
                <a:ea typeface="Meiryo UI" panose="020B0604030504040204" pitchFamily="50" charset="-128"/>
              </a:rPr>
              <a:t>新駅関連プロ</a:t>
            </a:r>
            <a:endParaRPr lang="en-US" altLang="ja-JP" sz="1100" kern="0" dirty="0">
              <a:solidFill>
                <a:prstClr val="black"/>
              </a:solidFill>
              <a:latin typeface="Meiryo UI" panose="020B0604030504040204" pitchFamily="50" charset="-128"/>
              <a:ea typeface="Meiryo UI" panose="020B0604030504040204" pitchFamily="50" charset="-128"/>
            </a:endParaRPr>
          </a:p>
          <a:p>
            <a:pPr marL="0" marR="0" lvl="0" indent="0" algn="ctr" defTabSz="457200" eaLnBrk="1" fontAlgn="auto" latinLnBrk="0" hangingPunct="1">
              <a:spcBef>
                <a:spcPts val="0"/>
              </a:spcBef>
              <a:spcAft>
                <a:spcPts val="0"/>
              </a:spcAft>
              <a:buClrTx/>
              <a:buSzTx/>
              <a:buFontTx/>
              <a:buNone/>
              <a:tabLst/>
              <a:defRPr/>
            </a:pPr>
            <a:r>
              <a:rPr lang="ja-JP" altLang="en-US" sz="1100" kern="0" dirty="0">
                <a:solidFill>
                  <a:prstClr val="black"/>
                </a:solidFill>
                <a:latin typeface="Meiryo UI" panose="020B0604030504040204" pitchFamily="50" charset="-128"/>
                <a:ea typeface="Meiryo UI" panose="020B0604030504040204" pitchFamily="50" charset="-128"/>
              </a:rPr>
              <a:t>ジェクトの着工</a:t>
            </a:r>
            <a:endPar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83AAF139-F16A-9B6A-5337-6D24A21A639B}"/>
              </a:ext>
            </a:extLst>
          </p:cNvPr>
          <p:cNvSpPr txBox="1"/>
          <p:nvPr/>
        </p:nvSpPr>
        <p:spPr>
          <a:xfrm>
            <a:off x="1764881" y="892059"/>
            <a:ext cx="755335" cy="369332"/>
          </a:xfrm>
          <a:prstGeom prst="rect">
            <a:avLst/>
          </a:prstGeom>
          <a:noFill/>
        </p:spPr>
        <p:txBody>
          <a:bodyPr wrap="none" rtlCol="0">
            <a:spAutoFit/>
          </a:bodyPr>
          <a:lstStyle/>
          <a:p>
            <a:r>
              <a:rPr kumimoji="1" lang="en-US" altLang="ja-JP" dirty="0">
                <a:latin typeface="Meiryo UI" panose="020B0604030504040204" pitchFamily="50" charset="-128"/>
                <a:ea typeface="Meiryo UI" panose="020B0604030504040204" pitchFamily="50" charset="-128"/>
              </a:rPr>
              <a:t>2022</a:t>
            </a:r>
            <a:endParaRPr kumimoji="1" lang="ja-JP" altLang="en-US" dirty="0">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0F024EBB-C177-C42D-58AC-411D2822C972}"/>
              </a:ext>
            </a:extLst>
          </p:cNvPr>
          <p:cNvSpPr txBox="1"/>
          <p:nvPr/>
        </p:nvSpPr>
        <p:spPr>
          <a:xfrm>
            <a:off x="7514225" y="884247"/>
            <a:ext cx="986167" cy="369332"/>
          </a:xfrm>
          <a:prstGeom prst="rect">
            <a:avLst/>
          </a:prstGeom>
          <a:noFill/>
        </p:spPr>
        <p:txBody>
          <a:bodyPr wrap="none" rtlCol="0">
            <a:spAutoFit/>
          </a:bodyPr>
          <a:lstStyle/>
          <a:p>
            <a:r>
              <a:rPr kumimoji="1" lang="en-US" altLang="ja-JP" dirty="0">
                <a:latin typeface="Meiryo UI" panose="020B0604030504040204" pitchFamily="50" charset="-128"/>
                <a:ea typeface="Meiryo UI" panose="020B0604030504040204" pitchFamily="50" charset="-128"/>
              </a:rPr>
              <a:t>2040</a:t>
            </a:r>
            <a:r>
              <a:rPr kumimoji="1" lang="ja-JP" altLang="en-US" dirty="0">
                <a:latin typeface="Meiryo UI" panose="020B0604030504040204" pitchFamily="50" charset="-128"/>
                <a:ea typeface="Meiryo UI" panose="020B0604030504040204" pitchFamily="50" charset="-128"/>
              </a:rPr>
              <a:t>頃</a:t>
            </a:r>
          </a:p>
        </p:txBody>
      </p:sp>
      <p:sp>
        <p:nvSpPr>
          <p:cNvPr id="20" name="角丸四角形 60">
            <a:extLst>
              <a:ext uri="{FF2B5EF4-FFF2-40B4-BE49-F238E27FC236}">
                <a16:creationId xmlns:a16="http://schemas.microsoft.com/office/drawing/2014/main" id="{09757BF7-DFAC-69AB-44E9-67DD3210F0C3}"/>
              </a:ext>
            </a:extLst>
          </p:cNvPr>
          <p:cNvSpPr/>
          <p:nvPr/>
        </p:nvSpPr>
        <p:spPr>
          <a:xfrm>
            <a:off x="7607131" y="1181191"/>
            <a:ext cx="712271" cy="414892"/>
          </a:xfrm>
          <a:prstGeom prst="roundRect">
            <a:avLst/>
          </a:prstGeom>
          <a:solidFill>
            <a:srgbClr val="5B9BD5">
              <a:lumMod val="20000"/>
              <a:lumOff val="80000"/>
            </a:srgbClr>
          </a:solidFill>
          <a:ln w="12700" cap="flat" cmpd="sng" algn="ctr">
            <a:solidFill>
              <a:srgbClr val="5B9BD5">
                <a:shade val="50000"/>
              </a:srgbClr>
            </a:solidFill>
            <a:prstDash val="solid"/>
            <a:miter lim="800000"/>
          </a:ln>
          <a:effectLst/>
        </p:spPr>
        <p:txBody>
          <a:bodyPr vert="horz" lIns="36000" tIns="0" rIns="36000" bIns="0" rtlCol="0" anchor="ctr"/>
          <a:lstStyle/>
          <a:p>
            <a:pPr marL="0" marR="0" lvl="0" indent="0" algn="ctr" defTabSz="457200" eaLnBrk="1" fontAlgn="auto" latinLnBrk="0" hangingPunct="1">
              <a:lnSpc>
                <a:spcPts val="1100"/>
              </a:lnSpc>
              <a:spcBef>
                <a:spcPts val="0"/>
              </a:spcBef>
              <a:spcAft>
                <a:spcPts val="0"/>
              </a:spcAft>
              <a:buClrTx/>
              <a:buSzTx/>
              <a:buFontTx/>
              <a:buNone/>
              <a:tabLst/>
              <a:defRPr/>
            </a:pPr>
            <a:r>
              <a:rPr lang="ja-JP" altLang="en-US" sz="1100" kern="0" dirty="0">
                <a:solidFill>
                  <a:prstClr val="black"/>
                </a:solidFill>
                <a:latin typeface="Meiryo UI" panose="020B0604030504040204" pitchFamily="50" charset="-128"/>
                <a:ea typeface="Meiryo UI" panose="020B0604030504040204" pitchFamily="50" charset="-128"/>
              </a:rPr>
              <a:t>全体完成</a:t>
            </a:r>
            <a:endPar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39" name="テキスト ボックス 38">
            <a:extLst>
              <a:ext uri="{FF2B5EF4-FFF2-40B4-BE49-F238E27FC236}">
                <a16:creationId xmlns:a16="http://schemas.microsoft.com/office/drawing/2014/main" id="{06812EBE-D44D-DCE1-13B5-CD07A501B4C9}"/>
              </a:ext>
            </a:extLst>
          </p:cNvPr>
          <p:cNvSpPr txBox="1"/>
          <p:nvPr/>
        </p:nvSpPr>
        <p:spPr>
          <a:xfrm>
            <a:off x="578923" y="4215138"/>
            <a:ext cx="1662409" cy="307777"/>
          </a:xfrm>
          <a:prstGeom prst="rect">
            <a:avLst/>
          </a:prstGeom>
          <a:noFill/>
        </p:spPr>
        <p:txBody>
          <a:bodyPr wrap="square" rtlCol="0">
            <a:spAutoFit/>
          </a:bodyPr>
          <a:lstStyle/>
          <a:p>
            <a:r>
              <a:rPr kumimoji="1" lang="en-US" altLang="ja-JP" sz="1400" b="1" dirty="0">
                <a:latin typeface="Meiryo UI" panose="020B0604030504040204" pitchFamily="50" charset="-128"/>
                <a:ea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rPr>
              <a:t>ターゲット</a:t>
            </a:r>
            <a:r>
              <a:rPr kumimoji="1" lang="en-US" altLang="ja-JP" sz="1400" b="1" dirty="0">
                <a:latin typeface="Meiryo UI" panose="020B0604030504040204" pitchFamily="50" charset="-128"/>
                <a:ea typeface="Meiryo UI" panose="020B0604030504040204" pitchFamily="50" charset="-128"/>
              </a:rPr>
              <a:t>】</a:t>
            </a:r>
          </a:p>
        </p:txBody>
      </p:sp>
      <p:sp>
        <p:nvSpPr>
          <p:cNvPr id="40" name="テキスト ボックス 39">
            <a:extLst>
              <a:ext uri="{FF2B5EF4-FFF2-40B4-BE49-F238E27FC236}">
                <a16:creationId xmlns:a16="http://schemas.microsoft.com/office/drawing/2014/main" id="{02AA9780-45EA-AFB1-4B7E-324AA8EA1316}"/>
              </a:ext>
            </a:extLst>
          </p:cNvPr>
          <p:cNvSpPr txBox="1"/>
          <p:nvPr/>
        </p:nvSpPr>
        <p:spPr>
          <a:xfrm>
            <a:off x="1224602" y="2563360"/>
            <a:ext cx="2126566" cy="769441"/>
          </a:xfrm>
          <a:prstGeom prst="rect">
            <a:avLst/>
          </a:prstGeom>
          <a:solidFill>
            <a:srgbClr val="EAEAEA">
              <a:alpha val="49020"/>
            </a:srgbClr>
          </a:solidFill>
        </p:spPr>
        <p:txBody>
          <a:bodyPr wrap="square" rtlCol="0">
            <a:spAutoFit/>
          </a:bodyPr>
          <a:lstStyle/>
          <a:p>
            <a:pPr marL="88900" indent="-88900"/>
            <a:r>
              <a:rPr kumimoji="1" lang="ja-JP" altLang="en-US" sz="1100" b="1" dirty="0">
                <a:latin typeface="Meiryo UI" panose="020B0604030504040204" pitchFamily="50" charset="-128"/>
                <a:ea typeface="Meiryo UI" panose="020B0604030504040204" pitchFamily="50" charset="-128"/>
              </a:rPr>
              <a:t>・民間都市開発</a:t>
            </a:r>
            <a:r>
              <a:rPr kumimoji="1" lang="en-US" altLang="ja-JP" sz="1100" b="1" dirty="0">
                <a:latin typeface="Meiryo UI" panose="020B0604030504040204" pitchFamily="50" charset="-128"/>
                <a:ea typeface="Meiryo UI" panose="020B0604030504040204" pitchFamily="50" charset="-128"/>
              </a:rPr>
              <a:t>(</a:t>
            </a:r>
            <a:r>
              <a:rPr kumimoji="1" lang="ja-JP" altLang="en-US" sz="1100" b="1" dirty="0">
                <a:latin typeface="Meiryo UI" panose="020B0604030504040204" pitchFamily="50" charset="-128"/>
                <a:ea typeface="Meiryo UI" panose="020B0604030504040204" pitchFamily="50" charset="-128"/>
              </a:rPr>
              <a:t>再開発 建替え</a:t>
            </a:r>
            <a:r>
              <a:rPr kumimoji="1" lang="en-US" altLang="ja-JP" sz="1100" b="1" dirty="0">
                <a:latin typeface="Meiryo UI" panose="020B0604030504040204" pitchFamily="50" charset="-128"/>
                <a:ea typeface="Meiryo UI" panose="020B0604030504040204" pitchFamily="50" charset="-128"/>
              </a:rPr>
              <a:t>)</a:t>
            </a:r>
            <a:r>
              <a:rPr kumimoji="1" lang="ja-JP" altLang="en-US" sz="1100" b="1" dirty="0">
                <a:latin typeface="Meiryo UI" panose="020B0604030504040204" pitchFamily="50" charset="-128"/>
                <a:ea typeface="Meiryo UI" panose="020B0604030504040204" pitchFamily="50" charset="-128"/>
              </a:rPr>
              <a:t>やそれにつながるまちづくりの機運醸成</a:t>
            </a:r>
            <a:endParaRPr kumimoji="1" lang="en-US" altLang="ja-JP" sz="1100" b="1" dirty="0">
              <a:latin typeface="Meiryo UI" panose="020B0604030504040204" pitchFamily="50" charset="-128"/>
              <a:ea typeface="Meiryo UI" panose="020B0604030504040204" pitchFamily="50" charset="-128"/>
            </a:endParaRPr>
          </a:p>
          <a:p>
            <a:r>
              <a:rPr kumimoji="1" lang="ja-JP" altLang="en-US" sz="1100" b="1" dirty="0">
                <a:latin typeface="Meiryo UI" panose="020B0604030504040204" pitchFamily="50" charset="-128"/>
                <a:ea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rPr>
              <a:t>新大阪の動きを広く周知</a:t>
            </a:r>
            <a:endParaRPr kumimoji="1" lang="en-US" altLang="ja-JP" sz="1100" b="1" dirty="0">
              <a:latin typeface="Meiryo UI" panose="020B0604030504040204" pitchFamily="50" charset="-128"/>
              <a:ea typeface="Meiryo UI" panose="020B0604030504040204" pitchFamily="50" charset="-128"/>
            </a:endParaRPr>
          </a:p>
        </p:txBody>
      </p:sp>
      <p:sp>
        <p:nvSpPr>
          <p:cNvPr id="42" name="テキスト ボックス 41">
            <a:extLst>
              <a:ext uri="{FF2B5EF4-FFF2-40B4-BE49-F238E27FC236}">
                <a16:creationId xmlns:a16="http://schemas.microsoft.com/office/drawing/2014/main" id="{0F0655C4-B197-2B5E-234A-66ECE40B87E8}"/>
              </a:ext>
            </a:extLst>
          </p:cNvPr>
          <p:cNvSpPr txBox="1"/>
          <p:nvPr/>
        </p:nvSpPr>
        <p:spPr>
          <a:xfrm>
            <a:off x="3177628" y="2933009"/>
            <a:ext cx="1987866" cy="600164"/>
          </a:xfrm>
          <a:prstGeom prst="rect">
            <a:avLst/>
          </a:prstGeom>
          <a:solidFill>
            <a:srgbClr val="EAEAEA">
              <a:alpha val="49020"/>
            </a:srgbClr>
          </a:solidFill>
        </p:spPr>
        <p:txBody>
          <a:bodyPr wrap="square" rtlCol="0">
            <a:spAutoFit/>
          </a:bodyPr>
          <a:lstStyle>
            <a:defPPr>
              <a:defRPr lang="en-US"/>
            </a:defPPr>
            <a:lvl1pPr marL="174625" indent="-174625">
              <a:defRPr kumimoji="1" sz="1100" b="1"/>
            </a:lvl1pPr>
          </a:lstStyle>
          <a:p>
            <a:pPr marL="88900" indent="-88900"/>
            <a:r>
              <a:rPr lang="ja-JP" altLang="en-US" dirty="0">
                <a:latin typeface="Meiryo UI" panose="020B0604030504040204" pitchFamily="50" charset="-128"/>
                <a:ea typeface="Meiryo UI" panose="020B0604030504040204" pitchFamily="50" charset="-128"/>
              </a:rPr>
              <a:t>・駅位置を踏まえたエリアごとの民間都市開発のプロジェクトの組成　</a:t>
            </a:r>
            <a:endParaRPr lang="en-US" altLang="ja-JP" dirty="0">
              <a:latin typeface="Meiryo UI" panose="020B0604030504040204" pitchFamily="50" charset="-128"/>
              <a:ea typeface="Meiryo UI" panose="020B0604030504040204" pitchFamily="50" charset="-128"/>
            </a:endParaRPr>
          </a:p>
        </p:txBody>
      </p:sp>
      <p:sp>
        <p:nvSpPr>
          <p:cNvPr id="43" name="テキスト ボックス 42">
            <a:extLst>
              <a:ext uri="{FF2B5EF4-FFF2-40B4-BE49-F238E27FC236}">
                <a16:creationId xmlns:a16="http://schemas.microsoft.com/office/drawing/2014/main" id="{B81A89C9-1716-83B9-661F-6B0504EE102C}"/>
              </a:ext>
            </a:extLst>
          </p:cNvPr>
          <p:cNvSpPr txBox="1"/>
          <p:nvPr/>
        </p:nvSpPr>
        <p:spPr>
          <a:xfrm>
            <a:off x="5041070" y="3107931"/>
            <a:ext cx="2296132" cy="769441"/>
          </a:xfrm>
          <a:prstGeom prst="rect">
            <a:avLst/>
          </a:prstGeom>
          <a:solidFill>
            <a:srgbClr val="EAEAEA">
              <a:alpha val="49020"/>
            </a:srgbClr>
          </a:solidFill>
        </p:spPr>
        <p:txBody>
          <a:bodyPr wrap="square" rtlCol="0">
            <a:spAutoFit/>
          </a:bodyPr>
          <a:lstStyle>
            <a:defPPr>
              <a:defRPr lang="en-US"/>
            </a:defPPr>
            <a:lvl1pPr marL="174625" indent="-174625">
              <a:defRPr kumimoji="1" sz="1100" b="1"/>
            </a:lvl1pPr>
          </a:lstStyle>
          <a:p>
            <a:pPr marL="88900" indent="-88900"/>
            <a:r>
              <a:rPr lang="ja-JP" altLang="en-US" dirty="0">
                <a:latin typeface="Meiryo UI" panose="020B0604030504040204" pitchFamily="50" charset="-128"/>
                <a:ea typeface="Meiryo UI" panose="020B0604030504040204" pitchFamily="50" charset="-128"/>
              </a:rPr>
              <a:t>・新大阪に導入すべき用途（ビジネス・産業、観光・文化・エンタメ機能）の誘致など民間プロジェクトの推進</a:t>
            </a:r>
            <a:endParaRPr lang="en-US" altLang="ja-JP" dirty="0">
              <a:latin typeface="Meiryo UI" panose="020B0604030504040204" pitchFamily="50" charset="-128"/>
              <a:ea typeface="Meiryo UI" panose="020B0604030504040204" pitchFamily="50" charset="-128"/>
            </a:endParaRPr>
          </a:p>
        </p:txBody>
      </p:sp>
      <p:sp>
        <p:nvSpPr>
          <p:cNvPr id="44" name="テキスト ボックス 43">
            <a:extLst>
              <a:ext uri="{FF2B5EF4-FFF2-40B4-BE49-F238E27FC236}">
                <a16:creationId xmlns:a16="http://schemas.microsoft.com/office/drawing/2014/main" id="{01EF8E06-A30B-3CAD-A7FE-CBA0F19E5790}"/>
              </a:ext>
            </a:extLst>
          </p:cNvPr>
          <p:cNvSpPr txBox="1"/>
          <p:nvPr/>
        </p:nvSpPr>
        <p:spPr>
          <a:xfrm>
            <a:off x="615113" y="2288263"/>
            <a:ext cx="1006660" cy="307777"/>
          </a:xfrm>
          <a:prstGeom prst="rect">
            <a:avLst/>
          </a:prstGeom>
          <a:noFill/>
        </p:spPr>
        <p:txBody>
          <a:bodyPr wrap="square" rtlCol="0">
            <a:spAutoFit/>
          </a:bodyPr>
          <a:lstStyle/>
          <a:p>
            <a:r>
              <a:rPr kumimoji="1" lang="en-US" altLang="ja-JP" sz="1400" b="1" dirty="0">
                <a:latin typeface="Meiryo UI" panose="020B0604030504040204" pitchFamily="50" charset="-128"/>
                <a:ea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rPr>
              <a:t>目的</a:t>
            </a:r>
            <a:r>
              <a:rPr kumimoji="1" lang="en-US" altLang="ja-JP" sz="1400" b="1" dirty="0">
                <a:latin typeface="Meiryo UI" panose="020B0604030504040204" pitchFamily="50" charset="-128"/>
                <a:ea typeface="Meiryo UI" panose="020B0604030504040204" pitchFamily="50" charset="-128"/>
              </a:rPr>
              <a:t>】</a:t>
            </a:r>
          </a:p>
        </p:txBody>
      </p:sp>
      <p:sp>
        <p:nvSpPr>
          <p:cNvPr id="46" name="テキスト ボックス 45">
            <a:extLst>
              <a:ext uri="{FF2B5EF4-FFF2-40B4-BE49-F238E27FC236}">
                <a16:creationId xmlns:a16="http://schemas.microsoft.com/office/drawing/2014/main" id="{ECA92087-99A4-C7E0-BCAF-419F52B64DB0}"/>
              </a:ext>
            </a:extLst>
          </p:cNvPr>
          <p:cNvSpPr txBox="1"/>
          <p:nvPr/>
        </p:nvSpPr>
        <p:spPr>
          <a:xfrm>
            <a:off x="7337201" y="3460085"/>
            <a:ext cx="1955427" cy="600164"/>
          </a:xfrm>
          <a:prstGeom prst="rect">
            <a:avLst/>
          </a:prstGeom>
          <a:solidFill>
            <a:srgbClr val="EAEAEA">
              <a:alpha val="49020"/>
            </a:srgbClr>
          </a:solidFill>
        </p:spPr>
        <p:txBody>
          <a:bodyPr wrap="square" rtlCol="0">
            <a:spAutoFit/>
          </a:bodyPr>
          <a:lstStyle>
            <a:defPPr>
              <a:defRPr lang="en-US"/>
            </a:defPPr>
            <a:lvl1pPr marL="174625" indent="-174625">
              <a:defRPr kumimoji="1" sz="1100" b="1"/>
            </a:lvl1pPr>
          </a:lstStyle>
          <a:p>
            <a:r>
              <a:rPr lang="ja-JP" altLang="en-US" dirty="0">
                <a:latin typeface="Meiryo UI" panose="020B0604030504040204" pitchFamily="50" charset="-128"/>
                <a:ea typeface="Meiryo UI" panose="020B0604030504040204" pitchFamily="50" charset="-128"/>
              </a:rPr>
              <a:t>・来訪者の増</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観光、まち歩き、飲食、買い物、滞在ほか</a:t>
            </a:r>
            <a:r>
              <a:rPr lang="en-US" altLang="ja-JP" dirty="0">
                <a:latin typeface="Meiryo UI" panose="020B0604030504040204" pitchFamily="50" charset="-128"/>
                <a:ea typeface="Meiryo UI" panose="020B0604030504040204" pitchFamily="50" charset="-128"/>
              </a:rPr>
              <a:t>)</a:t>
            </a:r>
          </a:p>
        </p:txBody>
      </p:sp>
      <p:cxnSp>
        <p:nvCxnSpPr>
          <p:cNvPr id="49" name="直線矢印コネクタ 48">
            <a:extLst>
              <a:ext uri="{FF2B5EF4-FFF2-40B4-BE49-F238E27FC236}">
                <a16:creationId xmlns:a16="http://schemas.microsoft.com/office/drawing/2014/main" id="{22BF5D41-30BF-C710-D06D-CEBB481AEDED}"/>
              </a:ext>
            </a:extLst>
          </p:cNvPr>
          <p:cNvCxnSpPr>
            <a:cxnSpLocks/>
          </p:cNvCxnSpPr>
          <p:nvPr/>
        </p:nvCxnSpPr>
        <p:spPr>
          <a:xfrm>
            <a:off x="2138576" y="3332801"/>
            <a:ext cx="0" cy="1254654"/>
          </a:xfrm>
          <a:prstGeom prst="straightConnector1">
            <a:avLst/>
          </a:prstGeom>
          <a:ln w="57150">
            <a:solidFill>
              <a:schemeClr val="accent1">
                <a:lumMod val="60000"/>
                <a:lumOff val="40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50" name="直線矢印コネクタ 49">
            <a:extLst>
              <a:ext uri="{FF2B5EF4-FFF2-40B4-BE49-F238E27FC236}">
                <a16:creationId xmlns:a16="http://schemas.microsoft.com/office/drawing/2014/main" id="{7CC3CC04-5719-BCD2-B1DB-B1602962F250}"/>
              </a:ext>
            </a:extLst>
          </p:cNvPr>
          <p:cNvCxnSpPr>
            <a:cxnSpLocks/>
          </p:cNvCxnSpPr>
          <p:nvPr/>
        </p:nvCxnSpPr>
        <p:spPr>
          <a:xfrm>
            <a:off x="4162670" y="3585049"/>
            <a:ext cx="0" cy="1008000"/>
          </a:xfrm>
          <a:prstGeom prst="straightConnector1">
            <a:avLst/>
          </a:prstGeom>
          <a:ln w="57150">
            <a:solidFill>
              <a:schemeClr val="accent1">
                <a:lumMod val="60000"/>
                <a:lumOff val="40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51" name="直線矢印コネクタ 50">
            <a:extLst>
              <a:ext uri="{FF2B5EF4-FFF2-40B4-BE49-F238E27FC236}">
                <a16:creationId xmlns:a16="http://schemas.microsoft.com/office/drawing/2014/main" id="{9F64862B-ADA2-C87B-C966-23D5BC8F7975}"/>
              </a:ext>
            </a:extLst>
          </p:cNvPr>
          <p:cNvCxnSpPr/>
          <p:nvPr/>
        </p:nvCxnSpPr>
        <p:spPr>
          <a:xfrm>
            <a:off x="6248119" y="3877372"/>
            <a:ext cx="0" cy="691225"/>
          </a:xfrm>
          <a:prstGeom prst="straightConnector1">
            <a:avLst/>
          </a:prstGeom>
          <a:ln w="57150">
            <a:solidFill>
              <a:schemeClr val="accent1">
                <a:lumMod val="60000"/>
                <a:lumOff val="40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52" name="直線矢印コネクタ 51">
            <a:extLst>
              <a:ext uri="{FF2B5EF4-FFF2-40B4-BE49-F238E27FC236}">
                <a16:creationId xmlns:a16="http://schemas.microsoft.com/office/drawing/2014/main" id="{1044E775-A81E-0CDD-2467-D980D1F2B31E}"/>
              </a:ext>
            </a:extLst>
          </p:cNvPr>
          <p:cNvCxnSpPr>
            <a:cxnSpLocks/>
          </p:cNvCxnSpPr>
          <p:nvPr/>
        </p:nvCxnSpPr>
        <p:spPr>
          <a:xfrm>
            <a:off x="8285366" y="4253683"/>
            <a:ext cx="0" cy="324000"/>
          </a:xfrm>
          <a:prstGeom prst="straightConnector1">
            <a:avLst/>
          </a:prstGeom>
          <a:ln w="57150">
            <a:solidFill>
              <a:schemeClr val="accent1">
                <a:lumMod val="60000"/>
                <a:lumOff val="40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55" name="角丸四角形 104">
            <a:extLst>
              <a:ext uri="{FF2B5EF4-FFF2-40B4-BE49-F238E27FC236}">
                <a16:creationId xmlns:a16="http://schemas.microsoft.com/office/drawing/2014/main" id="{35B2AF26-2D41-4CBC-B0BF-FF5192A14492}"/>
              </a:ext>
            </a:extLst>
          </p:cNvPr>
          <p:cNvSpPr/>
          <p:nvPr/>
        </p:nvSpPr>
        <p:spPr>
          <a:xfrm>
            <a:off x="5305700" y="4674820"/>
            <a:ext cx="1908000" cy="534798"/>
          </a:xfrm>
          <a:prstGeom prst="round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0" rtlCol="0" anchor="ctr"/>
          <a:lstStyle/>
          <a:p>
            <a:pPr marL="179388" indent="-179388"/>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誘致をねらう</a:t>
            </a:r>
            <a:r>
              <a:rPr kumimoji="1" lang="en-US" altLang="ja-JP" sz="1400" dirty="0">
                <a:solidFill>
                  <a:schemeClr val="tx1"/>
                </a:solidFill>
                <a:latin typeface="Meiryo UI" panose="020B0604030504040204" pitchFamily="50" charset="-128"/>
                <a:ea typeface="Meiryo UI" panose="020B0604030504040204" pitchFamily="50" charset="-128"/>
              </a:rPr>
              <a:t>)</a:t>
            </a:r>
          </a:p>
          <a:p>
            <a:pPr marL="179388" indent="-179388"/>
            <a:r>
              <a:rPr kumimoji="1" lang="ja-JP" altLang="en-US" sz="1400" dirty="0">
                <a:solidFill>
                  <a:schemeClr val="tx1"/>
                </a:solidFill>
                <a:latin typeface="Meiryo UI" panose="020B0604030504040204" pitchFamily="50" charset="-128"/>
                <a:ea typeface="Meiryo UI" panose="020B0604030504040204" pitchFamily="50" charset="-128"/>
              </a:rPr>
              <a:t>　企業、起業家など</a:t>
            </a:r>
          </a:p>
        </p:txBody>
      </p:sp>
      <p:sp>
        <p:nvSpPr>
          <p:cNvPr id="56" name="角丸四角形 105">
            <a:extLst>
              <a:ext uri="{FF2B5EF4-FFF2-40B4-BE49-F238E27FC236}">
                <a16:creationId xmlns:a16="http://schemas.microsoft.com/office/drawing/2014/main" id="{53D1C6B8-648E-28F1-22C3-8101349F46BF}"/>
              </a:ext>
            </a:extLst>
          </p:cNvPr>
          <p:cNvSpPr/>
          <p:nvPr/>
        </p:nvSpPr>
        <p:spPr>
          <a:xfrm>
            <a:off x="7337201" y="4691921"/>
            <a:ext cx="1908000" cy="517697"/>
          </a:xfrm>
          <a:prstGeom prst="round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0" rtlCol="0" anchor="t"/>
          <a:lstStyle/>
          <a:p>
            <a:r>
              <a:rPr kumimoji="1" lang="ja-JP" altLang="en-US" sz="1400" dirty="0">
                <a:solidFill>
                  <a:schemeClr val="tx1"/>
                </a:solidFill>
                <a:latin typeface="Meiryo UI" panose="020B0604030504040204" pitchFamily="50" charset="-128"/>
                <a:ea typeface="Meiryo UI" panose="020B0604030504040204" pitchFamily="50" charset="-128"/>
              </a:rPr>
              <a:t>・ワーカー、</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　旅行者など</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p:txBody>
      </p:sp>
      <p:cxnSp>
        <p:nvCxnSpPr>
          <p:cNvPr id="57" name="直線矢印コネクタ 56">
            <a:extLst>
              <a:ext uri="{FF2B5EF4-FFF2-40B4-BE49-F238E27FC236}">
                <a16:creationId xmlns:a16="http://schemas.microsoft.com/office/drawing/2014/main" id="{B0260C3C-030F-24D0-FA81-54E01EAE377E}"/>
              </a:ext>
            </a:extLst>
          </p:cNvPr>
          <p:cNvCxnSpPr/>
          <p:nvPr/>
        </p:nvCxnSpPr>
        <p:spPr>
          <a:xfrm>
            <a:off x="569822" y="1388637"/>
            <a:ext cx="823438" cy="0"/>
          </a:xfrm>
          <a:prstGeom prst="straightConnector1">
            <a:avLst/>
          </a:prstGeom>
          <a:ln w="69850">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8" name="直線矢印コネクタ 57">
            <a:extLst>
              <a:ext uri="{FF2B5EF4-FFF2-40B4-BE49-F238E27FC236}">
                <a16:creationId xmlns:a16="http://schemas.microsoft.com/office/drawing/2014/main" id="{F414618C-568F-9802-B5D3-5DA8F02C8FA3}"/>
              </a:ext>
            </a:extLst>
          </p:cNvPr>
          <p:cNvCxnSpPr/>
          <p:nvPr/>
        </p:nvCxnSpPr>
        <p:spPr>
          <a:xfrm>
            <a:off x="6566458" y="1388637"/>
            <a:ext cx="1040673" cy="0"/>
          </a:xfrm>
          <a:prstGeom prst="straightConnector1">
            <a:avLst/>
          </a:prstGeom>
          <a:ln w="69850">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59" name="直線矢印コネクタ 58">
            <a:extLst>
              <a:ext uri="{FF2B5EF4-FFF2-40B4-BE49-F238E27FC236}">
                <a16:creationId xmlns:a16="http://schemas.microsoft.com/office/drawing/2014/main" id="{F5EE03D7-E597-2066-BE3D-102A345D30A6}"/>
              </a:ext>
            </a:extLst>
          </p:cNvPr>
          <p:cNvCxnSpPr/>
          <p:nvPr/>
        </p:nvCxnSpPr>
        <p:spPr>
          <a:xfrm>
            <a:off x="4788258" y="1388637"/>
            <a:ext cx="561596" cy="0"/>
          </a:xfrm>
          <a:prstGeom prst="straightConnector1">
            <a:avLst/>
          </a:prstGeom>
          <a:ln w="69850">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60" name="直線矢印コネクタ 59">
            <a:extLst>
              <a:ext uri="{FF2B5EF4-FFF2-40B4-BE49-F238E27FC236}">
                <a16:creationId xmlns:a16="http://schemas.microsoft.com/office/drawing/2014/main" id="{6A749F58-91EC-AA55-BB97-6830C66C3988}"/>
              </a:ext>
            </a:extLst>
          </p:cNvPr>
          <p:cNvCxnSpPr/>
          <p:nvPr/>
        </p:nvCxnSpPr>
        <p:spPr>
          <a:xfrm>
            <a:off x="2952050" y="1388637"/>
            <a:ext cx="619604" cy="0"/>
          </a:xfrm>
          <a:prstGeom prst="straightConnector1">
            <a:avLst/>
          </a:prstGeom>
          <a:ln w="69850">
            <a:prstDash val="sysDot"/>
            <a:tailEnd type="triangle"/>
          </a:ln>
        </p:spPr>
        <p:style>
          <a:lnRef idx="1">
            <a:schemeClr val="accent1"/>
          </a:lnRef>
          <a:fillRef idx="0">
            <a:schemeClr val="accent1"/>
          </a:fillRef>
          <a:effectRef idx="0">
            <a:schemeClr val="accent1"/>
          </a:effectRef>
          <a:fontRef idx="minor">
            <a:schemeClr val="tx1"/>
          </a:fontRef>
        </p:style>
      </p:cxnSp>
      <p:sp>
        <p:nvSpPr>
          <p:cNvPr id="61" name="テキスト ボックス 60">
            <a:extLst>
              <a:ext uri="{FF2B5EF4-FFF2-40B4-BE49-F238E27FC236}">
                <a16:creationId xmlns:a16="http://schemas.microsoft.com/office/drawing/2014/main" id="{4F04507C-2F34-B02A-32BA-AB51FBE73C72}"/>
              </a:ext>
            </a:extLst>
          </p:cNvPr>
          <p:cNvSpPr txBox="1"/>
          <p:nvPr/>
        </p:nvSpPr>
        <p:spPr>
          <a:xfrm>
            <a:off x="238130" y="47617"/>
            <a:ext cx="5492209" cy="461665"/>
          </a:xfrm>
          <a:prstGeom prst="rect">
            <a:avLst/>
          </a:prstGeom>
          <a:noFill/>
        </p:spPr>
        <p:txBody>
          <a:bodyPr wrap="none" rtlCol="0">
            <a:spAutoFit/>
          </a:bodyPr>
          <a:lstStyle/>
          <a:p>
            <a:r>
              <a:rPr kumimoji="1" lang="ja-JP" altLang="en-US" sz="2400" b="1" dirty="0">
                <a:solidFill>
                  <a:schemeClr val="bg1"/>
                </a:solidFill>
                <a:latin typeface="Meiryo UI" panose="020B0604030504040204" pitchFamily="50" charset="-128"/>
                <a:ea typeface="Meiryo UI" panose="020B0604030504040204" pitchFamily="50" charset="-128"/>
              </a:rPr>
              <a:t>中長期的なプロモーションの進め方（案）</a:t>
            </a:r>
          </a:p>
        </p:txBody>
      </p:sp>
      <p:sp>
        <p:nvSpPr>
          <p:cNvPr id="62" name="テキスト ボックス 61">
            <a:extLst>
              <a:ext uri="{FF2B5EF4-FFF2-40B4-BE49-F238E27FC236}">
                <a16:creationId xmlns:a16="http://schemas.microsoft.com/office/drawing/2014/main" id="{A05CA17D-FE3C-7D8D-760E-967F2E6393AC}"/>
              </a:ext>
            </a:extLst>
          </p:cNvPr>
          <p:cNvSpPr txBox="1"/>
          <p:nvPr/>
        </p:nvSpPr>
        <p:spPr>
          <a:xfrm>
            <a:off x="223104" y="1928220"/>
            <a:ext cx="392415" cy="7424484"/>
          </a:xfrm>
          <a:prstGeom prst="rect">
            <a:avLst/>
          </a:prstGeom>
          <a:noFill/>
          <a:ln>
            <a:solidFill>
              <a:srgbClr val="FF0000"/>
            </a:solidFill>
          </a:ln>
        </p:spPr>
        <p:txBody>
          <a:bodyPr vert="eaVert" wrap="square" rtlCol="0" anchor="ctr" anchorCtr="1">
            <a:spAutoFit/>
          </a:bodyPr>
          <a:lstStyle/>
          <a:p>
            <a:r>
              <a:rPr kumimoji="1" lang="ja-JP" altLang="en-US" sz="1350" b="1" dirty="0">
                <a:solidFill>
                  <a:srgbClr val="FF0000"/>
                </a:solidFill>
                <a:latin typeface="Meiryo UI" panose="020B0604030504040204" pitchFamily="50" charset="-128"/>
                <a:ea typeface="Meiryo UI" panose="020B0604030504040204" pitchFamily="50" charset="-128"/>
              </a:rPr>
              <a:t>まちづくりのフェーズに応じて特に重視するプロモーション</a:t>
            </a:r>
            <a:endParaRPr kumimoji="1" lang="en-US" altLang="ja-JP" sz="1350" b="1" dirty="0">
              <a:solidFill>
                <a:srgbClr val="FF0000"/>
              </a:solidFill>
              <a:latin typeface="Meiryo UI" panose="020B0604030504040204" pitchFamily="50" charset="-128"/>
              <a:ea typeface="Meiryo UI" panose="020B0604030504040204" pitchFamily="50" charset="-128"/>
            </a:endParaRPr>
          </a:p>
        </p:txBody>
      </p:sp>
      <p:sp>
        <p:nvSpPr>
          <p:cNvPr id="63" name="テキスト ボックス 62">
            <a:extLst>
              <a:ext uri="{FF2B5EF4-FFF2-40B4-BE49-F238E27FC236}">
                <a16:creationId xmlns:a16="http://schemas.microsoft.com/office/drawing/2014/main" id="{B26E03D1-7147-0B2F-0B1D-65738FE6C962}"/>
              </a:ext>
            </a:extLst>
          </p:cNvPr>
          <p:cNvSpPr txBox="1"/>
          <p:nvPr/>
        </p:nvSpPr>
        <p:spPr>
          <a:xfrm>
            <a:off x="106860" y="9551479"/>
            <a:ext cx="600164" cy="2885578"/>
          </a:xfrm>
          <a:prstGeom prst="rect">
            <a:avLst/>
          </a:prstGeom>
          <a:noFill/>
          <a:ln>
            <a:solidFill>
              <a:srgbClr val="FF0000"/>
            </a:solidFill>
          </a:ln>
        </p:spPr>
        <p:txBody>
          <a:bodyPr vert="eaVert" wrap="square" rtlCol="0" anchor="ctr" anchorCtr="1">
            <a:spAutoFit/>
          </a:bodyPr>
          <a:lstStyle/>
          <a:p>
            <a:r>
              <a:rPr kumimoji="1" lang="ja-JP" altLang="en-US" sz="1350" b="1" dirty="0">
                <a:solidFill>
                  <a:srgbClr val="FF0000"/>
                </a:solidFill>
                <a:latin typeface="Meiryo UI" panose="020B0604030504040204" pitchFamily="50" charset="-128"/>
                <a:ea typeface="Meiryo UI" panose="020B0604030504040204" pitchFamily="50" charset="-128"/>
              </a:rPr>
              <a:t>継続して</a:t>
            </a:r>
            <a:endParaRPr kumimoji="1" lang="en-US" altLang="ja-JP" sz="1350" b="1" dirty="0">
              <a:solidFill>
                <a:srgbClr val="FF0000"/>
              </a:solidFill>
              <a:latin typeface="Meiryo UI" panose="020B0604030504040204" pitchFamily="50" charset="-128"/>
              <a:ea typeface="Meiryo UI" panose="020B0604030504040204" pitchFamily="50" charset="-128"/>
            </a:endParaRPr>
          </a:p>
          <a:p>
            <a:r>
              <a:rPr kumimoji="1" lang="ja-JP" altLang="en-US" sz="1350" b="1" dirty="0">
                <a:solidFill>
                  <a:srgbClr val="FF0000"/>
                </a:solidFill>
                <a:latin typeface="Meiryo UI" panose="020B0604030504040204" pitchFamily="50" charset="-128"/>
                <a:ea typeface="Meiryo UI" panose="020B0604030504040204" pitchFamily="50" charset="-128"/>
              </a:rPr>
              <a:t>取組むプロモーション</a:t>
            </a:r>
          </a:p>
        </p:txBody>
      </p:sp>
      <p:sp>
        <p:nvSpPr>
          <p:cNvPr id="64" name="テキスト ボックス 63">
            <a:extLst>
              <a:ext uri="{FF2B5EF4-FFF2-40B4-BE49-F238E27FC236}">
                <a16:creationId xmlns:a16="http://schemas.microsoft.com/office/drawing/2014/main" id="{98E05DB2-C393-2E4E-3597-CFEDC6E5431A}"/>
              </a:ext>
            </a:extLst>
          </p:cNvPr>
          <p:cNvSpPr txBox="1"/>
          <p:nvPr/>
        </p:nvSpPr>
        <p:spPr>
          <a:xfrm>
            <a:off x="662407" y="9993851"/>
            <a:ext cx="1662409" cy="307777"/>
          </a:xfrm>
          <a:prstGeom prst="rect">
            <a:avLst/>
          </a:prstGeom>
          <a:noFill/>
        </p:spPr>
        <p:txBody>
          <a:bodyPr wrap="square" rtlCol="0">
            <a:spAutoFit/>
          </a:bodyPr>
          <a:lstStyle/>
          <a:p>
            <a:r>
              <a:rPr kumimoji="1" lang="en-US" altLang="ja-JP" sz="1400" b="1" dirty="0">
                <a:latin typeface="Meiryo UI" panose="020B0604030504040204" pitchFamily="50" charset="-128"/>
                <a:ea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rPr>
              <a:t>ターゲット</a:t>
            </a:r>
            <a:r>
              <a:rPr kumimoji="1" lang="en-US" altLang="ja-JP" sz="1400" b="1" dirty="0">
                <a:latin typeface="Meiryo UI" panose="020B0604030504040204" pitchFamily="50" charset="-128"/>
                <a:ea typeface="Meiryo UI" panose="020B0604030504040204" pitchFamily="50" charset="-128"/>
              </a:rPr>
              <a:t>】</a:t>
            </a:r>
          </a:p>
        </p:txBody>
      </p:sp>
      <p:sp>
        <p:nvSpPr>
          <p:cNvPr id="65" name="テキスト ボックス 64">
            <a:extLst>
              <a:ext uri="{FF2B5EF4-FFF2-40B4-BE49-F238E27FC236}">
                <a16:creationId xmlns:a16="http://schemas.microsoft.com/office/drawing/2014/main" id="{C641FE27-DFD5-8AF5-0E6C-F76A3DA4ADE2}"/>
              </a:ext>
            </a:extLst>
          </p:cNvPr>
          <p:cNvSpPr txBox="1"/>
          <p:nvPr/>
        </p:nvSpPr>
        <p:spPr>
          <a:xfrm>
            <a:off x="657691" y="9737986"/>
            <a:ext cx="1006660" cy="307777"/>
          </a:xfrm>
          <a:prstGeom prst="rect">
            <a:avLst/>
          </a:prstGeom>
          <a:noFill/>
        </p:spPr>
        <p:txBody>
          <a:bodyPr wrap="square" rtlCol="0">
            <a:spAutoFit/>
          </a:bodyPr>
          <a:lstStyle/>
          <a:p>
            <a:r>
              <a:rPr kumimoji="1" lang="en-US" altLang="ja-JP" sz="1400" b="1" dirty="0">
                <a:latin typeface="Meiryo UI" panose="020B0604030504040204" pitchFamily="50" charset="-128"/>
                <a:ea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rPr>
              <a:t>目的</a:t>
            </a:r>
            <a:r>
              <a:rPr kumimoji="1" lang="en-US" altLang="ja-JP" sz="1400" b="1" dirty="0">
                <a:latin typeface="Meiryo UI" panose="020B0604030504040204" pitchFamily="50" charset="-128"/>
                <a:ea typeface="Meiryo UI" panose="020B0604030504040204" pitchFamily="50" charset="-128"/>
              </a:rPr>
              <a:t>】</a:t>
            </a:r>
          </a:p>
        </p:txBody>
      </p:sp>
      <p:sp>
        <p:nvSpPr>
          <p:cNvPr id="66" name="テキスト ボックス 65">
            <a:extLst>
              <a:ext uri="{FF2B5EF4-FFF2-40B4-BE49-F238E27FC236}">
                <a16:creationId xmlns:a16="http://schemas.microsoft.com/office/drawing/2014/main" id="{C4EAC036-9492-9C49-7A70-00A97401CB2A}"/>
              </a:ext>
            </a:extLst>
          </p:cNvPr>
          <p:cNvSpPr txBox="1"/>
          <p:nvPr/>
        </p:nvSpPr>
        <p:spPr>
          <a:xfrm>
            <a:off x="1147403" y="9663958"/>
            <a:ext cx="3206581" cy="415498"/>
          </a:xfrm>
          <a:prstGeom prst="rect">
            <a:avLst/>
          </a:prstGeom>
          <a:noFill/>
        </p:spPr>
        <p:txBody>
          <a:bodyPr wrap="square" rtlCol="0">
            <a:spAutoFit/>
          </a:bodyPr>
          <a:lstStyle/>
          <a:p>
            <a:pPr>
              <a:lnSpc>
                <a:spcPct val="150000"/>
              </a:lnSpc>
            </a:pPr>
            <a:r>
              <a:rPr kumimoji="1" lang="ja-JP" altLang="en-US" sz="1400" b="1" dirty="0">
                <a:latin typeface="Meiryo UI" panose="020B0604030504040204" pitchFamily="50" charset="-128"/>
                <a:ea typeface="Meiryo UI" panose="020B0604030504040204" pitchFamily="50" charset="-128"/>
              </a:rPr>
              <a:t>　まちづくりの動きを広く周知</a:t>
            </a:r>
            <a:endParaRPr kumimoji="1" lang="en-US" altLang="ja-JP" sz="1400" b="1" dirty="0">
              <a:latin typeface="Meiryo UI" panose="020B0604030504040204" pitchFamily="50" charset="-128"/>
              <a:ea typeface="Meiryo UI" panose="020B0604030504040204" pitchFamily="50" charset="-128"/>
            </a:endParaRPr>
          </a:p>
        </p:txBody>
      </p:sp>
      <p:sp>
        <p:nvSpPr>
          <p:cNvPr id="69" name="角丸四角形 79">
            <a:extLst>
              <a:ext uri="{FF2B5EF4-FFF2-40B4-BE49-F238E27FC236}">
                <a16:creationId xmlns:a16="http://schemas.microsoft.com/office/drawing/2014/main" id="{E3C14166-87B4-26FC-B6F9-FB6AF634ED03}"/>
              </a:ext>
            </a:extLst>
          </p:cNvPr>
          <p:cNvSpPr/>
          <p:nvPr/>
        </p:nvSpPr>
        <p:spPr>
          <a:xfrm>
            <a:off x="900751" y="10260672"/>
            <a:ext cx="8344450" cy="28476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0" rtlCol="0" anchor="t"/>
          <a:lstStyle/>
          <a:p>
            <a:r>
              <a:rPr kumimoji="1" lang="ja-JP" altLang="en-US" sz="1400" dirty="0">
                <a:solidFill>
                  <a:schemeClr val="tx1"/>
                </a:solidFill>
                <a:latin typeface="Meiryo UI" panose="020B0604030504040204" pitchFamily="50" charset="-128"/>
                <a:ea typeface="Meiryo UI" panose="020B0604030504040204" pitchFamily="50" charset="-128"/>
              </a:rPr>
              <a:t>・地元住民、大阪府民、国内外</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日本人</a:t>
            </a:r>
            <a:r>
              <a:rPr kumimoji="1" lang="en-US" altLang="ja-JP" sz="1400" dirty="0">
                <a:solidFill>
                  <a:schemeClr val="tx1"/>
                </a:solidFill>
                <a:latin typeface="Meiryo UI" panose="020B0604030504040204" pitchFamily="50" charset="-128"/>
                <a:ea typeface="Meiryo UI" panose="020B0604030504040204" pitchFamily="50" charset="-128"/>
              </a:rPr>
              <a:t>or</a:t>
            </a:r>
            <a:r>
              <a:rPr kumimoji="1" lang="ja-JP" altLang="en-US" sz="1400" dirty="0">
                <a:solidFill>
                  <a:schemeClr val="tx1"/>
                </a:solidFill>
                <a:latin typeface="Meiryo UI" panose="020B0604030504040204" pitchFamily="50" charset="-128"/>
                <a:ea typeface="Meiryo UI" panose="020B0604030504040204" pitchFamily="50" charset="-128"/>
              </a:rPr>
              <a:t>外国人　近畿圏</a:t>
            </a:r>
            <a:r>
              <a:rPr kumimoji="1" lang="en-US" altLang="ja-JP" sz="1400" dirty="0">
                <a:solidFill>
                  <a:schemeClr val="tx1"/>
                </a:solidFill>
                <a:latin typeface="Meiryo UI" panose="020B0604030504040204" pitchFamily="50" charset="-128"/>
                <a:ea typeface="Meiryo UI" panose="020B0604030504040204" pitchFamily="50" charset="-128"/>
              </a:rPr>
              <a:t>or</a:t>
            </a:r>
            <a:r>
              <a:rPr kumimoji="1" lang="ja-JP" altLang="en-US" sz="1400" dirty="0">
                <a:solidFill>
                  <a:schemeClr val="tx1"/>
                </a:solidFill>
                <a:latin typeface="Meiryo UI" panose="020B0604030504040204" pitchFamily="50" charset="-128"/>
                <a:ea typeface="Meiryo UI" panose="020B0604030504040204" pitchFamily="50" charset="-128"/>
              </a:rPr>
              <a:t>近畿外</a:t>
            </a:r>
            <a:r>
              <a:rPr kumimoji="1" lang="en-US" altLang="ja-JP" sz="1400" dirty="0">
                <a:solidFill>
                  <a:schemeClr val="tx1"/>
                </a:solidFill>
                <a:latin typeface="Meiryo UI" panose="020B0604030504040204" pitchFamily="50" charset="-128"/>
                <a:ea typeface="Meiryo UI" panose="020B0604030504040204" pitchFamily="50" charset="-128"/>
              </a:rPr>
              <a:t>)</a:t>
            </a:r>
          </a:p>
          <a:p>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10402559-EC35-8E38-26E7-69C6FA134664}"/>
              </a:ext>
            </a:extLst>
          </p:cNvPr>
          <p:cNvSpPr txBox="1"/>
          <p:nvPr/>
        </p:nvSpPr>
        <p:spPr>
          <a:xfrm>
            <a:off x="650628" y="10625792"/>
            <a:ext cx="1662409" cy="307777"/>
          </a:xfrm>
          <a:prstGeom prst="rect">
            <a:avLst/>
          </a:prstGeom>
          <a:noFill/>
        </p:spPr>
        <p:txBody>
          <a:bodyPr wrap="square" rtlCol="0">
            <a:spAutoFit/>
          </a:bodyPr>
          <a:lstStyle/>
          <a:p>
            <a:r>
              <a:rPr kumimoji="1" lang="en-US" altLang="ja-JP" sz="1400" b="1" dirty="0">
                <a:latin typeface="Meiryo UI" panose="020B0604030504040204" pitchFamily="50" charset="-128"/>
                <a:ea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rPr>
              <a:t>コンテンツ</a:t>
            </a:r>
            <a:r>
              <a:rPr kumimoji="1" lang="en-US" altLang="ja-JP" sz="1400" b="1" dirty="0">
                <a:latin typeface="Meiryo UI" panose="020B0604030504040204" pitchFamily="50" charset="-128"/>
                <a:ea typeface="Meiryo UI" panose="020B0604030504040204" pitchFamily="50" charset="-128"/>
              </a:rPr>
              <a:t>】</a:t>
            </a:r>
          </a:p>
        </p:txBody>
      </p:sp>
      <p:sp>
        <p:nvSpPr>
          <p:cNvPr id="3" name="テキスト ボックス 2">
            <a:extLst>
              <a:ext uri="{FF2B5EF4-FFF2-40B4-BE49-F238E27FC236}">
                <a16:creationId xmlns:a16="http://schemas.microsoft.com/office/drawing/2014/main" id="{23029FD1-0A34-A9A4-E3AD-819309B6166A}"/>
              </a:ext>
            </a:extLst>
          </p:cNvPr>
          <p:cNvSpPr txBox="1"/>
          <p:nvPr/>
        </p:nvSpPr>
        <p:spPr>
          <a:xfrm>
            <a:off x="630924" y="6619733"/>
            <a:ext cx="1662409" cy="307777"/>
          </a:xfrm>
          <a:prstGeom prst="rect">
            <a:avLst/>
          </a:prstGeom>
          <a:noFill/>
        </p:spPr>
        <p:txBody>
          <a:bodyPr wrap="square" rtlCol="0">
            <a:spAutoFit/>
          </a:bodyPr>
          <a:lstStyle/>
          <a:p>
            <a:r>
              <a:rPr kumimoji="1" lang="en-US" altLang="ja-JP" sz="1400" b="1" dirty="0">
                <a:latin typeface="Meiryo UI" panose="020B0604030504040204" pitchFamily="50" charset="-128"/>
                <a:ea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rPr>
              <a:t>発信手法</a:t>
            </a:r>
            <a:r>
              <a:rPr kumimoji="1" lang="en-US" altLang="ja-JP" sz="1400" b="1" dirty="0">
                <a:latin typeface="Meiryo UI" panose="020B0604030504040204" pitchFamily="50" charset="-128"/>
                <a:ea typeface="Meiryo UI" panose="020B0604030504040204" pitchFamily="50" charset="-128"/>
              </a:rPr>
              <a:t>】</a:t>
            </a:r>
          </a:p>
        </p:txBody>
      </p:sp>
      <p:sp>
        <p:nvSpPr>
          <p:cNvPr id="8" name="テキスト ボックス 7">
            <a:extLst>
              <a:ext uri="{FF2B5EF4-FFF2-40B4-BE49-F238E27FC236}">
                <a16:creationId xmlns:a16="http://schemas.microsoft.com/office/drawing/2014/main" id="{DCEBE185-3DCD-DC2A-1E16-9B0862249E88}"/>
              </a:ext>
            </a:extLst>
          </p:cNvPr>
          <p:cNvSpPr txBox="1"/>
          <p:nvPr/>
        </p:nvSpPr>
        <p:spPr>
          <a:xfrm>
            <a:off x="637131" y="7843902"/>
            <a:ext cx="1662409" cy="307777"/>
          </a:xfrm>
          <a:prstGeom prst="rect">
            <a:avLst/>
          </a:prstGeom>
          <a:noFill/>
        </p:spPr>
        <p:txBody>
          <a:bodyPr wrap="square" rtlCol="0">
            <a:spAutoFit/>
          </a:bodyPr>
          <a:lstStyle/>
          <a:p>
            <a:r>
              <a:rPr kumimoji="1" lang="en-US" altLang="ja-JP" sz="1400" b="1" dirty="0">
                <a:latin typeface="Meiryo UI" panose="020B0604030504040204" pitchFamily="50" charset="-128"/>
                <a:ea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rPr>
              <a:t>発信の場</a:t>
            </a:r>
            <a:r>
              <a:rPr kumimoji="1" lang="en-US" altLang="ja-JP" sz="1400" b="1" dirty="0">
                <a:latin typeface="Meiryo UI" panose="020B0604030504040204" pitchFamily="50" charset="-128"/>
                <a:ea typeface="Meiryo UI" panose="020B0604030504040204" pitchFamily="50" charset="-128"/>
              </a:rPr>
              <a:t>】</a:t>
            </a:r>
          </a:p>
        </p:txBody>
      </p:sp>
      <p:sp>
        <p:nvSpPr>
          <p:cNvPr id="84" name="テキスト ボックス 83">
            <a:extLst>
              <a:ext uri="{FF2B5EF4-FFF2-40B4-BE49-F238E27FC236}">
                <a16:creationId xmlns:a16="http://schemas.microsoft.com/office/drawing/2014/main" id="{7C96AA19-1B4D-0417-0BA5-D537D17C2F6D}"/>
              </a:ext>
            </a:extLst>
          </p:cNvPr>
          <p:cNvSpPr txBox="1"/>
          <p:nvPr/>
        </p:nvSpPr>
        <p:spPr>
          <a:xfrm>
            <a:off x="597103" y="5402666"/>
            <a:ext cx="1662409" cy="307777"/>
          </a:xfrm>
          <a:prstGeom prst="rect">
            <a:avLst/>
          </a:prstGeom>
          <a:noFill/>
        </p:spPr>
        <p:txBody>
          <a:bodyPr wrap="square" rtlCol="0">
            <a:spAutoFit/>
          </a:bodyPr>
          <a:lstStyle/>
          <a:p>
            <a:r>
              <a:rPr kumimoji="1" lang="en-US" altLang="ja-JP" sz="1400" b="1" dirty="0">
                <a:latin typeface="Meiryo UI" panose="020B0604030504040204" pitchFamily="50" charset="-128"/>
                <a:ea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rPr>
              <a:t>コンテンツ</a:t>
            </a:r>
            <a:r>
              <a:rPr kumimoji="1" lang="en-US" altLang="ja-JP" sz="1400" b="1" dirty="0">
                <a:latin typeface="Meiryo UI" panose="020B0604030504040204" pitchFamily="50" charset="-128"/>
                <a:ea typeface="Meiryo UI" panose="020B0604030504040204" pitchFamily="50" charset="-128"/>
              </a:rPr>
              <a:t>】</a:t>
            </a:r>
          </a:p>
        </p:txBody>
      </p:sp>
      <p:sp>
        <p:nvSpPr>
          <p:cNvPr id="86" name="テキスト ボックス 85">
            <a:extLst>
              <a:ext uri="{FF2B5EF4-FFF2-40B4-BE49-F238E27FC236}">
                <a16:creationId xmlns:a16="http://schemas.microsoft.com/office/drawing/2014/main" id="{581AC2F7-AC53-995B-B579-30D0231D9D9B}"/>
              </a:ext>
            </a:extLst>
          </p:cNvPr>
          <p:cNvSpPr txBox="1"/>
          <p:nvPr/>
        </p:nvSpPr>
        <p:spPr>
          <a:xfrm>
            <a:off x="666182" y="11249833"/>
            <a:ext cx="1662409" cy="307777"/>
          </a:xfrm>
          <a:prstGeom prst="rect">
            <a:avLst/>
          </a:prstGeom>
          <a:noFill/>
        </p:spPr>
        <p:txBody>
          <a:bodyPr wrap="square" rtlCol="0">
            <a:spAutoFit/>
          </a:bodyPr>
          <a:lstStyle/>
          <a:p>
            <a:r>
              <a:rPr kumimoji="1" lang="en-US" altLang="ja-JP" sz="1400" b="1" dirty="0">
                <a:latin typeface="Meiryo UI" panose="020B0604030504040204" pitchFamily="50" charset="-128"/>
                <a:ea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rPr>
              <a:t>発信手法</a:t>
            </a:r>
            <a:r>
              <a:rPr kumimoji="1" lang="en-US" altLang="ja-JP" sz="1400" b="1" dirty="0">
                <a:latin typeface="Meiryo UI" panose="020B0604030504040204" pitchFamily="50" charset="-128"/>
                <a:ea typeface="Meiryo UI" panose="020B0604030504040204" pitchFamily="50" charset="-128"/>
              </a:rPr>
              <a:t>】</a:t>
            </a:r>
          </a:p>
        </p:txBody>
      </p:sp>
      <p:sp>
        <p:nvSpPr>
          <p:cNvPr id="87" name="テキスト ボックス 86">
            <a:extLst>
              <a:ext uri="{FF2B5EF4-FFF2-40B4-BE49-F238E27FC236}">
                <a16:creationId xmlns:a16="http://schemas.microsoft.com/office/drawing/2014/main" id="{2E74BCAB-1440-E714-3645-266CD31E994A}"/>
              </a:ext>
            </a:extLst>
          </p:cNvPr>
          <p:cNvSpPr txBox="1"/>
          <p:nvPr/>
        </p:nvSpPr>
        <p:spPr>
          <a:xfrm>
            <a:off x="696417" y="11853120"/>
            <a:ext cx="1662409" cy="307777"/>
          </a:xfrm>
          <a:prstGeom prst="rect">
            <a:avLst/>
          </a:prstGeom>
          <a:noFill/>
        </p:spPr>
        <p:txBody>
          <a:bodyPr wrap="square" rtlCol="0">
            <a:spAutoFit/>
          </a:bodyPr>
          <a:lstStyle/>
          <a:p>
            <a:r>
              <a:rPr kumimoji="1" lang="en-US" altLang="ja-JP" sz="1400" b="1" dirty="0">
                <a:latin typeface="Meiryo UI" panose="020B0604030504040204" pitchFamily="50" charset="-128"/>
                <a:ea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rPr>
              <a:t>発信の場</a:t>
            </a:r>
            <a:r>
              <a:rPr kumimoji="1" lang="en-US" altLang="ja-JP" sz="1400" b="1" dirty="0">
                <a:latin typeface="Meiryo UI" panose="020B0604030504040204" pitchFamily="50" charset="-128"/>
                <a:ea typeface="Meiryo UI" panose="020B0604030504040204" pitchFamily="50" charset="-128"/>
              </a:rPr>
              <a:t>】</a:t>
            </a:r>
          </a:p>
        </p:txBody>
      </p:sp>
      <p:sp>
        <p:nvSpPr>
          <p:cNvPr id="100" name="角丸四角形 79">
            <a:extLst>
              <a:ext uri="{FF2B5EF4-FFF2-40B4-BE49-F238E27FC236}">
                <a16:creationId xmlns:a16="http://schemas.microsoft.com/office/drawing/2014/main" id="{17F1FBAA-CF6C-2E60-F912-20A0DADA82DC}"/>
              </a:ext>
            </a:extLst>
          </p:cNvPr>
          <p:cNvSpPr/>
          <p:nvPr/>
        </p:nvSpPr>
        <p:spPr>
          <a:xfrm>
            <a:off x="885825" y="10907083"/>
            <a:ext cx="4314841" cy="28476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0" rtlCol="0" anchor="t"/>
          <a:lstStyle/>
          <a:p>
            <a:pPr marL="174625" indent="-174625"/>
            <a:r>
              <a:rPr lang="ja-JP" altLang="en-US"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まちづくりの動き、将来イメージなど</a:t>
            </a:r>
          </a:p>
        </p:txBody>
      </p:sp>
      <p:sp>
        <p:nvSpPr>
          <p:cNvPr id="101" name="角丸四角形 79">
            <a:extLst>
              <a:ext uri="{FF2B5EF4-FFF2-40B4-BE49-F238E27FC236}">
                <a16:creationId xmlns:a16="http://schemas.microsoft.com/office/drawing/2014/main" id="{1005EFFB-ADC9-1B0A-1F38-8804738EA189}"/>
              </a:ext>
            </a:extLst>
          </p:cNvPr>
          <p:cNvSpPr/>
          <p:nvPr/>
        </p:nvSpPr>
        <p:spPr>
          <a:xfrm>
            <a:off x="904526" y="11530099"/>
            <a:ext cx="4260968" cy="285239"/>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0" rtlCol="0" anchor="t"/>
          <a:lstStyle/>
          <a:p>
            <a:r>
              <a:rPr lang="ja-JP" altLang="en-US" sz="1400" dirty="0">
                <a:solidFill>
                  <a:schemeClr val="tx1"/>
                </a:solidFill>
                <a:latin typeface="Meiryo UI" panose="020B0604030504040204" pitchFamily="50" charset="-128"/>
                <a:ea typeface="Meiryo UI" panose="020B0604030504040204" pitchFamily="50" charset="-128"/>
              </a:rPr>
              <a:t>・講演・対話、既存媒体の活用、パンフレット</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102" name="角丸四角形 79">
            <a:extLst>
              <a:ext uri="{FF2B5EF4-FFF2-40B4-BE49-F238E27FC236}">
                <a16:creationId xmlns:a16="http://schemas.microsoft.com/office/drawing/2014/main" id="{7DC86913-6449-63CD-DB82-74536F80BC2D}"/>
              </a:ext>
            </a:extLst>
          </p:cNvPr>
          <p:cNvSpPr/>
          <p:nvPr/>
        </p:nvSpPr>
        <p:spPr>
          <a:xfrm>
            <a:off x="885825" y="12152290"/>
            <a:ext cx="8359376" cy="28476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0" rtlCol="0" anchor="t"/>
          <a:lstStyle/>
          <a:p>
            <a:r>
              <a:rPr lang="ja-JP" altLang="en-US" sz="1400" dirty="0">
                <a:solidFill>
                  <a:schemeClr val="tx1"/>
                </a:solidFill>
                <a:latin typeface="Meiryo UI" panose="020B0604030504040204" pitchFamily="50" charset="-128"/>
                <a:ea typeface="Meiryo UI" panose="020B0604030504040204" pitchFamily="50" charset="-128"/>
              </a:rPr>
              <a:t>・大阪万博、各種シンポジウム、地域イベント　など</a:t>
            </a:r>
            <a:endParaRPr lang="en-US" altLang="ja-JP" sz="1400" dirty="0">
              <a:solidFill>
                <a:schemeClr val="tx1"/>
              </a:solidFill>
              <a:latin typeface="Meiryo UI" panose="020B0604030504040204" pitchFamily="50" charset="-128"/>
              <a:ea typeface="Meiryo UI" panose="020B0604030504040204" pitchFamily="50" charset="-128"/>
            </a:endParaRPr>
          </a:p>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p:txBody>
      </p:sp>
      <p:grpSp>
        <p:nvGrpSpPr>
          <p:cNvPr id="67" name="グループ化 66">
            <a:extLst>
              <a:ext uri="{FF2B5EF4-FFF2-40B4-BE49-F238E27FC236}">
                <a16:creationId xmlns:a16="http://schemas.microsoft.com/office/drawing/2014/main" id="{BFDF601C-971E-B0BB-343B-BEF44B446C16}"/>
              </a:ext>
            </a:extLst>
          </p:cNvPr>
          <p:cNvGrpSpPr/>
          <p:nvPr/>
        </p:nvGrpSpPr>
        <p:grpSpPr>
          <a:xfrm>
            <a:off x="7229471" y="2731931"/>
            <a:ext cx="1926518" cy="538243"/>
            <a:chOff x="7065662" y="3330146"/>
            <a:chExt cx="1926518" cy="823989"/>
          </a:xfrm>
          <a:effectLst>
            <a:outerShdw blurRad="50800" dist="38100" dir="2700000" algn="tl" rotWithShape="0">
              <a:prstClr val="black">
                <a:alpha val="40000"/>
              </a:prstClr>
            </a:outerShdw>
          </a:effectLst>
        </p:grpSpPr>
        <p:sp>
          <p:nvSpPr>
            <p:cNvPr id="85" name="右矢印 65">
              <a:extLst>
                <a:ext uri="{FF2B5EF4-FFF2-40B4-BE49-F238E27FC236}">
                  <a16:creationId xmlns:a16="http://schemas.microsoft.com/office/drawing/2014/main" id="{6C878079-9C20-8C3F-3189-83A09CB9491E}"/>
                </a:ext>
              </a:extLst>
            </p:cNvPr>
            <p:cNvSpPr/>
            <p:nvPr/>
          </p:nvSpPr>
          <p:spPr>
            <a:xfrm>
              <a:off x="7504058" y="3330146"/>
              <a:ext cx="1488122" cy="823989"/>
            </a:xfrm>
            <a:prstGeom prst="rightArrow">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89" name="正方形/長方形 88">
              <a:extLst>
                <a:ext uri="{FF2B5EF4-FFF2-40B4-BE49-F238E27FC236}">
                  <a16:creationId xmlns:a16="http://schemas.microsoft.com/office/drawing/2014/main" id="{60FD5D82-78BE-7678-FA66-5FD49368D78C}"/>
                </a:ext>
              </a:extLst>
            </p:cNvPr>
            <p:cNvSpPr/>
            <p:nvPr/>
          </p:nvSpPr>
          <p:spPr>
            <a:xfrm>
              <a:off x="7358797" y="3540724"/>
              <a:ext cx="94587" cy="39429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98" name="正方形/長方形 97">
              <a:extLst>
                <a:ext uri="{FF2B5EF4-FFF2-40B4-BE49-F238E27FC236}">
                  <a16:creationId xmlns:a16="http://schemas.microsoft.com/office/drawing/2014/main" id="{34762015-6291-FCE0-9385-30E3E1A5FAC0}"/>
                </a:ext>
              </a:extLst>
            </p:cNvPr>
            <p:cNvSpPr/>
            <p:nvPr/>
          </p:nvSpPr>
          <p:spPr>
            <a:xfrm>
              <a:off x="7213474" y="3539204"/>
              <a:ext cx="94587" cy="39429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04" name="正方形/長方形 103">
              <a:extLst>
                <a:ext uri="{FF2B5EF4-FFF2-40B4-BE49-F238E27FC236}">
                  <a16:creationId xmlns:a16="http://schemas.microsoft.com/office/drawing/2014/main" id="{81EF8855-6E0C-FE67-E539-F27412FA8200}"/>
                </a:ext>
              </a:extLst>
            </p:cNvPr>
            <p:cNvSpPr/>
            <p:nvPr/>
          </p:nvSpPr>
          <p:spPr>
            <a:xfrm>
              <a:off x="7065662" y="3539204"/>
              <a:ext cx="94587" cy="39429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grpSp>
      <p:grpSp>
        <p:nvGrpSpPr>
          <p:cNvPr id="107" name="グループ化 106">
            <a:extLst>
              <a:ext uri="{FF2B5EF4-FFF2-40B4-BE49-F238E27FC236}">
                <a16:creationId xmlns:a16="http://schemas.microsoft.com/office/drawing/2014/main" id="{5F52B6A3-61E6-4267-3F58-5B0EEF13536D}"/>
              </a:ext>
            </a:extLst>
          </p:cNvPr>
          <p:cNvGrpSpPr/>
          <p:nvPr/>
        </p:nvGrpSpPr>
        <p:grpSpPr>
          <a:xfrm>
            <a:off x="5021631" y="2417445"/>
            <a:ext cx="3525875" cy="538243"/>
            <a:chOff x="5021631" y="2807888"/>
            <a:chExt cx="3525875" cy="823989"/>
          </a:xfrm>
          <a:effectLst>
            <a:outerShdw blurRad="50800" dist="38100" dir="2700000" algn="tl" rotWithShape="0">
              <a:prstClr val="black">
                <a:alpha val="40000"/>
              </a:prstClr>
            </a:outerShdw>
          </a:effectLst>
        </p:grpSpPr>
        <p:sp>
          <p:nvSpPr>
            <p:cNvPr id="108" name="右矢印 65">
              <a:extLst>
                <a:ext uri="{FF2B5EF4-FFF2-40B4-BE49-F238E27FC236}">
                  <a16:creationId xmlns:a16="http://schemas.microsoft.com/office/drawing/2014/main" id="{C20347BF-CE59-2100-BC66-49E62809EB3D}"/>
                </a:ext>
              </a:extLst>
            </p:cNvPr>
            <p:cNvSpPr/>
            <p:nvPr/>
          </p:nvSpPr>
          <p:spPr>
            <a:xfrm>
              <a:off x="5474295" y="2807888"/>
              <a:ext cx="3073211" cy="823989"/>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09" name="正方形/長方形 108">
              <a:extLst>
                <a:ext uri="{FF2B5EF4-FFF2-40B4-BE49-F238E27FC236}">
                  <a16:creationId xmlns:a16="http://schemas.microsoft.com/office/drawing/2014/main" id="{363211BB-D722-5D4A-7B0D-260EDADEC905}"/>
                </a:ext>
              </a:extLst>
            </p:cNvPr>
            <p:cNvSpPr/>
            <p:nvPr/>
          </p:nvSpPr>
          <p:spPr>
            <a:xfrm>
              <a:off x="5315741" y="3015578"/>
              <a:ext cx="94587" cy="39429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10" name="正方形/長方形 109">
              <a:extLst>
                <a:ext uri="{FF2B5EF4-FFF2-40B4-BE49-F238E27FC236}">
                  <a16:creationId xmlns:a16="http://schemas.microsoft.com/office/drawing/2014/main" id="{9170BF22-8E24-F5AC-97E6-2B8BFF95D24E}"/>
                </a:ext>
              </a:extLst>
            </p:cNvPr>
            <p:cNvSpPr/>
            <p:nvPr/>
          </p:nvSpPr>
          <p:spPr>
            <a:xfrm>
              <a:off x="5169443" y="3015578"/>
              <a:ext cx="94587" cy="39429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11" name="正方形/長方形 110">
              <a:extLst>
                <a:ext uri="{FF2B5EF4-FFF2-40B4-BE49-F238E27FC236}">
                  <a16:creationId xmlns:a16="http://schemas.microsoft.com/office/drawing/2014/main" id="{7CF71703-AC3E-7375-F71C-ABC957279906}"/>
                </a:ext>
              </a:extLst>
            </p:cNvPr>
            <p:cNvSpPr/>
            <p:nvPr/>
          </p:nvSpPr>
          <p:spPr>
            <a:xfrm>
              <a:off x="5021631" y="3015578"/>
              <a:ext cx="94587" cy="39429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grpSp>
      <p:sp>
        <p:nvSpPr>
          <p:cNvPr id="112" name="テキスト ボックス 111">
            <a:extLst>
              <a:ext uri="{FF2B5EF4-FFF2-40B4-BE49-F238E27FC236}">
                <a16:creationId xmlns:a16="http://schemas.microsoft.com/office/drawing/2014/main" id="{FB40DAE6-C01C-6723-A4CB-3B09D60A0572}"/>
              </a:ext>
            </a:extLst>
          </p:cNvPr>
          <p:cNvSpPr txBox="1"/>
          <p:nvPr/>
        </p:nvSpPr>
        <p:spPr>
          <a:xfrm>
            <a:off x="6185285" y="2539337"/>
            <a:ext cx="1290382" cy="307777"/>
          </a:xfrm>
          <a:prstGeom prst="rect">
            <a:avLst/>
          </a:prstGeom>
          <a:noFill/>
        </p:spPr>
        <p:txBody>
          <a:bodyPr wrap="square" rtlCol="0">
            <a:spAutoFit/>
          </a:bodyPr>
          <a:lstStyle/>
          <a:p>
            <a:r>
              <a:rPr kumimoji="1" lang="en-US" altLang="ja-JP" sz="1400" dirty="0">
                <a:solidFill>
                  <a:schemeClr val="bg1"/>
                </a:solidFill>
                <a:latin typeface="Meiryo UI" panose="020B0604030504040204" pitchFamily="50" charset="-128"/>
                <a:ea typeface="Meiryo UI" panose="020B0604030504040204" pitchFamily="50" charset="-128"/>
              </a:rPr>
              <a:t>Phase3</a:t>
            </a:r>
            <a:endParaRPr kumimoji="1" lang="ja-JP" altLang="en-US" sz="1400" dirty="0">
              <a:solidFill>
                <a:schemeClr val="bg1"/>
              </a:solidFill>
              <a:latin typeface="Meiryo UI" panose="020B0604030504040204" pitchFamily="50" charset="-128"/>
              <a:ea typeface="Meiryo UI" panose="020B0604030504040204" pitchFamily="50" charset="-128"/>
            </a:endParaRPr>
          </a:p>
        </p:txBody>
      </p:sp>
      <p:grpSp>
        <p:nvGrpSpPr>
          <p:cNvPr id="113" name="グループ化 112">
            <a:extLst>
              <a:ext uri="{FF2B5EF4-FFF2-40B4-BE49-F238E27FC236}">
                <a16:creationId xmlns:a16="http://schemas.microsoft.com/office/drawing/2014/main" id="{24B4C0B7-7AF7-CA48-D551-C1B33D9ECC9D}"/>
              </a:ext>
            </a:extLst>
          </p:cNvPr>
          <p:cNvGrpSpPr/>
          <p:nvPr/>
        </p:nvGrpSpPr>
        <p:grpSpPr>
          <a:xfrm>
            <a:off x="3108769" y="2134281"/>
            <a:ext cx="2889387" cy="523766"/>
            <a:chOff x="3108769" y="2367483"/>
            <a:chExt cx="2889387" cy="801827"/>
          </a:xfrm>
          <a:effectLst>
            <a:outerShdw blurRad="50800" dist="38100" dir="2700000" algn="tl" rotWithShape="0">
              <a:prstClr val="black">
                <a:alpha val="40000"/>
              </a:prstClr>
            </a:outerShdw>
          </a:effectLst>
        </p:grpSpPr>
        <p:sp>
          <p:nvSpPr>
            <p:cNvPr id="114" name="右矢印 63">
              <a:extLst>
                <a:ext uri="{FF2B5EF4-FFF2-40B4-BE49-F238E27FC236}">
                  <a16:creationId xmlns:a16="http://schemas.microsoft.com/office/drawing/2014/main" id="{EDD8D466-CD56-1A97-3469-B7A12C19E037}"/>
                </a:ext>
              </a:extLst>
            </p:cNvPr>
            <p:cNvSpPr/>
            <p:nvPr/>
          </p:nvSpPr>
          <p:spPr>
            <a:xfrm>
              <a:off x="3551570" y="2367483"/>
              <a:ext cx="2446586" cy="801827"/>
            </a:xfrm>
            <a:prstGeom prst="rightArrow">
              <a:avLst/>
            </a:prstGeom>
            <a:solidFill>
              <a:srgbClr val="FF5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15" name="正方形/長方形 114">
              <a:extLst>
                <a:ext uri="{FF2B5EF4-FFF2-40B4-BE49-F238E27FC236}">
                  <a16:creationId xmlns:a16="http://schemas.microsoft.com/office/drawing/2014/main" id="{660F7E80-EA1B-3AA9-7B73-4FA99ED46DC3}"/>
                </a:ext>
              </a:extLst>
            </p:cNvPr>
            <p:cNvSpPr/>
            <p:nvPr/>
          </p:nvSpPr>
          <p:spPr>
            <a:xfrm>
              <a:off x="3402879" y="2569688"/>
              <a:ext cx="94587" cy="394290"/>
            </a:xfrm>
            <a:prstGeom prst="rect">
              <a:avLst/>
            </a:prstGeom>
            <a:solidFill>
              <a:srgbClr val="FF5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16" name="正方形/長方形 115">
              <a:extLst>
                <a:ext uri="{FF2B5EF4-FFF2-40B4-BE49-F238E27FC236}">
                  <a16:creationId xmlns:a16="http://schemas.microsoft.com/office/drawing/2014/main" id="{BF2DCAFD-B74F-6D47-08B5-7AF3EE4B4682}"/>
                </a:ext>
              </a:extLst>
            </p:cNvPr>
            <p:cNvSpPr/>
            <p:nvPr/>
          </p:nvSpPr>
          <p:spPr>
            <a:xfrm>
              <a:off x="3256581" y="2569688"/>
              <a:ext cx="94587" cy="394290"/>
            </a:xfrm>
            <a:prstGeom prst="rect">
              <a:avLst/>
            </a:prstGeom>
            <a:solidFill>
              <a:srgbClr val="FF5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58" name="正方形/長方形 157">
              <a:extLst>
                <a:ext uri="{FF2B5EF4-FFF2-40B4-BE49-F238E27FC236}">
                  <a16:creationId xmlns:a16="http://schemas.microsoft.com/office/drawing/2014/main" id="{12552CC6-AB3B-8398-A012-3F488347D919}"/>
                </a:ext>
              </a:extLst>
            </p:cNvPr>
            <p:cNvSpPr/>
            <p:nvPr/>
          </p:nvSpPr>
          <p:spPr>
            <a:xfrm>
              <a:off x="3108769" y="2569688"/>
              <a:ext cx="94587" cy="394290"/>
            </a:xfrm>
            <a:prstGeom prst="rect">
              <a:avLst/>
            </a:prstGeom>
            <a:solidFill>
              <a:srgbClr val="FF5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grpSp>
      <p:sp>
        <p:nvSpPr>
          <p:cNvPr id="162" name="右矢印 61">
            <a:extLst>
              <a:ext uri="{FF2B5EF4-FFF2-40B4-BE49-F238E27FC236}">
                <a16:creationId xmlns:a16="http://schemas.microsoft.com/office/drawing/2014/main" id="{874D64C2-8CE0-39CF-5B09-8D964108A8B1}"/>
              </a:ext>
            </a:extLst>
          </p:cNvPr>
          <p:cNvSpPr/>
          <p:nvPr/>
        </p:nvSpPr>
        <p:spPr>
          <a:xfrm>
            <a:off x="1280898" y="1875225"/>
            <a:ext cx="2768522" cy="458689"/>
          </a:xfrm>
          <a:prstGeom prst="rightArrow">
            <a:avLst/>
          </a:prstGeom>
          <a:solidFill>
            <a:srgbClr val="FF9999"/>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63" name="テキスト ボックス 162">
            <a:extLst>
              <a:ext uri="{FF2B5EF4-FFF2-40B4-BE49-F238E27FC236}">
                <a16:creationId xmlns:a16="http://schemas.microsoft.com/office/drawing/2014/main" id="{28D5C6A1-1CB0-4C9C-3008-8AD089E09659}"/>
              </a:ext>
            </a:extLst>
          </p:cNvPr>
          <p:cNvSpPr txBox="1"/>
          <p:nvPr/>
        </p:nvSpPr>
        <p:spPr>
          <a:xfrm>
            <a:off x="2258859" y="1949165"/>
            <a:ext cx="813043" cy="307777"/>
          </a:xfrm>
          <a:prstGeom prst="rect">
            <a:avLst/>
          </a:prstGeom>
          <a:noFill/>
        </p:spPr>
        <p:txBody>
          <a:bodyPr wrap="none" rtlCol="0">
            <a:spAutoFit/>
          </a:bodyPr>
          <a:lstStyle/>
          <a:p>
            <a:r>
              <a:rPr kumimoji="1" lang="en-US" altLang="ja-JP" sz="1400" dirty="0">
                <a:solidFill>
                  <a:schemeClr val="bg1"/>
                </a:solidFill>
                <a:latin typeface="Meiryo UI" panose="020B0604030504040204" pitchFamily="50" charset="-128"/>
                <a:ea typeface="Meiryo UI" panose="020B0604030504040204" pitchFamily="50" charset="-128"/>
              </a:rPr>
              <a:t>Phase1</a:t>
            </a:r>
            <a:endParaRPr kumimoji="1" lang="ja-JP" altLang="en-US" sz="1400" dirty="0">
              <a:solidFill>
                <a:schemeClr val="bg1"/>
              </a:solidFill>
              <a:latin typeface="Meiryo UI" panose="020B0604030504040204" pitchFamily="50" charset="-128"/>
              <a:ea typeface="Meiryo UI" panose="020B0604030504040204" pitchFamily="50" charset="-128"/>
            </a:endParaRPr>
          </a:p>
        </p:txBody>
      </p:sp>
      <p:sp>
        <p:nvSpPr>
          <p:cNvPr id="164" name="テキスト ボックス 163">
            <a:extLst>
              <a:ext uri="{FF2B5EF4-FFF2-40B4-BE49-F238E27FC236}">
                <a16:creationId xmlns:a16="http://schemas.microsoft.com/office/drawing/2014/main" id="{35DAB9A6-9C78-8F61-0FC6-261D60F9FF6A}"/>
              </a:ext>
            </a:extLst>
          </p:cNvPr>
          <p:cNvSpPr txBox="1"/>
          <p:nvPr/>
        </p:nvSpPr>
        <p:spPr>
          <a:xfrm>
            <a:off x="4026918" y="2233469"/>
            <a:ext cx="813043" cy="307777"/>
          </a:xfrm>
          <a:prstGeom prst="rect">
            <a:avLst/>
          </a:prstGeom>
          <a:noFill/>
        </p:spPr>
        <p:txBody>
          <a:bodyPr wrap="none" rtlCol="0">
            <a:spAutoFit/>
          </a:bodyPr>
          <a:lstStyle/>
          <a:p>
            <a:r>
              <a:rPr kumimoji="1" lang="en-US" altLang="ja-JP" sz="1400" dirty="0">
                <a:solidFill>
                  <a:schemeClr val="bg1"/>
                </a:solidFill>
                <a:latin typeface="Meiryo UI" panose="020B0604030504040204" pitchFamily="50" charset="-128"/>
                <a:ea typeface="Meiryo UI" panose="020B0604030504040204" pitchFamily="50" charset="-128"/>
              </a:rPr>
              <a:t>Phase2</a:t>
            </a:r>
            <a:endParaRPr kumimoji="1" lang="ja-JP" altLang="en-US" sz="1400" dirty="0">
              <a:solidFill>
                <a:schemeClr val="bg1"/>
              </a:solidFill>
              <a:latin typeface="Meiryo UI" panose="020B0604030504040204" pitchFamily="50" charset="-128"/>
              <a:ea typeface="Meiryo UI" panose="020B0604030504040204" pitchFamily="50" charset="-128"/>
            </a:endParaRPr>
          </a:p>
        </p:txBody>
      </p:sp>
      <p:sp>
        <p:nvSpPr>
          <p:cNvPr id="165" name="テキスト ボックス 164">
            <a:extLst>
              <a:ext uri="{FF2B5EF4-FFF2-40B4-BE49-F238E27FC236}">
                <a16:creationId xmlns:a16="http://schemas.microsoft.com/office/drawing/2014/main" id="{AF9EF567-8C27-3E60-D2B2-3AAFDC5752E2}"/>
              </a:ext>
            </a:extLst>
          </p:cNvPr>
          <p:cNvSpPr txBox="1"/>
          <p:nvPr/>
        </p:nvSpPr>
        <p:spPr>
          <a:xfrm>
            <a:off x="7667793" y="2871855"/>
            <a:ext cx="943680" cy="307777"/>
          </a:xfrm>
          <a:prstGeom prst="rect">
            <a:avLst/>
          </a:prstGeom>
          <a:noFill/>
        </p:spPr>
        <p:txBody>
          <a:bodyPr wrap="square" rtlCol="0">
            <a:spAutoFit/>
          </a:bodyPr>
          <a:lstStyle/>
          <a:p>
            <a:r>
              <a:rPr kumimoji="1" lang="en-US" altLang="ja-JP" sz="1400" dirty="0">
                <a:solidFill>
                  <a:schemeClr val="bg1"/>
                </a:solidFill>
                <a:latin typeface="Meiryo UI" panose="020B0604030504040204" pitchFamily="50" charset="-128"/>
                <a:ea typeface="Meiryo UI" panose="020B0604030504040204" pitchFamily="50" charset="-128"/>
              </a:rPr>
              <a:t>Phase4</a:t>
            </a:r>
            <a:endParaRPr kumimoji="1" lang="ja-JP" altLang="en-US" sz="1400" dirty="0">
              <a:solidFill>
                <a:schemeClr val="bg1"/>
              </a:solidFill>
              <a:latin typeface="Meiryo UI" panose="020B0604030504040204" pitchFamily="50" charset="-128"/>
              <a:ea typeface="Meiryo UI" panose="020B0604030504040204" pitchFamily="50" charset="-128"/>
            </a:endParaRPr>
          </a:p>
        </p:txBody>
      </p:sp>
      <p:sp>
        <p:nvSpPr>
          <p:cNvPr id="186" name="正方形/長方形 185">
            <a:extLst>
              <a:ext uri="{FF2B5EF4-FFF2-40B4-BE49-F238E27FC236}">
                <a16:creationId xmlns:a16="http://schemas.microsoft.com/office/drawing/2014/main" id="{8C2DD73B-5B20-E5C6-FDE5-107923083671}"/>
              </a:ext>
            </a:extLst>
          </p:cNvPr>
          <p:cNvSpPr/>
          <p:nvPr/>
        </p:nvSpPr>
        <p:spPr>
          <a:xfrm>
            <a:off x="3208851" y="4253682"/>
            <a:ext cx="1991815" cy="5032815"/>
          </a:xfrm>
          <a:prstGeom prst="rect">
            <a:avLst/>
          </a:prstGeom>
          <a:noFill/>
          <a:ln>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87" name="正方形/長方形 186">
            <a:extLst>
              <a:ext uri="{FF2B5EF4-FFF2-40B4-BE49-F238E27FC236}">
                <a16:creationId xmlns:a16="http://schemas.microsoft.com/office/drawing/2014/main" id="{9DCC63B7-F155-7B89-89AF-0B2654073D0A}"/>
              </a:ext>
            </a:extLst>
          </p:cNvPr>
          <p:cNvSpPr/>
          <p:nvPr/>
        </p:nvSpPr>
        <p:spPr>
          <a:xfrm>
            <a:off x="5257128" y="4253682"/>
            <a:ext cx="1991815" cy="5032815"/>
          </a:xfrm>
          <a:prstGeom prst="rect">
            <a:avLst/>
          </a:prstGeom>
          <a:noFill/>
          <a:ln>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71" name="角丸四角形 104">
            <a:extLst>
              <a:ext uri="{FF2B5EF4-FFF2-40B4-BE49-F238E27FC236}">
                <a16:creationId xmlns:a16="http://schemas.microsoft.com/office/drawing/2014/main" id="{89B70F81-39DA-648C-094F-C59002CEA597}"/>
              </a:ext>
            </a:extLst>
          </p:cNvPr>
          <p:cNvSpPr/>
          <p:nvPr/>
        </p:nvSpPr>
        <p:spPr>
          <a:xfrm>
            <a:off x="1198193" y="5694167"/>
            <a:ext cx="6015507" cy="875077"/>
          </a:xfrm>
          <a:prstGeom prst="roundRect">
            <a:avLst/>
          </a:prstGeom>
          <a:solidFill>
            <a:schemeClr val="bg1"/>
          </a:solidFill>
          <a:ln>
            <a:solidFill>
              <a:schemeClr val="bg1">
                <a:lumMod val="6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0" rtlCol="0" anchor="ctr"/>
          <a:lstStyle/>
          <a:p>
            <a:pPr marL="179388" indent="-179388"/>
            <a:r>
              <a:rPr kumimoji="1" lang="ja-JP" altLang="en-US" sz="1400" dirty="0">
                <a:solidFill>
                  <a:schemeClr val="tx1"/>
                </a:solidFill>
                <a:latin typeface="Meiryo UI" panose="020B0604030504040204" pitchFamily="50" charset="-128"/>
                <a:ea typeface="Meiryo UI" panose="020B0604030504040204" pitchFamily="50" charset="-128"/>
              </a:rPr>
              <a:t>　　　　　　　・まちづくりの動き</a:t>
            </a:r>
          </a:p>
          <a:p>
            <a:pPr marL="179388" indent="-179388"/>
            <a:r>
              <a:rPr kumimoji="1" lang="ja-JP" altLang="en-US" sz="1400" dirty="0">
                <a:solidFill>
                  <a:schemeClr val="tx1"/>
                </a:solidFill>
                <a:latin typeface="Meiryo UI" panose="020B0604030504040204" pitchFamily="50" charset="-128"/>
                <a:ea typeface="Meiryo UI" panose="020B0604030504040204" pitchFamily="50" charset="-128"/>
              </a:rPr>
              <a:t>　　　　　　　・将来イメージ</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179388" indent="-179388"/>
            <a:r>
              <a:rPr kumimoji="1" lang="ja-JP" altLang="en-US" sz="1400" dirty="0">
                <a:solidFill>
                  <a:schemeClr val="tx1"/>
                </a:solidFill>
                <a:latin typeface="Meiryo UI" panose="020B0604030504040204" pitchFamily="50" charset="-128"/>
                <a:ea typeface="Meiryo UI" panose="020B0604030504040204" pitchFamily="50" charset="-128"/>
              </a:rPr>
              <a:t>　　　　　　　・キャッチフレーズなど</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
        <p:nvSpPr>
          <p:cNvPr id="188" name="正方形/長方形 187">
            <a:extLst>
              <a:ext uri="{FF2B5EF4-FFF2-40B4-BE49-F238E27FC236}">
                <a16:creationId xmlns:a16="http://schemas.microsoft.com/office/drawing/2014/main" id="{BDCD69F9-E9E5-F428-FF4C-9CE19AE509FB}"/>
              </a:ext>
            </a:extLst>
          </p:cNvPr>
          <p:cNvSpPr/>
          <p:nvPr/>
        </p:nvSpPr>
        <p:spPr>
          <a:xfrm>
            <a:off x="7315200" y="4253682"/>
            <a:ext cx="1991815" cy="5032815"/>
          </a:xfrm>
          <a:prstGeom prst="rect">
            <a:avLst/>
          </a:prstGeom>
          <a:noFill/>
          <a:ln>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75" name="角丸四角形 102">
            <a:extLst>
              <a:ext uri="{FF2B5EF4-FFF2-40B4-BE49-F238E27FC236}">
                <a16:creationId xmlns:a16="http://schemas.microsoft.com/office/drawing/2014/main" id="{C130D206-FEE3-C8C8-B248-617B153BF39C}"/>
              </a:ext>
            </a:extLst>
          </p:cNvPr>
          <p:cNvSpPr/>
          <p:nvPr/>
        </p:nvSpPr>
        <p:spPr>
          <a:xfrm>
            <a:off x="1198194" y="6968661"/>
            <a:ext cx="8057986" cy="724998"/>
          </a:xfrm>
          <a:prstGeom prst="roundRect">
            <a:avLst>
              <a:gd name="adj" fmla="val 10661"/>
            </a:avLst>
          </a:prstGeom>
          <a:solidFill>
            <a:schemeClr val="bg1"/>
          </a:solidFill>
          <a:ln>
            <a:solidFill>
              <a:schemeClr val="bg1">
                <a:lumMod val="6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0" rtlCol="0" anchor="ctr"/>
          <a:lstStyle/>
          <a:p>
            <a:pPr marL="174625" indent="-174625"/>
            <a:r>
              <a:rPr kumimoji="1" lang="ja-JP" altLang="en-US" sz="1400" dirty="0">
                <a:solidFill>
                  <a:schemeClr val="tx1"/>
                </a:solidFill>
                <a:latin typeface="Meiryo UI" panose="020B0604030504040204" pitchFamily="50" charset="-128"/>
                <a:ea typeface="Meiryo UI" panose="020B0604030504040204" pitchFamily="50" charset="-128"/>
              </a:rPr>
              <a:t>　　・講演・対話</a:t>
            </a:r>
          </a:p>
          <a:p>
            <a:pPr marL="174625" indent="-174625"/>
            <a:r>
              <a:rPr kumimoji="1" lang="ja-JP" altLang="en-US" sz="1400" dirty="0">
                <a:solidFill>
                  <a:schemeClr val="tx1"/>
                </a:solidFill>
                <a:latin typeface="Meiryo UI" panose="020B0604030504040204" pitchFamily="50" charset="-128"/>
                <a:ea typeface="Meiryo UI" panose="020B0604030504040204" pitchFamily="50" charset="-128"/>
              </a:rPr>
              <a:t>　　・既存媒体の活用</a:t>
            </a:r>
          </a:p>
          <a:p>
            <a:pPr marL="174625" indent="-174625"/>
            <a:r>
              <a:rPr kumimoji="1" lang="ja-JP" altLang="en-US" sz="1400" dirty="0">
                <a:solidFill>
                  <a:schemeClr val="tx1"/>
                </a:solidFill>
                <a:latin typeface="Meiryo UI" panose="020B0604030504040204" pitchFamily="50" charset="-128"/>
                <a:ea typeface="Meiryo UI" panose="020B0604030504040204" pitchFamily="50" charset="-128"/>
              </a:rPr>
              <a:t>　　・ﾊﾟﾝﾌﾚｯﾄ</a:t>
            </a:r>
          </a:p>
        </p:txBody>
      </p:sp>
      <p:sp>
        <p:nvSpPr>
          <p:cNvPr id="176" name="角丸四角形 104">
            <a:extLst>
              <a:ext uri="{FF2B5EF4-FFF2-40B4-BE49-F238E27FC236}">
                <a16:creationId xmlns:a16="http://schemas.microsoft.com/office/drawing/2014/main" id="{D498334B-6056-4039-AD65-852C67B5705D}"/>
              </a:ext>
            </a:extLst>
          </p:cNvPr>
          <p:cNvSpPr/>
          <p:nvPr/>
        </p:nvSpPr>
        <p:spPr>
          <a:xfrm>
            <a:off x="3257494" y="7075689"/>
            <a:ext cx="5998687" cy="557726"/>
          </a:xfrm>
          <a:prstGeom prst="roundRect">
            <a:avLst/>
          </a:prstGeom>
          <a:solidFill>
            <a:schemeClr val="bg1"/>
          </a:solidFill>
          <a:ln>
            <a:solidFill>
              <a:schemeClr val="bg1">
                <a:lumMod val="6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0" rtlCol="0" anchor="ctr"/>
          <a:lstStyle/>
          <a:p>
            <a:pPr marL="179388" indent="-179388"/>
            <a:r>
              <a:rPr kumimoji="1" lang="ja-JP" altLang="en-US" sz="1400" dirty="0">
                <a:solidFill>
                  <a:schemeClr val="tx1"/>
                </a:solidFill>
                <a:latin typeface="Meiryo UI" panose="020B0604030504040204" pitchFamily="50" charset="-128"/>
                <a:ea typeface="Meiryo UI" panose="020B0604030504040204" pitchFamily="50" charset="-128"/>
              </a:rPr>
              <a:t> ・動画</a:t>
            </a:r>
            <a:r>
              <a:rPr kumimoji="1" lang="en-US" altLang="ja-JP" sz="1400" dirty="0">
                <a:solidFill>
                  <a:schemeClr val="tx1"/>
                </a:solidFill>
                <a:latin typeface="Meiryo UI" panose="020B0604030504040204" pitchFamily="50" charset="-128"/>
                <a:ea typeface="Meiryo UI" panose="020B0604030504040204" pitchFamily="50" charset="-128"/>
              </a:rPr>
              <a:t>､WEB</a:t>
            </a:r>
            <a:r>
              <a:rPr kumimoji="1" lang="ja-JP" altLang="en-US" sz="1400" dirty="0">
                <a:solidFill>
                  <a:schemeClr val="tx1"/>
                </a:solidFill>
                <a:latin typeface="Meiryo UI" panose="020B0604030504040204" pitchFamily="50" charset="-128"/>
                <a:ea typeface="Meiryo UI" panose="020B0604030504040204" pitchFamily="50" charset="-128"/>
              </a:rPr>
              <a:t>ｻｲﾄ</a:t>
            </a:r>
            <a:r>
              <a:rPr kumimoji="1" lang="en-US" altLang="ja-JP" sz="1400" dirty="0">
                <a:solidFill>
                  <a:schemeClr val="tx1"/>
                </a:solidFill>
                <a:latin typeface="Meiryo UI" panose="020B0604030504040204" pitchFamily="50" charset="-128"/>
                <a:ea typeface="Meiryo UI" panose="020B0604030504040204" pitchFamily="50" charset="-128"/>
              </a:rPr>
              <a:t>､SNS</a:t>
            </a:r>
          </a:p>
          <a:p>
            <a:pPr marL="179388" indent="-179388"/>
            <a:r>
              <a:rPr kumimoji="1" lang="ja-JP" altLang="en-US" sz="1400" dirty="0">
                <a:solidFill>
                  <a:schemeClr val="tx1"/>
                </a:solidFill>
                <a:latin typeface="Meiryo UI" panose="020B0604030504040204" pitchFamily="50" charset="-128"/>
                <a:ea typeface="Meiryo UI" panose="020B0604030504040204" pitchFamily="50" charset="-128"/>
              </a:rPr>
              <a:t> ・大画面ビジョン </a:t>
            </a:r>
          </a:p>
        </p:txBody>
      </p:sp>
      <p:sp>
        <p:nvSpPr>
          <p:cNvPr id="177" name="角丸四角形 104">
            <a:extLst>
              <a:ext uri="{FF2B5EF4-FFF2-40B4-BE49-F238E27FC236}">
                <a16:creationId xmlns:a16="http://schemas.microsoft.com/office/drawing/2014/main" id="{D8B1A365-F01C-C974-EF3D-DCCE9149E045}"/>
              </a:ext>
            </a:extLst>
          </p:cNvPr>
          <p:cNvSpPr/>
          <p:nvPr/>
        </p:nvSpPr>
        <p:spPr>
          <a:xfrm>
            <a:off x="5316680" y="7138686"/>
            <a:ext cx="3939501" cy="401919"/>
          </a:xfrm>
          <a:prstGeom prst="roundRect">
            <a:avLst/>
          </a:prstGeom>
          <a:solidFill>
            <a:schemeClr val="bg1"/>
          </a:solidFill>
          <a:ln>
            <a:solidFill>
              <a:schemeClr val="bg1">
                <a:lumMod val="6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0" rtlCol="0" anchor="ctr"/>
          <a:lstStyle/>
          <a:p>
            <a:pPr marL="179388" indent="-179388"/>
            <a:r>
              <a:rPr kumimoji="1" lang="ja-JP" altLang="en-US" sz="1400" dirty="0">
                <a:solidFill>
                  <a:schemeClr val="tx1"/>
                </a:solidFill>
                <a:latin typeface="Meiryo UI" panose="020B0604030504040204" pitchFamily="50" charset="-128"/>
                <a:ea typeface="Meiryo UI" panose="020B0604030504040204" pitchFamily="50" charset="-128"/>
              </a:rPr>
              <a:t> 　・ﾊﾞｰﾁｬﾙ新大阪など（</a:t>
            </a:r>
            <a:r>
              <a:rPr kumimoji="1" lang="en-US" altLang="ja-JP" sz="1400" dirty="0">
                <a:solidFill>
                  <a:schemeClr val="tx1"/>
                </a:solidFill>
                <a:latin typeface="Meiryo UI" panose="020B0604030504040204" pitchFamily="50" charset="-128"/>
                <a:ea typeface="Meiryo UI" panose="020B0604030504040204" pitchFamily="50" charset="-128"/>
              </a:rPr>
              <a:t>Ex</a:t>
            </a:r>
            <a:r>
              <a:rPr kumimoji="1" lang="ja-JP" altLang="en-US" sz="1400" dirty="0">
                <a:solidFill>
                  <a:schemeClr val="tx1"/>
                </a:solidFill>
                <a:latin typeface="Meiryo UI" panose="020B0604030504040204" pitchFamily="50" charset="-128"/>
                <a:ea typeface="Meiryo UI" panose="020B0604030504040204" pitchFamily="50" charset="-128"/>
              </a:rPr>
              <a:t>ﾊﾞｰﾁｬﾙ渋谷）</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
        <p:nvSpPr>
          <p:cNvPr id="180" name="角丸四角形 102">
            <a:extLst>
              <a:ext uri="{FF2B5EF4-FFF2-40B4-BE49-F238E27FC236}">
                <a16:creationId xmlns:a16="http://schemas.microsoft.com/office/drawing/2014/main" id="{86A5E597-7A41-F71A-CBA7-5CE48384818D}"/>
              </a:ext>
            </a:extLst>
          </p:cNvPr>
          <p:cNvSpPr/>
          <p:nvPr/>
        </p:nvSpPr>
        <p:spPr>
          <a:xfrm>
            <a:off x="1198193" y="8175559"/>
            <a:ext cx="8057987" cy="917396"/>
          </a:xfrm>
          <a:prstGeom prst="roundRect">
            <a:avLst>
              <a:gd name="adj" fmla="val 10661"/>
            </a:avLst>
          </a:prstGeom>
          <a:solidFill>
            <a:schemeClr val="bg1"/>
          </a:solidFill>
          <a:ln>
            <a:solidFill>
              <a:schemeClr val="bg1">
                <a:lumMod val="6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0" rtlCol="0" anchor="ctr"/>
          <a:lstStyle/>
          <a:p>
            <a:pPr marL="174625" indent="-174625"/>
            <a:r>
              <a:rPr kumimoji="1" lang="ja-JP" altLang="en-US" sz="1400" dirty="0">
                <a:solidFill>
                  <a:schemeClr val="tx1"/>
                </a:solidFill>
                <a:latin typeface="Meiryo UI" panose="020B0604030504040204" pitchFamily="50" charset="-128"/>
                <a:ea typeface="Meiryo UI" panose="020B0604030504040204" pitchFamily="50" charset="-128"/>
              </a:rPr>
              <a:t>　　・各種シンポジウム</a:t>
            </a:r>
          </a:p>
          <a:p>
            <a:pPr marL="174625" indent="-174625"/>
            <a:r>
              <a:rPr kumimoji="1" lang="ja-JP" altLang="en-US" sz="1400" dirty="0">
                <a:solidFill>
                  <a:schemeClr val="tx1"/>
                </a:solidFill>
                <a:latin typeface="Meiryo UI" panose="020B0604030504040204" pitchFamily="50" charset="-128"/>
                <a:ea typeface="Meiryo UI" panose="020B0604030504040204" pitchFamily="50" charset="-128"/>
              </a:rPr>
              <a:t>　　・ワークショップ</a:t>
            </a:r>
          </a:p>
          <a:p>
            <a:pPr marL="174625" indent="-174625"/>
            <a:r>
              <a:rPr kumimoji="1" lang="ja-JP" altLang="en-US" sz="1400" dirty="0">
                <a:solidFill>
                  <a:schemeClr val="tx1"/>
                </a:solidFill>
                <a:latin typeface="Meiryo UI" panose="020B0604030504040204" pitchFamily="50" charset="-128"/>
                <a:ea typeface="Meiryo UI" panose="020B0604030504040204" pitchFamily="50" charset="-128"/>
              </a:rPr>
              <a:t>　　・地域イベント</a:t>
            </a:r>
          </a:p>
        </p:txBody>
      </p:sp>
      <p:sp>
        <p:nvSpPr>
          <p:cNvPr id="181" name="角丸四角形 104">
            <a:extLst>
              <a:ext uri="{FF2B5EF4-FFF2-40B4-BE49-F238E27FC236}">
                <a16:creationId xmlns:a16="http://schemas.microsoft.com/office/drawing/2014/main" id="{9D7A6C4E-D40A-64B5-4333-74F4119AAFD2}"/>
              </a:ext>
            </a:extLst>
          </p:cNvPr>
          <p:cNvSpPr/>
          <p:nvPr/>
        </p:nvSpPr>
        <p:spPr>
          <a:xfrm>
            <a:off x="3257494" y="8277469"/>
            <a:ext cx="1908000" cy="677919"/>
          </a:xfrm>
          <a:prstGeom prst="roundRect">
            <a:avLst/>
          </a:prstGeom>
          <a:solidFill>
            <a:schemeClr val="bg1"/>
          </a:solidFill>
          <a:ln>
            <a:solidFill>
              <a:schemeClr val="bg1">
                <a:lumMod val="6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0" rtlCol="0" anchor="ctr"/>
          <a:lstStyle/>
          <a:p>
            <a:pPr marL="179388" indent="-179388"/>
            <a:r>
              <a:rPr kumimoji="1" lang="ja-JP" altLang="en-US" sz="1400" dirty="0">
                <a:solidFill>
                  <a:schemeClr val="tx1"/>
                </a:solidFill>
                <a:latin typeface="Meiryo UI" panose="020B0604030504040204" pitchFamily="50" charset="-128"/>
                <a:ea typeface="Meiryo UI" panose="020B0604030504040204" pitchFamily="50" charset="-128"/>
              </a:rPr>
              <a:t> ・大阪万博</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179388" indent="-179388"/>
            <a:r>
              <a:rPr kumimoji="1" lang="ja-JP" altLang="en-US" sz="1400" dirty="0">
                <a:solidFill>
                  <a:schemeClr val="tx1"/>
                </a:solidFill>
                <a:latin typeface="Meiryo UI" panose="020B0604030504040204" pitchFamily="50" charset="-128"/>
                <a:ea typeface="Meiryo UI" panose="020B0604030504040204" pitchFamily="50" charset="-128"/>
              </a:rPr>
              <a:t> ・国際イベント</a:t>
            </a:r>
          </a:p>
        </p:txBody>
      </p:sp>
      <p:sp>
        <p:nvSpPr>
          <p:cNvPr id="182" name="角丸四角形 104">
            <a:extLst>
              <a:ext uri="{FF2B5EF4-FFF2-40B4-BE49-F238E27FC236}">
                <a16:creationId xmlns:a16="http://schemas.microsoft.com/office/drawing/2014/main" id="{C192A8A5-C65A-C184-73D4-BFFAAF3757AA}"/>
              </a:ext>
            </a:extLst>
          </p:cNvPr>
          <p:cNvSpPr/>
          <p:nvPr/>
        </p:nvSpPr>
        <p:spPr>
          <a:xfrm>
            <a:off x="5305700" y="8277469"/>
            <a:ext cx="1908000" cy="677920"/>
          </a:xfrm>
          <a:prstGeom prst="roundRect">
            <a:avLst/>
          </a:prstGeom>
          <a:solidFill>
            <a:schemeClr val="bg1"/>
          </a:solidFill>
          <a:ln>
            <a:solidFill>
              <a:schemeClr val="bg1">
                <a:lumMod val="6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0" rtlCol="0" anchor="ctr"/>
          <a:lstStyle/>
          <a:p>
            <a:pPr marL="179388" indent="-179388"/>
            <a:r>
              <a:rPr kumimoji="1" lang="ja-JP" altLang="en-US" sz="1400" dirty="0">
                <a:solidFill>
                  <a:schemeClr val="tx1"/>
                </a:solidFill>
                <a:latin typeface="Meiryo UI" panose="020B0604030504040204" pitchFamily="50" charset="-128"/>
                <a:ea typeface="Meiryo UI" panose="020B0604030504040204" pitchFamily="50" charset="-128"/>
              </a:rPr>
              <a:t>・ｴﾘﾏﾈ団体による社会実験、プレ活動</a:t>
            </a:r>
          </a:p>
        </p:txBody>
      </p:sp>
      <p:sp>
        <p:nvSpPr>
          <p:cNvPr id="183" name="角丸四角形 104">
            <a:extLst>
              <a:ext uri="{FF2B5EF4-FFF2-40B4-BE49-F238E27FC236}">
                <a16:creationId xmlns:a16="http://schemas.microsoft.com/office/drawing/2014/main" id="{4E58AE4F-18D8-5FEC-9AF1-718E7DF19089}"/>
              </a:ext>
            </a:extLst>
          </p:cNvPr>
          <p:cNvSpPr/>
          <p:nvPr/>
        </p:nvSpPr>
        <p:spPr>
          <a:xfrm>
            <a:off x="7337201" y="8277469"/>
            <a:ext cx="1908000" cy="677920"/>
          </a:xfrm>
          <a:prstGeom prst="roundRect">
            <a:avLst>
              <a:gd name="adj" fmla="val 15206"/>
            </a:avLst>
          </a:prstGeom>
          <a:solidFill>
            <a:schemeClr val="bg1"/>
          </a:solidFill>
          <a:ln>
            <a:solidFill>
              <a:schemeClr val="bg1">
                <a:lumMod val="6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0" rtlCol="0" anchor="ctr"/>
          <a:lstStyle/>
          <a:p>
            <a:pPr marL="179388" indent="-179388"/>
            <a:r>
              <a:rPr kumimoji="1" lang="ja-JP" altLang="en-US" sz="1400" dirty="0">
                <a:solidFill>
                  <a:schemeClr val="tx1"/>
                </a:solidFill>
                <a:latin typeface="Meiryo UI" panose="020B0604030504040204" pitchFamily="50" charset="-128"/>
                <a:ea typeface="Meiryo UI" panose="020B0604030504040204" pitchFamily="50" charset="-128"/>
              </a:rPr>
              <a:t>・ｴﾘﾏﾈ団体によるイベント等</a:t>
            </a:r>
          </a:p>
        </p:txBody>
      </p:sp>
      <p:sp>
        <p:nvSpPr>
          <p:cNvPr id="200" name="角丸四角形 79">
            <a:extLst>
              <a:ext uri="{FF2B5EF4-FFF2-40B4-BE49-F238E27FC236}">
                <a16:creationId xmlns:a16="http://schemas.microsoft.com/office/drawing/2014/main" id="{88C896AC-F8A1-24AA-7BA8-45B4ADC37387}"/>
              </a:ext>
            </a:extLst>
          </p:cNvPr>
          <p:cNvSpPr/>
          <p:nvPr/>
        </p:nvSpPr>
        <p:spPr>
          <a:xfrm>
            <a:off x="5303267" y="10907083"/>
            <a:ext cx="3941934" cy="28476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0" rtlCol="0" anchor="t"/>
          <a:lstStyle/>
          <a:p>
            <a:r>
              <a:rPr lang="ja-JP" altLang="en-US" sz="1400" dirty="0">
                <a:solidFill>
                  <a:schemeClr val="tx1"/>
                </a:solidFill>
                <a:latin typeface="Meiryo UI" panose="020B0604030504040204" pitchFamily="50" charset="-128"/>
                <a:ea typeface="Meiryo UI" panose="020B0604030504040204" pitchFamily="50" charset="-128"/>
              </a:rPr>
              <a:t>・住みやすさ、働きやすさ、楽しさ</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202" name="角丸四角形 79">
            <a:extLst>
              <a:ext uri="{FF2B5EF4-FFF2-40B4-BE49-F238E27FC236}">
                <a16:creationId xmlns:a16="http://schemas.microsoft.com/office/drawing/2014/main" id="{2D91C985-C581-D0BD-217B-C8809B47891F}"/>
              </a:ext>
            </a:extLst>
          </p:cNvPr>
          <p:cNvSpPr/>
          <p:nvPr/>
        </p:nvSpPr>
        <p:spPr>
          <a:xfrm>
            <a:off x="5303267" y="11530099"/>
            <a:ext cx="3941934" cy="285239"/>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0" rtlCol="0" anchor="t"/>
          <a:lstStyle/>
          <a:p>
            <a:r>
              <a:rPr lang="ja-JP" altLang="en-US" sz="1400" dirty="0">
                <a:solidFill>
                  <a:schemeClr val="tx1"/>
                </a:solidFill>
                <a:latin typeface="Meiryo UI" panose="020B0604030504040204" pitchFamily="50" charset="-128"/>
                <a:ea typeface="Meiryo UI" panose="020B0604030504040204" pitchFamily="50" charset="-128"/>
              </a:rPr>
              <a:t>・動画、</a:t>
            </a:r>
            <a:r>
              <a:rPr lang="en-US" altLang="ja-JP" sz="1400" dirty="0">
                <a:solidFill>
                  <a:schemeClr val="tx1"/>
                </a:solidFill>
                <a:latin typeface="Meiryo UI" panose="020B0604030504040204" pitchFamily="50" charset="-128"/>
                <a:ea typeface="Meiryo UI" panose="020B0604030504040204" pitchFamily="50" charset="-128"/>
              </a:rPr>
              <a:t>SNS</a:t>
            </a:r>
            <a:r>
              <a:rPr lang="ja-JP" altLang="en-US" sz="1400" dirty="0">
                <a:solidFill>
                  <a:schemeClr val="tx1"/>
                </a:solidFill>
                <a:latin typeface="Meiryo UI" panose="020B0604030504040204" pitchFamily="50" charset="-128"/>
                <a:ea typeface="Meiryo UI" panose="020B0604030504040204" pitchFamily="50" charset="-128"/>
              </a:rPr>
              <a:t>、大画面ビジョンなど</a:t>
            </a:r>
            <a:endParaRPr lang="en-US" altLang="ja-JP" sz="1400" dirty="0">
              <a:solidFill>
                <a:schemeClr val="tx1"/>
              </a:solidFill>
              <a:latin typeface="Meiryo UI" panose="020B0604030504040204" pitchFamily="50" charset="-128"/>
              <a:ea typeface="Meiryo UI" panose="020B0604030504040204" pitchFamily="50" charset="-128"/>
            </a:endParaRPr>
          </a:p>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22" name="加算 21"/>
          <p:cNvSpPr/>
          <p:nvPr/>
        </p:nvSpPr>
        <p:spPr>
          <a:xfrm>
            <a:off x="3148732" y="7209727"/>
            <a:ext cx="293026" cy="293026"/>
          </a:xfrm>
          <a:prstGeom prst="mathPlus">
            <a:avLst>
              <a:gd name="adj1" fmla="val 11907"/>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97" name="加算 96"/>
          <p:cNvSpPr/>
          <p:nvPr/>
        </p:nvSpPr>
        <p:spPr>
          <a:xfrm>
            <a:off x="5210475" y="7209727"/>
            <a:ext cx="293026" cy="293026"/>
          </a:xfrm>
          <a:prstGeom prst="mathPlus">
            <a:avLst>
              <a:gd name="adj1" fmla="val 11907"/>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03" name="加算 102"/>
          <p:cNvSpPr/>
          <p:nvPr/>
        </p:nvSpPr>
        <p:spPr>
          <a:xfrm>
            <a:off x="3148683" y="8503790"/>
            <a:ext cx="293026" cy="293026"/>
          </a:xfrm>
          <a:prstGeom prst="mathPlus">
            <a:avLst>
              <a:gd name="adj1" fmla="val 11907"/>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05" name="加算 104"/>
          <p:cNvSpPr/>
          <p:nvPr/>
        </p:nvSpPr>
        <p:spPr>
          <a:xfrm>
            <a:off x="5202055" y="8503790"/>
            <a:ext cx="293026" cy="293026"/>
          </a:xfrm>
          <a:prstGeom prst="mathPlus">
            <a:avLst>
              <a:gd name="adj1" fmla="val 11907"/>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70" name="角丸四角形 104">
            <a:extLst>
              <a:ext uri="{FF2B5EF4-FFF2-40B4-BE49-F238E27FC236}">
                <a16:creationId xmlns:a16="http://schemas.microsoft.com/office/drawing/2014/main" id="{6FD7532A-1EEC-5640-79D5-CFBA70667702}"/>
              </a:ext>
            </a:extLst>
          </p:cNvPr>
          <p:cNvSpPr/>
          <p:nvPr/>
        </p:nvSpPr>
        <p:spPr>
          <a:xfrm>
            <a:off x="5305699" y="5737641"/>
            <a:ext cx="3950481" cy="777458"/>
          </a:xfrm>
          <a:prstGeom prst="roundRect">
            <a:avLst/>
          </a:prstGeom>
          <a:solidFill>
            <a:schemeClr val="bg1"/>
          </a:solidFill>
          <a:ln>
            <a:solidFill>
              <a:schemeClr val="bg1">
                <a:lumMod val="6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0" rtlCol="0" anchor="ctr"/>
          <a:lstStyle/>
          <a:p>
            <a:pPr marL="179388" indent="-179388">
              <a:lnSpc>
                <a:spcPts val="1500"/>
              </a:lnSpc>
            </a:pPr>
            <a:r>
              <a:rPr kumimoji="1" lang="ja-JP" altLang="en-US" sz="1400" dirty="0">
                <a:solidFill>
                  <a:schemeClr val="tx1"/>
                </a:solidFill>
                <a:latin typeface="Meiryo UI" panose="020B0604030504040204" pitchFamily="50" charset="-128"/>
                <a:ea typeface="Meiryo UI" panose="020B0604030504040204" pitchFamily="50" charset="-128"/>
              </a:rPr>
              <a:t> ・働きやすさ</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179388" indent="-179388">
              <a:lnSpc>
                <a:spcPts val="1500"/>
              </a:lnSpc>
            </a:pPr>
            <a:r>
              <a:rPr kumimoji="1" lang="ja-JP" altLang="en-US" sz="1400" dirty="0">
                <a:solidFill>
                  <a:schemeClr val="tx1"/>
                </a:solidFill>
                <a:latin typeface="Meiryo UI" panose="020B0604030504040204" pitchFamily="50" charset="-128"/>
                <a:ea typeface="Meiryo UI" panose="020B0604030504040204" pitchFamily="50" charset="-128"/>
              </a:rPr>
              <a:t>　</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交通利便性、企業集積等</a:t>
            </a:r>
            <a:r>
              <a:rPr kumimoji="1" lang="en-US" altLang="ja-JP" sz="1050" dirty="0">
                <a:solidFill>
                  <a:schemeClr val="tx1"/>
                </a:solidFill>
                <a:latin typeface="Meiryo UI" panose="020B0604030504040204" pitchFamily="50" charset="-128"/>
                <a:ea typeface="Meiryo UI" panose="020B0604030504040204" pitchFamily="50" charset="-128"/>
              </a:rPr>
              <a:t>)</a:t>
            </a:r>
          </a:p>
          <a:p>
            <a:pPr marL="179388" indent="-179388">
              <a:lnSpc>
                <a:spcPts val="1500"/>
              </a:lnSpc>
            </a:pPr>
            <a:r>
              <a:rPr kumimoji="1" lang="en-US" altLang="ja-JP" sz="1400" dirty="0">
                <a:solidFill>
                  <a:schemeClr val="tx1"/>
                </a:solidFill>
                <a:latin typeface="Meiryo UI" panose="020B0604030504040204" pitchFamily="50" charset="-128"/>
                <a:ea typeface="Meiryo UI" panose="020B0604030504040204" pitchFamily="50" charset="-128"/>
              </a:rPr>
              <a:t> </a:t>
            </a:r>
            <a:r>
              <a:rPr kumimoji="1" lang="ja-JP" altLang="en-US" sz="1400" dirty="0">
                <a:solidFill>
                  <a:schemeClr val="tx1"/>
                </a:solidFill>
                <a:latin typeface="Meiryo UI" panose="020B0604030504040204" pitchFamily="50" charset="-128"/>
                <a:ea typeface="Meiryo UI" panose="020B0604030504040204" pitchFamily="50" charset="-128"/>
              </a:rPr>
              <a:t>・住みやすさ</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179388" indent="-179388">
              <a:lnSpc>
                <a:spcPts val="1500"/>
              </a:lnSpc>
            </a:pPr>
            <a:r>
              <a:rPr kumimoji="1" lang="ja-JP" altLang="en-US" sz="1400" dirty="0">
                <a:solidFill>
                  <a:schemeClr val="tx1"/>
                </a:solidFill>
                <a:latin typeface="Meiryo UI" panose="020B0604030504040204" pitchFamily="50" charset="-128"/>
                <a:ea typeface="Meiryo UI" panose="020B0604030504040204" pitchFamily="50" charset="-128"/>
              </a:rPr>
              <a:t>　</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子育て環境・外国人対応等</a:t>
            </a:r>
            <a:r>
              <a:rPr kumimoji="1" lang="en-US" altLang="ja-JP" sz="1050" dirty="0">
                <a:solidFill>
                  <a:schemeClr val="tx1"/>
                </a:solidFill>
                <a:latin typeface="Meiryo UI" panose="020B0604030504040204" pitchFamily="50" charset="-128"/>
                <a:ea typeface="Meiryo UI" panose="020B0604030504040204" pitchFamily="50" charset="-128"/>
              </a:rPr>
              <a:t>)</a:t>
            </a:r>
          </a:p>
        </p:txBody>
      </p:sp>
      <p:sp>
        <p:nvSpPr>
          <p:cNvPr id="117" name="加算 116"/>
          <p:cNvSpPr/>
          <p:nvPr/>
        </p:nvSpPr>
        <p:spPr>
          <a:xfrm>
            <a:off x="5200073" y="5948815"/>
            <a:ext cx="293026" cy="293026"/>
          </a:xfrm>
          <a:prstGeom prst="mathPlus">
            <a:avLst>
              <a:gd name="adj1" fmla="val 11907"/>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69" name="角丸四角形 105">
            <a:extLst>
              <a:ext uri="{FF2B5EF4-FFF2-40B4-BE49-F238E27FC236}">
                <a16:creationId xmlns:a16="http://schemas.microsoft.com/office/drawing/2014/main" id="{DA8C7A45-324E-3912-B122-C0325C874002}"/>
              </a:ext>
            </a:extLst>
          </p:cNvPr>
          <p:cNvSpPr/>
          <p:nvPr/>
        </p:nvSpPr>
        <p:spPr>
          <a:xfrm>
            <a:off x="7337201" y="5829300"/>
            <a:ext cx="1908000" cy="627586"/>
          </a:xfrm>
          <a:prstGeom prst="roundRect">
            <a:avLst/>
          </a:prstGeom>
          <a:solidFill>
            <a:schemeClr val="bg1"/>
          </a:solidFill>
          <a:ln>
            <a:solidFill>
              <a:schemeClr val="bg1">
                <a:lumMod val="6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0" rtlCol="0" anchor="t"/>
          <a:lstStyle/>
          <a:p>
            <a:pPr marL="174625" indent="-174625">
              <a:lnSpc>
                <a:spcPts val="1500"/>
              </a:lnSpc>
            </a:pPr>
            <a:r>
              <a:rPr kumimoji="1" lang="ja-JP" altLang="en-US" sz="1400" dirty="0">
                <a:solidFill>
                  <a:schemeClr val="tx1"/>
                </a:solidFill>
                <a:latin typeface="Meiryo UI" panose="020B0604030504040204" pitchFamily="50" charset="-128"/>
                <a:ea typeface="Meiryo UI" panose="020B0604030504040204" pitchFamily="50" charset="-128"/>
              </a:rPr>
              <a:t>・楽しさ</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400" dirty="0">
                <a:solidFill>
                  <a:schemeClr val="tx1"/>
                </a:solidFill>
                <a:latin typeface="Meiryo UI" panose="020B0604030504040204" pitchFamily="50" charset="-128"/>
                <a:ea typeface="Meiryo UI" panose="020B0604030504040204" pitchFamily="50" charset="-128"/>
              </a:rPr>
              <a:t>　</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まち歩き、滞在の魅力、店、イベントなど</a:t>
            </a:r>
            <a:r>
              <a:rPr kumimoji="1" lang="en-US" altLang="ja-JP" sz="1050" dirty="0">
                <a:solidFill>
                  <a:schemeClr val="tx1"/>
                </a:solidFill>
                <a:latin typeface="Meiryo UI" panose="020B0604030504040204" pitchFamily="50" charset="-128"/>
                <a:ea typeface="Meiryo UI" panose="020B0604030504040204" pitchFamily="50" charset="-128"/>
              </a:rPr>
              <a:t>)</a:t>
            </a:r>
          </a:p>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118" name="加算 117"/>
          <p:cNvSpPr/>
          <p:nvPr/>
        </p:nvSpPr>
        <p:spPr>
          <a:xfrm>
            <a:off x="7221199" y="5984001"/>
            <a:ext cx="293026" cy="293026"/>
          </a:xfrm>
          <a:prstGeom prst="mathPlus">
            <a:avLst>
              <a:gd name="adj1" fmla="val 11907"/>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06" name="テキスト ボックス 105">
            <a:extLst>
              <a:ext uri="{FF2B5EF4-FFF2-40B4-BE49-F238E27FC236}">
                <a16:creationId xmlns:a16="http://schemas.microsoft.com/office/drawing/2014/main" id="{F4EF1EF9-A25E-7800-9585-812A4E76D55B}"/>
              </a:ext>
            </a:extLst>
          </p:cNvPr>
          <p:cNvSpPr txBox="1"/>
          <p:nvPr/>
        </p:nvSpPr>
        <p:spPr>
          <a:xfrm>
            <a:off x="7407076" y="69787"/>
            <a:ext cx="2031325" cy="369332"/>
          </a:xfrm>
          <a:prstGeom prst="rect">
            <a:avLst/>
          </a:prstGeom>
          <a:noFill/>
          <a:ln>
            <a:solidFill>
              <a:schemeClr val="bg1"/>
            </a:solidFill>
          </a:ln>
        </p:spPr>
        <p:txBody>
          <a:bodyPr wrap="none" rtlCol="0">
            <a:spAutoFit/>
          </a:bodyPr>
          <a:lstStyle/>
          <a:p>
            <a:r>
              <a:rPr kumimoji="1" lang="ja-JP" altLang="en-US" dirty="0">
                <a:solidFill>
                  <a:schemeClr val="bg1"/>
                </a:solidFill>
                <a:latin typeface="Meiryo UI" panose="020B0604030504040204" pitchFamily="50" charset="-128"/>
                <a:ea typeface="Meiryo UI" panose="020B0604030504040204" pitchFamily="50" charset="-128"/>
              </a:rPr>
              <a:t>資料２－２別紙１</a:t>
            </a:r>
          </a:p>
        </p:txBody>
      </p:sp>
      <p:sp>
        <p:nvSpPr>
          <p:cNvPr id="53" name="角丸四角形 102">
            <a:extLst>
              <a:ext uri="{FF2B5EF4-FFF2-40B4-BE49-F238E27FC236}">
                <a16:creationId xmlns:a16="http://schemas.microsoft.com/office/drawing/2014/main" id="{D4E990EB-9649-0F68-C15A-CE668C3B0A3D}"/>
              </a:ext>
            </a:extLst>
          </p:cNvPr>
          <p:cNvSpPr/>
          <p:nvPr/>
        </p:nvSpPr>
        <p:spPr>
          <a:xfrm>
            <a:off x="1198193" y="4691921"/>
            <a:ext cx="3918023" cy="491483"/>
          </a:xfrm>
          <a:prstGeom prst="round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4625" indent="-174625" algn="ctr"/>
            <a:r>
              <a:rPr kumimoji="1" lang="ja-JP" altLang="en-US" sz="1400" dirty="0">
                <a:solidFill>
                  <a:schemeClr val="tx1"/>
                </a:solidFill>
                <a:latin typeface="Meiryo UI" panose="020B0604030504040204" pitchFamily="50" charset="-128"/>
                <a:ea typeface="Meiryo UI" panose="020B0604030504040204" pitchFamily="50" charset="-128"/>
              </a:rPr>
              <a:t>・地権者、デベロッパー、投資家</a:t>
            </a:r>
          </a:p>
        </p:txBody>
      </p:sp>
    </p:spTree>
    <p:extLst>
      <p:ext uri="{BB962C8B-B14F-4D97-AF65-F5344CB8AC3E}">
        <p14:creationId xmlns:p14="http://schemas.microsoft.com/office/powerpoint/2010/main" val="119801131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412</Words>
  <Application>Microsoft Office PowerPoint</Application>
  <PresentationFormat>A3 297x420 mm</PresentationFormat>
  <Paragraphs>67</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2023-12-19T04:44:05Z</dcterms:created>
  <dcterms:modified xsi:type="dcterms:W3CDTF">2023-12-19T04:44:09Z</dcterms:modified>
</cp:coreProperties>
</file>