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9" r:id="rId2"/>
  </p:sldIdLst>
  <p:sldSz cx="9601200" cy="128016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AEAEA"/>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54" d="100"/>
          <a:sy n="54" d="100"/>
        </p:scale>
        <p:origin x="21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125274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223155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221818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86102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236044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76317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178661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44561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249275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65453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9DB186-97AD-4BAC-AB2C-5F9670E67DB7}" type="datetimeFigureOut">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396244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A9DB186-97AD-4BAC-AB2C-5F9670E67DB7}" type="datetimeFigureOut">
              <a:rPr kumimoji="1" lang="ja-JP" altLang="en-US" smtClean="0"/>
              <a:t>2023/12/19</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BF3D03D-5C74-4E3F-90E1-12746636FBFF}" type="slidenum">
              <a:rPr kumimoji="1" lang="ja-JP" altLang="en-US" smtClean="0"/>
              <a:t>‹#›</a:t>
            </a:fld>
            <a:endParaRPr kumimoji="1" lang="ja-JP" altLang="en-US"/>
          </a:p>
        </p:txBody>
      </p:sp>
    </p:spTree>
    <p:extLst>
      <p:ext uri="{BB962C8B-B14F-4D97-AF65-F5344CB8AC3E}">
        <p14:creationId xmlns:p14="http://schemas.microsoft.com/office/powerpoint/2010/main" val="1889873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四角形: 角を丸くする 183">
            <a:extLst>
              <a:ext uri="{FF2B5EF4-FFF2-40B4-BE49-F238E27FC236}">
                <a16:creationId xmlns:a16="http://schemas.microsoft.com/office/drawing/2014/main" id="{DA5CAA21-E050-2022-5633-9F25A1C1274C}"/>
              </a:ext>
            </a:extLst>
          </p:cNvPr>
          <p:cNvSpPr/>
          <p:nvPr/>
        </p:nvSpPr>
        <p:spPr>
          <a:xfrm>
            <a:off x="736125" y="8073049"/>
            <a:ext cx="8693807" cy="1147875"/>
          </a:xfrm>
          <a:prstGeom prst="roundRect">
            <a:avLst/>
          </a:prstGeom>
          <a:solidFill>
            <a:schemeClr val="accent2">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9" name="四角形: 角を丸くする 178">
            <a:extLst>
              <a:ext uri="{FF2B5EF4-FFF2-40B4-BE49-F238E27FC236}">
                <a16:creationId xmlns:a16="http://schemas.microsoft.com/office/drawing/2014/main" id="{8D6F83BE-9216-D5BD-FEDF-B618FFF3BE54}"/>
              </a:ext>
            </a:extLst>
          </p:cNvPr>
          <p:cNvSpPr/>
          <p:nvPr/>
        </p:nvSpPr>
        <p:spPr>
          <a:xfrm>
            <a:off x="736125" y="6868574"/>
            <a:ext cx="8693807" cy="940920"/>
          </a:xfrm>
          <a:prstGeom prst="roundRect">
            <a:avLst/>
          </a:prstGeom>
          <a:solidFill>
            <a:schemeClr val="accent4">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4" name="四角形: 角を丸くする 173">
            <a:extLst>
              <a:ext uri="{FF2B5EF4-FFF2-40B4-BE49-F238E27FC236}">
                <a16:creationId xmlns:a16="http://schemas.microsoft.com/office/drawing/2014/main" id="{92A9DBA4-616C-6DD5-29D9-D079F2D31869}"/>
              </a:ext>
            </a:extLst>
          </p:cNvPr>
          <p:cNvSpPr/>
          <p:nvPr/>
        </p:nvSpPr>
        <p:spPr>
          <a:xfrm>
            <a:off x="736125" y="5650222"/>
            <a:ext cx="8693807" cy="979177"/>
          </a:xfrm>
          <a:prstGeom prst="roundRect">
            <a:avLst/>
          </a:prstGeom>
          <a:solidFill>
            <a:schemeClr val="accent6">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3" name="四角形: 角を丸くする 172">
            <a:extLst>
              <a:ext uri="{FF2B5EF4-FFF2-40B4-BE49-F238E27FC236}">
                <a16:creationId xmlns:a16="http://schemas.microsoft.com/office/drawing/2014/main" id="{94B2B2E5-35CD-120B-187D-D97F8DF6667C}"/>
              </a:ext>
            </a:extLst>
          </p:cNvPr>
          <p:cNvSpPr/>
          <p:nvPr/>
        </p:nvSpPr>
        <p:spPr>
          <a:xfrm>
            <a:off x="736125" y="4488672"/>
            <a:ext cx="8693807" cy="940920"/>
          </a:xfrm>
          <a:prstGeom prst="roundRect">
            <a:avLst/>
          </a:prstGeom>
          <a:solidFill>
            <a:srgbClr val="DEEBF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5" name="正方形/長方形 184">
            <a:extLst>
              <a:ext uri="{FF2B5EF4-FFF2-40B4-BE49-F238E27FC236}">
                <a16:creationId xmlns:a16="http://schemas.microsoft.com/office/drawing/2014/main" id="{69E9A9C7-9B05-D513-CDC3-5F08B89CCF78}"/>
              </a:ext>
            </a:extLst>
          </p:cNvPr>
          <p:cNvSpPr/>
          <p:nvPr/>
        </p:nvSpPr>
        <p:spPr>
          <a:xfrm>
            <a:off x="1147316" y="4253682"/>
            <a:ext cx="1991815" cy="5032815"/>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右矢印 124">
            <a:extLst>
              <a:ext uri="{FF2B5EF4-FFF2-40B4-BE49-F238E27FC236}">
                <a16:creationId xmlns:a16="http://schemas.microsoft.com/office/drawing/2014/main" id="{B53E801E-830B-8245-4E6A-99E601A00546}"/>
              </a:ext>
            </a:extLst>
          </p:cNvPr>
          <p:cNvSpPr/>
          <p:nvPr/>
        </p:nvSpPr>
        <p:spPr>
          <a:xfrm>
            <a:off x="823711" y="9389129"/>
            <a:ext cx="8693807" cy="474156"/>
          </a:xfrm>
          <a:prstGeom prst="rightArrow">
            <a:avLst/>
          </a:prstGeom>
          <a:solidFill>
            <a:srgbClr val="FF999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矢印コネクタ 4">
            <a:extLst>
              <a:ext uri="{FF2B5EF4-FFF2-40B4-BE49-F238E27FC236}">
                <a16:creationId xmlns:a16="http://schemas.microsoft.com/office/drawing/2014/main" id="{86A0B40A-3D76-0442-C60D-A5B056D9098E}"/>
              </a:ext>
            </a:extLst>
          </p:cNvPr>
          <p:cNvCxnSpPr/>
          <p:nvPr/>
        </p:nvCxnSpPr>
        <p:spPr>
          <a:xfrm>
            <a:off x="8203465" y="1388637"/>
            <a:ext cx="538542" cy="0"/>
          </a:xfrm>
          <a:prstGeom prst="straightConnector1">
            <a:avLst/>
          </a:prstGeom>
          <a:ln w="69850">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E6E63B16-9D96-DA27-16C5-C77AF1EFE97A}"/>
              </a:ext>
            </a:extLst>
          </p:cNvPr>
          <p:cNvSpPr/>
          <p:nvPr/>
        </p:nvSpPr>
        <p:spPr>
          <a:xfrm>
            <a:off x="0" y="-2040"/>
            <a:ext cx="9601200" cy="532246"/>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 name="角丸四角形 46">
            <a:extLst>
              <a:ext uri="{FF2B5EF4-FFF2-40B4-BE49-F238E27FC236}">
                <a16:creationId xmlns:a16="http://schemas.microsoft.com/office/drawing/2014/main" id="{1967FD0E-C9DE-1869-78BA-E2AB70EDB896}"/>
              </a:ext>
            </a:extLst>
          </p:cNvPr>
          <p:cNvSpPr/>
          <p:nvPr/>
        </p:nvSpPr>
        <p:spPr>
          <a:xfrm>
            <a:off x="1393260" y="1181191"/>
            <a:ext cx="1558790" cy="414892"/>
          </a:xfrm>
          <a:prstGeom prst="round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vert="horz" lIns="36000" tIns="0" rIns="36000" bIns="0" rtlCol="0" anchor="ctr"/>
          <a:lstStyle/>
          <a:p>
            <a:pPr lvl="0" algn="ctr">
              <a:defRPr/>
            </a:pPr>
            <a:r>
              <a:rPr lang="ja-JP" altLang="en-US" sz="1100" kern="0" dirty="0">
                <a:solidFill>
                  <a:prstClr val="black"/>
                </a:solidFill>
                <a:latin typeface="Meiryo UI" panose="020B0604030504040204" pitchFamily="50" charset="-128"/>
                <a:ea typeface="Meiryo UI" panose="020B0604030504040204" pitchFamily="50" charset="-128"/>
              </a:rPr>
              <a:t>都市再生緊急</a:t>
            </a:r>
            <a:endParaRPr lang="en-US" altLang="ja-JP" sz="1100" kern="0" dirty="0">
              <a:solidFill>
                <a:prstClr val="black"/>
              </a:solidFill>
              <a:latin typeface="Meiryo UI" panose="020B0604030504040204" pitchFamily="50" charset="-128"/>
              <a:ea typeface="Meiryo UI" panose="020B0604030504040204" pitchFamily="50" charset="-128"/>
            </a:endParaRPr>
          </a:p>
          <a:p>
            <a:pPr lvl="0" algn="ctr">
              <a:defRPr/>
            </a:pPr>
            <a:r>
              <a:rPr lang="ja-JP" altLang="en-US" sz="1100" kern="0" dirty="0">
                <a:solidFill>
                  <a:prstClr val="black"/>
                </a:solidFill>
                <a:latin typeface="Meiryo UI" panose="020B0604030504040204" pitchFamily="50" charset="-128"/>
                <a:ea typeface="Meiryo UI" panose="020B0604030504040204" pitchFamily="50" charset="-128"/>
              </a:rPr>
              <a:t>整備地域の指定</a:t>
            </a:r>
            <a:endParaRPr lang="en-US" altLang="ja-JP" sz="1100" kern="0" dirty="0">
              <a:solidFill>
                <a:prstClr val="black"/>
              </a:solidFill>
              <a:latin typeface="Meiryo UI" panose="020B0604030504040204" pitchFamily="50" charset="-128"/>
              <a:ea typeface="Meiryo UI" panose="020B0604030504040204" pitchFamily="50" charset="-128"/>
            </a:endParaRPr>
          </a:p>
        </p:txBody>
      </p:sp>
      <p:sp>
        <p:nvSpPr>
          <p:cNvPr id="10" name="角丸四角形 47">
            <a:extLst>
              <a:ext uri="{FF2B5EF4-FFF2-40B4-BE49-F238E27FC236}">
                <a16:creationId xmlns:a16="http://schemas.microsoft.com/office/drawing/2014/main" id="{E3984923-C2E7-9416-3FC1-E028C1AF6DC8}"/>
              </a:ext>
            </a:extLst>
          </p:cNvPr>
          <p:cNvSpPr/>
          <p:nvPr/>
        </p:nvSpPr>
        <p:spPr>
          <a:xfrm>
            <a:off x="3571654" y="1181191"/>
            <a:ext cx="1216604" cy="414892"/>
          </a:xfrm>
          <a:prstGeom prst="round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vert="horz" lIns="36000" tIns="0" rIns="36000" bIns="0" rtlCol="0" anchor="ctr"/>
          <a:lstStyle/>
          <a:p>
            <a:pPr marL="0" marR="0" lvl="0" indent="0" algn="ctr" defTabSz="457200" eaLnBrk="1" fontAlgn="auto" latinLnBrk="0" hangingPunct="1">
              <a:lnSpc>
                <a:spcPts val="11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駅位置の決定</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1" name="角丸四角形 49">
            <a:extLst>
              <a:ext uri="{FF2B5EF4-FFF2-40B4-BE49-F238E27FC236}">
                <a16:creationId xmlns:a16="http://schemas.microsoft.com/office/drawing/2014/main" id="{368A9FF7-1201-6902-3FA5-50FA73752697}"/>
              </a:ext>
            </a:extLst>
          </p:cNvPr>
          <p:cNvSpPr/>
          <p:nvPr/>
        </p:nvSpPr>
        <p:spPr>
          <a:xfrm>
            <a:off x="5349854" y="1181191"/>
            <a:ext cx="1216604" cy="414892"/>
          </a:xfrm>
          <a:prstGeom prst="round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vert="horz" lIns="36000" tIns="0" rIns="36000" bIns="0" rtlCol="0" anchor="ctr"/>
          <a:lstStyle/>
          <a:p>
            <a:pPr marL="0" marR="0" lvl="0" indent="0" algn="ctr" defTabSz="457200" eaLnBrk="1" fontAlgn="auto" latinLnBrk="0" hangingPunct="1">
              <a:spcBef>
                <a:spcPts val="0"/>
              </a:spcBef>
              <a:spcAft>
                <a:spcPts val="0"/>
              </a:spcAft>
              <a:buClrTx/>
              <a:buSzTx/>
              <a:buFontTx/>
              <a:buNone/>
              <a:tabLst/>
              <a:defRPr/>
            </a:pPr>
            <a:r>
              <a:rPr lang="ja-JP" altLang="en-US" sz="1100" kern="0" dirty="0">
                <a:solidFill>
                  <a:prstClr val="black"/>
                </a:solidFill>
                <a:latin typeface="Meiryo UI" panose="020B0604030504040204" pitchFamily="50" charset="-128"/>
                <a:ea typeface="Meiryo UI" panose="020B0604030504040204" pitchFamily="50" charset="-128"/>
              </a:rPr>
              <a:t>新駅関連プロ</a:t>
            </a:r>
            <a:endParaRPr lang="en-US" altLang="ja-JP" sz="1100" kern="0" dirty="0">
              <a:solidFill>
                <a:prstClr val="black"/>
              </a:solidFill>
              <a:latin typeface="Meiryo UI" panose="020B0604030504040204" pitchFamily="50" charset="-128"/>
              <a:ea typeface="Meiryo UI" panose="020B0604030504040204" pitchFamily="50" charset="-128"/>
            </a:endParaRPr>
          </a:p>
          <a:p>
            <a:pPr marL="0" marR="0" lvl="0" indent="0" algn="ctr" defTabSz="457200" eaLnBrk="1" fontAlgn="auto" latinLnBrk="0" hangingPunct="1">
              <a:spcBef>
                <a:spcPts val="0"/>
              </a:spcBef>
              <a:spcAft>
                <a:spcPts val="0"/>
              </a:spcAft>
              <a:buClrTx/>
              <a:buSzTx/>
              <a:buFontTx/>
              <a:buNone/>
              <a:tabLst/>
              <a:defRPr/>
            </a:pPr>
            <a:r>
              <a:rPr lang="ja-JP" altLang="en-US" sz="1100" kern="0" dirty="0">
                <a:solidFill>
                  <a:prstClr val="black"/>
                </a:solidFill>
                <a:latin typeface="Meiryo UI" panose="020B0604030504040204" pitchFamily="50" charset="-128"/>
                <a:ea typeface="Meiryo UI" panose="020B0604030504040204" pitchFamily="50" charset="-128"/>
              </a:rPr>
              <a:t>ジェクトの着工</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83AAF139-F16A-9B6A-5337-6D24A21A639B}"/>
              </a:ext>
            </a:extLst>
          </p:cNvPr>
          <p:cNvSpPr txBox="1"/>
          <p:nvPr/>
        </p:nvSpPr>
        <p:spPr>
          <a:xfrm>
            <a:off x="1764881" y="892059"/>
            <a:ext cx="755335"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2022</a:t>
            </a:r>
            <a:endParaRPr kumimoji="1" lang="ja-JP" altLang="en-US"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0F024EBB-C177-C42D-58AC-411D2822C972}"/>
              </a:ext>
            </a:extLst>
          </p:cNvPr>
          <p:cNvSpPr txBox="1"/>
          <p:nvPr/>
        </p:nvSpPr>
        <p:spPr>
          <a:xfrm>
            <a:off x="7514225" y="884247"/>
            <a:ext cx="986167"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2040</a:t>
            </a:r>
            <a:r>
              <a:rPr kumimoji="1" lang="ja-JP" altLang="en-US" dirty="0">
                <a:latin typeface="Meiryo UI" panose="020B0604030504040204" pitchFamily="50" charset="-128"/>
                <a:ea typeface="Meiryo UI" panose="020B0604030504040204" pitchFamily="50" charset="-128"/>
              </a:rPr>
              <a:t>頃</a:t>
            </a:r>
          </a:p>
        </p:txBody>
      </p:sp>
      <p:sp>
        <p:nvSpPr>
          <p:cNvPr id="20" name="角丸四角形 60">
            <a:extLst>
              <a:ext uri="{FF2B5EF4-FFF2-40B4-BE49-F238E27FC236}">
                <a16:creationId xmlns:a16="http://schemas.microsoft.com/office/drawing/2014/main" id="{09757BF7-DFAC-69AB-44E9-67DD3210F0C3}"/>
              </a:ext>
            </a:extLst>
          </p:cNvPr>
          <p:cNvSpPr/>
          <p:nvPr/>
        </p:nvSpPr>
        <p:spPr>
          <a:xfrm>
            <a:off x="7607131" y="1181191"/>
            <a:ext cx="712271" cy="414892"/>
          </a:xfrm>
          <a:prstGeom prst="round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vert="horz" lIns="36000" tIns="0" rIns="36000" bIns="0" rtlCol="0" anchor="ctr"/>
          <a:lstStyle/>
          <a:p>
            <a:pPr marL="0" marR="0" lvl="0" indent="0" algn="ctr" defTabSz="457200" eaLnBrk="1" fontAlgn="auto" latinLnBrk="0" hangingPunct="1">
              <a:lnSpc>
                <a:spcPts val="1100"/>
              </a:lnSpc>
              <a:spcBef>
                <a:spcPts val="0"/>
              </a:spcBef>
              <a:spcAft>
                <a:spcPts val="0"/>
              </a:spcAft>
              <a:buClrTx/>
              <a:buSzTx/>
              <a:buFontTx/>
              <a:buNone/>
              <a:tabLst/>
              <a:defRPr/>
            </a:pPr>
            <a:r>
              <a:rPr lang="ja-JP" altLang="en-US" sz="1100" kern="0" dirty="0">
                <a:solidFill>
                  <a:prstClr val="black"/>
                </a:solidFill>
                <a:latin typeface="Meiryo UI" panose="020B0604030504040204" pitchFamily="50" charset="-128"/>
                <a:ea typeface="Meiryo UI" panose="020B0604030504040204" pitchFamily="50" charset="-128"/>
              </a:rPr>
              <a:t>全体完成</a:t>
            </a: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6812EBE-D44D-DCE1-13B5-CD07A501B4C9}"/>
              </a:ext>
            </a:extLst>
          </p:cNvPr>
          <p:cNvSpPr txBox="1"/>
          <p:nvPr/>
        </p:nvSpPr>
        <p:spPr>
          <a:xfrm>
            <a:off x="578923" y="4215138"/>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ターゲット</a:t>
            </a:r>
            <a:r>
              <a:rPr kumimoji="1" lang="en-US" altLang="ja-JP" sz="1400" b="1" dirty="0">
                <a:latin typeface="Meiryo UI" panose="020B0604030504040204" pitchFamily="50" charset="-128"/>
                <a:ea typeface="Meiryo UI" panose="020B0604030504040204" pitchFamily="50" charset="-128"/>
              </a:rPr>
              <a:t>】</a:t>
            </a:r>
          </a:p>
        </p:txBody>
      </p:sp>
      <p:sp>
        <p:nvSpPr>
          <p:cNvPr id="40" name="テキスト ボックス 39">
            <a:extLst>
              <a:ext uri="{FF2B5EF4-FFF2-40B4-BE49-F238E27FC236}">
                <a16:creationId xmlns:a16="http://schemas.microsoft.com/office/drawing/2014/main" id="{02AA9780-45EA-AFB1-4B7E-324AA8EA1316}"/>
              </a:ext>
            </a:extLst>
          </p:cNvPr>
          <p:cNvSpPr txBox="1"/>
          <p:nvPr/>
        </p:nvSpPr>
        <p:spPr>
          <a:xfrm>
            <a:off x="1224602" y="2563360"/>
            <a:ext cx="2126566" cy="769441"/>
          </a:xfrm>
          <a:prstGeom prst="rect">
            <a:avLst/>
          </a:prstGeom>
          <a:solidFill>
            <a:srgbClr val="EAEAEA">
              <a:alpha val="49020"/>
            </a:srgbClr>
          </a:solidFill>
        </p:spPr>
        <p:txBody>
          <a:bodyPr wrap="square" rtlCol="0">
            <a:spAutoFit/>
          </a:bodyPr>
          <a:lstStyle/>
          <a:p>
            <a:pPr marL="88900" indent="-88900"/>
            <a:r>
              <a:rPr kumimoji="1" lang="ja-JP" altLang="en-US" sz="1100" b="1" dirty="0">
                <a:latin typeface="Meiryo UI" panose="020B0604030504040204" pitchFamily="50" charset="-128"/>
                <a:ea typeface="Meiryo UI" panose="020B0604030504040204" pitchFamily="50" charset="-128"/>
              </a:rPr>
              <a:t>・民間都市開発</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再開発 建替え</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やそれにつながるまちづくりの機運醸成</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新大阪の動きを広く周知</a:t>
            </a:r>
            <a:endParaRPr kumimoji="1" lang="en-US" altLang="ja-JP" sz="1100" b="1"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0F0655C4-B197-2B5E-234A-66ECE40B87E8}"/>
              </a:ext>
            </a:extLst>
          </p:cNvPr>
          <p:cNvSpPr txBox="1"/>
          <p:nvPr/>
        </p:nvSpPr>
        <p:spPr>
          <a:xfrm>
            <a:off x="3177628" y="2933009"/>
            <a:ext cx="1987866" cy="600164"/>
          </a:xfrm>
          <a:prstGeom prst="rect">
            <a:avLst/>
          </a:prstGeom>
          <a:solidFill>
            <a:srgbClr val="EAEAEA">
              <a:alpha val="49020"/>
            </a:srgbClr>
          </a:solidFill>
        </p:spPr>
        <p:txBody>
          <a:bodyPr wrap="square" rtlCol="0">
            <a:spAutoFit/>
          </a:bodyPr>
          <a:lstStyle>
            <a:defPPr>
              <a:defRPr lang="en-US"/>
            </a:defPPr>
            <a:lvl1pPr marL="174625" indent="-174625">
              <a:defRPr kumimoji="1" sz="1100" b="1"/>
            </a:lvl1pPr>
          </a:lstStyle>
          <a:p>
            <a:pPr marL="88900" indent="-88900"/>
            <a:r>
              <a:rPr lang="ja-JP" altLang="en-US" dirty="0">
                <a:latin typeface="Meiryo UI" panose="020B0604030504040204" pitchFamily="50" charset="-128"/>
                <a:ea typeface="Meiryo UI" panose="020B0604030504040204" pitchFamily="50" charset="-128"/>
              </a:rPr>
              <a:t>・駅位置を踏まえたエリアごとの民間都市開発のプロジェクトの組成　</a:t>
            </a:r>
            <a:endParaRPr lang="en-US" altLang="ja-JP"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B81A89C9-1716-83B9-661F-6B0504EE102C}"/>
              </a:ext>
            </a:extLst>
          </p:cNvPr>
          <p:cNvSpPr txBox="1"/>
          <p:nvPr/>
        </p:nvSpPr>
        <p:spPr>
          <a:xfrm>
            <a:off x="5041070" y="3107931"/>
            <a:ext cx="2296132" cy="769441"/>
          </a:xfrm>
          <a:prstGeom prst="rect">
            <a:avLst/>
          </a:prstGeom>
          <a:solidFill>
            <a:srgbClr val="EAEAEA">
              <a:alpha val="49020"/>
            </a:srgbClr>
          </a:solidFill>
        </p:spPr>
        <p:txBody>
          <a:bodyPr wrap="square" rtlCol="0">
            <a:spAutoFit/>
          </a:bodyPr>
          <a:lstStyle>
            <a:defPPr>
              <a:defRPr lang="en-US"/>
            </a:defPPr>
            <a:lvl1pPr marL="174625" indent="-174625">
              <a:defRPr kumimoji="1" sz="1100" b="1"/>
            </a:lvl1pPr>
          </a:lstStyle>
          <a:p>
            <a:pPr marL="88900" indent="-88900"/>
            <a:r>
              <a:rPr lang="ja-JP" altLang="en-US" dirty="0">
                <a:latin typeface="Meiryo UI" panose="020B0604030504040204" pitchFamily="50" charset="-128"/>
                <a:ea typeface="Meiryo UI" panose="020B0604030504040204" pitchFamily="50" charset="-128"/>
              </a:rPr>
              <a:t>・新大阪に導入すべき用途（ビジネス・産業、観光・文化・エンタメ機能）の誘致など民間プロジェクトの推進</a:t>
            </a:r>
            <a:endParaRPr lang="en-US" altLang="ja-JP"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01EF8E06-A30B-3CAD-A7FE-CBA0F19E5790}"/>
              </a:ext>
            </a:extLst>
          </p:cNvPr>
          <p:cNvSpPr txBox="1"/>
          <p:nvPr/>
        </p:nvSpPr>
        <p:spPr>
          <a:xfrm>
            <a:off x="615113" y="2288263"/>
            <a:ext cx="1006660"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目的</a:t>
            </a:r>
            <a:r>
              <a:rPr kumimoji="1" lang="en-US" altLang="ja-JP" sz="1400" b="1" dirty="0">
                <a:latin typeface="Meiryo UI" panose="020B0604030504040204" pitchFamily="50" charset="-128"/>
                <a:ea typeface="Meiryo UI" panose="020B0604030504040204" pitchFamily="50" charset="-128"/>
              </a:rPr>
              <a:t>】</a:t>
            </a:r>
          </a:p>
        </p:txBody>
      </p:sp>
      <p:sp>
        <p:nvSpPr>
          <p:cNvPr id="46" name="テキスト ボックス 45">
            <a:extLst>
              <a:ext uri="{FF2B5EF4-FFF2-40B4-BE49-F238E27FC236}">
                <a16:creationId xmlns:a16="http://schemas.microsoft.com/office/drawing/2014/main" id="{ECA92087-99A4-C7E0-BCAF-419F52B64DB0}"/>
              </a:ext>
            </a:extLst>
          </p:cNvPr>
          <p:cNvSpPr txBox="1"/>
          <p:nvPr/>
        </p:nvSpPr>
        <p:spPr>
          <a:xfrm>
            <a:off x="7337201" y="3460085"/>
            <a:ext cx="1955427" cy="600164"/>
          </a:xfrm>
          <a:prstGeom prst="rect">
            <a:avLst/>
          </a:prstGeom>
          <a:solidFill>
            <a:srgbClr val="EAEAEA">
              <a:alpha val="49020"/>
            </a:srgbClr>
          </a:solidFill>
        </p:spPr>
        <p:txBody>
          <a:bodyPr wrap="square" rtlCol="0">
            <a:spAutoFit/>
          </a:bodyPr>
          <a:lstStyle>
            <a:defPPr>
              <a:defRPr lang="en-US"/>
            </a:defPPr>
            <a:lvl1pPr marL="174625" indent="-174625">
              <a:defRPr kumimoji="1" sz="1100" b="1"/>
            </a:lvl1pPr>
          </a:lstStyle>
          <a:p>
            <a:r>
              <a:rPr lang="ja-JP" altLang="en-US" dirty="0">
                <a:latin typeface="Meiryo UI" panose="020B0604030504040204" pitchFamily="50" charset="-128"/>
                <a:ea typeface="Meiryo UI" panose="020B0604030504040204" pitchFamily="50" charset="-128"/>
              </a:rPr>
              <a:t>・来訪者の増</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観光、まち歩き、飲食、買い物、滞在ほか</a:t>
            </a:r>
            <a:r>
              <a:rPr lang="en-US" altLang="ja-JP" dirty="0">
                <a:latin typeface="Meiryo UI" panose="020B0604030504040204" pitchFamily="50" charset="-128"/>
                <a:ea typeface="Meiryo UI" panose="020B0604030504040204" pitchFamily="50" charset="-128"/>
              </a:rPr>
              <a:t>)</a:t>
            </a:r>
          </a:p>
        </p:txBody>
      </p:sp>
      <p:cxnSp>
        <p:nvCxnSpPr>
          <p:cNvPr id="49" name="直線矢印コネクタ 48">
            <a:extLst>
              <a:ext uri="{FF2B5EF4-FFF2-40B4-BE49-F238E27FC236}">
                <a16:creationId xmlns:a16="http://schemas.microsoft.com/office/drawing/2014/main" id="{22BF5D41-30BF-C710-D06D-CEBB481AEDED}"/>
              </a:ext>
            </a:extLst>
          </p:cNvPr>
          <p:cNvCxnSpPr>
            <a:cxnSpLocks/>
          </p:cNvCxnSpPr>
          <p:nvPr/>
        </p:nvCxnSpPr>
        <p:spPr>
          <a:xfrm>
            <a:off x="2138576" y="3332801"/>
            <a:ext cx="0" cy="1254654"/>
          </a:xfrm>
          <a:prstGeom prst="straightConnector1">
            <a:avLst/>
          </a:prstGeom>
          <a:ln w="57150">
            <a:solidFill>
              <a:schemeClr val="accent1">
                <a:lumMod val="60000"/>
                <a:lumOff val="4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7CC3CC04-5719-BCD2-B1DB-B1602962F250}"/>
              </a:ext>
            </a:extLst>
          </p:cNvPr>
          <p:cNvCxnSpPr>
            <a:cxnSpLocks/>
          </p:cNvCxnSpPr>
          <p:nvPr/>
        </p:nvCxnSpPr>
        <p:spPr>
          <a:xfrm>
            <a:off x="4162670" y="3585049"/>
            <a:ext cx="0" cy="1008000"/>
          </a:xfrm>
          <a:prstGeom prst="straightConnector1">
            <a:avLst/>
          </a:prstGeom>
          <a:ln w="57150">
            <a:solidFill>
              <a:schemeClr val="accent1">
                <a:lumMod val="60000"/>
                <a:lumOff val="4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9F64862B-ADA2-C87B-C966-23D5BC8F7975}"/>
              </a:ext>
            </a:extLst>
          </p:cNvPr>
          <p:cNvCxnSpPr/>
          <p:nvPr/>
        </p:nvCxnSpPr>
        <p:spPr>
          <a:xfrm>
            <a:off x="6248119" y="3877372"/>
            <a:ext cx="0" cy="691225"/>
          </a:xfrm>
          <a:prstGeom prst="straightConnector1">
            <a:avLst/>
          </a:prstGeom>
          <a:ln w="57150">
            <a:solidFill>
              <a:schemeClr val="accent1">
                <a:lumMod val="60000"/>
                <a:lumOff val="4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1044E775-A81E-0CDD-2467-D980D1F2B31E}"/>
              </a:ext>
            </a:extLst>
          </p:cNvPr>
          <p:cNvCxnSpPr>
            <a:cxnSpLocks/>
          </p:cNvCxnSpPr>
          <p:nvPr/>
        </p:nvCxnSpPr>
        <p:spPr>
          <a:xfrm>
            <a:off x="8285366" y="4253683"/>
            <a:ext cx="0" cy="324000"/>
          </a:xfrm>
          <a:prstGeom prst="straightConnector1">
            <a:avLst/>
          </a:prstGeom>
          <a:ln w="57150">
            <a:solidFill>
              <a:schemeClr val="accent1">
                <a:lumMod val="60000"/>
                <a:lumOff val="4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5" name="角丸四角形 104">
            <a:extLst>
              <a:ext uri="{FF2B5EF4-FFF2-40B4-BE49-F238E27FC236}">
                <a16:creationId xmlns:a16="http://schemas.microsoft.com/office/drawing/2014/main" id="{35B2AF26-2D41-4CBC-B0BF-FF5192A14492}"/>
              </a:ext>
            </a:extLst>
          </p:cNvPr>
          <p:cNvSpPr/>
          <p:nvPr/>
        </p:nvSpPr>
        <p:spPr>
          <a:xfrm>
            <a:off x="5305700" y="4674820"/>
            <a:ext cx="1908000" cy="534798"/>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誘致をねらう</a:t>
            </a:r>
            <a:r>
              <a:rPr kumimoji="1" lang="en-US" altLang="ja-JP" sz="1400" dirty="0">
                <a:solidFill>
                  <a:schemeClr val="tx1"/>
                </a:solidFill>
                <a:latin typeface="Meiryo UI" panose="020B0604030504040204" pitchFamily="50" charset="-128"/>
                <a:ea typeface="Meiryo UI" panose="020B0604030504040204" pitchFamily="50" charset="-128"/>
              </a:rPr>
              <a:t>)</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企業、起業家など</a:t>
            </a:r>
          </a:p>
        </p:txBody>
      </p:sp>
      <p:sp>
        <p:nvSpPr>
          <p:cNvPr id="56" name="角丸四角形 105">
            <a:extLst>
              <a:ext uri="{FF2B5EF4-FFF2-40B4-BE49-F238E27FC236}">
                <a16:creationId xmlns:a16="http://schemas.microsoft.com/office/drawing/2014/main" id="{53D1C6B8-648E-28F1-22C3-8101349F46BF}"/>
              </a:ext>
            </a:extLst>
          </p:cNvPr>
          <p:cNvSpPr/>
          <p:nvPr/>
        </p:nvSpPr>
        <p:spPr>
          <a:xfrm>
            <a:off x="7337201" y="4691921"/>
            <a:ext cx="1908000" cy="517697"/>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・ワーカー、</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旅行者など</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57" name="直線矢印コネクタ 56">
            <a:extLst>
              <a:ext uri="{FF2B5EF4-FFF2-40B4-BE49-F238E27FC236}">
                <a16:creationId xmlns:a16="http://schemas.microsoft.com/office/drawing/2014/main" id="{B0260C3C-030F-24D0-FA81-54E01EAE377E}"/>
              </a:ext>
            </a:extLst>
          </p:cNvPr>
          <p:cNvCxnSpPr/>
          <p:nvPr/>
        </p:nvCxnSpPr>
        <p:spPr>
          <a:xfrm>
            <a:off x="569822" y="1388637"/>
            <a:ext cx="823438" cy="0"/>
          </a:xfrm>
          <a:prstGeom prst="straightConnector1">
            <a:avLst/>
          </a:prstGeom>
          <a:ln w="69850">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F414618C-568F-9802-B5D3-5DA8F02C8FA3}"/>
              </a:ext>
            </a:extLst>
          </p:cNvPr>
          <p:cNvCxnSpPr/>
          <p:nvPr/>
        </p:nvCxnSpPr>
        <p:spPr>
          <a:xfrm>
            <a:off x="6566458" y="1388637"/>
            <a:ext cx="1040673" cy="0"/>
          </a:xfrm>
          <a:prstGeom prst="straightConnector1">
            <a:avLst/>
          </a:prstGeom>
          <a:ln w="698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F5EE03D7-E597-2066-BE3D-102A345D30A6}"/>
              </a:ext>
            </a:extLst>
          </p:cNvPr>
          <p:cNvCxnSpPr/>
          <p:nvPr/>
        </p:nvCxnSpPr>
        <p:spPr>
          <a:xfrm>
            <a:off x="4788258" y="1388637"/>
            <a:ext cx="561596" cy="0"/>
          </a:xfrm>
          <a:prstGeom prst="straightConnector1">
            <a:avLst/>
          </a:prstGeom>
          <a:ln w="6985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6A749F58-91EC-AA55-BB97-6830C66C3988}"/>
              </a:ext>
            </a:extLst>
          </p:cNvPr>
          <p:cNvCxnSpPr/>
          <p:nvPr/>
        </p:nvCxnSpPr>
        <p:spPr>
          <a:xfrm>
            <a:off x="2952050" y="1388637"/>
            <a:ext cx="619604" cy="0"/>
          </a:xfrm>
          <a:prstGeom prst="straightConnector1">
            <a:avLst/>
          </a:prstGeom>
          <a:ln w="69850">
            <a:prstDash val="sysDot"/>
            <a:tailEnd type="triangle"/>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4F04507C-2F34-B02A-32BA-AB51FBE73C72}"/>
              </a:ext>
            </a:extLst>
          </p:cNvPr>
          <p:cNvSpPr txBox="1"/>
          <p:nvPr/>
        </p:nvSpPr>
        <p:spPr>
          <a:xfrm>
            <a:off x="238130" y="47617"/>
            <a:ext cx="5492209" cy="461665"/>
          </a:xfrm>
          <a:prstGeom prst="rect">
            <a:avLst/>
          </a:prstGeom>
          <a:noFill/>
        </p:spPr>
        <p:txBody>
          <a:bodyPr wrap="none" rtlCol="0">
            <a:spAutoFit/>
          </a:bodyPr>
          <a:lstStyle/>
          <a:p>
            <a:r>
              <a:rPr kumimoji="1" lang="ja-JP" altLang="en-US" sz="2400" b="1" dirty="0">
                <a:solidFill>
                  <a:schemeClr val="bg1"/>
                </a:solidFill>
                <a:latin typeface="Meiryo UI" panose="020B0604030504040204" pitchFamily="50" charset="-128"/>
                <a:ea typeface="Meiryo UI" panose="020B0604030504040204" pitchFamily="50" charset="-128"/>
              </a:rPr>
              <a:t>中長期的なプロモーションの進め方（案）</a:t>
            </a:r>
          </a:p>
        </p:txBody>
      </p:sp>
      <p:sp>
        <p:nvSpPr>
          <p:cNvPr id="62" name="テキスト ボックス 61">
            <a:extLst>
              <a:ext uri="{FF2B5EF4-FFF2-40B4-BE49-F238E27FC236}">
                <a16:creationId xmlns:a16="http://schemas.microsoft.com/office/drawing/2014/main" id="{A05CA17D-FE3C-7D8D-760E-967F2E6393AC}"/>
              </a:ext>
            </a:extLst>
          </p:cNvPr>
          <p:cNvSpPr txBox="1"/>
          <p:nvPr/>
        </p:nvSpPr>
        <p:spPr>
          <a:xfrm>
            <a:off x="223104" y="1928220"/>
            <a:ext cx="392415" cy="7424484"/>
          </a:xfrm>
          <a:prstGeom prst="rect">
            <a:avLst/>
          </a:prstGeom>
          <a:noFill/>
          <a:ln>
            <a:solidFill>
              <a:srgbClr val="FF0000"/>
            </a:solidFill>
          </a:ln>
        </p:spPr>
        <p:txBody>
          <a:bodyPr vert="eaVert" wrap="square" rtlCol="0" anchor="ctr" anchorCtr="1">
            <a:spAutoFit/>
          </a:bodyPr>
          <a:lstStyle/>
          <a:p>
            <a:r>
              <a:rPr kumimoji="1" lang="ja-JP" altLang="en-US" sz="1350" b="1" dirty="0">
                <a:solidFill>
                  <a:srgbClr val="FF0000"/>
                </a:solidFill>
                <a:latin typeface="Meiryo UI" panose="020B0604030504040204" pitchFamily="50" charset="-128"/>
                <a:ea typeface="Meiryo UI" panose="020B0604030504040204" pitchFamily="50" charset="-128"/>
              </a:rPr>
              <a:t>まちづくりのフェーズに応じて特に重視するプロモーション</a:t>
            </a:r>
            <a:endParaRPr kumimoji="1" lang="en-US" altLang="ja-JP" sz="1350" b="1" dirty="0">
              <a:solidFill>
                <a:srgbClr val="FF0000"/>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B26E03D1-7147-0B2F-0B1D-65738FE6C962}"/>
              </a:ext>
            </a:extLst>
          </p:cNvPr>
          <p:cNvSpPr txBox="1"/>
          <p:nvPr/>
        </p:nvSpPr>
        <p:spPr>
          <a:xfrm>
            <a:off x="106860" y="9551479"/>
            <a:ext cx="600164" cy="2885578"/>
          </a:xfrm>
          <a:prstGeom prst="rect">
            <a:avLst/>
          </a:prstGeom>
          <a:noFill/>
          <a:ln>
            <a:solidFill>
              <a:srgbClr val="FF0000"/>
            </a:solidFill>
          </a:ln>
        </p:spPr>
        <p:txBody>
          <a:bodyPr vert="eaVert" wrap="square" rtlCol="0" anchor="ctr" anchorCtr="1">
            <a:spAutoFit/>
          </a:bodyPr>
          <a:lstStyle/>
          <a:p>
            <a:r>
              <a:rPr kumimoji="1" lang="ja-JP" altLang="en-US" sz="1350" b="1" dirty="0">
                <a:solidFill>
                  <a:srgbClr val="FF0000"/>
                </a:solidFill>
                <a:latin typeface="Meiryo UI" panose="020B0604030504040204" pitchFamily="50" charset="-128"/>
                <a:ea typeface="Meiryo UI" panose="020B0604030504040204" pitchFamily="50" charset="-128"/>
              </a:rPr>
              <a:t>継続して</a:t>
            </a:r>
            <a:endParaRPr kumimoji="1" lang="en-US" altLang="ja-JP" sz="1350" b="1" dirty="0">
              <a:solidFill>
                <a:srgbClr val="FF0000"/>
              </a:solidFill>
              <a:latin typeface="Meiryo UI" panose="020B0604030504040204" pitchFamily="50" charset="-128"/>
              <a:ea typeface="Meiryo UI" panose="020B0604030504040204" pitchFamily="50" charset="-128"/>
            </a:endParaRPr>
          </a:p>
          <a:p>
            <a:r>
              <a:rPr kumimoji="1" lang="ja-JP" altLang="en-US" sz="1350" b="1" dirty="0">
                <a:solidFill>
                  <a:srgbClr val="FF0000"/>
                </a:solidFill>
                <a:latin typeface="Meiryo UI" panose="020B0604030504040204" pitchFamily="50" charset="-128"/>
                <a:ea typeface="Meiryo UI" panose="020B0604030504040204" pitchFamily="50" charset="-128"/>
              </a:rPr>
              <a:t>取組むプロモーション</a:t>
            </a:r>
          </a:p>
        </p:txBody>
      </p:sp>
      <p:sp>
        <p:nvSpPr>
          <p:cNvPr id="64" name="テキスト ボックス 63">
            <a:extLst>
              <a:ext uri="{FF2B5EF4-FFF2-40B4-BE49-F238E27FC236}">
                <a16:creationId xmlns:a16="http://schemas.microsoft.com/office/drawing/2014/main" id="{98E05DB2-C393-2E4E-3597-CFEDC6E5431A}"/>
              </a:ext>
            </a:extLst>
          </p:cNvPr>
          <p:cNvSpPr txBox="1"/>
          <p:nvPr/>
        </p:nvSpPr>
        <p:spPr>
          <a:xfrm>
            <a:off x="662407" y="9993851"/>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ターゲット</a:t>
            </a:r>
            <a:r>
              <a:rPr kumimoji="1" lang="en-US" altLang="ja-JP" sz="1400" b="1" dirty="0">
                <a:latin typeface="Meiryo UI" panose="020B0604030504040204" pitchFamily="50" charset="-128"/>
                <a:ea typeface="Meiryo UI" panose="020B0604030504040204" pitchFamily="50" charset="-128"/>
              </a:rPr>
              <a:t>】</a:t>
            </a:r>
          </a:p>
        </p:txBody>
      </p:sp>
      <p:sp>
        <p:nvSpPr>
          <p:cNvPr id="65" name="テキスト ボックス 64">
            <a:extLst>
              <a:ext uri="{FF2B5EF4-FFF2-40B4-BE49-F238E27FC236}">
                <a16:creationId xmlns:a16="http://schemas.microsoft.com/office/drawing/2014/main" id="{C641FE27-DFD5-8AF5-0E6C-F76A3DA4ADE2}"/>
              </a:ext>
            </a:extLst>
          </p:cNvPr>
          <p:cNvSpPr txBox="1"/>
          <p:nvPr/>
        </p:nvSpPr>
        <p:spPr>
          <a:xfrm>
            <a:off x="657691" y="9737986"/>
            <a:ext cx="1006660"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目的</a:t>
            </a:r>
            <a:r>
              <a:rPr kumimoji="1" lang="en-US" altLang="ja-JP" sz="1400" b="1" dirty="0">
                <a:latin typeface="Meiryo UI" panose="020B0604030504040204" pitchFamily="50" charset="-128"/>
                <a:ea typeface="Meiryo UI" panose="020B0604030504040204" pitchFamily="50" charset="-128"/>
              </a:rPr>
              <a:t>】</a:t>
            </a:r>
          </a:p>
        </p:txBody>
      </p:sp>
      <p:sp>
        <p:nvSpPr>
          <p:cNvPr id="66" name="テキスト ボックス 65">
            <a:extLst>
              <a:ext uri="{FF2B5EF4-FFF2-40B4-BE49-F238E27FC236}">
                <a16:creationId xmlns:a16="http://schemas.microsoft.com/office/drawing/2014/main" id="{C4EAC036-9492-9C49-7A70-00A97401CB2A}"/>
              </a:ext>
            </a:extLst>
          </p:cNvPr>
          <p:cNvSpPr txBox="1"/>
          <p:nvPr/>
        </p:nvSpPr>
        <p:spPr>
          <a:xfrm>
            <a:off x="1147403" y="9663958"/>
            <a:ext cx="3206581" cy="415498"/>
          </a:xfrm>
          <a:prstGeom prst="rect">
            <a:avLst/>
          </a:prstGeom>
          <a:noFill/>
        </p:spPr>
        <p:txBody>
          <a:bodyPr wrap="square" rtlCol="0">
            <a:spAutoFit/>
          </a:bodyPr>
          <a:lstStyle/>
          <a:p>
            <a:pPr>
              <a:lnSpc>
                <a:spcPct val="150000"/>
              </a:lnSpc>
            </a:pPr>
            <a:r>
              <a:rPr kumimoji="1" lang="ja-JP" altLang="en-US" sz="1400" b="1" dirty="0">
                <a:latin typeface="Meiryo UI" panose="020B0604030504040204" pitchFamily="50" charset="-128"/>
                <a:ea typeface="Meiryo UI" panose="020B0604030504040204" pitchFamily="50" charset="-128"/>
              </a:rPr>
              <a:t>　まちづくりの動きを広く周知</a:t>
            </a:r>
            <a:endParaRPr kumimoji="1" lang="en-US" altLang="ja-JP" sz="1400" b="1" dirty="0">
              <a:latin typeface="Meiryo UI" panose="020B0604030504040204" pitchFamily="50" charset="-128"/>
              <a:ea typeface="Meiryo UI" panose="020B0604030504040204" pitchFamily="50" charset="-128"/>
            </a:endParaRPr>
          </a:p>
        </p:txBody>
      </p:sp>
      <p:sp>
        <p:nvSpPr>
          <p:cNvPr id="69" name="角丸四角形 79">
            <a:extLst>
              <a:ext uri="{FF2B5EF4-FFF2-40B4-BE49-F238E27FC236}">
                <a16:creationId xmlns:a16="http://schemas.microsoft.com/office/drawing/2014/main" id="{E3C14166-87B4-26FC-B6F9-FB6AF634ED03}"/>
              </a:ext>
            </a:extLst>
          </p:cNvPr>
          <p:cNvSpPr/>
          <p:nvPr/>
        </p:nvSpPr>
        <p:spPr>
          <a:xfrm>
            <a:off x="900751" y="10260672"/>
            <a:ext cx="8344450" cy="2847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kumimoji="1" lang="ja-JP" altLang="en-US" sz="1400" dirty="0">
                <a:solidFill>
                  <a:schemeClr val="tx1"/>
                </a:solidFill>
                <a:latin typeface="Meiryo UI" panose="020B0604030504040204" pitchFamily="50" charset="-128"/>
                <a:ea typeface="Meiryo UI" panose="020B0604030504040204" pitchFamily="50" charset="-128"/>
              </a:rPr>
              <a:t>・地元住民、大阪府民、国内外</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日本人</a:t>
            </a:r>
            <a:r>
              <a:rPr kumimoji="1" lang="en-US" altLang="ja-JP" sz="1400" dirty="0">
                <a:solidFill>
                  <a:schemeClr val="tx1"/>
                </a:solidFill>
                <a:latin typeface="Meiryo UI" panose="020B0604030504040204" pitchFamily="50" charset="-128"/>
                <a:ea typeface="Meiryo UI" panose="020B0604030504040204" pitchFamily="50" charset="-128"/>
              </a:rPr>
              <a:t>or</a:t>
            </a:r>
            <a:r>
              <a:rPr kumimoji="1" lang="ja-JP" altLang="en-US" sz="1400" dirty="0">
                <a:solidFill>
                  <a:schemeClr val="tx1"/>
                </a:solidFill>
                <a:latin typeface="Meiryo UI" panose="020B0604030504040204" pitchFamily="50" charset="-128"/>
                <a:ea typeface="Meiryo UI" panose="020B0604030504040204" pitchFamily="50" charset="-128"/>
              </a:rPr>
              <a:t>外国人　近畿圏</a:t>
            </a:r>
            <a:r>
              <a:rPr kumimoji="1" lang="en-US" altLang="ja-JP" sz="1400" dirty="0">
                <a:solidFill>
                  <a:schemeClr val="tx1"/>
                </a:solidFill>
                <a:latin typeface="Meiryo UI" panose="020B0604030504040204" pitchFamily="50" charset="-128"/>
                <a:ea typeface="Meiryo UI" panose="020B0604030504040204" pitchFamily="50" charset="-128"/>
              </a:rPr>
              <a:t>or</a:t>
            </a:r>
            <a:r>
              <a:rPr kumimoji="1" lang="ja-JP" altLang="en-US" sz="1400" dirty="0">
                <a:solidFill>
                  <a:schemeClr val="tx1"/>
                </a:solidFill>
                <a:latin typeface="Meiryo UI" panose="020B0604030504040204" pitchFamily="50" charset="-128"/>
                <a:ea typeface="Meiryo UI" panose="020B0604030504040204" pitchFamily="50" charset="-128"/>
              </a:rPr>
              <a:t>近畿外</a:t>
            </a:r>
            <a:r>
              <a:rPr kumimoji="1" lang="en-US" altLang="ja-JP" sz="1400" dirty="0">
                <a:solidFill>
                  <a:schemeClr val="tx1"/>
                </a:solidFill>
                <a:latin typeface="Meiryo UI" panose="020B0604030504040204" pitchFamily="50" charset="-128"/>
                <a:ea typeface="Meiryo UI" panose="020B0604030504040204" pitchFamily="50" charset="-128"/>
              </a:rPr>
              <a:t>)</a:t>
            </a:r>
          </a:p>
          <a:p>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0402559-EC35-8E38-26E7-69C6FA134664}"/>
              </a:ext>
            </a:extLst>
          </p:cNvPr>
          <p:cNvSpPr txBox="1"/>
          <p:nvPr/>
        </p:nvSpPr>
        <p:spPr>
          <a:xfrm>
            <a:off x="650628" y="10625792"/>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コンテンツ</a:t>
            </a:r>
            <a:r>
              <a:rPr kumimoji="1" lang="en-US" altLang="ja-JP" sz="1400" b="1" dirty="0">
                <a:latin typeface="Meiryo UI" panose="020B0604030504040204" pitchFamily="50" charset="-128"/>
                <a:ea typeface="Meiryo UI" panose="020B0604030504040204" pitchFamily="50" charset="-128"/>
              </a:rPr>
              <a:t>】</a:t>
            </a:r>
          </a:p>
        </p:txBody>
      </p:sp>
      <p:sp>
        <p:nvSpPr>
          <p:cNvPr id="3" name="テキスト ボックス 2">
            <a:extLst>
              <a:ext uri="{FF2B5EF4-FFF2-40B4-BE49-F238E27FC236}">
                <a16:creationId xmlns:a16="http://schemas.microsoft.com/office/drawing/2014/main" id="{23029FD1-0A34-A9A4-E3AD-819309B6166A}"/>
              </a:ext>
            </a:extLst>
          </p:cNvPr>
          <p:cNvSpPr txBox="1"/>
          <p:nvPr/>
        </p:nvSpPr>
        <p:spPr>
          <a:xfrm>
            <a:off x="630924" y="6619733"/>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発信手法</a:t>
            </a:r>
            <a:r>
              <a:rPr kumimoji="1" lang="en-US" altLang="ja-JP" sz="1400" b="1"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DCEBE185-3DCD-DC2A-1E16-9B0862249E88}"/>
              </a:ext>
            </a:extLst>
          </p:cNvPr>
          <p:cNvSpPr txBox="1"/>
          <p:nvPr/>
        </p:nvSpPr>
        <p:spPr>
          <a:xfrm>
            <a:off x="637131" y="7843902"/>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発信の場</a:t>
            </a:r>
            <a:r>
              <a:rPr kumimoji="1" lang="en-US" altLang="ja-JP" sz="1400" b="1" dirty="0">
                <a:latin typeface="Meiryo UI" panose="020B0604030504040204" pitchFamily="50" charset="-128"/>
                <a:ea typeface="Meiryo UI" panose="020B0604030504040204" pitchFamily="50" charset="-128"/>
              </a:rPr>
              <a:t>】</a:t>
            </a:r>
          </a:p>
        </p:txBody>
      </p:sp>
      <p:sp>
        <p:nvSpPr>
          <p:cNvPr id="84" name="テキスト ボックス 83">
            <a:extLst>
              <a:ext uri="{FF2B5EF4-FFF2-40B4-BE49-F238E27FC236}">
                <a16:creationId xmlns:a16="http://schemas.microsoft.com/office/drawing/2014/main" id="{7C96AA19-1B4D-0417-0BA5-D537D17C2F6D}"/>
              </a:ext>
            </a:extLst>
          </p:cNvPr>
          <p:cNvSpPr txBox="1"/>
          <p:nvPr/>
        </p:nvSpPr>
        <p:spPr>
          <a:xfrm>
            <a:off x="597103" y="5402666"/>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コンテンツ</a:t>
            </a:r>
            <a:r>
              <a:rPr kumimoji="1" lang="en-US" altLang="ja-JP" sz="1400" b="1" dirty="0">
                <a:latin typeface="Meiryo UI" panose="020B0604030504040204" pitchFamily="50" charset="-128"/>
                <a:ea typeface="Meiryo UI" panose="020B0604030504040204" pitchFamily="50" charset="-128"/>
              </a:rPr>
              <a:t>】</a:t>
            </a:r>
          </a:p>
        </p:txBody>
      </p:sp>
      <p:sp>
        <p:nvSpPr>
          <p:cNvPr id="86" name="テキスト ボックス 85">
            <a:extLst>
              <a:ext uri="{FF2B5EF4-FFF2-40B4-BE49-F238E27FC236}">
                <a16:creationId xmlns:a16="http://schemas.microsoft.com/office/drawing/2014/main" id="{581AC2F7-AC53-995B-B579-30D0231D9D9B}"/>
              </a:ext>
            </a:extLst>
          </p:cNvPr>
          <p:cNvSpPr txBox="1"/>
          <p:nvPr/>
        </p:nvSpPr>
        <p:spPr>
          <a:xfrm>
            <a:off x="666182" y="11249833"/>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発信手法</a:t>
            </a:r>
            <a:r>
              <a:rPr kumimoji="1" lang="en-US" altLang="ja-JP" sz="1400" b="1" dirty="0">
                <a:latin typeface="Meiryo UI" panose="020B0604030504040204" pitchFamily="50" charset="-128"/>
                <a:ea typeface="Meiryo UI" panose="020B0604030504040204" pitchFamily="50" charset="-128"/>
              </a:rPr>
              <a:t>】</a:t>
            </a:r>
          </a:p>
        </p:txBody>
      </p:sp>
      <p:sp>
        <p:nvSpPr>
          <p:cNvPr id="87" name="テキスト ボックス 86">
            <a:extLst>
              <a:ext uri="{FF2B5EF4-FFF2-40B4-BE49-F238E27FC236}">
                <a16:creationId xmlns:a16="http://schemas.microsoft.com/office/drawing/2014/main" id="{2E74BCAB-1440-E714-3645-266CD31E994A}"/>
              </a:ext>
            </a:extLst>
          </p:cNvPr>
          <p:cNvSpPr txBox="1"/>
          <p:nvPr/>
        </p:nvSpPr>
        <p:spPr>
          <a:xfrm>
            <a:off x="696417" y="11853120"/>
            <a:ext cx="1662409" cy="307777"/>
          </a:xfrm>
          <a:prstGeom prst="rect">
            <a:avLst/>
          </a:prstGeom>
          <a:noFill/>
        </p:spPr>
        <p:txBody>
          <a:bodyPr wrap="square" rtlCol="0">
            <a:spAutoFit/>
          </a:bodyPr>
          <a:lstStyle/>
          <a:p>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発信の場</a:t>
            </a:r>
            <a:r>
              <a:rPr kumimoji="1" lang="en-US" altLang="ja-JP" sz="1400" b="1" dirty="0">
                <a:latin typeface="Meiryo UI" panose="020B0604030504040204" pitchFamily="50" charset="-128"/>
                <a:ea typeface="Meiryo UI" panose="020B0604030504040204" pitchFamily="50" charset="-128"/>
              </a:rPr>
              <a:t>】</a:t>
            </a:r>
          </a:p>
        </p:txBody>
      </p:sp>
      <p:sp>
        <p:nvSpPr>
          <p:cNvPr id="100" name="角丸四角形 79">
            <a:extLst>
              <a:ext uri="{FF2B5EF4-FFF2-40B4-BE49-F238E27FC236}">
                <a16:creationId xmlns:a16="http://schemas.microsoft.com/office/drawing/2014/main" id="{17F1FBAA-CF6C-2E60-F912-20A0DADA82DC}"/>
              </a:ext>
            </a:extLst>
          </p:cNvPr>
          <p:cNvSpPr/>
          <p:nvPr/>
        </p:nvSpPr>
        <p:spPr>
          <a:xfrm>
            <a:off x="885825" y="10907083"/>
            <a:ext cx="4314841" cy="2847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pPr marL="174625" indent="-174625"/>
            <a:r>
              <a:rPr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まちづくりの動き、将来イメージなど</a:t>
            </a:r>
          </a:p>
        </p:txBody>
      </p:sp>
      <p:sp>
        <p:nvSpPr>
          <p:cNvPr id="101" name="角丸四角形 79">
            <a:extLst>
              <a:ext uri="{FF2B5EF4-FFF2-40B4-BE49-F238E27FC236}">
                <a16:creationId xmlns:a16="http://schemas.microsoft.com/office/drawing/2014/main" id="{1005EFFB-ADC9-1B0A-1F38-8804738EA189}"/>
              </a:ext>
            </a:extLst>
          </p:cNvPr>
          <p:cNvSpPr/>
          <p:nvPr/>
        </p:nvSpPr>
        <p:spPr>
          <a:xfrm>
            <a:off x="904526" y="11530099"/>
            <a:ext cx="4260968" cy="2852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lang="ja-JP" altLang="en-US" sz="1400" dirty="0">
                <a:solidFill>
                  <a:schemeClr val="tx1"/>
                </a:solidFill>
                <a:latin typeface="Meiryo UI" panose="020B0604030504040204" pitchFamily="50" charset="-128"/>
                <a:ea typeface="Meiryo UI" panose="020B0604030504040204" pitchFamily="50" charset="-128"/>
              </a:rPr>
              <a:t>・講演・対話、既存媒体の活用、パンフレット</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02" name="角丸四角形 79">
            <a:extLst>
              <a:ext uri="{FF2B5EF4-FFF2-40B4-BE49-F238E27FC236}">
                <a16:creationId xmlns:a16="http://schemas.microsoft.com/office/drawing/2014/main" id="{7DC86913-6449-63CD-DB82-74536F80BC2D}"/>
              </a:ext>
            </a:extLst>
          </p:cNvPr>
          <p:cNvSpPr/>
          <p:nvPr/>
        </p:nvSpPr>
        <p:spPr>
          <a:xfrm>
            <a:off x="885825" y="12152290"/>
            <a:ext cx="8359376" cy="2847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lang="ja-JP" altLang="en-US" sz="1400" dirty="0">
                <a:solidFill>
                  <a:schemeClr val="tx1"/>
                </a:solidFill>
                <a:latin typeface="Meiryo UI" panose="020B0604030504040204" pitchFamily="50" charset="-128"/>
                <a:ea typeface="Meiryo UI" panose="020B0604030504040204" pitchFamily="50" charset="-128"/>
              </a:rPr>
              <a:t>・大阪万博、各種シンポジウム、地域イベント　など</a:t>
            </a:r>
            <a:endParaRPr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nvGrpSpPr>
          <p:cNvPr id="67" name="グループ化 66">
            <a:extLst>
              <a:ext uri="{FF2B5EF4-FFF2-40B4-BE49-F238E27FC236}">
                <a16:creationId xmlns:a16="http://schemas.microsoft.com/office/drawing/2014/main" id="{BFDF601C-971E-B0BB-343B-BEF44B446C16}"/>
              </a:ext>
            </a:extLst>
          </p:cNvPr>
          <p:cNvGrpSpPr/>
          <p:nvPr/>
        </p:nvGrpSpPr>
        <p:grpSpPr>
          <a:xfrm>
            <a:off x="7229471" y="2731931"/>
            <a:ext cx="1926518" cy="538243"/>
            <a:chOff x="7065662" y="3330146"/>
            <a:chExt cx="1926518" cy="823989"/>
          </a:xfrm>
          <a:effectLst>
            <a:outerShdw blurRad="50800" dist="38100" dir="2700000" algn="tl" rotWithShape="0">
              <a:prstClr val="black">
                <a:alpha val="40000"/>
              </a:prstClr>
            </a:outerShdw>
          </a:effectLst>
        </p:grpSpPr>
        <p:sp>
          <p:nvSpPr>
            <p:cNvPr id="85" name="右矢印 65">
              <a:extLst>
                <a:ext uri="{FF2B5EF4-FFF2-40B4-BE49-F238E27FC236}">
                  <a16:creationId xmlns:a16="http://schemas.microsoft.com/office/drawing/2014/main" id="{6C878079-9C20-8C3F-3189-83A09CB9491E}"/>
                </a:ext>
              </a:extLst>
            </p:cNvPr>
            <p:cNvSpPr/>
            <p:nvPr/>
          </p:nvSpPr>
          <p:spPr>
            <a:xfrm>
              <a:off x="7504058" y="3330146"/>
              <a:ext cx="1488122" cy="823989"/>
            </a:xfrm>
            <a:prstGeom prst="right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60FD5D82-78BE-7678-FA66-5FD49368D78C}"/>
                </a:ext>
              </a:extLst>
            </p:cNvPr>
            <p:cNvSpPr/>
            <p:nvPr/>
          </p:nvSpPr>
          <p:spPr>
            <a:xfrm>
              <a:off x="7358797" y="3540724"/>
              <a:ext cx="94587" cy="394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8" name="正方形/長方形 97">
              <a:extLst>
                <a:ext uri="{FF2B5EF4-FFF2-40B4-BE49-F238E27FC236}">
                  <a16:creationId xmlns:a16="http://schemas.microsoft.com/office/drawing/2014/main" id="{34762015-6291-FCE0-9385-30E3E1A5FAC0}"/>
                </a:ext>
              </a:extLst>
            </p:cNvPr>
            <p:cNvSpPr/>
            <p:nvPr/>
          </p:nvSpPr>
          <p:spPr>
            <a:xfrm>
              <a:off x="7213474" y="3539204"/>
              <a:ext cx="94587" cy="394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4" name="正方形/長方形 103">
              <a:extLst>
                <a:ext uri="{FF2B5EF4-FFF2-40B4-BE49-F238E27FC236}">
                  <a16:creationId xmlns:a16="http://schemas.microsoft.com/office/drawing/2014/main" id="{81EF8855-6E0C-FE67-E539-F27412FA8200}"/>
                </a:ext>
              </a:extLst>
            </p:cNvPr>
            <p:cNvSpPr/>
            <p:nvPr/>
          </p:nvSpPr>
          <p:spPr>
            <a:xfrm>
              <a:off x="7065662" y="3539204"/>
              <a:ext cx="94587" cy="39429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grpSp>
        <p:nvGrpSpPr>
          <p:cNvPr id="107" name="グループ化 106">
            <a:extLst>
              <a:ext uri="{FF2B5EF4-FFF2-40B4-BE49-F238E27FC236}">
                <a16:creationId xmlns:a16="http://schemas.microsoft.com/office/drawing/2014/main" id="{5F52B6A3-61E6-4267-3F58-5B0EEF13536D}"/>
              </a:ext>
            </a:extLst>
          </p:cNvPr>
          <p:cNvGrpSpPr/>
          <p:nvPr/>
        </p:nvGrpSpPr>
        <p:grpSpPr>
          <a:xfrm>
            <a:off x="5021631" y="2417445"/>
            <a:ext cx="3525875" cy="538243"/>
            <a:chOff x="5021631" y="2807888"/>
            <a:chExt cx="3525875" cy="823989"/>
          </a:xfrm>
          <a:effectLst>
            <a:outerShdw blurRad="50800" dist="38100" dir="2700000" algn="tl" rotWithShape="0">
              <a:prstClr val="black">
                <a:alpha val="40000"/>
              </a:prstClr>
            </a:outerShdw>
          </a:effectLst>
        </p:grpSpPr>
        <p:sp>
          <p:nvSpPr>
            <p:cNvPr id="108" name="右矢印 65">
              <a:extLst>
                <a:ext uri="{FF2B5EF4-FFF2-40B4-BE49-F238E27FC236}">
                  <a16:creationId xmlns:a16="http://schemas.microsoft.com/office/drawing/2014/main" id="{C20347BF-CE59-2100-BC66-49E62809EB3D}"/>
                </a:ext>
              </a:extLst>
            </p:cNvPr>
            <p:cNvSpPr/>
            <p:nvPr/>
          </p:nvSpPr>
          <p:spPr>
            <a:xfrm>
              <a:off x="5474295" y="2807888"/>
              <a:ext cx="3073211" cy="823989"/>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9" name="正方形/長方形 108">
              <a:extLst>
                <a:ext uri="{FF2B5EF4-FFF2-40B4-BE49-F238E27FC236}">
                  <a16:creationId xmlns:a16="http://schemas.microsoft.com/office/drawing/2014/main" id="{363211BB-D722-5D4A-7B0D-260EDADEC905}"/>
                </a:ext>
              </a:extLst>
            </p:cNvPr>
            <p:cNvSpPr/>
            <p:nvPr/>
          </p:nvSpPr>
          <p:spPr>
            <a:xfrm>
              <a:off x="5315741" y="3015578"/>
              <a:ext cx="94587" cy="3942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0" name="正方形/長方形 109">
              <a:extLst>
                <a:ext uri="{FF2B5EF4-FFF2-40B4-BE49-F238E27FC236}">
                  <a16:creationId xmlns:a16="http://schemas.microsoft.com/office/drawing/2014/main" id="{9170BF22-8E24-F5AC-97E6-2B8BFF95D24E}"/>
                </a:ext>
              </a:extLst>
            </p:cNvPr>
            <p:cNvSpPr/>
            <p:nvPr/>
          </p:nvSpPr>
          <p:spPr>
            <a:xfrm>
              <a:off x="5169443" y="3015578"/>
              <a:ext cx="94587" cy="3942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1" name="正方形/長方形 110">
              <a:extLst>
                <a:ext uri="{FF2B5EF4-FFF2-40B4-BE49-F238E27FC236}">
                  <a16:creationId xmlns:a16="http://schemas.microsoft.com/office/drawing/2014/main" id="{7CF71703-AC3E-7375-F71C-ABC957279906}"/>
                </a:ext>
              </a:extLst>
            </p:cNvPr>
            <p:cNvSpPr/>
            <p:nvPr/>
          </p:nvSpPr>
          <p:spPr>
            <a:xfrm>
              <a:off x="5021631" y="3015578"/>
              <a:ext cx="94587" cy="3942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12" name="テキスト ボックス 111">
            <a:extLst>
              <a:ext uri="{FF2B5EF4-FFF2-40B4-BE49-F238E27FC236}">
                <a16:creationId xmlns:a16="http://schemas.microsoft.com/office/drawing/2014/main" id="{FB40DAE6-C01C-6723-A4CB-3B09D60A0572}"/>
              </a:ext>
            </a:extLst>
          </p:cNvPr>
          <p:cNvSpPr txBox="1"/>
          <p:nvPr/>
        </p:nvSpPr>
        <p:spPr>
          <a:xfrm>
            <a:off x="6185285" y="2539337"/>
            <a:ext cx="1290382" cy="307777"/>
          </a:xfrm>
          <a:prstGeom prst="rect">
            <a:avLst/>
          </a:prstGeom>
          <a:noFill/>
        </p:spPr>
        <p:txBody>
          <a:bodyPr wrap="square" rtlCol="0">
            <a:spAutoFit/>
          </a:bodyPr>
          <a:lstStyle/>
          <a:p>
            <a:r>
              <a:rPr kumimoji="1" lang="en-US" altLang="ja-JP" sz="1400" dirty="0">
                <a:solidFill>
                  <a:schemeClr val="bg1"/>
                </a:solidFill>
                <a:latin typeface="Meiryo UI" panose="020B0604030504040204" pitchFamily="50" charset="-128"/>
                <a:ea typeface="Meiryo UI" panose="020B0604030504040204" pitchFamily="50" charset="-128"/>
              </a:rPr>
              <a:t>Phase3</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grpSp>
        <p:nvGrpSpPr>
          <p:cNvPr id="113" name="グループ化 112">
            <a:extLst>
              <a:ext uri="{FF2B5EF4-FFF2-40B4-BE49-F238E27FC236}">
                <a16:creationId xmlns:a16="http://schemas.microsoft.com/office/drawing/2014/main" id="{24B4C0B7-7AF7-CA48-D551-C1B33D9ECC9D}"/>
              </a:ext>
            </a:extLst>
          </p:cNvPr>
          <p:cNvGrpSpPr/>
          <p:nvPr/>
        </p:nvGrpSpPr>
        <p:grpSpPr>
          <a:xfrm>
            <a:off x="3108769" y="2134281"/>
            <a:ext cx="2889387" cy="523766"/>
            <a:chOff x="3108769" y="2367483"/>
            <a:chExt cx="2889387" cy="801827"/>
          </a:xfrm>
          <a:effectLst>
            <a:outerShdw blurRad="50800" dist="38100" dir="2700000" algn="tl" rotWithShape="0">
              <a:prstClr val="black">
                <a:alpha val="40000"/>
              </a:prstClr>
            </a:outerShdw>
          </a:effectLst>
        </p:grpSpPr>
        <p:sp>
          <p:nvSpPr>
            <p:cNvPr id="114" name="右矢印 63">
              <a:extLst>
                <a:ext uri="{FF2B5EF4-FFF2-40B4-BE49-F238E27FC236}">
                  <a16:creationId xmlns:a16="http://schemas.microsoft.com/office/drawing/2014/main" id="{EDD8D466-CD56-1A97-3469-B7A12C19E037}"/>
                </a:ext>
              </a:extLst>
            </p:cNvPr>
            <p:cNvSpPr/>
            <p:nvPr/>
          </p:nvSpPr>
          <p:spPr>
            <a:xfrm>
              <a:off x="3551570" y="2367483"/>
              <a:ext cx="2446586" cy="801827"/>
            </a:xfrm>
            <a:prstGeom prst="rightArrow">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正方形/長方形 114">
              <a:extLst>
                <a:ext uri="{FF2B5EF4-FFF2-40B4-BE49-F238E27FC236}">
                  <a16:creationId xmlns:a16="http://schemas.microsoft.com/office/drawing/2014/main" id="{660F7E80-EA1B-3AA9-7B73-4FA99ED46DC3}"/>
                </a:ext>
              </a:extLst>
            </p:cNvPr>
            <p:cNvSpPr/>
            <p:nvPr/>
          </p:nvSpPr>
          <p:spPr>
            <a:xfrm>
              <a:off x="3402879" y="2569688"/>
              <a:ext cx="94587" cy="39429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6" name="正方形/長方形 115">
              <a:extLst>
                <a:ext uri="{FF2B5EF4-FFF2-40B4-BE49-F238E27FC236}">
                  <a16:creationId xmlns:a16="http://schemas.microsoft.com/office/drawing/2014/main" id="{BF2DCAFD-B74F-6D47-08B5-7AF3EE4B4682}"/>
                </a:ext>
              </a:extLst>
            </p:cNvPr>
            <p:cNvSpPr/>
            <p:nvPr/>
          </p:nvSpPr>
          <p:spPr>
            <a:xfrm>
              <a:off x="3256581" y="2569688"/>
              <a:ext cx="94587" cy="39429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8" name="正方形/長方形 157">
              <a:extLst>
                <a:ext uri="{FF2B5EF4-FFF2-40B4-BE49-F238E27FC236}">
                  <a16:creationId xmlns:a16="http://schemas.microsoft.com/office/drawing/2014/main" id="{12552CC6-AB3B-8398-A012-3F488347D919}"/>
                </a:ext>
              </a:extLst>
            </p:cNvPr>
            <p:cNvSpPr/>
            <p:nvPr/>
          </p:nvSpPr>
          <p:spPr>
            <a:xfrm>
              <a:off x="3108769" y="2569688"/>
              <a:ext cx="94587" cy="39429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
        <p:nvSpPr>
          <p:cNvPr id="162" name="右矢印 61">
            <a:extLst>
              <a:ext uri="{FF2B5EF4-FFF2-40B4-BE49-F238E27FC236}">
                <a16:creationId xmlns:a16="http://schemas.microsoft.com/office/drawing/2014/main" id="{874D64C2-8CE0-39CF-5B09-8D964108A8B1}"/>
              </a:ext>
            </a:extLst>
          </p:cNvPr>
          <p:cNvSpPr/>
          <p:nvPr/>
        </p:nvSpPr>
        <p:spPr>
          <a:xfrm>
            <a:off x="1280898" y="1875225"/>
            <a:ext cx="2768522" cy="458689"/>
          </a:xfrm>
          <a:prstGeom prst="rightArrow">
            <a:avLst/>
          </a:prstGeom>
          <a:solidFill>
            <a:srgbClr val="FF999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3" name="テキスト ボックス 162">
            <a:extLst>
              <a:ext uri="{FF2B5EF4-FFF2-40B4-BE49-F238E27FC236}">
                <a16:creationId xmlns:a16="http://schemas.microsoft.com/office/drawing/2014/main" id="{28D5C6A1-1CB0-4C9C-3008-8AD089E09659}"/>
              </a:ext>
            </a:extLst>
          </p:cNvPr>
          <p:cNvSpPr txBox="1"/>
          <p:nvPr/>
        </p:nvSpPr>
        <p:spPr>
          <a:xfrm>
            <a:off x="2258859" y="1949165"/>
            <a:ext cx="813043" cy="307777"/>
          </a:xfrm>
          <a:prstGeom prst="rect">
            <a:avLst/>
          </a:prstGeom>
          <a:noFill/>
        </p:spPr>
        <p:txBody>
          <a:bodyPr wrap="none" rtlCol="0">
            <a:spAutoFit/>
          </a:bodyPr>
          <a:lstStyle/>
          <a:p>
            <a:r>
              <a:rPr kumimoji="1" lang="en-US" altLang="ja-JP" sz="1400" dirty="0">
                <a:solidFill>
                  <a:schemeClr val="bg1"/>
                </a:solidFill>
                <a:latin typeface="Meiryo UI" panose="020B0604030504040204" pitchFamily="50" charset="-128"/>
                <a:ea typeface="Meiryo UI" panose="020B0604030504040204" pitchFamily="50" charset="-128"/>
              </a:rPr>
              <a:t>Phase1</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64" name="テキスト ボックス 163">
            <a:extLst>
              <a:ext uri="{FF2B5EF4-FFF2-40B4-BE49-F238E27FC236}">
                <a16:creationId xmlns:a16="http://schemas.microsoft.com/office/drawing/2014/main" id="{35DAB9A6-9C78-8F61-0FC6-261D60F9FF6A}"/>
              </a:ext>
            </a:extLst>
          </p:cNvPr>
          <p:cNvSpPr txBox="1"/>
          <p:nvPr/>
        </p:nvSpPr>
        <p:spPr>
          <a:xfrm>
            <a:off x="4026918" y="2233469"/>
            <a:ext cx="813043" cy="307777"/>
          </a:xfrm>
          <a:prstGeom prst="rect">
            <a:avLst/>
          </a:prstGeom>
          <a:noFill/>
        </p:spPr>
        <p:txBody>
          <a:bodyPr wrap="none" rtlCol="0">
            <a:spAutoFit/>
          </a:bodyPr>
          <a:lstStyle/>
          <a:p>
            <a:r>
              <a:rPr kumimoji="1" lang="en-US" altLang="ja-JP" sz="1400" dirty="0">
                <a:solidFill>
                  <a:schemeClr val="bg1"/>
                </a:solidFill>
                <a:latin typeface="Meiryo UI" panose="020B0604030504040204" pitchFamily="50" charset="-128"/>
                <a:ea typeface="Meiryo UI" panose="020B0604030504040204" pitchFamily="50" charset="-128"/>
              </a:rPr>
              <a:t>Phase2</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65" name="テキスト ボックス 164">
            <a:extLst>
              <a:ext uri="{FF2B5EF4-FFF2-40B4-BE49-F238E27FC236}">
                <a16:creationId xmlns:a16="http://schemas.microsoft.com/office/drawing/2014/main" id="{AF9EF567-8C27-3E60-D2B2-3AAFDC5752E2}"/>
              </a:ext>
            </a:extLst>
          </p:cNvPr>
          <p:cNvSpPr txBox="1"/>
          <p:nvPr/>
        </p:nvSpPr>
        <p:spPr>
          <a:xfrm>
            <a:off x="7667793" y="2871855"/>
            <a:ext cx="943680" cy="307777"/>
          </a:xfrm>
          <a:prstGeom prst="rect">
            <a:avLst/>
          </a:prstGeom>
          <a:noFill/>
        </p:spPr>
        <p:txBody>
          <a:bodyPr wrap="square" rtlCol="0">
            <a:spAutoFit/>
          </a:bodyPr>
          <a:lstStyle/>
          <a:p>
            <a:r>
              <a:rPr kumimoji="1" lang="en-US" altLang="ja-JP" sz="1400" dirty="0">
                <a:solidFill>
                  <a:schemeClr val="bg1"/>
                </a:solidFill>
                <a:latin typeface="Meiryo UI" panose="020B0604030504040204" pitchFamily="50" charset="-128"/>
                <a:ea typeface="Meiryo UI" panose="020B0604030504040204" pitchFamily="50" charset="-128"/>
              </a:rPr>
              <a:t>Phase4</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86" name="正方形/長方形 185">
            <a:extLst>
              <a:ext uri="{FF2B5EF4-FFF2-40B4-BE49-F238E27FC236}">
                <a16:creationId xmlns:a16="http://schemas.microsoft.com/office/drawing/2014/main" id="{8C2DD73B-5B20-E5C6-FDE5-107923083671}"/>
              </a:ext>
            </a:extLst>
          </p:cNvPr>
          <p:cNvSpPr/>
          <p:nvPr/>
        </p:nvSpPr>
        <p:spPr>
          <a:xfrm>
            <a:off x="3208851" y="4253682"/>
            <a:ext cx="1991815" cy="5032815"/>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7" name="正方形/長方形 186">
            <a:extLst>
              <a:ext uri="{FF2B5EF4-FFF2-40B4-BE49-F238E27FC236}">
                <a16:creationId xmlns:a16="http://schemas.microsoft.com/office/drawing/2014/main" id="{9DCC63B7-F155-7B89-89AF-0B2654073D0A}"/>
              </a:ext>
            </a:extLst>
          </p:cNvPr>
          <p:cNvSpPr/>
          <p:nvPr/>
        </p:nvSpPr>
        <p:spPr>
          <a:xfrm>
            <a:off x="5257128" y="4253682"/>
            <a:ext cx="1991815" cy="5032815"/>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1" name="角丸四角形 104">
            <a:extLst>
              <a:ext uri="{FF2B5EF4-FFF2-40B4-BE49-F238E27FC236}">
                <a16:creationId xmlns:a16="http://schemas.microsoft.com/office/drawing/2014/main" id="{89B70F81-39DA-648C-094F-C59002CEA597}"/>
              </a:ext>
            </a:extLst>
          </p:cNvPr>
          <p:cNvSpPr/>
          <p:nvPr/>
        </p:nvSpPr>
        <p:spPr>
          <a:xfrm>
            <a:off x="1198193" y="5694167"/>
            <a:ext cx="6015507" cy="875077"/>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・まちづくりの動き</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・将来イメージ</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・キャッチフレーズなど</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BDCD69F9-E9E5-F428-FF4C-9CE19AE509FB}"/>
              </a:ext>
            </a:extLst>
          </p:cNvPr>
          <p:cNvSpPr/>
          <p:nvPr/>
        </p:nvSpPr>
        <p:spPr>
          <a:xfrm>
            <a:off x="7315200" y="4253682"/>
            <a:ext cx="1991815" cy="5032815"/>
          </a:xfrm>
          <a:prstGeom prst="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5" name="角丸四角形 102">
            <a:extLst>
              <a:ext uri="{FF2B5EF4-FFF2-40B4-BE49-F238E27FC236}">
                <a16:creationId xmlns:a16="http://schemas.microsoft.com/office/drawing/2014/main" id="{C130D206-FEE3-C8C8-B248-617B153BF39C}"/>
              </a:ext>
            </a:extLst>
          </p:cNvPr>
          <p:cNvSpPr/>
          <p:nvPr/>
        </p:nvSpPr>
        <p:spPr>
          <a:xfrm>
            <a:off x="1198194" y="6968661"/>
            <a:ext cx="8057986" cy="724998"/>
          </a:xfrm>
          <a:prstGeom prst="roundRect">
            <a:avLst>
              <a:gd name="adj" fmla="val 10661"/>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・講演・対話</a:t>
            </a: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・既存媒体の活用</a:t>
            </a: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・ﾊﾟﾝﾌﾚｯﾄ</a:t>
            </a:r>
          </a:p>
        </p:txBody>
      </p:sp>
      <p:sp>
        <p:nvSpPr>
          <p:cNvPr id="176" name="角丸四角形 104">
            <a:extLst>
              <a:ext uri="{FF2B5EF4-FFF2-40B4-BE49-F238E27FC236}">
                <a16:creationId xmlns:a16="http://schemas.microsoft.com/office/drawing/2014/main" id="{D498334B-6056-4039-AD65-852C67B5705D}"/>
              </a:ext>
            </a:extLst>
          </p:cNvPr>
          <p:cNvSpPr/>
          <p:nvPr/>
        </p:nvSpPr>
        <p:spPr>
          <a:xfrm>
            <a:off x="3257494" y="7075689"/>
            <a:ext cx="5998687" cy="557726"/>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・動画</a:t>
            </a:r>
            <a:r>
              <a:rPr kumimoji="1" lang="en-US" altLang="ja-JP" sz="1400" dirty="0">
                <a:solidFill>
                  <a:schemeClr val="tx1"/>
                </a:solidFill>
                <a:latin typeface="Meiryo UI" panose="020B0604030504040204" pitchFamily="50" charset="-128"/>
                <a:ea typeface="Meiryo UI" panose="020B0604030504040204" pitchFamily="50" charset="-128"/>
              </a:rPr>
              <a:t>､WEB</a:t>
            </a:r>
            <a:r>
              <a:rPr kumimoji="1" lang="ja-JP" altLang="en-US" sz="1400" dirty="0">
                <a:solidFill>
                  <a:schemeClr val="tx1"/>
                </a:solidFill>
                <a:latin typeface="Meiryo UI" panose="020B0604030504040204" pitchFamily="50" charset="-128"/>
                <a:ea typeface="Meiryo UI" panose="020B0604030504040204" pitchFamily="50" charset="-128"/>
              </a:rPr>
              <a:t>ｻｲﾄ</a:t>
            </a:r>
            <a:r>
              <a:rPr kumimoji="1" lang="en-US" altLang="ja-JP" sz="1400" dirty="0">
                <a:solidFill>
                  <a:schemeClr val="tx1"/>
                </a:solidFill>
                <a:latin typeface="Meiryo UI" panose="020B0604030504040204" pitchFamily="50" charset="-128"/>
                <a:ea typeface="Meiryo UI" panose="020B0604030504040204" pitchFamily="50" charset="-128"/>
              </a:rPr>
              <a:t>､SNS</a:t>
            </a: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・大画面ビジョン </a:t>
            </a:r>
          </a:p>
        </p:txBody>
      </p:sp>
      <p:sp>
        <p:nvSpPr>
          <p:cNvPr id="177" name="角丸四角形 104">
            <a:extLst>
              <a:ext uri="{FF2B5EF4-FFF2-40B4-BE49-F238E27FC236}">
                <a16:creationId xmlns:a16="http://schemas.microsoft.com/office/drawing/2014/main" id="{D8B1A365-F01C-C974-EF3D-DCCE9149E045}"/>
              </a:ext>
            </a:extLst>
          </p:cNvPr>
          <p:cNvSpPr/>
          <p:nvPr/>
        </p:nvSpPr>
        <p:spPr>
          <a:xfrm>
            <a:off x="5316680" y="7138686"/>
            <a:ext cx="3939501" cy="401919"/>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・ﾊﾞｰﾁｬﾙ新大阪など（</a:t>
            </a:r>
            <a:r>
              <a:rPr kumimoji="1" lang="en-US" altLang="ja-JP" sz="1400" dirty="0">
                <a:solidFill>
                  <a:schemeClr val="tx1"/>
                </a:solidFill>
                <a:latin typeface="Meiryo UI" panose="020B0604030504040204" pitchFamily="50" charset="-128"/>
                <a:ea typeface="Meiryo UI" panose="020B0604030504040204" pitchFamily="50" charset="-128"/>
              </a:rPr>
              <a:t>Ex</a:t>
            </a:r>
            <a:r>
              <a:rPr kumimoji="1" lang="ja-JP" altLang="en-US" sz="1400" dirty="0">
                <a:solidFill>
                  <a:schemeClr val="tx1"/>
                </a:solidFill>
                <a:latin typeface="Meiryo UI" panose="020B0604030504040204" pitchFamily="50" charset="-128"/>
                <a:ea typeface="Meiryo UI" panose="020B0604030504040204" pitchFamily="50" charset="-128"/>
              </a:rPr>
              <a:t>ﾊﾞｰﾁｬﾙ渋谷）</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80" name="角丸四角形 102">
            <a:extLst>
              <a:ext uri="{FF2B5EF4-FFF2-40B4-BE49-F238E27FC236}">
                <a16:creationId xmlns:a16="http://schemas.microsoft.com/office/drawing/2014/main" id="{86A5E597-7A41-F71A-CBA7-5CE48384818D}"/>
              </a:ext>
            </a:extLst>
          </p:cNvPr>
          <p:cNvSpPr/>
          <p:nvPr/>
        </p:nvSpPr>
        <p:spPr>
          <a:xfrm>
            <a:off x="1198193" y="8175559"/>
            <a:ext cx="8057987" cy="917396"/>
          </a:xfrm>
          <a:prstGeom prst="roundRect">
            <a:avLst>
              <a:gd name="adj" fmla="val 10661"/>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・各種シンポジウム</a:t>
            </a: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・ワークショップ</a:t>
            </a: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・地域イベント</a:t>
            </a:r>
          </a:p>
        </p:txBody>
      </p:sp>
      <p:sp>
        <p:nvSpPr>
          <p:cNvPr id="181" name="角丸四角形 104">
            <a:extLst>
              <a:ext uri="{FF2B5EF4-FFF2-40B4-BE49-F238E27FC236}">
                <a16:creationId xmlns:a16="http://schemas.microsoft.com/office/drawing/2014/main" id="{9D7A6C4E-D40A-64B5-4333-74F4119AAFD2}"/>
              </a:ext>
            </a:extLst>
          </p:cNvPr>
          <p:cNvSpPr/>
          <p:nvPr/>
        </p:nvSpPr>
        <p:spPr>
          <a:xfrm>
            <a:off x="3257494" y="8277469"/>
            <a:ext cx="1908000" cy="677919"/>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・大阪万博</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 ・国際イベント</a:t>
            </a:r>
          </a:p>
        </p:txBody>
      </p:sp>
      <p:sp>
        <p:nvSpPr>
          <p:cNvPr id="182" name="角丸四角形 104">
            <a:extLst>
              <a:ext uri="{FF2B5EF4-FFF2-40B4-BE49-F238E27FC236}">
                <a16:creationId xmlns:a16="http://schemas.microsoft.com/office/drawing/2014/main" id="{C192A8A5-C65A-C184-73D4-BFFAAF3757AA}"/>
              </a:ext>
            </a:extLst>
          </p:cNvPr>
          <p:cNvSpPr/>
          <p:nvPr/>
        </p:nvSpPr>
        <p:spPr>
          <a:xfrm>
            <a:off x="5305700" y="8277469"/>
            <a:ext cx="1908000" cy="677920"/>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・ｴﾘﾏﾈ団体による社会実験、プレ活動</a:t>
            </a:r>
          </a:p>
        </p:txBody>
      </p:sp>
      <p:sp>
        <p:nvSpPr>
          <p:cNvPr id="183" name="角丸四角形 104">
            <a:extLst>
              <a:ext uri="{FF2B5EF4-FFF2-40B4-BE49-F238E27FC236}">
                <a16:creationId xmlns:a16="http://schemas.microsoft.com/office/drawing/2014/main" id="{4E58AE4F-18D8-5FEC-9AF1-718E7DF19089}"/>
              </a:ext>
            </a:extLst>
          </p:cNvPr>
          <p:cNvSpPr/>
          <p:nvPr/>
        </p:nvSpPr>
        <p:spPr>
          <a:xfrm>
            <a:off x="7337201" y="8277469"/>
            <a:ext cx="1908000" cy="677920"/>
          </a:xfrm>
          <a:prstGeom prst="roundRect">
            <a:avLst>
              <a:gd name="adj" fmla="val 15206"/>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r>
              <a:rPr kumimoji="1" lang="ja-JP" altLang="en-US" sz="1400" dirty="0">
                <a:solidFill>
                  <a:schemeClr val="tx1"/>
                </a:solidFill>
                <a:latin typeface="Meiryo UI" panose="020B0604030504040204" pitchFamily="50" charset="-128"/>
                <a:ea typeface="Meiryo UI" panose="020B0604030504040204" pitchFamily="50" charset="-128"/>
              </a:rPr>
              <a:t>・ｴﾘﾏﾈ団体によるイベント等</a:t>
            </a:r>
          </a:p>
        </p:txBody>
      </p:sp>
      <p:sp>
        <p:nvSpPr>
          <p:cNvPr id="200" name="角丸四角形 79">
            <a:extLst>
              <a:ext uri="{FF2B5EF4-FFF2-40B4-BE49-F238E27FC236}">
                <a16:creationId xmlns:a16="http://schemas.microsoft.com/office/drawing/2014/main" id="{88C896AC-F8A1-24AA-7BA8-45B4ADC37387}"/>
              </a:ext>
            </a:extLst>
          </p:cNvPr>
          <p:cNvSpPr/>
          <p:nvPr/>
        </p:nvSpPr>
        <p:spPr>
          <a:xfrm>
            <a:off x="5303267" y="10907083"/>
            <a:ext cx="3941934" cy="2847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lang="ja-JP" altLang="en-US" sz="1400" dirty="0">
                <a:solidFill>
                  <a:schemeClr val="tx1"/>
                </a:solidFill>
                <a:latin typeface="Meiryo UI" panose="020B0604030504040204" pitchFamily="50" charset="-128"/>
                <a:ea typeface="Meiryo UI" panose="020B0604030504040204" pitchFamily="50" charset="-128"/>
              </a:rPr>
              <a:t>・住みやすさ、働きやすさ、楽しさ</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02" name="角丸四角形 79">
            <a:extLst>
              <a:ext uri="{FF2B5EF4-FFF2-40B4-BE49-F238E27FC236}">
                <a16:creationId xmlns:a16="http://schemas.microsoft.com/office/drawing/2014/main" id="{2D91C985-C581-D0BD-217B-C8809B47891F}"/>
              </a:ext>
            </a:extLst>
          </p:cNvPr>
          <p:cNvSpPr/>
          <p:nvPr/>
        </p:nvSpPr>
        <p:spPr>
          <a:xfrm>
            <a:off x="5303267" y="11530099"/>
            <a:ext cx="3941934" cy="2852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r>
              <a:rPr lang="ja-JP" altLang="en-US" sz="1400" dirty="0">
                <a:solidFill>
                  <a:schemeClr val="tx1"/>
                </a:solidFill>
                <a:latin typeface="Meiryo UI" panose="020B0604030504040204" pitchFamily="50" charset="-128"/>
                <a:ea typeface="Meiryo UI" panose="020B0604030504040204" pitchFamily="50" charset="-128"/>
              </a:rPr>
              <a:t>・動画、</a:t>
            </a:r>
            <a:r>
              <a:rPr lang="en-US" altLang="ja-JP" sz="1400" dirty="0">
                <a:solidFill>
                  <a:schemeClr val="tx1"/>
                </a:solidFill>
                <a:latin typeface="Meiryo UI" panose="020B0604030504040204" pitchFamily="50" charset="-128"/>
                <a:ea typeface="Meiryo UI" panose="020B0604030504040204" pitchFamily="50" charset="-128"/>
              </a:rPr>
              <a:t>SNS</a:t>
            </a:r>
            <a:r>
              <a:rPr lang="ja-JP" altLang="en-US" sz="1400" dirty="0">
                <a:solidFill>
                  <a:schemeClr val="tx1"/>
                </a:solidFill>
                <a:latin typeface="Meiryo UI" panose="020B0604030504040204" pitchFamily="50" charset="-128"/>
                <a:ea typeface="Meiryo UI" panose="020B0604030504040204" pitchFamily="50" charset="-128"/>
              </a:rPr>
              <a:t>、大画面ビジョンなど</a:t>
            </a:r>
            <a:endParaRPr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2" name="加算 21"/>
          <p:cNvSpPr/>
          <p:nvPr/>
        </p:nvSpPr>
        <p:spPr>
          <a:xfrm>
            <a:off x="3148732" y="7209727"/>
            <a:ext cx="293026" cy="293026"/>
          </a:xfrm>
          <a:prstGeom prst="mathPlus">
            <a:avLst>
              <a:gd name="adj1" fmla="val 11907"/>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7" name="加算 96"/>
          <p:cNvSpPr/>
          <p:nvPr/>
        </p:nvSpPr>
        <p:spPr>
          <a:xfrm>
            <a:off x="5210475" y="7209727"/>
            <a:ext cx="293026" cy="293026"/>
          </a:xfrm>
          <a:prstGeom prst="mathPlus">
            <a:avLst>
              <a:gd name="adj1" fmla="val 11907"/>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3" name="加算 102"/>
          <p:cNvSpPr/>
          <p:nvPr/>
        </p:nvSpPr>
        <p:spPr>
          <a:xfrm>
            <a:off x="3148683" y="8503790"/>
            <a:ext cx="293026" cy="293026"/>
          </a:xfrm>
          <a:prstGeom prst="mathPlus">
            <a:avLst>
              <a:gd name="adj1" fmla="val 1190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5" name="加算 104"/>
          <p:cNvSpPr/>
          <p:nvPr/>
        </p:nvSpPr>
        <p:spPr>
          <a:xfrm>
            <a:off x="5202055" y="8503790"/>
            <a:ext cx="293026" cy="293026"/>
          </a:xfrm>
          <a:prstGeom prst="mathPlus">
            <a:avLst>
              <a:gd name="adj1" fmla="val 1190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0" name="角丸四角形 104">
            <a:extLst>
              <a:ext uri="{FF2B5EF4-FFF2-40B4-BE49-F238E27FC236}">
                <a16:creationId xmlns:a16="http://schemas.microsoft.com/office/drawing/2014/main" id="{6FD7532A-1EEC-5640-79D5-CFBA70667702}"/>
              </a:ext>
            </a:extLst>
          </p:cNvPr>
          <p:cNvSpPr/>
          <p:nvPr/>
        </p:nvSpPr>
        <p:spPr>
          <a:xfrm>
            <a:off x="5305699" y="5737641"/>
            <a:ext cx="3950481" cy="777458"/>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179388" indent="-179388">
              <a:lnSpc>
                <a:spcPts val="1500"/>
              </a:lnSpc>
            </a:pPr>
            <a:r>
              <a:rPr kumimoji="1" lang="ja-JP" altLang="en-US" sz="1400" dirty="0">
                <a:solidFill>
                  <a:schemeClr val="tx1"/>
                </a:solidFill>
                <a:latin typeface="Meiryo UI" panose="020B0604030504040204" pitchFamily="50" charset="-128"/>
                <a:ea typeface="Meiryo UI" panose="020B0604030504040204" pitchFamily="50" charset="-128"/>
              </a:rPr>
              <a:t> ・働きやすさ</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lnSpc>
                <a:spcPts val="15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交通利便性、企業集積等</a:t>
            </a:r>
            <a:r>
              <a:rPr kumimoji="1" lang="en-US" altLang="ja-JP" sz="1050" dirty="0">
                <a:solidFill>
                  <a:schemeClr val="tx1"/>
                </a:solidFill>
                <a:latin typeface="Meiryo UI" panose="020B0604030504040204" pitchFamily="50" charset="-128"/>
                <a:ea typeface="Meiryo UI" panose="020B0604030504040204" pitchFamily="50" charset="-128"/>
              </a:rPr>
              <a:t>)</a:t>
            </a:r>
          </a:p>
          <a:p>
            <a:pPr marL="179388" indent="-179388">
              <a:lnSpc>
                <a:spcPts val="15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・住みやすさ</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9388" indent="-179388">
              <a:lnSpc>
                <a:spcPts val="15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子育て環境・外国人対応等</a:t>
            </a:r>
            <a:r>
              <a:rPr kumimoji="1" lang="en-US" altLang="ja-JP" sz="1050" dirty="0">
                <a:solidFill>
                  <a:schemeClr val="tx1"/>
                </a:solidFill>
                <a:latin typeface="Meiryo UI" panose="020B0604030504040204" pitchFamily="50" charset="-128"/>
                <a:ea typeface="Meiryo UI" panose="020B0604030504040204" pitchFamily="50" charset="-128"/>
              </a:rPr>
              <a:t>)</a:t>
            </a:r>
          </a:p>
        </p:txBody>
      </p:sp>
      <p:sp>
        <p:nvSpPr>
          <p:cNvPr id="117" name="加算 116"/>
          <p:cNvSpPr/>
          <p:nvPr/>
        </p:nvSpPr>
        <p:spPr>
          <a:xfrm>
            <a:off x="5200073" y="5948815"/>
            <a:ext cx="293026" cy="293026"/>
          </a:xfrm>
          <a:prstGeom prst="mathPlus">
            <a:avLst>
              <a:gd name="adj1" fmla="val 1190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9" name="角丸四角形 105">
            <a:extLst>
              <a:ext uri="{FF2B5EF4-FFF2-40B4-BE49-F238E27FC236}">
                <a16:creationId xmlns:a16="http://schemas.microsoft.com/office/drawing/2014/main" id="{DA8C7A45-324E-3912-B122-C0325C874002}"/>
              </a:ext>
            </a:extLst>
          </p:cNvPr>
          <p:cNvSpPr/>
          <p:nvPr/>
        </p:nvSpPr>
        <p:spPr>
          <a:xfrm>
            <a:off x="7337201" y="5829300"/>
            <a:ext cx="1908000" cy="627586"/>
          </a:xfrm>
          <a:prstGeom prst="roundRect">
            <a:avLst/>
          </a:prstGeom>
          <a:solidFill>
            <a:schemeClr val="bg1"/>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t"/>
          <a:lstStyle/>
          <a:p>
            <a:pPr marL="174625" indent="-174625">
              <a:lnSpc>
                <a:spcPts val="1500"/>
              </a:lnSpc>
            </a:pPr>
            <a:r>
              <a:rPr kumimoji="1" lang="ja-JP" altLang="en-US" sz="1400" dirty="0">
                <a:solidFill>
                  <a:schemeClr val="tx1"/>
                </a:solidFill>
                <a:latin typeface="Meiryo UI" panose="020B0604030504040204" pitchFamily="50" charset="-128"/>
                <a:ea typeface="Meiryo UI" panose="020B0604030504040204" pitchFamily="50" charset="-128"/>
              </a:rPr>
              <a:t>・楽しさ</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まち歩き、滞在の魅力、店、イベントなど</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8" name="加算 117"/>
          <p:cNvSpPr/>
          <p:nvPr/>
        </p:nvSpPr>
        <p:spPr>
          <a:xfrm>
            <a:off x="7221199" y="5984001"/>
            <a:ext cx="293026" cy="293026"/>
          </a:xfrm>
          <a:prstGeom prst="mathPlus">
            <a:avLst>
              <a:gd name="adj1" fmla="val 1190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F4EF1EF9-A25E-7800-9585-812A4E76D55B}"/>
              </a:ext>
            </a:extLst>
          </p:cNvPr>
          <p:cNvSpPr txBox="1"/>
          <p:nvPr/>
        </p:nvSpPr>
        <p:spPr>
          <a:xfrm>
            <a:off x="7407076" y="69787"/>
            <a:ext cx="2031325" cy="369332"/>
          </a:xfrm>
          <a:prstGeom prst="rect">
            <a:avLst/>
          </a:prstGeom>
          <a:noFill/>
          <a:ln>
            <a:solidFill>
              <a:schemeClr val="bg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資料２－２別紙１</a:t>
            </a:r>
          </a:p>
        </p:txBody>
      </p:sp>
      <p:sp>
        <p:nvSpPr>
          <p:cNvPr id="53" name="角丸四角形 102">
            <a:extLst>
              <a:ext uri="{FF2B5EF4-FFF2-40B4-BE49-F238E27FC236}">
                <a16:creationId xmlns:a16="http://schemas.microsoft.com/office/drawing/2014/main" id="{D4E990EB-9649-0F68-C15A-CE668C3B0A3D}"/>
              </a:ext>
            </a:extLst>
          </p:cNvPr>
          <p:cNvSpPr/>
          <p:nvPr/>
        </p:nvSpPr>
        <p:spPr>
          <a:xfrm>
            <a:off x="1198193" y="4691921"/>
            <a:ext cx="3918023" cy="491483"/>
          </a:xfrm>
          <a:prstGeom prst="round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lgn="ctr"/>
            <a:r>
              <a:rPr kumimoji="1" lang="ja-JP" altLang="en-US" sz="1400" dirty="0">
                <a:solidFill>
                  <a:schemeClr val="tx1"/>
                </a:solidFill>
                <a:latin typeface="Meiryo UI" panose="020B0604030504040204" pitchFamily="50" charset="-128"/>
                <a:ea typeface="Meiryo UI" panose="020B0604030504040204" pitchFamily="50" charset="-128"/>
              </a:rPr>
              <a:t>・地権者、デベロッパー、投資家</a:t>
            </a:r>
          </a:p>
        </p:txBody>
      </p:sp>
    </p:spTree>
    <p:extLst>
      <p:ext uri="{BB962C8B-B14F-4D97-AF65-F5344CB8AC3E}">
        <p14:creationId xmlns:p14="http://schemas.microsoft.com/office/powerpoint/2010/main" val="11980113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412</Words>
  <Application>Microsoft Office PowerPoint</Application>
  <PresentationFormat>A3 297x420 mm</PresentationFormat>
  <Paragraphs>67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2023-12-19T04:44:05Z</dcterms:created>
  <dcterms:modified xsi:type="dcterms:W3CDTF">2023-12-19T04:44:09Z</dcterms:modified>
</cp:coreProperties>
</file>