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303" r:id="rId2"/>
    <p:sldId id="308" r:id="rId3"/>
    <p:sldId id="307" r:id="rId4"/>
    <p:sldId id="306"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ECFF"/>
    <a:srgbClr val="FFFF66"/>
    <a:srgbClr val="D8C441"/>
    <a:srgbClr val="79CBE1"/>
    <a:srgbClr val="EE8253"/>
    <a:srgbClr val="ADD267"/>
    <a:srgbClr val="EBAC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4" autoAdjust="0"/>
    <p:restoredTop sz="94660"/>
  </p:normalViewPr>
  <p:slideViewPr>
    <p:cSldViewPr snapToGrid="0">
      <p:cViewPr varScale="1">
        <p:scale>
          <a:sx n="100" d="100"/>
          <a:sy n="100" d="100"/>
        </p:scale>
        <p:origin x="11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4" tIns="45717" rIns="91434" bIns="45717" rtlCol="0"/>
          <a:lstStyle>
            <a:lvl1pPr algn="r">
              <a:defRPr sz="1200"/>
            </a:lvl1pPr>
          </a:lstStyle>
          <a:p>
            <a:fld id="{B4E77C5D-63C9-415F-93FA-06949EF15091}" type="datetimeFigureOut">
              <a:rPr kumimoji="1" lang="ja-JP" altLang="en-US" smtClean="0"/>
              <a:t>2023/12/19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4" tIns="45717" rIns="91434" bIns="45717" rtlCol="0" anchor="b"/>
          <a:lstStyle>
            <a:lvl1pPr algn="r">
              <a:defRPr sz="1200"/>
            </a:lvl1pPr>
          </a:lstStyle>
          <a:p>
            <a:fld id="{5DC870D5-B5CE-485C-A588-73931A908F93}" type="slidenum">
              <a:rPr kumimoji="1" lang="ja-JP" altLang="en-US" smtClean="0"/>
              <a:t>‹#›</a:t>
            </a:fld>
            <a:endParaRPr kumimoji="1" lang="ja-JP" altLang="en-US"/>
          </a:p>
        </p:txBody>
      </p:sp>
    </p:spTree>
    <p:extLst>
      <p:ext uri="{BB962C8B-B14F-4D97-AF65-F5344CB8AC3E}">
        <p14:creationId xmlns:p14="http://schemas.microsoft.com/office/powerpoint/2010/main" val="32897138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74BACDA-7BAC-413B-83E0-04BB159C11CB}" type="datetime1">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74FEEBFD-206F-4EFB-AFCF-150C478EBE9F}"/>
              </a:ext>
            </a:extLst>
          </p:cNvPr>
          <p:cNvSpPr/>
          <p:nvPr userDrawn="1"/>
        </p:nvSpPr>
        <p:spPr>
          <a:xfrm>
            <a:off x="0" y="0"/>
            <a:ext cx="9144000" cy="49015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a:solidFill>
                  <a:schemeClr val="bg1"/>
                </a:solidFill>
              </a:rPr>
              <a:t>　</a:t>
            </a:r>
            <a:r>
              <a:rPr lang="ja-JP" altLang="en-US" sz="2000" b="1" dirty="0">
                <a:solidFill>
                  <a:schemeClr val="bg1"/>
                </a:solidFill>
              </a:rPr>
              <a:t>新大阪駅周辺地域の取組状況</a:t>
            </a:r>
            <a:endParaRPr kumimoji="1" lang="ja-JP" altLang="en-US" dirty="0">
              <a:solidFill>
                <a:schemeClr val="bg1"/>
              </a:solidFill>
            </a:endParaRPr>
          </a:p>
        </p:txBody>
      </p:sp>
      <p:sp>
        <p:nvSpPr>
          <p:cNvPr id="8" name="正方形/長方形 7">
            <a:extLst>
              <a:ext uri="{FF2B5EF4-FFF2-40B4-BE49-F238E27FC236}">
                <a16:creationId xmlns:a16="http://schemas.microsoft.com/office/drawing/2014/main" id="{ED2587C5-1ABE-427E-89B8-F62116C34432}"/>
              </a:ext>
            </a:extLst>
          </p:cNvPr>
          <p:cNvSpPr/>
          <p:nvPr userDrawn="1"/>
        </p:nvSpPr>
        <p:spPr>
          <a:xfrm>
            <a:off x="58361" y="603934"/>
            <a:ext cx="123187" cy="29961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37886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792641-F49D-40EC-9BCA-375EF209F9D1}" type="datetime1">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315683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23713F-44E7-4346-ABC0-CEB6F1AB4CE7}" type="datetime1">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94860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A436FB-9DAA-4CCA-B56A-DF8D34DDAFAF}" type="datetime1">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1947831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665828-350F-4645-8A43-B129912748F2}" type="datetime1">
              <a:rPr kumimoji="1" lang="ja-JP" altLang="en-US" smtClean="0"/>
              <a:t>2023/12/19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316162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FBEBFE5-0563-4955-93C1-4E6BDF294FA6}" type="datetime1">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115113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54A5FF-7B13-4834-9F40-60A03CF775CF}" type="datetime1">
              <a:rPr kumimoji="1" lang="ja-JP" altLang="en-US" smtClean="0"/>
              <a:t>2023/12/19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36720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E3574F7-A23B-453E-A335-47BD43815D01}" type="datetime1">
              <a:rPr kumimoji="1" lang="ja-JP" altLang="en-US" smtClean="0"/>
              <a:t>2023/12/19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325703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5E9AB-2236-449A-A432-E92F5BACBD24}" type="datetime1">
              <a:rPr kumimoji="1" lang="ja-JP" altLang="en-US" smtClean="0"/>
              <a:t>2023/12/19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911636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C4A2BD-12F3-41B7-928E-92A3FF86747A}" type="datetime1">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3163742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485764-C746-4C7E-AECA-424ED7C17229}" type="datetime1">
              <a:rPr kumimoji="1" lang="ja-JP" altLang="en-US" smtClean="0"/>
              <a:t>2023/12/19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825227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A997D-12D7-4BF8-A9F6-8DBF603B3FAD}" type="datetime1">
              <a:rPr kumimoji="1" lang="ja-JP" altLang="en-US" smtClean="0"/>
              <a:t>2023/12/19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3B274-16AA-444F-BE5F-2BB53118253E}" type="slidenum">
              <a:rPr kumimoji="1" lang="ja-JP" altLang="en-US" smtClean="0"/>
              <a:t>‹#›</a:t>
            </a:fld>
            <a:endParaRPr kumimoji="1" lang="ja-JP" altLang="en-US"/>
          </a:p>
        </p:txBody>
      </p:sp>
    </p:spTree>
    <p:extLst>
      <p:ext uri="{BB962C8B-B14F-4D97-AF65-F5344CB8AC3E}">
        <p14:creationId xmlns:p14="http://schemas.microsoft.com/office/powerpoint/2010/main" val="643837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1366" y="6509021"/>
            <a:ext cx="2057400" cy="365125"/>
          </a:xfrm>
        </p:spPr>
        <p:txBody>
          <a:bodyPr/>
          <a:lstStyle/>
          <a:p>
            <a:fld id="{4BC3B274-16AA-444F-BE5F-2BB53118253E}" type="slidenum">
              <a:rPr kumimoji="1" lang="ja-JP" altLang="en-US" sz="1400" smtClean="0"/>
              <a:t>1</a:t>
            </a:fld>
            <a:endParaRPr kumimoji="1" lang="ja-JP" altLang="en-US" sz="1400" dirty="0"/>
          </a:p>
        </p:txBody>
      </p:sp>
      <p:sp>
        <p:nvSpPr>
          <p:cNvPr id="5" name="テキスト ボックス 4">
            <a:extLst>
              <a:ext uri="{FF2B5EF4-FFF2-40B4-BE49-F238E27FC236}">
                <a16:creationId xmlns:a16="http://schemas.microsoft.com/office/drawing/2014/main" id="{9D8CDCE6-8E77-4BC9-8ABC-08984C7A2B35}"/>
              </a:ext>
            </a:extLst>
          </p:cNvPr>
          <p:cNvSpPr txBox="1"/>
          <p:nvPr/>
        </p:nvSpPr>
        <p:spPr>
          <a:xfrm>
            <a:off x="7800231" y="84846"/>
            <a:ext cx="1225816" cy="338554"/>
          </a:xfrm>
          <a:prstGeom prst="rect">
            <a:avLst/>
          </a:prstGeom>
          <a:no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kumimoji="1" lang="ja-JP" altLang="en-US" sz="1600" dirty="0"/>
              <a:t>資料２－１</a:t>
            </a:r>
            <a:endParaRPr kumimoji="1" lang="en-US" altLang="ja-JP" sz="1600" dirty="0"/>
          </a:p>
        </p:txBody>
      </p:sp>
      <p:sp>
        <p:nvSpPr>
          <p:cNvPr id="15" name="四角形: 角を丸くする 14">
            <a:extLst>
              <a:ext uri="{FF2B5EF4-FFF2-40B4-BE49-F238E27FC236}">
                <a16:creationId xmlns:a16="http://schemas.microsoft.com/office/drawing/2014/main" id="{802CC441-C7D3-4500-9AB7-D3C4B00D743C}"/>
              </a:ext>
            </a:extLst>
          </p:cNvPr>
          <p:cNvSpPr/>
          <p:nvPr/>
        </p:nvSpPr>
        <p:spPr>
          <a:xfrm>
            <a:off x="7067918" y="4519909"/>
            <a:ext cx="1964118" cy="2117110"/>
          </a:xfrm>
          <a:prstGeom prst="roundRect">
            <a:avLst>
              <a:gd name="adj" fmla="val 1201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6142AA91-F6D4-4CEA-8B37-467770A1EEAD}"/>
              </a:ext>
            </a:extLst>
          </p:cNvPr>
          <p:cNvSpPr/>
          <p:nvPr/>
        </p:nvSpPr>
        <p:spPr>
          <a:xfrm>
            <a:off x="4686247" y="4535753"/>
            <a:ext cx="2274941" cy="2101266"/>
          </a:xfrm>
          <a:prstGeom prst="roundRect">
            <a:avLst>
              <a:gd name="adj" fmla="val 1201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C6A76334-C7A6-427B-8DFD-B4410A87C084}"/>
              </a:ext>
            </a:extLst>
          </p:cNvPr>
          <p:cNvSpPr/>
          <p:nvPr/>
        </p:nvSpPr>
        <p:spPr>
          <a:xfrm>
            <a:off x="2537809" y="4519908"/>
            <a:ext cx="2014226" cy="2117111"/>
          </a:xfrm>
          <a:prstGeom prst="roundRect">
            <a:avLst>
              <a:gd name="adj" fmla="val 1201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F09FA1B3-0E32-4B28-B585-B11836BDF599}"/>
              </a:ext>
            </a:extLst>
          </p:cNvPr>
          <p:cNvSpPr/>
          <p:nvPr/>
        </p:nvSpPr>
        <p:spPr>
          <a:xfrm>
            <a:off x="143940" y="4544241"/>
            <a:ext cx="2263273" cy="2069093"/>
          </a:xfrm>
          <a:prstGeom prst="roundRect">
            <a:avLst>
              <a:gd name="adj" fmla="val 1201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C748CC60-2606-4210-999D-AECE0EDD7317}"/>
              </a:ext>
            </a:extLst>
          </p:cNvPr>
          <p:cNvSpPr txBox="1"/>
          <p:nvPr/>
        </p:nvSpPr>
        <p:spPr>
          <a:xfrm>
            <a:off x="350767" y="1601676"/>
            <a:ext cx="3771654" cy="307777"/>
          </a:xfrm>
          <a:prstGeom prst="rect">
            <a:avLst/>
          </a:prstGeom>
          <a:noFill/>
        </p:spPr>
        <p:txBody>
          <a:bodyPr wrap="square" rtlCol="0">
            <a:spAutoFit/>
          </a:bodyPr>
          <a:lstStyle/>
          <a:p>
            <a:r>
              <a:rPr kumimoji="1" lang="ja-JP" altLang="en-US" sz="1400" dirty="0"/>
              <a:t>新大阪駅、十三駅、淡路駅周辺</a:t>
            </a:r>
            <a:endParaRPr kumimoji="1" lang="en-US" altLang="ja-JP" sz="1400" dirty="0"/>
          </a:p>
        </p:txBody>
      </p:sp>
      <p:sp>
        <p:nvSpPr>
          <p:cNvPr id="31" name="正方形/長方形 30">
            <a:extLst>
              <a:ext uri="{FF2B5EF4-FFF2-40B4-BE49-F238E27FC236}">
                <a16:creationId xmlns:a16="http://schemas.microsoft.com/office/drawing/2014/main" id="{BB63D3DF-92B2-41A5-B28C-5C85751133C8}"/>
              </a:ext>
            </a:extLst>
          </p:cNvPr>
          <p:cNvSpPr/>
          <p:nvPr/>
        </p:nvSpPr>
        <p:spPr>
          <a:xfrm>
            <a:off x="144025" y="4893600"/>
            <a:ext cx="2311612" cy="1158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200" dirty="0">
                <a:solidFill>
                  <a:schemeClr val="accent1">
                    <a:lumMod val="50000"/>
                  </a:schemeClr>
                </a:solidFill>
              </a:rPr>
              <a:t>●内閣府　地方創生推進事務局</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●国土交通省　近畿地方整備局</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a:t>
            </a:r>
            <a:r>
              <a:rPr kumimoji="1" lang="zh-TW" altLang="en-US" sz="1200" dirty="0">
                <a:solidFill>
                  <a:schemeClr val="accent1">
                    <a:lumMod val="50000"/>
                  </a:schemeClr>
                </a:solidFill>
              </a:rPr>
              <a:t>国土交通省　近畿運輸局</a:t>
            </a:r>
            <a:endParaRPr kumimoji="1" lang="ja-JP" altLang="en-US" sz="1200" dirty="0">
              <a:solidFill>
                <a:schemeClr val="accent1">
                  <a:lumMod val="50000"/>
                </a:schemeClr>
              </a:solidFill>
            </a:endParaRPr>
          </a:p>
        </p:txBody>
      </p:sp>
      <p:sp>
        <p:nvSpPr>
          <p:cNvPr id="32" name="正方形/長方形 31">
            <a:extLst>
              <a:ext uri="{FF2B5EF4-FFF2-40B4-BE49-F238E27FC236}">
                <a16:creationId xmlns:a16="http://schemas.microsoft.com/office/drawing/2014/main" id="{6FF5B7DA-C6DB-44C2-9913-F958AD004666}"/>
              </a:ext>
            </a:extLst>
          </p:cNvPr>
          <p:cNvSpPr/>
          <p:nvPr/>
        </p:nvSpPr>
        <p:spPr>
          <a:xfrm>
            <a:off x="2543702" y="4982331"/>
            <a:ext cx="2311612" cy="1578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accent1">
                    <a:lumMod val="50000"/>
                  </a:schemeClr>
                </a:solidFill>
              </a:rPr>
              <a:t>●大阪府・大阪市 </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　　　　　　　大阪都市計画局</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●大阪</a:t>
            </a:r>
            <a:r>
              <a:rPr kumimoji="1" lang="zh-TW" altLang="en-US" sz="1200" dirty="0">
                <a:solidFill>
                  <a:schemeClr val="accent1">
                    <a:lumMod val="50000"/>
                  </a:schemeClr>
                </a:solidFill>
              </a:rPr>
              <a:t>市　計画調整局</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●大阪</a:t>
            </a:r>
            <a:r>
              <a:rPr kumimoji="1" lang="zh-TW" altLang="en-US" sz="1200" dirty="0">
                <a:solidFill>
                  <a:schemeClr val="accent1">
                    <a:lumMod val="50000"/>
                  </a:schemeClr>
                </a:solidFill>
              </a:rPr>
              <a:t>府　都市整備部</a:t>
            </a:r>
            <a:endParaRPr kumimoji="1" lang="en-US" altLang="zh-TW" sz="1200" dirty="0">
              <a:solidFill>
                <a:schemeClr val="accent1">
                  <a:lumMod val="50000"/>
                </a:schemeClr>
              </a:solidFill>
            </a:endParaRPr>
          </a:p>
          <a:p>
            <a:pPr>
              <a:lnSpc>
                <a:spcPct val="150000"/>
              </a:lnSpc>
            </a:pPr>
            <a:r>
              <a:rPr kumimoji="1" lang="ja-JP" altLang="en-US" sz="1200" dirty="0">
                <a:solidFill>
                  <a:schemeClr val="accent1">
                    <a:lumMod val="50000"/>
                  </a:schemeClr>
                </a:solidFill>
              </a:rPr>
              <a:t>●大阪市　淀川区役所</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●大阪市　東淀川区役所</a:t>
            </a:r>
            <a:endParaRPr kumimoji="1" lang="en-US" altLang="zh-TW" sz="1200" dirty="0">
              <a:solidFill>
                <a:schemeClr val="accent1">
                  <a:lumMod val="50000"/>
                </a:schemeClr>
              </a:solidFill>
            </a:endParaRPr>
          </a:p>
        </p:txBody>
      </p:sp>
      <p:sp>
        <p:nvSpPr>
          <p:cNvPr id="33" name="正方形/長方形 32">
            <a:extLst>
              <a:ext uri="{FF2B5EF4-FFF2-40B4-BE49-F238E27FC236}">
                <a16:creationId xmlns:a16="http://schemas.microsoft.com/office/drawing/2014/main" id="{45F031CB-AC88-405A-AAE3-BEC2B4BAC44D}"/>
              </a:ext>
            </a:extLst>
          </p:cNvPr>
          <p:cNvSpPr/>
          <p:nvPr/>
        </p:nvSpPr>
        <p:spPr>
          <a:xfrm>
            <a:off x="4659535" y="4984658"/>
            <a:ext cx="2379551" cy="1158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200" dirty="0">
                <a:solidFill>
                  <a:schemeClr val="accent1">
                    <a:lumMod val="50000"/>
                  </a:schemeClr>
                </a:solidFill>
              </a:rPr>
              <a:t>●</a:t>
            </a:r>
            <a:r>
              <a:rPr kumimoji="1" lang="zh-CN" altLang="en-US" sz="1200" dirty="0">
                <a:solidFill>
                  <a:schemeClr val="accent1">
                    <a:lumMod val="50000"/>
                  </a:schemeClr>
                </a:solidFill>
              </a:rPr>
              <a:t>西日本旅客鉄道株式会社</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a:t>
            </a:r>
            <a:r>
              <a:rPr kumimoji="1" lang="zh-TW" altLang="en-US" sz="1200" dirty="0">
                <a:solidFill>
                  <a:schemeClr val="accent1">
                    <a:lumMod val="50000"/>
                  </a:schemeClr>
                </a:solidFill>
              </a:rPr>
              <a:t>東海旅客鉄道株式会社</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a:t>
            </a:r>
            <a:r>
              <a:rPr kumimoji="1" lang="zh-TW" altLang="en-US" sz="1200" dirty="0">
                <a:solidFill>
                  <a:schemeClr val="accent1">
                    <a:lumMod val="50000"/>
                  </a:schemeClr>
                </a:solidFill>
              </a:rPr>
              <a:t>阪急電鉄株式会社</a:t>
            </a:r>
            <a:endParaRPr kumimoji="1" lang="en-US" altLang="zh-TW" sz="1200" dirty="0">
              <a:solidFill>
                <a:schemeClr val="accent1">
                  <a:lumMod val="50000"/>
                </a:schemeClr>
              </a:solidFill>
            </a:endParaRPr>
          </a:p>
          <a:p>
            <a:pPr>
              <a:lnSpc>
                <a:spcPct val="150000"/>
              </a:lnSpc>
            </a:pPr>
            <a:r>
              <a:rPr kumimoji="1" lang="ja-JP" altLang="en-US" sz="1200" dirty="0">
                <a:solidFill>
                  <a:schemeClr val="accent1">
                    <a:lumMod val="50000"/>
                  </a:schemeClr>
                </a:solidFill>
              </a:rPr>
              <a:t>●</a:t>
            </a:r>
            <a:r>
              <a:rPr kumimoji="1" lang="zh-TW" altLang="en-US" sz="1200" dirty="0">
                <a:solidFill>
                  <a:schemeClr val="accent1">
                    <a:lumMod val="50000"/>
                  </a:schemeClr>
                </a:solidFill>
              </a:rPr>
              <a:t>大阪市高速電気軌道株式会社</a:t>
            </a:r>
            <a:endParaRPr kumimoji="1" lang="en-US" altLang="zh-TW" sz="1200" dirty="0">
              <a:solidFill>
                <a:schemeClr val="accent1">
                  <a:lumMod val="50000"/>
                </a:schemeClr>
              </a:solidFill>
            </a:endParaRPr>
          </a:p>
        </p:txBody>
      </p:sp>
      <p:sp>
        <p:nvSpPr>
          <p:cNvPr id="34" name="正方形/長方形 33">
            <a:extLst>
              <a:ext uri="{FF2B5EF4-FFF2-40B4-BE49-F238E27FC236}">
                <a16:creationId xmlns:a16="http://schemas.microsoft.com/office/drawing/2014/main" id="{A6E65398-295C-4F52-BBF6-D6A2990A5FA7}"/>
              </a:ext>
            </a:extLst>
          </p:cNvPr>
          <p:cNvSpPr/>
          <p:nvPr/>
        </p:nvSpPr>
        <p:spPr>
          <a:xfrm>
            <a:off x="7280286" y="4891788"/>
            <a:ext cx="1612807" cy="1158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200" dirty="0">
                <a:solidFill>
                  <a:schemeClr val="accent1">
                    <a:lumMod val="50000"/>
                  </a:schemeClr>
                </a:solidFill>
              </a:rPr>
              <a:t>●</a:t>
            </a:r>
            <a:r>
              <a:rPr kumimoji="1" lang="zh-CN" altLang="en-US" sz="1200" dirty="0">
                <a:solidFill>
                  <a:schemeClr val="accent1">
                    <a:lumMod val="50000"/>
                  </a:schemeClr>
                </a:solidFill>
              </a:rPr>
              <a:t>関西経済連合会</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a:t>
            </a:r>
            <a:r>
              <a:rPr kumimoji="1" lang="zh-TW" altLang="en-US" sz="1200" dirty="0">
                <a:solidFill>
                  <a:schemeClr val="accent1">
                    <a:lumMod val="50000"/>
                  </a:schemeClr>
                </a:solidFill>
              </a:rPr>
              <a:t>大阪商工会議所</a:t>
            </a:r>
            <a:endParaRPr kumimoji="1" lang="en-US" altLang="ja-JP" sz="1200" dirty="0">
              <a:solidFill>
                <a:schemeClr val="accent1">
                  <a:lumMod val="50000"/>
                </a:schemeClr>
              </a:solidFill>
            </a:endParaRPr>
          </a:p>
          <a:p>
            <a:pPr>
              <a:lnSpc>
                <a:spcPct val="150000"/>
              </a:lnSpc>
            </a:pPr>
            <a:r>
              <a:rPr kumimoji="1" lang="ja-JP" altLang="en-US" sz="1200" dirty="0">
                <a:solidFill>
                  <a:schemeClr val="accent1">
                    <a:lumMod val="50000"/>
                  </a:schemeClr>
                </a:solidFill>
              </a:rPr>
              <a:t>●</a:t>
            </a:r>
            <a:r>
              <a:rPr kumimoji="1" lang="zh-CN" altLang="en-US" sz="1200" dirty="0">
                <a:solidFill>
                  <a:schemeClr val="accent1">
                    <a:lumMod val="50000"/>
                  </a:schemeClr>
                </a:solidFill>
              </a:rPr>
              <a:t>関西経済同友会</a:t>
            </a:r>
            <a:endParaRPr kumimoji="1" lang="en-US" altLang="zh-TW" sz="1200" dirty="0">
              <a:solidFill>
                <a:schemeClr val="accent1">
                  <a:lumMod val="50000"/>
                </a:schemeClr>
              </a:solidFill>
            </a:endParaRPr>
          </a:p>
        </p:txBody>
      </p:sp>
      <p:sp>
        <p:nvSpPr>
          <p:cNvPr id="35" name="テキスト ボックス 34">
            <a:extLst>
              <a:ext uri="{FF2B5EF4-FFF2-40B4-BE49-F238E27FC236}">
                <a16:creationId xmlns:a16="http://schemas.microsoft.com/office/drawing/2014/main" id="{48AF68A8-D66D-41E6-AB91-31150D62DA92}"/>
              </a:ext>
            </a:extLst>
          </p:cNvPr>
          <p:cNvSpPr txBox="1"/>
          <p:nvPr/>
        </p:nvSpPr>
        <p:spPr>
          <a:xfrm>
            <a:off x="1016294" y="4608954"/>
            <a:ext cx="364202" cy="307777"/>
          </a:xfrm>
          <a:prstGeom prst="rect">
            <a:avLst/>
          </a:prstGeom>
          <a:solidFill>
            <a:schemeClr val="bg1"/>
          </a:solidFill>
        </p:spPr>
        <p:txBody>
          <a:bodyPr wrap="none" rtlCol="0">
            <a:spAutoFit/>
          </a:bodyPr>
          <a:lstStyle/>
          <a:p>
            <a:r>
              <a:rPr kumimoji="1" lang="ja-JP" altLang="en-US" sz="1400" b="1" dirty="0"/>
              <a:t>国</a:t>
            </a:r>
          </a:p>
        </p:txBody>
      </p:sp>
      <p:sp>
        <p:nvSpPr>
          <p:cNvPr id="36" name="テキスト ボックス 35">
            <a:extLst>
              <a:ext uri="{FF2B5EF4-FFF2-40B4-BE49-F238E27FC236}">
                <a16:creationId xmlns:a16="http://schemas.microsoft.com/office/drawing/2014/main" id="{DA2029F3-A4C7-435D-8FC4-6FE5B4CD36C3}"/>
              </a:ext>
            </a:extLst>
          </p:cNvPr>
          <p:cNvSpPr txBox="1"/>
          <p:nvPr/>
        </p:nvSpPr>
        <p:spPr>
          <a:xfrm>
            <a:off x="2913980" y="4612474"/>
            <a:ext cx="1261884" cy="307777"/>
          </a:xfrm>
          <a:prstGeom prst="rect">
            <a:avLst/>
          </a:prstGeom>
          <a:solidFill>
            <a:schemeClr val="bg1"/>
          </a:solidFill>
        </p:spPr>
        <p:txBody>
          <a:bodyPr wrap="none" rtlCol="0">
            <a:spAutoFit/>
          </a:bodyPr>
          <a:lstStyle/>
          <a:p>
            <a:r>
              <a:rPr kumimoji="1" lang="ja-JP" altLang="en-US" sz="1400" b="1" dirty="0"/>
              <a:t>地方公共団体</a:t>
            </a:r>
          </a:p>
        </p:txBody>
      </p:sp>
      <p:sp>
        <p:nvSpPr>
          <p:cNvPr id="37" name="テキスト ボックス 36">
            <a:extLst>
              <a:ext uri="{FF2B5EF4-FFF2-40B4-BE49-F238E27FC236}">
                <a16:creationId xmlns:a16="http://schemas.microsoft.com/office/drawing/2014/main" id="{C6653217-B8DF-4C1E-BFBD-9F9C849DDE51}"/>
              </a:ext>
            </a:extLst>
          </p:cNvPr>
          <p:cNvSpPr txBox="1"/>
          <p:nvPr/>
        </p:nvSpPr>
        <p:spPr>
          <a:xfrm>
            <a:off x="5152187" y="4612473"/>
            <a:ext cx="1082348" cy="307777"/>
          </a:xfrm>
          <a:prstGeom prst="rect">
            <a:avLst/>
          </a:prstGeom>
          <a:solidFill>
            <a:schemeClr val="bg1"/>
          </a:solidFill>
        </p:spPr>
        <p:txBody>
          <a:bodyPr wrap="none" rtlCol="0">
            <a:spAutoFit/>
          </a:bodyPr>
          <a:lstStyle/>
          <a:p>
            <a:r>
              <a:rPr kumimoji="1" lang="ja-JP" altLang="en-US" sz="1400" b="1" dirty="0"/>
              <a:t>民間事業者</a:t>
            </a:r>
          </a:p>
        </p:txBody>
      </p:sp>
      <p:sp>
        <p:nvSpPr>
          <p:cNvPr id="38" name="テキスト ボックス 37">
            <a:extLst>
              <a:ext uri="{FF2B5EF4-FFF2-40B4-BE49-F238E27FC236}">
                <a16:creationId xmlns:a16="http://schemas.microsoft.com/office/drawing/2014/main" id="{AA19D05D-587A-4C27-B5F1-B28E3F725E5C}"/>
              </a:ext>
            </a:extLst>
          </p:cNvPr>
          <p:cNvSpPr txBox="1"/>
          <p:nvPr/>
        </p:nvSpPr>
        <p:spPr>
          <a:xfrm>
            <a:off x="7529497" y="4618062"/>
            <a:ext cx="902811" cy="307777"/>
          </a:xfrm>
          <a:prstGeom prst="rect">
            <a:avLst/>
          </a:prstGeom>
          <a:solidFill>
            <a:schemeClr val="bg1"/>
          </a:solidFill>
        </p:spPr>
        <p:txBody>
          <a:bodyPr wrap="none" rtlCol="0">
            <a:spAutoFit/>
          </a:bodyPr>
          <a:lstStyle/>
          <a:p>
            <a:r>
              <a:rPr kumimoji="1" lang="ja-JP" altLang="en-US" sz="1400" b="1" dirty="0"/>
              <a:t>経済団体</a:t>
            </a:r>
          </a:p>
        </p:txBody>
      </p:sp>
      <p:sp>
        <p:nvSpPr>
          <p:cNvPr id="39" name="テキスト ボックス 38">
            <a:extLst>
              <a:ext uri="{FF2B5EF4-FFF2-40B4-BE49-F238E27FC236}">
                <a16:creationId xmlns:a16="http://schemas.microsoft.com/office/drawing/2014/main" id="{A08C998B-C8EF-4ACA-88F9-5C542141EC2E}"/>
              </a:ext>
            </a:extLst>
          </p:cNvPr>
          <p:cNvSpPr txBox="1"/>
          <p:nvPr/>
        </p:nvSpPr>
        <p:spPr>
          <a:xfrm>
            <a:off x="375639" y="4051809"/>
            <a:ext cx="6650001" cy="307777"/>
          </a:xfrm>
          <a:prstGeom prst="rect">
            <a:avLst/>
          </a:prstGeom>
          <a:noFill/>
        </p:spPr>
        <p:txBody>
          <a:bodyPr wrap="square" rtlCol="0">
            <a:spAutoFit/>
          </a:bodyPr>
          <a:lstStyle/>
          <a:p>
            <a:r>
              <a:rPr kumimoji="1" lang="ja-JP" altLang="en-US" sz="1400" dirty="0"/>
              <a:t>国、地方公共団体、民間事業者、経済団体の各関係部署にて構成。</a:t>
            </a:r>
            <a:endParaRPr kumimoji="1" lang="en-US" altLang="ja-JP" sz="1400" dirty="0"/>
          </a:p>
        </p:txBody>
      </p:sp>
      <p:sp>
        <p:nvSpPr>
          <p:cNvPr id="40" name="テキスト ボックス 39">
            <a:extLst>
              <a:ext uri="{FF2B5EF4-FFF2-40B4-BE49-F238E27FC236}">
                <a16:creationId xmlns:a16="http://schemas.microsoft.com/office/drawing/2014/main" id="{50B86384-A736-42A6-8FF8-A3C06EBB22AE}"/>
              </a:ext>
            </a:extLst>
          </p:cNvPr>
          <p:cNvSpPr txBox="1"/>
          <p:nvPr/>
        </p:nvSpPr>
        <p:spPr>
          <a:xfrm>
            <a:off x="380388" y="2631547"/>
            <a:ext cx="8364298" cy="576825"/>
          </a:xfrm>
          <a:prstGeom prst="rect">
            <a:avLst/>
          </a:prstGeom>
          <a:noFill/>
        </p:spPr>
        <p:txBody>
          <a:bodyPr wrap="square" rtlCol="0">
            <a:spAutoFit/>
          </a:bodyPr>
          <a:lstStyle/>
          <a:p>
            <a:pPr>
              <a:lnSpc>
                <a:spcPts val="2000"/>
              </a:lnSpc>
            </a:pPr>
            <a:r>
              <a:rPr lang="ja-JP" altLang="en-US" sz="1400" dirty="0"/>
              <a:t>新大阪駅周辺地域における</a:t>
            </a:r>
            <a:r>
              <a:rPr lang="ja-JP" altLang="en-US" sz="1400" b="1" u="sng" dirty="0"/>
              <a:t>民間都市開発の機運醸成</a:t>
            </a:r>
            <a:r>
              <a:rPr lang="ja-JP" altLang="en-US" sz="1400" dirty="0"/>
              <a:t>に向けて、関係者による意見交換を行い、</a:t>
            </a:r>
            <a:endParaRPr lang="en-US" altLang="ja-JP" sz="1400" dirty="0"/>
          </a:p>
          <a:p>
            <a:pPr>
              <a:lnSpc>
                <a:spcPts val="2000"/>
              </a:lnSpc>
            </a:pPr>
            <a:r>
              <a:rPr lang="ja-JP" altLang="en-US" sz="1400" dirty="0"/>
              <a:t>プロモーションの取組を推進する。</a:t>
            </a:r>
          </a:p>
        </p:txBody>
      </p:sp>
      <p:sp>
        <p:nvSpPr>
          <p:cNvPr id="41" name="テキスト ボックス 40">
            <a:extLst>
              <a:ext uri="{FF2B5EF4-FFF2-40B4-BE49-F238E27FC236}">
                <a16:creationId xmlns:a16="http://schemas.microsoft.com/office/drawing/2014/main" id="{D6A7C83D-804B-4E1C-8A80-4CDC897FCB20}"/>
              </a:ext>
            </a:extLst>
          </p:cNvPr>
          <p:cNvSpPr txBox="1"/>
          <p:nvPr/>
        </p:nvSpPr>
        <p:spPr>
          <a:xfrm>
            <a:off x="125972" y="583063"/>
            <a:ext cx="4673074"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１．新大阪駅周辺地域プロモーション検討会について</a:t>
            </a:r>
          </a:p>
        </p:txBody>
      </p:sp>
      <p:grpSp>
        <p:nvGrpSpPr>
          <p:cNvPr id="23" name="グループ化 22">
            <a:extLst>
              <a:ext uri="{FF2B5EF4-FFF2-40B4-BE49-F238E27FC236}">
                <a16:creationId xmlns:a16="http://schemas.microsoft.com/office/drawing/2014/main" id="{738DA556-4E85-4F92-AF24-BE7674E15417}"/>
              </a:ext>
            </a:extLst>
          </p:cNvPr>
          <p:cNvGrpSpPr/>
          <p:nvPr/>
        </p:nvGrpSpPr>
        <p:grpSpPr>
          <a:xfrm>
            <a:off x="321428" y="1139972"/>
            <a:ext cx="1884815" cy="325980"/>
            <a:chOff x="242254" y="1023852"/>
            <a:chExt cx="1884815" cy="325980"/>
          </a:xfrm>
        </p:grpSpPr>
        <p:sp>
          <p:nvSpPr>
            <p:cNvPr id="24" name="四角形: 角を丸くする 23">
              <a:extLst>
                <a:ext uri="{FF2B5EF4-FFF2-40B4-BE49-F238E27FC236}">
                  <a16:creationId xmlns:a16="http://schemas.microsoft.com/office/drawing/2014/main" id="{F8F04F7D-ECD9-4F34-A4F0-C56955C15D9F}"/>
                </a:ext>
              </a:extLst>
            </p:cNvPr>
            <p:cNvSpPr/>
            <p:nvPr/>
          </p:nvSpPr>
          <p:spPr>
            <a:xfrm>
              <a:off x="242254" y="1023852"/>
              <a:ext cx="1884815" cy="325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t>　　　　　対象地域</a:t>
              </a:r>
            </a:p>
          </p:txBody>
        </p:sp>
        <p:sp>
          <p:nvSpPr>
            <p:cNvPr id="26" name="四角形: 角を丸くする 25">
              <a:extLst>
                <a:ext uri="{FF2B5EF4-FFF2-40B4-BE49-F238E27FC236}">
                  <a16:creationId xmlns:a16="http://schemas.microsoft.com/office/drawing/2014/main" id="{5AACF798-16BD-4990-8DFD-86839514C22B}"/>
                </a:ext>
              </a:extLst>
            </p:cNvPr>
            <p:cNvSpPr/>
            <p:nvPr/>
          </p:nvSpPr>
          <p:spPr>
            <a:xfrm>
              <a:off x="242255" y="1023852"/>
              <a:ext cx="605470" cy="32598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t>(</a:t>
              </a:r>
              <a:r>
                <a:rPr kumimoji="1" lang="ja-JP" altLang="en-US" sz="1400" b="1" dirty="0"/>
                <a:t>１</a:t>
              </a:r>
              <a:r>
                <a:rPr kumimoji="1" lang="en-US" altLang="ja-JP" sz="1400" b="1" dirty="0"/>
                <a:t>)</a:t>
              </a:r>
              <a:endParaRPr kumimoji="1" lang="ja-JP" altLang="en-US" sz="1400" b="1" dirty="0"/>
            </a:p>
          </p:txBody>
        </p:sp>
      </p:grpSp>
      <p:grpSp>
        <p:nvGrpSpPr>
          <p:cNvPr id="27" name="グループ化 26">
            <a:extLst>
              <a:ext uri="{FF2B5EF4-FFF2-40B4-BE49-F238E27FC236}">
                <a16:creationId xmlns:a16="http://schemas.microsoft.com/office/drawing/2014/main" id="{42D0E017-D8B7-493C-BD9C-D50A584C5E8E}"/>
              </a:ext>
            </a:extLst>
          </p:cNvPr>
          <p:cNvGrpSpPr/>
          <p:nvPr/>
        </p:nvGrpSpPr>
        <p:grpSpPr>
          <a:xfrm>
            <a:off x="321427" y="2203315"/>
            <a:ext cx="1884815" cy="325980"/>
            <a:chOff x="242254" y="1023852"/>
            <a:chExt cx="1884815" cy="325980"/>
          </a:xfrm>
        </p:grpSpPr>
        <p:sp>
          <p:nvSpPr>
            <p:cNvPr id="30" name="四角形: 角を丸くする 29">
              <a:extLst>
                <a:ext uri="{FF2B5EF4-FFF2-40B4-BE49-F238E27FC236}">
                  <a16:creationId xmlns:a16="http://schemas.microsoft.com/office/drawing/2014/main" id="{EB90070D-E71F-48FF-B68C-17C97ACC04A2}"/>
                </a:ext>
              </a:extLst>
            </p:cNvPr>
            <p:cNvSpPr/>
            <p:nvPr/>
          </p:nvSpPr>
          <p:spPr>
            <a:xfrm>
              <a:off x="242254" y="1023852"/>
              <a:ext cx="1884815" cy="325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t>　　　　　目的</a:t>
              </a:r>
            </a:p>
          </p:txBody>
        </p:sp>
        <p:sp>
          <p:nvSpPr>
            <p:cNvPr id="42" name="四角形: 角を丸くする 41">
              <a:extLst>
                <a:ext uri="{FF2B5EF4-FFF2-40B4-BE49-F238E27FC236}">
                  <a16:creationId xmlns:a16="http://schemas.microsoft.com/office/drawing/2014/main" id="{0DD0078F-0DC1-4C47-99D7-0AF7BBF8FFF6}"/>
                </a:ext>
              </a:extLst>
            </p:cNvPr>
            <p:cNvSpPr/>
            <p:nvPr/>
          </p:nvSpPr>
          <p:spPr>
            <a:xfrm>
              <a:off x="242255" y="1023852"/>
              <a:ext cx="605470" cy="32598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t>(</a:t>
              </a:r>
              <a:r>
                <a:rPr kumimoji="1" lang="ja-JP" altLang="en-US" sz="1400" b="1" dirty="0"/>
                <a:t>２</a:t>
              </a:r>
              <a:r>
                <a:rPr kumimoji="1" lang="en-US" altLang="ja-JP" sz="1400" b="1" dirty="0"/>
                <a:t>)</a:t>
              </a:r>
              <a:endParaRPr kumimoji="1" lang="ja-JP" altLang="en-US" sz="1400" b="1" dirty="0"/>
            </a:p>
          </p:txBody>
        </p:sp>
      </p:grpSp>
      <p:grpSp>
        <p:nvGrpSpPr>
          <p:cNvPr id="43" name="グループ化 42">
            <a:extLst>
              <a:ext uri="{FF2B5EF4-FFF2-40B4-BE49-F238E27FC236}">
                <a16:creationId xmlns:a16="http://schemas.microsoft.com/office/drawing/2014/main" id="{32EFA8B7-126A-4A8C-81A9-B8CD7B1F3287}"/>
              </a:ext>
            </a:extLst>
          </p:cNvPr>
          <p:cNvGrpSpPr/>
          <p:nvPr/>
        </p:nvGrpSpPr>
        <p:grpSpPr>
          <a:xfrm>
            <a:off x="321426" y="3604486"/>
            <a:ext cx="1884815" cy="325980"/>
            <a:chOff x="242254" y="1023852"/>
            <a:chExt cx="1884815" cy="325980"/>
          </a:xfrm>
        </p:grpSpPr>
        <p:sp>
          <p:nvSpPr>
            <p:cNvPr id="44" name="四角形: 角を丸くする 43">
              <a:extLst>
                <a:ext uri="{FF2B5EF4-FFF2-40B4-BE49-F238E27FC236}">
                  <a16:creationId xmlns:a16="http://schemas.microsoft.com/office/drawing/2014/main" id="{66BDB3CC-DC92-4F49-91CB-22A09654ACEA}"/>
                </a:ext>
              </a:extLst>
            </p:cNvPr>
            <p:cNvSpPr/>
            <p:nvPr/>
          </p:nvSpPr>
          <p:spPr>
            <a:xfrm>
              <a:off x="242254" y="1023852"/>
              <a:ext cx="1884815" cy="325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t>　　　　　構成員</a:t>
              </a:r>
            </a:p>
          </p:txBody>
        </p:sp>
        <p:sp>
          <p:nvSpPr>
            <p:cNvPr id="45" name="四角形: 角を丸くする 44">
              <a:extLst>
                <a:ext uri="{FF2B5EF4-FFF2-40B4-BE49-F238E27FC236}">
                  <a16:creationId xmlns:a16="http://schemas.microsoft.com/office/drawing/2014/main" id="{7ABC5268-6CB6-4990-ADE5-C8FF11F3AC03}"/>
                </a:ext>
              </a:extLst>
            </p:cNvPr>
            <p:cNvSpPr/>
            <p:nvPr/>
          </p:nvSpPr>
          <p:spPr>
            <a:xfrm>
              <a:off x="242255" y="1023852"/>
              <a:ext cx="605470" cy="32598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t>(</a:t>
              </a:r>
              <a:r>
                <a:rPr kumimoji="1" lang="ja-JP" altLang="en-US" sz="1400" b="1" dirty="0"/>
                <a:t>３</a:t>
              </a:r>
              <a:r>
                <a:rPr kumimoji="1" lang="en-US" altLang="ja-JP" sz="1400" b="1" dirty="0"/>
                <a:t>)</a:t>
              </a:r>
              <a:endParaRPr kumimoji="1" lang="ja-JP" altLang="en-US" sz="1400" b="1" dirty="0"/>
            </a:p>
          </p:txBody>
        </p:sp>
      </p:grpSp>
    </p:spTree>
    <p:extLst>
      <p:ext uri="{BB962C8B-B14F-4D97-AF65-F5344CB8AC3E}">
        <p14:creationId xmlns:p14="http://schemas.microsoft.com/office/powerpoint/2010/main" val="412227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矢印コネクタ 24">
            <a:extLst>
              <a:ext uri="{FF2B5EF4-FFF2-40B4-BE49-F238E27FC236}">
                <a16:creationId xmlns:a16="http://schemas.microsoft.com/office/drawing/2014/main" id="{281760CB-0A37-4FF3-9592-0C2CC16D13E3}"/>
              </a:ext>
            </a:extLst>
          </p:cNvPr>
          <p:cNvCxnSpPr>
            <a:cxnSpLocks/>
          </p:cNvCxnSpPr>
          <p:nvPr/>
        </p:nvCxnSpPr>
        <p:spPr>
          <a:xfrm>
            <a:off x="6808896" y="2256708"/>
            <a:ext cx="0" cy="4356000"/>
          </a:xfrm>
          <a:prstGeom prst="straightConnector1">
            <a:avLst/>
          </a:prstGeom>
          <a:ln w="117475">
            <a:solidFill>
              <a:schemeClr val="accent3">
                <a:lumMod val="40000"/>
                <a:lumOff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B35AE482-6575-4EF9-A6E4-91B69058C433}"/>
              </a:ext>
            </a:extLst>
          </p:cNvPr>
          <p:cNvCxnSpPr>
            <a:cxnSpLocks/>
          </p:cNvCxnSpPr>
          <p:nvPr/>
        </p:nvCxnSpPr>
        <p:spPr>
          <a:xfrm>
            <a:off x="1643852" y="2304656"/>
            <a:ext cx="0" cy="4248000"/>
          </a:xfrm>
          <a:prstGeom prst="straightConnector1">
            <a:avLst/>
          </a:prstGeom>
          <a:ln w="117475">
            <a:solidFill>
              <a:schemeClr val="accent3">
                <a:lumMod val="40000"/>
                <a:lumOff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7065693" y="6436383"/>
            <a:ext cx="2057400" cy="365125"/>
          </a:xfrm>
        </p:spPr>
        <p:txBody>
          <a:bodyPr/>
          <a:lstStyle/>
          <a:p>
            <a:fld id="{4BC3B274-16AA-444F-BE5F-2BB53118253E}" type="slidenum">
              <a:rPr kumimoji="1" lang="ja-JP" altLang="en-US" sz="1400" smtClean="0"/>
              <a:t>2</a:t>
            </a:fld>
            <a:endParaRPr kumimoji="1" lang="ja-JP" altLang="en-US" sz="1400" dirty="0"/>
          </a:p>
        </p:txBody>
      </p:sp>
      <p:sp>
        <p:nvSpPr>
          <p:cNvPr id="24" name="テキスト ボックス 23"/>
          <p:cNvSpPr txBox="1"/>
          <p:nvPr/>
        </p:nvSpPr>
        <p:spPr>
          <a:xfrm>
            <a:off x="307644" y="1670008"/>
            <a:ext cx="3349956" cy="492443"/>
          </a:xfrm>
          <a:prstGeom prst="rect">
            <a:avLst/>
          </a:prstGeom>
          <a:solidFill>
            <a:srgbClr val="FFFFFF"/>
          </a:solidFill>
          <a:ln>
            <a:noFill/>
          </a:ln>
        </p:spPr>
        <p:txBody>
          <a:bodyPr wrap="square" rtlCol="0">
            <a:spAutoFit/>
          </a:bodyPr>
          <a:lstStyle/>
          <a:p>
            <a:r>
              <a:rPr kumimoji="1" lang="ja-JP" altLang="en-US" sz="1400" b="1" dirty="0"/>
              <a:t>・７月</a:t>
            </a:r>
            <a:r>
              <a:rPr kumimoji="1" lang="en-US" altLang="ja-JP" sz="1400" b="1" dirty="0"/>
              <a:t>31</a:t>
            </a:r>
            <a:r>
              <a:rPr kumimoji="1" lang="ja-JP" altLang="en-US" sz="1400" b="1" dirty="0"/>
              <a:t>日　第１回　</a:t>
            </a:r>
            <a:r>
              <a:rPr kumimoji="1" lang="ja-JP" altLang="en-US" sz="1400" dirty="0"/>
              <a:t>（書面開催）</a:t>
            </a:r>
            <a:endParaRPr kumimoji="1" lang="en-US" altLang="ja-JP" sz="1400" dirty="0"/>
          </a:p>
          <a:p>
            <a:pPr indent="269875"/>
            <a:r>
              <a:rPr lang="ja-JP" altLang="en-US" sz="1200" dirty="0">
                <a:latin typeface="Meiryo UI" panose="020B0604030504040204" pitchFamily="50" charset="-128"/>
                <a:ea typeface="Meiryo UI" panose="020B0604030504040204" pitchFamily="50" charset="-128"/>
              </a:rPr>
              <a:t>・検討会の設置（承認）</a:t>
            </a:r>
            <a:endParaRPr kumimoji="1" lang="ja-JP" altLang="en-US" sz="1200" b="1" dirty="0"/>
          </a:p>
        </p:txBody>
      </p:sp>
      <p:sp>
        <p:nvSpPr>
          <p:cNvPr id="13" name="テキスト ボックス 12">
            <a:extLst>
              <a:ext uri="{FF2B5EF4-FFF2-40B4-BE49-F238E27FC236}">
                <a16:creationId xmlns:a16="http://schemas.microsoft.com/office/drawing/2014/main" id="{220D26B9-F6CC-42E7-BB68-1FEA6A3A4E65}"/>
              </a:ext>
            </a:extLst>
          </p:cNvPr>
          <p:cNvSpPr txBox="1"/>
          <p:nvPr/>
        </p:nvSpPr>
        <p:spPr>
          <a:xfrm>
            <a:off x="385506" y="5274887"/>
            <a:ext cx="2880000" cy="307777"/>
          </a:xfrm>
          <a:prstGeom prst="rect">
            <a:avLst/>
          </a:prstGeom>
          <a:solidFill>
            <a:schemeClr val="accent1">
              <a:lumMod val="20000"/>
              <a:lumOff val="80000"/>
            </a:schemeClr>
          </a:solidFill>
          <a:ln>
            <a:noFill/>
          </a:ln>
        </p:spPr>
        <p:txBody>
          <a:bodyPr wrap="square" rtlCol="0" anchor="ctr" anchorCtr="0">
            <a:spAutoFit/>
          </a:bodyPr>
          <a:lstStyle/>
          <a:p>
            <a:r>
              <a:rPr kumimoji="1" lang="ja-JP" altLang="en-US" sz="1400" b="1" dirty="0"/>
              <a:t>・</a:t>
            </a:r>
            <a:r>
              <a:rPr kumimoji="1" lang="en-US" altLang="ja-JP" sz="1400" b="1" dirty="0"/>
              <a:t>12</a:t>
            </a:r>
            <a:r>
              <a:rPr kumimoji="1" lang="ja-JP" altLang="en-US" sz="1400" b="1" dirty="0"/>
              <a:t>月</a:t>
            </a:r>
            <a:r>
              <a:rPr kumimoji="1" lang="en-US" altLang="ja-JP" sz="1400" b="1" dirty="0"/>
              <a:t>21</a:t>
            </a:r>
            <a:r>
              <a:rPr kumimoji="1" lang="ja-JP" altLang="en-US" sz="1400" b="1" dirty="0"/>
              <a:t>日　第３回（本日）</a:t>
            </a:r>
            <a:endParaRPr kumimoji="1" lang="en-US" altLang="ja-JP" sz="1400" b="1" dirty="0"/>
          </a:p>
        </p:txBody>
      </p:sp>
      <p:sp>
        <p:nvSpPr>
          <p:cNvPr id="10" name="テキスト ボックス 16">
            <a:extLst>
              <a:ext uri="{FF2B5EF4-FFF2-40B4-BE49-F238E27FC236}">
                <a16:creationId xmlns:a16="http://schemas.microsoft.com/office/drawing/2014/main" id="{8671C902-67E8-4853-BB07-05F84366AF99}"/>
              </a:ext>
            </a:extLst>
          </p:cNvPr>
          <p:cNvSpPr txBox="1"/>
          <p:nvPr/>
        </p:nvSpPr>
        <p:spPr>
          <a:xfrm>
            <a:off x="4636150" y="5903393"/>
            <a:ext cx="4032000" cy="215444"/>
          </a:xfrm>
          <a:prstGeom prst="rect">
            <a:avLst/>
          </a:prstGeom>
          <a:solidFill>
            <a:schemeClr val="bg1"/>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7668"/>
            <a:r>
              <a:rPr lang="ja-JP" altLang="en-US" sz="1400" b="1" dirty="0">
                <a:latin typeface="Meiryo UI" panose="020B0604030504040204" pitchFamily="50" charset="-128"/>
                <a:ea typeface="Meiryo UI" panose="020B0604030504040204" pitchFamily="50" charset="-128"/>
              </a:rPr>
              <a:t>・年度内　　　 第４回プロモーション検討会</a:t>
            </a:r>
            <a:r>
              <a:rPr lang="ja-JP" altLang="en-US" sz="1400" dirty="0">
                <a:latin typeface="Meiryo UI" panose="020B0604030504040204" pitchFamily="50" charset="-128"/>
                <a:ea typeface="Meiryo UI" panose="020B0604030504040204" pitchFamily="50" charset="-128"/>
              </a:rPr>
              <a:t>（予定）</a:t>
            </a:r>
            <a:endParaRPr lang="en-US" altLang="ja-JP" sz="14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E37F81F-04A8-4A56-8D7B-2662A419F53D}"/>
              </a:ext>
            </a:extLst>
          </p:cNvPr>
          <p:cNvSpPr txBox="1"/>
          <p:nvPr/>
        </p:nvSpPr>
        <p:spPr>
          <a:xfrm>
            <a:off x="125972" y="583063"/>
            <a:ext cx="2566728"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２．取組経過とスケジュール</a:t>
            </a:r>
          </a:p>
        </p:txBody>
      </p:sp>
      <p:sp>
        <p:nvSpPr>
          <p:cNvPr id="15" name="テキスト ボックス 14"/>
          <p:cNvSpPr txBox="1"/>
          <p:nvPr/>
        </p:nvSpPr>
        <p:spPr>
          <a:xfrm>
            <a:off x="307644" y="3172392"/>
            <a:ext cx="3380436" cy="492443"/>
          </a:xfrm>
          <a:prstGeom prst="rect">
            <a:avLst/>
          </a:prstGeom>
          <a:solidFill>
            <a:srgbClr val="FFFFFF"/>
          </a:solidFill>
          <a:ln>
            <a:noFill/>
          </a:ln>
        </p:spPr>
        <p:txBody>
          <a:bodyPr wrap="square" rtlCol="0">
            <a:spAutoFit/>
          </a:bodyPr>
          <a:lstStyle/>
          <a:p>
            <a:r>
              <a:rPr kumimoji="1" lang="ja-JP" altLang="en-US" sz="1400" b="1" dirty="0"/>
              <a:t>・</a:t>
            </a:r>
            <a:r>
              <a:rPr kumimoji="1" lang="en-US" altLang="ja-JP" sz="1400" b="1" dirty="0"/>
              <a:t>10</a:t>
            </a:r>
            <a:r>
              <a:rPr kumimoji="1" lang="ja-JP" altLang="en-US" sz="1400" b="1" dirty="0"/>
              <a:t>月</a:t>
            </a:r>
            <a:r>
              <a:rPr kumimoji="1" lang="en-US" altLang="ja-JP" sz="1400" b="1" dirty="0"/>
              <a:t>4</a:t>
            </a:r>
            <a:r>
              <a:rPr kumimoji="1" lang="ja-JP" altLang="en-US" sz="1400" b="1" dirty="0"/>
              <a:t>日　第２回</a:t>
            </a:r>
            <a:r>
              <a:rPr kumimoji="1" lang="ja-JP" altLang="en-US" sz="1400" dirty="0"/>
              <a:t>（書面開催）</a:t>
            </a:r>
            <a:endParaRPr kumimoji="1" lang="en-US" altLang="ja-JP" sz="1400" dirty="0"/>
          </a:p>
          <a:p>
            <a:pPr indent="269875"/>
            <a:r>
              <a:rPr lang="ja-JP" altLang="en-US" sz="1200" dirty="0">
                <a:latin typeface="Meiryo UI" panose="020B0604030504040204" pitchFamily="50" charset="-128"/>
                <a:ea typeface="Meiryo UI" panose="020B0604030504040204" pitchFamily="50" charset="-128"/>
              </a:rPr>
              <a:t>・シンポジウムの開催内容（承認）</a:t>
            </a:r>
            <a:endParaRPr kumimoji="1" lang="ja-JP" altLang="en-US" sz="1200" b="1" dirty="0"/>
          </a:p>
        </p:txBody>
      </p:sp>
      <p:sp>
        <p:nvSpPr>
          <p:cNvPr id="12" name="テキスト ボックス 11">
            <a:extLst>
              <a:ext uri="{FF2B5EF4-FFF2-40B4-BE49-F238E27FC236}">
                <a16:creationId xmlns:a16="http://schemas.microsoft.com/office/drawing/2014/main" id="{FE1744F1-59A0-49D2-A2FD-7E393C8302B5}"/>
              </a:ext>
            </a:extLst>
          </p:cNvPr>
          <p:cNvSpPr txBox="1"/>
          <p:nvPr/>
        </p:nvSpPr>
        <p:spPr>
          <a:xfrm>
            <a:off x="125972" y="1135382"/>
            <a:ext cx="3531628" cy="307776"/>
          </a:xfrm>
          <a:prstGeom prst="rect">
            <a:avLst/>
          </a:prstGeom>
          <a:solidFill>
            <a:srgbClr val="FFFFFF"/>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kumimoji="1" lang="ja-JP" altLang="en-US" sz="1400" b="1" dirty="0"/>
              <a:t>新大阪駅周辺地域まちづくり検討部会</a:t>
            </a:r>
            <a:endParaRPr kumimoji="1" lang="ja-JP" altLang="en-US" sz="1200" b="1" dirty="0"/>
          </a:p>
        </p:txBody>
      </p:sp>
      <p:cxnSp>
        <p:nvCxnSpPr>
          <p:cNvPr id="5" name="直線矢印コネクタ 4">
            <a:extLst>
              <a:ext uri="{FF2B5EF4-FFF2-40B4-BE49-F238E27FC236}">
                <a16:creationId xmlns:a16="http://schemas.microsoft.com/office/drawing/2014/main" id="{FDC66616-FBEE-46C2-B060-0015E1528D1D}"/>
              </a:ext>
            </a:extLst>
          </p:cNvPr>
          <p:cNvCxnSpPr>
            <a:cxnSpLocks/>
          </p:cNvCxnSpPr>
          <p:nvPr/>
        </p:nvCxnSpPr>
        <p:spPr>
          <a:xfrm>
            <a:off x="3265506" y="1809270"/>
            <a:ext cx="892466" cy="0"/>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A3064052-D016-48D6-A094-CCA5318D982D}"/>
              </a:ext>
            </a:extLst>
          </p:cNvPr>
          <p:cNvCxnSpPr>
            <a:cxnSpLocks/>
          </p:cNvCxnSpPr>
          <p:nvPr/>
        </p:nvCxnSpPr>
        <p:spPr>
          <a:xfrm flipH="1">
            <a:off x="3108960" y="2980210"/>
            <a:ext cx="1580352" cy="398352"/>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6EC0E646-F2D8-4CEB-8BCD-150D5B7E1B8B}"/>
              </a:ext>
            </a:extLst>
          </p:cNvPr>
          <p:cNvCxnSpPr>
            <a:cxnSpLocks/>
          </p:cNvCxnSpPr>
          <p:nvPr/>
        </p:nvCxnSpPr>
        <p:spPr>
          <a:xfrm>
            <a:off x="3390351" y="5437325"/>
            <a:ext cx="1298961" cy="529568"/>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16">
            <a:extLst>
              <a:ext uri="{FF2B5EF4-FFF2-40B4-BE49-F238E27FC236}">
                <a16:creationId xmlns:a16="http://schemas.microsoft.com/office/drawing/2014/main" id="{1AE5133D-8220-4561-9DBD-3306B14594B6}"/>
              </a:ext>
            </a:extLst>
          </p:cNvPr>
          <p:cNvSpPr txBox="1"/>
          <p:nvPr/>
        </p:nvSpPr>
        <p:spPr>
          <a:xfrm>
            <a:off x="4624426" y="2204414"/>
            <a:ext cx="1908000" cy="215444"/>
          </a:xfrm>
          <a:prstGeom prst="rect">
            <a:avLst/>
          </a:prstGeom>
          <a:solidFill>
            <a:schemeClr val="bg1"/>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7668"/>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9</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6</a:t>
            </a:r>
            <a:r>
              <a:rPr lang="ja-JP" altLang="en-US" sz="1400" b="1" dirty="0">
                <a:latin typeface="Meiryo UI" panose="020B0604030504040204" pitchFamily="50" charset="-128"/>
                <a:ea typeface="Meiryo UI" panose="020B0604030504040204" pitchFamily="50" charset="-128"/>
              </a:rPr>
              <a:t>日　　 第１回</a:t>
            </a:r>
            <a:endParaRPr lang="en-US" altLang="ja-JP" sz="1400" b="1" dirty="0">
              <a:latin typeface="Meiryo UI" panose="020B0604030504040204" pitchFamily="50" charset="-128"/>
              <a:ea typeface="Meiryo UI" panose="020B0604030504040204" pitchFamily="50" charset="-128"/>
            </a:endParaRPr>
          </a:p>
        </p:txBody>
      </p:sp>
      <p:sp>
        <p:nvSpPr>
          <p:cNvPr id="27" name="テキスト ボックス 16">
            <a:extLst>
              <a:ext uri="{FF2B5EF4-FFF2-40B4-BE49-F238E27FC236}">
                <a16:creationId xmlns:a16="http://schemas.microsoft.com/office/drawing/2014/main" id="{D55B0D10-35D5-4220-9B59-2698D3FF97C4}"/>
              </a:ext>
            </a:extLst>
          </p:cNvPr>
          <p:cNvSpPr txBox="1"/>
          <p:nvPr/>
        </p:nvSpPr>
        <p:spPr>
          <a:xfrm>
            <a:off x="4611726" y="2846896"/>
            <a:ext cx="2880000" cy="215444"/>
          </a:xfrm>
          <a:prstGeom prst="rect">
            <a:avLst/>
          </a:prstGeom>
          <a:solidFill>
            <a:schemeClr val="bg1"/>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7668"/>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2</a:t>
            </a:r>
            <a:r>
              <a:rPr lang="ja-JP" altLang="en-US" sz="1400" b="1" dirty="0">
                <a:latin typeface="Meiryo UI" panose="020B0604030504040204" pitchFamily="50" charset="-128"/>
                <a:ea typeface="Meiryo UI" panose="020B0604030504040204" pitchFamily="50" charset="-128"/>
              </a:rPr>
              <a:t>日　 第２回</a:t>
            </a:r>
            <a:r>
              <a:rPr lang="ja-JP" altLang="en-US" sz="1400" dirty="0">
                <a:latin typeface="Meiryo UI" panose="020B0604030504040204" pitchFamily="50" charset="-128"/>
                <a:ea typeface="Meiryo UI" panose="020B0604030504040204" pitchFamily="50" charset="-128"/>
              </a:rPr>
              <a:t>（書面開催）</a:t>
            </a:r>
            <a:endParaRPr lang="en-US" altLang="ja-JP" sz="1200" dirty="0">
              <a:latin typeface="Meiryo UI" panose="020B0604030504040204" pitchFamily="50" charset="-128"/>
              <a:ea typeface="Meiryo UI" panose="020B0604030504040204" pitchFamily="50" charset="-128"/>
            </a:endParaRPr>
          </a:p>
        </p:txBody>
      </p:sp>
      <p:sp>
        <p:nvSpPr>
          <p:cNvPr id="28" name="テキスト ボックス 16">
            <a:extLst>
              <a:ext uri="{FF2B5EF4-FFF2-40B4-BE49-F238E27FC236}">
                <a16:creationId xmlns:a16="http://schemas.microsoft.com/office/drawing/2014/main" id="{514EEC43-5E67-40D3-8396-6F1665B28DE1}"/>
              </a:ext>
            </a:extLst>
          </p:cNvPr>
          <p:cNvSpPr txBox="1"/>
          <p:nvPr/>
        </p:nvSpPr>
        <p:spPr>
          <a:xfrm>
            <a:off x="4608162" y="3881779"/>
            <a:ext cx="1908000" cy="215444"/>
          </a:xfrm>
          <a:prstGeom prst="rect">
            <a:avLst/>
          </a:prstGeom>
          <a:solidFill>
            <a:schemeClr val="bg1"/>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7668"/>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11</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rPr>
              <a:t>日　第３回</a:t>
            </a:r>
            <a:endParaRPr lang="en-US" altLang="ja-JP" sz="1400" b="1" dirty="0">
              <a:latin typeface="Meiryo UI" panose="020B0604030504040204" pitchFamily="50" charset="-128"/>
              <a:ea typeface="Meiryo UI" panose="020B0604030504040204" pitchFamily="50" charset="-128"/>
            </a:endParaRPr>
          </a:p>
        </p:txBody>
      </p:sp>
      <p:cxnSp>
        <p:nvCxnSpPr>
          <p:cNvPr id="29" name="直線矢印コネクタ 28">
            <a:extLst>
              <a:ext uri="{FF2B5EF4-FFF2-40B4-BE49-F238E27FC236}">
                <a16:creationId xmlns:a16="http://schemas.microsoft.com/office/drawing/2014/main" id="{52133B8D-59B1-4B94-9535-F44070446435}"/>
              </a:ext>
            </a:extLst>
          </p:cNvPr>
          <p:cNvCxnSpPr>
            <a:cxnSpLocks/>
          </p:cNvCxnSpPr>
          <p:nvPr/>
        </p:nvCxnSpPr>
        <p:spPr>
          <a:xfrm flipH="1">
            <a:off x="3404956" y="4875066"/>
            <a:ext cx="3323415" cy="427260"/>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四角形: 角を丸くする 1">
            <a:extLst>
              <a:ext uri="{FF2B5EF4-FFF2-40B4-BE49-F238E27FC236}">
                <a16:creationId xmlns:a16="http://schemas.microsoft.com/office/drawing/2014/main" id="{69990FBA-2100-44BB-B72A-30F532E5C9D1}"/>
              </a:ext>
            </a:extLst>
          </p:cNvPr>
          <p:cNvSpPr/>
          <p:nvPr/>
        </p:nvSpPr>
        <p:spPr>
          <a:xfrm>
            <a:off x="4075609" y="1809270"/>
            <a:ext cx="4747035" cy="4913858"/>
          </a:xfrm>
          <a:prstGeom prst="roundRect">
            <a:avLst>
              <a:gd name="adj" fmla="val 5935"/>
            </a:avLst>
          </a:prstGeom>
          <a:noFill/>
          <a:ln w="28575">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CEB57AD1-CC10-4152-B518-55F44F2E8936}"/>
              </a:ext>
            </a:extLst>
          </p:cNvPr>
          <p:cNvSpPr/>
          <p:nvPr/>
        </p:nvSpPr>
        <p:spPr>
          <a:xfrm>
            <a:off x="4394766" y="1639993"/>
            <a:ext cx="4032000" cy="338554"/>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txBody>
          <a:bodyPr wrap="square">
            <a:spAutoFit/>
          </a:bodyPr>
          <a:lstStyle/>
          <a:p>
            <a:pPr marL="167058" indent="-167058" algn="ctr"/>
            <a:r>
              <a:rPr lang="ja-JP" altLang="en-US" sz="1600" b="1" dirty="0">
                <a:latin typeface="Meiryo UI" panose="020B0604030504040204" pitchFamily="50" charset="-128"/>
                <a:ea typeface="Meiryo UI" panose="020B0604030504040204" pitchFamily="50" charset="-128"/>
              </a:rPr>
              <a:t>新大阪駅周辺地域プロモーション検討会</a:t>
            </a:r>
            <a:endParaRPr lang="en-US" altLang="ja-JP" sz="16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666749C5-0065-4D06-BA56-6C295047C945}"/>
              </a:ext>
            </a:extLst>
          </p:cNvPr>
          <p:cNvSpPr txBox="1"/>
          <p:nvPr/>
        </p:nvSpPr>
        <p:spPr>
          <a:xfrm>
            <a:off x="646920" y="4403383"/>
            <a:ext cx="7092000" cy="307777"/>
          </a:xfrm>
          <a:prstGeom prst="rect">
            <a:avLst/>
          </a:prstGeom>
          <a:solidFill>
            <a:schemeClr val="bg1"/>
          </a:solidFill>
          <a:ln>
            <a:solidFill>
              <a:schemeClr val="tx1"/>
            </a:solidFill>
          </a:ln>
        </p:spPr>
        <p:txBody>
          <a:bodyPr wrap="square" rtlCol="0" anchor="ctr">
            <a:spAutoFit/>
          </a:bodyPr>
          <a:lstStyle/>
          <a:p>
            <a:r>
              <a:rPr kumimoji="1" lang="ja-JP" altLang="en-US" sz="1400" b="1" dirty="0"/>
              <a:t>・</a:t>
            </a:r>
            <a:r>
              <a:rPr kumimoji="1" lang="en-US" altLang="ja-JP" sz="1400" b="1" dirty="0"/>
              <a:t>11</a:t>
            </a:r>
            <a:r>
              <a:rPr kumimoji="1" lang="ja-JP" altLang="en-US" sz="1400" b="1" dirty="0"/>
              <a:t>月</a:t>
            </a:r>
            <a:r>
              <a:rPr kumimoji="1" lang="en-US" altLang="ja-JP" sz="1400" b="1" dirty="0"/>
              <a:t>14</a:t>
            </a:r>
            <a:r>
              <a:rPr kumimoji="1" lang="ja-JP" altLang="en-US" sz="1400" b="1" dirty="0"/>
              <a:t>日　新大阪駅周辺地域まちづくりシンポジウム</a:t>
            </a:r>
            <a:r>
              <a:rPr kumimoji="1" lang="ja-JP" altLang="en-US" sz="1400" dirty="0"/>
              <a:t>（まちづくり検討部会主催）</a:t>
            </a:r>
            <a:endParaRPr kumimoji="1" lang="en-US" altLang="ja-JP" sz="1400" dirty="0"/>
          </a:p>
        </p:txBody>
      </p:sp>
    </p:spTree>
    <p:extLst>
      <p:ext uri="{BB962C8B-B14F-4D97-AF65-F5344CB8AC3E}">
        <p14:creationId xmlns:p14="http://schemas.microsoft.com/office/powerpoint/2010/main" val="397805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3A4F2C38-718D-481C-87F2-7D278E69BBE9}"/>
              </a:ext>
            </a:extLst>
          </p:cNvPr>
          <p:cNvGrpSpPr/>
          <p:nvPr/>
        </p:nvGrpSpPr>
        <p:grpSpPr>
          <a:xfrm>
            <a:off x="4593421" y="4020259"/>
            <a:ext cx="4242113" cy="2697234"/>
            <a:chOff x="4247518" y="3764254"/>
            <a:chExt cx="4488138" cy="2852104"/>
          </a:xfrm>
        </p:grpSpPr>
        <p:pic>
          <p:nvPicPr>
            <p:cNvPr id="5" name="図 4">
              <a:extLst>
                <a:ext uri="{FF2B5EF4-FFF2-40B4-BE49-F238E27FC236}">
                  <a16:creationId xmlns:a16="http://schemas.microsoft.com/office/drawing/2014/main" id="{64FB3DAE-C1B8-431B-AD4B-AD49F070ED92}"/>
                </a:ext>
              </a:extLst>
            </p:cNvPr>
            <p:cNvPicPr>
              <a:picLocks noChangeAspect="1"/>
            </p:cNvPicPr>
            <p:nvPr/>
          </p:nvPicPr>
          <p:blipFill rotWithShape="1">
            <a:blip r:embed="rId2"/>
            <a:srcRect t="1105"/>
            <a:stretch/>
          </p:blipFill>
          <p:spPr>
            <a:xfrm>
              <a:off x="4247518" y="3764254"/>
              <a:ext cx="4488138" cy="2836282"/>
            </a:xfrm>
            <a:prstGeom prst="rect">
              <a:avLst/>
            </a:prstGeom>
          </p:spPr>
        </p:pic>
        <p:sp>
          <p:nvSpPr>
            <p:cNvPr id="6" name="正方形/長方形 5">
              <a:extLst>
                <a:ext uri="{FF2B5EF4-FFF2-40B4-BE49-F238E27FC236}">
                  <a16:creationId xmlns:a16="http://schemas.microsoft.com/office/drawing/2014/main" id="{F315877C-4519-49AB-ACF5-1BCC38138F78}"/>
                </a:ext>
              </a:extLst>
            </p:cNvPr>
            <p:cNvSpPr/>
            <p:nvPr/>
          </p:nvSpPr>
          <p:spPr>
            <a:xfrm>
              <a:off x="8403372" y="6546112"/>
              <a:ext cx="332284" cy="702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a:extLst>
              <a:ext uri="{FF2B5EF4-FFF2-40B4-BE49-F238E27FC236}">
                <a16:creationId xmlns:a16="http://schemas.microsoft.com/office/drawing/2014/main" id="{83234C14-403D-443D-942F-12664FB860AE}"/>
              </a:ext>
            </a:extLst>
          </p:cNvPr>
          <p:cNvSpPr/>
          <p:nvPr/>
        </p:nvSpPr>
        <p:spPr>
          <a:xfrm>
            <a:off x="4678276" y="3039035"/>
            <a:ext cx="4142145" cy="3743164"/>
          </a:xfrm>
          <a:prstGeom prst="rect">
            <a:avLst/>
          </a:prstGeom>
          <a:noFill/>
          <a:ln w="190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1" name="スライド番号プレースホルダー 2">
            <a:extLst>
              <a:ext uri="{FF2B5EF4-FFF2-40B4-BE49-F238E27FC236}">
                <a16:creationId xmlns:a16="http://schemas.microsoft.com/office/drawing/2014/main" id="{A075910B-8FB2-4C0A-98FD-C280A83ED1A8}"/>
              </a:ext>
            </a:extLst>
          </p:cNvPr>
          <p:cNvSpPr txBox="1">
            <a:spLocks/>
          </p:cNvSpPr>
          <p:nvPr/>
        </p:nvSpPr>
        <p:spPr>
          <a:xfrm>
            <a:off x="7133093" y="6527850"/>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BC3B274-16AA-444F-BE5F-2BB53118253E}" type="slidenum">
              <a:rPr kumimoji="1" lang="ja-JP" altLang="en-US" sz="1400" smtClean="0">
                <a:solidFill>
                  <a:prstClr val="black">
                    <a:tint val="75000"/>
                  </a:prstClr>
                </a:solidFill>
                <a:latin typeface="Meiryo UI"/>
                <a:ea typeface="Meiryo UI"/>
              </a:rPr>
              <a:pPr/>
              <a:t>3</a:t>
            </a:fld>
            <a:endParaRPr kumimoji="1" lang="ja-JP" altLang="en-US" sz="1400" dirty="0">
              <a:solidFill>
                <a:prstClr val="black">
                  <a:tint val="75000"/>
                </a:prstClr>
              </a:solidFill>
              <a:latin typeface="Meiryo UI"/>
              <a:ea typeface="Meiryo UI"/>
            </a:endParaRPr>
          </a:p>
        </p:txBody>
      </p:sp>
      <p:sp>
        <p:nvSpPr>
          <p:cNvPr id="12" name="テキスト ボックス 11">
            <a:extLst>
              <a:ext uri="{FF2B5EF4-FFF2-40B4-BE49-F238E27FC236}">
                <a16:creationId xmlns:a16="http://schemas.microsoft.com/office/drawing/2014/main" id="{70235AE0-B59B-4249-A75B-A30F875C2A89}"/>
              </a:ext>
            </a:extLst>
          </p:cNvPr>
          <p:cNvSpPr txBox="1"/>
          <p:nvPr/>
        </p:nvSpPr>
        <p:spPr>
          <a:xfrm>
            <a:off x="125972" y="1905313"/>
            <a:ext cx="1112805" cy="307777"/>
          </a:xfrm>
          <a:prstGeom prst="rect">
            <a:avLst/>
          </a:prstGeom>
          <a:solidFill>
            <a:schemeClr val="accent1">
              <a:lumMod val="60000"/>
              <a:lumOff val="4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a:ea typeface="Meiryo UI"/>
                <a:cs typeface="+mn-cs"/>
              </a:rPr>
              <a:t>日時・場所</a:t>
            </a:r>
            <a:endParaRPr kumimoji="1" lang="en-US" altLang="ja-JP" sz="140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15" name="テキスト ボックス 14">
            <a:extLst>
              <a:ext uri="{FF2B5EF4-FFF2-40B4-BE49-F238E27FC236}">
                <a16:creationId xmlns:a16="http://schemas.microsoft.com/office/drawing/2014/main" id="{117F765B-6228-49E9-B988-49D6FCE0FC65}"/>
              </a:ext>
            </a:extLst>
          </p:cNvPr>
          <p:cNvSpPr txBox="1"/>
          <p:nvPr/>
        </p:nvSpPr>
        <p:spPr>
          <a:xfrm>
            <a:off x="125972" y="583063"/>
            <a:ext cx="4966424"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３．新大阪駅周辺地域まちづくりシンポジウム　開催結果</a:t>
            </a:r>
          </a:p>
        </p:txBody>
      </p:sp>
      <p:sp>
        <p:nvSpPr>
          <p:cNvPr id="18" name="テキスト ボックス 17">
            <a:extLst>
              <a:ext uri="{FF2B5EF4-FFF2-40B4-BE49-F238E27FC236}">
                <a16:creationId xmlns:a16="http://schemas.microsoft.com/office/drawing/2014/main" id="{C8011EB6-DDCB-4912-A795-97C61E87A100}"/>
              </a:ext>
            </a:extLst>
          </p:cNvPr>
          <p:cNvSpPr txBox="1"/>
          <p:nvPr/>
        </p:nvSpPr>
        <p:spPr>
          <a:xfrm>
            <a:off x="1238776" y="1905313"/>
            <a:ext cx="4697120"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令和５年</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11</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月</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14</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日（火）</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15</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時～</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17</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時　ニューオーサカホテル</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0" name="テキスト ボックス 19">
            <a:extLst>
              <a:ext uri="{FF2B5EF4-FFF2-40B4-BE49-F238E27FC236}">
                <a16:creationId xmlns:a16="http://schemas.microsoft.com/office/drawing/2014/main" id="{E93F8569-09BB-4C87-894E-F13FC128F0A1}"/>
              </a:ext>
            </a:extLst>
          </p:cNvPr>
          <p:cNvSpPr txBox="1"/>
          <p:nvPr/>
        </p:nvSpPr>
        <p:spPr>
          <a:xfrm>
            <a:off x="125971" y="3655528"/>
            <a:ext cx="1112805" cy="307777"/>
          </a:xfrm>
          <a:prstGeom prst="rect">
            <a:avLst/>
          </a:prstGeom>
          <a:solidFill>
            <a:schemeClr val="accent1">
              <a:lumMod val="60000"/>
              <a:lumOff val="4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a:ea typeface="Meiryo UI"/>
                <a:cs typeface="+mn-cs"/>
              </a:rPr>
              <a:t>主な内容</a:t>
            </a:r>
            <a:endParaRPr kumimoji="1" lang="en-US" altLang="ja-JP" sz="140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21" name="テキスト ボックス 20">
            <a:extLst>
              <a:ext uri="{FF2B5EF4-FFF2-40B4-BE49-F238E27FC236}">
                <a16:creationId xmlns:a16="http://schemas.microsoft.com/office/drawing/2014/main" id="{F926205C-1826-4E33-AAF3-72F142A5CEC4}"/>
              </a:ext>
            </a:extLst>
          </p:cNvPr>
          <p:cNvSpPr txBox="1"/>
          <p:nvPr/>
        </p:nvSpPr>
        <p:spPr>
          <a:xfrm>
            <a:off x="298399" y="3984318"/>
            <a:ext cx="4364764" cy="11541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70C0"/>
                </a:solidFill>
                <a:effectLst/>
                <a:uLnTx/>
                <a:uFillTx/>
                <a:latin typeface="Meiryo UI"/>
                <a:ea typeface="Meiryo UI"/>
                <a:cs typeface="+mn-cs"/>
              </a:rPr>
              <a:t>(1)</a:t>
            </a:r>
            <a:r>
              <a:rPr kumimoji="1" lang="ja-JP" altLang="en-US" sz="1400" b="1" i="0" u="none" strike="noStrike" kern="1200" cap="none" spc="0" normalizeH="0" baseline="0" noProof="0" dirty="0">
                <a:ln>
                  <a:noFill/>
                </a:ln>
                <a:solidFill>
                  <a:srgbClr val="0070C0"/>
                </a:solidFill>
                <a:effectLst/>
                <a:uLnTx/>
                <a:uFillTx/>
                <a:latin typeface="Meiryo UI"/>
                <a:ea typeface="Meiryo UI"/>
                <a:cs typeface="+mn-cs"/>
              </a:rPr>
              <a:t>基調講演</a:t>
            </a:r>
            <a:endParaRPr kumimoji="1" lang="en-US" altLang="ja-JP" sz="1400" b="1" i="0" u="none" strike="noStrike" kern="1200" cap="none" spc="0" normalizeH="0" baseline="0" noProof="0" dirty="0">
              <a:ln>
                <a:noFill/>
              </a:ln>
              <a:solidFill>
                <a:srgbClr val="0070C0"/>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アーバンデザイン新大阪　～</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えきまえ</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から</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えきまち</a:t>
            </a: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へ～</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講師：関西大学　木下教授</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70C0"/>
                </a:solidFill>
                <a:effectLst/>
                <a:uLnTx/>
                <a:uFillTx/>
                <a:latin typeface="Meiryo UI"/>
                <a:ea typeface="Meiryo UI"/>
                <a:cs typeface="+mn-cs"/>
              </a:rPr>
              <a:t>　</a:t>
            </a:r>
            <a:r>
              <a:rPr kumimoji="1" lang="ja-JP" altLang="en-US" sz="1200" b="0" i="0" u="none" strike="noStrike" kern="1200" cap="none" spc="0" normalizeH="0" baseline="0" noProof="0" dirty="0">
                <a:ln>
                  <a:noFill/>
                </a:ln>
                <a:solidFill>
                  <a:srgbClr val="0070C0"/>
                </a:solidFill>
                <a:effectLst/>
                <a:uLnTx/>
                <a:uFillTx/>
                <a:latin typeface="Meiryo UI"/>
                <a:ea typeface="Meiryo UI"/>
              </a:rPr>
              <a:t>●</a:t>
            </a:r>
            <a:r>
              <a:rPr kumimoji="1" lang="ja-JP" altLang="en-US" sz="1200" b="0" i="0" u="none" strike="noStrike" kern="1200" cap="none" spc="0" normalizeH="0" baseline="0" noProof="0" dirty="0">
                <a:ln>
                  <a:noFill/>
                </a:ln>
                <a:solidFill>
                  <a:prstClr val="black"/>
                </a:solidFill>
                <a:effectLst/>
                <a:uLnTx/>
                <a:uFillTx/>
                <a:latin typeface="Meiryo UI"/>
                <a:ea typeface="Meiryo UI"/>
              </a:rPr>
              <a:t>香港・西九龍文化地区、シンガポール・マリーナベイにおける</a:t>
            </a:r>
            <a:endParaRPr kumimoji="1" lang="en-US" altLang="ja-JP" sz="1200" b="0" i="0" u="none" strike="noStrike" kern="1200" cap="none" spc="0" normalizeH="0" baseline="0" noProof="0" dirty="0">
              <a:ln>
                <a:noFill/>
              </a:ln>
              <a:solidFill>
                <a:prstClr val="black"/>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a:ea typeface="Meiryo UI"/>
              </a:rPr>
              <a:t>　　 </a:t>
            </a:r>
            <a:r>
              <a:rPr kumimoji="1" lang="ja-JP" altLang="en-US" sz="1200" b="0" i="0" u="none" strike="noStrike" kern="1200" cap="none" spc="0" normalizeH="0" baseline="0" noProof="0" dirty="0">
                <a:ln>
                  <a:noFill/>
                </a:ln>
                <a:solidFill>
                  <a:prstClr val="black"/>
                </a:solidFill>
                <a:effectLst/>
                <a:uLnTx/>
                <a:uFillTx/>
                <a:latin typeface="Meiryo UI"/>
                <a:ea typeface="Meiryo UI"/>
              </a:rPr>
              <a:t>開発の事例紹介</a:t>
            </a:r>
            <a:endParaRPr kumimoji="1" lang="en-US" altLang="ja-JP" sz="1200" b="0" i="0" u="none" strike="noStrike" kern="1200" cap="none" spc="0" normalizeH="0" baseline="0" noProof="0" dirty="0">
              <a:ln>
                <a:noFill/>
              </a:ln>
              <a:solidFill>
                <a:prstClr val="black"/>
              </a:solidFill>
              <a:effectLst/>
              <a:uLnTx/>
              <a:uFillTx/>
              <a:latin typeface="Meiryo UI"/>
              <a:ea typeface="Meiryo UI"/>
            </a:endParaRPr>
          </a:p>
        </p:txBody>
      </p:sp>
      <p:sp>
        <p:nvSpPr>
          <p:cNvPr id="22" name="テキスト ボックス 21">
            <a:extLst>
              <a:ext uri="{FF2B5EF4-FFF2-40B4-BE49-F238E27FC236}">
                <a16:creationId xmlns:a16="http://schemas.microsoft.com/office/drawing/2014/main" id="{B6C6A6BE-FD7C-476A-9D35-E5F304AA6277}"/>
              </a:ext>
            </a:extLst>
          </p:cNvPr>
          <p:cNvSpPr txBox="1"/>
          <p:nvPr/>
        </p:nvSpPr>
        <p:spPr>
          <a:xfrm>
            <a:off x="338654" y="5176776"/>
            <a:ext cx="3472425" cy="158504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70C0"/>
                </a:solidFill>
                <a:effectLst/>
                <a:uLnTx/>
                <a:uFillTx/>
                <a:latin typeface="Meiryo UI"/>
                <a:ea typeface="Meiryo UI"/>
                <a:cs typeface="+mn-cs"/>
              </a:rPr>
              <a:t>(2)</a:t>
            </a:r>
            <a:r>
              <a:rPr kumimoji="1" lang="ja-JP" altLang="en-US" sz="1400" b="1" i="0" u="none" strike="noStrike" kern="1200" cap="none" spc="0" normalizeH="0" baseline="0" noProof="0" dirty="0">
                <a:ln>
                  <a:noFill/>
                </a:ln>
                <a:solidFill>
                  <a:srgbClr val="0070C0"/>
                </a:solidFill>
                <a:effectLst/>
                <a:uLnTx/>
                <a:uFillTx/>
                <a:latin typeface="Meiryo UI"/>
                <a:ea typeface="Meiryo UI"/>
                <a:cs typeface="+mn-cs"/>
              </a:rPr>
              <a:t>パネルディスカッション</a:t>
            </a:r>
            <a:endParaRPr kumimoji="1" lang="en-US" altLang="ja-JP" sz="1400" b="1" i="0" u="none" strike="noStrike" kern="1200" cap="none" spc="0" normalizeH="0" baseline="0" noProof="0" dirty="0">
              <a:ln>
                <a:noFill/>
              </a:ln>
              <a:solidFill>
                <a:srgbClr val="0070C0"/>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rPr>
              <a:t>　民間都市開発に期待する新大阪のまちづくり</a:t>
            </a:r>
            <a:endParaRPr kumimoji="1" lang="en-US" altLang="ja-JP" sz="1400" b="0" i="0" u="none" strike="noStrike" kern="1200" cap="none" spc="0" normalizeH="0" baseline="0" noProof="0" dirty="0">
              <a:ln>
                <a:noFill/>
              </a:ln>
              <a:solidFill>
                <a:prstClr val="black"/>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rPr>
              <a:t>　　パネリスト：関西大学　木下教授</a:t>
            </a:r>
            <a:endParaRPr kumimoji="1" lang="en-US" altLang="ja-JP" sz="1400"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rPr>
              <a:t>　　　　　　　　　日建設計　福田氏</a:t>
            </a:r>
            <a:endParaRPr kumimoji="1" lang="en-US" altLang="ja-JP" sz="1400" dirty="0">
              <a:solidFill>
                <a:prstClr val="black"/>
              </a:solidFill>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rPr>
              <a:t>　　　　　　　　　スリーワイ・エム・ディ　松田社長</a:t>
            </a:r>
            <a:endParaRPr kumimoji="1" lang="en-US" altLang="ja-JP" sz="1400" b="0" i="0" u="none" strike="noStrike" kern="1200" cap="none" spc="0" normalizeH="0" baseline="0" noProof="0" dirty="0">
              <a:ln>
                <a:noFill/>
              </a:ln>
              <a:solidFill>
                <a:prstClr val="black"/>
              </a:solidFill>
              <a:effectLst/>
              <a:uLnTx/>
              <a:uFillTx/>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200" b="0" i="0" u="none" strike="noStrike" kern="1200" cap="none" spc="0" normalizeH="0" baseline="0" noProof="0" dirty="0">
                <a:ln>
                  <a:noFill/>
                </a:ln>
                <a:solidFill>
                  <a:srgbClr val="0070C0"/>
                </a:solidFill>
                <a:effectLst/>
                <a:uLnTx/>
                <a:uFillTx/>
                <a:latin typeface="Meiryo UI"/>
                <a:ea typeface="Meiryo UI"/>
                <a:cs typeface="+mn-cs"/>
              </a:rPr>
              <a:t>●</a:t>
            </a:r>
            <a:r>
              <a:rPr kumimoji="1" lang="ja-JP" altLang="en-US" sz="1200" b="0" i="0" u="none" strike="noStrike" kern="1200" cap="none" spc="0" normalizeH="0" baseline="0" noProof="0" dirty="0">
                <a:ln>
                  <a:noFill/>
                </a:ln>
                <a:solidFill>
                  <a:prstClr val="black"/>
                </a:solidFill>
                <a:effectLst/>
                <a:uLnTx/>
                <a:uFillTx/>
                <a:latin typeface="Meiryo UI"/>
                <a:ea typeface="Meiryo UI"/>
                <a:cs typeface="+mn-cs"/>
              </a:rPr>
              <a:t>渋谷における再開発の事例紹介</a:t>
            </a:r>
            <a:endParaRPr kumimoji="1" lang="en-US" altLang="ja-JP" sz="12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200" b="0" i="0" u="none" strike="noStrike" kern="1200" cap="none" spc="0" normalizeH="0" baseline="0" noProof="0" dirty="0">
                <a:ln>
                  <a:noFill/>
                </a:ln>
                <a:solidFill>
                  <a:srgbClr val="0070C0"/>
                </a:solidFill>
                <a:effectLst/>
                <a:uLnTx/>
                <a:uFillTx/>
                <a:latin typeface="Meiryo UI"/>
                <a:ea typeface="Meiryo UI"/>
                <a:cs typeface="+mn-cs"/>
              </a:rPr>
              <a:t>●</a:t>
            </a:r>
            <a:r>
              <a:rPr kumimoji="1" lang="ja-JP" altLang="en-US" sz="1200" b="0" i="0" strike="noStrike" kern="1200" cap="none" spc="0" normalizeH="0" baseline="0" noProof="0" dirty="0">
                <a:ln>
                  <a:noFill/>
                </a:ln>
                <a:effectLst/>
                <a:uLnTx/>
                <a:uFillTx/>
                <a:latin typeface="Meiryo UI"/>
                <a:ea typeface="Meiryo UI"/>
                <a:cs typeface="+mn-cs"/>
              </a:rPr>
              <a:t>新大阪駅南口エリアでのまちづくりの取組紹介</a:t>
            </a:r>
            <a:endParaRPr kumimoji="1" lang="en-US" altLang="ja-JP" sz="1200" b="0" i="0" strike="noStrike" kern="1200" cap="none" spc="0" normalizeH="0" baseline="0" noProof="0" dirty="0">
              <a:ln>
                <a:noFill/>
              </a:ln>
              <a:effectLst/>
              <a:uLnTx/>
              <a:uFillTx/>
              <a:latin typeface="Meiryo UI"/>
              <a:ea typeface="Meiryo UI"/>
              <a:cs typeface="+mn-cs"/>
            </a:endParaRPr>
          </a:p>
        </p:txBody>
      </p:sp>
      <p:sp>
        <p:nvSpPr>
          <p:cNvPr id="23" name="テキスト ボックス 22">
            <a:extLst>
              <a:ext uri="{FF2B5EF4-FFF2-40B4-BE49-F238E27FC236}">
                <a16:creationId xmlns:a16="http://schemas.microsoft.com/office/drawing/2014/main" id="{B15BF05C-0BC6-42CA-9BA1-4F8B30E7D87C}"/>
              </a:ext>
            </a:extLst>
          </p:cNvPr>
          <p:cNvSpPr txBox="1"/>
          <p:nvPr/>
        </p:nvSpPr>
        <p:spPr>
          <a:xfrm>
            <a:off x="125971" y="2398730"/>
            <a:ext cx="1112805" cy="307777"/>
          </a:xfrm>
          <a:prstGeom prst="rect">
            <a:avLst/>
          </a:prstGeom>
          <a:solidFill>
            <a:schemeClr val="accent1">
              <a:lumMod val="60000"/>
              <a:lumOff val="4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a:ea typeface="Meiryo UI"/>
                <a:cs typeface="+mn-cs"/>
              </a:rPr>
              <a:t>参加者</a:t>
            </a:r>
            <a:endParaRPr kumimoji="1" lang="en-US" altLang="ja-JP" sz="140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25" name="テキスト ボックス 24">
            <a:extLst>
              <a:ext uri="{FF2B5EF4-FFF2-40B4-BE49-F238E27FC236}">
                <a16:creationId xmlns:a16="http://schemas.microsoft.com/office/drawing/2014/main" id="{B126A545-8C3B-41B9-BB38-22D3465C5B94}"/>
              </a:ext>
            </a:extLst>
          </p:cNvPr>
          <p:cNvSpPr txBox="1"/>
          <p:nvPr/>
        </p:nvSpPr>
        <p:spPr>
          <a:xfrm>
            <a:off x="1253340" y="2416573"/>
            <a:ext cx="3355406"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157</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名（地権者、コンサル、ゼネコン　等）</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8" name="正方形/長方形 27">
            <a:extLst>
              <a:ext uri="{FF2B5EF4-FFF2-40B4-BE49-F238E27FC236}">
                <a16:creationId xmlns:a16="http://schemas.microsoft.com/office/drawing/2014/main" id="{D012AD15-EAA5-48BE-8D12-B82DBF01787A}"/>
              </a:ext>
            </a:extLst>
          </p:cNvPr>
          <p:cNvSpPr/>
          <p:nvPr/>
        </p:nvSpPr>
        <p:spPr>
          <a:xfrm>
            <a:off x="338654" y="1004991"/>
            <a:ext cx="8470066" cy="714682"/>
          </a:xfrm>
          <a:prstGeom prst="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31" name="テキスト ボックス 30">
            <a:extLst>
              <a:ext uri="{FF2B5EF4-FFF2-40B4-BE49-F238E27FC236}">
                <a16:creationId xmlns:a16="http://schemas.microsoft.com/office/drawing/2014/main" id="{F0A42825-5FDA-4223-8098-FACEC7C9C482}"/>
              </a:ext>
            </a:extLst>
          </p:cNvPr>
          <p:cNvSpPr txBox="1"/>
          <p:nvPr/>
        </p:nvSpPr>
        <p:spPr>
          <a:xfrm>
            <a:off x="408343" y="1108727"/>
            <a:ext cx="8327313" cy="523220"/>
          </a:xfrm>
          <a:prstGeom prst="rect">
            <a:avLst/>
          </a:prstGeom>
          <a:noFill/>
        </p:spPr>
        <p:txBody>
          <a:bodyPr wrap="square" rtlCol="0">
            <a:spAutoFit/>
          </a:bodyPr>
          <a:lstStyle/>
          <a:p>
            <a:pPr marL="0" marR="0" lvl="0" indent="0" algn="l" defTabSz="457200" rtl="0" eaLnBrk="1" fontAlgn="auto" latinLnBrk="0" hangingPunct="1">
              <a:spcBef>
                <a:spcPts val="0"/>
              </a:spcBef>
              <a:spcAft>
                <a:spcPts val="0"/>
              </a:spcAft>
              <a:buClrTx/>
              <a:buSzTx/>
              <a:buFontTx/>
              <a:buNone/>
              <a:tabLst/>
              <a:defRPr/>
            </a:pPr>
            <a:r>
              <a:rPr kumimoji="1" lang="ja-JP" altLang="en-US" sz="1400" b="1" i="0" u="sng" strike="noStrike" kern="1200" cap="none" spc="0" normalizeH="0" baseline="0" noProof="0" dirty="0">
                <a:ln>
                  <a:noFill/>
                </a:ln>
                <a:solidFill>
                  <a:prstClr val="black"/>
                </a:solidFill>
                <a:effectLst/>
                <a:uLnTx/>
                <a:uFillTx/>
                <a:latin typeface="Meiryo UI"/>
                <a:ea typeface="Meiryo UI"/>
                <a:cs typeface="+mn-cs"/>
              </a:rPr>
              <a:t>新大阪駅周辺地域における民間都市開発の機運醸成</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を図るため</a:t>
            </a:r>
            <a:r>
              <a:rPr kumimoji="1" lang="ja-JP" altLang="en-US" sz="1400" dirty="0">
                <a:solidFill>
                  <a:prstClr val="black"/>
                </a:solidFill>
                <a:latin typeface="Meiryo UI"/>
                <a:ea typeface="Meiryo UI"/>
              </a:rPr>
              <a:t>、</a:t>
            </a:r>
            <a:endParaRPr kumimoji="1" lang="en-US" altLang="ja-JP" sz="1400" dirty="0">
              <a:solidFill>
                <a:prstClr val="black"/>
              </a:solidFill>
              <a:latin typeface="Meiryo UI"/>
              <a:ea typeface="Meiryo UI"/>
            </a:endParaRPr>
          </a:p>
          <a:p>
            <a:pPr marL="0" marR="0" lvl="0" indent="0" algn="l" defTabSz="457200" rtl="0" eaLnBrk="1" fontAlgn="auto" latinLnBrk="0" hangingPunct="1">
              <a:spcBef>
                <a:spcPts val="0"/>
              </a:spcBef>
              <a:spcAft>
                <a:spcPts val="0"/>
              </a:spcAft>
              <a:buClrTx/>
              <a:buSzTx/>
              <a:buFontTx/>
              <a:buNone/>
              <a:tabLst/>
              <a:defRPr/>
            </a:pPr>
            <a:r>
              <a:rPr kumimoji="1" lang="ja-JP" altLang="en-US" sz="1400" dirty="0">
                <a:solidFill>
                  <a:prstClr val="black"/>
                </a:solidFill>
                <a:latin typeface="Meiryo UI"/>
                <a:ea typeface="Meiryo UI"/>
              </a:rPr>
              <a:t>新大阪がこれからめざすべき姿や、まちの価値向上につながる民間都市開発について考えるシンポジウムを開催。</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6" name="正方形/長方形 15">
            <a:extLst>
              <a:ext uri="{FF2B5EF4-FFF2-40B4-BE49-F238E27FC236}">
                <a16:creationId xmlns:a16="http://schemas.microsoft.com/office/drawing/2014/main" id="{4C630E5C-FF27-4774-A667-3A7CECED8F04}"/>
              </a:ext>
            </a:extLst>
          </p:cNvPr>
          <p:cNvSpPr/>
          <p:nvPr/>
        </p:nvSpPr>
        <p:spPr>
          <a:xfrm>
            <a:off x="1395123" y="2688020"/>
            <a:ext cx="3139440" cy="906026"/>
          </a:xfrm>
          <a:prstGeom prst="rect">
            <a:avLst/>
          </a:prstGeom>
          <a:noFill/>
          <a:ln w="12700">
            <a:noFill/>
            <a:prstDash val="solid"/>
          </a:ln>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200" b="1" dirty="0">
                <a:solidFill>
                  <a:srgbClr val="0070C0"/>
                </a:solidFill>
              </a:rPr>
              <a:t>シンポジウムの周知活動</a:t>
            </a:r>
            <a:endParaRPr kumimoji="1" lang="en-US" altLang="ja-JP" sz="1200" b="1" dirty="0">
              <a:solidFill>
                <a:srgbClr val="0070C0"/>
              </a:solidFill>
            </a:endParaRPr>
          </a:p>
          <a:p>
            <a:pPr indent="92075"/>
            <a:r>
              <a:rPr kumimoji="1" lang="ja-JP" altLang="en-US" sz="1200" dirty="0"/>
              <a:t>・デジタルサイネージへの掲示</a:t>
            </a:r>
            <a:endParaRPr kumimoji="1" lang="en-US" altLang="ja-JP" sz="1200" dirty="0"/>
          </a:p>
          <a:p>
            <a:pPr indent="92075"/>
            <a:r>
              <a:rPr kumimoji="1" lang="ja-JP" altLang="en-US" sz="1200" dirty="0"/>
              <a:t>・北陸新幹線シンポジウム等でのチラシ配布</a:t>
            </a:r>
            <a:endParaRPr kumimoji="1" lang="en-US" altLang="ja-JP" sz="1200" dirty="0"/>
          </a:p>
          <a:p>
            <a:pPr indent="92075"/>
            <a:r>
              <a:rPr kumimoji="1" lang="ja-JP" altLang="en-US" sz="1200" dirty="0"/>
              <a:t>・区役所等でチラシ配布</a:t>
            </a:r>
            <a:endParaRPr kumimoji="1" lang="en-US" altLang="ja-JP" sz="1200" dirty="0"/>
          </a:p>
          <a:p>
            <a:pPr indent="92075"/>
            <a:r>
              <a:rPr kumimoji="1" lang="ja-JP" altLang="en-US" sz="1200" dirty="0"/>
              <a:t>・地権者のまちづくり勉強会での周知　　等</a:t>
            </a:r>
          </a:p>
        </p:txBody>
      </p:sp>
      <p:sp>
        <p:nvSpPr>
          <p:cNvPr id="24" name="テキスト ボックス 23">
            <a:extLst>
              <a:ext uri="{FF2B5EF4-FFF2-40B4-BE49-F238E27FC236}">
                <a16:creationId xmlns:a16="http://schemas.microsoft.com/office/drawing/2014/main" id="{5FBBE397-206A-439A-9A93-F025EEA8E8B5}"/>
              </a:ext>
            </a:extLst>
          </p:cNvPr>
          <p:cNvSpPr txBox="1"/>
          <p:nvPr/>
        </p:nvSpPr>
        <p:spPr>
          <a:xfrm>
            <a:off x="4785035" y="2920989"/>
            <a:ext cx="3925520" cy="276999"/>
          </a:xfrm>
          <a:prstGeom prst="rect">
            <a:avLst/>
          </a:prstGeom>
          <a:solidFill>
            <a:schemeClr val="bg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0070C0"/>
                </a:solidFill>
                <a:latin typeface="Meiryo UI"/>
                <a:ea typeface="Meiryo UI"/>
              </a:rPr>
              <a:t>《</a:t>
            </a:r>
            <a:r>
              <a:rPr kumimoji="1" lang="ja-JP" altLang="en-US" sz="1200" b="1" dirty="0">
                <a:solidFill>
                  <a:srgbClr val="0070C0"/>
                </a:solidFill>
                <a:latin typeface="Meiryo UI"/>
                <a:ea typeface="Meiryo UI"/>
              </a:rPr>
              <a:t>パネルディスカッション</a:t>
            </a:r>
            <a:r>
              <a:rPr kumimoji="1" lang="en-US" altLang="ja-JP" sz="1200" b="1" dirty="0">
                <a:solidFill>
                  <a:srgbClr val="0070C0"/>
                </a:solidFill>
                <a:latin typeface="Meiryo UI"/>
                <a:ea typeface="Meiryo UI"/>
              </a:rPr>
              <a:t>》</a:t>
            </a:r>
            <a:r>
              <a:rPr kumimoji="1" lang="ja-JP" altLang="en-US" sz="1200" b="1" dirty="0">
                <a:solidFill>
                  <a:srgbClr val="0070C0"/>
                </a:solidFill>
                <a:latin typeface="Meiryo UI"/>
                <a:ea typeface="Meiryo UI"/>
              </a:rPr>
              <a:t>　新大阪駅南口エリアの取組紹介</a:t>
            </a:r>
            <a:endParaRPr kumimoji="1" lang="en-US" altLang="ja-JP" sz="1200" b="1" i="0" u="none" strike="noStrike" kern="1200" cap="none" spc="0" normalizeH="0" baseline="0" noProof="0" dirty="0">
              <a:ln>
                <a:noFill/>
              </a:ln>
              <a:solidFill>
                <a:srgbClr val="0070C0"/>
              </a:solidFill>
              <a:effectLst/>
              <a:uLnTx/>
              <a:uFillTx/>
              <a:latin typeface="Meiryo UI"/>
              <a:ea typeface="Meiryo UI"/>
            </a:endParaRPr>
          </a:p>
        </p:txBody>
      </p:sp>
      <p:sp>
        <p:nvSpPr>
          <p:cNvPr id="27" name="テキスト ボックス 26">
            <a:extLst>
              <a:ext uri="{FF2B5EF4-FFF2-40B4-BE49-F238E27FC236}">
                <a16:creationId xmlns:a16="http://schemas.microsoft.com/office/drawing/2014/main" id="{0F13EEC6-072E-4A4E-BAE6-733E8974D3E5}"/>
              </a:ext>
            </a:extLst>
          </p:cNvPr>
          <p:cNvSpPr txBox="1"/>
          <p:nvPr/>
        </p:nvSpPr>
        <p:spPr>
          <a:xfrm>
            <a:off x="4824161" y="3169711"/>
            <a:ext cx="3831774" cy="830997"/>
          </a:xfrm>
          <a:prstGeom prst="rect">
            <a:avLst/>
          </a:prstGeom>
          <a:noFill/>
        </p:spPr>
        <p:txBody>
          <a:bodyPr wrap="square" rtlCol="0">
            <a:spAutoFit/>
          </a:bodyPr>
          <a:lstStyle/>
          <a:p>
            <a:pPr marL="93663" marR="0" lvl="0" indent="-936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a:ea typeface="Meiryo UI"/>
              </a:rPr>
              <a:t>・</a:t>
            </a:r>
            <a:r>
              <a:rPr kumimoji="1" lang="ja-JP" altLang="en-US" sz="1200" dirty="0">
                <a:solidFill>
                  <a:prstClr val="black"/>
                </a:solidFill>
                <a:latin typeface="Meiryo UI"/>
                <a:ea typeface="Meiryo UI"/>
              </a:rPr>
              <a:t>再開発の動きをより広範囲に広げるため、地権者への声掛け等により、対象範囲を</a:t>
            </a:r>
            <a:r>
              <a:rPr kumimoji="1" lang="en-US" altLang="ja-JP" sz="1200" b="0" i="0" u="none" strike="noStrike" kern="1200" cap="none" spc="0" normalizeH="0" baseline="0" noProof="0" dirty="0">
                <a:ln>
                  <a:noFill/>
                </a:ln>
                <a:solidFill>
                  <a:prstClr val="black"/>
                </a:solidFill>
                <a:effectLst/>
                <a:uLnTx/>
                <a:uFillTx/>
                <a:latin typeface="Meiryo UI"/>
                <a:ea typeface="Meiryo UI"/>
              </a:rPr>
              <a:t>14</a:t>
            </a:r>
            <a:r>
              <a:rPr kumimoji="1" lang="ja-JP" altLang="en-US" sz="1200" dirty="0">
                <a:solidFill>
                  <a:prstClr val="black"/>
                </a:solidFill>
                <a:latin typeface="Meiryo UI"/>
                <a:ea typeface="Meiryo UI"/>
              </a:rPr>
              <a:t>番街区から南口エリアに拡大し、ワークショップ等のまちづくりの取組を実施。</a:t>
            </a:r>
            <a:endParaRPr kumimoji="1" lang="en-US" altLang="ja-JP" sz="1200" b="0" i="0" u="none" strike="noStrike" kern="1200" cap="none" spc="0" normalizeH="0" baseline="0" noProof="0" dirty="0">
              <a:ln>
                <a:noFill/>
              </a:ln>
              <a:solidFill>
                <a:prstClr val="black"/>
              </a:solidFill>
              <a:effectLst/>
              <a:uLnTx/>
              <a:uFillTx/>
              <a:latin typeface="Meiryo UI"/>
              <a:ea typeface="Meiryo UI"/>
            </a:endParaRPr>
          </a:p>
          <a:p>
            <a:pPr marL="93663" marR="0" lvl="0" indent="-93663"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a:ea typeface="Meiryo UI"/>
              </a:rPr>
              <a:t>・今後、エリアのまちづくりビジョンについての検討等に取り組む。</a:t>
            </a:r>
            <a:endParaRPr kumimoji="1" lang="en-US" altLang="ja-JP" sz="1200" dirty="0">
              <a:solidFill>
                <a:prstClr val="black"/>
              </a:solidFill>
              <a:latin typeface="Meiryo UI"/>
              <a:ea typeface="Meiryo UI"/>
            </a:endParaRPr>
          </a:p>
        </p:txBody>
      </p:sp>
      <p:sp>
        <p:nvSpPr>
          <p:cNvPr id="2" name="大かっこ 1">
            <a:extLst>
              <a:ext uri="{FF2B5EF4-FFF2-40B4-BE49-F238E27FC236}">
                <a16:creationId xmlns:a16="http://schemas.microsoft.com/office/drawing/2014/main" id="{17EAECDB-1FE4-43CD-B738-B6FB3C055969}"/>
              </a:ext>
            </a:extLst>
          </p:cNvPr>
          <p:cNvSpPr/>
          <p:nvPr/>
        </p:nvSpPr>
        <p:spPr>
          <a:xfrm>
            <a:off x="1511001" y="2889773"/>
            <a:ext cx="2837544" cy="752308"/>
          </a:xfrm>
          <a:prstGeom prst="bracketPair">
            <a:avLst>
              <a:gd name="adj" fmla="val 951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21251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2">
            <a:extLst>
              <a:ext uri="{FF2B5EF4-FFF2-40B4-BE49-F238E27FC236}">
                <a16:creationId xmlns:a16="http://schemas.microsoft.com/office/drawing/2014/main" id="{A075910B-8FB2-4C0A-98FD-C280A83ED1A8}"/>
              </a:ext>
            </a:extLst>
          </p:cNvPr>
          <p:cNvSpPr txBox="1">
            <a:spLocks/>
          </p:cNvSpPr>
          <p:nvPr/>
        </p:nvSpPr>
        <p:spPr>
          <a:xfrm>
            <a:off x="7019612" y="641707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BC3B274-16AA-444F-BE5F-2BB53118253E}" type="slidenum">
              <a:rPr kumimoji="1" lang="ja-JP" altLang="en-US" sz="1400" smtClean="0">
                <a:solidFill>
                  <a:prstClr val="black">
                    <a:tint val="75000"/>
                  </a:prstClr>
                </a:solidFill>
                <a:latin typeface="Meiryo UI"/>
                <a:ea typeface="Meiryo UI"/>
              </a:rPr>
              <a:pPr/>
              <a:t>4</a:t>
            </a:fld>
            <a:endParaRPr kumimoji="1" lang="ja-JP" altLang="en-US" sz="1400" dirty="0">
              <a:solidFill>
                <a:prstClr val="black">
                  <a:tint val="75000"/>
                </a:prstClr>
              </a:solidFill>
              <a:latin typeface="Meiryo UI"/>
              <a:ea typeface="Meiryo UI"/>
            </a:endParaRPr>
          </a:p>
        </p:txBody>
      </p:sp>
      <p:sp>
        <p:nvSpPr>
          <p:cNvPr id="15" name="テキスト ボックス 14">
            <a:extLst>
              <a:ext uri="{FF2B5EF4-FFF2-40B4-BE49-F238E27FC236}">
                <a16:creationId xmlns:a16="http://schemas.microsoft.com/office/drawing/2014/main" id="{117F765B-6228-49E9-B988-49D6FCE0FC65}"/>
              </a:ext>
            </a:extLst>
          </p:cNvPr>
          <p:cNvSpPr txBox="1"/>
          <p:nvPr/>
        </p:nvSpPr>
        <p:spPr>
          <a:xfrm>
            <a:off x="125972" y="583063"/>
            <a:ext cx="4966424"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３．新大阪駅周辺地域まちづくりシンポジウム　開催結果</a:t>
            </a:r>
          </a:p>
        </p:txBody>
      </p:sp>
      <p:sp>
        <p:nvSpPr>
          <p:cNvPr id="19" name="テキスト ボックス 18">
            <a:extLst>
              <a:ext uri="{FF2B5EF4-FFF2-40B4-BE49-F238E27FC236}">
                <a16:creationId xmlns:a16="http://schemas.microsoft.com/office/drawing/2014/main" id="{58282893-61FF-4690-BAE5-44D8B795A1D0}"/>
              </a:ext>
            </a:extLst>
          </p:cNvPr>
          <p:cNvSpPr txBox="1"/>
          <p:nvPr/>
        </p:nvSpPr>
        <p:spPr>
          <a:xfrm>
            <a:off x="4572000" y="4065147"/>
            <a:ext cx="1535866" cy="307777"/>
          </a:xfrm>
          <a:prstGeom prst="rect">
            <a:avLst/>
          </a:prstGeom>
          <a:solidFill>
            <a:schemeClr val="accent1">
              <a:lumMod val="60000"/>
              <a:lumOff val="4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a:ea typeface="Meiryo UI"/>
                <a:cs typeface="+mn-cs"/>
              </a:rPr>
              <a:t>アンケート結果</a:t>
            </a:r>
            <a:endParaRPr kumimoji="1" lang="en-US" altLang="ja-JP" sz="140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24" name="テキスト ボックス 23">
            <a:extLst>
              <a:ext uri="{FF2B5EF4-FFF2-40B4-BE49-F238E27FC236}">
                <a16:creationId xmlns:a16="http://schemas.microsoft.com/office/drawing/2014/main" id="{468DD795-18AF-4705-84A5-1517A076CA17}"/>
              </a:ext>
            </a:extLst>
          </p:cNvPr>
          <p:cNvSpPr txBox="1"/>
          <p:nvPr/>
        </p:nvSpPr>
        <p:spPr>
          <a:xfrm>
            <a:off x="4561006" y="4476892"/>
            <a:ext cx="4568879" cy="19945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a:ea typeface="Meiryo UI"/>
              </a:rPr>
              <a:t>■満足度：基調講演、パネルディスカッションともに</a:t>
            </a:r>
            <a:endParaRPr kumimoji="1" lang="en-US" altLang="ja-JP" sz="1200" dirty="0">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70C0"/>
                </a:solidFill>
                <a:latin typeface="Meiryo UI"/>
                <a:ea typeface="Meiryo UI"/>
              </a:rPr>
              <a:t>　　　　　　　 </a:t>
            </a:r>
            <a:r>
              <a:rPr kumimoji="1" lang="en-US" altLang="ja-JP" sz="1200" b="1" u="sng" dirty="0">
                <a:solidFill>
                  <a:srgbClr val="0070C0"/>
                </a:solidFill>
                <a:latin typeface="Meiryo UI"/>
                <a:ea typeface="Meiryo UI"/>
              </a:rPr>
              <a:t>90</a:t>
            </a:r>
            <a:r>
              <a:rPr kumimoji="1" lang="ja-JP" altLang="en-US" sz="1200" b="1" u="sng" dirty="0">
                <a:solidFill>
                  <a:srgbClr val="0070C0"/>
                </a:solidFill>
                <a:latin typeface="Meiryo UI"/>
                <a:ea typeface="Meiryo UI"/>
              </a:rPr>
              <a:t>％以上</a:t>
            </a:r>
            <a:r>
              <a:rPr kumimoji="1" lang="ja-JP" altLang="en-US" sz="1200" dirty="0">
                <a:latin typeface="Meiryo UI"/>
                <a:ea typeface="Meiryo UI"/>
              </a:rPr>
              <a:t>の参加者が「非常に良かった」、「良かった」と回答</a:t>
            </a:r>
            <a:endParaRPr kumimoji="1" lang="en-US" altLang="ja-JP" sz="1200" dirty="0">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a:ea typeface="Meiryo UI"/>
              </a:rPr>
              <a:t>■参加者の声</a:t>
            </a:r>
            <a:endParaRPr kumimoji="1" lang="en-US" altLang="ja-JP" sz="1200" dirty="0">
              <a:latin typeface="Meiryo UI"/>
              <a:ea typeface="Meiryo UI"/>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500" dirty="0">
              <a:latin typeface="Meiryo UI"/>
              <a:ea typeface="Meiryo UI"/>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100" dirty="0">
                <a:solidFill>
                  <a:srgbClr val="0070C0"/>
                </a:solidFill>
                <a:latin typeface="Meiryo UI"/>
                <a:ea typeface="Meiryo UI"/>
              </a:rPr>
              <a:t>　</a:t>
            </a:r>
            <a:r>
              <a:rPr kumimoji="1" lang="ja-JP" altLang="en-US" sz="1200" dirty="0">
                <a:solidFill>
                  <a:srgbClr val="0070C0"/>
                </a:solidFill>
                <a:latin typeface="Meiryo UI"/>
                <a:ea typeface="Meiryo UI"/>
              </a:rPr>
              <a:t>●</a:t>
            </a:r>
            <a:r>
              <a:rPr kumimoji="1" lang="ja-JP" altLang="en-US" sz="1200" dirty="0">
                <a:latin typeface="Meiryo UI"/>
                <a:ea typeface="Meiryo UI"/>
              </a:rPr>
              <a:t>海外の成功事例を知ることができ良かった</a:t>
            </a:r>
            <a:endParaRPr kumimoji="1" lang="en-US" altLang="ja-JP" sz="1200" dirty="0">
              <a:latin typeface="Meiryo UI"/>
              <a:ea typeface="Meiryo UI"/>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00" dirty="0">
                <a:latin typeface="Meiryo UI"/>
                <a:ea typeface="Meiryo UI"/>
              </a:rPr>
              <a:t>　</a:t>
            </a:r>
            <a:r>
              <a:rPr kumimoji="1" lang="ja-JP" altLang="en-US" sz="1200" dirty="0">
                <a:solidFill>
                  <a:srgbClr val="0070C0"/>
                </a:solidFill>
                <a:latin typeface="Meiryo UI"/>
                <a:ea typeface="Meiryo UI"/>
              </a:rPr>
              <a:t>●</a:t>
            </a:r>
            <a:r>
              <a:rPr kumimoji="1" lang="ja-JP" altLang="en-US" sz="1200" dirty="0">
                <a:latin typeface="Meiryo UI"/>
                <a:ea typeface="Meiryo UI"/>
              </a:rPr>
              <a:t>事例紹介等とても勉強になった</a:t>
            </a:r>
            <a:endParaRPr kumimoji="1" lang="en-US" altLang="ja-JP" sz="1200" dirty="0">
              <a:latin typeface="Meiryo UI"/>
              <a:ea typeface="Meiryo UI"/>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00" dirty="0">
                <a:latin typeface="Meiryo UI"/>
                <a:ea typeface="Meiryo UI"/>
              </a:rPr>
              <a:t>　</a:t>
            </a:r>
            <a:r>
              <a:rPr kumimoji="1" lang="ja-JP" altLang="en-US" sz="1200" dirty="0">
                <a:solidFill>
                  <a:srgbClr val="0070C0"/>
                </a:solidFill>
                <a:latin typeface="Meiryo UI"/>
                <a:ea typeface="Meiryo UI"/>
              </a:rPr>
              <a:t>●</a:t>
            </a:r>
            <a:r>
              <a:rPr kumimoji="1" lang="ja-JP" altLang="en-US" sz="1200" dirty="0">
                <a:latin typeface="Meiryo UI"/>
                <a:ea typeface="Meiryo UI"/>
              </a:rPr>
              <a:t>今後の進め方が想像できた</a:t>
            </a:r>
            <a:endParaRPr kumimoji="1" lang="en-US" altLang="ja-JP" sz="1200" dirty="0">
              <a:latin typeface="Meiryo UI"/>
              <a:ea typeface="Meiryo UI"/>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00" dirty="0">
                <a:latin typeface="Meiryo UI"/>
                <a:ea typeface="Meiryo UI"/>
              </a:rPr>
              <a:t>　</a:t>
            </a:r>
            <a:r>
              <a:rPr kumimoji="1" lang="ja-JP" altLang="en-US" sz="1200" dirty="0">
                <a:solidFill>
                  <a:srgbClr val="0070C0"/>
                </a:solidFill>
                <a:latin typeface="Meiryo UI"/>
                <a:ea typeface="Meiryo UI"/>
              </a:rPr>
              <a:t>●</a:t>
            </a:r>
            <a:r>
              <a:rPr kumimoji="1" lang="ja-JP" altLang="en-US" sz="1200" dirty="0">
                <a:latin typeface="Meiryo UI"/>
                <a:ea typeface="Meiryo UI"/>
              </a:rPr>
              <a:t>新大阪のこれからに興味が湧いた</a:t>
            </a:r>
            <a:endParaRPr kumimoji="1" lang="en-US" altLang="ja-JP" sz="1200" dirty="0">
              <a:latin typeface="Meiryo UI"/>
              <a:ea typeface="Meiryo UI"/>
            </a:endParaRPr>
          </a:p>
          <a:p>
            <a:pPr marL="0" marR="0" lvl="0" indent="0" algn="l" defTabSz="457200" rtl="0" eaLnBrk="1" fontAlgn="auto" latinLnBrk="0" hangingPunct="1">
              <a:lnSpc>
                <a:spcPts val="1700"/>
              </a:lnSpc>
              <a:spcBef>
                <a:spcPts val="0"/>
              </a:spcBef>
              <a:spcAft>
                <a:spcPts val="0"/>
              </a:spcAft>
              <a:buClrTx/>
              <a:buSzTx/>
              <a:buFontTx/>
              <a:buNone/>
              <a:tabLst/>
              <a:defRPr/>
            </a:pPr>
            <a:r>
              <a:rPr kumimoji="1" lang="ja-JP" altLang="en-US" sz="1200" dirty="0">
                <a:latin typeface="Meiryo UI"/>
                <a:ea typeface="Meiryo UI"/>
              </a:rPr>
              <a:t>　</a:t>
            </a:r>
            <a:r>
              <a:rPr kumimoji="1" lang="ja-JP" altLang="en-US" sz="1200" dirty="0">
                <a:solidFill>
                  <a:srgbClr val="0070C0"/>
                </a:solidFill>
                <a:latin typeface="Meiryo UI"/>
                <a:ea typeface="Meiryo UI"/>
              </a:rPr>
              <a:t>●</a:t>
            </a:r>
            <a:r>
              <a:rPr kumimoji="1" lang="ja-JP" altLang="en-US" sz="1200" dirty="0">
                <a:latin typeface="Meiryo UI"/>
                <a:ea typeface="Meiryo UI"/>
              </a:rPr>
              <a:t>新大阪開発の夢が膨らんだ</a:t>
            </a:r>
            <a:endParaRPr kumimoji="1" lang="en-US" altLang="ja-JP" sz="1200" dirty="0">
              <a:latin typeface="Meiryo UI"/>
              <a:ea typeface="Meiryo UI"/>
            </a:endParaRPr>
          </a:p>
        </p:txBody>
      </p:sp>
      <p:pic>
        <p:nvPicPr>
          <p:cNvPr id="3" name="図 2">
            <a:extLst>
              <a:ext uri="{FF2B5EF4-FFF2-40B4-BE49-F238E27FC236}">
                <a16:creationId xmlns:a16="http://schemas.microsoft.com/office/drawing/2014/main" id="{D6FB17B7-5211-44E2-9D35-240CDD770164}"/>
              </a:ext>
            </a:extLst>
          </p:cNvPr>
          <p:cNvPicPr>
            <a:picLocks noChangeAspect="1"/>
          </p:cNvPicPr>
          <p:nvPr/>
        </p:nvPicPr>
        <p:blipFill rotWithShape="1">
          <a:blip r:embed="rId2"/>
          <a:srcRect t="9918"/>
          <a:stretch/>
        </p:blipFill>
        <p:spPr>
          <a:xfrm>
            <a:off x="556260" y="1230268"/>
            <a:ext cx="3669328" cy="2480672"/>
          </a:xfrm>
          <a:prstGeom prst="rect">
            <a:avLst/>
          </a:prstGeom>
        </p:spPr>
      </p:pic>
      <p:pic>
        <p:nvPicPr>
          <p:cNvPr id="4" name="図 3">
            <a:extLst>
              <a:ext uri="{FF2B5EF4-FFF2-40B4-BE49-F238E27FC236}">
                <a16:creationId xmlns:a16="http://schemas.microsoft.com/office/drawing/2014/main" id="{AA54F6F4-6A2A-4925-A20E-588F2105DF22}"/>
              </a:ext>
            </a:extLst>
          </p:cNvPr>
          <p:cNvPicPr>
            <a:picLocks noChangeAspect="1"/>
          </p:cNvPicPr>
          <p:nvPr/>
        </p:nvPicPr>
        <p:blipFill rotWithShape="1">
          <a:blip r:embed="rId3"/>
          <a:srcRect t="9918"/>
          <a:stretch/>
        </p:blipFill>
        <p:spPr>
          <a:xfrm>
            <a:off x="4788872" y="1198616"/>
            <a:ext cx="3669328" cy="2480672"/>
          </a:xfrm>
          <a:prstGeom prst="rect">
            <a:avLst/>
          </a:prstGeom>
        </p:spPr>
      </p:pic>
      <p:sp>
        <p:nvSpPr>
          <p:cNvPr id="10" name="テキスト ボックス 9">
            <a:extLst>
              <a:ext uri="{FF2B5EF4-FFF2-40B4-BE49-F238E27FC236}">
                <a16:creationId xmlns:a16="http://schemas.microsoft.com/office/drawing/2014/main" id="{368C1912-D1E9-4EBA-B82B-143E76E3E180}"/>
              </a:ext>
            </a:extLst>
          </p:cNvPr>
          <p:cNvSpPr txBox="1"/>
          <p:nvPr/>
        </p:nvSpPr>
        <p:spPr>
          <a:xfrm>
            <a:off x="438583" y="962065"/>
            <a:ext cx="1386918"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●基調講演の様子</a:t>
            </a:r>
          </a:p>
        </p:txBody>
      </p:sp>
      <p:sp>
        <p:nvSpPr>
          <p:cNvPr id="12" name="テキスト ボックス 11">
            <a:extLst>
              <a:ext uri="{FF2B5EF4-FFF2-40B4-BE49-F238E27FC236}">
                <a16:creationId xmlns:a16="http://schemas.microsoft.com/office/drawing/2014/main" id="{6E18222A-26E6-45D4-9143-19FA387A48DC}"/>
              </a:ext>
            </a:extLst>
          </p:cNvPr>
          <p:cNvSpPr txBox="1"/>
          <p:nvPr/>
        </p:nvSpPr>
        <p:spPr>
          <a:xfrm>
            <a:off x="4656047" y="937443"/>
            <a:ext cx="1999265"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●パネルディスカッションの様子</a:t>
            </a:r>
          </a:p>
        </p:txBody>
      </p:sp>
      <p:pic>
        <p:nvPicPr>
          <p:cNvPr id="2" name="図 1">
            <a:extLst>
              <a:ext uri="{FF2B5EF4-FFF2-40B4-BE49-F238E27FC236}">
                <a16:creationId xmlns:a16="http://schemas.microsoft.com/office/drawing/2014/main" id="{D30551B6-E483-4045-B82D-AF5B5645E6A2}"/>
              </a:ext>
            </a:extLst>
          </p:cNvPr>
          <p:cNvPicPr>
            <a:picLocks noChangeAspect="1"/>
          </p:cNvPicPr>
          <p:nvPr/>
        </p:nvPicPr>
        <p:blipFill>
          <a:blip r:embed="rId4"/>
          <a:stretch>
            <a:fillRect/>
          </a:stretch>
        </p:blipFill>
        <p:spPr>
          <a:xfrm>
            <a:off x="556260" y="4058867"/>
            <a:ext cx="3669328" cy="2753813"/>
          </a:xfrm>
          <a:prstGeom prst="rect">
            <a:avLst/>
          </a:prstGeom>
        </p:spPr>
      </p:pic>
      <p:sp>
        <p:nvSpPr>
          <p:cNvPr id="13" name="テキスト ボックス 12">
            <a:extLst>
              <a:ext uri="{FF2B5EF4-FFF2-40B4-BE49-F238E27FC236}">
                <a16:creationId xmlns:a16="http://schemas.microsoft.com/office/drawing/2014/main" id="{55BFC22E-B5E1-4D04-A5BF-9DC5BF9FD199}"/>
              </a:ext>
            </a:extLst>
          </p:cNvPr>
          <p:cNvSpPr txBox="1"/>
          <p:nvPr/>
        </p:nvSpPr>
        <p:spPr>
          <a:xfrm>
            <a:off x="438583" y="3819968"/>
            <a:ext cx="1079142"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●会場の様子</a:t>
            </a:r>
          </a:p>
        </p:txBody>
      </p:sp>
    </p:spTree>
    <p:extLst>
      <p:ext uri="{BB962C8B-B14F-4D97-AF65-F5344CB8AC3E}">
        <p14:creationId xmlns:p14="http://schemas.microsoft.com/office/powerpoint/2010/main" val="6317902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716</Words>
  <Application>Microsoft Office PowerPoint</Application>
  <PresentationFormat>画面に合わせる (4:3)</PresentationFormat>
  <Paragraphs>94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Meiryo UI</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2023-12-19T04:43:18Z</dcterms:created>
  <dcterms:modified xsi:type="dcterms:W3CDTF">2023-12-19T04:43:22Z</dcterms:modified>
</cp:coreProperties>
</file>