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5"/>
  </p:notesMasterIdLst>
  <p:sldIdLst>
    <p:sldId id="260" r:id="rId2"/>
    <p:sldId id="305" r:id="rId3"/>
    <p:sldId id="265" r:id="rId4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DBEEF4"/>
    <a:srgbClr val="324B70"/>
    <a:srgbClr val="455E7C"/>
    <a:srgbClr val="FF6600"/>
    <a:srgbClr val="FFFF99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4" autoAdjust="0"/>
    <p:restoredTop sz="94434" autoAdjust="0"/>
  </p:normalViewPr>
  <p:slideViewPr>
    <p:cSldViewPr snapToGrid="0" showGuides="1">
      <p:cViewPr varScale="1">
        <p:scale>
          <a:sx n="100" d="100"/>
          <a:sy n="100" d="100"/>
        </p:scale>
        <p:origin x="696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6801A-2EF5-4304-9086-BD2842804C71}" type="datetimeFigureOut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CC9FC-38FC-44E0-9BDE-D63D7D2C5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83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2D3DE-EFD2-4F3B-9667-6A81CCBB0F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77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C92-094C-428B-8773-0E2367FE1FDF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25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7ED4-BB5D-4686-B0F9-DBE7D3CA083F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31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3535-FD4E-40B4-BD7A-E285AA109A53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08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6A5-8AE1-420A-A1FA-BDF823179F22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86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0A35-94AD-4C13-A924-2A1E34712713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75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F7F1-0C67-40DE-AD17-3B017BFACE2B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8B5B-48DE-41F7-8A2A-3E3185AC8270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56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F00A-E98C-40CA-80EC-A8E0D2B13045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5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E829-812B-4410-99CF-2B7B3BCC1996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41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9759-2AD1-4E9C-BF98-AB774D078756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52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EC7B-F9C9-48C1-9C0C-7305324ED3EC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73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38649-0749-48F5-B7E5-45B5D080FC57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3633" y="64170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0A2B0-AAA5-4C41-85EE-5287B33C4E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DD95FF2-926F-4F9E-84F1-51B0B2C79123}"/>
              </a:ext>
            </a:extLst>
          </p:cNvPr>
          <p:cNvSpPr/>
          <p:nvPr userDrawn="1"/>
        </p:nvSpPr>
        <p:spPr>
          <a:xfrm>
            <a:off x="0" y="0"/>
            <a:ext cx="9906000" cy="4901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　新大阪駅周辺地域のまちづくり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3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0B496548-7386-4A56-BB95-4499189C7D8E}"/>
              </a:ext>
            </a:extLst>
          </p:cNvPr>
          <p:cNvSpPr/>
          <p:nvPr/>
        </p:nvSpPr>
        <p:spPr>
          <a:xfrm rot="10800000">
            <a:off x="2077616" y="5747968"/>
            <a:ext cx="335280" cy="289034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AF2284F-DB1D-4F4A-806C-26013BA89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173" y="566059"/>
            <a:ext cx="4164923" cy="2020110"/>
          </a:xfrm>
          <a:prstGeom prst="rect">
            <a:avLst/>
          </a:prstGeom>
          <a:ln w="19050">
            <a:noFill/>
          </a:ln>
        </p:spPr>
      </p:pic>
      <p:sp>
        <p:nvSpPr>
          <p:cNvPr id="24" name="角丸四角形 3">
            <a:extLst>
              <a:ext uri="{FF2B5EF4-FFF2-40B4-BE49-F238E27FC236}">
                <a16:creationId xmlns:a16="http://schemas.microsoft.com/office/drawing/2014/main" id="{448039D3-9FD9-46B1-B36F-89F9CD920246}"/>
              </a:ext>
            </a:extLst>
          </p:cNvPr>
          <p:cNvSpPr/>
          <p:nvPr/>
        </p:nvSpPr>
        <p:spPr>
          <a:xfrm>
            <a:off x="265026" y="2188180"/>
            <a:ext cx="2083498" cy="256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1875"/>
              </a:lnSpc>
            </a:pPr>
            <a:r>
              <a:rPr lang="ja-JP" altLang="en-US" sz="1400" b="1" dirty="0">
                <a:latin typeface="+mn-ea"/>
              </a:rPr>
              <a:t>めざすべき大きな方向性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AFEC455-8DC6-4C50-885F-E99D6A4B73DD}"/>
              </a:ext>
            </a:extLst>
          </p:cNvPr>
          <p:cNvSpPr txBox="1"/>
          <p:nvPr/>
        </p:nvSpPr>
        <p:spPr>
          <a:xfrm>
            <a:off x="410513" y="2489724"/>
            <a:ext cx="4288353" cy="277393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75753" indent="-75753" defTabSz="422041">
              <a:spcBef>
                <a:spcPts val="256"/>
              </a:spcBef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+mn-ea"/>
              </a:rPr>
              <a:t>世界有数の広域交通ターミナルのまちづくりの実現</a:t>
            </a:r>
            <a:endParaRPr lang="en-US" altLang="ja-JP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E9377BF-7F8F-4A5C-B7CB-61F47B38D277}"/>
              </a:ext>
            </a:extLst>
          </p:cNvPr>
          <p:cNvSpPr txBox="1"/>
          <p:nvPr/>
        </p:nvSpPr>
        <p:spPr>
          <a:xfrm>
            <a:off x="410513" y="3142754"/>
            <a:ext cx="4377592" cy="785224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75753" indent="-75753">
              <a:spcBef>
                <a:spcPts val="256"/>
              </a:spcBef>
            </a:pPr>
            <a:r>
              <a:rPr kumimoji="1" lang="ja-JP" altLang="en-US" sz="1400" b="1" dirty="0">
                <a:latin typeface="+mn-ea"/>
              </a:rPr>
              <a:t>① スーパー・メガリージョンの西の拠点</a:t>
            </a:r>
            <a:r>
              <a:rPr kumimoji="1" lang="en-US" altLang="ja-JP" sz="1400" b="1" dirty="0">
                <a:latin typeface="+mn-ea"/>
              </a:rPr>
              <a:t> </a:t>
            </a:r>
          </a:p>
          <a:p>
            <a:pPr marL="75753" indent="-75753">
              <a:spcBef>
                <a:spcPts val="256"/>
              </a:spcBef>
            </a:pPr>
            <a:r>
              <a:rPr kumimoji="1" lang="ja-JP" altLang="en-US" sz="1400" b="1" dirty="0">
                <a:latin typeface="+mn-ea"/>
              </a:rPr>
              <a:t>② 広域交通のハブ拠点</a:t>
            </a:r>
            <a:r>
              <a:rPr kumimoji="1" lang="en-US" altLang="ja-JP" sz="1400" b="1" dirty="0">
                <a:latin typeface="+mn-ea"/>
              </a:rPr>
              <a:t> </a:t>
            </a:r>
          </a:p>
          <a:p>
            <a:pPr marL="75753" indent="-75753">
              <a:spcBef>
                <a:spcPts val="256"/>
              </a:spcBef>
            </a:pPr>
            <a:r>
              <a:rPr kumimoji="1" lang="ja-JP" altLang="en-US" sz="1400" b="1" dirty="0">
                <a:latin typeface="+mn-ea"/>
              </a:rPr>
              <a:t>③ 世界につながる関西のゲートウェイ</a:t>
            </a:r>
            <a:endParaRPr kumimoji="1" lang="en-US" altLang="ja-JP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0" name="角丸四角形 8">
            <a:extLst>
              <a:ext uri="{FF2B5EF4-FFF2-40B4-BE49-F238E27FC236}">
                <a16:creationId xmlns:a16="http://schemas.microsoft.com/office/drawing/2014/main" id="{2EB99A20-95A6-4096-8A66-35646C0D32E7}"/>
              </a:ext>
            </a:extLst>
          </p:cNvPr>
          <p:cNvSpPr/>
          <p:nvPr/>
        </p:nvSpPr>
        <p:spPr>
          <a:xfrm>
            <a:off x="262410" y="2877373"/>
            <a:ext cx="1515287" cy="23926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1875"/>
              </a:lnSpc>
            </a:pPr>
            <a:r>
              <a:rPr lang="ja-JP" altLang="en-US" sz="1400" b="1" dirty="0">
                <a:latin typeface="+mn-ea"/>
              </a:rPr>
              <a:t>担うべき役割</a:t>
            </a:r>
          </a:p>
        </p:txBody>
      </p:sp>
      <p:sp>
        <p:nvSpPr>
          <p:cNvPr id="32" name="スライド番号プレースホルダー 16">
            <a:extLst>
              <a:ext uri="{FF2B5EF4-FFF2-40B4-BE49-F238E27FC236}">
                <a16:creationId xmlns:a16="http://schemas.microsoft.com/office/drawing/2014/main" id="{7CCA8D28-EF75-4A57-919A-67CC1DB2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3633" y="6356352"/>
            <a:ext cx="2228850" cy="365125"/>
          </a:xfrm>
        </p:spPr>
        <p:txBody>
          <a:bodyPr/>
          <a:lstStyle/>
          <a:p>
            <a:fld id="{3300A2B0-AAA5-4C41-85EE-5287B33C4E9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49AAFE6-A1D3-4A8B-B293-67E99EF07C6D}"/>
              </a:ext>
            </a:extLst>
          </p:cNvPr>
          <p:cNvSpPr/>
          <p:nvPr/>
        </p:nvSpPr>
        <p:spPr>
          <a:xfrm>
            <a:off x="63818" y="674244"/>
            <a:ext cx="123187" cy="299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810C284-1A89-43D5-9B16-30D925B6AB16}"/>
              </a:ext>
            </a:extLst>
          </p:cNvPr>
          <p:cNvSpPr txBox="1"/>
          <p:nvPr/>
        </p:nvSpPr>
        <p:spPr>
          <a:xfrm>
            <a:off x="125411" y="653946"/>
            <a:ext cx="2682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１．まちづくりの方向性・経過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50AC428-EFD6-4246-8332-53DD872D6FAD}"/>
              </a:ext>
            </a:extLst>
          </p:cNvPr>
          <p:cNvSpPr txBox="1"/>
          <p:nvPr/>
        </p:nvSpPr>
        <p:spPr>
          <a:xfrm>
            <a:off x="276977" y="4490742"/>
            <a:ext cx="1257927" cy="1139167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2018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年８月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2020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年３月</a:t>
            </a:r>
          </a:p>
          <a:p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2022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年６月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2022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年７月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2022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年</a:t>
            </a:r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10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月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FB0ED86-9215-4035-8282-0BAFB81C2D0B}"/>
              </a:ext>
            </a:extLst>
          </p:cNvPr>
          <p:cNvSpPr txBox="1"/>
          <p:nvPr/>
        </p:nvSpPr>
        <p:spPr>
          <a:xfrm>
            <a:off x="1450688" y="4490742"/>
            <a:ext cx="3586528" cy="1139167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都市再生緊急整備地域の候補地域として公表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まちづくり方針の骨格の公表</a:t>
            </a:r>
          </a:p>
          <a:p>
            <a:r>
              <a:rPr kumimoji="1" lang="ja-JP" altLang="en-US" sz="1400" b="1" u="sng" dirty="0">
                <a:solidFill>
                  <a:schemeClr val="tx1"/>
                </a:solidFill>
                <a:latin typeface="+mn-ea"/>
              </a:rPr>
              <a:t>まちづくり方針２０２２の公表</a:t>
            </a:r>
          </a:p>
          <a:p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都市再生緊急整備地域の指定の申出</a:t>
            </a:r>
          </a:p>
          <a:p>
            <a:r>
              <a:rPr kumimoji="1" lang="ja-JP" altLang="en-US" sz="1400" b="1" u="sng" dirty="0">
                <a:solidFill>
                  <a:schemeClr val="tx1"/>
                </a:solidFill>
                <a:latin typeface="+mn-ea"/>
              </a:rPr>
              <a:t>都市再生緊急整備地域に指定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E5B6A3F-FDB7-42FD-9188-A5B808AC1E63}"/>
              </a:ext>
            </a:extLst>
          </p:cNvPr>
          <p:cNvSpPr txBox="1"/>
          <p:nvPr/>
        </p:nvSpPr>
        <p:spPr>
          <a:xfrm>
            <a:off x="276977" y="6142947"/>
            <a:ext cx="1257927" cy="277393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2022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年</a:t>
            </a:r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12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月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6A4463E-F0A5-4413-A72C-09A1E0C90455}"/>
              </a:ext>
            </a:extLst>
          </p:cNvPr>
          <p:cNvSpPr txBox="1"/>
          <p:nvPr/>
        </p:nvSpPr>
        <p:spPr>
          <a:xfrm>
            <a:off x="1492796" y="6142947"/>
            <a:ext cx="4490218" cy="492836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r>
              <a:rPr kumimoji="1" lang="zh-TW" altLang="en-US" sz="1400" dirty="0">
                <a:solidFill>
                  <a:schemeClr val="tx1"/>
                </a:solidFill>
                <a:latin typeface="+mn-ea"/>
              </a:rPr>
              <a:t>「新大阪駅周辺地域都市再生緊急整備協議会」設置</a:t>
            </a:r>
          </a:p>
          <a:p>
            <a:r>
              <a:rPr kumimoji="1" lang="zh-TW" altLang="en-US" sz="1400" dirty="0">
                <a:solidFill>
                  <a:schemeClr val="tx1"/>
                </a:solidFill>
                <a:latin typeface="+mn-ea"/>
              </a:rPr>
              <a:t>第１回新大阪駅周辺地域都市再生緊急整備協議会会議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F35ADB8-A611-4651-957F-6E494A135DB0}"/>
              </a:ext>
            </a:extLst>
          </p:cNvPr>
          <p:cNvGrpSpPr/>
          <p:nvPr/>
        </p:nvGrpSpPr>
        <p:grpSpPr>
          <a:xfrm>
            <a:off x="242254" y="1079509"/>
            <a:ext cx="4649786" cy="325980"/>
            <a:chOff x="242254" y="1023852"/>
            <a:chExt cx="4649786" cy="325980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4934636A-F996-43AE-8DD1-75B9E7C173EE}"/>
                </a:ext>
              </a:extLst>
            </p:cNvPr>
            <p:cNvSpPr/>
            <p:nvPr/>
          </p:nvSpPr>
          <p:spPr>
            <a:xfrm>
              <a:off x="242254" y="1023852"/>
              <a:ext cx="4649786" cy="32598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b="1" dirty="0"/>
                <a:t>　　　　　新大阪駅周辺地域　まちづくり方針２０２２</a:t>
              </a:r>
            </a:p>
          </p:txBody>
        </p:sp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B5E045D3-774A-4099-A651-E1A2716EF9D7}"/>
                </a:ext>
              </a:extLst>
            </p:cNvPr>
            <p:cNvSpPr/>
            <p:nvPr/>
          </p:nvSpPr>
          <p:spPr>
            <a:xfrm>
              <a:off x="242255" y="1023852"/>
              <a:ext cx="605470" cy="32598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/>
                <a:t>(</a:t>
              </a:r>
              <a:r>
                <a:rPr kumimoji="1" lang="ja-JP" altLang="en-US" sz="1400" b="1" dirty="0"/>
                <a:t>１</a:t>
              </a:r>
              <a:r>
                <a:rPr kumimoji="1" lang="en-US" altLang="ja-JP" sz="1400" b="1" dirty="0"/>
                <a:t>)</a:t>
              </a:r>
              <a:endParaRPr kumimoji="1" lang="ja-JP" altLang="en-US" sz="1400" b="1" dirty="0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C80C91F2-D36B-422D-9915-6B18CC6C147F}"/>
              </a:ext>
            </a:extLst>
          </p:cNvPr>
          <p:cNvGrpSpPr/>
          <p:nvPr/>
        </p:nvGrpSpPr>
        <p:grpSpPr>
          <a:xfrm>
            <a:off x="262410" y="4081721"/>
            <a:ext cx="2086114" cy="325980"/>
            <a:chOff x="242254" y="1023852"/>
            <a:chExt cx="2086114" cy="325980"/>
          </a:xfrm>
        </p:grpSpPr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A02BEABD-7361-4F6D-A143-B77A7B2F1B42}"/>
                </a:ext>
              </a:extLst>
            </p:cNvPr>
            <p:cNvSpPr/>
            <p:nvPr/>
          </p:nvSpPr>
          <p:spPr>
            <a:xfrm>
              <a:off x="242254" y="1023852"/>
              <a:ext cx="2086114" cy="32598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b="1" dirty="0"/>
                <a:t>　　　　　検討の経過</a:t>
              </a:r>
            </a:p>
          </p:txBody>
        </p:sp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7AA439F9-78C7-4654-BB0C-06EE0AC532CD}"/>
                </a:ext>
              </a:extLst>
            </p:cNvPr>
            <p:cNvSpPr/>
            <p:nvPr/>
          </p:nvSpPr>
          <p:spPr>
            <a:xfrm>
              <a:off x="242255" y="1023852"/>
              <a:ext cx="605470" cy="32598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/>
                <a:t>(</a:t>
              </a:r>
              <a:r>
                <a:rPr kumimoji="1" lang="ja-JP" altLang="en-US" sz="1400" b="1" dirty="0"/>
                <a:t>２</a:t>
              </a:r>
              <a:r>
                <a:rPr kumimoji="1" lang="en-US" altLang="ja-JP" sz="1400" b="1" dirty="0"/>
                <a:t>)</a:t>
              </a:r>
              <a:endParaRPr kumimoji="1" lang="ja-JP" altLang="en-US" sz="1400" b="1" dirty="0"/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1BD7199-6C7A-453A-81CF-0955EDAB4771}"/>
              </a:ext>
            </a:extLst>
          </p:cNvPr>
          <p:cNvSpPr txBox="1"/>
          <p:nvPr/>
        </p:nvSpPr>
        <p:spPr>
          <a:xfrm>
            <a:off x="8966309" y="75800"/>
            <a:ext cx="800219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b="0" dirty="0">
                <a:solidFill>
                  <a:schemeClr val="bg1"/>
                </a:solidFill>
              </a:rPr>
              <a:t>資料１</a:t>
            </a:r>
          </a:p>
        </p:txBody>
      </p:sp>
      <p:sp>
        <p:nvSpPr>
          <p:cNvPr id="31" name="角丸四角形 3">
            <a:extLst>
              <a:ext uri="{FF2B5EF4-FFF2-40B4-BE49-F238E27FC236}">
                <a16:creationId xmlns:a16="http://schemas.microsoft.com/office/drawing/2014/main" id="{085C96F0-E0E9-4DAD-B57E-7E9D8C97FAD7}"/>
              </a:ext>
            </a:extLst>
          </p:cNvPr>
          <p:cNvSpPr/>
          <p:nvPr/>
        </p:nvSpPr>
        <p:spPr>
          <a:xfrm>
            <a:off x="265026" y="1504598"/>
            <a:ext cx="1512671" cy="256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1875"/>
              </a:lnSpc>
            </a:pPr>
            <a:r>
              <a:rPr lang="ja-JP" altLang="en-US" sz="1400" b="1" dirty="0">
                <a:latin typeface="+mn-ea"/>
              </a:rPr>
              <a:t>対象地域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68C289-DAD4-4FC2-B7D8-BAE7FC3E55AC}"/>
              </a:ext>
            </a:extLst>
          </p:cNvPr>
          <p:cNvSpPr txBox="1"/>
          <p:nvPr/>
        </p:nvSpPr>
        <p:spPr>
          <a:xfrm>
            <a:off x="410513" y="1806142"/>
            <a:ext cx="4288353" cy="277393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75753" indent="-75753" defTabSz="422041">
              <a:spcBef>
                <a:spcPts val="256"/>
              </a:spcBef>
              <a:defRPr/>
            </a:pPr>
            <a:endParaRPr lang="en-US" altLang="ja-JP" sz="14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E8E7F3C-2906-4A12-9817-12907B379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161" y="2729148"/>
            <a:ext cx="4491322" cy="3307854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18689B1-89DB-40AA-AC6A-B42AC56DC7C0}"/>
              </a:ext>
            </a:extLst>
          </p:cNvPr>
          <p:cNvSpPr txBox="1"/>
          <p:nvPr/>
        </p:nvSpPr>
        <p:spPr>
          <a:xfrm>
            <a:off x="410512" y="1813718"/>
            <a:ext cx="4288353" cy="277393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75753" indent="-75753" defTabSz="422041">
              <a:spcBef>
                <a:spcPts val="256"/>
              </a:spcBef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+mn-ea"/>
              </a:rPr>
              <a:t>新大阪駅、十三駅、淡路駅周辺</a:t>
            </a:r>
            <a:endParaRPr lang="en-US" altLang="ja-JP" sz="14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245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正方形/長方形 92"/>
          <p:cNvSpPr/>
          <p:nvPr/>
        </p:nvSpPr>
        <p:spPr>
          <a:xfrm>
            <a:off x="9041332" y="1281505"/>
            <a:ext cx="268654" cy="148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9412004" y="1281505"/>
            <a:ext cx="268654" cy="148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685145" y="1281505"/>
            <a:ext cx="268654" cy="148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5" name="表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34714"/>
              </p:ext>
            </p:extLst>
          </p:nvPr>
        </p:nvGraphicFramePr>
        <p:xfrm>
          <a:off x="145640" y="1310537"/>
          <a:ext cx="8396021" cy="134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97">
                  <a:extLst>
                    <a:ext uri="{9D8B030D-6E8A-4147-A177-3AD203B41FA5}">
                      <a16:colId xmlns:a16="http://schemas.microsoft.com/office/drawing/2014/main" val="891263537"/>
                    </a:ext>
                  </a:extLst>
                </a:gridCol>
                <a:gridCol w="7436224">
                  <a:extLst>
                    <a:ext uri="{9D8B030D-6E8A-4147-A177-3AD203B41FA5}">
                      <a16:colId xmlns:a16="http://schemas.microsoft.com/office/drawing/2014/main" val="4145105036"/>
                    </a:ext>
                  </a:extLst>
                </a:gridCol>
              </a:tblGrid>
              <a:tr h="3202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effectLst/>
                        </a:rPr>
                        <a:t>年度</a:t>
                      </a:r>
                    </a:p>
                  </a:txBody>
                  <a:tcPr marL="0" marR="0" marT="35550" marB="3555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5550" marB="3555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36358"/>
                  </a:ext>
                </a:extLst>
              </a:tr>
              <a:tr h="10281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effectLst/>
                        </a:rPr>
                        <a:t>主なうごき</a:t>
                      </a:r>
                    </a:p>
                  </a:txBody>
                  <a:tcPr marL="27098" marR="0" marT="35550" marB="3555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5550" marB="3555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10026"/>
                  </a:ext>
                </a:extLst>
              </a:tr>
            </a:tbl>
          </a:graphicData>
        </a:graphic>
      </p:graphicFrame>
      <p:grpSp>
        <p:nvGrpSpPr>
          <p:cNvPr id="10" name="グループ化 9"/>
          <p:cNvGrpSpPr/>
          <p:nvPr/>
        </p:nvGrpSpPr>
        <p:grpSpPr>
          <a:xfrm>
            <a:off x="1272494" y="1286197"/>
            <a:ext cx="8417163" cy="1376142"/>
            <a:chOff x="1207751" y="828255"/>
            <a:chExt cx="11725321" cy="1917002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1207751" y="828255"/>
              <a:ext cx="9938738" cy="1844949"/>
              <a:chOff x="1271152" y="705255"/>
              <a:chExt cx="9938738" cy="1844949"/>
            </a:xfrm>
          </p:grpSpPr>
          <p:sp>
            <p:nvSpPr>
              <p:cNvPr id="77" name="楕円 76"/>
              <p:cNvSpPr/>
              <p:nvPr/>
            </p:nvSpPr>
            <p:spPr>
              <a:xfrm>
                <a:off x="3889548" y="1216727"/>
                <a:ext cx="108000" cy="113848"/>
              </a:xfrm>
              <a:prstGeom prst="ellipse">
                <a:avLst/>
              </a:prstGeom>
              <a:solidFill>
                <a:schemeClr val="tx1">
                  <a:alpha val="5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3482996" y="1378469"/>
                <a:ext cx="1123614" cy="171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ja-JP" altLang="en-US" sz="800" dirty="0"/>
                  <a:t>大阪・関西万博</a:t>
                </a:r>
              </a:p>
            </p:txBody>
          </p:sp>
          <p:sp>
            <p:nvSpPr>
              <p:cNvPr id="81" name="楕円 80"/>
              <p:cNvSpPr/>
              <p:nvPr/>
            </p:nvSpPr>
            <p:spPr>
              <a:xfrm>
                <a:off x="6646062" y="1216727"/>
                <a:ext cx="108000" cy="113848"/>
              </a:xfrm>
              <a:prstGeom prst="ellipse">
                <a:avLst/>
              </a:prstGeom>
              <a:solidFill>
                <a:schemeClr val="tx1">
                  <a:alpha val="5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2" name="テキスト ボックス 81"/>
              <p:cNvSpPr txBox="1"/>
              <p:nvPr/>
            </p:nvSpPr>
            <p:spPr>
              <a:xfrm>
                <a:off x="6342285" y="1357268"/>
                <a:ext cx="714374" cy="342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800" dirty="0"/>
                  <a:t>なにわ筋線</a:t>
                </a:r>
                <a:endParaRPr kumimoji="1" lang="en-US" altLang="ja-JP" sz="800" dirty="0"/>
              </a:p>
              <a:p>
                <a:pPr algn="ctr"/>
                <a:r>
                  <a:rPr kumimoji="1" lang="ja-JP" altLang="en-US" sz="800" dirty="0"/>
                  <a:t>完成</a:t>
                </a:r>
              </a:p>
            </p:txBody>
          </p:sp>
          <p:sp>
            <p:nvSpPr>
              <p:cNvPr id="85" name="テキスト ボックス 84"/>
              <p:cNvSpPr txBox="1"/>
              <p:nvPr/>
            </p:nvSpPr>
            <p:spPr>
              <a:xfrm>
                <a:off x="7918206" y="1388367"/>
                <a:ext cx="1428898" cy="342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800" dirty="0"/>
                  <a:t>大阪都市再生環状道路淀川左岸線 全線完成</a:t>
                </a: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6111808" y="1742372"/>
                <a:ext cx="2823654" cy="342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800" dirty="0"/>
                  <a:t>歌島豊里線</a:t>
                </a:r>
                <a:endParaRPr kumimoji="1" lang="en-US" altLang="ja-JP" sz="800" dirty="0"/>
              </a:p>
              <a:p>
                <a:pPr algn="ctr"/>
                <a:r>
                  <a:rPr kumimoji="1" lang="ja-JP" altLang="en-US" sz="800" dirty="0"/>
                  <a:t>（阪急京都線・千里線交差部）完成</a:t>
                </a:r>
              </a:p>
            </p:txBody>
          </p:sp>
          <p:sp>
            <p:nvSpPr>
              <p:cNvPr id="95" name="楕円 94"/>
              <p:cNvSpPr/>
              <p:nvPr/>
            </p:nvSpPr>
            <p:spPr>
              <a:xfrm>
                <a:off x="7447272" y="1594136"/>
                <a:ext cx="108000" cy="113848"/>
              </a:xfrm>
              <a:prstGeom prst="ellipse">
                <a:avLst/>
              </a:prstGeom>
              <a:solidFill>
                <a:schemeClr val="tx1">
                  <a:alpha val="5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9" name="テキスト ボックス 98"/>
              <p:cNvSpPr txBox="1"/>
              <p:nvPr/>
            </p:nvSpPr>
            <p:spPr>
              <a:xfrm>
                <a:off x="1348708" y="1179371"/>
                <a:ext cx="1578056" cy="342992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txBody>
              <a:bodyPr wrap="square" lIns="36000" tIns="0" rIns="36000" bIns="0" rtlCol="0" anchor="ctr">
                <a:spAutoFit/>
              </a:bodyPr>
              <a:lstStyle/>
              <a:p>
                <a:pPr algn="dist"/>
                <a:r>
                  <a:rPr kumimoji="1" lang="ja-JP" altLang="en-US" sz="800" b="1" dirty="0"/>
                  <a:t>まちづくり方針</a:t>
                </a:r>
                <a:r>
                  <a:rPr kumimoji="1" lang="en-US" altLang="ja-JP" sz="800" b="1" dirty="0"/>
                  <a:t>2022</a:t>
                </a:r>
              </a:p>
              <a:p>
                <a:pPr algn="dist"/>
                <a:r>
                  <a:rPr kumimoji="1" lang="ja-JP" altLang="en-US" sz="800" b="1" dirty="0"/>
                  <a:t>都市再生緊急整備地域</a:t>
                </a:r>
                <a:endParaRPr kumimoji="1" lang="en-US" altLang="ja-JP" sz="800" b="1" dirty="0"/>
              </a:p>
            </p:txBody>
          </p:sp>
          <p:sp>
            <p:nvSpPr>
              <p:cNvPr id="118" name="テキスト ボックス 117"/>
              <p:cNvSpPr txBox="1"/>
              <p:nvPr/>
            </p:nvSpPr>
            <p:spPr>
              <a:xfrm>
                <a:off x="1576680" y="707800"/>
                <a:ext cx="967962" cy="557363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kumimoji="1" lang="en-US" altLang="ja-JP" sz="1200" b="1" dirty="0"/>
                  <a:t>2022</a:t>
                </a:r>
              </a:p>
              <a:p>
                <a:pPr algn="ctr">
                  <a:lnSpc>
                    <a:spcPts val="1200"/>
                  </a:lnSpc>
                </a:pPr>
                <a:r>
                  <a:rPr kumimoji="1" lang="ja-JP" altLang="en-US" sz="1200" b="1" dirty="0"/>
                  <a:t>（</a:t>
                </a:r>
                <a:r>
                  <a:rPr kumimoji="1" lang="en-US" altLang="ja-JP" sz="1200" b="1" dirty="0"/>
                  <a:t>R4</a:t>
                </a:r>
                <a:r>
                  <a:rPr kumimoji="1" lang="ja-JP" altLang="en-US" sz="1200" b="1" dirty="0"/>
                  <a:t>）</a:t>
                </a:r>
                <a:endParaRPr kumimoji="1" lang="en-US" altLang="ja-JP" sz="1200" b="1" dirty="0"/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>
                <a:off x="5284749" y="705255"/>
                <a:ext cx="1458112" cy="557363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kumimoji="1" lang="en-US" altLang="ja-JP" sz="1200" b="1" dirty="0"/>
                  <a:t>2030</a:t>
                </a:r>
              </a:p>
              <a:p>
                <a:pPr algn="ctr">
                  <a:lnSpc>
                    <a:spcPts val="1200"/>
                  </a:lnSpc>
                </a:pPr>
                <a:r>
                  <a:rPr kumimoji="1" lang="ja-JP" altLang="en-US" sz="1200" b="1" dirty="0"/>
                  <a:t>（</a:t>
                </a:r>
                <a:r>
                  <a:rPr kumimoji="1" lang="en-US" altLang="ja-JP" sz="1200" b="1" dirty="0"/>
                  <a:t>R12</a:t>
                </a:r>
                <a:r>
                  <a:rPr kumimoji="1" lang="ja-JP" altLang="en-US" sz="1200" b="1" dirty="0"/>
                  <a:t>）</a:t>
                </a:r>
                <a:endParaRPr kumimoji="1" lang="en-US" altLang="ja-JP" sz="1200" b="1" dirty="0"/>
              </a:p>
            </p:txBody>
          </p:sp>
          <p:sp>
            <p:nvSpPr>
              <p:cNvPr id="124" name="テキスト ボックス 123"/>
              <p:cNvSpPr txBox="1"/>
              <p:nvPr/>
            </p:nvSpPr>
            <p:spPr>
              <a:xfrm>
                <a:off x="9673291" y="706556"/>
                <a:ext cx="1331296" cy="557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kumimoji="1" lang="en-US" altLang="ja-JP" sz="1200" b="1" dirty="0"/>
                  <a:t>2040</a:t>
                </a:r>
              </a:p>
              <a:p>
                <a:pPr algn="ctr">
                  <a:lnSpc>
                    <a:spcPts val="1200"/>
                  </a:lnSpc>
                </a:pPr>
                <a:r>
                  <a:rPr kumimoji="1" lang="ja-JP" altLang="en-US" sz="1200" b="1" dirty="0"/>
                  <a:t>（</a:t>
                </a:r>
                <a:r>
                  <a:rPr kumimoji="1" lang="en-US" altLang="ja-JP" sz="1200" b="1" dirty="0"/>
                  <a:t>R22</a:t>
                </a:r>
                <a:r>
                  <a:rPr kumimoji="1" lang="ja-JP" altLang="en-US" sz="1200" b="1" dirty="0"/>
                  <a:t>）</a:t>
                </a:r>
                <a:endParaRPr kumimoji="1" lang="en-US" altLang="ja-JP" sz="1200" b="1" dirty="0"/>
              </a:p>
            </p:txBody>
          </p:sp>
          <p:sp>
            <p:nvSpPr>
              <p:cNvPr id="128" name="楕円 127"/>
              <p:cNvSpPr/>
              <p:nvPr/>
            </p:nvSpPr>
            <p:spPr>
              <a:xfrm>
                <a:off x="4953795" y="1594136"/>
                <a:ext cx="108000" cy="113848"/>
              </a:xfrm>
              <a:prstGeom prst="ellipse">
                <a:avLst/>
              </a:prstGeom>
              <a:solidFill>
                <a:schemeClr val="tx1">
                  <a:alpha val="5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9" name="テキスト ボックス 128"/>
              <p:cNvSpPr txBox="1"/>
              <p:nvPr/>
            </p:nvSpPr>
            <p:spPr>
              <a:xfrm>
                <a:off x="4451613" y="1759137"/>
                <a:ext cx="1249626" cy="171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800" dirty="0"/>
                  <a:t>うめきた全体開業</a:t>
                </a:r>
              </a:p>
            </p:txBody>
          </p:sp>
          <p:sp>
            <p:nvSpPr>
              <p:cNvPr id="131" name="右矢印 130"/>
              <p:cNvSpPr/>
              <p:nvPr/>
            </p:nvSpPr>
            <p:spPr>
              <a:xfrm rot="5400000">
                <a:off x="1960934" y="1546766"/>
                <a:ext cx="222720" cy="281702"/>
              </a:xfrm>
              <a:prstGeom prst="rightArrow">
                <a:avLst/>
              </a:prstGeom>
              <a:solidFill>
                <a:srgbClr val="FF6600">
                  <a:alpha val="5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テキスト ボックス 133"/>
              <p:cNvSpPr txBox="1"/>
              <p:nvPr/>
            </p:nvSpPr>
            <p:spPr>
              <a:xfrm>
                <a:off x="9648933" y="1570219"/>
                <a:ext cx="1171609" cy="342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800" b="1" dirty="0"/>
                  <a:t>リニア中央新幹線</a:t>
                </a:r>
                <a:endParaRPr kumimoji="1" lang="en-US" altLang="ja-JP" sz="800" b="1" dirty="0"/>
              </a:p>
              <a:p>
                <a:pPr algn="ctr"/>
                <a:r>
                  <a:rPr kumimoji="1" lang="ja-JP" altLang="en-US" sz="800" b="1" dirty="0"/>
                  <a:t>北陸新幹線の完成</a:t>
                </a:r>
                <a:endParaRPr kumimoji="1" lang="en-US" altLang="ja-JP" sz="800" b="1" dirty="0"/>
              </a:p>
            </p:txBody>
          </p:sp>
          <p:sp>
            <p:nvSpPr>
              <p:cNvPr id="140" name="楕円 139"/>
              <p:cNvSpPr/>
              <p:nvPr/>
            </p:nvSpPr>
            <p:spPr>
              <a:xfrm>
                <a:off x="10215491" y="1332748"/>
                <a:ext cx="151518" cy="159721"/>
              </a:xfrm>
              <a:prstGeom prst="ellipse">
                <a:avLst/>
              </a:prstGeom>
              <a:solidFill>
                <a:schemeClr val="tx1">
                  <a:alpha val="5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2" name="正方形/長方形 151"/>
              <p:cNvSpPr/>
              <p:nvPr/>
            </p:nvSpPr>
            <p:spPr>
              <a:xfrm>
                <a:off x="1271152" y="1788426"/>
                <a:ext cx="1832345" cy="2322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kumimoji="1" lang="ja-JP" altLang="en-US" sz="800" b="1" dirty="0"/>
                  <a:t>都市再生緊急整備協議会</a:t>
                </a:r>
                <a:endParaRPr kumimoji="1" lang="en-US" altLang="ja-JP" sz="800" b="1" dirty="0"/>
              </a:p>
            </p:txBody>
          </p:sp>
          <p:sp>
            <p:nvSpPr>
              <p:cNvPr id="153" name="角丸四角形 152"/>
              <p:cNvSpPr/>
              <p:nvPr/>
            </p:nvSpPr>
            <p:spPr>
              <a:xfrm>
                <a:off x="1389223" y="2088498"/>
                <a:ext cx="1574957" cy="40248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rIns="0" rtlCol="0" anchor="ctr"/>
              <a:lstStyle/>
              <a:p>
                <a:pPr algn="ctr"/>
                <a:r>
                  <a:rPr kumimoji="1" lang="ja-JP" altLang="en-US" sz="900" dirty="0">
                    <a:solidFill>
                      <a:schemeClr val="tx1"/>
                    </a:solidFill>
                  </a:rPr>
                  <a:t>新たなまちづくりに着手</a:t>
                </a:r>
              </a:p>
            </p:txBody>
          </p:sp>
          <p:sp>
            <p:nvSpPr>
              <p:cNvPr id="154" name="角丸四角形 153"/>
              <p:cNvSpPr/>
              <p:nvPr/>
            </p:nvSpPr>
            <p:spPr>
              <a:xfrm>
                <a:off x="9419763" y="1998462"/>
                <a:ext cx="1790127" cy="48397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rIns="0" rtlCol="0" anchor="ctr"/>
              <a:lstStyle/>
              <a:p>
                <a:pPr algn="ctr"/>
                <a:r>
                  <a:rPr kumimoji="1" lang="ja-JP" altLang="en-US" sz="900" dirty="0">
                    <a:solidFill>
                      <a:schemeClr val="tx1"/>
                    </a:solidFill>
                  </a:rPr>
                  <a:t>大阪の新たな</a:t>
                </a:r>
                <a:endParaRPr kumimoji="1" lang="en-US" altLang="ja-JP" sz="9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900" dirty="0">
                    <a:solidFill>
                      <a:schemeClr val="tx1"/>
                    </a:solidFill>
                  </a:rPr>
                  <a:t>広域拠点の本格始動</a:t>
                </a:r>
              </a:p>
            </p:txBody>
          </p:sp>
          <p:sp>
            <p:nvSpPr>
              <p:cNvPr id="5" name="右矢印 4"/>
              <p:cNvSpPr/>
              <p:nvPr/>
            </p:nvSpPr>
            <p:spPr>
              <a:xfrm>
                <a:off x="3066033" y="2017564"/>
                <a:ext cx="6237790" cy="532640"/>
              </a:xfrm>
              <a:prstGeom prst="rightArrow">
                <a:avLst>
                  <a:gd name="adj1" fmla="val 57033"/>
                  <a:gd name="adj2" fmla="val 50000"/>
                </a:avLst>
              </a:prstGeom>
              <a:gradFill>
                <a:gsLst>
                  <a:gs pos="0">
                    <a:srgbClr val="FF9933">
                      <a:lumMod val="29000"/>
                      <a:lumOff val="71000"/>
                    </a:srgbClr>
                  </a:gs>
                  <a:gs pos="74000">
                    <a:srgbClr val="FFC000">
                      <a:lumMod val="64000"/>
                      <a:lumOff val="36000"/>
                    </a:srgbClr>
                  </a:gs>
                  <a:gs pos="83000">
                    <a:srgbClr val="FFC000">
                      <a:lumMod val="88000"/>
                      <a:lumOff val="12000"/>
                    </a:srgbClr>
                  </a:gs>
                  <a:gs pos="100000">
                    <a:srgbClr val="FFC000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>
                    <a:solidFill>
                      <a:schemeClr val="tx1"/>
                    </a:solidFill>
                  </a:rPr>
                  <a:t>まちづくりのステップ</a:t>
                </a:r>
              </a:p>
            </p:txBody>
          </p:sp>
          <p:sp>
            <p:nvSpPr>
              <p:cNvPr id="97" name="楕円 96"/>
              <p:cNvSpPr/>
              <p:nvPr/>
            </p:nvSpPr>
            <p:spPr>
              <a:xfrm>
                <a:off x="8261565" y="1216727"/>
                <a:ext cx="108000" cy="113848"/>
              </a:xfrm>
              <a:prstGeom prst="ellipse">
                <a:avLst/>
              </a:prstGeom>
              <a:solidFill>
                <a:schemeClr val="tx1">
                  <a:alpha val="5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19" name="右矢印 118"/>
            <p:cNvSpPr/>
            <p:nvPr/>
          </p:nvSpPr>
          <p:spPr>
            <a:xfrm>
              <a:off x="11356165" y="2105130"/>
              <a:ext cx="1576907" cy="640127"/>
            </a:xfrm>
            <a:prstGeom prst="rightArrow">
              <a:avLst>
                <a:gd name="adj1" fmla="val 73217"/>
                <a:gd name="adj2" fmla="val 28964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</a:rPr>
                <a:t>さらなる展開</a:t>
              </a:r>
            </a:p>
          </p:txBody>
        </p:sp>
      </p:grp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EC22B7-E6D8-4C43-A60B-77112EA8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639" y="6501476"/>
            <a:ext cx="2228850" cy="365125"/>
          </a:xfrm>
        </p:spPr>
        <p:txBody>
          <a:bodyPr/>
          <a:lstStyle/>
          <a:p>
            <a:fld id="{3300A2B0-AAA5-4C41-85EE-5287B33C4E9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B5DDE644-E515-4E88-82E0-21F8833C12D7}"/>
              </a:ext>
            </a:extLst>
          </p:cNvPr>
          <p:cNvSpPr/>
          <p:nvPr/>
        </p:nvSpPr>
        <p:spPr>
          <a:xfrm>
            <a:off x="63818" y="552636"/>
            <a:ext cx="123187" cy="299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D7B3D130-4A7B-4935-B5FE-5C8BE96710B3}"/>
              </a:ext>
            </a:extLst>
          </p:cNvPr>
          <p:cNvSpPr txBox="1"/>
          <p:nvPr/>
        </p:nvSpPr>
        <p:spPr>
          <a:xfrm>
            <a:off x="125411" y="532338"/>
            <a:ext cx="2614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２．まちづくりのロードマップ</a:t>
            </a:r>
            <a:endParaRPr kumimoji="1" lang="en-US" altLang="ja-JP" sz="1600" b="1" dirty="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1BB2B553-54D3-45BD-A2CD-EBD99DBE95FB}"/>
              </a:ext>
            </a:extLst>
          </p:cNvPr>
          <p:cNvSpPr txBox="1"/>
          <p:nvPr/>
        </p:nvSpPr>
        <p:spPr>
          <a:xfrm>
            <a:off x="5071966" y="6517958"/>
            <a:ext cx="45496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（</a:t>
            </a:r>
            <a:r>
              <a:rPr kumimoji="1" lang="zh-TW" altLang="en-US" sz="1050" dirty="0"/>
              <a:t>第１回新大阪駅周辺地域都市再生緊急整備協議会会議</a:t>
            </a:r>
            <a:r>
              <a:rPr kumimoji="1" lang="ja-JP" altLang="en-US" sz="1050" dirty="0"/>
              <a:t>　資料２を加工）</a:t>
            </a:r>
            <a:endParaRPr kumimoji="1" lang="zh-TW" altLang="en-US" sz="1050" dirty="0"/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DFD20542-7460-40B9-8E81-5BA3CB82D5C8}"/>
              </a:ext>
            </a:extLst>
          </p:cNvPr>
          <p:cNvSpPr/>
          <p:nvPr/>
        </p:nvSpPr>
        <p:spPr>
          <a:xfrm>
            <a:off x="145640" y="992114"/>
            <a:ext cx="1326437" cy="2284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/>
              <a:t>概略スケジュール</a:t>
            </a: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422D5347-DB98-40D3-9E85-02C3A8216802}"/>
              </a:ext>
            </a:extLst>
          </p:cNvPr>
          <p:cNvSpPr/>
          <p:nvPr/>
        </p:nvSpPr>
        <p:spPr>
          <a:xfrm>
            <a:off x="4128531" y="2560689"/>
            <a:ext cx="1297159" cy="82778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5D769B5-B4B7-4ECA-992B-F7DB65D43E9F}"/>
              </a:ext>
            </a:extLst>
          </p:cNvPr>
          <p:cNvSpPr/>
          <p:nvPr/>
        </p:nvSpPr>
        <p:spPr>
          <a:xfrm>
            <a:off x="1041463" y="2943439"/>
            <a:ext cx="8736097" cy="3578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8E8E49B-036A-4728-95ED-060965A4B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067" y="3175436"/>
            <a:ext cx="8411542" cy="3204667"/>
          </a:xfrm>
          <a:prstGeom prst="rect">
            <a:avLst/>
          </a:prstGeom>
        </p:spPr>
      </p:pic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BBE0C45D-71CD-45B4-A97A-A19E9346434F}"/>
              </a:ext>
            </a:extLst>
          </p:cNvPr>
          <p:cNvSpPr/>
          <p:nvPr/>
        </p:nvSpPr>
        <p:spPr>
          <a:xfrm>
            <a:off x="1148364" y="2871196"/>
            <a:ext cx="1412607" cy="20400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/>
              <a:t>まちづくりのステップ</a:t>
            </a:r>
          </a:p>
        </p:txBody>
      </p:sp>
    </p:spTree>
    <p:extLst>
      <p:ext uri="{BB962C8B-B14F-4D97-AF65-F5344CB8AC3E}">
        <p14:creationId xmlns:p14="http://schemas.microsoft.com/office/powerpoint/2010/main" val="268541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1350196" y="1637716"/>
            <a:ext cx="6725336" cy="177361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endParaRPr lang="ja-JP" altLang="en-US" sz="1400">
              <a:latin typeface="+mn-ea"/>
              <a:ea typeface="+mn-ea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87005" y="1053498"/>
            <a:ext cx="8581075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1400" dirty="0">
                <a:latin typeface="+mn-ea"/>
              </a:rPr>
              <a:t>具体的な検討項目について協議・調整を行うため、協議会にまちづくり検討部会を設置</a:t>
            </a:r>
            <a:endParaRPr kumimoji="1" lang="en-US" altLang="ja-JP" sz="1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1400" dirty="0">
                <a:latin typeface="+mn-ea"/>
              </a:rPr>
              <a:t>必要に応じて、検討項目ごとに協議・調整するための組織（検討会）を設置</a:t>
            </a:r>
            <a:endParaRPr kumimoji="1" lang="en-US" altLang="ja-JP" sz="1400" dirty="0">
              <a:latin typeface="+mn-ea"/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1754307" y="3537079"/>
            <a:ext cx="47492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1600" b="1" dirty="0">
                <a:latin typeface="+mn-ea"/>
                <a:ea typeface="+mn-ea"/>
              </a:rPr>
              <a:t>新大阪駅周辺地域まちづくり検討部会</a:t>
            </a:r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1425717" y="2231453"/>
            <a:ext cx="6529469" cy="1109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endParaRPr lang="ja-JP" altLang="en-US" sz="1400">
              <a:latin typeface="+mn-ea"/>
              <a:ea typeface="+mn-ea"/>
            </a:endParaRPr>
          </a:p>
        </p:txBody>
      </p:sp>
      <p:sp>
        <p:nvSpPr>
          <p:cNvPr id="55" name="テキスト ボックス 13"/>
          <p:cNvSpPr txBox="1">
            <a:spLocks noChangeArrowheads="1"/>
          </p:cNvSpPr>
          <p:nvPr/>
        </p:nvSpPr>
        <p:spPr bwMode="auto">
          <a:xfrm>
            <a:off x="1580009" y="2515979"/>
            <a:ext cx="4035534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+mn-ea"/>
                <a:ea typeface="+mn-ea"/>
              </a:rPr>
              <a:t>都市再生緊急整備協議会の体制</a:t>
            </a:r>
            <a:endParaRPr lang="en-US" altLang="ja-JP" sz="1400" dirty="0">
              <a:latin typeface="+mn-ea"/>
              <a:ea typeface="+mn-ea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+mn-ea"/>
                <a:ea typeface="+mn-ea"/>
              </a:rPr>
              <a:t>ロードマップ</a:t>
            </a:r>
            <a:endParaRPr lang="en-US" altLang="ja-JP" sz="1400" dirty="0">
              <a:latin typeface="+mn-ea"/>
              <a:ea typeface="+mn-ea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+mn-ea"/>
                <a:ea typeface="+mn-ea"/>
              </a:rPr>
              <a:t>まちづくり方針の更新（新幹線新駅関連）</a:t>
            </a:r>
            <a:endParaRPr lang="en-US" altLang="ja-JP" sz="1400" dirty="0">
              <a:latin typeface="+mn-ea"/>
              <a:ea typeface="+mn-ea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+mn-ea"/>
                <a:ea typeface="+mn-ea"/>
              </a:rPr>
              <a:t>法定計画関係　など</a:t>
            </a:r>
          </a:p>
        </p:txBody>
      </p:sp>
      <p:sp>
        <p:nvSpPr>
          <p:cNvPr id="56" name="テキスト ボックス 13"/>
          <p:cNvSpPr txBox="1">
            <a:spLocks noChangeArrowheads="1"/>
          </p:cNvSpPr>
          <p:nvPr/>
        </p:nvSpPr>
        <p:spPr bwMode="auto">
          <a:xfrm>
            <a:off x="1906212" y="3806798"/>
            <a:ext cx="5644149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+mn-ea"/>
                <a:ea typeface="+mn-ea"/>
              </a:rPr>
              <a:t>新大阪駅周辺地域全体のプロモーション</a:t>
            </a:r>
            <a:endParaRPr lang="en-US" altLang="ja-JP" sz="1400" dirty="0">
              <a:latin typeface="+mn-ea"/>
              <a:ea typeface="+mn-ea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+mn-ea"/>
                <a:ea typeface="+mn-ea"/>
              </a:rPr>
              <a:t>民間都市開発プロジェクトの推進・誘導方策検討</a:t>
            </a:r>
            <a:endParaRPr lang="en-US" altLang="ja-JP" sz="1400" dirty="0">
              <a:latin typeface="+mn-ea"/>
              <a:ea typeface="+mn-ea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+mn-ea"/>
                <a:ea typeface="+mn-ea"/>
              </a:rPr>
              <a:t>新幹線新駅関連プロジェクトの検討</a:t>
            </a:r>
            <a:endParaRPr lang="en-US" altLang="ja-JP" sz="1400" dirty="0">
              <a:latin typeface="+mn-ea"/>
              <a:ea typeface="+mn-ea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+mn-ea"/>
                <a:ea typeface="+mn-ea"/>
              </a:rPr>
              <a:t>十三駅エリア・淡路駅エリアのエリア計画の検討　など</a:t>
            </a: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1425717" y="1741431"/>
            <a:ext cx="6529471" cy="3445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t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1600" b="1" dirty="0">
                <a:latin typeface="+mn-ea"/>
                <a:ea typeface="+mn-ea"/>
              </a:rPr>
              <a:t> 新大阪駅周辺地域都市再生緊急整備協議会</a:t>
            </a:r>
            <a:endParaRPr lang="en-US" altLang="ja-JP" sz="1600" b="1" dirty="0">
              <a:latin typeface="+mn-ea"/>
              <a:ea typeface="+mn-ea"/>
            </a:endParaRP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1475165" y="2238931"/>
            <a:ext cx="56092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1600" b="1" dirty="0">
                <a:latin typeface="+mn-ea"/>
                <a:ea typeface="+mn-ea"/>
              </a:rPr>
              <a:t>新大阪駅周辺地域都市再生緊急整備協議会会議</a:t>
            </a:r>
            <a:endParaRPr lang="en-US" altLang="ja-JP" sz="1600" b="1" dirty="0">
              <a:latin typeface="+mn-ea"/>
              <a:ea typeface="+mn-ea"/>
            </a:endParaRPr>
          </a:p>
        </p:txBody>
      </p:sp>
      <p:sp>
        <p:nvSpPr>
          <p:cNvPr id="66" name="Rectangle 16"/>
          <p:cNvSpPr>
            <a:spLocks noChangeArrowheads="1"/>
          </p:cNvSpPr>
          <p:nvPr/>
        </p:nvSpPr>
        <p:spPr bwMode="auto">
          <a:xfrm>
            <a:off x="1704859" y="3520856"/>
            <a:ext cx="6218091" cy="1109162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endParaRPr lang="ja-JP" altLang="en-US" sz="1400">
              <a:latin typeface="+mn-ea"/>
              <a:ea typeface="+mn-ea"/>
            </a:endParaRPr>
          </a:p>
        </p:txBody>
      </p:sp>
      <p:sp>
        <p:nvSpPr>
          <p:cNvPr id="60" name="曲折矢印 59"/>
          <p:cNvSpPr/>
          <p:nvPr/>
        </p:nvSpPr>
        <p:spPr>
          <a:xfrm flipV="1">
            <a:off x="1398867" y="3415646"/>
            <a:ext cx="291556" cy="441952"/>
          </a:xfrm>
          <a:prstGeom prst="bentArrow">
            <a:avLst>
              <a:gd name="adj1" fmla="val 31534"/>
              <a:gd name="adj2" fmla="val 36761"/>
              <a:gd name="adj3" fmla="val 25000"/>
              <a:gd name="adj4" fmla="val 4375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6" name="直線コネクタ 35"/>
          <p:cNvCxnSpPr>
            <a:cxnSpLocks/>
            <a:stCxn id="59" idx="2"/>
            <a:endCxn id="52" idx="0"/>
          </p:cNvCxnSpPr>
          <p:nvPr/>
        </p:nvCxnSpPr>
        <p:spPr>
          <a:xfrm flipH="1">
            <a:off x="4690452" y="2085948"/>
            <a:ext cx="1" cy="145505"/>
          </a:xfrm>
          <a:prstGeom prst="line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088806" y="4842153"/>
            <a:ext cx="540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n-ea"/>
              </a:rPr>
              <a:t>必要に応じて、検討項目ごとに協議・調整するための組織を設置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4516C69-93BF-4848-B1EF-2A1C22A17A4F}"/>
              </a:ext>
            </a:extLst>
          </p:cNvPr>
          <p:cNvSpPr txBox="1"/>
          <p:nvPr/>
        </p:nvSpPr>
        <p:spPr>
          <a:xfrm>
            <a:off x="1794216" y="5566485"/>
            <a:ext cx="5792472" cy="1046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+mn-ea"/>
              </a:rPr>
              <a:t>2023</a:t>
            </a:r>
            <a:r>
              <a:rPr kumimoji="1" lang="ja-JP" altLang="en-US" sz="1400" dirty="0">
                <a:latin typeface="+mn-ea"/>
              </a:rPr>
              <a:t>年</a:t>
            </a:r>
            <a:r>
              <a:rPr kumimoji="1" lang="en-US" altLang="ja-JP" sz="1400" dirty="0">
                <a:latin typeface="+mn-ea"/>
              </a:rPr>
              <a:t>7</a:t>
            </a:r>
            <a:r>
              <a:rPr kumimoji="1" lang="ja-JP" altLang="en-US" sz="1400" dirty="0">
                <a:latin typeface="+mn-ea"/>
              </a:rPr>
              <a:t>月　</a:t>
            </a:r>
            <a:endParaRPr kumimoji="1" lang="en-US" altLang="ja-JP" sz="1400" dirty="0">
              <a:latin typeface="+mn-ea"/>
            </a:endParaRPr>
          </a:p>
          <a:p>
            <a:pPr indent="182563"/>
            <a:r>
              <a:rPr kumimoji="1" lang="ja-JP" altLang="en-US" sz="1600" b="1" u="sng" dirty="0">
                <a:latin typeface="+mn-ea"/>
              </a:rPr>
              <a:t>民間都市開発プロジェクトの推進に向け</a:t>
            </a:r>
            <a:r>
              <a:rPr kumimoji="1" lang="en-US" altLang="ja-JP" sz="1600" b="1" u="sng" dirty="0">
                <a:latin typeface="+mn-ea"/>
              </a:rPr>
              <a:t>2</a:t>
            </a:r>
            <a:r>
              <a:rPr kumimoji="1" lang="ja-JP" altLang="en-US" sz="1600" b="1" u="sng" dirty="0">
                <a:latin typeface="+mn-ea"/>
              </a:rPr>
              <a:t>つの検討会を設置</a:t>
            </a:r>
            <a:endParaRPr kumimoji="1" lang="en-US" altLang="ja-JP" sz="1600" b="1" u="sng" dirty="0">
              <a:latin typeface="+mn-ea"/>
            </a:endParaRPr>
          </a:p>
          <a:p>
            <a:pPr indent="182563"/>
            <a:endParaRPr kumimoji="1" lang="en-US" altLang="ja-JP" sz="1600" b="1" u="sng" dirty="0">
              <a:latin typeface="+mn-ea"/>
            </a:endParaRPr>
          </a:p>
          <a:p>
            <a:pPr indent="182563"/>
            <a:endParaRPr kumimoji="1" lang="en-US" altLang="ja-JP" sz="1600" b="1" u="sng" dirty="0">
              <a:latin typeface="+mn-ea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FF5B8C0-97C6-4DE4-985E-F84FCF0C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CB3F7B9-39BC-4EBF-819B-C01D2A0BBDFA}"/>
              </a:ext>
            </a:extLst>
          </p:cNvPr>
          <p:cNvSpPr/>
          <p:nvPr/>
        </p:nvSpPr>
        <p:spPr>
          <a:xfrm>
            <a:off x="63818" y="674244"/>
            <a:ext cx="123187" cy="299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07B5702-8C94-43F1-8B78-618CDF55D655}"/>
              </a:ext>
            </a:extLst>
          </p:cNvPr>
          <p:cNvSpPr txBox="1"/>
          <p:nvPr/>
        </p:nvSpPr>
        <p:spPr>
          <a:xfrm>
            <a:off x="125411" y="653946"/>
            <a:ext cx="5091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３．新大阪駅周辺地域都市再生緊急整備協議会の体制</a:t>
            </a:r>
            <a:endParaRPr kumimoji="1" lang="en-US" altLang="ja-JP" sz="1600" b="1" dirty="0"/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B3998D0F-AD6A-4DA9-BE43-6920B518FB7B}"/>
              </a:ext>
            </a:extLst>
          </p:cNvPr>
          <p:cNvSpPr/>
          <p:nvPr/>
        </p:nvSpPr>
        <p:spPr>
          <a:xfrm rot="10800000">
            <a:off x="4255458" y="5240478"/>
            <a:ext cx="273132" cy="235458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曲折矢印 59">
            <a:extLst>
              <a:ext uri="{FF2B5EF4-FFF2-40B4-BE49-F238E27FC236}">
                <a16:creationId xmlns:a16="http://schemas.microsoft.com/office/drawing/2014/main" id="{4BC4E733-FB7E-4F9C-A0C5-16CA6EADC56B}"/>
              </a:ext>
            </a:extLst>
          </p:cNvPr>
          <p:cNvSpPr/>
          <p:nvPr/>
        </p:nvSpPr>
        <p:spPr>
          <a:xfrm flipV="1">
            <a:off x="1754307" y="4666019"/>
            <a:ext cx="291556" cy="441952"/>
          </a:xfrm>
          <a:prstGeom prst="bentArrow">
            <a:avLst>
              <a:gd name="adj1" fmla="val 31534"/>
              <a:gd name="adj2" fmla="val 36761"/>
              <a:gd name="adj3" fmla="val 25000"/>
              <a:gd name="adj4" fmla="val 4375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E5F72D-59EE-411B-9E1F-856B142B5DFB}"/>
              </a:ext>
            </a:extLst>
          </p:cNvPr>
          <p:cNvSpPr txBox="1"/>
          <p:nvPr/>
        </p:nvSpPr>
        <p:spPr>
          <a:xfrm>
            <a:off x="1989627" y="6086397"/>
            <a:ext cx="4338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1400" dirty="0">
                <a:latin typeface="+mn-ea"/>
              </a:rPr>
              <a:t>新大阪駅周辺地域プロモーション検討会</a:t>
            </a:r>
            <a:endParaRPr kumimoji="1" lang="en-US" altLang="ja-JP" sz="1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1400" dirty="0">
                <a:latin typeface="+mn-ea"/>
              </a:rPr>
              <a:t>新大阪駅エリアの民間都市開発の誘導方策の検討会</a:t>
            </a:r>
          </a:p>
        </p:txBody>
      </p:sp>
    </p:spTree>
    <p:extLst>
      <p:ext uri="{BB962C8B-B14F-4D97-AF65-F5344CB8AC3E}">
        <p14:creationId xmlns:p14="http://schemas.microsoft.com/office/powerpoint/2010/main" val="135688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2225">
          <a:prstDash val="sys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475</Words>
  <Application>Microsoft Office PowerPoint</Application>
  <PresentationFormat>A4 210 x 297 mm</PresentationFormat>
  <Paragraphs>79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Meiryo UI</vt:lpstr>
      <vt:lpstr>游ゴシック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2023-12-19T04:42:56Z</dcterms:created>
  <dcterms:modified xsi:type="dcterms:W3CDTF">2023-12-19T04:43:00Z</dcterms:modified>
</cp:coreProperties>
</file>