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4" autoAdjust="0"/>
    <p:restoredTop sz="94660"/>
  </p:normalViewPr>
  <p:slideViewPr>
    <p:cSldViewPr snapToGrid="0">
      <p:cViewPr varScale="1">
        <p:scale>
          <a:sx n="66" d="100"/>
          <a:sy n="66" d="100"/>
        </p:scale>
        <p:origin x="260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91A1FC-576B-444C-96ED-DBF697D92495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903CC0-6F1E-4066-801E-C03279739E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6474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03CC0-6F1E-4066-801E-C03279739E7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729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940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189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761060" y="761294"/>
            <a:ext cx="831354" cy="1212567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65212" y="761294"/>
            <a:ext cx="2410122" cy="1212567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395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4478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039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65212" y="3808766"/>
            <a:ext cx="1620738" cy="907820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971675" y="3808766"/>
            <a:ext cx="1620739" cy="907820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355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907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937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142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660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3F96-EB61-4E4D-B558-E26CE2F1AF93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6154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F3F96-EB61-4E4D-B558-E26CE2F1AF93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AF560-747D-40F9-8AA0-27CCF05CF7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4487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7021" y="519354"/>
            <a:ext cx="6699899" cy="91961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626718" y="6716413"/>
            <a:ext cx="1899461" cy="16158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大阪市</a:t>
            </a:r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東淀川区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長　西山　忠邦　</a:t>
            </a:r>
            <a:endParaRPr lang="ja-JP" altLang="en-US" sz="1050" kern="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円/楕円 50"/>
          <p:cNvSpPr/>
          <p:nvPr/>
        </p:nvSpPr>
        <p:spPr>
          <a:xfrm>
            <a:off x="2312020" y="2624891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62" name="円/楕円 61"/>
          <p:cNvSpPr/>
          <p:nvPr/>
        </p:nvSpPr>
        <p:spPr>
          <a:xfrm rot="16200000">
            <a:off x="3135723" y="7116119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63" name="円/楕円 62"/>
          <p:cNvSpPr/>
          <p:nvPr/>
        </p:nvSpPr>
        <p:spPr>
          <a:xfrm rot="16200000">
            <a:off x="3616230" y="7116119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706361" y="90563"/>
            <a:ext cx="52645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第３回新大阪駅周辺地域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まちづくり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検討部会　配席図</a:t>
            </a:r>
          </a:p>
        </p:txBody>
      </p:sp>
      <p:sp>
        <p:nvSpPr>
          <p:cNvPr id="39" name="円/楕円 50"/>
          <p:cNvSpPr/>
          <p:nvPr/>
        </p:nvSpPr>
        <p:spPr>
          <a:xfrm>
            <a:off x="2319060" y="4447649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40" name="円/楕円 71"/>
          <p:cNvSpPr/>
          <p:nvPr/>
        </p:nvSpPr>
        <p:spPr>
          <a:xfrm>
            <a:off x="2317076" y="3840063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70" name="円/楕円 50"/>
          <p:cNvSpPr/>
          <p:nvPr/>
        </p:nvSpPr>
        <p:spPr>
          <a:xfrm>
            <a:off x="4383475" y="6725205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47" name="円/楕円 50"/>
          <p:cNvSpPr/>
          <p:nvPr/>
        </p:nvSpPr>
        <p:spPr>
          <a:xfrm>
            <a:off x="4383475" y="5288161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54" name="円/楕円 71"/>
          <p:cNvSpPr/>
          <p:nvPr/>
        </p:nvSpPr>
        <p:spPr>
          <a:xfrm>
            <a:off x="4383475" y="4569638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56" name="円/楕円 50"/>
          <p:cNvSpPr/>
          <p:nvPr/>
        </p:nvSpPr>
        <p:spPr>
          <a:xfrm>
            <a:off x="4383475" y="6006684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4626719" y="5982295"/>
            <a:ext cx="2049264" cy="16158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大阪市</a:t>
            </a:r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淀川区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長　</a:t>
            </a:r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岡本　多加志</a:t>
            </a:r>
            <a:endParaRPr lang="ja-JP" altLang="en-US" sz="1050" kern="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4599349" y="5201738"/>
            <a:ext cx="2102503" cy="32316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大阪商工会議所　</a:t>
            </a:r>
            <a:endParaRPr lang="en-US" altLang="ja-JP" sz="1050" kern="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</a:rPr>
              <a:t>　常務理事・事務局長　近藤　博宣</a:t>
            </a: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4599349" y="4498566"/>
            <a:ext cx="1926831" cy="32316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zh-TW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</a:rPr>
              <a:t>公益社団法人関西経済連合会　</a:t>
            </a:r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050" kern="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zh-TW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</a:rPr>
              <a:t>専務理事</a:t>
            </a:r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</a:rPr>
              <a:t>　関　総一郎</a:t>
            </a:r>
            <a:endParaRPr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4639209" y="3744877"/>
            <a:ext cx="1972104" cy="32316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国土交通省　近畿運輸局</a:t>
            </a:r>
            <a:endParaRPr lang="en-US" altLang="zh-TW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交通政策部長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小野　協子</a:t>
            </a:r>
            <a:endParaRPr lang="zh-TW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4627024" y="3018829"/>
            <a:ext cx="2139615" cy="32316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国土交通省　近畿地方整備局　</a:t>
            </a:r>
            <a:endParaRPr lang="en-US" altLang="zh-TW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建政部長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中橋　宗一郎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2804461" y="2839015"/>
            <a:ext cx="1253569" cy="39085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2568007" y="2569124"/>
            <a:ext cx="1736295" cy="44411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34567" y="4923053"/>
            <a:ext cx="2014616" cy="48474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大阪市高速電気軌道株式会社</a:t>
            </a:r>
            <a:endParaRPr lang="en-US" altLang="zh-TW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常務取締役　交通事業本部長</a:t>
            </a:r>
            <a:endParaRPr lang="en-US" altLang="zh-TW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堀　元治</a:t>
            </a:r>
            <a:endParaRPr lang="zh-TW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61209" y="3528073"/>
            <a:ext cx="1970074" cy="64633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西日本旅客鉄道株式会社　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常務理事　地域まちづくり本部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交通まちづくり戦略部長　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武市　信彦（代理）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円/楕円 50"/>
          <p:cNvSpPr/>
          <p:nvPr/>
        </p:nvSpPr>
        <p:spPr>
          <a:xfrm>
            <a:off x="2319060" y="5055235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55" name="円/楕円 71"/>
          <p:cNvSpPr/>
          <p:nvPr/>
        </p:nvSpPr>
        <p:spPr>
          <a:xfrm>
            <a:off x="2311338" y="5662821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-69334" y="8718888"/>
            <a:ext cx="320827" cy="738664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出入口</a:t>
            </a: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FDBDFAA6-8880-4389-A5AB-3F70ABF07D04}"/>
              </a:ext>
            </a:extLst>
          </p:cNvPr>
          <p:cNvSpPr txBox="1"/>
          <p:nvPr/>
        </p:nvSpPr>
        <p:spPr>
          <a:xfrm>
            <a:off x="3578622" y="717874"/>
            <a:ext cx="161583" cy="1793583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大阪府副知事　森岡　武一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38AD0418-911A-4598-84DB-57609C0C441B}"/>
              </a:ext>
            </a:extLst>
          </p:cNvPr>
          <p:cNvSpPr txBox="1"/>
          <p:nvPr/>
        </p:nvSpPr>
        <p:spPr>
          <a:xfrm>
            <a:off x="3107616" y="729448"/>
            <a:ext cx="161583" cy="1793583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大阪市副市長　高橋　徹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08D7F21E-CA85-49A2-A3FC-DE8837BF8ACB}"/>
              </a:ext>
            </a:extLst>
          </p:cNvPr>
          <p:cNvSpPr txBox="1"/>
          <p:nvPr/>
        </p:nvSpPr>
        <p:spPr>
          <a:xfrm>
            <a:off x="495069" y="2628252"/>
            <a:ext cx="1777892" cy="32316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zh-CN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京都大学経営管理大学院</a:t>
            </a:r>
            <a:endParaRPr lang="en-US" altLang="zh-CN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zh-CN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特任教授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小林　潔司</a:t>
            </a:r>
            <a:endParaRPr lang="zh-TW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540CB1F6-4D7A-4DD5-B531-79DD0FA1C54D}"/>
              </a:ext>
            </a:extLst>
          </p:cNvPr>
          <p:cNvSpPr txBox="1"/>
          <p:nvPr/>
        </p:nvSpPr>
        <p:spPr>
          <a:xfrm>
            <a:off x="478278" y="3078109"/>
            <a:ext cx="1703600" cy="32316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大阪公立大学研究推進機構</a:t>
            </a:r>
            <a:endParaRPr lang="en-US" altLang="zh-TW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特別教授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橋爪　紳也</a:t>
            </a:r>
            <a:endParaRPr lang="zh-TW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D874E03A-A748-4AF0-8EBD-9C96DBD5AEA4}"/>
              </a:ext>
            </a:extLst>
          </p:cNvPr>
          <p:cNvGrpSpPr/>
          <p:nvPr/>
        </p:nvGrpSpPr>
        <p:grpSpPr>
          <a:xfrm>
            <a:off x="4492250" y="7436861"/>
            <a:ext cx="2545188" cy="2070484"/>
            <a:chOff x="170533" y="7020854"/>
            <a:chExt cx="2545188" cy="2070484"/>
          </a:xfrm>
        </p:grpSpPr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82C95982-D1E7-480A-A1A0-1C382D199AEE}"/>
                </a:ext>
              </a:extLst>
            </p:cNvPr>
            <p:cNvSpPr txBox="1"/>
            <p:nvPr/>
          </p:nvSpPr>
          <p:spPr>
            <a:xfrm>
              <a:off x="254187" y="7469279"/>
              <a:ext cx="2388593" cy="323165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lIns="0" tIns="0" rIns="0" bIns="0" rtlCol="0">
              <a:spAutoFit/>
            </a:bodyPr>
            <a:lstStyle/>
            <a:p>
              <a:r>
                <a:rPr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●</a:t>
              </a:r>
              <a:r>
                <a:rPr lang="zh-TW" altLang="en-US" sz="105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内閣府　地方創生推進事務局　</a:t>
              </a:r>
              <a:endParaRPr lang="en-US" altLang="zh-TW" sz="105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　</a:t>
              </a:r>
              <a:r>
                <a:rPr lang="zh-TW" altLang="en-US" sz="105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参事官</a:t>
              </a:r>
              <a:r>
                <a:rPr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真田　晃宏</a:t>
              </a:r>
              <a:endPara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C66EFC6E-3A72-4400-8DE8-BD771794E591}"/>
                </a:ext>
              </a:extLst>
            </p:cNvPr>
            <p:cNvGrpSpPr/>
            <p:nvPr/>
          </p:nvGrpSpPr>
          <p:grpSpPr>
            <a:xfrm>
              <a:off x="170533" y="7020854"/>
              <a:ext cx="2545188" cy="2070484"/>
              <a:chOff x="168211" y="7468316"/>
              <a:chExt cx="2545188" cy="2070484"/>
            </a:xfrm>
          </p:grpSpPr>
          <p:sp>
            <p:nvSpPr>
              <p:cNvPr id="73" name="テキスト ボックス 72">
                <a:extLst>
                  <a:ext uri="{FF2B5EF4-FFF2-40B4-BE49-F238E27FC236}">
                    <a16:creationId xmlns:a16="http://schemas.microsoft.com/office/drawing/2014/main" id="{E91B2408-7D37-4D3A-A14F-AD5ED84B80A3}"/>
                  </a:ext>
                </a:extLst>
              </p:cNvPr>
              <p:cNvSpPr txBox="1"/>
              <p:nvPr/>
            </p:nvSpPr>
            <p:spPr>
              <a:xfrm>
                <a:off x="231036" y="9141361"/>
                <a:ext cx="2388593" cy="3231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●</a:t>
                </a:r>
                <a:r>
                  <a:rPr lang="zh-TW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名古屋大学未来社会創造機構</a:t>
                </a:r>
                <a:endParaRPr lang="en-US" altLang="zh-TW" sz="105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zh-TW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</a:t>
                </a:r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</a:t>
                </a:r>
                <a:r>
                  <a:rPr lang="zh-TW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教授</a:t>
                </a:r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森川　高行</a:t>
                </a:r>
                <a:endParaRPr lang="zh-TW" altLang="en-US" sz="105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9C8472C8-F762-42D4-A9D6-661B0793515B}"/>
                  </a:ext>
                </a:extLst>
              </p:cNvPr>
              <p:cNvSpPr txBox="1"/>
              <p:nvPr/>
            </p:nvSpPr>
            <p:spPr>
              <a:xfrm>
                <a:off x="231036" y="8395881"/>
                <a:ext cx="2482363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●</a:t>
                </a:r>
                <a:r>
                  <a:rPr lang="zh-TW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東海旅客鉄道株式会社</a:t>
                </a:r>
                <a:endParaRPr lang="en-US" altLang="zh-TW" sz="105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zh-TW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</a:t>
                </a:r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</a:t>
                </a:r>
                <a:r>
                  <a:rPr lang="zh-TW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代表取締役副社長　</a:t>
                </a:r>
                <a:endParaRPr lang="en-US" altLang="zh-TW" sz="105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　　</a:t>
                </a:r>
                <a:r>
                  <a:rPr lang="zh-TW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総合企画本部長</a:t>
                </a:r>
                <a:endParaRPr lang="en-US" altLang="zh-TW" sz="105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　　　武田　健太郎</a:t>
                </a:r>
                <a:endParaRPr lang="en-US" altLang="ja-JP" sz="105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75" name="正方形/長方形 74">
                <a:extLst>
                  <a:ext uri="{FF2B5EF4-FFF2-40B4-BE49-F238E27FC236}">
                    <a16:creationId xmlns:a16="http://schemas.microsoft.com/office/drawing/2014/main" id="{262A8028-A4AC-45A3-85F7-BDC59A48DD12}"/>
                  </a:ext>
                </a:extLst>
              </p:cNvPr>
              <p:cNvSpPr/>
              <p:nvPr/>
            </p:nvSpPr>
            <p:spPr>
              <a:xfrm>
                <a:off x="169812" y="7489846"/>
                <a:ext cx="2129925" cy="204895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" name="正方形/長方形 3">
                <a:extLst>
                  <a:ext uri="{FF2B5EF4-FFF2-40B4-BE49-F238E27FC236}">
                    <a16:creationId xmlns:a16="http://schemas.microsoft.com/office/drawing/2014/main" id="{D6201253-D0CB-4355-AF26-67CA8E6FE1E5}"/>
                  </a:ext>
                </a:extLst>
              </p:cNvPr>
              <p:cNvSpPr/>
              <p:nvPr/>
            </p:nvSpPr>
            <p:spPr>
              <a:xfrm>
                <a:off x="168211" y="7468316"/>
                <a:ext cx="2144343" cy="34927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100" dirty="0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WEB</a:t>
                </a:r>
                <a:r>
                  <a:rPr kumimoji="1" lang="ja-JP" altLang="en-US" sz="1100" dirty="0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参加</a:t>
                </a:r>
              </a:p>
            </p:txBody>
          </p:sp>
        </p:grpSp>
      </p:grpSp>
      <p:sp>
        <p:nvSpPr>
          <p:cNvPr id="86" name="円/楕円 50">
            <a:extLst>
              <a:ext uri="{FF2B5EF4-FFF2-40B4-BE49-F238E27FC236}">
                <a16:creationId xmlns:a16="http://schemas.microsoft.com/office/drawing/2014/main" id="{2744B1CA-135D-475B-8879-09A241363CC9}"/>
              </a:ext>
            </a:extLst>
          </p:cNvPr>
          <p:cNvSpPr/>
          <p:nvPr/>
        </p:nvSpPr>
        <p:spPr>
          <a:xfrm>
            <a:off x="4388935" y="3851115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88" name="円/楕円 71">
            <a:extLst>
              <a:ext uri="{FF2B5EF4-FFF2-40B4-BE49-F238E27FC236}">
                <a16:creationId xmlns:a16="http://schemas.microsoft.com/office/drawing/2014/main" id="{080EC619-829B-4D71-B87F-C8DE748CE337}"/>
              </a:ext>
            </a:extLst>
          </p:cNvPr>
          <p:cNvSpPr/>
          <p:nvPr/>
        </p:nvSpPr>
        <p:spPr>
          <a:xfrm>
            <a:off x="4388935" y="3132592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90" name="円/楕円 61">
            <a:extLst>
              <a:ext uri="{FF2B5EF4-FFF2-40B4-BE49-F238E27FC236}">
                <a16:creationId xmlns:a16="http://schemas.microsoft.com/office/drawing/2014/main" id="{2E7C60B1-BE7A-4CC3-9B49-96E61EE3EFED}"/>
              </a:ext>
            </a:extLst>
          </p:cNvPr>
          <p:cNvSpPr/>
          <p:nvPr/>
        </p:nvSpPr>
        <p:spPr>
          <a:xfrm rot="16200000">
            <a:off x="2704146" y="7112016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91" name="円/楕円 62">
            <a:extLst>
              <a:ext uri="{FF2B5EF4-FFF2-40B4-BE49-F238E27FC236}">
                <a16:creationId xmlns:a16="http://schemas.microsoft.com/office/drawing/2014/main" id="{D92A33D2-F9EE-4057-94C3-A747AAECC4CB}"/>
              </a:ext>
            </a:extLst>
          </p:cNvPr>
          <p:cNvSpPr/>
          <p:nvPr/>
        </p:nvSpPr>
        <p:spPr>
          <a:xfrm rot="16200000">
            <a:off x="3111055" y="2359723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92" name="円/楕円 61">
            <a:extLst>
              <a:ext uri="{FF2B5EF4-FFF2-40B4-BE49-F238E27FC236}">
                <a16:creationId xmlns:a16="http://schemas.microsoft.com/office/drawing/2014/main" id="{E17D3B46-DDAD-41BE-9F8F-13340E2C5667}"/>
              </a:ext>
            </a:extLst>
          </p:cNvPr>
          <p:cNvSpPr/>
          <p:nvPr/>
        </p:nvSpPr>
        <p:spPr>
          <a:xfrm rot="16200000">
            <a:off x="3587414" y="2345021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93" name="円/楕円 62">
            <a:extLst>
              <a:ext uri="{FF2B5EF4-FFF2-40B4-BE49-F238E27FC236}">
                <a16:creationId xmlns:a16="http://schemas.microsoft.com/office/drawing/2014/main" id="{2DA9B5AE-9D6D-4478-AA1C-33CAACC888C6}"/>
              </a:ext>
            </a:extLst>
          </p:cNvPr>
          <p:cNvSpPr/>
          <p:nvPr/>
        </p:nvSpPr>
        <p:spPr>
          <a:xfrm rot="16200000">
            <a:off x="4017473" y="7107115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AE910812-8D1E-4F2A-B03F-433A11CF111E}"/>
              </a:ext>
            </a:extLst>
          </p:cNvPr>
          <p:cNvSpPr txBox="1"/>
          <p:nvPr/>
        </p:nvSpPr>
        <p:spPr>
          <a:xfrm>
            <a:off x="137221" y="4339673"/>
            <a:ext cx="2318117" cy="32316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阪急電鉄株式会社　専務取締役</a:t>
            </a:r>
            <a:endParaRPr lang="en-US" altLang="zh-TW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上村　正美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BB5B7184-5F7D-4F20-A4F3-6E6A0BA9A8FE}"/>
              </a:ext>
            </a:extLst>
          </p:cNvPr>
          <p:cNvSpPr txBox="1"/>
          <p:nvPr/>
        </p:nvSpPr>
        <p:spPr>
          <a:xfrm>
            <a:off x="3334421" y="7369126"/>
            <a:ext cx="484748" cy="2309804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大阪府・大阪市　大阪都市計画局長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尾花　英次郎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B8504DD8-CB8C-4D18-903C-FDF488131629}"/>
              </a:ext>
            </a:extLst>
          </p:cNvPr>
          <p:cNvSpPr txBox="1"/>
          <p:nvPr/>
        </p:nvSpPr>
        <p:spPr>
          <a:xfrm>
            <a:off x="3135723" y="7356831"/>
            <a:ext cx="161583" cy="2309804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大阪市　計画調整局長　寺本　譲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30868F34-2C80-4ACC-8F3C-B6755A026388}"/>
              </a:ext>
            </a:extLst>
          </p:cNvPr>
          <p:cNvSpPr txBox="1"/>
          <p:nvPr/>
        </p:nvSpPr>
        <p:spPr>
          <a:xfrm>
            <a:off x="136718" y="6853825"/>
            <a:ext cx="2373414" cy="16158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大阪市　</a:t>
            </a:r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水道局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工務部長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田中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尚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6F8181D2-51EE-466A-B52F-23EFE0245147}"/>
              </a:ext>
            </a:extLst>
          </p:cNvPr>
          <p:cNvSpPr txBox="1"/>
          <p:nvPr/>
        </p:nvSpPr>
        <p:spPr>
          <a:xfrm>
            <a:off x="2542040" y="7356831"/>
            <a:ext cx="323165" cy="2132032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大阪市　</a:t>
            </a:r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計画調整局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計画部長</a:t>
            </a:r>
            <a:endParaRPr lang="en-US" altLang="zh-TW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荒木 敏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円/楕円 50">
            <a:extLst>
              <a:ext uri="{FF2B5EF4-FFF2-40B4-BE49-F238E27FC236}">
                <a16:creationId xmlns:a16="http://schemas.microsoft.com/office/drawing/2014/main" id="{3F0721E7-6FF2-4011-BAE2-02483F7ADA90}"/>
              </a:ext>
            </a:extLst>
          </p:cNvPr>
          <p:cNvSpPr/>
          <p:nvPr/>
        </p:nvSpPr>
        <p:spPr>
          <a:xfrm>
            <a:off x="2311338" y="3232477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60" name="円/楕円 71">
            <a:extLst>
              <a:ext uri="{FF2B5EF4-FFF2-40B4-BE49-F238E27FC236}">
                <a16:creationId xmlns:a16="http://schemas.microsoft.com/office/drawing/2014/main" id="{A26099EE-4D87-4360-8F6C-C9DCEF811B79}"/>
              </a:ext>
            </a:extLst>
          </p:cNvPr>
          <p:cNvSpPr/>
          <p:nvPr/>
        </p:nvSpPr>
        <p:spPr>
          <a:xfrm>
            <a:off x="2311338" y="6270407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C0537A84-6D1F-4075-9FCF-5C23ABE1BEC9}"/>
              </a:ext>
            </a:extLst>
          </p:cNvPr>
          <p:cNvSpPr txBox="1"/>
          <p:nvPr/>
        </p:nvSpPr>
        <p:spPr>
          <a:xfrm>
            <a:off x="134567" y="5589494"/>
            <a:ext cx="2197338" cy="32316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大阪府・大阪市　大阪都市計画局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拠点開発室　副理事　吉川　玲子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22931B5F-55BD-416E-8973-F4E0166CB69F}"/>
              </a:ext>
            </a:extLst>
          </p:cNvPr>
          <p:cNvSpPr txBox="1"/>
          <p:nvPr/>
        </p:nvSpPr>
        <p:spPr>
          <a:xfrm>
            <a:off x="132580" y="6084556"/>
            <a:ext cx="2197338" cy="48474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大阪府・大阪市　大阪都市計画局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拠点開発室　広域拠点開発課長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樽野　吉宏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9" name="円/楕円 50">
            <a:extLst>
              <a:ext uri="{FF2B5EF4-FFF2-40B4-BE49-F238E27FC236}">
                <a16:creationId xmlns:a16="http://schemas.microsoft.com/office/drawing/2014/main" id="{C8F593EB-07C6-4E8C-8D1D-8E2A553A3F4B}"/>
              </a:ext>
            </a:extLst>
          </p:cNvPr>
          <p:cNvSpPr/>
          <p:nvPr/>
        </p:nvSpPr>
        <p:spPr>
          <a:xfrm>
            <a:off x="2319060" y="6877996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>
              <a:solidFill>
                <a:schemeClr val="tx1"/>
              </a:solidFill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90B2D2C2-1719-4FF2-8222-C2583F2E8A18}"/>
              </a:ext>
            </a:extLst>
          </p:cNvPr>
          <p:cNvSpPr txBox="1"/>
          <p:nvPr/>
        </p:nvSpPr>
        <p:spPr>
          <a:xfrm>
            <a:off x="4008681" y="7366991"/>
            <a:ext cx="161583" cy="2309804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　</a:t>
            </a:r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都市整備部長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谷口 友英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2002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266</Words>
  <Application>Microsoft Office PowerPoint</Application>
  <PresentationFormat>A4 210 x 297 mm</PresentationFormat>
  <Paragraphs>49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2023-12-19T06:53:22Z</dcterms:modified>
</cp:coreProperties>
</file>