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66" r:id="rId2"/>
    <p:sldId id="262" r:id="rId3"/>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035"/>
    <a:srgbClr val="81C53D"/>
    <a:srgbClr val="FF3B3B"/>
    <a:srgbClr val="FF5050"/>
    <a:srgbClr val="EA6B14"/>
    <a:srgbClr val="EB701D"/>
    <a:srgbClr val="2C451B"/>
    <a:srgbClr val="A50021"/>
    <a:srgbClr val="CC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2323" y="77"/>
      </p:cViewPr>
      <p:guideLst>
        <p:guide orient="horz" pos="3504"/>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49786" cy="498693"/>
          </a:xfrm>
          <a:prstGeom prst="rect">
            <a:avLst/>
          </a:prstGeom>
        </p:spPr>
        <p:txBody>
          <a:bodyPr vert="horz" lIns="91540" tIns="45770" rIns="91540" bIns="45770"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42" y="4"/>
            <a:ext cx="2949786" cy="498693"/>
          </a:xfrm>
          <a:prstGeom prst="rect">
            <a:avLst/>
          </a:prstGeom>
        </p:spPr>
        <p:txBody>
          <a:bodyPr vert="horz" lIns="91540" tIns="45770" rIns="91540" bIns="45770" rtlCol="0"/>
          <a:lstStyle>
            <a:lvl1pPr algn="r">
              <a:defRPr sz="1300"/>
            </a:lvl1pPr>
          </a:lstStyle>
          <a:p>
            <a:fld id="{70F99883-74AE-4A2C-81B7-5B86A08198C0}" type="datetimeFigureOut">
              <a:rPr kumimoji="1" lang="ja-JP" altLang="en-US" smtClean="0"/>
              <a:t>2023/12/27</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40" tIns="45770" rIns="91540" bIns="45770"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3"/>
          </a:xfrm>
          <a:prstGeom prst="rect">
            <a:avLst/>
          </a:prstGeom>
        </p:spPr>
        <p:txBody>
          <a:bodyPr vert="horz" lIns="91540" tIns="45770" rIns="91540" bIns="457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649"/>
            <a:ext cx="2949786" cy="498692"/>
          </a:xfrm>
          <a:prstGeom prst="rect">
            <a:avLst/>
          </a:prstGeom>
        </p:spPr>
        <p:txBody>
          <a:bodyPr vert="horz" lIns="91540" tIns="45770" rIns="91540" bIns="4577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2" y="9440649"/>
            <a:ext cx="2949786" cy="498692"/>
          </a:xfrm>
          <a:prstGeom prst="rect">
            <a:avLst/>
          </a:prstGeom>
        </p:spPr>
        <p:txBody>
          <a:bodyPr vert="horz" lIns="91540" tIns="45770" rIns="91540" bIns="45770" rtlCol="0" anchor="b"/>
          <a:lstStyle>
            <a:lvl1pPr algn="r">
              <a:defRPr sz="13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12/27/2023</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CF4951C-9E43-4D2D-AD7C-385DF86AE9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798" y="1436109"/>
            <a:ext cx="3995425" cy="3995425"/>
          </a:xfrm>
          <a:prstGeom prst="rect">
            <a:avLst/>
          </a:prstGeom>
        </p:spPr>
      </p:pic>
      <p:sp>
        <p:nvSpPr>
          <p:cNvPr id="20" name="正方形/長方形 19"/>
          <p:cNvSpPr/>
          <p:nvPr/>
        </p:nvSpPr>
        <p:spPr>
          <a:xfrm>
            <a:off x="23586" y="9306560"/>
            <a:ext cx="7694512" cy="1547626"/>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7477" y="736844"/>
            <a:ext cx="7775575" cy="461665"/>
          </a:xfrm>
          <a:prstGeom prst="rect">
            <a:avLst/>
          </a:prstGeom>
          <a:no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2400" i="0" u="none" strike="noStrike" kern="1200" normalizeH="0" baseline="0" noProof="0" dirty="0">
                <a:ln w="0"/>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cs typeface="+mn-cs"/>
              </a:rPr>
              <a:t>　食品ロス削減事例紹介セミナー</a:t>
            </a:r>
            <a:endParaRPr kumimoji="1" lang="en-US" altLang="ja-JP" sz="2400" i="0" u="none" strike="noStrike" kern="1200" normalizeH="0" baseline="0" noProof="0" dirty="0">
              <a:ln w="0"/>
              <a:effectLst>
                <a:outerShdw blurRad="38100" dist="19050" dir="2700000" algn="tl" rotWithShape="0">
                  <a:schemeClr val="dk1">
                    <a:alpha val="40000"/>
                  </a:schemeClr>
                </a:outerShdw>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159756" y="2560594"/>
            <a:ext cx="1316386" cy="461665"/>
          </a:xfrm>
          <a:prstGeom prst="rect">
            <a:avLst/>
          </a:prstGeom>
        </p:spPr>
        <p:txBody>
          <a:bodyPr wrap="non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6" name="正方形/長方形 5"/>
          <p:cNvSpPr/>
          <p:nvPr/>
        </p:nvSpPr>
        <p:spPr>
          <a:xfrm>
            <a:off x="1235046" y="2362188"/>
            <a:ext cx="2621230" cy="707886"/>
          </a:xfrm>
          <a:prstGeom prst="rect">
            <a:avLst/>
          </a:prstGeom>
        </p:spPr>
        <p:txBody>
          <a:bodyPr wrap="non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Meiryo UI" panose="020B0604030504040204" pitchFamily="50" charset="-128"/>
                <a:ea typeface="Meiryo UI" panose="020B0604030504040204" pitchFamily="50" charset="-128"/>
              </a:rPr>
              <a:t>１</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2400" b="1" dirty="0">
                <a:solidFill>
                  <a:prstClr val="black"/>
                </a:solidFill>
                <a:latin typeface="Meiryo UI" panose="020B0604030504040204" pitchFamily="50" charset="-128"/>
                <a:ea typeface="Meiryo UI" panose="020B0604030504040204" pitchFamily="50" charset="-128"/>
              </a:rPr>
              <a:t>火</a:t>
            </a:r>
            <a:r>
              <a:rPr lang="en-US" altLang="ja-JP" sz="2400" b="1" dirty="0">
                <a:solidFill>
                  <a:prstClr val="black"/>
                </a:solidFill>
                <a:latin typeface="Meiryo UI" panose="020B0604030504040204" pitchFamily="50" charset="-128"/>
                <a:ea typeface="Meiryo UI" panose="020B0604030504040204" pitchFamily="50" charset="-128"/>
              </a:rPr>
              <a:t>)</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a:xfrm>
            <a:off x="139338" y="2944465"/>
            <a:ext cx="2925801" cy="892552"/>
          </a:xfrm>
          <a:prstGeom prst="rect">
            <a:avLst/>
          </a:prstGeom>
        </p:spPr>
        <p:txBody>
          <a:bodyPr wrap="non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13:30-16:00</a:t>
            </a: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13:00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開場）</a:t>
            </a:r>
          </a:p>
        </p:txBody>
      </p:sp>
      <p:sp>
        <p:nvSpPr>
          <p:cNvPr id="10" name="正方形/長方形 9"/>
          <p:cNvSpPr/>
          <p:nvPr/>
        </p:nvSpPr>
        <p:spPr>
          <a:xfrm>
            <a:off x="5589213" y="453054"/>
            <a:ext cx="1644916" cy="400110"/>
          </a:xfrm>
          <a:prstGeom prst="rect">
            <a:avLst/>
          </a:prstGeom>
        </p:spPr>
        <p:txBody>
          <a:bodyPr wrap="square">
            <a:spAutoFit/>
          </a:bodyPr>
          <a:lstStyle/>
          <a:p>
            <a:pPr marL="0" marR="0" lvl="0" indent="0" algn="r" defTabSz="1019007"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参加費</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無料</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正方形/長方形 51"/>
          <p:cNvSpPr/>
          <p:nvPr/>
        </p:nvSpPr>
        <p:spPr>
          <a:xfrm>
            <a:off x="264601" y="10332004"/>
            <a:ext cx="5847269" cy="461665"/>
          </a:xfrm>
          <a:prstGeom prst="rect">
            <a:avLst/>
          </a:prstGeom>
          <a:noFill/>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800" b="1" dirty="0">
                <a:solidFill>
                  <a:prstClr val="black"/>
                </a:solidFill>
                <a:latin typeface="Meiryo UI" panose="020B0604030504040204" pitchFamily="50" charset="-128"/>
                <a:ea typeface="Meiryo UI" panose="020B0604030504040204" pitchFamily="50" charset="-128"/>
              </a:rPr>
              <a:t>会場</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定員：</a:t>
            </a:r>
            <a:r>
              <a:rPr lang="en-US" altLang="ja-JP" sz="2400" b="1" dirty="0">
                <a:solidFill>
                  <a:prstClr val="black"/>
                </a:solidFill>
                <a:latin typeface="Meiryo UI" panose="020B0604030504040204" pitchFamily="50" charset="-128"/>
                <a:ea typeface="Meiryo UI" panose="020B0604030504040204" pitchFamily="50" charset="-128"/>
              </a:rPr>
              <a:t>5</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名　</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申込先着順、定員になり次第締切</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角丸四角形 24"/>
          <p:cNvSpPr/>
          <p:nvPr/>
        </p:nvSpPr>
        <p:spPr>
          <a:xfrm>
            <a:off x="164345" y="7774892"/>
            <a:ext cx="7446884" cy="1404183"/>
          </a:xfrm>
          <a:prstGeom prst="roundRect">
            <a:avLst>
              <a:gd name="adj" fmla="val 2510"/>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19007"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食品ロスは消費者の行動や意識に深くかかわるため、事業者、消費者が一体となり削減に取り組むことが重要です</a:t>
            </a:r>
            <a:r>
              <a:rPr lang="ja-JP" altLang="en-US" sz="1400" dirty="0">
                <a:solidFill>
                  <a:prstClr val="black"/>
                </a:solidFill>
                <a:latin typeface="BIZ UDゴシック" panose="020B0400000000000000" pitchFamily="49" charset="-128"/>
                <a:ea typeface="BIZ UDゴシック" panose="020B0400000000000000" pitchFamily="49" charset="-128"/>
              </a:rPr>
              <a:t>。</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1019007" rtl="0" eaLnBrk="1" fontAlgn="auto" latinLnBrk="0" hangingPunct="1">
              <a:lnSpc>
                <a:spcPts val="1800"/>
              </a:lnSpc>
              <a:spcBef>
                <a:spcPts val="0"/>
              </a:spcBef>
              <a:spcAft>
                <a:spcPts val="0"/>
              </a:spcAft>
              <a:buClrTx/>
              <a:buSzTx/>
              <a:buFontTx/>
              <a:buNone/>
              <a:tabLst/>
              <a:defRPr/>
            </a:pPr>
            <a:r>
              <a:rPr lang="ja-JP" altLang="en-US" sz="1400" dirty="0">
                <a:solidFill>
                  <a:prstClr val="black"/>
                </a:solidFill>
                <a:latin typeface="BIZ UDゴシック" panose="020B0400000000000000" pitchFamily="49" charset="-128"/>
                <a:ea typeface="BIZ UDゴシック" panose="020B0400000000000000" pitchFamily="49" charset="-128"/>
              </a:rPr>
              <a:t>　そこで、</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地域に根差し、多様な主体と連携しながら食品ロス削減に取り組む団体</a:t>
            </a:r>
            <a:r>
              <a:rPr lang="ja-JP" altLang="en-US" sz="1400" dirty="0">
                <a:solidFill>
                  <a:prstClr val="black"/>
                </a:solidFill>
                <a:latin typeface="BIZ UDゴシック" panose="020B0400000000000000" pitchFamily="49" charset="-128"/>
                <a:ea typeface="BIZ UDゴシック" panose="020B0400000000000000" pitchFamily="49" charset="-128"/>
              </a:rPr>
              <a:t>の</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事例を共有するセミナーを開催します。</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1019007" rtl="0" eaLnBrk="1" fontAlgn="auto" latinLnBrk="0" hangingPunct="1">
              <a:lnSpc>
                <a:spcPts val="1800"/>
              </a:lnSpc>
              <a:spcBef>
                <a:spcPts val="0"/>
              </a:spcBef>
              <a:spcAft>
                <a:spcPts val="0"/>
              </a:spcAft>
              <a:buClrTx/>
              <a:buSzTx/>
              <a:buFontTx/>
              <a:buNone/>
              <a:tabLst/>
              <a:defRPr/>
            </a:pPr>
            <a:r>
              <a:rPr lang="ja-JP" altLang="en-US" sz="1400" dirty="0">
                <a:solidFill>
                  <a:prstClr val="black"/>
                </a:solidFill>
                <a:latin typeface="BIZ UDゴシック" panose="020B0400000000000000" pitchFamily="49" charset="-128"/>
                <a:ea typeface="BIZ UDゴシック" panose="020B0400000000000000" pitchFamily="49" charset="-128"/>
              </a:rPr>
              <a:t>　食品ロス削減事例にご関心のある方、また連携先をお探しの方はぜひご参加ください。</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3" name="正方形/長方形 32"/>
          <p:cNvSpPr/>
          <p:nvPr/>
        </p:nvSpPr>
        <p:spPr>
          <a:xfrm>
            <a:off x="185833" y="9717698"/>
            <a:ext cx="7432274" cy="461665"/>
          </a:xfrm>
          <a:prstGeom prst="rect">
            <a:avLst/>
          </a:prstGeom>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令和６年</a:t>
            </a:r>
            <a:r>
              <a:rPr kumimoji="1" lang="en-US" altLang="ja-JP" sz="2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a:t>
            </a:r>
            <a:r>
              <a:rPr kumimoji="1" lang="ja-JP" altLang="en-US" sz="2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月</a:t>
            </a:r>
            <a:r>
              <a:rPr lang="en-US" altLang="ja-JP" sz="2400" b="1" u="sng" dirty="0">
                <a:solidFill>
                  <a:srgbClr val="FF0000"/>
                </a:solidFill>
                <a:latin typeface="Meiryo UI" panose="020B0604030504040204" pitchFamily="50" charset="-128"/>
                <a:ea typeface="Meiryo UI" panose="020B0604030504040204" pitchFamily="50" charset="-128"/>
              </a:rPr>
              <a:t>22</a:t>
            </a:r>
            <a:r>
              <a:rPr kumimoji="1" lang="ja-JP" altLang="en-US" sz="2400" b="1" i="0" u="sng"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日（月）</a:t>
            </a:r>
            <a:r>
              <a:rPr kumimoji="1" lang="ja-JP" altLang="en-US" sz="2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まで</a:t>
            </a:r>
            <a:endParaRPr kumimoji="1" lang="en-US" altLang="ja-JP" sz="24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5" name="角丸四角形 34"/>
          <p:cNvSpPr/>
          <p:nvPr/>
        </p:nvSpPr>
        <p:spPr>
          <a:xfrm>
            <a:off x="94407" y="9411377"/>
            <a:ext cx="1696032" cy="34446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お申込み方法</a:t>
            </a:r>
          </a:p>
        </p:txBody>
      </p:sp>
      <p:sp>
        <p:nvSpPr>
          <p:cNvPr id="29" name="角丸四角形 28"/>
          <p:cNvSpPr/>
          <p:nvPr/>
        </p:nvSpPr>
        <p:spPr>
          <a:xfrm>
            <a:off x="170088" y="2157716"/>
            <a:ext cx="900000"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ja-JP" altLang="en-US" sz="1800" spc="300" dirty="0">
                <a:solidFill>
                  <a:schemeClr val="bg1"/>
                </a:solidFill>
                <a:latin typeface="Meiryo UI" panose="020B0604030504040204" pitchFamily="50" charset="-128"/>
                <a:ea typeface="Meiryo UI" panose="020B0604030504040204" pitchFamily="50" charset="-128"/>
              </a:rPr>
              <a:t>日時</a:t>
            </a:r>
            <a:endParaRPr kumimoji="1" lang="ja-JP" altLang="en-US" sz="1800" b="0"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54" name="正方形/長方形 53"/>
          <p:cNvSpPr/>
          <p:nvPr/>
        </p:nvSpPr>
        <p:spPr>
          <a:xfrm>
            <a:off x="214997" y="4399964"/>
            <a:ext cx="3458076" cy="707886"/>
          </a:xfrm>
          <a:prstGeom prst="rect">
            <a:avLst/>
          </a:prstGeom>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食品</a:t>
            </a:r>
            <a:r>
              <a:rPr lang="ja-JP" altLang="en-US" sz="2000" b="1" dirty="0">
                <a:solidFill>
                  <a:prstClr val="black"/>
                </a:solidFill>
                <a:latin typeface="Meiryo UI" panose="020B0604030504040204" pitchFamily="50" charset="-128"/>
                <a:ea typeface="Meiryo UI" panose="020B0604030504040204" pitchFamily="50" charset="-128"/>
              </a:rPr>
              <a:t>関連</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事業者、</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1019007"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市町村担当者、</a:t>
            </a:r>
            <a:r>
              <a:rPr lang="ja-JP" altLang="en-US" sz="2000" b="1" dirty="0">
                <a:solidFill>
                  <a:prstClr val="black"/>
                </a:solidFill>
                <a:latin typeface="Meiryo UI" panose="020B0604030504040204" pitchFamily="50" charset="-128"/>
                <a:ea typeface="Meiryo UI" panose="020B0604030504040204" pitchFamily="50" charset="-128"/>
              </a:rPr>
              <a:t>消費者　など</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111870" y="9428195"/>
            <a:ext cx="1398402" cy="55399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お申込はこちら</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（大阪府行政オンラインシステム）</a:t>
            </a:r>
          </a:p>
        </p:txBody>
      </p:sp>
      <p:sp>
        <p:nvSpPr>
          <p:cNvPr id="5" name="楕円 4"/>
          <p:cNvSpPr/>
          <p:nvPr/>
        </p:nvSpPr>
        <p:spPr>
          <a:xfrm>
            <a:off x="5673465" y="307801"/>
            <a:ext cx="1723043" cy="71509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159756" y="5278091"/>
            <a:ext cx="900000"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ja-JP" altLang="en-US" sz="1800" spc="300" noProof="0" dirty="0">
                <a:solidFill>
                  <a:schemeClr val="bg1"/>
                </a:solidFill>
                <a:latin typeface="Meiryo UI" panose="020B0604030504040204" pitchFamily="50" charset="-128"/>
                <a:ea typeface="Meiryo UI" panose="020B0604030504040204" pitchFamily="50" charset="-128"/>
              </a:rPr>
              <a:t>会場</a:t>
            </a:r>
            <a:endParaRPr kumimoji="1" lang="ja-JP" altLang="en-US" sz="1800" b="0"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31" name="角丸四角形 30"/>
          <p:cNvSpPr/>
          <p:nvPr/>
        </p:nvSpPr>
        <p:spPr>
          <a:xfrm>
            <a:off x="170088" y="3975988"/>
            <a:ext cx="900000" cy="3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r>
              <a:rPr lang="ja-JP" altLang="en-US" sz="1800" spc="300" dirty="0">
                <a:solidFill>
                  <a:schemeClr val="bg1"/>
                </a:solidFill>
                <a:latin typeface="Meiryo UI" panose="020B0604030504040204" pitchFamily="50" charset="-128"/>
                <a:ea typeface="Meiryo UI" panose="020B0604030504040204" pitchFamily="50" charset="-128"/>
              </a:rPr>
              <a:t>対象</a:t>
            </a:r>
            <a:endParaRPr kumimoji="1" lang="ja-JP" altLang="en-US" sz="1800" b="0" i="0" u="none" strike="noStrike" kern="120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9" name="正方形/長方形 18"/>
          <p:cNvSpPr/>
          <p:nvPr/>
        </p:nvSpPr>
        <p:spPr>
          <a:xfrm>
            <a:off x="2708169" y="10081467"/>
            <a:ext cx="3886200" cy="338554"/>
          </a:xfrm>
          <a:prstGeom prst="rect">
            <a:avLst/>
          </a:prstGeom>
        </p:spPr>
        <p:txBody>
          <a:bodyPr>
            <a:spAutoFit/>
          </a:bodyPr>
          <a:lstStyle/>
          <a:p>
            <a:pPr lvl="0">
              <a:defRPr/>
            </a:pPr>
            <a:r>
              <a:rPr lang="ja-JP" altLang="en-US" sz="1600" dirty="0">
                <a:solidFill>
                  <a:prstClr val="black"/>
                </a:solidFill>
                <a:latin typeface="Meiryo UI" panose="020B0604030504040204" pitchFamily="50" charset="-128"/>
                <a:ea typeface="Meiryo UI" panose="020B0604030504040204" pitchFamily="50" charset="-128"/>
              </a:rPr>
              <a:t>に右の</a:t>
            </a:r>
            <a:r>
              <a:rPr lang="en-US" altLang="ja-JP" sz="1600" dirty="0">
                <a:solidFill>
                  <a:prstClr val="black"/>
                </a:solidFill>
                <a:latin typeface="Meiryo UI" panose="020B0604030504040204" pitchFamily="50" charset="-128"/>
                <a:ea typeface="Meiryo UI" panose="020B0604030504040204" pitchFamily="50" charset="-128"/>
              </a:rPr>
              <a:t>QR</a:t>
            </a:r>
            <a:r>
              <a:rPr lang="ja-JP" altLang="en-US" sz="1600" dirty="0">
                <a:solidFill>
                  <a:prstClr val="black"/>
                </a:solidFill>
                <a:latin typeface="Meiryo UI" panose="020B0604030504040204" pitchFamily="50" charset="-128"/>
                <a:ea typeface="Meiryo UI" panose="020B0604030504040204" pitchFamily="50" charset="-128"/>
              </a:rPr>
              <a:t>コードよりお申し込みください。</a:t>
            </a:r>
            <a:endParaRPr lang="en-US" altLang="ja-JP" sz="1600" dirty="0">
              <a:solidFill>
                <a:prstClr val="black"/>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98" y="173016"/>
            <a:ext cx="1696511" cy="489084"/>
          </a:xfrm>
          <a:prstGeom prst="rect">
            <a:avLst/>
          </a:prstGeom>
        </p:spPr>
      </p:pic>
      <p:sp>
        <p:nvSpPr>
          <p:cNvPr id="3" name="テキスト ボックス 2"/>
          <p:cNvSpPr txBox="1"/>
          <p:nvPr/>
        </p:nvSpPr>
        <p:spPr>
          <a:xfrm>
            <a:off x="102542" y="1151314"/>
            <a:ext cx="7570490" cy="646331"/>
          </a:xfrm>
          <a:prstGeom prst="rect">
            <a:avLst/>
          </a:prstGeom>
          <a:noFill/>
        </p:spPr>
        <p:txBody>
          <a:bodyPr wrap="square" rtlCol="0">
            <a:spAutoFit/>
          </a:bodyPr>
          <a:lstStyle/>
          <a:p>
            <a:pPr lvl="0" algn="dist">
              <a:defRPr/>
            </a:pPr>
            <a:r>
              <a:rPr lang="ja-JP" altLang="en-US" sz="3600" dirty="0">
                <a:ln w="0"/>
                <a:effectLst>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rPr>
              <a:t>地域一体で取り組む食品ロス削減</a:t>
            </a:r>
            <a:endParaRPr lang="en-US" altLang="ja-JP" sz="3600" dirty="0">
              <a:ln w="0"/>
              <a:effectLst>
                <a:outerShdw blurRad="38100" dist="19050" dir="2700000" algn="tl" rotWithShape="0">
                  <a:schemeClr val="dk1">
                    <a:alpha val="40000"/>
                  </a:schemeClr>
                </a:outerShdw>
              </a:effectLst>
              <a:latin typeface="UD デジタル 教科書体 NP-B" panose="02020700000000000000" pitchFamily="18" charset="-128"/>
              <a:ea typeface="UD デジタル 教科書体 NP-B" panose="02020700000000000000" pitchFamily="18" charset="-128"/>
            </a:endParaRPr>
          </a:p>
        </p:txBody>
      </p:sp>
      <p:sp>
        <p:nvSpPr>
          <p:cNvPr id="32" name="正方形/長方形 31">
            <a:extLst>
              <a:ext uri="{FF2B5EF4-FFF2-40B4-BE49-F238E27FC236}">
                <a16:creationId xmlns:a16="http://schemas.microsoft.com/office/drawing/2014/main" id="{870111B7-2D38-4F93-95FC-13339F89B8A6}"/>
              </a:ext>
            </a:extLst>
          </p:cNvPr>
          <p:cNvSpPr/>
          <p:nvPr/>
        </p:nvSpPr>
        <p:spPr>
          <a:xfrm>
            <a:off x="232745" y="5659751"/>
            <a:ext cx="3623531" cy="984885"/>
          </a:xfrm>
          <a:prstGeom prst="rect">
            <a:avLst/>
          </a:prstGeom>
        </p:spPr>
        <p:txBody>
          <a:bodyPr wrap="square">
            <a:spAutoFit/>
          </a:bodyPr>
          <a:lstStyle/>
          <a:p>
            <a:pPr marL="0" marR="0" lvl="0" indent="0" algn="l" defTabSz="1019007" rtl="0" eaLnBrk="1" fontAlgn="auto" latinLnBrk="0" hangingPunct="1">
              <a:lnSpc>
                <a:spcPct val="100000"/>
              </a:lnSpc>
              <a:spcBef>
                <a:spcPts val="0"/>
              </a:spcBef>
              <a:spcAft>
                <a:spcPts val="0"/>
              </a:spcAft>
              <a:buClrTx/>
              <a:buSzTx/>
              <a:buFontTx/>
              <a:buNone/>
              <a:tabLst/>
              <a:defRPr/>
            </a:pPr>
            <a:r>
              <a:rPr lang="en-US" altLang="ja-JP" sz="2000" b="1" dirty="0">
                <a:solidFill>
                  <a:prstClr val="black"/>
                </a:solidFill>
                <a:latin typeface="Meiryo UI" panose="020B0604030504040204" pitchFamily="50" charset="-128"/>
                <a:ea typeface="Meiryo UI" panose="020B0604030504040204" pitchFamily="50" charset="-128"/>
              </a:rPr>
              <a:t>AP</a:t>
            </a:r>
            <a:r>
              <a:rPr lang="ja-JP" altLang="en-US" sz="2000" b="1" dirty="0">
                <a:solidFill>
                  <a:prstClr val="black"/>
                </a:solidFill>
                <a:latin typeface="Meiryo UI" panose="020B0604030504040204" pitchFamily="50" charset="-128"/>
                <a:ea typeface="Meiryo UI" panose="020B0604030504040204" pitchFamily="50" charset="-128"/>
              </a:rPr>
              <a:t>大阪茶屋町</a:t>
            </a:r>
            <a:r>
              <a:rPr lang="ja-JP" altLang="en-US" sz="1600" b="1" dirty="0">
                <a:solidFill>
                  <a:prstClr val="black"/>
                </a:solidFill>
                <a:latin typeface="Meiryo UI" panose="020B0604030504040204" pitchFamily="50" charset="-128"/>
                <a:ea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rPr>
              <a:t>H+I</a:t>
            </a:r>
            <a:r>
              <a:rPr lang="ja-JP" altLang="en-US" sz="1600" b="1" dirty="0">
                <a:solidFill>
                  <a:prstClr val="black"/>
                </a:solidFill>
                <a:latin typeface="Meiryo UI" panose="020B0604030504040204" pitchFamily="50" charset="-128"/>
                <a:ea typeface="Meiryo UI" panose="020B0604030504040204" pitchFamily="50" charset="-128"/>
              </a:rPr>
              <a:t>ルーム）</a:t>
            </a:r>
            <a:endParaRPr lang="en-US" altLang="ja-JP" sz="1600" b="1" dirty="0">
              <a:solidFill>
                <a:prstClr val="black"/>
              </a:solidFill>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大阪府大阪市北区茶屋町</a:t>
            </a:r>
            <a:r>
              <a:rPr lang="en-US" altLang="ja-JP" sz="1200" dirty="0">
                <a:latin typeface="Meiryo UI" panose="020B0604030504040204" pitchFamily="50" charset="-128"/>
                <a:ea typeface="Meiryo UI" panose="020B0604030504040204" pitchFamily="50" charset="-128"/>
              </a:rPr>
              <a:t>1-27</a:t>
            </a:r>
          </a:p>
          <a:p>
            <a:r>
              <a:rPr lang="en-US" altLang="ja-JP" sz="1200" dirty="0">
                <a:latin typeface="Meiryo UI" panose="020B0604030504040204" pitchFamily="50" charset="-128"/>
                <a:ea typeface="Meiryo UI" panose="020B0604030504040204" pitchFamily="50" charset="-128"/>
              </a:rPr>
              <a:t>ABC</a:t>
            </a:r>
            <a:r>
              <a:rPr kumimoji="1" lang="en-US" altLang="ja-JP" sz="1200" dirty="0">
                <a:latin typeface="Meiryo UI" panose="020B0604030504040204" pitchFamily="50" charset="-128"/>
                <a:ea typeface="Meiryo UI" panose="020B0604030504040204" pitchFamily="50" charset="-128"/>
              </a:rPr>
              <a:t>-MART</a:t>
            </a:r>
            <a:r>
              <a:rPr kumimoji="1" lang="ja-JP" altLang="en-US" sz="1200" dirty="0">
                <a:latin typeface="Meiryo UI" panose="020B0604030504040204" pitchFamily="50" charset="-128"/>
                <a:ea typeface="Meiryo UI" panose="020B0604030504040204" pitchFamily="50" charset="-128"/>
              </a:rPr>
              <a:t>梅田ビル </a:t>
            </a:r>
            <a:r>
              <a:rPr kumimoji="1" lang="en-US" altLang="ja-JP" sz="1200" dirty="0">
                <a:latin typeface="Meiryo UI" panose="020B0604030504040204" pitchFamily="50" charset="-128"/>
                <a:ea typeface="Meiryo UI" panose="020B0604030504040204" pitchFamily="50" charset="-128"/>
              </a:rPr>
              <a:t>8F</a:t>
            </a:r>
          </a:p>
          <a:p>
            <a:r>
              <a:rPr lang="en-US" altLang="ja-JP" sz="1400" b="1" u="sng" dirty="0">
                <a:solidFill>
                  <a:srgbClr val="FF0000"/>
                </a:solidFill>
                <a:latin typeface="Meiryo UI" panose="020B0604030504040204" pitchFamily="50" charset="-128"/>
                <a:ea typeface="Meiryo UI" panose="020B0604030504040204" pitchFamily="50" charset="-128"/>
              </a:rPr>
              <a:t>※1</a:t>
            </a:r>
            <a:r>
              <a:rPr lang="ja-JP" altLang="en-US" sz="1400" b="1" u="sng" dirty="0">
                <a:solidFill>
                  <a:srgbClr val="FF0000"/>
                </a:solidFill>
                <a:latin typeface="Meiryo UI" panose="020B0604030504040204" pitchFamily="50" charset="-128"/>
                <a:ea typeface="Meiryo UI" panose="020B0604030504040204" pitchFamily="50" charset="-128"/>
              </a:rPr>
              <a:t>階入口は、サンマルクカフェの左横です。</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sp>
        <p:nvSpPr>
          <p:cNvPr id="21" name="AutoShape 2">
            <a:extLst>
              <a:ext uri="{FF2B5EF4-FFF2-40B4-BE49-F238E27FC236}">
                <a16:creationId xmlns:a16="http://schemas.microsoft.com/office/drawing/2014/main" id="{E566DE56-E847-437E-96E2-C3FF9E020BA6}"/>
              </a:ext>
            </a:extLst>
          </p:cNvPr>
          <p:cNvSpPr>
            <a:spLocks noChangeAspect="1" noChangeArrowheads="1"/>
          </p:cNvSpPr>
          <p:nvPr/>
        </p:nvSpPr>
        <p:spPr bwMode="auto">
          <a:xfrm>
            <a:off x="3735388" y="45996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2" name="図 21">
            <a:extLst>
              <a:ext uri="{FF2B5EF4-FFF2-40B4-BE49-F238E27FC236}">
                <a16:creationId xmlns:a16="http://schemas.microsoft.com/office/drawing/2014/main" id="{5E853774-55EB-4D68-A8BB-35FDC547485A}"/>
              </a:ext>
            </a:extLst>
          </p:cNvPr>
          <p:cNvPicPr>
            <a:picLocks noChangeAspect="1"/>
          </p:cNvPicPr>
          <p:nvPr/>
        </p:nvPicPr>
        <p:blipFill rotWithShape="1">
          <a:blip r:embed="rId4"/>
          <a:srcRect r="31545" b="15747"/>
          <a:stretch/>
        </p:blipFill>
        <p:spPr>
          <a:xfrm>
            <a:off x="3790327" y="5236737"/>
            <a:ext cx="3718365" cy="2423672"/>
          </a:xfrm>
          <a:prstGeom prst="rect">
            <a:avLst/>
          </a:prstGeom>
        </p:spPr>
      </p:pic>
      <p:sp>
        <p:nvSpPr>
          <p:cNvPr id="40" name="正方形/長方形 39">
            <a:extLst>
              <a:ext uri="{FF2B5EF4-FFF2-40B4-BE49-F238E27FC236}">
                <a16:creationId xmlns:a16="http://schemas.microsoft.com/office/drawing/2014/main" id="{86EF64F5-CB37-49F2-BD4D-22FD38CD67E3}"/>
              </a:ext>
            </a:extLst>
          </p:cNvPr>
          <p:cNvSpPr/>
          <p:nvPr/>
        </p:nvSpPr>
        <p:spPr>
          <a:xfrm>
            <a:off x="409013" y="6859051"/>
            <a:ext cx="3070044" cy="63277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sz="1200" dirty="0">
                <a:latin typeface="Meiryo UI" panose="020B0604030504040204" pitchFamily="50" charset="-128"/>
                <a:ea typeface="Meiryo UI" panose="020B0604030504040204" pitchFamily="50" charset="-128"/>
              </a:rPr>
              <a:t>■阪急線「大阪梅田駅」より徒歩１分</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JR</a:t>
            </a:r>
            <a:r>
              <a:rPr kumimoji="1" lang="ja-JP" altLang="en-US" sz="1200" dirty="0">
                <a:latin typeface="Meiryo UI" panose="020B0604030504040204" pitchFamily="50" charset="-128"/>
                <a:ea typeface="Meiryo UI" panose="020B0604030504040204" pitchFamily="50" charset="-128"/>
              </a:rPr>
              <a:t>線「大阪駅」御堂筋北口より徒歩３分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■地下鉄御堂筋線「梅田駅」より徒歩３分</a:t>
            </a:r>
            <a:endParaRPr kumimoji="1" lang="ja-JP" altLang="en-US"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2A57968-808C-46D4-A96A-8E7C75EC3854}"/>
              </a:ext>
            </a:extLst>
          </p:cNvPr>
          <p:cNvPicPr>
            <a:picLocks noChangeAspect="1"/>
          </p:cNvPicPr>
          <p:nvPr/>
        </p:nvPicPr>
        <p:blipFill>
          <a:blip r:embed="rId5"/>
          <a:stretch>
            <a:fillRect/>
          </a:stretch>
        </p:blipFill>
        <p:spPr>
          <a:xfrm>
            <a:off x="6412810" y="9945287"/>
            <a:ext cx="848382" cy="848382"/>
          </a:xfrm>
          <a:prstGeom prst="rect">
            <a:avLst/>
          </a:prstGeom>
        </p:spPr>
      </p:pic>
    </p:spTree>
    <p:extLst>
      <p:ext uri="{BB962C8B-B14F-4D97-AF65-F5344CB8AC3E}">
        <p14:creationId xmlns:p14="http://schemas.microsoft.com/office/powerpoint/2010/main" val="420933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87680227"/>
              </p:ext>
            </p:extLst>
          </p:nvPr>
        </p:nvGraphicFramePr>
        <p:xfrm>
          <a:off x="214199" y="9867267"/>
          <a:ext cx="6256412" cy="944880"/>
        </p:xfrm>
        <a:graphic>
          <a:graphicData uri="http://schemas.openxmlformats.org/drawingml/2006/table">
            <a:tbl>
              <a:tblPr firstRow="1" bandRow="1">
                <a:tableStyleId>{5FD0F851-EC5A-4D38-B0AD-8093EC10F338}</a:tableStyleId>
              </a:tblPr>
              <a:tblGrid>
                <a:gridCol w="1377350">
                  <a:extLst>
                    <a:ext uri="{9D8B030D-6E8A-4147-A177-3AD203B41FA5}">
                      <a16:colId xmlns:a16="http://schemas.microsoft.com/office/drawing/2014/main" val="191090073"/>
                    </a:ext>
                  </a:extLst>
                </a:gridCol>
                <a:gridCol w="4879062">
                  <a:extLst>
                    <a:ext uri="{9D8B030D-6E8A-4147-A177-3AD203B41FA5}">
                      <a16:colId xmlns:a16="http://schemas.microsoft.com/office/drawing/2014/main" val="2178538641"/>
                    </a:ext>
                  </a:extLst>
                </a:gridCol>
              </a:tblGrid>
              <a:tr h="839280">
                <a:tc>
                  <a:txBody>
                    <a:bodyPr/>
                    <a:lstStyle/>
                    <a:p>
                      <a:pPr algn="ctr"/>
                      <a:r>
                        <a:rPr kumimoji="1" lang="ja-JP" altLang="en-US" sz="1600" dirty="0">
                          <a:latin typeface="Meiryo UI" panose="020B0604030504040204" pitchFamily="50" charset="-128"/>
                          <a:ea typeface="Meiryo UI" panose="020B0604030504040204" pitchFamily="50" charset="-128"/>
                        </a:rPr>
                        <a:t>主催・</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問合せ先</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b="0" dirty="0">
                          <a:latin typeface="Meiryo UI" panose="020B0604030504040204" pitchFamily="50" charset="-128"/>
                          <a:ea typeface="Meiryo UI" panose="020B0604030504040204" pitchFamily="50" charset="-128"/>
                        </a:rPr>
                        <a:t>大阪府 環境農林水産部流通対策室 ブランド戦略推進課</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総務・企画グループ</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TEL:06-6210-9607</a:t>
                      </a: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FAX:06-6210-9604</a:t>
                      </a:r>
                    </a:p>
                    <a:p>
                      <a:r>
                        <a:rPr kumimoji="1" lang="en-US" altLang="ja-JP" sz="1400" b="0" dirty="0">
                          <a:latin typeface="Meiryo UI" panose="020B0604030504040204" pitchFamily="50" charset="-128"/>
                          <a:ea typeface="Meiryo UI" panose="020B0604030504040204" pitchFamily="50" charset="-128"/>
                        </a:rPr>
                        <a:t>Mail: ryutsutaisaku-g02@gbox.pref.osaka.lg.jp</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6545090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3437" y="9867267"/>
            <a:ext cx="967939" cy="966913"/>
          </a:xfrm>
          <a:prstGeom prst="rect">
            <a:avLst/>
          </a:prstGeom>
        </p:spPr>
      </p:pic>
      <p:sp>
        <p:nvSpPr>
          <p:cNvPr id="21" name="角丸四角形 20"/>
          <p:cNvSpPr/>
          <p:nvPr/>
        </p:nvSpPr>
        <p:spPr>
          <a:xfrm>
            <a:off x="159518" y="173235"/>
            <a:ext cx="1902962" cy="3853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プログラム（予定）</a:t>
            </a:r>
          </a:p>
        </p:txBody>
      </p:sp>
      <p:sp>
        <p:nvSpPr>
          <p:cNvPr id="24" name="正方形/長方形 23"/>
          <p:cNvSpPr/>
          <p:nvPr/>
        </p:nvSpPr>
        <p:spPr>
          <a:xfrm>
            <a:off x="2062480" y="135074"/>
            <a:ext cx="4826000" cy="461665"/>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進行上、発表時間や順番が前後するなど変更の可能性がございますので、</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ご了承ください。</a:t>
            </a:r>
            <a:endParaRPr lang="en-US" altLang="ja-JP" sz="1200" dirty="0">
              <a:latin typeface="Meiryo UI" panose="020B0604030504040204" pitchFamily="50" charset="-128"/>
              <a:ea typeface="Meiryo UI" panose="020B0604030504040204" pitchFamily="50" charset="-128"/>
            </a:endParaRPr>
          </a:p>
        </p:txBody>
      </p:sp>
      <p:sp>
        <p:nvSpPr>
          <p:cNvPr id="16" name="角丸四角形 15"/>
          <p:cNvSpPr/>
          <p:nvPr/>
        </p:nvSpPr>
        <p:spPr>
          <a:xfrm>
            <a:off x="189474" y="7699682"/>
            <a:ext cx="1414101" cy="344551"/>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留意点</a:t>
            </a:r>
          </a:p>
        </p:txBody>
      </p:sp>
      <p:sp>
        <p:nvSpPr>
          <p:cNvPr id="26" name="正方形/長方形 25"/>
          <p:cNvSpPr/>
          <p:nvPr/>
        </p:nvSpPr>
        <p:spPr>
          <a:xfrm>
            <a:off x="124123" y="8062402"/>
            <a:ext cx="6256412" cy="1798313"/>
          </a:xfrm>
          <a:prstGeom prst="rect">
            <a:avLst/>
          </a:prstGeom>
        </p:spPr>
        <p:txBody>
          <a:bodyPr wrap="square">
            <a:spAutoFit/>
          </a:bodyPr>
          <a:lstStyle/>
          <a:p>
            <a:pPr>
              <a:lnSpc>
                <a:spcPts val="21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天候などの影響により、</a:t>
            </a:r>
            <a:r>
              <a:rPr lang="ja-JP" altLang="en-US" sz="1400" b="1" u="sng" dirty="0">
                <a:solidFill>
                  <a:srgbClr val="FF0000"/>
                </a:solidFill>
                <a:latin typeface="Meiryo UI" panose="020B0604030504040204" pitchFamily="50" charset="-128"/>
                <a:ea typeface="Meiryo UI" panose="020B0604030504040204" pitchFamily="50" charset="-128"/>
              </a:rPr>
              <a:t>中止・延期となる可能性</a:t>
            </a:r>
            <a:r>
              <a:rPr lang="ja-JP" altLang="en-US" sz="1400" dirty="0">
                <a:latin typeface="Meiryo UI" panose="020B0604030504040204" pitchFamily="50" charset="-128"/>
                <a:ea typeface="Meiryo UI" panose="020B0604030504040204" pitchFamily="50" charset="-128"/>
              </a:rPr>
              <a:t>があります。</a:t>
            </a:r>
            <a:endParaRPr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b="1" dirty="0">
                <a:solidFill>
                  <a:srgbClr val="FF0000"/>
                </a:solidFill>
                <a:latin typeface="Meiryo UI" panose="020B0604030504040204" pitchFamily="50" charset="-128"/>
                <a:ea typeface="Meiryo UI" panose="020B0604030504040204" pitchFamily="50" charset="-128"/>
              </a:rPr>
              <a:t>　 </a:t>
            </a:r>
            <a:r>
              <a:rPr lang="ja-JP" altLang="en-US" sz="1400" b="1" u="sng" dirty="0">
                <a:solidFill>
                  <a:srgbClr val="FF0000"/>
                </a:solidFill>
                <a:latin typeface="Meiryo UI" panose="020B0604030504040204" pitchFamily="50" charset="-128"/>
                <a:ea typeface="Meiryo UI" panose="020B0604030504040204" pitchFamily="50" charset="-128"/>
              </a:rPr>
              <a:t>セミナーの開催に関する最新情報はホームページに掲載しますので、随時ご確認く </a:t>
            </a:r>
            <a:endParaRPr lang="en-US" altLang="ja-JP" sz="1400" b="1" u="sng" dirty="0">
              <a:solidFill>
                <a:srgbClr val="FF0000"/>
              </a:solidFill>
              <a:latin typeface="Meiryo UI" panose="020B0604030504040204" pitchFamily="50" charset="-128"/>
              <a:ea typeface="Meiryo UI" panose="020B0604030504040204" pitchFamily="50" charset="-128"/>
            </a:endParaRPr>
          </a:p>
          <a:p>
            <a:pPr>
              <a:lnSpc>
                <a:spcPts val="1900"/>
              </a:lnSpc>
            </a:pPr>
            <a:r>
              <a:rPr lang="en-US" altLang="ja-JP" sz="1400" b="1" dirty="0">
                <a:solidFill>
                  <a:srgbClr val="FF0000"/>
                </a:solidFill>
                <a:latin typeface="Meiryo UI" panose="020B0604030504040204" pitchFamily="50" charset="-128"/>
                <a:ea typeface="Meiryo UI" panose="020B0604030504040204" pitchFamily="50" charset="-128"/>
              </a:rPr>
              <a:t>   </a:t>
            </a:r>
            <a:r>
              <a:rPr lang="ja-JP" altLang="en-US" sz="1400" b="1" u="sng" dirty="0">
                <a:solidFill>
                  <a:srgbClr val="FF0000"/>
                </a:solidFill>
                <a:latin typeface="Meiryo UI" panose="020B0604030504040204" pitchFamily="50" charset="-128"/>
                <a:ea typeface="Meiryo UI" panose="020B0604030504040204" pitchFamily="50" charset="-128"/>
              </a:rPr>
              <a:t>ださい。</a:t>
            </a:r>
            <a:endParaRPr lang="en-US" altLang="ja-JP" sz="1400" b="1" u="sng" dirty="0">
              <a:solidFill>
                <a:srgbClr val="FF0000"/>
              </a:solidFill>
              <a:latin typeface="Meiryo UI" panose="020B0604030504040204" pitchFamily="50" charset="-128"/>
              <a:ea typeface="Meiryo UI" panose="020B0604030504040204" pitchFamily="50" charset="-128"/>
            </a:endParaRPr>
          </a:p>
          <a:p>
            <a:pPr>
              <a:lnSpc>
                <a:spcPts val="19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申込にあたりご提出いただいた個人情報は、本セミナーの運営以外の目的には使用</a:t>
            </a:r>
            <a:endParaRPr lang="en-US" altLang="ja-JP" sz="1400" dirty="0">
              <a:latin typeface="Meiryo UI" panose="020B0604030504040204" pitchFamily="50" charset="-128"/>
              <a:ea typeface="Meiryo UI" panose="020B0604030504040204" pitchFamily="50" charset="-128"/>
            </a:endParaRPr>
          </a:p>
          <a:p>
            <a:pPr>
              <a:lnSpc>
                <a:spcPts val="19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しません。</a:t>
            </a:r>
            <a:endParaRPr lang="en-US" altLang="ja-JP" sz="1400" dirty="0">
              <a:latin typeface="Meiryo UI" panose="020B0604030504040204" pitchFamily="50" charset="-128"/>
              <a:ea typeface="Meiryo UI" panose="020B0604030504040204" pitchFamily="50" charset="-128"/>
            </a:endParaRPr>
          </a:p>
          <a:p>
            <a:pPr>
              <a:lnSpc>
                <a:spcPts val="1900"/>
              </a:lnSpc>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参加にあたり配慮を希望する方はお下記お問い合わせ先まで事前にご相談ください。</a:t>
            </a:r>
            <a:endParaRPr lang="en-US" altLang="ja-JP" sz="1400" dirty="0">
              <a:latin typeface="Meiryo UI" panose="020B0604030504040204" pitchFamily="50" charset="-128"/>
              <a:ea typeface="Meiryo UI" panose="020B0604030504040204" pitchFamily="50" charset="-128"/>
            </a:endParaRPr>
          </a:p>
          <a:p>
            <a:pPr>
              <a:lnSpc>
                <a:spcPts val="1900"/>
              </a:lnSpc>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当日の映像や音声等を</a:t>
            </a:r>
            <a:r>
              <a:rPr lang="ja-JP" altLang="en-US" sz="1400" b="1" u="sng" dirty="0">
                <a:solidFill>
                  <a:srgbClr val="FF0000"/>
                </a:solidFill>
                <a:latin typeface="Meiryo UI" panose="020B0604030504040204" pitchFamily="50" charset="-128"/>
                <a:ea typeface="Meiryo UI" panose="020B0604030504040204" pitchFamily="50" charset="-128"/>
              </a:rPr>
              <a:t>記録のため録画する予定</a:t>
            </a:r>
            <a:r>
              <a:rPr lang="ja-JP" altLang="en-US" sz="1400" dirty="0">
                <a:latin typeface="Meiryo UI" panose="020B0604030504040204" pitchFamily="50" charset="-128"/>
                <a:ea typeface="Meiryo UI" panose="020B0604030504040204" pitchFamily="50" charset="-128"/>
              </a:rPr>
              <a:t>ですので、ご了承ください。</a:t>
            </a:r>
            <a:endParaRPr lang="en-US" altLang="ja-JP" sz="1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BB259DF0-3ADD-4AF1-B2AE-DD46C10E4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611" y="8621763"/>
            <a:ext cx="967938" cy="967938"/>
          </a:xfrm>
          <a:prstGeom prst="rect">
            <a:avLst/>
          </a:prstGeom>
        </p:spPr>
      </p:pic>
      <p:sp>
        <p:nvSpPr>
          <p:cNvPr id="15" name="テキスト ボックス 14">
            <a:extLst>
              <a:ext uri="{FF2B5EF4-FFF2-40B4-BE49-F238E27FC236}">
                <a16:creationId xmlns:a16="http://schemas.microsoft.com/office/drawing/2014/main" id="{40849A63-497E-48A0-BDB8-A920CF2B6848}"/>
              </a:ext>
            </a:extLst>
          </p:cNvPr>
          <p:cNvSpPr txBox="1"/>
          <p:nvPr/>
        </p:nvSpPr>
        <p:spPr>
          <a:xfrm>
            <a:off x="6413270" y="8209072"/>
            <a:ext cx="1082620" cy="415498"/>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▼セミナー</a:t>
            </a:r>
            <a:endParaRPr kumimoji="1"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HP</a:t>
            </a:r>
            <a:r>
              <a:rPr kumimoji="1" lang="ja-JP" altLang="en-US" sz="1050" dirty="0">
                <a:latin typeface="BIZ UDPゴシック" panose="020B0400000000000000" pitchFamily="50" charset="-128"/>
                <a:ea typeface="BIZ UDPゴシック" panose="020B0400000000000000" pitchFamily="50" charset="-128"/>
              </a:rPr>
              <a:t>は</a:t>
            </a:r>
            <a:r>
              <a:rPr lang="ja-JP" altLang="en-US" sz="1050" dirty="0">
                <a:latin typeface="BIZ UDPゴシック" panose="020B0400000000000000" pitchFamily="50" charset="-128"/>
                <a:ea typeface="BIZ UDPゴシック" panose="020B0400000000000000" pitchFamily="50" charset="-128"/>
              </a:rPr>
              <a:t>こちら</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C5BDD57-5782-45E2-BC9C-B5B9341030BD}"/>
              </a:ext>
            </a:extLst>
          </p:cNvPr>
          <p:cNvSpPr txBox="1"/>
          <p:nvPr/>
        </p:nvSpPr>
        <p:spPr>
          <a:xfrm>
            <a:off x="196095" y="620446"/>
            <a:ext cx="7409048" cy="6950301"/>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13</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30  </a:t>
            </a:r>
            <a:r>
              <a:rPr kumimoji="1" lang="ja-JP" altLang="en-US"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開会</a:t>
            </a:r>
            <a:r>
              <a:rPr kumimoji="1" lang="ja-JP" altLang="en-US" sz="1600" b="1" dirty="0">
                <a:latin typeface="Meiryo UI" panose="020B0604030504040204" pitchFamily="50" charset="-128"/>
                <a:ea typeface="Meiryo UI" panose="020B0604030504040204" pitchFamily="50" charset="-128"/>
              </a:rPr>
              <a:t>挨拶</a:t>
            </a:r>
            <a:r>
              <a:rPr kumimoji="1" lang="en-US" altLang="ja-JP" sz="1600" b="1"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大阪府環境農林水産部　流通対策室長</a:t>
            </a:r>
            <a:r>
              <a:rPr kumimoji="1" lang="en-US" altLang="ja-JP" sz="1400" b="0" dirty="0">
                <a:latin typeface="Meiryo UI" panose="020B0604030504040204" pitchFamily="50" charset="-128"/>
                <a:ea typeface="Meiryo UI" panose="020B0604030504040204" pitchFamily="50" charset="-128"/>
              </a:rPr>
              <a:t>)</a:t>
            </a:r>
          </a:p>
          <a:p>
            <a:pPr>
              <a:lnSpc>
                <a:spcPct val="150000"/>
              </a:lnSpc>
            </a:pPr>
            <a:r>
              <a:rPr kumimoji="1" lang="en-US" altLang="ja-JP" sz="1600" b="1" dirty="0">
                <a:latin typeface="Meiryo UI" panose="020B0604030504040204" pitchFamily="50" charset="-128"/>
                <a:ea typeface="Meiryo UI" panose="020B0604030504040204" pitchFamily="50" charset="-128"/>
              </a:rPr>
              <a:t>13</a:t>
            </a:r>
            <a:r>
              <a:rPr kumimoji="1"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3</a:t>
            </a:r>
            <a:r>
              <a:rPr kumimoji="1" lang="en-US" altLang="ja-JP" sz="1600" b="1" dirty="0">
                <a:latin typeface="Meiryo UI" panose="020B0604030504040204" pitchFamily="50" charset="-128"/>
                <a:ea typeface="Meiryo UI" panose="020B0604030504040204" pitchFamily="50" charset="-128"/>
              </a:rPr>
              <a:t>5</a:t>
            </a:r>
            <a:r>
              <a:rPr kumimoji="1" lang="ja-JP" altLang="en-US" sz="1600" b="1" dirty="0">
                <a:latin typeface="Meiryo UI" panose="020B0604030504040204" pitchFamily="50" charset="-128"/>
                <a:ea typeface="Meiryo UI" panose="020B0604030504040204" pitchFamily="50" charset="-128"/>
              </a:rPr>
              <a:t>　　（１）大阪府の取組みのご紹介</a:t>
            </a:r>
            <a:endParaRPr kumimoji="1" lang="en-US" altLang="ja-JP" sz="1600" b="1" dirty="0">
              <a:latin typeface="Meiryo UI" panose="020B0604030504040204" pitchFamily="50" charset="-128"/>
              <a:ea typeface="Meiryo UI" panose="020B0604030504040204" pitchFamily="50" charset="-128"/>
            </a:endParaRPr>
          </a:p>
          <a:p>
            <a:pPr>
              <a:lnSpc>
                <a:spcPct val="150000"/>
              </a:lnSpc>
            </a:pPr>
            <a:endParaRPr lang="en-US" altLang="ja-JP" sz="1400" dirty="0">
              <a:latin typeface="Meiryo UI" panose="020B0604030504040204" pitchFamily="50" charset="-128"/>
              <a:ea typeface="Meiryo UI" panose="020B0604030504040204" pitchFamily="50" charset="-128"/>
            </a:endParaRPr>
          </a:p>
          <a:p>
            <a:pPr>
              <a:lnSpc>
                <a:spcPct val="150000"/>
              </a:lnSpc>
            </a:pPr>
            <a:endParaRPr kumimoji="1" lang="en-US" altLang="ja-JP" sz="1400" dirty="0">
              <a:latin typeface="Meiryo UI" panose="020B0604030504040204" pitchFamily="50" charset="-128"/>
              <a:ea typeface="Meiryo UI" panose="020B0604030504040204" pitchFamily="50" charset="-128"/>
            </a:endParaRPr>
          </a:p>
          <a:p>
            <a:pPr>
              <a:lnSpc>
                <a:spcPct val="150000"/>
              </a:lnSpc>
            </a:pPr>
            <a:endParaRPr lang="en-US" altLang="ja-JP" sz="1400" dirty="0">
              <a:latin typeface="Meiryo UI" panose="020B0604030504040204" pitchFamily="50" charset="-128"/>
              <a:ea typeface="Meiryo UI" panose="020B0604030504040204" pitchFamily="50" charset="-128"/>
            </a:endParaRPr>
          </a:p>
          <a:p>
            <a:pPr>
              <a:lnSpc>
                <a:spcPct val="150000"/>
              </a:lnSpc>
            </a:pPr>
            <a:br>
              <a:rPr lang="en-US" altLang="ja-JP" sz="14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kumimoji="1" lang="en-US" altLang="ja-JP" sz="1600" b="1" dirty="0">
                <a:latin typeface="Meiryo UI" panose="020B0604030504040204" pitchFamily="50" charset="-128"/>
                <a:ea typeface="Meiryo UI" panose="020B0604030504040204" pitchFamily="50" charset="-128"/>
              </a:rPr>
              <a:t>14</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05</a:t>
            </a:r>
            <a:r>
              <a:rPr lang="ja-JP" altLang="en-US" sz="1600" b="1" dirty="0">
                <a:latin typeface="Meiryo UI" panose="020B0604030504040204" pitchFamily="50" charset="-128"/>
                <a:ea typeface="Meiryo UI" panose="020B0604030504040204" pitchFamily="50" charset="-128"/>
              </a:rPr>
              <a:t>　　（２）食品ロス削減事例のご紹介</a:t>
            </a:r>
            <a:endParaRPr lang="en-US" altLang="ja-JP" sz="1600" b="1" dirty="0">
              <a:latin typeface="Meiryo UI" panose="020B0604030504040204" pitchFamily="50" charset="-128"/>
              <a:ea typeface="Meiryo UI" panose="020B0604030504040204" pitchFamily="50" charset="-128"/>
            </a:endParaRPr>
          </a:p>
          <a:p>
            <a:pPr>
              <a:lnSpc>
                <a:spcPct val="150000"/>
              </a:lnSpc>
            </a:pPr>
            <a:endParaRPr kumimoji="1"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endParaRPr kumimoji="1"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endParaRPr kumimoji="1" lang="en-US" altLang="ja-JP" sz="1600" dirty="0">
              <a:latin typeface="Meiryo UI" panose="020B0604030504040204" pitchFamily="50" charset="-128"/>
              <a:ea typeface="Meiryo UI" panose="020B0604030504040204" pitchFamily="50" charset="-128"/>
            </a:endParaRPr>
          </a:p>
          <a:p>
            <a:pPr>
              <a:lnSpc>
                <a:spcPct val="150000"/>
              </a:lnSpc>
            </a:pPr>
            <a:endParaRPr lang="en-US" altLang="ja-JP" sz="1600" dirty="0">
              <a:latin typeface="Meiryo UI" panose="020B0604030504040204" pitchFamily="50" charset="-128"/>
              <a:ea typeface="Meiryo UI" panose="020B0604030504040204" pitchFamily="50" charset="-128"/>
            </a:endParaRPr>
          </a:p>
          <a:p>
            <a:pPr>
              <a:lnSpc>
                <a:spcPct val="150000"/>
              </a:lnSpc>
            </a:pPr>
            <a:endParaRPr kumimoji="1" lang="en-US" altLang="ja-JP" sz="1400"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15</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35</a:t>
            </a:r>
            <a:r>
              <a:rPr lang="ja-JP" altLang="en-US" sz="1600" b="1" dirty="0">
                <a:latin typeface="Meiryo UI" panose="020B0604030504040204" pitchFamily="50" charset="-128"/>
                <a:ea typeface="Meiryo UI" panose="020B0604030504040204" pitchFamily="50" charset="-128"/>
              </a:rPr>
              <a:t>　　　大阪府より「おおさか食品ロス削減パートナシップ制度」のご紹介</a:t>
            </a:r>
            <a:br>
              <a:rPr lang="en-US" altLang="ja-JP"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大阪府環境農林水産部　流通対策室ブランド戦略推進課長</a:t>
            </a:r>
            <a:r>
              <a:rPr kumimoji="1" lang="en-US" altLang="ja-JP" sz="1400" b="0" dirty="0">
                <a:latin typeface="Meiryo UI" panose="020B0604030504040204" pitchFamily="50" charset="-128"/>
                <a:ea typeface="Meiryo UI" panose="020B0604030504040204" pitchFamily="50" charset="-128"/>
              </a:rPr>
              <a:t>)</a:t>
            </a:r>
          </a:p>
          <a:p>
            <a:pPr>
              <a:lnSpc>
                <a:spcPct val="150000"/>
              </a:lnSpc>
            </a:pPr>
            <a:endParaRPr kumimoji="1" lang="ja-JP" altLang="en-US" sz="16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243525C-E785-447A-896D-CCE19B66D8E9}"/>
              </a:ext>
            </a:extLst>
          </p:cNvPr>
          <p:cNvSpPr txBox="1"/>
          <p:nvPr/>
        </p:nvSpPr>
        <p:spPr>
          <a:xfrm>
            <a:off x="1371076" y="3286791"/>
            <a:ext cx="6670183" cy="3108543"/>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■食べ物をつくる人、食べる人、みんなが幸せになることが一番</a:t>
            </a:r>
          </a:p>
          <a:p>
            <a:r>
              <a:rPr kumimoji="1" lang="ja-JP" altLang="en-US" sz="1400" dirty="0">
                <a:latin typeface="Meiryo UI" panose="020B0604030504040204" pitchFamily="50" charset="-128"/>
                <a:ea typeface="Meiryo UI" panose="020B0604030504040204" pitchFamily="50" charset="-128"/>
              </a:rPr>
              <a:t>　　　「学生といっしょに学生食堂の食品廃棄ゼロエリア化を目指す」</a:t>
            </a:r>
          </a:p>
          <a:p>
            <a:r>
              <a:rPr kumimoji="1" lang="ja-JP" altLang="en-US" sz="1400" dirty="0">
                <a:latin typeface="Meiryo UI" panose="020B0604030504040204" pitchFamily="50" charset="-128"/>
                <a:ea typeface="Meiryo UI" panose="020B0604030504040204" pitchFamily="50" charset="-128"/>
              </a:rPr>
              <a:t>　（学校法人藍野大学　法人事務局　総務センター長代理　 岡山　達也氏）</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■地域の福祉事業所と行う食品寄贈や食育活動</a:t>
            </a:r>
          </a:p>
          <a:p>
            <a:r>
              <a:rPr lang="ja-JP" altLang="en-US" sz="1400" dirty="0">
                <a:latin typeface="Meiryo UI" panose="020B0604030504040204" pitchFamily="50" charset="-128"/>
                <a:ea typeface="Meiryo UI" panose="020B0604030504040204" pitchFamily="50" charset="-128"/>
              </a:rPr>
              <a:t>　　　「フードスマイリングプロジェクト」</a:t>
            </a: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NPO</a:t>
            </a:r>
            <a:r>
              <a:rPr kumimoji="1" lang="ja-JP" altLang="en-US" sz="1400" dirty="0">
                <a:latin typeface="Meiryo UI" panose="020B0604030504040204" pitchFamily="50" charset="-128"/>
                <a:ea typeface="Meiryo UI" panose="020B0604030504040204" pitchFamily="50" charset="-128"/>
              </a:rPr>
              <a:t>法人</a:t>
            </a:r>
            <a:r>
              <a:rPr kumimoji="1" lang="en-US" altLang="ja-JP" sz="1400" dirty="0" err="1">
                <a:latin typeface="Meiryo UI" panose="020B0604030504040204" pitchFamily="50" charset="-128"/>
                <a:ea typeface="Meiryo UI" panose="020B0604030504040204" pitchFamily="50" charset="-128"/>
              </a:rPr>
              <a:t>DeepPeople</a:t>
            </a:r>
            <a:r>
              <a:rPr kumimoji="1" lang="ja-JP" altLang="en-US" sz="1400" dirty="0">
                <a:latin typeface="Meiryo UI" panose="020B0604030504040204" pitchFamily="50" charset="-128"/>
                <a:ea typeface="Meiryo UI" panose="020B0604030504040204" pitchFamily="50" charset="-128"/>
              </a:rPr>
              <a:t>　チーフディレクター　中尾　榛奈氏）</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■大阪食品ロス削減コンソーシアムによる</a:t>
            </a:r>
          </a:p>
          <a:p>
            <a:r>
              <a:rPr kumimoji="1" lang="ja-JP" altLang="en-US" sz="1400" dirty="0">
                <a:latin typeface="Meiryo UI" panose="020B0604030504040204" pitchFamily="50" charset="-128"/>
                <a:ea typeface="Meiryo UI" panose="020B0604030504040204" pitchFamily="50" charset="-128"/>
              </a:rPr>
              <a:t>　　　未利用食品の再販スキーム「大阪モデル」実証実験</a:t>
            </a:r>
          </a:p>
          <a:p>
            <a:r>
              <a:rPr kumimoji="1" lang="ja-JP" altLang="en-US" sz="1400" kern="1200" dirty="0">
                <a:solidFill>
                  <a:schemeClr val="dk1"/>
                </a:solidFill>
                <a:effectLst/>
                <a:latin typeface="+mn-lt"/>
                <a:ea typeface="+mn-ea"/>
                <a:cs typeface="+mn-cs"/>
              </a:rPr>
              <a:t>　</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（株式会社ロスゼロ　事業部長　</a:t>
            </a:r>
            <a:r>
              <a:rPr kumimoji="1" lang="zh-TW" altLang="en-US" sz="1400" kern="1200" dirty="0">
                <a:solidFill>
                  <a:schemeClr val="dk1"/>
                </a:solidFill>
                <a:effectLst/>
                <a:latin typeface="Meiryo UI" panose="020B0604030504040204" pitchFamily="50" charset="-128"/>
                <a:ea typeface="Meiryo UI" panose="020B0604030504040204" pitchFamily="50" charset="-128"/>
                <a:cs typeface="+mn-cs"/>
              </a:rPr>
              <a:t>前川</a:t>
            </a: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　</a:t>
            </a:r>
            <a:r>
              <a:rPr kumimoji="1" lang="zh-TW" altLang="en-US" sz="1400" kern="1200" dirty="0">
                <a:solidFill>
                  <a:schemeClr val="dk1"/>
                </a:solidFill>
                <a:effectLst/>
                <a:latin typeface="Meiryo UI" panose="020B0604030504040204" pitchFamily="50" charset="-128"/>
                <a:ea typeface="Meiryo UI" panose="020B0604030504040204" pitchFamily="50" charset="-128"/>
                <a:cs typeface="+mn-cs"/>
              </a:rPr>
              <a:t>麻希</a:t>
            </a:r>
            <a:r>
              <a:rPr kumimoji="1" lang="ja-JP" altLang="en-US" sz="1400" kern="1200">
                <a:solidFill>
                  <a:schemeClr val="dk1"/>
                </a:solidFill>
                <a:effectLst/>
                <a:latin typeface="Meiryo UI" panose="020B0604030504040204" pitchFamily="50" charset="-128"/>
                <a:ea typeface="Meiryo UI" panose="020B0604030504040204" pitchFamily="50" charset="-128"/>
                <a:cs typeface="+mn-cs"/>
              </a:rPr>
              <a:t>氏）</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■食べ物のもったいないを子どもの笑顔に変えていく活動</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学生団体　</a:t>
            </a:r>
            <a:r>
              <a:rPr kumimoji="1" lang="en-US" altLang="ja-JP" sz="1400" dirty="0">
                <a:latin typeface="Meiryo UI" panose="020B0604030504040204" pitchFamily="50" charset="-128"/>
                <a:ea typeface="Meiryo UI" panose="020B0604030504040204" pitchFamily="50" charset="-128"/>
              </a:rPr>
              <a:t>BohNo)</a:t>
            </a:r>
          </a:p>
        </p:txBody>
      </p:sp>
      <p:sp>
        <p:nvSpPr>
          <p:cNvPr id="14" name="テキスト ボックス 13">
            <a:extLst>
              <a:ext uri="{FF2B5EF4-FFF2-40B4-BE49-F238E27FC236}">
                <a16:creationId xmlns:a16="http://schemas.microsoft.com/office/drawing/2014/main" id="{75CC5A04-91BF-410E-9E09-16C2CFBB047D}"/>
              </a:ext>
            </a:extLst>
          </p:cNvPr>
          <p:cNvSpPr txBox="1"/>
          <p:nvPr/>
        </p:nvSpPr>
        <p:spPr>
          <a:xfrm>
            <a:off x="953694" y="2542689"/>
            <a:ext cx="4297680" cy="401007"/>
          </a:xfrm>
          <a:prstGeom prst="rect">
            <a:avLst/>
          </a:prstGeom>
          <a:no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41CB94D6-8946-4D8A-9303-5F184DFB80FD}"/>
              </a:ext>
            </a:extLst>
          </p:cNvPr>
          <p:cNvSpPr txBox="1"/>
          <p:nvPr/>
        </p:nvSpPr>
        <p:spPr>
          <a:xfrm>
            <a:off x="1371076" y="1295772"/>
            <a:ext cx="6092079" cy="1600438"/>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■市町村、ショッピングセンターと連携した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小売店・飲食店での食品ロス削減キャンペーン</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■食品ロス削減ボランティア「もったいないやん活動隊」による取組み</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管理栄養士養成大学学生プロジェクト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「食の都大阪でおいしく食べきろう！」３年間の取組み</a:t>
            </a:r>
            <a:endParaRPr kumimoji="1" lang="ja-JP" altLang="en-US" sz="1400" dirty="0"/>
          </a:p>
        </p:txBody>
      </p:sp>
      <p:sp>
        <p:nvSpPr>
          <p:cNvPr id="5" name="テキスト ボックス 4">
            <a:extLst>
              <a:ext uri="{FF2B5EF4-FFF2-40B4-BE49-F238E27FC236}">
                <a16:creationId xmlns:a16="http://schemas.microsoft.com/office/drawing/2014/main" id="{510DC8FC-6C5A-43B2-A998-BEADC33DB6A5}"/>
              </a:ext>
            </a:extLst>
          </p:cNvPr>
          <p:cNvSpPr txBox="1"/>
          <p:nvPr/>
        </p:nvSpPr>
        <p:spPr>
          <a:xfrm>
            <a:off x="63163" y="7208824"/>
            <a:ext cx="7409049" cy="338554"/>
          </a:xfrm>
          <a:prstGeom prst="rect">
            <a:avLst/>
          </a:prstGeom>
          <a:noFill/>
        </p:spPr>
        <p:txBody>
          <a:bodyPr wrap="square" rtlCol="0">
            <a:spAutoFit/>
          </a:bodyPr>
          <a:lstStyle/>
          <a:p>
            <a:r>
              <a:rPr kumimoji="1" lang="en-US" altLang="ja-JP" sz="1600" b="1" spc="300" dirty="0">
                <a:latin typeface="Meiryo UI" panose="020B0604030504040204" pitchFamily="50" charset="-128"/>
                <a:ea typeface="Meiryo UI" panose="020B0604030504040204" pitchFamily="50" charset="-128"/>
              </a:rPr>
              <a:t>~16:00</a:t>
            </a:r>
            <a:r>
              <a:rPr kumimoji="1" lang="ja-JP" altLang="en-US" sz="1600" b="1" spc="300" dirty="0">
                <a:latin typeface="Meiryo UI" panose="020B0604030504040204" pitchFamily="50" charset="-128"/>
                <a:ea typeface="Meiryo UI" panose="020B0604030504040204" pitchFamily="50" charset="-128"/>
              </a:rPr>
              <a:t>　 交流会</a:t>
            </a:r>
          </a:p>
        </p:txBody>
      </p:sp>
    </p:spTree>
    <p:extLst>
      <p:ext uri="{BB962C8B-B14F-4D97-AF65-F5344CB8AC3E}">
        <p14:creationId xmlns:p14="http://schemas.microsoft.com/office/powerpoint/2010/main" val="1673444338"/>
      </p:ext>
    </p:extLst>
  </p:cSld>
  <p:clrMapOvr>
    <a:masterClrMapping/>
  </p:clrMapOvr>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664</Words>
  <Application>Microsoft Office PowerPoint</Application>
  <PresentationFormat>ユーザー設定</PresentationFormat>
  <Paragraphs>87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BIZ UDゴシック</vt:lpstr>
      <vt:lpstr>Meiryo UI</vt:lpstr>
      <vt:lpstr>UD デジタル 教科書体 NP-B</vt:lpstr>
      <vt:lpstr>Arial</vt:lpstr>
      <vt:lpstr>Calibri</vt:lpstr>
      <vt:lpstr>Calibri Light</vt:lpstr>
      <vt:lpstr>11</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2023-12-27T05:36:56Z</dcterms:modified>
</cp:coreProperties>
</file>