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7" r:id="rId2"/>
    <p:sldId id="256" r:id="rId3"/>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7" d="100"/>
          <a:sy n="47" d="100"/>
        </p:scale>
        <p:origin x="2304" y="66"/>
      </p:cViewPr>
      <p:guideLst/>
    </p:cSldViewPr>
  </p:slideViewPr>
  <p:notesTextViewPr>
    <p:cViewPr>
      <p:scale>
        <a:sx n="1" d="1"/>
        <a:sy n="1" d="1"/>
      </p:scale>
      <p:origin x="0" y="0"/>
    </p:cViewPr>
  </p:notesTextViewPr>
  <p:notesViewPr>
    <p:cSldViewPr snapToGrid="0">
      <p:cViewPr varScale="1">
        <p:scale>
          <a:sx n="51" d="100"/>
          <a:sy n="51" d="100"/>
        </p:scale>
        <p:origin x="29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自殺者数の年次推移!$C$1</c:f>
              <c:strCache>
                <c:ptCount val="1"/>
                <c:pt idx="0">
                  <c:v>男性</c:v>
                </c:pt>
              </c:strCache>
            </c:strRef>
          </c:tx>
          <c:spPr>
            <a:ln w="28575" cap="rnd">
              <a:solidFill>
                <a:schemeClr val="accent1"/>
              </a:solidFill>
              <a:round/>
            </a:ln>
            <a:effectLst/>
          </c:spPr>
          <c:marker>
            <c:symbol val="triangle"/>
            <c:size val="6"/>
            <c:spPr>
              <a:solidFill>
                <a:schemeClr val="accent1"/>
              </a:solidFill>
              <a:ln w="9525">
                <a:solidFill>
                  <a:schemeClr val="accent1"/>
                </a:solidFill>
              </a:ln>
              <a:effectLst/>
            </c:spPr>
          </c:marker>
          <c:dLbls>
            <c:dLbl>
              <c:idx val="0"/>
              <c:layout>
                <c:manualLayout>
                  <c:x val="-2.4878949498251198E-2"/>
                  <c:y val="-3.09844365419221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C8A-4DE5-B2DD-486C91A64027}"/>
                </c:ext>
              </c:extLst>
            </c:dLbl>
            <c:dLbl>
              <c:idx val="1"/>
              <c:layout>
                <c:manualLayout>
                  <c:x val="-1.7770678213036635E-2"/>
                  <c:y val="-4.3378211158691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C8A-4DE5-B2DD-486C91A64027}"/>
                </c:ext>
              </c:extLst>
            </c:dLbl>
            <c:dLbl>
              <c:idx val="2"/>
              <c:layout>
                <c:manualLayout>
                  <c:x val="-2.8433085140858575E-2"/>
                  <c:y val="-3.71813238503066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C8A-4DE5-B2DD-486C91A64027}"/>
                </c:ext>
              </c:extLst>
            </c:dLbl>
            <c:dLbl>
              <c:idx val="3"/>
              <c:layout>
                <c:manualLayout>
                  <c:x val="-2.8433085140858513E-2"/>
                  <c:y val="-4.337821115869117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C8A-4DE5-B2DD-486C91A64027}"/>
                </c:ext>
              </c:extLst>
            </c:dLbl>
            <c:dLbl>
              <c:idx val="4"/>
              <c:layout>
                <c:manualLayout>
                  <c:x val="-4.2649627711287899E-2"/>
                  <c:y val="-4.3378211158691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CC8A-4DE5-B2DD-486C91A64027}"/>
                </c:ext>
              </c:extLst>
            </c:dLbl>
            <c:spPr>
              <a:noFill/>
              <a:ln>
                <a:noFill/>
              </a:ln>
              <a:effectLst/>
            </c:spPr>
            <c:txPr>
              <a:bodyPr rot="0" spcFirstLastPara="1" vertOverflow="ellipsis" vert="horz" wrap="square" anchor="ctr" anchorCtr="1"/>
              <a:lstStyle/>
              <a:p>
                <a:pPr>
                  <a:defRPr sz="6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自殺者数の年次推移!$B$7:$B$12</c:f>
              <c:strCache>
                <c:ptCount val="6"/>
                <c:pt idx="0">
                  <c:v>H29</c:v>
                </c:pt>
                <c:pt idx="1">
                  <c:v>H30</c:v>
                </c:pt>
                <c:pt idx="2">
                  <c:v>R1</c:v>
                </c:pt>
                <c:pt idx="3">
                  <c:v>R2</c:v>
                </c:pt>
                <c:pt idx="4">
                  <c:v>R3</c:v>
                </c:pt>
                <c:pt idx="5">
                  <c:v>R4</c:v>
                </c:pt>
              </c:strCache>
            </c:strRef>
          </c:cat>
          <c:val>
            <c:numRef>
              <c:f>自殺者数の年次推移!$C$7:$C$12</c:f>
              <c:numCache>
                <c:formatCode>General</c:formatCode>
                <c:ptCount val="6"/>
                <c:pt idx="0">
                  <c:v>789</c:v>
                </c:pt>
                <c:pt idx="1">
                  <c:v>814</c:v>
                </c:pt>
                <c:pt idx="2">
                  <c:v>804</c:v>
                </c:pt>
                <c:pt idx="3">
                  <c:v>881</c:v>
                </c:pt>
                <c:pt idx="4">
                  <c:v>864</c:v>
                </c:pt>
                <c:pt idx="5">
                  <c:v>976</c:v>
                </c:pt>
              </c:numCache>
            </c:numRef>
          </c:val>
          <c:smooth val="0"/>
          <c:extLst>
            <c:ext xmlns:c16="http://schemas.microsoft.com/office/drawing/2014/chart" uri="{C3380CC4-5D6E-409C-BE32-E72D297353CC}">
              <c16:uniqueId val="{00000000-CC8A-4DE5-B2DD-486C91A64027}"/>
            </c:ext>
          </c:extLst>
        </c:ser>
        <c:ser>
          <c:idx val="1"/>
          <c:order val="1"/>
          <c:tx>
            <c:strRef>
              <c:f>自殺者数の年次推移!$D$1</c:f>
              <c:strCache>
                <c:ptCount val="1"/>
                <c:pt idx="0">
                  <c:v>女性</c:v>
                </c:pt>
              </c:strCache>
            </c:strRef>
          </c:tx>
          <c:spPr>
            <a:ln w="28575" cap="rnd">
              <a:solidFill>
                <a:schemeClr val="accent2"/>
              </a:solidFill>
              <a:round/>
            </a:ln>
            <a:effectLst/>
          </c:spPr>
          <c:marker>
            <c:symbol val="circle"/>
            <c:size val="6"/>
            <c:spPr>
              <a:solidFill>
                <a:schemeClr val="accent2"/>
              </a:solidFill>
              <a:ln w="9525">
                <a:solidFill>
                  <a:schemeClr val="accent2"/>
                </a:solidFill>
              </a:ln>
              <a:effectLst/>
            </c:spPr>
          </c:marker>
          <c:dLbls>
            <c:dLbl>
              <c:idx val="0"/>
              <c:layout>
                <c:manualLayout>
                  <c:x val="-2.4878949498251198E-2"/>
                  <c:y val="-5.577198577545993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CC8A-4DE5-B2DD-486C91A64027}"/>
                </c:ext>
              </c:extLst>
            </c:dLbl>
            <c:dLbl>
              <c:idx val="1"/>
              <c:layout>
                <c:manualLayout>
                  <c:x val="-2.1324813855643884E-2"/>
                  <c:y val="-3.09844365419222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CC8A-4DE5-B2DD-486C91A64027}"/>
                </c:ext>
              </c:extLst>
            </c:dLbl>
            <c:dLbl>
              <c:idx val="2"/>
              <c:layout>
                <c:manualLayout>
                  <c:x val="-2.8433085140858575E-2"/>
                  <c:y val="-4.95750984670756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CC8A-4DE5-B2DD-486C91A64027}"/>
                </c:ext>
              </c:extLst>
            </c:dLbl>
            <c:dLbl>
              <c:idx val="3"/>
              <c:layout>
                <c:manualLayout>
                  <c:x val="-3.5541356426073138E-2"/>
                  <c:y val="-4.3378211158691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CC8A-4DE5-B2DD-486C91A64027}"/>
                </c:ext>
              </c:extLst>
            </c:dLbl>
            <c:dLbl>
              <c:idx val="4"/>
              <c:layout>
                <c:manualLayout>
                  <c:x val="-3.554135642607327E-2"/>
                  <c:y val="-3.09844365419221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CC8A-4DE5-B2DD-486C91A64027}"/>
                </c:ext>
              </c:extLst>
            </c:dLbl>
            <c:spPr>
              <a:noFill/>
              <a:ln>
                <a:noFill/>
              </a:ln>
              <a:effectLst/>
            </c:spPr>
            <c:txPr>
              <a:bodyPr rot="0" spcFirstLastPara="1" vertOverflow="ellipsis" vert="horz" wrap="square" anchor="ctr" anchorCtr="1"/>
              <a:lstStyle/>
              <a:p>
                <a:pPr>
                  <a:defRPr sz="6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自殺者数の年次推移!$B$7:$B$12</c:f>
              <c:strCache>
                <c:ptCount val="6"/>
                <c:pt idx="0">
                  <c:v>H29</c:v>
                </c:pt>
                <c:pt idx="1">
                  <c:v>H30</c:v>
                </c:pt>
                <c:pt idx="2">
                  <c:v>R1</c:v>
                </c:pt>
                <c:pt idx="3">
                  <c:v>R2</c:v>
                </c:pt>
                <c:pt idx="4">
                  <c:v>R3</c:v>
                </c:pt>
                <c:pt idx="5">
                  <c:v>R4</c:v>
                </c:pt>
              </c:strCache>
            </c:strRef>
          </c:cat>
          <c:val>
            <c:numRef>
              <c:f>自殺者数の年次推移!$D$7:$D$12</c:f>
              <c:numCache>
                <c:formatCode>General</c:formatCode>
                <c:ptCount val="6"/>
                <c:pt idx="0">
                  <c:v>412</c:v>
                </c:pt>
                <c:pt idx="1">
                  <c:v>461</c:v>
                </c:pt>
                <c:pt idx="2">
                  <c:v>427</c:v>
                </c:pt>
                <c:pt idx="3">
                  <c:v>528</c:v>
                </c:pt>
                <c:pt idx="4">
                  <c:v>512</c:v>
                </c:pt>
                <c:pt idx="5">
                  <c:v>512</c:v>
                </c:pt>
              </c:numCache>
            </c:numRef>
          </c:val>
          <c:smooth val="0"/>
          <c:extLst>
            <c:ext xmlns:c16="http://schemas.microsoft.com/office/drawing/2014/chart" uri="{C3380CC4-5D6E-409C-BE32-E72D297353CC}">
              <c16:uniqueId val="{00000001-CC8A-4DE5-B2DD-486C91A64027}"/>
            </c:ext>
          </c:extLst>
        </c:ser>
        <c:ser>
          <c:idx val="2"/>
          <c:order val="2"/>
          <c:tx>
            <c:strRef>
              <c:f>自殺者数の年次推移!$E$1</c:f>
              <c:strCache>
                <c:ptCount val="1"/>
                <c:pt idx="0">
                  <c:v>総数</c:v>
                </c:pt>
              </c:strCache>
            </c:strRef>
          </c:tx>
          <c:spPr>
            <a:ln w="28575" cap="rnd">
              <a:solidFill>
                <a:schemeClr val="accent3"/>
              </a:solidFill>
              <a:round/>
            </a:ln>
            <a:effectLst/>
          </c:spPr>
          <c:marker>
            <c:symbol val="square"/>
            <c:size val="6"/>
            <c:spPr>
              <a:solidFill>
                <a:schemeClr val="accent3"/>
              </a:solidFill>
              <a:ln w="9525">
                <a:solidFill>
                  <a:schemeClr val="accent3"/>
                </a:solidFill>
              </a:ln>
              <a:effectLst/>
            </c:spPr>
          </c:marker>
          <c:dLbls>
            <c:dLbl>
              <c:idx val="0"/>
              <c:layout>
                <c:manualLayout>
                  <c:x val="-3.1987220783465858E-2"/>
                  <c:y val="-5.577198577545993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C8A-4DE5-B2DD-486C91A64027}"/>
                </c:ext>
              </c:extLst>
            </c:dLbl>
            <c:dLbl>
              <c:idx val="1"/>
              <c:layout>
                <c:manualLayout>
                  <c:x val="-3.9095492068680453E-2"/>
                  <c:y val="-4.95750984670755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C8A-4DE5-B2DD-486C91A64027}"/>
                </c:ext>
              </c:extLst>
            </c:dLbl>
            <c:dLbl>
              <c:idx val="2"/>
              <c:layout>
                <c:manualLayout>
                  <c:x val="-5.3312034639109711E-2"/>
                  <c:y val="-5.57719857754599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C8A-4DE5-B2DD-486C91A64027}"/>
                </c:ext>
              </c:extLst>
            </c:dLbl>
            <c:dLbl>
              <c:idx val="3"/>
              <c:layout>
                <c:manualLayout>
                  <c:x val="-4.6203763353895144E-2"/>
                  <c:y val="-4.95750984670755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C8A-4DE5-B2DD-486C91A64027}"/>
                </c:ext>
              </c:extLst>
            </c:dLbl>
            <c:dLbl>
              <c:idx val="4"/>
              <c:layout>
                <c:manualLayout>
                  <c:x val="-4.6203763353895214E-2"/>
                  <c:y val="-4.957509846707547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C8A-4DE5-B2DD-486C91A64027}"/>
                </c:ext>
              </c:extLst>
            </c:dLbl>
            <c:spPr>
              <a:noFill/>
              <a:ln>
                <a:noFill/>
              </a:ln>
              <a:effectLst/>
            </c:spPr>
            <c:txPr>
              <a:bodyPr rot="0" spcFirstLastPara="1" vertOverflow="ellipsis" vert="horz" wrap="square" anchor="ctr" anchorCtr="1"/>
              <a:lstStyle/>
              <a:p>
                <a:pPr>
                  <a:defRPr sz="6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自殺者数の年次推移!$B$7:$B$12</c:f>
              <c:strCache>
                <c:ptCount val="6"/>
                <c:pt idx="0">
                  <c:v>H29</c:v>
                </c:pt>
                <c:pt idx="1">
                  <c:v>H30</c:v>
                </c:pt>
                <c:pt idx="2">
                  <c:v>R1</c:v>
                </c:pt>
                <c:pt idx="3">
                  <c:v>R2</c:v>
                </c:pt>
                <c:pt idx="4">
                  <c:v>R3</c:v>
                </c:pt>
                <c:pt idx="5">
                  <c:v>R4</c:v>
                </c:pt>
              </c:strCache>
            </c:strRef>
          </c:cat>
          <c:val>
            <c:numRef>
              <c:f>自殺者数の年次推移!$E$7:$E$12</c:f>
              <c:numCache>
                <c:formatCode>General</c:formatCode>
                <c:ptCount val="6"/>
                <c:pt idx="0">
                  <c:v>1201</c:v>
                </c:pt>
                <c:pt idx="1">
                  <c:v>1275</c:v>
                </c:pt>
                <c:pt idx="2">
                  <c:v>1231</c:v>
                </c:pt>
                <c:pt idx="3">
                  <c:v>1409</c:v>
                </c:pt>
                <c:pt idx="4">
                  <c:v>1376</c:v>
                </c:pt>
                <c:pt idx="5">
                  <c:v>1488</c:v>
                </c:pt>
              </c:numCache>
            </c:numRef>
          </c:val>
          <c:smooth val="0"/>
          <c:extLst>
            <c:ext xmlns:c16="http://schemas.microsoft.com/office/drawing/2014/chart" uri="{C3380CC4-5D6E-409C-BE32-E72D297353CC}">
              <c16:uniqueId val="{00000002-CC8A-4DE5-B2DD-486C91A64027}"/>
            </c:ext>
          </c:extLst>
        </c:ser>
        <c:dLbls>
          <c:showLegendKey val="0"/>
          <c:showVal val="0"/>
          <c:showCatName val="0"/>
          <c:showSerName val="0"/>
          <c:showPercent val="0"/>
          <c:showBubbleSize val="0"/>
        </c:dLbls>
        <c:marker val="1"/>
        <c:smooth val="0"/>
        <c:axId val="724307775"/>
        <c:axId val="724299871"/>
      </c:lineChart>
      <c:catAx>
        <c:axId val="7243077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crossAx val="724299871"/>
        <c:crosses val="autoZero"/>
        <c:auto val="1"/>
        <c:lblAlgn val="ctr"/>
        <c:lblOffset val="100"/>
        <c:noMultiLvlLbl val="0"/>
      </c:catAx>
      <c:valAx>
        <c:axId val="724299871"/>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crossAx val="724307775"/>
        <c:crosses val="autoZero"/>
        <c:crossBetween val="between"/>
        <c:majorUnit val="500"/>
      </c:valAx>
      <c:spPr>
        <a:noFill/>
        <a:ln>
          <a:noFill/>
        </a:ln>
        <a:effectLst/>
      </c:spPr>
    </c:plotArea>
    <c:plotVisOnly val="1"/>
    <c:dispBlanksAs val="gap"/>
    <c:showDLblsOverMax val="0"/>
  </c:chart>
  <c:spPr>
    <a:solidFill>
      <a:schemeClr val="bg1"/>
    </a:solidFill>
    <a:ln>
      <a:solidFill>
        <a:schemeClr val="tx1"/>
      </a:solidFill>
    </a:ln>
    <a:effectLst/>
  </c:spPr>
  <c:txPr>
    <a:bodyPr/>
    <a:lstStyle/>
    <a:p>
      <a:pPr>
        <a:defRPr sz="600">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グラフ作成男女!$C$55</c:f>
              <c:strCache>
                <c:ptCount val="1"/>
                <c:pt idx="0">
                  <c:v>20歳未満</c:v>
                </c:pt>
              </c:strCache>
            </c:strRef>
          </c:tx>
          <c:spPr>
            <a:solidFill>
              <a:schemeClr val="accent1"/>
            </a:solidFill>
            <a:ln>
              <a:noFill/>
            </a:ln>
            <a:effectLst/>
          </c:spPr>
          <c:invertIfNegative val="0"/>
          <c:dLbls>
            <c:dLbl>
              <c:idx val="0"/>
              <c:layout>
                <c:manualLayout>
                  <c:x val="0"/>
                  <c:y val="1.74928318415451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F72-4F0A-BD76-FE3CE183F31A}"/>
                </c:ext>
              </c:extLst>
            </c:dLbl>
            <c:dLbl>
              <c:idx val="1"/>
              <c:layout>
                <c:manualLayout>
                  <c:x val="7.1935009268004639E-3"/>
                  <c:y val="1.74928318415451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F72-4F0A-BD76-FE3CE183F31A}"/>
                </c:ext>
              </c:extLst>
            </c:dLbl>
            <c:dLbl>
              <c:idx val="2"/>
              <c:layout>
                <c:manualLayout>
                  <c:x val="0"/>
                  <c:y val="1.74928318415452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F72-4F0A-BD76-FE3CE183F31A}"/>
                </c:ext>
              </c:extLst>
            </c:dLbl>
            <c:dLbl>
              <c:idx val="3"/>
              <c:layout>
                <c:manualLayout>
                  <c:x val="-6.5939663421718891E-17"/>
                  <c:y val="1.16618878943636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F72-4F0A-BD76-FE3CE183F31A}"/>
                </c:ext>
              </c:extLst>
            </c:dLbl>
            <c:dLbl>
              <c:idx val="4"/>
              <c:layout>
                <c:manualLayout>
                  <c:x val="3.5967504634002319E-3"/>
                  <c:y val="1.74928318415450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F72-4F0A-BD76-FE3CE183F31A}"/>
                </c:ext>
              </c:extLst>
            </c:dLbl>
            <c:dLbl>
              <c:idx val="5"/>
              <c:layout>
                <c:manualLayout>
                  <c:x val="-1.3187932684343778E-16"/>
                  <c:y val="1.74928318415452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F72-4F0A-BD76-FE3CE183F31A}"/>
                </c:ext>
              </c:extLst>
            </c:dLbl>
            <c:spPr>
              <a:noFill/>
              <a:ln>
                <a:noFill/>
              </a:ln>
              <a:effectLst/>
            </c:spPr>
            <c:txPr>
              <a:bodyPr rot="0" spcFirstLastPara="1" vertOverflow="ellipsis" vert="horz" wrap="square" anchor="ctr" anchorCtr="1"/>
              <a:lstStyle/>
              <a:p>
                <a:pPr>
                  <a:defRPr sz="600" b="1"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グラフ作成男女!$B$73:$B$78</c:f>
              <c:strCache>
                <c:ptCount val="6"/>
                <c:pt idx="0">
                  <c:v>H29</c:v>
                </c:pt>
                <c:pt idx="1">
                  <c:v>H30</c:v>
                </c:pt>
                <c:pt idx="2">
                  <c:v>R1</c:v>
                </c:pt>
                <c:pt idx="3">
                  <c:v>R2</c:v>
                </c:pt>
                <c:pt idx="4">
                  <c:v>R3</c:v>
                </c:pt>
                <c:pt idx="5">
                  <c:v>R4</c:v>
                </c:pt>
              </c:strCache>
            </c:strRef>
          </c:cat>
          <c:val>
            <c:numRef>
              <c:f>グラフ作成男女!$C$73:$C$78</c:f>
              <c:numCache>
                <c:formatCode>General</c:formatCode>
                <c:ptCount val="6"/>
                <c:pt idx="0">
                  <c:v>22</c:v>
                </c:pt>
                <c:pt idx="1">
                  <c:v>33</c:v>
                </c:pt>
                <c:pt idx="2">
                  <c:v>41</c:v>
                </c:pt>
                <c:pt idx="3">
                  <c:v>54</c:v>
                </c:pt>
                <c:pt idx="4">
                  <c:v>55</c:v>
                </c:pt>
                <c:pt idx="5">
                  <c:v>59</c:v>
                </c:pt>
              </c:numCache>
            </c:numRef>
          </c:val>
          <c:extLst>
            <c:ext xmlns:c16="http://schemas.microsoft.com/office/drawing/2014/chart" uri="{C3380CC4-5D6E-409C-BE32-E72D297353CC}">
              <c16:uniqueId val="{00000000-44BD-4888-B9B7-ADCAAF8B24E8}"/>
            </c:ext>
          </c:extLst>
        </c:ser>
        <c:ser>
          <c:idx val="1"/>
          <c:order val="1"/>
          <c:tx>
            <c:strRef>
              <c:f>グラフ作成男女!$D$55</c:f>
              <c:strCache>
                <c:ptCount val="1"/>
                <c:pt idx="0">
                  <c:v>20-29歳</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600" b="1"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グラフ作成男女!$B$73:$B$78</c:f>
              <c:strCache>
                <c:ptCount val="6"/>
                <c:pt idx="0">
                  <c:v>H29</c:v>
                </c:pt>
                <c:pt idx="1">
                  <c:v>H30</c:v>
                </c:pt>
                <c:pt idx="2">
                  <c:v>R1</c:v>
                </c:pt>
                <c:pt idx="3">
                  <c:v>R2</c:v>
                </c:pt>
                <c:pt idx="4">
                  <c:v>R3</c:v>
                </c:pt>
                <c:pt idx="5">
                  <c:v>R4</c:v>
                </c:pt>
              </c:strCache>
            </c:strRef>
          </c:cat>
          <c:val>
            <c:numRef>
              <c:f>グラフ作成男女!$D$73:$D$78</c:f>
              <c:numCache>
                <c:formatCode>General</c:formatCode>
                <c:ptCount val="6"/>
                <c:pt idx="0">
                  <c:v>118</c:v>
                </c:pt>
                <c:pt idx="1">
                  <c:v>123</c:v>
                </c:pt>
                <c:pt idx="2">
                  <c:v>130</c:v>
                </c:pt>
                <c:pt idx="3">
                  <c:v>158</c:v>
                </c:pt>
                <c:pt idx="4">
                  <c:v>154</c:v>
                </c:pt>
                <c:pt idx="5">
                  <c:v>164</c:v>
                </c:pt>
              </c:numCache>
            </c:numRef>
          </c:val>
          <c:extLst>
            <c:ext xmlns:c16="http://schemas.microsoft.com/office/drawing/2014/chart" uri="{C3380CC4-5D6E-409C-BE32-E72D297353CC}">
              <c16:uniqueId val="{00000001-44BD-4888-B9B7-ADCAAF8B24E8}"/>
            </c:ext>
          </c:extLst>
        </c:ser>
        <c:ser>
          <c:idx val="2"/>
          <c:order val="2"/>
          <c:tx>
            <c:strRef>
              <c:f>グラフ作成男女!$E$55</c:f>
              <c:strCache>
                <c:ptCount val="1"/>
                <c:pt idx="0">
                  <c:v>30-39歳</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600" b="1"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グラフ作成男女!$B$73:$B$78</c:f>
              <c:strCache>
                <c:ptCount val="6"/>
                <c:pt idx="0">
                  <c:v>H29</c:v>
                </c:pt>
                <c:pt idx="1">
                  <c:v>H30</c:v>
                </c:pt>
                <c:pt idx="2">
                  <c:v>R1</c:v>
                </c:pt>
                <c:pt idx="3">
                  <c:v>R2</c:v>
                </c:pt>
                <c:pt idx="4">
                  <c:v>R3</c:v>
                </c:pt>
                <c:pt idx="5">
                  <c:v>R4</c:v>
                </c:pt>
              </c:strCache>
            </c:strRef>
          </c:cat>
          <c:val>
            <c:numRef>
              <c:f>グラフ作成男女!$E$73:$E$78</c:f>
              <c:numCache>
                <c:formatCode>General</c:formatCode>
                <c:ptCount val="6"/>
                <c:pt idx="0">
                  <c:v>156</c:v>
                </c:pt>
                <c:pt idx="1">
                  <c:v>148</c:v>
                </c:pt>
                <c:pt idx="2">
                  <c:v>136</c:v>
                </c:pt>
                <c:pt idx="3">
                  <c:v>177</c:v>
                </c:pt>
                <c:pt idx="4">
                  <c:v>150</c:v>
                </c:pt>
                <c:pt idx="5">
                  <c:v>171</c:v>
                </c:pt>
              </c:numCache>
            </c:numRef>
          </c:val>
          <c:extLst>
            <c:ext xmlns:c16="http://schemas.microsoft.com/office/drawing/2014/chart" uri="{C3380CC4-5D6E-409C-BE32-E72D297353CC}">
              <c16:uniqueId val="{00000002-44BD-4888-B9B7-ADCAAF8B24E8}"/>
            </c:ext>
          </c:extLst>
        </c:ser>
        <c:ser>
          <c:idx val="3"/>
          <c:order val="3"/>
          <c:tx>
            <c:strRef>
              <c:f>グラフ作成男女!$F$55</c:f>
              <c:strCache>
                <c:ptCount val="1"/>
                <c:pt idx="0">
                  <c:v>40-49歳</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600" b="1"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グラフ作成男女!$B$73:$B$78</c:f>
              <c:strCache>
                <c:ptCount val="6"/>
                <c:pt idx="0">
                  <c:v>H29</c:v>
                </c:pt>
                <c:pt idx="1">
                  <c:v>H30</c:v>
                </c:pt>
                <c:pt idx="2">
                  <c:v>R1</c:v>
                </c:pt>
                <c:pt idx="3">
                  <c:v>R2</c:v>
                </c:pt>
                <c:pt idx="4">
                  <c:v>R3</c:v>
                </c:pt>
                <c:pt idx="5">
                  <c:v>R4</c:v>
                </c:pt>
              </c:strCache>
            </c:strRef>
          </c:cat>
          <c:val>
            <c:numRef>
              <c:f>グラフ作成男女!$F$73:$F$78</c:f>
              <c:numCache>
                <c:formatCode>General</c:formatCode>
                <c:ptCount val="6"/>
                <c:pt idx="0">
                  <c:v>218</c:v>
                </c:pt>
                <c:pt idx="1">
                  <c:v>213</c:v>
                </c:pt>
                <c:pt idx="2">
                  <c:v>222</c:v>
                </c:pt>
                <c:pt idx="3">
                  <c:v>206</c:v>
                </c:pt>
                <c:pt idx="4">
                  <c:v>242</c:v>
                </c:pt>
                <c:pt idx="5">
                  <c:v>248</c:v>
                </c:pt>
              </c:numCache>
            </c:numRef>
          </c:val>
          <c:extLst>
            <c:ext xmlns:c16="http://schemas.microsoft.com/office/drawing/2014/chart" uri="{C3380CC4-5D6E-409C-BE32-E72D297353CC}">
              <c16:uniqueId val="{00000003-44BD-4888-B9B7-ADCAAF8B24E8}"/>
            </c:ext>
          </c:extLst>
        </c:ser>
        <c:ser>
          <c:idx val="4"/>
          <c:order val="4"/>
          <c:tx>
            <c:strRef>
              <c:f>グラフ作成男女!$G$55</c:f>
              <c:strCache>
                <c:ptCount val="1"/>
                <c:pt idx="0">
                  <c:v>50-59歳</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600" b="1"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グラフ作成男女!$B$73:$B$78</c:f>
              <c:strCache>
                <c:ptCount val="6"/>
                <c:pt idx="0">
                  <c:v>H29</c:v>
                </c:pt>
                <c:pt idx="1">
                  <c:v>H30</c:v>
                </c:pt>
                <c:pt idx="2">
                  <c:v>R1</c:v>
                </c:pt>
                <c:pt idx="3">
                  <c:v>R2</c:v>
                </c:pt>
                <c:pt idx="4">
                  <c:v>R3</c:v>
                </c:pt>
                <c:pt idx="5">
                  <c:v>R4</c:v>
                </c:pt>
              </c:strCache>
            </c:strRef>
          </c:cat>
          <c:val>
            <c:numRef>
              <c:f>グラフ作成男女!$G$73:$G$78</c:f>
              <c:numCache>
                <c:formatCode>General</c:formatCode>
                <c:ptCount val="6"/>
                <c:pt idx="0">
                  <c:v>197</c:v>
                </c:pt>
                <c:pt idx="1">
                  <c:v>222</c:v>
                </c:pt>
                <c:pt idx="2">
                  <c:v>223</c:v>
                </c:pt>
                <c:pt idx="3">
                  <c:v>236</c:v>
                </c:pt>
                <c:pt idx="4">
                  <c:v>242</c:v>
                </c:pt>
                <c:pt idx="5">
                  <c:v>304</c:v>
                </c:pt>
              </c:numCache>
            </c:numRef>
          </c:val>
          <c:extLst>
            <c:ext xmlns:c16="http://schemas.microsoft.com/office/drawing/2014/chart" uri="{C3380CC4-5D6E-409C-BE32-E72D297353CC}">
              <c16:uniqueId val="{00000004-44BD-4888-B9B7-ADCAAF8B24E8}"/>
            </c:ext>
          </c:extLst>
        </c:ser>
        <c:ser>
          <c:idx val="5"/>
          <c:order val="5"/>
          <c:tx>
            <c:strRef>
              <c:f>グラフ作成男女!$H$55</c:f>
              <c:strCache>
                <c:ptCount val="1"/>
                <c:pt idx="0">
                  <c:v>60-69歳</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600" b="1"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グラフ作成男女!$B$73:$B$78</c:f>
              <c:strCache>
                <c:ptCount val="6"/>
                <c:pt idx="0">
                  <c:v>H29</c:v>
                </c:pt>
                <c:pt idx="1">
                  <c:v>H30</c:v>
                </c:pt>
                <c:pt idx="2">
                  <c:v>R1</c:v>
                </c:pt>
                <c:pt idx="3">
                  <c:v>R2</c:v>
                </c:pt>
                <c:pt idx="4">
                  <c:v>R3</c:v>
                </c:pt>
                <c:pt idx="5">
                  <c:v>R4</c:v>
                </c:pt>
              </c:strCache>
            </c:strRef>
          </c:cat>
          <c:val>
            <c:numRef>
              <c:f>グラフ作成男女!$H$73:$H$78</c:f>
              <c:numCache>
                <c:formatCode>General</c:formatCode>
                <c:ptCount val="6"/>
                <c:pt idx="0">
                  <c:v>181</c:v>
                </c:pt>
                <c:pt idx="1">
                  <c:v>175</c:v>
                </c:pt>
                <c:pt idx="2">
                  <c:v>165</c:v>
                </c:pt>
                <c:pt idx="3">
                  <c:v>205</c:v>
                </c:pt>
                <c:pt idx="4">
                  <c:v>172</c:v>
                </c:pt>
                <c:pt idx="5">
                  <c:v>160</c:v>
                </c:pt>
              </c:numCache>
            </c:numRef>
          </c:val>
          <c:extLst>
            <c:ext xmlns:c16="http://schemas.microsoft.com/office/drawing/2014/chart" uri="{C3380CC4-5D6E-409C-BE32-E72D297353CC}">
              <c16:uniqueId val="{00000005-44BD-4888-B9B7-ADCAAF8B24E8}"/>
            </c:ext>
          </c:extLst>
        </c:ser>
        <c:ser>
          <c:idx val="6"/>
          <c:order val="6"/>
          <c:tx>
            <c:strRef>
              <c:f>グラフ作成男女!$I$55</c:f>
              <c:strCache>
                <c:ptCount val="1"/>
                <c:pt idx="0">
                  <c:v>70-79歳</c:v>
                </c:pt>
              </c:strCache>
            </c:strRef>
          </c:tx>
          <c:spPr>
            <a:solidFill>
              <a:schemeClr val="accent1">
                <a:lumMod val="20000"/>
                <a:lumOff val="80000"/>
              </a:schemeClr>
            </a:solidFill>
            <a:ln>
              <a:noFill/>
            </a:ln>
            <a:effectLst/>
          </c:spPr>
          <c:invertIfNegative val="0"/>
          <c:dLbls>
            <c:spPr>
              <a:noFill/>
              <a:ln>
                <a:noFill/>
              </a:ln>
              <a:effectLst/>
            </c:spPr>
            <c:txPr>
              <a:bodyPr rot="0" spcFirstLastPara="1" vertOverflow="ellipsis" vert="horz" wrap="square" anchor="ctr" anchorCtr="1"/>
              <a:lstStyle/>
              <a:p>
                <a:pPr>
                  <a:defRPr sz="600" b="1"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グラフ作成男女!$B$73:$B$78</c:f>
              <c:strCache>
                <c:ptCount val="6"/>
                <c:pt idx="0">
                  <c:v>H29</c:v>
                </c:pt>
                <c:pt idx="1">
                  <c:v>H30</c:v>
                </c:pt>
                <c:pt idx="2">
                  <c:v>R1</c:v>
                </c:pt>
                <c:pt idx="3">
                  <c:v>R2</c:v>
                </c:pt>
                <c:pt idx="4">
                  <c:v>R3</c:v>
                </c:pt>
                <c:pt idx="5">
                  <c:v>R4</c:v>
                </c:pt>
              </c:strCache>
            </c:strRef>
          </c:cat>
          <c:val>
            <c:numRef>
              <c:f>グラフ作成男女!$I$73:$I$78</c:f>
              <c:numCache>
                <c:formatCode>General</c:formatCode>
                <c:ptCount val="6"/>
                <c:pt idx="0">
                  <c:v>195</c:v>
                </c:pt>
                <c:pt idx="1">
                  <c:v>213</c:v>
                </c:pt>
                <c:pt idx="2">
                  <c:v>204</c:v>
                </c:pt>
                <c:pt idx="3">
                  <c:v>231</c:v>
                </c:pt>
                <c:pt idx="4">
                  <c:v>220</c:v>
                </c:pt>
                <c:pt idx="5">
                  <c:v>231</c:v>
                </c:pt>
              </c:numCache>
            </c:numRef>
          </c:val>
          <c:extLst>
            <c:ext xmlns:c16="http://schemas.microsoft.com/office/drawing/2014/chart" uri="{C3380CC4-5D6E-409C-BE32-E72D297353CC}">
              <c16:uniqueId val="{00000006-44BD-4888-B9B7-ADCAAF8B24E8}"/>
            </c:ext>
          </c:extLst>
        </c:ser>
        <c:ser>
          <c:idx val="7"/>
          <c:order val="7"/>
          <c:tx>
            <c:strRef>
              <c:f>グラフ作成男女!$J$55</c:f>
              <c:strCache>
                <c:ptCount val="1"/>
                <c:pt idx="0">
                  <c:v>80歳以上</c:v>
                </c:pt>
              </c:strCache>
            </c:strRef>
          </c:tx>
          <c:spPr>
            <a:solidFill>
              <a:schemeClr val="accent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600" b="1"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グラフ作成男女!$B$73:$B$78</c:f>
              <c:strCache>
                <c:ptCount val="6"/>
                <c:pt idx="0">
                  <c:v>H29</c:v>
                </c:pt>
                <c:pt idx="1">
                  <c:v>H30</c:v>
                </c:pt>
                <c:pt idx="2">
                  <c:v>R1</c:v>
                </c:pt>
                <c:pt idx="3">
                  <c:v>R2</c:v>
                </c:pt>
                <c:pt idx="4">
                  <c:v>R3</c:v>
                </c:pt>
                <c:pt idx="5">
                  <c:v>R4</c:v>
                </c:pt>
              </c:strCache>
            </c:strRef>
          </c:cat>
          <c:val>
            <c:numRef>
              <c:f>グラフ作成男女!$J$73:$J$78</c:f>
              <c:numCache>
                <c:formatCode>General</c:formatCode>
                <c:ptCount val="6"/>
                <c:pt idx="0">
                  <c:v>114</c:v>
                </c:pt>
                <c:pt idx="1">
                  <c:v>148</c:v>
                </c:pt>
                <c:pt idx="2">
                  <c:v>110</c:v>
                </c:pt>
                <c:pt idx="3">
                  <c:v>142</c:v>
                </c:pt>
                <c:pt idx="4">
                  <c:v>141</c:v>
                </c:pt>
                <c:pt idx="5">
                  <c:v>151</c:v>
                </c:pt>
              </c:numCache>
            </c:numRef>
          </c:val>
          <c:extLst>
            <c:ext xmlns:c16="http://schemas.microsoft.com/office/drawing/2014/chart" uri="{C3380CC4-5D6E-409C-BE32-E72D297353CC}">
              <c16:uniqueId val="{00000007-44BD-4888-B9B7-ADCAAF8B24E8}"/>
            </c:ext>
          </c:extLst>
        </c:ser>
        <c:dLbls>
          <c:showLegendKey val="0"/>
          <c:showVal val="0"/>
          <c:showCatName val="0"/>
          <c:showSerName val="0"/>
          <c:showPercent val="0"/>
          <c:showBubbleSize val="0"/>
        </c:dLbls>
        <c:gapWidth val="150"/>
        <c:overlap val="100"/>
        <c:serLines>
          <c:spPr>
            <a:ln w="9525" cap="flat" cmpd="sng" algn="ctr">
              <a:solidFill>
                <a:schemeClr val="tx1">
                  <a:lumMod val="35000"/>
                  <a:lumOff val="65000"/>
                </a:schemeClr>
              </a:solidFill>
              <a:round/>
            </a:ln>
            <a:effectLst/>
          </c:spPr>
        </c:serLines>
        <c:axId val="267933104"/>
        <c:axId val="267926864"/>
      </c:barChart>
      <c:catAx>
        <c:axId val="267933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crossAx val="267926864"/>
        <c:crosses val="autoZero"/>
        <c:auto val="1"/>
        <c:lblAlgn val="ctr"/>
        <c:lblOffset val="100"/>
        <c:noMultiLvlLbl val="0"/>
      </c:catAx>
      <c:valAx>
        <c:axId val="26792686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500" b="0" i="0" u="none" strike="noStrike" kern="1200" baseline="0">
                <a:solidFill>
                  <a:schemeClr val="tx1">
                    <a:lumMod val="65000"/>
                    <a:lumOff val="35000"/>
                  </a:schemeClr>
                </a:solidFill>
                <a:latin typeface="メイリオ" panose="020B0604030504040204" pitchFamily="50" charset="-128"/>
                <a:ea typeface="メイリオ" panose="020B0604030504040204" pitchFamily="50" charset="-128"/>
                <a:cs typeface="+mn-cs"/>
              </a:defRPr>
            </a:pPr>
            <a:endParaRPr lang="ja-JP"/>
          </a:p>
        </c:txPr>
        <c:crossAx val="267933104"/>
        <c:crosses val="autoZero"/>
        <c:crossBetween val="between"/>
      </c:valAx>
      <c:spPr>
        <a:noFill/>
        <a:ln>
          <a:noFill/>
        </a:ln>
        <a:effectLst/>
      </c:spPr>
    </c:plotArea>
    <c:legend>
      <c:legendPos val="r"/>
      <c:layout>
        <c:manualLayout>
          <c:xMode val="edge"/>
          <c:yMode val="edge"/>
          <c:x val="0.84651759504837909"/>
          <c:y val="0.10653750799860212"/>
          <c:w val="0.13190190217121947"/>
          <c:h val="0.8154474101655852"/>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solidFill>
      <a:schemeClr val="bg1"/>
    </a:solidFill>
    <a:ln>
      <a:solidFill>
        <a:schemeClr val="tx1"/>
      </a:solidFill>
    </a:ln>
    <a:effectLst/>
  </c:spPr>
  <c:txPr>
    <a:bodyPr/>
    <a:lstStyle/>
    <a:p>
      <a:pPr>
        <a:defRPr sz="8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436D336-1748-4396-B344-64C5C65CB7BE}" type="datetimeFigureOut">
              <a:rPr kumimoji="1" lang="ja-JP" altLang="en-US" smtClean="0"/>
              <a:t>2023/12/11</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4FDC9406-192C-4D4C-884A-E7667991A776}" type="slidenum">
              <a:rPr kumimoji="1" lang="ja-JP" altLang="en-US" smtClean="0"/>
              <a:t>‹#›</a:t>
            </a:fld>
            <a:endParaRPr kumimoji="1" lang="ja-JP" altLang="en-US"/>
          </a:p>
        </p:txBody>
      </p:sp>
    </p:spTree>
    <p:extLst>
      <p:ext uri="{BB962C8B-B14F-4D97-AF65-F5344CB8AC3E}">
        <p14:creationId xmlns:p14="http://schemas.microsoft.com/office/powerpoint/2010/main" val="46871517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9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a:t>
            </a:r>
            <a:r>
              <a:rPr kumimoji="1" lang="ja-JP" altLang="ja-JP" sz="9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大阪府の自殺者数は、コロナ禍にはいった</a:t>
            </a:r>
            <a:r>
              <a:rPr kumimoji="1" lang="en-US" altLang="ja-JP" sz="9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R2</a:t>
            </a:r>
            <a:r>
              <a:rPr lang="ja-JP" altLang="ja-JP" sz="9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年より増加傾向にあります。</a:t>
            </a:r>
            <a:endParaRPr lang="ja-JP" altLang="ja-JP" sz="9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・令和</a:t>
            </a:r>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年は、全国大阪府においても女性の自殺者の増加の割合が大きかったですが、令和</a:t>
            </a:r>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年は、男性で前年より増加しています。その中でも</a:t>
            </a:r>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50</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代で大きく増加しております。</a:t>
            </a: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・また、資料にのっていませんが、職業別で見ますと、男女とも失業者で前年より大きく増加しており、働き世代の方の自殺者が増加しております。</a:t>
            </a:r>
          </a:p>
          <a:p>
            <a:pPr algn="just"/>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死にたいと考えている人は、なんらかのサインを発していることが多いと言われています。</a:t>
            </a:r>
          </a:p>
          <a:p>
            <a:pPr algn="just"/>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市町村の地域福祉担当課の窓口に来られる府民の方の中には、経済問題や生活問題を抱えている人が多いかと思われます。</a:t>
            </a:r>
          </a:p>
          <a:p>
            <a:pPr algn="just"/>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窓口に来られる人の中に、死にたい気持ちを抱えている人がいるかもしれないということを、念頭においていただき、各職員の方がアンテナを張って対応をお願いしたいと思っています。</a:t>
            </a:r>
          </a:p>
          <a:p>
            <a:pPr algn="just"/>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地域の保健所には精神保健の担当がありますので、必要な方についてはつなぎをお願いできたらと思います。</a:t>
            </a: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ぜひ、資料の方を庁内で共有いただきますようお願いします。</a:t>
            </a:r>
          </a:p>
          <a:p>
            <a:pPr algn="just"/>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ひとりで悩まないでというチラシには、相談窓口を掲載しています。</a:t>
            </a: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ゲートキーパーの冊子も資料にさせていただいています。</a:t>
            </a:r>
          </a:p>
          <a:p>
            <a:pPr algn="just"/>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各市町村にはゲートキーパー養成講師がおりますので、</a:t>
            </a:r>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GK</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研修を希望する場合は、市町村の自殺対策担当課に相談していただき、職場単位でも研修を受けていただけたらと思います。市町村の担当課がわからない場合は、府こころの健康総合センターにお尋ねいただいても結構です。</a:t>
            </a:r>
          </a:p>
          <a:p>
            <a:pPr algn="just"/>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4FDC9406-192C-4D4C-884A-E7667991A776}" type="slidenum">
              <a:rPr kumimoji="1" lang="ja-JP" altLang="en-US" smtClean="0"/>
              <a:t>2</a:t>
            </a:fld>
            <a:endParaRPr kumimoji="1" lang="ja-JP" altLang="en-US"/>
          </a:p>
        </p:txBody>
      </p:sp>
    </p:spTree>
    <p:extLst>
      <p:ext uri="{BB962C8B-B14F-4D97-AF65-F5344CB8AC3E}">
        <p14:creationId xmlns:p14="http://schemas.microsoft.com/office/powerpoint/2010/main" val="4141475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721AD17-A56A-4757-BB8A-A16FCA727EC0}" type="datetimeFigureOut">
              <a:rPr kumimoji="1" lang="ja-JP" altLang="en-US" smtClean="0"/>
              <a:t>2023/12/11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3156433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21AD17-A56A-4757-BB8A-A16FCA727EC0}" type="datetimeFigureOut">
              <a:rPr kumimoji="1" lang="ja-JP" altLang="en-US" smtClean="0"/>
              <a:t>2023/12/11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3855394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21AD17-A56A-4757-BB8A-A16FCA727EC0}" type="datetimeFigureOut">
              <a:rPr kumimoji="1" lang="ja-JP" altLang="en-US" smtClean="0"/>
              <a:t>2023/12/11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1096469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21AD17-A56A-4757-BB8A-A16FCA727EC0}" type="datetimeFigureOut">
              <a:rPr kumimoji="1" lang="ja-JP" altLang="en-US" smtClean="0"/>
              <a:t>2023/12/11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4122178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21AD17-A56A-4757-BB8A-A16FCA727EC0}" type="datetimeFigureOut">
              <a:rPr kumimoji="1" lang="ja-JP" altLang="en-US" smtClean="0"/>
              <a:t>2023/12/11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2552436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721AD17-A56A-4757-BB8A-A16FCA727EC0}" type="datetimeFigureOut">
              <a:rPr kumimoji="1" lang="ja-JP" altLang="en-US" smtClean="0"/>
              <a:t>2023/12/11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3289580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721AD17-A56A-4757-BB8A-A16FCA727EC0}" type="datetimeFigureOut">
              <a:rPr kumimoji="1" lang="ja-JP" altLang="en-US" smtClean="0"/>
              <a:t>2023/12/11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3966142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721AD17-A56A-4757-BB8A-A16FCA727EC0}" type="datetimeFigureOut">
              <a:rPr kumimoji="1" lang="ja-JP" altLang="en-US" smtClean="0"/>
              <a:t>2023/12/11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1779399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21AD17-A56A-4757-BB8A-A16FCA727EC0}" type="datetimeFigureOut">
              <a:rPr kumimoji="1" lang="ja-JP" altLang="en-US" smtClean="0"/>
              <a:t>2023/12/11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3888472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21AD17-A56A-4757-BB8A-A16FCA727EC0}" type="datetimeFigureOut">
              <a:rPr kumimoji="1" lang="ja-JP" altLang="en-US" smtClean="0"/>
              <a:t>2023/12/11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3663329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21AD17-A56A-4757-BB8A-A16FCA727EC0}" type="datetimeFigureOut">
              <a:rPr kumimoji="1" lang="ja-JP" altLang="en-US" smtClean="0"/>
              <a:t>2023/12/11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1138696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F721AD17-A56A-4757-BB8A-A16FCA727EC0}" type="datetimeFigureOut">
              <a:rPr kumimoji="1" lang="ja-JP" altLang="en-US" smtClean="0"/>
              <a:t>2023/12/11</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385F42D4-B8C5-43C8-B556-212DB8C04532}" type="slidenum">
              <a:rPr kumimoji="1" lang="ja-JP" altLang="en-US" smtClean="0"/>
              <a:t>‹#›</a:t>
            </a:fld>
            <a:endParaRPr kumimoji="1" lang="ja-JP" altLang="en-US"/>
          </a:p>
        </p:txBody>
      </p:sp>
    </p:spTree>
    <p:extLst>
      <p:ext uri="{BB962C8B-B14F-4D97-AF65-F5344CB8AC3E}">
        <p14:creationId xmlns:p14="http://schemas.microsoft.com/office/powerpoint/2010/main" val="41931454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268058FD-E9DA-4042-A023-D4EA8161CED5}"/>
              </a:ext>
            </a:extLst>
          </p:cNvPr>
          <p:cNvSpPr>
            <a:spLocks noChangeArrowheads="1"/>
          </p:cNvSpPr>
          <p:nvPr/>
        </p:nvSpPr>
        <p:spPr bwMode="auto">
          <a:xfrm>
            <a:off x="0" y="0"/>
            <a:ext cx="7559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3" name="正方形/長方形 1">
            <a:extLst>
              <a:ext uri="{FF2B5EF4-FFF2-40B4-BE49-F238E27FC236}">
                <a16:creationId xmlns:a16="http://schemas.microsoft.com/office/drawing/2014/main" id="{CA6A6D40-E1A8-412A-A89C-8F45E31A4BAF}"/>
              </a:ext>
            </a:extLst>
          </p:cNvPr>
          <p:cNvSpPr>
            <a:spLocks noChangeArrowheads="1"/>
          </p:cNvSpPr>
          <p:nvPr/>
        </p:nvSpPr>
        <p:spPr bwMode="auto">
          <a:xfrm>
            <a:off x="6374130" y="542925"/>
            <a:ext cx="895350" cy="304800"/>
          </a:xfrm>
          <a:prstGeom prst="rect">
            <a:avLst/>
          </a:prstGeom>
          <a:noFill/>
          <a:ln w="12700">
            <a:solidFill>
              <a:srgbClr val="1F3763"/>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資料</a:t>
            </a:r>
            <a:r>
              <a:rPr kumimoji="0" lang="en-US" altLang="ja-JP" sz="10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3</a:t>
            </a:r>
            <a:r>
              <a:rPr kumimoji="0" lang="ja-JP" altLang="en-US" sz="10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kumimoji="0" lang="en-US" altLang="ja-JP" sz="10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5</a:t>
            </a:r>
            <a:endParaRPr kumimoji="0" lang="en-US" altLang="ja-JP" sz="1800" b="0" i="0" u="none" strike="noStrike" cap="none" normalizeH="0" baseline="0" dirty="0">
              <a:ln>
                <a:noFill/>
              </a:ln>
              <a:solidFill>
                <a:schemeClr val="tx1"/>
              </a:solidFill>
              <a:effectLst/>
              <a:latin typeface="Arial" panose="020B0604020202020204" pitchFamily="34" charset="0"/>
            </a:endParaRPr>
          </a:p>
        </p:txBody>
      </p:sp>
      <p:sp>
        <p:nvSpPr>
          <p:cNvPr id="4" name="Rectangle 3">
            <a:extLst>
              <a:ext uri="{FF2B5EF4-FFF2-40B4-BE49-F238E27FC236}">
                <a16:creationId xmlns:a16="http://schemas.microsoft.com/office/drawing/2014/main" id="{A8835FAC-F85B-4059-9C6B-ABDF32BAE32E}"/>
              </a:ext>
            </a:extLst>
          </p:cNvPr>
          <p:cNvSpPr>
            <a:spLocks noChangeArrowheads="1"/>
          </p:cNvSpPr>
          <p:nvPr/>
        </p:nvSpPr>
        <p:spPr bwMode="auto">
          <a:xfrm>
            <a:off x="511175" y="1239629"/>
            <a:ext cx="6758305" cy="8525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endParaRPr kumimoji="0" lang="ja-JP" altLang="ja-JP"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庁内あげての自殺対策への取組み（関連施策との連携）</a:t>
            </a:r>
            <a:endParaRPr kumimoji="0" lang="ja-JP" altLang="ja-JP" sz="1400" b="0" i="0" u="none" strike="noStrike" cap="none" normalizeH="0" baseline="0" dirty="0">
              <a:ln>
                <a:noFill/>
              </a:ln>
              <a:solidFill>
                <a:schemeClr val="tx1"/>
              </a:solidFill>
              <a:effectLst/>
            </a:endParaRPr>
          </a:p>
          <a:p>
            <a:pPr marL="0" marR="0" lvl="0" indent="152400" algn="l" defTabSz="914400" rtl="0" eaLnBrk="0" fontAlgn="base" latinLnBrk="0" hangingPunct="0">
              <a:lnSpc>
                <a:spcPct val="100000"/>
              </a:lnSpc>
              <a:spcBef>
                <a:spcPct val="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400" b="0" i="0" u="sng"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１　各種会議・情報共有</a:t>
            </a:r>
            <a:endParaRPr kumimoji="0" lang="en-US" altLang="ja-JP" sz="1400" b="0" i="0" u="sng"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52400" algn="l" defTabSz="914400" rtl="0" eaLnBrk="0" fontAlgn="base" latinLnBrk="0" hangingPunct="0">
              <a:lnSpc>
                <a:spcPct val="100000"/>
              </a:lnSpc>
              <a:spcBef>
                <a:spcPct val="0"/>
              </a:spcBef>
              <a:spcAft>
                <a:spcPct val="0"/>
              </a:spcAft>
              <a:buClrTx/>
              <a:buSzTx/>
              <a:buFontTx/>
              <a:buNone/>
              <a:tabLst/>
            </a:pPr>
            <a:endParaRPr kumimoji="0" lang="ja-JP" altLang="ja-JP" sz="1400" b="0" i="0" u="none" strike="noStrike" cap="none" normalizeH="0" baseline="0" dirty="0">
              <a:ln>
                <a:noFill/>
              </a:ln>
              <a:solidFill>
                <a:schemeClr val="tx1"/>
              </a:solidFill>
              <a:effectLst/>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〇大阪府自殺対策推進本部実務担当者会議（</a:t>
            </a:r>
            <a:r>
              <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6/29</a:t>
            </a: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kumimoji="0" lang="ja-JP" altLang="en-US" sz="1400" b="0" i="0" u="none" strike="noStrike" cap="none" normalizeH="0" baseline="0" dirty="0">
              <a:ln>
                <a:noFill/>
              </a:ln>
              <a:solidFill>
                <a:schemeClr val="tx1"/>
              </a:solidFill>
              <a:effectLst/>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　・大阪府の自殺の状況及び自殺対策について共有</a:t>
            </a:r>
            <a:endPar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52400" algn="l" defTabSz="914400" rtl="0" eaLnBrk="0" fontAlgn="base" latinLnBrk="0" hangingPunct="0">
              <a:lnSpc>
                <a:spcPct val="100000"/>
              </a:lnSpc>
              <a:spcBef>
                <a:spcPct val="0"/>
              </a:spcBef>
              <a:spcAft>
                <a:spcPct val="0"/>
              </a:spcAft>
              <a:buClrTx/>
              <a:buSzTx/>
              <a:buFontTx/>
              <a:buNone/>
              <a:tabLst/>
            </a:pPr>
            <a:r>
              <a:rPr lang="ja-JP" altLang="en-US" sz="1400" dirty="0">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全庁あげての取組みを依頼</a:t>
            </a:r>
            <a:endParaRPr kumimoji="0" lang="ja-JP" altLang="en-US" sz="1400" b="0" i="0" u="none" strike="noStrike" cap="none" normalizeH="0" baseline="0" dirty="0">
              <a:ln>
                <a:noFill/>
              </a:ln>
              <a:solidFill>
                <a:schemeClr val="tx1"/>
              </a:solidFill>
              <a:effectLst/>
            </a:endParaRPr>
          </a:p>
          <a:p>
            <a:pPr marL="0" marR="0" lvl="0" indent="152400" algn="l" defTabSz="914400" rtl="0" eaLnBrk="0" fontAlgn="base" latinLnBrk="0" hangingPunct="0">
              <a:lnSpc>
                <a:spcPct val="100000"/>
              </a:lnSpc>
              <a:spcBef>
                <a:spcPct val="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〇市町村自殺対策主管課担当者会議（</a:t>
            </a:r>
            <a:r>
              <a:rPr lang="ja-JP" altLang="en-US" sz="1400" dirty="0">
                <a:latin typeface="メイリオ" panose="020B0604030504040204" pitchFamily="50" charset="-128"/>
                <a:ea typeface="メイリオ" panose="020B0604030504040204" pitchFamily="50" charset="-128"/>
                <a:cs typeface="Times New Roman" panose="02020603050405020304" pitchFamily="18" charset="0"/>
              </a:rPr>
              <a:t>７</a:t>
            </a:r>
            <a:r>
              <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/23</a:t>
            </a: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kumimoji="0" lang="ja-JP" altLang="en-US" sz="1400" b="0" i="0" u="none" strike="noStrike" cap="none" normalizeH="0" baseline="0" dirty="0">
              <a:ln>
                <a:noFill/>
              </a:ln>
              <a:solidFill>
                <a:schemeClr val="tx1"/>
              </a:solidFill>
              <a:effectLst/>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　・各市町村での自殺対策への取組み強化を依頼</a:t>
            </a:r>
            <a:endParaRPr kumimoji="0" lang="ja-JP" altLang="en-US" sz="1400" b="0" i="0" u="none" strike="noStrike" cap="none" normalizeH="0" baseline="0" dirty="0">
              <a:ln>
                <a:noFill/>
              </a:ln>
              <a:solidFill>
                <a:schemeClr val="tx1"/>
              </a:solidFill>
              <a:effectLst/>
            </a:endParaRPr>
          </a:p>
          <a:p>
            <a:pPr marL="0" marR="0" lvl="0" indent="152400" algn="l" defTabSz="914400" rtl="0" eaLnBrk="0" fontAlgn="base" latinLnBrk="0" hangingPunct="0">
              <a:lnSpc>
                <a:spcPct val="100000"/>
              </a:lnSpc>
              <a:spcBef>
                <a:spcPct val="0"/>
              </a:spcBef>
              <a:spcAft>
                <a:spcPct val="0"/>
              </a:spcAft>
              <a:buClrTx/>
              <a:buSzTx/>
              <a:buFontTx/>
              <a:buNone/>
              <a:tabLst/>
            </a:pPr>
            <a:endPar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〇庁内関係各課との課題の共有と意見交換</a:t>
            </a:r>
            <a:endPar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52400" algn="l" defTabSz="914400" rtl="0" eaLnBrk="0" fontAlgn="base" latinLnBrk="0" hangingPunct="0">
              <a:lnSpc>
                <a:spcPct val="100000"/>
              </a:lnSpc>
              <a:spcBef>
                <a:spcPct val="0"/>
              </a:spcBef>
              <a:spcAft>
                <a:spcPct val="0"/>
              </a:spcAft>
              <a:buClrTx/>
              <a:buSzTx/>
              <a:buFontTx/>
              <a:buNone/>
              <a:tabLst/>
            </a:pPr>
            <a:r>
              <a:rPr lang="ja-JP" altLang="en-US" sz="1400" dirty="0">
                <a:latin typeface="メイリオ" panose="020B0604030504040204" pitchFamily="50" charset="-128"/>
                <a:ea typeface="メイリオ" panose="020B0604030504040204" pitchFamily="50" charset="-128"/>
                <a:cs typeface="Times New Roman" panose="02020603050405020304" pitchFamily="18" charset="0"/>
              </a:rPr>
              <a:t>　</a:t>
            </a: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（教育庁、福祉部、商工労働部等）</a:t>
            </a:r>
            <a:endPar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52400" algn="l" defTabSz="914400" rtl="0" eaLnBrk="0" fontAlgn="base" latinLnBrk="0" hangingPunct="0">
              <a:lnSpc>
                <a:spcPct val="100000"/>
              </a:lnSpc>
              <a:spcBef>
                <a:spcPct val="0"/>
              </a:spcBef>
              <a:spcAft>
                <a:spcPct val="0"/>
              </a:spcAft>
              <a:buClrTx/>
              <a:buSzTx/>
              <a:buFontTx/>
              <a:buNone/>
              <a:tabLst/>
            </a:pPr>
            <a:endParaRPr kumimoji="0" lang="ja-JP" altLang="en-US" sz="1400" b="0" i="0" u="sng" strike="noStrike" cap="none" normalizeH="0" baseline="0" dirty="0">
              <a:ln>
                <a:noFill/>
              </a:ln>
              <a:solidFill>
                <a:schemeClr val="tx1"/>
              </a:solidFill>
              <a:effectLst/>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400" b="0" i="0" u="sng"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２　庁内各課主管の関係機関会議や研修会において、大阪府の自殺の現状　</a:t>
            </a:r>
            <a:endParaRPr kumimoji="0" lang="en-US" altLang="ja-JP" sz="1400" b="0" i="0" u="sng"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152400" algn="l" defTabSz="914400" rtl="0" eaLnBrk="0" fontAlgn="base" latinLnBrk="0" hangingPunct="0">
              <a:lnSpc>
                <a:spcPct val="100000"/>
              </a:lnSpc>
              <a:spcBef>
                <a:spcPct val="0"/>
              </a:spcBef>
              <a:spcAft>
                <a:spcPct val="0"/>
              </a:spcAft>
              <a:buClrTx/>
              <a:buSzTx/>
              <a:buFontTx/>
              <a:buNone/>
              <a:tabLst/>
            </a:pPr>
            <a:r>
              <a:rPr lang="ja-JP" altLang="en-US" sz="1400" u="sng" dirty="0">
                <a:latin typeface="メイリオ" panose="020B0604030504040204" pitchFamily="50" charset="-128"/>
                <a:ea typeface="メイリオ" panose="020B0604030504040204" pitchFamily="50" charset="-128"/>
                <a:cs typeface="Times New Roman" panose="02020603050405020304" pitchFamily="18" charset="0"/>
              </a:rPr>
              <a:t>　等</a:t>
            </a:r>
            <a:r>
              <a:rPr kumimoji="0" lang="ja-JP" altLang="en-US" sz="1400" b="0" i="0" u="sng"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について情報提供</a:t>
            </a:r>
            <a:endParaRPr kumimoji="0" lang="ja-JP" altLang="en-US" sz="1400" b="0" i="0" u="sng" strike="noStrike" cap="none" normalizeH="0" baseline="0" dirty="0">
              <a:ln>
                <a:noFill/>
              </a:ln>
              <a:solidFill>
                <a:schemeClr val="tx1"/>
              </a:solidFill>
              <a:effectLst/>
            </a:endParaRPr>
          </a:p>
          <a:p>
            <a:pPr marL="0" marR="0" lvl="0" indent="152400" algn="l" defTabSz="914400" rtl="0" eaLnBrk="0" fontAlgn="base" latinLnBrk="0" hangingPunct="0">
              <a:lnSpc>
                <a:spcPct val="100000"/>
              </a:lnSpc>
              <a:spcBef>
                <a:spcPct val="0"/>
              </a:spcBef>
              <a:spcAft>
                <a:spcPct val="0"/>
              </a:spcAft>
              <a:buClrTx/>
              <a:buSzTx/>
              <a:buFontTx/>
              <a:buNone/>
              <a:tabLst/>
            </a:pPr>
            <a:br>
              <a:rPr kumimoji="0" lang="ja-JP" altLang="en-US" sz="14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en-US" sz="1400" dirty="0">
                <a:solidFill>
                  <a:srgbClr val="000000"/>
                </a:solidFill>
                <a:latin typeface="メイリオ" panose="020B0604030504040204" pitchFamily="50" charset="-128"/>
                <a:ea typeface="メイリオ" panose="020B0604030504040204" pitchFamily="50" charset="-128"/>
                <a:cs typeface="ＭＳ Ｐゴシック" panose="020B0600070205080204" pitchFamily="50" charset="-128"/>
              </a:rPr>
              <a:t>　　</a:t>
            </a:r>
            <a:r>
              <a:rPr kumimoji="0" lang="ja-JP" altLang="en-US" sz="14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〇自殺の対策について情報提供、ちらし「自殺のサインを見逃さないで」、　　</a:t>
            </a:r>
            <a:endParaRPr kumimoji="0" lang="en-US" altLang="ja-JP" sz="14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lang="ja-JP" altLang="en-US" sz="1400" dirty="0">
                <a:solidFill>
                  <a:srgbClr val="000000"/>
                </a:solidFill>
                <a:latin typeface="メイリオ" panose="020B0604030504040204" pitchFamily="50" charset="-128"/>
                <a:ea typeface="メイリオ" panose="020B0604030504040204" pitchFamily="50" charset="-128"/>
                <a:cs typeface="ＭＳ Ｐゴシック" panose="020B0600070205080204" pitchFamily="50" charset="-128"/>
              </a:rPr>
              <a:t>　　</a:t>
            </a:r>
            <a:r>
              <a:rPr lang="ja-JP" altLang="en-US" sz="1400" dirty="0">
                <a:latin typeface="メイリオ" panose="020B0604030504040204" pitchFamily="50" charset="-128"/>
                <a:ea typeface="メイリオ" panose="020B0604030504040204" pitchFamily="50" charset="-128"/>
                <a:cs typeface="ＭＳ Ｐゴシック" panose="020B0600070205080204" pitchFamily="50" charset="-128"/>
              </a:rPr>
              <a:t>「高齢者の自殺対策について」、</a:t>
            </a:r>
            <a:r>
              <a:rPr kumimoji="0" lang="ja-JP" altLang="en-US" sz="1400" b="0" i="0" u="none" strike="noStrike" cap="none" normalizeH="0" baseline="0" dirty="0">
                <a:ln>
                  <a:noFill/>
                </a:ln>
                <a:effectLst/>
                <a:latin typeface="メイリオ" panose="020B0604030504040204" pitchFamily="50" charset="-128"/>
                <a:ea typeface="メイリオ" panose="020B0604030504040204" pitchFamily="50" charset="-128"/>
                <a:cs typeface="ＭＳ Ｐゴシック" panose="020B0600070205080204" pitchFamily="50" charset="-128"/>
              </a:rPr>
              <a:t>相談窓口ちらし</a:t>
            </a:r>
            <a:r>
              <a:rPr kumimoji="0" lang="ja-JP" altLang="en-US" sz="14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等配布</a:t>
            </a:r>
            <a:endParaRPr kumimoji="0" lang="en-US" altLang="ja-JP" sz="14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endParaRPr>
          </a:p>
          <a:p>
            <a:pPr lvl="0" defTabSz="914400"/>
            <a:r>
              <a:rPr lang="ja-JP" altLang="en-US" sz="1400" dirty="0">
                <a:solidFill>
                  <a:srgbClr val="000000"/>
                </a:solidFill>
                <a:latin typeface="メイリオ" panose="020B0604030504040204" pitchFamily="50" charset="-128"/>
                <a:ea typeface="メイリオ" panose="020B0604030504040204" pitchFamily="50" charset="-128"/>
                <a:cs typeface="ＭＳ Ｐゴシック" panose="020B0600070205080204" pitchFamily="50" charset="-128"/>
              </a:rPr>
              <a:t>　　・</a:t>
            </a:r>
            <a:r>
              <a:rPr kumimoji="0" lang="zh-TW" altLang="en-US" sz="14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大阪人権行政推進協議会</a:t>
            </a:r>
            <a:r>
              <a:rPr lang="ja-JP" altLang="en-US" sz="1400" dirty="0">
                <a:solidFill>
                  <a:srgbClr val="000000"/>
                </a:solidFill>
                <a:latin typeface="メイリオ" panose="020B0604030504040204" pitchFamily="50" charset="-128"/>
                <a:ea typeface="メイリオ" panose="020B0604030504040204" pitchFamily="50" charset="-128"/>
              </a:rPr>
              <a:t>　　</a:t>
            </a:r>
            <a:endParaRPr lang="en-US" altLang="zh-TW" sz="1400" dirty="0">
              <a:latin typeface="メイリオ" panose="020B0604030504040204" pitchFamily="50" charset="-128"/>
              <a:ea typeface="メイリオ" panose="020B0604030504040204" pitchFamily="50" charset="-128"/>
            </a:endParaRPr>
          </a:p>
          <a:p>
            <a:pPr lvl="0" defTabSz="914400"/>
            <a:r>
              <a:rPr lang="ja-JP" altLang="en-US" sz="1400" dirty="0">
                <a:solidFill>
                  <a:srgbClr val="000000"/>
                </a:solidFill>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市町村地域福祉担当課長会議</a:t>
            </a:r>
            <a:endParaRPr lang="en-US" altLang="ja-JP" sz="1400" dirty="0">
              <a:latin typeface="メイリオ" panose="020B0604030504040204" pitchFamily="50" charset="-128"/>
              <a:ea typeface="メイリオ" panose="020B0604030504040204" pitchFamily="50" charset="-128"/>
            </a:endParaRPr>
          </a:p>
          <a:p>
            <a:pPr lvl="0" defTabSz="914400"/>
            <a:r>
              <a:rPr lang="ja-JP" altLang="en-US" sz="1400" dirty="0">
                <a:latin typeface="メイリオ" panose="020B0604030504040204" pitchFamily="50" charset="-128"/>
                <a:ea typeface="メイリオ" panose="020B0604030504040204" pitchFamily="50" charset="-128"/>
              </a:rPr>
              <a:t>　　・男女共同参画課実施相談員との連絡会議</a:t>
            </a:r>
            <a:endParaRPr lang="en-US" altLang="ja-JP" sz="1400" dirty="0">
              <a:latin typeface="メイリオ" panose="020B0604030504040204" pitchFamily="50" charset="-128"/>
              <a:ea typeface="メイリオ" panose="020B0604030504040204" pitchFamily="50" charset="-128"/>
            </a:endParaRPr>
          </a:p>
          <a:p>
            <a:pPr lvl="0" defTabSz="914400"/>
            <a:r>
              <a:rPr lang="ja-JP" altLang="en-US" sz="1400" dirty="0">
                <a:solidFill>
                  <a:srgbClr val="000000"/>
                </a:solidFill>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cs typeface="ＭＳ Ｐゴシック" panose="020B0600070205080204" pitchFamily="50" charset="-128"/>
              </a:rPr>
              <a:t>・</a:t>
            </a:r>
            <a:r>
              <a:rPr lang="ja-JP" altLang="ja-JP" sz="1400" dirty="0">
                <a:latin typeface="メイリオ" panose="020B0604030504040204" pitchFamily="50" charset="-128"/>
                <a:ea typeface="メイリオ" panose="020B0604030504040204" pitchFamily="50" charset="-128"/>
                <a:cs typeface="ＭＳ Ｐゴシック" panose="020B0600070205080204" pitchFamily="50" charset="-128"/>
              </a:rPr>
              <a:t>市町村男女共同参画主管課</a:t>
            </a:r>
            <a:r>
              <a:rPr lang="ja-JP" altLang="en-US" sz="1400" dirty="0">
                <a:latin typeface="メイリオ" panose="020B0604030504040204" pitchFamily="50" charset="-128"/>
                <a:ea typeface="メイリオ" panose="020B0604030504040204" pitchFamily="50" charset="-128"/>
                <a:cs typeface="ＭＳ Ｐゴシック" panose="020B0600070205080204" pitchFamily="50" charset="-128"/>
              </a:rPr>
              <a:t>にメールにて情報提供</a:t>
            </a:r>
            <a:endParaRPr lang="en-US" altLang="ja-JP" sz="1400" dirty="0">
              <a:latin typeface="メイリオ" panose="020B0604030504040204" pitchFamily="50" charset="-128"/>
              <a:ea typeface="メイリオ" panose="020B0604030504040204" pitchFamily="50" charset="-128"/>
              <a:cs typeface="ＭＳ Ｐゴシック" panose="020B0600070205080204" pitchFamily="50" charset="-128"/>
            </a:endParaRPr>
          </a:p>
          <a:p>
            <a:pPr lvl="0" defTabSz="914400"/>
            <a:r>
              <a:rPr lang="ja-JP" altLang="en-US" sz="1400" dirty="0">
                <a:solidFill>
                  <a:srgbClr val="000000"/>
                </a:solidFill>
                <a:latin typeface="メイリオ" panose="020B0604030504040204" pitchFamily="50" charset="-128"/>
                <a:ea typeface="メイリオ" panose="020B0604030504040204" pitchFamily="50" charset="-128"/>
              </a:rPr>
              <a:t>　　・要介護認定事務担当市町村職員研修会</a:t>
            </a:r>
            <a:endParaRPr lang="en-US" altLang="ja-JP" sz="1400" dirty="0">
              <a:solidFill>
                <a:srgbClr val="000000"/>
              </a:solidFill>
              <a:latin typeface="メイリオ" panose="020B0604030504040204" pitchFamily="50" charset="-128"/>
              <a:ea typeface="メイリオ" panose="020B0604030504040204" pitchFamily="50" charset="-128"/>
            </a:endParaRPr>
          </a:p>
          <a:p>
            <a:pPr lvl="0" defTabSz="914400"/>
            <a:r>
              <a:rPr lang="ja-JP" altLang="en-US" sz="1400" dirty="0">
                <a:solidFill>
                  <a:srgbClr val="000000"/>
                </a:solidFill>
                <a:latin typeface="メイリオ" panose="020B0604030504040204" pitchFamily="50" charset="-128"/>
                <a:ea typeface="メイリオ" panose="020B0604030504040204" pitchFamily="50" charset="-128"/>
              </a:rPr>
              <a:t>　　・介護支援専門員実務者研修</a:t>
            </a:r>
            <a:endParaRPr lang="en-US" altLang="ja-JP" sz="1400" dirty="0">
              <a:solidFill>
                <a:srgbClr val="000000"/>
              </a:solidFill>
              <a:latin typeface="メイリオ" panose="020B0604030504040204" pitchFamily="50" charset="-128"/>
              <a:ea typeface="メイリオ" panose="020B0604030504040204" pitchFamily="50" charset="-128"/>
            </a:endParaRPr>
          </a:p>
          <a:p>
            <a:pPr lvl="0" defTabSz="914400"/>
            <a:r>
              <a:rPr lang="ja-JP" altLang="en-US" sz="1400" dirty="0">
                <a:solidFill>
                  <a:srgbClr val="000000"/>
                </a:solidFill>
                <a:latin typeface="メイリオ" panose="020B0604030504040204" pitchFamily="50" charset="-128"/>
                <a:ea typeface="メイリオ" panose="020B0604030504040204" pitchFamily="50" charset="-128"/>
              </a:rPr>
              <a:t>　　・</a:t>
            </a:r>
            <a:r>
              <a:rPr lang="zh-TW" altLang="en-US" sz="1400" dirty="0">
                <a:latin typeface="メイリオ" panose="020B0604030504040204" pitchFamily="50" charset="-128"/>
                <a:ea typeface="メイリオ" panose="020B0604030504040204" pitchFamily="50" charset="-128"/>
              </a:rPr>
              <a:t>民生委員協議会会長連絡会</a:t>
            </a:r>
            <a:endParaRPr lang="en-US" altLang="ja-JP" sz="1400" dirty="0">
              <a:latin typeface="メイリオ" panose="020B0604030504040204" pitchFamily="50" charset="-128"/>
              <a:ea typeface="メイリオ" panose="020B0604030504040204" pitchFamily="50" charset="-128"/>
              <a:cs typeface="ＭＳ Ｐゴシック" panose="020B0600070205080204" pitchFamily="50" charset="-128"/>
            </a:endParaRPr>
          </a:p>
          <a:p>
            <a:pPr lvl="0" defTabSz="914400"/>
            <a:r>
              <a:rPr lang="ja-JP" altLang="en-US" sz="1400" dirty="0">
                <a:latin typeface="メイリオ" panose="020B0604030504040204" pitchFamily="50" charset="-128"/>
                <a:ea typeface="メイリオ" panose="020B0604030504040204" pitchFamily="50" charset="-128"/>
              </a:rPr>
              <a:t>　　・</a:t>
            </a:r>
            <a:r>
              <a:rPr lang="ja-JP" altLang="ja-JP" sz="1400" dirty="0">
                <a:effectLst/>
                <a:latin typeface="メイリオ" panose="020B0604030504040204" pitchFamily="50" charset="-128"/>
                <a:ea typeface="メイリオ" panose="020B0604030504040204" pitchFamily="50" charset="-128"/>
                <a:cs typeface="ＭＳ Ｐゴシック" panose="020B0600070205080204" pitchFamily="50" charset="-128"/>
              </a:rPr>
              <a:t>介護保険新規居宅事業所</a:t>
            </a:r>
            <a:r>
              <a:rPr lang="ja-JP" altLang="en-US" sz="1400" dirty="0">
                <a:effectLst/>
                <a:latin typeface="メイリオ" panose="020B0604030504040204" pitchFamily="50" charset="-128"/>
                <a:ea typeface="メイリオ" panose="020B0604030504040204" pitchFamily="50" charset="-128"/>
                <a:cs typeface="ＭＳ Ｐゴシック" panose="020B0600070205080204" pitchFamily="50" charset="-128"/>
              </a:rPr>
              <a:t>にちらし送付</a:t>
            </a:r>
            <a:endParaRPr lang="en-US" altLang="ja-JP" sz="14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lvl="0" defTabSz="914400"/>
            <a:r>
              <a:rPr lang="ja-JP" altLang="en-US" sz="1400" dirty="0">
                <a:latin typeface="メイリオ" panose="020B0604030504040204" pitchFamily="50" charset="-128"/>
                <a:ea typeface="メイリオ" panose="020B0604030504040204" pitchFamily="50" charset="-128"/>
                <a:cs typeface="ＭＳ Ｐゴシック" panose="020B0600070205080204" pitchFamily="50" charset="-128"/>
              </a:rPr>
              <a:t>　</a:t>
            </a:r>
            <a:endParaRPr lang="en-US" altLang="ja-JP" sz="1400" dirty="0">
              <a:latin typeface="メイリオ" panose="020B0604030504040204" pitchFamily="50" charset="-128"/>
              <a:ea typeface="メイリオ" panose="020B0604030504040204" pitchFamily="50" charset="-128"/>
            </a:endParaRPr>
          </a:p>
          <a:p>
            <a:pPr lvl="0" defTabSz="914400"/>
            <a:r>
              <a:rPr lang="ja-JP" altLang="en-US" sz="1400" dirty="0">
                <a:latin typeface="メイリオ" panose="020B0604030504040204" pitchFamily="50" charset="-128"/>
                <a:ea typeface="メイリオ" panose="020B0604030504040204" pitchFamily="50" charset="-128"/>
              </a:rPr>
              <a:t>　〇「こころの健康について考えよう！（</a:t>
            </a:r>
            <a:r>
              <a:rPr lang="en-US" altLang="ja-JP" sz="1400" dirty="0">
                <a:latin typeface="メイリオ" panose="020B0604030504040204" pitchFamily="50" charset="-128"/>
                <a:ea typeface="メイリオ" panose="020B0604030504040204" pitchFamily="50" charset="-128"/>
              </a:rPr>
              <a:t>SOS</a:t>
            </a:r>
            <a:r>
              <a:rPr lang="ja-JP" altLang="en-US" sz="1400" dirty="0">
                <a:latin typeface="メイリオ" panose="020B0604030504040204" pitchFamily="50" charset="-128"/>
                <a:ea typeface="メイリオ" panose="020B0604030504040204" pitchFamily="50" charset="-128"/>
              </a:rPr>
              <a:t>の出し方教育）」の普及、</a:t>
            </a:r>
            <a:endParaRPr lang="en-US" altLang="ja-JP" sz="1400" dirty="0">
              <a:latin typeface="メイリオ" panose="020B0604030504040204" pitchFamily="50" charset="-128"/>
              <a:ea typeface="メイリオ" panose="020B0604030504040204" pitchFamily="50" charset="-128"/>
            </a:endParaRPr>
          </a:p>
          <a:p>
            <a:pPr lvl="0" defTabSz="914400"/>
            <a:r>
              <a:rPr lang="ja-JP" altLang="en-US" sz="1400" dirty="0">
                <a:latin typeface="メイリオ" panose="020B0604030504040204" pitchFamily="50" charset="-128"/>
                <a:ea typeface="メイリオ" panose="020B0604030504040204" pitchFamily="50" charset="-128"/>
              </a:rPr>
              <a:t>　　　若者の自殺の状況、教職員対象自殺対策研修等について情報提供</a:t>
            </a:r>
            <a:endParaRPr lang="ja-JP" altLang="en-US" sz="1400" dirty="0"/>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rPr>
              <a:t>　　</a:t>
            </a: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・スクールカウンセラー連絡協議会</a:t>
            </a:r>
            <a:endPar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　　・</a:t>
            </a:r>
            <a:r>
              <a:rPr kumimoji="0" lang="zh-TW"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府立学校長協会　事務局会議</a:t>
            </a:r>
            <a:endParaRPr kumimoji="0" lang="en-US" altLang="zh-TW"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　　・府立学校校長連絡会［理事会］</a:t>
            </a:r>
            <a:endPar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lang="ja-JP" altLang="en-US" sz="1400" dirty="0">
                <a:latin typeface="メイリオ" panose="020B0604030504040204" pitchFamily="50" charset="-128"/>
                <a:ea typeface="メイリオ" panose="020B0604030504040204" pitchFamily="50" charset="-128"/>
              </a:rPr>
              <a:t>　　・府立学校保健研究会講演会</a:t>
            </a:r>
            <a:endParaRPr lang="en-US" altLang="ja-JP" sz="1400" dirty="0">
              <a:latin typeface="メイリオ" panose="020B0604030504040204" pitchFamily="50" charset="-128"/>
              <a:ea typeface="メイリオ" panose="020B0604030504040204"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　　・府立高校養護教諭部会</a:t>
            </a:r>
            <a:endPar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r>
              <a:rPr lang="ja-JP" altLang="en-US" sz="1400" dirty="0">
                <a:latin typeface="メイリオ" panose="020B0604030504040204" pitchFamily="50" charset="-128"/>
                <a:ea typeface="メイリオ" panose="020B0604030504040204" pitchFamily="50" charset="-128"/>
              </a:rPr>
              <a:t>　　・養護教諭研究会</a:t>
            </a:r>
            <a:endParaRPr kumimoji="0" lang="en-US"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a:p>
            <a:pPr marL="0" marR="0" lvl="0" indent="15240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13195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正方形/長方形 28"/>
          <p:cNvSpPr/>
          <p:nvPr/>
        </p:nvSpPr>
        <p:spPr>
          <a:xfrm>
            <a:off x="-68292" y="-204938"/>
            <a:ext cx="7584499" cy="1089675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4" name="タイトル 1"/>
          <p:cNvSpPr txBox="1">
            <a:spLocks/>
          </p:cNvSpPr>
          <p:nvPr/>
        </p:nvSpPr>
        <p:spPr>
          <a:xfrm>
            <a:off x="10871" y="97494"/>
            <a:ext cx="7559675" cy="404809"/>
          </a:xfrm>
          <a:prstGeom prst="rect">
            <a:avLst/>
          </a:prstGeom>
          <a:solidFill>
            <a:srgbClr val="0070C0"/>
          </a:solidFill>
          <a:ln>
            <a:noFill/>
          </a:ln>
        </p:spPr>
        <p:txBody>
          <a:bodyPr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800" b="1" dirty="0">
                <a:solidFill>
                  <a:schemeClr val="bg1"/>
                </a:solidFill>
                <a:latin typeface="UD デジタル 教科書体 N-B" panose="02020700000000000000" pitchFamily="17" charset="-128"/>
                <a:ea typeface="UD デジタル 教科書体 N-B" panose="02020700000000000000" pitchFamily="17" charset="-128"/>
              </a:rPr>
              <a:t>自殺につながるサインを見逃さないで</a:t>
            </a:r>
          </a:p>
        </p:txBody>
      </p:sp>
      <p:sp>
        <p:nvSpPr>
          <p:cNvPr id="15" name="テキスト ボックス 14"/>
          <p:cNvSpPr txBox="1"/>
          <p:nvPr/>
        </p:nvSpPr>
        <p:spPr>
          <a:xfrm>
            <a:off x="180746" y="886094"/>
            <a:ext cx="7137136" cy="646331"/>
          </a:xfrm>
          <a:prstGeom prst="rect">
            <a:avLst/>
          </a:prstGeom>
          <a:noFill/>
        </p:spPr>
        <p:txBody>
          <a:bodyPr wrap="square" rtlCol="0">
            <a:spAutoFit/>
          </a:bodyPr>
          <a:lstStyle/>
          <a:p>
            <a:r>
              <a:rPr kumimoji="1" lang="ja-JP" altLang="en-US" sz="1200" dirty="0">
                <a:latin typeface="UD デジタル 教科書体 N-B" panose="02020700000000000000" pitchFamily="17" charset="-128"/>
                <a:ea typeface="UD デジタル 教科書体 N-B" panose="02020700000000000000" pitchFamily="17" charset="-128"/>
              </a:rPr>
              <a:t>・令和</a:t>
            </a:r>
            <a:r>
              <a:rPr kumimoji="1" lang="en-US" altLang="ja-JP" sz="1200" dirty="0">
                <a:latin typeface="UD デジタル 教科書体 N-B" panose="02020700000000000000" pitchFamily="17" charset="-128"/>
                <a:ea typeface="UD デジタル 教科書体 N-B" panose="02020700000000000000" pitchFamily="17" charset="-128"/>
              </a:rPr>
              <a:t>4</a:t>
            </a:r>
            <a:r>
              <a:rPr kumimoji="1" lang="ja-JP" altLang="en-US" sz="1200" dirty="0">
                <a:latin typeface="UD デジタル 教科書体 N-B" panose="02020700000000000000" pitchFamily="17" charset="-128"/>
                <a:ea typeface="UD デジタル 教科書体 N-B" panose="02020700000000000000" pitchFamily="17" charset="-128"/>
              </a:rPr>
              <a:t>年の自殺者数は男性で前年より増加。特に</a:t>
            </a:r>
            <a:r>
              <a:rPr kumimoji="1" lang="en-US" altLang="ja-JP" sz="1200" dirty="0">
                <a:latin typeface="UD デジタル 教科書体 N-B" panose="02020700000000000000" pitchFamily="17" charset="-128"/>
                <a:ea typeface="UD デジタル 教科書体 N-B" panose="02020700000000000000" pitchFamily="17" charset="-128"/>
              </a:rPr>
              <a:t>50</a:t>
            </a:r>
            <a:r>
              <a:rPr kumimoji="1" lang="ja-JP" altLang="en-US" sz="1200" dirty="0">
                <a:latin typeface="UD デジタル 教科書体 N-B" panose="02020700000000000000" pitchFamily="17" charset="-128"/>
                <a:ea typeface="UD デジタル 教科書体 N-B" panose="02020700000000000000" pitchFamily="17" charset="-128"/>
              </a:rPr>
              <a:t>歳代で前年より大きく増加している。</a:t>
            </a:r>
          </a:p>
          <a:p>
            <a:r>
              <a:rPr kumimoji="1" lang="ja-JP" altLang="en-US" sz="1200" dirty="0">
                <a:latin typeface="UD デジタル 教科書体 N-B" panose="02020700000000000000" pitchFamily="17" charset="-128"/>
                <a:ea typeface="UD デジタル 教科書体 N-B" panose="02020700000000000000" pitchFamily="17" charset="-128"/>
              </a:rPr>
              <a:t>・平成</a:t>
            </a:r>
            <a:r>
              <a:rPr kumimoji="1" lang="en-US" altLang="ja-JP" sz="1200" dirty="0">
                <a:latin typeface="UD デジタル 教科書体 N-B" panose="02020700000000000000" pitchFamily="17" charset="-128"/>
                <a:ea typeface="UD デジタル 教科書体 N-B" panose="02020700000000000000" pitchFamily="17" charset="-128"/>
              </a:rPr>
              <a:t>29</a:t>
            </a:r>
            <a:r>
              <a:rPr kumimoji="1" lang="ja-JP" altLang="en-US" sz="1200" dirty="0">
                <a:latin typeface="UD デジタル 教科書体 N-B" panose="02020700000000000000" pitchFamily="17" charset="-128"/>
                <a:ea typeface="UD デジタル 教科書体 N-B" panose="02020700000000000000" pitchFamily="17" charset="-128"/>
              </a:rPr>
              <a:t>年と令和</a:t>
            </a:r>
            <a:r>
              <a:rPr kumimoji="1" lang="en-US" altLang="ja-JP" sz="1200" dirty="0">
                <a:latin typeface="UD デジタル 教科書体 N-B" panose="02020700000000000000" pitchFamily="17" charset="-128"/>
                <a:ea typeface="UD デジタル 教科書体 N-B" panose="02020700000000000000" pitchFamily="17" charset="-128"/>
              </a:rPr>
              <a:t>4</a:t>
            </a:r>
            <a:r>
              <a:rPr kumimoji="1" lang="ja-JP" altLang="en-US" sz="1200" dirty="0">
                <a:latin typeface="UD デジタル 教科書体 N-B" panose="02020700000000000000" pitchFamily="17" charset="-128"/>
                <a:ea typeface="UD デジタル 教科書体 N-B" panose="02020700000000000000" pitchFamily="17" charset="-128"/>
              </a:rPr>
              <a:t>年を比較すると男女とも増加。</a:t>
            </a:r>
            <a:endParaRPr kumimoji="1" lang="en-US" altLang="ja-JP" sz="1200" dirty="0">
              <a:latin typeface="UD デジタル 教科書体 N-B" panose="02020700000000000000" pitchFamily="17" charset="-128"/>
              <a:ea typeface="UD デジタル 教科書体 N-B" panose="02020700000000000000" pitchFamily="17" charset="-128"/>
            </a:endParaRPr>
          </a:p>
          <a:p>
            <a:r>
              <a:rPr kumimoji="1" lang="ja-JP" altLang="en-US" sz="1200" dirty="0">
                <a:latin typeface="UD デジタル 教科書体 N-B" panose="02020700000000000000" pitchFamily="17" charset="-128"/>
                <a:ea typeface="UD デジタル 教科書体 N-B" panose="02020700000000000000" pitchFamily="17" charset="-128"/>
              </a:rPr>
              <a:t>　</a:t>
            </a:r>
            <a:r>
              <a:rPr kumimoji="1" lang="en-US" altLang="ja-JP" sz="1200" dirty="0">
                <a:latin typeface="UD デジタル 教科書体 N-B" panose="02020700000000000000" pitchFamily="17" charset="-128"/>
                <a:ea typeface="UD デジタル 教科書体 N-B" panose="02020700000000000000" pitchFamily="17" charset="-128"/>
              </a:rPr>
              <a:t>60</a:t>
            </a:r>
            <a:r>
              <a:rPr kumimoji="1" lang="ja-JP" altLang="en-US" sz="1200" dirty="0">
                <a:latin typeface="UD デジタル 教科書体 N-B" panose="02020700000000000000" pitchFamily="17" charset="-128"/>
                <a:ea typeface="UD デジタル 教科書体 N-B" panose="02020700000000000000" pitchFamily="17" charset="-128"/>
              </a:rPr>
              <a:t>歳代以外の全ての年代で増加しており、特に、</a:t>
            </a:r>
            <a:r>
              <a:rPr kumimoji="1" lang="en-US" altLang="ja-JP" sz="1200" dirty="0">
                <a:latin typeface="UD デジタル 教科書体 N-B" panose="02020700000000000000" pitchFamily="17" charset="-128"/>
                <a:ea typeface="UD デジタル 教科書体 N-B" panose="02020700000000000000" pitchFamily="17" charset="-128"/>
              </a:rPr>
              <a:t>20</a:t>
            </a:r>
            <a:r>
              <a:rPr kumimoji="1" lang="ja-JP" altLang="en-US" sz="1200" dirty="0">
                <a:latin typeface="UD デジタル 教科書体 N-B" panose="02020700000000000000" pitchFamily="17" charset="-128"/>
                <a:ea typeface="UD デジタル 教科書体 N-B" panose="02020700000000000000" pitchFamily="17" charset="-128"/>
              </a:rPr>
              <a:t>歳未満では約</a:t>
            </a:r>
            <a:r>
              <a:rPr kumimoji="1" lang="en-US" altLang="ja-JP" sz="1200" dirty="0">
                <a:latin typeface="UD デジタル 教科書体 N-B" panose="02020700000000000000" pitchFamily="17" charset="-128"/>
                <a:ea typeface="UD デジタル 教科書体 N-B" panose="02020700000000000000" pitchFamily="17" charset="-128"/>
              </a:rPr>
              <a:t>3</a:t>
            </a:r>
            <a:r>
              <a:rPr kumimoji="1" lang="ja-JP" altLang="en-US" sz="1200" dirty="0">
                <a:latin typeface="UD デジタル 教科書体 N-B" panose="02020700000000000000" pitchFamily="17" charset="-128"/>
                <a:ea typeface="UD デジタル 教科書体 N-B" panose="02020700000000000000" pitchFamily="17" charset="-128"/>
              </a:rPr>
              <a:t>倍増加している。</a:t>
            </a:r>
            <a:endParaRPr kumimoji="1" lang="en-US" altLang="ja-JP" sz="1200" dirty="0">
              <a:latin typeface="UD デジタル 教科書体 N-B" panose="02020700000000000000" pitchFamily="17" charset="-128"/>
              <a:ea typeface="UD デジタル 教科書体 N-B" panose="02020700000000000000" pitchFamily="17" charset="-128"/>
            </a:endParaRPr>
          </a:p>
        </p:txBody>
      </p:sp>
      <p:grpSp>
        <p:nvGrpSpPr>
          <p:cNvPr id="13" name="グループ化 12"/>
          <p:cNvGrpSpPr/>
          <p:nvPr/>
        </p:nvGrpSpPr>
        <p:grpSpPr>
          <a:xfrm>
            <a:off x="219486" y="4670622"/>
            <a:ext cx="7189133" cy="1790424"/>
            <a:chOff x="219905" y="8242071"/>
            <a:chExt cx="7189133" cy="1790424"/>
          </a:xfrm>
        </p:grpSpPr>
        <p:sp>
          <p:nvSpPr>
            <p:cNvPr id="16" name="正方形/長方形 15"/>
            <p:cNvSpPr/>
            <p:nvPr/>
          </p:nvSpPr>
          <p:spPr>
            <a:xfrm>
              <a:off x="219905" y="8242071"/>
              <a:ext cx="7091189" cy="179042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232103" y="8364982"/>
              <a:ext cx="7176935" cy="1615827"/>
            </a:xfrm>
            <a:prstGeom prst="rect">
              <a:avLst/>
            </a:prstGeom>
            <a:noFill/>
          </p:spPr>
          <p:txBody>
            <a:bodyPr wrap="square" rtlCol="0">
              <a:spAutoFit/>
            </a:bodyPr>
            <a:lstStyle/>
            <a:p>
              <a:r>
                <a:rPr kumimoji="1" lang="ja-JP" altLang="en-US" sz="1100" dirty="0">
                  <a:latin typeface="UD デジタル 教科書体 N-B" panose="02020700000000000000" pitchFamily="17" charset="-128"/>
                  <a:ea typeface="UD デジタル 教科書体 N-B" panose="02020700000000000000" pitchFamily="17" charset="-128"/>
                </a:rPr>
                <a:t>□過去に自殺企図・自傷歴がある</a:t>
              </a:r>
              <a:endParaRPr kumimoji="1" lang="en-US" altLang="ja-JP" sz="11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□喪失体験</a:t>
              </a:r>
              <a:r>
                <a:rPr kumimoji="1" lang="ja-JP" altLang="en-US" sz="900" dirty="0">
                  <a:latin typeface="UD デジタル 教科書体 N-B" panose="02020700000000000000" pitchFamily="17" charset="-128"/>
                  <a:ea typeface="UD デジタル 教科書体 N-B" panose="02020700000000000000" pitchFamily="17" charset="-128"/>
                </a:rPr>
                <a:t>（身近な人との死別など）</a:t>
              </a:r>
              <a:r>
                <a:rPr kumimoji="1" lang="ja-JP" altLang="en-US" sz="1100" dirty="0">
                  <a:latin typeface="UD デジタル 教科書体 N-B" panose="02020700000000000000" pitchFamily="17" charset="-128"/>
                  <a:ea typeface="UD デジタル 教科書体 N-B" panose="02020700000000000000" pitchFamily="17" charset="-128"/>
                </a:rPr>
                <a:t>　</a:t>
              </a:r>
              <a:endParaRPr kumimoji="1" lang="en-US" altLang="ja-JP" sz="11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□苦痛な体験</a:t>
              </a:r>
              <a:r>
                <a:rPr kumimoji="1" lang="ja-JP" altLang="en-US" sz="900" dirty="0">
                  <a:latin typeface="UD デジタル 教科書体 N-B" panose="02020700000000000000" pitchFamily="17" charset="-128"/>
                  <a:ea typeface="UD デジタル 教科書体 N-B" panose="02020700000000000000" pitchFamily="17" charset="-128"/>
                </a:rPr>
                <a:t>（いじめ、家庭問題など）</a:t>
              </a:r>
              <a:endParaRPr kumimoji="1" lang="en-US" altLang="ja-JP" sz="9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□職業問題・経済問題・生活問題</a:t>
              </a:r>
              <a:r>
                <a:rPr kumimoji="1" lang="ja-JP" altLang="en-US" sz="900" dirty="0">
                  <a:latin typeface="UD デジタル 教科書体 N-B" panose="02020700000000000000" pitchFamily="17" charset="-128"/>
                  <a:ea typeface="UD デジタル 教科書体 N-B" panose="02020700000000000000" pitchFamily="17" charset="-128"/>
                </a:rPr>
                <a:t>（失業、リストラ、長時間労働、多重債務、生活苦、生活上のストレスなど）</a:t>
              </a:r>
              <a:endParaRPr kumimoji="1" lang="en-US" altLang="ja-JP" sz="9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□精神疾患・身体疾患の罹患及びそれらに対する悩み</a:t>
              </a:r>
              <a:r>
                <a:rPr kumimoji="1" lang="ja-JP" altLang="en-US" sz="900" dirty="0">
                  <a:latin typeface="UD デジタル 教科書体 N-B" panose="02020700000000000000" pitchFamily="17" charset="-128"/>
                  <a:ea typeface="UD デジタル 教科書体 N-B" panose="02020700000000000000" pitchFamily="17" charset="-128"/>
                </a:rPr>
                <a:t>（うつ病や身体疾患での病苦など）</a:t>
              </a:r>
              <a:endParaRPr kumimoji="1" lang="en-US" altLang="ja-JP" sz="9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□ソーシャルサポートへの欠如</a:t>
              </a:r>
              <a:r>
                <a:rPr kumimoji="1" lang="ja-JP" altLang="en-US" sz="900" dirty="0">
                  <a:latin typeface="UD デジタル 教科書体 N-B" panose="02020700000000000000" pitchFamily="17" charset="-128"/>
                  <a:ea typeface="UD デジタル 教科書体 N-B" panose="02020700000000000000" pitchFamily="17" charset="-128"/>
                </a:rPr>
                <a:t>（支援者がいない、社会制度が活用できないなど）</a:t>
              </a:r>
              <a:endParaRPr kumimoji="1" lang="en-US" altLang="ja-JP" sz="9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□自殺企図手段への容易なアクセス</a:t>
              </a:r>
              <a:r>
                <a:rPr kumimoji="1" lang="ja-JP" altLang="en-US" sz="900" dirty="0">
                  <a:latin typeface="UD デジタル 教科書体 N-B" panose="02020700000000000000" pitchFamily="17" charset="-128"/>
                  <a:ea typeface="UD デジタル 教科書体 N-B" panose="02020700000000000000" pitchFamily="17" charset="-128"/>
                </a:rPr>
                <a:t>（危険な手段を手にしている、危険な行動に及びやすい環境にあること）</a:t>
              </a:r>
              <a:endParaRPr kumimoji="1" lang="en-US" altLang="ja-JP" sz="9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□望ましくない対処行動</a:t>
              </a:r>
              <a:r>
                <a:rPr kumimoji="1" lang="ja-JP" altLang="en-US" sz="900" dirty="0">
                  <a:latin typeface="UD デジタル 教科書体 N-B" panose="02020700000000000000" pitchFamily="17" charset="-128"/>
                  <a:ea typeface="UD デジタル 教科書体 N-B" panose="02020700000000000000" pitchFamily="17" charset="-128"/>
                </a:rPr>
                <a:t>（飲酒で紛らわす、薬物を乱用するなど）</a:t>
              </a:r>
              <a:endParaRPr kumimoji="1" lang="en-US" altLang="ja-JP" sz="9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□自殺につながりやすい心理状況</a:t>
              </a:r>
              <a:r>
                <a:rPr kumimoji="1" lang="ja-JP" altLang="en-US" sz="900" dirty="0">
                  <a:latin typeface="UD デジタル 教科書体 N-B" panose="02020700000000000000" pitchFamily="17" charset="-128"/>
                  <a:ea typeface="UD デジタル 教科書体 N-B" panose="02020700000000000000" pitchFamily="17" charset="-128"/>
                </a:rPr>
                <a:t>（自殺念慮、絶望感、衝動性、孤立感、悲嘆、あきらめ、不信感）</a:t>
              </a:r>
              <a:endParaRPr kumimoji="1" lang="ja-JP" altLang="en-US" sz="800" dirty="0">
                <a:latin typeface="UD デジタル 教科書体 N-B" panose="02020700000000000000" pitchFamily="17" charset="-128"/>
                <a:ea typeface="UD デジタル 教科書体 N-B" panose="02020700000000000000" pitchFamily="17" charset="-128"/>
              </a:endParaRPr>
            </a:p>
          </p:txBody>
        </p:sp>
      </p:grpSp>
      <p:sp>
        <p:nvSpPr>
          <p:cNvPr id="74" name="テキスト ボックス 73"/>
          <p:cNvSpPr txBox="1"/>
          <p:nvPr/>
        </p:nvSpPr>
        <p:spPr>
          <a:xfrm>
            <a:off x="1023775" y="10334880"/>
            <a:ext cx="6305036" cy="246221"/>
          </a:xfrm>
          <a:prstGeom prst="rect">
            <a:avLst/>
          </a:prstGeom>
          <a:noFill/>
          <a:ln>
            <a:noFill/>
          </a:ln>
        </p:spPr>
        <p:txBody>
          <a:bodyPr wrap="square" rtlCol="0">
            <a:spAutoFit/>
          </a:bodyPr>
          <a:lstStyle/>
          <a:p>
            <a:pPr algn="r"/>
            <a:r>
              <a:rPr kumimoji="1" lang="en-US" altLang="ja-JP" sz="1000" b="1" dirty="0">
                <a:latin typeface="UD デジタル 教科書体 NK-B" panose="02020700000000000000" pitchFamily="18" charset="-128"/>
                <a:ea typeface="UD デジタル 教科書体 NK-B" panose="02020700000000000000" pitchFamily="18" charset="-128"/>
              </a:rPr>
              <a:t>R5.6</a:t>
            </a:r>
            <a:r>
              <a:rPr kumimoji="1" lang="ja-JP" altLang="en-US" sz="1000" b="1" dirty="0">
                <a:latin typeface="UD デジタル 教科書体 NK-B" panose="02020700000000000000" pitchFamily="18" charset="-128"/>
                <a:ea typeface="UD デジタル 教科書体 NK-B" panose="02020700000000000000" pitchFamily="18" charset="-128"/>
              </a:rPr>
              <a:t>月作成　　作成元：大阪府健康医療部保健医療室地域保健課精神保健グループ</a:t>
            </a:r>
          </a:p>
        </p:txBody>
      </p:sp>
      <p:sp>
        <p:nvSpPr>
          <p:cNvPr id="30" name="タイトル 1"/>
          <p:cNvSpPr txBox="1">
            <a:spLocks/>
          </p:cNvSpPr>
          <p:nvPr/>
        </p:nvSpPr>
        <p:spPr>
          <a:xfrm>
            <a:off x="224625" y="3988521"/>
            <a:ext cx="2860554" cy="336385"/>
          </a:xfrm>
          <a:prstGeom prst="rect">
            <a:avLst/>
          </a:prstGeom>
          <a:solidFill>
            <a:srgbClr val="0070C0"/>
          </a:solidFill>
          <a:ln>
            <a:noFill/>
          </a:ln>
        </p:spPr>
        <p:txBody>
          <a:bodyPr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400" b="1" dirty="0">
                <a:solidFill>
                  <a:schemeClr val="bg1"/>
                </a:solidFill>
                <a:latin typeface="UD デジタル 教科書体 N-B" panose="02020700000000000000" pitchFamily="17" charset="-128"/>
                <a:ea typeface="UD デジタル 教科書体 N-B" panose="02020700000000000000" pitchFamily="17" charset="-128"/>
              </a:rPr>
              <a:t>　自殺につながるサインや状況</a:t>
            </a:r>
          </a:p>
        </p:txBody>
      </p:sp>
      <p:grpSp>
        <p:nvGrpSpPr>
          <p:cNvPr id="3" name="グループ化 2"/>
          <p:cNvGrpSpPr/>
          <p:nvPr/>
        </p:nvGrpSpPr>
        <p:grpSpPr>
          <a:xfrm>
            <a:off x="204798" y="1610467"/>
            <a:ext cx="3590719" cy="2220184"/>
            <a:chOff x="122630" y="1701645"/>
            <a:chExt cx="3590719" cy="2124989"/>
          </a:xfrm>
        </p:grpSpPr>
        <p:graphicFrame>
          <p:nvGraphicFramePr>
            <p:cNvPr id="68" name="グラフ 67">
              <a:extLst>
                <a:ext uri="{FF2B5EF4-FFF2-40B4-BE49-F238E27FC236}">
                  <a16:creationId xmlns:a16="http://schemas.microsoft.com/office/drawing/2014/main" id="{00000000-0008-0000-0200-000002000000}"/>
                </a:ext>
              </a:extLst>
            </p:cNvPr>
            <p:cNvGraphicFramePr>
              <a:graphicFrameLocks/>
            </p:cNvGraphicFramePr>
            <p:nvPr>
              <p:extLst>
                <p:ext uri="{D42A27DB-BD31-4B8C-83A1-F6EECF244321}">
                  <p14:modId xmlns:p14="http://schemas.microsoft.com/office/powerpoint/2010/main" val="1890656855"/>
                </p:ext>
              </p:extLst>
            </p:nvPr>
          </p:nvGraphicFramePr>
          <p:xfrm>
            <a:off x="122630" y="1829926"/>
            <a:ext cx="3533500" cy="1996708"/>
          </p:xfrm>
          <a:graphic>
            <a:graphicData uri="http://schemas.openxmlformats.org/drawingml/2006/chart">
              <c:chart xmlns:c="http://schemas.openxmlformats.org/drawingml/2006/chart" xmlns:r="http://schemas.openxmlformats.org/officeDocument/2006/relationships" r:id="rId3"/>
            </a:graphicData>
          </a:graphic>
        </p:graphicFrame>
        <p:sp>
          <p:nvSpPr>
            <p:cNvPr id="11" name="正方形/長方形 10"/>
            <p:cNvSpPr/>
            <p:nvPr/>
          </p:nvSpPr>
          <p:spPr>
            <a:xfrm>
              <a:off x="811176" y="1701645"/>
              <a:ext cx="2340714" cy="242589"/>
            </a:xfrm>
            <a:prstGeom prst="rect">
              <a:avLst/>
            </a:pr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bg1"/>
                  </a:solidFill>
                  <a:latin typeface="UD デジタル 教科書体 N-B" panose="02020700000000000000" pitchFamily="17" charset="-128"/>
                  <a:ea typeface="UD デジタル 教科書体 N-B" panose="02020700000000000000" pitchFamily="17" charset="-128"/>
                </a:rPr>
                <a:t>自殺者数の推移</a:t>
              </a:r>
            </a:p>
          </p:txBody>
        </p:sp>
        <p:sp>
          <p:nvSpPr>
            <p:cNvPr id="7" name="テキスト ボックス 6"/>
            <p:cNvSpPr txBox="1"/>
            <p:nvPr/>
          </p:nvSpPr>
          <p:spPr>
            <a:xfrm>
              <a:off x="3303214" y="2212608"/>
              <a:ext cx="410135" cy="191477"/>
            </a:xfrm>
            <a:prstGeom prst="rect">
              <a:avLst/>
            </a:prstGeom>
            <a:noFill/>
            <a:ln>
              <a:noFill/>
            </a:ln>
          </p:spPr>
          <p:txBody>
            <a:bodyPr wrap="square" rtlCol="0">
              <a:spAutoFit/>
            </a:bodyPr>
            <a:lstStyle/>
            <a:p>
              <a:r>
                <a:rPr kumimoji="1" lang="ja-JP" altLang="en-US" sz="700" dirty="0">
                  <a:latin typeface="メイリオ" panose="020B0604030504040204" pitchFamily="50" charset="-128"/>
                  <a:ea typeface="メイリオ" panose="020B0604030504040204" pitchFamily="50" charset="-128"/>
                </a:rPr>
                <a:t>総数</a:t>
              </a:r>
            </a:p>
          </p:txBody>
        </p:sp>
        <p:sp>
          <p:nvSpPr>
            <p:cNvPr id="34" name="テキスト ボックス 33"/>
            <p:cNvSpPr txBox="1"/>
            <p:nvPr/>
          </p:nvSpPr>
          <p:spPr>
            <a:xfrm>
              <a:off x="3263171" y="2612525"/>
              <a:ext cx="410135" cy="191477"/>
            </a:xfrm>
            <a:prstGeom prst="rect">
              <a:avLst/>
            </a:prstGeom>
            <a:noFill/>
            <a:ln>
              <a:noFill/>
            </a:ln>
          </p:spPr>
          <p:txBody>
            <a:bodyPr wrap="square" rtlCol="0">
              <a:spAutoFit/>
            </a:bodyPr>
            <a:lstStyle/>
            <a:p>
              <a:r>
                <a:rPr kumimoji="1" lang="ja-JP" altLang="en-US" sz="700" dirty="0">
                  <a:latin typeface="メイリオ" panose="020B0604030504040204" pitchFamily="50" charset="-128"/>
                  <a:ea typeface="メイリオ" panose="020B0604030504040204" pitchFamily="50" charset="-128"/>
                </a:rPr>
                <a:t>男性</a:t>
              </a:r>
            </a:p>
          </p:txBody>
        </p:sp>
        <p:sp>
          <p:nvSpPr>
            <p:cNvPr id="36" name="テキスト ボックス 35"/>
            <p:cNvSpPr txBox="1"/>
            <p:nvPr/>
          </p:nvSpPr>
          <p:spPr>
            <a:xfrm>
              <a:off x="3280347" y="2972567"/>
              <a:ext cx="410135" cy="191477"/>
            </a:xfrm>
            <a:prstGeom prst="rect">
              <a:avLst/>
            </a:prstGeom>
            <a:noFill/>
            <a:ln>
              <a:noFill/>
            </a:ln>
          </p:spPr>
          <p:txBody>
            <a:bodyPr wrap="square" rtlCol="0">
              <a:spAutoFit/>
            </a:bodyPr>
            <a:lstStyle/>
            <a:p>
              <a:r>
                <a:rPr kumimoji="1" lang="ja-JP" altLang="en-US" sz="700" dirty="0"/>
                <a:t>女性</a:t>
              </a:r>
            </a:p>
          </p:txBody>
        </p:sp>
      </p:grpSp>
      <p:sp>
        <p:nvSpPr>
          <p:cNvPr id="37" name="右矢印 36"/>
          <p:cNvSpPr/>
          <p:nvPr/>
        </p:nvSpPr>
        <p:spPr>
          <a:xfrm rot="20926080">
            <a:off x="3039532" y="2375810"/>
            <a:ext cx="274902" cy="114300"/>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右矢印 41"/>
          <p:cNvSpPr/>
          <p:nvPr/>
        </p:nvSpPr>
        <p:spPr>
          <a:xfrm rot="21028077" flipV="1">
            <a:off x="4089113" y="3635288"/>
            <a:ext cx="153524" cy="183920"/>
          </a:xfrm>
          <a:prstGeom prst="rightArrow">
            <a:avLst/>
          </a:prstGeom>
          <a:solidFill>
            <a:schemeClr val="accent2">
              <a:lumMod val="40000"/>
              <a:lumOff val="6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
          <p:cNvGrpSpPr/>
          <p:nvPr/>
        </p:nvGrpSpPr>
        <p:grpSpPr>
          <a:xfrm>
            <a:off x="3772651" y="1625862"/>
            <a:ext cx="3530965" cy="2216848"/>
            <a:chOff x="3716401" y="1310513"/>
            <a:chExt cx="3530965" cy="2190167"/>
          </a:xfrm>
        </p:grpSpPr>
        <p:graphicFrame>
          <p:nvGraphicFramePr>
            <p:cNvPr id="43" name="グラフ 42"/>
            <p:cNvGraphicFramePr>
              <a:graphicFrameLocks/>
            </p:cNvGraphicFramePr>
            <p:nvPr>
              <p:extLst>
                <p:ext uri="{D42A27DB-BD31-4B8C-83A1-F6EECF244321}">
                  <p14:modId xmlns:p14="http://schemas.microsoft.com/office/powerpoint/2010/main" val="1343995794"/>
                </p:ext>
              </p:extLst>
            </p:nvPr>
          </p:nvGraphicFramePr>
          <p:xfrm>
            <a:off x="3716401" y="1434694"/>
            <a:ext cx="3530965" cy="2065986"/>
          </p:xfrm>
          <a:graphic>
            <a:graphicData uri="http://schemas.openxmlformats.org/drawingml/2006/chart">
              <c:chart xmlns:c="http://schemas.openxmlformats.org/drawingml/2006/chart" xmlns:r="http://schemas.openxmlformats.org/officeDocument/2006/relationships" r:id="rId4"/>
            </a:graphicData>
          </a:graphic>
        </p:graphicFrame>
        <p:sp>
          <p:nvSpPr>
            <p:cNvPr id="22" name="正方形/長方形 21"/>
            <p:cNvSpPr/>
            <p:nvPr/>
          </p:nvSpPr>
          <p:spPr>
            <a:xfrm>
              <a:off x="4256311" y="1310513"/>
              <a:ext cx="2340714" cy="249270"/>
            </a:xfrm>
            <a:prstGeom prst="rect">
              <a:avLst/>
            </a:pr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bg1"/>
                  </a:solidFill>
                  <a:latin typeface="UD デジタル 教科書体 N-B" panose="02020700000000000000" pitchFamily="17" charset="-128"/>
                  <a:ea typeface="UD デジタル 教科書体 N-B" panose="02020700000000000000" pitchFamily="17" charset="-128"/>
                </a:rPr>
                <a:t>年齢階級別自殺者数の推移</a:t>
              </a:r>
              <a:endParaRPr lang="ja-JP" altLang="en-US" sz="1600" b="1" dirty="0">
                <a:solidFill>
                  <a:schemeClr val="bg1"/>
                </a:solidFill>
                <a:latin typeface="UD デジタル 教科書体 N-B" panose="02020700000000000000" pitchFamily="17" charset="-128"/>
                <a:ea typeface="UD デジタル 教科書体 N-B" panose="02020700000000000000" pitchFamily="17" charset="-128"/>
              </a:endParaRPr>
            </a:p>
          </p:txBody>
        </p:sp>
      </p:grpSp>
      <p:sp>
        <p:nvSpPr>
          <p:cNvPr id="14" name="テキスト ボックス 13"/>
          <p:cNvSpPr txBox="1"/>
          <p:nvPr/>
        </p:nvSpPr>
        <p:spPr>
          <a:xfrm>
            <a:off x="204798" y="583453"/>
            <a:ext cx="2294495" cy="307777"/>
          </a:xfrm>
          <a:prstGeom prst="rect">
            <a:avLst/>
          </a:prstGeom>
          <a:noFill/>
          <a:ln>
            <a:noFill/>
          </a:ln>
        </p:spPr>
        <p:txBody>
          <a:bodyPr wrap="square" rtlCol="0">
            <a:spAutoFit/>
          </a:bodyPr>
          <a:lstStyle/>
          <a:p>
            <a:r>
              <a:rPr kumimoji="1" lang="ja-JP" altLang="en-US" sz="1400" dirty="0">
                <a:latin typeface="UD デジタル 教科書体 NP-B" panose="02020700000000000000" pitchFamily="18" charset="-128"/>
                <a:ea typeface="UD デジタル 教科書体 NP-B" panose="02020700000000000000" pitchFamily="18" charset="-128"/>
              </a:rPr>
              <a:t>≪大阪府の自殺の状況≫</a:t>
            </a:r>
          </a:p>
        </p:txBody>
      </p:sp>
      <p:sp>
        <p:nvSpPr>
          <p:cNvPr id="44" name="テキスト ボックス 43"/>
          <p:cNvSpPr txBox="1"/>
          <p:nvPr/>
        </p:nvSpPr>
        <p:spPr>
          <a:xfrm>
            <a:off x="176973" y="6911952"/>
            <a:ext cx="7126643" cy="430887"/>
          </a:xfrm>
          <a:prstGeom prst="rect">
            <a:avLst/>
          </a:prstGeom>
          <a:noFill/>
          <a:ln>
            <a:noFill/>
          </a:ln>
        </p:spPr>
        <p:txBody>
          <a:bodyPr wrap="square" rtlCol="0">
            <a:spAutoFit/>
          </a:bodyPr>
          <a:lstStyle/>
          <a:p>
            <a:r>
              <a:rPr lang="ja-JP" altLang="en-US" sz="1100" dirty="0">
                <a:latin typeface="UD デジタル 教科書体 N-B" panose="02020700000000000000" pitchFamily="17" charset="-128"/>
                <a:ea typeface="UD デジタル 教科書体 N-B" panose="02020700000000000000" pitchFamily="17" charset="-128"/>
              </a:rPr>
              <a:t>　自殺の多くは、病気や</a:t>
            </a:r>
            <a:r>
              <a:rPr lang="ja-JP" altLang="en-US" sz="1100" dirty="0" err="1">
                <a:latin typeface="UD デジタル 教科書体 N-B" panose="02020700000000000000" pitchFamily="17" charset="-128"/>
                <a:ea typeface="UD デジタル 教科書体 N-B" panose="02020700000000000000" pitchFamily="17" charset="-128"/>
              </a:rPr>
              <a:t>障がい</a:t>
            </a:r>
            <a:r>
              <a:rPr lang="ja-JP" altLang="en-US" sz="1100" dirty="0">
                <a:latin typeface="UD デジタル 教科書体 N-B" panose="02020700000000000000" pitchFamily="17" charset="-128"/>
                <a:ea typeface="UD デジタル 教科書体 N-B" panose="02020700000000000000" pitchFamily="17" charset="-128"/>
              </a:rPr>
              <a:t>、痛みなどの健康問題、失業や倒産、多重債務などの経済・生活問題、家庭や職場、学校の問題など、様々な要因が複雑に絡み合い、</a:t>
            </a:r>
            <a:r>
              <a:rPr lang="ja-JP" altLang="en-US" sz="1100" b="1" u="sng" dirty="0">
                <a:latin typeface="UD デジタル 教科書体 N-B" panose="02020700000000000000" pitchFamily="17" charset="-128"/>
                <a:ea typeface="UD デジタル 教科書体 N-B" panose="02020700000000000000" pitchFamily="17" charset="-128"/>
              </a:rPr>
              <a:t>「心理的に追い込まれた末の死」</a:t>
            </a:r>
            <a:r>
              <a:rPr lang="ja-JP" altLang="en-US" sz="1100" dirty="0">
                <a:latin typeface="UD デジタル 教科書体 N-B" panose="02020700000000000000" pitchFamily="17" charset="-128"/>
                <a:ea typeface="UD デジタル 教科書体 N-B" panose="02020700000000000000" pitchFamily="17" charset="-128"/>
              </a:rPr>
              <a:t>と言われています。</a:t>
            </a:r>
            <a:endParaRPr lang="en-US" altLang="ja-JP" sz="1100" dirty="0">
              <a:latin typeface="UD デジタル 教科書体 N-B" panose="02020700000000000000" pitchFamily="17" charset="-128"/>
              <a:ea typeface="UD デジタル 教科書体 N-B" panose="02020700000000000000" pitchFamily="17" charset="-128"/>
            </a:endParaRPr>
          </a:p>
        </p:txBody>
      </p:sp>
      <p:sp>
        <p:nvSpPr>
          <p:cNvPr id="45" name="タイトル 1"/>
          <p:cNvSpPr txBox="1">
            <a:spLocks/>
          </p:cNvSpPr>
          <p:nvPr/>
        </p:nvSpPr>
        <p:spPr>
          <a:xfrm>
            <a:off x="219486" y="6540684"/>
            <a:ext cx="7084130" cy="336385"/>
          </a:xfrm>
          <a:prstGeom prst="rect">
            <a:avLst/>
          </a:prstGeom>
          <a:solidFill>
            <a:srgbClr val="0070C0"/>
          </a:solidFill>
          <a:ln>
            <a:noFill/>
          </a:ln>
        </p:spPr>
        <p:txBody>
          <a:bodyPr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400" b="1" dirty="0">
                <a:solidFill>
                  <a:schemeClr val="bg1"/>
                </a:solidFill>
                <a:latin typeface="UD デジタル 教科書体 N-B" panose="02020700000000000000" pitchFamily="17" charset="-128"/>
                <a:ea typeface="UD デジタル 教科書体 N-B" panose="02020700000000000000" pitchFamily="17" charset="-128"/>
              </a:rPr>
              <a:t>　様々な相談に来る方の背景には、死にたい気持ちがあるかもしれません。</a:t>
            </a:r>
          </a:p>
        </p:txBody>
      </p:sp>
      <p:sp>
        <p:nvSpPr>
          <p:cNvPr id="48" name="右矢印 47"/>
          <p:cNvSpPr/>
          <p:nvPr/>
        </p:nvSpPr>
        <p:spPr>
          <a:xfrm rot="21086783">
            <a:off x="3035548" y="2834291"/>
            <a:ext cx="274902" cy="114300"/>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88633" y="4386502"/>
            <a:ext cx="7319986" cy="261610"/>
          </a:xfrm>
          <a:prstGeom prst="rect">
            <a:avLst/>
          </a:prstGeom>
          <a:noFill/>
          <a:ln>
            <a:noFill/>
          </a:ln>
        </p:spPr>
        <p:txBody>
          <a:bodyPr wrap="square" rtlCol="0">
            <a:spAutoFit/>
          </a:bodyPr>
          <a:lstStyle/>
          <a:p>
            <a:r>
              <a:rPr lang="ja-JP" altLang="en-US" sz="1100" dirty="0">
                <a:latin typeface="UD デジタル 教科書体 N-B" panose="02020700000000000000" pitchFamily="17" charset="-128"/>
                <a:ea typeface="UD デジタル 教科書体 N-B" panose="02020700000000000000" pitchFamily="17" charset="-128"/>
              </a:rPr>
              <a:t>「死にたい」と考えている人は、悩みを抱えながら何らかのサインを発していることが多くあります。</a:t>
            </a:r>
            <a:endParaRPr lang="ja-JP" altLang="en-US" sz="1050" dirty="0">
              <a:latin typeface="UD デジタル 教科書体 NK-B" panose="02020700000000000000" pitchFamily="18" charset="-128"/>
              <a:ea typeface="UD デジタル 教科書体 NK-B" panose="02020700000000000000" pitchFamily="18" charset="-128"/>
            </a:endParaRPr>
          </a:p>
        </p:txBody>
      </p:sp>
      <p:sp>
        <p:nvSpPr>
          <p:cNvPr id="77" name="正方形/長方形 76"/>
          <p:cNvSpPr/>
          <p:nvPr/>
        </p:nvSpPr>
        <p:spPr>
          <a:xfrm>
            <a:off x="252766" y="7698804"/>
            <a:ext cx="7018825" cy="263669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4"/>
          <p:cNvSpPr/>
          <p:nvPr/>
        </p:nvSpPr>
        <p:spPr>
          <a:xfrm>
            <a:off x="418432" y="8117439"/>
            <a:ext cx="6708437" cy="1013511"/>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296293" y="7799834"/>
            <a:ext cx="3105366" cy="261610"/>
          </a:xfrm>
          <a:prstGeom prst="rect">
            <a:avLst/>
          </a:prstGeom>
          <a:noFill/>
        </p:spPr>
        <p:txBody>
          <a:bodyPr wrap="square" rtlCol="0">
            <a:spAutoFit/>
          </a:bodyPr>
          <a:lstStyle/>
          <a:p>
            <a:r>
              <a:rPr kumimoji="1" lang="ja-JP" altLang="en-US" sz="1100" b="1" dirty="0">
                <a:latin typeface="UD デジタル 教科書体 N-B" panose="02020700000000000000" pitchFamily="17" charset="-128"/>
                <a:ea typeface="UD デジタル 教科書体 N-B" panose="02020700000000000000" pitchFamily="17" charset="-128"/>
              </a:rPr>
              <a:t>「悩みや不安を抱えていませんか？」</a:t>
            </a:r>
          </a:p>
        </p:txBody>
      </p:sp>
      <p:sp>
        <p:nvSpPr>
          <p:cNvPr id="35" name="テキスト ボックス 34"/>
          <p:cNvSpPr txBox="1"/>
          <p:nvPr/>
        </p:nvSpPr>
        <p:spPr>
          <a:xfrm>
            <a:off x="426852" y="8165033"/>
            <a:ext cx="6829195" cy="938719"/>
          </a:xfrm>
          <a:prstGeom prst="rect">
            <a:avLst/>
          </a:prstGeom>
          <a:noFill/>
          <a:ln>
            <a:noFill/>
          </a:ln>
        </p:spPr>
        <p:txBody>
          <a:bodyPr wrap="square" rtlCol="0">
            <a:spAutoFit/>
          </a:bodyPr>
          <a:lstStyle/>
          <a:p>
            <a:r>
              <a:rPr kumimoji="1" lang="ja-JP" altLang="en-US" sz="1100" dirty="0">
                <a:latin typeface="UD デジタル 教科書体 N-B" panose="02020700000000000000" pitchFamily="17" charset="-128"/>
                <a:ea typeface="UD デジタル 教科書体 N-B" panose="02020700000000000000" pitchFamily="17" charset="-128"/>
              </a:rPr>
              <a:t>・「眠れてますか」「辛そうだけど、良かったら話してください。」などの声かけ。</a:t>
            </a:r>
          </a:p>
          <a:p>
            <a:r>
              <a:rPr kumimoji="1" lang="ja-JP" altLang="en-US" sz="1100" dirty="0">
                <a:latin typeface="UD デジタル 教科書体 N-B" panose="02020700000000000000" pitchFamily="17" charset="-128"/>
                <a:ea typeface="UD デジタル 教科書体 N-B" panose="02020700000000000000" pitchFamily="17" charset="-128"/>
              </a:rPr>
              <a:t>・心配していることを伝える。</a:t>
            </a:r>
            <a:endParaRPr kumimoji="1" lang="en-US" altLang="ja-JP" sz="11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・悩みを真剣な態度で受けとめる。</a:t>
            </a:r>
            <a:endParaRPr kumimoji="1" lang="en-US" altLang="ja-JP" sz="11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・「話してくれてありがとうございます。」「大変でしたね。」など労いの気持ちを言葉にして伝える。</a:t>
            </a:r>
            <a:endParaRPr kumimoji="1" lang="en-US" altLang="ja-JP" sz="11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・本人を責めたり、安易に励ましたり、相手の感情を否定せずに対応する。</a:t>
            </a:r>
          </a:p>
        </p:txBody>
      </p:sp>
      <p:sp>
        <p:nvSpPr>
          <p:cNvPr id="21" name="テキスト ボックス 20"/>
          <p:cNvSpPr txBox="1"/>
          <p:nvPr/>
        </p:nvSpPr>
        <p:spPr>
          <a:xfrm>
            <a:off x="421162" y="7776826"/>
            <a:ext cx="875131" cy="276999"/>
          </a:xfrm>
          <a:prstGeom prst="rect">
            <a:avLst/>
          </a:prstGeom>
          <a:noFill/>
          <a:ln>
            <a:solidFill>
              <a:schemeClr val="tx1"/>
            </a:solidFill>
          </a:ln>
        </p:spPr>
        <p:txBody>
          <a:bodyPr wrap="square" rtlCol="0">
            <a:spAutoFit/>
          </a:bodyPr>
          <a:lstStyle/>
          <a:p>
            <a:pPr algn="ctr"/>
            <a:r>
              <a:rPr kumimoji="1" lang="ja-JP" altLang="en-US" sz="1200" b="1" dirty="0">
                <a:latin typeface="UD デジタル 教科書体 NK-B" panose="02020700000000000000" pitchFamily="18" charset="-128"/>
                <a:ea typeface="UD デジタル 教科書体 NK-B" panose="02020700000000000000" pitchFamily="18" charset="-128"/>
              </a:rPr>
              <a:t>声かけ</a:t>
            </a:r>
          </a:p>
        </p:txBody>
      </p:sp>
      <p:sp>
        <p:nvSpPr>
          <p:cNvPr id="32" name="角丸四角形 31"/>
          <p:cNvSpPr/>
          <p:nvPr/>
        </p:nvSpPr>
        <p:spPr>
          <a:xfrm>
            <a:off x="414404" y="9559930"/>
            <a:ext cx="6727530" cy="680865"/>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テキスト ボックス 71"/>
          <p:cNvSpPr txBox="1"/>
          <p:nvPr/>
        </p:nvSpPr>
        <p:spPr>
          <a:xfrm>
            <a:off x="414404" y="9226331"/>
            <a:ext cx="888645" cy="276999"/>
          </a:xfrm>
          <a:prstGeom prst="rect">
            <a:avLst/>
          </a:prstGeom>
          <a:noFill/>
          <a:ln>
            <a:solidFill>
              <a:schemeClr val="tx1"/>
            </a:solidFill>
          </a:ln>
        </p:spPr>
        <p:txBody>
          <a:bodyPr wrap="square" rtlCol="0">
            <a:spAutoFit/>
          </a:bodyPr>
          <a:lstStyle/>
          <a:p>
            <a:pPr algn="ctr"/>
            <a:r>
              <a:rPr kumimoji="1" lang="ja-JP" altLang="en-US" sz="1200" b="1" dirty="0">
                <a:latin typeface="UD デジタル 教科書体 NK-B" panose="02020700000000000000" pitchFamily="18" charset="-128"/>
                <a:ea typeface="UD デジタル 教科書体 NK-B" panose="02020700000000000000" pitchFamily="18" charset="-128"/>
              </a:rPr>
              <a:t>つなぎ</a:t>
            </a:r>
          </a:p>
        </p:txBody>
      </p:sp>
      <p:sp>
        <p:nvSpPr>
          <p:cNvPr id="73" name="テキスト ボックス 72"/>
          <p:cNvSpPr txBox="1"/>
          <p:nvPr/>
        </p:nvSpPr>
        <p:spPr>
          <a:xfrm>
            <a:off x="1333957" y="9257152"/>
            <a:ext cx="3105366" cy="261610"/>
          </a:xfrm>
          <a:prstGeom prst="rect">
            <a:avLst/>
          </a:prstGeom>
          <a:noFill/>
        </p:spPr>
        <p:txBody>
          <a:bodyPr wrap="square" rtlCol="0">
            <a:spAutoFit/>
          </a:bodyPr>
          <a:lstStyle/>
          <a:p>
            <a:r>
              <a:rPr kumimoji="1" lang="ja-JP" altLang="en-US" sz="1100" b="1" dirty="0">
                <a:latin typeface="UD デジタル 教科書体 N-B" panose="02020700000000000000" pitchFamily="17" charset="-128"/>
                <a:ea typeface="UD デジタル 教科書体 N-B" panose="02020700000000000000" pitchFamily="17" charset="-128"/>
              </a:rPr>
              <a:t>早めに専門家に相談するよう促す</a:t>
            </a:r>
          </a:p>
        </p:txBody>
      </p:sp>
      <p:sp>
        <p:nvSpPr>
          <p:cNvPr id="41" name="テキスト ボックス 40"/>
          <p:cNvSpPr txBox="1"/>
          <p:nvPr/>
        </p:nvSpPr>
        <p:spPr>
          <a:xfrm>
            <a:off x="522213" y="9575973"/>
            <a:ext cx="5549858" cy="600164"/>
          </a:xfrm>
          <a:prstGeom prst="rect">
            <a:avLst/>
          </a:prstGeom>
          <a:noFill/>
        </p:spPr>
        <p:txBody>
          <a:bodyPr wrap="square" rtlCol="0">
            <a:spAutoFit/>
          </a:bodyPr>
          <a:lstStyle/>
          <a:p>
            <a:r>
              <a:rPr kumimoji="1" lang="ja-JP" altLang="en-US" sz="1100" dirty="0">
                <a:latin typeface="UD デジタル 教科書体 N-B" panose="02020700000000000000" pitchFamily="17" charset="-128"/>
                <a:ea typeface="UD デジタル 教科書体 N-B" panose="02020700000000000000" pitchFamily="17" charset="-128"/>
              </a:rPr>
              <a:t>・丁寧に情報提供する。</a:t>
            </a:r>
            <a:endParaRPr kumimoji="1" lang="en-US" altLang="ja-JP" sz="11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・必要があれば一緒に窓口へ同行する。</a:t>
            </a:r>
            <a:endParaRPr kumimoji="1" lang="en-US" altLang="ja-JP" sz="1100" dirty="0">
              <a:latin typeface="UD デジタル 教科書体 N-B" panose="02020700000000000000" pitchFamily="17" charset="-128"/>
              <a:ea typeface="UD デジタル 教科書体 N-B" panose="02020700000000000000" pitchFamily="17" charset="-128"/>
            </a:endParaRPr>
          </a:p>
          <a:p>
            <a:r>
              <a:rPr kumimoji="1" lang="ja-JP" altLang="en-US" sz="1100" dirty="0">
                <a:latin typeface="UD デジタル 教科書体 N-B" panose="02020700000000000000" pitchFamily="17" charset="-128"/>
                <a:ea typeface="UD デジタル 教科書体 N-B" panose="02020700000000000000" pitchFamily="17" charset="-128"/>
              </a:rPr>
              <a:t>・つないだ後も、必要があれば相談にのることを伝える。</a:t>
            </a:r>
            <a:endParaRPr kumimoji="1" lang="en-US" altLang="ja-JP" sz="1100" dirty="0">
              <a:latin typeface="UD デジタル 教科書体 N-B" panose="02020700000000000000" pitchFamily="17" charset="-128"/>
              <a:ea typeface="UD デジタル 教科書体 N-B" panose="02020700000000000000" pitchFamily="17" charset="-128"/>
            </a:endParaRPr>
          </a:p>
        </p:txBody>
      </p:sp>
      <p:sp>
        <p:nvSpPr>
          <p:cNvPr id="61" name="テキスト ボックス 60"/>
          <p:cNvSpPr txBox="1"/>
          <p:nvPr/>
        </p:nvSpPr>
        <p:spPr>
          <a:xfrm>
            <a:off x="4933613" y="9718673"/>
            <a:ext cx="1363390" cy="400110"/>
          </a:xfrm>
          <a:prstGeom prst="rect">
            <a:avLst/>
          </a:prstGeom>
          <a:noFill/>
        </p:spPr>
        <p:txBody>
          <a:bodyPr wrap="square" rtlCol="0">
            <a:spAutoFit/>
          </a:bodyPr>
          <a:lstStyle/>
          <a:p>
            <a:pPr algn="ctr"/>
            <a:r>
              <a:rPr kumimoji="1" lang="ja-JP" altLang="en-US" sz="1000" dirty="0">
                <a:latin typeface="UD デジタル 教科書体 N-B" panose="02020700000000000000" pitchFamily="17" charset="-128"/>
                <a:ea typeface="UD デジタル 教科書体 N-B" panose="02020700000000000000" pitchFamily="17" charset="-128"/>
              </a:rPr>
              <a:t>こころの相談窓口</a:t>
            </a:r>
            <a:endParaRPr kumimoji="1" lang="en-US" altLang="ja-JP" sz="1000" dirty="0">
              <a:latin typeface="UD デジタル 教科書体 N-B" panose="02020700000000000000" pitchFamily="17" charset="-128"/>
              <a:ea typeface="UD デジタル 教科書体 N-B" panose="02020700000000000000" pitchFamily="17" charset="-128"/>
            </a:endParaRPr>
          </a:p>
          <a:p>
            <a:pPr algn="ctr"/>
            <a:r>
              <a:rPr kumimoji="1" lang="ja-JP" altLang="en-US" sz="1000" dirty="0">
                <a:latin typeface="UD デジタル 教科書体 N-B" panose="02020700000000000000" pitchFamily="17" charset="-128"/>
                <a:ea typeface="UD デジタル 教科書体 N-B" panose="02020700000000000000" pitchFamily="17" charset="-128"/>
              </a:rPr>
              <a:t>などの各種相談窓口</a:t>
            </a:r>
          </a:p>
        </p:txBody>
      </p:sp>
      <p:sp>
        <p:nvSpPr>
          <p:cNvPr id="40" name="テキスト ボックス 39"/>
          <p:cNvSpPr txBox="1"/>
          <p:nvPr/>
        </p:nvSpPr>
        <p:spPr>
          <a:xfrm>
            <a:off x="-243931" y="7420861"/>
            <a:ext cx="6311575" cy="261610"/>
          </a:xfrm>
          <a:prstGeom prst="rect">
            <a:avLst/>
          </a:prstGeom>
          <a:noFill/>
        </p:spPr>
        <p:txBody>
          <a:bodyPr wrap="square" rtlCol="0">
            <a:spAutoFit/>
          </a:bodyPr>
          <a:lstStyle/>
          <a:p>
            <a:pPr algn="ctr"/>
            <a:r>
              <a:rPr kumimoji="1" lang="ja-JP" altLang="en-US" sz="1100" b="1" dirty="0">
                <a:latin typeface="UD デジタル 教科書体 N-B" panose="02020700000000000000" pitchFamily="17" charset="-128"/>
                <a:ea typeface="UD デジタル 教科書体 N-B" panose="02020700000000000000" pitchFamily="17" charset="-128"/>
              </a:rPr>
              <a:t>◎自殺につながるサインや状況のある人に「声かけ」、「つなぎ」をお願いします。</a:t>
            </a:r>
          </a:p>
        </p:txBody>
      </p:sp>
      <p:sp>
        <p:nvSpPr>
          <p:cNvPr id="9" name="右矢印 8"/>
          <p:cNvSpPr/>
          <p:nvPr/>
        </p:nvSpPr>
        <p:spPr>
          <a:xfrm rot="20109355">
            <a:off x="6102046" y="2714587"/>
            <a:ext cx="175597" cy="130835"/>
          </a:xfrm>
          <a:prstGeom prst="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9" name="図 48"/>
          <p:cNvPicPr/>
          <p:nvPr/>
        </p:nvPicPr>
        <p:blipFill>
          <a:blip r:embed="rId5">
            <a:extLst>
              <a:ext uri="{28A0092B-C50C-407E-A947-70E740481C1C}">
                <a14:useLocalDpi xmlns:a14="http://schemas.microsoft.com/office/drawing/2010/main" val="0"/>
              </a:ext>
            </a:extLst>
          </a:blip>
          <a:srcRect/>
          <a:stretch>
            <a:fillRect/>
          </a:stretch>
        </p:blipFill>
        <p:spPr bwMode="auto">
          <a:xfrm>
            <a:off x="6225626" y="9597179"/>
            <a:ext cx="591342" cy="609727"/>
          </a:xfrm>
          <a:prstGeom prst="rect">
            <a:avLst/>
          </a:prstGeom>
          <a:noFill/>
          <a:ln>
            <a:noFill/>
          </a:ln>
        </p:spPr>
      </p:pic>
      <p:sp>
        <p:nvSpPr>
          <p:cNvPr id="12" name="テキスト ボックス 11"/>
          <p:cNvSpPr txBox="1"/>
          <p:nvPr/>
        </p:nvSpPr>
        <p:spPr>
          <a:xfrm>
            <a:off x="3345339" y="3842710"/>
            <a:ext cx="3910708" cy="200055"/>
          </a:xfrm>
          <a:prstGeom prst="rect">
            <a:avLst/>
          </a:prstGeom>
          <a:noFill/>
        </p:spPr>
        <p:txBody>
          <a:bodyPr wrap="square" rtlCol="0">
            <a:spAutoFit/>
          </a:bodyPr>
          <a:lstStyle/>
          <a:p>
            <a:pPr algn="r"/>
            <a:r>
              <a:rPr kumimoji="1" lang="ja-JP" altLang="en-US" sz="700" dirty="0">
                <a:latin typeface="メイリオ" panose="020B0604030504040204" pitchFamily="50" charset="-128"/>
                <a:ea typeface="メイリオ" panose="020B0604030504040204" pitchFamily="50" charset="-128"/>
              </a:rPr>
              <a:t>出典：地域における自殺の基礎資料</a:t>
            </a:r>
          </a:p>
        </p:txBody>
      </p:sp>
      <p:sp>
        <p:nvSpPr>
          <p:cNvPr id="17" name="テキスト ボックス 16"/>
          <p:cNvSpPr txBox="1"/>
          <p:nvPr/>
        </p:nvSpPr>
        <p:spPr>
          <a:xfrm>
            <a:off x="231684" y="3600695"/>
            <a:ext cx="427987" cy="184666"/>
          </a:xfrm>
          <a:prstGeom prst="rect">
            <a:avLst/>
          </a:prstGeom>
          <a:noFill/>
        </p:spPr>
        <p:txBody>
          <a:bodyPr wrap="square" rtlCol="0">
            <a:spAutoFit/>
          </a:bodyPr>
          <a:lstStyle/>
          <a:p>
            <a:r>
              <a:rPr kumimoji="1" lang="ja-JP" altLang="en-US" sz="600" dirty="0"/>
              <a:t>（人）</a:t>
            </a:r>
          </a:p>
        </p:txBody>
      </p:sp>
      <p:sp>
        <p:nvSpPr>
          <p:cNvPr id="46" name="テキスト ボックス 45"/>
          <p:cNvSpPr txBox="1"/>
          <p:nvPr/>
        </p:nvSpPr>
        <p:spPr>
          <a:xfrm>
            <a:off x="3772650" y="3618225"/>
            <a:ext cx="427987" cy="184666"/>
          </a:xfrm>
          <a:prstGeom prst="rect">
            <a:avLst/>
          </a:prstGeom>
          <a:noFill/>
        </p:spPr>
        <p:txBody>
          <a:bodyPr wrap="square" rtlCol="0">
            <a:spAutoFit/>
          </a:bodyPr>
          <a:lstStyle/>
          <a:p>
            <a:r>
              <a:rPr kumimoji="1" lang="ja-JP" altLang="en-US" sz="600" dirty="0"/>
              <a:t>（人）</a:t>
            </a:r>
          </a:p>
        </p:txBody>
      </p:sp>
    </p:spTree>
    <p:extLst>
      <p:ext uri="{BB962C8B-B14F-4D97-AF65-F5344CB8AC3E}">
        <p14:creationId xmlns:p14="http://schemas.microsoft.com/office/powerpoint/2010/main" val="33956651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1797</TotalTime>
  <Words>1251</Words>
  <Application>Microsoft Office PowerPoint</Application>
  <PresentationFormat>ユーザー設定</PresentationFormat>
  <Paragraphs>121</Paragraphs>
  <Slides>2</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ＭＳ Ｐゴシック</vt:lpstr>
      <vt:lpstr>UD デジタル 教科書体 N-B</vt:lpstr>
      <vt:lpstr>UD デジタル 教科書体 NK-B</vt:lpstr>
      <vt:lpstr>UD デジタル 教科書体 NP-B</vt:lpstr>
      <vt:lpstr>メイリオ</vt:lpstr>
      <vt:lpstr>游ゴシック</vt:lpstr>
      <vt:lpstr>游明朝</vt:lpstr>
      <vt:lpstr>Arial</vt:lpstr>
      <vt:lpstr>Calibri</vt:lpstr>
      <vt:lpstr>Calibri Light</vt:lpstr>
      <vt:lpstr>Office テーマ</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三場　知香</dc:creator>
  <cp:lastModifiedBy>三場　知香</cp:lastModifiedBy>
  <cp:revision>100</cp:revision>
  <cp:lastPrinted>2023-12-11T11:07:22Z</cp:lastPrinted>
  <dcterms:created xsi:type="dcterms:W3CDTF">2023-05-11T02:20:03Z</dcterms:created>
  <dcterms:modified xsi:type="dcterms:W3CDTF">2023-12-11T11:14:00Z</dcterms:modified>
</cp:coreProperties>
</file>