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7"/>
  </p:notesMasterIdLst>
  <p:sldIdLst>
    <p:sldId id="285" r:id="rId5"/>
    <p:sldId id="287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E7"/>
    <a:srgbClr val="FFFF99"/>
    <a:srgbClr val="005392"/>
    <a:srgbClr val="173755"/>
    <a:srgbClr val="0D2031"/>
    <a:srgbClr val="4674C6"/>
    <a:srgbClr val="FF5050"/>
    <a:srgbClr val="FFFFCC"/>
    <a:srgbClr val="9900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40714-573B-4B41-B020-E1ED72284811}" v="1" dt="2022-07-14T08:39:04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03" autoAdjust="0"/>
    <p:restoredTop sz="94075" autoAdjust="0"/>
  </p:normalViewPr>
  <p:slideViewPr>
    <p:cSldViewPr snapToGrid="0">
      <p:cViewPr varScale="1">
        <p:scale>
          <a:sx n="69" d="100"/>
          <a:sy n="69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Sheet1!$A$39:$A$44</c:f>
              <c:strCache>
                <c:ptCount val="6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</c:strCache>
            </c:strRef>
          </c:cat>
          <c:val>
            <c:numRef>
              <c:f>Sheet1!$B$39:$B$44</c:f>
              <c:numCache>
                <c:formatCode>#,##0</c:formatCode>
                <c:ptCount val="6"/>
                <c:pt idx="0">
                  <c:v>979</c:v>
                </c:pt>
                <c:pt idx="1">
                  <c:v>834</c:v>
                </c:pt>
                <c:pt idx="2">
                  <c:v>910</c:v>
                </c:pt>
                <c:pt idx="3">
                  <c:v>872</c:v>
                </c:pt>
                <c:pt idx="4">
                  <c:v>802</c:v>
                </c:pt>
                <c:pt idx="5">
                  <c:v>5041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50-427B-9096-D19365486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3098960"/>
        <c:axId val="1033077744"/>
      </c:barChart>
      <c:catAx>
        <c:axId val="103309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33077744"/>
        <c:crosses val="autoZero"/>
        <c:auto val="1"/>
        <c:lblAlgn val="ctr"/>
        <c:lblOffset val="100"/>
        <c:noMultiLvlLbl val="0"/>
      </c:catAx>
      <c:valAx>
        <c:axId val="103307774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03309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DAADB-DF5A-4D5C-AFE8-ADA049D0444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073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050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374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642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65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9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12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73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427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804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3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541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5FE0-F315-46A2-9BA4-2077EC5466E7}" type="datetimeFigureOut">
              <a:rPr kumimoji="1" lang="ja-JP" altLang="en-US" smtClean="0"/>
              <a:t>2023/12/28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7AF1B-1C87-47FF-8E3A-192FEEC69E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572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6884" y="5695782"/>
            <a:ext cx="12192000" cy="1239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-26884" y="1294811"/>
            <a:ext cx="12192000" cy="433589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4549" y="0"/>
            <a:ext cx="12192000" cy="473859"/>
          </a:xfrm>
          <a:solidFill>
            <a:schemeClr val="accent6"/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若年層に向けた啓発事業について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" y="495390"/>
            <a:ext cx="12191999" cy="789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r>
              <a:rPr lang="ja-JP" altLang="en-US" sz="20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若年層の自殺対策の一環として、自殺予防啓発動画を</a:t>
            </a:r>
            <a:r>
              <a:rPr lang="en-US" altLang="ja-JP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により配信。</a:t>
            </a:r>
            <a:endParaRPr lang="en-US" altLang="ja-JP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r>
              <a:rPr lang="en-US" altLang="ja-JP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あなたが悩みや不安を抱えて困っているときには、気軽に相談できる場所があります。</a:t>
            </a:r>
            <a:r>
              <a:rPr lang="en-US" altLang="ja-JP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74620" y="5695782"/>
            <a:ext cx="3389971" cy="341947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民間企業と連携した広報啓発</a:t>
            </a:r>
            <a:endParaRPr lang="en-US" altLang="ja-JP" b="1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-36183" y="1227295"/>
            <a:ext cx="3181920" cy="38466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啓発動画配信について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227273" y="3742000"/>
            <a:ext cx="2504874" cy="84860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悩んでいる方の周囲の方へ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179280" y="2333560"/>
            <a:ext cx="2995406" cy="8385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つらい気持ちに悩んでいる方へ</a:t>
            </a:r>
            <a:endParaRPr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A4BB5F60-18E4-4805-B9C8-A74D809DF8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853" y="2710411"/>
            <a:ext cx="2757384" cy="1450232"/>
          </a:xfrm>
          <a:prstGeom prst="rect">
            <a:avLst/>
          </a:prstGeom>
        </p:spPr>
      </p:pic>
      <p:sp>
        <p:nvSpPr>
          <p:cNvPr id="35" name="右矢印 24">
            <a:extLst>
              <a:ext uri="{FF2B5EF4-FFF2-40B4-BE49-F238E27FC236}">
                <a16:creationId xmlns:a16="http://schemas.microsoft.com/office/drawing/2014/main" id="{C1E2FEDA-4322-468A-A518-B38198A01371}"/>
              </a:ext>
            </a:extLst>
          </p:cNvPr>
          <p:cNvSpPr/>
          <p:nvPr/>
        </p:nvSpPr>
        <p:spPr>
          <a:xfrm>
            <a:off x="2620212" y="3608616"/>
            <a:ext cx="384129" cy="913993"/>
          </a:xfrm>
          <a:prstGeom prst="rightArrow">
            <a:avLst>
              <a:gd name="adj1" fmla="val 50000"/>
              <a:gd name="adj2" fmla="val 54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19AEF10-07A8-466F-BE89-3465AB80F744}"/>
              </a:ext>
            </a:extLst>
          </p:cNvPr>
          <p:cNvSpPr txBox="1"/>
          <p:nvPr/>
        </p:nvSpPr>
        <p:spPr>
          <a:xfrm>
            <a:off x="3301063" y="4316242"/>
            <a:ext cx="2726995" cy="12001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lIns="91292" tIns="45646" rIns="91292" bIns="45646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■電話相談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こころの健康相談統一ダイヤル等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大阪府こころのほっとライン等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■対面相談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こころの健康総合センター、　保健所等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77DF69FD-9738-45EB-A07D-5B4453E95D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58" y="2882447"/>
            <a:ext cx="1962584" cy="1238436"/>
          </a:xfrm>
          <a:prstGeom prst="rect">
            <a:avLst/>
          </a:prstGeom>
        </p:spPr>
      </p:pic>
      <p:sp>
        <p:nvSpPr>
          <p:cNvPr id="38" name="角丸四角形 30">
            <a:extLst>
              <a:ext uri="{FF2B5EF4-FFF2-40B4-BE49-F238E27FC236}">
                <a16:creationId xmlns:a16="http://schemas.microsoft.com/office/drawing/2014/main" id="{78BA21FF-B11D-446C-AA74-49A55D7C4A5C}"/>
              </a:ext>
            </a:extLst>
          </p:cNvPr>
          <p:cNvSpPr/>
          <p:nvPr/>
        </p:nvSpPr>
        <p:spPr>
          <a:xfrm>
            <a:off x="74620" y="1618714"/>
            <a:ext cx="7202454" cy="5019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○啓発媒体：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X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（旧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Twitter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）、</a:t>
            </a:r>
            <a:r>
              <a:rPr lang="en-US" altLang="ja-JP" sz="1600" dirty="0" err="1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TikTok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月、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月、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月、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月）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4AD7D9C-5E6C-4588-BF91-F9B52E9C0CFE}"/>
              </a:ext>
            </a:extLst>
          </p:cNvPr>
          <p:cNvSpPr/>
          <p:nvPr/>
        </p:nvSpPr>
        <p:spPr>
          <a:xfrm>
            <a:off x="3286362" y="2400602"/>
            <a:ext cx="2726996" cy="203926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若者向け相談窓口案内サイト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角丸四角形 30">
            <a:extLst>
              <a:ext uri="{FF2B5EF4-FFF2-40B4-BE49-F238E27FC236}">
                <a16:creationId xmlns:a16="http://schemas.microsoft.com/office/drawing/2014/main" id="{05AE3EAB-0987-444D-B0BE-2C26EED9F32B}"/>
              </a:ext>
            </a:extLst>
          </p:cNvPr>
          <p:cNvSpPr/>
          <p:nvPr/>
        </p:nvSpPr>
        <p:spPr>
          <a:xfrm>
            <a:off x="74620" y="1946949"/>
            <a:ext cx="4409383" cy="5019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ターゲット：こころの悩みを抱える若者</a:t>
            </a:r>
          </a:p>
        </p:txBody>
      </p:sp>
      <p:sp>
        <p:nvSpPr>
          <p:cNvPr id="41" name="角丸四角形 30">
            <a:extLst>
              <a:ext uri="{FF2B5EF4-FFF2-40B4-BE49-F238E27FC236}">
                <a16:creationId xmlns:a16="http://schemas.microsoft.com/office/drawing/2014/main" id="{E51F3CFA-0B4E-47AA-B712-C2F9BB1FE888}"/>
              </a:ext>
            </a:extLst>
          </p:cNvPr>
          <p:cNvSpPr/>
          <p:nvPr/>
        </p:nvSpPr>
        <p:spPr>
          <a:xfrm>
            <a:off x="7055137" y="1475196"/>
            <a:ext cx="4409383" cy="5019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広告配信実施状況</a:t>
            </a:r>
            <a:endParaRPr lang="en-US" altLang="ja-JP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ja-JP" altLang="en-US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7B73F20-25B1-429F-9ADC-D23A0028C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246571"/>
              </p:ext>
            </p:extLst>
          </p:nvPr>
        </p:nvGraphicFramePr>
        <p:xfrm>
          <a:off x="7205556" y="1741796"/>
          <a:ext cx="487514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953">
                  <a:extLst>
                    <a:ext uri="{9D8B030D-6E8A-4147-A177-3AD203B41FA5}">
                      <a16:colId xmlns:a16="http://schemas.microsoft.com/office/drawing/2014/main" val="633588071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1030448664"/>
                    </a:ext>
                  </a:extLst>
                </a:gridCol>
                <a:gridCol w="1061818">
                  <a:extLst>
                    <a:ext uri="{9D8B030D-6E8A-4147-A177-3AD203B41FA5}">
                      <a16:colId xmlns:a16="http://schemas.microsoft.com/office/drawing/2014/main" val="593144072"/>
                    </a:ext>
                  </a:extLst>
                </a:gridCol>
                <a:gridCol w="1057460">
                  <a:extLst>
                    <a:ext uri="{9D8B030D-6E8A-4147-A177-3AD203B41FA5}">
                      <a16:colId xmlns:a16="http://schemas.microsoft.com/office/drawing/2014/main" val="3613170716"/>
                    </a:ext>
                  </a:extLst>
                </a:gridCol>
              </a:tblGrid>
              <a:tr h="2707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期　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広告表示回数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クリック数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クリック率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14979"/>
                  </a:ext>
                </a:extLst>
              </a:tr>
              <a:tr h="25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R5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年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9/5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10/4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3,825,835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6,206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0.16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356875"/>
                  </a:ext>
                </a:extLst>
              </a:tr>
            </a:tbl>
          </a:graphicData>
        </a:graphic>
      </p:graphicFrame>
      <p:sp>
        <p:nvSpPr>
          <p:cNvPr id="42" name="角丸四角形 31">
            <a:extLst>
              <a:ext uri="{FF2B5EF4-FFF2-40B4-BE49-F238E27FC236}">
                <a16:creationId xmlns:a16="http://schemas.microsoft.com/office/drawing/2014/main" id="{25CF5154-7066-4A1A-A59A-5186EDBF5D90}"/>
              </a:ext>
            </a:extLst>
          </p:cNvPr>
          <p:cNvSpPr/>
          <p:nvPr/>
        </p:nvSpPr>
        <p:spPr>
          <a:xfrm>
            <a:off x="7731934" y="2400602"/>
            <a:ext cx="3848470" cy="3540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R5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年度「大阪こころナビ」ページビュー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F2F703-70BC-4AFE-82DA-2192BAA2567A}"/>
              </a:ext>
            </a:extLst>
          </p:cNvPr>
          <p:cNvSpPr txBox="1"/>
          <p:nvPr/>
        </p:nvSpPr>
        <p:spPr>
          <a:xfrm>
            <a:off x="31223" y="6054504"/>
            <a:ext cx="98430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・民間企業と共同で啓発チラシ・ポスターの作成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・製薬会社開催の府民向けセミナーにおいて、啓発動画を放映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・民間企業が実施する、企業向けセミナーにおいて相談窓口の周知・啓発</a:t>
            </a:r>
          </a:p>
        </p:txBody>
      </p:sp>
      <p:graphicFrame>
        <p:nvGraphicFramePr>
          <p:cNvPr id="24" name="表 6">
            <a:extLst>
              <a:ext uri="{FF2B5EF4-FFF2-40B4-BE49-F238E27FC236}">
                <a16:creationId xmlns:a16="http://schemas.microsoft.com/office/drawing/2014/main" id="{78694315-E2DF-406B-97A9-0806B62E7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643507"/>
              </p:ext>
            </p:extLst>
          </p:nvPr>
        </p:nvGraphicFramePr>
        <p:xfrm>
          <a:off x="7205555" y="5040599"/>
          <a:ext cx="487514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372">
                  <a:extLst>
                    <a:ext uri="{9D8B030D-6E8A-4147-A177-3AD203B41FA5}">
                      <a16:colId xmlns:a16="http://schemas.microsoft.com/office/drawing/2014/main" val="633588071"/>
                    </a:ext>
                  </a:extLst>
                </a:gridCol>
                <a:gridCol w="1191491">
                  <a:extLst>
                    <a:ext uri="{9D8B030D-6E8A-4147-A177-3AD203B41FA5}">
                      <a16:colId xmlns:a16="http://schemas.microsoft.com/office/drawing/2014/main" val="1030448664"/>
                    </a:ext>
                  </a:extLst>
                </a:gridCol>
                <a:gridCol w="1061819">
                  <a:extLst>
                    <a:ext uri="{9D8B030D-6E8A-4147-A177-3AD203B41FA5}">
                      <a16:colId xmlns:a16="http://schemas.microsoft.com/office/drawing/2014/main" val="593144072"/>
                    </a:ext>
                  </a:extLst>
                </a:gridCol>
                <a:gridCol w="1057460">
                  <a:extLst>
                    <a:ext uri="{9D8B030D-6E8A-4147-A177-3AD203B41FA5}">
                      <a16:colId xmlns:a16="http://schemas.microsoft.com/office/drawing/2014/main" val="3613170716"/>
                    </a:ext>
                  </a:extLst>
                </a:gridCol>
              </a:tblGrid>
              <a:tr h="2707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期　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広告表示回数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クリック数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クリック率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14979"/>
                  </a:ext>
                </a:extLst>
              </a:tr>
              <a:tr h="2563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R4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年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7/21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R5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年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3/31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58,511,958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96,567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0.17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356875"/>
                  </a:ext>
                </a:extLst>
              </a:tr>
            </a:tbl>
          </a:graphicData>
        </a:graphic>
      </p:graphicFrame>
      <p:sp>
        <p:nvSpPr>
          <p:cNvPr id="25" name="角丸四角形 30">
            <a:extLst>
              <a:ext uri="{FF2B5EF4-FFF2-40B4-BE49-F238E27FC236}">
                <a16:creationId xmlns:a16="http://schemas.microsoft.com/office/drawing/2014/main" id="{37D59307-F288-409F-A814-C51545489EB7}"/>
              </a:ext>
            </a:extLst>
          </p:cNvPr>
          <p:cNvSpPr/>
          <p:nvPr/>
        </p:nvSpPr>
        <p:spPr>
          <a:xfrm>
            <a:off x="7121136" y="4588328"/>
            <a:ext cx="4931152" cy="5019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＜参考＞　令和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年度の広告配信状況</a:t>
            </a:r>
            <a:endParaRPr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        広告媒体：</a:t>
            </a:r>
            <a:r>
              <a:rPr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YouTube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200" dirty="0" err="1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TikTok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200" dirty="0" err="1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LINE,Instagram,Twitter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        </a:t>
            </a:r>
            <a:r>
              <a:rPr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Yahoo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！、</a:t>
            </a:r>
            <a:r>
              <a:rPr lang="en-US" altLang="ja-JP" sz="1200" dirty="0" err="1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SmartNews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200" dirty="0" err="1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Tver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E944907-BE3D-4BB3-AC17-C2351B8520EB}"/>
              </a:ext>
            </a:extLst>
          </p:cNvPr>
          <p:cNvSpPr/>
          <p:nvPr/>
        </p:nvSpPr>
        <p:spPr>
          <a:xfrm>
            <a:off x="150319" y="2392272"/>
            <a:ext cx="2488062" cy="212256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動画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A706DE73-52DE-4000-83D9-A9F2834462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058" y="4400657"/>
            <a:ext cx="1964431" cy="123843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0630A7-3561-414B-BBBB-386475C3B0E8}"/>
              </a:ext>
            </a:extLst>
          </p:cNvPr>
          <p:cNvSpPr txBox="1"/>
          <p:nvPr/>
        </p:nvSpPr>
        <p:spPr>
          <a:xfrm>
            <a:off x="10890256" y="68217"/>
            <a:ext cx="12318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資料</a:t>
            </a:r>
            <a:r>
              <a:rPr kumimoji="1" lang="en-US" altLang="ja-JP" sz="1400" dirty="0"/>
              <a:t>3</a:t>
            </a:r>
            <a:r>
              <a:rPr kumimoji="1" lang="ja-JP" altLang="en-US" sz="1400" dirty="0"/>
              <a:t>－</a:t>
            </a:r>
            <a:r>
              <a:rPr kumimoji="1" lang="en-US" altLang="ja-JP" sz="1400" dirty="0"/>
              <a:t>4</a:t>
            </a:r>
            <a:endParaRPr kumimoji="1" lang="ja-JP" altLang="en-US" sz="1400" dirty="0"/>
          </a:p>
        </p:txBody>
      </p:sp>
      <p:graphicFrame>
        <p:nvGraphicFramePr>
          <p:cNvPr id="29" name="グラフ 28">
            <a:extLst>
              <a:ext uri="{FF2B5EF4-FFF2-40B4-BE49-F238E27FC236}">
                <a16:creationId xmlns:a16="http://schemas.microsoft.com/office/drawing/2014/main" id="{11E26ADA-5E59-4363-80D8-6C3B01E2D1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35438"/>
              </p:ext>
            </p:extLst>
          </p:nvPr>
        </p:nvGraphicFramePr>
        <p:xfrm>
          <a:off x="7566167" y="2557036"/>
          <a:ext cx="4446553" cy="190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DCA3B15A-D8FC-4B21-BF25-AAD86D65B64E}"/>
              </a:ext>
            </a:extLst>
          </p:cNvPr>
          <p:cNvSpPr txBox="1"/>
          <p:nvPr/>
        </p:nvSpPr>
        <p:spPr>
          <a:xfrm>
            <a:off x="11207688" y="2557036"/>
            <a:ext cx="597024" cy="183605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広告配信</a:t>
            </a:r>
          </a:p>
        </p:txBody>
      </p:sp>
    </p:spTree>
    <p:extLst>
      <p:ext uri="{BB962C8B-B14F-4D97-AF65-F5344CB8AC3E}">
        <p14:creationId xmlns:p14="http://schemas.microsoft.com/office/powerpoint/2010/main" val="252376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E681BA1-51A2-42C7-9CB8-E814CD3CDA49}"/>
              </a:ext>
            </a:extLst>
          </p:cNvPr>
          <p:cNvSpPr txBox="1"/>
          <p:nvPr/>
        </p:nvSpPr>
        <p:spPr>
          <a:xfrm>
            <a:off x="276477" y="2249814"/>
            <a:ext cx="5694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募集期間：９月６日（水）～１１月１０日（金）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3C572-A97D-4C0D-B8A0-44D236883938}"/>
              </a:ext>
            </a:extLst>
          </p:cNvPr>
          <p:cNvSpPr txBox="1"/>
          <p:nvPr/>
        </p:nvSpPr>
        <p:spPr>
          <a:xfrm>
            <a:off x="276476" y="2647312"/>
            <a:ext cx="6037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応募対象：大阪府内の学校に通学している高校生以上の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生徒・学生</a:t>
            </a:r>
            <a:r>
              <a:rPr lang="en-US" altLang="ja-JP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高校生・大学生・専修学生等）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421B0C-9EE9-4548-8B8D-F8AE7ECAC022}"/>
              </a:ext>
            </a:extLst>
          </p:cNvPr>
          <p:cNvSpPr txBox="1"/>
          <p:nvPr/>
        </p:nvSpPr>
        <p:spPr>
          <a:xfrm>
            <a:off x="593574" y="6404040"/>
            <a:ext cx="9755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最優秀作品をもとにポスターを作成し、令和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月の自殺対策強化月間等自殺対策の啓発に活用　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9362CBC-2432-40FD-BFC0-4862FBF978F7}"/>
              </a:ext>
            </a:extLst>
          </p:cNvPr>
          <p:cNvSpPr/>
          <p:nvPr/>
        </p:nvSpPr>
        <p:spPr>
          <a:xfrm>
            <a:off x="155714" y="1174463"/>
            <a:ext cx="81669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0405" indent="-533400" algn="l"/>
            <a:r>
              <a:rPr lang="ja-JP" altLang="en-US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目的：</a:t>
            </a:r>
            <a:r>
              <a:rPr lang="ja-JP" altLang="ja-JP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つらい時や苦しい時はひとりで悩まず、助けを求めることの大切さを啓発</a:t>
            </a:r>
            <a:r>
              <a:rPr lang="ja-JP" altLang="en-US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6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700405" indent="-533400" algn="l"/>
            <a:r>
              <a:rPr lang="ja-JP" altLang="en-US" sz="16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するポスターを募集することで、府民がこころの健康について考える機会</a:t>
            </a:r>
            <a:r>
              <a:rPr lang="ja-JP" altLang="en-US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6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700405" indent="-533400" algn="l"/>
            <a:r>
              <a:rPr lang="ja-JP" altLang="en-US" sz="16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となり、</a:t>
            </a:r>
            <a:r>
              <a:rPr lang="en-US" altLang="ja-JP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SOS</a:t>
            </a:r>
            <a:r>
              <a:rPr lang="ja-JP" altLang="ja-JP" sz="16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出し方教育の推進につなげる。</a:t>
            </a:r>
          </a:p>
          <a:p>
            <a:endParaRPr lang="en-US" altLang="ja-JP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135BF1-7C26-4C88-A039-3D991DE337D5}"/>
              </a:ext>
            </a:extLst>
          </p:cNvPr>
          <p:cNvSpPr txBox="1"/>
          <p:nvPr/>
        </p:nvSpPr>
        <p:spPr>
          <a:xfrm>
            <a:off x="706083" y="4356771"/>
            <a:ext cx="543646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以下のいずれかの語句を必ず入れること。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ひとりで悩まないで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あなたのお想い聞かせてください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</a:p>
          <a:p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話してみよう、その気持ち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</a:p>
          <a:p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あなたの声を聴いてくれる場所があります</a:t>
            </a:r>
            <a:r>
              <a:rPr kumimoji="1"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』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8BA586B2-C869-4C49-9241-13F09A99BADD}"/>
              </a:ext>
            </a:extLst>
          </p:cNvPr>
          <p:cNvSpPr txBox="1">
            <a:spLocks/>
          </p:cNvSpPr>
          <p:nvPr/>
        </p:nvSpPr>
        <p:spPr>
          <a:xfrm>
            <a:off x="4549" y="0"/>
            <a:ext cx="12192000" cy="47385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若年層に向けた啓発事業について</a:t>
            </a:r>
            <a:endParaRPr lang="ja-JP" altLang="en-US" sz="2400" b="1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ホームベース 27">
            <a:extLst>
              <a:ext uri="{FF2B5EF4-FFF2-40B4-BE49-F238E27FC236}">
                <a16:creationId xmlns:a16="http://schemas.microsoft.com/office/drawing/2014/main" id="{1375D399-B519-42A2-99B4-5BA7DA3473B7}"/>
              </a:ext>
            </a:extLst>
          </p:cNvPr>
          <p:cNvSpPr/>
          <p:nvPr/>
        </p:nvSpPr>
        <p:spPr>
          <a:xfrm>
            <a:off x="33319" y="557268"/>
            <a:ext cx="12125361" cy="371690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こころの</a:t>
            </a:r>
            <a:r>
              <a:rPr kumimoji="1"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SOS</a:t>
            </a:r>
            <a:r>
              <a:rPr kumimoji="1"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ポスターコンテストについて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B2C611-E905-48AD-9677-924B20F0B34E}"/>
              </a:ext>
            </a:extLst>
          </p:cNvPr>
          <p:cNvSpPr txBox="1"/>
          <p:nvPr/>
        </p:nvSpPr>
        <p:spPr>
          <a:xfrm>
            <a:off x="405656" y="6065486"/>
            <a:ext cx="6037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◆応募数　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36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作品　最優秀賞（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作品）、優秀賞（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作品）　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7A56420-346B-4344-9B2E-0CFB4A2D71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036" y="1390394"/>
            <a:ext cx="3970644" cy="491033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2F2096-1B9D-454D-BBBA-786CA7ED2F6A}"/>
              </a:ext>
            </a:extLst>
          </p:cNvPr>
          <p:cNvSpPr/>
          <p:nvPr/>
        </p:nvSpPr>
        <p:spPr>
          <a:xfrm>
            <a:off x="385756" y="3587330"/>
            <a:ext cx="75113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600" kern="1200" dirty="0">
                <a:solidFill>
                  <a:srgbClr val="000000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つらい時や苦しい時はひとりで悩まず、助けを求めることの大切さを啓発するもの</a:t>
            </a:r>
            <a:r>
              <a:rPr lang="ja-JP" altLang="en-US" sz="1600" kern="1200" dirty="0">
                <a:solidFill>
                  <a:srgbClr val="000000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600" kern="1200" dirty="0">
                <a:solidFill>
                  <a:srgbClr val="000000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悩みは誰にでもあること、安心して相談できる場所があること、話をするだけでこころが軽くなることもあること等、イメージできるようなイラスト</a:t>
            </a:r>
            <a:endParaRPr lang="ja-JP" altLang="ja-JP" sz="16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ＭＳ Ｐゴシック" panose="020B0600070205080204" pitchFamily="50" charset="-128"/>
            </a:endParaRPr>
          </a:p>
          <a:p>
            <a:pPr marL="700405" indent="-533400" algn="l"/>
            <a:endParaRPr lang="en-US" altLang="ja-JP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03C4E1-605D-4FF3-8234-974992E3BB0E}"/>
              </a:ext>
            </a:extLst>
          </p:cNvPr>
          <p:cNvSpPr txBox="1"/>
          <p:nvPr/>
        </p:nvSpPr>
        <p:spPr>
          <a:xfrm>
            <a:off x="447719" y="3325165"/>
            <a:ext cx="5694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◆募集するポスターの内容</a:t>
            </a:r>
          </a:p>
        </p:txBody>
      </p:sp>
    </p:spTree>
    <p:extLst>
      <p:ext uri="{BB962C8B-B14F-4D97-AF65-F5344CB8AC3E}">
        <p14:creationId xmlns:p14="http://schemas.microsoft.com/office/powerpoint/2010/main" val="262831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3D2F07-4F61-43EA-AF87-8F598A641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F57780-BE85-4D04-9AE5-9BF9DAB20D9B}">
  <ds:schemaRefs>
    <ds:schemaRef ds:uri="http://purl.org/dc/dcmitype/"/>
    <ds:schemaRef ds:uri="593365d6-ff8f-42ea-b041-1cf5a6bd90ad"/>
    <ds:schemaRef ds:uri="http://schemas.microsoft.com/office/infopath/2007/PartnerControls"/>
    <ds:schemaRef ds:uri="http://schemas.microsoft.com/office/2006/documentManagement/types"/>
    <ds:schemaRef ds:uri="37ef2d1b-1235-44d9-8c81-ea4e54386f8b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5A56C14-0E3C-4AA8-9A16-0CAD79F667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583</Words>
  <Application>Microsoft Office PowerPoint</Application>
  <PresentationFormat>ワイド画面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Meiryo UI</vt:lpstr>
      <vt:lpstr>ＭＳ Ｐゴシック</vt:lpstr>
      <vt:lpstr>UD デジタル 教科書体 N-B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Arial</vt:lpstr>
      <vt:lpstr>Calibri</vt:lpstr>
      <vt:lpstr>Calibri Light</vt:lpstr>
      <vt:lpstr>Office Theme</vt:lpstr>
      <vt:lpstr>若年層に向けた啓発事業について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若年層に向けた自殺予防啓発①</dc:title>
  <dc:creator/>
  <cp:lastModifiedBy/>
  <cp:revision>2</cp:revision>
  <dcterms:created xsi:type="dcterms:W3CDTF">2022-07-14T05:42:17Z</dcterms:created>
  <dcterms:modified xsi:type="dcterms:W3CDTF">2023-12-28T01:31:47Z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