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藤　大士" initials="伊藤　大士" lastIdx="2" clrIdx="0">
    <p:extLst>
      <p:ext uri="{19B8F6BF-5375-455C-9EA6-DF929625EA0E}">
        <p15:presenceInfo xmlns:p15="http://schemas.microsoft.com/office/powerpoint/2012/main" userId="S-1-5-21-161959346-1900351369-444732941-179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7A9"/>
    <a:srgbClr val="FFFFFF"/>
    <a:srgbClr val="BF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1023" autoAdjust="0"/>
  </p:normalViewPr>
  <p:slideViewPr>
    <p:cSldViewPr>
      <p:cViewPr varScale="1">
        <p:scale>
          <a:sx n="67" d="100"/>
          <a:sy n="67" d="100"/>
        </p:scale>
        <p:origin x="1362" y="60"/>
      </p:cViewPr>
      <p:guideLst>
        <p:guide orient="horz" pos="2160"/>
        <p:guide pos="3120"/>
      </p:guideLst>
    </p:cSldViewPr>
  </p:slideViewPr>
  <p:outlineViewPr>
    <p:cViewPr>
      <p:scale>
        <a:sx n="33" d="100"/>
        <a:sy n="33" d="100"/>
      </p:scale>
      <p:origin x="0" y="-47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大阪府 </a:t>
            </a:r>
            <a:r>
              <a:rPr lang="en-US"/>
              <a:t>30</a:t>
            </a:r>
            <a:r>
              <a:rPr lang="ja-JP"/>
              <a:t>歳未満の自殺者数の推移</a:t>
            </a:r>
          </a:p>
        </c:rich>
      </c:tx>
      <c:overlay val="0"/>
      <c:spPr>
        <a:noFill/>
        <a:ln>
          <a:solidFill>
            <a:sysClr val="windowText" lastClr="000000"/>
          </a:solid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'R3含む　男女・若年'!$B$69</c:f>
              <c:strCache>
                <c:ptCount val="1"/>
                <c:pt idx="0">
                  <c:v>男性</c:v>
                </c:pt>
              </c:strCache>
            </c:strRef>
          </c:tx>
          <c:spPr>
            <a:solidFill>
              <a:schemeClr val="accent1"/>
            </a:solidFill>
            <a:ln>
              <a:noFill/>
            </a:ln>
            <a:effectLst/>
          </c:spPr>
          <c:invertIfNegative val="0"/>
          <c:dLbls>
            <c:dLbl>
              <c:idx val="0"/>
              <c:layout>
                <c:manualLayout>
                  <c:x val="7.32831545685988E-3"/>
                  <c:y val="1.456838019113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76-40C9-9222-A2A6FD5E9DB7}"/>
                </c:ext>
              </c:extLst>
            </c:dLbl>
            <c:dLbl>
              <c:idx val="1"/>
              <c:layout>
                <c:manualLayout>
                  <c:x val="0"/>
                  <c:y val="2.913676038226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76-40C9-9222-A2A6FD5E9DB7}"/>
                </c:ext>
              </c:extLst>
            </c:dLbl>
            <c:dLbl>
              <c:idx val="2"/>
              <c:layout>
                <c:manualLayout>
                  <c:x val="-6.717544900469636E-17"/>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76-40C9-9222-A2A6FD5E9DB7}"/>
                </c:ext>
              </c:extLst>
            </c:dLbl>
            <c:dLbl>
              <c:idx val="3"/>
              <c:layout>
                <c:manualLayout>
                  <c:x val="-7.32831545685988E-3"/>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76-40C9-9222-A2A6FD5E9DB7}"/>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男女・若年'!$B$77:$B$80</c:f>
              <c:numCache>
                <c:formatCode>General</c:formatCode>
                <c:ptCount val="4"/>
                <c:pt idx="0">
                  <c:v>121</c:v>
                </c:pt>
                <c:pt idx="1">
                  <c:v>130</c:v>
                </c:pt>
                <c:pt idx="2">
                  <c:v>113</c:v>
                </c:pt>
                <c:pt idx="3">
                  <c:v>139</c:v>
                </c:pt>
              </c:numCache>
            </c:numRef>
          </c:val>
          <c:extLst>
            <c:ext xmlns:c16="http://schemas.microsoft.com/office/drawing/2014/chart" uri="{C3380CC4-5D6E-409C-BE32-E72D297353CC}">
              <c16:uniqueId val="{00000004-F576-40C9-9222-A2A6FD5E9DB7}"/>
            </c:ext>
          </c:extLst>
        </c:ser>
        <c:ser>
          <c:idx val="1"/>
          <c:order val="1"/>
          <c:tx>
            <c:strRef>
              <c:f>'R3含む　男女・若年'!$C$69</c:f>
              <c:strCache>
                <c:ptCount val="1"/>
                <c:pt idx="0">
                  <c:v>女性</c:v>
                </c:pt>
              </c:strCache>
            </c:strRef>
          </c:tx>
          <c:spPr>
            <a:solidFill>
              <a:schemeClr val="accent2">
                <a:lumMod val="40000"/>
                <a:lumOff val="60000"/>
              </a:schemeClr>
            </a:solidFill>
            <a:ln>
              <a:noFill/>
            </a:ln>
            <a:effectLst/>
          </c:spPr>
          <c:invertIfNegative val="0"/>
          <c:dLbls>
            <c:dLbl>
              <c:idx val="0"/>
              <c:layout>
                <c:manualLayout>
                  <c:x val="0"/>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76-40C9-9222-A2A6FD5E9DB7}"/>
                </c:ext>
              </c:extLst>
            </c:dLbl>
            <c:dLbl>
              <c:idx val="1"/>
              <c:layout>
                <c:manualLayout>
                  <c:x val="1.465663091371976E-2"/>
                  <c:y val="1.4568380191132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76-40C9-9222-A2A6FD5E9DB7}"/>
                </c:ext>
              </c:extLst>
            </c:dLbl>
            <c:dLbl>
              <c:idx val="2"/>
              <c:layout>
                <c:manualLayout>
                  <c:x val="-7.3283154568599476E-3"/>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76-40C9-9222-A2A6FD5E9DB7}"/>
                </c:ext>
              </c:extLst>
            </c:dLbl>
            <c:dLbl>
              <c:idx val="3"/>
              <c:layout>
                <c:manualLayout>
                  <c:x val="0"/>
                  <c:y val="2.185257028669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76-40C9-9222-A2A6FD5E9DB7}"/>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男女・若年'!$C$77:$C$80</c:f>
              <c:numCache>
                <c:formatCode>General</c:formatCode>
                <c:ptCount val="4"/>
                <c:pt idx="0">
                  <c:v>50</c:v>
                </c:pt>
                <c:pt idx="1">
                  <c:v>82</c:v>
                </c:pt>
                <c:pt idx="2">
                  <c:v>96</c:v>
                </c:pt>
                <c:pt idx="3">
                  <c:v>84</c:v>
                </c:pt>
              </c:numCache>
            </c:numRef>
          </c:val>
          <c:extLst>
            <c:ext xmlns:c16="http://schemas.microsoft.com/office/drawing/2014/chart" uri="{C3380CC4-5D6E-409C-BE32-E72D297353CC}">
              <c16:uniqueId val="{00000009-F576-40C9-9222-A2A6FD5E9DB7}"/>
            </c:ext>
          </c:extLst>
        </c:ser>
        <c:dLbls>
          <c:showLegendKey val="0"/>
          <c:showVal val="0"/>
          <c:showCatName val="0"/>
          <c:showSerName val="0"/>
          <c:showPercent val="0"/>
          <c:showBubbleSize val="0"/>
        </c:dLbls>
        <c:gapWidth val="219"/>
        <c:overlap val="-27"/>
        <c:axId val="2103317311"/>
        <c:axId val="2103312319"/>
      </c:barChart>
      <c:lineChart>
        <c:grouping val="standard"/>
        <c:varyColors val="0"/>
        <c:ser>
          <c:idx val="2"/>
          <c:order val="2"/>
          <c:tx>
            <c:strRef>
              <c:f>'R3含む　男女・若年'!$D$69</c:f>
              <c:strCache>
                <c:ptCount val="1"/>
                <c:pt idx="0">
                  <c:v>総計</c:v>
                </c:pt>
              </c:strCache>
            </c:strRef>
          </c:tx>
          <c:spPr>
            <a:ln w="19050" cap="rnd">
              <a:solidFill>
                <a:sysClr val="window" lastClr="FFFFFF">
                  <a:lumMod val="50000"/>
                  <a:alpha val="96000"/>
                </a:sysClr>
              </a:solidFill>
              <a:round/>
            </a:ln>
            <a:effectLst/>
          </c:spPr>
          <c:marker>
            <c:symbol val="square"/>
            <c:size val="4"/>
            <c:spPr>
              <a:solidFill>
                <a:schemeClr val="accent3"/>
              </a:solidFill>
              <a:ln w="9525">
                <a:solidFill>
                  <a:schemeClr val="accent3"/>
                </a:solidFill>
              </a:ln>
              <a:effectLst/>
            </c:spPr>
          </c:marker>
          <c:dLbls>
            <c:dLbl>
              <c:idx val="0"/>
              <c:layout>
                <c:manualLayout>
                  <c:x val="-5.4313204124168207E-2"/>
                  <c:y val="-3.9691379763258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76-40C9-9222-A2A6FD5E9DB7}"/>
                </c:ext>
              </c:extLst>
            </c:dLbl>
            <c:dLbl>
              <c:idx val="1"/>
              <c:layout>
                <c:manualLayout>
                  <c:x val="-4.9525563703257468E-2"/>
                  <c:y val="-4.8950904558755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76-40C9-9222-A2A6FD5E9DB7}"/>
                </c:ext>
              </c:extLst>
            </c:dLbl>
            <c:dLbl>
              <c:idx val="2"/>
              <c:layout>
                <c:manualLayout>
                  <c:x val="-1.38888888888888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76-40C9-9222-A2A6FD5E9DB7}"/>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男女・若年'!$D$77:$D$80</c:f>
              <c:numCache>
                <c:formatCode>General</c:formatCode>
                <c:ptCount val="4"/>
                <c:pt idx="0">
                  <c:v>171</c:v>
                </c:pt>
                <c:pt idx="1">
                  <c:v>212</c:v>
                </c:pt>
                <c:pt idx="2">
                  <c:v>209</c:v>
                </c:pt>
                <c:pt idx="3">
                  <c:v>223</c:v>
                </c:pt>
              </c:numCache>
            </c:numRef>
          </c:val>
          <c:smooth val="0"/>
          <c:extLst>
            <c:ext xmlns:c16="http://schemas.microsoft.com/office/drawing/2014/chart" uri="{C3380CC4-5D6E-409C-BE32-E72D297353CC}">
              <c16:uniqueId val="{0000000D-F576-40C9-9222-A2A6FD5E9DB7}"/>
            </c:ext>
          </c:extLst>
        </c:ser>
        <c:dLbls>
          <c:showLegendKey val="0"/>
          <c:showVal val="0"/>
          <c:showCatName val="0"/>
          <c:showSerName val="0"/>
          <c:showPercent val="0"/>
          <c:showBubbleSize val="0"/>
        </c:dLbls>
        <c:marker val="1"/>
        <c:smooth val="0"/>
        <c:axId val="2103317311"/>
        <c:axId val="2103312319"/>
      </c:lineChart>
      <c:catAx>
        <c:axId val="2103317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03312319"/>
        <c:crosses val="autoZero"/>
        <c:auto val="1"/>
        <c:lblAlgn val="ctr"/>
        <c:lblOffset val="100"/>
        <c:noMultiLvlLbl val="0"/>
      </c:catAx>
      <c:valAx>
        <c:axId val="2103312319"/>
        <c:scaling>
          <c:orientation val="minMax"/>
        </c:scaling>
        <c:delete val="0"/>
        <c:axPos val="l"/>
        <c:majorGridlines>
          <c:spPr>
            <a:ln w="9525" cap="flat" cmpd="sng" algn="ctr">
              <a:solidFill>
                <a:srgbClr val="F2F2F2">
                  <a:alpha val="50196"/>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0331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5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大阪府 学生の自殺者の推移</a:t>
            </a:r>
            <a:endParaRPr lang="en-US"/>
          </a:p>
        </c:rich>
      </c:tx>
      <c:overlay val="0"/>
      <c:spPr>
        <a:noFill/>
        <a:ln>
          <a:solidFill>
            <a:sysClr val="windowText" lastClr="000000"/>
          </a:solid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'R3含む　男女・若年'!$B$82</c:f>
              <c:strCache>
                <c:ptCount val="1"/>
                <c:pt idx="0">
                  <c:v>男性</c:v>
                </c:pt>
              </c:strCache>
            </c:strRef>
          </c:tx>
          <c:spPr>
            <a:solidFill>
              <a:schemeClr val="accent1"/>
            </a:solidFill>
            <a:ln>
              <a:noFill/>
            </a:ln>
            <a:effectLst/>
          </c:spPr>
          <c:invertIfNegative val="0"/>
          <c:dLbls>
            <c:dLbl>
              <c:idx val="0"/>
              <c:layout>
                <c:manualLayout>
                  <c:x val="-1.7009389266053027E-17"/>
                  <c:y val="2.1827681625216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6-4E3E-A72E-FC6019B3696E}"/>
                </c:ext>
              </c:extLst>
            </c:dLbl>
            <c:dLbl>
              <c:idx val="1"/>
              <c:layout>
                <c:manualLayout>
                  <c:x val="0"/>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6-4E3E-A72E-FC6019B3696E}"/>
                </c:ext>
              </c:extLst>
            </c:dLbl>
            <c:dLbl>
              <c:idx val="2"/>
              <c:layout>
                <c:manualLayout>
                  <c:x val="7.4223646952592615E-3"/>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16-4E3E-A72E-FC6019B3696E}"/>
                </c:ext>
              </c:extLst>
            </c:dLbl>
            <c:dLbl>
              <c:idx val="3"/>
              <c:layout>
                <c:manualLayout>
                  <c:x val="0"/>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16-4E3E-A72E-FC6019B3696E}"/>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男女・若年'!$B$84:$B$87</c:f>
              <c:numCache>
                <c:formatCode>General</c:formatCode>
                <c:ptCount val="4"/>
                <c:pt idx="0">
                  <c:v>49</c:v>
                </c:pt>
                <c:pt idx="1">
                  <c:v>43</c:v>
                </c:pt>
                <c:pt idx="2">
                  <c:v>42</c:v>
                </c:pt>
                <c:pt idx="3">
                  <c:v>46</c:v>
                </c:pt>
              </c:numCache>
            </c:numRef>
          </c:val>
          <c:extLst>
            <c:ext xmlns:c16="http://schemas.microsoft.com/office/drawing/2014/chart" uri="{C3380CC4-5D6E-409C-BE32-E72D297353CC}">
              <c16:uniqueId val="{00000004-9B16-4E3E-A72E-FC6019B3696E}"/>
            </c:ext>
          </c:extLst>
        </c:ser>
        <c:ser>
          <c:idx val="1"/>
          <c:order val="1"/>
          <c:tx>
            <c:strRef>
              <c:f>'R3含む　男女・若年'!$C$82</c:f>
              <c:strCache>
                <c:ptCount val="1"/>
                <c:pt idx="0">
                  <c:v>女性</c:v>
                </c:pt>
              </c:strCache>
            </c:strRef>
          </c:tx>
          <c:spPr>
            <a:solidFill>
              <a:srgbClr val="F79646">
                <a:lumMod val="40000"/>
                <a:lumOff val="60000"/>
              </a:srgbClr>
            </a:solidFill>
            <a:ln>
              <a:noFill/>
            </a:ln>
            <a:effectLst/>
          </c:spPr>
          <c:invertIfNegative val="0"/>
          <c:dLbls>
            <c:dLbl>
              <c:idx val="0"/>
              <c:layout>
                <c:manualLayout>
                  <c:x val="-3.4018778532106055E-17"/>
                  <c:y val="2.1827681625216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16-4E3E-A72E-FC6019B3696E}"/>
                </c:ext>
              </c:extLst>
            </c:dLbl>
            <c:dLbl>
              <c:idx val="1"/>
              <c:layout>
                <c:manualLayout>
                  <c:x val="-1.484472939051866E-2"/>
                  <c:y val="1.4551787750144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16-4E3E-A72E-FC6019B3696E}"/>
                </c:ext>
              </c:extLst>
            </c:dLbl>
            <c:dLbl>
              <c:idx val="2"/>
              <c:layout>
                <c:manualLayout>
                  <c:x val="-6.803755706421211E-17"/>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16-4E3E-A72E-FC6019B3696E}"/>
                </c:ext>
              </c:extLst>
            </c:dLbl>
            <c:dLbl>
              <c:idx val="3"/>
              <c:layout>
                <c:manualLayout>
                  <c:x val="-1.484472939051866E-2"/>
                  <c:y val="2.1827681625216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16-4E3E-A72E-FC6019B3696E}"/>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男女・若年'!$C$84:$C$87</c:f>
              <c:numCache>
                <c:formatCode>General</c:formatCode>
                <c:ptCount val="4"/>
                <c:pt idx="0">
                  <c:v>13</c:v>
                </c:pt>
                <c:pt idx="1">
                  <c:v>25</c:v>
                </c:pt>
                <c:pt idx="2">
                  <c:v>29</c:v>
                </c:pt>
                <c:pt idx="3">
                  <c:v>29</c:v>
                </c:pt>
              </c:numCache>
            </c:numRef>
          </c:val>
          <c:extLst>
            <c:ext xmlns:c16="http://schemas.microsoft.com/office/drawing/2014/chart" uri="{C3380CC4-5D6E-409C-BE32-E72D297353CC}">
              <c16:uniqueId val="{00000009-9B16-4E3E-A72E-FC6019B3696E}"/>
            </c:ext>
          </c:extLst>
        </c:ser>
        <c:dLbls>
          <c:showLegendKey val="0"/>
          <c:showVal val="0"/>
          <c:showCatName val="0"/>
          <c:showSerName val="0"/>
          <c:showPercent val="0"/>
          <c:showBubbleSize val="0"/>
        </c:dLbls>
        <c:gapWidth val="219"/>
        <c:overlap val="-27"/>
        <c:axId val="168468703"/>
        <c:axId val="168471615"/>
      </c:barChart>
      <c:lineChart>
        <c:grouping val="standard"/>
        <c:varyColors val="0"/>
        <c:ser>
          <c:idx val="2"/>
          <c:order val="2"/>
          <c:tx>
            <c:strRef>
              <c:f>'R3含む　男女・若年'!$D$82</c:f>
              <c:strCache>
                <c:ptCount val="1"/>
                <c:pt idx="0">
                  <c:v>総計</c:v>
                </c:pt>
              </c:strCache>
            </c:strRef>
          </c:tx>
          <c:spPr>
            <a:ln w="19050" cap="rnd">
              <a:solidFill>
                <a:schemeClr val="accent3"/>
              </a:solidFill>
              <a:round/>
            </a:ln>
            <a:effectLst/>
          </c:spPr>
          <c:marker>
            <c:symbol val="square"/>
            <c:size val="4"/>
            <c:spPr>
              <a:solidFill>
                <a:schemeClr val="accent3"/>
              </a:solidFill>
              <a:ln w="9525">
                <a:solidFill>
                  <a:schemeClr val="accent3"/>
                </a:solidFill>
              </a:ln>
              <a:effectLst/>
            </c:spPr>
          </c:marker>
          <c:dLbls>
            <c:dLbl>
              <c:idx val="0"/>
              <c:layout>
                <c:manualLayout>
                  <c:x val="-7.791262064995369E-2"/>
                  <c:y val="-4.2523875817105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16-4E3E-A72E-FC6019B3696E}"/>
                </c:ext>
              </c:extLst>
            </c:dLbl>
            <c:dLbl>
              <c:idx val="1"/>
              <c:layout>
                <c:manualLayout>
                  <c:x val="-3.3378432478397772E-2"/>
                  <c:y val="-3.729611742261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16-4E3E-A72E-FC6019B3696E}"/>
                </c:ext>
              </c:extLst>
            </c:dLbl>
            <c:dLbl>
              <c:idx val="2"/>
              <c:layout>
                <c:manualLayout>
                  <c:x val="-4.1711351834697444E-2"/>
                  <c:y val="-3.058568081169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16-4E3E-A72E-FC6019B3696E}"/>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男女・若年'!$D$84:$D$87</c:f>
              <c:numCache>
                <c:formatCode>General</c:formatCode>
                <c:ptCount val="4"/>
                <c:pt idx="0">
                  <c:v>62</c:v>
                </c:pt>
                <c:pt idx="1">
                  <c:v>68</c:v>
                </c:pt>
                <c:pt idx="2">
                  <c:v>71</c:v>
                </c:pt>
                <c:pt idx="3">
                  <c:v>75</c:v>
                </c:pt>
              </c:numCache>
            </c:numRef>
          </c:val>
          <c:smooth val="0"/>
          <c:extLst>
            <c:ext xmlns:c16="http://schemas.microsoft.com/office/drawing/2014/chart" uri="{C3380CC4-5D6E-409C-BE32-E72D297353CC}">
              <c16:uniqueId val="{0000000D-9B16-4E3E-A72E-FC6019B3696E}"/>
            </c:ext>
          </c:extLst>
        </c:ser>
        <c:dLbls>
          <c:showLegendKey val="0"/>
          <c:showVal val="0"/>
          <c:showCatName val="0"/>
          <c:showSerName val="0"/>
          <c:showPercent val="0"/>
          <c:showBubbleSize val="0"/>
        </c:dLbls>
        <c:marker val="1"/>
        <c:smooth val="0"/>
        <c:axId val="168468703"/>
        <c:axId val="168471615"/>
      </c:lineChart>
      <c:catAx>
        <c:axId val="16846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68471615"/>
        <c:crosses val="autoZero"/>
        <c:auto val="1"/>
        <c:lblAlgn val="ctr"/>
        <c:lblOffset val="100"/>
        <c:noMultiLvlLbl val="0"/>
      </c:catAx>
      <c:valAx>
        <c:axId val="168471615"/>
        <c:scaling>
          <c:orientation val="minMax"/>
        </c:scaling>
        <c:delete val="0"/>
        <c:axPos val="l"/>
        <c:majorGridlines>
          <c:spPr>
            <a:ln w="9525" cap="flat" cmpd="sng" algn="ctr">
              <a:solidFill>
                <a:srgbClr val="F2F2F2">
                  <a:alpha val="50196"/>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6846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5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a:t>自殺未遂者相談支援事業対象者</a:t>
            </a:r>
            <a:endParaRPr lang="en-US" altLang="ja-JP" dirty="0"/>
          </a:p>
          <a:p>
            <a:pPr>
              <a:defRPr/>
            </a:pPr>
            <a:r>
              <a:rPr lang="ja-JP" dirty="0"/>
              <a:t>学生区分推移</a:t>
            </a:r>
          </a:p>
        </c:rich>
      </c:tx>
      <c:overlay val="0"/>
      <c:spPr>
        <a:noFill/>
        <a:ln>
          <a:solidFill>
            <a:sysClr val="windowText" lastClr="000000"/>
          </a:solid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'★R2～R4'!$O$46</c:f>
              <c:strCache>
                <c:ptCount val="1"/>
                <c:pt idx="0">
                  <c:v>R元年度</c:v>
                </c:pt>
              </c:strCache>
            </c:strRef>
          </c:tx>
          <c:spPr>
            <a:solidFill>
              <a:schemeClr val="accent1"/>
            </a:solidFill>
            <a:ln>
              <a:noFill/>
            </a:ln>
            <a:effectLst/>
          </c:spPr>
          <c:invertIfNegative val="0"/>
          <c:cat>
            <c:strRef>
              <c:f>'★R2～R4'!$N$47:$N$50</c:f>
              <c:strCache>
                <c:ptCount val="4"/>
                <c:pt idx="0">
                  <c:v>小中学生</c:v>
                </c:pt>
                <c:pt idx="1">
                  <c:v>高校生</c:v>
                </c:pt>
                <c:pt idx="2">
                  <c:v>大学生</c:v>
                </c:pt>
                <c:pt idx="3">
                  <c:v>専門学校生</c:v>
                </c:pt>
              </c:strCache>
            </c:strRef>
          </c:cat>
          <c:val>
            <c:numRef>
              <c:f>'★R2～R4'!$O$47:$O$50</c:f>
              <c:numCache>
                <c:formatCode>General</c:formatCode>
                <c:ptCount val="4"/>
                <c:pt idx="0">
                  <c:v>6</c:v>
                </c:pt>
                <c:pt idx="1">
                  <c:v>22</c:v>
                </c:pt>
                <c:pt idx="2">
                  <c:v>14</c:v>
                </c:pt>
                <c:pt idx="3">
                  <c:v>6</c:v>
                </c:pt>
              </c:numCache>
            </c:numRef>
          </c:val>
          <c:extLst>
            <c:ext xmlns:c16="http://schemas.microsoft.com/office/drawing/2014/chart" uri="{C3380CC4-5D6E-409C-BE32-E72D297353CC}">
              <c16:uniqueId val="{00000000-801D-4C8F-90E1-5262E0E88A76}"/>
            </c:ext>
          </c:extLst>
        </c:ser>
        <c:ser>
          <c:idx val="1"/>
          <c:order val="1"/>
          <c:tx>
            <c:strRef>
              <c:f>'★R2～R4'!$P$46</c:f>
              <c:strCache>
                <c:ptCount val="1"/>
                <c:pt idx="0">
                  <c:v>R2年度</c:v>
                </c:pt>
              </c:strCache>
            </c:strRef>
          </c:tx>
          <c:spPr>
            <a:solidFill>
              <a:schemeClr val="accent2"/>
            </a:solidFill>
            <a:ln>
              <a:noFill/>
            </a:ln>
            <a:effectLst/>
          </c:spPr>
          <c:invertIfNegative val="0"/>
          <c:cat>
            <c:strRef>
              <c:f>'★R2～R4'!$N$47:$N$50</c:f>
              <c:strCache>
                <c:ptCount val="4"/>
                <c:pt idx="0">
                  <c:v>小中学生</c:v>
                </c:pt>
                <c:pt idx="1">
                  <c:v>高校生</c:v>
                </c:pt>
                <c:pt idx="2">
                  <c:v>大学生</c:v>
                </c:pt>
                <c:pt idx="3">
                  <c:v>専門学校生</c:v>
                </c:pt>
              </c:strCache>
            </c:strRef>
          </c:cat>
          <c:val>
            <c:numRef>
              <c:f>'★R2～R4'!$P$47:$P$50</c:f>
              <c:numCache>
                <c:formatCode>General</c:formatCode>
                <c:ptCount val="4"/>
                <c:pt idx="0">
                  <c:v>20</c:v>
                </c:pt>
                <c:pt idx="1">
                  <c:v>25</c:v>
                </c:pt>
                <c:pt idx="2">
                  <c:v>15</c:v>
                </c:pt>
                <c:pt idx="3">
                  <c:v>6</c:v>
                </c:pt>
              </c:numCache>
            </c:numRef>
          </c:val>
          <c:extLst>
            <c:ext xmlns:c16="http://schemas.microsoft.com/office/drawing/2014/chart" uri="{C3380CC4-5D6E-409C-BE32-E72D297353CC}">
              <c16:uniqueId val="{00000001-801D-4C8F-90E1-5262E0E88A76}"/>
            </c:ext>
          </c:extLst>
        </c:ser>
        <c:ser>
          <c:idx val="2"/>
          <c:order val="2"/>
          <c:tx>
            <c:strRef>
              <c:f>'★R2～R4'!$Q$46</c:f>
              <c:strCache>
                <c:ptCount val="1"/>
                <c:pt idx="0">
                  <c:v>R3年度</c:v>
                </c:pt>
              </c:strCache>
            </c:strRef>
          </c:tx>
          <c:spPr>
            <a:solidFill>
              <a:schemeClr val="accent3"/>
            </a:solidFill>
            <a:ln>
              <a:noFill/>
            </a:ln>
            <a:effectLst/>
          </c:spPr>
          <c:invertIfNegative val="0"/>
          <c:cat>
            <c:strRef>
              <c:f>'★R2～R4'!$N$47:$N$50</c:f>
              <c:strCache>
                <c:ptCount val="4"/>
                <c:pt idx="0">
                  <c:v>小中学生</c:v>
                </c:pt>
                <c:pt idx="1">
                  <c:v>高校生</c:v>
                </c:pt>
                <c:pt idx="2">
                  <c:v>大学生</c:v>
                </c:pt>
                <c:pt idx="3">
                  <c:v>専門学校生</c:v>
                </c:pt>
              </c:strCache>
            </c:strRef>
          </c:cat>
          <c:val>
            <c:numRef>
              <c:f>'★R2～R4'!$Q$47:$Q$50</c:f>
              <c:numCache>
                <c:formatCode>General</c:formatCode>
                <c:ptCount val="4"/>
                <c:pt idx="0">
                  <c:v>12</c:v>
                </c:pt>
                <c:pt idx="1">
                  <c:v>29</c:v>
                </c:pt>
                <c:pt idx="2">
                  <c:v>28</c:v>
                </c:pt>
                <c:pt idx="3">
                  <c:v>5</c:v>
                </c:pt>
              </c:numCache>
            </c:numRef>
          </c:val>
          <c:extLst>
            <c:ext xmlns:c16="http://schemas.microsoft.com/office/drawing/2014/chart" uri="{C3380CC4-5D6E-409C-BE32-E72D297353CC}">
              <c16:uniqueId val="{00000002-801D-4C8F-90E1-5262E0E88A76}"/>
            </c:ext>
          </c:extLst>
        </c:ser>
        <c:ser>
          <c:idx val="3"/>
          <c:order val="3"/>
          <c:tx>
            <c:strRef>
              <c:f>'★R2～R4'!$R$46</c:f>
              <c:strCache>
                <c:ptCount val="1"/>
                <c:pt idx="0">
                  <c:v>R4年度</c:v>
                </c:pt>
              </c:strCache>
            </c:strRef>
          </c:tx>
          <c:spPr>
            <a:solidFill>
              <a:schemeClr val="accent4"/>
            </a:solidFill>
            <a:ln>
              <a:noFill/>
            </a:ln>
            <a:effectLst/>
          </c:spPr>
          <c:invertIfNegative val="0"/>
          <c:cat>
            <c:strRef>
              <c:f>'★R2～R4'!$N$47:$N$50</c:f>
              <c:strCache>
                <c:ptCount val="4"/>
                <c:pt idx="0">
                  <c:v>小中学生</c:v>
                </c:pt>
                <c:pt idx="1">
                  <c:v>高校生</c:v>
                </c:pt>
                <c:pt idx="2">
                  <c:v>大学生</c:v>
                </c:pt>
                <c:pt idx="3">
                  <c:v>専門学校生</c:v>
                </c:pt>
              </c:strCache>
            </c:strRef>
          </c:cat>
          <c:val>
            <c:numRef>
              <c:f>'★R2～R4'!$R$47:$R$50</c:f>
              <c:numCache>
                <c:formatCode>General</c:formatCode>
                <c:ptCount val="4"/>
                <c:pt idx="0">
                  <c:v>15</c:v>
                </c:pt>
                <c:pt idx="1">
                  <c:v>28</c:v>
                </c:pt>
                <c:pt idx="2">
                  <c:v>25</c:v>
                </c:pt>
                <c:pt idx="3">
                  <c:v>4</c:v>
                </c:pt>
              </c:numCache>
            </c:numRef>
          </c:val>
          <c:extLst>
            <c:ext xmlns:c16="http://schemas.microsoft.com/office/drawing/2014/chart" uri="{C3380CC4-5D6E-409C-BE32-E72D297353CC}">
              <c16:uniqueId val="{00000003-801D-4C8F-90E1-5262E0E88A76}"/>
            </c:ext>
          </c:extLst>
        </c:ser>
        <c:dLbls>
          <c:showLegendKey val="0"/>
          <c:showVal val="0"/>
          <c:showCatName val="0"/>
          <c:showSerName val="0"/>
          <c:showPercent val="0"/>
          <c:showBubbleSize val="0"/>
        </c:dLbls>
        <c:gapWidth val="219"/>
        <c:overlap val="-27"/>
        <c:axId val="1099622640"/>
        <c:axId val="1099630960"/>
      </c:barChart>
      <c:catAx>
        <c:axId val="109962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99630960"/>
        <c:crosses val="autoZero"/>
        <c:auto val="1"/>
        <c:lblAlgn val="ctr"/>
        <c:lblOffset val="100"/>
        <c:noMultiLvlLbl val="0"/>
      </c:catAx>
      <c:valAx>
        <c:axId val="1099630960"/>
        <c:scaling>
          <c:orientation val="minMax"/>
        </c:scaling>
        <c:delete val="0"/>
        <c:axPos val="l"/>
        <c:majorGridlines>
          <c:spPr>
            <a:ln w="9525" cap="flat" cmpd="sng" algn="ctr">
              <a:solidFill>
                <a:sysClr val="window" lastClr="FFFFFF">
                  <a:lumMod val="85000"/>
                  <a:alpha val="49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9962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5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2" rIns="91425" bIns="45712" rtlCol="0"/>
          <a:lstStyle>
            <a:lvl1pPr algn="r">
              <a:defRPr sz="1200"/>
            </a:lvl1pPr>
          </a:lstStyle>
          <a:p>
            <a:fld id="{6747A9A9-871A-48EB-A0AD-BB9524C48D8D}" type="datetimeFigureOut">
              <a:rPr kumimoji="1" lang="ja-JP" altLang="en-US" smtClean="0"/>
              <a:t>2023/12/18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5" tIns="45712" rIns="91425" bIns="45712" rtlCol="0" anchor="b"/>
          <a:lstStyle>
            <a:lvl1pPr algn="r">
              <a:defRPr sz="1200"/>
            </a:lvl1pPr>
          </a:lstStyle>
          <a:p>
            <a:fld id="{15138C1E-2141-464C-8352-258C25E1039B}" type="slidenum">
              <a:rPr kumimoji="1" lang="ja-JP" altLang="en-US" smtClean="0"/>
              <a:t>‹#›</a:t>
            </a:fld>
            <a:endParaRPr kumimoji="1" lang="ja-JP" altLang="en-US"/>
          </a:p>
        </p:txBody>
      </p:sp>
    </p:spTree>
    <p:extLst>
      <p:ext uri="{BB962C8B-B14F-4D97-AF65-F5344CB8AC3E}">
        <p14:creationId xmlns:p14="http://schemas.microsoft.com/office/powerpoint/2010/main" val="40757296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138C1E-2141-464C-8352-258C25E1039B}" type="slidenum">
              <a:rPr kumimoji="1" lang="ja-JP" altLang="en-US" smtClean="0"/>
              <a:t>1</a:t>
            </a:fld>
            <a:endParaRPr kumimoji="1" lang="ja-JP" altLang="en-US"/>
          </a:p>
        </p:txBody>
      </p:sp>
    </p:spTree>
    <p:extLst>
      <p:ext uri="{BB962C8B-B14F-4D97-AF65-F5344CB8AC3E}">
        <p14:creationId xmlns:p14="http://schemas.microsoft.com/office/powerpoint/2010/main" val="386506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2023/12/18</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chart" Target="../charts/chart3.xml"/><Relationship Id="rId4" Type="http://schemas.openxmlformats.org/officeDocument/2006/relationships/hyperlink" Target="https://3.bp.blogspot.com/-3y_rS6IJufg/VWmAwleKssI/AAAAAAAAtz4/w3jvMFREjHw/s800/job_syakai_fukushishi_woman.png" TargetMode="Externa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906000" cy="548680"/>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ja-JP" altLang="en-US" sz="2000" b="1" spc="-400" dirty="0"/>
              <a:t>　　　　　　　　　　　　　　　　　　　　　　　　　</a:t>
            </a:r>
            <a:r>
              <a:rPr lang="ja-JP" altLang="en-US" sz="2200" b="1" spc="-150" dirty="0"/>
              <a:t>若者の自殺未遂対応チーム事業　　　　　　　　　　　　　　　　　　　　　　　　　　　　　　　　　　　　　　　　　　　　　　　　　</a:t>
            </a:r>
            <a:endParaRPr kumimoji="1" lang="ja-JP" altLang="en-US" sz="1800" b="1" spc="-150" dirty="0"/>
          </a:p>
        </p:txBody>
      </p:sp>
      <p:grpSp>
        <p:nvGrpSpPr>
          <p:cNvPr id="10" name="グループ化 9"/>
          <p:cNvGrpSpPr/>
          <p:nvPr/>
        </p:nvGrpSpPr>
        <p:grpSpPr>
          <a:xfrm>
            <a:off x="30334" y="3251730"/>
            <a:ext cx="9859604" cy="830588"/>
            <a:chOff x="28321" y="3494611"/>
            <a:chExt cx="9883402" cy="681053"/>
          </a:xfrm>
        </p:grpSpPr>
        <p:sp>
          <p:nvSpPr>
            <p:cNvPr id="7" name="正方形/長方形 6"/>
            <p:cNvSpPr/>
            <p:nvPr/>
          </p:nvSpPr>
          <p:spPr>
            <a:xfrm>
              <a:off x="37019" y="3510253"/>
              <a:ext cx="9874704" cy="66541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265708" y="3662293"/>
              <a:ext cx="8458731" cy="376305"/>
            </a:xfrm>
            <a:prstGeom prst="rect">
              <a:avLst/>
            </a:prstGeom>
            <a:noFill/>
          </p:spPr>
          <p:txBody>
            <a:bodyPr wrap="square" rtlCol="0">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自殺者数が増加傾向にある若年層に対する自殺予防の一環として、自殺未遂歴や自傷行為等のあるハイリスク者の支援を強化することで、自殺者数の減少をめざす。</a:t>
              </a:r>
            </a:p>
          </p:txBody>
        </p:sp>
        <p:sp>
          <p:nvSpPr>
            <p:cNvPr id="9" name="ホームベース 8"/>
            <p:cNvSpPr/>
            <p:nvPr/>
          </p:nvSpPr>
          <p:spPr>
            <a:xfrm>
              <a:off x="28321" y="3494611"/>
              <a:ext cx="1082607" cy="668791"/>
            </a:xfrm>
            <a:prstGeom prst="homePlate">
              <a:avLst>
                <a:gd name="adj" fmla="val 447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t>目的</a:t>
              </a:r>
            </a:p>
          </p:txBody>
        </p:sp>
      </p:grpSp>
      <p:grpSp>
        <p:nvGrpSpPr>
          <p:cNvPr id="12" name="グループ化 11"/>
          <p:cNvGrpSpPr/>
          <p:nvPr/>
        </p:nvGrpSpPr>
        <p:grpSpPr>
          <a:xfrm>
            <a:off x="30334" y="626492"/>
            <a:ext cx="9844646" cy="2565727"/>
            <a:chOff x="15552" y="939420"/>
            <a:chExt cx="9906000" cy="1246415"/>
          </a:xfrm>
        </p:grpSpPr>
        <p:sp>
          <p:nvSpPr>
            <p:cNvPr id="6" name="テキスト ボックス 5"/>
            <p:cNvSpPr txBox="1"/>
            <p:nvPr/>
          </p:nvSpPr>
          <p:spPr>
            <a:xfrm>
              <a:off x="1052199" y="1037570"/>
              <a:ext cx="3317863" cy="1031660"/>
            </a:xfrm>
            <a:prstGeom prst="rect">
              <a:avLst/>
            </a:prstGeom>
            <a:noFill/>
          </p:spPr>
          <p:txBody>
            <a:bodyPr wrap="square" rtlCol="0">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H30</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年以降、</a:t>
              </a:r>
              <a:r>
                <a:rPr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lang="ja-JP" altLang="en-US" sz="1200" dirty="0">
                  <a:solidFill>
                    <a:prstClr val="black"/>
                  </a:solidFill>
                  <a:latin typeface="HG丸ｺﾞｼｯｸM-PRO" panose="020F0600000000000000" pitchFamily="50" charset="-128"/>
                  <a:ea typeface="HG丸ｺﾞｼｯｸM-PRO" panose="020F0600000000000000" pitchFamily="50" charset="-128"/>
                </a:rPr>
                <a:t>歳未満の若年層の自殺者</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数が増加傾向。</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・自殺未遂者相談支援事業の対象者も</a:t>
              </a:r>
              <a:r>
                <a:rPr lang="en-US" altLang="ja-JP" sz="1200" dirty="0">
                  <a:solidFill>
                    <a:prstClr val="black"/>
                  </a:solidFill>
                  <a:latin typeface="HG丸ｺﾞｼｯｸM-PRO" panose="020F0600000000000000" pitchFamily="50" charset="-128"/>
                  <a:ea typeface="HG丸ｺﾞｼｯｸM-PRO" panose="020F0600000000000000" pitchFamily="50" charset="-128"/>
                </a:rPr>
                <a:t>R2</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度、</a:t>
              </a:r>
              <a:r>
                <a:rPr lang="en-US" altLang="ja-JP" sz="1200" dirty="0">
                  <a:solidFill>
                    <a:prstClr val="black"/>
                  </a:solidFill>
                  <a:latin typeface="HG丸ｺﾞｼｯｸM-PRO" panose="020F0600000000000000" pitchFamily="50" charset="-128"/>
                  <a:ea typeface="HG丸ｺﾞｼｯｸM-PRO" panose="020F0600000000000000" pitchFamily="50" charset="-128"/>
                </a:rPr>
                <a:t>R3</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年度で学生等の若年層で増加傾向</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である。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・また、</a:t>
              </a:r>
              <a:r>
                <a:rPr lang="en-US" altLang="ja-JP" sz="1200" dirty="0">
                  <a:solidFill>
                    <a:prstClr val="black"/>
                  </a:solidFill>
                  <a:latin typeface="HG丸ｺﾞｼｯｸM-PRO" panose="020F0600000000000000" pitchFamily="50" charset="-128"/>
                  <a:ea typeface="HG丸ｺﾞｼｯｸM-PRO" panose="020F0600000000000000" pitchFamily="50" charset="-128"/>
                </a:rPr>
                <a:t>R4</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a:t>
              </a:r>
              <a:r>
                <a:rPr lang="en-US" altLang="ja-JP" sz="1200" dirty="0">
                  <a:solidFill>
                    <a:prstClr val="black"/>
                  </a:solidFill>
                  <a:latin typeface="HG丸ｺﾞｼｯｸM-PRO" panose="020F0600000000000000" pitchFamily="50" charset="-128"/>
                  <a:ea typeface="HG丸ｺﾞｼｯｸM-PRO" panose="020F0600000000000000" pitchFamily="50" charset="-128"/>
                </a:rPr>
                <a:t>10</a:t>
              </a:r>
              <a:r>
                <a:rPr lang="ja-JP" altLang="en-US" sz="1200" dirty="0">
                  <a:solidFill>
                    <a:prstClr val="black"/>
                  </a:solidFill>
                  <a:latin typeface="HG丸ｺﾞｼｯｸM-PRO" panose="020F0600000000000000" pitchFamily="50" charset="-128"/>
                  <a:ea typeface="HG丸ｺﾞｼｯｸM-PRO" panose="020F0600000000000000" pitchFamily="50" charset="-128"/>
                </a:rPr>
                <a:t>月</a:t>
              </a:r>
              <a:r>
                <a:rPr lang="en-US" altLang="ja-JP" sz="1200" dirty="0">
                  <a:solidFill>
                    <a:prstClr val="black"/>
                  </a:solidFill>
                  <a:latin typeface="HG丸ｺﾞｼｯｸM-PRO" panose="020F0600000000000000" pitchFamily="50" charset="-128"/>
                  <a:ea typeface="HG丸ｺﾞｼｯｸM-PRO" panose="020F0600000000000000" pitchFamily="50" charset="-128"/>
                </a:rPr>
                <a:t>14</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日閣議決定された、</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新たな「自殺総合対策大綱」においても、</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「子ども・若者の自殺対策の更なる推進・</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強化」が取り組むべき施策に位置付けられ</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ており、若年層への自殺対策は喫緊の課題</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である。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5552" y="942410"/>
              <a:ext cx="9906000" cy="124342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ホームベース 4"/>
            <p:cNvSpPr/>
            <p:nvPr/>
          </p:nvSpPr>
          <p:spPr>
            <a:xfrm>
              <a:off x="30074" y="939420"/>
              <a:ext cx="1086731" cy="1246415"/>
            </a:xfrm>
            <a:prstGeom prst="homePlate">
              <a:avLst>
                <a:gd name="adj" fmla="val 447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t>現状</a:t>
              </a:r>
              <a:endParaRPr kumimoji="1" lang="ja-JP" altLang="en-US" sz="2000" b="1" dirty="0"/>
            </a:p>
          </p:txBody>
        </p:sp>
      </p:grpSp>
      <p:grpSp>
        <p:nvGrpSpPr>
          <p:cNvPr id="13" name="グループ化 12"/>
          <p:cNvGrpSpPr/>
          <p:nvPr/>
        </p:nvGrpSpPr>
        <p:grpSpPr>
          <a:xfrm>
            <a:off x="40575" y="4136316"/>
            <a:ext cx="9846984" cy="2666855"/>
            <a:chOff x="32384" y="3510253"/>
            <a:chExt cx="9873616" cy="501680"/>
          </a:xfrm>
        </p:grpSpPr>
        <p:sp>
          <p:nvSpPr>
            <p:cNvPr id="14" name="正方形/長方形 13"/>
            <p:cNvSpPr/>
            <p:nvPr/>
          </p:nvSpPr>
          <p:spPr>
            <a:xfrm>
              <a:off x="32384" y="3510253"/>
              <a:ext cx="9873616" cy="5016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ホームベース 15"/>
            <p:cNvSpPr/>
            <p:nvPr/>
          </p:nvSpPr>
          <p:spPr>
            <a:xfrm>
              <a:off x="32384" y="3511290"/>
              <a:ext cx="1082921" cy="500643"/>
            </a:xfrm>
            <a:prstGeom prst="homePlate">
              <a:avLst>
                <a:gd name="adj" fmla="val 447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t>事業</a:t>
              </a:r>
              <a:endParaRPr lang="en-US" altLang="ja-JP" sz="2000" b="1" dirty="0"/>
            </a:p>
            <a:p>
              <a:pPr algn="ctr"/>
              <a:r>
                <a:rPr lang="ja-JP" altLang="en-US" sz="2000" b="1" dirty="0"/>
                <a:t>概要</a:t>
              </a:r>
              <a:endParaRPr lang="en-US" altLang="ja-JP" sz="2000" b="1" dirty="0"/>
            </a:p>
            <a:p>
              <a:pPr algn="ctr"/>
              <a:r>
                <a:rPr lang="ja-JP" altLang="en-US" sz="2000" b="1" dirty="0"/>
                <a:t>・</a:t>
              </a:r>
              <a:endParaRPr lang="en-US" altLang="ja-JP" sz="2000" b="1" dirty="0"/>
            </a:p>
            <a:p>
              <a:pPr algn="ctr"/>
              <a:r>
                <a:rPr kumimoji="1" lang="ja-JP" altLang="en-US" sz="2000" b="1" dirty="0"/>
                <a:t>効果</a:t>
              </a:r>
            </a:p>
          </p:txBody>
        </p:sp>
      </p:grpSp>
      <p:grpSp>
        <p:nvGrpSpPr>
          <p:cNvPr id="30" name="グループ化 29"/>
          <p:cNvGrpSpPr/>
          <p:nvPr/>
        </p:nvGrpSpPr>
        <p:grpSpPr>
          <a:xfrm>
            <a:off x="4326077" y="4911059"/>
            <a:ext cx="675516" cy="745790"/>
            <a:chOff x="2936776" y="4365419"/>
            <a:chExt cx="675516" cy="745790"/>
          </a:xfrm>
        </p:grpSpPr>
        <p:pic>
          <p:nvPicPr>
            <p:cNvPr id="28" name="図 27"/>
            <p:cNvPicPr preferRelativeResize="0">
              <a:picLocks/>
            </p:cNvPicPr>
            <p:nvPr/>
          </p:nvPicPr>
          <p:blipFill>
            <a:blip r:embed="rId3"/>
            <a:stretch>
              <a:fillRect/>
            </a:stretch>
          </p:blipFill>
          <p:spPr>
            <a:xfrm>
              <a:off x="3066103" y="4365419"/>
              <a:ext cx="416861" cy="328800"/>
            </a:xfrm>
            <a:prstGeom prst="rect">
              <a:avLst/>
            </a:prstGeom>
          </p:spPr>
        </p:pic>
        <p:sp>
          <p:nvSpPr>
            <p:cNvPr id="29" name="円/楕円 44"/>
            <p:cNvSpPr/>
            <p:nvPr/>
          </p:nvSpPr>
          <p:spPr>
            <a:xfrm>
              <a:off x="2936776" y="4704564"/>
              <a:ext cx="675516" cy="406645"/>
            </a:xfrm>
            <a:prstGeom prst="ellipse">
              <a:avLst/>
            </a:prstGeom>
            <a:solidFill>
              <a:schemeClr val="bg1"/>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未遂者本人</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a:t>
              </a:r>
            </a:p>
          </p:txBody>
        </p:sp>
      </p:grpSp>
      <p:grpSp>
        <p:nvGrpSpPr>
          <p:cNvPr id="66" name="グループ化 65"/>
          <p:cNvGrpSpPr/>
          <p:nvPr/>
        </p:nvGrpSpPr>
        <p:grpSpPr>
          <a:xfrm>
            <a:off x="8788132" y="4788378"/>
            <a:ext cx="973090" cy="1414863"/>
            <a:chOff x="7893573" y="4437112"/>
            <a:chExt cx="964453" cy="1414863"/>
          </a:xfrm>
        </p:grpSpPr>
        <p:sp>
          <p:nvSpPr>
            <p:cNvPr id="57" name="テキスト ボックス 56"/>
            <p:cNvSpPr txBox="1"/>
            <p:nvPr/>
          </p:nvSpPr>
          <p:spPr>
            <a:xfrm>
              <a:off x="7893574" y="4437112"/>
              <a:ext cx="964452" cy="1414863"/>
            </a:xfrm>
            <a:prstGeom prst="rect">
              <a:avLst/>
            </a:prstGeom>
            <a:noFill/>
            <a:ln w="19050">
              <a:solidFill>
                <a:schemeClr val="tx2">
                  <a:lumMod val="50000"/>
                </a:schemeClr>
              </a:solidFill>
            </a:ln>
            <a:effectLst>
              <a:outerShdw blurRad="63500" sx="102000" sy="102000" algn="ctr" rotWithShape="0">
                <a:prstClr val="black">
                  <a:alpha val="40000"/>
                </a:prstClr>
              </a:outerShdw>
            </a:effectLst>
            <a:scene3d>
              <a:camera prst="orthographicFront">
                <a:rot lat="0" lon="0" rev="0"/>
              </a:camera>
              <a:lightRig rig="threePt" dir="t"/>
            </a:scene3d>
          </p:spPr>
          <p:txBody>
            <a:bodyPr wrap="square" lIns="135000" tIns="27000" rIns="135000" bIns="27000" rtlCol="0" anchor="t" anchorCtr="0">
              <a:noAutofit/>
            </a:bodyPr>
            <a:lstStyle/>
            <a:p>
              <a:endParaRPr kumimoji="1" lang="en-US" altLang="ja-JP" sz="800" b="1" dirty="0">
                <a:latin typeface="+mn-ea"/>
              </a:endParaRPr>
            </a:p>
          </p:txBody>
        </p:sp>
        <p:grpSp>
          <p:nvGrpSpPr>
            <p:cNvPr id="38" name="グループ化 37"/>
            <p:cNvGrpSpPr/>
            <p:nvPr/>
          </p:nvGrpSpPr>
          <p:grpSpPr>
            <a:xfrm>
              <a:off x="7893573" y="4450209"/>
              <a:ext cx="949251" cy="870638"/>
              <a:chOff x="5472628" y="5122506"/>
              <a:chExt cx="1352983" cy="1225402"/>
            </a:xfrm>
          </p:grpSpPr>
          <p:sp>
            <p:nvSpPr>
              <p:cNvPr id="31" name="円/楕円 10"/>
              <p:cNvSpPr/>
              <p:nvPr/>
            </p:nvSpPr>
            <p:spPr>
              <a:xfrm>
                <a:off x="5472628" y="5122506"/>
                <a:ext cx="1292551" cy="1225402"/>
              </a:xfrm>
              <a:prstGeom prst="ellipse">
                <a:avLst/>
              </a:prstGeom>
              <a:solidFill>
                <a:schemeClr val="accent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32" name="Picture 4" descr="社会福祉士のイラスト（女性）">
                <a:hlinkClick r:id="rId4"/>
              </p:cNvPr>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l="37595" r="32271" b="50000"/>
              <a:stretch/>
            </p:blipFill>
            <p:spPr bwMode="auto">
              <a:xfrm>
                <a:off x="6165654" y="5287448"/>
                <a:ext cx="311667" cy="39986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referRelativeResize="0">
                <a:picLocks/>
              </p:cNvPicPr>
              <p:nvPr/>
            </p:nvPicPr>
            <p:blipFill>
              <a:blip r:embed="rId6"/>
              <a:stretch>
                <a:fillRect/>
              </a:stretch>
            </p:blipFill>
            <p:spPr>
              <a:xfrm>
                <a:off x="5781527" y="5307248"/>
                <a:ext cx="333929" cy="399864"/>
              </a:xfrm>
              <a:prstGeom prst="rect">
                <a:avLst/>
              </a:prstGeom>
            </p:spPr>
          </p:pic>
          <p:sp>
            <p:nvSpPr>
              <p:cNvPr id="34" name="テキスト ボックス 33"/>
              <p:cNvSpPr txBox="1"/>
              <p:nvPr/>
            </p:nvSpPr>
            <p:spPr>
              <a:xfrm>
                <a:off x="5508620" y="5773630"/>
                <a:ext cx="1316991" cy="389869"/>
              </a:xfrm>
              <a:prstGeom prst="rect">
                <a:avLst/>
              </a:prstGeom>
              <a:solidFill>
                <a:schemeClr val="bg1"/>
              </a:solidFill>
              <a:ln>
                <a:solidFill>
                  <a:schemeClr val="tx1"/>
                </a:solidFill>
              </a:ln>
            </p:spPr>
            <p:txBody>
              <a:bodyPr wrap="square" rtlCol="0">
                <a:spAutoFit/>
              </a:bodyPr>
              <a:lstStyle/>
              <a:p>
                <a:pPr algn="ctr"/>
                <a:r>
                  <a:rPr lang="ja-JP" altLang="en-US" sz="600" dirty="0"/>
                  <a:t>精神科医師、相談員、弁護士などの支援チーム</a:t>
                </a:r>
                <a:endParaRPr kumimoji="1" lang="ja-JP" altLang="en-US" sz="600" dirty="0"/>
              </a:p>
            </p:txBody>
          </p:sp>
        </p:grpSp>
        <p:sp>
          <p:nvSpPr>
            <p:cNvPr id="65" name="テキスト ボックス 64"/>
            <p:cNvSpPr txBox="1"/>
            <p:nvPr/>
          </p:nvSpPr>
          <p:spPr>
            <a:xfrm>
              <a:off x="7900523" y="5309879"/>
              <a:ext cx="950553" cy="415498"/>
            </a:xfrm>
            <a:prstGeom prst="rect">
              <a:avLst/>
            </a:prstGeom>
            <a:noFill/>
          </p:spPr>
          <p:txBody>
            <a:bodyPr wrap="square" rtlCol="0">
              <a:spAutoFit/>
            </a:bodyPr>
            <a:lstStyle/>
            <a:p>
              <a:r>
                <a:rPr lang="ja-JP" altLang="en-US" sz="700" b="1" dirty="0"/>
                <a:t>地域自殺対策推進</a:t>
              </a:r>
              <a:r>
                <a:rPr lang="en-US" altLang="ja-JP" sz="700" b="1" dirty="0"/>
                <a:t>C</a:t>
              </a:r>
            </a:p>
            <a:p>
              <a:r>
                <a:rPr lang="en-US" altLang="ja-JP" sz="700" b="1" dirty="0"/>
                <a:t>(</a:t>
              </a:r>
              <a:r>
                <a:rPr lang="ja-JP" altLang="en-US" sz="700" b="1" dirty="0"/>
                <a:t>大阪府こころの健康総合</a:t>
              </a:r>
              <a:r>
                <a:rPr lang="en-US" altLang="ja-JP" sz="700" b="1" dirty="0"/>
                <a:t>C</a:t>
              </a:r>
              <a:r>
                <a:rPr lang="ja-JP" altLang="en-US" sz="700" b="1" dirty="0"/>
                <a:t>）</a:t>
              </a:r>
            </a:p>
          </p:txBody>
        </p:sp>
      </p:grpSp>
      <p:sp>
        <p:nvSpPr>
          <p:cNvPr id="72" name="曲折矢印 71"/>
          <p:cNvSpPr/>
          <p:nvPr/>
        </p:nvSpPr>
        <p:spPr>
          <a:xfrm rot="16200000" flipH="1">
            <a:off x="7692073" y="4124596"/>
            <a:ext cx="268372" cy="1651322"/>
          </a:xfrm>
          <a:prstGeom prst="bentArrow">
            <a:avLst>
              <a:gd name="adj1" fmla="val 36668"/>
              <a:gd name="adj2" fmla="val 38613"/>
              <a:gd name="adj3" fmla="val 25000"/>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solidFill>
                <a:schemeClr val="tx1"/>
              </a:solidFill>
            </a:endParaRPr>
          </a:p>
        </p:txBody>
      </p:sp>
      <p:sp>
        <p:nvSpPr>
          <p:cNvPr id="73" name="円/楕円 44"/>
          <p:cNvSpPr/>
          <p:nvPr/>
        </p:nvSpPr>
        <p:spPr>
          <a:xfrm>
            <a:off x="7213061" y="4919554"/>
            <a:ext cx="1694495" cy="253973"/>
          </a:xfrm>
          <a:prstGeom prst="ellipse">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コンサルテーションの実施</a:t>
            </a:r>
            <a:endParaRPr lang="en-US" altLang="ja-JP" sz="8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実施後アンケートの依頼</a:t>
            </a:r>
            <a:endParaRPr lang="en-US" altLang="ja-JP" sz="8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3" name="グループ化 82"/>
          <p:cNvGrpSpPr/>
          <p:nvPr/>
        </p:nvGrpSpPr>
        <p:grpSpPr>
          <a:xfrm>
            <a:off x="5695642" y="4429802"/>
            <a:ext cx="2214129" cy="1958861"/>
            <a:chOff x="3470072" y="4428962"/>
            <a:chExt cx="2040812" cy="1328329"/>
          </a:xfrm>
        </p:grpSpPr>
        <p:grpSp>
          <p:nvGrpSpPr>
            <p:cNvPr id="50" name="グループ化 49"/>
            <p:cNvGrpSpPr/>
            <p:nvPr/>
          </p:nvGrpSpPr>
          <p:grpSpPr>
            <a:xfrm>
              <a:off x="3470072" y="4428962"/>
              <a:ext cx="2040812" cy="1328329"/>
              <a:chOff x="3717538" y="4992459"/>
              <a:chExt cx="2040812" cy="1373407"/>
            </a:xfrm>
          </p:grpSpPr>
          <p:sp>
            <p:nvSpPr>
              <p:cNvPr id="49" name="楕円 48"/>
              <p:cNvSpPr/>
              <p:nvPr/>
            </p:nvSpPr>
            <p:spPr>
              <a:xfrm>
                <a:off x="3717538" y="4992459"/>
                <a:ext cx="1918099" cy="1373407"/>
              </a:xfrm>
              <a:prstGeom prst="ellipse">
                <a:avLst/>
              </a:prstGeom>
              <a:noFill/>
              <a:ln cmpd="sng">
                <a:solidFill>
                  <a:srgbClr val="0070C0">
                    <a:alpha val="50000"/>
                  </a:srgb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円/楕円 44"/>
              <p:cNvSpPr/>
              <p:nvPr/>
            </p:nvSpPr>
            <p:spPr>
              <a:xfrm>
                <a:off x="3774384" y="5624346"/>
                <a:ext cx="502974" cy="175533"/>
              </a:xfrm>
              <a:prstGeom prst="ellipse">
                <a:avLst/>
              </a:prstGeom>
              <a:solidFill>
                <a:schemeClr val="bg1"/>
              </a:solidFill>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a:t>
                </a:r>
              </a:p>
            </p:txBody>
          </p:sp>
          <p:grpSp>
            <p:nvGrpSpPr>
              <p:cNvPr id="47" name="グループ化 46"/>
              <p:cNvGrpSpPr/>
              <p:nvPr/>
            </p:nvGrpSpPr>
            <p:grpSpPr>
              <a:xfrm>
                <a:off x="3846399" y="5037893"/>
                <a:ext cx="584340" cy="489744"/>
                <a:chOff x="3537367" y="5308047"/>
                <a:chExt cx="584340" cy="489744"/>
              </a:xfrm>
            </p:grpSpPr>
            <p:pic>
              <p:nvPicPr>
                <p:cNvPr id="39" name="図 38"/>
                <p:cNvPicPr preferRelativeResize="0">
                  <a:picLocks/>
                </p:cNvPicPr>
                <p:nvPr/>
              </p:nvPicPr>
              <p:blipFill>
                <a:blip r:embed="rId7"/>
                <a:stretch>
                  <a:fillRect/>
                </a:stretch>
              </p:blipFill>
              <p:spPr>
                <a:xfrm>
                  <a:off x="3537367" y="5308047"/>
                  <a:ext cx="584340" cy="418080"/>
                </a:xfrm>
                <a:prstGeom prst="rect">
                  <a:avLst/>
                </a:prstGeom>
              </p:spPr>
            </p:pic>
            <p:sp>
              <p:nvSpPr>
                <p:cNvPr id="42" name="円/楕円 44"/>
                <p:cNvSpPr/>
                <p:nvPr/>
              </p:nvSpPr>
              <p:spPr>
                <a:xfrm>
                  <a:off x="3572311" y="5631578"/>
                  <a:ext cx="501464" cy="166213"/>
                </a:xfrm>
                <a:prstGeom prst="ellipse">
                  <a:avLst/>
                </a:prstGeom>
                <a:solidFill>
                  <a:schemeClr val="bg1"/>
                </a:solidFill>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円/楕円 44"/>
              <p:cNvSpPr/>
              <p:nvPr/>
            </p:nvSpPr>
            <p:spPr>
              <a:xfrm>
                <a:off x="4358585" y="5037533"/>
                <a:ext cx="588276" cy="198264"/>
              </a:xfrm>
              <a:prstGeom prst="ellipse">
                <a:avLst/>
              </a:prstGeom>
              <a:solidFill>
                <a:schemeClr val="bg1"/>
              </a:solidFill>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4247182" y="5899401"/>
                <a:ext cx="790328" cy="414290"/>
              </a:xfrm>
              <a:prstGeom prst="ellipse">
                <a:avLst/>
              </a:prstGeom>
              <a:solidFill>
                <a:schemeClr val="bg1"/>
              </a:solidFill>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160342" y="5577148"/>
                <a:ext cx="598008" cy="612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700" b="1" dirty="0">
                  <a:solidFill>
                    <a:schemeClr val="tx1"/>
                  </a:solidFill>
                </a:endParaRPr>
              </a:p>
              <a:p>
                <a:pPr algn="ctr"/>
                <a:r>
                  <a:rPr lang="ja-JP" altLang="en-US" sz="700" b="1" dirty="0">
                    <a:solidFill>
                      <a:schemeClr val="tx1"/>
                    </a:solidFill>
                  </a:rPr>
                  <a:t>保健所</a:t>
                </a:r>
                <a:endParaRPr lang="en-US" altLang="ja-JP" sz="700" b="1" dirty="0">
                  <a:solidFill>
                    <a:schemeClr val="tx1"/>
                  </a:solidFill>
                </a:endParaRPr>
              </a:p>
              <a:p>
                <a:pPr algn="ctr"/>
                <a:endParaRPr lang="en-US" altLang="ja-JP" sz="700" b="1" dirty="0">
                  <a:solidFill>
                    <a:schemeClr val="tx1"/>
                  </a:solidFill>
                </a:endParaRPr>
              </a:p>
              <a:p>
                <a:pPr algn="ctr"/>
                <a:r>
                  <a:rPr kumimoji="1" lang="ja-JP" altLang="en-US" sz="700" b="1" dirty="0">
                    <a:solidFill>
                      <a:schemeClr val="tx1"/>
                    </a:solidFill>
                  </a:rPr>
                  <a:t>市町村</a:t>
                </a:r>
                <a:endParaRPr kumimoji="1" lang="en-US" altLang="ja-JP" sz="700" b="1" dirty="0">
                  <a:solidFill>
                    <a:schemeClr val="tx1"/>
                  </a:solidFill>
                </a:endParaRPr>
              </a:p>
              <a:p>
                <a:pPr algn="ctr"/>
                <a:r>
                  <a:rPr kumimoji="1" lang="ja-JP" altLang="en-US" sz="700" b="1" dirty="0">
                    <a:solidFill>
                      <a:schemeClr val="tx1"/>
                    </a:solidFill>
                  </a:rPr>
                  <a:t>自殺対策</a:t>
                </a:r>
                <a:endParaRPr kumimoji="1" lang="en-US" altLang="ja-JP" sz="700" b="1" dirty="0">
                  <a:solidFill>
                    <a:schemeClr val="tx1"/>
                  </a:solidFill>
                </a:endParaRPr>
              </a:p>
              <a:p>
                <a:pPr algn="ctr"/>
                <a:r>
                  <a:rPr lang="ja-JP" altLang="en-US" sz="700" b="1" dirty="0">
                    <a:solidFill>
                      <a:schemeClr val="tx1"/>
                    </a:solidFill>
                  </a:rPr>
                  <a:t>主管</a:t>
                </a:r>
                <a:r>
                  <a:rPr kumimoji="1" lang="ja-JP" altLang="en-US" sz="700" b="1" dirty="0">
                    <a:solidFill>
                      <a:schemeClr val="tx1"/>
                    </a:solidFill>
                  </a:rPr>
                  <a:t>課</a:t>
                </a:r>
                <a:endParaRPr kumimoji="1" lang="en-US" altLang="ja-JP" sz="700" b="1" dirty="0">
                  <a:solidFill>
                    <a:schemeClr val="tx1"/>
                  </a:solidFill>
                </a:endParaRPr>
              </a:p>
              <a:p>
                <a:endParaRPr lang="en-US" altLang="ja-JP" sz="800" b="1" dirty="0">
                  <a:solidFill>
                    <a:srgbClr val="FF0000"/>
                  </a:solidFill>
                </a:endParaRPr>
              </a:p>
            </p:txBody>
          </p:sp>
          <p:sp>
            <p:nvSpPr>
              <p:cNvPr id="48" name="テキスト ボックス 47"/>
              <p:cNvSpPr txBox="1"/>
              <p:nvPr/>
            </p:nvSpPr>
            <p:spPr>
              <a:xfrm>
                <a:off x="4294980" y="5534551"/>
                <a:ext cx="742530" cy="318222"/>
              </a:xfrm>
              <a:prstGeom prst="rect">
                <a:avLst/>
              </a:prstGeom>
              <a:solidFill>
                <a:schemeClr val="accent5">
                  <a:lumMod val="40000"/>
                  <a:lumOff val="60000"/>
                </a:schemeClr>
              </a:solidFill>
              <a:ln w="9525">
                <a:solidFill>
                  <a:schemeClr val="tx1"/>
                </a:solidFill>
              </a:ln>
            </p:spPr>
            <p:txBody>
              <a:bodyPr wrap="square" rtlCol="0" anchor="ctr">
                <a:spAutoFit/>
              </a:bodyPr>
              <a:lstStyle/>
              <a:p>
                <a:pPr algn="ctr"/>
                <a:r>
                  <a:rPr kumimoji="1" lang="ja-JP" altLang="en-US" sz="700" b="1" dirty="0"/>
                  <a:t>地域における</a:t>
                </a:r>
                <a:endParaRPr kumimoji="1" lang="en-US" altLang="ja-JP" sz="700" b="1" dirty="0"/>
              </a:p>
              <a:p>
                <a:pPr algn="ctr"/>
                <a:r>
                  <a:rPr kumimoji="1" lang="ja-JP" altLang="en-US" sz="700" b="1" dirty="0"/>
                  <a:t>支援体制</a:t>
                </a:r>
                <a:endParaRPr kumimoji="1" lang="en-US" altLang="ja-JP" sz="700" b="1" dirty="0"/>
              </a:p>
            </p:txBody>
          </p:sp>
        </p:grpSp>
        <p:sp>
          <p:nvSpPr>
            <p:cNvPr id="82" name="テキスト ボックス 81"/>
            <p:cNvSpPr txBox="1"/>
            <p:nvPr/>
          </p:nvSpPr>
          <p:spPr>
            <a:xfrm>
              <a:off x="3948829" y="5313166"/>
              <a:ext cx="919507" cy="369332"/>
            </a:xfrm>
            <a:prstGeom prst="rect">
              <a:avLst/>
            </a:prstGeom>
            <a:noFill/>
          </p:spPr>
          <p:txBody>
            <a:bodyPr wrap="square" rtlCol="0" anchor="ctr">
              <a:spAutoFit/>
            </a:bodyPr>
            <a:lstStyle/>
            <a:p>
              <a:pPr algn="ctr"/>
              <a:r>
                <a:rPr lang="ja-JP" altLang="en-US" sz="600" dirty="0"/>
                <a:t>福祉</a:t>
              </a:r>
              <a:br>
                <a:rPr lang="ja-JP" altLang="en-US" sz="600" dirty="0"/>
              </a:br>
              <a:r>
                <a:rPr lang="ja-JP" altLang="en-US" sz="600" dirty="0"/>
                <a:t>（児童、障がい、生活保護等）</a:t>
              </a:r>
            </a:p>
          </p:txBody>
        </p:sp>
      </p:grpSp>
      <p:grpSp>
        <p:nvGrpSpPr>
          <p:cNvPr id="85" name="グループ化 84"/>
          <p:cNvGrpSpPr/>
          <p:nvPr/>
        </p:nvGrpSpPr>
        <p:grpSpPr>
          <a:xfrm>
            <a:off x="5073572" y="5067388"/>
            <a:ext cx="524269" cy="428421"/>
            <a:chOff x="2747600" y="4768244"/>
            <a:chExt cx="524269" cy="376618"/>
          </a:xfrm>
        </p:grpSpPr>
        <p:sp>
          <p:nvSpPr>
            <p:cNvPr id="54" name="下矢印 53"/>
            <p:cNvSpPr/>
            <p:nvPr/>
          </p:nvSpPr>
          <p:spPr>
            <a:xfrm rot="5414356">
              <a:off x="2786155" y="4729689"/>
              <a:ext cx="376618" cy="4537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84" name="テキスト ボックス 83"/>
            <p:cNvSpPr txBox="1"/>
            <p:nvPr/>
          </p:nvSpPr>
          <p:spPr>
            <a:xfrm>
              <a:off x="2804778" y="4844356"/>
              <a:ext cx="467091" cy="200056"/>
            </a:xfrm>
            <a:prstGeom prst="rect">
              <a:avLst/>
            </a:prstGeom>
            <a:noFill/>
            <a:ln w="9525">
              <a:noFill/>
            </a:ln>
          </p:spPr>
          <p:txBody>
            <a:bodyPr wrap="square" rtlCol="0" anchor="ctr">
              <a:spAutoFit/>
            </a:bodyPr>
            <a:lstStyle>
              <a:defPPr>
                <a:defRPr lang="ja-JP"/>
              </a:defPPr>
              <a:lvl1pPr algn="ctr">
                <a:defRPr sz="800" b="1"/>
              </a:lvl1pPr>
            </a:lstStyle>
            <a:p>
              <a:r>
                <a:rPr lang="ja-JP" altLang="en-US" sz="700" dirty="0"/>
                <a:t>支援</a:t>
              </a:r>
            </a:p>
          </p:txBody>
        </p:sp>
      </p:grpSp>
      <p:sp>
        <p:nvSpPr>
          <p:cNvPr id="76" name="角丸四角形 75"/>
          <p:cNvSpPr/>
          <p:nvPr/>
        </p:nvSpPr>
        <p:spPr>
          <a:xfrm>
            <a:off x="4854515" y="5726119"/>
            <a:ext cx="1264615" cy="38282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700" b="1" i="1" u="sng" dirty="0">
                <a:solidFill>
                  <a:schemeClr val="tx1"/>
                </a:solidFill>
                <a:latin typeface="+mn-ea"/>
              </a:rPr>
              <a:t>未遂事例への支援の円滑化</a:t>
            </a:r>
            <a:endParaRPr lang="en-US" altLang="ja-JP" sz="700" b="1" i="1" u="sng" dirty="0">
              <a:solidFill>
                <a:schemeClr val="tx1"/>
              </a:solidFill>
              <a:latin typeface="+mn-ea"/>
            </a:endParaRPr>
          </a:p>
          <a:p>
            <a:pPr algn="ctr"/>
            <a:r>
              <a:rPr lang="ja-JP" altLang="en-US" sz="700" b="1" i="1" u="sng" dirty="0">
                <a:solidFill>
                  <a:schemeClr val="tx1"/>
                </a:solidFill>
                <a:latin typeface="+mn-ea"/>
              </a:rPr>
              <a:t>地域の対応力向上</a:t>
            </a:r>
            <a:endParaRPr lang="en-US" altLang="ja-JP" sz="700" b="1" i="1" u="sng" dirty="0">
              <a:solidFill>
                <a:schemeClr val="tx1"/>
              </a:solidFill>
              <a:latin typeface="+mn-ea"/>
            </a:endParaRPr>
          </a:p>
        </p:txBody>
      </p:sp>
      <p:grpSp>
        <p:nvGrpSpPr>
          <p:cNvPr id="102" name="グループ化 101"/>
          <p:cNvGrpSpPr/>
          <p:nvPr/>
        </p:nvGrpSpPr>
        <p:grpSpPr>
          <a:xfrm>
            <a:off x="7693431" y="5320851"/>
            <a:ext cx="1221969" cy="593072"/>
            <a:chOff x="5867422" y="2075908"/>
            <a:chExt cx="1221969" cy="593072"/>
          </a:xfrm>
        </p:grpSpPr>
        <p:sp>
          <p:nvSpPr>
            <p:cNvPr id="68" name="円/楕円 44"/>
            <p:cNvSpPr/>
            <p:nvPr/>
          </p:nvSpPr>
          <p:spPr>
            <a:xfrm>
              <a:off x="5867422" y="2310918"/>
              <a:ext cx="1221969" cy="358062"/>
            </a:xfrm>
            <a:prstGeom prst="ellipse">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コンサルテーション</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a:t>
              </a:r>
              <a:endPar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事業効果報告</a:t>
              </a:r>
              <a:endParaRPr kumimoji="1" lang="ja-JP" altLang="en-US" sz="700" b="1"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下矢印 100"/>
            <p:cNvSpPr/>
            <p:nvPr/>
          </p:nvSpPr>
          <p:spPr>
            <a:xfrm rot="16185644" flipH="1">
              <a:off x="6419356" y="1836608"/>
              <a:ext cx="176766" cy="65536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grpSp>
      <p:graphicFrame>
        <p:nvGraphicFramePr>
          <p:cNvPr id="52" name="グラフ 51">
            <a:extLst>
              <a:ext uri="{FF2B5EF4-FFF2-40B4-BE49-F238E27FC236}">
                <a16:creationId xmlns:a16="http://schemas.microsoft.com/office/drawing/2014/main" id="{1BB73F4E-DA5F-494A-A7BB-1A6BC62A9166}"/>
              </a:ext>
            </a:extLst>
          </p:cNvPr>
          <p:cNvGraphicFramePr>
            <a:graphicFrameLocks/>
          </p:cNvGraphicFramePr>
          <p:nvPr>
            <p:extLst>
              <p:ext uri="{D42A27DB-BD31-4B8C-83A1-F6EECF244321}">
                <p14:modId xmlns:p14="http://schemas.microsoft.com/office/powerpoint/2010/main" val="3230565457"/>
              </p:ext>
            </p:extLst>
          </p:nvPr>
        </p:nvGraphicFramePr>
        <p:xfrm>
          <a:off x="4467680" y="828532"/>
          <a:ext cx="1733004" cy="21461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グラフ 52">
            <a:extLst>
              <a:ext uri="{FF2B5EF4-FFF2-40B4-BE49-F238E27FC236}">
                <a16:creationId xmlns:a16="http://schemas.microsoft.com/office/drawing/2014/main" id="{8AC81B4B-A760-487D-9E0D-135BBD28627A}"/>
              </a:ext>
            </a:extLst>
          </p:cNvPr>
          <p:cNvGraphicFramePr>
            <a:graphicFrameLocks/>
          </p:cNvGraphicFramePr>
          <p:nvPr>
            <p:extLst>
              <p:ext uri="{D42A27DB-BD31-4B8C-83A1-F6EECF244321}">
                <p14:modId xmlns:p14="http://schemas.microsoft.com/office/powerpoint/2010/main" val="3347767521"/>
              </p:ext>
            </p:extLst>
          </p:nvPr>
        </p:nvGraphicFramePr>
        <p:xfrm>
          <a:off x="6303005" y="840810"/>
          <a:ext cx="1711045" cy="212338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5" name="グラフ 54">
            <a:extLst>
              <a:ext uri="{FF2B5EF4-FFF2-40B4-BE49-F238E27FC236}">
                <a16:creationId xmlns:a16="http://schemas.microsoft.com/office/drawing/2014/main" id="{90064AE0-E995-477F-885C-3D09E1227380}"/>
              </a:ext>
            </a:extLst>
          </p:cNvPr>
          <p:cNvGraphicFramePr>
            <a:graphicFrameLocks/>
          </p:cNvGraphicFramePr>
          <p:nvPr>
            <p:extLst>
              <p:ext uri="{D42A27DB-BD31-4B8C-83A1-F6EECF244321}">
                <p14:modId xmlns:p14="http://schemas.microsoft.com/office/powerpoint/2010/main" val="4096604417"/>
              </p:ext>
            </p:extLst>
          </p:nvPr>
        </p:nvGraphicFramePr>
        <p:xfrm>
          <a:off x="8098192" y="835729"/>
          <a:ext cx="1692645" cy="2138966"/>
        </p:xfrm>
        <a:graphic>
          <a:graphicData uri="http://schemas.openxmlformats.org/drawingml/2006/chart">
            <c:chart xmlns:c="http://schemas.openxmlformats.org/drawingml/2006/chart" xmlns:r="http://schemas.openxmlformats.org/officeDocument/2006/relationships" r:id="rId10"/>
          </a:graphicData>
        </a:graphic>
      </p:graphicFrame>
      <p:sp>
        <p:nvSpPr>
          <p:cNvPr id="56" name="テキスト ボックス 55">
            <a:extLst>
              <a:ext uri="{FF2B5EF4-FFF2-40B4-BE49-F238E27FC236}">
                <a16:creationId xmlns:a16="http://schemas.microsoft.com/office/drawing/2014/main" id="{4A58FFD6-940A-43EE-8FDE-D3DBE8F4E163}"/>
              </a:ext>
            </a:extLst>
          </p:cNvPr>
          <p:cNvSpPr txBox="1"/>
          <p:nvPr/>
        </p:nvSpPr>
        <p:spPr>
          <a:xfrm>
            <a:off x="1198076" y="4183417"/>
            <a:ext cx="3175479" cy="2492990"/>
          </a:xfrm>
          <a:prstGeom prst="rect">
            <a:avLst/>
          </a:prstGeom>
          <a:noFill/>
        </p:spPr>
        <p:txBody>
          <a:bodyPr wrap="square" rtlCol="0">
            <a:spAutoFit/>
          </a:bodyPr>
          <a:lstStyle/>
          <a:p>
            <a:pPr lvl="0"/>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事業概要</a:t>
            </a:r>
            <a:r>
              <a:rPr lang="en-US" altLang="ja-JP" sz="1200" dirty="0">
                <a:latin typeface="HG丸ｺﾞｼｯｸM-PRO" panose="020F0600000000000000" pitchFamily="50" charset="-128"/>
                <a:ea typeface="HG丸ｺﾞｼｯｸM-PRO" panose="020F0600000000000000" pitchFamily="50" charset="-128"/>
              </a:rPr>
              <a:t>】</a:t>
            </a:r>
          </a:p>
          <a:p>
            <a:pPr lvl="0"/>
            <a:r>
              <a:rPr lang="ja-JP" altLang="en-US" sz="1200" dirty="0">
                <a:latin typeface="HG丸ｺﾞｼｯｸM-PRO" panose="020F0600000000000000" pitchFamily="50" charset="-128"/>
                <a:ea typeface="HG丸ｺﾞｼｯｸM-PRO" panose="020F0600000000000000" pitchFamily="50" charset="-128"/>
              </a:rPr>
              <a:t>若者の自殺未遂支援ケースで、保健所や市町村、地域の関係機関のみでは対応に苦慮する困難ケースのうち、特に近年自殺未遂者の増加が顕著な高校生・大学生等に関わる支援者を対象に、精神科医師や弁護士等、多職種の専門家がチームとなり、関わり方等についてコンサルテーションを実施し、地域における対応力の向上をめざす。</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効果</a:t>
            </a:r>
            <a:r>
              <a:rPr lang="en-US" altLang="ja-JP" sz="1200" dirty="0">
                <a:latin typeface="HG丸ｺﾞｼｯｸM-PRO" panose="020F0600000000000000" pitchFamily="50" charset="-128"/>
                <a:ea typeface="HG丸ｺﾞｼｯｸM-PRO" panose="020F0600000000000000" pitchFamily="50" charset="-128"/>
              </a:rPr>
              <a:t>】</a:t>
            </a:r>
          </a:p>
          <a:p>
            <a:pPr lvl="0"/>
            <a:r>
              <a:rPr lang="ja-JP" altLang="en-US" sz="1200" dirty="0">
                <a:latin typeface="HG丸ｺﾞｼｯｸM-PRO" panose="020F0600000000000000" pitchFamily="50" charset="-128"/>
                <a:ea typeface="HG丸ｺﾞｼｯｸM-PRO" panose="020F0600000000000000" pitchFamily="50" charset="-128"/>
              </a:rPr>
              <a:t>地域支援機関における事業実施後の支援の円滑化および自殺未遂事例への関係職員の対応力の向上</a:t>
            </a:r>
            <a:endParaRPr lang="ja-JP" altLang="ja-JP" sz="12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09B711AD-AAD6-4F6D-AAE4-53939D1B5936}"/>
              </a:ext>
            </a:extLst>
          </p:cNvPr>
          <p:cNvSpPr txBox="1"/>
          <p:nvPr/>
        </p:nvSpPr>
        <p:spPr>
          <a:xfrm>
            <a:off x="8585220" y="125699"/>
            <a:ext cx="1221713" cy="307777"/>
          </a:xfrm>
          <a:prstGeom prst="rect">
            <a:avLst/>
          </a:prstGeom>
          <a:noFill/>
          <a:ln>
            <a:solidFill>
              <a:schemeClr val="bg1"/>
            </a:solidFill>
          </a:ln>
        </p:spPr>
        <p:txBody>
          <a:bodyPr wrap="square" rtlCol="0">
            <a:spAutoFit/>
          </a:bodyPr>
          <a:lstStyle/>
          <a:p>
            <a:pPr algn="ctr"/>
            <a:r>
              <a:rPr lang="ja-JP" altLang="en-US" sz="1400" dirty="0">
                <a:solidFill>
                  <a:schemeClr val="bg1"/>
                </a:solidFill>
              </a:rPr>
              <a:t>資料</a:t>
            </a:r>
            <a:r>
              <a:rPr lang="en-US" altLang="ja-JP" sz="1400" dirty="0">
                <a:solidFill>
                  <a:schemeClr val="bg1"/>
                </a:solidFill>
              </a:rPr>
              <a:t>3</a:t>
            </a:r>
            <a:r>
              <a:rPr lang="ja-JP" altLang="en-US" sz="1400" dirty="0">
                <a:solidFill>
                  <a:schemeClr val="bg1"/>
                </a:solidFill>
              </a:rPr>
              <a:t>－</a:t>
            </a:r>
            <a:r>
              <a:rPr lang="en-US" altLang="ja-JP" sz="1400">
                <a:solidFill>
                  <a:schemeClr val="bg1"/>
                </a:solidFill>
              </a:rPr>
              <a:t>3</a:t>
            </a:r>
            <a:endParaRPr kumimoji="1" lang="ja-JP" altLang="en-US" sz="1400" dirty="0">
              <a:solidFill>
                <a:schemeClr val="bg1"/>
              </a:solidFill>
            </a:endParaRPr>
          </a:p>
        </p:txBody>
      </p:sp>
    </p:spTree>
    <p:extLst>
      <p:ext uri="{BB962C8B-B14F-4D97-AF65-F5344CB8AC3E}">
        <p14:creationId xmlns:p14="http://schemas.microsoft.com/office/powerpoint/2010/main" val="20354627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40000"/>
            <a:lumOff val="60000"/>
          </a:schemeClr>
        </a:solidFill>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3865</TotalTime>
  <Words>422</Words>
  <Application>Microsoft Office PowerPoint</Application>
  <PresentationFormat>A4 210 x 297 mm</PresentationFormat>
  <Paragraphs>76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メイリオ</vt:lpstr>
      <vt:lpstr>Arial</vt:lpstr>
      <vt:lpstr>Calibri</vt:lpstr>
      <vt:lpstr>Office テーマ</vt:lpstr>
      <vt:lpstr>　　　　　　　　　　　　　　　　　　　　　　　　　若者の自殺未遂対応チーム事業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　信浩</dc:creator>
  <cp:lastModifiedBy>三場　知香</cp:lastModifiedBy>
  <cp:revision>531</cp:revision>
  <cp:lastPrinted>2023-12-13T01:30:11Z</cp:lastPrinted>
  <dcterms:created xsi:type="dcterms:W3CDTF">2019-10-15T02:49:03Z</dcterms:created>
  <dcterms:modified xsi:type="dcterms:W3CDTF">2023-12-18T07:32:04Z</dcterms:modified>
</cp:coreProperties>
</file>