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56" r:id="rId2"/>
    <p:sldId id="258" r:id="rId3"/>
    <p:sldId id="262" r:id="rId4"/>
    <p:sldId id="263"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343" autoAdjust="0"/>
  </p:normalViewPr>
  <p:slideViewPr>
    <p:cSldViewPr snapToGrid="0">
      <p:cViewPr varScale="1">
        <p:scale>
          <a:sx n="73" d="100"/>
          <a:sy n="73" d="100"/>
        </p:scale>
        <p:origin x="132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14DBACE-9A62-4EFB-B491-BD8FE87DA3C8}" type="datetimeFigureOut">
              <a:rPr kumimoji="1" lang="ja-JP" altLang="en-US" smtClean="0"/>
              <a:t>2023/12/18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F14667A-AA2C-4DC7-9EC2-C7FEC4C89C0F}" type="slidenum">
              <a:rPr kumimoji="1" lang="ja-JP" altLang="en-US" smtClean="0"/>
              <a:t>‹#›</a:t>
            </a:fld>
            <a:endParaRPr kumimoji="1" lang="ja-JP" altLang="en-US"/>
          </a:p>
        </p:txBody>
      </p:sp>
    </p:spTree>
    <p:extLst>
      <p:ext uri="{BB962C8B-B14F-4D97-AF65-F5344CB8AC3E}">
        <p14:creationId xmlns:p14="http://schemas.microsoft.com/office/powerpoint/2010/main" val="3673960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令和４年全国の自殺者数　小学生</a:t>
            </a:r>
            <a:r>
              <a:rPr kumimoji="1" lang="en-US" altLang="ja-JP" dirty="0"/>
              <a:t>17</a:t>
            </a:r>
            <a:r>
              <a:rPr kumimoji="1" lang="ja-JP" altLang="en-US" dirty="0"/>
              <a:t>人、中学生</a:t>
            </a:r>
            <a:r>
              <a:rPr kumimoji="1" lang="en-US" altLang="ja-JP" dirty="0"/>
              <a:t>143</a:t>
            </a:r>
            <a:r>
              <a:rPr kumimoji="1" lang="ja-JP" altLang="en-US" dirty="0"/>
              <a:t>人、高校生</a:t>
            </a:r>
            <a:r>
              <a:rPr kumimoji="1" lang="en-US" altLang="ja-JP" dirty="0"/>
              <a:t>354</a:t>
            </a:r>
            <a:r>
              <a:rPr kumimoji="1" lang="ja-JP" altLang="en-US" dirty="0"/>
              <a:t>人の合わせて</a:t>
            </a:r>
            <a:r>
              <a:rPr kumimoji="1" lang="en-US" altLang="ja-JP" dirty="0"/>
              <a:t>514</a:t>
            </a:r>
            <a:r>
              <a:rPr kumimoji="1" lang="ja-JP" altLang="en-US" dirty="0"/>
              <a:t>人と過去最高。</a:t>
            </a:r>
            <a:endParaRPr kumimoji="1" lang="en-US" altLang="ja-JP" dirty="0"/>
          </a:p>
          <a:p>
            <a:r>
              <a:rPr kumimoji="1" lang="en-US" altLang="ja-JP" dirty="0"/>
              <a:t>SOS</a:t>
            </a:r>
            <a:r>
              <a:rPr kumimoji="1" lang="ja-JP" altLang="en-US" dirty="0"/>
              <a:t>の出し方教育の重要性がますます高まっている。</a:t>
            </a:r>
            <a:endParaRPr kumimoji="1" lang="en-US" altLang="ja-JP" dirty="0"/>
          </a:p>
          <a:p>
            <a:r>
              <a:rPr kumimoji="1" lang="ja-JP" altLang="en-US" dirty="0"/>
              <a:t>ストレスマネジメント、</a:t>
            </a:r>
            <a:r>
              <a:rPr kumimoji="1" lang="en-US" altLang="ja-JP" dirty="0"/>
              <a:t>SOS</a:t>
            </a:r>
            <a:r>
              <a:rPr kumimoji="1" lang="ja-JP" altLang="en-US" dirty="0"/>
              <a:t>の出し方、注意したいこころのサイン、ゲートキーパー的視点等を盛り込んだ「こころの健康について考えよう！」テキストを作成。</a:t>
            </a:r>
            <a:endParaRPr kumimoji="1" lang="en-US" altLang="ja-JP" dirty="0"/>
          </a:p>
          <a:p>
            <a:r>
              <a:rPr kumimoji="1" lang="ja-JP" altLang="en-US"/>
              <a:t>教育庁各課と連携し、普及</a:t>
            </a:r>
            <a:r>
              <a:rPr kumimoji="1" lang="ja-JP" altLang="en-US" dirty="0"/>
              <a:t>をめざす。</a:t>
            </a:r>
            <a:endParaRPr kumimoji="1" lang="en-US" altLang="ja-JP" dirty="0"/>
          </a:p>
          <a:p>
            <a:r>
              <a:rPr kumimoji="1" lang="ja-JP" altLang="en-US" dirty="0"/>
              <a:t>令和４年度の目標</a:t>
            </a:r>
            <a:endParaRPr kumimoji="1" lang="en-US" altLang="ja-JP" dirty="0"/>
          </a:p>
          <a:p>
            <a:r>
              <a:rPr kumimoji="1" lang="ja-JP" altLang="en-US" dirty="0"/>
              <a:t>・学校現場での認知度を高め授業実施校を増やす</a:t>
            </a:r>
          </a:p>
          <a:p>
            <a:r>
              <a:rPr kumimoji="1" lang="ja-JP" altLang="en-US" dirty="0"/>
              <a:t>・学校と保健所や市町村自殺対策担当課等の地域関係機関との連携</a:t>
            </a:r>
          </a:p>
          <a:p>
            <a:r>
              <a:rPr kumimoji="1" lang="ja-JP" altLang="en-US" dirty="0"/>
              <a:t>・各学齢における課題やニーズに沿った実施方法の検討　</a:t>
            </a:r>
          </a:p>
          <a:p>
            <a:r>
              <a:rPr kumimoji="1" lang="ja-JP" altLang="en-US" dirty="0"/>
              <a:t>・教育庁との連携、若年の自殺対策の充実を図る</a:t>
            </a:r>
            <a:endParaRPr kumimoji="1" lang="en-US" altLang="ja-JP" dirty="0"/>
          </a:p>
          <a:p>
            <a:endParaRPr kumimoji="1" lang="en-US" altLang="ja-JP" dirty="0"/>
          </a:p>
          <a:p>
            <a:r>
              <a:rPr kumimoji="1" lang="ja-JP" altLang="en-US" dirty="0"/>
              <a:t>令和４年度の取組み・実績についてご報告。</a:t>
            </a:r>
          </a:p>
          <a:p>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3F14667A-AA2C-4DC7-9EC2-C7FEC4C89C0F}" type="slidenum">
              <a:rPr kumimoji="1" lang="ja-JP" altLang="en-US" smtClean="0"/>
              <a:t>1</a:t>
            </a:fld>
            <a:endParaRPr kumimoji="1" lang="ja-JP" altLang="en-US"/>
          </a:p>
        </p:txBody>
      </p:sp>
    </p:spTree>
    <p:extLst>
      <p:ext uri="{BB962C8B-B14F-4D97-AF65-F5344CB8AC3E}">
        <p14:creationId xmlns:p14="http://schemas.microsoft.com/office/powerpoint/2010/main" val="3005492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テキスト講習会は、市町村自殺対策担当者、保健所職員対象と、教職員対象の計２回実施。</a:t>
            </a:r>
          </a:p>
          <a:p>
            <a:r>
              <a:rPr kumimoji="1" lang="ja-JP" altLang="en-US" dirty="0"/>
              <a:t>教職員対象では、若者の自殺対策について理解いただくために、ゲートキーパー養成研修　若年者支援編を併せて受講。</a:t>
            </a:r>
          </a:p>
          <a:p>
            <a:r>
              <a:rPr kumimoji="1" lang="ja-JP" altLang="en-US" dirty="0"/>
              <a:t>昨年度テキスト講習会を受講いただき、管内の小学校で授業を実施いただいた箕面市教育委員会から実践報告。</a:t>
            </a:r>
          </a:p>
          <a:p>
            <a:endParaRPr kumimoji="1" lang="ja-JP" altLang="en-US" dirty="0"/>
          </a:p>
          <a:p>
            <a:r>
              <a:rPr kumimoji="1" lang="ja-JP" altLang="en-US" dirty="0"/>
              <a:t>令和５年度も夏休み期間中（７月末）に教職員を対象にテキスト講習会を</a:t>
            </a:r>
            <a:r>
              <a:rPr kumimoji="1" lang="en-US" altLang="ja-JP" dirty="0"/>
              <a:t>Zoom</a:t>
            </a:r>
            <a:r>
              <a:rPr kumimoji="1" lang="ja-JP" altLang="en-US" dirty="0"/>
              <a:t>で開催する予定。</a:t>
            </a:r>
            <a:endParaRPr kumimoji="1" lang="en-US" altLang="ja-JP" dirty="0"/>
          </a:p>
          <a:p>
            <a:r>
              <a:rPr kumimoji="1" lang="ja-JP" altLang="en-US" dirty="0"/>
              <a:t>７月末の研修、会議等の予定を教えて欲しい。</a:t>
            </a:r>
          </a:p>
          <a:p>
            <a:endParaRPr kumimoji="1" lang="ja-JP" altLang="en-US" dirty="0"/>
          </a:p>
        </p:txBody>
      </p:sp>
      <p:sp>
        <p:nvSpPr>
          <p:cNvPr id="4" name="スライド番号プレースホルダー 3"/>
          <p:cNvSpPr>
            <a:spLocks noGrp="1"/>
          </p:cNvSpPr>
          <p:nvPr>
            <p:ph type="sldNum" sz="quarter" idx="10"/>
          </p:nvPr>
        </p:nvSpPr>
        <p:spPr/>
        <p:txBody>
          <a:bodyPr/>
          <a:lstStyle/>
          <a:p>
            <a:fld id="{3F14667A-AA2C-4DC7-9EC2-C7FEC4C89C0F}" type="slidenum">
              <a:rPr kumimoji="1" lang="ja-JP" altLang="en-US" smtClean="0"/>
              <a:t>2</a:t>
            </a:fld>
            <a:endParaRPr kumimoji="1" lang="ja-JP" altLang="en-US"/>
          </a:p>
        </p:txBody>
      </p:sp>
    </p:spTree>
    <p:extLst>
      <p:ext uri="{BB962C8B-B14F-4D97-AF65-F5344CB8AC3E}">
        <p14:creationId xmlns:p14="http://schemas.microsoft.com/office/powerpoint/2010/main" val="882245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　箕面市立豊川北小学校　箕面市教育委員会職員が講師を担う。</a:t>
            </a:r>
            <a:endParaRPr kumimoji="1" lang="en-US" altLang="ja-JP" dirty="0"/>
          </a:p>
          <a:p>
            <a:r>
              <a:rPr kumimoji="1" lang="ja-JP" altLang="en-US" dirty="0"/>
              <a:t>２　東大阪市新喜多中学校　</a:t>
            </a:r>
            <a:r>
              <a:rPr kumimoji="1" lang="zh-TW" altLang="en-US" dirty="0"/>
              <a:t>市町村自殺対策担当職員</a:t>
            </a:r>
            <a:r>
              <a:rPr kumimoji="1" lang="ja-JP" altLang="en-US" dirty="0" err="1"/>
              <a:t>、</a:t>
            </a:r>
            <a:r>
              <a:rPr kumimoji="1" lang="ja-JP" altLang="en-US" dirty="0"/>
              <a:t>教委</a:t>
            </a:r>
            <a:r>
              <a:rPr kumimoji="1" lang="en-US" altLang="ja-JP" dirty="0"/>
              <a:t>SSW</a:t>
            </a:r>
            <a:r>
              <a:rPr kumimoji="1" lang="ja-JP" altLang="en-US" dirty="0"/>
              <a:t>が事業協力。</a:t>
            </a:r>
            <a:endParaRPr kumimoji="1" lang="en-US" altLang="ja-JP" dirty="0"/>
          </a:p>
          <a:p>
            <a:r>
              <a:rPr kumimoji="1" lang="ja-JP" altLang="en-US" dirty="0"/>
              <a:t>３　工芸高校定時制の部</a:t>
            </a:r>
            <a:endParaRPr kumimoji="1" lang="en-US" altLang="ja-JP" dirty="0"/>
          </a:p>
          <a:p>
            <a:r>
              <a:rPr kumimoji="1" lang="ja-JP" altLang="en-US" dirty="0"/>
              <a:t>４　大冠高校　　</a:t>
            </a:r>
            <a:r>
              <a:rPr kumimoji="1" lang="zh-TW" altLang="en-US" dirty="0"/>
              <a:t>市町村自殺対策担当職員</a:t>
            </a:r>
            <a:r>
              <a:rPr kumimoji="1" lang="ja-JP" altLang="en-US" dirty="0"/>
              <a:t>が事業協力。</a:t>
            </a:r>
            <a:endParaRPr kumimoji="1" lang="en-US" altLang="ja-JP" dirty="0"/>
          </a:p>
          <a:p>
            <a:r>
              <a:rPr kumimoji="1" lang="ja-JP" altLang="en-US" dirty="0"/>
              <a:t>５　茨木市立水尾小学校　市町村自殺対策担当職員が当センターと共同で講師を担う。</a:t>
            </a:r>
            <a:endParaRPr kumimoji="1" lang="en-US" altLang="ja-JP" dirty="0"/>
          </a:p>
          <a:p>
            <a:r>
              <a:rPr kumimoji="1" lang="ja-JP" altLang="en-US" dirty="0"/>
              <a:t>６　豊能町立吉川小学校　保健所、市町村自殺対策担当課、教育委員会が事業協力。</a:t>
            </a:r>
          </a:p>
          <a:p>
            <a:endParaRPr kumimoji="1" lang="en-US" altLang="ja-JP" dirty="0"/>
          </a:p>
          <a:p>
            <a:r>
              <a:rPr kumimoji="1" lang="ja-JP" altLang="en-US" dirty="0"/>
              <a:t>（今年度）</a:t>
            </a:r>
            <a:endParaRPr kumimoji="1" lang="en-US" altLang="ja-JP" dirty="0"/>
          </a:p>
          <a:p>
            <a:r>
              <a:rPr kumimoji="1" lang="ja-JP" altLang="en-US" dirty="0"/>
              <a:t>水尾小学校長から市内校長会で共有いただく。</a:t>
            </a:r>
            <a:endParaRPr kumimoji="1" lang="en-US" altLang="ja-JP" dirty="0"/>
          </a:p>
          <a:p>
            <a:r>
              <a:rPr kumimoji="1" lang="ja-JP" altLang="en-US" dirty="0"/>
              <a:t>守口市が市教委と連携して、市内小中学校教職員を受講者として、「にこころの健康について考えよう！」を実施。</a:t>
            </a:r>
            <a:endParaRPr kumimoji="1" lang="en-US" altLang="ja-JP" dirty="0"/>
          </a:p>
          <a:p>
            <a:endParaRPr kumimoji="1" lang="en-US" altLang="ja-JP" dirty="0"/>
          </a:p>
          <a:p>
            <a:r>
              <a:rPr kumimoji="1" lang="ja-JP" altLang="en-US" dirty="0"/>
              <a:t>（次年度）</a:t>
            </a:r>
            <a:endParaRPr kumimoji="1" lang="en-US" altLang="ja-JP" dirty="0"/>
          </a:p>
          <a:p>
            <a:r>
              <a:rPr kumimoji="1" lang="ja-JP" altLang="en-US" dirty="0"/>
              <a:t>羽曳野市教委から、市内小中学校</a:t>
            </a:r>
            <a:r>
              <a:rPr kumimoji="1" lang="en-US" altLang="ja-JP" dirty="0"/>
              <a:t>20</a:t>
            </a:r>
            <a:r>
              <a:rPr kumimoji="1" lang="ja-JP" altLang="en-US" dirty="0"/>
              <a:t>校で</a:t>
            </a:r>
            <a:r>
              <a:rPr kumimoji="1" lang="en-US" altLang="ja-JP" dirty="0"/>
              <a:t>SC</a:t>
            </a:r>
            <a:r>
              <a:rPr kumimoji="1" lang="ja-JP" altLang="en-US" dirty="0"/>
              <a:t>が講師で事業実施（</a:t>
            </a:r>
            <a:r>
              <a:rPr kumimoji="1" lang="en-US" altLang="ja-JP" dirty="0"/>
              <a:t>1</a:t>
            </a:r>
            <a:r>
              <a:rPr kumimoji="1" lang="ja-JP" altLang="en-US" dirty="0"/>
              <a:t>学期中）するためのテキスト講習会の開催依頼。（</a:t>
            </a:r>
            <a:r>
              <a:rPr kumimoji="1" lang="en-US" altLang="ja-JP" dirty="0"/>
              <a:t>4~6</a:t>
            </a:r>
            <a:r>
              <a:rPr kumimoji="1" lang="ja-JP" altLang="en-US" dirty="0"/>
              <a:t>月）</a:t>
            </a:r>
            <a:endParaRPr kumimoji="1" lang="en-US" altLang="ja-JP" dirty="0"/>
          </a:p>
          <a:p>
            <a:r>
              <a:rPr kumimoji="1" lang="ja-JP" altLang="en-US" dirty="0"/>
              <a:t>門真市教委から、市内小中学校での実施に向けて相談いただく。（市内小中学校教職員対象にテキスト講習会開催の提案）</a:t>
            </a:r>
            <a:endParaRPr kumimoji="1" lang="en-US" altLang="ja-JP" dirty="0"/>
          </a:p>
          <a:p>
            <a:r>
              <a:rPr kumimoji="1" lang="ja-JP" altLang="en-US" dirty="0"/>
              <a:t>府立高校２校（河南・八尾）で授業実施予定。</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3F14667A-AA2C-4DC7-9EC2-C7FEC4C89C0F}" type="slidenum">
              <a:rPr kumimoji="1" lang="ja-JP" altLang="en-US" smtClean="0"/>
              <a:t>3</a:t>
            </a:fld>
            <a:endParaRPr kumimoji="1" lang="ja-JP" altLang="en-US"/>
          </a:p>
        </p:txBody>
      </p:sp>
    </p:spTree>
    <p:extLst>
      <p:ext uri="{BB962C8B-B14F-4D97-AF65-F5344CB8AC3E}">
        <p14:creationId xmlns:p14="http://schemas.microsoft.com/office/powerpoint/2010/main" val="36691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　箕面市立豊川北小学校　箕面市教育委員会職員が講師を担う。</a:t>
            </a:r>
            <a:endParaRPr kumimoji="1" lang="en-US" altLang="ja-JP" dirty="0"/>
          </a:p>
          <a:p>
            <a:r>
              <a:rPr kumimoji="1" lang="ja-JP" altLang="en-US" dirty="0"/>
              <a:t>２　東大阪市新喜多中学校　</a:t>
            </a:r>
            <a:r>
              <a:rPr kumimoji="1" lang="zh-TW" altLang="en-US" dirty="0"/>
              <a:t>市町村自殺対策担当職員</a:t>
            </a:r>
            <a:r>
              <a:rPr kumimoji="1" lang="ja-JP" altLang="en-US" dirty="0" err="1"/>
              <a:t>、</a:t>
            </a:r>
            <a:r>
              <a:rPr kumimoji="1" lang="ja-JP" altLang="en-US" dirty="0"/>
              <a:t>教委</a:t>
            </a:r>
            <a:r>
              <a:rPr kumimoji="1" lang="en-US" altLang="ja-JP" dirty="0"/>
              <a:t>SSW</a:t>
            </a:r>
            <a:r>
              <a:rPr kumimoji="1" lang="ja-JP" altLang="en-US" dirty="0"/>
              <a:t>が事業協力。</a:t>
            </a:r>
            <a:endParaRPr kumimoji="1" lang="en-US" altLang="ja-JP" dirty="0"/>
          </a:p>
          <a:p>
            <a:r>
              <a:rPr kumimoji="1" lang="ja-JP" altLang="en-US" dirty="0"/>
              <a:t>３　工芸高校定時制の部</a:t>
            </a:r>
            <a:endParaRPr kumimoji="1" lang="en-US" altLang="ja-JP" dirty="0"/>
          </a:p>
          <a:p>
            <a:r>
              <a:rPr kumimoji="1" lang="ja-JP" altLang="en-US" dirty="0"/>
              <a:t>４　大冠高校　　</a:t>
            </a:r>
            <a:r>
              <a:rPr kumimoji="1" lang="zh-TW" altLang="en-US" dirty="0"/>
              <a:t>市町村自殺対策担当職員</a:t>
            </a:r>
            <a:r>
              <a:rPr kumimoji="1" lang="ja-JP" altLang="en-US" dirty="0"/>
              <a:t>が事業協力。</a:t>
            </a:r>
            <a:endParaRPr kumimoji="1" lang="en-US" altLang="ja-JP" dirty="0"/>
          </a:p>
          <a:p>
            <a:r>
              <a:rPr kumimoji="1" lang="ja-JP" altLang="en-US" dirty="0"/>
              <a:t>５　茨木市立水尾小学校　市町村自殺対策担当職員が当センターと共同で講師を担う。</a:t>
            </a:r>
            <a:endParaRPr kumimoji="1" lang="en-US" altLang="ja-JP" dirty="0"/>
          </a:p>
          <a:p>
            <a:r>
              <a:rPr kumimoji="1" lang="ja-JP" altLang="en-US" dirty="0"/>
              <a:t>６　豊能町立吉川小学校　保健所、市町村自殺対策担当課、教育委員会が事業協力。</a:t>
            </a:r>
          </a:p>
          <a:p>
            <a:endParaRPr kumimoji="1" lang="en-US" altLang="ja-JP" dirty="0"/>
          </a:p>
          <a:p>
            <a:r>
              <a:rPr kumimoji="1" lang="ja-JP" altLang="en-US" dirty="0"/>
              <a:t>（今年度）</a:t>
            </a:r>
            <a:endParaRPr kumimoji="1" lang="en-US" altLang="ja-JP" dirty="0"/>
          </a:p>
          <a:p>
            <a:r>
              <a:rPr kumimoji="1" lang="ja-JP" altLang="en-US" dirty="0"/>
              <a:t>水尾小学校長から市内校長会で共有いただく。</a:t>
            </a:r>
            <a:endParaRPr kumimoji="1" lang="en-US" altLang="ja-JP" dirty="0"/>
          </a:p>
          <a:p>
            <a:r>
              <a:rPr kumimoji="1" lang="ja-JP" altLang="en-US" dirty="0"/>
              <a:t>守口市が市教委と連携して、市内小中学校教職員を受講者として、「にこころの健康について考えよう！」を実施。</a:t>
            </a:r>
            <a:endParaRPr kumimoji="1" lang="en-US" altLang="ja-JP" dirty="0"/>
          </a:p>
          <a:p>
            <a:endParaRPr kumimoji="1" lang="en-US" altLang="ja-JP" dirty="0"/>
          </a:p>
          <a:p>
            <a:r>
              <a:rPr kumimoji="1" lang="ja-JP" altLang="en-US" dirty="0"/>
              <a:t>（次年度）</a:t>
            </a:r>
            <a:endParaRPr kumimoji="1" lang="en-US" altLang="ja-JP" dirty="0"/>
          </a:p>
          <a:p>
            <a:r>
              <a:rPr kumimoji="1" lang="ja-JP" altLang="en-US" dirty="0"/>
              <a:t>羽曳野市教委から、市内小中学校</a:t>
            </a:r>
            <a:r>
              <a:rPr kumimoji="1" lang="en-US" altLang="ja-JP" dirty="0"/>
              <a:t>20</a:t>
            </a:r>
            <a:r>
              <a:rPr kumimoji="1" lang="ja-JP" altLang="en-US" dirty="0"/>
              <a:t>校で</a:t>
            </a:r>
            <a:r>
              <a:rPr kumimoji="1" lang="en-US" altLang="ja-JP" dirty="0"/>
              <a:t>SC</a:t>
            </a:r>
            <a:r>
              <a:rPr kumimoji="1" lang="ja-JP" altLang="en-US" dirty="0"/>
              <a:t>が講師で事業実施（</a:t>
            </a:r>
            <a:r>
              <a:rPr kumimoji="1" lang="en-US" altLang="ja-JP" dirty="0"/>
              <a:t>1</a:t>
            </a:r>
            <a:r>
              <a:rPr kumimoji="1" lang="ja-JP" altLang="en-US" dirty="0"/>
              <a:t>学期中）するためのテキスト講習会の開催依頼。（</a:t>
            </a:r>
            <a:r>
              <a:rPr kumimoji="1" lang="en-US" altLang="ja-JP" dirty="0"/>
              <a:t>4~6</a:t>
            </a:r>
            <a:r>
              <a:rPr kumimoji="1" lang="ja-JP" altLang="en-US" dirty="0"/>
              <a:t>月）</a:t>
            </a:r>
            <a:endParaRPr kumimoji="1" lang="en-US" altLang="ja-JP" dirty="0"/>
          </a:p>
          <a:p>
            <a:r>
              <a:rPr kumimoji="1" lang="ja-JP" altLang="en-US" dirty="0"/>
              <a:t>門真市教委から、市内小中学校での実施に向けて相談いただく。（市内小中学校教職員対象にテキスト講習会開催の提案）</a:t>
            </a:r>
            <a:endParaRPr kumimoji="1" lang="en-US" altLang="ja-JP" dirty="0"/>
          </a:p>
          <a:p>
            <a:r>
              <a:rPr kumimoji="1" lang="ja-JP" altLang="en-US" dirty="0"/>
              <a:t>府立高校２校（河南・八尾）で授業実施予定。</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3F14667A-AA2C-4DC7-9EC2-C7FEC4C89C0F}" type="slidenum">
              <a:rPr kumimoji="1" lang="ja-JP" altLang="en-US" smtClean="0"/>
              <a:t>4</a:t>
            </a:fld>
            <a:endParaRPr kumimoji="1" lang="ja-JP" altLang="en-US"/>
          </a:p>
        </p:txBody>
      </p:sp>
    </p:spTree>
    <p:extLst>
      <p:ext uri="{BB962C8B-B14F-4D97-AF65-F5344CB8AC3E}">
        <p14:creationId xmlns:p14="http://schemas.microsoft.com/office/powerpoint/2010/main" val="861746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13760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212309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3974069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3868843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2714526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3768716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12783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793281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1718205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305588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4720B-0125-4AFD-8653-47789E3EB603}" type="datetimeFigureOut">
              <a:rPr kumimoji="1" lang="ja-JP" altLang="en-US" smtClean="0"/>
              <a:t>2023/12/18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139612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4720B-0125-4AFD-8653-47789E3EB603}" type="datetimeFigureOut">
              <a:rPr kumimoji="1" lang="ja-JP" altLang="en-US" smtClean="0"/>
              <a:t>2023/12/18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42103943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50071" y="2412374"/>
            <a:ext cx="4417100" cy="15506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タイトル 3">
            <a:extLst>
              <a:ext uri="{FF2B5EF4-FFF2-40B4-BE49-F238E27FC236}">
                <a16:creationId xmlns:a16="http://schemas.microsoft.com/office/drawing/2014/main" id="{4594E978-4F48-92E3-833D-42D6F4E0F226}"/>
              </a:ext>
            </a:extLst>
          </p:cNvPr>
          <p:cNvSpPr>
            <a:spLocks noGrp="1"/>
          </p:cNvSpPr>
          <p:nvPr>
            <p:ph type="title"/>
          </p:nvPr>
        </p:nvSpPr>
        <p:spPr>
          <a:xfrm>
            <a:off x="150074" y="240077"/>
            <a:ext cx="8861920" cy="325451"/>
          </a:xfrm>
          <a:solidFill>
            <a:schemeClr val="accent1"/>
          </a:solidFill>
        </p:spPr>
        <p:txBody>
          <a:bodyPr>
            <a:normAutofit/>
          </a:bodyPr>
          <a:lstStyle/>
          <a:p>
            <a:pPr algn="ctr"/>
            <a:r>
              <a:rPr lang="ja-JP" altLang="en-US" sz="1600" dirty="0">
                <a:solidFill>
                  <a:schemeClr val="bg1"/>
                </a:solidFill>
                <a:latin typeface="UD デジタル 教科書体 N-R" panose="02020400000000000000" pitchFamily="17" charset="-128"/>
                <a:ea typeface="UD デジタル 教科書体 N-R" panose="02020400000000000000" pitchFamily="17" charset="-128"/>
              </a:rPr>
              <a:t>「こころの健康について考えよう！（</a:t>
            </a:r>
            <a:r>
              <a:rPr lang="en-US" altLang="ja-JP" sz="1600" dirty="0">
                <a:solidFill>
                  <a:schemeClr val="bg1"/>
                </a:solidFill>
                <a:latin typeface="UD デジタル 教科書体 N-R" panose="02020400000000000000" pitchFamily="17" charset="-128"/>
                <a:ea typeface="UD デジタル 教科書体 N-R" panose="02020400000000000000" pitchFamily="17" charset="-128"/>
              </a:rPr>
              <a:t>SOS</a:t>
            </a:r>
            <a:r>
              <a:rPr lang="ja-JP" altLang="en-US" sz="1600" dirty="0">
                <a:solidFill>
                  <a:schemeClr val="bg1"/>
                </a:solidFill>
                <a:latin typeface="UD デジタル 教科書体 N-R" panose="02020400000000000000" pitchFamily="17" charset="-128"/>
                <a:ea typeface="UD デジタル 教科書体 N-R" panose="02020400000000000000" pitchFamily="17" charset="-128"/>
              </a:rPr>
              <a:t>の出し方教育）」の普及に向けた取組</a:t>
            </a:r>
          </a:p>
        </p:txBody>
      </p:sp>
      <p:sp>
        <p:nvSpPr>
          <p:cNvPr id="6" name="コンテンツ プレースホルダー 5">
            <a:extLst>
              <a:ext uri="{FF2B5EF4-FFF2-40B4-BE49-F238E27FC236}">
                <a16:creationId xmlns:a16="http://schemas.microsoft.com/office/drawing/2014/main" id="{74348CB9-8200-14C7-BE90-D3C89F179873}"/>
              </a:ext>
            </a:extLst>
          </p:cNvPr>
          <p:cNvSpPr>
            <a:spLocks noGrp="1"/>
          </p:cNvSpPr>
          <p:nvPr>
            <p:ph sz="half" idx="2"/>
          </p:nvPr>
        </p:nvSpPr>
        <p:spPr>
          <a:xfrm>
            <a:off x="130754" y="3985776"/>
            <a:ext cx="9013245" cy="1678621"/>
          </a:xfrm>
        </p:spPr>
        <p:txBody>
          <a:bodyPr>
            <a:normAutofit/>
          </a:bodyPr>
          <a:lstStyle/>
          <a:p>
            <a:pPr marL="0" indent="0">
              <a:buNone/>
            </a:pPr>
            <a:endParaRPr lang="en-US" altLang="ja-JP" sz="1050" dirty="0">
              <a:latin typeface="BIZ UDゴシック" panose="020B0400000000000000" pitchFamily="49" charset="-128"/>
              <a:ea typeface="BIZ UDゴシック" panose="020B0400000000000000" pitchFamily="49" charset="-128"/>
            </a:endParaRPr>
          </a:p>
          <a:p>
            <a:pPr marL="0" indent="0">
              <a:buNone/>
            </a:pPr>
            <a:r>
              <a:rPr lang="ja-JP" altLang="en-US" sz="1050" dirty="0">
                <a:latin typeface="BIZ UDゴシック" panose="020B0400000000000000" pitchFamily="49" charset="-128"/>
                <a:ea typeface="BIZ UDゴシック" panose="020B0400000000000000" pitchFamily="49" charset="-128"/>
              </a:rPr>
              <a:t>　　　</a:t>
            </a:r>
            <a:endParaRPr lang="ja-JP" altLang="en-US" sz="1350" dirty="0">
              <a:latin typeface="BIZ UDゴシック" panose="020B0400000000000000" pitchFamily="49" charset="-128"/>
              <a:ea typeface="BIZ UDゴシック" panose="020B0400000000000000" pitchFamily="49" charset="-128"/>
            </a:endParaRPr>
          </a:p>
        </p:txBody>
      </p:sp>
      <p:sp>
        <p:nvSpPr>
          <p:cNvPr id="7" name="コンテンツ プレースホルダー 4">
            <a:extLst>
              <a:ext uri="{FF2B5EF4-FFF2-40B4-BE49-F238E27FC236}">
                <a16:creationId xmlns:a16="http://schemas.microsoft.com/office/drawing/2014/main" id="{E660D0CF-545F-4686-6E86-8F54F69435D4}"/>
              </a:ext>
            </a:extLst>
          </p:cNvPr>
          <p:cNvSpPr txBox="1">
            <a:spLocks/>
          </p:cNvSpPr>
          <p:nvPr/>
        </p:nvSpPr>
        <p:spPr>
          <a:xfrm>
            <a:off x="150074" y="755321"/>
            <a:ext cx="8881238" cy="2333609"/>
          </a:xfrm>
          <a:prstGeom prst="rect">
            <a:avLst/>
          </a:prstGeom>
          <a:ln>
            <a:solidFill>
              <a:schemeClr val="tx1"/>
            </a:solidFill>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10000"/>
              </a:lnSpc>
              <a:buNone/>
            </a:pPr>
            <a:r>
              <a:rPr lang="ja-JP" altLang="en-US" sz="1425" dirty="0">
                <a:latin typeface="UD デジタル 教科書体 N-R" panose="02020400000000000000" pitchFamily="17" charset="-128"/>
                <a:ea typeface="UD デジタル 教科書体 N-R" panose="02020400000000000000" pitchFamily="17" charset="-128"/>
              </a:rPr>
              <a:t>　</a:t>
            </a:r>
            <a:r>
              <a:rPr lang="ja-JP" altLang="en-US" sz="1600" dirty="0">
                <a:latin typeface="UD デジタル 教科書体 N-R" panose="02020400000000000000" pitchFamily="17" charset="-128"/>
                <a:ea typeface="UD デジタル 教科書体 N-R" panose="02020400000000000000" pitchFamily="17" charset="-128"/>
              </a:rPr>
              <a:t>令和</a:t>
            </a:r>
            <a:r>
              <a:rPr lang="en-US" altLang="ja-JP" sz="1600" dirty="0">
                <a:latin typeface="UD デジタル 教科書体 N-R" panose="02020400000000000000" pitchFamily="17" charset="-128"/>
                <a:ea typeface="UD デジタル 教科書体 N-R" panose="02020400000000000000" pitchFamily="17" charset="-128"/>
              </a:rPr>
              <a:t>4</a:t>
            </a:r>
            <a:r>
              <a:rPr lang="ja-JP" altLang="en-US" sz="1600" dirty="0">
                <a:latin typeface="UD デジタル 教科書体 N-R" panose="02020400000000000000" pitchFamily="17" charset="-128"/>
                <a:ea typeface="UD デジタル 教科書体 N-R" panose="02020400000000000000" pitchFamily="17" charset="-128"/>
              </a:rPr>
              <a:t>年の自殺統計によると、小中高校生の自殺者は</a:t>
            </a:r>
            <a:r>
              <a:rPr lang="en-US" altLang="ja-JP" sz="1600" dirty="0">
                <a:latin typeface="UD デジタル 教科書体 N-R" panose="02020400000000000000" pitchFamily="17" charset="-128"/>
                <a:ea typeface="UD デジタル 教科書体 N-R" panose="02020400000000000000" pitchFamily="17" charset="-128"/>
              </a:rPr>
              <a:t>514</a:t>
            </a:r>
            <a:r>
              <a:rPr lang="ja-JP" altLang="en-US" sz="1600" dirty="0">
                <a:latin typeface="UD デジタル 教科書体 N-R" panose="02020400000000000000" pitchFamily="17" charset="-128"/>
                <a:ea typeface="UD デジタル 教科書体 N-R" panose="02020400000000000000" pitchFamily="17" charset="-128"/>
              </a:rPr>
              <a:t>人で過去最多を更新した。また、大阪府の</a:t>
            </a:r>
            <a:r>
              <a:rPr lang="en-US" altLang="ja-JP" sz="1600" dirty="0">
                <a:latin typeface="UD デジタル 教科書体 N-R" panose="02020400000000000000" pitchFamily="17" charset="-128"/>
                <a:ea typeface="UD デジタル 教科書体 N-R" panose="02020400000000000000" pitchFamily="17" charset="-128"/>
              </a:rPr>
              <a:t>20</a:t>
            </a:r>
            <a:r>
              <a:rPr lang="ja-JP" altLang="en-US" sz="1600" dirty="0">
                <a:latin typeface="UD デジタル 教科書体 N-R" panose="02020400000000000000" pitchFamily="17" charset="-128"/>
                <a:ea typeface="UD デジタル 教科書体 N-R" panose="02020400000000000000" pitchFamily="17" charset="-128"/>
              </a:rPr>
              <a:t>歳未満の自殺者数も、男女ともに増加傾向で、令和４年は過去最多の</a:t>
            </a:r>
            <a:r>
              <a:rPr lang="en-US" altLang="ja-JP" sz="1600" dirty="0">
                <a:latin typeface="UD デジタル 教科書体 N-R" panose="02020400000000000000" pitchFamily="17" charset="-128"/>
                <a:ea typeface="UD デジタル 教科書体 N-R" panose="02020400000000000000" pitchFamily="17" charset="-128"/>
              </a:rPr>
              <a:t>59</a:t>
            </a:r>
            <a:r>
              <a:rPr lang="ja-JP" altLang="en-US" sz="1600" dirty="0">
                <a:latin typeface="UD デジタル 教科書体 N-R" panose="02020400000000000000" pitchFamily="17" charset="-128"/>
                <a:ea typeface="UD デジタル 教科書体 N-R" panose="02020400000000000000" pitchFamily="17" charset="-128"/>
              </a:rPr>
              <a:t>人で、若年層への自殺対策が急務である。当センターで分析した府監察医事務所のデータ（２０２０）によると、若年者の既遂事例では原因がはっきりしない事例が多く見受けられた。そのような状況に至るまでに、児童生徒が自らのこころの健康について考え、困った時や辛いと感じた時に援助を求めることができる意識の醸成が必要である。そこで当センターで作成した冊子「こころの健康について考えよう！」の児童・生徒等への普及をめざす。そのため、教育庁の関係各課と連携し学校現場での普及に向けた取組を進めていく。　  </a:t>
            </a:r>
          </a:p>
        </p:txBody>
      </p:sp>
      <p:sp>
        <p:nvSpPr>
          <p:cNvPr id="14" name="二等辺三角形 13"/>
          <p:cNvSpPr/>
          <p:nvPr/>
        </p:nvSpPr>
        <p:spPr>
          <a:xfrm rot="5400000">
            <a:off x="5115160" y="4725172"/>
            <a:ext cx="246587" cy="1998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 name="角丸四角形 2"/>
          <p:cNvSpPr/>
          <p:nvPr/>
        </p:nvSpPr>
        <p:spPr>
          <a:xfrm>
            <a:off x="328942" y="2280825"/>
            <a:ext cx="2578464" cy="25947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正方形/長方形 9"/>
          <p:cNvSpPr/>
          <p:nvPr/>
        </p:nvSpPr>
        <p:spPr>
          <a:xfrm>
            <a:off x="294958" y="2277510"/>
            <a:ext cx="2612448" cy="2802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nvGrpSpPr>
          <p:cNvPr id="2" name="グループ化 1">
            <a:extLst>
              <a:ext uri="{FF2B5EF4-FFF2-40B4-BE49-F238E27FC236}">
                <a16:creationId xmlns:a16="http://schemas.microsoft.com/office/drawing/2014/main" id="{F2133041-38AC-4C32-A6A0-9000A93240C8}"/>
              </a:ext>
            </a:extLst>
          </p:cNvPr>
          <p:cNvGrpSpPr/>
          <p:nvPr/>
        </p:nvGrpSpPr>
        <p:grpSpPr>
          <a:xfrm>
            <a:off x="35584" y="3296071"/>
            <a:ext cx="5091666" cy="3487836"/>
            <a:chOff x="150072" y="1759825"/>
            <a:chExt cx="5839756" cy="2259804"/>
          </a:xfrm>
        </p:grpSpPr>
        <p:sp>
          <p:nvSpPr>
            <p:cNvPr id="17" name="角丸四角形 16"/>
            <p:cNvSpPr/>
            <p:nvPr/>
          </p:nvSpPr>
          <p:spPr>
            <a:xfrm>
              <a:off x="150072" y="1759825"/>
              <a:ext cx="5784253" cy="225980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UD デジタル 教科書体 N-R" panose="02020400000000000000" pitchFamily="17" charset="-128"/>
                <a:ea typeface="UD デジタル 教科書体 N-R" panose="02020400000000000000" pitchFamily="17" charset="-128"/>
              </a:endParaRPr>
            </a:p>
          </p:txBody>
        </p:sp>
        <p:sp>
          <p:nvSpPr>
            <p:cNvPr id="9" name="コンテンツ プレースホルダー 4">
              <a:extLst>
                <a:ext uri="{FF2B5EF4-FFF2-40B4-BE49-F238E27FC236}">
                  <a16:creationId xmlns:a16="http://schemas.microsoft.com/office/drawing/2014/main" id="{E660D0CF-545F-4686-6E86-8F54F69435D4}"/>
                </a:ext>
              </a:extLst>
            </p:cNvPr>
            <p:cNvSpPr txBox="1">
              <a:spLocks/>
            </p:cNvSpPr>
            <p:nvPr/>
          </p:nvSpPr>
          <p:spPr>
            <a:xfrm>
              <a:off x="1512771" y="2084107"/>
              <a:ext cx="4477057" cy="768585"/>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None/>
              </a:pPr>
              <a:r>
                <a:rPr lang="ja-JP" altLang="en-US" sz="1400" dirty="0">
                  <a:latin typeface="UD デジタル 教科書体 N-R" panose="02020400000000000000" pitchFamily="17" charset="-128"/>
                  <a:ea typeface="UD デジタル 教科書体 N-R" panose="02020400000000000000" pitchFamily="17" charset="-128"/>
                </a:rPr>
                <a:t>○「児童生徒の自殺予防に向けた困難な事例、　　　　　　　　　　　　　　　　強い心理的負担を受けた場合等における対処の仕方を身に着けるための教育の推進について」（平成</a:t>
              </a:r>
              <a:r>
                <a:rPr lang="en-US" altLang="ja-JP" sz="1400" dirty="0">
                  <a:latin typeface="UD デジタル 教科書体 N-R" panose="02020400000000000000" pitchFamily="17" charset="-128"/>
                  <a:ea typeface="UD デジタル 教科書体 N-R" panose="02020400000000000000" pitchFamily="17" charset="-128"/>
                </a:rPr>
                <a:t>30</a:t>
              </a:r>
              <a:r>
                <a:rPr lang="ja-JP" altLang="en-US" sz="1400" dirty="0">
                  <a:latin typeface="UD デジタル 教科書体 N-R" panose="02020400000000000000" pitchFamily="17" charset="-128"/>
                  <a:ea typeface="UD デジタル 教科書体 N-R" panose="02020400000000000000" pitchFamily="17" charset="-128"/>
                </a:rPr>
                <a:t>年</a:t>
              </a:r>
              <a:r>
                <a:rPr lang="en-US" altLang="ja-JP" sz="1400" dirty="0">
                  <a:latin typeface="UD デジタル 教科書体 N-R" panose="02020400000000000000" pitchFamily="17" charset="-128"/>
                  <a:ea typeface="UD デジタル 教科書体 N-R" panose="02020400000000000000" pitchFamily="17" charset="-128"/>
                </a:rPr>
                <a:t>1</a:t>
              </a:r>
              <a:r>
                <a:rPr lang="ja-JP" altLang="en-US" sz="1400" dirty="0">
                  <a:latin typeface="UD デジタル 教科書体 N-R" panose="02020400000000000000" pitchFamily="17" charset="-128"/>
                  <a:ea typeface="UD デジタル 教科書体 N-R" panose="02020400000000000000" pitchFamily="17" charset="-128"/>
                </a:rPr>
                <a:t>月発出・文科省厚労省連名通知）に基づきこころの健康総合センターが作成</a:t>
              </a:r>
              <a:endParaRPr lang="en-US" altLang="ja-JP" sz="1400" dirty="0">
                <a:latin typeface="UD デジタル 教科書体 N-R" panose="02020400000000000000" pitchFamily="17" charset="-128"/>
                <a:ea typeface="UD デジタル 教科書体 N-R" panose="02020400000000000000" pitchFamily="17" charset="-128"/>
              </a:endParaRPr>
            </a:p>
            <a:p>
              <a:pPr marL="0" indent="0">
                <a:lnSpc>
                  <a:spcPct val="70000"/>
                </a:lnSpc>
                <a:buNone/>
              </a:pPr>
              <a:endParaRPr lang="en-US" altLang="ja-JP" sz="1400" dirty="0">
                <a:latin typeface="BIZ UDゴシック" panose="020B0400000000000000" pitchFamily="49" charset="-128"/>
                <a:ea typeface="BIZ UDゴシック" panose="020B0400000000000000" pitchFamily="49" charset="-128"/>
              </a:endParaRPr>
            </a:p>
            <a:p>
              <a:pPr marL="0" indent="0">
                <a:lnSpc>
                  <a:spcPct val="100000"/>
                </a:lnSpc>
                <a:buNone/>
              </a:pPr>
              <a:r>
                <a:rPr lang="ja-JP" altLang="en-US" sz="1400" dirty="0">
                  <a:latin typeface="BIZ UDゴシック" panose="020B0400000000000000" pitchFamily="49" charset="-128"/>
                  <a:ea typeface="BIZ UDゴシック" panose="020B0400000000000000" pitchFamily="49" charset="-128"/>
                </a:rPr>
                <a:t>　　  </a:t>
              </a:r>
            </a:p>
          </p:txBody>
        </p:sp>
        <p:sp>
          <p:nvSpPr>
            <p:cNvPr id="20" name="正方形/長方形 19"/>
            <p:cNvSpPr/>
            <p:nvPr/>
          </p:nvSpPr>
          <p:spPr>
            <a:xfrm>
              <a:off x="456702" y="1846424"/>
              <a:ext cx="5283467" cy="237682"/>
            </a:xfrm>
            <a:prstGeom prst="rect">
              <a:avLst/>
            </a:prstGeom>
          </p:spPr>
          <p:txBody>
            <a:bodyPr wrap="square">
              <a:spAutoFit/>
            </a:bodyPr>
            <a:lstStyle/>
            <a:p>
              <a:pPr>
                <a:lnSpc>
                  <a:spcPct val="110000"/>
                </a:lnSpc>
              </a:pPr>
              <a:r>
                <a:rPr lang="ja-JP" altLang="en-US" sz="1600" dirty="0">
                  <a:latin typeface="UD デジタル 教科書体 N-R" panose="02020400000000000000" pitchFamily="17" charset="-128"/>
                  <a:ea typeface="UD デジタル 教科書体 N-R" panose="02020400000000000000" pitchFamily="17" charset="-128"/>
                </a:rPr>
                <a:t> テキスト</a:t>
              </a:r>
              <a:r>
                <a:rPr lang="ja-JP" altLang="en-US" sz="16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rPr>
                <a:t>「こころの健康について考えよう！」</a:t>
              </a:r>
              <a:endParaRPr lang="en-US" altLang="ja-JP" sz="16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endParaRPr>
            </a:p>
          </p:txBody>
        </p:sp>
      </p:grpSp>
      <p:grpSp>
        <p:nvGrpSpPr>
          <p:cNvPr id="5" name="グループ化 4">
            <a:extLst>
              <a:ext uri="{FF2B5EF4-FFF2-40B4-BE49-F238E27FC236}">
                <a16:creationId xmlns:a16="http://schemas.microsoft.com/office/drawing/2014/main" id="{4DAB984D-59B3-4FB1-B72F-8A75A9117E1B}"/>
              </a:ext>
            </a:extLst>
          </p:cNvPr>
          <p:cNvGrpSpPr/>
          <p:nvPr/>
        </p:nvGrpSpPr>
        <p:grpSpPr>
          <a:xfrm>
            <a:off x="5433851" y="3276233"/>
            <a:ext cx="3403547" cy="3014137"/>
            <a:chOff x="5673519" y="1738561"/>
            <a:chExt cx="3328748" cy="2611678"/>
          </a:xfrm>
        </p:grpSpPr>
        <p:sp>
          <p:nvSpPr>
            <p:cNvPr id="13" name="テキスト ボックス 12"/>
            <p:cNvSpPr txBox="1"/>
            <p:nvPr/>
          </p:nvSpPr>
          <p:spPr>
            <a:xfrm>
              <a:off x="5978325" y="1868772"/>
              <a:ext cx="2825853" cy="2481467"/>
            </a:xfrm>
            <a:prstGeom prst="rect">
              <a:avLst/>
            </a:prstGeom>
            <a:noFill/>
            <a:ln>
              <a:noFill/>
            </a:ln>
          </p:spPr>
          <p:txBody>
            <a:bodyPr wrap="square" rtlCol="0">
              <a:spAutoFit/>
            </a:bodyPr>
            <a:lstStyle/>
            <a:p>
              <a:r>
                <a:rPr lang="ja-JP" altLang="en-US" sz="1400" dirty="0">
                  <a:latin typeface="UD デジタル 教科書体 N-R" panose="02020400000000000000" pitchFamily="17" charset="-128"/>
                  <a:ea typeface="UD デジタル 教科書体 N-R" panose="02020400000000000000" pitchFamily="17" charset="-128"/>
                </a:rPr>
                <a:t>＜目標＞</a:t>
              </a:r>
              <a:endParaRPr lang="en-US" altLang="ja-JP" sz="1400" dirty="0">
                <a:latin typeface="UD デジタル 教科書体 N-R" panose="02020400000000000000" pitchFamily="17" charset="-128"/>
                <a:ea typeface="UD デジタル 教科書体 N-R" panose="02020400000000000000" pitchFamily="17" charset="-128"/>
              </a:endParaRPr>
            </a:p>
            <a:p>
              <a:pPr>
                <a:lnSpc>
                  <a:spcPct val="150000"/>
                </a:lnSpc>
              </a:pPr>
              <a:r>
                <a:rPr lang="ja-JP" altLang="en-US" sz="1400" dirty="0">
                  <a:latin typeface="UD デジタル 教科書体 N-R" panose="02020400000000000000" pitchFamily="17" charset="-128"/>
                  <a:ea typeface="UD デジタル 教科書体 N-R" panose="02020400000000000000" pitchFamily="17" charset="-128"/>
                </a:rPr>
                <a:t>♦学校現場での認知度を高め授業実施校を増やす</a:t>
              </a:r>
              <a:endParaRPr lang="en-US" altLang="ja-JP" sz="1400" dirty="0">
                <a:latin typeface="UD デジタル 教科書体 N-R" panose="02020400000000000000" pitchFamily="17" charset="-128"/>
                <a:ea typeface="UD デジタル 教科書体 N-R" panose="02020400000000000000" pitchFamily="17" charset="-128"/>
              </a:endParaRPr>
            </a:p>
            <a:p>
              <a:pPr>
                <a:lnSpc>
                  <a:spcPct val="150000"/>
                </a:lnSpc>
              </a:pPr>
              <a:r>
                <a:rPr lang="ja-JP" altLang="en-US" sz="1400" dirty="0">
                  <a:latin typeface="UD デジタル 教科書体 N-R" panose="02020400000000000000" pitchFamily="17" charset="-128"/>
                  <a:ea typeface="UD デジタル 教科書体 N-R" panose="02020400000000000000" pitchFamily="17" charset="-128"/>
                </a:rPr>
                <a:t>♦学校と地域の関係機関（保健所や市町村自殺対策担当課等）との連携をめざす</a:t>
              </a:r>
              <a:endParaRPr lang="en-US" altLang="ja-JP" sz="1400" dirty="0">
                <a:latin typeface="UD デジタル 教科書体 N-R" panose="02020400000000000000" pitchFamily="17" charset="-128"/>
                <a:ea typeface="UD デジタル 教科書体 N-R" panose="02020400000000000000" pitchFamily="17" charset="-128"/>
              </a:endParaRPr>
            </a:p>
            <a:p>
              <a:pPr>
                <a:lnSpc>
                  <a:spcPct val="150000"/>
                </a:lnSpc>
              </a:pPr>
              <a:r>
                <a:rPr lang="ja-JP" altLang="en-US" sz="1400" dirty="0">
                  <a:latin typeface="UD デジタル 教科書体 N-R" panose="02020400000000000000" pitchFamily="17" charset="-128"/>
                  <a:ea typeface="UD デジタル 教科書体 N-R" panose="02020400000000000000" pitchFamily="17" charset="-128"/>
                </a:rPr>
                <a:t>♦教育庁との連携を深め若年の自殺対策の充実を図る</a:t>
              </a:r>
            </a:p>
            <a:p>
              <a:pPr>
                <a:lnSpc>
                  <a:spcPct val="150000"/>
                </a:lnSpc>
              </a:pPr>
              <a:r>
                <a:rPr lang="ja-JP" altLang="en-US" sz="1400" dirty="0">
                  <a:latin typeface="UD デジタル 教科書体 N-R" panose="02020400000000000000" pitchFamily="17" charset="-128"/>
                  <a:ea typeface="UD デジタル 教科書体 N-R" panose="02020400000000000000" pitchFamily="17" charset="-128"/>
                </a:rPr>
                <a:t>　　　　　　　　　　　　　　　　　　　　　　　　　　　</a:t>
              </a:r>
            </a:p>
          </p:txBody>
        </p:sp>
        <p:sp>
          <p:nvSpPr>
            <p:cNvPr id="21" name="角丸四角形 20"/>
            <p:cNvSpPr/>
            <p:nvPr/>
          </p:nvSpPr>
          <p:spPr>
            <a:xfrm>
              <a:off x="5673519" y="1738561"/>
              <a:ext cx="3328748" cy="246952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UD デジタル 教科書体 N-R" panose="02020400000000000000" pitchFamily="17" charset="-128"/>
                <a:ea typeface="UD デジタル 教科書体 N-R" panose="02020400000000000000" pitchFamily="17" charset="-128"/>
              </a:endParaRPr>
            </a:p>
          </p:txBody>
        </p:sp>
      </p:grpSp>
      <p:pic>
        <p:nvPicPr>
          <p:cNvPr id="31" name="図 30">
            <a:extLst>
              <a:ext uri="{FF2B5EF4-FFF2-40B4-BE49-F238E27FC236}">
                <a16:creationId xmlns:a16="http://schemas.microsoft.com/office/drawing/2014/main" id="{107BD2B7-8E50-4EB9-98CD-EADF50F985CD}"/>
              </a:ext>
            </a:extLst>
          </p:cNvPr>
          <p:cNvPicPr>
            <a:picLocks noChangeAspect="1"/>
          </p:cNvPicPr>
          <p:nvPr/>
        </p:nvPicPr>
        <p:blipFill>
          <a:blip r:embed="rId3"/>
          <a:stretch>
            <a:fillRect/>
          </a:stretch>
        </p:blipFill>
        <p:spPr>
          <a:xfrm>
            <a:off x="267133" y="3779651"/>
            <a:ext cx="863998" cy="1113846"/>
          </a:xfrm>
          <a:prstGeom prst="rect">
            <a:avLst/>
          </a:prstGeom>
          <a:ln>
            <a:solidFill>
              <a:schemeClr val="tx1"/>
            </a:solidFill>
          </a:ln>
        </p:spPr>
      </p:pic>
      <p:sp>
        <p:nvSpPr>
          <p:cNvPr id="8" name="テキスト ボックス 7">
            <a:extLst>
              <a:ext uri="{FF2B5EF4-FFF2-40B4-BE49-F238E27FC236}">
                <a16:creationId xmlns:a16="http://schemas.microsoft.com/office/drawing/2014/main" id="{CE669784-4221-4DF5-8A7E-33F859D2F26D}"/>
              </a:ext>
            </a:extLst>
          </p:cNvPr>
          <p:cNvSpPr txBox="1"/>
          <p:nvPr/>
        </p:nvSpPr>
        <p:spPr>
          <a:xfrm>
            <a:off x="249005" y="4997410"/>
            <a:ext cx="4878245" cy="1815882"/>
          </a:xfrm>
          <a:prstGeom prst="rect">
            <a:avLst/>
          </a:prstGeom>
          <a:noFill/>
        </p:spPr>
        <p:txBody>
          <a:bodyPr wrap="square" rtlCol="0">
            <a:spAutoFit/>
          </a:bodyPr>
          <a:lstStyle/>
          <a:p>
            <a:pPr marL="0" indent="0">
              <a:lnSpc>
                <a:spcPct val="100000"/>
              </a:lnSpc>
              <a:buNone/>
            </a:pPr>
            <a:r>
              <a:rPr lang="ja-JP" altLang="en-US" sz="1400" dirty="0">
                <a:latin typeface="UD デジタル 教科書体 N-R" panose="02020400000000000000" pitchFamily="17" charset="-128"/>
                <a:ea typeface="UD デジタル 教科書体 N-R" panose="02020400000000000000" pitchFamily="17" charset="-128"/>
              </a:rPr>
              <a:t>○児童生徒が自らのストレスについて知り、こころの健康について考える内容（ストレスマネジメント、</a:t>
            </a:r>
            <a:r>
              <a:rPr lang="en-US" altLang="ja-JP" sz="1400" dirty="0">
                <a:latin typeface="UD デジタル 教科書体 N-R" panose="02020400000000000000" pitchFamily="17" charset="-128"/>
                <a:ea typeface="UD デジタル 教科書体 N-R" panose="02020400000000000000" pitchFamily="17" charset="-128"/>
              </a:rPr>
              <a:t>SOS</a:t>
            </a:r>
            <a:r>
              <a:rPr lang="ja-JP" altLang="en-US" sz="1400" dirty="0">
                <a:latin typeface="UD デジタル 教科書体 N-R" panose="02020400000000000000" pitchFamily="17" charset="-128"/>
                <a:ea typeface="UD デジタル 教科書体 N-R" panose="02020400000000000000" pitchFamily="17" charset="-128"/>
              </a:rPr>
              <a:t>の出し方、注意したいこころのサイン、ゲートキーパー的視点　　　　　　　　等）を盛り込む</a:t>
            </a:r>
            <a:endParaRPr lang="en-US" altLang="ja-JP" sz="1400" dirty="0">
              <a:latin typeface="UD デジタル 教科書体 N-R" panose="02020400000000000000" pitchFamily="17" charset="-128"/>
              <a:ea typeface="UD デジタル 教科書体 N-R" panose="02020400000000000000" pitchFamily="17" charset="-128"/>
            </a:endParaRPr>
          </a:p>
          <a:p>
            <a:pPr marL="0" indent="0">
              <a:lnSpc>
                <a:spcPct val="100000"/>
              </a:lnSpc>
              <a:buNone/>
            </a:pPr>
            <a:endParaRPr lang="en-US" altLang="ja-JP" sz="1400" dirty="0">
              <a:latin typeface="UD デジタル 教科書体 N-R" panose="02020400000000000000" pitchFamily="17" charset="-128"/>
              <a:ea typeface="UD デジタル 教科書体 N-R" panose="02020400000000000000" pitchFamily="17" charset="-128"/>
            </a:endParaRPr>
          </a:p>
          <a:p>
            <a:pPr marL="0" indent="0">
              <a:lnSpc>
                <a:spcPct val="100000"/>
              </a:lnSpc>
              <a:buNone/>
            </a:pPr>
            <a:r>
              <a:rPr lang="ja-JP" altLang="en-US" sz="1400" dirty="0">
                <a:latin typeface="UD デジタル 教科書体 N-R" panose="02020400000000000000" pitchFamily="17" charset="-128"/>
                <a:ea typeface="UD デジタル 教科書体 N-R" panose="02020400000000000000" pitchFamily="17" charset="-128"/>
              </a:rPr>
              <a:t>〇小学校高学年以上の児童・生徒・学生を対象に実施</a:t>
            </a:r>
            <a:endParaRPr lang="en-US" altLang="ja-JP" sz="1400" dirty="0">
              <a:latin typeface="UD デジタル 教科書体 N-R" panose="02020400000000000000" pitchFamily="17" charset="-128"/>
              <a:ea typeface="UD デジタル 教科書体 N-R" panose="02020400000000000000" pitchFamily="17" charset="-128"/>
            </a:endParaRPr>
          </a:p>
          <a:p>
            <a:pPr marL="0" indent="0">
              <a:lnSpc>
                <a:spcPct val="100000"/>
              </a:lnSpc>
              <a:buNone/>
            </a:pPr>
            <a:endParaRPr lang="en-US" altLang="ja-JP" sz="1400" dirty="0">
              <a:latin typeface="UD デジタル 教科書体 N-R" panose="02020400000000000000" pitchFamily="17" charset="-128"/>
              <a:ea typeface="UD デジタル 教科書体 N-R" panose="02020400000000000000" pitchFamily="17" charset="-128"/>
            </a:endParaRPr>
          </a:p>
          <a:p>
            <a:pPr marL="0" indent="0">
              <a:lnSpc>
                <a:spcPct val="100000"/>
              </a:lnSpc>
              <a:buNone/>
            </a:pPr>
            <a:r>
              <a:rPr lang="ja-JP" altLang="en-US" sz="1400" dirty="0">
                <a:latin typeface="UD デジタル 教科書体 N-R" panose="02020400000000000000" pitchFamily="17" charset="-128"/>
                <a:ea typeface="UD デジタル 教科書体 N-R" panose="02020400000000000000" pitchFamily="17" charset="-128"/>
              </a:rPr>
              <a:t>○講師向けに「実施者用テキスト」も併せて作成</a:t>
            </a:r>
            <a:endParaRPr lang="en-US" altLang="ja-JP" sz="1400" dirty="0">
              <a:latin typeface="UD デジタル 教科書体 N-R" panose="02020400000000000000" pitchFamily="17" charset="-128"/>
              <a:ea typeface="UD デジタル 教科書体 N-R" panose="02020400000000000000" pitchFamily="17" charset="-128"/>
            </a:endParaRPr>
          </a:p>
        </p:txBody>
      </p:sp>
      <p:sp>
        <p:nvSpPr>
          <p:cNvPr id="18" name="テキスト ボックス 21">
            <a:extLst>
              <a:ext uri="{FF2B5EF4-FFF2-40B4-BE49-F238E27FC236}">
                <a16:creationId xmlns:a16="http://schemas.microsoft.com/office/drawing/2014/main" id="{779C00CE-0438-4468-AE8A-0E874D6A4BBB}"/>
              </a:ext>
            </a:extLst>
          </p:cNvPr>
          <p:cNvSpPr txBox="1"/>
          <p:nvPr/>
        </p:nvSpPr>
        <p:spPr>
          <a:xfrm>
            <a:off x="8210995" y="47063"/>
            <a:ext cx="847725" cy="2857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dirty="0"/>
              <a:t>資料</a:t>
            </a:r>
            <a:r>
              <a:rPr kumimoji="1" lang="en-US" altLang="ja-JP" dirty="0"/>
              <a:t>3</a:t>
            </a:r>
            <a:r>
              <a:rPr kumimoji="1" lang="ja-JP" altLang="en-US" sz="1100" dirty="0"/>
              <a:t>－</a:t>
            </a:r>
            <a:r>
              <a:rPr kumimoji="1" lang="en-US" altLang="ja-JP" sz="1100"/>
              <a:t>2</a:t>
            </a:r>
            <a:r>
              <a:rPr kumimoji="1" lang="en-US" altLang="ja-JP" sz="1100" baseline="0"/>
              <a:t> </a:t>
            </a:r>
            <a:endParaRPr kumimoji="1" lang="en-US" altLang="ja-JP" sz="1100" baseline="0" dirty="0"/>
          </a:p>
          <a:p>
            <a:endParaRPr kumimoji="1" lang="ja-JP" altLang="en-US" sz="1100" dirty="0"/>
          </a:p>
        </p:txBody>
      </p:sp>
    </p:spTree>
    <p:extLst>
      <p:ext uri="{BB962C8B-B14F-4D97-AF65-F5344CB8AC3E}">
        <p14:creationId xmlns:p14="http://schemas.microsoft.com/office/powerpoint/2010/main" val="16271361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0074" y="1084217"/>
            <a:ext cx="8861920" cy="5447212"/>
          </a:xfrm>
        </p:spPr>
        <p:txBody>
          <a:bodyPr>
            <a:noAutofit/>
          </a:bodyPr>
          <a:lstStyle/>
          <a:p>
            <a:pPr>
              <a:lnSpc>
                <a:spcPts val="2400"/>
              </a:lnSpc>
            </a:pP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・教育庁主催の会議、研修等で事業周知　</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令和４年度９回、令和５年度５回</a:t>
            </a:r>
            <a:br>
              <a:rPr lang="en-US" altLang="ja-JP" sz="2000" dirty="0">
                <a:latin typeface="UD デジタル 教科書体 N-R" panose="02020400000000000000" pitchFamily="17" charset="-128"/>
                <a:ea typeface="UD デジタル 教科書体 N-R" panose="02020400000000000000" pitchFamily="17" charset="-128"/>
              </a:rPr>
            </a:b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・当センター主催の研修会で事業周知　</a:t>
            </a: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令和４年度１回、令和５年度２回</a:t>
            </a:r>
            <a:br>
              <a:rPr lang="en-US" altLang="ja-JP" sz="2000" dirty="0">
                <a:latin typeface="UD デジタル 教科書体 N-R" panose="02020400000000000000" pitchFamily="17" charset="-128"/>
                <a:ea typeface="UD デジタル 教科書体 N-R" panose="02020400000000000000" pitchFamily="17" charset="-128"/>
              </a:rPr>
            </a:b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・保健所、市町村主催の研修や会議での事業周知　</a:t>
            </a: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令和４年度３回、令和５年度４回</a:t>
            </a:r>
            <a:br>
              <a:rPr lang="ja-JP" altLang="en-US" sz="2000" dirty="0">
                <a:latin typeface="UD デジタル 教科書体 N-R" panose="02020400000000000000" pitchFamily="17" charset="-128"/>
                <a:ea typeface="UD デジタル 教科書体 N-R" panose="02020400000000000000" pitchFamily="17" charset="-128"/>
              </a:rPr>
            </a:b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・市町村自殺対策担当者、保健所対象テキスト講習会　毎年度１回</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参加者：令和４年度</a:t>
            </a:r>
            <a:r>
              <a:rPr lang="en-US" altLang="ja-JP" sz="2000" dirty="0">
                <a:latin typeface="UD デジタル 教科書体 N-R" panose="02020400000000000000" pitchFamily="17" charset="-128"/>
                <a:ea typeface="UD デジタル 教科書体 N-R" panose="02020400000000000000" pitchFamily="17" charset="-128"/>
              </a:rPr>
              <a:t>45</a:t>
            </a:r>
            <a:r>
              <a:rPr lang="ja-JP" altLang="en-US" sz="2000" dirty="0">
                <a:latin typeface="UD デジタル 教科書体 N-R" panose="02020400000000000000" pitchFamily="17" charset="-128"/>
                <a:ea typeface="UD デジタル 教科書体 N-R" panose="02020400000000000000" pitchFamily="17" charset="-128"/>
              </a:rPr>
              <a:t>名、令和５年度</a:t>
            </a:r>
            <a:r>
              <a:rPr lang="en-US" altLang="ja-JP" sz="2000" dirty="0">
                <a:latin typeface="UD デジタル 教科書体 N-R" panose="02020400000000000000" pitchFamily="17" charset="-128"/>
                <a:ea typeface="UD デジタル 教科書体 N-R" panose="02020400000000000000" pitchFamily="17" charset="-128"/>
              </a:rPr>
              <a:t>40</a:t>
            </a:r>
            <a:r>
              <a:rPr lang="ja-JP" altLang="en-US" sz="2000" dirty="0">
                <a:latin typeface="UD デジタル 教科書体 N-R" panose="02020400000000000000" pitchFamily="17" charset="-128"/>
                <a:ea typeface="UD デジタル 教科書体 N-R" panose="02020400000000000000" pitchFamily="17" charset="-128"/>
              </a:rPr>
              <a:t>名</a:t>
            </a:r>
            <a:br>
              <a:rPr lang="en-US" altLang="ja-JP" sz="2000" dirty="0">
                <a:latin typeface="UD デジタル 教科書体 N-R" panose="02020400000000000000" pitchFamily="17" charset="-128"/>
                <a:ea typeface="UD デジタル 教科書体 N-R" panose="02020400000000000000" pitchFamily="17" charset="-128"/>
              </a:rPr>
            </a:b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・教職員対象テキスト講習会　毎年度１回</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内容：若年者の自殺対策について</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～ゲートキーパー養成研修基礎情報編　若年者支援～</a:t>
            </a: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テキスト「こころの健康について考えよう！」</a:t>
            </a:r>
            <a:r>
              <a:rPr lang="en-US" altLang="ja-JP" sz="2000" dirty="0">
                <a:latin typeface="UD デジタル 教科書体 N-R" panose="02020400000000000000" pitchFamily="17" charset="-128"/>
                <a:ea typeface="UD デジタル 教科書体 N-R" panose="02020400000000000000" pitchFamily="17" charset="-128"/>
              </a:rPr>
              <a:t>【</a:t>
            </a:r>
            <a:r>
              <a:rPr lang="ja-JP" altLang="en-US" sz="2000" dirty="0">
                <a:latin typeface="UD デジタル 教科書体 N-R" panose="02020400000000000000" pitchFamily="17" charset="-128"/>
                <a:ea typeface="UD デジタル 教科書体 N-R" panose="02020400000000000000" pitchFamily="17" charset="-128"/>
              </a:rPr>
              <a:t>説明と演習</a:t>
            </a:r>
            <a:r>
              <a:rPr lang="en-US" altLang="ja-JP" sz="2000" dirty="0">
                <a:latin typeface="UD デジタル 教科書体 N-R" panose="02020400000000000000" pitchFamily="17" charset="-128"/>
                <a:ea typeface="UD デジタル 教科書体 N-R" panose="02020400000000000000" pitchFamily="17" charset="-128"/>
              </a:rPr>
              <a:t>】</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実践報告、テキスト使用の手順</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参加者：令和４年度</a:t>
            </a:r>
            <a:r>
              <a:rPr lang="en-US" altLang="ja-JP" sz="2000" dirty="0">
                <a:latin typeface="UD デジタル 教科書体 N-R" panose="02020400000000000000" pitchFamily="17" charset="-128"/>
                <a:ea typeface="UD デジタル 教科書体 N-R" panose="02020400000000000000" pitchFamily="17" charset="-128"/>
              </a:rPr>
              <a:t>67</a:t>
            </a:r>
            <a:r>
              <a:rPr lang="ja-JP" altLang="en-US" sz="2000" dirty="0">
                <a:latin typeface="UD デジタル 教科書体 N-R" panose="02020400000000000000" pitchFamily="17" charset="-128"/>
                <a:ea typeface="UD デジタル 教科書体 N-R" panose="02020400000000000000" pitchFamily="17" charset="-128"/>
              </a:rPr>
              <a:t>名、令和５年度</a:t>
            </a:r>
            <a:r>
              <a:rPr lang="en-US" altLang="ja-JP" sz="2000" dirty="0">
                <a:latin typeface="UD デジタル 教科書体 N-R" panose="02020400000000000000" pitchFamily="17" charset="-128"/>
                <a:ea typeface="UD デジタル 教科書体 N-R" panose="02020400000000000000" pitchFamily="17" charset="-128"/>
              </a:rPr>
              <a:t>65</a:t>
            </a:r>
            <a:r>
              <a:rPr lang="ja-JP" altLang="en-US" sz="2000" dirty="0">
                <a:latin typeface="UD デジタル 教科書体 N-R" panose="02020400000000000000" pitchFamily="17" charset="-128"/>
                <a:ea typeface="UD デジタル 教科書体 N-R" panose="02020400000000000000" pitchFamily="17" charset="-128"/>
              </a:rPr>
              <a:t>名</a:t>
            </a:r>
            <a:br>
              <a:rPr lang="en-US" altLang="ja-JP" sz="2000" dirty="0">
                <a:latin typeface="UD デジタル 教科書体 N-R" panose="02020400000000000000" pitchFamily="17" charset="-128"/>
                <a:ea typeface="UD デジタル 教科書体 N-R" panose="02020400000000000000" pitchFamily="17" charset="-128"/>
              </a:rPr>
            </a:b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・その他の教職員対象テキスト講習会　令和５年度５回　</a:t>
            </a:r>
            <a:br>
              <a:rPr lang="en-US" altLang="ja-JP" sz="2000" dirty="0">
                <a:latin typeface="UD デジタル 教科書体 N-R" panose="02020400000000000000" pitchFamily="17" charset="-128"/>
                <a:ea typeface="UD デジタル 教科書体 N-R" panose="02020400000000000000" pitchFamily="17" charset="-128"/>
              </a:rPr>
            </a:br>
            <a:br>
              <a:rPr lang="en-US" altLang="ja-JP" sz="2000" dirty="0">
                <a:latin typeface="UD デジタル 教科書体 N-R" panose="02020400000000000000" pitchFamily="17" charset="-128"/>
                <a:ea typeface="UD デジタル 教科書体 N-R" panose="02020400000000000000" pitchFamily="17" charset="-128"/>
              </a:rPr>
            </a:br>
            <a:endParaRPr kumimoji="1" lang="ja-JP" altLang="en-US" sz="2000" dirty="0">
              <a:latin typeface="UD デジタル 教科書体 N-R" panose="02020400000000000000" pitchFamily="17" charset="-128"/>
              <a:ea typeface="UD デジタル 教科書体 N-R" panose="02020400000000000000" pitchFamily="17" charset="-128"/>
            </a:endParaRPr>
          </a:p>
        </p:txBody>
      </p:sp>
      <p:sp>
        <p:nvSpPr>
          <p:cNvPr id="4" name="タイトル 3">
            <a:extLst>
              <a:ext uri="{FF2B5EF4-FFF2-40B4-BE49-F238E27FC236}">
                <a16:creationId xmlns:a16="http://schemas.microsoft.com/office/drawing/2014/main" id="{4594E978-4F48-92E3-833D-42D6F4E0F226}"/>
              </a:ext>
            </a:extLst>
          </p:cNvPr>
          <p:cNvSpPr txBox="1">
            <a:spLocks/>
          </p:cNvSpPr>
          <p:nvPr/>
        </p:nvSpPr>
        <p:spPr>
          <a:xfrm>
            <a:off x="150074" y="118830"/>
            <a:ext cx="8861920" cy="325451"/>
          </a:xfrm>
          <a:prstGeom prst="rect">
            <a:avLst/>
          </a:prstGeom>
          <a:solidFill>
            <a:schemeClr val="accent1"/>
          </a:solidFill>
          <a:ln>
            <a:solidFill>
              <a:schemeClr val="accent1"/>
            </a:solid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取組の詳細①テキストの周知とテキスト講習会の開催　</a:t>
            </a:r>
          </a:p>
        </p:txBody>
      </p:sp>
      <p:pic>
        <p:nvPicPr>
          <p:cNvPr id="9" name="Picture 6">
            <a:extLst>
              <a:ext uri="{FF2B5EF4-FFF2-40B4-BE49-F238E27FC236}">
                <a16:creationId xmlns:a16="http://schemas.microsoft.com/office/drawing/2014/main" id="{272D673E-366C-46AC-AB3A-575B048FA193}"/>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400927" y="768954"/>
            <a:ext cx="2236392" cy="2078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3715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0074" y="671969"/>
            <a:ext cx="8861920" cy="3303095"/>
          </a:xfrm>
        </p:spPr>
        <p:txBody>
          <a:bodyPr>
            <a:noAutofit/>
          </a:bodyPr>
          <a:lstStyle/>
          <a:p>
            <a:pPr>
              <a:lnSpc>
                <a:spcPts val="2400"/>
              </a:lnSpc>
            </a:pPr>
            <a:r>
              <a:rPr lang="ja-JP" altLang="en-US" sz="2000" dirty="0">
                <a:latin typeface="UD デジタル 教科書体 N-R" panose="02020400000000000000" pitchFamily="17" charset="-128"/>
                <a:ea typeface="UD デジタル 教科書体 N-R" panose="02020400000000000000" pitchFamily="17" charset="-128"/>
              </a:rPr>
              <a:t>・学校での授業の実施　</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令和４年度６校（小学校３、中学校１、高校２）</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令和５年度</a:t>
            </a:r>
            <a:r>
              <a:rPr lang="en-US" altLang="ja-JP" sz="2000" dirty="0">
                <a:latin typeface="UD デジタル 教科書体 N-R" panose="02020400000000000000" pitchFamily="17" charset="-128"/>
                <a:ea typeface="UD デジタル 教科書体 N-R" panose="02020400000000000000" pitchFamily="17" charset="-128"/>
              </a:rPr>
              <a:t>12</a:t>
            </a:r>
            <a:r>
              <a:rPr lang="ja-JP" altLang="en-US" sz="2000" dirty="0">
                <a:latin typeface="UD デジタル 教科書体 N-R" panose="02020400000000000000" pitchFamily="17" charset="-128"/>
                <a:ea typeface="UD デジタル 教科書体 N-R" panose="02020400000000000000" pitchFamily="17" charset="-128"/>
              </a:rPr>
              <a:t>校（小学校４、中学校２，高校５、大学１）</a:t>
            </a:r>
            <a:br>
              <a:rPr lang="en-US" altLang="ja-JP" sz="2000" dirty="0">
                <a:latin typeface="UD デジタル 教科書体 N-R" panose="02020400000000000000" pitchFamily="17" charset="-128"/>
                <a:ea typeface="UD デジタル 教科書体 N-R" panose="02020400000000000000" pitchFamily="17" charset="-128"/>
              </a:rPr>
            </a:b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・内容</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１．いろいろな気持ち</a:t>
            </a: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２．ストレスについて</a:t>
            </a: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３．話してみよう</a:t>
            </a: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４．注意したいサイン</a:t>
            </a: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５．友だちのことが気になる</a:t>
            </a: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a:t>
            </a:r>
            <a:endParaRPr kumimoji="1" lang="ja-JP" altLang="en-US" sz="2000" dirty="0">
              <a:latin typeface="UD デジタル 教科書体 N-R" panose="02020400000000000000" pitchFamily="17" charset="-128"/>
              <a:ea typeface="UD デジタル 教科書体 N-R" panose="02020400000000000000" pitchFamily="17" charset="-128"/>
            </a:endParaRPr>
          </a:p>
        </p:txBody>
      </p:sp>
      <p:sp>
        <p:nvSpPr>
          <p:cNvPr id="4" name="タイトル 3">
            <a:extLst>
              <a:ext uri="{FF2B5EF4-FFF2-40B4-BE49-F238E27FC236}">
                <a16:creationId xmlns:a16="http://schemas.microsoft.com/office/drawing/2014/main" id="{4594E978-4F48-92E3-833D-42D6F4E0F226}"/>
              </a:ext>
            </a:extLst>
          </p:cNvPr>
          <p:cNvSpPr txBox="1">
            <a:spLocks/>
          </p:cNvSpPr>
          <p:nvPr/>
        </p:nvSpPr>
        <p:spPr>
          <a:xfrm>
            <a:off x="150074" y="118830"/>
            <a:ext cx="8861920" cy="325451"/>
          </a:xfrm>
          <a:prstGeom prst="rect">
            <a:avLst/>
          </a:prstGeom>
          <a:solidFill>
            <a:schemeClr val="accent1"/>
          </a:solidFill>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取組の詳細②学校での事業実施</a:t>
            </a:r>
          </a:p>
        </p:txBody>
      </p:sp>
      <p:sp>
        <p:nvSpPr>
          <p:cNvPr id="10" name="タイトル 3">
            <a:extLst>
              <a:ext uri="{FF2B5EF4-FFF2-40B4-BE49-F238E27FC236}">
                <a16:creationId xmlns:a16="http://schemas.microsoft.com/office/drawing/2014/main" id="{B424AD74-C4BA-489D-91D8-74F82BCA0127}"/>
              </a:ext>
            </a:extLst>
          </p:cNvPr>
          <p:cNvSpPr txBox="1">
            <a:spLocks/>
          </p:cNvSpPr>
          <p:nvPr/>
        </p:nvSpPr>
        <p:spPr>
          <a:xfrm>
            <a:off x="150074" y="4348819"/>
            <a:ext cx="8861920" cy="325451"/>
          </a:xfrm>
          <a:prstGeom prst="rect">
            <a:avLst/>
          </a:prstGeom>
          <a:solidFill>
            <a:schemeClr val="accent1"/>
          </a:solidFill>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取組の詳細③教職員等に対するゲートキーパー養成研修の開催</a:t>
            </a:r>
          </a:p>
        </p:txBody>
      </p:sp>
      <p:sp>
        <p:nvSpPr>
          <p:cNvPr id="11" name="タイトル 1">
            <a:extLst>
              <a:ext uri="{FF2B5EF4-FFF2-40B4-BE49-F238E27FC236}">
                <a16:creationId xmlns:a16="http://schemas.microsoft.com/office/drawing/2014/main" id="{F1A34F5F-16EF-4495-926D-883DC65E31CA}"/>
              </a:ext>
            </a:extLst>
          </p:cNvPr>
          <p:cNvSpPr txBox="1">
            <a:spLocks/>
          </p:cNvSpPr>
          <p:nvPr/>
        </p:nvSpPr>
        <p:spPr>
          <a:xfrm>
            <a:off x="150074" y="4917396"/>
            <a:ext cx="8861920" cy="13919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400"/>
              </a:lnSpc>
            </a:pPr>
            <a:r>
              <a:rPr lang="ja-JP" altLang="en-US" sz="2000" dirty="0">
                <a:latin typeface="UD デジタル 教科書体 N-R" panose="02020400000000000000" pitchFamily="17" charset="-128"/>
                <a:ea typeface="UD デジタル 教科書体 N-R" panose="02020400000000000000" pitchFamily="17" charset="-128"/>
              </a:rPr>
              <a:t>・「こころの健康について考えよう！」と併せて実施をめざす。</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（各学校からの手上げ方式）</a:t>
            </a:r>
            <a:br>
              <a:rPr lang="ja-JP" altLang="en-US"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令和４年度　中学校１校、市町村教職員１市町村　</a:t>
            </a:r>
            <a:br>
              <a:rPr lang="en-US" altLang="ja-JP" sz="2000" dirty="0">
                <a:latin typeface="UD デジタル 教科書体 N-R" panose="02020400000000000000" pitchFamily="17" charset="-128"/>
                <a:ea typeface="UD デジタル 教科書体 N-R" panose="02020400000000000000" pitchFamily="17" charset="-128"/>
              </a:rPr>
            </a:br>
            <a:r>
              <a:rPr lang="ja-JP" altLang="en-US" sz="2000" dirty="0">
                <a:latin typeface="UD デジタル 教科書体 N-R" panose="02020400000000000000" pitchFamily="17" charset="-128"/>
                <a:ea typeface="UD デジタル 教科書体 N-R" panose="02020400000000000000" pitchFamily="17" charset="-128"/>
              </a:rPr>
              <a:t>　　令和５年度　教育委員会（スクールカウンセラー対象）１市</a:t>
            </a:r>
            <a:endParaRPr lang="en-US" altLang="ja-JP" sz="2000" dirty="0">
              <a:latin typeface="UD デジタル 教科書体 N-R" panose="02020400000000000000" pitchFamily="17" charset="-128"/>
              <a:ea typeface="UD デジタル 教科書体 N-R" panose="02020400000000000000" pitchFamily="17" charset="-128"/>
            </a:endParaRPr>
          </a:p>
          <a:p>
            <a:pPr>
              <a:lnSpc>
                <a:spcPts val="2400"/>
              </a:lnSpc>
            </a:pPr>
            <a:r>
              <a:rPr lang="ja-JP" altLang="en-US" sz="2000" dirty="0">
                <a:latin typeface="UD デジタル 教科書体 N-R" panose="02020400000000000000" pitchFamily="17" charset="-128"/>
                <a:ea typeface="UD デジタル 教科書体 N-R" panose="02020400000000000000" pitchFamily="17" charset="-128"/>
              </a:rPr>
              <a:t>　　　　　　　　小学校１校、高校２校</a:t>
            </a:r>
          </a:p>
        </p:txBody>
      </p:sp>
      <p:pic>
        <p:nvPicPr>
          <p:cNvPr id="15" name="Picture 8" descr="小学校の授業のイラスト（女性教師）">
            <a:extLst>
              <a:ext uri="{FF2B5EF4-FFF2-40B4-BE49-F238E27FC236}">
                <a16:creationId xmlns:a16="http://schemas.microsoft.com/office/drawing/2014/main" id="{B779B6BE-3498-45BD-BB86-7F46F76C8862}"/>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328707" y="2018075"/>
            <a:ext cx="2397834" cy="1956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70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594E978-4F48-92E3-833D-42D6F4E0F226}"/>
              </a:ext>
            </a:extLst>
          </p:cNvPr>
          <p:cNvSpPr txBox="1">
            <a:spLocks/>
          </p:cNvSpPr>
          <p:nvPr/>
        </p:nvSpPr>
        <p:spPr>
          <a:xfrm>
            <a:off x="141040" y="92704"/>
            <a:ext cx="8861920" cy="325451"/>
          </a:xfrm>
          <a:prstGeom prst="rect">
            <a:avLst/>
          </a:prstGeom>
          <a:solidFill>
            <a:schemeClr val="accent1"/>
          </a:solidFill>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取組から見えてきた成果</a:t>
            </a:r>
          </a:p>
        </p:txBody>
      </p:sp>
      <p:sp>
        <p:nvSpPr>
          <p:cNvPr id="7" name="コンテンツ プレースホルダー 2">
            <a:extLst>
              <a:ext uri="{FF2B5EF4-FFF2-40B4-BE49-F238E27FC236}">
                <a16:creationId xmlns:a16="http://schemas.microsoft.com/office/drawing/2014/main" id="{BF88772C-CB4D-46C3-BD74-2FA99B9FF053}"/>
              </a:ext>
            </a:extLst>
          </p:cNvPr>
          <p:cNvSpPr txBox="1">
            <a:spLocks/>
          </p:cNvSpPr>
          <p:nvPr/>
        </p:nvSpPr>
        <p:spPr>
          <a:xfrm>
            <a:off x="280562" y="646542"/>
            <a:ext cx="8600943" cy="56236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latin typeface="UD デジタル 教科書体 N-R" panose="02020400000000000000" pitchFamily="17" charset="-128"/>
                <a:ea typeface="UD デジタル 教科書体 N-R" panose="02020400000000000000" pitchFamily="17" charset="-128"/>
              </a:rPr>
              <a:t>教育庁主催の研修や会議で本事業を周知する機会が得られたことにより、市町</a:t>
            </a:r>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800" dirty="0">
                <a:latin typeface="UD デジタル 教科書体 N-R" panose="02020400000000000000" pitchFamily="17" charset="-128"/>
                <a:ea typeface="UD デジタル 教科書体 N-R" panose="02020400000000000000" pitchFamily="17" charset="-128"/>
              </a:rPr>
              <a:t>　村教育委員会にも</a:t>
            </a:r>
            <a:r>
              <a:rPr lang="ja-JP" altLang="en-US" sz="1800" u="sng" dirty="0">
                <a:latin typeface="UD デジタル 教科書体 N-R" panose="02020400000000000000" pitchFamily="17" charset="-128"/>
                <a:ea typeface="UD デジタル 教科書体 N-R" panose="02020400000000000000" pitchFamily="17" charset="-128"/>
              </a:rPr>
              <a:t>少しずつではあるが周知が進んでいる。</a:t>
            </a:r>
            <a:endParaRPr lang="en-US" altLang="ja-JP" sz="1800" u="sng" dirty="0">
              <a:latin typeface="UD デジタル 教科書体 N-R" panose="02020400000000000000" pitchFamily="17" charset="-128"/>
              <a:ea typeface="UD デジタル 教科書体 N-R" panose="02020400000000000000" pitchFamily="17" charset="-128"/>
            </a:endParaRPr>
          </a:p>
          <a:p>
            <a:r>
              <a:rPr lang="ja-JP" altLang="en-US" sz="1800" dirty="0">
                <a:latin typeface="UD デジタル 教科書体 N-R" panose="02020400000000000000" pitchFamily="17" charset="-128"/>
                <a:ea typeface="UD デジタル 教科書体 N-R" panose="02020400000000000000" pitchFamily="17" charset="-128"/>
              </a:rPr>
              <a:t>授業の実施を積み重ね、対象年齢の理解力に応じ、説明シナリオやワーク内容</a:t>
            </a:r>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800" dirty="0">
                <a:latin typeface="UD デジタル 教科書体 N-R" panose="02020400000000000000" pitchFamily="17" charset="-128"/>
                <a:ea typeface="UD デジタル 教科書体 N-R" panose="02020400000000000000" pitchFamily="17" charset="-128"/>
              </a:rPr>
              <a:t>　の修正等を行い実施している。</a:t>
            </a:r>
          </a:p>
          <a:p>
            <a:pPr lvl="0"/>
            <a:r>
              <a:rPr lang="en-US" altLang="ja-JP" sz="1800" dirty="0">
                <a:latin typeface="UD デジタル 教科書体 N-R" panose="02020400000000000000" pitchFamily="17" charset="-128"/>
                <a:ea typeface="UD デジタル 教科書体 N-R" panose="02020400000000000000" pitchFamily="17" charset="-128"/>
              </a:rPr>
              <a:t>SOS</a:t>
            </a:r>
            <a:r>
              <a:rPr lang="ja-JP" altLang="en-US" sz="1800" dirty="0">
                <a:latin typeface="UD デジタル 教科書体 N-R" panose="02020400000000000000" pitchFamily="17" charset="-128"/>
                <a:ea typeface="UD デジタル 教科書体 N-R" panose="02020400000000000000" pitchFamily="17" charset="-128"/>
              </a:rPr>
              <a:t>の出し方教育の実施をすすめると共に、</a:t>
            </a:r>
            <a:r>
              <a:rPr lang="ja-JP" altLang="en-US" sz="1800" u="sng" dirty="0">
                <a:latin typeface="UD デジタル 教科書体 N-R" panose="02020400000000000000" pitchFamily="17" charset="-128"/>
                <a:ea typeface="UD デジタル 教科書体 N-R" panose="02020400000000000000" pitchFamily="17" charset="-128"/>
              </a:rPr>
              <a:t>子どもたちの</a:t>
            </a:r>
            <a:r>
              <a:rPr lang="en-US" altLang="ja-JP" sz="1800" u="sng" dirty="0">
                <a:latin typeface="UD デジタル 教科書体 N-R" panose="02020400000000000000" pitchFamily="17" charset="-128"/>
                <a:ea typeface="UD デジタル 教科書体 N-R" panose="02020400000000000000" pitchFamily="17" charset="-128"/>
              </a:rPr>
              <a:t>SOS</a:t>
            </a:r>
            <a:r>
              <a:rPr lang="ja-JP" altLang="en-US" sz="1800" u="sng" dirty="0">
                <a:latin typeface="UD デジタル 教科書体 N-R" panose="02020400000000000000" pitchFamily="17" charset="-128"/>
                <a:ea typeface="UD デジタル 教科書体 N-R" panose="02020400000000000000" pitchFamily="17" charset="-128"/>
              </a:rPr>
              <a:t>を受け止める立場</a:t>
            </a:r>
            <a:endParaRPr lang="en-US" altLang="ja-JP" sz="1800" u="sng"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a:t>
            </a:r>
            <a:r>
              <a:rPr lang="ja-JP" altLang="en-US" sz="1800" u="sng" dirty="0">
                <a:latin typeface="UD デジタル 教科書体 N-R" panose="02020400000000000000" pitchFamily="17" charset="-128"/>
                <a:ea typeface="UD デジタル 教科書体 N-R" panose="02020400000000000000" pitchFamily="17" charset="-128"/>
              </a:rPr>
              <a:t>の教職員に対しゲートキーパー養成研修を開催し</a:t>
            </a:r>
            <a:r>
              <a:rPr lang="ja-JP" altLang="en-US" sz="1800" dirty="0">
                <a:latin typeface="UD デジタル 教科書体 N-R" panose="02020400000000000000" pitchFamily="17" charset="-128"/>
                <a:ea typeface="UD デジタル 教科書体 N-R" panose="02020400000000000000" pitchFamily="17" charset="-128"/>
              </a:rPr>
              <a:t>、より効果的な実施をめざし</a:t>
            </a:r>
            <a:endParaRPr lang="en-US" altLang="ja-JP" sz="1800"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ている。</a:t>
            </a:r>
            <a:endParaRPr lang="en-US" altLang="ja-JP" sz="1800" dirty="0">
              <a:latin typeface="UD デジタル 教科書体 N-R" panose="02020400000000000000" pitchFamily="17" charset="-128"/>
              <a:ea typeface="UD デジタル 教科書体 N-R" panose="02020400000000000000" pitchFamily="17" charset="-128"/>
            </a:endParaRPr>
          </a:p>
          <a:p>
            <a:pPr lvl="0"/>
            <a:r>
              <a:rPr lang="ja-JP" altLang="en-US" sz="1800" dirty="0">
                <a:latin typeface="UD デジタル 教科書体 N-R" panose="02020400000000000000" pitchFamily="17" charset="-128"/>
                <a:ea typeface="UD デジタル 教科書体 N-R" panose="02020400000000000000" pitchFamily="17" charset="-128"/>
              </a:rPr>
              <a:t>保健所や市町村自殺対策担当の事業協力を得ることで、子どもたちが学校以外の地域の相談</a:t>
            </a:r>
            <a:endParaRPr lang="en-US" altLang="ja-JP" sz="1800"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先の担当職員から直接話を聞くことができ、</a:t>
            </a:r>
            <a:r>
              <a:rPr lang="ja-JP" altLang="en-US" sz="1800" u="sng" dirty="0">
                <a:latin typeface="UD デジタル 教科書体 N-R" panose="02020400000000000000" pitchFamily="17" charset="-128"/>
                <a:ea typeface="UD デジタル 教科書体 N-R" panose="02020400000000000000" pitchFamily="17" charset="-128"/>
              </a:rPr>
              <a:t>児童・生徒等が支援内容や役割に</a:t>
            </a:r>
            <a:endParaRPr lang="en-US" altLang="ja-JP" sz="1800" u="sng"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a:t>
            </a:r>
            <a:r>
              <a:rPr lang="ja-JP" altLang="en-US" sz="1800" u="sng" dirty="0">
                <a:latin typeface="UD デジタル 教科書体 N-R" panose="02020400000000000000" pitchFamily="17" charset="-128"/>
                <a:ea typeface="UD デジタル 教科書体 N-R" panose="02020400000000000000" pitchFamily="17" charset="-128"/>
              </a:rPr>
              <a:t>ついて知ることができる機会につながっている。</a:t>
            </a:r>
            <a:endParaRPr lang="en-US" altLang="ja-JP" sz="1800" u="sng"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また、学校と地域の協力機関の間で顔の見える関係ができ、</a:t>
            </a:r>
            <a:r>
              <a:rPr lang="ja-JP" altLang="en-US" sz="1800" u="sng" dirty="0">
                <a:latin typeface="UD デジタル 教科書体 N-R" panose="02020400000000000000" pitchFamily="17" charset="-128"/>
                <a:ea typeface="UD デジタル 教科書体 N-R" panose="02020400000000000000" pitchFamily="17" charset="-128"/>
              </a:rPr>
              <a:t>個別支援も含めた</a:t>
            </a:r>
            <a:endParaRPr lang="en-US" altLang="ja-JP" sz="1800" u="sng"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a:t>
            </a:r>
            <a:r>
              <a:rPr lang="ja-JP" altLang="en-US" sz="1800" u="sng" dirty="0">
                <a:latin typeface="UD デジタル 教科書体 N-R" panose="02020400000000000000" pitchFamily="17" charset="-128"/>
                <a:ea typeface="UD デジタル 教科書体 N-R" panose="02020400000000000000" pitchFamily="17" charset="-128"/>
              </a:rPr>
              <a:t>具体的な支援に繋がった</a:t>
            </a:r>
            <a:r>
              <a:rPr lang="ja-JP" altLang="en-US" sz="1800" dirty="0">
                <a:latin typeface="UD デジタル 教科書体 N-R" panose="02020400000000000000" pitchFamily="17" charset="-128"/>
                <a:ea typeface="UD デジタル 教科書体 N-R" panose="02020400000000000000" pitchFamily="17" charset="-128"/>
              </a:rPr>
              <a:t>地域もある</a:t>
            </a:r>
            <a:r>
              <a:rPr lang="ja-JP" altLang="en-US" sz="18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rPr>
              <a:t>。</a:t>
            </a:r>
            <a:endParaRPr lang="en-US" altLang="ja-JP" sz="18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endParaRPr>
          </a:p>
          <a:p>
            <a:r>
              <a:rPr lang="ja-JP" altLang="en-US" sz="1800" dirty="0">
                <a:latin typeface="UD デジタル 教科書体 N-R" panose="02020400000000000000" pitchFamily="17" charset="-128"/>
                <a:ea typeface="UD デジタル 教科書体 N-R" panose="02020400000000000000" pitchFamily="17" charset="-128"/>
              </a:rPr>
              <a:t>事前の打ち合わせをすることで、学校と地域の相談機関の間で役割や相互理解</a:t>
            </a:r>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800" dirty="0">
                <a:latin typeface="UD デジタル 教科書体 N-R" panose="02020400000000000000" pitchFamily="17" charset="-128"/>
                <a:ea typeface="UD デジタル 教科書体 N-R" panose="02020400000000000000" pitchFamily="17" charset="-128"/>
              </a:rPr>
              <a:t>　が進み、各学校の現状に合わせた授業を実施することができている。</a:t>
            </a:r>
            <a:endParaRPr lang="en-US" altLang="ja-JP" sz="1800"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8378773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2218</TotalTime>
  <Words>1703</Words>
  <Application>Microsoft Office PowerPoint</Application>
  <PresentationFormat>画面に合わせる (4:3)</PresentationFormat>
  <Paragraphs>93</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UDゴシック</vt:lpstr>
      <vt:lpstr>UD デジタル 教科書体 N-R</vt:lpstr>
      <vt:lpstr>游ゴシック</vt:lpstr>
      <vt:lpstr>Arial</vt:lpstr>
      <vt:lpstr>Calibri</vt:lpstr>
      <vt:lpstr>Calibri Light</vt:lpstr>
      <vt:lpstr>Office テーマ</vt:lpstr>
      <vt:lpstr>「こころの健康について考えよう！（SOSの出し方教育）」の普及に向けた取組</vt:lpstr>
      <vt:lpstr> ・教育庁主催の会議、研修等で事業周知　 　　令和４年度９回、令和５年度５回  ・当センター主催の研修会で事業周知　 　　令和４年度１回、令和５年度２回  ・保健所、市町村主催の研修や会議での事業周知　 　　令和４年度３回、令和５年度４回  ・市町村自殺対策担当者、保健所対象テキスト講習会　毎年度１回 　　参加者：令和４年度45名、令和５年度40名  ・教職員対象テキスト講習会　毎年度１回 　　内容：若年者の自殺対策について 　　　　～ゲートキーパー養成研修基礎情報編　若年者支援～ 　　　　テキスト「こころの健康について考えよう！」【説明と演習】 　　　　実践報告、テキスト使用の手順 　　参加者：令和４年度67名、令和５年度65名  ・その他の教職員対象テキスト講習会　令和５年度５回　  </vt:lpstr>
      <vt:lpstr>・学校での授業の実施　 　　令和４年度６校（小学校３、中学校１、高校２） 　　令和５年度12校（小学校４、中学校２，高校５、大学１）  ・内容 　　１．いろいろな気持ち 　　２．ストレスについて 　　３．話してみよう 　　４．注意したいサイン 　　５．友だちのことが気になる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「こころの健康について考えよう！（SOSの出し方教育）」テキスト普及に向けた取組</dc:title>
  <dc:creator>松川 祥恵</dc:creator>
  <cp:lastModifiedBy>三場　知香</cp:lastModifiedBy>
  <cp:revision>186</cp:revision>
  <cp:lastPrinted>2023-11-28T05:16:48Z</cp:lastPrinted>
  <dcterms:created xsi:type="dcterms:W3CDTF">2022-09-04T05:05:10Z</dcterms:created>
  <dcterms:modified xsi:type="dcterms:W3CDTF">2023-12-18T07:32:37Z</dcterms:modified>
</cp:coreProperties>
</file>