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6"/>
  </p:notesMasterIdLst>
  <p:handoutMasterIdLst>
    <p:handoutMasterId r:id="rId7"/>
  </p:handoutMasterIdLst>
  <p:sldIdLst>
    <p:sldId id="275"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1994" userDrawn="1">
          <p15:clr>
            <a:srgbClr val="A4A3A4"/>
          </p15:clr>
        </p15:guide>
        <p15:guide id="3"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434" autoAdjust="0"/>
  </p:normalViewPr>
  <p:slideViewPr>
    <p:cSldViewPr showGuides="1">
      <p:cViewPr varScale="1">
        <p:scale>
          <a:sx n="48" d="100"/>
          <a:sy n="48" d="100"/>
        </p:scale>
        <p:origin x="2280" y="60"/>
      </p:cViewPr>
      <p:guideLst>
        <p:guide orient="horz" pos="3120"/>
        <p:guide pos="1994"/>
        <p:guide pos="216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600" b="0" i="0" u="none" strike="noStrike" kern="1200" spc="0" baseline="0">
                <a:solidFill>
                  <a:schemeClr val="tx1"/>
                </a:solidFill>
                <a:latin typeface="UD デジタル 教科書体 N-R" panose="02020400000000000000" pitchFamily="17" charset="-128"/>
                <a:ea typeface="UD デジタル 教科書体 N-R" panose="02020400000000000000" pitchFamily="17" charset="-128"/>
                <a:cs typeface="+mn-cs"/>
              </a:defRPr>
            </a:pPr>
            <a:r>
              <a:rPr lang="ja-JP" altLang="en-US" sz="600" dirty="0">
                <a:solidFill>
                  <a:schemeClr val="tx1"/>
                </a:solidFill>
              </a:rPr>
              <a:t>図１</a:t>
            </a:r>
            <a:r>
              <a:rPr lang="ja-JP" altLang="en-US" sz="600" baseline="0" dirty="0">
                <a:solidFill>
                  <a:schemeClr val="tx1"/>
                </a:solidFill>
              </a:rPr>
              <a:t> 自殺者数の推移</a:t>
            </a:r>
            <a:endParaRPr lang="ja-JP" altLang="en-US" sz="600" dirty="0">
              <a:solidFill>
                <a:schemeClr val="tx1"/>
              </a:solidFill>
            </a:endParaRPr>
          </a:p>
        </c:rich>
      </c:tx>
      <c:layout>
        <c:manualLayout>
          <c:xMode val="edge"/>
          <c:yMode val="edge"/>
          <c:x val="0.40286406871578789"/>
          <c:y val="4.8144174744399922E-2"/>
        </c:manualLayout>
      </c:layout>
      <c:overlay val="0"/>
      <c:spPr>
        <a:noFill/>
        <a:ln>
          <a:noFill/>
        </a:ln>
        <a:effectLst/>
      </c:spPr>
      <c:txPr>
        <a:bodyPr rot="0" spcFirstLastPara="1" vertOverflow="ellipsis" vert="horz" wrap="square" anchor="ctr" anchorCtr="1"/>
        <a:lstStyle/>
        <a:p>
          <a:pPr>
            <a:defRPr sz="600" b="0" i="0" u="none" strike="noStrike" kern="1200" spc="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title>
    <c:autoTitleDeleted val="0"/>
    <c:plotArea>
      <c:layout>
        <c:manualLayout>
          <c:layoutTarget val="inner"/>
          <c:xMode val="edge"/>
          <c:yMode val="edge"/>
          <c:x val="0.10643237449603046"/>
          <c:y val="0.15477139664318232"/>
          <c:w val="0.80792016120023002"/>
          <c:h val="0.70155587188342283"/>
        </c:manualLayout>
      </c:layout>
      <c:lineChart>
        <c:grouping val="standard"/>
        <c:varyColors val="0"/>
        <c:ser>
          <c:idx val="0"/>
          <c:order val="0"/>
          <c:tx>
            <c:strRef>
              <c:f>Sheet1!$A$4</c:f>
              <c:strCache>
                <c:ptCount val="1"/>
                <c:pt idx="0">
                  <c:v>全国</c:v>
                </c:pt>
              </c:strCache>
            </c:strRef>
          </c:tx>
          <c:spPr>
            <a:ln w="12700" cap="rnd">
              <a:solidFill>
                <a:schemeClr val="accent1"/>
              </a:solidFill>
              <a:round/>
            </a:ln>
            <a:effectLst/>
          </c:spPr>
          <c:marker>
            <c:symbol val="square"/>
            <c:size val="5"/>
            <c:spPr>
              <a:solidFill>
                <a:schemeClr val="accent1"/>
              </a:solidFill>
              <a:ln w="19050">
                <a:noFill/>
              </a:ln>
              <a:effectLst/>
            </c:spPr>
          </c:marker>
          <c:dLbls>
            <c:dLbl>
              <c:idx val="0"/>
              <c:layout>
                <c:manualLayout>
                  <c:x val="-2.6800670016750398E-2"/>
                  <c:y val="-4.78812544888676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FEF-45FC-9DB5-7C25C1F340A4}"/>
                </c:ext>
              </c:extLst>
            </c:dLbl>
            <c:dLbl>
              <c:idx val="1"/>
              <c:layout>
                <c:manualLayout>
                  <c:x val="-3.1267448352875531E-2"/>
                  <c:y val="-3.83050035910941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FEF-45FC-9DB5-7C25C1F340A4}"/>
                </c:ext>
              </c:extLst>
            </c:dLbl>
            <c:dLbl>
              <c:idx val="2"/>
              <c:layout>
                <c:manualLayout>
                  <c:x val="-3.1267448352875489E-2"/>
                  <c:y val="-3.83050035910941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FEF-45FC-9DB5-7C25C1F340A4}"/>
                </c:ext>
              </c:extLst>
            </c:dLbl>
            <c:dLbl>
              <c:idx val="3"/>
              <c:layout>
                <c:manualLayout>
                  <c:x val="-2.6800670016750419E-2"/>
                  <c:y val="-2.87287526933205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FEF-45FC-9DB5-7C25C1F340A4}"/>
                </c:ext>
              </c:extLst>
            </c:dLbl>
            <c:dLbl>
              <c:idx val="4"/>
              <c:layout>
                <c:manualLayout>
                  <c:x val="-3.1267448352875572E-2"/>
                  <c:y val="-4.30931290399808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FEF-45FC-9DB5-7C25C1F340A4}"/>
                </c:ext>
              </c:extLst>
            </c:dLbl>
            <c:dLbl>
              <c:idx val="5"/>
              <c:layout>
                <c:manualLayout>
                  <c:x val="-2.4567280848687884E-2"/>
                  <c:y val="-4.3093129039980846E-2"/>
                </c:manualLayout>
              </c:layout>
              <c:tx>
                <c:rich>
                  <a:bodyPr/>
                  <a:lstStyle/>
                  <a:p>
                    <a:fld id="{E48E521B-5275-4434-B187-27E4E5D5BF11}" type="VALUE">
                      <a:rPr lang="en-US" altLang="ja-JP">
                        <a:solidFill>
                          <a:schemeClr val="tx1"/>
                        </a:solidFill>
                      </a:rPr>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FEF-45FC-9DB5-7C25C1F340A4}"/>
                </c:ext>
              </c:extLst>
            </c:dLbl>
            <c:dLbl>
              <c:idx val="6"/>
              <c:layout>
                <c:manualLayout>
                  <c:x val="-1.9256068071829974E-2"/>
                  <c:y val="-5.62398695504071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FEF-45FC-9DB5-7C25C1F340A4}"/>
                </c:ext>
              </c:extLst>
            </c:dLbl>
            <c:dLbl>
              <c:idx val="7"/>
              <c:layout>
                <c:manualLayout>
                  <c:x val="-3.1267448352875406E-2"/>
                  <c:y val="-3.83050035910940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FEF-45FC-9DB5-7C25C1F340A4}"/>
                </c:ext>
              </c:extLst>
            </c:dLbl>
            <c:dLbl>
              <c:idx val="8"/>
              <c:layout>
                <c:manualLayout>
                  <c:x val="-3.350083752093802E-2"/>
                  <c:y val="-3.3516878142207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FEF-45FC-9DB5-7C25C1F340A4}"/>
                </c:ext>
              </c:extLst>
            </c:dLbl>
            <c:dLbl>
              <c:idx val="9"/>
              <c:layout>
                <c:manualLayout>
                  <c:x val="-3.7967615857063257E-2"/>
                  <c:y val="-5.26693799377543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FEF-45FC-9DB5-7C25C1F340A4}"/>
                </c:ext>
              </c:extLst>
            </c:dLbl>
            <c:spPr>
              <a:noFill/>
              <a:ln>
                <a:noFill/>
              </a:ln>
              <a:effectLst/>
            </c:spPr>
            <c:txPr>
              <a:bodyPr rot="0" spcFirstLastPara="1" vertOverflow="ellipsis" vert="horz" wrap="square" lIns="38100" tIns="19050" rIns="38100" bIns="19050" anchor="ctr" anchorCtr="1">
                <a:spAutoFit/>
              </a:bodyPr>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Sheet1!$J$3:$S$3</c:f>
              <c:strCache>
                <c:ptCount val="10"/>
                <c:pt idx="0">
                  <c:v>H24年</c:v>
                </c:pt>
                <c:pt idx="1">
                  <c:v>H25年</c:v>
                </c:pt>
                <c:pt idx="2">
                  <c:v>H26年</c:v>
                </c:pt>
                <c:pt idx="3">
                  <c:v>H27年</c:v>
                </c:pt>
                <c:pt idx="4">
                  <c:v>H28年</c:v>
                </c:pt>
                <c:pt idx="5">
                  <c:v>H29年</c:v>
                </c:pt>
                <c:pt idx="6">
                  <c:v>H30年</c:v>
                </c:pt>
                <c:pt idx="7">
                  <c:v>R1年</c:v>
                </c:pt>
                <c:pt idx="8">
                  <c:v>R2年</c:v>
                </c:pt>
                <c:pt idx="9">
                  <c:v>R3年</c:v>
                </c:pt>
              </c:strCache>
            </c:strRef>
          </c:cat>
          <c:val>
            <c:numRef>
              <c:f>Sheet1!$J$4:$S$4</c:f>
              <c:numCache>
                <c:formatCode>#,##0_ </c:formatCode>
                <c:ptCount val="10"/>
                <c:pt idx="0">
                  <c:v>27858</c:v>
                </c:pt>
                <c:pt idx="1">
                  <c:v>27283</c:v>
                </c:pt>
                <c:pt idx="2">
                  <c:v>25427</c:v>
                </c:pt>
                <c:pt idx="3">
                  <c:v>24025</c:v>
                </c:pt>
                <c:pt idx="4">
                  <c:v>21897</c:v>
                </c:pt>
                <c:pt idx="5">
                  <c:v>21321</c:v>
                </c:pt>
                <c:pt idx="6">
                  <c:v>20840</c:v>
                </c:pt>
                <c:pt idx="7">
                  <c:v>20169</c:v>
                </c:pt>
                <c:pt idx="8">
                  <c:v>21081</c:v>
                </c:pt>
                <c:pt idx="9" formatCode="#,##0">
                  <c:v>21007</c:v>
                </c:pt>
              </c:numCache>
            </c:numRef>
          </c:val>
          <c:smooth val="0"/>
          <c:extLst>
            <c:ext xmlns:c16="http://schemas.microsoft.com/office/drawing/2014/chart" uri="{C3380CC4-5D6E-409C-BE32-E72D297353CC}">
              <c16:uniqueId val="{0000000A-6FEF-45FC-9DB5-7C25C1F340A4}"/>
            </c:ext>
          </c:extLst>
        </c:ser>
        <c:dLbls>
          <c:showLegendKey val="0"/>
          <c:showVal val="0"/>
          <c:showCatName val="0"/>
          <c:showSerName val="0"/>
          <c:showPercent val="0"/>
          <c:showBubbleSize val="0"/>
        </c:dLbls>
        <c:marker val="1"/>
        <c:smooth val="0"/>
        <c:axId val="1024404159"/>
        <c:axId val="1024408319"/>
      </c:lineChart>
      <c:lineChart>
        <c:grouping val="standard"/>
        <c:varyColors val="0"/>
        <c:ser>
          <c:idx val="1"/>
          <c:order val="1"/>
          <c:tx>
            <c:strRef>
              <c:f>Sheet1!$A$5</c:f>
              <c:strCache>
                <c:ptCount val="1"/>
                <c:pt idx="0">
                  <c:v>大阪府</c:v>
                </c:pt>
              </c:strCache>
            </c:strRef>
          </c:tx>
          <c:spPr>
            <a:ln w="12700" cap="rnd">
              <a:solidFill>
                <a:srgbClr val="FF0000"/>
              </a:solidFill>
              <a:prstDash val="dash"/>
              <a:round/>
            </a:ln>
            <a:effectLst/>
          </c:spPr>
          <c:marker>
            <c:symbol val="triangle"/>
            <c:size val="6"/>
            <c:spPr>
              <a:solidFill>
                <a:srgbClr val="FF0000"/>
              </a:solidFill>
              <a:ln w="19050">
                <a:noFill/>
                <a:prstDash val="solid"/>
              </a:ln>
              <a:effectLst/>
            </c:spPr>
          </c:marker>
          <c:dLbls>
            <c:dLbl>
              <c:idx val="0"/>
              <c:layout>
                <c:manualLayout>
                  <c:x val="-1.7867113344500279E-2"/>
                  <c:y val="-3.83050035910940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FEF-45FC-9DB5-7C25C1F340A4}"/>
                </c:ext>
              </c:extLst>
            </c:dLbl>
            <c:dLbl>
              <c:idx val="1"/>
              <c:layout>
                <c:manualLayout>
                  <c:x val="-1.7867113344500279E-2"/>
                  <c:y val="-2.87287526933206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FEF-45FC-9DB5-7C25C1F340A4}"/>
                </c:ext>
              </c:extLst>
            </c:dLbl>
            <c:dLbl>
              <c:idx val="2"/>
              <c:layout>
                <c:manualLayout>
                  <c:x val="-1.340033500837521E-2"/>
                  <c:y val="-3.35168781422074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FEF-45FC-9DB5-7C25C1F340A4}"/>
                </c:ext>
              </c:extLst>
            </c:dLbl>
            <c:dLbl>
              <c:idx val="3"/>
              <c:layout>
                <c:manualLayout>
                  <c:x val="-2.0100502512562814E-2"/>
                  <c:y val="-1.91525017955470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FEF-45FC-9DB5-7C25C1F340A4}"/>
                </c:ext>
              </c:extLst>
            </c:dLbl>
            <c:dLbl>
              <c:idx val="4"/>
              <c:layout>
                <c:manualLayout>
                  <c:x val="-2.6800670016750419E-2"/>
                  <c:y val="-1.91525017955471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FEF-45FC-9DB5-7C25C1F340A4}"/>
                </c:ext>
              </c:extLst>
            </c:dLbl>
            <c:dLbl>
              <c:idx val="5"/>
              <c:layout>
                <c:manualLayout>
                  <c:x val="-2.4567280848687884E-2"/>
                  <c:y val="-3.3516878142207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6FEF-45FC-9DB5-7C25C1F340A4}"/>
                </c:ext>
              </c:extLst>
            </c:dLbl>
            <c:dLbl>
              <c:idx val="6"/>
              <c:layout>
                <c:manualLayout>
                  <c:x val="-2.6800670016750419E-2"/>
                  <c:y val="-3.83050035910941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6FEF-45FC-9DB5-7C25C1F340A4}"/>
                </c:ext>
              </c:extLst>
            </c:dLbl>
            <c:dLbl>
              <c:idx val="7"/>
              <c:layout>
                <c:manualLayout>
                  <c:x val="-2.6431618568016846E-2"/>
                  <c:y val="-5.82027700310218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6FEF-45FC-9DB5-7C25C1F340A4}"/>
                </c:ext>
              </c:extLst>
            </c:dLbl>
            <c:dLbl>
              <c:idx val="8"/>
              <c:layout>
                <c:manualLayout>
                  <c:x val="-2.6800670016750582E-2"/>
                  <c:y val="-2.39406272444338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6FEF-45FC-9DB5-7C25C1F340A4}"/>
                </c:ext>
              </c:extLst>
            </c:dLbl>
            <c:dLbl>
              <c:idx val="9"/>
              <c:layout>
                <c:manualLayout>
                  <c:x val="-2.9034059184812954E-2"/>
                  <c:y val="-3.83050035910940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6FEF-45FC-9DB5-7C25C1F340A4}"/>
                </c:ext>
              </c:extLst>
            </c:dLbl>
            <c:spPr>
              <a:noFill/>
              <a:ln>
                <a:noFill/>
              </a:ln>
              <a:effectLst/>
            </c:spPr>
            <c:txPr>
              <a:bodyPr rot="0" spcFirstLastPara="1" vertOverflow="ellipsis" vert="horz" wrap="square" lIns="38100" tIns="19050" rIns="38100" bIns="19050" anchor="ctr" anchorCtr="1">
                <a:spAutoFit/>
              </a:bodyPr>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Sheet1!$J$3:$S$3</c:f>
              <c:strCache>
                <c:ptCount val="10"/>
                <c:pt idx="0">
                  <c:v>H24年</c:v>
                </c:pt>
                <c:pt idx="1">
                  <c:v>H25年</c:v>
                </c:pt>
                <c:pt idx="2">
                  <c:v>H26年</c:v>
                </c:pt>
                <c:pt idx="3">
                  <c:v>H27年</c:v>
                </c:pt>
                <c:pt idx="4">
                  <c:v>H28年</c:v>
                </c:pt>
                <c:pt idx="5">
                  <c:v>H29年</c:v>
                </c:pt>
                <c:pt idx="6">
                  <c:v>H30年</c:v>
                </c:pt>
                <c:pt idx="7">
                  <c:v>R1年</c:v>
                </c:pt>
                <c:pt idx="8">
                  <c:v>R2年</c:v>
                </c:pt>
                <c:pt idx="9">
                  <c:v>R3年</c:v>
                </c:pt>
              </c:strCache>
            </c:strRef>
          </c:cat>
          <c:val>
            <c:numRef>
              <c:f>Sheet1!$J$5:$S$5</c:f>
              <c:numCache>
                <c:formatCode>#,##0_ </c:formatCode>
                <c:ptCount val="10"/>
                <c:pt idx="0">
                  <c:v>1740</c:v>
                </c:pt>
                <c:pt idx="1">
                  <c:v>1578</c:v>
                </c:pt>
                <c:pt idx="2">
                  <c:v>1386</c:v>
                </c:pt>
                <c:pt idx="3">
                  <c:v>1295</c:v>
                </c:pt>
                <c:pt idx="4">
                  <c:v>1238</c:v>
                </c:pt>
                <c:pt idx="5">
                  <c:v>1201</c:v>
                </c:pt>
                <c:pt idx="6">
                  <c:v>1275</c:v>
                </c:pt>
                <c:pt idx="7">
                  <c:v>1231</c:v>
                </c:pt>
                <c:pt idx="8">
                  <c:v>1409</c:v>
                </c:pt>
                <c:pt idx="9" formatCode="#,##0">
                  <c:v>1376</c:v>
                </c:pt>
              </c:numCache>
            </c:numRef>
          </c:val>
          <c:smooth val="0"/>
          <c:extLst>
            <c:ext xmlns:c16="http://schemas.microsoft.com/office/drawing/2014/chart" uri="{C3380CC4-5D6E-409C-BE32-E72D297353CC}">
              <c16:uniqueId val="{00000015-6FEF-45FC-9DB5-7C25C1F340A4}"/>
            </c:ext>
          </c:extLst>
        </c:ser>
        <c:dLbls>
          <c:showLegendKey val="0"/>
          <c:showVal val="0"/>
          <c:showCatName val="0"/>
          <c:showSerName val="0"/>
          <c:showPercent val="0"/>
          <c:showBubbleSize val="0"/>
        </c:dLbls>
        <c:marker val="1"/>
        <c:smooth val="0"/>
        <c:axId val="1177297263"/>
        <c:axId val="1177295599"/>
      </c:lineChart>
      <c:catAx>
        <c:axId val="10244041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crossAx val="1024408319"/>
        <c:crosses val="autoZero"/>
        <c:auto val="1"/>
        <c:lblAlgn val="ctr"/>
        <c:lblOffset val="100"/>
        <c:noMultiLvlLbl val="0"/>
      </c:catAx>
      <c:valAx>
        <c:axId val="1024408319"/>
        <c:scaling>
          <c:orientation val="minMax"/>
          <c:max val="35000"/>
          <c:min val="5000"/>
        </c:scaling>
        <c:delete val="0"/>
        <c:axPos val="l"/>
        <c:majorGridlines>
          <c:spPr>
            <a:ln w="6350" cap="flat" cmpd="sng" algn="ctr">
              <a:solidFill>
                <a:sysClr val="window" lastClr="FFFFFF">
                  <a:lumMod val="95000"/>
                  <a:alpha val="40000"/>
                </a:sysClr>
              </a:solidFill>
              <a:round/>
            </a:ln>
            <a:effectLst/>
          </c:spPr>
        </c:majorGridlines>
        <c:title>
          <c:tx>
            <c:rich>
              <a:bodyPr rot="0" spcFirstLastPara="1" vertOverflow="ellipsis"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r>
                  <a:rPr lang="en-US" altLang="ja-JP" sz="500" dirty="0">
                    <a:solidFill>
                      <a:schemeClr val="tx1"/>
                    </a:solidFill>
                  </a:rPr>
                  <a:t>(</a:t>
                </a:r>
                <a:r>
                  <a:rPr lang="ja-JP" altLang="en-US" sz="500" dirty="0">
                    <a:solidFill>
                      <a:schemeClr val="tx1"/>
                    </a:solidFill>
                  </a:rPr>
                  <a:t>人）</a:t>
                </a:r>
              </a:p>
            </c:rich>
          </c:tx>
          <c:layout>
            <c:manualLayout>
              <c:xMode val="edge"/>
              <c:yMode val="edge"/>
              <c:x val="3.3762961178725442E-3"/>
              <c:y val="5.2162773727036475E-2"/>
            </c:manualLayout>
          </c:layout>
          <c:overlay val="0"/>
          <c:spPr>
            <a:noFill/>
            <a:ln>
              <a:noFill/>
            </a:ln>
            <a:effectLst/>
          </c:spPr>
          <c:txPr>
            <a:bodyPr rot="0" spcFirstLastPara="1" vertOverflow="ellipsis"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title>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crossAx val="1024404159"/>
        <c:crosses val="autoZero"/>
        <c:crossBetween val="between"/>
      </c:valAx>
      <c:valAx>
        <c:axId val="1177295599"/>
        <c:scaling>
          <c:orientation val="minMax"/>
          <c:max val="3000"/>
          <c:min val="500"/>
        </c:scaling>
        <c:delete val="0"/>
        <c:axPos val="r"/>
        <c:title>
          <c:tx>
            <c:rich>
              <a:bodyPr rot="0" spcFirstLastPara="1" vertOverflow="ellipsis"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r>
                  <a:rPr lang="en-US" altLang="ja-JP" sz="500" dirty="0">
                    <a:solidFill>
                      <a:schemeClr val="tx1"/>
                    </a:solidFill>
                  </a:rPr>
                  <a:t>(</a:t>
                </a:r>
                <a:r>
                  <a:rPr lang="ja-JP" altLang="en-US" sz="500" dirty="0">
                    <a:solidFill>
                      <a:schemeClr val="tx1"/>
                    </a:solidFill>
                  </a:rPr>
                  <a:t>人）</a:t>
                </a:r>
              </a:p>
            </c:rich>
          </c:tx>
          <c:layout>
            <c:manualLayout>
              <c:xMode val="edge"/>
              <c:yMode val="edge"/>
              <c:x val="0.9273296606701148"/>
              <c:y val="4.7236359702899675E-2"/>
            </c:manualLayout>
          </c:layout>
          <c:overlay val="0"/>
          <c:spPr>
            <a:noFill/>
            <a:ln>
              <a:noFill/>
            </a:ln>
            <a:effectLst/>
          </c:spPr>
          <c:txPr>
            <a:bodyPr rot="0" spcFirstLastPara="1" vertOverflow="ellipsis"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title>
        <c:numFmt formatCode="#,##0_ " sourceLinked="1"/>
        <c:majorTickMark val="out"/>
        <c:minorTickMark val="none"/>
        <c:tickLblPos val="nextTo"/>
        <c:spPr>
          <a:noFill/>
          <a:ln>
            <a:noFill/>
          </a:ln>
          <a:effectLst/>
        </c:spPr>
        <c:txPr>
          <a:bodyPr rot="-6000000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crossAx val="1177297263"/>
        <c:crosses val="max"/>
        <c:crossBetween val="between"/>
        <c:majorUnit val="500"/>
      </c:valAx>
      <c:catAx>
        <c:axId val="1177297263"/>
        <c:scaling>
          <c:orientation val="minMax"/>
        </c:scaling>
        <c:delete val="1"/>
        <c:axPos val="b"/>
        <c:numFmt formatCode="General" sourceLinked="1"/>
        <c:majorTickMark val="out"/>
        <c:minorTickMark val="none"/>
        <c:tickLblPos val="nextTo"/>
        <c:crossAx val="1177295599"/>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legendEntry>
      <c:legendEntry>
        <c:idx val="1"/>
        <c:txPr>
          <a:bodyPr rot="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legendEntry>
      <c:layout>
        <c:manualLayout>
          <c:xMode val="edge"/>
          <c:yMode val="edge"/>
          <c:x val="0.12799179452499423"/>
          <c:y val="0.68559267044301531"/>
          <c:w val="0.28208223930226362"/>
          <c:h val="0.12387521466448248"/>
        </c:manualLayout>
      </c:layout>
      <c:overlay val="0"/>
      <c:spPr>
        <a:solidFill>
          <a:sysClr val="window" lastClr="FFFFFF"/>
        </a:solidFill>
        <a:ln w="3175">
          <a:solidFill>
            <a:sysClr val="windowText" lastClr="000000"/>
          </a:solidFill>
        </a:ln>
        <a:effectLst/>
      </c:spPr>
      <c:txPr>
        <a:bodyPr rot="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legend>
    <c:plotVisOnly val="1"/>
    <c:dispBlanksAs val="gap"/>
    <c:showDLblsOverMax val="0"/>
  </c:chart>
  <c:spPr>
    <a:noFill/>
    <a:ln>
      <a:noFill/>
    </a:ln>
    <a:effectLst/>
  </c:spPr>
  <c:txPr>
    <a:bodyPr/>
    <a:lstStyle/>
    <a:p>
      <a:pPr>
        <a:defRPr sz="900">
          <a:latin typeface="UD デジタル 教科書体 N-R" panose="02020400000000000000" pitchFamily="17" charset="-128"/>
          <a:ea typeface="UD デジタル 教科書体 N-R" panose="02020400000000000000" pitchFamily="17" charset="-128"/>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3930D9E-5541-4E7D-92AE-FE27CE3B4210}" type="datetimeFigureOut">
              <a:rPr kumimoji="1" lang="ja-JP" altLang="en-US" smtClean="0"/>
              <a:pPr/>
              <a:t>2024/1/10</a:t>
            </a:fld>
            <a:endParaRPr kumimoji="1" lang="ja-JP" altLang="en-US" dirty="0"/>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AFCC74CF-2974-43C2-B1BA-968B08766009}" type="slidenum">
              <a:rPr kumimoji="1" lang="ja-JP" altLang="en-US" smtClean="0"/>
              <a:pPr/>
              <a:t>‹#›</a:t>
            </a:fld>
            <a:endParaRPr kumimoji="1" lang="ja-JP" altLang="en-US" dirty="0"/>
          </a:p>
        </p:txBody>
      </p:sp>
    </p:spTree>
    <p:extLst>
      <p:ext uri="{BB962C8B-B14F-4D97-AF65-F5344CB8AC3E}">
        <p14:creationId xmlns:p14="http://schemas.microsoft.com/office/powerpoint/2010/main" val="2104474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463F529-7817-45D6-BEB3-183E26F1A381}" type="datetimeFigureOut">
              <a:rPr kumimoji="1" lang="ja-JP" altLang="en-US" smtClean="0"/>
              <a:pPr/>
              <a:t>2024/1/10</a:t>
            </a:fld>
            <a:endParaRPr kumimoji="1" lang="ja-JP" altLang="en-US" dirty="0"/>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4FCC3252-D045-46E0-8C0C-4A93F0530C6E}" type="slidenum">
              <a:rPr kumimoji="1" lang="ja-JP" altLang="en-US" smtClean="0"/>
              <a:pPr/>
              <a:t>‹#›</a:t>
            </a:fld>
            <a:endParaRPr kumimoji="1" lang="ja-JP" altLang="en-US" dirty="0"/>
          </a:p>
        </p:txBody>
      </p:sp>
    </p:spTree>
    <p:extLst>
      <p:ext uri="{BB962C8B-B14F-4D97-AF65-F5344CB8AC3E}">
        <p14:creationId xmlns:p14="http://schemas.microsoft.com/office/powerpoint/2010/main" val="574752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FCC3252-D045-46E0-8C0C-4A93F0530C6E}" type="slidenum">
              <a:rPr kumimoji="1" lang="ja-JP" altLang="en-US" smtClean="0"/>
              <a:pPr/>
              <a:t>1</a:t>
            </a:fld>
            <a:endParaRPr kumimoji="1" lang="ja-JP" altLang="en-US" dirty="0"/>
          </a:p>
        </p:txBody>
      </p:sp>
    </p:spTree>
    <p:extLst>
      <p:ext uri="{BB962C8B-B14F-4D97-AF65-F5344CB8AC3E}">
        <p14:creationId xmlns:p14="http://schemas.microsoft.com/office/powerpoint/2010/main" val="1141852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545430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97432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221827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91543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2024/1/10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3134584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045D10F-AF4F-4F6E-8233-B4FE7360FC7B}" type="datetimeFigureOut">
              <a:rPr kumimoji="1" lang="ja-JP" altLang="en-US" smtClean="0"/>
              <a:pPr/>
              <a:t>2024/1/10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359413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045D10F-AF4F-4F6E-8233-B4FE7360FC7B}" type="datetimeFigureOut">
              <a:rPr kumimoji="1" lang="ja-JP" altLang="en-US" smtClean="0"/>
              <a:pPr/>
              <a:t>2024/1/10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686136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045D10F-AF4F-4F6E-8233-B4FE7360FC7B}" type="datetimeFigureOut">
              <a:rPr kumimoji="1" lang="ja-JP" altLang="en-US" smtClean="0"/>
              <a:pPr/>
              <a:t>2024/1/10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283379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045D10F-AF4F-4F6E-8233-B4FE7360FC7B}" type="datetimeFigureOut">
              <a:rPr kumimoji="1" lang="ja-JP" altLang="en-US" smtClean="0"/>
              <a:pPr/>
              <a:t>2024/1/10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650651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045D10F-AF4F-4F6E-8233-B4FE7360FC7B}" type="datetimeFigureOut">
              <a:rPr kumimoji="1" lang="ja-JP" altLang="en-US" smtClean="0"/>
              <a:pPr/>
              <a:t>2024/1/10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494976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045D10F-AF4F-4F6E-8233-B4FE7360FC7B}" type="datetimeFigureOut">
              <a:rPr kumimoji="1" lang="ja-JP" altLang="en-US" smtClean="0"/>
              <a:pPr/>
              <a:t>2024/1/10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358158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E045D10F-AF4F-4F6E-8233-B4FE7360FC7B}" type="datetimeFigureOut">
              <a:rPr kumimoji="1" lang="ja-JP" altLang="en-US" smtClean="0"/>
              <a:pPr/>
              <a:t>2024/1/10</a:t>
            </a:fld>
            <a:endParaRPr kumimoji="1" lang="ja-JP" altLang="en-US" dirty="0"/>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064979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正方形/長方形 96"/>
          <p:cNvSpPr/>
          <p:nvPr/>
        </p:nvSpPr>
        <p:spPr>
          <a:xfrm>
            <a:off x="219721" y="5666285"/>
            <a:ext cx="6418558" cy="330177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8" name="正方形/長方形 97"/>
          <p:cNvSpPr/>
          <p:nvPr/>
        </p:nvSpPr>
        <p:spPr>
          <a:xfrm>
            <a:off x="116632" y="5296888"/>
            <a:ext cx="6624736" cy="44086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745"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nvGrpSpPr>
          <p:cNvPr id="20" name="グループ化 19"/>
          <p:cNvGrpSpPr/>
          <p:nvPr/>
        </p:nvGrpSpPr>
        <p:grpSpPr>
          <a:xfrm>
            <a:off x="116632" y="465228"/>
            <a:ext cx="6624736" cy="1355563"/>
            <a:chOff x="116632" y="922203"/>
            <a:chExt cx="6624736" cy="1500629"/>
          </a:xfrm>
        </p:grpSpPr>
        <p:sp>
          <p:nvSpPr>
            <p:cNvPr id="150" name="正方形/長方形 149"/>
            <p:cNvSpPr/>
            <p:nvPr/>
          </p:nvSpPr>
          <p:spPr>
            <a:xfrm>
              <a:off x="116632" y="1091738"/>
              <a:ext cx="6624736" cy="133109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42" name="正方形/長方形 141"/>
            <p:cNvSpPr/>
            <p:nvPr/>
          </p:nvSpPr>
          <p:spPr>
            <a:xfrm>
              <a:off x="116632" y="1247395"/>
              <a:ext cx="6430316" cy="112272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基本理念</a:t>
              </a:r>
              <a:r>
                <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p>
            <a:p>
              <a:pPr marL="0" marR="0" lvl="0" indent="0" algn="l" defTabSz="914400" rtl="0" eaLnBrk="1" fontAlgn="auto" latinLnBrk="0" hangingPunct="1">
                <a:lnSpc>
                  <a:spcPts val="1500"/>
                </a:lnSpc>
                <a:spcBef>
                  <a:spcPts val="0"/>
                </a:spcBef>
                <a:spcAft>
                  <a:spcPts val="0"/>
                </a:spcAft>
                <a:buClrTx/>
                <a:buSzTx/>
                <a:buFontTx/>
                <a:buNone/>
                <a:tabLst/>
                <a:defRPr/>
              </a:pPr>
              <a:r>
                <a:rPr lang="ja-JP" altLang="en-US" sz="1100" dirty="0">
                  <a:solidFill>
                    <a:schemeClr val="tx1"/>
                  </a:solidFill>
                  <a:latin typeface="HG丸ｺﾞｼｯｸM-PRO" panose="020F0600000000000000" pitchFamily="50" charset="-128"/>
                  <a:ea typeface="HG丸ｺﾞｼｯｸM-PRO" panose="020F0600000000000000" pitchFamily="50" charset="-128"/>
                </a:rPr>
                <a:t>　自殺対策基本法第２条に基づき、「誰も自殺に追い込まれることのない社会の実現」をめざして、</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lang="ja-JP" altLang="en-US" sz="1100" dirty="0">
                  <a:solidFill>
                    <a:schemeClr val="tx1"/>
                  </a:solidFill>
                  <a:latin typeface="HG丸ｺﾞｼｯｸM-PRO" panose="020F0600000000000000" pitchFamily="50" charset="-128"/>
                  <a:ea typeface="HG丸ｺﾞｼｯｸM-PRO" panose="020F0600000000000000" pitchFamily="50" charset="-128"/>
                </a:rPr>
                <a:t>　自殺対策を総合的に推進する。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計画の位置付け</a:t>
              </a:r>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自殺対策基本法第</a:t>
              </a:r>
              <a:r>
                <a:rPr lang="en-US" altLang="ja-JP" sz="1100" dirty="0">
                  <a:solidFill>
                    <a:schemeClr val="tx1"/>
                  </a:solidFill>
                  <a:latin typeface="HG丸ｺﾞｼｯｸM-PRO" panose="020F0600000000000000" pitchFamily="50" charset="-128"/>
                  <a:ea typeface="HG丸ｺﾞｼｯｸM-PRO" panose="020F0600000000000000" pitchFamily="50" charset="-128"/>
                </a:rPr>
                <a:t>13</a:t>
              </a:r>
              <a:r>
                <a:rPr lang="ja-JP" altLang="en-US" sz="1100" dirty="0">
                  <a:solidFill>
                    <a:schemeClr val="tx1"/>
                  </a:solidFill>
                  <a:latin typeface="HG丸ｺﾞｼｯｸM-PRO" panose="020F0600000000000000" pitchFamily="50" charset="-128"/>
                  <a:ea typeface="HG丸ｺﾞｼｯｸM-PRO" panose="020F0600000000000000" pitchFamily="50" charset="-128"/>
                </a:rPr>
                <a:t>条第１項に定める「都道府県自殺対策計画」</a:t>
              </a:r>
            </a:p>
            <a:p>
              <a:pPr>
                <a:lnSpc>
                  <a:spcPts val="900"/>
                </a:lnSpc>
                <a:spcBef>
                  <a:spcPts val="600"/>
                </a:spcBef>
                <a:defRPr/>
              </a:pPr>
              <a:r>
                <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r>
                <a:rPr kumimoji="1" lang="ja-JP" altLang="en-US"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計画期間</a:t>
              </a:r>
              <a:r>
                <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令和５年度～令和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10</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年度（６年間）</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9" name="ホームベース 18"/>
            <p:cNvSpPr/>
            <p:nvPr/>
          </p:nvSpPr>
          <p:spPr>
            <a:xfrm>
              <a:off x="116632" y="922203"/>
              <a:ext cx="4140000" cy="318820"/>
            </a:xfrm>
            <a:prstGeom prst="homePlate">
              <a:avLst/>
            </a:prstGeom>
            <a:ln/>
          </p:spPr>
          <p:style>
            <a:lnRef idx="0">
              <a:schemeClr val="accent5"/>
            </a:lnRef>
            <a:fillRef idx="3">
              <a:schemeClr val="accent5"/>
            </a:fillRef>
            <a:effectRef idx="3">
              <a:schemeClr val="accent5"/>
            </a:effectRef>
            <a:fontRef idx="minor">
              <a:schemeClr val="lt1"/>
            </a:fontRef>
          </p:style>
          <p:txBody>
            <a:bodyPr tIns="36000" bIns="3600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１　基本的事項</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sp>
        <p:nvSpPr>
          <p:cNvPr id="153" name="テキスト ボックス 152"/>
          <p:cNvSpPr txBox="1"/>
          <p:nvPr/>
        </p:nvSpPr>
        <p:spPr>
          <a:xfrm>
            <a:off x="-24795" y="-15984"/>
            <a:ext cx="6571743" cy="384721"/>
          </a:xfrm>
          <a:prstGeom prst="rect">
            <a:avLst/>
          </a:prstGeom>
          <a:noFill/>
        </p:spPr>
        <p:txBody>
          <a:bodyPr wrap="square" rtlCol="0">
            <a:spAutoFit/>
          </a:bodyPr>
          <a:lstStyle/>
          <a:p>
            <a:pPr lvl="0">
              <a:defRPr/>
            </a:pPr>
            <a:r>
              <a:rPr kumimoji="1" lang="ja-JP" altLang="en-US" sz="19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900" b="1" i="0" u="sng"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「大阪府自殺対策</a:t>
            </a:r>
            <a:r>
              <a:rPr lang="ja-JP" altLang="en-US" sz="1900" b="1" u="sng" kern="0" dirty="0">
                <a:solidFill>
                  <a:prstClr val="black"/>
                </a:solidFill>
                <a:latin typeface="ＭＳ ゴシック" panose="020B0609070205080204" pitchFamily="49" charset="-128"/>
                <a:ea typeface="ＭＳ ゴシック" panose="020B0609070205080204" pitchFamily="49" charset="-128"/>
              </a:rPr>
              <a:t>計画」</a:t>
            </a:r>
            <a:r>
              <a:rPr kumimoji="1" lang="ja-JP" altLang="en-US" sz="19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の概要</a:t>
            </a:r>
          </a:p>
        </p:txBody>
      </p:sp>
      <p:sp>
        <p:nvSpPr>
          <p:cNvPr id="160" name="ホームベース 159"/>
          <p:cNvSpPr/>
          <p:nvPr/>
        </p:nvSpPr>
        <p:spPr>
          <a:xfrm>
            <a:off x="108101" y="5174888"/>
            <a:ext cx="4140000" cy="288000"/>
          </a:xfrm>
          <a:prstGeom prst="homePlate">
            <a:avLst/>
          </a:prstGeom>
          <a:ln/>
        </p:spPr>
        <p:style>
          <a:lnRef idx="0">
            <a:schemeClr val="accent5"/>
          </a:lnRef>
          <a:fillRef idx="3">
            <a:schemeClr val="accent5"/>
          </a:fillRef>
          <a:effectRef idx="3">
            <a:schemeClr val="accent5"/>
          </a:effectRef>
          <a:fontRef idx="minor">
            <a:schemeClr val="lt1"/>
          </a:fontRef>
        </p:style>
        <p:txBody>
          <a:bodyPr tIns="36000" bIns="3600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３　基本的な考え方</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72" name="正方形/長方形 71"/>
          <p:cNvSpPr/>
          <p:nvPr/>
        </p:nvSpPr>
        <p:spPr>
          <a:xfrm>
            <a:off x="139157" y="8891654"/>
            <a:ext cx="6579686" cy="739766"/>
          </a:xfrm>
          <a:prstGeom prst="rect">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marL="85725"/>
            <a:endParaRPr lang="en-US" altLang="ja-JP" sz="1100" dirty="0">
              <a:latin typeface="Meiryo UI" panose="020B0604030504040204" pitchFamily="50" charset="-128"/>
              <a:ea typeface="Meiryo UI" panose="020B0604030504040204" pitchFamily="50" charset="-128"/>
            </a:endParaRPr>
          </a:p>
        </p:txBody>
      </p:sp>
      <p:sp>
        <p:nvSpPr>
          <p:cNvPr id="4" name="Rectangle 2"/>
          <p:cNvSpPr>
            <a:spLocks noChangeArrowheads="1"/>
          </p:cNvSpPr>
          <p:nvPr/>
        </p:nvSpPr>
        <p:spPr bwMode="auto">
          <a:xfrm>
            <a:off x="8587346" y="854640"/>
            <a:ext cx="1687536" cy="100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7" name="角丸四角形 16"/>
          <p:cNvSpPr/>
          <p:nvPr/>
        </p:nvSpPr>
        <p:spPr>
          <a:xfrm>
            <a:off x="152899" y="5520411"/>
            <a:ext cx="6535753" cy="635396"/>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a:r>
              <a:rPr lang="ja-JP" altLang="en-US" sz="1000" dirty="0">
                <a:solidFill>
                  <a:schemeClr val="tx1"/>
                </a:solidFill>
                <a:latin typeface="HG丸ｺﾞｼｯｸM-PRO" panose="020F0600000000000000" pitchFamily="50" charset="-128"/>
                <a:ea typeface="HG丸ｺﾞｼｯｸM-PRO" panose="020F0600000000000000" pitchFamily="50" charset="-128"/>
              </a:rPr>
              <a:t>自殺対策基本法第</a:t>
            </a:r>
            <a:r>
              <a:rPr lang="en-US" altLang="ja-JP" sz="1000" dirty="0">
                <a:solidFill>
                  <a:schemeClr val="tx1"/>
                </a:solidFill>
                <a:latin typeface="HG丸ｺﾞｼｯｸM-PRO" panose="020F0600000000000000" pitchFamily="50" charset="-128"/>
                <a:ea typeface="HG丸ｺﾞｼｯｸM-PRO" panose="020F0600000000000000" pitchFamily="50" charset="-128"/>
              </a:rPr>
              <a:t>13</a:t>
            </a:r>
            <a:r>
              <a:rPr lang="ja-JP" altLang="en-US" sz="1000" dirty="0">
                <a:solidFill>
                  <a:schemeClr val="tx1"/>
                </a:solidFill>
                <a:latin typeface="HG丸ｺﾞｼｯｸM-PRO" panose="020F0600000000000000" pitchFamily="50" charset="-128"/>
                <a:ea typeface="HG丸ｺﾞｼｯｸM-PRO" panose="020F0600000000000000" pitchFamily="50" charset="-128"/>
              </a:rPr>
              <a:t>条に基づき、国の自殺総合対策大綱及び府における自殺の現状や大阪府自殺対策基本指針を踏まえたこれまでの取組みなどを勘案し、２つの基本的な認識の下、</a:t>
            </a:r>
            <a:r>
              <a:rPr lang="en-US" altLang="ja-JP" sz="1000" dirty="0">
                <a:solidFill>
                  <a:schemeClr val="tx1"/>
                </a:solidFill>
                <a:latin typeface="HG丸ｺﾞｼｯｸM-PRO" panose="020F0600000000000000" pitchFamily="50" charset="-128"/>
                <a:ea typeface="HG丸ｺﾞｼｯｸM-PRO" panose="020F0600000000000000" pitchFamily="50" charset="-128"/>
              </a:rPr>
              <a:t>7</a:t>
            </a:r>
            <a:r>
              <a:rPr lang="ja-JP" altLang="en-US" sz="1000" dirty="0" err="1">
                <a:solidFill>
                  <a:schemeClr val="tx1"/>
                </a:solidFill>
                <a:latin typeface="HG丸ｺﾞｼｯｸM-PRO" panose="020F0600000000000000" pitchFamily="50" charset="-128"/>
                <a:ea typeface="HG丸ｺﾞｼｯｸM-PRO" panose="020F0600000000000000" pitchFamily="50" charset="-128"/>
              </a:rPr>
              <a:t>つの</a:t>
            </a:r>
            <a:r>
              <a:rPr lang="ja-JP" altLang="en-US" sz="1000" dirty="0">
                <a:solidFill>
                  <a:schemeClr val="tx1"/>
                </a:solidFill>
                <a:latin typeface="HG丸ｺﾞｼｯｸM-PRO" panose="020F0600000000000000" pitchFamily="50" charset="-128"/>
                <a:ea typeface="HG丸ｺﾞｼｯｸM-PRO" panose="020F0600000000000000" pitchFamily="50" charset="-128"/>
              </a:rPr>
              <a:t>基本的な方針に沿って、当面、特に集中的に取組まなければならない施策として、</a:t>
            </a:r>
            <a:r>
              <a:rPr lang="en-US" altLang="ja-JP" sz="1000" dirty="0">
                <a:solidFill>
                  <a:schemeClr val="tx1"/>
                </a:solidFill>
                <a:latin typeface="HG丸ｺﾞｼｯｸM-PRO" panose="020F0600000000000000" pitchFamily="50" charset="-128"/>
                <a:ea typeface="HG丸ｺﾞｼｯｸM-PRO" panose="020F0600000000000000" pitchFamily="50" charset="-128"/>
              </a:rPr>
              <a:t>11</a:t>
            </a:r>
            <a:r>
              <a:rPr lang="ja-JP" altLang="en-US" sz="1000" dirty="0">
                <a:solidFill>
                  <a:schemeClr val="tx1"/>
                </a:solidFill>
                <a:latin typeface="HG丸ｺﾞｼｯｸM-PRO" panose="020F0600000000000000" pitchFamily="50" charset="-128"/>
                <a:ea typeface="HG丸ｺﾞｼｯｸM-PRO" panose="020F0600000000000000" pitchFamily="50" charset="-128"/>
              </a:rPr>
              <a:t>の重点施策を設定する 。</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10" name="グループ化 9"/>
          <p:cNvGrpSpPr/>
          <p:nvPr/>
        </p:nvGrpSpPr>
        <p:grpSpPr>
          <a:xfrm>
            <a:off x="-20588" y="1863470"/>
            <a:ext cx="6912002" cy="3228600"/>
            <a:chOff x="-12948" y="1975376"/>
            <a:chExt cx="6912002" cy="2784264"/>
          </a:xfrm>
        </p:grpSpPr>
        <p:sp>
          <p:nvSpPr>
            <p:cNvPr id="155" name="正方形/長方形 154"/>
            <p:cNvSpPr/>
            <p:nvPr/>
          </p:nvSpPr>
          <p:spPr>
            <a:xfrm>
              <a:off x="116632" y="2102108"/>
              <a:ext cx="6624736" cy="26575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57" name="ホームベース 156"/>
            <p:cNvSpPr/>
            <p:nvPr/>
          </p:nvSpPr>
          <p:spPr>
            <a:xfrm>
              <a:off x="116632" y="1975376"/>
              <a:ext cx="4140000" cy="277641"/>
            </a:xfrm>
            <a:prstGeom prst="homePlate">
              <a:avLst/>
            </a:prstGeom>
            <a:ln/>
          </p:spPr>
          <p:style>
            <a:lnRef idx="0">
              <a:schemeClr val="accent5"/>
            </a:lnRef>
            <a:fillRef idx="3">
              <a:schemeClr val="accent5"/>
            </a:fillRef>
            <a:effectRef idx="3">
              <a:schemeClr val="accent5"/>
            </a:effectRef>
            <a:fontRef idx="minor">
              <a:schemeClr val="lt1"/>
            </a:fontRef>
          </p:style>
          <p:txBody>
            <a:bodyPr tIns="36000" bIns="3600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２　現状とこれまでの</a:t>
              </a:r>
              <a:r>
                <a:rPr lang="ja-JP" altLang="en-US" sz="1400" b="1" kern="100" dirty="0">
                  <a:solidFill>
                    <a:prstClr val="white"/>
                  </a:solidFill>
                  <a:latin typeface="HG丸ｺﾞｼｯｸM-PRO" panose="020F0600000000000000" pitchFamily="50" charset="-128"/>
                  <a:ea typeface="HG丸ｺﾞｼｯｸM-PRO" panose="020F0600000000000000" pitchFamily="50" charset="-128"/>
                  <a:cs typeface="Times New Roman" panose="02020603050405020304" pitchFamily="18" charset="0"/>
                </a:rPr>
                <a:t>取組</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nvGrpSpPr>
            <p:cNvPr id="9" name="グループ化 8"/>
            <p:cNvGrpSpPr/>
            <p:nvPr/>
          </p:nvGrpSpPr>
          <p:grpSpPr>
            <a:xfrm>
              <a:off x="192360" y="2602799"/>
              <a:ext cx="3403214" cy="1506743"/>
              <a:chOff x="192360" y="2583562"/>
              <a:chExt cx="3403214" cy="1546747"/>
            </a:xfrm>
          </p:grpSpPr>
          <p:graphicFrame>
            <p:nvGraphicFramePr>
              <p:cNvPr id="57" name="グラフ 56"/>
              <p:cNvGraphicFramePr/>
              <p:nvPr>
                <p:extLst>
                  <p:ext uri="{D42A27DB-BD31-4B8C-83A1-F6EECF244321}">
                    <p14:modId xmlns:p14="http://schemas.microsoft.com/office/powerpoint/2010/main" val="2252963391"/>
                  </p:ext>
                </p:extLst>
              </p:nvPr>
            </p:nvGraphicFramePr>
            <p:xfrm>
              <a:off x="192360" y="2583562"/>
              <a:ext cx="3081354" cy="1430176"/>
            </p:xfrm>
            <a:graphic>
              <a:graphicData uri="http://schemas.openxmlformats.org/drawingml/2006/chart">
                <c:chart xmlns:c="http://schemas.openxmlformats.org/drawingml/2006/chart" xmlns:r="http://schemas.openxmlformats.org/officeDocument/2006/relationships" r:id="rId3"/>
              </a:graphicData>
            </a:graphic>
          </p:graphicFrame>
          <p:sp>
            <p:nvSpPr>
              <p:cNvPr id="58" name="テキスト ボックス 57">
                <a:extLst>
                  <a:ext uri="{FF2B5EF4-FFF2-40B4-BE49-F238E27FC236}">
                    <a16:creationId xmlns:a16="http://schemas.microsoft.com/office/drawing/2014/main" id="{4AF5FBA0-2F40-482E-9510-4B15C2DE648D}"/>
                  </a:ext>
                </a:extLst>
              </p:cNvPr>
              <p:cNvSpPr txBox="1"/>
              <p:nvPr/>
            </p:nvSpPr>
            <p:spPr>
              <a:xfrm>
                <a:off x="1416422" y="3939583"/>
                <a:ext cx="2179152" cy="190726"/>
              </a:xfrm>
              <a:prstGeom prst="rect">
                <a:avLst/>
              </a:prstGeom>
              <a:noFill/>
              <a:ln>
                <a:noFill/>
              </a:ln>
            </p:spPr>
            <p:txBody>
              <a:bodyPr wrap="square" rtlCol="0">
                <a:spAutoFit/>
              </a:bodyPr>
              <a:lstStyle/>
              <a:p>
                <a:r>
                  <a:rPr kumimoji="1" lang="ja-JP" altLang="en-US" sz="400" dirty="0">
                    <a:latin typeface="Meiryo UI" panose="020B0604030504040204" pitchFamily="50" charset="-128"/>
                    <a:ea typeface="Meiryo UI" panose="020B0604030504040204" pitchFamily="50" charset="-128"/>
                  </a:rPr>
                  <a:t>出典：厚生労働省自殺対策推進室作成　地域における自殺の基礎資料　発見日・発見地</a:t>
                </a:r>
                <a:endParaRPr kumimoji="1" lang="en-US" altLang="ja-JP" sz="400" dirty="0">
                  <a:latin typeface="Meiryo UI" panose="020B0604030504040204" pitchFamily="50" charset="-128"/>
                  <a:ea typeface="Meiryo UI" panose="020B0604030504040204" pitchFamily="50" charset="-128"/>
                </a:endParaRPr>
              </a:p>
              <a:p>
                <a:r>
                  <a:rPr lang="en-US" altLang="ja-JP" sz="400" dirty="0">
                    <a:latin typeface="Meiryo UI" panose="020B0604030504040204" pitchFamily="50" charset="-128"/>
                    <a:ea typeface="Meiryo UI" panose="020B0604030504040204" pitchFamily="50" charset="-128"/>
                  </a:rPr>
                  <a:t>※</a:t>
                </a:r>
                <a:r>
                  <a:rPr lang="ja-JP" altLang="en-US" sz="400" dirty="0">
                    <a:latin typeface="Meiryo UI" panose="020B0604030504040204" pitchFamily="50" charset="-128"/>
                    <a:ea typeface="Meiryo UI" panose="020B0604030504040204" pitchFamily="50" charset="-128"/>
                  </a:rPr>
                  <a:t>警察庁の自殺統計</a:t>
                </a:r>
                <a:endParaRPr kumimoji="1" lang="ja-JP" altLang="en-US" sz="400" dirty="0">
                  <a:latin typeface="Meiryo UI" panose="020B0604030504040204" pitchFamily="50" charset="-128"/>
                  <a:ea typeface="Meiryo UI" panose="020B0604030504040204" pitchFamily="50" charset="-128"/>
                </a:endParaRPr>
              </a:p>
            </p:txBody>
          </p:sp>
        </p:grpSp>
        <p:sp>
          <p:nvSpPr>
            <p:cNvPr id="7" name="テキスト ボックス 6"/>
            <p:cNvSpPr txBox="1"/>
            <p:nvPr/>
          </p:nvSpPr>
          <p:spPr>
            <a:xfrm>
              <a:off x="3423299" y="2474601"/>
              <a:ext cx="3241024" cy="437941"/>
            </a:xfrm>
            <a:prstGeom prst="rect">
              <a:avLst/>
            </a:prstGeom>
            <a:noFill/>
          </p:spPr>
          <p:txBody>
            <a:bodyPr wrap="square" rtlCol="0">
              <a:spAutoFit/>
            </a:bodyPr>
            <a:lstStyle/>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自殺者数</a:t>
              </a:r>
              <a:endParaRPr lang="en-US" altLang="ja-JP" sz="900" dirty="0">
                <a:latin typeface="HG丸ｺﾞｼｯｸM-PRO" panose="020F0600000000000000" pitchFamily="50" charset="-128"/>
                <a:ea typeface="HG丸ｺﾞｼｯｸM-PRO" panose="020F0600000000000000" pitchFamily="50" charset="-128"/>
              </a:endParaRPr>
            </a:p>
            <a:p>
              <a:pPr marL="85725"/>
              <a:r>
                <a:rPr lang="ja-JP" altLang="en-US" sz="900" dirty="0">
                  <a:latin typeface="HG丸ｺﾞｼｯｸM-PRO" panose="020F0600000000000000" pitchFamily="50" charset="-128"/>
                  <a:ea typeface="HG丸ｺﾞｼｯｸM-PRO" panose="020F0600000000000000" pitchFamily="50" charset="-128"/>
                </a:rPr>
                <a:t>　・減少傾向を維持していたが、令和</a:t>
              </a:r>
              <a:r>
                <a:rPr lang="en-US" altLang="ja-JP" sz="900" dirty="0">
                  <a:latin typeface="HG丸ｺﾞｼｯｸM-PRO" panose="020F0600000000000000" pitchFamily="50" charset="-128"/>
                  <a:ea typeface="HG丸ｺﾞｼｯｸM-PRO" panose="020F0600000000000000" pitchFamily="50" charset="-128"/>
                </a:rPr>
                <a:t>2</a:t>
              </a:r>
              <a:r>
                <a:rPr lang="ja-JP" altLang="en-US" sz="900" dirty="0">
                  <a:latin typeface="HG丸ｺﾞｼｯｸM-PRO" panose="020F0600000000000000" pitchFamily="50" charset="-128"/>
                  <a:ea typeface="HG丸ｺﾞｼｯｸM-PRO" panose="020F0600000000000000" pitchFamily="50" charset="-128"/>
                </a:rPr>
                <a:t>年は前年より増加　</a:t>
              </a:r>
              <a:endParaRPr lang="en-US" altLang="ja-JP" sz="900" dirty="0">
                <a:latin typeface="HG丸ｺﾞｼｯｸM-PRO" panose="020F0600000000000000" pitchFamily="50" charset="-128"/>
                <a:ea typeface="HG丸ｺﾞｼｯｸM-PRO" panose="020F0600000000000000" pitchFamily="50" charset="-128"/>
              </a:endParaRPr>
            </a:p>
            <a:p>
              <a:pPr marL="85725"/>
              <a:r>
                <a:rPr lang="ja-JP" altLang="en-US" sz="900" dirty="0">
                  <a:latin typeface="HG丸ｺﾞｼｯｸM-PRO" panose="020F0600000000000000" pitchFamily="50" charset="-128"/>
                  <a:ea typeface="HG丸ｺﾞｼｯｸM-PRO" panose="020F0600000000000000" pitchFamily="50" charset="-128"/>
                </a:rPr>
                <a:t>　　に転じ、令和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年の自殺者数は平成</a:t>
              </a:r>
              <a:r>
                <a:rPr lang="en-US" altLang="ja-JP" sz="900" dirty="0">
                  <a:latin typeface="HG丸ｺﾞｼｯｸM-PRO" panose="020F0600000000000000" pitchFamily="50" charset="-128"/>
                  <a:ea typeface="HG丸ｺﾞｼｯｸM-PRO" panose="020F0600000000000000" pitchFamily="50" charset="-128"/>
                </a:rPr>
                <a:t>29</a:t>
              </a:r>
              <a:r>
                <a:rPr lang="ja-JP" altLang="en-US" sz="900" dirty="0">
                  <a:latin typeface="HG丸ｺﾞｼｯｸM-PRO" panose="020F0600000000000000" pitchFamily="50" charset="-128"/>
                  <a:ea typeface="HG丸ｺﾞｼｯｸM-PRO" panose="020F0600000000000000" pitchFamily="50" charset="-128"/>
                </a:rPr>
                <a:t>年より増加。</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63" name="角丸四角形 62"/>
            <p:cNvSpPr/>
            <p:nvPr/>
          </p:nvSpPr>
          <p:spPr>
            <a:xfrm>
              <a:off x="139387" y="2315897"/>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現状</a:t>
              </a:r>
            </a:p>
          </p:txBody>
        </p:sp>
        <p:sp>
          <p:nvSpPr>
            <p:cNvPr id="64" name="角丸四角形 63"/>
            <p:cNvSpPr/>
            <p:nvPr/>
          </p:nvSpPr>
          <p:spPr>
            <a:xfrm>
              <a:off x="139387" y="4139260"/>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これまでの</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取組み</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5" name="テキスト ボックス 64"/>
            <p:cNvSpPr txBox="1"/>
            <p:nvPr/>
          </p:nvSpPr>
          <p:spPr>
            <a:xfrm>
              <a:off x="3405961" y="2882294"/>
              <a:ext cx="3274959" cy="1200329"/>
            </a:xfrm>
            <a:prstGeom prst="rect">
              <a:avLst/>
            </a:prstGeom>
            <a:noFill/>
          </p:spPr>
          <p:txBody>
            <a:bodyPr wrap="square" rtlCol="0">
              <a:spAutoFit/>
            </a:bodyPr>
            <a:lstStyle/>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特に</a:t>
              </a:r>
              <a:r>
                <a:rPr lang="en-US" altLang="ja-JP" sz="900" dirty="0">
                  <a:latin typeface="HG丸ｺﾞｼｯｸM-PRO" panose="020F0600000000000000" pitchFamily="50" charset="-128"/>
                  <a:ea typeface="HG丸ｺﾞｼｯｸM-PRO" panose="020F0600000000000000" pitchFamily="50" charset="-128"/>
                </a:rPr>
                <a:t>20</a:t>
              </a:r>
              <a:r>
                <a:rPr lang="ja-JP" altLang="en-US" sz="900" dirty="0">
                  <a:latin typeface="HG丸ｺﾞｼｯｸM-PRO" panose="020F0600000000000000" pitchFamily="50" charset="-128"/>
                  <a:ea typeface="HG丸ｺﾞｼｯｸM-PRO" panose="020F0600000000000000" pitchFamily="50" charset="-128"/>
                </a:rPr>
                <a:t>歳未満の自殺が増加</a:t>
              </a:r>
              <a:br>
                <a:rPr lang="en-US" altLang="ja-JP" sz="900" dirty="0">
                  <a:latin typeface="HG丸ｺﾞｼｯｸM-PRO" panose="020F0600000000000000" pitchFamily="50" charset="-128"/>
                  <a:ea typeface="HG丸ｺﾞｼｯｸM-PRO" panose="020F0600000000000000" pitchFamily="50" charset="-128"/>
                </a:rPr>
              </a:br>
              <a:r>
                <a:rPr lang="ja-JP" altLang="en-US" sz="900" dirty="0">
                  <a:latin typeface="HG丸ｺﾞｼｯｸM-PRO" panose="020F0600000000000000" pitchFamily="50" charset="-128"/>
                  <a:ea typeface="HG丸ｺﾞｼｯｸM-PRO" panose="020F0600000000000000" pitchFamily="50" charset="-128"/>
                </a:rPr>
                <a:t>・男性：平成</a:t>
              </a:r>
              <a:r>
                <a:rPr lang="en-US" altLang="ja-JP" sz="900" dirty="0">
                  <a:latin typeface="HG丸ｺﾞｼｯｸM-PRO" panose="020F0600000000000000" pitchFamily="50" charset="-128"/>
                  <a:ea typeface="HG丸ｺﾞｼｯｸM-PRO" panose="020F0600000000000000" pitchFamily="50" charset="-128"/>
                </a:rPr>
                <a:t>24</a:t>
              </a:r>
              <a:r>
                <a:rPr lang="ja-JP" altLang="en-US" sz="900" dirty="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15</a:t>
              </a:r>
              <a:r>
                <a:rPr lang="ja-JP" altLang="en-US" sz="900" dirty="0">
                  <a:latin typeface="HG丸ｺﾞｼｯｸM-PRO" panose="020F0600000000000000" pitchFamily="50" charset="-128"/>
                  <a:ea typeface="HG丸ｺﾞｼｯｸM-PRO" panose="020F0600000000000000" pitchFamily="50" charset="-128"/>
                </a:rPr>
                <a:t>名 ⇒ 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33</a:t>
              </a:r>
              <a:r>
                <a:rPr lang="ja-JP" altLang="en-US" sz="900" dirty="0">
                  <a:latin typeface="HG丸ｺﾞｼｯｸM-PRO" panose="020F0600000000000000" pitchFamily="50" charset="-128"/>
                  <a:ea typeface="HG丸ｺﾞｼｯｸM-PRO" panose="020F0600000000000000" pitchFamily="50" charset="-128"/>
                </a:rPr>
                <a:t>名</a:t>
              </a:r>
              <a:endParaRPr lang="en-US" altLang="ja-JP" sz="900" dirty="0">
                <a:latin typeface="HG丸ｺﾞｼｯｸM-PRO" panose="020F0600000000000000" pitchFamily="50" charset="-128"/>
                <a:ea typeface="HG丸ｺﾞｼｯｸM-PRO" panose="020F0600000000000000" pitchFamily="50" charset="-128"/>
              </a:endParaRPr>
            </a:p>
            <a:p>
              <a:pPr marL="85725"/>
              <a:r>
                <a:rPr lang="en-US" altLang="ja-JP" sz="90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・女性：平成</a:t>
              </a:r>
              <a:r>
                <a:rPr lang="en-US" altLang="ja-JP" sz="900" dirty="0">
                  <a:latin typeface="HG丸ｺﾞｼｯｸM-PRO" panose="020F0600000000000000" pitchFamily="50" charset="-128"/>
                  <a:ea typeface="HG丸ｺﾞｼｯｸM-PRO" panose="020F0600000000000000" pitchFamily="50" charset="-128"/>
                </a:rPr>
                <a:t>24</a:t>
              </a:r>
              <a:r>
                <a:rPr lang="ja-JP" altLang="en-US" sz="900" dirty="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8</a:t>
              </a:r>
              <a:r>
                <a:rPr lang="ja-JP" altLang="en-US" sz="900" dirty="0">
                  <a:latin typeface="HG丸ｺﾞｼｯｸM-PRO" panose="020F0600000000000000" pitchFamily="50" charset="-128"/>
                  <a:ea typeface="HG丸ｺﾞｼｯｸM-PRO" panose="020F0600000000000000" pitchFamily="50" charset="-128"/>
                </a:rPr>
                <a:t>名 ⇒ 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22</a:t>
              </a:r>
              <a:r>
                <a:rPr lang="ja-JP" altLang="en-US" sz="900" dirty="0">
                  <a:latin typeface="HG丸ｺﾞｼｯｸM-PRO" panose="020F0600000000000000" pitchFamily="50" charset="-128"/>
                  <a:ea typeface="HG丸ｺﾞｼｯｸM-PRO" panose="020F0600000000000000" pitchFamily="50" charset="-128"/>
                </a:rPr>
                <a:t>名</a:t>
              </a:r>
              <a:r>
                <a:rPr lang="en-US" altLang="ja-JP" sz="900" dirty="0">
                  <a:latin typeface="HG丸ｺﾞｼｯｸM-PRO" panose="020F0600000000000000" pitchFamily="50" charset="-128"/>
                  <a:ea typeface="HG丸ｺﾞｼｯｸM-PRO" panose="020F0600000000000000" pitchFamily="50" charset="-128"/>
                </a:rPr>
                <a:t>  </a:t>
              </a:r>
            </a:p>
            <a:p>
              <a:pPr marL="85725"/>
              <a:endParaRPr lang="en-US" altLang="ja-JP" sz="900" dirty="0">
                <a:latin typeface="HG丸ｺﾞｼｯｸM-PRO" panose="020F0600000000000000" pitchFamily="50" charset="-128"/>
                <a:ea typeface="HG丸ｺﾞｼｯｸM-PRO" panose="020F0600000000000000" pitchFamily="50" charset="-128"/>
              </a:endParaRPr>
            </a:p>
            <a:p>
              <a:pPr marL="85725"/>
              <a:endParaRPr lang="en-US" altLang="ja-JP" sz="900" dirty="0">
                <a:latin typeface="HG丸ｺﾞｼｯｸM-PRO" panose="020F0600000000000000" pitchFamily="50" charset="-128"/>
                <a:ea typeface="HG丸ｺﾞｼｯｸM-PRO" panose="020F0600000000000000" pitchFamily="50" charset="-128"/>
              </a:endParaRPr>
            </a:p>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自殺死亡率（</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人口</a:t>
              </a:r>
              <a:r>
                <a:rPr lang="en-US" altLang="ja-JP" sz="900" dirty="0">
                  <a:latin typeface="HG丸ｺﾞｼｯｸM-PRO" panose="020F0600000000000000" pitchFamily="50" charset="-128"/>
                  <a:ea typeface="HG丸ｺﾞｼｯｸM-PRO" panose="020F0600000000000000" pitchFamily="50" charset="-128"/>
                </a:rPr>
                <a:t>10</a:t>
              </a:r>
              <a:r>
                <a:rPr lang="ja-JP" altLang="en-US" sz="900" dirty="0">
                  <a:latin typeface="HG丸ｺﾞｼｯｸM-PRO" panose="020F0600000000000000" pitchFamily="50" charset="-128"/>
                  <a:ea typeface="HG丸ｺﾞｼｯｸM-PRO" panose="020F0600000000000000" pitchFamily="50" charset="-128"/>
                </a:rPr>
                <a:t>万人当たりの自殺者数）</a:t>
              </a:r>
              <a:br>
                <a:rPr lang="en-US" altLang="ja-JP" sz="900" dirty="0">
                  <a:latin typeface="HG丸ｺﾞｼｯｸM-PRO" panose="020F0600000000000000" pitchFamily="50" charset="-128"/>
                  <a:ea typeface="HG丸ｺﾞｼｯｸM-PRO" panose="020F0600000000000000" pitchFamily="50" charset="-128"/>
                </a:rPr>
              </a:br>
              <a:r>
                <a:rPr lang="ja-JP" altLang="en-US" sz="900" dirty="0">
                  <a:latin typeface="HG丸ｺﾞｼｯｸM-PRO" panose="020F0600000000000000" pitchFamily="50" charset="-128"/>
                  <a:ea typeface="HG丸ｺﾞｼｯｸM-PRO" panose="020F0600000000000000" pitchFamily="50" charset="-128"/>
                </a:rPr>
                <a:t>・低下傾向を維持していたが、令和</a:t>
              </a:r>
              <a:r>
                <a:rPr lang="en-US" altLang="ja-JP" sz="900" dirty="0">
                  <a:latin typeface="HG丸ｺﾞｼｯｸM-PRO" panose="020F0600000000000000" pitchFamily="50" charset="-128"/>
                  <a:ea typeface="HG丸ｺﾞｼｯｸM-PRO" panose="020F0600000000000000" pitchFamily="50" charset="-128"/>
                </a:rPr>
                <a:t>2</a:t>
              </a:r>
              <a:r>
                <a:rPr lang="ja-JP" altLang="en-US" sz="900" dirty="0">
                  <a:latin typeface="HG丸ｺﾞｼｯｸM-PRO" panose="020F0600000000000000" pitchFamily="50" charset="-128"/>
                  <a:ea typeface="HG丸ｺﾞｼｯｸM-PRO" panose="020F0600000000000000" pitchFamily="50" charset="-128"/>
                </a:rPr>
                <a:t>年は前年より上昇</a:t>
              </a:r>
              <a:endParaRPr lang="en-US" altLang="ja-JP" sz="900" dirty="0">
                <a:latin typeface="HG丸ｺﾞｼｯｸM-PRO" panose="020F0600000000000000" pitchFamily="50" charset="-128"/>
                <a:ea typeface="HG丸ｺﾞｼｯｸM-PRO" panose="020F0600000000000000" pitchFamily="50" charset="-128"/>
              </a:endParaRPr>
            </a:p>
            <a:p>
              <a:pPr marL="85725"/>
              <a:r>
                <a:rPr lang="ja-JP" altLang="en-US" sz="900" dirty="0">
                  <a:latin typeface="HG丸ｺﾞｼｯｸM-PRO" panose="020F0600000000000000" pitchFamily="50" charset="-128"/>
                  <a:ea typeface="HG丸ｺﾞｼｯｸM-PRO" panose="020F0600000000000000" pitchFamily="50" charset="-128"/>
                </a:rPr>
                <a:t>  ・平成</a:t>
              </a:r>
              <a:r>
                <a:rPr lang="en-US" altLang="ja-JP" sz="900" dirty="0">
                  <a:latin typeface="HG丸ｺﾞｼｯｸM-PRO" panose="020F0600000000000000" pitchFamily="50" charset="-128"/>
                  <a:ea typeface="HG丸ｺﾞｼｯｸM-PRO" panose="020F0600000000000000" pitchFamily="50" charset="-128"/>
                </a:rPr>
                <a:t>24</a:t>
              </a:r>
              <a:r>
                <a:rPr lang="ja-JP" altLang="en-US" sz="900" dirty="0">
                  <a:latin typeface="HG丸ｺﾞｼｯｸM-PRO" panose="020F0600000000000000" pitchFamily="50" charset="-128"/>
                  <a:ea typeface="HG丸ｺﾞｼｯｸM-PRO" panose="020F0600000000000000" pitchFamily="50" charset="-128"/>
                </a:rPr>
                <a:t>年</a:t>
              </a:r>
              <a:r>
                <a:rPr lang="ja-JP" altLang="en-US" sz="900" dirty="0">
                  <a:solidFill>
                    <a:srgbClr val="FF0000"/>
                  </a:solidFill>
                  <a:latin typeface="HG丸ｺﾞｼｯｸM-PRO" panose="020F0600000000000000" pitchFamily="50" charset="-128"/>
                  <a:ea typeface="HG丸ｺﾞｼｯｸM-PRO" panose="020F0600000000000000" pitchFamily="50" charset="-128"/>
                </a:rPr>
                <a:t>：</a:t>
              </a:r>
              <a:r>
                <a:rPr lang="en-US" altLang="ja-JP" sz="900" dirty="0">
                  <a:latin typeface="HG丸ｺﾞｼｯｸM-PRO" panose="020F0600000000000000" pitchFamily="50" charset="-128"/>
                  <a:ea typeface="HG丸ｺﾞｼｯｸM-PRO" panose="020F0600000000000000" pitchFamily="50" charset="-128"/>
                </a:rPr>
                <a:t>19.6</a:t>
              </a:r>
              <a:r>
                <a:rPr lang="ja-JP" altLang="en-US" sz="900" dirty="0">
                  <a:latin typeface="HG丸ｺﾞｼｯｸM-PRO" panose="020F0600000000000000" pitchFamily="50" charset="-128"/>
                  <a:ea typeface="HG丸ｺﾞｼｯｸM-PRO" panose="020F0600000000000000" pitchFamily="50" charset="-128"/>
                </a:rPr>
                <a:t>　→　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a:t>
              </a:r>
              <a:r>
                <a:rPr lang="en-US" altLang="ja-JP" sz="900" dirty="0">
                  <a:latin typeface="HG丸ｺﾞｼｯｸM-PRO" panose="020F0600000000000000" pitchFamily="50" charset="-128"/>
                  <a:ea typeface="HG丸ｺﾞｼｯｸM-PRO" panose="020F0600000000000000" pitchFamily="50" charset="-128"/>
                </a:rPr>
                <a:t>15.6</a:t>
              </a:r>
              <a:endParaRPr lang="ja-JP" altLang="en-US" sz="900" dirty="0">
                <a:latin typeface="HG丸ｺﾞｼｯｸM-PRO" panose="020F0600000000000000" pitchFamily="50" charset="-128"/>
                <a:ea typeface="HG丸ｺﾞｼｯｸM-PRO" panose="020F0600000000000000" pitchFamily="50" charset="-128"/>
              </a:endParaRPr>
            </a:p>
          </p:txBody>
        </p:sp>
        <p:sp>
          <p:nvSpPr>
            <p:cNvPr id="67" name="テキスト ボックス 66"/>
            <p:cNvSpPr txBox="1"/>
            <p:nvPr/>
          </p:nvSpPr>
          <p:spPr>
            <a:xfrm>
              <a:off x="-12948" y="4390451"/>
              <a:ext cx="6912002" cy="318503"/>
            </a:xfrm>
            <a:prstGeom prst="rect">
              <a:avLst/>
            </a:prstGeom>
            <a:noFill/>
          </p:spPr>
          <p:txBody>
            <a:bodyPr wrap="square" rtlCol="0">
              <a:spAutoFit/>
            </a:bodyPr>
            <a:lstStyle/>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大阪府自殺対策基本指針を踏まえ展開してきた、重点的な施策ごとの事業については、</a:t>
              </a:r>
              <a:r>
                <a:rPr lang="en-US" altLang="ja-JP" sz="900" dirty="0">
                  <a:latin typeface="HG丸ｺﾞｼｯｸM-PRO" panose="020F0600000000000000" pitchFamily="50" charset="-128"/>
                  <a:ea typeface="HG丸ｺﾞｼｯｸM-PRO" panose="020F0600000000000000" pitchFamily="50" charset="-128"/>
                </a:rPr>
                <a:t>107</a:t>
              </a:r>
              <a:r>
                <a:rPr lang="ja-JP" altLang="en-US" sz="900" dirty="0">
                  <a:latin typeface="HG丸ｺﾞｼｯｸM-PRO" panose="020F0600000000000000" pitchFamily="50" charset="-128"/>
                  <a:ea typeface="HG丸ｺﾞｼｯｸM-PRO" panose="020F0600000000000000" pitchFamily="50" charset="-128"/>
                </a:rPr>
                <a:t>事業中</a:t>
              </a:r>
              <a:r>
                <a:rPr lang="en-US" altLang="ja-JP" sz="900" dirty="0">
                  <a:latin typeface="HG丸ｺﾞｼｯｸM-PRO" panose="020F0600000000000000" pitchFamily="50" charset="-128"/>
                  <a:ea typeface="HG丸ｺﾞｼｯｸM-PRO" panose="020F0600000000000000" pitchFamily="50" charset="-128"/>
                </a:rPr>
                <a:t>9</a:t>
              </a:r>
              <a:r>
                <a:rPr lang="ja-JP" altLang="en-US" sz="900" dirty="0">
                  <a:latin typeface="HG丸ｺﾞｼｯｸM-PRO" panose="020F0600000000000000" pitchFamily="50" charset="-128"/>
                  <a:ea typeface="HG丸ｺﾞｼｯｸM-PRO" panose="020F0600000000000000" pitchFamily="50" charset="-128"/>
                </a:rPr>
                <a:t>割以上が目標を達成。</a:t>
              </a:r>
              <a:endParaRPr lang="en-US" altLang="ja-JP" sz="900" dirty="0">
                <a:latin typeface="HG丸ｺﾞｼｯｸM-PRO" panose="020F0600000000000000" pitchFamily="50" charset="-128"/>
                <a:ea typeface="HG丸ｺﾞｼｯｸM-PRO" panose="020F0600000000000000" pitchFamily="50" charset="-128"/>
              </a:endParaRPr>
            </a:p>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また、府内各市町村の自殺対策計画の策定については、</a:t>
              </a:r>
              <a:r>
                <a:rPr lang="en-US" altLang="ja-JP" sz="900" dirty="0">
                  <a:latin typeface="HG丸ｺﾞｼｯｸM-PRO" panose="020F0600000000000000" pitchFamily="50" charset="-128"/>
                  <a:ea typeface="HG丸ｺﾞｼｯｸM-PRO" panose="020F0600000000000000" pitchFamily="50" charset="-128"/>
                </a:rPr>
                <a:t>43</a:t>
              </a:r>
              <a:r>
                <a:rPr lang="ja-JP" altLang="en-US" sz="900" dirty="0">
                  <a:latin typeface="HG丸ｺﾞｼｯｸM-PRO" panose="020F0600000000000000" pitchFamily="50" charset="-128"/>
                  <a:ea typeface="HG丸ｺﾞｼｯｸM-PRO" panose="020F0600000000000000" pitchFamily="50" charset="-128"/>
                </a:rPr>
                <a:t>市町村すべてが令和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年度までに策定済み。</a:t>
              </a:r>
              <a:endParaRPr lang="en-US" altLang="ja-JP" sz="900" dirty="0">
                <a:latin typeface="HG丸ｺﾞｼｯｸM-PRO" panose="020F0600000000000000" pitchFamily="50" charset="-128"/>
                <a:ea typeface="HG丸ｺﾞｼｯｸM-PRO" panose="020F0600000000000000" pitchFamily="50" charset="-128"/>
              </a:endParaRPr>
            </a:p>
          </p:txBody>
        </p:sp>
      </p:grpSp>
      <p:grpSp>
        <p:nvGrpSpPr>
          <p:cNvPr id="16" name="グループ化 15"/>
          <p:cNvGrpSpPr/>
          <p:nvPr/>
        </p:nvGrpSpPr>
        <p:grpSpPr>
          <a:xfrm>
            <a:off x="0" y="6249144"/>
            <a:ext cx="9372896" cy="2376264"/>
            <a:chOff x="-3111" y="5983469"/>
            <a:chExt cx="9372896" cy="2376264"/>
          </a:xfrm>
        </p:grpSpPr>
        <p:sp>
          <p:nvSpPr>
            <p:cNvPr id="68" name="角丸四角形 67"/>
            <p:cNvSpPr/>
            <p:nvPr/>
          </p:nvSpPr>
          <p:spPr>
            <a:xfrm>
              <a:off x="185729" y="5983469"/>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基本的な認識</a:t>
              </a:r>
            </a:p>
          </p:txBody>
        </p:sp>
        <p:sp>
          <p:nvSpPr>
            <p:cNvPr id="69" name="角丸四角形 68"/>
            <p:cNvSpPr/>
            <p:nvPr/>
          </p:nvSpPr>
          <p:spPr>
            <a:xfrm>
              <a:off x="185729" y="6867293"/>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基本的な方針</a:t>
              </a:r>
            </a:p>
          </p:txBody>
        </p:sp>
        <p:sp>
          <p:nvSpPr>
            <p:cNvPr id="71" name="角丸四角形 70"/>
            <p:cNvSpPr/>
            <p:nvPr/>
          </p:nvSpPr>
          <p:spPr>
            <a:xfrm>
              <a:off x="3403542" y="6036854"/>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重点施策</a:t>
              </a:r>
              <a:endParaRPr kumimoji="1" lang="ja-JP" altLang="en-US" sz="1100" b="1"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10978" y="6155648"/>
              <a:ext cx="3399604" cy="907941"/>
            </a:xfrm>
            <a:prstGeom prst="rect">
              <a:avLst/>
            </a:prstGeom>
            <a:noFill/>
          </p:spPr>
          <p:txBody>
            <a:bodyPr wrap="square" rtlCol="0">
              <a:spAutoFit/>
            </a:bodyPr>
            <a:lstStyle/>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１．自殺は、その多くが追い込まれた末の死である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２．自殺は大きな社会問題であり、あらゆる主体が連携し、</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　　府域全体で対策を推進する</a:t>
              </a:r>
            </a:p>
            <a:p>
              <a:endParaRPr kumimoji="1" lang="ja-JP" altLang="en-US" dirty="0"/>
            </a:p>
          </p:txBody>
        </p:sp>
        <p:sp>
          <p:nvSpPr>
            <p:cNvPr id="84" name="テキスト ボックス 83"/>
            <p:cNvSpPr txBox="1"/>
            <p:nvPr/>
          </p:nvSpPr>
          <p:spPr>
            <a:xfrm>
              <a:off x="-3111" y="7010646"/>
              <a:ext cx="6161607" cy="1349087"/>
            </a:xfrm>
            <a:prstGeom prst="rect">
              <a:avLst/>
            </a:prstGeom>
            <a:noFill/>
          </p:spPr>
          <p:txBody>
            <a:bodyPr wrap="square" rtlCol="0">
              <a:spAutoFit/>
            </a:bodyPr>
            <a:lstStyle/>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１．生きることの包括的な支援として取組む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２．府民一人ひとりの問題として取組む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３．社会的要因を踏まえて取組む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４．事前対応、危機対応、事後対応ごとに取組む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５．自殺の実態に基づき継続的に取組む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６．関連施策との有機的な連携を強化して総合的に取組む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７．市町村、関係団体、民間団体等との連携・協働を推進する</a:t>
              </a:r>
            </a:p>
          </p:txBody>
        </p:sp>
        <p:sp>
          <p:nvSpPr>
            <p:cNvPr id="87" name="テキスト ボックス 86"/>
            <p:cNvSpPr txBox="1"/>
            <p:nvPr/>
          </p:nvSpPr>
          <p:spPr>
            <a:xfrm>
              <a:off x="3208178" y="6209682"/>
              <a:ext cx="6161607" cy="2067233"/>
            </a:xfrm>
            <a:prstGeom prst="rect">
              <a:avLst/>
            </a:prstGeom>
            <a:noFill/>
          </p:spPr>
          <p:txBody>
            <a:bodyPr wrap="square" rtlCol="0">
              <a:spAutoFit/>
            </a:bodyPr>
            <a:lstStyle/>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１．府民のこころの健康づくりを進める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２．府民一人ひとりの気づきと見守りを促す</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３．社会的な取組みで自殺を防ぐ</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４．自殺対策に関わる人材の養成及び資質の向上を図る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５．適切な精神科医療を受けられるようにする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６．自殺未遂者の再度の自殺企図を防ぐ</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７．遺された人の支援を充実する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８．自殺の状況に関する調査・分析を推進する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９．関連施策との有機的な連携と民間団体等との協働を推進する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１０．地域レベルの実践的な取組みを支援する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b="1" u="sng" dirty="0">
                  <a:latin typeface="HG丸ｺﾞｼｯｸM-PRO" panose="020F0600000000000000" pitchFamily="50" charset="-128"/>
                  <a:ea typeface="HG丸ｺﾞｼｯｸM-PRO" panose="020F0600000000000000" pitchFamily="50" charset="-128"/>
                </a:rPr>
                <a:t>１１．子ども・若者の自殺対策を推進する</a:t>
              </a:r>
              <a:r>
                <a:rPr lang="en-US" altLang="ja-JP" sz="900" b="1" u="sng" dirty="0">
                  <a:latin typeface="HG丸ｺﾞｼｯｸM-PRO" panose="020F0600000000000000" pitchFamily="50" charset="-128"/>
                  <a:ea typeface="HG丸ｺﾞｼｯｸM-PRO" panose="020F0600000000000000" pitchFamily="50" charset="-128"/>
                </a:rPr>
                <a:t>【</a:t>
              </a:r>
              <a:r>
                <a:rPr lang="ja-JP" altLang="en-US" sz="900" b="1" u="sng" dirty="0">
                  <a:latin typeface="HG丸ｺﾞｼｯｸM-PRO" panose="020F0600000000000000" pitchFamily="50" charset="-128"/>
                  <a:ea typeface="HG丸ｺﾞｼｯｸM-PRO" panose="020F0600000000000000" pitchFamily="50" charset="-128"/>
                </a:rPr>
                <a:t>追加</a:t>
              </a:r>
              <a:r>
                <a:rPr lang="en-US" altLang="ja-JP" sz="900" b="1" u="sng" dirty="0">
                  <a:latin typeface="HG丸ｺﾞｼｯｸM-PRO" panose="020F0600000000000000" pitchFamily="50" charset="-128"/>
                  <a:ea typeface="HG丸ｺﾞｼｯｸM-PRO" panose="020F0600000000000000" pitchFamily="50" charset="-128"/>
                </a:rPr>
                <a:t>】</a:t>
              </a:r>
              <a:endParaRPr lang="ja-JP" altLang="en-US" sz="900" b="1" u="sng" dirty="0">
                <a:latin typeface="HG丸ｺﾞｼｯｸM-PRO" panose="020F0600000000000000" pitchFamily="50" charset="-128"/>
                <a:ea typeface="HG丸ｺﾞｼｯｸM-PRO" panose="020F0600000000000000" pitchFamily="50" charset="-128"/>
              </a:endParaRPr>
            </a:p>
          </p:txBody>
        </p:sp>
      </p:grpSp>
      <p:sp>
        <p:nvSpPr>
          <p:cNvPr id="89" name="テキスト ボックス 88"/>
          <p:cNvSpPr txBox="1"/>
          <p:nvPr/>
        </p:nvSpPr>
        <p:spPr>
          <a:xfrm>
            <a:off x="166156" y="8451145"/>
            <a:ext cx="7007260" cy="1150187"/>
          </a:xfrm>
          <a:prstGeom prst="rect">
            <a:avLst/>
          </a:prstGeom>
          <a:noFill/>
        </p:spPr>
        <p:txBody>
          <a:bodyPr wrap="square" rtlCol="0">
            <a:spAutoFit/>
          </a:bodyPr>
          <a:lstStyle/>
          <a:p>
            <a:pPr marL="171450" indent="-85725">
              <a:lnSpc>
                <a:spcPts val="1700"/>
              </a:lnSpc>
              <a:buFont typeface="Wingdings" panose="05000000000000000000" pitchFamily="2" charset="2"/>
              <a:buChar char="Ø"/>
            </a:pPr>
            <a:endParaRPr lang="en-US" altLang="ja-JP" sz="1000" b="1" dirty="0">
              <a:latin typeface="HG丸ｺﾞｼｯｸM-PRO" panose="020F0600000000000000" pitchFamily="50" charset="-128"/>
              <a:ea typeface="HG丸ｺﾞｼｯｸM-PRO" panose="020F0600000000000000" pitchFamily="50" charset="-128"/>
            </a:endParaRPr>
          </a:p>
          <a:p>
            <a:pPr marL="171450" indent="-85725">
              <a:lnSpc>
                <a:spcPts val="1700"/>
              </a:lnSpc>
              <a:buFont typeface="Wingdings" panose="05000000000000000000" pitchFamily="2" charset="2"/>
              <a:buChar char="Ø"/>
            </a:pPr>
            <a:endParaRPr lang="en-US" altLang="ja-JP" sz="1000" b="1" dirty="0">
              <a:latin typeface="HG丸ｺﾞｼｯｸM-PRO" panose="020F0600000000000000" pitchFamily="50" charset="-128"/>
              <a:ea typeface="HG丸ｺﾞｼｯｸM-PRO" panose="020F0600000000000000" pitchFamily="50" charset="-128"/>
            </a:endParaRPr>
          </a:p>
          <a:p>
            <a:pPr marL="85725">
              <a:lnSpc>
                <a:spcPts val="1700"/>
              </a:lnSpc>
            </a:pPr>
            <a:r>
              <a:rPr lang="ja-JP" altLang="en-US" sz="1100" b="1" u="sng" dirty="0">
                <a:latin typeface="HG丸ｺﾞｼｯｸM-PRO" panose="020F0600000000000000" pitchFamily="50" charset="-128"/>
                <a:ea typeface="HG丸ｺﾞｼｯｸM-PRO" panose="020F0600000000000000" pitchFamily="50" charset="-128"/>
              </a:rPr>
              <a:t>計画期間中、府内の自殺者数の減少傾向を維持する。</a:t>
            </a:r>
            <a:endParaRPr lang="en-US" altLang="ja-JP" sz="1100" b="1" u="sng" dirty="0">
              <a:latin typeface="HG丸ｺﾞｼｯｸM-PRO" panose="020F0600000000000000" pitchFamily="50" charset="-128"/>
              <a:ea typeface="HG丸ｺﾞｼｯｸM-PRO" panose="020F0600000000000000" pitchFamily="50" charset="-128"/>
            </a:endParaRPr>
          </a:p>
          <a:p>
            <a:pPr marL="85725">
              <a:lnSpc>
                <a:spcPts val="1700"/>
              </a:lnSpc>
            </a:pPr>
            <a:r>
              <a:rPr lang="en-US" altLang="ja-JP" sz="1100" b="1" dirty="0">
                <a:latin typeface="HG丸ｺﾞｼｯｸM-PRO" panose="020F0600000000000000" pitchFamily="50" charset="-128"/>
                <a:ea typeface="HG丸ｺﾞｼｯｸM-PRO" panose="020F0600000000000000" pitchFamily="50" charset="-128"/>
              </a:rPr>
              <a:t>【</a:t>
            </a:r>
            <a:r>
              <a:rPr lang="ja-JP" altLang="en-US" sz="1100" b="1" dirty="0">
                <a:latin typeface="HG丸ｺﾞｼｯｸM-PRO" panose="020F0600000000000000" pitchFamily="50" charset="-128"/>
                <a:ea typeface="HG丸ｺﾞｼｯｸM-PRO" panose="020F0600000000000000" pitchFamily="50" charset="-128"/>
              </a:rPr>
              <a:t>指標：令和</a:t>
            </a:r>
            <a:r>
              <a:rPr lang="en-US" altLang="ja-JP" sz="1100" b="1" dirty="0">
                <a:latin typeface="HG丸ｺﾞｼｯｸM-PRO" panose="020F0600000000000000" pitchFamily="50" charset="-128"/>
                <a:ea typeface="HG丸ｺﾞｼｯｸM-PRO" panose="020F0600000000000000" pitchFamily="50" charset="-128"/>
              </a:rPr>
              <a:t>9</a:t>
            </a:r>
            <a:r>
              <a:rPr lang="ja-JP" altLang="en-US" sz="1100" b="1" dirty="0">
                <a:latin typeface="HG丸ｺﾞｼｯｸM-PRO" panose="020F0600000000000000" pitchFamily="50" charset="-128"/>
                <a:ea typeface="HG丸ｺﾞｼｯｸM-PRO" panose="020F0600000000000000" pitchFamily="50" charset="-128"/>
              </a:rPr>
              <a:t>年の自殺死亡率を</a:t>
            </a:r>
            <a:r>
              <a:rPr lang="en-US" altLang="ja-JP" sz="1100" b="1" dirty="0">
                <a:latin typeface="HG丸ｺﾞｼｯｸM-PRO" panose="020F0600000000000000" pitchFamily="50" charset="-128"/>
                <a:ea typeface="HG丸ｺﾞｼｯｸM-PRO" panose="020F0600000000000000" pitchFamily="50" charset="-128"/>
              </a:rPr>
              <a:t>13.0</a:t>
            </a:r>
            <a:r>
              <a:rPr lang="ja-JP" altLang="en-US" sz="1100" b="1" dirty="0">
                <a:latin typeface="HG丸ｺﾞｼｯｸM-PRO" panose="020F0600000000000000" pitchFamily="50" charset="-128"/>
                <a:ea typeface="HG丸ｺﾞｼｯｸM-PRO" panose="020F0600000000000000" pitchFamily="50" charset="-128"/>
              </a:rPr>
              <a:t>以下（</a:t>
            </a:r>
            <a:r>
              <a:rPr lang="en-US" altLang="ja-JP" sz="1100" b="1" dirty="0">
                <a:latin typeface="HG丸ｺﾞｼｯｸM-PRO" panose="020F0600000000000000" pitchFamily="50" charset="-128"/>
                <a:ea typeface="HG丸ｺﾞｼｯｸM-PRO" panose="020F0600000000000000" pitchFamily="50" charset="-128"/>
              </a:rPr>
              <a:t>※</a:t>
            </a:r>
            <a:r>
              <a:rPr lang="ja-JP" altLang="en-US" sz="1100" b="1" dirty="0">
                <a:latin typeface="HG丸ｺﾞｼｯｸM-PRO" panose="020F0600000000000000" pitchFamily="50" charset="-128"/>
                <a:ea typeface="HG丸ｺﾞｼｯｸM-PRO" panose="020F0600000000000000" pitchFamily="50" charset="-128"/>
              </a:rPr>
              <a:t>）とする </a:t>
            </a:r>
            <a:r>
              <a:rPr lang="en-US" altLang="ja-JP" sz="1100" b="1" dirty="0">
                <a:latin typeface="HG丸ｺﾞｼｯｸM-PRO" panose="020F0600000000000000" pitchFamily="50" charset="-128"/>
                <a:ea typeface="HG丸ｺﾞｼｯｸM-PRO" panose="020F0600000000000000" pitchFamily="50" charset="-128"/>
              </a:rPr>
              <a:t>】</a:t>
            </a:r>
          </a:p>
          <a:p>
            <a:pPr marL="85725">
              <a:lnSpc>
                <a:spcPts val="1700"/>
              </a:lnSpc>
            </a:pPr>
            <a:r>
              <a:rPr lang="en-US" altLang="ja-JP" sz="800" dirty="0">
                <a:latin typeface="HG丸ｺﾞｼｯｸM-PRO" panose="020F0600000000000000" pitchFamily="50" charset="-128"/>
                <a:ea typeface="HG丸ｺﾞｼｯｸM-PRO" panose="020F0600000000000000" pitchFamily="50" charset="-128"/>
              </a:rPr>
              <a:t>※</a:t>
            </a:r>
            <a:r>
              <a:rPr lang="ja-JP" altLang="en-US" sz="800" dirty="0">
                <a:latin typeface="HG丸ｺﾞｼｯｸM-PRO" panose="020F0600000000000000" pitchFamily="50" charset="-128"/>
                <a:ea typeface="HG丸ｺﾞｼｯｸM-PRO" panose="020F0600000000000000" pitchFamily="50" charset="-128"/>
              </a:rPr>
              <a:t>：国大綱の数値目標（令和</a:t>
            </a:r>
            <a:r>
              <a:rPr lang="en-US" altLang="ja-JP" sz="800" dirty="0">
                <a:latin typeface="HG丸ｺﾞｼｯｸM-PRO" panose="020F0600000000000000" pitchFamily="50" charset="-128"/>
                <a:ea typeface="HG丸ｺﾞｼｯｸM-PRO" panose="020F0600000000000000" pitchFamily="50" charset="-128"/>
              </a:rPr>
              <a:t>8</a:t>
            </a:r>
            <a:r>
              <a:rPr lang="ja-JP" altLang="en-US" sz="800" dirty="0">
                <a:latin typeface="HG丸ｺﾞｼｯｸM-PRO" panose="020F0600000000000000" pitchFamily="50" charset="-128"/>
                <a:ea typeface="HG丸ｺﾞｼｯｸM-PRO" panose="020F0600000000000000" pitchFamily="50" charset="-128"/>
              </a:rPr>
              <a:t>年：</a:t>
            </a:r>
            <a:r>
              <a:rPr lang="en-US" altLang="ja-JP" sz="800" dirty="0">
                <a:latin typeface="HG丸ｺﾞｼｯｸM-PRO" panose="020F0600000000000000" pitchFamily="50" charset="-128"/>
                <a:ea typeface="HG丸ｺﾞｼｯｸM-PRO" panose="020F0600000000000000" pitchFamily="50" charset="-128"/>
              </a:rPr>
              <a:t>13.0</a:t>
            </a:r>
            <a:r>
              <a:rPr lang="ja-JP" altLang="en-US" sz="800" dirty="0">
                <a:latin typeface="HG丸ｺﾞｼｯｸM-PRO" panose="020F0600000000000000" pitchFamily="50" charset="-128"/>
                <a:ea typeface="HG丸ｺﾞｼｯｸM-PRO" panose="020F0600000000000000" pitchFamily="50" charset="-128"/>
              </a:rPr>
              <a:t>以下）を参考に設定　</a:t>
            </a:r>
            <a:r>
              <a:rPr lang="en-US" altLang="ja-JP" sz="800" dirty="0">
                <a:latin typeface="HG丸ｺﾞｼｯｸM-PRO" panose="020F0600000000000000" pitchFamily="50" charset="-128"/>
                <a:ea typeface="HG丸ｺﾞｼｯｸM-PRO" panose="020F0600000000000000" pitchFamily="50" charset="-128"/>
              </a:rPr>
              <a:t>※</a:t>
            </a:r>
            <a:r>
              <a:rPr lang="ja-JP" altLang="en-US" sz="800" dirty="0">
                <a:latin typeface="HG丸ｺﾞｼｯｸM-PRO" panose="020F0600000000000000" pitchFamily="50" charset="-128"/>
                <a:ea typeface="HG丸ｺﾞｼｯｸM-PRO" panose="020F0600000000000000" pitchFamily="50" charset="-128"/>
              </a:rPr>
              <a:t>指標は警察庁の自殺統計（発見日・発見地）の数値とする</a:t>
            </a:r>
            <a:endParaRPr lang="ja-JP" altLang="en-US" sz="700" dirty="0">
              <a:latin typeface="Meiryo UI" panose="020B0604030504040204" pitchFamily="50" charset="-128"/>
              <a:ea typeface="Meiryo UI" panose="020B0604030504040204" pitchFamily="50" charset="-128"/>
            </a:endParaRPr>
          </a:p>
        </p:txBody>
      </p:sp>
      <p:sp>
        <p:nvSpPr>
          <p:cNvPr id="91" name="角丸四角形 90"/>
          <p:cNvSpPr/>
          <p:nvPr/>
        </p:nvSpPr>
        <p:spPr>
          <a:xfrm>
            <a:off x="188840" y="8625408"/>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全体目標</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3" name="テキスト ボックス 1">
            <a:extLst>
              <a:ext uri="{FF2B5EF4-FFF2-40B4-BE49-F238E27FC236}">
                <a16:creationId xmlns:a16="http://schemas.microsoft.com/office/drawing/2014/main" id="{66BE6601-B25A-4C42-A421-71720F2DFE7B}"/>
              </a:ext>
            </a:extLst>
          </p:cNvPr>
          <p:cNvSpPr txBox="1"/>
          <p:nvPr/>
        </p:nvSpPr>
        <p:spPr>
          <a:xfrm>
            <a:off x="5928268" y="134036"/>
            <a:ext cx="790575" cy="2952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Aft>
                <a:spcPts val="0"/>
              </a:spcAft>
            </a:pPr>
            <a:r>
              <a:rPr lang="ja-JP" sz="1050" kern="100" dirty="0">
                <a:effectLst/>
                <a:latin typeface="UD デジタル 教科書体 NK-R" panose="02020400000000000000" pitchFamily="18" charset="-128"/>
                <a:ea typeface="ＭＳ ゴシック" panose="020B0609070205080204" pitchFamily="49" charset="-128"/>
                <a:cs typeface="Times New Roman" panose="02020603050405020304" pitchFamily="18" charset="0"/>
              </a:rPr>
              <a:t>資料</a:t>
            </a:r>
            <a:r>
              <a:rPr lang="en-US" altLang="ja-JP" sz="1050" kern="100" dirty="0">
                <a:effectLst/>
                <a:latin typeface="UD デジタル 教科書体 NK-R" panose="02020400000000000000" pitchFamily="18" charset="-128"/>
                <a:ea typeface="ＭＳ ゴシック" panose="020B0609070205080204" pitchFamily="49" charset="-128"/>
                <a:cs typeface="Times New Roman" panose="02020603050405020304" pitchFamily="18" charset="0"/>
              </a:rPr>
              <a:t>2</a:t>
            </a:r>
            <a:r>
              <a:rPr lang="ja-JP" altLang="en-US" sz="1050" kern="100" dirty="0">
                <a:effectLst/>
                <a:latin typeface="UD デジタル 教科書体 NK-R" panose="02020400000000000000" pitchFamily="18" charset="-128"/>
                <a:ea typeface="ＭＳ ゴシック" panose="020B0609070205080204" pitchFamily="49" charset="-128"/>
                <a:cs typeface="Times New Roman" panose="02020603050405020304" pitchFamily="18" charset="0"/>
              </a:rPr>
              <a:t>－</a:t>
            </a:r>
            <a:r>
              <a:rPr lang="en-US" altLang="ja-JP" sz="1050" kern="100" dirty="0">
                <a:effectLst/>
                <a:latin typeface="UD デジタル 教科書体 NK-R" panose="02020400000000000000" pitchFamily="18" charset="-128"/>
                <a:ea typeface="ＭＳ ゴシック" panose="020B0609070205080204" pitchFamily="49" charset="-128"/>
                <a:cs typeface="Times New Roman" panose="02020603050405020304" pitchFamily="18" charset="0"/>
              </a:rPr>
              <a:t>1</a:t>
            </a:r>
            <a:endParaRPr lang="ja-JP" sz="12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6602869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明朝"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2" ma:contentTypeDescription="新しいドキュメントを作成します。" ma:contentTypeScope="" ma:versionID="d768b147d438f47c1093bbb282a1436b">
  <xsd:schema xmlns:xsd="http://www.w3.org/2001/XMLSchema" xmlns:xs="http://www.w3.org/2001/XMLSchema" xmlns:p="http://schemas.microsoft.com/office/2006/metadata/properties" xmlns:ns2="593365d6-ff8f-42ea-b041-1cf5a6bd90ad" xmlns:ns3="37ef2d1b-1235-44d9-8c81-ea4e54386f8b" targetNamespace="http://schemas.microsoft.com/office/2006/metadata/properties" ma:root="true" ma:fieldsID="d1bb835cc652d21d17a3641e173e7e6b" ns2:_="" ns3:_="">
    <xsd:import namespace="593365d6-ff8f-42ea-b041-1cf5a6bd90ad"/>
    <xsd:import namespace="37ef2d1b-1235-44d9-8c81-ea4e54386f8b"/>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365d6-ff8f-42ea-b041-1cf5a6bd90ad"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593365d6-ff8f-42ea-b041-1cf5a6bd90ad" xsi:nil="true"/>
  </documentManagement>
</p:properties>
</file>

<file path=customXml/itemProps1.xml><?xml version="1.0" encoding="utf-8"?>
<ds:datastoreItem xmlns:ds="http://schemas.openxmlformats.org/officeDocument/2006/customXml" ds:itemID="{0086A0FF-B647-4965-913B-8EAF7BA1EDBB}">
  <ds:schemaRefs>
    <ds:schemaRef ds:uri="http://schemas.microsoft.com/sharepoint/v3/contenttype/forms"/>
  </ds:schemaRefs>
</ds:datastoreItem>
</file>

<file path=customXml/itemProps2.xml><?xml version="1.0" encoding="utf-8"?>
<ds:datastoreItem xmlns:ds="http://schemas.openxmlformats.org/officeDocument/2006/customXml" ds:itemID="{EFE641A1-DB53-434A-8356-3EFC5C34AB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365d6-ff8f-42ea-b041-1cf5a6bd90ad"/>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6C10886-5F67-4D14-A95A-CA8BF384C546}">
  <ds:schemaRefs>
    <ds:schemaRef ds:uri="593365d6-ff8f-42ea-b041-1cf5a6bd90ad"/>
    <ds:schemaRef ds:uri="http://purl.org/dc/dcmitype/"/>
    <ds:schemaRef ds:uri="37ef2d1b-1235-44d9-8c81-ea4e54386f8b"/>
    <ds:schemaRef ds:uri="http://schemas.microsoft.com/office/2006/metadata/properties"/>
    <ds:schemaRef ds:uri="http://www.w3.org/XML/1998/namespace"/>
    <ds:schemaRef ds:uri="http://purl.org/dc/term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0</TotalTime>
  <Words>736</Words>
  <Application>Microsoft Office PowerPoint</Application>
  <PresentationFormat>A4 210 x 297 mm</PresentationFormat>
  <Paragraphs>80</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HG丸ｺﾞｼｯｸM-PRO</vt:lpstr>
      <vt:lpstr>Meiryo UI</vt:lpstr>
      <vt:lpstr>ＭＳ Ｐゴシック</vt:lpstr>
      <vt:lpstr>ＭＳ ゴシック</vt:lpstr>
      <vt:lpstr>UD デジタル 教科書体 NK-R</vt:lpstr>
      <vt:lpstr>UD デジタル 教科書体 N-R</vt:lpstr>
      <vt:lpstr>游ゴシック</vt:lpstr>
      <vt:lpstr>游ゴシック Light</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2022-06-07T09:44:02Z</dcterms:created>
  <dcterms:modified xsi:type="dcterms:W3CDTF">2024-01-10T08:27:49Z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