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5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92460" autoAdjust="0"/>
  </p:normalViewPr>
  <p:slideViewPr>
    <p:cSldViewPr snapToGrid="0">
      <p:cViewPr varScale="1">
        <p:scale>
          <a:sx n="66" d="100"/>
          <a:sy n="66" d="100"/>
        </p:scale>
        <p:origin x="7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08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29B74-DAB7-414F-921D-2A16F131CFC3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DAC50-F08F-4745-88D8-4DB4ADE4F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48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DAC50-F08F-4745-88D8-4DB4ADE4FAC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472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DAC50-F08F-4745-88D8-4DB4ADE4FAC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37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2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8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8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4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45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38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48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9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31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1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7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104D2-8D4E-4E2A-80CF-750ECE0CE63D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6181-4343-4930-813F-755840777E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28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84881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8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8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年度以降の地域</a:t>
            </a: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活性化雇用創造プロジェクト</a:t>
            </a:r>
            <a:r>
              <a:rPr lang="ja-JP" altLang="en-US" sz="18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活用事業案について</a:t>
            </a:r>
            <a:r>
              <a:rPr kumimoji="1" lang="ja-JP" altLang="en-US" sz="1800" b="1" dirty="0" smtClean="0">
                <a:solidFill>
                  <a:schemeClr val="bg1"/>
                </a:solidFill>
              </a:rPr>
              <a:t>　</a:t>
            </a:r>
            <a:endParaRPr kumimoji="1"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54546" y="731356"/>
            <a:ext cx="5154873" cy="2628662"/>
          </a:xfrm>
          <a:prstGeom prst="roundRect">
            <a:avLst>
              <a:gd name="adj" fmla="val 538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/>
          <a:p>
            <a:pPr>
              <a:spcAft>
                <a:spcPts val="0"/>
              </a:spcAft>
            </a:pPr>
            <a:endParaRPr lang="en-US" altLang="ja-JP" sz="16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✔ </a:t>
            </a:r>
            <a:r>
              <a:rPr lang="ja-JP" altLang="ja-JP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大阪の成長を支える分野で人材不足</a:t>
            </a:r>
            <a:endParaRPr lang="en-US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　　 製造・運輸・建設・インバウンド（４分野）</a:t>
            </a:r>
            <a:endParaRPr lang="ja-JP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✔ </a:t>
            </a:r>
            <a:r>
              <a:rPr lang="ja-JP" altLang="ja-JP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女性、若者の就業率が低い</a:t>
            </a:r>
            <a:endParaRPr lang="en-US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✔ 非正規率が高い</a:t>
            </a:r>
            <a:endParaRPr lang="en-US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16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16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8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人材不足分野の労働環境の整備や魅力発信を図るとともに、</a:t>
            </a:r>
            <a:endParaRPr lang="en-US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女性や若者の職種志向を拡大し、</a:t>
            </a:r>
            <a:endParaRPr lang="en-US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この分野への安定就業と中小企業の人材確保を支援</a:t>
            </a:r>
            <a:endParaRPr lang="ja-JP" altLang="ja-JP" sz="14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750417" y="771865"/>
            <a:ext cx="6289183" cy="2578775"/>
          </a:xfrm>
          <a:prstGeom prst="roundRect">
            <a:avLst>
              <a:gd name="adj" fmla="val 664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Ins="0" bIns="0">
            <a:spAutoFit/>
          </a:bodyPr>
          <a:lstStyle/>
          <a:p>
            <a:pPr>
              <a:lnSpc>
                <a:spcPts val="1900"/>
              </a:lnSpc>
              <a:spcBef>
                <a:spcPts val="1800"/>
              </a:spcBef>
              <a:spcAft>
                <a:spcPts val="0"/>
              </a:spcAft>
            </a:pPr>
            <a:endParaRPr lang="en-US" altLang="ja-JP" sz="800" b="1" kern="100" dirty="0" smtClean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ja-JP" sz="1400" b="1" kern="100" dirty="0" smtClean="0">
                <a:latin typeface="游ゴシック" panose="020B0400000000000000" pitchFamily="50" charset="-128"/>
                <a:cs typeface="Courier New" panose="02070309020205020404" pitchFamily="49" charset="0"/>
              </a:rPr>
              <a:t>成果</a:t>
            </a:r>
            <a:r>
              <a:rPr lang="ja-JP" altLang="ja-JP" sz="14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をあげた</a:t>
            </a:r>
            <a:r>
              <a:rPr lang="ja-JP" altLang="en-US" sz="14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が、</a:t>
            </a:r>
            <a:r>
              <a:rPr lang="ja-JP" altLang="ja-JP" sz="14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課題も</a:t>
            </a:r>
            <a:r>
              <a:rPr lang="ja-JP" altLang="en-US" sz="14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発見</a:t>
            </a:r>
            <a:endParaRPr lang="ja-JP" altLang="ja-JP" sz="1400" b="1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① 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業界団体などとの公民連携体制による取組み</a:t>
            </a: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⇒ 〇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機運醸成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や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、業界の自主的な取組みを推進できた</a:t>
            </a: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②</a:t>
            </a:r>
            <a:r>
              <a:rPr lang="en-US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企業</a:t>
            </a:r>
            <a:r>
              <a:rPr lang="ja-JP" altLang="ja-JP" sz="14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には、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魅力発信</a:t>
            </a: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や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採用</a:t>
            </a: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・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定着力向上、働き方改革を支援</a:t>
            </a: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⇒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〇</a:t>
            </a: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多数の企業にノウハウ提供、人材確保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につなげた</a:t>
            </a:r>
            <a:endParaRPr lang="ja-JP" altLang="ja-JP" sz="14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</a:pP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×</a:t>
            </a: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求める人材像が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必要以上に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高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い企業では求職者とのミスマッチが発生</a:t>
            </a:r>
            <a:endParaRPr lang="ja-JP" altLang="ja-JP" sz="14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③</a:t>
            </a:r>
            <a:r>
              <a:rPr lang="en-US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求職者に</a:t>
            </a: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は、</a:t>
            </a:r>
            <a:r>
              <a:rPr lang="ja-JP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カウンセリングやセミナー、有償</a:t>
            </a:r>
            <a:r>
              <a:rPr lang="en-US" altLang="ja-JP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OJT</a:t>
            </a:r>
            <a:r>
              <a:rPr lang="ja-JP" altLang="en-US" sz="14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を実施</a:t>
            </a:r>
            <a:endParaRPr lang="ja-JP" altLang="ja-JP" sz="1400" b="1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⇒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〇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志向転換し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４分野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に就職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en-US" altLang="ja-JP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2,560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人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（うち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良質</a:t>
            </a:r>
            <a:r>
              <a:rPr lang="en-US" altLang="ja-JP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1,117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人）（</a:t>
            </a:r>
            <a:r>
              <a:rPr lang="en-US" altLang="ja-JP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R3.10.18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）</a:t>
            </a:r>
            <a:endParaRPr lang="ja-JP" altLang="ja-JP" sz="14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900"/>
              </a:lnSpc>
              <a:spcAft>
                <a:spcPts val="0"/>
              </a:spcAft>
            </a:pP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×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長期</a:t>
            </a:r>
            <a:r>
              <a:rPr lang="en-US" altLang="ja-JP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OJT</a:t>
            </a:r>
            <a:r>
              <a:rPr lang="ja-JP" altLang="en-US" sz="14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は企業、求職者とも参加のハードルが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高い</a:t>
            </a:r>
            <a:r>
              <a:rPr lang="ja-JP" altLang="en-US" sz="1600" kern="100" dirty="0">
                <a:solidFill>
                  <a:srgbClr val="FF0000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　</a:t>
            </a:r>
            <a:endParaRPr lang="ja-JP" altLang="ja-JP" sz="1200" u="sng" kern="100" dirty="0">
              <a:solidFill>
                <a:srgbClr val="FF0000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6" name="二等辺三角形 5"/>
          <p:cNvSpPr/>
          <p:nvPr/>
        </p:nvSpPr>
        <p:spPr>
          <a:xfrm rot="16200000" flipV="1">
            <a:off x="4364203" y="1948046"/>
            <a:ext cx="2350341" cy="330557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782803" y="550605"/>
            <a:ext cx="4718942" cy="37457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地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プロ活用事業（</a:t>
            </a:r>
            <a:r>
              <a:rPr lang="en-US" altLang="ja-JP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R1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～</a:t>
            </a:r>
            <a:r>
              <a:rPr lang="en-US" altLang="ja-JP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3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）の取組み成果と課題</a:t>
            </a:r>
            <a:endParaRPr lang="en-US" altLang="ja-JP" sz="1600" b="1" kern="100" dirty="0">
              <a:solidFill>
                <a:schemeClr val="bg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54547" y="543330"/>
            <a:ext cx="1573442" cy="374571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背景</a:t>
            </a:r>
            <a:r>
              <a:rPr lang="ja-JP" altLang="en-US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・</a:t>
            </a:r>
            <a:r>
              <a:rPr lang="ja-JP" altLang="ja-JP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課題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11623" y="3723437"/>
            <a:ext cx="11927977" cy="2457555"/>
          </a:xfrm>
          <a:prstGeom prst="roundRect">
            <a:avLst>
              <a:gd name="adj" fmla="val 60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noAutofit/>
          </a:bodyPr>
          <a:lstStyle/>
          <a:p>
            <a:pPr>
              <a:spcAft>
                <a:spcPts val="0"/>
              </a:spcAft>
            </a:pPr>
            <a:endParaRPr lang="ja-JP" altLang="ja-JP" sz="16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1623" y="3615235"/>
            <a:ext cx="5308238" cy="348377"/>
          </a:xfrm>
          <a:prstGeom prst="roundRect">
            <a:avLst>
              <a:gd name="adj" fmla="val 18177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コロナ禍</a:t>
            </a:r>
            <a:r>
              <a:rPr lang="ja-JP" altLang="en-US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による雇用</a:t>
            </a:r>
            <a:r>
              <a:rPr lang="ja-JP" altLang="ja-JP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情勢</a:t>
            </a:r>
            <a:r>
              <a:rPr lang="ja-JP" altLang="en-US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、</a:t>
            </a:r>
            <a:r>
              <a:rPr lang="ja-JP" altLang="ja-JP" sz="1600" b="1" kern="100" dirty="0">
                <a:solidFill>
                  <a:schemeClr val="bg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企業や求職者のニーズ変化</a:t>
            </a:r>
          </a:p>
        </p:txBody>
      </p:sp>
      <p:sp>
        <p:nvSpPr>
          <p:cNvPr id="11" name="下矢印 10"/>
          <p:cNvSpPr/>
          <p:nvPr/>
        </p:nvSpPr>
        <p:spPr>
          <a:xfrm>
            <a:off x="1727988" y="1927548"/>
            <a:ext cx="1487380" cy="43302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二等辺三角形 11"/>
          <p:cNvSpPr/>
          <p:nvPr/>
        </p:nvSpPr>
        <p:spPr>
          <a:xfrm flipV="1">
            <a:off x="4231251" y="3425124"/>
            <a:ext cx="3837904" cy="2504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二等辺三角形 17"/>
          <p:cNvSpPr/>
          <p:nvPr/>
        </p:nvSpPr>
        <p:spPr>
          <a:xfrm flipV="1">
            <a:off x="4231251" y="6228051"/>
            <a:ext cx="3837904" cy="2073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111623" y="6473593"/>
            <a:ext cx="11927978" cy="380048"/>
          </a:xfrm>
          <a:prstGeom prst="roundRect">
            <a:avLst>
              <a:gd name="adj" fmla="val 60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b="1" kern="100" dirty="0">
                <a:solidFill>
                  <a:srgbClr val="FF0000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これまでの取組みの課題やコロナ禍により生じた新たなニーズに対応するため事業を抜本的に見直し</a:t>
            </a:r>
            <a:endParaRPr lang="ja-JP" altLang="ja-JP" b="1" kern="100" dirty="0">
              <a:solidFill>
                <a:srgbClr val="FF0000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86211" y="4001772"/>
            <a:ext cx="5814806" cy="1045131"/>
          </a:xfrm>
          <a:prstGeom prst="roundRect">
            <a:avLst>
              <a:gd name="adj" fmla="val 6063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①</a:t>
            </a:r>
            <a:r>
              <a:rPr lang="en-US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雇用情勢が一気に悪化。雇用の早期回復が必要に</a:t>
            </a:r>
          </a:p>
          <a:p>
            <a:pPr>
              <a:spcAft>
                <a:spcPts val="0"/>
              </a:spcAft>
            </a:pP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⇒ 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女性や若者、非正規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が特に悪化。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早期安定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雇用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が必要</a:t>
            </a:r>
            <a:r>
              <a:rPr lang="ja-JP" altLang="en-US" sz="1600" kern="100" dirty="0" smtClean="0">
                <a:latin typeface="游ゴシック" panose="020B0400000000000000" pitchFamily="50" charset="-128"/>
                <a:cs typeface="Courier New" panose="02070309020205020404" pitchFamily="49" charset="0"/>
              </a:rPr>
              <a:t>に</a:t>
            </a:r>
            <a:endParaRPr lang="en-US" altLang="ja-JP" sz="1600" kern="100" dirty="0" smtClean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en-US" sz="1200" kern="100" dirty="0" smtClean="0">
                <a:solidFill>
                  <a:srgbClr val="0070C0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　　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＊完全失業率　全国ワースト</a:t>
            </a:r>
            <a:r>
              <a:rPr lang="en-US" altLang="ja-JP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2</a:t>
            </a:r>
            <a:r>
              <a:rPr lang="ja-JP" altLang="en-US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位（令和３年７月～９月）</a:t>
            </a:r>
            <a:endParaRPr lang="ja-JP" altLang="ja-JP" sz="12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⇒ 業界により異なる影響に、きめ細かく対応する必要</a:t>
            </a:r>
            <a:endParaRPr lang="ja-JP" altLang="ja-JP" sz="16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98746" y="5135687"/>
            <a:ext cx="5814805" cy="981789"/>
          </a:xfrm>
          <a:prstGeom prst="roundRect">
            <a:avLst>
              <a:gd name="adj" fmla="val 6063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②</a:t>
            </a:r>
            <a:r>
              <a:rPr lang="en-US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求職者の就職に</a:t>
            </a:r>
            <a:r>
              <a:rPr lang="ja-JP" altLang="ja-JP" sz="1600" b="1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対する不安感、不透明感が増大</a:t>
            </a:r>
          </a:p>
          <a:p>
            <a:pPr>
              <a:spcAft>
                <a:spcPts val="0"/>
              </a:spcAft>
            </a:pPr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⇒ 人</a:t>
            </a:r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材ニーズの高い分野へ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のキャリアチェンジが必要</a:t>
            </a:r>
            <a:endParaRPr lang="ja-JP" altLang="ja-JP" sz="16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⇒ 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コロナ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後を見据えた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スキル</a:t>
            </a:r>
            <a:r>
              <a:rPr lang="en-US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·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自信</a:t>
            </a: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を付与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する必要</a:t>
            </a:r>
            <a:endParaRPr lang="ja-JP" altLang="ja-JP" sz="1600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075605" y="4012982"/>
            <a:ext cx="5814805" cy="1045131"/>
          </a:xfrm>
          <a:prstGeom prst="roundRect">
            <a:avLst>
              <a:gd name="adj" fmla="val 6063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③</a:t>
            </a:r>
            <a:r>
              <a:rPr lang="en-US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 </a:t>
            </a:r>
            <a:r>
              <a:rPr lang="ja-JP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ニューノーマルへの対応</a:t>
            </a:r>
          </a:p>
          <a:p>
            <a:pPr>
              <a:spcAft>
                <a:spcPts val="0"/>
              </a:spcAft>
            </a:pP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⇒ </a:t>
            </a:r>
            <a:r>
              <a:rPr lang="en-US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WEB</a:t>
            </a:r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を本格活用した効果的な支援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方策を講じる</a:t>
            </a:r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必要</a:t>
            </a:r>
          </a:p>
          <a:p>
            <a:r>
              <a:rPr lang="ja-JP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⇒ 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デジタル化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で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ニーズが高まる</a:t>
            </a:r>
            <a:r>
              <a:rPr lang="en-US" altLang="ja-JP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DX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人材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の育成や確保が必要</a:t>
            </a:r>
            <a:endParaRPr lang="en-US" altLang="ja-JP" sz="1600" kern="100" dirty="0" smtClean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en-US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              ＊情報通信における人材確保支援</a:t>
            </a:r>
            <a:endParaRPr lang="en-US" altLang="ja-JP" sz="1600" kern="100" dirty="0" smtClean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075605" y="5135687"/>
            <a:ext cx="5814805" cy="981789"/>
          </a:xfrm>
          <a:prstGeom prst="roundRect">
            <a:avLst>
              <a:gd name="adj" fmla="val 6063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④</a:t>
            </a:r>
            <a:r>
              <a:rPr lang="en-US" altLang="ja-JP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 2025</a:t>
            </a:r>
            <a:r>
              <a:rPr lang="ja-JP" altLang="en-US" sz="1600" b="1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年 大阪・関西万博への対応</a:t>
            </a:r>
            <a:endParaRPr lang="ja-JP" altLang="ja-JP" sz="1600" b="1" kern="100" dirty="0"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ja-JP" altLang="ja-JP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600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⇒</a:t>
            </a: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万博に向け、発展が期待される分野、準備の加速化を</a:t>
            </a:r>
            <a:endParaRPr lang="en-US" altLang="ja-JP" sz="16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　下支えする分野の人材確保が必要</a:t>
            </a:r>
          </a:p>
          <a:p>
            <a:pPr>
              <a:lnSpc>
                <a:spcPts val="1600"/>
              </a:lnSpc>
            </a:pPr>
            <a:r>
              <a:rPr lang="ja-JP" altLang="en-US" sz="16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12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　　　＊製造</a:t>
            </a:r>
            <a:r>
              <a:rPr lang="ja-JP" altLang="en-US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、情報通信、運輸</a:t>
            </a:r>
            <a:r>
              <a:rPr lang="ja-JP" altLang="en-US" sz="12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、建設、インバウンド関連</a:t>
            </a:r>
            <a:r>
              <a:rPr lang="ja-JP" altLang="en-US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分野</a:t>
            </a:r>
            <a:endParaRPr lang="en-US" altLang="ja-JP" sz="16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668000" y="57774"/>
            <a:ext cx="1371600" cy="34970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tIns="36000" bIns="36000" rtlCol="0" anchor="ctr" anchorCtr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２ー１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81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角丸四角形 94"/>
          <p:cNvSpPr/>
          <p:nvPr/>
        </p:nvSpPr>
        <p:spPr>
          <a:xfrm>
            <a:off x="85392" y="5784183"/>
            <a:ext cx="1131548" cy="9549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角丸四角形 91"/>
          <p:cNvSpPr/>
          <p:nvPr/>
        </p:nvSpPr>
        <p:spPr>
          <a:xfrm>
            <a:off x="1594439" y="5893040"/>
            <a:ext cx="1550823" cy="77040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角丸四角形 84"/>
          <p:cNvSpPr/>
          <p:nvPr/>
        </p:nvSpPr>
        <p:spPr>
          <a:xfrm>
            <a:off x="3557974" y="5839755"/>
            <a:ext cx="1056027" cy="9051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角丸四角形 72"/>
          <p:cNvSpPr/>
          <p:nvPr/>
        </p:nvSpPr>
        <p:spPr>
          <a:xfrm>
            <a:off x="10293903" y="5579181"/>
            <a:ext cx="1766429" cy="107663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角丸四角形 70"/>
          <p:cNvSpPr/>
          <p:nvPr/>
        </p:nvSpPr>
        <p:spPr>
          <a:xfrm>
            <a:off x="8856218" y="5784183"/>
            <a:ext cx="1176817" cy="732471"/>
          </a:xfrm>
          <a:prstGeom prst="roundRect">
            <a:avLst>
              <a:gd name="adj" fmla="val 1227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角丸四角形 69"/>
          <p:cNvSpPr/>
          <p:nvPr/>
        </p:nvSpPr>
        <p:spPr>
          <a:xfrm>
            <a:off x="7814972" y="5784183"/>
            <a:ext cx="782201" cy="732471"/>
          </a:xfrm>
          <a:prstGeom prst="roundRect">
            <a:avLst>
              <a:gd name="adj" fmla="val 979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693518" y="5825836"/>
            <a:ext cx="840105" cy="7060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角丸四角形 3">
            <a:extLst>
              <a:ext uri="{FF2B5EF4-FFF2-40B4-BE49-F238E27FC236}">
                <a16:creationId xmlns:a16="http://schemas.microsoft.com/office/drawing/2014/main" id="{E5469C27-CEF1-4D11-8314-00DCCF985F4E}"/>
              </a:ext>
            </a:extLst>
          </p:cNvPr>
          <p:cNvSpPr/>
          <p:nvPr/>
        </p:nvSpPr>
        <p:spPr>
          <a:xfrm>
            <a:off x="6702244" y="4506660"/>
            <a:ext cx="5423735" cy="719167"/>
          </a:xfrm>
          <a:prstGeom prst="roundRect">
            <a:avLst>
              <a:gd name="adj" fmla="val 9047"/>
            </a:avLst>
          </a:prstGeom>
          <a:solidFill>
            <a:schemeClr val="bg1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チューター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による相談対応や支援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メニューの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提案等の伴走支援の拡充</a:t>
            </a:r>
            <a:endParaRPr lang="en-US" altLang="ja-JP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■カウンセラー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による未経験業種等への志向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拡大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、適職探しを目的とした支援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-94587" y="-21842"/>
            <a:ext cx="12286587" cy="40005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764536" algn="l"/>
              </a:tabLst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４年度以降の地域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活性化雇用創造プロジェクト活用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事業案について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乗算 16"/>
          <p:cNvSpPr/>
          <p:nvPr/>
        </p:nvSpPr>
        <p:spPr>
          <a:xfrm>
            <a:off x="1690311" y="4640293"/>
            <a:ext cx="766341" cy="713384"/>
          </a:xfrm>
          <a:prstGeom prst="mathMultiply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1371" y="4285567"/>
            <a:ext cx="4632702" cy="25213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619815" y="4190288"/>
            <a:ext cx="5518962" cy="26400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8B0BC06C-734E-42C8-B841-6E3FBFF3B065}"/>
              </a:ext>
            </a:extLst>
          </p:cNvPr>
          <p:cNvSpPr/>
          <p:nvPr/>
        </p:nvSpPr>
        <p:spPr>
          <a:xfrm rot="10800000">
            <a:off x="6610471" y="4073105"/>
            <a:ext cx="5515507" cy="345833"/>
          </a:xfrm>
          <a:prstGeom prst="homePlate">
            <a:avLst>
              <a:gd name="adj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477EBF-CAA2-4EE0-A0B8-A4C1763F796D}"/>
              </a:ext>
            </a:extLst>
          </p:cNvPr>
          <p:cNvSpPr txBox="1"/>
          <p:nvPr/>
        </p:nvSpPr>
        <p:spPr>
          <a:xfrm>
            <a:off x="7290879" y="4082006"/>
            <a:ext cx="42627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キャリアチェンジ、適職発見　　　　　　　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求職者支援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51" name="二等辺三角形 50">
            <a:extLst>
              <a:ext uri="{FF2B5EF4-FFF2-40B4-BE49-F238E27FC236}">
                <a16:creationId xmlns:a16="http://schemas.microsoft.com/office/drawing/2014/main" id="{C4B7DB14-536D-4F1E-8E8F-5BCB718F874E}"/>
              </a:ext>
            </a:extLst>
          </p:cNvPr>
          <p:cNvSpPr/>
          <p:nvPr/>
        </p:nvSpPr>
        <p:spPr>
          <a:xfrm rot="10800000">
            <a:off x="4880716" y="6059933"/>
            <a:ext cx="1514310" cy="244005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DAA95D3-3E51-4950-9E34-D07EDE84B12A}"/>
              </a:ext>
            </a:extLst>
          </p:cNvPr>
          <p:cNvSpPr/>
          <p:nvPr/>
        </p:nvSpPr>
        <p:spPr>
          <a:xfrm>
            <a:off x="4757556" y="6336337"/>
            <a:ext cx="1793661" cy="49395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良質安定雇用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の実現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85392" y="4418940"/>
            <a:ext cx="1651842" cy="111126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380" y="453584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企業診断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システム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1431" y="5004605"/>
            <a:ext cx="11721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人材採用課題の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可視化</a:t>
            </a:r>
          </a:p>
        </p:txBody>
      </p:sp>
      <p:sp>
        <p:nvSpPr>
          <p:cNvPr id="49" name="楕円 48"/>
          <p:cNvSpPr/>
          <p:nvPr/>
        </p:nvSpPr>
        <p:spPr>
          <a:xfrm>
            <a:off x="2351827" y="4448616"/>
            <a:ext cx="2239070" cy="107908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18064" y="4684952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家等の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個社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322427" y="4901557"/>
            <a:ext cx="230063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・業務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に応じた人材要件の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見直し</a:t>
            </a:r>
            <a:endParaRPr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・企業の状況に応じた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解決アドバイス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807741" y="596784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就職力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向上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723643" y="5943953"/>
            <a:ext cx="952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業界・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しごと研究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856218" y="5918869"/>
            <a:ext cx="120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実務に必要なスキル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ップ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0448142" y="5713417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様々なしごと体験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043917" y="6047979"/>
            <a:ext cx="2272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動画、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オンライン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、対面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業界別メニュー、</a:t>
            </a:r>
            <a:r>
              <a:rPr lang="en-US" altLang="ja-JP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DX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矢印: 五方向 80">
            <a:extLst>
              <a:ext uri="{FF2B5EF4-FFF2-40B4-BE49-F238E27FC236}">
                <a16:creationId xmlns:a16="http://schemas.microsoft.com/office/drawing/2014/main" id="{51D92220-CDE6-49C4-969D-A258AE2077CD}"/>
              </a:ext>
            </a:extLst>
          </p:cNvPr>
          <p:cNvSpPr/>
          <p:nvPr/>
        </p:nvSpPr>
        <p:spPr>
          <a:xfrm>
            <a:off x="7515" y="4072534"/>
            <a:ext cx="4651869" cy="277496"/>
          </a:xfrm>
          <a:prstGeom prst="homePlate">
            <a:avLst>
              <a:gd name="adj" fmla="val 242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事業主支援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人材要件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見直し、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課題発見・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解決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角丸四角形 3">
            <a:extLst>
              <a:ext uri="{FF2B5EF4-FFF2-40B4-BE49-F238E27FC236}">
                <a16:creationId xmlns:a16="http://schemas.microsoft.com/office/drawing/2014/main" id="{E5469C27-CEF1-4D11-8314-00DCCF985F4E}"/>
              </a:ext>
            </a:extLst>
          </p:cNvPr>
          <p:cNvSpPr/>
          <p:nvPr/>
        </p:nvSpPr>
        <p:spPr>
          <a:xfrm>
            <a:off x="4822182" y="4384082"/>
            <a:ext cx="1620181" cy="1742960"/>
          </a:xfrm>
          <a:prstGeom prst="roundRect">
            <a:avLst>
              <a:gd name="adj" fmla="val 904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■面接や履歴書に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依らないマッチング　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👉交流会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👉しごと体験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■大規模合同企業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説明会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■求職者へ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のオファー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（スカウト）</a:t>
            </a:r>
            <a:endParaRPr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>
          <a:xfrm rot="16200000">
            <a:off x="6028986" y="5297782"/>
            <a:ext cx="1071013" cy="258052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二等辺三角形 78"/>
          <p:cNvSpPr/>
          <p:nvPr/>
        </p:nvSpPr>
        <p:spPr>
          <a:xfrm rot="5400000">
            <a:off x="4165215" y="5265204"/>
            <a:ext cx="1065491" cy="241839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782143" y="4072877"/>
            <a:ext cx="1705569" cy="382630"/>
          </a:xfrm>
          <a:prstGeom prst="round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マッチング促進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-94587" y="5970012"/>
            <a:ext cx="1477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採用力・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定着力向上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ゼミ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497187" y="6035419"/>
            <a:ext cx="1186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兼務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人材の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採用意欲向上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下矢印 110"/>
          <p:cNvSpPr/>
          <p:nvPr/>
        </p:nvSpPr>
        <p:spPr>
          <a:xfrm>
            <a:off x="1419414" y="5530912"/>
            <a:ext cx="1380095" cy="21118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4911ACB1-BFED-412B-8860-20A80B2B66E0}"/>
              </a:ext>
            </a:extLst>
          </p:cNvPr>
          <p:cNvSpPr txBox="1"/>
          <p:nvPr/>
        </p:nvSpPr>
        <p:spPr>
          <a:xfrm>
            <a:off x="1571324" y="6085477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様々なしごと体験や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交流会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加算 2"/>
          <p:cNvSpPr/>
          <p:nvPr/>
        </p:nvSpPr>
        <p:spPr>
          <a:xfrm>
            <a:off x="3120629" y="6033840"/>
            <a:ext cx="461980" cy="48281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加算 66"/>
          <p:cNvSpPr/>
          <p:nvPr/>
        </p:nvSpPr>
        <p:spPr>
          <a:xfrm>
            <a:off x="10005540" y="6029660"/>
            <a:ext cx="317742" cy="387271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43509" y="378213"/>
            <a:ext cx="12235509" cy="3488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〇これまでの取組みの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課題、コロナ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禍により生じた新たな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課題やニーズの変化を踏まえて支援メニューを見直し、再構築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with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コロナから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post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コロナ、さらには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大阪・関西万博を契機と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した成長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に向け、これまで培ってきた公民連携体制を活かして、雇用の再生と人材活躍をめざす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再生と成長を下支えする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建設業、運輸業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および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インバウンド関連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分野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、イノベーション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が期待される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製造業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に加えて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情報通信業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の再生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発展を人材面で支える必要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〇以下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より、企業・求職者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の満足度の高い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マッチング支援を実施。ミスマッチ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を解消し、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良質安定雇用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を実現していく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事業主支援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・独自の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企業診断システムを活用した人材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採用課題の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可視化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に加え、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専門家等の個社支援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を新たに実施し、企業の状況に応じた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課題解決や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人材要件の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見直し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をサポート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・可視化した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課題の解決に資するノウハウ提供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や、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求職者との交流の機会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を通じた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人材要件見直しイメージの具体化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を支援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en-US" altLang="ja-JP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兼務人材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の採用意欲向上　　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営業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や総務人事等に従事しつつ、社内で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を推進する際に活躍できる人材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求職者支援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・コロナ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禍に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おいて志望先が不明確になるなど手厚い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支援が必要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な求職者を支援するため、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キャリアカウンセリング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に加え、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様々なしごと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体験とスキルアップ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を通じた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キャリアチェンジ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適職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発見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サポート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を実施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就職力の向上、実務で必要な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スキルアップ支援を実施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マッチング促進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・交流会やしごと体験による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面接・履歴書に依らない人物重視のマッチング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、企業発信による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オファー（スカウト）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機能を活用した多様なマッチング機会の創出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加算 75"/>
          <p:cNvSpPr/>
          <p:nvPr/>
        </p:nvSpPr>
        <p:spPr>
          <a:xfrm>
            <a:off x="8568864" y="6025219"/>
            <a:ext cx="317742" cy="387271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加算 82"/>
          <p:cNvSpPr/>
          <p:nvPr/>
        </p:nvSpPr>
        <p:spPr>
          <a:xfrm>
            <a:off x="7523230" y="6025219"/>
            <a:ext cx="317742" cy="387271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加算 96"/>
          <p:cNvSpPr/>
          <p:nvPr/>
        </p:nvSpPr>
        <p:spPr>
          <a:xfrm>
            <a:off x="1177844" y="6025219"/>
            <a:ext cx="461980" cy="48281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大かっこ 4"/>
          <p:cNvSpPr/>
          <p:nvPr/>
        </p:nvSpPr>
        <p:spPr>
          <a:xfrm>
            <a:off x="10317271" y="6059933"/>
            <a:ext cx="1677514" cy="418486"/>
          </a:xfrm>
          <a:prstGeom prst="bracketPair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下矢印 81"/>
          <p:cNvSpPr/>
          <p:nvPr/>
        </p:nvSpPr>
        <p:spPr>
          <a:xfrm rot="10800000">
            <a:off x="7999200" y="5322579"/>
            <a:ext cx="1380095" cy="25660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下矢印 87"/>
          <p:cNvSpPr/>
          <p:nvPr/>
        </p:nvSpPr>
        <p:spPr>
          <a:xfrm>
            <a:off x="9422231" y="5308474"/>
            <a:ext cx="1380095" cy="293561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668000" y="16868"/>
            <a:ext cx="1371600" cy="324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tIns="36000" bIns="36000" rtlCol="0" anchor="ctr" anchorCtr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２ー２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4161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11212</TotalTime>
  <Words>1025</Words>
  <Application>Microsoft Office PowerPoint</Application>
  <PresentationFormat>ワイド画面</PresentationFormat>
  <Paragraphs>96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Meiryo UI</vt:lpstr>
      <vt:lpstr>メイリオ</vt:lpstr>
      <vt:lpstr>游ゴシック</vt:lpstr>
      <vt:lpstr>游ゴシック Light</vt:lpstr>
      <vt:lpstr>Arial</vt:lpstr>
      <vt:lpstr>Courier New</vt:lpstr>
      <vt:lpstr>Office テーマ</vt:lpstr>
      <vt:lpstr>令和4年度以降の地域活性化雇用創造プロジェクト活用事業案について　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純也</dc:creator>
  <cp:lastModifiedBy>落　理恵</cp:lastModifiedBy>
  <cp:revision>412</cp:revision>
  <cp:lastPrinted>2022-01-13T00:59:38Z</cp:lastPrinted>
  <dcterms:created xsi:type="dcterms:W3CDTF">2021-10-14T04:03:10Z</dcterms:created>
  <dcterms:modified xsi:type="dcterms:W3CDTF">2022-01-13T00:59:39Z</dcterms:modified>
</cp:coreProperties>
</file>