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0" r:id="rId2"/>
    <p:sldId id="259"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C175BDC-195E-4116-A1E2-3F03FF88FD21}" type="datetimeFigureOut">
              <a:rPr kumimoji="1" lang="ja-JP" altLang="en-US" smtClean="0"/>
              <a:t>2022/1/13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1EFFD5A-5B0F-4C1A-8D92-6E8A196882A4}" type="slidenum">
              <a:rPr kumimoji="1" lang="ja-JP" altLang="en-US" smtClean="0"/>
              <a:t>‹#›</a:t>
            </a:fld>
            <a:endParaRPr kumimoji="1" lang="ja-JP" altLang="en-US"/>
          </a:p>
        </p:txBody>
      </p:sp>
    </p:spTree>
    <p:extLst>
      <p:ext uri="{BB962C8B-B14F-4D97-AF65-F5344CB8AC3E}">
        <p14:creationId xmlns:p14="http://schemas.microsoft.com/office/powerpoint/2010/main" val="251742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5DAC50-F08F-4745-88D8-4DB4ADE4FACC}" type="slidenum">
              <a:rPr kumimoji="1" lang="ja-JP" altLang="en-US" smtClean="0"/>
              <a:t>1</a:t>
            </a:fld>
            <a:endParaRPr kumimoji="1" lang="ja-JP" altLang="en-US"/>
          </a:p>
        </p:txBody>
      </p:sp>
    </p:spTree>
    <p:extLst>
      <p:ext uri="{BB962C8B-B14F-4D97-AF65-F5344CB8AC3E}">
        <p14:creationId xmlns:p14="http://schemas.microsoft.com/office/powerpoint/2010/main" val="4291825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417061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3165158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1457187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1031649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225412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495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183836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773451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639793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1902665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1BC6A5-B2C6-4B7E-AD00-BF70CA7617FE}" type="datetimeFigureOut">
              <a:rPr kumimoji="1" lang="ja-JP" altLang="en-US" smtClean="0"/>
              <a:t>2022/1/13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386737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BC6A5-B2C6-4B7E-AD00-BF70CA7617FE}" type="datetimeFigureOut">
              <a:rPr kumimoji="1" lang="ja-JP" altLang="en-US" smtClean="0"/>
              <a:t>2022/1/13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F4585-8522-44AA-96FE-A7757C62B401}" type="slidenum">
              <a:rPr kumimoji="1" lang="ja-JP" altLang="en-US" smtClean="0"/>
              <a:t>‹#›</a:t>
            </a:fld>
            <a:endParaRPr kumimoji="1" lang="ja-JP" altLang="en-US"/>
          </a:p>
        </p:txBody>
      </p:sp>
    </p:spTree>
    <p:extLst>
      <p:ext uri="{BB962C8B-B14F-4D97-AF65-F5344CB8AC3E}">
        <p14:creationId xmlns:p14="http://schemas.microsoft.com/office/powerpoint/2010/main" val="3170960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336179" y="1677813"/>
            <a:ext cx="8647233" cy="4432996"/>
            <a:chOff x="48670" y="381258"/>
            <a:chExt cx="12078674" cy="6408841"/>
          </a:xfrm>
        </p:grpSpPr>
        <p:sp>
          <p:nvSpPr>
            <p:cNvPr id="9" name="正方形/長方形 8"/>
            <p:cNvSpPr/>
            <p:nvPr/>
          </p:nvSpPr>
          <p:spPr>
            <a:xfrm>
              <a:off x="48671" y="381258"/>
              <a:ext cx="1257301" cy="335706"/>
            </a:xfrm>
            <a:prstGeom prst="rect">
              <a:avLst/>
            </a:prstGeom>
            <a:solidFill>
              <a:srgbClr val="FFCC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事業タイトル</a:t>
              </a:r>
            </a:p>
          </p:txBody>
        </p:sp>
        <p:sp>
          <p:nvSpPr>
            <p:cNvPr id="10" name="正方形/長方形 9"/>
            <p:cNvSpPr/>
            <p:nvPr/>
          </p:nvSpPr>
          <p:spPr>
            <a:xfrm>
              <a:off x="48671" y="716964"/>
              <a:ext cx="1257301" cy="335706"/>
            </a:xfrm>
            <a:prstGeom prst="rect">
              <a:avLst/>
            </a:prstGeom>
            <a:solidFill>
              <a:srgbClr val="FFCC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事業規模</a:t>
              </a:r>
            </a:p>
          </p:txBody>
        </p:sp>
        <p:sp>
          <p:nvSpPr>
            <p:cNvPr id="11" name="正方形/長方形 10"/>
            <p:cNvSpPr/>
            <p:nvPr/>
          </p:nvSpPr>
          <p:spPr>
            <a:xfrm>
              <a:off x="3836213" y="716965"/>
              <a:ext cx="1405604" cy="334994"/>
            </a:xfrm>
            <a:prstGeom prst="rect">
              <a:avLst/>
            </a:prstGeom>
            <a:solidFill>
              <a:srgbClr val="FFCC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雇用創造目標数</a:t>
              </a:r>
            </a:p>
          </p:txBody>
        </p:sp>
        <p:sp>
          <p:nvSpPr>
            <p:cNvPr id="12" name="正方形/長方形 11"/>
            <p:cNvSpPr/>
            <p:nvPr/>
          </p:nvSpPr>
          <p:spPr>
            <a:xfrm>
              <a:off x="7920363" y="716964"/>
              <a:ext cx="1257301" cy="335706"/>
            </a:xfrm>
            <a:prstGeom prst="rect">
              <a:avLst/>
            </a:prstGeom>
            <a:solidFill>
              <a:srgbClr val="FFCC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実施地域</a:t>
              </a:r>
            </a:p>
          </p:txBody>
        </p:sp>
        <p:sp>
          <p:nvSpPr>
            <p:cNvPr id="13" name="正方形/長方形 12"/>
            <p:cNvSpPr/>
            <p:nvPr/>
          </p:nvSpPr>
          <p:spPr>
            <a:xfrm>
              <a:off x="7920363" y="381614"/>
              <a:ext cx="1257301" cy="335706"/>
            </a:xfrm>
            <a:prstGeom prst="rect">
              <a:avLst/>
            </a:prstGeom>
            <a:solidFill>
              <a:srgbClr val="FFCC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事業年度</a:t>
              </a:r>
            </a:p>
          </p:txBody>
        </p:sp>
        <p:sp>
          <p:nvSpPr>
            <p:cNvPr id="14" name="正方形/長方形 13"/>
            <p:cNvSpPr/>
            <p:nvPr/>
          </p:nvSpPr>
          <p:spPr>
            <a:xfrm>
              <a:off x="1305971" y="716965"/>
              <a:ext cx="2530242" cy="33499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４．４億円</a:t>
              </a:r>
            </a:p>
          </p:txBody>
        </p:sp>
        <p:sp>
          <p:nvSpPr>
            <p:cNvPr id="15" name="正方形/長方形 14"/>
            <p:cNvSpPr/>
            <p:nvPr/>
          </p:nvSpPr>
          <p:spPr>
            <a:xfrm>
              <a:off x="5241817" y="716964"/>
              <a:ext cx="2678546" cy="3357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３，２００</a:t>
              </a:r>
              <a:r>
                <a:rPr kumimoji="1" lang="ja-JP" altLang="en-US" sz="1050" dirty="0">
                  <a:solidFill>
                    <a:schemeClr val="tx1"/>
                  </a:solidFill>
                  <a:latin typeface="Meiryo UI" panose="020B0604030504040204" pitchFamily="50" charset="-128"/>
                  <a:ea typeface="Meiryo UI" panose="020B0604030504040204" pitchFamily="50" charset="-128"/>
                </a:rPr>
                <a:t>名</a:t>
              </a:r>
            </a:p>
          </p:txBody>
        </p:sp>
        <p:sp>
          <p:nvSpPr>
            <p:cNvPr id="16" name="正方形/長方形 15"/>
            <p:cNvSpPr/>
            <p:nvPr/>
          </p:nvSpPr>
          <p:spPr>
            <a:xfrm>
              <a:off x="9177663" y="716964"/>
              <a:ext cx="2949681" cy="3357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大阪府全域</a:t>
              </a:r>
            </a:p>
          </p:txBody>
        </p:sp>
        <p:sp>
          <p:nvSpPr>
            <p:cNvPr id="17" name="正方形/長方形 16"/>
            <p:cNvSpPr/>
            <p:nvPr/>
          </p:nvSpPr>
          <p:spPr>
            <a:xfrm>
              <a:off x="9177662" y="381258"/>
              <a:ext cx="2949681" cy="3357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2019</a:t>
              </a:r>
              <a:r>
                <a:rPr kumimoji="1" lang="ja-JP" altLang="en-US" sz="1200" dirty="0">
                  <a:solidFill>
                    <a:schemeClr val="tx1"/>
                  </a:solidFill>
                  <a:latin typeface="Meiryo UI" panose="020B0604030504040204" pitchFamily="50" charset="-128"/>
                  <a:ea typeface="Meiryo UI" panose="020B0604030504040204" pitchFamily="50" charset="-128"/>
                </a:rPr>
                <a:t>年度～</a:t>
              </a:r>
              <a:r>
                <a:rPr lang="en-US" altLang="ja-JP" sz="1200" dirty="0">
                  <a:solidFill>
                    <a:schemeClr val="tx1"/>
                  </a:solidFill>
                  <a:latin typeface="Meiryo UI" panose="020B0604030504040204" pitchFamily="50" charset="-128"/>
                  <a:ea typeface="Meiryo UI" panose="020B0604030504040204" pitchFamily="50" charset="-128"/>
                </a:rPr>
                <a:t>2021</a:t>
              </a:r>
              <a:r>
                <a:rPr lang="ja-JP" altLang="en-US" sz="1200" dirty="0">
                  <a:solidFill>
                    <a:schemeClr val="tx1"/>
                  </a:solidFill>
                  <a:latin typeface="Meiryo UI" panose="020B0604030504040204" pitchFamily="50" charset="-128"/>
                  <a:ea typeface="Meiryo UI" panose="020B0604030504040204" pitchFamily="50" charset="-128"/>
                </a:rPr>
                <a:t>年度</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1305971" y="381258"/>
              <a:ext cx="6614392" cy="3357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大阪の成長実現に向けた公民協働人材確保推進事業</a:t>
              </a:r>
            </a:p>
          </p:txBody>
        </p:sp>
        <p:sp>
          <p:nvSpPr>
            <p:cNvPr id="19" name="正方形/長方形 18"/>
            <p:cNvSpPr/>
            <p:nvPr/>
          </p:nvSpPr>
          <p:spPr>
            <a:xfrm>
              <a:off x="48670" y="1052670"/>
              <a:ext cx="1257301" cy="1076235"/>
            </a:xfrm>
            <a:prstGeom prst="rect">
              <a:avLst/>
            </a:prstGeom>
            <a:solidFill>
              <a:srgbClr val="FFCC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対象分野</a:t>
              </a:r>
            </a:p>
          </p:txBody>
        </p:sp>
        <p:sp>
          <p:nvSpPr>
            <p:cNvPr id="20" name="正方形/長方形 19"/>
            <p:cNvSpPr/>
            <p:nvPr/>
          </p:nvSpPr>
          <p:spPr>
            <a:xfrm>
              <a:off x="1305971" y="1052314"/>
              <a:ext cx="10821372" cy="68369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［地域雇用活性化コース］インバウンド関連産業、製造関連産業、建設関連産業、運輸関連産業</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（宿泊業、卸売業、小売業、化学工業、金属製品製造業、総合工事業、道路旅客運送業など）</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1305971" y="1736008"/>
              <a:ext cx="10821372" cy="39289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「大阪の成長戦略」において重点を図る分野と関連性の高い、インバウンド、製造、建設関連産業分野及び運輸関連産業分野を対象とする。</a:t>
              </a:r>
            </a:p>
          </p:txBody>
        </p:sp>
        <p:sp>
          <p:nvSpPr>
            <p:cNvPr id="22" name="正方形/長方形 21"/>
            <p:cNvSpPr/>
            <p:nvPr/>
          </p:nvSpPr>
          <p:spPr>
            <a:xfrm>
              <a:off x="48670" y="2174905"/>
              <a:ext cx="1257301" cy="1366676"/>
            </a:xfrm>
            <a:prstGeom prst="rect">
              <a:avLst/>
            </a:prstGeom>
            <a:solidFill>
              <a:srgbClr val="CCFF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背景・課題</a:t>
              </a:r>
            </a:p>
          </p:txBody>
        </p:sp>
        <p:sp>
          <p:nvSpPr>
            <p:cNvPr id="23" name="正方形/長方形 22"/>
            <p:cNvSpPr/>
            <p:nvPr/>
          </p:nvSpPr>
          <p:spPr>
            <a:xfrm>
              <a:off x="1305971" y="2174549"/>
              <a:ext cx="10821372" cy="1367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〇</a:t>
              </a:r>
              <a:r>
                <a:rPr kumimoji="1" lang="ja-JP" altLang="en-US" sz="900" dirty="0">
                  <a:solidFill>
                    <a:schemeClr val="tx1"/>
                  </a:solidFill>
                  <a:latin typeface="Meiryo UI" panose="020B0604030504040204" pitchFamily="50" charset="-128"/>
                  <a:ea typeface="Meiryo UI" panose="020B0604030504040204" pitchFamily="50" charset="-128"/>
                </a:rPr>
                <a:t>製造、運輸、建設分野の業界団体と連携し、企業の人材確保支援を進めてきたが、企業の人材不足の解消には至っていない。</a:t>
              </a:r>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〇大阪・関西万博の決定もあり、今後はインバウンド関連分野においても、業界の成長を担う人材が必要となる。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〇</a:t>
              </a:r>
              <a:r>
                <a:rPr kumimoji="1" lang="ja-JP" altLang="en-US" sz="900" dirty="0">
                  <a:solidFill>
                    <a:schemeClr val="tx1"/>
                  </a:solidFill>
                  <a:latin typeface="Meiryo UI" panose="020B0604030504040204" pitchFamily="50" charset="-128"/>
                  <a:ea typeface="Meiryo UI" panose="020B0604030504040204" pitchFamily="50" charset="-128"/>
                </a:rPr>
                <a:t>一方、大阪府の若者や女性の就業率は低く、非正規雇用率も高いことが課題である。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〇そこで、業界団体等と協働して企業の人材確保力を高めるとともに、若者や女性を企業の中核として活躍できる人材として育成し、</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正規雇用に至るまで伴走支援することで、大阪の成長を実現する必要がある。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48671" y="3587225"/>
              <a:ext cx="494538" cy="3202874"/>
            </a:xfrm>
            <a:prstGeom prst="rect">
              <a:avLst/>
            </a:prstGeom>
            <a:solidFill>
              <a:srgbClr val="CCFF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事業実施内容</a:t>
              </a:r>
            </a:p>
          </p:txBody>
        </p:sp>
        <p:sp>
          <p:nvSpPr>
            <p:cNvPr id="25" name="正方形/長方形 24"/>
            <p:cNvSpPr/>
            <p:nvPr/>
          </p:nvSpPr>
          <p:spPr>
            <a:xfrm>
              <a:off x="543209" y="3587227"/>
              <a:ext cx="762762" cy="803706"/>
            </a:xfrm>
            <a:prstGeom prst="rect">
              <a:avLst/>
            </a:prstGeom>
            <a:solidFill>
              <a:srgbClr val="CCFF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取組</a:t>
              </a:r>
            </a:p>
          </p:txBody>
        </p:sp>
        <p:sp>
          <p:nvSpPr>
            <p:cNvPr id="26" name="正方形/長方形 25"/>
            <p:cNvSpPr/>
            <p:nvPr/>
          </p:nvSpPr>
          <p:spPr>
            <a:xfrm>
              <a:off x="543209" y="4390932"/>
              <a:ext cx="762762" cy="2399167"/>
            </a:xfrm>
            <a:prstGeom prst="rect">
              <a:avLst/>
            </a:prstGeom>
            <a:solidFill>
              <a:srgbClr val="CCFF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具体的な支援内容</a:t>
              </a:r>
            </a:p>
          </p:txBody>
        </p:sp>
        <p:sp>
          <p:nvSpPr>
            <p:cNvPr id="27" name="正方形/長方形 26"/>
            <p:cNvSpPr/>
            <p:nvPr/>
          </p:nvSpPr>
          <p:spPr>
            <a:xfrm>
              <a:off x="1305971" y="3587225"/>
              <a:ext cx="10821371" cy="8037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eiryo UI" panose="020B0604030504040204" pitchFamily="50" charset="-128"/>
                  <a:ea typeface="Meiryo UI" panose="020B0604030504040204" pitchFamily="50" charset="-128"/>
                </a:rPr>
                <a:t>〇</a:t>
              </a:r>
              <a:r>
                <a:rPr kumimoji="1" lang="ja-JP" altLang="en-US" sz="900" dirty="0">
                  <a:solidFill>
                    <a:schemeClr val="tx1"/>
                  </a:solidFill>
                  <a:latin typeface="Meiryo UI" panose="020B0604030504040204" pitchFamily="50" charset="-128"/>
                  <a:ea typeface="Meiryo UI" panose="020B0604030504040204" pitchFamily="50" charset="-128"/>
                </a:rPr>
                <a:t>業界団体等で構成する</a:t>
              </a:r>
              <a:r>
                <a:rPr lang="ja-JP" altLang="en-US" sz="900" dirty="0">
                  <a:solidFill>
                    <a:schemeClr val="tx1"/>
                  </a:solidFill>
                  <a:latin typeface="Meiryo UI" panose="020B0604030504040204" pitchFamily="50" charset="-128"/>
                  <a:ea typeface="Meiryo UI" panose="020B0604030504040204" pitchFamily="50" charset="-128"/>
                </a:rPr>
                <a:t>「大阪人材確保推進会議」を協議会として運営し、公民協働で事業の実効性を高める。</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〇中堅・中小企業を対象に、採用から定着まで一貫した支援を行い、企業の雇用創造力を高めて、良質で安定的な雇用を創出する。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〇求職者の適性等に応じたプログラムを提供し、企業の中核として活躍できる人材として育成。就職から定着まで伴走型で支援する。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305971" y="4390931"/>
              <a:ext cx="10821372" cy="239916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Meiryo UI" panose="020B0604030504040204" pitchFamily="50" charset="-128"/>
                  <a:ea typeface="Meiryo UI" panose="020B0604030504040204" pitchFamily="50" charset="-128"/>
                </a:rPr>
                <a:t>（事業主向け支援）</a:t>
              </a:r>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・企業の課題を可視化する「企業診断」手法を新たに開発し、企業が必要とする支援を提案、コーディネート</a:t>
              </a:r>
              <a:endParaRPr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・「戦略的採用」「長期定着」に関するセミナー等を通じたノウハウの提供</a:t>
              </a:r>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・大阪府が独自に開発した育成プログラム（しごと力プログラム）を活用した正規登用、女性登用の支援</a:t>
              </a:r>
              <a:endParaRPr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・大企業等に在籍する採用ノウハウを持つ人材を、企業の枠を超え、必要とする中堅・中小企業に一定期間送り出す「人材配置」の実施　　など</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（求職者向け支援）</a:t>
              </a:r>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・対象とする若者や女性を支援の場に誘導することを目的としたセミナー等の実施</a:t>
              </a:r>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・専門のキャリアカウンセラーが、求職者の適性を見極めつつ、対象分野の魅力を伝え、職種志向を拡大</a:t>
              </a:r>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・求職者ひとりひとりにチューター（支援担当者）を配置し、就職から定着までを伴走型で支援</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・職場体験を取り入れた実践的な就職支援プログラムである「キャリアチャレンジプログラム」の提供　　など</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sp>
        <p:nvSpPr>
          <p:cNvPr id="5" name="タイトル 1"/>
          <p:cNvSpPr txBox="1">
            <a:spLocks/>
          </p:cNvSpPr>
          <p:nvPr/>
        </p:nvSpPr>
        <p:spPr>
          <a:xfrm>
            <a:off x="0" y="751550"/>
            <a:ext cx="9144000" cy="363661"/>
          </a:xfrm>
          <a:prstGeom prst="rect">
            <a:avLst/>
          </a:prstGeom>
          <a:solidFill>
            <a:srgbClr val="0070C0"/>
          </a:solidFill>
        </p:spPr>
        <p:txBody>
          <a:bodyPr vert="horz" lIns="68580" tIns="34290" rIns="68580" bIns="3429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1350" b="1" dirty="0" smtClean="0">
                <a:solidFill>
                  <a:schemeClr val="bg1"/>
                </a:solidFill>
                <a:latin typeface="BIZ UDPゴシック" panose="020B0400000000000000" pitchFamily="50" charset="-128"/>
                <a:ea typeface="BIZ UDPゴシック" panose="020B0400000000000000" pitchFamily="50" charset="-128"/>
              </a:rPr>
              <a:t>地域活性化雇用創造プロジェクト活用事業</a:t>
            </a:r>
            <a:r>
              <a:rPr lang="en-US" altLang="ja-JP" sz="1350" b="1" dirty="0" smtClean="0">
                <a:solidFill>
                  <a:schemeClr val="bg1"/>
                </a:solidFill>
                <a:latin typeface="BIZ UDPゴシック" panose="020B0400000000000000" pitchFamily="50" charset="-128"/>
                <a:ea typeface="BIZ UDPゴシック" panose="020B0400000000000000" pitchFamily="50" charset="-128"/>
              </a:rPr>
              <a:t>(</a:t>
            </a:r>
            <a:r>
              <a:rPr lang="ja-JP" altLang="en-US" sz="1350" b="1" dirty="0" smtClean="0">
                <a:solidFill>
                  <a:schemeClr val="bg1"/>
                </a:solidFill>
                <a:latin typeface="BIZ UDPゴシック" panose="020B0400000000000000" pitchFamily="50" charset="-128"/>
                <a:ea typeface="BIZ UDPゴシック" panose="020B0400000000000000" pitchFamily="50" charset="-128"/>
              </a:rPr>
              <a:t>令和元年～３年度）の実績報告につ</a:t>
            </a:r>
            <a:r>
              <a:rPr lang="ja-JP" altLang="en-US" sz="1350" b="1" dirty="0">
                <a:solidFill>
                  <a:schemeClr val="bg1"/>
                </a:solidFill>
                <a:latin typeface="BIZ UDPゴシック" panose="020B0400000000000000" pitchFamily="50" charset="-128"/>
                <a:ea typeface="BIZ UDPゴシック" panose="020B0400000000000000" pitchFamily="50" charset="-128"/>
              </a:rPr>
              <a:t>いて</a:t>
            </a:r>
          </a:p>
        </p:txBody>
      </p:sp>
      <p:sp>
        <p:nvSpPr>
          <p:cNvPr id="29" name="テキスト ボックス 28"/>
          <p:cNvSpPr txBox="1"/>
          <p:nvPr/>
        </p:nvSpPr>
        <p:spPr>
          <a:xfrm>
            <a:off x="7611416" y="303129"/>
            <a:ext cx="1352284" cy="369332"/>
          </a:xfrm>
          <a:prstGeom prst="rect">
            <a:avLst/>
          </a:prstGeom>
          <a:noFill/>
          <a:ln>
            <a:solidFill>
              <a:schemeClr val="tx1"/>
            </a:solidFill>
          </a:ln>
        </p:spPr>
        <p:txBody>
          <a:bodyPr wrap="square" rtlCol="0" anchor="ctr" anchorCtr="0">
            <a:spAutoFit/>
          </a:bodyPr>
          <a:lstStyle/>
          <a:p>
            <a:pPr algn="ctr"/>
            <a:r>
              <a:rPr kumimoji="1" lang="ja-JP" altLang="en-US" dirty="0" smtClean="0"/>
              <a:t>資料</a:t>
            </a:r>
            <a:r>
              <a:rPr kumimoji="1" lang="ja-JP" altLang="en-US" dirty="0" smtClean="0"/>
              <a:t>１ー１</a:t>
            </a:r>
            <a:endParaRPr kumimoji="1" lang="ja-JP" altLang="en-US" dirty="0"/>
          </a:p>
        </p:txBody>
      </p:sp>
      <p:sp>
        <p:nvSpPr>
          <p:cNvPr id="30" name="正方形/長方形 29"/>
          <p:cNvSpPr/>
          <p:nvPr/>
        </p:nvSpPr>
        <p:spPr>
          <a:xfrm>
            <a:off x="3010108" y="1884219"/>
            <a:ext cx="2987898" cy="296214"/>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1" name="テキスト ボックス 30"/>
          <p:cNvSpPr txBox="1"/>
          <p:nvPr/>
        </p:nvSpPr>
        <p:spPr>
          <a:xfrm>
            <a:off x="177890" y="1301603"/>
            <a:ext cx="3518347" cy="253916"/>
          </a:xfrm>
          <a:prstGeom prst="rect">
            <a:avLst/>
          </a:prstGeom>
          <a:noFill/>
        </p:spPr>
        <p:txBody>
          <a:bodyPr wrap="square" rtlCol="0">
            <a:spAutoFit/>
          </a:bodyPr>
          <a:lstStyle/>
          <a:p>
            <a:r>
              <a:rPr lang="ja-JP" altLang="en-US" sz="1050" dirty="0" smtClean="0">
                <a:latin typeface="メイリオ" panose="020B0604030504040204" pitchFamily="50" charset="-128"/>
                <a:ea typeface="メイリオ" panose="020B0604030504040204" pitchFamily="50" charset="-128"/>
              </a:rPr>
              <a:t>＜平成</a:t>
            </a:r>
            <a:r>
              <a:rPr lang="en-US" altLang="ja-JP" sz="1050" dirty="0" smtClean="0">
                <a:latin typeface="メイリオ" panose="020B0604030504040204" pitchFamily="50" charset="-128"/>
                <a:ea typeface="メイリオ" panose="020B0604030504040204" pitchFamily="50" charset="-128"/>
              </a:rPr>
              <a:t>31</a:t>
            </a:r>
            <a:r>
              <a:rPr lang="ja-JP" altLang="en-US" sz="1050" dirty="0" smtClean="0">
                <a:latin typeface="メイリオ" panose="020B0604030504040204" pitchFamily="50" charset="-128"/>
                <a:ea typeface="メイリオ" panose="020B0604030504040204" pitchFamily="50" charset="-128"/>
              </a:rPr>
              <a:t>年度　国庫補助事業採択時の内容＞</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88978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7266709" y="1848662"/>
            <a:ext cx="1877291" cy="253916"/>
          </a:xfrm>
          <a:prstGeom prst="rect">
            <a:avLst/>
          </a:prstGeom>
          <a:noFill/>
        </p:spPr>
        <p:txBody>
          <a:bodyPr wrap="square" rtlCol="0">
            <a:spAutoFit/>
          </a:bodyPr>
          <a:lstStyle/>
          <a:p>
            <a:r>
              <a:rPr lang="en-US" altLang="ja-JP" sz="1050" dirty="0">
                <a:latin typeface="メイリオ" panose="020B0604030504040204" pitchFamily="50" charset="-128"/>
                <a:ea typeface="メイリオ" panose="020B0604030504040204" pitchFamily="50" charset="-128"/>
              </a:rPr>
              <a:t>R3.10.31</a:t>
            </a:r>
            <a:r>
              <a:rPr lang="ja-JP" altLang="en-US" sz="1050" dirty="0">
                <a:latin typeface="メイリオ" panose="020B0604030504040204" pitchFamily="50" charset="-128"/>
                <a:ea typeface="メイリオ" panose="020B0604030504040204" pitchFamily="50" charset="-128"/>
              </a:rPr>
              <a:t>時点の速報値</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3497961531"/>
              </p:ext>
            </p:extLst>
          </p:nvPr>
        </p:nvGraphicFramePr>
        <p:xfrm>
          <a:off x="231820" y="2237979"/>
          <a:ext cx="9427335" cy="5006376"/>
        </p:xfrm>
        <a:graphic>
          <a:graphicData uri="http://schemas.openxmlformats.org/presentationml/2006/ole">
            <mc:AlternateContent xmlns:mc="http://schemas.openxmlformats.org/markup-compatibility/2006">
              <mc:Choice xmlns:v="urn:schemas-microsoft-com:vml" Requires="v">
                <p:oleObj spid="_x0000_s1032" name="ワークシート" r:id="rId3" imgW="10496670" imgH="5610080" progId="Excel.Sheet.12">
                  <p:embed/>
                </p:oleObj>
              </mc:Choice>
              <mc:Fallback>
                <p:oleObj name="ワークシート" r:id="rId3" imgW="10496670" imgH="5610080" progId="Excel.Sheet.12">
                  <p:embed/>
                  <p:pic>
                    <p:nvPicPr>
                      <p:cNvPr id="6" name="オブジェクト 5"/>
                      <p:cNvPicPr/>
                      <p:nvPr/>
                    </p:nvPicPr>
                    <p:blipFill>
                      <a:blip r:embed="rId4"/>
                      <a:stretch>
                        <a:fillRect/>
                      </a:stretch>
                    </p:blipFill>
                    <p:spPr>
                      <a:xfrm>
                        <a:off x="231820" y="2237979"/>
                        <a:ext cx="9427335" cy="5006376"/>
                      </a:xfrm>
                      <a:prstGeom prst="rect">
                        <a:avLst/>
                      </a:prstGeom>
                    </p:spPr>
                  </p:pic>
                </p:oleObj>
              </mc:Fallback>
            </mc:AlternateContent>
          </a:graphicData>
        </a:graphic>
      </p:graphicFrame>
      <p:sp>
        <p:nvSpPr>
          <p:cNvPr id="5" name="タイトル 1"/>
          <p:cNvSpPr txBox="1">
            <a:spLocks/>
          </p:cNvSpPr>
          <p:nvPr/>
        </p:nvSpPr>
        <p:spPr>
          <a:xfrm>
            <a:off x="0" y="857250"/>
            <a:ext cx="9144000" cy="363661"/>
          </a:xfrm>
          <a:prstGeom prst="rect">
            <a:avLst/>
          </a:prstGeom>
          <a:solidFill>
            <a:srgbClr val="0070C0"/>
          </a:solidFill>
        </p:spPr>
        <p:txBody>
          <a:bodyPr vert="horz" lIns="68580" tIns="34290" rIns="68580" bIns="3429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1350" b="1" dirty="0">
                <a:solidFill>
                  <a:schemeClr val="bg1"/>
                </a:solidFill>
                <a:latin typeface="BIZ UDPゴシック" panose="020B0400000000000000" pitchFamily="50" charset="-128"/>
                <a:ea typeface="BIZ UDPゴシック" panose="020B0400000000000000" pitchFamily="50" charset="-128"/>
              </a:rPr>
              <a:t>地域活性化雇用</a:t>
            </a:r>
            <a:r>
              <a:rPr lang="ja-JP" altLang="en-US" sz="1350" b="1">
                <a:solidFill>
                  <a:schemeClr val="bg1"/>
                </a:solidFill>
                <a:latin typeface="BIZ UDPゴシック" panose="020B0400000000000000" pitchFamily="50" charset="-128"/>
                <a:ea typeface="BIZ UDPゴシック" panose="020B0400000000000000" pitchFamily="50" charset="-128"/>
              </a:rPr>
              <a:t>創造プロジェクト活用事業</a:t>
            </a:r>
            <a:r>
              <a:rPr lang="en-US" altLang="ja-JP" sz="1350" b="1" smtClean="0">
                <a:solidFill>
                  <a:schemeClr val="bg1"/>
                </a:solidFill>
                <a:latin typeface="BIZ UDPゴシック" panose="020B0400000000000000" pitchFamily="50" charset="-128"/>
                <a:ea typeface="BIZ UDPゴシック" panose="020B0400000000000000" pitchFamily="50" charset="-128"/>
              </a:rPr>
              <a:t>(</a:t>
            </a:r>
            <a:r>
              <a:rPr lang="ja-JP" altLang="en-US" sz="1350" b="1" dirty="0">
                <a:solidFill>
                  <a:schemeClr val="bg1"/>
                </a:solidFill>
                <a:latin typeface="BIZ UDPゴシック" panose="020B0400000000000000" pitchFamily="50" charset="-128"/>
                <a:ea typeface="BIZ UDPゴシック" panose="020B0400000000000000" pitchFamily="50" charset="-128"/>
              </a:rPr>
              <a:t>令和元年～３年度）の</a:t>
            </a:r>
            <a:r>
              <a:rPr lang="ja-JP" altLang="en-US" sz="1350" b="1" dirty="0" smtClean="0">
                <a:solidFill>
                  <a:schemeClr val="bg1"/>
                </a:solidFill>
                <a:latin typeface="BIZ UDPゴシック" panose="020B0400000000000000" pitchFamily="50" charset="-128"/>
                <a:ea typeface="BIZ UDPゴシック" panose="020B0400000000000000" pitchFamily="50" charset="-128"/>
              </a:rPr>
              <a:t>実績</a:t>
            </a:r>
            <a:endParaRPr lang="ja-JP" altLang="en-US" sz="1350" b="1"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39252" y="1594746"/>
            <a:ext cx="3518347" cy="253916"/>
          </a:xfrm>
          <a:prstGeom prst="rect">
            <a:avLst/>
          </a:prstGeom>
          <a:noFill/>
        </p:spPr>
        <p:txBody>
          <a:bodyPr wrap="square" rtlCol="0">
            <a:spAutoFit/>
          </a:bodyPr>
          <a:lstStyle/>
          <a:p>
            <a:r>
              <a:rPr lang="ja-JP" altLang="en-US" sz="1050" dirty="0" smtClean="0">
                <a:latin typeface="メイリオ" panose="020B0604030504040204" pitchFamily="50" charset="-128"/>
                <a:ea typeface="メイリオ" panose="020B0604030504040204" pitchFamily="50" charset="-128"/>
              </a:rPr>
              <a:t>＜令和元～３年度の事業実績＞</a:t>
            </a:r>
            <a:endParaRPr kumimoji="1" lang="en-US" altLang="ja-JP" sz="105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7611416" y="303129"/>
            <a:ext cx="1352284" cy="369332"/>
          </a:xfrm>
          <a:prstGeom prst="rect">
            <a:avLst/>
          </a:prstGeom>
          <a:noFill/>
          <a:ln>
            <a:solidFill>
              <a:schemeClr val="tx1"/>
            </a:solidFill>
          </a:ln>
        </p:spPr>
        <p:txBody>
          <a:bodyPr wrap="square" rtlCol="0" anchor="ctr" anchorCtr="0">
            <a:spAutoFit/>
          </a:bodyPr>
          <a:lstStyle/>
          <a:p>
            <a:pPr algn="ctr"/>
            <a:r>
              <a:rPr kumimoji="1" lang="ja-JP" altLang="en-US" dirty="0" smtClean="0"/>
              <a:t>資料</a:t>
            </a:r>
            <a:r>
              <a:rPr kumimoji="1" lang="ja-JP" altLang="en-US" dirty="0" smtClean="0"/>
              <a:t>１ー２</a:t>
            </a:r>
            <a:endParaRPr kumimoji="1" lang="ja-JP" altLang="en-US" dirty="0"/>
          </a:p>
        </p:txBody>
      </p:sp>
    </p:spTree>
    <p:extLst>
      <p:ext uri="{BB962C8B-B14F-4D97-AF65-F5344CB8AC3E}">
        <p14:creationId xmlns:p14="http://schemas.microsoft.com/office/powerpoint/2010/main" val="13993391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TotalTime>
  <Words>638</Words>
  <Application>Microsoft Office PowerPoint</Application>
  <PresentationFormat>画面に合わせる (4:3)</PresentationFormat>
  <Paragraphs>45</Paragraphs>
  <Slides>2</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2" baseType="lpstr">
      <vt:lpstr>BIZ UDPゴシック</vt:lpstr>
      <vt:lpstr>Meiryo UI</vt:lpstr>
      <vt:lpstr>メイリオ</vt:lpstr>
      <vt:lpstr>游ゴシック</vt:lpstr>
      <vt:lpstr>游ゴシック Light</vt:lpstr>
      <vt:lpstr>Arial</vt:lpstr>
      <vt:lpstr>Calibri</vt:lpstr>
      <vt:lpstr>Calibri Light</vt:lpstr>
      <vt:lpstr>Office テーマ</vt:lpstr>
      <vt:lpstr>ワークシート</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三杉　真理子</dc:creator>
  <cp:lastModifiedBy>落　理恵</cp:lastModifiedBy>
  <cp:revision>23</cp:revision>
  <cp:lastPrinted>2022-01-12T05:54:35Z</cp:lastPrinted>
  <dcterms:created xsi:type="dcterms:W3CDTF">2021-03-05T13:52:14Z</dcterms:created>
  <dcterms:modified xsi:type="dcterms:W3CDTF">2022-01-13T00:57:35Z</dcterms:modified>
</cp:coreProperties>
</file>