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0" r:id="rId2"/>
    <p:sldId id="259"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AC175BDC-195E-4116-A1E2-3F03FF88FD21}" type="datetimeFigureOut">
              <a:rPr kumimoji="1" lang="ja-JP" altLang="en-US" smtClean="0"/>
              <a:t>2023/1/19</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81EFFD5A-5B0F-4C1A-8D92-6E8A196882A4}" type="slidenum">
              <a:rPr kumimoji="1" lang="ja-JP" altLang="en-US" smtClean="0"/>
              <a:t>‹#›</a:t>
            </a:fld>
            <a:endParaRPr kumimoji="1" lang="ja-JP" altLang="en-US"/>
          </a:p>
        </p:txBody>
      </p:sp>
    </p:spTree>
    <p:extLst>
      <p:ext uri="{BB962C8B-B14F-4D97-AF65-F5344CB8AC3E}">
        <p14:creationId xmlns:p14="http://schemas.microsoft.com/office/powerpoint/2010/main" val="251742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5DAC50-F08F-4745-88D8-4DB4ADE4FACC}" type="slidenum">
              <a:rPr kumimoji="1" lang="ja-JP" altLang="en-US" smtClean="0"/>
              <a:t>1</a:t>
            </a:fld>
            <a:endParaRPr kumimoji="1" lang="ja-JP" altLang="en-US"/>
          </a:p>
        </p:txBody>
      </p:sp>
    </p:spTree>
    <p:extLst>
      <p:ext uri="{BB962C8B-B14F-4D97-AF65-F5344CB8AC3E}">
        <p14:creationId xmlns:p14="http://schemas.microsoft.com/office/powerpoint/2010/main" val="969146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01BC6A5-B2C6-4B7E-AD00-BF70CA7617FE}" type="datetimeFigureOut">
              <a:rPr kumimoji="1" lang="ja-JP" altLang="en-US" smtClean="0"/>
              <a:t>2023/1/19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EF4585-8522-44AA-96FE-A7757C62B401}" type="slidenum">
              <a:rPr kumimoji="1" lang="ja-JP" altLang="en-US" smtClean="0"/>
              <a:t>‹#›</a:t>
            </a:fld>
            <a:endParaRPr kumimoji="1" lang="ja-JP" altLang="en-US"/>
          </a:p>
        </p:txBody>
      </p:sp>
    </p:spTree>
    <p:extLst>
      <p:ext uri="{BB962C8B-B14F-4D97-AF65-F5344CB8AC3E}">
        <p14:creationId xmlns:p14="http://schemas.microsoft.com/office/powerpoint/2010/main" val="4170610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01BC6A5-B2C6-4B7E-AD00-BF70CA7617FE}" type="datetimeFigureOut">
              <a:rPr kumimoji="1" lang="ja-JP" altLang="en-US" smtClean="0"/>
              <a:t>2023/1/19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EF4585-8522-44AA-96FE-A7757C62B401}" type="slidenum">
              <a:rPr kumimoji="1" lang="ja-JP" altLang="en-US" smtClean="0"/>
              <a:t>‹#›</a:t>
            </a:fld>
            <a:endParaRPr kumimoji="1" lang="ja-JP" altLang="en-US"/>
          </a:p>
        </p:txBody>
      </p:sp>
    </p:spTree>
    <p:extLst>
      <p:ext uri="{BB962C8B-B14F-4D97-AF65-F5344CB8AC3E}">
        <p14:creationId xmlns:p14="http://schemas.microsoft.com/office/powerpoint/2010/main" val="3165158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01BC6A5-B2C6-4B7E-AD00-BF70CA7617FE}" type="datetimeFigureOut">
              <a:rPr kumimoji="1" lang="ja-JP" altLang="en-US" smtClean="0"/>
              <a:t>2023/1/19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EF4585-8522-44AA-96FE-A7757C62B401}" type="slidenum">
              <a:rPr kumimoji="1" lang="ja-JP" altLang="en-US" smtClean="0"/>
              <a:t>‹#›</a:t>
            </a:fld>
            <a:endParaRPr kumimoji="1" lang="ja-JP" altLang="en-US"/>
          </a:p>
        </p:txBody>
      </p:sp>
    </p:spTree>
    <p:extLst>
      <p:ext uri="{BB962C8B-B14F-4D97-AF65-F5344CB8AC3E}">
        <p14:creationId xmlns:p14="http://schemas.microsoft.com/office/powerpoint/2010/main" val="1457187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01BC6A5-B2C6-4B7E-AD00-BF70CA7617FE}" type="datetimeFigureOut">
              <a:rPr kumimoji="1" lang="ja-JP" altLang="en-US" smtClean="0"/>
              <a:t>2023/1/19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EF4585-8522-44AA-96FE-A7757C62B401}" type="slidenum">
              <a:rPr kumimoji="1" lang="ja-JP" altLang="en-US" smtClean="0"/>
              <a:t>‹#›</a:t>
            </a:fld>
            <a:endParaRPr kumimoji="1" lang="ja-JP" altLang="en-US"/>
          </a:p>
        </p:txBody>
      </p:sp>
    </p:spTree>
    <p:extLst>
      <p:ext uri="{BB962C8B-B14F-4D97-AF65-F5344CB8AC3E}">
        <p14:creationId xmlns:p14="http://schemas.microsoft.com/office/powerpoint/2010/main" val="1031649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01BC6A5-B2C6-4B7E-AD00-BF70CA7617FE}" type="datetimeFigureOut">
              <a:rPr kumimoji="1" lang="ja-JP" altLang="en-US" smtClean="0"/>
              <a:t>2023/1/19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EF4585-8522-44AA-96FE-A7757C62B401}" type="slidenum">
              <a:rPr kumimoji="1" lang="ja-JP" altLang="en-US" smtClean="0"/>
              <a:t>‹#›</a:t>
            </a:fld>
            <a:endParaRPr kumimoji="1" lang="ja-JP" altLang="en-US"/>
          </a:p>
        </p:txBody>
      </p:sp>
    </p:spTree>
    <p:extLst>
      <p:ext uri="{BB962C8B-B14F-4D97-AF65-F5344CB8AC3E}">
        <p14:creationId xmlns:p14="http://schemas.microsoft.com/office/powerpoint/2010/main" val="225412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01BC6A5-B2C6-4B7E-AD00-BF70CA7617FE}" type="datetimeFigureOut">
              <a:rPr kumimoji="1" lang="ja-JP" altLang="en-US" smtClean="0"/>
              <a:t>2023/1/19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EF4585-8522-44AA-96FE-A7757C62B401}" type="slidenum">
              <a:rPr kumimoji="1" lang="ja-JP" altLang="en-US" smtClean="0"/>
              <a:t>‹#›</a:t>
            </a:fld>
            <a:endParaRPr kumimoji="1" lang="ja-JP" altLang="en-US"/>
          </a:p>
        </p:txBody>
      </p:sp>
    </p:spTree>
    <p:extLst>
      <p:ext uri="{BB962C8B-B14F-4D97-AF65-F5344CB8AC3E}">
        <p14:creationId xmlns:p14="http://schemas.microsoft.com/office/powerpoint/2010/main" val="4954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01BC6A5-B2C6-4B7E-AD00-BF70CA7617FE}" type="datetimeFigureOut">
              <a:rPr kumimoji="1" lang="ja-JP" altLang="en-US" smtClean="0"/>
              <a:t>2023/1/19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EF4585-8522-44AA-96FE-A7757C62B401}" type="slidenum">
              <a:rPr kumimoji="1" lang="ja-JP" altLang="en-US" smtClean="0"/>
              <a:t>‹#›</a:t>
            </a:fld>
            <a:endParaRPr kumimoji="1" lang="ja-JP" altLang="en-US"/>
          </a:p>
        </p:txBody>
      </p:sp>
    </p:spTree>
    <p:extLst>
      <p:ext uri="{BB962C8B-B14F-4D97-AF65-F5344CB8AC3E}">
        <p14:creationId xmlns:p14="http://schemas.microsoft.com/office/powerpoint/2010/main" val="183836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01BC6A5-B2C6-4B7E-AD00-BF70CA7617FE}" type="datetimeFigureOut">
              <a:rPr kumimoji="1" lang="ja-JP" altLang="en-US" smtClean="0"/>
              <a:t>2023/1/19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EF4585-8522-44AA-96FE-A7757C62B401}" type="slidenum">
              <a:rPr kumimoji="1" lang="ja-JP" altLang="en-US" smtClean="0"/>
              <a:t>‹#›</a:t>
            </a:fld>
            <a:endParaRPr kumimoji="1" lang="ja-JP" altLang="en-US"/>
          </a:p>
        </p:txBody>
      </p:sp>
    </p:spTree>
    <p:extLst>
      <p:ext uri="{BB962C8B-B14F-4D97-AF65-F5344CB8AC3E}">
        <p14:creationId xmlns:p14="http://schemas.microsoft.com/office/powerpoint/2010/main" val="773451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1BC6A5-B2C6-4B7E-AD00-BF70CA7617FE}" type="datetimeFigureOut">
              <a:rPr kumimoji="1" lang="ja-JP" altLang="en-US" smtClean="0"/>
              <a:t>2023/1/19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EF4585-8522-44AA-96FE-A7757C62B401}" type="slidenum">
              <a:rPr kumimoji="1" lang="ja-JP" altLang="en-US" smtClean="0"/>
              <a:t>‹#›</a:t>
            </a:fld>
            <a:endParaRPr kumimoji="1" lang="ja-JP" altLang="en-US"/>
          </a:p>
        </p:txBody>
      </p:sp>
    </p:spTree>
    <p:extLst>
      <p:ext uri="{BB962C8B-B14F-4D97-AF65-F5344CB8AC3E}">
        <p14:creationId xmlns:p14="http://schemas.microsoft.com/office/powerpoint/2010/main" val="639793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01BC6A5-B2C6-4B7E-AD00-BF70CA7617FE}" type="datetimeFigureOut">
              <a:rPr kumimoji="1" lang="ja-JP" altLang="en-US" smtClean="0"/>
              <a:t>2023/1/19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EF4585-8522-44AA-96FE-A7757C62B401}" type="slidenum">
              <a:rPr kumimoji="1" lang="ja-JP" altLang="en-US" smtClean="0"/>
              <a:t>‹#›</a:t>
            </a:fld>
            <a:endParaRPr kumimoji="1" lang="ja-JP" altLang="en-US"/>
          </a:p>
        </p:txBody>
      </p:sp>
    </p:spTree>
    <p:extLst>
      <p:ext uri="{BB962C8B-B14F-4D97-AF65-F5344CB8AC3E}">
        <p14:creationId xmlns:p14="http://schemas.microsoft.com/office/powerpoint/2010/main" val="1902665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01BC6A5-B2C6-4B7E-AD00-BF70CA7617FE}" type="datetimeFigureOut">
              <a:rPr kumimoji="1" lang="ja-JP" altLang="en-US" smtClean="0"/>
              <a:t>2023/1/19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EF4585-8522-44AA-96FE-A7757C62B401}" type="slidenum">
              <a:rPr kumimoji="1" lang="ja-JP" altLang="en-US" smtClean="0"/>
              <a:t>‹#›</a:t>
            </a:fld>
            <a:endParaRPr kumimoji="1" lang="ja-JP" altLang="en-US"/>
          </a:p>
        </p:txBody>
      </p:sp>
    </p:spTree>
    <p:extLst>
      <p:ext uri="{BB962C8B-B14F-4D97-AF65-F5344CB8AC3E}">
        <p14:creationId xmlns:p14="http://schemas.microsoft.com/office/powerpoint/2010/main" val="3867376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1BC6A5-B2C6-4B7E-AD00-BF70CA7617FE}" type="datetimeFigureOut">
              <a:rPr kumimoji="1" lang="ja-JP" altLang="en-US" smtClean="0"/>
              <a:t>2023/1/19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EF4585-8522-44AA-96FE-A7757C62B401}" type="slidenum">
              <a:rPr kumimoji="1" lang="ja-JP" altLang="en-US" smtClean="0"/>
              <a:t>‹#›</a:t>
            </a:fld>
            <a:endParaRPr kumimoji="1" lang="ja-JP" altLang="en-US"/>
          </a:p>
        </p:txBody>
      </p:sp>
    </p:spTree>
    <p:extLst>
      <p:ext uri="{BB962C8B-B14F-4D97-AF65-F5344CB8AC3E}">
        <p14:creationId xmlns:p14="http://schemas.microsoft.com/office/powerpoint/2010/main" val="31709603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テキスト ボックス 79"/>
          <p:cNvSpPr txBox="1"/>
          <p:nvPr/>
        </p:nvSpPr>
        <p:spPr>
          <a:xfrm>
            <a:off x="-82817" y="986212"/>
            <a:ext cx="9226817" cy="3760004"/>
          </a:xfrm>
          <a:prstGeom prst="rect">
            <a:avLst/>
          </a:prstGeom>
          <a:solidFill>
            <a:schemeClr val="accent1">
              <a:lumMod val="20000"/>
              <a:lumOff val="80000"/>
            </a:schemeClr>
          </a:solidFill>
        </p:spPr>
        <p:txBody>
          <a:bodyPr wrap="square" rtlCol="0">
            <a:spAutoFit/>
          </a:bodyPr>
          <a:lstStyle/>
          <a:p>
            <a:pPr>
              <a:lnSpc>
                <a:spcPts val="1275"/>
              </a:lnSpc>
            </a:pPr>
            <a:r>
              <a:rPr lang="ja-JP" altLang="en-US" sz="1100" dirty="0">
                <a:latin typeface="メイリオ" panose="020B0604030504040204" pitchFamily="50" charset="-128"/>
                <a:ea typeface="メイリオ" panose="020B0604030504040204" pitchFamily="50" charset="-128"/>
              </a:rPr>
              <a:t>〇</a:t>
            </a:r>
            <a:r>
              <a:rPr lang="en-US" altLang="ja-JP" sz="1100" dirty="0">
                <a:latin typeface="メイリオ" panose="020B0604030504040204" pitchFamily="50" charset="-128"/>
                <a:ea typeface="メイリオ" panose="020B0604030504040204" pitchFamily="50" charset="-128"/>
              </a:rPr>
              <a:t>with</a:t>
            </a:r>
            <a:r>
              <a:rPr lang="ja-JP" altLang="en-US" sz="1100" dirty="0">
                <a:latin typeface="メイリオ" panose="020B0604030504040204" pitchFamily="50" charset="-128"/>
                <a:ea typeface="メイリオ" panose="020B0604030504040204" pitchFamily="50" charset="-128"/>
              </a:rPr>
              <a:t>コロナから</a:t>
            </a:r>
            <a:r>
              <a:rPr lang="en-US" altLang="ja-JP" sz="1100" dirty="0">
                <a:latin typeface="メイリオ" panose="020B0604030504040204" pitchFamily="50" charset="-128"/>
                <a:ea typeface="メイリオ" panose="020B0604030504040204" pitchFamily="50" charset="-128"/>
              </a:rPr>
              <a:t>post</a:t>
            </a:r>
            <a:r>
              <a:rPr lang="ja-JP" altLang="en-US" sz="1100" dirty="0">
                <a:latin typeface="メイリオ" panose="020B0604030504040204" pitchFamily="50" charset="-128"/>
                <a:ea typeface="メイリオ" panose="020B0604030504040204" pitchFamily="50" charset="-128"/>
              </a:rPr>
              <a:t>コロナ、さらには</a:t>
            </a:r>
            <a:r>
              <a:rPr lang="en-US" altLang="ja-JP" sz="1100" dirty="0">
                <a:latin typeface="メイリオ" panose="020B0604030504040204" pitchFamily="50" charset="-128"/>
                <a:ea typeface="メイリオ" panose="020B0604030504040204" pitchFamily="50" charset="-128"/>
              </a:rPr>
              <a:t>2025</a:t>
            </a:r>
            <a:r>
              <a:rPr lang="ja-JP" altLang="en-US" sz="1100" dirty="0">
                <a:latin typeface="メイリオ" panose="020B0604030504040204" pitchFamily="50" charset="-128"/>
                <a:ea typeface="メイリオ" panose="020B0604030504040204" pitchFamily="50" charset="-128"/>
              </a:rPr>
              <a:t>大阪・関西万博を契機とした成長に向け、これまで培ってきた公民連携体制を活かして</a:t>
            </a:r>
            <a:r>
              <a:rPr lang="ja-JP" altLang="en-US" sz="1100" dirty="0" smtClean="0">
                <a:latin typeface="メイリオ" panose="020B0604030504040204" pitchFamily="50" charset="-128"/>
                <a:ea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endParaRPr>
          </a:p>
          <a:p>
            <a:pPr>
              <a:lnSpc>
                <a:spcPts val="1275"/>
              </a:lnSpc>
            </a:pPr>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雇用</a:t>
            </a:r>
            <a:r>
              <a:rPr lang="ja-JP" altLang="en-US" sz="1100" dirty="0">
                <a:latin typeface="メイリオ" panose="020B0604030504040204" pitchFamily="50" charset="-128"/>
                <a:ea typeface="メイリオ" panose="020B0604030504040204" pitchFamily="50" charset="-128"/>
              </a:rPr>
              <a:t>の再生と人材活躍をめざす</a:t>
            </a:r>
            <a:endParaRPr lang="en-US" altLang="ja-JP" sz="1100" dirty="0">
              <a:latin typeface="メイリオ" panose="020B0604030504040204" pitchFamily="50" charset="-128"/>
              <a:ea typeface="メイリオ" panose="020B0604030504040204" pitchFamily="50" charset="-128"/>
            </a:endParaRPr>
          </a:p>
          <a:p>
            <a:pPr>
              <a:lnSpc>
                <a:spcPts val="1275"/>
              </a:lnSpc>
            </a:pPr>
            <a:r>
              <a:rPr lang="ja-JP" altLang="en-US" sz="1100" dirty="0">
                <a:latin typeface="メイリオ" panose="020B0604030504040204" pitchFamily="50" charset="-128"/>
                <a:ea typeface="メイリオ" panose="020B0604030504040204" pitchFamily="50" charset="-128"/>
              </a:rPr>
              <a:t>　　👉大阪の成長を支える</a:t>
            </a:r>
            <a:r>
              <a:rPr lang="ja-JP" altLang="en-US" sz="1100" b="1" u="sng" dirty="0">
                <a:latin typeface="メイリオ" panose="020B0604030504040204" pitchFamily="50" charset="-128"/>
                <a:ea typeface="メイリオ" panose="020B0604030504040204" pitchFamily="50" charset="-128"/>
              </a:rPr>
              <a:t>製造業、建設業、運輸業</a:t>
            </a:r>
            <a:r>
              <a:rPr lang="ja-JP" altLang="en-US" sz="1100" dirty="0">
                <a:latin typeface="メイリオ" panose="020B0604030504040204" pitchFamily="50" charset="-128"/>
                <a:ea typeface="メイリオ" panose="020B0604030504040204" pitchFamily="50" charset="-128"/>
              </a:rPr>
              <a:t>および</a:t>
            </a:r>
            <a:r>
              <a:rPr lang="ja-JP" altLang="en-US" sz="1100" b="1" u="sng" dirty="0">
                <a:latin typeface="メイリオ" panose="020B0604030504040204" pitchFamily="50" charset="-128"/>
                <a:ea typeface="メイリオ" panose="020B0604030504040204" pitchFamily="50" charset="-128"/>
              </a:rPr>
              <a:t>インバウンド関連分野</a:t>
            </a:r>
            <a:r>
              <a:rPr lang="ja-JP" altLang="en-US" sz="1100" dirty="0">
                <a:latin typeface="メイリオ" panose="020B0604030504040204" pitchFamily="50" charset="-128"/>
                <a:ea typeface="メイリオ" panose="020B0604030504040204" pitchFamily="50" charset="-128"/>
              </a:rPr>
              <a:t>に</a:t>
            </a:r>
            <a:r>
              <a:rPr lang="ja-JP" altLang="en-US" sz="1100" b="1" u="sng" dirty="0">
                <a:latin typeface="メイリオ" panose="020B0604030504040204" pitchFamily="50" charset="-128"/>
                <a:ea typeface="メイリオ" panose="020B0604030504040204" pitchFamily="50" charset="-128"/>
              </a:rPr>
              <a:t>情報通信業</a:t>
            </a:r>
            <a:r>
              <a:rPr lang="ja-JP" altLang="en-US" sz="1100" dirty="0">
                <a:latin typeface="メイリオ" panose="020B0604030504040204" pitchFamily="50" charset="-128"/>
                <a:ea typeface="メイリオ" panose="020B0604030504040204" pitchFamily="50" charset="-128"/>
              </a:rPr>
              <a:t>を追加した５分野が対象。</a:t>
            </a:r>
            <a:endParaRPr lang="en-US" altLang="ja-JP" sz="1100" strike="sngStrike" dirty="0">
              <a:latin typeface="メイリオ" panose="020B0604030504040204" pitchFamily="50" charset="-128"/>
              <a:ea typeface="メイリオ" panose="020B0604030504040204" pitchFamily="50" charset="-128"/>
            </a:endParaRPr>
          </a:p>
          <a:p>
            <a:pPr>
              <a:lnSpc>
                <a:spcPts val="1275"/>
              </a:lnSpc>
            </a:pPr>
            <a:r>
              <a:rPr lang="ja-JP" altLang="en-US" sz="1100" dirty="0">
                <a:latin typeface="メイリオ" panose="020B0604030504040204" pitchFamily="50" charset="-128"/>
                <a:ea typeface="メイリオ" panose="020B0604030504040204" pitchFamily="50" charset="-128"/>
              </a:rPr>
              <a:t>〇</a:t>
            </a:r>
            <a:r>
              <a:rPr lang="ja-JP" altLang="en-US" sz="1100" b="1" u="sng" dirty="0">
                <a:latin typeface="メイリオ" panose="020B0604030504040204" pitchFamily="50" charset="-128"/>
                <a:ea typeface="メイリオ" panose="020B0604030504040204" pitchFamily="50" charset="-128"/>
              </a:rPr>
              <a:t>ニューノーマルへの対応として、マッチングに</a:t>
            </a:r>
            <a:r>
              <a:rPr lang="ja-JP" altLang="en-US" sz="1100" b="1" u="sng" dirty="0" smtClean="0">
                <a:latin typeface="メイリオ" panose="020B0604030504040204" pitchFamily="50" charset="-128"/>
                <a:ea typeface="メイリオ" panose="020B0604030504040204" pitchFamily="50" charset="-128"/>
              </a:rPr>
              <a:t>至る支援</a:t>
            </a:r>
            <a:r>
              <a:rPr lang="ja-JP" altLang="en-US" sz="1100" b="1" u="sng" dirty="0">
                <a:latin typeface="メイリオ" panose="020B0604030504040204" pitchFamily="50" charset="-128"/>
                <a:ea typeface="メイリオ" panose="020B0604030504040204" pitchFamily="50" charset="-128"/>
              </a:rPr>
              <a:t>をオンラインでも提供。</a:t>
            </a:r>
            <a:r>
              <a:rPr lang="ja-JP" altLang="en-US" sz="1100" dirty="0">
                <a:latin typeface="メイリオ" panose="020B0604030504040204" pitchFamily="50" charset="-128"/>
                <a:ea typeface="メイリオ" panose="020B0604030504040204" pitchFamily="50" charset="-128"/>
              </a:rPr>
              <a:t>幅広い求職者や企業が支援にアクセスしやすい</a:t>
            </a:r>
            <a:r>
              <a:rPr lang="ja-JP" altLang="en-US" sz="1100" dirty="0" smtClean="0">
                <a:latin typeface="メイリオ" panose="020B0604030504040204" pitchFamily="50" charset="-128"/>
                <a:ea typeface="メイリオ" panose="020B0604030504040204" pitchFamily="50" charset="-128"/>
              </a:rPr>
              <a:t>環境構築</a:t>
            </a:r>
            <a:endParaRPr lang="en-US" altLang="ja-JP" sz="1100" strike="sngStrike" dirty="0">
              <a:latin typeface="メイリオ" panose="020B0604030504040204" pitchFamily="50" charset="-128"/>
              <a:ea typeface="メイリオ" panose="020B0604030504040204" pitchFamily="50" charset="-128"/>
            </a:endParaRPr>
          </a:p>
          <a:p>
            <a:pPr>
              <a:lnSpc>
                <a:spcPts val="1275"/>
              </a:lnSpc>
            </a:pPr>
            <a:r>
              <a:rPr lang="ja-JP" altLang="en-US" sz="1100" dirty="0">
                <a:latin typeface="メイリオ" panose="020B0604030504040204" pitchFamily="50" charset="-128"/>
                <a:ea typeface="メイリオ" panose="020B0604030504040204" pitchFamily="50" charset="-128"/>
              </a:rPr>
              <a:t>〇以下の取組により、企業・求職者の満足度の高いマッチング支援を実施。ミスマッチを解消し、良質雇用を実現していく</a:t>
            </a:r>
            <a:endParaRPr lang="en-US" altLang="ja-JP" sz="1100" dirty="0">
              <a:latin typeface="メイリオ" panose="020B0604030504040204" pitchFamily="50" charset="-128"/>
              <a:ea typeface="メイリオ" panose="020B0604030504040204" pitchFamily="50" charset="-128"/>
            </a:endParaRPr>
          </a:p>
          <a:p>
            <a:pPr>
              <a:lnSpc>
                <a:spcPts val="1275"/>
              </a:lnSpc>
            </a:pPr>
            <a:r>
              <a:rPr lang="en-US" altLang="ja-JP" sz="1100" dirty="0" smtClean="0">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事業</a:t>
            </a:r>
            <a:r>
              <a:rPr lang="ja-JP" altLang="en-US" sz="1100" dirty="0">
                <a:latin typeface="メイリオ" panose="020B0604030504040204" pitchFamily="50" charset="-128"/>
                <a:ea typeface="メイリオ" panose="020B0604030504040204" pitchFamily="50" charset="-128"/>
              </a:rPr>
              <a:t>主支援</a:t>
            </a:r>
            <a:r>
              <a:rPr lang="en-US" altLang="ja-JP" sz="1100" dirty="0">
                <a:latin typeface="メイリオ" panose="020B0604030504040204" pitchFamily="50" charset="-128"/>
                <a:ea typeface="メイリオ" panose="020B0604030504040204" pitchFamily="50" charset="-128"/>
              </a:rPr>
              <a:t>】</a:t>
            </a:r>
          </a:p>
          <a:p>
            <a:pPr>
              <a:lnSpc>
                <a:spcPts val="1275"/>
              </a:lnSpc>
            </a:pPr>
            <a:r>
              <a:rPr lang="ja-JP" altLang="en-US" sz="1100" dirty="0">
                <a:latin typeface="メイリオ" panose="020B0604030504040204" pitchFamily="50" charset="-128"/>
                <a:ea typeface="メイリオ" panose="020B0604030504040204" pitchFamily="50" charset="-128"/>
              </a:rPr>
              <a:t>　・独自の</a:t>
            </a:r>
            <a:r>
              <a:rPr lang="ja-JP" altLang="en-US" sz="1100" b="1" u="sng" dirty="0">
                <a:latin typeface="メイリオ" panose="020B0604030504040204" pitchFamily="50" charset="-128"/>
                <a:ea typeface="メイリオ" panose="020B0604030504040204" pitchFamily="50" charset="-128"/>
              </a:rPr>
              <a:t>診断システムを活用した人材採用課題の可視化</a:t>
            </a:r>
            <a:r>
              <a:rPr lang="ja-JP" altLang="en-US" sz="1100" dirty="0">
                <a:latin typeface="メイリオ" panose="020B0604030504040204" pitchFamily="50" charset="-128"/>
                <a:ea typeface="メイリオ" panose="020B0604030504040204" pitchFamily="50" charset="-128"/>
              </a:rPr>
              <a:t>に加え、</a:t>
            </a:r>
            <a:r>
              <a:rPr lang="ja-JP" altLang="en-US" sz="1100" b="1" u="sng" dirty="0">
                <a:latin typeface="メイリオ" panose="020B0604030504040204" pitchFamily="50" charset="-128"/>
                <a:ea typeface="メイリオ" panose="020B0604030504040204" pitchFamily="50" charset="-128"/>
              </a:rPr>
              <a:t>専門家等による個社支援</a:t>
            </a:r>
            <a:r>
              <a:rPr lang="ja-JP" altLang="en-US" sz="1100" dirty="0">
                <a:latin typeface="メイリオ" panose="020B0604030504040204" pitchFamily="50" charset="-128"/>
                <a:ea typeface="メイリオ" panose="020B0604030504040204" pitchFamily="50" charset="-128"/>
              </a:rPr>
              <a:t>を新たに実施し</a:t>
            </a:r>
            <a:r>
              <a:rPr lang="ja-JP" altLang="en-US" sz="1100" dirty="0" smtClean="0">
                <a:latin typeface="メイリオ" panose="020B0604030504040204" pitchFamily="50" charset="-128"/>
                <a:ea typeface="メイリオ" panose="020B0604030504040204" pitchFamily="50" charset="-128"/>
              </a:rPr>
              <a:t>、状況</a:t>
            </a:r>
            <a:r>
              <a:rPr lang="ja-JP" altLang="en-US" sz="1100" dirty="0">
                <a:latin typeface="メイリオ" panose="020B0604030504040204" pitchFamily="50" charset="-128"/>
                <a:ea typeface="メイリオ" panose="020B0604030504040204" pitchFamily="50" charset="-128"/>
              </a:rPr>
              <a:t>に応じた</a:t>
            </a:r>
            <a:r>
              <a:rPr lang="ja-JP" altLang="en-US" sz="1100" b="1" u="sng" dirty="0">
                <a:latin typeface="メイリオ" panose="020B0604030504040204" pitchFamily="50" charset="-128"/>
                <a:ea typeface="メイリオ" panose="020B0604030504040204" pitchFamily="50" charset="-128"/>
              </a:rPr>
              <a:t>課題解決</a:t>
            </a:r>
            <a:r>
              <a:rPr lang="ja-JP" altLang="en-US" sz="1100" dirty="0">
                <a:latin typeface="メイリオ" panose="020B0604030504040204" pitchFamily="50" charset="-128"/>
                <a:ea typeface="メイリオ" panose="020B0604030504040204" pitchFamily="50" charset="-128"/>
              </a:rPr>
              <a:t>をサポート</a:t>
            </a:r>
            <a:endParaRPr lang="en-US" altLang="ja-JP" sz="1100" dirty="0">
              <a:latin typeface="メイリオ" panose="020B0604030504040204" pitchFamily="50" charset="-128"/>
              <a:ea typeface="メイリオ" panose="020B0604030504040204" pitchFamily="50" charset="-128"/>
            </a:endParaRPr>
          </a:p>
          <a:p>
            <a:pPr>
              <a:lnSpc>
                <a:spcPts val="1275"/>
              </a:lnSpc>
            </a:pPr>
            <a:r>
              <a:rPr lang="ja-JP" altLang="en-US" sz="1100" dirty="0">
                <a:latin typeface="メイリオ" panose="020B0604030504040204" pitchFamily="50" charset="-128"/>
                <a:ea typeface="メイリオ" panose="020B0604030504040204" pitchFamily="50" charset="-128"/>
              </a:rPr>
              <a:t>　・可視化した</a:t>
            </a:r>
            <a:r>
              <a:rPr lang="ja-JP" altLang="en-US" sz="1100" b="1" u="sng" dirty="0">
                <a:latin typeface="メイリオ" panose="020B0604030504040204" pitchFamily="50" charset="-128"/>
                <a:ea typeface="メイリオ" panose="020B0604030504040204" pitchFamily="50" charset="-128"/>
              </a:rPr>
              <a:t>課題の解決に資するセミナーの実施</a:t>
            </a:r>
            <a:r>
              <a:rPr lang="ja-JP" altLang="en-US" sz="1100" dirty="0">
                <a:latin typeface="メイリオ" panose="020B0604030504040204" pitchFamily="50" charset="-128"/>
                <a:ea typeface="メイリオ" panose="020B0604030504040204" pitchFamily="50" charset="-128"/>
              </a:rPr>
              <a:t>や、</a:t>
            </a:r>
            <a:r>
              <a:rPr lang="ja-JP" altLang="en-US" sz="1100" b="1" u="sng" dirty="0">
                <a:latin typeface="メイリオ" panose="020B0604030504040204" pitchFamily="50" charset="-128"/>
                <a:ea typeface="メイリオ" panose="020B0604030504040204" pitchFamily="50" charset="-128"/>
              </a:rPr>
              <a:t>求職者とのマッチングの機会の提供</a:t>
            </a:r>
            <a:endParaRPr lang="en-US" altLang="ja-JP" sz="1100" b="1" u="sng" dirty="0">
              <a:latin typeface="メイリオ" panose="020B0604030504040204" pitchFamily="50" charset="-128"/>
              <a:ea typeface="メイリオ" panose="020B0604030504040204" pitchFamily="50" charset="-128"/>
            </a:endParaRPr>
          </a:p>
          <a:p>
            <a:pPr>
              <a:lnSpc>
                <a:spcPts val="1275"/>
              </a:lnSpc>
            </a:pPr>
            <a:r>
              <a:rPr lang="ja-JP" altLang="en-US" sz="1100" dirty="0">
                <a:latin typeface="メイリオ" panose="020B0604030504040204" pitchFamily="50" charset="-128"/>
                <a:ea typeface="メイリオ" panose="020B0604030504040204" pitchFamily="50" charset="-128"/>
              </a:rPr>
              <a:t>　・</a:t>
            </a:r>
            <a:r>
              <a:rPr lang="en-US" altLang="ja-JP" sz="1100" b="1" u="sng" dirty="0">
                <a:latin typeface="メイリオ" panose="020B0604030504040204" pitchFamily="50" charset="-128"/>
                <a:ea typeface="メイリオ" panose="020B0604030504040204" pitchFamily="50" charset="-128"/>
              </a:rPr>
              <a:t>DX</a:t>
            </a:r>
            <a:r>
              <a:rPr lang="ja-JP" altLang="en-US" sz="1100" b="1" u="sng" dirty="0">
                <a:latin typeface="メイリオ" panose="020B0604030504040204" pitchFamily="50" charset="-128"/>
                <a:ea typeface="メイリオ" panose="020B0604030504040204" pitchFamily="50" charset="-128"/>
              </a:rPr>
              <a:t>兼務人材</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の採用意欲向上に役立つセミナーの実施　　</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営業や総務人事等に従事しつつ、社内で</a:t>
            </a:r>
            <a:r>
              <a:rPr lang="en-US" altLang="ja-JP" sz="1000" dirty="0">
                <a:latin typeface="メイリオ" panose="020B0604030504040204" pitchFamily="50" charset="-128"/>
                <a:ea typeface="メイリオ" panose="020B0604030504040204" pitchFamily="50" charset="-128"/>
              </a:rPr>
              <a:t>DX</a:t>
            </a:r>
            <a:r>
              <a:rPr lang="ja-JP" altLang="en-US" sz="1000" dirty="0">
                <a:latin typeface="メイリオ" panose="020B0604030504040204" pitchFamily="50" charset="-128"/>
                <a:ea typeface="メイリオ" panose="020B0604030504040204" pitchFamily="50" charset="-128"/>
              </a:rPr>
              <a:t>を推進する際に活躍できる人材</a:t>
            </a:r>
            <a:endParaRPr lang="en-US" altLang="ja-JP" sz="1000" dirty="0">
              <a:latin typeface="メイリオ" panose="020B0604030504040204" pitchFamily="50" charset="-128"/>
              <a:ea typeface="メイリオ" panose="020B0604030504040204" pitchFamily="50" charset="-128"/>
            </a:endParaRPr>
          </a:p>
          <a:p>
            <a:pPr>
              <a:lnSpc>
                <a:spcPts val="1275"/>
              </a:lnSpc>
            </a:pPr>
            <a:endParaRPr lang="en-US" altLang="ja-JP" sz="1100" dirty="0" smtClean="0">
              <a:latin typeface="メイリオ" panose="020B0604030504040204" pitchFamily="50" charset="-128"/>
              <a:ea typeface="メイリオ" panose="020B0604030504040204" pitchFamily="50" charset="-128"/>
            </a:endParaRPr>
          </a:p>
          <a:p>
            <a:pPr>
              <a:lnSpc>
                <a:spcPts val="1275"/>
              </a:lnSpc>
            </a:pPr>
            <a:r>
              <a:rPr lang="en-US" altLang="ja-JP" sz="1100" dirty="0" smtClean="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求職者支援</a:t>
            </a:r>
            <a:r>
              <a:rPr lang="en-US" altLang="ja-JP" sz="1100" dirty="0">
                <a:latin typeface="メイリオ" panose="020B0604030504040204" pitchFamily="50" charset="-128"/>
                <a:ea typeface="メイリオ" panose="020B0604030504040204" pitchFamily="50" charset="-128"/>
              </a:rPr>
              <a:t>】</a:t>
            </a:r>
          </a:p>
          <a:p>
            <a:pPr>
              <a:lnSpc>
                <a:spcPts val="1275"/>
              </a:lnSpc>
            </a:pPr>
            <a:r>
              <a:rPr lang="ja-JP" altLang="en-US" sz="1100" dirty="0">
                <a:latin typeface="メイリオ" panose="020B0604030504040204" pitchFamily="50" charset="-128"/>
                <a:ea typeface="メイリオ" panose="020B0604030504040204" pitchFamily="50" charset="-128"/>
              </a:rPr>
              <a:t>　・コロナ禍において志望先が不明確になるなど手厚い支援が必要な求職者を支援するため、</a:t>
            </a:r>
            <a:r>
              <a:rPr lang="ja-JP" altLang="en-US" sz="1100" b="1" u="sng" dirty="0">
                <a:latin typeface="メイリオ" panose="020B0604030504040204" pitchFamily="50" charset="-128"/>
                <a:ea typeface="メイリオ" panose="020B0604030504040204" pitchFamily="50" charset="-128"/>
              </a:rPr>
              <a:t>キャリアカウンセリング</a:t>
            </a:r>
            <a:r>
              <a:rPr lang="ja-JP" altLang="en-US" sz="1100" dirty="0">
                <a:latin typeface="メイリオ" panose="020B0604030504040204" pitchFamily="50" charset="-128"/>
                <a:ea typeface="メイリオ" panose="020B0604030504040204" pitchFamily="50" charset="-128"/>
              </a:rPr>
              <a:t>に加え、</a:t>
            </a:r>
            <a:r>
              <a:rPr lang="ja-JP" altLang="en-US" sz="1100" b="1" u="sng" dirty="0">
                <a:latin typeface="メイリオ" panose="020B0604030504040204" pitchFamily="50" charset="-128"/>
                <a:ea typeface="メイリオ" panose="020B0604030504040204" pitchFamily="50" charset="-128"/>
              </a:rPr>
              <a:t>様々なし</a:t>
            </a:r>
            <a:r>
              <a:rPr lang="ja-JP" altLang="en-US" sz="1100" b="1" u="sng" dirty="0" smtClean="0">
                <a:latin typeface="メイリオ" panose="020B0604030504040204" pitchFamily="50" charset="-128"/>
                <a:ea typeface="メイリオ" panose="020B0604030504040204" pitchFamily="50" charset="-128"/>
              </a:rPr>
              <a:t>ごと</a:t>
            </a:r>
            <a:endParaRPr lang="en-US" altLang="ja-JP" sz="1100" b="1" u="sng" dirty="0" smtClean="0">
              <a:latin typeface="メイリオ" panose="020B0604030504040204" pitchFamily="50" charset="-128"/>
              <a:ea typeface="メイリオ" panose="020B0604030504040204" pitchFamily="50" charset="-128"/>
            </a:endParaRPr>
          </a:p>
          <a:p>
            <a:pPr>
              <a:lnSpc>
                <a:spcPts val="1275"/>
              </a:lnSpc>
            </a:pPr>
            <a:r>
              <a:rPr lang="ja-JP" altLang="en-US" sz="1100" b="1" dirty="0">
                <a:latin typeface="メイリオ" panose="020B0604030504040204" pitchFamily="50" charset="-128"/>
                <a:ea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rPr>
              <a:t>　</a:t>
            </a:r>
            <a:r>
              <a:rPr lang="ja-JP" altLang="en-US" sz="1100" b="1" u="sng" dirty="0" smtClean="0">
                <a:latin typeface="メイリオ" panose="020B0604030504040204" pitchFamily="50" charset="-128"/>
                <a:ea typeface="メイリオ" panose="020B0604030504040204" pitchFamily="50" charset="-128"/>
              </a:rPr>
              <a:t>体験</a:t>
            </a:r>
            <a:r>
              <a:rPr lang="ja-JP" altLang="en-US" sz="1100" b="1" u="sng" dirty="0">
                <a:latin typeface="メイリオ" panose="020B0604030504040204" pitchFamily="50" charset="-128"/>
                <a:ea typeface="メイリオ" panose="020B0604030504040204" pitchFamily="50" charset="-128"/>
              </a:rPr>
              <a:t>とスキルアップ</a:t>
            </a:r>
            <a:r>
              <a:rPr lang="ja-JP" altLang="en-US" sz="1100" dirty="0">
                <a:latin typeface="メイリオ" panose="020B0604030504040204" pitchFamily="50" charset="-128"/>
                <a:ea typeface="メイリオ" panose="020B0604030504040204" pitchFamily="50" charset="-128"/>
              </a:rPr>
              <a:t>を</a:t>
            </a:r>
            <a:r>
              <a:rPr lang="ja-JP" altLang="en-US" sz="1100" dirty="0" smtClean="0">
                <a:latin typeface="メイリオ" panose="020B0604030504040204" pitchFamily="50" charset="-128"/>
                <a:ea typeface="メイリオ" panose="020B0604030504040204" pitchFamily="50" charset="-128"/>
              </a:rPr>
              <a:t>通じた</a:t>
            </a:r>
            <a:r>
              <a:rPr lang="ja-JP" altLang="en-US" sz="1100" b="1" u="sng" dirty="0" smtClean="0">
                <a:latin typeface="メイリオ" panose="020B0604030504040204" pitchFamily="50" charset="-128"/>
                <a:ea typeface="メイリオ" panose="020B0604030504040204" pitchFamily="50" charset="-128"/>
              </a:rPr>
              <a:t>キャリアチェンジ</a:t>
            </a:r>
            <a:r>
              <a:rPr lang="ja-JP" altLang="en-US" sz="1100" b="1" u="sng" dirty="0">
                <a:latin typeface="メイリオ" panose="020B0604030504040204" pitchFamily="50" charset="-128"/>
                <a:ea typeface="メイリオ" panose="020B0604030504040204" pitchFamily="50" charset="-128"/>
              </a:rPr>
              <a:t>、適職発見サポート</a:t>
            </a:r>
            <a:r>
              <a:rPr lang="ja-JP" altLang="en-US" sz="1100" dirty="0">
                <a:latin typeface="メイリオ" panose="020B0604030504040204" pitchFamily="50" charset="-128"/>
                <a:ea typeface="メイリオ" panose="020B0604030504040204" pitchFamily="50" charset="-128"/>
              </a:rPr>
              <a:t>を実施</a:t>
            </a:r>
            <a:endParaRPr lang="en-US" altLang="ja-JP" sz="1100" dirty="0">
              <a:latin typeface="メイリオ" panose="020B0604030504040204" pitchFamily="50" charset="-128"/>
              <a:ea typeface="メイリオ" panose="020B0604030504040204" pitchFamily="50" charset="-128"/>
            </a:endParaRPr>
          </a:p>
          <a:p>
            <a:pPr>
              <a:lnSpc>
                <a:spcPts val="1275"/>
              </a:lnSpc>
            </a:pPr>
            <a:r>
              <a:rPr lang="ja-JP" altLang="en-US" sz="1100" dirty="0">
                <a:latin typeface="メイリオ" panose="020B0604030504040204" pitchFamily="50" charset="-128"/>
                <a:ea typeface="メイリオ" panose="020B0604030504040204" pitchFamily="50" charset="-128"/>
              </a:rPr>
              <a:t>　・就職力の向上支援や、就職後の実務に必要なスキルアップ支援を</a:t>
            </a:r>
            <a:r>
              <a:rPr lang="ja-JP" altLang="en-US" sz="1100" dirty="0" smtClean="0">
                <a:latin typeface="メイリオ" panose="020B0604030504040204" pitchFamily="50" charset="-128"/>
                <a:ea typeface="メイリオ" panose="020B0604030504040204" pitchFamily="50" charset="-128"/>
              </a:rPr>
              <a:t>実施</a:t>
            </a:r>
            <a:endParaRPr lang="en-US" altLang="ja-JP" sz="1100" dirty="0" smtClean="0">
              <a:latin typeface="メイリオ" panose="020B0604030504040204" pitchFamily="50" charset="-128"/>
              <a:ea typeface="メイリオ" panose="020B0604030504040204" pitchFamily="50" charset="-128"/>
            </a:endParaRPr>
          </a:p>
          <a:p>
            <a:pPr>
              <a:lnSpc>
                <a:spcPts val="1275"/>
              </a:lnSpc>
            </a:pPr>
            <a:endParaRPr lang="en-US" altLang="ja-JP" sz="1100" dirty="0">
              <a:latin typeface="メイリオ" panose="020B0604030504040204" pitchFamily="50" charset="-128"/>
              <a:ea typeface="メイリオ" panose="020B0604030504040204" pitchFamily="50" charset="-128"/>
            </a:endParaRPr>
          </a:p>
          <a:p>
            <a:pPr>
              <a:lnSpc>
                <a:spcPts val="1275"/>
              </a:lnSpc>
            </a:pP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マッチング促進</a:t>
            </a:r>
            <a:r>
              <a:rPr lang="en-US" altLang="ja-JP" sz="1100" dirty="0">
                <a:latin typeface="メイリオ" panose="020B0604030504040204" pitchFamily="50" charset="-128"/>
                <a:ea typeface="メイリオ" panose="020B0604030504040204" pitchFamily="50" charset="-128"/>
              </a:rPr>
              <a:t>】</a:t>
            </a:r>
          </a:p>
          <a:p>
            <a:pPr>
              <a:lnSpc>
                <a:spcPts val="1275"/>
              </a:lnSpc>
            </a:pPr>
            <a:r>
              <a:rPr lang="ja-JP" altLang="en-US" sz="1100" dirty="0">
                <a:latin typeface="メイリオ" panose="020B0604030504040204" pitchFamily="50" charset="-128"/>
                <a:ea typeface="メイリオ" panose="020B0604030504040204" pitchFamily="50" charset="-128"/>
              </a:rPr>
              <a:t>　・</a:t>
            </a:r>
            <a:r>
              <a:rPr lang="ja-JP" altLang="en-US" sz="1100" b="1" u="sng" dirty="0">
                <a:latin typeface="メイリオ" panose="020B0604030504040204" pitchFamily="50" charset="-128"/>
                <a:ea typeface="メイリオ" panose="020B0604030504040204" pitchFamily="50" charset="-128"/>
              </a:rPr>
              <a:t>求職者と企業の交流会や大規模合同企業説明会</a:t>
            </a:r>
            <a:r>
              <a:rPr lang="ja-JP" altLang="en-US" sz="1100" dirty="0">
                <a:latin typeface="メイリオ" panose="020B0604030504040204" pitchFamily="50" charset="-128"/>
                <a:ea typeface="メイリオ" panose="020B0604030504040204" pitchFamily="50" charset="-128"/>
              </a:rPr>
              <a:t>に加え、</a:t>
            </a:r>
            <a:r>
              <a:rPr lang="ja-JP" altLang="en-US" sz="1100" b="1" u="sng" dirty="0">
                <a:latin typeface="メイリオ" panose="020B0604030504040204" pitchFamily="50" charset="-128"/>
                <a:ea typeface="メイリオ" panose="020B0604030504040204" pitchFamily="50" charset="-128"/>
              </a:rPr>
              <a:t>しごと体験</a:t>
            </a:r>
            <a:r>
              <a:rPr lang="ja-JP" altLang="en-US" sz="1100" dirty="0">
                <a:latin typeface="メイリオ" panose="020B0604030504040204" pitchFamily="50" charset="-128"/>
                <a:ea typeface="メイリオ" panose="020B0604030504040204" pitchFamily="50" charset="-128"/>
              </a:rPr>
              <a:t>や企業発信による</a:t>
            </a:r>
            <a:r>
              <a:rPr lang="ja-JP" altLang="en-US" sz="1100" b="1" u="sng" dirty="0">
                <a:latin typeface="メイリオ" panose="020B0604030504040204" pitchFamily="50" charset="-128"/>
                <a:ea typeface="メイリオ" panose="020B0604030504040204" pitchFamily="50" charset="-128"/>
              </a:rPr>
              <a:t>オファー（スカウト）</a:t>
            </a:r>
            <a:r>
              <a:rPr lang="ja-JP" altLang="en-US" sz="1100" dirty="0">
                <a:latin typeface="メイリオ" panose="020B0604030504040204" pitchFamily="50" charset="-128"/>
                <a:ea typeface="メイリオ" panose="020B0604030504040204" pitchFamily="50" charset="-128"/>
              </a:rPr>
              <a:t>機能を活用した多様な</a:t>
            </a:r>
            <a:r>
              <a:rPr lang="ja-JP" altLang="en-US" sz="1100" dirty="0" smtClean="0">
                <a:latin typeface="メイリオ" panose="020B0604030504040204" pitchFamily="50" charset="-128"/>
                <a:ea typeface="メイリオ" panose="020B0604030504040204" pitchFamily="50" charset="-128"/>
              </a:rPr>
              <a:t>マッチン</a:t>
            </a:r>
            <a:endParaRPr lang="en-US" altLang="ja-JP" sz="1100" dirty="0" smtClean="0">
              <a:latin typeface="メイリオ" panose="020B0604030504040204" pitchFamily="50" charset="-128"/>
              <a:ea typeface="メイリオ" panose="020B0604030504040204" pitchFamily="50" charset="-128"/>
            </a:endParaRPr>
          </a:p>
          <a:p>
            <a:pPr>
              <a:lnSpc>
                <a:spcPts val="1275"/>
              </a:lnSpc>
            </a:pPr>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グ</a:t>
            </a:r>
            <a:r>
              <a:rPr lang="ja-JP" altLang="en-US" sz="1100" dirty="0">
                <a:latin typeface="メイリオ" panose="020B0604030504040204" pitchFamily="50" charset="-128"/>
                <a:ea typeface="メイリオ" panose="020B0604030504040204" pitchFamily="50" charset="-128"/>
              </a:rPr>
              <a:t>機会の創出</a:t>
            </a:r>
            <a:endParaRPr lang="en-US" altLang="ja-JP" sz="1100" dirty="0">
              <a:latin typeface="メイリオ" panose="020B0604030504040204" pitchFamily="50" charset="-128"/>
              <a:ea typeface="メイリオ" panose="020B0604030504040204" pitchFamily="50" charset="-128"/>
            </a:endParaRPr>
          </a:p>
          <a:p>
            <a:pPr>
              <a:lnSpc>
                <a:spcPts val="1275"/>
              </a:lnSpc>
            </a:pPr>
            <a:endParaRPr lang="en-US" altLang="ja-JP" sz="1100" dirty="0" smtClean="0">
              <a:latin typeface="メイリオ" panose="020B0604030504040204" pitchFamily="50" charset="-128"/>
              <a:ea typeface="メイリオ" panose="020B0604030504040204" pitchFamily="50" charset="-128"/>
            </a:endParaRPr>
          </a:p>
          <a:p>
            <a:pPr>
              <a:lnSpc>
                <a:spcPts val="1275"/>
              </a:lnSpc>
            </a:pPr>
            <a:r>
              <a:rPr lang="en-US" altLang="ja-JP" sz="1100" dirty="0" smtClean="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令和</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年度　就職者目標</a:t>
            </a:r>
            <a:r>
              <a:rPr lang="en-US" altLang="ja-JP" sz="1100" dirty="0">
                <a:latin typeface="メイリオ" panose="020B0604030504040204" pitchFamily="50" charset="-128"/>
                <a:ea typeface="メイリオ" panose="020B0604030504040204" pitchFamily="50" charset="-128"/>
              </a:rPr>
              <a:t>】</a:t>
            </a:r>
          </a:p>
          <a:p>
            <a:pPr>
              <a:lnSpc>
                <a:spcPts val="1275"/>
              </a:lnSpc>
            </a:pPr>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・府内</a:t>
            </a:r>
            <a:r>
              <a:rPr lang="ja-JP" altLang="en-US" sz="1100" dirty="0">
                <a:latin typeface="メイリオ" panose="020B0604030504040204" pitchFamily="50" charset="-128"/>
                <a:ea typeface="メイリオ" panose="020B0604030504040204" pitchFamily="50" charset="-128"/>
              </a:rPr>
              <a:t>の</a:t>
            </a:r>
            <a:r>
              <a:rPr lang="en-US" altLang="ja-JP" sz="1100" dirty="0">
                <a:latin typeface="メイリオ" panose="020B0604030504040204" pitchFamily="50" charset="-128"/>
                <a:ea typeface="メイリオ" panose="020B0604030504040204" pitchFamily="50" charset="-128"/>
              </a:rPr>
              <a:t>5</a:t>
            </a:r>
            <a:r>
              <a:rPr lang="ja-JP" altLang="en-US" sz="1100" dirty="0">
                <a:latin typeface="メイリオ" panose="020B0604030504040204" pitchFamily="50" charset="-128"/>
                <a:ea typeface="メイリオ" panose="020B0604030504040204" pitchFamily="50" charset="-128"/>
              </a:rPr>
              <a:t>分野の企業への正社員就職者数：</a:t>
            </a:r>
            <a:r>
              <a:rPr lang="en-US" altLang="ja-JP" sz="1100" dirty="0">
                <a:latin typeface="メイリオ" panose="020B0604030504040204" pitchFamily="50" charset="-128"/>
                <a:ea typeface="メイリオ" panose="020B0604030504040204" pitchFamily="50" charset="-128"/>
              </a:rPr>
              <a:t>1,070</a:t>
            </a:r>
            <a:r>
              <a:rPr lang="ja-JP" altLang="en-US" sz="1100" dirty="0">
                <a:latin typeface="メイリオ" panose="020B0604030504040204" pitchFamily="50" charset="-128"/>
                <a:ea typeface="メイリオ" panose="020B0604030504040204" pitchFamily="50" charset="-128"/>
              </a:rPr>
              <a:t>人</a:t>
            </a:r>
            <a:r>
              <a:rPr lang="ja-JP" altLang="en-US" sz="1100" dirty="0" smtClean="0">
                <a:latin typeface="メイリオ" panose="020B0604030504040204" pitchFamily="50" charset="-128"/>
                <a:ea typeface="メイリオ" panose="020B0604030504040204" pitchFamily="50" charset="-128"/>
              </a:rPr>
              <a:t>以上</a:t>
            </a:r>
            <a:endParaRPr lang="ja-JP" altLang="en-US" sz="1100" dirty="0">
              <a:latin typeface="メイリオ" panose="020B0604030504040204" pitchFamily="50" charset="-128"/>
              <a:ea typeface="メイリオ" panose="020B0604030504040204" pitchFamily="50" charset="-128"/>
            </a:endParaRPr>
          </a:p>
          <a:p>
            <a:pPr>
              <a:lnSpc>
                <a:spcPts val="1275"/>
              </a:lnSpc>
            </a:pPr>
            <a:endParaRPr lang="en-US" altLang="ja-JP" sz="900" dirty="0">
              <a:latin typeface="メイリオ" panose="020B0604030504040204" pitchFamily="50" charset="-128"/>
              <a:ea typeface="メイリオ" panose="020B0604030504040204" pitchFamily="50" charset="-128"/>
            </a:endParaRPr>
          </a:p>
        </p:txBody>
      </p:sp>
      <p:sp>
        <p:nvSpPr>
          <p:cNvPr id="64" name="正方形/長方形 63"/>
          <p:cNvSpPr/>
          <p:nvPr/>
        </p:nvSpPr>
        <p:spPr>
          <a:xfrm>
            <a:off x="-22123" y="426988"/>
            <a:ext cx="9166123" cy="56058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tabLst>
                <a:tab pos="2073402" algn="l"/>
              </a:tabLst>
            </a:pPr>
            <a:r>
              <a:rPr lang="ja-JP" altLang="en-US" b="1" dirty="0">
                <a:solidFill>
                  <a:schemeClr val="bg1"/>
                </a:solidFill>
                <a:latin typeface="メイリオ" panose="020B0604030504040204" pitchFamily="50" charset="-128"/>
                <a:ea typeface="メイリオ" panose="020B0604030504040204" pitchFamily="50" charset="-128"/>
              </a:rPr>
              <a:t>再生から成長へ　</a:t>
            </a:r>
            <a:r>
              <a:rPr lang="en-US" altLang="ja-JP" b="1" dirty="0">
                <a:solidFill>
                  <a:schemeClr val="bg1"/>
                </a:solidFill>
                <a:latin typeface="メイリオ" panose="020B0604030504040204" pitchFamily="50" charset="-128"/>
                <a:ea typeface="メイリオ" panose="020B0604030504040204" pitchFamily="50" charset="-128"/>
              </a:rPr>
              <a:t>OSAKA</a:t>
            </a:r>
            <a:r>
              <a:rPr lang="ja-JP" altLang="en-US" b="1" dirty="0">
                <a:solidFill>
                  <a:schemeClr val="bg1"/>
                </a:solidFill>
                <a:latin typeface="メイリオ" panose="020B0604030504040204" pitchFamily="50" charset="-128"/>
                <a:ea typeface="メイリオ" panose="020B0604030504040204" pitchFamily="50" charset="-128"/>
              </a:rPr>
              <a:t>人材活躍推進事業</a:t>
            </a:r>
            <a:r>
              <a:rPr lang="ja-JP" altLang="en-US" sz="1100" b="1" dirty="0">
                <a:solidFill>
                  <a:schemeClr val="bg1"/>
                </a:solidFill>
                <a:latin typeface="メイリオ" panose="020B0604030504040204" pitchFamily="50" charset="-128"/>
                <a:ea typeface="メイリオ" panose="020B0604030504040204" pitchFamily="50" charset="-128"/>
              </a:rPr>
              <a:t>　</a:t>
            </a:r>
            <a:endParaRPr lang="en-US" altLang="ja-JP" sz="1100" b="1" dirty="0" smtClean="0">
              <a:solidFill>
                <a:schemeClr val="bg1"/>
              </a:solidFill>
              <a:latin typeface="メイリオ" panose="020B0604030504040204" pitchFamily="50" charset="-128"/>
              <a:ea typeface="メイリオ" panose="020B0604030504040204" pitchFamily="50" charset="-128"/>
            </a:endParaRPr>
          </a:p>
          <a:p>
            <a:pPr algn="ctr">
              <a:tabLst>
                <a:tab pos="2073402" algn="l"/>
              </a:tabLst>
            </a:pPr>
            <a:r>
              <a:rPr lang="ja-JP" altLang="en-US" sz="1100" b="1" dirty="0" smtClean="0">
                <a:solidFill>
                  <a:schemeClr val="bg1"/>
                </a:solidFill>
                <a:latin typeface="メイリオ" panose="020B0604030504040204" pitchFamily="50" charset="-128"/>
                <a:ea typeface="メイリオ" panose="020B0604030504040204" pitchFamily="50" charset="-128"/>
              </a:rPr>
              <a:t>（</a:t>
            </a:r>
            <a:r>
              <a:rPr lang="ja-JP" altLang="en-US" sz="1100" b="1" dirty="0">
                <a:solidFill>
                  <a:schemeClr val="bg1"/>
                </a:solidFill>
                <a:latin typeface="メイリオ" panose="020B0604030504040204" pitchFamily="50" charset="-128"/>
                <a:ea typeface="メイリオ" panose="020B0604030504040204" pitchFamily="50" charset="-128"/>
              </a:rPr>
              <a:t>厚生労働省地域活性化雇用創造プロジェクト活用事業／令和</a:t>
            </a:r>
            <a:r>
              <a:rPr lang="en-US" altLang="ja-JP" sz="1100" b="1" dirty="0">
                <a:solidFill>
                  <a:schemeClr val="bg1"/>
                </a:solidFill>
                <a:latin typeface="メイリオ" panose="020B0604030504040204" pitchFamily="50" charset="-128"/>
                <a:ea typeface="メイリオ" panose="020B0604030504040204" pitchFamily="50" charset="-128"/>
              </a:rPr>
              <a:t>4</a:t>
            </a:r>
            <a:r>
              <a:rPr lang="ja-JP" altLang="en-US" sz="1100" b="1" dirty="0">
                <a:solidFill>
                  <a:schemeClr val="bg1"/>
                </a:solidFill>
                <a:latin typeface="メイリオ" panose="020B0604030504040204" pitchFamily="50" charset="-128"/>
                <a:ea typeface="メイリオ" panose="020B0604030504040204" pitchFamily="50" charset="-128"/>
              </a:rPr>
              <a:t>年度から令和</a:t>
            </a:r>
            <a:r>
              <a:rPr lang="en-US" altLang="ja-JP" sz="1100" b="1" dirty="0">
                <a:solidFill>
                  <a:schemeClr val="bg1"/>
                </a:solidFill>
                <a:latin typeface="メイリオ" panose="020B0604030504040204" pitchFamily="50" charset="-128"/>
                <a:ea typeface="メイリオ" panose="020B0604030504040204" pitchFamily="50" charset="-128"/>
              </a:rPr>
              <a:t>6</a:t>
            </a:r>
            <a:r>
              <a:rPr lang="ja-JP" altLang="en-US" sz="1100" b="1" dirty="0">
                <a:solidFill>
                  <a:schemeClr val="bg1"/>
                </a:solidFill>
                <a:latin typeface="メイリオ" panose="020B0604030504040204" pitchFamily="50" charset="-128"/>
                <a:ea typeface="メイリオ" panose="020B0604030504040204" pitchFamily="50" charset="-128"/>
              </a:rPr>
              <a:t>年度まで実施予定）</a:t>
            </a:r>
            <a:endParaRPr lang="ja-JP" altLang="en-US" sz="1100" b="1" strike="sngStrike" dirty="0">
              <a:solidFill>
                <a:schemeClr val="bg1"/>
              </a:solidFill>
              <a:latin typeface="メイリオ" panose="020B0604030504040204" pitchFamily="50" charset="-128"/>
              <a:ea typeface="メイリオ" panose="020B0604030504040204" pitchFamily="50" charset="-128"/>
            </a:endParaRPr>
          </a:p>
        </p:txBody>
      </p:sp>
      <p:sp>
        <p:nvSpPr>
          <p:cNvPr id="90" name="テキスト ボックス 89"/>
          <p:cNvSpPr txBox="1"/>
          <p:nvPr/>
        </p:nvSpPr>
        <p:spPr>
          <a:xfrm>
            <a:off x="7532237" y="5504011"/>
            <a:ext cx="1704234" cy="473206"/>
          </a:xfrm>
          <a:prstGeom prst="rect">
            <a:avLst/>
          </a:prstGeom>
          <a:noFill/>
        </p:spPr>
        <p:txBody>
          <a:bodyPr wrap="square" rtlCol="0">
            <a:spAutoFit/>
          </a:bodyPr>
          <a:lstStyle/>
          <a:p>
            <a:pPr algn="ctr"/>
            <a:r>
              <a:rPr lang="ja-JP" altLang="en-US" sz="825"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動画、オンライン、対面</a:t>
            </a:r>
            <a:endParaRPr lang="en-US" altLang="ja-JP" sz="825"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a:p>
            <a:pPr algn="ctr"/>
            <a:r>
              <a:rPr lang="ja-JP" altLang="en-US" sz="825"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業界別メニュー、</a:t>
            </a:r>
            <a:r>
              <a:rPr lang="en-US" altLang="ja-JP" sz="825"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DX</a:t>
            </a:r>
            <a:r>
              <a:rPr lang="ja-JP" altLang="en-US" sz="825"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など</a:t>
            </a:r>
            <a:endParaRPr lang="en-US" altLang="ja-JP" sz="825"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a:p>
            <a:pPr algn="ctr"/>
            <a:endParaRPr lang="en-US" altLang="ja-JP" sz="825"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p:txBody>
      </p:sp>
      <p:grpSp>
        <p:nvGrpSpPr>
          <p:cNvPr id="14" name="グループ化 13"/>
          <p:cNvGrpSpPr/>
          <p:nvPr/>
        </p:nvGrpSpPr>
        <p:grpSpPr>
          <a:xfrm>
            <a:off x="-57533" y="4578141"/>
            <a:ext cx="9329432" cy="2163759"/>
            <a:chOff x="-57533" y="4578141"/>
            <a:chExt cx="9329432" cy="2163759"/>
          </a:xfrm>
        </p:grpSpPr>
        <p:grpSp>
          <p:nvGrpSpPr>
            <p:cNvPr id="13" name="グループ化 12"/>
            <p:cNvGrpSpPr/>
            <p:nvPr/>
          </p:nvGrpSpPr>
          <p:grpSpPr>
            <a:xfrm>
              <a:off x="-57533" y="4578141"/>
              <a:ext cx="9193165" cy="2144642"/>
              <a:chOff x="-82504" y="3835326"/>
              <a:chExt cx="9193165" cy="2144642"/>
            </a:xfrm>
          </p:grpSpPr>
          <p:sp>
            <p:nvSpPr>
              <p:cNvPr id="41" name="角丸四角形 3">
                <a:extLst>
                  <a:ext uri="{FF2B5EF4-FFF2-40B4-BE49-F238E27FC236}">
                    <a16:creationId xmlns:a16="http://schemas.microsoft.com/office/drawing/2014/main" id="{E5469C27-CEF1-4D11-8314-00DCCF985F4E}"/>
                  </a:ext>
                </a:extLst>
              </p:cNvPr>
              <p:cNvSpPr/>
              <p:nvPr/>
            </p:nvSpPr>
            <p:spPr>
              <a:xfrm>
                <a:off x="5042860" y="4473535"/>
                <a:ext cx="4067801" cy="539375"/>
              </a:xfrm>
              <a:prstGeom prst="roundRect">
                <a:avLst>
                  <a:gd name="adj" fmla="val 9047"/>
                </a:avLst>
              </a:prstGeom>
              <a:solidFill>
                <a:schemeClr val="bg1">
                  <a:lumMod val="5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vert="horz" lIns="0" rIns="0" rtlCol="0" anchor="ctr"/>
              <a:lstStyle/>
              <a:p>
                <a:r>
                  <a:rPr lang="ja-JP" altLang="en-US" sz="9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■チューター</a:t>
                </a:r>
                <a:r>
                  <a:rPr lang="ja-JP" altLang="en-US" sz="900"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による相談対応や支援メニューの提案等の伴走支援の拡充</a:t>
                </a:r>
                <a:endParaRPr lang="en-US" altLang="ja-JP" sz="900"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9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■カウンセラー</a:t>
                </a:r>
                <a:r>
                  <a:rPr lang="ja-JP" altLang="en-US" sz="900"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による未経験業種等への志向拡大、適職探しを目的とした支援</a:t>
                </a:r>
              </a:p>
            </p:txBody>
          </p:sp>
          <p:grpSp>
            <p:nvGrpSpPr>
              <p:cNvPr id="12" name="グループ化 11"/>
              <p:cNvGrpSpPr/>
              <p:nvPr/>
            </p:nvGrpSpPr>
            <p:grpSpPr>
              <a:xfrm>
                <a:off x="-82504" y="3835326"/>
                <a:ext cx="9186587" cy="2144642"/>
                <a:chOff x="-82504" y="3835326"/>
                <a:chExt cx="9186587" cy="2144642"/>
              </a:xfrm>
            </p:grpSpPr>
            <p:sp>
              <p:nvSpPr>
                <p:cNvPr id="95" name="角丸四角形 94"/>
                <p:cNvSpPr/>
                <p:nvPr/>
              </p:nvSpPr>
              <p:spPr>
                <a:xfrm>
                  <a:off x="40145" y="5333135"/>
                  <a:ext cx="848661" cy="56700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73" name="角丸四角形 72"/>
                <p:cNvSpPr/>
                <p:nvPr/>
              </p:nvSpPr>
              <p:spPr>
                <a:xfrm>
                  <a:off x="7721943" y="5262379"/>
                  <a:ext cx="1324822" cy="630623"/>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21" name="正方形/長方形 20"/>
                <p:cNvSpPr/>
                <p:nvPr/>
              </p:nvSpPr>
              <p:spPr>
                <a:xfrm>
                  <a:off x="16028" y="4071425"/>
                  <a:ext cx="3474527" cy="189101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4964861" y="4083791"/>
                  <a:ext cx="4139222" cy="1896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latin typeface="メイリオ" panose="020B0604030504040204" pitchFamily="50" charset="-128"/>
                    <a:ea typeface="メイリオ" panose="020B0604030504040204" pitchFamily="50" charset="-128"/>
                  </a:endParaRPr>
                </a:p>
              </p:txBody>
            </p:sp>
            <p:sp>
              <p:nvSpPr>
                <p:cNvPr id="2" name="楕円 1"/>
                <p:cNvSpPr/>
                <p:nvPr/>
              </p:nvSpPr>
              <p:spPr>
                <a:xfrm>
                  <a:off x="64044" y="4363465"/>
                  <a:ext cx="1238882" cy="717912"/>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9" name="テキスト ボックス 8"/>
                <p:cNvSpPr txBox="1"/>
                <p:nvPr/>
              </p:nvSpPr>
              <p:spPr>
                <a:xfrm>
                  <a:off x="187757" y="4701060"/>
                  <a:ext cx="925253" cy="346249"/>
                </a:xfrm>
                <a:prstGeom prst="rect">
                  <a:avLst/>
                </a:prstGeom>
                <a:noFill/>
              </p:spPr>
              <p:txBody>
                <a:bodyPr wrap="none" rtlCol="0">
                  <a:spAutoFit/>
                </a:bodyPr>
                <a:lstStyle/>
                <a:p>
                  <a:pPr algn="ctr"/>
                  <a:r>
                    <a:rPr lang="ja-JP" altLang="en-US" sz="825"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人材採用課題の</a:t>
                  </a:r>
                  <a:endParaRPr lang="en-US" altLang="ja-JP" sz="825"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a:p>
                  <a:pPr algn="ctr"/>
                  <a:r>
                    <a:rPr lang="ja-JP" altLang="en-US" sz="825"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可視化</a:t>
                  </a:r>
                </a:p>
              </p:txBody>
            </p:sp>
            <p:sp>
              <p:nvSpPr>
                <p:cNvPr id="91" name="矢印: 五方向 80">
                  <a:extLst>
                    <a:ext uri="{FF2B5EF4-FFF2-40B4-BE49-F238E27FC236}">
                      <a16:creationId xmlns:a16="http://schemas.microsoft.com/office/drawing/2014/main" id="{51D92220-CDE6-49C4-969D-A258AE2077CD}"/>
                    </a:ext>
                  </a:extLst>
                </p:cNvPr>
                <p:cNvSpPr/>
                <p:nvPr/>
              </p:nvSpPr>
              <p:spPr>
                <a:xfrm>
                  <a:off x="6171" y="4088042"/>
                  <a:ext cx="3476138" cy="243000"/>
                </a:xfrm>
                <a:prstGeom prst="homePlate">
                  <a:avLst>
                    <a:gd name="adj" fmla="val 2427"/>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1050" b="1" dirty="0">
                      <a:solidFill>
                        <a:schemeClr val="bg1"/>
                      </a:solidFill>
                      <a:latin typeface="メイリオ" panose="020B0604030504040204" pitchFamily="50" charset="-128"/>
                      <a:ea typeface="メイリオ" panose="020B0604030504040204" pitchFamily="50" charset="-128"/>
                    </a:rPr>
                    <a:t>【</a:t>
                  </a:r>
                  <a:r>
                    <a:rPr kumimoji="1" lang="ja-JP" altLang="en-US" sz="1050" b="1" dirty="0">
                      <a:solidFill>
                        <a:schemeClr val="bg1"/>
                      </a:solidFill>
                      <a:latin typeface="メイリオ" panose="020B0604030504040204" pitchFamily="50" charset="-128"/>
                      <a:ea typeface="メイリオ" panose="020B0604030504040204" pitchFamily="50" charset="-128"/>
                    </a:rPr>
                    <a:t>事業主支援</a:t>
                  </a:r>
                  <a:r>
                    <a:rPr kumimoji="1" lang="en-US" altLang="ja-JP" sz="1050" b="1" dirty="0">
                      <a:solidFill>
                        <a:schemeClr val="bg1"/>
                      </a:solidFill>
                      <a:latin typeface="メイリオ" panose="020B0604030504040204" pitchFamily="50" charset="-128"/>
                      <a:ea typeface="メイリオ" panose="020B0604030504040204" pitchFamily="50" charset="-128"/>
                    </a:rPr>
                    <a:t>】</a:t>
                  </a:r>
                  <a:r>
                    <a:rPr kumimoji="1" lang="ja-JP" altLang="en-US" sz="1050" b="1" dirty="0">
                      <a:solidFill>
                        <a:schemeClr val="bg1"/>
                      </a:solidFill>
                      <a:latin typeface="メイリオ" panose="020B0604030504040204" pitchFamily="50" charset="-128"/>
                      <a:ea typeface="メイリオ" panose="020B0604030504040204" pitchFamily="50" charset="-128"/>
                    </a:rPr>
                    <a:t>　　</a:t>
                  </a:r>
                  <a:r>
                    <a:rPr lang="ja-JP" altLang="en-US" sz="825" b="1" dirty="0">
                      <a:solidFill>
                        <a:schemeClr val="bg1"/>
                      </a:solidFill>
                      <a:latin typeface="メイリオ" panose="020B0604030504040204" pitchFamily="50" charset="-128"/>
                      <a:ea typeface="メイリオ" panose="020B0604030504040204" pitchFamily="50" charset="-128"/>
                    </a:rPr>
                    <a:t>             </a:t>
                  </a:r>
                  <a:r>
                    <a:rPr kumimoji="1" lang="ja-JP" altLang="en-US" sz="825" b="1" dirty="0">
                      <a:solidFill>
                        <a:schemeClr val="bg1"/>
                      </a:solidFill>
                      <a:latin typeface="メイリオ" panose="020B0604030504040204" pitchFamily="50" charset="-128"/>
                      <a:ea typeface="メイリオ" panose="020B0604030504040204" pitchFamily="50" charset="-128"/>
                    </a:rPr>
                    <a:t>採用課題発見・解決</a:t>
                  </a:r>
                </a:p>
              </p:txBody>
            </p:sp>
            <p:sp>
              <p:nvSpPr>
                <p:cNvPr id="5" name="大かっこ 4"/>
                <p:cNvSpPr/>
                <p:nvPr/>
              </p:nvSpPr>
              <p:spPr>
                <a:xfrm>
                  <a:off x="7738307" y="5491079"/>
                  <a:ext cx="1258136" cy="313865"/>
                </a:xfrm>
                <a:prstGeom prst="bracketPair">
                  <a:avLst/>
                </a:prstGeom>
                <a:ln w="127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350"/>
                </a:p>
              </p:txBody>
            </p:sp>
            <p:grpSp>
              <p:nvGrpSpPr>
                <p:cNvPr id="11" name="グループ化 10"/>
                <p:cNvGrpSpPr/>
                <p:nvPr/>
              </p:nvGrpSpPr>
              <p:grpSpPr>
                <a:xfrm>
                  <a:off x="-82504" y="3835326"/>
                  <a:ext cx="9020856" cy="2144642"/>
                  <a:chOff x="-82504" y="3835326"/>
                  <a:chExt cx="9020856" cy="2144642"/>
                </a:xfrm>
              </p:grpSpPr>
              <p:sp>
                <p:nvSpPr>
                  <p:cNvPr id="108" name="テキスト ボックス 107"/>
                  <p:cNvSpPr txBox="1"/>
                  <p:nvPr/>
                </p:nvSpPr>
                <p:spPr>
                  <a:xfrm>
                    <a:off x="-82504" y="5445374"/>
                    <a:ext cx="1107872" cy="369332"/>
                  </a:xfrm>
                  <a:prstGeom prst="rect">
                    <a:avLst/>
                  </a:prstGeom>
                  <a:noFill/>
                </p:spPr>
                <p:txBody>
                  <a:bodyPr wrap="square" rtlCol="0">
                    <a:spAutoFit/>
                  </a:bodyPr>
                  <a:lstStyle/>
                  <a:p>
                    <a:pPr algn="ctr"/>
                    <a:r>
                      <a:rPr lang="ja-JP" altLang="en-US" sz="900" b="1" dirty="0">
                        <a:solidFill>
                          <a:schemeClr val="bg1"/>
                        </a:solidFill>
                        <a:latin typeface="メイリオ" panose="020B0604030504040204" pitchFamily="50" charset="-128"/>
                        <a:ea typeface="メイリオ" panose="020B0604030504040204" pitchFamily="50" charset="-128"/>
                      </a:rPr>
                      <a:t>採用力・</a:t>
                    </a:r>
                    <a:endParaRPr lang="en-US" altLang="ja-JP" sz="900" b="1" dirty="0">
                      <a:solidFill>
                        <a:schemeClr val="bg1"/>
                      </a:solidFill>
                      <a:latin typeface="メイリオ" panose="020B0604030504040204" pitchFamily="50" charset="-128"/>
                      <a:ea typeface="メイリオ" panose="020B0604030504040204" pitchFamily="50" charset="-128"/>
                    </a:endParaRPr>
                  </a:p>
                  <a:p>
                    <a:pPr algn="ctr"/>
                    <a:r>
                      <a:rPr lang="ja-JP" altLang="en-US" sz="900" b="1" dirty="0">
                        <a:solidFill>
                          <a:schemeClr val="bg1"/>
                        </a:solidFill>
                        <a:latin typeface="メイリオ" panose="020B0604030504040204" pitchFamily="50" charset="-128"/>
                        <a:ea typeface="メイリオ" panose="020B0604030504040204" pitchFamily="50" charset="-128"/>
                      </a:rPr>
                      <a:t>定着力向上ゼミ</a:t>
                    </a:r>
                  </a:p>
                </p:txBody>
              </p:sp>
              <p:grpSp>
                <p:nvGrpSpPr>
                  <p:cNvPr id="10" name="グループ化 9"/>
                  <p:cNvGrpSpPr/>
                  <p:nvPr/>
                </p:nvGrpSpPr>
                <p:grpSpPr>
                  <a:xfrm>
                    <a:off x="233680" y="3835326"/>
                    <a:ext cx="8704672" cy="2144642"/>
                    <a:chOff x="233680" y="3835326"/>
                    <a:chExt cx="8704672" cy="2144642"/>
                  </a:xfrm>
                </p:grpSpPr>
                <p:sp>
                  <p:nvSpPr>
                    <p:cNvPr id="92" name="角丸四角形 91"/>
                    <p:cNvSpPr/>
                    <p:nvPr/>
                  </p:nvSpPr>
                  <p:spPr>
                    <a:xfrm>
                      <a:off x="1195910" y="5330306"/>
                      <a:ext cx="1163117" cy="56700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85" name="角丸四角形 84"/>
                    <p:cNvSpPr/>
                    <p:nvPr/>
                  </p:nvSpPr>
                  <p:spPr>
                    <a:xfrm>
                      <a:off x="2668591" y="5326003"/>
                      <a:ext cx="792020" cy="56700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71" name="角丸四角形 70"/>
                    <p:cNvSpPr/>
                    <p:nvPr/>
                  </p:nvSpPr>
                  <p:spPr>
                    <a:xfrm>
                      <a:off x="6650326" y="5330260"/>
                      <a:ext cx="823779" cy="567000"/>
                    </a:xfrm>
                    <a:prstGeom prst="roundRect">
                      <a:avLst>
                        <a:gd name="adj" fmla="val 12278"/>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70" name="角丸四角形 69"/>
                    <p:cNvSpPr/>
                    <p:nvPr/>
                  </p:nvSpPr>
                  <p:spPr>
                    <a:xfrm>
                      <a:off x="5825307" y="5341909"/>
                      <a:ext cx="623965" cy="567000"/>
                    </a:xfrm>
                    <a:prstGeom prst="roundRect">
                      <a:avLst>
                        <a:gd name="adj" fmla="val 979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4" name="角丸四角形 3"/>
                    <p:cNvSpPr/>
                    <p:nvPr/>
                  </p:nvSpPr>
                  <p:spPr>
                    <a:xfrm>
                      <a:off x="5031329" y="5333437"/>
                      <a:ext cx="552261" cy="56700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17" name="乗算 16"/>
                    <p:cNvSpPr/>
                    <p:nvPr/>
                  </p:nvSpPr>
                  <p:spPr>
                    <a:xfrm>
                      <a:off x="1290165" y="4481894"/>
                      <a:ext cx="574756" cy="535038"/>
                    </a:xfrm>
                    <a:prstGeom prst="mathMultiply">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350" dirty="0">
                        <a:latin typeface="メイリオ" panose="020B0604030504040204" pitchFamily="50" charset="-128"/>
                        <a:ea typeface="メイリオ" panose="020B0604030504040204" pitchFamily="50" charset="-128"/>
                      </a:endParaRPr>
                    </a:p>
                  </p:txBody>
                </p:sp>
                <p:sp>
                  <p:nvSpPr>
                    <p:cNvPr id="51" name="二等辺三角形 50">
                      <a:extLst>
                        <a:ext uri="{FF2B5EF4-FFF2-40B4-BE49-F238E27FC236}">
                          <a16:creationId xmlns:a16="http://schemas.microsoft.com/office/drawing/2014/main" id="{C4B7DB14-536D-4F1E-8E8F-5BCB718F874E}"/>
                        </a:ext>
                      </a:extLst>
                    </p:cNvPr>
                    <p:cNvSpPr/>
                    <p:nvPr/>
                  </p:nvSpPr>
                  <p:spPr>
                    <a:xfrm rot="10800000">
                      <a:off x="3660537" y="5402200"/>
                      <a:ext cx="1135733" cy="183004"/>
                    </a:xfrm>
                    <a:prstGeom prst="triangl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350" dirty="0">
                        <a:solidFill>
                          <a:schemeClr val="bg1"/>
                        </a:solidFill>
                        <a:latin typeface="メイリオ" panose="020B0604030504040204" pitchFamily="50" charset="-128"/>
                        <a:ea typeface="メイリオ" panose="020B0604030504040204" pitchFamily="50" charset="-128"/>
                      </a:endParaRPr>
                    </a:p>
                  </p:txBody>
                </p:sp>
                <p:sp>
                  <p:nvSpPr>
                    <p:cNvPr id="52" name="正方形/長方形 51">
                      <a:extLst>
                        <a:ext uri="{FF2B5EF4-FFF2-40B4-BE49-F238E27FC236}">
                          <a16:creationId xmlns:a16="http://schemas.microsoft.com/office/drawing/2014/main" id="{9DAA95D3-3E51-4950-9E34-D07EDE84B12A}"/>
                        </a:ext>
                      </a:extLst>
                    </p:cNvPr>
                    <p:cNvSpPr/>
                    <p:nvPr/>
                  </p:nvSpPr>
                  <p:spPr>
                    <a:xfrm>
                      <a:off x="3568167" y="5609503"/>
                      <a:ext cx="1345246" cy="370465"/>
                    </a:xfrm>
                    <a:prstGeom prst="rect">
                      <a:avLst/>
                    </a:prstGeom>
                    <a:solidFill>
                      <a:schemeClr val="bg1"/>
                    </a:solidFill>
                    <a:ln w="38100">
                      <a:solidFill>
                        <a:schemeClr val="tx1"/>
                      </a:solidFill>
                      <a:prstDash val="solid"/>
                    </a:ln>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ja-JP" altLang="en-US" sz="1050" b="1" dirty="0">
                          <a:solidFill>
                            <a:schemeClr val="tx1"/>
                          </a:solidFill>
                          <a:latin typeface="メイリオ" panose="020B0604030504040204" pitchFamily="50" charset="-128"/>
                          <a:ea typeface="メイリオ" panose="020B0604030504040204" pitchFamily="50" charset="-128"/>
                        </a:rPr>
                        <a:t>良質雇用の実現</a:t>
                      </a:r>
                      <a:endParaRPr lang="en-US" altLang="ja-JP" sz="1050" b="1" dirty="0">
                        <a:solidFill>
                          <a:schemeClr val="tx1"/>
                        </a:solidFill>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233680" y="4479176"/>
                      <a:ext cx="1118069" cy="230832"/>
                    </a:xfrm>
                    <a:prstGeom prst="rect">
                      <a:avLst/>
                    </a:prstGeom>
                    <a:noFill/>
                  </p:spPr>
                  <p:txBody>
                    <a:bodyPr wrap="square" rtlCol="0">
                      <a:spAutoFit/>
                    </a:bodyPr>
                    <a:lstStyle/>
                    <a:p>
                      <a:r>
                        <a:rPr kumimoji="1" lang="ja-JP" altLang="en-US" sz="900" b="1" dirty="0">
                          <a:solidFill>
                            <a:schemeClr val="bg1"/>
                          </a:solidFill>
                          <a:latin typeface="メイリオ" panose="020B0604030504040204" pitchFamily="50" charset="-128"/>
                          <a:ea typeface="メイリオ" panose="020B0604030504040204" pitchFamily="50" charset="-128"/>
                        </a:rPr>
                        <a:t>診断システム</a:t>
                      </a:r>
                    </a:p>
                  </p:txBody>
                </p:sp>
                <p:sp>
                  <p:nvSpPr>
                    <p:cNvPr id="49" name="楕円 48"/>
                    <p:cNvSpPr/>
                    <p:nvPr/>
                  </p:nvSpPr>
                  <p:spPr>
                    <a:xfrm>
                      <a:off x="1798427" y="4387615"/>
                      <a:ext cx="1679303" cy="692345"/>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53" name="テキスト ボックス 52"/>
                    <p:cNvSpPr txBox="1"/>
                    <p:nvPr/>
                  </p:nvSpPr>
                  <p:spPr>
                    <a:xfrm>
                      <a:off x="2036654" y="4526038"/>
                      <a:ext cx="1223412" cy="230832"/>
                    </a:xfrm>
                    <a:prstGeom prst="rect">
                      <a:avLst/>
                    </a:prstGeom>
                    <a:noFill/>
                  </p:spPr>
                  <p:txBody>
                    <a:bodyPr wrap="none" rtlCol="0">
                      <a:spAutoFit/>
                    </a:bodyPr>
                    <a:lstStyle/>
                    <a:p>
                      <a:r>
                        <a:rPr kumimoji="1" lang="ja-JP" altLang="en-US" sz="900" b="1" dirty="0">
                          <a:solidFill>
                            <a:schemeClr val="bg1"/>
                          </a:solidFill>
                          <a:latin typeface="メイリオ" panose="020B0604030504040204" pitchFamily="50" charset="-128"/>
                          <a:ea typeface="メイリオ" panose="020B0604030504040204" pitchFamily="50" charset="-128"/>
                        </a:rPr>
                        <a:t>専門</a:t>
                      </a:r>
                      <a:r>
                        <a:rPr lang="ja-JP" altLang="en-US" sz="900" b="1" dirty="0">
                          <a:solidFill>
                            <a:schemeClr val="bg1"/>
                          </a:solidFill>
                          <a:latin typeface="メイリオ" panose="020B0604030504040204" pitchFamily="50" charset="-128"/>
                          <a:ea typeface="メイリオ" panose="020B0604030504040204" pitchFamily="50" charset="-128"/>
                        </a:rPr>
                        <a:t>家等の</a:t>
                      </a:r>
                      <a:r>
                        <a:rPr kumimoji="1" lang="ja-JP" altLang="en-US" sz="900" b="1" dirty="0">
                          <a:solidFill>
                            <a:schemeClr val="bg1"/>
                          </a:solidFill>
                          <a:latin typeface="メイリオ" panose="020B0604030504040204" pitchFamily="50" charset="-128"/>
                          <a:ea typeface="メイリオ" panose="020B0604030504040204" pitchFamily="50" charset="-128"/>
                        </a:rPr>
                        <a:t>個社支援</a:t>
                      </a:r>
                    </a:p>
                  </p:txBody>
                </p:sp>
                <p:sp>
                  <p:nvSpPr>
                    <p:cNvPr id="54" name="テキスト ボックス 53"/>
                    <p:cNvSpPr txBox="1"/>
                    <p:nvPr/>
                  </p:nvSpPr>
                  <p:spPr>
                    <a:xfrm>
                      <a:off x="2058745" y="4737039"/>
                      <a:ext cx="1136850" cy="346249"/>
                    </a:xfrm>
                    <a:prstGeom prst="rect">
                      <a:avLst/>
                    </a:prstGeom>
                    <a:noFill/>
                  </p:spPr>
                  <p:txBody>
                    <a:bodyPr wrap="none" rtlCol="0">
                      <a:spAutoFit/>
                    </a:bodyPr>
                    <a:lstStyle/>
                    <a:p>
                      <a:pPr algn="ctr"/>
                      <a:r>
                        <a:rPr lang="ja-JP" altLang="en-US" sz="825"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企業の状況に応じた</a:t>
                      </a:r>
                      <a:endParaRPr lang="en-US" altLang="ja-JP" sz="825"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a:p>
                      <a:pPr algn="ctr"/>
                      <a:r>
                        <a:rPr lang="ja-JP" altLang="en-US" sz="825"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解決アドバイス</a:t>
                      </a:r>
                      <a:endParaRPr lang="en-US" altLang="ja-JP" sz="825"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63" name="テキスト ボックス 62"/>
                    <p:cNvSpPr txBox="1"/>
                    <p:nvPr/>
                  </p:nvSpPr>
                  <p:spPr>
                    <a:xfrm>
                      <a:off x="5037912" y="5443511"/>
                      <a:ext cx="530915" cy="369332"/>
                    </a:xfrm>
                    <a:prstGeom prst="rect">
                      <a:avLst/>
                    </a:prstGeom>
                    <a:noFill/>
                  </p:spPr>
                  <p:txBody>
                    <a:bodyPr wrap="none" rtlCol="0">
                      <a:spAutoFit/>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就職力</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向上</a:t>
                      </a:r>
                    </a:p>
                  </p:txBody>
                </p:sp>
                <p:sp>
                  <p:nvSpPr>
                    <p:cNvPr id="78" name="テキスト ボックス 77"/>
                    <p:cNvSpPr txBox="1"/>
                    <p:nvPr/>
                  </p:nvSpPr>
                  <p:spPr>
                    <a:xfrm>
                      <a:off x="5792732" y="5448463"/>
                      <a:ext cx="714749" cy="507831"/>
                    </a:xfrm>
                    <a:prstGeom prst="rect">
                      <a:avLst/>
                    </a:prstGeom>
                    <a:noFill/>
                  </p:spPr>
                  <p:txBody>
                    <a:bodyPr wrap="square" rtlCol="0">
                      <a:spAutoFit/>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業界・</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しごと研究</a:t>
                      </a:r>
                    </a:p>
                  </p:txBody>
                </p:sp>
                <p:sp>
                  <p:nvSpPr>
                    <p:cNvPr id="86" name="テキスト ボックス 85"/>
                    <p:cNvSpPr txBox="1"/>
                    <p:nvPr/>
                  </p:nvSpPr>
                  <p:spPr>
                    <a:xfrm>
                      <a:off x="6619383" y="5450429"/>
                      <a:ext cx="901506" cy="369332"/>
                    </a:xfrm>
                    <a:prstGeom prst="rect">
                      <a:avLst/>
                    </a:prstGeom>
                    <a:noFill/>
                  </p:spPr>
                  <p:txBody>
                    <a:bodyPr wrap="square" rtlCol="0">
                      <a:spAutoFit/>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実務に必要なスキル</a:t>
                      </a:r>
                      <a:r>
                        <a:rPr lang="ja-JP" altLang="en-US" sz="900" b="1" dirty="0">
                          <a:solidFill>
                            <a:schemeClr val="bg1"/>
                          </a:solidFill>
                          <a:latin typeface="メイリオ" panose="020B0604030504040204" pitchFamily="50" charset="-128"/>
                          <a:ea typeface="メイリオ" panose="020B0604030504040204" pitchFamily="50" charset="-128"/>
                        </a:rPr>
                        <a:t>ア</a:t>
                      </a:r>
                      <a:r>
                        <a:rPr kumimoji="1" lang="ja-JP" altLang="en-US" sz="900" b="1" dirty="0">
                          <a:solidFill>
                            <a:schemeClr val="bg1"/>
                          </a:solidFill>
                          <a:latin typeface="メイリオ" panose="020B0604030504040204" pitchFamily="50" charset="-128"/>
                          <a:ea typeface="メイリオ" panose="020B0604030504040204" pitchFamily="50" charset="-128"/>
                        </a:rPr>
                        <a:t>ップ</a:t>
                      </a:r>
                      <a:endParaRPr kumimoji="1" lang="en-US" altLang="ja-JP" sz="900" b="1" dirty="0">
                        <a:solidFill>
                          <a:schemeClr val="bg1"/>
                        </a:solidFill>
                        <a:latin typeface="メイリオ" panose="020B0604030504040204" pitchFamily="50" charset="-128"/>
                        <a:ea typeface="メイリオ" panose="020B0604030504040204" pitchFamily="50" charset="-128"/>
                      </a:endParaRPr>
                    </a:p>
                  </p:txBody>
                </p:sp>
                <p:sp>
                  <p:nvSpPr>
                    <p:cNvPr id="89" name="テキスト ボックス 88"/>
                    <p:cNvSpPr txBox="1"/>
                    <p:nvPr/>
                  </p:nvSpPr>
                  <p:spPr>
                    <a:xfrm>
                      <a:off x="7830356" y="5275620"/>
                      <a:ext cx="1107996" cy="230832"/>
                    </a:xfrm>
                    <a:prstGeom prst="rect">
                      <a:avLst/>
                    </a:prstGeom>
                    <a:noFill/>
                  </p:spPr>
                  <p:txBody>
                    <a:bodyPr wrap="none" rtlCol="0">
                      <a:spAutoFit/>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様々なしごと体験</a:t>
                      </a:r>
                    </a:p>
                  </p:txBody>
                </p:sp>
                <p:sp>
                  <p:nvSpPr>
                    <p:cNvPr id="93" name="角丸四角形 3">
                      <a:extLst>
                        <a:ext uri="{FF2B5EF4-FFF2-40B4-BE49-F238E27FC236}">
                          <a16:creationId xmlns:a16="http://schemas.microsoft.com/office/drawing/2014/main" id="{E5469C27-CEF1-4D11-8314-00DCCF985F4E}"/>
                        </a:ext>
                      </a:extLst>
                    </p:cNvPr>
                    <p:cNvSpPr/>
                    <p:nvPr/>
                  </p:nvSpPr>
                  <p:spPr>
                    <a:xfrm>
                      <a:off x="3616637" y="4288171"/>
                      <a:ext cx="1349808" cy="1133187"/>
                    </a:xfrm>
                    <a:prstGeom prst="roundRect">
                      <a:avLst>
                        <a:gd name="adj" fmla="val 9047"/>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0" rIns="0" rtlCol="0" anchor="ctr"/>
                    <a:lstStyle/>
                    <a:p>
                      <a:r>
                        <a:rPr lang="ja-JP" altLang="en-US"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■大規模合説</a:t>
                      </a:r>
                      <a:endParaRPr lang="en-US" altLang="ja-JP" sz="900"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■交流会</a:t>
                      </a:r>
                      <a:endParaRPr lang="en-US" altLang="ja-JP"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■しごと体験</a:t>
                      </a:r>
                    </a:p>
                    <a:p>
                      <a:r>
                        <a:rPr lang="ja-JP" altLang="en-US"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■求職者へのオファー　</a:t>
                      </a:r>
                      <a:endParaRPr lang="en-US" altLang="ja-JP"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a:t>
                      </a:r>
                      <a:r>
                        <a:rPr lang="ja-JP" altLang="en-US" sz="788"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（スカウト）</a:t>
                      </a:r>
                    </a:p>
                  </p:txBody>
                </p:sp>
                <p:sp>
                  <p:nvSpPr>
                    <p:cNvPr id="72" name="二等辺三角形 71"/>
                    <p:cNvSpPr/>
                    <p:nvPr/>
                  </p:nvSpPr>
                  <p:spPr>
                    <a:xfrm rot="16200000">
                      <a:off x="4319379" y="4970599"/>
                      <a:ext cx="1135733" cy="142075"/>
                    </a:xfrm>
                    <a:prstGeom prst="triangl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350" dirty="0">
                        <a:solidFill>
                          <a:schemeClr val="bg1"/>
                        </a:solidFill>
                        <a:latin typeface="メイリオ" panose="020B0604030504040204" pitchFamily="50" charset="-128"/>
                        <a:ea typeface="メイリオ" panose="020B0604030504040204" pitchFamily="50" charset="-128"/>
                      </a:endParaRPr>
                    </a:p>
                  </p:txBody>
                </p:sp>
                <p:sp>
                  <p:nvSpPr>
                    <p:cNvPr id="79" name="二等辺三角形 78"/>
                    <p:cNvSpPr/>
                    <p:nvPr/>
                  </p:nvSpPr>
                  <p:spPr>
                    <a:xfrm rot="5400000">
                      <a:off x="2985480" y="4994114"/>
                      <a:ext cx="1135733" cy="142075"/>
                    </a:xfrm>
                    <a:prstGeom prst="triangl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350" dirty="0">
                        <a:solidFill>
                          <a:schemeClr val="bg1"/>
                        </a:solidFill>
                        <a:latin typeface="メイリオ" panose="020B0604030504040204" pitchFamily="50" charset="-128"/>
                        <a:ea typeface="メイリオ" panose="020B0604030504040204" pitchFamily="50" charset="-128"/>
                      </a:endParaRPr>
                    </a:p>
                  </p:txBody>
                </p:sp>
                <p:sp>
                  <p:nvSpPr>
                    <p:cNvPr id="75" name="正方形/長方形 74"/>
                    <p:cNvSpPr/>
                    <p:nvPr/>
                  </p:nvSpPr>
                  <p:spPr>
                    <a:xfrm>
                      <a:off x="3608069" y="4076964"/>
                      <a:ext cx="1279177" cy="243000"/>
                    </a:xfrm>
                    <a:prstGeom prst="rect">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bg1"/>
                          </a:solidFill>
                          <a:latin typeface="メイリオ" panose="020B0604030504040204" pitchFamily="50" charset="-128"/>
                          <a:ea typeface="メイリオ" panose="020B0604030504040204" pitchFamily="50" charset="-128"/>
                        </a:rPr>
                        <a:t>マッチング促進</a:t>
                      </a:r>
                      <a:endParaRPr kumimoji="1" lang="ja-JP" altLang="en-US" sz="1050" b="1" dirty="0">
                        <a:solidFill>
                          <a:schemeClr val="bg1"/>
                        </a:solidFill>
                        <a:latin typeface="メイリオ" panose="020B0604030504040204" pitchFamily="50" charset="-128"/>
                        <a:ea typeface="メイリオ" panose="020B0604030504040204" pitchFamily="50" charset="-128"/>
                      </a:endParaRPr>
                    </a:p>
                  </p:txBody>
                </p:sp>
                <p:sp>
                  <p:nvSpPr>
                    <p:cNvPr id="110" name="テキスト ボックス 109"/>
                    <p:cNvSpPr txBox="1"/>
                    <p:nvPr/>
                  </p:nvSpPr>
                  <p:spPr>
                    <a:xfrm>
                      <a:off x="2612047" y="5439530"/>
                      <a:ext cx="936475" cy="369332"/>
                    </a:xfrm>
                    <a:prstGeom prst="rect">
                      <a:avLst/>
                    </a:prstGeom>
                    <a:noFill/>
                  </p:spPr>
                  <p:txBody>
                    <a:bodyPr wrap="none" rtlCol="0">
                      <a:spAutoFit/>
                    </a:bodyP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DX</a:t>
                      </a:r>
                      <a:r>
                        <a:rPr kumimoji="1" lang="ja-JP" altLang="en-US" sz="900" b="1" dirty="0">
                          <a:solidFill>
                            <a:schemeClr val="bg1"/>
                          </a:solidFill>
                          <a:latin typeface="メイリオ" panose="020B0604030504040204" pitchFamily="50" charset="-128"/>
                          <a:ea typeface="メイリオ" panose="020B0604030504040204" pitchFamily="50" charset="-128"/>
                        </a:rPr>
                        <a:t>兼務人材の</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採用意欲向上</a:t>
                      </a:r>
                    </a:p>
                  </p:txBody>
                </p:sp>
                <p:sp>
                  <p:nvSpPr>
                    <p:cNvPr id="111" name="下矢印 110"/>
                    <p:cNvSpPr/>
                    <p:nvPr/>
                  </p:nvSpPr>
                  <p:spPr>
                    <a:xfrm>
                      <a:off x="1064387" y="5103477"/>
                      <a:ext cx="1035071" cy="158387"/>
                    </a:xfrm>
                    <a:prstGeom prst="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114" name="テキスト ボックス 113">
                      <a:extLst>
                        <a:ext uri="{FF2B5EF4-FFF2-40B4-BE49-F238E27FC236}">
                          <a16:creationId xmlns:a16="http://schemas.microsoft.com/office/drawing/2014/main" id="{4911ACB1-BFED-412B-8860-20A80B2B66E0}"/>
                        </a:ext>
                      </a:extLst>
                    </p:cNvPr>
                    <p:cNvSpPr txBox="1"/>
                    <p:nvPr/>
                  </p:nvSpPr>
                  <p:spPr>
                    <a:xfrm>
                      <a:off x="1155738" y="5494629"/>
                      <a:ext cx="1223413" cy="323165"/>
                    </a:xfrm>
                    <a:prstGeom prst="rect">
                      <a:avLst/>
                    </a:prstGeom>
                    <a:noFill/>
                  </p:spPr>
                  <p:txBody>
                    <a:bodyPr wrap="none" rtlCol="0">
                      <a:spAutoFit/>
                    </a:bodyPr>
                    <a:lstStyle/>
                    <a:p>
                      <a:pPr algn="ctr">
                        <a:lnSpc>
                          <a:spcPts val="900"/>
                        </a:lnSpc>
                      </a:pPr>
                      <a:r>
                        <a:rPr lang="ja-JP" altLang="en-US" sz="900" b="1" dirty="0">
                          <a:solidFill>
                            <a:schemeClr val="bg1"/>
                          </a:solidFill>
                          <a:latin typeface="メイリオ" panose="020B0604030504040204" pitchFamily="50" charset="-128"/>
                          <a:ea typeface="メイリオ" panose="020B0604030504040204" pitchFamily="50" charset="-128"/>
                        </a:rPr>
                        <a:t>様々なしごと体験や</a:t>
                      </a:r>
                      <a:endParaRPr lang="en-US" altLang="ja-JP" sz="900" b="1" dirty="0">
                        <a:solidFill>
                          <a:schemeClr val="bg1"/>
                        </a:solidFill>
                        <a:latin typeface="メイリオ" panose="020B0604030504040204" pitchFamily="50" charset="-128"/>
                        <a:ea typeface="メイリオ" panose="020B0604030504040204" pitchFamily="50" charset="-128"/>
                      </a:endParaRPr>
                    </a:p>
                    <a:p>
                      <a:pPr algn="ctr">
                        <a:lnSpc>
                          <a:spcPts val="900"/>
                        </a:lnSpc>
                      </a:pPr>
                      <a:r>
                        <a:rPr lang="ja-JP" altLang="en-US" sz="900" b="1" dirty="0">
                          <a:solidFill>
                            <a:schemeClr val="bg1"/>
                          </a:solidFill>
                          <a:latin typeface="メイリオ" panose="020B0604030504040204" pitchFamily="50" charset="-128"/>
                          <a:ea typeface="メイリオ" panose="020B0604030504040204" pitchFamily="50" charset="-128"/>
                        </a:rPr>
                        <a:t>交流会</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 name="加算 2"/>
                    <p:cNvSpPr/>
                    <p:nvPr/>
                  </p:nvSpPr>
                  <p:spPr>
                    <a:xfrm>
                      <a:off x="2351055" y="5450428"/>
                      <a:ext cx="346485" cy="362111"/>
                    </a:xfrm>
                    <a:prstGeom prst="mathPlus">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67" name="加算 66"/>
                    <p:cNvSpPr/>
                    <p:nvPr/>
                  </p:nvSpPr>
                  <p:spPr>
                    <a:xfrm>
                      <a:off x="7504155" y="5379496"/>
                      <a:ext cx="238307" cy="290453"/>
                    </a:xfrm>
                    <a:prstGeom prst="mathPlus">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76" name="加算 75"/>
                    <p:cNvSpPr/>
                    <p:nvPr/>
                  </p:nvSpPr>
                  <p:spPr>
                    <a:xfrm>
                      <a:off x="6428752" y="5487046"/>
                      <a:ext cx="238307" cy="290453"/>
                    </a:xfrm>
                    <a:prstGeom prst="mathPlus">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83" name="加算 82"/>
                    <p:cNvSpPr/>
                    <p:nvPr/>
                  </p:nvSpPr>
                  <p:spPr>
                    <a:xfrm>
                      <a:off x="5597125" y="5464276"/>
                      <a:ext cx="238307" cy="290453"/>
                    </a:xfrm>
                    <a:prstGeom prst="mathPlus">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97" name="加算 96"/>
                    <p:cNvSpPr/>
                    <p:nvPr/>
                  </p:nvSpPr>
                  <p:spPr>
                    <a:xfrm>
                      <a:off x="870847" y="5453636"/>
                      <a:ext cx="346485" cy="362111"/>
                    </a:xfrm>
                    <a:prstGeom prst="mathPlus">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82" name="下矢印 81"/>
                    <p:cNvSpPr/>
                    <p:nvPr/>
                  </p:nvSpPr>
                  <p:spPr>
                    <a:xfrm rot="10800000">
                      <a:off x="5964767" y="5057213"/>
                      <a:ext cx="1035071" cy="158387"/>
                    </a:xfrm>
                    <a:prstGeom prst="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88" name="下矢印 87"/>
                    <p:cNvSpPr/>
                    <p:nvPr/>
                  </p:nvSpPr>
                  <p:spPr>
                    <a:xfrm>
                      <a:off x="6963089" y="5057149"/>
                      <a:ext cx="1035071" cy="158387"/>
                    </a:xfrm>
                    <a:prstGeom prst="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48" name="正方形/長方形 47"/>
                    <p:cNvSpPr/>
                    <p:nvPr/>
                  </p:nvSpPr>
                  <p:spPr>
                    <a:xfrm>
                      <a:off x="2451211" y="3835326"/>
                      <a:ext cx="4090790" cy="216000"/>
                    </a:xfrm>
                    <a:prstGeom prst="rect">
                      <a:avLst/>
                    </a:prstGeom>
                    <a:solidFill>
                      <a:schemeClr val="bg1"/>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50" b="1" dirty="0">
                          <a:solidFill>
                            <a:schemeClr val="tx1"/>
                          </a:solidFill>
                          <a:latin typeface="メイリオ" panose="020B0604030504040204" pitchFamily="50" charset="-128"/>
                          <a:ea typeface="メイリオ" panose="020B0604030504040204" pitchFamily="50" charset="-128"/>
                        </a:rPr>
                        <a:t>オンラインを活用した事業主支援、求職者支援、マッチング促進</a:t>
                      </a:r>
                    </a:p>
                  </p:txBody>
                </p:sp>
                <p:sp>
                  <p:nvSpPr>
                    <p:cNvPr id="55" name="楕円 54"/>
                    <p:cNvSpPr/>
                    <p:nvPr/>
                  </p:nvSpPr>
                  <p:spPr>
                    <a:xfrm>
                      <a:off x="2221036" y="3838888"/>
                      <a:ext cx="270063" cy="202224"/>
                    </a:xfrm>
                    <a:prstGeom prst="ellipse">
                      <a:avLst/>
                    </a:prstGeom>
                    <a:solidFill>
                      <a:schemeClr val="bg1"/>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900" b="1" dirty="0">
                          <a:solidFill>
                            <a:schemeClr val="tx1"/>
                          </a:solidFill>
                          <a:latin typeface="メイリオ" panose="020B0604030504040204" pitchFamily="50" charset="-128"/>
                          <a:ea typeface="メイリオ" panose="020B0604030504040204" pitchFamily="50" charset="-128"/>
                        </a:rPr>
                        <a:t>新</a:t>
                      </a: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56" name="楕円 55"/>
                    <p:cNvSpPr/>
                    <p:nvPr/>
                  </p:nvSpPr>
                  <p:spPr>
                    <a:xfrm>
                      <a:off x="1835040" y="4402826"/>
                      <a:ext cx="270063" cy="202224"/>
                    </a:xfrm>
                    <a:prstGeom prst="ellipse">
                      <a:avLst/>
                    </a:prstGeom>
                    <a:solidFill>
                      <a:schemeClr val="bg1"/>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900" b="1" dirty="0">
                          <a:solidFill>
                            <a:schemeClr val="tx1"/>
                          </a:solidFill>
                          <a:latin typeface="メイリオ" panose="020B0604030504040204" pitchFamily="50" charset="-128"/>
                          <a:ea typeface="メイリオ" panose="020B0604030504040204" pitchFamily="50" charset="-128"/>
                        </a:rPr>
                        <a:t>新</a:t>
                      </a: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57" name="楕円 56"/>
                    <p:cNvSpPr/>
                    <p:nvPr/>
                  </p:nvSpPr>
                  <p:spPr>
                    <a:xfrm>
                      <a:off x="2590978" y="5263473"/>
                      <a:ext cx="270063" cy="202224"/>
                    </a:xfrm>
                    <a:prstGeom prst="ellipse">
                      <a:avLst/>
                    </a:prstGeom>
                    <a:solidFill>
                      <a:schemeClr val="bg1"/>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900" b="1" dirty="0">
                          <a:solidFill>
                            <a:schemeClr val="tx1"/>
                          </a:solidFill>
                          <a:latin typeface="メイリオ" panose="020B0604030504040204" pitchFamily="50" charset="-128"/>
                          <a:ea typeface="メイリオ" panose="020B0604030504040204" pitchFamily="50" charset="-128"/>
                        </a:rPr>
                        <a:t>新</a:t>
                      </a: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58" name="楕円 57"/>
                    <p:cNvSpPr/>
                    <p:nvPr/>
                  </p:nvSpPr>
                  <p:spPr>
                    <a:xfrm>
                      <a:off x="1126332" y="5263473"/>
                      <a:ext cx="270063" cy="202224"/>
                    </a:xfrm>
                    <a:prstGeom prst="ellipse">
                      <a:avLst/>
                    </a:prstGeom>
                    <a:solidFill>
                      <a:schemeClr val="bg1"/>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900" b="1" dirty="0">
                          <a:solidFill>
                            <a:schemeClr val="tx1"/>
                          </a:solidFill>
                          <a:latin typeface="メイリオ" panose="020B0604030504040204" pitchFamily="50" charset="-128"/>
                          <a:ea typeface="メイリオ" panose="020B0604030504040204" pitchFamily="50" charset="-128"/>
                        </a:rPr>
                        <a:t>拡</a:t>
                      </a: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59" name="楕円 58"/>
                    <p:cNvSpPr/>
                    <p:nvPr/>
                  </p:nvSpPr>
                  <p:spPr>
                    <a:xfrm>
                      <a:off x="4361575" y="5062079"/>
                      <a:ext cx="270063" cy="202224"/>
                    </a:xfrm>
                    <a:prstGeom prst="ellipse">
                      <a:avLst/>
                    </a:prstGeom>
                    <a:solidFill>
                      <a:schemeClr val="bg1"/>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900" b="1" dirty="0">
                          <a:solidFill>
                            <a:schemeClr val="tx1"/>
                          </a:solidFill>
                          <a:latin typeface="メイリオ" panose="020B0604030504040204" pitchFamily="50" charset="-128"/>
                          <a:ea typeface="メイリオ" panose="020B0604030504040204" pitchFamily="50" charset="-128"/>
                        </a:rPr>
                        <a:t>新</a:t>
                      </a: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60" name="楕円 59"/>
                    <p:cNvSpPr/>
                    <p:nvPr/>
                  </p:nvSpPr>
                  <p:spPr>
                    <a:xfrm>
                      <a:off x="4392071" y="4693001"/>
                      <a:ext cx="270063" cy="202224"/>
                    </a:xfrm>
                    <a:prstGeom prst="ellipse">
                      <a:avLst/>
                    </a:prstGeom>
                    <a:solidFill>
                      <a:schemeClr val="bg1"/>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900" b="1" dirty="0">
                          <a:solidFill>
                            <a:schemeClr val="tx1"/>
                          </a:solidFill>
                          <a:latin typeface="メイリオ" panose="020B0604030504040204" pitchFamily="50" charset="-128"/>
                          <a:ea typeface="メイリオ" panose="020B0604030504040204" pitchFamily="50" charset="-128"/>
                        </a:rPr>
                        <a:t>拡</a:t>
                      </a: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61" name="楕円 60"/>
                    <p:cNvSpPr/>
                    <p:nvPr/>
                  </p:nvSpPr>
                  <p:spPr>
                    <a:xfrm>
                      <a:off x="7623308" y="5192951"/>
                      <a:ext cx="270063" cy="202224"/>
                    </a:xfrm>
                    <a:prstGeom prst="ellipse">
                      <a:avLst/>
                    </a:prstGeom>
                    <a:solidFill>
                      <a:schemeClr val="bg1"/>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900" b="1" dirty="0">
                          <a:solidFill>
                            <a:schemeClr val="tx1"/>
                          </a:solidFill>
                          <a:latin typeface="メイリオ" panose="020B0604030504040204" pitchFamily="50" charset="-128"/>
                          <a:ea typeface="メイリオ" panose="020B0604030504040204" pitchFamily="50" charset="-128"/>
                        </a:rPr>
                        <a:t>拡</a:t>
                      </a:r>
                    </a:p>
                  </p:txBody>
                </p:sp>
                <p:sp>
                  <p:nvSpPr>
                    <p:cNvPr id="62" name="楕円 61"/>
                    <p:cNvSpPr/>
                    <p:nvPr/>
                  </p:nvSpPr>
                  <p:spPr>
                    <a:xfrm>
                      <a:off x="5012072" y="4372423"/>
                      <a:ext cx="270063" cy="202224"/>
                    </a:xfrm>
                    <a:prstGeom prst="ellipse">
                      <a:avLst/>
                    </a:prstGeom>
                    <a:solidFill>
                      <a:schemeClr val="bg1"/>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900" b="1" dirty="0">
                          <a:solidFill>
                            <a:schemeClr val="tx1"/>
                          </a:solidFill>
                          <a:latin typeface="メイリオ" panose="020B0604030504040204" pitchFamily="50" charset="-128"/>
                          <a:ea typeface="メイリオ" panose="020B0604030504040204" pitchFamily="50" charset="-128"/>
                        </a:rPr>
                        <a:t>拡</a:t>
                      </a: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sp>
              <p:nvSpPr>
                <p:cNvPr id="65" name="矢印: 五方向 80">
                  <a:extLst>
                    <a:ext uri="{FF2B5EF4-FFF2-40B4-BE49-F238E27FC236}">
                      <a16:creationId xmlns:a16="http://schemas.microsoft.com/office/drawing/2014/main" id="{51D92220-CDE6-49C4-969D-A258AE2077CD}"/>
                    </a:ext>
                  </a:extLst>
                </p:cNvPr>
                <p:cNvSpPr/>
                <p:nvPr/>
              </p:nvSpPr>
              <p:spPr>
                <a:xfrm>
                  <a:off x="4964861" y="4076964"/>
                  <a:ext cx="4137638" cy="243000"/>
                </a:xfrm>
                <a:prstGeom prst="homePlate">
                  <a:avLst>
                    <a:gd name="adj" fmla="val 2427"/>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830" b="1" dirty="0" smtClean="0">
                      <a:solidFill>
                        <a:schemeClr val="bg1"/>
                      </a:solidFill>
                      <a:latin typeface="メイリオ" panose="020B0604030504040204" pitchFamily="50" charset="-128"/>
                      <a:ea typeface="メイリオ" panose="020B0604030504040204" pitchFamily="50" charset="-128"/>
                    </a:rPr>
                    <a:t>キャリアチェンジ、適職発見　　　　</a:t>
                  </a:r>
                  <a:r>
                    <a:rPr kumimoji="1" lang="en-US" altLang="ja-JP" sz="1050" b="1" dirty="0" smtClean="0">
                      <a:solidFill>
                        <a:schemeClr val="bg1"/>
                      </a:solidFill>
                      <a:latin typeface="メイリオ" panose="020B0604030504040204" pitchFamily="50" charset="-128"/>
                      <a:ea typeface="メイリオ" panose="020B0604030504040204" pitchFamily="50" charset="-128"/>
                    </a:rPr>
                    <a:t>【</a:t>
                  </a:r>
                  <a:r>
                    <a:rPr kumimoji="1" lang="ja-JP" altLang="en-US" sz="1050" b="1" dirty="0" smtClean="0">
                      <a:solidFill>
                        <a:schemeClr val="bg1"/>
                      </a:solidFill>
                      <a:latin typeface="メイリオ" panose="020B0604030504040204" pitchFamily="50" charset="-128"/>
                      <a:ea typeface="メイリオ" panose="020B0604030504040204" pitchFamily="50" charset="-128"/>
                    </a:rPr>
                    <a:t>求職者支援</a:t>
                  </a:r>
                  <a:r>
                    <a:rPr kumimoji="1" lang="en-US" altLang="ja-JP" sz="1050" b="1" dirty="0" smtClean="0">
                      <a:solidFill>
                        <a:schemeClr val="bg1"/>
                      </a:solidFill>
                      <a:latin typeface="メイリオ" panose="020B0604030504040204" pitchFamily="50" charset="-128"/>
                      <a:ea typeface="メイリオ" panose="020B0604030504040204" pitchFamily="50" charset="-128"/>
                    </a:rPr>
                    <a:t>】</a:t>
                  </a:r>
                  <a:r>
                    <a:rPr kumimoji="1" lang="ja-JP" altLang="en-US" sz="830" b="1" dirty="0" smtClean="0">
                      <a:solidFill>
                        <a:schemeClr val="bg1"/>
                      </a:solidFill>
                      <a:latin typeface="メイリオ" panose="020B0604030504040204" pitchFamily="50" charset="-128"/>
                      <a:ea typeface="メイリオ" panose="020B0604030504040204" pitchFamily="50" charset="-128"/>
                    </a:rPr>
                    <a:t>　　　</a:t>
                  </a:r>
                  <a:r>
                    <a:rPr kumimoji="1" lang="ja-JP" altLang="en-US" sz="1050" b="1" dirty="0" smtClean="0">
                      <a:solidFill>
                        <a:schemeClr val="bg1"/>
                      </a:solidFill>
                      <a:latin typeface="メイリオ" panose="020B0604030504040204" pitchFamily="50" charset="-128"/>
                      <a:ea typeface="メイリオ" panose="020B0604030504040204" pitchFamily="50" charset="-128"/>
                    </a:rPr>
                    <a:t>　　</a:t>
                  </a:r>
                  <a:endParaRPr kumimoji="1" lang="ja-JP" altLang="en-US" sz="825" b="1" dirty="0">
                    <a:solidFill>
                      <a:schemeClr val="bg1"/>
                    </a:solidFill>
                    <a:latin typeface="メイリオ" panose="020B0604030504040204" pitchFamily="50" charset="-128"/>
                    <a:ea typeface="メイリオ" panose="020B0604030504040204" pitchFamily="50" charset="-128"/>
                  </a:endParaRPr>
                </a:p>
              </p:txBody>
            </p:sp>
          </p:grpSp>
        </p:grpSp>
        <p:sp>
          <p:nvSpPr>
            <p:cNvPr id="68" name="テキスト ボックス 67"/>
            <p:cNvSpPr txBox="1"/>
            <p:nvPr/>
          </p:nvSpPr>
          <p:spPr>
            <a:xfrm>
              <a:off x="7567665" y="6268694"/>
              <a:ext cx="1704234" cy="473206"/>
            </a:xfrm>
            <a:prstGeom prst="rect">
              <a:avLst/>
            </a:prstGeom>
            <a:noFill/>
          </p:spPr>
          <p:txBody>
            <a:bodyPr wrap="square" rtlCol="0">
              <a:spAutoFit/>
            </a:bodyPr>
            <a:lstStyle/>
            <a:p>
              <a:pPr algn="ctr"/>
              <a:r>
                <a:rPr lang="ja-JP" altLang="en-US" sz="825"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動画、オンライン、対面</a:t>
              </a:r>
              <a:endParaRPr lang="en-US" altLang="ja-JP" sz="825"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a:p>
              <a:pPr algn="ctr"/>
              <a:r>
                <a:rPr lang="ja-JP" altLang="en-US" sz="825"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業界別メニュー、</a:t>
              </a:r>
              <a:r>
                <a:rPr lang="en-US" altLang="ja-JP" sz="825"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DX</a:t>
              </a:r>
              <a:r>
                <a:rPr lang="ja-JP" altLang="en-US" sz="825"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など</a:t>
              </a:r>
              <a:endParaRPr lang="en-US" altLang="ja-JP" sz="825"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a:p>
              <a:pPr algn="ctr"/>
              <a:endParaRPr lang="en-US" altLang="ja-JP" sz="825"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679681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6529592" y="3546538"/>
            <a:ext cx="2434107" cy="261610"/>
          </a:xfrm>
          <a:prstGeom prst="rect">
            <a:avLst/>
          </a:prstGeom>
          <a:noFill/>
        </p:spPr>
        <p:txBody>
          <a:bodyPr wrap="square" rtlCol="0">
            <a:spAutoFit/>
          </a:bodyPr>
          <a:lstStyle/>
          <a:p>
            <a:r>
              <a:rPr lang="ja-JP" altLang="en-US" sz="1100" dirty="0" smtClean="0">
                <a:latin typeface="メイリオ" panose="020B0604030504040204" pitchFamily="50" charset="-128"/>
                <a:ea typeface="メイリオ" panose="020B0604030504040204" pitchFamily="50" charset="-128"/>
              </a:rPr>
              <a:t>令和４年</a:t>
            </a:r>
            <a:r>
              <a:rPr lang="en-US" altLang="ja-JP" sz="1100" dirty="0" smtClean="0">
                <a:latin typeface="メイリオ" panose="020B0604030504040204" pitchFamily="50" charset="-128"/>
                <a:ea typeface="メイリオ" panose="020B0604030504040204" pitchFamily="50" charset="-128"/>
              </a:rPr>
              <a:t>11</a:t>
            </a:r>
            <a:r>
              <a:rPr lang="ja-JP" altLang="en-US" sz="1100" dirty="0" smtClean="0">
                <a:latin typeface="メイリオ" panose="020B0604030504040204" pitchFamily="50" charset="-128"/>
                <a:ea typeface="メイリオ" panose="020B0604030504040204" pitchFamily="50" charset="-128"/>
              </a:rPr>
              <a:t>月</a:t>
            </a:r>
            <a:r>
              <a:rPr lang="en-US" altLang="ja-JP" sz="1100" dirty="0" smtClean="0">
                <a:latin typeface="メイリオ" panose="020B0604030504040204" pitchFamily="50" charset="-128"/>
                <a:ea typeface="メイリオ" panose="020B0604030504040204" pitchFamily="50" charset="-128"/>
              </a:rPr>
              <a:t>30</a:t>
            </a:r>
            <a:r>
              <a:rPr lang="ja-JP" altLang="en-US" sz="1100" dirty="0" smtClean="0">
                <a:latin typeface="メイリオ" panose="020B0604030504040204" pitchFamily="50" charset="-128"/>
                <a:ea typeface="メイリオ" panose="020B0604030504040204" pitchFamily="50" charset="-128"/>
              </a:rPr>
              <a:t>日時点</a:t>
            </a:r>
            <a:r>
              <a:rPr lang="ja-JP" altLang="en-US" sz="1100" dirty="0">
                <a:latin typeface="メイリオ" panose="020B0604030504040204" pitchFamily="50" charset="-128"/>
                <a:ea typeface="メイリオ" panose="020B0604030504040204" pitchFamily="50" charset="-128"/>
              </a:rPr>
              <a:t>の速報値</a:t>
            </a:r>
            <a:endParaRPr kumimoji="1" lang="en-US" altLang="ja-JP" sz="1100" dirty="0">
              <a:latin typeface="メイリオ" panose="020B0604030504040204" pitchFamily="50" charset="-128"/>
              <a:ea typeface="メイリオ" panose="020B0604030504040204" pitchFamily="50" charset="-128"/>
            </a:endParaRPr>
          </a:p>
        </p:txBody>
      </p:sp>
      <p:sp>
        <p:nvSpPr>
          <p:cNvPr id="5" name="タイトル 1"/>
          <p:cNvSpPr txBox="1">
            <a:spLocks/>
          </p:cNvSpPr>
          <p:nvPr/>
        </p:nvSpPr>
        <p:spPr>
          <a:xfrm>
            <a:off x="0" y="486128"/>
            <a:ext cx="9144000" cy="478033"/>
          </a:xfrm>
          <a:prstGeom prst="rect">
            <a:avLst/>
          </a:prstGeom>
          <a:solidFill>
            <a:srgbClr val="0070C0"/>
          </a:solidFill>
        </p:spPr>
        <p:txBody>
          <a:bodyPr vert="horz" lIns="68580" tIns="34290" rIns="68580" bIns="34290" rtlCol="0" anchor="t">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1800" b="1" dirty="0">
                <a:solidFill>
                  <a:schemeClr val="bg1"/>
                </a:solidFill>
                <a:latin typeface="BIZ UDPゴシック" panose="020B0400000000000000" pitchFamily="50" charset="-128"/>
                <a:ea typeface="BIZ UDPゴシック" panose="020B0400000000000000" pitchFamily="50" charset="-128"/>
              </a:rPr>
              <a:t>地域活性化雇用創造プロジェクト活用事業</a:t>
            </a:r>
            <a:r>
              <a:rPr lang="en-US" altLang="ja-JP" sz="1800" b="1" dirty="0" smtClean="0">
                <a:solidFill>
                  <a:schemeClr val="bg1"/>
                </a:solidFill>
                <a:latin typeface="BIZ UDPゴシック" panose="020B0400000000000000" pitchFamily="50" charset="-128"/>
                <a:ea typeface="BIZ UDPゴシック" panose="020B0400000000000000" pitchFamily="50" charset="-128"/>
              </a:rPr>
              <a:t>(</a:t>
            </a:r>
            <a:r>
              <a:rPr lang="ja-JP" altLang="en-US" sz="1800" b="1" dirty="0" smtClean="0">
                <a:solidFill>
                  <a:schemeClr val="bg1"/>
                </a:solidFill>
                <a:latin typeface="BIZ UDPゴシック" panose="020B0400000000000000" pitchFamily="50" charset="-128"/>
                <a:ea typeface="BIZ UDPゴシック" panose="020B0400000000000000" pitchFamily="50" charset="-128"/>
              </a:rPr>
              <a:t>令和４年度</a:t>
            </a:r>
            <a:r>
              <a:rPr lang="ja-JP" altLang="en-US" sz="1800" b="1" dirty="0">
                <a:solidFill>
                  <a:schemeClr val="bg1"/>
                </a:solidFill>
                <a:latin typeface="BIZ UDPゴシック" panose="020B0400000000000000" pitchFamily="50" charset="-128"/>
                <a:ea typeface="BIZ UDPゴシック" panose="020B0400000000000000" pitchFamily="50" charset="-128"/>
              </a:rPr>
              <a:t>）の</a:t>
            </a:r>
            <a:r>
              <a:rPr lang="ja-JP" altLang="en-US" sz="1800" b="1" dirty="0" smtClean="0">
                <a:solidFill>
                  <a:schemeClr val="bg1"/>
                </a:solidFill>
                <a:latin typeface="BIZ UDPゴシック" panose="020B0400000000000000" pitchFamily="50" charset="-128"/>
                <a:ea typeface="BIZ UDPゴシック" panose="020B0400000000000000" pitchFamily="50" charset="-128"/>
              </a:rPr>
              <a:t>実績</a:t>
            </a:r>
            <a:endParaRPr lang="ja-JP" altLang="en-US" sz="1800" b="1" dirty="0">
              <a:solidFill>
                <a:schemeClr val="bg1"/>
              </a:solidFill>
              <a:latin typeface="BIZ UDPゴシック" panose="020B0400000000000000" pitchFamily="50" charset="-128"/>
              <a:ea typeface="BIZ UDPゴシック" panose="020B0400000000000000" pitchFamily="50" charset="-128"/>
            </a:endParaRPr>
          </a:p>
        </p:txBody>
      </p:sp>
      <p:sp>
        <p:nvSpPr>
          <p:cNvPr id="8" name="テキスト ボックス 7"/>
          <p:cNvSpPr txBox="1"/>
          <p:nvPr/>
        </p:nvSpPr>
        <p:spPr>
          <a:xfrm>
            <a:off x="283501" y="3546538"/>
            <a:ext cx="3773344" cy="261610"/>
          </a:xfrm>
          <a:prstGeom prst="rect">
            <a:avLst/>
          </a:prstGeom>
          <a:noFill/>
        </p:spPr>
        <p:txBody>
          <a:bodyPr wrap="square" rtlCol="0">
            <a:spAutoFit/>
          </a:bodyPr>
          <a:lstStyle/>
          <a:p>
            <a:r>
              <a:rPr lang="ja-JP" altLang="en-US" sz="1100" dirty="0" smtClean="0">
                <a:latin typeface="メイリオ" panose="020B0604030504040204" pitchFamily="50" charset="-128"/>
                <a:ea typeface="メイリオ" panose="020B0604030504040204" pitchFamily="50" charset="-128"/>
              </a:rPr>
              <a:t>＜令和４年度の事業実績＞</a:t>
            </a:r>
            <a:endParaRPr kumimoji="1" lang="en-US" altLang="ja-JP" sz="1100"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2"/>
          <a:stretch>
            <a:fillRect/>
          </a:stretch>
        </p:blipFill>
        <p:spPr>
          <a:xfrm>
            <a:off x="283501" y="1267612"/>
            <a:ext cx="5641840" cy="1716957"/>
          </a:xfrm>
          <a:prstGeom prst="rect">
            <a:avLst/>
          </a:prstGeom>
        </p:spPr>
      </p:pic>
      <p:pic>
        <p:nvPicPr>
          <p:cNvPr id="2" name="図 1"/>
          <p:cNvPicPr>
            <a:picLocks noChangeAspect="1"/>
          </p:cNvPicPr>
          <p:nvPr/>
        </p:nvPicPr>
        <p:blipFill>
          <a:blip r:embed="rId3"/>
          <a:stretch>
            <a:fillRect/>
          </a:stretch>
        </p:blipFill>
        <p:spPr>
          <a:xfrm>
            <a:off x="283501" y="3820946"/>
            <a:ext cx="8436429" cy="1746000"/>
          </a:xfrm>
          <a:prstGeom prst="rect">
            <a:avLst/>
          </a:prstGeom>
        </p:spPr>
      </p:pic>
    </p:spTree>
    <p:extLst>
      <p:ext uri="{BB962C8B-B14F-4D97-AF65-F5344CB8AC3E}">
        <p14:creationId xmlns:p14="http://schemas.microsoft.com/office/powerpoint/2010/main" val="139933919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131</TotalTime>
  <Words>608</Words>
  <Application>Microsoft Office PowerPoint</Application>
  <PresentationFormat>画面に合わせる (4:3)</PresentationFormat>
  <Paragraphs>69</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Meiryo UI</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三杉　真理子</dc:creator>
  <cp:lastModifiedBy>山﨑　瞭</cp:lastModifiedBy>
  <cp:revision>41</cp:revision>
  <cp:lastPrinted>2023-01-06T04:43:24Z</cp:lastPrinted>
  <dcterms:created xsi:type="dcterms:W3CDTF">2021-03-05T13:52:14Z</dcterms:created>
  <dcterms:modified xsi:type="dcterms:W3CDTF">2023-01-19T08:04:12Z</dcterms:modified>
</cp:coreProperties>
</file>