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3"/>
  </p:sldMasterIdLst>
  <p:notesMasterIdLst>
    <p:notesMasterId r:id="rId13"/>
  </p:notesMasterIdLst>
  <p:handoutMasterIdLst>
    <p:handoutMasterId r:id="rId14"/>
  </p:handoutMasterIdLst>
  <p:sldIdLst>
    <p:sldId id="655" r:id="rId4"/>
    <p:sldId id="656" r:id="rId5"/>
    <p:sldId id="698" r:id="rId6"/>
    <p:sldId id="672" r:id="rId7"/>
    <p:sldId id="686" r:id="rId8"/>
    <p:sldId id="673" r:id="rId9"/>
    <p:sldId id="697" r:id="rId10"/>
    <p:sldId id="699" r:id="rId11"/>
    <p:sldId id="695" r:id="rId12"/>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88336D-E4CB-8C93-C7EF-6D8402100D12}" name="杉本　彩子" initials="杉本　彩子" userId="S::sugimoto@polyadd.co.jp::e4a1b6e8-2624-4b35-ad13-e1465fa582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O" lastIdx="1" clrIdx="0">
    <p:extLst>
      <p:ext uri="{19B8F6BF-5375-455C-9EA6-DF929625EA0E}">
        <p15:presenceInfo xmlns:p15="http://schemas.microsoft.com/office/powerpoint/2012/main" userId="大阪府"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5B9BD5"/>
    <a:srgbClr val="FF0000"/>
    <a:srgbClr val="2E75B6"/>
    <a:srgbClr val="FFFF00"/>
    <a:srgbClr val="EBEBEB"/>
    <a:srgbClr val="F0F0F0"/>
    <a:srgbClr val="D5D3D3"/>
    <a:srgbClr val="A5A5A5"/>
    <a:srgbClr val="ABA9A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0" autoAdjust="0"/>
    <p:restoredTop sz="94434" autoAdjust="0"/>
  </p:normalViewPr>
  <p:slideViewPr>
    <p:cSldViewPr snapToGrid="0">
      <p:cViewPr varScale="1">
        <p:scale>
          <a:sx n="70" d="100"/>
          <a:sy n="70" d="100"/>
        </p:scale>
        <p:origin x="1584" y="72"/>
      </p:cViewPr>
      <p:guideLst/>
    </p:cSldViewPr>
  </p:slideViewPr>
  <p:notesTextViewPr>
    <p:cViewPr>
      <p:scale>
        <a:sx n="150" d="100"/>
        <a:sy n="150" d="100"/>
      </p:scale>
      <p:origin x="0" y="0"/>
    </p:cViewPr>
  </p:notesTextViewPr>
  <p:sorterViewPr>
    <p:cViewPr>
      <p:scale>
        <a:sx n="200" d="100"/>
        <a:sy n="200" d="100"/>
      </p:scale>
      <p:origin x="0" y="-17112"/>
    </p:cViewPr>
  </p:sorterViewPr>
  <p:notesViewPr>
    <p:cSldViewPr snapToGrid="0">
      <p:cViewPr varScale="1">
        <p:scale>
          <a:sx n="127" d="100"/>
          <a:sy n="127" d="100"/>
        </p:scale>
        <p:origin x="177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E505D1F-9159-C74F-3847-E33CDD87439A}"/>
              </a:ext>
            </a:extLst>
          </p:cNvPr>
          <p:cNvSpPr>
            <a:spLocks noGrp="1"/>
          </p:cNvSpPr>
          <p:nvPr>
            <p:ph type="hdr" sz="quarter"/>
          </p:nvPr>
        </p:nvSpPr>
        <p:spPr>
          <a:xfrm>
            <a:off x="0" y="2"/>
            <a:ext cx="4307153" cy="341951"/>
          </a:xfrm>
          <a:prstGeom prst="rect">
            <a:avLst/>
          </a:prstGeom>
        </p:spPr>
        <p:txBody>
          <a:bodyPr vert="horz" lIns="91536" tIns="45769" rIns="91536" bIns="4576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FA231DF-EF2B-70F1-4C3C-8A29BFCC6287}"/>
              </a:ext>
            </a:extLst>
          </p:cNvPr>
          <p:cNvSpPr>
            <a:spLocks noGrp="1"/>
          </p:cNvSpPr>
          <p:nvPr>
            <p:ph type="dt" sz="quarter" idx="1"/>
          </p:nvPr>
        </p:nvSpPr>
        <p:spPr>
          <a:xfrm>
            <a:off x="5630597" y="2"/>
            <a:ext cx="4307153" cy="341951"/>
          </a:xfrm>
          <a:prstGeom prst="rect">
            <a:avLst/>
          </a:prstGeom>
        </p:spPr>
        <p:txBody>
          <a:bodyPr vert="horz" lIns="91536" tIns="45769" rIns="91536" bIns="45769" rtlCol="0"/>
          <a:lstStyle>
            <a:lvl1pPr algn="r">
              <a:defRPr sz="1200"/>
            </a:lvl1pPr>
          </a:lstStyle>
          <a:p>
            <a:fld id="{4666CE9B-FAAB-4A29-B044-B3ED5FD90A8D}" type="datetimeFigureOut">
              <a:rPr kumimoji="1" lang="ja-JP" altLang="en-US" smtClean="0"/>
              <a:t>2023/12/25</a:t>
            </a:fld>
            <a:endParaRPr kumimoji="1" lang="ja-JP" altLang="en-US"/>
          </a:p>
        </p:txBody>
      </p:sp>
      <p:sp>
        <p:nvSpPr>
          <p:cNvPr id="4" name="フッター プレースホルダー 3">
            <a:extLst>
              <a:ext uri="{FF2B5EF4-FFF2-40B4-BE49-F238E27FC236}">
                <a16:creationId xmlns:a16="http://schemas.microsoft.com/office/drawing/2014/main" id="{33098770-CAFA-FAC3-6D98-96159275B51F}"/>
              </a:ext>
            </a:extLst>
          </p:cNvPr>
          <p:cNvSpPr>
            <a:spLocks noGrp="1"/>
          </p:cNvSpPr>
          <p:nvPr>
            <p:ph type="ftr" sz="quarter" idx="2"/>
          </p:nvPr>
        </p:nvSpPr>
        <p:spPr>
          <a:xfrm>
            <a:off x="0" y="6465250"/>
            <a:ext cx="4307153" cy="341950"/>
          </a:xfrm>
          <a:prstGeom prst="rect">
            <a:avLst/>
          </a:prstGeom>
        </p:spPr>
        <p:txBody>
          <a:bodyPr vert="horz" lIns="91536" tIns="45769" rIns="91536" bIns="4576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ABB8112-DF72-7E49-E54F-C18FEA196968}"/>
              </a:ext>
            </a:extLst>
          </p:cNvPr>
          <p:cNvSpPr>
            <a:spLocks noGrp="1"/>
          </p:cNvSpPr>
          <p:nvPr>
            <p:ph type="sldNum" sz="quarter" idx="3"/>
          </p:nvPr>
        </p:nvSpPr>
        <p:spPr>
          <a:xfrm>
            <a:off x="5630597" y="6465250"/>
            <a:ext cx="4307153" cy="341950"/>
          </a:xfrm>
          <a:prstGeom prst="rect">
            <a:avLst/>
          </a:prstGeom>
        </p:spPr>
        <p:txBody>
          <a:bodyPr vert="horz" lIns="91536" tIns="45769" rIns="91536" bIns="45769" rtlCol="0" anchor="b"/>
          <a:lstStyle>
            <a:lvl1pPr algn="r">
              <a:defRPr sz="1200"/>
            </a:lvl1pPr>
          </a:lstStyle>
          <a:p>
            <a:fld id="{557BBF04-CC05-4EFE-ADD7-19BE425C2687}" type="slidenum">
              <a:rPr kumimoji="1" lang="ja-JP" altLang="en-US" smtClean="0"/>
              <a:t>‹#›</a:t>
            </a:fld>
            <a:endParaRPr kumimoji="1" lang="ja-JP" altLang="en-US"/>
          </a:p>
        </p:txBody>
      </p:sp>
    </p:spTree>
    <p:extLst>
      <p:ext uri="{BB962C8B-B14F-4D97-AF65-F5344CB8AC3E}">
        <p14:creationId xmlns:p14="http://schemas.microsoft.com/office/powerpoint/2010/main" val="198110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4307153" cy="341951"/>
          </a:xfrm>
          <a:prstGeom prst="rect">
            <a:avLst/>
          </a:prstGeom>
        </p:spPr>
        <p:txBody>
          <a:bodyPr vert="horz" lIns="91511" tIns="45756" rIns="91511" bIns="4575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600" y="4"/>
            <a:ext cx="4307153" cy="341951"/>
          </a:xfrm>
          <a:prstGeom prst="rect">
            <a:avLst/>
          </a:prstGeom>
        </p:spPr>
        <p:txBody>
          <a:bodyPr vert="horz" lIns="91511" tIns="45756" rIns="91511" bIns="45756" rtlCol="0"/>
          <a:lstStyle>
            <a:lvl1pPr algn="r">
              <a:defRPr sz="1200"/>
            </a:lvl1pPr>
          </a:lstStyle>
          <a:p>
            <a:fld id="{71B94DB3-9472-4EB7-9B1C-B616C35A4117}" type="datetimeFigureOut">
              <a:rPr kumimoji="1" lang="ja-JP" altLang="en-US" smtClean="0"/>
              <a:t>2023/12/25</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8700"/>
          </a:xfrm>
          <a:prstGeom prst="rect">
            <a:avLst/>
          </a:prstGeom>
          <a:noFill/>
          <a:ln w="12700">
            <a:solidFill>
              <a:prstClr val="black"/>
            </a:solidFill>
          </a:ln>
        </p:spPr>
        <p:txBody>
          <a:bodyPr vert="horz" lIns="91511" tIns="45756" rIns="91511" bIns="45756" rtlCol="0" anchor="ctr"/>
          <a:lstStyle/>
          <a:p>
            <a:endParaRPr lang="ja-JP" altLang="en-US"/>
          </a:p>
        </p:txBody>
      </p:sp>
      <p:sp>
        <p:nvSpPr>
          <p:cNvPr id="5" name="ノート プレースホルダー 4"/>
          <p:cNvSpPr>
            <a:spLocks noGrp="1"/>
          </p:cNvSpPr>
          <p:nvPr>
            <p:ph type="body" sz="quarter" idx="3"/>
          </p:nvPr>
        </p:nvSpPr>
        <p:spPr>
          <a:xfrm>
            <a:off x="994575" y="3276364"/>
            <a:ext cx="7950198" cy="2679938"/>
          </a:xfrm>
          <a:prstGeom prst="rect">
            <a:avLst/>
          </a:prstGeom>
        </p:spPr>
        <p:txBody>
          <a:bodyPr vert="horz" lIns="91511" tIns="45756" rIns="91511" bIns="457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252"/>
            <a:ext cx="4307153" cy="341950"/>
          </a:xfrm>
          <a:prstGeom prst="rect">
            <a:avLst/>
          </a:prstGeom>
        </p:spPr>
        <p:txBody>
          <a:bodyPr vert="horz" lIns="91511" tIns="45756" rIns="91511" bIns="457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600" y="6465252"/>
            <a:ext cx="4307153" cy="341950"/>
          </a:xfrm>
          <a:prstGeom prst="rect">
            <a:avLst/>
          </a:prstGeom>
        </p:spPr>
        <p:txBody>
          <a:bodyPr vert="horz" lIns="91511" tIns="45756" rIns="91511" bIns="45756" rtlCol="0" anchor="b"/>
          <a:lstStyle>
            <a:lvl1pPr algn="r">
              <a:defRPr sz="1200"/>
            </a:lvl1pPr>
          </a:lstStyle>
          <a:p>
            <a:fld id="{E3A996E3-BD5C-4EB7-86FD-D0DFE9DA5133}" type="slidenum">
              <a:rPr kumimoji="1" lang="ja-JP" altLang="en-US" smtClean="0"/>
              <a:t>‹#›</a:t>
            </a:fld>
            <a:endParaRPr kumimoji="1" lang="ja-JP" altLang="en-US"/>
          </a:p>
        </p:txBody>
      </p:sp>
    </p:spTree>
    <p:extLst>
      <p:ext uri="{BB962C8B-B14F-4D97-AF65-F5344CB8AC3E}">
        <p14:creationId xmlns:p14="http://schemas.microsoft.com/office/powerpoint/2010/main" val="6657779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4</a:t>
            </a:fld>
            <a:endParaRPr kumimoji="1" lang="ja-JP" altLang="en-US"/>
          </a:p>
        </p:txBody>
      </p:sp>
    </p:spTree>
    <p:extLst>
      <p:ext uri="{BB962C8B-B14F-4D97-AF65-F5344CB8AC3E}">
        <p14:creationId xmlns:p14="http://schemas.microsoft.com/office/powerpoint/2010/main" val="73949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1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38D1C78-9843-B8CE-9060-C1DA1A460FDD}"/>
              </a:ext>
            </a:extLst>
          </p:cNvPr>
          <p:cNvSpPr/>
          <p:nvPr userDrawn="1"/>
        </p:nvSpPr>
        <p:spPr>
          <a:xfrm>
            <a:off x="8869680" y="6492875"/>
            <a:ext cx="274320" cy="36512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43D3AC-EBDA-4949-B3D7-0D491D6F055E}" type="datetime1">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801100" y="6492875"/>
            <a:ext cx="411480" cy="365125"/>
          </a:xfrm>
        </p:spPr>
        <p:txBody>
          <a:bodyPr/>
          <a:lstStyle>
            <a:lvl1pPr algn="ctr">
              <a:defRPr sz="1400" b="0">
                <a:solidFill>
                  <a:schemeClr val="bg1"/>
                </a:solidFill>
              </a:defRPr>
            </a:lvl1pPr>
          </a:lstStyle>
          <a:p>
            <a:fld id="{311E3985-B3EA-4398-A6FF-CD01F1CD0B75}" type="slidenum">
              <a:rPr kumimoji="1" lang="ja-JP" altLang="en-US" smtClean="0"/>
              <a:pPr/>
              <a:t>‹#›</a:t>
            </a:fld>
            <a:endParaRPr kumimoji="1" lang="ja-JP" altLang="en-US" dirty="0"/>
          </a:p>
        </p:txBody>
      </p:sp>
    </p:spTree>
    <p:extLst>
      <p:ext uri="{BB962C8B-B14F-4D97-AF65-F5344CB8AC3E}">
        <p14:creationId xmlns:p14="http://schemas.microsoft.com/office/powerpoint/2010/main" val="401823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A19B48-37EF-450B-BB19-926E510A373F}" type="datetime1">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81384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717924-3CFB-48D0-8A63-E172C905C6B9}" type="datetime1">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99178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FA2BC-81E9-4110-8693-58211476DEF7}" type="datetime1">
              <a:rPr kumimoji="1" lang="ja-JP" altLang="en-US" smtClean="0"/>
              <a:t>2023/12/25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167902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EAF81195-B83A-C19D-9558-B2B62ED0D74F}"/>
              </a:ext>
            </a:extLst>
          </p:cNvPr>
          <p:cNvSpPr txBox="1">
            <a:spLocks/>
          </p:cNvSpPr>
          <p:nvPr/>
        </p:nvSpPr>
        <p:spPr>
          <a:xfrm>
            <a:off x="0" y="2656648"/>
            <a:ext cx="9143999" cy="817274"/>
          </a:xfrm>
          <a:prstGeom prst="rect">
            <a:avLst/>
          </a:prstGeom>
          <a:noFill/>
          <a:ln>
            <a:noFill/>
          </a:ln>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3200" b="1" spc="300" dirty="0">
                <a:solidFill>
                  <a:srgbClr val="3875AC"/>
                </a:solidFill>
                <a:latin typeface="BIZ UDPゴシック" panose="020B0400000000000000" pitchFamily="50" charset="-128"/>
                <a:ea typeface="BIZ UDPゴシック" panose="020B0400000000000000" pitchFamily="50" charset="-128"/>
              </a:rPr>
              <a:t>「大阪城東部地区のまちづくりの方向性」</a:t>
            </a:r>
            <a:endParaRPr kumimoji="1" lang="en-US" altLang="ja-JP" sz="3200" b="1" spc="300" dirty="0">
              <a:solidFill>
                <a:srgbClr val="3875AC"/>
              </a:solidFill>
              <a:latin typeface="BIZ UDPゴシック" panose="020B0400000000000000" pitchFamily="50" charset="-128"/>
              <a:ea typeface="BIZ UDPゴシック" panose="020B0400000000000000" pitchFamily="50" charset="-128"/>
            </a:endParaRPr>
          </a:p>
          <a:p>
            <a:pPr algn="ctr">
              <a:lnSpc>
                <a:spcPct val="200000"/>
              </a:lnSpc>
            </a:pPr>
            <a:r>
              <a:rPr kumimoji="1" lang="ja-JP" altLang="en-US" sz="3200" b="1" spc="300" dirty="0">
                <a:solidFill>
                  <a:srgbClr val="3875AC"/>
                </a:solidFill>
                <a:latin typeface="BIZ UDPゴシック" panose="020B0400000000000000" pitchFamily="50" charset="-128"/>
                <a:ea typeface="BIZ UDPゴシック" panose="020B0400000000000000" pitchFamily="50" charset="-128"/>
              </a:rPr>
              <a:t>の検討状況について</a:t>
            </a:r>
          </a:p>
        </p:txBody>
      </p:sp>
      <p:sp>
        <p:nvSpPr>
          <p:cNvPr id="5" name="テキスト ボックス 4">
            <a:extLst>
              <a:ext uri="{FF2B5EF4-FFF2-40B4-BE49-F238E27FC236}">
                <a16:creationId xmlns:a16="http://schemas.microsoft.com/office/drawing/2014/main" id="{F14D53EB-B437-94CD-0732-1E4F3399E041}"/>
              </a:ext>
            </a:extLst>
          </p:cNvPr>
          <p:cNvSpPr txBox="1"/>
          <p:nvPr/>
        </p:nvSpPr>
        <p:spPr>
          <a:xfrm>
            <a:off x="7836039" y="276999"/>
            <a:ext cx="1165083" cy="338554"/>
          </a:xfrm>
          <a:prstGeom prst="rect">
            <a:avLst/>
          </a:prstGeom>
          <a:noFill/>
          <a:ln w="158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b="1" dirty="0">
                <a:solidFill>
                  <a:schemeClr val="tx1"/>
                </a:solidFill>
                <a:latin typeface="+mn-ea"/>
              </a:rPr>
              <a:t>資料１</a:t>
            </a:r>
          </a:p>
        </p:txBody>
      </p:sp>
      <p:sp>
        <p:nvSpPr>
          <p:cNvPr id="17" name="正方形/長方形 16">
            <a:extLst>
              <a:ext uri="{FF2B5EF4-FFF2-40B4-BE49-F238E27FC236}">
                <a16:creationId xmlns:a16="http://schemas.microsoft.com/office/drawing/2014/main" id="{19286D79-BC8C-FF6C-9BC0-6650F42DF796}"/>
              </a:ext>
            </a:extLst>
          </p:cNvPr>
          <p:cNvSpPr/>
          <p:nvPr/>
        </p:nvSpPr>
        <p:spPr>
          <a:xfrm>
            <a:off x="1835392" y="5145049"/>
            <a:ext cx="5207380" cy="55220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6000" rIns="72000" rtlCol="0" anchor="t">
            <a:spAutoFit/>
          </a:bodyPr>
          <a:lstStyle/>
          <a:p>
            <a:pPr marL="269875" algn="ctr">
              <a:lnSpc>
                <a:spcPct val="150000"/>
              </a:lnSpc>
            </a:pPr>
            <a:r>
              <a:rPr kumimoji="1" lang="ja-JP" altLang="en-US" sz="2400" dirty="0">
                <a:solidFill>
                  <a:srgbClr val="3875AC"/>
                </a:solidFill>
                <a:latin typeface="BIZ UDPゴシック" panose="020B0400000000000000" pitchFamily="50" charset="-128"/>
                <a:ea typeface="BIZ UDPゴシック" panose="020B0400000000000000" pitchFamily="50" charset="-128"/>
              </a:rPr>
              <a:t>令和</a:t>
            </a:r>
            <a:r>
              <a:rPr kumimoji="1" lang="en-US" altLang="ja-JP" sz="2400" dirty="0">
                <a:solidFill>
                  <a:srgbClr val="3875AC"/>
                </a:solidFill>
                <a:latin typeface="BIZ UDPゴシック" panose="020B0400000000000000" pitchFamily="50" charset="-128"/>
                <a:ea typeface="BIZ UDPゴシック" panose="020B0400000000000000" pitchFamily="50" charset="-128"/>
              </a:rPr>
              <a:t>5</a:t>
            </a:r>
            <a:r>
              <a:rPr kumimoji="1" lang="ja-JP" altLang="en-US" sz="2400" dirty="0">
                <a:solidFill>
                  <a:srgbClr val="3875AC"/>
                </a:solidFill>
                <a:latin typeface="BIZ UDPゴシック" panose="020B0400000000000000" pitchFamily="50" charset="-128"/>
                <a:ea typeface="BIZ UDPゴシック" panose="020B0400000000000000" pitchFamily="50" charset="-128"/>
              </a:rPr>
              <a:t>年（２０２３年）</a:t>
            </a:r>
            <a:r>
              <a:rPr kumimoji="1" lang="en-US" altLang="ja-JP" sz="2400" dirty="0">
                <a:solidFill>
                  <a:srgbClr val="3875AC"/>
                </a:solidFill>
                <a:latin typeface="BIZ UDPゴシック" panose="020B0400000000000000" pitchFamily="50" charset="-128"/>
                <a:ea typeface="BIZ UDPゴシック" panose="020B0400000000000000" pitchFamily="50" charset="-128"/>
              </a:rPr>
              <a:t>12</a:t>
            </a:r>
            <a:r>
              <a:rPr kumimoji="1" lang="ja-JP" altLang="en-US" sz="2400" dirty="0">
                <a:solidFill>
                  <a:srgbClr val="3875AC"/>
                </a:solidFill>
                <a:latin typeface="BIZ UDPゴシック" panose="020B0400000000000000" pitchFamily="50" charset="-128"/>
                <a:ea typeface="BIZ UDPゴシック" panose="020B0400000000000000" pitchFamily="50" charset="-128"/>
              </a:rPr>
              <a:t>月</a:t>
            </a:r>
            <a:r>
              <a:rPr kumimoji="1" lang="en-US" altLang="ja-JP" sz="2400" dirty="0">
                <a:solidFill>
                  <a:srgbClr val="3875AC"/>
                </a:solidFill>
                <a:latin typeface="BIZ UDPゴシック" panose="020B0400000000000000" pitchFamily="50" charset="-128"/>
                <a:ea typeface="BIZ UDPゴシック" panose="020B0400000000000000" pitchFamily="50" charset="-128"/>
              </a:rPr>
              <a:t>26</a:t>
            </a:r>
            <a:r>
              <a:rPr kumimoji="1" lang="ja-JP" altLang="en-US" sz="2400" dirty="0">
                <a:solidFill>
                  <a:srgbClr val="3875AC"/>
                </a:solidFill>
                <a:latin typeface="BIZ UDPゴシック" panose="020B0400000000000000" pitchFamily="50" charset="-128"/>
                <a:ea typeface="BIZ UDPゴシック" panose="020B0400000000000000" pitchFamily="50" charset="-128"/>
              </a:rPr>
              <a:t>日</a:t>
            </a:r>
            <a:endParaRPr kumimoji="1" lang="en-US" altLang="ja-JP" sz="1400" dirty="0">
              <a:solidFill>
                <a:srgbClr val="3875AC"/>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14D53EB-B437-94CD-0732-1E4F3399E041}"/>
              </a:ext>
            </a:extLst>
          </p:cNvPr>
          <p:cNvSpPr txBox="1"/>
          <p:nvPr/>
        </p:nvSpPr>
        <p:spPr>
          <a:xfrm>
            <a:off x="3797300" y="707414"/>
            <a:ext cx="5879569" cy="307777"/>
          </a:xfrm>
          <a:prstGeom prst="rect">
            <a:avLst/>
          </a:prstGeom>
          <a:noFill/>
          <a:ln w="158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solidFill>
                  <a:schemeClr val="tx1"/>
                </a:solidFill>
                <a:latin typeface="游明朝" panose="02020400000000000000" pitchFamily="18" charset="-128"/>
                <a:ea typeface="游明朝" panose="02020400000000000000" pitchFamily="18" charset="-128"/>
              </a:rPr>
              <a:t>「第５回　大阪城東部地区まちづくり検討会（</a:t>
            </a:r>
            <a:r>
              <a:rPr kumimoji="1" lang="en-US" altLang="ja-JP" sz="1400" dirty="0">
                <a:solidFill>
                  <a:schemeClr val="tx1"/>
                </a:solidFill>
                <a:latin typeface="游明朝" panose="02020400000000000000" pitchFamily="18" charset="-128"/>
                <a:ea typeface="游明朝" panose="02020400000000000000" pitchFamily="18" charset="-128"/>
              </a:rPr>
              <a:t>R5.12.26</a:t>
            </a:r>
            <a:r>
              <a:rPr kumimoji="1" lang="ja-JP" altLang="en-US" sz="1400" dirty="0">
                <a:solidFill>
                  <a:schemeClr val="tx1"/>
                </a:solidFill>
                <a:latin typeface="游明朝" panose="02020400000000000000" pitchFamily="18" charset="-128"/>
                <a:ea typeface="游明朝" panose="02020400000000000000" pitchFamily="18" charset="-128"/>
              </a:rPr>
              <a:t>）」</a:t>
            </a:r>
          </a:p>
        </p:txBody>
      </p:sp>
    </p:spTree>
    <p:extLst>
      <p:ext uri="{BB962C8B-B14F-4D97-AF65-F5344CB8AC3E}">
        <p14:creationId xmlns:p14="http://schemas.microsoft.com/office/powerpoint/2010/main" val="110848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868728" y="6492875"/>
            <a:ext cx="276224" cy="36512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0337" y="3038916"/>
            <a:ext cx="8336158" cy="3062185"/>
          </a:xfrm>
          <a:prstGeom prst="rect">
            <a:avLst/>
          </a:prstGeom>
          <a:noFill/>
          <a:ln/>
        </p:spPr>
        <p:style>
          <a:lnRef idx="2">
            <a:schemeClr val="accent5"/>
          </a:lnRef>
          <a:fillRef idx="1">
            <a:schemeClr val="lt1"/>
          </a:fillRef>
          <a:effectRef idx="0">
            <a:schemeClr val="accent5"/>
          </a:effectRef>
          <a:fontRef idx="minor">
            <a:schemeClr val="dk1"/>
          </a:fontRef>
        </p:style>
        <p:txBody>
          <a:bodyPr wrap="square" rtlCol="0" anchor="t">
            <a:spAutoFit/>
          </a:bodyPr>
          <a:lstStyle/>
          <a:p>
            <a:pPr algn="ctr">
              <a:lnSpc>
                <a:spcPct val="150000"/>
              </a:lnSpc>
            </a:pPr>
            <a:r>
              <a:rPr kumimoji="1" lang="ja-JP" altLang="en-US" b="1" dirty="0">
                <a:solidFill>
                  <a:schemeClr val="tx1"/>
                </a:solidFill>
              </a:rPr>
              <a:t>目　　次</a:t>
            </a:r>
            <a:endParaRPr kumimoji="1" lang="en-US" altLang="ja-JP" sz="1600" dirty="0">
              <a:solidFill>
                <a:schemeClr val="tx1"/>
              </a:solidFill>
            </a:endParaRPr>
          </a:p>
          <a:p>
            <a:pPr marL="269875">
              <a:lnSpc>
                <a:spcPct val="150000"/>
              </a:lnSpc>
            </a:pPr>
            <a:r>
              <a:rPr kumimoji="1" lang="ja-JP" altLang="en-US" sz="1400" dirty="0">
                <a:solidFill>
                  <a:schemeClr val="tx1"/>
                </a:solidFill>
              </a:rPr>
              <a:t>１）１</a:t>
            </a:r>
            <a:r>
              <a:rPr kumimoji="1" lang="en-US" altLang="ja-JP" sz="1400" dirty="0">
                <a:solidFill>
                  <a:schemeClr val="tx1"/>
                </a:solidFill>
              </a:rPr>
              <a:t>.</a:t>
            </a:r>
            <a:r>
              <a:rPr kumimoji="1" lang="ja-JP" altLang="en-US" sz="1400" dirty="0">
                <a:solidFill>
                  <a:schemeClr val="tx1"/>
                </a:solidFill>
              </a:rPr>
              <a:t>５期開発に向けたマーケットサウンディングの結果･････････ ･･ ･･････････････　</a:t>
            </a:r>
            <a:r>
              <a:rPr kumimoji="1" lang="en-US" altLang="ja-JP" sz="1400" dirty="0">
                <a:solidFill>
                  <a:schemeClr val="tx1"/>
                </a:solidFill>
              </a:rPr>
              <a:t>2</a:t>
            </a:r>
          </a:p>
          <a:p>
            <a:pPr marL="269875">
              <a:lnSpc>
                <a:spcPct val="150000"/>
              </a:lnSpc>
            </a:pPr>
            <a:r>
              <a:rPr kumimoji="1" lang="ja-JP" altLang="en-US" sz="1400" dirty="0">
                <a:solidFill>
                  <a:schemeClr val="tx1"/>
                </a:solidFill>
              </a:rPr>
              <a:t>２） １</a:t>
            </a:r>
            <a:r>
              <a:rPr kumimoji="1" lang="en-US" altLang="ja-JP" sz="1400" dirty="0">
                <a:solidFill>
                  <a:schemeClr val="tx1"/>
                </a:solidFill>
              </a:rPr>
              <a:t>.</a:t>
            </a:r>
            <a:r>
              <a:rPr kumimoji="1" lang="ja-JP" altLang="en-US" sz="1400" dirty="0">
                <a:solidFill>
                  <a:schemeClr val="tx1"/>
                </a:solidFill>
              </a:rPr>
              <a:t>５期開発に係る</a:t>
            </a:r>
            <a:r>
              <a:rPr kumimoji="1" lang="en-US" altLang="ja-JP" sz="1400" dirty="0">
                <a:solidFill>
                  <a:schemeClr val="tx1"/>
                </a:solidFill>
              </a:rPr>
              <a:t>Osaka Metro </a:t>
            </a:r>
            <a:r>
              <a:rPr kumimoji="1" lang="ja-JP" altLang="en-US" sz="1400" dirty="0">
                <a:solidFill>
                  <a:schemeClr val="tx1"/>
                </a:solidFill>
              </a:rPr>
              <a:t>の開発構想（案）････････････････ ･･･････････････   </a:t>
            </a:r>
            <a:r>
              <a:rPr kumimoji="1" lang="en-US" altLang="ja-JP" sz="1400" dirty="0">
                <a:solidFill>
                  <a:schemeClr val="tx1"/>
                </a:solidFill>
              </a:rPr>
              <a:t>3	</a:t>
            </a:r>
          </a:p>
          <a:p>
            <a:pPr marL="269875">
              <a:lnSpc>
                <a:spcPct val="150000"/>
              </a:lnSpc>
            </a:pPr>
            <a:r>
              <a:rPr kumimoji="1" lang="ja-JP" altLang="en-US" sz="1400" dirty="0">
                <a:solidFill>
                  <a:schemeClr val="tx1"/>
                </a:solidFill>
              </a:rPr>
              <a:t>３） １</a:t>
            </a:r>
            <a:r>
              <a:rPr kumimoji="1" lang="en-US" altLang="ja-JP" sz="1400" dirty="0">
                <a:solidFill>
                  <a:schemeClr val="tx1"/>
                </a:solidFill>
              </a:rPr>
              <a:t>.</a:t>
            </a:r>
            <a:r>
              <a:rPr kumimoji="1" lang="ja-JP" altLang="en-US" sz="1400" dirty="0">
                <a:solidFill>
                  <a:schemeClr val="tx1"/>
                </a:solidFill>
              </a:rPr>
              <a:t>５期開発に係る大阪公立大学の開発構想（案）･ ･･････ ･･････ ･･････ ･････････   </a:t>
            </a:r>
            <a:r>
              <a:rPr kumimoji="1" lang="en-US" altLang="ja-JP" sz="1400" dirty="0">
                <a:solidFill>
                  <a:schemeClr val="tx1"/>
                </a:solidFill>
              </a:rPr>
              <a:t>4	</a:t>
            </a:r>
          </a:p>
          <a:p>
            <a:pPr marL="269875">
              <a:lnSpc>
                <a:spcPct val="150000"/>
              </a:lnSpc>
            </a:pPr>
            <a:r>
              <a:rPr kumimoji="1" lang="ja-JP" altLang="en-US" sz="1400" dirty="0">
                <a:solidFill>
                  <a:schemeClr val="tx1"/>
                </a:solidFill>
              </a:rPr>
              <a:t>４） １</a:t>
            </a:r>
            <a:r>
              <a:rPr kumimoji="1" lang="en-US" altLang="ja-JP" sz="1400" dirty="0">
                <a:solidFill>
                  <a:schemeClr val="tx1"/>
                </a:solidFill>
              </a:rPr>
              <a:t>.</a:t>
            </a:r>
            <a:r>
              <a:rPr kumimoji="1" lang="ja-JP" altLang="en-US" sz="1400" dirty="0">
                <a:solidFill>
                  <a:schemeClr val="tx1"/>
                </a:solidFill>
              </a:rPr>
              <a:t>５期開発の基盤整備の検討の方向性･ ･ ･ ････････････ ････ ････ ･･････････････   </a:t>
            </a:r>
            <a:r>
              <a:rPr kumimoji="1" lang="en-US" altLang="ja-JP" sz="1400" dirty="0">
                <a:solidFill>
                  <a:schemeClr val="tx1"/>
                </a:solidFill>
              </a:rPr>
              <a:t>5	</a:t>
            </a:r>
          </a:p>
          <a:p>
            <a:pPr marL="269875">
              <a:lnSpc>
                <a:spcPct val="150000"/>
              </a:lnSpc>
            </a:pPr>
            <a:r>
              <a:rPr kumimoji="1" lang="en-US" altLang="ja-JP" sz="1400" dirty="0">
                <a:solidFill>
                  <a:schemeClr val="tx1"/>
                </a:solidFill>
              </a:rPr>
              <a:t>	             </a:t>
            </a:r>
            <a:r>
              <a:rPr kumimoji="1" lang="ja-JP" altLang="en-US" sz="1400" dirty="0">
                <a:solidFill>
                  <a:schemeClr val="tx1"/>
                </a:solidFill>
              </a:rPr>
              <a:t>・駅前空間（イメージ） </a:t>
            </a:r>
            <a:endParaRPr kumimoji="1" lang="en-US" altLang="ja-JP" sz="1400" dirty="0">
              <a:solidFill>
                <a:schemeClr val="tx1"/>
              </a:solidFill>
            </a:endParaRPr>
          </a:p>
          <a:p>
            <a:pPr marL="269875">
              <a:lnSpc>
                <a:spcPct val="150000"/>
              </a:lnSpc>
            </a:pPr>
            <a:r>
              <a:rPr kumimoji="1" lang="ja-JP" altLang="en-US" sz="1400" dirty="0">
                <a:solidFill>
                  <a:schemeClr val="tx1"/>
                </a:solidFill>
              </a:rPr>
              <a:t>　　　　・歩行者空間等（イメージ）</a:t>
            </a:r>
            <a:endParaRPr kumimoji="1" lang="en-US" altLang="ja-JP" sz="1400" dirty="0">
              <a:solidFill>
                <a:schemeClr val="tx1"/>
              </a:solidFill>
            </a:endParaRPr>
          </a:p>
          <a:p>
            <a:pPr marL="269875">
              <a:lnSpc>
                <a:spcPct val="150000"/>
              </a:lnSpc>
            </a:pPr>
            <a:r>
              <a:rPr kumimoji="1" lang="ja-JP" altLang="en-US" sz="1400" dirty="0">
                <a:solidFill>
                  <a:schemeClr val="tx1"/>
                </a:solidFill>
              </a:rPr>
              <a:t>５） １</a:t>
            </a:r>
            <a:r>
              <a:rPr kumimoji="1" lang="en-US" altLang="ja-JP" sz="1400" dirty="0">
                <a:solidFill>
                  <a:schemeClr val="tx1"/>
                </a:solidFill>
              </a:rPr>
              <a:t>.</a:t>
            </a:r>
            <a:r>
              <a:rPr kumimoji="1" lang="ja-JP" altLang="en-US" sz="1400" dirty="0">
                <a:solidFill>
                  <a:schemeClr val="tx1"/>
                </a:solidFill>
              </a:rPr>
              <a:t>５期開発の開発方針の策定に向けて･ ･ ･ ･･･ ･･ ･･ ･･ ････････ ･･ ･･ ･･ ･･ ･･･････   </a:t>
            </a:r>
            <a:r>
              <a:rPr kumimoji="1" lang="en-US" altLang="ja-JP" sz="1400" dirty="0">
                <a:solidFill>
                  <a:schemeClr val="tx1"/>
                </a:solidFill>
              </a:rPr>
              <a:t>7	</a:t>
            </a:r>
          </a:p>
          <a:p>
            <a:pPr marL="269875">
              <a:lnSpc>
                <a:spcPct val="150000"/>
              </a:lnSpc>
            </a:pPr>
            <a:r>
              <a:rPr kumimoji="1" lang="ja-JP" altLang="en-US" sz="1400" dirty="0">
                <a:solidFill>
                  <a:schemeClr val="tx1"/>
                </a:solidFill>
              </a:rPr>
              <a:t>６） 多世代居住複合ゾーンの取り組み 　･･･････････････････････････････････････････  </a:t>
            </a:r>
            <a:r>
              <a:rPr kumimoji="1" lang="en-US" altLang="ja-JP" sz="1400" dirty="0">
                <a:solidFill>
                  <a:schemeClr val="tx1"/>
                </a:solidFill>
              </a:rPr>
              <a:t>8</a:t>
            </a:r>
          </a:p>
        </p:txBody>
      </p:sp>
      <p:sp>
        <p:nvSpPr>
          <p:cNvPr id="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a:xfrm>
            <a:off x="8801100" y="6492875"/>
            <a:ext cx="411480" cy="365125"/>
          </a:xfrm>
        </p:spPr>
        <p:txBody>
          <a:bodyPr/>
          <a:lstStyle/>
          <a:p>
            <a:pPr algn="ctr"/>
            <a:fld id="{311E3985-B3EA-4398-A6FF-CD01F1CD0B75}" type="slidenum">
              <a:rPr kumimoji="1" lang="ja-JP" altLang="en-US" sz="1400" smtClean="0">
                <a:solidFill>
                  <a:schemeClr val="bg1"/>
                </a:solidFill>
              </a:rPr>
              <a:pPr algn="ctr"/>
              <a:t>1</a:t>
            </a:fld>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8FE02550-7070-4901-A5D8-9C831305B688}"/>
              </a:ext>
            </a:extLst>
          </p:cNvPr>
          <p:cNvSpPr/>
          <p:nvPr/>
        </p:nvSpPr>
        <p:spPr>
          <a:xfrm>
            <a:off x="316523" y="0"/>
            <a:ext cx="8336158" cy="255324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18000" rIns="108000" bIns="18000" rtlCol="0" anchor="t">
            <a:noAutofit/>
          </a:bodyPr>
          <a:lstStyle/>
          <a:p>
            <a:pPr marL="269875" algn="just">
              <a:lnSpc>
                <a:spcPct val="150000"/>
              </a:lnSpc>
            </a:pPr>
            <a:endParaRPr kumimoji="1" lang="en-US" altLang="ja-JP" sz="800" dirty="0">
              <a:solidFill>
                <a:schemeClr val="tx1"/>
              </a:solidFill>
              <a:latin typeface="Yu Gothic UI Semilight" panose="020B0400000000000000" pitchFamily="50" charset="-128"/>
              <a:ea typeface="Yu Gothic UI Semilight" panose="020B0400000000000000" pitchFamily="50" charset="-128"/>
            </a:endParaRPr>
          </a:p>
          <a:p>
            <a:pPr marL="269875" algn="just">
              <a:lnSpc>
                <a:spcPct val="150000"/>
              </a:lnSpc>
            </a:pPr>
            <a:r>
              <a:rPr kumimoji="1" lang="en-US" altLang="ja-JP" sz="1400" b="1" dirty="0">
                <a:solidFill>
                  <a:schemeClr val="tx1"/>
                </a:solidFill>
                <a:latin typeface="Yu Gothic UI Semilight" panose="020B0400000000000000" pitchFamily="50" charset="-128"/>
                <a:ea typeface="Yu Gothic UI Semilight" panose="020B0400000000000000" pitchFamily="50" charset="-128"/>
              </a:rPr>
              <a:t>《</a:t>
            </a:r>
            <a:r>
              <a:rPr kumimoji="1" lang="ja-JP" altLang="en-US" sz="1400" b="1" dirty="0">
                <a:solidFill>
                  <a:schemeClr val="tx1"/>
                </a:solidFill>
                <a:latin typeface="Yu Gothic UI Semilight" panose="020B0400000000000000" pitchFamily="50" charset="-128"/>
                <a:ea typeface="Yu Gothic UI Semilight" panose="020B0400000000000000" pitchFamily="50" charset="-128"/>
              </a:rPr>
              <a:t>開催趣旨</a:t>
            </a:r>
            <a:r>
              <a:rPr kumimoji="1" lang="en-US" altLang="ja-JP" sz="1400" b="1" dirty="0">
                <a:solidFill>
                  <a:schemeClr val="tx1"/>
                </a:solidFill>
                <a:latin typeface="Yu Gothic UI Semilight" panose="020B0400000000000000" pitchFamily="50" charset="-128"/>
                <a:ea typeface="Yu Gothic UI Semilight" panose="020B0400000000000000" pitchFamily="50" charset="-128"/>
              </a:rPr>
              <a:t>》</a:t>
            </a:r>
          </a:p>
          <a:p>
            <a:pPr marL="269875" algn="just">
              <a:lnSpc>
                <a:spcPct val="150000"/>
              </a:lnSpc>
            </a:pPr>
            <a:r>
              <a:rPr kumimoji="1" lang="ja-JP" altLang="en-US" sz="1400" dirty="0">
                <a:solidFill>
                  <a:schemeClr val="tx1"/>
                </a:solidFill>
                <a:latin typeface="Yu Gothic UI Semilight" panose="020B0400000000000000" pitchFamily="50" charset="-128"/>
                <a:ea typeface="Yu Gothic UI Semilight" panose="020B0400000000000000" pitchFamily="50" charset="-128"/>
              </a:rPr>
              <a:t>　前回の大阪城東部地区まちづくり検討会（</a:t>
            </a:r>
            <a:r>
              <a:rPr kumimoji="1" lang="en-US" altLang="ja-JP" sz="1400" dirty="0">
                <a:solidFill>
                  <a:schemeClr val="tx1"/>
                </a:solidFill>
                <a:latin typeface="Yu Gothic UI Semilight" panose="020B0400000000000000" pitchFamily="50" charset="-128"/>
                <a:ea typeface="Yu Gothic UI Semilight" panose="020B0400000000000000" pitchFamily="50" charset="-128"/>
              </a:rPr>
              <a:t>2022</a:t>
            </a:r>
            <a:r>
              <a:rPr kumimoji="1" lang="ja-JP" altLang="en-US" sz="1400" dirty="0">
                <a:solidFill>
                  <a:schemeClr val="tx1"/>
                </a:solidFill>
                <a:latin typeface="Yu Gothic UI Semilight" panose="020B0400000000000000" pitchFamily="50" charset="-128"/>
                <a:ea typeface="Yu Gothic UI Semilight" panose="020B0400000000000000" pitchFamily="50" charset="-128"/>
              </a:rPr>
              <a:t>年</a:t>
            </a:r>
            <a:r>
              <a:rPr kumimoji="1" lang="en-US" altLang="ja-JP" sz="1400" dirty="0">
                <a:solidFill>
                  <a:schemeClr val="tx1"/>
                </a:solidFill>
                <a:latin typeface="Yu Gothic UI Semilight" panose="020B0400000000000000" pitchFamily="50" charset="-128"/>
                <a:ea typeface="Yu Gothic UI Semilight" panose="020B0400000000000000" pitchFamily="50" charset="-128"/>
              </a:rPr>
              <a:t>12</a:t>
            </a:r>
            <a:r>
              <a:rPr kumimoji="1" lang="ja-JP" altLang="en-US" sz="1400" dirty="0">
                <a:solidFill>
                  <a:schemeClr val="tx1"/>
                </a:solidFill>
                <a:latin typeface="Yu Gothic UI Semilight" panose="020B0400000000000000" pitchFamily="50" charset="-128"/>
                <a:ea typeface="Yu Gothic UI Semilight" panose="020B0400000000000000" pitchFamily="50" charset="-128"/>
              </a:rPr>
              <a:t>月）において、Ａ・Ｂ・Ｃ地区の一体的な開発による</a:t>
            </a:r>
            <a:r>
              <a:rPr kumimoji="1" lang="en-US" altLang="ja-JP" sz="1400" dirty="0">
                <a:solidFill>
                  <a:schemeClr val="tx1"/>
                </a:solidFill>
                <a:latin typeface="Yu Gothic UI Semilight" panose="020B0400000000000000" pitchFamily="50" charset="-128"/>
                <a:ea typeface="Yu Gothic UI Semilight" panose="020B0400000000000000" pitchFamily="50" charset="-128"/>
              </a:rPr>
              <a:t>2028</a:t>
            </a:r>
            <a:r>
              <a:rPr kumimoji="1" lang="ja-JP" altLang="en-US" sz="1400" dirty="0">
                <a:solidFill>
                  <a:schemeClr val="tx1"/>
                </a:solidFill>
                <a:latin typeface="Yu Gothic UI Semilight" panose="020B0400000000000000" pitchFamily="50" charset="-128"/>
                <a:ea typeface="Yu Gothic UI Semilight" panose="020B0400000000000000" pitchFamily="50" charset="-128"/>
              </a:rPr>
              <a:t>年春のまちびらきを目指すこととし、まずはマーケットサウンディングを実施していくことなどについて確認した。</a:t>
            </a:r>
            <a:endParaRPr kumimoji="1" lang="en-US" altLang="ja-JP" sz="1400" dirty="0">
              <a:solidFill>
                <a:schemeClr val="tx1"/>
              </a:solidFill>
              <a:latin typeface="Yu Gothic UI Semilight" panose="020B0400000000000000" pitchFamily="50" charset="-128"/>
              <a:ea typeface="Yu Gothic UI Semilight" panose="020B0400000000000000" pitchFamily="50" charset="-128"/>
            </a:endParaRPr>
          </a:p>
          <a:p>
            <a:pPr marL="269875" algn="just">
              <a:lnSpc>
                <a:spcPct val="150000"/>
              </a:lnSpc>
            </a:pPr>
            <a:r>
              <a:rPr kumimoji="1" lang="ja-JP" altLang="en-US" sz="1400" dirty="0">
                <a:solidFill>
                  <a:schemeClr val="tx1"/>
                </a:solidFill>
                <a:latin typeface="Yu Gothic UI Semilight" panose="020B0400000000000000" pitchFamily="50" charset="-128"/>
                <a:ea typeface="Yu Gothic UI Semilight" panose="020B0400000000000000" pitchFamily="50" charset="-128"/>
              </a:rPr>
              <a:t>　その後、大阪府、大阪市、公立大学法人大阪、</a:t>
            </a:r>
            <a:r>
              <a:rPr kumimoji="1" lang="en-US" altLang="ja-JP" sz="1400" dirty="0" err="1">
                <a:solidFill>
                  <a:schemeClr val="tx1"/>
                </a:solidFill>
                <a:latin typeface="Yu Gothic UI Semilight" panose="020B0400000000000000" pitchFamily="50" charset="-128"/>
                <a:ea typeface="Yu Gothic UI Semilight" panose="020B0400000000000000" pitchFamily="50" charset="-128"/>
              </a:rPr>
              <a:t>OsakaMetro</a:t>
            </a:r>
            <a:r>
              <a:rPr kumimoji="1" lang="ja-JP" altLang="en-US" sz="1400" dirty="0">
                <a:solidFill>
                  <a:schemeClr val="tx1"/>
                </a:solidFill>
                <a:latin typeface="Yu Gothic UI Semilight" panose="020B0400000000000000" pitchFamily="50" charset="-128"/>
                <a:ea typeface="Yu Gothic UI Semilight" panose="020B0400000000000000" pitchFamily="50" charset="-128"/>
              </a:rPr>
              <a:t>の共同による</a:t>
            </a:r>
            <a:r>
              <a:rPr kumimoji="1" lang="en-US" altLang="ja-JP" sz="1400" dirty="0">
                <a:solidFill>
                  <a:schemeClr val="tx1"/>
                </a:solidFill>
                <a:latin typeface="Yu Gothic UI Semilight" panose="020B0400000000000000" pitchFamily="50" charset="-128"/>
                <a:ea typeface="Yu Gothic UI Semilight" panose="020B0400000000000000" pitchFamily="50" charset="-128"/>
              </a:rPr>
              <a:t>1.5</a:t>
            </a:r>
            <a:r>
              <a:rPr kumimoji="1" lang="ja-JP" altLang="en-US" sz="1400" dirty="0">
                <a:solidFill>
                  <a:schemeClr val="tx1"/>
                </a:solidFill>
                <a:latin typeface="Yu Gothic UI Semilight" panose="020B0400000000000000" pitchFamily="50" charset="-128"/>
                <a:ea typeface="Yu Gothic UI Semilight" panose="020B0400000000000000" pitchFamily="50" charset="-128"/>
              </a:rPr>
              <a:t>期開発に向けたマーケットサウンディングを</a:t>
            </a:r>
            <a:r>
              <a:rPr kumimoji="1" lang="en-US" altLang="ja-JP" sz="1400" dirty="0">
                <a:solidFill>
                  <a:schemeClr val="tx1"/>
                </a:solidFill>
                <a:latin typeface="Yu Gothic UI Semilight" panose="020B0400000000000000" pitchFamily="50" charset="-128"/>
                <a:ea typeface="Yu Gothic UI Semilight" panose="020B0400000000000000" pitchFamily="50" charset="-128"/>
              </a:rPr>
              <a:t>2023</a:t>
            </a:r>
            <a:r>
              <a:rPr kumimoji="1" lang="ja-JP" altLang="en-US" sz="1400" dirty="0">
                <a:solidFill>
                  <a:schemeClr val="tx1"/>
                </a:solidFill>
                <a:latin typeface="Yu Gothic UI Semilight" panose="020B0400000000000000" pitchFamily="50" charset="-128"/>
                <a:ea typeface="Yu Gothic UI Semilight" panose="020B0400000000000000" pitchFamily="50" charset="-128"/>
              </a:rPr>
              <a:t>年</a:t>
            </a:r>
            <a:r>
              <a:rPr kumimoji="1" lang="en-US" altLang="ja-JP" sz="1400" dirty="0">
                <a:solidFill>
                  <a:schemeClr val="tx1"/>
                </a:solidFill>
                <a:latin typeface="Yu Gothic UI Semilight" panose="020B0400000000000000" pitchFamily="50" charset="-128"/>
                <a:ea typeface="Yu Gothic UI Semilight" panose="020B0400000000000000" pitchFamily="50" charset="-128"/>
              </a:rPr>
              <a:t>5</a:t>
            </a:r>
            <a:r>
              <a:rPr kumimoji="1" lang="ja-JP" altLang="en-US" sz="1400" dirty="0">
                <a:solidFill>
                  <a:schemeClr val="tx1"/>
                </a:solidFill>
                <a:latin typeface="Yu Gothic UI Semilight" panose="020B0400000000000000" pitchFamily="50" charset="-128"/>
                <a:ea typeface="Yu Gothic UI Semilight" panose="020B0400000000000000" pitchFamily="50" charset="-128"/>
              </a:rPr>
              <a:t>月に実施し、その結果を</a:t>
            </a:r>
            <a:r>
              <a:rPr kumimoji="1" lang="en-US" altLang="ja-JP" sz="1400" dirty="0">
                <a:solidFill>
                  <a:schemeClr val="tx1"/>
                </a:solidFill>
                <a:latin typeface="Yu Gothic UI Semilight" panose="020B0400000000000000" pitchFamily="50" charset="-128"/>
                <a:ea typeface="Yu Gothic UI Semilight" panose="020B0400000000000000" pitchFamily="50" charset="-128"/>
              </a:rPr>
              <a:t>8</a:t>
            </a:r>
            <a:r>
              <a:rPr kumimoji="1" lang="ja-JP" altLang="en-US" sz="1400" dirty="0">
                <a:solidFill>
                  <a:schemeClr val="tx1"/>
                </a:solidFill>
                <a:latin typeface="Yu Gothic UI Semilight" panose="020B0400000000000000" pitchFamily="50" charset="-128"/>
                <a:ea typeface="Yu Gothic UI Semilight" panose="020B0400000000000000" pitchFamily="50" charset="-128"/>
              </a:rPr>
              <a:t>月に公表するとともに、関係者において民間提案を参考に検討を進めてきた。</a:t>
            </a:r>
            <a:endParaRPr kumimoji="1" lang="en-US" altLang="ja-JP" sz="1400" dirty="0">
              <a:solidFill>
                <a:schemeClr val="tx1"/>
              </a:solidFill>
              <a:latin typeface="Yu Gothic UI Semilight" panose="020B0400000000000000" pitchFamily="50" charset="-128"/>
              <a:ea typeface="Yu Gothic UI Semilight" panose="020B0400000000000000" pitchFamily="50" charset="-128"/>
            </a:endParaRPr>
          </a:p>
          <a:p>
            <a:pPr marL="269875" algn="just">
              <a:lnSpc>
                <a:spcPct val="150000"/>
              </a:lnSpc>
            </a:pPr>
            <a:r>
              <a:rPr kumimoji="1" lang="ja-JP" altLang="en-US" sz="1400" dirty="0">
                <a:solidFill>
                  <a:schemeClr val="tx1"/>
                </a:solidFill>
                <a:latin typeface="Yu Gothic UI Semilight" panose="020B0400000000000000" pitchFamily="50" charset="-128"/>
                <a:ea typeface="Yu Gothic UI Semilight" panose="020B0400000000000000" pitchFamily="50" charset="-128"/>
              </a:rPr>
              <a:t>　本検討会では、マーケットサウンディングの結果や、関係者の検討状況について確認のうえ、今後予定している１</a:t>
            </a:r>
            <a:r>
              <a:rPr kumimoji="1" lang="en-US" altLang="ja-JP" sz="1400" dirty="0">
                <a:solidFill>
                  <a:schemeClr val="tx1"/>
                </a:solidFill>
                <a:latin typeface="Yu Gothic UI Semilight" panose="020B0400000000000000" pitchFamily="50" charset="-128"/>
                <a:ea typeface="Yu Gothic UI Semilight" panose="020B0400000000000000" pitchFamily="50" charset="-128"/>
              </a:rPr>
              <a:t>.</a:t>
            </a:r>
            <a:r>
              <a:rPr kumimoji="1" lang="ja-JP" altLang="en-US" sz="1400" dirty="0">
                <a:solidFill>
                  <a:schemeClr val="tx1"/>
                </a:solidFill>
                <a:latin typeface="Yu Gothic UI Semilight" panose="020B0400000000000000" pitchFamily="50" charset="-128"/>
                <a:ea typeface="Yu Gothic UI Semilight" panose="020B0400000000000000" pitchFamily="50" charset="-128"/>
              </a:rPr>
              <a:t>５期開発の方針の策定に向けた意見交換を行う。</a:t>
            </a:r>
            <a:endParaRPr kumimoji="1" lang="en-US" altLang="ja-JP" sz="1400" dirty="0">
              <a:solidFill>
                <a:schemeClr val="tx1"/>
              </a:solidFill>
              <a:latin typeface="Yu Gothic UI Semilight" panose="020B0400000000000000" pitchFamily="50" charset="-128"/>
              <a:ea typeface="Yu Gothic UI Semilight" panose="020B0400000000000000" pitchFamily="50" charset="-128"/>
            </a:endParaRPr>
          </a:p>
        </p:txBody>
      </p:sp>
    </p:spTree>
    <p:extLst>
      <p:ext uri="{BB962C8B-B14F-4D97-AF65-F5344CB8AC3E}">
        <p14:creationId xmlns:p14="http://schemas.microsoft.com/office/powerpoint/2010/main" val="396690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20CDE81A-BD35-4C2F-B8E8-E7673640BCF6}"/>
              </a:ext>
            </a:extLst>
          </p:cNvPr>
          <p:cNvSpPr txBox="1"/>
          <p:nvPr/>
        </p:nvSpPr>
        <p:spPr>
          <a:xfrm>
            <a:off x="346797" y="2474097"/>
            <a:ext cx="6005444" cy="1754326"/>
          </a:xfrm>
          <a:prstGeom prst="rect">
            <a:avLst/>
          </a:prstGeom>
          <a:noFill/>
          <a:ln>
            <a:noFill/>
            <a:prstDash val="sysDot"/>
          </a:ln>
        </p:spPr>
        <p:txBody>
          <a:bodyPr wrap="square" rtlCol="0">
            <a:spAutoFit/>
          </a:bodyPr>
          <a:lstStyle/>
          <a:p>
            <a:r>
              <a:rPr kumimoji="1" lang="ja-JP" altLang="en-US" sz="1100" dirty="0">
                <a:latin typeface="+mn-ea"/>
              </a:rPr>
              <a:t>全　般：</a:t>
            </a:r>
            <a:r>
              <a:rPr kumimoji="1" lang="en-US" altLang="ja-JP" sz="1100" dirty="0">
                <a:latin typeface="+mn-ea"/>
              </a:rPr>
              <a:t>2028</a:t>
            </a:r>
            <a:r>
              <a:rPr kumimoji="1" lang="ja-JP" altLang="en-US" sz="1100" dirty="0">
                <a:latin typeface="+mn-ea"/>
              </a:rPr>
              <a:t>年春の</a:t>
            </a:r>
            <a:r>
              <a:rPr kumimoji="1" lang="en-US" altLang="ja-JP" sz="1100" dirty="0">
                <a:latin typeface="+mn-ea"/>
              </a:rPr>
              <a:t>1.5</a:t>
            </a:r>
            <a:r>
              <a:rPr kumimoji="1" lang="ja-JP" altLang="en-US" sz="1100" dirty="0">
                <a:latin typeface="+mn-ea"/>
              </a:rPr>
              <a:t>期開発のまちびらきを前提とした、まちづくりの</a:t>
            </a:r>
            <a:endParaRPr kumimoji="1" lang="en-US" altLang="ja-JP" sz="1100" dirty="0">
              <a:latin typeface="+mn-ea"/>
            </a:endParaRPr>
          </a:p>
          <a:p>
            <a:r>
              <a:rPr kumimoji="1" lang="ja-JP" altLang="en-US" sz="1100" dirty="0">
                <a:latin typeface="+mn-ea"/>
              </a:rPr>
              <a:t>　　　　コンセプトを具現化する施設</a:t>
            </a:r>
            <a:endParaRPr kumimoji="1" lang="en-US" altLang="ja-JP" sz="1100" dirty="0">
              <a:latin typeface="+mn-ea"/>
            </a:endParaRPr>
          </a:p>
          <a:p>
            <a:endParaRPr kumimoji="1" lang="en-US" altLang="ja-JP" sz="500" dirty="0">
              <a:latin typeface="+mn-ea"/>
            </a:endParaRPr>
          </a:p>
          <a:p>
            <a:r>
              <a:rPr kumimoji="1" lang="ja-JP" altLang="en-US" sz="1100" dirty="0">
                <a:latin typeface="+mn-ea"/>
              </a:rPr>
              <a:t>Ａ地区：民間活力を導入した大学施設整備</a:t>
            </a:r>
            <a:endParaRPr kumimoji="1" lang="en-US" altLang="ja-JP" sz="1100" dirty="0">
              <a:latin typeface="+mn-ea"/>
            </a:endParaRPr>
          </a:p>
          <a:p>
            <a:endParaRPr kumimoji="1" lang="en-US" altLang="ja-JP" sz="500" dirty="0">
              <a:latin typeface="+mn-ea"/>
            </a:endParaRPr>
          </a:p>
          <a:p>
            <a:r>
              <a:rPr kumimoji="1" lang="ja-JP" altLang="en-US" sz="1100" dirty="0">
                <a:latin typeface="+mn-ea"/>
              </a:rPr>
              <a:t>Ｂ地区：大阪の発展に寄与する駅前に相応しい開発</a:t>
            </a:r>
            <a:endParaRPr kumimoji="1" lang="en-US" altLang="ja-JP" sz="1100" dirty="0">
              <a:latin typeface="+mn-ea"/>
            </a:endParaRPr>
          </a:p>
          <a:p>
            <a:r>
              <a:rPr kumimoji="1" lang="ja-JP" altLang="en-US" sz="1100" dirty="0">
                <a:latin typeface="+mn-ea"/>
              </a:rPr>
              <a:t>　　　　土地の高度利用、多様な賑わい・交流・連携機能等の創出</a:t>
            </a:r>
            <a:endParaRPr kumimoji="1" lang="en-US" altLang="ja-JP" sz="1100" dirty="0">
              <a:latin typeface="+mn-ea"/>
            </a:endParaRPr>
          </a:p>
          <a:p>
            <a:endParaRPr kumimoji="1" lang="en-US" altLang="ja-JP" sz="500" dirty="0">
              <a:latin typeface="+mn-ea"/>
            </a:endParaRPr>
          </a:p>
          <a:p>
            <a:r>
              <a:rPr kumimoji="1" lang="ja-JP" altLang="en-US" sz="1100" dirty="0">
                <a:latin typeface="+mn-ea"/>
              </a:rPr>
              <a:t>Ｃ地区：交通結節機能、交流機能を有する駅前空間を合わせて整備する開発</a:t>
            </a:r>
            <a:endParaRPr kumimoji="1" lang="en-US" altLang="ja-JP" sz="1100" dirty="0">
              <a:latin typeface="+mn-ea"/>
            </a:endParaRPr>
          </a:p>
          <a:p>
            <a:r>
              <a:rPr kumimoji="1" lang="ja-JP" altLang="en-US" sz="1100" dirty="0">
                <a:latin typeface="+mn-ea"/>
              </a:rPr>
              <a:t>　　　　多様な</a:t>
            </a:r>
            <a:r>
              <a:rPr kumimoji="1" lang="ja-JP" altLang="en-US" sz="1100" spc="-150" dirty="0">
                <a:latin typeface="+mn-ea"/>
              </a:rPr>
              <a:t>モビリティ</a:t>
            </a:r>
            <a:r>
              <a:rPr kumimoji="1" lang="ja-JP" altLang="en-US" sz="1100" dirty="0">
                <a:latin typeface="+mn-ea"/>
              </a:rPr>
              <a:t>を</a:t>
            </a:r>
            <a:r>
              <a:rPr kumimoji="1" lang="ja-JP" altLang="en-US" sz="1100" spc="-150" dirty="0">
                <a:latin typeface="+mn-ea"/>
              </a:rPr>
              <a:t>シームレス</a:t>
            </a:r>
            <a:r>
              <a:rPr kumimoji="1" lang="ja-JP" altLang="en-US" sz="1100" dirty="0">
                <a:latin typeface="+mn-ea"/>
              </a:rPr>
              <a:t>に繋ぐ次世代型交通結節点機能の導入</a:t>
            </a:r>
            <a:endParaRPr kumimoji="1" lang="en-US" altLang="ja-JP" sz="1100" dirty="0">
              <a:latin typeface="+mn-ea"/>
            </a:endParaRPr>
          </a:p>
          <a:p>
            <a:endParaRPr kumimoji="1" lang="en-US" altLang="ja-JP" sz="500" dirty="0">
              <a:latin typeface="+mn-ea"/>
            </a:endParaRPr>
          </a:p>
          <a:p>
            <a:r>
              <a:rPr kumimoji="1" lang="ja-JP" altLang="en-US" sz="1100" dirty="0">
                <a:latin typeface="+mn-ea"/>
              </a:rPr>
              <a:t>水辺の歩行者空間：河川空間を活用したにぎわいのある歩行者空間整備</a:t>
            </a:r>
            <a:endParaRPr kumimoji="1" lang="en-US" altLang="ja-JP" sz="1100" dirty="0">
              <a:latin typeface="+mn-ea"/>
            </a:endParaRPr>
          </a:p>
        </p:txBody>
      </p:sp>
      <p:pic>
        <p:nvPicPr>
          <p:cNvPr id="32" name="Picture 2" descr="調査対象エリア">
            <a:extLst>
              <a:ext uri="{FF2B5EF4-FFF2-40B4-BE49-F238E27FC236}">
                <a16:creationId xmlns:a16="http://schemas.microsoft.com/office/drawing/2014/main" id="{CD6E6BE4-2FD0-42C4-AEAE-4668738810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44730" y="1852819"/>
            <a:ext cx="3772270" cy="2561591"/>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a:extLst>
              <a:ext uri="{FF2B5EF4-FFF2-40B4-BE49-F238E27FC236}">
                <a16:creationId xmlns:a16="http://schemas.microsoft.com/office/drawing/2014/main" id="{F920A3F0-3E0F-4561-A52D-36E05BDF5AB2}"/>
              </a:ext>
            </a:extLst>
          </p:cNvPr>
          <p:cNvSpPr txBox="1"/>
          <p:nvPr/>
        </p:nvSpPr>
        <p:spPr>
          <a:xfrm>
            <a:off x="127000" y="1724710"/>
            <a:ext cx="2340000" cy="276999"/>
          </a:xfrm>
          <a:prstGeom prst="rect">
            <a:avLst/>
          </a:prstGeom>
          <a:noFill/>
        </p:spPr>
        <p:txBody>
          <a:bodyPr wrap="square" rtlCol="0">
            <a:spAutoFit/>
          </a:bodyPr>
          <a:lstStyle/>
          <a:p>
            <a:r>
              <a:rPr kumimoji="1" lang="en-US" altLang="ja-JP" sz="1200" b="1" dirty="0"/>
              <a:t>【</a:t>
            </a:r>
            <a:r>
              <a:rPr kumimoji="1" lang="ja-JP" altLang="en-US" sz="1200" b="1" dirty="0"/>
              <a:t>スケジュール</a:t>
            </a:r>
            <a:r>
              <a:rPr kumimoji="1" lang="en-US" altLang="ja-JP" sz="1200" b="1" dirty="0"/>
              <a:t>】</a:t>
            </a:r>
            <a:endParaRPr kumimoji="1" lang="ja-JP" altLang="en-US" sz="1200" b="1" dirty="0"/>
          </a:p>
        </p:txBody>
      </p:sp>
      <p:sp>
        <p:nvSpPr>
          <p:cNvPr id="72" name="テキスト ボックス 71"/>
          <p:cNvSpPr txBox="1"/>
          <p:nvPr/>
        </p:nvSpPr>
        <p:spPr>
          <a:xfrm>
            <a:off x="346796" y="1939254"/>
            <a:ext cx="4897933" cy="261610"/>
          </a:xfrm>
          <a:prstGeom prst="rect">
            <a:avLst/>
          </a:prstGeom>
          <a:noFill/>
          <a:ln>
            <a:noFill/>
            <a:prstDash val="sysDot"/>
          </a:ln>
        </p:spPr>
        <p:txBody>
          <a:bodyPr wrap="square" rtlCol="0">
            <a:spAutoFit/>
          </a:bodyPr>
          <a:lstStyle/>
          <a:p>
            <a:r>
              <a:rPr kumimoji="1" lang="en-US" altLang="ja-JP" sz="1100" dirty="0">
                <a:latin typeface="+mn-ea"/>
              </a:rPr>
              <a:t>2023</a:t>
            </a:r>
            <a:r>
              <a:rPr kumimoji="1" lang="ja-JP" altLang="en-US" sz="1100" dirty="0">
                <a:latin typeface="+mn-ea"/>
              </a:rPr>
              <a:t>年５月 実施要領公表、７月 提案書受付、８月 ﾋｱﾘﾝｸﾞ実施・結果公表</a:t>
            </a:r>
            <a:endParaRPr kumimoji="1" lang="en-US" altLang="ja-JP" sz="1100" dirty="0">
              <a:latin typeface="+mn-ea"/>
            </a:endParaRPr>
          </a:p>
        </p:txBody>
      </p:sp>
      <p:sp>
        <p:nvSpPr>
          <p:cNvPr id="4" name="スライド番号プレースホルダー 3">
            <a:extLst>
              <a:ext uri="{FF2B5EF4-FFF2-40B4-BE49-F238E27FC236}">
                <a16:creationId xmlns:a16="http://schemas.microsoft.com/office/drawing/2014/main" id="{54100A15-027C-B865-A47E-09CDE9AC01E2}"/>
              </a:ext>
            </a:extLst>
          </p:cNvPr>
          <p:cNvSpPr>
            <a:spLocks noGrp="1"/>
          </p:cNvSpPr>
          <p:nvPr>
            <p:ph type="sldNum" sz="quarter" idx="12"/>
          </p:nvPr>
        </p:nvSpPr>
        <p:spPr/>
        <p:txBody>
          <a:bodyPr/>
          <a:lstStyle/>
          <a:p>
            <a:fld id="{311E3985-B3EA-4398-A6FF-CD01F1CD0B75}" type="slidenum">
              <a:rPr kumimoji="1" lang="ja-JP" altLang="en-US" smtClean="0"/>
              <a:pPr/>
              <a:t>2</a:t>
            </a:fld>
            <a:endParaRPr kumimoji="1" lang="ja-JP" altLang="en-US" dirty="0"/>
          </a:p>
        </p:txBody>
      </p:sp>
      <p:cxnSp>
        <p:nvCxnSpPr>
          <p:cNvPr id="47" name="直線コネクタ 46"/>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444499" y="970944"/>
            <a:ext cx="8255001" cy="626701"/>
          </a:xfrm>
          <a:prstGeom prst="rect">
            <a:avLst/>
          </a:prstGeom>
          <a:noFill/>
          <a:ln w="6350">
            <a:solidFill>
              <a:schemeClr val="accent5"/>
            </a:solidFill>
          </a:ln>
        </p:spPr>
        <p:txBody>
          <a:bodyPr wrap="square" tIns="54000" bIns="18000" rtlCol="0">
            <a:spAutoFit/>
          </a:bodyPr>
          <a:lstStyle>
            <a:defPPr>
              <a:defRPr lang="en-US"/>
            </a:defPPr>
            <a:lvl1pPr marL="177800" indent="-177800" algn="just">
              <a:buFont typeface="Wingdings" panose="05000000000000000000" pitchFamily="2" charset="2"/>
              <a:buChar char=""/>
              <a:defRPr kumimoji="1" sz="1200">
                <a:latin typeface="+mn-ea"/>
              </a:defRPr>
            </a:lvl1pPr>
          </a:lstStyle>
          <a:p>
            <a:r>
              <a:rPr lang="ja-JP" altLang="en-US" dirty="0"/>
              <a:t>森之宮キャンパス用地の一部（Ａ地区</a:t>
            </a:r>
            <a:r>
              <a:rPr lang="en-US" altLang="ja-JP" dirty="0"/>
              <a:t>[1.5</a:t>
            </a:r>
            <a:r>
              <a:rPr lang="ja-JP" altLang="en-US" dirty="0"/>
              <a:t>期</a:t>
            </a:r>
            <a:r>
              <a:rPr lang="en-US" altLang="ja-JP" dirty="0"/>
              <a:t>]</a:t>
            </a:r>
            <a:r>
              <a:rPr lang="ja-JP" altLang="en-US" dirty="0"/>
              <a:t>）、</a:t>
            </a:r>
            <a:r>
              <a:rPr lang="en-US" altLang="ja-JP" dirty="0"/>
              <a:t>Osaka Metro</a:t>
            </a:r>
            <a:r>
              <a:rPr lang="ja-JP" altLang="en-US" dirty="0"/>
              <a:t>用地（</a:t>
            </a:r>
            <a:r>
              <a:rPr lang="en-US" altLang="ja-JP" dirty="0"/>
              <a:t>B</a:t>
            </a:r>
            <a:r>
              <a:rPr lang="ja-JP" altLang="en-US" dirty="0"/>
              <a:t>地区）、大阪市用地（</a:t>
            </a:r>
            <a:r>
              <a:rPr lang="en-US" altLang="ja-JP" dirty="0"/>
              <a:t>C</a:t>
            </a:r>
            <a:r>
              <a:rPr lang="ja-JP" altLang="en-US" dirty="0"/>
              <a:t>地区）、第二寝屋川沿いなどの歩行者空間の一体的な開発（以下「</a:t>
            </a:r>
            <a:r>
              <a:rPr lang="en-US" altLang="ja-JP" dirty="0"/>
              <a:t>1.5</a:t>
            </a:r>
            <a:r>
              <a:rPr lang="ja-JP" altLang="en-US" dirty="0"/>
              <a:t>期開発」という。）について、事業者公募を行う場合の条件整備など、</a:t>
            </a:r>
            <a:r>
              <a:rPr lang="en-US" altLang="ja-JP" dirty="0"/>
              <a:t>1.5</a:t>
            </a:r>
            <a:r>
              <a:rPr lang="ja-JP" altLang="en-US" dirty="0"/>
              <a:t>期開発の実現に向けた検討に活用することを目的にマーケットサウンディングを実施。</a:t>
            </a:r>
          </a:p>
        </p:txBody>
      </p:sp>
      <p:sp>
        <p:nvSpPr>
          <p:cNvPr id="22" name="正方形/長方形 21"/>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１）１</a:t>
            </a:r>
            <a:r>
              <a:rPr kumimoji="1" lang="en-US" altLang="ja-JP" sz="1400" b="1" dirty="0">
                <a:solidFill>
                  <a:schemeClr val="accent5"/>
                </a:solidFill>
              </a:rPr>
              <a:t>.</a:t>
            </a:r>
            <a:r>
              <a:rPr kumimoji="1" lang="ja-JP" altLang="en-US" sz="1400" b="1" dirty="0">
                <a:solidFill>
                  <a:schemeClr val="accent5"/>
                </a:solidFill>
              </a:rPr>
              <a:t>５期開発に向けたマーケットサウンディングの結果</a:t>
            </a:r>
          </a:p>
        </p:txBody>
      </p:sp>
      <p:sp>
        <p:nvSpPr>
          <p:cNvPr id="16" name="テキスト ボックス 15">
            <a:extLst>
              <a:ext uri="{FF2B5EF4-FFF2-40B4-BE49-F238E27FC236}">
                <a16:creationId xmlns:a16="http://schemas.microsoft.com/office/drawing/2014/main" id="{A6E0B544-943C-4B2E-AE3F-D4131E7B5B9E}"/>
              </a:ext>
            </a:extLst>
          </p:cNvPr>
          <p:cNvSpPr txBox="1"/>
          <p:nvPr/>
        </p:nvSpPr>
        <p:spPr>
          <a:xfrm>
            <a:off x="127000" y="2258709"/>
            <a:ext cx="2340000" cy="276999"/>
          </a:xfrm>
          <a:prstGeom prst="rect">
            <a:avLst/>
          </a:prstGeom>
          <a:noFill/>
        </p:spPr>
        <p:txBody>
          <a:bodyPr wrap="square" rtlCol="0">
            <a:spAutoFit/>
          </a:bodyPr>
          <a:lstStyle/>
          <a:p>
            <a:r>
              <a:rPr kumimoji="1" lang="en-US" altLang="ja-JP" sz="1200" b="1" dirty="0"/>
              <a:t>【</a:t>
            </a:r>
            <a:r>
              <a:rPr kumimoji="1" lang="ja-JP" altLang="en-US" sz="1200" b="1" dirty="0"/>
              <a:t>提案を求めた主な内容</a:t>
            </a:r>
            <a:r>
              <a:rPr kumimoji="1" lang="en-US" altLang="ja-JP" sz="1200" b="1" dirty="0"/>
              <a:t>】</a:t>
            </a:r>
            <a:endParaRPr kumimoji="1" lang="ja-JP" altLang="en-US" sz="1200" b="1" dirty="0"/>
          </a:p>
        </p:txBody>
      </p:sp>
      <p:sp>
        <p:nvSpPr>
          <p:cNvPr id="15" name="正方形/長方形 14">
            <a:extLst>
              <a:ext uri="{FF2B5EF4-FFF2-40B4-BE49-F238E27FC236}">
                <a16:creationId xmlns:a16="http://schemas.microsoft.com/office/drawing/2014/main" id="{ACB2C6D8-9339-4D1E-81D1-51D4C2F254C2}"/>
              </a:ext>
            </a:extLst>
          </p:cNvPr>
          <p:cNvSpPr/>
          <p:nvPr/>
        </p:nvSpPr>
        <p:spPr>
          <a:xfrm>
            <a:off x="127000" y="540000"/>
            <a:ext cx="5782352" cy="338554"/>
          </a:xfrm>
          <a:prstGeom prst="rect">
            <a:avLst/>
          </a:prstGeom>
        </p:spPr>
        <p:txBody>
          <a:bodyPr wrap="none">
            <a:spAutoFit/>
          </a:bodyPr>
          <a:lstStyle/>
          <a:p>
            <a:r>
              <a:rPr lang="ja-JP" altLang="en-US" sz="1600" b="1" dirty="0">
                <a:latin typeface="游ゴシック" panose="020B0400000000000000" pitchFamily="50" charset="-128"/>
              </a:rPr>
              <a:t>１）１</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５期開発に向けたマーケットサウンディングの結果</a:t>
            </a:r>
            <a:endParaRPr lang="ja-JP" altLang="en-US" sz="1600" dirty="0"/>
          </a:p>
        </p:txBody>
      </p:sp>
      <p:sp>
        <p:nvSpPr>
          <p:cNvPr id="13" name="テキスト ボックス 12">
            <a:extLst>
              <a:ext uri="{FF2B5EF4-FFF2-40B4-BE49-F238E27FC236}">
                <a16:creationId xmlns:a16="http://schemas.microsoft.com/office/drawing/2014/main" id="{B0B224D2-B6C5-43F9-804A-59E6344B7ED3}"/>
              </a:ext>
            </a:extLst>
          </p:cNvPr>
          <p:cNvSpPr txBox="1"/>
          <p:nvPr/>
        </p:nvSpPr>
        <p:spPr>
          <a:xfrm>
            <a:off x="127000" y="4231676"/>
            <a:ext cx="2340000" cy="276999"/>
          </a:xfrm>
          <a:prstGeom prst="rect">
            <a:avLst/>
          </a:prstGeom>
          <a:noFill/>
        </p:spPr>
        <p:txBody>
          <a:bodyPr wrap="square" rtlCol="0">
            <a:spAutoFit/>
          </a:bodyPr>
          <a:lstStyle/>
          <a:p>
            <a:r>
              <a:rPr kumimoji="1" lang="en-US" altLang="ja-JP" sz="1200" b="1" dirty="0"/>
              <a:t>【</a:t>
            </a:r>
            <a:r>
              <a:rPr kumimoji="1" lang="ja-JP" altLang="en-US" sz="1200" b="1" dirty="0"/>
              <a:t>実施結果</a:t>
            </a:r>
            <a:r>
              <a:rPr kumimoji="1" lang="en-US" altLang="ja-JP" sz="1200" b="1" dirty="0"/>
              <a:t>】</a:t>
            </a:r>
            <a:endParaRPr kumimoji="1" lang="ja-JP" altLang="en-US" sz="1200" b="1" dirty="0"/>
          </a:p>
        </p:txBody>
      </p:sp>
      <p:sp>
        <p:nvSpPr>
          <p:cNvPr id="14" name="テキスト ボックス 13">
            <a:extLst>
              <a:ext uri="{FF2B5EF4-FFF2-40B4-BE49-F238E27FC236}">
                <a16:creationId xmlns:a16="http://schemas.microsoft.com/office/drawing/2014/main" id="{54C0DD82-1168-46C8-A957-A7FF3A6FFE75}"/>
              </a:ext>
            </a:extLst>
          </p:cNvPr>
          <p:cNvSpPr txBox="1"/>
          <p:nvPr/>
        </p:nvSpPr>
        <p:spPr>
          <a:xfrm>
            <a:off x="346796" y="4451206"/>
            <a:ext cx="5653954" cy="261610"/>
          </a:xfrm>
          <a:prstGeom prst="rect">
            <a:avLst/>
          </a:prstGeom>
          <a:noFill/>
          <a:ln>
            <a:noFill/>
            <a:prstDash val="sysDot"/>
          </a:ln>
        </p:spPr>
        <p:txBody>
          <a:bodyPr wrap="square" rtlCol="0">
            <a:spAutoFit/>
          </a:bodyPr>
          <a:lstStyle/>
          <a:p>
            <a:r>
              <a:rPr kumimoji="1" lang="ja-JP" altLang="en-US" sz="1050" dirty="0">
                <a:latin typeface="+mn-ea"/>
              </a:rPr>
              <a:t>提案書提出団体数：６団体（</a:t>
            </a:r>
            <a:r>
              <a:rPr kumimoji="1" lang="en-US" altLang="ja-JP" sz="1050" dirty="0">
                <a:latin typeface="+mn-ea"/>
              </a:rPr>
              <a:t>13</a:t>
            </a:r>
            <a:r>
              <a:rPr kumimoji="1" lang="ja-JP" altLang="en-US" sz="1050" dirty="0">
                <a:latin typeface="+mn-ea"/>
              </a:rPr>
              <a:t>社）</a:t>
            </a:r>
            <a:r>
              <a:rPr kumimoji="1" lang="en-US" altLang="ja-JP" sz="1050" dirty="0">
                <a:latin typeface="+mn-ea"/>
              </a:rPr>
              <a:t>※</a:t>
            </a:r>
            <a:r>
              <a:rPr kumimoji="1" lang="ja-JP" altLang="en-US" sz="1050" dirty="0">
                <a:latin typeface="+mn-ea"/>
              </a:rPr>
              <a:t>不動産会社、建設会社など</a:t>
            </a:r>
            <a:endParaRPr kumimoji="1" lang="en-US" altLang="ja-JP" sz="1050" dirty="0">
              <a:latin typeface="+mn-ea"/>
            </a:endParaRPr>
          </a:p>
        </p:txBody>
      </p:sp>
      <p:graphicFrame>
        <p:nvGraphicFramePr>
          <p:cNvPr id="18" name="表 17">
            <a:extLst>
              <a:ext uri="{FF2B5EF4-FFF2-40B4-BE49-F238E27FC236}">
                <a16:creationId xmlns:a16="http://schemas.microsoft.com/office/drawing/2014/main" id="{6558D7B2-3939-49D9-B042-B9EEC9281F14}"/>
              </a:ext>
            </a:extLst>
          </p:cNvPr>
          <p:cNvGraphicFramePr>
            <a:graphicFrameLocks noGrp="1"/>
          </p:cNvGraphicFramePr>
          <p:nvPr>
            <p:extLst>
              <p:ext uri="{D42A27DB-BD31-4B8C-83A1-F6EECF244321}">
                <p14:modId xmlns:p14="http://schemas.microsoft.com/office/powerpoint/2010/main" val="2952911171"/>
              </p:ext>
            </p:extLst>
          </p:nvPr>
        </p:nvGraphicFramePr>
        <p:xfrm>
          <a:off x="340496" y="4712816"/>
          <a:ext cx="8374879" cy="1901785"/>
        </p:xfrm>
        <a:graphic>
          <a:graphicData uri="http://schemas.openxmlformats.org/drawingml/2006/table">
            <a:tbl>
              <a:tblPr firstRow="1" bandRow="1">
                <a:tableStyleId>{5940675A-B579-460E-94D1-54222C63F5DA}</a:tableStyleId>
              </a:tblPr>
              <a:tblGrid>
                <a:gridCol w="1164454">
                  <a:extLst>
                    <a:ext uri="{9D8B030D-6E8A-4147-A177-3AD203B41FA5}">
                      <a16:colId xmlns:a16="http://schemas.microsoft.com/office/drawing/2014/main" val="1969866727"/>
                    </a:ext>
                  </a:extLst>
                </a:gridCol>
                <a:gridCol w="7210425">
                  <a:extLst>
                    <a:ext uri="{9D8B030D-6E8A-4147-A177-3AD203B41FA5}">
                      <a16:colId xmlns:a16="http://schemas.microsoft.com/office/drawing/2014/main" val="3980410284"/>
                    </a:ext>
                  </a:extLst>
                </a:gridCol>
              </a:tblGrid>
              <a:tr h="252000">
                <a:tc>
                  <a:txBody>
                    <a:bodyPr/>
                    <a:lstStyle/>
                    <a:p>
                      <a:pPr algn="ctr">
                        <a:lnSpc>
                          <a:spcPct val="100000"/>
                        </a:lnSpc>
                      </a:pPr>
                      <a:r>
                        <a:rPr kumimoji="1" lang="ja-JP" altLang="en-US" sz="1100" b="1" dirty="0">
                          <a:latin typeface="游ゴシック" panose="020B0400000000000000" pitchFamily="50" charset="-128"/>
                          <a:ea typeface="游ゴシック" panose="020B0400000000000000" pitchFamily="50" charset="-128"/>
                        </a:rPr>
                        <a:t>主な提案項目</a:t>
                      </a:r>
                      <a:endParaRPr kumimoji="1" lang="ja-JP" altLang="en-US" sz="1100" b="1" strike="sngStrike" dirty="0">
                        <a:solidFill>
                          <a:srgbClr val="FF0000"/>
                        </a:solidFill>
                        <a:latin typeface="游ゴシック" panose="020B0400000000000000" pitchFamily="50" charset="-128"/>
                        <a:ea typeface="游ゴシック" panose="020B0400000000000000" pitchFamily="50" charset="-128"/>
                      </a:endParaRPr>
                    </a:p>
                  </a:txBody>
                  <a:tcPr marL="36000" marR="36000" marT="36000" marB="0" anchor="ctr">
                    <a:solidFill>
                      <a:schemeClr val="accent1">
                        <a:lumMod val="60000"/>
                        <a:lumOff val="40000"/>
                      </a:schemeClr>
                    </a:solidFill>
                  </a:tcPr>
                </a:tc>
                <a:tc>
                  <a:txBody>
                    <a:bodyPr/>
                    <a:lstStyle/>
                    <a:p>
                      <a:pPr algn="ctr">
                        <a:lnSpc>
                          <a:spcPct val="100000"/>
                        </a:lnSpc>
                      </a:pPr>
                      <a:r>
                        <a:rPr kumimoji="1" lang="ja-JP" altLang="en-US" sz="1100" b="1" dirty="0">
                          <a:latin typeface="游ゴシック" panose="020B0400000000000000" pitchFamily="50" charset="-128"/>
                          <a:ea typeface="游ゴシック" panose="020B0400000000000000" pitchFamily="50" charset="-128"/>
                        </a:rPr>
                        <a:t>主な内容</a:t>
                      </a:r>
                    </a:p>
                  </a:txBody>
                  <a:tcPr marL="36000" marR="36000" marT="36000" marB="0" anchor="ctr">
                    <a:solidFill>
                      <a:schemeClr val="accent1">
                        <a:lumMod val="60000"/>
                        <a:lumOff val="40000"/>
                      </a:schemeClr>
                    </a:solidFill>
                  </a:tcPr>
                </a:tc>
                <a:extLst>
                  <a:ext uri="{0D108BD9-81ED-4DB2-BD59-A6C34878D82A}">
                    <a16:rowId xmlns:a16="http://schemas.microsoft.com/office/drawing/2014/main" val="3080178297"/>
                  </a:ext>
                </a:extLst>
              </a:tr>
              <a:tr h="204936">
                <a:tc>
                  <a:txBody>
                    <a:bodyPr/>
                    <a:lstStyle/>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全体計画、</a:t>
                      </a:r>
                      <a:endParaRPr lang="en-US" alt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施設計画、</a:t>
                      </a:r>
                      <a:endParaRPr lang="en-US" alt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開発スケジュール</a:t>
                      </a:r>
                      <a:endParaRPr lang="en-US" altLang="ja-JP"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など</a:t>
                      </a:r>
                      <a:endParaRPr 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lnSpc>
                          <a:spcPct val="110000"/>
                        </a:lnSpc>
                        <a:spcAft>
                          <a:spcPts val="0"/>
                        </a:spcAft>
                        <a:buFont typeface="Wingdings" panose="05000000000000000000" pitchFamily="2" charset="2"/>
                        <a:buChar char="l"/>
                        <a:tabLst>
                          <a:tab pos="542925" algn="l"/>
                        </a:tabLst>
                      </a:pP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B</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C</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地区などの一体的な開発に向け、用途・規模等を明示した具体的な提案が複数あった。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施設の用途については、地区別に以下の提案があった。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0" indent="0" algn="l">
                        <a:lnSpc>
                          <a:spcPct val="110000"/>
                        </a:lnSpc>
                        <a:spcAft>
                          <a:spcPts val="0"/>
                        </a:spcAft>
                        <a:buFont typeface="Wingdings" panose="05000000000000000000" pitchFamily="2" charset="2"/>
                        <a:buNone/>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地区）大学施設、学生寮、貸オフィス、貸会議室、商業施設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B</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地区）アリーナ・ホール、ホテル、商業施設、大学施設、 住宅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C</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地区）商業施設、次世代交通等の拠点となる駅前広場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（水辺の歩行者空間）コンテナハウス、キッチンカー　など</a:t>
                      </a: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開発スケジュールについては、</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2028</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年春予定のまちびらきに向け、早期の事業者公募を求める意見があった。</a:t>
                      </a:r>
                      <a:b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b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また、エリアマネジメント組織に関する提案などがあった。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その他、駅ビル整備の提案や駅ビル屋上などを活用した空飛ぶクルマの離発着場設置の提案などがあった。</a:t>
                      </a:r>
                      <a:endParaRPr lang="en-US" altLang="ja-JP" sz="1050" strike="noStrike" kern="100" spc="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2799746"/>
                  </a:ext>
                </a:extLst>
              </a:tr>
            </a:tbl>
          </a:graphicData>
        </a:graphic>
      </p:graphicFrame>
    </p:spTree>
    <p:extLst>
      <p:ext uri="{BB962C8B-B14F-4D97-AF65-F5344CB8AC3E}">
        <p14:creationId xmlns:p14="http://schemas.microsoft.com/office/powerpoint/2010/main" val="56540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2" cstate="screen">
            <a:extLst>
              <a:ext uri="{28A0092B-C50C-407E-A947-70E740481C1C}">
                <a14:useLocalDpi xmlns:a14="http://schemas.microsoft.com/office/drawing/2010/main"/>
              </a:ext>
            </a:extLst>
          </a:blip>
          <a:srcRect l="22356" t="6873" r="34013"/>
          <a:stretch/>
        </p:blipFill>
        <p:spPr>
          <a:xfrm>
            <a:off x="4853503" y="3945794"/>
            <a:ext cx="1944573" cy="2831139"/>
          </a:xfrm>
          <a:prstGeom prst="rect">
            <a:avLst/>
          </a:prstGeom>
        </p:spPr>
      </p:pic>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3</a:t>
            </a:fld>
            <a:endParaRPr kumimoji="1" lang="ja-JP" altLang="en-US" dirty="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228600" y="965697"/>
            <a:ext cx="8686800" cy="2892954"/>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lIns="36000" tIns="46800" rIns="36000" rtlCol="0" anchor="t">
            <a:spAutoFit/>
          </a:bodyPr>
          <a:lstStyle/>
          <a:p>
            <a:pPr marL="285750" indent="-285750" algn="just">
              <a:spcBef>
                <a:spcPts val="600"/>
              </a:spcBef>
              <a:buFont typeface="Wingdings" panose="05000000000000000000" pitchFamily="2" charset="2"/>
              <a:buChar char="l"/>
            </a:pPr>
            <a:r>
              <a:rPr kumimoji="1" lang="ja-JP" altLang="en-US" sz="1400" dirty="0"/>
              <a:t>大阪市域の東西軸として中央線を強化することで大阪の更なる発展に寄与することを目指している。森之宮の当該エリアは、当社にとって重要なポジションであり、新駅、駅ビルは新たなまちづくりの中心としての地域の賑わいの向上につながる検討を進める。</a:t>
            </a:r>
            <a:endParaRPr kumimoji="1" lang="en-US" altLang="ja-JP" sz="1400" dirty="0"/>
          </a:p>
          <a:p>
            <a:pPr algn="just">
              <a:spcBef>
                <a:spcPts val="600"/>
              </a:spcBef>
            </a:pPr>
            <a:r>
              <a:rPr kumimoji="1" lang="en-US" altLang="ja-JP" sz="1400" b="1" dirty="0"/>
              <a:t>《</a:t>
            </a:r>
            <a:r>
              <a:rPr kumimoji="1" lang="ja-JP" altLang="en-US" sz="1400" b="1" dirty="0"/>
              <a:t>新駅</a:t>
            </a:r>
            <a:r>
              <a:rPr kumimoji="1" lang="en-US" altLang="ja-JP" sz="1400" b="1" dirty="0"/>
              <a:t>》</a:t>
            </a:r>
          </a:p>
          <a:p>
            <a:pPr marL="285750" indent="-285750" algn="just">
              <a:spcBef>
                <a:spcPts val="600"/>
              </a:spcBef>
              <a:buFont typeface="Wingdings" panose="05000000000000000000" pitchFamily="2" charset="2"/>
              <a:buChar char="l"/>
            </a:pPr>
            <a:r>
              <a:rPr kumimoji="1" lang="ja-JP" altLang="en-US" sz="1400" dirty="0">
                <a:solidFill>
                  <a:schemeClr val="tx1"/>
                </a:solidFill>
                <a:latin typeface="+mn-ea"/>
              </a:rPr>
              <a:t>１</a:t>
            </a:r>
            <a:r>
              <a:rPr kumimoji="1" lang="en-US" altLang="ja-JP" sz="1400" dirty="0">
                <a:solidFill>
                  <a:schemeClr val="tx1"/>
                </a:solidFill>
                <a:latin typeface="+mn-ea"/>
              </a:rPr>
              <a:t>.</a:t>
            </a:r>
            <a:r>
              <a:rPr kumimoji="1" lang="ja-JP" altLang="en-US" sz="1400" dirty="0">
                <a:solidFill>
                  <a:schemeClr val="tx1"/>
                </a:solidFill>
                <a:latin typeface="+mn-ea"/>
              </a:rPr>
              <a:t>５期開発の</a:t>
            </a:r>
            <a:r>
              <a:rPr kumimoji="1" lang="ja-JP" altLang="en-US" sz="1400" dirty="0" err="1">
                <a:solidFill>
                  <a:schemeClr val="tx1"/>
                </a:solidFill>
                <a:latin typeface="+mn-ea"/>
              </a:rPr>
              <a:t>ま</a:t>
            </a:r>
            <a:r>
              <a:rPr kumimoji="1" lang="ja-JP" altLang="en-US" sz="1400" dirty="0">
                <a:solidFill>
                  <a:schemeClr val="tx1"/>
                </a:solidFill>
                <a:latin typeface="+mn-ea"/>
              </a:rPr>
              <a:t>ちびらきと合わせ</a:t>
            </a:r>
            <a:r>
              <a:rPr kumimoji="1" lang="en-US" altLang="ja-JP" sz="1400" dirty="0">
                <a:solidFill>
                  <a:schemeClr val="tx1"/>
                </a:solidFill>
                <a:latin typeface="+mn-ea"/>
              </a:rPr>
              <a:t>2028</a:t>
            </a:r>
            <a:r>
              <a:rPr kumimoji="1" lang="ja-JP" altLang="en-US" sz="1400" dirty="0">
                <a:solidFill>
                  <a:schemeClr val="tx1"/>
                </a:solidFill>
                <a:latin typeface="+mn-ea"/>
              </a:rPr>
              <a:t>年春</a:t>
            </a:r>
            <a:r>
              <a:rPr kumimoji="1" lang="ja-JP" altLang="en-US" sz="1400" dirty="0">
                <a:solidFill>
                  <a:schemeClr val="tx1"/>
                </a:solidFill>
              </a:rPr>
              <a:t>の新駅の開業をめざす。</a:t>
            </a:r>
            <a:endParaRPr kumimoji="1" lang="en-US" altLang="ja-JP" sz="1400" dirty="0">
              <a:solidFill>
                <a:schemeClr val="tx1"/>
              </a:solidFill>
            </a:endParaRPr>
          </a:p>
          <a:p>
            <a:pPr algn="just">
              <a:spcBef>
                <a:spcPts val="600"/>
              </a:spcBef>
            </a:pPr>
            <a:r>
              <a:rPr kumimoji="1" lang="en-US" altLang="ja-JP" sz="1400" b="1" dirty="0">
                <a:solidFill>
                  <a:schemeClr val="tx1"/>
                </a:solidFill>
              </a:rPr>
              <a:t>《</a:t>
            </a:r>
            <a:r>
              <a:rPr kumimoji="1" lang="ja-JP" altLang="en-US" sz="1400" b="1" dirty="0">
                <a:solidFill>
                  <a:schemeClr val="tx1"/>
                </a:solidFill>
              </a:rPr>
              <a:t>駅ビル</a:t>
            </a:r>
            <a:r>
              <a:rPr kumimoji="1" lang="en-US" altLang="ja-JP" sz="1400" b="1" dirty="0">
                <a:solidFill>
                  <a:schemeClr val="tx1"/>
                </a:solidFill>
              </a:rPr>
              <a:t>》</a:t>
            </a:r>
          </a:p>
          <a:p>
            <a:pPr marL="285750" indent="-285750" algn="just">
              <a:spcBef>
                <a:spcPts val="600"/>
              </a:spcBef>
              <a:buFont typeface="Wingdings" panose="05000000000000000000" pitchFamily="2" charset="2"/>
              <a:buChar char="l"/>
            </a:pPr>
            <a:r>
              <a:rPr kumimoji="1" lang="ja-JP" altLang="en-US" sz="1400" dirty="0">
                <a:solidFill>
                  <a:schemeClr val="tx1"/>
                </a:solidFill>
              </a:rPr>
              <a:t>新たに新駅上部を活用した駅ビルの検討を進める。</a:t>
            </a:r>
            <a:endParaRPr kumimoji="1" lang="en-US" altLang="ja-JP" sz="1400" dirty="0">
              <a:solidFill>
                <a:schemeClr val="tx1"/>
              </a:solidFill>
            </a:endParaRPr>
          </a:p>
          <a:p>
            <a:pPr algn="just">
              <a:spcBef>
                <a:spcPts val="600"/>
              </a:spcBef>
            </a:pPr>
            <a:r>
              <a:rPr kumimoji="1" lang="en-US" altLang="ja-JP" sz="1400" b="1" dirty="0">
                <a:solidFill>
                  <a:schemeClr val="tx1"/>
                </a:solidFill>
              </a:rPr>
              <a:t>《</a:t>
            </a:r>
            <a:r>
              <a:rPr kumimoji="1" lang="ja-JP" altLang="en-US" sz="1400" b="1" dirty="0">
                <a:solidFill>
                  <a:schemeClr val="tx1"/>
                </a:solidFill>
              </a:rPr>
              <a:t>大規模集客施設</a:t>
            </a:r>
            <a:r>
              <a:rPr kumimoji="1" lang="en-US" altLang="ja-JP" sz="1400" b="1" dirty="0">
                <a:solidFill>
                  <a:schemeClr val="tx1"/>
                </a:solidFill>
              </a:rPr>
              <a:t>》</a:t>
            </a:r>
          </a:p>
          <a:p>
            <a:pPr marL="285750" indent="-285750" algn="just">
              <a:spcBef>
                <a:spcPts val="600"/>
              </a:spcBef>
              <a:buFont typeface="Wingdings" panose="05000000000000000000" pitchFamily="2" charset="2"/>
              <a:buChar char="l"/>
            </a:pPr>
            <a:r>
              <a:rPr kumimoji="1" lang="ja-JP" altLang="en-US" sz="1400" dirty="0">
                <a:solidFill>
                  <a:schemeClr val="tx1"/>
                </a:solidFill>
              </a:rPr>
              <a:t>大規模な敷地を活かし、大阪公立大学との連携や、地区の集客・交流機能の核となり、市民の交流にも資するアリーナ・ホールなどの大規模集客施設を核とした開発の検討を進める。</a:t>
            </a:r>
            <a:endParaRPr kumimoji="1" lang="en-US" altLang="ja-JP" sz="1400" dirty="0">
              <a:solidFill>
                <a:schemeClr val="tx1"/>
              </a:solidFill>
            </a:endParaRPr>
          </a:p>
        </p:txBody>
      </p:sp>
      <p:sp>
        <p:nvSpPr>
          <p:cNvPr id="33" name="正方形/長方形 32">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２）１</a:t>
            </a:r>
            <a:r>
              <a:rPr kumimoji="1" lang="en-US" altLang="ja-JP" sz="1400" b="1" dirty="0">
                <a:solidFill>
                  <a:schemeClr val="accent5"/>
                </a:solidFill>
              </a:rPr>
              <a:t>.</a:t>
            </a:r>
            <a:r>
              <a:rPr kumimoji="1" lang="ja-JP" altLang="en-US" sz="1400" b="1" dirty="0">
                <a:solidFill>
                  <a:schemeClr val="accent5"/>
                </a:solidFill>
              </a:rPr>
              <a:t>５期開発に係る</a:t>
            </a:r>
            <a:r>
              <a:rPr kumimoji="1" lang="en-US" altLang="ja-JP" sz="1400" b="1" dirty="0">
                <a:solidFill>
                  <a:schemeClr val="accent5"/>
                </a:solidFill>
              </a:rPr>
              <a:t>Osaka Metro </a:t>
            </a:r>
            <a:r>
              <a:rPr kumimoji="1" lang="ja-JP" altLang="en-US" sz="1400" b="1" dirty="0">
                <a:solidFill>
                  <a:schemeClr val="accent5"/>
                </a:solidFill>
              </a:rPr>
              <a:t>の開発構想（案）</a:t>
            </a:r>
            <a:endParaRPr kumimoji="1" lang="en-US" altLang="ja-JP" sz="1400" b="1" dirty="0">
              <a:solidFill>
                <a:schemeClr val="accent5"/>
              </a:solidFill>
            </a:endParaRPr>
          </a:p>
        </p:txBody>
      </p:sp>
      <p:cxnSp>
        <p:nvCxnSpPr>
          <p:cNvPr id="90" name="直線コネクタ 89"/>
          <p:cNvCxnSpPr>
            <a:cxnSpLocks/>
          </p:cNvCxnSpPr>
          <p:nvPr/>
        </p:nvCxnSpPr>
        <p:spPr>
          <a:xfrm flipH="1">
            <a:off x="4202791" y="5457928"/>
            <a:ext cx="1646466" cy="9051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cxnSpLocks/>
          </p:cNvCxnSpPr>
          <p:nvPr/>
        </p:nvCxnSpPr>
        <p:spPr>
          <a:xfrm flipH="1" flipV="1">
            <a:off x="4286645" y="4591194"/>
            <a:ext cx="1146489" cy="31342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461977" y="4174688"/>
            <a:ext cx="2734146"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新駅・駅ビル</a:t>
            </a:r>
            <a:endParaRPr kumimoji="1" lang="en-US" altLang="ja-JP" sz="1300" b="1" strike="sngStrike" dirty="0">
              <a:solidFill>
                <a:srgbClr val="FF0000"/>
              </a:solidFill>
            </a:endParaRPr>
          </a:p>
        </p:txBody>
      </p:sp>
      <p:sp>
        <p:nvSpPr>
          <p:cNvPr id="93" name="正方形/長方形 92"/>
          <p:cNvSpPr/>
          <p:nvPr/>
        </p:nvSpPr>
        <p:spPr bwMode="gray">
          <a:xfrm>
            <a:off x="1435223" y="4594477"/>
            <a:ext cx="2722800" cy="627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87313" indent="-87313">
              <a:lnSpc>
                <a:spcPct val="120000"/>
              </a:lnSpc>
              <a:spcBef>
                <a:spcPts val="600"/>
              </a:spcBef>
            </a:pPr>
            <a:r>
              <a:rPr kumimoji="1" lang="ja-JP" altLang="en-US" sz="1200" b="1" dirty="0">
                <a:solidFill>
                  <a:schemeClr val="tx1"/>
                </a:solidFill>
              </a:rPr>
              <a:t>・</a:t>
            </a:r>
            <a:r>
              <a:rPr kumimoji="1" lang="en-US" altLang="ja-JP" sz="1200" b="1" dirty="0">
                <a:solidFill>
                  <a:schemeClr val="tx1"/>
                </a:solidFill>
              </a:rPr>
              <a:t> 2028</a:t>
            </a:r>
            <a:r>
              <a:rPr kumimoji="1" lang="ja-JP" altLang="en-US" sz="1200" b="1" dirty="0">
                <a:solidFill>
                  <a:schemeClr val="tx1"/>
                </a:solidFill>
              </a:rPr>
              <a:t>年春開業をめざし新駅を設置</a:t>
            </a:r>
            <a:endParaRPr kumimoji="1" lang="en-US" altLang="ja-JP" sz="1200" b="1" dirty="0">
              <a:solidFill>
                <a:schemeClr val="tx1"/>
              </a:solidFill>
            </a:endParaRPr>
          </a:p>
          <a:p>
            <a:pPr marL="87313" indent="-87313">
              <a:lnSpc>
                <a:spcPct val="120000"/>
              </a:lnSpc>
              <a:spcBef>
                <a:spcPts val="600"/>
              </a:spcBef>
            </a:pPr>
            <a:r>
              <a:rPr kumimoji="1" lang="ja-JP" altLang="en-US" sz="1200" b="1" dirty="0">
                <a:solidFill>
                  <a:schemeClr val="tx1"/>
                </a:solidFill>
              </a:rPr>
              <a:t>・新駅上部を活用した駅ビルの検討</a:t>
            </a:r>
            <a:endParaRPr kumimoji="1" lang="en-US" altLang="ja-JP" sz="1200" b="1" dirty="0">
              <a:solidFill>
                <a:schemeClr val="tx1"/>
              </a:solidFill>
            </a:endParaRPr>
          </a:p>
        </p:txBody>
      </p:sp>
      <p:sp>
        <p:nvSpPr>
          <p:cNvPr id="94" name="テキスト ボックス 93"/>
          <p:cNvSpPr txBox="1"/>
          <p:nvPr/>
        </p:nvSpPr>
        <p:spPr>
          <a:xfrm>
            <a:off x="1461977" y="5422924"/>
            <a:ext cx="2763583"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大規模集客施設</a:t>
            </a:r>
            <a:endParaRPr kumimoji="1" lang="en-US" altLang="ja-JP" sz="1300" b="1" strike="sngStrike" dirty="0">
              <a:solidFill>
                <a:srgbClr val="FF0000"/>
              </a:solidFill>
            </a:endParaRPr>
          </a:p>
        </p:txBody>
      </p:sp>
      <p:sp>
        <p:nvSpPr>
          <p:cNvPr id="95" name="正方形/長方形 94"/>
          <p:cNvSpPr/>
          <p:nvPr/>
        </p:nvSpPr>
        <p:spPr bwMode="gray">
          <a:xfrm>
            <a:off x="1461977" y="5820644"/>
            <a:ext cx="2763584" cy="663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87313" indent="-87313">
              <a:lnSpc>
                <a:spcPct val="120000"/>
              </a:lnSpc>
              <a:spcBef>
                <a:spcPts val="600"/>
              </a:spcBef>
            </a:pPr>
            <a:r>
              <a:rPr kumimoji="1" lang="ja-JP" altLang="en-US" sz="1200" b="1" dirty="0">
                <a:solidFill>
                  <a:schemeClr val="tx1"/>
                </a:solidFill>
              </a:rPr>
              <a:t>・集客、交流機能の核となるアリーナ、ホールなどの大規模集客施設の開発</a:t>
            </a:r>
            <a:endParaRPr kumimoji="1" lang="en-US" altLang="ja-JP" sz="1200" b="1" dirty="0">
              <a:solidFill>
                <a:schemeClr val="tx1"/>
              </a:solidFill>
            </a:endParaRPr>
          </a:p>
          <a:p>
            <a:pPr marL="87313" indent="-87313">
              <a:lnSpc>
                <a:spcPct val="120000"/>
              </a:lnSpc>
              <a:spcBef>
                <a:spcPts val="600"/>
              </a:spcBef>
            </a:pPr>
            <a:endParaRPr kumimoji="1" lang="en-US" altLang="ja-JP" sz="1200" b="1" dirty="0">
              <a:solidFill>
                <a:schemeClr val="tx1"/>
              </a:solidFill>
            </a:endParaRPr>
          </a:p>
        </p:txBody>
      </p:sp>
      <p:sp>
        <p:nvSpPr>
          <p:cNvPr id="45" name="テキスト ボックス 44">
            <a:extLst>
              <a:ext uri="{FF2B5EF4-FFF2-40B4-BE49-F238E27FC236}">
                <a16:creationId xmlns:a16="http://schemas.microsoft.com/office/drawing/2014/main" id="{358E179D-E8EA-4FBA-AA8F-DDFB5CAFDA16}"/>
              </a:ext>
            </a:extLst>
          </p:cNvPr>
          <p:cNvSpPr txBox="1"/>
          <p:nvPr/>
        </p:nvSpPr>
        <p:spPr>
          <a:xfrm>
            <a:off x="224701" y="540000"/>
            <a:ext cx="7833449" cy="338554"/>
          </a:xfrm>
          <a:prstGeom prst="rect">
            <a:avLst/>
          </a:prstGeom>
          <a:noFill/>
        </p:spPr>
        <p:txBody>
          <a:bodyPr wrap="square" rtlCol="0">
            <a:spAutoFit/>
          </a:bodyPr>
          <a:lstStyle/>
          <a:p>
            <a:r>
              <a:rPr kumimoji="1" lang="ja-JP" altLang="en-US" sz="1600" b="1" dirty="0"/>
              <a:t>２）１</a:t>
            </a:r>
            <a:r>
              <a:rPr kumimoji="1" lang="en-US" altLang="ja-JP" sz="1600" b="1" dirty="0"/>
              <a:t>.</a:t>
            </a:r>
            <a:r>
              <a:rPr kumimoji="1" lang="ja-JP" altLang="en-US" sz="1600" b="1" dirty="0"/>
              <a:t>５期開発に係る</a:t>
            </a:r>
            <a:r>
              <a:rPr kumimoji="1" lang="en-US" altLang="ja-JP" sz="1600" b="1" dirty="0"/>
              <a:t>Osaka Metro </a:t>
            </a:r>
            <a:r>
              <a:rPr kumimoji="1" lang="ja-JP" altLang="en-US" sz="1600" b="1" dirty="0"/>
              <a:t>の開発構想（案）</a:t>
            </a:r>
            <a:endParaRPr kumimoji="1" lang="en-US" altLang="ja-JP" sz="1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2300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4</a:t>
            </a:fld>
            <a:endParaRPr kumimoji="1" lang="ja-JP" altLang="en-US" dirty="0"/>
          </a:p>
        </p:txBody>
      </p:sp>
      <p:sp>
        <p:nvSpPr>
          <p:cNvPr id="62" name="テキスト ボックス 61"/>
          <p:cNvSpPr txBox="1"/>
          <p:nvPr/>
        </p:nvSpPr>
        <p:spPr>
          <a:xfrm>
            <a:off x="128565" y="3473153"/>
            <a:ext cx="2642800"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１</a:t>
            </a:r>
            <a:r>
              <a:rPr kumimoji="1" lang="en-US" altLang="ja-JP" sz="1300" b="1" dirty="0">
                <a:solidFill>
                  <a:schemeClr val="bg1"/>
                </a:solidFill>
                <a:latin typeface="+mn-ea"/>
              </a:rPr>
              <a:t>.5</a:t>
            </a:r>
            <a:r>
              <a:rPr kumimoji="1" lang="ja-JP" altLang="en-US" sz="1300" b="1" dirty="0">
                <a:solidFill>
                  <a:schemeClr val="bg1"/>
                </a:solidFill>
              </a:rPr>
              <a:t>期キャンパス</a:t>
            </a:r>
            <a:endParaRPr kumimoji="1" lang="en-US" altLang="ja-JP" sz="1300" b="1" strike="sngStrike" dirty="0">
              <a:solidFill>
                <a:srgbClr val="FF0000"/>
              </a:solidFill>
            </a:endParaRPr>
          </a:p>
        </p:txBody>
      </p:sp>
      <p:pic>
        <p:nvPicPr>
          <p:cNvPr id="63" name="図 6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74150" y="4786177"/>
            <a:ext cx="2198524" cy="1379692"/>
          </a:xfrm>
          <a:prstGeom prst="rect">
            <a:avLst/>
          </a:prstGeom>
        </p:spPr>
      </p:pic>
      <p:sp>
        <p:nvSpPr>
          <p:cNvPr id="65" name="テキスト ボックス 64"/>
          <p:cNvSpPr txBox="1"/>
          <p:nvPr/>
        </p:nvSpPr>
        <p:spPr>
          <a:xfrm>
            <a:off x="6535464" y="3473153"/>
            <a:ext cx="2237210"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１</a:t>
            </a:r>
            <a:r>
              <a:rPr kumimoji="1" lang="ja-JP" altLang="en-US" sz="1300" b="1" dirty="0">
                <a:solidFill>
                  <a:schemeClr val="bg1"/>
                </a:solidFill>
              </a:rPr>
              <a:t>期キャンパス</a:t>
            </a:r>
            <a:endParaRPr kumimoji="1" lang="ja-JP" altLang="en-US" sz="1300" b="1" strike="sngStrike" dirty="0">
              <a:solidFill>
                <a:srgbClr val="FF0000"/>
              </a:solidFill>
            </a:endParaRPr>
          </a:p>
        </p:txBody>
      </p:sp>
      <p:sp>
        <p:nvSpPr>
          <p:cNvPr id="40" name="角丸四角形 39"/>
          <p:cNvSpPr/>
          <p:nvPr/>
        </p:nvSpPr>
        <p:spPr>
          <a:xfrm>
            <a:off x="214290" y="920860"/>
            <a:ext cx="8701110" cy="2393523"/>
          </a:xfrm>
          <a:prstGeom prst="roundRect">
            <a:avLst>
              <a:gd name="adj" fmla="val 902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lIns="72000" tIns="36000" rIns="36000" bIns="0" rtlCol="0" anchor="t">
            <a:spAutoFit/>
          </a:bodyPr>
          <a:lstStyle/>
          <a:p>
            <a:pPr marL="285750" indent="-285750" algn="just">
              <a:buFont typeface="Wingdings" panose="05000000000000000000" pitchFamily="2" charset="2"/>
              <a:buChar char="l"/>
            </a:pPr>
            <a:r>
              <a:rPr lang="ja-JP" altLang="en-US" sz="1400" dirty="0">
                <a:solidFill>
                  <a:schemeClr val="tx1"/>
                </a:solidFill>
                <a:latin typeface="+mn-ea"/>
              </a:rPr>
              <a:t>「知の拠点」として、当地区のイノベーション・コアを牽引し、大阪の発展に寄与する。</a:t>
            </a:r>
            <a:endParaRPr kumimoji="1" lang="en-US" altLang="ja-JP" sz="1400" dirty="0">
              <a:solidFill>
                <a:schemeClr val="tx1"/>
              </a:solidFill>
              <a:latin typeface="+mn-ea"/>
            </a:endParaRPr>
          </a:p>
          <a:p>
            <a:pPr algn="just">
              <a:spcBef>
                <a:spcPts val="600"/>
              </a:spcBef>
            </a:pPr>
            <a:r>
              <a:rPr lang="en-US" altLang="ja-JP" sz="1400" b="1" dirty="0">
                <a:solidFill>
                  <a:schemeClr val="tx1"/>
                </a:solidFill>
                <a:latin typeface="+mn-ea"/>
              </a:rPr>
              <a:t>《1</a:t>
            </a:r>
            <a:r>
              <a:rPr lang="ja-JP" altLang="en-US" sz="1400" b="1" dirty="0">
                <a:solidFill>
                  <a:schemeClr val="tx1"/>
                </a:solidFill>
                <a:latin typeface="+mn-ea"/>
              </a:rPr>
              <a:t>期キャンパス</a:t>
            </a:r>
            <a:r>
              <a:rPr lang="en-US" altLang="ja-JP" sz="1400" b="1" dirty="0">
                <a:solidFill>
                  <a:schemeClr val="tx1"/>
                </a:solidFill>
                <a:latin typeface="+mn-ea"/>
              </a:rPr>
              <a:t>》</a:t>
            </a:r>
          </a:p>
          <a:p>
            <a:pPr marL="285750" indent="-285750" algn="just">
              <a:buFont typeface="Wingdings" panose="05000000000000000000" pitchFamily="2" charset="2"/>
              <a:buChar char="l"/>
            </a:pPr>
            <a:r>
              <a:rPr lang="en-US" altLang="ja-JP" sz="1400" dirty="0">
                <a:solidFill>
                  <a:schemeClr val="tx1"/>
                </a:solidFill>
                <a:latin typeface="+mn-ea"/>
              </a:rPr>
              <a:t>2022</a:t>
            </a:r>
            <a:r>
              <a:rPr lang="ja-JP" altLang="en-US" sz="1400" dirty="0">
                <a:solidFill>
                  <a:schemeClr val="tx1"/>
                </a:solidFill>
                <a:latin typeface="+mn-ea"/>
              </a:rPr>
              <a:t>年</a:t>
            </a:r>
            <a:r>
              <a:rPr lang="en-US" altLang="ja-JP" sz="1400" dirty="0">
                <a:solidFill>
                  <a:schemeClr val="tx1"/>
                </a:solidFill>
                <a:latin typeface="+mn-ea"/>
              </a:rPr>
              <a:t>12</a:t>
            </a:r>
            <a:r>
              <a:rPr lang="ja-JP" altLang="en-US" sz="1400" dirty="0">
                <a:solidFill>
                  <a:schemeClr val="tx1"/>
                </a:solidFill>
                <a:latin typeface="+mn-ea"/>
              </a:rPr>
              <a:t>月から本格工事を開始、建設工事の完了、学部の移転等を経て、</a:t>
            </a:r>
            <a:r>
              <a:rPr lang="en-US" altLang="ja-JP" sz="1400" dirty="0">
                <a:solidFill>
                  <a:schemeClr val="tx1"/>
                </a:solidFill>
                <a:latin typeface="+mn-ea"/>
              </a:rPr>
              <a:t>2025</a:t>
            </a:r>
            <a:r>
              <a:rPr lang="ja-JP" altLang="en-US" sz="1400" dirty="0">
                <a:solidFill>
                  <a:schemeClr val="tx1"/>
                </a:solidFill>
                <a:latin typeface="+mn-ea"/>
              </a:rPr>
              <a:t>年秋の開設をめざす。</a:t>
            </a:r>
            <a:endParaRPr lang="en-US" altLang="ja-JP" sz="1400" dirty="0">
              <a:solidFill>
                <a:schemeClr val="tx1"/>
              </a:solidFill>
              <a:latin typeface="+mn-ea"/>
            </a:endParaRPr>
          </a:p>
          <a:p>
            <a:pPr algn="just">
              <a:spcBef>
                <a:spcPts val="600"/>
              </a:spcBef>
            </a:pPr>
            <a:r>
              <a:rPr lang="en-US" altLang="ja-JP" sz="1400" b="1" dirty="0">
                <a:solidFill>
                  <a:schemeClr val="tx1"/>
                </a:solidFill>
                <a:latin typeface="+mn-ea"/>
              </a:rPr>
              <a:t>《1.5</a:t>
            </a:r>
            <a:r>
              <a:rPr lang="ja-JP" altLang="en-US" sz="1400" b="1" dirty="0">
                <a:solidFill>
                  <a:schemeClr val="tx1"/>
                </a:solidFill>
                <a:latin typeface="+mn-ea"/>
              </a:rPr>
              <a:t>期キャンパス</a:t>
            </a:r>
            <a:r>
              <a:rPr lang="en-US" altLang="ja-JP" sz="1400" b="1" dirty="0">
                <a:solidFill>
                  <a:schemeClr val="tx1"/>
                </a:solidFill>
                <a:latin typeface="+mn-ea"/>
              </a:rPr>
              <a:t>》</a:t>
            </a:r>
            <a:endParaRPr lang="ja-JP" altLang="en-US"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新駅設置や周辺開発とも歩調を合わせ、民間活力導入により整備をめざす（キャンパスのほか、民間提案による施設の配置も想定）。</a:t>
            </a: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民間企業、行政機関等と密接に連携することによって、都市シンクタンク機能や技術インキュベーション機能のさらなる充実を図り、大阪の都市課題の解決、産学連携、スタートアップ創出、イノベーションの誘発を図る。</a:t>
            </a:r>
          </a:p>
        </p:txBody>
      </p:sp>
      <p:sp>
        <p:nvSpPr>
          <p:cNvPr id="42" name="テキスト ボックス 41">
            <a:extLst>
              <a:ext uri="{FF2B5EF4-FFF2-40B4-BE49-F238E27FC236}">
                <a16:creationId xmlns:a16="http://schemas.microsoft.com/office/drawing/2014/main" id="{4E61E6E0-A5F8-F8F6-C261-CA560331F393}"/>
              </a:ext>
            </a:extLst>
          </p:cNvPr>
          <p:cNvSpPr txBox="1"/>
          <p:nvPr/>
        </p:nvSpPr>
        <p:spPr>
          <a:xfrm>
            <a:off x="7447402" y="6002291"/>
            <a:ext cx="1390800" cy="215444"/>
          </a:xfrm>
          <a:prstGeom prst="rect">
            <a:avLst/>
          </a:prstGeom>
          <a:noFill/>
        </p:spPr>
        <p:txBody>
          <a:bodyPr wrap="square" rtlCol="0">
            <a:spAutoFit/>
          </a:bodyPr>
          <a:lstStyle/>
          <a:p>
            <a:pPr algn="r"/>
            <a:r>
              <a:rPr kumimoji="1" lang="ja-JP" altLang="en-US" sz="800" dirty="0">
                <a:latin typeface="游明朝" panose="02020400000000000000" pitchFamily="18" charset="-128"/>
                <a:ea typeface="游明朝" panose="02020400000000000000" pitchFamily="18" charset="-128"/>
              </a:rPr>
              <a:t>出典：大阪公立大学</a:t>
            </a:r>
            <a:r>
              <a:rPr kumimoji="1" lang="en-US" altLang="ja-JP" sz="800" dirty="0">
                <a:latin typeface="游明朝" panose="02020400000000000000" pitchFamily="18" charset="-128"/>
                <a:ea typeface="游明朝" panose="02020400000000000000" pitchFamily="18" charset="-128"/>
              </a:rPr>
              <a:t>HP</a:t>
            </a:r>
          </a:p>
        </p:txBody>
      </p:sp>
      <p:sp>
        <p:nvSpPr>
          <p:cNvPr id="43" name="テキスト ボックス 42">
            <a:extLst>
              <a:ext uri="{FF2B5EF4-FFF2-40B4-BE49-F238E27FC236}">
                <a16:creationId xmlns:a16="http://schemas.microsoft.com/office/drawing/2014/main" id="{4E61E6E0-A5F8-F8F6-C261-CA560331F393}"/>
              </a:ext>
            </a:extLst>
          </p:cNvPr>
          <p:cNvSpPr txBox="1"/>
          <p:nvPr/>
        </p:nvSpPr>
        <p:spPr>
          <a:xfrm>
            <a:off x="6535464" y="4781770"/>
            <a:ext cx="975668" cy="338554"/>
          </a:xfrm>
          <a:prstGeom prst="rect">
            <a:avLst/>
          </a:prstGeom>
          <a:noFill/>
        </p:spPr>
        <p:txBody>
          <a:bodyPr wrap="square" rtlCol="0">
            <a:spAutoFit/>
          </a:bodyPr>
          <a:lstStyle/>
          <a:p>
            <a:r>
              <a:rPr kumimoji="1" lang="ja-JP" altLang="en-US" sz="800" b="1" dirty="0">
                <a:latin typeface="游ゴシック" panose="020B0400000000000000" pitchFamily="50" charset="-128"/>
                <a:ea typeface="游ゴシック" panose="020B0400000000000000" pitchFamily="50" charset="-128"/>
              </a:rPr>
              <a:t>１期キャンパス</a:t>
            </a:r>
            <a:endParaRPr kumimoji="1" lang="en-US" altLang="ja-JP" sz="800" b="1" dirty="0">
              <a:latin typeface="游ゴシック" panose="020B0400000000000000" pitchFamily="50" charset="-128"/>
              <a:ea typeface="游ゴシック" panose="020B0400000000000000" pitchFamily="50" charset="-128"/>
            </a:endParaRPr>
          </a:p>
          <a:p>
            <a:r>
              <a:rPr kumimoji="1" lang="ja-JP" altLang="en-US" sz="800" b="1" dirty="0">
                <a:latin typeface="游ゴシック" panose="020B0400000000000000" pitchFamily="50" charset="-128"/>
                <a:ea typeface="游ゴシック" panose="020B0400000000000000" pitchFamily="50" charset="-128"/>
              </a:rPr>
              <a:t>（イメージ）</a:t>
            </a:r>
            <a:endParaRPr kumimoji="1" lang="en-US" altLang="ja-JP" sz="800" b="1" dirty="0">
              <a:latin typeface="游ゴシック" panose="020B0400000000000000" pitchFamily="50" charset="-128"/>
              <a:ea typeface="游ゴシック" panose="020B0400000000000000" pitchFamily="50" charset="-128"/>
            </a:endParaRPr>
          </a:p>
        </p:txBody>
      </p:sp>
      <p:grpSp>
        <p:nvGrpSpPr>
          <p:cNvPr id="2" name="グループ化 1"/>
          <p:cNvGrpSpPr>
            <a:grpSpLocks noChangeAspect="1"/>
          </p:cNvGrpSpPr>
          <p:nvPr/>
        </p:nvGrpSpPr>
        <p:grpSpPr>
          <a:xfrm>
            <a:off x="3073401" y="3695242"/>
            <a:ext cx="3180224" cy="2393522"/>
            <a:chOff x="6095999" y="4019879"/>
            <a:chExt cx="2380125" cy="1791346"/>
          </a:xfrm>
        </p:grpSpPr>
        <p:pic>
          <p:nvPicPr>
            <p:cNvPr id="34" name="図 33" descr="\\G0000sv0ns101\d11716$\doc\03）大阪城周辺エリア\1.大阪城東部地区\★マーケットサウンディング\2023年実施\01_募集要領\作業用\4e7c99ff-f8ac-4e52-938b-eafa3e1e4db6.png"/>
            <p:cNvPicPr/>
            <p:nvPr/>
          </p:nvPicPr>
          <p:blipFill rotWithShape="1">
            <a:blip r:embed="rId4" cstate="screen">
              <a:extLst>
                <a:ext uri="{28A0092B-C50C-407E-A947-70E740481C1C}">
                  <a14:useLocalDpi xmlns:a14="http://schemas.microsoft.com/office/drawing/2010/main" val="0"/>
                </a:ext>
              </a:extLst>
            </a:blip>
            <a:srcRect t="5990" b="5298"/>
            <a:stretch/>
          </p:blipFill>
          <p:spPr bwMode="auto">
            <a:xfrm>
              <a:off x="6095999" y="4019879"/>
              <a:ext cx="2380125" cy="1791346"/>
            </a:xfrm>
            <a:prstGeom prst="rect">
              <a:avLst/>
            </a:prstGeom>
            <a:noFill/>
            <a:ln>
              <a:noFill/>
            </a:ln>
            <a:extLst>
              <a:ext uri="{53640926-AAD7-44D8-BBD7-CCE9431645EC}">
                <a14:shadowObscured xmlns:a14="http://schemas.microsoft.com/office/drawing/2010/main"/>
              </a:ext>
            </a:extLst>
          </p:spPr>
        </p:pic>
        <p:pic>
          <p:nvPicPr>
            <p:cNvPr id="38" name="図 37"/>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10964"/>
            <a:stretch/>
          </p:blipFill>
          <p:spPr bwMode="auto">
            <a:xfrm>
              <a:off x="6444073" y="4348022"/>
              <a:ext cx="1897380" cy="1110615"/>
            </a:xfrm>
            <a:prstGeom prst="rect">
              <a:avLst/>
            </a:prstGeom>
            <a:ln>
              <a:noFill/>
            </a:ln>
            <a:extLst>
              <a:ext uri="{53640926-AAD7-44D8-BBD7-CCE9431645EC}">
                <a14:shadowObscured xmlns:a14="http://schemas.microsoft.com/office/drawing/2010/main"/>
              </a:ext>
            </a:extLst>
          </p:spPr>
        </p:pic>
        <p:sp>
          <p:nvSpPr>
            <p:cNvPr id="41" name="正方形/長方形 249"/>
            <p:cNvSpPr/>
            <p:nvPr/>
          </p:nvSpPr>
          <p:spPr>
            <a:xfrm>
              <a:off x="6453599" y="4357546"/>
              <a:ext cx="1783080" cy="1067435"/>
            </a:xfrm>
            <a:custGeom>
              <a:avLst/>
              <a:gdLst>
                <a:gd name="connsiteX0" fmla="*/ 0 w 1825625"/>
                <a:gd name="connsiteY0" fmla="*/ 0 h 987425"/>
                <a:gd name="connsiteX1" fmla="*/ 1825625 w 1825625"/>
                <a:gd name="connsiteY1" fmla="*/ 0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1202872 w 1825625"/>
                <a:gd name="connsiteY3" fmla="*/ 982436 h 987425"/>
                <a:gd name="connsiteX4" fmla="*/ 0 w 1825625"/>
                <a:gd name="connsiteY4" fmla="*/ 987425 h 987425"/>
                <a:gd name="connsiteX5" fmla="*/ 0 w 1825625"/>
                <a:gd name="connsiteY5" fmla="*/ 0 h 987425"/>
                <a:gd name="connsiteX0" fmla="*/ 0 w 1825625"/>
                <a:gd name="connsiteY0" fmla="*/ 0 h 1066857"/>
                <a:gd name="connsiteX1" fmla="*/ 1727653 w 1825625"/>
                <a:gd name="connsiteY1" fmla="*/ 2721 h 1066857"/>
                <a:gd name="connsiteX2" fmla="*/ 1825625 w 1825625"/>
                <a:gd name="connsiteY2" fmla="*/ 987425 h 1066857"/>
                <a:gd name="connsiteX3" fmla="*/ 1322614 w 1825625"/>
                <a:gd name="connsiteY3" fmla="*/ 1066800 h 1066857"/>
                <a:gd name="connsiteX4" fmla="*/ 1202872 w 1825625"/>
                <a:gd name="connsiteY4" fmla="*/ 982436 h 1066857"/>
                <a:gd name="connsiteX5" fmla="*/ 0 w 1825625"/>
                <a:gd name="connsiteY5" fmla="*/ 987425 h 1066857"/>
                <a:gd name="connsiteX6" fmla="*/ 0 w 1825625"/>
                <a:gd name="connsiteY6" fmla="*/ 0 h 1066857"/>
                <a:gd name="connsiteX0" fmla="*/ 0 w 1745857"/>
                <a:gd name="connsiteY0" fmla="*/ 0 h 1067191"/>
                <a:gd name="connsiteX1" fmla="*/ 1727653 w 1745857"/>
                <a:gd name="connsiteY1" fmla="*/ 2721 h 1067191"/>
                <a:gd name="connsiteX2" fmla="*/ 1681390 w 1745857"/>
                <a:gd name="connsiteY2" fmla="*/ 1060907 h 1067191"/>
                <a:gd name="connsiteX3" fmla="*/ 1322614 w 1745857"/>
                <a:gd name="connsiteY3" fmla="*/ 1066800 h 1067191"/>
                <a:gd name="connsiteX4" fmla="*/ 1202872 w 1745857"/>
                <a:gd name="connsiteY4" fmla="*/ 982436 h 1067191"/>
                <a:gd name="connsiteX5" fmla="*/ 0 w 1745857"/>
                <a:gd name="connsiteY5" fmla="*/ 987425 h 1067191"/>
                <a:gd name="connsiteX6" fmla="*/ 0 w 1745857"/>
                <a:gd name="connsiteY6" fmla="*/ 0 h 1067191"/>
                <a:gd name="connsiteX0" fmla="*/ 0 w 1754421"/>
                <a:gd name="connsiteY0" fmla="*/ 0 h 1067191"/>
                <a:gd name="connsiteX1" fmla="*/ 1727653 w 1754421"/>
                <a:gd name="connsiteY1" fmla="*/ 2721 h 1067191"/>
                <a:gd name="connsiteX2" fmla="*/ 1681390 w 1754421"/>
                <a:gd name="connsiteY2" fmla="*/ 1060907 h 1067191"/>
                <a:gd name="connsiteX3" fmla="*/ 1322614 w 1754421"/>
                <a:gd name="connsiteY3" fmla="*/ 1066800 h 1067191"/>
                <a:gd name="connsiteX4" fmla="*/ 1202872 w 1754421"/>
                <a:gd name="connsiteY4" fmla="*/ 982436 h 1067191"/>
                <a:gd name="connsiteX5" fmla="*/ 0 w 1754421"/>
                <a:gd name="connsiteY5" fmla="*/ 987425 h 1067191"/>
                <a:gd name="connsiteX6" fmla="*/ 0 w 1754421"/>
                <a:gd name="connsiteY6" fmla="*/ 0 h 1067191"/>
                <a:gd name="connsiteX0" fmla="*/ 0 w 1787973"/>
                <a:gd name="connsiteY0" fmla="*/ 0 h 1067191"/>
                <a:gd name="connsiteX1" fmla="*/ 1727653 w 1787973"/>
                <a:gd name="connsiteY1" fmla="*/ 2721 h 1067191"/>
                <a:gd name="connsiteX2" fmla="*/ 1681390 w 1787973"/>
                <a:gd name="connsiteY2" fmla="*/ 1060907 h 1067191"/>
                <a:gd name="connsiteX3" fmla="*/ 1322614 w 1787973"/>
                <a:gd name="connsiteY3" fmla="*/ 1066800 h 1067191"/>
                <a:gd name="connsiteX4" fmla="*/ 1202872 w 1787973"/>
                <a:gd name="connsiteY4" fmla="*/ 982436 h 1067191"/>
                <a:gd name="connsiteX5" fmla="*/ 0 w 1787973"/>
                <a:gd name="connsiteY5" fmla="*/ 987425 h 1067191"/>
                <a:gd name="connsiteX6" fmla="*/ 0 w 1787973"/>
                <a:gd name="connsiteY6" fmla="*/ 0 h 1067191"/>
                <a:gd name="connsiteX0" fmla="*/ 0 w 1783161"/>
                <a:gd name="connsiteY0" fmla="*/ 0 h 1067191"/>
                <a:gd name="connsiteX1" fmla="*/ 1727653 w 1783161"/>
                <a:gd name="connsiteY1" fmla="*/ 2721 h 1067191"/>
                <a:gd name="connsiteX2" fmla="*/ 1681390 w 1783161"/>
                <a:gd name="connsiteY2" fmla="*/ 1060907 h 1067191"/>
                <a:gd name="connsiteX3" fmla="*/ 1322614 w 1783161"/>
                <a:gd name="connsiteY3" fmla="*/ 1066800 h 1067191"/>
                <a:gd name="connsiteX4" fmla="*/ 1202872 w 1783161"/>
                <a:gd name="connsiteY4" fmla="*/ 982436 h 1067191"/>
                <a:gd name="connsiteX5" fmla="*/ 0 w 1783161"/>
                <a:gd name="connsiteY5" fmla="*/ 987425 h 1067191"/>
                <a:gd name="connsiteX6" fmla="*/ 0 w 1783161"/>
                <a:gd name="connsiteY6" fmla="*/ 0 h 106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161" h="1067191">
                  <a:moveTo>
                    <a:pt x="0" y="0"/>
                  </a:moveTo>
                  <a:lnTo>
                    <a:pt x="1727653" y="2721"/>
                  </a:lnTo>
                  <a:cubicBezTo>
                    <a:pt x="1860999" y="379930"/>
                    <a:pt x="1716754" y="727232"/>
                    <a:pt x="1681390" y="1060907"/>
                  </a:cubicBezTo>
                  <a:cubicBezTo>
                    <a:pt x="1510998" y="1058337"/>
                    <a:pt x="1493006" y="1069370"/>
                    <a:pt x="1322614" y="1066800"/>
                  </a:cubicBezTo>
                  <a:lnTo>
                    <a:pt x="1202872" y="982436"/>
                  </a:lnTo>
                  <a:lnTo>
                    <a:pt x="0" y="987425"/>
                  </a:lnTo>
                  <a:lnTo>
                    <a:pt x="0" y="0"/>
                  </a:lnTo>
                  <a:close/>
                </a:path>
              </a:pathLst>
            </a:cu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45" name="正方形/長方形 44"/>
            <p:cNvSpPr/>
            <p:nvPr/>
          </p:nvSpPr>
          <p:spPr>
            <a:xfrm>
              <a:off x="6453599" y="4484546"/>
              <a:ext cx="575945" cy="511810"/>
            </a:xfrm>
            <a:prstGeom prst="rect">
              <a:avLst/>
            </a:prstGeom>
            <a:solidFill>
              <a:srgbClr val="C6D9F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86" name="正方形/長方形 85"/>
            <p:cNvSpPr/>
            <p:nvPr/>
          </p:nvSpPr>
          <p:spPr>
            <a:xfrm>
              <a:off x="7029544" y="4659171"/>
              <a:ext cx="959905" cy="575945"/>
            </a:xfrm>
            <a:prstGeom prst="rect">
              <a:avLst/>
            </a:prstGeom>
            <a:noFill/>
            <a:ln w="19050" cmpd="dbl">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36000" numCol="1" spcCol="0" rtlCol="0" fromWordArt="0" anchor="ctr" anchorCtr="0" forceAA="0" compatLnSpc="1">
              <a:prstTxWarp prst="textNoShape">
                <a:avLst/>
              </a:prstTxWarp>
              <a:noAutofit/>
            </a:bodyPr>
            <a:lstStyle/>
            <a:p>
              <a:pPr algn="ctr">
                <a:spcAft>
                  <a:spcPts val="0"/>
                </a:spcAft>
              </a:pP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大阪公立大学</a:t>
              </a:r>
              <a:endParaRPr lang="ja-JP" sz="1050" kern="100" dirty="0">
                <a:effectLst/>
                <a:ea typeface="ＭＳ 明朝" panose="02020609040205080304" pitchFamily="17" charset="-128"/>
                <a:cs typeface="Times New Roman" panose="02020603050405020304" pitchFamily="18" charset="0"/>
              </a:endParaRPr>
            </a:p>
            <a:p>
              <a:pPr algn="ctr">
                <a:spcAft>
                  <a:spcPts val="0"/>
                </a:spcAft>
              </a:pP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森之宮キャンパス</a:t>
              </a:r>
              <a:r>
                <a:rPr 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１期</a:t>
              </a:r>
              <a:r>
                <a:rPr 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a:t>
              </a:r>
              <a:endParaRPr lang="ja-JP" sz="1050" kern="100" dirty="0">
                <a:effectLst/>
                <a:ea typeface="ＭＳ 明朝" panose="02020609040205080304" pitchFamily="17" charset="-128"/>
                <a:cs typeface="Times New Roman" panose="02020603050405020304" pitchFamily="18" charset="0"/>
              </a:endParaRPr>
            </a:p>
            <a:p>
              <a:pPr algn="ctr">
                <a:spcAft>
                  <a:spcPts val="0"/>
                </a:spcAft>
              </a:pPr>
              <a:r>
                <a:rPr lang="en-US" sz="200" b="1" kern="100" dirty="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ctr">
                <a:lnSpc>
                  <a:spcPts val="800"/>
                </a:lnSpc>
                <a:spcAft>
                  <a:spcPts val="0"/>
                </a:spcAft>
              </a:pPr>
              <a:r>
                <a:rPr lang="en-US" sz="800" b="1" kern="100" dirty="0">
                  <a:solidFill>
                    <a:srgbClr val="000000"/>
                  </a:solidFill>
                  <a:effectLst>
                    <a:glow rad="254000">
                      <a:schemeClr val="bg1"/>
                    </a:glow>
                  </a:effectLst>
                  <a:latin typeface="游ゴシック" panose="020B0400000000000000" pitchFamily="50" charset="-128"/>
                  <a:ea typeface="ＭＳ 明朝" panose="02020609040205080304" pitchFamily="17" charset="-128"/>
                  <a:cs typeface="Times New Roman" panose="02020603050405020304" pitchFamily="18" charset="0"/>
                </a:rPr>
                <a:t>2025</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年秋開所予定</a:t>
              </a:r>
              <a:endParaRPr lang="ja-JP" sz="1050" kern="100" dirty="0">
                <a:effectLst/>
                <a:ea typeface="ＭＳ 明朝" panose="02020609040205080304" pitchFamily="17" charset="-128"/>
                <a:cs typeface="Times New Roman" panose="02020603050405020304" pitchFamily="18" charset="0"/>
              </a:endParaRPr>
            </a:p>
          </p:txBody>
        </p:sp>
      </p:grpSp>
      <p:cxnSp>
        <p:nvCxnSpPr>
          <p:cNvPr id="5" name="直線コネクタ 4"/>
          <p:cNvCxnSpPr/>
          <p:nvPr/>
        </p:nvCxnSpPr>
        <p:spPr>
          <a:xfrm>
            <a:off x="2784092" y="4133693"/>
            <a:ext cx="975108" cy="415746"/>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3555011" y="4504470"/>
            <a:ext cx="798518" cy="327739"/>
          </a:xfrm>
          <a:prstGeom prst="rect">
            <a:avLst/>
          </a:prstGeom>
          <a:noFill/>
          <a:ln w="19050" cmpd="dbl">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36000" numCol="1" spcCol="0" rtlCol="0" fromWordArt="0" anchor="ctr" anchorCtr="0" forceAA="0" compatLnSpc="1">
            <a:prstTxWarp prst="textNoShape">
              <a:avLst/>
            </a:prstTxWarp>
            <a:noAutofit/>
          </a:bodyPr>
          <a:lstStyle/>
          <a:p>
            <a:pPr algn="ctr">
              <a:spcAft>
                <a:spcPts val="0"/>
              </a:spcAft>
            </a:pPr>
            <a:r>
              <a:rPr lang="en-US" alt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1.5</a:t>
            </a: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期</a:t>
            </a:r>
            <a:endParaRPr lang="en-US" alt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endParaRPr>
          </a:p>
          <a:p>
            <a:pPr algn="ctr">
              <a:spcAft>
                <a:spcPts val="0"/>
              </a:spcAft>
            </a:pP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キャンパス</a:t>
            </a:r>
            <a:endParaRPr lang="ja-JP" sz="1050" kern="100" dirty="0">
              <a:effectLst/>
              <a:ea typeface="ＭＳ 明朝" panose="02020609040205080304" pitchFamily="17" charset="-128"/>
              <a:cs typeface="Times New Roman" panose="02020603050405020304" pitchFamily="18" charset="0"/>
            </a:endParaRPr>
          </a:p>
        </p:txBody>
      </p:sp>
      <p:cxnSp>
        <p:nvCxnSpPr>
          <p:cNvPr id="114" name="直線コネクタ 113"/>
          <p:cNvCxnSpPr/>
          <p:nvPr/>
        </p:nvCxnSpPr>
        <p:spPr>
          <a:xfrm flipV="1">
            <a:off x="5427129" y="3899803"/>
            <a:ext cx="1042807" cy="86333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128565" y="5103879"/>
            <a:ext cx="2642800" cy="282573"/>
          </a:xfrm>
          <a:prstGeom prst="rect">
            <a:avLst/>
          </a:prstGeom>
          <a:noFill/>
          <a:ln>
            <a:solidFill>
              <a:schemeClr val="tx1"/>
            </a:solidFill>
          </a:ln>
        </p:spPr>
        <p:txBody>
          <a:bodyPr wrap="square" lIns="36000" tIns="36000" rIns="36000" rtlCol="0">
            <a:spAutoFit/>
          </a:bodyPr>
          <a:lstStyle/>
          <a:p>
            <a:pPr algn="ctr"/>
            <a:r>
              <a:rPr kumimoji="1" lang="ja-JP" altLang="en-US" sz="1300" b="1" dirty="0">
                <a:latin typeface="+mn-ea"/>
              </a:rPr>
              <a:t>民間提案による施設整備</a:t>
            </a:r>
          </a:p>
        </p:txBody>
      </p:sp>
      <p:sp>
        <p:nvSpPr>
          <p:cNvPr id="116" name="正方形/長方形 115">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３）１</a:t>
            </a:r>
            <a:r>
              <a:rPr kumimoji="1" lang="en-US" altLang="ja-JP" sz="1400" b="1" dirty="0">
                <a:solidFill>
                  <a:schemeClr val="accent5"/>
                </a:solidFill>
              </a:rPr>
              <a:t>.</a:t>
            </a:r>
            <a:r>
              <a:rPr kumimoji="1" lang="ja-JP" altLang="en-US" sz="1400" b="1" dirty="0">
                <a:solidFill>
                  <a:schemeClr val="accent5"/>
                </a:solidFill>
              </a:rPr>
              <a:t>５期開発に係る大阪公立大学の開発構想（案）</a:t>
            </a:r>
          </a:p>
        </p:txBody>
      </p:sp>
      <p:sp>
        <p:nvSpPr>
          <p:cNvPr id="117" name="正方形/長方形 116"/>
          <p:cNvSpPr/>
          <p:nvPr/>
        </p:nvSpPr>
        <p:spPr bwMode="gray">
          <a:xfrm>
            <a:off x="6554807" y="3573531"/>
            <a:ext cx="2237210" cy="131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ctr"/>
          <a:lstStyle/>
          <a:p>
            <a:pPr>
              <a:lnSpc>
                <a:spcPct val="120000"/>
              </a:lnSpc>
            </a:pPr>
            <a:r>
              <a:rPr kumimoji="1" lang="ja-JP" altLang="en-US" sz="1200" b="1" dirty="0">
                <a:solidFill>
                  <a:schemeClr val="tx1"/>
                </a:solidFill>
              </a:rPr>
              <a:t>・全学基幹教育</a:t>
            </a:r>
            <a:endParaRPr kumimoji="1" lang="en-US" altLang="ja-JP" sz="1200" b="1" dirty="0">
              <a:solidFill>
                <a:schemeClr val="tx1"/>
              </a:solidFill>
            </a:endParaRPr>
          </a:p>
          <a:p>
            <a:pPr>
              <a:lnSpc>
                <a:spcPct val="120000"/>
              </a:lnSpc>
            </a:pPr>
            <a:r>
              <a:rPr lang="ja-JP" altLang="en-US" sz="1200" b="1" dirty="0">
                <a:solidFill>
                  <a:schemeClr val="tx1"/>
                </a:solidFill>
              </a:rPr>
              <a:t>・文学研究科</a:t>
            </a:r>
            <a:endParaRPr lang="en-US" altLang="ja-JP" sz="1200" b="1" dirty="0">
              <a:solidFill>
                <a:schemeClr val="tx1"/>
              </a:solidFill>
            </a:endParaRPr>
          </a:p>
          <a:p>
            <a:pPr>
              <a:lnSpc>
                <a:spcPct val="120000"/>
              </a:lnSpc>
            </a:pPr>
            <a:r>
              <a:rPr lang="ja-JP" altLang="en-US" sz="1200" b="1" dirty="0">
                <a:solidFill>
                  <a:schemeClr val="tx1"/>
                </a:solidFill>
              </a:rPr>
              <a:t>・ﾘﾊﾋﾞﾘﾃｰｼｮﾝ学研究科</a:t>
            </a:r>
          </a:p>
          <a:p>
            <a:pPr>
              <a:lnSpc>
                <a:spcPct val="120000"/>
              </a:lnSpc>
            </a:pPr>
            <a:r>
              <a:rPr lang="ja-JP" altLang="en-US" sz="1200" b="1" dirty="0">
                <a:solidFill>
                  <a:schemeClr val="tx1"/>
                </a:solidFill>
              </a:rPr>
              <a:t>・</a:t>
            </a:r>
            <a:r>
              <a:rPr lang="ja-JP" altLang="en-US" sz="1100" b="1" dirty="0">
                <a:solidFill>
                  <a:schemeClr val="tx1"/>
                </a:solidFill>
              </a:rPr>
              <a:t>生活科学研究科</a:t>
            </a:r>
            <a:r>
              <a:rPr lang="en-US" altLang="ja-JP" sz="800" b="1" dirty="0">
                <a:solidFill>
                  <a:schemeClr val="tx1"/>
                </a:solidFill>
              </a:rPr>
              <a:t>(</a:t>
            </a:r>
            <a:r>
              <a:rPr lang="ja-JP" altLang="en-US" sz="800" b="1" dirty="0">
                <a:solidFill>
                  <a:schemeClr val="tx1"/>
                </a:solidFill>
              </a:rPr>
              <a:t>食栄養学ｺｰｽ</a:t>
            </a:r>
            <a:r>
              <a:rPr lang="en-US" altLang="ja-JP" sz="800" b="1" dirty="0">
                <a:solidFill>
                  <a:schemeClr val="tx1"/>
                </a:solidFill>
              </a:rPr>
              <a:t>)  </a:t>
            </a:r>
            <a:r>
              <a:rPr lang="ja-JP" altLang="en-US" sz="800" b="1" dirty="0">
                <a:solidFill>
                  <a:schemeClr val="tx1"/>
                </a:solidFill>
              </a:rPr>
              <a:t> </a:t>
            </a:r>
            <a:r>
              <a:rPr lang="ja-JP" altLang="en-US" sz="1100" b="1" dirty="0">
                <a:solidFill>
                  <a:schemeClr val="tx1"/>
                </a:solidFill>
              </a:rPr>
              <a:t>等</a:t>
            </a:r>
            <a:endParaRPr kumimoji="1" lang="ja-JP" altLang="en-US" sz="1100" b="1" dirty="0">
              <a:solidFill>
                <a:schemeClr val="tx1"/>
              </a:solidFill>
            </a:endParaRPr>
          </a:p>
        </p:txBody>
      </p:sp>
      <p:sp>
        <p:nvSpPr>
          <p:cNvPr id="118" name="正方形/長方形 117"/>
          <p:cNvSpPr/>
          <p:nvPr/>
        </p:nvSpPr>
        <p:spPr bwMode="gray">
          <a:xfrm>
            <a:off x="94893" y="3866854"/>
            <a:ext cx="2730090" cy="136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a:lnSpc>
                <a:spcPct val="120000"/>
              </a:lnSpc>
            </a:pPr>
            <a:r>
              <a:rPr kumimoji="1" lang="ja-JP" altLang="en-US" sz="1200" b="1" dirty="0">
                <a:solidFill>
                  <a:schemeClr val="tx1"/>
                </a:solidFill>
              </a:rPr>
              <a:t>（民間活力導入による整備）</a:t>
            </a:r>
            <a:endParaRPr kumimoji="1" lang="en-US" altLang="ja-JP" sz="1200" b="1" dirty="0">
              <a:solidFill>
                <a:schemeClr val="tx1"/>
              </a:solidFill>
            </a:endParaRPr>
          </a:p>
          <a:p>
            <a:pPr>
              <a:lnSpc>
                <a:spcPct val="120000"/>
              </a:lnSpc>
            </a:pPr>
            <a:r>
              <a:rPr kumimoji="1" lang="ja-JP" altLang="en-US" sz="1200" b="1" dirty="0">
                <a:solidFill>
                  <a:schemeClr val="tx1"/>
                </a:solidFill>
              </a:rPr>
              <a:t>・情報学研究科</a:t>
            </a:r>
            <a:endParaRPr kumimoji="1" lang="en-US" altLang="ja-JP" sz="1200" b="1" dirty="0">
              <a:solidFill>
                <a:schemeClr val="tx1"/>
              </a:solidFill>
            </a:endParaRPr>
          </a:p>
          <a:p>
            <a:pPr>
              <a:lnSpc>
                <a:spcPct val="120000"/>
              </a:lnSpc>
            </a:pPr>
            <a:r>
              <a:rPr kumimoji="1" lang="ja-JP" altLang="en-US" sz="1200" b="1" dirty="0">
                <a:solidFill>
                  <a:schemeClr val="tx1"/>
                </a:solidFill>
              </a:rPr>
              <a:t>・都市シンクタンク機能の充実</a:t>
            </a:r>
            <a:endParaRPr kumimoji="1" lang="en-US" altLang="ja-JP" sz="1200" b="1" dirty="0">
              <a:solidFill>
                <a:schemeClr val="tx1"/>
              </a:solidFill>
            </a:endParaRPr>
          </a:p>
          <a:p>
            <a:pPr>
              <a:lnSpc>
                <a:spcPct val="120000"/>
              </a:lnSpc>
            </a:pPr>
            <a:r>
              <a:rPr kumimoji="1" lang="ja-JP" altLang="en-US" sz="1200" b="1" dirty="0">
                <a:solidFill>
                  <a:schemeClr val="tx1"/>
                </a:solidFill>
              </a:rPr>
              <a:t>・技術インキュベーション機能の充実</a:t>
            </a:r>
            <a:endParaRPr kumimoji="1" lang="en-US" altLang="ja-JP" sz="1200" b="1" dirty="0">
              <a:solidFill>
                <a:schemeClr val="tx1"/>
              </a:solidFill>
            </a:endParaRPr>
          </a:p>
        </p:txBody>
      </p:sp>
      <p:sp>
        <p:nvSpPr>
          <p:cNvPr id="27" name="テキスト ボックス 26">
            <a:extLst>
              <a:ext uri="{FF2B5EF4-FFF2-40B4-BE49-F238E27FC236}">
                <a16:creationId xmlns:a16="http://schemas.microsoft.com/office/drawing/2014/main" id="{4D1954AD-6219-4C54-BED0-16D217E6598C}"/>
              </a:ext>
            </a:extLst>
          </p:cNvPr>
          <p:cNvSpPr txBox="1"/>
          <p:nvPr/>
        </p:nvSpPr>
        <p:spPr>
          <a:xfrm>
            <a:off x="224701" y="540000"/>
            <a:ext cx="7833449" cy="338554"/>
          </a:xfrm>
          <a:prstGeom prst="rect">
            <a:avLst/>
          </a:prstGeom>
          <a:noFill/>
        </p:spPr>
        <p:txBody>
          <a:bodyPr wrap="square" rtlCol="0">
            <a:spAutoFit/>
          </a:bodyPr>
          <a:lstStyle/>
          <a:p>
            <a:r>
              <a:rPr kumimoji="1" lang="ja-JP" altLang="en-US" sz="1600" b="1" dirty="0"/>
              <a:t>３）１</a:t>
            </a:r>
            <a:r>
              <a:rPr kumimoji="1" lang="en-US" altLang="ja-JP" sz="1600" b="1" dirty="0"/>
              <a:t>.</a:t>
            </a:r>
            <a:r>
              <a:rPr kumimoji="1" lang="ja-JP" altLang="en-US" sz="1600" b="1" dirty="0"/>
              <a:t>５期開発に係る大阪公立大学の開発構想（案）</a:t>
            </a:r>
            <a:endParaRPr kumimoji="1" lang="en-US" altLang="ja-JP" sz="1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3554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5</a:t>
            </a:fld>
            <a:endParaRPr kumimoji="1" lang="ja-JP" altLang="en-US" dirty="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27000" y="954344"/>
            <a:ext cx="2765501" cy="338554"/>
          </a:xfrm>
          <a:prstGeom prst="rect">
            <a:avLst/>
          </a:prstGeom>
        </p:spPr>
        <p:txBody>
          <a:bodyPr wrap="none">
            <a:spAutoFit/>
          </a:bodyPr>
          <a:lstStyle/>
          <a:p>
            <a:r>
              <a:rPr lang="en-US" altLang="ja-JP" sz="1600" b="1" dirty="0">
                <a:latin typeface="游ゴシック" panose="020B0400000000000000" pitchFamily="50" charset="-128"/>
              </a:rPr>
              <a:t>【 </a:t>
            </a:r>
            <a:r>
              <a:rPr lang="ja-JP" altLang="en-US" sz="1600" b="1" dirty="0">
                <a:latin typeface="游ゴシック" panose="020B0400000000000000" pitchFamily="50" charset="-128"/>
              </a:rPr>
              <a:t>駅前空間（イメージ） </a:t>
            </a:r>
            <a:r>
              <a:rPr lang="en-US" altLang="ja-JP" sz="1600" b="1" dirty="0">
                <a:latin typeface="游ゴシック" panose="020B0400000000000000" pitchFamily="50" charset="-128"/>
              </a:rPr>
              <a:t>】</a:t>
            </a:r>
            <a:endParaRPr lang="ja-JP" altLang="en-US" sz="1600" dirty="0"/>
          </a:p>
        </p:txBody>
      </p:sp>
      <p:sp>
        <p:nvSpPr>
          <p:cNvPr id="26" name="角丸四角形 7">
            <a:extLst>
              <a:ext uri="{FF2B5EF4-FFF2-40B4-BE49-F238E27FC236}">
                <a16:creationId xmlns:a16="http://schemas.microsoft.com/office/drawing/2014/main" id="{B5C7513A-71BC-4C01-97F3-70FF799F4AF9}"/>
              </a:ext>
            </a:extLst>
          </p:cNvPr>
          <p:cNvSpPr/>
          <p:nvPr/>
        </p:nvSpPr>
        <p:spPr>
          <a:xfrm>
            <a:off x="172219" y="1345207"/>
            <a:ext cx="8484502" cy="55980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46800" rtlCol="0" anchor="t">
            <a:spAutoFit/>
          </a:bodyPr>
          <a:lstStyle/>
          <a:p>
            <a:pPr marL="285750" indent="-285750" algn="just">
              <a:buFont typeface="Wingdings" panose="05000000000000000000" pitchFamily="2" charset="2"/>
              <a:buChar char="l"/>
            </a:pPr>
            <a:r>
              <a:rPr kumimoji="1" lang="ja-JP" altLang="en-US" sz="1400" dirty="0">
                <a:solidFill>
                  <a:schemeClr val="tx1"/>
                </a:solidFill>
              </a:rPr>
              <a:t>鉄道やバス、スマートモビリティ等の多様なモビリティを</a:t>
            </a:r>
            <a:r>
              <a:rPr kumimoji="1" lang="ja-JP" altLang="en-US" sz="1400" spc="-150" dirty="0">
                <a:solidFill>
                  <a:schemeClr val="tx1"/>
                </a:solidFill>
              </a:rPr>
              <a:t>シームレス</a:t>
            </a:r>
            <a:r>
              <a:rPr kumimoji="1" lang="ja-JP" altLang="en-US" sz="1400" dirty="0">
                <a:solidFill>
                  <a:schemeClr val="tx1"/>
                </a:solidFill>
              </a:rPr>
              <a:t>に繋ぐ次世代型交通結節点機能や、地区や駅利用者の利便性、快適性、安全性の向上につながる広場空間の検討を進める。</a:t>
            </a:r>
            <a:endParaRPr kumimoji="1" lang="en-US" altLang="ja-JP" sz="1400" dirty="0">
              <a:solidFill>
                <a:schemeClr val="tx1"/>
              </a:solidFill>
            </a:endParaRPr>
          </a:p>
        </p:txBody>
      </p:sp>
      <p:sp>
        <p:nvSpPr>
          <p:cNvPr id="95" name="正方形/長方形 94"/>
          <p:cNvSpPr/>
          <p:nvPr/>
        </p:nvSpPr>
        <p:spPr bwMode="white">
          <a:xfrm>
            <a:off x="4433935" y="2878763"/>
            <a:ext cx="4386670" cy="41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a:lnSpc>
                <a:spcPct val="120000"/>
              </a:lnSpc>
            </a:pPr>
            <a:r>
              <a:rPr kumimoji="1" lang="ja-JP" altLang="en-US" sz="1200" b="1" dirty="0">
                <a:solidFill>
                  <a:schemeClr val="tx1"/>
                </a:solidFill>
              </a:rPr>
              <a:t>①交通の結節点として交通を処理する「交通空間機能」</a:t>
            </a:r>
            <a:endParaRPr kumimoji="1" lang="en-US" altLang="ja-JP" sz="1200" b="1" dirty="0">
              <a:solidFill>
                <a:schemeClr val="tx1"/>
              </a:solidFill>
            </a:endParaRPr>
          </a:p>
          <a:p>
            <a:pPr>
              <a:lnSpc>
                <a:spcPct val="120000"/>
              </a:lnSpc>
            </a:pPr>
            <a:r>
              <a:rPr kumimoji="1" lang="ja-JP" altLang="en-US" sz="1200" dirty="0">
                <a:solidFill>
                  <a:schemeClr val="tx1"/>
                </a:solidFill>
              </a:rPr>
              <a:t>　・自動車交通広場</a:t>
            </a:r>
          </a:p>
          <a:p>
            <a:pPr>
              <a:lnSpc>
                <a:spcPct val="120000"/>
              </a:lnSpc>
            </a:pPr>
            <a:r>
              <a:rPr kumimoji="1" lang="ja-JP" altLang="en-US" sz="1200" dirty="0">
                <a:solidFill>
                  <a:schemeClr val="tx1"/>
                </a:solidFill>
              </a:rPr>
              <a:t>　・次世代モビリティポート　など</a:t>
            </a:r>
            <a:endParaRPr kumimoji="1" lang="en-US" altLang="ja-JP" sz="1200" dirty="0">
              <a:solidFill>
                <a:schemeClr val="tx1"/>
              </a:solidFill>
            </a:endParaRPr>
          </a:p>
          <a:p>
            <a:pPr>
              <a:lnSpc>
                <a:spcPct val="120000"/>
              </a:lnSpc>
            </a:pPr>
            <a:endParaRPr kumimoji="1" lang="en-US" altLang="ja-JP" sz="1200" dirty="0">
              <a:solidFill>
                <a:schemeClr val="tx1"/>
              </a:solidFill>
            </a:endParaRPr>
          </a:p>
          <a:p>
            <a:pPr>
              <a:lnSpc>
                <a:spcPct val="120000"/>
              </a:lnSpc>
            </a:pPr>
            <a:r>
              <a:rPr kumimoji="1" lang="ja-JP" altLang="en-US" sz="1200" b="1" dirty="0">
                <a:solidFill>
                  <a:schemeClr val="tx1"/>
                </a:solidFill>
              </a:rPr>
              <a:t>②交流機能、サービス機能、防災機能で構成される</a:t>
            </a:r>
            <a:endParaRPr kumimoji="1" lang="en-US" altLang="ja-JP" sz="1200" b="1" dirty="0">
              <a:solidFill>
                <a:schemeClr val="tx1"/>
              </a:solidFill>
            </a:endParaRPr>
          </a:p>
          <a:p>
            <a:pPr>
              <a:lnSpc>
                <a:spcPct val="120000"/>
              </a:lnSpc>
            </a:pPr>
            <a:r>
              <a:rPr kumimoji="1" lang="ja-JP" altLang="en-US" sz="1200" b="1" dirty="0">
                <a:solidFill>
                  <a:schemeClr val="tx1"/>
                </a:solidFill>
              </a:rPr>
              <a:t>「環境空間機能」</a:t>
            </a:r>
            <a:endParaRPr kumimoji="1" lang="en-US" altLang="ja-JP" sz="1200" b="1" dirty="0">
              <a:solidFill>
                <a:schemeClr val="tx1"/>
              </a:solidFill>
            </a:endParaRPr>
          </a:p>
          <a:p>
            <a:pPr>
              <a:lnSpc>
                <a:spcPct val="120000"/>
              </a:lnSpc>
            </a:pPr>
            <a:r>
              <a:rPr kumimoji="1" lang="ja-JP" altLang="en-US" sz="1200" dirty="0">
                <a:solidFill>
                  <a:schemeClr val="tx1"/>
                </a:solidFill>
              </a:rPr>
              <a:t>　・にぎわいの創出や人々の憩いに利用する広場　など</a:t>
            </a:r>
            <a:endParaRPr kumimoji="1" lang="en-US" altLang="ja-JP" sz="1200" dirty="0">
              <a:solidFill>
                <a:schemeClr val="tx1"/>
              </a:solidFill>
            </a:endParaRPr>
          </a:p>
          <a:p>
            <a:endParaRPr kumimoji="1" lang="en-US" altLang="ja-JP" sz="1200" b="1" dirty="0">
              <a:solidFill>
                <a:schemeClr val="tx1"/>
              </a:solidFill>
            </a:endParaRPr>
          </a:p>
          <a:p>
            <a:pPr>
              <a:lnSpc>
                <a:spcPct val="120000"/>
              </a:lnSpc>
            </a:pPr>
            <a:endParaRPr kumimoji="1" lang="en-US" altLang="ja-JP" sz="1200" dirty="0">
              <a:solidFill>
                <a:schemeClr val="tx1"/>
              </a:solidFill>
            </a:endParaRPr>
          </a:p>
        </p:txBody>
      </p:sp>
      <p:sp>
        <p:nvSpPr>
          <p:cNvPr id="100" name="正方形/長方形 99">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４）１</a:t>
            </a:r>
            <a:r>
              <a:rPr kumimoji="1" lang="en-US" altLang="ja-JP" sz="1400" b="1" dirty="0">
                <a:solidFill>
                  <a:schemeClr val="accent5"/>
                </a:solidFill>
              </a:rPr>
              <a:t>.</a:t>
            </a:r>
            <a:r>
              <a:rPr kumimoji="1" lang="ja-JP" altLang="en-US" sz="1400" b="1" dirty="0">
                <a:solidFill>
                  <a:schemeClr val="accent5"/>
                </a:solidFill>
              </a:rPr>
              <a:t>５期開発の基盤整備の検討の方向性</a:t>
            </a:r>
          </a:p>
        </p:txBody>
      </p:sp>
      <p:pic>
        <p:nvPicPr>
          <p:cNvPr id="101" name="図 100"/>
          <p:cNvPicPr>
            <a:picLocks noChangeAspect="1"/>
          </p:cNvPicPr>
          <p:nvPr/>
        </p:nvPicPr>
        <p:blipFill rotWithShape="1">
          <a:blip r:embed="rId2" cstate="email">
            <a:extLst>
              <a:ext uri="{28A0092B-C50C-407E-A947-70E740481C1C}">
                <a14:useLocalDpi xmlns:a14="http://schemas.microsoft.com/office/drawing/2010/main"/>
              </a:ext>
            </a:extLst>
          </a:blip>
          <a:srcRect t="31319" r="8482" b="4138"/>
          <a:stretch/>
        </p:blipFill>
        <p:spPr>
          <a:xfrm>
            <a:off x="4523714" y="4736736"/>
            <a:ext cx="3840077" cy="1567774"/>
          </a:xfrm>
          <a:prstGeom prst="rect">
            <a:avLst/>
          </a:prstGeom>
        </p:spPr>
      </p:pic>
      <p:sp>
        <p:nvSpPr>
          <p:cNvPr id="102" name="テキスト ボックス 101">
            <a:extLst>
              <a:ext uri="{FF2B5EF4-FFF2-40B4-BE49-F238E27FC236}">
                <a16:creationId xmlns:a16="http://schemas.microsoft.com/office/drawing/2014/main" id="{4E61E6E0-A5F8-F8F6-C261-CA560331F393}"/>
              </a:ext>
            </a:extLst>
          </p:cNvPr>
          <p:cNvSpPr txBox="1"/>
          <p:nvPr/>
        </p:nvSpPr>
        <p:spPr>
          <a:xfrm>
            <a:off x="7034575" y="6455444"/>
            <a:ext cx="1470660" cy="230832"/>
          </a:xfrm>
          <a:prstGeom prst="rect">
            <a:avLst/>
          </a:prstGeom>
          <a:noFill/>
        </p:spPr>
        <p:txBody>
          <a:bodyPr wrap="square" rtlCol="0">
            <a:spAutoFit/>
          </a:bodyPr>
          <a:lstStyle/>
          <a:p>
            <a:r>
              <a:rPr kumimoji="1" lang="ja-JP" altLang="en-US" sz="900" dirty="0">
                <a:latin typeface="游明朝" panose="02020400000000000000" pitchFamily="18" charset="-128"/>
                <a:ea typeface="游明朝" panose="02020400000000000000" pitchFamily="18" charset="-128"/>
              </a:rPr>
              <a:t>出典：国土交通省</a:t>
            </a:r>
            <a:r>
              <a:rPr kumimoji="1" lang="en-US" altLang="ja-JP" sz="900" dirty="0">
                <a:latin typeface="游明朝" panose="02020400000000000000" pitchFamily="18" charset="-128"/>
                <a:ea typeface="游明朝" panose="02020400000000000000" pitchFamily="18" charset="-128"/>
              </a:rPr>
              <a:t>HP</a:t>
            </a:r>
          </a:p>
        </p:txBody>
      </p:sp>
      <p:sp>
        <p:nvSpPr>
          <p:cNvPr id="98" name="テキスト ボックス 97">
            <a:extLst>
              <a:ext uri="{FF2B5EF4-FFF2-40B4-BE49-F238E27FC236}">
                <a16:creationId xmlns:a16="http://schemas.microsoft.com/office/drawing/2014/main" id="{ABFBBD94-B3B3-4A08-8487-B2E5AEC8719D}"/>
              </a:ext>
            </a:extLst>
          </p:cNvPr>
          <p:cNvSpPr txBox="1"/>
          <p:nvPr/>
        </p:nvSpPr>
        <p:spPr>
          <a:xfrm>
            <a:off x="4287021" y="2375188"/>
            <a:ext cx="4313464"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駅前空間</a:t>
            </a:r>
            <a:endParaRPr kumimoji="1" lang="ja-JP" altLang="en-US" sz="1300" b="1" strike="sngStrike" dirty="0">
              <a:solidFill>
                <a:srgbClr val="FF0000"/>
              </a:solidFill>
            </a:endParaRPr>
          </a:p>
        </p:txBody>
      </p:sp>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l="23528" r="40834"/>
          <a:stretch/>
        </p:blipFill>
        <p:spPr>
          <a:xfrm>
            <a:off x="1058422" y="2721744"/>
            <a:ext cx="2038350" cy="3866388"/>
          </a:xfrm>
          <a:prstGeom prst="rect">
            <a:avLst/>
          </a:prstGeom>
        </p:spPr>
      </p:pic>
      <p:cxnSp>
        <p:nvCxnSpPr>
          <p:cNvPr id="97" name="直線コネクタ 96">
            <a:extLst>
              <a:ext uri="{FF2B5EF4-FFF2-40B4-BE49-F238E27FC236}">
                <a16:creationId xmlns:a16="http://schemas.microsoft.com/office/drawing/2014/main" id="{5A6272C5-0819-4C32-8F7A-11D9E30A6912}"/>
              </a:ext>
            </a:extLst>
          </p:cNvPr>
          <p:cNvCxnSpPr>
            <a:cxnSpLocks/>
          </p:cNvCxnSpPr>
          <p:nvPr/>
        </p:nvCxnSpPr>
        <p:spPr>
          <a:xfrm flipV="1">
            <a:off x="2208653" y="2721744"/>
            <a:ext cx="2056187" cy="1144653"/>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93565891-49A9-4250-9DE9-ECD0DC06B710}"/>
              </a:ext>
            </a:extLst>
          </p:cNvPr>
          <p:cNvSpPr txBox="1"/>
          <p:nvPr/>
        </p:nvSpPr>
        <p:spPr>
          <a:xfrm>
            <a:off x="224701" y="540000"/>
            <a:ext cx="7833449" cy="338554"/>
          </a:xfrm>
          <a:prstGeom prst="rect">
            <a:avLst/>
          </a:prstGeom>
          <a:noFill/>
        </p:spPr>
        <p:txBody>
          <a:bodyPr wrap="square" rtlCol="0">
            <a:spAutoFit/>
          </a:bodyPr>
          <a:lstStyle/>
          <a:p>
            <a:r>
              <a:rPr kumimoji="1" lang="ja-JP" altLang="en-US" sz="1600" b="1" dirty="0"/>
              <a:t>４）１</a:t>
            </a:r>
            <a:r>
              <a:rPr kumimoji="1" lang="en-US" altLang="ja-JP" sz="1600" b="1" dirty="0"/>
              <a:t>.</a:t>
            </a:r>
            <a:r>
              <a:rPr kumimoji="1" lang="ja-JP" altLang="en-US" sz="1600" b="1" dirty="0"/>
              <a:t>５期開発の基盤整備の検討の方向性</a:t>
            </a:r>
            <a:endParaRPr kumimoji="1" lang="en-US" altLang="ja-JP" sz="1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0693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線コネクタ 44"/>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27000" y="540000"/>
            <a:ext cx="3057247" cy="338554"/>
          </a:xfrm>
          <a:prstGeom prst="rect">
            <a:avLst/>
          </a:prstGeom>
        </p:spPr>
        <p:txBody>
          <a:bodyPr wrap="none">
            <a:spAutoFit/>
          </a:bodyPr>
          <a:lstStyle/>
          <a:p>
            <a:r>
              <a:rPr lang="en-US" altLang="ja-JP" sz="1600" b="1" dirty="0">
                <a:latin typeface="游ゴシック" panose="020B0400000000000000" pitchFamily="50" charset="-128"/>
              </a:rPr>
              <a:t>【</a:t>
            </a:r>
            <a:r>
              <a:rPr lang="ja-JP" altLang="en-US" sz="1600" b="1" dirty="0">
                <a:latin typeface="游ゴシック" panose="020B0400000000000000" pitchFamily="50" charset="-128"/>
              </a:rPr>
              <a:t>歩行者空間等（イメージ）</a:t>
            </a:r>
            <a:r>
              <a:rPr lang="en-US" altLang="ja-JP" sz="1600" b="1" dirty="0">
                <a:latin typeface="游ゴシック" panose="020B0400000000000000" pitchFamily="50" charset="-128"/>
              </a:rPr>
              <a:t>】</a:t>
            </a:r>
            <a:endParaRPr lang="ja-JP" altLang="en-US" sz="1600" dirty="0"/>
          </a:p>
        </p:txBody>
      </p:sp>
      <p:sp>
        <p:nvSpPr>
          <p:cNvPr id="396" name="角丸四角形 395"/>
          <p:cNvSpPr/>
          <p:nvPr/>
        </p:nvSpPr>
        <p:spPr>
          <a:xfrm>
            <a:off x="228600" y="938415"/>
            <a:ext cx="8686800" cy="110201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spcBef>
                <a:spcPts val="600"/>
              </a:spcBef>
              <a:buFont typeface="Wingdings" panose="05000000000000000000" pitchFamily="2" charset="2"/>
              <a:buChar char="l"/>
            </a:pPr>
            <a:r>
              <a:rPr kumimoji="1" lang="en-US" altLang="ja-JP" sz="1400" dirty="0">
                <a:solidFill>
                  <a:schemeClr val="tx1"/>
                </a:solidFill>
              </a:rPr>
              <a:t>1.5</a:t>
            </a:r>
            <a:r>
              <a:rPr kumimoji="1" lang="ja-JP" altLang="en-US" sz="1400" dirty="0">
                <a:solidFill>
                  <a:schemeClr val="tx1"/>
                </a:solidFill>
              </a:rPr>
              <a:t>期開発は、大学キャンパスから大規模集客施設、新駅・駅ビル・水辺の歩行者空間、大阪城公園をつなぐ、利便性・快適性・安全性に優れた歩行者空間の確保について検討を進める。</a:t>
            </a:r>
            <a:endParaRPr kumimoji="1" lang="en-US" altLang="ja-JP" sz="1400" dirty="0">
              <a:solidFill>
                <a:schemeClr val="tx1"/>
              </a:solidFill>
            </a:endParaRPr>
          </a:p>
          <a:p>
            <a:pPr marL="285750" indent="-285750">
              <a:spcBef>
                <a:spcPts val="600"/>
              </a:spcBef>
              <a:buFont typeface="Wingdings" panose="05000000000000000000" pitchFamily="2" charset="2"/>
              <a:buChar char="l"/>
            </a:pPr>
            <a:r>
              <a:rPr kumimoji="1" lang="ja-JP" altLang="en-US" sz="1400" dirty="0">
                <a:solidFill>
                  <a:schemeClr val="tx1"/>
                </a:solidFill>
              </a:rPr>
              <a:t>民間開発にあわせた歩行者空間や広場の確保に加え、公民連携した快適な歩行者動線等の確保についても検討を進める。</a:t>
            </a:r>
          </a:p>
        </p:txBody>
      </p:sp>
      <p:sp>
        <p:nvSpPr>
          <p:cNvPr id="27" name="スライド番号プレースホルダー 4">
            <a:extLst>
              <a:ext uri="{FF2B5EF4-FFF2-40B4-BE49-F238E27FC236}">
                <a16:creationId xmlns:a16="http://schemas.microsoft.com/office/drawing/2014/main" id="{56F137EA-325C-4C98-9569-7768CACEE66B}"/>
              </a:ext>
            </a:extLst>
          </p:cNvPr>
          <p:cNvSpPr>
            <a:spLocks noGrp="1"/>
          </p:cNvSpPr>
          <p:nvPr>
            <p:ph type="sldNum" sz="quarter" idx="12"/>
          </p:nvPr>
        </p:nvSpPr>
        <p:spPr>
          <a:xfrm>
            <a:off x="8801100" y="6492875"/>
            <a:ext cx="411480" cy="365125"/>
          </a:xfrm>
        </p:spPr>
        <p:txBody>
          <a:bodyPr/>
          <a:lstStyle/>
          <a:p>
            <a:fld id="{311E3985-B3EA-4398-A6FF-CD01F1CD0B75}" type="slidenum">
              <a:rPr kumimoji="1" lang="ja-JP" altLang="en-US" smtClean="0"/>
              <a:pPr/>
              <a:t>6</a:t>
            </a:fld>
            <a:endParaRPr kumimoji="1" lang="ja-JP" altLang="en-US" dirty="0"/>
          </a:p>
        </p:txBody>
      </p:sp>
      <p:pic>
        <p:nvPicPr>
          <p:cNvPr id="52" name="図 51" descr="\\G0000sv0ns101\d11716$\doc\03）大阪城周辺エリア\1.大阪城東部地区\★マーケットサウンディング\2023年実施\01_募集要領\作業用\4e7c99ff-f8ac-4e52-938b-eafa3e1e4db6.png"/>
          <p:cNvPicPr/>
          <p:nvPr/>
        </p:nvPicPr>
        <p:blipFill rotWithShape="1">
          <a:blip r:embed="rId2" cstate="hqprint">
            <a:extLst>
              <a:ext uri="{28A0092B-C50C-407E-A947-70E740481C1C}">
                <a14:useLocalDpi xmlns:a14="http://schemas.microsoft.com/office/drawing/2010/main" val="0"/>
              </a:ext>
            </a:extLst>
          </a:blip>
          <a:srcRect/>
          <a:stretch/>
        </p:blipFill>
        <p:spPr bwMode="auto">
          <a:xfrm>
            <a:off x="1779825" y="2405285"/>
            <a:ext cx="5718175" cy="3819525"/>
          </a:xfrm>
          <a:prstGeom prst="rect">
            <a:avLst/>
          </a:prstGeom>
          <a:noFill/>
          <a:ln>
            <a:noFill/>
          </a:ln>
          <a:extLst>
            <a:ext uri="{53640926-AAD7-44D8-BBD7-CCE9431645EC}">
              <a14:shadowObscured xmlns:a14="http://schemas.microsoft.com/office/drawing/2010/main"/>
            </a:ext>
          </a:extLst>
        </p:spPr>
      </p:pic>
      <p:sp>
        <p:nvSpPr>
          <p:cNvPr id="53" name="フリーフォーム 52"/>
          <p:cNvSpPr/>
          <p:nvPr/>
        </p:nvSpPr>
        <p:spPr>
          <a:xfrm>
            <a:off x="3686034" y="2808649"/>
            <a:ext cx="385797" cy="1421091"/>
          </a:xfrm>
          <a:custGeom>
            <a:avLst/>
            <a:gdLst>
              <a:gd name="connsiteX0" fmla="*/ 0 w 713937"/>
              <a:gd name="connsiteY0" fmla="*/ 0 h 1188720"/>
              <a:gd name="connsiteX1" fmla="*/ 632128 w 713937"/>
              <a:gd name="connsiteY1" fmla="*/ 75538 h 1188720"/>
              <a:gd name="connsiteX2" fmla="*/ 691763 w 713937"/>
              <a:gd name="connsiteY2" fmla="*/ 242515 h 1188720"/>
              <a:gd name="connsiteX3" fmla="*/ 683812 w 713937"/>
              <a:gd name="connsiteY3" fmla="*/ 1188720 h 1188720"/>
              <a:gd name="connsiteX4" fmla="*/ 318052 w 713937"/>
              <a:gd name="connsiteY4" fmla="*/ 1188720 h 1188720"/>
              <a:gd name="connsiteX5" fmla="*/ 318052 w 713937"/>
              <a:gd name="connsiteY5" fmla="*/ 1009816 h 1188720"/>
              <a:gd name="connsiteX6" fmla="*/ 3975 w 713937"/>
              <a:gd name="connsiteY6" fmla="*/ 1009816 h 1188720"/>
              <a:gd name="connsiteX7" fmla="*/ 3975 w 713937"/>
              <a:gd name="connsiteY7" fmla="*/ 15903 h 1188720"/>
              <a:gd name="connsiteX0" fmla="*/ 0 w 713937"/>
              <a:gd name="connsiteY0" fmla="*/ 0 h 1188720"/>
              <a:gd name="connsiteX1" fmla="*/ 632128 w 713937"/>
              <a:gd name="connsiteY1" fmla="*/ 75538 h 1188720"/>
              <a:gd name="connsiteX2" fmla="*/ 691763 w 713937"/>
              <a:gd name="connsiteY2" fmla="*/ 242515 h 1188720"/>
              <a:gd name="connsiteX3" fmla="*/ 683812 w 713937"/>
              <a:gd name="connsiteY3" fmla="*/ 1188720 h 1188720"/>
              <a:gd name="connsiteX4" fmla="*/ 318052 w 713937"/>
              <a:gd name="connsiteY4" fmla="*/ 1188720 h 1188720"/>
              <a:gd name="connsiteX5" fmla="*/ 318052 w 713937"/>
              <a:gd name="connsiteY5" fmla="*/ 1009816 h 1188720"/>
              <a:gd name="connsiteX6" fmla="*/ 3975 w 713937"/>
              <a:gd name="connsiteY6" fmla="*/ 1009816 h 1188720"/>
              <a:gd name="connsiteX7" fmla="*/ 3975 w 713937"/>
              <a:gd name="connsiteY7" fmla="*/ 15903 h 1188720"/>
              <a:gd name="connsiteX8" fmla="*/ 0 w 713937"/>
              <a:gd name="connsiteY8" fmla="*/ 0 h 1188720"/>
              <a:gd name="connsiteX0" fmla="*/ 0 w 691763"/>
              <a:gd name="connsiteY0" fmla="*/ 0 h 1188720"/>
              <a:gd name="connsiteX1" fmla="*/ 632128 w 691763"/>
              <a:gd name="connsiteY1" fmla="*/ 75538 h 1188720"/>
              <a:gd name="connsiteX2" fmla="*/ 691763 w 691763"/>
              <a:gd name="connsiteY2" fmla="*/ 242515 h 1188720"/>
              <a:gd name="connsiteX3" fmla="*/ 683812 w 691763"/>
              <a:gd name="connsiteY3" fmla="*/ 1188720 h 1188720"/>
              <a:gd name="connsiteX4" fmla="*/ 318052 w 691763"/>
              <a:gd name="connsiteY4" fmla="*/ 1188720 h 1188720"/>
              <a:gd name="connsiteX5" fmla="*/ 318052 w 691763"/>
              <a:gd name="connsiteY5" fmla="*/ 1009816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318052 w 691763"/>
              <a:gd name="connsiteY4" fmla="*/ 1188720 h 1188720"/>
              <a:gd name="connsiteX5" fmla="*/ 318052 w 691763"/>
              <a:gd name="connsiteY5" fmla="*/ 1009816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318052 w 691763"/>
              <a:gd name="connsiteY5" fmla="*/ 1009816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275970 w 691763"/>
              <a:gd name="connsiteY5" fmla="*/ 1016160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293438 w 691763"/>
              <a:gd name="connsiteY5" fmla="*/ 950027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212801 w 691763"/>
              <a:gd name="connsiteY5" fmla="*/ 1141071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279234 w 691763"/>
              <a:gd name="connsiteY5" fmla="*/ 1012329 h 1188720"/>
              <a:gd name="connsiteX6" fmla="*/ 3975 w 691763"/>
              <a:gd name="connsiteY6" fmla="*/ 1009816 h 1188720"/>
              <a:gd name="connsiteX7" fmla="*/ 3975 w 691763"/>
              <a:gd name="connsiteY7" fmla="*/ 15903 h 1188720"/>
              <a:gd name="connsiteX8" fmla="*/ 0 w 691763"/>
              <a:gd name="connsiteY8" fmla="*/ 0 h 1188720"/>
              <a:gd name="connsiteX0" fmla="*/ 34139 w 687788"/>
              <a:gd name="connsiteY0" fmla="*/ 0 h 1279693"/>
              <a:gd name="connsiteX1" fmla="*/ 617499 w 687788"/>
              <a:gd name="connsiteY1" fmla="*/ 150608 h 1279693"/>
              <a:gd name="connsiteX2" fmla="*/ 687788 w 687788"/>
              <a:gd name="connsiteY2" fmla="*/ 333488 h 1279693"/>
              <a:gd name="connsiteX3" fmla="*/ 679837 w 687788"/>
              <a:gd name="connsiteY3" fmla="*/ 1279693 h 1279693"/>
              <a:gd name="connsiteX4" fmla="*/ 277063 w 687788"/>
              <a:gd name="connsiteY4" fmla="*/ 1269237 h 1279693"/>
              <a:gd name="connsiteX5" fmla="*/ 275259 w 687788"/>
              <a:gd name="connsiteY5" fmla="*/ 1103302 h 1279693"/>
              <a:gd name="connsiteX6" fmla="*/ 0 w 687788"/>
              <a:gd name="connsiteY6" fmla="*/ 1100789 h 1279693"/>
              <a:gd name="connsiteX7" fmla="*/ 0 w 687788"/>
              <a:gd name="connsiteY7" fmla="*/ 106876 h 1279693"/>
              <a:gd name="connsiteX8" fmla="*/ 34139 w 687788"/>
              <a:gd name="connsiteY8" fmla="*/ 0 h 1279693"/>
              <a:gd name="connsiteX0" fmla="*/ 0 w 687788"/>
              <a:gd name="connsiteY0" fmla="*/ 0 h 1172817"/>
              <a:gd name="connsiteX1" fmla="*/ 617499 w 687788"/>
              <a:gd name="connsiteY1" fmla="*/ 43732 h 1172817"/>
              <a:gd name="connsiteX2" fmla="*/ 687788 w 687788"/>
              <a:gd name="connsiteY2" fmla="*/ 226612 h 1172817"/>
              <a:gd name="connsiteX3" fmla="*/ 679837 w 687788"/>
              <a:gd name="connsiteY3" fmla="*/ 1172817 h 1172817"/>
              <a:gd name="connsiteX4" fmla="*/ 277063 w 687788"/>
              <a:gd name="connsiteY4" fmla="*/ 1162361 h 1172817"/>
              <a:gd name="connsiteX5" fmla="*/ 275259 w 687788"/>
              <a:gd name="connsiteY5" fmla="*/ 996426 h 1172817"/>
              <a:gd name="connsiteX6" fmla="*/ 0 w 687788"/>
              <a:gd name="connsiteY6" fmla="*/ 993913 h 1172817"/>
              <a:gd name="connsiteX7" fmla="*/ 0 w 687788"/>
              <a:gd name="connsiteY7" fmla="*/ 0 h 1172817"/>
              <a:gd name="connsiteX0" fmla="*/ 9528 w 687788"/>
              <a:gd name="connsiteY0" fmla="*/ 0 h 1269855"/>
              <a:gd name="connsiteX1" fmla="*/ 617499 w 687788"/>
              <a:gd name="connsiteY1" fmla="*/ 140770 h 1269855"/>
              <a:gd name="connsiteX2" fmla="*/ 687788 w 687788"/>
              <a:gd name="connsiteY2" fmla="*/ 323650 h 1269855"/>
              <a:gd name="connsiteX3" fmla="*/ 679837 w 687788"/>
              <a:gd name="connsiteY3" fmla="*/ 1269855 h 1269855"/>
              <a:gd name="connsiteX4" fmla="*/ 277063 w 687788"/>
              <a:gd name="connsiteY4" fmla="*/ 1259399 h 1269855"/>
              <a:gd name="connsiteX5" fmla="*/ 275259 w 687788"/>
              <a:gd name="connsiteY5" fmla="*/ 1093464 h 1269855"/>
              <a:gd name="connsiteX6" fmla="*/ 0 w 687788"/>
              <a:gd name="connsiteY6" fmla="*/ 1090951 h 1269855"/>
              <a:gd name="connsiteX7" fmla="*/ 9528 w 687788"/>
              <a:gd name="connsiteY7" fmla="*/ 0 h 1269855"/>
              <a:gd name="connsiteX0" fmla="*/ 9528 w 687788"/>
              <a:gd name="connsiteY0" fmla="*/ 0 h 1269855"/>
              <a:gd name="connsiteX1" fmla="*/ 376112 w 687788"/>
              <a:gd name="connsiteY1" fmla="*/ 40700 h 1269855"/>
              <a:gd name="connsiteX2" fmla="*/ 687788 w 687788"/>
              <a:gd name="connsiteY2" fmla="*/ 323650 h 1269855"/>
              <a:gd name="connsiteX3" fmla="*/ 679837 w 687788"/>
              <a:gd name="connsiteY3" fmla="*/ 1269855 h 1269855"/>
              <a:gd name="connsiteX4" fmla="*/ 277063 w 687788"/>
              <a:gd name="connsiteY4" fmla="*/ 1259399 h 1269855"/>
              <a:gd name="connsiteX5" fmla="*/ 275259 w 687788"/>
              <a:gd name="connsiteY5" fmla="*/ 1093464 h 1269855"/>
              <a:gd name="connsiteX6" fmla="*/ 0 w 687788"/>
              <a:gd name="connsiteY6" fmla="*/ 1090951 h 1269855"/>
              <a:gd name="connsiteX7" fmla="*/ 9528 w 687788"/>
              <a:gd name="connsiteY7" fmla="*/ 0 h 1269855"/>
              <a:gd name="connsiteX0" fmla="*/ 3176 w 681436"/>
              <a:gd name="connsiteY0" fmla="*/ 0 h 1348709"/>
              <a:gd name="connsiteX1" fmla="*/ 369760 w 681436"/>
              <a:gd name="connsiteY1" fmla="*/ 40700 h 1348709"/>
              <a:gd name="connsiteX2" fmla="*/ 681436 w 681436"/>
              <a:gd name="connsiteY2" fmla="*/ 323650 h 1348709"/>
              <a:gd name="connsiteX3" fmla="*/ 673485 w 681436"/>
              <a:gd name="connsiteY3" fmla="*/ 1269855 h 1348709"/>
              <a:gd name="connsiteX4" fmla="*/ 270711 w 681436"/>
              <a:gd name="connsiteY4" fmla="*/ 1259399 h 1348709"/>
              <a:gd name="connsiteX5" fmla="*/ 268907 w 681436"/>
              <a:gd name="connsiteY5" fmla="*/ 1093464 h 1348709"/>
              <a:gd name="connsiteX6" fmla="*/ 0 w 681436"/>
              <a:gd name="connsiteY6" fmla="*/ 1348709 h 1348709"/>
              <a:gd name="connsiteX7" fmla="*/ 3176 w 681436"/>
              <a:gd name="connsiteY7" fmla="*/ 0 h 1348709"/>
              <a:gd name="connsiteX0" fmla="*/ 3176 w 681436"/>
              <a:gd name="connsiteY0" fmla="*/ 0 h 1349289"/>
              <a:gd name="connsiteX1" fmla="*/ 369760 w 681436"/>
              <a:gd name="connsiteY1" fmla="*/ 40700 h 1349289"/>
              <a:gd name="connsiteX2" fmla="*/ 681436 w 681436"/>
              <a:gd name="connsiteY2" fmla="*/ 323650 h 1349289"/>
              <a:gd name="connsiteX3" fmla="*/ 673485 w 681436"/>
              <a:gd name="connsiteY3" fmla="*/ 1269855 h 1349289"/>
              <a:gd name="connsiteX4" fmla="*/ 270711 w 681436"/>
              <a:gd name="connsiteY4" fmla="*/ 1259399 h 1349289"/>
              <a:gd name="connsiteX5" fmla="*/ 272083 w 681436"/>
              <a:gd name="connsiteY5" fmla="*/ 1339092 h 1349289"/>
              <a:gd name="connsiteX6" fmla="*/ 0 w 681436"/>
              <a:gd name="connsiteY6" fmla="*/ 1348709 h 1349289"/>
              <a:gd name="connsiteX7" fmla="*/ 3176 w 681436"/>
              <a:gd name="connsiteY7" fmla="*/ 0 h 1349289"/>
              <a:gd name="connsiteX0" fmla="*/ 3176 w 681436"/>
              <a:gd name="connsiteY0" fmla="*/ 0 h 1369629"/>
              <a:gd name="connsiteX1" fmla="*/ 369760 w 681436"/>
              <a:gd name="connsiteY1" fmla="*/ 40700 h 1369629"/>
              <a:gd name="connsiteX2" fmla="*/ 681436 w 681436"/>
              <a:gd name="connsiteY2" fmla="*/ 323650 h 1369629"/>
              <a:gd name="connsiteX3" fmla="*/ 673485 w 681436"/>
              <a:gd name="connsiteY3" fmla="*/ 1269855 h 1369629"/>
              <a:gd name="connsiteX4" fmla="*/ 270711 w 681436"/>
              <a:gd name="connsiteY4" fmla="*/ 1259399 h 1369629"/>
              <a:gd name="connsiteX5" fmla="*/ 408657 w 681436"/>
              <a:gd name="connsiteY5" fmla="*/ 1360319 h 1369629"/>
              <a:gd name="connsiteX6" fmla="*/ 0 w 681436"/>
              <a:gd name="connsiteY6" fmla="*/ 1348709 h 1369629"/>
              <a:gd name="connsiteX7" fmla="*/ 3176 w 681436"/>
              <a:gd name="connsiteY7" fmla="*/ 0 h 1369629"/>
              <a:gd name="connsiteX0" fmla="*/ 3176 w 681436"/>
              <a:gd name="connsiteY0" fmla="*/ 0 h 1368423"/>
              <a:gd name="connsiteX1" fmla="*/ 369760 w 681436"/>
              <a:gd name="connsiteY1" fmla="*/ 40700 h 1368423"/>
              <a:gd name="connsiteX2" fmla="*/ 681436 w 681436"/>
              <a:gd name="connsiteY2" fmla="*/ 323650 h 1368423"/>
              <a:gd name="connsiteX3" fmla="*/ 673485 w 681436"/>
              <a:gd name="connsiteY3" fmla="*/ 1269855 h 1368423"/>
              <a:gd name="connsiteX4" fmla="*/ 410462 w 681436"/>
              <a:gd name="connsiteY4" fmla="*/ 1223009 h 1368423"/>
              <a:gd name="connsiteX5" fmla="*/ 408657 w 681436"/>
              <a:gd name="connsiteY5" fmla="*/ 1360319 h 1368423"/>
              <a:gd name="connsiteX6" fmla="*/ 0 w 681436"/>
              <a:gd name="connsiteY6" fmla="*/ 1348709 h 1368423"/>
              <a:gd name="connsiteX7" fmla="*/ 3176 w 681436"/>
              <a:gd name="connsiteY7" fmla="*/ 0 h 1368423"/>
              <a:gd name="connsiteX0" fmla="*/ 3176 w 673500"/>
              <a:gd name="connsiteY0" fmla="*/ 0 h 1368423"/>
              <a:gd name="connsiteX1" fmla="*/ 369760 w 673500"/>
              <a:gd name="connsiteY1" fmla="*/ 40700 h 1368423"/>
              <a:gd name="connsiteX2" fmla="*/ 332060 w 673500"/>
              <a:gd name="connsiteY2" fmla="*/ 1196995 h 1368423"/>
              <a:gd name="connsiteX3" fmla="*/ 673485 w 673500"/>
              <a:gd name="connsiteY3" fmla="*/ 1269855 h 1368423"/>
              <a:gd name="connsiteX4" fmla="*/ 410462 w 673500"/>
              <a:gd name="connsiteY4" fmla="*/ 1223009 h 1368423"/>
              <a:gd name="connsiteX5" fmla="*/ 408657 w 673500"/>
              <a:gd name="connsiteY5" fmla="*/ 1360319 h 1368423"/>
              <a:gd name="connsiteX6" fmla="*/ 0 w 673500"/>
              <a:gd name="connsiteY6" fmla="*/ 1348709 h 1368423"/>
              <a:gd name="connsiteX7" fmla="*/ 3176 w 673500"/>
              <a:gd name="connsiteY7" fmla="*/ 0 h 1368423"/>
              <a:gd name="connsiteX0" fmla="*/ 3176 w 673501"/>
              <a:gd name="connsiteY0" fmla="*/ 0 h 1368423"/>
              <a:gd name="connsiteX1" fmla="*/ 369760 w 673501"/>
              <a:gd name="connsiteY1" fmla="*/ 40700 h 1368423"/>
              <a:gd name="connsiteX2" fmla="*/ 366998 w 673501"/>
              <a:gd name="connsiteY2" fmla="*/ 1054470 h 1368423"/>
              <a:gd name="connsiteX3" fmla="*/ 673485 w 673501"/>
              <a:gd name="connsiteY3" fmla="*/ 1269855 h 1368423"/>
              <a:gd name="connsiteX4" fmla="*/ 410462 w 673501"/>
              <a:gd name="connsiteY4" fmla="*/ 1223009 h 1368423"/>
              <a:gd name="connsiteX5" fmla="*/ 408657 w 673501"/>
              <a:gd name="connsiteY5" fmla="*/ 1360319 h 1368423"/>
              <a:gd name="connsiteX6" fmla="*/ 0 w 673501"/>
              <a:gd name="connsiteY6" fmla="*/ 1348709 h 1368423"/>
              <a:gd name="connsiteX7" fmla="*/ 3176 w 673501"/>
              <a:gd name="connsiteY7" fmla="*/ 0 h 1368423"/>
              <a:gd name="connsiteX0" fmla="*/ 3176 w 422654"/>
              <a:gd name="connsiteY0" fmla="*/ 0 h 1368423"/>
              <a:gd name="connsiteX1" fmla="*/ 369760 w 422654"/>
              <a:gd name="connsiteY1" fmla="*/ 40700 h 1368423"/>
              <a:gd name="connsiteX2" fmla="*/ 366998 w 422654"/>
              <a:gd name="connsiteY2" fmla="*/ 1054470 h 1368423"/>
              <a:gd name="connsiteX3" fmla="*/ 422570 w 422654"/>
              <a:gd name="connsiteY3" fmla="*/ 1066681 h 1368423"/>
              <a:gd name="connsiteX4" fmla="*/ 410462 w 422654"/>
              <a:gd name="connsiteY4" fmla="*/ 1223009 h 1368423"/>
              <a:gd name="connsiteX5" fmla="*/ 408657 w 422654"/>
              <a:gd name="connsiteY5" fmla="*/ 1360319 h 1368423"/>
              <a:gd name="connsiteX6" fmla="*/ 0 w 422654"/>
              <a:gd name="connsiteY6" fmla="*/ 1348709 h 1368423"/>
              <a:gd name="connsiteX7" fmla="*/ 3176 w 422654"/>
              <a:gd name="connsiteY7" fmla="*/ 0 h 1368423"/>
              <a:gd name="connsiteX0" fmla="*/ 3176 w 422570"/>
              <a:gd name="connsiteY0" fmla="*/ 0 h 1368423"/>
              <a:gd name="connsiteX1" fmla="*/ 369760 w 422570"/>
              <a:gd name="connsiteY1" fmla="*/ 40700 h 1368423"/>
              <a:gd name="connsiteX2" fmla="*/ 366998 w 422570"/>
              <a:gd name="connsiteY2" fmla="*/ 1054470 h 1368423"/>
              <a:gd name="connsiteX3" fmla="*/ 422570 w 422570"/>
              <a:gd name="connsiteY3" fmla="*/ 1066681 h 1368423"/>
              <a:gd name="connsiteX4" fmla="*/ 410462 w 422570"/>
              <a:gd name="connsiteY4" fmla="*/ 1223009 h 1368423"/>
              <a:gd name="connsiteX5" fmla="*/ 408657 w 422570"/>
              <a:gd name="connsiteY5" fmla="*/ 1360319 h 1368423"/>
              <a:gd name="connsiteX6" fmla="*/ 0 w 422570"/>
              <a:gd name="connsiteY6" fmla="*/ 1348709 h 1368423"/>
              <a:gd name="connsiteX7" fmla="*/ 3176 w 422570"/>
              <a:gd name="connsiteY7" fmla="*/ 0 h 1368423"/>
              <a:gd name="connsiteX0" fmla="*/ 3176 w 422570"/>
              <a:gd name="connsiteY0" fmla="*/ 0 h 1360319"/>
              <a:gd name="connsiteX1" fmla="*/ 369760 w 422570"/>
              <a:gd name="connsiteY1" fmla="*/ 40700 h 1360319"/>
              <a:gd name="connsiteX2" fmla="*/ 366998 w 422570"/>
              <a:gd name="connsiteY2" fmla="*/ 1054470 h 1360319"/>
              <a:gd name="connsiteX3" fmla="*/ 422570 w 422570"/>
              <a:gd name="connsiteY3" fmla="*/ 1066681 h 1360319"/>
              <a:gd name="connsiteX4" fmla="*/ 408657 w 422570"/>
              <a:gd name="connsiteY4" fmla="*/ 1360319 h 1360319"/>
              <a:gd name="connsiteX5" fmla="*/ 0 w 422570"/>
              <a:gd name="connsiteY5" fmla="*/ 1348709 h 1360319"/>
              <a:gd name="connsiteX6" fmla="*/ 3176 w 422570"/>
              <a:gd name="connsiteY6" fmla="*/ 0 h 1360319"/>
              <a:gd name="connsiteX0" fmla="*/ 3176 w 424538"/>
              <a:gd name="connsiteY0" fmla="*/ 0 h 1357287"/>
              <a:gd name="connsiteX1" fmla="*/ 369760 w 424538"/>
              <a:gd name="connsiteY1" fmla="*/ 40700 h 1357287"/>
              <a:gd name="connsiteX2" fmla="*/ 366998 w 424538"/>
              <a:gd name="connsiteY2" fmla="*/ 1054470 h 1357287"/>
              <a:gd name="connsiteX3" fmla="*/ 422570 w 424538"/>
              <a:gd name="connsiteY3" fmla="*/ 1066681 h 1357287"/>
              <a:gd name="connsiteX4" fmla="*/ 424538 w 424538"/>
              <a:gd name="connsiteY4" fmla="*/ 1357287 h 1357287"/>
              <a:gd name="connsiteX5" fmla="*/ 0 w 424538"/>
              <a:gd name="connsiteY5" fmla="*/ 1348709 h 1357287"/>
              <a:gd name="connsiteX6" fmla="*/ 3176 w 424538"/>
              <a:gd name="connsiteY6" fmla="*/ 0 h 13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538" h="1357287">
                <a:moveTo>
                  <a:pt x="3176" y="0"/>
                </a:moveTo>
                <a:lnTo>
                  <a:pt x="369760" y="40700"/>
                </a:lnTo>
                <a:cubicBezTo>
                  <a:pt x="368839" y="378623"/>
                  <a:pt x="367919" y="716547"/>
                  <a:pt x="366998" y="1054470"/>
                </a:cubicBezTo>
                <a:lnTo>
                  <a:pt x="422570" y="1066681"/>
                </a:lnTo>
                <a:lnTo>
                  <a:pt x="424538" y="1357287"/>
                </a:lnTo>
                <a:lnTo>
                  <a:pt x="0" y="1348709"/>
                </a:lnTo>
                <a:cubicBezTo>
                  <a:pt x="1059" y="899139"/>
                  <a:pt x="2117" y="449570"/>
                  <a:pt x="3176" y="0"/>
                </a:cubicBezTo>
                <a:close/>
              </a:path>
            </a:pathLst>
          </a:custGeom>
          <a:solidFill>
            <a:srgbClr val="C6D9F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54" name="図 53"/>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10964"/>
          <a:stretch/>
        </p:blipFill>
        <p:spPr bwMode="auto">
          <a:xfrm>
            <a:off x="4931965" y="4409345"/>
            <a:ext cx="1897380" cy="1110615"/>
          </a:xfrm>
          <a:prstGeom prst="rect">
            <a:avLst/>
          </a:prstGeom>
          <a:ln>
            <a:noFill/>
          </a:ln>
          <a:extLst>
            <a:ext uri="{53640926-AAD7-44D8-BBD7-CCE9431645EC}">
              <a14:shadowObscured xmlns:a14="http://schemas.microsoft.com/office/drawing/2010/main"/>
            </a:ext>
          </a:extLst>
        </p:spPr>
      </p:pic>
      <p:sp>
        <p:nvSpPr>
          <p:cNvPr id="55" name="正方形/長方形 249"/>
          <p:cNvSpPr/>
          <p:nvPr/>
        </p:nvSpPr>
        <p:spPr>
          <a:xfrm>
            <a:off x="4941490" y="4418870"/>
            <a:ext cx="1783080" cy="1067435"/>
          </a:xfrm>
          <a:custGeom>
            <a:avLst/>
            <a:gdLst>
              <a:gd name="connsiteX0" fmla="*/ 0 w 1825625"/>
              <a:gd name="connsiteY0" fmla="*/ 0 h 987425"/>
              <a:gd name="connsiteX1" fmla="*/ 1825625 w 1825625"/>
              <a:gd name="connsiteY1" fmla="*/ 0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1202872 w 1825625"/>
              <a:gd name="connsiteY3" fmla="*/ 982436 h 987425"/>
              <a:gd name="connsiteX4" fmla="*/ 0 w 1825625"/>
              <a:gd name="connsiteY4" fmla="*/ 987425 h 987425"/>
              <a:gd name="connsiteX5" fmla="*/ 0 w 1825625"/>
              <a:gd name="connsiteY5" fmla="*/ 0 h 987425"/>
              <a:gd name="connsiteX0" fmla="*/ 0 w 1825625"/>
              <a:gd name="connsiteY0" fmla="*/ 0 h 1066857"/>
              <a:gd name="connsiteX1" fmla="*/ 1727653 w 1825625"/>
              <a:gd name="connsiteY1" fmla="*/ 2721 h 1066857"/>
              <a:gd name="connsiteX2" fmla="*/ 1825625 w 1825625"/>
              <a:gd name="connsiteY2" fmla="*/ 987425 h 1066857"/>
              <a:gd name="connsiteX3" fmla="*/ 1322614 w 1825625"/>
              <a:gd name="connsiteY3" fmla="*/ 1066800 h 1066857"/>
              <a:gd name="connsiteX4" fmla="*/ 1202872 w 1825625"/>
              <a:gd name="connsiteY4" fmla="*/ 982436 h 1066857"/>
              <a:gd name="connsiteX5" fmla="*/ 0 w 1825625"/>
              <a:gd name="connsiteY5" fmla="*/ 987425 h 1066857"/>
              <a:gd name="connsiteX6" fmla="*/ 0 w 1825625"/>
              <a:gd name="connsiteY6" fmla="*/ 0 h 1066857"/>
              <a:gd name="connsiteX0" fmla="*/ 0 w 1745857"/>
              <a:gd name="connsiteY0" fmla="*/ 0 h 1067191"/>
              <a:gd name="connsiteX1" fmla="*/ 1727653 w 1745857"/>
              <a:gd name="connsiteY1" fmla="*/ 2721 h 1067191"/>
              <a:gd name="connsiteX2" fmla="*/ 1681390 w 1745857"/>
              <a:gd name="connsiteY2" fmla="*/ 1060907 h 1067191"/>
              <a:gd name="connsiteX3" fmla="*/ 1322614 w 1745857"/>
              <a:gd name="connsiteY3" fmla="*/ 1066800 h 1067191"/>
              <a:gd name="connsiteX4" fmla="*/ 1202872 w 1745857"/>
              <a:gd name="connsiteY4" fmla="*/ 982436 h 1067191"/>
              <a:gd name="connsiteX5" fmla="*/ 0 w 1745857"/>
              <a:gd name="connsiteY5" fmla="*/ 987425 h 1067191"/>
              <a:gd name="connsiteX6" fmla="*/ 0 w 1745857"/>
              <a:gd name="connsiteY6" fmla="*/ 0 h 1067191"/>
              <a:gd name="connsiteX0" fmla="*/ 0 w 1754421"/>
              <a:gd name="connsiteY0" fmla="*/ 0 h 1067191"/>
              <a:gd name="connsiteX1" fmla="*/ 1727653 w 1754421"/>
              <a:gd name="connsiteY1" fmla="*/ 2721 h 1067191"/>
              <a:gd name="connsiteX2" fmla="*/ 1681390 w 1754421"/>
              <a:gd name="connsiteY2" fmla="*/ 1060907 h 1067191"/>
              <a:gd name="connsiteX3" fmla="*/ 1322614 w 1754421"/>
              <a:gd name="connsiteY3" fmla="*/ 1066800 h 1067191"/>
              <a:gd name="connsiteX4" fmla="*/ 1202872 w 1754421"/>
              <a:gd name="connsiteY4" fmla="*/ 982436 h 1067191"/>
              <a:gd name="connsiteX5" fmla="*/ 0 w 1754421"/>
              <a:gd name="connsiteY5" fmla="*/ 987425 h 1067191"/>
              <a:gd name="connsiteX6" fmla="*/ 0 w 1754421"/>
              <a:gd name="connsiteY6" fmla="*/ 0 h 1067191"/>
              <a:gd name="connsiteX0" fmla="*/ 0 w 1787973"/>
              <a:gd name="connsiteY0" fmla="*/ 0 h 1067191"/>
              <a:gd name="connsiteX1" fmla="*/ 1727653 w 1787973"/>
              <a:gd name="connsiteY1" fmla="*/ 2721 h 1067191"/>
              <a:gd name="connsiteX2" fmla="*/ 1681390 w 1787973"/>
              <a:gd name="connsiteY2" fmla="*/ 1060907 h 1067191"/>
              <a:gd name="connsiteX3" fmla="*/ 1322614 w 1787973"/>
              <a:gd name="connsiteY3" fmla="*/ 1066800 h 1067191"/>
              <a:gd name="connsiteX4" fmla="*/ 1202872 w 1787973"/>
              <a:gd name="connsiteY4" fmla="*/ 982436 h 1067191"/>
              <a:gd name="connsiteX5" fmla="*/ 0 w 1787973"/>
              <a:gd name="connsiteY5" fmla="*/ 987425 h 1067191"/>
              <a:gd name="connsiteX6" fmla="*/ 0 w 1787973"/>
              <a:gd name="connsiteY6" fmla="*/ 0 h 1067191"/>
              <a:gd name="connsiteX0" fmla="*/ 0 w 1783161"/>
              <a:gd name="connsiteY0" fmla="*/ 0 h 1067191"/>
              <a:gd name="connsiteX1" fmla="*/ 1727653 w 1783161"/>
              <a:gd name="connsiteY1" fmla="*/ 2721 h 1067191"/>
              <a:gd name="connsiteX2" fmla="*/ 1681390 w 1783161"/>
              <a:gd name="connsiteY2" fmla="*/ 1060907 h 1067191"/>
              <a:gd name="connsiteX3" fmla="*/ 1322614 w 1783161"/>
              <a:gd name="connsiteY3" fmla="*/ 1066800 h 1067191"/>
              <a:gd name="connsiteX4" fmla="*/ 1202872 w 1783161"/>
              <a:gd name="connsiteY4" fmla="*/ 982436 h 1067191"/>
              <a:gd name="connsiteX5" fmla="*/ 0 w 1783161"/>
              <a:gd name="connsiteY5" fmla="*/ 987425 h 1067191"/>
              <a:gd name="connsiteX6" fmla="*/ 0 w 1783161"/>
              <a:gd name="connsiteY6" fmla="*/ 0 h 106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161" h="1067191">
                <a:moveTo>
                  <a:pt x="0" y="0"/>
                </a:moveTo>
                <a:lnTo>
                  <a:pt x="1727653" y="2721"/>
                </a:lnTo>
                <a:cubicBezTo>
                  <a:pt x="1860999" y="379930"/>
                  <a:pt x="1716754" y="727232"/>
                  <a:pt x="1681390" y="1060907"/>
                </a:cubicBezTo>
                <a:cubicBezTo>
                  <a:pt x="1510998" y="1058337"/>
                  <a:pt x="1493006" y="1069370"/>
                  <a:pt x="1322614" y="1066800"/>
                </a:cubicBezTo>
                <a:lnTo>
                  <a:pt x="1202872" y="982436"/>
                </a:lnTo>
                <a:lnTo>
                  <a:pt x="0" y="987425"/>
                </a:lnTo>
                <a:lnTo>
                  <a:pt x="0" y="0"/>
                </a:lnTo>
                <a:close/>
              </a:path>
            </a:pathLst>
          </a:cu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56" name="正方形/長方形 55"/>
          <p:cNvSpPr/>
          <p:nvPr/>
        </p:nvSpPr>
        <p:spPr>
          <a:xfrm>
            <a:off x="4941490" y="4545870"/>
            <a:ext cx="575945" cy="511810"/>
          </a:xfrm>
          <a:prstGeom prst="rect">
            <a:avLst/>
          </a:prstGeom>
          <a:solidFill>
            <a:srgbClr val="C6D9F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57" name="正方形/長方形 56"/>
          <p:cNvSpPr/>
          <p:nvPr/>
        </p:nvSpPr>
        <p:spPr>
          <a:xfrm>
            <a:off x="5009435" y="4643025"/>
            <a:ext cx="447675" cy="302260"/>
          </a:xfrm>
          <a:prstGeom prst="rect">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0" numCol="1" spcCol="0" rtlCol="0" fromWordArt="0" anchor="ctr" anchorCtr="0" forceAA="0" compatLnSpc="1">
            <a:prstTxWarp prst="textNoShape">
              <a:avLst/>
            </a:prstTxWarp>
            <a:noAutofit/>
          </a:bodyPr>
          <a:lstStyle/>
          <a:p>
            <a:pPr algn="ctr">
              <a:lnSpc>
                <a:spcPts val="900"/>
              </a:lnSpc>
              <a:spcAft>
                <a:spcPts val="0"/>
              </a:spcAft>
            </a:pPr>
            <a:r>
              <a:rPr lang="ja-JP" sz="1000" b="1" kern="100" dirty="0">
                <a:solidFill>
                  <a:srgbClr val="000000"/>
                </a:solidFill>
                <a:effectLst/>
                <a:ea typeface="游ゴシック" panose="020B0400000000000000" pitchFamily="50" charset="-128"/>
                <a:cs typeface="Times New Roman" panose="02020603050405020304" pitchFamily="18" charset="0"/>
              </a:rPr>
              <a:t>Ａ地区</a:t>
            </a:r>
            <a:endParaRPr lang="ja-JP" sz="1000" kern="100" dirty="0">
              <a:effectLst/>
              <a:ea typeface="ＭＳ 明朝" panose="02020609040205080304" pitchFamily="17" charset="-128"/>
              <a:cs typeface="Times New Roman" panose="02020603050405020304" pitchFamily="18" charset="0"/>
            </a:endParaRPr>
          </a:p>
          <a:p>
            <a:pPr algn="ctr">
              <a:lnSpc>
                <a:spcPts val="900"/>
              </a:lnSpc>
              <a:spcAft>
                <a:spcPts val="0"/>
              </a:spcAft>
            </a:pPr>
            <a:r>
              <a:rPr lang="ja-JP" sz="800" b="1" kern="100" dirty="0">
                <a:solidFill>
                  <a:srgbClr val="000000"/>
                </a:solidFill>
                <a:effectLst/>
                <a:ea typeface="游ゴシック" panose="020B0400000000000000" pitchFamily="50" charset="-128"/>
                <a:cs typeface="Times New Roman" panose="02020603050405020304" pitchFamily="18" charset="0"/>
              </a:rPr>
              <a:t>（</a:t>
            </a:r>
            <a:r>
              <a:rPr lang="en-US" sz="800" b="1" kern="100" dirty="0">
                <a:solidFill>
                  <a:srgbClr val="000000"/>
                </a:solidFill>
                <a:effectLst/>
                <a:ea typeface="游ゴシック" panose="020B0400000000000000" pitchFamily="50" charset="-128"/>
                <a:cs typeface="Times New Roman" panose="02020603050405020304" pitchFamily="18" charset="0"/>
              </a:rPr>
              <a:t>1.5</a:t>
            </a:r>
            <a:r>
              <a:rPr lang="ja-JP" sz="800" b="1" kern="100" dirty="0">
                <a:solidFill>
                  <a:srgbClr val="000000"/>
                </a:solidFill>
                <a:effectLst/>
                <a:ea typeface="游ゴシック" panose="020B0400000000000000" pitchFamily="50" charset="-128"/>
                <a:cs typeface="Times New Roman" panose="02020603050405020304" pitchFamily="18" charset="0"/>
              </a:rPr>
              <a:t>期）</a:t>
            </a:r>
            <a:endParaRPr lang="ja-JP" sz="1100" kern="100" dirty="0">
              <a:effectLst/>
              <a:ea typeface="ＭＳ 明朝" panose="02020609040205080304" pitchFamily="17" charset="-128"/>
              <a:cs typeface="Times New Roman" panose="02020603050405020304" pitchFamily="18" charset="0"/>
            </a:endParaRPr>
          </a:p>
        </p:txBody>
      </p:sp>
      <p:sp>
        <p:nvSpPr>
          <p:cNvPr id="58" name="フリーフォーム 57"/>
          <p:cNvSpPr/>
          <p:nvPr/>
        </p:nvSpPr>
        <p:spPr>
          <a:xfrm>
            <a:off x="4021539" y="2847386"/>
            <a:ext cx="687541" cy="1240649"/>
          </a:xfrm>
          <a:custGeom>
            <a:avLst/>
            <a:gdLst>
              <a:gd name="connsiteX0" fmla="*/ 0 w 713937"/>
              <a:gd name="connsiteY0" fmla="*/ 0 h 1188720"/>
              <a:gd name="connsiteX1" fmla="*/ 632128 w 713937"/>
              <a:gd name="connsiteY1" fmla="*/ 75538 h 1188720"/>
              <a:gd name="connsiteX2" fmla="*/ 691763 w 713937"/>
              <a:gd name="connsiteY2" fmla="*/ 242515 h 1188720"/>
              <a:gd name="connsiteX3" fmla="*/ 683812 w 713937"/>
              <a:gd name="connsiteY3" fmla="*/ 1188720 h 1188720"/>
              <a:gd name="connsiteX4" fmla="*/ 318052 w 713937"/>
              <a:gd name="connsiteY4" fmla="*/ 1188720 h 1188720"/>
              <a:gd name="connsiteX5" fmla="*/ 318052 w 713937"/>
              <a:gd name="connsiteY5" fmla="*/ 1009816 h 1188720"/>
              <a:gd name="connsiteX6" fmla="*/ 3975 w 713937"/>
              <a:gd name="connsiteY6" fmla="*/ 1009816 h 1188720"/>
              <a:gd name="connsiteX7" fmla="*/ 3975 w 713937"/>
              <a:gd name="connsiteY7" fmla="*/ 15903 h 1188720"/>
              <a:gd name="connsiteX0" fmla="*/ 0 w 713937"/>
              <a:gd name="connsiteY0" fmla="*/ 0 h 1188720"/>
              <a:gd name="connsiteX1" fmla="*/ 632128 w 713937"/>
              <a:gd name="connsiteY1" fmla="*/ 75538 h 1188720"/>
              <a:gd name="connsiteX2" fmla="*/ 691763 w 713937"/>
              <a:gd name="connsiteY2" fmla="*/ 242515 h 1188720"/>
              <a:gd name="connsiteX3" fmla="*/ 683812 w 713937"/>
              <a:gd name="connsiteY3" fmla="*/ 1188720 h 1188720"/>
              <a:gd name="connsiteX4" fmla="*/ 318052 w 713937"/>
              <a:gd name="connsiteY4" fmla="*/ 1188720 h 1188720"/>
              <a:gd name="connsiteX5" fmla="*/ 318052 w 713937"/>
              <a:gd name="connsiteY5" fmla="*/ 1009816 h 1188720"/>
              <a:gd name="connsiteX6" fmla="*/ 3975 w 713937"/>
              <a:gd name="connsiteY6" fmla="*/ 1009816 h 1188720"/>
              <a:gd name="connsiteX7" fmla="*/ 3975 w 713937"/>
              <a:gd name="connsiteY7" fmla="*/ 15903 h 1188720"/>
              <a:gd name="connsiteX8" fmla="*/ 0 w 713937"/>
              <a:gd name="connsiteY8" fmla="*/ 0 h 1188720"/>
              <a:gd name="connsiteX0" fmla="*/ 0 w 691763"/>
              <a:gd name="connsiteY0" fmla="*/ 0 h 1188720"/>
              <a:gd name="connsiteX1" fmla="*/ 632128 w 691763"/>
              <a:gd name="connsiteY1" fmla="*/ 75538 h 1188720"/>
              <a:gd name="connsiteX2" fmla="*/ 691763 w 691763"/>
              <a:gd name="connsiteY2" fmla="*/ 242515 h 1188720"/>
              <a:gd name="connsiteX3" fmla="*/ 683812 w 691763"/>
              <a:gd name="connsiteY3" fmla="*/ 1188720 h 1188720"/>
              <a:gd name="connsiteX4" fmla="*/ 318052 w 691763"/>
              <a:gd name="connsiteY4" fmla="*/ 1188720 h 1188720"/>
              <a:gd name="connsiteX5" fmla="*/ 318052 w 691763"/>
              <a:gd name="connsiteY5" fmla="*/ 1009816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318052 w 691763"/>
              <a:gd name="connsiteY4" fmla="*/ 1188720 h 1188720"/>
              <a:gd name="connsiteX5" fmla="*/ 318052 w 691763"/>
              <a:gd name="connsiteY5" fmla="*/ 1009816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318052 w 691763"/>
              <a:gd name="connsiteY5" fmla="*/ 1009816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275970 w 691763"/>
              <a:gd name="connsiteY5" fmla="*/ 1016160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293438 w 691763"/>
              <a:gd name="connsiteY5" fmla="*/ 950027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212801 w 691763"/>
              <a:gd name="connsiteY5" fmla="*/ 1141071 h 1188720"/>
              <a:gd name="connsiteX6" fmla="*/ 3975 w 691763"/>
              <a:gd name="connsiteY6" fmla="*/ 1009816 h 1188720"/>
              <a:gd name="connsiteX7" fmla="*/ 3975 w 691763"/>
              <a:gd name="connsiteY7" fmla="*/ 15903 h 1188720"/>
              <a:gd name="connsiteX8" fmla="*/ 0 w 691763"/>
              <a:gd name="connsiteY8" fmla="*/ 0 h 1188720"/>
              <a:gd name="connsiteX0" fmla="*/ 0 w 691763"/>
              <a:gd name="connsiteY0" fmla="*/ 0 h 1188720"/>
              <a:gd name="connsiteX1" fmla="*/ 621474 w 691763"/>
              <a:gd name="connsiteY1" fmla="*/ 59635 h 1188720"/>
              <a:gd name="connsiteX2" fmla="*/ 691763 w 691763"/>
              <a:gd name="connsiteY2" fmla="*/ 242515 h 1188720"/>
              <a:gd name="connsiteX3" fmla="*/ 683812 w 691763"/>
              <a:gd name="connsiteY3" fmla="*/ 1188720 h 1188720"/>
              <a:gd name="connsiteX4" fmla="*/ 281038 w 691763"/>
              <a:gd name="connsiteY4" fmla="*/ 1178264 h 1188720"/>
              <a:gd name="connsiteX5" fmla="*/ 279234 w 691763"/>
              <a:gd name="connsiteY5" fmla="*/ 1012329 h 1188720"/>
              <a:gd name="connsiteX6" fmla="*/ 3975 w 691763"/>
              <a:gd name="connsiteY6" fmla="*/ 1009816 h 1188720"/>
              <a:gd name="connsiteX7" fmla="*/ 3975 w 691763"/>
              <a:gd name="connsiteY7" fmla="*/ 15903 h 1188720"/>
              <a:gd name="connsiteX8" fmla="*/ 0 w 691763"/>
              <a:gd name="connsiteY8" fmla="*/ 0 h 1188720"/>
              <a:gd name="connsiteX0" fmla="*/ 0 w 687788"/>
              <a:gd name="connsiteY0" fmla="*/ 0 h 1172817"/>
              <a:gd name="connsiteX1" fmla="*/ 617499 w 687788"/>
              <a:gd name="connsiteY1" fmla="*/ 43732 h 1172817"/>
              <a:gd name="connsiteX2" fmla="*/ 687788 w 687788"/>
              <a:gd name="connsiteY2" fmla="*/ 226612 h 1172817"/>
              <a:gd name="connsiteX3" fmla="*/ 679837 w 687788"/>
              <a:gd name="connsiteY3" fmla="*/ 1172817 h 1172817"/>
              <a:gd name="connsiteX4" fmla="*/ 277063 w 687788"/>
              <a:gd name="connsiteY4" fmla="*/ 1162361 h 1172817"/>
              <a:gd name="connsiteX5" fmla="*/ 275259 w 687788"/>
              <a:gd name="connsiteY5" fmla="*/ 996426 h 1172817"/>
              <a:gd name="connsiteX6" fmla="*/ 0 w 687788"/>
              <a:gd name="connsiteY6" fmla="*/ 993913 h 1172817"/>
              <a:gd name="connsiteX7" fmla="*/ 0 w 687788"/>
              <a:gd name="connsiteY7" fmla="*/ 0 h 1172817"/>
              <a:gd name="connsiteX0" fmla="*/ 0 w 687788"/>
              <a:gd name="connsiteY0" fmla="*/ 0 h 1184947"/>
              <a:gd name="connsiteX1" fmla="*/ 617499 w 687788"/>
              <a:gd name="connsiteY1" fmla="*/ 55862 h 1184947"/>
              <a:gd name="connsiteX2" fmla="*/ 687788 w 687788"/>
              <a:gd name="connsiteY2" fmla="*/ 238742 h 1184947"/>
              <a:gd name="connsiteX3" fmla="*/ 679837 w 687788"/>
              <a:gd name="connsiteY3" fmla="*/ 1184947 h 1184947"/>
              <a:gd name="connsiteX4" fmla="*/ 277063 w 687788"/>
              <a:gd name="connsiteY4" fmla="*/ 1174491 h 1184947"/>
              <a:gd name="connsiteX5" fmla="*/ 275259 w 687788"/>
              <a:gd name="connsiteY5" fmla="*/ 1008556 h 1184947"/>
              <a:gd name="connsiteX6" fmla="*/ 0 w 687788"/>
              <a:gd name="connsiteY6" fmla="*/ 1006043 h 1184947"/>
              <a:gd name="connsiteX7" fmla="*/ 0 w 687788"/>
              <a:gd name="connsiteY7" fmla="*/ 0 h 11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788" h="1184947">
                <a:moveTo>
                  <a:pt x="0" y="0"/>
                </a:moveTo>
                <a:lnTo>
                  <a:pt x="617499" y="55862"/>
                </a:lnTo>
                <a:lnTo>
                  <a:pt x="687788" y="238742"/>
                </a:lnTo>
                <a:cubicBezTo>
                  <a:pt x="685138" y="554144"/>
                  <a:pt x="682487" y="869545"/>
                  <a:pt x="679837" y="1184947"/>
                </a:cubicBezTo>
                <a:lnTo>
                  <a:pt x="277063" y="1174491"/>
                </a:lnTo>
                <a:cubicBezTo>
                  <a:pt x="276462" y="1119179"/>
                  <a:pt x="275860" y="1063868"/>
                  <a:pt x="275259" y="1008556"/>
                </a:cubicBezTo>
                <a:lnTo>
                  <a:pt x="0" y="1006043"/>
                </a:lnTo>
                <a:lnTo>
                  <a:pt x="0" y="0"/>
                </a:lnTo>
                <a:close/>
              </a:path>
            </a:pathLst>
          </a:custGeom>
          <a:solidFill>
            <a:srgbClr val="C6D9F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フリーフォーム 58"/>
          <p:cNvSpPr/>
          <p:nvPr/>
        </p:nvSpPr>
        <p:spPr>
          <a:xfrm>
            <a:off x="4065825" y="3903885"/>
            <a:ext cx="635000" cy="2124710"/>
          </a:xfrm>
          <a:custGeom>
            <a:avLst/>
            <a:gdLst>
              <a:gd name="connsiteX0" fmla="*/ 644837 w 644837"/>
              <a:gd name="connsiteY0" fmla="*/ 2145933 h 2145933"/>
              <a:gd name="connsiteX1" fmla="*/ 0 w 644837"/>
              <a:gd name="connsiteY1" fmla="*/ 2145933 h 2145933"/>
              <a:gd name="connsiteX2" fmla="*/ 0 w 644837"/>
              <a:gd name="connsiteY2" fmla="*/ 0 h 2145933"/>
              <a:gd name="connsiteX3" fmla="*/ 237849 w 644837"/>
              <a:gd name="connsiteY3" fmla="*/ 0 h 2145933"/>
              <a:gd name="connsiteX4" fmla="*/ 237849 w 644837"/>
              <a:gd name="connsiteY4" fmla="*/ 163852 h 2145933"/>
              <a:gd name="connsiteX5" fmla="*/ 644837 w 644837"/>
              <a:gd name="connsiteY5" fmla="*/ 163852 h 2145933"/>
              <a:gd name="connsiteX6" fmla="*/ 644837 w 644837"/>
              <a:gd name="connsiteY6" fmla="*/ 2145933 h 2145933"/>
              <a:gd name="connsiteX0" fmla="*/ 644837 w 644837"/>
              <a:gd name="connsiteY0" fmla="*/ 2145933 h 2145933"/>
              <a:gd name="connsiteX1" fmla="*/ 0 w 644837"/>
              <a:gd name="connsiteY1" fmla="*/ 2145933 h 2145933"/>
              <a:gd name="connsiteX2" fmla="*/ 0 w 644837"/>
              <a:gd name="connsiteY2" fmla="*/ 0 h 2145933"/>
              <a:gd name="connsiteX3" fmla="*/ 229381 w 644837"/>
              <a:gd name="connsiteY3" fmla="*/ 0 h 2145933"/>
              <a:gd name="connsiteX4" fmla="*/ 237849 w 644837"/>
              <a:gd name="connsiteY4" fmla="*/ 163852 h 2145933"/>
              <a:gd name="connsiteX5" fmla="*/ 644837 w 644837"/>
              <a:gd name="connsiteY5" fmla="*/ 163852 h 2145933"/>
              <a:gd name="connsiteX6" fmla="*/ 644837 w 644837"/>
              <a:gd name="connsiteY6" fmla="*/ 2145933 h 2145933"/>
              <a:gd name="connsiteX0" fmla="*/ 644837 w 644837"/>
              <a:gd name="connsiteY0" fmla="*/ 2145933 h 2145933"/>
              <a:gd name="connsiteX1" fmla="*/ 0 w 644837"/>
              <a:gd name="connsiteY1" fmla="*/ 2145933 h 2145933"/>
              <a:gd name="connsiteX2" fmla="*/ 0 w 644837"/>
              <a:gd name="connsiteY2" fmla="*/ 0 h 2145933"/>
              <a:gd name="connsiteX3" fmla="*/ 229381 w 644837"/>
              <a:gd name="connsiteY3" fmla="*/ 0 h 2145933"/>
              <a:gd name="connsiteX4" fmla="*/ 232204 w 644837"/>
              <a:gd name="connsiteY4" fmla="*/ 161104 h 2145933"/>
              <a:gd name="connsiteX5" fmla="*/ 644837 w 644837"/>
              <a:gd name="connsiteY5" fmla="*/ 163852 h 2145933"/>
              <a:gd name="connsiteX6" fmla="*/ 644837 w 644837"/>
              <a:gd name="connsiteY6" fmla="*/ 2145933 h 2145933"/>
              <a:gd name="connsiteX0" fmla="*/ 644837 w 644837"/>
              <a:gd name="connsiteY0" fmla="*/ 2145933 h 2145933"/>
              <a:gd name="connsiteX1" fmla="*/ 0 w 644837"/>
              <a:gd name="connsiteY1" fmla="*/ 2145933 h 2145933"/>
              <a:gd name="connsiteX2" fmla="*/ 0 w 644837"/>
              <a:gd name="connsiteY2" fmla="*/ 0 h 2145933"/>
              <a:gd name="connsiteX3" fmla="*/ 218089 w 644837"/>
              <a:gd name="connsiteY3" fmla="*/ 0 h 2145933"/>
              <a:gd name="connsiteX4" fmla="*/ 232204 w 644837"/>
              <a:gd name="connsiteY4" fmla="*/ 161104 h 2145933"/>
              <a:gd name="connsiteX5" fmla="*/ 644837 w 644837"/>
              <a:gd name="connsiteY5" fmla="*/ 163852 h 2145933"/>
              <a:gd name="connsiteX6" fmla="*/ 644837 w 644837"/>
              <a:gd name="connsiteY6" fmla="*/ 2145933 h 2145933"/>
              <a:gd name="connsiteX0" fmla="*/ 644837 w 644837"/>
              <a:gd name="connsiteY0" fmla="*/ 2145933 h 2145933"/>
              <a:gd name="connsiteX1" fmla="*/ 0 w 644837"/>
              <a:gd name="connsiteY1" fmla="*/ 2145933 h 2145933"/>
              <a:gd name="connsiteX2" fmla="*/ 0 w 644837"/>
              <a:gd name="connsiteY2" fmla="*/ 0 h 2145933"/>
              <a:gd name="connsiteX3" fmla="*/ 218089 w 644837"/>
              <a:gd name="connsiteY3" fmla="*/ 0 h 2145933"/>
              <a:gd name="connsiteX4" fmla="*/ 218089 w 644837"/>
              <a:gd name="connsiteY4" fmla="*/ 161104 h 2145933"/>
              <a:gd name="connsiteX5" fmla="*/ 644837 w 644837"/>
              <a:gd name="connsiteY5" fmla="*/ 163852 h 2145933"/>
              <a:gd name="connsiteX6" fmla="*/ 644837 w 644837"/>
              <a:gd name="connsiteY6" fmla="*/ 2145933 h 2145933"/>
              <a:gd name="connsiteX0" fmla="*/ 658952 w 658952"/>
              <a:gd name="connsiteY0" fmla="*/ 2145933 h 2145933"/>
              <a:gd name="connsiteX1" fmla="*/ 1 w 658952"/>
              <a:gd name="connsiteY1" fmla="*/ 2143184 h 2145933"/>
              <a:gd name="connsiteX2" fmla="*/ 14115 w 658952"/>
              <a:gd name="connsiteY2" fmla="*/ 0 h 2145933"/>
              <a:gd name="connsiteX3" fmla="*/ 232204 w 658952"/>
              <a:gd name="connsiteY3" fmla="*/ 0 h 2145933"/>
              <a:gd name="connsiteX4" fmla="*/ 232204 w 658952"/>
              <a:gd name="connsiteY4" fmla="*/ 161104 h 2145933"/>
              <a:gd name="connsiteX5" fmla="*/ 658952 w 658952"/>
              <a:gd name="connsiteY5" fmla="*/ 163852 h 2145933"/>
              <a:gd name="connsiteX6" fmla="*/ 658952 w 658952"/>
              <a:gd name="connsiteY6" fmla="*/ 2145933 h 21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952" h="2145933">
                <a:moveTo>
                  <a:pt x="658952" y="2145933"/>
                </a:moveTo>
                <a:lnTo>
                  <a:pt x="1" y="2143184"/>
                </a:lnTo>
                <a:cubicBezTo>
                  <a:pt x="4706" y="1428789"/>
                  <a:pt x="9410" y="714395"/>
                  <a:pt x="14115" y="0"/>
                </a:cubicBezTo>
                <a:lnTo>
                  <a:pt x="232204" y="0"/>
                </a:lnTo>
                <a:lnTo>
                  <a:pt x="232204" y="161104"/>
                </a:lnTo>
                <a:lnTo>
                  <a:pt x="658952" y="163852"/>
                </a:lnTo>
                <a:lnTo>
                  <a:pt x="658952" y="2145933"/>
                </a:lnTo>
                <a:close/>
              </a:path>
            </a:pathLst>
          </a:custGeom>
          <a:solidFill>
            <a:srgbClr val="C6D9F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0" name="正方形/長方形 59"/>
          <p:cNvSpPr/>
          <p:nvPr/>
        </p:nvSpPr>
        <p:spPr>
          <a:xfrm>
            <a:off x="4173140" y="4759865"/>
            <a:ext cx="402590" cy="167005"/>
          </a:xfrm>
          <a:prstGeom prst="rect">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900" b="1" kern="100" dirty="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B</a:t>
            </a:r>
            <a:r>
              <a:rPr lang="ja-JP" sz="1000" b="1" kern="100" dirty="0">
                <a:solidFill>
                  <a:srgbClr val="000000"/>
                </a:solidFill>
                <a:effectLst/>
                <a:ea typeface="游ゴシック" panose="020B0400000000000000" pitchFamily="50" charset="-128"/>
                <a:cs typeface="Times New Roman" panose="02020603050405020304" pitchFamily="18" charset="0"/>
              </a:rPr>
              <a:t>地区</a:t>
            </a:r>
            <a:endParaRPr lang="ja-JP" sz="1100" kern="100" dirty="0">
              <a:effectLst/>
              <a:ea typeface="ＭＳ 明朝" panose="02020609040205080304" pitchFamily="17" charset="-128"/>
              <a:cs typeface="Times New Roman" panose="02020603050405020304" pitchFamily="18" charset="0"/>
            </a:endParaRPr>
          </a:p>
        </p:txBody>
      </p:sp>
      <p:sp>
        <p:nvSpPr>
          <p:cNvPr id="61" name="フリーフォーム 60"/>
          <p:cNvSpPr/>
          <p:nvPr/>
        </p:nvSpPr>
        <p:spPr>
          <a:xfrm>
            <a:off x="3560365" y="4061365"/>
            <a:ext cx="301625" cy="2132330"/>
          </a:xfrm>
          <a:custGeom>
            <a:avLst/>
            <a:gdLst>
              <a:gd name="connsiteX0" fmla="*/ 301925 w 301925"/>
              <a:gd name="connsiteY0" fmla="*/ 0 h 2018581"/>
              <a:gd name="connsiteX1" fmla="*/ 146649 w 301925"/>
              <a:gd name="connsiteY1" fmla="*/ 517585 h 2018581"/>
              <a:gd name="connsiteX2" fmla="*/ 34506 w 301925"/>
              <a:gd name="connsiteY2" fmla="*/ 819509 h 2018581"/>
              <a:gd name="connsiteX3" fmla="*/ 0 w 301925"/>
              <a:gd name="connsiteY3" fmla="*/ 1690777 h 2018581"/>
              <a:gd name="connsiteX4" fmla="*/ 69011 w 301925"/>
              <a:gd name="connsiteY4" fmla="*/ 2018581 h 2018581"/>
              <a:gd name="connsiteX0" fmla="*/ 301925 w 301925"/>
              <a:gd name="connsiteY0" fmla="*/ 0 h 2132912"/>
              <a:gd name="connsiteX1" fmla="*/ 146649 w 301925"/>
              <a:gd name="connsiteY1" fmla="*/ 631916 h 2132912"/>
              <a:gd name="connsiteX2" fmla="*/ 34506 w 301925"/>
              <a:gd name="connsiteY2" fmla="*/ 933840 h 2132912"/>
              <a:gd name="connsiteX3" fmla="*/ 0 w 301925"/>
              <a:gd name="connsiteY3" fmla="*/ 1805108 h 2132912"/>
              <a:gd name="connsiteX4" fmla="*/ 69011 w 301925"/>
              <a:gd name="connsiteY4" fmla="*/ 2132912 h 2132912"/>
              <a:gd name="connsiteX0" fmla="*/ 301925 w 301925"/>
              <a:gd name="connsiteY0" fmla="*/ 0 h 2132912"/>
              <a:gd name="connsiteX1" fmla="*/ 248631 w 301925"/>
              <a:gd name="connsiteY1" fmla="*/ 323584 h 2132912"/>
              <a:gd name="connsiteX2" fmla="*/ 146649 w 301925"/>
              <a:gd name="connsiteY2" fmla="*/ 631916 h 2132912"/>
              <a:gd name="connsiteX3" fmla="*/ 34506 w 301925"/>
              <a:gd name="connsiteY3" fmla="*/ 933840 h 2132912"/>
              <a:gd name="connsiteX4" fmla="*/ 0 w 301925"/>
              <a:gd name="connsiteY4" fmla="*/ 1805108 h 2132912"/>
              <a:gd name="connsiteX5" fmla="*/ 69011 w 301925"/>
              <a:gd name="connsiteY5" fmla="*/ 2132912 h 21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25" h="2132912">
                <a:moveTo>
                  <a:pt x="301925" y="0"/>
                </a:moveTo>
                <a:cubicBezTo>
                  <a:pt x="276215" y="101510"/>
                  <a:pt x="274341" y="222074"/>
                  <a:pt x="248631" y="323584"/>
                </a:cubicBezTo>
                <a:lnTo>
                  <a:pt x="146649" y="631916"/>
                </a:lnTo>
                <a:lnTo>
                  <a:pt x="34506" y="933840"/>
                </a:lnTo>
                <a:lnTo>
                  <a:pt x="0" y="1805108"/>
                </a:lnTo>
                <a:lnTo>
                  <a:pt x="69011" y="2132912"/>
                </a:lnTo>
              </a:path>
            </a:pathLst>
          </a:cu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正方形/長方形 61"/>
          <p:cNvSpPr/>
          <p:nvPr/>
        </p:nvSpPr>
        <p:spPr>
          <a:xfrm rot="349169">
            <a:off x="3910049" y="2495592"/>
            <a:ext cx="623278" cy="140436"/>
          </a:xfrm>
          <a:prstGeom prst="rect">
            <a:avLst/>
          </a:prstGeom>
          <a:solidFill>
            <a:schemeClr val="bg1"/>
          </a:solid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lnSpc>
                <a:spcPts val="800"/>
              </a:lnSpc>
              <a:spcAft>
                <a:spcPts val="0"/>
              </a:spcAft>
            </a:pPr>
            <a:r>
              <a:rPr lang="ja-JP" sz="800" b="1" kern="100" dirty="0">
                <a:solidFill>
                  <a:srgbClr val="000000"/>
                </a:solidFill>
                <a:effectLst/>
                <a:ea typeface="游ゴシック" panose="020B0400000000000000" pitchFamily="50" charset="-128"/>
                <a:cs typeface="Times New Roman" panose="02020603050405020304" pitchFamily="18" charset="0"/>
              </a:rPr>
              <a:t>第二寝屋川</a:t>
            </a:r>
            <a:endParaRPr lang="ja-JP" sz="1050" kern="100" dirty="0">
              <a:effectLst/>
              <a:ea typeface="ＭＳ 明朝" panose="02020609040205080304" pitchFamily="17" charset="-128"/>
              <a:cs typeface="Times New Roman" panose="02020603050405020304" pitchFamily="18" charset="0"/>
            </a:endParaRPr>
          </a:p>
        </p:txBody>
      </p:sp>
      <p:sp>
        <p:nvSpPr>
          <p:cNvPr id="64" name="正方形/長方形 63"/>
          <p:cNvSpPr/>
          <p:nvPr/>
        </p:nvSpPr>
        <p:spPr>
          <a:xfrm>
            <a:off x="4201275" y="2943997"/>
            <a:ext cx="402590" cy="167005"/>
          </a:xfrm>
          <a:prstGeom prst="rect">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US" sz="1000" b="1" kern="100" dirty="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C</a:t>
            </a:r>
            <a:r>
              <a:rPr lang="ja-JP" sz="1000" b="1" kern="100" dirty="0">
                <a:solidFill>
                  <a:srgbClr val="000000"/>
                </a:solidFill>
                <a:effectLst/>
                <a:ea typeface="游ゴシック" panose="020B0400000000000000" pitchFamily="50" charset="-128"/>
                <a:cs typeface="Times New Roman" panose="02020603050405020304" pitchFamily="18" charset="0"/>
              </a:rPr>
              <a:t>地区</a:t>
            </a:r>
            <a:endParaRPr lang="ja-JP" sz="1200" kern="100" dirty="0">
              <a:effectLst/>
              <a:ea typeface="ＭＳ 明朝" panose="02020609040205080304" pitchFamily="17" charset="-128"/>
              <a:cs typeface="Times New Roman" panose="02020603050405020304" pitchFamily="18" charset="0"/>
            </a:endParaRPr>
          </a:p>
        </p:txBody>
      </p:sp>
      <p:sp>
        <p:nvSpPr>
          <p:cNvPr id="66" name="正方形/長方形 65"/>
          <p:cNvSpPr/>
          <p:nvPr/>
        </p:nvSpPr>
        <p:spPr>
          <a:xfrm>
            <a:off x="4766230" y="3300635"/>
            <a:ext cx="151765" cy="563245"/>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algn="ctr">
              <a:lnSpc>
                <a:spcPts val="800"/>
              </a:lnSpc>
              <a:spcAft>
                <a:spcPts val="0"/>
              </a:spcAft>
            </a:pP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豊里矢田線</a:t>
            </a:r>
            <a:endParaRPr lang="ja-JP" sz="1050" kern="100" dirty="0">
              <a:effectLst/>
              <a:ea typeface="ＭＳ 明朝" panose="02020609040205080304" pitchFamily="17" charset="-128"/>
              <a:cs typeface="Times New Roman" panose="02020603050405020304" pitchFamily="18" charset="0"/>
            </a:endParaRPr>
          </a:p>
        </p:txBody>
      </p:sp>
      <p:sp>
        <p:nvSpPr>
          <p:cNvPr id="70" name="正方形/長方形 69"/>
          <p:cNvSpPr/>
          <p:nvPr/>
        </p:nvSpPr>
        <p:spPr>
          <a:xfrm>
            <a:off x="2648243" y="2854250"/>
            <a:ext cx="509578" cy="369570"/>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l">
              <a:spcAft>
                <a:spcPts val="0"/>
              </a:spcAft>
            </a:pPr>
            <a:r>
              <a:rPr lang="ja-JP" sz="9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猫間川</a:t>
            </a:r>
            <a:endParaRPr lang="ja-JP" sz="1100" kern="100" dirty="0">
              <a:effectLst/>
              <a:ea typeface="ＭＳ 明朝" panose="02020609040205080304" pitchFamily="17" charset="-128"/>
              <a:cs typeface="Times New Roman" panose="02020603050405020304" pitchFamily="18" charset="0"/>
            </a:endParaRPr>
          </a:p>
          <a:p>
            <a:pPr algn="l">
              <a:spcAft>
                <a:spcPts val="0"/>
              </a:spcAft>
            </a:pPr>
            <a:r>
              <a:rPr lang="ja-JP" sz="9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抽水所</a:t>
            </a:r>
            <a:endParaRPr lang="ja-JP" sz="1100" kern="100" dirty="0">
              <a:effectLst/>
              <a:ea typeface="ＭＳ 明朝" panose="02020609040205080304" pitchFamily="17" charset="-128"/>
              <a:cs typeface="Times New Roman" panose="02020603050405020304" pitchFamily="18" charset="0"/>
            </a:endParaRPr>
          </a:p>
        </p:txBody>
      </p:sp>
      <p:sp>
        <p:nvSpPr>
          <p:cNvPr id="71" name="フリーフォーム 70">
            <a:extLst>
              <a:ext uri="{FF2B5EF4-FFF2-40B4-BE49-F238E27FC236}">
                <a16:creationId xmlns:a16="http://schemas.microsoft.com/office/drawing/2014/main" id="{CCB50259-73D5-E24D-41B4-BFBADA5585FF}"/>
              </a:ext>
            </a:extLst>
          </p:cNvPr>
          <p:cNvSpPr/>
          <p:nvPr/>
        </p:nvSpPr>
        <p:spPr bwMode="gray">
          <a:xfrm>
            <a:off x="2277665" y="2771045"/>
            <a:ext cx="81280" cy="497840"/>
          </a:xfrm>
          <a:custGeom>
            <a:avLst/>
            <a:gdLst>
              <a:gd name="connsiteX0" fmla="*/ 0 w 393700"/>
              <a:gd name="connsiteY0" fmla="*/ 0 h 1371600"/>
              <a:gd name="connsiteX1" fmla="*/ 393700 w 393700"/>
              <a:gd name="connsiteY1" fmla="*/ 850900 h 1371600"/>
              <a:gd name="connsiteX2" fmla="*/ 215900 w 393700"/>
              <a:gd name="connsiteY2" fmla="*/ 1257300 h 1371600"/>
              <a:gd name="connsiteX3" fmla="*/ 203200 w 393700"/>
              <a:gd name="connsiteY3" fmla="*/ 1371600 h 1371600"/>
              <a:gd name="connsiteX0" fmla="*/ 0 w 1930400"/>
              <a:gd name="connsiteY0" fmla="*/ 438150 h 1695450"/>
              <a:gd name="connsiteX1" fmla="*/ 393700 w 1930400"/>
              <a:gd name="connsiteY1" fmla="*/ 1289050 h 1695450"/>
              <a:gd name="connsiteX2" fmla="*/ 215900 w 1930400"/>
              <a:gd name="connsiteY2" fmla="*/ 1695450 h 1695450"/>
              <a:gd name="connsiteX3" fmla="*/ 1930400 w 1930400"/>
              <a:gd name="connsiteY3" fmla="*/ 0 h 1695450"/>
              <a:gd name="connsiteX0" fmla="*/ 0 w 1930400"/>
              <a:gd name="connsiteY0" fmla="*/ 476250 h 1327150"/>
              <a:gd name="connsiteX1" fmla="*/ 393700 w 1930400"/>
              <a:gd name="connsiteY1" fmla="*/ 1327150 h 1327150"/>
              <a:gd name="connsiteX2" fmla="*/ 1111250 w 1930400"/>
              <a:gd name="connsiteY2" fmla="*/ 0 h 1327150"/>
              <a:gd name="connsiteX3" fmla="*/ 1930400 w 1930400"/>
              <a:gd name="connsiteY3" fmla="*/ 38100 h 1327150"/>
              <a:gd name="connsiteX0" fmla="*/ 0 w 1936750"/>
              <a:gd name="connsiteY0" fmla="*/ 476250 h 1327150"/>
              <a:gd name="connsiteX1" fmla="*/ 393700 w 1936750"/>
              <a:gd name="connsiteY1" fmla="*/ 1327150 h 1327150"/>
              <a:gd name="connsiteX2" fmla="*/ 1111250 w 1936750"/>
              <a:gd name="connsiteY2" fmla="*/ 0 h 1327150"/>
              <a:gd name="connsiteX3" fmla="*/ 1936750 w 1936750"/>
              <a:gd name="connsiteY3" fmla="*/ 114300 h 1327150"/>
              <a:gd name="connsiteX0" fmla="*/ 0 w 1936750"/>
              <a:gd name="connsiteY0" fmla="*/ 444500 h 1295400"/>
              <a:gd name="connsiteX1" fmla="*/ 393700 w 1936750"/>
              <a:gd name="connsiteY1" fmla="*/ 1295400 h 1295400"/>
              <a:gd name="connsiteX2" fmla="*/ 1111250 w 1936750"/>
              <a:gd name="connsiteY2" fmla="*/ 0 h 1295400"/>
              <a:gd name="connsiteX3" fmla="*/ 1936750 w 1936750"/>
              <a:gd name="connsiteY3" fmla="*/ 82550 h 1295400"/>
              <a:gd name="connsiteX0" fmla="*/ 0 w 1936750"/>
              <a:gd name="connsiteY0" fmla="*/ 444500 h 444500"/>
              <a:gd name="connsiteX1" fmla="*/ 577850 w 1936750"/>
              <a:gd name="connsiteY1" fmla="*/ 266700 h 444500"/>
              <a:gd name="connsiteX2" fmla="*/ 1111250 w 1936750"/>
              <a:gd name="connsiteY2" fmla="*/ 0 h 444500"/>
              <a:gd name="connsiteX3" fmla="*/ 1936750 w 1936750"/>
              <a:gd name="connsiteY3" fmla="*/ 82550 h 444500"/>
              <a:gd name="connsiteX0" fmla="*/ 0 w 1936750"/>
              <a:gd name="connsiteY0" fmla="*/ 495300 h 495300"/>
              <a:gd name="connsiteX1" fmla="*/ 577850 w 1936750"/>
              <a:gd name="connsiteY1" fmla="*/ 317500 h 495300"/>
              <a:gd name="connsiteX2" fmla="*/ 615950 w 1936750"/>
              <a:gd name="connsiteY2" fmla="*/ 0 h 495300"/>
              <a:gd name="connsiteX3" fmla="*/ 1936750 w 1936750"/>
              <a:gd name="connsiteY3" fmla="*/ 133350 h 495300"/>
              <a:gd name="connsiteX0" fmla="*/ 0 w 1936750"/>
              <a:gd name="connsiteY0" fmla="*/ 495300 h 593575"/>
              <a:gd name="connsiteX1" fmla="*/ 309398 w 1936750"/>
              <a:gd name="connsiteY1" fmla="*/ 589704 h 593575"/>
              <a:gd name="connsiteX2" fmla="*/ 577850 w 1936750"/>
              <a:gd name="connsiteY2" fmla="*/ 317500 h 593575"/>
              <a:gd name="connsiteX3" fmla="*/ 615950 w 1936750"/>
              <a:gd name="connsiteY3" fmla="*/ 0 h 593575"/>
              <a:gd name="connsiteX4" fmla="*/ 1936750 w 1936750"/>
              <a:gd name="connsiteY4" fmla="*/ 133350 h 593575"/>
              <a:gd name="connsiteX0" fmla="*/ 0 w 1936750"/>
              <a:gd name="connsiteY0" fmla="*/ 495300 h 589704"/>
              <a:gd name="connsiteX1" fmla="*/ 309398 w 1936750"/>
              <a:gd name="connsiteY1" fmla="*/ 589704 h 589704"/>
              <a:gd name="connsiteX2" fmla="*/ 577850 w 1936750"/>
              <a:gd name="connsiteY2" fmla="*/ 317500 h 589704"/>
              <a:gd name="connsiteX3" fmla="*/ 615950 w 1936750"/>
              <a:gd name="connsiteY3" fmla="*/ 0 h 589704"/>
              <a:gd name="connsiteX4" fmla="*/ 1936750 w 1936750"/>
              <a:gd name="connsiteY4" fmla="*/ 133350 h 589704"/>
              <a:gd name="connsiteX0" fmla="*/ 0 w 1936750"/>
              <a:gd name="connsiteY0" fmla="*/ 495300 h 603991"/>
              <a:gd name="connsiteX1" fmla="*/ 299873 w 1936750"/>
              <a:gd name="connsiteY1" fmla="*/ 603991 h 603991"/>
              <a:gd name="connsiteX2" fmla="*/ 577850 w 1936750"/>
              <a:gd name="connsiteY2" fmla="*/ 317500 h 603991"/>
              <a:gd name="connsiteX3" fmla="*/ 615950 w 1936750"/>
              <a:gd name="connsiteY3" fmla="*/ 0 h 603991"/>
              <a:gd name="connsiteX4" fmla="*/ 1936750 w 1936750"/>
              <a:gd name="connsiteY4" fmla="*/ 133350 h 603991"/>
              <a:gd name="connsiteX0" fmla="*/ 0 w 1936750"/>
              <a:gd name="connsiteY0" fmla="*/ 500063 h 608754"/>
              <a:gd name="connsiteX1" fmla="*/ 299873 w 1936750"/>
              <a:gd name="connsiteY1" fmla="*/ 608754 h 608754"/>
              <a:gd name="connsiteX2" fmla="*/ 577850 w 1936750"/>
              <a:gd name="connsiteY2" fmla="*/ 322263 h 608754"/>
              <a:gd name="connsiteX3" fmla="*/ 594519 w 1936750"/>
              <a:gd name="connsiteY3" fmla="*/ 0 h 608754"/>
              <a:gd name="connsiteX4" fmla="*/ 1936750 w 1936750"/>
              <a:gd name="connsiteY4" fmla="*/ 138113 h 608754"/>
              <a:gd name="connsiteX0" fmla="*/ 0 w 1936750"/>
              <a:gd name="connsiteY0" fmla="*/ 500063 h 608754"/>
              <a:gd name="connsiteX1" fmla="*/ 299873 w 1936750"/>
              <a:gd name="connsiteY1" fmla="*/ 608754 h 608754"/>
              <a:gd name="connsiteX2" fmla="*/ 568325 w 1936750"/>
              <a:gd name="connsiteY2" fmla="*/ 338932 h 608754"/>
              <a:gd name="connsiteX3" fmla="*/ 594519 w 1936750"/>
              <a:gd name="connsiteY3" fmla="*/ 0 h 608754"/>
              <a:gd name="connsiteX4" fmla="*/ 1936750 w 1936750"/>
              <a:gd name="connsiteY4" fmla="*/ 138113 h 608754"/>
              <a:gd name="connsiteX0" fmla="*/ 0 w 1936750"/>
              <a:gd name="connsiteY0" fmla="*/ 497681 h 606372"/>
              <a:gd name="connsiteX1" fmla="*/ 299873 w 1936750"/>
              <a:gd name="connsiteY1" fmla="*/ 606372 h 606372"/>
              <a:gd name="connsiteX2" fmla="*/ 568325 w 1936750"/>
              <a:gd name="connsiteY2" fmla="*/ 336550 h 606372"/>
              <a:gd name="connsiteX3" fmla="*/ 599281 w 1936750"/>
              <a:gd name="connsiteY3" fmla="*/ 0 h 606372"/>
              <a:gd name="connsiteX4" fmla="*/ 1936750 w 1936750"/>
              <a:gd name="connsiteY4" fmla="*/ 135731 h 606372"/>
              <a:gd name="connsiteX0" fmla="*/ 0 w 1936750"/>
              <a:gd name="connsiteY0" fmla="*/ 497681 h 615897"/>
              <a:gd name="connsiteX1" fmla="*/ 283204 w 1936750"/>
              <a:gd name="connsiteY1" fmla="*/ 615897 h 615897"/>
              <a:gd name="connsiteX2" fmla="*/ 568325 w 1936750"/>
              <a:gd name="connsiteY2" fmla="*/ 336550 h 615897"/>
              <a:gd name="connsiteX3" fmla="*/ 599281 w 1936750"/>
              <a:gd name="connsiteY3" fmla="*/ 0 h 615897"/>
              <a:gd name="connsiteX4" fmla="*/ 1936750 w 1936750"/>
              <a:gd name="connsiteY4" fmla="*/ 135731 h 615897"/>
              <a:gd name="connsiteX0" fmla="*/ 0 w 1970088"/>
              <a:gd name="connsiteY0" fmla="*/ 552450 h 615897"/>
              <a:gd name="connsiteX1" fmla="*/ 316542 w 1970088"/>
              <a:gd name="connsiteY1" fmla="*/ 615897 h 615897"/>
              <a:gd name="connsiteX2" fmla="*/ 601663 w 1970088"/>
              <a:gd name="connsiteY2" fmla="*/ 336550 h 615897"/>
              <a:gd name="connsiteX3" fmla="*/ 632619 w 1970088"/>
              <a:gd name="connsiteY3" fmla="*/ 0 h 615897"/>
              <a:gd name="connsiteX4" fmla="*/ 1970088 w 1970088"/>
              <a:gd name="connsiteY4" fmla="*/ 135731 h 615897"/>
              <a:gd name="connsiteX0" fmla="*/ 0 w 3751263"/>
              <a:gd name="connsiteY0" fmla="*/ 552450 h 615897"/>
              <a:gd name="connsiteX1" fmla="*/ 316542 w 3751263"/>
              <a:gd name="connsiteY1" fmla="*/ 615897 h 615897"/>
              <a:gd name="connsiteX2" fmla="*/ 601663 w 3751263"/>
              <a:gd name="connsiteY2" fmla="*/ 336550 h 615897"/>
              <a:gd name="connsiteX3" fmla="*/ 632619 w 3751263"/>
              <a:gd name="connsiteY3" fmla="*/ 0 h 615897"/>
              <a:gd name="connsiteX4" fmla="*/ 3751263 w 3751263"/>
              <a:gd name="connsiteY4" fmla="*/ 321469 h 615897"/>
              <a:gd name="connsiteX0" fmla="*/ 0 w 3751263"/>
              <a:gd name="connsiteY0" fmla="*/ 552450 h 615897"/>
              <a:gd name="connsiteX1" fmla="*/ 316542 w 3751263"/>
              <a:gd name="connsiteY1" fmla="*/ 615897 h 615897"/>
              <a:gd name="connsiteX2" fmla="*/ 601663 w 3751263"/>
              <a:gd name="connsiteY2" fmla="*/ 336550 h 615897"/>
              <a:gd name="connsiteX3" fmla="*/ 632619 w 3751263"/>
              <a:gd name="connsiteY3" fmla="*/ 0 h 615897"/>
              <a:gd name="connsiteX4" fmla="*/ 2103274 w 3751263"/>
              <a:gd name="connsiteY4" fmla="*/ 82113 h 615897"/>
              <a:gd name="connsiteX5" fmla="*/ 3751263 w 3751263"/>
              <a:gd name="connsiteY5" fmla="*/ 321469 h 615897"/>
              <a:gd name="connsiteX0" fmla="*/ 0 w 3751263"/>
              <a:gd name="connsiteY0" fmla="*/ 552450 h 615897"/>
              <a:gd name="connsiteX1" fmla="*/ 316542 w 3751263"/>
              <a:gd name="connsiteY1" fmla="*/ 615897 h 615897"/>
              <a:gd name="connsiteX2" fmla="*/ 601663 w 3751263"/>
              <a:gd name="connsiteY2" fmla="*/ 336550 h 615897"/>
              <a:gd name="connsiteX3" fmla="*/ 632619 w 3751263"/>
              <a:gd name="connsiteY3" fmla="*/ 0 h 615897"/>
              <a:gd name="connsiteX4" fmla="*/ 2127086 w 3751263"/>
              <a:gd name="connsiteY4" fmla="*/ 124975 h 615897"/>
              <a:gd name="connsiteX5" fmla="*/ 3751263 w 3751263"/>
              <a:gd name="connsiteY5" fmla="*/ 321469 h 615897"/>
              <a:gd name="connsiteX0" fmla="*/ 0 w 3751263"/>
              <a:gd name="connsiteY0" fmla="*/ 552450 h 615897"/>
              <a:gd name="connsiteX1" fmla="*/ 316542 w 3751263"/>
              <a:gd name="connsiteY1" fmla="*/ 615897 h 615897"/>
              <a:gd name="connsiteX2" fmla="*/ 601663 w 3751263"/>
              <a:gd name="connsiteY2" fmla="*/ 336550 h 615897"/>
              <a:gd name="connsiteX3" fmla="*/ 632619 w 3751263"/>
              <a:gd name="connsiteY3" fmla="*/ 0 h 615897"/>
              <a:gd name="connsiteX4" fmla="*/ 2127086 w 3751263"/>
              <a:gd name="connsiteY4" fmla="*/ 124975 h 615897"/>
              <a:gd name="connsiteX5" fmla="*/ 3751263 w 3751263"/>
              <a:gd name="connsiteY5" fmla="*/ 302419 h 615897"/>
              <a:gd name="connsiteX0" fmla="*/ 0 w 3751263"/>
              <a:gd name="connsiteY0" fmla="*/ 552450 h 615897"/>
              <a:gd name="connsiteX1" fmla="*/ 316542 w 3751263"/>
              <a:gd name="connsiteY1" fmla="*/ 615897 h 615897"/>
              <a:gd name="connsiteX2" fmla="*/ 601663 w 3751263"/>
              <a:gd name="connsiteY2" fmla="*/ 336550 h 615897"/>
              <a:gd name="connsiteX3" fmla="*/ 632619 w 3751263"/>
              <a:gd name="connsiteY3" fmla="*/ 0 h 615897"/>
              <a:gd name="connsiteX4" fmla="*/ 2122324 w 3751263"/>
              <a:gd name="connsiteY4" fmla="*/ 48775 h 615897"/>
              <a:gd name="connsiteX5" fmla="*/ 3751263 w 3751263"/>
              <a:gd name="connsiteY5" fmla="*/ 302419 h 615897"/>
              <a:gd name="connsiteX0" fmla="*/ 0 w 3751263"/>
              <a:gd name="connsiteY0" fmla="*/ 552450 h 615897"/>
              <a:gd name="connsiteX1" fmla="*/ 316542 w 3751263"/>
              <a:gd name="connsiteY1" fmla="*/ 615897 h 615897"/>
              <a:gd name="connsiteX2" fmla="*/ 601663 w 3751263"/>
              <a:gd name="connsiteY2" fmla="*/ 336550 h 615897"/>
              <a:gd name="connsiteX3" fmla="*/ 632619 w 3751263"/>
              <a:gd name="connsiteY3" fmla="*/ 0 h 615897"/>
              <a:gd name="connsiteX4" fmla="*/ 2122324 w 3751263"/>
              <a:gd name="connsiteY4" fmla="*/ 77350 h 615897"/>
              <a:gd name="connsiteX5" fmla="*/ 3751263 w 3751263"/>
              <a:gd name="connsiteY5" fmla="*/ 302419 h 615897"/>
              <a:gd name="connsiteX0" fmla="*/ 0 w 3751263"/>
              <a:gd name="connsiteY0" fmla="*/ 604837 h 668284"/>
              <a:gd name="connsiteX1" fmla="*/ 316542 w 3751263"/>
              <a:gd name="connsiteY1" fmla="*/ 668284 h 668284"/>
              <a:gd name="connsiteX2" fmla="*/ 601663 w 3751263"/>
              <a:gd name="connsiteY2" fmla="*/ 388937 h 668284"/>
              <a:gd name="connsiteX3" fmla="*/ 361157 w 3751263"/>
              <a:gd name="connsiteY3" fmla="*/ 0 h 668284"/>
              <a:gd name="connsiteX4" fmla="*/ 2122324 w 3751263"/>
              <a:gd name="connsiteY4" fmla="*/ 129737 h 668284"/>
              <a:gd name="connsiteX5" fmla="*/ 3751263 w 3751263"/>
              <a:gd name="connsiteY5" fmla="*/ 354806 h 668284"/>
              <a:gd name="connsiteX0" fmla="*/ 0 w 3751263"/>
              <a:gd name="connsiteY0" fmla="*/ 604837 h 668284"/>
              <a:gd name="connsiteX1" fmla="*/ 316542 w 3751263"/>
              <a:gd name="connsiteY1" fmla="*/ 668284 h 668284"/>
              <a:gd name="connsiteX2" fmla="*/ 361157 w 3751263"/>
              <a:gd name="connsiteY2" fmla="*/ 0 h 668284"/>
              <a:gd name="connsiteX3" fmla="*/ 2122324 w 3751263"/>
              <a:gd name="connsiteY3" fmla="*/ 129737 h 668284"/>
              <a:gd name="connsiteX4" fmla="*/ 3751263 w 3751263"/>
              <a:gd name="connsiteY4" fmla="*/ 354806 h 668284"/>
              <a:gd name="connsiteX0" fmla="*/ 0 w 3751263"/>
              <a:gd name="connsiteY0" fmla="*/ 604837 h 668284"/>
              <a:gd name="connsiteX1" fmla="*/ 316542 w 3751263"/>
              <a:gd name="connsiteY1" fmla="*/ 668284 h 668284"/>
              <a:gd name="connsiteX2" fmla="*/ 275432 w 3751263"/>
              <a:gd name="connsiteY2" fmla="*/ 0 h 668284"/>
              <a:gd name="connsiteX3" fmla="*/ 2122324 w 3751263"/>
              <a:gd name="connsiteY3" fmla="*/ 129737 h 668284"/>
              <a:gd name="connsiteX4" fmla="*/ 3751263 w 3751263"/>
              <a:gd name="connsiteY4" fmla="*/ 354806 h 668284"/>
              <a:gd name="connsiteX0" fmla="*/ 0 w 3751263"/>
              <a:gd name="connsiteY0" fmla="*/ 604837 h 630184"/>
              <a:gd name="connsiteX1" fmla="*/ 249867 w 3751263"/>
              <a:gd name="connsiteY1" fmla="*/ 630184 h 630184"/>
              <a:gd name="connsiteX2" fmla="*/ 275432 w 3751263"/>
              <a:gd name="connsiteY2" fmla="*/ 0 h 630184"/>
              <a:gd name="connsiteX3" fmla="*/ 2122324 w 3751263"/>
              <a:gd name="connsiteY3" fmla="*/ 129737 h 630184"/>
              <a:gd name="connsiteX4" fmla="*/ 3751263 w 3751263"/>
              <a:gd name="connsiteY4" fmla="*/ 354806 h 630184"/>
              <a:gd name="connsiteX0" fmla="*/ 0 w 3751263"/>
              <a:gd name="connsiteY0" fmla="*/ 604837 h 630184"/>
              <a:gd name="connsiteX1" fmla="*/ 202242 w 3751263"/>
              <a:gd name="connsiteY1" fmla="*/ 630184 h 630184"/>
              <a:gd name="connsiteX2" fmla="*/ 275432 w 3751263"/>
              <a:gd name="connsiteY2" fmla="*/ 0 h 630184"/>
              <a:gd name="connsiteX3" fmla="*/ 2122324 w 3751263"/>
              <a:gd name="connsiteY3" fmla="*/ 129737 h 630184"/>
              <a:gd name="connsiteX4" fmla="*/ 3751263 w 3751263"/>
              <a:gd name="connsiteY4" fmla="*/ 354806 h 630184"/>
              <a:gd name="connsiteX0" fmla="*/ 0 w 3751263"/>
              <a:gd name="connsiteY0" fmla="*/ 604837 h 630184"/>
              <a:gd name="connsiteX1" fmla="*/ 202242 w 3751263"/>
              <a:gd name="connsiteY1" fmla="*/ 630184 h 630184"/>
              <a:gd name="connsiteX2" fmla="*/ 212561 w 3751263"/>
              <a:gd name="connsiteY2" fmla="*/ 301187 h 630184"/>
              <a:gd name="connsiteX3" fmla="*/ 275432 w 3751263"/>
              <a:gd name="connsiteY3" fmla="*/ 0 h 630184"/>
              <a:gd name="connsiteX4" fmla="*/ 2122324 w 3751263"/>
              <a:gd name="connsiteY4" fmla="*/ 129737 h 630184"/>
              <a:gd name="connsiteX5" fmla="*/ 3751263 w 3751263"/>
              <a:gd name="connsiteY5" fmla="*/ 354806 h 630184"/>
              <a:gd name="connsiteX0" fmla="*/ 0 w 3751263"/>
              <a:gd name="connsiteY0" fmla="*/ 604837 h 630184"/>
              <a:gd name="connsiteX1" fmla="*/ 197479 w 3751263"/>
              <a:gd name="connsiteY1" fmla="*/ 630184 h 630184"/>
              <a:gd name="connsiteX2" fmla="*/ 212561 w 3751263"/>
              <a:gd name="connsiteY2" fmla="*/ 301187 h 630184"/>
              <a:gd name="connsiteX3" fmla="*/ 275432 w 3751263"/>
              <a:gd name="connsiteY3" fmla="*/ 0 h 630184"/>
              <a:gd name="connsiteX4" fmla="*/ 2122324 w 3751263"/>
              <a:gd name="connsiteY4" fmla="*/ 129737 h 630184"/>
              <a:gd name="connsiteX5" fmla="*/ 3751263 w 3751263"/>
              <a:gd name="connsiteY5" fmla="*/ 354806 h 630184"/>
              <a:gd name="connsiteX0" fmla="*/ 0 w 3751263"/>
              <a:gd name="connsiteY0" fmla="*/ 604837 h 630184"/>
              <a:gd name="connsiteX1" fmla="*/ 187954 w 3751263"/>
              <a:gd name="connsiteY1" fmla="*/ 630184 h 630184"/>
              <a:gd name="connsiteX2" fmla="*/ 212561 w 3751263"/>
              <a:gd name="connsiteY2" fmla="*/ 301187 h 630184"/>
              <a:gd name="connsiteX3" fmla="*/ 275432 w 3751263"/>
              <a:gd name="connsiteY3" fmla="*/ 0 h 630184"/>
              <a:gd name="connsiteX4" fmla="*/ 2122324 w 3751263"/>
              <a:gd name="connsiteY4" fmla="*/ 129737 h 630184"/>
              <a:gd name="connsiteX5" fmla="*/ 3751263 w 3751263"/>
              <a:gd name="connsiteY5" fmla="*/ 354806 h 630184"/>
              <a:gd name="connsiteX0" fmla="*/ 0 w 3751263"/>
              <a:gd name="connsiteY0" fmla="*/ 604837 h 630184"/>
              <a:gd name="connsiteX1" fmla="*/ 187954 w 3751263"/>
              <a:gd name="connsiteY1" fmla="*/ 630184 h 630184"/>
              <a:gd name="connsiteX2" fmla="*/ 207799 w 3751263"/>
              <a:gd name="connsiteY2" fmla="*/ 296424 h 630184"/>
              <a:gd name="connsiteX3" fmla="*/ 275432 w 3751263"/>
              <a:gd name="connsiteY3" fmla="*/ 0 h 630184"/>
              <a:gd name="connsiteX4" fmla="*/ 2122324 w 3751263"/>
              <a:gd name="connsiteY4" fmla="*/ 129737 h 630184"/>
              <a:gd name="connsiteX5" fmla="*/ 3751263 w 3751263"/>
              <a:gd name="connsiteY5" fmla="*/ 354806 h 630184"/>
              <a:gd name="connsiteX0" fmla="*/ 0 w 3751263"/>
              <a:gd name="connsiteY0" fmla="*/ 604837 h 630184"/>
              <a:gd name="connsiteX1" fmla="*/ 187954 w 3751263"/>
              <a:gd name="connsiteY1" fmla="*/ 630184 h 630184"/>
              <a:gd name="connsiteX2" fmla="*/ 207799 w 3751263"/>
              <a:gd name="connsiteY2" fmla="*/ 296424 h 630184"/>
              <a:gd name="connsiteX3" fmla="*/ 308770 w 3751263"/>
              <a:gd name="connsiteY3" fmla="*/ 0 h 630184"/>
              <a:gd name="connsiteX4" fmla="*/ 2122324 w 3751263"/>
              <a:gd name="connsiteY4" fmla="*/ 129737 h 630184"/>
              <a:gd name="connsiteX5" fmla="*/ 3751263 w 3751263"/>
              <a:gd name="connsiteY5" fmla="*/ 354806 h 630184"/>
              <a:gd name="connsiteX0" fmla="*/ 0 w 3751263"/>
              <a:gd name="connsiteY0" fmla="*/ 604837 h 630184"/>
              <a:gd name="connsiteX1" fmla="*/ 187954 w 3751263"/>
              <a:gd name="connsiteY1" fmla="*/ 630184 h 630184"/>
              <a:gd name="connsiteX2" fmla="*/ 207799 w 3751263"/>
              <a:gd name="connsiteY2" fmla="*/ 296424 h 630184"/>
              <a:gd name="connsiteX3" fmla="*/ 308770 w 3751263"/>
              <a:gd name="connsiteY3" fmla="*/ 0 h 630184"/>
              <a:gd name="connsiteX4" fmla="*/ 2145184 w 3751263"/>
              <a:gd name="connsiteY4" fmla="*/ 175457 h 630184"/>
              <a:gd name="connsiteX5" fmla="*/ 3751263 w 3751263"/>
              <a:gd name="connsiteY5" fmla="*/ 354806 h 630184"/>
              <a:gd name="connsiteX0" fmla="*/ 0 w 3751263"/>
              <a:gd name="connsiteY0" fmla="*/ 604837 h 630184"/>
              <a:gd name="connsiteX1" fmla="*/ 187954 w 3751263"/>
              <a:gd name="connsiteY1" fmla="*/ 630184 h 630184"/>
              <a:gd name="connsiteX2" fmla="*/ 207799 w 3751263"/>
              <a:gd name="connsiteY2" fmla="*/ 296424 h 630184"/>
              <a:gd name="connsiteX3" fmla="*/ 308770 w 3751263"/>
              <a:gd name="connsiteY3" fmla="*/ 0 h 630184"/>
              <a:gd name="connsiteX4" fmla="*/ 2145184 w 3751263"/>
              <a:gd name="connsiteY4" fmla="*/ 198317 h 630184"/>
              <a:gd name="connsiteX5" fmla="*/ 3751263 w 3751263"/>
              <a:gd name="connsiteY5" fmla="*/ 354806 h 630184"/>
              <a:gd name="connsiteX0" fmla="*/ 0 w 3751263"/>
              <a:gd name="connsiteY0" fmla="*/ 604837 h 630184"/>
              <a:gd name="connsiteX1" fmla="*/ 187954 w 3751263"/>
              <a:gd name="connsiteY1" fmla="*/ 630184 h 630184"/>
              <a:gd name="connsiteX2" fmla="*/ 207799 w 3751263"/>
              <a:gd name="connsiteY2" fmla="*/ 296424 h 630184"/>
              <a:gd name="connsiteX3" fmla="*/ 308770 w 3751263"/>
              <a:gd name="connsiteY3" fmla="*/ 0 h 630184"/>
              <a:gd name="connsiteX4" fmla="*/ 2160424 w 3751263"/>
              <a:gd name="connsiteY4" fmla="*/ 137357 h 630184"/>
              <a:gd name="connsiteX5" fmla="*/ 3751263 w 3751263"/>
              <a:gd name="connsiteY5" fmla="*/ 354806 h 630184"/>
              <a:gd name="connsiteX0" fmla="*/ 0 w 3751263"/>
              <a:gd name="connsiteY0" fmla="*/ 642937 h 668284"/>
              <a:gd name="connsiteX1" fmla="*/ 187954 w 3751263"/>
              <a:gd name="connsiteY1" fmla="*/ 668284 h 668284"/>
              <a:gd name="connsiteX2" fmla="*/ 207799 w 3751263"/>
              <a:gd name="connsiteY2" fmla="*/ 334524 h 668284"/>
              <a:gd name="connsiteX3" fmla="*/ 316390 w 3751263"/>
              <a:gd name="connsiteY3" fmla="*/ 0 h 668284"/>
              <a:gd name="connsiteX4" fmla="*/ 2160424 w 3751263"/>
              <a:gd name="connsiteY4" fmla="*/ 175457 h 668284"/>
              <a:gd name="connsiteX5" fmla="*/ 3751263 w 3751263"/>
              <a:gd name="connsiteY5" fmla="*/ 392906 h 668284"/>
              <a:gd name="connsiteX0" fmla="*/ 0 w 3781743"/>
              <a:gd name="connsiteY0" fmla="*/ 642937 h 668284"/>
              <a:gd name="connsiteX1" fmla="*/ 187954 w 3781743"/>
              <a:gd name="connsiteY1" fmla="*/ 668284 h 668284"/>
              <a:gd name="connsiteX2" fmla="*/ 207799 w 3781743"/>
              <a:gd name="connsiteY2" fmla="*/ 334524 h 668284"/>
              <a:gd name="connsiteX3" fmla="*/ 316390 w 3781743"/>
              <a:gd name="connsiteY3" fmla="*/ 0 h 668284"/>
              <a:gd name="connsiteX4" fmla="*/ 2160424 w 3781743"/>
              <a:gd name="connsiteY4" fmla="*/ 175457 h 668284"/>
              <a:gd name="connsiteX5" fmla="*/ 3781743 w 3781743"/>
              <a:gd name="connsiteY5" fmla="*/ 484346 h 668284"/>
              <a:gd name="connsiteX0" fmla="*/ 0 w 3781743"/>
              <a:gd name="connsiteY0" fmla="*/ 642937 h 668284"/>
              <a:gd name="connsiteX1" fmla="*/ 187954 w 3781743"/>
              <a:gd name="connsiteY1" fmla="*/ 668284 h 668284"/>
              <a:gd name="connsiteX2" fmla="*/ 207799 w 3781743"/>
              <a:gd name="connsiteY2" fmla="*/ 334524 h 668284"/>
              <a:gd name="connsiteX3" fmla="*/ 316390 w 3781743"/>
              <a:gd name="connsiteY3" fmla="*/ 0 h 668284"/>
              <a:gd name="connsiteX4" fmla="*/ 2160424 w 3781743"/>
              <a:gd name="connsiteY4" fmla="*/ 175457 h 668284"/>
              <a:gd name="connsiteX5" fmla="*/ 3781743 w 3781743"/>
              <a:gd name="connsiteY5" fmla="*/ 484346 h 668284"/>
              <a:gd name="connsiteX0" fmla="*/ 0 w 3781743"/>
              <a:gd name="connsiteY0" fmla="*/ 642937 h 668284"/>
              <a:gd name="connsiteX1" fmla="*/ 187954 w 3781743"/>
              <a:gd name="connsiteY1" fmla="*/ 668284 h 668284"/>
              <a:gd name="connsiteX2" fmla="*/ 230659 w 3781743"/>
              <a:gd name="connsiteY2" fmla="*/ 326904 h 668284"/>
              <a:gd name="connsiteX3" fmla="*/ 316390 w 3781743"/>
              <a:gd name="connsiteY3" fmla="*/ 0 h 668284"/>
              <a:gd name="connsiteX4" fmla="*/ 2160424 w 3781743"/>
              <a:gd name="connsiteY4" fmla="*/ 175457 h 668284"/>
              <a:gd name="connsiteX5" fmla="*/ 3781743 w 3781743"/>
              <a:gd name="connsiteY5" fmla="*/ 484346 h 668284"/>
              <a:gd name="connsiteX0" fmla="*/ 0 w 2160424"/>
              <a:gd name="connsiteY0" fmla="*/ 642937 h 668284"/>
              <a:gd name="connsiteX1" fmla="*/ 187954 w 2160424"/>
              <a:gd name="connsiteY1" fmla="*/ 668284 h 668284"/>
              <a:gd name="connsiteX2" fmla="*/ 230659 w 2160424"/>
              <a:gd name="connsiteY2" fmla="*/ 326904 h 668284"/>
              <a:gd name="connsiteX3" fmla="*/ 316390 w 2160424"/>
              <a:gd name="connsiteY3" fmla="*/ 0 h 668284"/>
              <a:gd name="connsiteX4" fmla="*/ 2160424 w 2160424"/>
              <a:gd name="connsiteY4" fmla="*/ 175457 h 668284"/>
              <a:gd name="connsiteX0" fmla="*/ 0 w 1972470"/>
              <a:gd name="connsiteY0" fmla="*/ 668284 h 668284"/>
              <a:gd name="connsiteX1" fmla="*/ 42705 w 1972470"/>
              <a:gd name="connsiteY1" fmla="*/ 326904 h 668284"/>
              <a:gd name="connsiteX2" fmla="*/ 128436 w 1972470"/>
              <a:gd name="connsiteY2" fmla="*/ 0 h 668284"/>
              <a:gd name="connsiteX3" fmla="*/ 1972470 w 1972470"/>
              <a:gd name="connsiteY3" fmla="*/ 175457 h 668284"/>
              <a:gd name="connsiteX0" fmla="*/ 1666 w 1974136"/>
              <a:gd name="connsiteY0" fmla="*/ 675513 h 675513"/>
              <a:gd name="connsiteX1" fmla="*/ 44371 w 1974136"/>
              <a:gd name="connsiteY1" fmla="*/ 334133 h 675513"/>
              <a:gd name="connsiteX2" fmla="*/ 0 w 1974136"/>
              <a:gd name="connsiteY2" fmla="*/ 0 h 675513"/>
              <a:gd name="connsiteX3" fmla="*/ 1974136 w 1974136"/>
              <a:gd name="connsiteY3" fmla="*/ 182686 h 675513"/>
              <a:gd name="connsiteX0" fmla="*/ 102779 w 2075249"/>
              <a:gd name="connsiteY0" fmla="*/ 675513 h 675513"/>
              <a:gd name="connsiteX1" fmla="*/ 925 w 2075249"/>
              <a:gd name="connsiteY1" fmla="*/ 334132 h 675513"/>
              <a:gd name="connsiteX2" fmla="*/ 101113 w 2075249"/>
              <a:gd name="connsiteY2" fmla="*/ 0 h 675513"/>
              <a:gd name="connsiteX3" fmla="*/ 2075249 w 2075249"/>
              <a:gd name="connsiteY3" fmla="*/ 182686 h 675513"/>
              <a:gd name="connsiteX0" fmla="*/ 0 w 2080887"/>
              <a:gd name="connsiteY0" fmla="*/ 711653 h 711653"/>
              <a:gd name="connsiteX1" fmla="*/ 6563 w 2080887"/>
              <a:gd name="connsiteY1" fmla="*/ 334132 h 711653"/>
              <a:gd name="connsiteX2" fmla="*/ 106751 w 2080887"/>
              <a:gd name="connsiteY2" fmla="*/ 0 h 711653"/>
              <a:gd name="connsiteX3" fmla="*/ 2080887 w 2080887"/>
              <a:gd name="connsiteY3" fmla="*/ 182686 h 711653"/>
              <a:gd name="connsiteX0" fmla="*/ 74263 w 2155150"/>
              <a:gd name="connsiteY0" fmla="*/ 711653 h 711653"/>
              <a:gd name="connsiteX1" fmla="*/ 181014 w 2155150"/>
              <a:gd name="connsiteY1" fmla="*/ 0 h 711653"/>
              <a:gd name="connsiteX2" fmla="*/ 2155150 w 2155150"/>
              <a:gd name="connsiteY2" fmla="*/ 182686 h 711653"/>
              <a:gd name="connsiteX0" fmla="*/ 0 w 2080887"/>
              <a:gd name="connsiteY0" fmla="*/ 711653 h 711653"/>
              <a:gd name="connsiteX1" fmla="*/ 106751 w 2080887"/>
              <a:gd name="connsiteY1" fmla="*/ 0 h 711653"/>
              <a:gd name="connsiteX2" fmla="*/ 2080887 w 2080887"/>
              <a:gd name="connsiteY2" fmla="*/ 182686 h 711653"/>
              <a:gd name="connsiteX0" fmla="*/ 0 w 2066431"/>
              <a:gd name="connsiteY0" fmla="*/ 530954 h 530954"/>
              <a:gd name="connsiteX1" fmla="*/ 92295 w 2066431"/>
              <a:gd name="connsiteY1" fmla="*/ 0 h 530954"/>
              <a:gd name="connsiteX2" fmla="*/ 2066431 w 2066431"/>
              <a:gd name="connsiteY2" fmla="*/ 182686 h 530954"/>
              <a:gd name="connsiteX0" fmla="*/ 0 w 2037519"/>
              <a:gd name="connsiteY0" fmla="*/ 742973 h 742973"/>
              <a:gd name="connsiteX1" fmla="*/ 63383 w 2037519"/>
              <a:gd name="connsiteY1" fmla="*/ 0 h 742973"/>
              <a:gd name="connsiteX2" fmla="*/ 2037519 w 2037519"/>
              <a:gd name="connsiteY2" fmla="*/ 182686 h 742973"/>
              <a:gd name="connsiteX0" fmla="*/ 0 w 2037519"/>
              <a:gd name="connsiteY0" fmla="*/ 771885 h 771885"/>
              <a:gd name="connsiteX1" fmla="*/ 150117 w 2037519"/>
              <a:gd name="connsiteY1" fmla="*/ 0 h 771885"/>
              <a:gd name="connsiteX2" fmla="*/ 2037519 w 2037519"/>
              <a:gd name="connsiteY2" fmla="*/ 211598 h 771885"/>
              <a:gd name="connsiteX0" fmla="*/ 0 w 2037519"/>
              <a:gd name="connsiteY0" fmla="*/ 791159 h 791159"/>
              <a:gd name="connsiteX1" fmla="*/ 121206 w 2037519"/>
              <a:gd name="connsiteY1" fmla="*/ 0 h 791159"/>
              <a:gd name="connsiteX2" fmla="*/ 2037519 w 2037519"/>
              <a:gd name="connsiteY2" fmla="*/ 230872 h 791159"/>
              <a:gd name="connsiteX0" fmla="*/ 0 w 678673"/>
              <a:gd name="connsiteY0" fmla="*/ 791159 h 791159"/>
              <a:gd name="connsiteX1" fmla="*/ 121206 w 678673"/>
              <a:gd name="connsiteY1" fmla="*/ 0 h 791159"/>
              <a:gd name="connsiteX2" fmla="*/ 678673 w 678673"/>
              <a:gd name="connsiteY2" fmla="*/ 38128 h 791159"/>
              <a:gd name="connsiteX0" fmla="*/ 0 w 678673"/>
              <a:gd name="connsiteY0" fmla="*/ 791159 h 791159"/>
              <a:gd name="connsiteX1" fmla="*/ 121206 w 678673"/>
              <a:gd name="connsiteY1" fmla="*/ 0 h 791159"/>
              <a:gd name="connsiteX2" fmla="*/ 678673 w 678673"/>
              <a:gd name="connsiteY2" fmla="*/ 86315 h 791159"/>
              <a:gd name="connsiteX0" fmla="*/ 0 w 659399"/>
              <a:gd name="connsiteY0" fmla="*/ 791159 h 791159"/>
              <a:gd name="connsiteX1" fmla="*/ 121206 w 659399"/>
              <a:gd name="connsiteY1" fmla="*/ 0 h 791159"/>
              <a:gd name="connsiteX2" fmla="*/ 659399 w 659399"/>
              <a:gd name="connsiteY2" fmla="*/ 76677 h 791159"/>
              <a:gd name="connsiteX0" fmla="*/ 0 w 121206"/>
              <a:gd name="connsiteY0" fmla="*/ 791159 h 791159"/>
              <a:gd name="connsiteX1" fmla="*/ 121206 w 121206"/>
              <a:gd name="connsiteY1" fmla="*/ 0 h 791159"/>
              <a:gd name="connsiteX0" fmla="*/ 0 w 228180"/>
              <a:gd name="connsiteY0" fmla="*/ 840661 h 840661"/>
              <a:gd name="connsiteX1" fmla="*/ 228180 w 228180"/>
              <a:gd name="connsiteY1" fmla="*/ 0 h 840661"/>
              <a:gd name="connsiteX0" fmla="*/ 0 w 216905"/>
              <a:gd name="connsiteY0" fmla="*/ 820859 h 820859"/>
              <a:gd name="connsiteX1" fmla="*/ 216904 w 216905"/>
              <a:gd name="connsiteY1" fmla="*/ 0 h 820859"/>
              <a:gd name="connsiteX0" fmla="*/ 1 w 188666"/>
              <a:gd name="connsiteY0" fmla="*/ 756450 h 756450"/>
              <a:gd name="connsiteX1" fmla="*/ 188667 w 188666"/>
              <a:gd name="connsiteY1" fmla="*/ 0 h 756450"/>
              <a:gd name="connsiteX0" fmla="*/ 0 w 201244"/>
              <a:gd name="connsiteY0" fmla="*/ 940925 h 940925"/>
              <a:gd name="connsiteX1" fmla="*/ 201245 w 201244"/>
              <a:gd name="connsiteY1" fmla="*/ 0 h 940925"/>
            </a:gdLst>
            <a:ahLst/>
            <a:cxnLst>
              <a:cxn ang="0">
                <a:pos x="connsiteX0" y="connsiteY0"/>
              </a:cxn>
              <a:cxn ang="0">
                <a:pos x="connsiteX1" y="connsiteY1"/>
              </a:cxn>
            </a:cxnLst>
            <a:rect l="l" t="t" r="r" b="b"/>
            <a:pathLst>
              <a:path w="201244" h="940925">
                <a:moveTo>
                  <a:pt x="0" y="940925"/>
                </a:moveTo>
                <a:cubicBezTo>
                  <a:pt x="40402" y="677205"/>
                  <a:pt x="160843" y="263720"/>
                  <a:pt x="201245" y="0"/>
                </a:cubicBezTo>
              </a:path>
            </a:pathLst>
          </a:custGeom>
          <a:ln w="111125" cap="rnd">
            <a:solidFill>
              <a:srgbClr val="FFFFFF"/>
            </a:solidFill>
            <a:prstDash val="sysDot"/>
          </a:ln>
          <a:effectLst>
            <a:glow rad="190500">
              <a:srgbClr val="0070C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endParaRPr lang="ja-JP" altLang="en-US"/>
          </a:p>
        </p:txBody>
      </p:sp>
      <p:cxnSp>
        <p:nvCxnSpPr>
          <p:cNvPr id="72" name="直線コネクタ 71">
            <a:extLst>
              <a:ext uri="{FF2B5EF4-FFF2-40B4-BE49-F238E27FC236}">
                <a16:creationId xmlns:a16="http://schemas.microsoft.com/office/drawing/2014/main" id="{18E0C7FC-26D0-1D7D-7258-C588C580FD76}"/>
              </a:ext>
            </a:extLst>
          </p:cNvPr>
          <p:cNvCxnSpPr/>
          <p:nvPr/>
        </p:nvCxnSpPr>
        <p:spPr bwMode="gray">
          <a:xfrm>
            <a:off x="1932225" y="2598325"/>
            <a:ext cx="2701925" cy="255925"/>
          </a:xfrm>
          <a:prstGeom prst="line">
            <a:avLst/>
          </a:prstGeom>
          <a:ln w="111125" cap="rnd">
            <a:solidFill>
              <a:srgbClr val="FFFFFF"/>
            </a:solidFill>
            <a:prstDash val="sysDot"/>
          </a:ln>
          <a:effectLst>
            <a:glow rad="190500">
              <a:srgbClr val="0070C0">
                <a:alpha val="40000"/>
              </a:srgbClr>
            </a:glow>
          </a:effectLst>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A40941F6-99E9-4835-A5EB-378295DB62AE}"/>
              </a:ext>
            </a:extLst>
          </p:cNvPr>
          <p:cNvSpPr/>
          <p:nvPr/>
        </p:nvSpPr>
        <p:spPr>
          <a:xfrm>
            <a:off x="3766849" y="2892043"/>
            <a:ext cx="198908" cy="1169503"/>
          </a:xfrm>
          <a:prstGeom prst="rect">
            <a:avLst/>
          </a:prstGeom>
          <a:solidFill>
            <a:srgbClr val="00B050"/>
          </a:solid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latin typeface="BIZ UDPゴシック" panose="020B0400000000000000" pitchFamily="50" charset="-128"/>
              <a:ea typeface="BIZ UDPゴシック" panose="020B0400000000000000" pitchFamily="50" charset="-128"/>
            </a:endParaRPr>
          </a:p>
        </p:txBody>
      </p:sp>
      <p:sp>
        <p:nvSpPr>
          <p:cNvPr id="75" name="正方形/長方形 74"/>
          <p:cNvSpPr/>
          <p:nvPr/>
        </p:nvSpPr>
        <p:spPr>
          <a:xfrm>
            <a:off x="3778549" y="3163310"/>
            <a:ext cx="146626" cy="978725"/>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0" rIns="91440" bIns="36000" numCol="1" spcCol="0" rtlCol="0" fromWordArt="0" anchor="ctr" anchorCtr="0" forceAA="0" compatLnSpc="1">
            <a:prstTxWarp prst="textNoShape">
              <a:avLst/>
            </a:prstTxWarp>
            <a:noAutofit/>
          </a:bodyPr>
          <a:lstStyle/>
          <a:p>
            <a:pPr algn="l">
              <a:lnSpc>
                <a:spcPts val="800"/>
              </a:lnSpc>
              <a:spcAft>
                <a:spcPts val="0"/>
              </a:spcAft>
            </a:pPr>
            <a:r>
              <a:rPr lang="ja-JP" altLang="en-US" sz="800" b="1" kern="100" dirty="0">
                <a:solidFill>
                  <a:srgbClr val="000000"/>
                </a:solidFill>
                <a:effectLst/>
                <a:ea typeface="游ゴシック" panose="020B0400000000000000" pitchFamily="50" charset="-128"/>
                <a:cs typeface="Times New Roman" panose="02020603050405020304" pitchFamily="18" charset="0"/>
              </a:rPr>
              <a:t>新駅・駅ビル</a:t>
            </a:r>
            <a:endParaRPr lang="ja-JP" sz="1050" kern="100" dirty="0">
              <a:effectLst/>
              <a:ea typeface="ＭＳ 明朝" panose="02020609040205080304" pitchFamily="17" charset="-128"/>
              <a:cs typeface="Times New Roman" panose="02020603050405020304" pitchFamily="18" charset="0"/>
            </a:endParaRPr>
          </a:p>
        </p:txBody>
      </p:sp>
      <p:sp>
        <p:nvSpPr>
          <p:cNvPr id="79" name="正方形/長方形 78">
            <a:extLst>
              <a:ext uri="{FF2B5EF4-FFF2-40B4-BE49-F238E27FC236}">
                <a16:creationId xmlns:a16="http://schemas.microsoft.com/office/drawing/2014/main" id="{4DB94E68-2194-46CA-BE49-18DEC08CDF4B}"/>
              </a:ext>
            </a:extLst>
          </p:cNvPr>
          <p:cNvSpPr/>
          <p:nvPr/>
        </p:nvSpPr>
        <p:spPr>
          <a:xfrm>
            <a:off x="3822096" y="4952587"/>
            <a:ext cx="1077710" cy="39503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050" b="1" dirty="0">
                <a:solidFill>
                  <a:srgbClr val="FF0000"/>
                </a:solidFill>
                <a:latin typeface="BIZ UDPゴシック" panose="020B0400000000000000" pitchFamily="50" charset="-128"/>
                <a:ea typeface="BIZ UDPゴシック" panose="020B0400000000000000" pitchFamily="50" charset="-128"/>
              </a:rPr>
              <a:t>大規模集客</a:t>
            </a:r>
            <a:endParaRPr kumimoji="1" lang="en-US" altLang="ja-JP" sz="1050" b="1" dirty="0">
              <a:solidFill>
                <a:srgbClr val="FF0000"/>
              </a:solidFill>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050" b="1" dirty="0">
                <a:solidFill>
                  <a:srgbClr val="FF0000"/>
                </a:solidFill>
                <a:latin typeface="BIZ UDPゴシック" panose="020B0400000000000000" pitchFamily="50" charset="-128"/>
                <a:ea typeface="BIZ UDPゴシック" panose="020B0400000000000000" pitchFamily="50" charset="-128"/>
              </a:rPr>
              <a:t>施設など</a:t>
            </a:r>
            <a:endParaRPr kumimoji="1" lang="en-US" altLang="ja-JP" sz="1050" b="1" dirty="0">
              <a:solidFill>
                <a:srgbClr val="FF0000"/>
              </a:solidFill>
              <a:latin typeface="BIZ UDPゴシック" panose="020B0400000000000000" pitchFamily="50" charset="-128"/>
              <a:ea typeface="BIZ UDPゴシック" panose="020B0400000000000000" pitchFamily="50" charset="-128"/>
            </a:endParaRPr>
          </a:p>
        </p:txBody>
      </p:sp>
      <p:sp>
        <p:nvSpPr>
          <p:cNvPr id="81" name="正方形/長方形 80">
            <a:extLst>
              <a:ext uri="{FF2B5EF4-FFF2-40B4-BE49-F238E27FC236}">
                <a16:creationId xmlns:a16="http://schemas.microsoft.com/office/drawing/2014/main" id="{C0F8628B-06E7-4A1E-938D-4356B1983B5B}"/>
              </a:ext>
            </a:extLst>
          </p:cNvPr>
          <p:cNvSpPr/>
          <p:nvPr/>
        </p:nvSpPr>
        <p:spPr>
          <a:xfrm>
            <a:off x="5127358" y="4949786"/>
            <a:ext cx="1393631" cy="424150"/>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050" b="1" dirty="0">
                <a:solidFill>
                  <a:srgbClr val="0070C0"/>
                </a:solidFill>
                <a:latin typeface="BIZ UDPゴシック" panose="020B0400000000000000" pitchFamily="50" charset="-128"/>
                <a:ea typeface="BIZ UDPゴシック" panose="020B0400000000000000" pitchFamily="50" charset="-128"/>
              </a:rPr>
              <a:t>次世代型</a:t>
            </a:r>
            <a:endParaRPr kumimoji="1" lang="en-US" altLang="ja-JP" sz="1050" b="1" dirty="0">
              <a:solidFill>
                <a:srgbClr val="0070C0"/>
              </a:solidFill>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050" b="1" dirty="0">
                <a:solidFill>
                  <a:srgbClr val="0070C0"/>
                </a:solidFill>
                <a:latin typeface="BIZ UDPゴシック" panose="020B0400000000000000" pitchFamily="50" charset="-128"/>
                <a:ea typeface="BIZ UDPゴシック" panose="020B0400000000000000" pitchFamily="50" charset="-128"/>
              </a:rPr>
              <a:t>キャンパス</a:t>
            </a:r>
            <a:endParaRPr kumimoji="1" lang="en-US" altLang="ja-JP" sz="1050" b="1" dirty="0">
              <a:solidFill>
                <a:srgbClr val="0070C0"/>
              </a:solidFill>
              <a:latin typeface="BIZ UDPゴシック" panose="020B0400000000000000" pitchFamily="50" charset="-128"/>
              <a:ea typeface="BIZ UDPゴシック" panose="020B0400000000000000" pitchFamily="50" charset="-128"/>
            </a:endParaRPr>
          </a:p>
        </p:txBody>
      </p:sp>
      <p:grpSp>
        <p:nvGrpSpPr>
          <p:cNvPr id="82" name="グループ化 81"/>
          <p:cNvGrpSpPr/>
          <p:nvPr/>
        </p:nvGrpSpPr>
        <p:grpSpPr>
          <a:xfrm rot="3257518">
            <a:off x="3251244" y="3486292"/>
            <a:ext cx="2309202" cy="523240"/>
            <a:chOff x="-819053" y="-290"/>
            <a:chExt cx="1794170" cy="931544"/>
          </a:xfrm>
        </p:grpSpPr>
        <p:sp>
          <p:nvSpPr>
            <p:cNvPr id="91" name="下矢印 90"/>
            <p:cNvSpPr/>
            <p:nvPr/>
          </p:nvSpPr>
          <p:spPr>
            <a:xfrm rot="5400000">
              <a:off x="-1177276" y="357937"/>
              <a:ext cx="931540" cy="215093"/>
            </a:xfrm>
            <a:prstGeom prst="downArrow">
              <a:avLst>
                <a:gd name="adj1" fmla="val 50000"/>
                <a:gd name="adj2" fmla="val 51137"/>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4" name="正方形/長方形 93"/>
            <p:cNvSpPr/>
            <p:nvPr/>
          </p:nvSpPr>
          <p:spPr>
            <a:xfrm>
              <a:off x="427450" y="235196"/>
              <a:ext cx="72018" cy="464821"/>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6" name="正方形/長方形 95"/>
            <p:cNvSpPr/>
            <p:nvPr/>
          </p:nvSpPr>
          <p:spPr>
            <a:xfrm>
              <a:off x="538096" y="235196"/>
              <a:ext cx="72018" cy="464982"/>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8" name="正方形/長方形 97"/>
            <p:cNvSpPr/>
            <p:nvPr/>
          </p:nvSpPr>
          <p:spPr>
            <a:xfrm>
              <a:off x="647277" y="235196"/>
              <a:ext cx="72018" cy="464982"/>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9" name="下矢印 98"/>
            <p:cNvSpPr/>
            <p:nvPr/>
          </p:nvSpPr>
          <p:spPr>
            <a:xfrm rot="16200000" flipH="1">
              <a:off x="401797" y="357933"/>
              <a:ext cx="931544" cy="215097"/>
            </a:xfrm>
            <a:prstGeom prst="downArrow">
              <a:avLst>
                <a:gd name="adj1" fmla="val 50000"/>
                <a:gd name="adj2" fmla="val 51137"/>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0" name="正方形/長方形 99"/>
            <p:cNvSpPr/>
            <p:nvPr/>
          </p:nvSpPr>
          <p:spPr>
            <a:xfrm>
              <a:off x="93671" y="235196"/>
              <a:ext cx="72018" cy="464822"/>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1" name="正方形/長方形 100"/>
            <p:cNvSpPr/>
            <p:nvPr/>
          </p:nvSpPr>
          <p:spPr>
            <a:xfrm>
              <a:off x="204317" y="235198"/>
              <a:ext cx="72018" cy="464981"/>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4" name="正方形/長方形 103"/>
            <p:cNvSpPr/>
            <p:nvPr/>
          </p:nvSpPr>
          <p:spPr>
            <a:xfrm>
              <a:off x="313498" y="235198"/>
              <a:ext cx="72018" cy="464981"/>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8" name="正方形/長方形 107"/>
            <p:cNvSpPr/>
            <p:nvPr/>
          </p:nvSpPr>
          <p:spPr>
            <a:xfrm>
              <a:off x="-236227" y="235196"/>
              <a:ext cx="72018" cy="464822"/>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9" name="正方形/長方形 118"/>
            <p:cNvSpPr/>
            <p:nvPr/>
          </p:nvSpPr>
          <p:spPr>
            <a:xfrm>
              <a:off x="-125582" y="235198"/>
              <a:ext cx="72018" cy="464981"/>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0" name="正方形/長方形 119"/>
            <p:cNvSpPr/>
            <p:nvPr/>
          </p:nvSpPr>
          <p:spPr>
            <a:xfrm>
              <a:off x="-16400" y="235198"/>
              <a:ext cx="72018" cy="464981"/>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1" name="正方形/長方形 120"/>
            <p:cNvSpPr/>
            <p:nvPr/>
          </p:nvSpPr>
          <p:spPr>
            <a:xfrm>
              <a:off x="-562244" y="235192"/>
              <a:ext cx="72018" cy="464822"/>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2" name="正方形/長方形 121"/>
            <p:cNvSpPr/>
            <p:nvPr/>
          </p:nvSpPr>
          <p:spPr>
            <a:xfrm>
              <a:off x="-451599" y="235194"/>
              <a:ext cx="72018" cy="464981"/>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3" name="正方形/長方形 122"/>
            <p:cNvSpPr/>
            <p:nvPr/>
          </p:nvSpPr>
          <p:spPr>
            <a:xfrm>
              <a:off x="-342417" y="235194"/>
              <a:ext cx="72018" cy="464981"/>
            </a:xfrm>
            <a:prstGeom prst="rect">
              <a:avLst/>
            </a:prstGeom>
            <a:solidFill>
              <a:srgbClr val="7F7F7F">
                <a:alpha val="50196"/>
              </a:srgbClr>
            </a:solid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24" name="正方形/長方形 123"/>
          <p:cNvSpPr/>
          <p:nvPr/>
        </p:nvSpPr>
        <p:spPr bwMode="gray">
          <a:xfrm rot="3261126">
            <a:off x="4178187" y="3768170"/>
            <a:ext cx="615884" cy="163421"/>
          </a:xfrm>
          <a:prstGeom prst="rect">
            <a:avLst/>
          </a:prstGeom>
          <a:solidFill>
            <a:schemeClr val="bg1"/>
          </a:solid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800" b="1" kern="100" dirty="0">
                <a:solidFill>
                  <a:srgbClr val="000000"/>
                </a:solidFill>
                <a:effectLst/>
                <a:ea typeface="游ゴシック" panose="020B0400000000000000" pitchFamily="50" charset="-128"/>
                <a:cs typeface="Times New Roman" panose="02020603050405020304" pitchFamily="18" charset="0"/>
              </a:rPr>
              <a:t>歩行者動線</a:t>
            </a:r>
            <a:endParaRPr lang="ja-JP" sz="1050" kern="100" dirty="0">
              <a:effectLst/>
              <a:ea typeface="ＭＳ 明朝" panose="02020609040205080304" pitchFamily="17" charset="-128"/>
              <a:cs typeface="Times New Roman" panose="02020603050405020304" pitchFamily="18" charset="0"/>
            </a:endParaRPr>
          </a:p>
        </p:txBody>
      </p:sp>
      <p:sp>
        <p:nvSpPr>
          <p:cNvPr id="125" name="正方形/長方形 124">
            <a:extLst>
              <a:ext uri="{FF2B5EF4-FFF2-40B4-BE49-F238E27FC236}">
                <a16:creationId xmlns:a16="http://schemas.microsoft.com/office/drawing/2014/main" id="{3F16B1A5-9C84-4811-B400-E6C99DA73C00}"/>
              </a:ext>
            </a:extLst>
          </p:cNvPr>
          <p:cNvSpPr/>
          <p:nvPr/>
        </p:nvSpPr>
        <p:spPr>
          <a:xfrm>
            <a:off x="4027880" y="3184428"/>
            <a:ext cx="827188" cy="197934"/>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r>
              <a:rPr kumimoji="1" lang="ja-JP" altLang="en-US" sz="1050" b="1" dirty="0">
                <a:solidFill>
                  <a:srgbClr val="00B050"/>
                </a:solidFill>
                <a:latin typeface="BIZ UDPゴシック" panose="020B0400000000000000" pitchFamily="50" charset="-128"/>
                <a:ea typeface="BIZ UDPゴシック" panose="020B0400000000000000" pitchFamily="50" charset="-128"/>
              </a:rPr>
              <a:t>駅前空間</a:t>
            </a:r>
            <a:endParaRPr kumimoji="1" lang="en-US" altLang="ja-JP" sz="1050" b="1" dirty="0">
              <a:solidFill>
                <a:srgbClr val="00B050"/>
              </a:solidFill>
              <a:latin typeface="BIZ UDPゴシック" panose="020B0400000000000000" pitchFamily="50" charset="-128"/>
              <a:ea typeface="BIZ UDPゴシック" panose="020B0400000000000000" pitchFamily="50" charset="-128"/>
            </a:endParaRPr>
          </a:p>
        </p:txBody>
      </p:sp>
      <p:sp>
        <p:nvSpPr>
          <p:cNvPr id="179" name="正方形/長方形 178"/>
          <p:cNvSpPr/>
          <p:nvPr/>
        </p:nvSpPr>
        <p:spPr>
          <a:xfrm>
            <a:off x="1144538" y="2725860"/>
            <a:ext cx="1122680" cy="288290"/>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800"/>
              </a:lnSpc>
              <a:spcAft>
                <a:spcPts val="0"/>
              </a:spcAft>
            </a:pPr>
            <a:r>
              <a:rPr lang="ja-JP" sz="800" b="1" dirty="0">
                <a:solidFill>
                  <a:srgbClr val="000000"/>
                </a:solidFill>
                <a:effectLst/>
                <a:ea typeface="游ゴシック" panose="020B0400000000000000" pitchFamily="50" charset="-128"/>
                <a:cs typeface="Times New Roman" panose="02020603050405020304" pitchFamily="18" charset="0"/>
              </a:rPr>
              <a:t>大阪城公園方面の</a:t>
            </a:r>
            <a:r>
              <a:rPr lang="ja-JP" altLang="en-US" sz="800" b="1" dirty="0">
                <a:solidFill>
                  <a:srgbClr val="000000"/>
                </a:solidFill>
                <a:effectLst/>
                <a:ea typeface="游ゴシック" panose="020B0400000000000000" pitchFamily="50" charset="-128"/>
                <a:cs typeface="Times New Roman" panose="02020603050405020304" pitchFamily="18" charset="0"/>
              </a:rPr>
              <a:t>接続</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7" name="正方形/長方形 46">
            <a:extLst>
              <a:ext uri="{FF2B5EF4-FFF2-40B4-BE49-F238E27FC236}">
                <a16:creationId xmlns:a16="http://schemas.microsoft.com/office/drawing/2014/main" id="{5F74917F-8126-4891-9A1C-869B773CC375}"/>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４）１</a:t>
            </a:r>
            <a:r>
              <a:rPr kumimoji="1" lang="en-US" altLang="ja-JP" sz="1400" b="1" dirty="0">
                <a:solidFill>
                  <a:schemeClr val="accent5"/>
                </a:solidFill>
              </a:rPr>
              <a:t>.</a:t>
            </a:r>
            <a:r>
              <a:rPr kumimoji="1" lang="ja-JP" altLang="en-US" sz="1400" b="1" dirty="0">
                <a:solidFill>
                  <a:schemeClr val="accent5"/>
                </a:solidFill>
              </a:rPr>
              <a:t>５期開発の基盤整備の検討の方向性</a:t>
            </a:r>
          </a:p>
        </p:txBody>
      </p:sp>
    </p:spTree>
    <p:extLst>
      <p:ext uri="{BB962C8B-B14F-4D97-AF65-F5344CB8AC3E}">
        <p14:creationId xmlns:p14="http://schemas.microsoft.com/office/powerpoint/2010/main" val="166725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7</a:t>
            </a:fld>
            <a:endParaRPr kumimoji="1" lang="ja-JP" altLang="en-US" dirty="0"/>
          </a:p>
        </p:txBody>
      </p:sp>
      <p:cxnSp>
        <p:nvCxnSpPr>
          <p:cNvPr id="19" name="直線コネクタ 18"/>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角丸四角形 56">
            <a:extLst>
              <a:ext uri="{FF2B5EF4-FFF2-40B4-BE49-F238E27FC236}">
                <a16:creationId xmlns:a16="http://schemas.microsoft.com/office/drawing/2014/main" id="{310A2119-451D-4C13-8E4E-D13E826A3C7A}"/>
              </a:ext>
            </a:extLst>
          </p:cNvPr>
          <p:cNvSpPr/>
          <p:nvPr/>
        </p:nvSpPr>
        <p:spPr>
          <a:xfrm>
            <a:off x="289776" y="1220673"/>
            <a:ext cx="3793878" cy="1867618"/>
          </a:xfrm>
          <a:prstGeom prst="roundRect">
            <a:avLst>
              <a:gd name="adj" fmla="val 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36000" rIns="0" bIns="36000" rtlCol="0" anchor="t" anchorCtr="0">
            <a:spAutoFit/>
          </a:bodyPr>
          <a:lstStyle/>
          <a:p>
            <a:pPr>
              <a:lnSpc>
                <a:spcPct val="120000"/>
              </a:lnSpc>
            </a:pPr>
            <a:endParaRPr kumimoji="1" lang="en-US" altLang="ja-JP" sz="1400" dirty="0"/>
          </a:p>
          <a:p>
            <a:pPr>
              <a:lnSpc>
                <a:spcPct val="120000"/>
              </a:lnSpc>
            </a:pPr>
            <a:r>
              <a:rPr kumimoji="1" lang="ja-JP" altLang="en-US" sz="1400" dirty="0"/>
              <a:t>・民間活力を導入した大学施設</a:t>
            </a:r>
            <a:endParaRPr kumimoji="1" lang="en-US" altLang="ja-JP" sz="1400" dirty="0"/>
          </a:p>
          <a:p>
            <a:pPr>
              <a:lnSpc>
                <a:spcPct val="120000"/>
              </a:lnSpc>
            </a:pPr>
            <a:r>
              <a:rPr kumimoji="1" lang="ja-JP" altLang="en-US" sz="1400" dirty="0"/>
              <a:t>・大規模集客・交流施設</a:t>
            </a:r>
            <a:endParaRPr kumimoji="1" lang="en-US" altLang="ja-JP" sz="1400" dirty="0"/>
          </a:p>
          <a:p>
            <a:pPr>
              <a:lnSpc>
                <a:spcPct val="120000"/>
              </a:lnSpc>
            </a:pPr>
            <a:r>
              <a:rPr kumimoji="1" lang="ja-JP" altLang="en-US" sz="1400" dirty="0"/>
              <a:t>・業務施設</a:t>
            </a:r>
            <a:endParaRPr kumimoji="1" lang="en-US" altLang="ja-JP" sz="1400" dirty="0"/>
          </a:p>
          <a:p>
            <a:pPr>
              <a:lnSpc>
                <a:spcPct val="120000"/>
              </a:lnSpc>
            </a:pPr>
            <a:r>
              <a:rPr kumimoji="1" lang="ja-JP" altLang="en-US" sz="1400" dirty="0"/>
              <a:t>・宿泊施設</a:t>
            </a:r>
            <a:endParaRPr kumimoji="1" lang="en-US" altLang="ja-JP" sz="1400" dirty="0"/>
          </a:p>
          <a:p>
            <a:pPr>
              <a:lnSpc>
                <a:spcPct val="120000"/>
              </a:lnSpc>
            </a:pPr>
            <a:r>
              <a:rPr kumimoji="1" lang="ja-JP" altLang="en-US" sz="1400" dirty="0"/>
              <a:t>・居住施設</a:t>
            </a:r>
            <a:endParaRPr kumimoji="1" lang="en-US" altLang="ja-JP" sz="1400" dirty="0"/>
          </a:p>
          <a:p>
            <a:pPr>
              <a:lnSpc>
                <a:spcPct val="120000"/>
              </a:lnSpc>
            </a:pPr>
            <a:r>
              <a:rPr kumimoji="1" lang="ja-JP" altLang="en-US" sz="1400" dirty="0"/>
              <a:t>・次世代交通等の拠点となる駅前広場など</a:t>
            </a:r>
          </a:p>
        </p:txBody>
      </p:sp>
      <p:sp>
        <p:nvSpPr>
          <p:cNvPr id="2" name="四角形: 角を丸くする 1">
            <a:extLst>
              <a:ext uri="{FF2B5EF4-FFF2-40B4-BE49-F238E27FC236}">
                <a16:creationId xmlns:a16="http://schemas.microsoft.com/office/drawing/2014/main" id="{2E623429-AD2D-48B6-8550-7CFFD4E74851}"/>
              </a:ext>
            </a:extLst>
          </p:cNvPr>
          <p:cNvSpPr/>
          <p:nvPr/>
        </p:nvSpPr>
        <p:spPr>
          <a:xfrm>
            <a:off x="289777" y="1102140"/>
            <a:ext cx="2472981" cy="242530"/>
          </a:xfrm>
          <a:prstGeom prst="roundRect">
            <a:avLst>
              <a:gd name="adj" fmla="val 19794"/>
            </a:avLst>
          </a:prstGeom>
          <a:solidFill>
            <a:srgbClr val="0066FF"/>
          </a:solidFill>
          <a:ln w="19050"/>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pPr algn="ctr"/>
            <a:r>
              <a:rPr kumimoji="1" lang="ja-JP" altLang="en-US" sz="1400" b="1" dirty="0">
                <a:latin typeface="+mn-ea"/>
              </a:rPr>
              <a:t>マーケットサウンディング</a:t>
            </a:r>
          </a:p>
        </p:txBody>
      </p:sp>
      <p:sp>
        <p:nvSpPr>
          <p:cNvPr id="46" name="正方形/長方形 45">
            <a:extLst>
              <a:ext uri="{FF2B5EF4-FFF2-40B4-BE49-F238E27FC236}">
                <a16:creationId xmlns:a16="http://schemas.microsoft.com/office/drawing/2014/main" id="{B4BEADE1-BFBD-44AD-A4E0-DF052DF8D0D1}"/>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５）１</a:t>
            </a:r>
            <a:r>
              <a:rPr kumimoji="1" lang="en-US" altLang="ja-JP" sz="1400" b="1" dirty="0">
                <a:solidFill>
                  <a:schemeClr val="accent5"/>
                </a:solidFill>
              </a:rPr>
              <a:t>.</a:t>
            </a:r>
            <a:r>
              <a:rPr kumimoji="1" lang="ja-JP" altLang="en-US" sz="1400" b="1" dirty="0">
                <a:solidFill>
                  <a:schemeClr val="accent5"/>
                </a:solidFill>
              </a:rPr>
              <a:t>５期開発の開発方針の策定に向けて</a:t>
            </a:r>
          </a:p>
        </p:txBody>
      </p:sp>
      <p:sp>
        <p:nvSpPr>
          <p:cNvPr id="42" name="二等辺三角形 41">
            <a:extLst>
              <a:ext uri="{FF2B5EF4-FFF2-40B4-BE49-F238E27FC236}">
                <a16:creationId xmlns:a16="http://schemas.microsoft.com/office/drawing/2014/main" id="{51EF7A14-9A8D-4C5A-810F-F4F12943A53B}"/>
              </a:ext>
            </a:extLst>
          </p:cNvPr>
          <p:cNvSpPr/>
          <p:nvPr/>
        </p:nvSpPr>
        <p:spPr>
          <a:xfrm flipV="1">
            <a:off x="2910140" y="3397939"/>
            <a:ext cx="3323719" cy="338553"/>
          </a:xfrm>
          <a:prstGeom prst="triangle">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solidFill>
                <a:schemeClr val="tx1"/>
              </a:solidFill>
            </a:endParaRPr>
          </a:p>
        </p:txBody>
      </p:sp>
      <p:sp>
        <p:nvSpPr>
          <p:cNvPr id="40" name="角丸四角形 56">
            <a:extLst>
              <a:ext uri="{FF2B5EF4-FFF2-40B4-BE49-F238E27FC236}">
                <a16:creationId xmlns:a16="http://schemas.microsoft.com/office/drawing/2014/main" id="{156D6E72-0847-4396-89EC-C2B893EE5687}"/>
              </a:ext>
            </a:extLst>
          </p:cNvPr>
          <p:cNvSpPr/>
          <p:nvPr/>
        </p:nvSpPr>
        <p:spPr>
          <a:xfrm>
            <a:off x="4689126" y="1256327"/>
            <a:ext cx="4242899" cy="1865182"/>
          </a:xfrm>
          <a:prstGeom prst="roundRect">
            <a:avLst>
              <a:gd name="adj" fmla="val 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36000" rIns="0" bIns="36000" rtlCol="0" anchor="t" anchorCtr="0">
            <a:spAutoFit/>
          </a:bodyPr>
          <a:lstStyle/>
          <a:p>
            <a:pPr marL="171450" indent="-171450">
              <a:lnSpc>
                <a:spcPct val="120000"/>
              </a:lnSpc>
              <a:buFont typeface="Arial" panose="020B0604020202020204" pitchFamily="34" charset="0"/>
              <a:buChar char="•"/>
            </a:pPr>
            <a:endParaRPr kumimoji="1" lang="en-US" altLang="ja-JP" sz="1400" dirty="0">
              <a:solidFill>
                <a:schemeClr val="tx1"/>
              </a:solidFill>
            </a:endParaRPr>
          </a:p>
          <a:p>
            <a:pPr>
              <a:lnSpc>
                <a:spcPct val="120000"/>
              </a:lnSpc>
            </a:pPr>
            <a:r>
              <a:rPr kumimoji="1" lang="ja-JP" altLang="en-US" sz="1400" dirty="0">
                <a:solidFill>
                  <a:schemeClr val="tx1"/>
                </a:solidFill>
              </a:rPr>
              <a:t>○ </a:t>
            </a:r>
            <a:r>
              <a:rPr kumimoji="1" lang="en-US" altLang="ja-JP" sz="1400" dirty="0">
                <a:solidFill>
                  <a:schemeClr val="tx1"/>
                </a:solidFill>
                <a:latin typeface="+mn-ea"/>
              </a:rPr>
              <a:t>Osaka Metro</a:t>
            </a:r>
            <a:r>
              <a:rPr kumimoji="1" lang="ja-JP" altLang="en-US" sz="1400" dirty="0">
                <a:solidFill>
                  <a:schemeClr val="tx1"/>
                </a:solidFill>
              </a:rPr>
              <a:t>による開発構想（案）</a:t>
            </a:r>
            <a:endParaRPr kumimoji="1" lang="en-US" altLang="ja-JP" sz="1400" dirty="0">
              <a:solidFill>
                <a:schemeClr val="tx1"/>
              </a:solidFill>
            </a:endParaRPr>
          </a:p>
          <a:p>
            <a:pPr>
              <a:lnSpc>
                <a:spcPct val="120000"/>
              </a:lnSpc>
            </a:pPr>
            <a:r>
              <a:rPr kumimoji="1" lang="ja-JP" altLang="en-US" sz="1400" dirty="0">
                <a:solidFill>
                  <a:schemeClr val="tx1"/>
                </a:solidFill>
              </a:rPr>
              <a:t> ・大規模集客施設（アリーナ・ホール）</a:t>
            </a:r>
          </a:p>
          <a:p>
            <a:pPr>
              <a:lnSpc>
                <a:spcPct val="120000"/>
              </a:lnSpc>
            </a:pPr>
            <a:r>
              <a:rPr kumimoji="1" lang="ja-JP" altLang="en-US" sz="1400" dirty="0">
                <a:solidFill>
                  <a:schemeClr val="tx1"/>
                </a:solidFill>
              </a:rPr>
              <a:t> ・新駅駅上の駅ビル</a:t>
            </a:r>
            <a:br>
              <a:rPr kumimoji="1" lang="en-US" altLang="ja-JP" sz="1400" dirty="0">
                <a:solidFill>
                  <a:schemeClr val="tx1"/>
                </a:solidFill>
              </a:rPr>
            </a:br>
            <a:r>
              <a:rPr kumimoji="1" lang="ja-JP" altLang="en-US" sz="1400" dirty="0">
                <a:solidFill>
                  <a:schemeClr val="tx1"/>
                </a:solidFill>
              </a:rPr>
              <a:t>○大阪公立大学の開発構想（案）</a:t>
            </a:r>
            <a:endParaRPr kumimoji="1" lang="en-US" altLang="ja-JP" sz="1400" dirty="0">
              <a:solidFill>
                <a:schemeClr val="tx1"/>
              </a:solidFill>
            </a:endParaRPr>
          </a:p>
          <a:p>
            <a:pPr>
              <a:lnSpc>
                <a:spcPct val="120000"/>
              </a:lnSpc>
            </a:pPr>
            <a:r>
              <a:rPr kumimoji="1" lang="ja-JP" altLang="en-US" sz="1400" dirty="0">
                <a:solidFill>
                  <a:schemeClr val="tx1"/>
                </a:solidFill>
              </a:rPr>
              <a:t> ・民活による大学施設や民間提案による施設整備</a:t>
            </a:r>
            <a:endParaRPr kumimoji="1" lang="en-US" altLang="ja-JP" sz="1400" dirty="0">
              <a:solidFill>
                <a:schemeClr val="tx1"/>
              </a:solidFill>
            </a:endParaRPr>
          </a:p>
          <a:p>
            <a:pPr>
              <a:lnSpc>
                <a:spcPct val="120000"/>
              </a:lnSpc>
            </a:pPr>
            <a:endParaRPr kumimoji="1" lang="ja-JP" altLang="en-US" sz="1400" dirty="0">
              <a:solidFill>
                <a:schemeClr val="tx1"/>
              </a:solidFill>
            </a:endParaRPr>
          </a:p>
        </p:txBody>
      </p:sp>
      <p:sp>
        <p:nvSpPr>
          <p:cNvPr id="54" name="四角形: 角を丸くする 53">
            <a:extLst>
              <a:ext uri="{FF2B5EF4-FFF2-40B4-BE49-F238E27FC236}">
                <a16:creationId xmlns:a16="http://schemas.microsoft.com/office/drawing/2014/main" id="{245C1839-98C4-4E0F-8333-2D11A512EC67}"/>
              </a:ext>
            </a:extLst>
          </p:cNvPr>
          <p:cNvSpPr/>
          <p:nvPr/>
        </p:nvSpPr>
        <p:spPr>
          <a:xfrm>
            <a:off x="4689125" y="1137795"/>
            <a:ext cx="1692119" cy="242530"/>
          </a:xfrm>
          <a:prstGeom prst="roundRect">
            <a:avLst>
              <a:gd name="adj" fmla="val 19794"/>
            </a:avLst>
          </a:prstGeom>
          <a:solidFill>
            <a:srgbClr val="0066FF"/>
          </a:solidFill>
          <a:ln w="19050"/>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pPr algn="ctr"/>
            <a:r>
              <a:rPr kumimoji="1" lang="ja-JP" altLang="en-US" sz="1400" b="1" dirty="0">
                <a:latin typeface="+mn-ea"/>
              </a:rPr>
              <a:t>関係者の検討</a:t>
            </a:r>
          </a:p>
        </p:txBody>
      </p:sp>
      <p:sp>
        <p:nvSpPr>
          <p:cNvPr id="58" name="二等辺三角形 57">
            <a:extLst>
              <a:ext uri="{FF2B5EF4-FFF2-40B4-BE49-F238E27FC236}">
                <a16:creationId xmlns:a16="http://schemas.microsoft.com/office/drawing/2014/main" id="{B68F926C-3B70-4495-A288-1C6832C06536}"/>
              </a:ext>
            </a:extLst>
          </p:cNvPr>
          <p:cNvSpPr/>
          <p:nvPr/>
        </p:nvSpPr>
        <p:spPr>
          <a:xfrm rot="16200000" flipV="1">
            <a:off x="3758805" y="2038126"/>
            <a:ext cx="1336244" cy="199617"/>
          </a:xfrm>
          <a:prstGeom prst="triangle">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solidFill>
                <a:schemeClr val="tx1"/>
              </a:solidFill>
            </a:endParaRPr>
          </a:p>
        </p:txBody>
      </p:sp>
      <p:sp>
        <p:nvSpPr>
          <p:cNvPr id="50" name="テキスト ボックス 49">
            <a:extLst>
              <a:ext uri="{FF2B5EF4-FFF2-40B4-BE49-F238E27FC236}">
                <a16:creationId xmlns:a16="http://schemas.microsoft.com/office/drawing/2014/main" id="{3048A8F2-2E1F-43A7-90F6-0607F94E0886}"/>
              </a:ext>
            </a:extLst>
          </p:cNvPr>
          <p:cNvSpPr txBox="1"/>
          <p:nvPr/>
        </p:nvSpPr>
        <p:spPr>
          <a:xfrm>
            <a:off x="234461" y="540000"/>
            <a:ext cx="7833449" cy="338554"/>
          </a:xfrm>
          <a:prstGeom prst="rect">
            <a:avLst/>
          </a:prstGeom>
          <a:noFill/>
        </p:spPr>
        <p:txBody>
          <a:bodyPr wrap="square" rtlCol="0">
            <a:spAutoFit/>
          </a:bodyPr>
          <a:lstStyle/>
          <a:p>
            <a:r>
              <a:rPr kumimoji="1" lang="ja-JP" altLang="en-US" sz="1600" b="1" dirty="0"/>
              <a:t>５）１</a:t>
            </a:r>
            <a:r>
              <a:rPr kumimoji="1" lang="en-US" altLang="ja-JP" sz="1600" b="1" dirty="0"/>
              <a:t>.</a:t>
            </a:r>
            <a:r>
              <a:rPr kumimoji="1" lang="ja-JP" altLang="en-US" sz="1600" b="1" dirty="0"/>
              <a:t>５期開発の開発方針の策定に向けて</a:t>
            </a:r>
            <a:endParaRPr kumimoji="1" lang="en-US" altLang="ja-JP" sz="1600" b="1" dirty="0">
              <a:latin typeface="游ゴシック" panose="020B0400000000000000" pitchFamily="50" charset="-128"/>
              <a:ea typeface="游ゴシック" panose="020B0400000000000000" pitchFamily="50" charset="-128"/>
            </a:endParaRPr>
          </a:p>
        </p:txBody>
      </p:sp>
      <p:sp>
        <p:nvSpPr>
          <p:cNvPr id="56" name="角丸四角形 50">
            <a:extLst>
              <a:ext uri="{FF2B5EF4-FFF2-40B4-BE49-F238E27FC236}">
                <a16:creationId xmlns:a16="http://schemas.microsoft.com/office/drawing/2014/main" id="{A2E9E7C8-02C9-4BBB-92C2-26B72D161D38}"/>
              </a:ext>
            </a:extLst>
          </p:cNvPr>
          <p:cNvSpPr/>
          <p:nvPr/>
        </p:nvSpPr>
        <p:spPr>
          <a:xfrm>
            <a:off x="547004" y="4146812"/>
            <a:ext cx="8049992" cy="1184169"/>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lIns="36000" tIns="46800" rIns="108000" rtlCol="0" anchor="t">
            <a:spAutoFit/>
          </a:bodyPr>
          <a:lstStyle/>
          <a:p>
            <a:pPr marL="285750" indent="-285750" algn="just">
              <a:spcBef>
                <a:spcPts val="600"/>
              </a:spcBef>
              <a:buFont typeface="Wingdings" panose="05000000000000000000" pitchFamily="2" charset="2"/>
              <a:buChar char="l"/>
            </a:pPr>
            <a:r>
              <a:rPr kumimoji="1" lang="ja-JP" altLang="en-US" sz="1400" dirty="0"/>
              <a:t>マーケットサウンディングや関係者の検討を踏まえ、地区のより一層の活性化に資する土地利用や基盤整備のあり方などの検討を進める。</a:t>
            </a:r>
            <a:endParaRPr kumimoji="1" lang="en-US" altLang="ja-JP" sz="1400" dirty="0"/>
          </a:p>
          <a:p>
            <a:pPr marL="285750" indent="-285750" algn="just">
              <a:spcBef>
                <a:spcPts val="600"/>
              </a:spcBef>
              <a:buFont typeface="Wingdings" panose="05000000000000000000" pitchFamily="2" charset="2"/>
              <a:buChar char="l"/>
            </a:pPr>
            <a:r>
              <a:rPr kumimoji="1" lang="ja-JP" altLang="en-US" sz="1400" dirty="0"/>
              <a:t>次回の検討会において、 １</a:t>
            </a:r>
            <a:r>
              <a:rPr kumimoji="1" lang="en-US" altLang="ja-JP" sz="1400" dirty="0"/>
              <a:t>.</a:t>
            </a:r>
            <a:r>
              <a:rPr kumimoji="1" lang="ja-JP" altLang="en-US" sz="1400" dirty="0"/>
              <a:t>５期開発の開発方針（案）に関して意見交換を行う予定。</a:t>
            </a:r>
            <a:endParaRPr kumimoji="1" lang="en-US" altLang="ja-JP" sz="1400" dirty="0"/>
          </a:p>
          <a:p>
            <a:pPr algn="just">
              <a:spcBef>
                <a:spcPts val="600"/>
              </a:spcBef>
            </a:pPr>
            <a:r>
              <a:rPr kumimoji="1" lang="ja-JP" altLang="en-US" sz="1400" dirty="0"/>
              <a:t>　 （</a:t>
            </a:r>
            <a:r>
              <a:rPr kumimoji="1" lang="en-US" altLang="ja-JP" sz="1400" dirty="0"/>
              <a:t>2023</a:t>
            </a:r>
            <a:r>
              <a:rPr kumimoji="1" lang="ja-JP" altLang="en-US" sz="1400" dirty="0"/>
              <a:t>年度内に開催予定）</a:t>
            </a:r>
          </a:p>
        </p:txBody>
      </p:sp>
    </p:spTree>
    <p:extLst>
      <p:ext uri="{BB962C8B-B14F-4D97-AF65-F5344CB8AC3E}">
        <p14:creationId xmlns:p14="http://schemas.microsoft.com/office/powerpoint/2010/main" val="112210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95">
            <a:extLst>
              <a:ext uri="{FF2B5EF4-FFF2-40B4-BE49-F238E27FC236}">
                <a16:creationId xmlns:a16="http://schemas.microsoft.com/office/drawing/2014/main" id="{224FDF37-9D32-4FE6-9FDC-746A9ED48C30}"/>
              </a:ext>
            </a:extLst>
          </p:cNvPr>
          <p:cNvSpPr/>
          <p:nvPr/>
        </p:nvSpPr>
        <p:spPr>
          <a:xfrm>
            <a:off x="228600" y="874072"/>
            <a:ext cx="8686800" cy="187425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spcBef>
                <a:spcPts val="600"/>
              </a:spcBef>
              <a:buFont typeface="Wingdings" panose="05000000000000000000" pitchFamily="2" charset="2"/>
              <a:buChar char="l"/>
            </a:pPr>
            <a:r>
              <a:rPr kumimoji="1" lang="ja-JP" altLang="en-US" sz="1400" dirty="0">
                <a:solidFill>
                  <a:schemeClr val="tx1"/>
                </a:solidFill>
              </a:rPr>
              <a:t>旧府立成人病センター跡地等を活用し、多世代居住複合ゾーンの形成を進める。</a:t>
            </a:r>
            <a:endParaRPr kumimoji="1" lang="en-US" altLang="ja-JP" sz="1400" dirty="0">
              <a:solidFill>
                <a:schemeClr val="tx1"/>
              </a:solidFill>
            </a:endParaRPr>
          </a:p>
          <a:p>
            <a:pPr marL="285750" indent="-285750">
              <a:spcBef>
                <a:spcPts val="600"/>
              </a:spcBef>
              <a:buFont typeface="Wingdings" panose="05000000000000000000" pitchFamily="2" charset="2"/>
              <a:buChar char="l"/>
            </a:pPr>
            <a:r>
              <a:rPr kumimoji="1" lang="ja-JP" altLang="ja-JP" sz="1400" dirty="0">
                <a:solidFill>
                  <a:schemeClr val="tx1"/>
                </a:solidFill>
              </a:rPr>
              <a:t>旧ＵＲ庁舎を活用した暫定活動拠点において、まちのコンセプト実現に向けた先行トライアルを実践し、地区全体へ展開</a:t>
            </a:r>
            <a:r>
              <a:rPr kumimoji="1" lang="ja-JP" altLang="en-US" sz="1400" dirty="0">
                <a:solidFill>
                  <a:schemeClr val="tx1"/>
                </a:solidFill>
              </a:rPr>
              <a:t>。</a:t>
            </a:r>
            <a:endParaRPr kumimoji="1" lang="en-US" altLang="ja-JP" sz="1400" dirty="0">
              <a:solidFill>
                <a:schemeClr val="tx1"/>
              </a:solidFill>
            </a:endParaRPr>
          </a:p>
          <a:p>
            <a:pPr marL="285750" indent="-285750">
              <a:spcBef>
                <a:spcPts val="600"/>
              </a:spcBef>
              <a:buFont typeface="Wingdings" panose="05000000000000000000" pitchFamily="2" charset="2"/>
              <a:buChar char="l"/>
            </a:pPr>
            <a:r>
              <a:rPr kumimoji="1" lang="ja-JP" altLang="en-US" sz="1400" dirty="0">
                <a:solidFill>
                  <a:schemeClr val="tx1"/>
                </a:solidFill>
              </a:rPr>
              <a:t>１期キャンパスとの連携も見据え、</a:t>
            </a:r>
            <a:r>
              <a:rPr kumimoji="1" lang="en-US" altLang="ja-JP" sz="1400" dirty="0">
                <a:solidFill>
                  <a:schemeClr val="tx1"/>
                </a:solidFill>
              </a:rPr>
              <a:t>2024</a:t>
            </a:r>
            <a:r>
              <a:rPr kumimoji="1" lang="ja-JP" altLang="en-US" sz="1400" dirty="0">
                <a:solidFill>
                  <a:schemeClr val="tx1"/>
                </a:solidFill>
              </a:rPr>
              <a:t>年度には、森之宮キャンパスに移転するリハビリテーション学研究科を中心に大阪公立大学</a:t>
            </a:r>
            <a:r>
              <a:rPr kumimoji="1" lang="en-US" altLang="ja-JP" sz="1400" dirty="0">
                <a:solidFill>
                  <a:schemeClr val="tx1"/>
                </a:solidFill>
              </a:rPr>
              <a:t>Well-being</a:t>
            </a:r>
            <a:r>
              <a:rPr kumimoji="1" lang="ja-JP" altLang="en-US" sz="1400" dirty="0">
                <a:solidFill>
                  <a:schemeClr val="tx1"/>
                </a:solidFill>
              </a:rPr>
              <a:t>共創研究センターを開設し、旧</a:t>
            </a:r>
            <a:r>
              <a:rPr kumimoji="1" lang="en-US" altLang="ja-JP" sz="1400" dirty="0">
                <a:solidFill>
                  <a:schemeClr val="tx1"/>
                </a:solidFill>
              </a:rPr>
              <a:t>UR</a:t>
            </a:r>
            <a:r>
              <a:rPr kumimoji="1" lang="ja-JP" altLang="en-US" sz="1400" dirty="0">
                <a:solidFill>
                  <a:schemeClr val="tx1"/>
                </a:solidFill>
              </a:rPr>
              <a:t>庁舎内において活動の拠点を設け、地域住民等とともにスマートエイジング・シティの取組みを拡充するとともに、都市シンクタンク機能の先駆的な拠点として、企業、</a:t>
            </a:r>
            <a:r>
              <a:rPr kumimoji="1" lang="en-US" altLang="ja-JP" sz="1400" dirty="0">
                <a:solidFill>
                  <a:schemeClr val="tx1"/>
                </a:solidFill>
              </a:rPr>
              <a:t>NPO</a:t>
            </a:r>
            <a:r>
              <a:rPr kumimoji="1" lang="ja-JP" altLang="en-US" sz="1400" dirty="0">
                <a:solidFill>
                  <a:schemeClr val="tx1"/>
                </a:solidFill>
              </a:rPr>
              <a:t>法人との連携を進める。</a:t>
            </a:r>
          </a:p>
        </p:txBody>
      </p:sp>
      <p:sp>
        <p:nvSpPr>
          <p:cNvPr id="6" name="スライド番号プレースホルダー 5">
            <a:extLst>
              <a:ext uri="{FF2B5EF4-FFF2-40B4-BE49-F238E27FC236}">
                <a16:creationId xmlns:a16="http://schemas.microsoft.com/office/drawing/2014/main" id="{A53FEF41-9EDD-2707-0360-2AECCD90967A}"/>
              </a:ext>
            </a:extLst>
          </p:cNvPr>
          <p:cNvSpPr>
            <a:spLocks noGrp="1"/>
          </p:cNvSpPr>
          <p:nvPr>
            <p:ph type="sldNum" sz="quarter" idx="12"/>
          </p:nvPr>
        </p:nvSpPr>
        <p:spPr/>
        <p:txBody>
          <a:bodyPr/>
          <a:lstStyle/>
          <a:p>
            <a:fld id="{311E3985-B3EA-4398-A6FF-CD01F1CD0B75}" type="slidenum">
              <a:rPr kumimoji="1" lang="ja-JP" altLang="en-US" smtClean="0"/>
              <a:pPr/>
              <a:t>8</a:t>
            </a:fld>
            <a:endParaRPr kumimoji="1" lang="ja-JP" altLang="en-US" dirty="0"/>
          </a:p>
        </p:txBody>
      </p:sp>
      <p:cxnSp>
        <p:nvCxnSpPr>
          <p:cNvPr id="31" name="直線コネクタ 30"/>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127000" y="540000"/>
            <a:ext cx="3672800" cy="338554"/>
          </a:xfrm>
          <a:prstGeom prst="rect">
            <a:avLst/>
          </a:prstGeom>
        </p:spPr>
        <p:txBody>
          <a:bodyPr wrap="none">
            <a:spAutoFit/>
          </a:bodyPr>
          <a:lstStyle/>
          <a:p>
            <a:r>
              <a:rPr kumimoji="1" lang="ja-JP" altLang="en-US" sz="1600" b="1" dirty="0">
                <a:latin typeface="游ゴシック" panose="020B0400000000000000" pitchFamily="50" charset="-128"/>
              </a:rPr>
              <a:t>６）</a:t>
            </a:r>
            <a:r>
              <a:rPr kumimoji="1" lang="ja-JP" altLang="en-US" sz="1600" b="1" dirty="0"/>
              <a:t>多世代居住複合ゾーンの取り組み</a:t>
            </a:r>
            <a:endParaRPr lang="ja-JP" altLang="en-US" sz="1600" dirty="0"/>
          </a:p>
        </p:txBody>
      </p:sp>
      <p:sp>
        <p:nvSpPr>
          <p:cNvPr id="46" name="正方形/長方形 45">
            <a:extLst>
              <a:ext uri="{FF2B5EF4-FFF2-40B4-BE49-F238E27FC236}">
                <a16:creationId xmlns:a16="http://schemas.microsoft.com/office/drawing/2014/main" id="{4558B02E-60F7-443D-B8CD-E5BCB132F233}"/>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６）多世代居住複合ゾーンの取り組み </a:t>
            </a:r>
          </a:p>
        </p:txBody>
      </p:sp>
      <p:sp>
        <p:nvSpPr>
          <p:cNvPr id="63" name="テキスト ボックス 62">
            <a:extLst>
              <a:ext uri="{FF2B5EF4-FFF2-40B4-BE49-F238E27FC236}">
                <a16:creationId xmlns:a16="http://schemas.microsoft.com/office/drawing/2014/main" id="{9ADC5A66-E30F-4CC7-BE48-309157D7B334}"/>
              </a:ext>
            </a:extLst>
          </p:cNvPr>
          <p:cNvSpPr txBox="1"/>
          <p:nvPr/>
        </p:nvSpPr>
        <p:spPr>
          <a:xfrm>
            <a:off x="6196444" y="5549191"/>
            <a:ext cx="1151277" cy="276999"/>
          </a:xfrm>
          <a:prstGeom prst="rect">
            <a:avLst/>
          </a:prstGeom>
          <a:solidFill>
            <a:schemeClr val="bg1"/>
          </a:solidFill>
        </p:spPr>
        <p:txBody>
          <a:bodyPr wrap="none" rtlCol="0">
            <a:spAutoFit/>
          </a:bodyPr>
          <a:lstStyle/>
          <a:p>
            <a:r>
              <a:rPr lang="ja-JP" altLang="en-US" sz="1200" dirty="0">
                <a:latin typeface="+mn-ea"/>
              </a:rPr>
              <a:t>大阪公立大学</a:t>
            </a:r>
            <a:r>
              <a:rPr lang="ja-JP" altLang="ja-JP" sz="1200" dirty="0">
                <a:effectLst/>
                <a:latin typeface="+mn-ea"/>
              </a:rPr>
              <a:t> </a:t>
            </a:r>
            <a:endParaRPr kumimoji="1" lang="ja-JP" altLang="en-US" sz="1200" dirty="0">
              <a:latin typeface="+mn-ea"/>
            </a:endParaRPr>
          </a:p>
        </p:txBody>
      </p:sp>
      <p:pic>
        <p:nvPicPr>
          <p:cNvPr id="64" name="Picture 5">
            <a:extLst>
              <a:ext uri="{FF2B5EF4-FFF2-40B4-BE49-F238E27FC236}">
                <a16:creationId xmlns:a16="http://schemas.microsoft.com/office/drawing/2014/main" id="{AC507375-D9C2-4388-833E-21BB7FD612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62645" y="4749452"/>
            <a:ext cx="821288" cy="803727"/>
          </a:xfrm>
          <a:prstGeom prst="rect">
            <a:avLst/>
          </a:prstGeom>
        </p:spPr>
      </p:pic>
      <p:sp>
        <p:nvSpPr>
          <p:cNvPr id="65" name="四角形: 角を丸くする 39">
            <a:extLst>
              <a:ext uri="{FF2B5EF4-FFF2-40B4-BE49-F238E27FC236}">
                <a16:creationId xmlns:a16="http://schemas.microsoft.com/office/drawing/2014/main" id="{EB2B9106-954D-49B3-846A-5203C45E6E90}"/>
              </a:ext>
            </a:extLst>
          </p:cNvPr>
          <p:cNvSpPr/>
          <p:nvPr/>
        </p:nvSpPr>
        <p:spPr>
          <a:xfrm>
            <a:off x="5676863" y="3742583"/>
            <a:ext cx="3271798" cy="44834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r>
              <a:rPr lang="ja-JP" altLang="en-US" sz="1200" dirty="0">
                <a:solidFill>
                  <a:schemeClr val="tx1"/>
                </a:solidFill>
                <a:ea typeface="游ゴシック"/>
              </a:rPr>
              <a:t>2024年度秋より、</a:t>
            </a:r>
            <a:r>
              <a:rPr lang="ja-JP" altLang="en-US" sz="1200" b="1" dirty="0">
                <a:solidFill>
                  <a:srgbClr val="FF0000"/>
                </a:solidFill>
                <a:ea typeface="游ゴシック"/>
              </a:rPr>
              <a:t>旧</a:t>
            </a:r>
            <a:r>
              <a:rPr lang="en-US" altLang="ja-JP" sz="1200" b="1" dirty="0">
                <a:solidFill>
                  <a:srgbClr val="FF0000"/>
                </a:solidFill>
                <a:ea typeface="游ゴシック"/>
              </a:rPr>
              <a:t>UR</a:t>
            </a:r>
            <a:r>
              <a:rPr lang="ja-JP" altLang="en-US" sz="1200" b="1" dirty="0">
                <a:solidFill>
                  <a:srgbClr val="FF0000"/>
                </a:solidFill>
                <a:ea typeface="游ゴシック"/>
              </a:rPr>
              <a:t>庁舎</a:t>
            </a:r>
            <a:r>
              <a:rPr lang="ja-JP" altLang="en-US" sz="1200" dirty="0">
                <a:solidFill>
                  <a:schemeClr val="tx1"/>
                </a:solidFill>
                <a:ea typeface="游ゴシック"/>
              </a:rPr>
              <a:t>にて、森之宮キャンパス移転に</a:t>
            </a:r>
            <a:r>
              <a:rPr lang="ja-JP" altLang="en-US" sz="1200" b="1" dirty="0">
                <a:solidFill>
                  <a:srgbClr val="FF0000"/>
                </a:solidFill>
                <a:ea typeface="游ゴシック"/>
              </a:rPr>
              <a:t>先行して始動</a:t>
            </a:r>
          </a:p>
        </p:txBody>
      </p:sp>
      <p:sp>
        <p:nvSpPr>
          <p:cNvPr id="66" name="正方形/長方形 65">
            <a:extLst>
              <a:ext uri="{FF2B5EF4-FFF2-40B4-BE49-F238E27FC236}">
                <a16:creationId xmlns:a16="http://schemas.microsoft.com/office/drawing/2014/main" id="{1A032FC8-EDFA-4F30-B1E7-E6B0E72B6F1C}"/>
              </a:ext>
            </a:extLst>
          </p:cNvPr>
          <p:cNvSpPr/>
          <p:nvPr/>
        </p:nvSpPr>
        <p:spPr>
          <a:xfrm>
            <a:off x="5596041" y="2762577"/>
            <a:ext cx="3050177" cy="320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kumimoji="1" lang="ja-JP" altLang="en-US" sz="1200" dirty="0">
                <a:solidFill>
                  <a:schemeClr val="tx1"/>
                </a:solidFill>
              </a:rPr>
              <a:t>○スマートエイジング・シティの取組等</a:t>
            </a:r>
          </a:p>
        </p:txBody>
      </p:sp>
      <p:sp>
        <p:nvSpPr>
          <p:cNvPr id="67" name="タイトル 1">
            <a:extLst>
              <a:ext uri="{FF2B5EF4-FFF2-40B4-BE49-F238E27FC236}">
                <a16:creationId xmlns:a16="http://schemas.microsoft.com/office/drawing/2014/main" id="{F24E22BE-EFC3-4DCB-8E10-9C3AECD71BB8}"/>
              </a:ext>
            </a:extLst>
          </p:cNvPr>
          <p:cNvSpPr>
            <a:spLocks noGrp="1"/>
          </p:cNvSpPr>
          <p:nvPr/>
        </p:nvSpPr>
        <p:spPr>
          <a:xfrm>
            <a:off x="5662565" y="3075965"/>
            <a:ext cx="3252835" cy="399521"/>
          </a:xfrm>
          <a:prstGeom prst="rect">
            <a:avLst/>
          </a:prstGeom>
          <a:ln>
            <a:solidFill>
              <a:srgbClr val="0070C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a:t>大阪公立大学</a:t>
            </a:r>
            <a:r>
              <a:rPr lang="en-US" altLang="ja-JP" sz="1400" b="1" dirty="0"/>
              <a:t>Well-being</a:t>
            </a:r>
            <a:r>
              <a:rPr lang="ja-JP" altLang="en-US" sz="1400" b="1" dirty="0"/>
              <a:t>共創研究センター</a:t>
            </a:r>
            <a:endParaRPr kumimoji="1" lang="ja-JP" altLang="en-US" sz="1400" b="1" dirty="0"/>
          </a:p>
        </p:txBody>
      </p:sp>
      <p:sp>
        <p:nvSpPr>
          <p:cNvPr id="68" name="正方形/長方形 67">
            <a:extLst>
              <a:ext uri="{FF2B5EF4-FFF2-40B4-BE49-F238E27FC236}">
                <a16:creationId xmlns:a16="http://schemas.microsoft.com/office/drawing/2014/main" id="{7853B915-B367-4BBB-9DF9-4E7B25EDA9CE}"/>
              </a:ext>
            </a:extLst>
          </p:cNvPr>
          <p:cNvSpPr/>
          <p:nvPr/>
        </p:nvSpPr>
        <p:spPr>
          <a:xfrm>
            <a:off x="5643151" y="6429457"/>
            <a:ext cx="3319359" cy="461665"/>
          </a:xfrm>
          <a:prstGeom prst="rect">
            <a:avLst/>
          </a:prstGeom>
        </p:spPr>
        <p:txBody>
          <a:bodyPr wrap="square">
            <a:spAutoFit/>
          </a:bodyPr>
          <a:lstStyle/>
          <a:p>
            <a:pPr algn="ctr"/>
            <a:r>
              <a:rPr kumimoji="1" lang="ja-JP" altLang="en-US" sz="1200" dirty="0"/>
              <a:t>森之宮地区を拠点とした、企業、</a:t>
            </a:r>
            <a:r>
              <a:rPr kumimoji="1" lang="en-US" altLang="ja-JP" sz="1200" dirty="0"/>
              <a:t>NPO</a:t>
            </a:r>
            <a:r>
              <a:rPr kumimoji="1" lang="ja-JP" altLang="en-US" sz="1200" dirty="0"/>
              <a:t>法人等との共同による調査・研究フィールドの構築</a:t>
            </a:r>
            <a:endParaRPr kumimoji="1" lang="en-US" altLang="ja-JP" sz="1200" dirty="0"/>
          </a:p>
        </p:txBody>
      </p:sp>
      <p:sp>
        <p:nvSpPr>
          <p:cNvPr id="69" name="下矢印 15">
            <a:extLst>
              <a:ext uri="{FF2B5EF4-FFF2-40B4-BE49-F238E27FC236}">
                <a16:creationId xmlns:a16="http://schemas.microsoft.com/office/drawing/2014/main" id="{55F3B3BD-AC22-4C52-B096-CCC27368F927}"/>
              </a:ext>
            </a:extLst>
          </p:cNvPr>
          <p:cNvSpPr/>
          <p:nvPr/>
        </p:nvSpPr>
        <p:spPr>
          <a:xfrm>
            <a:off x="7121129" y="3528931"/>
            <a:ext cx="363404" cy="237067"/>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Picture 6" descr="morinomiya2023">
            <a:extLst>
              <a:ext uri="{FF2B5EF4-FFF2-40B4-BE49-F238E27FC236}">
                <a16:creationId xmlns:a16="http://schemas.microsoft.com/office/drawing/2014/main" id="{6E3A0B6F-F1F1-4D9E-9542-4ACB3C3537E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26107" y="4745703"/>
            <a:ext cx="1100848" cy="804310"/>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a:extLst>
              <a:ext uri="{FF2B5EF4-FFF2-40B4-BE49-F238E27FC236}">
                <a16:creationId xmlns:a16="http://schemas.microsoft.com/office/drawing/2014/main" id="{D9439201-B370-4264-94F9-474A202C6066}"/>
              </a:ext>
            </a:extLst>
          </p:cNvPr>
          <p:cNvSpPr txBox="1"/>
          <p:nvPr/>
        </p:nvSpPr>
        <p:spPr>
          <a:xfrm>
            <a:off x="8101596" y="4362568"/>
            <a:ext cx="646331" cy="276999"/>
          </a:xfrm>
          <a:prstGeom prst="rect">
            <a:avLst/>
          </a:prstGeom>
          <a:noFill/>
        </p:spPr>
        <p:txBody>
          <a:bodyPr wrap="none" rtlCol="0">
            <a:spAutoFit/>
          </a:bodyPr>
          <a:lstStyle/>
          <a:p>
            <a:pPr algn="ctr"/>
            <a:r>
              <a:rPr lang="ja-JP" altLang="ja-JP" sz="1200" dirty="0">
                <a:effectLst/>
                <a:latin typeface="+mn-ea"/>
                <a:cs typeface="ＭＳ Ｐゴシック" panose="020B0600070205080204" pitchFamily="34" charset="-128"/>
              </a:rPr>
              <a:t>自治体</a:t>
            </a:r>
            <a:endParaRPr lang="en-US" altLang="ja-JP" sz="1200" dirty="0">
              <a:effectLst/>
              <a:latin typeface="+mn-ea"/>
              <a:cs typeface="ＭＳ Ｐゴシック" panose="020B0600070205080204" pitchFamily="34" charset="-128"/>
            </a:endParaRPr>
          </a:p>
        </p:txBody>
      </p:sp>
      <p:sp>
        <p:nvSpPr>
          <p:cNvPr id="72" name="テキスト ボックス 71">
            <a:extLst>
              <a:ext uri="{FF2B5EF4-FFF2-40B4-BE49-F238E27FC236}">
                <a16:creationId xmlns:a16="http://schemas.microsoft.com/office/drawing/2014/main" id="{B89A5D9D-6014-4648-83C5-6F6B16856DC0}"/>
              </a:ext>
            </a:extLst>
          </p:cNvPr>
          <p:cNvSpPr txBox="1"/>
          <p:nvPr/>
        </p:nvSpPr>
        <p:spPr>
          <a:xfrm>
            <a:off x="5545910" y="5850093"/>
            <a:ext cx="1107996" cy="276999"/>
          </a:xfrm>
          <a:prstGeom prst="rect">
            <a:avLst/>
          </a:prstGeom>
          <a:noFill/>
        </p:spPr>
        <p:txBody>
          <a:bodyPr wrap="none" rtlCol="0">
            <a:spAutoFit/>
          </a:bodyPr>
          <a:lstStyle/>
          <a:p>
            <a:r>
              <a:rPr lang="ja-JP" altLang="ja-JP" sz="1200" dirty="0">
                <a:effectLst/>
                <a:latin typeface="+mn-ea"/>
                <a:cs typeface="ＭＳ Ｐゴシック" panose="020B0600070205080204" pitchFamily="34" charset="-128"/>
              </a:rPr>
              <a:t>地域医療法人</a:t>
            </a:r>
            <a:endParaRPr lang="en-US" altLang="ja-JP" sz="1200" dirty="0">
              <a:effectLst/>
              <a:latin typeface="+mn-ea"/>
              <a:cs typeface="ＭＳ Ｐゴシック" panose="020B0600070205080204" pitchFamily="34" charset="-128"/>
            </a:endParaRPr>
          </a:p>
        </p:txBody>
      </p:sp>
      <p:sp>
        <p:nvSpPr>
          <p:cNvPr id="73" name="テキスト ボックス 72">
            <a:extLst>
              <a:ext uri="{FF2B5EF4-FFF2-40B4-BE49-F238E27FC236}">
                <a16:creationId xmlns:a16="http://schemas.microsoft.com/office/drawing/2014/main" id="{43274A1E-F687-4841-B91C-BD4042122CAD}"/>
              </a:ext>
            </a:extLst>
          </p:cNvPr>
          <p:cNvSpPr txBox="1"/>
          <p:nvPr/>
        </p:nvSpPr>
        <p:spPr>
          <a:xfrm>
            <a:off x="7452795" y="5907324"/>
            <a:ext cx="535724" cy="276999"/>
          </a:xfrm>
          <a:prstGeom prst="rect">
            <a:avLst/>
          </a:prstGeom>
          <a:noFill/>
        </p:spPr>
        <p:txBody>
          <a:bodyPr wrap="none" rtlCol="0">
            <a:spAutoFit/>
          </a:bodyPr>
          <a:lstStyle/>
          <a:p>
            <a:r>
              <a:rPr lang="ja-JP" altLang="en-US" sz="1200" dirty="0">
                <a:latin typeface="+mn-ea"/>
              </a:rPr>
              <a:t>企業</a:t>
            </a:r>
            <a:r>
              <a:rPr lang="ja-JP" altLang="ja-JP" sz="1200" dirty="0">
                <a:effectLst/>
                <a:latin typeface="+mn-ea"/>
              </a:rPr>
              <a:t> </a:t>
            </a:r>
            <a:endParaRPr kumimoji="1" lang="ja-JP" altLang="en-US" sz="1200" dirty="0">
              <a:latin typeface="+mn-ea"/>
            </a:endParaRPr>
          </a:p>
        </p:txBody>
      </p:sp>
      <p:sp>
        <p:nvSpPr>
          <p:cNvPr id="74" name="テキスト ボックス 73">
            <a:extLst>
              <a:ext uri="{FF2B5EF4-FFF2-40B4-BE49-F238E27FC236}">
                <a16:creationId xmlns:a16="http://schemas.microsoft.com/office/drawing/2014/main" id="{A017EA35-924C-4219-A306-D729498A4A93}"/>
              </a:ext>
            </a:extLst>
          </p:cNvPr>
          <p:cNvSpPr txBox="1"/>
          <p:nvPr/>
        </p:nvSpPr>
        <p:spPr>
          <a:xfrm>
            <a:off x="6578221" y="4369206"/>
            <a:ext cx="800219" cy="276999"/>
          </a:xfrm>
          <a:prstGeom prst="rect">
            <a:avLst/>
          </a:prstGeom>
          <a:noFill/>
        </p:spPr>
        <p:txBody>
          <a:bodyPr wrap="none" rtlCol="0">
            <a:spAutoFit/>
          </a:bodyPr>
          <a:lstStyle/>
          <a:p>
            <a:r>
              <a:rPr lang="ja-JP" altLang="en-US" sz="1200" dirty="0">
                <a:effectLst/>
                <a:latin typeface="+mn-ea"/>
                <a:cs typeface="ＭＳ Ｐゴシック" panose="020B0600070205080204" pitchFamily="34" charset="-128"/>
              </a:rPr>
              <a:t>地域</a:t>
            </a:r>
            <a:r>
              <a:rPr lang="ja-JP" altLang="ja-JP" sz="1200" dirty="0">
                <a:effectLst/>
                <a:latin typeface="+mn-ea"/>
                <a:cs typeface="ＭＳ Ｐゴシック" panose="020B0600070205080204" pitchFamily="34" charset="-128"/>
              </a:rPr>
              <a:t>住民</a:t>
            </a:r>
            <a:endParaRPr lang="en-US" altLang="ja-JP" sz="1200" dirty="0">
              <a:effectLst/>
              <a:latin typeface="+mn-ea"/>
              <a:cs typeface="ＭＳ Ｐゴシック" panose="020B0600070205080204" pitchFamily="34" charset="-128"/>
            </a:endParaRPr>
          </a:p>
        </p:txBody>
      </p:sp>
      <p:sp>
        <p:nvSpPr>
          <p:cNvPr id="75" name="テキスト ボックス 74">
            <a:extLst>
              <a:ext uri="{FF2B5EF4-FFF2-40B4-BE49-F238E27FC236}">
                <a16:creationId xmlns:a16="http://schemas.microsoft.com/office/drawing/2014/main" id="{E0B6B795-2760-40D6-8435-FEC8B8BF8E28}"/>
              </a:ext>
            </a:extLst>
          </p:cNvPr>
          <p:cNvSpPr txBox="1"/>
          <p:nvPr/>
        </p:nvSpPr>
        <p:spPr>
          <a:xfrm>
            <a:off x="7436868" y="5547602"/>
            <a:ext cx="847065" cy="261610"/>
          </a:xfrm>
          <a:prstGeom prst="rect">
            <a:avLst/>
          </a:prstGeom>
          <a:solidFill>
            <a:schemeClr val="bg1"/>
          </a:solidFill>
        </p:spPr>
        <p:txBody>
          <a:bodyPr wrap="square" rtlCol="0">
            <a:spAutoFit/>
          </a:bodyPr>
          <a:lstStyle/>
          <a:p>
            <a:pPr algn="ctr"/>
            <a:r>
              <a:rPr lang="ja-JP" altLang="en-US" sz="1100" dirty="0">
                <a:latin typeface="+mn-ea"/>
              </a:rPr>
              <a:t>旧</a:t>
            </a:r>
            <a:r>
              <a:rPr lang="en-US" altLang="ja-JP" sz="1100" dirty="0">
                <a:latin typeface="+mn-ea"/>
              </a:rPr>
              <a:t>UR</a:t>
            </a:r>
            <a:r>
              <a:rPr lang="ja-JP" altLang="en-US" sz="1100" dirty="0">
                <a:latin typeface="+mn-ea"/>
              </a:rPr>
              <a:t>庁舎</a:t>
            </a:r>
            <a:r>
              <a:rPr lang="ja-JP" altLang="ja-JP" sz="1100" dirty="0">
                <a:effectLst/>
                <a:latin typeface="+mn-ea"/>
              </a:rPr>
              <a:t> </a:t>
            </a:r>
            <a:endParaRPr kumimoji="1" lang="ja-JP" altLang="en-US" sz="1100" dirty="0">
              <a:latin typeface="+mn-ea"/>
            </a:endParaRPr>
          </a:p>
        </p:txBody>
      </p:sp>
      <p:sp>
        <p:nvSpPr>
          <p:cNvPr id="76" name="楕円 75">
            <a:extLst>
              <a:ext uri="{FF2B5EF4-FFF2-40B4-BE49-F238E27FC236}">
                <a16:creationId xmlns:a16="http://schemas.microsoft.com/office/drawing/2014/main" id="{4C077313-2D51-4676-A09E-A9183AFED0B8}"/>
              </a:ext>
            </a:extLst>
          </p:cNvPr>
          <p:cNvSpPr/>
          <p:nvPr/>
        </p:nvSpPr>
        <p:spPr>
          <a:xfrm rot="20609001">
            <a:off x="5814593" y="4390471"/>
            <a:ext cx="3005499" cy="1714300"/>
          </a:xfrm>
          <a:prstGeom prst="ellipse">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下矢印 48">
            <a:extLst>
              <a:ext uri="{FF2B5EF4-FFF2-40B4-BE49-F238E27FC236}">
                <a16:creationId xmlns:a16="http://schemas.microsoft.com/office/drawing/2014/main" id="{8D9E4732-6D74-4A28-9CDB-D0673D5A0D85}"/>
              </a:ext>
            </a:extLst>
          </p:cNvPr>
          <p:cNvSpPr/>
          <p:nvPr/>
        </p:nvSpPr>
        <p:spPr>
          <a:xfrm>
            <a:off x="7121129" y="6201705"/>
            <a:ext cx="363404" cy="237067"/>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227E5744-B4B6-4B59-BB72-BBF1208212B2}"/>
              </a:ext>
            </a:extLst>
          </p:cNvPr>
          <p:cNvGrpSpPr/>
          <p:nvPr/>
        </p:nvGrpSpPr>
        <p:grpSpPr>
          <a:xfrm>
            <a:off x="613195" y="2938254"/>
            <a:ext cx="4644832" cy="3738660"/>
            <a:chOff x="613195" y="2938254"/>
            <a:chExt cx="4644832" cy="3738660"/>
          </a:xfrm>
        </p:grpSpPr>
        <p:grpSp>
          <p:nvGrpSpPr>
            <p:cNvPr id="33" name="グループ化 32">
              <a:extLst>
                <a:ext uri="{FF2B5EF4-FFF2-40B4-BE49-F238E27FC236}">
                  <a16:creationId xmlns:a16="http://schemas.microsoft.com/office/drawing/2014/main" id="{7B878D0E-348C-4F5C-9BB0-5B885965FA1E}"/>
                </a:ext>
              </a:extLst>
            </p:cNvPr>
            <p:cNvGrpSpPr>
              <a:grpSpLocks noChangeAspect="1"/>
            </p:cNvGrpSpPr>
            <p:nvPr/>
          </p:nvGrpSpPr>
          <p:grpSpPr>
            <a:xfrm>
              <a:off x="613195" y="2938254"/>
              <a:ext cx="4225995" cy="3738660"/>
              <a:chOff x="613195" y="2194382"/>
              <a:chExt cx="5066831" cy="4482532"/>
            </a:xfrm>
          </p:grpSpPr>
          <p:pic>
            <p:nvPicPr>
              <p:cNvPr id="34" name="図 33">
                <a:extLst>
                  <a:ext uri="{FF2B5EF4-FFF2-40B4-BE49-F238E27FC236}">
                    <a16:creationId xmlns:a16="http://schemas.microsoft.com/office/drawing/2014/main" id="{F64F89D5-6618-48A2-B878-C30A330147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195" y="2194382"/>
                <a:ext cx="5066831" cy="4482532"/>
              </a:xfrm>
              <a:prstGeom prst="rect">
                <a:avLst/>
              </a:prstGeom>
            </p:spPr>
          </p:pic>
          <p:pic>
            <p:nvPicPr>
              <p:cNvPr id="38" name="図 37">
                <a:extLst>
                  <a:ext uri="{FF2B5EF4-FFF2-40B4-BE49-F238E27FC236}">
                    <a16:creationId xmlns:a16="http://schemas.microsoft.com/office/drawing/2014/main" id="{9F97EA7A-6ED2-419E-B881-B4FC1BCC6F5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76107" y="2835798"/>
                <a:ext cx="673100" cy="524812"/>
              </a:xfrm>
              <a:prstGeom prst="rect">
                <a:avLst/>
              </a:prstGeom>
            </p:spPr>
          </p:pic>
          <p:pic>
            <p:nvPicPr>
              <p:cNvPr id="40" name="図 39">
                <a:extLst>
                  <a:ext uri="{FF2B5EF4-FFF2-40B4-BE49-F238E27FC236}">
                    <a16:creationId xmlns:a16="http://schemas.microsoft.com/office/drawing/2014/main" id="{4CBC99DC-8C6B-4EAA-992A-7EF417B4593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15794" y="2609738"/>
                <a:ext cx="693738" cy="226061"/>
              </a:xfrm>
              <a:prstGeom prst="rect">
                <a:avLst/>
              </a:prstGeom>
            </p:spPr>
          </p:pic>
          <p:pic>
            <p:nvPicPr>
              <p:cNvPr id="41" name="図 40">
                <a:extLst>
                  <a:ext uri="{FF2B5EF4-FFF2-40B4-BE49-F238E27FC236}">
                    <a16:creationId xmlns:a16="http://schemas.microsoft.com/office/drawing/2014/main" id="{1FAFA8B8-FC03-41E0-B636-2B85555C5E4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983250" y="2609738"/>
                <a:ext cx="113506" cy="226061"/>
              </a:xfrm>
              <a:prstGeom prst="rect">
                <a:avLst/>
              </a:prstGeom>
            </p:spPr>
          </p:pic>
          <p:sp>
            <p:nvSpPr>
              <p:cNvPr id="58" name="フリーフォーム: 図形 57">
                <a:extLst>
                  <a:ext uri="{FF2B5EF4-FFF2-40B4-BE49-F238E27FC236}">
                    <a16:creationId xmlns:a16="http://schemas.microsoft.com/office/drawing/2014/main" id="{EF97AB4B-493E-4C59-BBA5-38ED63622615}"/>
                  </a:ext>
                </a:extLst>
              </p:cNvPr>
              <p:cNvSpPr/>
              <p:nvPr/>
            </p:nvSpPr>
            <p:spPr>
              <a:xfrm>
                <a:off x="2792081" y="4803663"/>
                <a:ext cx="593725" cy="193675"/>
              </a:xfrm>
              <a:custGeom>
                <a:avLst/>
                <a:gdLst>
                  <a:gd name="connsiteX0" fmla="*/ 0 w 593725"/>
                  <a:gd name="connsiteY0" fmla="*/ 171450 h 184150"/>
                  <a:gd name="connsiteX1" fmla="*/ 95250 w 593725"/>
                  <a:gd name="connsiteY1" fmla="*/ 41275 h 184150"/>
                  <a:gd name="connsiteX2" fmla="*/ 311150 w 593725"/>
                  <a:gd name="connsiteY2" fmla="*/ 44450 h 184150"/>
                  <a:gd name="connsiteX3" fmla="*/ 314325 w 593725"/>
                  <a:gd name="connsiteY3" fmla="*/ 0 h 184150"/>
                  <a:gd name="connsiteX4" fmla="*/ 593725 w 593725"/>
                  <a:gd name="connsiteY4" fmla="*/ 0 h 184150"/>
                  <a:gd name="connsiteX5" fmla="*/ 517525 w 593725"/>
                  <a:gd name="connsiteY5" fmla="*/ 184150 h 184150"/>
                  <a:gd name="connsiteX6" fmla="*/ 0 w 593725"/>
                  <a:gd name="connsiteY6" fmla="*/ 171450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25" h="184150">
                    <a:moveTo>
                      <a:pt x="0" y="171450"/>
                    </a:moveTo>
                    <a:lnTo>
                      <a:pt x="95250" y="41275"/>
                    </a:lnTo>
                    <a:lnTo>
                      <a:pt x="311150" y="44450"/>
                    </a:lnTo>
                    <a:lnTo>
                      <a:pt x="314325" y="0"/>
                    </a:lnTo>
                    <a:lnTo>
                      <a:pt x="593725" y="0"/>
                    </a:lnTo>
                    <a:lnTo>
                      <a:pt x="517525" y="184150"/>
                    </a:lnTo>
                    <a:lnTo>
                      <a:pt x="0" y="171450"/>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BB009422-DAEC-4618-A0AB-4913CDB9F729}"/>
                  </a:ext>
                </a:extLst>
              </p:cNvPr>
              <p:cNvSpPr txBox="1"/>
              <p:nvPr/>
            </p:nvSpPr>
            <p:spPr>
              <a:xfrm>
                <a:off x="3328142" y="5070922"/>
                <a:ext cx="881973" cy="276999"/>
              </a:xfrm>
              <a:prstGeom prst="rect">
                <a:avLst/>
              </a:prstGeom>
              <a:noFill/>
            </p:spPr>
            <p:txBody>
              <a:bodyPr wrap="none" rtlCol="0">
                <a:spAutoFit/>
              </a:bodyPr>
              <a:lstStyle/>
              <a:p>
                <a:r>
                  <a:rPr kumimoji="1" lang="ja-JP" altLang="en-US" sz="1200" b="1" dirty="0">
                    <a:effectLst>
                      <a:glow rad="127000">
                        <a:schemeClr val="bg1"/>
                      </a:glow>
                    </a:effectLst>
                    <a:latin typeface="メイリオ" panose="020B0604030504040204" pitchFamily="50" charset="-128"/>
                    <a:ea typeface="メイリオ" panose="020B0604030504040204" pitchFamily="50" charset="-128"/>
                  </a:rPr>
                  <a:t>旧</a:t>
                </a:r>
                <a:r>
                  <a:rPr kumimoji="1" lang="en-US" altLang="ja-JP" sz="1200" b="1" dirty="0">
                    <a:effectLst>
                      <a:glow rad="127000">
                        <a:schemeClr val="bg1"/>
                      </a:glow>
                    </a:effectLst>
                    <a:latin typeface="メイリオ" panose="020B0604030504040204" pitchFamily="50" charset="-128"/>
                    <a:ea typeface="メイリオ" panose="020B0604030504040204" pitchFamily="50" charset="-128"/>
                  </a:rPr>
                  <a:t>UR</a:t>
                </a:r>
                <a:r>
                  <a:rPr kumimoji="1" lang="ja-JP" altLang="en-US" sz="1200" b="1" dirty="0">
                    <a:effectLst>
                      <a:glow rad="127000">
                        <a:schemeClr val="bg1"/>
                      </a:glow>
                    </a:effectLst>
                    <a:latin typeface="メイリオ" panose="020B0604030504040204" pitchFamily="50" charset="-128"/>
                    <a:ea typeface="メイリオ" panose="020B0604030504040204" pitchFamily="50" charset="-128"/>
                  </a:rPr>
                  <a:t>庁舎</a:t>
                </a:r>
                <a:endParaRPr kumimoji="1" lang="en-US" altLang="ja-JP" sz="1200" strike="sngStrike" dirty="0">
                  <a:effectLst>
                    <a:glow rad="127000">
                      <a:schemeClr val="bg1"/>
                    </a:glow>
                  </a:effectLst>
                  <a:highlight>
                    <a:srgbClr val="FFFF00"/>
                  </a:highlight>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2FAB7DE3-26DE-4923-A8B8-FB2EEB100015}"/>
                  </a:ext>
                </a:extLst>
              </p:cNvPr>
              <p:cNvSpPr txBox="1"/>
              <p:nvPr/>
            </p:nvSpPr>
            <p:spPr>
              <a:xfrm>
                <a:off x="2398606" y="5322906"/>
                <a:ext cx="697626" cy="400110"/>
              </a:xfrm>
              <a:prstGeom prst="rect">
                <a:avLst/>
              </a:prstGeom>
              <a:noFill/>
            </p:spPr>
            <p:txBody>
              <a:bodyPr wrap="none" rtlCol="0">
                <a:spAutoFit/>
              </a:bodyPr>
              <a:lstStyle/>
              <a:p>
                <a:r>
                  <a:rPr kumimoji="1" lang="ja-JP" altLang="en-US" sz="1000" b="1" dirty="0">
                    <a:effectLst>
                      <a:glow rad="127000">
                        <a:schemeClr val="bg1"/>
                      </a:glow>
                    </a:effectLst>
                    <a:latin typeface="メイリオ" panose="020B0604030504040204" pitchFamily="50" charset="-128"/>
                    <a:ea typeface="メイリオ" panose="020B0604030504040204" pitchFamily="50" charset="-128"/>
                  </a:rPr>
                  <a:t>旧成人病</a:t>
                </a:r>
                <a:endParaRPr kumimoji="1" lang="en-US" altLang="ja-JP" sz="1000" b="1" dirty="0">
                  <a:effectLst>
                    <a:glow rad="127000">
                      <a:schemeClr val="bg1"/>
                    </a:glow>
                  </a:effectLst>
                  <a:latin typeface="メイリオ" panose="020B0604030504040204" pitchFamily="50" charset="-128"/>
                  <a:ea typeface="メイリオ" panose="020B0604030504040204" pitchFamily="50" charset="-128"/>
                </a:endParaRPr>
              </a:p>
              <a:p>
                <a:r>
                  <a:rPr kumimoji="1" lang="ja-JP" altLang="en-US" sz="1000" b="1" dirty="0">
                    <a:effectLst>
                      <a:glow rad="127000">
                        <a:schemeClr val="bg1"/>
                      </a:glow>
                    </a:effectLst>
                    <a:latin typeface="メイリオ" panose="020B0604030504040204" pitchFamily="50" charset="-128"/>
                    <a:ea typeface="メイリオ" panose="020B0604030504040204" pitchFamily="50" charset="-128"/>
                  </a:rPr>
                  <a:t>センター</a:t>
                </a:r>
                <a:endParaRPr kumimoji="1" lang="en-US" altLang="ja-JP" sz="1000" dirty="0">
                  <a:effectLst>
                    <a:glow rad="127000">
                      <a:schemeClr val="bg1"/>
                    </a:glow>
                  </a:effectLst>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21C332BD-9271-4B69-9628-EB73FEAFA27A}"/>
                  </a:ext>
                </a:extLst>
              </p:cNvPr>
              <p:cNvSpPr txBox="1"/>
              <p:nvPr/>
            </p:nvSpPr>
            <p:spPr>
              <a:xfrm>
                <a:off x="1627070" y="5893060"/>
                <a:ext cx="825867" cy="246221"/>
              </a:xfrm>
              <a:prstGeom prst="rect">
                <a:avLst/>
              </a:prstGeom>
              <a:noFill/>
            </p:spPr>
            <p:txBody>
              <a:bodyPr wrap="none" rtlCol="0">
                <a:spAutoFit/>
              </a:bodyPr>
              <a:lstStyle/>
              <a:p>
                <a:r>
                  <a:rPr kumimoji="1" lang="ja-JP" altLang="en-US" sz="1000" b="1" dirty="0">
                    <a:effectLst>
                      <a:glow rad="127000">
                        <a:schemeClr val="bg1"/>
                      </a:glow>
                    </a:effectLst>
                    <a:latin typeface="メイリオ" panose="020B0604030504040204" pitchFamily="50" charset="-128"/>
                    <a:ea typeface="メイリオ" panose="020B0604030504040204" pitchFamily="50" charset="-128"/>
                  </a:rPr>
                  <a:t>旧公衛研等</a:t>
                </a:r>
                <a:endParaRPr kumimoji="1" lang="en-US" altLang="ja-JP" sz="1000" dirty="0">
                  <a:effectLst>
                    <a:glow rad="127000">
                      <a:schemeClr val="bg1"/>
                    </a:glow>
                  </a:effectLst>
                  <a:latin typeface="メイリオ" panose="020B0604030504040204" pitchFamily="50" charset="-128"/>
                  <a:ea typeface="メイリオ" panose="020B0604030504040204" pitchFamily="50" charset="-128"/>
                </a:endParaRPr>
              </a:p>
            </p:txBody>
          </p:sp>
          <p:cxnSp>
            <p:nvCxnSpPr>
              <p:cNvPr id="62" name="直線コネクタ 61">
                <a:extLst>
                  <a:ext uri="{FF2B5EF4-FFF2-40B4-BE49-F238E27FC236}">
                    <a16:creationId xmlns:a16="http://schemas.microsoft.com/office/drawing/2014/main" id="{79A8A8DD-47B0-4DB2-823F-D26F26D9EB93}"/>
                  </a:ext>
                </a:extLst>
              </p:cNvPr>
              <p:cNvCxnSpPr>
                <a:cxnSpLocks/>
              </p:cNvCxnSpPr>
              <p:nvPr/>
            </p:nvCxnSpPr>
            <p:spPr>
              <a:xfrm>
                <a:off x="3150855" y="4898037"/>
                <a:ext cx="234951" cy="185507"/>
              </a:xfrm>
              <a:prstGeom prst="line">
                <a:avLst/>
              </a:prstGeom>
              <a:ln>
                <a:headEnd type="oval" w="med" len="med"/>
                <a:tailEnd type="none" w="med" len="med"/>
              </a:ln>
            </p:spPr>
            <p:style>
              <a:lnRef idx="1">
                <a:schemeClr val="dk1"/>
              </a:lnRef>
              <a:fillRef idx="0">
                <a:schemeClr val="dk1"/>
              </a:fillRef>
              <a:effectRef idx="0">
                <a:schemeClr val="dk1"/>
              </a:effectRef>
              <a:fontRef idx="minor">
                <a:schemeClr val="tx1"/>
              </a:fontRef>
            </p:style>
          </p:cxnSp>
        </p:grpSp>
        <p:sp>
          <p:nvSpPr>
            <p:cNvPr id="78" name="正方形/長方形 77">
              <a:extLst>
                <a:ext uri="{FF2B5EF4-FFF2-40B4-BE49-F238E27FC236}">
                  <a16:creationId xmlns:a16="http://schemas.microsoft.com/office/drawing/2014/main" id="{D87F8888-7F61-40C9-B736-02690F05E7D0}"/>
                </a:ext>
              </a:extLst>
            </p:cNvPr>
            <p:cNvSpPr/>
            <p:nvPr/>
          </p:nvSpPr>
          <p:spPr>
            <a:xfrm>
              <a:off x="2880453" y="5502475"/>
              <a:ext cx="2377574" cy="369332"/>
            </a:xfrm>
            <a:prstGeom prst="rect">
              <a:avLst/>
            </a:prstGeom>
            <a:noFill/>
          </p:spPr>
          <p:txBody>
            <a:bodyPr wrap="none" rtlCol="0">
              <a:spAutoFit/>
            </a:bodyPr>
            <a:lstStyle/>
            <a:p>
              <a:r>
                <a:rPr kumimoji="1" lang="en-US" altLang="ja-JP" sz="900" dirty="0">
                  <a:solidFill>
                    <a:schemeClr val="tx1"/>
                  </a:solidFill>
                  <a:effectLst>
                    <a:glow rad="127000">
                      <a:schemeClr val="bg1"/>
                    </a:glow>
                  </a:effectLst>
                  <a:latin typeface="+mn-ea"/>
                </a:rPr>
                <a:t>※</a:t>
              </a:r>
              <a:r>
                <a:rPr kumimoji="1" lang="ja-JP" altLang="en-US" sz="900" dirty="0">
                  <a:solidFill>
                    <a:schemeClr val="tx1"/>
                  </a:solidFill>
                  <a:effectLst>
                    <a:glow rad="127000">
                      <a:schemeClr val="bg1"/>
                    </a:glow>
                  </a:effectLst>
                  <a:latin typeface="+mn-ea"/>
                </a:rPr>
                <a:t>ＵＲ西日本支社は</a:t>
              </a:r>
              <a:r>
                <a:rPr kumimoji="1" lang="en-US" altLang="ja-JP" sz="900" dirty="0">
                  <a:effectLst>
                    <a:glow rad="127000">
                      <a:schemeClr val="bg1"/>
                    </a:glow>
                  </a:effectLst>
                  <a:latin typeface="+mn-ea"/>
                </a:rPr>
                <a:t>2023</a:t>
              </a:r>
              <a:r>
                <a:rPr kumimoji="1" lang="ja-JP" altLang="en-US" sz="900" dirty="0">
                  <a:solidFill>
                    <a:schemeClr val="tx1"/>
                  </a:solidFill>
                  <a:effectLst>
                    <a:glow rad="127000">
                      <a:schemeClr val="bg1"/>
                    </a:glow>
                  </a:effectLst>
                  <a:latin typeface="+mn-ea"/>
                </a:rPr>
                <a:t>年５月に</a:t>
              </a:r>
              <a:endParaRPr kumimoji="1" lang="en-US" altLang="ja-JP" sz="900" dirty="0">
                <a:solidFill>
                  <a:schemeClr val="tx1"/>
                </a:solidFill>
                <a:effectLst>
                  <a:glow rad="127000">
                    <a:schemeClr val="bg1"/>
                  </a:glow>
                </a:effectLst>
                <a:latin typeface="+mn-ea"/>
              </a:endParaRPr>
            </a:p>
            <a:p>
              <a:r>
                <a:rPr kumimoji="1" lang="ja-JP" altLang="en-US" sz="900" dirty="0">
                  <a:solidFill>
                    <a:schemeClr val="tx1"/>
                  </a:solidFill>
                  <a:effectLst>
                    <a:glow rad="127000">
                      <a:schemeClr val="bg1"/>
                    </a:glow>
                  </a:effectLst>
                  <a:latin typeface="+mn-ea"/>
                </a:rPr>
                <a:t>　大阪梅田ツインタワーズ・サウスに移転</a:t>
              </a:r>
            </a:p>
          </p:txBody>
        </p:sp>
        <p:sp>
          <p:nvSpPr>
            <p:cNvPr id="79" name="正方形/長方形 78">
              <a:extLst>
                <a:ext uri="{FF2B5EF4-FFF2-40B4-BE49-F238E27FC236}">
                  <a16:creationId xmlns:a16="http://schemas.microsoft.com/office/drawing/2014/main" id="{B4ABC079-A2CC-4EB6-9F99-A98D0C28FBF1}"/>
                </a:ext>
              </a:extLst>
            </p:cNvPr>
            <p:cNvSpPr/>
            <p:nvPr/>
          </p:nvSpPr>
          <p:spPr>
            <a:xfrm>
              <a:off x="2127231" y="5850093"/>
              <a:ext cx="1313180" cy="230832"/>
            </a:xfrm>
            <a:prstGeom prst="rect">
              <a:avLst/>
            </a:prstGeom>
            <a:noFill/>
          </p:spPr>
          <p:txBody>
            <a:bodyPr wrap="none" rtlCol="0">
              <a:spAutoFit/>
            </a:bodyPr>
            <a:lstStyle/>
            <a:p>
              <a:r>
                <a:rPr kumimoji="1" lang="en-US" altLang="ja-JP" sz="900" dirty="0">
                  <a:solidFill>
                    <a:schemeClr val="tx1"/>
                  </a:solidFill>
                  <a:effectLst>
                    <a:glow rad="127000">
                      <a:schemeClr val="bg1"/>
                    </a:glow>
                  </a:effectLst>
                  <a:latin typeface="+mn-ea"/>
                </a:rPr>
                <a:t>※</a:t>
              </a:r>
              <a:r>
                <a:rPr kumimoji="1" lang="ja-JP" altLang="en-US" sz="900" dirty="0">
                  <a:solidFill>
                    <a:schemeClr val="tx1"/>
                  </a:solidFill>
                  <a:effectLst>
                    <a:glow rad="127000">
                      <a:schemeClr val="bg1"/>
                    </a:glow>
                  </a:effectLst>
                  <a:latin typeface="+mn-ea"/>
                </a:rPr>
                <a:t>建物</a:t>
              </a:r>
              <a:r>
                <a:rPr kumimoji="1" lang="en-US" altLang="ja-JP" sz="900" dirty="0">
                  <a:solidFill>
                    <a:schemeClr val="tx1"/>
                  </a:solidFill>
                  <a:effectLst>
                    <a:glow rad="127000">
                      <a:schemeClr val="bg1"/>
                    </a:glow>
                  </a:effectLst>
                  <a:latin typeface="+mn-ea"/>
                </a:rPr>
                <a:t>(</a:t>
              </a:r>
              <a:r>
                <a:rPr kumimoji="1" lang="ja-JP" altLang="en-US" sz="900" dirty="0">
                  <a:solidFill>
                    <a:schemeClr val="tx1"/>
                  </a:solidFill>
                  <a:effectLst>
                    <a:glow rad="127000">
                      <a:schemeClr val="bg1"/>
                    </a:glow>
                  </a:effectLst>
                  <a:latin typeface="+mn-ea"/>
                </a:rPr>
                <a:t>地上部</a:t>
              </a:r>
              <a:r>
                <a:rPr kumimoji="1" lang="en-US" altLang="ja-JP" sz="900" dirty="0">
                  <a:solidFill>
                    <a:schemeClr val="tx1"/>
                  </a:solidFill>
                  <a:effectLst>
                    <a:glow rad="127000">
                      <a:schemeClr val="bg1"/>
                    </a:glow>
                  </a:effectLst>
                  <a:latin typeface="+mn-ea"/>
                </a:rPr>
                <a:t>)</a:t>
              </a:r>
              <a:r>
                <a:rPr kumimoji="1" lang="ja-JP" altLang="en-US" sz="900" dirty="0">
                  <a:solidFill>
                    <a:schemeClr val="tx1"/>
                  </a:solidFill>
                  <a:effectLst>
                    <a:glow rad="127000">
                      <a:schemeClr val="bg1"/>
                    </a:glow>
                  </a:effectLst>
                  <a:latin typeface="+mn-ea"/>
                </a:rPr>
                <a:t>撤去済</a:t>
              </a:r>
            </a:p>
          </p:txBody>
        </p:sp>
        <p:sp>
          <p:nvSpPr>
            <p:cNvPr id="80" name="正方形/長方形 79">
              <a:extLst>
                <a:ext uri="{FF2B5EF4-FFF2-40B4-BE49-F238E27FC236}">
                  <a16:creationId xmlns:a16="http://schemas.microsoft.com/office/drawing/2014/main" id="{4DBD7E5D-6B9A-4BFD-828B-820665E89FCE}"/>
                </a:ext>
              </a:extLst>
            </p:cNvPr>
            <p:cNvSpPr/>
            <p:nvPr/>
          </p:nvSpPr>
          <p:spPr>
            <a:xfrm>
              <a:off x="1482301" y="6162941"/>
              <a:ext cx="1107996" cy="230832"/>
            </a:xfrm>
            <a:prstGeom prst="rect">
              <a:avLst/>
            </a:prstGeom>
            <a:noFill/>
          </p:spPr>
          <p:txBody>
            <a:bodyPr wrap="none" rtlCol="0">
              <a:spAutoFit/>
            </a:bodyPr>
            <a:lstStyle/>
            <a:p>
              <a:r>
                <a:rPr kumimoji="1" lang="en-US" altLang="ja-JP" sz="900" dirty="0">
                  <a:solidFill>
                    <a:schemeClr val="tx1"/>
                  </a:solidFill>
                  <a:effectLst>
                    <a:glow rad="127000">
                      <a:schemeClr val="bg1"/>
                    </a:glow>
                  </a:effectLst>
                  <a:latin typeface="+mn-ea"/>
                </a:rPr>
                <a:t>※</a:t>
              </a:r>
              <a:r>
                <a:rPr kumimoji="1" lang="ja-JP" altLang="en-US" sz="900" dirty="0">
                  <a:solidFill>
                    <a:schemeClr val="tx1"/>
                  </a:solidFill>
                  <a:effectLst>
                    <a:glow rad="127000">
                      <a:schemeClr val="bg1"/>
                    </a:glow>
                  </a:effectLst>
                  <a:latin typeface="+mn-ea"/>
                </a:rPr>
                <a:t>今後、撤去予定</a:t>
              </a:r>
            </a:p>
          </p:txBody>
        </p:sp>
        <p:pic>
          <p:nvPicPr>
            <p:cNvPr id="35" name="図 34">
              <a:extLst>
                <a:ext uri="{FF2B5EF4-FFF2-40B4-BE49-F238E27FC236}">
                  <a16:creationId xmlns:a16="http://schemas.microsoft.com/office/drawing/2014/main" id="{6125F4EF-51A0-4512-A6D2-EFFB760788A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73971" y="5448300"/>
              <a:ext cx="837176" cy="419776"/>
            </a:xfrm>
            <a:prstGeom prst="rect">
              <a:avLst/>
            </a:prstGeom>
          </p:spPr>
        </p:pic>
      </p:grpSp>
    </p:spTree>
    <p:extLst>
      <p:ext uri="{BB962C8B-B14F-4D97-AF65-F5344CB8AC3E}">
        <p14:creationId xmlns:p14="http://schemas.microsoft.com/office/powerpoint/2010/main" val="31230292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98000"/>
          </a:schemeClr>
        </a:solidFill>
        <a:ln w="25400" cmpd="sng">
          <a:solidFill>
            <a:srgbClr val="FF0000"/>
          </a:solid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a:spPr>
      <a:bodyPr wrap="square" bIns="72000" rtlCol="0" anchor="t">
        <a:spAutoFit/>
      </a:bodyPr>
      <a:lstStyle>
        <a:defPPr marL="84138" indent="-84138" algn="l">
          <a:lnSpc>
            <a:spcPct val="120000"/>
          </a:lnSpc>
          <a:defRPr kumimoji="1" sz="1100" dirty="0">
            <a:solidFill>
              <a:schemeClr val="tx1"/>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DC30A53843D8047BBD459BA5EE8D3C7" ma:contentTypeVersion="13" ma:contentTypeDescription="新しいドキュメントを作成します。" ma:contentTypeScope="" ma:versionID="01e1e41e43e5037928a688eb65a86882">
  <xsd:schema xmlns:xsd="http://www.w3.org/2001/XMLSchema" xmlns:xs="http://www.w3.org/2001/XMLSchema" xmlns:p="http://schemas.microsoft.com/office/2006/metadata/properties" xmlns:ns2="e55f4060-3e2c-414b-ae14-0336068e3ea4" xmlns:ns3="68d6d9d8-0005-40c2-b00f-783f83239ae4" targetNamespace="http://schemas.microsoft.com/office/2006/metadata/properties" ma:root="true" ma:fieldsID="b27c37bbfa428d65157ccbe2169d9899" ns2:_="" ns3:_="">
    <xsd:import namespace="e55f4060-3e2c-414b-ae14-0336068e3ea4"/>
    <xsd:import namespace="68d6d9d8-0005-40c2-b00f-783f83239a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f4060-3e2c-414b-ae14-0336068e3e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5a37caa4-81ae-4def-855b-5ea945bc0b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6d9d8-0005-40c2-b00f-783f83239ae4"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16218017-9766-4d3d-8b51-17e817df171f}" ma:internalName="TaxCatchAll" ma:showField="CatchAllData" ma:web="68d6d9d8-0005-40c2-b00f-783f83239a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2C0151-2544-499D-868F-BA56CA5A22A3}">
  <ds:schemaRefs>
    <ds:schemaRef ds:uri="http://schemas.microsoft.com/sharepoint/v3/contenttype/forms"/>
  </ds:schemaRefs>
</ds:datastoreItem>
</file>

<file path=customXml/itemProps2.xml><?xml version="1.0" encoding="utf-8"?>
<ds:datastoreItem xmlns:ds="http://schemas.openxmlformats.org/officeDocument/2006/customXml" ds:itemID="{CDFA6150-494C-4B3C-8107-F7AF3E2D9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f4060-3e2c-414b-ae14-0336068e3ea4"/>
    <ds:schemaRef ds:uri="68d6d9d8-0005-40c2-b00f-783f83239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26447</TotalTime>
  <Words>2210</Words>
  <Application>Microsoft Office PowerPoint</Application>
  <PresentationFormat>画面に合わせる (4:3)</PresentationFormat>
  <Paragraphs>183</Paragraphs>
  <Slides>9</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BIZ UDPゴシック</vt:lpstr>
      <vt:lpstr>ＭＳ Ｐゴシック</vt:lpstr>
      <vt:lpstr>Yu Gothic UI Semilight</vt:lpstr>
      <vt:lpstr>メイリオ</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谷山　広隆</dc:creator>
  <cp:lastModifiedBy>大阪府</cp:lastModifiedBy>
  <cp:revision>35</cp:revision>
  <cp:lastPrinted>2023-12-22T05:25:59Z</cp:lastPrinted>
  <dcterms:created xsi:type="dcterms:W3CDTF">2022-06-30T06:20:37Z</dcterms:created>
  <dcterms:modified xsi:type="dcterms:W3CDTF">2023-12-25T07:46:16Z</dcterms:modified>
</cp:coreProperties>
</file>