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9" r:id="rId5"/>
  </p:sldIdLst>
  <p:sldSz cx="15122525" cy="10693400"/>
  <p:notesSz cx="6807200" cy="9939338"/>
  <p:defaultText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p15:clr>
            <a:srgbClr val="A4A3A4"/>
          </p15:clr>
        </p15:guide>
        <p15:guide id="2" pos="4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3366FF"/>
    <a:srgbClr val="6666FF"/>
    <a:srgbClr val="0066FF"/>
    <a:srgbClr val="0099FF"/>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68" autoAdjust="0"/>
    <p:restoredTop sz="94434" autoAdjust="0"/>
  </p:normalViewPr>
  <p:slideViewPr>
    <p:cSldViewPr snapToGrid="0">
      <p:cViewPr varScale="1">
        <p:scale>
          <a:sx n="45" d="100"/>
          <a:sy n="45" d="100"/>
        </p:scale>
        <p:origin x="1578" y="30"/>
      </p:cViewPr>
      <p:guideLst>
        <p:guide orient="horz" pos="3369"/>
        <p:guide pos="476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9"/>
            <a:ext cx="2949678" cy="497461"/>
          </a:xfrm>
          <a:prstGeom prst="rect">
            <a:avLst/>
          </a:prstGeom>
        </p:spPr>
        <p:txBody>
          <a:bodyPr vert="horz" lIns="62917" tIns="31459" rIns="62917" bIns="31459"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367" y="19"/>
            <a:ext cx="2950765" cy="497461"/>
          </a:xfrm>
          <a:prstGeom prst="rect">
            <a:avLst/>
          </a:prstGeom>
        </p:spPr>
        <p:txBody>
          <a:bodyPr vert="horz" lIns="62917" tIns="31459" rIns="62917" bIns="31459" rtlCol="0"/>
          <a:lstStyle>
            <a:lvl1pPr algn="r">
              <a:defRPr sz="800"/>
            </a:lvl1pPr>
          </a:lstStyle>
          <a:p>
            <a:fld id="{57DB76CF-5E8E-4210-900E-8A81334EBD6C}"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62917" tIns="31459" rIns="62917" bIns="31459" rtlCol="0" anchor="ctr"/>
          <a:lstStyle/>
          <a:p>
            <a:endParaRPr lang="ja-JP" altLang="en-US"/>
          </a:p>
        </p:txBody>
      </p:sp>
      <p:sp>
        <p:nvSpPr>
          <p:cNvPr id="5" name="ノート プレースホルダー 4"/>
          <p:cNvSpPr>
            <a:spLocks noGrp="1"/>
          </p:cNvSpPr>
          <p:nvPr>
            <p:ph type="body" sz="quarter" idx="3"/>
          </p:nvPr>
        </p:nvSpPr>
        <p:spPr>
          <a:xfrm>
            <a:off x="680612" y="4720939"/>
            <a:ext cx="5445978" cy="4472757"/>
          </a:xfrm>
          <a:prstGeom prst="rect">
            <a:avLst/>
          </a:prstGeom>
        </p:spPr>
        <p:txBody>
          <a:bodyPr vert="horz" lIns="62917" tIns="31459" rIns="62917" bIns="3145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779"/>
            <a:ext cx="2949678" cy="496363"/>
          </a:xfrm>
          <a:prstGeom prst="rect">
            <a:avLst/>
          </a:prstGeom>
        </p:spPr>
        <p:txBody>
          <a:bodyPr vert="horz" lIns="62917" tIns="31459" rIns="62917" bIns="3145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367" y="9440779"/>
            <a:ext cx="2950765" cy="496363"/>
          </a:xfrm>
          <a:prstGeom prst="rect">
            <a:avLst/>
          </a:prstGeom>
        </p:spPr>
        <p:txBody>
          <a:bodyPr vert="horz" lIns="62917" tIns="31459" rIns="62917" bIns="31459" rtlCol="0" anchor="b"/>
          <a:lstStyle>
            <a:lvl1pPr algn="r">
              <a:defRPr sz="800"/>
            </a:lvl1pPr>
          </a:lstStyle>
          <a:p>
            <a:fld id="{A1109B6F-EF79-4700-9586-60FB757CBB86}" type="slidenum">
              <a:rPr kumimoji="1" lang="ja-JP" altLang="en-US" smtClean="0"/>
              <a:t>‹#›</a:t>
            </a:fld>
            <a:endParaRPr kumimoji="1" lang="ja-JP" altLang="en-US"/>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notesStyle>
    <a:lvl1pPr marL="0" algn="l" defTabSz="914128" rtl="0" eaLnBrk="1" latinLnBrk="0" hangingPunct="1">
      <a:defRPr kumimoji="1" sz="1200" kern="1200">
        <a:solidFill>
          <a:schemeClr val="tx1"/>
        </a:solidFill>
        <a:latin typeface="+mn-lt"/>
        <a:ea typeface="+mn-ea"/>
        <a:cs typeface="+mn-cs"/>
      </a:defRPr>
    </a:lvl1pPr>
    <a:lvl2pPr marL="457063" algn="l" defTabSz="914128" rtl="0" eaLnBrk="1" latinLnBrk="0" hangingPunct="1">
      <a:defRPr kumimoji="1" sz="1200" kern="1200">
        <a:solidFill>
          <a:schemeClr val="tx1"/>
        </a:solidFill>
        <a:latin typeface="+mn-lt"/>
        <a:ea typeface="+mn-ea"/>
        <a:cs typeface="+mn-cs"/>
      </a:defRPr>
    </a:lvl2pPr>
    <a:lvl3pPr marL="914128" algn="l" defTabSz="914128" rtl="0" eaLnBrk="1" latinLnBrk="0" hangingPunct="1">
      <a:defRPr kumimoji="1" sz="1200" kern="1200">
        <a:solidFill>
          <a:schemeClr val="tx1"/>
        </a:solidFill>
        <a:latin typeface="+mn-lt"/>
        <a:ea typeface="+mn-ea"/>
        <a:cs typeface="+mn-cs"/>
      </a:defRPr>
    </a:lvl3pPr>
    <a:lvl4pPr marL="1371190" algn="l" defTabSz="914128" rtl="0" eaLnBrk="1" latinLnBrk="0" hangingPunct="1">
      <a:defRPr kumimoji="1" sz="1200" kern="1200">
        <a:solidFill>
          <a:schemeClr val="tx1"/>
        </a:solidFill>
        <a:latin typeface="+mn-lt"/>
        <a:ea typeface="+mn-ea"/>
        <a:cs typeface="+mn-cs"/>
      </a:defRPr>
    </a:lvl4pPr>
    <a:lvl5pPr marL="1828254" algn="l" defTabSz="914128" rtl="0" eaLnBrk="1" latinLnBrk="0" hangingPunct="1">
      <a:defRPr kumimoji="1" sz="1200" kern="1200">
        <a:solidFill>
          <a:schemeClr val="tx1"/>
        </a:solidFill>
        <a:latin typeface="+mn-lt"/>
        <a:ea typeface="+mn-ea"/>
        <a:cs typeface="+mn-cs"/>
      </a:defRPr>
    </a:lvl5pPr>
    <a:lvl6pPr marL="2285316" algn="l" defTabSz="914128" rtl="0" eaLnBrk="1" latinLnBrk="0" hangingPunct="1">
      <a:defRPr kumimoji="1" sz="1200" kern="1200">
        <a:solidFill>
          <a:schemeClr val="tx1"/>
        </a:solidFill>
        <a:latin typeface="+mn-lt"/>
        <a:ea typeface="+mn-ea"/>
        <a:cs typeface="+mn-cs"/>
      </a:defRPr>
    </a:lvl6pPr>
    <a:lvl7pPr marL="2742382" algn="l" defTabSz="914128" rtl="0" eaLnBrk="1" latinLnBrk="0" hangingPunct="1">
      <a:defRPr kumimoji="1" sz="1200" kern="1200">
        <a:solidFill>
          <a:schemeClr val="tx1"/>
        </a:solidFill>
        <a:latin typeface="+mn-lt"/>
        <a:ea typeface="+mn-ea"/>
        <a:cs typeface="+mn-cs"/>
      </a:defRPr>
    </a:lvl7pPr>
    <a:lvl8pPr marL="3199444" algn="l" defTabSz="914128" rtl="0" eaLnBrk="1" latinLnBrk="0" hangingPunct="1">
      <a:defRPr kumimoji="1" sz="1200" kern="1200">
        <a:solidFill>
          <a:schemeClr val="tx1"/>
        </a:solidFill>
        <a:latin typeface="+mn-lt"/>
        <a:ea typeface="+mn-ea"/>
        <a:cs typeface="+mn-cs"/>
      </a:defRPr>
    </a:lvl8pPr>
    <a:lvl9pPr marL="3656509" algn="l" defTabSz="9141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780">
              <a:spcBef>
                <a:spcPct val="30000"/>
              </a:spcBef>
              <a:defRPr kumimoji="1">
                <a:solidFill>
                  <a:schemeClr val="tx1"/>
                </a:solidFill>
                <a:latin typeface="Calibri" pitchFamily="34" charset="0"/>
                <a:ea typeface="ＭＳ Ｐゴシック" charset="-128"/>
              </a:defRPr>
            </a:lvl1pPr>
            <a:lvl2pPr marL="511113" indent="-196826" defTabSz="877780">
              <a:spcBef>
                <a:spcPct val="30000"/>
              </a:spcBef>
              <a:defRPr kumimoji="1">
                <a:solidFill>
                  <a:schemeClr val="tx1"/>
                </a:solidFill>
                <a:latin typeface="Calibri" pitchFamily="34" charset="0"/>
                <a:ea typeface="ＭＳ Ｐゴシック" charset="-128"/>
              </a:defRPr>
            </a:lvl2pPr>
            <a:lvl3pPr marL="787302" indent="-157144" defTabSz="877780">
              <a:spcBef>
                <a:spcPct val="30000"/>
              </a:spcBef>
              <a:defRPr kumimoji="1">
                <a:solidFill>
                  <a:schemeClr val="tx1"/>
                </a:solidFill>
                <a:latin typeface="Calibri" pitchFamily="34" charset="0"/>
                <a:ea typeface="ＭＳ Ｐゴシック" charset="-128"/>
              </a:defRPr>
            </a:lvl3pPr>
            <a:lvl4pPr marL="1101589" indent="-157144" defTabSz="877780">
              <a:spcBef>
                <a:spcPct val="30000"/>
              </a:spcBef>
              <a:defRPr kumimoji="1">
                <a:solidFill>
                  <a:schemeClr val="tx1"/>
                </a:solidFill>
                <a:latin typeface="Calibri" pitchFamily="34" charset="0"/>
                <a:ea typeface="ＭＳ Ｐゴシック" charset="-128"/>
              </a:defRPr>
            </a:lvl4pPr>
            <a:lvl5pPr marL="1415876" indent="-157144" defTabSz="877780">
              <a:spcBef>
                <a:spcPct val="30000"/>
              </a:spcBef>
              <a:defRPr kumimoji="1">
                <a:solidFill>
                  <a:schemeClr val="tx1"/>
                </a:solidFill>
                <a:latin typeface="Calibri" pitchFamily="34" charset="0"/>
                <a:ea typeface="ＭＳ Ｐゴシック" charset="-128"/>
              </a:defRPr>
            </a:lvl5pPr>
            <a:lvl6pPr marL="1873019" indent="-157144" defTabSz="877780" eaLnBrk="0" fontAlgn="base" hangingPunct="0">
              <a:spcBef>
                <a:spcPct val="30000"/>
              </a:spcBef>
              <a:spcAft>
                <a:spcPct val="0"/>
              </a:spcAft>
              <a:defRPr kumimoji="1">
                <a:solidFill>
                  <a:schemeClr val="tx1"/>
                </a:solidFill>
                <a:latin typeface="Calibri" pitchFamily="34" charset="0"/>
                <a:ea typeface="ＭＳ Ｐゴシック" charset="-128"/>
              </a:defRPr>
            </a:lvl6pPr>
            <a:lvl7pPr marL="2330162" indent="-157144" defTabSz="877780" eaLnBrk="0" fontAlgn="base" hangingPunct="0">
              <a:spcBef>
                <a:spcPct val="30000"/>
              </a:spcBef>
              <a:spcAft>
                <a:spcPct val="0"/>
              </a:spcAft>
              <a:defRPr kumimoji="1">
                <a:solidFill>
                  <a:schemeClr val="tx1"/>
                </a:solidFill>
                <a:latin typeface="Calibri" pitchFamily="34" charset="0"/>
                <a:ea typeface="ＭＳ Ｐゴシック" charset="-128"/>
              </a:defRPr>
            </a:lvl7pPr>
            <a:lvl8pPr marL="2787306" indent="-157144" defTabSz="877780" eaLnBrk="0" fontAlgn="base" hangingPunct="0">
              <a:spcBef>
                <a:spcPct val="30000"/>
              </a:spcBef>
              <a:spcAft>
                <a:spcPct val="0"/>
              </a:spcAft>
              <a:defRPr kumimoji="1">
                <a:solidFill>
                  <a:schemeClr val="tx1"/>
                </a:solidFill>
                <a:latin typeface="Calibri" pitchFamily="34" charset="0"/>
                <a:ea typeface="ＭＳ Ｐゴシック" charset="-128"/>
              </a:defRPr>
            </a:lvl8pPr>
            <a:lvl9pPr marL="3244450" indent="-157144" defTabSz="877780" eaLnBrk="0" fontAlgn="base" hangingPunct="0">
              <a:spcBef>
                <a:spcPct val="30000"/>
              </a:spcBef>
              <a:spcAft>
                <a:spcPct val="0"/>
              </a:spcAft>
              <a:defRPr kumimoji="1">
                <a:solidFill>
                  <a:schemeClr val="tx1"/>
                </a:solidFill>
                <a:latin typeface="Calibri" pitchFamily="34" charset="0"/>
                <a:ea typeface="ＭＳ Ｐゴシック" charset="-128"/>
              </a:defRPr>
            </a:lvl9pPr>
          </a:lstStyle>
          <a:p>
            <a:pPr>
              <a:spcBef>
                <a:spcPct val="0"/>
              </a:spcBef>
            </a:pPr>
            <a:fld id="{9F4FA42F-4024-4D46-859D-D82C7C28D863}" type="slidenum">
              <a:rPr lang="ja-JP" altLang="en-US" smtClean="0"/>
              <a:pPr>
                <a:spcBef>
                  <a:spcPct val="0"/>
                </a:spcBef>
              </a:pPr>
              <a:t>1</a:t>
            </a:fld>
            <a:endParaRPr lang="ja-JP" altLang="en-US" smtClean="0"/>
          </a:p>
        </p:txBody>
      </p:sp>
    </p:spTree>
    <p:extLst>
      <p:ext uri="{BB962C8B-B14F-4D97-AF65-F5344CB8AC3E}">
        <p14:creationId xmlns:p14="http://schemas.microsoft.com/office/powerpoint/2010/main" val="141481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4" y="3321888"/>
            <a:ext cx="12854145" cy="2292151"/>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2268380" y="6059594"/>
            <a:ext cx="10585768" cy="2732758"/>
          </a:xfrm>
        </p:spPr>
        <p:txBody>
          <a:bodyPr/>
          <a:lstStyle>
            <a:lvl1pPr marL="0" indent="0" algn="ctr">
              <a:buNone/>
              <a:defRPr>
                <a:solidFill>
                  <a:schemeClr val="tx1">
                    <a:tint val="75000"/>
                  </a:schemeClr>
                </a:solidFill>
              </a:defRPr>
            </a:lvl1pPr>
            <a:lvl2pPr marL="727037" indent="0" algn="ctr">
              <a:buNone/>
              <a:defRPr>
                <a:solidFill>
                  <a:schemeClr val="tx1">
                    <a:tint val="75000"/>
                  </a:schemeClr>
                </a:solidFill>
              </a:defRPr>
            </a:lvl2pPr>
            <a:lvl3pPr marL="1454074" indent="0" algn="ctr">
              <a:buNone/>
              <a:defRPr>
                <a:solidFill>
                  <a:schemeClr val="tx1">
                    <a:tint val="75000"/>
                  </a:schemeClr>
                </a:solidFill>
              </a:defRPr>
            </a:lvl3pPr>
            <a:lvl4pPr marL="2181113" indent="0" algn="ctr">
              <a:buNone/>
              <a:defRPr>
                <a:solidFill>
                  <a:schemeClr val="tx1">
                    <a:tint val="75000"/>
                  </a:schemeClr>
                </a:solidFill>
              </a:defRPr>
            </a:lvl4pPr>
            <a:lvl5pPr marL="2908148" indent="0" algn="ctr">
              <a:buNone/>
              <a:defRPr>
                <a:solidFill>
                  <a:schemeClr val="tx1">
                    <a:tint val="75000"/>
                  </a:schemeClr>
                </a:solidFill>
              </a:defRPr>
            </a:lvl5pPr>
            <a:lvl6pPr marL="3635184" indent="0" algn="ctr">
              <a:buNone/>
              <a:defRPr>
                <a:solidFill>
                  <a:schemeClr val="tx1">
                    <a:tint val="75000"/>
                  </a:schemeClr>
                </a:solidFill>
              </a:defRPr>
            </a:lvl6pPr>
            <a:lvl7pPr marL="4362222" indent="0" algn="ctr">
              <a:buNone/>
              <a:defRPr>
                <a:solidFill>
                  <a:schemeClr val="tx1">
                    <a:tint val="75000"/>
                  </a:schemeClr>
                </a:solidFill>
              </a:defRPr>
            </a:lvl7pPr>
            <a:lvl8pPr marL="5089259" indent="0" algn="ctr">
              <a:buNone/>
              <a:defRPr>
                <a:solidFill>
                  <a:schemeClr val="tx1">
                    <a:tint val="75000"/>
                  </a:schemeClr>
                </a:solidFill>
              </a:defRPr>
            </a:lvl8pPr>
            <a:lvl9pPr marL="581629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756128" y="428236"/>
            <a:ext cx="9955663" cy="912404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9" y="6871503"/>
            <a:ext cx="12854145" cy="2123829"/>
          </a:xfrm>
        </p:spPr>
        <p:txBody>
          <a:bodyPr anchor="t"/>
          <a:lstStyle>
            <a:lvl1pPr algn="l">
              <a:defRPr sz="65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194579" y="4532322"/>
            <a:ext cx="12854145" cy="2339181"/>
          </a:xfrm>
        </p:spPr>
        <p:txBody>
          <a:bodyPr anchor="b"/>
          <a:lstStyle>
            <a:lvl1pPr marL="0" indent="0">
              <a:buNone/>
              <a:defRPr sz="3300">
                <a:solidFill>
                  <a:schemeClr val="tx1">
                    <a:tint val="75000"/>
                  </a:schemeClr>
                </a:solidFill>
              </a:defRPr>
            </a:lvl1pPr>
            <a:lvl2pPr marL="727037" indent="0">
              <a:buNone/>
              <a:defRPr sz="3000">
                <a:solidFill>
                  <a:schemeClr val="tx1">
                    <a:tint val="75000"/>
                  </a:schemeClr>
                </a:solidFill>
              </a:defRPr>
            </a:lvl2pPr>
            <a:lvl3pPr marL="1454074" indent="0">
              <a:buNone/>
              <a:defRPr sz="2500">
                <a:solidFill>
                  <a:schemeClr val="tx1">
                    <a:tint val="75000"/>
                  </a:schemeClr>
                </a:solidFill>
              </a:defRPr>
            </a:lvl3pPr>
            <a:lvl4pPr marL="2181113" indent="0">
              <a:buNone/>
              <a:defRPr sz="2300">
                <a:solidFill>
                  <a:schemeClr val="tx1">
                    <a:tint val="75000"/>
                  </a:schemeClr>
                </a:solidFill>
              </a:defRPr>
            </a:lvl4pPr>
            <a:lvl5pPr marL="2908148" indent="0">
              <a:buNone/>
              <a:defRPr sz="2300">
                <a:solidFill>
                  <a:schemeClr val="tx1">
                    <a:tint val="75000"/>
                  </a:schemeClr>
                </a:solidFill>
              </a:defRPr>
            </a:lvl5pPr>
            <a:lvl6pPr marL="3635184" indent="0">
              <a:buNone/>
              <a:defRPr sz="2300">
                <a:solidFill>
                  <a:schemeClr val="tx1">
                    <a:tint val="75000"/>
                  </a:schemeClr>
                </a:solidFill>
              </a:defRPr>
            </a:lvl6pPr>
            <a:lvl7pPr marL="4362222" indent="0">
              <a:buNone/>
              <a:defRPr sz="2300">
                <a:solidFill>
                  <a:schemeClr val="tx1">
                    <a:tint val="75000"/>
                  </a:schemeClr>
                </a:solidFill>
              </a:defRPr>
            </a:lvl7pPr>
            <a:lvl8pPr marL="5089259" indent="0">
              <a:buNone/>
              <a:defRPr sz="2300">
                <a:solidFill>
                  <a:schemeClr val="tx1">
                    <a:tint val="75000"/>
                  </a:schemeClr>
                </a:solidFill>
              </a:defRPr>
            </a:lvl8pPr>
            <a:lvl9pPr marL="5816295" indent="0">
              <a:buNone/>
              <a:defRPr sz="23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756127"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7687283"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56132" y="2393643"/>
            <a:ext cx="6681741"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756132" y="3391196"/>
            <a:ext cx="6681741"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7682037" y="2393643"/>
            <a:ext cx="6684366"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7682037" y="3391196"/>
            <a:ext cx="6684366"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1" y="425756"/>
            <a:ext cx="4975207" cy="1811938"/>
          </a:xfrm>
        </p:spPr>
        <p:txBody>
          <a:bodyPr anchor="b"/>
          <a:lstStyle>
            <a:lvl1pPr algn="l">
              <a:defRPr sz="33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912487" y="425759"/>
            <a:ext cx="8453912" cy="9126522"/>
          </a:xfrm>
        </p:spPr>
        <p:txBody>
          <a:bodyPr/>
          <a:lstStyle>
            <a:lvl1pPr>
              <a:defRPr sz="5100"/>
            </a:lvl1pPr>
            <a:lvl2pPr>
              <a:defRPr sz="4500"/>
            </a:lvl2pPr>
            <a:lvl3pPr>
              <a:defRPr sz="3800"/>
            </a:lvl3pPr>
            <a:lvl4pPr>
              <a:defRPr sz="3300"/>
            </a:lvl4pPr>
            <a:lvl5pPr>
              <a:defRPr sz="3300"/>
            </a:lvl5pPr>
            <a:lvl6pPr>
              <a:defRPr sz="3300"/>
            </a:lvl6pPr>
            <a:lvl7pPr>
              <a:defRPr sz="3300"/>
            </a:lvl7pPr>
            <a:lvl8pPr>
              <a:defRPr sz="3300"/>
            </a:lvl8pPr>
            <a:lvl9pPr>
              <a:defRPr sz="33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756131" y="2237697"/>
            <a:ext cx="4975207" cy="7314584"/>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0"/>
            <a:ext cx="9073515" cy="883692"/>
          </a:xfrm>
        </p:spPr>
        <p:txBody>
          <a:bodyPr anchor="b"/>
          <a:lstStyle>
            <a:lvl1pPr algn="l">
              <a:defRPr sz="33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964122" y="955476"/>
            <a:ext cx="9073515" cy="6416040"/>
          </a:xfrm>
        </p:spPr>
        <p:txBody>
          <a:bodyPr/>
          <a:lstStyle>
            <a:lvl1pPr marL="0" indent="0">
              <a:buNone/>
              <a:defRPr sz="5100"/>
            </a:lvl1pPr>
            <a:lvl2pPr marL="727037" indent="0">
              <a:buNone/>
              <a:defRPr sz="4500"/>
            </a:lvl2pPr>
            <a:lvl3pPr marL="1454074" indent="0">
              <a:buNone/>
              <a:defRPr sz="3800"/>
            </a:lvl3pPr>
            <a:lvl4pPr marL="2181113" indent="0">
              <a:buNone/>
              <a:defRPr sz="3300"/>
            </a:lvl4pPr>
            <a:lvl5pPr marL="2908148" indent="0">
              <a:buNone/>
              <a:defRPr sz="3300"/>
            </a:lvl5pPr>
            <a:lvl6pPr marL="3635184" indent="0">
              <a:buNone/>
              <a:defRPr sz="3300"/>
            </a:lvl6pPr>
            <a:lvl7pPr marL="4362222" indent="0">
              <a:buNone/>
              <a:defRPr sz="3300"/>
            </a:lvl7pPr>
            <a:lvl8pPr marL="5089259" indent="0">
              <a:buNone/>
              <a:defRPr sz="3300"/>
            </a:lvl8pPr>
            <a:lvl9pPr marL="5816295" indent="0">
              <a:buNone/>
              <a:defRPr sz="3300"/>
            </a:lvl9pPr>
          </a:lstStyle>
          <a:p>
            <a:endParaRPr kumimoji="1" lang="ja-JP" altLang="en-US"/>
          </a:p>
        </p:txBody>
      </p:sp>
      <p:sp>
        <p:nvSpPr>
          <p:cNvPr id="4" name="テキスト プレースホルダ 3"/>
          <p:cNvSpPr>
            <a:spLocks noGrp="1"/>
          </p:cNvSpPr>
          <p:nvPr>
            <p:ph type="body" sz="half" idx="2"/>
          </p:nvPr>
        </p:nvSpPr>
        <p:spPr>
          <a:xfrm>
            <a:off x="2964122" y="8369075"/>
            <a:ext cx="9073515" cy="1254989"/>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56127" y="428235"/>
            <a:ext cx="13610273" cy="1782234"/>
          </a:xfrm>
          <a:prstGeom prst="rect">
            <a:avLst/>
          </a:prstGeom>
        </p:spPr>
        <p:txBody>
          <a:bodyPr vert="horz" lIns="145400" tIns="72700" rIns="145400" bIns="7270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56127" y="2495128"/>
            <a:ext cx="13610273" cy="7057149"/>
          </a:xfrm>
          <a:prstGeom prst="rect">
            <a:avLst/>
          </a:prstGeom>
        </p:spPr>
        <p:txBody>
          <a:bodyPr vert="horz" lIns="145400" tIns="72700" rIns="145400" bIns="7270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756132" y="9911200"/>
            <a:ext cx="3528590" cy="569325"/>
          </a:xfrm>
          <a:prstGeom prst="rect">
            <a:avLst/>
          </a:prstGeom>
        </p:spPr>
        <p:txBody>
          <a:bodyPr vert="horz" lIns="145400" tIns="72700" rIns="145400" bIns="72700" rtlCol="0" anchor="ctr"/>
          <a:lstStyle>
            <a:lvl1pPr algn="l">
              <a:defRPr sz="2000">
                <a:solidFill>
                  <a:schemeClr val="tx1">
                    <a:tint val="75000"/>
                  </a:schemeClr>
                </a:solidFill>
              </a:defRPr>
            </a:lvl1pPr>
          </a:lstStyle>
          <a:p>
            <a:fld id="{E90ED720-0104-4369-84BC-D37694168613}" type="datetimeFigureOut">
              <a:rPr kumimoji="1" lang="ja-JP" altLang="en-US" smtClean="0"/>
              <a:t>2023/1/24</a:t>
            </a:fld>
            <a:endParaRPr kumimoji="1" lang="ja-JP" altLang="en-US"/>
          </a:p>
        </p:txBody>
      </p:sp>
      <p:sp>
        <p:nvSpPr>
          <p:cNvPr id="5" name="フッター プレースホルダ 4"/>
          <p:cNvSpPr>
            <a:spLocks noGrp="1"/>
          </p:cNvSpPr>
          <p:nvPr>
            <p:ph type="ftr" sz="quarter" idx="3"/>
          </p:nvPr>
        </p:nvSpPr>
        <p:spPr>
          <a:xfrm>
            <a:off x="5166864" y="9911200"/>
            <a:ext cx="4788800" cy="569325"/>
          </a:xfrm>
          <a:prstGeom prst="rect">
            <a:avLst/>
          </a:prstGeom>
        </p:spPr>
        <p:txBody>
          <a:bodyPr vert="horz" lIns="145400" tIns="72700" rIns="145400" bIns="7270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10837813" y="9911200"/>
            <a:ext cx="3528590" cy="569325"/>
          </a:xfrm>
          <a:prstGeom prst="rect">
            <a:avLst/>
          </a:prstGeom>
        </p:spPr>
        <p:txBody>
          <a:bodyPr vert="horz" lIns="145400" tIns="72700" rIns="145400" bIns="72700" rtlCol="0" anchor="ctr"/>
          <a:lstStyle>
            <a:lvl1pPr algn="r">
              <a:defRPr sz="20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4074" rtl="0" eaLnBrk="1" latinLnBrk="0" hangingPunct="1">
        <a:spcBef>
          <a:spcPct val="0"/>
        </a:spcBef>
        <a:buNone/>
        <a:defRPr kumimoji="1" sz="7100" kern="1200">
          <a:solidFill>
            <a:schemeClr val="tx1"/>
          </a:solidFill>
          <a:latin typeface="+mj-lt"/>
          <a:ea typeface="+mj-ea"/>
          <a:cs typeface="+mj-cs"/>
        </a:defRPr>
      </a:lvl1pPr>
    </p:titleStyle>
    <p:bodyStyle>
      <a:lvl1pPr marL="545278" indent="-545278" algn="l" defTabSz="1454074" rtl="0" eaLnBrk="1" latinLnBrk="0" hangingPunct="1">
        <a:spcBef>
          <a:spcPct val="20000"/>
        </a:spcBef>
        <a:buFont typeface="Arial" pitchFamily="34" charset="0"/>
        <a:buChar char="•"/>
        <a:defRPr kumimoji="1" sz="5100" kern="1200">
          <a:solidFill>
            <a:schemeClr val="tx1"/>
          </a:solidFill>
          <a:latin typeface="+mn-lt"/>
          <a:ea typeface="+mn-ea"/>
          <a:cs typeface="+mn-cs"/>
        </a:defRPr>
      </a:lvl1pPr>
      <a:lvl2pPr marL="1181436" indent="-454399" algn="l" defTabSz="1454074"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17593" indent="-363520" algn="l" defTabSz="1454074" rtl="0" eaLnBrk="1" latinLnBrk="0" hangingPunct="1">
        <a:spcBef>
          <a:spcPct val="20000"/>
        </a:spcBef>
        <a:buFont typeface="Arial" pitchFamily="34" charset="0"/>
        <a:buChar char="•"/>
        <a:defRPr kumimoji="1" sz="3800" kern="1200">
          <a:solidFill>
            <a:schemeClr val="tx1"/>
          </a:solidFill>
          <a:latin typeface="+mn-lt"/>
          <a:ea typeface="+mn-ea"/>
          <a:cs typeface="+mn-cs"/>
        </a:defRPr>
      </a:lvl3pPr>
      <a:lvl4pPr marL="2544629"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4pPr>
      <a:lvl5pPr marL="3271667"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5pPr>
      <a:lvl6pPr marL="3998703"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6pPr>
      <a:lvl7pPr marL="4725741"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7pPr>
      <a:lvl8pPr marL="5452776"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8pPr>
      <a:lvl9pPr marL="6179814"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9pPr>
    </p:bodyStyle>
    <p:other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9.jpeg"/><Relationship Id="rId17" Type="http://schemas.openxmlformats.org/officeDocument/2006/relationships/image" Target="../media/image14.emf"/><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eg"/><Relationship Id="rId15" Type="http://schemas.openxmlformats.org/officeDocument/2006/relationships/image" Target="../media/image12.emf"/><Relationship Id="rId10" Type="http://schemas.microsoft.com/office/2007/relationships/hdphoto" Target="../media/hdphoto1.wdp"/><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26"/>
          <p:cNvGrpSpPr>
            <a:grpSpLocks/>
          </p:cNvGrpSpPr>
          <p:nvPr/>
        </p:nvGrpSpPr>
        <p:grpSpPr bwMode="auto">
          <a:xfrm>
            <a:off x="0" y="59069"/>
            <a:ext cx="15122525" cy="523875"/>
            <a:chOff x="144440" y="88900"/>
            <a:chExt cx="7271499" cy="523875"/>
          </a:xfrm>
        </p:grpSpPr>
        <p:sp>
          <p:nvSpPr>
            <p:cNvPr id="15" name="Rectangle 31"/>
            <p:cNvSpPr>
              <a:spLocks noChangeArrowheads="1"/>
            </p:cNvSpPr>
            <p:nvPr/>
          </p:nvSpPr>
          <p:spPr bwMode="auto">
            <a:xfrm>
              <a:off x="144440" y="454025"/>
              <a:ext cx="6726864" cy="158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sp>
          <p:nvSpPr>
            <p:cNvPr id="20" name="Rectangle 32"/>
            <p:cNvSpPr>
              <a:spLocks noChangeArrowheads="1"/>
            </p:cNvSpPr>
            <p:nvPr/>
          </p:nvSpPr>
          <p:spPr bwMode="auto">
            <a:xfrm>
              <a:off x="6876187" y="447675"/>
              <a:ext cx="539752" cy="16510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sp>
          <p:nvSpPr>
            <p:cNvPr id="22" name="Rectangle 29"/>
            <p:cNvSpPr>
              <a:spLocks noChangeArrowheads="1"/>
            </p:cNvSpPr>
            <p:nvPr/>
          </p:nvSpPr>
          <p:spPr bwMode="auto">
            <a:xfrm>
              <a:off x="144440" y="88900"/>
              <a:ext cx="6726863" cy="395287"/>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a:spcBef>
                  <a:spcPct val="50000"/>
                </a:spcBef>
                <a:buNone/>
              </a:pPr>
              <a:r>
                <a:rPr lang="ja-JP" altLang="en-US" sz="2000" b="1" dirty="0" smtClean="0">
                  <a:solidFill>
                    <a:srgbClr val="FFFFFF"/>
                  </a:solidFill>
                  <a:latin typeface="游ゴシック" panose="020B0400000000000000" pitchFamily="50" charset="-128"/>
                  <a:ea typeface="游ゴシック" panose="020B0400000000000000" pitchFamily="50" charset="-128"/>
                  <a:cs typeface="Meiryo UI" pitchFamily="50" charset="-128"/>
                </a:rPr>
                <a:t>　　森林環境譲与税を活用した取組みについて　　　　　　　　　　　　　　　　　　　　　　　　　　</a:t>
              </a:r>
              <a:r>
                <a:rPr lang="ja-JP" altLang="en-US" sz="1200" b="1" dirty="0" smtClean="0">
                  <a:solidFill>
                    <a:srgbClr val="FFFFFF"/>
                  </a:solidFill>
                  <a:latin typeface="游ゴシック" panose="020B0400000000000000" pitchFamily="50" charset="-128"/>
                  <a:ea typeface="游ゴシック" panose="020B0400000000000000" pitchFamily="50" charset="-128"/>
                  <a:cs typeface="Meiryo UI" pitchFamily="50" charset="-128"/>
                </a:rPr>
                <a:t>みどり推進室 森づくり課</a:t>
              </a:r>
              <a:endParaRPr lang="ja-JP" altLang="en-US" sz="1200" b="1" dirty="0">
                <a:solidFill>
                  <a:srgbClr val="FFFFFF"/>
                </a:solidFill>
                <a:latin typeface="游ゴシック" panose="020B0400000000000000" pitchFamily="50" charset="-128"/>
                <a:ea typeface="游ゴシック" panose="020B0400000000000000" pitchFamily="50" charset="-128"/>
                <a:cs typeface="Meiryo UI" pitchFamily="50" charset="-128"/>
              </a:endParaRPr>
            </a:p>
          </p:txBody>
        </p:sp>
        <p:sp>
          <p:nvSpPr>
            <p:cNvPr id="23" name="Rectangle 30"/>
            <p:cNvSpPr>
              <a:spLocks noChangeArrowheads="1"/>
            </p:cNvSpPr>
            <p:nvPr/>
          </p:nvSpPr>
          <p:spPr bwMode="auto">
            <a:xfrm>
              <a:off x="6876187" y="88900"/>
              <a:ext cx="539752" cy="3960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4500">
                  <a:solidFill>
                    <a:schemeClr val="tx1"/>
                  </a:solidFill>
                  <a:latin typeface="Arial" charset="0"/>
                  <a:ea typeface="ＭＳ Ｐゴシック" charset="-128"/>
                </a:defRPr>
              </a:lvl1pPr>
              <a:lvl2pPr marL="742950" indent="-285750">
                <a:spcBef>
                  <a:spcPct val="20000"/>
                </a:spcBef>
                <a:buChar char="–"/>
                <a:defRPr kumimoji="1" sz="3900">
                  <a:solidFill>
                    <a:schemeClr val="tx1"/>
                  </a:solidFill>
                  <a:latin typeface="Arial" charset="0"/>
                  <a:ea typeface="ＭＳ Ｐゴシック" charset="-128"/>
                </a:defRPr>
              </a:lvl2pPr>
              <a:lvl3pPr marL="1143000" indent="-228600">
                <a:spcBef>
                  <a:spcPct val="20000"/>
                </a:spcBef>
                <a:buChar char="•"/>
                <a:defRPr kumimoji="1" sz="3400">
                  <a:solidFill>
                    <a:schemeClr val="tx1"/>
                  </a:solidFill>
                  <a:latin typeface="Arial" charset="0"/>
                  <a:ea typeface="ＭＳ Ｐゴシック" charset="-128"/>
                </a:defRPr>
              </a:lvl3pPr>
              <a:lvl4pPr marL="1600200" indent="-228600">
                <a:spcBef>
                  <a:spcPct val="20000"/>
                </a:spcBef>
                <a:buChar char="–"/>
                <a:defRPr kumimoji="1" sz="2800">
                  <a:solidFill>
                    <a:schemeClr val="tx1"/>
                  </a:solidFill>
                  <a:latin typeface="Arial" charset="0"/>
                  <a:ea typeface="ＭＳ Ｐゴシック" charset="-128"/>
                </a:defRPr>
              </a:lvl4pPr>
              <a:lvl5pPr marL="2057400" indent="-22860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eaLnBrk="1" hangingPunct="1">
                <a:spcBef>
                  <a:spcPct val="0"/>
                </a:spcBef>
                <a:buFontTx/>
                <a:buNone/>
              </a:pPr>
              <a:endParaRPr lang="ja-JP" altLang="en-US" sz="1200">
                <a:solidFill>
                  <a:srgbClr val="000000"/>
                </a:solidFill>
              </a:endParaRPr>
            </a:p>
          </p:txBody>
        </p:sp>
      </p:grpSp>
      <p:sp>
        <p:nvSpPr>
          <p:cNvPr id="12" name="角丸四角形 11"/>
          <p:cNvSpPr/>
          <p:nvPr/>
        </p:nvSpPr>
        <p:spPr>
          <a:xfrm>
            <a:off x="97237" y="1053181"/>
            <a:ext cx="5961209" cy="580355"/>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游ゴシック" panose="020B0400000000000000" pitchFamily="50" charset="-128"/>
                <a:ea typeface="游ゴシック" panose="020B0400000000000000" pitchFamily="50" charset="-128"/>
              </a:rPr>
              <a:t>〇市町村の体制整備の進捗に伴い、徐々に増加するように譲与額を設定</a:t>
            </a:r>
            <a:endParaRPr lang="en-US" altLang="ja-JP" sz="1050" dirty="0" smtClean="0">
              <a:solidFill>
                <a:schemeClr val="tx1"/>
              </a:solidFill>
              <a:latin typeface="游ゴシック" panose="020B0400000000000000" pitchFamily="50" charset="-128"/>
              <a:ea typeface="游ゴシック" panose="020B0400000000000000" pitchFamily="50" charset="-128"/>
            </a:endParaRPr>
          </a:p>
          <a:p>
            <a:r>
              <a:rPr kumimoji="1" lang="ja-JP" altLang="en-US" sz="1050" dirty="0" smtClean="0">
                <a:solidFill>
                  <a:schemeClr val="tx1"/>
                </a:solidFill>
                <a:latin typeface="游ゴシック" panose="020B0400000000000000" pitchFamily="50" charset="-128"/>
                <a:ea typeface="游ゴシック" panose="020B0400000000000000" pitchFamily="50" charset="-128"/>
              </a:rPr>
              <a:t>〇令和</a:t>
            </a:r>
            <a:r>
              <a:rPr kumimoji="1" lang="en-US" altLang="ja-JP" sz="1050" dirty="0" smtClean="0">
                <a:solidFill>
                  <a:schemeClr val="tx1"/>
                </a:solidFill>
                <a:latin typeface="游ゴシック" panose="020B0400000000000000" pitchFamily="50" charset="-128"/>
                <a:ea typeface="游ゴシック" panose="020B0400000000000000" pitchFamily="50" charset="-128"/>
              </a:rPr>
              <a:t>6</a:t>
            </a:r>
            <a:r>
              <a:rPr kumimoji="1" lang="ja-JP" altLang="en-US" sz="1050" dirty="0" smtClean="0">
                <a:solidFill>
                  <a:schemeClr val="tx1"/>
                </a:solidFill>
                <a:latin typeface="游ゴシック" panose="020B0400000000000000" pitchFamily="50" charset="-128"/>
                <a:ea typeface="游ゴシック" panose="020B0400000000000000" pitchFamily="50" charset="-128"/>
              </a:rPr>
              <a:t>年度までの間は、地方公共団体金融機構の公庫債権金利変動準備金を活用</a:t>
            </a:r>
            <a:endParaRPr kumimoji="1" lang="en-US" altLang="ja-JP" sz="1050" dirty="0" smtClean="0">
              <a:solidFill>
                <a:schemeClr val="tx1"/>
              </a:solidFill>
              <a:latin typeface="游ゴシック" panose="020B0400000000000000" pitchFamily="50" charset="-128"/>
              <a:ea typeface="游ゴシック" panose="020B0400000000000000" pitchFamily="50" charset="-128"/>
            </a:endParaRPr>
          </a:p>
          <a:p>
            <a:r>
              <a:rPr lang="ja-JP" altLang="en-US" sz="1050" dirty="0" smtClean="0">
                <a:solidFill>
                  <a:schemeClr val="tx1"/>
                </a:solidFill>
                <a:latin typeface="游ゴシック" panose="020B0400000000000000" pitchFamily="50" charset="-128"/>
                <a:ea typeface="游ゴシック" panose="020B0400000000000000" pitchFamily="50" charset="-128"/>
              </a:rPr>
              <a:t>〇森林整備を実施する市町村の支援等を行う役割に鑑み、都道府県に対して総額の１割を譲与</a:t>
            </a:r>
            <a:r>
              <a:rPr lang="en-US" altLang="ja-JP" sz="1100" baseline="30000" dirty="0" smtClean="0">
                <a:solidFill>
                  <a:schemeClr val="tx1"/>
                </a:solidFill>
                <a:latin typeface="游ゴシック" panose="020B0400000000000000" pitchFamily="50" charset="-128"/>
                <a:ea typeface="游ゴシック" panose="020B0400000000000000" pitchFamily="50" charset="-128"/>
              </a:rPr>
              <a:t>※</a:t>
            </a:r>
          </a:p>
        </p:txBody>
      </p:sp>
      <p:pic>
        <p:nvPicPr>
          <p:cNvPr id="8" name="図 7"/>
          <p:cNvPicPr>
            <a:picLocks noChangeAspect="1"/>
          </p:cNvPicPr>
          <p:nvPr/>
        </p:nvPicPr>
        <p:blipFill>
          <a:blip r:embed="rId3"/>
          <a:stretch>
            <a:fillRect/>
          </a:stretch>
        </p:blipFill>
        <p:spPr>
          <a:xfrm>
            <a:off x="129443" y="1844177"/>
            <a:ext cx="6008693" cy="3434578"/>
          </a:xfrm>
          <a:prstGeom prst="rect">
            <a:avLst/>
          </a:prstGeom>
        </p:spPr>
      </p:pic>
      <p:sp>
        <p:nvSpPr>
          <p:cNvPr id="18" name="テキスト ボックス 17"/>
          <p:cNvSpPr txBox="1"/>
          <p:nvPr/>
        </p:nvSpPr>
        <p:spPr>
          <a:xfrm>
            <a:off x="3839841" y="1661203"/>
            <a:ext cx="2455797" cy="215444"/>
          </a:xfrm>
          <a:prstGeom prst="rect">
            <a:avLst/>
          </a:prstGeom>
          <a:noFill/>
        </p:spPr>
        <p:txBody>
          <a:bodyPr wrap="square" rtlCol="0">
            <a:spAutoFit/>
          </a:bodyPr>
          <a:lstStyle/>
          <a:p>
            <a:r>
              <a:rPr kumimoji="1" lang="en-US" altLang="ja-JP" sz="800" dirty="0" smtClean="0">
                <a:latin typeface="游ゴシック" panose="020B0400000000000000" pitchFamily="50" charset="-128"/>
                <a:ea typeface="游ゴシック" panose="020B0400000000000000" pitchFamily="50" charset="-128"/>
              </a:rPr>
              <a:t>※</a:t>
            </a:r>
            <a:r>
              <a:rPr kumimoji="1" lang="ja-JP" altLang="en-US" sz="800" dirty="0" smtClean="0">
                <a:latin typeface="游ゴシック" panose="020B0400000000000000" pitchFamily="50" charset="-128"/>
                <a:ea typeface="游ゴシック" panose="020B0400000000000000" pitchFamily="50" charset="-128"/>
              </a:rPr>
              <a:t>制度創設当初は２割⇒段階的に１割に移行</a:t>
            </a:r>
            <a:endParaRPr kumimoji="1" lang="ja-JP" altLang="en-US" sz="800" dirty="0">
              <a:latin typeface="游ゴシック" panose="020B0400000000000000" pitchFamily="50" charset="-128"/>
              <a:ea typeface="游ゴシック" panose="020B04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921446779"/>
              </p:ext>
            </p:extLst>
          </p:nvPr>
        </p:nvGraphicFramePr>
        <p:xfrm>
          <a:off x="6210242" y="1010852"/>
          <a:ext cx="4562240" cy="4470212"/>
        </p:xfrm>
        <a:graphic>
          <a:graphicData uri="http://schemas.openxmlformats.org/drawingml/2006/table">
            <a:tbl>
              <a:tblPr firstRow="1" bandRow="1">
                <a:tableStyleId>{F5AB1C69-6EDB-4FF4-983F-18BD219EF322}</a:tableStyleId>
              </a:tblPr>
              <a:tblGrid>
                <a:gridCol w="411882">
                  <a:extLst>
                    <a:ext uri="{9D8B030D-6E8A-4147-A177-3AD203B41FA5}">
                      <a16:colId xmlns:a16="http://schemas.microsoft.com/office/drawing/2014/main" val="3166712859"/>
                    </a:ext>
                  </a:extLst>
                </a:gridCol>
                <a:gridCol w="711834">
                  <a:extLst>
                    <a:ext uri="{9D8B030D-6E8A-4147-A177-3AD203B41FA5}">
                      <a16:colId xmlns:a16="http://schemas.microsoft.com/office/drawing/2014/main" val="609036812"/>
                    </a:ext>
                  </a:extLst>
                </a:gridCol>
                <a:gridCol w="859631">
                  <a:extLst>
                    <a:ext uri="{9D8B030D-6E8A-4147-A177-3AD203B41FA5}">
                      <a16:colId xmlns:a16="http://schemas.microsoft.com/office/drawing/2014/main" val="322052116"/>
                    </a:ext>
                  </a:extLst>
                </a:gridCol>
                <a:gridCol w="859631">
                  <a:extLst>
                    <a:ext uri="{9D8B030D-6E8A-4147-A177-3AD203B41FA5}">
                      <a16:colId xmlns:a16="http://schemas.microsoft.com/office/drawing/2014/main" val="2364553050"/>
                    </a:ext>
                  </a:extLst>
                </a:gridCol>
                <a:gridCol w="859631">
                  <a:extLst>
                    <a:ext uri="{9D8B030D-6E8A-4147-A177-3AD203B41FA5}">
                      <a16:colId xmlns:a16="http://schemas.microsoft.com/office/drawing/2014/main" val="1231796483"/>
                    </a:ext>
                  </a:extLst>
                </a:gridCol>
                <a:gridCol w="859631">
                  <a:extLst>
                    <a:ext uri="{9D8B030D-6E8A-4147-A177-3AD203B41FA5}">
                      <a16:colId xmlns:a16="http://schemas.microsoft.com/office/drawing/2014/main" val="2588565382"/>
                    </a:ext>
                  </a:extLst>
                </a:gridCol>
              </a:tblGrid>
              <a:tr h="245801">
                <a:tc gridSpan="2">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R</a:t>
                      </a:r>
                      <a:r>
                        <a:rPr kumimoji="1" lang="ja-JP" altLang="en-US" sz="900" dirty="0" smtClean="0">
                          <a:latin typeface="HGPｺﾞｼｯｸM" panose="020B0600000000000000" pitchFamily="50" charset="-128"/>
                          <a:ea typeface="HGPｺﾞｼｯｸM" panose="020B0600000000000000" pitchFamily="50" charset="-128"/>
                        </a:rPr>
                        <a:t>元年度</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R</a:t>
                      </a:r>
                      <a:r>
                        <a:rPr kumimoji="1" lang="ja-JP" altLang="en-US" sz="900" dirty="0" smtClean="0">
                          <a:latin typeface="HGPｺﾞｼｯｸM" panose="020B0600000000000000" pitchFamily="50" charset="-128"/>
                          <a:ea typeface="HGPｺﾞｼｯｸM" panose="020B0600000000000000" pitchFamily="50" charset="-128"/>
                        </a:rPr>
                        <a:t>２年度</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R</a:t>
                      </a:r>
                      <a:r>
                        <a:rPr kumimoji="1" lang="ja-JP" altLang="en-US" sz="900" dirty="0" smtClean="0">
                          <a:latin typeface="HGPｺﾞｼｯｸM" panose="020B0600000000000000" pitchFamily="50" charset="-128"/>
                          <a:ea typeface="HGPｺﾞｼｯｸM" panose="020B0600000000000000" pitchFamily="50" charset="-128"/>
                        </a:rPr>
                        <a:t>３年度</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latin typeface="HGPｺﾞｼｯｸM" panose="020B0600000000000000" pitchFamily="50" charset="-128"/>
                          <a:ea typeface="HGPｺﾞｼｯｸM" panose="020B0600000000000000" pitchFamily="50" charset="-128"/>
                        </a:rPr>
                        <a:t>R</a:t>
                      </a:r>
                      <a:r>
                        <a:rPr kumimoji="1" lang="ja-JP" altLang="en-US" sz="800" dirty="0" smtClean="0">
                          <a:latin typeface="HGPｺﾞｼｯｸM" panose="020B0600000000000000" pitchFamily="50" charset="-128"/>
                          <a:ea typeface="HGPｺﾞｼｯｸM" panose="020B0600000000000000" pitchFamily="50" charset="-128"/>
                        </a:rPr>
                        <a:t>４年度</a:t>
                      </a:r>
                      <a:endParaRPr kumimoji="1" lang="en-US" altLang="ja-JP" sz="800" dirty="0" smtClean="0">
                        <a:latin typeface="HGPｺﾞｼｯｸM" panose="020B0600000000000000" pitchFamily="50" charset="-128"/>
                        <a:ea typeface="HGPｺﾞｼｯｸM" panose="020B0600000000000000" pitchFamily="50" charset="-128"/>
                      </a:endParaRPr>
                    </a:p>
                    <a:p>
                      <a:pPr algn="ctr"/>
                      <a:r>
                        <a:rPr kumimoji="1" lang="ja-JP" altLang="en-US" sz="600" dirty="0" smtClean="0">
                          <a:latin typeface="HGPｺﾞｼｯｸM" panose="020B0600000000000000" pitchFamily="50" charset="-128"/>
                          <a:ea typeface="HGPｺﾞｼｯｸM" panose="020B0600000000000000" pitchFamily="50" charset="-128"/>
                        </a:rPr>
                        <a:t>（当初予算額）</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599183"/>
                  </a:ext>
                </a:extLst>
              </a:tr>
              <a:tr h="223455">
                <a:tc gridSpan="6">
                  <a:txBody>
                    <a:bodyPr/>
                    <a:lstStyle/>
                    <a:p>
                      <a:r>
                        <a:rPr kumimoji="1" lang="en-US" altLang="ja-JP" sz="900" b="1" dirty="0" smtClean="0">
                          <a:latin typeface="HGPｺﾞｼｯｸM" panose="020B0600000000000000" pitchFamily="50" charset="-128"/>
                          <a:ea typeface="HGPｺﾞｼｯｸM" panose="020B0600000000000000" pitchFamily="50" charset="-128"/>
                        </a:rPr>
                        <a:t>〈</a:t>
                      </a:r>
                      <a:r>
                        <a:rPr kumimoji="1" lang="ja-JP" altLang="en-US" sz="900" b="1" dirty="0" smtClean="0">
                          <a:latin typeface="HGPｺﾞｼｯｸM" panose="020B0600000000000000" pitchFamily="50" charset="-128"/>
                          <a:ea typeface="HGPｺﾞｼｯｸM" panose="020B0600000000000000" pitchFamily="50" charset="-128"/>
                        </a:rPr>
                        <a:t>大阪府</a:t>
                      </a:r>
                      <a:r>
                        <a:rPr kumimoji="1" lang="en-US" altLang="ja-JP" sz="900" b="1" dirty="0" smtClean="0">
                          <a:latin typeface="HGPｺﾞｼｯｸM" panose="020B0600000000000000" pitchFamily="50" charset="-128"/>
                          <a:ea typeface="HGPｺﾞｼｯｸM" panose="020B0600000000000000" pitchFamily="50" charset="-128"/>
                        </a:rPr>
                        <a:t>〉</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94295200"/>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譲与額（千円）</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95,523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143,286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143,796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143,556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3503955"/>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事業執行額（千円）</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smtClean="0">
                          <a:latin typeface="HGPｺﾞｼｯｸM" panose="020B0600000000000000" pitchFamily="50" charset="-128"/>
                          <a:ea typeface="HGPｺﾞｼｯｸM" panose="020B0600000000000000" pitchFamily="50" charset="-128"/>
                        </a:rPr>
                        <a:t>88,698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131,293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smtClean="0">
                          <a:latin typeface="HGPｺﾞｼｯｸM" panose="020B0600000000000000" pitchFamily="50" charset="-128"/>
                          <a:ea typeface="HGPｺﾞｼｯｸM" panose="020B0600000000000000" pitchFamily="50" charset="-128"/>
                        </a:rPr>
                        <a:t>129,991</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170,340</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9652080"/>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単年度執行率（％）</a:t>
                      </a:r>
                      <a:endParaRPr kumimoji="1" lang="en-US" altLang="ja-JP" sz="900" dirty="0" smtClean="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900" dirty="0" smtClean="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90%</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119%</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195215"/>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累計執行率（％）</a:t>
                      </a:r>
                      <a:endParaRPr kumimoji="1" lang="en-US" altLang="ja-JP" sz="900" dirty="0" smtClean="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en-US" altLang="ja-JP" sz="900" dirty="0" smtClean="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91%</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99%</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3729678"/>
                  </a:ext>
                </a:extLst>
              </a:tr>
              <a:tr h="772162">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事業内容</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tc>
                <a:tc gridSpan="4">
                  <a:txBody>
                    <a:bodyPr/>
                    <a:lstStyle/>
                    <a:p>
                      <a:pPr>
                        <a:lnSpc>
                          <a:spcPts val="1100"/>
                        </a:lnSpc>
                      </a:pPr>
                      <a:r>
                        <a:rPr kumimoji="1" lang="ja-JP" altLang="en-US" sz="800" dirty="0" smtClean="0">
                          <a:latin typeface="HGPｺﾞｼｯｸM" panose="020B0600000000000000" pitchFamily="50" charset="-128"/>
                          <a:ea typeface="HGPｺﾞｼｯｸM" panose="020B0600000000000000" pitchFamily="50" charset="-128"/>
                        </a:rPr>
                        <a:t>・森林整備・木材利用促進支援センター設置業務（</a:t>
                      </a:r>
                      <a:r>
                        <a:rPr kumimoji="1" lang="en-US" altLang="ja-JP" sz="800" dirty="0" smtClean="0">
                          <a:latin typeface="HGPｺﾞｼｯｸM" panose="020B0600000000000000" pitchFamily="50" charset="-128"/>
                          <a:ea typeface="HGPｺﾞｼｯｸM" panose="020B0600000000000000" pitchFamily="50" charset="-128"/>
                        </a:rPr>
                        <a:t>R1</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a:p>
                      <a:pPr>
                        <a:lnSpc>
                          <a:spcPts val="1100"/>
                        </a:lnSpc>
                      </a:pPr>
                      <a:r>
                        <a:rPr kumimoji="1" lang="ja-JP" altLang="en-US" sz="800" dirty="0" smtClean="0">
                          <a:latin typeface="HGPｺﾞｼｯｸM" panose="020B0600000000000000" pitchFamily="50" charset="-128"/>
                          <a:ea typeface="HGPｺﾞｼｯｸM" panose="020B0600000000000000" pitchFamily="50" charset="-128"/>
                        </a:rPr>
                        <a:t>・森林整備手法調査等委託業務（</a:t>
                      </a:r>
                      <a:r>
                        <a:rPr kumimoji="1" lang="en-US" altLang="ja-JP" sz="800" dirty="0" smtClean="0">
                          <a:latin typeface="HGPｺﾞｼｯｸM" panose="020B0600000000000000" pitchFamily="50" charset="-128"/>
                          <a:ea typeface="HGPｺﾞｼｯｸM" panose="020B0600000000000000" pitchFamily="50" charset="-128"/>
                        </a:rPr>
                        <a:t>R1</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a:p>
                      <a:pPr>
                        <a:lnSpc>
                          <a:spcPts val="1100"/>
                        </a:lnSpc>
                      </a:pPr>
                      <a:r>
                        <a:rPr kumimoji="1" lang="ja-JP" altLang="en-US" sz="800" dirty="0" smtClean="0">
                          <a:latin typeface="HGPｺﾞｼｯｸM" panose="020B0600000000000000" pitchFamily="50" charset="-128"/>
                          <a:ea typeface="HGPｺﾞｼｯｸM" panose="020B0600000000000000" pitchFamily="50" charset="-128"/>
                        </a:rPr>
                        <a:t>・</a:t>
                      </a:r>
                      <a:r>
                        <a:rPr kumimoji="1" lang="ja-JP" altLang="en-US" sz="800" smtClean="0">
                          <a:latin typeface="HGPｺﾞｼｯｸM" panose="020B0600000000000000" pitchFamily="50" charset="-128"/>
                          <a:ea typeface="HGPｺﾞｼｯｸM" panose="020B0600000000000000" pitchFamily="50" charset="-128"/>
                        </a:rPr>
                        <a:t>航空レーザ計測</a:t>
                      </a:r>
                      <a:r>
                        <a:rPr kumimoji="1" lang="ja-JP" altLang="en-US" sz="800" dirty="0" smtClean="0">
                          <a:latin typeface="HGPｺﾞｼｯｸM" panose="020B0600000000000000" pitchFamily="50" charset="-128"/>
                          <a:ea typeface="HGPｺﾞｼｯｸM" panose="020B0600000000000000" pitchFamily="50" charset="-128"/>
                        </a:rPr>
                        <a:t>及び森林資源解析等（</a:t>
                      </a:r>
                      <a:r>
                        <a:rPr kumimoji="1" lang="en-US" altLang="ja-JP" sz="800" dirty="0" smtClean="0">
                          <a:latin typeface="HGPｺﾞｼｯｸM" panose="020B0600000000000000" pitchFamily="50" charset="-128"/>
                          <a:ea typeface="HGPｺﾞｼｯｸM" panose="020B0600000000000000" pitchFamily="50" charset="-128"/>
                        </a:rPr>
                        <a:t>R</a:t>
                      </a:r>
                      <a:r>
                        <a:rPr kumimoji="1" lang="ja-JP" altLang="en-US" sz="800" dirty="0" smtClean="0">
                          <a:latin typeface="HGPｺﾞｼｯｸM" panose="020B0600000000000000" pitchFamily="50" charset="-128"/>
                          <a:ea typeface="HGPｺﾞｼｯｸM" panose="020B0600000000000000" pitchFamily="50" charset="-128"/>
                        </a:rPr>
                        <a:t>１～</a:t>
                      </a:r>
                      <a:r>
                        <a:rPr kumimoji="1" lang="en-US" altLang="ja-JP" sz="800" dirty="0" smtClean="0">
                          <a:latin typeface="HGPｺﾞｼｯｸM" panose="020B0600000000000000" pitchFamily="50" charset="-128"/>
                          <a:ea typeface="HGPｺﾞｼｯｸM" panose="020B0600000000000000" pitchFamily="50" charset="-128"/>
                        </a:rPr>
                        <a:t>R2</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a:p>
                      <a:pPr>
                        <a:lnSpc>
                          <a:spcPts val="1100"/>
                        </a:lnSpc>
                      </a:pPr>
                      <a:r>
                        <a:rPr kumimoji="1" lang="ja-JP" altLang="en-US" sz="800" dirty="0" smtClean="0">
                          <a:latin typeface="HGPｺﾞｼｯｸM" panose="020B0600000000000000" pitchFamily="50" charset="-128"/>
                          <a:ea typeface="HGPｺﾞｼｯｸM" panose="020B0600000000000000" pitchFamily="50" charset="-128"/>
                        </a:rPr>
                        <a:t>・</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森林情報の整理及び森林クラウドシステムの導入検討（</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R</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３～）</a:t>
                      </a:r>
                      <a:endParaRPr kumimoji="1" lang="en-US" altLang="ja-JP" sz="800" dirty="0" smtClean="0">
                        <a:solidFill>
                          <a:schemeClr val="tx1"/>
                        </a:solidFill>
                        <a:latin typeface="HGPｺﾞｼｯｸM" panose="020B0600000000000000" pitchFamily="50" charset="-128"/>
                        <a:ea typeface="HGPｺﾞｼｯｸM" panose="020B0600000000000000" pitchFamily="50" charset="-128"/>
                      </a:endParaRPr>
                    </a:p>
                    <a:p>
                      <a:pPr>
                        <a:lnSpc>
                          <a:spcPts val="1100"/>
                        </a:lnSpc>
                      </a:pPr>
                      <a:r>
                        <a:rPr kumimoji="1" lang="ja-JP" altLang="en-US" sz="800" dirty="0" smtClean="0">
                          <a:latin typeface="HGPｺﾞｼｯｸM" panose="020B0600000000000000" pitchFamily="50" charset="-128"/>
                          <a:ea typeface="HGPｺﾞｼｯｸM" panose="020B0600000000000000" pitchFamily="50" charset="-128"/>
                        </a:rPr>
                        <a:t>・大阪府内産木材利用促進モデル整備等業務（</a:t>
                      </a:r>
                      <a:r>
                        <a:rPr kumimoji="1" lang="en-US" altLang="ja-JP" sz="800" dirty="0" smtClean="0">
                          <a:latin typeface="HGPｺﾞｼｯｸM" panose="020B0600000000000000" pitchFamily="50" charset="-128"/>
                          <a:ea typeface="HGPｺﾞｼｯｸM" panose="020B0600000000000000" pitchFamily="50" charset="-128"/>
                        </a:rPr>
                        <a:t>R3</a:t>
                      </a:r>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R5</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17394420"/>
                  </a:ext>
                </a:extLst>
              </a:tr>
              <a:tr h="223455">
                <a:tc gridSpan="6">
                  <a:txBody>
                    <a:bodyPr/>
                    <a:lstStyle/>
                    <a:p>
                      <a:r>
                        <a:rPr kumimoji="1" lang="en-US" altLang="ja-JP" sz="900" b="1" dirty="0" smtClean="0">
                          <a:latin typeface="HGPｺﾞｼｯｸM" panose="020B0600000000000000" pitchFamily="50" charset="-128"/>
                          <a:ea typeface="HGPｺﾞｼｯｸM" panose="020B0600000000000000" pitchFamily="50" charset="-128"/>
                        </a:rPr>
                        <a:t>〈</a:t>
                      </a:r>
                      <a:r>
                        <a:rPr kumimoji="1" lang="ja-JP" altLang="en-US" sz="900" b="1" dirty="0" smtClean="0">
                          <a:latin typeface="HGPｺﾞｼｯｸM" panose="020B0600000000000000" pitchFamily="50" charset="-128"/>
                          <a:ea typeface="HGPｺﾞｼｯｸM" panose="020B0600000000000000" pitchFamily="50" charset="-128"/>
                        </a:rPr>
                        <a:t>府内</a:t>
                      </a:r>
                      <a:r>
                        <a:rPr kumimoji="1" lang="en-US" altLang="ja-JP" sz="900" b="1" dirty="0" smtClean="0">
                          <a:latin typeface="HGPｺﾞｼｯｸM" panose="020B0600000000000000" pitchFamily="50" charset="-128"/>
                          <a:ea typeface="HGPｺﾞｼｯｸM" panose="020B0600000000000000" pitchFamily="50" charset="-128"/>
                        </a:rPr>
                        <a:t>43</a:t>
                      </a:r>
                      <a:r>
                        <a:rPr kumimoji="1" lang="ja-JP" altLang="en-US" sz="900" b="1" dirty="0" smtClean="0">
                          <a:latin typeface="HGPｺﾞｼｯｸM" panose="020B0600000000000000" pitchFamily="50" charset="-128"/>
                          <a:ea typeface="HGPｺﾞｼｯｸM" panose="020B0600000000000000" pitchFamily="50" charset="-128"/>
                        </a:rPr>
                        <a:t>市町村（計）</a:t>
                      </a:r>
                      <a:r>
                        <a:rPr kumimoji="1" lang="en-US" altLang="ja-JP" sz="900" b="1" dirty="0" smtClean="0">
                          <a:latin typeface="HGPｺﾞｼｯｸM" panose="020B0600000000000000" pitchFamily="50" charset="-128"/>
                          <a:ea typeface="HGPｺﾞｼｯｸM" panose="020B0600000000000000" pitchFamily="50" charset="-128"/>
                        </a:rPr>
                        <a:t>〉</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01108156"/>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譲与額（千円）</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382,072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811,948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814,847</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1,052,740</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639153"/>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事業執行額（千円）</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159,538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381,188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520,958</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652,973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3156227"/>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単年度執行率（％）</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42%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47%</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64%</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62%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337010"/>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累計執行率（％）</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90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42%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45%</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53%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56%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6161771"/>
                  </a:ext>
                </a:extLst>
              </a:tr>
              <a:tr h="223455">
                <a:tc gridSpan="2">
                  <a:txBody>
                    <a:bodyPr/>
                    <a:lstStyle/>
                    <a:p>
                      <a:r>
                        <a:rPr kumimoji="1" lang="ja-JP" altLang="en-US" sz="900" dirty="0" smtClean="0">
                          <a:latin typeface="HGPｺﾞｼｯｸM" panose="020B0600000000000000" pitchFamily="50" charset="-128"/>
                          <a:ea typeface="HGPｺﾞｼｯｸM" panose="020B0600000000000000" pitchFamily="50" charset="-128"/>
                        </a:rPr>
                        <a:t>事業実施市町村数</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tc>
                <a:tc>
                  <a:txBody>
                    <a:bodyPr/>
                    <a:lstStyle/>
                    <a:p>
                      <a:pPr algn="ctr"/>
                      <a:r>
                        <a:rPr kumimoji="1" lang="en-US" altLang="ja-JP" sz="900" b="1" dirty="0" smtClean="0">
                          <a:latin typeface="HGPｺﾞｼｯｸM" panose="020B0600000000000000" pitchFamily="50" charset="-128"/>
                          <a:ea typeface="HGPｺﾞｼｯｸM" panose="020B0600000000000000" pitchFamily="50" charset="-128"/>
                        </a:rPr>
                        <a:t>15</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1" dirty="0" smtClean="0">
                          <a:latin typeface="HGPｺﾞｼｯｸM" panose="020B0600000000000000" pitchFamily="50" charset="-128"/>
                          <a:ea typeface="HGPｺﾞｼｯｸM" panose="020B0600000000000000" pitchFamily="50" charset="-128"/>
                        </a:rPr>
                        <a:t>26</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1" dirty="0" smtClean="0">
                          <a:latin typeface="HGPｺﾞｼｯｸM" panose="020B0600000000000000" pitchFamily="50" charset="-128"/>
                          <a:ea typeface="HGPｺﾞｼｯｸM" panose="020B0600000000000000" pitchFamily="50" charset="-128"/>
                        </a:rPr>
                        <a:t>33</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b="1" dirty="0" smtClean="0">
                          <a:latin typeface="HGPｺﾞｼｯｸM" panose="020B0600000000000000" pitchFamily="50" charset="-128"/>
                          <a:ea typeface="HGPｺﾞｼｯｸM" panose="020B0600000000000000" pitchFamily="50" charset="-128"/>
                        </a:rPr>
                        <a:t>35</a:t>
                      </a:r>
                      <a:endParaRPr kumimoji="1" lang="ja-JP" altLang="en-US" sz="900" b="1"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039652"/>
                  </a:ext>
                </a:extLst>
              </a:tr>
              <a:tr h="223455">
                <a:tc rowSpan="3">
                  <a:txBody>
                    <a:bodyPr/>
                    <a:lstStyle/>
                    <a:p>
                      <a:pPr algn="ctr"/>
                      <a:r>
                        <a:rPr kumimoji="1" lang="en-US" altLang="ja-JP" sz="800" dirty="0" smtClean="0">
                          <a:latin typeface="HGPｺﾞｼｯｸM" panose="020B0600000000000000" pitchFamily="50" charset="-128"/>
                          <a:ea typeface="HGPｺﾞｼｯｸM" panose="020B0600000000000000" pitchFamily="50" charset="-128"/>
                        </a:rPr>
                        <a:t>※</a:t>
                      </a:r>
                      <a:r>
                        <a:rPr kumimoji="1" lang="ja-JP" altLang="en-US" sz="800" dirty="0" smtClean="0">
                          <a:latin typeface="HGPｺﾞｼｯｸM" panose="020B0600000000000000" pitchFamily="50" charset="-128"/>
                          <a:ea typeface="HGPｺﾞｼｯｸM" panose="020B0600000000000000" pitchFamily="50" charset="-128"/>
                        </a:rPr>
                        <a:t>重複あり</a:t>
                      </a:r>
                      <a:endParaRPr kumimoji="1" lang="ja-JP" altLang="en-US" sz="800" dirty="0">
                        <a:latin typeface="HGPｺﾞｼｯｸM" panose="020B0600000000000000" pitchFamily="50" charset="-128"/>
                        <a:ea typeface="HGPｺﾞｼｯｸM" panose="020B0600000000000000" pitchFamily="50" charset="-128"/>
                      </a:endParaRPr>
                    </a:p>
                  </a:txBody>
                  <a:tcPr vert="eaVert"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900" dirty="0" smtClean="0">
                          <a:latin typeface="HGPｺﾞｼｯｸM" panose="020B0600000000000000" pitchFamily="50" charset="-128"/>
                          <a:ea typeface="HGPｺﾞｼｯｸM" panose="020B0600000000000000" pitchFamily="50" charset="-128"/>
                        </a:rPr>
                        <a:t>森林整備</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17</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22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24</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672044"/>
                  </a:ext>
                </a:extLst>
              </a:tr>
              <a:tr h="223455">
                <a:tc vMerge="1">
                  <a:txBody>
                    <a:bodyPr/>
                    <a:lstStyle/>
                    <a:p>
                      <a:endParaRPr kumimoji="1" lang="ja-JP" altLang="en-US" sz="105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latin typeface="HGPｺﾞｼｯｸM" panose="020B0600000000000000" pitchFamily="50" charset="-128"/>
                          <a:ea typeface="HGPｺﾞｼｯｸM" panose="020B0600000000000000" pitchFamily="50" charset="-128"/>
                        </a:rPr>
                        <a:t>木材利用　</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12</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14</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5538375"/>
                  </a:ext>
                </a:extLst>
              </a:tr>
              <a:tr h="421450">
                <a:tc vMerge="1">
                  <a:txBody>
                    <a:bodyPr/>
                    <a:lstStyle/>
                    <a:p>
                      <a:pPr algn="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smtClean="0">
                          <a:latin typeface="HGPｺﾞｼｯｸM" panose="020B0600000000000000" pitchFamily="50" charset="-128"/>
                          <a:ea typeface="HGPｺﾞｼｯｸM" panose="020B0600000000000000" pitchFamily="50" charset="-128"/>
                        </a:rPr>
                        <a:t>その他</a:t>
                      </a:r>
                      <a:endParaRPr kumimoji="1" lang="en-US" altLang="ja-JP" sz="900" dirty="0" smtClean="0">
                        <a:latin typeface="HGPｺﾞｼｯｸM" panose="020B0600000000000000" pitchFamily="50" charset="-128"/>
                        <a:ea typeface="HGPｺﾞｼｯｸM" panose="020B0600000000000000" pitchFamily="50" charset="-128"/>
                      </a:endParaRPr>
                    </a:p>
                    <a:p>
                      <a:r>
                        <a:rPr kumimoji="1" lang="en-US" altLang="ja-JP" sz="600" dirty="0" smtClean="0">
                          <a:latin typeface="HGPｺﾞｼｯｸM" panose="020B0600000000000000" pitchFamily="50" charset="-128"/>
                          <a:ea typeface="HGPｺﾞｼｯｸM" panose="020B0600000000000000" pitchFamily="50" charset="-128"/>
                        </a:rPr>
                        <a:t>(</a:t>
                      </a:r>
                      <a:r>
                        <a:rPr kumimoji="1" lang="ja-JP" altLang="en-US" sz="600" dirty="0" smtClean="0">
                          <a:latin typeface="HGPｺﾞｼｯｸM" panose="020B0600000000000000" pitchFamily="50" charset="-128"/>
                          <a:ea typeface="HGPｺﾞｼｯｸM" panose="020B0600000000000000" pitchFamily="50" charset="-128"/>
                        </a:rPr>
                        <a:t>人材育成・</a:t>
                      </a:r>
                      <a:endParaRPr kumimoji="1" lang="en-US" altLang="ja-JP" sz="600" dirty="0" smtClean="0">
                        <a:latin typeface="HGPｺﾞｼｯｸM" panose="020B0600000000000000" pitchFamily="50" charset="-128"/>
                        <a:ea typeface="HGPｺﾞｼｯｸM" panose="020B0600000000000000" pitchFamily="50" charset="-128"/>
                      </a:endParaRPr>
                    </a:p>
                    <a:p>
                      <a:r>
                        <a:rPr kumimoji="1" lang="en-US" altLang="ja-JP" sz="600" dirty="0" smtClean="0">
                          <a:latin typeface="HGPｺﾞｼｯｸM" panose="020B0600000000000000" pitchFamily="50" charset="-128"/>
                          <a:ea typeface="HGPｺﾞｼｯｸM" panose="020B0600000000000000" pitchFamily="50" charset="-128"/>
                        </a:rPr>
                        <a:t> </a:t>
                      </a:r>
                      <a:r>
                        <a:rPr kumimoji="1" lang="ja-JP" altLang="en-US" sz="600" dirty="0" smtClean="0">
                          <a:latin typeface="HGPｺﾞｼｯｸM" panose="020B0600000000000000" pitchFamily="50" charset="-128"/>
                          <a:ea typeface="HGPｺﾞｼｯｸM" panose="020B0600000000000000" pitchFamily="50" charset="-128"/>
                        </a:rPr>
                        <a:t>　普及啓発等</a:t>
                      </a:r>
                      <a:r>
                        <a:rPr kumimoji="1" lang="en-US" altLang="ja-JP" sz="600" dirty="0" smtClean="0">
                          <a:latin typeface="HGPｺﾞｼｯｸM" panose="020B0600000000000000" pitchFamily="50" charset="-128"/>
                          <a:ea typeface="HGPｺﾞｼｯｸM" panose="020B0600000000000000" pitchFamily="50" charset="-128"/>
                        </a:rPr>
                        <a:t>)</a:t>
                      </a:r>
                      <a:endParaRPr kumimoji="1" lang="ja-JP" altLang="en-US" sz="6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6</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7</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9</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900" dirty="0" smtClean="0">
                          <a:latin typeface="HGPｺﾞｼｯｸM" panose="020B0600000000000000" pitchFamily="50" charset="-128"/>
                          <a:ea typeface="HGPｺﾞｼｯｸM" panose="020B0600000000000000" pitchFamily="50" charset="-128"/>
                        </a:rPr>
                        <a:t>13</a:t>
                      </a:r>
                      <a:endParaRPr kumimoji="1" lang="ja-JP" altLang="en-US" sz="900" dirty="0">
                        <a:latin typeface="HGPｺﾞｼｯｸM" panose="020B0600000000000000" pitchFamily="50" charset="-128"/>
                        <a:ea typeface="HGPｺﾞｼｯｸM" panose="020B0600000000000000"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1647325"/>
                  </a:ext>
                </a:extLst>
              </a:tr>
            </a:tbl>
          </a:graphicData>
        </a:graphic>
      </p:graphicFrame>
      <p:sp>
        <p:nvSpPr>
          <p:cNvPr id="5" name="テキスト ボックス 4"/>
          <p:cNvSpPr txBox="1"/>
          <p:nvPr/>
        </p:nvSpPr>
        <p:spPr>
          <a:xfrm>
            <a:off x="8451363" y="5479259"/>
            <a:ext cx="2589854" cy="228363"/>
          </a:xfrm>
          <a:prstGeom prst="rect">
            <a:avLst/>
          </a:prstGeom>
          <a:noFill/>
        </p:spPr>
        <p:txBody>
          <a:bodyPr wrap="square" rtlCol="0">
            <a:noAutofit/>
          </a:bodyPr>
          <a:lstStyle/>
          <a:p>
            <a:r>
              <a:rPr lang="ja-JP" altLang="en-US" sz="700" dirty="0" smtClean="0">
                <a:latin typeface="HGPｺﾞｼｯｸM" panose="020B0600000000000000" pitchFamily="50" charset="-128"/>
                <a:ea typeface="HGPｺﾞｼｯｸM" panose="020B0600000000000000" pitchFamily="50" charset="-128"/>
              </a:rPr>
              <a:t>＊</a:t>
            </a:r>
            <a:r>
              <a:rPr kumimoji="1" lang="ja-JP" altLang="en-US" sz="700" dirty="0" smtClean="0">
                <a:latin typeface="HGPｺﾞｼｯｸM" panose="020B0600000000000000" pitchFamily="50" charset="-128"/>
                <a:ea typeface="HGPｺﾞｼｯｸM" panose="020B0600000000000000" pitchFamily="50" charset="-128"/>
              </a:rPr>
              <a:t>林野庁</a:t>
            </a:r>
            <a:r>
              <a:rPr lang="ja-JP" altLang="en-US" sz="700" dirty="0">
                <a:latin typeface="HGPｺﾞｼｯｸM" panose="020B0600000000000000" pitchFamily="50" charset="-128"/>
                <a:ea typeface="HGPｺﾞｼｯｸM" panose="020B0600000000000000" pitchFamily="50" charset="-128"/>
              </a:rPr>
              <a:t>に</a:t>
            </a:r>
            <a:r>
              <a:rPr lang="ja-JP" altLang="en-US" sz="700" dirty="0" smtClean="0">
                <a:latin typeface="HGPｺﾞｼｯｸM" panose="020B0600000000000000" pitchFamily="50" charset="-128"/>
                <a:ea typeface="HGPｺﾞｼｯｸM" panose="020B0600000000000000" pitchFamily="50" charset="-128"/>
              </a:rPr>
              <a:t>よる各年度の決算状況</a:t>
            </a:r>
            <a:r>
              <a:rPr kumimoji="1" lang="ja-JP" altLang="en-US" sz="700" dirty="0" smtClean="0">
                <a:latin typeface="HGPｺﾞｼｯｸM" panose="020B0600000000000000" pitchFamily="50" charset="-128"/>
                <a:ea typeface="HGPｺﾞｼｯｸM" panose="020B0600000000000000" pitchFamily="50" charset="-128"/>
              </a:rPr>
              <a:t>調査等に基づき取りまとめ</a:t>
            </a:r>
            <a:r>
              <a:rPr lang="ja-JP" altLang="en-US" sz="700" dirty="0" smtClean="0">
                <a:latin typeface="HGPｺﾞｼｯｸM" panose="020B0600000000000000" pitchFamily="50" charset="-128"/>
                <a:ea typeface="HGPｺﾞｼｯｸM" panose="020B0600000000000000" pitchFamily="50" charset="-128"/>
              </a:rPr>
              <a:t>　</a:t>
            </a:r>
            <a:endParaRPr kumimoji="1" lang="ja-JP" altLang="en-US" sz="700" dirty="0">
              <a:latin typeface="HGPｺﾞｼｯｸM" panose="020B0600000000000000" pitchFamily="50" charset="-128"/>
              <a:ea typeface="HGPｺﾞｼｯｸM" panose="020B0600000000000000"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997" y="8543070"/>
            <a:ext cx="2600425" cy="179155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4038" y="8548102"/>
            <a:ext cx="2604035" cy="1786523"/>
          </a:xfrm>
          <a:prstGeom prst="rect">
            <a:avLst/>
          </a:prstGeom>
        </p:spPr>
      </p:pic>
      <p:sp>
        <p:nvSpPr>
          <p:cNvPr id="26" name="テキスト ボックス 25"/>
          <p:cNvSpPr txBox="1"/>
          <p:nvPr/>
        </p:nvSpPr>
        <p:spPr>
          <a:xfrm>
            <a:off x="53122" y="8278859"/>
            <a:ext cx="2990379" cy="203034"/>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大阪府内産材を１００％使用した木質化モデルの整備</a:t>
            </a:r>
            <a:endParaRPr kumimoji="1" lang="ja-JP" altLang="en-US" sz="900" dirty="0">
              <a:latin typeface="HGPｺﾞｼｯｸM" panose="020B0600000000000000" pitchFamily="50" charset="-128"/>
              <a:ea typeface="HGPｺﾞｼｯｸM" panose="020B0600000000000000" pitchFamily="50" charset="-128"/>
            </a:endParaRPr>
          </a:p>
        </p:txBody>
      </p:sp>
      <p:sp>
        <p:nvSpPr>
          <p:cNvPr id="27" name="テキスト ボックス 26"/>
          <p:cNvSpPr txBox="1"/>
          <p:nvPr/>
        </p:nvSpPr>
        <p:spPr>
          <a:xfrm>
            <a:off x="647107" y="10307253"/>
            <a:ext cx="1972335" cy="230807"/>
          </a:xfrm>
          <a:prstGeom prst="rect">
            <a:avLst/>
          </a:prstGeom>
          <a:noFill/>
        </p:spPr>
        <p:txBody>
          <a:bodyPr wrap="square" rtlCol="0">
            <a:noAutofit/>
          </a:bodyPr>
          <a:lstStyle/>
          <a:p>
            <a:r>
              <a:rPr kumimoji="1" lang="ja-JP" altLang="en-US" sz="800" dirty="0" smtClean="0">
                <a:latin typeface="HGPｺﾞｼｯｸM" panose="020B0600000000000000" pitchFamily="50" charset="-128"/>
                <a:ea typeface="HGPｺﾞｼｯｸM" panose="020B0600000000000000" pitchFamily="50" charset="-128"/>
              </a:rPr>
              <a:t>大阪府咲洲庁舎</a:t>
            </a:r>
            <a:r>
              <a:rPr kumimoji="1" lang="en-US" altLang="ja-JP" sz="800" dirty="0" smtClean="0">
                <a:latin typeface="HGPｺﾞｼｯｸM" panose="020B0600000000000000" pitchFamily="50" charset="-128"/>
                <a:ea typeface="HGPｺﾞｼｯｸM" panose="020B0600000000000000" pitchFamily="50" charset="-128"/>
              </a:rPr>
              <a:t>1</a:t>
            </a:r>
            <a:r>
              <a:rPr kumimoji="1" lang="ja-JP" altLang="en-US" sz="800" dirty="0" smtClean="0">
                <a:latin typeface="HGPｺﾞｼｯｸM" panose="020B0600000000000000" pitchFamily="50" charset="-128"/>
                <a:ea typeface="HGPｺﾞｼｯｸM" panose="020B0600000000000000" pitchFamily="50" charset="-128"/>
              </a:rPr>
              <a:t>階　フェスパ　（</a:t>
            </a:r>
            <a:r>
              <a:rPr kumimoji="1" lang="en-US" altLang="ja-JP" sz="800" dirty="0" smtClean="0">
                <a:latin typeface="HGPｺﾞｼｯｸM" panose="020B0600000000000000" pitchFamily="50" charset="-128"/>
                <a:ea typeface="HGPｺﾞｼｯｸM" panose="020B0600000000000000" pitchFamily="50" charset="-128"/>
              </a:rPr>
              <a:t>R3</a:t>
            </a:r>
            <a:r>
              <a:rPr kumimoji="1" lang="ja-JP" altLang="en-US" sz="800" dirty="0" smtClean="0">
                <a:latin typeface="HGPｺﾞｼｯｸM" panose="020B0600000000000000" pitchFamily="50" charset="-128"/>
                <a:ea typeface="HGPｺﾞｼｯｸM" panose="020B0600000000000000" pitchFamily="50" charset="-128"/>
              </a:rPr>
              <a:t>）</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28" name="テキスト ボックス 27"/>
          <p:cNvSpPr txBox="1"/>
          <p:nvPr/>
        </p:nvSpPr>
        <p:spPr>
          <a:xfrm>
            <a:off x="3557915" y="10306050"/>
            <a:ext cx="1707359" cy="230807"/>
          </a:xfrm>
          <a:prstGeom prst="rect">
            <a:avLst/>
          </a:prstGeom>
          <a:noFill/>
        </p:spPr>
        <p:txBody>
          <a:bodyPr wrap="square" rtlCol="0">
            <a:noAutofit/>
          </a:bodyPr>
          <a:lstStyle/>
          <a:p>
            <a:r>
              <a:rPr kumimoji="1" lang="ja-JP" altLang="en-US" sz="800" dirty="0" smtClean="0">
                <a:latin typeface="HGPｺﾞｼｯｸM" panose="020B0600000000000000" pitchFamily="50" charset="-128"/>
                <a:ea typeface="HGPｺﾞｼｯｸM" panose="020B0600000000000000" pitchFamily="50" charset="-128"/>
              </a:rPr>
              <a:t>大阪府立中央図書館</a:t>
            </a:r>
            <a:r>
              <a:rPr kumimoji="1" lang="en-US" altLang="ja-JP" sz="800" dirty="0" smtClean="0">
                <a:latin typeface="HGPｺﾞｼｯｸM" panose="020B0600000000000000" pitchFamily="50" charset="-128"/>
                <a:ea typeface="HGPｺﾞｼｯｸM" panose="020B0600000000000000" pitchFamily="50" charset="-128"/>
              </a:rPr>
              <a:t>1</a:t>
            </a:r>
            <a:r>
              <a:rPr kumimoji="1" lang="ja-JP" altLang="en-US" sz="800" dirty="0" smtClean="0">
                <a:latin typeface="HGPｺﾞｼｯｸM" panose="020B0600000000000000" pitchFamily="50" charset="-128"/>
                <a:ea typeface="HGPｺﾞｼｯｸM" panose="020B0600000000000000" pitchFamily="50" charset="-128"/>
              </a:rPr>
              <a:t>階　（</a:t>
            </a:r>
            <a:r>
              <a:rPr kumimoji="1" lang="en-US" altLang="ja-JP" sz="800" dirty="0" smtClean="0">
                <a:latin typeface="HGPｺﾞｼｯｸM" panose="020B0600000000000000" pitchFamily="50" charset="-128"/>
                <a:ea typeface="HGPｺﾞｼｯｸM" panose="020B0600000000000000" pitchFamily="50" charset="-128"/>
              </a:rPr>
              <a:t>R3</a:t>
            </a:r>
            <a:r>
              <a:rPr kumimoji="1" lang="ja-JP" altLang="en-US" sz="800" dirty="0" smtClean="0">
                <a:latin typeface="HGPｺﾞｼｯｸM" panose="020B0600000000000000" pitchFamily="50" charset="-128"/>
                <a:ea typeface="HGPｺﾞｼｯｸM" panose="020B0600000000000000" pitchFamily="50" charset="-128"/>
              </a:rPr>
              <a:t>）　</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29" name="テキスト ボックス 28"/>
          <p:cNvSpPr txBox="1"/>
          <p:nvPr/>
        </p:nvSpPr>
        <p:spPr>
          <a:xfrm>
            <a:off x="2705688" y="8299411"/>
            <a:ext cx="2993132" cy="250319"/>
          </a:xfrm>
          <a:prstGeom prst="rect">
            <a:avLst/>
          </a:prstGeom>
          <a:noFill/>
        </p:spPr>
        <p:txBody>
          <a:bodyPr wrap="square" rtlCol="0">
            <a:noAutofit/>
          </a:bodyPr>
          <a:lstStyle/>
          <a:p>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※R4</a:t>
            </a:r>
            <a:r>
              <a:rPr lang="ja-JP" altLang="en-US" sz="800" dirty="0" smtClean="0">
                <a:latin typeface="HGPｺﾞｼｯｸM" panose="020B0600000000000000" pitchFamily="50" charset="-128"/>
                <a:ea typeface="HGPｺﾞｼｯｸM" panose="020B0600000000000000" pitchFamily="50" charset="-128"/>
              </a:rPr>
              <a:t>は大阪府パスポートセンター、門真運転免許試験場を整備）</a:t>
            </a:r>
            <a:r>
              <a:rPr kumimoji="1" lang="ja-JP" altLang="en-US" sz="800" dirty="0" smtClean="0">
                <a:latin typeface="HGPｺﾞｼｯｸM" panose="020B0600000000000000" pitchFamily="50" charset="-128"/>
                <a:ea typeface="HGPｺﾞｼｯｸM" panose="020B0600000000000000" pitchFamily="50" charset="-128"/>
              </a:rPr>
              <a:t>　</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32" name="テキスト ボックス 31"/>
          <p:cNvSpPr txBox="1"/>
          <p:nvPr/>
        </p:nvSpPr>
        <p:spPr>
          <a:xfrm>
            <a:off x="5717697" y="5936731"/>
            <a:ext cx="6976627" cy="385060"/>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森林整備（森林現況調査、森林境界画定、地番参考図作成、所有者意向調査、間伐等の整備、危険木等の伐採、</a:t>
            </a:r>
            <a:endParaRPr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　　　　　　　　　　　　　　　　　　　　　　　　　　　　　　　　　　　　　　　　　　　　　　　　　　森林ボランティアによる間伐等への支援、森林体験学習</a:t>
            </a:r>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等）</a:t>
            </a:r>
            <a:endParaRPr kumimoji="1" lang="ja-JP" altLang="en-US" sz="900" dirty="0">
              <a:latin typeface="HGPｺﾞｼｯｸM" panose="020B0600000000000000" pitchFamily="50" charset="-128"/>
              <a:ea typeface="HGPｺﾞｼｯｸM" panose="020B0600000000000000" pitchFamily="50" charset="-128"/>
            </a:endParaRPr>
          </a:p>
        </p:txBody>
      </p:sp>
      <p:pic>
        <p:nvPicPr>
          <p:cNvPr id="34" name="図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3748" y="6323113"/>
            <a:ext cx="2188593" cy="1629778"/>
          </a:xfrm>
          <a:prstGeom prst="rect">
            <a:avLst/>
          </a:prstGeom>
        </p:spPr>
      </p:pic>
      <p:sp>
        <p:nvSpPr>
          <p:cNvPr id="35" name="テキスト ボックス 34"/>
          <p:cNvSpPr txBox="1"/>
          <p:nvPr/>
        </p:nvSpPr>
        <p:spPr>
          <a:xfrm>
            <a:off x="5717699" y="8284325"/>
            <a:ext cx="7107266" cy="283133"/>
          </a:xfrm>
          <a:prstGeom prst="rect">
            <a:avLst/>
          </a:prstGeom>
          <a:noFill/>
        </p:spPr>
        <p:txBody>
          <a:bodyPr wrap="square" rtlCol="0">
            <a:noAutofit/>
          </a:bodyPr>
          <a:lstStyle/>
          <a:p>
            <a:r>
              <a:rPr lang="ja-JP" altLang="en-US" sz="900" dirty="0">
                <a:latin typeface="HGPｺﾞｼｯｸM" panose="020B0600000000000000" pitchFamily="50" charset="-128"/>
                <a:ea typeface="HGPｺﾞｼｯｸM" panose="020B0600000000000000" pitchFamily="50" charset="-128"/>
              </a:rPr>
              <a:t>■</a:t>
            </a:r>
            <a:r>
              <a:rPr lang="ja-JP" altLang="en-US" sz="900" dirty="0" smtClean="0">
                <a:latin typeface="HGPｺﾞｼｯｸM" panose="020B0600000000000000" pitchFamily="50" charset="-128"/>
                <a:ea typeface="HGPｺﾞｼｯｸM" panose="020B0600000000000000" pitchFamily="50" charset="-128"/>
              </a:rPr>
              <a:t>木材利用（庁舎等の木質化、図書館・体育館・学校・保育所等への木製家具・遊具類の整備、出生記念木製玩具の配付、木育体験学習　</a:t>
            </a:r>
            <a:r>
              <a:rPr lang="ja-JP" altLang="en-US" sz="900" dirty="0">
                <a:latin typeface="HGPｺﾞｼｯｸM" panose="020B0600000000000000" pitchFamily="50" charset="-128"/>
                <a:ea typeface="HGPｺﾞｼｯｸM" panose="020B0600000000000000" pitchFamily="50" charset="-128"/>
              </a:rPr>
              <a:t>等</a:t>
            </a:r>
            <a:r>
              <a:rPr lang="ja-JP" altLang="en-US" sz="900" dirty="0" smtClean="0">
                <a:latin typeface="HGPｺﾞｼｯｸM" panose="020B0600000000000000" pitchFamily="50" charset="-128"/>
                <a:ea typeface="HGPｺﾞｼｯｸM" panose="020B0600000000000000" pitchFamily="50" charset="-128"/>
              </a:rPr>
              <a:t>）</a:t>
            </a:r>
            <a:endParaRPr lang="en-US" altLang="ja-JP" sz="900" dirty="0" smtClean="0">
              <a:latin typeface="HGPｺﾞｼｯｸM" panose="020B0600000000000000" pitchFamily="50" charset="-128"/>
              <a:ea typeface="HGPｺﾞｼｯｸM" panose="020B0600000000000000" pitchFamily="50" charset="-128"/>
            </a:endParaRPr>
          </a:p>
        </p:txBody>
      </p:sp>
      <p:pic>
        <p:nvPicPr>
          <p:cNvPr id="36" name="図 35"/>
          <p:cNvPicPr>
            <a:picLocks noChangeAspect="1"/>
          </p:cNvPicPr>
          <p:nvPr/>
        </p:nvPicPr>
        <p:blipFill rotWithShape="1">
          <a:blip r:embed="rId7" cstate="print">
            <a:extLst>
              <a:ext uri="{28A0092B-C50C-407E-A947-70E740481C1C}">
                <a14:useLocalDpi xmlns:a14="http://schemas.microsoft.com/office/drawing/2010/main" val="0"/>
              </a:ext>
            </a:extLst>
          </a:blip>
          <a:srcRect l="17555" r="16421" b="5303"/>
          <a:stretch/>
        </p:blipFill>
        <p:spPr>
          <a:xfrm>
            <a:off x="5931877" y="8557722"/>
            <a:ext cx="2172342" cy="1622298"/>
          </a:xfrm>
          <a:prstGeom prst="rect">
            <a:avLst/>
          </a:prstGeom>
        </p:spPr>
      </p:pic>
      <p:pic>
        <p:nvPicPr>
          <p:cNvPr id="37" name="図 36"/>
          <p:cNvPicPr>
            <a:picLocks noChangeAspect="1"/>
          </p:cNvPicPr>
          <p:nvPr/>
        </p:nvPicPr>
        <p:blipFill rotWithShape="1">
          <a:blip r:embed="rId8" cstate="print">
            <a:extLst>
              <a:ext uri="{28A0092B-C50C-407E-A947-70E740481C1C}">
                <a14:useLocalDpi xmlns:a14="http://schemas.microsoft.com/office/drawing/2010/main" val="0"/>
              </a:ext>
            </a:extLst>
          </a:blip>
          <a:srcRect l="4470" r="4212" b="4053"/>
          <a:stretch/>
        </p:blipFill>
        <p:spPr>
          <a:xfrm>
            <a:off x="8181891" y="8557722"/>
            <a:ext cx="2185229" cy="1631847"/>
          </a:xfrm>
          <a:prstGeom prst="rect">
            <a:avLst/>
          </a:prstGeom>
        </p:spPr>
      </p:pic>
      <p:pic>
        <p:nvPicPr>
          <p:cNvPr id="39" name="図 38"/>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44792" y="8557722"/>
            <a:ext cx="2178520" cy="1632239"/>
          </a:xfrm>
          <a:prstGeom prst="rect">
            <a:avLst/>
          </a:prstGeom>
        </p:spPr>
      </p:pic>
      <p:pic>
        <p:nvPicPr>
          <p:cNvPr id="19" name="図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52954" y="6331794"/>
            <a:ext cx="2162195" cy="1604865"/>
          </a:xfrm>
          <a:prstGeom prst="rect">
            <a:avLst/>
          </a:prstGeom>
        </p:spPr>
      </p:pic>
      <p:sp>
        <p:nvSpPr>
          <p:cNvPr id="40" name="テキスト ボックス 39"/>
          <p:cNvSpPr txBox="1"/>
          <p:nvPr/>
        </p:nvSpPr>
        <p:spPr>
          <a:xfrm>
            <a:off x="5962844" y="7933630"/>
            <a:ext cx="2169834" cy="260370"/>
          </a:xfrm>
          <a:prstGeom prst="rect">
            <a:avLst/>
          </a:prstGeom>
          <a:noFill/>
        </p:spPr>
        <p:txBody>
          <a:bodyPr wrap="square" rtlCol="0">
            <a:no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千早赤阪村</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条件不利森林での間伐</a:t>
            </a:r>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R2</a:t>
            </a:r>
            <a:r>
              <a:rPr kumimoji="1" lang="ja-JP" altLang="en-US" sz="800" dirty="0" smtClean="0">
                <a:latin typeface="HGPｺﾞｼｯｸM" panose="020B0600000000000000" pitchFamily="50" charset="-128"/>
                <a:ea typeface="HGPｺﾞｼｯｸM" panose="020B0600000000000000" pitchFamily="50" charset="-128"/>
              </a:rPr>
              <a:t>～）　</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2" name="テキスト ボックス 41"/>
          <p:cNvSpPr txBox="1"/>
          <p:nvPr/>
        </p:nvSpPr>
        <p:spPr>
          <a:xfrm>
            <a:off x="10419051" y="7929241"/>
            <a:ext cx="2256192" cy="280921"/>
          </a:xfrm>
          <a:prstGeom prst="rect">
            <a:avLst/>
          </a:prstGeom>
          <a:noFill/>
        </p:spPr>
        <p:txBody>
          <a:bodyPr wrap="square" rtlCol="0">
            <a:no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河内長野市</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小学校での森林体験授業</a:t>
            </a:r>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R1</a:t>
            </a:r>
            <a:r>
              <a:rPr kumimoji="1" lang="ja-JP" altLang="en-US" sz="800" dirty="0" smtClean="0">
                <a:latin typeface="HGPｺﾞｼｯｸM" panose="020B0600000000000000" pitchFamily="50" charset="-128"/>
                <a:ea typeface="HGPｺﾞｼｯｸM" panose="020B0600000000000000" pitchFamily="50" charset="-128"/>
              </a:rPr>
              <a:t>～）</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3" name="テキスト ボックス 42"/>
          <p:cNvSpPr txBox="1"/>
          <p:nvPr/>
        </p:nvSpPr>
        <p:spPr>
          <a:xfrm>
            <a:off x="6007407" y="10164329"/>
            <a:ext cx="2063885" cy="407329"/>
          </a:xfrm>
          <a:prstGeom prst="rect">
            <a:avLst/>
          </a:prstGeom>
          <a:noFill/>
        </p:spPr>
        <p:txBody>
          <a:bodyPr wrap="square" rtlCol="0">
            <a:no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河内長野市</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市庁舎</a:t>
            </a:r>
            <a:r>
              <a:rPr lang="en-US" altLang="ja-JP" sz="800" dirty="0" smtClean="0">
                <a:latin typeface="HGPｺﾞｼｯｸM" panose="020B0600000000000000" pitchFamily="50" charset="-128"/>
                <a:ea typeface="HGPｺﾞｼｯｸM" panose="020B0600000000000000" pitchFamily="50" charset="-128"/>
              </a:rPr>
              <a:t>1</a:t>
            </a:r>
            <a:r>
              <a:rPr lang="ja-JP" altLang="en-US" sz="800" dirty="0" smtClean="0">
                <a:latin typeface="HGPｺﾞｼｯｸM" panose="020B0600000000000000" pitchFamily="50" charset="-128"/>
                <a:ea typeface="HGPｺﾞｼｯｸM" panose="020B0600000000000000" pitchFamily="50" charset="-128"/>
              </a:rPr>
              <a:t>階の木質化</a:t>
            </a:r>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R1</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　　　　　　　　</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すべて</a:t>
            </a:r>
            <a:r>
              <a:rPr lang="ja-JP" altLang="en-US" sz="800" dirty="0" smtClean="0">
                <a:latin typeface="HGPｺﾞｼｯｸM" panose="020B0600000000000000" pitchFamily="50" charset="-128"/>
                <a:ea typeface="HGPｺﾞｼｯｸM" panose="020B0600000000000000" pitchFamily="50" charset="-128"/>
              </a:rPr>
              <a:t>大阪府産材を使用</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4" name="テキスト ボックス 43"/>
          <p:cNvSpPr txBox="1"/>
          <p:nvPr/>
        </p:nvSpPr>
        <p:spPr>
          <a:xfrm>
            <a:off x="8240029" y="10175877"/>
            <a:ext cx="2072891" cy="349016"/>
          </a:xfrm>
          <a:prstGeom prst="rect">
            <a:avLst/>
          </a:prstGeom>
          <a:noFill/>
        </p:spPr>
        <p:txBody>
          <a:bodyPr wrap="square" rtlCol="0">
            <a:no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大阪市</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市立中央図書館の木質化</a:t>
            </a:r>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R2</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lang="ja-JP" altLang="en-US" sz="800" dirty="0" smtClean="0">
                <a:latin typeface="HGPｺﾞｼｯｸM" panose="020B0600000000000000" pitchFamily="50" charset="-128"/>
                <a:ea typeface="HGPｺﾞｼｯｸM" panose="020B0600000000000000" pitchFamily="50" charset="-128"/>
              </a:rPr>
              <a:t>　　　　　　　　</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すべて大阪府産材を使用</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5" name="テキスト ボックス 44"/>
          <p:cNvSpPr txBox="1"/>
          <p:nvPr/>
        </p:nvSpPr>
        <p:spPr>
          <a:xfrm>
            <a:off x="10371641" y="10185402"/>
            <a:ext cx="2401701" cy="406942"/>
          </a:xfrm>
          <a:prstGeom prst="rect">
            <a:avLst/>
          </a:prstGeom>
          <a:noFill/>
        </p:spPr>
        <p:txBody>
          <a:bodyPr wrap="square" rtlCol="0">
            <a:no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河南町</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出生記念木製玩具（積木）の</a:t>
            </a:r>
            <a:r>
              <a:rPr lang="ja-JP" altLang="en-US" sz="800" dirty="0">
                <a:latin typeface="HGPｺﾞｼｯｸM" panose="020B0600000000000000" pitchFamily="50" charset="-128"/>
                <a:ea typeface="HGPｺﾞｼｯｸM" panose="020B0600000000000000" pitchFamily="50" charset="-128"/>
              </a:rPr>
              <a:t>配付</a:t>
            </a:r>
            <a:r>
              <a:rPr lang="ja-JP" altLang="en-US" sz="800" dirty="0" smtClean="0">
                <a:latin typeface="HGPｺﾞｼｯｸM" panose="020B0600000000000000" pitchFamily="50" charset="-128"/>
                <a:ea typeface="HGPｺﾞｼｯｸM" panose="020B0600000000000000" pitchFamily="50" charset="-128"/>
              </a:rPr>
              <a:t>（</a:t>
            </a:r>
            <a:r>
              <a:rPr lang="en-US" altLang="ja-JP" sz="800" dirty="0" smtClean="0">
                <a:latin typeface="HGPｺﾞｼｯｸM" panose="020B0600000000000000" pitchFamily="50" charset="-128"/>
                <a:ea typeface="HGPｺﾞｼｯｸM" panose="020B0600000000000000" pitchFamily="50" charset="-128"/>
              </a:rPr>
              <a:t>R3</a:t>
            </a:r>
            <a:r>
              <a:rPr lang="ja-JP" altLang="en-US" sz="800" dirty="0" smtClean="0">
                <a:latin typeface="HGPｺﾞｼｯｸM" panose="020B0600000000000000" pitchFamily="50" charset="-128"/>
                <a:ea typeface="HGPｺﾞｼｯｸM" panose="020B0600000000000000" pitchFamily="50" charset="-128"/>
              </a:rPr>
              <a:t>～）</a:t>
            </a:r>
            <a:endParaRPr lang="en-US" altLang="ja-JP" sz="800" dirty="0" smtClean="0">
              <a:latin typeface="HGPｺﾞｼｯｸM" panose="020B0600000000000000" pitchFamily="50" charset="-128"/>
              <a:ea typeface="HGPｺﾞｼｯｸM" panose="020B0600000000000000" pitchFamily="50" charset="-128"/>
            </a:endParaRPr>
          </a:p>
          <a:p>
            <a:r>
              <a:rPr kumimoji="1" lang="ja-JP" altLang="en-US" sz="800" dirty="0">
                <a:latin typeface="HGPｺﾞｼｯｸM" panose="020B0600000000000000" pitchFamily="50" charset="-128"/>
                <a:ea typeface="HGPｺﾞｼｯｸM" panose="020B0600000000000000" pitchFamily="50" charset="-128"/>
              </a:rPr>
              <a:t>　</a:t>
            </a:r>
            <a:r>
              <a:rPr kumimoji="1" lang="ja-JP" altLang="en-US" sz="800" dirty="0" smtClean="0">
                <a:latin typeface="HGPｺﾞｼｯｸM" panose="020B0600000000000000" pitchFamily="50" charset="-128"/>
                <a:ea typeface="HGPｺﾞｼｯｸM" panose="020B0600000000000000" pitchFamily="50" charset="-128"/>
              </a:rPr>
              <a:t>　　　　　　　　　　　　　</a:t>
            </a:r>
            <a:r>
              <a:rPr kumimoji="1" lang="en-US" altLang="ja-JP" sz="800" dirty="0" smtClean="0">
                <a:latin typeface="HGPｺﾞｼｯｸM" panose="020B0600000000000000" pitchFamily="50" charset="-128"/>
                <a:ea typeface="HGPｺﾞｼｯｸM" panose="020B0600000000000000" pitchFamily="50" charset="-128"/>
              </a:rPr>
              <a:t>※</a:t>
            </a:r>
            <a:r>
              <a:rPr kumimoji="1" lang="ja-JP" altLang="en-US" sz="800" dirty="0" smtClean="0">
                <a:latin typeface="HGPｺﾞｼｯｸM" panose="020B0600000000000000" pitchFamily="50" charset="-128"/>
                <a:ea typeface="HGPｺﾞｼｯｸM" panose="020B0600000000000000" pitchFamily="50" charset="-128"/>
              </a:rPr>
              <a:t>すべて大阪府産材を使用</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9" name="角丸四角形 48"/>
          <p:cNvSpPr/>
          <p:nvPr/>
        </p:nvSpPr>
        <p:spPr>
          <a:xfrm>
            <a:off x="6209913" y="648735"/>
            <a:ext cx="2216216"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各年度の譲与額及び執行状況</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角丸四角形 49"/>
          <p:cNvSpPr/>
          <p:nvPr/>
        </p:nvSpPr>
        <p:spPr>
          <a:xfrm>
            <a:off x="92188" y="647831"/>
            <a:ext cx="3574937"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都道府県・市町村に対する譲与割合及び譲与基準</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角丸四角形 50"/>
          <p:cNvSpPr/>
          <p:nvPr/>
        </p:nvSpPr>
        <p:spPr>
          <a:xfrm>
            <a:off x="11069320" y="648734"/>
            <a:ext cx="1379855"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別</a:t>
            </a:r>
            <a:r>
              <a:rPr lang="ja-JP" altLang="en-US" sz="11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譲与額</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4" name="図 53"/>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175133" y="7073686"/>
            <a:ext cx="1435277" cy="1019340"/>
          </a:xfrm>
          <a:prstGeom prst="rect">
            <a:avLst/>
          </a:prstGeom>
        </p:spPr>
      </p:pic>
      <p:pic>
        <p:nvPicPr>
          <p:cNvPr id="55" name="図 5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37041" y="6563698"/>
            <a:ext cx="2209211" cy="1388234"/>
          </a:xfrm>
          <a:prstGeom prst="rect">
            <a:avLst/>
          </a:prstGeom>
        </p:spPr>
      </p:pic>
      <p:pic>
        <p:nvPicPr>
          <p:cNvPr id="56" name="図 5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457324" y="6568995"/>
            <a:ext cx="1572189" cy="1126640"/>
          </a:xfrm>
          <a:prstGeom prst="rect">
            <a:avLst/>
          </a:prstGeom>
        </p:spPr>
      </p:pic>
      <p:sp>
        <p:nvSpPr>
          <p:cNvPr id="58" name="テキスト ボックス 57"/>
          <p:cNvSpPr txBox="1"/>
          <p:nvPr/>
        </p:nvSpPr>
        <p:spPr>
          <a:xfrm>
            <a:off x="59756" y="5910602"/>
            <a:ext cx="5826694" cy="752789"/>
          </a:xfrm>
          <a:prstGeom prst="rect">
            <a:avLst/>
          </a:prstGeom>
          <a:noFill/>
        </p:spPr>
        <p:txBody>
          <a:bodyPr wrap="square" rtlCol="0">
            <a:noAutofit/>
          </a:bodyPr>
          <a:lstStyle/>
          <a:p>
            <a:r>
              <a:rPr lang="ja-JP" altLang="en-US" sz="900" dirty="0" smtClean="0">
                <a:latin typeface="HGPｺﾞｼｯｸM" panose="020B0600000000000000" pitchFamily="50" charset="-128"/>
                <a:ea typeface="HGPｺﾞｼｯｸM" panose="020B0600000000000000" pitchFamily="50" charset="-128"/>
              </a:rPr>
              <a:t>■</a:t>
            </a:r>
            <a:r>
              <a:rPr lang="ja-JP" altLang="en-US" sz="900" dirty="0">
                <a:latin typeface="HGPｺﾞｼｯｸM" panose="020B0600000000000000" pitchFamily="50" charset="-128"/>
                <a:ea typeface="HGPｺﾞｼｯｸM" panose="020B0600000000000000" pitchFamily="50" charset="-128"/>
              </a:rPr>
              <a:t>市町村</a:t>
            </a:r>
            <a:r>
              <a:rPr lang="ja-JP" altLang="en-US" sz="900" dirty="0" smtClean="0">
                <a:latin typeface="HGPｺﾞｼｯｸM" panose="020B0600000000000000" pitchFamily="50" charset="-128"/>
                <a:ea typeface="HGPｺﾞｼｯｸM" panose="020B0600000000000000" pitchFamily="50" charset="-128"/>
              </a:rPr>
              <a:t>支援</a:t>
            </a:r>
            <a:endParaRPr lang="en-US" altLang="ja-JP" sz="900" dirty="0" smtClean="0">
              <a:latin typeface="HGPｺﾞｼｯｸM" panose="020B0600000000000000" pitchFamily="50" charset="-128"/>
              <a:ea typeface="HGPｺﾞｼｯｸM" panose="020B0600000000000000" pitchFamily="50" charset="-128"/>
            </a:endParaRPr>
          </a:p>
          <a:p>
            <a:r>
              <a:rPr kumimoji="1"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〇市町村に対する技術的支援や情報提供を行う相談窓口（森林整備・木材利用促進支援センター）を設置</a:t>
            </a:r>
            <a:endParaRPr kumimoji="1" lang="en-US" altLang="ja-JP" sz="900"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dirty="0" smtClean="0">
                <a:latin typeface="HGPｺﾞｼｯｸM" panose="020B0600000000000000" pitchFamily="50" charset="-128"/>
                <a:ea typeface="HGPｺﾞｼｯｸM" panose="020B0600000000000000" pitchFamily="50" charset="-128"/>
              </a:rPr>
              <a:t>〇航空レーザ計測及び解析により市町村が必要な森林データ（林相区分図、微地形図）等を提供</a:t>
            </a:r>
            <a:endParaRPr lang="en-US" altLang="ja-JP" sz="900" dirty="0" smtClean="0">
              <a:latin typeface="HGPｺﾞｼｯｸM" panose="020B0600000000000000" pitchFamily="50" charset="-128"/>
              <a:ea typeface="HGPｺﾞｼｯｸM" panose="020B0600000000000000" pitchFamily="50" charset="-128"/>
            </a:endParaRPr>
          </a:p>
          <a:p>
            <a:r>
              <a:rPr kumimoji="1" lang="ja-JP" altLang="en-US" sz="900" dirty="0">
                <a:latin typeface="HGPｺﾞｼｯｸM" panose="020B0600000000000000" pitchFamily="50" charset="-128"/>
                <a:ea typeface="HGPｺﾞｼｯｸM" panose="020B0600000000000000" pitchFamily="50" charset="-128"/>
              </a:rPr>
              <a:t>　</a:t>
            </a:r>
            <a:r>
              <a:rPr kumimoji="1" lang="ja-JP" altLang="en-US" sz="900" dirty="0" smtClean="0">
                <a:latin typeface="HGPｺﾞｼｯｸM" panose="020B0600000000000000" pitchFamily="50" charset="-128"/>
                <a:ea typeface="HGPｺﾞｼｯｸM" panose="020B0600000000000000" pitchFamily="50" charset="-128"/>
              </a:rPr>
              <a:t>〇</a:t>
            </a:r>
            <a:r>
              <a:rPr lang="ja-JP" altLang="en-US" sz="900" dirty="0" smtClean="0">
                <a:latin typeface="HGPｺﾞｼｯｸM" panose="020B0600000000000000" pitchFamily="50" charset="-128"/>
                <a:ea typeface="HGPｺﾞｼｯｸM" panose="020B0600000000000000" pitchFamily="50" charset="-128"/>
              </a:rPr>
              <a:t>市町村が森林整備事業を実施する際の参考となる森林整備手法の取りまとめや施業履歴など</a:t>
            </a:r>
            <a:r>
              <a:rPr lang="en-US" altLang="ja-JP" sz="900" dirty="0" smtClean="0">
                <a:latin typeface="HGPｺﾞｼｯｸM" panose="020B0600000000000000" pitchFamily="50" charset="-128"/>
                <a:ea typeface="HGPｺﾞｼｯｸM" panose="020B0600000000000000" pitchFamily="50" charset="-128"/>
              </a:rPr>
              <a:t>GIS</a:t>
            </a:r>
            <a:r>
              <a:rPr lang="ja-JP" altLang="en-US" sz="900" dirty="0" smtClean="0">
                <a:latin typeface="HGPｺﾞｼｯｸM" panose="020B0600000000000000" pitchFamily="50" charset="-128"/>
                <a:ea typeface="HGPｺﾞｼｯｸM" panose="020B0600000000000000" pitchFamily="50" charset="-128"/>
              </a:rPr>
              <a:t>データの提供</a:t>
            </a:r>
            <a:endParaRPr kumimoji="1" lang="en-US" altLang="ja-JP" sz="900" dirty="0" smtClean="0">
              <a:latin typeface="HGPｺﾞｼｯｸM" panose="020B0600000000000000" pitchFamily="50" charset="-128"/>
              <a:ea typeface="HGPｺﾞｼｯｸM" panose="020B0600000000000000" pitchFamily="50" charset="-128"/>
            </a:endParaRPr>
          </a:p>
        </p:txBody>
      </p:sp>
      <p:sp>
        <p:nvSpPr>
          <p:cNvPr id="46" name="テキスト ボックス 45"/>
          <p:cNvSpPr txBox="1"/>
          <p:nvPr/>
        </p:nvSpPr>
        <p:spPr>
          <a:xfrm>
            <a:off x="4018819" y="8018141"/>
            <a:ext cx="867913" cy="230807"/>
          </a:xfrm>
          <a:prstGeom prst="rect">
            <a:avLst/>
          </a:prstGeom>
          <a:noFill/>
        </p:spPr>
        <p:txBody>
          <a:bodyPr wrap="square" rtlCol="0">
            <a:noAutofit/>
          </a:bodyPr>
          <a:lstStyle/>
          <a:p>
            <a:r>
              <a:rPr lang="ja-JP" altLang="en-US" sz="800" dirty="0" smtClean="0">
                <a:latin typeface="HGPｺﾞｼｯｸM" panose="020B0600000000000000" pitchFamily="50" charset="-128"/>
                <a:ea typeface="HGPｺﾞｼｯｸM" panose="020B0600000000000000" pitchFamily="50" charset="-128"/>
              </a:rPr>
              <a:t>林相区分図</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7" name="テキスト ボックス 46"/>
          <p:cNvSpPr txBox="1"/>
          <p:nvPr/>
        </p:nvSpPr>
        <p:spPr>
          <a:xfrm>
            <a:off x="1581508" y="7710307"/>
            <a:ext cx="1339248" cy="238840"/>
          </a:xfrm>
          <a:prstGeom prst="rect">
            <a:avLst/>
          </a:prstGeom>
          <a:noFill/>
        </p:spPr>
        <p:txBody>
          <a:bodyPr wrap="square" rtlCol="0">
            <a:noAutofit/>
          </a:bodyPr>
          <a:lstStyle/>
          <a:p>
            <a:r>
              <a:rPr kumimoji="1" lang="ja-JP" altLang="en-US" sz="800" dirty="0" smtClean="0">
                <a:latin typeface="HGPｺﾞｼｯｸM" panose="020B0600000000000000" pitchFamily="50" charset="-128"/>
                <a:ea typeface="HGPｺﾞｼｯｸM" panose="020B0600000000000000" pitchFamily="50" charset="-128"/>
              </a:rPr>
              <a:t>市町村向け研修会の開催</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57" name="テキスト ボックス 56"/>
          <p:cNvSpPr txBox="1"/>
          <p:nvPr/>
        </p:nvSpPr>
        <p:spPr>
          <a:xfrm>
            <a:off x="15245970" y="11306171"/>
            <a:ext cx="2045076" cy="233276"/>
          </a:xfrm>
          <a:prstGeom prst="rect">
            <a:avLst/>
          </a:prstGeom>
          <a:noFill/>
        </p:spPr>
        <p:txBody>
          <a:bodyPr wrap="square" rtlCol="0">
            <a:no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寝屋川</a:t>
            </a:r>
            <a:r>
              <a:rPr lang="ja-JP" altLang="en-US" sz="800" dirty="0" smtClean="0">
                <a:latin typeface="HGPｺﾞｼｯｸM" panose="020B0600000000000000" pitchFamily="50" charset="-128"/>
                <a:ea typeface="HGPｺﾞｼｯｸM" panose="020B0600000000000000" pitchFamily="50" charset="-128"/>
              </a:rPr>
              <a:t>市</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新中央図書館の書架等</a:t>
            </a:r>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R</a:t>
            </a:r>
            <a:r>
              <a:rPr lang="en-US" altLang="ja-JP" sz="800" dirty="0">
                <a:latin typeface="HGPｺﾞｼｯｸM" panose="020B0600000000000000" pitchFamily="50" charset="-128"/>
                <a:ea typeface="HGPｺﾞｼｯｸM" panose="020B0600000000000000" pitchFamily="50" charset="-128"/>
              </a:rPr>
              <a:t>3</a:t>
            </a:r>
            <a:r>
              <a:rPr kumimoji="1" lang="ja-JP" altLang="en-US" sz="800" dirty="0" smtClean="0">
                <a:latin typeface="HGPｺﾞｼｯｸM" panose="020B0600000000000000" pitchFamily="50" charset="-128"/>
                <a:ea typeface="HGPｺﾞｼｯｸM" panose="020B0600000000000000" pitchFamily="50" charset="-128"/>
              </a:rPr>
              <a:t>）</a:t>
            </a:r>
            <a:endParaRPr kumimoji="1" lang="en-US" altLang="ja-JP" sz="800" dirty="0" smtClean="0">
              <a:latin typeface="HGPｺﾞｼｯｸM" panose="020B0600000000000000" pitchFamily="50" charset="-128"/>
              <a:ea typeface="HGPｺﾞｼｯｸM" panose="020B0600000000000000" pitchFamily="50" charset="-128"/>
            </a:endParaRPr>
          </a:p>
        </p:txBody>
      </p:sp>
      <p:pic>
        <p:nvPicPr>
          <p:cNvPr id="63" name="図 62"/>
          <p:cNvPicPr>
            <a:picLocks noChangeAspect="1"/>
          </p:cNvPicPr>
          <p:nvPr/>
        </p:nvPicPr>
        <p:blipFill>
          <a:blip r:embed="rId15"/>
          <a:stretch>
            <a:fillRect/>
          </a:stretch>
        </p:blipFill>
        <p:spPr>
          <a:xfrm>
            <a:off x="8199346" y="6326460"/>
            <a:ext cx="2186253" cy="1625472"/>
          </a:xfrm>
          <a:prstGeom prst="rect">
            <a:avLst/>
          </a:prstGeom>
        </p:spPr>
      </p:pic>
      <p:sp>
        <p:nvSpPr>
          <p:cNvPr id="64" name="テキスト ボックス 63"/>
          <p:cNvSpPr txBox="1"/>
          <p:nvPr/>
        </p:nvSpPr>
        <p:spPr>
          <a:xfrm>
            <a:off x="8454023" y="7938426"/>
            <a:ext cx="1874133" cy="230807"/>
          </a:xfrm>
          <a:prstGeom prst="rect">
            <a:avLst/>
          </a:prstGeom>
          <a:noFill/>
        </p:spPr>
        <p:txBody>
          <a:bodyPr wrap="square" rtlCol="0">
            <a:no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a:latin typeface="HGPｺﾞｼｯｸM" panose="020B0600000000000000" pitchFamily="50" charset="-128"/>
                <a:ea typeface="HGPｺﾞｼｯｸM" panose="020B0600000000000000" pitchFamily="50" charset="-128"/>
              </a:rPr>
              <a:t>島本町</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森林境界の画定</a:t>
            </a:r>
            <a:r>
              <a:rPr kumimoji="1" lang="ja-JP" altLang="en-US" sz="800" dirty="0" smtClean="0">
                <a:latin typeface="HGPｺﾞｼｯｸM" panose="020B0600000000000000" pitchFamily="50" charset="-128"/>
                <a:ea typeface="HGPｺﾞｼｯｸM" panose="020B0600000000000000" pitchFamily="50" charset="-128"/>
              </a:rPr>
              <a:t>（</a:t>
            </a:r>
            <a:r>
              <a:rPr kumimoji="1" lang="en-US" altLang="ja-JP" sz="800" dirty="0" smtClean="0">
                <a:latin typeface="HGPｺﾞｼｯｸM" panose="020B0600000000000000" pitchFamily="50" charset="-128"/>
                <a:ea typeface="HGPｺﾞｼｯｸM" panose="020B0600000000000000" pitchFamily="50" charset="-128"/>
              </a:rPr>
              <a:t>R</a:t>
            </a:r>
            <a:r>
              <a:rPr kumimoji="1" lang="ja-JP" altLang="en-US" sz="800" dirty="0" smtClean="0">
                <a:latin typeface="HGPｺﾞｼｯｸM" panose="020B0600000000000000" pitchFamily="50" charset="-128"/>
                <a:ea typeface="HGPｺﾞｼｯｸM" panose="020B0600000000000000" pitchFamily="50" charset="-128"/>
              </a:rPr>
              <a:t>３～）　</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65" name="テキスト ボックス 64"/>
          <p:cNvSpPr txBox="1"/>
          <p:nvPr/>
        </p:nvSpPr>
        <p:spPr>
          <a:xfrm>
            <a:off x="12694293" y="5908613"/>
            <a:ext cx="1869432" cy="283133"/>
          </a:xfrm>
          <a:prstGeom prst="rect">
            <a:avLst/>
          </a:prstGeom>
          <a:noFill/>
        </p:spPr>
        <p:txBody>
          <a:bodyPr wrap="square" rtlCol="0">
            <a:noAutofit/>
          </a:bodyPr>
          <a:lstStyle/>
          <a:p>
            <a:r>
              <a:rPr lang="ja-JP" altLang="en-US" sz="900" dirty="0" smtClean="0">
                <a:latin typeface="HGPｺﾞｼｯｸM" panose="020B0600000000000000" pitchFamily="50" charset="-128"/>
                <a:ea typeface="HGPｺﾞｼｯｸM" panose="020B0600000000000000" pitchFamily="50" charset="-128"/>
              </a:rPr>
              <a:t>■市町村間連携</a:t>
            </a:r>
            <a:r>
              <a:rPr lang="ja-JP" altLang="en-US" sz="900" dirty="0">
                <a:latin typeface="HGPｺﾞｼｯｸM" panose="020B0600000000000000" pitchFamily="50" charset="-128"/>
                <a:ea typeface="HGPｺﾞｼｯｸM" panose="020B0600000000000000" pitchFamily="50" charset="-128"/>
              </a:rPr>
              <a:t>の</a:t>
            </a:r>
            <a:r>
              <a:rPr lang="ja-JP" altLang="en-US" sz="900" dirty="0" smtClean="0">
                <a:latin typeface="HGPｺﾞｼｯｸM" panose="020B0600000000000000" pitchFamily="50" charset="-128"/>
                <a:ea typeface="HGPｺﾞｼｯｸM" panose="020B0600000000000000" pitchFamily="50" charset="-128"/>
              </a:rPr>
              <a:t>取組み事例</a:t>
            </a:r>
            <a:endParaRPr lang="en-US" altLang="ja-JP" sz="900" dirty="0" smtClean="0">
              <a:latin typeface="HGPｺﾞｼｯｸM" panose="020B0600000000000000" pitchFamily="50" charset="-128"/>
              <a:ea typeface="HGPｺﾞｼｯｸM" panose="020B0600000000000000" pitchFamily="50" charset="-128"/>
            </a:endParaRPr>
          </a:p>
        </p:txBody>
      </p:sp>
      <p:sp>
        <p:nvSpPr>
          <p:cNvPr id="2" name="角丸四角形 1"/>
          <p:cNvSpPr/>
          <p:nvPr/>
        </p:nvSpPr>
        <p:spPr>
          <a:xfrm>
            <a:off x="5739279" y="5734161"/>
            <a:ext cx="9260960" cy="4840797"/>
          </a:xfrm>
          <a:prstGeom prst="roundRect">
            <a:avLst>
              <a:gd name="adj" fmla="val 1992"/>
            </a:avLst>
          </a:prstGeom>
          <a:no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角丸四角形 72"/>
          <p:cNvSpPr/>
          <p:nvPr/>
        </p:nvSpPr>
        <p:spPr>
          <a:xfrm>
            <a:off x="12726245" y="5862977"/>
            <a:ext cx="2207505" cy="4661916"/>
          </a:xfrm>
          <a:prstGeom prst="roundRect">
            <a:avLst>
              <a:gd name="adj" fmla="val 3960"/>
            </a:avLst>
          </a:prstGeom>
          <a:noFill/>
          <a:ln w="15875">
            <a:solidFill>
              <a:schemeClr val="tx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4" name="角丸四角形 73"/>
          <p:cNvSpPr/>
          <p:nvPr/>
        </p:nvSpPr>
        <p:spPr>
          <a:xfrm>
            <a:off x="101781" y="5724636"/>
            <a:ext cx="5537020" cy="4840797"/>
          </a:xfrm>
          <a:prstGeom prst="roundRect">
            <a:avLst>
              <a:gd name="adj" fmla="val 1617"/>
            </a:avLst>
          </a:prstGeom>
          <a:noFill/>
          <a:ln w="1270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Autofit/>
          </a:bodyPr>
          <a:lstStyle/>
          <a:p>
            <a:pPr algn="ctr"/>
            <a:endParaRPr kumimoji="1" lang="ja-JP" altLang="en-US"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401850" y="11631827"/>
            <a:ext cx="1623316" cy="1180164"/>
          </a:xfrm>
          <a:prstGeom prst="rect">
            <a:avLst/>
          </a:prstGeom>
        </p:spPr>
      </p:pic>
      <p:sp>
        <p:nvSpPr>
          <p:cNvPr id="76" name="テキスト ボックス 75"/>
          <p:cNvSpPr txBox="1"/>
          <p:nvPr/>
        </p:nvSpPr>
        <p:spPr>
          <a:xfrm>
            <a:off x="12690807" y="6117036"/>
            <a:ext cx="2279540" cy="230394"/>
          </a:xfrm>
          <a:prstGeom prst="rect">
            <a:avLst/>
          </a:prstGeom>
          <a:noFill/>
        </p:spPr>
        <p:txBody>
          <a:bodyPr wrap="square" rtlCol="0">
            <a:noAutofit/>
          </a:bodyPr>
          <a:lstStyle/>
          <a:p>
            <a:r>
              <a:rPr lang="ja-JP" altLang="en-US" sz="900" dirty="0" smtClean="0">
                <a:latin typeface="HGPｺﾞｼｯｸM" panose="020B0600000000000000" pitchFamily="50" charset="-128"/>
                <a:ea typeface="HGPｺﾞｼｯｸM" panose="020B0600000000000000" pitchFamily="50" charset="-128"/>
              </a:rPr>
              <a:t>○</a:t>
            </a:r>
            <a:r>
              <a:rPr lang="ja-JP" altLang="en-US" sz="900" u="sng" dirty="0" smtClean="0">
                <a:latin typeface="HGPｺﾞｼｯｸM" panose="020B0600000000000000" pitchFamily="50" charset="-128"/>
                <a:ea typeface="HGPｺﾞｼｯｸM" panose="020B0600000000000000" pitchFamily="50" charset="-128"/>
              </a:rPr>
              <a:t>吹田市</a:t>
            </a:r>
            <a:r>
              <a:rPr lang="ja-JP" altLang="en-US" sz="900" u="sng" dirty="0">
                <a:latin typeface="HGPｺﾞｼｯｸM" panose="020B0600000000000000" pitchFamily="50" charset="-128"/>
                <a:ea typeface="HGPｺﾞｼｯｸM" panose="020B0600000000000000" pitchFamily="50" charset="-128"/>
              </a:rPr>
              <a:t>と</a:t>
            </a:r>
            <a:r>
              <a:rPr lang="ja-JP" altLang="en-US" sz="900" u="sng" dirty="0" smtClean="0">
                <a:latin typeface="HGPｺﾞｼｯｸM" panose="020B0600000000000000" pitchFamily="50" charset="-128"/>
                <a:ea typeface="HGPｺﾞｼｯｸM" panose="020B0600000000000000" pitchFamily="50" charset="-128"/>
              </a:rPr>
              <a:t>能勢町の連携</a:t>
            </a:r>
            <a:endParaRPr lang="en-US" altLang="ja-JP" sz="900" u="sng" dirty="0" smtClean="0">
              <a:latin typeface="HGPｺﾞｼｯｸM" panose="020B0600000000000000" pitchFamily="50" charset="-128"/>
              <a:ea typeface="HGPｺﾞｼｯｸM" panose="020B0600000000000000" pitchFamily="50" charset="-128"/>
            </a:endParaRPr>
          </a:p>
        </p:txBody>
      </p:sp>
      <p:sp>
        <p:nvSpPr>
          <p:cNvPr id="77" name="テキスト ボックス 76"/>
          <p:cNvSpPr txBox="1"/>
          <p:nvPr/>
        </p:nvSpPr>
        <p:spPr>
          <a:xfrm>
            <a:off x="12724549" y="7656724"/>
            <a:ext cx="2261807" cy="588728"/>
          </a:xfrm>
          <a:prstGeom prst="rect">
            <a:avLst/>
          </a:prstGeom>
          <a:noFill/>
        </p:spPr>
        <p:txBody>
          <a:bodyPr wrap="square" rtlCol="0">
            <a:noAutofit/>
          </a:bodyPr>
          <a:lstStyle/>
          <a:p>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吹田市</a:t>
            </a:r>
            <a:r>
              <a:rPr lang="en-US" altLang="ja-JP" sz="800" dirty="0" smtClean="0">
                <a:latin typeface="HGPｺﾞｼｯｸM" panose="020B0600000000000000" pitchFamily="50" charset="-128"/>
                <a:ea typeface="HGPｺﾞｼｯｸM" panose="020B0600000000000000" pitchFamily="50" charset="-128"/>
              </a:rPr>
              <a:t>】</a:t>
            </a:r>
            <a:r>
              <a:rPr lang="ja-JP" altLang="en-US" sz="800" dirty="0" smtClean="0">
                <a:latin typeface="HGPｺﾞｼｯｸM" panose="020B0600000000000000" pitchFamily="50" charset="-128"/>
                <a:ea typeface="HGPｺﾞｼｯｸM" panose="020B0600000000000000" pitchFamily="50" charset="-128"/>
              </a:rPr>
              <a:t>公民館・図書館等複合施設（</a:t>
            </a:r>
            <a:r>
              <a:rPr lang="en-US" altLang="ja-JP" sz="800" dirty="0" smtClean="0">
                <a:latin typeface="HGPｺﾞｼｯｸM" panose="020B0600000000000000" pitchFamily="50" charset="-128"/>
                <a:ea typeface="HGPｺﾞｼｯｸM" panose="020B0600000000000000" pitchFamily="50" charset="-128"/>
              </a:rPr>
              <a:t>R4</a:t>
            </a:r>
            <a:r>
              <a:rPr lang="ja-JP" altLang="en-US" sz="800" dirty="0" smtClean="0">
                <a:latin typeface="HGPｺﾞｼｯｸM" panose="020B0600000000000000" pitchFamily="50" charset="-128"/>
                <a:ea typeface="HGPｺﾞｼｯｸM" panose="020B0600000000000000" pitchFamily="50" charset="-128"/>
              </a:rPr>
              <a:t>竣工）</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smtClean="0">
                <a:latin typeface="HGPｺﾞｼｯｸM" panose="020B0600000000000000" pitchFamily="50" charset="-128"/>
                <a:ea typeface="HGPｺﾞｼｯｸM" panose="020B0600000000000000" pitchFamily="50" charset="-128"/>
              </a:rPr>
              <a:t>・吹田市と能勢町とのフレンドシップ協定（</a:t>
            </a:r>
            <a:r>
              <a:rPr lang="en-US" altLang="ja-JP" sz="800" dirty="0" smtClean="0">
                <a:latin typeface="HGPｺﾞｼｯｸM" panose="020B0600000000000000" pitchFamily="50" charset="-128"/>
                <a:ea typeface="HGPｺﾞｼｯｸM" panose="020B0600000000000000" pitchFamily="50" charset="-128"/>
              </a:rPr>
              <a:t>H17</a:t>
            </a:r>
            <a:r>
              <a:rPr lang="ja-JP" altLang="en-US" sz="800" dirty="0" smtClean="0">
                <a:latin typeface="HGPｺﾞｼｯｸM" panose="020B0600000000000000" pitchFamily="50" charset="-128"/>
                <a:ea typeface="HGPｺﾞｼｯｸM" panose="020B0600000000000000" pitchFamily="50" charset="-128"/>
              </a:rPr>
              <a:t>）に基づき、施設の屋根（</a:t>
            </a:r>
            <a:r>
              <a:rPr lang="en-US" altLang="ja-JP" sz="800" dirty="0" smtClean="0">
                <a:latin typeface="HGPｺﾞｼｯｸM" panose="020B0600000000000000" pitchFamily="50" charset="-128"/>
                <a:ea typeface="HGPｺﾞｼｯｸM" panose="020B0600000000000000" pitchFamily="50" charset="-128"/>
              </a:rPr>
              <a:t>CLT</a:t>
            </a:r>
            <a:r>
              <a:rPr lang="ja-JP" altLang="en-US" sz="800" dirty="0" smtClean="0">
                <a:latin typeface="HGPｺﾞｼｯｸM" panose="020B0600000000000000" pitchFamily="50" charset="-128"/>
                <a:ea typeface="HGPｺﾞｼｯｸM" panose="020B0600000000000000" pitchFamily="50" charset="-128"/>
              </a:rPr>
              <a:t>）、壁、内装等に能勢町産材を使用（譲与税を活用）</a:t>
            </a:r>
            <a:endParaRPr lang="en-US" altLang="ja-JP" sz="800" dirty="0" smtClean="0">
              <a:latin typeface="HGPｺﾞｼｯｸM" panose="020B0600000000000000" pitchFamily="50" charset="-128"/>
              <a:ea typeface="HGPｺﾞｼｯｸM" panose="020B0600000000000000" pitchFamily="50" charset="-128"/>
            </a:endParaRPr>
          </a:p>
        </p:txBody>
      </p:sp>
      <p:sp>
        <p:nvSpPr>
          <p:cNvPr id="78" name="テキスト ボックス 77"/>
          <p:cNvSpPr txBox="1"/>
          <p:nvPr/>
        </p:nvSpPr>
        <p:spPr>
          <a:xfrm>
            <a:off x="12700984" y="8298676"/>
            <a:ext cx="2250913" cy="374488"/>
          </a:xfrm>
          <a:prstGeom prst="rect">
            <a:avLst/>
          </a:prstGeom>
          <a:noFill/>
        </p:spPr>
        <p:txBody>
          <a:bodyPr wrap="square" rtlCol="0">
            <a:noAutofit/>
          </a:bodyPr>
          <a:lstStyle/>
          <a:p>
            <a:r>
              <a:rPr lang="ja-JP" altLang="en-US" sz="900" dirty="0" smtClean="0">
                <a:latin typeface="HGPｺﾞｼｯｸM" panose="020B0600000000000000" pitchFamily="50" charset="-128"/>
                <a:ea typeface="HGPｺﾞｼｯｸM" panose="020B0600000000000000" pitchFamily="50" charset="-128"/>
              </a:rPr>
              <a:t>○</a:t>
            </a:r>
            <a:r>
              <a:rPr lang="ja-JP" altLang="en-US" sz="900" u="sng" dirty="0" smtClean="0">
                <a:latin typeface="HGPｺﾞｼｯｸM" panose="020B0600000000000000" pitchFamily="50" charset="-128"/>
                <a:ea typeface="HGPｺﾞｼｯｸM" panose="020B0600000000000000" pitchFamily="50" charset="-128"/>
              </a:rPr>
              <a:t>河内長野市・河南町・千早赤阪村による</a:t>
            </a:r>
            <a:endParaRPr lang="en-US" altLang="ja-JP" sz="900" u="sng" dirty="0" smtClean="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u="sng" dirty="0" smtClean="0">
                <a:latin typeface="HGPｺﾞｼｯｸM" panose="020B0600000000000000" pitchFamily="50" charset="-128"/>
                <a:ea typeface="HGPｺﾞｼｯｸM" panose="020B0600000000000000" pitchFamily="50" charset="-128"/>
              </a:rPr>
              <a:t>森林事業連携協定の締結</a:t>
            </a:r>
            <a:r>
              <a:rPr lang="en-US" altLang="ja-JP" sz="900" u="sng" dirty="0" smtClean="0">
                <a:latin typeface="HGPｺﾞｼｯｸM" panose="020B0600000000000000" pitchFamily="50" charset="-128"/>
                <a:ea typeface="HGPｺﾞｼｯｸM" panose="020B0600000000000000" pitchFamily="50" charset="-128"/>
              </a:rPr>
              <a:t>(R3.5.17)</a:t>
            </a:r>
          </a:p>
        </p:txBody>
      </p:sp>
      <p:sp>
        <p:nvSpPr>
          <p:cNvPr id="79" name="テキスト ボックス 78"/>
          <p:cNvSpPr txBox="1"/>
          <p:nvPr/>
        </p:nvSpPr>
        <p:spPr>
          <a:xfrm>
            <a:off x="12786244" y="10040087"/>
            <a:ext cx="2118028" cy="487246"/>
          </a:xfrm>
          <a:prstGeom prst="rect">
            <a:avLst/>
          </a:prstGeom>
          <a:noFill/>
        </p:spPr>
        <p:txBody>
          <a:bodyPr wrap="square" rtlCol="0">
            <a:noAutofit/>
          </a:bodyPr>
          <a:lstStyle/>
          <a:p>
            <a:r>
              <a:rPr lang="ja-JP" altLang="en-US" sz="800" dirty="0" smtClean="0">
                <a:latin typeface="HGPｺﾞｼｯｸM" panose="020B0600000000000000" pitchFamily="50" charset="-128"/>
                <a:ea typeface="HGPｺﾞｼｯｸM" panose="020B0600000000000000" pitchFamily="50" charset="-128"/>
              </a:rPr>
              <a:t>・石川流域の水源保全に向け、上流域の</a:t>
            </a:r>
            <a:r>
              <a:rPr lang="en-US" altLang="ja-JP" sz="800" dirty="0" smtClean="0">
                <a:latin typeface="HGPｺﾞｼｯｸM" panose="020B0600000000000000" pitchFamily="50" charset="-128"/>
                <a:ea typeface="HGPｺﾞｼｯｸM" panose="020B0600000000000000" pitchFamily="50" charset="-128"/>
              </a:rPr>
              <a:t>3</a:t>
            </a:r>
            <a:r>
              <a:rPr lang="ja-JP" altLang="en-US" sz="800" dirty="0" smtClean="0">
                <a:latin typeface="HGPｺﾞｼｯｸM" panose="020B0600000000000000" pitchFamily="50" charset="-128"/>
                <a:ea typeface="HGPｺﾞｼｯｸM" panose="020B0600000000000000" pitchFamily="50" charset="-128"/>
              </a:rPr>
              <a:t>市町村が連携し、下流域</a:t>
            </a:r>
            <a:r>
              <a:rPr lang="ja-JP" altLang="en-US" sz="800" dirty="0">
                <a:latin typeface="HGPｺﾞｼｯｸM" panose="020B0600000000000000" pitchFamily="50" charset="-128"/>
                <a:ea typeface="HGPｺﾞｼｯｸM" panose="020B0600000000000000" pitchFamily="50" charset="-128"/>
              </a:rPr>
              <a:t>の</a:t>
            </a:r>
            <a:r>
              <a:rPr lang="ja-JP" altLang="en-US" sz="800" dirty="0" smtClean="0">
                <a:latin typeface="HGPｺﾞｼｯｸM" panose="020B0600000000000000" pitchFamily="50" charset="-128"/>
                <a:ea typeface="HGPｺﾞｼｯｸM" panose="020B0600000000000000" pitchFamily="50" charset="-128"/>
              </a:rPr>
              <a:t>市町との森林整備や河内材活用の取組みを目指す</a:t>
            </a:r>
            <a:endParaRPr lang="en-US" altLang="ja-JP" sz="800" dirty="0" smtClean="0">
              <a:latin typeface="HGPｺﾞｼｯｸM" panose="020B0600000000000000" pitchFamily="50" charset="-128"/>
              <a:ea typeface="HGPｺﾞｼｯｸM" panose="020B0600000000000000" pitchFamily="50" charset="-128"/>
            </a:endParaRPr>
          </a:p>
          <a:p>
            <a:endParaRPr lang="en-US" altLang="ja-JP" sz="800" dirty="0" smtClean="0">
              <a:latin typeface="HGPｺﾞｼｯｸM" panose="020B0600000000000000" pitchFamily="50" charset="-128"/>
              <a:ea typeface="HGPｺﾞｼｯｸM" panose="020B0600000000000000" pitchFamily="50" charset="-128"/>
            </a:endParaRPr>
          </a:p>
        </p:txBody>
      </p:sp>
      <p:pic>
        <p:nvPicPr>
          <p:cNvPr id="6" name="図 5"/>
          <p:cNvPicPr>
            <a:picLocks noChangeAspect="1"/>
          </p:cNvPicPr>
          <p:nvPr/>
        </p:nvPicPr>
        <p:blipFill>
          <a:blip r:embed="rId17"/>
          <a:stretch>
            <a:fillRect/>
          </a:stretch>
        </p:blipFill>
        <p:spPr>
          <a:xfrm>
            <a:off x="11083077" y="1008776"/>
            <a:ext cx="3887270" cy="4641697"/>
          </a:xfrm>
          <a:prstGeom prst="rect">
            <a:avLst/>
          </a:prstGeom>
        </p:spPr>
      </p:pic>
      <p:pic>
        <p:nvPicPr>
          <p:cNvPr id="10" name="図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838998" y="8696274"/>
            <a:ext cx="1974883" cy="1370524"/>
          </a:xfrm>
          <a:prstGeom prst="rect">
            <a:avLst/>
          </a:prstGeom>
        </p:spPr>
      </p:pic>
      <p:sp>
        <p:nvSpPr>
          <p:cNvPr id="52" name="角丸四角形 51"/>
          <p:cNvSpPr/>
          <p:nvPr/>
        </p:nvSpPr>
        <p:spPr>
          <a:xfrm>
            <a:off x="250571" y="5570452"/>
            <a:ext cx="1984262"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大阪府の主な</a:t>
            </a: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a:t>
            </a:r>
            <a:r>
              <a:rPr lang="ja-JP" altLang="en-US" sz="11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状況</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角丸四角形 52"/>
          <p:cNvSpPr/>
          <p:nvPr/>
        </p:nvSpPr>
        <p:spPr>
          <a:xfrm>
            <a:off x="5931877" y="5576689"/>
            <a:ext cx="1996214" cy="291527"/>
          </a:xfrm>
          <a:prstGeom prst="roundRect">
            <a:avLst/>
          </a:prstGeom>
          <a:solidFill>
            <a:schemeClr val="accent3">
              <a:lumMod val="50000"/>
            </a:schemeClr>
          </a:solidFill>
          <a:ln w="2540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ctr" anchorCtr="0" forceAA="0" compatLnSpc="1">
            <a:prstTxWarp prst="textNoShape">
              <a:avLst/>
            </a:prstTxWarp>
            <a:noAutofit/>
          </a:bodyPr>
          <a:lstStyle/>
          <a:p>
            <a:pPr algn="ctr">
              <a:lnSpc>
                <a:spcPts val="2000"/>
              </a:lnSpc>
            </a:pP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市町村</a:t>
            </a:r>
            <a:r>
              <a:rPr lang="ja-JP" altLang="en-US" sz="11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の主な</a:t>
            </a:r>
            <a:r>
              <a:rPr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取組み</a:t>
            </a:r>
            <a:r>
              <a:rPr lang="ja-JP" altLang="en-US" sz="1100" b="1" kern="1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状況</a:t>
            </a:r>
            <a:endParaRPr kumimoji="1" lang="ja-JP" altLang="en-US" sz="1100" b="1" kern="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左中かっこ 8"/>
          <p:cNvSpPr/>
          <p:nvPr/>
        </p:nvSpPr>
        <p:spPr>
          <a:xfrm>
            <a:off x="6479313" y="4619625"/>
            <a:ext cx="92035" cy="850109"/>
          </a:xfrm>
          <a:prstGeom prst="leftBrace">
            <a:avLst>
              <a:gd name="adj1" fmla="val 45205"/>
              <a:gd name="adj2" fmla="val 50000"/>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7" name="図 16"/>
          <p:cNvPicPr>
            <a:picLocks noChangeAspect="1"/>
          </p:cNvPicPr>
          <p:nvPr/>
        </p:nvPicPr>
        <p:blipFill rotWithShape="1">
          <a:blip r:embed="rId19" cstate="print">
            <a:extLst>
              <a:ext uri="{28A0092B-C50C-407E-A947-70E740481C1C}">
                <a14:useLocalDpi xmlns:a14="http://schemas.microsoft.com/office/drawing/2010/main" val="0"/>
              </a:ext>
            </a:extLst>
          </a:blip>
          <a:srcRect l="8363"/>
          <a:stretch/>
        </p:blipFill>
        <p:spPr>
          <a:xfrm>
            <a:off x="12763500" y="6552647"/>
            <a:ext cx="1353416" cy="1107693"/>
          </a:xfrm>
          <a:prstGeom prst="rect">
            <a:avLst/>
          </a:prstGeom>
        </p:spPr>
      </p:pic>
      <p:pic>
        <p:nvPicPr>
          <p:cNvPr id="24" name="図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4028579" y="6191275"/>
            <a:ext cx="871519" cy="1162025"/>
          </a:xfrm>
          <a:prstGeom prst="rect">
            <a:avLst/>
          </a:prstGeom>
        </p:spPr>
      </p:pic>
      <p:sp>
        <p:nvSpPr>
          <p:cNvPr id="13" name="テキスト ボックス 12"/>
          <p:cNvSpPr txBox="1"/>
          <p:nvPr/>
        </p:nvSpPr>
        <p:spPr>
          <a:xfrm>
            <a:off x="14028579" y="123603"/>
            <a:ext cx="1068602" cy="246221"/>
          </a:xfrm>
          <a:prstGeom prst="rect">
            <a:avLst/>
          </a:prstGeom>
          <a:noFill/>
          <a:ln>
            <a:solidFill>
              <a:schemeClr val="tx1"/>
            </a:solidFill>
          </a:ln>
        </p:spPr>
        <p:txBody>
          <a:bodyPr wrap="square" lIns="0" tIns="0" rIns="0" bIns="0" rtlCol="0">
            <a:spAutoFit/>
          </a:bodyPr>
          <a:lstStyle/>
          <a:p>
            <a:r>
              <a:rPr kumimoji="1" lang="ja-JP" altLang="en-US" sz="1600" b="1" dirty="0" smtClean="0"/>
              <a:t>参考資料１</a:t>
            </a:r>
            <a:endParaRPr kumimoji="1" lang="ja-JP" altLang="en-US" sz="1600" b="1" dirty="0"/>
          </a:p>
        </p:txBody>
      </p:sp>
    </p:spTree>
    <p:extLst>
      <p:ext uri="{BB962C8B-B14F-4D97-AF65-F5344CB8AC3E}">
        <p14:creationId xmlns:p14="http://schemas.microsoft.com/office/powerpoint/2010/main" val="130786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a:solidFill>
            <a:schemeClr val="tx1"/>
          </a:solidFill>
          <a:prstDash val="solid"/>
        </a:ln>
        <a:effectLst>
          <a:outerShdw blurRad="50800" dist="38100" dir="2700000" algn="tl" rotWithShape="0">
            <a:prstClr val="black">
              <a:alpha val="40000"/>
            </a:prstClr>
          </a:outerShdw>
        </a:effectLst>
      </a:spPr>
      <a:bodyPr rot="0" spcFirstLastPara="0" vert="horz" wrap="square" lIns="91440" tIns="45720" rIns="91440" bIns="36000" numCol="1" spcCol="0" rtlCol="0" fromWordArt="0" anchor="t" anchorCtr="0" forceAA="0" compatLnSpc="1">
        <a:prstTxWarp prst="textNoShape">
          <a:avLst/>
        </a:prstTxWarp>
        <a:noAutofit/>
      </a:bodyPr>
      <a:lstStyle>
        <a:defPPr>
          <a:defRPr sz="1200" b="1" kern="1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x65e5__x4ed8__x5165__x308a_ xmlns="70d7d652-1edb-4486-adb7-569848e2bd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E149F3571759242AB70A9ADBD48801F" ma:contentTypeVersion="1" ma:contentTypeDescription="新しいドキュメントを作成します。" ma:contentTypeScope="" ma:versionID="ead8e10e34c4706f51b7d0526c838c1e">
  <xsd:schema xmlns:xsd="http://www.w3.org/2001/XMLSchema" xmlns:xs="http://www.w3.org/2001/XMLSchema" xmlns:p="http://schemas.microsoft.com/office/2006/metadata/properties" xmlns:ns2="70d7d652-1edb-4486-adb7-569848e2bdac" targetNamespace="http://schemas.microsoft.com/office/2006/metadata/properties" ma:root="true" ma:fieldsID="7653f13637c21357c85f5d916816394c" ns2:_="">
    <xsd:import namespace="70d7d652-1edb-4486-adb7-569848e2bdac"/>
    <xsd:element name="properties">
      <xsd:complexType>
        <xsd:sequence>
          <xsd:element name="documentManagement">
            <xsd:complexType>
              <xsd:all>
                <xsd:element ref="ns2:_x65e5__x4ed8__x5165__x308a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7d652-1edb-4486-adb7-569848e2bdac" elementFormDefault="qualified">
    <xsd:import namespace="http://schemas.microsoft.com/office/2006/documentManagement/types"/>
    <xsd:import namespace="http://schemas.microsoft.com/office/infopath/2007/PartnerControls"/>
    <xsd:element name="_x65e5__x4ed8__x5165__x308a_" ma:index="8" nillable="true" ma:displayName="日付入り" ma:format="DateOnly" ma:internalName="_x65e5__x4ed8__x5165__x308a_">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50B924-8ECC-49DA-B303-33840336C203}">
  <ds:schemaRefs>
    <ds:schemaRef ds:uri="http://schemas.microsoft.com/office/2006/documentManagement/types"/>
    <ds:schemaRef ds:uri="http://purl.org/dc/terms/"/>
    <ds:schemaRef ds:uri="http://purl.org/dc/dcmitype/"/>
    <ds:schemaRef ds:uri="http://schemas.microsoft.com/office/infopath/2007/PartnerControls"/>
    <ds:schemaRef ds:uri="70d7d652-1edb-4486-adb7-569848e2bdac"/>
    <ds:schemaRef ds:uri="http://schemas.openxmlformats.org/package/2006/metadata/core-properti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C22ABDC-B126-41F6-A029-EE39CF40D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7d652-1edb-4486-adb7-569848e2bd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D18A9A-5E61-4FAD-9D1B-090A4649BD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22276</TotalTime>
  <Words>920</Words>
  <Application>Microsoft Office PowerPoint</Application>
  <PresentationFormat>ユーザー設定</PresentationFormat>
  <Paragraphs>119</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HGPｺﾞｼｯｸM</vt:lpstr>
      <vt:lpstr>Meiryo UI</vt:lpstr>
      <vt:lpstr>ＭＳ Ｐゴシック</vt:lpstr>
      <vt:lpstr>メイリオ</vt:lpstr>
      <vt:lpstr>游ゴシック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原井　真一</dc:creator>
  <cp:lastModifiedBy>阪本　佳奈美</cp:lastModifiedBy>
  <cp:revision>2009</cp:revision>
  <cp:lastPrinted>2022-10-24T02:10:39Z</cp:lastPrinted>
  <dcterms:created xsi:type="dcterms:W3CDTF">2012-04-24T10:46:15Z</dcterms:created>
  <dcterms:modified xsi:type="dcterms:W3CDTF">2023-01-24T08:08:11Z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0x010100EE149F3571759242AB70A9ADBD48801F</vt:lpwstr>
  </property>
</Properties>
</file>